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3"/>
  </p:notesMasterIdLst>
  <p:sldIdLst>
    <p:sldId id="270" r:id="rId6"/>
    <p:sldId id="2147376131" r:id="rId7"/>
    <p:sldId id="4751" r:id="rId8"/>
    <p:sldId id="4701" r:id="rId9"/>
    <p:sldId id="4717" r:id="rId10"/>
    <p:sldId id="2147376113" r:id="rId11"/>
    <p:sldId id="2147376117" r:id="rId12"/>
    <p:sldId id="2147376123" r:id="rId13"/>
    <p:sldId id="2147376109" r:id="rId14"/>
    <p:sldId id="2147376108" r:id="rId15"/>
    <p:sldId id="2147376107" r:id="rId16"/>
    <p:sldId id="2147376112" r:id="rId17"/>
    <p:sldId id="2147376122" r:id="rId18"/>
    <p:sldId id="2147376114" r:id="rId19"/>
    <p:sldId id="2147376115" r:id="rId20"/>
    <p:sldId id="2147376106" r:id="rId21"/>
    <p:sldId id="258" r:id="rId22"/>
    <p:sldId id="4753" r:id="rId23"/>
    <p:sldId id="2147376126" r:id="rId24"/>
    <p:sldId id="2147376127" r:id="rId25"/>
    <p:sldId id="2147376128" r:id="rId26"/>
    <p:sldId id="2147376129" r:id="rId27"/>
    <p:sldId id="2147376130" r:id="rId28"/>
    <p:sldId id="2147376250" r:id="rId29"/>
    <p:sldId id="4754" r:id="rId30"/>
    <p:sldId id="2147376251" r:id="rId31"/>
    <p:sldId id="11408"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ture Focus Report" id="{C5C7A7ED-BC0E-4FF5-BCF9-72B37B57D492}">
          <p14:sldIdLst>
            <p14:sldId id="270"/>
            <p14:sldId id="2147376131"/>
          </p14:sldIdLst>
        </p14:section>
        <p14:section name="Category &amp; Advertiser Analysis" id="{B95F88B3-D839-43DF-A3B6-554018B70641}">
          <p14:sldIdLst>
            <p14:sldId id="4751"/>
            <p14:sldId id="4701"/>
            <p14:sldId id="4717"/>
            <p14:sldId id="2147376113"/>
            <p14:sldId id="2147376117"/>
            <p14:sldId id="2147376123"/>
          </p14:sldIdLst>
        </p14:section>
        <p14:section name="Reach Extenders &amp; Viewing Overview" id="{B3157487-2CF3-4010-A9D9-C2ED641E2EF8}">
          <p14:sldIdLst>
            <p14:sldId id="2147376109"/>
            <p14:sldId id="2147376108"/>
            <p14:sldId id="2147376107"/>
            <p14:sldId id="2147376112"/>
            <p14:sldId id="2147376122"/>
            <p14:sldId id="2147376114"/>
            <p14:sldId id="2147376115"/>
            <p14:sldId id="2147376106"/>
            <p14:sldId id="258"/>
          </p14:sldIdLst>
        </p14:section>
        <p14:section name="Programming" id="{B122256C-AE2B-44B3-A998-3F3A81E40474}">
          <p14:sldIdLst>
            <p14:sldId id="4753"/>
            <p14:sldId id="2147376126"/>
            <p14:sldId id="2147376127"/>
            <p14:sldId id="2147376128"/>
            <p14:sldId id="2147376129"/>
            <p14:sldId id="2147376130"/>
            <p14:sldId id="2147376250"/>
          </p14:sldIdLst>
        </p14:section>
        <p14:section name="Q4 2023" id="{F78B9DDE-CB78-40A8-A1BC-D7D605B839F2}">
          <p14:sldIdLst>
            <p14:sldId id="4754"/>
            <p14:sldId id="2147376251"/>
            <p14:sldId id="1140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D"/>
    <a:srgbClr val="00B050"/>
    <a:srgbClr val="8EA9DB"/>
    <a:srgbClr val="CECDD9"/>
    <a:srgbClr val="FCE4D6"/>
    <a:srgbClr val="DDEBF7"/>
    <a:srgbClr val="FFF2CC"/>
    <a:srgbClr val="E2EFDA"/>
    <a:srgbClr val="372D8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4" autoAdjust="0"/>
    <p:restoredTop sz="91404" autoAdjust="0"/>
  </p:normalViewPr>
  <p:slideViewPr>
    <p:cSldViewPr snapToGrid="0">
      <p:cViewPr varScale="1">
        <p:scale>
          <a:sx n="107" d="100"/>
          <a:sy n="107" d="100"/>
        </p:scale>
        <p:origin x="630" y="102"/>
      </p:cViewPr>
      <p:guideLst/>
    </p:cSldViewPr>
  </p:slideViewPr>
  <p:notesTextViewPr>
    <p:cViewPr>
      <p:scale>
        <a:sx n="1" d="1"/>
        <a:sy n="1" d="1"/>
      </p:scale>
      <p:origin x="0" y="0"/>
    </p:cViewPr>
  </p:notesTextViewPr>
  <p:sorterViewPr>
    <p:cViewPr varScale="1">
      <p:scale>
        <a:sx n="100" d="100"/>
        <a:sy n="100" d="100"/>
      </p:scale>
      <p:origin x="0" y="-72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Impacts</c:v>
                </c:pt>
              </c:strCache>
            </c:strRef>
          </c:tx>
          <c:spPr>
            <a:solidFill>
              <a:schemeClr val="accent1"/>
            </a:solidFill>
            <a:ln>
              <a:noFill/>
            </a:ln>
            <a:effectLst/>
          </c:spPr>
          <c:invertIfNegative val="0"/>
          <c:cat>
            <c:strRef>
              <c:f>Sheet1!$A$2:$A$16</c:f>
              <c:strCache>
                <c:ptCount val="15"/>
                <c:pt idx="0">
                  <c:v>Food</c:v>
                </c:pt>
                <c:pt idx="1">
                  <c:v>Entertainment &amp; Leisure</c:v>
                </c:pt>
                <c:pt idx="2">
                  <c:v>Government Social Political Organisation</c:v>
                </c:pt>
                <c:pt idx="3">
                  <c:v>Cosmetics &amp; Personal Care</c:v>
                </c:pt>
                <c:pt idx="4">
                  <c:v>Household FMCG</c:v>
                </c:pt>
                <c:pt idx="5">
                  <c:v>Finance</c:v>
                </c:pt>
                <c:pt idx="6">
                  <c:v>Retail</c:v>
                </c:pt>
                <c:pt idx="7">
                  <c:v>Telecoms</c:v>
                </c:pt>
                <c:pt idx="8">
                  <c:v>Household Equipment &amp; DIY</c:v>
                </c:pt>
                <c:pt idx="9">
                  <c:v>Travel &amp; Transport</c:v>
                </c:pt>
                <c:pt idx="10">
                  <c:v>Online Retail</c:v>
                </c:pt>
                <c:pt idx="11">
                  <c:v>Health &amp; Wellbeing</c:v>
                </c:pt>
                <c:pt idx="12">
                  <c:v>Electronics, Household Appliances &amp; Tech</c:v>
                </c:pt>
                <c:pt idx="13">
                  <c:v>Automotive</c:v>
                </c:pt>
                <c:pt idx="14">
                  <c:v>Business &amp; Industrial</c:v>
                </c:pt>
              </c:strCache>
            </c:strRef>
          </c:cat>
          <c:val>
            <c:numRef>
              <c:f>Sheet1!$B$2:$B$16</c:f>
              <c:numCache>
                <c:formatCode>#,##0</c:formatCode>
                <c:ptCount val="15"/>
                <c:pt idx="0">
                  <c:v>17377</c:v>
                </c:pt>
                <c:pt idx="1">
                  <c:v>15955</c:v>
                </c:pt>
                <c:pt idx="2">
                  <c:v>15834</c:v>
                </c:pt>
                <c:pt idx="3">
                  <c:v>14658</c:v>
                </c:pt>
                <c:pt idx="4">
                  <c:v>11308</c:v>
                </c:pt>
                <c:pt idx="5">
                  <c:v>11060</c:v>
                </c:pt>
                <c:pt idx="6">
                  <c:v>9910</c:v>
                </c:pt>
                <c:pt idx="7">
                  <c:v>7715</c:v>
                </c:pt>
                <c:pt idx="8">
                  <c:v>7160</c:v>
                </c:pt>
                <c:pt idx="9">
                  <c:v>6870</c:v>
                </c:pt>
                <c:pt idx="10">
                  <c:v>6662</c:v>
                </c:pt>
                <c:pt idx="11">
                  <c:v>5712</c:v>
                </c:pt>
                <c:pt idx="12">
                  <c:v>5183</c:v>
                </c:pt>
                <c:pt idx="13">
                  <c:v>4515</c:v>
                </c:pt>
                <c:pt idx="14">
                  <c:v>4458</c:v>
                </c:pt>
              </c:numCache>
            </c:numRef>
          </c:val>
          <c:extLst>
            <c:ext xmlns:c16="http://schemas.microsoft.com/office/drawing/2014/chart" uri="{C3380CC4-5D6E-409C-BE32-E72D297353CC}">
              <c16:uniqueId val="{00000000-D4B9-446F-8112-48A9C65C7976}"/>
            </c:ext>
          </c:extLst>
        </c:ser>
        <c:dLbls>
          <c:showLegendKey val="0"/>
          <c:showVal val="0"/>
          <c:showCatName val="0"/>
          <c:showSerName val="0"/>
          <c:showPercent val="0"/>
          <c:showBubbleSize val="0"/>
        </c:dLbls>
        <c:gapWidth val="80"/>
        <c:overlap val="-27"/>
        <c:axId val="1018458864"/>
        <c:axId val="1018455256"/>
      </c:barChart>
      <c:catAx>
        <c:axId val="101845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018455256"/>
        <c:crosses val="autoZero"/>
        <c:auto val="1"/>
        <c:lblAlgn val="ctr"/>
        <c:lblOffset val="100"/>
        <c:noMultiLvlLbl val="0"/>
      </c:catAx>
      <c:valAx>
        <c:axId val="1018455256"/>
        <c:scaling>
          <c:orientation val="minMax"/>
          <c:max val="180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layout>
            <c:manualLayout>
              <c:xMode val="edge"/>
              <c:yMode val="edge"/>
              <c:x val="1.1092624374303927E-3"/>
              <c:y val="0.2695967592592592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1845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Oct</c:v>
                </c:pt>
              </c:strCache>
            </c:strRef>
          </c:tx>
          <c:spPr>
            <a:solidFill>
              <a:schemeClr val="accent1"/>
            </a:solidFill>
            <a:ln>
              <a:noFill/>
            </a:ln>
            <a:effectLst/>
          </c:spPr>
          <c:invertIfNegative val="0"/>
          <c:cat>
            <c:strRef>
              <c:f>Sheet1!$A$2:$A$11</c:f>
              <c:strCache>
                <c:ptCount val="10"/>
                <c:pt idx="0">
                  <c:v> Amazon.co.uk </c:v>
                </c:pt>
                <c:pt idx="1">
                  <c:v> Ebay </c:v>
                </c:pt>
                <c:pt idx="2">
                  <c:v> Etsy.com </c:v>
                </c:pt>
                <c:pt idx="3">
                  <c:v> Freemans </c:v>
                </c:pt>
                <c:pt idx="4">
                  <c:v> Itv </c:v>
                </c:pt>
                <c:pt idx="5">
                  <c:v> Shop direct home sho </c:v>
                </c:pt>
                <c:pt idx="6">
                  <c:v> Funkypigeon.com </c:v>
                </c:pt>
                <c:pt idx="7">
                  <c:v> Tesco stores </c:v>
                </c:pt>
                <c:pt idx="8">
                  <c:v> Wowcher </c:v>
                </c:pt>
                <c:pt idx="9">
                  <c:v> Moonpig.com </c:v>
                </c:pt>
              </c:strCache>
            </c:strRef>
          </c:cat>
          <c:val>
            <c:numRef>
              <c:f>Sheet1!$B$2:$B$11</c:f>
              <c:numCache>
                <c:formatCode>_-* #,##0_-;\-* #,##0_-;_-* "-"??_-;_-@_-</c:formatCode>
                <c:ptCount val="10"/>
                <c:pt idx="0">
                  <c:v>484.39362999999997</c:v>
                </c:pt>
                <c:pt idx="1">
                  <c:v>349.87583999999998</c:v>
                </c:pt>
                <c:pt idx="2">
                  <c:v>199.2539276</c:v>
                </c:pt>
                <c:pt idx="3" formatCode="General">
                  <c:v>189.12620000000001</c:v>
                </c:pt>
                <c:pt idx="4">
                  <c:v>144.15049999999999</c:v>
                </c:pt>
                <c:pt idx="5">
                  <c:v>0</c:v>
                </c:pt>
                <c:pt idx="6">
                  <c:v>147.2595</c:v>
                </c:pt>
                <c:pt idx="7">
                  <c:v>266.43517500000002</c:v>
                </c:pt>
                <c:pt idx="8">
                  <c:v>79.421599999999998</c:v>
                </c:pt>
                <c:pt idx="9">
                  <c:v>0</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Nov</c:v>
                </c:pt>
              </c:strCache>
            </c:strRef>
          </c:tx>
          <c:spPr>
            <a:solidFill>
              <a:schemeClr val="accent2"/>
            </a:solidFill>
            <a:ln>
              <a:noFill/>
            </a:ln>
            <a:effectLst/>
          </c:spPr>
          <c:invertIfNegative val="0"/>
          <c:cat>
            <c:strRef>
              <c:f>Sheet1!$A$2:$A$11</c:f>
              <c:strCache>
                <c:ptCount val="10"/>
                <c:pt idx="0">
                  <c:v> Amazon.co.uk </c:v>
                </c:pt>
                <c:pt idx="1">
                  <c:v> Ebay </c:v>
                </c:pt>
                <c:pt idx="2">
                  <c:v> Etsy.com </c:v>
                </c:pt>
                <c:pt idx="3">
                  <c:v> Freemans </c:v>
                </c:pt>
                <c:pt idx="4">
                  <c:v> Itv </c:v>
                </c:pt>
                <c:pt idx="5">
                  <c:v> Shop direct home sho </c:v>
                </c:pt>
                <c:pt idx="6">
                  <c:v> Funkypigeon.com </c:v>
                </c:pt>
                <c:pt idx="7">
                  <c:v> Tesco stores </c:v>
                </c:pt>
                <c:pt idx="8">
                  <c:v> Wowcher </c:v>
                </c:pt>
                <c:pt idx="9">
                  <c:v> Moonpig.com </c:v>
                </c:pt>
              </c:strCache>
            </c:strRef>
          </c:cat>
          <c:val>
            <c:numRef>
              <c:f>Sheet1!$C$2:$C$11</c:f>
              <c:numCache>
                <c:formatCode>_-* #,##0_-;\-* #,##0_-;_-* "-"??_-;_-@_-</c:formatCode>
                <c:ptCount val="10"/>
                <c:pt idx="0">
                  <c:v>728.07647999999995</c:v>
                </c:pt>
                <c:pt idx="1">
                  <c:v>237.900205</c:v>
                </c:pt>
                <c:pt idx="2">
                  <c:v>198.87225430000001</c:v>
                </c:pt>
                <c:pt idx="3">
                  <c:v>234.96924999999999</c:v>
                </c:pt>
                <c:pt idx="4">
                  <c:v>198.90048999999999</c:v>
                </c:pt>
                <c:pt idx="5">
                  <c:v>139.074161</c:v>
                </c:pt>
                <c:pt idx="6">
                  <c:v>0</c:v>
                </c:pt>
                <c:pt idx="7">
                  <c:v>41.318105000000003</c:v>
                </c:pt>
                <c:pt idx="8">
                  <c:v>91.203850000000003</c:v>
                </c:pt>
                <c:pt idx="9">
                  <c:v>0</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Dec</c:v>
                </c:pt>
              </c:strCache>
            </c:strRef>
          </c:tx>
          <c:spPr>
            <a:solidFill>
              <a:schemeClr val="accent3"/>
            </a:solidFill>
            <a:ln>
              <a:noFill/>
            </a:ln>
            <a:effectLst/>
          </c:spPr>
          <c:invertIfNegative val="0"/>
          <c:cat>
            <c:strRef>
              <c:f>Sheet1!$A$2:$A$11</c:f>
              <c:strCache>
                <c:ptCount val="10"/>
                <c:pt idx="0">
                  <c:v> Amazon.co.uk </c:v>
                </c:pt>
                <c:pt idx="1">
                  <c:v> Ebay </c:v>
                </c:pt>
                <c:pt idx="2">
                  <c:v> Etsy.com </c:v>
                </c:pt>
                <c:pt idx="3">
                  <c:v> Freemans </c:v>
                </c:pt>
                <c:pt idx="4">
                  <c:v> Itv </c:v>
                </c:pt>
                <c:pt idx="5">
                  <c:v> Shop direct home sho </c:v>
                </c:pt>
                <c:pt idx="6">
                  <c:v> Funkypigeon.com </c:v>
                </c:pt>
                <c:pt idx="7">
                  <c:v> Tesco stores </c:v>
                </c:pt>
                <c:pt idx="8">
                  <c:v> Wowcher </c:v>
                </c:pt>
                <c:pt idx="9">
                  <c:v> Moonpig.com </c:v>
                </c:pt>
              </c:strCache>
            </c:strRef>
          </c:cat>
          <c:val>
            <c:numRef>
              <c:f>Sheet1!$D$2:$D$11</c:f>
              <c:numCache>
                <c:formatCode>_-* #,##0_-;\-* #,##0_-;_-* "-"??_-;_-@_-</c:formatCode>
                <c:ptCount val="10"/>
                <c:pt idx="0">
                  <c:v>770.45512499999995</c:v>
                </c:pt>
                <c:pt idx="1">
                  <c:v>158.304765</c:v>
                </c:pt>
                <c:pt idx="2">
                  <c:v>156.81213980000001</c:v>
                </c:pt>
                <c:pt idx="3">
                  <c:v>87.811400000000006</c:v>
                </c:pt>
                <c:pt idx="4">
                  <c:v>158.79350500000001</c:v>
                </c:pt>
                <c:pt idx="5">
                  <c:v>197.14203000000001</c:v>
                </c:pt>
                <c:pt idx="6">
                  <c:v>164.00284500000001</c:v>
                </c:pt>
                <c:pt idx="7">
                  <c:v>0</c:v>
                </c:pt>
                <c:pt idx="8">
                  <c:v>89.300749999999994</c:v>
                </c:pt>
                <c:pt idx="9">
                  <c:v>166.58437000000001</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Oct</c:v>
                </c:pt>
              </c:strCache>
            </c:strRef>
          </c:tx>
          <c:spPr>
            <a:solidFill>
              <a:schemeClr val="accent1"/>
            </a:solidFill>
            <a:ln>
              <a:noFill/>
            </a:ln>
            <a:effectLst/>
          </c:spPr>
          <c:invertIfNegative val="0"/>
          <c:cat>
            <c:strRef>
              <c:f>Sheet1!$A$2:$A$11</c:f>
              <c:strCache>
                <c:ptCount val="10"/>
                <c:pt idx="0">
                  <c:v> Dsg retail </c:v>
                </c:pt>
                <c:pt idx="1">
                  <c:v> Boots company </c:v>
                </c:pt>
                <c:pt idx="2">
                  <c:v> John lewis partnersh </c:v>
                </c:pt>
                <c:pt idx="3">
                  <c:v> Argos </c:v>
                </c:pt>
                <c:pt idx="4">
                  <c:v> Ikea </c:v>
                </c:pt>
                <c:pt idx="5">
                  <c:v> Moneysupermarket.com </c:v>
                </c:pt>
                <c:pt idx="6">
                  <c:v> Hillarys blinds </c:v>
                </c:pt>
                <c:pt idx="7">
                  <c:v> Marks &amp; spencer </c:v>
                </c:pt>
                <c:pt idx="8">
                  <c:v> Vintage trading solu </c:v>
                </c:pt>
                <c:pt idx="9">
                  <c:v> Wayfair uk </c:v>
                </c:pt>
              </c:strCache>
            </c:strRef>
          </c:cat>
          <c:val>
            <c:numRef>
              <c:f>Sheet1!$B$2:$B$11</c:f>
              <c:numCache>
                <c:formatCode>_-* #,##0_-;\-* #,##0_-;_-* "-"??_-;_-@_-</c:formatCode>
                <c:ptCount val="10"/>
                <c:pt idx="0">
                  <c:v>219.81632280000002</c:v>
                </c:pt>
                <c:pt idx="1">
                  <c:v>242.07325940000001</c:v>
                </c:pt>
                <c:pt idx="2">
                  <c:v>133.90260000000001</c:v>
                </c:pt>
                <c:pt idx="3">
                  <c:v>4.2343000000000002</c:v>
                </c:pt>
                <c:pt idx="4">
                  <c:v>148.34779459999999</c:v>
                </c:pt>
                <c:pt idx="5">
                  <c:v>214.20054999999999</c:v>
                </c:pt>
                <c:pt idx="6">
                  <c:v>270.072</c:v>
                </c:pt>
                <c:pt idx="7">
                  <c:v>0.9899</c:v>
                </c:pt>
                <c:pt idx="8">
                  <c:v>205.161665</c:v>
                </c:pt>
                <c:pt idx="9">
                  <c:v>114.869985</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Nov</c:v>
                </c:pt>
              </c:strCache>
            </c:strRef>
          </c:tx>
          <c:spPr>
            <a:solidFill>
              <a:schemeClr val="accent2"/>
            </a:solidFill>
            <a:ln>
              <a:noFill/>
            </a:ln>
            <a:effectLst/>
          </c:spPr>
          <c:invertIfNegative val="0"/>
          <c:cat>
            <c:strRef>
              <c:f>Sheet1!$A$2:$A$11</c:f>
              <c:strCache>
                <c:ptCount val="10"/>
                <c:pt idx="0">
                  <c:v> Dsg retail </c:v>
                </c:pt>
                <c:pt idx="1">
                  <c:v> Boots company </c:v>
                </c:pt>
                <c:pt idx="2">
                  <c:v> John lewis partnersh </c:v>
                </c:pt>
                <c:pt idx="3">
                  <c:v> Argos </c:v>
                </c:pt>
                <c:pt idx="4">
                  <c:v> Ikea </c:v>
                </c:pt>
                <c:pt idx="5">
                  <c:v> Moneysupermarket.com </c:v>
                </c:pt>
                <c:pt idx="6">
                  <c:v> Hillarys blinds </c:v>
                </c:pt>
                <c:pt idx="7">
                  <c:v> Marks &amp; spencer </c:v>
                </c:pt>
                <c:pt idx="8">
                  <c:v> Vintage trading solu </c:v>
                </c:pt>
                <c:pt idx="9">
                  <c:v> Wayfair uk </c:v>
                </c:pt>
              </c:strCache>
            </c:strRef>
          </c:cat>
          <c:val>
            <c:numRef>
              <c:f>Sheet1!$C$2:$C$11</c:f>
              <c:numCache>
                <c:formatCode>_-* #,##0_-;\-* #,##0_-;_-* "-"??_-;_-@_-</c:formatCode>
                <c:ptCount val="10"/>
                <c:pt idx="0">
                  <c:v>525.19030810000004</c:v>
                </c:pt>
                <c:pt idx="1">
                  <c:v>306.75514410000005</c:v>
                </c:pt>
                <c:pt idx="2">
                  <c:v>283.46300000000002</c:v>
                </c:pt>
                <c:pt idx="3">
                  <c:v>248.9025</c:v>
                </c:pt>
                <c:pt idx="4">
                  <c:v>211.8877688</c:v>
                </c:pt>
                <c:pt idx="5">
                  <c:v>162.60454999999999</c:v>
                </c:pt>
                <c:pt idx="6">
                  <c:v>127.7629</c:v>
                </c:pt>
                <c:pt idx="7">
                  <c:v>247.18065000000001</c:v>
                </c:pt>
                <c:pt idx="8">
                  <c:v>78.060124999999999</c:v>
                </c:pt>
                <c:pt idx="9">
                  <c:v>135.707055</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Dec</c:v>
                </c:pt>
              </c:strCache>
            </c:strRef>
          </c:tx>
          <c:spPr>
            <a:solidFill>
              <a:schemeClr val="accent3"/>
            </a:solidFill>
            <a:ln>
              <a:noFill/>
            </a:ln>
            <a:effectLst/>
          </c:spPr>
          <c:invertIfNegative val="0"/>
          <c:cat>
            <c:strRef>
              <c:f>Sheet1!$A$2:$A$11</c:f>
              <c:strCache>
                <c:ptCount val="10"/>
                <c:pt idx="0">
                  <c:v> Dsg retail </c:v>
                </c:pt>
                <c:pt idx="1">
                  <c:v> Boots company </c:v>
                </c:pt>
                <c:pt idx="2">
                  <c:v> John lewis partnersh </c:v>
                </c:pt>
                <c:pt idx="3">
                  <c:v> Argos </c:v>
                </c:pt>
                <c:pt idx="4">
                  <c:v> Ikea </c:v>
                </c:pt>
                <c:pt idx="5">
                  <c:v> Moneysupermarket.com </c:v>
                </c:pt>
                <c:pt idx="6">
                  <c:v> Hillarys blinds </c:v>
                </c:pt>
                <c:pt idx="7">
                  <c:v> Marks &amp; spencer </c:v>
                </c:pt>
                <c:pt idx="8">
                  <c:v> Vintage trading solu </c:v>
                </c:pt>
                <c:pt idx="9">
                  <c:v> Wayfair uk </c:v>
                </c:pt>
              </c:strCache>
            </c:strRef>
          </c:cat>
          <c:val>
            <c:numRef>
              <c:f>Sheet1!$D$2:$D$11</c:f>
              <c:numCache>
                <c:formatCode>_-* #,##0_-;\-* #,##0_-;_-* "-"??_-;_-@_-</c:formatCode>
                <c:ptCount val="10"/>
                <c:pt idx="0">
                  <c:v>577.26120000000003</c:v>
                </c:pt>
                <c:pt idx="1">
                  <c:v>344.90402499999999</c:v>
                </c:pt>
                <c:pt idx="2">
                  <c:v>211.26894999999999</c:v>
                </c:pt>
                <c:pt idx="3">
                  <c:v>208.88630000000001</c:v>
                </c:pt>
                <c:pt idx="4">
                  <c:v>94.642954200000005</c:v>
                </c:pt>
                <c:pt idx="5">
                  <c:v>32.305999999999997</c:v>
                </c:pt>
                <c:pt idx="6">
                  <c:v>8.0629000000000008</c:v>
                </c:pt>
                <c:pt idx="7">
                  <c:v>148.74770000000001</c:v>
                </c:pt>
                <c:pt idx="8">
                  <c:v>48.964959999999998</c:v>
                </c:pt>
                <c:pt idx="9">
                  <c:v>66.194685000000007</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Oct</c:v>
                </c:pt>
              </c:strCache>
            </c:strRef>
          </c:tx>
          <c:spPr>
            <a:solidFill>
              <a:schemeClr val="accent1"/>
            </a:solidFill>
            <a:ln>
              <a:noFill/>
            </a:ln>
            <a:effectLst/>
          </c:spPr>
          <c:invertIfNegative val="0"/>
          <c:cat>
            <c:strRef>
              <c:f>Sheet1!$A$2:$A$11</c:f>
              <c:strCache>
                <c:ptCount val="10"/>
                <c:pt idx="0">
                  <c:v>Scottish power</c:v>
                </c:pt>
                <c:pt idx="1">
                  <c:v>British gas</c:v>
                </c:pt>
                <c:pt idx="2">
                  <c:v>Ovo energy</c:v>
                </c:pt>
                <c:pt idx="3">
                  <c:v>Uswitch</c:v>
                </c:pt>
                <c:pt idx="4">
                  <c:v>Smart energy gb</c:v>
                </c:pt>
                <c:pt idx="5">
                  <c:v>Royal mail national</c:v>
                </c:pt>
                <c:pt idx="6">
                  <c:v>Co operative group</c:v>
                </c:pt>
                <c:pt idx="7">
                  <c:v>Asa</c:v>
                </c:pt>
                <c:pt idx="8">
                  <c:v>E on</c:v>
                </c:pt>
                <c:pt idx="9">
                  <c:v>Itv</c:v>
                </c:pt>
              </c:strCache>
            </c:strRef>
          </c:cat>
          <c:val>
            <c:numRef>
              <c:f>Sheet1!$B$2:$B$11</c:f>
              <c:numCache>
                <c:formatCode>_-* #,##0_-;\-* #,##0_-;_-* "-"??_-;_-@_-</c:formatCode>
                <c:ptCount val="10"/>
                <c:pt idx="0">
                  <c:v>212</c:v>
                </c:pt>
                <c:pt idx="1">
                  <c:v>157</c:v>
                </c:pt>
                <c:pt idx="2">
                  <c:v>236</c:v>
                </c:pt>
                <c:pt idx="3">
                  <c:v>201</c:v>
                </c:pt>
                <c:pt idx="4">
                  <c:v>119</c:v>
                </c:pt>
                <c:pt idx="5">
                  <c:v>0</c:v>
                </c:pt>
                <c:pt idx="6">
                  <c:v>91</c:v>
                </c:pt>
                <c:pt idx="7">
                  <c:v>152</c:v>
                </c:pt>
                <c:pt idx="8">
                  <c:v>132</c:v>
                </c:pt>
                <c:pt idx="9">
                  <c:v>56</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Nov</c:v>
                </c:pt>
              </c:strCache>
            </c:strRef>
          </c:tx>
          <c:spPr>
            <a:solidFill>
              <a:schemeClr val="accent2"/>
            </a:solidFill>
            <a:ln>
              <a:noFill/>
            </a:ln>
            <a:effectLst/>
          </c:spPr>
          <c:invertIfNegative val="0"/>
          <c:cat>
            <c:strRef>
              <c:f>Sheet1!$A$2:$A$11</c:f>
              <c:strCache>
                <c:ptCount val="10"/>
                <c:pt idx="0">
                  <c:v>Scottish power</c:v>
                </c:pt>
                <c:pt idx="1">
                  <c:v>British gas</c:v>
                </c:pt>
                <c:pt idx="2">
                  <c:v>Ovo energy</c:v>
                </c:pt>
                <c:pt idx="3">
                  <c:v>Uswitch</c:v>
                </c:pt>
                <c:pt idx="4">
                  <c:v>Smart energy gb</c:v>
                </c:pt>
                <c:pt idx="5">
                  <c:v>Royal mail national</c:v>
                </c:pt>
                <c:pt idx="6">
                  <c:v>Co operative group</c:v>
                </c:pt>
                <c:pt idx="7">
                  <c:v>Asa</c:v>
                </c:pt>
                <c:pt idx="8">
                  <c:v>E on</c:v>
                </c:pt>
                <c:pt idx="9">
                  <c:v>Itv</c:v>
                </c:pt>
              </c:strCache>
            </c:strRef>
          </c:cat>
          <c:val>
            <c:numRef>
              <c:f>Sheet1!$C$2:$C$11</c:f>
              <c:numCache>
                <c:formatCode>_-* #,##0_-;\-* #,##0_-;_-* "-"??_-;_-@_-</c:formatCode>
                <c:ptCount val="10"/>
                <c:pt idx="0">
                  <c:v>139</c:v>
                </c:pt>
                <c:pt idx="1">
                  <c:v>87</c:v>
                </c:pt>
                <c:pt idx="2">
                  <c:v>87</c:v>
                </c:pt>
                <c:pt idx="3">
                  <c:v>70</c:v>
                </c:pt>
                <c:pt idx="4">
                  <c:v>114</c:v>
                </c:pt>
                <c:pt idx="5">
                  <c:v>233</c:v>
                </c:pt>
                <c:pt idx="6">
                  <c:v>88</c:v>
                </c:pt>
                <c:pt idx="7">
                  <c:v>0</c:v>
                </c:pt>
                <c:pt idx="8">
                  <c:v>19</c:v>
                </c:pt>
                <c:pt idx="9">
                  <c:v>80</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Dec</c:v>
                </c:pt>
              </c:strCache>
            </c:strRef>
          </c:tx>
          <c:spPr>
            <a:solidFill>
              <a:schemeClr val="accent3"/>
            </a:solidFill>
            <a:ln>
              <a:noFill/>
            </a:ln>
            <a:effectLst/>
          </c:spPr>
          <c:invertIfNegative val="0"/>
          <c:cat>
            <c:strRef>
              <c:f>Sheet1!$A$2:$A$11</c:f>
              <c:strCache>
                <c:ptCount val="10"/>
                <c:pt idx="0">
                  <c:v>Scottish power</c:v>
                </c:pt>
                <c:pt idx="1">
                  <c:v>British gas</c:v>
                </c:pt>
                <c:pt idx="2">
                  <c:v>Ovo energy</c:v>
                </c:pt>
                <c:pt idx="3">
                  <c:v>Uswitch</c:v>
                </c:pt>
                <c:pt idx="4">
                  <c:v>Smart energy gb</c:v>
                </c:pt>
                <c:pt idx="5">
                  <c:v>Royal mail national</c:v>
                </c:pt>
                <c:pt idx="6">
                  <c:v>Co operative group</c:v>
                </c:pt>
                <c:pt idx="7">
                  <c:v>Asa</c:v>
                </c:pt>
                <c:pt idx="8">
                  <c:v>E on</c:v>
                </c:pt>
                <c:pt idx="9">
                  <c:v>Itv</c:v>
                </c:pt>
              </c:strCache>
            </c:strRef>
          </c:cat>
          <c:val>
            <c:numRef>
              <c:f>Sheet1!$D$2:$D$11</c:f>
              <c:numCache>
                <c:formatCode>_-* #,##0_-;\-* #,##0_-;_-* "-"??_-;_-@_-</c:formatCode>
                <c:ptCount val="10"/>
                <c:pt idx="0">
                  <c:v>221</c:v>
                </c:pt>
                <c:pt idx="1">
                  <c:v>94</c:v>
                </c:pt>
                <c:pt idx="2">
                  <c:v>0</c:v>
                </c:pt>
                <c:pt idx="3">
                  <c:v>46</c:v>
                </c:pt>
                <c:pt idx="4">
                  <c:v>82</c:v>
                </c:pt>
                <c:pt idx="5">
                  <c:v>76</c:v>
                </c:pt>
                <c:pt idx="6">
                  <c:v>47</c:v>
                </c:pt>
                <c:pt idx="7">
                  <c:v>0</c:v>
                </c:pt>
                <c:pt idx="8">
                  <c:v>0</c:v>
                </c:pt>
                <c:pt idx="9">
                  <c:v>0</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B7E24-BA52-4F6D-B945-8CC14EABBA14}" type="datetimeFigureOut">
              <a:rPr lang="en-GB" smtClean="0"/>
              <a:t>16/07/2025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A247-2633-4828-95AB-4BD37EB8413B}" type="slidenum">
              <a:rPr lang="en-GB" smtClean="0"/>
              <a:t>‹#›</a:t>
            </a:fld>
            <a:endParaRPr lang="en-GB" dirty="0"/>
          </a:p>
        </p:txBody>
      </p:sp>
    </p:spTree>
    <p:extLst>
      <p:ext uri="{BB962C8B-B14F-4D97-AF65-F5344CB8AC3E}">
        <p14:creationId xmlns:p14="http://schemas.microsoft.com/office/powerpoint/2010/main" val="330058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3F25A247-2633-4828-95AB-4BD37EB8413B}" type="slidenum">
              <a:rPr lang="en-GB" smtClean="0"/>
              <a:t>1</a:t>
            </a:fld>
            <a:endParaRPr lang="en-GB" dirty="0"/>
          </a:p>
        </p:txBody>
      </p:sp>
    </p:spTree>
    <p:extLst>
      <p:ext uri="{BB962C8B-B14F-4D97-AF65-F5344CB8AC3E}">
        <p14:creationId xmlns:p14="http://schemas.microsoft.com/office/powerpoint/2010/main" val="34469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easy to reach via linear TV and, as a result, BVOD probably has little role to play.</a:t>
            </a:r>
          </a:p>
          <a:p>
            <a:pPr marL="171450" indent="-171450">
              <a:buFont typeface="Arial" panose="020B0604020202020204" pitchFamily="34" charset="0"/>
              <a:buChar char="•"/>
            </a:pPr>
            <a:endParaRPr lang="en-GB" dirty="0"/>
          </a:p>
          <a:p>
            <a:r>
              <a:rPr lang="en-GB" b="1" dirty="0"/>
              <a:t>Right Chart: </a:t>
            </a:r>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7809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BVOD provides good odds of reaching an attractive audience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dirty="0"/>
          </a:p>
        </p:txBody>
      </p:sp>
    </p:spTree>
    <p:extLst>
      <p:ext uri="{BB962C8B-B14F-4D97-AF65-F5344CB8AC3E}">
        <p14:creationId xmlns:p14="http://schemas.microsoft.com/office/powerpoint/2010/main" val="39897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dirty="0"/>
          </a:p>
        </p:txBody>
      </p:sp>
    </p:spTree>
    <p:extLst>
      <p:ext uri="{BB962C8B-B14F-4D97-AF65-F5344CB8AC3E}">
        <p14:creationId xmlns:p14="http://schemas.microsoft.com/office/powerpoint/2010/main" val="2909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dirty="0"/>
          </a:p>
        </p:txBody>
      </p:sp>
    </p:spTree>
    <p:extLst>
      <p:ext uri="{BB962C8B-B14F-4D97-AF65-F5344CB8AC3E}">
        <p14:creationId xmlns:p14="http://schemas.microsoft.com/office/powerpoint/2010/main" val="211509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dirty="0"/>
          </a:p>
        </p:txBody>
      </p:sp>
    </p:spTree>
    <p:extLst>
      <p:ext uri="{BB962C8B-B14F-4D97-AF65-F5344CB8AC3E}">
        <p14:creationId xmlns:p14="http://schemas.microsoft.com/office/powerpoint/2010/main" val="105729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dirty="0"/>
          </a:p>
        </p:txBody>
      </p:sp>
    </p:spTree>
    <p:extLst>
      <p:ext uri="{BB962C8B-B14F-4D97-AF65-F5344CB8AC3E}">
        <p14:creationId xmlns:p14="http://schemas.microsoft.com/office/powerpoint/2010/main" val="3713727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dirty="0"/>
          </a:p>
        </p:txBody>
      </p:sp>
    </p:spTree>
    <p:extLst>
      <p:ext uri="{BB962C8B-B14F-4D97-AF65-F5344CB8AC3E}">
        <p14:creationId xmlns:p14="http://schemas.microsoft.com/office/powerpoint/2010/main" val="41081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Q4 2024 linear TV figures for weekly reach, impacts, total TV viewing hours and commercial TV viewing hours</a:t>
            </a:r>
          </a:p>
          <a:p>
            <a:endParaRPr lang="en-GB" b="0" dirty="0"/>
          </a:p>
        </p:txBody>
      </p:sp>
      <p:sp>
        <p:nvSpPr>
          <p:cNvPr id="4" name="Slide Number Placeholder 3"/>
          <p:cNvSpPr>
            <a:spLocks noGrp="1"/>
          </p:cNvSpPr>
          <p:nvPr>
            <p:ph type="sldNum" sz="quarter" idx="10"/>
          </p:nvPr>
        </p:nvSpPr>
        <p:spPr/>
        <p:txBody>
          <a:bodyPr/>
          <a:lstStyle/>
          <a:p>
            <a:fld id="{3F25A247-2633-4828-95AB-4BD37EB8413B}" type="slidenum">
              <a:rPr lang="en-GB" smtClean="0"/>
              <a:t>17</a:t>
            </a:fld>
            <a:endParaRPr lang="en-GB" dirty="0"/>
          </a:p>
        </p:txBody>
      </p:sp>
    </p:spTree>
    <p:extLst>
      <p:ext uri="{BB962C8B-B14F-4D97-AF65-F5344CB8AC3E}">
        <p14:creationId xmlns:p14="http://schemas.microsoft.com/office/powerpoint/2010/main" val="660701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18</a:t>
            </a:fld>
            <a:endParaRPr lang="en-GB" dirty="0"/>
          </a:p>
        </p:txBody>
      </p:sp>
    </p:spTree>
    <p:extLst>
      <p:ext uri="{BB962C8B-B14F-4D97-AF65-F5344CB8AC3E}">
        <p14:creationId xmlns:p14="http://schemas.microsoft.com/office/powerpoint/2010/main" val="643973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25A247-2633-4828-95AB-4BD37EB8413B}" type="slidenum">
              <a:rPr lang="en-GB" smtClean="0"/>
              <a:t>19</a:t>
            </a:fld>
            <a:endParaRPr lang="en-GB"/>
          </a:p>
        </p:txBody>
      </p:sp>
    </p:spTree>
    <p:extLst>
      <p:ext uri="{BB962C8B-B14F-4D97-AF65-F5344CB8AC3E}">
        <p14:creationId xmlns:p14="http://schemas.microsoft.com/office/powerpoint/2010/main" val="6655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Future Focus Report puts Q4 in the spotlight and is a useful guide to help with planning for the upcoming quarter. </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dirty="0"/>
          </a:p>
        </p:txBody>
      </p:sp>
    </p:spTree>
    <p:extLst>
      <p:ext uri="{BB962C8B-B14F-4D97-AF65-F5344CB8AC3E}">
        <p14:creationId xmlns:p14="http://schemas.microsoft.com/office/powerpoint/2010/main" val="47822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20</a:t>
            </a:fld>
            <a:endParaRPr lang="en-GB"/>
          </a:p>
        </p:txBody>
      </p:sp>
    </p:spTree>
    <p:extLst>
      <p:ext uri="{BB962C8B-B14F-4D97-AF65-F5344CB8AC3E}">
        <p14:creationId xmlns:p14="http://schemas.microsoft.com/office/powerpoint/2010/main" val="821880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21</a:t>
            </a:fld>
            <a:endParaRPr lang="en-GB"/>
          </a:p>
        </p:txBody>
      </p:sp>
    </p:spTree>
    <p:extLst>
      <p:ext uri="{BB962C8B-B14F-4D97-AF65-F5344CB8AC3E}">
        <p14:creationId xmlns:p14="http://schemas.microsoft.com/office/powerpoint/2010/main" val="2438262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22</a:t>
            </a:fld>
            <a:endParaRPr lang="en-GB"/>
          </a:p>
        </p:txBody>
      </p:sp>
    </p:spTree>
    <p:extLst>
      <p:ext uri="{BB962C8B-B14F-4D97-AF65-F5344CB8AC3E}">
        <p14:creationId xmlns:p14="http://schemas.microsoft.com/office/powerpoint/2010/main" val="521087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23</a:t>
            </a:fld>
            <a:endParaRPr lang="en-GB"/>
          </a:p>
        </p:txBody>
      </p:sp>
    </p:spTree>
    <p:extLst>
      <p:ext uri="{BB962C8B-B14F-4D97-AF65-F5344CB8AC3E}">
        <p14:creationId xmlns:p14="http://schemas.microsoft.com/office/powerpoint/2010/main" val="2816366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24</a:t>
            </a:fld>
            <a:endParaRPr lang="en-GB"/>
          </a:p>
        </p:txBody>
      </p:sp>
    </p:spTree>
    <p:extLst>
      <p:ext uri="{BB962C8B-B14F-4D97-AF65-F5344CB8AC3E}">
        <p14:creationId xmlns:p14="http://schemas.microsoft.com/office/powerpoint/2010/main" val="2481271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25</a:t>
            </a:fld>
            <a:endParaRPr lang="en-GB" dirty="0"/>
          </a:p>
        </p:txBody>
      </p:sp>
    </p:spTree>
    <p:extLst>
      <p:ext uri="{BB962C8B-B14F-4D97-AF65-F5344CB8AC3E}">
        <p14:creationId xmlns:p14="http://schemas.microsoft.com/office/powerpoint/2010/main" val="3159826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26</a:t>
            </a:fld>
            <a:endParaRPr lang="en-GB" dirty="0"/>
          </a:p>
        </p:txBody>
      </p:sp>
    </p:spTree>
    <p:extLst>
      <p:ext uri="{BB962C8B-B14F-4D97-AF65-F5344CB8AC3E}">
        <p14:creationId xmlns:p14="http://schemas.microsoft.com/office/powerpoint/2010/main" val="243054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5A247-2633-4828-95AB-4BD37EB84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0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dirty="0"/>
          </a:p>
        </p:txBody>
      </p:sp>
    </p:spTree>
    <p:extLst>
      <p:ext uri="{BB962C8B-B14F-4D97-AF65-F5344CB8AC3E}">
        <p14:creationId xmlns:p14="http://schemas.microsoft.com/office/powerpoint/2010/main" val="201697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alibri" panose="020F0502020204030204" pitchFamily="34" charset="0"/>
                <a:ea typeface="Times New Roman" panose="02020603050405020304" pitchFamily="18" charset="0"/>
              </a:rPr>
              <a:t>Q4 TV Impacts by category. Indexed % spend by category for each month vs. the average % for 2023</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dirty="0"/>
          </a:p>
        </p:txBody>
      </p:sp>
    </p:spTree>
    <p:extLst>
      <p:ext uri="{BB962C8B-B14F-4D97-AF65-F5344CB8AC3E}">
        <p14:creationId xmlns:p14="http://schemas.microsoft.com/office/powerpoint/2010/main" val="8084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5</a:t>
            </a:fld>
            <a:endParaRPr lang="en-GB" dirty="0"/>
          </a:p>
        </p:txBody>
      </p:sp>
    </p:spTree>
    <p:extLst>
      <p:ext uri="{BB962C8B-B14F-4D97-AF65-F5344CB8AC3E}">
        <p14:creationId xmlns:p14="http://schemas.microsoft.com/office/powerpoint/2010/main" val="3811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dirty="0"/>
          </a:p>
        </p:txBody>
      </p:sp>
    </p:spTree>
    <p:extLst>
      <p:ext uri="{BB962C8B-B14F-4D97-AF65-F5344CB8AC3E}">
        <p14:creationId xmlns:p14="http://schemas.microsoft.com/office/powerpoint/2010/main" val="119633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dirty="0"/>
          </a:p>
        </p:txBody>
      </p:sp>
    </p:spTree>
    <p:extLst>
      <p:ext uri="{BB962C8B-B14F-4D97-AF65-F5344CB8AC3E}">
        <p14:creationId xmlns:p14="http://schemas.microsoft.com/office/powerpoint/2010/main" val="201582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3718493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9448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119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03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032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81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86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9004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626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35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3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66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072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164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7187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7225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771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0692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796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609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418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93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08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4287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9320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16/07/2025</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63207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16/07/2025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649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16/07/2025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600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0009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69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72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431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346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017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32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254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7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89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47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3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16/07/2025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1127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16/07/2025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8091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16/07/2025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5928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2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16/07/2025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7371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7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16/07/2025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4753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4871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589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40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385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7496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33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714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16/07/2025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89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16/07/2025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232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17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79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149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732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2.jpe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ags" Target="../tags/tag3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16/07/2025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05111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16/07/2025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5851641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3" Type="http://schemas.openxmlformats.org/officeDocument/2006/relationships/image" Target="../media/image84.emf"/><Relationship Id="rId18" Type="http://schemas.openxmlformats.org/officeDocument/2006/relationships/image" Target="../media/image89.emf"/><Relationship Id="rId26" Type="http://schemas.openxmlformats.org/officeDocument/2006/relationships/image" Target="../media/image97.jpg"/><Relationship Id="rId39" Type="http://schemas.openxmlformats.org/officeDocument/2006/relationships/image" Target="../media/image110.png"/><Relationship Id="rId21" Type="http://schemas.openxmlformats.org/officeDocument/2006/relationships/image" Target="../media/image92.emf"/><Relationship Id="rId34" Type="http://schemas.openxmlformats.org/officeDocument/2006/relationships/image" Target="../media/image105.png"/><Relationship Id="rId42" Type="http://schemas.openxmlformats.org/officeDocument/2006/relationships/image" Target="../media/image113.png"/><Relationship Id="rId47" Type="http://schemas.openxmlformats.org/officeDocument/2006/relationships/image" Target="../media/image118.png"/><Relationship Id="rId7" Type="http://schemas.openxmlformats.org/officeDocument/2006/relationships/image" Target="../media/image78.emf"/><Relationship Id="rId2" Type="http://schemas.openxmlformats.org/officeDocument/2006/relationships/notesSlide" Target="../notesSlides/notesSlide27.xml"/><Relationship Id="rId16" Type="http://schemas.openxmlformats.org/officeDocument/2006/relationships/image" Target="../media/image87.jpeg"/><Relationship Id="rId29" Type="http://schemas.openxmlformats.org/officeDocument/2006/relationships/image" Target="../media/image100.jpg"/><Relationship Id="rId11" Type="http://schemas.openxmlformats.org/officeDocument/2006/relationships/image" Target="../media/image82.emf"/><Relationship Id="rId24" Type="http://schemas.openxmlformats.org/officeDocument/2006/relationships/image" Target="../media/image95.jpeg"/><Relationship Id="rId32" Type="http://schemas.openxmlformats.org/officeDocument/2006/relationships/image" Target="../media/image103.jpeg"/><Relationship Id="rId37" Type="http://schemas.openxmlformats.org/officeDocument/2006/relationships/image" Target="../media/image108.png"/><Relationship Id="rId40" Type="http://schemas.openxmlformats.org/officeDocument/2006/relationships/image" Target="../media/image111.png"/><Relationship Id="rId45" Type="http://schemas.openxmlformats.org/officeDocument/2006/relationships/image" Target="../media/image116.jpg"/><Relationship Id="rId5" Type="http://schemas.openxmlformats.org/officeDocument/2006/relationships/image" Target="../media/image76.jpg"/><Relationship Id="rId15" Type="http://schemas.openxmlformats.org/officeDocument/2006/relationships/image" Target="../media/image86.jpeg"/><Relationship Id="rId23" Type="http://schemas.openxmlformats.org/officeDocument/2006/relationships/image" Target="../media/image94.jpeg"/><Relationship Id="rId28" Type="http://schemas.openxmlformats.org/officeDocument/2006/relationships/image" Target="../media/image99.png"/><Relationship Id="rId36" Type="http://schemas.openxmlformats.org/officeDocument/2006/relationships/image" Target="../media/image107.png"/><Relationship Id="rId49" Type="http://schemas.openxmlformats.org/officeDocument/2006/relationships/image" Target="../media/image120.jpg"/><Relationship Id="rId10" Type="http://schemas.openxmlformats.org/officeDocument/2006/relationships/image" Target="../media/image81.emf"/><Relationship Id="rId19" Type="http://schemas.openxmlformats.org/officeDocument/2006/relationships/image" Target="../media/image90.emf"/><Relationship Id="rId31" Type="http://schemas.openxmlformats.org/officeDocument/2006/relationships/image" Target="../media/image102.jpeg"/><Relationship Id="rId44" Type="http://schemas.openxmlformats.org/officeDocument/2006/relationships/image" Target="../media/image115.jpg"/><Relationship Id="rId4" Type="http://schemas.openxmlformats.org/officeDocument/2006/relationships/image" Target="../media/image75.png"/><Relationship Id="rId9" Type="http://schemas.openxmlformats.org/officeDocument/2006/relationships/image" Target="../media/image80.emf"/><Relationship Id="rId14" Type="http://schemas.openxmlformats.org/officeDocument/2006/relationships/image" Target="../media/image85.emf"/><Relationship Id="rId22" Type="http://schemas.openxmlformats.org/officeDocument/2006/relationships/image" Target="../media/image93.jpg"/><Relationship Id="rId27" Type="http://schemas.openxmlformats.org/officeDocument/2006/relationships/image" Target="../media/image98.jpg"/><Relationship Id="rId30" Type="http://schemas.openxmlformats.org/officeDocument/2006/relationships/image" Target="../media/image101.jpg"/><Relationship Id="rId35" Type="http://schemas.openxmlformats.org/officeDocument/2006/relationships/image" Target="../media/image106.png"/><Relationship Id="rId43" Type="http://schemas.openxmlformats.org/officeDocument/2006/relationships/image" Target="../media/image114.jpg"/><Relationship Id="rId48" Type="http://schemas.openxmlformats.org/officeDocument/2006/relationships/image" Target="../media/image119.jpg"/><Relationship Id="rId8" Type="http://schemas.openxmlformats.org/officeDocument/2006/relationships/image" Target="../media/image79.emf"/><Relationship Id="rId3" Type="http://schemas.openxmlformats.org/officeDocument/2006/relationships/image" Target="../media/image74.png"/><Relationship Id="rId12" Type="http://schemas.openxmlformats.org/officeDocument/2006/relationships/image" Target="../media/image83.emf"/><Relationship Id="rId17" Type="http://schemas.openxmlformats.org/officeDocument/2006/relationships/image" Target="../media/image88.emf"/><Relationship Id="rId25" Type="http://schemas.openxmlformats.org/officeDocument/2006/relationships/image" Target="../media/image96.jpeg"/><Relationship Id="rId33" Type="http://schemas.openxmlformats.org/officeDocument/2006/relationships/image" Target="../media/image104.png"/><Relationship Id="rId38" Type="http://schemas.openxmlformats.org/officeDocument/2006/relationships/image" Target="../media/image109.jpg"/><Relationship Id="rId46" Type="http://schemas.openxmlformats.org/officeDocument/2006/relationships/image" Target="../media/image117.png"/><Relationship Id="rId20" Type="http://schemas.openxmlformats.org/officeDocument/2006/relationships/image" Target="../media/image91.jpeg"/><Relationship Id="rId41" Type="http://schemas.openxmlformats.org/officeDocument/2006/relationships/image" Target="../media/image112.png"/><Relationship Id="rId1" Type="http://schemas.openxmlformats.org/officeDocument/2006/relationships/slideLayout" Target="../slideLayouts/slideLayout3.xml"/><Relationship Id="rId6" Type="http://schemas.openxmlformats.org/officeDocument/2006/relationships/image" Target="../media/image77.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chart" Target="../charts/char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chart" Target="../charts/chart3.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chart" Target="../charts/chart4.xml"/><Relationship Id="rId7" Type="http://schemas.openxmlformats.org/officeDocument/2006/relationships/image" Target="../media/image30.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a bench playing video games&#10;&#10;AI-generated content may be incorrect.">
            <a:extLst>
              <a:ext uri="{FF2B5EF4-FFF2-40B4-BE49-F238E27FC236}">
                <a16:creationId xmlns:a16="http://schemas.microsoft.com/office/drawing/2014/main" id="{34FF9B1E-4B50-043D-55F7-11A7FFAB1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7B00337-5F6E-43B5-87CC-45ED701B4FF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reeform 7">
            <a:extLst>
              <a:ext uri="{FF2B5EF4-FFF2-40B4-BE49-F238E27FC236}">
                <a16:creationId xmlns:a16="http://schemas.microsoft.com/office/drawing/2014/main" id="{20C4367D-8492-447F-8E54-9F2C355F17E6}"/>
              </a:ext>
            </a:extLst>
          </p:cNvPr>
          <p:cNvSpPr>
            <a:spLocks/>
          </p:cNvSpPr>
          <p:nvPr/>
        </p:nvSpPr>
        <p:spPr bwMode="auto">
          <a:xfrm>
            <a:off x="730992" y="304652"/>
            <a:ext cx="1659735"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itle 2">
            <a:extLst>
              <a:ext uri="{FF2B5EF4-FFF2-40B4-BE49-F238E27FC236}">
                <a16:creationId xmlns:a16="http://schemas.microsoft.com/office/drawing/2014/main" id="{A59039B1-FF18-4717-A835-8D3EB179A427}"/>
              </a:ext>
            </a:extLst>
          </p:cNvPr>
          <p:cNvSpPr>
            <a:spLocks noGrp="1"/>
          </p:cNvSpPr>
          <p:nvPr>
            <p:ph type="ctrTitle"/>
          </p:nvPr>
        </p:nvSpPr>
        <p:spPr>
          <a:xfrm>
            <a:off x="574109" y="979422"/>
            <a:ext cx="4947782" cy="2412000"/>
          </a:xfrm>
        </p:spPr>
        <p:txBody>
          <a:bodyPr/>
          <a:lstStyle/>
          <a:p>
            <a:r>
              <a:rPr lang="en-GB" sz="4000" dirty="0"/>
              <a:t>Future Focus Report</a:t>
            </a:r>
          </a:p>
        </p:txBody>
      </p:sp>
      <p:sp>
        <p:nvSpPr>
          <p:cNvPr id="11" name="Text Placeholder 3">
            <a:extLst>
              <a:ext uri="{FF2B5EF4-FFF2-40B4-BE49-F238E27FC236}">
                <a16:creationId xmlns:a16="http://schemas.microsoft.com/office/drawing/2014/main" id="{653A546F-84C5-465F-A4B1-DFC4E922148B}"/>
              </a:ext>
            </a:extLst>
          </p:cNvPr>
          <p:cNvSpPr>
            <a:spLocks noGrp="1"/>
          </p:cNvSpPr>
          <p:nvPr>
            <p:ph type="body" sz="quarter" idx="14"/>
          </p:nvPr>
        </p:nvSpPr>
        <p:spPr>
          <a:xfrm>
            <a:off x="839344" y="434677"/>
            <a:ext cx="1551383" cy="352613"/>
          </a:xfrm>
        </p:spPr>
        <p:txBody>
          <a:bodyPr/>
          <a:lstStyle/>
          <a:p>
            <a:r>
              <a:rPr lang="en-GB" dirty="0"/>
              <a:t>Q4 2025</a:t>
            </a:r>
          </a:p>
        </p:txBody>
      </p:sp>
      <p:pic>
        <p:nvPicPr>
          <p:cNvPr id="7" name="Picture 6">
            <a:extLst>
              <a:ext uri="{FF2B5EF4-FFF2-40B4-BE49-F238E27FC236}">
                <a16:creationId xmlns:a16="http://schemas.microsoft.com/office/drawing/2014/main" id="{79CFBA5A-06B0-40ED-B60C-A490A6395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0" name="Text Placeholder 5">
            <a:extLst>
              <a:ext uri="{FF2B5EF4-FFF2-40B4-BE49-F238E27FC236}">
                <a16:creationId xmlns:a16="http://schemas.microsoft.com/office/drawing/2014/main" id="{B38D3E0E-17CF-4BF4-9B02-5C3F1D9A5A0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sp>
        <p:nvSpPr>
          <p:cNvPr id="18" name="Text Placeholder 5">
            <a:extLst>
              <a:ext uri="{FF2B5EF4-FFF2-40B4-BE49-F238E27FC236}">
                <a16:creationId xmlns:a16="http://schemas.microsoft.com/office/drawing/2014/main" id="{0A04A02B-0C1C-F1B4-9AD3-96041E64E50F}"/>
              </a:ext>
            </a:extLst>
          </p:cNvPr>
          <p:cNvSpPr txBox="1">
            <a:spLocks/>
          </p:cNvSpPr>
          <p:nvPr/>
        </p:nvSpPr>
        <p:spPr>
          <a:xfrm rot="16200000">
            <a:off x="10051200" y="3765600"/>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Goodfella’s - </a:t>
            </a:r>
            <a:r>
              <a:rPr lang="en-GB" dirty="0" err="1">
                <a:solidFill>
                  <a:schemeClr val="bg1"/>
                </a:solidFill>
              </a:rPr>
              <a:t>Goooood</a:t>
            </a:r>
            <a:endParaRPr lang="en-GB" dirty="0">
              <a:solidFill>
                <a:schemeClr val="bg1"/>
              </a:solidFill>
            </a:endParaRPr>
          </a:p>
        </p:txBody>
      </p:sp>
    </p:spTree>
    <p:extLst>
      <p:ext uri="{BB962C8B-B14F-4D97-AF65-F5344CB8AC3E}">
        <p14:creationId xmlns:p14="http://schemas.microsoft.com/office/powerpoint/2010/main" val="268251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0882EE-0623-E1A8-6E49-7DD07E0D490E}"/>
              </a:ext>
            </a:extLst>
          </p:cNvPr>
          <p:cNvSpPr/>
          <p:nvPr/>
        </p:nvSpPr>
        <p:spPr>
          <a:xfrm>
            <a:off x="6246074" y="3634309"/>
            <a:ext cx="5724526"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This chart displays the proportion of linear and BVOD consumption for each of the three tiers and their deciles. Notably, the ‘middle tier’, accounting for 7% of linear TV viewing, makes up 28% of BVOD consumption, making them the key audience to extend campaigns through BVOD; we call them the ‘Reach Extenders’.</a:t>
            </a: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9" name="Rectangle 8">
            <a:extLst>
              <a:ext uri="{FF2B5EF4-FFF2-40B4-BE49-F238E27FC236}">
                <a16:creationId xmlns:a16="http://schemas.microsoft.com/office/drawing/2014/main" id="{43CDD9E5-465F-9687-F8E8-61324B4DCF23}"/>
              </a:ext>
            </a:extLst>
          </p:cNvPr>
          <p:cNvSpPr/>
          <p:nvPr/>
        </p:nvSpPr>
        <p:spPr>
          <a:xfrm>
            <a:off x="371475" y="1151653"/>
            <a:ext cx="5506370"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Weight of viewing is a key factor </a:t>
            </a:r>
          </a:p>
          <a:p>
            <a:pPr algn="ctr"/>
            <a:r>
              <a:rPr kumimoji="0" lang="en-GB" sz="1600" b="1" i="0" u="none" strike="noStrike" kern="1200" cap="none" spc="0" normalizeH="0" baseline="0" noProof="0" dirty="0">
                <a:solidFill>
                  <a:schemeClr val="bg2"/>
                </a:solidFill>
                <a:effectLst/>
                <a:uLnTx/>
                <a:uFillTx/>
                <a:latin typeface="Arial"/>
                <a:ea typeface="+mj-ea"/>
                <a:cs typeface="+mj-cs"/>
              </a:rPr>
              <a:t>in incremental reach</a:t>
            </a:r>
            <a:endParaRPr lang="en-GB" sz="1600" b="1" dirty="0">
              <a:solidFill>
                <a:schemeClr val="bg2"/>
              </a:solidFill>
            </a:endParaRPr>
          </a:p>
        </p:txBody>
      </p:sp>
      <p:sp>
        <p:nvSpPr>
          <p:cNvPr id="10" name="Rectangle 9">
            <a:extLst>
              <a:ext uri="{FF2B5EF4-FFF2-40B4-BE49-F238E27FC236}">
                <a16:creationId xmlns:a16="http://schemas.microsoft.com/office/drawing/2014/main" id="{DC58A0AE-615E-F763-4B4C-29A77B093F46}"/>
              </a:ext>
            </a:extLst>
          </p:cNvPr>
          <p:cNvSpPr/>
          <p:nvPr/>
        </p:nvSpPr>
        <p:spPr>
          <a:xfrm>
            <a:off x="371475" y="3634309"/>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Research from BVOD Almighty divided viewers into deciles based on weekly linear TV viewing. Light viewers are hard to target on TV, while heavy viewers are easily targeted via linear TV, reducing the role of BVOD. PwC’s analysis identifies the ‘middle tier’ as the key segment driving incremental reach via BVOD.</a:t>
            </a:r>
          </a:p>
        </p:txBody>
      </p:sp>
      <p:pic>
        <p:nvPicPr>
          <p:cNvPr id="17" name="Picture 16">
            <a:extLst>
              <a:ext uri="{FF2B5EF4-FFF2-40B4-BE49-F238E27FC236}">
                <a16:creationId xmlns:a16="http://schemas.microsoft.com/office/drawing/2014/main" id="{41EFAE3E-645B-7260-FFEB-8E4A80A963BB}"/>
              </a:ext>
            </a:extLst>
          </p:cNvPr>
          <p:cNvPicPr>
            <a:picLocks noChangeAspect="1"/>
          </p:cNvPicPr>
          <p:nvPr/>
        </p:nvPicPr>
        <p:blipFill rotWithShape="1">
          <a:blip r:embed="rId3"/>
          <a:srcRect l="1238" r="1094"/>
          <a:stretch/>
        </p:blipFill>
        <p:spPr>
          <a:xfrm>
            <a:off x="127836" y="1736485"/>
            <a:ext cx="5936992" cy="2001315"/>
          </a:xfrm>
          <a:prstGeom prst="rect">
            <a:avLst/>
          </a:prstGeom>
          <a:ln w="12700">
            <a:noFill/>
          </a:ln>
        </p:spPr>
      </p:pic>
      <p:pic>
        <p:nvPicPr>
          <p:cNvPr id="18" name="Picture 17">
            <a:extLst>
              <a:ext uri="{FF2B5EF4-FFF2-40B4-BE49-F238E27FC236}">
                <a16:creationId xmlns:a16="http://schemas.microsoft.com/office/drawing/2014/main" id="{B69A023C-C4A8-16D4-0CD7-47C1E963961F}"/>
              </a:ext>
            </a:extLst>
          </p:cNvPr>
          <p:cNvPicPr>
            <a:picLocks noChangeAspect="1"/>
          </p:cNvPicPr>
          <p:nvPr/>
        </p:nvPicPr>
        <p:blipFill rotWithShape="1">
          <a:blip r:embed="rId4"/>
          <a:srcRect l="3816" t="-1808" r="1886" b="-26"/>
          <a:stretch/>
        </p:blipFill>
        <p:spPr>
          <a:xfrm>
            <a:off x="6212556" y="1766222"/>
            <a:ext cx="5925461" cy="1941841"/>
          </a:xfrm>
          <a:prstGeom prst="rect">
            <a:avLst/>
          </a:prstGeom>
          <a:ln w="12700">
            <a:noFill/>
          </a:ln>
        </p:spPr>
      </p:pic>
      <p:sp>
        <p:nvSpPr>
          <p:cNvPr id="20" name="Rectangle 19">
            <a:extLst>
              <a:ext uri="{FF2B5EF4-FFF2-40B4-BE49-F238E27FC236}">
                <a16:creationId xmlns:a16="http://schemas.microsoft.com/office/drawing/2014/main" id="{C93F030E-6622-EA69-30C3-BDAA771C9AD0}"/>
              </a:ext>
            </a:extLst>
          </p:cNvPr>
          <p:cNvSpPr/>
          <p:nvPr/>
        </p:nvSpPr>
        <p:spPr>
          <a:xfrm>
            <a:off x="6314156" y="1151653"/>
            <a:ext cx="5411786"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‘Middle tier’ of viewers are key to </a:t>
            </a:r>
          </a:p>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BVOD’s incremental reach</a:t>
            </a:r>
            <a:endParaRPr lang="en-GB" sz="1600" b="1" dirty="0">
              <a:solidFill>
                <a:schemeClr val="bg2"/>
              </a:solidFill>
            </a:endParaRPr>
          </a:p>
        </p:txBody>
      </p:sp>
      <p:pic>
        <p:nvPicPr>
          <p:cNvPr id="22" name="Picture 21" descr="Logo">
            <a:extLst>
              <a:ext uri="{FF2B5EF4-FFF2-40B4-BE49-F238E27FC236}">
                <a16:creationId xmlns:a16="http://schemas.microsoft.com/office/drawing/2014/main" id="{C4899102-C831-0D68-A54C-C74D2D07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431" y="4952982"/>
            <a:ext cx="909527" cy="690916"/>
          </a:xfrm>
          <a:prstGeom prst="rect">
            <a:avLst/>
          </a:prstGeom>
        </p:spPr>
      </p:pic>
      <p:cxnSp>
        <p:nvCxnSpPr>
          <p:cNvPr id="6" name="Straight Connector 5">
            <a:extLst>
              <a:ext uri="{FF2B5EF4-FFF2-40B4-BE49-F238E27FC236}">
                <a16:creationId xmlns:a16="http://schemas.microsoft.com/office/drawing/2014/main" id="{067E9411-197C-78A2-878E-A04D248F447D}"/>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7A04A-C50B-E2CC-F949-DBAAF9B2B7C1}"/>
              </a:ext>
            </a:extLst>
          </p:cNvPr>
          <p:cNvPicPr>
            <a:picLocks noChangeAspect="1"/>
          </p:cNvPicPr>
          <p:nvPr/>
        </p:nvPicPr>
        <p:blipFill rotWithShape="1">
          <a:blip r:embed="rId3"/>
          <a:srcRect r="3635"/>
          <a:stretch/>
        </p:blipFill>
        <p:spPr>
          <a:xfrm>
            <a:off x="74177" y="1781721"/>
            <a:ext cx="5912483" cy="1831444"/>
          </a:xfrm>
          <a:prstGeom prst="rect">
            <a:avLst/>
          </a:prstGeom>
        </p:spPr>
      </p:pic>
      <p:sp>
        <p:nvSpPr>
          <p:cNvPr id="12" name="Rectangle 11">
            <a:extLst>
              <a:ext uri="{FF2B5EF4-FFF2-40B4-BE49-F238E27FC236}">
                <a16:creationId xmlns:a16="http://schemas.microsoft.com/office/drawing/2014/main" id="{315F1BE0-AF23-62ED-4201-F61B8C8C334B}"/>
              </a:ext>
            </a:extLst>
          </p:cNvPr>
          <p:cNvSpPr>
            <a:spLocks noGrp="1" noRot="1" noMove="1" noResize="1" noEditPoints="1" noAdjustHandles="1" noChangeArrowheads="1" noChangeShapeType="1"/>
          </p:cNvSpPr>
          <p:nvPr/>
        </p:nvSpPr>
        <p:spPr>
          <a:xfrm>
            <a:off x="6314681" y="1074104"/>
            <a:ext cx="5397891" cy="361696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GB" sz="1600" b="1" i="0" u="none" strike="noStrike" kern="1200" cap="none" spc="0" normalizeH="0" baseline="0" noProof="0" dirty="0">
                <a:solidFill>
                  <a:schemeClr val="bg2"/>
                </a:solidFill>
                <a:effectLst/>
                <a:uLnTx/>
                <a:uFillTx/>
                <a:latin typeface="+mj-lt"/>
                <a:ea typeface="+mj-ea"/>
                <a:cs typeface="+mj-cs"/>
              </a:rPr>
              <a:t>Where and when can we effectively reach this valuable audience of ‘Reach </a:t>
            </a:r>
            <a:r>
              <a:rPr lang="en-GB" sz="1600" b="1" dirty="0">
                <a:solidFill>
                  <a:schemeClr val="bg2"/>
                </a:solidFill>
                <a:latin typeface="+mj-lt"/>
                <a:ea typeface="+mj-ea"/>
                <a:cs typeface="+mj-cs"/>
              </a:rPr>
              <a:t>Extenders’</a:t>
            </a:r>
            <a:r>
              <a:rPr kumimoji="0" lang="en-GB" sz="1600" b="1" i="0" u="none" strike="noStrike" kern="1200" cap="none" spc="0" normalizeH="0" baseline="0" noProof="0" dirty="0">
                <a:solidFill>
                  <a:schemeClr val="bg2"/>
                </a:solidFill>
                <a:effectLst/>
                <a:uLnTx/>
                <a:uFillTx/>
                <a:latin typeface="+mj-lt"/>
                <a:ea typeface="+mj-ea"/>
                <a:cs typeface="+mj-cs"/>
              </a:rPr>
              <a:t>?</a:t>
            </a:r>
            <a:endParaRPr lang="en-GB" sz="1600" dirty="0">
              <a:solidFill>
                <a:schemeClr val="bg2"/>
              </a:solidFill>
              <a:latin typeface="+mj-lt"/>
            </a:endParaRPr>
          </a:p>
          <a:p>
            <a:endParaRPr lang="en-GB" sz="1400" dirty="0">
              <a:solidFill>
                <a:schemeClr val="bg2"/>
              </a:solidFill>
              <a:latin typeface="+mj-lt"/>
            </a:endParaRPr>
          </a:p>
          <a:p>
            <a:endParaRPr lang="en-GB" sz="1400" dirty="0">
              <a:solidFill>
                <a:schemeClr val="bg2"/>
              </a:solidFill>
              <a:latin typeface="+mj-lt"/>
            </a:endParaRPr>
          </a:p>
          <a:p>
            <a:r>
              <a:rPr lang="en-GB" sz="1400" dirty="0">
                <a:solidFill>
                  <a:schemeClr val="bg2"/>
                </a:solidFill>
                <a:latin typeface="+mj-lt"/>
              </a:rPr>
              <a:t>While BVOD excels at reaching this audience there are key programmes and times you’re very likely to reach them across the whole of TV.</a:t>
            </a:r>
          </a:p>
          <a:p>
            <a:endParaRPr lang="en-GB" sz="1400" dirty="0">
              <a:solidFill>
                <a:schemeClr val="bg2"/>
              </a:solidFill>
              <a:latin typeface="+mj-lt"/>
            </a:endParaRPr>
          </a:p>
          <a:p>
            <a:r>
              <a:rPr lang="en-GB" sz="1400" dirty="0">
                <a:solidFill>
                  <a:schemeClr val="bg2"/>
                </a:solidFill>
                <a:latin typeface="+mj-lt"/>
              </a:rPr>
              <a:t>‘Reach Extenders’ display a strong affinity for the following genres:</a:t>
            </a:r>
          </a:p>
          <a:p>
            <a:pPr marL="342900" indent="-342900">
              <a:buFont typeface="Arial" panose="020B0604020202020204" pitchFamily="34" charset="0"/>
              <a:buChar char="•"/>
            </a:pPr>
            <a:r>
              <a:rPr lang="en-GB" sz="1400" dirty="0">
                <a:solidFill>
                  <a:schemeClr val="bg2"/>
                </a:solidFill>
                <a:latin typeface="+mj-lt"/>
              </a:rPr>
              <a:t>Drama</a:t>
            </a:r>
          </a:p>
          <a:p>
            <a:pPr marL="342900" indent="-342900">
              <a:buFont typeface="Arial" panose="020B0604020202020204" pitchFamily="34" charset="0"/>
              <a:buChar char="•"/>
            </a:pPr>
            <a:r>
              <a:rPr lang="en-GB" sz="1400" dirty="0">
                <a:solidFill>
                  <a:schemeClr val="bg2"/>
                </a:solidFill>
                <a:latin typeface="+mj-lt"/>
              </a:rPr>
              <a:t>Films</a:t>
            </a:r>
          </a:p>
          <a:p>
            <a:pPr marL="342900" indent="-342900">
              <a:buFont typeface="Arial" panose="020B0604020202020204" pitchFamily="34" charset="0"/>
              <a:buChar char="•"/>
            </a:pPr>
            <a:r>
              <a:rPr lang="en-GB" sz="1400" dirty="0">
                <a:solidFill>
                  <a:schemeClr val="bg2"/>
                </a:solidFill>
                <a:latin typeface="+mj-lt"/>
              </a:rPr>
              <a:t>Children</a:t>
            </a:r>
          </a:p>
          <a:p>
            <a:endParaRPr lang="en-GB" sz="1400" dirty="0">
              <a:solidFill>
                <a:schemeClr val="bg2"/>
              </a:solidFill>
              <a:latin typeface="+mj-lt"/>
            </a:endParaRPr>
          </a:p>
          <a:p>
            <a:r>
              <a:rPr lang="en-GB" sz="1400" dirty="0">
                <a:solidFill>
                  <a:schemeClr val="bg2"/>
                </a:solidFill>
                <a:latin typeface="+mj-lt"/>
              </a:rPr>
              <a:t>Their peak viewing hours take place daily from 8-11pm, with a higher likelihood of viewership occurring at the weekend.</a:t>
            </a:r>
          </a:p>
          <a:p>
            <a:endParaRPr lang="en-GB" sz="1600"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endParaRPr lang="en-GB" dirty="0">
              <a:solidFill>
                <a:schemeClr val="bg2"/>
              </a:solidFill>
              <a:latin typeface="+mj-lt"/>
            </a:endParaRP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19" name="Rectangle 18">
            <a:extLst>
              <a:ext uri="{FF2B5EF4-FFF2-40B4-BE49-F238E27FC236}">
                <a16:creationId xmlns:a16="http://schemas.microsoft.com/office/drawing/2014/main" id="{DF7FE9C8-5B5E-86FA-BAE0-E83AF814C164}"/>
              </a:ext>
            </a:extLst>
          </p:cNvPr>
          <p:cNvSpPr/>
          <p:nvPr/>
        </p:nvSpPr>
        <p:spPr>
          <a:xfrm>
            <a:off x="371473" y="1153002"/>
            <a:ext cx="5506372"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BVOD provides good odds of reaching an attractive audience</a:t>
            </a:r>
            <a:endParaRPr lang="en-GB" sz="1050" b="1" dirty="0">
              <a:solidFill>
                <a:schemeClr val="bg2"/>
              </a:solidFill>
            </a:endParaRPr>
          </a:p>
        </p:txBody>
      </p:sp>
      <p:sp>
        <p:nvSpPr>
          <p:cNvPr id="20" name="Rectangle 19">
            <a:extLst>
              <a:ext uri="{FF2B5EF4-FFF2-40B4-BE49-F238E27FC236}">
                <a16:creationId xmlns:a16="http://schemas.microsoft.com/office/drawing/2014/main" id="{00E6125A-DECD-11B2-A5FE-CEE5EBD7B457}"/>
              </a:ext>
            </a:extLst>
          </p:cNvPr>
          <p:cNvSpPr/>
          <p:nvPr/>
        </p:nvSpPr>
        <p:spPr>
          <a:xfrm>
            <a:off x="371475" y="3540790"/>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On average, it takes only four impressions to reach a ‘middle tier’ viewer through BVOD, as opposed to 14 impressions on linear. This makes BVOD 3.5 times more efficient in targeting the ‘middle tier’ group, which often consists of younger and upscale viewers, highly sought after by advertisers.</a:t>
            </a:r>
          </a:p>
        </p:txBody>
      </p:sp>
      <p:cxnSp>
        <p:nvCxnSpPr>
          <p:cNvPr id="21" name="Straight Connector 20">
            <a:extLst>
              <a:ext uri="{FF2B5EF4-FFF2-40B4-BE49-F238E27FC236}">
                <a16:creationId xmlns:a16="http://schemas.microsoft.com/office/drawing/2014/main" id="{FE6E9A7E-3317-5F3E-E6E1-960F25B01541}"/>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pic>
        <p:nvPicPr>
          <p:cNvPr id="26" name="Picture 25" descr="Logo">
            <a:extLst>
              <a:ext uri="{FF2B5EF4-FFF2-40B4-BE49-F238E27FC236}">
                <a16:creationId xmlns:a16="http://schemas.microsoft.com/office/drawing/2014/main" id="{586E907A-D70D-EA00-748C-F10EA2C7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96" y="4991082"/>
            <a:ext cx="909527" cy="690916"/>
          </a:xfrm>
          <a:prstGeom prst="rect">
            <a:avLst/>
          </a:prstGeom>
        </p:spPr>
      </p:pic>
    </p:spTree>
    <p:extLst>
      <p:ext uri="{BB962C8B-B14F-4D97-AF65-F5344CB8AC3E}">
        <p14:creationId xmlns:p14="http://schemas.microsoft.com/office/powerpoint/2010/main" val="387531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4FF0423-7B90-A71F-0D41-41CCBFF31EA5}"/>
              </a:ext>
            </a:extLst>
          </p:cNvPr>
          <p:cNvGraphicFramePr>
            <a:graphicFrameLocks noGrp="1"/>
          </p:cNvGraphicFramePr>
          <p:nvPr>
            <p:extLst>
              <p:ext uri="{D42A27DB-BD31-4B8C-83A1-F6EECF244321}">
                <p14:modId xmlns:p14="http://schemas.microsoft.com/office/powerpoint/2010/main" val="2258747164"/>
              </p:ext>
            </p:extLst>
          </p:nvPr>
        </p:nvGraphicFramePr>
        <p:xfrm>
          <a:off x="1768089" y="1741069"/>
          <a:ext cx="8655820" cy="3084931"/>
        </p:xfrm>
        <a:graphic>
          <a:graphicData uri="http://schemas.openxmlformats.org/drawingml/2006/table">
            <a:tbl>
              <a:tblPr/>
              <a:tblGrid>
                <a:gridCol w="2163955">
                  <a:extLst>
                    <a:ext uri="{9D8B030D-6E8A-4147-A177-3AD203B41FA5}">
                      <a16:colId xmlns:a16="http://schemas.microsoft.com/office/drawing/2014/main" val="2004300163"/>
                    </a:ext>
                  </a:extLst>
                </a:gridCol>
                <a:gridCol w="2163955">
                  <a:extLst>
                    <a:ext uri="{9D8B030D-6E8A-4147-A177-3AD203B41FA5}">
                      <a16:colId xmlns:a16="http://schemas.microsoft.com/office/drawing/2014/main" val="3658072284"/>
                    </a:ext>
                  </a:extLst>
                </a:gridCol>
                <a:gridCol w="2163955">
                  <a:extLst>
                    <a:ext uri="{9D8B030D-6E8A-4147-A177-3AD203B41FA5}">
                      <a16:colId xmlns:a16="http://schemas.microsoft.com/office/drawing/2014/main" val="1351947943"/>
                    </a:ext>
                  </a:extLst>
                </a:gridCol>
                <a:gridCol w="2163955">
                  <a:extLst>
                    <a:ext uri="{9D8B030D-6E8A-4147-A177-3AD203B41FA5}">
                      <a16:colId xmlns:a16="http://schemas.microsoft.com/office/drawing/2014/main" val="1338348312"/>
                    </a:ext>
                  </a:extLst>
                </a:gridCol>
              </a:tblGrid>
              <a:tr h="307532">
                <a:tc gridSpan="4">
                  <a:txBody>
                    <a:bodyPr/>
                    <a:lstStyle/>
                    <a:p>
                      <a:pPr algn="ctr" fontAlgn="ctr"/>
                      <a:r>
                        <a:rPr lang="en-GB" sz="1200" b="1" i="0" u="none" strike="noStrike">
                          <a:solidFill>
                            <a:srgbClr val="FFFFFF"/>
                          </a:solidFill>
                          <a:effectLst/>
                          <a:latin typeface="Arial" panose="020B0604020202020204" pitchFamily="34" charset="0"/>
                        </a:rPr>
                        <a:t>% of all viewing</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63994226"/>
                  </a:ext>
                </a:extLst>
              </a:tr>
              <a:tr h="317143">
                <a:tc>
                  <a:txBody>
                    <a:bodyPr/>
                    <a:lstStyle/>
                    <a:p>
                      <a:pPr algn="ctr" fontAlgn="ct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200" b="1" i="0" u="none" strike="noStrike">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64674320"/>
                  </a:ext>
                </a:extLst>
              </a:tr>
              <a:tr h="307532">
                <a:tc>
                  <a:txBody>
                    <a:bodyPr/>
                    <a:lstStyle/>
                    <a:p>
                      <a:pPr algn="ctr" fontAlgn="ctr"/>
                      <a:r>
                        <a:rPr lang="en-GB" sz="1200" b="0" i="0" u="none" strike="noStrike">
                          <a:solidFill>
                            <a:srgbClr val="FFFFFF"/>
                          </a:solidFill>
                          <a:effectLst/>
                          <a:latin typeface="Arial" panose="020B0604020202020204" pitchFamily="34" charset="0"/>
                        </a:rPr>
                        <a:t>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200" b="0" i="0" u="none" strike="noStrike">
                          <a:solidFill>
                            <a:srgbClr val="FFFFFF"/>
                          </a:solidFill>
                          <a:effectLst/>
                          <a:latin typeface="Arial" panose="020B0604020202020204" pitchFamily="34" charset="0"/>
                        </a:rPr>
                        <a:t>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200" b="0" i="0" u="none" strike="noStrike">
                          <a:solidFill>
                            <a:srgbClr val="FFFFFF"/>
                          </a:solidFill>
                          <a:effectLst/>
                          <a:latin typeface="Arial" panose="020B0604020202020204" pitchFamily="34" charset="0"/>
                        </a:rPr>
                        <a:t>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200" b="0" i="0" u="none" strike="noStrike">
                          <a:solidFill>
                            <a:srgbClr val="FFFFFF"/>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3204755890"/>
                  </a:ext>
                </a:extLst>
              </a:tr>
              <a:tr h="307532">
                <a:tc>
                  <a:txBody>
                    <a:bodyPr/>
                    <a:lstStyle/>
                    <a:p>
                      <a:pPr algn="ctr" fontAlgn="ctr"/>
                      <a:r>
                        <a:rPr lang="en-GB" sz="1200" b="0" i="0" u="none" strike="noStrike">
                          <a:solidFill>
                            <a:srgbClr val="000000"/>
                          </a:solidFill>
                          <a:effectLst/>
                          <a:latin typeface="Arial" panose="020B0604020202020204" pitchFamily="34" charset="0"/>
                        </a:rPr>
                        <a:t>Entertainment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45612136"/>
                  </a:ext>
                </a:extLst>
              </a:tr>
              <a:tr h="307532">
                <a:tc>
                  <a:txBody>
                    <a:bodyPr/>
                    <a:lstStyle/>
                    <a:p>
                      <a:pPr algn="ctr" fontAlgn="ctr"/>
                      <a:r>
                        <a:rPr lang="en-GB" sz="1200" b="0" i="0" u="none" strike="noStrike">
                          <a:solidFill>
                            <a:srgbClr val="FFFFFF"/>
                          </a:solidFill>
                          <a:effectLst/>
                          <a:latin typeface="Arial" panose="020B0604020202020204" pitchFamily="34" charset="0"/>
                        </a:rPr>
                        <a:t>Films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200" b="0" i="0" u="none" strike="noStrike">
                          <a:solidFill>
                            <a:srgbClr val="FFFFFF"/>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200" b="0" i="0" u="none" strike="noStrike">
                          <a:solidFill>
                            <a:srgbClr val="FFFFFF"/>
                          </a:solidFill>
                          <a:effectLst/>
                          <a:latin typeface="Arial" panose="020B0604020202020204" pitchFamily="34" charset="0"/>
                        </a:rPr>
                        <a:t>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200" b="0" i="0" u="none" strike="noStrike">
                          <a:solidFill>
                            <a:srgbClr val="FFFFFF"/>
                          </a:solidFill>
                          <a:effectLst/>
                          <a:latin typeface="Arial" panose="020B0604020202020204" pitchFamily="34" charset="0"/>
                        </a:rPr>
                        <a:t>139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3862139938"/>
                  </a:ext>
                </a:extLst>
              </a:tr>
              <a:tr h="307532">
                <a:tc>
                  <a:txBody>
                    <a:bodyPr/>
                    <a:lstStyle/>
                    <a:p>
                      <a:pPr algn="ctr" fontAlgn="ctr"/>
                      <a:r>
                        <a:rPr lang="en-GB" sz="1200" b="0" i="0" u="none" strike="noStrike">
                          <a:solidFill>
                            <a:srgbClr val="000000"/>
                          </a:solidFill>
                          <a:effectLst/>
                          <a:latin typeface="Arial" panose="020B0604020202020204" pitchFamily="34" charset="0"/>
                        </a:rPr>
                        <a:t>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27151956"/>
                  </a:ext>
                </a:extLst>
              </a:tr>
              <a:tr h="307532">
                <a:tc>
                  <a:txBody>
                    <a:bodyPr/>
                    <a:lstStyle/>
                    <a:p>
                      <a:pPr algn="ctr" fontAlgn="ctr"/>
                      <a:r>
                        <a:rPr lang="en-GB" sz="1200" b="0" i="0" u="none" strike="noStrike">
                          <a:solidFill>
                            <a:srgbClr val="000000"/>
                          </a:solidFill>
                          <a:effectLst/>
                          <a:latin typeface="Arial" panose="020B0604020202020204" pitchFamily="34" charset="0"/>
                        </a:rPr>
                        <a:t>Documentaries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30891281"/>
                  </a:ext>
                </a:extLst>
              </a:tr>
              <a:tr h="307532">
                <a:tc>
                  <a:txBody>
                    <a:bodyPr/>
                    <a:lstStyle/>
                    <a:p>
                      <a:pPr algn="ctr" fontAlgn="ctr"/>
                      <a:r>
                        <a:rPr lang="en-GB" sz="1200" b="0" i="0" u="none" strike="noStrike">
                          <a:solidFill>
                            <a:srgbClr val="FFFFFF"/>
                          </a:solidFill>
                          <a:effectLst/>
                          <a:latin typeface="Arial" panose="020B0604020202020204" pitchFamily="34" charset="0"/>
                        </a:rPr>
                        <a:t>Children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200" b="0" i="0" u="none" strike="noStrike">
                          <a:solidFill>
                            <a:srgbClr val="FFFFFF"/>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200" b="0" i="0" u="none" strike="noStrike">
                          <a:solidFill>
                            <a:srgbClr val="FFFFFF"/>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r>
                        <a:rPr lang="en-GB" sz="1200" b="0" i="0" u="none" strike="noStrike">
                          <a:solidFill>
                            <a:srgbClr val="FFFFFF"/>
                          </a:solidFill>
                          <a:effectLst/>
                          <a:latin typeface="Arial" panose="020B0604020202020204" pitchFamily="34" charset="0"/>
                        </a:rPr>
                        <a:t>211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231117259"/>
                  </a:ext>
                </a:extLst>
              </a:tr>
              <a:tr h="307532">
                <a:tc>
                  <a:txBody>
                    <a:bodyPr/>
                    <a:lstStyle/>
                    <a:p>
                      <a:pPr algn="ctr" fontAlgn="ctr"/>
                      <a:r>
                        <a:rPr lang="en-GB" sz="1200" b="0" i="0" u="none" strike="noStrike">
                          <a:solidFill>
                            <a:srgbClr val="000000"/>
                          </a:solidFill>
                          <a:effectLst/>
                          <a:latin typeface="Arial" panose="020B0604020202020204" pitchFamily="34" charset="0"/>
                        </a:rPr>
                        <a:t>Hobbies/Leisure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697686057"/>
                  </a:ext>
                </a:extLst>
              </a:tr>
              <a:tr h="307532">
                <a:tc>
                  <a:txBody>
                    <a:bodyPr/>
                    <a:lstStyle/>
                    <a:p>
                      <a:pPr algn="ctr" fontAlgn="ctr"/>
                      <a:r>
                        <a:rPr lang="en-GB" sz="1200" b="0" i="0" u="none" strike="noStrike">
                          <a:solidFill>
                            <a:srgbClr val="000000"/>
                          </a:solidFill>
                          <a:effectLst/>
                          <a:latin typeface="Arial" panose="020B0604020202020204" pitchFamily="34" charset="0"/>
                        </a:rPr>
                        <a:t>News/Weather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r>
                        <a:rPr lang="en-GB" sz="1200" b="0" i="0" u="none" strike="noStrike" dirty="0">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94162231"/>
                  </a:ext>
                </a:extLst>
              </a:tr>
            </a:tbl>
          </a:graphicData>
        </a:graphic>
      </p:graphicFrame>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p:txBody>
          <a:bodyPr/>
          <a:lstStyle/>
          <a:p>
            <a:r>
              <a:rPr lang="en-GB" dirty="0"/>
              <a:t>Top genres watched by ‘Reach Extenders’</a:t>
            </a:r>
          </a:p>
        </p:txBody>
      </p:sp>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p:txBody>
          <a:bodyPr/>
          <a:lstStyle/>
          <a:p>
            <a:r>
              <a:rPr lang="en-GB" dirty="0"/>
              <a:t>Source: Barb Q4 2024, % of all viewing, index vs all adults.</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A2AA1AF-BA6A-D38D-1A5D-896F4D7DF00A}"/>
              </a:ext>
            </a:extLst>
          </p:cNvPr>
          <p:cNvGraphicFramePr>
            <a:graphicFrameLocks noGrp="1"/>
          </p:cNvGraphicFramePr>
          <p:nvPr>
            <p:extLst>
              <p:ext uri="{D42A27DB-BD31-4B8C-83A1-F6EECF244321}">
                <p14:modId xmlns:p14="http://schemas.microsoft.com/office/powerpoint/2010/main" val="2262008822"/>
              </p:ext>
            </p:extLst>
          </p:nvPr>
        </p:nvGraphicFramePr>
        <p:xfrm>
          <a:off x="799112" y="1660866"/>
          <a:ext cx="4914900" cy="3067054"/>
        </p:xfrm>
        <a:graphic>
          <a:graphicData uri="http://schemas.openxmlformats.org/drawingml/2006/table">
            <a:tbl>
              <a:tblPr/>
              <a:tblGrid>
                <a:gridCol w="1021434">
                  <a:extLst>
                    <a:ext uri="{9D8B030D-6E8A-4147-A177-3AD203B41FA5}">
                      <a16:colId xmlns:a16="http://schemas.microsoft.com/office/drawing/2014/main" val="1284456664"/>
                    </a:ext>
                  </a:extLst>
                </a:gridCol>
                <a:gridCol w="2872032">
                  <a:extLst>
                    <a:ext uri="{9D8B030D-6E8A-4147-A177-3AD203B41FA5}">
                      <a16:colId xmlns:a16="http://schemas.microsoft.com/office/drawing/2014/main" val="1009576333"/>
                    </a:ext>
                  </a:extLst>
                </a:gridCol>
                <a:gridCol w="1021434">
                  <a:extLst>
                    <a:ext uri="{9D8B030D-6E8A-4147-A177-3AD203B41FA5}">
                      <a16:colId xmlns:a16="http://schemas.microsoft.com/office/drawing/2014/main" val="1226056570"/>
                    </a:ext>
                  </a:extLst>
                </a:gridCol>
              </a:tblGrid>
              <a:tr h="254924">
                <a:tc gridSpan="3">
                  <a:txBody>
                    <a:bodyPr/>
                    <a:lstStyle/>
                    <a:p>
                      <a:pPr algn="ctr" fontAlgn="ctr">
                        <a:buNone/>
                      </a:pPr>
                      <a:r>
                        <a:rPr lang="en-GB" sz="1200" b="1" i="0" u="none" strike="noStrike">
                          <a:solidFill>
                            <a:srgbClr val="FFFFFF"/>
                          </a:solidFill>
                          <a:effectLst/>
                          <a:latin typeface="Arial" panose="020B0604020202020204" pitchFamily="34" charset="0"/>
                        </a:rPr>
                        <a:t>Drama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21617284"/>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73659676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Brassic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503713460"/>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The Day Of The Jackal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1215898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Penguin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63626009"/>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After the Party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8733181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Twelve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004211149"/>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Sweetpea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243249136"/>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All Creatures Great and Small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79579284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Joan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4754086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West Wing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1810092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Until I Kill You</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88841824"/>
                  </a:ext>
                </a:extLst>
              </a:tr>
            </a:tbl>
          </a:graphicData>
        </a:graphic>
      </p:graphicFrame>
      <p:graphicFrame>
        <p:nvGraphicFramePr>
          <p:cNvPr id="7" name="Table 6">
            <a:extLst>
              <a:ext uri="{FF2B5EF4-FFF2-40B4-BE49-F238E27FC236}">
                <a16:creationId xmlns:a16="http://schemas.microsoft.com/office/drawing/2014/main" id="{1AFE8244-69CD-3EF6-E566-2008B558E890}"/>
              </a:ext>
            </a:extLst>
          </p:cNvPr>
          <p:cNvGraphicFramePr>
            <a:graphicFrameLocks noGrp="1"/>
          </p:cNvGraphicFramePr>
          <p:nvPr>
            <p:extLst>
              <p:ext uri="{D42A27DB-BD31-4B8C-83A1-F6EECF244321}">
                <p14:modId xmlns:p14="http://schemas.microsoft.com/office/powerpoint/2010/main" val="802556074"/>
              </p:ext>
            </p:extLst>
          </p:nvPr>
        </p:nvGraphicFramePr>
        <p:xfrm>
          <a:off x="6477978" y="1660866"/>
          <a:ext cx="4914900" cy="3067054"/>
        </p:xfrm>
        <a:graphic>
          <a:graphicData uri="http://schemas.openxmlformats.org/drawingml/2006/table">
            <a:tbl>
              <a:tblPr/>
              <a:tblGrid>
                <a:gridCol w="1021434">
                  <a:extLst>
                    <a:ext uri="{9D8B030D-6E8A-4147-A177-3AD203B41FA5}">
                      <a16:colId xmlns:a16="http://schemas.microsoft.com/office/drawing/2014/main" val="1653251310"/>
                    </a:ext>
                  </a:extLst>
                </a:gridCol>
                <a:gridCol w="2872032">
                  <a:extLst>
                    <a:ext uri="{9D8B030D-6E8A-4147-A177-3AD203B41FA5}">
                      <a16:colId xmlns:a16="http://schemas.microsoft.com/office/drawing/2014/main" val="371350360"/>
                    </a:ext>
                  </a:extLst>
                </a:gridCol>
                <a:gridCol w="1021434">
                  <a:extLst>
                    <a:ext uri="{9D8B030D-6E8A-4147-A177-3AD203B41FA5}">
                      <a16:colId xmlns:a16="http://schemas.microsoft.com/office/drawing/2014/main" val="4261096381"/>
                    </a:ext>
                  </a:extLst>
                </a:gridCol>
              </a:tblGrid>
              <a:tr h="254924">
                <a:tc gridSpan="3">
                  <a:txBody>
                    <a:bodyPr/>
                    <a:lstStyle/>
                    <a:p>
                      <a:pPr algn="ctr" fontAlgn="ctr">
                        <a:buNone/>
                      </a:pPr>
                      <a:r>
                        <a:rPr lang="en-GB" sz="1200" b="1" i="0" u="none" strike="noStrike">
                          <a:solidFill>
                            <a:srgbClr val="FFFFFF"/>
                          </a:solidFill>
                          <a:effectLst/>
                          <a:latin typeface="Arial" panose="020B0604020202020204" pitchFamily="34" charset="0"/>
                        </a:rPr>
                        <a:t>Drama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90235333"/>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991350030"/>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Dexter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729162529"/>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Rivals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5523331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Only Murders in the Building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28080276"/>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Gilmore Girls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581151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The Lord of the Rings: The Rings of Power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95357419"/>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House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90379511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Grey's Anatomy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2004371"/>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Devil's Hour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3048621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Criminal Minds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03958009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Squid Game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237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05988326"/>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drama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Q4 2024, ‘Reach Extender’ index vs all adults, Thinkbox created list of programmes ranked by volume of viewing and index.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208611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981AE82-A8A9-1595-D5B7-DE081C849828}"/>
              </a:ext>
            </a:extLst>
          </p:cNvPr>
          <p:cNvGraphicFramePr>
            <a:graphicFrameLocks noGrp="1"/>
          </p:cNvGraphicFramePr>
          <p:nvPr>
            <p:extLst>
              <p:ext uri="{D42A27DB-BD31-4B8C-83A1-F6EECF244321}">
                <p14:modId xmlns:p14="http://schemas.microsoft.com/office/powerpoint/2010/main" val="2636199172"/>
              </p:ext>
            </p:extLst>
          </p:nvPr>
        </p:nvGraphicFramePr>
        <p:xfrm>
          <a:off x="6492962" y="1294268"/>
          <a:ext cx="5207000" cy="2241550"/>
        </p:xfrm>
        <a:graphic>
          <a:graphicData uri="http://schemas.openxmlformats.org/drawingml/2006/table">
            <a:tbl>
              <a:tblPr/>
              <a:tblGrid>
                <a:gridCol w="1506788">
                  <a:extLst>
                    <a:ext uri="{9D8B030D-6E8A-4147-A177-3AD203B41FA5}">
                      <a16:colId xmlns:a16="http://schemas.microsoft.com/office/drawing/2014/main" val="505367771"/>
                    </a:ext>
                  </a:extLst>
                </a:gridCol>
                <a:gridCol w="772467">
                  <a:extLst>
                    <a:ext uri="{9D8B030D-6E8A-4147-A177-3AD203B41FA5}">
                      <a16:colId xmlns:a16="http://schemas.microsoft.com/office/drawing/2014/main" val="392663416"/>
                    </a:ext>
                  </a:extLst>
                </a:gridCol>
                <a:gridCol w="2441377">
                  <a:extLst>
                    <a:ext uri="{9D8B030D-6E8A-4147-A177-3AD203B41FA5}">
                      <a16:colId xmlns:a16="http://schemas.microsoft.com/office/drawing/2014/main" val="1643978058"/>
                    </a:ext>
                  </a:extLst>
                </a:gridCol>
                <a:gridCol w="486368">
                  <a:extLst>
                    <a:ext uri="{9D8B030D-6E8A-4147-A177-3AD203B41FA5}">
                      <a16:colId xmlns:a16="http://schemas.microsoft.com/office/drawing/2014/main" val="2379676991"/>
                    </a:ext>
                  </a:extLst>
                </a:gridCol>
              </a:tblGrid>
              <a:tr h="203200">
                <a:tc gridSpan="4">
                  <a:txBody>
                    <a:bodyPr/>
                    <a:lstStyle/>
                    <a:p>
                      <a:pPr algn="ctr" fontAlgn="ctr">
                        <a:buNone/>
                      </a:pPr>
                      <a:r>
                        <a:rPr lang="en-GB" sz="1200" b="1" i="0" u="none" strike="noStrike">
                          <a:solidFill>
                            <a:srgbClr val="FFFFFF"/>
                          </a:solidFill>
                          <a:effectLst/>
                          <a:latin typeface="Arial" panose="020B0604020202020204" pitchFamily="34" charset="0"/>
                        </a:rPr>
                        <a:t>Films - Commercial TV</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99518218"/>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06558007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Santa Claus - The Movie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4000868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Mog's Christmas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340817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Elf</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28083746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Holdovers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4967020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Deck the Halls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880575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Inbetweeners Movie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51881453"/>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Rosaline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8878345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Love Actually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75385350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You've Got Mail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95439766"/>
                  </a:ext>
                </a:extLst>
              </a:tr>
            </a:tbl>
          </a:graphicData>
        </a:graphic>
      </p:graphicFrame>
      <p:graphicFrame>
        <p:nvGraphicFramePr>
          <p:cNvPr id="12" name="Table 11">
            <a:extLst>
              <a:ext uri="{FF2B5EF4-FFF2-40B4-BE49-F238E27FC236}">
                <a16:creationId xmlns:a16="http://schemas.microsoft.com/office/drawing/2014/main" id="{30464DB7-0C8C-CABC-D04D-10E16F8E4B22}"/>
              </a:ext>
            </a:extLst>
          </p:cNvPr>
          <p:cNvGraphicFramePr>
            <a:graphicFrameLocks noGrp="1"/>
          </p:cNvGraphicFramePr>
          <p:nvPr>
            <p:extLst>
              <p:ext uri="{D42A27DB-BD31-4B8C-83A1-F6EECF244321}">
                <p14:modId xmlns:p14="http://schemas.microsoft.com/office/powerpoint/2010/main" val="1503125321"/>
              </p:ext>
            </p:extLst>
          </p:nvPr>
        </p:nvGraphicFramePr>
        <p:xfrm>
          <a:off x="6480350" y="3816910"/>
          <a:ext cx="5207000" cy="1022350"/>
        </p:xfrm>
        <a:graphic>
          <a:graphicData uri="http://schemas.openxmlformats.org/drawingml/2006/table">
            <a:tbl>
              <a:tblPr/>
              <a:tblGrid>
                <a:gridCol w="1506788">
                  <a:extLst>
                    <a:ext uri="{9D8B030D-6E8A-4147-A177-3AD203B41FA5}">
                      <a16:colId xmlns:a16="http://schemas.microsoft.com/office/drawing/2014/main" val="3958157112"/>
                    </a:ext>
                  </a:extLst>
                </a:gridCol>
                <a:gridCol w="772467">
                  <a:extLst>
                    <a:ext uri="{9D8B030D-6E8A-4147-A177-3AD203B41FA5}">
                      <a16:colId xmlns:a16="http://schemas.microsoft.com/office/drawing/2014/main" val="1704480669"/>
                    </a:ext>
                  </a:extLst>
                </a:gridCol>
                <a:gridCol w="2441377">
                  <a:extLst>
                    <a:ext uri="{9D8B030D-6E8A-4147-A177-3AD203B41FA5}">
                      <a16:colId xmlns:a16="http://schemas.microsoft.com/office/drawing/2014/main" val="2982429026"/>
                    </a:ext>
                  </a:extLst>
                </a:gridCol>
                <a:gridCol w="486368">
                  <a:extLst>
                    <a:ext uri="{9D8B030D-6E8A-4147-A177-3AD203B41FA5}">
                      <a16:colId xmlns:a16="http://schemas.microsoft.com/office/drawing/2014/main" val="458688833"/>
                    </a:ext>
                  </a:extLst>
                </a:gridCol>
              </a:tblGrid>
              <a:tr h="203200">
                <a:tc gridSpan="4">
                  <a:txBody>
                    <a:bodyPr/>
                    <a:lstStyle/>
                    <a:p>
                      <a:pPr algn="ctr" fontAlgn="ctr">
                        <a:buNone/>
                      </a:pPr>
                      <a:r>
                        <a:rPr lang="en-GB" sz="1200" b="1" i="0" u="none" strike="noStrike">
                          <a:solidFill>
                            <a:srgbClr val="FFFFFF"/>
                          </a:solidFill>
                          <a:effectLst/>
                          <a:latin typeface="Arial" panose="020B0604020202020204" pitchFamily="34" charset="0"/>
                        </a:rPr>
                        <a:t>Films - SVOD</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5504385"/>
                  </a:ext>
                </a:extLst>
              </a:tr>
              <a:tr h="203200">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45121866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That Christmas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71091212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Red One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871802098"/>
                  </a:ext>
                </a:extLst>
              </a:tr>
              <a:tr h="20955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Princess Diaries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25377256"/>
                  </a:ext>
                </a:extLst>
              </a:tr>
            </a:tbl>
          </a:graphicData>
        </a:graphic>
      </p:graphicFrame>
      <p:graphicFrame>
        <p:nvGraphicFramePr>
          <p:cNvPr id="10" name="Table 9">
            <a:extLst>
              <a:ext uri="{FF2B5EF4-FFF2-40B4-BE49-F238E27FC236}">
                <a16:creationId xmlns:a16="http://schemas.microsoft.com/office/drawing/2014/main" id="{9B2EBBDC-E79F-D1AF-CE7F-3C134907439D}"/>
              </a:ext>
            </a:extLst>
          </p:cNvPr>
          <p:cNvGraphicFramePr>
            <a:graphicFrameLocks noGrp="1"/>
          </p:cNvGraphicFramePr>
          <p:nvPr>
            <p:extLst>
              <p:ext uri="{D42A27DB-BD31-4B8C-83A1-F6EECF244321}">
                <p14:modId xmlns:p14="http://schemas.microsoft.com/office/powerpoint/2010/main" val="1105358224"/>
              </p:ext>
            </p:extLst>
          </p:nvPr>
        </p:nvGraphicFramePr>
        <p:xfrm>
          <a:off x="445380" y="2364722"/>
          <a:ext cx="5460160" cy="2482137"/>
        </p:xfrm>
        <a:graphic>
          <a:graphicData uri="http://schemas.openxmlformats.org/drawingml/2006/table">
            <a:tbl>
              <a:tblPr/>
              <a:tblGrid>
                <a:gridCol w="2243769">
                  <a:extLst>
                    <a:ext uri="{9D8B030D-6E8A-4147-A177-3AD203B41FA5}">
                      <a16:colId xmlns:a16="http://schemas.microsoft.com/office/drawing/2014/main" val="3959887549"/>
                    </a:ext>
                  </a:extLst>
                </a:gridCol>
                <a:gridCol w="914842">
                  <a:extLst>
                    <a:ext uri="{9D8B030D-6E8A-4147-A177-3AD203B41FA5}">
                      <a16:colId xmlns:a16="http://schemas.microsoft.com/office/drawing/2014/main" val="3791796863"/>
                    </a:ext>
                  </a:extLst>
                </a:gridCol>
                <a:gridCol w="1386707">
                  <a:extLst>
                    <a:ext uri="{9D8B030D-6E8A-4147-A177-3AD203B41FA5}">
                      <a16:colId xmlns:a16="http://schemas.microsoft.com/office/drawing/2014/main" val="832949244"/>
                    </a:ext>
                  </a:extLst>
                </a:gridCol>
                <a:gridCol w="914842">
                  <a:extLst>
                    <a:ext uri="{9D8B030D-6E8A-4147-A177-3AD203B41FA5}">
                      <a16:colId xmlns:a16="http://schemas.microsoft.com/office/drawing/2014/main" val="1595017739"/>
                    </a:ext>
                  </a:extLst>
                </a:gridCol>
              </a:tblGrid>
              <a:tr h="243844">
                <a:tc gridSpan="4">
                  <a:txBody>
                    <a:bodyPr/>
                    <a:lstStyle/>
                    <a:p>
                      <a:pPr algn="ctr" rtl="0" fontAlgn="ctr">
                        <a:buNone/>
                      </a:pPr>
                      <a:r>
                        <a:rPr lang="en-GB" sz="1200" b="1" i="0" u="none" strike="noStrike" dirty="0">
                          <a:solidFill>
                            <a:srgbClr val="FFFFFF"/>
                          </a:solidFill>
                          <a:effectLst/>
                          <a:latin typeface="Arial" panose="020B0604020202020204" pitchFamily="34" charset="0"/>
                        </a:rPr>
                        <a:t>% of all film viewing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46655248"/>
                  </a:ext>
                </a:extLst>
              </a:tr>
              <a:tr h="287541">
                <a:tc>
                  <a:txBody>
                    <a:bodyPr/>
                    <a:lstStyle/>
                    <a:p>
                      <a:pPr algn="ctr" fontAlgn="ctr">
                        <a:buNone/>
                      </a:pPr>
                      <a:r>
                        <a:rPr lang="en-GB" sz="1200" b="1" i="0" u="none" strike="noStrike" dirty="0">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634283985"/>
                  </a:ext>
                </a:extLst>
              </a:tr>
              <a:tr h="243844">
                <a:tc>
                  <a:txBody>
                    <a:bodyPr/>
                    <a:lstStyle/>
                    <a:p>
                      <a:pPr algn="ctr" fontAlgn="ctr">
                        <a:buNone/>
                      </a:pPr>
                      <a:r>
                        <a:rPr lang="en-GB" sz="1200" b="0" i="0" u="none" strike="noStrike">
                          <a:solidFill>
                            <a:srgbClr val="FFFFFF"/>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112885758"/>
                  </a:ext>
                </a:extLst>
              </a:tr>
              <a:tr h="243844">
                <a:tc>
                  <a:txBody>
                    <a:bodyPr/>
                    <a:lstStyle/>
                    <a:p>
                      <a:pPr algn="ctr" fontAlgn="ctr">
                        <a:buNone/>
                      </a:pPr>
                      <a:r>
                        <a:rPr lang="en-GB" sz="1200" b="0" i="0" u="none" strike="noStrike">
                          <a:solidFill>
                            <a:srgbClr val="000000"/>
                          </a:solidFill>
                          <a:effectLst/>
                          <a:latin typeface="Arial" panose="020B0604020202020204" pitchFamily="34" charset="0"/>
                        </a:rPr>
                        <a:t>Action / Adventure / Thriller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82569707"/>
                  </a:ext>
                </a:extLst>
              </a:tr>
              <a:tr h="243844">
                <a:tc>
                  <a:txBody>
                    <a:bodyPr/>
                    <a:lstStyle/>
                    <a:p>
                      <a:pPr algn="ctr" fontAlgn="ctr">
                        <a:buNone/>
                      </a:pPr>
                      <a:r>
                        <a:rPr lang="en-GB" sz="1200" b="0" i="0" u="none" strike="noStrike">
                          <a:solidFill>
                            <a:srgbClr val="000000"/>
                          </a:solidFill>
                          <a:effectLst/>
                          <a:latin typeface="Arial" panose="020B0604020202020204" pitchFamily="34" charset="0"/>
                        </a:rPr>
                        <a:t>Sci-Fi and Fantasy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93272636"/>
                  </a:ext>
                </a:extLst>
              </a:tr>
              <a:tr h="243844">
                <a:tc>
                  <a:txBody>
                    <a:bodyPr/>
                    <a:lstStyle/>
                    <a:p>
                      <a:pPr algn="ctr" fontAlgn="ctr">
                        <a:buNone/>
                      </a:pPr>
                      <a:r>
                        <a:rPr lang="en-GB" sz="1200" b="0" i="0" u="none" strike="noStrike">
                          <a:solidFill>
                            <a:srgbClr val="FFFFFF"/>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527487732"/>
                  </a:ext>
                </a:extLst>
              </a:tr>
              <a:tr h="243844">
                <a:tc>
                  <a:txBody>
                    <a:bodyPr/>
                    <a:lstStyle/>
                    <a:p>
                      <a:pPr algn="ctr" fontAlgn="ctr">
                        <a:buNone/>
                      </a:pPr>
                      <a:r>
                        <a:rPr lang="en-GB" sz="1200" b="0" i="0" u="none" strike="noStrike">
                          <a:solidFill>
                            <a:srgbClr val="FFFFFF"/>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968492547"/>
                  </a:ext>
                </a:extLst>
              </a:tr>
              <a:tr h="243844">
                <a:tc>
                  <a:txBody>
                    <a:bodyPr/>
                    <a:lstStyle/>
                    <a:p>
                      <a:pPr algn="ctr" fontAlgn="ctr">
                        <a:buNone/>
                      </a:pPr>
                      <a:r>
                        <a:rPr lang="en-GB" sz="1200" b="0" i="0" u="none" strike="noStrike">
                          <a:solidFill>
                            <a:srgbClr val="000000"/>
                          </a:solidFill>
                          <a:effectLst/>
                          <a:latin typeface="Arial" panose="020B0604020202020204" pitchFamily="34" charset="0"/>
                        </a:rPr>
                        <a:t>Horror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2407633"/>
                  </a:ext>
                </a:extLst>
              </a:tr>
              <a:tr h="243844">
                <a:tc>
                  <a:txBody>
                    <a:bodyPr/>
                    <a:lstStyle/>
                    <a:p>
                      <a:pPr algn="ctr"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059249029"/>
                  </a:ext>
                </a:extLst>
              </a:tr>
              <a:tr h="243844">
                <a:tc>
                  <a:txBody>
                    <a:bodyPr/>
                    <a:lstStyle/>
                    <a:p>
                      <a:pPr algn="ctr" fontAlgn="ctr">
                        <a:buNone/>
                      </a:pPr>
                      <a:r>
                        <a:rPr lang="en-GB" sz="1200" b="0" i="0" u="none" strike="noStrike">
                          <a:solidFill>
                            <a:srgbClr val="000000"/>
                          </a:solidFill>
                          <a:effectLst/>
                          <a:latin typeface="Arial" panose="020B0604020202020204" pitchFamily="34" charset="0"/>
                        </a:rPr>
                        <a:t>Other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258297589"/>
                  </a:ext>
                </a:extLst>
              </a:tr>
            </a:tbl>
          </a:graphicData>
        </a:graphic>
      </p:graphicFrame>
      <p:graphicFrame>
        <p:nvGraphicFramePr>
          <p:cNvPr id="5" name="Table 4">
            <a:extLst>
              <a:ext uri="{FF2B5EF4-FFF2-40B4-BE49-F238E27FC236}">
                <a16:creationId xmlns:a16="http://schemas.microsoft.com/office/drawing/2014/main" id="{CFA520B2-636D-1B85-E3C2-43E30190A2B7}"/>
              </a:ext>
            </a:extLst>
          </p:cNvPr>
          <p:cNvGraphicFramePr>
            <a:graphicFrameLocks noGrp="1"/>
          </p:cNvGraphicFramePr>
          <p:nvPr>
            <p:extLst>
              <p:ext uri="{D42A27DB-BD31-4B8C-83A1-F6EECF244321}">
                <p14:modId xmlns:p14="http://schemas.microsoft.com/office/powerpoint/2010/main" val="3966467366"/>
              </p:ext>
            </p:extLst>
          </p:nvPr>
        </p:nvGraphicFramePr>
        <p:xfrm>
          <a:off x="6480350" y="1291667"/>
          <a:ext cx="5207000" cy="2241550"/>
        </p:xfrm>
        <a:graphic>
          <a:graphicData uri="http://schemas.openxmlformats.org/drawingml/2006/table">
            <a:tbl>
              <a:tblPr/>
              <a:tblGrid>
                <a:gridCol w="1506788">
                  <a:extLst>
                    <a:ext uri="{9D8B030D-6E8A-4147-A177-3AD203B41FA5}">
                      <a16:colId xmlns:a16="http://schemas.microsoft.com/office/drawing/2014/main" val="2513374375"/>
                    </a:ext>
                  </a:extLst>
                </a:gridCol>
                <a:gridCol w="772467">
                  <a:extLst>
                    <a:ext uri="{9D8B030D-6E8A-4147-A177-3AD203B41FA5}">
                      <a16:colId xmlns:a16="http://schemas.microsoft.com/office/drawing/2014/main" val="905925556"/>
                    </a:ext>
                  </a:extLst>
                </a:gridCol>
                <a:gridCol w="2441377">
                  <a:extLst>
                    <a:ext uri="{9D8B030D-6E8A-4147-A177-3AD203B41FA5}">
                      <a16:colId xmlns:a16="http://schemas.microsoft.com/office/drawing/2014/main" val="2148634143"/>
                    </a:ext>
                  </a:extLst>
                </a:gridCol>
                <a:gridCol w="486368">
                  <a:extLst>
                    <a:ext uri="{9D8B030D-6E8A-4147-A177-3AD203B41FA5}">
                      <a16:colId xmlns:a16="http://schemas.microsoft.com/office/drawing/2014/main" val="630461090"/>
                    </a:ext>
                  </a:extLst>
                </a:gridCol>
              </a:tblGrid>
              <a:tr h="203200">
                <a:tc gridSpan="4">
                  <a:txBody>
                    <a:bodyPr/>
                    <a:lstStyle/>
                    <a:p>
                      <a:pPr algn="ctr" fontAlgn="ctr">
                        <a:buNone/>
                      </a:pPr>
                      <a:r>
                        <a:rPr lang="en-GB" sz="1200" b="1" i="0" u="none" strike="noStrike">
                          <a:solidFill>
                            <a:srgbClr val="FFFFFF"/>
                          </a:solidFill>
                          <a:effectLst/>
                          <a:latin typeface="Arial" panose="020B0604020202020204" pitchFamily="34" charset="0"/>
                        </a:rPr>
                        <a:t>Films - Commercial TV</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42150040"/>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58402076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Elf</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60644368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Mog's Christmas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75650832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Santa Claus - The Movie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3595596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Holdovers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5064483"/>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Inbetweeners Movie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98454989"/>
                  </a:ext>
                </a:extLst>
              </a:tr>
              <a:tr h="203200">
                <a:tc>
                  <a:txBody>
                    <a:bodyPr/>
                    <a:lstStyle/>
                    <a:p>
                      <a:pPr algn="ctr" fontAlgn="ctr">
                        <a:buNone/>
                      </a:pPr>
                      <a:r>
                        <a:rPr lang="en-GB" sz="1200" b="0" i="0" u="none" strike="noStrike" dirty="0">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Deck the Halls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897527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Love Actually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7818522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You've Got Mail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54999745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Rosaline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08214847"/>
                  </a:ext>
                </a:extLst>
              </a:tr>
            </a:tbl>
          </a:graphicData>
        </a:graphic>
      </p:graphicFrame>
      <p:sp>
        <p:nvSpPr>
          <p:cNvPr id="7" name="Rectangle 6">
            <a:extLst>
              <a:ext uri="{FF2B5EF4-FFF2-40B4-BE49-F238E27FC236}">
                <a16:creationId xmlns:a16="http://schemas.microsoft.com/office/drawing/2014/main" id="{E2E37192-A853-3EC4-D1DF-900019C30A26}"/>
              </a:ext>
            </a:extLst>
          </p:cNvPr>
          <p:cNvSpPr/>
          <p:nvPr/>
        </p:nvSpPr>
        <p:spPr>
          <a:xfrm>
            <a:off x="371475" y="1257300"/>
            <a:ext cx="5607970" cy="90224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2"/>
                </a:solidFill>
                <a:latin typeface="+mj-lt"/>
              </a:rPr>
              <a:t>Films are popular among the ‘Reach Extender’ audience, but planning for this genre is less straightforward due to the variance in film scheduling. To help, here is a breakdown of which sub-genres the ‘Reach Extenders’ are watching. </a:t>
            </a:r>
          </a:p>
          <a:p>
            <a:endParaRPr lang="en-GB" sz="1400" dirty="0">
              <a:solidFill>
                <a:schemeClr val="bg2"/>
              </a:solidFill>
              <a:latin typeface="+mj-lt"/>
            </a:endParaRPr>
          </a:p>
        </p:txBody>
      </p:sp>
      <p:sp>
        <p:nvSpPr>
          <p:cNvPr id="2" name="Title 1">
            <a:extLst>
              <a:ext uri="{FF2B5EF4-FFF2-40B4-BE49-F238E27FC236}">
                <a16:creationId xmlns:a16="http://schemas.microsoft.com/office/drawing/2014/main" id="{BA336B49-113A-6C3F-7BF9-F70AC40072DA}"/>
              </a:ext>
            </a:extLst>
          </p:cNvPr>
          <p:cNvSpPr>
            <a:spLocks noGrp="1"/>
          </p:cNvSpPr>
          <p:nvPr>
            <p:ph type="title"/>
          </p:nvPr>
        </p:nvSpPr>
        <p:spPr/>
        <p:txBody>
          <a:bodyPr/>
          <a:lstStyle/>
          <a:p>
            <a:r>
              <a:rPr lang="en-GB" dirty="0"/>
              <a:t>High indexing film content</a:t>
            </a:r>
          </a:p>
        </p:txBody>
      </p:sp>
      <p:sp>
        <p:nvSpPr>
          <p:cNvPr id="3" name="Text Placeholder 2">
            <a:extLst>
              <a:ext uri="{FF2B5EF4-FFF2-40B4-BE49-F238E27FC236}">
                <a16:creationId xmlns:a16="http://schemas.microsoft.com/office/drawing/2014/main" id="{44FB4FDE-09FD-032E-F101-F50F1AD18D10}"/>
              </a:ext>
            </a:extLst>
          </p:cNvPr>
          <p:cNvSpPr>
            <a:spLocks noGrp="1"/>
          </p:cNvSpPr>
          <p:nvPr>
            <p:ph type="body" sz="quarter" idx="15"/>
          </p:nvPr>
        </p:nvSpPr>
        <p:spPr/>
        <p:txBody>
          <a:bodyPr/>
          <a:lstStyle/>
          <a:p>
            <a:r>
              <a:rPr lang="en-GB" dirty="0"/>
              <a:t>Source: Barb Q4 2024, ‘Reach Extender’ index vs all adults, Thinkbox created list of programmes ranked by sub-genre, volume of viewing and index. Commercial broadcasters and SVODs are separated because we can’t currently separate viewing by homes that are / are not on the SVOD ad tiers.</a:t>
            </a:r>
          </a:p>
        </p:txBody>
      </p:sp>
      <p:cxnSp>
        <p:nvCxnSpPr>
          <p:cNvPr id="8" name="Straight Connector 7">
            <a:extLst>
              <a:ext uri="{FF2B5EF4-FFF2-40B4-BE49-F238E27FC236}">
                <a16:creationId xmlns:a16="http://schemas.microsoft.com/office/drawing/2014/main" id="{A361B3AC-878E-28D3-815A-E1CCCF8349B2}"/>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586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E7EE3-7C32-7ACD-7830-BB33C40EA43B}"/>
              </a:ext>
            </a:extLst>
          </p:cNvPr>
          <p:cNvSpPr>
            <a:spLocks noGrp="1"/>
          </p:cNvSpPr>
          <p:nvPr>
            <p:ph type="title"/>
          </p:nvPr>
        </p:nvSpPr>
        <p:spPr>
          <a:xfrm>
            <a:off x="349703" y="350518"/>
            <a:ext cx="11581039" cy="1021181"/>
          </a:xfrm>
        </p:spPr>
        <p:txBody>
          <a:bodyPr/>
          <a:lstStyle/>
          <a:p>
            <a:r>
              <a:rPr lang="en-GB" dirty="0"/>
              <a:t>‘Reach Extenders’ aren’t solely limited to high indexing genres</a:t>
            </a:r>
          </a:p>
        </p:txBody>
      </p:sp>
      <p:sp>
        <p:nvSpPr>
          <p:cNvPr id="3" name="Text Placeholder 2">
            <a:extLst>
              <a:ext uri="{FF2B5EF4-FFF2-40B4-BE49-F238E27FC236}">
                <a16:creationId xmlns:a16="http://schemas.microsoft.com/office/drawing/2014/main" id="{27C80CD9-A487-5048-F9BA-F69B18D8F392}"/>
              </a:ext>
            </a:extLst>
          </p:cNvPr>
          <p:cNvSpPr>
            <a:spLocks noGrp="1"/>
          </p:cNvSpPr>
          <p:nvPr>
            <p:ph type="body" sz="quarter" idx="15"/>
          </p:nvPr>
        </p:nvSpPr>
        <p:spPr/>
        <p:txBody>
          <a:bodyPr/>
          <a:lstStyle/>
          <a:p>
            <a:r>
              <a:rPr lang="en-GB" dirty="0"/>
              <a:t>Source: Barb Q4 2024, ‘Reach Extender’ index vs all adults, Thinkbox created list of programmes ranked by volume of viewing and index. Limited SVOD Sport Programmes. Commercial broadcasters and SVODs are separated because we can’t currently separate viewing by homes that are / are not on the SVOD ad tiers.</a:t>
            </a:r>
          </a:p>
        </p:txBody>
      </p:sp>
      <p:graphicFrame>
        <p:nvGraphicFramePr>
          <p:cNvPr id="5" name="Table 4">
            <a:extLst>
              <a:ext uri="{FF2B5EF4-FFF2-40B4-BE49-F238E27FC236}">
                <a16:creationId xmlns:a16="http://schemas.microsoft.com/office/drawing/2014/main" id="{495B6C72-C99E-A1D4-21FF-A786A2A364C4}"/>
              </a:ext>
            </a:extLst>
          </p:cNvPr>
          <p:cNvGraphicFramePr>
            <a:graphicFrameLocks noGrp="1"/>
          </p:cNvGraphicFramePr>
          <p:nvPr>
            <p:extLst>
              <p:ext uri="{D42A27DB-BD31-4B8C-83A1-F6EECF244321}">
                <p14:modId xmlns:p14="http://schemas.microsoft.com/office/powerpoint/2010/main" val="806998795"/>
              </p:ext>
            </p:extLst>
          </p:nvPr>
        </p:nvGraphicFramePr>
        <p:xfrm>
          <a:off x="1300765" y="1341314"/>
          <a:ext cx="4439634" cy="2444750"/>
        </p:xfrm>
        <a:graphic>
          <a:graphicData uri="http://schemas.openxmlformats.org/drawingml/2006/table">
            <a:tbl>
              <a:tblPr/>
              <a:tblGrid>
                <a:gridCol w="922662">
                  <a:extLst>
                    <a:ext uri="{9D8B030D-6E8A-4147-A177-3AD203B41FA5}">
                      <a16:colId xmlns:a16="http://schemas.microsoft.com/office/drawing/2014/main" val="2688674806"/>
                    </a:ext>
                  </a:extLst>
                </a:gridCol>
                <a:gridCol w="2594310">
                  <a:extLst>
                    <a:ext uri="{9D8B030D-6E8A-4147-A177-3AD203B41FA5}">
                      <a16:colId xmlns:a16="http://schemas.microsoft.com/office/drawing/2014/main" val="3804716669"/>
                    </a:ext>
                  </a:extLst>
                </a:gridCol>
                <a:gridCol w="922662">
                  <a:extLst>
                    <a:ext uri="{9D8B030D-6E8A-4147-A177-3AD203B41FA5}">
                      <a16:colId xmlns:a16="http://schemas.microsoft.com/office/drawing/2014/main" val="1064820068"/>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Sport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30191724"/>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17407572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NFL RedZone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6497645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USA F1 GP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3386407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Formula 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9010419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Autumn International Rugby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7499807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EFL Cup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85664786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0409735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Champions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5343702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Nations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0518269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7141814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Europa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94542330"/>
                  </a:ext>
                </a:extLst>
              </a:tr>
            </a:tbl>
          </a:graphicData>
        </a:graphic>
      </p:graphicFrame>
      <p:graphicFrame>
        <p:nvGraphicFramePr>
          <p:cNvPr id="6" name="Table 5">
            <a:extLst>
              <a:ext uri="{FF2B5EF4-FFF2-40B4-BE49-F238E27FC236}">
                <a16:creationId xmlns:a16="http://schemas.microsoft.com/office/drawing/2014/main" id="{412C6D22-3CA9-CDF2-3EC2-AFAB9727FBD7}"/>
              </a:ext>
            </a:extLst>
          </p:cNvPr>
          <p:cNvGraphicFramePr>
            <a:graphicFrameLocks noGrp="1"/>
          </p:cNvGraphicFramePr>
          <p:nvPr>
            <p:extLst>
              <p:ext uri="{D42A27DB-BD31-4B8C-83A1-F6EECF244321}">
                <p14:modId xmlns:p14="http://schemas.microsoft.com/office/powerpoint/2010/main" val="4253628405"/>
              </p:ext>
            </p:extLst>
          </p:nvPr>
        </p:nvGraphicFramePr>
        <p:xfrm>
          <a:off x="1300765" y="4055515"/>
          <a:ext cx="4439633" cy="1022350"/>
        </p:xfrm>
        <a:graphic>
          <a:graphicData uri="http://schemas.openxmlformats.org/drawingml/2006/table">
            <a:tbl>
              <a:tblPr/>
              <a:tblGrid>
                <a:gridCol w="922662">
                  <a:extLst>
                    <a:ext uri="{9D8B030D-6E8A-4147-A177-3AD203B41FA5}">
                      <a16:colId xmlns:a16="http://schemas.microsoft.com/office/drawing/2014/main" val="2199145815"/>
                    </a:ext>
                  </a:extLst>
                </a:gridCol>
                <a:gridCol w="2594309">
                  <a:extLst>
                    <a:ext uri="{9D8B030D-6E8A-4147-A177-3AD203B41FA5}">
                      <a16:colId xmlns:a16="http://schemas.microsoft.com/office/drawing/2014/main" val="1748408405"/>
                    </a:ext>
                  </a:extLst>
                </a:gridCol>
                <a:gridCol w="922662">
                  <a:extLst>
                    <a:ext uri="{9D8B030D-6E8A-4147-A177-3AD203B41FA5}">
                      <a16:colId xmlns:a16="http://schemas.microsoft.com/office/drawing/2014/main" val="90569709"/>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Sport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064733"/>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11396335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Boxing: Jake Paul vs Mike Tyson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226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03004732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Champions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4815226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7206402"/>
                  </a:ext>
                </a:extLst>
              </a:tr>
            </a:tbl>
          </a:graphicData>
        </a:graphic>
      </p:graphicFrame>
      <p:graphicFrame>
        <p:nvGraphicFramePr>
          <p:cNvPr id="7" name="Table 6">
            <a:extLst>
              <a:ext uri="{FF2B5EF4-FFF2-40B4-BE49-F238E27FC236}">
                <a16:creationId xmlns:a16="http://schemas.microsoft.com/office/drawing/2014/main" id="{5C68B4E2-7876-0551-914A-535FF6E77733}"/>
              </a:ext>
            </a:extLst>
          </p:cNvPr>
          <p:cNvGraphicFramePr>
            <a:graphicFrameLocks noGrp="1"/>
          </p:cNvGraphicFramePr>
          <p:nvPr>
            <p:extLst>
              <p:ext uri="{D42A27DB-BD31-4B8C-83A1-F6EECF244321}">
                <p14:modId xmlns:p14="http://schemas.microsoft.com/office/powerpoint/2010/main" val="2237975439"/>
              </p:ext>
            </p:extLst>
          </p:nvPr>
        </p:nvGraphicFramePr>
        <p:xfrm>
          <a:off x="6451600" y="1371699"/>
          <a:ext cx="4552950" cy="1631950"/>
        </p:xfrm>
        <a:graphic>
          <a:graphicData uri="http://schemas.openxmlformats.org/drawingml/2006/table">
            <a:tbl>
              <a:tblPr/>
              <a:tblGrid>
                <a:gridCol w="946212">
                  <a:extLst>
                    <a:ext uri="{9D8B030D-6E8A-4147-A177-3AD203B41FA5}">
                      <a16:colId xmlns:a16="http://schemas.microsoft.com/office/drawing/2014/main" val="3533364272"/>
                    </a:ext>
                  </a:extLst>
                </a:gridCol>
                <a:gridCol w="2660526">
                  <a:extLst>
                    <a:ext uri="{9D8B030D-6E8A-4147-A177-3AD203B41FA5}">
                      <a16:colId xmlns:a16="http://schemas.microsoft.com/office/drawing/2014/main" val="4187540324"/>
                    </a:ext>
                  </a:extLst>
                </a:gridCol>
                <a:gridCol w="946212">
                  <a:extLst>
                    <a:ext uri="{9D8B030D-6E8A-4147-A177-3AD203B41FA5}">
                      <a16:colId xmlns:a16="http://schemas.microsoft.com/office/drawing/2014/main" val="627451085"/>
                    </a:ext>
                  </a:extLst>
                </a:gridCol>
              </a:tblGrid>
              <a:tr h="203200">
                <a:tc gridSpan="3">
                  <a:txBody>
                    <a:bodyPr/>
                    <a:lstStyle/>
                    <a:p>
                      <a:pPr algn="ctr" fontAlgn="ctr">
                        <a:buNone/>
                      </a:pPr>
                      <a:r>
                        <a:rPr lang="en-GB" sz="1200" b="1" i="0" u="none" strike="noStrike" dirty="0">
                          <a:solidFill>
                            <a:srgbClr val="FFFFFF"/>
                          </a:solidFill>
                          <a:effectLst/>
                          <a:latin typeface="Arial" panose="020B0604020202020204" pitchFamily="34" charset="0"/>
                        </a:rPr>
                        <a:t>Entertainment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73405457"/>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93449524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Taskmaster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870422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Love Island: Australia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8143959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The Great British Bake Off</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5844336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dirty="0">
                          <a:solidFill>
                            <a:srgbClr val="000000"/>
                          </a:solidFill>
                          <a:effectLst/>
                          <a:latin typeface="Arial" panose="020B0604020202020204" pitchFamily="34" charset="0"/>
                        </a:rPr>
                        <a:t>I'm a Celebrity... Get Me Out of Here!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29837642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Never Mind the Buzzcocks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3429246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Portrait Artist of the Year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1911475"/>
                  </a:ext>
                </a:extLst>
              </a:tr>
            </a:tbl>
          </a:graphicData>
        </a:graphic>
      </p:graphicFrame>
      <p:graphicFrame>
        <p:nvGraphicFramePr>
          <p:cNvPr id="8" name="Table 7">
            <a:extLst>
              <a:ext uri="{FF2B5EF4-FFF2-40B4-BE49-F238E27FC236}">
                <a16:creationId xmlns:a16="http://schemas.microsoft.com/office/drawing/2014/main" id="{26E64F97-2DC9-A284-BD42-A9A55EA1F94B}"/>
              </a:ext>
            </a:extLst>
          </p:cNvPr>
          <p:cNvGraphicFramePr>
            <a:graphicFrameLocks noGrp="1"/>
          </p:cNvGraphicFramePr>
          <p:nvPr>
            <p:extLst>
              <p:ext uri="{D42A27DB-BD31-4B8C-83A1-F6EECF244321}">
                <p14:modId xmlns:p14="http://schemas.microsoft.com/office/powerpoint/2010/main" val="3622023662"/>
              </p:ext>
            </p:extLst>
          </p:nvPr>
        </p:nvGraphicFramePr>
        <p:xfrm>
          <a:off x="6451600" y="3445915"/>
          <a:ext cx="4552950" cy="1631950"/>
        </p:xfrm>
        <a:graphic>
          <a:graphicData uri="http://schemas.openxmlformats.org/drawingml/2006/table">
            <a:tbl>
              <a:tblPr/>
              <a:tblGrid>
                <a:gridCol w="946212">
                  <a:extLst>
                    <a:ext uri="{9D8B030D-6E8A-4147-A177-3AD203B41FA5}">
                      <a16:colId xmlns:a16="http://schemas.microsoft.com/office/drawing/2014/main" val="1245972756"/>
                    </a:ext>
                  </a:extLst>
                </a:gridCol>
                <a:gridCol w="2660526">
                  <a:extLst>
                    <a:ext uri="{9D8B030D-6E8A-4147-A177-3AD203B41FA5}">
                      <a16:colId xmlns:a16="http://schemas.microsoft.com/office/drawing/2014/main" val="4066900110"/>
                    </a:ext>
                  </a:extLst>
                </a:gridCol>
                <a:gridCol w="946212">
                  <a:extLst>
                    <a:ext uri="{9D8B030D-6E8A-4147-A177-3AD203B41FA5}">
                      <a16:colId xmlns:a16="http://schemas.microsoft.com/office/drawing/2014/main" val="1013213385"/>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Entertainment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18551833"/>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65693638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Office US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363760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Brooklyn Nine-Nine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2575875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Modern 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61975777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Big Bang Theory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7606838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 Broke Girls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2829806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Bob's Burgers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299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40207820"/>
                  </a:ext>
                </a:extLst>
              </a:tr>
            </a:tbl>
          </a:graphicData>
        </a:graphic>
      </p:graphicFrame>
    </p:spTree>
    <p:extLst>
      <p:ext uri="{BB962C8B-B14F-4D97-AF65-F5344CB8AC3E}">
        <p14:creationId xmlns:p14="http://schemas.microsoft.com/office/powerpoint/2010/main" val="179027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5208BBB-FCF0-34F2-BC8F-BDEF9E626DB9}"/>
              </a:ext>
            </a:extLst>
          </p:cNvPr>
          <p:cNvGraphicFramePr>
            <a:graphicFrameLocks noGrp="1"/>
          </p:cNvGraphicFramePr>
          <p:nvPr>
            <p:extLst>
              <p:ext uri="{D42A27DB-BD31-4B8C-83A1-F6EECF244321}">
                <p14:modId xmlns:p14="http://schemas.microsoft.com/office/powerpoint/2010/main" val="1170932570"/>
              </p:ext>
            </p:extLst>
          </p:nvPr>
        </p:nvGraphicFramePr>
        <p:xfrm>
          <a:off x="695994" y="1381111"/>
          <a:ext cx="10799986" cy="3040146"/>
        </p:xfrm>
        <a:graphic>
          <a:graphicData uri="http://schemas.openxmlformats.org/drawingml/2006/table">
            <a:tbl>
              <a:tblPr/>
              <a:tblGrid>
                <a:gridCol w="943474">
                  <a:extLst>
                    <a:ext uri="{9D8B030D-6E8A-4147-A177-3AD203B41FA5}">
                      <a16:colId xmlns:a16="http://schemas.microsoft.com/office/drawing/2014/main" val="2997002295"/>
                    </a:ext>
                  </a:extLst>
                </a:gridCol>
                <a:gridCol w="410688">
                  <a:extLst>
                    <a:ext uri="{9D8B030D-6E8A-4147-A177-3AD203B41FA5}">
                      <a16:colId xmlns:a16="http://schemas.microsoft.com/office/drawing/2014/main" val="749135800"/>
                    </a:ext>
                  </a:extLst>
                </a:gridCol>
                <a:gridCol w="410688">
                  <a:extLst>
                    <a:ext uri="{9D8B030D-6E8A-4147-A177-3AD203B41FA5}">
                      <a16:colId xmlns:a16="http://schemas.microsoft.com/office/drawing/2014/main" val="3105358692"/>
                    </a:ext>
                  </a:extLst>
                </a:gridCol>
                <a:gridCol w="410688">
                  <a:extLst>
                    <a:ext uri="{9D8B030D-6E8A-4147-A177-3AD203B41FA5}">
                      <a16:colId xmlns:a16="http://schemas.microsoft.com/office/drawing/2014/main" val="793121863"/>
                    </a:ext>
                  </a:extLst>
                </a:gridCol>
                <a:gridCol w="410688">
                  <a:extLst>
                    <a:ext uri="{9D8B030D-6E8A-4147-A177-3AD203B41FA5}">
                      <a16:colId xmlns:a16="http://schemas.microsoft.com/office/drawing/2014/main" val="384800744"/>
                    </a:ext>
                  </a:extLst>
                </a:gridCol>
                <a:gridCol w="410688">
                  <a:extLst>
                    <a:ext uri="{9D8B030D-6E8A-4147-A177-3AD203B41FA5}">
                      <a16:colId xmlns:a16="http://schemas.microsoft.com/office/drawing/2014/main" val="4291909314"/>
                    </a:ext>
                  </a:extLst>
                </a:gridCol>
                <a:gridCol w="410688">
                  <a:extLst>
                    <a:ext uri="{9D8B030D-6E8A-4147-A177-3AD203B41FA5}">
                      <a16:colId xmlns:a16="http://schemas.microsoft.com/office/drawing/2014/main" val="4222496057"/>
                    </a:ext>
                  </a:extLst>
                </a:gridCol>
                <a:gridCol w="410688">
                  <a:extLst>
                    <a:ext uri="{9D8B030D-6E8A-4147-A177-3AD203B41FA5}">
                      <a16:colId xmlns:a16="http://schemas.microsoft.com/office/drawing/2014/main" val="3406899765"/>
                    </a:ext>
                  </a:extLst>
                </a:gridCol>
                <a:gridCol w="410688">
                  <a:extLst>
                    <a:ext uri="{9D8B030D-6E8A-4147-A177-3AD203B41FA5}">
                      <a16:colId xmlns:a16="http://schemas.microsoft.com/office/drawing/2014/main" val="3910519816"/>
                    </a:ext>
                  </a:extLst>
                </a:gridCol>
                <a:gridCol w="410688">
                  <a:extLst>
                    <a:ext uri="{9D8B030D-6E8A-4147-A177-3AD203B41FA5}">
                      <a16:colId xmlns:a16="http://schemas.microsoft.com/office/drawing/2014/main" val="1710319214"/>
                    </a:ext>
                  </a:extLst>
                </a:gridCol>
                <a:gridCol w="410688">
                  <a:extLst>
                    <a:ext uri="{9D8B030D-6E8A-4147-A177-3AD203B41FA5}">
                      <a16:colId xmlns:a16="http://schemas.microsoft.com/office/drawing/2014/main" val="3492067625"/>
                    </a:ext>
                  </a:extLst>
                </a:gridCol>
                <a:gridCol w="410688">
                  <a:extLst>
                    <a:ext uri="{9D8B030D-6E8A-4147-A177-3AD203B41FA5}">
                      <a16:colId xmlns:a16="http://schemas.microsoft.com/office/drawing/2014/main" val="458598985"/>
                    </a:ext>
                  </a:extLst>
                </a:gridCol>
                <a:gridCol w="410688">
                  <a:extLst>
                    <a:ext uri="{9D8B030D-6E8A-4147-A177-3AD203B41FA5}">
                      <a16:colId xmlns:a16="http://schemas.microsoft.com/office/drawing/2014/main" val="1993755190"/>
                    </a:ext>
                  </a:extLst>
                </a:gridCol>
                <a:gridCol w="410688">
                  <a:extLst>
                    <a:ext uri="{9D8B030D-6E8A-4147-A177-3AD203B41FA5}">
                      <a16:colId xmlns:a16="http://schemas.microsoft.com/office/drawing/2014/main" val="1842590201"/>
                    </a:ext>
                  </a:extLst>
                </a:gridCol>
                <a:gridCol w="410688">
                  <a:extLst>
                    <a:ext uri="{9D8B030D-6E8A-4147-A177-3AD203B41FA5}">
                      <a16:colId xmlns:a16="http://schemas.microsoft.com/office/drawing/2014/main" val="1010160905"/>
                    </a:ext>
                  </a:extLst>
                </a:gridCol>
                <a:gridCol w="410688">
                  <a:extLst>
                    <a:ext uri="{9D8B030D-6E8A-4147-A177-3AD203B41FA5}">
                      <a16:colId xmlns:a16="http://schemas.microsoft.com/office/drawing/2014/main" val="2716457267"/>
                    </a:ext>
                  </a:extLst>
                </a:gridCol>
                <a:gridCol w="410688">
                  <a:extLst>
                    <a:ext uri="{9D8B030D-6E8A-4147-A177-3AD203B41FA5}">
                      <a16:colId xmlns:a16="http://schemas.microsoft.com/office/drawing/2014/main" val="13027866"/>
                    </a:ext>
                  </a:extLst>
                </a:gridCol>
                <a:gridCol w="410688">
                  <a:extLst>
                    <a:ext uri="{9D8B030D-6E8A-4147-A177-3AD203B41FA5}">
                      <a16:colId xmlns:a16="http://schemas.microsoft.com/office/drawing/2014/main" val="2179555096"/>
                    </a:ext>
                  </a:extLst>
                </a:gridCol>
                <a:gridCol w="410688">
                  <a:extLst>
                    <a:ext uri="{9D8B030D-6E8A-4147-A177-3AD203B41FA5}">
                      <a16:colId xmlns:a16="http://schemas.microsoft.com/office/drawing/2014/main" val="3474310015"/>
                    </a:ext>
                  </a:extLst>
                </a:gridCol>
                <a:gridCol w="410688">
                  <a:extLst>
                    <a:ext uri="{9D8B030D-6E8A-4147-A177-3AD203B41FA5}">
                      <a16:colId xmlns:a16="http://schemas.microsoft.com/office/drawing/2014/main" val="3323724585"/>
                    </a:ext>
                  </a:extLst>
                </a:gridCol>
                <a:gridCol w="410688">
                  <a:extLst>
                    <a:ext uri="{9D8B030D-6E8A-4147-A177-3AD203B41FA5}">
                      <a16:colId xmlns:a16="http://schemas.microsoft.com/office/drawing/2014/main" val="1976517320"/>
                    </a:ext>
                  </a:extLst>
                </a:gridCol>
                <a:gridCol w="410688">
                  <a:extLst>
                    <a:ext uri="{9D8B030D-6E8A-4147-A177-3AD203B41FA5}">
                      <a16:colId xmlns:a16="http://schemas.microsoft.com/office/drawing/2014/main" val="3749175774"/>
                    </a:ext>
                  </a:extLst>
                </a:gridCol>
                <a:gridCol w="410688">
                  <a:extLst>
                    <a:ext uri="{9D8B030D-6E8A-4147-A177-3AD203B41FA5}">
                      <a16:colId xmlns:a16="http://schemas.microsoft.com/office/drawing/2014/main" val="3523603373"/>
                    </a:ext>
                  </a:extLst>
                </a:gridCol>
                <a:gridCol w="410688">
                  <a:extLst>
                    <a:ext uri="{9D8B030D-6E8A-4147-A177-3AD203B41FA5}">
                      <a16:colId xmlns:a16="http://schemas.microsoft.com/office/drawing/2014/main" val="3074899892"/>
                    </a:ext>
                  </a:extLst>
                </a:gridCol>
                <a:gridCol w="410688">
                  <a:extLst>
                    <a:ext uri="{9D8B030D-6E8A-4147-A177-3AD203B41FA5}">
                      <a16:colId xmlns:a16="http://schemas.microsoft.com/office/drawing/2014/main" val="1229499389"/>
                    </a:ext>
                  </a:extLst>
                </a:gridCol>
              </a:tblGrid>
              <a:tr h="356354">
                <a:tc gridSpan="25">
                  <a:txBody>
                    <a:bodyPr/>
                    <a:lstStyle/>
                    <a:p>
                      <a:pPr algn="ctr" rtl="0" fontAlgn="ctr">
                        <a:buNone/>
                      </a:pPr>
                      <a:r>
                        <a:rPr lang="en-US" sz="1000" b="1" i="0" u="none" strike="noStrike" dirty="0">
                          <a:solidFill>
                            <a:srgbClr val="FFFFFF"/>
                          </a:solidFill>
                          <a:effectLst/>
                          <a:latin typeface="Arial" panose="020B0604020202020204" pitchFamily="34" charset="0"/>
                        </a:rPr>
                        <a:t>Reach Extenders' index by daypart</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07725371"/>
                  </a:ext>
                </a:extLst>
              </a:tr>
              <a:tr h="345218">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6am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8am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12am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3am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4am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5am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086984258"/>
                  </a:ext>
                </a:extLst>
              </a:tr>
              <a:tr h="334082">
                <a:tc>
                  <a:txBody>
                    <a:bodyPr/>
                    <a:lstStyle/>
                    <a:p>
                      <a:pPr algn="ctr" rtl="0" fontAlgn="ctr">
                        <a:buNone/>
                      </a:pPr>
                      <a:r>
                        <a:rPr lang="en-GB" sz="1000" b="1" i="0" u="none" strike="noStrike" dirty="0">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D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EC27C"/>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B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B74"/>
                    </a:solidFill>
                  </a:tcPr>
                </a:tc>
                <a:extLst>
                  <a:ext uri="{0D108BD9-81ED-4DB2-BD59-A6C34878D82A}">
                    <a16:rowId xmlns:a16="http://schemas.microsoft.com/office/drawing/2014/main" val="3427814360"/>
                  </a:ext>
                </a:extLst>
              </a:tr>
              <a:tr h="334082">
                <a:tc>
                  <a:txBody>
                    <a:bodyPr/>
                    <a:lstStyle/>
                    <a:p>
                      <a:pPr algn="ctr" rtl="0" fontAlgn="ctr">
                        <a:buNone/>
                      </a:pPr>
                      <a:r>
                        <a:rPr lang="en-GB" sz="1000" b="1" i="0" u="none" strike="noStrike" dirty="0">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D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extLst>
                  <a:ext uri="{0D108BD9-81ED-4DB2-BD59-A6C34878D82A}">
                    <a16:rowId xmlns:a16="http://schemas.microsoft.com/office/drawing/2014/main" val="2608394683"/>
                  </a:ext>
                </a:extLst>
              </a:tr>
              <a:tr h="334082">
                <a:tc>
                  <a:txBody>
                    <a:bodyPr/>
                    <a:lstStyle/>
                    <a:p>
                      <a:pPr algn="ctr" rtl="0" fontAlgn="ctr">
                        <a:buNone/>
                      </a:pPr>
                      <a:r>
                        <a:rPr lang="en-GB" sz="1000" b="1" i="0" u="none" strike="noStrike" dirty="0">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3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extLst>
                  <a:ext uri="{0D108BD9-81ED-4DB2-BD59-A6C34878D82A}">
                    <a16:rowId xmlns:a16="http://schemas.microsoft.com/office/drawing/2014/main" val="1042050412"/>
                  </a:ext>
                </a:extLst>
              </a:tr>
              <a:tr h="334082">
                <a:tc>
                  <a:txBody>
                    <a:bodyPr/>
                    <a:lstStyle/>
                    <a:p>
                      <a:pPr algn="ctr" rtl="0" fontAlgn="ctr">
                        <a:buNone/>
                      </a:pPr>
                      <a:r>
                        <a:rPr lang="en-GB" sz="1000" b="1" i="0" u="none" strike="noStrike" dirty="0">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9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B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C77"/>
                    </a:solidFill>
                  </a:tcPr>
                </a:tc>
                <a:extLst>
                  <a:ext uri="{0D108BD9-81ED-4DB2-BD59-A6C34878D82A}">
                    <a16:rowId xmlns:a16="http://schemas.microsoft.com/office/drawing/2014/main" val="3153986948"/>
                  </a:ext>
                </a:extLst>
              </a:tr>
              <a:tr h="334082">
                <a:tc>
                  <a:txBody>
                    <a:bodyPr/>
                    <a:lstStyle/>
                    <a:p>
                      <a:pPr algn="ctr" rtl="0" fontAlgn="ctr">
                        <a:buNone/>
                      </a:pPr>
                      <a:r>
                        <a:rPr lang="en-GB" sz="1000" b="1" i="0" u="none" strike="noStrike" dirty="0">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5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extLst>
                  <a:ext uri="{0D108BD9-81ED-4DB2-BD59-A6C34878D82A}">
                    <a16:rowId xmlns:a16="http://schemas.microsoft.com/office/drawing/2014/main" val="3558423043"/>
                  </a:ext>
                </a:extLst>
              </a:tr>
              <a:tr h="334082">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B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D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extLst>
                  <a:ext uri="{0D108BD9-81ED-4DB2-BD59-A6C34878D82A}">
                    <a16:rowId xmlns:a16="http://schemas.microsoft.com/office/drawing/2014/main" val="1737388121"/>
                  </a:ext>
                </a:extLst>
              </a:tr>
              <a:tr h="334082">
                <a:tc>
                  <a:txBody>
                    <a:bodyPr/>
                    <a:lstStyle/>
                    <a:p>
                      <a:pPr algn="ctr" rtl="0" fontAlgn="ctr">
                        <a:buNone/>
                      </a:pPr>
                      <a:r>
                        <a:rPr lang="en-GB" sz="1000" b="1" i="0" u="none" strike="noStrike" dirty="0">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B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B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8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1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D6B"/>
                    </a:solidFill>
                  </a:tcPr>
                </a:tc>
                <a:extLst>
                  <a:ext uri="{0D108BD9-81ED-4DB2-BD59-A6C34878D82A}">
                    <a16:rowId xmlns:a16="http://schemas.microsoft.com/office/drawing/2014/main" val="3885228589"/>
                  </a:ext>
                </a:extLst>
              </a:tr>
            </a:tbl>
          </a:graphicData>
        </a:graphic>
      </p:graphicFrame>
      <p:graphicFrame>
        <p:nvGraphicFramePr>
          <p:cNvPr id="4" name="Table 3">
            <a:extLst>
              <a:ext uri="{FF2B5EF4-FFF2-40B4-BE49-F238E27FC236}">
                <a16:creationId xmlns:a16="http://schemas.microsoft.com/office/drawing/2014/main" id="{771E1059-A2EB-03A5-CF0C-40004A65CB43}"/>
              </a:ext>
            </a:extLst>
          </p:cNvPr>
          <p:cNvGraphicFramePr>
            <a:graphicFrameLocks noGrp="1"/>
          </p:cNvGraphicFramePr>
          <p:nvPr>
            <p:extLst>
              <p:ext uri="{D42A27DB-BD31-4B8C-83A1-F6EECF244321}">
                <p14:modId xmlns:p14="http://schemas.microsoft.com/office/powerpoint/2010/main" val="436389409"/>
              </p:ext>
            </p:extLst>
          </p:nvPr>
        </p:nvGraphicFramePr>
        <p:xfrm>
          <a:off x="3340085" y="4702687"/>
          <a:ext cx="5511800" cy="381000"/>
        </p:xfrm>
        <a:graphic>
          <a:graphicData uri="http://schemas.openxmlformats.org/drawingml/2006/table">
            <a:tbl>
              <a:tblPr/>
              <a:tblGrid>
                <a:gridCol w="787400">
                  <a:extLst>
                    <a:ext uri="{9D8B030D-6E8A-4147-A177-3AD203B41FA5}">
                      <a16:colId xmlns:a16="http://schemas.microsoft.com/office/drawing/2014/main" val="70925338"/>
                    </a:ext>
                  </a:extLst>
                </a:gridCol>
                <a:gridCol w="787400">
                  <a:extLst>
                    <a:ext uri="{9D8B030D-6E8A-4147-A177-3AD203B41FA5}">
                      <a16:colId xmlns:a16="http://schemas.microsoft.com/office/drawing/2014/main" val="310625954"/>
                    </a:ext>
                  </a:extLst>
                </a:gridCol>
                <a:gridCol w="787400">
                  <a:extLst>
                    <a:ext uri="{9D8B030D-6E8A-4147-A177-3AD203B41FA5}">
                      <a16:colId xmlns:a16="http://schemas.microsoft.com/office/drawing/2014/main" val="1087484958"/>
                    </a:ext>
                  </a:extLst>
                </a:gridCol>
                <a:gridCol w="787400">
                  <a:extLst>
                    <a:ext uri="{9D8B030D-6E8A-4147-A177-3AD203B41FA5}">
                      <a16:colId xmlns:a16="http://schemas.microsoft.com/office/drawing/2014/main" val="3594105549"/>
                    </a:ext>
                  </a:extLst>
                </a:gridCol>
                <a:gridCol w="787400">
                  <a:extLst>
                    <a:ext uri="{9D8B030D-6E8A-4147-A177-3AD203B41FA5}">
                      <a16:colId xmlns:a16="http://schemas.microsoft.com/office/drawing/2014/main" val="538830881"/>
                    </a:ext>
                  </a:extLst>
                </a:gridCol>
                <a:gridCol w="787400">
                  <a:extLst>
                    <a:ext uri="{9D8B030D-6E8A-4147-A177-3AD203B41FA5}">
                      <a16:colId xmlns:a16="http://schemas.microsoft.com/office/drawing/2014/main" val="3086866020"/>
                    </a:ext>
                  </a:extLst>
                </a:gridCol>
                <a:gridCol w="787400">
                  <a:extLst>
                    <a:ext uri="{9D8B030D-6E8A-4147-A177-3AD203B41FA5}">
                      <a16:colId xmlns:a16="http://schemas.microsoft.com/office/drawing/2014/main" val="3129673480"/>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837269813"/>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3373086461"/>
                  </a:ext>
                </a:extLst>
              </a:tr>
            </a:tbl>
          </a:graphicData>
        </a:graphic>
      </p:graphicFrame>
      <p:sp>
        <p:nvSpPr>
          <p:cNvPr id="2" name="Title 1">
            <a:extLst>
              <a:ext uri="{FF2B5EF4-FFF2-40B4-BE49-F238E27FC236}">
                <a16:creationId xmlns:a16="http://schemas.microsoft.com/office/drawing/2014/main" id="{6A74CBB0-EB64-71F1-50CE-D877A42B8B6B}"/>
              </a:ext>
            </a:extLst>
          </p:cNvPr>
          <p:cNvSpPr>
            <a:spLocks noGrp="1"/>
          </p:cNvSpPr>
          <p:nvPr>
            <p:ph type="title"/>
          </p:nvPr>
        </p:nvSpPr>
        <p:spPr/>
        <p:txBody>
          <a:bodyPr/>
          <a:lstStyle/>
          <a:p>
            <a:r>
              <a:rPr lang="en-GB" dirty="0"/>
              <a:t>When to target the ‘Reach Extenders’</a:t>
            </a:r>
          </a:p>
        </p:txBody>
      </p:sp>
      <p:sp>
        <p:nvSpPr>
          <p:cNvPr id="3" name="Text Placeholder 2">
            <a:extLst>
              <a:ext uri="{FF2B5EF4-FFF2-40B4-BE49-F238E27FC236}">
                <a16:creationId xmlns:a16="http://schemas.microsoft.com/office/drawing/2014/main" id="{EFD09B86-EBB4-497A-77C8-2E451A2B4900}"/>
              </a:ext>
            </a:extLst>
          </p:cNvPr>
          <p:cNvSpPr>
            <a:spLocks noGrp="1"/>
          </p:cNvSpPr>
          <p:nvPr>
            <p:ph type="body" sz="quarter" idx="15"/>
          </p:nvPr>
        </p:nvSpPr>
        <p:spPr/>
        <p:txBody>
          <a:bodyPr/>
          <a:lstStyle/>
          <a:p>
            <a:r>
              <a:rPr lang="en-GB" dirty="0"/>
              <a:t>Source: Barb Q4 2024, commercial linear &amp; BVOD, ‘Reach Extender’ index vs all adults.</a:t>
            </a:r>
          </a:p>
        </p:txBody>
      </p:sp>
    </p:spTree>
    <p:extLst>
      <p:ext uri="{BB962C8B-B14F-4D97-AF65-F5344CB8AC3E}">
        <p14:creationId xmlns:p14="http://schemas.microsoft.com/office/powerpoint/2010/main" val="225096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737851-A412-48FB-84FD-700B26E0335A}"/>
              </a:ext>
            </a:extLst>
          </p:cNvPr>
          <p:cNvSpPr>
            <a:spLocks noGrp="1"/>
          </p:cNvSpPr>
          <p:nvPr>
            <p:ph type="title"/>
          </p:nvPr>
        </p:nvSpPr>
        <p:spPr>
          <a:xfrm>
            <a:off x="313437" y="371584"/>
            <a:ext cx="11341099" cy="816050"/>
          </a:xfrm>
        </p:spPr>
        <p:txBody>
          <a:bodyPr/>
          <a:lstStyle/>
          <a:p>
            <a:r>
              <a:rPr lang="en-GB" dirty="0"/>
              <a:t>Q4 2024 linear TV facts &amp; figures</a:t>
            </a:r>
          </a:p>
        </p:txBody>
      </p:sp>
      <p:sp>
        <p:nvSpPr>
          <p:cNvPr id="7" name="Text Placeholder 6">
            <a:extLst>
              <a:ext uri="{FF2B5EF4-FFF2-40B4-BE49-F238E27FC236}">
                <a16:creationId xmlns:a16="http://schemas.microsoft.com/office/drawing/2014/main" id="{FB990534-D1D9-4FE8-A26E-CDDF3AB76B78}"/>
              </a:ext>
            </a:extLst>
          </p:cNvPr>
          <p:cNvSpPr>
            <a:spLocks noGrp="1"/>
          </p:cNvSpPr>
          <p:nvPr>
            <p:ph type="body" sz="quarter" idx="15"/>
          </p:nvPr>
        </p:nvSpPr>
        <p:spPr>
          <a:xfrm>
            <a:off x="371475" y="5412181"/>
            <a:ext cx="11334817" cy="584775"/>
          </a:xfrm>
        </p:spPr>
        <p:txBody>
          <a:bodyPr/>
          <a:lstStyle/>
          <a:p>
            <a:r>
              <a:rPr lang="en-GB" dirty="0"/>
              <a:t>Sources: Barb Q4 2024, industry standard TV viewing in-home on a TV set. Reach 3min+. 30” equivalent impacts.</a:t>
            </a:r>
          </a:p>
        </p:txBody>
      </p:sp>
      <p:cxnSp>
        <p:nvCxnSpPr>
          <p:cNvPr id="77" name="Straight Connector 76">
            <a:extLst>
              <a:ext uri="{FF2B5EF4-FFF2-40B4-BE49-F238E27FC236}">
                <a16:creationId xmlns:a16="http://schemas.microsoft.com/office/drawing/2014/main" id="{851E1FB5-0357-4B16-85AD-E59CBF92B620}"/>
              </a:ext>
            </a:extLst>
          </p:cNvPr>
          <p:cNvCxnSpPr/>
          <p:nvPr/>
        </p:nvCxnSpPr>
        <p:spPr>
          <a:xfrm>
            <a:off x="1040272" y="1941706"/>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687A6D-6142-4732-BB06-92AFB560A249}"/>
              </a:ext>
            </a:extLst>
          </p:cNvPr>
          <p:cNvSpPr txBox="1"/>
          <p:nvPr/>
        </p:nvSpPr>
        <p:spPr>
          <a:xfrm>
            <a:off x="1128533" y="1990860"/>
            <a:ext cx="1352159" cy="338554"/>
          </a:xfrm>
          <a:prstGeom prst="rect">
            <a:avLst/>
          </a:prstGeom>
          <a:noFill/>
        </p:spPr>
        <p:txBody>
          <a:bodyPr wrap="square" rtlCol="0">
            <a:spAutoFit/>
          </a:bodyPr>
          <a:lstStyle/>
          <a:p>
            <a:r>
              <a:rPr lang="en-GB" sz="1600" dirty="0">
                <a:solidFill>
                  <a:schemeClr val="accent3"/>
                </a:solidFill>
              </a:rPr>
              <a:t>Individuals</a:t>
            </a:r>
          </a:p>
        </p:txBody>
      </p:sp>
      <p:sp>
        <p:nvSpPr>
          <p:cNvPr id="79" name="TextBox 78">
            <a:extLst>
              <a:ext uri="{FF2B5EF4-FFF2-40B4-BE49-F238E27FC236}">
                <a16:creationId xmlns:a16="http://schemas.microsoft.com/office/drawing/2014/main" id="{B2007A06-8EDE-4BE7-B577-082892B8A85D}"/>
              </a:ext>
            </a:extLst>
          </p:cNvPr>
          <p:cNvSpPr txBox="1"/>
          <p:nvPr/>
        </p:nvSpPr>
        <p:spPr>
          <a:xfrm>
            <a:off x="1128533" y="2470350"/>
            <a:ext cx="1352159" cy="338554"/>
          </a:xfrm>
          <a:prstGeom prst="rect">
            <a:avLst/>
          </a:prstGeom>
          <a:noFill/>
        </p:spPr>
        <p:txBody>
          <a:bodyPr wrap="square" rtlCol="0">
            <a:spAutoFit/>
          </a:bodyPr>
          <a:lstStyle/>
          <a:p>
            <a:r>
              <a:rPr lang="en-GB" sz="1600" dirty="0">
                <a:solidFill>
                  <a:schemeClr val="accent4"/>
                </a:solidFill>
              </a:rPr>
              <a:t>Adults</a:t>
            </a:r>
          </a:p>
        </p:txBody>
      </p:sp>
      <p:sp>
        <p:nvSpPr>
          <p:cNvPr id="80" name="TextBox 79">
            <a:extLst>
              <a:ext uri="{FF2B5EF4-FFF2-40B4-BE49-F238E27FC236}">
                <a16:creationId xmlns:a16="http://schemas.microsoft.com/office/drawing/2014/main" id="{997882D2-1813-4124-AC2C-005501699B2F}"/>
              </a:ext>
            </a:extLst>
          </p:cNvPr>
          <p:cNvSpPr txBox="1"/>
          <p:nvPr/>
        </p:nvSpPr>
        <p:spPr>
          <a:xfrm>
            <a:off x="1128533" y="2915078"/>
            <a:ext cx="1352159" cy="338554"/>
          </a:xfrm>
          <a:prstGeom prst="rect">
            <a:avLst/>
          </a:prstGeom>
          <a:noFill/>
        </p:spPr>
        <p:txBody>
          <a:bodyPr wrap="square" rtlCol="0">
            <a:spAutoFit/>
          </a:bodyPr>
          <a:lstStyle/>
          <a:p>
            <a:r>
              <a:rPr lang="en-GB" sz="1600" dirty="0">
                <a:solidFill>
                  <a:schemeClr val="accent5"/>
                </a:solidFill>
              </a:rPr>
              <a:t>ABC1 adults</a:t>
            </a:r>
          </a:p>
        </p:txBody>
      </p:sp>
      <p:sp>
        <p:nvSpPr>
          <p:cNvPr id="81" name="TextBox 80">
            <a:extLst>
              <a:ext uri="{FF2B5EF4-FFF2-40B4-BE49-F238E27FC236}">
                <a16:creationId xmlns:a16="http://schemas.microsoft.com/office/drawing/2014/main" id="{5AC6EB2C-2C1C-4848-BB59-A3C31288213F}"/>
              </a:ext>
            </a:extLst>
          </p:cNvPr>
          <p:cNvSpPr txBox="1"/>
          <p:nvPr/>
        </p:nvSpPr>
        <p:spPr>
          <a:xfrm>
            <a:off x="1116810" y="3371838"/>
            <a:ext cx="1352159" cy="338554"/>
          </a:xfrm>
          <a:prstGeom prst="rect">
            <a:avLst/>
          </a:prstGeom>
          <a:noFill/>
        </p:spPr>
        <p:txBody>
          <a:bodyPr wrap="square" rtlCol="0">
            <a:spAutoFit/>
          </a:bodyPr>
          <a:lstStyle/>
          <a:p>
            <a:r>
              <a:rPr lang="en-GB" sz="1600" dirty="0">
                <a:solidFill>
                  <a:schemeClr val="accent6"/>
                </a:solidFill>
              </a:rPr>
              <a:t>16-34</a:t>
            </a:r>
          </a:p>
        </p:txBody>
      </p:sp>
      <p:sp>
        <p:nvSpPr>
          <p:cNvPr id="82" name="TextBox 81">
            <a:extLst>
              <a:ext uri="{FF2B5EF4-FFF2-40B4-BE49-F238E27FC236}">
                <a16:creationId xmlns:a16="http://schemas.microsoft.com/office/drawing/2014/main" id="{2674F647-F3FA-41BC-95E7-6C041C373E8A}"/>
              </a:ext>
            </a:extLst>
          </p:cNvPr>
          <p:cNvSpPr txBox="1"/>
          <p:nvPr/>
        </p:nvSpPr>
        <p:spPr>
          <a:xfrm>
            <a:off x="1128533" y="3828598"/>
            <a:ext cx="1352159" cy="338554"/>
          </a:xfrm>
          <a:prstGeom prst="rect">
            <a:avLst/>
          </a:prstGeom>
          <a:noFill/>
        </p:spPr>
        <p:txBody>
          <a:bodyPr wrap="square" rtlCol="0">
            <a:spAutoFit/>
          </a:bodyPr>
          <a:lstStyle/>
          <a:p>
            <a:r>
              <a:rPr lang="en-GB" sz="1600" dirty="0">
                <a:solidFill>
                  <a:srgbClr val="00A5D7"/>
                </a:solidFill>
              </a:rPr>
              <a:t>Men</a:t>
            </a:r>
          </a:p>
        </p:txBody>
      </p:sp>
      <p:sp>
        <p:nvSpPr>
          <p:cNvPr id="83" name="TextBox 82">
            <a:extLst>
              <a:ext uri="{FF2B5EF4-FFF2-40B4-BE49-F238E27FC236}">
                <a16:creationId xmlns:a16="http://schemas.microsoft.com/office/drawing/2014/main" id="{CE0D12C1-C2A4-48BB-847C-6FF0EB41F93D}"/>
              </a:ext>
            </a:extLst>
          </p:cNvPr>
          <p:cNvSpPr txBox="1"/>
          <p:nvPr/>
        </p:nvSpPr>
        <p:spPr>
          <a:xfrm>
            <a:off x="1128533" y="4285358"/>
            <a:ext cx="1352159" cy="338554"/>
          </a:xfrm>
          <a:prstGeom prst="rect">
            <a:avLst/>
          </a:prstGeom>
          <a:noFill/>
        </p:spPr>
        <p:txBody>
          <a:bodyPr wrap="square" rtlCol="0">
            <a:spAutoFit/>
          </a:bodyPr>
          <a:lstStyle/>
          <a:p>
            <a:r>
              <a:rPr lang="en-GB" sz="1600" dirty="0">
                <a:solidFill>
                  <a:schemeClr val="accent2"/>
                </a:solidFill>
              </a:rPr>
              <a:t>Women</a:t>
            </a:r>
          </a:p>
        </p:txBody>
      </p:sp>
      <p:sp>
        <p:nvSpPr>
          <p:cNvPr id="84" name="TextBox 83">
            <a:extLst>
              <a:ext uri="{FF2B5EF4-FFF2-40B4-BE49-F238E27FC236}">
                <a16:creationId xmlns:a16="http://schemas.microsoft.com/office/drawing/2014/main" id="{4D5CC32D-181E-48C2-89D3-A9048440DC37}"/>
              </a:ext>
            </a:extLst>
          </p:cNvPr>
          <p:cNvSpPr txBox="1"/>
          <p:nvPr/>
        </p:nvSpPr>
        <p:spPr>
          <a:xfrm>
            <a:off x="1128533" y="4690163"/>
            <a:ext cx="2601803" cy="584775"/>
          </a:xfrm>
          <a:prstGeom prst="rect">
            <a:avLst/>
          </a:prstGeom>
          <a:noFill/>
        </p:spPr>
        <p:txBody>
          <a:bodyPr wrap="square" rtlCol="0">
            <a:spAutoFit/>
          </a:bodyPr>
          <a:lstStyle/>
          <a:p>
            <a:r>
              <a:rPr lang="en-GB" sz="1600" dirty="0">
                <a:solidFill>
                  <a:schemeClr val="accent1"/>
                </a:solidFill>
              </a:rPr>
              <a:t>Housepersons with children</a:t>
            </a:r>
          </a:p>
        </p:txBody>
      </p:sp>
      <p:cxnSp>
        <p:nvCxnSpPr>
          <p:cNvPr id="85" name="Straight Connector 84">
            <a:extLst>
              <a:ext uri="{FF2B5EF4-FFF2-40B4-BE49-F238E27FC236}">
                <a16:creationId xmlns:a16="http://schemas.microsoft.com/office/drawing/2014/main" id="{BB0385D4-BA47-40DA-B778-9858DFD1B0C5}"/>
              </a:ext>
            </a:extLst>
          </p:cNvPr>
          <p:cNvCxnSpPr/>
          <p:nvPr/>
        </p:nvCxnSpPr>
        <p:spPr>
          <a:xfrm>
            <a:off x="1040272" y="465682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0CEF1C-808B-44B1-9C4F-B975FC3D6CF4}"/>
              </a:ext>
            </a:extLst>
          </p:cNvPr>
          <p:cNvCxnSpPr/>
          <p:nvPr/>
        </p:nvCxnSpPr>
        <p:spPr>
          <a:xfrm>
            <a:off x="1040272" y="2394227"/>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97C32FA-DFB1-4AF0-88EE-32038E1B9AF1}"/>
              </a:ext>
            </a:extLst>
          </p:cNvPr>
          <p:cNvCxnSpPr/>
          <p:nvPr/>
        </p:nvCxnSpPr>
        <p:spPr>
          <a:xfrm>
            <a:off x="1040272" y="2846748"/>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C5613B-7C1F-483D-9B15-0423E98C9911}"/>
              </a:ext>
            </a:extLst>
          </p:cNvPr>
          <p:cNvCxnSpPr/>
          <p:nvPr/>
        </p:nvCxnSpPr>
        <p:spPr>
          <a:xfrm>
            <a:off x="1040272" y="329926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77F519-A2C0-4943-A452-F260C4B579E4}"/>
              </a:ext>
            </a:extLst>
          </p:cNvPr>
          <p:cNvCxnSpPr/>
          <p:nvPr/>
        </p:nvCxnSpPr>
        <p:spPr>
          <a:xfrm>
            <a:off x="1040272" y="3751790"/>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F732-A3E1-4541-8C3C-A302678D0BC1}"/>
              </a:ext>
            </a:extLst>
          </p:cNvPr>
          <p:cNvCxnSpPr/>
          <p:nvPr/>
        </p:nvCxnSpPr>
        <p:spPr>
          <a:xfrm>
            <a:off x="1040272" y="4204311"/>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C84E56-BB41-4F0F-92E6-2C26C603A462}"/>
              </a:ext>
            </a:extLst>
          </p:cNvPr>
          <p:cNvSpPr txBox="1"/>
          <p:nvPr/>
        </p:nvSpPr>
        <p:spPr>
          <a:xfrm>
            <a:off x="3379324" y="1350193"/>
            <a:ext cx="1924429" cy="584775"/>
          </a:xfrm>
          <a:prstGeom prst="rect">
            <a:avLst/>
          </a:prstGeom>
          <a:noFill/>
        </p:spPr>
        <p:txBody>
          <a:bodyPr wrap="square" rtlCol="0">
            <a:spAutoFit/>
          </a:bodyPr>
          <a:lstStyle/>
          <a:p>
            <a:pPr algn="ctr"/>
            <a:r>
              <a:rPr lang="en-GB" sz="1600" dirty="0">
                <a:solidFill>
                  <a:schemeClr val="bg2"/>
                </a:solidFill>
              </a:rPr>
              <a:t>Total TV weekly reach %</a:t>
            </a:r>
          </a:p>
        </p:txBody>
      </p:sp>
      <p:sp>
        <p:nvSpPr>
          <p:cNvPr id="93" name="TextBox 92">
            <a:extLst>
              <a:ext uri="{FF2B5EF4-FFF2-40B4-BE49-F238E27FC236}">
                <a16:creationId xmlns:a16="http://schemas.microsoft.com/office/drawing/2014/main" id="{6709D51F-E281-46A0-8023-85C2F9E7D818}"/>
              </a:ext>
            </a:extLst>
          </p:cNvPr>
          <p:cNvSpPr txBox="1"/>
          <p:nvPr/>
        </p:nvSpPr>
        <p:spPr>
          <a:xfrm>
            <a:off x="8700457" y="1350193"/>
            <a:ext cx="2212911" cy="584775"/>
          </a:xfrm>
          <a:prstGeom prst="rect">
            <a:avLst/>
          </a:prstGeom>
          <a:noFill/>
        </p:spPr>
        <p:txBody>
          <a:bodyPr wrap="square" rtlCol="0">
            <a:spAutoFit/>
          </a:bodyPr>
          <a:lstStyle/>
          <a:p>
            <a:pPr algn="ctr"/>
            <a:r>
              <a:rPr lang="en-GB" sz="1600" dirty="0">
                <a:solidFill>
                  <a:schemeClr val="bg2"/>
                </a:solidFill>
              </a:rPr>
              <a:t>Commercial TV viewed per day</a:t>
            </a:r>
          </a:p>
        </p:txBody>
      </p:sp>
      <p:sp>
        <p:nvSpPr>
          <p:cNvPr id="94" name="TextBox 93">
            <a:extLst>
              <a:ext uri="{FF2B5EF4-FFF2-40B4-BE49-F238E27FC236}">
                <a16:creationId xmlns:a16="http://schemas.microsoft.com/office/drawing/2014/main" id="{13A5AC6F-F36D-4BC2-86C3-3C6B9B1D6263}"/>
              </a:ext>
            </a:extLst>
          </p:cNvPr>
          <p:cNvSpPr txBox="1"/>
          <p:nvPr/>
        </p:nvSpPr>
        <p:spPr>
          <a:xfrm>
            <a:off x="7138922" y="1350193"/>
            <a:ext cx="1561535" cy="584775"/>
          </a:xfrm>
          <a:prstGeom prst="rect">
            <a:avLst/>
          </a:prstGeom>
          <a:noFill/>
        </p:spPr>
        <p:txBody>
          <a:bodyPr wrap="square" rtlCol="0">
            <a:spAutoFit/>
          </a:bodyPr>
          <a:lstStyle/>
          <a:p>
            <a:pPr algn="ctr"/>
            <a:r>
              <a:rPr lang="en-GB" sz="1600" dirty="0">
                <a:solidFill>
                  <a:schemeClr val="bg2"/>
                </a:solidFill>
              </a:rPr>
              <a:t>Total TV viewed per day</a:t>
            </a:r>
          </a:p>
        </p:txBody>
      </p:sp>
      <p:sp>
        <p:nvSpPr>
          <p:cNvPr id="95" name="TextBox 94">
            <a:extLst>
              <a:ext uri="{FF2B5EF4-FFF2-40B4-BE49-F238E27FC236}">
                <a16:creationId xmlns:a16="http://schemas.microsoft.com/office/drawing/2014/main" id="{E717505D-79F1-41B8-B5AA-36BFA81DAF28}"/>
              </a:ext>
            </a:extLst>
          </p:cNvPr>
          <p:cNvSpPr txBox="1"/>
          <p:nvPr/>
        </p:nvSpPr>
        <p:spPr>
          <a:xfrm>
            <a:off x="5464419" y="1589676"/>
            <a:ext cx="1263161" cy="338554"/>
          </a:xfrm>
          <a:prstGeom prst="rect">
            <a:avLst/>
          </a:prstGeom>
          <a:noFill/>
        </p:spPr>
        <p:txBody>
          <a:bodyPr wrap="square" rtlCol="0">
            <a:spAutoFit/>
          </a:bodyPr>
          <a:lstStyle/>
          <a:p>
            <a:pPr algn="ctr"/>
            <a:r>
              <a:rPr lang="en-GB" sz="1600" dirty="0">
                <a:solidFill>
                  <a:schemeClr val="bg2"/>
                </a:solidFill>
              </a:rPr>
              <a:t>Impacts</a:t>
            </a:r>
          </a:p>
        </p:txBody>
      </p:sp>
      <p:graphicFrame>
        <p:nvGraphicFramePr>
          <p:cNvPr id="97" name="Table 96">
            <a:extLst>
              <a:ext uri="{FF2B5EF4-FFF2-40B4-BE49-F238E27FC236}">
                <a16:creationId xmlns:a16="http://schemas.microsoft.com/office/drawing/2014/main" id="{1236EF09-69F1-4148-8589-AEB4454DC808}"/>
              </a:ext>
            </a:extLst>
          </p:cNvPr>
          <p:cNvGraphicFramePr>
            <a:graphicFrameLocks noGrp="1"/>
          </p:cNvGraphicFramePr>
          <p:nvPr>
            <p:extLst>
              <p:ext uri="{D42A27DB-BD31-4B8C-83A1-F6EECF244321}">
                <p14:modId xmlns:p14="http://schemas.microsoft.com/office/powerpoint/2010/main" val="1601134951"/>
              </p:ext>
            </p:extLst>
          </p:nvPr>
        </p:nvGraphicFramePr>
        <p:xfrm>
          <a:off x="3385173" y="1928230"/>
          <a:ext cx="9319550" cy="3159401"/>
        </p:xfrm>
        <a:graphic>
          <a:graphicData uri="http://schemas.openxmlformats.org/drawingml/2006/table">
            <a:tbl>
              <a:tblPr firstRow="1" bandRow="1">
                <a:tableStyleId>{5C22544A-7EE6-4342-B048-85BDC9FD1C3A}</a:tableStyleId>
              </a:tblPr>
              <a:tblGrid>
                <a:gridCol w="1863910">
                  <a:extLst>
                    <a:ext uri="{9D8B030D-6E8A-4147-A177-3AD203B41FA5}">
                      <a16:colId xmlns:a16="http://schemas.microsoft.com/office/drawing/2014/main" val="4065483464"/>
                    </a:ext>
                  </a:extLst>
                </a:gridCol>
                <a:gridCol w="1863910">
                  <a:extLst>
                    <a:ext uri="{9D8B030D-6E8A-4147-A177-3AD203B41FA5}">
                      <a16:colId xmlns:a16="http://schemas.microsoft.com/office/drawing/2014/main" val="1999741266"/>
                    </a:ext>
                  </a:extLst>
                </a:gridCol>
                <a:gridCol w="1863910">
                  <a:extLst>
                    <a:ext uri="{9D8B030D-6E8A-4147-A177-3AD203B41FA5}">
                      <a16:colId xmlns:a16="http://schemas.microsoft.com/office/drawing/2014/main" val="1998474233"/>
                    </a:ext>
                  </a:extLst>
                </a:gridCol>
                <a:gridCol w="1863910">
                  <a:extLst>
                    <a:ext uri="{9D8B030D-6E8A-4147-A177-3AD203B41FA5}">
                      <a16:colId xmlns:a16="http://schemas.microsoft.com/office/drawing/2014/main" val="979735285"/>
                    </a:ext>
                  </a:extLst>
                </a:gridCol>
                <a:gridCol w="1863910">
                  <a:extLst>
                    <a:ext uri="{9D8B030D-6E8A-4147-A177-3AD203B41FA5}">
                      <a16:colId xmlns:a16="http://schemas.microsoft.com/office/drawing/2014/main" val="1518720453"/>
                    </a:ext>
                  </a:extLst>
                </a:gridCol>
              </a:tblGrid>
              <a:tr h="451343">
                <a:tc>
                  <a:txBody>
                    <a:bodyPr/>
                    <a:lstStyle/>
                    <a:p>
                      <a:pPr algn="ctr" fontAlgn="b"/>
                      <a:r>
                        <a:rPr lang="en-GB" sz="1400" b="0" i="0" u="none" strike="noStrike" kern="1200" dirty="0">
                          <a:solidFill>
                            <a:schemeClr val="accent3"/>
                          </a:solidFill>
                          <a:effectLst/>
                          <a:latin typeface="+mn-lt"/>
                          <a:ea typeface="+mn-ea"/>
                          <a:cs typeface="+mn-cs"/>
                        </a:rPr>
                        <a:t>77.2</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165.6bn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2h 20m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34m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6254602"/>
                  </a:ext>
                </a:extLst>
              </a:tr>
              <a:tr h="451343">
                <a:tc>
                  <a:txBody>
                    <a:bodyPr/>
                    <a:lstStyle/>
                    <a:p>
                      <a:pPr algn="ctr" fontAlgn="b"/>
                      <a:r>
                        <a:rPr lang="en-US" sz="1400" b="0" i="0" u="none" strike="noStrike" kern="1200" dirty="0">
                          <a:solidFill>
                            <a:schemeClr val="accent4"/>
                          </a:solidFill>
                          <a:effectLst/>
                          <a:latin typeface="+mn-lt"/>
                          <a:ea typeface="+mn-ea"/>
                          <a:cs typeface="+mn-cs"/>
                        </a:rPr>
                        <a:t>79.9</a:t>
                      </a:r>
                      <a:endParaRPr lang="en-GB" sz="1400" b="0" i="0" u="none" strike="noStrike" kern="1200" dirty="0">
                        <a:solidFill>
                          <a:schemeClr val="accent4"/>
                        </a:solidFill>
                        <a:effectLst/>
                        <a:latin typeface="+mn-lt"/>
                        <a:ea typeface="+mn-ea"/>
                        <a:cs typeface="+mn-cs"/>
                      </a:endParaRP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160.2bn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39m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1h 46m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376718"/>
                  </a:ext>
                </a:extLst>
              </a:tr>
              <a:tr h="451343">
                <a:tc>
                  <a:txBody>
                    <a:bodyPr/>
                    <a:lstStyle/>
                    <a:p>
                      <a:pPr algn="ctr" fontAlgn="b"/>
                      <a:r>
                        <a:rPr lang="en-GB" sz="1400" b="0" i="0" u="none" strike="noStrike" kern="1200" dirty="0">
                          <a:solidFill>
                            <a:schemeClr val="accent5"/>
                          </a:solidFill>
                          <a:effectLst/>
                          <a:latin typeface="+mn-lt"/>
                          <a:ea typeface="+mn-ea"/>
                          <a:cs typeface="+mn-cs"/>
                        </a:rPr>
                        <a:t>79.4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62.8n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2h 6m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18m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9653420"/>
                  </a:ext>
                </a:extLst>
              </a:tr>
              <a:tr h="451343">
                <a:tc>
                  <a:txBody>
                    <a:bodyPr/>
                    <a:lstStyle/>
                    <a:p>
                      <a:pPr algn="ctr" fontAlgn="b"/>
                      <a:r>
                        <a:rPr lang="en-GB" sz="1400" b="0" i="0" u="none" strike="noStrike" kern="1200" dirty="0">
                          <a:solidFill>
                            <a:schemeClr val="accent6"/>
                          </a:solidFill>
                          <a:effectLst/>
                          <a:latin typeface="+mn-lt"/>
                          <a:ea typeface="+mn-ea"/>
                          <a:cs typeface="+mn-cs"/>
                        </a:rPr>
                        <a:t>59.6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11.5bn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41m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29m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98261"/>
                  </a:ext>
                </a:extLst>
              </a:tr>
              <a:tr h="451343">
                <a:tc>
                  <a:txBody>
                    <a:bodyPr/>
                    <a:lstStyle/>
                    <a:p>
                      <a:pPr algn="ctr" fontAlgn="b"/>
                      <a:r>
                        <a:rPr lang="en-GB" sz="1400" b="0" i="0" u="none" strike="noStrike" kern="1200" dirty="0">
                          <a:solidFill>
                            <a:srgbClr val="00A5D7"/>
                          </a:solidFill>
                          <a:effectLst/>
                          <a:latin typeface="+mn-lt"/>
                          <a:ea typeface="+mn-ea"/>
                          <a:cs typeface="+mn-cs"/>
                        </a:rPr>
                        <a:t>78.4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71.7bn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2h 32m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1h 42m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2205371"/>
                  </a:ext>
                </a:extLst>
              </a:tr>
              <a:tr h="451343">
                <a:tc>
                  <a:txBody>
                    <a:bodyPr/>
                    <a:lstStyle/>
                    <a:p>
                      <a:pPr algn="ctr" fontAlgn="b"/>
                      <a:r>
                        <a:rPr lang="en-GB" sz="1400" b="0" i="0" u="none" strike="noStrike" kern="1200" dirty="0">
                          <a:solidFill>
                            <a:schemeClr val="accent2"/>
                          </a:solidFill>
                          <a:effectLst/>
                          <a:latin typeface="+mn-lt"/>
                          <a:ea typeface="+mn-ea"/>
                          <a:cs typeface="+mn-cs"/>
                        </a:rPr>
                        <a:t>81.3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88.5bn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2h 45m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1h 50m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67741"/>
                  </a:ext>
                </a:extLst>
              </a:tr>
              <a:tr h="451343">
                <a:tc>
                  <a:txBody>
                    <a:bodyPr/>
                    <a:lstStyle/>
                    <a:p>
                      <a:pPr algn="ctr" fontAlgn="b"/>
                      <a:r>
                        <a:rPr lang="en-GB" sz="1400" b="0" i="0" u="none" strike="noStrike" kern="1200" dirty="0">
                          <a:solidFill>
                            <a:schemeClr val="accent1"/>
                          </a:solidFill>
                          <a:effectLst/>
                          <a:latin typeface="+mn-lt"/>
                          <a:ea typeface="+mn-ea"/>
                          <a:cs typeface="+mn-cs"/>
                        </a:rPr>
                        <a:t>77.8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11.6bn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26m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0m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60102"/>
                  </a:ext>
                </a:extLst>
              </a:tr>
            </a:tbl>
          </a:graphicData>
        </a:graphic>
      </p:graphicFrame>
    </p:spTree>
    <p:extLst>
      <p:ext uri="{BB962C8B-B14F-4D97-AF65-F5344CB8AC3E}">
        <p14:creationId xmlns:p14="http://schemas.microsoft.com/office/powerpoint/2010/main" val="1367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helmet holding an object to a person in a suit&#10;&#10;AI-generated content may be incorrect.">
            <a:extLst>
              <a:ext uri="{FF2B5EF4-FFF2-40B4-BE49-F238E27FC236}">
                <a16:creationId xmlns:a16="http://schemas.microsoft.com/office/drawing/2014/main" id="{5F39FC78-D986-4836-9332-9BB63658D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E140672B-4D45-8FE1-35C8-C21FA0D441F3}"/>
              </a:ext>
            </a:extLst>
          </p:cNvPr>
          <p:cNvSpPr/>
          <p:nvPr/>
        </p:nvSpPr>
        <p:spPr>
          <a:xfrm flipH="1">
            <a:off x="-12" y="0"/>
            <a:ext cx="6580105"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N</a:t>
            </a:r>
            <a:r>
              <a:rPr lang="en-GB" dirty="0" err="1">
                <a:solidFill>
                  <a:schemeClr val="bg1"/>
                </a:solidFill>
              </a:rPr>
              <a:t>ational</a:t>
            </a:r>
            <a:r>
              <a:rPr lang="en-GB" dirty="0">
                <a:solidFill>
                  <a:schemeClr val="bg1"/>
                </a:solidFill>
              </a:rPr>
              <a:t> Cyber Security Centre - Knight</a:t>
            </a: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Programming </a:t>
            </a:r>
            <a:br>
              <a:rPr lang="en-GB" dirty="0"/>
            </a:br>
            <a:r>
              <a:rPr lang="en-GB" dirty="0"/>
              <a:t>Q4 2024</a:t>
            </a:r>
          </a:p>
        </p:txBody>
      </p:sp>
    </p:spTree>
    <p:extLst>
      <p:ext uri="{BB962C8B-B14F-4D97-AF65-F5344CB8AC3E}">
        <p14:creationId xmlns:p14="http://schemas.microsoft.com/office/powerpoint/2010/main" val="34632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All Creatures Great and Small season 5: Release date, plot and everything  we know so far">
            <a:extLst>
              <a:ext uri="{FF2B5EF4-FFF2-40B4-BE49-F238E27FC236}">
                <a16:creationId xmlns:a16="http://schemas.microsoft.com/office/drawing/2014/main" id="{464BB49D-EC19-C7FC-46A4-82FD1BDF6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647" y="1657487"/>
            <a:ext cx="2687998" cy="151199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 a Celebrity 2024 | Release date, hosts and latest news | Radio Times">
            <a:extLst>
              <a:ext uri="{FF2B5EF4-FFF2-40B4-BE49-F238E27FC236}">
                <a16:creationId xmlns:a16="http://schemas.microsoft.com/office/drawing/2014/main" id="{8BC0D949-F11D-FC89-596F-3772CDDC76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396" r="760" b="14930"/>
          <a:stretch>
            <a:fillRect/>
          </a:stretch>
        </p:blipFill>
        <p:spPr bwMode="auto">
          <a:xfrm>
            <a:off x="339455" y="1653886"/>
            <a:ext cx="2699997" cy="1519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ormula 1 2025 | Channel 4">
            <a:extLst>
              <a:ext uri="{FF2B5EF4-FFF2-40B4-BE49-F238E27FC236}">
                <a16:creationId xmlns:a16="http://schemas.microsoft.com/office/drawing/2014/main" id="{FEAF7C1B-AB18-91F1-D18A-B4421E215F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089" y="1653886"/>
            <a:ext cx="2702921" cy="15192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5 - World's Strongest Man - Season 2024 - Episode 7 / The Finals: Heat 2">
            <a:extLst>
              <a:ext uri="{FF2B5EF4-FFF2-40B4-BE49-F238E27FC236}">
                <a16:creationId xmlns:a16="http://schemas.microsoft.com/office/drawing/2014/main" id="{15147F06-A0E5-2CB5-DA4A-1D799F4643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8282" y="1653886"/>
            <a:ext cx="2700800" cy="15192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3">
            <a:extLst>
              <a:ext uri="{FF2B5EF4-FFF2-40B4-BE49-F238E27FC236}">
                <a16:creationId xmlns:a16="http://schemas.microsoft.com/office/drawing/2014/main" id="{6B3D050E-30CC-47B0-8DB5-7B4B13E80B59}"/>
              </a:ext>
            </a:extLst>
          </p:cNvPr>
          <p:cNvSpPr txBox="1">
            <a:spLocks/>
          </p:cNvSpPr>
          <p:nvPr/>
        </p:nvSpPr>
        <p:spPr>
          <a:xfrm>
            <a:off x="335660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a:ea typeface="+mn-ea"/>
                <a:cs typeface="+mn-cs"/>
              </a:rPr>
              <a:t>Formula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4, 24 Nov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Individuals: 1,233,900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Adults: 1,193,700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ABC1 Ads: 647,300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16-34: 64,700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HP+CH: 51,700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D4D4D"/>
              </a:solidFill>
              <a:effectLst/>
              <a:uLnTx/>
              <a:uFillTx/>
              <a:latin typeface="Arial"/>
              <a:ea typeface="+mn-ea"/>
              <a:cs typeface="+mn-cs"/>
            </a:endParaRPr>
          </a:p>
        </p:txBody>
      </p:sp>
      <p:sp>
        <p:nvSpPr>
          <p:cNvPr id="5" name="Title 4">
            <a:extLst>
              <a:ext uri="{FF2B5EF4-FFF2-40B4-BE49-F238E27FC236}">
                <a16:creationId xmlns:a16="http://schemas.microsoft.com/office/drawing/2014/main" id="{4CACA7E3-B34B-4A88-AAEF-8604599EDE99}"/>
              </a:ext>
            </a:extLst>
          </p:cNvPr>
          <p:cNvSpPr>
            <a:spLocks noGrp="1"/>
          </p:cNvSpPr>
          <p:nvPr>
            <p:ph type="title"/>
          </p:nvPr>
        </p:nvSpPr>
        <p:spPr/>
        <p:txBody>
          <a:bodyPr>
            <a:normAutofit/>
          </a:bodyPr>
          <a:lstStyle/>
          <a:p>
            <a:r>
              <a:rPr lang="en-GB" dirty="0"/>
              <a:t>Programming Highlights – Q4 2024</a:t>
            </a:r>
          </a:p>
        </p:txBody>
      </p:sp>
      <p:cxnSp>
        <p:nvCxnSpPr>
          <p:cNvPr id="28" name="Straight Connector 27">
            <a:extLst>
              <a:ext uri="{FF2B5EF4-FFF2-40B4-BE49-F238E27FC236}">
                <a16:creationId xmlns:a16="http://schemas.microsoft.com/office/drawing/2014/main" id="{82F31B00-E5F3-4E90-BD75-91C2EC40E42D}"/>
              </a:ext>
            </a:extLst>
          </p:cNvPr>
          <p:cNvCxnSpPr>
            <a:cxnSpLocks/>
          </p:cNvCxnSpPr>
          <p:nvPr/>
        </p:nvCxnSpPr>
        <p:spPr>
          <a:xfrm>
            <a:off x="3295364"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A743CA-9597-4AF7-845D-796E96F48630}"/>
              </a:ext>
            </a:extLst>
          </p:cNvPr>
          <p:cNvCxnSpPr>
            <a:cxnSpLocks/>
          </p:cNvCxnSpPr>
          <p:nvPr/>
        </p:nvCxnSpPr>
        <p:spPr>
          <a:xfrm>
            <a:off x="6188337"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FC8874-8B3F-43F6-BF11-3BEB813786D0}"/>
              </a:ext>
            </a:extLst>
          </p:cNvPr>
          <p:cNvCxnSpPr>
            <a:cxnSpLocks/>
          </p:cNvCxnSpPr>
          <p:nvPr/>
        </p:nvCxnSpPr>
        <p:spPr>
          <a:xfrm>
            <a:off x="9074826"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145717-12A9-45B7-B0F0-A4616CE9BD60}"/>
              </a:ext>
            </a:extLst>
          </p:cNvPr>
          <p:cNvCxnSpPr>
            <a:cxnSpLocks/>
          </p:cNvCxnSpPr>
          <p:nvPr/>
        </p:nvCxnSpPr>
        <p:spPr>
          <a:xfrm>
            <a:off x="468540"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951C67DE-2114-45EB-95DC-A70D3FB4DD3C}"/>
              </a:ext>
            </a:extLst>
          </p:cNvPr>
          <p:cNvSpPr txBox="1">
            <a:spLocks/>
          </p:cNvSpPr>
          <p:nvPr/>
        </p:nvSpPr>
        <p:spPr>
          <a:xfrm>
            <a:off x="51762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I’m a Celebrity Get Me Out of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ITV1, 17 Nov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Individuals: 9,630,400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Adults: 9,020,700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ABC1 Ads: 4,239,200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16-34: 2,148,400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HP+CH: 1,477,400</a:t>
            </a:r>
          </a:p>
        </p:txBody>
      </p:sp>
      <p:sp>
        <p:nvSpPr>
          <p:cNvPr id="23" name="Text Placeholder 3">
            <a:extLst>
              <a:ext uri="{FF2B5EF4-FFF2-40B4-BE49-F238E27FC236}">
                <a16:creationId xmlns:a16="http://schemas.microsoft.com/office/drawing/2014/main" id="{A318E814-C179-4770-9115-9B641962F305}"/>
              </a:ext>
            </a:extLst>
          </p:cNvPr>
          <p:cNvSpPr txBox="1">
            <a:spLocks/>
          </p:cNvSpPr>
          <p:nvPr/>
        </p:nvSpPr>
        <p:spPr>
          <a:xfrm>
            <a:off x="619558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a:ea typeface="+mn-ea"/>
                <a:cs typeface="+mn-cs"/>
              </a:rPr>
              <a:t>All Creatures Great and Small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5, 10 Oct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a:spcBef>
                <a:spcPts val="0"/>
              </a:spcBef>
            </a:pPr>
            <a:r>
              <a:rPr lang="en-US" sz="1200" dirty="0"/>
              <a:t>Individuals: 3,416,900</a:t>
            </a:r>
          </a:p>
          <a:p>
            <a:pPr>
              <a:spcBef>
                <a:spcPts val="0"/>
              </a:spcBef>
            </a:pPr>
            <a:r>
              <a:rPr lang="en-US" sz="1200" dirty="0"/>
              <a:t>Adults: 3,376,200</a:t>
            </a:r>
          </a:p>
          <a:p>
            <a:pPr>
              <a:spcBef>
                <a:spcPts val="0"/>
              </a:spcBef>
            </a:pPr>
            <a:r>
              <a:rPr lang="en-US" sz="1200" dirty="0"/>
              <a:t>ABC1 Ads: 1,799,400</a:t>
            </a:r>
          </a:p>
          <a:p>
            <a:pPr>
              <a:spcBef>
                <a:spcPts val="0"/>
              </a:spcBef>
            </a:pPr>
            <a:r>
              <a:rPr lang="en-US" sz="1200" dirty="0"/>
              <a:t>16-34: 134,200</a:t>
            </a:r>
          </a:p>
          <a:p>
            <a:pPr>
              <a:spcBef>
                <a:spcPts val="0"/>
              </a:spcBef>
            </a:pPr>
            <a:r>
              <a:rPr lang="en-US" sz="1200" dirty="0"/>
              <a:t>HP+CH: 103,000</a:t>
            </a:r>
          </a:p>
        </p:txBody>
      </p:sp>
      <p:sp>
        <p:nvSpPr>
          <p:cNvPr id="24" name="Text Placeholder 3">
            <a:extLst>
              <a:ext uri="{FF2B5EF4-FFF2-40B4-BE49-F238E27FC236}">
                <a16:creationId xmlns:a16="http://schemas.microsoft.com/office/drawing/2014/main" id="{8B99157E-741C-4807-9528-4284AF1F888B}"/>
              </a:ext>
            </a:extLst>
          </p:cNvPr>
          <p:cNvSpPr txBox="1">
            <a:spLocks/>
          </p:cNvSpPr>
          <p:nvPr/>
        </p:nvSpPr>
        <p:spPr>
          <a:xfrm>
            <a:off x="9045890"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World’s Strongest 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5, 28 Dec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Individuals: 1,286,200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Adults: 1,180,600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ABC1 Ads: 542,500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16-34: 92,500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HP+CH: 151,900</a:t>
            </a:r>
          </a:p>
        </p:txBody>
      </p:sp>
      <p:sp>
        <p:nvSpPr>
          <p:cNvPr id="3" name="Text Placeholder 2">
            <a:extLst>
              <a:ext uri="{FF2B5EF4-FFF2-40B4-BE49-F238E27FC236}">
                <a16:creationId xmlns:a16="http://schemas.microsoft.com/office/drawing/2014/main" id="{D012AB23-FD1B-1095-C0A1-57BF21C4DE87}"/>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2024. Average audience figures - Consolidated, Top performing episode of series (if applicable). </a:t>
            </a:r>
          </a:p>
        </p:txBody>
      </p:sp>
      <p:sp>
        <p:nvSpPr>
          <p:cNvPr id="6" name="AutoShape 4" descr="ITV Britain's Got Talent 2024: Which acts have made it through to the  final? - Wales Online">
            <a:extLst>
              <a:ext uri="{FF2B5EF4-FFF2-40B4-BE49-F238E27FC236}">
                <a16:creationId xmlns:a16="http://schemas.microsoft.com/office/drawing/2014/main" id="{C403BF0A-2284-0508-3092-6412DDFDC1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5855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looking up to the side&#10;&#10;AI-generated content may be incorrect.">
            <a:extLst>
              <a:ext uri="{FF2B5EF4-FFF2-40B4-BE49-F238E27FC236}">
                <a16:creationId xmlns:a16="http://schemas.microsoft.com/office/drawing/2014/main" id="{DC4D04CF-5D8F-DBCB-4DD7-F1B161A66A2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019" r="11019"/>
          <a:stretch>
            <a:fillRect/>
          </a:stretch>
        </p:blipFill>
        <p:spPr/>
      </p:pic>
      <p:sp>
        <p:nvSpPr>
          <p:cNvPr id="2" name="Title 1">
            <a:extLst>
              <a:ext uri="{FF2B5EF4-FFF2-40B4-BE49-F238E27FC236}">
                <a16:creationId xmlns:a16="http://schemas.microsoft.com/office/drawing/2014/main" id="{B6097223-7D69-81E0-79C4-2C45FF06D2A9}"/>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B40D8020-446C-B3B0-1A69-9B7C906032C4}"/>
              </a:ext>
            </a:extLst>
          </p:cNvPr>
          <p:cNvSpPr>
            <a:spLocks noGrp="1"/>
          </p:cNvSpPr>
          <p:nvPr>
            <p:ph type="body" sz="quarter" idx="13"/>
          </p:nvPr>
        </p:nvSpPr>
        <p:spPr>
          <a:xfrm>
            <a:off x="377758" y="1614207"/>
            <a:ext cx="5007042" cy="4126193"/>
          </a:xfrm>
        </p:spPr>
        <p:txBody>
          <a:bodyPr>
            <a:normAutofit/>
          </a:bodyPr>
          <a:lstStyle/>
          <a:p>
            <a:pPr>
              <a:lnSpc>
                <a:spcPct val="107000"/>
              </a:lnSpc>
            </a:pPr>
            <a:r>
              <a:rPr lang="en-GB" sz="1600" dirty="0">
                <a:effectLst/>
                <a:latin typeface="+mj-lt"/>
                <a:ea typeface="Calibri" panose="020F0502020204030204" pitchFamily="34" charset="0"/>
                <a:cs typeface="Times New Roman" panose="02020603050405020304" pitchFamily="18" charset="0"/>
              </a:rPr>
              <a:t>With Q4 planning well under way, this report will be a handy guide on what to expect over the coming months. </a:t>
            </a:r>
          </a:p>
          <a:p>
            <a:pPr lvl="0">
              <a:lnSpc>
                <a:spcPct val="107000"/>
              </a:lnSpc>
            </a:pPr>
            <a:r>
              <a:rPr lang="en-GB" sz="1600" dirty="0">
                <a:effectLst/>
                <a:latin typeface="+mj-lt"/>
                <a:ea typeface="Calibri" panose="020F0502020204030204" pitchFamily="34" charset="0"/>
                <a:cs typeface="Times New Roman" panose="02020603050405020304" pitchFamily="18" charset="0"/>
              </a:rPr>
              <a:t>To provide a useful base on what to expect this year we look historically to Q4 2024:</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Category &amp; advertiser analysis </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‘Reach Extenders’ analysis &amp; </a:t>
            </a:r>
            <a:r>
              <a:rPr lang="en-GB" sz="1500" dirty="0">
                <a:effectLst/>
                <a:latin typeface="+mj-lt"/>
                <a:ea typeface="Calibri" panose="020F0502020204030204" pitchFamily="34" charset="0"/>
                <a:cs typeface="Times New Roman" panose="02020603050405020304" pitchFamily="18" charset="0"/>
              </a:rPr>
              <a:t>TV viewing overview</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Programming highlights across a range of genres</a:t>
            </a:r>
          </a:p>
          <a:p>
            <a:pPr lvl="0">
              <a:lnSpc>
                <a:spcPct val="107000"/>
              </a:lnSpc>
            </a:pPr>
            <a:r>
              <a:rPr lang="en-GB" sz="1600" dirty="0">
                <a:effectLst/>
                <a:latin typeface="+mj-lt"/>
                <a:ea typeface="Calibri" panose="020F0502020204030204" pitchFamily="34" charset="0"/>
                <a:cs typeface="Times New Roman" panose="02020603050405020304" pitchFamily="18" charset="0"/>
              </a:rPr>
              <a:t>To better prepare you, we include key considerations for the quarter ahead:</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Important dates </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Preview on programming to expect in </a:t>
            </a:r>
            <a:r>
              <a:rPr lang="en-GB" sz="1500" dirty="0">
                <a:latin typeface="+mj-lt"/>
                <a:ea typeface="Calibri" panose="020F0502020204030204" pitchFamily="34" charset="0"/>
                <a:cs typeface="Times New Roman" panose="02020603050405020304" pitchFamily="18" charset="0"/>
              </a:rPr>
              <a:t>Q4 2025</a:t>
            </a:r>
            <a:endParaRPr lang="en-GB" sz="1500" dirty="0">
              <a:effectLst/>
              <a:latin typeface="+mj-lt"/>
              <a:ea typeface="Calibri" panose="020F0502020204030204" pitchFamily="34" charset="0"/>
              <a:cs typeface="Times New Roman" panose="02020603050405020304" pitchFamily="18" charset="0"/>
            </a:endParaRPr>
          </a:p>
          <a:p>
            <a:endParaRPr lang="en-GB" sz="1600" dirty="0">
              <a:latin typeface="+mj-lt"/>
            </a:endParaRPr>
          </a:p>
          <a:p>
            <a:endParaRPr lang="en-GB" dirty="0"/>
          </a:p>
        </p:txBody>
      </p:sp>
      <p:sp>
        <p:nvSpPr>
          <p:cNvPr id="12" name="Text Placeholder 5">
            <a:extLst>
              <a:ext uri="{FF2B5EF4-FFF2-40B4-BE49-F238E27FC236}">
                <a16:creationId xmlns:a16="http://schemas.microsoft.com/office/drawing/2014/main" id="{47E3475E-B6DD-8C9E-3577-04217C39FFE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dirty="0" err="1">
                <a:solidFill>
                  <a:srgbClr val="FFFFFF"/>
                </a:solidFill>
                <a:effectLst/>
                <a:latin typeface="+mj-lt"/>
              </a:rPr>
              <a:t>Thortful</a:t>
            </a:r>
            <a:r>
              <a:rPr lang="en-GB" b="0" i="0" dirty="0">
                <a:solidFill>
                  <a:srgbClr val="FFFFFF"/>
                </a:solidFill>
                <a:effectLst/>
                <a:latin typeface="+mj-lt"/>
              </a:rPr>
              <a:t> - Creator</a:t>
            </a:r>
            <a:endParaRPr lang="en-GB" dirty="0">
              <a:solidFill>
                <a:schemeClr val="bg1"/>
              </a:solidFill>
              <a:latin typeface="+mj-lt"/>
            </a:endParaRPr>
          </a:p>
        </p:txBody>
      </p:sp>
    </p:spTree>
    <p:extLst>
      <p:ext uri="{BB962C8B-B14F-4D97-AF65-F5344CB8AC3E}">
        <p14:creationId xmlns:p14="http://schemas.microsoft.com/office/powerpoint/2010/main" val="151603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ll Creatures Great and Small season 5: Release date, plot and everything  we know so far">
            <a:extLst>
              <a:ext uri="{FF2B5EF4-FFF2-40B4-BE49-F238E27FC236}">
                <a16:creationId xmlns:a16="http://schemas.microsoft.com/office/drawing/2014/main" id="{5B73E311-DFE3-FA28-9870-48A6D09AC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953" y="1820512"/>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9B4F600-53E5-E683-4B88-EF9B7CD172C9}"/>
              </a:ext>
            </a:extLst>
          </p:cNvPr>
          <p:cNvPicPr>
            <a:picLocks noChangeAspect="1"/>
          </p:cNvPicPr>
          <p:nvPr/>
        </p:nvPicPr>
        <p:blipFill>
          <a:blip r:embed="rId4"/>
          <a:stretch>
            <a:fillRect/>
          </a:stretch>
        </p:blipFill>
        <p:spPr>
          <a:xfrm>
            <a:off x="9728459" y="1820512"/>
            <a:ext cx="1792000" cy="1008000"/>
          </a:xfrm>
          <a:prstGeom prst="rect">
            <a:avLst/>
          </a:prstGeom>
        </p:spPr>
      </p:pic>
      <p:pic>
        <p:nvPicPr>
          <p:cNvPr id="8194" name="Picture 2" descr="Until I Kill You: New crime drama lands on ITV">
            <a:extLst>
              <a:ext uri="{FF2B5EF4-FFF2-40B4-BE49-F238E27FC236}">
                <a16:creationId xmlns:a16="http://schemas.microsoft.com/office/drawing/2014/main" id="{AF75F1A7-F2E5-5E9F-1730-50D50302E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42" y="1820512"/>
            <a:ext cx="1791533"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13923DD-42DE-43FD-B0DD-12094221173F}"/>
              </a:ext>
            </a:extLst>
          </p:cNvPr>
          <p:cNvPicPr>
            <a:picLocks noChangeAspect="1"/>
          </p:cNvPicPr>
          <p:nvPr/>
        </p:nvPicPr>
        <p:blipFill>
          <a:blip r:embed="rId6"/>
          <a:stretch>
            <a:fillRect/>
          </a:stretch>
        </p:blipFill>
        <p:spPr>
          <a:xfrm>
            <a:off x="2879414" y="1816988"/>
            <a:ext cx="1792000" cy="1008000"/>
          </a:xfrm>
          <a:prstGeom prst="rect">
            <a:avLst/>
          </a:prstGeom>
        </p:spPr>
      </p:pic>
      <p:pic>
        <p:nvPicPr>
          <p:cNvPr id="8198" name="Picture 6" descr="The Day of the Jackal: Eddie Redmayne is so astonishing he's uncovered a  whole new way of acting | Television &amp; radio | The Guardian">
            <a:extLst>
              <a:ext uri="{FF2B5EF4-FFF2-40B4-BE49-F238E27FC236}">
                <a16:creationId xmlns:a16="http://schemas.microsoft.com/office/drawing/2014/main" id="{BE0D5BF6-3421-A8EF-51B6-B829386D8D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3706" y="1824037"/>
            <a:ext cx="1680000" cy="1008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All Creatures Great and Small</a:t>
            </a:r>
          </a:p>
          <a:p>
            <a:r>
              <a:rPr lang="en-GB" sz="1200" dirty="0">
                <a:solidFill>
                  <a:schemeClr val="bg2"/>
                </a:solidFill>
              </a:rPr>
              <a:t>Channel 5, 10 Oct</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3,416,900</a:t>
            </a:r>
          </a:p>
          <a:p>
            <a:pPr>
              <a:spcBef>
                <a:spcPts val="0"/>
              </a:spcBef>
            </a:pPr>
            <a:r>
              <a:rPr lang="en-US" sz="1200" dirty="0">
                <a:solidFill>
                  <a:schemeClr val="bg2"/>
                </a:solidFill>
              </a:rPr>
              <a:t>Adults: 3,376,200</a:t>
            </a:r>
          </a:p>
          <a:p>
            <a:pPr>
              <a:spcBef>
                <a:spcPts val="0"/>
              </a:spcBef>
            </a:pPr>
            <a:r>
              <a:rPr lang="en-US" sz="1200" dirty="0">
                <a:solidFill>
                  <a:schemeClr val="bg2"/>
                </a:solidFill>
              </a:rPr>
              <a:t>ABC1 Ads: 1,799,400</a:t>
            </a:r>
          </a:p>
          <a:p>
            <a:pPr>
              <a:spcBef>
                <a:spcPts val="0"/>
              </a:spcBef>
            </a:pPr>
            <a:r>
              <a:rPr lang="en-US" sz="1200" dirty="0">
                <a:solidFill>
                  <a:schemeClr val="bg2"/>
                </a:solidFill>
              </a:rPr>
              <a:t>16-34: 134,200</a:t>
            </a:r>
          </a:p>
          <a:p>
            <a:pPr>
              <a:spcBef>
                <a:spcPts val="0"/>
              </a:spcBef>
            </a:pPr>
            <a:r>
              <a:rPr lang="en-US" sz="1200" dirty="0">
                <a:solidFill>
                  <a:schemeClr val="bg2"/>
                </a:solidFill>
              </a:rPr>
              <a:t>HP+CH: 103,000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After the Party</a:t>
            </a:r>
          </a:p>
          <a:p>
            <a:r>
              <a:rPr lang="en-GB" sz="1200" dirty="0">
                <a:solidFill>
                  <a:schemeClr val="bg2"/>
                </a:solidFill>
              </a:rPr>
              <a:t>Channel 4, 20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1,529,800</a:t>
            </a:r>
          </a:p>
          <a:p>
            <a:pPr>
              <a:spcBef>
                <a:spcPts val="0"/>
              </a:spcBef>
            </a:pPr>
            <a:r>
              <a:rPr lang="en-US" sz="1200" dirty="0">
                <a:solidFill>
                  <a:schemeClr val="bg2"/>
                </a:solidFill>
              </a:rPr>
              <a:t>Adults: 1,511,600</a:t>
            </a:r>
          </a:p>
          <a:p>
            <a:pPr>
              <a:spcBef>
                <a:spcPts val="0"/>
              </a:spcBef>
            </a:pPr>
            <a:r>
              <a:rPr lang="en-US" sz="1200" dirty="0">
                <a:solidFill>
                  <a:schemeClr val="bg2"/>
                </a:solidFill>
              </a:rPr>
              <a:t>ABC1 Ads: 860,600</a:t>
            </a:r>
          </a:p>
          <a:p>
            <a:pPr>
              <a:spcBef>
                <a:spcPts val="0"/>
              </a:spcBef>
            </a:pPr>
            <a:r>
              <a:rPr lang="en-US" sz="1200" dirty="0">
                <a:solidFill>
                  <a:schemeClr val="bg2"/>
                </a:solidFill>
              </a:rPr>
              <a:t>16-34: 50,000</a:t>
            </a:r>
          </a:p>
          <a:p>
            <a:pPr>
              <a:spcBef>
                <a:spcPts val="0"/>
              </a:spcBef>
            </a:pPr>
            <a:r>
              <a:rPr lang="en-US" sz="1200" dirty="0">
                <a:solidFill>
                  <a:schemeClr val="bg2"/>
                </a:solidFill>
              </a:rPr>
              <a:t>HP+CH: 99,300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2123658"/>
          </a:xfrm>
          <a:prstGeom prst="rect">
            <a:avLst/>
          </a:prstGeom>
          <a:noFill/>
        </p:spPr>
        <p:txBody>
          <a:bodyPr wrap="square" rtlCol="0">
            <a:spAutoFit/>
          </a:bodyPr>
          <a:lstStyle/>
          <a:p>
            <a:r>
              <a:rPr lang="en-GB" sz="1200" b="1" dirty="0">
                <a:solidFill>
                  <a:schemeClr val="accent3"/>
                </a:solidFill>
              </a:rPr>
              <a:t>The Day of the Jackal</a:t>
            </a:r>
          </a:p>
          <a:p>
            <a:r>
              <a:rPr lang="en-GB" sz="1200" dirty="0">
                <a:solidFill>
                  <a:schemeClr val="bg2"/>
                </a:solidFill>
              </a:rPr>
              <a:t>Sky Atlantic, 7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1,616,500</a:t>
            </a:r>
          </a:p>
          <a:p>
            <a:pPr>
              <a:spcBef>
                <a:spcPts val="0"/>
              </a:spcBef>
            </a:pPr>
            <a:r>
              <a:rPr lang="en-US" sz="1200" dirty="0">
                <a:solidFill>
                  <a:schemeClr val="bg2"/>
                </a:solidFill>
              </a:rPr>
              <a:t>Adults: 1,584,900</a:t>
            </a:r>
          </a:p>
          <a:p>
            <a:pPr>
              <a:spcBef>
                <a:spcPts val="0"/>
              </a:spcBef>
            </a:pPr>
            <a:r>
              <a:rPr lang="en-US" sz="1200" dirty="0">
                <a:solidFill>
                  <a:schemeClr val="bg2"/>
                </a:solidFill>
              </a:rPr>
              <a:t>ABC1 Ads: 1,019,700</a:t>
            </a:r>
          </a:p>
          <a:p>
            <a:pPr>
              <a:spcBef>
                <a:spcPts val="0"/>
              </a:spcBef>
            </a:pPr>
            <a:r>
              <a:rPr lang="en-US" sz="1200" dirty="0">
                <a:solidFill>
                  <a:schemeClr val="bg2"/>
                </a:solidFill>
              </a:rPr>
              <a:t>16-34: 218,400</a:t>
            </a:r>
          </a:p>
          <a:p>
            <a:pPr>
              <a:spcBef>
                <a:spcPts val="0"/>
              </a:spcBef>
            </a:pPr>
            <a:r>
              <a:rPr lang="en-US" sz="1200" dirty="0">
                <a:solidFill>
                  <a:schemeClr val="bg2"/>
                </a:solidFill>
              </a:rPr>
              <a:t>HP+CH: 204,800</a:t>
            </a:r>
          </a:p>
          <a:p>
            <a:pPr>
              <a:spcBef>
                <a:spcPts val="0"/>
              </a:spcBef>
            </a:pPr>
            <a:endParaRPr lang="en-US" sz="1200" dirty="0">
              <a:solidFill>
                <a:schemeClr val="bg2"/>
              </a:solidFill>
            </a:endParaRP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Drama</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Until I Kill You</a:t>
            </a:r>
          </a:p>
          <a:p>
            <a:r>
              <a:rPr lang="en-GB" sz="1200" dirty="0">
                <a:solidFill>
                  <a:schemeClr val="bg2"/>
                </a:solidFill>
              </a:rPr>
              <a:t>ITV1, 3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5,300,000</a:t>
            </a:r>
          </a:p>
          <a:p>
            <a:pPr>
              <a:spcBef>
                <a:spcPts val="0"/>
              </a:spcBef>
            </a:pPr>
            <a:r>
              <a:rPr lang="en-US" sz="1200" dirty="0">
                <a:solidFill>
                  <a:schemeClr val="bg2"/>
                </a:solidFill>
              </a:rPr>
              <a:t>Adults: 5,225,500</a:t>
            </a:r>
          </a:p>
          <a:p>
            <a:pPr>
              <a:spcBef>
                <a:spcPts val="0"/>
              </a:spcBef>
            </a:pPr>
            <a:r>
              <a:rPr lang="en-US" sz="1200" dirty="0">
                <a:solidFill>
                  <a:schemeClr val="bg2"/>
                </a:solidFill>
              </a:rPr>
              <a:t>ABC1 Ads: 2,718,200</a:t>
            </a:r>
          </a:p>
          <a:p>
            <a:pPr>
              <a:spcBef>
                <a:spcPts val="0"/>
              </a:spcBef>
            </a:pPr>
            <a:r>
              <a:rPr lang="en-US" sz="1200" dirty="0">
                <a:solidFill>
                  <a:schemeClr val="bg2"/>
                </a:solidFill>
              </a:rPr>
              <a:t>16-34: 245,800</a:t>
            </a:r>
          </a:p>
          <a:p>
            <a:pPr>
              <a:spcBef>
                <a:spcPts val="0"/>
              </a:spcBef>
            </a:pPr>
            <a:r>
              <a:rPr lang="en-US" sz="1200" dirty="0">
                <a:solidFill>
                  <a:schemeClr val="bg2"/>
                </a:solidFill>
              </a:rPr>
              <a:t>HP+CH: 353,500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The Chelsea Detective: Everyone Loves Chloe</a:t>
            </a:r>
          </a:p>
          <a:p>
            <a:r>
              <a:rPr lang="en-GB" sz="1200" dirty="0">
                <a:solidFill>
                  <a:schemeClr val="bg2"/>
                </a:solidFill>
              </a:rPr>
              <a:t>U&amp;Drama, 19 Dec</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888,900</a:t>
            </a:r>
          </a:p>
          <a:p>
            <a:pPr>
              <a:spcBef>
                <a:spcPts val="0"/>
              </a:spcBef>
            </a:pPr>
            <a:r>
              <a:rPr lang="en-US" sz="1200" dirty="0">
                <a:solidFill>
                  <a:schemeClr val="bg2"/>
                </a:solidFill>
              </a:rPr>
              <a:t>Adults: 865,600</a:t>
            </a:r>
          </a:p>
          <a:p>
            <a:pPr>
              <a:spcBef>
                <a:spcPts val="0"/>
              </a:spcBef>
            </a:pPr>
            <a:r>
              <a:rPr lang="en-US" sz="1200" dirty="0">
                <a:solidFill>
                  <a:schemeClr val="bg2"/>
                </a:solidFill>
              </a:rPr>
              <a:t>ABC1 Ads: 459,900</a:t>
            </a:r>
          </a:p>
          <a:p>
            <a:pPr>
              <a:spcBef>
                <a:spcPts val="0"/>
              </a:spcBef>
            </a:pPr>
            <a:r>
              <a:rPr lang="en-US" sz="1200" dirty="0">
                <a:solidFill>
                  <a:schemeClr val="bg2"/>
                </a:solidFill>
              </a:rPr>
              <a:t>16-34: 14,000</a:t>
            </a:r>
          </a:p>
          <a:p>
            <a:pPr>
              <a:spcBef>
                <a:spcPts val="0"/>
              </a:spcBef>
            </a:pPr>
            <a:r>
              <a:rPr lang="en-US" sz="1200" dirty="0">
                <a:solidFill>
                  <a:schemeClr val="bg2"/>
                </a:solidFill>
              </a:rPr>
              <a:t>HP+CH: 3,300</a:t>
            </a:r>
          </a:p>
        </p:txBody>
      </p:sp>
      <p:sp>
        <p:nvSpPr>
          <p:cNvPr id="9" name="Text Placeholder 2">
            <a:extLst>
              <a:ext uri="{FF2B5EF4-FFF2-40B4-BE49-F238E27FC236}">
                <a16:creationId xmlns:a16="http://schemas.microsoft.com/office/drawing/2014/main" id="{CBFF667E-0207-FBAA-BEAF-E9D9B2EC909B}"/>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2024. Average audience figures - Consolidated, Top performing episode of series (if applicable). </a:t>
            </a:r>
          </a:p>
        </p:txBody>
      </p:sp>
      <p:sp>
        <p:nvSpPr>
          <p:cNvPr id="8" name="AutoShape 8" descr="The Chelsea Detective Christmas Special 2024 - U&amp;Drama +1 | TV Guide">
            <a:extLst>
              <a:ext uri="{FF2B5EF4-FFF2-40B4-BE49-F238E27FC236}">
                <a16:creationId xmlns:a16="http://schemas.microsoft.com/office/drawing/2014/main" id="{19CF9A11-AB07-DE07-56E5-D4A13BCB2E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51483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Voice UK returns for series 13: Here's what to expect">
            <a:extLst>
              <a:ext uri="{FF2B5EF4-FFF2-40B4-BE49-F238E27FC236}">
                <a16:creationId xmlns:a16="http://schemas.microsoft.com/office/drawing/2014/main" id="{140C1B3E-23C7-F1D2-0BC5-BC80E56C2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44" y="1811641"/>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atch The Great British Bake Off | Stream free on Channel 4">
            <a:extLst>
              <a:ext uri="{FF2B5EF4-FFF2-40B4-BE49-F238E27FC236}">
                <a16:creationId xmlns:a16="http://schemas.microsoft.com/office/drawing/2014/main" id="{D6A867A8-659E-3987-0E48-6DED31E72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021" y="1811641"/>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illip Schofield's toughest challenges while marooned on Cast Away">
            <a:extLst>
              <a:ext uri="{FF2B5EF4-FFF2-40B4-BE49-F238E27FC236}">
                <a16:creationId xmlns:a16="http://schemas.microsoft.com/office/drawing/2014/main" id="{51CE0C07-EB0B-6A7D-B748-7F3887F4C4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793"/>
          <a:stretch/>
        </p:blipFill>
        <p:spPr bwMode="auto">
          <a:xfrm>
            <a:off x="5159098" y="1811641"/>
            <a:ext cx="1790342"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atch Rob &amp; Romesh Vs on Sky Max | Sky.com">
            <a:extLst>
              <a:ext uri="{FF2B5EF4-FFF2-40B4-BE49-F238E27FC236}">
                <a16:creationId xmlns:a16="http://schemas.microsoft.com/office/drawing/2014/main" id="{B3FFC868-2EC7-BBB4-85A7-7417B0E2E3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741" r="19502"/>
          <a:stretch/>
        </p:blipFill>
        <p:spPr bwMode="auto">
          <a:xfrm>
            <a:off x="7436517" y="1811641"/>
            <a:ext cx="179443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eet the Married at First Sight UK Singles of 2024 | Channel 4">
            <a:extLst>
              <a:ext uri="{FF2B5EF4-FFF2-40B4-BE49-F238E27FC236}">
                <a16:creationId xmlns:a16="http://schemas.microsoft.com/office/drawing/2014/main" id="{3F362E96-9B31-0932-34C3-CDCC2FC259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8029" y="1811641"/>
            <a:ext cx="1800000" cy="1008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Phillip Schofield Cast Away</a:t>
            </a:r>
          </a:p>
          <a:p>
            <a:r>
              <a:rPr lang="en-GB" sz="1200" dirty="0">
                <a:solidFill>
                  <a:schemeClr val="bg2"/>
                </a:solidFill>
              </a:rPr>
              <a:t>Channel 5, 1 Oct</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1,834,800</a:t>
            </a:r>
          </a:p>
          <a:p>
            <a:pPr>
              <a:spcBef>
                <a:spcPts val="0"/>
              </a:spcBef>
            </a:pPr>
            <a:r>
              <a:rPr lang="en-US" sz="1200" dirty="0">
                <a:solidFill>
                  <a:schemeClr val="bg2"/>
                </a:solidFill>
              </a:rPr>
              <a:t>Adults: 1,795,700</a:t>
            </a:r>
          </a:p>
          <a:p>
            <a:pPr>
              <a:spcBef>
                <a:spcPts val="0"/>
              </a:spcBef>
            </a:pPr>
            <a:r>
              <a:rPr lang="en-US" sz="1200" dirty="0">
                <a:solidFill>
                  <a:schemeClr val="bg2"/>
                </a:solidFill>
              </a:rPr>
              <a:t>ABC1 Ads: 771,600</a:t>
            </a:r>
          </a:p>
          <a:p>
            <a:pPr>
              <a:spcBef>
                <a:spcPts val="0"/>
              </a:spcBef>
            </a:pPr>
            <a:r>
              <a:rPr lang="en-US" sz="1200" dirty="0">
                <a:solidFill>
                  <a:schemeClr val="bg2"/>
                </a:solidFill>
              </a:rPr>
              <a:t>16-34: 165,900</a:t>
            </a:r>
          </a:p>
          <a:p>
            <a:pPr>
              <a:spcBef>
                <a:spcPts val="0"/>
              </a:spcBef>
            </a:pPr>
            <a:r>
              <a:rPr lang="en-US" sz="1200" dirty="0">
                <a:solidFill>
                  <a:schemeClr val="bg2"/>
                </a:solidFill>
              </a:rPr>
              <a:t>HP+CH: 209,200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1970204" cy="1938992"/>
          </a:xfrm>
          <a:prstGeom prst="rect">
            <a:avLst/>
          </a:prstGeom>
          <a:noFill/>
        </p:spPr>
        <p:txBody>
          <a:bodyPr wrap="square" rtlCol="0">
            <a:spAutoFit/>
          </a:bodyPr>
          <a:lstStyle/>
          <a:p>
            <a:r>
              <a:rPr lang="en-GB" sz="1200" b="1" dirty="0">
                <a:solidFill>
                  <a:schemeClr val="accent3"/>
                </a:solidFill>
              </a:rPr>
              <a:t>The Great British Bake Off</a:t>
            </a:r>
          </a:p>
          <a:p>
            <a:r>
              <a:rPr lang="en-GB" sz="1200" dirty="0">
                <a:solidFill>
                  <a:schemeClr val="bg2"/>
                </a:solidFill>
              </a:rPr>
              <a:t>Channel 4, 26 Nov</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6,522,500</a:t>
            </a:r>
          </a:p>
          <a:p>
            <a:pPr>
              <a:spcBef>
                <a:spcPts val="0"/>
              </a:spcBef>
            </a:pPr>
            <a:r>
              <a:rPr lang="en-US" sz="1200" dirty="0">
                <a:solidFill>
                  <a:schemeClr val="bg2"/>
                </a:solidFill>
              </a:rPr>
              <a:t>Adults: 6,269,900</a:t>
            </a:r>
          </a:p>
          <a:p>
            <a:pPr>
              <a:spcBef>
                <a:spcPts val="0"/>
              </a:spcBef>
            </a:pPr>
            <a:r>
              <a:rPr lang="en-US" sz="1200" dirty="0">
                <a:solidFill>
                  <a:schemeClr val="bg2"/>
                </a:solidFill>
              </a:rPr>
              <a:t>ABC1 Ads: 4,035,200</a:t>
            </a:r>
          </a:p>
          <a:p>
            <a:pPr>
              <a:spcBef>
                <a:spcPts val="0"/>
              </a:spcBef>
            </a:pPr>
            <a:r>
              <a:rPr lang="en-US" sz="1200" dirty="0">
                <a:solidFill>
                  <a:schemeClr val="bg2"/>
                </a:solidFill>
              </a:rPr>
              <a:t>16-34: 850,300</a:t>
            </a:r>
          </a:p>
          <a:p>
            <a:pPr>
              <a:spcBef>
                <a:spcPts val="0"/>
              </a:spcBef>
            </a:pPr>
            <a:r>
              <a:rPr lang="en-US" sz="1200" dirty="0">
                <a:solidFill>
                  <a:schemeClr val="bg2"/>
                </a:solidFill>
              </a:rPr>
              <a:t>HP+CH: 776,300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Rob &amp; Romesh vs...</a:t>
            </a:r>
          </a:p>
          <a:p>
            <a:r>
              <a:rPr lang="en-GB" sz="1200" dirty="0">
                <a:solidFill>
                  <a:schemeClr val="bg2"/>
                </a:solidFill>
              </a:rPr>
              <a:t>Sky Max, 30 Dec</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594,300</a:t>
            </a:r>
          </a:p>
          <a:p>
            <a:pPr>
              <a:spcBef>
                <a:spcPts val="0"/>
              </a:spcBef>
            </a:pPr>
            <a:r>
              <a:rPr lang="en-US" sz="1200" dirty="0">
                <a:solidFill>
                  <a:schemeClr val="bg2"/>
                </a:solidFill>
              </a:rPr>
              <a:t>Adults: 566,500</a:t>
            </a:r>
          </a:p>
          <a:p>
            <a:pPr>
              <a:spcBef>
                <a:spcPts val="0"/>
              </a:spcBef>
            </a:pPr>
            <a:r>
              <a:rPr lang="en-US" sz="1200" dirty="0">
                <a:solidFill>
                  <a:schemeClr val="bg2"/>
                </a:solidFill>
              </a:rPr>
              <a:t>ABC1 Ads: 278,600</a:t>
            </a:r>
          </a:p>
          <a:p>
            <a:pPr>
              <a:spcBef>
                <a:spcPts val="0"/>
              </a:spcBef>
            </a:pPr>
            <a:r>
              <a:rPr lang="en-US" sz="1200" dirty="0">
                <a:solidFill>
                  <a:schemeClr val="bg2"/>
                </a:solidFill>
              </a:rPr>
              <a:t>16-34: 154,200</a:t>
            </a:r>
          </a:p>
          <a:p>
            <a:pPr>
              <a:spcBef>
                <a:spcPts val="0"/>
              </a:spcBef>
            </a:pPr>
            <a:r>
              <a:rPr lang="en-US" sz="1200" dirty="0">
                <a:solidFill>
                  <a:schemeClr val="bg2"/>
                </a:solidFill>
              </a:rPr>
              <a:t>HP+CH: 103,800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Entertainment</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I’m a Celebrity Get Me Out of Here!</a:t>
            </a:r>
          </a:p>
          <a:p>
            <a:r>
              <a:rPr lang="en-GB" sz="1200" dirty="0">
                <a:solidFill>
                  <a:schemeClr val="bg2"/>
                </a:solidFill>
              </a:rPr>
              <a:t>ITV1, 17 Nov</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9,630,400</a:t>
            </a:r>
          </a:p>
          <a:p>
            <a:pPr>
              <a:spcBef>
                <a:spcPts val="0"/>
              </a:spcBef>
            </a:pPr>
            <a:r>
              <a:rPr lang="en-US" sz="1200" dirty="0">
                <a:solidFill>
                  <a:schemeClr val="bg2"/>
                </a:solidFill>
              </a:rPr>
              <a:t>Adults: 9,020,700</a:t>
            </a:r>
          </a:p>
          <a:p>
            <a:pPr>
              <a:spcBef>
                <a:spcPts val="0"/>
              </a:spcBef>
            </a:pPr>
            <a:r>
              <a:rPr lang="en-US" sz="1200" dirty="0">
                <a:solidFill>
                  <a:schemeClr val="bg2"/>
                </a:solidFill>
              </a:rPr>
              <a:t>ABC1 Ads: 4,239,200</a:t>
            </a:r>
          </a:p>
          <a:p>
            <a:pPr>
              <a:spcBef>
                <a:spcPts val="0"/>
              </a:spcBef>
            </a:pPr>
            <a:r>
              <a:rPr lang="en-US" sz="1200" dirty="0">
                <a:solidFill>
                  <a:schemeClr val="bg2"/>
                </a:solidFill>
              </a:rPr>
              <a:t>16-34: 2,148,400</a:t>
            </a:r>
          </a:p>
          <a:p>
            <a:pPr>
              <a:spcBef>
                <a:spcPts val="0"/>
              </a:spcBef>
            </a:pPr>
            <a:r>
              <a:rPr lang="en-US" sz="1200" dirty="0">
                <a:solidFill>
                  <a:schemeClr val="bg2"/>
                </a:solidFill>
              </a:rPr>
              <a:t>HP+CH: 1,477,400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023413" cy="1938992"/>
          </a:xfrm>
          <a:prstGeom prst="rect">
            <a:avLst/>
          </a:prstGeom>
          <a:noFill/>
        </p:spPr>
        <p:txBody>
          <a:bodyPr wrap="square" rtlCol="0">
            <a:spAutoFit/>
          </a:bodyPr>
          <a:lstStyle/>
          <a:p>
            <a:r>
              <a:rPr lang="en-US" sz="1200" b="1" dirty="0">
                <a:solidFill>
                  <a:schemeClr val="accent3"/>
                </a:solidFill>
              </a:rPr>
              <a:t>Married at First Sight UK</a:t>
            </a:r>
          </a:p>
          <a:p>
            <a:r>
              <a:rPr lang="en-GB" sz="1200" dirty="0">
                <a:solidFill>
                  <a:schemeClr val="bg2"/>
                </a:solidFill>
              </a:rPr>
              <a:t>E4, 24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2,404,500</a:t>
            </a:r>
          </a:p>
          <a:p>
            <a:pPr>
              <a:spcBef>
                <a:spcPts val="0"/>
              </a:spcBef>
            </a:pPr>
            <a:r>
              <a:rPr lang="en-US" sz="1200" dirty="0">
                <a:solidFill>
                  <a:schemeClr val="bg2"/>
                </a:solidFill>
              </a:rPr>
              <a:t>Adults: 2,308,500</a:t>
            </a:r>
          </a:p>
          <a:p>
            <a:pPr>
              <a:spcBef>
                <a:spcPts val="0"/>
              </a:spcBef>
            </a:pPr>
            <a:r>
              <a:rPr lang="en-US" sz="1200" dirty="0">
                <a:solidFill>
                  <a:schemeClr val="bg2"/>
                </a:solidFill>
              </a:rPr>
              <a:t>ABC1 Ads: 1,318,700</a:t>
            </a:r>
          </a:p>
          <a:p>
            <a:pPr>
              <a:spcBef>
                <a:spcPts val="0"/>
              </a:spcBef>
            </a:pPr>
            <a:r>
              <a:rPr lang="en-US" sz="1200" dirty="0">
                <a:solidFill>
                  <a:schemeClr val="bg2"/>
                </a:solidFill>
              </a:rPr>
              <a:t>16-34: 590,500</a:t>
            </a:r>
          </a:p>
          <a:p>
            <a:pPr>
              <a:spcBef>
                <a:spcPts val="0"/>
              </a:spcBef>
            </a:pPr>
            <a:r>
              <a:rPr lang="en-US" sz="1200" dirty="0">
                <a:solidFill>
                  <a:schemeClr val="bg2"/>
                </a:solidFill>
              </a:rPr>
              <a:t>HP+CH: 462,300</a:t>
            </a:r>
          </a:p>
        </p:txBody>
      </p:sp>
      <p:sp>
        <p:nvSpPr>
          <p:cNvPr id="8" name="Text Placeholder 2">
            <a:extLst>
              <a:ext uri="{FF2B5EF4-FFF2-40B4-BE49-F238E27FC236}">
                <a16:creationId xmlns:a16="http://schemas.microsoft.com/office/drawing/2014/main" id="{B2BF0878-9379-D4F4-E858-E451E510936E}"/>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2024. Average audience figures - Consolidated, Top performing episode of series (if applicable)</a:t>
            </a:r>
          </a:p>
        </p:txBody>
      </p:sp>
      <p:pic>
        <p:nvPicPr>
          <p:cNvPr id="7" name="Picture 2" descr="I'm a Celebrity 2024 | Release date, hosts and latest news | Radio Times">
            <a:extLst>
              <a:ext uri="{FF2B5EF4-FFF2-40B4-BE49-F238E27FC236}">
                <a16:creationId xmlns:a16="http://schemas.microsoft.com/office/drawing/2014/main" id="{6ED4D227-2F40-B15B-3C62-4A9E49F986E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1396" r="760" b="14930"/>
          <a:stretch>
            <a:fillRect/>
          </a:stretch>
        </p:blipFill>
        <p:spPr bwMode="auto">
          <a:xfrm>
            <a:off x="601477" y="1811641"/>
            <a:ext cx="1791467" cy="10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729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EFA Nations League - Watch Episode - ITVX">
            <a:extLst>
              <a:ext uri="{FF2B5EF4-FFF2-40B4-BE49-F238E27FC236}">
                <a16:creationId xmlns:a16="http://schemas.microsoft.com/office/drawing/2014/main" id="{B7C6B511-0B05-1A2B-4350-E7A2B21E9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35" y="1793936"/>
            <a:ext cx="1793819" cy="100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rmula 1 2025 | Channel 4">
            <a:extLst>
              <a:ext uri="{FF2B5EF4-FFF2-40B4-BE49-F238E27FC236}">
                <a16:creationId xmlns:a16="http://schemas.microsoft.com/office/drawing/2014/main" id="{EB788CD9-183A-7B35-9C9A-AF50B7F8B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380" y="1802765"/>
            <a:ext cx="1793407"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5 - World's Strongest Man - Season 2024 - Episode 7 / The Finals: Heat 2">
            <a:extLst>
              <a:ext uri="{FF2B5EF4-FFF2-40B4-BE49-F238E27FC236}">
                <a16:creationId xmlns:a16="http://schemas.microsoft.com/office/drawing/2014/main" id="{E425F63A-23A3-CCEC-4B70-649524FE4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314" y="1793936"/>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NT Sports Business added a new photo. - TNT Sports Business">
            <a:extLst>
              <a:ext uri="{FF2B5EF4-FFF2-40B4-BE49-F238E27FC236}">
                <a16:creationId xmlns:a16="http://schemas.microsoft.com/office/drawing/2014/main" id="{18D4F100-728C-814E-3E88-F518F2750E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24" r="3520"/>
          <a:stretch>
            <a:fillRect/>
          </a:stretch>
        </p:blipFill>
        <p:spPr bwMode="auto">
          <a:xfrm>
            <a:off x="9753996" y="1802765"/>
            <a:ext cx="1764778" cy="100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remier League 2024/25 fixtures, dates, schedule: Manchester United host  Fulham on opening weekend - live on Sky Sports | Football News | Sky Sports">
            <a:extLst>
              <a:ext uri="{FF2B5EF4-FFF2-40B4-BE49-F238E27FC236}">
                <a16:creationId xmlns:a16="http://schemas.microsoft.com/office/drawing/2014/main" id="{C6941DAA-5059-8BA2-9473-3AC3278E3E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905" t="-132" r="13190" b="25225"/>
          <a:stretch>
            <a:fillRect/>
          </a:stretch>
        </p:blipFill>
        <p:spPr bwMode="auto">
          <a:xfrm>
            <a:off x="7442841" y="1801004"/>
            <a:ext cx="1792000" cy="1008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2123658"/>
          </a:xfrm>
          <a:prstGeom prst="rect">
            <a:avLst/>
          </a:prstGeom>
          <a:noFill/>
        </p:spPr>
        <p:txBody>
          <a:bodyPr wrap="square" rtlCol="0">
            <a:spAutoFit/>
          </a:bodyPr>
          <a:lstStyle/>
          <a:p>
            <a:r>
              <a:rPr lang="en-GB" sz="1200" b="1" dirty="0">
                <a:solidFill>
                  <a:schemeClr val="accent3"/>
                </a:solidFill>
              </a:rPr>
              <a:t>World’s Strongest Man</a:t>
            </a:r>
          </a:p>
          <a:p>
            <a:r>
              <a:rPr lang="en-GB" sz="1200" dirty="0">
                <a:solidFill>
                  <a:schemeClr val="bg2"/>
                </a:solidFill>
              </a:rPr>
              <a:t>Channel 5, 28 Dec</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1,286,200</a:t>
            </a:r>
          </a:p>
          <a:p>
            <a:pPr>
              <a:spcBef>
                <a:spcPts val="0"/>
              </a:spcBef>
            </a:pPr>
            <a:r>
              <a:rPr lang="en-US" sz="1200" dirty="0">
                <a:solidFill>
                  <a:schemeClr val="bg2"/>
                </a:solidFill>
              </a:rPr>
              <a:t>Adults: 1,180,600</a:t>
            </a:r>
          </a:p>
          <a:p>
            <a:pPr>
              <a:spcBef>
                <a:spcPts val="0"/>
              </a:spcBef>
            </a:pPr>
            <a:r>
              <a:rPr lang="en-US" sz="1200" dirty="0">
                <a:solidFill>
                  <a:schemeClr val="bg2"/>
                </a:solidFill>
              </a:rPr>
              <a:t>ABC1 Ads: 542,500</a:t>
            </a:r>
          </a:p>
          <a:p>
            <a:pPr>
              <a:spcBef>
                <a:spcPts val="0"/>
              </a:spcBef>
            </a:pPr>
            <a:r>
              <a:rPr lang="en-US" sz="1200" dirty="0">
                <a:solidFill>
                  <a:schemeClr val="bg2"/>
                </a:solidFill>
              </a:rPr>
              <a:t>16-34: 92,500</a:t>
            </a:r>
          </a:p>
          <a:p>
            <a:pPr>
              <a:spcBef>
                <a:spcPts val="0"/>
              </a:spcBef>
            </a:pPr>
            <a:r>
              <a:rPr lang="en-US" sz="1200" dirty="0">
                <a:solidFill>
                  <a:schemeClr val="bg2"/>
                </a:solidFill>
              </a:rPr>
              <a:t>HP+CH: 151,900</a:t>
            </a:r>
          </a:p>
          <a:p>
            <a:pPr>
              <a:spcBef>
                <a:spcPts val="0"/>
              </a:spcBef>
            </a:pPr>
            <a:endParaRPr lang="en-US" sz="1200" dirty="0">
              <a:solidFill>
                <a:schemeClr val="bg2"/>
              </a:solidFill>
            </a:endParaRP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2123658"/>
          </a:xfrm>
          <a:prstGeom prst="rect">
            <a:avLst/>
          </a:prstGeom>
          <a:noFill/>
        </p:spPr>
        <p:txBody>
          <a:bodyPr wrap="square" rtlCol="0">
            <a:spAutoFit/>
          </a:bodyPr>
          <a:lstStyle/>
          <a:p>
            <a:r>
              <a:rPr lang="en-US" sz="1200" b="1" dirty="0">
                <a:solidFill>
                  <a:schemeClr val="accent3"/>
                </a:solidFill>
              </a:rPr>
              <a:t>Formula 1</a:t>
            </a:r>
          </a:p>
          <a:p>
            <a:r>
              <a:rPr lang="en-GB" sz="1200" dirty="0">
                <a:solidFill>
                  <a:schemeClr val="bg2"/>
                </a:solidFill>
              </a:rPr>
              <a:t>Channel 4, 24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1,233,900</a:t>
            </a:r>
          </a:p>
          <a:p>
            <a:pPr>
              <a:spcBef>
                <a:spcPts val="0"/>
              </a:spcBef>
            </a:pPr>
            <a:r>
              <a:rPr lang="en-US" sz="1200" dirty="0">
                <a:solidFill>
                  <a:schemeClr val="bg2"/>
                </a:solidFill>
              </a:rPr>
              <a:t>Adults: 1,193,700</a:t>
            </a:r>
          </a:p>
          <a:p>
            <a:pPr>
              <a:spcBef>
                <a:spcPts val="0"/>
              </a:spcBef>
            </a:pPr>
            <a:r>
              <a:rPr lang="en-US" sz="1200" dirty="0">
                <a:solidFill>
                  <a:schemeClr val="bg2"/>
                </a:solidFill>
              </a:rPr>
              <a:t>ABC1 Ads: 647,300</a:t>
            </a:r>
          </a:p>
          <a:p>
            <a:pPr>
              <a:spcBef>
                <a:spcPts val="0"/>
              </a:spcBef>
            </a:pPr>
            <a:r>
              <a:rPr lang="en-US" sz="1200" dirty="0">
                <a:solidFill>
                  <a:schemeClr val="bg2"/>
                </a:solidFill>
              </a:rPr>
              <a:t>16-34: 64,700</a:t>
            </a:r>
          </a:p>
          <a:p>
            <a:pPr>
              <a:spcBef>
                <a:spcPts val="0"/>
              </a:spcBef>
            </a:pPr>
            <a:r>
              <a:rPr lang="en-US" sz="1200" dirty="0">
                <a:solidFill>
                  <a:schemeClr val="bg2"/>
                </a:solidFill>
              </a:rPr>
              <a:t>HP+CH: 51,700</a:t>
            </a:r>
          </a:p>
          <a:p>
            <a:pPr>
              <a:spcBef>
                <a:spcPts val="0"/>
              </a:spcBef>
            </a:pPr>
            <a:endParaRPr lang="en-US" sz="1200" dirty="0">
              <a:solidFill>
                <a:schemeClr val="bg2"/>
              </a:solidFill>
            </a:endParaRP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2" y="2964944"/>
            <a:ext cx="1852091" cy="1938992"/>
          </a:xfrm>
          <a:prstGeom prst="rect">
            <a:avLst/>
          </a:prstGeom>
          <a:noFill/>
        </p:spPr>
        <p:txBody>
          <a:bodyPr wrap="square" rtlCol="0">
            <a:spAutoFit/>
          </a:bodyPr>
          <a:lstStyle/>
          <a:p>
            <a:r>
              <a:rPr lang="en-GB" sz="1200" b="1" dirty="0">
                <a:solidFill>
                  <a:schemeClr val="accent3"/>
                </a:solidFill>
              </a:rPr>
              <a:t>Premier League</a:t>
            </a:r>
          </a:p>
          <a:p>
            <a:r>
              <a:rPr lang="en-GB" sz="1200" dirty="0">
                <a:solidFill>
                  <a:schemeClr val="bg2"/>
                </a:solidFill>
              </a:rPr>
              <a:t>Sky Sports Main Event, 24 Nov</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1,798,300</a:t>
            </a:r>
          </a:p>
          <a:p>
            <a:pPr>
              <a:spcBef>
                <a:spcPts val="0"/>
              </a:spcBef>
            </a:pPr>
            <a:r>
              <a:rPr lang="en-US" sz="1200" dirty="0">
                <a:solidFill>
                  <a:schemeClr val="bg2"/>
                </a:solidFill>
              </a:rPr>
              <a:t>Adults: 1,674,000</a:t>
            </a:r>
          </a:p>
          <a:p>
            <a:pPr>
              <a:spcBef>
                <a:spcPts val="0"/>
              </a:spcBef>
            </a:pPr>
            <a:r>
              <a:rPr lang="en-US" sz="1200" dirty="0">
                <a:solidFill>
                  <a:schemeClr val="bg2"/>
                </a:solidFill>
              </a:rPr>
              <a:t>ABC1 Ads: 964,200</a:t>
            </a:r>
          </a:p>
          <a:p>
            <a:pPr>
              <a:spcBef>
                <a:spcPts val="0"/>
              </a:spcBef>
            </a:pPr>
            <a:r>
              <a:rPr lang="en-US" sz="1200" dirty="0">
                <a:solidFill>
                  <a:schemeClr val="bg2"/>
                </a:solidFill>
              </a:rPr>
              <a:t>16-34: 327,000</a:t>
            </a:r>
          </a:p>
          <a:p>
            <a:pPr>
              <a:spcBef>
                <a:spcPts val="0"/>
              </a:spcBef>
            </a:pPr>
            <a:r>
              <a:rPr lang="en-US" sz="1200" dirty="0">
                <a:solidFill>
                  <a:schemeClr val="bg2"/>
                </a:solidFill>
              </a:rPr>
              <a:t>HP+CH: 160,000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Sports</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25306" cy="1938992"/>
          </a:xfrm>
          <a:prstGeom prst="rect">
            <a:avLst/>
          </a:prstGeom>
          <a:noFill/>
        </p:spPr>
        <p:txBody>
          <a:bodyPr wrap="square" rtlCol="0">
            <a:spAutoFit/>
          </a:bodyPr>
          <a:lstStyle/>
          <a:p>
            <a:r>
              <a:rPr lang="en-GB" sz="1200" b="1" dirty="0">
                <a:solidFill>
                  <a:schemeClr val="accent3"/>
                </a:solidFill>
              </a:rPr>
              <a:t>UEFA Nations League</a:t>
            </a:r>
          </a:p>
          <a:p>
            <a:r>
              <a:rPr lang="en-GB" sz="1200" dirty="0">
                <a:solidFill>
                  <a:schemeClr val="bg2"/>
                </a:solidFill>
              </a:rPr>
              <a:t>ITV1, 17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3,898,600</a:t>
            </a:r>
          </a:p>
          <a:p>
            <a:pPr>
              <a:spcBef>
                <a:spcPts val="0"/>
              </a:spcBef>
            </a:pPr>
            <a:r>
              <a:rPr lang="en-US" sz="1200" dirty="0">
                <a:solidFill>
                  <a:schemeClr val="bg2"/>
                </a:solidFill>
              </a:rPr>
              <a:t>Adults: 3,575,200</a:t>
            </a:r>
          </a:p>
          <a:p>
            <a:pPr>
              <a:spcBef>
                <a:spcPts val="0"/>
              </a:spcBef>
            </a:pPr>
            <a:r>
              <a:rPr lang="en-US" sz="1200" dirty="0">
                <a:solidFill>
                  <a:schemeClr val="bg2"/>
                </a:solidFill>
              </a:rPr>
              <a:t>ABC1 Ads: 1,895,600</a:t>
            </a:r>
          </a:p>
          <a:p>
            <a:pPr>
              <a:spcBef>
                <a:spcPts val="0"/>
              </a:spcBef>
            </a:pPr>
            <a:r>
              <a:rPr lang="en-US" sz="1200" dirty="0">
                <a:solidFill>
                  <a:schemeClr val="bg2"/>
                </a:solidFill>
              </a:rPr>
              <a:t>16-34: 333,300</a:t>
            </a:r>
          </a:p>
          <a:p>
            <a:pPr>
              <a:spcBef>
                <a:spcPts val="0"/>
              </a:spcBef>
            </a:pPr>
            <a:r>
              <a:rPr lang="en-US" sz="1200" dirty="0">
                <a:solidFill>
                  <a:schemeClr val="bg2"/>
                </a:solidFill>
              </a:rPr>
              <a:t>HP+CH: 288,300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2123658"/>
          </a:xfrm>
          <a:prstGeom prst="rect">
            <a:avLst/>
          </a:prstGeom>
          <a:noFill/>
        </p:spPr>
        <p:txBody>
          <a:bodyPr wrap="square" rtlCol="0">
            <a:spAutoFit/>
          </a:bodyPr>
          <a:lstStyle/>
          <a:p>
            <a:r>
              <a:rPr lang="en-GB" sz="1200" b="1" dirty="0">
                <a:solidFill>
                  <a:schemeClr val="accent3"/>
                </a:solidFill>
              </a:rPr>
              <a:t>UEFA Champions League</a:t>
            </a:r>
          </a:p>
          <a:p>
            <a:r>
              <a:rPr lang="en-GB" sz="1200" dirty="0">
                <a:solidFill>
                  <a:schemeClr val="bg2"/>
                </a:solidFill>
              </a:rPr>
              <a:t>TNT Sports 1, 27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817,000</a:t>
            </a:r>
          </a:p>
          <a:p>
            <a:pPr>
              <a:spcBef>
                <a:spcPts val="0"/>
              </a:spcBef>
            </a:pPr>
            <a:r>
              <a:rPr lang="en-US" sz="1200" dirty="0">
                <a:solidFill>
                  <a:schemeClr val="bg2"/>
                </a:solidFill>
              </a:rPr>
              <a:t>Adults: 769,700</a:t>
            </a:r>
          </a:p>
          <a:p>
            <a:pPr>
              <a:spcBef>
                <a:spcPts val="0"/>
              </a:spcBef>
            </a:pPr>
            <a:r>
              <a:rPr lang="en-US" sz="1200" dirty="0">
                <a:solidFill>
                  <a:schemeClr val="bg2"/>
                </a:solidFill>
              </a:rPr>
              <a:t>ABC1 Ads: 491,200</a:t>
            </a:r>
          </a:p>
          <a:p>
            <a:pPr>
              <a:spcBef>
                <a:spcPts val="0"/>
              </a:spcBef>
            </a:pPr>
            <a:r>
              <a:rPr lang="en-US" sz="1200" dirty="0">
                <a:solidFill>
                  <a:schemeClr val="bg2"/>
                </a:solidFill>
              </a:rPr>
              <a:t>16-34: 178,300</a:t>
            </a:r>
          </a:p>
          <a:p>
            <a:pPr>
              <a:spcBef>
                <a:spcPts val="0"/>
              </a:spcBef>
            </a:pPr>
            <a:r>
              <a:rPr lang="en-US" sz="1200" dirty="0">
                <a:solidFill>
                  <a:schemeClr val="bg2"/>
                </a:solidFill>
              </a:rPr>
              <a:t>HP+CH: 67,100</a:t>
            </a:r>
          </a:p>
          <a:p>
            <a:pPr>
              <a:spcBef>
                <a:spcPts val="0"/>
              </a:spcBef>
            </a:pPr>
            <a:endParaRPr lang="en-GB" sz="1200" dirty="0">
              <a:solidFill>
                <a:schemeClr val="bg2"/>
              </a:solidFill>
            </a:endParaRPr>
          </a:p>
        </p:txBody>
      </p:sp>
      <p:sp>
        <p:nvSpPr>
          <p:cNvPr id="9" name="Text Placeholder 2">
            <a:extLst>
              <a:ext uri="{FF2B5EF4-FFF2-40B4-BE49-F238E27FC236}">
                <a16:creationId xmlns:a16="http://schemas.microsoft.com/office/drawing/2014/main" id="{F5E3A44F-4F75-E7DF-F753-0B0E08BF5E60}"/>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2024. Average audience figures - Consolidated, Top performing episode of series (if applicable)</a:t>
            </a:r>
          </a:p>
        </p:txBody>
      </p:sp>
    </p:spTree>
    <p:extLst>
      <p:ext uri="{BB962C8B-B14F-4D97-AF65-F5344CB8AC3E}">
        <p14:creationId xmlns:p14="http://schemas.microsoft.com/office/powerpoint/2010/main" val="217307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715369-26E2-D850-E76B-BE6711C957CC}"/>
              </a:ext>
            </a:extLst>
          </p:cNvPr>
          <p:cNvPicPr>
            <a:picLocks noChangeAspect="1"/>
          </p:cNvPicPr>
          <p:nvPr/>
        </p:nvPicPr>
        <p:blipFill>
          <a:blip r:embed="rId3"/>
          <a:stretch>
            <a:fillRect/>
          </a:stretch>
        </p:blipFill>
        <p:spPr>
          <a:xfrm>
            <a:off x="2834140" y="1805837"/>
            <a:ext cx="1792000" cy="1008000"/>
          </a:xfrm>
          <a:prstGeom prst="rect">
            <a:avLst/>
          </a:prstGeom>
        </p:spPr>
      </p:pic>
      <p:pic>
        <p:nvPicPr>
          <p:cNvPr id="6146" name="Picture 2" descr="John &amp; Lisa's Weekend Kitchen | Press Centre">
            <a:extLst>
              <a:ext uri="{FF2B5EF4-FFF2-40B4-BE49-F238E27FC236}">
                <a16:creationId xmlns:a16="http://schemas.microsoft.com/office/drawing/2014/main" id="{F26C8DCA-0E71-2331-55C9-6F347E92E2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92" b="14392"/>
          <a:stretch>
            <a:fillRect/>
          </a:stretch>
        </p:blipFill>
        <p:spPr bwMode="auto">
          <a:xfrm>
            <a:off x="617191" y="1805837"/>
            <a:ext cx="1752567" cy="100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5 - Holidaying with Jane McDonald &amp; Friends - Season 1 - Episode 1 / Corfu,  Thailand &amp; Lisbon">
            <a:extLst>
              <a:ext uri="{FF2B5EF4-FFF2-40B4-BE49-F238E27FC236}">
                <a16:creationId xmlns:a16="http://schemas.microsoft.com/office/drawing/2014/main" id="{4B43089B-6263-7A6B-3A91-01FD314E2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2336" y="1805837"/>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Bangers &amp; Cash Live event to return in 2024">
            <a:extLst>
              <a:ext uri="{FF2B5EF4-FFF2-40B4-BE49-F238E27FC236}">
                <a16:creationId xmlns:a16="http://schemas.microsoft.com/office/drawing/2014/main" id="{BFC58066-E711-AA1D-AE30-B54E34904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8718" y="1805837"/>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The Yorkshire Auction House Season 5 - episodes streaming online">
            <a:extLst>
              <a:ext uri="{FF2B5EF4-FFF2-40B4-BE49-F238E27FC236}">
                <a16:creationId xmlns:a16="http://schemas.microsoft.com/office/drawing/2014/main" id="{28866926-3FAC-CBC8-7582-A4CBEFAAF5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17"/>
          <a:stretch>
            <a:fillRect/>
          </a:stretch>
        </p:blipFill>
        <p:spPr bwMode="auto">
          <a:xfrm>
            <a:off x="9678266" y="1805837"/>
            <a:ext cx="1791685" cy="1008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26706" cy="1938992"/>
          </a:xfrm>
          <a:prstGeom prst="rect">
            <a:avLst/>
          </a:prstGeom>
          <a:noFill/>
        </p:spPr>
        <p:txBody>
          <a:bodyPr wrap="square" rtlCol="0">
            <a:spAutoFit/>
          </a:bodyPr>
          <a:lstStyle/>
          <a:p>
            <a:r>
              <a:rPr lang="en-US" sz="1200" b="1" dirty="0">
                <a:solidFill>
                  <a:schemeClr val="accent3"/>
                </a:solidFill>
              </a:rPr>
              <a:t>Holidaying with Jane McDonald</a:t>
            </a:r>
          </a:p>
          <a:p>
            <a:r>
              <a:rPr lang="en-GB" sz="1200" dirty="0">
                <a:solidFill>
                  <a:schemeClr val="bg2"/>
                </a:solidFill>
              </a:rPr>
              <a:t>Channel 5, 11 Oct</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691,200</a:t>
            </a:r>
          </a:p>
          <a:p>
            <a:pPr>
              <a:spcBef>
                <a:spcPts val="0"/>
              </a:spcBef>
            </a:pPr>
            <a:r>
              <a:rPr lang="en-US" sz="1200" dirty="0">
                <a:solidFill>
                  <a:schemeClr val="bg2"/>
                </a:solidFill>
              </a:rPr>
              <a:t>Adults: 657,000</a:t>
            </a:r>
          </a:p>
          <a:p>
            <a:pPr>
              <a:spcBef>
                <a:spcPts val="0"/>
              </a:spcBef>
            </a:pPr>
            <a:r>
              <a:rPr lang="en-US" sz="1200" dirty="0">
                <a:solidFill>
                  <a:schemeClr val="bg2"/>
                </a:solidFill>
              </a:rPr>
              <a:t>ABC1 Ads: 349,300</a:t>
            </a:r>
          </a:p>
          <a:p>
            <a:pPr>
              <a:spcBef>
                <a:spcPts val="0"/>
              </a:spcBef>
            </a:pPr>
            <a:r>
              <a:rPr lang="en-US" sz="1200" dirty="0">
                <a:solidFill>
                  <a:schemeClr val="bg2"/>
                </a:solidFill>
              </a:rPr>
              <a:t>16-34: 39,000</a:t>
            </a:r>
          </a:p>
          <a:p>
            <a:pPr>
              <a:spcBef>
                <a:spcPts val="0"/>
              </a:spcBef>
            </a:pPr>
            <a:r>
              <a:rPr lang="en-US" sz="1200" dirty="0">
                <a:solidFill>
                  <a:schemeClr val="bg2"/>
                </a:solidFill>
              </a:rPr>
              <a:t>HP+CH: 58,500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Location, Location, Location</a:t>
            </a:r>
          </a:p>
          <a:p>
            <a:r>
              <a:rPr lang="en-GB" sz="1200" dirty="0">
                <a:solidFill>
                  <a:schemeClr val="bg2"/>
                </a:solidFill>
              </a:rPr>
              <a:t>Channel 4, 6 Nov</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1,748,500</a:t>
            </a:r>
          </a:p>
          <a:p>
            <a:pPr>
              <a:spcBef>
                <a:spcPts val="0"/>
              </a:spcBef>
            </a:pPr>
            <a:r>
              <a:rPr lang="en-US" sz="1200" dirty="0">
                <a:solidFill>
                  <a:schemeClr val="bg2"/>
                </a:solidFill>
              </a:rPr>
              <a:t>Adults: 1,714,600</a:t>
            </a:r>
          </a:p>
          <a:p>
            <a:pPr>
              <a:spcBef>
                <a:spcPts val="0"/>
              </a:spcBef>
            </a:pPr>
            <a:r>
              <a:rPr lang="en-US" sz="1200" dirty="0">
                <a:solidFill>
                  <a:schemeClr val="bg2"/>
                </a:solidFill>
              </a:rPr>
              <a:t>ABC1 Ads: 1,013,400</a:t>
            </a:r>
          </a:p>
          <a:p>
            <a:pPr>
              <a:spcBef>
                <a:spcPts val="0"/>
              </a:spcBef>
            </a:pPr>
            <a:r>
              <a:rPr lang="en-US" sz="1200" dirty="0">
                <a:solidFill>
                  <a:schemeClr val="bg2"/>
                </a:solidFill>
              </a:rPr>
              <a:t>16-34: 96,600</a:t>
            </a:r>
          </a:p>
          <a:p>
            <a:pPr>
              <a:spcBef>
                <a:spcPts val="0"/>
              </a:spcBef>
            </a:pPr>
            <a:r>
              <a:rPr lang="en-US" sz="1200" dirty="0">
                <a:solidFill>
                  <a:schemeClr val="bg2"/>
                </a:solidFill>
              </a:rPr>
              <a:t>HP+CH: 182,400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Bangers &amp; Cash</a:t>
            </a:r>
          </a:p>
          <a:p>
            <a:r>
              <a:rPr lang="en-GB" sz="1200" dirty="0">
                <a:solidFill>
                  <a:schemeClr val="bg2"/>
                </a:solidFill>
              </a:rPr>
              <a:t>U&amp;Yesterday, 7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356,100</a:t>
            </a:r>
          </a:p>
          <a:p>
            <a:pPr>
              <a:spcBef>
                <a:spcPts val="0"/>
              </a:spcBef>
            </a:pPr>
            <a:r>
              <a:rPr lang="en-US" sz="1200" dirty="0">
                <a:solidFill>
                  <a:schemeClr val="bg2"/>
                </a:solidFill>
              </a:rPr>
              <a:t>Adults: 353,000</a:t>
            </a:r>
          </a:p>
          <a:p>
            <a:pPr>
              <a:spcBef>
                <a:spcPts val="0"/>
              </a:spcBef>
            </a:pPr>
            <a:r>
              <a:rPr lang="en-US" sz="1200" dirty="0">
                <a:solidFill>
                  <a:schemeClr val="bg2"/>
                </a:solidFill>
              </a:rPr>
              <a:t>ABC1 Ads: 131,400</a:t>
            </a:r>
          </a:p>
          <a:p>
            <a:pPr>
              <a:spcBef>
                <a:spcPts val="0"/>
              </a:spcBef>
            </a:pPr>
            <a:r>
              <a:rPr lang="en-US" sz="1200" dirty="0">
                <a:solidFill>
                  <a:schemeClr val="bg2"/>
                </a:solidFill>
              </a:rPr>
              <a:t>16-34: 10,100</a:t>
            </a:r>
          </a:p>
          <a:p>
            <a:pPr>
              <a:spcBef>
                <a:spcPts val="0"/>
              </a:spcBef>
            </a:pPr>
            <a:r>
              <a:rPr lang="en-US" sz="1200" dirty="0">
                <a:solidFill>
                  <a:schemeClr val="bg2"/>
                </a:solidFill>
              </a:rPr>
              <a:t>HP+CH: 5,300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Hobbies &amp; Leisure</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US" sz="1200" b="1" dirty="0">
                <a:solidFill>
                  <a:schemeClr val="accent3"/>
                </a:solidFill>
              </a:rPr>
              <a:t>John and Lisa's Weekend Kitchen</a:t>
            </a:r>
          </a:p>
          <a:p>
            <a:r>
              <a:rPr lang="en-GB" sz="1200" dirty="0">
                <a:solidFill>
                  <a:schemeClr val="bg2"/>
                </a:solidFill>
              </a:rPr>
              <a:t>ITV1, 23 Nov</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619,600</a:t>
            </a:r>
          </a:p>
          <a:p>
            <a:pPr>
              <a:spcBef>
                <a:spcPts val="0"/>
              </a:spcBef>
            </a:pPr>
            <a:r>
              <a:rPr lang="en-US" sz="1200" dirty="0">
                <a:solidFill>
                  <a:schemeClr val="bg2"/>
                </a:solidFill>
              </a:rPr>
              <a:t>Adults: 593,900</a:t>
            </a:r>
          </a:p>
          <a:p>
            <a:pPr>
              <a:spcBef>
                <a:spcPts val="0"/>
              </a:spcBef>
            </a:pPr>
            <a:r>
              <a:rPr lang="en-US" sz="1200" dirty="0">
                <a:solidFill>
                  <a:schemeClr val="bg2"/>
                </a:solidFill>
              </a:rPr>
              <a:t>ABC1 Ads: 306,300</a:t>
            </a:r>
          </a:p>
          <a:p>
            <a:pPr>
              <a:spcBef>
                <a:spcPts val="0"/>
              </a:spcBef>
            </a:pPr>
            <a:r>
              <a:rPr lang="en-US" sz="1200" dirty="0">
                <a:solidFill>
                  <a:schemeClr val="bg2"/>
                </a:solidFill>
              </a:rPr>
              <a:t>16-34: 49,100</a:t>
            </a:r>
          </a:p>
          <a:p>
            <a:pPr>
              <a:spcBef>
                <a:spcPts val="0"/>
              </a:spcBef>
            </a:pPr>
            <a:r>
              <a:rPr lang="en-US" sz="1200" dirty="0">
                <a:solidFill>
                  <a:schemeClr val="bg2"/>
                </a:solidFill>
              </a:rPr>
              <a:t>HP+CH: 17,500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2123658"/>
          </a:xfrm>
          <a:prstGeom prst="rect">
            <a:avLst/>
          </a:prstGeom>
          <a:noFill/>
        </p:spPr>
        <p:txBody>
          <a:bodyPr wrap="square" rtlCol="0">
            <a:spAutoFit/>
          </a:bodyPr>
          <a:lstStyle/>
          <a:p>
            <a:r>
              <a:rPr lang="en-GB" sz="1200" b="1" dirty="0">
                <a:solidFill>
                  <a:schemeClr val="accent3"/>
                </a:solidFill>
              </a:rPr>
              <a:t>The Yorkshire Auction House</a:t>
            </a:r>
          </a:p>
          <a:p>
            <a:r>
              <a:rPr lang="en-GB" sz="1200" dirty="0">
                <a:solidFill>
                  <a:schemeClr val="bg2"/>
                </a:solidFill>
              </a:rPr>
              <a:t>Really, 28 Oct</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375,500</a:t>
            </a:r>
          </a:p>
          <a:p>
            <a:pPr>
              <a:spcBef>
                <a:spcPts val="0"/>
              </a:spcBef>
            </a:pPr>
            <a:r>
              <a:rPr lang="en-US" sz="1200" dirty="0">
                <a:solidFill>
                  <a:schemeClr val="bg2"/>
                </a:solidFill>
              </a:rPr>
              <a:t>Adults: 361,800</a:t>
            </a:r>
          </a:p>
          <a:p>
            <a:pPr>
              <a:spcBef>
                <a:spcPts val="0"/>
              </a:spcBef>
            </a:pPr>
            <a:r>
              <a:rPr lang="en-US" sz="1200" dirty="0">
                <a:solidFill>
                  <a:schemeClr val="bg2"/>
                </a:solidFill>
              </a:rPr>
              <a:t>ABC1 Ads: 137,500</a:t>
            </a:r>
          </a:p>
          <a:p>
            <a:pPr>
              <a:spcBef>
                <a:spcPts val="0"/>
              </a:spcBef>
            </a:pPr>
            <a:r>
              <a:rPr lang="en-US" sz="1200" dirty="0">
                <a:solidFill>
                  <a:schemeClr val="bg2"/>
                </a:solidFill>
              </a:rPr>
              <a:t>16-34: 1,600</a:t>
            </a:r>
          </a:p>
          <a:p>
            <a:pPr>
              <a:spcBef>
                <a:spcPts val="0"/>
              </a:spcBef>
            </a:pPr>
            <a:r>
              <a:rPr lang="en-US" sz="1200" dirty="0">
                <a:solidFill>
                  <a:schemeClr val="bg2"/>
                </a:solidFill>
              </a:rPr>
              <a:t>HP+CH: 9,800</a:t>
            </a:r>
          </a:p>
          <a:p>
            <a:pPr>
              <a:spcBef>
                <a:spcPts val="0"/>
              </a:spcBef>
            </a:pPr>
            <a:endParaRPr lang="en-GB" sz="1200" dirty="0">
              <a:solidFill>
                <a:schemeClr val="bg2"/>
              </a:solidFill>
            </a:endParaRPr>
          </a:p>
        </p:txBody>
      </p:sp>
      <p:sp>
        <p:nvSpPr>
          <p:cNvPr id="3" name="Text Placeholder 2">
            <a:extLst>
              <a:ext uri="{FF2B5EF4-FFF2-40B4-BE49-F238E27FC236}">
                <a16:creationId xmlns:a16="http://schemas.microsoft.com/office/drawing/2014/main" id="{1C7AB7AF-06D2-D477-A7E1-6191D3D550F0}"/>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2024. Average audience figures - Consolidated, Top performing episode of series (if applicable)</a:t>
            </a:r>
          </a:p>
        </p:txBody>
      </p:sp>
    </p:spTree>
    <p:extLst>
      <p:ext uri="{BB962C8B-B14F-4D97-AF65-F5344CB8AC3E}">
        <p14:creationId xmlns:p14="http://schemas.microsoft.com/office/powerpoint/2010/main" val="389306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a:bodyPr>
          <a:lstStyle/>
          <a:p>
            <a:r>
              <a:rPr lang="en-US" sz="1000" b="1" dirty="0">
                <a:solidFill>
                  <a:srgbClr val="E10514"/>
                </a:solidFill>
              </a:rPr>
              <a:t>Squid Game </a:t>
            </a:r>
            <a:r>
              <a:rPr lang="en-GB" sz="1000" dirty="0">
                <a:solidFill>
                  <a:schemeClr val="bg2"/>
                </a:solidFill>
              </a:rPr>
              <a:t>S2, Ep1</a:t>
            </a:r>
            <a:endParaRPr lang="en-GB" sz="1000" b="1" dirty="0">
              <a:solidFill>
                <a:srgbClr val="E10514"/>
              </a:solidFill>
            </a:endParaRPr>
          </a:p>
          <a:p>
            <a:r>
              <a:rPr lang="en-GB" sz="1000" dirty="0">
                <a:solidFill>
                  <a:schemeClr val="bg2"/>
                </a:solidFill>
              </a:rPr>
              <a:t>Netflix, Drama </a:t>
            </a:r>
          </a:p>
          <a:p>
            <a:r>
              <a:rPr lang="en-GB" sz="1000" dirty="0">
                <a:solidFill>
                  <a:schemeClr val="bg2"/>
                </a:solidFill>
              </a:rPr>
              <a:t>Individuals: 3,943,310</a:t>
            </a:r>
          </a:p>
          <a:p>
            <a:r>
              <a:rPr lang="en-GB" sz="1000" dirty="0">
                <a:solidFill>
                  <a:schemeClr val="bg2"/>
                </a:solidFill>
              </a:rPr>
              <a:t>Adults: 3,659,886</a:t>
            </a:r>
          </a:p>
          <a:p>
            <a:endParaRPr lang="en-GB" sz="1000" dirty="0">
              <a:solidFill>
                <a:schemeClr val="bg2"/>
              </a:solidFill>
            </a:endParaRPr>
          </a:p>
          <a:p>
            <a:endParaRPr lang="en-GB" sz="1000" dirty="0">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u="sng" dirty="0"/>
              <a:t>SVOD Drama &amp; Entertainment</a:t>
            </a:r>
            <a:r>
              <a:rPr lang="en-GB" dirty="0"/>
              <a:t> - Programming Highlights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sz="1000" b="1" dirty="0">
                <a:solidFill>
                  <a:srgbClr val="E10514"/>
                </a:solidFill>
              </a:rPr>
              <a:t>Black Doves </a:t>
            </a:r>
            <a:r>
              <a:rPr lang="en-GB" sz="1000" dirty="0">
                <a:solidFill>
                  <a:schemeClr val="bg2"/>
                </a:solidFill>
              </a:rPr>
              <a:t>S1, Ep1</a:t>
            </a:r>
            <a:endParaRPr lang="en-GB" sz="1000" b="1" dirty="0">
              <a:solidFill>
                <a:srgbClr val="E10514"/>
              </a:solidFill>
            </a:endParaRPr>
          </a:p>
          <a:p>
            <a:r>
              <a:rPr lang="en-GB" sz="1000" dirty="0">
                <a:solidFill>
                  <a:schemeClr val="bg2"/>
                </a:solidFill>
              </a:rPr>
              <a:t>Netflix, Drama </a:t>
            </a:r>
          </a:p>
          <a:p>
            <a:r>
              <a:rPr lang="en-GB" sz="1000" dirty="0">
                <a:solidFill>
                  <a:schemeClr val="bg2"/>
                </a:solidFill>
              </a:rPr>
              <a:t>Individuals: 4,560,826</a:t>
            </a:r>
          </a:p>
          <a:p>
            <a:r>
              <a:rPr lang="en-GB" sz="1000" dirty="0">
                <a:solidFill>
                  <a:schemeClr val="bg2"/>
                </a:solidFill>
              </a:rPr>
              <a:t>Adults: 4,468,665</a:t>
            </a: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lnSpcReduction="10000"/>
          </a:bodyPr>
          <a:lstStyle/>
          <a:p>
            <a:r>
              <a:rPr lang="en-US" b="1" dirty="0">
                <a:solidFill>
                  <a:srgbClr val="E10514"/>
                </a:solidFill>
              </a:rPr>
              <a:t>Cross </a:t>
            </a:r>
            <a:r>
              <a:rPr lang="en-GB" dirty="0">
                <a:solidFill>
                  <a:schemeClr val="bg2"/>
                </a:solidFill>
              </a:rPr>
              <a:t>S1, Ep1</a:t>
            </a:r>
            <a:endParaRPr lang="en-GB" b="1" dirty="0">
              <a:solidFill>
                <a:srgbClr val="E10514"/>
              </a:solidFill>
            </a:endParaRPr>
          </a:p>
          <a:p>
            <a:r>
              <a:rPr lang="en-GB" dirty="0">
                <a:solidFill>
                  <a:schemeClr val="bg2"/>
                </a:solidFill>
              </a:rPr>
              <a:t>Amazon, Drama </a:t>
            </a:r>
          </a:p>
          <a:p>
            <a:r>
              <a:rPr lang="en-GB" dirty="0">
                <a:solidFill>
                  <a:schemeClr val="bg2"/>
                </a:solidFill>
              </a:rPr>
              <a:t>Individuals: 1,717,299</a:t>
            </a:r>
          </a:p>
          <a:p>
            <a:r>
              <a:rPr lang="en-GB" dirty="0">
                <a:solidFill>
                  <a:schemeClr val="bg2"/>
                </a:solidFill>
              </a:rPr>
              <a:t>Adults: 1,679,342</a:t>
            </a:r>
          </a:p>
          <a:p>
            <a:endParaRPr lang="en-GB" dirty="0">
              <a:solidFill>
                <a:schemeClr val="bg2"/>
              </a:solidFill>
            </a:endParaRPr>
          </a:p>
          <a:p>
            <a:endParaRPr lang="en-GB" dirty="0">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fontScale="92500" lnSpcReduction="10000"/>
          </a:bodyPr>
          <a:lstStyle/>
          <a:p>
            <a:r>
              <a:rPr lang="en-US" sz="1000" b="1" dirty="0">
                <a:solidFill>
                  <a:srgbClr val="E10514"/>
                </a:solidFill>
              </a:rPr>
              <a:t>The Lord of the Rings: The Rings of Power </a:t>
            </a:r>
            <a:r>
              <a:rPr lang="en-GB" sz="1000" dirty="0">
                <a:solidFill>
                  <a:schemeClr val="bg2"/>
                </a:solidFill>
              </a:rPr>
              <a:t>S2, Ep8</a:t>
            </a:r>
            <a:endParaRPr lang="en-GB" sz="1000" b="1" dirty="0">
              <a:solidFill>
                <a:srgbClr val="E10514"/>
              </a:solidFill>
            </a:endParaRPr>
          </a:p>
          <a:p>
            <a:r>
              <a:rPr lang="en-GB" sz="1000" dirty="0">
                <a:solidFill>
                  <a:schemeClr val="bg2"/>
                </a:solidFill>
              </a:rPr>
              <a:t>Amazon, Drama </a:t>
            </a:r>
          </a:p>
          <a:p>
            <a:r>
              <a:rPr lang="en-GB" sz="1000" dirty="0">
                <a:solidFill>
                  <a:schemeClr val="bg2"/>
                </a:solidFill>
              </a:rPr>
              <a:t>Individuals: 1,401,994</a:t>
            </a:r>
          </a:p>
          <a:p>
            <a:r>
              <a:rPr lang="en-GB" sz="1000" dirty="0">
                <a:solidFill>
                  <a:schemeClr val="bg2"/>
                </a:solidFill>
              </a:rPr>
              <a:t>Adults: 1,376,984</a:t>
            </a:r>
          </a:p>
          <a:p>
            <a:endParaRPr lang="en-GB" sz="1000" dirty="0">
              <a:solidFill>
                <a:schemeClr val="bg2"/>
              </a:solidFill>
            </a:endParaRPr>
          </a:p>
          <a:p>
            <a:endParaRPr lang="en-GB" sz="1000" dirty="0">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fontScale="92500"/>
          </a:bodyPr>
          <a:lstStyle/>
          <a:p>
            <a:r>
              <a:rPr lang="en-GB" b="1" dirty="0">
                <a:solidFill>
                  <a:srgbClr val="E10514"/>
                </a:solidFill>
              </a:rPr>
              <a:t>Agatha All Along </a:t>
            </a:r>
            <a:r>
              <a:rPr lang="en-GB" dirty="0">
                <a:solidFill>
                  <a:schemeClr val="bg2"/>
                </a:solidFill>
              </a:rPr>
              <a:t>S1, Ep8</a:t>
            </a:r>
            <a:endParaRPr lang="en-GB" b="1" dirty="0">
              <a:solidFill>
                <a:srgbClr val="E10514"/>
              </a:solidFill>
            </a:endParaRPr>
          </a:p>
          <a:p>
            <a:r>
              <a:rPr lang="en-GB" dirty="0">
                <a:solidFill>
                  <a:schemeClr val="bg2"/>
                </a:solidFill>
              </a:rPr>
              <a:t>Disney+, Drama </a:t>
            </a:r>
          </a:p>
          <a:p>
            <a:r>
              <a:rPr lang="en-GB" dirty="0">
                <a:solidFill>
                  <a:schemeClr val="bg2"/>
                </a:solidFill>
              </a:rPr>
              <a:t>Individuals: 1,140,835</a:t>
            </a:r>
          </a:p>
          <a:p>
            <a:r>
              <a:rPr lang="en-GB" dirty="0">
                <a:solidFill>
                  <a:schemeClr val="bg2"/>
                </a:solidFill>
              </a:rPr>
              <a:t>Adults: 1,063,400</a:t>
            </a: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a:xfrm>
            <a:off x="2792633" y="4654203"/>
            <a:ext cx="1582722" cy="812103"/>
          </a:xfrm>
        </p:spPr>
        <p:txBody>
          <a:bodyPr>
            <a:normAutofit fontScale="92500"/>
          </a:bodyPr>
          <a:lstStyle/>
          <a:p>
            <a:r>
              <a:rPr lang="en-GB" b="1" dirty="0">
                <a:solidFill>
                  <a:srgbClr val="E10514"/>
                </a:solidFill>
              </a:rPr>
              <a:t>Beast Games </a:t>
            </a:r>
            <a:r>
              <a:rPr lang="en-GB" dirty="0">
                <a:solidFill>
                  <a:schemeClr val="bg2"/>
                </a:solidFill>
              </a:rPr>
              <a:t>S1, Ep1</a:t>
            </a:r>
            <a:endParaRPr lang="en-GB" b="1" dirty="0">
              <a:solidFill>
                <a:srgbClr val="E10514"/>
              </a:solidFill>
            </a:endParaRPr>
          </a:p>
          <a:p>
            <a:r>
              <a:rPr lang="en-GB" dirty="0">
                <a:solidFill>
                  <a:schemeClr val="bg2"/>
                </a:solidFill>
              </a:rPr>
              <a:t>Netflix, Entertainment </a:t>
            </a:r>
          </a:p>
          <a:p>
            <a:r>
              <a:rPr lang="en-GB" dirty="0">
                <a:solidFill>
                  <a:schemeClr val="bg2"/>
                </a:solidFill>
              </a:rPr>
              <a:t>Individuals: 940,721</a:t>
            </a:r>
          </a:p>
          <a:p>
            <a:r>
              <a:rPr lang="en-GB" dirty="0">
                <a:solidFill>
                  <a:schemeClr val="bg2"/>
                </a:solidFill>
              </a:rPr>
              <a:t>Adults: 670,378</a:t>
            </a:r>
          </a:p>
          <a:p>
            <a:endParaRPr lang="en-GB" dirty="0">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a:xfrm>
            <a:off x="342843" y="4654203"/>
            <a:ext cx="1727232" cy="812103"/>
          </a:xfrm>
        </p:spPr>
        <p:txBody>
          <a:bodyPr>
            <a:normAutofit fontScale="92500" lnSpcReduction="20000"/>
          </a:bodyPr>
          <a:lstStyle/>
          <a:p>
            <a:r>
              <a:rPr lang="en-GB" b="1" dirty="0">
                <a:solidFill>
                  <a:srgbClr val="E10514"/>
                </a:solidFill>
              </a:rPr>
              <a:t>A Man on the Inside </a:t>
            </a:r>
          </a:p>
          <a:p>
            <a:r>
              <a:rPr lang="en-GB" dirty="0">
                <a:solidFill>
                  <a:schemeClr val="bg2"/>
                </a:solidFill>
              </a:rPr>
              <a:t>S1, Ep1</a:t>
            </a:r>
            <a:endParaRPr lang="en-GB" b="1" dirty="0">
              <a:solidFill>
                <a:srgbClr val="E10514"/>
              </a:solidFill>
            </a:endParaRPr>
          </a:p>
          <a:p>
            <a:r>
              <a:rPr lang="en-GB" dirty="0">
                <a:solidFill>
                  <a:schemeClr val="bg2"/>
                </a:solidFill>
              </a:rPr>
              <a:t>Netflix, Entertainment </a:t>
            </a:r>
          </a:p>
          <a:p>
            <a:r>
              <a:rPr lang="en-GB" dirty="0">
                <a:solidFill>
                  <a:schemeClr val="bg2"/>
                </a:solidFill>
              </a:rPr>
              <a:t>Individuals: 1,628,797</a:t>
            </a:r>
          </a:p>
          <a:p>
            <a:r>
              <a:rPr lang="en-GB" dirty="0">
                <a:solidFill>
                  <a:schemeClr val="bg2"/>
                </a:solidFill>
              </a:rPr>
              <a:t>Adults: 1,556,925</a:t>
            </a:r>
          </a:p>
          <a:p>
            <a:endParaRPr lang="en-GB" dirty="0">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a:xfrm>
            <a:off x="5226316" y="4654203"/>
            <a:ext cx="1743443" cy="812103"/>
          </a:xfrm>
        </p:spPr>
        <p:txBody>
          <a:bodyPr>
            <a:normAutofit fontScale="92500" lnSpcReduction="20000"/>
          </a:bodyPr>
          <a:lstStyle/>
          <a:p>
            <a:r>
              <a:rPr lang="en-GB" b="1" dirty="0">
                <a:solidFill>
                  <a:srgbClr val="E10514"/>
                </a:solidFill>
              </a:rPr>
              <a:t>Is It Cake? Holiday </a:t>
            </a:r>
          </a:p>
          <a:p>
            <a:r>
              <a:rPr lang="en-GB" dirty="0">
                <a:solidFill>
                  <a:schemeClr val="bg2"/>
                </a:solidFill>
              </a:rPr>
              <a:t>S1, Ep1</a:t>
            </a:r>
            <a:endParaRPr lang="en-GB" b="1" dirty="0">
              <a:solidFill>
                <a:srgbClr val="E10514"/>
              </a:solidFill>
            </a:endParaRPr>
          </a:p>
          <a:p>
            <a:r>
              <a:rPr lang="en-GB" dirty="0">
                <a:solidFill>
                  <a:schemeClr val="bg2"/>
                </a:solidFill>
              </a:rPr>
              <a:t>Disney+, Entertainment </a:t>
            </a:r>
          </a:p>
          <a:p>
            <a:r>
              <a:rPr lang="en-GB" dirty="0">
                <a:solidFill>
                  <a:schemeClr val="bg2"/>
                </a:solidFill>
              </a:rPr>
              <a:t>Individuals: 937,368</a:t>
            </a:r>
          </a:p>
          <a:p>
            <a:r>
              <a:rPr lang="en-GB" dirty="0">
                <a:solidFill>
                  <a:schemeClr val="bg2"/>
                </a:solidFill>
              </a:rPr>
              <a:t>Adults: 468,273</a:t>
            </a:r>
          </a:p>
          <a:p>
            <a:endParaRPr lang="en-GB" dirty="0">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a:xfrm>
            <a:off x="7729448" y="4654203"/>
            <a:ext cx="1989317" cy="1021181"/>
          </a:xfrm>
        </p:spPr>
        <p:txBody>
          <a:bodyPr>
            <a:normAutofit/>
          </a:bodyPr>
          <a:lstStyle/>
          <a:p>
            <a:r>
              <a:rPr lang="en-US" sz="1000" b="1" dirty="0">
                <a:solidFill>
                  <a:srgbClr val="E10514"/>
                </a:solidFill>
              </a:rPr>
              <a:t>The World According to Kaleb: On Tour </a:t>
            </a:r>
          </a:p>
          <a:p>
            <a:r>
              <a:rPr lang="en-GB" sz="1000" dirty="0">
                <a:solidFill>
                  <a:schemeClr val="bg2"/>
                </a:solidFill>
              </a:rPr>
              <a:t>Amazon, Entertainment </a:t>
            </a:r>
          </a:p>
          <a:p>
            <a:r>
              <a:rPr lang="en-GB" sz="1000" dirty="0">
                <a:solidFill>
                  <a:schemeClr val="bg2"/>
                </a:solidFill>
              </a:rPr>
              <a:t>Individuals: 711,620</a:t>
            </a:r>
          </a:p>
          <a:p>
            <a:r>
              <a:rPr lang="en-GB" sz="1000" dirty="0">
                <a:solidFill>
                  <a:schemeClr val="bg2"/>
                </a:solidFill>
              </a:rPr>
              <a:t>Adults: 690,074</a:t>
            </a:r>
          </a:p>
          <a:p>
            <a:endParaRPr lang="en-GB" sz="1000" dirty="0">
              <a:solidFill>
                <a:schemeClr val="bg2"/>
              </a:solidFill>
            </a:endParaRPr>
          </a:p>
          <a:p>
            <a:endParaRPr lang="en-GB" sz="1000" dirty="0">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a:xfrm>
            <a:off x="10170273" y="4654203"/>
            <a:ext cx="1727232" cy="925797"/>
          </a:xfrm>
        </p:spPr>
        <p:txBody>
          <a:bodyPr>
            <a:normAutofit lnSpcReduction="10000"/>
          </a:bodyPr>
          <a:lstStyle/>
          <a:p>
            <a:r>
              <a:rPr lang="en-US" sz="1000" b="1" dirty="0">
                <a:solidFill>
                  <a:srgbClr val="E10514"/>
                </a:solidFill>
              </a:rPr>
              <a:t>The Simpsons: O Cmon All Ye Faithful</a:t>
            </a:r>
            <a:r>
              <a:rPr lang="en-GB" sz="1000" b="1" dirty="0">
                <a:solidFill>
                  <a:srgbClr val="E10514"/>
                </a:solidFill>
              </a:rPr>
              <a:t> </a:t>
            </a:r>
          </a:p>
          <a:p>
            <a:r>
              <a:rPr lang="en-GB" sz="1000" dirty="0">
                <a:solidFill>
                  <a:schemeClr val="bg2"/>
                </a:solidFill>
              </a:rPr>
              <a:t>Disney+, Entertainment </a:t>
            </a:r>
          </a:p>
          <a:p>
            <a:r>
              <a:rPr lang="en-GB" sz="1000" dirty="0">
                <a:solidFill>
                  <a:schemeClr val="bg2"/>
                </a:solidFill>
              </a:rPr>
              <a:t>Individuals: 592,615</a:t>
            </a:r>
          </a:p>
          <a:p>
            <a:r>
              <a:rPr lang="en-GB" sz="1000" dirty="0">
                <a:solidFill>
                  <a:schemeClr val="bg2"/>
                </a:solidFill>
              </a:rPr>
              <a:t>Adults: 458,039</a:t>
            </a:r>
          </a:p>
          <a:p>
            <a:endParaRPr lang="en-GB" sz="1000" dirty="0">
              <a:solidFill>
                <a:schemeClr val="bg2"/>
              </a:solidFill>
            </a:endParaRP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2024, individuals and adults. Average audience achieved during the first seven days of their availability. Only includes TV set viewing.  </a:t>
            </a:r>
          </a:p>
        </p:txBody>
      </p:sp>
      <p:pic>
        <p:nvPicPr>
          <p:cNvPr id="28" name="Picture Placeholder 27">
            <a:extLst>
              <a:ext uri="{FF2B5EF4-FFF2-40B4-BE49-F238E27FC236}">
                <a16:creationId xmlns:a16="http://schemas.microsoft.com/office/drawing/2014/main" id="{7C509B85-83BC-7744-B42B-0D93BD31A5B8}"/>
              </a:ext>
            </a:extLst>
          </p:cNvPr>
          <p:cNvPicPr>
            <a:picLocks noGrp="1" noChangeAspect="1"/>
          </p:cNvPicPr>
          <p:nvPr>
            <p:ph type="pic" sz="quarter" idx="21"/>
          </p:nvPr>
        </p:nvPicPr>
        <p:blipFill>
          <a:blip r:embed="rId3"/>
          <a:srcRect l="16619" r="16619"/>
          <a:stretch>
            <a:fillRect/>
          </a:stretch>
        </p:blipFill>
        <p:spPr>
          <a:prstGeom prst="rect">
            <a:avLst/>
          </a:prstGeom>
        </p:spPr>
      </p:pic>
      <p:pic>
        <p:nvPicPr>
          <p:cNvPr id="29" name="Picture Placeholder 28">
            <a:extLst>
              <a:ext uri="{FF2B5EF4-FFF2-40B4-BE49-F238E27FC236}">
                <a16:creationId xmlns:a16="http://schemas.microsoft.com/office/drawing/2014/main" id="{BCEF15D8-3257-59A1-FD87-57DAAA420D77}"/>
              </a:ext>
            </a:extLst>
          </p:cNvPr>
          <p:cNvPicPr>
            <a:picLocks noGrp="1" noChangeAspect="1"/>
          </p:cNvPicPr>
          <p:nvPr>
            <p:ph type="pic" sz="quarter" idx="22"/>
          </p:nvPr>
        </p:nvPicPr>
        <p:blipFill>
          <a:blip r:embed="rId4"/>
          <a:srcRect l="21875" r="21875"/>
          <a:stretch>
            <a:fillRect/>
          </a:stretch>
        </p:blipFill>
        <p:spPr>
          <a:prstGeom prst="rect">
            <a:avLst/>
          </a:prstGeom>
        </p:spPr>
      </p:pic>
      <p:pic>
        <p:nvPicPr>
          <p:cNvPr id="1026" name="Picture 2" descr="Black Doves Cast, News, Videos and more">
            <a:extLst>
              <a:ext uri="{FF2B5EF4-FFF2-40B4-BE49-F238E27FC236}">
                <a16:creationId xmlns:a16="http://schemas.microsoft.com/office/drawing/2014/main" id="{867A81F5-6DEC-7F5B-52E4-51225B6F094E}"/>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23633" r="23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deo">
            <a:extLst>
              <a:ext uri="{FF2B5EF4-FFF2-40B4-BE49-F238E27FC236}">
                <a16:creationId xmlns:a16="http://schemas.microsoft.com/office/drawing/2014/main" id="{F4C4964E-20D5-7280-305D-79D6877D2C35}"/>
              </a:ext>
            </a:extLst>
          </p:cNvPr>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oss Season 1 Review: A Killer New Crime Drama">
            <a:extLst>
              <a:ext uri="{FF2B5EF4-FFF2-40B4-BE49-F238E27FC236}">
                <a16:creationId xmlns:a16="http://schemas.microsoft.com/office/drawing/2014/main" id="{4128D708-73C0-8477-C977-DEB20AFAB5C3}"/>
              </a:ext>
            </a:extLst>
          </p:cNvPr>
          <p:cNvPicPr>
            <a:picLocks noGrp="1" noChangeAspect="1" noChangeArrowheads="1"/>
          </p:cNvPicPr>
          <p:nvPr>
            <p:ph type="pic" sz="quarter" idx="15"/>
          </p:nvPr>
        </p:nvPicPr>
        <p:blipFill>
          <a:blip r:embed="rId7">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ream episode The Lord of the Rings: The Rings of Power: 𝗦𝗲𝗮𝘀𝗼𝗻 2  𝗘𝗽𝗶𝘀𝗼𝗱𝗲 1 𝗙𝘂𝗹𝗹 𝗘𝗽𝗶𝘀𝗼𝗱𝗲 by Kiersten Kristinxyz podcast |  Listen online for free on SoundCloud">
            <a:extLst>
              <a:ext uri="{FF2B5EF4-FFF2-40B4-BE49-F238E27FC236}">
                <a16:creationId xmlns:a16="http://schemas.microsoft.com/office/drawing/2014/main" id="{A6CD40FF-FDEF-DB49-7F1F-AA8D5AE5D7E2}"/>
              </a:ext>
            </a:extLst>
          </p:cNvPr>
          <p:cNvPicPr>
            <a:picLocks noGrp="1" noChangeAspect="1" noChangeArrowheads="1"/>
          </p:cNvPicPr>
          <p:nvPr>
            <p:ph type="pic" sz="quarter" idx="16"/>
          </p:nvPr>
        </p:nvPicPr>
        <p:blipFill>
          <a:blip r:embed="rId8">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ason 1 | show | 2024| S1 | Official Featurette">
            <a:extLst>
              <a:ext uri="{FF2B5EF4-FFF2-40B4-BE49-F238E27FC236}">
                <a16:creationId xmlns:a16="http://schemas.microsoft.com/office/drawing/2014/main" id="{806766DD-1CF3-092C-E722-6A5D66114B33}"/>
              </a:ext>
            </a:extLst>
          </p:cNvPr>
          <p:cNvPicPr>
            <a:picLocks noGrp="1" noChangeAspect="1" noChangeArrowheads="1"/>
          </p:cNvPicPr>
          <p:nvPr>
            <p:ph type="pic" sz="quarter" idx="17"/>
          </p:nvPr>
        </p:nvPicPr>
        <p:blipFill>
          <a:blip r:embed="rId9">
            <a:extLst>
              <a:ext uri="{28A0092B-C50C-407E-A947-70E740481C1C}">
                <a14:useLocalDpi xmlns:a14="http://schemas.microsoft.com/office/drawing/2010/main" val="0"/>
              </a:ext>
            </a:extLst>
          </a:blip>
          <a:srcRect l="23984" r="2398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Man on the Inside' Recap, Premiere Episode 1 Netflix, Ted Danson">
            <a:extLst>
              <a:ext uri="{FF2B5EF4-FFF2-40B4-BE49-F238E27FC236}">
                <a16:creationId xmlns:a16="http://schemas.microsoft.com/office/drawing/2014/main" id="{20AF9E50-D1B0-1650-AECD-4C331DA951AC}"/>
              </a:ext>
            </a:extLst>
          </p:cNvPr>
          <p:cNvPicPr>
            <a:picLocks noGrp="1" noChangeAspect="1" noChangeArrowheads="1"/>
          </p:cNvPicPr>
          <p:nvPr>
            <p:ph type="pic" sz="quarter" idx="18"/>
          </p:nvPr>
        </p:nvPicPr>
        <p:blipFill>
          <a:blip r:embed="rId10">
            <a:extLst>
              <a:ext uri="{28A0092B-C50C-407E-A947-70E740481C1C}">
                <a14:useLocalDpi xmlns:a14="http://schemas.microsoft.com/office/drawing/2010/main" val="0"/>
              </a:ext>
            </a:extLst>
          </a:blip>
          <a:srcRect l="16089" r="1608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atch Beast Games - Season 1 | Prime Video">
            <a:extLst>
              <a:ext uri="{FF2B5EF4-FFF2-40B4-BE49-F238E27FC236}">
                <a16:creationId xmlns:a16="http://schemas.microsoft.com/office/drawing/2014/main" id="{894A9163-BD2C-FC57-28B9-F28B26E1B097}"/>
              </a:ext>
            </a:extLst>
          </p:cNvPr>
          <p:cNvPicPr>
            <a:picLocks noGrp="1" noChangeAspect="1" noChangeArrowheads="1"/>
          </p:cNvPicPr>
          <p:nvPr>
            <p:ph type="pic" sz="quarter" idx="19"/>
          </p:nvPr>
        </p:nvPicPr>
        <p:blipFill>
          <a:blip r:embed="rId11">
            <a:extLst>
              <a:ext uri="{28A0092B-C50C-407E-A947-70E740481C1C}">
                <a14:useLocalDpi xmlns:a14="http://schemas.microsoft.com/office/drawing/2010/main" val="0"/>
              </a:ext>
            </a:extLst>
          </a:blip>
          <a:srcRect l="21852" r="218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s It Cake? Holiday Season 1: Release Date, Cast, News - Netflix Tudum">
            <a:extLst>
              <a:ext uri="{FF2B5EF4-FFF2-40B4-BE49-F238E27FC236}">
                <a16:creationId xmlns:a16="http://schemas.microsoft.com/office/drawing/2014/main" id="{F89D7071-DD1C-2A32-BDAB-21354C0F6010}"/>
              </a:ext>
            </a:extLst>
          </p:cNvPr>
          <p:cNvPicPr>
            <a:picLocks noGrp="1" noChangeAspect="1" noChangeArrowheads="1"/>
          </p:cNvPicPr>
          <p:nvPr>
            <p:ph type="pic" sz="quarter" idx="20"/>
          </p:nvPr>
        </p:nvPicPr>
        <p:blipFill>
          <a:blip r:embed="rId12">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42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parks flying in the air&#10;&#10;AI-generated content may be incorrect.">
            <a:extLst>
              <a:ext uri="{FF2B5EF4-FFF2-40B4-BE49-F238E27FC236}">
                <a16:creationId xmlns:a16="http://schemas.microsoft.com/office/drawing/2014/main" id="{84386CD3-99FA-21CD-3960-116410CAC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014016A-9C43-AFEA-7932-4B63D37D821C}"/>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Q4 2025</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Away – Travel Changed Me</a:t>
            </a:r>
          </a:p>
        </p:txBody>
      </p:sp>
    </p:spTree>
    <p:extLst>
      <p:ext uri="{BB962C8B-B14F-4D97-AF65-F5344CB8AC3E}">
        <p14:creationId xmlns:p14="http://schemas.microsoft.com/office/powerpoint/2010/main" val="45279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6DCA-4509-2465-0526-30B8C9EB16E7}"/>
              </a:ext>
            </a:extLst>
          </p:cNvPr>
          <p:cNvSpPr>
            <a:spLocks noGrp="1"/>
          </p:cNvSpPr>
          <p:nvPr>
            <p:ph type="title"/>
          </p:nvPr>
        </p:nvSpPr>
        <p:spPr/>
        <p:txBody>
          <a:bodyPr/>
          <a:lstStyle/>
          <a:p>
            <a:r>
              <a:rPr lang="en-GB" dirty="0"/>
              <a:t>Key Dates</a:t>
            </a:r>
          </a:p>
        </p:txBody>
      </p:sp>
      <p:graphicFrame>
        <p:nvGraphicFramePr>
          <p:cNvPr id="6" name="Table 5">
            <a:extLst>
              <a:ext uri="{FF2B5EF4-FFF2-40B4-BE49-F238E27FC236}">
                <a16:creationId xmlns:a16="http://schemas.microsoft.com/office/drawing/2014/main" id="{3005BAEB-FE9E-D64A-3ADD-8516E47A45C7}"/>
              </a:ext>
            </a:extLst>
          </p:cNvPr>
          <p:cNvGraphicFramePr>
            <a:graphicFrameLocks noGrp="1"/>
          </p:cNvGraphicFramePr>
          <p:nvPr>
            <p:extLst>
              <p:ext uri="{D42A27DB-BD31-4B8C-83A1-F6EECF244321}">
                <p14:modId xmlns:p14="http://schemas.microsoft.com/office/powerpoint/2010/main" val="1319361085"/>
              </p:ext>
            </p:extLst>
          </p:nvPr>
        </p:nvGraphicFramePr>
        <p:xfrm>
          <a:off x="969342" y="1188085"/>
          <a:ext cx="10253315" cy="3621312"/>
        </p:xfrm>
        <a:graphic>
          <a:graphicData uri="http://schemas.openxmlformats.org/drawingml/2006/table">
            <a:tbl>
              <a:tblPr/>
              <a:tblGrid>
                <a:gridCol w="1170353">
                  <a:extLst>
                    <a:ext uri="{9D8B030D-6E8A-4147-A177-3AD203B41FA5}">
                      <a16:colId xmlns:a16="http://schemas.microsoft.com/office/drawing/2014/main" val="3396788206"/>
                    </a:ext>
                  </a:extLst>
                </a:gridCol>
                <a:gridCol w="648783">
                  <a:extLst>
                    <a:ext uri="{9D8B030D-6E8A-4147-A177-3AD203B41FA5}">
                      <a16:colId xmlns:a16="http://schemas.microsoft.com/office/drawing/2014/main" val="871834473"/>
                    </a:ext>
                  </a:extLst>
                </a:gridCol>
                <a:gridCol w="648783">
                  <a:extLst>
                    <a:ext uri="{9D8B030D-6E8A-4147-A177-3AD203B41FA5}">
                      <a16:colId xmlns:a16="http://schemas.microsoft.com/office/drawing/2014/main" val="1240205918"/>
                    </a:ext>
                  </a:extLst>
                </a:gridCol>
                <a:gridCol w="648783">
                  <a:extLst>
                    <a:ext uri="{9D8B030D-6E8A-4147-A177-3AD203B41FA5}">
                      <a16:colId xmlns:a16="http://schemas.microsoft.com/office/drawing/2014/main" val="4108565506"/>
                    </a:ext>
                  </a:extLst>
                </a:gridCol>
                <a:gridCol w="648783">
                  <a:extLst>
                    <a:ext uri="{9D8B030D-6E8A-4147-A177-3AD203B41FA5}">
                      <a16:colId xmlns:a16="http://schemas.microsoft.com/office/drawing/2014/main" val="390914125"/>
                    </a:ext>
                  </a:extLst>
                </a:gridCol>
                <a:gridCol w="648783">
                  <a:extLst>
                    <a:ext uri="{9D8B030D-6E8A-4147-A177-3AD203B41FA5}">
                      <a16:colId xmlns:a16="http://schemas.microsoft.com/office/drawing/2014/main" val="2921148456"/>
                    </a:ext>
                  </a:extLst>
                </a:gridCol>
                <a:gridCol w="648783">
                  <a:extLst>
                    <a:ext uri="{9D8B030D-6E8A-4147-A177-3AD203B41FA5}">
                      <a16:colId xmlns:a16="http://schemas.microsoft.com/office/drawing/2014/main" val="2166255114"/>
                    </a:ext>
                  </a:extLst>
                </a:gridCol>
                <a:gridCol w="648783">
                  <a:extLst>
                    <a:ext uri="{9D8B030D-6E8A-4147-A177-3AD203B41FA5}">
                      <a16:colId xmlns:a16="http://schemas.microsoft.com/office/drawing/2014/main" val="3063327345"/>
                    </a:ext>
                  </a:extLst>
                </a:gridCol>
                <a:gridCol w="648783">
                  <a:extLst>
                    <a:ext uri="{9D8B030D-6E8A-4147-A177-3AD203B41FA5}">
                      <a16:colId xmlns:a16="http://schemas.microsoft.com/office/drawing/2014/main" val="328900016"/>
                    </a:ext>
                  </a:extLst>
                </a:gridCol>
                <a:gridCol w="648783">
                  <a:extLst>
                    <a:ext uri="{9D8B030D-6E8A-4147-A177-3AD203B41FA5}">
                      <a16:colId xmlns:a16="http://schemas.microsoft.com/office/drawing/2014/main" val="2437797370"/>
                    </a:ext>
                  </a:extLst>
                </a:gridCol>
                <a:gridCol w="648783">
                  <a:extLst>
                    <a:ext uri="{9D8B030D-6E8A-4147-A177-3AD203B41FA5}">
                      <a16:colId xmlns:a16="http://schemas.microsoft.com/office/drawing/2014/main" val="1469689902"/>
                    </a:ext>
                  </a:extLst>
                </a:gridCol>
                <a:gridCol w="648783">
                  <a:extLst>
                    <a:ext uri="{9D8B030D-6E8A-4147-A177-3AD203B41FA5}">
                      <a16:colId xmlns:a16="http://schemas.microsoft.com/office/drawing/2014/main" val="2041663977"/>
                    </a:ext>
                  </a:extLst>
                </a:gridCol>
                <a:gridCol w="648783">
                  <a:extLst>
                    <a:ext uri="{9D8B030D-6E8A-4147-A177-3AD203B41FA5}">
                      <a16:colId xmlns:a16="http://schemas.microsoft.com/office/drawing/2014/main" val="808402406"/>
                    </a:ext>
                  </a:extLst>
                </a:gridCol>
                <a:gridCol w="648783">
                  <a:extLst>
                    <a:ext uri="{9D8B030D-6E8A-4147-A177-3AD203B41FA5}">
                      <a16:colId xmlns:a16="http://schemas.microsoft.com/office/drawing/2014/main" val="4139837768"/>
                    </a:ext>
                  </a:extLst>
                </a:gridCol>
                <a:gridCol w="648783">
                  <a:extLst>
                    <a:ext uri="{9D8B030D-6E8A-4147-A177-3AD203B41FA5}">
                      <a16:colId xmlns:a16="http://schemas.microsoft.com/office/drawing/2014/main" val="738267453"/>
                    </a:ext>
                  </a:extLst>
                </a:gridCol>
              </a:tblGrid>
              <a:tr h="171598">
                <a:tc rowSpan="2">
                  <a:txBody>
                    <a:bodyPr/>
                    <a:lstStyle/>
                    <a:p>
                      <a:pPr algn="ctr" rtl="0" fontAlgn="ctr">
                        <a:buNone/>
                      </a:pPr>
                      <a:r>
                        <a:rPr lang="en-GB" sz="1500" b="0" i="0" u="none" strike="noStrike">
                          <a:solidFill>
                            <a:srgbClr val="000000"/>
                          </a:solidFill>
                          <a:effectLst/>
                          <a:latin typeface="Arial" panose="020B0604020202020204" pitchFamily="34" charset="0"/>
                        </a:rPr>
                        <a:t> </a:t>
                      </a:r>
                    </a:p>
                  </a:txBody>
                  <a:tcPr marL="5284" marR="5284" marT="528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14">
                  <a:txBody>
                    <a:bodyPr/>
                    <a:lstStyle/>
                    <a:p>
                      <a:pPr algn="ctr" rtl="0" fontAlgn="ctr">
                        <a:buNone/>
                      </a:pPr>
                      <a:r>
                        <a:rPr lang="en-GB" sz="900" b="1" i="0" u="none" strike="noStrike">
                          <a:solidFill>
                            <a:srgbClr val="000000"/>
                          </a:solidFill>
                          <a:effectLst/>
                          <a:latin typeface="Arial" panose="020B0604020202020204" pitchFamily="34" charset="0"/>
                        </a:rPr>
                        <a:t>Week Commencing</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72817695"/>
                  </a:ext>
                </a:extLst>
              </a:tr>
              <a:tr h="171598">
                <a:tc vMerge="1">
                  <a:txBody>
                    <a:bodyPr/>
                    <a:lstStyle/>
                    <a:p>
                      <a:endParaRPr lang="en-GB"/>
                    </a:p>
                  </a:txBody>
                  <a:tcPr/>
                </a:tc>
                <a:tc>
                  <a:txBody>
                    <a:bodyPr/>
                    <a:lstStyle/>
                    <a:p>
                      <a:pPr algn="ctr" rtl="0" fontAlgn="ctr">
                        <a:buNone/>
                      </a:pPr>
                      <a:r>
                        <a:rPr lang="en-GB" sz="900" b="1" i="0" u="none" strike="noStrike">
                          <a:solidFill>
                            <a:srgbClr val="000000"/>
                          </a:solidFill>
                          <a:effectLst/>
                          <a:latin typeface="Arial" panose="020B0604020202020204" pitchFamily="34" charset="0"/>
                        </a:rPr>
                        <a:t>29-Sep</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06-Oct</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13-Oct</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20-Oct</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27-Oct</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03-Nov</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10-Nov</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17-Nov</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24-Nov</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01-Dec</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08-Dec</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15-Dec</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22-Dec</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1" i="0" u="none" strike="noStrike">
                          <a:solidFill>
                            <a:srgbClr val="000000"/>
                          </a:solidFill>
                          <a:effectLst/>
                          <a:latin typeface="Arial" panose="020B0604020202020204" pitchFamily="34" charset="0"/>
                        </a:rPr>
                        <a:t>29-Dec</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872789"/>
                  </a:ext>
                </a:extLst>
              </a:tr>
              <a:tr h="467457">
                <a:tc>
                  <a:txBody>
                    <a:bodyPr/>
                    <a:lstStyle/>
                    <a:p>
                      <a:pPr algn="ctr" rtl="0" fontAlgn="ctr">
                        <a:buNone/>
                      </a:pPr>
                      <a:r>
                        <a:rPr lang="en-GB" sz="900" b="1" i="0" u="none" strike="noStrike" dirty="0">
                          <a:solidFill>
                            <a:srgbClr val="000000"/>
                          </a:solidFill>
                          <a:effectLst/>
                          <a:latin typeface="Arial" panose="020B0604020202020204" pitchFamily="34" charset="0"/>
                        </a:rPr>
                        <a:t>Champions League</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900" b="0" i="0" u="none" strike="noStrike" dirty="0">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938640"/>
                  </a:ext>
                </a:extLst>
              </a:tr>
              <a:tr h="467457">
                <a:tc>
                  <a:txBody>
                    <a:bodyPr/>
                    <a:lstStyle/>
                    <a:p>
                      <a:pPr algn="ctr" rtl="0" fontAlgn="ctr">
                        <a:buNone/>
                      </a:pPr>
                      <a:r>
                        <a:rPr lang="en-GB" sz="900" b="1" i="0" u="none" strike="noStrike">
                          <a:solidFill>
                            <a:srgbClr val="000000"/>
                          </a:solidFill>
                          <a:effectLst/>
                          <a:latin typeface="Arial" panose="020B0604020202020204" pitchFamily="34" charset="0"/>
                        </a:rPr>
                        <a:t>Formula 1</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5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8547166"/>
                  </a:ext>
                </a:extLst>
              </a:tr>
              <a:tr h="467457">
                <a:tc>
                  <a:txBody>
                    <a:bodyPr/>
                    <a:lstStyle/>
                    <a:p>
                      <a:pPr algn="ctr" rtl="0" fontAlgn="ctr">
                        <a:buNone/>
                      </a:pPr>
                      <a:r>
                        <a:rPr lang="en-GB" sz="900" b="1" i="0" u="none" strike="noStrike">
                          <a:solidFill>
                            <a:srgbClr val="000000"/>
                          </a:solidFill>
                          <a:effectLst/>
                          <a:latin typeface="Arial" panose="020B0604020202020204" pitchFamily="34" charset="0"/>
                        </a:rPr>
                        <a:t>Premier League</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1005967138"/>
                  </a:ext>
                </a:extLst>
              </a:tr>
              <a:tr h="467457">
                <a:tc>
                  <a:txBody>
                    <a:bodyPr/>
                    <a:lstStyle/>
                    <a:p>
                      <a:pPr algn="ctr" rtl="0" fontAlgn="ctr">
                        <a:buNone/>
                      </a:pPr>
                      <a:r>
                        <a:rPr lang="en-GB" sz="900" b="1" i="0" u="none" strike="noStrike">
                          <a:solidFill>
                            <a:srgbClr val="000000"/>
                          </a:solidFill>
                          <a:effectLst/>
                          <a:latin typeface="Arial" panose="020B0604020202020204" pitchFamily="34" charset="0"/>
                        </a:rPr>
                        <a:t>Halloween</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900" b="1"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7589774"/>
                  </a:ext>
                </a:extLst>
              </a:tr>
              <a:tr h="467457">
                <a:tc>
                  <a:txBody>
                    <a:bodyPr/>
                    <a:lstStyle/>
                    <a:p>
                      <a:pPr algn="ctr" rtl="0" fontAlgn="ctr">
                        <a:buNone/>
                      </a:pPr>
                      <a:r>
                        <a:rPr lang="en-GB" sz="900" b="1" i="0" u="none" strike="noStrike">
                          <a:solidFill>
                            <a:srgbClr val="000000"/>
                          </a:solidFill>
                          <a:effectLst/>
                          <a:latin typeface="Arial" panose="020B0604020202020204" pitchFamily="34" charset="0"/>
                        </a:rPr>
                        <a:t>Black Friday</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900" b="0" i="0" u="none" strike="noStrike">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1288513"/>
                  </a:ext>
                </a:extLst>
              </a:tr>
              <a:tr h="467457">
                <a:tc>
                  <a:txBody>
                    <a:bodyPr/>
                    <a:lstStyle/>
                    <a:p>
                      <a:pPr algn="ctr" rtl="0" fontAlgn="ctr">
                        <a:buNone/>
                      </a:pPr>
                      <a:r>
                        <a:rPr lang="en-GB" sz="900" b="1" i="0" u="none" strike="noStrike">
                          <a:solidFill>
                            <a:srgbClr val="000000"/>
                          </a:solidFill>
                          <a:effectLst/>
                          <a:latin typeface="Arial" panose="020B0604020202020204" pitchFamily="34" charset="0"/>
                        </a:rPr>
                        <a:t>Africa Cup of Nations</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281099932"/>
                  </a:ext>
                </a:extLst>
              </a:tr>
              <a:tr h="473374">
                <a:tc>
                  <a:txBody>
                    <a:bodyPr/>
                    <a:lstStyle/>
                    <a:p>
                      <a:pPr algn="ctr" rtl="0" fontAlgn="ctr">
                        <a:buNone/>
                      </a:pPr>
                      <a:r>
                        <a:rPr lang="en-GB" sz="900" b="1" i="0" u="none" strike="noStrike">
                          <a:solidFill>
                            <a:srgbClr val="000000"/>
                          </a:solidFill>
                          <a:effectLst/>
                          <a:latin typeface="Arial" panose="020B0604020202020204" pitchFamily="34" charset="0"/>
                        </a:rPr>
                        <a:t>Christmas</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900" b="0" i="0" u="none" strike="noStrike">
                          <a:solidFill>
                            <a:srgbClr val="000000"/>
                          </a:solidFill>
                          <a:effectLst/>
                          <a:latin typeface="Arial" panose="020B0604020202020204" pitchFamily="34" charset="0"/>
                        </a:rPr>
                        <a:t> </a:t>
                      </a:r>
                    </a:p>
                  </a:txBody>
                  <a:tcPr marL="5284" marR="5284" marT="5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900" b="0" i="0" u="none" strike="noStrike" dirty="0">
                          <a:solidFill>
                            <a:srgbClr val="000000"/>
                          </a:solidFill>
                          <a:effectLst/>
                          <a:latin typeface="Arial" panose="020B0604020202020204" pitchFamily="34" charset="0"/>
                        </a:rPr>
                        <a:t> </a:t>
                      </a:r>
                    </a:p>
                  </a:txBody>
                  <a:tcPr marL="5284" marR="5284" marT="52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1782367"/>
                  </a:ext>
                </a:extLst>
              </a:tr>
            </a:tbl>
          </a:graphicData>
        </a:graphic>
      </p:graphicFrame>
      <p:sp>
        <p:nvSpPr>
          <p:cNvPr id="4" name="Text Placeholder 3">
            <a:extLst>
              <a:ext uri="{FF2B5EF4-FFF2-40B4-BE49-F238E27FC236}">
                <a16:creationId xmlns:a16="http://schemas.microsoft.com/office/drawing/2014/main" id="{0694E8C3-149B-6D53-C5F4-1FED6F9BF698}"/>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886676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together&#10;&#10;AI-generated content may be incorrect.">
            <a:extLst>
              <a:ext uri="{FF2B5EF4-FFF2-40B4-BE49-F238E27FC236}">
                <a16:creationId xmlns:a16="http://schemas.microsoft.com/office/drawing/2014/main" id="{B8BBA17C-DB06-18C5-37AD-8EBC6A670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066" y="4859686"/>
            <a:ext cx="1337461" cy="900000"/>
          </a:xfrm>
          <a:prstGeom prst="rect">
            <a:avLst/>
          </a:prstGeom>
        </p:spPr>
      </p:pic>
      <p:pic>
        <p:nvPicPr>
          <p:cNvPr id="1055" name="Picture 1054" descr="A group of people posing for a photo&#10;&#10;AI-generated content may be incorrect.">
            <a:extLst>
              <a:ext uri="{FF2B5EF4-FFF2-40B4-BE49-F238E27FC236}">
                <a16:creationId xmlns:a16="http://schemas.microsoft.com/office/drawing/2014/main" id="{BB7795E9-899B-5A12-33AD-B1A29D755E22}"/>
              </a:ext>
            </a:extLst>
          </p:cNvPr>
          <p:cNvPicPr>
            <a:picLocks noChangeAspect="1"/>
          </p:cNvPicPr>
          <p:nvPr/>
        </p:nvPicPr>
        <p:blipFill>
          <a:blip r:embed="rId4">
            <a:extLst>
              <a:ext uri="{28A0092B-C50C-407E-A947-70E740481C1C}">
                <a14:useLocalDpi xmlns:a14="http://schemas.microsoft.com/office/drawing/2010/main" val="0"/>
              </a:ext>
            </a:extLst>
          </a:blip>
          <a:srcRect l="5788" r="4127"/>
          <a:stretch>
            <a:fillRect/>
          </a:stretch>
        </p:blipFill>
        <p:spPr>
          <a:xfrm>
            <a:off x="9756841" y="2564534"/>
            <a:ext cx="1216902" cy="900000"/>
          </a:xfrm>
          <a:prstGeom prst="rect">
            <a:avLst/>
          </a:prstGeom>
        </p:spPr>
      </p:pic>
      <p:pic>
        <p:nvPicPr>
          <p:cNvPr id="1053" name="Picture 1052" descr="A person in a suit&#10;&#10;AI-generated content may be incorrect.">
            <a:extLst>
              <a:ext uri="{FF2B5EF4-FFF2-40B4-BE49-F238E27FC236}">
                <a16:creationId xmlns:a16="http://schemas.microsoft.com/office/drawing/2014/main" id="{BB4833A3-0E5C-FF80-9662-3D9FF7157055}"/>
              </a:ext>
            </a:extLst>
          </p:cNvPr>
          <p:cNvPicPr>
            <a:picLocks noChangeAspect="1"/>
          </p:cNvPicPr>
          <p:nvPr/>
        </p:nvPicPr>
        <p:blipFill>
          <a:blip r:embed="rId5">
            <a:extLst>
              <a:ext uri="{28A0092B-C50C-407E-A947-70E740481C1C}">
                <a14:useLocalDpi xmlns:a14="http://schemas.microsoft.com/office/drawing/2010/main" val="0"/>
              </a:ext>
            </a:extLst>
          </a:blip>
          <a:srcRect l="8080" r="11983"/>
          <a:stretch>
            <a:fillRect/>
          </a:stretch>
        </p:blipFill>
        <p:spPr>
          <a:xfrm>
            <a:off x="8589756" y="2568346"/>
            <a:ext cx="1059948" cy="900000"/>
          </a:xfrm>
          <a:prstGeom prst="rect">
            <a:avLst/>
          </a:prstGeom>
        </p:spPr>
      </p:pic>
      <p:pic>
        <p:nvPicPr>
          <p:cNvPr id="4158" name="Picture 4157">
            <a:extLst>
              <a:ext uri="{FF2B5EF4-FFF2-40B4-BE49-F238E27FC236}">
                <a16:creationId xmlns:a16="http://schemas.microsoft.com/office/drawing/2014/main" id="{1DDA985C-A948-3434-7513-7ED23958ED11}"/>
              </a:ext>
            </a:extLst>
          </p:cNvPr>
          <p:cNvPicPr>
            <a:picLocks noChangeAspect="1"/>
          </p:cNvPicPr>
          <p:nvPr/>
        </p:nvPicPr>
        <p:blipFill>
          <a:blip r:embed="rId6"/>
          <a:srcRect l="30160"/>
          <a:stretch>
            <a:fillRect/>
          </a:stretch>
        </p:blipFill>
        <p:spPr>
          <a:xfrm>
            <a:off x="2157903" y="3712110"/>
            <a:ext cx="1117196" cy="900000"/>
          </a:xfrm>
          <a:prstGeom prst="rect">
            <a:avLst/>
          </a:prstGeom>
        </p:spPr>
      </p:pic>
      <p:sp>
        <p:nvSpPr>
          <p:cNvPr id="38" name="Rectangle 37">
            <a:extLst>
              <a:ext uri="{FF2B5EF4-FFF2-40B4-BE49-F238E27FC236}">
                <a16:creationId xmlns:a16="http://schemas.microsoft.com/office/drawing/2014/main" id="{D02E6E19-D938-83BC-BFA8-A54513D4D08C}"/>
              </a:ext>
            </a:extLst>
          </p:cNvPr>
          <p:cNvSpPr/>
          <p:nvPr/>
        </p:nvSpPr>
        <p:spPr>
          <a:xfrm rot="16200000" flipH="1">
            <a:off x="2070775" y="3798739"/>
            <a:ext cx="895620" cy="7254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4144" name="Picture 4143">
            <a:extLst>
              <a:ext uri="{FF2B5EF4-FFF2-40B4-BE49-F238E27FC236}">
                <a16:creationId xmlns:a16="http://schemas.microsoft.com/office/drawing/2014/main" id="{F6B6CB0F-E1BC-D553-6C5D-3E2FE6E26B88}"/>
              </a:ext>
            </a:extLst>
          </p:cNvPr>
          <p:cNvPicPr>
            <a:picLocks noChangeAspect="1"/>
          </p:cNvPicPr>
          <p:nvPr/>
        </p:nvPicPr>
        <p:blipFill>
          <a:blip r:embed="rId7"/>
          <a:stretch>
            <a:fillRect/>
          </a:stretch>
        </p:blipFill>
        <p:spPr>
          <a:xfrm>
            <a:off x="3404838" y="3712110"/>
            <a:ext cx="1105206" cy="900000"/>
          </a:xfrm>
          <a:prstGeom prst="rect">
            <a:avLst/>
          </a:prstGeom>
        </p:spPr>
      </p:pic>
      <p:pic>
        <p:nvPicPr>
          <p:cNvPr id="4146" name="Picture 4145">
            <a:extLst>
              <a:ext uri="{FF2B5EF4-FFF2-40B4-BE49-F238E27FC236}">
                <a16:creationId xmlns:a16="http://schemas.microsoft.com/office/drawing/2014/main" id="{9C30822E-15EC-F793-7C02-A7CF38ACEB76}"/>
              </a:ext>
            </a:extLst>
          </p:cNvPr>
          <p:cNvPicPr>
            <a:picLocks noChangeAspect="1"/>
          </p:cNvPicPr>
          <p:nvPr/>
        </p:nvPicPr>
        <p:blipFill>
          <a:blip r:embed="rId8"/>
          <a:stretch>
            <a:fillRect/>
          </a:stretch>
        </p:blipFill>
        <p:spPr>
          <a:xfrm>
            <a:off x="4639783" y="3712110"/>
            <a:ext cx="1124433" cy="900000"/>
          </a:xfrm>
          <a:prstGeom prst="rect">
            <a:avLst/>
          </a:prstGeom>
        </p:spPr>
      </p:pic>
      <p:pic>
        <p:nvPicPr>
          <p:cNvPr id="4148" name="Picture 4147">
            <a:extLst>
              <a:ext uri="{FF2B5EF4-FFF2-40B4-BE49-F238E27FC236}">
                <a16:creationId xmlns:a16="http://schemas.microsoft.com/office/drawing/2014/main" id="{43867BAF-0861-B68C-5B4B-1ED71B68B3AB}"/>
              </a:ext>
            </a:extLst>
          </p:cNvPr>
          <p:cNvPicPr>
            <a:picLocks noChangeAspect="1"/>
          </p:cNvPicPr>
          <p:nvPr/>
        </p:nvPicPr>
        <p:blipFill>
          <a:blip r:embed="rId9"/>
          <a:stretch>
            <a:fillRect/>
          </a:stretch>
        </p:blipFill>
        <p:spPr>
          <a:xfrm>
            <a:off x="5893955" y="3712110"/>
            <a:ext cx="1106897" cy="900000"/>
          </a:xfrm>
          <a:prstGeom prst="rect">
            <a:avLst/>
          </a:prstGeom>
        </p:spPr>
      </p:pic>
      <p:pic>
        <p:nvPicPr>
          <p:cNvPr id="4150" name="Picture 4149">
            <a:extLst>
              <a:ext uri="{FF2B5EF4-FFF2-40B4-BE49-F238E27FC236}">
                <a16:creationId xmlns:a16="http://schemas.microsoft.com/office/drawing/2014/main" id="{F4F25273-139D-FBC9-2B88-9A16356CCB15}"/>
              </a:ext>
            </a:extLst>
          </p:cNvPr>
          <p:cNvPicPr>
            <a:picLocks noChangeAspect="1"/>
          </p:cNvPicPr>
          <p:nvPr/>
        </p:nvPicPr>
        <p:blipFill>
          <a:blip r:embed="rId10"/>
          <a:stretch>
            <a:fillRect/>
          </a:stretch>
        </p:blipFill>
        <p:spPr>
          <a:xfrm>
            <a:off x="7130591" y="3712110"/>
            <a:ext cx="1107273" cy="900000"/>
          </a:xfrm>
          <a:prstGeom prst="rect">
            <a:avLst/>
          </a:prstGeom>
        </p:spPr>
      </p:pic>
      <p:pic>
        <p:nvPicPr>
          <p:cNvPr id="4152" name="Picture 4151">
            <a:extLst>
              <a:ext uri="{FF2B5EF4-FFF2-40B4-BE49-F238E27FC236}">
                <a16:creationId xmlns:a16="http://schemas.microsoft.com/office/drawing/2014/main" id="{B378B57E-8156-4323-616D-0CB2B465969A}"/>
              </a:ext>
            </a:extLst>
          </p:cNvPr>
          <p:cNvPicPr>
            <a:picLocks noChangeAspect="1"/>
          </p:cNvPicPr>
          <p:nvPr/>
        </p:nvPicPr>
        <p:blipFill>
          <a:blip r:embed="rId11"/>
          <a:stretch>
            <a:fillRect/>
          </a:stretch>
        </p:blipFill>
        <p:spPr>
          <a:xfrm>
            <a:off x="8367603" y="3712110"/>
            <a:ext cx="1107273" cy="900000"/>
          </a:xfrm>
          <a:prstGeom prst="rect">
            <a:avLst/>
          </a:prstGeom>
        </p:spPr>
      </p:pic>
      <p:pic>
        <p:nvPicPr>
          <p:cNvPr id="4154" name="Picture 4153">
            <a:extLst>
              <a:ext uri="{FF2B5EF4-FFF2-40B4-BE49-F238E27FC236}">
                <a16:creationId xmlns:a16="http://schemas.microsoft.com/office/drawing/2014/main" id="{7C46F11A-4093-AB56-7B95-2FB9CC9C284B}"/>
              </a:ext>
            </a:extLst>
          </p:cNvPr>
          <p:cNvPicPr>
            <a:picLocks noChangeAspect="1"/>
          </p:cNvPicPr>
          <p:nvPr/>
        </p:nvPicPr>
        <p:blipFill>
          <a:blip r:embed="rId12"/>
          <a:stretch>
            <a:fillRect/>
          </a:stretch>
        </p:blipFill>
        <p:spPr>
          <a:xfrm>
            <a:off x="9604615" y="3712110"/>
            <a:ext cx="1107273" cy="900000"/>
          </a:xfrm>
          <a:prstGeom prst="rect">
            <a:avLst/>
          </a:prstGeom>
        </p:spPr>
      </p:pic>
      <p:pic>
        <p:nvPicPr>
          <p:cNvPr id="4156" name="Picture 4155">
            <a:extLst>
              <a:ext uri="{FF2B5EF4-FFF2-40B4-BE49-F238E27FC236}">
                <a16:creationId xmlns:a16="http://schemas.microsoft.com/office/drawing/2014/main" id="{38C1F0E8-9CD5-679F-FA49-A2B04B61DAC4}"/>
              </a:ext>
            </a:extLst>
          </p:cNvPr>
          <p:cNvPicPr>
            <a:picLocks noChangeAspect="1"/>
          </p:cNvPicPr>
          <p:nvPr/>
        </p:nvPicPr>
        <p:blipFill>
          <a:blip r:embed="rId13"/>
          <a:srcRect l="27255"/>
          <a:stretch>
            <a:fillRect/>
          </a:stretch>
        </p:blipFill>
        <p:spPr>
          <a:xfrm>
            <a:off x="10841624" y="3712110"/>
            <a:ext cx="1178479" cy="900000"/>
          </a:xfrm>
          <a:prstGeom prst="rect">
            <a:avLst/>
          </a:prstGeom>
        </p:spPr>
      </p:pic>
      <p:pic>
        <p:nvPicPr>
          <p:cNvPr id="4101" name="Picture 4100">
            <a:extLst>
              <a:ext uri="{FF2B5EF4-FFF2-40B4-BE49-F238E27FC236}">
                <a16:creationId xmlns:a16="http://schemas.microsoft.com/office/drawing/2014/main" id="{AA4D98B7-8B6E-E8EC-7D84-56504B91A69E}"/>
              </a:ext>
            </a:extLst>
          </p:cNvPr>
          <p:cNvPicPr>
            <a:picLocks noChangeAspect="1"/>
          </p:cNvPicPr>
          <p:nvPr/>
        </p:nvPicPr>
        <p:blipFill>
          <a:blip r:embed="rId14"/>
          <a:stretch>
            <a:fillRect/>
          </a:stretch>
        </p:blipFill>
        <p:spPr>
          <a:xfrm>
            <a:off x="5133359" y="2569185"/>
            <a:ext cx="1007143" cy="900000"/>
          </a:xfrm>
          <a:prstGeom prst="rect">
            <a:avLst/>
          </a:prstGeom>
        </p:spPr>
      </p:pic>
      <p:sp>
        <p:nvSpPr>
          <p:cNvPr id="4130" name="Rectangle 4129">
            <a:extLst>
              <a:ext uri="{FF2B5EF4-FFF2-40B4-BE49-F238E27FC236}">
                <a16:creationId xmlns:a16="http://schemas.microsoft.com/office/drawing/2014/main" id="{13E834CF-A4BC-687D-3BFC-5A369FF59077}"/>
              </a:ext>
            </a:extLst>
          </p:cNvPr>
          <p:cNvSpPr/>
          <p:nvPr/>
        </p:nvSpPr>
        <p:spPr>
          <a:xfrm rot="16200000" flipH="1">
            <a:off x="5130913" y="2573107"/>
            <a:ext cx="897048" cy="892156"/>
          </a:xfrm>
          <a:prstGeom prst="rect">
            <a:avLst/>
          </a:prstGeom>
          <a:gradFill flip="none" rotWithShape="1">
            <a:gsLst>
              <a:gs pos="62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028" name="Picture 4" descr="2023 'Great British Bake Off' Review: With a New Season, Can 'GBBO' Save  Itself? | Bon Appétit">
            <a:extLst>
              <a:ext uri="{FF2B5EF4-FFF2-40B4-BE49-F238E27FC236}">
                <a16:creationId xmlns:a16="http://schemas.microsoft.com/office/drawing/2014/main" id="{79C16E99-B0C8-91E1-F034-74BF0F9C613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2660" t="149" r="13071" b="-149"/>
          <a:stretch>
            <a:fillRect/>
          </a:stretch>
        </p:blipFill>
        <p:spPr bwMode="auto">
          <a:xfrm>
            <a:off x="1678493" y="2569185"/>
            <a:ext cx="1028307"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en will Taskmaster series 19 air? : Other news 2025 : Chortle : The UK  Comedy Guide">
            <a:extLst>
              <a:ext uri="{FF2B5EF4-FFF2-40B4-BE49-F238E27FC236}">
                <a16:creationId xmlns:a16="http://schemas.microsoft.com/office/drawing/2014/main" id="{07F41897-981B-A88F-21BF-689EF168417E}"/>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l="12610" t="324" r="14719" b="-324"/>
          <a:stretch>
            <a:fillRect/>
          </a:stretch>
        </p:blipFill>
        <p:spPr bwMode="auto">
          <a:xfrm>
            <a:off x="2819702" y="2569185"/>
            <a:ext cx="1111853" cy="9000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4104">
            <a:extLst>
              <a:ext uri="{FF2B5EF4-FFF2-40B4-BE49-F238E27FC236}">
                <a16:creationId xmlns:a16="http://schemas.microsoft.com/office/drawing/2014/main" id="{3040F2B1-3323-2292-79DC-94FD517620B8}"/>
              </a:ext>
            </a:extLst>
          </p:cNvPr>
          <p:cNvPicPr>
            <a:picLocks noChangeAspect="1"/>
          </p:cNvPicPr>
          <p:nvPr/>
        </p:nvPicPr>
        <p:blipFill>
          <a:blip r:embed="rId17"/>
          <a:stretch>
            <a:fillRect/>
          </a:stretch>
        </p:blipFill>
        <p:spPr>
          <a:xfrm>
            <a:off x="6253404" y="2569185"/>
            <a:ext cx="1012313" cy="900000"/>
          </a:xfrm>
          <a:prstGeom prst="rect">
            <a:avLst/>
          </a:prstGeom>
        </p:spPr>
      </p:pic>
      <p:pic>
        <p:nvPicPr>
          <p:cNvPr id="4107" name="Picture 4106">
            <a:extLst>
              <a:ext uri="{FF2B5EF4-FFF2-40B4-BE49-F238E27FC236}">
                <a16:creationId xmlns:a16="http://schemas.microsoft.com/office/drawing/2014/main" id="{4FE66CA6-C176-26AB-5E77-268F9D59E1B8}"/>
              </a:ext>
            </a:extLst>
          </p:cNvPr>
          <p:cNvPicPr>
            <a:picLocks noChangeAspect="1"/>
          </p:cNvPicPr>
          <p:nvPr/>
        </p:nvPicPr>
        <p:blipFill>
          <a:blip r:embed="rId18"/>
          <a:stretch>
            <a:fillRect/>
          </a:stretch>
        </p:blipFill>
        <p:spPr>
          <a:xfrm>
            <a:off x="7378619" y="2569185"/>
            <a:ext cx="1104000" cy="900000"/>
          </a:xfrm>
          <a:prstGeom prst="rect">
            <a:avLst/>
          </a:prstGeom>
        </p:spPr>
      </p:pic>
      <p:pic>
        <p:nvPicPr>
          <p:cNvPr id="4109" name="Picture 4108">
            <a:extLst>
              <a:ext uri="{FF2B5EF4-FFF2-40B4-BE49-F238E27FC236}">
                <a16:creationId xmlns:a16="http://schemas.microsoft.com/office/drawing/2014/main" id="{9EE757DD-B571-6045-1C0D-E5BF9AAFD066}"/>
              </a:ext>
            </a:extLst>
          </p:cNvPr>
          <p:cNvPicPr>
            <a:picLocks noChangeAspect="1"/>
          </p:cNvPicPr>
          <p:nvPr/>
        </p:nvPicPr>
        <p:blipFill>
          <a:blip r:embed="rId19"/>
          <a:stretch>
            <a:fillRect/>
          </a:stretch>
        </p:blipFill>
        <p:spPr>
          <a:xfrm>
            <a:off x="4044457" y="2569185"/>
            <a:ext cx="976000" cy="900000"/>
          </a:xfrm>
          <a:prstGeom prst="rect">
            <a:avLst/>
          </a:prstGeom>
        </p:spPr>
      </p:pic>
      <p:pic>
        <p:nvPicPr>
          <p:cNvPr id="1036" name="Picture 12" descr="Watch Married at First Sight UK | Stream free on Channel 4">
            <a:extLst>
              <a:ext uri="{FF2B5EF4-FFF2-40B4-BE49-F238E27FC236}">
                <a16:creationId xmlns:a16="http://schemas.microsoft.com/office/drawing/2014/main" id="{285926A6-026E-0C97-A894-671B571A02A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4734" r="13595"/>
          <a:stretch>
            <a:fillRect/>
          </a:stretch>
        </p:blipFill>
        <p:spPr bwMode="auto">
          <a:xfrm>
            <a:off x="418847" y="2569185"/>
            <a:ext cx="1146744" cy="900000"/>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4120">
            <a:extLst>
              <a:ext uri="{FF2B5EF4-FFF2-40B4-BE49-F238E27FC236}">
                <a16:creationId xmlns:a16="http://schemas.microsoft.com/office/drawing/2014/main" id="{0A27CA1A-19E4-6FF2-D9F5-F081BD263788}"/>
              </a:ext>
            </a:extLst>
          </p:cNvPr>
          <p:cNvPicPr>
            <a:picLocks noChangeAspect="1"/>
          </p:cNvPicPr>
          <p:nvPr/>
        </p:nvPicPr>
        <p:blipFill>
          <a:blip r:embed="rId21"/>
          <a:stretch>
            <a:fillRect/>
          </a:stretch>
        </p:blipFill>
        <p:spPr>
          <a:xfrm>
            <a:off x="11079330" y="2569185"/>
            <a:ext cx="946479" cy="900000"/>
          </a:xfrm>
          <a:prstGeom prst="rect">
            <a:avLst/>
          </a:prstGeom>
        </p:spPr>
      </p:pic>
      <p:pic>
        <p:nvPicPr>
          <p:cNvPr id="98" name="Picture 97" descr="A person and person standing in front of a large number&#10;&#10;AI-generated content may be incorrect.">
            <a:extLst>
              <a:ext uri="{FF2B5EF4-FFF2-40B4-BE49-F238E27FC236}">
                <a16:creationId xmlns:a16="http://schemas.microsoft.com/office/drawing/2014/main" id="{7278372A-7E89-6D8C-6BCF-9E25398646F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13848" y="1320728"/>
            <a:ext cx="1350000" cy="900000"/>
          </a:xfrm>
          <a:prstGeom prst="rect">
            <a:avLst/>
          </a:prstGeom>
        </p:spPr>
      </p:pic>
      <p:pic>
        <p:nvPicPr>
          <p:cNvPr id="94" name="Picture 93" descr="A person holding a blue book&#10;&#10;AI-generated content may be incorrect.">
            <a:extLst>
              <a:ext uri="{FF2B5EF4-FFF2-40B4-BE49-F238E27FC236}">
                <a16:creationId xmlns:a16="http://schemas.microsoft.com/office/drawing/2014/main" id="{19440F32-9E88-DBF8-C082-CA8B52EE868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79069" y="1320728"/>
            <a:ext cx="1350000" cy="900000"/>
          </a:xfrm>
          <a:prstGeom prst="rect">
            <a:avLst/>
          </a:prstGeom>
        </p:spPr>
      </p:pic>
      <p:pic>
        <p:nvPicPr>
          <p:cNvPr id="88" name="Picture 87" descr="A person standing in front of a sign&#10;&#10;AI-generated content may be incorrect.">
            <a:extLst>
              <a:ext uri="{FF2B5EF4-FFF2-40B4-BE49-F238E27FC236}">
                <a16:creationId xmlns:a16="http://schemas.microsoft.com/office/drawing/2014/main" id="{3D8048EC-6139-C8E2-26C4-BDED6E2B973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43458" y="1320728"/>
            <a:ext cx="1349236" cy="900000"/>
          </a:xfrm>
          <a:prstGeom prst="rect">
            <a:avLst/>
          </a:prstGeom>
        </p:spPr>
      </p:pic>
      <p:pic>
        <p:nvPicPr>
          <p:cNvPr id="73" name="Picture 72" descr="A person and person standing in front of a sign&#10;&#10;AI-generated content may be incorrect.">
            <a:extLst>
              <a:ext uri="{FF2B5EF4-FFF2-40B4-BE49-F238E27FC236}">
                <a16:creationId xmlns:a16="http://schemas.microsoft.com/office/drawing/2014/main" id="{7E535EB4-F342-5B74-C3E7-CE0863E379A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151819" y="1320728"/>
            <a:ext cx="1175656" cy="900000"/>
          </a:xfrm>
          <a:prstGeom prst="rect">
            <a:avLst/>
          </a:prstGeom>
        </p:spPr>
      </p:pic>
      <p:pic>
        <p:nvPicPr>
          <p:cNvPr id="78" name="Picture 77" descr="Two men sitting on a tree stump in a jungle&#10;&#10;AI-generated content may be incorrect.">
            <a:extLst>
              <a:ext uri="{FF2B5EF4-FFF2-40B4-BE49-F238E27FC236}">
                <a16:creationId xmlns:a16="http://schemas.microsoft.com/office/drawing/2014/main" id="{5B03340F-9E2A-0D67-8116-5D443C5E6FC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15444" y="1320728"/>
            <a:ext cx="1350000" cy="900000"/>
          </a:xfrm>
          <a:prstGeom prst="rect">
            <a:avLst/>
          </a:prstGeom>
        </p:spPr>
      </p:pic>
      <p:pic>
        <p:nvPicPr>
          <p:cNvPr id="31" name="Picture 30" descr="A person in black uniform holding her helmet&#10;&#10;AI-generated content may be incorrect.">
            <a:extLst>
              <a:ext uri="{FF2B5EF4-FFF2-40B4-BE49-F238E27FC236}">
                <a16:creationId xmlns:a16="http://schemas.microsoft.com/office/drawing/2014/main" id="{3A542214-D5A3-BAF8-6F79-4022F3F4BEB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7083" y="1320728"/>
            <a:ext cx="1350000" cy="900000"/>
          </a:xfrm>
          <a:prstGeom prst="rect">
            <a:avLst/>
          </a:prstGeom>
        </p:spPr>
      </p:pic>
      <p:pic>
        <p:nvPicPr>
          <p:cNvPr id="11" name="Picture 2">
            <a:extLst>
              <a:ext uri="{FF2B5EF4-FFF2-40B4-BE49-F238E27FC236}">
                <a16:creationId xmlns:a16="http://schemas.microsoft.com/office/drawing/2014/main" id="{3F481C2A-6E6C-8144-2D70-C57FB2C9E3A3}"/>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295211" y="5233368"/>
            <a:ext cx="608301" cy="12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 name="Picture 2047" descr="A close up of a logo&#10;&#10;Description automatically generated">
            <a:extLst>
              <a:ext uri="{FF2B5EF4-FFF2-40B4-BE49-F238E27FC236}">
                <a16:creationId xmlns:a16="http://schemas.microsoft.com/office/drawing/2014/main" id="{16F56E29-92E0-BBA1-7845-B39AE92F3EC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485560" y="1647000"/>
            <a:ext cx="605014" cy="338462"/>
          </a:xfrm>
          <a:prstGeom prst="rect">
            <a:avLst/>
          </a:prstGeom>
        </p:spPr>
      </p:pic>
      <p:pic>
        <p:nvPicPr>
          <p:cNvPr id="91" name="Picture 90" descr="A person with a beard and a white shirt&#10;&#10;AI-generated content may be incorrect.">
            <a:extLst>
              <a:ext uri="{FF2B5EF4-FFF2-40B4-BE49-F238E27FC236}">
                <a16:creationId xmlns:a16="http://schemas.microsoft.com/office/drawing/2014/main" id="{EE7C9098-0A15-C775-F8B0-9D83F99D53C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177668" y="4853024"/>
            <a:ext cx="1349793" cy="900000"/>
          </a:xfrm>
          <a:prstGeom prst="rect">
            <a:avLst/>
          </a:prstGeom>
        </p:spPr>
      </p:pic>
      <p:sp>
        <p:nvSpPr>
          <p:cNvPr id="1035" name="Rectangle 1034">
            <a:extLst>
              <a:ext uri="{FF2B5EF4-FFF2-40B4-BE49-F238E27FC236}">
                <a16:creationId xmlns:a16="http://schemas.microsoft.com/office/drawing/2014/main" id="{32E47A7F-B65F-FBB5-1A45-F8592A1030DB}"/>
              </a:ext>
            </a:extLst>
          </p:cNvPr>
          <p:cNvSpPr/>
          <p:nvPr/>
        </p:nvSpPr>
        <p:spPr>
          <a:xfrm rot="16200000" flipH="1">
            <a:off x="2180183" y="4860734"/>
            <a:ext cx="899998"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7" name="TextBox 1036">
            <a:extLst>
              <a:ext uri="{FF2B5EF4-FFF2-40B4-BE49-F238E27FC236}">
                <a16:creationId xmlns:a16="http://schemas.microsoft.com/office/drawing/2014/main" id="{702772FA-EF8A-223F-525D-CC13393D2AB4}"/>
              </a:ext>
            </a:extLst>
          </p:cNvPr>
          <p:cNvSpPr txBox="1"/>
          <p:nvPr/>
        </p:nvSpPr>
        <p:spPr>
          <a:xfrm>
            <a:off x="2132629" y="5418547"/>
            <a:ext cx="1167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Pete Wicks: For Dogs’ Sake S2</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0D0B88DF-C0E3-5273-958E-1407507FB193}"/>
              </a:ext>
            </a:extLst>
          </p:cNvPr>
          <p:cNvSpPr txBox="1"/>
          <p:nvPr/>
        </p:nvSpPr>
        <p:spPr>
          <a:xfrm>
            <a:off x="11060659" y="1569676"/>
            <a:ext cx="11935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Carabao Cup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England International Football </a:t>
            </a:r>
          </a:p>
        </p:txBody>
      </p:sp>
      <p:sp>
        <p:nvSpPr>
          <p:cNvPr id="2" name="Title 1">
            <a:extLst>
              <a:ext uri="{FF2B5EF4-FFF2-40B4-BE49-F238E27FC236}">
                <a16:creationId xmlns:a16="http://schemas.microsoft.com/office/drawing/2014/main" id="{C55A1AFC-A65D-0DDB-04FE-B81CDEB8BC79}"/>
              </a:ext>
            </a:extLst>
          </p:cNvPr>
          <p:cNvSpPr>
            <a:spLocks noGrp="1"/>
          </p:cNvSpPr>
          <p:nvPr>
            <p:ph type="title"/>
          </p:nvPr>
        </p:nvSpPr>
        <p:spPr/>
        <p:txBody>
          <a:bodyPr/>
          <a:lstStyle/>
          <a:p>
            <a:r>
              <a:rPr lang="en-GB" dirty="0"/>
              <a:t>Programming Highlights – Q4 2025</a:t>
            </a:r>
          </a:p>
        </p:txBody>
      </p:sp>
      <p:sp>
        <p:nvSpPr>
          <p:cNvPr id="32" name="Text Placeholder 3">
            <a:extLst>
              <a:ext uri="{FF2B5EF4-FFF2-40B4-BE49-F238E27FC236}">
                <a16:creationId xmlns:a16="http://schemas.microsoft.com/office/drawing/2014/main" id="{E45CFDAB-6BFA-9691-1444-3A9A6C17D2A3}"/>
              </a:ext>
            </a:extLst>
          </p:cNvPr>
          <p:cNvSpPr txBox="1">
            <a:spLocks/>
          </p:cNvSpPr>
          <p:nvPr/>
        </p:nvSpPr>
        <p:spPr>
          <a:xfrm>
            <a:off x="347425" y="4560916"/>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UKTV</a:t>
            </a:r>
          </a:p>
        </p:txBody>
      </p:sp>
      <p:sp>
        <p:nvSpPr>
          <p:cNvPr id="84" name="Text Placeholder 3">
            <a:extLst>
              <a:ext uri="{FF2B5EF4-FFF2-40B4-BE49-F238E27FC236}">
                <a16:creationId xmlns:a16="http://schemas.microsoft.com/office/drawing/2014/main" id="{20981D8E-6A50-B286-74B6-D0505FABD770}"/>
              </a:ext>
            </a:extLst>
          </p:cNvPr>
          <p:cNvSpPr txBox="1">
            <a:spLocks/>
          </p:cNvSpPr>
          <p:nvPr/>
        </p:nvSpPr>
        <p:spPr>
          <a:xfrm>
            <a:off x="327419" y="2244562"/>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4</a:t>
            </a:r>
          </a:p>
        </p:txBody>
      </p:sp>
      <p:sp>
        <p:nvSpPr>
          <p:cNvPr id="4" name="Text Placeholder 3">
            <a:extLst>
              <a:ext uri="{FF2B5EF4-FFF2-40B4-BE49-F238E27FC236}">
                <a16:creationId xmlns:a16="http://schemas.microsoft.com/office/drawing/2014/main" id="{8E1F6781-3168-3261-8108-8791296F8F4B}"/>
              </a:ext>
            </a:extLst>
          </p:cNvPr>
          <p:cNvSpPr txBox="1">
            <a:spLocks/>
          </p:cNvSpPr>
          <p:nvPr/>
        </p:nvSpPr>
        <p:spPr>
          <a:xfrm>
            <a:off x="367170" y="960526"/>
            <a:ext cx="2048168" cy="304018"/>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ITV</a:t>
            </a:r>
          </a:p>
        </p:txBody>
      </p:sp>
      <p:sp>
        <p:nvSpPr>
          <p:cNvPr id="20" name="Text Placeholder 3">
            <a:extLst>
              <a:ext uri="{FF2B5EF4-FFF2-40B4-BE49-F238E27FC236}">
                <a16:creationId xmlns:a16="http://schemas.microsoft.com/office/drawing/2014/main" id="{82C32081-E958-C3A8-B4C7-8E8B68EACC75}"/>
              </a:ext>
            </a:extLst>
          </p:cNvPr>
          <p:cNvSpPr txBox="1">
            <a:spLocks/>
          </p:cNvSpPr>
          <p:nvPr/>
        </p:nvSpPr>
        <p:spPr>
          <a:xfrm>
            <a:off x="338706" y="3435426"/>
            <a:ext cx="930918" cy="3169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Sky</a:t>
            </a:r>
          </a:p>
        </p:txBody>
      </p:sp>
      <p:sp>
        <p:nvSpPr>
          <p:cNvPr id="44" name="Rectangle 43">
            <a:extLst>
              <a:ext uri="{FF2B5EF4-FFF2-40B4-BE49-F238E27FC236}">
                <a16:creationId xmlns:a16="http://schemas.microsoft.com/office/drawing/2014/main" id="{0B75E1A2-7E31-7D84-48F5-22CADCA9DD78}"/>
              </a:ext>
            </a:extLst>
          </p:cNvPr>
          <p:cNvSpPr/>
          <p:nvPr/>
        </p:nvSpPr>
        <p:spPr>
          <a:xfrm rot="16200000" flipH="1">
            <a:off x="566624" y="1163609"/>
            <a:ext cx="900998" cy="121568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DF8FF814-EA3A-901B-7F10-4D2C0F695A30}"/>
              </a:ext>
            </a:extLst>
          </p:cNvPr>
          <p:cNvSpPr txBox="1"/>
          <p:nvPr/>
        </p:nvSpPr>
        <p:spPr>
          <a:xfrm>
            <a:off x="346362" y="2004478"/>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Trigger Point</a:t>
            </a:r>
          </a:p>
        </p:txBody>
      </p:sp>
      <p:pic>
        <p:nvPicPr>
          <p:cNvPr id="65" name="Picture 64" descr="A red rectangular sign with white text&#10;&#10;Description automatically generated">
            <a:extLst>
              <a:ext uri="{FF2B5EF4-FFF2-40B4-BE49-F238E27FC236}">
                <a16:creationId xmlns:a16="http://schemas.microsoft.com/office/drawing/2014/main" id="{A3C19BE3-2085-1C6F-FF8D-D910DA259893}"/>
              </a:ext>
            </a:extLst>
          </p:cNvPr>
          <p:cNvPicPr>
            <a:picLocks noChangeAspect="1"/>
          </p:cNvPicPr>
          <p:nvPr/>
        </p:nvPicPr>
        <p:blipFill rotWithShape="1">
          <a:blip r:embed="rId31" cstate="print">
            <a:extLst>
              <a:ext uri="{28A0092B-C50C-407E-A947-70E740481C1C}">
                <a14:useLocalDpi xmlns:a14="http://schemas.microsoft.com/office/drawing/2010/main"/>
              </a:ext>
            </a:extLst>
          </a:blip>
          <a:srcRect t="39357" b="39611"/>
          <a:stretch/>
        </p:blipFill>
        <p:spPr>
          <a:xfrm>
            <a:off x="909844" y="4130094"/>
            <a:ext cx="1156392" cy="136800"/>
          </a:xfrm>
          <a:prstGeom prst="rect">
            <a:avLst/>
          </a:prstGeom>
        </p:spPr>
      </p:pic>
      <p:pic>
        <p:nvPicPr>
          <p:cNvPr id="67" name="Picture 66" descr="A red and white sign&#10;&#10;Description automatically generated">
            <a:extLst>
              <a:ext uri="{FF2B5EF4-FFF2-40B4-BE49-F238E27FC236}">
                <a16:creationId xmlns:a16="http://schemas.microsoft.com/office/drawing/2014/main" id="{98B7C5E0-2CB4-D489-413E-A20FFE82AA24}"/>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372991" y="3923345"/>
            <a:ext cx="672600" cy="136800"/>
          </a:xfrm>
          <a:prstGeom prst="rect">
            <a:avLst/>
          </a:prstGeom>
        </p:spPr>
      </p:pic>
      <p:sp>
        <p:nvSpPr>
          <p:cNvPr id="33" name="TextBox 32">
            <a:extLst>
              <a:ext uri="{FF2B5EF4-FFF2-40B4-BE49-F238E27FC236}">
                <a16:creationId xmlns:a16="http://schemas.microsoft.com/office/drawing/2014/main" id="{C19D6F39-9A95-4E32-70F3-7E14DCDD02D1}"/>
              </a:ext>
            </a:extLst>
          </p:cNvPr>
          <p:cNvSpPr txBox="1"/>
          <p:nvPr/>
        </p:nvSpPr>
        <p:spPr>
          <a:xfrm>
            <a:off x="2109796" y="4390306"/>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Amsterdam Narcos</a:t>
            </a:r>
          </a:p>
        </p:txBody>
      </p:sp>
      <p:pic>
        <p:nvPicPr>
          <p:cNvPr id="12" name="Picture 11" descr="A blue and black letter&#10;&#10;Description automatically generated">
            <a:extLst>
              <a:ext uri="{FF2B5EF4-FFF2-40B4-BE49-F238E27FC236}">
                <a16:creationId xmlns:a16="http://schemas.microsoft.com/office/drawing/2014/main" id="{569A4268-76BB-42D2-A557-1CC920A5E345}"/>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439615" y="5029937"/>
            <a:ext cx="537290" cy="100085"/>
          </a:xfrm>
          <a:prstGeom prst="rect">
            <a:avLst/>
          </a:prstGeom>
        </p:spPr>
      </p:pic>
      <p:pic>
        <p:nvPicPr>
          <p:cNvPr id="13" name="Picture 12" descr="A purple letters on a black background&#10;&#10;Description automatically generated">
            <a:extLst>
              <a:ext uri="{FF2B5EF4-FFF2-40B4-BE49-F238E27FC236}">
                <a16:creationId xmlns:a16="http://schemas.microsoft.com/office/drawing/2014/main" id="{B2E37ABD-51CD-A2D5-1A66-0BEC91491F3D}"/>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635246" y="5475037"/>
            <a:ext cx="524099" cy="100085"/>
          </a:xfrm>
          <a:prstGeom prst="rect">
            <a:avLst/>
          </a:prstGeom>
        </p:spPr>
      </p:pic>
      <p:pic>
        <p:nvPicPr>
          <p:cNvPr id="14" name="Picture 13" descr="A red and black sign&#10;&#10;Description automatically generated">
            <a:extLst>
              <a:ext uri="{FF2B5EF4-FFF2-40B4-BE49-F238E27FC236}">
                <a16:creationId xmlns:a16="http://schemas.microsoft.com/office/drawing/2014/main" id="{F01CDD5D-F715-E191-8581-4714249E852C}"/>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1049459" y="5033006"/>
            <a:ext cx="333029" cy="93947"/>
          </a:xfrm>
          <a:prstGeom prst="rect">
            <a:avLst/>
          </a:prstGeom>
        </p:spPr>
      </p:pic>
      <p:pic>
        <p:nvPicPr>
          <p:cNvPr id="22" name="Picture 21" descr="A green letter and a black background&#10;&#10;Description automatically generated">
            <a:extLst>
              <a:ext uri="{FF2B5EF4-FFF2-40B4-BE49-F238E27FC236}">
                <a16:creationId xmlns:a16="http://schemas.microsoft.com/office/drawing/2014/main" id="{1372EEEC-62A0-CC74-C3F5-B63AAA271D6E}"/>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429636" y="5258572"/>
            <a:ext cx="774748" cy="100568"/>
          </a:xfrm>
          <a:prstGeom prst="rect">
            <a:avLst/>
          </a:prstGeom>
        </p:spPr>
      </p:pic>
      <p:pic>
        <p:nvPicPr>
          <p:cNvPr id="27" name="Picture 26">
            <a:extLst>
              <a:ext uri="{FF2B5EF4-FFF2-40B4-BE49-F238E27FC236}">
                <a16:creationId xmlns:a16="http://schemas.microsoft.com/office/drawing/2014/main" id="{0033AED0-3ED0-696E-4AE4-D8EF0F81F791}"/>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429636" y="5475037"/>
            <a:ext cx="114088" cy="100085"/>
          </a:xfrm>
          <a:prstGeom prst="rect">
            <a:avLst/>
          </a:prstGeom>
        </p:spPr>
      </p:pic>
      <p:sp>
        <p:nvSpPr>
          <p:cNvPr id="63" name="Rectangle 62">
            <a:extLst>
              <a:ext uri="{FF2B5EF4-FFF2-40B4-BE49-F238E27FC236}">
                <a16:creationId xmlns:a16="http://schemas.microsoft.com/office/drawing/2014/main" id="{4127ABDA-103A-81B5-62FF-FF5121CA0A4A}"/>
              </a:ext>
            </a:extLst>
          </p:cNvPr>
          <p:cNvSpPr/>
          <p:nvPr/>
        </p:nvSpPr>
        <p:spPr>
          <a:xfrm rot="16200000" flipH="1">
            <a:off x="4039727" y="2577867"/>
            <a:ext cx="897048" cy="887588"/>
          </a:xfrm>
          <a:prstGeom prst="rect">
            <a:avLst/>
          </a:prstGeom>
          <a:gradFill flip="none" rotWithShape="1">
            <a:gsLst>
              <a:gs pos="80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0" name="TextBox 69">
            <a:extLst>
              <a:ext uri="{FF2B5EF4-FFF2-40B4-BE49-F238E27FC236}">
                <a16:creationId xmlns:a16="http://schemas.microsoft.com/office/drawing/2014/main" id="{FD577500-CCCB-6E33-5A60-35266A1EFB3E}"/>
              </a:ext>
            </a:extLst>
          </p:cNvPr>
          <p:cNvSpPr txBox="1"/>
          <p:nvPr/>
        </p:nvSpPr>
        <p:spPr>
          <a:xfrm>
            <a:off x="3982494" y="3246865"/>
            <a:ext cx="13248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Gogglebox</a:t>
            </a:r>
          </a:p>
        </p:txBody>
      </p:sp>
      <p:pic>
        <p:nvPicPr>
          <p:cNvPr id="2113" name="Picture 2112" descr="A blue and white logo&#10;&#10;Description automatically generated">
            <a:extLst>
              <a:ext uri="{FF2B5EF4-FFF2-40B4-BE49-F238E27FC236}">
                <a16:creationId xmlns:a16="http://schemas.microsoft.com/office/drawing/2014/main" id="{21275E96-A30A-9BF6-EDD3-9A95C1F4E57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853369" y="1706407"/>
            <a:ext cx="510431" cy="188204"/>
          </a:xfrm>
          <a:prstGeom prst="rect">
            <a:avLst/>
          </a:prstGeom>
        </p:spPr>
      </p:pic>
      <p:sp>
        <p:nvSpPr>
          <p:cNvPr id="2114" name="TextBox 2113">
            <a:extLst>
              <a:ext uri="{FF2B5EF4-FFF2-40B4-BE49-F238E27FC236}">
                <a16:creationId xmlns:a16="http://schemas.microsoft.com/office/drawing/2014/main" id="{FBA3A44A-C9DE-0B33-2681-4E04C13F0739}"/>
              </a:ext>
            </a:extLst>
          </p:cNvPr>
          <p:cNvSpPr txBox="1"/>
          <p:nvPr/>
        </p:nvSpPr>
        <p:spPr>
          <a:xfrm>
            <a:off x="9165734" y="1585398"/>
            <a:ext cx="15582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Celebrity Sabotage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The Accidental Tourist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The Frauds</a:t>
            </a:r>
          </a:p>
        </p:txBody>
      </p:sp>
      <p:pic>
        <p:nvPicPr>
          <p:cNvPr id="2057" name="Picture 4">
            <a:extLst>
              <a:ext uri="{FF2B5EF4-FFF2-40B4-BE49-F238E27FC236}">
                <a16:creationId xmlns:a16="http://schemas.microsoft.com/office/drawing/2014/main" id="{6E636B66-0AAE-C76C-E112-76FA8EE105CB}"/>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364033" y="4119826"/>
            <a:ext cx="508372" cy="1378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F630FFBC-5452-3DC0-2CD7-68491AA4E701}"/>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1455042" y="5018864"/>
            <a:ext cx="428957" cy="12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1C1BB86-C5E0-4C19-BB7A-FA36882AE394}"/>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1277956" y="5470410"/>
            <a:ext cx="607843" cy="10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 descr="Channel profile: Sky Witness - Sky Media">
            <a:extLst>
              <a:ext uri="{FF2B5EF4-FFF2-40B4-BE49-F238E27FC236}">
                <a16:creationId xmlns:a16="http://schemas.microsoft.com/office/drawing/2014/main" id="{D6B5F0C0-CCF8-345C-B4C3-C28D011DE1D6}"/>
              </a:ext>
            </a:extLst>
          </p:cNvPr>
          <p:cNvPicPr>
            <a:picLocks noChangeAspect="1" noChangeArrowheads="1"/>
          </p:cNvPicPr>
          <p:nvPr/>
        </p:nvPicPr>
        <p:blipFill rotWithShape="1">
          <a:blip r:embed="rId42">
            <a:extLst>
              <a:ext uri="{28A0092B-C50C-407E-A947-70E740481C1C}">
                <a14:useLocalDpi xmlns:a14="http://schemas.microsoft.com/office/drawing/2010/main"/>
              </a:ext>
            </a:extLst>
          </a:blip>
          <a:srcRect l="18167" t="36799" r="19048" b="33866"/>
          <a:stretch/>
        </p:blipFill>
        <p:spPr bwMode="auto">
          <a:xfrm>
            <a:off x="1124244" y="3907182"/>
            <a:ext cx="772469" cy="173244"/>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87129F0E-1825-407E-9FCC-4D65D20AED7B}"/>
              </a:ext>
            </a:extLst>
          </p:cNvPr>
          <p:cNvSpPr/>
          <p:nvPr/>
        </p:nvSpPr>
        <p:spPr>
          <a:xfrm rot="16200000" flipH="1">
            <a:off x="2000799" y="1163813"/>
            <a:ext cx="900998" cy="121568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0" name="TextBox 99">
            <a:extLst>
              <a:ext uri="{FF2B5EF4-FFF2-40B4-BE49-F238E27FC236}">
                <a16:creationId xmlns:a16="http://schemas.microsoft.com/office/drawing/2014/main" id="{DA8D1B2A-35A7-F513-F667-FF1828545E01}"/>
              </a:ext>
            </a:extLst>
          </p:cNvPr>
          <p:cNvSpPr txBox="1"/>
          <p:nvPr/>
        </p:nvSpPr>
        <p:spPr>
          <a:xfrm>
            <a:off x="1780537" y="2004682"/>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1% Club</a:t>
            </a:r>
          </a:p>
        </p:txBody>
      </p:sp>
      <p:sp>
        <p:nvSpPr>
          <p:cNvPr id="101" name="Rectangle 100">
            <a:extLst>
              <a:ext uri="{FF2B5EF4-FFF2-40B4-BE49-F238E27FC236}">
                <a16:creationId xmlns:a16="http://schemas.microsoft.com/office/drawing/2014/main" id="{88CCA786-A2D1-99CF-0ED0-284DF97094F9}"/>
              </a:ext>
            </a:extLst>
          </p:cNvPr>
          <p:cNvSpPr/>
          <p:nvPr/>
        </p:nvSpPr>
        <p:spPr>
          <a:xfrm rot="16200000" flipH="1">
            <a:off x="3436410" y="1165514"/>
            <a:ext cx="900998" cy="121568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 name="TextBox 101">
            <a:extLst>
              <a:ext uri="{FF2B5EF4-FFF2-40B4-BE49-F238E27FC236}">
                <a16:creationId xmlns:a16="http://schemas.microsoft.com/office/drawing/2014/main" id="{2E571475-F924-0F3A-4C07-73B01BAD6A58}"/>
              </a:ext>
            </a:extLst>
          </p:cNvPr>
          <p:cNvSpPr txBox="1"/>
          <p:nvPr/>
        </p:nvSpPr>
        <p:spPr>
          <a:xfrm>
            <a:off x="3216148" y="2006383"/>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Bullseye</a:t>
            </a:r>
          </a:p>
        </p:txBody>
      </p:sp>
      <p:sp>
        <p:nvSpPr>
          <p:cNvPr id="103" name="Rectangle 102">
            <a:extLst>
              <a:ext uri="{FF2B5EF4-FFF2-40B4-BE49-F238E27FC236}">
                <a16:creationId xmlns:a16="http://schemas.microsoft.com/office/drawing/2014/main" id="{F8E620D8-5CF9-8C9E-F04D-65BCFDF67252}"/>
              </a:ext>
            </a:extLst>
          </p:cNvPr>
          <p:cNvSpPr/>
          <p:nvPr/>
        </p:nvSpPr>
        <p:spPr>
          <a:xfrm rot="16200000" flipH="1">
            <a:off x="4872785" y="1162387"/>
            <a:ext cx="900998" cy="121568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F9480468-1F5D-A5DF-4EBF-28D9CA6C1AC3}"/>
              </a:ext>
            </a:extLst>
          </p:cNvPr>
          <p:cNvSpPr txBox="1"/>
          <p:nvPr/>
        </p:nvSpPr>
        <p:spPr>
          <a:xfrm>
            <a:off x="4654428" y="1875621"/>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I’m a Celebrity Get Me Out of Here</a:t>
            </a:r>
          </a:p>
        </p:txBody>
      </p:sp>
      <p:sp>
        <p:nvSpPr>
          <p:cNvPr id="107" name="Rectangle 106">
            <a:extLst>
              <a:ext uri="{FF2B5EF4-FFF2-40B4-BE49-F238E27FC236}">
                <a16:creationId xmlns:a16="http://schemas.microsoft.com/office/drawing/2014/main" id="{135678C3-5D39-EB69-A5AA-0C806957FA3A}"/>
              </a:ext>
            </a:extLst>
          </p:cNvPr>
          <p:cNvSpPr/>
          <p:nvPr/>
        </p:nvSpPr>
        <p:spPr>
          <a:xfrm rot="16200000" flipH="1">
            <a:off x="6309160" y="1161996"/>
            <a:ext cx="900998" cy="121568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9F1B1203-58BC-93C4-2A95-124A53477A59}"/>
              </a:ext>
            </a:extLst>
          </p:cNvPr>
          <p:cNvSpPr txBox="1"/>
          <p:nvPr/>
        </p:nvSpPr>
        <p:spPr>
          <a:xfrm>
            <a:off x="6106667" y="1713977"/>
            <a:ext cx="127860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Romesh Ranganathan's Parent's Evening</a:t>
            </a:r>
          </a:p>
        </p:txBody>
      </p:sp>
      <p:sp>
        <p:nvSpPr>
          <p:cNvPr id="109" name="Rectangle 108">
            <a:extLst>
              <a:ext uri="{FF2B5EF4-FFF2-40B4-BE49-F238E27FC236}">
                <a16:creationId xmlns:a16="http://schemas.microsoft.com/office/drawing/2014/main" id="{960EF46E-CF57-627C-7FCF-DD9C34DAFA2B}"/>
              </a:ext>
            </a:extLst>
          </p:cNvPr>
          <p:cNvSpPr/>
          <p:nvPr/>
        </p:nvSpPr>
        <p:spPr>
          <a:xfrm rot="16200000" flipH="1">
            <a:off x="7595230" y="1138350"/>
            <a:ext cx="900998" cy="1263759"/>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0" name="TextBox 109">
            <a:extLst>
              <a:ext uri="{FF2B5EF4-FFF2-40B4-BE49-F238E27FC236}">
                <a16:creationId xmlns:a16="http://schemas.microsoft.com/office/drawing/2014/main" id="{270615C2-E789-9406-C397-4318D9B81A19}"/>
              </a:ext>
            </a:extLst>
          </p:cNvPr>
          <p:cNvSpPr txBox="1"/>
          <p:nvPr/>
        </p:nvSpPr>
        <p:spPr>
          <a:xfrm>
            <a:off x="7368698" y="1975889"/>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Pride of Britain</a:t>
            </a:r>
          </a:p>
        </p:txBody>
      </p:sp>
      <p:pic>
        <p:nvPicPr>
          <p:cNvPr id="72" name="Picture 71" descr="Two men holding drinks&#10;&#10;AI-generated content may be incorrect.">
            <a:extLst>
              <a:ext uri="{FF2B5EF4-FFF2-40B4-BE49-F238E27FC236}">
                <a16:creationId xmlns:a16="http://schemas.microsoft.com/office/drawing/2014/main" id="{97BB2BE5-15C4-2D52-D00C-BCD810DEBF36}"/>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743444" y="4853024"/>
            <a:ext cx="1193706" cy="900000"/>
          </a:xfrm>
          <a:prstGeom prst="rect">
            <a:avLst/>
          </a:prstGeom>
        </p:spPr>
      </p:pic>
      <p:sp>
        <p:nvSpPr>
          <p:cNvPr id="111" name="Rectangle 110">
            <a:extLst>
              <a:ext uri="{FF2B5EF4-FFF2-40B4-BE49-F238E27FC236}">
                <a16:creationId xmlns:a16="http://schemas.microsoft.com/office/drawing/2014/main" id="{E462D20F-4C35-1A50-7129-4B1CC701E221}"/>
              </a:ext>
            </a:extLst>
          </p:cNvPr>
          <p:cNvSpPr/>
          <p:nvPr/>
        </p:nvSpPr>
        <p:spPr>
          <a:xfrm rot="16200000" flipH="1">
            <a:off x="3744784" y="4853224"/>
            <a:ext cx="899998"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2" name="TextBox 111">
            <a:extLst>
              <a:ext uri="{FF2B5EF4-FFF2-40B4-BE49-F238E27FC236}">
                <a16:creationId xmlns:a16="http://schemas.microsoft.com/office/drawing/2014/main" id="{2039DA56-F2CD-417E-2573-168D4DCC4513}"/>
              </a:ext>
            </a:extLst>
          </p:cNvPr>
          <p:cNvSpPr txBox="1"/>
          <p:nvPr/>
        </p:nvSpPr>
        <p:spPr>
          <a:xfrm>
            <a:off x="3678225" y="5409869"/>
            <a:ext cx="1238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Will and Ralf Should Know Better S2 </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pic>
        <p:nvPicPr>
          <p:cNvPr id="79" name="Picture 78" descr="A person in a blue jacket&#10;&#10;AI-generated content may be incorrect.">
            <a:extLst>
              <a:ext uri="{FF2B5EF4-FFF2-40B4-BE49-F238E27FC236}">
                <a16:creationId xmlns:a16="http://schemas.microsoft.com/office/drawing/2014/main" id="{A4594E56-C61E-8DEB-DA14-45B5294B19CC}"/>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5153133" y="4853024"/>
            <a:ext cx="900000" cy="900000"/>
          </a:xfrm>
          <a:prstGeom prst="rect">
            <a:avLst/>
          </a:prstGeom>
        </p:spPr>
      </p:pic>
      <p:sp>
        <p:nvSpPr>
          <p:cNvPr id="113" name="Rectangle 112">
            <a:extLst>
              <a:ext uri="{FF2B5EF4-FFF2-40B4-BE49-F238E27FC236}">
                <a16:creationId xmlns:a16="http://schemas.microsoft.com/office/drawing/2014/main" id="{F38459A9-171A-E2C5-DB29-8A32DB94C628}"/>
              </a:ext>
            </a:extLst>
          </p:cNvPr>
          <p:cNvSpPr/>
          <p:nvPr/>
        </p:nvSpPr>
        <p:spPr>
          <a:xfrm rot="16200000" flipH="1">
            <a:off x="5114050" y="4898906"/>
            <a:ext cx="899998" cy="81497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4" name="TextBox 113">
            <a:extLst>
              <a:ext uri="{FF2B5EF4-FFF2-40B4-BE49-F238E27FC236}">
                <a16:creationId xmlns:a16="http://schemas.microsoft.com/office/drawing/2014/main" id="{4C2802C1-6144-4CA1-9AAF-8091E48D1F99}"/>
              </a:ext>
            </a:extLst>
          </p:cNvPr>
          <p:cNvSpPr txBox="1"/>
          <p:nvPr/>
        </p:nvSpPr>
        <p:spPr>
          <a:xfrm>
            <a:off x="5085846" y="5263808"/>
            <a:ext cx="103505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R</a:t>
            </a:r>
            <a:r>
              <a:rPr kumimoji="0" lang="en-US" sz="900" b="0" i="0" u="none" strike="noStrike" kern="1200" cap="none" spc="0" normalizeH="0" baseline="0" noProof="0" dirty="0" err="1">
                <a:ln>
                  <a:noFill/>
                </a:ln>
                <a:solidFill>
                  <a:prstClr val="white"/>
                </a:solidFill>
                <a:effectLst/>
                <a:uLnTx/>
                <a:uFillTx/>
                <a:latin typeface="Arial"/>
                <a:ea typeface="+mn-ea"/>
                <a:cs typeface="+mn-cs"/>
              </a:rPr>
              <a:t>obson</a:t>
            </a:r>
            <a:r>
              <a:rPr kumimoji="0" lang="en-US" sz="900" b="0" i="0" u="none" strike="noStrike" kern="1200" cap="none" spc="0" normalizeH="0" baseline="0" noProof="0" dirty="0">
                <a:ln>
                  <a:noFill/>
                </a:ln>
                <a:solidFill>
                  <a:prstClr val="white"/>
                </a:solidFill>
                <a:effectLst/>
                <a:uLnTx/>
                <a:uFillTx/>
                <a:latin typeface="Arial"/>
                <a:ea typeface="+mn-ea"/>
                <a:cs typeface="+mn-cs"/>
              </a:rPr>
              <a:t> Green: World’s Most Amazing Walks </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pic>
        <p:nvPicPr>
          <p:cNvPr id="96" name="Picture 95" descr="A person sitting on a couch&#10;&#10;AI-generated content may be incorrect.">
            <a:extLst>
              <a:ext uri="{FF2B5EF4-FFF2-40B4-BE49-F238E27FC236}">
                <a16:creationId xmlns:a16="http://schemas.microsoft.com/office/drawing/2014/main" id="{8C867AD1-B887-F784-AEFB-4551DBE68B6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269116" y="4853024"/>
            <a:ext cx="1350000" cy="900000"/>
          </a:xfrm>
          <a:prstGeom prst="rect">
            <a:avLst/>
          </a:prstGeom>
        </p:spPr>
      </p:pic>
      <p:sp>
        <p:nvSpPr>
          <p:cNvPr id="115" name="Rectangle 114">
            <a:extLst>
              <a:ext uri="{FF2B5EF4-FFF2-40B4-BE49-F238E27FC236}">
                <a16:creationId xmlns:a16="http://schemas.microsoft.com/office/drawing/2014/main" id="{EA15C7CB-294C-636D-B7AA-917076217ACA}"/>
              </a:ext>
            </a:extLst>
          </p:cNvPr>
          <p:cNvSpPr/>
          <p:nvPr/>
        </p:nvSpPr>
        <p:spPr>
          <a:xfrm rot="16200000" flipH="1">
            <a:off x="6457474" y="4668254"/>
            <a:ext cx="899998" cy="127356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6" name="TextBox 115">
            <a:extLst>
              <a:ext uri="{FF2B5EF4-FFF2-40B4-BE49-F238E27FC236}">
                <a16:creationId xmlns:a16="http://schemas.microsoft.com/office/drawing/2014/main" id="{26EDCCB3-0FF5-7962-0D7E-F24B1DB32B9E}"/>
              </a:ext>
            </a:extLst>
          </p:cNvPr>
          <p:cNvSpPr txBox="1"/>
          <p:nvPr/>
        </p:nvSpPr>
        <p:spPr>
          <a:xfrm>
            <a:off x="6244914" y="5406617"/>
            <a:ext cx="1238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The Good Life: Inside Out </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4116" name="Rectangle 4115">
            <a:extLst>
              <a:ext uri="{FF2B5EF4-FFF2-40B4-BE49-F238E27FC236}">
                <a16:creationId xmlns:a16="http://schemas.microsoft.com/office/drawing/2014/main" id="{BB1F4C45-5BFC-3833-D11A-673549248C83}"/>
              </a:ext>
            </a:extLst>
          </p:cNvPr>
          <p:cNvSpPr/>
          <p:nvPr/>
        </p:nvSpPr>
        <p:spPr>
          <a:xfrm rot="16200000" flipH="1">
            <a:off x="487148" y="2504227"/>
            <a:ext cx="897048" cy="1028306"/>
          </a:xfrm>
          <a:prstGeom prst="rect">
            <a:avLst/>
          </a:prstGeom>
          <a:gradFill flip="none" rotWithShape="1">
            <a:gsLst>
              <a:gs pos="62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117" name="TextBox 4116">
            <a:extLst>
              <a:ext uri="{FF2B5EF4-FFF2-40B4-BE49-F238E27FC236}">
                <a16:creationId xmlns:a16="http://schemas.microsoft.com/office/drawing/2014/main" id="{5900E6A4-1018-2159-2337-1CE8E00CB98D}"/>
              </a:ext>
            </a:extLst>
          </p:cNvPr>
          <p:cNvSpPr txBox="1"/>
          <p:nvPr/>
        </p:nvSpPr>
        <p:spPr>
          <a:xfrm>
            <a:off x="379513" y="3116783"/>
            <a:ext cx="981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Married at First Sight UK</a:t>
            </a:r>
          </a:p>
        </p:txBody>
      </p:sp>
      <p:sp>
        <p:nvSpPr>
          <p:cNvPr id="4124" name="Rectangle 4123">
            <a:extLst>
              <a:ext uri="{FF2B5EF4-FFF2-40B4-BE49-F238E27FC236}">
                <a16:creationId xmlns:a16="http://schemas.microsoft.com/office/drawing/2014/main" id="{FFC905B0-43A9-ACEB-592A-5FA9C996DE62}"/>
              </a:ext>
            </a:extLst>
          </p:cNvPr>
          <p:cNvSpPr/>
          <p:nvPr/>
        </p:nvSpPr>
        <p:spPr>
          <a:xfrm rot="16200000" flipH="1">
            <a:off x="1744123" y="2504194"/>
            <a:ext cx="897048" cy="1028306"/>
          </a:xfrm>
          <a:prstGeom prst="rect">
            <a:avLst/>
          </a:prstGeom>
          <a:gradFill flip="none" rotWithShape="1">
            <a:gsLst>
              <a:gs pos="62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125" name="TextBox 4124">
            <a:extLst>
              <a:ext uri="{FF2B5EF4-FFF2-40B4-BE49-F238E27FC236}">
                <a16:creationId xmlns:a16="http://schemas.microsoft.com/office/drawing/2014/main" id="{F918800D-9E89-DFDF-9D38-53ED485764D2}"/>
              </a:ext>
            </a:extLst>
          </p:cNvPr>
          <p:cNvSpPr txBox="1"/>
          <p:nvPr/>
        </p:nvSpPr>
        <p:spPr>
          <a:xfrm>
            <a:off x="1636487" y="3116750"/>
            <a:ext cx="13248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Great British Bake Off</a:t>
            </a:r>
          </a:p>
        </p:txBody>
      </p:sp>
      <p:sp>
        <p:nvSpPr>
          <p:cNvPr id="4126" name="Rectangle 4125">
            <a:extLst>
              <a:ext uri="{FF2B5EF4-FFF2-40B4-BE49-F238E27FC236}">
                <a16:creationId xmlns:a16="http://schemas.microsoft.com/office/drawing/2014/main" id="{41AC9867-8E90-951F-96E3-5C4DBD9B3910}"/>
              </a:ext>
            </a:extLst>
          </p:cNvPr>
          <p:cNvSpPr/>
          <p:nvPr/>
        </p:nvSpPr>
        <p:spPr>
          <a:xfrm rot="16200000" flipH="1">
            <a:off x="2887654" y="2503391"/>
            <a:ext cx="897048" cy="1028306"/>
          </a:xfrm>
          <a:prstGeom prst="rect">
            <a:avLst/>
          </a:prstGeom>
          <a:gradFill flip="none" rotWithShape="1">
            <a:gsLst>
              <a:gs pos="62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127" name="TextBox 4126">
            <a:extLst>
              <a:ext uri="{FF2B5EF4-FFF2-40B4-BE49-F238E27FC236}">
                <a16:creationId xmlns:a16="http://schemas.microsoft.com/office/drawing/2014/main" id="{D91247A9-DA28-13FA-BE4B-B886F4E5C991}"/>
              </a:ext>
            </a:extLst>
          </p:cNvPr>
          <p:cNvSpPr txBox="1"/>
          <p:nvPr/>
        </p:nvSpPr>
        <p:spPr>
          <a:xfrm>
            <a:off x="2778400" y="3233132"/>
            <a:ext cx="13248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Taskmaster</a:t>
            </a:r>
          </a:p>
        </p:txBody>
      </p:sp>
      <p:sp>
        <p:nvSpPr>
          <p:cNvPr id="4129" name="TextBox 4128">
            <a:extLst>
              <a:ext uri="{FF2B5EF4-FFF2-40B4-BE49-F238E27FC236}">
                <a16:creationId xmlns:a16="http://schemas.microsoft.com/office/drawing/2014/main" id="{AE577E6A-88EB-6BA7-90D8-E1C1328C56F2}"/>
              </a:ext>
            </a:extLst>
          </p:cNvPr>
          <p:cNvSpPr txBox="1"/>
          <p:nvPr/>
        </p:nvSpPr>
        <p:spPr>
          <a:xfrm>
            <a:off x="5071396" y="3245213"/>
            <a:ext cx="13248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Women’s FA Cup</a:t>
            </a:r>
          </a:p>
        </p:txBody>
      </p:sp>
      <p:sp>
        <p:nvSpPr>
          <p:cNvPr id="4133" name="Rectangle 4132">
            <a:extLst>
              <a:ext uri="{FF2B5EF4-FFF2-40B4-BE49-F238E27FC236}">
                <a16:creationId xmlns:a16="http://schemas.microsoft.com/office/drawing/2014/main" id="{2C431669-8FDC-6FBC-69A0-F7E2DBAEF471}"/>
              </a:ext>
            </a:extLst>
          </p:cNvPr>
          <p:cNvSpPr/>
          <p:nvPr/>
        </p:nvSpPr>
        <p:spPr>
          <a:xfrm rot="16200000" flipH="1">
            <a:off x="6250958" y="2574759"/>
            <a:ext cx="897048" cy="892156"/>
          </a:xfrm>
          <a:prstGeom prst="rect">
            <a:avLst/>
          </a:prstGeom>
          <a:gradFill flip="none" rotWithShape="1">
            <a:gsLst>
              <a:gs pos="62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134" name="TextBox 4133">
            <a:extLst>
              <a:ext uri="{FF2B5EF4-FFF2-40B4-BE49-F238E27FC236}">
                <a16:creationId xmlns:a16="http://schemas.microsoft.com/office/drawing/2014/main" id="{50134C9E-6582-A7D5-1B25-2F6C9D36CA54}"/>
              </a:ext>
            </a:extLst>
          </p:cNvPr>
          <p:cNvSpPr txBox="1"/>
          <p:nvPr/>
        </p:nvSpPr>
        <p:spPr>
          <a:xfrm>
            <a:off x="6191441" y="3246865"/>
            <a:ext cx="13248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Trespasses</a:t>
            </a:r>
          </a:p>
        </p:txBody>
      </p:sp>
      <p:sp>
        <p:nvSpPr>
          <p:cNvPr id="4135" name="Rectangle 4134">
            <a:extLst>
              <a:ext uri="{FF2B5EF4-FFF2-40B4-BE49-F238E27FC236}">
                <a16:creationId xmlns:a16="http://schemas.microsoft.com/office/drawing/2014/main" id="{8B6C8E25-3D92-F9B4-70C5-D070438E835B}"/>
              </a:ext>
            </a:extLst>
          </p:cNvPr>
          <p:cNvSpPr/>
          <p:nvPr/>
        </p:nvSpPr>
        <p:spPr>
          <a:xfrm rot="16200000" flipH="1">
            <a:off x="7376173" y="2575583"/>
            <a:ext cx="897048" cy="892156"/>
          </a:xfrm>
          <a:prstGeom prst="rect">
            <a:avLst/>
          </a:prstGeom>
          <a:gradFill flip="none" rotWithShape="1">
            <a:gsLst>
              <a:gs pos="62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136" name="TextBox 4135">
            <a:extLst>
              <a:ext uri="{FF2B5EF4-FFF2-40B4-BE49-F238E27FC236}">
                <a16:creationId xmlns:a16="http://schemas.microsoft.com/office/drawing/2014/main" id="{C58EB4BB-23A6-6BB4-93BB-103BCB7BE233}"/>
              </a:ext>
            </a:extLst>
          </p:cNvPr>
          <p:cNvSpPr txBox="1"/>
          <p:nvPr/>
        </p:nvSpPr>
        <p:spPr>
          <a:xfrm>
            <a:off x="7316656" y="3247689"/>
            <a:ext cx="13248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Hunted</a:t>
            </a:r>
          </a:p>
        </p:txBody>
      </p:sp>
      <p:sp>
        <p:nvSpPr>
          <p:cNvPr id="4137" name="Rectangle 4136">
            <a:extLst>
              <a:ext uri="{FF2B5EF4-FFF2-40B4-BE49-F238E27FC236}">
                <a16:creationId xmlns:a16="http://schemas.microsoft.com/office/drawing/2014/main" id="{777A88DD-8E1B-4E3E-18A2-2E8829DD0A84}"/>
              </a:ext>
            </a:extLst>
          </p:cNvPr>
          <p:cNvSpPr/>
          <p:nvPr/>
        </p:nvSpPr>
        <p:spPr>
          <a:xfrm rot="16200000" flipH="1">
            <a:off x="8589509" y="2571548"/>
            <a:ext cx="897048" cy="892156"/>
          </a:xfrm>
          <a:prstGeom prst="rect">
            <a:avLst/>
          </a:prstGeom>
          <a:gradFill flip="none" rotWithShape="1">
            <a:gsLst>
              <a:gs pos="62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138" name="TextBox 4137">
            <a:extLst>
              <a:ext uri="{FF2B5EF4-FFF2-40B4-BE49-F238E27FC236}">
                <a16:creationId xmlns:a16="http://schemas.microsoft.com/office/drawing/2014/main" id="{3A557B8F-AF6B-6336-9807-E158CEFE2F25}"/>
              </a:ext>
            </a:extLst>
          </p:cNvPr>
          <p:cNvSpPr txBox="1"/>
          <p:nvPr/>
        </p:nvSpPr>
        <p:spPr>
          <a:xfrm>
            <a:off x="8535707" y="3243654"/>
            <a:ext cx="13248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In Flight</a:t>
            </a:r>
          </a:p>
        </p:txBody>
      </p:sp>
      <p:sp>
        <p:nvSpPr>
          <p:cNvPr id="4139" name="Rectangle 4138">
            <a:extLst>
              <a:ext uri="{FF2B5EF4-FFF2-40B4-BE49-F238E27FC236}">
                <a16:creationId xmlns:a16="http://schemas.microsoft.com/office/drawing/2014/main" id="{B4021063-EBAC-6033-41D0-8E478EDE4DC7}"/>
              </a:ext>
            </a:extLst>
          </p:cNvPr>
          <p:cNvSpPr/>
          <p:nvPr/>
        </p:nvSpPr>
        <p:spPr>
          <a:xfrm rot="16200000" flipH="1">
            <a:off x="9904891" y="2421326"/>
            <a:ext cx="897048" cy="1189239"/>
          </a:xfrm>
          <a:prstGeom prst="rect">
            <a:avLst/>
          </a:prstGeom>
          <a:gradFill flip="none" rotWithShape="1">
            <a:gsLst>
              <a:gs pos="62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140" name="TextBox 4139">
            <a:extLst>
              <a:ext uri="{FF2B5EF4-FFF2-40B4-BE49-F238E27FC236}">
                <a16:creationId xmlns:a16="http://schemas.microsoft.com/office/drawing/2014/main" id="{F7754175-EC95-DA6E-DA3E-7A8654F30501}"/>
              </a:ext>
            </a:extLst>
          </p:cNvPr>
          <p:cNvSpPr txBox="1"/>
          <p:nvPr/>
        </p:nvSpPr>
        <p:spPr>
          <a:xfrm>
            <a:off x="9700643" y="3125769"/>
            <a:ext cx="13248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Mitchell and Webb  Sketch Show</a:t>
            </a:r>
          </a:p>
        </p:txBody>
      </p:sp>
      <p:sp>
        <p:nvSpPr>
          <p:cNvPr id="4141" name="Rectangle 4140">
            <a:extLst>
              <a:ext uri="{FF2B5EF4-FFF2-40B4-BE49-F238E27FC236}">
                <a16:creationId xmlns:a16="http://schemas.microsoft.com/office/drawing/2014/main" id="{E9FFB0D6-E62C-4541-3BCD-39C77F0DE699}"/>
              </a:ext>
            </a:extLst>
          </p:cNvPr>
          <p:cNvSpPr/>
          <p:nvPr/>
        </p:nvSpPr>
        <p:spPr>
          <a:xfrm rot="16200000" flipH="1">
            <a:off x="11076884" y="2573884"/>
            <a:ext cx="897048" cy="892156"/>
          </a:xfrm>
          <a:prstGeom prst="rect">
            <a:avLst/>
          </a:prstGeom>
          <a:gradFill flip="none" rotWithShape="1">
            <a:gsLst>
              <a:gs pos="62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142" name="TextBox 4141">
            <a:extLst>
              <a:ext uri="{FF2B5EF4-FFF2-40B4-BE49-F238E27FC236}">
                <a16:creationId xmlns:a16="http://schemas.microsoft.com/office/drawing/2014/main" id="{6B5D7A29-3B85-FEA8-531B-1F1242E659CD}"/>
              </a:ext>
            </a:extLst>
          </p:cNvPr>
          <p:cNvSpPr txBox="1"/>
          <p:nvPr/>
        </p:nvSpPr>
        <p:spPr>
          <a:xfrm>
            <a:off x="11017367" y="3247895"/>
            <a:ext cx="13248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Game of Wool</a:t>
            </a:r>
          </a:p>
        </p:txBody>
      </p:sp>
      <p:pic>
        <p:nvPicPr>
          <p:cNvPr id="1038" name="Picture 14" descr="Sky Arts | Freeview">
            <a:extLst>
              <a:ext uri="{FF2B5EF4-FFF2-40B4-BE49-F238E27FC236}">
                <a16:creationId xmlns:a16="http://schemas.microsoft.com/office/drawing/2014/main" id="{EEAA9EC3-2440-318A-0446-78A568E039E5}"/>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129752" y="4222038"/>
            <a:ext cx="521457" cy="2862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annel available: Sky Atlantic - Sky Media Ireland">
            <a:extLst>
              <a:ext uri="{FF2B5EF4-FFF2-40B4-BE49-F238E27FC236}">
                <a16:creationId xmlns:a16="http://schemas.microsoft.com/office/drawing/2014/main" id="{33B304C3-A99A-2278-6612-B77306096C3A}"/>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17094" t="34596" r="18896" b="32664"/>
          <a:stretch>
            <a:fillRect/>
          </a:stretch>
        </p:blipFill>
        <p:spPr bwMode="auto">
          <a:xfrm>
            <a:off x="330759" y="4277162"/>
            <a:ext cx="771574" cy="189434"/>
          </a:xfrm>
          <a:prstGeom prst="rect">
            <a:avLst/>
          </a:prstGeom>
          <a:noFill/>
          <a:extLst>
            <a:ext uri="{909E8E84-426E-40DD-AFC4-6F175D3DCCD1}">
              <a14:hiddenFill xmlns:a14="http://schemas.microsoft.com/office/drawing/2010/main">
                <a:solidFill>
                  <a:srgbClr val="FFFFFF"/>
                </a:solidFill>
              </a14:hiddenFill>
            </a:ext>
          </a:extLst>
        </p:spPr>
      </p:pic>
      <p:sp>
        <p:nvSpPr>
          <p:cNvPr id="4159" name="Rectangle 4158">
            <a:extLst>
              <a:ext uri="{FF2B5EF4-FFF2-40B4-BE49-F238E27FC236}">
                <a16:creationId xmlns:a16="http://schemas.microsoft.com/office/drawing/2014/main" id="{833312DD-F10D-EDB5-9207-4B5A80D6F06A}"/>
              </a:ext>
            </a:extLst>
          </p:cNvPr>
          <p:cNvSpPr/>
          <p:nvPr/>
        </p:nvSpPr>
        <p:spPr>
          <a:xfrm rot="16200000" flipH="1">
            <a:off x="3319737" y="3800167"/>
            <a:ext cx="895620" cy="7254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4" name="TextBox 1023">
            <a:extLst>
              <a:ext uri="{FF2B5EF4-FFF2-40B4-BE49-F238E27FC236}">
                <a16:creationId xmlns:a16="http://schemas.microsoft.com/office/drawing/2014/main" id="{9D1130B4-01F3-35EC-DA10-A7F188B93DC2}"/>
              </a:ext>
            </a:extLst>
          </p:cNvPr>
          <p:cNvSpPr txBox="1"/>
          <p:nvPr/>
        </p:nvSpPr>
        <p:spPr>
          <a:xfrm>
            <a:off x="3374789" y="4251806"/>
            <a:ext cx="119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Bridget Jones: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Mad About the Boy</a:t>
            </a:r>
          </a:p>
        </p:txBody>
      </p:sp>
      <p:sp>
        <p:nvSpPr>
          <p:cNvPr id="1025" name="Rectangle 1024">
            <a:extLst>
              <a:ext uri="{FF2B5EF4-FFF2-40B4-BE49-F238E27FC236}">
                <a16:creationId xmlns:a16="http://schemas.microsoft.com/office/drawing/2014/main" id="{9BDFDF7B-7BD1-F8EE-EDB4-C2A2D265BB83}"/>
              </a:ext>
            </a:extLst>
          </p:cNvPr>
          <p:cNvSpPr/>
          <p:nvPr/>
        </p:nvSpPr>
        <p:spPr>
          <a:xfrm rot="16200000" flipH="1">
            <a:off x="4720682" y="3633007"/>
            <a:ext cx="895620" cy="104730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9" name="TextBox 1028">
            <a:extLst>
              <a:ext uri="{FF2B5EF4-FFF2-40B4-BE49-F238E27FC236}">
                <a16:creationId xmlns:a16="http://schemas.microsoft.com/office/drawing/2014/main" id="{96C4A087-D9CD-4C46-A09F-4386DBF99A3D}"/>
              </a:ext>
            </a:extLst>
          </p:cNvPr>
          <p:cNvSpPr txBox="1"/>
          <p:nvPr/>
        </p:nvSpPr>
        <p:spPr>
          <a:xfrm>
            <a:off x="4606863" y="4378449"/>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Classic Movies</a:t>
            </a:r>
          </a:p>
        </p:txBody>
      </p:sp>
      <p:sp>
        <p:nvSpPr>
          <p:cNvPr id="1031" name="Rectangle 1030">
            <a:extLst>
              <a:ext uri="{FF2B5EF4-FFF2-40B4-BE49-F238E27FC236}">
                <a16:creationId xmlns:a16="http://schemas.microsoft.com/office/drawing/2014/main" id="{50E9139E-B171-43D5-9C21-9FE6D32D334B}"/>
              </a:ext>
            </a:extLst>
          </p:cNvPr>
          <p:cNvSpPr/>
          <p:nvPr/>
        </p:nvSpPr>
        <p:spPr>
          <a:xfrm rot="16200000" flipH="1">
            <a:off x="5969793" y="3638689"/>
            <a:ext cx="895620" cy="104730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3" name="TextBox 1032">
            <a:extLst>
              <a:ext uri="{FF2B5EF4-FFF2-40B4-BE49-F238E27FC236}">
                <a16:creationId xmlns:a16="http://schemas.microsoft.com/office/drawing/2014/main" id="{5DF02704-716A-B9AB-CE1D-3E8390E38281}"/>
              </a:ext>
            </a:extLst>
          </p:cNvPr>
          <p:cNvSpPr txBox="1"/>
          <p:nvPr/>
        </p:nvSpPr>
        <p:spPr>
          <a:xfrm>
            <a:off x="5855974" y="4381591"/>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Ted S2</a:t>
            </a:r>
          </a:p>
        </p:txBody>
      </p:sp>
      <p:sp>
        <p:nvSpPr>
          <p:cNvPr id="1039" name="Rectangle 1038">
            <a:extLst>
              <a:ext uri="{FF2B5EF4-FFF2-40B4-BE49-F238E27FC236}">
                <a16:creationId xmlns:a16="http://schemas.microsoft.com/office/drawing/2014/main" id="{062D9130-5E54-5627-267F-7F0EC0B63890}"/>
              </a:ext>
            </a:extLst>
          </p:cNvPr>
          <p:cNvSpPr/>
          <p:nvPr/>
        </p:nvSpPr>
        <p:spPr>
          <a:xfrm rot="16200000" flipH="1">
            <a:off x="7206429" y="3636991"/>
            <a:ext cx="895620" cy="104730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41" name="TextBox 1040">
            <a:extLst>
              <a:ext uri="{FF2B5EF4-FFF2-40B4-BE49-F238E27FC236}">
                <a16:creationId xmlns:a16="http://schemas.microsoft.com/office/drawing/2014/main" id="{8671BF9E-9504-98DA-AB07-EE0E2D4530B6}"/>
              </a:ext>
            </a:extLst>
          </p:cNvPr>
          <p:cNvSpPr txBox="1"/>
          <p:nvPr/>
        </p:nvSpPr>
        <p:spPr>
          <a:xfrm>
            <a:off x="7092610" y="4379893"/>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Matlock S2</a:t>
            </a:r>
          </a:p>
        </p:txBody>
      </p:sp>
      <p:sp>
        <p:nvSpPr>
          <p:cNvPr id="1042" name="Rectangle 1041">
            <a:extLst>
              <a:ext uri="{FF2B5EF4-FFF2-40B4-BE49-F238E27FC236}">
                <a16:creationId xmlns:a16="http://schemas.microsoft.com/office/drawing/2014/main" id="{CB8A485D-BFE1-FD49-6806-1320B6FC273A}"/>
              </a:ext>
            </a:extLst>
          </p:cNvPr>
          <p:cNvSpPr/>
          <p:nvPr/>
        </p:nvSpPr>
        <p:spPr>
          <a:xfrm rot="16200000" flipH="1">
            <a:off x="8443441" y="3636268"/>
            <a:ext cx="895620" cy="104730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43" name="TextBox 1042">
            <a:extLst>
              <a:ext uri="{FF2B5EF4-FFF2-40B4-BE49-F238E27FC236}">
                <a16:creationId xmlns:a16="http://schemas.microsoft.com/office/drawing/2014/main" id="{41578F43-3B40-473C-009E-CA19E2A97447}"/>
              </a:ext>
            </a:extLst>
          </p:cNvPr>
          <p:cNvSpPr txBox="1"/>
          <p:nvPr/>
        </p:nvSpPr>
        <p:spPr>
          <a:xfrm>
            <a:off x="8326103" y="4266894"/>
            <a:ext cx="9601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IT: Welcome To Derry</a:t>
            </a:r>
          </a:p>
        </p:txBody>
      </p:sp>
      <p:sp>
        <p:nvSpPr>
          <p:cNvPr id="1044" name="Rectangle 1043">
            <a:extLst>
              <a:ext uri="{FF2B5EF4-FFF2-40B4-BE49-F238E27FC236}">
                <a16:creationId xmlns:a16="http://schemas.microsoft.com/office/drawing/2014/main" id="{5FB5F183-0EDE-2844-F4BF-58F71395ED42}"/>
              </a:ext>
            </a:extLst>
          </p:cNvPr>
          <p:cNvSpPr/>
          <p:nvPr/>
        </p:nvSpPr>
        <p:spPr>
          <a:xfrm rot="16200000" flipH="1">
            <a:off x="9680453" y="3636269"/>
            <a:ext cx="895620" cy="104730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45" name="TextBox 1044">
            <a:extLst>
              <a:ext uri="{FF2B5EF4-FFF2-40B4-BE49-F238E27FC236}">
                <a16:creationId xmlns:a16="http://schemas.microsoft.com/office/drawing/2014/main" id="{FCCE882E-BB09-15C4-552E-E984FE2FAF3A}"/>
              </a:ext>
            </a:extLst>
          </p:cNvPr>
          <p:cNvSpPr txBox="1"/>
          <p:nvPr/>
        </p:nvSpPr>
        <p:spPr>
          <a:xfrm>
            <a:off x="9554028" y="4373971"/>
            <a:ext cx="9601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Tinsel Town</a:t>
            </a:r>
          </a:p>
        </p:txBody>
      </p:sp>
      <p:sp>
        <p:nvSpPr>
          <p:cNvPr id="1046" name="Rectangle 1045">
            <a:extLst>
              <a:ext uri="{FF2B5EF4-FFF2-40B4-BE49-F238E27FC236}">
                <a16:creationId xmlns:a16="http://schemas.microsoft.com/office/drawing/2014/main" id="{E5C659DC-0AF9-BFC3-F9DF-14C092CC69FB}"/>
              </a:ext>
            </a:extLst>
          </p:cNvPr>
          <p:cNvSpPr/>
          <p:nvPr/>
        </p:nvSpPr>
        <p:spPr>
          <a:xfrm rot="16200000" flipH="1">
            <a:off x="10966132" y="3587602"/>
            <a:ext cx="895620" cy="1144636"/>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47" name="TextBox 1046">
            <a:extLst>
              <a:ext uri="{FF2B5EF4-FFF2-40B4-BE49-F238E27FC236}">
                <a16:creationId xmlns:a16="http://schemas.microsoft.com/office/drawing/2014/main" id="{C638CBCB-91B3-31AF-0D4A-4746A9301FB3}"/>
              </a:ext>
            </a:extLst>
          </p:cNvPr>
          <p:cNvSpPr txBox="1"/>
          <p:nvPr/>
        </p:nvSpPr>
        <p:spPr>
          <a:xfrm>
            <a:off x="10788067" y="4378143"/>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A Minecraft Movie</a:t>
            </a:r>
          </a:p>
        </p:txBody>
      </p:sp>
      <p:sp>
        <p:nvSpPr>
          <p:cNvPr id="3" name="Text Placeholder 3">
            <a:extLst>
              <a:ext uri="{FF2B5EF4-FFF2-40B4-BE49-F238E27FC236}">
                <a16:creationId xmlns:a16="http://schemas.microsoft.com/office/drawing/2014/main" id="{66EFA771-DCD3-18AE-3238-D76EB121ADD7}"/>
              </a:ext>
            </a:extLst>
          </p:cNvPr>
          <p:cNvSpPr txBox="1">
            <a:spLocks/>
          </p:cNvSpPr>
          <p:nvPr/>
        </p:nvSpPr>
        <p:spPr>
          <a:xfrm>
            <a:off x="7737532" y="4560916"/>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5</a:t>
            </a:r>
          </a:p>
        </p:txBody>
      </p:sp>
      <p:pic>
        <p:nvPicPr>
          <p:cNvPr id="25" name="Picture 24" descr="A person with his hands up in front of a mask&#10;&#10;AI-generated content may be incorrect.">
            <a:extLst>
              <a:ext uri="{FF2B5EF4-FFF2-40B4-BE49-F238E27FC236}">
                <a16:creationId xmlns:a16="http://schemas.microsoft.com/office/drawing/2014/main" id="{CDCCB639-1E29-1C94-5990-3AB06655206A}"/>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251082" y="4853024"/>
            <a:ext cx="1200000" cy="900000"/>
          </a:xfrm>
          <a:prstGeom prst="rect">
            <a:avLst/>
          </a:prstGeom>
        </p:spPr>
      </p:pic>
      <p:pic>
        <p:nvPicPr>
          <p:cNvPr id="28" name="Picture 27" descr="A person and person holding a clapper board&#10;&#10;AI-generated content may be incorrect.">
            <a:extLst>
              <a:ext uri="{FF2B5EF4-FFF2-40B4-BE49-F238E27FC236}">
                <a16:creationId xmlns:a16="http://schemas.microsoft.com/office/drawing/2014/main" id="{6DBA6083-0E77-93DA-DE6B-DA187E9B70D6}"/>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7835099" y="4853024"/>
            <a:ext cx="1200000" cy="900000"/>
          </a:xfrm>
          <a:prstGeom prst="rect">
            <a:avLst/>
          </a:prstGeom>
        </p:spPr>
      </p:pic>
      <p:sp>
        <p:nvSpPr>
          <p:cNvPr id="29" name="Rectangle 28">
            <a:extLst>
              <a:ext uri="{FF2B5EF4-FFF2-40B4-BE49-F238E27FC236}">
                <a16:creationId xmlns:a16="http://schemas.microsoft.com/office/drawing/2014/main" id="{1A2AF266-3B1C-DA63-20F1-D5CEAD8DFDF8}"/>
              </a:ext>
            </a:extLst>
          </p:cNvPr>
          <p:cNvSpPr/>
          <p:nvPr/>
        </p:nvSpPr>
        <p:spPr>
          <a:xfrm rot="16200000" flipH="1">
            <a:off x="7913009" y="4776030"/>
            <a:ext cx="899998" cy="105838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2EB58067-079F-E66B-E96A-5AF47C3E447D}"/>
              </a:ext>
            </a:extLst>
          </p:cNvPr>
          <p:cNvSpPr txBox="1"/>
          <p:nvPr/>
        </p:nvSpPr>
        <p:spPr>
          <a:xfrm>
            <a:off x="7808035" y="5399662"/>
            <a:ext cx="1238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Murder Before Evensong</a:t>
            </a:r>
          </a:p>
        </p:txBody>
      </p:sp>
      <p:sp>
        <p:nvSpPr>
          <p:cNvPr id="34" name="Rectangle 33">
            <a:extLst>
              <a:ext uri="{FF2B5EF4-FFF2-40B4-BE49-F238E27FC236}">
                <a16:creationId xmlns:a16="http://schemas.microsoft.com/office/drawing/2014/main" id="{E45851E2-C532-EFA9-398C-9333462E3C72}"/>
              </a:ext>
            </a:extLst>
          </p:cNvPr>
          <p:cNvSpPr/>
          <p:nvPr/>
        </p:nvSpPr>
        <p:spPr>
          <a:xfrm rot="16200000" flipH="1">
            <a:off x="9350343" y="4756513"/>
            <a:ext cx="899998" cy="109667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6A6DBC08-E718-124A-8999-94164C4AEB30}"/>
              </a:ext>
            </a:extLst>
          </p:cNvPr>
          <p:cNvSpPr txBox="1"/>
          <p:nvPr/>
        </p:nvSpPr>
        <p:spPr>
          <a:xfrm>
            <a:off x="9230992" y="5390138"/>
            <a:ext cx="1238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Michael Palin in Venezuela</a:t>
            </a:r>
          </a:p>
        </p:txBody>
      </p:sp>
      <p:sp>
        <p:nvSpPr>
          <p:cNvPr id="7" name="Rectangle 6">
            <a:extLst>
              <a:ext uri="{FF2B5EF4-FFF2-40B4-BE49-F238E27FC236}">
                <a16:creationId xmlns:a16="http://schemas.microsoft.com/office/drawing/2014/main" id="{F170106E-1E59-AE64-46F6-5F5417D667B4}"/>
              </a:ext>
            </a:extLst>
          </p:cNvPr>
          <p:cNvSpPr/>
          <p:nvPr/>
        </p:nvSpPr>
        <p:spPr>
          <a:xfrm rot="16200000" flipH="1">
            <a:off x="10740323" y="4787433"/>
            <a:ext cx="899998" cy="1044504"/>
          </a:xfrm>
          <a:prstGeom prst="rect">
            <a:avLst/>
          </a:prstGeom>
          <a:gradFill flip="none" rotWithShape="1">
            <a:gsLst>
              <a:gs pos="54000">
                <a:schemeClr val="bg1">
                  <a:lumMod val="0"/>
                  <a:alpha val="0"/>
                </a:schemeClr>
              </a:gs>
              <a:gs pos="31000">
                <a:srgbClr val="000000">
                  <a:lumMod val="24000"/>
                  <a:alpha val="73000"/>
                </a:srgb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85D4CC58-3E9E-AE6C-9C0D-AF7C14F59229}"/>
              </a:ext>
            </a:extLst>
          </p:cNvPr>
          <p:cNvSpPr txBox="1"/>
          <p:nvPr/>
        </p:nvSpPr>
        <p:spPr>
          <a:xfrm>
            <a:off x="10627230" y="5522192"/>
            <a:ext cx="12381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The Rumour</a:t>
            </a:r>
          </a:p>
        </p:txBody>
      </p:sp>
    </p:spTree>
    <p:extLst>
      <p:ext uri="{BB962C8B-B14F-4D97-AF65-F5344CB8AC3E}">
        <p14:creationId xmlns:p14="http://schemas.microsoft.com/office/powerpoint/2010/main" val="428823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oll sitting on a couch&#10;&#10;AI-generated content may be incorrect.">
            <a:extLst>
              <a:ext uri="{FF2B5EF4-FFF2-40B4-BE49-F238E27FC236}">
                <a16:creationId xmlns:a16="http://schemas.microsoft.com/office/drawing/2014/main" id="{CCE00141-4CE6-9678-4BB5-66FB3A2FE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Category &amp; Advertiser Analysis Q4 2024</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Department for Energy Security and Net Zero – Warm and Fuzzy</a:t>
            </a:r>
          </a:p>
        </p:txBody>
      </p:sp>
    </p:spTree>
    <p:extLst>
      <p:ext uri="{BB962C8B-B14F-4D97-AF65-F5344CB8AC3E}">
        <p14:creationId xmlns:p14="http://schemas.microsoft.com/office/powerpoint/2010/main" val="176578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CB30925-3F4B-C0DF-21F6-C0450C878F82}"/>
              </a:ext>
            </a:extLst>
          </p:cNvPr>
          <p:cNvGraphicFramePr>
            <a:graphicFrameLocks noGrp="1"/>
          </p:cNvGraphicFramePr>
          <p:nvPr>
            <p:extLst>
              <p:ext uri="{D42A27DB-BD31-4B8C-83A1-F6EECF244321}">
                <p14:modId xmlns:p14="http://schemas.microsoft.com/office/powerpoint/2010/main" val="2747086609"/>
              </p:ext>
            </p:extLst>
          </p:nvPr>
        </p:nvGraphicFramePr>
        <p:xfrm>
          <a:off x="911998" y="1212574"/>
          <a:ext cx="10368000" cy="3974471"/>
        </p:xfrm>
        <a:graphic>
          <a:graphicData uri="http://schemas.openxmlformats.org/drawingml/2006/table">
            <a:tbl>
              <a:tblPr/>
              <a:tblGrid>
                <a:gridCol w="980985">
                  <a:extLst>
                    <a:ext uri="{9D8B030D-6E8A-4147-A177-3AD203B41FA5}">
                      <a16:colId xmlns:a16="http://schemas.microsoft.com/office/drawing/2014/main" val="1567310496"/>
                    </a:ext>
                  </a:extLst>
                </a:gridCol>
                <a:gridCol w="625801">
                  <a:extLst>
                    <a:ext uri="{9D8B030D-6E8A-4147-A177-3AD203B41FA5}">
                      <a16:colId xmlns:a16="http://schemas.microsoft.com/office/drawing/2014/main" val="1694067084"/>
                    </a:ext>
                  </a:extLst>
                </a:gridCol>
                <a:gridCol w="625801">
                  <a:extLst>
                    <a:ext uri="{9D8B030D-6E8A-4147-A177-3AD203B41FA5}">
                      <a16:colId xmlns:a16="http://schemas.microsoft.com/office/drawing/2014/main" val="3830862769"/>
                    </a:ext>
                  </a:extLst>
                </a:gridCol>
                <a:gridCol w="625801">
                  <a:extLst>
                    <a:ext uri="{9D8B030D-6E8A-4147-A177-3AD203B41FA5}">
                      <a16:colId xmlns:a16="http://schemas.microsoft.com/office/drawing/2014/main" val="4211643656"/>
                    </a:ext>
                  </a:extLst>
                </a:gridCol>
                <a:gridCol w="625801">
                  <a:extLst>
                    <a:ext uri="{9D8B030D-6E8A-4147-A177-3AD203B41FA5}">
                      <a16:colId xmlns:a16="http://schemas.microsoft.com/office/drawing/2014/main" val="3337731067"/>
                    </a:ext>
                  </a:extLst>
                </a:gridCol>
                <a:gridCol w="625801">
                  <a:extLst>
                    <a:ext uri="{9D8B030D-6E8A-4147-A177-3AD203B41FA5}">
                      <a16:colId xmlns:a16="http://schemas.microsoft.com/office/drawing/2014/main" val="3231456156"/>
                    </a:ext>
                  </a:extLst>
                </a:gridCol>
                <a:gridCol w="625801">
                  <a:extLst>
                    <a:ext uri="{9D8B030D-6E8A-4147-A177-3AD203B41FA5}">
                      <a16:colId xmlns:a16="http://schemas.microsoft.com/office/drawing/2014/main" val="1775718225"/>
                    </a:ext>
                  </a:extLst>
                </a:gridCol>
                <a:gridCol w="625801">
                  <a:extLst>
                    <a:ext uri="{9D8B030D-6E8A-4147-A177-3AD203B41FA5}">
                      <a16:colId xmlns:a16="http://schemas.microsoft.com/office/drawing/2014/main" val="446564390"/>
                    </a:ext>
                  </a:extLst>
                </a:gridCol>
                <a:gridCol w="625801">
                  <a:extLst>
                    <a:ext uri="{9D8B030D-6E8A-4147-A177-3AD203B41FA5}">
                      <a16:colId xmlns:a16="http://schemas.microsoft.com/office/drawing/2014/main" val="3819152209"/>
                    </a:ext>
                  </a:extLst>
                </a:gridCol>
                <a:gridCol w="625801">
                  <a:extLst>
                    <a:ext uri="{9D8B030D-6E8A-4147-A177-3AD203B41FA5}">
                      <a16:colId xmlns:a16="http://schemas.microsoft.com/office/drawing/2014/main" val="1353897669"/>
                    </a:ext>
                  </a:extLst>
                </a:gridCol>
                <a:gridCol w="625801">
                  <a:extLst>
                    <a:ext uri="{9D8B030D-6E8A-4147-A177-3AD203B41FA5}">
                      <a16:colId xmlns:a16="http://schemas.microsoft.com/office/drawing/2014/main" val="259770225"/>
                    </a:ext>
                  </a:extLst>
                </a:gridCol>
                <a:gridCol w="625801">
                  <a:extLst>
                    <a:ext uri="{9D8B030D-6E8A-4147-A177-3AD203B41FA5}">
                      <a16:colId xmlns:a16="http://schemas.microsoft.com/office/drawing/2014/main" val="3367894222"/>
                    </a:ext>
                  </a:extLst>
                </a:gridCol>
                <a:gridCol w="625801">
                  <a:extLst>
                    <a:ext uri="{9D8B030D-6E8A-4147-A177-3AD203B41FA5}">
                      <a16:colId xmlns:a16="http://schemas.microsoft.com/office/drawing/2014/main" val="4266429524"/>
                    </a:ext>
                  </a:extLst>
                </a:gridCol>
                <a:gridCol w="625801">
                  <a:extLst>
                    <a:ext uri="{9D8B030D-6E8A-4147-A177-3AD203B41FA5}">
                      <a16:colId xmlns:a16="http://schemas.microsoft.com/office/drawing/2014/main" val="2196672965"/>
                    </a:ext>
                  </a:extLst>
                </a:gridCol>
                <a:gridCol w="625801">
                  <a:extLst>
                    <a:ext uri="{9D8B030D-6E8A-4147-A177-3AD203B41FA5}">
                      <a16:colId xmlns:a16="http://schemas.microsoft.com/office/drawing/2014/main" val="3276396620"/>
                    </a:ext>
                  </a:extLst>
                </a:gridCol>
                <a:gridCol w="625801">
                  <a:extLst>
                    <a:ext uri="{9D8B030D-6E8A-4147-A177-3AD203B41FA5}">
                      <a16:colId xmlns:a16="http://schemas.microsoft.com/office/drawing/2014/main" val="1157513144"/>
                    </a:ext>
                  </a:extLst>
                </a:gridCol>
              </a:tblGrid>
              <a:tr h="1613114">
                <a:tc>
                  <a:txBody>
                    <a:bodyPr/>
                    <a:lstStyle/>
                    <a:p>
                      <a:pPr algn="l" fontAlgn="ctr"/>
                      <a:r>
                        <a:rPr lang="en-GB" sz="1100" b="1" i="0" u="none" strike="noStrike">
                          <a:solidFill>
                            <a:srgbClr val="000000"/>
                          </a:solidFill>
                          <a:effectLst/>
                          <a:latin typeface="Arial" panose="020B0604020202020204" pitchFamily="34" charset="0"/>
                        </a:rPr>
                        <a:t> </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Online retail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Retail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Business &amp; Industrial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Government Social Political Organisation</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Electronics, Household Appliances &amp; Tech</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Cosmetics &amp; Personal Care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Household Equipment &amp; DIY</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Entertainment &amp; Leisure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Food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Telecoms</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Household FMCG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Health &amp; Wellbeing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Finance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Automotive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Travel &amp; Transport</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600874"/>
                  </a:ext>
                </a:extLst>
              </a:tr>
              <a:tr h="533918">
                <a:tc>
                  <a:txBody>
                    <a:bodyPr/>
                    <a:lstStyle/>
                    <a:p>
                      <a:pPr algn="ctr" fontAlgn="ctr"/>
                      <a:r>
                        <a:rPr lang="en-GB" sz="1000" b="0" i="0" u="none" strike="noStrike">
                          <a:solidFill>
                            <a:srgbClr val="000000"/>
                          </a:solidFill>
                          <a:effectLst/>
                          <a:latin typeface="Arial" panose="020B0604020202020204" pitchFamily="34" charset="0"/>
                        </a:rPr>
                        <a:t>Oct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483"/>
                    </a:solidFill>
                  </a:tcPr>
                </a:tc>
                <a:tc>
                  <a:txBody>
                    <a:bodyPr/>
                    <a:lstStyle/>
                    <a:p>
                      <a:pPr algn="ctr" fontAlgn="ctr"/>
                      <a:r>
                        <a:rPr lang="en-GB" sz="1200" b="1" i="0" u="none" strike="noStrike">
                          <a:solidFill>
                            <a:srgbClr val="000000"/>
                          </a:solidFill>
                          <a:effectLst/>
                          <a:latin typeface="Arial" panose="020B0604020202020204" pitchFamily="34" charset="0"/>
                        </a:rPr>
                        <a:t>113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D981"/>
                    </a:solidFill>
                  </a:tcPr>
                </a:tc>
                <a:tc>
                  <a:txBody>
                    <a:bodyPr/>
                    <a:lstStyle/>
                    <a:p>
                      <a:pPr algn="ctr" fontAlgn="ctr"/>
                      <a:r>
                        <a:rPr lang="en-GB" sz="1200" b="1" i="0" u="none" strike="noStrike">
                          <a:solidFill>
                            <a:srgbClr val="000000"/>
                          </a:solidFill>
                          <a:effectLst/>
                          <a:latin typeface="Arial" panose="020B0604020202020204" pitchFamily="34" charset="0"/>
                        </a:rPr>
                        <a:t>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tc>
                  <a:txBody>
                    <a:bodyPr/>
                    <a:lstStyle/>
                    <a:p>
                      <a:pPr algn="ctr" fontAlgn="ctr"/>
                      <a:r>
                        <a:rPr lang="en-GB" sz="1200" b="1" i="0" u="none" strike="noStrike">
                          <a:solidFill>
                            <a:srgbClr val="000000"/>
                          </a:solidFill>
                          <a:effectLst/>
                          <a:latin typeface="Arial" panose="020B0604020202020204" pitchFamily="34" charset="0"/>
                        </a:rPr>
                        <a:t>111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F82"/>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fontAlgn="ctr"/>
                      <a:r>
                        <a:rPr lang="en-GB" sz="1200" b="1" i="0" u="none" strike="noStrike">
                          <a:solidFill>
                            <a:srgbClr val="000000"/>
                          </a:solidFill>
                          <a:effectLst/>
                          <a:latin typeface="Arial" panose="020B0604020202020204" pitchFamily="34" charset="0"/>
                        </a:rPr>
                        <a:t>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ctr" fontAlgn="ctr"/>
                      <a:r>
                        <a:rPr lang="en-GB" sz="1200" b="1" i="0" u="none" strike="noStrike">
                          <a:solidFill>
                            <a:srgbClr val="000000"/>
                          </a:solidFill>
                          <a:effectLst/>
                          <a:latin typeface="Arial" panose="020B0604020202020204" pitchFamily="34" charset="0"/>
                        </a:rPr>
                        <a:t>109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tc>
                  <a:txBody>
                    <a:bodyPr/>
                    <a:lstStyle/>
                    <a:p>
                      <a:pPr algn="ctr" fontAlgn="ctr"/>
                      <a:r>
                        <a:rPr lang="en-GB" sz="1200" b="1" i="0" u="none" strike="noStrike">
                          <a:solidFill>
                            <a:srgbClr val="000000"/>
                          </a:solidFill>
                          <a:effectLst/>
                          <a:latin typeface="Arial" panose="020B0604020202020204" pitchFamily="34" charset="0"/>
                        </a:rPr>
                        <a:t>104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ctr"/>
                      <a:r>
                        <a:rPr lang="en-GB" sz="1200" b="1" i="0" u="none" strike="noStrike">
                          <a:solidFill>
                            <a:srgbClr val="000000"/>
                          </a:solidFill>
                          <a:effectLst/>
                          <a:latin typeface="Arial" panose="020B0604020202020204" pitchFamily="34" charset="0"/>
                        </a:rPr>
                        <a:t>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200" b="1" i="0" u="none" strike="noStrike">
                          <a:solidFill>
                            <a:srgbClr val="000000"/>
                          </a:solidFill>
                          <a:effectLst/>
                          <a:latin typeface="Arial" panose="020B0604020202020204" pitchFamily="34" charset="0"/>
                        </a:rPr>
                        <a:t>108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fontAlgn="ctr"/>
                      <a:r>
                        <a:rPr lang="en-GB" sz="1200" b="1" i="0" u="none" strike="noStrike">
                          <a:solidFill>
                            <a:srgbClr val="000000"/>
                          </a:solidFill>
                          <a:effectLst/>
                          <a:latin typeface="Arial" panose="020B0604020202020204" pitchFamily="34" charset="0"/>
                        </a:rPr>
                        <a:t>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B74"/>
                    </a:solidFill>
                  </a:tcPr>
                </a:tc>
                <a:extLst>
                  <a:ext uri="{0D108BD9-81ED-4DB2-BD59-A6C34878D82A}">
                    <a16:rowId xmlns:a16="http://schemas.microsoft.com/office/drawing/2014/main" val="747754152"/>
                  </a:ext>
                </a:extLst>
              </a:tr>
              <a:tr h="533918">
                <a:tc>
                  <a:txBody>
                    <a:bodyPr/>
                    <a:lstStyle/>
                    <a:p>
                      <a:pPr algn="ctr" fontAlgn="ctr"/>
                      <a:r>
                        <a:rPr lang="en-GB" sz="1000" b="0" i="0" u="none" strike="noStrike">
                          <a:solidFill>
                            <a:srgbClr val="000000"/>
                          </a:solidFill>
                          <a:effectLst/>
                          <a:latin typeface="Arial" panose="020B0604020202020204" pitchFamily="34" charset="0"/>
                        </a:rPr>
                        <a:t>Nov</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2"/>
                    </a:solidFill>
                  </a:tcPr>
                </a:tc>
                <a:tc>
                  <a:txBody>
                    <a:bodyPr/>
                    <a:lstStyle/>
                    <a:p>
                      <a:pPr algn="ctr" fontAlgn="ctr"/>
                      <a:r>
                        <a:rPr lang="en-GB" sz="1200" b="1" i="0" u="none" strike="noStrike">
                          <a:solidFill>
                            <a:srgbClr val="000000"/>
                          </a:solidFill>
                          <a:effectLst/>
                          <a:latin typeface="Arial" panose="020B0604020202020204" pitchFamily="34" charset="0"/>
                        </a:rPr>
                        <a:t>152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2"/>
                    </a:solidFill>
                  </a:tcPr>
                </a:tc>
                <a:tc>
                  <a:txBody>
                    <a:bodyPr/>
                    <a:lstStyle/>
                    <a:p>
                      <a:pPr algn="ctr" fontAlgn="ctr"/>
                      <a:r>
                        <a:rPr lang="en-GB" sz="1200" b="1" i="0" u="none" strike="noStrike">
                          <a:solidFill>
                            <a:srgbClr val="000000"/>
                          </a:solidFill>
                          <a:effectLst/>
                          <a:latin typeface="Arial" panose="020B0604020202020204" pitchFamily="34" charset="0"/>
                        </a:rPr>
                        <a:t>107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200" b="1" i="0" u="none" strike="noStrike">
                          <a:solidFill>
                            <a:srgbClr val="000000"/>
                          </a:solidFill>
                          <a:effectLst/>
                          <a:latin typeface="Arial" panose="020B0604020202020204" pitchFamily="34" charset="0"/>
                        </a:rPr>
                        <a:t>113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B81"/>
                    </a:solidFill>
                  </a:tcPr>
                </a:tc>
                <a:tc>
                  <a:txBody>
                    <a:bodyPr/>
                    <a:lstStyle/>
                    <a:p>
                      <a:pPr algn="ctr" fontAlgn="ctr"/>
                      <a:r>
                        <a:rPr lang="en-GB" sz="1200" b="1" i="0" u="none" strike="noStrike">
                          <a:solidFill>
                            <a:srgbClr val="000000"/>
                          </a:solidFill>
                          <a:effectLst/>
                          <a:latin typeface="Arial" panose="020B0604020202020204" pitchFamily="34" charset="0"/>
                        </a:rPr>
                        <a:t>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DC81"/>
                    </a:solidFill>
                  </a:tcPr>
                </a:tc>
                <a:tc>
                  <a:txBody>
                    <a:bodyPr/>
                    <a:lstStyle/>
                    <a:p>
                      <a:pPr algn="ctr" fontAlgn="ctr"/>
                      <a:r>
                        <a:rPr lang="en-GB" sz="1200" b="1" i="0" u="none" strike="noStrike">
                          <a:solidFill>
                            <a:srgbClr val="000000"/>
                          </a:solidFill>
                          <a:effectLst/>
                          <a:latin typeface="Arial" panose="020B0604020202020204" pitchFamily="34" charset="0"/>
                        </a:rPr>
                        <a:t>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200" b="1" i="0" u="none" strike="noStrike">
                          <a:solidFill>
                            <a:srgbClr val="000000"/>
                          </a:solidFill>
                          <a:effectLst/>
                          <a:latin typeface="Arial" panose="020B0604020202020204" pitchFamily="34" charset="0"/>
                        </a:rPr>
                        <a:t>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17F"/>
                    </a:solidFill>
                  </a:tcPr>
                </a:tc>
                <a:tc>
                  <a:txBody>
                    <a:bodyPr/>
                    <a:lstStyle/>
                    <a:p>
                      <a:pPr algn="ctr" fontAlgn="ctr"/>
                      <a:r>
                        <a:rPr lang="en-GB" sz="1200" b="1" i="0" u="none" strike="noStrike">
                          <a:solidFill>
                            <a:srgbClr val="000000"/>
                          </a:solidFill>
                          <a:effectLst/>
                          <a:latin typeface="Arial" panose="020B0604020202020204" pitchFamily="34" charset="0"/>
                        </a:rPr>
                        <a:t>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200" b="1" i="0" u="none" strike="noStrike">
                          <a:solidFill>
                            <a:srgbClr val="000000"/>
                          </a:solidFill>
                          <a:effectLst/>
                          <a:latin typeface="Arial" panose="020B0604020202020204" pitchFamily="34" charset="0"/>
                        </a:rPr>
                        <a:t>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075"/>
                    </a:solidFill>
                  </a:tcPr>
                </a:tc>
                <a:tc>
                  <a:txBody>
                    <a:bodyPr/>
                    <a:lstStyle/>
                    <a:p>
                      <a:pPr algn="ctr" fontAlgn="ctr"/>
                      <a:r>
                        <a:rPr lang="en-GB" sz="1200" b="1" i="0" u="none" strike="noStrike">
                          <a:solidFill>
                            <a:srgbClr val="000000"/>
                          </a:solidFill>
                          <a:effectLst/>
                          <a:latin typeface="Arial" panose="020B0604020202020204" pitchFamily="34" charset="0"/>
                        </a:rPr>
                        <a:t>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773"/>
                    </a:solidFill>
                  </a:tcPr>
                </a:tc>
                <a:tc>
                  <a:txBody>
                    <a:bodyPr/>
                    <a:lstStyle/>
                    <a:p>
                      <a:pPr algn="ctr" fontAlgn="ctr"/>
                      <a:r>
                        <a:rPr lang="en-GB" sz="1200" b="1" i="0" u="none" strike="noStrike">
                          <a:solidFill>
                            <a:srgbClr val="000000"/>
                          </a:solidFill>
                          <a:effectLst/>
                          <a:latin typeface="Arial" panose="020B0604020202020204" pitchFamily="34" charset="0"/>
                        </a:rPr>
                        <a:t>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4253659904"/>
                  </a:ext>
                </a:extLst>
              </a:tr>
              <a:tr h="533918">
                <a:tc>
                  <a:txBody>
                    <a:bodyPr/>
                    <a:lstStyle/>
                    <a:p>
                      <a:pPr algn="ctr" fontAlgn="ctr"/>
                      <a:r>
                        <a:rPr lang="en-GB" sz="1000" b="0" i="0" u="none" strike="noStrike">
                          <a:solidFill>
                            <a:srgbClr val="000000"/>
                          </a:solidFill>
                          <a:effectLst/>
                          <a:latin typeface="Arial" panose="020B0604020202020204" pitchFamily="34" charset="0"/>
                        </a:rPr>
                        <a:t>Dec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D7E"/>
                    </a:solidFill>
                  </a:tcPr>
                </a:tc>
                <a:tc>
                  <a:txBody>
                    <a:bodyPr/>
                    <a:lstStyle/>
                    <a:p>
                      <a:pPr algn="ctr" fontAlgn="ctr"/>
                      <a:r>
                        <a:rPr lang="en-GB" sz="1200" b="1" i="0" u="none" strike="noStrike">
                          <a:solidFill>
                            <a:srgbClr val="000000"/>
                          </a:solidFill>
                          <a:effectLst/>
                          <a:latin typeface="Arial" panose="020B0604020202020204" pitchFamily="34" charset="0"/>
                        </a:rPr>
                        <a:t>148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983"/>
                    </a:solidFill>
                  </a:tcPr>
                </a:tc>
                <a:tc>
                  <a:txBody>
                    <a:bodyPr/>
                    <a:lstStyle/>
                    <a:p>
                      <a:pPr algn="ctr" fontAlgn="ctr"/>
                      <a:r>
                        <a:rPr lang="en-GB" sz="1200" b="1" i="0" u="none" strike="noStrike">
                          <a:solidFill>
                            <a:srgbClr val="000000"/>
                          </a:solidFill>
                          <a:effectLst/>
                          <a:latin typeface="Arial" panose="020B0604020202020204" pitchFamily="34" charset="0"/>
                        </a:rPr>
                        <a:t>138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B81"/>
                    </a:solidFill>
                  </a:tcPr>
                </a:tc>
                <a:tc>
                  <a:txBody>
                    <a:bodyPr/>
                    <a:lstStyle/>
                    <a:p>
                      <a:pPr algn="ctr" fontAlgn="ctr"/>
                      <a:r>
                        <a:rPr lang="en-GB" sz="1200" b="1" i="0" u="none" strike="noStrike">
                          <a:solidFill>
                            <a:srgbClr val="000000"/>
                          </a:solidFill>
                          <a:effectLst/>
                          <a:latin typeface="Arial" panose="020B0604020202020204" pitchFamily="34" charset="0"/>
                        </a:rPr>
                        <a:t>120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C27C"/>
                    </a:solidFill>
                  </a:tcPr>
                </a:tc>
                <a:tc>
                  <a:txBody>
                    <a:bodyPr/>
                    <a:lstStyle/>
                    <a:p>
                      <a:pPr algn="ctr" fontAlgn="ctr"/>
                      <a:r>
                        <a:rPr lang="en-GB" sz="1200" b="1" i="0" u="none" strike="noStrike">
                          <a:solidFill>
                            <a:srgbClr val="000000"/>
                          </a:solidFill>
                          <a:effectLst/>
                          <a:latin typeface="Arial" panose="020B0604020202020204" pitchFamily="34" charset="0"/>
                        </a:rPr>
                        <a:t>101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F81"/>
                    </a:solidFill>
                  </a:tcPr>
                </a:tc>
                <a:tc>
                  <a:txBody>
                    <a:bodyPr/>
                    <a:lstStyle/>
                    <a:p>
                      <a:pPr algn="ctr" fontAlgn="ctr"/>
                      <a:r>
                        <a:rPr lang="en-GB" sz="1200" b="1" i="0" u="none" strike="noStrike">
                          <a:solidFill>
                            <a:srgbClr val="000000"/>
                          </a:solidFill>
                          <a:effectLst/>
                          <a:latin typeface="Arial" panose="020B0604020202020204" pitchFamily="34" charset="0"/>
                        </a:rPr>
                        <a:t>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97A"/>
                    </a:solidFill>
                  </a:tcPr>
                </a:tc>
                <a:tc>
                  <a:txBody>
                    <a:bodyPr/>
                    <a:lstStyle/>
                    <a:p>
                      <a:pPr algn="ctr" fontAlgn="ctr"/>
                      <a:r>
                        <a:rPr lang="en-GB" sz="1200" b="1" i="0" u="none" strike="noStrike">
                          <a:solidFill>
                            <a:srgbClr val="000000"/>
                          </a:solidFill>
                          <a:effectLst/>
                          <a:latin typeface="Arial" panose="020B0604020202020204" pitchFamily="34" charset="0"/>
                        </a:rPr>
                        <a:t>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ctr" fontAlgn="ctr"/>
                      <a:r>
                        <a:rPr lang="en-GB" sz="1200" b="1" i="0" u="none" strike="noStrike">
                          <a:solidFill>
                            <a:srgbClr val="000000"/>
                          </a:solidFill>
                          <a:effectLst/>
                          <a:latin typeface="Arial" panose="020B0604020202020204" pitchFamily="34" charset="0"/>
                        </a:rPr>
                        <a:t>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200" b="1" i="0" u="none" strike="noStrike">
                          <a:solidFill>
                            <a:srgbClr val="000000"/>
                          </a:solidFill>
                          <a:effectLst/>
                          <a:latin typeface="Arial" panose="020B0604020202020204" pitchFamily="34" charset="0"/>
                        </a:rPr>
                        <a:t>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tc>
                  <a:txBody>
                    <a:bodyPr/>
                    <a:lstStyle/>
                    <a:p>
                      <a:pPr algn="ctr" fontAlgn="ctr"/>
                      <a:r>
                        <a:rPr lang="en-GB" sz="1200" b="1" i="0" u="none" strike="noStrike">
                          <a:solidFill>
                            <a:srgbClr val="000000"/>
                          </a:solidFill>
                          <a:effectLst/>
                          <a:latin typeface="Arial" panose="020B0604020202020204" pitchFamily="34" charset="0"/>
                        </a:rPr>
                        <a:t>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870"/>
                    </a:solidFill>
                  </a:tcPr>
                </a:tc>
                <a:tc>
                  <a:txBody>
                    <a:bodyPr/>
                    <a:lstStyle/>
                    <a:p>
                      <a:pPr algn="ctr" fontAlgn="ctr"/>
                      <a:r>
                        <a:rPr lang="en-GB" sz="1200" b="1" i="0" u="none" strike="noStrike">
                          <a:solidFill>
                            <a:srgbClr val="000000"/>
                          </a:solidFill>
                          <a:effectLst/>
                          <a:latin typeface="Arial" panose="020B0604020202020204" pitchFamily="34" charset="0"/>
                        </a:rPr>
                        <a:t>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extLst>
                  <a:ext uri="{0D108BD9-81ED-4DB2-BD59-A6C34878D82A}">
                    <a16:rowId xmlns:a16="http://schemas.microsoft.com/office/drawing/2014/main" val="118282506"/>
                  </a:ext>
                </a:extLst>
              </a:tr>
              <a:tr h="225685">
                <a:tc>
                  <a:txBody>
                    <a:bodyPr/>
                    <a:lstStyle/>
                    <a:p>
                      <a:pPr algn="ctr" fontAlgn="ctr"/>
                      <a:r>
                        <a:rPr lang="en-GB" sz="1000" b="0"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1286416"/>
                  </a:ext>
                </a:extLst>
              </a:tr>
              <a:tr h="533918">
                <a:tc>
                  <a:txBody>
                    <a:bodyPr/>
                    <a:lstStyle/>
                    <a:p>
                      <a:pPr algn="ctr" fontAlgn="ctr"/>
                      <a:r>
                        <a:rPr lang="en-GB" sz="1000" b="0" i="0" u="none" strike="noStrike">
                          <a:solidFill>
                            <a:srgbClr val="000000"/>
                          </a:solidFill>
                          <a:effectLst/>
                          <a:latin typeface="Arial" panose="020B0604020202020204" pitchFamily="34" charset="0"/>
                        </a:rPr>
                        <a:t>Q4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a:solidFill>
                            <a:srgbClr val="000000"/>
                          </a:solidFill>
                          <a:effectLst/>
                          <a:latin typeface="Arial" panose="020B0604020202020204" pitchFamily="34" charset="0"/>
                        </a:rPr>
                        <a:t>143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80"/>
                    </a:solidFill>
                  </a:tcPr>
                </a:tc>
                <a:tc>
                  <a:txBody>
                    <a:bodyPr/>
                    <a:lstStyle/>
                    <a:p>
                      <a:pPr algn="ctr" fontAlgn="ct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283"/>
                    </a:solidFill>
                  </a:tcPr>
                </a:tc>
                <a:tc>
                  <a:txBody>
                    <a:bodyPr/>
                    <a:lstStyle/>
                    <a:p>
                      <a:pPr algn="ctr" fontAlgn="ct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583"/>
                    </a:solidFill>
                  </a:tcPr>
                </a:tc>
                <a:tc>
                  <a:txBody>
                    <a:bodyPr/>
                    <a:lstStyle/>
                    <a:p>
                      <a:pPr algn="ctr" fontAlgn="ctr"/>
                      <a:r>
                        <a:rPr lang="en-GB" sz="1200" b="1" i="0" u="none" strike="noStrike">
                          <a:solidFill>
                            <a:srgbClr val="000000"/>
                          </a:solidFill>
                          <a:effectLst/>
                          <a:latin typeface="Arial" panose="020B0604020202020204" pitchFamily="34" charset="0"/>
                        </a:rPr>
                        <a:t>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0"/>
                    </a:solidFill>
                  </a:tcPr>
                </a:tc>
                <a:tc>
                  <a:txBody>
                    <a:bodyPr/>
                    <a:lstStyle/>
                    <a:p>
                      <a:pPr algn="ctr" fontAlgn="ct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ct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ctr"/>
                      <a:r>
                        <a:rPr lang="en-GB" sz="1200" b="1" i="0" u="none" strike="noStrike">
                          <a:solidFill>
                            <a:srgbClr val="000000"/>
                          </a:solidFill>
                          <a:effectLst/>
                          <a:latin typeface="Arial" panose="020B0604020202020204" pitchFamily="34" charset="0"/>
                        </a:rPr>
                        <a:t>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C7E"/>
                    </a:solidFill>
                  </a:tcPr>
                </a:tc>
                <a:tc>
                  <a:txBody>
                    <a:bodyPr/>
                    <a:lstStyle/>
                    <a:p>
                      <a:pPr algn="ctr" fontAlgn="ctr"/>
                      <a:r>
                        <a:rPr lang="en-GB" sz="1200" b="1" i="0" u="none" strike="noStrike">
                          <a:solidFill>
                            <a:srgbClr val="000000"/>
                          </a:solidFill>
                          <a:effectLst/>
                          <a:latin typeface="Arial" panose="020B060402020202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C77"/>
                    </a:solidFill>
                  </a:tcPr>
                </a:tc>
                <a:tc>
                  <a:txBody>
                    <a:bodyPr/>
                    <a:lstStyle/>
                    <a:p>
                      <a:pPr algn="ctr" fontAlgn="ctr"/>
                      <a:r>
                        <a:rPr lang="en-GB" sz="1200" b="1" i="0" u="none" strike="noStrike">
                          <a:solidFill>
                            <a:srgbClr val="000000"/>
                          </a:solidFill>
                          <a:effectLst/>
                          <a:latin typeface="Arial" panose="020B0604020202020204" pitchFamily="34" charset="0"/>
                        </a:rPr>
                        <a:t>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576"/>
                    </a:solidFill>
                  </a:tcPr>
                </a:tc>
                <a:tc>
                  <a:txBody>
                    <a:bodyPr/>
                    <a:lstStyle/>
                    <a:p>
                      <a:pPr algn="ctr" fontAlgn="ctr"/>
                      <a:r>
                        <a:rPr lang="en-GB" sz="1200" b="1" i="0" u="none" strike="noStrike" dirty="0">
                          <a:solidFill>
                            <a:srgbClr val="000000"/>
                          </a:solidFill>
                          <a:effectLst/>
                          <a:latin typeface="Arial" panose="020B0604020202020204" pitchFamily="34" charset="0"/>
                        </a:rPr>
                        <a:t>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673"/>
                    </a:solidFill>
                  </a:tcPr>
                </a:tc>
                <a:extLst>
                  <a:ext uri="{0D108BD9-81ED-4DB2-BD59-A6C34878D82A}">
                    <a16:rowId xmlns:a16="http://schemas.microsoft.com/office/drawing/2014/main" val="1285735265"/>
                  </a:ext>
                </a:extLst>
              </a:tr>
            </a:tbl>
          </a:graphicData>
        </a:graphic>
      </p:graphicFrame>
      <p:sp>
        <p:nvSpPr>
          <p:cNvPr id="2" name="Title 1">
            <a:extLst>
              <a:ext uri="{FF2B5EF4-FFF2-40B4-BE49-F238E27FC236}">
                <a16:creationId xmlns:a16="http://schemas.microsoft.com/office/drawing/2014/main" id="{E7F47CEA-22E5-4F40-B53C-FCB1B7AF8C02}"/>
              </a:ext>
            </a:extLst>
          </p:cNvPr>
          <p:cNvSpPr>
            <a:spLocks noGrp="1"/>
          </p:cNvSpPr>
          <p:nvPr>
            <p:ph type="title"/>
          </p:nvPr>
        </p:nvSpPr>
        <p:spPr/>
        <p:txBody>
          <a:bodyPr/>
          <a:lstStyle/>
          <a:p>
            <a:r>
              <a:rPr lang="en-GB" dirty="0"/>
              <a:t>Q4 2024 TV Impacts by Category</a:t>
            </a:r>
          </a:p>
        </p:txBody>
      </p:sp>
      <p:graphicFrame>
        <p:nvGraphicFramePr>
          <p:cNvPr id="7" name="Table 6">
            <a:extLst>
              <a:ext uri="{FF2B5EF4-FFF2-40B4-BE49-F238E27FC236}">
                <a16:creationId xmlns:a16="http://schemas.microsoft.com/office/drawing/2014/main" id="{1B05427E-B60E-313A-3394-67599AC99AE1}"/>
              </a:ext>
            </a:extLst>
          </p:cNvPr>
          <p:cNvGraphicFramePr>
            <a:graphicFrameLocks noGrp="1"/>
          </p:cNvGraphicFramePr>
          <p:nvPr>
            <p:extLst>
              <p:ext uri="{D42A27DB-BD31-4B8C-83A1-F6EECF244321}">
                <p14:modId xmlns:p14="http://schemas.microsoft.com/office/powerpoint/2010/main" val="71862976"/>
              </p:ext>
            </p:extLst>
          </p:nvPr>
        </p:nvGraphicFramePr>
        <p:xfrm>
          <a:off x="10694013" y="299034"/>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8" name="Text Placeholder 2">
            <a:extLst>
              <a:ext uri="{FF2B5EF4-FFF2-40B4-BE49-F238E27FC236}">
                <a16:creationId xmlns:a16="http://schemas.microsoft.com/office/drawing/2014/main" id="{67024283-FDD6-EA84-914C-9B758D65E942}"/>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Q4 2024 vs 2024 Index, Adults, Top 15 categories by total impacts. Historic not forward looking.</a:t>
            </a:r>
          </a:p>
        </p:txBody>
      </p:sp>
      <p:sp>
        <p:nvSpPr>
          <p:cNvPr id="3" name="TextBox 2">
            <a:extLst>
              <a:ext uri="{FF2B5EF4-FFF2-40B4-BE49-F238E27FC236}">
                <a16:creationId xmlns:a16="http://schemas.microsoft.com/office/drawing/2014/main" id="{6128A574-453E-F928-B7F1-08A3CE832EAB}"/>
              </a:ext>
            </a:extLst>
          </p:cNvPr>
          <p:cNvSpPr txBox="1"/>
          <p:nvPr/>
        </p:nvSpPr>
        <p:spPr>
          <a:xfrm>
            <a:off x="8938260" y="399827"/>
            <a:ext cx="1755753" cy="400110"/>
          </a:xfrm>
          <a:prstGeom prst="rect">
            <a:avLst/>
          </a:prstGeom>
          <a:noFill/>
        </p:spPr>
        <p:txBody>
          <a:bodyPr wrap="square" rtlCol="0">
            <a:spAutoFit/>
          </a:bodyPr>
          <a:lstStyle/>
          <a:p>
            <a:pPr algn="ctr"/>
            <a:r>
              <a:rPr lang="en-GB" sz="1000" b="1" dirty="0">
                <a:solidFill>
                  <a:schemeClr val="bg2"/>
                </a:solidFill>
              </a:rPr>
              <a:t>Relative propensity of media spend by category</a:t>
            </a:r>
          </a:p>
        </p:txBody>
      </p:sp>
    </p:spTree>
    <p:extLst>
      <p:ext uri="{BB962C8B-B14F-4D97-AF65-F5344CB8AC3E}">
        <p14:creationId xmlns:p14="http://schemas.microsoft.com/office/powerpoint/2010/main" val="175717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B5A-4506-51B8-C30F-E9868EA0361E}"/>
              </a:ext>
            </a:extLst>
          </p:cNvPr>
          <p:cNvSpPr>
            <a:spLocks noGrp="1"/>
          </p:cNvSpPr>
          <p:nvPr>
            <p:ph type="title"/>
          </p:nvPr>
        </p:nvSpPr>
        <p:spPr/>
        <p:txBody>
          <a:bodyPr/>
          <a:lstStyle/>
          <a:p>
            <a:r>
              <a:rPr lang="en-GB" dirty="0"/>
              <a:t>Top sectors by Q4 2024 impacts</a:t>
            </a:r>
          </a:p>
        </p:txBody>
      </p:sp>
      <p:graphicFrame>
        <p:nvGraphicFramePr>
          <p:cNvPr id="6" name="Chart 5">
            <a:extLst>
              <a:ext uri="{FF2B5EF4-FFF2-40B4-BE49-F238E27FC236}">
                <a16:creationId xmlns:a16="http://schemas.microsoft.com/office/drawing/2014/main" id="{1F8DBBBD-1FA9-0A8D-79E3-4AD97EC2F490}"/>
              </a:ext>
            </a:extLst>
          </p:cNvPr>
          <p:cNvGraphicFramePr/>
          <p:nvPr>
            <p:extLst>
              <p:ext uri="{D42A27DB-BD31-4B8C-83A1-F6EECF244321}">
                <p14:modId xmlns:p14="http://schemas.microsoft.com/office/powerpoint/2010/main" val="3429548057"/>
              </p:ext>
            </p:extLst>
          </p:nvPr>
        </p:nvGraphicFramePr>
        <p:xfrm>
          <a:off x="371476" y="1269000"/>
          <a:ext cx="11449049"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D41FF732-BCDA-4AEC-3204-26F0D07B5FD9}"/>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Q4 2024, All Adults, Impacts (R/W) (million). Numbers above bars show Q4 index vs 2024. Historic not forward looking.</a:t>
            </a:r>
          </a:p>
        </p:txBody>
      </p:sp>
      <p:sp>
        <p:nvSpPr>
          <p:cNvPr id="8" name="TextBox 7">
            <a:extLst>
              <a:ext uri="{FF2B5EF4-FFF2-40B4-BE49-F238E27FC236}">
                <a16:creationId xmlns:a16="http://schemas.microsoft.com/office/drawing/2014/main" id="{F53B08A9-F988-1D60-20C0-75ADB9837F81}"/>
              </a:ext>
            </a:extLst>
          </p:cNvPr>
          <p:cNvSpPr txBox="1"/>
          <p:nvPr/>
        </p:nvSpPr>
        <p:spPr>
          <a:xfrm>
            <a:off x="1391981" y="130710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99</a:t>
            </a:r>
          </a:p>
        </p:txBody>
      </p:sp>
      <p:sp>
        <p:nvSpPr>
          <p:cNvPr id="4" name="TextBox 3">
            <a:extLst>
              <a:ext uri="{FF2B5EF4-FFF2-40B4-BE49-F238E27FC236}">
                <a16:creationId xmlns:a16="http://schemas.microsoft.com/office/drawing/2014/main" id="{C1420680-AD75-363F-6AC5-EF3DAF534582}"/>
              </a:ext>
            </a:extLst>
          </p:cNvPr>
          <p:cNvSpPr txBox="1"/>
          <p:nvPr/>
        </p:nvSpPr>
        <p:spPr>
          <a:xfrm>
            <a:off x="2069718" y="160162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110</a:t>
            </a:r>
          </a:p>
        </p:txBody>
      </p:sp>
      <p:sp>
        <p:nvSpPr>
          <p:cNvPr id="5" name="TextBox 4">
            <a:extLst>
              <a:ext uri="{FF2B5EF4-FFF2-40B4-BE49-F238E27FC236}">
                <a16:creationId xmlns:a16="http://schemas.microsoft.com/office/drawing/2014/main" id="{13CF8655-52A1-BBB1-F63A-665554D48CEA}"/>
              </a:ext>
            </a:extLst>
          </p:cNvPr>
          <p:cNvSpPr txBox="1"/>
          <p:nvPr/>
        </p:nvSpPr>
        <p:spPr>
          <a:xfrm>
            <a:off x="2756980" y="162221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124</a:t>
            </a:r>
          </a:p>
        </p:txBody>
      </p:sp>
      <p:sp>
        <p:nvSpPr>
          <p:cNvPr id="34" name="TextBox 33">
            <a:extLst>
              <a:ext uri="{FF2B5EF4-FFF2-40B4-BE49-F238E27FC236}">
                <a16:creationId xmlns:a16="http://schemas.microsoft.com/office/drawing/2014/main" id="{008E8A78-FFD6-DC9C-6685-D9475E85D46D}"/>
              </a:ext>
            </a:extLst>
          </p:cNvPr>
          <p:cNvSpPr txBox="1"/>
          <p:nvPr/>
        </p:nvSpPr>
        <p:spPr>
          <a:xfrm>
            <a:off x="3444242" y="185890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114</a:t>
            </a:r>
          </a:p>
        </p:txBody>
      </p:sp>
      <p:sp>
        <p:nvSpPr>
          <p:cNvPr id="35" name="TextBox 34">
            <a:extLst>
              <a:ext uri="{FF2B5EF4-FFF2-40B4-BE49-F238E27FC236}">
                <a16:creationId xmlns:a16="http://schemas.microsoft.com/office/drawing/2014/main" id="{B754C542-1565-C9B1-51F5-B52C6C8F367C}"/>
              </a:ext>
            </a:extLst>
          </p:cNvPr>
          <p:cNvSpPr txBox="1"/>
          <p:nvPr/>
        </p:nvSpPr>
        <p:spPr>
          <a:xfrm>
            <a:off x="4199086" y="2522685"/>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94</a:t>
            </a:r>
          </a:p>
        </p:txBody>
      </p:sp>
      <p:sp>
        <p:nvSpPr>
          <p:cNvPr id="36" name="TextBox 35">
            <a:extLst>
              <a:ext uri="{FF2B5EF4-FFF2-40B4-BE49-F238E27FC236}">
                <a16:creationId xmlns:a16="http://schemas.microsoft.com/office/drawing/2014/main" id="{00CCAC84-EB32-6F99-5C4C-60E9315E3EBB}"/>
              </a:ext>
            </a:extLst>
          </p:cNvPr>
          <p:cNvSpPr txBox="1"/>
          <p:nvPr/>
        </p:nvSpPr>
        <p:spPr>
          <a:xfrm>
            <a:off x="4924448" y="256959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73</a:t>
            </a:r>
          </a:p>
        </p:txBody>
      </p:sp>
      <p:sp>
        <p:nvSpPr>
          <p:cNvPr id="37" name="TextBox 36">
            <a:extLst>
              <a:ext uri="{FF2B5EF4-FFF2-40B4-BE49-F238E27FC236}">
                <a16:creationId xmlns:a16="http://schemas.microsoft.com/office/drawing/2014/main" id="{F2E804CF-1BE2-4020-3172-7B7A041F4712}"/>
              </a:ext>
            </a:extLst>
          </p:cNvPr>
          <p:cNvSpPr txBox="1"/>
          <p:nvPr/>
        </p:nvSpPr>
        <p:spPr>
          <a:xfrm>
            <a:off x="5535685" y="278129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126</a:t>
            </a:r>
          </a:p>
        </p:txBody>
      </p:sp>
      <p:sp>
        <p:nvSpPr>
          <p:cNvPr id="38" name="TextBox 37">
            <a:extLst>
              <a:ext uri="{FF2B5EF4-FFF2-40B4-BE49-F238E27FC236}">
                <a16:creationId xmlns:a16="http://schemas.microsoft.com/office/drawing/2014/main" id="{6BE236C3-1E34-71C4-6F57-1506042325A3}"/>
              </a:ext>
            </a:extLst>
          </p:cNvPr>
          <p:cNvSpPr txBox="1"/>
          <p:nvPr/>
        </p:nvSpPr>
        <p:spPr>
          <a:xfrm>
            <a:off x="6275249" y="3224614"/>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94</a:t>
            </a:r>
          </a:p>
        </p:txBody>
      </p:sp>
      <p:sp>
        <p:nvSpPr>
          <p:cNvPr id="39" name="TextBox 38">
            <a:extLst>
              <a:ext uri="{FF2B5EF4-FFF2-40B4-BE49-F238E27FC236}">
                <a16:creationId xmlns:a16="http://schemas.microsoft.com/office/drawing/2014/main" id="{4568F2FE-7AF9-D09C-0509-4BA0A3D34309}"/>
              </a:ext>
            </a:extLst>
          </p:cNvPr>
          <p:cNvSpPr txBox="1"/>
          <p:nvPr/>
        </p:nvSpPr>
        <p:spPr>
          <a:xfrm>
            <a:off x="6942375" y="335725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110</a:t>
            </a:r>
          </a:p>
        </p:txBody>
      </p:sp>
      <p:sp>
        <p:nvSpPr>
          <p:cNvPr id="40" name="TextBox 39">
            <a:extLst>
              <a:ext uri="{FF2B5EF4-FFF2-40B4-BE49-F238E27FC236}">
                <a16:creationId xmlns:a16="http://schemas.microsoft.com/office/drawing/2014/main" id="{F76A4368-0DB1-A555-096A-C70F704F32BF}"/>
              </a:ext>
            </a:extLst>
          </p:cNvPr>
          <p:cNvSpPr txBox="1"/>
          <p:nvPr/>
        </p:nvSpPr>
        <p:spPr>
          <a:xfrm>
            <a:off x="7706674" y="341082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61</a:t>
            </a:r>
          </a:p>
        </p:txBody>
      </p:sp>
      <p:sp>
        <p:nvSpPr>
          <p:cNvPr id="41" name="TextBox 40">
            <a:extLst>
              <a:ext uri="{FF2B5EF4-FFF2-40B4-BE49-F238E27FC236}">
                <a16:creationId xmlns:a16="http://schemas.microsoft.com/office/drawing/2014/main" id="{4850C702-D0E3-4B46-5B96-66062288A4EC}"/>
              </a:ext>
            </a:extLst>
          </p:cNvPr>
          <p:cNvSpPr txBox="1"/>
          <p:nvPr/>
        </p:nvSpPr>
        <p:spPr>
          <a:xfrm>
            <a:off x="8354750" y="3462454"/>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143</a:t>
            </a:r>
          </a:p>
        </p:txBody>
      </p:sp>
      <p:sp>
        <p:nvSpPr>
          <p:cNvPr id="42" name="TextBox 41">
            <a:extLst>
              <a:ext uri="{FF2B5EF4-FFF2-40B4-BE49-F238E27FC236}">
                <a16:creationId xmlns:a16="http://schemas.microsoft.com/office/drawing/2014/main" id="{A093D268-47DB-B4DC-E52A-A1BA24EAD08D}"/>
              </a:ext>
            </a:extLst>
          </p:cNvPr>
          <p:cNvSpPr txBox="1"/>
          <p:nvPr/>
        </p:nvSpPr>
        <p:spPr>
          <a:xfrm>
            <a:off x="9081196" y="3620112"/>
            <a:ext cx="395931" cy="246221"/>
          </a:xfrm>
          <a:prstGeom prst="rect">
            <a:avLst/>
          </a:prstGeom>
          <a:noFill/>
        </p:spPr>
        <p:txBody>
          <a:bodyPr wrap="square" rtlCol="0">
            <a:spAutoFit/>
          </a:bodyPr>
          <a:lstStyle/>
          <a:p>
            <a:pPr algn="l"/>
            <a:r>
              <a:rPr lang="en-US" sz="1000" b="1" dirty="0">
                <a:solidFill>
                  <a:schemeClr val="tx1">
                    <a:lumMod val="65000"/>
                    <a:lumOff val="35000"/>
                  </a:schemeClr>
                </a:solidFill>
              </a:rPr>
              <a:t>9</a:t>
            </a:r>
            <a:r>
              <a:rPr lang="en-GB" sz="1000" b="1" dirty="0">
                <a:solidFill>
                  <a:schemeClr val="tx1">
                    <a:lumMod val="65000"/>
                    <a:lumOff val="35000"/>
                  </a:schemeClr>
                </a:solidFill>
              </a:rPr>
              <a:t>1</a:t>
            </a:r>
          </a:p>
        </p:txBody>
      </p:sp>
      <p:sp>
        <p:nvSpPr>
          <p:cNvPr id="43" name="TextBox 42">
            <a:extLst>
              <a:ext uri="{FF2B5EF4-FFF2-40B4-BE49-F238E27FC236}">
                <a16:creationId xmlns:a16="http://schemas.microsoft.com/office/drawing/2014/main" id="{504FC782-D1F1-4186-7DC2-AC3381F25334}"/>
              </a:ext>
            </a:extLst>
          </p:cNvPr>
          <p:cNvSpPr txBox="1"/>
          <p:nvPr/>
        </p:nvSpPr>
        <p:spPr>
          <a:xfrm>
            <a:off x="9719976" y="372233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123</a:t>
            </a:r>
          </a:p>
        </p:txBody>
      </p:sp>
      <p:sp>
        <p:nvSpPr>
          <p:cNvPr id="44" name="TextBox 43">
            <a:extLst>
              <a:ext uri="{FF2B5EF4-FFF2-40B4-BE49-F238E27FC236}">
                <a16:creationId xmlns:a16="http://schemas.microsoft.com/office/drawing/2014/main" id="{943E9C07-F363-C221-39D4-11E5D75B4FAE}"/>
              </a:ext>
            </a:extLst>
          </p:cNvPr>
          <p:cNvSpPr txBox="1"/>
          <p:nvPr/>
        </p:nvSpPr>
        <p:spPr>
          <a:xfrm>
            <a:off x="10502847" y="388509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69</a:t>
            </a:r>
          </a:p>
        </p:txBody>
      </p:sp>
      <p:sp>
        <p:nvSpPr>
          <p:cNvPr id="45" name="TextBox 44">
            <a:extLst>
              <a:ext uri="{FF2B5EF4-FFF2-40B4-BE49-F238E27FC236}">
                <a16:creationId xmlns:a16="http://schemas.microsoft.com/office/drawing/2014/main" id="{D684D09B-1DAA-C465-4448-30A03C377696}"/>
              </a:ext>
            </a:extLst>
          </p:cNvPr>
          <p:cNvSpPr txBox="1"/>
          <p:nvPr/>
        </p:nvSpPr>
        <p:spPr>
          <a:xfrm>
            <a:off x="11148904" y="3896139"/>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126</a:t>
            </a:r>
          </a:p>
        </p:txBody>
      </p:sp>
    </p:spTree>
    <p:extLst>
      <p:ext uri="{BB962C8B-B14F-4D97-AF65-F5344CB8AC3E}">
        <p14:creationId xmlns:p14="http://schemas.microsoft.com/office/powerpoint/2010/main" val="415697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Online Retail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2024, All Adults, Impacts (R/W) (million). Top 10 2024 Q4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342244019"/>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From A to Z: The History of the Amazon Logo | Looka">
            <a:extLst>
              <a:ext uri="{FF2B5EF4-FFF2-40B4-BE49-F238E27FC236}">
                <a16:creationId xmlns:a16="http://schemas.microsoft.com/office/drawing/2014/main" id="{21DF9148-74EF-2744-687F-E120283B5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29" y="5039852"/>
            <a:ext cx="687260" cy="387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13DE90D-D872-A718-AB1F-1FBACD303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936" y="5113574"/>
            <a:ext cx="479426" cy="2397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EE8183C9-5333-DDD2-CE49-D7B39CFCCF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8644" y="5138478"/>
            <a:ext cx="783704" cy="1899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Frequently Asked Questions | Funky Pigeon">
            <a:extLst>
              <a:ext uri="{FF2B5EF4-FFF2-40B4-BE49-F238E27FC236}">
                <a16:creationId xmlns:a16="http://schemas.microsoft.com/office/drawing/2014/main" id="{EE214BCE-CEE2-B5F0-DD75-D2032700A8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3061" y="5165092"/>
            <a:ext cx="798010" cy="1366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35A6A29-0A9F-3E9C-9163-2182FA357F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9781" y="5138871"/>
            <a:ext cx="471873" cy="1891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mans Returns - Weird Fish Returns Portal">
            <a:extLst>
              <a:ext uri="{FF2B5EF4-FFF2-40B4-BE49-F238E27FC236}">
                <a16:creationId xmlns:a16="http://schemas.microsoft.com/office/drawing/2014/main" id="{A1CA210B-A8F3-906A-26C0-02B7634060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293" y="4964355"/>
            <a:ext cx="896918" cy="538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TV plc - Wikipedia">
            <a:extLst>
              <a:ext uri="{FF2B5EF4-FFF2-40B4-BE49-F238E27FC236}">
                <a16:creationId xmlns:a16="http://schemas.microsoft.com/office/drawing/2014/main" id="{0A03ED87-E247-82F3-9D57-CEE7562A71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7027" y="5130098"/>
            <a:ext cx="404564" cy="20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804EEB7-1980-E8CD-0C62-21CDA301CF2F}"/>
              </a:ext>
            </a:extLst>
          </p:cNvPr>
          <p:cNvPicPr>
            <a:picLocks noChangeAspect="1"/>
          </p:cNvPicPr>
          <p:nvPr/>
        </p:nvPicPr>
        <p:blipFill>
          <a:blip r:embed="rId11"/>
          <a:stretch>
            <a:fillRect/>
          </a:stretch>
        </p:blipFill>
        <p:spPr>
          <a:xfrm>
            <a:off x="6543976" y="5081575"/>
            <a:ext cx="685800" cy="303711"/>
          </a:xfrm>
          <a:prstGeom prst="rect">
            <a:avLst/>
          </a:prstGeom>
        </p:spPr>
      </p:pic>
      <p:pic>
        <p:nvPicPr>
          <p:cNvPr id="2056" name="Picture 8">
            <a:extLst>
              <a:ext uri="{FF2B5EF4-FFF2-40B4-BE49-F238E27FC236}">
                <a16:creationId xmlns:a16="http://schemas.microsoft.com/office/drawing/2014/main" id="{E954AC1A-2531-B3B9-AAC5-92C0F07A88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7624" y="5143996"/>
            <a:ext cx="635811" cy="1788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hop - Online Deals &amp; Vouchers of up to 80% off - Wowcher">
            <a:extLst>
              <a:ext uri="{FF2B5EF4-FFF2-40B4-BE49-F238E27FC236}">
                <a16:creationId xmlns:a16="http://schemas.microsoft.com/office/drawing/2014/main" id="{535696E7-1D67-B24A-E99D-DE075E0C7B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6060" y="5011057"/>
            <a:ext cx="635811" cy="40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Retail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2024, All Adults, Impacts (R/W) (million). Top 10 2024 Q4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1286172643"/>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a:extLst>
              <a:ext uri="{FF2B5EF4-FFF2-40B4-BE49-F238E27FC236}">
                <a16:creationId xmlns:a16="http://schemas.microsoft.com/office/drawing/2014/main" id="{6C60B250-D5CB-042E-5996-3C7770845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101" y="4972454"/>
            <a:ext cx="403401" cy="403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0A9E7365-1400-AD47-89BD-741540235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6497" y="5029649"/>
            <a:ext cx="543220" cy="289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M&amp;S Logo and symbol, meaning, history, PNG, brand">
            <a:extLst>
              <a:ext uri="{FF2B5EF4-FFF2-40B4-BE49-F238E27FC236}">
                <a16:creationId xmlns:a16="http://schemas.microsoft.com/office/drawing/2014/main" id="{D055E26E-9F12-2059-2B8B-86F847BBEE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7805" y="5004053"/>
            <a:ext cx="478095" cy="340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6BDEC751-0D2D-8EAB-8513-0CCDB02619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4999" y="5093971"/>
            <a:ext cx="734414" cy="1603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Hillarys (@hillarysblinds) / X">
            <a:extLst>
              <a:ext uri="{FF2B5EF4-FFF2-40B4-BE49-F238E27FC236}">
                <a16:creationId xmlns:a16="http://schemas.microsoft.com/office/drawing/2014/main" id="{44294891-590F-9E90-B4A8-45E2EA4056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1000" b="37666"/>
          <a:stretch/>
        </p:blipFill>
        <p:spPr bwMode="auto">
          <a:xfrm>
            <a:off x="7446219" y="5082963"/>
            <a:ext cx="854917" cy="182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John Lewis &amp; Partners - Wikipedia">
            <a:extLst>
              <a:ext uri="{FF2B5EF4-FFF2-40B4-BE49-F238E27FC236}">
                <a16:creationId xmlns:a16="http://schemas.microsoft.com/office/drawing/2014/main" id="{B45C5E37-9FBD-51E1-FA20-CFD0429F8A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7326" y="4994182"/>
            <a:ext cx="570578" cy="3599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gos-Logo - DigitalDM">
            <a:extLst>
              <a:ext uri="{FF2B5EF4-FFF2-40B4-BE49-F238E27FC236}">
                <a16:creationId xmlns:a16="http://schemas.microsoft.com/office/drawing/2014/main" id="{DDE392C5-3861-7090-1248-092A1D6318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2206" y="4851615"/>
            <a:ext cx="645079" cy="6450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8BD7143-644A-C571-6959-4C3ACE9FF5F7}"/>
              </a:ext>
            </a:extLst>
          </p:cNvPr>
          <p:cNvPicPr>
            <a:picLocks noChangeAspect="1"/>
          </p:cNvPicPr>
          <p:nvPr/>
        </p:nvPicPr>
        <p:blipFill>
          <a:blip r:embed="rId11"/>
          <a:stretch>
            <a:fillRect/>
          </a:stretch>
        </p:blipFill>
        <p:spPr>
          <a:xfrm>
            <a:off x="5519652" y="4922971"/>
            <a:ext cx="753551" cy="502367"/>
          </a:xfrm>
          <a:prstGeom prst="rect">
            <a:avLst/>
          </a:prstGeom>
        </p:spPr>
      </p:pic>
      <p:pic>
        <p:nvPicPr>
          <p:cNvPr id="3080" name="Picture 8" descr="Moneysupermarket.com - Wikipedia">
            <a:extLst>
              <a:ext uri="{FF2B5EF4-FFF2-40B4-BE49-F238E27FC236}">
                <a16:creationId xmlns:a16="http://schemas.microsoft.com/office/drawing/2014/main" id="{C356E782-3AC6-0326-FEEA-15B37B1208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97945" y="5032181"/>
            <a:ext cx="753552" cy="28394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Vintage Cash Cow | ProductionBase">
            <a:extLst>
              <a:ext uri="{FF2B5EF4-FFF2-40B4-BE49-F238E27FC236}">
                <a16:creationId xmlns:a16="http://schemas.microsoft.com/office/drawing/2014/main" id="{492BB12D-2F5B-1371-9939-F9CF866986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90171" y="4922970"/>
            <a:ext cx="753551" cy="50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Business &amp; Industrial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2024, All Adults, Impacts (R/W) (million). Top 10 2024 Q4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807992885"/>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AutoShape 4" descr="Moneysupermarket.com buys Quidco for up to £101m">
            <a:extLst>
              <a:ext uri="{FF2B5EF4-FFF2-40B4-BE49-F238E27FC236}">
                <a16:creationId xmlns:a16="http://schemas.microsoft.com/office/drawing/2014/main" id="{87F9DEE8-732A-B67B-834D-3F3AADFAD1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descr="Welcome - ScottishPower">
            <a:extLst>
              <a:ext uri="{FF2B5EF4-FFF2-40B4-BE49-F238E27FC236}">
                <a16:creationId xmlns:a16="http://schemas.microsoft.com/office/drawing/2014/main" id="{0941D8CD-09C5-600C-5AB0-CB0EFCAAB8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114" b="27509"/>
          <a:stretch>
            <a:fillRect/>
          </a:stretch>
        </p:blipFill>
        <p:spPr bwMode="auto">
          <a:xfrm>
            <a:off x="1366838" y="4991099"/>
            <a:ext cx="1060812" cy="3048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itish Gas - Wikipedia">
            <a:extLst>
              <a:ext uri="{FF2B5EF4-FFF2-40B4-BE49-F238E27FC236}">
                <a16:creationId xmlns:a16="http://schemas.microsoft.com/office/drawing/2014/main" id="{895DAB2E-A76E-5C57-504E-F0D003E312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375" y="4920297"/>
            <a:ext cx="809625" cy="31305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VO Energy - Wikipedia">
            <a:extLst>
              <a:ext uri="{FF2B5EF4-FFF2-40B4-BE49-F238E27FC236}">
                <a16:creationId xmlns:a16="http://schemas.microsoft.com/office/drawing/2014/main" id="{F923CB3F-DE06-2C47-229F-E7C4596F6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612" y="4985876"/>
            <a:ext cx="723900" cy="2961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1A43AEB8-6880-71E2-5864-7B2B98C5A2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0224" y="5008004"/>
            <a:ext cx="723900" cy="21384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ome | SmartEnergy">
            <a:extLst>
              <a:ext uri="{FF2B5EF4-FFF2-40B4-BE49-F238E27FC236}">
                <a16:creationId xmlns:a16="http://schemas.microsoft.com/office/drawing/2014/main" id="{134EE7C3-4E85-7ACE-78B3-E017F03928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912" y="5015222"/>
            <a:ext cx="1019175" cy="199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74EE380-DBFB-06AB-3B12-6A1761D3A97C}"/>
              </a:ext>
            </a:extLst>
          </p:cNvPr>
          <p:cNvPicPr>
            <a:picLocks noChangeAspect="1"/>
          </p:cNvPicPr>
          <p:nvPr/>
        </p:nvPicPr>
        <p:blipFill>
          <a:blip r:embed="rId9"/>
          <a:stretch>
            <a:fillRect/>
          </a:stretch>
        </p:blipFill>
        <p:spPr>
          <a:xfrm>
            <a:off x="6594698" y="4932654"/>
            <a:ext cx="600075" cy="402641"/>
          </a:xfrm>
          <a:prstGeom prst="rect">
            <a:avLst/>
          </a:prstGeom>
        </p:spPr>
      </p:pic>
      <p:pic>
        <p:nvPicPr>
          <p:cNvPr id="4108" name="Picture 12">
            <a:extLst>
              <a:ext uri="{FF2B5EF4-FFF2-40B4-BE49-F238E27FC236}">
                <a16:creationId xmlns:a16="http://schemas.microsoft.com/office/drawing/2014/main" id="{A9B3804E-1B82-DF12-641A-5D1401C793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5077" y="4947841"/>
            <a:ext cx="332530" cy="35321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7CBEABD0-21E5-BAA5-BC0B-B13B95F34C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96159" y="5070046"/>
            <a:ext cx="533731" cy="16595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TV plc - Wikipedia">
            <a:extLst>
              <a:ext uri="{FF2B5EF4-FFF2-40B4-BE49-F238E27FC236}">
                <a16:creationId xmlns:a16="http://schemas.microsoft.com/office/drawing/2014/main" id="{5CAB62F6-C739-A8C3-9583-EE8AAF5AAA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43809" y="5011381"/>
            <a:ext cx="450911" cy="23034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Advertising Standards Authority (United Kingdom) - Wikipedia">
            <a:extLst>
              <a:ext uri="{FF2B5EF4-FFF2-40B4-BE49-F238E27FC236}">
                <a16:creationId xmlns:a16="http://schemas.microsoft.com/office/drawing/2014/main" id="{C8672236-2F97-5EE1-672E-C31C5465E7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28390" y="4967811"/>
            <a:ext cx="637809" cy="281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07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at a table&#10;&#10;AI-generated content may be incorrect.">
            <a:extLst>
              <a:ext uri="{FF2B5EF4-FFF2-40B4-BE49-F238E27FC236}">
                <a16:creationId xmlns:a16="http://schemas.microsoft.com/office/drawing/2014/main" id="{94B57E82-6ECF-4CAE-EFAA-B8B502419D8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16302025-6CD0-CCCA-68DE-A7A948DEE8AE}"/>
              </a:ext>
            </a:extLst>
          </p:cNvPr>
          <p:cNvSpPr/>
          <p:nvPr/>
        </p:nvSpPr>
        <p:spPr>
          <a:xfrm flipH="1">
            <a:off x="-7" y="0"/>
            <a:ext cx="11617897" cy="6858000"/>
          </a:xfrm>
          <a:prstGeom prst="rect">
            <a:avLst/>
          </a:prstGeom>
          <a:gradFill flip="none" rotWithShape="1">
            <a:gsLst>
              <a:gs pos="42000">
                <a:schemeClr val="bg1">
                  <a:lumMod val="0"/>
                  <a:alpha val="0"/>
                </a:schemeClr>
              </a:gs>
              <a:gs pos="22000">
                <a:srgbClr val="000000">
                  <a:lumMod val="24000"/>
                  <a:alpha val="2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Reach Extenders &amp; Viewing Overview</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Great Western Railway – Thrilling Engagement</a:t>
            </a:r>
          </a:p>
        </p:txBody>
      </p:sp>
    </p:spTree>
    <p:extLst>
      <p:ext uri="{BB962C8B-B14F-4D97-AF65-F5344CB8AC3E}">
        <p14:creationId xmlns:p14="http://schemas.microsoft.com/office/powerpoint/2010/main" val="33489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826B905D-671C-48BC-A0DD-0FECA015BEE4"/>
  <p:tag name="ISPRINGONLINEFOLDERID" val="0"/>
  <p:tag name="ISPRINGONLINEFOLDERPATH" val="Content List"/>
  <p:tag name="ISPRINGCLOUDFOLDERID" val="26"/>
  <p:tag name="ISPRINGCLOUDFOLDERPATH" val="Repository/Nickable Charts/TV  viewing &amp; audiences/"/>
  <p:tag name="ISPRINGCLOUDFOLDERDOMAIN" val="https://thinkbox.ispringcloud.eu"/>
  <p:tag name="ISPRING_PLAYERS_CUSTOMIZATION" val="UEsDBBQAAgAIACJN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a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1o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1o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a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a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F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hclTAqrEVSgAAAGsAAAAbAAAAdW5pdmVyc2FsL3VuaXZlcnNhbC5wbmcueG1ss7GvyM1RKEstKs7Mz7NVMtQzULK34+WyKShKLctMLVeoAIoBBSFASaESyDVCcMszU0oygEIGZhYIwYzUzPSMElslCwOERn2gmQBQSwECAAAUAAIACAAiTeNKqQHEdvsCAACwCAAAFAAAAAAAAAABAAAAAAAAAAAAdW5pdmVyc2FsL3BsYXllci54bWxQSwECAAAUAAIACADrWgJTMbQ+B90EAABqEgAAHQAAAAAAAAABAAAAAAAtAwAAdW5pdmVyc2FsL2NvbW1vbl9tZXNzYWdlcy5sbmdQSwECAAAUAAIACADrWgJTR0tXA/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PRESENTATION_TITLE" val="Future Focus Report - Q4 202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12C10D46BFB04798D9B0BF8875AC26" ma:contentTypeVersion="9" ma:contentTypeDescription="Create a new document." ma:contentTypeScope="" ma:versionID="0529903f3036c693614b27c4cb42a34a">
  <xsd:schema xmlns:xsd="http://www.w3.org/2001/XMLSchema" xmlns:xs="http://www.w3.org/2001/XMLSchema" xmlns:p="http://schemas.microsoft.com/office/2006/metadata/properties" xmlns:ns3="b285913d-14e6-45f5-a3a7-22f3c8c29baa" xmlns:ns4="7c0d7b1a-507e-46fe-ab3e-c281bbe4bb2b" targetNamespace="http://schemas.microsoft.com/office/2006/metadata/properties" ma:root="true" ma:fieldsID="45f79b689ab585f420f25ae3252ac4fc" ns3:_="" ns4:_="">
    <xsd:import namespace="b285913d-14e6-45f5-a3a7-22f3c8c29baa"/>
    <xsd:import namespace="7c0d7b1a-507e-46fe-ab3e-c281bbe4bb2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5913d-14e6-45f5-a3a7-22f3c8c29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0d7b1a-507e-46fe-ab3e-c281bbe4bb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B6022E-8A93-42F0-BDB4-69DBA3D54EE2}">
  <ds:schemaRefs>
    <ds:schemaRef ds:uri="b285913d-14e6-45f5-a3a7-22f3c8c29baa"/>
    <ds:schemaRef ds:uri="http://schemas.microsoft.com/office/2006/metadata/properties"/>
    <ds:schemaRef ds:uri="http://purl.org/dc/elements/1.1/"/>
    <ds:schemaRef ds:uri="http://purl.org/dc/term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7c0d7b1a-507e-46fe-ab3e-c281bbe4bb2b"/>
    <ds:schemaRef ds:uri="http://www.w3.org/XML/1998/namespace"/>
  </ds:schemaRefs>
</ds:datastoreItem>
</file>

<file path=customXml/itemProps2.xml><?xml version="1.0" encoding="utf-8"?>
<ds:datastoreItem xmlns:ds="http://schemas.openxmlformats.org/officeDocument/2006/customXml" ds:itemID="{9B904C35-2EEA-4522-8CD1-3BC9BEEF119A}">
  <ds:schemaRefs>
    <ds:schemaRef ds:uri="http://schemas.microsoft.com/sharepoint/v3/contenttype/forms"/>
  </ds:schemaRefs>
</ds:datastoreItem>
</file>

<file path=customXml/itemProps3.xml><?xml version="1.0" encoding="utf-8"?>
<ds:datastoreItem xmlns:ds="http://schemas.openxmlformats.org/officeDocument/2006/customXml" ds:itemID="{AA84130A-5CCA-482B-A0B0-C54EBD94E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5913d-14e6-45f5-a3a7-22f3c8c29baa"/>
    <ds:schemaRef ds:uri="7c0d7b1a-507e-46fe-ab3e-c281bbe4b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3690</Words>
  <Application>Microsoft Office PowerPoint</Application>
  <PresentationFormat>Widescreen</PresentationFormat>
  <Paragraphs>1268</Paragraphs>
  <Slides>27</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Aptos Narrow</vt:lpstr>
      <vt:lpstr>Arial</vt:lpstr>
      <vt:lpstr>Calibri</vt:lpstr>
      <vt:lpstr>Symbol</vt:lpstr>
      <vt:lpstr>Thinkbox</vt:lpstr>
      <vt:lpstr>1_Thinkbox</vt:lpstr>
      <vt:lpstr>Future Focus Report</vt:lpstr>
      <vt:lpstr>In this deck...</vt:lpstr>
      <vt:lpstr>Category &amp; Advertiser Analysis Q4 2024</vt:lpstr>
      <vt:lpstr>Q4 2024 TV Impacts by Category</vt:lpstr>
      <vt:lpstr>Top sectors by Q4 2024 impacts</vt:lpstr>
      <vt:lpstr>Online Retail - Advertiser </vt:lpstr>
      <vt:lpstr>Retail - Advertiser </vt:lpstr>
      <vt:lpstr>Business &amp; Industrial - Advertiser </vt:lpstr>
      <vt:lpstr>Reach Extenders &amp; Viewing Overview</vt:lpstr>
      <vt:lpstr>Identifying the ‘Reach Extenders’</vt:lpstr>
      <vt:lpstr>Identifying the ‘Reach Extenders’</vt:lpstr>
      <vt:lpstr>Top genres watched by ‘Reach Extenders’</vt:lpstr>
      <vt:lpstr>High indexing drama content</vt:lpstr>
      <vt:lpstr>High indexing film content</vt:lpstr>
      <vt:lpstr>‘Reach Extenders’ aren’t solely limited to high indexing genres</vt:lpstr>
      <vt:lpstr>When to target the ‘Reach Extenders’</vt:lpstr>
      <vt:lpstr>Q4 2024 linear TV facts &amp; figures</vt:lpstr>
      <vt:lpstr>Programming  Q4 2024</vt:lpstr>
      <vt:lpstr>Programming Highlights – Q4 2024</vt:lpstr>
      <vt:lpstr>Drama - Programming Highlights</vt:lpstr>
      <vt:lpstr>Entertainment - Programming Highlights</vt:lpstr>
      <vt:lpstr>Sports - Programming Highlights</vt:lpstr>
      <vt:lpstr>Hobbies &amp; Leisure - Programming Highlights</vt:lpstr>
      <vt:lpstr>SVOD Drama &amp; Entertainment - Programming Highlights</vt:lpstr>
      <vt:lpstr>Q4 2025</vt:lpstr>
      <vt:lpstr>Key Dates</vt:lpstr>
      <vt:lpstr>Programming Highlights – Q4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Focus Report - Q4 2025</dc:title>
  <dc:creator>Kate Allinson</dc:creator>
  <cp:lastModifiedBy>Harry Parker</cp:lastModifiedBy>
  <cp:revision>3718</cp:revision>
  <dcterms:created xsi:type="dcterms:W3CDTF">2017-11-21T15:01:39Z</dcterms:created>
  <dcterms:modified xsi:type="dcterms:W3CDTF">2025-07-16T14:04:45Z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0x010100A712C10D46BFB04798D9B0BF8875AC26</vt:lpwstr>
  </property>
</Properties>
</file>