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3"/>
  </p:notesMasterIdLst>
  <p:handoutMasterIdLst>
    <p:handoutMasterId r:id="rId34"/>
  </p:handoutMasterIdLst>
  <p:sldIdLst>
    <p:sldId id="270" r:id="rId6"/>
    <p:sldId id="2147376131" r:id="rId7"/>
    <p:sldId id="4751" r:id="rId8"/>
    <p:sldId id="4701" r:id="rId9"/>
    <p:sldId id="4717" r:id="rId10"/>
    <p:sldId id="2147376123" r:id="rId11"/>
    <p:sldId id="2147376113" r:id="rId12"/>
    <p:sldId id="2147376117" r:id="rId13"/>
    <p:sldId id="2147376109" r:id="rId14"/>
    <p:sldId id="2147376108" r:id="rId15"/>
    <p:sldId id="2147376107" r:id="rId16"/>
    <p:sldId id="2147376112" r:id="rId17"/>
    <p:sldId id="2147376122" r:id="rId18"/>
    <p:sldId id="2147376114" r:id="rId19"/>
    <p:sldId id="2147376115" r:id="rId20"/>
    <p:sldId id="2147376106" r:id="rId21"/>
    <p:sldId id="258" r:id="rId22"/>
    <p:sldId id="4753" r:id="rId23"/>
    <p:sldId id="2147376126" r:id="rId24"/>
    <p:sldId id="2147376253" r:id="rId25"/>
    <p:sldId id="2147376254" r:id="rId26"/>
    <p:sldId id="2147376255" r:id="rId27"/>
    <p:sldId id="2147376256" r:id="rId28"/>
    <p:sldId id="2147376250" r:id="rId29"/>
    <p:sldId id="4754" r:id="rId30"/>
    <p:sldId id="4761" r:id="rId31"/>
    <p:sldId id="11408"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31"/>
          </p14:sldIdLst>
        </p14:section>
        <p14:section name="Category &amp; Advertiser Analysis" id="{B95F88B3-D839-43DF-A3B6-554018B70641}">
          <p14:sldIdLst>
            <p14:sldId id="4751"/>
            <p14:sldId id="4701"/>
            <p14:sldId id="4717"/>
            <p14:sldId id="2147376123"/>
            <p14:sldId id="2147376113"/>
            <p14:sldId id="2147376117"/>
          </p14:sldIdLst>
        </p14:section>
        <p14:section name="Reach Extenders &amp; Viewing Overview" id="{B3157487-2CF3-4010-A9D9-C2ED641E2EF8}">
          <p14:sldIdLst>
            <p14:sldId id="2147376109"/>
            <p14:sldId id="2147376108"/>
            <p14:sldId id="2147376107"/>
            <p14:sldId id="2147376112"/>
            <p14:sldId id="2147376122"/>
            <p14:sldId id="2147376114"/>
            <p14:sldId id="2147376115"/>
            <p14:sldId id="2147376106"/>
            <p14:sldId id="258"/>
          </p14:sldIdLst>
        </p14:section>
        <p14:section name="Programming" id="{B122256C-AE2B-44B3-A998-3F3A81E40474}">
          <p14:sldIdLst>
            <p14:sldId id="4753"/>
            <p14:sldId id="2147376126"/>
            <p14:sldId id="2147376253"/>
            <p14:sldId id="2147376254"/>
            <p14:sldId id="2147376255"/>
            <p14:sldId id="2147376256"/>
            <p14:sldId id="2147376250"/>
          </p14:sldIdLst>
        </p14:section>
        <p14:section name="Q4 2026" id="{F78B9DDE-CB78-40A8-A1BC-D7D605B839F2}">
          <p14:sldIdLst>
            <p14:sldId id="4754"/>
            <p14:sldId id="4761"/>
            <p14:sldId id="11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D"/>
    <a:srgbClr val="00B050"/>
    <a:srgbClr val="8EA9DB"/>
    <a:srgbClr val="CECDD9"/>
    <a:srgbClr val="FCE4D6"/>
    <a:srgbClr val="DDEBF7"/>
    <a:srgbClr val="FFF2CC"/>
    <a:srgbClr val="E2EFDA"/>
    <a:srgbClr val="372D8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6081" autoAdjust="0"/>
  </p:normalViewPr>
  <p:slideViewPr>
    <p:cSldViewPr snapToGrid="0">
      <p:cViewPr varScale="1">
        <p:scale>
          <a:sx n="111" d="100"/>
          <a:sy n="111" d="100"/>
        </p:scale>
        <p:origin x="642" y="96"/>
      </p:cViewPr>
      <p:guideLst/>
    </p:cSldViewPr>
  </p:slideViewPr>
  <p:notesTextViewPr>
    <p:cViewPr>
      <p:scale>
        <a:sx n="1" d="1"/>
        <a:sy n="1" d="1"/>
      </p:scale>
      <p:origin x="0" y="0"/>
    </p:cViewPr>
  </p:notesTextViewPr>
  <p:sorterViewPr>
    <p:cViewPr>
      <p:scale>
        <a:sx n="100" d="100"/>
        <a:sy n="100" d="100"/>
      </p:scale>
      <p:origin x="0" y="-7428"/>
    </p:cViewPr>
  </p:sorterViewPr>
  <p:notesViewPr>
    <p:cSldViewPr snapToGrid="0">
      <p:cViewPr varScale="1">
        <p:scale>
          <a:sx n="78" d="100"/>
          <a:sy n="78" d="100"/>
        </p:scale>
        <p:origin x="396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Impacts</c:v>
                </c:pt>
              </c:strCache>
            </c:strRef>
          </c:tx>
          <c:spPr>
            <a:solidFill>
              <a:schemeClr val="accent1"/>
            </a:solidFill>
            <a:ln>
              <a:noFill/>
            </a:ln>
            <a:effectLst/>
          </c:spPr>
          <c:invertIfNegative val="0"/>
          <c:dLbls>
            <c:dLbl>
              <c:idx val="0"/>
              <c:tx>
                <c:rich>
                  <a:bodyPr/>
                  <a:lstStyle/>
                  <a:p>
                    <a:fld id="{CBE736AF-F759-45B8-9116-8FC819917523}"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52F-413C-935D-71B35E28A671}"/>
                </c:ext>
              </c:extLst>
            </c:dLbl>
            <c:dLbl>
              <c:idx val="1"/>
              <c:tx>
                <c:rich>
                  <a:bodyPr/>
                  <a:lstStyle/>
                  <a:p>
                    <a:fld id="{C6F44334-95A0-4A16-85AE-FB4748061EA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52F-413C-935D-71B35E28A671}"/>
                </c:ext>
              </c:extLst>
            </c:dLbl>
            <c:dLbl>
              <c:idx val="2"/>
              <c:tx>
                <c:rich>
                  <a:bodyPr/>
                  <a:lstStyle/>
                  <a:p>
                    <a:fld id="{8A97C3CD-BA69-44ED-AB68-F38C2E15C72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52F-413C-935D-71B35E28A671}"/>
                </c:ext>
              </c:extLst>
            </c:dLbl>
            <c:dLbl>
              <c:idx val="3"/>
              <c:tx>
                <c:rich>
                  <a:bodyPr/>
                  <a:lstStyle/>
                  <a:p>
                    <a:fld id="{6B69F382-6581-4C07-8E01-9C1E912C61C3}"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52F-413C-935D-71B35E28A671}"/>
                </c:ext>
              </c:extLst>
            </c:dLbl>
            <c:dLbl>
              <c:idx val="4"/>
              <c:tx>
                <c:rich>
                  <a:bodyPr/>
                  <a:lstStyle/>
                  <a:p>
                    <a:fld id="{2D276CDC-D570-404C-BF72-B50C5E35A251}"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52F-413C-935D-71B35E28A671}"/>
                </c:ext>
              </c:extLst>
            </c:dLbl>
            <c:dLbl>
              <c:idx val="5"/>
              <c:tx>
                <c:rich>
                  <a:bodyPr/>
                  <a:lstStyle/>
                  <a:p>
                    <a:fld id="{63A71086-7135-4E72-B43B-46E35C9059E3}"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52F-413C-935D-71B35E28A671}"/>
                </c:ext>
              </c:extLst>
            </c:dLbl>
            <c:dLbl>
              <c:idx val="6"/>
              <c:tx>
                <c:rich>
                  <a:bodyPr/>
                  <a:lstStyle/>
                  <a:p>
                    <a:fld id="{34395BB8-EBF1-4E8C-83A5-A7D041B2553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52F-413C-935D-71B35E28A671}"/>
                </c:ext>
              </c:extLst>
            </c:dLbl>
            <c:dLbl>
              <c:idx val="7"/>
              <c:tx>
                <c:rich>
                  <a:bodyPr/>
                  <a:lstStyle/>
                  <a:p>
                    <a:fld id="{A7742E14-418A-44B4-AFDA-9A90B35EBC25}"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52F-413C-935D-71B35E28A671}"/>
                </c:ext>
              </c:extLst>
            </c:dLbl>
            <c:dLbl>
              <c:idx val="8"/>
              <c:tx>
                <c:rich>
                  <a:bodyPr/>
                  <a:lstStyle/>
                  <a:p>
                    <a:fld id="{500EF59F-E5F5-477B-996A-3D8969BDEE24}"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52F-413C-935D-71B35E28A671}"/>
                </c:ext>
              </c:extLst>
            </c:dLbl>
            <c:dLbl>
              <c:idx val="9"/>
              <c:tx>
                <c:rich>
                  <a:bodyPr/>
                  <a:lstStyle/>
                  <a:p>
                    <a:fld id="{84970AD9-5B5F-4548-AF48-655A92C130F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52F-413C-935D-71B35E28A671}"/>
                </c:ext>
              </c:extLst>
            </c:dLbl>
            <c:dLbl>
              <c:idx val="10"/>
              <c:tx>
                <c:rich>
                  <a:bodyPr/>
                  <a:lstStyle/>
                  <a:p>
                    <a:fld id="{CA2036B9-BCC3-45ED-8BA5-7227521E23D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52F-413C-935D-71B35E28A671}"/>
                </c:ext>
              </c:extLst>
            </c:dLbl>
            <c:dLbl>
              <c:idx val="11"/>
              <c:tx>
                <c:rich>
                  <a:bodyPr/>
                  <a:lstStyle/>
                  <a:p>
                    <a:fld id="{444D6C04-8D6C-48DE-886F-BEB8A15594D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52F-413C-935D-71B35E28A671}"/>
                </c:ext>
              </c:extLst>
            </c:dLbl>
            <c:dLbl>
              <c:idx val="12"/>
              <c:tx>
                <c:rich>
                  <a:bodyPr/>
                  <a:lstStyle/>
                  <a:p>
                    <a:fld id="{5BE84EC3-D490-4B73-8BD5-6FEA3081F728}"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A52F-413C-935D-71B35E28A671}"/>
                </c:ext>
              </c:extLst>
            </c:dLbl>
            <c:dLbl>
              <c:idx val="13"/>
              <c:tx>
                <c:rich>
                  <a:bodyPr/>
                  <a:lstStyle/>
                  <a:p>
                    <a:fld id="{F09A5D09-5448-47BB-875B-470D2153C76B}"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A52F-413C-935D-71B35E28A671}"/>
                </c:ext>
              </c:extLst>
            </c:dLbl>
            <c:dLbl>
              <c:idx val="14"/>
              <c:tx>
                <c:rich>
                  <a:bodyPr/>
                  <a:lstStyle/>
                  <a:p>
                    <a:fld id="{6A6A7E7D-1E4E-439F-A86D-7201911E2AF1}"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A52F-413C-935D-71B35E28A67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Entertainment &amp; Leisure</c:v>
                </c:pt>
                <c:pt idx="1">
                  <c:v>Government Social Political Organisation</c:v>
                </c:pt>
                <c:pt idx="2">
                  <c:v>Food</c:v>
                </c:pt>
                <c:pt idx="3">
                  <c:v>Cosmetics &amp; Personal Care</c:v>
                </c:pt>
                <c:pt idx="4">
                  <c:v>Finance</c:v>
                </c:pt>
                <c:pt idx="5">
                  <c:v>Retail</c:v>
                </c:pt>
                <c:pt idx="6">
                  <c:v>Household FMCG</c:v>
                </c:pt>
                <c:pt idx="7">
                  <c:v>Travel &amp; Transport</c:v>
                </c:pt>
                <c:pt idx="8">
                  <c:v>Telecoms</c:v>
                </c:pt>
                <c:pt idx="9">
                  <c:v>Household Equipment &amp; DIY</c:v>
                </c:pt>
                <c:pt idx="10">
                  <c:v>Online Retail</c:v>
                </c:pt>
                <c:pt idx="11">
                  <c:v>Health &amp; Wellbeing</c:v>
                </c:pt>
                <c:pt idx="12">
                  <c:v>Electronics, Household Appliances &amp; Tech</c:v>
                </c:pt>
                <c:pt idx="13">
                  <c:v>Media</c:v>
                </c:pt>
                <c:pt idx="14">
                  <c:v>Business &amp; Industrial</c:v>
                </c:pt>
              </c:strCache>
            </c:strRef>
          </c:cat>
          <c:val>
            <c:numRef>
              <c:f>Sheet1!$B$2:$B$16</c:f>
              <c:numCache>
                <c:formatCode>_-* #,##0_-;\-* #,##0_-;_-* "-"??_-;_-@_-</c:formatCode>
                <c:ptCount val="15"/>
                <c:pt idx="0">
                  <c:v>15670</c:v>
                </c:pt>
                <c:pt idx="1">
                  <c:v>15165</c:v>
                </c:pt>
                <c:pt idx="2">
                  <c:v>14329</c:v>
                </c:pt>
                <c:pt idx="3">
                  <c:v>13139</c:v>
                </c:pt>
                <c:pt idx="4">
                  <c:v>12052</c:v>
                </c:pt>
                <c:pt idx="5">
                  <c:v>9295</c:v>
                </c:pt>
                <c:pt idx="6">
                  <c:v>8778</c:v>
                </c:pt>
                <c:pt idx="7">
                  <c:v>7599</c:v>
                </c:pt>
                <c:pt idx="8">
                  <c:v>6611</c:v>
                </c:pt>
                <c:pt idx="9">
                  <c:v>6584</c:v>
                </c:pt>
                <c:pt idx="10">
                  <c:v>5014</c:v>
                </c:pt>
                <c:pt idx="11">
                  <c:v>4914</c:v>
                </c:pt>
                <c:pt idx="12">
                  <c:v>4699</c:v>
                </c:pt>
                <c:pt idx="13">
                  <c:v>4271</c:v>
                </c:pt>
                <c:pt idx="14">
                  <c:v>4190</c:v>
                </c:pt>
              </c:numCache>
            </c:numRef>
          </c:val>
          <c:extLst>
            <c:ext xmlns:c15="http://schemas.microsoft.com/office/drawing/2012/chart" uri="{02D57815-91ED-43cb-92C2-25804820EDAC}">
              <c15:datalabelsRange>
                <c15:f>Sheet1!$E$2:$E$16</c15:f>
                <c15:dlblRangeCache>
                  <c:ptCount val="15"/>
                  <c:pt idx="0">
                    <c:v>111</c:v>
                  </c:pt>
                  <c:pt idx="1">
                    <c:v>127</c:v>
                  </c:pt>
                  <c:pt idx="2">
                    <c:v>92</c:v>
                  </c:pt>
                  <c:pt idx="3">
                    <c:v>136</c:v>
                  </c:pt>
                  <c:pt idx="4">
                    <c:v>78</c:v>
                  </c:pt>
                  <c:pt idx="5">
                    <c:v>132</c:v>
                  </c:pt>
                  <c:pt idx="6">
                    <c:v>82</c:v>
                  </c:pt>
                  <c:pt idx="7">
                    <c:v>66</c:v>
                  </c:pt>
                  <c:pt idx="8">
                    <c:v>95</c:v>
                  </c:pt>
                  <c:pt idx="9">
                    <c:v>105</c:v>
                  </c:pt>
                  <c:pt idx="10">
                    <c:v>135</c:v>
                  </c:pt>
                  <c:pt idx="11">
                    <c:v>83</c:v>
                  </c:pt>
                  <c:pt idx="12">
                    <c:v>128</c:v>
                  </c:pt>
                  <c:pt idx="13">
                    <c:v>109</c:v>
                  </c:pt>
                  <c:pt idx="14">
                    <c:v>99</c:v>
                  </c:pt>
                </c15:dlblRangeCache>
              </c15:datalabelsRange>
            </c:ext>
            <c:ext xmlns:c16="http://schemas.microsoft.com/office/drawing/2014/chart" uri="{C3380CC4-5D6E-409C-BE32-E72D297353CC}">
              <c16:uniqueId val="{00000000-D4B9-446F-8112-48A9C65C7976}"/>
            </c:ext>
          </c:extLst>
        </c:ser>
        <c:dLbls>
          <c:dLblPos val="outEnd"/>
          <c:showLegendKey val="0"/>
          <c:showVal val="1"/>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max val="180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  Loreal uk  </c:v>
                </c:pt>
                <c:pt idx="1">
                  <c:v>  Procter &amp; gamble uk  </c:v>
                </c:pt>
                <c:pt idx="2">
                  <c:v>  Puig uk  </c:v>
                </c:pt>
                <c:pt idx="3">
                  <c:v>  Coty uk  </c:v>
                </c:pt>
                <c:pt idx="4">
                  <c:v>  Lvmh  </c:v>
                </c:pt>
                <c:pt idx="5">
                  <c:v>  Unilever uk home &amp; p  </c:v>
                </c:pt>
                <c:pt idx="6">
                  <c:v>  Haleon uk  </c:v>
                </c:pt>
                <c:pt idx="7">
                  <c:v>  Colgate palmolive  </c:v>
                </c:pt>
                <c:pt idx="8">
                  <c:v>  Dr kurt wolff  </c:v>
                </c:pt>
                <c:pt idx="9">
                  <c:v>  Kenneth green associ  </c:v>
                </c:pt>
              </c:strCache>
            </c:strRef>
          </c:cat>
          <c:val>
            <c:numRef>
              <c:f>Sheet1!$B$2:$B$11</c:f>
              <c:numCache>
                <c:formatCode>_-* #,##0_-;\-* #,##0_-;_-* "-"??_-;_-@_-</c:formatCode>
                <c:ptCount val="10"/>
                <c:pt idx="0">
                  <c:v>582</c:v>
                </c:pt>
                <c:pt idx="1">
                  <c:v>934</c:v>
                </c:pt>
                <c:pt idx="2">
                  <c:v>128</c:v>
                </c:pt>
                <c:pt idx="3" formatCode="General">
                  <c:v>160.1422</c:v>
                </c:pt>
                <c:pt idx="4">
                  <c:v>0</c:v>
                </c:pt>
                <c:pt idx="5">
                  <c:v>517</c:v>
                </c:pt>
                <c:pt idx="6">
                  <c:v>245</c:v>
                </c:pt>
                <c:pt idx="7">
                  <c:v>213</c:v>
                </c:pt>
                <c:pt idx="8">
                  <c:v>175</c:v>
                </c:pt>
                <c:pt idx="9">
                  <c:v>0</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  Loreal uk  </c:v>
                </c:pt>
                <c:pt idx="1">
                  <c:v>  Procter &amp; gamble uk  </c:v>
                </c:pt>
                <c:pt idx="2">
                  <c:v>  Puig uk  </c:v>
                </c:pt>
                <c:pt idx="3">
                  <c:v>  Coty uk  </c:v>
                </c:pt>
                <c:pt idx="4">
                  <c:v>  Lvmh  </c:v>
                </c:pt>
                <c:pt idx="5">
                  <c:v>  Unilever uk home &amp; p  </c:v>
                </c:pt>
                <c:pt idx="6">
                  <c:v>  Haleon uk  </c:v>
                </c:pt>
                <c:pt idx="7">
                  <c:v>  Colgate palmolive  </c:v>
                </c:pt>
                <c:pt idx="8">
                  <c:v>  Dr kurt wolff  </c:v>
                </c:pt>
                <c:pt idx="9">
                  <c:v>  Kenneth green associ  </c:v>
                </c:pt>
              </c:strCache>
            </c:strRef>
          </c:cat>
          <c:val>
            <c:numRef>
              <c:f>Sheet1!$C$2:$C$11</c:f>
              <c:numCache>
                <c:formatCode>_-* #,##0_-;\-* #,##0_-;_-* "-"??_-;_-@_-</c:formatCode>
                <c:ptCount val="10"/>
                <c:pt idx="0">
                  <c:v>1266</c:v>
                </c:pt>
                <c:pt idx="1">
                  <c:v>788</c:v>
                </c:pt>
                <c:pt idx="2">
                  <c:v>376</c:v>
                </c:pt>
                <c:pt idx="3">
                  <c:v>359</c:v>
                </c:pt>
                <c:pt idx="4">
                  <c:v>369</c:v>
                </c:pt>
                <c:pt idx="5">
                  <c:v>152</c:v>
                </c:pt>
                <c:pt idx="6">
                  <c:v>195</c:v>
                </c:pt>
                <c:pt idx="7">
                  <c:v>205</c:v>
                </c:pt>
                <c:pt idx="8">
                  <c:v>82</c:v>
                </c:pt>
                <c:pt idx="9">
                  <c:v>34</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  Loreal uk  </c:v>
                </c:pt>
                <c:pt idx="1">
                  <c:v>  Procter &amp; gamble uk  </c:v>
                </c:pt>
                <c:pt idx="2">
                  <c:v>  Puig uk  </c:v>
                </c:pt>
                <c:pt idx="3">
                  <c:v>  Coty uk  </c:v>
                </c:pt>
                <c:pt idx="4">
                  <c:v>  Lvmh  </c:v>
                </c:pt>
                <c:pt idx="5">
                  <c:v>  Unilever uk home &amp; p  </c:v>
                </c:pt>
                <c:pt idx="6">
                  <c:v>  Haleon uk  </c:v>
                </c:pt>
                <c:pt idx="7">
                  <c:v>  Colgate palmolive  </c:v>
                </c:pt>
                <c:pt idx="8">
                  <c:v>  Dr kurt wolff  </c:v>
                </c:pt>
                <c:pt idx="9">
                  <c:v>  Kenneth green associ  </c:v>
                </c:pt>
              </c:strCache>
            </c:strRef>
          </c:cat>
          <c:val>
            <c:numRef>
              <c:f>Sheet1!$D$2:$D$11</c:f>
              <c:numCache>
                <c:formatCode>_-* #,##0_-;\-* #,##0_-;_-* "-"??_-;_-@_-</c:formatCode>
                <c:ptCount val="10"/>
                <c:pt idx="0">
                  <c:v>1039</c:v>
                </c:pt>
                <c:pt idx="1">
                  <c:v>945</c:v>
                </c:pt>
                <c:pt idx="2">
                  <c:v>572</c:v>
                </c:pt>
                <c:pt idx="3">
                  <c:v>374</c:v>
                </c:pt>
                <c:pt idx="4">
                  <c:v>479</c:v>
                </c:pt>
                <c:pt idx="5">
                  <c:v>0</c:v>
                </c:pt>
                <c:pt idx="6">
                  <c:v>159</c:v>
                </c:pt>
                <c:pt idx="7">
                  <c:v>164</c:v>
                </c:pt>
                <c:pt idx="8">
                  <c:v>102</c:v>
                </c:pt>
                <c:pt idx="9">
                  <c:v>268</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 Amazon.co.uk </c:v>
                </c:pt>
                <c:pt idx="1">
                  <c:v> Shop direct home sho </c:v>
                </c:pt>
                <c:pt idx="2">
                  <c:v> Vinted </c:v>
                </c:pt>
                <c:pt idx="3">
                  <c:v> Ebay </c:v>
                </c:pt>
                <c:pt idx="4">
                  <c:v> Must have ideas </c:v>
                </c:pt>
                <c:pt idx="5">
                  <c:v> Etsy.com </c:v>
                </c:pt>
                <c:pt idx="6">
                  <c:v> Moonpig.com </c:v>
                </c:pt>
                <c:pt idx="7">
                  <c:v> Funkypigeon.com </c:v>
                </c:pt>
                <c:pt idx="8">
                  <c:v> Smyths toys </c:v>
                </c:pt>
                <c:pt idx="9">
                  <c:v> Westminster collecti </c:v>
                </c:pt>
              </c:strCache>
            </c:strRef>
          </c:cat>
          <c:val>
            <c:numRef>
              <c:f>Sheet1!$B$2:$B$11</c:f>
              <c:numCache>
                <c:formatCode>_-* #,##0_-;\-* #,##0_-;_-* "-"??_-;_-@_-</c:formatCode>
                <c:ptCount val="10"/>
                <c:pt idx="0">
                  <c:v>391.36567500000001</c:v>
                </c:pt>
                <c:pt idx="1">
                  <c:v>217.82187500000001</c:v>
                </c:pt>
                <c:pt idx="2">
                  <c:v>170.871375</c:v>
                </c:pt>
                <c:pt idx="3">
                  <c:v>123.346825</c:v>
                </c:pt>
                <c:pt idx="4">
                  <c:v>64.157399999999996</c:v>
                </c:pt>
                <c:pt idx="5">
                  <c:v>23.524100000000001</c:v>
                </c:pt>
                <c:pt idx="6">
                  <c:v>0</c:v>
                </c:pt>
                <c:pt idx="7">
                  <c:v>0</c:v>
                </c:pt>
                <c:pt idx="8">
                  <c:v>0</c:v>
                </c:pt>
                <c:pt idx="9">
                  <c:v>27.930199999999999</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 Amazon.co.uk </c:v>
                </c:pt>
                <c:pt idx="1">
                  <c:v> Shop direct home sho </c:v>
                </c:pt>
                <c:pt idx="2">
                  <c:v> Vinted </c:v>
                </c:pt>
                <c:pt idx="3">
                  <c:v> Ebay </c:v>
                </c:pt>
                <c:pt idx="4">
                  <c:v> Must have ideas </c:v>
                </c:pt>
                <c:pt idx="5">
                  <c:v> Etsy.com </c:v>
                </c:pt>
                <c:pt idx="6">
                  <c:v> Moonpig.com </c:v>
                </c:pt>
                <c:pt idx="7">
                  <c:v> Funkypigeon.com </c:v>
                </c:pt>
                <c:pt idx="8">
                  <c:v> Smyths toys </c:v>
                </c:pt>
                <c:pt idx="9">
                  <c:v> Westminster collecti </c:v>
                </c:pt>
              </c:strCache>
            </c:strRef>
          </c:cat>
          <c:val>
            <c:numRef>
              <c:f>Sheet1!$C$2:$C$11</c:f>
              <c:numCache>
                <c:formatCode>_-* #,##0_-;\-* #,##0_-;_-* "-"??_-;_-@_-</c:formatCode>
                <c:ptCount val="10"/>
                <c:pt idx="0">
                  <c:v>710.91770589999999</c:v>
                </c:pt>
                <c:pt idx="1">
                  <c:v>213.3175612</c:v>
                </c:pt>
                <c:pt idx="2">
                  <c:v>138.86809500000001</c:v>
                </c:pt>
                <c:pt idx="3">
                  <c:v>145.70368500000001</c:v>
                </c:pt>
                <c:pt idx="4">
                  <c:v>52.819560000000003</c:v>
                </c:pt>
                <c:pt idx="5">
                  <c:v>70.257724999999994</c:v>
                </c:pt>
                <c:pt idx="6">
                  <c:v>0</c:v>
                </c:pt>
                <c:pt idx="7">
                  <c:v>47.313594999999999</c:v>
                </c:pt>
                <c:pt idx="8">
                  <c:v>129.4701</c:v>
                </c:pt>
                <c:pt idx="9">
                  <c:v>49.084600000000002</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 Amazon.co.uk </c:v>
                </c:pt>
                <c:pt idx="1">
                  <c:v> Shop direct home sho </c:v>
                </c:pt>
                <c:pt idx="2">
                  <c:v> Vinted </c:v>
                </c:pt>
                <c:pt idx="3">
                  <c:v> Ebay </c:v>
                </c:pt>
                <c:pt idx="4">
                  <c:v> Must have ideas </c:v>
                </c:pt>
                <c:pt idx="5">
                  <c:v> Etsy.com </c:v>
                </c:pt>
                <c:pt idx="6">
                  <c:v> Moonpig.com </c:v>
                </c:pt>
                <c:pt idx="7">
                  <c:v> Funkypigeon.com </c:v>
                </c:pt>
                <c:pt idx="8">
                  <c:v> Smyths toys </c:v>
                </c:pt>
                <c:pt idx="9">
                  <c:v> Westminster collecti </c:v>
                </c:pt>
              </c:strCache>
            </c:strRef>
          </c:cat>
          <c:val>
            <c:numRef>
              <c:f>Sheet1!$D$2:$D$11</c:f>
              <c:numCache>
                <c:formatCode>_-* #,##0_-;\-* #,##0_-;_-* "-"??_-;_-@_-</c:formatCode>
                <c:ptCount val="10"/>
                <c:pt idx="0">
                  <c:v>754.09155479999993</c:v>
                </c:pt>
                <c:pt idx="1">
                  <c:v>293.23219560000001</c:v>
                </c:pt>
                <c:pt idx="2">
                  <c:v>93.884315000000001</c:v>
                </c:pt>
                <c:pt idx="3">
                  <c:v>95.955245000000005</c:v>
                </c:pt>
                <c:pt idx="4">
                  <c:v>60.214739999999999</c:v>
                </c:pt>
                <c:pt idx="5">
                  <c:v>70.147800000000004</c:v>
                </c:pt>
                <c:pt idx="6">
                  <c:v>143.68476000000001</c:v>
                </c:pt>
                <c:pt idx="7">
                  <c:v>95.137810000000002</c:v>
                </c:pt>
                <c:pt idx="8">
                  <c:v>2.7153999999999998</c:v>
                </c:pt>
                <c:pt idx="9">
                  <c:v>45.467799999999997</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Dsg retail</c:v>
                </c:pt>
                <c:pt idx="1">
                  <c:v>Argos</c:v>
                </c:pt>
                <c:pt idx="2">
                  <c:v>Boots company</c:v>
                </c:pt>
                <c:pt idx="3">
                  <c:v>Ikea</c:v>
                </c:pt>
                <c:pt idx="4">
                  <c:v>Cotswold company</c:v>
                </c:pt>
                <c:pt idx="5">
                  <c:v>Marks &amp; spencer</c:v>
                </c:pt>
                <c:pt idx="6">
                  <c:v>Sharps bedrooms</c:v>
                </c:pt>
                <c:pt idx="7">
                  <c:v>John lewis partnersh</c:v>
                </c:pt>
                <c:pt idx="8">
                  <c:v>Vintage trading solu</c:v>
                </c:pt>
                <c:pt idx="9">
                  <c:v>Hillarys blinds</c:v>
                </c:pt>
              </c:strCache>
            </c:strRef>
          </c:cat>
          <c:val>
            <c:numRef>
              <c:f>Sheet1!$B$2:$B$11</c:f>
              <c:numCache>
                <c:formatCode>_-* #,##0_-;\-* #,##0_-;_-* "-"??_-;_-@_-</c:formatCode>
                <c:ptCount val="10"/>
                <c:pt idx="0">
                  <c:v>423.17380000000003</c:v>
                </c:pt>
                <c:pt idx="1">
                  <c:v>251.96664999999999</c:v>
                </c:pt>
                <c:pt idx="2">
                  <c:v>107.5605</c:v>
                </c:pt>
                <c:pt idx="3">
                  <c:v>187.16435190000001</c:v>
                </c:pt>
                <c:pt idx="4">
                  <c:v>143.01173499999999</c:v>
                </c:pt>
                <c:pt idx="5">
                  <c:v>270.43540000000002</c:v>
                </c:pt>
                <c:pt idx="6">
                  <c:v>0</c:v>
                </c:pt>
                <c:pt idx="7">
                  <c:v>46.776200000000003</c:v>
                </c:pt>
                <c:pt idx="8">
                  <c:v>214.51178999999999</c:v>
                </c:pt>
                <c:pt idx="9">
                  <c:v>226.03919999999999</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Dsg retail</c:v>
                </c:pt>
                <c:pt idx="1">
                  <c:v>Argos</c:v>
                </c:pt>
                <c:pt idx="2">
                  <c:v>Boots company</c:v>
                </c:pt>
                <c:pt idx="3">
                  <c:v>Ikea</c:v>
                </c:pt>
                <c:pt idx="4">
                  <c:v>Cotswold company</c:v>
                </c:pt>
                <c:pt idx="5">
                  <c:v>Marks &amp; spencer</c:v>
                </c:pt>
                <c:pt idx="6">
                  <c:v>Sharps bedrooms</c:v>
                </c:pt>
                <c:pt idx="7">
                  <c:v>John lewis partnersh</c:v>
                </c:pt>
                <c:pt idx="8">
                  <c:v>Vintage trading solu</c:v>
                </c:pt>
                <c:pt idx="9">
                  <c:v>Hillarys blinds</c:v>
                </c:pt>
              </c:strCache>
            </c:strRef>
          </c:cat>
          <c:val>
            <c:numRef>
              <c:f>Sheet1!$C$2:$C$11</c:f>
              <c:numCache>
                <c:formatCode>_-* #,##0_-;\-* #,##0_-;_-* "-"??_-;_-@_-</c:formatCode>
                <c:ptCount val="10"/>
                <c:pt idx="0">
                  <c:v>403.70249999999999</c:v>
                </c:pt>
                <c:pt idx="1">
                  <c:v>418.6062</c:v>
                </c:pt>
                <c:pt idx="2">
                  <c:v>455.39699999999999</c:v>
                </c:pt>
                <c:pt idx="3">
                  <c:v>194.93322000000001</c:v>
                </c:pt>
                <c:pt idx="4">
                  <c:v>156.80613</c:v>
                </c:pt>
                <c:pt idx="5">
                  <c:v>149.3176</c:v>
                </c:pt>
                <c:pt idx="6">
                  <c:v>93.234099999999998</c:v>
                </c:pt>
                <c:pt idx="7">
                  <c:v>195.69560000000001</c:v>
                </c:pt>
                <c:pt idx="8">
                  <c:v>96.781994999999995</c:v>
                </c:pt>
                <c:pt idx="9">
                  <c:v>126.5382</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Dsg retail</c:v>
                </c:pt>
                <c:pt idx="1">
                  <c:v>Argos</c:v>
                </c:pt>
                <c:pt idx="2">
                  <c:v>Boots company</c:v>
                </c:pt>
                <c:pt idx="3">
                  <c:v>Ikea</c:v>
                </c:pt>
                <c:pt idx="4">
                  <c:v>Cotswold company</c:v>
                </c:pt>
                <c:pt idx="5">
                  <c:v>Marks &amp; spencer</c:v>
                </c:pt>
                <c:pt idx="6">
                  <c:v>Sharps bedrooms</c:v>
                </c:pt>
                <c:pt idx="7">
                  <c:v>John lewis partnersh</c:v>
                </c:pt>
                <c:pt idx="8">
                  <c:v>Vintage trading solu</c:v>
                </c:pt>
                <c:pt idx="9">
                  <c:v>Hillarys blinds</c:v>
                </c:pt>
              </c:strCache>
            </c:strRef>
          </c:cat>
          <c:val>
            <c:numRef>
              <c:f>Sheet1!$D$2:$D$11</c:f>
              <c:numCache>
                <c:formatCode>_-* #,##0_-;\-* #,##0_-;_-* "-"??_-;_-@_-</c:formatCode>
                <c:ptCount val="10"/>
                <c:pt idx="0">
                  <c:v>375.23930000000001</c:v>
                </c:pt>
                <c:pt idx="1">
                  <c:v>285.30029999999999</c:v>
                </c:pt>
                <c:pt idx="2">
                  <c:v>316.48835000000003</c:v>
                </c:pt>
                <c:pt idx="3">
                  <c:v>145.17081999999999</c:v>
                </c:pt>
                <c:pt idx="4">
                  <c:v>137.127015</c:v>
                </c:pt>
                <c:pt idx="5">
                  <c:v>0</c:v>
                </c:pt>
                <c:pt idx="6">
                  <c:v>303.93619999999999</c:v>
                </c:pt>
                <c:pt idx="7">
                  <c:v>139.79730000000001</c:v>
                </c:pt>
                <c:pt idx="8">
                  <c:v>55.514099999999999</c:v>
                </c:pt>
                <c:pt idx="9">
                  <c:v>4.7938000000000001</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96DD80-4647-B7BA-22D4-17E170CC84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AD8B104-5BE5-92CA-6EA4-8DF8BE10E1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010335-9DAE-404E-B89E-569F1F18FB7D}" type="datetimeFigureOut">
              <a:rPr lang="en-GB" smtClean="0"/>
              <a:t>16/07/2026</a:t>
            </a:fld>
            <a:endParaRPr lang="en-GB"/>
          </a:p>
        </p:txBody>
      </p:sp>
      <p:sp>
        <p:nvSpPr>
          <p:cNvPr id="4" name="Footer Placeholder 3">
            <a:extLst>
              <a:ext uri="{FF2B5EF4-FFF2-40B4-BE49-F238E27FC236}">
                <a16:creationId xmlns:a16="http://schemas.microsoft.com/office/drawing/2014/main" id="{367EC559-C94C-3BDB-19FC-B345E0EE4D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13F8F0-FEBD-6681-BECD-72C3DBFB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D6D08F-DB2D-4B3A-8DA2-2EEDDBEF35DF}" type="slidenum">
              <a:rPr lang="en-GB" smtClean="0"/>
              <a:t>‹#›</a:t>
            </a:fld>
            <a:endParaRPr lang="en-GB"/>
          </a:p>
        </p:txBody>
      </p:sp>
    </p:spTree>
    <p:extLst>
      <p:ext uri="{BB962C8B-B14F-4D97-AF65-F5344CB8AC3E}">
        <p14:creationId xmlns:p14="http://schemas.microsoft.com/office/powerpoint/2010/main" val="33168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16/07/2026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dirty="0"/>
              <a:t>Q4 2025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19</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Q4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68D23-A425-53D4-EDE2-43E0F0E06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ACCF1-7883-E4FA-202E-775EC8A21EE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B96BA0F-7DE5-05C5-228D-3C5FD0355E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815841-E744-5F64-CF4A-A4BDBF8A9FC4}"/>
              </a:ext>
            </a:extLst>
          </p:cNvPr>
          <p:cNvSpPr>
            <a:spLocks noGrp="1"/>
          </p:cNvSpPr>
          <p:nvPr>
            <p:ph type="sldNum" sz="quarter" idx="5"/>
          </p:nvPr>
        </p:nvSpPr>
        <p:spPr/>
        <p:txBody>
          <a:bodyPr/>
          <a:lstStyle/>
          <a:p>
            <a:fld id="{0A924C00-85C6-4295-BE2C-B41F9E304FE2}" type="slidenum">
              <a:rPr lang="en-GB" smtClean="0"/>
              <a:t>20</a:t>
            </a:fld>
            <a:endParaRPr lang="en-GB"/>
          </a:p>
        </p:txBody>
      </p:sp>
    </p:spTree>
    <p:extLst>
      <p:ext uri="{BB962C8B-B14F-4D97-AF65-F5344CB8AC3E}">
        <p14:creationId xmlns:p14="http://schemas.microsoft.com/office/powerpoint/2010/main" val="57453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02E09-14E6-DF10-0A10-A3137AC51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1598-034C-8D70-510B-C4F5BDEC1C9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80BB3DD-5D71-319C-2809-9BE010549F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F51126-EE1B-7D45-0773-4348A940116D}"/>
              </a:ext>
            </a:extLst>
          </p:cNvPr>
          <p:cNvSpPr>
            <a:spLocks noGrp="1"/>
          </p:cNvSpPr>
          <p:nvPr>
            <p:ph type="sldNum" sz="quarter" idx="5"/>
          </p:nvPr>
        </p:nvSpPr>
        <p:spPr/>
        <p:txBody>
          <a:bodyPr/>
          <a:lstStyle/>
          <a:p>
            <a:fld id="{0A924C00-85C6-4295-BE2C-B41F9E304FE2}" type="slidenum">
              <a:rPr lang="en-GB" smtClean="0"/>
              <a:t>21</a:t>
            </a:fld>
            <a:endParaRPr lang="en-GB"/>
          </a:p>
        </p:txBody>
      </p:sp>
    </p:spTree>
    <p:extLst>
      <p:ext uri="{BB962C8B-B14F-4D97-AF65-F5344CB8AC3E}">
        <p14:creationId xmlns:p14="http://schemas.microsoft.com/office/powerpoint/2010/main" val="2441345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AD57-BE0A-B02A-2225-789EA37DF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AA100-1BCF-4DEE-615A-ADEA4B01B7F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12369B8-28A7-DD68-719E-B1A44ADC5A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C18C7A-8BA4-ADDB-D621-1921703BD18B}"/>
              </a:ext>
            </a:extLst>
          </p:cNvPr>
          <p:cNvSpPr>
            <a:spLocks noGrp="1"/>
          </p:cNvSpPr>
          <p:nvPr>
            <p:ph type="sldNum" sz="quarter" idx="5"/>
          </p:nvPr>
        </p:nvSpPr>
        <p:spPr/>
        <p:txBody>
          <a:bodyPr/>
          <a:lstStyle/>
          <a:p>
            <a:fld id="{0A924C00-85C6-4295-BE2C-B41F9E304FE2}" type="slidenum">
              <a:rPr lang="en-GB" smtClean="0"/>
              <a:t>22</a:t>
            </a:fld>
            <a:endParaRPr lang="en-GB"/>
          </a:p>
        </p:txBody>
      </p:sp>
    </p:spTree>
    <p:extLst>
      <p:ext uri="{BB962C8B-B14F-4D97-AF65-F5344CB8AC3E}">
        <p14:creationId xmlns:p14="http://schemas.microsoft.com/office/powerpoint/2010/main" val="846405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47315-1825-7D2E-E3C4-7047EB1D1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93731-6196-565B-26F1-406F0CA474E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8DA9D9-76FA-7238-32A5-C0BADA7779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C4283D0-31B6-472C-912C-A1799DA7D9F8}"/>
              </a:ext>
            </a:extLst>
          </p:cNvPr>
          <p:cNvSpPr>
            <a:spLocks noGrp="1"/>
          </p:cNvSpPr>
          <p:nvPr>
            <p:ph type="sldNum" sz="quarter" idx="5"/>
          </p:nvPr>
        </p:nvSpPr>
        <p:spPr/>
        <p:txBody>
          <a:bodyPr/>
          <a:lstStyle/>
          <a:p>
            <a:fld id="{0A924C00-85C6-4295-BE2C-B41F9E304FE2}" type="slidenum">
              <a:rPr lang="en-GB" smtClean="0"/>
              <a:t>23</a:t>
            </a:fld>
            <a:endParaRPr lang="en-GB"/>
          </a:p>
        </p:txBody>
      </p:sp>
    </p:spTree>
    <p:extLst>
      <p:ext uri="{BB962C8B-B14F-4D97-AF65-F5344CB8AC3E}">
        <p14:creationId xmlns:p14="http://schemas.microsoft.com/office/powerpoint/2010/main" val="1613837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24</a:t>
            </a:fld>
            <a:endParaRPr lang="en-GB"/>
          </a:p>
        </p:txBody>
      </p:sp>
    </p:spTree>
    <p:extLst>
      <p:ext uri="{BB962C8B-B14F-4D97-AF65-F5344CB8AC3E}">
        <p14:creationId xmlns:p14="http://schemas.microsoft.com/office/powerpoint/2010/main" val="2481271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25</a:t>
            </a:fld>
            <a:endParaRPr lang="en-GB" dirty="0"/>
          </a:p>
        </p:txBody>
      </p:sp>
    </p:spTree>
    <p:extLst>
      <p:ext uri="{BB962C8B-B14F-4D97-AF65-F5344CB8AC3E}">
        <p14:creationId xmlns:p14="http://schemas.microsoft.com/office/powerpoint/2010/main" val="3159826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26</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Q4 TV Impacts by category. Indexed % spend by category for each month vs. the average % for 2025</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371849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16/07/2026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63207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531846" y="1630581"/>
            <a:ext cx="1790974" cy="1193774"/>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16/07/2026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562437"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8" name="Picture Placeholder 5">
            <a:extLst>
              <a:ext uri="{FF2B5EF4-FFF2-40B4-BE49-F238E27FC236}">
                <a16:creationId xmlns:a16="http://schemas.microsoft.com/office/drawing/2014/main" id="{7A6E1F87-4875-583C-2A00-64778C8BEBE2}"/>
              </a:ext>
            </a:extLst>
          </p:cNvPr>
          <p:cNvSpPr>
            <a:spLocks noGrp="1"/>
          </p:cNvSpPr>
          <p:nvPr>
            <p:ph type="pic" sz="quarter" idx="34"/>
          </p:nvPr>
        </p:nvSpPr>
        <p:spPr>
          <a:xfrm>
            <a:off x="2866180" y="1630581"/>
            <a:ext cx="1790974" cy="1193774"/>
          </a:xfrm>
          <a:solidFill>
            <a:schemeClr val="bg1">
              <a:lumMod val="85000"/>
            </a:schemeClr>
          </a:solidFill>
        </p:spPr>
        <p:txBody>
          <a:bodyPr/>
          <a:lstStyle/>
          <a:p>
            <a:endParaRPr lang="en-GB"/>
          </a:p>
        </p:txBody>
      </p:sp>
      <p:sp>
        <p:nvSpPr>
          <p:cNvPr id="9" name="Text Placeholder 6">
            <a:extLst>
              <a:ext uri="{FF2B5EF4-FFF2-40B4-BE49-F238E27FC236}">
                <a16:creationId xmlns:a16="http://schemas.microsoft.com/office/drawing/2014/main" id="{DA698AD2-709A-2455-1A6E-52A122D86481}"/>
              </a:ext>
            </a:extLst>
          </p:cNvPr>
          <p:cNvSpPr>
            <a:spLocks noGrp="1"/>
          </p:cNvSpPr>
          <p:nvPr>
            <p:ph type="body" sz="quarter" idx="35" hasCustomPrompt="1"/>
          </p:nvPr>
        </p:nvSpPr>
        <p:spPr>
          <a:xfrm>
            <a:off x="2897091" y="2988431"/>
            <a:ext cx="1790974" cy="2170678"/>
          </a:xfrm>
        </p:spPr>
        <p:txBody>
          <a:bodyPr>
            <a:normAutofit/>
          </a:bodyPr>
          <a:lstStyle>
            <a:lvl1pPr marL="0" indent="0">
              <a:spcBef>
                <a:spcPts val="0"/>
              </a:spcBef>
              <a:spcAft>
                <a:spcPts val="0"/>
              </a:spcAft>
              <a:buFont typeface="Arial" panose="020B0604020202020204" pitchFamily="34" charset="0"/>
              <a:buNone/>
              <a:defRPr sz="1100" b="0">
                <a:solidFill>
                  <a:schemeClr val="tx1"/>
                </a:solidFill>
              </a:defRPr>
            </a:lvl1pPr>
            <a:lvl2pPr marL="0" indent="0">
              <a:spcBef>
                <a:spcPts val="0"/>
              </a:spcBef>
              <a:spcAft>
                <a:spcPts val="0"/>
              </a:spcAft>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0" name="Picture Placeholder 5">
            <a:extLst>
              <a:ext uri="{FF2B5EF4-FFF2-40B4-BE49-F238E27FC236}">
                <a16:creationId xmlns:a16="http://schemas.microsoft.com/office/drawing/2014/main" id="{A344568A-9A30-CDBE-103F-E051F9889ECE}"/>
              </a:ext>
            </a:extLst>
          </p:cNvPr>
          <p:cNvSpPr>
            <a:spLocks noGrp="1"/>
          </p:cNvSpPr>
          <p:nvPr>
            <p:ph type="pic" sz="quarter" idx="36"/>
          </p:nvPr>
        </p:nvSpPr>
        <p:spPr>
          <a:xfrm>
            <a:off x="5200514" y="1630581"/>
            <a:ext cx="1790974" cy="1193774"/>
          </a:xfrm>
          <a:solidFill>
            <a:schemeClr val="bg1">
              <a:lumMod val="85000"/>
            </a:schemeClr>
          </a:solidFill>
        </p:spPr>
        <p:txBody>
          <a:bodyPr/>
          <a:lstStyle/>
          <a:p>
            <a:endParaRPr lang="en-GB"/>
          </a:p>
        </p:txBody>
      </p:sp>
      <p:sp>
        <p:nvSpPr>
          <p:cNvPr id="11" name="Text Placeholder 6">
            <a:extLst>
              <a:ext uri="{FF2B5EF4-FFF2-40B4-BE49-F238E27FC236}">
                <a16:creationId xmlns:a16="http://schemas.microsoft.com/office/drawing/2014/main" id="{C1E849EE-5DB5-8EEF-6C9A-CCFBC93AD9F3}"/>
              </a:ext>
            </a:extLst>
          </p:cNvPr>
          <p:cNvSpPr>
            <a:spLocks noGrp="1"/>
          </p:cNvSpPr>
          <p:nvPr>
            <p:ph type="body" sz="quarter" idx="37" hasCustomPrompt="1"/>
          </p:nvPr>
        </p:nvSpPr>
        <p:spPr>
          <a:xfrm>
            <a:off x="5231745"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2" name="Picture Placeholder 5">
            <a:extLst>
              <a:ext uri="{FF2B5EF4-FFF2-40B4-BE49-F238E27FC236}">
                <a16:creationId xmlns:a16="http://schemas.microsoft.com/office/drawing/2014/main" id="{05A6BEAC-87ED-2479-6A93-9423169D62D6}"/>
              </a:ext>
            </a:extLst>
          </p:cNvPr>
          <p:cNvSpPr>
            <a:spLocks noGrp="1"/>
          </p:cNvSpPr>
          <p:nvPr>
            <p:ph type="pic" sz="quarter" idx="38"/>
          </p:nvPr>
        </p:nvSpPr>
        <p:spPr>
          <a:xfrm>
            <a:off x="7534847" y="1630581"/>
            <a:ext cx="1790974" cy="1193774"/>
          </a:xfrm>
          <a:solidFill>
            <a:schemeClr val="bg1">
              <a:lumMod val="85000"/>
            </a:schemeClr>
          </a:solidFill>
        </p:spPr>
        <p:txBody>
          <a:bodyPr/>
          <a:lstStyle/>
          <a:p>
            <a:endParaRPr lang="en-GB"/>
          </a:p>
        </p:txBody>
      </p:sp>
      <p:sp>
        <p:nvSpPr>
          <p:cNvPr id="13" name="Text Placeholder 6">
            <a:extLst>
              <a:ext uri="{FF2B5EF4-FFF2-40B4-BE49-F238E27FC236}">
                <a16:creationId xmlns:a16="http://schemas.microsoft.com/office/drawing/2014/main" id="{8FD9891B-2D1D-2709-82CF-CBA519E369F3}"/>
              </a:ext>
            </a:extLst>
          </p:cNvPr>
          <p:cNvSpPr>
            <a:spLocks noGrp="1"/>
          </p:cNvSpPr>
          <p:nvPr>
            <p:ph type="body" sz="quarter" idx="39" hasCustomPrompt="1"/>
          </p:nvPr>
        </p:nvSpPr>
        <p:spPr>
          <a:xfrm>
            <a:off x="7566398"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4" name="Picture Placeholder 5">
            <a:extLst>
              <a:ext uri="{FF2B5EF4-FFF2-40B4-BE49-F238E27FC236}">
                <a16:creationId xmlns:a16="http://schemas.microsoft.com/office/drawing/2014/main" id="{9009B9B8-44BF-7D24-F452-F55D8FF8F1C7}"/>
              </a:ext>
            </a:extLst>
          </p:cNvPr>
          <p:cNvSpPr>
            <a:spLocks noGrp="1"/>
          </p:cNvSpPr>
          <p:nvPr>
            <p:ph type="pic" sz="quarter" idx="40"/>
          </p:nvPr>
        </p:nvSpPr>
        <p:spPr>
          <a:xfrm>
            <a:off x="9869180" y="1630581"/>
            <a:ext cx="1790974" cy="1193774"/>
          </a:xfrm>
          <a:solidFill>
            <a:schemeClr val="bg1">
              <a:lumMod val="85000"/>
            </a:schemeClr>
          </a:solidFill>
        </p:spPr>
        <p:txBody>
          <a:bodyPr/>
          <a:lstStyle/>
          <a:p>
            <a:endParaRPr lang="en-GB"/>
          </a:p>
        </p:txBody>
      </p:sp>
      <p:sp>
        <p:nvSpPr>
          <p:cNvPr id="15" name="Text Placeholder 6">
            <a:extLst>
              <a:ext uri="{FF2B5EF4-FFF2-40B4-BE49-F238E27FC236}">
                <a16:creationId xmlns:a16="http://schemas.microsoft.com/office/drawing/2014/main" id="{F22DD644-4E0B-158A-1EF1-A196C19AC1FF}"/>
              </a:ext>
            </a:extLst>
          </p:cNvPr>
          <p:cNvSpPr>
            <a:spLocks noGrp="1"/>
          </p:cNvSpPr>
          <p:nvPr>
            <p:ph type="body" sz="quarter" idx="41" hasCustomPrompt="1"/>
          </p:nvPr>
        </p:nvSpPr>
        <p:spPr>
          <a:xfrm>
            <a:off x="9901051"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cxnSp>
        <p:nvCxnSpPr>
          <p:cNvPr id="16" name="Straight Connector 15">
            <a:extLst>
              <a:ext uri="{FF2B5EF4-FFF2-40B4-BE49-F238E27FC236}">
                <a16:creationId xmlns:a16="http://schemas.microsoft.com/office/drawing/2014/main" id="{7031BB7B-0B8C-D673-EFF6-B9CAAE078368}"/>
              </a:ext>
            </a:extLst>
          </p:cNvPr>
          <p:cNvCxnSpPr>
            <a:cxnSpLocks/>
          </p:cNvCxnSpPr>
          <p:nvPr userDrawn="1"/>
        </p:nvCxnSpPr>
        <p:spPr>
          <a:xfrm>
            <a:off x="531846"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DC944D-69A4-8D67-8280-9636771B3744}"/>
              </a:ext>
            </a:extLst>
          </p:cNvPr>
          <p:cNvCxnSpPr>
            <a:cxnSpLocks/>
          </p:cNvCxnSpPr>
          <p:nvPr userDrawn="1"/>
        </p:nvCxnSpPr>
        <p:spPr>
          <a:xfrm>
            <a:off x="2866180"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EA300B-3869-0B14-5D33-FD48885DAD72}"/>
              </a:ext>
            </a:extLst>
          </p:cNvPr>
          <p:cNvCxnSpPr>
            <a:cxnSpLocks/>
          </p:cNvCxnSpPr>
          <p:nvPr userDrawn="1"/>
        </p:nvCxnSpPr>
        <p:spPr>
          <a:xfrm>
            <a:off x="5200514"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8CD67A-042F-73EF-EE1B-54BFE571A127}"/>
              </a:ext>
            </a:extLst>
          </p:cNvPr>
          <p:cNvCxnSpPr>
            <a:cxnSpLocks/>
          </p:cNvCxnSpPr>
          <p:nvPr userDrawn="1"/>
        </p:nvCxnSpPr>
        <p:spPr>
          <a:xfrm flipV="1">
            <a:off x="7534848" y="2978101"/>
            <a:ext cx="1792800"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F6CAC3-4E9A-76AF-B06F-891E1A980D49}"/>
              </a:ext>
            </a:extLst>
          </p:cNvPr>
          <p:cNvCxnSpPr>
            <a:cxnSpLocks/>
          </p:cNvCxnSpPr>
          <p:nvPr userDrawn="1"/>
        </p:nvCxnSpPr>
        <p:spPr>
          <a:xfrm>
            <a:off x="9869180" y="2972533"/>
            <a:ext cx="1792800"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9F2D1EC-7DAD-DB2C-B123-F3D4477CDF89}"/>
              </a:ext>
            </a:extLst>
          </p:cNvPr>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extLst>
      <p:ext uri="{BB962C8B-B14F-4D97-AF65-F5344CB8AC3E}">
        <p14:creationId xmlns:p14="http://schemas.microsoft.com/office/powerpoint/2010/main" val="58853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16/07/2026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16/07/2026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16/07/2026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16/07/2026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16/07/2026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16/07/2026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16/07/2026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16/07/2026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16/07/2026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16/07/2026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16/07/2026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2.jpe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ags" Target="../tags/tag3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16/07/2026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0" r:id="rId30"/>
    <p:sldLayoutId id="214748372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16/07/2026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60.jpeg"/><Relationship Id="rId5" Type="http://schemas.openxmlformats.org/officeDocument/2006/relationships/image" Target="../media/image49.jpe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3" Type="http://schemas.openxmlformats.org/officeDocument/2006/relationships/image" Target="../media/image88.png"/><Relationship Id="rId18" Type="http://schemas.openxmlformats.org/officeDocument/2006/relationships/image" Target="../media/image93.jpg"/><Relationship Id="rId26" Type="http://schemas.openxmlformats.org/officeDocument/2006/relationships/image" Target="../media/image101.jpg"/><Relationship Id="rId39" Type="http://schemas.openxmlformats.org/officeDocument/2006/relationships/image" Target="../media/image114.png"/><Relationship Id="rId21" Type="http://schemas.openxmlformats.org/officeDocument/2006/relationships/image" Target="../media/image96.jpeg"/><Relationship Id="rId34" Type="http://schemas.openxmlformats.org/officeDocument/2006/relationships/image" Target="../media/image109.jp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jpg"/><Relationship Id="rId25" Type="http://schemas.openxmlformats.org/officeDocument/2006/relationships/image" Target="../media/image100.jpg"/><Relationship Id="rId33" Type="http://schemas.openxmlformats.org/officeDocument/2006/relationships/image" Target="../media/image108.jpeg"/><Relationship Id="rId38" Type="http://schemas.openxmlformats.org/officeDocument/2006/relationships/image" Target="../media/image113.jpg"/><Relationship Id="rId2" Type="http://schemas.openxmlformats.org/officeDocument/2006/relationships/notesSlide" Target="../notesSlides/notesSlide27.xml"/><Relationship Id="rId16" Type="http://schemas.openxmlformats.org/officeDocument/2006/relationships/image" Target="../media/image91.jpg"/><Relationship Id="rId20" Type="http://schemas.openxmlformats.org/officeDocument/2006/relationships/image" Target="../media/image95.jpg"/><Relationship Id="rId29" Type="http://schemas.openxmlformats.org/officeDocument/2006/relationships/image" Target="../media/image104.jpg"/><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86.jpg"/><Relationship Id="rId24" Type="http://schemas.openxmlformats.org/officeDocument/2006/relationships/image" Target="../media/image99.jpg"/><Relationship Id="rId32" Type="http://schemas.openxmlformats.org/officeDocument/2006/relationships/image" Target="../media/image107.jpeg"/><Relationship Id="rId37" Type="http://schemas.openxmlformats.org/officeDocument/2006/relationships/image" Target="../media/image112.jpg"/><Relationship Id="rId5" Type="http://schemas.openxmlformats.org/officeDocument/2006/relationships/image" Target="../media/image80.jpg"/><Relationship Id="rId15" Type="http://schemas.openxmlformats.org/officeDocument/2006/relationships/image" Target="../media/image90.jpg"/><Relationship Id="rId23" Type="http://schemas.openxmlformats.org/officeDocument/2006/relationships/image" Target="../media/image98.jpg"/><Relationship Id="rId28" Type="http://schemas.openxmlformats.org/officeDocument/2006/relationships/image" Target="../media/image103.png"/><Relationship Id="rId36" Type="http://schemas.openxmlformats.org/officeDocument/2006/relationships/image" Target="../media/image111.jpg"/><Relationship Id="rId10" Type="http://schemas.openxmlformats.org/officeDocument/2006/relationships/image" Target="../media/image85.png"/><Relationship Id="rId19" Type="http://schemas.openxmlformats.org/officeDocument/2006/relationships/image" Target="../media/image94.jpg"/><Relationship Id="rId31" Type="http://schemas.openxmlformats.org/officeDocument/2006/relationships/image" Target="../media/image106.jp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jpg"/><Relationship Id="rId22" Type="http://schemas.openxmlformats.org/officeDocument/2006/relationships/image" Target="../media/image97.jpg"/><Relationship Id="rId27" Type="http://schemas.openxmlformats.org/officeDocument/2006/relationships/image" Target="../media/image102.jpg"/><Relationship Id="rId30" Type="http://schemas.openxmlformats.org/officeDocument/2006/relationships/image" Target="../media/image105.jpg"/><Relationship Id="rId35" Type="http://schemas.openxmlformats.org/officeDocument/2006/relationships/image" Target="../media/image110.png"/><Relationship Id="rId8" Type="http://schemas.openxmlformats.org/officeDocument/2006/relationships/image" Target="../media/image83.png"/><Relationship Id="rId3" Type="http://schemas.openxmlformats.org/officeDocument/2006/relationships/image" Target="../media/image78.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chart" Target="../charts/chart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chart" Target="../charts/chart4.xml"/><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29DAFFB-CCE2-4C0B-AB1A-1CC9DFE129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Q4 2026</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
        <p:nvSpPr>
          <p:cNvPr id="18" name="Text Placeholder 5">
            <a:extLst>
              <a:ext uri="{FF2B5EF4-FFF2-40B4-BE49-F238E27FC236}">
                <a16:creationId xmlns:a16="http://schemas.microsoft.com/office/drawing/2014/main" id="{0A04A02B-0C1C-F1B4-9AD3-96041E64E50F}"/>
              </a:ext>
            </a:extLst>
          </p:cNvPr>
          <p:cNvSpPr txBox="1">
            <a:spLocks/>
          </p:cNvSpPr>
          <p:nvPr/>
        </p:nvSpPr>
        <p:spPr>
          <a:xfrm rot="16200000">
            <a:off x="10051200" y="3765600"/>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TK Maxx - Iconic</a:t>
            </a: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Drama</a:t>
            </a:r>
          </a:p>
          <a:p>
            <a:pPr marL="342900" indent="-342900">
              <a:buFont typeface="Arial" panose="020B0604020202020204" pitchFamily="34" charset="0"/>
              <a:buChar char="•"/>
            </a:pPr>
            <a:r>
              <a:rPr lang="en-GB" sz="1400" dirty="0">
                <a:solidFill>
                  <a:schemeClr val="bg2"/>
                </a:solidFill>
                <a:latin typeface="+mj-lt"/>
              </a:rPr>
              <a:t>Films</a:t>
            </a:r>
          </a:p>
          <a:p>
            <a:pPr marL="342900" indent="-342900">
              <a:buFont typeface="Arial" panose="020B0604020202020204" pitchFamily="34" charset="0"/>
              <a:buChar char="•"/>
            </a:pPr>
            <a:r>
              <a:rPr lang="en-GB" sz="1400" dirty="0">
                <a:solidFill>
                  <a:schemeClr val="bg2"/>
                </a:solidFill>
                <a:latin typeface="+mj-lt"/>
              </a:rPr>
              <a:t>Children</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C602848-6499-1AFE-D365-BADB744908DF}"/>
              </a:ext>
            </a:extLst>
          </p:cNvPr>
          <p:cNvGraphicFramePr>
            <a:graphicFrameLocks noGrp="1"/>
          </p:cNvGraphicFramePr>
          <p:nvPr>
            <p:extLst>
              <p:ext uri="{D42A27DB-BD31-4B8C-83A1-F6EECF244321}">
                <p14:modId xmlns:p14="http://schemas.microsoft.com/office/powerpoint/2010/main" val="3475556450"/>
              </p:ext>
            </p:extLst>
          </p:nvPr>
        </p:nvGraphicFramePr>
        <p:xfrm>
          <a:off x="1768087" y="1741067"/>
          <a:ext cx="8655820" cy="3084930"/>
        </p:xfrm>
        <a:graphic>
          <a:graphicData uri="http://schemas.openxmlformats.org/drawingml/2006/table">
            <a:tbl>
              <a:tblPr/>
              <a:tblGrid>
                <a:gridCol w="2163955">
                  <a:extLst>
                    <a:ext uri="{9D8B030D-6E8A-4147-A177-3AD203B41FA5}">
                      <a16:colId xmlns:a16="http://schemas.microsoft.com/office/drawing/2014/main" val="2648435749"/>
                    </a:ext>
                  </a:extLst>
                </a:gridCol>
                <a:gridCol w="2163955">
                  <a:extLst>
                    <a:ext uri="{9D8B030D-6E8A-4147-A177-3AD203B41FA5}">
                      <a16:colId xmlns:a16="http://schemas.microsoft.com/office/drawing/2014/main" val="282461065"/>
                    </a:ext>
                  </a:extLst>
                </a:gridCol>
                <a:gridCol w="2163955">
                  <a:extLst>
                    <a:ext uri="{9D8B030D-6E8A-4147-A177-3AD203B41FA5}">
                      <a16:colId xmlns:a16="http://schemas.microsoft.com/office/drawing/2014/main" val="2045301333"/>
                    </a:ext>
                  </a:extLst>
                </a:gridCol>
                <a:gridCol w="2163955">
                  <a:extLst>
                    <a:ext uri="{9D8B030D-6E8A-4147-A177-3AD203B41FA5}">
                      <a16:colId xmlns:a16="http://schemas.microsoft.com/office/drawing/2014/main" val="88966472"/>
                    </a:ext>
                  </a:extLst>
                </a:gridCol>
              </a:tblGrid>
              <a:tr h="308493">
                <a:tc gridSpan="4">
                  <a:txBody>
                    <a:bodyPr/>
                    <a:lstStyle/>
                    <a:p>
                      <a:pPr algn="ctr" fontAlgn="ctr">
                        <a:buNone/>
                      </a:pPr>
                      <a:r>
                        <a:rPr lang="en-GB" sz="1200" b="1" i="0" u="none" strike="noStrike" dirty="0">
                          <a:solidFill>
                            <a:srgbClr val="FFFFFF"/>
                          </a:solidFill>
                          <a:effectLst/>
                          <a:latin typeface="Arial" panose="020B0604020202020204" pitchFamily="34" charset="0"/>
                        </a:rPr>
                        <a:t>% of all viewing</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42711860"/>
                  </a:ext>
                </a:extLst>
              </a:tr>
              <a:tr h="318133">
                <a:tc>
                  <a:txBody>
                    <a:bodyPr/>
                    <a:lstStyle/>
                    <a:p>
                      <a:pPr algn="ctr"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257210789"/>
                  </a:ext>
                </a:extLst>
              </a:tr>
              <a:tr h="308493">
                <a:tc>
                  <a:txBody>
                    <a:bodyPr/>
                    <a:lstStyle/>
                    <a:p>
                      <a:pPr algn="ctr" fontAlgn="ctr">
                        <a:buNone/>
                      </a:pPr>
                      <a:r>
                        <a:rPr lang="en-GB" sz="1200" b="0" i="0" u="none" strike="noStrike">
                          <a:solidFill>
                            <a:srgbClr val="FFFFFF"/>
                          </a:solidFill>
                          <a:effectLst/>
                          <a:latin typeface="Arial" panose="020B0604020202020204" pitchFamily="34" charset="0"/>
                        </a:rPr>
                        <a:t>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4068164297"/>
                  </a:ext>
                </a:extLst>
              </a:tr>
              <a:tr h="308493">
                <a:tc>
                  <a:txBody>
                    <a:bodyPr/>
                    <a:lstStyle/>
                    <a:p>
                      <a:pPr algn="ctr" fontAlgn="ctr">
                        <a:buNone/>
                      </a:pPr>
                      <a:r>
                        <a:rPr lang="en-GB" sz="1200" b="0" i="0" u="none" strike="noStrike">
                          <a:solidFill>
                            <a:srgbClr val="000000"/>
                          </a:solidFill>
                          <a:effectLst/>
                          <a:latin typeface="Arial" panose="020B0604020202020204" pitchFamily="34" charset="0"/>
                        </a:rPr>
                        <a:t>Entertainment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65457568"/>
                  </a:ext>
                </a:extLst>
              </a:tr>
              <a:tr h="308493">
                <a:tc>
                  <a:txBody>
                    <a:bodyPr/>
                    <a:lstStyle/>
                    <a:p>
                      <a:pPr algn="ctr" fontAlgn="ctr">
                        <a:buNone/>
                      </a:pPr>
                      <a:r>
                        <a:rPr lang="en-GB" sz="1200" b="0" i="0" u="none" strike="noStrike">
                          <a:solidFill>
                            <a:srgbClr val="FFFFFF"/>
                          </a:solidFill>
                          <a:effectLst/>
                          <a:latin typeface="Arial" panose="020B0604020202020204" pitchFamily="34" charset="0"/>
                        </a:rPr>
                        <a:t>Films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461825958"/>
                  </a:ext>
                </a:extLst>
              </a:tr>
              <a:tr h="308493">
                <a:tc>
                  <a:txBody>
                    <a:bodyPr/>
                    <a:lstStyle/>
                    <a:p>
                      <a:pPr algn="ctr" fontAlgn="ctr">
                        <a:buNone/>
                      </a:pPr>
                      <a:r>
                        <a:rPr lang="en-GB" sz="1200" b="0" i="0" u="none" strike="noStrike">
                          <a:solidFill>
                            <a:srgbClr val="FFFFFF"/>
                          </a:solidFill>
                          <a:effectLst/>
                          <a:latin typeface="Arial" panose="020B0604020202020204" pitchFamily="34" charset="0"/>
                        </a:rPr>
                        <a:t>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373341307"/>
                  </a:ext>
                </a:extLst>
              </a:tr>
              <a:tr h="308493">
                <a:tc>
                  <a:txBody>
                    <a:bodyPr/>
                    <a:lstStyle/>
                    <a:p>
                      <a:pPr algn="ctr" fontAlgn="ctr">
                        <a:buNone/>
                      </a:pPr>
                      <a:r>
                        <a:rPr lang="en-GB" sz="1200" b="0" i="0" u="none" strike="noStrike">
                          <a:solidFill>
                            <a:srgbClr val="000000"/>
                          </a:solidFill>
                          <a:effectLst/>
                          <a:latin typeface="Arial" panose="020B0604020202020204" pitchFamily="34" charset="0"/>
                        </a:rPr>
                        <a:t>Documentaries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95610426"/>
                  </a:ext>
                </a:extLst>
              </a:tr>
              <a:tr h="308493">
                <a:tc>
                  <a:txBody>
                    <a:bodyPr/>
                    <a:lstStyle/>
                    <a:p>
                      <a:pPr algn="ctr" fontAlgn="ctr">
                        <a:buNone/>
                      </a:pPr>
                      <a:r>
                        <a:rPr lang="en-GB" sz="1200" b="0" i="0" u="none" strike="noStrike">
                          <a:solidFill>
                            <a:srgbClr val="FFFFFF"/>
                          </a:solidFill>
                          <a:effectLst/>
                          <a:latin typeface="Arial" panose="020B0604020202020204" pitchFamily="34" charset="0"/>
                        </a:rPr>
                        <a:t>Children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4024705735"/>
                  </a:ext>
                </a:extLst>
              </a:tr>
              <a:tr h="308493">
                <a:tc>
                  <a:txBody>
                    <a:bodyPr/>
                    <a:lstStyle/>
                    <a:p>
                      <a:pPr algn="ctr" fontAlgn="ctr">
                        <a:buNone/>
                      </a:pPr>
                      <a:r>
                        <a:rPr lang="en-GB" sz="1200" b="0" i="0" u="none" strike="noStrike">
                          <a:solidFill>
                            <a:srgbClr val="000000"/>
                          </a:solidFill>
                          <a:effectLst/>
                          <a:latin typeface="Arial" panose="020B0604020202020204" pitchFamily="34" charset="0"/>
                        </a:rPr>
                        <a:t>Hobbies/Leisure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54333730"/>
                  </a:ext>
                </a:extLst>
              </a:tr>
              <a:tr h="298853">
                <a:tc>
                  <a:txBody>
                    <a:bodyPr/>
                    <a:lstStyle/>
                    <a:p>
                      <a:pPr algn="ctr" fontAlgn="ctr">
                        <a:buNone/>
                      </a:pPr>
                      <a:r>
                        <a:rPr lang="en-GB" sz="1200" b="0" i="0" u="none" strike="noStrike">
                          <a:solidFill>
                            <a:srgbClr val="000000"/>
                          </a:solidFill>
                          <a:effectLst/>
                          <a:latin typeface="Arial" panose="020B0604020202020204" pitchFamily="34" charset="0"/>
                        </a:rPr>
                        <a:t>News/Weather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8ED"/>
                    </a:solidFill>
                  </a:tcPr>
                </a:tc>
                <a:extLst>
                  <a:ext uri="{0D108BD9-81ED-4DB2-BD59-A6C34878D82A}">
                    <a16:rowId xmlns:a16="http://schemas.microsoft.com/office/drawing/2014/main" val="4099883095"/>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Q4 2025,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17E55C1-2623-22C9-2A51-43ED335A7268}"/>
              </a:ext>
            </a:extLst>
          </p:cNvPr>
          <p:cNvGraphicFramePr>
            <a:graphicFrameLocks noGrp="1"/>
          </p:cNvGraphicFramePr>
          <p:nvPr>
            <p:extLst>
              <p:ext uri="{D42A27DB-BD31-4B8C-83A1-F6EECF244321}">
                <p14:modId xmlns:p14="http://schemas.microsoft.com/office/powerpoint/2010/main" val="1226413167"/>
              </p:ext>
            </p:extLst>
          </p:nvPr>
        </p:nvGraphicFramePr>
        <p:xfrm>
          <a:off x="810301" y="1660860"/>
          <a:ext cx="4903713" cy="3067054"/>
        </p:xfrm>
        <a:graphic>
          <a:graphicData uri="http://schemas.openxmlformats.org/drawingml/2006/table">
            <a:tbl>
              <a:tblPr/>
              <a:tblGrid>
                <a:gridCol w="1019109">
                  <a:extLst>
                    <a:ext uri="{9D8B030D-6E8A-4147-A177-3AD203B41FA5}">
                      <a16:colId xmlns:a16="http://schemas.microsoft.com/office/drawing/2014/main" val="1853416806"/>
                    </a:ext>
                  </a:extLst>
                </a:gridCol>
                <a:gridCol w="2865495">
                  <a:extLst>
                    <a:ext uri="{9D8B030D-6E8A-4147-A177-3AD203B41FA5}">
                      <a16:colId xmlns:a16="http://schemas.microsoft.com/office/drawing/2014/main" val="4187644284"/>
                    </a:ext>
                  </a:extLst>
                </a:gridCol>
                <a:gridCol w="1019109">
                  <a:extLst>
                    <a:ext uri="{9D8B030D-6E8A-4147-A177-3AD203B41FA5}">
                      <a16:colId xmlns:a16="http://schemas.microsoft.com/office/drawing/2014/main" val="4285095429"/>
                    </a:ext>
                  </a:extLst>
                </a:gridCol>
              </a:tblGrid>
              <a:tr h="254924">
                <a:tc gridSpan="3">
                  <a:txBody>
                    <a:bodyPr/>
                    <a:lstStyle/>
                    <a:p>
                      <a:pPr algn="ctr" fontAlgn="ctr">
                        <a:buNone/>
                      </a:pPr>
                      <a:r>
                        <a:rPr lang="en-GB" sz="1200" b="1" i="0" u="none" strike="noStrike">
                          <a:solidFill>
                            <a:srgbClr val="FFFFFF"/>
                          </a:solidFill>
                          <a:effectLst/>
                          <a:latin typeface="Arial" panose="020B0604020202020204" pitchFamily="34" charset="0"/>
                        </a:rPr>
                        <a:t>Drama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22440682"/>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47039795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Trespasses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78119124"/>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The Hack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0237727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The Iris Affair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7376788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All Creatures Great and Small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7179560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All Her Fault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9242031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Brassic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82316391"/>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Trigger Point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27827711"/>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Say Nothing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461916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Cooper &amp; Fry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8620610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Frauds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653209401"/>
                  </a:ext>
                </a:extLst>
              </a:tr>
            </a:tbl>
          </a:graphicData>
        </a:graphic>
      </p:graphicFrame>
      <p:graphicFrame>
        <p:nvGraphicFramePr>
          <p:cNvPr id="9" name="Table 8">
            <a:extLst>
              <a:ext uri="{FF2B5EF4-FFF2-40B4-BE49-F238E27FC236}">
                <a16:creationId xmlns:a16="http://schemas.microsoft.com/office/drawing/2014/main" id="{4916D195-0EC7-2028-BB45-D127F1FE62ED}"/>
              </a:ext>
            </a:extLst>
          </p:cNvPr>
          <p:cNvGraphicFramePr>
            <a:graphicFrameLocks noGrp="1"/>
          </p:cNvGraphicFramePr>
          <p:nvPr>
            <p:extLst>
              <p:ext uri="{D42A27DB-BD31-4B8C-83A1-F6EECF244321}">
                <p14:modId xmlns:p14="http://schemas.microsoft.com/office/powerpoint/2010/main" val="833588966"/>
              </p:ext>
            </p:extLst>
          </p:nvPr>
        </p:nvGraphicFramePr>
        <p:xfrm>
          <a:off x="6477976" y="1660859"/>
          <a:ext cx="4903723" cy="3067054"/>
        </p:xfrm>
        <a:graphic>
          <a:graphicData uri="http://schemas.openxmlformats.org/drawingml/2006/table">
            <a:tbl>
              <a:tblPr/>
              <a:tblGrid>
                <a:gridCol w="1019111">
                  <a:extLst>
                    <a:ext uri="{9D8B030D-6E8A-4147-A177-3AD203B41FA5}">
                      <a16:colId xmlns:a16="http://schemas.microsoft.com/office/drawing/2014/main" val="1362897260"/>
                    </a:ext>
                  </a:extLst>
                </a:gridCol>
                <a:gridCol w="2865501">
                  <a:extLst>
                    <a:ext uri="{9D8B030D-6E8A-4147-A177-3AD203B41FA5}">
                      <a16:colId xmlns:a16="http://schemas.microsoft.com/office/drawing/2014/main" val="2532322493"/>
                    </a:ext>
                  </a:extLst>
                </a:gridCol>
                <a:gridCol w="1019111">
                  <a:extLst>
                    <a:ext uri="{9D8B030D-6E8A-4147-A177-3AD203B41FA5}">
                      <a16:colId xmlns:a16="http://schemas.microsoft.com/office/drawing/2014/main" val="237797359"/>
                    </a:ext>
                  </a:extLst>
                </a:gridCol>
              </a:tblGrid>
              <a:tr h="254924">
                <a:tc gridSpan="3">
                  <a:txBody>
                    <a:bodyPr/>
                    <a:lstStyle/>
                    <a:p>
                      <a:pPr algn="ctr" fontAlgn="ctr">
                        <a:buNone/>
                      </a:pPr>
                      <a:r>
                        <a:rPr lang="en-GB" sz="1200" b="1" i="0" u="none" strike="noStrike" dirty="0">
                          <a:solidFill>
                            <a:srgbClr val="FFFFFF"/>
                          </a:solidFill>
                          <a:effectLst/>
                          <a:latin typeface="Arial" panose="020B0604020202020204" pitchFamily="34" charset="0"/>
                        </a:rPr>
                        <a:t>Drama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27193954"/>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51422988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Diplomat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86200379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Gen 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2791198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House of Guinness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05146291"/>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Summer I Turned Pretty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6941632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High Potential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1499658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Stranger Things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7692024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Only Murders in the Building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87331059"/>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Monster: The Ed Gein Story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3386769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Fallout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512200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Grey's Anatomy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41621683"/>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drama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Q4 2025, ‘Reach Extender’ index vs all adults, Thinkbox created list of programmes ranked by volume of viewing and index.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D0CBFC9B-3DBF-BDBA-A933-394462ECF1D6}"/>
              </a:ext>
            </a:extLst>
          </p:cNvPr>
          <p:cNvGraphicFramePr>
            <a:graphicFrameLocks noGrp="1"/>
          </p:cNvGraphicFramePr>
          <p:nvPr>
            <p:extLst>
              <p:ext uri="{D42A27DB-BD31-4B8C-83A1-F6EECF244321}">
                <p14:modId xmlns:p14="http://schemas.microsoft.com/office/powerpoint/2010/main" val="225719638"/>
              </p:ext>
            </p:extLst>
          </p:nvPr>
        </p:nvGraphicFramePr>
        <p:xfrm>
          <a:off x="6480350" y="1293712"/>
          <a:ext cx="5207000" cy="2038350"/>
        </p:xfrm>
        <a:graphic>
          <a:graphicData uri="http://schemas.openxmlformats.org/drawingml/2006/table">
            <a:tbl>
              <a:tblPr/>
              <a:tblGrid>
                <a:gridCol w="1506788">
                  <a:extLst>
                    <a:ext uri="{9D8B030D-6E8A-4147-A177-3AD203B41FA5}">
                      <a16:colId xmlns:a16="http://schemas.microsoft.com/office/drawing/2014/main" val="4212574482"/>
                    </a:ext>
                  </a:extLst>
                </a:gridCol>
                <a:gridCol w="772467">
                  <a:extLst>
                    <a:ext uri="{9D8B030D-6E8A-4147-A177-3AD203B41FA5}">
                      <a16:colId xmlns:a16="http://schemas.microsoft.com/office/drawing/2014/main" val="990231133"/>
                    </a:ext>
                  </a:extLst>
                </a:gridCol>
                <a:gridCol w="2441377">
                  <a:extLst>
                    <a:ext uri="{9D8B030D-6E8A-4147-A177-3AD203B41FA5}">
                      <a16:colId xmlns:a16="http://schemas.microsoft.com/office/drawing/2014/main" val="2156368386"/>
                    </a:ext>
                  </a:extLst>
                </a:gridCol>
                <a:gridCol w="486368">
                  <a:extLst>
                    <a:ext uri="{9D8B030D-6E8A-4147-A177-3AD203B41FA5}">
                      <a16:colId xmlns:a16="http://schemas.microsoft.com/office/drawing/2014/main" val="948826412"/>
                    </a:ext>
                  </a:extLst>
                </a:gridCol>
              </a:tblGrid>
              <a:tr h="203200">
                <a:tc gridSpan="4">
                  <a:txBody>
                    <a:bodyPr/>
                    <a:lstStyle/>
                    <a:p>
                      <a:pPr algn="ctr" fontAlgn="ctr">
                        <a:buNone/>
                      </a:pPr>
                      <a:r>
                        <a:rPr lang="en-GB" sz="1200" b="1" i="0" u="none" strike="noStrike">
                          <a:solidFill>
                            <a:srgbClr val="FFFFFF"/>
                          </a:solidFill>
                          <a:effectLst/>
                          <a:latin typeface="Arial" panose="020B0604020202020204" pitchFamily="34" charset="0"/>
                        </a:rPr>
                        <a:t>Films - Commercial TV</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2415"/>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803079626"/>
                  </a:ext>
                </a:extLst>
              </a:tr>
              <a:tr h="203200">
                <a:tc>
                  <a:txBody>
                    <a:bodyPr/>
                    <a:lstStyle/>
                    <a:p>
                      <a:pPr algn="ctr" fontAlgn="ctr">
                        <a:buNone/>
                      </a:pPr>
                      <a:r>
                        <a:rPr lang="en-GB" sz="1200" b="0" i="0" u="none" strike="noStrike" dirty="0">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Hitch</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5797975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Actually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8452235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100" b="0" i="0" u="none" strike="noStrike">
                          <a:solidFill>
                            <a:srgbClr val="000000"/>
                          </a:solidFill>
                          <a:effectLst/>
                          <a:latin typeface="Arial" panose="020B0604020202020204" pitchFamily="34" charset="0"/>
                        </a:rPr>
                        <a:t>Bridget Jones: Mad About the Boy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3000607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Ticket to Paradise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7261614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City of God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605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4031417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LA Confidential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1230732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Godfather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0057458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The Godfather Part II</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14108851"/>
                  </a:ext>
                </a:extLst>
              </a:tr>
            </a:tbl>
          </a:graphicData>
        </a:graphic>
      </p:graphicFrame>
      <p:graphicFrame>
        <p:nvGraphicFramePr>
          <p:cNvPr id="13" name="Table 12">
            <a:extLst>
              <a:ext uri="{FF2B5EF4-FFF2-40B4-BE49-F238E27FC236}">
                <a16:creationId xmlns:a16="http://schemas.microsoft.com/office/drawing/2014/main" id="{958A4BDF-66FE-E7A9-3253-E6F01989566B}"/>
              </a:ext>
            </a:extLst>
          </p:cNvPr>
          <p:cNvGraphicFramePr>
            <a:graphicFrameLocks noGrp="1"/>
          </p:cNvGraphicFramePr>
          <p:nvPr>
            <p:extLst>
              <p:ext uri="{D42A27DB-BD31-4B8C-83A1-F6EECF244321}">
                <p14:modId xmlns:p14="http://schemas.microsoft.com/office/powerpoint/2010/main" val="1472760565"/>
              </p:ext>
            </p:extLst>
          </p:nvPr>
        </p:nvGraphicFramePr>
        <p:xfrm>
          <a:off x="6455126" y="3736496"/>
          <a:ext cx="5207000" cy="1225550"/>
        </p:xfrm>
        <a:graphic>
          <a:graphicData uri="http://schemas.openxmlformats.org/drawingml/2006/table">
            <a:tbl>
              <a:tblPr/>
              <a:tblGrid>
                <a:gridCol w="1506788">
                  <a:extLst>
                    <a:ext uri="{9D8B030D-6E8A-4147-A177-3AD203B41FA5}">
                      <a16:colId xmlns:a16="http://schemas.microsoft.com/office/drawing/2014/main" val="1910115150"/>
                    </a:ext>
                  </a:extLst>
                </a:gridCol>
                <a:gridCol w="772467">
                  <a:extLst>
                    <a:ext uri="{9D8B030D-6E8A-4147-A177-3AD203B41FA5}">
                      <a16:colId xmlns:a16="http://schemas.microsoft.com/office/drawing/2014/main" val="806743217"/>
                    </a:ext>
                  </a:extLst>
                </a:gridCol>
                <a:gridCol w="2441377">
                  <a:extLst>
                    <a:ext uri="{9D8B030D-6E8A-4147-A177-3AD203B41FA5}">
                      <a16:colId xmlns:a16="http://schemas.microsoft.com/office/drawing/2014/main" val="2215800296"/>
                    </a:ext>
                  </a:extLst>
                </a:gridCol>
                <a:gridCol w="486368">
                  <a:extLst>
                    <a:ext uri="{9D8B030D-6E8A-4147-A177-3AD203B41FA5}">
                      <a16:colId xmlns:a16="http://schemas.microsoft.com/office/drawing/2014/main" val="716865812"/>
                    </a:ext>
                  </a:extLst>
                </a:gridCol>
              </a:tblGrid>
              <a:tr h="203200">
                <a:tc gridSpan="4">
                  <a:txBody>
                    <a:bodyPr/>
                    <a:lstStyle/>
                    <a:p>
                      <a:pPr algn="ctr" fontAlgn="ctr">
                        <a:buNone/>
                      </a:pPr>
                      <a:r>
                        <a:rPr lang="en-GB" sz="1200" b="1" i="0" u="none" strike="noStrike" dirty="0">
                          <a:solidFill>
                            <a:srgbClr val="FFFFFF"/>
                          </a:solidFill>
                          <a:effectLst/>
                          <a:latin typeface="Arial" panose="020B0604020202020204" pitchFamily="34" charset="0"/>
                        </a:rPr>
                        <a:t>Films - SVOD</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88919809"/>
                  </a:ext>
                </a:extLst>
              </a:tr>
              <a:tr h="20320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35727182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Actually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164181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Jingle Bell Heist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26275429"/>
                  </a:ext>
                </a:extLst>
              </a:tr>
              <a:tr h="209550">
                <a:tc>
                  <a:txBody>
                    <a:bodyPr/>
                    <a:lstStyle/>
                    <a:p>
                      <a:pPr algn="ctr"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Cruella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6706493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000" b="0" i="0" u="none" strike="noStrike">
                          <a:solidFill>
                            <a:srgbClr val="000000"/>
                          </a:solidFill>
                          <a:effectLst/>
                          <a:latin typeface="Arial" panose="020B0604020202020204" pitchFamily="34" charset="0"/>
                        </a:rPr>
                        <a:t>Wake Up Dead Man: A Knives Out Mystery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73868589"/>
                  </a:ext>
                </a:extLst>
              </a:tr>
            </a:tbl>
          </a:graphicData>
        </a:graphic>
      </p:graphicFrame>
      <p:graphicFrame>
        <p:nvGraphicFramePr>
          <p:cNvPr id="5" name="Table 4">
            <a:extLst>
              <a:ext uri="{FF2B5EF4-FFF2-40B4-BE49-F238E27FC236}">
                <a16:creationId xmlns:a16="http://schemas.microsoft.com/office/drawing/2014/main" id="{495577ED-B03A-6A5B-5045-120B00023D59}"/>
              </a:ext>
            </a:extLst>
          </p:cNvPr>
          <p:cNvGraphicFramePr>
            <a:graphicFrameLocks noGrp="1"/>
          </p:cNvGraphicFramePr>
          <p:nvPr>
            <p:extLst>
              <p:ext uri="{D42A27DB-BD31-4B8C-83A1-F6EECF244321}">
                <p14:modId xmlns:p14="http://schemas.microsoft.com/office/powerpoint/2010/main" val="3575901784"/>
              </p:ext>
            </p:extLst>
          </p:nvPr>
        </p:nvGraphicFramePr>
        <p:xfrm>
          <a:off x="443666" y="2365375"/>
          <a:ext cx="5460161" cy="2671070"/>
        </p:xfrm>
        <a:graphic>
          <a:graphicData uri="http://schemas.openxmlformats.org/drawingml/2006/table">
            <a:tbl>
              <a:tblPr/>
              <a:tblGrid>
                <a:gridCol w="2205266">
                  <a:extLst>
                    <a:ext uri="{9D8B030D-6E8A-4147-A177-3AD203B41FA5}">
                      <a16:colId xmlns:a16="http://schemas.microsoft.com/office/drawing/2014/main" val="2199017746"/>
                    </a:ext>
                  </a:extLst>
                </a:gridCol>
                <a:gridCol w="1084965">
                  <a:extLst>
                    <a:ext uri="{9D8B030D-6E8A-4147-A177-3AD203B41FA5}">
                      <a16:colId xmlns:a16="http://schemas.microsoft.com/office/drawing/2014/main" val="577381705"/>
                    </a:ext>
                  </a:extLst>
                </a:gridCol>
                <a:gridCol w="1084965">
                  <a:extLst>
                    <a:ext uri="{9D8B030D-6E8A-4147-A177-3AD203B41FA5}">
                      <a16:colId xmlns:a16="http://schemas.microsoft.com/office/drawing/2014/main" val="2879836400"/>
                    </a:ext>
                  </a:extLst>
                </a:gridCol>
                <a:gridCol w="1084965">
                  <a:extLst>
                    <a:ext uri="{9D8B030D-6E8A-4147-A177-3AD203B41FA5}">
                      <a16:colId xmlns:a16="http://schemas.microsoft.com/office/drawing/2014/main" val="2066913359"/>
                    </a:ext>
                  </a:extLst>
                </a:gridCol>
              </a:tblGrid>
              <a:tr h="287370">
                <a:tc gridSpan="4">
                  <a:txBody>
                    <a:bodyPr/>
                    <a:lstStyle/>
                    <a:p>
                      <a:pPr algn="ctr" rtl="0" fontAlgn="ctr">
                        <a:buNone/>
                      </a:pPr>
                      <a:r>
                        <a:rPr lang="en-GB" sz="1200" b="1" i="0" u="none" strike="noStrike" dirty="0">
                          <a:solidFill>
                            <a:srgbClr val="FFFFFF"/>
                          </a:solidFill>
                          <a:effectLst/>
                          <a:latin typeface="Arial" panose="020B0604020202020204" pitchFamily="34" charset="0"/>
                        </a:rPr>
                        <a:t>% of all film viewing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36790006"/>
                  </a:ext>
                </a:extLst>
              </a:tr>
              <a:tr h="296350">
                <a:tc>
                  <a:txBody>
                    <a:bodyPr/>
                    <a:lstStyle/>
                    <a:p>
                      <a:pPr algn="ctr" rtl="0"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dirty="0">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459429291"/>
                  </a:ext>
                </a:extLst>
              </a:tr>
              <a:tr h="287370">
                <a:tc>
                  <a:txBody>
                    <a:bodyPr/>
                    <a:lstStyle/>
                    <a:p>
                      <a:pPr algn="ctr" rtl="0" fontAlgn="ctr">
                        <a:buNone/>
                      </a:pPr>
                      <a:r>
                        <a:rPr lang="en-GB" sz="1200" b="0" i="0" u="none" strike="noStrike" dirty="0">
                          <a:solidFill>
                            <a:srgbClr val="FFFFFF"/>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99390038"/>
                  </a:ext>
                </a:extLst>
              </a:tr>
              <a:tr h="287370">
                <a:tc>
                  <a:txBody>
                    <a:bodyPr/>
                    <a:lstStyle/>
                    <a:p>
                      <a:pPr algn="ctr" rtl="0" fontAlgn="ctr">
                        <a:buNone/>
                      </a:pPr>
                      <a:r>
                        <a:rPr lang="en-GB" sz="1200" b="0" i="0" u="none" strike="noStrike" dirty="0">
                          <a:solidFill>
                            <a:srgbClr val="000000"/>
                          </a:solidFill>
                          <a:effectLst/>
                          <a:latin typeface="Arial" panose="020B0604020202020204" pitchFamily="34" charset="0"/>
                        </a:rPr>
                        <a:t>Action / Adventure / Thriller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67704471"/>
                  </a:ext>
                </a:extLst>
              </a:tr>
              <a:tr h="287370">
                <a:tc>
                  <a:txBody>
                    <a:bodyPr/>
                    <a:lstStyle/>
                    <a:p>
                      <a:pPr algn="ctr" rtl="0" fontAlgn="ctr">
                        <a:buNone/>
                      </a:pPr>
                      <a:r>
                        <a:rPr lang="en-GB" sz="1200" b="0" i="0" u="none" strike="noStrike">
                          <a:solidFill>
                            <a:srgbClr val="000000"/>
                          </a:solidFill>
                          <a:effectLst/>
                          <a:latin typeface="Arial" panose="020B0604020202020204" pitchFamily="34" charset="0"/>
                        </a:rPr>
                        <a:t>Sci-Fi and Fantasy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4299452"/>
                  </a:ext>
                </a:extLst>
              </a:tr>
              <a:tr h="287370">
                <a:tc>
                  <a:txBody>
                    <a:bodyPr/>
                    <a:lstStyle/>
                    <a:p>
                      <a:pPr algn="ctr" rtl="0" fontAlgn="ctr">
                        <a:buNone/>
                      </a:pPr>
                      <a:r>
                        <a:rPr lang="en-GB" sz="1200" b="0" i="0" u="none" strike="noStrike" dirty="0">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07400616"/>
                  </a:ext>
                </a:extLst>
              </a:tr>
              <a:tr h="287370">
                <a:tc>
                  <a:txBody>
                    <a:bodyPr/>
                    <a:lstStyle/>
                    <a:p>
                      <a:pPr algn="ctr" rtl="0"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76254952"/>
                  </a:ext>
                </a:extLst>
              </a:tr>
              <a:tr h="287370">
                <a:tc>
                  <a:txBody>
                    <a:bodyPr/>
                    <a:lstStyle/>
                    <a:p>
                      <a:pPr algn="ctr" rtl="0" fontAlgn="ctr">
                        <a:buNone/>
                      </a:pPr>
                      <a:r>
                        <a:rPr lang="en-GB" sz="1200" b="0" i="0" u="none" strike="noStrike">
                          <a:solidFill>
                            <a:schemeClr val="tx1"/>
                          </a:solidFill>
                          <a:effectLst/>
                          <a:latin typeface="Arial" panose="020B0604020202020204" pitchFamily="34" charset="0"/>
                        </a:rPr>
                        <a:t>Horror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chemeClr val="tx1"/>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chemeClr val="tx1"/>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chemeClr val="tx1"/>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265945134"/>
                  </a:ext>
                </a:extLst>
              </a:tr>
              <a:tr h="287370">
                <a:tc>
                  <a:txBody>
                    <a:bodyPr/>
                    <a:lstStyle/>
                    <a:p>
                      <a:pPr algn="ctr" rtl="0" fontAlgn="ctr">
                        <a:buNone/>
                      </a:pPr>
                      <a:r>
                        <a:rPr lang="en-GB" sz="1200" b="0" i="0" u="none" strike="noStrike">
                          <a:solidFill>
                            <a:srgbClr val="FFFFFF"/>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573148410"/>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film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Q4 2025, ‘Reach Extender’ index vs all adults, Thinkbox created list of programmes ranked by sub-genre, volume of viewing and index. Commercial broadcasters and SVODs are separated because we can’t currently separate viewing by homes that are / are not on the SVOD ad tiers.</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graphicFrame>
        <p:nvGraphicFramePr>
          <p:cNvPr id="11" name="Table 10">
            <a:extLst>
              <a:ext uri="{FF2B5EF4-FFF2-40B4-BE49-F238E27FC236}">
                <a16:creationId xmlns:a16="http://schemas.microsoft.com/office/drawing/2014/main" id="{3F14AF55-43A3-F063-9519-B04E1EC5B257}"/>
              </a:ext>
            </a:extLst>
          </p:cNvPr>
          <p:cNvGraphicFramePr>
            <a:graphicFrameLocks noGrp="1"/>
          </p:cNvGraphicFramePr>
          <p:nvPr>
            <p:extLst>
              <p:ext uri="{D42A27DB-BD31-4B8C-83A1-F6EECF244321}">
                <p14:modId xmlns:p14="http://schemas.microsoft.com/office/powerpoint/2010/main" val="2603875218"/>
              </p:ext>
            </p:extLst>
          </p:nvPr>
        </p:nvGraphicFramePr>
        <p:xfrm>
          <a:off x="443666" y="2365375"/>
          <a:ext cx="5460161" cy="2738182"/>
        </p:xfrm>
        <a:graphic>
          <a:graphicData uri="http://schemas.openxmlformats.org/drawingml/2006/table">
            <a:tbl>
              <a:tblPr/>
              <a:tblGrid>
                <a:gridCol w="2373962">
                  <a:extLst>
                    <a:ext uri="{9D8B030D-6E8A-4147-A177-3AD203B41FA5}">
                      <a16:colId xmlns:a16="http://schemas.microsoft.com/office/drawing/2014/main" val="2748353467"/>
                    </a:ext>
                  </a:extLst>
                </a:gridCol>
                <a:gridCol w="1028733">
                  <a:extLst>
                    <a:ext uri="{9D8B030D-6E8A-4147-A177-3AD203B41FA5}">
                      <a16:colId xmlns:a16="http://schemas.microsoft.com/office/drawing/2014/main" val="3335171590"/>
                    </a:ext>
                  </a:extLst>
                </a:gridCol>
                <a:gridCol w="1028733">
                  <a:extLst>
                    <a:ext uri="{9D8B030D-6E8A-4147-A177-3AD203B41FA5}">
                      <a16:colId xmlns:a16="http://schemas.microsoft.com/office/drawing/2014/main" val="2514302485"/>
                    </a:ext>
                  </a:extLst>
                </a:gridCol>
                <a:gridCol w="1028733">
                  <a:extLst>
                    <a:ext uri="{9D8B030D-6E8A-4147-A177-3AD203B41FA5}">
                      <a16:colId xmlns:a16="http://schemas.microsoft.com/office/drawing/2014/main" val="3421294852"/>
                    </a:ext>
                  </a:extLst>
                </a:gridCol>
              </a:tblGrid>
              <a:tr h="295759">
                <a:tc gridSpan="4">
                  <a:txBody>
                    <a:bodyPr/>
                    <a:lstStyle/>
                    <a:p>
                      <a:pPr algn="ctr" rtl="0" fontAlgn="ctr">
                        <a:buNone/>
                      </a:pPr>
                      <a:r>
                        <a:rPr lang="en-GB" sz="1200" b="1" i="0" u="none" strike="noStrike" dirty="0">
                          <a:solidFill>
                            <a:srgbClr val="FFFFFF"/>
                          </a:solidFill>
                          <a:effectLst/>
                          <a:latin typeface="Arial" panose="020B0604020202020204" pitchFamily="34" charset="0"/>
                        </a:rPr>
                        <a:t>% of all film viewing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70791773"/>
                  </a:ext>
                </a:extLst>
              </a:tr>
              <a:tr h="305001">
                <a:tc>
                  <a:txBody>
                    <a:bodyPr/>
                    <a:lstStyle/>
                    <a:p>
                      <a:pPr algn="ctr" rtl="0"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dirty="0">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17987873"/>
                  </a:ext>
                </a:extLst>
              </a:tr>
              <a:tr h="295759">
                <a:tc>
                  <a:txBody>
                    <a:bodyPr/>
                    <a:lstStyle/>
                    <a:p>
                      <a:pPr algn="ctr" rtl="0" fontAlgn="ctr">
                        <a:buNone/>
                      </a:pPr>
                      <a:r>
                        <a:rPr lang="en-GB" sz="1200" b="0" i="0" u="none" strike="noStrike">
                          <a:solidFill>
                            <a:srgbClr val="FFFFFF"/>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371212487"/>
                  </a:ext>
                </a:extLst>
              </a:tr>
              <a:tr h="295759">
                <a:tc>
                  <a:txBody>
                    <a:bodyPr/>
                    <a:lstStyle/>
                    <a:p>
                      <a:pPr algn="ctr" rtl="0" fontAlgn="ctr">
                        <a:buNone/>
                      </a:pPr>
                      <a:r>
                        <a:rPr lang="en-GB" sz="1200" b="0" i="0" u="none" strike="noStrike" dirty="0">
                          <a:solidFill>
                            <a:srgbClr val="000000"/>
                          </a:solidFill>
                          <a:effectLst/>
                          <a:latin typeface="Arial" panose="020B0604020202020204" pitchFamily="34" charset="0"/>
                        </a:rPr>
                        <a:t>Action / Adventure / Thriller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226664161"/>
                  </a:ext>
                </a:extLst>
              </a:tr>
              <a:tr h="295759">
                <a:tc>
                  <a:txBody>
                    <a:bodyPr/>
                    <a:lstStyle/>
                    <a:p>
                      <a:pPr algn="ctr" rtl="0" fontAlgn="ctr">
                        <a:buNone/>
                      </a:pPr>
                      <a:r>
                        <a:rPr lang="en-GB" sz="1200" b="0" i="0" u="none" strike="noStrike">
                          <a:solidFill>
                            <a:srgbClr val="000000"/>
                          </a:solidFill>
                          <a:effectLst/>
                          <a:latin typeface="Arial" panose="020B0604020202020204" pitchFamily="34" charset="0"/>
                        </a:rPr>
                        <a:t>Sci-Fi and Fantasy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697561547"/>
                  </a:ext>
                </a:extLst>
              </a:tr>
              <a:tr h="295759">
                <a:tc>
                  <a:txBody>
                    <a:bodyPr/>
                    <a:lstStyle/>
                    <a:p>
                      <a:pPr algn="ctr" rtl="0"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55739557"/>
                  </a:ext>
                </a:extLst>
              </a:tr>
              <a:tr h="295759">
                <a:tc>
                  <a:txBody>
                    <a:bodyPr/>
                    <a:lstStyle/>
                    <a:p>
                      <a:pPr algn="ctr" rtl="0" fontAlgn="ctr">
                        <a:buNone/>
                      </a:pPr>
                      <a:r>
                        <a:rPr lang="en-GB" sz="1200" b="0" i="0" u="none" strike="noStrike">
                          <a:solidFill>
                            <a:srgbClr val="FFFFFF"/>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521806840"/>
                  </a:ext>
                </a:extLst>
              </a:tr>
              <a:tr h="295759">
                <a:tc>
                  <a:txBody>
                    <a:bodyPr/>
                    <a:lstStyle/>
                    <a:p>
                      <a:pPr algn="ctr" rtl="0" fontAlgn="ctr">
                        <a:buNone/>
                      </a:pPr>
                      <a:r>
                        <a:rPr lang="en-GB" sz="1200" b="0" i="0" u="none" strike="noStrike">
                          <a:solidFill>
                            <a:srgbClr val="FFFFFF"/>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658639859"/>
                  </a:ext>
                </a:extLst>
              </a:tr>
              <a:tr h="295759">
                <a:tc>
                  <a:txBody>
                    <a:bodyPr/>
                    <a:lstStyle/>
                    <a:p>
                      <a:pPr algn="ctr" rtl="0" fontAlgn="ctr">
                        <a:buNone/>
                      </a:pPr>
                      <a:r>
                        <a:rPr lang="en-GB" sz="1200" b="0" i="0" u="none" strike="noStrike">
                          <a:solidFill>
                            <a:srgbClr val="FFFFFF"/>
                          </a:solidFill>
                          <a:effectLst/>
                          <a:latin typeface="Arial" panose="020B0604020202020204" pitchFamily="34" charset="0"/>
                        </a:rPr>
                        <a:t>Horror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906738811"/>
                  </a:ext>
                </a:extLst>
              </a:tr>
            </a:tbl>
          </a:graphicData>
        </a:graphic>
      </p:graphicFrame>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C0834B7-2D30-B142-75F2-24A2A99387DA}"/>
              </a:ext>
            </a:extLst>
          </p:cNvPr>
          <p:cNvGraphicFramePr>
            <a:graphicFrameLocks noGrp="1"/>
          </p:cNvGraphicFramePr>
          <p:nvPr>
            <p:extLst>
              <p:ext uri="{D42A27DB-BD31-4B8C-83A1-F6EECF244321}">
                <p14:modId xmlns:p14="http://schemas.microsoft.com/office/powerpoint/2010/main" val="482847457"/>
              </p:ext>
            </p:extLst>
          </p:nvPr>
        </p:nvGraphicFramePr>
        <p:xfrm>
          <a:off x="6478056" y="1214918"/>
          <a:ext cx="4539722" cy="1835150"/>
        </p:xfrm>
        <a:graphic>
          <a:graphicData uri="http://schemas.openxmlformats.org/drawingml/2006/table">
            <a:tbl>
              <a:tblPr/>
              <a:tblGrid>
                <a:gridCol w="943463">
                  <a:extLst>
                    <a:ext uri="{9D8B030D-6E8A-4147-A177-3AD203B41FA5}">
                      <a16:colId xmlns:a16="http://schemas.microsoft.com/office/drawing/2014/main" val="2519387955"/>
                    </a:ext>
                  </a:extLst>
                </a:gridCol>
                <a:gridCol w="2652796">
                  <a:extLst>
                    <a:ext uri="{9D8B030D-6E8A-4147-A177-3AD203B41FA5}">
                      <a16:colId xmlns:a16="http://schemas.microsoft.com/office/drawing/2014/main" val="247301584"/>
                    </a:ext>
                  </a:extLst>
                </a:gridCol>
                <a:gridCol w="943463">
                  <a:extLst>
                    <a:ext uri="{9D8B030D-6E8A-4147-A177-3AD203B41FA5}">
                      <a16:colId xmlns:a16="http://schemas.microsoft.com/office/drawing/2014/main" val="2081926291"/>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Entertainment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50083716"/>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53868469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Taskmaster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9360625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Great British Bake Off</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0899626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Game of Wool: Britain’s Best Knitter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2207788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Portrait Artist of the Year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43836734"/>
                  </a:ext>
                </a:extLst>
              </a:tr>
              <a:tr h="203200">
                <a:tc>
                  <a:txBody>
                    <a:bodyPr/>
                    <a:lstStyle/>
                    <a:p>
                      <a:pPr algn="ctr" fontAlgn="ctr">
                        <a:buNone/>
                      </a:pPr>
                      <a:r>
                        <a:rPr lang="en-GB" sz="1000" b="0" i="0" u="none" strike="noStrike" dirty="0">
                          <a:solidFill>
                            <a:srgbClr val="000000"/>
                          </a:solidFill>
                          <a:effectLst/>
                          <a:latin typeface="Arial" panose="020B0604020202020204" pitchFamily="34" charset="0"/>
                        </a:rPr>
                        <a:t>Comedy Central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South Park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2581352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Never Mind the Buzzcocks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3919278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I'm a Celebrity... Get Me Out of Here!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237790865"/>
                  </a:ext>
                </a:extLst>
              </a:tr>
            </a:tbl>
          </a:graphicData>
        </a:graphic>
      </p:graphicFrame>
      <p:graphicFrame>
        <p:nvGraphicFramePr>
          <p:cNvPr id="15" name="Table 14">
            <a:extLst>
              <a:ext uri="{FF2B5EF4-FFF2-40B4-BE49-F238E27FC236}">
                <a16:creationId xmlns:a16="http://schemas.microsoft.com/office/drawing/2014/main" id="{03539BDC-E65B-3566-1CD0-61ADF2A98440}"/>
              </a:ext>
            </a:extLst>
          </p:cNvPr>
          <p:cNvGraphicFramePr>
            <a:graphicFrameLocks noGrp="1"/>
          </p:cNvGraphicFramePr>
          <p:nvPr>
            <p:extLst>
              <p:ext uri="{D42A27DB-BD31-4B8C-83A1-F6EECF244321}">
                <p14:modId xmlns:p14="http://schemas.microsoft.com/office/powerpoint/2010/main" val="2918016208"/>
              </p:ext>
            </p:extLst>
          </p:nvPr>
        </p:nvGraphicFramePr>
        <p:xfrm>
          <a:off x="6464827" y="3228517"/>
          <a:ext cx="4539722" cy="1835150"/>
        </p:xfrm>
        <a:graphic>
          <a:graphicData uri="http://schemas.openxmlformats.org/drawingml/2006/table">
            <a:tbl>
              <a:tblPr/>
              <a:tblGrid>
                <a:gridCol w="943463">
                  <a:extLst>
                    <a:ext uri="{9D8B030D-6E8A-4147-A177-3AD203B41FA5}">
                      <a16:colId xmlns:a16="http://schemas.microsoft.com/office/drawing/2014/main" val="2992231930"/>
                    </a:ext>
                  </a:extLst>
                </a:gridCol>
                <a:gridCol w="2652796">
                  <a:extLst>
                    <a:ext uri="{9D8B030D-6E8A-4147-A177-3AD203B41FA5}">
                      <a16:colId xmlns:a16="http://schemas.microsoft.com/office/drawing/2014/main" val="2298702623"/>
                    </a:ext>
                  </a:extLst>
                </a:gridCol>
                <a:gridCol w="943463">
                  <a:extLst>
                    <a:ext uri="{9D8B030D-6E8A-4147-A177-3AD203B41FA5}">
                      <a16:colId xmlns:a16="http://schemas.microsoft.com/office/drawing/2014/main" val="171086447"/>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Entertainment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661775"/>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25020844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Mighty Nein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61101873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Hazbin Hotel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7350091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Brooklyn Nine-Nine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4974774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Big Bang Theory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5679383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Modern 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3664747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Friends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7370215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Big Bang Theory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72306935"/>
                  </a:ext>
                </a:extLst>
              </a:tr>
            </a:tbl>
          </a:graphicData>
        </a:graphic>
      </p:graphicFrame>
      <p:graphicFrame>
        <p:nvGraphicFramePr>
          <p:cNvPr id="8" name="Table 7">
            <a:extLst>
              <a:ext uri="{FF2B5EF4-FFF2-40B4-BE49-F238E27FC236}">
                <a16:creationId xmlns:a16="http://schemas.microsoft.com/office/drawing/2014/main" id="{C0ED3ACA-6D0E-BEFC-0EE6-D62C9D4A5EF3}"/>
              </a:ext>
            </a:extLst>
          </p:cNvPr>
          <p:cNvGraphicFramePr>
            <a:graphicFrameLocks noGrp="1"/>
          </p:cNvGraphicFramePr>
          <p:nvPr>
            <p:extLst>
              <p:ext uri="{D42A27DB-BD31-4B8C-83A1-F6EECF244321}">
                <p14:modId xmlns:p14="http://schemas.microsoft.com/office/powerpoint/2010/main" val="639458797"/>
              </p:ext>
            </p:extLst>
          </p:nvPr>
        </p:nvGraphicFramePr>
        <p:xfrm>
          <a:off x="1300763" y="1214918"/>
          <a:ext cx="4439633" cy="2444750"/>
        </p:xfrm>
        <a:graphic>
          <a:graphicData uri="http://schemas.openxmlformats.org/drawingml/2006/table">
            <a:tbl>
              <a:tblPr/>
              <a:tblGrid>
                <a:gridCol w="922662">
                  <a:extLst>
                    <a:ext uri="{9D8B030D-6E8A-4147-A177-3AD203B41FA5}">
                      <a16:colId xmlns:a16="http://schemas.microsoft.com/office/drawing/2014/main" val="1997974507"/>
                    </a:ext>
                  </a:extLst>
                </a:gridCol>
                <a:gridCol w="2594309">
                  <a:extLst>
                    <a:ext uri="{9D8B030D-6E8A-4147-A177-3AD203B41FA5}">
                      <a16:colId xmlns:a16="http://schemas.microsoft.com/office/drawing/2014/main" val="2532044320"/>
                    </a:ext>
                  </a:extLst>
                </a:gridCol>
                <a:gridCol w="922662">
                  <a:extLst>
                    <a:ext uri="{9D8B030D-6E8A-4147-A177-3AD203B41FA5}">
                      <a16:colId xmlns:a16="http://schemas.microsoft.com/office/drawing/2014/main" val="3753051839"/>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50202636"/>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859632044"/>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NFL RedZone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44510327"/>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79800296"/>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Autumn Nations Series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916956395"/>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Ashes Cricket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89005189"/>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99967752"/>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40115260"/>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World Cup: Qualifiers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70515408"/>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71994883"/>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Carabao Cup Live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5796417"/>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NFL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8246737"/>
                  </a:ext>
                </a:extLst>
              </a:tr>
            </a:tbl>
          </a:graphicData>
        </a:graphic>
      </p:graphicFrame>
      <p:graphicFrame>
        <p:nvGraphicFramePr>
          <p:cNvPr id="11" name="Table 10">
            <a:extLst>
              <a:ext uri="{FF2B5EF4-FFF2-40B4-BE49-F238E27FC236}">
                <a16:creationId xmlns:a16="http://schemas.microsoft.com/office/drawing/2014/main" id="{BE672244-184C-07E1-3DA7-5CD4EC4180CA}"/>
              </a:ext>
            </a:extLst>
          </p:cNvPr>
          <p:cNvGraphicFramePr>
            <a:graphicFrameLocks noGrp="1"/>
          </p:cNvGraphicFramePr>
          <p:nvPr>
            <p:extLst>
              <p:ext uri="{D42A27DB-BD31-4B8C-83A1-F6EECF244321}">
                <p14:modId xmlns:p14="http://schemas.microsoft.com/office/powerpoint/2010/main" val="1631520817"/>
              </p:ext>
            </p:extLst>
          </p:nvPr>
        </p:nvGraphicFramePr>
        <p:xfrm>
          <a:off x="1300763" y="4035704"/>
          <a:ext cx="4439633" cy="1022350"/>
        </p:xfrm>
        <a:graphic>
          <a:graphicData uri="http://schemas.openxmlformats.org/drawingml/2006/table">
            <a:tbl>
              <a:tblPr/>
              <a:tblGrid>
                <a:gridCol w="922662">
                  <a:extLst>
                    <a:ext uri="{9D8B030D-6E8A-4147-A177-3AD203B41FA5}">
                      <a16:colId xmlns:a16="http://schemas.microsoft.com/office/drawing/2014/main" val="135754999"/>
                    </a:ext>
                  </a:extLst>
                </a:gridCol>
                <a:gridCol w="2594309">
                  <a:extLst>
                    <a:ext uri="{9D8B030D-6E8A-4147-A177-3AD203B41FA5}">
                      <a16:colId xmlns:a16="http://schemas.microsoft.com/office/drawing/2014/main" val="2923104316"/>
                    </a:ext>
                  </a:extLst>
                </a:gridCol>
                <a:gridCol w="922662">
                  <a:extLst>
                    <a:ext uri="{9D8B030D-6E8A-4147-A177-3AD203B41FA5}">
                      <a16:colId xmlns:a16="http://schemas.microsoft.com/office/drawing/2014/main" val="1457662372"/>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94362125"/>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52045430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5438392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WWE Raw</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8302169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La Liga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96421821"/>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Q4 2025, ‘Reach Extender’ index vs all adults, Thinkbox created list of programmes ranked by volume of viewing and index. Limited SVOD Sport Programmes.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6F3F122-AB22-0485-9592-AD48A512089E}"/>
              </a:ext>
            </a:extLst>
          </p:cNvPr>
          <p:cNvGraphicFramePr>
            <a:graphicFrameLocks noGrp="1"/>
          </p:cNvGraphicFramePr>
          <p:nvPr>
            <p:extLst>
              <p:ext uri="{D42A27DB-BD31-4B8C-83A1-F6EECF244321}">
                <p14:modId xmlns:p14="http://schemas.microsoft.com/office/powerpoint/2010/main" val="658483451"/>
              </p:ext>
            </p:extLst>
          </p:nvPr>
        </p:nvGraphicFramePr>
        <p:xfrm>
          <a:off x="3340070" y="4702685"/>
          <a:ext cx="5511800" cy="381000"/>
        </p:xfrm>
        <a:graphic>
          <a:graphicData uri="http://schemas.openxmlformats.org/drawingml/2006/table">
            <a:tbl>
              <a:tblPr/>
              <a:tblGrid>
                <a:gridCol w="787400">
                  <a:extLst>
                    <a:ext uri="{9D8B030D-6E8A-4147-A177-3AD203B41FA5}">
                      <a16:colId xmlns:a16="http://schemas.microsoft.com/office/drawing/2014/main" val="2602800735"/>
                    </a:ext>
                  </a:extLst>
                </a:gridCol>
                <a:gridCol w="787400">
                  <a:extLst>
                    <a:ext uri="{9D8B030D-6E8A-4147-A177-3AD203B41FA5}">
                      <a16:colId xmlns:a16="http://schemas.microsoft.com/office/drawing/2014/main" val="565968523"/>
                    </a:ext>
                  </a:extLst>
                </a:gridCol>
                <a:gridCol w="787400">
                  <a:extLst>
                    <a:ext uri="{9D8B030D-6E8A-4147-A177-3AD203B41FA5}">
                      <a16:colId xmlns:a16="http://schemas.microsoft.com/office/drawing/2014/main" val="3201529865"/>
                    </a:ext>
                  </a:extLst>
                </a:gridCol>
                <a:gridCol w="787400">
                  <a:extLst>
                    <a:ext uri="{9D8B030D-6E8A-4147-A177-3AD203B41FA5}">
                      <a16:colId xmlns:a16="http://schemas.microsoft.com/office/drawing/2014/main" val="4293176149"/>
                    </a:ext>
                  </a:extLst>
                </a:gridCol>
                <a:gridCol w="787400">
                  <a:extLst>
                    <a:ext uri="{9D8B030D-6E8A-4147-A177-3AD203B41FA5}">
                      <a16:colId xmlns:a16="http://schemas.microsoft.com/office/drawing/2014/main" val="127615475"/>
                    </a:ext>
                  </a:extLst>
                </a:gridCol>
                <a:gridCol w="787400">
                  <a:extLst>
                    <a:ext uri="{9D8B030D-6E8A-4147-A177-3AD203B41FA5}">
                      <a16:colId xmlns:a16="http://schemas.microsoft.com/office/drawing/2014/main" val="3280562589"/>
                    </a:ext>
                  </a:extLst>
                </a:gridCol>
                <a:gridCol w="787400">
                  <a:extLst>
                    <a:ext uri="{9D8B030D-6E8A-4147-A177-3AD203B41FA5}">
                      <a16:colId xmlns:a16="http://schemas.microsoft.com/office/drawing/2014/main" val="677802600"/>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62352460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4018376458"/>
                  </a:ext>
                </a:extLst>
              </a:tr>
            </a:tbl>
          </a:graphicData>
        </a:graphic>
      </p:graphicFrame>
      <p:graphicFrame>
        <p:nvGraphicFramePr>
          <p:cNvPr id="7" name="Table 6">
            <a:extLst>
              <a:ext uri="{FF2B5EF4-FFF2-40B4-BE49-F238E27FC236}">
                <a16:creationId xmlns:a16="http://schemas.microsoft.com/office/drawing/2014/main" id="{1958F064-0CB5-E537-16C7-E494C2E310EC}"/>
              </a:ext>
            </a:extLst>
          </p:cNvPr>
          <p:cNvGraphicFramePr>
            <a:graphicFrameLocks noGrp="1"/>
          </p:cNvGraphicFramePr>
          <p:nvPr>
            <p:extLst>
              <p:ext uri="{D42A27DB-BD31-4B8C-83A1-F6EECF244321}">
                <p14:modId xmlns:p14="http://schemas.microsoft.com/office/powerpoint/2010/main" val="1574506141"/>
              </p:ext>
            </p:extLst>
          </p:nvPr>
        </p:nvGraphicFramePr>
        <p:xfrm>
          <a:off x="695994" y="1360459"/>
          <a:ext cx="10799985" cy="3060795"/>
        </p:xfrm>
        <a:graphic>
          <a:graphicData uri="http://schemas.openxmlformats.org/drawingml/2006/table">
            <a:tbl>
              <a:tblPr/>
              <a:tblGrid>
                <a:gridCol w="943473">
                  <a:extLst>
                    <a:ext uri="{9D8B030D-6E8A-4147-A177-3AD203B41FA5}">
                      <a16:colId xmlns:a16="http://schemas.microsoft.com/office/drawing/2014/main" val="50199867"/>
                    </a:ext>
                  </a:extLst>
                </a:gridCol>
                <a:gridCol w="410688">
                  <a:extLst>
                    <a:ext uri="{9D8B030D-6E8A-4147-A177-3AD203B41FA5}">
                      <a16:colId xmlns:a16="http://schemas.microsoft.com/office/drawing/2014/main" val="3445454511"/>
                    </a:ext>
                  </a:extLst>
                </a:gridCol>
                <a:gridCol w="410688">
                  <a:extLst>
                    <a:ext uri="{9D8B030D-6E8A-4147-A177-3AD203B41FA5}">
                      <a16:colId xmlns:a16="http://schemas.microsoft.com/office/drawing/2014/main" val="1840644583"/>
                    </a:ext>
                  </a:extLst>
                </a:gridCol>
                <a:gridCol w="410688">
                  <a:extLst>
                    <a:ext uri="{9D8B030D-6E8A-4147-A177-3AD203B41FA5}">
                      <a16:colId xmlns:a16="http://schemas.microsoft.com/office/drawing/2014/main" val="3273955211"/>
                    </a:ext>
                  </a:extLst>
                </a:gridCol>
                <a:gridCol w="410688">
                  <a:extLst>
                    <a:ext uri="{9D8B030D-6E8A-4147-A177-3AD203B41FA5}">
                      <a16:colId xmlns:a16="http://schemas.microsoft.com/office/drawing/2014/main" val="963179430"/>
                    </a:ext>
                  </a:extLst>
                </a:gridCol>
                <a:gridCol w="410688">
                  <a:extLst>
                    <a:ext uri="{9D8B030D-6E8A-4147-A177-3AD203B41FA5}">
                      <a16:colId xmlns:a16="http://schemas.microsoft.com/office/drawing/2014/main" val="3967880190"/>
                    </a:ext>
                  </a:extLst>
                </a:gridCol>
                <a:gridCol w="410688">
                  <a:extLst>
                    <a:ext uri="{9D8B030D-6E8A-4147-A177-3AD203B41FA5}">
                      <a16:colId xmlns:a16="http://schemas.microsoft.com/office/drawing/2014/main" val="2564443230"/>
                    </a:ext>
                  </a:extLst>
                </a:gridCol>
                <a:gridCol w="410688">
                  <a:extLst>
                    <a:ext uri="{9D8B030D-6E8A-4147-A177-3AD203B41FA5}">
                      <a16:colId xmlns:a16="http://schemas.microsoft.com/office/drawing/2014/main" val="1080772594"/>
                    </a:ext>
                  </a:extLst>
                </a:gridCol>
                <a:gridCol w="410688">
                  <a:extLst>
                    <a:ext uri="{9D8B030D-6E8A-4147-A177-3AD203B41FA5}">
                      <a16:colId xmlns:a16="http://schemas.microsoft.com/office/drawing/2014/main" val="2026942145"/>
                    </a:ext>
                  </a:extLst>
                </a:gridCol>
                <a:gridCol w="410688">
                  <a:extLst>
                    <a:ext uri="{9D8B030D-6E8A-4147-A177-3AD203B41FA5}">
                      <a16:colId xmlns:a16="http://schemas.microsoft.com/office/drawing/2014/main" val="2032232600"/>
                    </a:ext>
                  </a:extLst>
                </a:gridCol>
                <a:gridCol w="410688">
                  <a:extLst>
                    <a:ext uri="{9D8B030D-6E8A-4147-A177-3AD203B41FA5}">
                      <a16:colId xmlns:a16="http://schemas.microsoft.com/office/drawing/2014/main" val="2664849666"/>
                    </a:ext>
                  </a:extLst>
                </a:gridCol>
                <a:gridCol w="410688">
                  <a:extLst>
                    <a:ext uri="{9D8B030D-6E8A-4147-A177-3AD203B41FA5}">
                      <a16:colId xmlns:a16="http://schemas.microsoft.com/office/drawing/2014/main" val="291715719"/>
                    </a:ext>
                  </a:extLst>
                </a:gridCol>
                <a:gridCol w="410688">
                  <a:extLst>
                    <a:ext uri="{9D8B030D-6E8A-4147-A177-3AD203B41FA5}">
                      <a16:colId xmlns:a16="http://schemas.microsoft.com/office/drawing/2014/main" val="3821007712"/>
                    </a:ext>
                  </a:extLst>
                </a:gridCol>
                <a:gridCol w="410688">
                  <a:extLst>
                    <a:ext uri="{9D8B030D-6E8A-4147-A177-3AD203B41FA5}">
                      <a16:colId xmlns:a16="http://schemas.microsoft.com/office/drawing/2014/main" val="1861020090"/>
                    </a:ext>
                  </a:extLst>
                </a:gridCol>
                <a:gridCol w="410688">
                  <a:extLst>
                    <a:ext uri="{9D8B030D-6E8A-4147-A177-3AD203B41FA5}">
                      <a16:colId xmlns:a16="http://schemas.microsoft.com/office/drawing/2014/main" val="2163336540"/>
                    </a:ext>
                  </a:extLst>
                </a:gridCol>
                <a:gridCol w="410688">
                  <a:extLst>
                    <a:ext uri="{9D8B030D-6E8A-4147-A177-3AD203B41FA5}">
                      <a16:colId xmlns:a16="http://schemas.microsoft.com/office/drawing/2014/main" val="924098537"/>
                    </a:ext>
                  </a:extLst>
                </a:gridCol>
                <a:gridCol w="410688">
                  <a:extLst>
                    <a:ext uri="{9D8B030D-6E8A-4147-A177-3AD203B41FA5}">
                      <a16:colId xmlns:a16="http://schemas.microsoft.com/office/drawing/2014/main" val="3227331217"/>
                    </a:ext>
                  </a:extLst>
                </a:gridCol>
                <a:gridCol w="410688">
                  <a:extLst>
                    <a:ext uri="{9D8B030D-6E8A-4147-A177-3AD203B41FA5}">
                      <a16:colId xmlns:a16="http://schemas.microsoft.com/office/drawing/2014/main" val="960793169"/>
                    </a:ext>
                  </a:extLst>
                </a:gridCol>
                <a:gridCol w="410688">
                  <a:extLst>
                    <a:ext uri="{9D8B030D-6E8A-4147-A177-3AD203B41FA5}">
                      <a16:colId xmlns:a16="http://schemas.microsoft.com/office/drawing/2014/main" val="3963326566"/>
                    </a:ext>
                  </a:extLst>
                </a:gridCol>
                <a:gridCol w="410688">
                  <a:extLst>
                    <a:ext uri="{9D8B030D-6E8A-4147-A177-3AD203B41FA5}">
                      <a16:colId xmlns:a16="http://schemas.microsoft.com/office/drawing/2014/main" val="246899103"/>
                    </a:ext>
                  </a:extLst>
                </a:gridCol>
                <a:gridCol w="410688">
                  <a:extLst>
                    <a:ext uri="{9D8B030D-6E8A-4147-A177-3AD203B41FA5}">
                      <a16:colId xmlns:a16="http://schemas.microsoft.com/office/drawing/2014/main" val="3188070619"/>
                    </a:ext>
                  </a:extLst>
                </a:gridCol>
                <a:gridCol w="410688">
                  <a:extLst>
                    <a:ext uri="{9D8B030D-6E8A-4147-A177-3AD203B41FA5}">
                      <a16:colId xmlns:a16="http://schemas.microsoft.com/office/drawing/2014/main" val="4069430579"/>
                    </a:ext>
                  </a:extLst>
                </a:gridCol>
                <a:gridCol w="410688">
                  <a:extLst>
                    <a:ext uri="{9D8B030D-6E8A-4147-A177-3AD203B41FA5}">
                      <a16:colId xmlns:a16="http://schemas.microsoft.com/office/drawing/2014/main" val="1555215721"/>
                    </a:ext>
                  </a:extLst>
                </a:gridCol>
                <a:gridCol w="410688">
                  <a:extLst>
                    <a:ext uri="{9D8B030D-6E8A-4147-A177-3AD203B41FA5}">
                      <a16:colId xmlns:a16="http://schemas.microsoft.com/office/drawing/2014/main" val="2365962898"/>
                    </a:ext>
                  </a:extLst>
                </a:gridCol>
                <a:gridCol w="410688">
                  <a:extLst>
                    <a:ext uri="{9D8B030D-6E8A-4147-A177-3AD203B41FA5}">
                      <a16:colId xmlns:a16="http://schemas.microsoft.com/office/drawing/2014/main" val="934433716"/>
                    </a:ext>
                  </a:extLst>
                </a:gridCol>
              </a:tblGrid>
              <a:tr h="358775">
                <a:tc gridSpan="25">
                  <a:txBody>
                    <a:bodyPr/>
                    <a:lstStyle/>
                    <a:p>
                      <a:pPr algn="ctr" rtl="0" fontAlgn="ctr">
                        <a:buNone/>
                      </a:pPr>
                      <a:r>
                        <a:rPr lang="en-US" sz="1000" b="1" i="0" u="none" strike="noStrike" dirty="0">
                          <a:solidFill>
                            <a:srgbClr val="FFFFFF"/>
                          </a:solidFill>
                          <a:effectLst/>
                          <a:latin typeface="Arial" panose="020B0604020202020204" pitchFamily="34" charset="0"/>
                        </a:rPr>
                        <a:t>Reach Extenders' index by daypart</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55326299"/>
                  </a:ext>
                </a:extLst>
              </a:tr>
              <a:tr h="347563">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18831235"/>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extLst>
                  <a:ext uri="{0D108BD9-81ED-4DB2-BD59-A6C34878D82A}">
                    <a16:rowId xmlns:a16="http://schemas.microsoft.com/office/drawing/2014/main" val="1021356731"/>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7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4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extLst>
                  <a:ext uri="{0D108BD9-81ED-4DB2-BD59-A6C34878D82A}">
                    <a16:rowId xmlns:a16="http://schemas.microsoft.com/office/drawing/2014/main" val="1199665803"/>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extLst>
                  <a:ext uri="{0D108BD9-81ED-4DB2-BD59-A6C34878D82A}">
                    <a16:rowId xmlns:a16="http://schemas.microsoft.com/office/drawing/2014/main" val="3585005566"/>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extLst>
                  <a:ext uri="{0D108BD9-81ED-4DB2-BD59-A6C34878D82A}">
                    <a16:rowId xmlns:a16="http://schemas.microsoft.com/office/drawing/2014/main" val="4288888291"/>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extLst>
                  <a:ext uri="{0D108BD9-81ED-4DB2-BD59-A6C34878D82A}">
                    <a16:rowId xmlns:a16="http://schemas.microsoft.com/office/drawing/2014/main" val="1954663546"/>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0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extLst>
                  <a:ext uri="{0D108BD9-81ED-4DB2-BD59-A6C34878D82A}">
                    <a16:rowId xmlns:a16="http://schemas.microsoft.com/office/drawing/2014/main" val="191453053"/>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9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extLst>
                  <a:ext uri="{0D108BD9-81ED-4DB2-BD59-A6C34878D82A}">
                    <a16:rowId xmlns:a16="http://schemas.microsoft.com/office/drawing/2014/main" val="2020852720"/>
                  </a:ext>
                </a:extLst>
              </a:tr>
            </a:tbl>
          </a:graphicData>
        </a:graphic>
      </p:graphicFrame>
      <p:graphicFrame>
        <p:nvGraphicFramePr>
          <p:cNvPr id="9" name="Table 8">
            <a:extLst>
              <a:ext uri="{FF2B5EF4-FFF2-40B4-BE49-F238E27FC236}">
                <a16:creationId xmlns:a16="http://schemas.microsoft.com/office/drawing/2014/main" id="{8E7FDBFE-DAB1-F8E1-A880-CFE5EAA3759F}"/>
              </a:ext>
            </a:extLst>
          </p:cNvPr>
          <p:cNvGraphicFramePr>
            <a:graphicFrameLocks noGrp="1"/>
          </p:cNvGraphicFramePr>
          <p:nvPr>
            <p:extLst>
              <p:ext uri="{D42A27DB-BD31-4B8C-83A1-F6EECF244321}">
                <p14:modId xmlns:p14="http://schemas.microsoft.com/office/powerpoint/2010/main" val="3387338020"/>
              </p:ext>
            </p:extLst>
          </p:nvPr>
        </p:nvGraphicFramePr>
        <p:xfrm>
          <a:off x="3340070" y="4702685"/>
          <a:ext cx="5511800" cy="381000"/>
        </p:xfrm>
        <a:graphic>
          <a:graphicData uri="http://schemas.openxmlformats.org/drawingml/2006/table">
            <a:tbl>
              <a:tblPr/>
              <a:tblGrid>
                <a:gridCol w="787400">
                  <a:extLst>
                    <a:ext uri="{9D8B030D-6E8A-4147-A177-3AD203B41FA5}">
                      <a16:colId xmlns:a16="http://schemas.microsoft.com/office/drawing/2014/main" val="2150268966"/>
                    </a:ext>
                  </a:extLst>
                </a:gridCol>
                <a:gridCol w="787400">
                  <a:extLst>
                    <a:ext uri="{9D8B030D-6E8A-4147-A177-3AD203B41FA5}">
                      <a16:colId xmlns:a16="http://schemas.microsoft.com/office/drawing/2014/main" val="3182604049"/>
                    </a:ext>
                  </a:extLst>
                </a:gridCol>
                <a:gridCol w="787400">
                  <a:extLst>
                    <a:ext uri="{9D8B030D-6E8A-4147-A177-3AD203B41FA5}">
                      <a16:colId xmlns:a16="http://schemas.microsoft.com/office/drawing/2014/main" val="2074766045"/>
                    </a:ext>
                  </a:extLst>
                </a:gridCol>
                <a:gridCol w="787400">
                  <a:extLst>
                    <a:ext uri="{9D8B030D-6E8A-4147-A177-3AD203B41FA5}">
                      <a16:colId xmlns:a16="http://schemas.microsoft.com/office/drawing/2014/main" val="86662628"/>
                    </a:ext>
                  </a:extLst>
                </a:gridCol>
                <a:gridCol w="787400">
                  <a:extLst>
                    <a:ext uri="{9D8B030D-6E8A-4147-A177-3AD203B41FA5}">
                      <a16:colId xmlns:a16="http://schemas.microsoft.com/office/drawing/2014/main" val="727184953"/>
                    </a:ext>
                  </a:extLst>
                </a:gridCol>
                <a:gridCol w="787400">
                  <a:extLst>
                    <a:ext uri="{9D8B030D-6E8A-4147-A177-3AD203B41FA5}">
                      <a16:colId xmlns:a16="http://schemas.microsoft.com/office/drawing/2014/main" val="301479061"/>
                    </a:ext>
                  </a:extLst>
                </a:gridCol>
                <a:gridCol w="787400">
                  <a:extLst>
                    <a:ext uri="{9D8B030D-6E8A-4147-A177-3AD203B41FA5}">
                      <a16:colId xmlns:a16="http://schemas.microsoft.com/office/drawing/2014/main" val="1247469401"/>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684191140"/>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7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436212385"/>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Q4 2025, commercial linear &amp; BVOD, ‘Reach Extender’ index vs all adults.</a:t>
            </a:r>
          </a:p>
        </p:txBody>
      </p:sp>
      <p:graphicFrame>
        <p:nvGraphicFramePr>
          <p:cNvPr id="4" name="Table 3">
            <a:extLst>
              <a:ext uri="{FF2B5EF4-FFF2-40B4-BE49-F238E27FC236}">
                <a16:creationId xmlns:a16="http://schemas.microsoft.com/office/drawing/2014/main" id="{0C05DA2F-C8A4-58E8-1B14-95210BB11595}"/>
              </a:ext>
            </a:extLst>
          </p:cNvPr>
          <p:cNvGraphicFramePr>
            <a:graphicFrameLocks noGrp="1"/>
          </p:cNvGraphicFramePr>
          <p:nvPr>
            <p:extLst>
              <p:ext uri="{D42A27DB-BD31-4B8C-83A1-F6EECF244321}">
                <p14:modId xmlns:p14="http://schemas.microsoft.com/office/powerpoint/2010/main" val="2827474395"/>
              </p:ext>
            </p:extLst>
          </p:nvPr>
        </p:nvGraphicFramePr>
        <p:xfrm>
          <a:off x="3340070" y="4702685"/>
          <a:ext cx="5511800" cy="381000"/>
        </p:xfrm>
        <a:graphic>
          <a:graphicData uri="http://schemas.openxmlformats.org/drawingml/2006/table">
            <a:tbl>
              <a:tblPr/>
              <a:tblGrid>
                <a:gridCol w="787400">
                  <a:extLst>
                    <a:ext uri="{9D8B030D-6E8A-4147-A177-3AD203B41FA5}">
                      <a16:colId xmlns:a16="http://schemas.microsoft.com/office/drawing/2014/main" val="3510897571"/>
                    </a:ext>
                  </a:extLst>
                </a:gridCol>
                <a:gridCol w="787400">
                  <a:extLst>
                    <a:ext uri="{9D8B030D-6E8A-4147-A177-3AD203B41FA5}">
                      <a16:colId xmlns:a16="http://schemas.microsoft.com/office/drawing/2014/main" val="141292225"/>
                    </a:ext>
                  </a:extLst>
                </a:gridCol>
                <a:gridCol w="787400">
                  <a:extLst>
                    <a:ext uri="{9D8B030D-6E8A-4147-A177-3AD203B41FA5}">
                      <a16:colId xmlns:a16="http://schemas.microsoft.com/office/drawing/2014/main" val="2842918090"/>
                    </a:ext>
                  </a:extLst>
                </a:gridCol>
                <a:gridCol w="787400">
                  <a:extLst>
                    <a:ext uri="{9D8B030D-6E8A-4147-A177-3AD203B41FA5}">
                      <a16:colId xmlns:a16="http://schemas.microsoft.com/office/drawing/2014/main" val="3495231192"/>
                    </a:ext>
                  </a:extLst>
                </a:gridCol>
                <a:gridCol w="787400">
                  <a:extLst>
                    <a:ext uri="{9D8B030D-6E8A-4147-A177-3AD203B41FA5}">
                      <a16:colId xmlns:a16="http://schemas.microsoft.com/office/drawing/2014/main" val="3441174399"/>
                    </a:ext>
                  </a:extLst>
                </a:gridCol>
                <a:gridCol w="787400">
                  <a:extLst>
                    <a:ext uri="{9D8B030D-6E8A-4147-A177-3AD203B41FA5}">
                      <a16:colId xmlns:a16="http://schemas.microsoft.com/office/drawing/2014/main" val="2465603696"/>
                    </a:ext>
                  </a:extLst>
                </a:gridCol>
                <a:gridCol w="787400">
                  <a:extLst>
                    <a:ext uri="{9D8B030D-6E8A-4147-A177-3AD203B41FA5}">
                      <a16:colId xmlns:a16="http://schemas.microsoft.com/office/drawing/2014/main" val="216494752"/>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920454745"/>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4033754976"/>
                  </a:ext>
                </a:extLst>
              </a:tr>
            </a:tbl>
          </a:graphicData>
        </a:graphic>
      </p:graphicFrame>
      <p:graphicFrame>
        <p:nvGraphicFramePr>
          <p:cNvPr id="6" name="Table 5">
            <a:extLst>
              <a:ext uri="{FF2B5EF4-FFF2-40B4-BE49-F238E27FC236}">
                <a16:creationId xmlns:a16="http://schemas.microsoft.com/office/drawing/2014/main" id="{EEFD799E-79D7-9620-5CAA-595321ED962B}"/>
              </a:ext>
            </a:extLst>
          </p:cNvPr>
          <p:cNvGraphicFramePr>
            <a:graphicFrameLocks noGrp="1"/>
          </p:cNvGraphicFramePr>
          <p:nvPr>
            <p:extLst>
              <p:ext uri="{D42A27DB-BD31-4B8C-83A1-F6EECF244321}">
                <p14:modId xmlns:p14="http://schemas.microsoft.com/office/powerpoint/2010/main" val="1327457314"/>
              </p:ext>
            </p:extLst>
          </p:nvPr>
        </p:nvGraphicFramePr>
        <p:xfrm>
          <a:off x="695994" y="1360459"/>
          <a:ext cx="10799985" cy="3060794"/>
        </p:xfrm>
        <a:graphic>
          <a:graphicData uri="http://schemas.openxmlformats.org/drawingml/2006/table">
            <a:tbl>
              <a:tblPr/>
              <a:tblGrid>
                <a:gridCol w="943473">
                  <a:extLst>
                    <a:ext uri="{9D8B030D-6E8A-4147-A177-3AD203B41FA5}">
                      <a16:colId xmlns:a16="http://schemas.microsoft.com/office/drawing/2014/main" val="3090407714"/>
                    </a:ext>
                  </a:extLst>
                </a:gridCol>
                <a:gridCol w="410688">
                  <a:extLst>
                    <a:ext uri="{9D8B030D-6E8A-4147-A177-3AD203B41FA5}">
                      <a16:colId xmlns:a16="http://schemas.microsoft.com/office/drawing/2014/main" val="136692794"/>
                    </a:ext>
                  </a:extLst>
                </a:gridCol>
                <a:gridCol w="410688">
                  <a:extLst>
                    <a:ext uri="{9D8B030D-6E8A-4147-A177-3AD203B41FA5}">
                      <a16:colId xmlns:a16="http://schemas.microsoft.com/office/drawing/2014/main" val="3401462691"/>
                    </a:ext>
                  </a:extLst>
                </a:gridCol>
                <a:gridCol w="410688">
                  <a:extLst>
                    <a:ext uri="{9D8B030D-6E8A-4147-A177-3AD203B41FA5}">
                      <a16:colId xmlns:a16="http://schemas.microsoft.com/office/drawing/2014/main" val="1632312689"/>
                    </a:ext>
                  </a:extLst>
                </a:gridCol>
                <a:gridCol w="410688">
                  <a:extLst>
                    <a:ext uri="{9D8B030D-6E8A-4147-A177-3AD203B41FA5}">
                      <a16:colId xmlns:a16="http://schemas.microsoft.com/office/drawing/2014/main" val="1216924194"/>
                    </a:ext>
                  </a:extLst>
                </a:gridCol>
                <a:gridCol w="410688">
                  <a:extLst>
                    <a:ext uri="{9D8B030D-6E8A-4147-A177-3AD203B41FA5}">
                      <a16:colId xmlns:a16="http://schemas.microsoft.com/office/drawing/2014/main" val="3262733600"/>
                    </a:ext>
                  </a:extLst>
                </a:gridCol>
                <a:gridCol w="410688">
                  <a:extLst>
                    <a:ext uri="{9D8B030D-6E8A-4147-A177-3AD203B41FA5}">
                      <a16:colId xmlns:a16="http://schemas.microsoft.com/office/drawing/2014/main" val="1544666902"/>
                    </a:ext>
                  </a:extLst>
                </a:gridCol>
                <a:gridCol w="410688">
                  <a:extLst>
                    <a:ext uri="{9D8B030D-6E8A-4147-A177-3AD203B41FA5}">
                      <a16:colId xmlns:a16="http://schemas.microsoft.com/office/drawing/2014/main" val="2448518190"/>
                    </a:ext>
                  </a:extLst>
                </a:gridCol>
                <a:gridCol w="410688">
                  <a:extLst>
                    <a:ext uri="{9D8B030D-6E8A-4147-A177-3AD203B41FA5}">
                      <a16:colId xmlns:a16="http://schemas.microsoft.com/office/drawing/2014/main" val="4157759405"/>
                    </a:ext>
                  </a:extLst>
                </a:gridCol>
                <a:gridCol w="410688">
                  <a:extLst>
                    <a:ext uri="{9D8B030D-6E8A-4147-A177-3AD203B41FA5}">
                      <a16:colId xmlns:a16="http://schemas.microsoft.com/office/drawing/2014/main" val="415942561"/>
                    </a:ext>
                  </a:extLst>
                </a:gridCol>
                <a:gridCol w="410688">
                  <a:extLst>
                    <a:ext uri="{9D8B030D-6E8A-4147-A177-3AD203B41FA5}">
                      <a16:colId xmlns:a16="http://schemas.microsoft.com/office/drawing/2014/main" val="3991596476"/>
                    </a:ext>
                  </a:extLst>
                </a:gridCol>
                <a:gridCol w="410688">
                  <a:extLst>
                    <a:ext uri="{9D8B030D-6E8A-4147-A177-3AD203B41FA5}">
                      <a16:colId xmlns:a16="http://schemas.microsoft.com/office/drawing/2014/main" val="4045328"/>
                    </a:ext>
                  </a:extLst>
                </a:gridCol>
                <a:gridCol w="410688">
                  <a:extLst>
                    <a:ext uri="{9D8B030D-6E8A-4147-A177-3AD203B41FA5}">
                      <a16:colId xmlns:a16="http://schemas.microsoft.com/office/drawing/2014/main" val="1503326789"/>
                    </a:ext>
                  </a:extLst>
                </a:gridCol>
                <a:gridCol w="410688">
                  <a:extLst>
                    <a:ext uri="{9D8B030D-6E8A-4147-A177-3AD203B41FA5}">
                      <a16:colId xmlns:a16="http://schemas.microsoft.com/office/drawing/2014/main" val="2848405247"/>
                    </a:ext>
                  </a:extLst>
                </a:gridCol>
                <a:gridCol w="410688">
                  <a:extLst>
                    <a:ext uri="{9D8B030D-6E8A-4147-A177-3AD203B41FA5}">
                      <a16:colId xmlns:a16="http://schemas.microsoft.com/office/drawing/2014/main" val="3123160959"/>
                    </a:ext>
                  </a:extLst>
                </a:gridCol>
                <a:gridCol w="410688">
                  <a:extLst>
                    <a:ext uri="{9D8B030D-6E8A-4147-A177-3AD203B41FA5}">
                      <a16:colId xmlns:a16="http://schemas.microsoft.com/office/drawing/2014/main" val="1949035628"/>
                    </a:ext>
                  </a:extLst>
                </a:gridCol>
                <a:gridCol w="410688">
                  <a:extLst>
                    <a:ext uri="{9D8B030D-6E8A-4147-A177-3AD203B41FA5}">
                      <a16:colId xmlns:a16="http://schemas.microsoft.com/office/drawing/2014/main" val="1198325261"/>
                    </a:ext>
                  </a:extLst>
                </a:gridCol>
                <a:gridCol w="410688">
                  <a:extLst>
                    <a:ext uri="{9D8B030D-6E8A-4147-A177-3AD203B41FA5}">
                      <a16:colId xmlns:a16="http://schemas.microsoft.com/office/drawing/2014/main" val="328825794"/>
                    </a:ext>
                  </a:extLst>
                </a:gridCol>
                <a:gridCol w="410688">
                  <a:extLst>
                    <a:ext uri="{9D8B030D-6E8A-4147-A177-3AD203B41FA5}">
                      <a16:colId xmlns:a16="http://schemas.microsoft.com/office/drawing/2014/main" val="4277227747"/>
                    </a:ext>
                  </a:extLst>
                </a:gridCol>
                <a:gridCol w="410688">
                  <a:extLst>
                    <a:ext uri="{9D8B030D-6E8A-4147-A177-3AD203B41FA5}">
                      <a16:colId xmlns:a16="http://schemas.microsoft.com/office/drawing/2014/main" val="3785740927"/>
                    </a:ext>
                  </a:extLst>
                </a:gridCol>
                <a:gridCol w="410688">
                  <a:extLst>
                    <a:ext uri="{9D8B030D-6E8A-4147-A177-3AD203B41FA5}">
                      <a16:colId xmlns:a16="http://schemas.microsoft.com/office/drawing/2014/main" val="4044944221"/>
                    </a:ext>
                  </a:extLst>
                </a:gridCol>
                <a:gridCol w="410688">
                  <a:extLst>
                    <a:ext uri="{9D8B030D-6E8A-4147-A177-3AD203B41FA5}">
                      <a16:colId xmlns:a16="http://schemas.microsoft.com/office/drawing/2014/main" val="2941943732"/>
                    </a:ext>
                  </a:extLst>
                </a:gridCol>
                <a:gridCol w="410688">
                  <a:extLst>
                    <a:ext uri="{9D8B030D-6E8A-4147-A177-3AD203B41FA5}">
                      <a16:colId xmlns:a16="http://schemas.microsoft.com/office/drawing/2014/main" val="2895360263"/>
                    </a:ext>
                  </a:extLst>
                </a:gridCol>
                <a:gridCol w="410688">
                  <a:extLst>
                    <a:ext uri="{9D8B030D-6E8A-4147-A177-3AD203B41FA5}">
                      <a16:colId xmlns:a16="http://schemas.microsoft.com/office/drawing/2014/main" val="2134505623"/>
                    </a:ext>
                  </a:extLst>
                </a:gridCol>
                <a:gridCol w="410688">
                  <a:extLst>
                    <a:ext uri="{9D8B030D-6E8A-4147-A177-3AD203B41FA5}">
                      <a16:colId xmlns:a16="http://schemas.microsoft.com/office/drawing/2014/main" val="1510765550"/>
                    </a:ext>
                  </a:extLst>
                </a:gridCol>
              </a:tblGrid>
              <a:tr h="358774">
                <a:tc gridSpan="25">
                  <a:txBody>
                    <a:bodyPr/>
                    <a:lstStyle/>
                    <a:p>
                      <a:pPr algn="ctr" rtl="0" fontAlgn="ctr">
                        <a:buNone/>
                      </a:pPr>
                      <a:r>
                        <a:rPr lang="en-GB" sz="1000" b="1" i="0" u="none" strike="noStrike" dirty="0">
                          <a:solidFill>
                            <a:srgbClr val="FFFFFF"/>
                          </a:solidFill>
                          <a:effectLst/>
                          <a:latin typeface="Arial" panose="020B0604020202020204" pitchFamily="34" charset="0"/>
                        </a:rPr>
                        <a:t>Reach Extenders' index by daypart</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73274702"/>
                  </a:ext>
                </a:extLst>
              </a:tr>
              <a:tr h="347563">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512832"/>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1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0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E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B77"/>
                    </a:solidFill>
                  </a:tcPr>
                </a:tc>
                <a:extLst>
                  <a:ext uri="{0D108BD9-81ED-4DB2-BD59-A6C34878D82A}">
                    <a16:rowId xmlns:a16="http://schemas.microsoft.com/office/drawing/2014/main" val="1458278025"/>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B77"/>
                    </a:solidFill>
                  </a:tcPr>
                </a:tc>
                <a:extLst>
                  <a:ext uri="{0D108BD9-81ED-4DB2-BD59-A6C34878D82A}">
                    <a16:rowId xmlns:a16="http://schemas.microsoft.com/office/drawing/2014/main" val="3550692243"/>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D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D78"/>
                    </a:solidFill>
                  </a:tcPr>
                </a:tc>
                <a:extLst>
                  <a:ext uri="{0D108BD9-81ED-4DB2-BD59-A6C34878D82A}">
                    <a16:rowId xmlns:a16="http://schemas.microsoft.com/office/drawing/2014/main" val="58281262"/>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2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078"/>
                    </a:solidFill>
                  </a:tcPr>
                </a:tc>
                <a:extLst>
                  <a:ext uri="{0D108BD9-81ED-4DB2-BD59-A6C34878D82A}">
                    <a16:rowId xmlns:a16="http://schemas.microsoft.com/office/drawing/2014/main" val="2299208344"/>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3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extLst>
                  <a:ext uri="{0D108BD9-81ED-4DB2-BD59-A6C34878D82A}">
                    <a16:rowId xmlns:a16="http://schemas.microsoft.com/office/drawing/2014/main" val="1390824838"/>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A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extLst>
                  <a:ext uri="{0D108BD9-81ED-4DB2-BD59-A6C34878D82A}">
                    <a16:rowId xmlns:a16="http://schemas.microsoft.com/office/drawing/2014/main" val="1413366383"/>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D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extLst>
                  <a:ext uri="{0D108BD9-81ED-4DB2-BD59-A6C34878D82A}">
                    <a16:rowId xmlns:a16="http://schemas.microsoft.com/office/drawing/2014/main" val="769629215"/>
                  </a:ext>
                </a:extLst>
              </a:tr>
            </a:tbl>
          </a:graphicData>
        </a:graphic>
      </p:graphicFrame>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Q4 2025 linear TV facts &amp; figures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2601803"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1876185585"/>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74.7</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150.9bn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49m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26m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US" sz="1400" b="0" i="0" u="none" strike="noStrike" kern="1200" dirty="0">
                          <a:solidFill>
                            <a:schemeClr val="accent4"/>
                          </a:solidFill>
                          <a:effectLst/>
                          <a:latin typeface="+mn-lt"/>
                          <a:ea typeface="+mn-ea"/>
                          <a:cs typeface="+mn-cs"/>
                        </a:rPr>
                        <a:t>77.8</a:t>
                      </a:r>
                      <a:endParaRPr lang="en-GB" sz="1400" b="0" i="0" u="none" strike="noStrike" kern="1200" dirty="0">
                        <a:solidFill>
                          <a:schemeClr val="accent4"/>
                        </a:solidFill>
                        <a:effectLst/>
                        <a:latin typeface="+mn-lt"/>
                        <a:ea typeface="+mn-ea"/>
                        <a:cs typeface="+mn-cs"/>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146.8bn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28m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1h 38m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77.0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57.7bn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55m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10m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US" sz="1400" b="0" i="0" u="none" strike="noStrike" kern="1200" dirty="0">
                          <a:solidFill>
                            <a:schemeClr val="accent6"/>
                          </a:solidFill>
                          <a:effectLst/>
                          <a:latin typeface="+mn-lt"/>
                          <a:ea typeface="+mn-ea"/>
                          <a:cs typeface="+mn-cs"/>
                        </a:rPr>
                        <a:t>5</a:t>
                      </a:r>
                      <a:r>
                        <a:rPr lang="en-GB" sz="1400" b="0" i="0" u="none" strike="noStrike" kern="1200" dirty="0">
                          <a:solidFill>
                            <a:schemeClr val="accent6"/>
                          </a:solidFill>
                          <a:effectLst/>
                          <a:latin typeface="+mn-lt"/>
                          <a:ea typeface="+mn-ea"/>
                          <a:cs typeface="+mn-cs"/>
                        </a:rPr>
                        <a:t>7.2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9.3bn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36m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25m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US" sz="1400" b="0" i="0" u="none" strike="noStrike" kern="1200" dirty="0">
                          <a:solidFill>
                            <a:srgbClr val="00A5D7"/>
                          </a:solidFill>
                          <a:effectLst/>
                          <a:latin typeface="+mn-lt"/>
                          <a:ea typeface="+mn-ea"/>
                          <a:cs typeface="+mn-cs"/>
                        </a:rPr>
                        <a:t>7</a:t>
                      </a:r>
                      <a:r>
                        <a:rPr lang="en-GB" sz="1400" b="0" i="0" u="none" strike="noStrike" kern="1200" dirty="0">
                          <a:solidFill>
                            <a:srgbClr val="00A5D7"/>
                          </a:solidFill>
                          <a:effectLst/>
                          <a:latin typeface="+mn-lt"/>
                          <a:ea typeface="+mn-ea"/>
                          <a:cs typeface="+mn-cs"/>
                        </a:rPr>
                        <a:t>6.5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66.3bn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22m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35m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US" sz="1400" b="0" i="0" u="none" strike="noStrike" kern="1200" dirty="0">
                          <a:solidFill>
                            <a:schemeClr val="accent2"/>
                          </a:solidFill>
                          <a:effectLst/>
                          <a:latin typeface="+mn-lt"/>
                          <a:ea typeface="+mn-ea"/>
                          <a:cs typeface="+mn-cs"/>
                        </a:rPr>
                        <a:t>7</a:t>
                      </a:r>
                      <a:r>
                        <a:rPr lang="en-GB" sz="1400" b="0" i="0" u="none" strike="noStrike" kern="1200" dirty="0">
                          <a:solidFill>
                            <a:schemeClr val="accent2"/>
                          </a:solidFill>
                          <a:effectLst/>
                          <a:latin typeface="+mn-lt"/>
                          <a:ea typeface="+mn-ea"/>
                          <a:cs typeface="+mn-cs"/>
                        </a:rPr>
                        <a:t>9.1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80.5bn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33m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40m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US" sz="1400" b="0" i="0" u="none" strike="noStrike" kern="1200" dirty="0">
                          <a:solidFill>
                            <a:schemeClr val="accent1"/>
                          </a:solidFill>
                          <a:effectLst/>
                          <a:latin typeface="+mn-lt"/>
                          <a:ea typeface="+mn-ea"/>
                          <a:cs typeface="+mn-cs"/>
                        </a:rPr>
                        <a:t>7</a:t>
                      </a:r>
                      <a:r>
                        <a:rPr lang="en-GB" sz="1400" b="0" i="0" u="none" strike="noStrike" kern="1200" dirty="0">
                          <a:solidFill>
                            <a:schemeClr val="accent1"/>
                          </a:solidFill>
                          <a:effectLst/>
                          <a:latin typeface="+mn-lt"/>
                          <a:ea typeface="+mn-ea"/>
                          <a:cs typeface="+mn-cs"/>
                        </a:rPr>
                        <a:t>5.0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9.2bn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11m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48m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
        <p:nvSpPr>
          <p:cNvPr id="2" name="Text Placeholder 2">
            <a:extLst>
              <a:ext uri="{FF2B5EF4-FFF2-40B4-BE49-F238E27FC236}">
                <a16:creationId xmlns:a16="http://schemas.microsoft.com/office/drawing/2014/main" id="{D0D431E3-7D27-50DB-50A0-48F90478680C}"/>
              </a:ext>
            </a:extLst>
          </p:cNvPr>
          <p:cNvSpPr txBox="1">
            <a:spLocks/>
          </p:cNvSpPr>
          <p:nvPr/>
        </p:nvSpPr>
        <p:spPr>
          <a:xfrm>
            <a:off x="377757" y="53651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2025, industry standard TV viewing in-home on a TV set. Reach 3min+. 30” equivalent impacts.</a:t>
            </a:r>
          </a:p>
        </p:txBody>
      </p:sp>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6F6E6C4-157B-5342-33F5-544A5A246B0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8" name="Rectangle 7">
            <a:extLst>
              <a:ext uri="{FF2B5EF4-FFF2-40B4-BE49-F238E27FC236}">
                <a16:creationId xmlns:a16="http://schemas.microsoft.com/office/drawing/2014/main" id="{E140672B-4D45-8FE1-35C8-C21FA0D441F3}"/>
              </a:ext>
            </a:extLst>
          </p:cNvPr>
          <p:cNvSpPr/>
          <p:nvPr/>
        </p:nvSpPr>
        <p:spPr>
          <a:xfrm flipH="1">
            <a:off x="-13" y="0"/>
            <a:ext cx="12028615"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Nike – Toma Season One</a:t>
            </a:r>
            <a:endParaRPr lang="en-GB" dirty="0">
              <a:solidFill>
                <a:schemeClr val="bg1"/>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Q4 2025</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9" descr="A quaint outdoor setting featuring a rustic wooden table adorned with an array of baked goods, including cakes, pastries, and bread tins, surrounded by colorful decorations and vibrant flowers.&#10;&#10;AI-generated content may be incorrect.">
            <a:extLst>
              <a:ext uri="{FF2B5EF4-FFF2-40B4-BE49-F238E27FC236}">
                <a16:creationId xmlns:a16="http://schemas.microsoft.com/office/drawing/2014/main" id="{13E1C287-1B76-8C1F-3A4B-A57A1C112E66}"/>
              </a:ext>
            </a:extLst>
          </p:cNvPr>
          <p:cNvPicPr>
            <a:picLocks noChangeAspect="1"/>
          </p:cNvPicPr>
          <p:nvPr/>
        </p:nvPicPr>
        <p:blipFill>
          <a:blip r:embed="rId3"/>
          <a:srcRect l="7775" r="7775"/>
          <a:stretch/>
        </p:blipFill>
        <p:spPr>
          <a:xfrm>
            <a:off x="3402843" y="1619807"/>
            <a:ext cx="2506038" cy="1670400"/>
          </a:xfrm>
          <a:prstGeom prst="rect">
            <a:avLst/>
          </a:prstGeom>
          <a:solidFill>
            <a:prstClr val="white">
              <a:lumMod val="85000"/>
            </a:prstClr>
          </a:solidFill>
        </p:spPr>
      </p:pic>
      <p:pic>
        <p:nvPicPr>
          <p:cNvPr id="4" name="Picture Placeholder 19" descr="No Provisions&#10;&#10;AI-generated content may be incorrect.">
            <a:extLst>
              <a:ext uri="{FF2B5EF4-FFF2-40B4-BE49-F238E27FC236}">
                <a16:creationId xmlns:a16="http://schemas.microsoft.com/office/drawing/2014/main" id="{D0ACE452-5536-1E2A-010A-AE134C829ED6}"/>
              </a:ext>
            </a:extLst>
          </p:cNvPr>
          <p:cNvPicPr>
            <a:picLocks noChangeAspect="1"/>
          </p:cNvPicPr>
          <p:nvPr/>
        </p:nvPicPr>
        <p:blipFill>
          <a:blip r:embed="rId4"/>
          <a:srcRect t="5556" b="5556"/>
          <a:stretch/>
        </p:blipFill>
        <p:spPr>
          <a:xfrm>
            <a:off x="6273840" y="1619807"/>
            <a:ext cx="2506038" cy="1670400"/>
          </a:xfrm>
          <a:prstGeom prst="rect">
            <a:avLst/>
          </a:prstGeom>
          <a:solidFill>
            <a:prstClr val="white">
              <a:lumMod val="85000"/>
            </a:prstClr>
          </a:solidFill>
        </p:spPr>
      </p:pic>
      <p:pic>
        <p:nvPicPr>
          <p:cNvPr id="7" name="Picture Placeholder 25" descr="The image depicts two footballers, one with red shorts and the other in a black shirt, against a vibrant red background with dynamic lightning-like streaks.&#10;&#10;AI-generated content may be incorrect.">
            <a:extLst>
              <a:ext uri="{FF2B5EF4-FFF2-40B4-BE49-F238E27FC236}">
                <a16:creationId xmlns:a16="http://schemas.microsoft.com/office/drawing/2014/main" id="{BB06049B-AD38-6C94-5A2A-D242FABAD8BB}"/>
              </a:ext>
            </a:extLst>
          </p:cNvPr>
          <p:cNvPicPr>
            <a:picLocks noChangeAspect="1"/>
          </p:cNvPicPr>
          <p:nvPr/>
        </p:nvPicPr>
        <p:blipFill>
          <a:blip r:embed="rId5"/>
          <a:srcRect l="13355" r="12399" b="12083"/>
          <a:stretch>
            <a:fillRect/>
          </a:stretch>
        </p:blipFill>
        <p:spPr>
          <a:xfrm>
            <a:off x="9144836" y="1619807"/>
            <a:ext cx="2506038" cy="1670400"/>
          </a:xfrm>
          <a:prstGeom prst="rect">
            <a:avLst/>
          </a:prstGeom>
          <a:solidFill>
            <a:prstClr val="white">
              <a:lumMod val="85000"/>
            </a:prstClr>
          </a:solidFill>
        </p:spPr>
      </p:pic>
      <p:pic>
        <p:nvPicPr>
          <p:cNvPr id="8" name="Picture Placeholder 15" descr="The image shows a group of eight people seated in a row, dressed in various colors and styles, sitting on a dark green background.&#10;&#10;AI-generated content may be incorrect.">
            <a:extLst>
              <a:ext uri="{FF2B5EF4-FFF2-40B4-BE49-F238E27FC236}">
                <a16:creationId xmlns:a16="http://schemas.microsoft.com/office/drawing/2014/main" id="{6F83165B-79BD-14F2-C0D8-DD11F0949FDC}"/>
              </a:ext>
            </a:extLst>
          </p:cNvPr>
          <p:cNvPicPr>
            <a:picLocks noChangeAspect="1"/>
          </p:cNvPicPr>
          <p:nvPr/>
        </p:nvPicPr>
        <p:blipFill>
          <a:blip r:embed="rId6"/>
          <a:srcRect l="7839" r="7839"/>
          <a:stretch/>
        </p:blipFill>
        <p:spPr>
          <a:xfrm>
            <a:off x="531846" y="1619807"/>
            <a:ext cx="2506038" cy="1670400"/>
          </a:xfrm>
          <a:prstGeom prst="rect">
            <a:avLst/>
          </a:prstGeom>
          <a:solidFill>
            <a:prstClr val="white">
              <a:lumMod val="85000"/>
            </a:prstClr>
          </a:solidFill>
        </p:spPr>
      </p:pic>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4" y="3420504"/>
            <a:ext cx="2607666"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200" b="1" dirty="0">
                <a:solidFill>
                  <a:schemeClr val="accent3"/>
                </a:solidFill>
              </a:rPr>
              <a:t>The Great British Bake Off</a:t>
            </a:r>
          </a:p>
          <a:p>
            <a:pPr>
              <a:spcBef>
                <a:spcPts val="0"/>
              </a:spcBef>
            </a:pPr>
            <a:r>
              <a:rPr lang="en-GB" sz="1200" dirty="0"/>
              <a:t>Channel 4, 4 Nov</a:t>
            </a:r>
          </a:p>
          <a:p>
            <a:pPr>
              <a:spcBef>
                <a:spcPts val="0"/>
              </a:spcBef>
            </a:pPr>
            <a:endParaRPr lang="en-GB" sz="1200" dirty="0"/>
          </a:p>
          <a:p>
            <a:pPr>
              <a:spcBef>
                <a:spcPts val="0"/>
              </a:spcBef>
            </a:pPr>
            <a:endParaRPr lang="en-GB" sz="1200" dirty="0"/>
          </a:p>
          <a:p>
            <a:pPr>
              <a:spcBef>
                <a:spcPts val="0"/>
              </a:spcBef>
            </a:pPr>
            <a:r>
              <a:rPr lang="en-GB" sz="1200" b="1" dirty="0">
                <a:solidFill>
                  <a:schemeClr val="accent3"/>
                </a:solidFill>
              </a:rPr>
              <a:t>Average Audience</a:t>
            </a:r>
          </a:p>
          <a:p>
            <a:pPr>
              <a:spcBef>
                <a:spcPts val="0"/>
              </a:spcBef>
            </a:pPr>
            <a:r>
              <a:rPr lang="en-US" sz="1200" dirty="0"/>
              <a:t>Individuals: 5,959,900</a:t>
            </a:r>
          </a:p>
          <a:p>
            <a:pPr>
              <a:spcBef>
                <a:spcPts val="0"/>
              </a:spcBef>
            </a:pPr>
            <a:r>
              <a:rPr lang="en-US" sz="1200" dirty="0"/>
              <a:t>Adults: 5,704,900</a:t>
            </a:r>
          </a:p>
          <a:p>
            <a:pPr>
              <a:spcBef>
                <a:spcPts val="0"/>
              </a:spcBef>
            </a:pPr>
            <a:r>
              <a:rPr lang="en-US" sz="1200" dirty="0"/>
              <a:t>ABC1 Ads: 3,736,800</a:t>
            </a:r>
          </a:p>
          <a:p>
            <a:pPr>
              <a:spcBef>
                <a:spcPts val="0"/>
              </a:spcBef>
            </a:pPr>
            <a:r>
              <a:rPr lang="en-US" sz="1200" dirty="0"/>
              <a:t>16-34: 774,000</a:t>
            </a:r>
          </a:p>
          <a:p>
            <a:pPr>
              <a:spcBef>
                <a:spcPts val="0"/>
              </a:spcBef>
            </a:pPr>
            <a:r>
              <a:rPr lang="en-US" sz="1200" dirty="0"/>
              <a:t>HP+CH: 634,500</a:t>
            </a:r>
          </a:p>
          <a:p>
            <a:pPr>
              <a:spcBef>
                <a:spcPts val="0"/>
              </a:spcBef>
            </a:pPr>
            <a:endParaRPr lang="en-US" sz="1200" dirty="0"/>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Q4 2025</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521829"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solidFill>
                  <a:schemeClr val="accent3"/>
                </a:solidFill>
              </a:rPr>
              <a:t>I'm a Celebrity... Get Me Out of Here!</a:t>
            </a:r>
          </a:p>
          <a:p>
            <a:pPr>
              <a:spcBef>
                <a:spcPts val="0"/>
              </a:spcBef>
            </a:pPr>
            <a:r>
              <a:rPr lang="en-GB" sz="1200" dirty="0"/>
              <a:t>ITV1, 16 Nov</a:t>
            </a:r>
          </a:p>
          <a:p>
            <a:pPr>
              <a:spcBef>
                <a:spcPts val="0"/>
              </a:spcBef>
            </a:pPr>
            <a:endParaRPr lang="en-GB" sz="1200" dirty="0"/>
          </a:p>
          <a:p>
            <a:pPr>
              <a:spcBef>
                <a:spcPts val="0"/>
              </a:spcBef>
            </a:pPr>
            <a:r>
              <a:rPr lang="en-GB" sz="1200" b="1" dirty="0">
                <a:solidFill>
                  <a:schemeClr val="accent3"/>
                </a:solidFill>
              </a:rPr>
              <a:t>Average Audience</a:t>
            </a:r>
          </a:p>
          <a:p>
            <a:pPr>
              <a:spcBef>
                <a:spcPts val="0"/>
              </a:spcBef>
            </a:pPr>
            <a:r>
              <a:rPr lang="en-US" sz="1200" dirty="0"/>
              <a:t>Individuals: 9,565,700</a:t>
            </a:r>
          </a:p>
          <a:p>
            <a:pPr>
              <a:spcBef>
                <a:spcPts val="0"/>
              </a:spcBef>
            </a:pPr>
            <a:r>
              <a:rPr lang="en-US" sz="1200" dirty="0"/>
              <a:t>Adults: 8,862,100</a:t>
            </a:r>
          </a:p>
          <a:p>
            <a:pPr>
              <a:spcBef>
                <a:spcPts val="0"/>
              </a:spcBef>
            </a:pPr>
            <a:r>
              <a:rPr lang="en-US" sz="1200" dirty="0"/>
              <a:t>ABC1 Ads: 4,191,100</a:t>
            </a:r>
          </a:p>
          <a:p>
            <a:pPr>
              <a:spcBef>
                <a:spcPts val="0"/>
              </a:spcBef>
            </a:pPr>
            <a:r>
              <a:rPr lang="en-US" sz="1200" dirty="0"/>
              <a:t>16-34: 2,291,000</a:t>
            </a:r>
          </a:p>
          <a:p>
            <a:pPr>
              <a:spcBef>
                <a:spcPts val="0"/>
              </a:spcBef>
            </a:pPr>
            <a:r>
              <a:rPr lang="en-US" sz="1200" dirty="0"/>
              <a:t>HP+CH: 1,358,500</a:t>
            </a:r>
          </a:p>
          <a:p>
            <a:pPr>
              <a:spcBef>
                <a:spcPts val="0"/>
              </a:spcBef>
            </a:pPr>
            <a:endParaRPr lang="en-US" sz="1200" dirty="0"/>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4" y="3420504"/>
            <a:ext cx="2591582"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solidFill>
                  <a:schemeClr val="accent3"/>
                </a:solidFill>
              </a:rPr>
              <a:t>Air Fryers: Christmas Made Easy</a:t>
            </a:r>
          </a:p>
          <a:p>
            <a:pPr>
              <a:spcBef>
                <a:spcPts val="0"/>
              </a:spcBef>
            </a:pPr>
            <a:r>
              <a:rPr lang="en-GB" sz="1200" dirty="0"/>
              <a:t>Channel 5, 18 Dec</a:t>
            </a:r>
          </a:p>
          <a:p>
            <a:pPr>
              <a:spcBef>
                <a:spcPts val="0"/>
              </a:spcBef>
            </a:pPr>
            <a:endParaRPr lang="en-GB" sz="1200" dirty="0"/>
          </a:p>
          <a:p>
            <a:pPr>
              <a:spcBef>
                <a:spcPts val="0"/>
              </a:spcBef>
            </a:pPr>
            <a:endParaRPr lang="en-GB" sz="1200" dirty="0"/>
          </a:p>
          <a:p>
            <a:pPr>
              <a:spcBef>
                <a:spcPts val="0"/>
              </a:spcBef>
            </a:pPr>
            <a:r>
              <a:rPr lang="en-GB" sz="1200" b="1" dirty="0">
                <a:solidFill>
                  <a:schemeClr val="accent3"/>
                </a:solidFill>
              </a:rPr>
              <a:t>Average Audience</a:t>
            </a:r>
          </a:p>
          <a:p>
            <a:pPr>
              <a:spcBef>
                <a:spcPts val="0"/>
              </a:spcBef>
            </a:pPr>
            <a:r>
              <a:rPr lang="en-US" sz="1200" dirty="0"/>
              <a:t>Individuals: 506,600</a:t>
            </a:r>
          </a:p>
          <a:p>
            <a:pPr>
              <a:spcBef>
                <a:spcPts val="0"/>
              </a:spcBef>
            </a:pPr>
            <a:r>
              <a:rPr lang="en-US" sz="1200" dirty="0"/>
              <a:t>Adults: 498,400</a:t>
            </a:r>
          </a:p>
          <a:p>
            <a:pPr>
              <a:spcBef>
                <a:spcPts val="0"/>
              </a:spcBef>
            </a:pPr>
            <a:r>
              <a:rPr lang="en-US" sz="1200" dirty="0"/>
              <a:t>ABC1 Ads: 239,100</a:t>
            </a:r>
          </a:p>
          <a:p>
            <a:pPr>
              <a:spcBef>
                <a:spcPts val="0"/>
              </a:spcBef>
            </a:pPr>
            <a:r>
              <a:rPr lang="en-US" sz="1200" dirty="0"/>
              <a:t>16-34: 16,600</a:t>
            </a:r>
          </a:p>
          <a:p>
            <a:pPr>
              <a:spcBef>
                <a:spcPts val="0"/>
              </a:spcBef>
            </a:pPr>
            <a:r>
              <a:rPr lang="en-US" sz="1200" dirty="0"/>
              <a:t>HP+CH: 25,300</a:t>
            </a:r>
          </a:p>
          <a:p>
            <a:pPr>
              <a:spcBef>
                <a:spcPts val="0"/>
              </a:spcBef>
            </a:pPr>
            <a:endParaRPr lang="en-GB" sz="1200" dirty="0"/>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628487"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solidFill>
                  <a:schemeClr val="accent3"/>
                </a:solidFill>
              </a:rPr>
              <a:t>Premier League: Liverpool V Manchester United</a:t>
            </a:r>
          </a:p>
          <a:p>
            <a:pPr>
              <a:spcBef>
                <a:spcPts val="0"/>
              </a:spcBef>
            </a:pPr>
            <a:r>
              <a:rPr lang="en-GB" sz="1200" dirty="0"/>
              <a:t>Sky Sports, 19 Oct</a:t>
            </a:r>
          </a:p>
          <a:p>
            <a:pPr>
              <a:spcBef>
                <a:spcPts val="0"/>
              </a:spcBef>
            </a:pPr>
            <a:endParaRPr lang="en-GB" sz="1200" dirty="0"/>
          </a:p>
          <a:p>
            <a:pPr>
              <a:spcBef>
                <a:spcPts val="0"/>
              </a:spcBef>
            </a:pPr>
            <a:r>
              <a:rPr lang="en-GB" sz="1200" b="1" dirty="0">
                <a:solidFill>
                  <a:schemeClr val="accent3"/>
                </a:solidFill>
              </a:rPr>
              <a:t>Average Audience</a:t>
            </a:r>
          </a:p>
          <a:p>
            <a:pPr>
              <a:spcBef>
                <a:spcPts val="0"/>
              </a:spcBef>
            </a:pPr>
            <a:r>
              <a:rPr lang="en-US" sz="1200" dirty="0"/>
              <a:t>Individuals: 1,580,000</a:t>
            </a:r>
          </a:p>
          <a:p>
            <a:pPr>
              <a:spcBef>
                <a:spcPts val="0"/>
              </a:spcBef>
            </a:pPr>
            <a:r>
              <a:rPr lang="en-US" sz="1200" dirty="0"/>
              <a:t>Adults: 1,502,500</a:t>
            </a:r>
          </a:p>
          <a:p>
            <a:pPr>
              <a:spcBef>
                <a:spcPts val="0"/>
              </a:spcBef>
            </a:pPr>
            <a:r>
              <a:rPr lang="en-US" sz="1200" dirty="0"/>
              <a:t>ABC1 Ads: 868,400</a:t>
            </a:r>
          </a:p>
          <a:p>
            <a:pPr>
              <a:spcBef>
                <a:spcPts val="0"/>
              </a:spcBef>
            </a:pPr>
            <a:r>
              <a:rPr lang="en-US" sz="1200" dirty="0"/>
              <a:t>16-34: 319,900</a:t>
            </a:r>
          </a:p>
          <a:p>
            <a:pPr>
              <a:spcBef>
                <a:spcPts val="0"/>
              </a:spcBef>
            </a:pPr>
            <a:r>
              <a:rPr lang="en-US" sz="1200" dirty="0"/>
              <a:t>HP+CH: 99,300</a:t>
            </a:r>
          </a:p>
          <a:p>
            <a:pPr>
              <a:spcBef>
                <a:spcPts val="0"/>
              </a:spcBef>
            </a:pPr>
            <a:endParaRPr lang="en-US" sz="1200" dirty="0"/>
          </a:p>
          <a:p>
            <a:pPr>
              <a:spcBef>
                <a:spcPts val="0"/>
              </a:spcBef>
            </a:pPr>
            <a:endParaRPr lang="en-GB" sz="1200" dirty="0"/>
          </a:p>
        </p:txBody>
      </p:sp>
      <p:sp>
        <p:nvSpPr>
          <p:cNvPr id="6" name="AutoShape 4" descr="ITV Britain's Got Talent 2024: Which acts have made it through to the  final? - Wales Online">
            <a:extLst>
              <a:ext uri="{FF2B5EF4-FFF2-40B4-BE49-F238E27FC236}">
                <a16:creationId xmlns:a16="http://schemas.microsoft.com/office/drawing/2014/main" id="{C403BF0A-2284-0508-3092-6412DDFDC1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 Placeholder 6">
            <a:extLst>
              <a:ext uri="{FF2B5EF4-FFF2-40B4-BE49-F238E27FC236}">
                <a16:creationId xmlns:a16="http://schemas.microsoft.com/office/drawing/2014/main" id="{A59608D0-AABB-E915-1F2B-A53DF600D4C8}"/>
              </a:ext>
            </a:extLst>
          </p:cNvPr>
          <p:cNvSpPr>
            <a:spLocks noGrp="1"/>
          </p:cNvSpPr>
          <p:nvPr>
            <p:ph type="body" sz="quarter" idx="15"/>
          </p:nvPr>
        </p:nvSpPr>
        <p:spPr>
          <a:xfrm>
            <a:off x="377757" y="5365115"/>
            <a:ext cx="11334817" cy="304800"/>
          </a:xfrm>
        </p:spPr>
        <p:txBody>
          <a:bodyPr/>
          <a:lstStyle/>
          <a:p>
            <a:r>
              <a:rPr lang="en-GB" dirty="0"/>
              <a:t>Source: Barb, Q4 2025. Average audience figures - Consolidated, Top performing episode of series (if applicable). </a:t>
            </a:r>
          </a:p>
        </p:txBody>
      </p:sp>
      <p:pic>
        <p:nvPicPr>
          <p:cNvPr id="2" name="Picture Placeholder 4" descr="A group of actors dressed in red shirts and red pants stands in a lush, green jungle setting.&#10;&#10;AI-generated content may be incorrect.">
            <a:extLst>
              <a:ext uri="{FF2B5EF4-FFF2-40B4-BE49-F238E27FC236}">
                <a16:creationId xmlns:a16="http://schemas.microsoft.com/office/drawing/2014/main" id="{B9271735-A1F4-3E61-C191-B7871EF66E11}"/>
              </a:ext>
            </a:extLst>
          </p:cNvPr>
          <p:cNvPicPr>
            <a:picLocks noChangeAspect="1"/>
          </p:cNvPicPr>
          <p:nvPr/>
        </p:nvPicPr>
        <p:blipFill>
          <a:blip r:embed="rId7"/>
          <a:srcRect l="10625" r="10625"/>
          <a:stretch/>
        </p:blipFill>
        <p:spPr>
          <a:xfrm>
            <a:off x="531845" y="1630580"/>
            <a:ext cx="2506037" cy="1670399"/>
          </a:xfrm>
          <a:prstGeom prst="rect">
            <a:avLst/>
          </a:prstGeom>
          <a:solidFill>
            <a:prstClr val="white">
              <a:lumMod val="85000"/>
            </a:prstClr>
          </a:solidFill>
        </p:spPr>
      </p:pic>
      <p:pic>
        <p:nvPicPr>
          <p:cNvPr id="12" name="Picture 11" descr="5">
            <a:extLst>
              <a:ext uri="{FF2B5EF4-FFF2-40B4-BE49-F238E27FC236}">
                <a16:creationId xmlns:a16="http://schemas.microsoft.com/office/drawing/2014/main" id="{CEFE0260-F622-CA1E-EA5A-12F38B30CB61}"/>
              </a:ext>
            </a:extLst>
          </p:cNvPr>
          <p:cNvPicPr>
            <a:picLocks noChangeAspect="1"/>
          </p:cNvPicPr>
          <p:nvPr/>
        </p:nvPicPr>
        <p:blipFill>
          <a:blip r:embed="rId8"/>
          <a:srcRect l="15610"/>
          <a:stretch>
            <a:fillRect/>
          </a:stretch>
        </p:blipFill>
        <p:spPr>
          <a:xfrm>
            <a:off x="6273838" y="1619805"/>
            <a:ext cx="2506037" cy="1670399"/>
          </a:xfrm>
          <a:prstGeom prst="rect">
            <a:avLst/>
          </a:prstGeom>
        </p:spPr>
      </p:pic>
      <p:pic>
        <p:nvPicPr>
          <p:cNvPr id="13" name="Picture 12" descr="Premier League 2026/27 fixtures, dates, schedule: Arsenal face Coventry and  Liverpool at Newcastle in opening round | Football News | Sky Sports">
            <a:extLst>
              <a:ext uri="{FF2B5EF4-FFF2-40B4-BE49-F238E27FC236}">
                <a16:creationId xmlns:a16="http://schemas.microsoft.com/office/drawing/2014/main" id="{64EC2FF1-7CE6-55E0-4A1A-27512251EFF7}"/>
              </a:ext>
            </a:extLst>
          </p:cNvPr>
          <p:cNvPicPr>
            <a:picLocks noChangeAspect="1"/>
          </p:cNvPicPr>
          <p:nvPr/>
        </p:nvPicPr>
        <p:blipFill>
          <a:blip r:embed="rId9"/>
          <a:srcRect l="11210" r="11815" b="8198"/>
          <a:stretch>
            <a:fillRect/>
          </a:stretch>
        </p:blipFill>
        <p:spPr>
          <a:xfrm>
            <a:off x="9144832" y="1619805"/>
            <a:ext cx="2506042" cy="1681173"/>
          </a:xfrm>
          <a:prstGeom prst="rect">
            <a:avLst/>
          </a:prstGeom>
        </p:spPr>
      </p:pic>
    </p:spTree>
    <p:extLst>
      <p:ext uri="{BB962C8B-B14F-4D97-AF65-F5344CB8AC3E}">
        <p14:creationId xmlns:p14="http://schemas.microsoft.com/office/powerpoint/2010/main" val="225855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1008FC-EBD4-9678-2181-436EAAB306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5213" t="9304" r="17608" b="10010"/>
          <a:stretch>
            <a:fillRect/>
          </a:stretch>
        </p:blipFill>
        <p:spPr>
          <a:xfrm flipH="1">
            <a:off x="6007894" y="-9729"/>
            <a:ext cx="6184106" cy="5948364"/>
          </a:xfrm>
          <a:prstGeom prst="rect">
            <a:avLst/>
          </a:prstGeom>
          <a:solidFill>
            <a:prstClr val="white">
              <a:lumMod val="85000"/>
            </a:prstClr>
          </a:solidFill>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Q4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next year we look historically to Q4 2025:</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 &amp; </a:t>
            </a:r>
            <a:r>
              <a:rPr lang="en-GB" sz="1500" dirty="0">
                <a:effectLst/>
                <a:latin typeface="+mj-lt"/>
                <a:ea typeface="Calibri" panose="020F0502020204030204" pitchFamily="34" charset="0"/>
                <a:cs typeface="Times New Roman" panose="02020603050405020304" pitchFamily="18" charset="0"/>
              </a:rPr>
              <a:t>TV viewing overview</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Q4 2026</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12" name="Text Placeholder 5">
            <a:extLst>
              <a:ext uri="{FF2B5EF4-FFF2-40B4-BE49-F238E27FC236}">
                <a16:creationId xmlns:a16="http://schemas.microsoft.com/office/drawing/2014/main" id="{47E3475E-B6DD-8C9E-3577-04217C39FFE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dirty="0">
                <a:solidFill>
                  <a:srgbClr val="FFFFFF"/>
                </a:solidFill>
                <a:effectLst/>
                <a:latin typeface="+mj-lt"/>
              </a:rPr>
              <a:t>Tesco – Speedy Delivery</a:t>
            </a:r>
            <a:endParaRPr lang="en-GB" dirty="0">
              <a:solidFill>
                <a:schemeClr val="bg1"/>
              </a:solidFill>
              <a:latin typeface="+mj-lt"/>
            </a:endParaRP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56FE6-924C-9390-7FE7-231C975D42F2}"/>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B6F11AE6-1F01-21C2-D5A0-9AA9C88714B7}"/>
              </a:ext>
            </a:extLst>
          </p:cNvPr>
          <p:cNvSpPr>
            <a:spLocks noGrp="1"/>
          </p:cNvSpPr>
          <p:nvPr>
            <p:ph type="body" sz="quarter" idx="41"/>
          </p:nvPr>
        </p:nvSpPr>
        <p:spPr/>
        <p:txBody>
          <a:bodyPr>
            <a:normAutofit/>
          </a:bodyPr>
          <a:lstStyle/>
          <a:p>
            <a:r>
              <a:rPr lang="en-GB" sz="1200" b="1" dirty="0">
                <a:solidFill>
                  <a:schemeClr val="accent3"/>
                </a:solidFill>
              </a:rPr>
              <a:t>Art Detectives</a:t>
            </a:r>
          </a:p>
          <a:p>
            <a:r>
              <a:rPr lang="en-GB" sz="1200" dirty="0" err="1">
                <a:solidFill>
                  <a:schemeClr val="bg2"/>
                </a:solidFill>
              </a:rPr>
              <a:t>U&amp;Drama</a:t>
            </a:r>
            <a:r>
              <a:rPr lang="en-GB" sz="1200" dirty="0">
                <a:solidFill>
                  <a:schemeClr val="bg2"/>
                </a:solidFill>
              </a:rPr>
              <a:t>, 30 Oct</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564,500</a:t>
            </a:r>
          </a:p>
          <a:p>
            <a:pPr>
              <a:spcBef>
                <a:spcPts val="0"/>
              </a:spcBef>
            </a:pPr>
            <a:r>
              <a:rPr lang="en-US" sz="1200" dirty="0">
                <a:solidFill>
                  <a:schemeClr val="bg2"/>
                </a:solidFill>
              </a:rPr>
              <a:t>Adults: 564,200</a:t>
            </a:r>
          </a:p>
          <a:p>
            <a:pPr>
              <a:spcBef>
                <a:spcPts val="0"/>
              </a:spcBef>
            </a:pPr>
            <a:r>
              <a:rPr lang="en-US" sz="1200" dirty="0">
                <a:solidFill>
                  <a:schemeClr val="bg2"/>
                </a:solidFill>
              </a:rPr>
              <a:t>ABC1 Ads: 279,900</a:t>
            </a:r>
          </a:p>
          <a:p>
            <a:pPr>
              <a:spcBef>
                <a:spcPts val="0"/>
              </a:spcBef>
            </a:pPr>
            <a:r>
              <a:rPr lang="en-US" sz="1200" dirty="0">
                <a:solidFill>
                  <a:schemeClr val="bg2"/>
                </a:solidFill>
              </a:rPr>
              <a:t>16-34: 5,100</a:t>
            </a:r>
          </a:p>
          <a:p>
            <a:pPr>
              <a:spcBef>
                <a:spcPts val="0"/>
              </a:spcBef>
            </a:pPr>
            <a:r>
              <a:rPr lang="en-US" sz="1200" dirty="0">
                <a:solidFill>
                  <a:schemeClr val="bg2"/>
                </a:solidFill>
              </a:rPr>
              <a:t>HP+CH: 1,400</a:t>
            </a:r>
          </a:p>
          <a:p>
            <a:endParaRPr lang="en-GB" sz="1200" dirty="0"/>
          </a:p>
        </p:txBody>
      </p:sp>
      <p:sp>
        <p:nvSpPr>
          <p:cNvPr id="10" name="Text Placeholder 9">
            <a:extLst>
              <a:ext uri="{FF2B5EF4-FFF2-40B4-BE49-F238E27FC236}">
                <a16:creationId xmlns:a16="http://schemas.microsoft.com/office/drawing/2014/main" id="{4B43C7F5-433D-2249-05BF-35262A63703E}"/>
              </a:ext>
            </a:extLst>
          </p:cNvPr>
          <p:cNvSpPr>
            <a:spLocks noGrp="1"/>
          </p:cNvSpPr>
          <p:nvPr>
            <p:ph type="body" sz="quarter" idx="33"/>
          </p:nvPr>
        </p:nvSpPr>
        <p:spPr/>
        <p:txBody>
          <a:bodyPr>
            <a:normAutofit/>
          </a:bodyPr>
          <a:lstStyle/>
          <a:p>
            <a:r>
              <a:rPr lang="en-GB" sz="1200" b="1" dirty="0">
                <a:solidFill>
                  <a:schemeClr val="accent3"/>
                </a:solidFill>
              </a:rPr>
              <a:t>Trigger Point</a:t>
            </a:r>
          </a:p>
          <a:p>
            <a:r>
              <a:rPr lang="en-GB" sz="1200" dirty="0">
                <a:solidFill>
                  <a:schemeClr val="bg2"/>
                </a:solidFill>
              </a:rPr>
              <a:t>ITV1, 26 Oct</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4,827,200</a:t>
            </a:r>
          </a:p>
          <a:p>
            <a:pPr>
              <a:spcBef>
                <a:spcPts val="0"/>
              </a:spcBef>
            </a:pPr>
            <a:r>
              <a:rPr lang="en-US" sz="1200" dirty="0">
                <a:solidFill>
                  <a:schemeClr val="bg2"/>
                </a:solidFill>
              </a:rPr>
              <a:t>Adults: 4,745,200</a:t>
            </a:r>
          </a:p>
          <a:p>
            <a:pPr>
              <a:spcBef>
                <a:spcPts val="0"/>
              </a:spcBef>
            </a:pPr>
            <a:r>
              <a:rPr lang="en-US" sz="1200" dirty="0">
                <a:solidFill>
                  <a:schemeClr val="bg2"/>
                </a:solidFill>
              </a:rPr>
              <a:t>ABC1 Ads: 2,419,200</a:t>
            </a:r>
          </a:p>
          <a:p>
            <a:pPr>
              <a:spcBef>
                <a:spcPts val="0"/>
              </a:spcBef>
            </a:pPr>
            <a:r>
              <a:rPr lang="en-US" sz="1200" dirty="0">
                <a:solidFill>
                  <a:schemeClr val="bg2"/>
                </a:solidFill>
              </a:rPr>
              <a:t>16-34: 323,800</a:t>
            </a:r>
          </a:p>
          <a:p>
            <a:pPr>
              <a:spcBef>
                <a:spcPts val="0"/>
              </a:spcBef>
            </a:pPr>
            <a:r>
              <a:rPr lang="en-US" sz="1200" dirty="0">
                <a:solidFill>
                  <a:schemeClr val="bg2"/>
                </a:solidFill>
              </a:rPr>
              <a:t>HP+CH: 290,500</a:t>
            </a:r>
          </a:p>
        </p:txBody>
      </p:sp>
      <p:sp>
        <p:nvSpPr>
          <p:cNvPr id="17" name="Text Placeholder 16">
            <a:extLst>
              <a:ext uri="{FF2B5EF4-FFF2-40B4-BE49-F238E27FC236}">
                <a16:creationId xmlns:a16="http://schemas.microsoft.com/office/drawing/2014/main" id="{7F5A09EF-DB2E-ECA2-FF3B-D6B1D3CBE5E1}"/>
              </a:ext>
            </a:extLst>
          </p:cNvPr>
          <p:cNvSpPr>
            <a:spLocks noGrp="1"/>
          </p:cNvSpPr>
          <p:nvPr>
            <p:ph type="body" sz="quarter" idx="35"/>
          </p:nvPr>
        </p:nvSpPr>
        <p:spPr/>
        <p:txBody>
          <a:bodyPr>
            <a:normAutofit/>
          </a:bodyPr>
          <a:lstStyle/>
          <a:p>
            <a:r>
              <a:rPr lang="en-GB" sz="1200" b="1" dirty="0">
                <a:solidFill>
                  <a:schemeClr val="accent3"/>
                </a:solidFill>
              </a:rPr>
              <a:t>Trespasses</a:t>
            </a:r>
          </a:p>
          <a:p>
            <a:r>
              <a:rPr lang="en-GB" sz="1200" dirty="0">
                <a:solidFill>
                  <a:schemeClr val="bg2"/>
                </a:solidFill>
              </a:rPr>
              <a:t>Channel 4, 9 Nov</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1,413,200</a:t>
            </a:r>
          </a:p>
          <a:p>
            <a:pPr>
              <a:spcBef>
                <a:spcPts val="0"/>
              </a:spcBef>
            </a:pPr>
            <a:r>
              <a:rPr lang="en-US" sz="1200" dirty="0">
                <a:solidFill>
                  <a:schemeClr val="bg2"/>
                </a:solidFill>
              </a:rPr>
              <a:t>Adults: 1,409,800</a:t>
            </a:r>
          </a:p>
          <a:p>
            <a:pPr>
              <a:spcBef>
                <a:spcPts val="0"/>
              </a:spcBef>
            </a:pPr>
            <a:r>
              <a:rPr lang="en-US" sz="1200" dirty="0">
                <a:solidFill>
                  <a:schemeClr val="bg2"/>
                </a:solidFill>
              </a:rPr>
              <a:t>ABC1 Ads: 706,200</a:t>
            </a:r>
          </a:p>
          <a:p>
            <a:pPr>
              <a:spcBef>
                <a:spcPts val="0"/>
              </a:spcBef>
            </a:pPr>
            <a:r>
              <a:rPr lang="en-US" sz="1200" dirty="0">
                <a:solidFill>
                  <a:schemeClr val="bg2"/>
                </a:solidFill>
              </a:rPr>
              <a:t>16-34: 77,600</a:t>
            </a:r>
          </a:p>
          <a:p>
            <a:pPr>
              <a:spcBef>
                <a:spcPts val="0"/>
              </a:spcBef>
            </a:pPr>
            <a:r>
              <a:rPr lang="en-US" sz="1200" dirty="0">
                <a:solidFill>
                  <a:schemeClr val="bg2"/>
                </a:solidFill>
              </a:rPr>
              <a:t>HP+CH: 69,000</a:t>
            </a:r>
          </a:p>
          <a:p>
            <a:endParaRPr lang="en-GB" sz="1200" dirty="0"/>
          </a:p>
        </p:txBody>
      </p:sp>
      <p:sp>
        <p:nvSpPr>
          <p:cNvPr id="19" name="Text Placeholder 18">
            <a:extLst>
              <a:ext uri="{FF2B5EF4-FFF2-40B4-BE49-F238E27FC236}">
                <a16:creationId xmlns:a16="http://schemas.microsoft.com/office/drawing/2014/main" id="{CD023C57-51C3-4556-EBBD-4DFA7BAF7027}"/>
              </a:ext>
            </a:extLst>
          </p:cNvPr>
          <p:cNvSpPr>
            <a:spLocks noGrp="1"/>
          </p:cNvSpPr>
          <p:nvPr>
            <p:ph type="body" sz="quarter" idx="37"/>
          </p:nvPr>
        </p:nvSpPr>
        <p:spPr/>
        <p:txBody>
          <a:bodyPr>
            <a:normAutofit/>
          </a:bodyPr>
          <a:lstStyle/>
          <a:p>
            <a:r>
              <a:rPr lang="en-GB" sz="1200" b="1" dirty="0">
                <a:solidFill>
                  <a:schemeClr val="accent3"/>
                </a:solidFill>
              </a:rPr>
              <a:t>Murder Before Evensong</a:t>
            </a:r>
          </a:p>
          <a:p>
            <a:r>
              <a:rPr lang="en-GB" sz="1200" dirty="0">
                <a:solidFill>
                  <a:schemeClr val="bg2"/>
                </a:solidFill>
              </a:rPr>
              <a:t>Channel 5, 7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3,022,700</a:t>
            </a:r>
          </a:p>
          <a:p>
            <a:pPr>
              <a:spcBef>
                <a:spcPts val="0"/>
              </a:spcBef>
            </a:pPr>
            <a:r>
              <a:rPr lang="en-US" sz="1200" dirty="0">
                <a:solidFill>
                  <a:schemeClr val="bg2"/>
                </a:solidFill>
              </a:rPr>
              <a:t>Adults: 2,999,600</a:t>
            </a:r>
          </a:p>
          <a:p>
            <a:pPr>
              <a:spcBef>
                <a:spcPts val="0"/>
              </a:spcBef>
            </a:pPr>
            <a:r>
              <a:rPr lang="en-US" sz="1200" dirty="0">
                <a:solidFill>
                  <a:schemeClr val="bg2"/>
                </a:solidFill>
              </a:rPr>
              <a:t>ABC1 Ads: 1,744,700</a:t>
            </a:r>
          </a:p>
          <a:p>
            <a:pPr>
              <a:spcBef>
                <a:spcPts val="0"/>
              </a:spcBef>
            </a:pPr>
            <a:r>
              <a:rPr lang="en-US" sz="1200" dirty="0">
                <a:solidFill>
                  <a:schemeClr val="bg2"/>
                </a:solidFill>
              </a:rPr>
              <a:t>16-34: 81,100</a:t>
            </a:r>
          </a:p>
          <a:p>
            <a:pPr>
              <a:spcBef>
                <a:spcPts val="0"/>
              </a:spcBef>
            </a:pPr>
            <a:r>
              <a:rPr lang="en-US" sz="1200" dirty="0">
                <a:solidFill>
                  <a:schemeClr val="bg2"/>
                </a:solidFill>
              </a:rPr>
              <a:t>HP+CH: 53,600</a:t>
            </a:r>
          </a:p>
          <a:p>
            <a:endParaRPr lang="en-GB" sz="1200" dirty="0"/>
          </a:p>
        </p:txBody>
      </p:sp>
      <p:sp>
        <p:nvSpPr>
          <p:cNvPr id="21" name="Text Placeholder 20">
            <a:extLst>
              <a:ext uri="{FF2B5EF4-FFF2-40B4-BE49-F238E27FC236}">
                <a16:creationId xmlns:a16="http://schemas.microsoft.com/office/drawing/2014/main" id="{AB5C0497-B0D7-632E-6F6B-61DAEC072770}"/>
              </a:ext>
            </a:extLst>
          </p:cNvPr>
          <p:cNvSpPr>
            <a:spLocks noGrp="1"/>
          </p:cNvSpPr>
          <p:nvPr>
            <p:ph type="body" sz="quarter" idx="39"/>
          </p:nvPr>
        </p:nvSpPr>
        <p:spPr/>
        <p:txBody>
          <a:bodyPr>
            <a:normAutofit/>
          </a:bodyPr>
          <a:lstStyle/>
          <a:p>
            <a:r>
              <a:rPr lang="en-US" sz="1200" b="1" dirty="0">
                <a:solidFill>
                  <a:schemeClr val="accent3"/>
                </a:solidFill>
              </a:rPr>
              <a:t>All Her Fault</a:t>
            </a:r>
          </a:p>
          <a:p>
            <a:r>
              <a:rPr lang="en-GB" sz="1200" dirty="0">
                <a:solidFill>
                  <a:schemeClr val="bg2"/>
                </a:solidFill>
              </a:rPr>
              <a:t>Sky Atlantic, 6 Nov</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664,800</a:t>
            </a:r>
          </a:p>
          <a:p>
            <a:pPr>
              <a:spcBef>
                <a:spcPts val="0"/>
              </a:spcBef>
            </a:pPr>
            <a:r>
              <a:rPr lang="en-US" sz="1200" dirty="0">
                <a:solidFill>
                  <a:schemeClr val="bg2"/>
                </a:solidFill>
              </a:rPr>
              <a:t>Adults: 648,200</a:t>
            </a:r>
          </a:p>
          <a:p>
            <a:pPr>
              <a:spcBef>
                <a:spcPts val="0"/>
              </a:spcBef>
            </a:pPr>
            <a:r>
              <a:rPr lang="en-US" sz="1200" dirty="0">
                <a:solidFill>
                  <a:schemeClr val="bg2"/>
                </a:solidFill>
              </a:rPr>
              <a:t>ABC1 Ads: 372,600</a:t>
            </a:r>
          </a:p>
          <a:p>
            <a:pPr>
              <a:spcBef>
                <a:spcPts val="0"/>
              </a:spcBef>
            </a:pPr>
            <a:r>
              <a:rPr lang="en-US" sz="1200" dirty="0">
                <a:solidFill>
                  <a:schemeClr val="bg2"/>
                </a:solidFill>
              </a:rPr>
              <a:t>16-34: 120,200</a:t>
            </a:r>
          </a:p>
          <a:p>
            <a:pPr>
              <a:spcBef>
                <a:spcPts val="0"/>
              </a:spcBef>
            </a:pPr>
            <a:r>
              <a:rPr lang="en-US" sz="1200" dirty="0">
                <a:solidFill>
                  <a:schemeClr val="bg2"/>
                </a:solidFill>
              </a:rPr>
              <a:t>HP+CH: 76,900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4D783506-217F-172D-840F-A99A2D90DCDB}"/>
              </a:ext>
            </a:extLst>
          </p:cNvPr>
          <p:cNvSpPr>
            <a:spLocks noGrp="1"/>
          </p:cNvSpPr>
          <p:nvPr>
            <p:ph type="title"/>
          </p:nvPr>
        </p:nvSpPr>
        <p:spPr/>
        <p:txBody>
          <a:bodyPr/>
          <a:lstStyle/>
          <a:p>
            <a:r>
              <a:rPr lang="en-GB" u="sng"/>
              <a:t>Drama</a:t>
            </a:r>
            <a:r>
              <a:rPr lang="en-GB"/>
              <a:t> - Programming Highlights</a:t>
            </a:r>
            <a:endParaRPr lang="en-GB" dirty="0"/>
          </a:p>
        </p:txBody>
      </p:sp>
      <p:sp>
        <p:nvSpPr>
          <p:cNvPr id="7" name="Text Placeholder 6">
            <a:extLst>
              <a:ext uri="{FF2B5EF4-FFF2-40B4-BE49-F238E27FC236}">
                <a16:creationId xmlns:a16="http://schemas.microsoft.com/office/drawing/2014/main" id="{93D29FE2-EFFF-55DC-31A3-372D90EB351F}"/>
              </a:ext>
            </a:extLst>
          </p:cNvPr>
          <p:cNvSpPr>
            <a:spLocks noGrp="1"/>
          </p:cNvSpPr>
          <p:nvPr>
            <p:ph type="body" sz="quarter" idx="15"/>
          </p:nvPr>
        </p:nvSpPr>
        <p:spPr/>
        <p:txBody>
          <a:bodyPr/>
          <a:lstStyle/>
          <a:p>
            <a:r>
              <a:rPr lang="en-GB" dirty="0"/>
              <a:t>Source: Barb, Q4 2025. Average audience figures - Consolidated, Top performing episode of series (if applicable). </a:t>
            </a:r>
          </a:p>
        </p:txBody>
      </p:sp>
      <p:sp>
        <p:nvSpPr>
          <p:cNvPr id="9" name="Text Placeholder 2">
            <a:extLst>
              <a:ext uri="{FF2B5EF4-FFF2-40B4-BE49-F238E27FC236}">
                <a16:creationId xmlns:a16="http://schemas.microsoft.com/office/drawing/2014/main" id="{4764C5FE-397B-FD58-3ECE-814A59AC5CFB}"/>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63E73A57-A011-3D70-9641-5BBC45E26B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Placeholder 3" descr="A police officer in full gear, holding a device, in an urban environment.&#10;&#10;AI-generated content may be incorrect.">
            <a:extLst>
              <a:ext uri="{FF2B5EF4-FFF2-40B4-BE49-F238E27FC236}">
                <a16:creationId xmlns:a16="http://schemas.microsoft.com/office/drawing/2014/main" id="{9601297A-D09A-D98D-EC0B-49B693B663E3}"/>
              </a:ext>
            </a:extLst>
          </p:cNvPr>
          <p:cNvPicPr>
            <a:picLocks noGrp="1" noChangeAspect="1"/>
          </p:cNvPicPr>
          <p:nvPr>
            <p:ph type="pic" sz="quarter" idx="13"/>
          </p:nvPr>
        </p:nvPicPr>
        <p:blipFill>
          <a:blip r:embed="rId3"/>
          <a:srcRect t="40" b="40"/>
          <a:stretch/>
        </p:blipFill>
        <p:spPr>
          <a:prstGeom prst="rect">
            <a:avLst/>
          </a:prstGeom>
          <a:solidFill>
            <a:prstClr val="white">
              <a:lumMod val="85000"/>
            </a:prstClr>
          </a:solidFill>
        </p:spPr>
      </p:pic>
      <p:pic>
        <p:nvPicPr>
          <p:cNvPr id="11" name="Picture Placeholder 10" descr="The image depicts a person sitting in a grassy field, surrounded by tall grass and yellow flowers, with a person standing beside them, both dressed in casual attire.&#10;&#10;AI-generated content may be incorrect.">
            <a:extLst>
              <a:ext uri="{FF2B5EF4-FFF2-40B4-BE49-F238E27FC236}">
                <a16:creationId xmlns:a16="http://schemas.microsoft.com/office/drawing/2014/main" id="{5165D21A-1F74-0582-EF33-02C32DE940ED}"/>
              </a:ext>
            </a:extLst>
          </p:cNvPr>
          <p:cNvPicPr>
            <a:picLocks noGrp="1" noChangeAspect="1"/>
          </p:cNvPicPr>
          <p:nvPr>
            <p:ph type="pic" sz="quarter" idx="34"/>
          </p:nvPr>
        </p:nvPicPr>
        <p:blipFill>
          <a:blip r:embed="rId4"/>
          <a:srcRect t="44" b="44"/>
          <a:stretch/>
        </p:blipFill>
        <p:spPr>
          <a:prstGeom prst="rect">
            <a:avLst/>
          </a:prstGeom>
          <a:solidFill>
            <a:prstClr val="white">
              <a:lumMod val="85000"/>
            </a:prstClr>
          </a:solidFill>
        </p:spPr>
      </p:pic>
      <p:pic>
        <p:nvPicPr>
          <p:cNvPr id="16" name="Picture Placeholder 15" descr="The image depicts a solemn, dimly-lit church interior with a person standing near a pew, holding a book or item, surrounded by flowers and candles.&#10;&#10;AI-generated content may be incorrect.">
            <a:extLst>
              <a:ext uri="{FF2B5EF4-FFF2-40B4-BE49-F238E27FC236}">
                <a16:creationId xmlns:a16="http://schemas.microsoft.com/office/drawing/2014/main" id="{922DD417-0E2F-3A3C-B471-A1ADF69CFAA3}"/>
              </a:ext>
            </a:extLst>
          </p:cNvPr>
          <p:cNvPicPr>
            <a:picLocks noGrp="1" noChangeAspect="1"/>
          </p:cNvPicPr>
          <p:nvPr>
            <p:ph type="pic" sz="quarter" idx="36"/>
          </p:nvPr>
        </p:nvPicPr>
        <p:blipFill>
          <a:blip r:embed="rId5"/>
          <a:srcRect l="7812" r="7812"/>
          <a:stretch/>
        </p:blipFill>
        <p:spPr>
          <a:prstGeom prst="rect">
            <a:avLst/>
          </a:prstGeom>
          <a:solidFill>
            <a:prstClr val="white">
              <a:lumMod val="85000"/>
            </a:prstClr>
          </a:solidFill>
        </p:spPr>
      </p:pic>
      <p:pic>
        <p:nvPicPr>
          <p:cNvPr id="22" name="Picture Placeholder 21" descr="Two people are sitting on a couch, engaged in conversation, with a modern, open window behind them.&#10;&#10;AI-generated content may be incorrect.">
            <a:extLst>
              <a:ext uri="{FF2B5EF4-FFF2-40B4-BE49-F238E27FC236}">
                <a16:creationId xmlns:a16="http://schemas.microsoft.com/office/drawing/2014/main" id="{14C1ACD0-18BB-EA39-7D8C-346EFCD10B80}"/>
              </a:ext>
            </a:extLst>
          </p:cNvPr>
          <p:cNvPicPr>
            <a:picLocks noGrp="1" noChangeAspect="1"/>
          </p:cNvPicPr>
          <p:nvPr>
            <p:ph type="pic" sz="quarter" idx="38"/>
          </p:nvPr>
        </p:nvPicPr>
        <p:blipFill>
          <a:blip r:embed="rId6"/>
          <a:srcRect l="7775" r="7775"/>
          <a:stretch/>
        </p:blipFill>
        <p:spPr>
          <a:prstGeom prst="rect">
            <a:avLst/>
          </a:prstGeom>
          <a:solidFill>
            <a:prstClr val="white">
              <a:lumMod val="85000"/>
            </a:prstClr>
          </a:solidFill>
        </p:spPr>
      </p:pic>
      <p:pic>
        <p:nvPicPr>
          <p:cNvPr id="25" name="Picture Placeholder 24">
            <a:extLst>
              <a:ext uri="{FF2B5EF4-FFF2-40B4-BE49-F238E27FC236}">
                <a16:creationId xmlns:a16="http://schemas.microsoft.com/office/drawing/2014/main" id="{9F54408E-3E6F-3A1B-CB5E-0B508E1AEEC1}"/>
              </a:ext>
            </a:extLst>
          </p:cNvPr>
          <p:cNvPicPr>
            <a:picLocks noGrp="1" noChangeAspect="1"/>
          </p:cNvPicPr>
          <p:nvPr>
            <p:ph type="pic" sz="quarter" idx="40"/>
          </p:nvPr>
        </p:nvPicPr>
        <p:blipFill>
          <a:blip r:embed="rId7"/>
          <a:srcRect l="7806" r="7806"/>
          <a:stretch/>
        </p:blipFill>
        <p:spPr>
          <a:prstGeom prst="rect">
            <a:avLst/>
          </a:prstGeom>
          <a:solidFill>
            <a:prstClr val="white">
              <a:lumMod val="85000"/>
            </a:prstClr>
          </a:solidFill>
        </p:spPr>
      </p:pic>
    </p:spTree>
    <p:extLst>
      <p:ext uri="{BB962C8B-B14F-4D97-AF65-F5344CB8AC3E}">
        <p14:creationId xmlns:p14="http://schemas.microsoft.com/office/powerpoint/2010/main" val="2192148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582D-2350-71DE-1020-0E00FAE53DD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720E4F47-94E3-94FF-04C6-5BBEF78A5873}"/>
              </a:ext>
            </a:extLst>
          </p:cNvPr>
          <p:cNvSpPr>
            <a:spLocks noGrp="1"/>
          </p:cNvSpPr>
          <p:nvPr>
            <p:ph type="body" sz="quarter" idx="41"/>
          </p:nvPr>
        </p:nvSpPr>
        <p:spPr>
          <a:xfrm>
            <a:off x="9901050" y="2988431"/>
            <a:ext cx="1988847" cy="2170678"/>
          </a:xfrm>
        </p:spPr>
        <p:txBody>
          <a:bodyPr>
            <a:normAutofit/>
          </a:bodyPr>
          <a:lstStyle/>
          <a:p>
            <a:r>
              <a:rPr lang="en-US" sz="1200" b="1" dirty="0">
                <a:solidFill>
                  <a:schemeClr val="accent3"/>
                </a:solidFill>
              </a:rPr>
              <a:t>Last of the Summer Wine</a:t>
            </a:r>
          </a:p>
          <a:p>
            <a:r>
              <a:rPr lang="en-GB" sz="1200" dirty="0" err="1">
                <a:solidFill>
                  <a:schemeClr val="bg2"/>
                </a:solidFill>
              </a:rPr>
              <a:t>U&amp;Drama</a:t>
            </a:r>
            <a:r>
              <a:rPr lang="en-GB" sz="1200" dirty="0">
                <a:solidFill>
                  <a:schemeClr val="bg2"/>
                </a:solidFill>
              </a:rPr>
              <a:t>, 3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381,800</a:t>
            </a:r>
          </a:p>
          <a:p>
            <a:pPr>
              <a:spcBef>
                <a:spcPts val="0"/>
              </a:spcBef>
            </a:pPr>
            <a:r>
              <a:rPr lang="en-US" sz="1200" dirty="0">
                <a:solidFill>
                  <a:schemeClr val="bg2"/>
                </a:solidFill>
              </a:rPr>
              <a:t>Adults: 379,500</a:t>
            </a:r>
          </a:p>
          <a:p>
            <a:pPr>
              <a:spcBef>
                <a:spcPts val="0"/>
              </a:spcBef>
            </a:pPr>
            <a:r>
              <a:rPr lang="en-US" sz="1200" dirty="0">
                <a:solidFill>
                  <a:schemeClr val="bg2"/>
                </a:solidFill>
              </a:rPr>
              <a:t>ABC1 Ads: 93,700</a:t>
            </a:r>
          </a:p>
          <a:p>
            <a:pPr>
              <a:spcBef>
                <a:spcPts val="0"/>
              </a:spcBef>
            </a:pPr>
            <a:r>
              <a:rPr lang="en-US" sz="1200" dirty="0">
                <a:solidFill>
                  <a:schemeClr val="bg2"/>
                </a:solidFill>
              </a:rPr>
              <a:t>16-34: 300</a:t>
            </a:r>
          </a:p>
          <a:p>
            <a:pPr>
              <a:spcBef>
                <a:spcPts val="0"/>
              </a:spcBef>
            </a:pPr>
            <a:r>
              <a:rPr lang="en-US" sz="1200" dirty="0">
                <a:solidFill>
                  <a:schemeClr val="bg2"/>
                </a:solidFill>
              </a:rPr>
              <a:t>HP+CH: 4,700</a:t>
            </a:r>
          </a:p>
          <a:p>
            <a:pPr>
              <a:spcBef>
                <a:spcPts val="0"/>
              </a:spcBef>
            </a:pPr>
            <a:endParaRPr lang="en-US" sz="1200" dirty="0">
              <a:solidFill>
                <a:schemeClr val="bg2"/>
              </a:solidFill>
            </a:endParaRPr>
          </a:p>
        </p:txBody>
      </p:sp>
      <p:sp>
        <p:nvSpPr>
          <p:cNvPr id="10" name="Text Placeholder 9">
            <a:extLst>
              <a:ext uri="{FF2B5EF4-FFF2-40B4-BE49-F238E27FC236}">
                <a16:creationId xmlns:a16="http://schemas.microsoft.com/office/drawing/2014/main" id="{F64DB65F-7EE3-9C76-826B-07192FB09586}"/>
              </a:ext>
            </a:extLst>
          </p:cNvPr>
          <p:cNvSpPr>
            <a:spLocks noGrp="1"/>
          </p:cNvSpPr>
          <p:nvPr>
            <p:ph type="body" sz="quarter" idx="33"/>
          </p:nvPr>
        </p:nvSpPr>
        <p:spPr/>
        <p:txBody>
          <a:bodyPr>
            <a:normAutofit/>
          </a:bodyPr>
          <a:lstStyle/>
          <a:p>
            <a:r>
              <a:rPr lang="en-US" sz="1200" b="1" dirty="0">
                <a:solidFill>
                  <a:schemeClr val="accent3"/>
                </a:solidFill>
              </a:rPr>
              <a:t>I'm a Celebrity... Get Me Out of Here!</a:t>
            </a:r>
          </a:p>
          <a:p>
            <a:r>
              <a:rPr lang="en-GB" sz="1200" dirty="0">
                <a:solidFill>
                  <a:schemeClr val="bg2"/>
                </a:solidFill>
              </a:rPr>
              <a:t>ITV1, 16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9,565,700</a:t>
            </a:r>
          </a:p>
          <a:p>
            <a:pPr>
              <a:spcBef>
                <a:spcPts val="0"/>
              </a:spcBef>
            </a:pPr>
            <a:r>
              <a:rPr lang="en-US" sz="1200" dirty="0">
                <a:solidFill>
                  <a:schemeClr val="bg2"/>
                </a:solidFill>
              </a:rPr>
              <a:t>Adults: 8,862,100</a:t>
            </a:r>
          </a:p>
          <a:p>
            <a:pPr>
              <a:spcBef>
                <a:spcPts val="0"/>
              </a:spcBef>
            </a:pPr>
            <a:r>
              <a:rPr lang="en-US" sz="1200" dirty="0">
                <a:solidFill>
                  <a:schemeClr val="bg2"/>
                </a:solidFill>
              </a:rPr>
              <a:t>ABC1 Ads: 4,191,100</a:t>
            </a:r>
          </a:p>
          <a:p>
            <a:pPr>
              <a:spcBef>
                <a:spcPts val="0"/>
              </a:spcBef>
            </a:pPr>
            <a:r>
              <a:rPr lang="en-US" sz="1200" dirty="0">
                <a:solidFill>
                  <a:schemeClr val="bg2"/>
                </a:solidFill>
              </a:rPr>
              <a:t>16-34: 2,291,000</a:t>
            </a:r>
          </a:p>
          <a:p>
            <a:pPr>
              <a:spcBef>
                <a:spcPts val="0"/>
              </a:spcBef>
            </a:pPr>
            <a:r>
              <a:rPr lang="en-US" sz="1200" dirty="0">
                <a:solidFill>
                  <a:schemeClr val="bg2"/>
                </a:solidFill>
              </a:rPr>
              <a:t>HP+CH: 1,358,500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2EAEAFEA-0489-E7DA-75CF-424FF51C48E3}"/>
              </a:ext>
            </a:extLst>
          </p:cNvPr>
          <p:cNvSpPr>
            <a:spLocks noGrp="1"/>
          </p:cNvSpPr>
          <p:nvPr>
            <p:ph type="body" sz="quarter" idx="35"/>
          </p:nvPr>
        </p:nvSpPr>
        <p:spPr/>
        <p:txBody>
          <a:bodyPr>
            <a:normAutofit/>
          </a:bodyPr>
          <a:lstStyle/>
          <a:p>
            <a:r>
              <a:rPr lang="en-GB" sz="1200" b="1" dirty="0">
                <a:solidFill>
                  <a:schemeClr val="accent3"/>
                </a:solidFill>
              </a:rPr>
              <a:t>The Great British Bake Off</a:t>
            </a:r>
          </a:p>
          <a:p>
            <a:r>
              <a:rPr lang="en-GB" sz="1200" dirty="0">
                <a:solidFill>
                  <a:schemeClr val="bg2"/>
                </a:solidFill>
              </a:rPr>
              <a:t>Channel 4, 4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5,959,900</a:t>
            </a:r>
          </a:p>
          <a:p>
            <a:pPr>
              <a:spcBef>
                <a:spcPts val="0"/>
              </a:spcBef>
            </a:pPr>
            <a:r>
              <a:rPr lang="en-US" sz="1200" dirty="0">
                <a:solidFill>
                  <a:schemeClr val="bg2"/>
                </a:solidFill>
              </a:rPr>
              <a:t>Adults: 5,704,900</a:t>
            </a:r>
          </a:p>
          <a:p>
            <a:pPr>
              <a:spcBef>
                <a:spcPts val="0"/>
              </a:spcBef>
            </a:pPr>
            <a:r>
              <a:rPr lang="en-US" sz="1200" dirty="0">
                <a:solidFill>
                  <a:schemeClr val="bg2"/>
                </a:solidFill>
              </a:rPr>
              <a:t>ABC1 Ads: 3,736,800</a:t>
            </a:r>
          </a:p>
          <a:p>
            <a:pPr>
              <a:spcBef>
                <a:spcPts val="0"/>
              </a:spcBef>
            </a:pPr>
            <a:r>
              <a:rPr lang="en-US" sz="1200" dirty="0">
                <a:solidFill>
                  <a:schemeClr val="bg2"/>
                </a:solidFill>
              </a:rPr>
              <a:t>16-34: 774,000</a:t>
            </a:r>
          </a:p>
          <a:p>
            <a:pPr>
              <a:spcBef>
                <a:spcPts val="0"/>
              </a:spcBef>
            </a:pPr>
            <a:r>
              <a:rPr lang="en-US" sz="1200" dirty="0">
                <a:solidFill>
                  <a:schemeClr val="bg2"/>
                </a:solidFill>
              </a:rPr>
              <a:t>HP+CH: 634,500</a:t>
            </a:r>
          </a:p>
          <a:p>
            <a:pPr>
              <a:spcBef>
                <a:spcPts val="0"/>
              </a:spcBef>
            </a:pPr>
            <a:endParaRPr lang="en-US" sz="1200" dirty="0">
              <a:solidFill>
                <a:schemeClr val="bg2"/>
              </a:solidFill>
            </a:endParaRPr>
          </a:p>
        </p:txBody>
      </p:sp>
      <p:sp>
        <p:nvSpPr>
          <p:cNvPr id="19" name="Text Placeholder 18">
            <a:extLst>
              <a:ext uri="{FF2B5EF4-FFF2-40B4-BE49-F238E27FC236}">
                <a16:creationId xmlns:a16="http://schemas.microsoft.com/office/drawing/2014/main" id="{9FDA8986-4390-37ED-E52E-C196B6C32D4E}"/>
              </a:ext>
            </a:extLst>
          </p:cNvPr>
          <p:cNvSpPr>
            <a:spLocks noGrp="1"/>
          </p:cNvSpPr>
          <p:nvPr>
            <p:ph type="body" sz="quarter" idx="37"/>
          </p:nvPr>
        </p:nvSpPr>
        <p:spPr/>
        <p:txBody>
          <a:bodyPr>
            <a:normAutofit/>
          </a:bodyPr>
          <a:lstStyle/>
          <a:p>
            <a:r>
              <a:rPr lang="en-US" sz="1200" b="1" dirty="0">
                <a:solidFill>
                  <a:schemeClr val="accent3"/>
                </a:solidFill>
              </a:rPr>
              <a:t>All Creatures Great And Small: Behind the Scenes</a:t>
            </a:r>
          </a:p>
          <a:p>
            <a:r>
              <a:rPr lang="en-GB" sz="1200" dirty="0">
                <a:solidFill>
                  <a:schemeClr val="bg2"/>
                </a:solidFill>
              </a:rPr>
              <a:t>Channel 5, 24 Dec</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1,175,500</a:t>
            </a:r>
          </a:p>
          <a:p>
            <a:pPr>
              <a:spcBef>
                <a:spcPts val="0"/>
              </a:spcBef>
            </a:pPr>
            <a:r>
              <a:rPr lang="en-US" sz="1200" dirty="0">
                <a:solidFill>
                  <a:schemeClr val="bg2"/>
                </a:solidFill>
              </a:rPr>
              <a:t>Adults: 1,161,000</a:t>
            </a:r>
          </a:p>
          <a:p>
            <a:pPr>
              <a:spcBef>
                <a:spcPts val="0"/>
              </a:spcBef>
            </a:pPr>
            <a:r>
              <a:rPr lang="en-US" sz="1200" dirty="0">
                <a:solidFill>
                  <a:schemeClr val="bg2"/>
                </a:solidFill>
              </a:rPr>
              <a:t>ABC1 Ads: 552,100</a:t>
            </a:r>
          </a:p>
          <a:p>
            <a:pPr>
              <a:spcBef>
                <a:spcPts val="0"/>
              </a:spcBef>
            </a:pPr>
            <a:r>
              <a:rPr lang="en-US" sz="1200" dirty="0">
                <a:solidFill>
                  <a:schemeClr val="bg2"/>
                </a:solidFill>
              </a:rPr>
              <a:t>16-34: 42,900</a:t>
            </a:r>
          </a:p>
          <a:p>
            <a:pPr>
              <a:spcBef>
                <a:spcPts val="0"/>
              </a:spcBef>
            </a:pPr>
            <a:r>
              <a:rPr lang="en-US" sz="1200" dirty="0">
                <a:solidFill>
                  <a:schemeClr val="bg2"/>
                </a:solidFill>
              </a:rPr>
              <a:t>HP+CH: 14,800</a:t>
            </a:r>
          </a:p>
          <a:p>
            <a:pPr>
              <a:spcBef>
                <a:spcPts val="0"/>
              </a:spcBef>
            </a:pPr>
            <a:endParaRPr lang="en-US" sz="1200" dirty="0">
              <a:solidFill>
                <a:schemeClr val="bg2"/>
              </a:solidFill>
            </a:endParaRPr>
          </a:p>
        </p:txBody>
      </p:sp>
      <p:sp>
        <p:nvSpPr>
          <p:cNvPr id="21" name="Text Placeholder 20">
            <a:extLst>
              <a:ext uri="{FF2B5EF4-FFF2-40B4-BE49-F238E27FC236}">
                <a16:creationId xmlns:a16="http://schemas.microsoft.com/office/drawing/2014/main" id="{2A8486B1-0D3A-26E8-2E1F-EA365E695F94}"/>
              </a:ext>
            </a:extLst>
          </p:cNvPr>
          <p:cNvSpPr>
            <a:spLocks noGrp="1"/>
          </p:cNvSpPr>
          <p:nvPr>
            <p:ph type="body" sz="quarter" idx="39"/>
          </p:nvPr>
        </p:nvSpPr>
        <p:spPr/>
        <p:txBody>
          <a:bodyPr>
            <a:normAutofit/>
          </a:bodyPr>
          <a:lstStyle/>
          <a:p>
            <a:r>
              <a:rPr lang="en-US" sz="1200" b="1" dirty="0">
                <a:solidFill>
                  <a:schemeClr val="accent3"/>
                </a:solidFill>
              </a:rPr>
              <a:t>Rob &amp; Romesh vs...</a:t>
            </a:r>
          </a:p>
          <a:p>
            <a:r>
              <a:rPr lang="en-GB" sz="1200" dirty="0">
                <a:solidFill>
                  <a:schemeClr val="bg2"/>
                </a:solidFill>
              </a:rPr>
              <a:t>Sky Max, 8 Dec</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390,800</a:t>
            </a:r>
          </a:p>
          <a:p>
            <a:pPr>
              <a:spcBef>
                <a:spcPts val="0"/>
              </a:spcBef>
            </a:pPr>
            <a:r>
              <a:rPr lang="en-US" sz="1200" dirty="0">
                <a:solidFill>
                  <a:schemeClr val="bg2"/>
                </a:solidFill>
              </a:rPr>
              <a:t>Adults: 382,800</a:t>
            </a:r>
          </a:p>
          <a:p>
            <a:pPr>
              <a:spcBef>
                <a:spcPts val="0"/>
              </a:spcBef>
            </a:pPr>
            <a:r>
              <a:rPr lang="en-US" sz="1200" dirty="0">
                <a:solidFill>
                  <a:schemeClr val="bg2"/>
                </a:solidFill>
              </a:rPr>
              <a:t>ABC1 Ads: 217,500</a:t>
            </a:r>
          </a:p>
          <a:p>
            <a:pPr>
              <a:spcBef>
                <a:spcPts val="0"/>
              </a:spcBef>
            </a:pPr>
            <a:r>
              <a:rPr lang="en-US" sz="1200" dirty="0">
                <a:solidFill>
                  <a:schemeClr val="bg2"/>
                </a:solidFill>
              </a:rPr>
              <a:t>16-34: 78,700</a:t>
            </a:r>
          </a:p>
          <a:p>
            <a:pPr>
              <a:spcBef>
                <a:spcPts val="0"/>
              </a:spcBef>
            </a:pPr>
            <a:r>
              <a:rPr lang="en-US" sz="1200" dirty="0">
                <a:solidFill>
                  <a:schemeClr val="bg2"/>
                </a:solidFill>
              </a:rPr>
              <a:t>HP+CH: 24,400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E525540A-DA99-D962-BEBB-C9773669BD64}"/>
              </a:ext>
            </a:extLst>
          </p:cNvPr>
          <p:cNvSpPr>
            <a:spLocks noGrp="1"/>
          </p:cNvSpPr>
          <p:nvPr>
            <p:ph type="title"/>
          </p:nvPr>
        </p:nvSpPr>
        <p:spPr/>
        <p:txBody>
          <a:bodyPr/>
          <a:lstStyle/>
          <a:p>
            <a:r>
              <a:rPr lang="en-GB" u="sng" dirty="0"/>
              <a:t>Entertainment</a:t>
            </a:r>
            <a:r>
              <a:rPr lang="en-GB" dirty="0"/>
              <a:t> - Programming Highlights</a:t>
            </a:r>
          </a:p>
        </p:txBody>
      </p:sp>
      <p:sp>
        <p:nvSpPr>
          <p:cNvPr id="7" name="Text Placeholder 6">
            <a:extLst>
              <a:ext uri="{FF2B5EF4-FFF2-40B4-BE49-F238E27FC236}">
                <a16:creationId xmlns:a16="http://schemas.microsoft.com/office/drawing/2014/main" id="{86F0A846-3023-6444-E933-7B7EFB7F6056}"/>
              </a:ext>
            </a:extLst>
          </p:cNvPr>
          <p:cNvSpPr>
            <a:spLocks noGrp="1"/>
          </p:cNvSpPr>
          <p:nvPr>
            <p:ph type="body" sz="quarter" idx="15"/>
          </p:nvPr>
        </p:nvSpPr>
        <p:spPr/>
        <p:txBody>
          <a:bodyPr/>
          <a:lstStyle/>
          <a:p>
            <a:r>
              <a:rPr lang="en-GB" dirty="0"/>
              <a:t>Source: Barb, Q4 2025. Average audience figures - Consolidated, Top performing episode of series (if applicable). </a:t>
            </a:r>
          </a:p>
        </p:txBody>
      </p:sp>
      <p:sp>
        <p:nvSpPr>
          <p:cNvPr id="9" name="Text Placeholder 2">
            <a:extLst>
              <a:ext uri="{FF2B5EF4-FFF2-40B4-BE49-F238E27FC236}">
                <a16:creationId xmlns:a16="http://schemas.microsoft.com/office/drawing/2014/main" id="{512C9DFB-159F-4513-DBEF-8889372C4E3C}"/>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A080AE28-1F8A-1E84-B744-3A5A93866A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 name="Picture Placeholder 29" descr="A quaint outdoor setting featuring a rustic wooden table adorned with an array of baked goods, including cakes, pastries, and bread tins, surrounded by colorful decorations and vibrant flowers.&#10;&#10;AI-generated content may be incorrect.">
            <a:extLst>
              <a:ext uri="{FF2B5EF4-FFF2-40B4-BE49-F238E27FC236}">
                <a16:creationId xmlns:a16="http://schemas.microsoft.com/office/drawing/2014/main" id="{BBD7687A-577D-9CC7-3499-7A949284E545}"/>
              </a:ext>
            </a:extLst>
          </p:cNvPr>
          <p:cNvPicPr>
            <a:picLocks noGrp="1" noChangeAspect="1"/>
          </p:cNvPicPr>
          <p:nvPr>
            <p:ph type="pic" sz="quarter" idx="34"/>
          </p:nvPr>
        </p:nvPicPr>
        <p:blipFill>
          <a:blip r:embed="rId3"/>
          <a:srcRect l="7775" r="7775"/>
          <a:stretch/>
        </p:blipFill>
        <p:spPr>
          <a:prstGeom prst="rect">
            <a:avLst/>
          </a:prstGeom>
          <a:solidFill>
            <a:prstClr val="white">
              <a:lumMod val="85000"/>
            </a:prstClr>
          </a:solidFill>
        </p:spPr>
      </p:pic>
      <p:pic>
        <p:nvPicPr>
          <p:cNvPr id="5" name="Picture Placeholder 4" descr="A group of actors dressed in red shirts and red pants stands in a lush, green jungle setting.&#10;&#10;AI-generated content may be incorrect.">
            <a:extLst>
              <a:ext uri="{FF2B5EF4-FFF2-40B4-BE49-F238E27FC236}">
                <a16:creationId xmlns:a16="http://schemas.microsoft.com/office/drawing/2014/main" id="{FC52C55F-CF15-FEA4-B7FD-2D9EC6E3A298}"/>
              </a:ext>
            </a:extLst>
          </p:cNvPr>
          <p:cNvPicPr>
            <a:picLocks noGrp="1" noChangeAspect="1"/>
          </p:cNvPicPr>
          <p:nvPr>
            <p:ph type="pic" sz="quarter" idx="13"/>
          </p:nvPr>
        </p:nvPicPr>
        <p:blipFill>
          <a:blip r:embed="rId4"/>
          <a:srcRect l="10625" r="10625"/>
          <a:stretch/>
        </p:blipFill>
        <p:spPr>
          <a:prstGeom prst="rect">
            <a:avLst/>
          </a:prstGeom>
          <a:solidFill>
            <a:prstClr val="white">
              <a:lumMod val="85000"/>
            </a:prstClr>
          </a:solidFill>
        </p:spPr>
      </p:pic>
      <p:pic>
        <p:nvPicPr>
          <p:cNvPr id="13" name="Picture Placeholder 12" descr="The image depicts a picturesque rural setting with three people dressed in vintage attire against a backdrop of a clear blue sky and rolling green hills.&#10;&#10;AI-generated content may be incorrect.">
            <a:extLst>
              <a:ext uri="{FF2B5EF4-FFF2-40B4-BE49-F238E27FC236}">
                <a16:creationId xmlns:a16="http://schemas.microsoft.com/office/drawing/2014/main" id="{515A0630-7F57-4276-8510-B9638222A485}"/>
              </a:ext>
            </a:extLst>
          </p:cNvPr>
          <p:cNvPicPr>
            <a:picLocks noGrp="1" noChangeAspect="1"/>
          </p:cNvPicPr>
          <p:nvPr>
            <p:ph type="pic" sz="quarter" idx="36"/>
          </p:nvPr>
        </p:nvPicPr>
        <p:blipFill>
          <a:blip r:embed="rId5"/>
          <a:srcRect l="7812" r="7812"/>
          <a:stretch/>
        </p:blipFill>
        <p:spPr>
          <a:prstGeom prst="rect">
            <a:avLst/>
          </a:prstGeom>
          <a:solidFill>
            <a:prstClr val="white">
              <a:lumMod val="85000"/>
            </a:prstClr>
          </a:solidFill>
        </p:spPr>
      </p:pic>
      <p:pic>
        <p:nvPicPr>
          <p:cNvPr id="11" name="Picture Placeholder 10" descr="Two people, one with vibrant pink hair and the other in casual attire, energetically tossing various colorful balls into the air.&#10;&#10;AI-generated content may be incorrect.">
            <a:extLst>
              <a:ext uri="{FF2B5EF4-FFF2-40B4-BE49-F238E27FC236}">
                <a16:creationId xmlns:a16="http://schemas.microsoft.com/office/drawing/2014/main" id="{286C7DF1-483C-081E-27C6-168C7CECB82C}"/>
              </a:ext>
            </a:extLst>
          </p:cNvPr>
          <p:cNvPicPr>
            <a:picLocks noGrp="1" noChangeAspect="1"/>
          </p:cNvPicPr>
          <p:nvPr>
            <p:ph type="pic" sz="quarter" idx="38"/>
          </p:nvPr>
        </p:nvPicPr>
        <p:blipFill>
          <a:blip r:embed="rId6"/>
          <a:srcRect l="7775" r="7775"/>
          <a:stretch/>
        </p:blipFill>
        <p:spPr>
          <a:prstGeom prst="rect">
            <a:avLst/>
          </a:prstGeom>
          <a:solidFill>
            <a:prstClr val="white">
              <a:lumMod val="85000"/>
            </a:prstClr>
          </a:solidFill>
        </p:spPr>
      </p:pic>
      <p:pic>
        <p:nvPicPr>
          <p:cNvPr id="16" name="Picture Placeholder 15" descr="Three men in vintage attire stand on a grassy path, illuminated by a soft, diffused light.&#10;&#10;AI-generated content may be incorrect.">
            <a:extLst>
              <a:ext uri="{FF2B5EF4-FFF2-40B4-BE49-F238E27FC236}">
                <a16:creationId xmlns:a16="http://schemas.microsoft.com/office/drawing/2014/main" id="{31361DEB-01B4-75CE-7463-F606146A694C}"/>
              </a:ext>
            </a:extLst>
          </p:cNvPr>
          <p:cNvPicPr>
            <a:picLocks noGrp="1" noChangeAspect="1"/>
          </p:cNvPicPr>
          <p:nvPr>
            <p:ph type="pic" sz="quarter" idx="40"/>
          </p:nvPr>
        </p:nvPicPr>
        <p:blipFill>
          <a:blip r:embed="rId7"/>
          <a:srcRect l="7786" r="7786"/>
          <a:stretch/>
        </p:blipFill>
        <p:spPr>
          <a:prstGeom prst="rect">
            <a:avLst/>
          </a:prstGeom>
          <a:solidFill>
            <a:prstClr val="white">
              <a:lumMod val="85000"/>
            </a:prstClr>
          </a:solidFill>
        </p:spPr>
      </p:pic>
    </p:spTree>
    <p:extLst>
      <p:ext uri="{BB962C8B-B14F-4D97-AF65-F5344CB8AC3E}">
        <p14:creationId xmlns:p14="http://schemas.microsoft.com/office/powerpoint/2010/main" val="9940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F0689-A670-E079-0A5A-0E2CFE273A13}"/>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C469EEA1-B7BE-CF71-346A-5C015C854D1D}"/>
              </a:ext>
            </a:extLst>
          </p:cNvPr>
          <p:cNvSpPr>
            <a:spLocks noGrp="1"/>
          </p:cNvSpPr>
          <p:nvPr>
            <p:ph type="body" sz="quarter" idx="41"/>
          </p:nvPr>
        </p:nvSpPr>
        <p:spPr>
          <a:xfrm>
            <a:off x="9901050" y="2988431"/>
            <a:ext cx="1988848" cy="2170678"/>
          </a:xfrm>
        </p:spPr>
        <p:txBody>
          <a:bodyPr>
            <a:normAutofit/>
          </a:bodyPr>
          <a:lstStyle/>
          <a:p>
            <a:r>
              <a:rPr lang="en-US" sz="1200" b="1" dirty="0">
                <a:solidFill>
                  <a:schemeClr val="accent3"/>
                </a:solidFill>
              </a:rPr>
              <a:t>Brazilian F1 GP</a:t>
            </a:r>
          </a:p>
          <a:p>
            <a:r>
              <a:rPr lang="en-GB" sz="1200" dirty="0">
                <a:solidFill>
                  <a:schemeClr val="bg2"/>
                </a:solidFill>
              </a:rPr>
              <a:t>Sky Sports, 9 Nov</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1,406,500</a:t>
            </a:r>
          </a:p>
          <a:p>
            <a:pPr>
              <a:spcBef>
                <a:spcPts val="0"/>
              </a:spcBef>
            </a:pPr>
            <a:r>
              <a:rPr lang="en-US" sz="1200" dirty="0">
                <a:solidFill>
                  <a:schemeClr val="bg2"/>
                </a:solidFill>
              </a:rPr>
              <a:t>Adults: 1,325,800</a:t>
            </a:r>
          </a:p>
          <a:p>
            <a:pPr>
              <a:spcBef>
                <a:spcPts val="0"/>
              </a:spcBef>
            </a:pPr>
            <a:r>
              <a:rPr lang="en-US" sz="1200" dirty="0">
                <a:solidFill>
                  <a:schemeClr val="bg2"/>
                </a:solidFill>
              </a:rPr>
              <a:t>ABC1 Ads: 769,600</a:t>
            </a:r>
          </a:p>
          <a:p>
            <a:pPr>
              <a:spcBef>
                <a:spcPts val="0"/>
              </a:spcBef>
            </a:pPr>
            <a:r>
              <a:rPr lang="en-US" sz="1200" dirty="0">
                <a:solidFill>
                  <a:schemeClr val="bg2"/>
                </a:solidFill>
              </a:rPr>
              <a:t>16-34: 2,76,700</a:t>
            </a:r>
          </a:p>
          <a:p>
            <a:pPr>
              <a:spcBef>
                <a:spcPts val="0"/>
              </a:spcBef>
            </a:pPr>
            <a:r>
              <a:rPr lang="en-US" sz="1200" dirty="0">
                <a:solidFill>
                  <a:schemeClr val="bg2"/>
                </a:solidFill>
              </a:rPr>
              <a:t>HP+CH: 84,800</a:t>
            </a:r>
          </a:p>
          <a:p>
            <a:endParaRPr lang="en-GB" sz="1200" dirty="0"/>
          </a:p>
        </p:txBody>
      </p:sp>
      <p:sp>
        <p:nvSpPr>
          <p:cNvPr id="10" name="Text Placeholder 9">
            <a:extLst>
              <a:ext uri="{FF2B5EF4-FFF2-40B4-BE49-F238E27FC236}">
                <a16:creationId xmlns:a16="http://schemas.microsoft.com/office/drawing/2014/main" id="{A18642B1-3650-8722-2887-0A2AC30502C8}"/>
              </a:ext>
            </a:extLst>
          </p:cNvPr>
          <p:cNvSpPr>
            <a:spLocks noGrp="1"/>
          </p:cNvSpPr>
          <p:nvPr>
            <p:ph type="body" sz="quarter" idx="33"/>
          </p:nvPr>
        </p:nvSpPr>
        <p:spPr>
          <a:xfrm>
            <a:off x="562437" y="2988431"/>
            <a:ext cx="1790974" cy="2170678"/>
          </a:xfrm>
        </p:spPr>
        <p:txBody>
          <a:bodyPr>
            <a:normAutofit/>
          </a:bodyPr>
          <a:lstStyle/>
          <a:p>
            <a:r>
              <a:rPr lang="en-GB" sz="1200" b="1" dirty="0">
                <a:solidFill>
                  <a:schemeClr val="accent3"/>
                </a:solidFill>
              </a:rPr>
              <a:t>World Cup Qualifiers: Albania v England</a:t>
            </a:r>
          </a:p>
          <a:p>
            <a:r>
              <a:rPr lang="en-GB" sz="1200" dirty="0">
                <a:solidFill>
                  <a:schemeClr val="bg2"/>
                </a:solidFill>
              </a:rPr>
              <a:t>ITV1, 16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3,634,300</a:t>
            </a:r>
          </a:p>
          <a:p>
            <a:pPr>
              <a:spcBef>
                <a:spcPts val="0"/>
              </a:spcBef>
            </a:pPr>
            <a:r>
              <a:rPr lang="en-US" sz="1200" dirty="0">
                <a:solidFill>
                  <a:schemeClr val="bg2"/>
                </a:solidFill>
              </a:rPr>
              <a:t>Adults: 3,423,200</a:t>
            </a:r>
          </a:p>
          <a:p>
            <a:pPr>
              <a:spcBef>
                <a:spcPts val="0"/>
              </a:spcBef>
            </a:pPr>
            <a:r>
              <a:rPr lang="en-US" sz="1200" dirty="0">
                <a:solidFill>
                  <a:schemeClr val="bg2"/>
                </a:solidFill>
              </a:rPr>
              <a:t>ABC1 Ads: 1,800,300</a:t>
            </a:r>
          </a:p>
          <a:p>
            <a:pPr>
              <a:spcBef>
                <a:spcPts val="0"/>
              </a:spcBef>
            </a:pPr>
            <a:r>
              <a:rPr lang="en-US" sz="1200" dirty="0">
                <a:solidFill>
                  <a:schemeClr val="bg2"/>
                </a:solidFill>
              </a:rPr>
              <a:t>16-34: 351,800</a:t>
            </a:r>
          </a:p>
          <a:p>
            <a:pPr>
              <a:spcBef>
                <a:spcPts val="0"/>
              </a:spcBef>
            </a:pPr>
            <a:r>
              <a:rPr lang="en-US" sz="1200" dirty="0">
                <a:solidFill>
                  <a:schemeClr val="bg2"/>
                </a:solidFill>
              </a:rPr>
              <a:t>HP+CH: 244,500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8BA3FFFE-1723-9786-5AC4-D4A923612AB4}"/>
              </a:ext>
            </a:extLst>
          </p:cNvPr>
          <p:cNvSpPr>
            <a:spLocks noGrp="1"/>
          </p:cNvSpPr>
          <p:nvPr>
            <p:ph type="body" sz="quarter" idx="35"/>
          </p:nvPr>
        </p:nvSpPr>
        <p:spPr/>
        <p:txBody>
          <a:bodyPr>
            <a:normAutofit/>
          </a:bodyPr>
          <a:lstStyle/>
          <a:p>
            <a:r>
              <a:rPr lang="en-US" sz="1200" b="1" dirty="0">
                <a:solidFill>
                  <a:schemeClr val="accent3"/>
                </a:solidFill>
              </a:rPr>
              <a:t>Formula 1: Singapore GP Highlights</a:t>
            </a:r>
          </a:p>
          <a:p>
            <a:r>
              <a:rPr lang="en-GB" sz="1200" dirty="0">
                <a:solidFill>
                  <a:schemeClr val="bg2"/>
                </a:solidFill>
              </a:rPr>
              <a:t>Channel 4, 5 Oct</a:t>
            </a:r>
          </a:p>
          <a:p>
            <a:endParaRPr lang="en-GB" sz="1200" dirty="0">
              <a:solidFill>
                <a:schemeClr val="bg2"/>
              </a:solidFill>
            </a:endParaRPr>
          </a:p>
          <a:p>
            <a:endParaRPr lang="en-GB" sz="1200" dirty="0">
              <a:solidFill>
                <a:schemeClr val="bg2"/>
              </a:solidFill>
            </a:endParaRPr>
          </a:p>
          <a:p>
            <a:pPr>
              <a:lnSpc>
                <a:spcPct val="110000"/>
              </a:lnSpc>
            </a:pPr>
            <a:r>
              <a:rPr lang="en-GB" sz="1200" b="1" dirty="0">
                <a:solidFill>
                  <a:schemeClr val="accent3"/>
                </a:solidFill>
              </a:rPr>
              <a:t>Average Audience</a:t>
            </a:r>
          </a:p>
          <a:p>
            <a:pPr>
              <a:spcBef>
                <a:spcPts val="0"/>
              </a:spcBef>
            </a:pPr>
            <a:r>
              <a:rPr lang="en-US" sz="1200" dirty="0">
                <a:solidFill>
                  <a:schemeClr val="bg2"/>
                </a:solidFill>
              </a:rPr>
              <a:t>Individuals: 1,103,600</a:t>
            </a:r>
          </a:p>
          <a:p>
            <a:pPr>
              <a:spcBef>
                <a:spcPts val="0"/>
              </a:spcBef>
            </a:pPr>
            <a:r>
              <a:rPr lang="en-US" sz="1200" dirty="0">
                <a:solidFill>
                  <a:schemeClr val="bg2"/>
                </a:solidFill>
              </a:rPr>
              <a:t>Adults: 1,070,200</a:t>
            </a:r>
          </a:p>
          <a:p>
            <a:pPr>
              <a:spcBef>
                <a:spcPts val="0"/>
              </a:spcBef>
            </a:pPr>
            <a:r>
              <a:rPr lang="en-US" sz="1200" dirty="0">
                <a:solidFill>
                  <a:schemeClr val="bg2"/>
                </a:solidFill>
              </a:rPr>
              <a:t>ABC1 Ads: 545,500</a:t>
            </a:r>
          </a:p>
          <a:p>
            <a:pPr>
              <a:spcBef>
                <a:spcPts val="0"/>
              </a:spcBef>
            </a:pPr>
            <a:r>
              <a:rPr lang="en-US" sz="1200" dirty="0">
                <a:solidFill>
                  <a:schemeClr val="bg2"/>
                </a:solidFill>
              </a:rPr>
              <a:t>16-34: 47,000</a:t>
            </a:r>
          </a:p>
          <a:p>
            <a:pPr>
              <a:spcBef>
                <a:spcPts val="0"/>
              </a:spcBef>
            </a:pPr>
            <a:r>
              <a:rPr lang="en-US" sz="1200" dirty="0">
                <a:solidFill>
                  <a:schemeClr val="bg2"/>
                </a:solidFill>
              </a:rPr>
              <a:t>HP+CH: 43,500</a:t>
            </a:r>
          </a:p>
          <a:p>
            <a:endParaRPr lang="en-GB" sz="1200" dirty="0"/>
          </a:p>
        </p:txBody>
      </p:sp>
      <p:sp>
        <p:nvSpPr>
          <p:cNvPr id="19" name="Text Placeholder 18">
            <a:extLst>
              <a:ext uri="{FF2B5EF4-FFF2-40B4-BE49-F238E27FC236}">
                <a16:creationId xmlns:a16="http://schemas.microsoft.com/office/drawing/2014/main" id="{D32957C8-D12F-2703-C73B-812BE6311BD5}"/>
              </a:ext>
            </a:extLst>
          </p:cNvPr>
          <p:cNvSpPr>
            <a:spLocks noGrp="1"/>
          </p:cNvSpPr>
          <p:nvPr>
            <p:ph type="body" sz="quarter" idx="37"/>
          </p:nvPr>
        </p:nvSpPr>
        <p:spPr/>
        <p:txBody>
          <a:bodyPr>
            <a:normAutofit/>
          </a:bodyPr>
          <a:lstStyle/>
          <a:p>
            <a:r>
              <a:rPr lang="en-US" sz="1200" b="1" dirty="0">
                <a:solidFill>
                  <a:schemeClr val="accent3"/>
                </a:solidFill>
              </a:rPr>
              <a:t>World's Strongest Man</a:t>
            </a:r>
          </a:p>
          <a:p>
            <a:r>
              <a:rPr lang="en-GB" sz="1200" dirty="0">
                <a:solidFill>
                  <a:schemeClr val="bg2"/>
                </a:solidFill>
              </a:rPr>
              <a:t>Channel 5, 16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1,058,300</a:t>
            </a:r>
          </a:p>
          <a:p>
            <a:pPr>
              <a:spcBef>
                <a:spcPts val="0"/>
              </a:spcBef>
            </a:pPr>
            <a:r>
              <a:rPr lang="en-US" sz="1200" dirty="0">
                <a:solidFill>
                  <a:schemeClr val="bg2"/>
                </a:solidFill>
              </a:rPr>
              <a:t>Adults: 976,300</a:t>
            </a:r>
          </a:p>
          <a:p>
            <a:pPr>
              <a:spcBef>
                <a:spcPts val="0"/>
              </a:spcBef>
            </a:pPr>
            <a:r>
              <a:rPr lang="en-US" sz="1200" dirty="0">
                <a:solidFill>
                  <a:schemeClr val="bg2"/>
                </a:solidFill>
              </a:rPr>
              <a:t>ABC1 Ads: 373,100</a:t>
            </a:r>
          </a:p>
          <a:p>
            <a:pPr>
              <a:spcBef>
                <a:spcPts val="0"/>
              </a:spcBef>
            </a:pPr>
            <a:r>
              <a:rPr lang="en-US" sz="1200" dirty="0">
                <a:solidFill>
                  <a:schemeClr val="bg2"/>
                </a:solidFill>
              </a:rPr>
              <a:t>16-34: 73,300</a:t>
            </a:r>
          </a:p>
          <a:p>
            <a:pPr>
              <a:spcBef>
                <a:spcPts val="0"/>
              </a:spcBef>
            </a:pPr>
            <a:r>
              <a:rPr lang="en-US" sz="1200" dirty="0">
                <a:solidFill>
                  <a:schemeClr val="bg2"/>
                </a:solidFill>
              </a:rPr>
              <a:t>HP+CH: 111,400</a:t>
            </a:r>
          </a:p>
          <a:p>
            <a:endParaRPr lang="en-GB" sz="1200" dirty="0"/>
          </a:p>
        </p:txBody>
      </p:sp>
      <p:sp>
        <p:nvSpPr>
          <p:cNvPr id="21" name="Text Placeholder 20">
            <a:extLst>
              <a:ext uri="{FF2B5EF4-FFF2-40B4-BE49-F238E27FC236}">
                <a16:creationId xmlns:a16="http://schemas.microsoft.com/office/drawing/2014/main" id="{0DA630B5-038B-F6A7-D5AF-18B41F19AD13}"/>
              </a:ext>
            </a:extLst>
          </p:cNvPr>
          <p:cNvSpPr>
            <a:spLocks noGrp="1"/>
          </p:cNvSpPr>
          <p:nvPr>
            <p:ph type="body" sz="quarter" idx="39"/>
          </p:nvPr>
        </p:nvSpPr>
        <p:spPr>
          <a:xfrm>
            <a:off x="7566398" y="2988431"/>
            <a:ext cx="1988848" cy="2170678"/>
          </a:xfrm>
        </p:spPr>
        <p:txBody>
          <a:bodyPr>
            <a:normAutofit/>
          </a:bodyPr>
          <a:lstStyle/>
          <a:p>
            <a:r>
              <a:rPr lang="en-US" sz="1200" b="1" dirty="0">
                <a:solidFill>
                  <a:schemeClr val="accent3"/>
                </a:solidFill>
              </a:rPr>
              <a:t>Premier League: Liverpool V Man United</a:t>
            </a:r>
          </a:p>
          <a:p>
            <a:r>
              <a:rPr lang="en-GB" sz="1200" dirty="0">
                <a:solidFill>
                  <a:schemeClr val="bg2"/>
                </a:solidFill>
              </a:rPr>
              <a:t>Sky Sports, 19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1,580,000</a:t>
            </a:r>
          </a:p>
          <a:p>
            <a:pPr>
              <a:spcBef>
                <a:spcPts val="0"/>
              </a:spcBef>
            </a:pPr>
            <a:r>
              <a:rPr lang="en-US" sz="1200" dirty="0">
                <a:solidFill>
                  <a:schemeClr val="bg2"/>
                </a:solidFill>
              </a:rPr>
              <a:t>Adults: 1,502,500</a:t>
            </a:r>
          </a:p>
          <a:p>
            <a:pPr>
              <a:spcBef>
                <a:spcPts val="0"/>
              </a:spcBef>
            </a:pPr>
            <a:r>
              <a:rPr lang="en-US" sz="1200" dirty="0">
                <a:solidFill>
                  <a:schemeClr val="bg2"/>
                </a:solidFill>
              </a:rPr>
              <a:t>ABC1 Ads: 868,400</a:t>
            </a:r>
          </a:p>
          <a:p>
            <a:pPr>
              <a:spcBef>
                <a:spcPts val="0"/>
              </a:spcBef>
            </a:pPr>
            <a:r>
              <a:rPr lang="en-US" sz="1200" dirty="0">
                <a:solidFill>
                  <a:schemeClr val="bg2"/>
                </a:solidFill>
              </a:rPr>
              <a:t>16-34: 319,900</a:t>
            </a:r>
          </a:p>
          <a:p>
            <a:pPr>
              <a:spcBef>
                <a:spcPts val="0"/>
              </a:spcBef>
            </a:pPr>
            <a:r>
              <a:rPr lang="en-US" sz="1200" dirty="0">
                <a:solidFill>
                  <a:schemeClr val="bg2"/>
                </a:solidFill>
              </a:rPr>
              <a:t>HP+CH: 99,300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5013E51A-37DD-4B7C-C395-9E8F98BE9809}"/>
              </a:ext>
            </a:extLst>
          </p:cNvPr>
          <p:cNvSpPr>
            <a:spLocks noGrp="1"/>
          </p:cNvSpPr>
          <p:nvPr>
            <p:ph type="title"/>
          </p:nvPr>
        </p:nvSpPr>
        <p:spPr/>
        <p:txBody>
          <a:bodyPr/>
          <a:lstStyle/>
          <a:p>
            <a:r>
              <a:rPr lang="en-GB" u="sng" dirty="0"/>
              <a:t>Sports</a:t>
            </a:r>
            <a:r>
              <a:rPr lang="en-GB" dirty="0"/>
              <a:t> - Programming Highlights</a:t>
            </a:r>
          </a:p>
        </p:txBody>
      </p:sp>
      <p:sp>
        <p:nvSpPr>
          <p:cNvPr id="7" name="Text Placeholder 6">
            <a:extLst>
              <a:ext uri="{FF2B5EF4-FFF2-40B4-BE49-F238E27FC236}">
                <a16:creationId xmlns:a16="http://schemas.microsoft.com/office/drawing/2014/main" id="{46483A89-5530-3188-923E-35FA46F098AC}"/>
              </a:ext>
            </a:extLst>
          </p:cNvPr>
          <p:cNvSpPr>
            <a:spLocks noGrp="1"/>
          </p:cNvSpPr>
          <p:nvPr>
            <p:ph type="body" sz="quarter" idx="15"/>
          </p:nvPr>
        </p:nvSpPr>
        <p:spPr/>
        <p:txBody>
          <a:bodyPr/>
          <a:lstStyle/>
          <a:p>
            <a:r>
              <a:rPr lang="en-GB" dirty="0"/>
              <a:t>Source: Barb, Q4 2025. Average audience figures - Consolidated, Top performing episode of series (if applicable). </a:t>
            </a:r>
          </a:p>
        </p:txBody>
      </p:sp>
      <p:sp>
        <p:nvSpPr>
          <p:cNvPr id="9" name="Text Placeholder 2">
            <a:extLst>
              <a:ext uri="{FF2B5EF4-FFF2-40B4-BE49-F238E27FC236}">
                <a16:creationId xmlns:a16="http://schemas.microsoft.com/office/drawing/2014/main" id="{995D1B08-EEE4-43E9-B3DF-5BF2E3D679C5}"/>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E7919E2F-E5AD-5692-6A56-050C76183C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Placeholder 10" descr="The image showcases a race week event, featuring three people in colorful racing uniforms against a vibrant red and blue background.&#10;&#10;AI-generated content may be incorrect.">
            <a:extLst>
              <a:ext uri="{FF2B5EF4-FFF2-40B4-BE49-F238E27FC236}">
                <a16:creationId xmlns:a16="http://schemas.microsoft.com/office/drawing/2014/main" id="{5A942353-9BB7-0410-33EE-DA09E7A5DA38}"/>
              </a:ext>
            </a:extLst>
          </p:cNvPr>
          <p:cNvPicPr>
            <a:picLocks noGrp="1" noChangeAspect="1"/>
          </p:cNvPicPr>
          <p:nvPr>
            <p:ph type="pic" sz="quarter" idx="40"/>
          </p:nvPr>
        </p:nvPicPr>
        <p:blipFill>
          <a:blip r:embed="rId3"/>
          <a:srcRect l="19084" r="18534" b="26067"/>
          <a:stretch>
            <a:fillRect/>
          </a:stretch>
        </p:blipFill>
        <p:spPr>
          <a:xfrm>
            <a:off x="9869180" y="1630581"/>
            <a:ext cx="1790974" cy="1193774"/>
          </a:xfrm>
          <a:prstGeom prst="rect">
            <a:avLst/>
          </a:prstGeom>
          <a:solidFill>
            <a:prstClr val="white">
              <a:lumMod val="85000"/>
            </a:prstClr>
          </a:solidFill>
        </p:spPr>
      </p:pic>
      <p:pic>
        <p:nvPicPr>
          <p:cNvPr id="27" name="Picture Placeholder 26">
            <a:extLst>
              <a:ext uri="{FF2B5EF4-FFF2-40B4-BE49-F238E27FC236}">
                <a16:creationId xmlns:a16="http://schemas.microsoft.com/office/drawing/2014/main" id="{83CE159B-0F3B-7038-B290-0CC44D830C5C}"/>
              </a:ext>
            </a:extLst>
          </p:cNvPr>
          <p:cNvPicPr>
            <a:picLocks noGrp="1" noChangeAspect="1"/>
          </p:cNvPicPr>
          <p:nvPr>
            <p:ph type="pic" sz="quarter" idx="13"/>
          </p:nvPr>
        </p:nvPicPr>
        <p:blipFill>
          <a:blip r:embed="rId4"/>
          <a:srcRect l="125" r="125"/>
          <a:stretch/>
        </p:blipFill>
        <p:spPr>
          <a:prstGeom prst="rect">
            <a:avLst/>
          </a:prstGeom>
          <a:solidFill>
            <a:prstClr val="white">
              <a:lumMod val="85000"/>
            </a:prstClr>
          </a:solidFill>
        </p:spPr>
      </p:pic>
      <p:pic>
        <p:nvPicPr>
          <p:cNvPr id="4" name="Picture Placeholder 3" descr="Premier League 2026/27 fixtures, dates, schedule: Arsenal face Coventry and  Liverpool at Newcastle in opening round | Football News | Sky Sports">
            <a:extLst>
              <a:ext uri="{FF2B5EF4-FFF2-40B4-BE49-F238E27FC236}">
                <a16:creationId xmlns:a16="http://schemas.microsoft.com/office/drawing/2014/main" id="{4D0C7C30-8CC0-09AC-5E12-DEFC660F9213}"/>
              </a:ext>
            </a:extLst>
          </p:cNvPr>
          <p:cNvPicPr>
            <a:picLocks noGrp="1" noChangeAspect="1"/>
          </p:cNvPicPr>
          <p:nvPr>
            <p:ph type="pic" sz="quarter" idx="38"/>
          </p:nvPr>
        </p:nvPicPr>
        <p:blipFill>
          <a:blip r:embed="rId5"/>
          <a:srcRect l="7775" r="7775"/>
          <a:stretch/>
        </p:blipFill>
        <p:spPr>
          <a:prstGeom prst="rect">
            <a:avLst/>
          </a:prstGeom>
        </p:spPr>
      </p:pic>
      <p:pic>
        <p:nvPicPr>
          <p:cNvPr id="16" name="Picture Placeholder 15" descr="5 - World's Strongest Man 2025 - Season 2025 - Episode 11 / The Final">
            <a:extLst>
              <a:ext uri="{FF2B5EF4-FFF2-40B4-BE49-F238E27FC236}">
                <a16:creationId xmlns:a16="http://schemas.microsoft.com/office/drawing/2014/main" id="{52A605DC-4EFD-322B-13A2-03E10A87B7D2}"/>
              </a:ext>
            </a:extLst>
          </p:cNvPr>
          <p:cNvPicPr>
            <a:picLocks noGrp="1" noChangeAspect="1"/>
          </p:cNvPicPr>
          <p:nvPr>
            <p:ph type="pic" sz="quarter" idx="36"/>
          </p:nvPr>
        </p:nvPicPr>
        <p:blipFill>
          <a:blip r:embed="rId6"/>
          <a:srcRect l="38806" t="9007" b="18468"/>
          <a:stretch>
            <a:fillRect/>
          </a:stretch>
        </p:blipFill>
        <p:spPr>
          <a:xfrm>
            <a:off x="5200514" y="1630581"/>
            <a:ext cx="1790974" cy="1193774"/>
          </a:xfrm>
          <a:prstGeom prst="rect">
            <a:avLst/>
          </a:prstGeom>
        </p:spPr>
      </p:pic>
      <p:pic>
        <p:nvPicPr>
          <p:cNvPr id="24" name="Picture Placeholder 23" descr="Formula 1 2026 Coverage on Channel 4 | Channel 4">
            <a:extLst>
              <a:ext uri="{FF2B5EF4-FFF2-40B4-BE49-F238E27FC236}">
                <a16:creationId xmlns:a16="http://schemas.microsoft.com/office/drawing/2014/main" id="{B7D22F49-3006-59A1-D1F3-E4D73CBABC1A}"/>
              </a:ext>
            </a:extLst>
          </p:cNvPr>
          <p:cNvPicPr>
            <a:picLocks noGrp="1" noChangeAspect="1"/>
          </p:cNvPicPr>
          <p:nvPr>
            <p:ph type="pic" sz="quarter" idx="34"/>
          </p:nvPr>
        </p:nvPicPr>
        <p:blipFill>
          <a:blip r:embed="rId7"/>
          <a:srcRect l="7808" r="7808"/>
          <a:stretch/>
        </p:blipFill>
        <p:spPr>
          <a:prstGeom prst="rect">
            <a:avLst/>
          </a:prstGeom>
        </p:spPr>
      </p:pic>
    </p:spTree>
    <p:extLst>
      <p:ext uri="{BB962C8B-B14F-4D97-AF65-F5344CB8AC3E}">
        <p14:creationId xmlns:p14="http://schemas.microsoft.com/office/powerpoint/2010/main" val="75512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770B-EFDB-20DC-0EB7-EBA23C1566F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64E4038F-C422-0715-F531-4E4F172BC174}"/>
              </a:ext>
            </a:extLst>
          </p:cNvPr>
          <p:cNvSpPr>
            <a:spLocks noGrp="1"/>
          </p:cNvSpPr>
          <p:nvPr>
            <p:ph type="body" sz="quarter" idx="41"/>
          </p:nvPr>
        </p:nvSpPr>
        <p:spPr/>
        <p:txBody>
          <a:bodyPr>
            <a:normAutofit/>
          </a:bodyPr>
          <a:lstStyle/>
          <a:p>
            <a:r>
              <a:rPr lang="en-GB" sz="1200" b="1" dirty="0">
                <a:solidFill>
                  <a:schemeClr val="accent3"/>
                </a:solidFill>
              </a:rPr>
              <a:t>Shed &amp; Buried: Classic Cars</a:t>
            </a:r>
          </a:p>
          <a:p>
            <a:r>
              <a:rPr lang="en-GB" sz="1200" dirty="0">
                <a:solidFill>
                  <a:schemeClr val="bg2"/>
                </a:solidFill>
              </a:rPr>
              <a:t>Quest, 6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401,000</a:t>
            </a:r>
          </a:p>
          <a:p>
            <a:pPr>
              <a:spcBef>
                <a:spcPts val="0"/>
              </a:spcBef>
            </a:pPr>
            <a:r>
              <a:rPr lang="en-US" sz="1200" dirty="0">
                <a:solidFill>
                  <a:schemeClr val="bg2"/>
                </a:solidFill>
              </a:rPr>
              <a:t>Adults: 393,800</a:t>
            </a:r>
          </a:p>
          <a:p>
            <a:pPr>
              <a:spcBef>
                <a:spcPts val="0"/>
              </a:spcBef>
            </a:pPr>
            <a:r>
              <a:rPr lang="en-US" sz="1200" dirty="0">
                <a:solidFill>
                  <a:schemeClr val="bg2"/>
                </a:solidFill>
              </a:rPr>
              <a:t>ABC1 Ads: 138,400</a:t>
            </a:r>
          </a:p>
          <a:p>
            <a:pPr>
              <a:spcBef>
                <a:spcPts val="0"/>
              </a:spcBef>
            </a:pPr>
            <a:r>
              <a:rPr lang="en-US" sz="1200" dirty="0">
                <a:solidFill>
                  <a:schemeClr val="bg2"/>
                </a:solidFill>
              </a:rPr>
              <a:t>16-34: 33,100</a:t>
            </a:r>
          </a:p>
          <a:p>
            <a:pPr>
              <a:spcBef>
                <a:spcPts val="0"/>
              </a:spcBef>
            </a:pPr>
            <a:r>
              <a:rPr lang="en-US" sz="1200" dirty="0">
                <a:solidFill>
                  <a:schemeClr val="bg2"/>
                </a:solidFill>
              </a:rPr>
              <a:t>HP+CH: 12,600</a:t>
            </a:r>
          </a:p>
          <a:p>
            <a:endParaRPr lang="en-GB" sz="1200" dirty="0"/>
          </a:p>
        </p:txBody>
      </p:sp>
      <p:sp>
        <p:nvSpPr>
          <p:cNvPr id="10" name="Text Placeholder 9">
            <a:extLst>
              <a:ext uri="{FF2B5EF4-FFF2-40B4-BE49-F238E27FC236}">
                <a16:creationId xmlns:a16="http://schemas.microsoft.com/office/drawing/2014/main" id="{1C189720-292E-F472-30AE-C0AE985AD35A}"/>
              </a:ext>
            </a:extLst>
          </p:cNvPr>
          <p:cNvSpPr>
            <a:spLocks noGrp="1"/>
          </p:cNvSpPr>
          <p:nvPr>
            <p:ph type="body" sz="quarter" idx="33"/>
          </p:nvPr>
        </p:nvSpPr>
        <p:spPr/>
        <p:txBody>
          <a:bodyPr>
            <a:normAutofit/>
          </a:bodyPr>
          <a:lstStyle/>
          <a:p>
            <a:r>
              <a:rPr lang="en-GB" sz="1200" b="1" dirty="0">
                <a:solidFill>
                  <a:schemeClr val="accent3"/>
                </a:solidFill>
              </a:rPr>
              <a:t>Love Your Garden</a:t>
            </a:r>
          </a:p>
          <a:p>
            <a:r>
              <a:rPr lang="en-GB" sz="1200" dirty="0">
                <a:solidFill>
                  <a:schemeClr val="bg2"/>
                </a:solidFill>
              </a:rPr>
              <a:t>ITV1, 7 Oct</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911,500</a:t>
            </a:r>
          </a:p>
          <a:p>
            <a:pPr>
              <a:spcBef>
                <a:spcPts val="0"/>
              </a:spcBef>
            </a:pPr>
            <a:r>
              <a:rPr lang="en-US" sz="1200" dirty="0">
                <a:solidFill>
                  <a:schemeClr val="bg2"/>
                </a:solidFill>
              </a:rPr>
              <a:t>Adults: 897,500</a:t>
            </a:r>
          </a:p>
          <a:p>
            <a:pPr>
              <a:spcBef>
                <a:spcPts val="0"/>
              </a:spcBef>
            </a:pPr>
            <a:r>
              <a:rPr lang="en-US" sz="1200" dirty="0">
                <a:solidFill>
                  <a:schemeClr val="bg2"/>
                </a:solidFill>
              </a:rPr>
              <a:t>ABC1 Ads: 311,200</a:t>
            </a:r>
          </a:p>
          <a:p>
            <a:pPr>
              <a:spcBef>
                <a:spcPts val="0"/>
              </a:spcBef>
            </a:pPr>
            <a:r>
              <a:rPr lang="en-US" sz="1200" dirty="0">
                <a:solidFill>
                  <a:schemeClr val="bg2"/>
                </a:solidFill>
              </a:rPr>
              <a:t>16-34: 9,600</a:t>
            </a:r>
          </a:p>
          <a:p>
            <a:pPr>
              <a:spcBef>
                <a:spcPts val="0"/>
              </a:spcBef>
            </a:pPr>
            <a:r>
              <a:rPr lang="en-US" sz="1200" dirty="0">
                <a:solidFill>
                  <a:schemeClr val="bg2"/>
                </a:solidFill>
              </a:rPr>
              <a:t>HP+CH: 38,500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5EBD46A5-C2A5-2B40-5C96-E664893D3BA2}"/>
              </a:ext>
            </a:extLst>
          </p:cNvPr>
          <p:cNvSpPr>
            <a:spLocks noGrp="1"/>
          </p:cNvSpPr>
          <p:nvPr>
            <p:ph type="body" sz="quarter" idx="35"/>
          </p:nvPr>
        </p:nvSpPr>
        <p:spPr/>
        <p:txBody>
          <a:bodyPr>
            <a:normAutofit/>
          </a:bodyPr>
          <a:lstStyle/>
          <a:p>
            <a:r>
              <a:rPr lang="en-US" sz="1200" b="1" dirty="0">
                <a:solidFill>
                  <a:schemeClr val="accent3"/>
                </a:solidFill>
              </a:rPr>
              <a:t>Grand Designs</a:t>
            </a:r>
          </a:p>
          <a:p>
            <a:r>
              <a:rPr lang="en-GB" sz="1200" dirty="0">
                <a:solidFill>
                  <a:schemeClr val="bg2"/>
                </a:solidFill>
              </a:rPr>
              <a:t>Channel 4, 5 Nov</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1,416,700</a:t>
            </a:r>
          </a:p>
          <a:p>
            <a:pPr>
              <a:spcBef>
                <a:spcPts val="0"/>
              </a:spcBef>
            </a:pPr>
            <a:r>
              <a:rPr lang="en-US" sz="1200" dirty="0">
                <a:solidFill>
                  <a:schemeClr val="bg2"/>
                </a:solidFill>
              </a:rPr>
              <a:t>Adults: 1,401,100</a:t>
            </a:r>
          </a:p>
          <a:p>
            <a:pPr>
              <a:spcBef>
                <a:spcPts val="0"/>
              </a:spcBef>
            </a:pPr>
            <a:r>
              <a:rPr lang="en-US" sz="1200" dirty="0">
                <a:solidFill>
                  <a:schemeClr val="bg2"/>
                </a:solidFill>
              </a:rPr>
              <a:t>ABC1 Ads: 753,800</a:t>
            </a:r>
          </a:p>
          <a:p>
            <a:pPr>
              <a:spcBef>
                <a:spcPts val="0"/>
              </a:spcBef>
            </a:pPr>
            <a:r>
              <a:rPr lang="en-US" sz="1200" dirty="0">
                <a:solidFill>
                  <a:schemeClr val="bg2"/>
                </a:solidFill>
              </a:rPr>
              <a:t>16-34: 64,300</a:t>
            </a:r>
          </a:p>
          <a:p>
            <a:pPr>
              <a:spcBef>
                <a:spcPts val="0"/>
              </a:spcBef>
            </a:pPr>
            <a:r>
              <a:rPr lang="en-US" sz="1200" dirty="0">
                <a:solidFill>
                  <a:schemeClr val="bg2"/>
                </a:solidFill>
              </a:rPr>
              <a:t>HP+CH: 104,800</a:t>
            </a:r>
          </a:p>
          <a:p>
            <a:endParaRPr lang="en-GB" sz="1200" dirty="0"/>
          </a:p>
        </p:txBody>
      </p:sp>
      <p:sp>
        <p:nvSpPr>
          <p:cNvPr id="19" name="Text Placeholder 18">
            <a:extLst>
              <a:ext uri="{FF2B5EF4-FFF2-40B4-BE49-F238E27FC236}">
                <a16:creationId xmlns:a16="http://schemas.microsoft.com/office/drawing/2014/main" id="{D895F9F0-FB1A-CBD1-FA62-F89493D91759}"/>
              </a:ext>
            </a:extLst>
          </p:cNvPr>
          <p:cNvSpPr>
            <a:spLocks noGrp="1"/>
          </p:cNvSpPr>
          <p:nvPr>
            <p:ph type="body" sz="quarter" idx="37"/>
          </p:nvPr>
        </p:nvSpPr>
        <p:spPr>
          <a:xfrm>
            <a:off x="5231744" y="2988431"/>
            <a:ext cx="1913773" cy="2170678"/>
          </a:xfrm>
        </p:spPr>
        <p:txBody>
          <a:bodyPr>
            <a:normAutofit/>
          </a:bodyPr>
          <a:lstStyle/>
          <a:p>
            <a:r>
              <a:rPr lang="en-US" sz="1200" b="1" dirty="0">
                <a:solidFill>
                  <a:schemeClr val="accent3"/>
                </a:solidFill>
              </a:rPr>
              <a:t>Air Fryers: Christmas Made Easy</a:t>
            </a:r>
          </a:p>
          <a:p>
            <a:r>
              <a:rPr lang="en-GB" sz="1200" dirty="0">
                <a:solidFill>
                  <a:schemeClr val="bg2"/>
                </a:solidFill>
              </a:rPr>
              <a:t>Channel 5, 18 Dec</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506,600</a:t>
            </a:r>
          </a:p>
          <a:p>
            <a:pPr>
              <a:spcBef>
                <a:spcPts val="0"/>
              </a:spcBef>
            </a:pPr>
            <a:r>
              <a:rPr lang="en-US" sz="1200" dirty="0">
                <a:solidFill>
                  <a:schemeClr val="bg2"/>
                </a:solidFill>
              </a:rPr>
              <a:t>Adults: 498,400</a:t>
            </a:r>
          </a:p>
          <a:p>
            <a:pPr>
              <a:spcBef>
                <a:spcPts val="0"/>
              </a:spcBef>
            </a:pPr>
            <a:r>
              <a:rPr lang="en-US" sz="1200" dirty="0">
                <a:solidFill>
                  <a:schemeClr val="bg2"/>
                </a:solidFill>
              </a:rPr>
              <a:t>ABC1 Ads: 239,100</a:t>
            </a:r>
          </a:p>
          <a:p>
            <a:pPr>
              <a:spcBef>
                <a:spcPts val="0"/>
              </a:spcBef>
            </a:pPr>
            <a:r>
              <a:rPr lang="en-US" sz="1200" dirty="0">
                <a:solidFill>
                  <a:schemeClr val="bg2"/>
                </a:solidFill>
              </a:rPr>
              <a:t>16-34: 16,600</a:t>
            </a:r>
          </a:p>
          <a:p>
            <a:pPr>
              <a:spcBef>
                <a:spcPts val="0"/>
              </a:spcBef>
            </a:pPr>
            <a:r>
              <a:rPr lang="en-US" sz="1200" dirty="0">
                <a:solidFill>
                  <a:schemeClr val="bg2"/>
                </a:solidFill>
              </a:rPr>
              <a:t>HP+CH: 25,300</a:t>
            </a:r>
          </a:p>
          <a:p>
            <a:endParaRPr lang="en-GB" sz="1200" dirty="0"/>
          </a:p>
        </p:txBody>
      </p:sp>
      <p:sp>
        <p:nvSpPr>
          <p:cNvPr id="21" name="Text Placeholder 20">
            <a:extLst>
              <a:ext uri="{FF2B5EF4-FFF2-40B4-BE49-F238E27FC236}">
                <a16:creationId xmlns:a16="http://schemas.microsoft.com/office/drawing/2014/main" id="{2DCD0B02-00CA-DB81-F337-884DB2350667}"/>
              </a:ext>
            </a:extLst>
          </p:cNvPr>
          <p:cNvSpPr>
            <a:spLocks noGrp="1"/>
          </p:cNvSpPr>
          <p:nvPr>
            <p:ph type="body" sz="quarter" idx="39"/>
          </p:nvPr>
        </p:nvSpPr>
        <p:spPr/>
        <p:txBody>
          <a:bodyPr>
            <a:normAutofit/>
          </a:bodyPr>
          <a:lstStyle/>
          <a:p>
            <a:r>
              <a:rPr lang="en-US" sz="1200" b="1" dirty="0">
                <a:solidFill>
                  <a:schemeClr val="accent3"/>
                </a:solidFill>
              </a:rPr>
              <a:t>Bangers &amp; Cash: Restoring Classics</a:t>
            </a:r>
          </a:p>
          <a:p>
            <a:r>
              <a:rPr lang="en-GB" sz="1200" dirty="0" err="1">
                <a:solidFill>
                  <a:schemeClr val="bg2"/>
                </a:solidFill>
              </a:rPr>
              <a:t>U&amp;Yesterday</a:t>
            </a:r>
            <a:r>
              <a:rPr lang="en-GB" sz="1200" dirty="0">
                <a:solidFill>
                  <a:schemeClr val="bg2"/>
                </a:solidFill>
              </a:rPr>
              <a:t>, 16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318,800</a:t>
            </a:r>
          </a:p>
          <a:p>
            <a:pPr>
              <a:spcBef>
                <a:spcPts val="0"/>
              </a:spcBef>
            </a:pPr>
            <a:r>
              <a:rPr lang="en-US" sz="1200" dirty="0">
                <a:solidFill>
                  <a:schemeClr val="bg2"/>
                </a:solidFill>
              </a:rPr>
              <a:t>Adults: 318,600</a:t>
            </a:r>
          </a:p>
          <a:p>
            <a:pPr>
              <a:spcBef>
                <a:spcPts val="0"/>
              </a:spcBef>
            </a:pPr>
            <a:r>
              <a:rPr lang="en-US" sz="1200" dirty="0">
                <a:solidFill>
                  <a:schemeClr val="bg2"/>
                </a:solidFill>
              </a:rPr>
              <a:t>ABC1 Ads: 75,700</a:t>
            </a:r>
          </a:p>
          <a:p>
            <a:pPr>
              <a:spcBef>
                <a:spcPts val="0"/>
              </a:spcBef>
            </a:pPr>
            <a:r>
              <a:rPr lang="en-US" sz="1200" dirty="0">
                <a:solidFill>
                  <a:schemeClr val="bg2"/>
                </a:solidFill>
              </a:rPr>
              <a:t>16-34: 10,400</a:t>
            </a:r>
          </a:p>
          <a:p>
            <a:pPr>
              <a:spcBef>
                <a:spcPts val="0"/>
              </a:spcBef>
            </a:pPr>
            <a:r>
              <a:rPr lang="en-US" sz="1200" dirty="0">
                <a:solidFill>
                  <a:schemeClr val="bg2"/>
                </a:solidFill>
              </a:rPr>
              <a:t>HP+CH: 2,800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CF24B521-C819-0860-2935-C34D5BF0D844}"/>
              </a:ext>
            </a:extLst>
          </p:cNvPr>
          <p:cNvSpPr>
            <a:spLocks noGrp="1"/>
          </p:cNvSpPr>
          <p:nvPr>
            <p:ph type="title"/>
          </p:nvPr>
        </p:nvSpPr>
        <p:spPr/>
        <p:txBody>
          <a:bodyPr/>
          <a:lstStyle/>
          <a:p>
            <a:r>
              <a:rPr lang="en-GB" u="sng" dirty="0"/>
              <a:t>Hobbies &amp; Leisure</a:t>
            </a:r>
            <a:r>
              <a:rPr lang="en-GB" dirty="0"/>
              <a:t> - Programming Highlights</a:t>
            </a:r>
          </a:p>
        </p:txBody>
      </p:sp>
      <p:sp>
        <p:nvSpPr>
          <p:cNvPr id="7" name="Text Placeholder 6">
            <a:extLst>
              <a:ext uri="{FF2B5EF4-FFF2-40B4-BE49-F238E27FC236}">
                <a16:creationId xmlns:a16="http://schemas.microsoft.com/office/drawing/2014/main" id="{B35A1081-CE99-BCCA-3FE1-B141E586BF3F}"/>
              </a:ext>
            </a:extLst>
          </p:cNvPr>
          <p:cNvSpPr>
            <a:spLocks noGrp="1"/>
          </p:cNvSpPr>
          <p:nvPr>
            <p:ph type="body" sz="quarter" idx="15"/>
          </p:nvPr>
        </p:nvSpPr>
        <p:spPr/>
        <p:txBody>
          <a:bodyPr/>
          <a:lstStyle/>
          <a:p>
            <a:r>
              <a:rPr lang="en-GB" dirty="0"/>
              <a:t>Source: Barb, Q4 2025. Average audience figures - Consolidated, Top performing episode of series (if applicable). </a:t>
            </a:r>
          </a:p>
        </p:txBody>
      </p:sp>
      <p:sp>
        <p:nvSpPr>
          <p:cNvPr id="9" name="Text Placeholder 2">
            <a:extLst>
              <a:ext uri="{FF2B5EF4-FFF2-40B4-BE49-F238E27FC236}">
                <a16:creationId xmlns:a16="http://schemas.microsoft.com/office/drawing/2014/main" id="{5E7ABFB5-7DB3-BA77-5533-E9F6AEE2A486}"/>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B28EFF5E-F30A-4177-3AA3-FAF9AA3056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Placeholder 5" descr="Three people stand together in a backyard garden with a small pond and surrounding greenery.&#10;&#10;AI-generated content may be incorrect.">
            <a:extLst>
              <a:ext uri="{FF2B5EF4-FFF2-40B4-BE49-F238E27FC236}">
                <a16:creationId xmlns:a16="http://schemas.microsoft.com/office/drawing/2014/main" id="{518CCABB-BCE0-426E-99A4-EB8D8D4ED86A}"/>
              </a:ext>
            </a:extLst>
          </p:cNvPr>
          <p:cNvPicPr>
            <a:picLocks noGrp="1" noChangeAspect="1"/>
          </p:cNvPicPr>
          <p:nvPr>
            <p:ph type="pic" sz="quarter" idx="13"/>
          </p:nvPr>
        </p:nvPicPr>
        <p:blipFill>
          <a:blip r:embed="rId3"/>
          <a:srcRect l="7855" r="7855"/>
          <a:stretch/>
        </p:blipFill>
        <p:spPr>
          <a:prstGeom prst="rect">
            <a:avLst/>
          </a:prstGeom>
          <a:solidFill>
            <a:prstClr val="white">
              <a:lumMod val="85000"/>
            </a:prstClr>
          </a:solidFill>
        </p:spPr>
      </p:pic>
      <p:pic>
        <p:nvPicPr>
          <p:cNvPr id="13" name="Picture Placeholder 12" descr="Three people stand outside a modern, dark-colored house, with a decorative potted plant and a patio seating area visible.&#10;&#10;AI-generated content may be incorrect.">
            <a:extLst>
              <a:ext uri="{FF2B5EF4-FFF2-40B4-BE49-F238E27FC236}">
                <a16:creationId xmlns:a16="http://schemas.microsoft.com/office/drawing/2014/main" id="{BEAD7648-2D5F-9070-13BC-556662DF7C86}"/>
              </a:ext>
            </a:extLst>
          </p:cNvPr>
          <p:cNvPicPr>
            <a:picLocks noGrp="1" noChangeAspect="1"/>
          </p:cNvPicPr>
          <p:nvPr>
            <p:ph type="pic" sz="quarter" idx="34"/>
          </p:nvPr>
        </p:nvPicPr>
        <p:blipFill>
          <a:blip r:embed="rId4"/>
          <a:srcRect l="7784" r="7784"/>
          <a:stretch/>
        </p:blipFill>
        <p:spPr>
          <a:prstGeom prst="rect">
            <a:avLst/>
          </a:prstGeom>
          <a:solidFill>
            <a:prstClr val="white">
              <a:lumMod val="85000"/>
            </a:prstClr>
          </a:solidFill>
        </p:spPr>
      </p:pic>
      <p:pic>
        <p:nvPicPr>
          <p:cNvPr id="4" name="Picture Placeholder 3" descr="A hand is holding a digital thermometer, checking the internal temperature of a roasted chicken in a foil pouch.&#10;&#10;AI-generated content may be incorrect.">
            <a:extLst>
              <a:ext uri="{FF2B5EF4-FFF2-40B4-BE49-F238E27FC236}">
                <a16:creationId xmlns:a16="http://schemas.microsoft.com/office/drawing/2014/main" id="{C55F4AC4-1823-CCDE-E783-DDFE1D8FBC58}"/>
              </a:ext>
            </a:extLst>
          </p:cNvPr>
          <p:cNvPicPr>
            <a:picLocks noGrp="1" noChangeAspect="1"/>
          </p:cNvPicPr>
          <p:nvPr>
            <p:ph type="pic" sz="quarter" idx="36"/>
          </p:nvPr>
        </p:nvPicPr>
        <p:blipFill>
          <a:blip r:embed="rId5"/>
          <a:srcRect l="7812" r="7812"/>
          <a:stretch/>
        </p:blipFill>
        <p:spPr>
          <a:prstGeom prst="rect">
            <a:avLst/>
          </a:prstGeom>
          <a:solidFill>
            <a:prstClr val="white">
              <a:lumMod val="85000"/>
            </a:prstClr>
          </a:solidFill>
        </p:spPr>
      </p:pic>
      <p:pic>
        <p:nvPicPr>
          <p:cNvPr id="16" name="Picture Placeholder 15" descr="The image shows a green background with a collection of classic and modern cars, including a red race car, vintage sports cars, and various other models.&#10;&#10;AI-generated content may be incorrect.">
            <a:extLst>
              <a:ext uri="{FF2B5EF4-FFF2-40B4-BE49-F238E27FC236}">
                <a16:creationId xmlns:a16="http://schemas.microsoft.com/office/drawing/2014/main" id="{A2DA13A6-FFD2-3625-2A0D-914D064DB9A8}"/>
              </a:ext>
            </a:extLst>
          </p:cNvPr>
          <p:cNvPicPr>
            <a:picLocks noGrp="1" noChangeAspect="1"/>
          </p:cNvPicPr>
          <p:nvPr>
            <p:ph type="pic" sz="quarter" idx="38"/>
          </p:nvPr>
        </p:nvPicPr>
        <p:blipFill>
          <a:blip r:embed="rId6"/>
          <a:srcRect l="7775" r="7775"/>
          <a:stretch/>
        </p:blipFill>
        <p:spPr>
          <a:prstGeom prst="rect">
            <a:avLst/>
          </a:prstGeom>
          <a:solidFill>
            <a:prstClr val="white">
              <a:lumMod val="85000"/>
            </a:prstClr>
          </a:solidFill>
        </p:spPr>
      </p:pic>
      <p:pic>
        <p:nvPicPr>
          <p:cNvPr id="22" name="Picture Placeholder 21" descr="The image shows two people standing in front of a quaint, blue cottage with a weathered, red roof, under a clear sky, with a vintage blue van parked nearby.&#10;&#10;AI-generated content may be incorrect.">
            <a:extLst>
              <a:ext uri="{FF2B5EF4-FFF2-40B4-BE49-F238E27FC236}">
                <a16:creationId xmlns:a16="http://schemas.microsoft.com/office/drawing/2014/main" id="{2644F973-A695-A517-7E85-693FF3789D8A}"/>
              </a:ext>
            </a:extLst>
          </p:cNvPr>
          <p:cNvPicPr>
            <a:picLocks noGrp="1" noChangeAspect="1"/>
          </p:cNvPicPr>
          <p:nvPr>
            <p:ph type="pic" sz="quarter" idx="40"/>
          </p:nvPr>
        </p:nvPicPr>
        <p:blipFill>
          <a:blip r:embed="rId7"/>
          <a:srcRect l="7778" r="7778"/>
          <a:stretch/>
        </p:blipFill>
        <p:spPr>
          <a:prstGeom prst="rect">
            <a:avLst/>
          </a:prstGeom>
          <a:solidFill>
            <a:prstClr val="white">
              <a:lumMod val="85000"/>
            </a:prstClr>
          </a:solidFill>
        </p:spPr>
      </p:pic>
    </p:spTree>
    <p:extLst>
      <p:ext uri="{BB962C8B-B14F-4D97-AF65-F5344CB8AC3E}">
        <p14:creationId xmlns:p14="http://schemas.microsoft.com/office/powerpoint/2010/main" val="254661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a:xfrm>
            <a:off x="2792632" y="2428621"/>
            <a:ext cx="1943960" cy="812103"/>
          </a:xfrm>
        </p:spPr>
        <p:txBody>
          <a:bodyPr>
            <a:noAutofit/>
          </a:bodyPr>
          <a:lstStyle/>
          <a:p>
            <a:r>
              <a:rPr lang="en-US" sz="1000" b="1" dirty="0">
                <a:solidFill>
                  <a:srgbClr val="E10514"/>
                </a:solidFill>
              </a:rPr>
              <a:t>Monster: The Ed Gein Story </a:t>
            </a:r>
          </a:p>
          <a:p>
            <a:r>
              <a:rPr lang="en-GB" sz="1000" dirty="0">
                <a:solidFill>
                  <a:schemeClr val="bg2"/>
                </a:solidFill>
              </a:rPr>
              <a:t>S1, Ep1,</a:t>
            </a:r>
            <a:r>
              <a:rPr lang="en-GB" sz="1000" b="1" dirty="0">
                <a:solidFill>
                  <a:srgbClr val="E10514"/>
                </a:solidFill>
              </a:rPr>
              <a:t> </a:t>
            </a:r>
            <a:r>
              <a:rPr lang="en-GB" sz="1000" dirty="0">
                <a:solidFill>
                  <a:schemeClr val="bg2"/>
                </a:solidFill>
              </a:rPr>
              <a:t>Netflix, Drama </a:t>
            </a:r>
          </a:p>
          <a:p>
            <a:r>
              <a:rPr lang="en-GB" sz="1000" dirty="0">
                <a:solidFill>
                  <a:schemeClr val="bg2"/>
                </a:solidFill>
              </a:rPr>
              <a:t>Individuals: 3,413,400</a:t>
            </a:r>
          </a:p>
          <a:p>
            <a:r>
              <a:rPr lang="en-GB" sz="1000" dirty="0">
                <a:solidFill>
                  <a:schemeClr val="bg2"/>
                </a:solidFill>
              </a:rPr>
              <a:t>Adults: 3,302,518</a:t>
            </a:r>
          </a:p>
          <a:p>
            <a:endParaRPr lang="en-GB" sz="1000" dirty="0">
              <a:solidFill>
                <a:schemeClr val="bg2"/>
              </a:solidFill>
            </a:endParaRPr>
          </a:p>
          <a:p>
            <a:endParaRPr lang="en-GB" sz="1000" dirty="0">
              <a:solidFill>
                <a:schemeClr val="bg2"/>
              </a:solidFill>
            </a:endParaRPr>
          </a:p>
          <a:p>
            <a:endParaRPr lang="en-GB" sz="1000" dirty="0">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u="sng" dirty="0"/>
              <a:t>SVOD Drama &amp; Entertainment</a:t>
            </a:r>
            <a:r>
              <a:rPr lang="en-GB" dirty="0"/>
              <a:t> - Programming Highlights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sz="1000" b="1" dirty="0">
                <a:solidFill>
                  <a:srgbClr val="E10514"/>
                </a:solidFill>
              </a:rPr>
              <a:t>Stranger Things</a:t>
            </a:r>
          </a:p>
          <a:p>
            <a:r>
              <a:rPr lang="en-GB" sz="1000" dirty="0">
                <a:solidFill>
                  <a:schemeClr val="bg2"/>
                </a:solidFill>
              </a:rPr>
              <a:t>S5, Ep5, Netflix, Drama </a:t>
            </a:r>
          </a:p>
          <a:p>
            <a:r>
              <a:rPr lang="en-GB" sz="1000" dirty="0">
                <a:solidFill>
                  <a:schemeClr val="bg2"/>
                </a:solidFill>
              </a:rPr>
              <a:t>Individuals: 5,167,273</a:t>
            </a:r>
          </a:p>
          <a:p>
            <a:r>
              <a:rPr lang="en-GB" sz="1000" dirty="0">
                <a:solidFill>
                  <a:schemeClr val="bg2"/>
                </a:solidFill>
              </a:rPr>
              <a:t>Adults: 4,715,185</a:t>
            </a:r>
          </a:p>
          <a:p>
            <a:endParaRPr lang="en-GB" sz="1000" dirty="0">
              <a:solidFill>
                <a:schemeClr val="bg2"/>
              </a:solidFill>
            </a:endParaRPr>
          </a:p>
          <a:p>
            <a:endParaRPr lang="en-GB" sz="1000" dirty="0">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p:txBody>
          <a:bodyPr>
            <a:normAutofit/>
          </a:bodyPr>
          <a:lstStyle/>
          <a:p>
            <a:r>
              <a:rPr lang="en-US" sz="1000" b="1" dirty="0">
                <a:solidFill>
                  <a:srgbClr val="E10514"/>
                </a:solidFill>
              </a:rPr>
              <a:t>Fallout </a:t>
            </a:r>
            <a:r>
              <a:rPr lang="en-GB" sz="1000" dirty="0">
                <a:solidFill>
                  <a:schemeClr val="bg2"/>
                </a:solidFill>
              </a:rPr>
              <a:t>S2, Ep1</a:t>
            </a:r>
            <a:endParaRPr lang="en-GB" sz="1000" b="1" dirty="0">
              <a:solidFill>
                <a:srgbClr val="E10514"/>
              </a:solidFill>
            </a:endParaRPr>
          </a:p>
          <a:p>
            <a:r>
              <a:rPr lang="en-GB" sz="1000" dirty="0">
                <a:solidFill>
                  <a:schemeClr val="bg2"/>
                </a:solidFill>
              </a:rPr>
              <a:t>Amazon, Drama </a:t>
            </a:r>
          </a:p>
          <a:p>
            <a:r>
              <a:rPr lang="en-GB" sz="1000" dirty="0">
                <a:solidFill>
                  <a:schemeClr val="bg2"/>
                </a:solidFill>
              </a:rPr>
              <a:t>Individuals: 1,573,477</a:t>
            </a:r>
          </a:p>
          <a:p>
            <a:r>
              <a:rPr lang="en-GB" sz="1000" dirty="0">
                <a:solidFill>
                  <a:schemeClr val="bg2"/>
                </a:solidFill>
              </a:rPr>
              <a:t>Adults: 1,532,124</a:t>
            </a:r>
          </a:p>
          <a:p>
            <a:endParaRPr lang="en-GB" sz="1000" dirty="0">
              <a:solidFill>
                <a:schemeClr val="bg2"/>
              </a:solidFill>
            </a:endParaRPr>
          </a:p>
          <a:p>
            <a:endParaRPr lang="en-GB" sz="1000" dirty="0">
              <a:solidFill>
                <a:schemeClr val="bg2"/>
              </a:solidFill>
            </a:endParaRPr>
          </a:p>
          <a:p>
            <a:endParaRPr lang="en-GB" sz="1000" dirty="0">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Autofit/>
          </a:bodyPr>
          <a:lstStyle/>
          <a:p>
            <a:r>
              <a:rPr lang="en-GB" sz="1000" b="1" dirty="0">
                <a:solidFill>
                  <a:srgbClr val="E10514"/>
                </a:solidFill>
              </a:rPr>
              <a:t>High Potential</a:t>
            </a:r>
          </a:p>
          <a:p>
            <a:r>
              <a:rPr lang="en-GB" sz="1000" dirty="0">
                <a:solidFill>
                  <a:schemeClr val="bg2"/>
                </a:solidFill>
              </a:rPr>
              <a:t>S2, Ep3,</a:t>
            </a:r>
            <a:r>
              <a:rPr lang="en-GB" sz="1000" b="1" dirty="0">
                <a:solidFill>
                  <a:srgbClr val="E10514"/>
                </a:solidFill>
              </a:rPr>
              <a:t> </a:t>
            </a:r>
            <a:r>
              <a:rPr lang="en-GB" sz="1000" dirty="0">
                <a:solidFill>
                  <a:schemeClr val="bg2"/>
                </a:solidFill>
              </a:rPr>
              <a:t>Disney+, Drama </a:t>
            </a:r>
          </a:p>
          <a:p>
            <a:r>
              <a:rPr lang="en-GB" sz="1000" dirty="0">
                <a:solidFill>
                  <a:schemeClr val="bg2"/>
                </a:solidFill>
              </a:rPr>
              <a:t>Individuals: 1,026,555</a:t>
            </a:r>
          </a:p>
          <a:p>
            <a:r>
              <a:rPr lang="en-GB" sz="1000" dirty="0">
                <a:solidFill>
                  <a:schemeClr val="bg2"/>
                </a:solidFill>
              </a:rPr>
              <a:t>Adults: 906,946</a:t>
            </a:r>
          </a:p>
          <a:p>
            <a:endParaRPr lang="en-GB" sz="1000" dirty="0">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US" sz="1000" b="1" dirty="0">
                <a:solidFill>
                  <a:srgbClr val="E10514"/>
                </a:solidFill>
              </a:rPr>
              <a:t>Harlan Coben’s Lazarus</a:t>
            </a:r>
          </a:p>
          <a:p>
            <a:r>
              <a:rPr lang="en-GB" sz="1000" dirty="0">
                <a:solidFill>
                  <a:schemeClr val="bg2"/>
                </a:solidFill>
              </a:rPr>
              <a:t>S1, Ep1, Amazon, Drama </a:t>
            </a:r>
          </a:p>
          <a:p>
            <a:r>
              <a:rPr lang="en-GB" sz="1000" dirty="0">
                <a:solidFill>
                  <a:schemeClr val="bg2"/>
                </a:solidFill>
              </a:rPr>
              <a:t>Individuals: 791,325</a:t>
            </a:r>
          </a:p>
          <a:p>
            <a:r>
              <a:rPr lang="en-GB" sz="1000" dirty="0">
                <a:solidFill>
                  <a:schemeClr val="bg2"/>
                </a:solidFill>
              </a:rPr>
              <a:t>Adults: 785,394</a:t>
            </a:r>
          </a:p>
          <a:p>
            <a:endParaRPr lang="en-GB" sz="1000" dirty="0">
              <a:solidFill>
                <a:schemeClr val="bg2"/>
              </a:solidFill>
            </a:endParaRPr>
          </a:p>
          <a:p>
            <a:endParaRPr lang="en-GB" sz="1000" dirty="0">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Autofit/>
          </a:bodyPr>
          <a:lstStyle/>
          <a:p>
            <a:r>
              <a:rPr lang="en-US" sz="1000" b="1" dirty="0">
                <a:solidFill>
                  <a:srgbClr val="E10514"/>
                </a:solidFill>
              </a:rPr>
              <a:t>Is It Cake? Halloween </a:t>
            </a:r>
          </a:p>
          <a:p>
            <a:r>
              <a:rPr lang="en-GB" sz="1000" dirty="0">
                <a:solidFill>
                  <a:schemeClr val="bg2"/>
                </a:solidFill>
              </a:rPr>
              <a:t>S1, Ep1</a:t>
            </a:r>
            <a:r>
              <a:rPr lang="en-GB" sz="1000" b="1" dirty="0">
                <a:solidFill>
                  <a:srgbClr val="E10514"/>
                </a:solidFill>
              </a:rPr>
              <a:t> </a:t>
            </a:r>
            <a:r>
              <a:rPr lang="en-GB" sz="1000" dirty="0">
                <a:solidFill>
                  <a:schemeClr val="bg2"/>
                </a:solidFill>
              </a:rPr>
              <a:t>Netflix, Ent. </a:t>
            </a:r>
          </a:p>
          <a:p>
            <a:r>
              <a:rPr lang="en-GB" sz="1000" dirty="0">
                <a:solidFill>
                  <a:schemeClr val="bg2"/>
                </a:solidFill>
              </a:rPr>
              <a:t>Individuals: 855,793</a:t>
            </a:r>
          </a:p>
          <a:p>
            <a:r>
              <a:rPr lang="en-GB" sz="1000" dirty="0">
                <a:solidFill>
                  <a:schemeClr val="bg2"/>
                </a:solidFill>
              </a:rPr>
              <a:t>Adults: 492,300</a:t>
            </a:r>
          </a:p>
          <a:p>
            <a:endParaRPr lang="en-GB" sz="1000" dirty="0">
              <a:solidFill>
                <a:schemeClr val="bg2"/>
              </a:solidFill>
            </a:endParaRPr>
          </a:p>
          <a:p>
            <a:endParaRPr lang="en-GB" sz="1000" dirty="0">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Autofit/>
          </a:bodyPr>
          <a:lstStyle/>
          <a:p>
            <a:r>
              <a:rPr lang="en-US" sz="1000" b="1" dirty="0">
                <a:solidFill>
                  <a:srgbClr val="E10514"/>
                </a:solidFill>
              </a:rPr>
              <a:t>Man vs Baby</a:t>
            </a:r>
          </a:p>
          <a:p>
            <a:r>
              <a:rPr lang="en-GB" sz="1000" dirty="0">
                <a:solidFill>
                  <a:schemeClr val="bg2"/>
                </a:solidFill>
              </a:rPr>
              <a:t>S1, Ep1</a:t>
            </a:r>
            <a:r>
              <a:rPr lang="en-GB" sz="1000" b="1" dirty="0">
                <a:solidFill>
                  <a:srgbClr val="E10514"/>
                </a:solidFill>
              </a:rPr>
              <a:t> </a:t>
            </a:r>
            <a:r>
              <a:rPr lang="en-GB" sz="1000" dirty="0">
                <a:solidFill>
                  <a:schemeClr val="bg2"/>
                </a:solidFill>
              </a:rPr>
              <a:t>Netflix, Ent. </a:t>
            </a:r>
          </a:p>
          <a:p>
            <a:r>
              <a:rPr lang="en-GB" sz="1000" dirty="0">
                <a:solidFill>
                  <a:schemeClr val="bg2"/>
                </a:solidFill>
              </a:rPr>
              <a:t>Individuals: 3,958,751</a:t>
            </a:r>
          </a:p>
          <a:p>
            <a:r>
              <a:rPr lang="en-GB" sz="1000" dirty="0">
                <a:solidFill>
                  <a:schemeClr val="bg2"/>
                </a:solidFill>
              </a:rPr>
              <a:t>Adults: 3,077,684</a:t>
            </a:r>
          </a:p>
          <a:p>
            <a:endParaRPr lang="en-GB" sz="1000" dirty="0">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US" sz="1000" b="1" dirty="0">
                <a:solidFill>
                  <a:srgbClr val="E10514"/>
                </a:solidFill>
              </a:rPr>
              <a:t>The Simpsons </a:t>
            </a:r>
            <a:r>
              <a:rPr lang="en-GB" sz="1000" dirty="0">
                <a:solidFill>
                  <a:schemeClr val="bg2"/>
                </a:solidFill>
              </a:rPr>
              <a:t>S37, Ep8</a:t>
            </a:r>
            <a:r>
              <a:rPr lang="en-GB" sz="1000" b="1" dirty="0">
                <a:solidFill>
                  <a:srgbClr val="E10514"/>
                </a:solidFill>
              </a:rPr>
              <a:t> </a:t>
            </a:r>
            <a:r>
              <a:rPr lang="en-GB" sz="1000" dirty="0">
                <a:solidFill>
                  <a:schemeClr val="bg2"/>
                </a:solidFill>
              </a:rPr>
              <a:t>Disney+, Ent. </a:t>
            </a:r>
          </a:p>
          <a:p>
            <a:r>
              <a:rPr lang="en-GB" sz="1000" dirty="0">
                <a:solidFill>
                  <a:schemeClr val="bg2"/>
                </a:solidFill>
              </a:rPr>
              <a:t>Individuals: 392,158</a:t>
            </a:r>
          </a:p>
          <a:p>
            <a:r>
              <a:rPr lang="en-GB" sz="1000" dirty="0">
                <a:solidFill>
                  <a:schemeClr val="bg2"/>
                </a:solidFill>
              </a:rPr>
              <a:t>Adults: 329,738</a:t>
            </a:r>
          </a:p>
          <a:p>
            <a:endParaRPr lang="en-GB" sz="1000" dirty="0">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a:xfrm>
            <a:off x="7729449" y="4654203"/>
            <a:ext cx="1727232" cy="999837"/>
          </a:xfrm>
        </p:spPr>
        <p:txBody>
          <a:bodyPr>
            <a:normAutofit/>
          </a:bodyPr>
          <a:lstStyle/>
          <a:p>
            <a:r>
              <a:rPr lang="en-US" sz="1000" b="1" dirty="0">
                <a:solidFill>
                  <a:srgbClr val="E10514"/>
                </a:solidFill>
              </a:rPr>
              <a:t>Hazbin Hotel </a:t>
            </a:r>
            <a:r>
              <a:rPr lang="en-GB" sz="1000" dirty="0">
                <a:solidFill>
                  <a:schemeClr val="bg2"/>
                </a:solidFill>
              </a:rPr>
              <a:t>S2, Ep8 Amazon, Ent. </a:t>
            </a:r>
          </a:p>
          <a:p>
            <a:r>
              <a:rPr lang="en-GB" sz="1000" dirty="0">
                <a:solidFill>
                  <a:schemeClr val="bg2"/>
                </a:solidFill>
              </a:rPr>
              <a:t>Individuals: 326,044</a:t>
            </a:r>
          </a:p>
          <a:p>
            <a:r>
              <a:rPr lang="en-GB" sz="1000" dirty="0">
                <a:solidFill>
                  <a:schemeClr val="bg2"/>
                </a:solidFill>
              </a:rPr>
              <a:t>Adults: 268,136</a:t>
            </a:r>
          </a:p>
          <a:p>
            <a:endParaRPr lang="en-GB" sz="1000" dirty="0">
              <a:solidFill>
                <a:schemeClr val="bg2"/>
              </a:solidFill>
            </a:endParaRPr>
          </a:p>
          <a:p>
            <a:endParaRPr lang="en-GB" sz="1000" dirty="0">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US" sz="1000" b="1" dirty="0">
                <a:solidFill>
                  <a:srgbClr val="E10514"/>
                </a:solidFill>
              </a:rPr>
              <a:t>Bobs Burgers </a:t>
            </a:r>
            <a:r>
              <a:rPr lang="en-GB" sz="1000" dirty="0">
                <a:solidFill>
                  <a:schemeClr val="bg2"/>
                </a:solidFill>
              </a:rPr>
              <a:t>S16, Ep1 Disney+ , Ent. </a:t>
            </a:r>
          </a:p>
          <a:p>
            <a:r>
              <a:rPr lang="en-GB" sz="1000" dirty="0">
                <a:solidFill>
                  <a:schemeClr val="bg2"/>
                </a:solidFill>
              </a:rPr>
              <a:t>Individuals: 228,355</a:t>
            </a:r>
          </a:p>
          <a:p>
            <a:r>
              <a:rPr lang="en-GB" sz="1000" dirty="0">
                <a:solidFill>
                  <a:schemeClr val="bg2"/>
                </a:solidFill>
              </a:rPr>
              <a:t>Adults: 171,667</a:t>
            </a:r>
          </a:p>
          <a:p>
            <a:endParaRPr lang="en-GB" sz="1000" dirty="0">
              <a:solidFill>
                <a:schemeClr val="bg2"/>
              </a:solidFill>
            </a:endParaRPr>
          </a:p>
          <a:p>
            <a:endParaRPr lang="en-GB" sz="1000" dirty="0">
              <a:solidFill>
                <a:schemeClr val="bg2"/>
              </a:solidFill>
            </a:endParaRPr>
          </a:p>
          <a:p>
            <a:endParaRPr lang="en-GB" sz="1000" dirty="0">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2025, individuals and adults. Average audience achieved during the first seven days of their availability. Only includes TV set viewing.  </a:t>
            </a:r>
          </a:p>
        </p:txBody>
      </p:sp>
      <p:pic>
        <p:nvPicPr>
          <p:cNvPr id="5" name="Picture Placeholder 4" descr="A group of cyclists are seen riding through a foggy, eerie landscape with a backdrop of the Eiffel Tower.&#10;&#10;AI-generated content may be incorrect.">
            <a:extLst>
              <a:ext uri="{FF2B5EF4-FFF2-40B4-BE49-F238E27FC236}">
                <a16:creationId xmlns:a16="http://schemas.microsoft.com/office/drawing/2014/main" id="{398CBEF6-7B46-415C-168D-F0DBC0AE11F7}"/>
              </a:ext>
            </a:extLst>
          </p:cNvPr>
          <p:cNvPicPr>
            <a:picLocks noGrp="1" noChangeAspect="1"/>
          </p:cNvPicPr>
          <p:nvPr>
            <p:ph type="pic" sz="quarter" idx="13"/>
          </p:nvPr>
        </p:nvPicPr>
        <p:blipFill>
          <a:blip r:embed="rId3"/>
          <a:srcRect l="21875" r="21875"/>
          <a:stretch/>
        </p:blipFill>
        <p:spPr>
          <a:prstGeom prst="rect">
            <a:avLst/>
          </a:prstGeom>
          <a:solidFill>
            <a:prstClr val="white">
              <a:lumMod val="85000"/>
            </a:prstClr>
          </a:solidFill>
        </p:spPr>
      </p:pic>
      <p:pic>
        <p:nvPicPr>
          <p:cNvPr id="9" name="Picture Placeholder 8" descr="The image depicts a muscular individual, presumably a man, lying down with his arms folded and resting against a green background, showcasing a relaxed, somewhat exhausted expression.&#10;&#10;AI-generated content may be incorrect.">
            <a:extLst>
              <a:ext uri="{FF2B5EF4-FFF2-40B4-BE49-F238E27FC236}">
                <a16:creationId xmlns:a16="http://schemas.microsoft.com/office/drawing/2014/main" id="{129B809A-42C0-929E-0DCB-152EF6858E4F}"/>
              </a:ext>
            </a:extLst>
          </p:cNvPr>
          <p:cNvPicPr>
            <a:picLocks noGrp="1" noChangeAspect="1"/>
          </p:cNvPicPr>
          <p:nvPr>
            <p:ph type="pic" sz="quarter" idx="14"/>
          </p:nvPr>
        </p:nvPicPr>
        <p:blipFill>
          <a:blip r:embed="rId4"/>
          <a:srcRect l="21900" r="21900"/>
          <a:stretch/>
        </p:blipFill>
        <p:spPr>
          <a:prstGeom prst="rect">
            <a:avLst/>
          </a:prstGeom>
          <a:solidFill>
            <a:prstClr val="white">
              <a:lumMod val="85000"/>
            </a:prstClr>
          </a:solidFill>
        </p:spPr>
      </p:pic>
      <p:pic>
        <p:nvPicPr>
          <p:cNvPr id="14" name="Picture Placeholder 13" descr="The image depicts a person dressed in a blue, metallic suit with a yellow backpack, standing in front of a wall with peeling paint and a visible poster on the wall.&#10;&#10;AI-generated content may be incorrect.">
            <a:extLst>
              <a:ext uri="{FF2B5EF4-FFF2-40B4-BE49-F238E27FC236}">
                <a16:creationId xmlns:a16="http://schemas.microsoft.com/office/drawing/2014/main" id="{FFAD6125-888C-717E-8FB5-35C6E1670616}"/>
              </a:ext>
            </a:extLst>
          </p:cNvPr>
          <p:cNvPicPr>
            <a:picLocks noGrp="1" noChangeAspect="1"/>
          </p:cNvPicPr>
          <p:nvPr>
            <p:ph type="pic" sz="quarter" idx="15"/>
          </p:nvPr>
        </p:nvPicPr>
        <p:blipFill>
          <a:blip r:embed="rId5"/>
          <a:srcRect l="21875" r="21875"/>
          <a:stretch/>
        </p:blipFill>
        <p:spPr>
          <a:prstGeom prst="rect">
            <a:avLst/>
          </a:prstGeom>
          <a:solidFill>
            <a:prstClr val="white">
              <a:lumMod val="85000"/>
            </a:prstClr>
          </a:solidFill>
        </p:spPr>
      </p:pic>
      <p:pic>
        <p:nvPicPr>
          <p:cNvPr id="19" name="Picture Placeholder 18" descr="A group of people in a cozy, office-like room, with papers scattered around, dressed in a mix of business attire and casual clothing, sharing a laugh and enjoying each other's company.&#10;&#10;AI-generated content may be incorrect.">
            <a:extLst>
              <a:ext uri="{FF2B5EF4-FFF2-40B4-BE49-F238E27FC236}">
                <a16:creationId xmlns:a16="http://schemas.microsoft.com/office/drawing/2014/main" id="{78AF4AFC-2CC1-CDC5-E796-6CC5A7595955}"/>
              </a:ext>
            </a:extLst>
          </p:cNvPr>
          <p:cNvPicPr>
            <a:picLocks noGrp="1" noChangeAspect="1"/>
          </p:cNvPicPr>
          <p:nvPr>
            <p:ph type="pic" sz="quarter" idx="16"/>
          </p:nvPr>
        </p:nvPicPr>
        <p:blipFill>
          <a:blip r:embed="rId6"/>
          <a:srcRect l="21886" r="21886"/>
          <a:stretch/>
        </p:blipFill>
        <p:spPr>
          <a:prstGeom prst="rect">
            <a:avLst/>
          </a:prstGeom>
          <a:solidFill>
            <a:prstClr val="white">
              <a:lumMod val="85000"/>
            </a:prstClr>
          </a:solidFill>
        </p:spPr>
      </p:pic>
      <p:pic>
        <p:nvPicPr>
          <p:cNvPr id="22" name="Picture Placeholder 21" descr="The image shows a dark, mysterious room with a figure in a green shirt and a lit candle, creating a chilling atmosphere.&#10;&#10;AI-generated content may be incorrect.">
            <a:extLst>
              <a:ext uri="{FF2B5EF4-FFF2-40B4-BE49-F238E27FC236}">
                <a16:creationId xmlns:a16="http://schemas.microsoft.com/office/drawing/2014/main" id="{774B3EE7-956B-9A8A-6CCE-34EFDCD70245}"/>
              </a:ext>
            </a:extLst>
          </p:cNvPr>
          <p:cNvPicPr>
            <a:picLocks noGrp="1" noChangeAspect="1"/>
          </p:cNvPicPr>
          <p:nvPr>
            <p:ph type="pic" sz="quarter" idx="17"/>
          </p:nvPr>
        </p:nvPicPr>
        <p:blipFill>
          <a:blip r:embed="rId7"/>
          <a:srcRect l="21875" r="21875"/>
          <a:stretch/>
        </p:blipFill>
        <p:spPr>
          <a:prstGeom prst="rect">
            <a:avLst/>
          </a:prstGeom>
          <a:solidFill>
            <a:prstClr val="white">
              <a:lumMod val="85000"/>
            </a:prstClr>
          </a:solidFill>
        </p:spPr>
      </p:pic>
      <p:pic>
        <p:nvPicPr>
          <p:cNvPr id="35" name="Picture Placeholder 34" descr="A character from a show is holding a baby in the kitchen, with a confused expression on his face.&#10;&#10;AI-generated content may be incorrect.">
            <a:extLst>
              <a:ext uri="{FF2B5EF4-FFF2-40B4-BE49-F238E27FC236}">
                <a16:creationId xmlns:a16="http://schemas.microsoft.com/office/drawing/2014/main" id="{643E5D69-EE8B-3AE7-B103-181539D4D6E6}"/>
              </a:ext>
            </a:extLst>
          </p:cNvPr>
          <p:cNvPicPr>
            <a:picLocks noGrp="1" noChangeAspect="1"/>
          </p:cNvPicPr>
          <p:nvPr>
            <p:ph type="pic" sz="quarter" idx="22"/>
          </p:nvPr>
        </p:nvPicPr>
        <p:blipFill>
          <a:blip r:embed="rId8"/>
          <a:srcRect l="25000" r="25000"/>
          <a:stretch/>
        </p:blipFill>
        <p:spPr>
          <a:prstGeom prst="rect">
            <a:avLst/>
          </a:prstGeom>
          <a:solidFill>
            <a:prstClr val="white">
              <a:lumMod val="85000"/>
            </a:prstClr>
          </a:solidFill>
        </p:spPr>
      </p:pic>
      <p:pic>
        <p:nvPicPr>
          <p:cNvPr id="33" name="Picture Placeholder 32" descr="The image depicts a vibrant, colorful scene with a distinctive, stylized architectural backdrop, featuring characters in black and red attire, one with a red bow and another with a black dress, both smiling, with one character holding a red heart symbol, suggesting a playful or whimsical context.&#10;&#10;AI-generated content may be incorrect.">
            <a:extLst>
              <a:ext uri="{FF2B5EF4-FFF2-40B4-BE49-F238E27FC236}">
                <a16:creationId xmlns:a16="http://schemas.microsoft.com/office/drawing/2014/main" id="{8B16CEDC-80F7-74C0-18AA-62ADB8DC93AE}"/>
              </a:ext>
            </a:extLst>
          </p:cNvPr>
          <p:cNvPicPr>
            <a:picLocks noGrp="1" noChangeAspect="1"/>
          </p:cNvPicPr>
          <p:nvPr>
            <p:ph type="pic" sz="quarter" idx="21"/>
          </p:nvPr>
        </p:nvPicPr>
        <p:blipFill>
          <a:blip r:embed="rId9"/>
          <a:srcRect l="21875" r="21875"/>
          <a:stretch/>
        </p:blipFill>
        <p:spPr>
          <a:prstGeom prst="rect">
            <a:avLst/>
          </a:prstGeom>
          <a:solidFill>
            <a:prstClr val="white">
              <a:lumMod val="85000"/>
            </a:prstClr>
          </a:solidFill>
        </p:spPr>
      </p:pic>
      <p:pic>
        <p:nvPicPr>
          <p:cNvPr id="31" name="Picture Placeholder 30" descr="The Simpsons&#10;&#10;AI-generated content may be incorrect.">
            <a:extLst>
              <a:ext uri="{FF2B5EF4-FFF2-40B4-BE49-F238E27FC236}">
                <a16:creationId xmlns:a16="http://schemas.microsoft.com/office/drawing/2014/main" id="{A1A534C1-BC5F-8F93-A2AC-C5B802CE10C5}"/>
              </a:ext>
            </a:extLst>
          </p:cNvPr>
          <p:cNvPicPr>
            <a:picLocks noGrp="1" noChangeAspect="1"/>
          </p:cNvPicPr>
          <p:nvPr>
            <p:ph type="pic" sz="quarter" idx="20"/>
          </p:nvPr>
        </p:nvPicPr>
        <p:blipFill>
          <a:blip r:embed="rId10"/>
          <a:srcRect l="8167" r="35557"/>
          <a:stretch>
            <a:fillRect/>
          </a:stretch>
        </p:blipFill>
        <p:spPr>
          <a:xfrm>
            <a:off x="5538663" y="3346575"/>
            <a:ext cx="1184400" cy="1184400"/>
          </a:xfrm>
          <a:prstGeom prst="rect">
            <a:avLst/>
          </a:prstGeom>
          <a:solidFill>
            <a:prstClr val="white">
              <a:lumMod val="85000"/>
            </a:prstClr>
          </a:solidFill>
        </p:spPr>
      </p:pic>
      <p:pic>
        <p:nvPicPr>
          <p:cNvPr id="28" name="Picture Placeholder 27" descr="A pair of Halloween-themed pumpkins with colorful stripes, one decorated with a spooky face, stands in the foreground amidst a backdrop of dark, misty trees.&#10;&#10;AI-generated content may be incorrect.">
            <a:extLst>
              <a:ext uri="{FF2B5EF4-FFF2-40B4-BE49-F238E27FC236}">
                <a16:creationId xmlns:a16="http://schemas.microsoft.com/office/drawing/2014/main" id="{464D579C-739A-6885-2865-D5017FBBBBA4}"/>
              </a:ext>
            </a:extLst>
          </p:cNvPr>
          <p:cNvPicPr>
            <a:picLocks noGrp="1" noChangeAspect="1"/>
          </p:cNvPicPr>
          <p:nvPr>
            <p:ph type="pic" sz="quarter" idx="19"/>
          </p:nvPr>
        </p:nvPicPr>
        <p:blipFill>
          <a:blip r:embed="rId11"/>
          <a:srcRect l="31260" t="898" r="15311" b="4119"/>
          <a:stretch>
            <a:fillRect/>
          </a:stretch>
        </p:blipFill>
        <p:spPr>
          <a:xfrm>
            <a:off x="3076461" y="3346575"/>
            <a:ext cx="1184400" cy="1184400"/>
          </a:xfrm>
          <a:prstGeom prst="rect">
            <a:avLst/>
          </a:prstGeom>
          <a:solidFill>
            <a:prstClr val="white">
              <a:lumMod val="85000"/>
            </a:prstClr>
          </a:solidFill>
        </p:spPr>
      </p:pic>
      <p:pic>
        <p:nvPicPr>
          <p:cNvPr id="25" name="Picture Placeholder 24" descr="The image depicts a person in a blue jacket, holding a baby, standing against a snowy background featuring the iconic Big Ben and London skyline.&#10;&#10;AI-generated content may be incorrect.">
            <a:extLst>
              <a:ext uri="{FF2B5EF4-FFF2-40B4-BE49-F238E27FC236}">
                <a16:creationId xmlns:a16="http://schemas.microsoft.com/office/drawing/2014/main" id="{3C72247E-41F4-199C-9A85-67C4EFC0F1E3}"/>
              </a:ext>
            </a:extLst>
          </p:cNvPr>
          <p:cNvPicPr>
            <a:picLocks noGrp="1" noChangeAspect="1"/>
          </p:cNvPicPr>
          <p:nvPr>
            <p:ph type="pic" sz="quarter" idx="18"/>
          </p:nvPr>
        </p:nvPicPr>
        <p:blipFill>
          <a:blip r:embed="rId12"/>
          <a:srcRect l="36990" t="945" r="6802" b="-945"/>
          <a:stretch>
            <a:fillRect/>
          </a:stretch>
        </p:blipFill>
        <p:spPr>
          <a:xfrm>
            <a:off x="614259" y="3346575"/>
            <a:ext cx="1184400" cy="1184400"/>
          </a:xfrm>
          <a:prstGeom prst="rect">
            <a:avLst/>
          </a:prstGeom>
          <a:solidFill>
            <a:prstClr val="white">
              <a:lumMod val="85000"/>
            </a:prstClr>
          </a:solidFill>
        </p:spPr>
      </p:pic>
    </p:spTree>
    <p:extLst>
      <p:ext uri="{BB962C8B-B14F-4D97-AF65-F5344CB8AC3E}">
        <p14:creationId xmlns:p14="http://schemas.microsoft.com/office/powerpoint/2010/main" val="168042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D11CE87-F781-8BDD-81E6-D9AD4E82F28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0" name="Rectangle 9">
            <a:extLst>
              <a:ext uri="{FF2B5EF4-FFF2-40B4-BE49-F238E27FC236}">
                <a16:creationId xmlns:a16="http://schemas.microsoft.com/office/drawing/2014/main" id="{5014016A-9C43-AFEA-7932-4B63D37D821C}"/>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Q4 2026</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Toyota – Imagine the Possibilities</a:t>
            </a:r>
            <a:endParaRPr lang="en-GB" dirty="0">
              <a:solidFill>
                <a:schemeClr val="bg1"/>
              </a:solidFill>
            </a:endParaRPr>
          </a:p>
        </p:txBody>
      </p:sp>
    </p:spTree>
    <p:extLst>
      <p:ext uri="{BB962C8B-B14F-4D97-AF65-F5344CB8AC3E}">
        <p14:creationId xmlns:p14="http://schemas.microsoft.com/office/powerpoint/2010/main" val="452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sp>
        <p:nvSpPr>
          <p:cNvPr id="3" name="Text Placeholder 2">
            <a:extLst>
              <a:ext uri="{FF2B5EF4-FFF2-40B4-BE49-F238E27FC236}">
                <a16:creationId xmlns:a16="http://schemas.microsoft.com/office/drawing/2014/main" id="{C21C23D9-CA84-6ACB-4A62-F9E4A9523544}"/>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graphicFrame>
        <p:nvGraphicFramePr>
          <p:cNvPr id="6" name="Table 5">
            <a:extLst>
              <a:ext uri="{FF2B5EF4-FFF2-40B4-BE49-F238E27FC236}">
                <a16:creationId xmlns:a16="http://schemas.microsoft.com/office/drawing/2014/main" id="{4F82283E-C2A6-3AF9-1684-67337B47A0ED}"/>
              </a:ext>
            </a:extLst>
          </p:cNvPr>
          <p:cNvGraphicFramePr>
            <a:graphicFrameLocks noGrp="1"/>
          </p:cNvGraphicFramePr>
          <p:nvPr>
            <p:extLst>
              <p:ext uri="{D42A27DB-BD31-4B8C-83A1-F6EECF244321}">
                <p14:modId xmlns:p14="http://schemas.microsoft.com/office/powerpoint/2010/main" val="832071580"/>
              </p:ext>
            </p:extLst>
          </p:nvPr>
        </p:nvGraphicFramePr>
        <p:xfrm>
          <a:off x="1130300" y="2044700"/>
          <a:ext cx="9931400" cy="2768600"/>
        </p:xfrm>
        <a:graphic>
          <a:graphicData uri="http://schemas.openxmlformats.org/drawingml/2006/table">
            <a:tbl>
              <a:tblPr/>
              <a:tblGrid>
                <a:gridCol w="1397000">
                  <a:extLst>
                    <a:ext uri="{9D8B030D-6E8A-4147-A177-3AD203B41FA5}">
                      <a16:colId xmlns:a16="http://schemas.microsoft.com/office/drawing/2014/main" val="359148252"/>
                    </a:ext>
                  </a:extLst>
                </a:gridCol>
                <a:gridCol w="609600">
                  <a:extLst>
                    <a:ext uri="{9D8B030D-6E8A-4147-A177-3AD203B41FA5}">
                      <a16:colId xmlns:a16="http://schemas.microsoft.com/office/drawing/2014/main" val="1303046299"/>
                    </a:ext>
                  </a:extLst>
                </a:gridCol>
                <a:gridCol w="609600">
                  <a:extLst>
                    <a:ext uri="{9D8B030D-6E8A-4147-A177-3AD203B41FA5}">
                      <a16:colId xmlns:a16="http://schemas.microsoft.com/office/drawing/2014/main" val="4227880819"/>
                    </a:ext>
                  </a:extLst>
                </a:gridCol>
                <a:gridCol w="609600">
                  <a:extLst>
                    <a:ext uri="{9D8B030D-6E8A-4147-A177-3AD203B41FA5}">
                      <a16:colId xmlns:a16="http://schemas.microsoft.com/office/drawing/2014/main" val="2255594849"/>
                    </a:ext>
                  </a:extLst>
                </a:gridCol>
                <a:gridCol w="609600">
                  <a:extLst>
                    <a:ext uri="{9D8B030D-6E8A-4147-A177-3AD203B41FA5}">
                      <a16:colId xmlns:a16="http://schemas.microsoft.com/office/drawing/2014/main" val="1893114772"/>
                    </a:ext>
                  </a:extLst>
                </a:gridCol>
                <a:gridCol w="609600">
                  <a:extLst>
                    <a:ext uri="{9D8B030D-6E8A-4147-A177-3AD203B41FA5}">
                      <a16:colId xmlns:a16="http://schemas.microsoft.com/office/drawing/2014/main" val="3035132277"/>
                    </a:ext>
                  </a:extLst>
                </a:gridCol>
                <a:gridCol w="609600">
                  <a:extLst>
                    <a:ext uri="{9D8B030D-6E8A-4147-A177-3AD203B41FA5}">
                      <a16:colId xmlns:a16="http://schemas.microsoft.com/office/drawing/2014/main" val="3409387144"/>
                    </a:ext>
                  </a:extLst>
                </a:gridCol>
                <a:gridCol w="609600">
                  <a:extLst>
                    <a:ext uri="{9D8B030D-6E8A-4147-A177-3AD203B41FA5}">
                      <a16:colId xmlns:a16="http://schemas.microsoft.com/office/drawing/2014/main" val="3090307503"/>
                    </a:ext>
                  </a:extLst>
                </a:gridCol>
                <a:gridCol w="609600">
                  <a:extLst>
                    <a:ext uri="{9D8B030D-6E8A-4147-A177-3AD203B41FA5}">
                      <a16:colId xmlns:a16="http://schemas.microsoft.com/office/drawing/2014/main" val="1933612479"/>
                    </a:ext>
                  </a:extLst>
                </a:gridCol>
                <a:gridCol w="609600">
                  <a:extLst>
                    <a:ext uri="{9D8B030D-6E8A-4147-A177-3AD203B41FA5}">
                      <a16:colId xmlns:a16="http://schemas.microsoft.com/office/drawing/2014/main" val="3236963213"/>
                    </a:ext>
                  </a:extLst>
                </a:gridCol>
                <a:gridCol w="609600">
                  <a:extLst>
                    <a:ext uri="{9D8B030D-6E8A-4147-A177-3AD203B41FA5}">
                      <a16:colId xmlns:a16="http://schemas.microsoft.com/office/drawing/2014/main" val="1840463604"/>
                    </a:ext>
                  </a:extLst>
                </a:gridCol>
                <a:gridCol w="609600">
                  <a:extLst>
                    <a:ext uri="{9D8B030D-6E8A-4147-A177-3AD203B41FA5}">
                      <a16:colId xmlns:a16="http://schemas.microsoft.com/office/drawing/2014/main" val="3546618339"/>
                    </a:ext>
                  </a:extLst>
                </a:gridCol>
                <a:gridCol w="609600">
                  <a:extLst>
                    <a:ext uri="{9D8B030D-6E8A-4147-A177-3AD203B41FA5}">
                      <a16:colId xmlns:a16="http://schemas.microsoft.com/office/drawing/2014/main" val="4142020323"/>
                    </a:ext>
                  </a:extLst>
                </a:gridCol>
                <a:gridCol w="609600">
                  <a:extLst>
                    <a:ext uri="{9D8B030D-6E8A-4147-A177-3AD203B41FA5}">
                      <a16:colId xmlns:a16="http://schemas.microsoft.com/office/drawing/2014/main" val="3304768901"/>
                    </a:ext>
                  </a:extLst>
                </a:gridCol>
                <a:gridCol w="609600">
                  <a:extLst>
                    <a:ext uri="{9D8B030D-6E8A-4147-A177-3AD203B41FA5}">
                      <a16:colId xmlns:a16="http://schemas.microsoft.com/office/drawing/2014/main" val="3107432802"/>
                    </a:ext>
                  </a:extLst>
                </a:gridCol>
              </a:tblGrid>
              <a:tr h="184150">
                <a:tc rowSpan="2">
                  <a:txBody>
                    <a:bodyPr/>
                    <a:lstStyle/>
                    <a:p>
                      <a:pPr algn="ctr" rtl="0" fontAlgn="ctr">
                        <a:buNone/>
                      </a:pPr>
                      <a:r>
                        <a:rPr lang="en-GB" sz="1800" b="0" i="0" u="none" strike="noStrike">
                          <a:solidFill>
                            <a:srgbClr val="000000"/>
                          </a:solidFill>
                          <a:effectLst/>
                          <a:latin typeface="Arial" panose="020B060402020202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4">
                  <a:txBody>
                    <a:bodyPr/>
                    <a:lstStyle/>
                    <a:p>
                      <a:pPr algn="ctr" rtl="0" fontAlgn="ctr">
                        <a:buNone/>
                      </a:pPr>
                      <a:r>
                        <a:rPr lang="en-GB" sz="1100" b="1" i="0" u="none" strike="noStrike">
                          <a:solidFill>
                            <a:srgbClr val="000000"/>
                          </a:solidFill>
                          <a:effectLst/>
                          <a:latin typeface="Arial" panose="020B0604020202020204" pitchFamily="34" charset="0"/>
                        </a:rPr>
                        <a:t>Week Commencing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67070177"/>
                  </a:ext>
                </a:extLst>
              </a:tr>
              <a:tr h="184150">
                <a:tc vMerge="1">
                  <a:txBody>
                    <a:bodyPr/>
                    <a:lstStyle/>
                    <a:p>
                      <a:endParaRPr lang="en-GB"/>
                    </a:p>
                  </a:txBody>
                  <a:tcPr/>
                </a:tc>
                <a:tc>
                  <a:txBody>
                    <a:bodyPr/>
                    <a:lstStyle/>
                    <a:p>
                      <a:pPr algn="ctr" rtl="0" fontAlgn="ctr">
                        <a:buNone/>
                      </a:pPr>
                      <a:r>
                        <a:rPr lang="en-GB" sz="1100" b="1" i="0" u="none" strike="noStrike">
                          <a:solidFill>
                            <a:srgbClr val="000000"/>
                          </a:solidFill>
                          <a:effectLst/>
                          <a:latin typeface="Arial" panose="020B0604020202020204" pitchFamily="34" charset="0"/>
                        </a:rPr>
                        <a:t>28-Sep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05-Oct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12-Oct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19-Oct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26-Oct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02-Nov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09-Nov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16-Nov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23-Nov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30-Nov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07-Dec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14-Dec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21-Dec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28-Dec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039154"/>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Champions League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buNone/>
                      </a:pPr>
                      <a:endParaRPr lang="en-GB"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0415744"/>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Formula 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buNone/>
                      </a:pPr>
                      <a:endParaRPr lang="en-GB"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8342131"/>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Premier League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Aptos Narrow" panose="020B00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buNone/>
                      </a:pPr>
                      <a:endParaRPr lang="en-GB"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1051004062"/>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Halloween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3930546"/>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Black Friday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193925"/>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Christmas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rtl="0" fontAlgn="b">
                        <a:buNone/>
                      </a:pPr>
                      <a:r>
                        <a:rPr lang="en-GB"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195497"/>
                  </a:ext>
                </a:extLst>
              </a:tr>
            </a:tbl>
          </a:graphicData>
        </a:graphic>
      </p:graphicFrame>
    </p:spTree>
    <p:extLst>
      <p:ext uri="{BB962C8B-B14F-4D97-AF65-F5344CB8AC3E}">
        <p14:creationId xmlns:p14="http://schemas.microsoft.com/office/powerpoint/2010/main" val="126858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The image shows three people standing together with a film reel and a certificate, likely in an outdoor or industrial setting with various signs and vehicles present.&#10;&#10;AI-generated content may be incorrect.">
            <a:extLst>
              <a:ext uri="{FF2B5EF4-FFF2-40B4-BE49-F238E27FC236}">
                <a16:creationId xmlns:a16="http://schemas.microsoft.com/office/drawing/2014/main" id="{777D538E-4669-74FD-F378-DFF7A55857E2}"/>
              </a:ext>
            </a:extLst>
          </p:cNvPr>
          <p:cNvPicPr>
            <a:picLocks noChangeAspect="1"/>
          </p:cNvPicPr>
          <p:nvPr/>
        </p:nvPicPr>
        <p:blipFill>
          <a:blip r:embed="rId3">
            <a:extLst>
              <a:ext uri="{28A0092B-C50C-407E-A947-70E740481C1C}">
                <a14:useLocalDpi xmlns:a14="http://schemas.microsoft.com/office/drawing/2010/main" val="0"/>
              </a:ext>
            </a:extLst>
          </a:blip>
          <a:srcRect l="1" r="1632" b="30239"/>
          <a:stretch>
            <a:fillRect/>
          </a:stretch>
        </p:blipFill>
        <p:spPr>
          <a:xfrm>
            <a:off x="8318572" y="3557892"/>
            <a:ext cx="1349178" cy="900000"/>
          </a:xfrm>
          <a:prstGeom prst="rect">
            <a:avLst/>
          </a:prstGeom>
        </p:spPr>
      </p:pic>
      <p:sp>
        <p:nvSpPr>
          <p:cNvPr id="7" name="Rectangle 6">
            <a:extLst>
              <a:ext uri="{FF2B5EF4-FFF2-40B4-BE49-F238E27FC236}">
                <a16:creationId xmlns:a16="http://schemas.microsoft.com/office/drawing/2014/main" id="{873AFA9F-91FF-1A72-21A7-44E03D186DCC}"/>
              </a:ext>
            </a:extLst>
          </p:cNvPr>
          <p:cNvSpPr/>
          <p:nvPr/>
        </p:nvSpPr>
        <p:spPr>
          <a:xfrm rot="16200000" flipH="1">
            <a:off x="8542204" y="3333261"/>
            <a:ext cx="900998" cy="1348266"/>
          </a:xfrm>
          <a:prstGeom prst="rect">
            <a:avLst/>
          </a:prstGeom>
          <a:gradFill flip="none" rotWithShape="1">
            <a:gsLst>
              <a:gs pos="83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8" name="TextBox 47">
            <a:extLst>
              <a:ext uri="{FF2B5EF4-FFF2-40B4-BE49-F238E27FC236}">
                <a16:creationId xmlns:a16="http://schemas.microsoft.com/office/drawing/2014/main" id="{0D0B88DF-C0E3-5273-958E-1407507FB193}"/>
              </a:ext>
            </a:extLst>
          </p:cNvPr>
          <p:cNvSpPr txBox="1"/>
          <p:nvPr/>
        </p:nvSpPr>
        <p:spPr>
          <a:xfrm>
            <a:off x="10807669" y="1442141"/>
            <a:ext cx="1404958"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Carabao Cup Live</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800" dirty="0">
                <a:latin typeface="Arial"/>
              </a:rPr>
              <a:t>Men's &amp; Women's England Football Internationals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Nations Championship</a:t>
            </a:r>
          </a:p>
        </p:txBody>
      </p:sp>
      <p:pic>
        <p:nvPicPr>
          <p:cNvPr id="11" name="Picture 2">
            <a:extLst>
              <a:ext uri="{FF2B5EF4-FFF2-40B4-BE49-F238E27FC236}">
                <a16:creationId xmlns:a16="http://schemas.microsoft.com/office/drawing/2014/main" id="{3F481C2A-6E6C-8144-2D70-C57FB2C9E3A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95211" y="5033343"/>
            <a:ext cx="608301" cy="1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 name="Picture 2047" descr="A close up of a logo&#10;&#10;Description automatically generated">
            <a:extLst>
              <a:ext uri="{FF2B5EF4-FFF2-40B4-BE49-F238E27FC236}">
                <a16:creationId xmlns:a16="http://schemas.microsoft.com/office/drawing/2014/main" id="{16F56E29-92E0-BBA1-7845-B39AE92F3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7641" y="1103913"/>
            <a:ext cx="605014" cy="338462"/>
          </a:xfrm>
          <a:prstGeom prst="rect">
            <a:avLst/>
          </a:prstGeom>
        </p:spPr>
      </p:pic>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Q4 2026</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47425" y="4371097"/>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27419" y="2044537"/>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67170" y="827176"/>
            <a:ext cx="2048168"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38706" y="3247728"/>
            <a:ext cx="930918"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pic>
        <p:nvPicPr>
          <p:cNvPr id="12" name="Picture 11" descr="A blue and black letter&#10;&#10;Description automatically generated">
            <a:extLst>
              <a:ext uri="{FF2B5EF4-FFF2-40B4-BE49-F238E27FC236}">
                <a16:creationId xmlns:a16="http://schemas.microsoft.com/office/drawing/2014/main" id="{569A4268-76BB-42D2-A557-1CC920A5E34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9615" y="4829912"/>
            <a:ext cx="537290" cy="100085"/>
          </a:xfrm>
          <a:prstGeom prst="rect">
            <a:avLst/>
          </a:prstGeom>
        </p:spPr>
      </p:pic>
      <p:pic>
        <p:nvPicPr>
          <p:cNvPr id="13" name="Picture 12" descr="A purple letters on a black background&#10;&#10;Description automatically generated">
            <a:extLst>
              <a:ext uri="{FF2B5EF4-FFF2-40B4-BE49-F238E27FC236}">
                <a16:creationId xmlns:a16="http://schemas.microsoft.com/office/drawing/2014/main" id="{B2E37ABD-51CD-A2D5-1A66-0BEC91491F3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5246" y="5275012"/>
            <a:ext cx="524099" cy="100085"/>
          </a:xfrm>
          <a:prstGeom prst="rect">
            <a:avLst/>
          </a:prstGeom>
        </p:spPr>
      </p:pic>
      <p:pic>
        <p:nvPicPr>
          <p:cNvPr id="14" name="Picture 13" descr="A red and black sign&#10;&#10;Description automatically generated">
            <a:extLst>
              <a:ext uri="{FF2B5EF4-FFF2-40B4-BE49-F238E27FC236}">
                <a16:creationId xmlns:a16="http://schemas.microsoft.com/office/drawing/2014/main" id="{F01CDD5D-F715-E191-8581-4714249E852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9459" y="4832981"/>
            <a:ext cx="333029" cy="93947"/>
          </a:xfrm>
          <a:prstGeom prst="rect">
            <a:avLst/>
          </a:prstGeom>
        </p:spPr>
      </p:pic>
      <p:pic>
        <p:nvPicPr>
          <p:cNvPr id="22" name="Picture 21" descr="A green letter and a black background&#10;&#10;Description automatically generated">
            <a:extLst>
              <a:ext uri="{FF2B5EF4-FFF2-40B4-BE49-F238E27FC236}">
                <a16:creationId xmlns:a16="http://schemas.microsoft.com/office/drawing/2014/main" id="{1372EEEC-62A0-CC74-C3F5-B63AAA271D6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9636" y="5058547"/>
            <a:ext cx="774748" cy="100568"/>
          </a:xfrm>
          <a:prstGeom prst="rect">
            <a:avLst/>
          </a:prstGeom>
        </p:spPr>
      </p:pic>
      <p:pic>
        <p:nvPicPr>
          <p:cNvPr id="27" name="Picture 26">
            <a:extLst>
              <a:ext uri="{FF2B5EF4-FFF2-40B4-BE49-F238E27FC236}">
                <a16:creationId xmlns:a16="http://schemas.microsoft.com/office/drawing/2014/main" id="{0033AED0-3ED0-696E-4AE4-D8EF0F81F79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9636" y="5275012"/>
            <a:ext cx="114088" cy="100085"/>
          </a:xfrm>
          <a:prstGeom prst="rect">
            <a:avLst/>
          </a:prstGeom>
        </p:spPr>
      </p:pic>
      <p:pic>
        <p:nvPicPr>
          <p:cNvPr id="2113" name="Picture 2112" descr="A blue and white logo&#10;&#10;Description automatically generated">
            <a:extLst>
              <a:ext uri="{FF2B5EF4-FFF2-40B4-BE49-F238E27FC236}">
                <a16:creationId xmlns:a16="http://schemas.microsoft.com/office/drawing/2014/main" id="{21275E96-A30A-9BF6-EDD3-9A95C1F4E5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0481" y="1168659"/>
            <a:ext cx="510431" cy="188204"/>
          </a:xfrm>
          <a:prstGeom prst="rect">
            <a:avLst/>
          </a:prstGeom>
        </p:spPr>
      </p:pic>
      <p:sp>
        <p:nvSpPr>
          <p:cNvPr id="2114" name="TextBox 2113">
            <a:extLst>
              <a:ext uri="{FF2B5EF4-FFF2-40B4-BE49-F238E27FC236}">
                <a16:creationId xmlns:a16="http://schemas.microsoft.com/office/drawing/2014/main" id="{FBA3A44A-C9DE-0B33-2681-4E04C13F0739}"/>
              </a:ext>
            </a:extLst>
          </p:cNvPr>
          <p:cNvSpPr txBox="1"/>
          <p:nvPr/>
        </p:nvSpPr>
        <p:spPr>
          <a:xfrm>
            <a:off x="10213189" y="1433593"/>
            <a:ext cx="60501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Winter</a:t>
            </a:r>
          </a:p>
        </p:txBody>
      </p:sp>
      <p:pic>
        <p:nvPicPr>
          <p:cNvPr id="19" name="Picture 3">
            <a:extLst>
              <a:ext uri="{FF2B5EF4-FFF2-40B4-BE49-F238E27FC236}">
                <a16:creationId xmlns:a16="http://schemas.microsoft.com/office/drawing/2014/main" id="{F630FFBC-5452-3DC0-2CD7-68491AA4E70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455042" y="4818839"/>
            <a:ext cx="428957" cy="1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1C1BB86-C5E0-4C19-BB7A-FA36882AE39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277956" y="5270385"/>
            <a:ext cx="607843" cy="10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a:extLst>
              <a:ext uri="{FF2B5EF4-FFF2-40B4-BE49-F238E27FC236}">
                <a16:creationId xmlns:a16="http://schemas.microsoft.com/office/drawing/2014/main" id="{66EFA771-DCD3-18AE-3238-D76EB121ADD7}"/>
              </a:ext>
            </a:extLst>
          </p:cNvPr>
          <p:cNvSpPr txBox="1">
            <a:spLocks/>
          </p:cNvSpPr>
          <p:nvPr/>
        </p:nvSpPr>
        <p:spPr>
          <a:xfrm>
            <a:off x="8193280" y="3246234"/>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sp>
        <p:nvSpPr>
          <p:cNvPr id="1033" name="Text Placeholder 2">
            <a:extLst>
              <a:ext uri="{FF2B5EF4-FFF2-40B4-BE49-F238E27FC236}">
                <a16:creationId xmlns:a16="http://schemas.microsoft.com/office/drawing/2014/main" id="{B26E5152-BD6F-D8C6-9E02-A879B750F562}"/>
              </a:ext>
            </a:extLst>
          </p:cNvPr>
          <p:cNvSpPr txBox="1">
            <a:spLocks/>
          </p:cNvSpPr>
          <p:nvPr/>
        </p:nvSpPr>
        <p:spPr>
          <a:xfrm>
            <a:off x="359837" y="5620553"/>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*Please be aware this information is not to be shared on social media or TV forums / websites.</a:t>
            </a:r>
          </a:p>
        </p:txBody>
      </p:sp>
      <p:grpSp>
        <p:nvGrpSpPr>
          <p:cNvPr id="46" name="Group 45">
            <a:extLst>
              <a:ext uri="{FF2B5EF4-FFF2-40B4-BE49-F238E27FC236}">
                <a16:creationId xmlns:a16="http://schemas.microsoft.com/office/drawing/2014/main" id="{D66E08C5-7776-91B2-D5C1-F749545EF4F4}"/>
              </a:ext>
            </a:extLst>
          </p:cNvPr>
          <p:cNvGrpSpPr/>
          <p:nvPr/>
        </p:nvGrpSpPr>
        <p:grpSpPr>
          <a:xfrm>
            <a:off x="2276451" y="4664473"/>
            <a:ext cx="1379223" cy="917256"/>
            <a:chOff x="2078485" y="4671307"/>
            <a:chExt cx="1379223" cy="917256"/>
          </a:xfrm>
        </p:grpSpPr>
        <p:pic>
          <p:nvPicPr>
            <p:cNvPr id="16" name="Picture 15">
              <a:extLst>
                <a:ext uri="{FF2B5EF4-FFF2-40B4-BE49-F238E27FC236}">
                  <a16:creationId xmlns:a16="http://schemas.microsoft.com/office/drawing/2014/main" id="{CA56B19E-5EF5-4FCA-3D4F-53BF8F3E8A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08367" y="4671307"/>
              <a:ext cx="1349341" cy="900000"/>
            </a:xfrm>
            <a:prstGeom prst="rect">
              <a:avLst/>
            </a:prstGeom>
          </p:spPr>
        </p:pic>
        <p:sp>
          <p:nvSpPr>
            <p:cNvPr id="66" name="Rectangle 65">
              <a:extLst>
                <a:ext uri="{FF2B5EF4-FFF2-40B4-BE49-F238E27FC236}">
                  <a16:creationId xmlns:a16="http://schemas.microsoft.com/office/drawing/2014/main" id="{E40C7206-F4EF-FF3A-8336-D308CE40F8E2}"/>
                </a:ext>
              </a:extLst>
            </p:cNvPr>
            <p:cNvSpPr/>
            <p:nvPr/>
          </p:nvSpPr>
          <p:spPr>
            <a:xfrm rot="16200000" flipH="1">
              <a:off x="2226975" y="4551325"/>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7" name="TextBox 66">
              <a:extLst>
                <a:ext uri="{FF2B5EF4-FFF2-40B4-BE49-F238E27FC236}">
                  <a16:creationId xmlns:a16="http://schemas.microsoft.com/office/drawing/2014/main" id="{FD7166C2-D5B4-30D7-C2CB-A688E1657E87}"/>
                </a:ext>
              </a:extLst>
            </p:cNvPr>
            <p:cNvSpPr txBox="1"/>
            <p:nvPr/>
          </p:nvSpPr>
          <p:spPr>
            <a:xfrm>
              <a:off x="2078485" y="5219231"/>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Only Fools &amp; Horses: The Lost Archive </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grpSp>
      <p:pic>
        <p:nvPicPr>
          <p:cNvPr id="40" name="Picture 39" descr="A person in formal attire gazes out through lace curtains, framed by ornate, vintage window decor.&#10;&#10;AI-generated content may be incorrect.">
            <a:extLst>
              <a:ext uri="{FF2B5EF4-FFF2-40B4-BE49-F238E27FC236}">
                <a16:creationId xmlns:a16="http://schemas.microsoft.com/office/drawing/2014/main" id="{C7207391-D297-3E0D-4C08-C27808AC80A7}"/>
              </a:ext>
            </a:extLst>
          </p:cNvPr>
          <p:cNvPicPr>
            <a:picLocks noChangeAspect="1"/>
          </p:cNvPicPr>
          <p:nvPr/>
        </p:nvPicPr>
        <p:blipFill>
          <a:blip r:embed="rId15">
            <a:extLst>
              <a:ext uri="{28A0092B-C50C-407E-A947-70E740481C1C}">
                <a14:useLocalDpi xmlns:a14="http://schemas.microsoft.com/office/drawing/2010/main" val="0"/>
              </a:ext>
            </a:extLst>
          </a:blip>
          <a:srcRect l="-96" r="32340" b="2688"/>
          <a:stretch>
            <a:fillRect/>
          </a:stretch>
        </p:blipFill>
        <p:spPr>
          <a:xfrm>
            <a:off x="439615" y="1165030"/>
            <a:ext cx="1252633" cy="900000"/>
          </a:xfrm>
          <a:prstGeom prst="rect">
            <a:avLst/>
          </a:prstGeom>
        </p:spPr>
      </p:pic>
      <p:pic>
        <p:nvPicPr>
          <p:cNvPr id="43" name="Picture 42">
            <a:extLst>
              <a:ext uri="{FF2B5EF4-FFF2-40B4-BE49-F238E27FC236}">
                <a16:creationId xmlns:a16="http://schemas.microsoft.com/office/drawing/2014/main" id="{9298B862-E3CA-3792-74DD-21BDFAAD3290}"/>
              </a:ext>
            </a:extLst>
          </p:cNvPr>
          <p:cNvPicPr>
            <a:picLocks noChangeAspect="1"/>
          </p:cNvPicPr>
          <p:nvPr/>
        </p:nvPicPr>
        <p:blipFill>
          <a:blip r:embed="rId16">
            <a:extLst>
              <a:ext uri="{28A0092B-C50C-407E-A947-70E740481C1C}">
                <a14:useLocalDpi xmlns:a14="http://schemas.microsoft.com/office/drawing/2010/main" val="0"/>
              </a:ext>
            </a:extLst>
          </a:blip>
          <a:srcRect l="11401" t="7087" r="16319" b="581"/>
          <a:stretch>
            <a:fillRect/>
          </a:stretch>
        </p:blipFill>
        <p:spPr>
          <a:xfrm>
            <a:off x="1727760" y="1165030"/>
            <a:ext cx="1252633" cy="900000"/>
          </a:xfrm>
          <a:prstGeom prst="rect">
            <a:avLst/>
          </a:prstGeom>
        </p:spPr>
      </p:pic>
      <p:pic>
        <p:nvPicPr>
          <p:cNvPr id="47" name="Picture 46" descr="The image depicts a cozy, well-lit bedroom with two neatly made red bedspreads, floral wallpaper, a framed decoration, a bedside lamp, and a person holding a book and a smartphone.&#10;&#10;AI-generated content may be incorrect.">
            <a:extLst>
              <a:ext uri="{FF2B5EF4-FFF2-40B4-BE49-F238E27FC236}">
                <a16:creationId xmlns:a16="http://schemas.microsoft.com/office/drawing/2014/main" id="{B180DD3E-9851-E105-6936-E5DEC72D5EDE}"/>
              </a:ext>
            </a:extLst>
          </p:cNvPr>
          <p:cNvPicPr>
            <a:picLocks noChangeAspect="1"/>
          </p:cNvPicPr>
          <p:nvPr/>
        </p:nvPicPr>
        <p:blipFill>
          <a:blip r:embed="rId17">
            <a:extLst>
              <a:ext uri="{28A0092B-C50C-407E-A947-70E740481C1C}">
                <a14:useLocalDpi xmlns:a14="http://schemas.microsoft.com/office/drawing/2010/main" val="0"/>
              </a:ext>
            </a:extLst>
          </a:blip>
          <a:srcRect l="12626" r="9094"/>
          <a:stretch>
            <a:fillRect/>
          </a:stretch>
        </p:blipFill>
        <p:spPr>
          <a:xfrm>
            <a:off x="3015905" y="1165030"/>
            <a:ext cx="1252633" cy="900000"/>
          </a:xfrm>
          <a:prstGeom prst="rect">
            <a:avLst/>
          </a:prstGeom>
        </p:spPr>
      </p:pic>
      <p:pic>
        <p:nvPicPr>
          <p:cNvPr id="59" name="Picture 58">
            <a:extLst>
              <a:ext uri="{FF2B5EF4-FFF2-40B4-BE49-F238E27FC236}">
                <a16:creationId xmlns:a16="http://schemas.microsoft.com/office/drawing/2014/main" id="{E9141B76-2B36-8B62-D5A7-3633C5F17995}"/>
              </a:ext>
            </a:extLst>
          </p:cNvPr>
          <p:cNvPicPr>
            <a:picLocks noChangeAspect="1"/>
          </p:cNvPicPr>
          <p:nvPr/>
        </p:nvPicPr>
        <p:blipFill>
          <a:blip r:embed="rId18">
            <a:extLst>
              <a:ext uri="{28A0092B-C50C-407E-A947-70E740481C1C}">
                <a14:useLocalDpi xmlns:a14="http://schemas.microsoft.com/office/drawing/2010/main" val="0"/>
              </a:ext>
            </a:extLst>
          </a:blip>
          <a:srcRect l="7914" r="7813"/>
          <a:stretch>
            <a:fillRect/>
          </a:stretch>
        </p:blipFill>
        <p:spPr>
          <a:xfrm>
            <a:off x="8114752" y="1165030"/>
            <a:ext cx="1348263" cy="900000"/>
          </a:xfrm>
          <a:prstGeom prst="rect">
            <a:avLst/>
          </a:prstGeom>
        </p:spPr>
      </p:pic>
      <p:pic>
        <p:nvPicPr>
          <p:cNvPr id="75" name="Picture 74" descr="A stylish male figure stands in a vibrant green setting, holding a red circular object, while a woman in a blue dress is elegantly positioned nearby.&#10;&#10;AI-generated content may be incorrect.">
            <a:extLst>
              <a:ext uri="{FF2B5EF4-FFF2-40B4-BE49-F238E27FC236}">
                <a16:creationId xmlns:a16="http://schemas.microsoft.com/office/drawing/2014/main" id="{3194FA18-1843-14C2-FCCD-E4C6E720D735}"/>
              </a:ext>
            </a:extLst>
          </p:cNvPr>
          <p:cNvPicPr>
            <a:picLocks noChangeAspect="1"/>
          </p:cNvPicPr>
          <p:nvPr/>
        </p:nvPicPr>
        <p:blipFill>
          <a:blip r:embed="rId19">
            <a:extLst>
              <a:ext uri="{28A0092B-C50C-407E-A947-70E740481C1C}">
                <a14:useLocalDpi xmlns:a14="http://schemas.microsoft.com/office/drawing/2010/main" val="0"/>
              </a:ext>
            </a:extLst>
          </a:blip>
          <a:srcRect l="1515" r="2610"/>
          <a:stretch>
            <a:fillRect/>
          </a:stretch>
        </p:blipFill>
        <p:spPr>
          <a:xfrm>
            <a:off x="6868843" y="1165030"/>
            <a:ext cx="1210397" cy="900000"/>
          </a:xfrm>
          <a:prstGeom prst="rect">
            <a:avLst/>
          </a:prstGeom>
        </p:spPr>
      </p:pic>
      <p:pic>
        <p:nvPicPr>
          <p:cNvPr id="77" name="Picture 76" descr="I'M A CELEBRITY GET ME OUT OF HERE!&#10;&#10;AI-generated content may be incorrect.">
            <a:extLst>
              <a:ext uri="{FF2B5EF4-FFF2-40B4-BE49-F238E27FC236}">
                <a16:creationId xmlns:a16="http://schemas.microsoft.com/office/drawing/2014/main" id="{C914E3AC-E39D-DD4E-223C-C97BC7C0DA65}"/>
              </a:ext>
            </a:extLst>
          </p:cNvPr>
          <p:cNvPicPr>
            <a:picLocks noChangeAspect="1"/>
          </p:cNvPicPr>
          <p:nvPr/>
        </p:nvPicPr>
        <p:blipFill>
          <a:blip r:embed="rId20">
            <a:extLst>
              <a:ext uri="{28A0092B-C50C-407E-A947-70E740481C1C}">
                <a14:useLocalDpi xmlns:a14="http://schemas.microsoft.com/office/drawing/2010/main" val="0"/>
              </a:ext>
            </a:extLst>
          </a:blip>
          <a:srcRect l="8165" r="14246"/>
          <a:stretch>
            <a:fillRect/>
          </a:stretch>
        </p:blipFill>
        <p:spPr>
          <a:xfrm>
            <a:off x="5592196" y="1165030"/>
            <a:ext cx="1241135" cy="900000"/>
          </a:xfrm>
          <a:prstGeom prst="rect">
            <a:avLst/>
          </a:prstGeom>
        </p:spPr>
      </p:pic>
      <p:pic>
        <p:nvPicPr>
          <p:cNvPr id="79" name="Picture 78" descr="A stylish couple stands on a red circular platform against a red background, with a sparkling effect around them.&#10;&#10;AI-generated content may be incorrect.">
            <a:extLst>
              <a:ext uri="{FF2B5EF4-FFF2-40B4-BE49-F238E27FC236}">
                <a16:creationId xmlns:a16="http://schemas.microsoft.com/office/drawing/2014/main" id="{50E759EB-FFD0-A44A-DDEB-544E062E08B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98524" y="1165030"/>
            <a:ext cx="600000" cy="900000"/>
          </a:xfrm>
          <a:prstGeom prst="rect">
            <a:avLst/>
          </a:prstGeom>
        </p:spPr>
      </p:pic>
      <p:pic>
        <p:nvPicPr>
          <p:cNvPr id="81" name="Picture 80" descr="A man in a suit stands on a stage with red curtains and a spotlight, holding a gold trophy.&#10;&#10;AI-generated content may be incorrect.">
            <a:extLst>
              <a:ext uri="{FF2B5EF4-FFF2-40B4-BE49-F238E27FC236}">
                <a16:creationId xmlns:a16="http://schemas.microsoft.com/office/drawing/2014/main" id="{452CEE13-3285-1FD9-A775-9845ACA8C3EA}"/>
              </a:ext>
            </a:extLst>
          </p:cNvPr>
          <p:cNvPicPr>
            <a:picLocks noChangeAspect="1"/>
          </p:cNvPicPr>
          <p:nvPr/>
        </p:nvPicPr>
        <p:blipFill>
          <a:blip r:embed="rId22">
            <a:extLst>
              <a:ext uri="{28A0092B-C50C-407E-A947-70E740481C1C}">
                <a14:useLocalDpi xmlns:a14="http://schemas.microsoft.com/office/drawing/2010/main" val="0"/>
              </a:ext>
            </a:extLst>
          </a:blip>
          <a:srcRect r="7153"/>
          <a:stretch>
            <a:fillRect/>
          </a:stretch>
        </p:blipFill>
        <p:spPr>
          <a:xfrm>
            <a:off x="4304050" y="1165030"/>
            <a:ext cx="1252634" cy="900000"/>
          </a:xfrm>
          <a:prstGeom prst="rect">
            <a:avLst/>
          </a:prstGeom>
        </p:spPr>
      </p:pic>
      <p:sp>
        <p:nvSpPr>
          <p:cNvPr id="127" name="Rectangle 126">
            <a:extLst>
              <a:ext uri="{FF2B5EF4-FFF2-40B4-BE49-F238E27FC236}">
                <a16:creationId xmlns:a16="http://schemas.microsoft.com/office/drawing/2014/main" id="{CA1B4756-EC73-B41E-1CC5-BC7AC259150D}"/>
              </a:ext>
            </a:extLst>
          </p:cNvPr>
          <p:cNvSpPr/>
          <p:nvPr/>
        </p:nvSpPr>
        <p:spPr>
          <a:xfrm rot="16200000" flipH="1">
            <a:off x="567003" y="1043311"/>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9" name="TextBox 1028">
            <a:extLst>
              <a:ext uri="{FF2B5EF4-FFF2-40B4-BE49-F238E27FC236}">
                <a16:creationId xmlns:a16="http://schemas.microsoft.com/office/drawing/2014/main" id="{1DB640AC-B64C-591B-2338-63875C2458CF}"/>
              </a:ext>
            </a:extLst>
          </p:cNvPr>
          <p:cNvSpPr txBox="1"/>
          <p:nvPr/>
        </p:nvSpPr>
        <p:spPr>
          <a:xfrm>
            <a:off x="399569" y="1848357"/>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The Party</a:t>
            </a:r>
          </a:p>
        </p:txBody>
      </p:sp>
      <p:sp>
        <p:nvSpPr>
          <p:cNvPr id="1034" name="Rectangle 1033">
            <a:extLst>
              <a:ext uri="{FF2B5EF4-FFF2-40B4-BE49-F238E27FC236}">
                <a16:creationId xmlns:a16="http://schemas.microsoft.com/office/drawing/2014/main" id="{CFB301DF-D082-B892-4D50-F31C8CEBA258}"/>
              </a:ext>
            </a:extLst>
          </p:cNvPr>
          <p:cNvSpPr/>
          <p:nvPr/>
        </p:nvSpPr>
        <p:spPr>
          <a:xfrm rot="16200000" flipH="1">
            <a:off x="1854139" y="1046816"/>
            <a:ext cx="893991"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6" name="TextBox 1035">
            <a:extLst>
              <a:ext uri="{FF2B5EF4-FFF2-40B4-BE49-F238E27FC236}">
                <a16:creationId xmlns:a16="http://schemas.microsoft.com/office/drawing/2014/main" id="{2D51F082-CA31-3A25-E1D9-F03A39697700}"/>
              </a:ext>
            </a:extLst>
          </p:cNvPr>
          <p:cNvSpPr txBox="1"/>
          <p:nvPr/>
        </p:nvSpPr>
        <p:spPr>
          <a:xfrm>
            <a:off x="1683201" y="1855365"/>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Adultery</a:t>
            </a:r>
          </a:p>
        </p:txBody>
      </p:sp>
      <p:sp>
        <p:nvSpPr>
          <p:cNvPr id="1042" name="Rectangle 1041">
            <a:extLst>
              <a:ext uri="{FF2B5EF4-FFF2-40B4-BE49-F238E27FC236}">
                <a16:creationId xmlns:a16="http://schemas.microsoft.com/office/drawing/2014/main" id="{324A81C6-4D55-C385-BD8E-DDC1369B8D8B}"/>
              </a:ext>
            </a:extLst>
          </p:cNvPr>
          <p:cNvSpPr/>
          <p:nvPr/>
        </p:nvSpPr>
        <p:spPr>
          <a:xfrm rot="16200000" flipH="1">
            <a:off x="3140561" y="1041065"/>
            <a:ext cx="900999"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4" name="TextBox 1043">
            <a:extLst>
              <a:ext uri="{FF2B5EF4-FFF2-40B4-BE49-F238E27FC236}">
                <a16:creationId xmlns:a16="http://schemas.microsoft.com/office/drawing/2014/main" id="{7B2BBFE0-C105-B53F-2D12-3D8FB3125B82}"/>
              </a:ext>
            </a:extLst>
          </p:cNvPr>
          <p:cNvSpPr txBox="1"/>
          <p:nvPr/>
        </p:nvSpPr>
        <p:spPr>
          <a:xfrm>
            <a:off x="2973127" y="185311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Changing Ends</a:t>
            </a:r>
          </a:p>
        </p:txBody>
      </p:sp>
      <p:sp>
        <p:nvSpPr>
          <p:cNvPr id="1046" name="Rectangle 1045">
            <a:extLst>
              <a:ext uri="{FF2B5EF4-FFF2-40B4-BE49-F238E27FC236}">
                <a16:creationId xmlns:a16="http://schemas.microsoft.com/office/drawing/2014/main" id="{F0746283-D67C-111C-B784-66A380B92C48}"/>
              </a:ext>
            </a:extLst>
          </p:cNvPr>
          <p:cNvSpPr/>
          <p:nvPr/>
        </p:nvSpPr>
        <p:spPr>
          <a:xfrm rot="16200000" flipH="1">
            <a:off x="4427179" y="1041065"/>
            <a:ext cx="900999"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48" name="TextBox 1047">
            <a:extLst>
              <a:ext uri="{FF2B5EF4-FFF2-40B4-BE49-F238E27FC236}">
                <a16:creationId xmlns:a16="http://schemas.microsoft.com/office/drawing/2014/main" id="{5A438A70-D02D-43B5-46A7-158AE58C803F}"/>
              </a:ext>
            </a:extLst>
          </p:cNvPr>
          <p:cNvSpPr txBox="1"/>
          <p:nvPr/>
        </p:nvSpPr>
        <p:spPr>
          <a:xfrm>
            <a:off x="4258996" y="1726168"/>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The 1% Club Rollover</a:t>
            </a:r>
          </a:p>
        </p:txBody>
      </p:sp>
      <p:sp>
        <p:nvSpPr>
          <p:cNvPr id="1050" name="Rectangle 1049">
            <a:extLst>
              <a:ext uri="{FF2B5EF4-FFF2-40B4-BE49-F238E27FC236}">
                <a16:creationId xmlns:a16="http://schemas.microsoft.com/office/drawing/2014/main" id="{4EE6C18A-6123-1F90-E493-C536309775AE}"/>
              </a:ext>
            </a:extLst>
          </p:cNvPr>
          <p:cNvSpPr/>
          <p:nvPr/>
        </p:nvSpPr>
        <p:spPr>
          <a:xfrm rot="16200000" flipH="1">
            <a:off x="5762704" y="994539"/>
            <a:ext cx="900999" cy="12402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2" name="TextBox 1051">
            <a:extLst>
              <a:ext uri="{FF2B5EF4-FFF2-40B4-BE49-F238E27FC236}">
                <a16:creationId xmlns:a16="http://schemas.microsoft.com/office/drawing/2014/main" id="{AC6FBCAD-90DF-1AA4-4632-17CC62550AA4}"/>
              </a:ext>
            </a:extLst>
          </p:cNvPr>
          <p:cNvSpPr txBox="1"/>
          <p:nvPr/>
        </p:nvSpPr>
        <p:spPr>
          <a:xfrm>
            <a:off x="5532043" y="1714618"/>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I’m a Celebrity Get Me Out of Here</a:t>
            </a:r>
          </a:p>
        </p:txBody>
      </p:sp>
      <p:sp>
        <p:nvSpPr>
          <p:cNvPr id="1054" name="Rectangle 1053">
            <a:extLst>
              <a:ext uri="{FF2B5EF4-FFF2-40B4-BE49-F238E27FC236}">
                <a16:creationId xmlns:a16="http://schemas.microsoft.com/office/drawing/2014/main" id="{A73F8FE5-EEAF-BF2E-9028-A8A374179FFC}"/>
              </a:ext>
            </a:extLst>
          </p:cNvPr>
          <p:cNvSpPr/>
          <p:nvPr/>
        </p:nvSpPr>
        <p:spPr>
          <a:xfrm rot="16200000" flipH="1">
            <a:off x="7038236" y="994539"/>
            <a:ext cx="900999" cy="124025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6" name="TextBox 1055">
            <a:extLst>
              <a:ext uri="{FF2B5EF4-FFF2-40B4-BE49-F238E27FC236}">
                <a16:creationId xmlns:a16="http://schemas.microsoft.com/office/drawing/2014/main" id="{96B37849-34C0-63F1-DB97-CC1D290D686F}"/>
              </a:ext>
            </a:extLst>
          </p:cNvPr>
          <p:cNvSpPr txBox="1"/>
          <p:nvPr/>
        </p:nvSpPr>
        <p:spPr>
          <a:xfrm>
            <a:off x="6810646" y="183965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Big Brother</a:t>
            </a:r>
          </a:p>
        </p:txBody>
      </p:sp>
      <p:sp>
        <p:nvSpPr>
          <p:cNvPr id="1058" name="Rectangle 1057">
            <a:extLst>
              <a:ext uri="{FF2B5EF4-FFF2-40B4-BE49-F238E27FC236}">
                <a16:creationId xmlns:a16="http://schemas.microsoft.com/office/drawing/2014/main" id="{2D4B9411-83EE-F138-2F7E-5D6F28F7EC10}"/>
              </a:ext>
            </a:extLst>
          </p:cNvPr>
          <p:cNvSpPr/>
          <p:nvPr/>
        </p:nvSpPr>
        <p:spPr>
          <a:xfrm rot="16200000" flipH="1">
            <a:off x="8336800" y="938154"/>
            <a:ext cx="900999" cy="134826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60" name="TextBox 1059">
            <a:extLst>
              <a:ext uri="{FF2B5EF4-FFF2-40B4-BE49-F238E27FC236}">
                <a16:creationId xmlns:a16="http://schemas.microsoft.com/office/drawing/2014/main" id="{7597F6A1-1A39-1707-067F-9113E39FB6DE}"/>
              </a:ext>
            </a:extLst>
          </p:cNvPr>
          <p:cNvSpPr txBox="1"/>
          <p:nvPr/>
        </p:nvSpPr>
        <p:spPr>
          <a:xfrm>
            <a:off x="8055206" y="1837275"/>
            <a:ext cx="134826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The Accidental Tourist</a:t>
            </a:r>
          </a:p>
        </p:txBody>
      </p:sp>
      <p:sp>
        <p:nvSpPr>
          <p:cNvPr id="1062" name="Rectangle 1061">
            <a:extLst>
              <a:ext uri="{FF2B5EF4-FFF2-40B4-BE49-F238E27FC236}">
                <a16:creationId xmlns:a16="http://schemas.microsoft.com/office/drawing/2014/main" id="{17D3EEE1-2F50-8CB5-4CEB-DDB00F5744E2}"/>
              </a:ext>
            </a:extLst>
          </p:cNvPr>
          <p:cNvSpPr/>
          <p:nvPr/>
        </p:nvSpPr>
        <p:spPr>
          <a:xfrm rot="16200000" flipH="1">
            <a:off x="9348175" y="1314613"/>
            <a:ext cx="900999" cy="599698"/>
          </a:xfrm>
          <a:prstGeom prst="rect">
            <a:avLst/>
          </a:prstGeom>
          <a:gradFill flip="none" rotWithShape="1">
            <a:gsLst>
              <a:gs pos="100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64" name="TextBox 1063">
            <a:extLst>
              <a:ext uri="{FF2B5EF4-FFF2-40B4-BE49-F238E27FC236}">
                <a16:creationId xmlns:a16="http://schemas.microsoft.com/office/drawing/2014/main" id="{0BADD56E-FCD3-645D-4882-7BCB12439799}"/>
              </a:ext>
            </a:extLst>
          </p:cNvPr>
          <p:cNvSpPr txBox="1"/>
          <p:nvPr/>
        </p:nvSpPr>
        <p:spPr>
          <a:xfrm>
            <a:off x="9445922" y="1442141"/>
            <a:ext cx="60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The Pride of Britain Awards </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grpSp>
        <p:nvGrpSpPr>
          <p:cNvPr id="45" name="Group 44">
            <a:extLst>
              <a:ext uri="{FF2B5EF4-FFF2-40B4-BE49-F238E27FC236}">
                <a16:creationId xmlns:a16="http://schemas.microsoft.com/office/drawing/2014/main" id="{5D519D5C-7264-E810-0E89-1E7D77017813}"/>
              </a:ext>
            </a:extLst>
          </p:cNvPr>
          <p:cNvGrpSpPr/>
          <p:nvPr/>
        </p:nvGrpSpPr>
        <p:grpSpPr>
          <a:xfrm>
            <a:off x="4310893" y="4664843"/>
            <a:ext cx="1278603" cy="916516"/>
            <a:chOff x="3634572" y="4668458"/>
            <a:chExt cx="1278603" cy="916516"/>
          </a:xfrm>
        </p:grpSpPr>
        <p:pic>
          <p:nvPicPr>
            <p:cNvPr id="8" name="Picture 7" descr="The image depicts a person standing proudly in front of a red vintage car, overlooking a picturesque, rolling countryside landscape with a distant, cloudy sky.&#10;&#10;AI-generated content may be incorrect.">
              <a:extLst>
                <a:ext uri="{FF2B5EF4-FFF2-40B4-BE49-F238E27FC236}">
                  <a16:creationId xmlns:a16="http://schemas.microsoft.com/office/drawing/2014/main" id="{3EC2470E-55BD-4690-0023-3A3CD382F14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63692" y="4671307"/>
              <a:ext cx="1200000" cy="900000"/>
            </a:xfrm>
            <a:prstGeom prst="rect">
              <a:avLst/>
            </a:prstGeom>
          </p:spPr>
        </p:pic>
        <p:sp>
          <p:nvSpPr>
            <p:cNvPr id="26" name="Rectangle 25">
              <a:extLst>
                <a:ext uri="{FF2B5EF4-FFF2-40B4-BE49-F238E27FC236}">
                  <a16:creationId xmlns:a16="http://schemas.microsoft.com/office/drawing/2014/main" id="{4C194241-2D68-1678-03E2-7EA13DDD7C77}"/>
                </a:ext>
              </a:extLst>
            </p:cNvPr>
            <p:cNvSpPr/>
            <p:nvPr/>
          </p:nvSpPr>
          <p:spPr>
            <a:xfrm rot="16200000" flipH="1">
              <a:off x="3783062" y="454773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4C9A7270-7E49-7CFD-BA68-79E39890E6CE}"/>
                </a:ext>
              </a:extLst>
            </p:cNvPr>
            <p:cNvSpPr txBox="1"/>
            <p:nvPr/>
          </p:nvSpPr>
          <p:spPr>
            <a:xfrm>
              <a:off x="3634572" y="5215642"/>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The Last Drop of Summer Wine</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grpSp>
      <p:grpSp>
        <p:nvGrpSpPr>
          <p:cNvPr id="49" name="Group 48">
            <a:extLst>
              <a:ext uri="{FF2B5EF4-FFF2-40B4-BE49-F238E27FC236}">
                <a16:creationId xmlns:a16="http://schemas.microsoft.com/office/drawing/2014/main" id="{F244F852-AF85-5D92-698F-56B671DAF47E}"/>
              </a:ext>
            </a:extLst>
          </p:cNvPr>
          <p:cNvGrpSpPr/>
          <p:nvPr/>
        </p:nvGrpSpPr>
        <p:grpSpPr>
          <a:xfrm>
            <a:off x="6244715" y="4666034"/>
            <a:ext cx="1373040" cy="914135"/>
            <a:chOff x="5037193" y="4670840"/>
            <a:chExt cx="1373040" cy="914135"/>
          </a:xfrm>
        </p:grpSpPr>
        <p:pic>
          <p:nvPicPr>
            <p:cNvPr id="10" name="Picture 9" descr="The image depicts a stylishly decorated bedroom with a vibrant abstract painting on the wall, a neatly made bed, and a sleek vanity with a decorative lamp.&#10;&#10;AI-generated content may be incorrect.">
              <a:extLst>
                <a:ext uri="{FF2B5EF4-FFF2-40B4-BE49-F238E27FC236}">
                  <a16:creationId xmlns:a16="http://schemas.microsoft.com/office/drawing/2014/main" id="{DC130432-2ABC-B810-EEE3-C088F5D08A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060892" y="4671307"/>
              <a:ext cx="1349341" cy="900000"/>
            </a:xfrm>
            <a:prstGeom prst="rect">
              <a:avLst/>
            </a:prstGeom>
          </p:spPr>
        </p:pic>
        <p:sp>
          <p:nvSpPr>
            <p:cNvPr id="31" name="Rectangle 30">
              <a:extLst>
                <a:ext uri="{FF2B5EF4-FFF2-40B4-BE49-F238E27FC236}">
                  <a16:creationId xmlns:a16="http://schemas.microsoft.com/office/drawing/2014/main" id="{02C4A6CD-44E9-C81F-F2F7-8AE5B7B6D605}"/>
                </a:ext>
              </a:extLst>
            </p:cNvPr>
            <p:cNvSpPr/>
            <p:nvPr/>
          </p:nvSpPr>
          <p:spPr>
            <a:xfrm rot="16200000" flipH="1">
              <a:off x="5284373" y="4446667"/>
              <a:ext cx="900998" cy="1349344"/>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3F3011B2-75C1-8561-6674-235420C3F017}"/>
                </a:ext>
              </a:extLst>
            </p:cNvPr>
            <p:cNvSpPr txBox="1"/>
            <p:nvPr/>
          </p:nvSpPr>
          <p:spPr>
            <a:xfrm>
              <a:off x="5037193" y="5215643"/>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Stacey Dooley Sleeps Over</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grpSp>
      <p:grpSp>
        <p:nvGrpSpPr>
          <p:cNvPr id="50" name="Group 49">
            <a:extLst>
              <a:ext uri="{FF2B5EF4-FFF2-40B4-BE49-F238E27FC236}">
                <a16:creationId xmlns:a16="http://schemas.microsoft.com/office/drawing/2014/main" id="{03698429-D2C7-62C6-8360-CE99872A4740}"/>
              </a:ext>
            </a:extLst>
          </p:cNvPr>
          <p:cNvGrpSpPr/>
          <p:nvPr/>
        </p:nvGrpSpPr>
        <p:grpSpPr>
          <a:xfrm>
            <a:off x="8272974" y="4671911"/>
            <a:ext cx="1617305" cy="902381"/>
            <a:chOff x="6575975" y="4668458"/>
            <a:chExt cx="1617305" cy="902381"/>
          </a:xfrm>
        </p:grpSpPr>
        <p:pic>
          <p:nvPicPr>
            <p:cNvPr id="9" name="Picture 8" descr="The image depicts a person in a blue dress, wearing a blue hat, standing in front of a grand, historical building with a clock tower, under a misty, mysterious atmosphere.&#10;&#10;AI-generated content may be incorrect.">
              <a:extLst>
                <a:ext uri="{FF2B5EF4-FFF2-40B4-BE49-F238E27FC236}">
                  <a16:creationId xmlns:a16="http://schemas.microsoft.com/office/drawing/2014/main" id="{66BAF2BA-27B1-D789-AA49-DD5D5F670B8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93280" y="4670839"/>
              <a:ext cx="1600000" cy="900000"/>
            </a:xfrm>
            <a:prstGeom prst="rect">
              <a:avLst/>
            </a:prstGeom>
          </p:spPr>
        </p:pic>
        <p:sp>
          <p:nvSpPr>
            <p:cNvPr id="39" name="Rectangle 38">
              <a:extLst>
                <a:ext uri="{FF2B5EF4-FFF2-40B4-BE49-F238E27FC236}">
                  <a16:creationId xmlns:a16="http://schemas.microsoft.com/office/drawing/2014/main" id="{C8FCC6D2-33DF-ACA7-59A7-C748A6E5B1A6}"/>
                </a:ext>
              </a:extLst>
            </p:cNvPr>
            <p:cNvSpPr/>
            <p:nvPr/>
          </p:nvSpPr>
          <p:spPr>
            <a:xfrm rot="16200000" flipH="1">
              <a:off x="6718427" y="454773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2" name="TextBox 41">
              <a:extLst>
                <a:ext uri="{FF2B5EF4-FFF2-40B4-BE49-F238E27FC236}">
                  <a16:creationId xmlns:a16="http://schemas.microsoft.com/office/drawing/2014/main" id="{756F2E17-7115-CBE5-36C3-37FD696911F2}"/>
                </a:ext>
              </a:extLst>
            </p:cNvPr>
            <p:cNvSpPr txBox="1"/>
            <p:nvPr/>
          </p:nvSpPr>
          <p:spPr>
            <a:xfrm>
              <a:off x="6575975" y="5337625"/>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Miss Scarlet</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grpSp>
      <p:pic>
        <p:nvPicPr>
          <p:cNvPr id="15" name="Picture 14" descr="Two individuals are standing side by side in a cluttered, industrial-looking workshop with various tools and machinery around them.&#10;&#10;AI-generated content may be incorrect.">
            <a:extLst>
              <a:ext uri="{FF2B5EF4-FFF2-40B4-BE49-F238E27FC236}">
                <a16:creationId xmlns:a16="http://schemas.microsoft.com/office/drawing/2014/main" id="{1755D0E8-A705-FFE7-8169-9BB9BC38EA8F}"/>
              </a:ext>
            </a:extLst>
          </p:cNvPr>
          <p:cNvPicPr>
            <a:picLocks noChangeAspect="1"/>
          </p:cNvPicPr>
          <p:nvPr/>
        </p:nvPicPr>
        <p:blipFill>
          <a:blip r:embed="rId26">
            <a:extLst>
              <a:ext uri="{28A0092B-C50C-407E-A947-70E740481C1C}">
                <a14:useLocalDpi xmlns:a14="http://schemas.microsoft.com/office/drawing/2010/main" val="0"/>
              </a:ext>
            </a:extLst>
          </a:blip>
          <a:srcRect l="1338" t="28208" r="1000" b="12386"/>
          <a:stretch>
            <a:fillRect/>
          </a:stretch>
        </p:blipFill>
        <p:spPr>
          <a:xfrm>
            <a:off x="10409758" y="3557892"/>
            <a:ext cx="1349178" cy="900000"/>
          </a:xfrm>
          <a:prstGeom prst="rect">
            <a:avLst/>
          </a:prstGeom>
        </p:spPr>
      </p:pic>
      <p:pic>
        <p:nvPicPr>
          <p:cNvPr id="28" name="Picture 27" descr="Two people standing in a rustic, cluttered yard, dressed in contrasting attire.&#10;&#10;AI-generated content may be incorrect.">
            <a:extLst>
              <a:ext uri="{FF2B5EF4-FFF2-40B4-BE49-F238E27FC236}">
                <a16:creationId xmlns:a16="http://schemas.microsoft.com/office/drawing/2014/main" id="{595D2368-93F2-1387-9E00-C0396D56208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045925" y="3557892"/>
            <a:ext cx="1349177" cy="900000"/>
          </a:xfrm>
          <a:prstGeom prst="rect">
            <a:avLst/>
          </a:prstGeom>
        </p:spPr>
      </p:pic>
      <p:pic>
        <p:nvPicPr>
          <p:cNvPr id="36" name="Picture 35" descr="The image shows a man in a dark suit and a woman in a light dress standing side by side against a dark wall.&#10;&#10;AI-generated content may be incorrect.">
            <a:extLst>
              <a:ext uri="{FF2B5EF4-FFF2-40B4-BE49-F238E27FC236}">
                <a16:creationId xmlns:a16="http://schemas.microsoft.com/office/drawing/2014/main" id="{45EDE755-7C3B-1C21-13D6-81C227956C1B}"/>
              </a:ext>
            </a:extLst>
          </p:cNvPr>
          <p:cNvPicPr>
            <a:picLocks noChangeAspect="1"/>
          </p:cNvPicPr>
          <p:nvPr/>
        </p:nvPicPr>
        <p:blipFill>
          <a:blip r:embed="rId28">
            <a:extLst>
              <a:ext uri="{28A0092B-C50C-407E-A947-70E740481C1C}">
                <a14:useLocalDpi xmlns:a14="http://schemas.microsoft.com/office/drawing/2010/main" val="0"/>
              </a:ext>
            </a:extLst>
          </a:blip>
          <a:srcRect l="13042" t="5262" r="15973" b="10653"/>
          <a:stretch>
            <a:fillRect/>
          </a:stretch>
        </p:blipFill>
        <p:spPr>
          <a:xfrm>
            <a:off x="6228299" y="3557892"/>
            <a:ext cx="1348263" cy="900000"/>
          </a:xfrm>
          <a:prstGeom prst="rect">
            <a:avLst/>
          </a:prstGeom>
        </p:spPr>
      </p:pic>
      <p:pic>
        <p:nvPicPr>
          <p:cNvPr id="38" name="Picture 37" descr="The image depicts a person in a dark outfit holding a red bottle, with a wall in the background that has a bloodstained, graffiti-like appearance.&#10;&#10;AI-generated content may be incorrect.">
            <a:extLst>
              <a:ext uri="{FF2B5EF4-FFF2-40B4-BE49-F238E27FC236}">
                <a16:creationId xmlns:a16="http://schemas.microsoft.com/office/drawing/2014/main" id="{63B70BD7-7A39-5E32-2D43-2600931FF244}"/>
              </a:ext>
            </a:extLst>
          </p:cNvPr>
          <p:cNvPicPr>
            <a:picLocks noChangeAspect="1"/>
          </p:cNvPicPr>
          <p:nvPr/>
        </p:nvPicPr>
        <p:blipFill>
          <a:blip r:embed="rId29">
            <a:extLst>
              <a:ext uri="{28A0092B-C50C-407E-A947-70E740481C1C}">
                <a14:useLocalDpi xmlns:a14="http://schemas.microsoft.com/office/drawing/2010/main" val="0"/>
              </a:ext>
            </a:extLst>
          </a:blip>
          <a:srcRect l="606" t="9959" r="-606" b="23379"/>
          <a:stretch>
            <a:fillRect/>
          </a:stretch>
        </p:blipFill>
        <p:spPr>
          <a:xfrm>
            <a:off x="4137112" y="3557892"/>
            <a:ext cx="1349177" cy="900000"/>
          </a:xfrm>
          <a:prstGeom prst="rect">
            <a:avLst/>
          </a:prstGeom>
        </p:spPr>
      </p:pic>
      <p:pic>
        <p:nvPicPr>
          <p:cNvPr id="6" name="Picture Placeholder 7">
            <a:extLst>
              <a:ext uri="{FF2B5EF4-FFF2-40B4-BE49-F238E27FC236}">
                <a16:creationId xmlns:a16="http://schemas.microsoft.com/office/drawing/2014/main" id="{45411B74-177C-7E47-10C1-4FB2C13326B1}"/>
              </a:ext>
            </a:extLst>
          </p:cNvPr>
          <p:cNvPicPr>
            <a:picLocks noChangeAspect="1"/>
          </p:cNvPicPr>
          <p:nvPr/>
        </p:nvPicPr>
        <p:blipFill>
          <a:blip r:embed="rId30">
            <a:extLst>
              <a:ext uri="{28A0092B-C50C-407E-A947-70E740481C1C}">
                <a14:useLocalDpi xmlns:a14="http://schemas.microsoft.com/office/drawing/2010/main" val="0"/>
              </a:ext>
            </a:extLst>
          </a:blip>
          <a:srcRect l="28220" r="29173"/>
          <a:stretch>
            <a:fillRect/>
          </a:stretch>
        </p:blipFill>
        <p:spPr>
          <a:xfrm>
            <a:off x="6892861" y="2398315"/>
            <a:ext cx="1278858" cy="900000"/>
          </a:xfrm>
          <a:prstGeom prst="rect">
            <a:avLst/>
          </a:prstGeom>
        </p:spPr>
      </p:pic>
      <p:pic>
        <p:nvPicPr>
          <p:cNvPr id="25" name="Picture Placeholder 4">
            <a:extLst>
              <a:ext uri="{FF2B5EF4-FFF2-40B4-BE49-F238E27FC236}">
                <a16:creationId xmlns:a16="http://schemas.microsoft.com/office/drawing/2014/main" id="{553E29B5-2174-28DE-0D8E-0CFFB108C6F6}"/>
              </a:ext>
            </a:extLst>
          </p:cNvPr>
          <p:cNvPicPr>
            <a:picLocks noChangeAspect="1"/>
          </p:cNvPicPr>
          <p:nvPr/>
        </p:nvPicPr>
        <p:blipFill>
          <a:blip r:embed="rId31">
            <a:extLst>
              <a:ext uri="{28A0092B-C50C-407E-A947-70E740481C1C}">
                <a14:useLocalDpi xmlns:a14="http://schemas.microsoft.com/office/drawing/2010/main" val="0"/>
              </a:ext>
            </a:extLst>
          </a:blip>
          <a:srcRect l="12474" t="3328" b="3328"/>
          <a:stretch>
            <a:fillRect/>
          </a:stretch>
        </p:blipFill>
        <p:spPr>
          <a:xfrm>
            <a:off x="9484591" y="2398315"/>
            <a:ext cx="1265842" cy="900000"/>
          </a:xfrm>
          <a:prstGeom prst="rect">
            <a:avLst/>
          </a:prstGeom>
        </p:spPr>
      </p:pic>
      <p:pic>
        <p:nvPicPr>
          <p:cNvPr id="30" name="Picture Placeholder 24">
            <a:extLst>
              <a:ext uri="{FF2B5EF4-FFF2-40B4-BE49-F238E27FC236}">
                <a16:creationId xmlns:a16="http://schemas.microsoft.com/office/drawing/2014/main" id="{B58454C0-7AA2-2535-3409-998ADC939B3E}"/>
              </a:ext>
            </a:extLst>
          </p:cNvPr>
          <p:cNvPicPr>
            <a:picLocks noChangeAspect="1"/>
          </p:cNvPicPr>
          <p:nvPr/>
        </p:nvPicPr>
        <p:blipFill>
          <a:blip r:embed="rId32">
            <a:extLst>
              <a:ext uri="{28A0092B-C50C-407E-A947-70E740481C1C}">
                <a14:useLocalDpi xmlns:a14="http://schemas.microsoft.com/office/drawing/2010/main" val="0"/>
              </a:ext>
            </a:extLst>
          </a:blip>
          <a:srcRect l="21728" t="1677" r="21079" b="26004"/>
          <a:stretch>
            <a:fillRect/>
          </a:stretch>
        </p:blipFill>
        <p:spPr>
          <a:xfrm>
            <a:off x="4297072" y="2398315"/>
            <a:ext cx="1265029" cy="900000"/>
          </a:xfrm>
          <a:prstGeom prst="rect">
            <a:avLst/>
          </a:prstGeom>
        </p:spPr>
      </p:pic>
      <p:pic>
        <p:nvPicPr>
          <p:cNvPr id="35" name="Picture Placeholder 34">
            <a:extLst>
              <a:ext uri="{FF2B5EF4-FFF2-40B4-BE49-F238E27FC236}">
                <a16:creationId xmlns:a16="http://schemas.microsoft.com/office/drawing/2014/main" id="{70966F20-C4D1-185C-C935-E423028FF674}"/>
              </a:ext>
            </a:extLst>
          </p:cNvPr>
          <p:cNvPicPr>
            <a:picLocks noChangeAspect="1"/>
          </p:cNvPicPr>
          <p:nvPr/>
        </p:nvPicPr>
        <p:blipFill>
          <a:blip r:embed="rId33">
            <a:extLst>
              <a:ext uri="{28A0092B-C50C-407E-A947-70E740481C1C}">
                <a14:useLocalDpi xmlns:a14="http://schemas.microsoft.com/office/drawing/2010/main" val="0"/>
              </a:ext>
            </a:extLst>
          </a:blip>
          <a:srcRect l="25043" t="703" r="17871" b="26865"/>
          <a:stretch>
            <a:fillRect/>
          </a:stretch>
        </p:blipFill>
        <p:spPr>
          <a:xfrm>
            <a:off x="8197797" y="2398315"/>
            <a:ext cx="1260716" cy="900000"/>
          </a:xfrm>
          <a:prstGeom prst="rect">
            <a:avLst/>
          </a:prstGeom>
        </p:spPr>
      </p:pic>
      <p:pic>
        <p:nvPicPr>
          <p:cNvPr id="44" name="Picture Placeholder 14">
            <a:extLst>
              <a:ext uri="{FF2B5EF4-FFF2-40B4-BE49-F238E27FC236}">
                <a16:creationId xmlns:a16="http://schemas.microsoft.com/office/drawing/2014/main" id="{43E52EB9-4F4D-493D-C44A-9764C373C514}"/>
              </a:ext>
            </a:extLst>
          </p:cNvPr>
          <p:cNvPicPr>
            <a:picLocks noChangeAspect="1"/>
          </p:cNvPicPr>
          <p:nvPr/>
        </p:nvPicPr>
        <p:blipFill>
          <a:blip r:embed="rId34">
            <a:extLst>
              <a:ext uri="{28A0092B-C50C-407E-A947-70E740481C1C}">
                <a14:useLocalDpi xmlns:a14="http://schemas.microsoft.com/office/drawing/2010/main" val="0"/>
              </a:ext>
            </a:extLst>
          </a:blip>
          <a:srcRect l="16235" r="25950" b="26839"/>
          <a:stretch>
            <a:fillRect/>
          </a:stretch>
        </p:blipFill>
        <p:spPr>
          <a:xfrm>
            <a:off x="1727253" y="2398315"/>
            <a:ext cx="1265029" cy="900000"/>
          </a:xfrm>
          <a:prstGeom prst="rect">
            <a:avLst/>
          </a:prstGeom>
        </p:spPr>
      </p:pic>
      <p:pic>
        <p:nvPicPr>
          <p:cNvPr id="51" name="Picture Placeholder 37">
            <a:extLst>
              <a:ext uri="{FF2B5EF4-FFF2-40B4-BE49-F238E27FC236}">
                <a16:creationId xmlns:a16="http://schemas.microsoft.com/office/drawing/2014/main" id="{E87A0FE0-7D15-9B8F-07C7-7B8607082B77}"/>
              </a:ext>
            </a:extLst>
          </p:cNvPr>
          <p:cNvPicPr>
            <a:picLocks noChangeAspect="1"/>
          </p:cNvPicPr>
          <p:nvPr/>
        </p:nvPicPr>
        <p:blipFill>
          <a:blip r:embed="rId35">
            <a:extLst>
              <a:ext uri="{28A0092B-C50C-407E-A947-70E740481C1C}">
                <a14:useLocalDpi xmlns:a14="http://schemas.microsoft.com/office/drawing/2010/main" val="0"/>
              </a:ext>
            </a:extLst>
          </a:blip>
          <a:srcRect l="7777" r="17566"/>
          <a:stretch>
            <a:fillRect/>
          </a:stretch>
        </p:blipFill>
        <p:spPr>
          <a:xfrm>
            <a:off x="5588179" y="2398315"/>
            <a:ext cx="1278604" cy="900000"/>
          </a:xfrm>
          <a:prstGeom prst="rect">
            <a:avLst/>
          </a:prstGeom>
        </p:spPr>
      </p:pic>
      <p:pic>
        <p:nvPicPr>
          <p:cNvPr id="52" name="Picture Placeholder 82">
            <a:extLst>
              <a:ext uri="{FF2B5EF4-FFF2-40B4-BE49-F238E27FC236}">
                <a16:creationId xmlns:a16="http://schemas.microsoft.com/office/drawing/2014/main" id="{6A2D0240-8370-49B6-9EE9-0A58F206C3CC}"/>
              </a:ext>
            </a:extLst>
          </p:cNvPr>
          <p:cNvPicPr>
            <a:picLocks noChangeAspect="1"/>
          </p:cNvPicPr>
          <p:nvPr/>
        </p:nvPicPr>
        <p:blipFill>
          <a:blip r:embed="rId36">
            <a:extLst>
              <a:ext uri="{28A0092B-C50C-407E-A947-70E740481C1C}">
                <a14:useLocalDpi xmlns:a14="http://schemas.microsoft.com/office/drawing/2010/main" val="0"/>
              </a:ext>
            </a:extLst>
          </a:blip>
          <a:srcRect l="12923" t="1082" r="36568" b="35051"/>
          <a:stretch>
            <a:fillRect/>
          </a:stretch>
        </p:blipFill>
        <p:spPr>
          <a:xfrm>
            <a:off x="436145" y="2398315"/>
            <a:ext cx="1265030" cy="900000"/>
          </a:xfrm>
          <a:prstGeom prst="rect">
            <a:avLst/>
          </a:prstGeom>
        </p:spPr>
      </p:pic>
      <p:pic>
        <p:nvPicPr>
          <p:cNvPr id="53" name="Picture Placeholder 106">
            <a:extLst>
              <a:ext uri="{FF2B5EF4-FFF2-40B4-BE49-F238E27FC236}">
                <a16:creationId xmlns:a16="http://schemas.microsoft.com/office/drawing/2014/main" id="{3119749E-33F8-DED4-E94F-516C9A3979B2}"/>
              </a:ext>
            </a:extLst>
          </p:cNvPr>
          <p:cNvPicPr>
            <a:picLocks noChangeAspect="1"/>
          </p:cNvPicPr>
          <p:nvPr/>
        </p:nvPicPr>
        <p:blipFill>
          <a:blip r:embed="rId37">
            <a:extLst>
              <a:ext uri="{28A0092B-C50C-407E-A947-70E740481C1C}">
                <a14:useLocalDpi xmlns:a14="http://schemas.microsoft.com/office/drawing/2010/main" val="0"/>
              </a:ext>
            </a:extLst>
          </a:blip>
          <a:srcRect l="7480" t="29316" r="5907" b="29178"/>
          <a:stretch>
            <a:fillRect/>
          </a:stretch>
        </p:blipFill>
        <p:spPr>
          <a:xfrm>
            <a:off x="3018360" y="2398315"/>
            <a:ext cx="1252634" cy="900000"/>
          </a:xfrm>
          <a:prstGeom prst="rect">
            <a:avLst/>
          </a:prstGeom>
        </p:spPr>
      </p:pic>
      <p:pic>
        <p:nvPicPr>
          <p:cNvPr id="54" name="Picture Placeholder 114">
            <a:extLst>
              <a:ext uri="{FF2B5EF4-FFF2-40B4-BE49-F238E27FC236}">
                <a16:creationId xmlns:a16="http://schemas.microsoft.com/office/drawing/2014/main" id="{024D02B9-0C5F-C2DF-980E-B254BD3E899E}"/>
              </a:ext>
            </a:extLst>
          </p:cNvPr>
          <p:cNvPicPr>
            <a:picLocks noChangeAspect="1"/>
          </p:cNvPicPr>
          <p:nvPr/>
        </p:nvPicPr>
        <p:blipFill>
          <a:blip r:embed="rId38">
            <a:extLst>
              <a:ext uri="{28A0092B-C50C-407E-A947-70E740481C1C}">
                <a14:useLocalDpi xmlns:a14="http://schemas.microsoft.com/office/drawing/2010/main" val="0"/>
              </a:ext>
            </a:extLst>
          </a:blip>
          <a:srcRect l="16078" r="4804"/>
          <a:stretch>
            <a:fillRect/>
          </a:stretch>
        </p:blipFill>
        <p:spPr>
          <a:xfrm>
            <a:off x="10776514" y="2398315"/>
            <a:ext cx="1265843" cy="900000"/>
          </a:xfrm>
          <a:prstGeom prst="rect">
            <a:avLst/>
          </a:prstGeom>
        </p:spPr>
      </p:pic>
      <p:sp>
        <p:nvSpPr>
          <p:cNvPr id="60" name="Rectangle 59">
            <a:extLst>
              <a:ext uri="{FF2B5EF4-FFF2-40B4-BE49-F238E27FC236}">
                <a16:creationId xmlns:a16="http://schemas.microsoft.com/office/drawing/2014/main" id="{581313DD-3525-AEB9-A9F9-A59E4EB384B4}"/>
              </a:ext>
            </a:extLst>
          </p:cNvPr>
          <p:cNvSpPr/>
          <p:nvPr/>
        </p:nvSpPr>
        <p:spPr>
          <a:xfrm rot="16200000" flipH="1">
            <a:off x="557479" y="2276801"/>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2" name="TextBox 61">
            <a:extLst>
              <a:ext uri="{FF2B5EF4-FFF2-40B4-BE49-F238E27FC236}">
                <a16:creationId xmlns:a16="http://schemas.microsoft.com/office/drawing/2014/main" id="{FBD831CB-4200-3CB6-6351-4720B4AAB90B}"/>
              </a:ext>
            </a:extLst>
          </p:cNvPr>
          <p:cNvSpPr txBox="1"/>
          <p:nvPr/>
        </p:nvSpPr>
        <p:spPr>
          <a:xfrm>
            <a:off x="386261" y="2940334"/>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The Great British Bake Off</a:t>
            </a:r>
          </a:p>
        </p:txBody>
      </p:sp>
      <p:sp>
        <p:nvSpPr>
          <p:cNvPr id="64" name="Rectangle 63">
            <a:extLst>
              <a:ext uri="{FF2B5EF4-FFF2-40B4-BE49-F238E27FC236}">
                <a16:creationId xmlns:a16="http://schemas.microsoft.com/office/drawing/2014/main" id="{9718A284-E760-4EF9-8C8D-AFED6300560C}"/>
              </a:ext>
            </a:extLst>
          </p:cNvPr>
          <p:cNvSpPr/>
          <p:nvPr/>
        </p:nvSpPr>
        <p:spPr>
          <a:xfrm rot="16200000" flipH="1">
            <a:off x="1850636" y="2277054"/>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8" name="TextBox 67">
            <a:extLst>
              <a:ext uri="{FF2B5EF4-FFF2-40B4-BE49-F238E27FC236}">
                <a16:creationId xmlns:a16="http://schemas.microsoft.com/office/drawing/2014/main" id="{28755D55-A869-25BC-2829-9DE0269BF133}"/>
              </a:ext>
            </a:extLst>
          </p:cNvPr>
          <p:cNvSpPr txBox="1"/>
          <p:nvPr/>
        </p:nvSpPr>
        <p:spPr>
          <a:xfrm>
            <a:off x="1678591" y="3071904"/>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strike="noStrike" kern="1200" cap="none" spc="0" normalizeH="0" baseline="0" noProof="0" dirty="0">
                <a:ln>
                  <a:noFill/>
                </a:ln>
                <a:solidFill>
                  <a:prstClr val="white"/>
                </a:solidFill>
                <a:effectLst/>
                <a:uLnTx/>
                <a:uFillTx/>
                <a:latin typeface="Arial"/>
                <a:ea typeface="+mn-ea"/>
                <a:cs typeface="+mn-cs"/>
              </a:rPr>
              <a:t>Break Clause</a:t>
            </a:r>
          </a:p>
        </p:txBody>
      </p:sp>
      <p:sp>
        <p:nvSpPr>
          <p:cNvPr id="70" name="Rectangle 69">
            <a:extLst>
              <a:ext uri="{FF2B5EF4-FFF2-40B4-BE49-F238E27FC236}">
                <a16:creationId xmlns:a16="http://schemas.microsoft.com/office/drawing/2014/main" id="{484CF252-FB51-A07E-D8FD-3A105930BDBD}"/>
              </a:ext>
            </a:extLst>
          </p:cNvPr>
          <p:cNvSpPr/>
          <p:nvPr/>
        </p:nvSpPr>
        <p:spPr>
          <a:xfrm rot="16200000" flipH="1">
            <a:off x="3139511" y="227659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2" name="TextBox 71">
            <a:extLst>
              <a:ext uri="{FF2B5EF4-FFF2-40B4-BE49-F238E27FC236}">
                <a16:creationId xmlns:a16="http://schemas.microsoft.com/office/drawing/2014/main" id="{3545E227-390A-2CE4-171D-D8433C960C3E}"/>
              </a:ext>
            </a:extLst>
          </p:cNvPr>
          <p:cNvSpPr txBox="1"/>
          <p:nvPr/>
        </p:nvSpPr>
        <p:spPr>
          <a:xfrm>
            <a:off x="2967466" y="307144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P</a:t>
            </a:r>
            <a:r>
              <a:rPr lang="en-GB" sz="900" dirty="0">
                <a:solidFill>
                  <a:prstClr val="white"/>
                </a:solidFill>
                <a:latin typeface="Arial"/>
              </a:rPr>
              <a:t>ierre</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24492494-9519-2890-E042-0E278252D85E}"/>
              </a:ext>
            </a:extLst>
          </p:cNvPr>
          <p:cNvSpPr/>
          <p:nvPr/>
        </p:nvSpPr>
        <p:spPr>
          <a:xfrm rot="16200000" flipH="1">
            <a:off x="4420495" y="227739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8" name="TextBox 77">
            <a:extLst>
              <a:ext uri="{FF2B5EF4-FFF2-40B4-BE49-F238E27FC236}">
                <a16:creationId xmlns:a16="http://schemas.microsoft.com/office/drawing/2014/main" id="{1C9CBDAE-EC5B-9740-ACF5-D856F0D1ED7D}"/>
              </a:ext>
            </a:extLst>
          </p:cNvPr>
          <p:cNvSpPr txBox="1"/>
          <p:nvPr/>
        </p:nvSpPr>
        <p:spPr>
          <a:xfrm>
            <a:off x="4248450" y="307224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Gogglebox</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010A29B2-D33E-40F9-17E1-CBF2B8A9EE73}"/>
              </a:ext>
            </a:extLst>
          </p:cNvPr>
          <p:cNvSpPr/>
          <p:nvPr/>
        </p:nvSpPr>
        <p:spPr>
          <a:xfrm rot="16200000" flipH="1">
            <a:off x="5709371" y="227659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5" name="TextBox 84">
            <a:extLst>
              <a:ext uri="{FF2B5EF4-FFF2-40B4-BE49-F238E27FC236}">
                <a16:creationId xmlns:a16="http://schemas.microsoft.com/office/drawing/2014/main" id="{1512AE59-FDAA-B000-2B81-68B25D7829AA}"/>
              </a:ext>
            </a:extLst>
          </p:cNvPr>
          <p:cNvSpPr txBox="1"/>
          <p:nvPr/>
        </p:nvSpPr>
        <p:spPr>
          <a:xfrm>
            <a:off x="5537326" y="307144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Apocalypse</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A5E8360E-0FF4-CF2C-7B65-E275D2B6AC37}"/>
              </a:ext>
            </a:extLst>
          </p:cNvPr>
          <p:cNvSpPr/>
          <p:nvPr/>
        </p:nvSpPr>
        <p:spPr>
          <a:xfrm rot="16200000" flipH="1">
            <a:off x="7014053" y="227659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9" name="TextBox 88">
            <a:extLst>
              <a:ext uri="{FF2B5EF4-FFF2-40B4-BE49-F238E27FC236}">
                <a16:creationId xmlns:a16="http://schemas.microsoft.com/office/drawing/2014/main" id="{EE79DD8C-93EC-6EDC-726E-A40AB1664EE3}"/>
              </a:ext>
            </a:extLst>
          </p:cNvPr>
          <p:cNvSpPr txBox="1"/>
          <p:nvPr/>
        </p:nvSpPr>
        <p:spPr>
          <a:xfrm>
            <a:off x="6842007" y="2957841"/>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The Great Celebrity Pottery Throw Down</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D2EACC43-AAEB-AA97-2977-9F79B55C2E6E}"/>
              </a:ext>
            </a:extLst>
          </p:cNvPr>
          <p:cNvSpPr/>
          <p:nvPr/>
        </p:nvSpPr>
        <p:spPr>
          <a:xfrm rot="16200000" flipH="1">
            <a:off x="8321145" y="227659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3" name="TextBox 92">
            <a:extLst>
              <a:ext uri="{FF2B5EF4-FFF2-40B4-BE49-F238E27FC236}">
                <a16:creationId xmlns:a16="http://schemas.microsoft.com/office/drawing/2014/main" id="{96D3B3B6-55B0-4220-C0B4-192D959DBFCA}"/>
              </a:ext>
            </a:extLst>
          </p:cNvPr>
          <p:cNvSpPr txBox="1"/>
          <p:nvPr/>
        </p:nvSpPr>
        <p:spPr>
          <a:xfrm>
            <a:off x="8149100" y="307144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Taskmaster</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7FCA2EB5-EA7D-072E-E830-7AE943344A61}"/>
              </a:ext>
            </a:extLst>
          </p:cNvPr>
          <p:cNvSpPr/>
          <p:nvPr/>
        </p:nvSpPr>
        <p:spPr>
          <a:xfrm rot="16200000" flipH="1">
            <a:off x="9606892" y="227659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7" name="TextBox 96">
            <a:extLst>
              <a:ext uri="{FF2B5EF4-FFF2-40B4-BE49-F238E27FC236}">
                <a16:creationId xmlns:a16="http://schemas.microsoft.com/office/drawing/2014/main" id="{4AB9E7D3-3FBC-AF2D-8663-FAD8F9FBC7E3}"/>
              </a:ext>
            </a:extLst>
          </p:cNvPr>
          <p:cNvSpPr txBox="1"/>
          <p:nvPr/>
        </p:nvSpPr>
        <p:spPr>
          <a:xfrm>
            <a:off x="9434847" y="307144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I Am Helen</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296ED350-6747-C0D5-A6BB-5637AE356A33}"/>
              </a:ext>
            </a:extLst>
          </p:cNvPr>
          <p:cNvSpPr/>
          <p:nvPr/>
        </p:nvSpPr>
        <p:spPr>
          <a:xfrm rot="16200000" flipH="1">
            <a:off x="10898866" y="2276891"/>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86CE5479-4598-21A9-7A6D-E60A3FCFBE4F}"/>
              </a:ext>
            </a:extLst>
          </p:cNvPr>
          <p:cNvSpPr txBox="1"/>
          <p:nvPr/>
        </p:nvSpPr>
        <p:spPr>
          <a:xfrm>
            <a:off x="10729202" y="3071741"/>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F1 Season Finale</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A85CA517-56EF-216D-E197-E53357969368}"/>
              </a:ext>
            </a:extLst>
          </p:cNvPr>
          <p:cNvSpPr/>
          <p:nvPr/>
        </p:nvSpPr>
        <p:spPr>
          <a:xfrm rot="16200000" flipH="1">
            <a:off x="2165352" y="3437161"/>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3F437E51-4F52-4779-B5CF-3CD40383D155}"/>
              </a:ext>
            </a:extLst>
          </p:cNvPr>
          <p:cNvSpPr txBox="1"/>
          <p:nvPr/>
        </p:nvSpPr>
        <p:spPr>
          <a:xfrm>
            <a:off x="1993307" y="4232011"/>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The Good Daughter</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12DA8B8C-762B-2E59-CD65-B45672BC973C}"/>
              </a:ext>
            </a:extLst>
          </p:cNvPr>
          <p:cNvSpPr/>
          <p:nvPr/>
        </p:nvSpPr>
        <p:spPr>
          <a:xfrm rot="16200000" flipH="1">
            <a:off x="4257832" y="3439257"/>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9178F498-641A-9098-5E30-82E4D2C51047}"/>
              </a:ext>
            </a:extLst>
          </p:cNvPr>
          <p:cNvSpPr txBox="1"/>
          <p:nvPr/>
        </p:nvSpPr>
        <p:spPr>
          <a:xfrm>
            <a:off x="4085787" y="4234107"/>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Sweetpea S2</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9D96CB42-C6EF-7BD0-D1DE-0B4C2A1049A5}"/>
              </a:ext>
            </a:extLst>
          </p:cNvPr>
          <p:cNvSpPr/>
          <p:nvPr/>
        </p:nvSpPr>
        <p:spPr>
          <a:xfrm rot="16200000" flipH="1">
            <a:off x="6349477" y="343687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D1C95F3C-4D05-12F0-7229-20010F72A9A2}"/>
              </a:ext>
            </a:extLst>
          </p:cNvPr>
          <p:cNvSpPr txBox="1"/>
          <p:nvPr/>
        </p:nvSpPr>
        <p:spPr>
          <a:xfrm>
            <a:off x="6177432" y="423172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200" cap="none" spc="0" normalizeH="0" baseline="0" noProof="0" dirty="0">
                <a:ln>
                  <a:noFill/>
                </a:ln>
                <a:solidFill>
                  <a:prstClr val="white"/>
                </a:solidFill>
                <a:effectLst/>
                <a:uLnTx/>
                <a:uFillTx/>
                <a:latin typeface="Arial"/>
                <a:ea typeface="+mn-ea"/>
                <a:cs typeface="+mn-cs"/>
              </a:rPr>
              <a:t>War</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A767778B-4328-AE73-2DF0-01D27C93482F}"/>
              </a:ext>
            </a:extLst>
          </p:cNvPr>
          <p:cNvSpPr txBox="1"/>
          <p:nvPr/>
        </p:nvSpPr>
        <p:spPr>
          <a:xfrm>
            <a:off x="8267247" y="4234107"/>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Madame Blanc S5</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sp>
        <p:nvSpPr>
          <p:cNvPr id="119" name="Rectangle 118">
            <a:extLst>
              <a:ext uri="{FF2B5EF4-FFF2-40B4-BE49-F238E27FC236}">
                <a16:creationId xmlns:a16="http://schemas.microsoft.com/office/drawing/2014/main" id="{7070233F-4F0D-1BF4-F73E-C92D19CF30DB}"/>
              </a:ext>
            </a:extLst>
          </p:cNvPr>
          <p:cNvSpPr/>
          <p:nvPr/>
        </p:nvSpPr>
        <p:spPr>
          <a:xfrm rot="16200000" flipH="1">
            <a:off x="10605338" y="3362314"/>
            <a:ext cx="900998" cy="129215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1" name="TextBox 120">
            <a:extLst>
              <a:ext uri="{FF2B5EF4-FFF2-40B4-BE49-F238E27FC236}">
                <a16:creationId xmlns:a16="http://schemas.microsoft.com/office/drawing/2014/main" id="{943F0BD6-7982-7F14-4E45-49011D950E72}"/>
              </a:ext>
            </a:extLst>
          </p:cNvPr>
          <p:cNvSpPr txBox="1"/>
          <p:nvPr/>
        </p:nvSpPr>
        <p:spPr>
          <a:xfrm>
            <a:off x="10353004" y="4118694"/>
            <a:ext cx="1117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Ben Fogle Made in Sheffield</a:t>
            </a:r>
            <a:endParaRPr kumimoji="0" lang="en-GB" sz="900" b="0" i="0" strike="noStrike" kern="1200" cap="none" spc="0" normalizeH="0" baseline="0" noProof="0" dirty="0">
              <a:ln>
                <a:noFill/>
              </a:ln>
              <a:solidFill>
                <a:prstClr val="white"/>
              </a:solidFill>
              <a:effectLst/>
              <a:uLnTx/>
              <a:uFillTx/>
              <a:latin typeface="Arial"/>
              <a:ea typeface="+mn-ea"/>
              <a:cs typeface="+mn-cs"/>
            </a:endParaRPr>
          </a:p>
        </p:txBody>
      </p:sp>
      <p:pic>
        <p:nvPicPr>
          <p:cNvPr id="17" name="Picture 16" descr="Sky Atlantic&#10;&#10;AI-generated content may be incorrect.">
            <a:extLst>
              <a:ext uri="{FF2B5EF4-FFF2-40B4-BE49-F238E27FC236}">
                <a16:creationId xmlns:a16="http://schemas.microsoft.com/office/drawing/2014/main" id="{E35942CD-B906-0AC5-B0ED-66A23B15BD41}"/>
              </a:ext>
            </a:extLst>
          </p:cNvPr>
          <p:cNvPicPr>
            <a:picLocks noChangeAspect="1"/>
          </p:cNvPicPr>
          <p:nvPr/>
        </p:nvPicPr>
        <p:blipFill>
          <a:blip r:embed="rId39"/>
          <a:stretch>
            <a:fillRect/>
          </a:stretch>
        </p:blipFill>
        <p:spPr>
          <a:xfrm>
            <a:off x="847075" y="3825537"/>
            <a:ext cx="385243" cy="288356"/>
          </a:xfrm>
          <a:prstGeom prst="rect">
            <a:avLst/>
          </a:prstGeom>
        </p:spPr>
      </p:pic>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E35F04C-1BF4-5140-E711-6E2D1A9237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Q4 2025</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Cherry - </a:t>
            </a:r>
            <a:r>
              <a:rPr lang="en-GB" dirty="0" err="1">
                <a:solidFill>
                  <a:schemeClr val="bg1"/>
                </a:solidFill>
              </a:rPr>
              <a:t>Tiggo</a:t>
            </a:r>
            <a:endParaRPr lang="en-GB" dirty="0">
              <a:solidFill>
                <a:schemeClr val="bg1"/>
              </a:solidFill>
            </a:endParaRP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D2910DA-76AA-EF71-B03F-9DE36B3CDBE1}"/>
              </a:ext>
            </a:extLst>
          </p:cNvPr>
          <p:cNvGraphicFramePr>
            <a:graphicFrameLocks noGrp="1"/>
          </p:cNvGraphicFramePr>
          <p:nvPr>
            <p:extLst>
              <p:ext uri="{D42A27DB-BD31-4B8C-83A1-F6EECF244321}">
                <p14:modId xmlns:p14="http://schemas.microsoft.com/office/powerpoint/2010/main" val="3453283918"/>
              </p:ext>
            </p:extLst>
          </p:nvPr>
        </p:nvGraphicFramePr>
        <p:xfrm>
          <a:off x="1366838" y="1442031"/>
          <a:ext cx="9458325" cy="3731641"/>
        </p:xfrm>
        <a:graphic>
          <a:graphicData uri="http://schemas.openxmlformats.org/drawingml/2006/table">
            <a:tbl>
              <a:tblPr/>
              <a:tblGrid>
                <a:gridCol w="894915">
                  <a:extLst>
                    <a:ext uri="{9D8B030D-6E8A-4147-A177-3AD203B41FA5}">
                      <a16:colId xmlns:a16="http://schemas.microsoft.com/office/drawing/2014/main" val="47418395"/>
                    </a:ext>
                  </a:extLst>
                </a:gridCol>
                <a:gridCol w="570894">
                  <a:extLst>
                    <a:ext uri="{9D8B030D-6E8A-4147-A177-3AD203B41FA5}">
                      <a16:colId xmlns:a16="http://schemas.microsoft.com/office/drawing/2014/main" val="233774124"/>
                    </a:ext>
                  </a:extLst>
                </a:gridCol>
                <a:gridCol w="570894">
                  <a:extLst>
                    <a:ext uri="{9D8B030D-6E8A-4147-A177-3AD203B41FA5}">
                      <a16:colId xmlns:a16="http://schemas.microsoft.com/office/drawing/2014/main" val="3016581683"/>
                    </a:ext>
                  </a:extLst>
                </a:gridCol>
                <a:gridCol w="570894">
                  <a:extLst>
                    <a:ext uri="{9D8B030D-6E8A-4147-A177-3AD203B41FA5}">
                      <a16:colId xmlns:a16="http://schemas.microsoft.com/office/drawing/2014/main" val="3903468856"/>
                    </a:ext>
                  </a:extLst>
                </a:gridCol>
                <a:gridCol w="570894">
                  <a:extLst>
                    <a:ext uri="{9D8B030D-6E8A-4147-A177-3AD203B41FA5}">
                      <a16:colId xmlns:a16="http://schemas.microsoft.com/office/drawing/2014/main" val="874661262"/>
                    </a:ext>
                  </a:extLst>
                </a:gridCol>
                <a:gridCol w="570894">
                  <a:extLst>
                    <a:ext uri="{9D8B030D-6E8A-4147-A177-3AD203B41FA5}">
                      <a16:colId xmlns:a16="http://schemas.microsoft.com/office/drawing/2014/main" val="2084845600"/>
                    </a:ext>
                  </a:extLst>
                </a:gridCol>
                <a:gridCol w="570894">
                  <a:extLst>
                    <a:ext uri="{9D8B030D-6E8A-4147-A177-3AD203B41FA5}">
                      <a16:colId xmlns:a16="http://schemas.microsoft.com/office/drawing/2014/main" val="1596039163"/>
                    </a:ext>
                  </a:extLst>
                </a:gridCol>
                <a:gridCol w="570894">
                  <a:extLst>
                    <a:ext uri="{9D8B030D-6E8A-4147-A177-3AD203B41FA5}">
                      <a16:colId xmlns:a16="http://schemas.microsoft.com/office/drawing/2014/main" val="2404609571"/>
                    </a:ext>
                  </a:extLst>
                </a:gridCol>
                <a:gridCol w="570894">
                  <a:extLst>
                    <a:ext uri="{9D8B030D-6E8A-4147-A177-3AD203B41FA5}">
                      <a16:colId xmlns:a16="http://schemas.microsoft.com/office/drawing/2014/main" val="3340673692"/>
                    </a:ext>
                  </a:extLst>
                </a:gridCol>
                <a:gridCol w="570894">
                  <a:extLst>
                    <a:ext uri="{9D8B030D-6E8A-4147-A177-3AD203B41FA5}">
                      <a16:colId xmlns:a16="http://schemas.microsoft.com/office/drawing/2014/main" val="657158222"/>
                    </a:ext>
                  </a:extLst>
                </a:gridCol>
                <a:gridCol w="570894">
                  <a:extLst>
                    <a:ext uri="{9D8B030D-6E8A-4147-A177-3AD203B41FA5}">
                      <a16:colId xmlns:a16="http://schemas.microsoft.com/office/drawing/2014/main" val="3246918954"/>
                    </a:ext>
                  </a:extLst>
                </a:gridCol>
                <a:gridCol w="570894">
                  <a:extLst>
                    <a:ext uri="{9D8B030D-6E8A-4147-A177-3AD203B41FA5}">
                      <a16:colId xmlns:a16="http://schemas.microsoft.com/office/drawing/2014/main" val="969473072"/>
                    </a:ext>
                  </a:extLst>
                </a:gridCol>
                <a:gridCol w="570894">
                  <a:extLst>
                    <a:ext uri="{9D8B030D-6E8A-4147-A177-3AD203B41FA5}">
                      <a16:colId xmlns:a16="http://schemas.microsoft.com/office/drawing/2014/main" val="3432160846"/>
                    </a:ext>
                  </a:extLst>
                </a:gridCol>
                <a:gridCol w="570894">
                  <a:extLst>
                    <a:ext uri="{9D8B030D-6E8A-4147-A177-3AD203B41FA5}">
                      <a16:colId xmlns:a16="http://schemas.microsoft.com/office/drawing/2014/main" val="790827740"/>
                    </a:ext>
                  </a:extLst>
                </a:gridCol>
                <a:gridCol w="570894">
                  <a:extLst>
                    <a:ext uri="{9D8B030D-6E8A-4147-A177-3AD203B41FA5}">
                      <a16:colId xmlns:a16="http://schemas.microsoft.com/office/drawing/2014/main" val="2886382581"/>
                    </a:ext>
                  </a:extLst>
                </a:gridCol>
                <a:gridCol w="570894">
                  <a:extLst>
                    <a:ext uri="{9D8B030D-6E8A-4147-A177-3AD203B41FA5}">
                      <a16:colId xmlns:a16="http://schemas.microsoft.com/office/drawing/2014/main" val="1026217174"/>
                    </a:ext>
                  </a:extLst>
                </a:gridCol>
              </a:tblGrid>
              <a:tr h="1514558">
                <a:tc>
                  <a:txBody>
                    <a:bodyPr/>
                    <a:lstStyle/>
                    <a:p>
                      <a:pPr algn="l" fontAlgn="ctr">
                        <a:buNone/>
                      </a:pPr>
                      <a:r>
                        <a:rPr lang="en-GB" sz="1100" b="1" i="0" u="none" strike="noStrike" dirty="0">
                          <a:solidFill>
                            <a:srgbClr val="000000"/>
                          </a:solidFill>
                          <a:effectLst/>
                          <a:latin typeface="Arial" panose="020B060402020202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dirty="0">
                          <a:solidFill>
                            <a:srgbClr val="000000"/>
                          </a:solidFill>
                          <a:effectLst/>
                          <a:latin typeface="Arial" panose="020B0604020202020204" pitchFamily="34" charset="0"/>
                        </a:rPr>
                        <a:t>Cosmetics &amp;</a:t>
                      </a:r>
                      <a:br>
                        <a:rPr lang="en-GB" sz="1000" b="0" i="0" u="none" strike="noStrike" dirty="0">
                          <a:solidFill>
                            <a:srgbClr val="000000"/>
                          </a:solidFill>
                          <a:effectLst/>
                          <a:latin typeface="Arial" panose="020B0604020202020204" pitchFamily="34" charset="0"/>
                        </a:rPr>
                      </a:br>
                      <a:r>
                        <a:rPr lang="en-GB" sz="1000" b="0" i="0" u="none" strike="noStrike" dirty="0">
                          <a:solidFill>
                            <a:srgbClr val="000000"/>
                          </a:solidFill>
                          <a:effectLst/>
                          <a:latin typeface="Arial" panose="020B0604020202020204" pitchFamily="34" charset="0"/>
                        </a:rPr>
                        <a:t> Personal Care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Online Retail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Retail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Electronics, Household Appliances &amp; Tech</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Government Social Political Organisation</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Calibri" panose="020F0502020204030204" pitchFamily="34" charset="0"/>
                        </a:rPr>
                        <a:t>Entertainment </a:t>
                      </a:r>
                    </a:p>
                    <a:p>
                      <a:pPr algn="ctr" fontAlgn="ctr">
                        <a:buNone/>
                      </a:pPr>
                      <a:r>
                        <a:rPr lang="en-GB" sz="1100" b="0" i="0" u="none" strike="noStrike" dirty="0">
                          <a:solidFill>
                            <a:srgbClr val="000000"/>
                          </a:solidFill>
                          <a:effectLst/>
                          <a:latin typeface="Calibri" panose="020F0502020204030204" pitchFamily="34" charset="0"/>
                        </a:rPr>
                        <a:t>&amp; Leisure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Media</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dirty="0">
                          <a:solidFill>
                            <a:srgbClr val="000000"/>
                          </a:solidFill>
                          <a:effectLst/>
                          <a:latin typeface="Arial" panose="020B0604020202020204" pitchFamily="34" charset="0"/>
                        </a:rPr>
                        <a:t>Household </a:t>
                      </a:r>
                    </a:p>
                    <a:p>
                      <a:pPr algn="ctr" fontAlgn="ctr">
                        <a:buNone/>
                      </a:pPr>
                      <a:r>
                        <a:rPr lang="en-GB" sz="1000" b="0" i="0" u="none" strike="noStrike" dirty="0">
                          <a:solidFill>
                            <a:srgbClr val="000000"/>
                          </a:solidFill>
                          <a:effectLst/>
                          <a:latin typeface="Arial" panose="020B0604020202020204" pitchFamily="34" charset="0"/>
                        </a:rPr>
                        <a:t>Equipment &amp; DIY</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Calibri" panose="020F0502020204030204" pitchFamily="34" charset="0"/>
                        </a:rPr>
                        <a:t>Business &amp; </a:t>
                      </a:r>
                    </a:p>
                    <a:p>
                      <a:pPr algn="ctr" fontAlgn="ctr">
                        <a:buNone/>
                      </a:pPr>
                      <a:r>
                        <a:rPr lang="en-GB" sz="1100" b="0" i="0" u="none" strike="noStrike" dirty="0">
                          <a:solidFill>
                            <a:srgbClr val="000000"/>
                          </a:solidFill>
                          <a:effectLst/>
                          <a:latin typeface="Calibri" panose="020F0502020204030204" pitchFamily="34" charset="0"/>
                        </a:rPr>
                        <a:t>Industrial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Telecoms</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Food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Health &amp; Wellbeing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Household FMCG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Finance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dirty="0">
                          <a:solidFill>
                            <a:srgbClr val="000000"/>
                          </a:solidFill>
                          <a:effectLst/>
                          <a:latin typeface="Arial" panose="020B0604020202020204" pitchFamily="34" charset="0"/>
                        </a:rPr>
                        <a:t>Travel &amp; </a:t>
                      </a:r>
                    </a:p>
                    <a:p>
                      <a:pPr algn="ctr" fontAlgn="ctr">
                        <a:buNone/>
                      </a:pPr>
                      <a:r>
                        <a:rPr lang="en-GB" sz="1000" b="0" i="0" u="none" strike="noStrike" dirty="0">
                          <a:solidFill>
                            <a:srgbClr val="000000"/>
                          </a:solidFill>
                          <a:effectLst/>
                          <a:latin typeface="Arial" panose="020B0604020202020204" pitchFamily="34" charset="0"/>
                        </a:rPr>
                        <a:t>Transport</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0442336"/>
                  </a:ext>
                </a:extLst>
              </a:tr>
              <a:tr h="501297">
                <a:tc>
                  <a:txBody>
                    <a:bodyPr/>
                    <a:lstStyle/>
                    <a:p>
                      <a:pPr algn="ctr" fontAlgn="ctr">
                        <a:buNone/>
                      </a:pPr>
                      <a:r>
                        <a:rPr lang="en-GB" sz="1000" b="0" i="0" u="none" strike="noStrike">
                          <a:solidFill>
                            <a:srgbClr val="000000"/>
                          </a:solidFill>
                          <a:effectLst/>
                          <a:latin typeface="Arial" panose="020B0604020202020204" pitchFamily="34" charset="0"/>
                        </a:rPr>
                        <a:t>Oct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buNone/>
                      </a:pP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buNone/>
                      </a:pPr>
                      <a:r>
                        <a:rPr lang="en-GB" sz="1200" b="1" i="0" u="none" strike="noStrike">
                          <a:solidFill>
                            <a:srgbClr val="000000"/>
                          </a:solidFill>
                          <a:effectLst/>
                          <a:latin typeface="Arial" panose="020B0604020202020204" pitchFamily="34" charset="0"/>
                        </a:rPr>
                        <a:t>137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680"/>
                    </a:solidFill>
                  </a:tcPr>
                </a:tc>
                <a:tc>
                  <a:txBody>
                    <a:bodyPr/>
                    <a:lstStyle/>
                    <a:p>
                      <a:pPr algn="ctr" fontAlgn="ctr">
                        <a:buNone/>
                      </a:pPr>
                      <a:r>
                        <a:rPr lang="en-GB" sz="1200" b="1" i="0" u="none" strike="noStrike">
                          <a:solidFill>
                            <a:srgbClr val="000000"/>
                          </a:solidFill>
                          <a:effectLst/>
                          <a:latin typeface="Arial" panose="020B0604020202020204" pitchFamily="34" charset="0"/>
                        </a:rPr>
                        <a:t>117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3"/>
                    </a:solidFill>
                  </a:tcPr>
                </a:tc>
                <a:tc>
                  <a:txBody>
                    <a:bodyPr/>
                    <a:lstStyle/>
                    <a:p>
                      <a:pPr algn="ctr" fontAlgn="ctr">
                        <a:buNone/>
                      </a:pP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ctr">
                        <a:buNone/>
                      </a:pPr>
                      <a:r>
                        <a:rPr lang="en-GB" sz="1200" b="1" i="0" u="none" strike="noStrike">
                          <a:solidFill>
                            <a:srgbClr val="000000"/>
                          </a:solidFill>
                          <a:effectLst/>
                          <a:latin typeface="Arial" panose="020B060402020202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buNone/>
                      </a:pPr>
                      <a:r>
                        <a:rPr lang="en-GB" sz="1200" b="1" i="0" u="none" strike="noStrike">
                          <a:solidFill>
                            <a:srgbClr val="000000"/>
                          </a:solidFill>
                          <a:effectLst/>
                          <a:latin typeface="Arial" panose="020B0604020202020204" pitchFamily="34" charset="0"/>
                        </a:rPr>
                        <a:t>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tc>
                  <a:txBody>
                    <a:bodyPr/>
                    <a:lstStyle/>
                    <a:p>
                      <a:pPr algn="ctr" fontAlgn="ctr">
                        <a:buNone/>
                      </a:pPr>
                      <a:r>
                        <a:rPr lang="en-GB" sz="1200" b="1" i="0" u="none" strike="noStrike">
                          <a:solidFill>
                            <a:srgbClr val="000000"/>
                          </a:solidFill>
                          <a:effectLst/>
                          <a:latin typeface="Arial" panose="020B0604020202020204" pitchFamily="34" charset="0"/>
                        </a:rPr>
                        <a:t>108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ctr">
                        <a:buNone/>
                      </a:pPr>
                      <a:r>
                        <a:rPr lang="en-GB" sz="1200" b="1" i="0" u="none" strike="noStrike">
                          <a:solidFill>
                            <a:srgbClr val="000000"/>
                          </a:solidFill>
                          <a:effectLst/>
                          <a:latin typeface="Arial" panose="020B0604020202020204" pitchFamily="34" charset="0"/>
                        </a:rPr>
                        <a:t>108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ctr">
                        <a:buNone/>
                      </a:pPr>
                      <a:r>
                        <a:rPr lang="en-GB" sz="1200" b="1" i="0" u="none" strike="noStrike">
                          <a:solidFill>
                            <a:srgbClr val="000000"/>
                          </a:solidFill>
                          <a:effectLst/>
                          <a:latin typeface="Arial" panose="020B060402020202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0"/>
                    </a:solidFill>
                  </a:tcPr>
                </a:tc>
                <a:tc>
                  <a:txBody>
                    <a:bodyPr/>
                    <a:lstStyle/>
                    <a:p>
                      <a:pPr algn="ctr" fontAlgn="ctr">
                        <a:buNone/>
                      </a:pPr>
                      <a:r>
                        <a:rPr lang="en-GB" sz="1200" b="1" i="0" u="none" strike="noStrike">
                          <a:solidFill>
                            <a:srgbClr val="000000"/>
                          </a:solidFill>
                          <a:effectLst/>
                          <a:latin typeface="Arial" panose="020B060402020202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676"/>
                    </a:solidFill>
                  </a:tcPr>
                </a:tc>
                <a:tc>
                  <a:txBody>
                    <a:bodyPr/>
                    <a:lstStyle/>
                    <a:p>
                      <a:pPr algn="ctr" fontAlgn="ctr">
                        <a:buNone/>
                      </a:pPr>
                      <a:r>
                        <a:rPr lang="en-GB" sz="1200" b="1" i="0" u="none" strike="noStrike">
                          <a:solidFill>
                            <a:srgbClr val="000000"/>
                          </a:solidFill>
                          <a:effectLst/>
                          <a:latin typeface="Arial" panose="020B0604020202020204" pitchFamily="34" charset="0"/>
                        </a:rPr>
                        <a:t>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ctr">
                        <a:buNone/>
                      </a:pP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buNone/>
                      </a:pP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ctr">
                        <a:buNone/>
                      </a:pPr>
                      <a:r>
                        <a:rPr lang="en-GB" sz="1200" b="1" i="0" u="none" strike="noStrike">
                          <a:solidFill>
                            <a:srgbClr val="000000"/>
                          </a:solidFill>
                          <a:effectLst/>
                          <a:latin typeface="Arial" panose="020B0604020202020204" pitchFamily="34" charset="0"/>
                        </a:rPr>
                        <a:t>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D72"/>
                    </a:solidFill>
                  </a:tcPr>
                </a:tc>
                <a:extLst>
                  <a:ext uri="{0D108BD9-81ED-4DB2-BD59-A6C34878D82A}">
                    <a16:rowId xmlns:a16="http://schemas.microsoft.com/office/drawing/2014/main" val="3768829089"/>
                  </a:ext>
                </a:extLst>
              </a:tr>
              <a:tr h="501297">
                <a:tc>
                  <a:txBody>
                    <a:bodyPr/>
                    <a:lstStyle/>
                    <a:p>
                      <a:pPr algn="ctr" fontAlgn="ctr">
                        <a:buNone/>
                      </a:pPr>
                      <a:r>
                        <a:rPr lang="en-GB" sz="1000" b="0" i="0" u="none" strike="noStrike">
                          <a:solidFill>
                            <a:srgbClr val="000000"/>
                          </a:solidFill>
                          <a:effectLst/>
                          <a:latin typeface="Arial" panose="020B0604020202020204" pitchFamily="34" charset="0"/>
                        </a:rPr>
                        <a:t>Nov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D380"/>
                    </a:solidFill>
                  </a:tcPr>
                </a:tc>
                <a:tc>
                  <a:txBody>
                    <a:bodyPr/>
                    <a:lstStyle/>
                    <a:p>
                      <a:pPr algn="ctr" fontAlgn="ctr">
                        <a:buNone/>
                      </a:pPr>
                      <a:r>
                        <a:rPr lang="en-GB" sz="1200" b="1" i="0" u="none" strike="noStrike">
                          <a:solidFill>
                            <a:srgbClr val="000000"/>
                          </a:solidFill>
                          <a:effectLst/>
                          <a:latin typeface="Arial" panose="020B0604020202020204" pitchFamily="34" charset="0"/>
                        </a:rPr>
                        <a:t>155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A7E"/>
                    </a:solidFill>
                  </a:tcPr>
                </a:tc>
                <a:tc>
                  <a:txBody>
                    <a:bodyPr/>
                    <a:lstStyle/>
                    <a:p>
                      <a:pPr algn="ctr" fontAlgn="ctr">
                        <a:buNone/>
                      </a:pPr>
                      <a:r>
                        <a:rPr lang="en-GB" sz="1200" b="1" i="0" u="none" strike="noStrike">
                          <a:solidFill>
                            <a:srgbClr val="000000"/>
                          </a:solidFill>
                          <a:effectLst/>
                          <a:latin typeface="Arial" panose="020B0604020202020204" pitchFamily="34" charset="0"/>
                        </a:rPr>
                        <a:t>139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580"/>
                    </a:solidFill>
                  </a:tcPr>
                </a:tc>
                <a:tc>
                  <a:txBody>
                    <a:bodyPr/>
                    <a:lstStyle/>
                    <a:p>
                      <a:pPr algn="ctr" fontAlgn="ctr">
                        <a:buNone/>
                      </a:pPr>
                      <a:r>
                        <a:rPr lang="en-GB" sz="1200" b="1" i="0" u="none" strike="noStrike">
                          <a:solidFill>
                            <a:srgbClr val="000000"/>
                          </a:solidFill>
                          <a:effectLst/>
                          <a:latin typeface="Arial" panose="020B0604020202020204" pitchFamily="34" charset="0"/>
                        </a:rPr>
                        <a:t>173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1200" b="1" i="0" u="none" strike="noStrike">
                          <a:solidFill>
                            <a:srgbClr val="000000"/>
                          </a:solidFill>
                          <a:effectLst/>
                          <a:latin typeface="Arial" panose="020B0604020202020204" pitchFamily="34" charset="0"/>
                        </a:rPr>
                        <a:t>120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ctr" fontAlgn="ctr">
                        <a:buNone/>
                      </a:pPr>
                      <a:r>
                        <a:rPr lang="en-GB" sz="1200" b="1" i="0" u="none" strike="noStrike">
                          <a:solidFill>
                            <a:srgbClr val="000000"/>
                          </a:solidFill>
                          <a:effectLst/>
                          <a:latin typeface="Arial" panose="020B0604020202020204" pitchFamily="34" charset="0"/>
                        </a:rPr>
                        <a:t>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buNone/>
                      </a:pP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buNone/>
                      </a:pPr>
                      <a:r>
                        <a:rPr lang="en-GB" sz="1200" b="1" i="0" u="none" strike="noStrike">
                          <a:solidFill>
                            <a:srgbClr val="000000"/>
                          </a:solidFill>
                          <a:effectLst/>
                          <a:latin typeface="Arial" panose="020B060402020202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buNone/>
                      </a:pPr>
                      <a:r>
                        <a:rPr lang="en-GB" sz="1200" b="1" i="0" u="none" strike="noStrike">
                          <a:solidFill>
                            <a:srgbClr val="000000"/>
                          </a:solidFill>
                          <a:effectLst/>
                          <a:latin typeface="Arial" panose="020B0604020202020204" pitchFamily="34" charset="0"/>
                        </a:rPr>
                        <a:t>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ctr">
                        <a:buNone/>
                      </a:pPr>
                      <a:r>
                        <a:rPr lang="en-GB" sz="1200" b="1" i="0" u="none" strike="noStrike">
                          <a:solidFill>
                            <a:srgbClr val="000000"/>
                          </a:solidFill>
                          <a:effectLst/>
                          <a:latin typeface="Arial" panose="020B0604020202020204" pitchFamily="34" charset="0"/>
                        </a:rPr>
                        <a:t>104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buNone/>
                      </a:pP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buNone/>
                      </a:pPr>
                      <a:r>
                        <a:rPr lang="en-GB" sz="1200" b="1" i="0" u="none" strike="noStrike">
                          <a:solidFill>
                            <a:srgbClr val="000000"/>
                          </a:solidFill>
                          <a:effectLst/>
                          <a:latin typeface="Arial" panose="020B0604020202020204" pitchFamily="34" charset="0"/>
                        </a:rPr>
                        <a:t>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178"/>
                    </a:solidFill>
                  </a:tcPr>
                </a:tc>
                <a:tc>
                  <a:txBody>
                    <a:bodyPr/>
                    <a:lstStyle/>
                    <a:p>
                      <a:pPr algn="ctr" fontAlgn="ctr">
                        <a:buNone/>
                      </a:pPr>
                      <a:r>
                        <a:rPr lang="en-GB" sz="1200" b="1" i="0" u="none" strike="noStrike">
                          <a:solidFill>
                            <a:srgbClr val="000000"/>
                          </a:solidFill>
                          <a:effectLst/>
                          <a:latin typeface="Arial" panose="020B060402020202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676"/>
                    </a:solidFill>
                  </a:tcPr>
                </a:tc>
                <a:tc>
                  <a:txBody>
                    <a:bodyPr/>
                    <a:lstStyle/>
                    <a:p>
                      <a:pPr algn="ctr" fontAlgn="ctr">
                        <a:buNone/>
                      </a:pPr>
                      <a:r>
                        <a:rPr lang="en-GB" sz="1200" b="1" i="0" u="none" strike="noStrike">
                          <a:solidFill>
                            <a:srgbClr val="000000"/>
                          </a:solidFill>
                          <a:effectLst/>
                          <a:latin typeface="Arial" panose="020B0604020202020204" pitchFamily="34" charset="0"/>
                        </a:rPr>
                        <a:t>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D78"/>
                    </a:solidFill>
                  </a:tcPr>
                </a:tc>
                <a:tc>
                  <a:txBody>
                    <a:bodyPr/>
                    <a:lstStyle/>
                    <a:p>
                      <a:pPr algn="ctr" fontAlgn="ctr">
                        <a:buNone/>
                      </a:pPr>
                      <a:r>
                        <a:rPr lang="en-GB" sz="1200" b="1" i="0" u="none" strike="noStrike">
                          <a:solidFill>
                            <a:srgbClr val="000000"/>
                          </a:solidFill>
                          <a:effectLst/>
                          <a:latin typeface="Arial" panose="020B060402020202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4101821423"/>
                  </a:ext>
                </a:extLst>
              </a:tr>
              <a:tr h="501297">
                <a:tc>
                  <a:txBody>
                    <a:bodyPr/>
                    <a:lstStyle/>
                    <a:p>
                      <a:pPr algn="ctr" fontAlgn="ctr">
                        <a:buNone/>
                      </a:pPr>
                      <a:r>
                        <a:rPr lang="en-GB" sz="1000" b="0" i="0" u="none" strike="noStrike">
                          <a:solidFill>
                            <a:srgbClr val="000000"/>
                          </a:solidFill>
                          <a:effectLst/>
                          <a:latin typeface="Arial" panose="020B0604020202020204" pitchFamily="34" charset="0"/>
                        </a:rPr>
                        <a:t>Dec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ACE7F"/>
                    </a:solidFill>
                  </a:tcPr>
                </a:tc>
                <a:tc>
                  <a:txBody>
                    <a:bodyPr/>
                    <a:lstStyle/>
                    <a:p>
                      <a:pPr algn="ctr" fontAlgn="ctr">
                        <a:buNone/>
                      </a:pPr>
                      <a:r>
                        <a:rPr lang="en-GB" sz="1200" b="1" i="0" u="none" strike="noStrike">
                          <a:solidFill>
                            <a:srgbClr val="000000"/>
                          </a:solidFill>
                          <a:effectLst/>
                          <a:latin typeface="Arial" panose="020B0604020202020204" pitchFamily="34" charset="0"/>
                        </a:rPr>
                        <a:t>150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E7F"/>
                    </a:solidFill>
                  </a:tcPr>
                </a:tc>
                <a:tc>
                  <a:txBody>
                    <a:bodyPr/>
                    <a:lstStyle/>
                    <a:p>
                      <a:pPr algn="ctr" fontAlgn="ctr">
                        <a:buNone/>
                      </a:pPr>
                      <a:r>
                        <a:rPr lang="en-GB" sz="1200" b="1" i="0" u="none" strike="noStrike">
                          <a:solidFill>
                            <a:srgbClr val="000000"/>
                          </a:solidFill>
                          <a:effectLst/>
                          <a:latin typeface="Arial" panose="020B0604020202020204" pitchFamily="34" charset="0"/>
                        </a:rPr>
                        <a:t>122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tc>
                  <a:txBody>
                    <a:bodyPr/>
                    <a:lstStyle/>
                    <a:p>
                      <a:pPr algn="ctr" fontAlgn="ctr">
                        <a:buNone/>
                      </a:pPr>
                      <a:r>
                        <a:rPr lang="en-GB" sz="1200" b="1" i="0" u="none" strike="noStrike">
                          <a:solidFill>
                            <a:srgbClr val="000000"/>
                          </a:solidFill>
                          <a:effectLst/>
                          <a:latin typeface="Arial" panose="020B060402020202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buNone/>
                      </a:pPr>
                      <a:r>
                        <a:rPr lang="en-GB" sz="1200" b="1" i="0" u="none" strike="noStrike">
                          <a:solidFill>
                            <a:srgbClr val="000000"/>
                          </a:solidFill>
                          <a:effectLst/>
                          <a:latin typeface="Arial" panose="020B0604020202020204" pitchFamily="34" charset="0"/>
                        </a:rPr>
                        <a:t>149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ACE7F"/>
                    </a:solidFill>
                  </a:tcPr>
                </a:tc>
                <a:tc>
                  <a:txBody>
                    <a:bodyPr/>
                    <a:lstStyle/>
                    <a:p>
                      <a:pPr algn="ctr" fontAlgn="ctr">
                        <a:buNone/>
                      </a:pPr>
                      <a:r>
                        <a:rPr lang="en-GB" sz="1200" b="1" i="0" u="none" strike="noStrike">
                          <a:solidFill>
                            <a:srgbClr val="000000"/>
                          </a:solidFill>
                          <a:effectLst/>
                          <a:latin typeface="Arial" panose="020B0604020202020204" pitchFamily="34" charset="0"/>
                        </a:rPr>
                        <a:t>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buNone/>
                      </a:pPr>
                      <a:r>
                        <a:rPr lang="en-GB" sz="1200" b="1" i="0" u="none" strike="noStrike">
                          <a:solidFill>
                            <a:srgbClr val="000000"/>
                          </a:solidFill>
                          <a:effectLst/>
                          <a:latin typeface="Arial" panose="020B060402020202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ctr">
                        <a:buNone/>
                      </a:pP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buNone/>
                      </a:pP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buNone/>
                      </a:pPr>
                      <a:r>
                        <a:rPr lang="en-GB" sz="1200" b="1" i="0" u="none" strike="noStrike">
                          <a:solidFill>
                            <a:srgbClr val="000000"/>
                          </a:solidFill>
                          <a:effectLst/>
                          <a:latin typeface="Arial" panose="020B0604020202020204" pitchFamily="34" charset="0"/>
                        </a:rPr>
                        <a:t>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buNone/>
                      </a:pP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buNone/>
                      </a:pPr>
                      <a:r>
                        <a:rPr lang="en-GB" sz="1200" b="1" i="0" u="none" strike="noStrike">
                          <a:solidFill>
                            <a:srgbClr val="000000"/>
                          </a:solidFill>
                          <a:effectLst/>
                          <a:latin typeface="Arial" panose="020B0604020202020204" pitchFamily="34" charset="0"/>
                        </a:rPr>
                        <a:t>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178"/>
                    </a:solidFill>
                  </a:tcPr>
                </a:tc>
                <a:tc>
                  <a:txBody>
                    <a:bodyPr/>
                    <a:lstStyle/>
                    <a:p>
                      <a:pPr algn="ctr" fontAlgn="ctr">
                        <a:buNone/>
                      </a:pPr>
                      <a:r>
                        <a:rPr lang="en-GB" sz="1200" b="1" i="0" u="none" strike="noStrike">
                          <a:solidFill>
                            <a:srgbClr val="000000"/>
                          </a:solidFill>
                          <a:effectLst/>
                          <a:latin typeface="Arial" panose="020B0604020202020204" pitchFamily="34" charset="0"/>
                        </a:rPr>
                        <a:t>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877"/>
                    </a:solidFill>
                  </a:tcPr>
                </a:tc>
                <a:tc>
                  <a:txBody>
                    <a:bodyPr/>
                    <a:lstStyle/>
                    <a:p>
                      <a:pPr algn="ctr" fontAlgn="ctr">
                        <a:buNone/>
                      </a:pPr>
                      <a:r>
                        <a:rPr lang="en-GB" sz="1200" b="1" i="0" u="none" strike="noStrike">
                          <a:solidFill>
                            <a:srgbClr val="000000"/>
                          </a:solidFill>
                          <a:effectLst/>
                          <a:latin typeface="Arial" panose="020B0604020202020204" pitchFamily="34" charset="0"/>
                        </a:rPr>
                        <a:t>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46D"/>
                    </a:solidFill>
                  </a:tcPr>
                </a:tc>
                <a:tc>
                  <a:txBody>
                    <a:bodyPr/>
                    <a:lstStyle/>
                    <a:p>
                      <a:pPr algn="ctr" fontAlgn="ctr">
                        <a:buNone/>
                      </a:pPr>
                      <a:r>
                        <a:rPr lang="en-GB" sz="1200" b="1" i="0" u="none" strike="noStrike">
                          <a:solidFill>
                            <a:srgbClr val="000000"/>
                          </a:solidFill>
                          <a:effectLst/>
                          <a:latin typeface="Arial" panose="020B0604020202020204" pitchFamily="34" charset="0"/>
                        </a:rPr>
                        <a:t>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extLst>
                  <a:ext uri="{0D108BD9-81ED-4DB2-BD59-A6C34878D82A}">
                    <a16:rowId xmlns:a16="http://schemas.microsoft.com/office/drawing/2014/main" val="2448178010"/>
                  </a:ext>
                </a:extLst>
              </a:tr>
              <a:tr h="211895">
                <a:tc>
                  <a:txBody>
                    <a:bodyPr/>
                    <a:lstStyle/>
                    <a:p>
                      <a:pPr algn="ctr" fontAlgn="ctr">
                        <a:buNone/>
                      </a:pPr>
                      <a:r>
                        <a:rPr lang="en-GB" sz="1000" b="0"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4462737"/>
                  </a:ext>
                </a:extLst>
              </a:tr>
              <a:tr h="501297">
                <a:tc>
                  <a:txBody>
                    <a:bodyPr/>
                    <a:lstStyle/>
                    <a:p>
                      <a:pPr algn="ctr" fontAlgn="ctr">
                        <a:buNone/>
                      </a:pPr>
                      <a:r>
                        <a:rPr lang="en-GB" sz="1000" b="0" i="0" u="none" strike="noStrike">
                          <a:solidFill>
                            <a:srgbClr val="000000"/>
                          </a:solidFill>
                          <a:effectLst/>
                          <a:latin typeface="Arial" panose="020B0604020202020204" pitchFamily="34" charset="0"/>
                        </a:rPr>
                        <a:t>Q4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1200" b="1" i="0" u="none" strike="noStrike">
                          <a:solidFill>
                            <a:srgbClr val="000000"/>
                          </a:solidFill>
                          <a:effectLst/>
                          <a:latin typeface="Arial" panose="020B0604020202020204" pitchFamily="34" charset="0"/>
                        </a:rPr>
                        <a:t>136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680"/>
                    </a:solidFill>
                  </a:tcPr>
                </a:tc>
                <a:tc>
                  <a:txBody>
                    <a:bodyPr/>
                    <a:lstStyle/>
                    <a:p>
                      <a:pPr algn="ctr" fontAlgn="ctr">
                        <a:buNone/>
                      </a:pPr>
                      <a:r>
                        <a:rPr lang="en-GB" sz="1200" b="1" i="0" u="none" strike="noStrike">
                          <a:solidFill>
                            <a:srgbClr val="000000"/>
                          </a:solidFill>
                          <a:effectLst/>
                          <a:latin typeface="Arial" panose="020B0604020202020204" pitchFamily="34" charset="0"/>
                        </a:rPr>
                        <a:t>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ctr" fontAlgn="ctr">
                        <a:buNone/>
                      </a:pPr>
                      <a:r>
                        <a:rPr lang="en-GB" sz="1200" b="1" i="0" u="none" strike="noStrike">
                          <a:solidFill>
                            <a:srgbClr val="000000"/>
                          </a:solidFill>
                          <a:effectLst/>
                          <a:latin typeface="Arial" panose="020B0604020202020204" pitchFamily="34" charset="0"/>
                        </a:rPr>
                        <a:t>132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981"/>
                    </a:solidFill>
                  </a:tcPr>
                </a:tc>
                <a:tc>
                  <a:txBody>
                    <a:bodyPr/>
                    <a:lstStyle/>
                    <a:p>
                      <a:pPr algn="ctr" fontAlgn="ctr">
                        <a:buNone/>
                      </a:pPr>
                      <a:r>
                        <a:rPr lang="en-GB" sz="1200" b="1" i="0" u="none" strike="noStrike">
                          <a:solidFill>
                            <a:srgbClr val="000000"/>
                          </a:solidFill>
                          <a:effectLst/>
                          <a:latin typeface="Arial" panose="020B0604020202020204" pitchFamily="34" charset="0"/>
                        </a:rPr>
                        <a:t>128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C81"/>
                    </a:solidFill>
                  </a:tcPr>
                </a:tc>
                <a:tc>
                  <a:txBody>
                    <a:bodyPr/>
                    <a:lstStyle/>
                    <a:p>
                      <a:pPr algn="ctr" fontAlgn="ctr">
                        <a:buNone/>
                      </a:pPr>
                      <a:r>
                        <a:rPr lang="en-GB" sz="1200" b="1" i="0" u="none" strike="noStrike">
                          <a:solidFill>
                            <a:srgbClr val="000000"/>
                          </a:solidFill>
                          <a:effectLst/>
                          <a:latin typeface="Arial" panose="020B0604020202020204" pitchFamily="34" charset="0"/>
                        </a:rPr>
                        <a:t>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D82"/>
                    </a:solidFill>
                  </a:tcPr>
                </a:tc>
                <a:tc>
                  <a:txBody>
                    <a:bodyPr/>
                    <a:lstStyle/>
                    <a:p>
                      <a:pPr algn="ctr" fontAlgn="ctr">
                        <a:buNone/>
                      </a:pPr>
                      <a:r>
                        <a:rPr lang="en-GB" sz="1200" b="1" i="0" u="none" strike="noStrike">
                          <a:solidFill>
                            <a:srgbClr val="000000"/>
                          </a:solidFill>
                          <a:effectLst/>
                          <a:latin typeface="Arial" panose="020B0604020202020204" pitchFamily="34" charset="0"/>
                        </a:rPr>
                        <a:t>111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buNone/>
                      </a:pPr>
                      <a:r>
                        <a:rPr lang="en-GB" sz="1200" b="1" i="0" u="none" strike="noStrike">
                          <a:solidFill>
                            <a:srgbClr val="000000"/>
                          </a:solidFill>
                          <a:effectLst/>
                          <a:latin typeface="Arial" panose="020B0604020202020204" pitchFamily="34" charset="0"/>
                        </a:rPr>
                        <a:t>109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ctr" fontAlgn="ctr">
                        <a:buNone/>
                      </a:pP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buNone/>
                      </a:pPr>
                      <a:r>
                        <a:rPr lang="en-GB" sz="1200" b="1" i="0" u="none" strike="noStrike">
                          <a:solidFill>
                            <a:srgbClr val="000000"/>
                          </a:solidFill>
                          <a:effectLst/>
                          <a:latin typeface="Arial" panose="020B060402020202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buNone/>
                      </a:pP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buNone/>
                      </a:pPr>
                      <a:r>
                        <a:rPr lang="en-GB" sz="1200" b="1" i="0" u="none" strike="noStrike">
                          <a:solidFill>
                            <a:srgbClr val="000000"/>
                          </a:solidFill>
                          <a:effectLst/>
                          <a:latin typeface="Arial" panose="020B0604020202020204" pitchFamily="34" charset="0"/>
                        </a:rPr>
                        <a:t>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ctr">
                        <a:buNone/>
                      </a:pPr>
                      <a:r>
                        <a:rPr lang="en-GB" sz="1200" b="1" i="0" u="none" strike="noStrike">
                          <a:solidFill>
                            <a:srgbClr val="000000"/>
                          </a:solidFill>
                          <a:effectLst/>
                          <a:latin typeface="Arial" panose="020B0604020202020204" pitchFamily="34" charset="0"/>
                        </a:rPr>
                        <a:t>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B7A"/>
                    </a:solidFill>
                  </a:tcPr>
                </a:tc>
                <a:tc>
                  <a:txBody>
                    <a:bodyPr/>
                    <a:lstStyle/>
                    <a:p>
                      <a:pPr algn="ctr" fontAlgn="ctr">
                        <a:buNone/>
                      </a:pPr>
                      <a:r>
                        <a:rPr lang="en-GB" sz="1200" b="1" i="0" u="none" strike="noStrike">
                          <a:solidFill>
                            <a:srgbClr val="000000"/>
                          </a:solidFill>
                          <a:effectLst/>
                          <a:latin typeface="Arial" panose="020B0604020202020204" pitchFamily="34" charset="0"/>
                        </a:rPr>
                        <a:t>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buNone/>
                      </a:pPr>
                      <a:r>
                        <a:rPr lang="en-GB" sz="1200" b="1" i="0" u="none" strike="noStrike">
                          <a:solidFill>
                            <a:srgbClr val="000000"/>
                          </a:solidFill>
                          <a:effectLst/>
                          <a:latin typeface="Arial" panose="020B0604020202020204" pitchFamily="34" charset="0"/>
                        </a:rPr>
                        <a:t>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178"/>
                    </a:solidFill>
                  </a:tcPr>
                </a:tc>
                <a:tc>
                  <a:txBody>
                    <a:bodyPr/>
                    <a:lstStyle/>
                    <a:p>
                      <a:pPr algn="ctr" fontAlgn="ctr">
                        <a:buNone/>
                      </a:pPr>
                      <a:r>
                        <a:rPr lang="en-GB" sz="1200" b="1" i="0" u="none" strike="noStrike" dirty="0">
                          <a:solidFill>
                            <a:srgbClr val="000000"/>
                          </a:solidFill>
                          <a:effectLst/>
                          <a:latin typeface="Arial" panose="020B0604020202020204" pitchFamily="34" charset="0"/>
                        </a:rPr>
                        <a:t>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673"/>
                    </a:solidFill>
                  </a:tcPr>
                </a:tc>
                <a:extLst>
                  <a:ext uri="{0D108BD9-81ED-4DB2-BD59-A6C34878D82A}">
                    <a16:rowId xmlns:a16="http://schemas.microsoft.com/office/drawing/2014/main" val="1011458075"/>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Q4 2025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2025 vs 2025 Index, Adults, Top 15 categories by total impacts. Historic not forward looking.</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Q4 2025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2942945485"/>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2025, All Adults, Impacts (R/W) (million). Numbers above bars show Q4 index vs 2025. Historic not forward looking.</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Cosmetics &amp; Personal Care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2025, All Adults, Impacts (R/W) (million). Top 10 Q4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4205528862"/>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4" descr="Moneysupermarket.com buys Quidco for up to £101m">
            <a:extLst>
              <a:ext uri="{FF2B5EF4-FFF2-40B4-BE49-F238E27FC236}">
                <a16:creationId xmlns:a16="http://schemas.microsoft.com/office/drawing/2014/main" id="{87F9DEE8-732A-B67B-834D-3F3AADFAD1BE}"/>
              </a:ext>
            </a:extLst>
          </p:cNvPr>
          <p:cNvSpPr>
            <a:spLocks noChangeAspect="1" noChangeArrowheads="1"/>
          </p:cNvSpPr>
          <p:nvPr/>
        </p:nvSpPr>
        <p:spPr bwMode="auto">
          <a:xfrm>
            <a:off x="5943600" y="3276600"/>
            <a:ext cx="360000" cy="36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ile:L'Oréal logo.svg - Wikimedia Commons">
            <a:extLst>
              <a:ext uri="{FF2B5EF4-FFF2-40B4-BE49-F238E27FC236}">
                <a16:creationId xmlns:a16="http://schemas.microsoft.com/office/drawing/2014/main" id="{60D56A27-C16C-2D1B-B91A-FE7EB6D4111C}"/>
              </a:ext>
            </a:extLst>
          </p:cNvPr>
          <p:cNvPicPr>
            <a:picLocks noChangeAspect="1"/>
          </p:cNvPicPr>
          <p:nvPr/>
        </p:nvPicPr>
        <p:blipFill>
          <a:blip r:embed="rId4"/>
          <a:stretch>
            <a:fillRect/>
          </a:stretch>
        </p:blipFill>
        <p:spPr>
          <a:xfrm>
            <a:off x="1693744" y="5156629"/>
            <a:ext cx="691183" cy="125277"/>
          </a:xfrm>
          <a:prstGeom prst="rect">
            <a:avLst/>
          </a:prstGeom>
        </p:spPr>
      </p:pic>
      <p:pic>
        <p:nvPicPr>
          <p:cNvPr id="6" name="Picture 5" descr="Procter &amp; Gamble - Wikipedia">
            <a:extLst>
              <a:ext uri="{FF2B5EF4-FFF2-40B4-BE49-F238E27FC236}">
                <a16:creationId xmlns:a16="http://schemas.microsoft.com/office/drawing/2014/main" id="{BE08D31A-A2B0-512F-1DDA-64DCAB7628C8}"/>
              </a:ext>
            </a:extLst>
          </p:cNvPr>
          <p:cNvPicPr>
            <a:picLocks noChangeAspect="1"/>
          </p:cNvPicPr>
          <p:nvPr/>
        </p:nvPicPr>
        <p:blipFill>
          <a:blip r:embed="rId5"/>
          <a:stretch>
            <a:fillRect/>
          </a:stretch>
        </p:blipFill>
        <p:spPr>
          <a:xfrm>
            <a:off x="2835469" y="5039267"/>
            <a:ext cx="360000" cy="360000"/>
          </a:xfrm>
          <a:prstGeom prst="rect">
            <a:avLst/>
          </a:prstGeom>
        </p:spPr>
      </p:pic>
      <p:pic>
        <p:nvPicPr>
          <p:cNvPr id="11" name="Picture 10">
            <a:extLst>
              <a:ext uri="{FF2B5EF4-FFF2-40B4-BE49-F238E27FC236}">
                <a16:creationId xmlns:a16="http://schemas.microsoft.com/office/drawing/2014/main" id="{E3885010-A9EF-4BD0-F6E6-BFDF4DB75D56}"/>
              </a:ext>
            </a:extLst>
          </p:cNvPr>
          <p:cNvPicPr>
            <a:picLocks noChangeAspect="1"/>
          </p:cNvPicPr>
          <p:nvPr/>
        </p:nvPicPr>
        <p:blipFill>
          <a:blip r:embed="rId6"/>
          <a:stretch>
            <a:fillRect/>
          </a:stretch>
        </p:blipFill>
        <p:spPr>
          <a:xfrm>
            <a:off x="3835952" y="5032790"/>
            <a:ext cx="265637" cy="372955"/>
          </a:xfrm>
          <a:prstGeom prst="rect">
            <a:avLst/>
          </a:prstGeom>
        </p:spPr>
      </p:pic>
      <p:pic>
        <p:nvPicPr>
          <p:cNvPr id="15" name="Picture 14">
            <a:extLst>
              <a:ext uri="{FF2B5EF4-FFF2-40B4-BE49-F238E27FC236}">
                <a16:creationId xmlns:a16="http://schemas.microsoft.com/office/drawing/2014/main" id="{B475D082-8F3B-94D6-047C-C68D7B72C509}"/>
              </a:ext>
            </a:extLst>
          </p:cNvPr>
          <p:cNvPicPr>
            <a:picLocks noChangeAspect="1"/>
          </p:cNvPicPr>
          <p:nvPr/>
        </p:nvPicPr>
        <p:blipFill>
          <a:blip r:embed="rId7"/>
          <a:stretch>
            <a:fillRect/>
          </a:stretch>
        </p:blipFill>
        <p:spPr>
          <a:xfrm>
            <a:off x="4696426" y="5106815"/>
            <a:ext cx="583431" cy="224904"/>
          </a:xfrm>
          <a:prstGeom prst="rect">
            <a:avLst/>
          </a:prstGeom>
        </p:spPr>
      </p:pic>
      <p:pic>
        <p:nvPicPr>
          <p:cNvPr id="17" name="Picture 16">
            <a:extLst>
              <a:ext uri="{FF2B5EF4-FFF2-40B4-BE49-F238E27FC236}">
                <a16:creationId xmlns:a16="http://schemas.microsoft.com/office/drawing/2014/main" id="{CD8ECC0A-B0B9-B419-4031-D16C51BAD839}"/>
              </a:ext>
            </a:extLst>
          </p:cNvPr>
          <p:cNvPicPr>
            <a:picLocks noChangeAspect="1"/>
          </p:cNvPicPr>
          <p:nvPr/>
        </p:nvPicPr>
        <p:blipFill>
          <a:blip r:embed="rId8"/>
          <a:stretch>
            <a:fillRect/>
          </a:stretch>
        </p:blipFill>
        <p:spPr>
          <a:xfrm>
            <a:off x="5604382" y="4861311"/>
            <a:ext cx="715913" cy="715913"/>
          </a:xfrm>
          <a:prstGeom prst="rect">
            <a:avLst/>
          </a:prstGeom>
        </p:spPr>
      </p:pic>
      <p:pic>
        <p:nvPicPr>
          <p:cNvPr id="19" name="Picture 18">
            <a:extLst>
              <a:ext uri="{FF2B5EF4-FFF2-40B4-BE49-F238E27FC236}">
                <a16:creationId xmlns:a16="http://schemas.microsoft.com/office/drawing/2014/main" id="{A47B9D5E-5941-D104-319A-4976A82B4C68}"/>
              </a:ext>
            </a:extLst>
          </p:cNvPr>
          <p:cNvPicPr>
            <a:picLocks noChangeAspect="1"/>
          </p:cNvPicPr>
          <p:nvPr/>
        </p:nvPicPr>
        <p:blipFill>
          <a:blip r:embed="rId9"/>
          <a:stretch>
            <a:fillRect/>
          </a:stretch>
        </p:blipFill>
        <p:spPr>
          <a:xfrm>
            <a:off x="6782650" y="5020130"/>
            <a:ext cx="360001" cy="398274"/>
          </a:xfrm>
          <a:prstGeom prst="rect">
            <a:avLst/>
          </a:prstGeom>
        </p:spPr>
      </p:pic>
      <p:pic>
        <p:nvPicPr>
          <p:cNvPr id="20" name="Picture 19" descr="Trade Mark and Brand Guidelines - Haleon">
            <a:extLst>
              <a:ext uri="{FF2B5EF4-FFF2-40B4-BE49-F238E27FC236}">
                <a16:creationId xmlns:a16="http://schemas.microsoft.com/office/drawing/2014/main" id="{D8ED6905-AAD1-C3B6-824D-AD74BC1CDC66}"/>
              </a:ext>
            </a:extLst>
          </p:cNvPr>
          <p:cNvPicPr>
            <a:picLocks noChangeAspect="1"/>
          </p:cNvPicPr>
          <p:nvPr/>
        </p:nvPicPr>
        <p:blipFill>
          <a:blip r:embed="rId10"/>
          <a:srcRect l="20309" t="20510" r="20810" b="20611"/>
          <a:stretch>
            <a:fillRect/>
          </a:stretch>
        </p:blipFill>
        <p:spPr>
          <a:xfrm>
            <a:off x="7466512" y="4958867"/>
            <a:ext cx="891209" cy="520800"/>
          </a:xfrm>
          <a:prstGeom prst="rect">
            <a:avLst/>
          </a:prstGeom>
        </p:spPr>
      </p:pic>
      <p:pic>
        <p:nvPicPr>
          <p:cNvPr id="23" name="Picture 22" descr="Colgate-Palmolive partnered with the New York studio of @design_bridge to  develop its refreshed corporate global brand identity. I was brought in to  develop a bespoke wordmark and do a little tidying up">
            <a:extLst>
              <a:ext uri="{FF2B5EF4-FFF2-40B4-BE49-F238E27FC236}">
                <a16:creationId xmlns:a16="http://schemas.microsoft.com/office/drawing/2014/main" id="{0AAB1597-DD23-FE92-4EC2-579303E7E8AB}"/>
              </a:ext>
            </a:extLst>
          </p:cNvPr>
          <p:cNvPicPr>
            <a:picLocks noChangeAspect="1"/>
          </p:cNvPicPr>
          <p:nvPr/>
        </p:nvPicPr>
        <p:blipFill>
          <a:blip r:embed="rId11"/>
          <a:srcRect l="23455" t="12553" r="23979" b="76503"/>
          <a:stretch>
            <a:fillRect/>
          </a:stretch>
        </p:blipFill>
        <p:spPr>
          <a:xfrm>
            <a:off x="8512430" y="5113358"/>
            <a:ext cx="810259" cy="211819"/>
          </a:xfrm>
          <a:prstGeom prst="rect">
            <a:avLst/>
          </a:prstGeom>
        </p:spPr>
      </p:pic>
      <p:pic>
        <p:nvPicPr>
          <p:cNvPr id="25" name="Picture 24">
            <a:extLst>
              <a:ext uri="{FF2B5EF4-FFF2-40B4-BE49-F238E27FC236}">
                <a16:creationId xmlns:a16="http://schemas.microsoft.com/office/drawing/2014/main" id="{DD94A35E-71A1-7214-4BFA-D5C0EDF32235}"/>
              </a:ext>
            </a:extLst>
          </p:cNvPr>
          <p:cNvPicPr>
            <a:picLocks noChangeAspect="1"/>
          </p:cNvPicPr>
          <p:nvPr/>
        </p:nvPicPr>
        <p:blipFill>
          <a:blip r:embed="rId12"/>
          <a:srcRect l="13364" r="13091"/>
          <a:stretch>
            <a:fillRect/>
          </a:stretch>
        </p:blipFill>
        <p:spPr>
          <a:xfrm>
            <a:off x="9559326" y="4972519"/>
            <a:ext cx="645228" cy="493496"/>
          </a:xfrm>
          <a:prstGeom prst="rect">
            <a:avLst/>
          </a:prstGeom>
        </p:spPr>
      </p:pic>
      <p:pic>
        <p:nvPicPr>
          <p:cNvPr id="27" name="Picture 26">
            <a:extLst>
              <a:ext uri="{FF2B5EF4-FFF2-40B4-BE49-F238E27FC236}">
                <a16:creationId xmlns:a16="http://schemas.microsoft.com/office/drawing/2014/main" id="{A9566085-2CCD-1F5C-EC28-1B70F968E142}"/>
              </a:ext>
            </a:extLst>
          </p:cNvPr>
          <p:cNvPicPr>
            <a:picLocks noChangeAspect="1"/>
          </p:cNvPicPr>
          <p:nvPr/>
        </p:nvPicPr>
        <p:blipFill>
          <a:blip r:embed="rId13"/>
          <a:stretch>
            <a:fillRect/>
          </a:stretch>
        </p:blipFill>
        <p:spPr>
          <a:xfrm>
            <a:off x="10685023" y="5048327"/>
            <a:ext cx="341880" cy="341880"/>
          </a:xfrm>
          <a:prstGeom prst="rect">
            <a:avLst/>
          </a:prstGeom>
        </p:spPr>
      </p:pic>
    </p:spTree>
    <p:extLst>
      <p:ext uri="{BB962C8B-B14F-4D97-AF65-F5344CB8AC3E}">
        <p14:creationId xmlns:p14="http://schemas.microsoft.com/office/powerpoint/2010/main" val="56007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Online Retail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2025, All Adults, Impacts (R/W) (million). Top 10 Q4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674885142"/>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From A to Z: The History of the Amazon Logo | Looka">
            <a:extLst>
              <a:ext uri="{FF2B5EF4-FFF2-40B4-BE49-F238E27FC236}">
                <a16:creationId xmlns:a16="http://schemas.microsoft.com/office/drawing/2014/main" id="{0ED00F2C-C6EA-693F-95C1-E054E6CCB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094" y="5008693"/>
            <a:ext cx="561436" cy="316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tsy&#10;&#10;AI-generated content may be incorrect.">
            <a:extLst>
              <a:ext uri="{FF2B5EF4-FFF2-40B4-BE49-F238E27FC236}">
                <a16:creationId xmlns:a16="http://schemas.microsoft.com/office/drawing/2014/main" id="{3C9317ED-EF71-E592-3319-37EEBED87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6824" y="5058230"/>
            <a:ext cx="434403" cy="217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Frequently Asked Questions | Funky Pigeon">
            <a:extLst>
              <a:ext uri="{FF2B5EF4-FFF2-40B4-BE49-F238E27FC236}">
                <a16:creationId xmlns:a16="http://schemas.microsoft.com/office/drawing/2014/main" id="{C20FF8A1-A8BF-74E6-7102-2BE99021E0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486" y="5105821"/>
            <a:ext cx="712445" cy="1220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Bay&#10;&#10;AI-generated content may be incorrect.">
            <a:extLst>
              <a:ext uri="{FF2B5EF4-FFF2-40B4-BE49-F238E27FC236}">
                <a16:creationId xmlns:a16="http://schemas.microsoft.com/office/drawing/2014/main" id="{060CA558-6600-76D6-3CFD-DBECF92BD4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3136" y="5058831"/>
            <a:ext cx="538947" cy="216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58B5913-0055-17C4-F6B4-EC1F4679790E}"/>
              </a:ext>
            </a:extLst>
          </p:cNvPr>
          <p:cNvPicPr>
            <a:picLocks noChangeAspect="1"/>
          </p:cNvPicPr>
          <p:nvPr/>
        </p:nvPicPr>
        <p:blipFill>
          <a:blip r:embed="rId8"/>
          <a:stretch>
            <a:fillRect/>
          </a:stretch>
        </p:blipFill>
        <p:spPr>
          <a:xfrm>
            <a:off x="2690811" y="5014841"/>
            <a:ext cx="474072" cy="303981"/>
          </a:xfrm>
          <a:prstGeom prst="rect">
            <a:avLst/>
          </a:prstGeom>
        </p:spPr>
      </p:pic>
      <p:pic>
        <p:nvPicPr>
          <p:cNvPr id="28" name="Picture 27">
            <a:extLst>
              <a:ext uri="{FF2B5EF4-FFF2-40B4-BE49-F238E27FC236}">
                <a16:creationId xmlns:a16="http://schemas.microsoft.com/office/drawing/2014/main" id="{709A7D95-DD1D-9141-B906-84D733E024AB}"/>
              </a:ext>
            </a:extLst>
          </p:cNvPr>
          <p:cNvPicPr>
            <a:picLocks noChangeAspect="1"/>
          </p:cNvPicPr>
          <p:nvPr/>
        </p:nvPicPr>
        <p:blipFill>
          <a:blip r:embed="rId9"/>
          <a:stretch>
            <a:fillRect/>
          </a:stretch>
        </p:blipFill>
        <p:spPr>
          <a:xfrm>
            <a:off x="3554384" y="5026581"/>
            <a:ext cx="715264" cy="280501"/>
          </a:xfrm>
          <a:prstGeom prst="rect">
            <a:avLst/>
          </a:prstGeom>
        </p:spPr>
      </p:pic>
      <p:pic>
        <p:nvPicPr>
          <p:cNvPr id="30" name="Picture 29">
            <a:extLst>
              <a:ext uri="{FF2B5EF4-FFF2-40B4-BE49-F238E27FC236}">
                <a16:creationId xmlns:a16="http://schemas.microsoft.com/office/drawing/2014/main" id="{1DF53AAA-7C2F-AC2D-DECD-5A3A162BAF74}"/>
              </a:ext>
            </a:extLst>
          </p:cNvPr>
          <p:cNvPicPr>
            <a:picLocks noChangeAspect="1"/>
          </p:cNvPicPr>
          <p:nvPr/>
        </p:nvPicPr>
        <p:blipFill>
          <a:blip r:embed="rId10"/>
          <a:srcRect t="34463" b="33504"/>
          <a:stretch>
            <a:fillRect/>
          </a:stretch>
        </p:blipFill>
        <p:spPr>
          <a:xfrm>
            <a:off x="7388126" y="5059104"/>
            <a:ext cx="989113" cy="215455"/>
          </a:xfrm>
          <a:prstGeom prst="rect">
            <a:avLst/>
          </a:prstGeom>
        </p:spPr>
      </p:pic>
      <p:pic>
        <p:nvPicPr>
          <p:cNvPr id="32" name="Picture 31">
            <a:extLst>
              <a:ext uri="{FF2B5EF4-FFF2-40B4-BE49-F238E27FC236}">
                <a16:creationId xmlns:a16="http://schemas.microsoft.com/office/drawing/2014/main" id="{E13C2ABD-EDB9-CB50-70A6-C02D276E6C3A}"/>
              </a:ext>
            </a:extLst>
          </p:cNvPr>
          <p:cNvPicPr>
            <a:picLocks noChangeAspect="1"/>
          </p:cNvPicPr>
          <p:nvPr/>
        </p:nvPicPr>
        <p:blipFill>
          <a:blip r:embed="rId11"/>
          <a:srcRect l="15791" t="15790" r="16891" b="16890"/>
          <a:stretch>
            <a:fillRect/>
          </a:stretch>
        </p:blipFill>
        <p:spPr>
          <a:xfrm>
            <a:off x="5595934" y="4933756"/>
            <a:ext cx="621533" cy="466150"/>
          </a:xfrm>
          <a:prstGeom prst="rect">
            <a:avLst/>
          </a:prstGeom>
        </p:spPr>
      </p:pic>
      <p:pic>
        <p:nvPicPr>
          <p:cNvPr id="34" name="Picture 33">
            <a:extLst>
              <a:ext uri="{FF2B5EF4-FFF2-40B4-BE49-F238E27FC236}">
                <a16:creationId xmlns:a16="http://schemas.microsoft.com/office/drawing/2014/main" id="{8F9AD4A8-29C1-3D24-B398-288F29715E60}"/>
              </a:ext>
            </a:extLst>
          </p:cNvPr>
          <p:cNvPicPr>
            <a:picLocks noChangeAspect="1"/>
          </p:cNvPicPr>
          <p:nvPr/>
        </p:nvPicPr>
        <p:blipFill>
          <a:blip r:embed="rId12"/>
          <a:stretch>
            <a:fillRect/>
          </a:stretch>
        </p:blipFill>
        <p:spPr>
          <a:xfrm>
            <a:off x="9569244" y="5056745"/>
            <a:ext cx="623496" cy="220172"/>
          </a:xfrm>
          <a:prstGeom prst="rect">
            <a:avLst/>
          </a:prstGeom>
        </p:spPr>
      </p:pic>
      <p:pic>
        <p:nvPicPr>
          <p:cNvPr id="35" name="Picture 34" descr="Westminster-Collection-Logo - 288 Group Ltd">
            <a:extLst>
              <a:ext uri="{FF2B5EF4-FFF2-40B4-BE49-F238E27FC236}">
                <a16:creationId xmlns:a16="http://schemas.microsoft.com/office/drawing/2014/main" id="{117C9127-6ACC-9E55-371A-E3F9D06A91EB}"/>
              </a:ext>
            </a:extLst>
          </p:cNvPr>
          <p:cNvPicPr>
            <a:picLocks noChangeAspect="1"/>
          </p:cNvPicPr>
          <p:nvPr/>
        </p:nvPicPr>
        <p:blipFill>
          <a:blip r:embed="rId13"/>
          <a:stretch>
            <a:fillRect/>
          </a:stretch>
        </p:blipFill>
        <p:spPr>
          <a:xfrm>
            <a:off x="10439007" y="5074548"/>
            <a:ext cx="844396" cy="184567"/>
          </a:xfrm>
          <a:prstGeom prst="rect">
            <a:avLst/>
          </a:prstGeom>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Retail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2025, All Adults, Impacts (R/W) (million). Top 10 Q4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653415916"/>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a:extLst>
              <a:ext uri="{FF2B5EF4-FFF2-40B4-BE49-F238E27FC236}">
                <a16:creationId xmlns:a16="http://schemas.microsoft.com/office/drawing/2014/main" id="{00EBDE47-9FAE-BCD9-EB9A-E40871F81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801" y="4999870"/>
            <a:ext cx="371801" cy="371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e image features a sleek, blue, stylized font with elegant, flowing lines, suggesting a modern and sophisticated design.&#10;&#10;AI-generated content may be incorrect.">
            <a:extLst>
              <a:ext uri="{FF2B5EF4-FFF2-40B4-BE49-F238E27FC236}">
                <a16:creationId xmlns:a16="http://schemas.microsoft.com/office/drawing/2014/main" id="{23D7DDDA-8DE7-85E0-584C-BA2172EF8D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425" y="5047621"/>
            <a:ext cx="519328" cy="2762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amp;S Logo and symbol, meaning, history, PNG, brand">
            <a:extLst>
              <a:ext uri="{FF2B5EF4-FFF2-40B4-BE49-F238E27FC236}">
                <a16:creationId xmlns:a16="http://schemas.microsoft.com/office/drawing/2014/main" id="{43828561-2A17-1A0E-3CCE-659FDB5BE7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8852" y="5015669"/>
            <a:ext cx="478095" cy="3402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illarys (@hillarysblinds) / X">
            <a:extLst>
              <a:ext uri="{FF2B5EF4-FFF2-40B4-BE49-F238E27FC236}">
                <a16:creationId xmlns:a16="http://schemas.microsoft.com/office/drawing/2014/main" id="{A34C2E87-8693-CD92-D84C-F3096F8097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000" b="37666"/>
          <a:stretch/>
        </p:blipFill>
        <p:spPr bwMode="auto">
          <a:xfrm>
            <a:off x="10446853" y="5096480"/>
            <a:ext cx="837097" cy="178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John Lewis &amp; Partners - Wikipedia">
            <a:extLst>
              <a:ext uri="{FF2B5EF4-FFF2-40B4-BE49-F238E27FC236}">
                <a16:creationId xmlns:a16="http://schemas.microsoft.com/office/drawing/2014/main" id="{CB49D45A-E14F-389D-7B53-B632FB1752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6950" y="5019522"/>
            <a:ext cx="527068" cy="3324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rgos-Logo - DigitalDM">
            <a:extLst>
              <a:ext uri="{FF2B5EF4-FFF2-40B4-BE49-F238E27FC236}">
                <a16:creationId xmlns:a16="http://schemas.microsoft.com/office/drawing/2014/main" id="{C52FCBFA-5F86-CE4B-D21D-9A1E4DDF7B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7277" y="4863231"/>
            <a:ext cx="645079" cy="6450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999EAAA-F4F3-C766-E23F-B9F5E8195DEC}"/>
              </a:ext>
            </a:extLst>
          </p:cNvPr>
          <p:cNvPicPr>
            <a:picLocks noChangeAspect="1"/>
          </p:cNvPicPr>
          <p:nvPr/>
        </p:nvPicPr>
        <p:blipFill>
          <a:blip r:embed="rId10"/>
          <a:stretch>
            <a:fillRect/>
          </a:stretch>
        </p:blipFill>
        <p:spPr>
          <a:xfrm>
            <a:off x="4580854" y="4954314"/>
            <a:ext cx="694370" cy="462913"/>
          </a:xfrm>
          <a:prstGeom prst="rect">
            <a:avLst/>
          </a:prstGeom>
        </p:spPr>
      </p:pic>
      <p:pic>
        <p:nvPicPr>
          <p:cNvPr id="24" name="Picture 10" descr="Vintage Cash Cow | ProductionBase">
            <a:extLst>
              <a:ext uri="{FF2B5EF4-FFF2-40B4-BE49-F238E27FC236}">
                <a16:creationId xmlns:a16="http://schemas.microsoft.com/office/drawing/2014/main" id="{F3CA9BB5-80F3-D2BE-B294-C8CD2304D9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6460" y="4946614"/>
            <a:ext cx="717469" cy="4783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The Cotswold Company — True">
            <a:extLst>
              <a:ext uri="{FF2B5EF4-FFF2-40B4-BE49-F238E27FC236}">
                <a16:creationId xmlns:a16="http://schemas.microsoft.com/office/drawing/2014/main" id="{1A536E53-A3A9-20EF-62FB-7A2DEDFCA54F}"/>
              </a:ext>
            </a:extLst>
          </p:cNvPr>
          <p:cNvPicPr>
            <a:picLocks noChangeAspect="1"/>
          </p:cNvPicPr>
          <p:nvPr/>
        </p:nvPicPr>
        <p:blipFill>
          <a:blip r:embed="rId12"/>
          <a:stretch>
            <a:fillRect/>
          </a:stretch>
        </p:blipFill>
        <p:spPr>
          <a:xfrm>
            <a:off x="5522649" y="4916932"/>
            <a:ext cx="752746" cy="537676"/>
          </a:xfrm>
          <a:prstGeom prst="rect">
            <a:avLst/>
          </a:prstGeom>
        </p:spPr>
      </p:pic>
      <p:pic>
        <p:nvPicPr>
          <p:cNvPr id="26" name="Picture 25" descr="Sharps Bedrooms - Wikipedia">
            <a:extLst>
              <a:ext uri="{FF2B5EF4-FFF2-40B4-BE49-F238E27FC236}">
                <a16:creationId xmlns:a16="http://schemas.microsoft.com/office/drawing/2014/main" id="{4A488BB5-FB62-1F1A-4330-857CC5692138}"/>
              </a:ext>
            </a:extLst>
          </p:cNvPr>
          <p:cNvPicPr>
            <a:picLocks noChangeAspect="1"/>
          </p:cNvPicPr>
          <p:nvPr/>
        </p:nvPicPr>
        <p:blipFill>
          <a:blip r:embed="rId13"/>
          <a:stretch>
            <a:fillRect/>
          </a:stretch>
        </p:blipFill>
        <p:spPr>
          <a:xfrm>
            <a:off x="7696861" y="4989046"/>
            <a:ext cx="393448" cy="393448"/>
          </a:xfrm>
          <a:prstGeom prst="rect">
            <a:avLst/>
          </a:prstGeom>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BD45501-5ADC-A429-CD11-ED15EFE2B97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1" name="Rectangle 10">
            <a:extLst>
              <a:ext uri="{FF2B5EF4-FFF2-40B4-BE49-F238E27FC236}">
                <a16:creationId xmlns:a16="http://schemas.microsoft.com/office/drawing/2014/main" id="{16302025-6CD0-CCCA-68DE-A7A948DEE8AE}"/>
              </a:ext>
            </a:extLst>
          </p:cNvPr>
          <p:cNvSpPr/>
          <p:nvPr/>
        </p:nvSpPr>
        <p:spPr>
          <a:xfrm flipH="1">
            <a:off x="-7" y="0"/>
            <a:ext cx="11617897" cy="6858000"/>
          </a:xfrm>
          <a:prstGeom prst="rect">
            <a:avLst/>
          </a:prstGeom>
          <a:gradFill flip="none" rotWithShape="1">
            <a:gsLst>
              <a:gs pos="42000">
                <a:schemeClr val="bg1">
                  <a:lumMod val="0"/>
                  <a:alpha val="0"/>
                </a:schemeClr>
              </a:gs>
              <a:gs pos="22000">
                <a:srgbClr val="000000">
                  <a:lumMod val="24000"/>
                  <a:alpha val="2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 &amp; Viewing Overview</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Jägermeister – Crab</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ID" val="26"/>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CLOUDFOLDERPATH" val="Repository/Nickable Charts/TV  viewing &amp; audiences"/>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S:\RAP\Research\TV Reports\Quarterly &amp; Yearly Reviews\2026\Future Focus\Q4 2026"/>
  <p:tag name="ISPRING_PRESENTATION_TITLE" val="Future Focus Report - Q4 20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904C35-2EEA-4522-8CD1-3BC9BEEF119A}">
  <ds:schemaRefs>
    <ds:schemaRef ds:uri="http://schemas.microsoft.com/sharepoint/v3/contenttype/forms"/>
  </ds:schemaRefs>
</ds:datastoreItem>
</file>

<file path=customXml/itemProps2.xml><?xml version="1.0" encoding="utf-8"?>
<ds:datastoreItem xmlns:ds="http://schemas.openxmlformats.org/officeDocument/2006/customXml" ds:itemID="{46B6022E-8A93-42F0-BDB4-69DBA3D54EE2}">
  <ds:schemaRefs>
    <ds:schemaRef ds:uri="http://www.w3.org/XML/1998/namespac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dcmitype/"/>
    <ds:schemaRef ds:uri="7c0d7b1a-507e-46fe-ab3e-c281bbe4bb2b"/>
    <ds:schemaRef ds:uri="b285913d-14e6-45f5-a3a7-22f3c8c29baa"/>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3904</Words>
  <Application>Microsoft Office PowerPoint</Application>
  <PresentationFormat>Widescreen</PresentationFormat>
  <Paragraphs>1478</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Aptos</vt:lpstr>
      <vt:lpstr>Aptos Narrow</vt:lpstr>
      <vt:lpstr>Arial</vt:lpstr>
      <vt:lpstr>Calibri</vt:lpstr>
      <vt:lpstr>Symbol</vt:lpstr>
      <vt:lpstr>Thinkbox</vt:lpstr>
      <vt:lpstr>1_Thinkbox</vt:lpstr>
      <vt:lpstr>Future Focus Report</vt:lpstr>
      <vt:lpstr>In this deck...</vt:lpstr>
      <vt:lpstr>Category &amp; Advertiser Analysis Q4 2025</vt:lpstr>
      <vt:lpstr>Q4 2025 TV Impacts by Category</vt:lpstr>
      <vt:lpstr>Top sectors by Q4 2025 impacts</vt:lpstr>
      <vt:lpstr>Cosmetics &amp; Personal Care - Advertiser </vt:lpstr>
      <vt:lpstr>Online Retail - Advertiser </vt:lpstr>
      <vt:lpstr>Retail - Advertiser </vt:lpstr>
      <vt:lpstr>Reach Extenders &amp; Viewing Overview</vt:lpstr>
      <vt:lpstr>Identifying the ‘Reach Extenders’</vt:lpstr>
      <vt:lpstr>Identifying the ‘Reach Extenders’</vt:lpstr>
      <vt:lpstr>Top genres watched by ‘Reach Extenders’</vt:lpstr>
      <vt:lpstr>High indexing drama content</vt:lpstr>
      <vt:lpstr>High indexing film content</vt:lpstr>
      <vt:lpstr>‘Reach Extenders’ aren’t solely limited to high indexing genres</vt:lpstr>
      <vt:lpstr>When to target the ‘Reach Extenders’</vt:lpstr>
      <vt:lpstr>Q4 2025 linear TV facts &amp; figures</vt:lpstr>
      <vt:lpstr>Programming  Q4 2025</vt:lpstr>
      <vt:lpstr>Programming Highlights – Q4 2025</vt:lpstr>
      <vt:lpstr>Drama - Programming Highlights</vt:lpstr>
      <vt:lpstr>Entertainment - Programming Highlights</vt:lpstr>
      <vt:lpstr>Sports - Programming Highlights</vt:lpstr>
      <vt:lpstr>Hobbies &amp; Leisure - Programming Highlights</vt:lpstr>
      <vt:lpstr>SVOD Drama &amp; Entertainment - Programming Highlights</vt:lpstr>
      <vt:lpstr>Q4 2026</vt:lpstr>
      <vt:lpstr>Key Dates</vt:lpstr>
      <vt:lpstr>Programming Highlights – Q4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Q4 2026</dc:title>
  <dc:creator>Kate Allinson</dc:creator>
  <cp:lastModifiedBy>Akeel Mungul</cp:lastModifiedBy>
  <cp:revision>3785</cp:revision>
  <dcterms:created xsi:type="dcterms:W3CDTF">2017-11-21T15:01:39Z</dcterms:created>
  <dcterms:modified xsi:type="dcterms:W3CDTF">2026-07-16T10:01:52Z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