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0" r:id="rId5"/>
  </p:sldMasterIdLst>
  <p:notesMasterIdLst>
    <p:notesMasterId r:id="rId33"/>
  </p:notesMasterIdLst>
  <p:handoutMasterIdLst>
    <p:handoutMasterId r:id="rId34"/>
  </p:handoutMasterIdLst>
  <p:sldIdLst>
    <p:sldId id="270" r:id="rId6"/>
    <p:sldId id="2147376131" r:id="rId7"/>
    <p:sldId id="4751" r:id="rId8"/>
    <p:sldId id="4701" r:id="rId9"/>
    <p:sldId id="4717" r:id="rId10"/>
    <p:sldId id="2147376113" r:id="rId11"/>
    <p:sldId id="2147376117" r:id="rId12"/>
    <p:sldId id="2147376123" r:id="rId13"/>
    <p:sldId id="2147376109" r:id="rId14"/>
    <p:sldId id="2147376108" r:id="rId15"/>
    <p:sldId id="2147376107" r:id="rId16"/>
    <p:sldId id="2147376112" r:id="rId17"/>
    <p:sldId id="2147376122" r:id="rId18"/>
    <p:sldId id="2147376114" r:id="rId19"/>
    <p:sldId id="2147376115" r:id="rId20"/>
    <p:sldId id="2147376106" r:id="rId21"/>
    <p:sldId id="258" r:id="rId22"/>
    <p:sldId id="4753" r:id="rId23"/>
    <p:sldId id="2147376126" r:id="rId24"/>
    <p:sldId id="2147376253" r:id="rId25"/>
    <p:sldId id="2147376254" r:id="rId26"/>
    <p:sldId id="2147376255" r:id="rId27"/>
    <p:sldId id="2147376256" r:id="rId28"/>
    <p:sldId id="2147376250" r:id="rId29"/>
    <p:sldId id="4754" r:id="rId30"/>
    <p:sldId id="2147376251" r:id="rId31"/>
    <p:sldId id="11408" r:id="rId32"/>
  </p:sldIdLst>
  <p:sldSz cx="12192000" cy="6858000"/>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uture Focus Report" id="{C5C7A7ED-BC0E-4FF5-BCF9-72B37B57D492}">
          <p14:sldIdLst>
            <p14:sldId id="270"/>
            <p14:sldId id="2147376131"/>
          </p14:sldIdLst>
        </p14:section>
        <p14:section name="Category &amp; Advertiser Analysis" id="{B95F88B3-D839-43DF-A3B6-554018B70641}">
          <p14:sldIdLst>
            <p14:sldId id="4751"/>
            <p14:sldId id="4701"/>
            <p14:sldId id="4717"/>
            <p14:sldId id="2147376113"/>
            <p14:sldId id="2147376117"/>
            <p14:sldId id="2147376123"/>
          </p14:sldIdLst>
        </p14:section>
        <p14:section name="Reach Extenders &amp; Viewing Overview" id="{B3157487-2CF3-4010-A9D9-C2ED641E2EF8}">
          <p14:sldIdLst>
            <p14:sldId id="2147376109"/>
            <p14:sldId id="2147376108"/>
            <p14:sldId id="2147376107"/>
            <p14:sldId id="2147376112"/>
            <p14:sldId id="2147376122"/>
            <p14:sldId id="2147376114"/>
            <p14:sldId id="2147376115"/>
            <p14:sldId id="2147376106"/>
            <p14:sldId id="258"/>
          </p14:sldIdLst>
        </p14:section>
        <p14:section name="Programming" id="{B122256C-AE2B-44B3-A998-3F3A81E40474}">
          <p14:sldIdLst>
            <p14:sldId id="4753"/>
            <p14:sldId id="2147376126"/>
            <p14:sldId id="2147376253"/>
            <p14:sldId id="2147376254"/>
            <p14:sldId id="2147376255"/>
            <p14:sldId id="2147376256"/>
            <p14:sldId id="2147376250"/>
          </p14:sldIdLst>
        </p14:section>
        <p14:section name="Q1 2026" id="{F78B9DDE-CB78-40A8-A1BC-D7D605B839F2}">
          <p14:sldIdLst>
            <p14:sldId id="4754"/>
            <p14:sldId id="2147376251"/>
            <p14:sldId id="1140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ca Webber" initials="DW" lastIdx="1" clrIdx="0">
    <p:extLst>
      <p:ext uri="{19B8F6BF-5375-455C-9EA6-DF929625EA0E}">
        <p15:presenceInfo xmlns:p15="http://schemas.microsoft.com/office/powerpoint/2012/main" userId="S-1-5-21-1903017862-2259124225-1915749700-46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8E8ED"/>
    <a:srgbClr val="00B050"/>
    <a:srgbClr val="8EA9DB"/>
    <a:srgbClr val="CECDD9"/>
    <a:srgbClr val="FCE4D6"/>
    <a:srgbClr val="DDEBF7"/>
    <a:srgbClr val="FFF2CC"/>
    <a:srgbClr val="E2EFDA"/>
    <a:srgbClr val="372D8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34" autoAdjust="0"/>
    <p:restoredTop sz="91404" autoAdjust="0"/>
  </p:normalViewPr>
  <p:slideViewPr>
    <p:cSldViewPr snapToGrid="0">
      <p:cViewPr varScale="1">
        <p:scale>
          <a:sx n="111" d="100"/>
          <a:sy n="111" d="100"/>
        </p:scale>
        <p:origin x="552" y="96"/>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78" d="100"/>
          <a:sy n="78" d="100"/>
        </p:scale>
        <p:origin x="396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gs" Target="tags/tag1.xml"/><Relationship Id="rId8" Type="http://schemas.openxmlformats.org/officeDocument/2006/relationships/slide" Target="slides/slide3.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Impacts</c:v>
                </c:pt>
              </c:strCache>
            </c:strRef>
          </c:tx>
          <c:spPr>
            <a:solidFill>
              <a:schemeClr val="accent1"/>
            </a:solidFill>
            <a:ln>
              <a:noFill/>
            </a:ln>
            <a:effectLst/>
          </c:spPr>
          <c:invertIfNegative val="0"/>
          <c:cat>
            <c:strRef>
              <c:f>Sheet1!$A$2:$A$16</c:f>
              <c:strCache>
                <c:ptCount val="15"/>
                <c:pt idx="0">
                  <c:v>Finance</c:v>
                </c:pt>
                <c:pt idx="1">
                  <c:v>Travel &amp; Transport</c:v>
                </c:pt>
                <c:pt idx="2">
                  <c:v>Food</c:v>
                </c:pt>
                <c:pt idx="3">
                  <c:v>Entertainment &amp; Leisure</c:v>
                </c:pt>
                <c:pt idx="4">
                  <c:v>Government Social Political Organisation</c:v>
                </c:pt>
                <c:pt idx="5">
                  <c:v>Household FMCG</c:v>
                </c:pt>
                <c:pt idx="6">
                  <c:v>Cosmetics &amp; Personal Care</c:v>
                </c:pt>
                <c:pt idx="7">
                  <c:v>Health &amp; Wellbeing</c:v>
                </c:pt>
                <c:pt idx="8">
                  <c:v>Household Equipment &amp; DIY</c:v>
                </c:pt>
                <c:pt idx="9">
                  <c:v>Automotive</c:v>
                </c:pt>
                <c:pt idx="10">
                  <c:v>Telecoms</c:v>
                </c:pt>
                <c:pt idx="11">
                  <c:v>Retail</c:v>
                </c:pt>
                <c:pt idx="12">
                  <c:v>Media</c:v>
                </c:pt>
                <c:pt idx="13">
                  <c:v>Electronics, Household Appliances &amp; Tech</c:v>
                </c:pt>
                <c:pt idx="14">
                  <c:v>Business &amp; Industrial</c:v>
                </c:pt>
              </c:strCache>
            </c:strRef>
          </c:cat>
          <c:val>
            <c:numRef>
              <c:f>Sheet1!$B$2:$B$16</c:f>
              <c:numCache>
                <c:formatCode>#,##0</c:formatCode>
                <c:ptCount val="15"/>
                <c:pt idx="0">
                  <c:v>17372</c:v>
                </c:pt>
                <c:pt idx="1">
                  <c:v>16009</c:v>
                </c:pt>
                <c:pt idx="2">
                  <c:v>15937</c:v>
                </c:pt>
                <c:pt idx="3">
                  <c:v>15334</c:v>
                </c:pt>
                <c:pt idx="4">
                  <c:v>13961</c:v>
                </c:pt>
                <c:pt idx="5">
                  <c:v>10989</c:v>
                </c:pt>
                <c:pt idx="6">
                  <c:v>7722</c:v>
                </c:pt>
                <c:pt idx="7">
                  <c:v>7550</c:v>
                </c:pt>
                <c:pt idx="8">
                  <c:v>7082</c:v>
                </c:pt>
                <c:pt idx="9">
                  <c:v>6862</c:v>
                </c:pt>
                <c:pt idx="10">
                  <c:v>6446</c:v>
                </c:pt>
                <c:pt idx="11">
                  <c:v>5245</c:v>
                </c:pt>
                <c:pt idx="12">
                  <c:v>3866</c:v>
                </c:pt>
                <c:pt idx="13">
                  <c:v>3811</c:v>
                </c:pt>
                <c:pt idx="14">
                  <c:v>3551</c:v>
                </c:pt>
              </c:numCache>
            </c:numRef>
          </c:val>
          <c:extLst>
            <c:ext xmlns:c16="http://schemas.microsoft.com/office/drawing/2014/chart" uri="{C3380CC4-5D6E-409C-BE32-E72D297353CC}">
              <c16:uniqueId val="{00000000-D4B9-446F-8112-48A9C65C7976}"/>
            </c:ext>
          </c:extLst>
        </c:ser>
        <c:dLbls>
          <c:showLegendKey val="0"/>
          <c:showVal val="0"/>
          <c:showCatName val="0"/>
          <c:showSerName val="0"/>
          <c:showPercent val="0"/>
          <c:showBubbleSize val="0"/>
        </c:dLbls>
        <c:gapWidth val="80"/>
        <c:overlap val="-27"/>
        <c:axId val="1018458864"/>
        <c:axId val="1018455256"/>
      </c:barChart>
      <c:catAx>
        <c:axId val="1018458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crossAx val="1018455256"/>
        <c:crosses val="autoZero"/>
        <c:auto val="1"/>
        <c:lblAlgn val="ctr"/>
        <c:lblOffset val="100"/>
        <c:noMultiLvlLbl val="0"/>
      </c:catAx>
      <c:valAx>
        <c:axId val="1018455256"/>
        <c:scaling>
          <c:orientation val="minMax"/>
          <c:max val="18000"/>
        </c:scaling>
        <c:delete val="0"/>
        <c:axPos val="l"/>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Impacts (R/W) (millions)</a:t>
                </a:r>
              </a:p>
            </c:rich>
          </c:tx>
          <c:layout>
            <c:manualLayout>
              <c:xMode val="edge"/>
              <c:yMode val="edge"/>
              <c:x val="1.1092624374303927E-3"/>
              <c:y val="0.26959675925925924"/>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10184588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b="1">
          <a:solidFill>
            <a:schemeClr val="tx1"/>
          </a:solidFill>
          <a:latin typeface="+mn-l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Jan</c:v>
                </c:pt>
              </c:strCache>
            </c:strRef>
          </c:tx>
          <c:spPr>
            <a:solidFill>
              <a:schemeClr val="accent1"/>
            </a:solidFill>
            <a:ln>
              <a:noFill/>
            </a:ln>
            <a:effectLst/>
          </c:spPr>
          <c:invertIfNegative val="0"/>
          <c:cat>
            <c:strRef>
              <c:f>Sheet1!$A$2:$A$11</c:f>
              <c:strCache>
                <c:ptCount val="10"/>
                <c:pt idx="0">
                  <c:v> Tui uk </c:v>
                </c:pt>
                <c:pt idx="1">
                  <c:v> P&amp;o cruises </c:v>
                </c:pt>
                <c:pt idx="2">
                  <c:v> Trivago </c:v>
                </c:pt>
                <c:pt idx="3">
                  <c:v> Turkish tourist offi </c:v>
                </c:pt>
                <c:pt idx="4">
                  <c:v> Jet2 </c:v>
                </c:pt>
                <c:pt idx="5">
                  <c:v> Walt disney company </c:v>
                </c:pt>
                <c:pt idx="6">
                  <c:v> Expedia.co.uk </c:v>
                </c:pt>
                <c:pt idx="7">
                  <c:v> Easyjet airline co </c:v>
                </c:pt>
                <c:pt idx="8">
                  <c:v> Booking.com </c:v>
                </c:pt>
                <c:pt idx="9">
                  <c:v> Bourne leisure </c:v>
                </c:pt>
              </c:strCache>
            </c:strRef>
          </c:cat>
          <c:val>
            <c:numRef>
              <c:f>Sheet1!$B$2:$B$11</c:f>
              <c:numCache>
                <c:formatCode>_-* #,##0_-;\-* #,##0_-;_-* "-"??_-;_-@_-</c:formatCode>
                <c:ptCount val="10"/>
                <c:pt idx="0">
                  <c:v>500.24590000000001</c:v>
                </c:pt>
                <c:pt idx="1">
                  <c:v>370.7911866</c:v>
                </c:pt>
                <c:pt idx="2">
                  <c:v>323.06979999999999</c:v>
                </c:pt>
                <c:pt idx="3" formatCode="General">
                  <c:v>230.1703</c:v>
                </c:pt>
                <c:pt idx="4">
                  <c:v>251.30369999999999</c:v>
                </c:pt>
                <c:pt idx="5">
                  <c:v>353.71019999999999</c:v>
                </c:pt>
                <c:pt idx="6">
                  <c:v>274.10735</c:v>
                </c:pt>
                <c:pt idx="7">
                  <c:v>306.14028500000001</c:v>
                </c:pt>
                <c:pt idx="8">
                  <c:v>223.36254500000001</c:v>
                </c:pt>
                <c:pt idx="9">
                  <c:v>215.0778</c:v>
                </c:pt>
              </c:numCache>
            </c:numRef>
          </c:val>
          <c:extLst>
            <c:ext xmlns:c16="http://schemas.microsoft.com/office/drawing/2014/chart" uri="{C3380CC4-5D6E-409C-BE32-E72D297353CC}">
              <c16:uniqueId val="{00000000-12C6-42EB-B63B-025125FE3DBC}"/>
            </c:ext>
          </c:extLst>
        </c:ser>
        <c:ser>
          <c:idx val="1"/>
          <c:order val="1"/>
          <c:tx>
            <c:strRef>
              <c:f>Sheet1!$C$1</c:f>
              <c:strCache>
                <c:ptCount val="1"/>
                <c:pt idx="0">
                  <c:v>Feb</c:v>
                </c:pt>
              </c:strCache>
            </c:strRef>
          </c:tx>
          <c:spPr>
            <a:solidFill>
              <a:schemeClr val="accent2"/>
            </a:solidFill>
            <a:ln>
              <a:noFill/>
            </a:ln>
            <a:effectLst/>
          </c:spPr>
          <c:invertIfNegative val="0"/>
          <c:cat>
            <c:strRef>
              <c:f>Sheet1!$A$2:$A$11</c:f>
              <c:strCache>
                <c:ptCount val="10"/>
                <c:pt idx="0">
                  <c:v> Tui uk </c:v>
                </c:pt>
                <c:pt idx="1">
                  <c:v> P&amp;o cruises </c:v>
                </c:pt>
                <c:pt idx="2">
                  <c:v> Trivago </c:v>
                </c:pt>
                <c:pt idx="3">
                  <c:v> Turkish tourist offi </c:v>
                </c:pt>
                <c:pt idx="4">
                  <c:v> Jet2 </c:v>
                </c:pt>
                <c:pt idx="5">
                  <c:v> Walt disney company </c:v>
                </c:pt>
                <c:pt idx="6">
                  <c:v> Expedia.co.uk </c:v>
                </c:pt>
                <c:pt idx="7">
                  <c:v> Easyjet airline co </c:v>
                </c:pt>
                <c:pt idx="8">
                  <c:v> Booking.com </c:v>
                </c:pt>
                <c:pt idx="9">
                  <c:v> Bourne leisure </c:v>
                </c:pt>
              </c:strCache>
            </c:strRef>
          </c:cat>
          <c:val>
            <c:numRef>
              <c:f>Sheet1!$C$2:$C$11</c:f>
              <c:numCache>
                <c:formatCode>_-* #,##0_-;\-* #,##0_-;_-* "-"??_-;_-@_-</c:formatCode>
                <c:ptCount val="10"/>
                <c:pt idx="0">
                  <c:v>398.009725</c:v>
                </c:pt>
                <c:pt idx="1">
                  <c:v>319.96498500000001</c:v>
                </c:pt>
                <c:pt idx="2">
                  <c:v>271.2561</c:v>
                </c:pt>
                <c:pt idx="3">
                  <c:v>314.43380000000002</c:v>
                </c:pt>
                <c:pt idx="4">
                  <c:v>188.51134999999999</c:v>
                </c:pt>
                <c:pt idx="5">
                  <c:v>18.910699999999999</c:v>
                </c:pt>
                <c:pt idx="6">
                  <c:v>104.32470000000001</c:v>
                </c:pt>
                <c:pt idx="7">
                  <c:v>108.04043</c:v>
                </c:pt>
                <c:pt idx="8">
                  <c:v>111.02961500000001</c:v>
                </c:pt>
                <c:pt idx="9">
                  <c:v>122.9781</c:v>
                </c:pt>
              </c:numCache>
            </c:numRef>
          </c:val>
          <c:extLst>
            <c:ext xmlns:c16="http://schemas.microsoft.com/office/drawing/2014/chart" uri="{C3380CC4-5D6E-409C-BE32-E72D297353CC}">
              <c16:uniqueId val="{00000001-12C6-42EB-B63B-025125FE3DBC}"/>
            </c:ext>
          </c:extLst>
        </c:ser>
        <c:ser>
          <c:idx val="2"/>
          <c:order val="2"/>
          <c:tx>
            <c:strRef>
              <c:f>Sheet1!$D$1</c:f>
              <c:strCache>
                <c:ptCount val="1"/>
                <c:pt idx="0">
                  <c:v>Mar</c:v>
                </c:pt>
              </c:strCache>
            </c:strRef>
          </c:tx>
          <c:spPr>
            <a:solidFill>
              <a:schemeClr val="accent3"/>
            </a:solidFill>
            <a:ln>
              <a:noFill/>
            </a:ln>
            <a:effectLst/>
          </c:spPr>
          <c:invertIfNegative val="0"/>
          <c:cat>
            <c:strRef>
              <c:f>Sheet1!$A$2:$A$11</c:f>
              <c:strCache>
                <c:ptCount val="10"/>
                <c:pt idx="0">
                  <c:v> Tui uk </c:v>
                </c:pt>
                <c:pt idx="1">
                  <c:v> P&amp;o cruises </c:v>
                </c:pt>
                <c:pt idx="2">
                  <c:v> Trivago </c:v>
                </c:pt>
                <c:pt idx="3">
                  <c:v> Turkish tourist offi </c:v>
                </c:pt>
                <c:pt idx="4">
                  <c:v> Jet2 </c:v>
                </c:pt>
                <c:pt idx="5">
                  <c:v> Walt disney company </c:v>
                </c:pt>
                <c:pt idx="6">
                  <c:v> Expedia.co.uk </c:v>
                </c:pt>
                <c:pt idx="7">
                  <c:v> Easyjet airline co </c:v>
                </c:pt>
                <c:pt idx="8">
                  <c:v> Booking.com </c:v>
                </c:pt>
                <c:pt idx="9">
                  <c:v> Bourne leisure </c:v>
                </c:pt>
              </c:strCache>
            </c:strRef>
          </c:cat>
          <c:val>
            <c:numRef>
              <c:f>Sheet1!$D$2:$D$11</c:f>
              <c:numCache>
                <c:formatCode>_-* #,##0_-;\-* #,##0_-;_-* "-"??_-;_-@_-</c:formatCode>
                <c:ptCount val="10"/>
                <c:pt idx="0">
                  <c:v>269.77164499999998</c:v>
                </c:pt>
                <c:pt idx="1">
                  <c:v>212.94846999999999</c:v>
                </c:pt>
                <c:pt idx="2">
                  <c:v>290.20850000000002</c:v>
                </c:pt>
                <c:pt idx="3">
                  <c:v>242.47219999999999</c:v>
                </c:pt>
                <c:pt idx="4">
                  <c:v>170.5804</c:v>
                </c:pt>
                <c:pt idx="5">
                  <c:v>222.25763000000001</c:v>
                </c:pt>
                <c:pt idx="6">
                  <c:v>213.78942000000001</c:v>
                </c:pt>
                <c:pt idx="7">
                  <c:v>42.026119999999999</c:v>
                </c:pt>
                <c:pt idx="8">
                  <c:v>112.93705</c:v>
                </c:pt>
                <c:pt idx="9">
                  <c:v>89.917950000000005</c:v>
                </c:pt>
              </c:numCache>
            </c:numRef>
          </c:val>
          <c:extLst>
            <c:ext xmlns:c16="http://schemas.microsoft.com/office/drawing/2014/chart" uri="{C3380CC4-5D6E-409C-BE32-E72D297353CC}">
              <c16:uniqueId val="{00000002-12C6-42EB-B63B-025125FE3DBC}"/>
            </c:ext>
          </c:extLst>
        </c:ser>
        <c:dLbls>
          <c:showLegendKey val="0"/>
          <c:showVal val="0"/>
          <c:showCatName val="0"/>
          <c:showSerName val="0"/>
          <c:showPercent val="0"/>
          <c:showBubbleSize val="0"/>
        </c:dLbls>
        <c:gapWidth val="219"/>
        <c:overlap val="-27"/>
        <c:axId val="1253125688"/>
        <c:axId val="1253127984"/>
      </c:barChart>
      <c:catAx>
        <c:axId val="1253125688"/>
        <c:scaling>
          <c:orientation val="minMax"/>
        </c:scaling>
        <c:delete val="1"/>
        <c:axPos val="b"/>
        <c:numFmt formatCode="General" sourceLinked="1"/>
        <c:majorTickMark val="out"/>
        <c:minorTickMark val="none"/>
        <c:tickLblPos val="nextTo"/>
        <c:crossAx val="1253127984"/>
        <c:crosses val="autoZero"/>
        <c:auto val="1"/>
        <c:lblAlgn val="ctr"/>
        <c:lblOffset val="100"/>
        <c:noMultiLvlLbl val="0"/>
      </c:catAx>
      <c:valAx>
        <c:axId val="12531279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Impacts (R/W) (millions)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_-* #,##0_-;\-* #,##0_-;_-* &quot;-&quot;??_-;_-@_-"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125312568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Jan</c:v>
                </c:pt>
              </c:strCache>
            </c:strRef>
          </c:tx>
          <c:spPr>
            <a:solidFill>
              <a:schemeClr val="accent1"/>
            </a:solidFill>
            <a:ln>
              <a:noFill/>
            </a:ln>
            <a:effectLst/>
          </c:spPr>
          <c:invertIfNegative val="0"/>
          <c:cat>
            <c:strRef>
              <c:f>Sheet1!$A$2:$A$11</c:f>
              <c:strCache>
                <c:ptCount val="10"/>
                <c:pt idx="0">
                  <c:v> Reckitt benckiser </c:v>
                </c:pt>
                <c:pt idx="1">
                  <c:v> Procter &amp; gamble uk </c:v>
                </c:pt>
                <c:pt idx="2">
                  <c:v> Haleon uk </c:v>
                </c:pt>
                <c:pt idx="3">
                  <c:v> Boots company </c:v>
                </c:pt>
                <c:pt idx="4">
                  <c:v> Vir health </c:v>
                </c:pt>
                <c:pt idx="5">
                  <c:v> Jane plan </c:v>
                </c:pt>
                <c:pt idx="6">
                  <c:v> D d d </c:v>
                </c:pt>
                <c:pt idx="7">
                  <c:v> Weight watchers uk </c:v>
                </c:pt>
                <c:pt idx="8">
                  <c:v> Juniper technologies </c:v>
                </c:pt>
                <c:pt idx="9">
                  <c:v> Athletic greens uk </c:v>
                </c:pt>
              </c:strCache>
            </c:strRef>
          </c:cat>
          <c:val>
            <c:numRef>
              <c:f>Sheet1!$B$2:$B$11</c:f>
              <c:numCache>
                <c:formatCode>_-* #,##0_-;\-* #,##0_-;_-* "-"??_-;_-@_-</c:formatCode>
                <c:ptCount val="10"/>
                <c:pt idx="0">
                  <c:v>200.17066500000001</c:v>
                </c:pt>
                <c:pt idx="1">
                  <c:v>158.82749999999999</c:v>
                </c:pt>
                <c:pt idx="2">
                  <c:v>312.99983500000002</c:v>
                </c:pt>
                <c:pt idx="3">
                  <c:v>169.03614999999999</c:v>
                </c:pt>
                <c:pt idx="4">
                  <c:v>131.02019999999999</c:v>
                </c:pt>
                <c:pt idx="5">
                  <c:v>135.08609999999999</c:v>
                </c:pt>
                <c:pt idx="6">
                  <c:v>33.358400000000003</c:v>
                </c:pt>
                <c:pt idx="7">
                  <c:v>123.85535</c:v>
                </c:pt>
                <c:pt idx="8">
                  <c:v>126.4924</c:v>
                </c:pt>
                <c:pt idx="9">
                  <c:v>98.230869999999996</c:v>
                </c:pt>
              </c:numCache>
            </c:numRef>
          </c:val>
          <c:extLst>
            <c:ext xmlns:c16="http://schemas.microsoft.com/office/drawing/2014/chart" uri="{C3380CC4-5D6E-409C-BE32-E72D297353CC}">
              <c16:uniqueId val="{00000000-12C6-42EB-B63B-025125FE3DBC}"/>
            </c:ext>
          </c:extLst>
        </c:ser>
        <c:ser>
          <c:idx val="1"/>
          <c:order val="1"/>
          <c:tx>
            <c:strRef>
              <c:f>Sheet1!$C$1</c:f>
              <c:strCache>
                <c:ptCount val="1"/>
                <c:pt idx="0">
                  <c:v>Feb</c:v>
                </c:pt>
              </c:strCache>
            </c:strRef>
          </c:tx>
          <c:spPr>
            <a:solidFill>
              <a:schemeClr val="accent2"/>
            </a:solidFill>
            <a:ln>
              <a:noFill/>
            </a:ln>
            <a:effectLst/>
          </c:spPr>
          <c:invertIfNegative val="0"/>
          <c:cat>
            <c:strRef>
              <c:f>Sheet1!$A$2:$A$11</c:f>
              <c:strCache>
                <c:ptCount val="10"/>
                <c:pt idx="0">
                  <c:v> Reckitt benckiser </c:v>
                </c:pt>
                <c:pt idx="1">
                  <c:v> Procter &amp; gamble uk </c:v>
                </c:pt>
                <c:pt idx="2">
                  <c:v> Haleon uk </c:v>
                </c:pt>
                <c:pt idx="3">
                  <c:v> Boots company </c:v>
                </c:pt>
                <c:pt idx="4">
                  <c:v> Vir health </c:v>
                </c:pt>
                <c:pt idx="5">
                  <c:v> Jane plan </c:v>
                </c:pt>
                <c:pt idx="6">
                  <c:v> D d d </c:v>
                </c:pt>
                <c:pt idx="7">
                  <c:v> Weight watchers uk </c:v>
                </c:pt>
                <c:pt idx="8">
                  <c:v> Juniper technologies </c:v>
                </c:pt>
                <c:pt idx="9">
                  <c:v> Athletic greens uk </c:v>
                </c:pt>
              </c:strCache>
            </c:strRef>
          </c:cat>
          <c:val>
            <c:numRef>
              <c:f>Sheet1!$C$2:$C$11</c:f>
              <c:numCache>
                <c:formatCode>_-* #,##0_-;\-* #,##0_-;_-* "-"??_-;_-@_-</c:formatCode>
                <c:ptCount val="10"/>
                <c:pt idx="0">
                  <c:v>217.022085</c:v>
                </c:pt>
                <c:pt idx="1">
                  <c:v>262.36399999999998</c:v>
                </c:pt>
                <c:pt idx="2">
                  <c:v>230.425735</c:v>
                </c:pt>
                <c:pt idx="3">
                  <c:v>337.29194999999999</c:v>
                </c:pt>
                <c:pt idx="4">
                  <c:v>130.1848</c:v>
                </c:pt>
                <c:pt idx="5">
                  <c:v>91.7834</c:v>
                </c:pt>
                <c:pt idx="6">
                  <c:v>54.555399999999999</c:v>
                </c:pt>
                <c:pt idx="7">
                  <c:v>80.802000000000007</c:v>
                </c:pt>
                <c:pt idx="8">
                  <c:v>0</c:v>
                </c:pt>
                <c:pt idx="9">
                  <c:v>44.750749999999996</c:v>
                </c:pt>
              </c:numCache>
            </c:numRef>
          </c:val>
          <c:extLst>
            <c:ext xmlns:c16="http://schemas.microsoft.com/office/drawing/2014/chart" uri="{C3380CC4-5D6E-409C-BE32-E72D297353CC}">
              <c16:uniqueId val="{00000001-12C6-42EB-B63B-025125FE3DBC}"/>
            </c:ext>
          </c:extLst>
        </c:ser>
        <c:ser>
          <c:idx val="2"/>
          <c:order val="2"/>
          <c:tx>
            <c:strRef>
              <c:f>Sheet1!$D$1</c:f>
              <c:strCache>
                <c:ptCount val="1"/>
                <c:pt idx="0">
                  <c:v>Mar</c:v>
                </c:pt>
              </c:strCache>
            </c:strRef>
          </c:tx>
          <c:spPr>
            <a:solidFill>
              <a:schemeClr val="accent3"/>
            </a:solidFill>
            <a:ln>
              <a:noFill/>
            </a:ln>
            <a:effectLst/>
          </c:spPr>
          <c:invertIfNegative val="0"/>
          <c:cat>
            <c:strRef>
              <c:f>Sheet1!$A$2:$A$11</c:f>
              <c:strCache>
                <c:ptCount val="10"/>
                <c:pt idx="0">
                  <c:v> Reckitt benckiser </c:v>
                </c:pt>
                <c:pt idx="1">
                  <c:v> Procter &amp; gamble uk </c:v>
                </c:pt>
                <c:pt idx="2">
                  <c:v> Haleon uk </c:v>
                </c:pt>
                <c:pt idx="3">
                  <c:v> Boots company </c:v>
                </c:pt>
                <c:pt idx="4">
                  <c:v> Vir health </c:v>
                </c:pt>
                <c:pt idx="5">
                  <c:v> Jane plan </c:v>
                </c:pt>
                <c:pt idx="6">
                  <c:v> D d d </c:v>
                </c:pt>
                <c:pt idx="7">
                  <c:v> Weight watchers uk </c:v>
                </c:pt>
                <c:pt idx="8">
                  <c:v> Juniper technologies </c:v>
                </c:pt>
                <c:pt idx="9">
                  <c:v> Athletic greens uk </c:v>
                </c:pt>
              </c:strCache>
            </c:strRef>
          </c:cat>
          <c:val>
            <c:numRef>
              <c:f>Sheet1!$D$2:$D$11</c:f>
              <c:numCache>
                <c:formatCode>_-* #,##0_-;\-* #,##0_-;_-* "-"??_-;_-@_-</c:formatCode>
                <c:ptCount val="10"/>
                <c:pt idx="0">
                  <c:v>256.14404500000001</c:v>
                </c:pt>
                <c:pt idx="1">
                  <c:v>249.93889999999999</c:v>
                </c:pt>
                <c:pt idx="2">
                  <c:v>111.149185</c:v>
                </c:pt>
                <c:pt idx="3">
                  <c:v>132.23644999999999</c:v>
                </c:pt>
                <c:pt idx="4">
                  <c:v>109.5609</c:v>
                </c:pt>
                <c:pt idx="5">
                  <c:v>120.0885</c:v>
                </c:pt>
                <c:pt idx="6">
                  <c:v>123.0459</c:v>
                </c:pt>
                <c:pt idx="7">
                  <c:v>2.1578499999999998</c:v>
                </c:pt>
                <c:pt idx="8">
                  <c:v>75.174499999999995</c:v>
                </c:pt>
                <c:pt idx="9">
                  <c:v>50.840699999999998</c:v>
                </c:pt>
              </c:numCache>
            </c:numRef>
          </c:val>
          <c:extLst>
            <c:ext xmlns:c16="http://schemas.microsoft.com/office/drawing/2014/chart" uri="{C3380CC4-5D6E-409C-BE32-E72D297353CC}">
              <c16:uniqueId val="{00000002-12C6-42EB-B63B-025125FE3DBC}"/>
            </c:ext>
          </c:extLst>
        </c:ser>
        <c:dLbls>
          <c:showLegendKey val="0"/>
          <c:showVal val="0"/>
          <c:showCatName val="0"/>
          <c:showSerName val="0"/>
          <c:showPercent val="0"/>
          <c:showBubbleSize val="0"/>
        </c:dLbls>
        <c:gapWidth val="219"/>
        <c:overlap val="-27"/>
        <c:axId val="1253125688"/>
        <c:axId val="1253127984"/>
      </c:barChart>
      <c:catAx>
        <c:axId val="1253125688"/>
        <c:scaling>
          <c:orientation val="minMax"/>
        </c:scaling>
        <c:delete val="1"/>
        <c:axPos val="b"/>
        <c:numFmt formatCode="General" sourceLinked="1"/>
        <c:majorTickMark val="out"/>
        <c:minorTickMark val="none"/>
        <c:tickLblPos val="nextTo"/>
        <c:crossAx val="1253127984"/>
        <c:crosses val="autoZero"/>
        <c:auto val="1"/>
        <c:lblAlgn val="ctr"/>
        <c:lblOffset val="100"/>
        <c:noMultiLvlLbl val="0"/>
      </c:catAx>
      <c:valAx>
        <c:axId val="12531279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Impacts (R/W) (millions)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_-* #,##0_-;\-* #,##0_-;_-* &quot;-&quot;??_-;_-@_-"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125312568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b="1">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Jan</c:v>
                </c:pt>
              </c:strCache>
            </c:strRef>
          </c:tx>
          <c:spPr>
            <a:solidFill>
              <a:schemeClr val="accent1"/>
            </a:solidFill>
            <a:ln>
              <a:noFill/>
            </a:ln>
            <a:effectLst/>
          </c:spPr>
          <c:invertIfNegative val="0"/>
          <c:cat>
            <c:strRef>
              <c:f>Sheet1!$A$2:$A$11</c:f>
              <c:strCache>
                <c:ptCount val="10"/>
                <c:pt idx="0">
                  <c:v>Pure cremation</c:v>
                </c:pt>
                <c:pt idx="1">
                  <c:v>Axa sun life</c:v>
                </c:pt>
                <c:pt idx="2">
                  <c:v>Bisl</c:v>
                </c:pt>
                <c:pt idx="3">
                  <c:v>Eui</c:v>
                </c:pt>
                <c:pt idx="4">
                  <c:v>Pet plan</c:v>
                </c:pt>
                <c:pt idx="5">
                  <c:v>Neilson financial se</c:v>
                </c:pt>
                <c:pt idx="6">
                  <c:v>Liverpool victoria f</c:v>
                </c:pt>
                <c:pt idx="7">
                  <c:v>Gocompare.com</c:v>
                </c:pt>
                <c:pt idx="8">
                  <c:v>Clear score technolo</c:v>
                </c:pt>
                <c:pt idx="9">
                  <c:v>Barclays bank</c:v>
                </c:pt>
              </c:strCache>
            </c:strRef>
          </c:cat>
          <c:val>
            <c:numRef>
              <c:f>Sheet1!$B$2:$B$11</c:f>
              <c:numCache>
                <c:formatCode>_-* #,##0_-;\-* #,##0_-;_-* "-"??_-;_-@_-</c:formatCode>
                <c:ptCount val="10"/>
                <c:pt idx="0">
                  <c:v>440</c:v>
                </c:pt>
                <c:pt idx="1">
                  <c:v>275</c:v>
                </c:pt>
                <c:pt idx="2">
                  <c:v>297</c:v>
                </c:pt>
                <c:pt idx="3">
                  <c:v>219</c:v>
                </c:pt>
                <c:pt idx="4">
                  <c:v>292</c:v>
                </c:pt>
                <c:pt idx="5">
                  <c:v>218</c:v>
                </c:pt>
                <c:pt idx="6">
                  <c:v>197</c:v>
                </c:pt>
                <c:pt idx="7">
                  <c:v>240</c:v>
                </c:pt>
                <c:pt idx="8">
                  <c:v>212</c:v>
                </c:pt>
                <c:pt idx="9">
                  <c:v>255</c:v>
                </c:pt>
              </c:numCache>
            </c:numRef>
          </c:val>
          <c:extLst>
            <c:ext xmlns:c16="http://schemas.microsoft.com/office/drawing/2014/chart" uri="{C3380CC4-5D6E-409C-BE32-E72D297353CC}">
              <c16:uniqueId val="{00000000-12C6-42EB-B63B-025125FE3DBC}"/>
            </c:ext>
          </c:extLst>
        </c:ser>
        <c:ser>
          <c:idx val="1"/>
          <c:order val="1"/>
          <c:tx>
            <c:strRef>
              <c:f>Sheet1!$C$1</c:f>
              <c:strCache>
                <c:ptCount val="1"/>
                <c:pt idx="0">
                  <c:v>Feb</c:v>
                </c:pt>
              </c:strCache>
            </c:strRef>
          </c:tx>
          <c:spPr>
            <a:solidFill>
              <a:schemeClr val="accent2"/>
            </a:solidFill>
            <a:ln>
              <a:noFill/>
            </a:ln>
            <a:effectLst/>
          </c:spPr>
          <c:invertIfNegative val="0"/>
          <c:cat>
            <c:strRef>
              <c:f>Sheet1!$A$2:$A$11</c:f>
              <c:strCache>
                <c:ptCount val="10"/>
                <c:pt idx="0">
                  <c:v>Pure cremation</c:v>
                </c:pt>
                <c:pt idx="1">
                  <c:v>Axa sun life</c:v>
                </c:pt>
                <c:pt idx="2">
                  <c:v>Bisl</c:v>
                </c:pt>
                <c:pt idx="3">
                  <c:v>Eui</c:v>
                </c:pt>
                <c:pt idx="4">
                  <c:v>Pet plan</c:v>
                </c:pt>
                <c:pt idx="5">
                  <c:v>Neilson financial se</c:v>
                </c:pt>
                <c:pt idx="6">
                  <c:v>Liverpool victoria f</c:v>
                </c:pt>
                <c:pt idx="7">
                  <c:v>Gocompare.com</c:v>
                </c:pt>
                <c:pt idx="8">
                  <c:v>Clear score technolo</c:v>
                </c:pt>
                <c:pt idx="9">
                  <c:v>Barclays bank</c:v>
                </c:pt>
              </c:strCache>
            </c:strRef>
          </c:cat>
          <c:val>
            <c:numRef>
              <c:f>Sheet1!$C$2:$C$11</c:f>
              <c:numCache>
                <c:formatCode>_-* #,##0_-;\-* #,##0_-;_-* "-"??_-;_-@_-</c:formatCode>
                <c:ptCount val="10"/>
                <c:pt idx="0">
                  <c:v>386</c:v>
                </c:pt>
                <c:pt idx="1">
                  <c:v>248</c:v>
                </c:pt>
                <c:pt idx="2">
                  <c:v>133</c:v>
                </c:pt>
                <c:pt idx="3">
                  <c:v>246</c:v>
                </c:pt>
                <c:pt idx="4">
                  <c:v>267</c:v>
                </c:pt>
                <c:pt idx="5">
                  <c:v>192</c:v>
                </c:pt>
                <c:pt idx="6">
                  <c:v>168</c:v>
                </c:pt>
                <c:pt idx="7">
                  <c:v>128</c:v>
                </c:pt>
                <c:pt idx="8">
                  <c:v>138</c:v>
                </c:pt>
                <c:pt idx="9">
                  <c:v>98</c:v>
                </c:pt>
              </c:numCache>
            </c:numRef>
          </c:val>
          <c:extLst>
            <c:ext xmlns:c16="http://schemas.microsoft.com/office/drawing/2014/chart" uri="{C3380CC4-5D6E-409C-BE32-E72D297353CC}">
              <c16:uniqueId val="{00000001-12C6-42EB-B63B-025125FE3DBC}"/>
            </c:ext>
          </c:extLst>
        </c:ser>
        <c:ser>
          <c:idx val="2"/>
          <c:order val="2"/>
          <c:tx>
            <c:strRef>
              <c:f>Sheet1!$D$1</c:f>
              <c:strCache>
                <c:ptCount val="1"/>
                <c:pt idx="0">
                  <c:v>Mar</c:v>
                </c:pt>
              </c:strCache>
            </c:strRef>
          </c:tx>
          <c:spPr>
            <a:solidFill>
              <a:schemeClr val="accent3"/>
            </a:solidFill>
            <a:ln>
              <a:noFill/>
            </a:ln>
            <a:effectLst/>
          </c:spPr>
          <c:invertIfNegative val="0"/>
          <c:cat>
            <c:strRef>
              <c:f>Sheet1!$A$2:$A$11</c:f>
              <c:strCache>
                <c:ptCount val="10"/>
                <c:pt idx="0">
                  <c:v>Pure cremation</c:v>
                </c:pt>
                <c:pt idx="1">
                  <c:v>Axa sun life</c:v>
                </c:pt>
                <c:pt idx="2">
                  <c:v>Bisl</c:v>
                </c:pt>
                <c:pt idx="3">
                  <c:v>Eui</c:v>
                </c:pt>
                <c:pt idx="4">
                  <c:v>Pet plan</c:v>
                </c:pt>
                <c:pt idx="5">
                  <c:v>Neilson financial se</c:v>
                </c:pt>
                <c:pt idx="6">
                  <c:v>Liverpool victoria f</c:v>
                </c:pt>
                <c:pt idx="7">
                  <c:v>Gocompare.com</c:v>
                </c:pt>
                <c:pt idx="8">
                  <c:v>Clear score technolo</c:v>
                </c:pt>
                <c:pt idx="9">
                  <c:v>Barclays bank</c:v>
                </c:pt>
              </c:strCache>
            </c:strRef>
          </c:cat>
          <c:val>
            <c:numRef>
              <c:f>Sheet1!$D$2:$D$11</c:f>
              <c:numCache>
                <c:formatCode>_-* #,##0_-;\-* #,##0_-;_-* "-"??_-;_-@_-</c:formatCode>
                <c:ptCount val="10"/>
                <c:pt idx="0">
                  <c:v>423</c:v>
                </c:pt>
                <c:pt idx="1">
                  <c:v>190</c:v>
                </c:pt>
                <c:pt idx="2">
                  <c:v>232</c:v>
                </c:pt>
                <c:pt idx="3">
                  <c:v>182</c:v>
                </c:pt>
                <c:pt idx="4">
                  <c:v>73</c:v>
                </c:pt>
                <c:pt idx="5">
                  <c:v>214</c:v>
                </c:pt>
                <c:pt idx="6">
                  <c:v>249</c:v>
                </c:pt>
                <c:pt idx="7">
                  <c:v>178</c:v>
                </c:pt>
                <c:pt idx="8">
                  <c:v>83</c:v>
                </c:pt>
                <c:pt idx="9">
                  <c:v>79</c:v>
                </c:pt>
              </c:numCache>
            </c:numRef>
          </c:val>
          <c:extLst>
            <c:ext xmlns:c16="http://schemas.microsoft.com/office/drawing/2014/chart" uri="{C3380CC4-5D6E-409C-BE32-E72D297353CC}">
              <c16:uniqueId val="{00000002-12C6-42EB-B63B-025125FE3DBC}"/>
            </c:ext>
          </c:extLst>
        </c:ser>
        <c:dLbls>
          <c:showLegendKey val="0"/>
          <c:showVal val="0"/>
          <c:showCatName val="0"/>
          <c:showSerName val="0"/>
          <c:showPercent val="0"/>
          <c:showBubbleSize val="0"/>
        </c:dLbls>
        <c:gapWidth val="219"/>
        <c:overlap val="-27"/>
        <c:axId val="1253125688"/>
        <c:axId val="1253127984"/>
      </c:barChart>
      <c:catAx>
        <c:axId val="1253125688"/>
        <c:scaling>
          <c:orientation val="minMax"/>
        </c:scaling>
        <c:delete val="1"/>
        <c:axPos val="b"/>
        <c:numFmt formatCode="General" sourceLinked="1"/>
        <c:majorTickMark val="out"/>
        <c:minorTickMark val="none"/>
        <c:tickLblPos val="nextTo"/>
        <c:crossAx val="1253127984"/>
        <c:crosses val="autoZero"/>
        <c:auto val="1"/>
        <c:lblAlgn val="ctr"/>
        <c:lblOffset val="100"/>
        <c:noMultiLvlLbl val="0"/>
      </c:catAx>
      <c:valAx>
        <c:axId val="12531279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GB" dirty="0"/>
                  <a:t>Impacts (R/W) (millions)</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_-* #,##0_-;\-* #,##0_-;_-* &quot;-&quot;??_-;_-@_-"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125312568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b="1">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96DD80-4647-B7BA-22D4-17E170CC84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5AD8B104-5BE5-92CA-6EA4-8DF8BE10E16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4010335-9DAE-404E-B89E-569F1F18FB7D}" type="datetimeFigureOut">
              <a:rPr lang="en-GB" smtClean="0"/>
              <a:t>15/10/2025</a:t>
            </a:fld>
            <a:endParaRPr lang="en-GB"/>
          </a:p>
        </p:txBody>
      </p:sp>
      <p:sp>
        <p:nvSpPr>
          <p:cNvPr id="4" name="Footer Placeholder 3">
            <a:extLst>
              <a:ext uri="{FF2B5EF4-FFF2-40B4-BE49-F238E27FC236}">
                <a16:creationId xmlns:a16="http://schemas.microsoft.com/office/drawing/2014/main" id="{367EC559-C94C-3BDB-19FC-B345E0EE4DB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6013F8F0-FEBD-6681-BECD-72C3DBFB51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9D6D08F-DB2D-4B3A-8DA2-2EEDDBEF35DF}" type="slidenum">
              <a:rPr lang="en-GB" smtClean="0"/>
              <a:t>‹#›</a:t>
            </a:fld>
            <a:endParaRPr lang="en-GB"/>
          </a:p>
        </p:txBody>
      </p:sp>
    </p:spTree>
    <p:extLst>
      <p:ext uri="{BB962C8B-B14F-4D97-AF65-F5344CB8AC3E}">
        <p14:creationId xmlns:p14="http://schemas.microsoft.com/office/powerpoint/2010/main" val="3316860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4B7E24-BA52-4F6D-B945-8CC14EABBA14}" type="datetimeFigureOut">
              <a:rPr lang="en-GB" smtClean="0"/>
              <a:t>15/10/2025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25A247-2633-4828-95AB-4BD37EB8413B}" type="slidenum">
              <a:rPr lang="en-GB" smtClean="0"/>
              <a:t>‹#›</a:t>
            </a:fld>
            <a:endParaRPr lang="en-GB" dirty="0"/>
          </a:p>
        </p:txBody>
      </p:sp>
    </p:spTree>
    <p:extLst>
      <p:ext uri="{BB962C8B-B14F-4D97-AF65-F5344CB8AC3E}">
        <p14:creationId xmlns:p14="http://schemas.microsoft.com/office/powerpoint/2010/main" val="3300585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3F25A247-2633-4828-95AB-4BD37EB8413B}" type="slidenum">
              <a:rPr lang="en-GB" smtClean="0"/>
              <a:t>1</a:t>
            </a:fld>
            <a:endParaRPr lang="en-GB" dirty="0"/>
          </a:p>
        </p:txBody>
      </p:sp>
    </p:spTree>
    <p:extLst>
      <p:ext uri="{BB962C8B-B14F-4D97-AF65-F5344CB8AC3E}">
        <p14:creationId xmlns:p14="http://schemas.microsoft.com/office/powerpoint/2010/main" val="3446992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b="1" dirty="0"/>
              <a:t>Left Chart:</a:t>
            </a:r>
            <a:r>
              <a:rPr lang="en-GB" dirty="0"/>
              <a:t> Detailed analysis by PwC has identified a segment that are important drivers of why BVOD is delivering incremental reach.</a:t>
            </a:r>
          </a:p>
          <a:p>
            <a:endParaRPr lang="en-GB" dirty="0"/>
          </a:p>
          <a:p>
            <a:r>
              <a:rPr lang="en-GB" dirty="0"/>
              <a:t>This chart shows the viewing population split into ten equal groups (deciles) based upon amount of liner TV viewing per week.</a:t>
            </a:r>
          </a:p>
          <a:p>
            <a:endParaRPr lang="en-GB" dirty="0"/>
          </a:p>
          <a:p>
            <a:r>
              <a:rPr lang="en-GB" dirty="0"/>
              <a:t>The lightest decile averages 4-mins of linear viewing per day.  Up to the heaviest decile who view for 734-minutes (12-hours 14-minutes) per day.</a:t>
            </a:r>
          </a:p>
          <a:p>
            <a:endParaRPr lang="en-GB" dirty="0"/>
          </a:p>
          <a:p>
            <a:r>
              <a:rPr lang="en-GB" dirty="0"/>
              <a:t>The deciles have been split into three groups:</a:t>
            </a:r>
          </a:p>
          <a:p>
            <a:endParaRPr lang="en-GB" dirty="0"/>
          </a:p>
          <a:p>
            <a:pPr marL="171450" indent="-171450">
              <a:buFont typeface="Arial" panose="020B0604020202020204" pitchFamily="34" charset="0"/>
              <a:buChar char="•"/>
            </a:pPr>
            <a:r>
              <a:rPr lang="en-GB" dirty="0"/>
              <a:t>Lightest tier.  These are very hard to reach on TV (linear or BVOD) and are most likely to be targeted via platforms such as YouTube</a:t>
            </a:r>
          </a:p>
          <a:p>
            <a:pPr marL="171450" indent="-171450">
              <a:buFont typeface="Arial" panose="020B0604020202020204" pitchFamily="34" charset="0"/>
              <a:buChar char="•"/>
            </a:pPr>
            <a:r>
              <a:rPr lang="en-GB" dirty="0"/>
              <a:t>Middle tier.</a:t>
            </a:r>
          </a:p>
          <a:p>
            <a:pPr marL="171450" indent="-171450">
              <a:buFont typeface="Arial" panose="020B0604020202020204" pitchFamily="34" charset="0"/>
              <a:buChar char="•"/>
            </a:pPr>
            <a:r>
              <a:rPr lang="en-GB" dirty="0"/>
              <a:t>Heaviest tier.  These are quite easy to reach via linear TV and, as a result, BVOD probably has little role to play.</a:t>
            </a:r>
          </a:p>
          <a:p>
            <a:pPr marL="171450" indent="-171450">
              <a:buFont typeface="Arial" panose="020B0604020202020204" pitchFamily="34" charset="0"/>
              <a:buChar char="•"/>
            </a:pPr>
            <a:endParaRPr lang="en-GB" dirty="0"/>
          </a:p>
          <a:p>
            <a:r>
              <a:rPr lang="en-GB" b="1" dirty="0"/>
              <a:t>Right Chart: </a:t>
            </a:r>
            <a:r>
              <a:rPr lang="en-GB" dirty="0"/>
              <a:t>This chart shows for each of the three tiers (and the deciles within them) what proportion of linear and BVOD consumption they account for.</a:t>
            </a:r>
          </a:p>
          <a:p>
            <a:endParaRPr lang="en-GB" dirty="0"/>
          </a:p>
          <a:p>
            <a:r>
              <a:rPr lang="en-GB" dirty="0"/>
              <a:t>Key to note is that the middle tier (green) proportionally watch a lot of BVOD.  Whilst they account for 7% of linear TV viewing, they make up 28% of BVOD consumption.</a:t>
            </a:r>
          </a:p>
          <a:p>
            <a:endParaRPr lang="en-GB" dirty="0"/>
          </a:p>
          <a:p>
            <a:r>
              <a:rPr lang="en-GB" dirty="0"/>
              <a:t>This makes them the key audience for extending campaign via the use of BVOD – relatively they are easier to reach via BVOD then linear TV.</a:t>
            </a:r>
          </a:p>
          <a:p>
            <a:pPr marL="0" indent="0">
              <a:buFont typeface="Arial" panose="020B0604020202020204" pitchFamily="34" charset="0"/>
              <a:buNone/>
            </a:pPr>
            <a:endParaRPr lang="en-GB" b="1" dirty="0"/>
          </a:p>
        </p:txBody>
      </p:sp>
      <p:sp>
        <p:nvSpPr>
          <p:cNvPr id="4" name="Slide Number Placeholder 3"/>
          <p:cNvSpPr>
            <a:spLocks noGrp="1"/>
          </p:cNvSpPr>
          <p:nvPr>
            <p:ph type="sldNum" sz="quarter" idx="5"/>
          </p:nvPr>
        </p:nvSpPr>
        <p:spPr/>
        <p:txBody>
          <a:bodyPr/>
          <a:lstStyle/>
          <a:p>
            <a:fld id="{3F25A247-2633-4828-95AB-4BD37EB8413B}" type="slidenum">
              <a:rPr lang="en-GB" smtClean="0"/>
              <a:t>10</a:t>
            </a:fld>
            <a:endParaRPr lang="en-GB" dirty="0"/>
          </a:p>
        </p:txBody>
      </p:sp>
    </p:spTree>
    <p:extLst>
      <p:ext uri="{BB962C8B-B14F-4D97-AF65-F5344CB8AC3E}">
        <p14:creationId xmlns:p14="http://schemas.microsoft.com/office/powerpoint/2010/main" val="780999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b="1" dirty="0"/>
              <a:t>Left Chart:</a:t>
            </a:r>
            <a:r>
              <a:rPr lang="en-GB" dirty="0"/>
              <a:t> BVOD provides good odds of reaching an attractive audience or to put it another way, for every 14 impressions you buy on linear one person falls into the middle tier group (assuming natural delivery)</a:t>
            </a:r>
          </a:p>
          <a:p>
            <a:endParaRPr lang="en-GB" dirty="0"/>
          </a:p>
          <a:p>
            <a:r>
              <a:rPr lang="en-GB" dirty="0"/>
              <a:t>But on BVOD, it only takes four impressions to, on average, reach somebody in the middle tier.  As such, on average, using BVOD is three and a half more efficient than linear at reaching the middle tier of viewers.</a:t>
            </a:r>
          </a:p>
          <a:p>
            <a:endParaRPr lang="en-GB" dirty="0"/>
          </a:p>
          <a:p>
            <a:r>
              <a:rPr lang="en-GB" dirty="0"/>
              <a:t>The middle tier are very attractive audiences for many advertisers (proportionally younger and upscale) and BVOD enables them to be reached in an efficient way.</a:t>
            </a:r>
          </a:p>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11</a:t>
            </a:fld>
            <a:endParaRPr lang="en-GB" dirty="0"/>
          </a:p>
        </p:txBody>
      </p:sp>
    </p:spTree>
    <p:extLst>
      <p:ext uri="{BB962C8B-B14F-4D97-AF65-F5344CB8AC3E}">
        <p14:creationId xmlns:p14="http://schemas.microsoft.com/office/powerpoint/2010/main" val="3989728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12</a:t>
            </a:fld>
            <a:endParaRPr lang="en-GB" dirty="0"/>
          </a:p>
        </p:txBody>
      </p:sp>
    </p:spTree>
    <p:extLst>
      <p:ext uri="{BB962C8B-B14F-4D97-AF65-F5344CB8AC3E}">
        <p14:creationId xmlns:p14="http://schemas.microsoft.com/office/powerpoint/2010/main" val="2909606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13</a:t>
            </a:fld>
            <a:endParaRPr lang="en-GB" dirty="0"/>
          </a:p>
        </p:txBody>
      </p:sp>
    </p:spTree>
    <p:extLst>
      <p:ext uri="{BB962C8B-B14F-4D97-AF65-F5344CB8AC3E}">
        <p14:creationId xmlns:p14="http://schemas.microsoft.com/office/powerpoint/2010/main" val="2115094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14</a:t>
            </a:fld>
            <a:endParaRPr lang="en-GB" dirty="0"/>
          </a:p>
        </p:txBody>
      </p:sp>
    </p:spTree>
    <p:extLst>
      <p:ext uri="{BB962C8B-B14F-4D97-AF65-F5344CB8AC3E}">
        <p14:creationId xmlns:p14="http://schemas.microsoft.com/office/powerpoint/2010/main" val="1057296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15</a:t>
            </a:fld>
            <a:endParaRPr lang="en-GB" dirty="0"/>
          </a:p>
        </p:txBody>
      </p:sp>
    </p:spTree>
    <p:extLst>
      <p:ext uri="{BB962C8B-B14F-4D97-AF65-F5344CB8AC3E}">
        <p14:creationId xmlns:p14="http://schemas.microsoft.com/office/powerpoint/2010/main" val="37137275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16</a:t>
            </a:fld>
            <a:endParaRPr lang="en-GB" dirty="0"/>
          </a:p>
        </p:txBody>
      </p:sp>
    </p:spTree>
    <p:extLst>
      <p:ext uri="{BB962C8B-B14F-4D97-AF65-F5344CB8AC3E}">
        <p14:creationId xmlns:p14="http://schemas.microsoft.com/office/powerpoint/2010/main" val="410816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b="0" dirty="0"/>
              <a:t>Q1 2025 linear TV figures for weekly reach, impacts, total TV viewing hours and commercial TV viewing hours</a:t>
            </a:r>
          </a:p>
          <a:p>
            <a:endParaRPr lang="en-GB" b="0" dirty="0"/>
          </a:p>
        </p:txBody>
      </p:sp>
      <p:sp>
        <p:nvSpPr>
          <p:cNvPr id="4" name="Slide Number Placeholder 3"/>
          <p:cNvSpPr>
            <a:spLocks noGrp="1"/>
          </p:cNvSpPr>
          <p:nvPr>
            <p:ph type="sldNum" sz="quarter" idx="10"/>
          </p:nvPr>
        </p:nvSpPr>
        <p:spPr/>
        <p:txBody>
          <a:bodyPr/>
          <a:lstStyle/>
          <a:p>
            <a:fld id="{3F25A247-2633-4828-95AB-4BD37EB8413B}" type="slidenum">
              <a:rPr lang="en-GB" smtClean="0"/>
              <a:t>17</a:t>
            </a:fld>
            <a:endParaRPr lang="en-GB" dirty="0"/>
          </a:p>
        </p:txBody>
      </p:sp>
    </p:spTree>
    <p:extLst>
      <p:ext uri="{BB962C8B-B14F-4D97-AF65-F5344CB8AC3E}">
        <p14:creationId xmlns:p14="http://schemas.microsoft.com/office/powerpoint/2010/main" val="660701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18</a:t>
            </a:fld>
            <a:endParaRPr lang="en-GB" dirty="0"/>
          </a:p>
        </p:txBody>
      </p:sp>
    </p:spTree>
    <p:extLst>
      <p:ext uri="{BB962C8B-B14F-4D97-AF65-F5344CB8AC3E}">
        <p14:creationId xmlns:p14="http://schemas.microsoft.com/office/powerpoint/2010/main" val="643973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25A247-2633-4828-95AB-4BD37EB8413B}" type="slidenum">
              <a:rPr lang="en-GB" smtClean="0"/>
              <a:t>19</a:t>
            </a:fld>
            <a:endParaRPr lang="en-GB"/>
          </a:p>
        </p:txBody>
      </p:sp>
    </p:spTree>
    <p:extLst>
      <p:ext uri="{BB962C8B-B14F-4D97-AF65-F5344CB8AC3E}">
        <p14:creationId xmlns:p14="http://schemas.microsoft.com/office/powerpoint/2010/main" val="66551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Future Focus Report puts Q4 in the spotlight and is a useful guide to help with planning for the upcoming quarter. </a:t>
            </a:r>
          </a:p>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2</a:t>
            </a:fld>
            <a:endParaRPr lang="en-GB" dirty="0"/>
          </a:p>
        </p:txBody>
      </p:sp>
    </p:spTree>
    <p:extLst>
      <p:ext uri="{BB962C8B-B14F-4D97-AF65-F5344CB8AC3E}">
        <p14:creationId xmlns:p14="http://schemas.microsoft.com/office/powerpoint/2010/main" val="4782220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68D23-A425-53D4-EDE2-43E0F0E06F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6ACCF1-7883-E4FA-202E-775EC8A21EEB}"/>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B96BA0F-7DE5-05C5-228D-3C5FD0355E2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B815841-E744-5F64-CF4A-A4BDBF8A9FC4}"/>
              </a:ext>
            </a:extLst>
          </p:cNvPr>
          <p:cNvSpPr>
            <a:spLocks noGrp="1"/>
          </p:cNvSpPr>
          <p:nvPr>
            <p:ph type="sldNum" sz="quarter" idx="5"/>
          </p:nvPr>
        </p:nvSpPr>
        <p:spPr/>
        <p:txBody>
          <a:bodyPr/>
          <a:lstStyle/>
          <a:p>
            <a:fld id="{0A924C00-85C6-4295-BE2C-B41F9E304FE2}" type="slidenum">
              <a:rPr lang="en-GB" smtClean="0"/>
              <a:t>20</a:t>
            </a:fld>
            <a:endParaRPr lang="en-GB"/>
          </a:p>
        </p:txBody>
      </p:sp>
    </p:spTree>
    <p:extLst>
      <p:ext uri="{BB962C8B-B14F-4D97-AF65-F5344CB8AC3E}">
        <p14:creationId xmlns:p14="http://schemas.microsoft.com/office/powerpoint/2010/main" val="5745379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02E09-14E6-DF10-0A10-A3137AC512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941598-034C-8D70-510B-C4F5BDEC1C9F}"/>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080BB3DD-5D71-319C-2809-9BE010549F5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DF51126-EE1B-7D45-0773-4348A940116D}"/>
              </a:ext>
            </a:extLst>
          </p:cNvPr>
          <p:cNvSpPr>
            <a:spLocks noGrp="1"/>
          </p:cNvSpPr>
          <p:nvPr>
            <p:ph type="sldNum" sz="quarter" idx="5"/>
          </p:nvPr>
        </p:nvSpPr>
        <p:spPr/>
        <p:txBody>
          <a:bodyPr/>
          <a:lstStyle/>
          <a:p>
            <a:fld id="{0A924C00-85C6-4295-BE2C-B41F9E304FE2}" type="slidenum">
              <a:rPr lang="en-GB" smtClean="0"/>
              <a:t>21</a:t>
            </a:fld>
            <a:endParaRPr lang="en-GB"/>
          </a:p>
        </p:txBody>
      </p:sp>
    </p:spTree>
    <p:extLst>
      <p:ext uri="{BB962C8B-B14F-4D97-AF65-F5344CB8AC3E}">
        <p14:creationId xmlns:p14="http://schemas.microsoft.com/office/powerpoint/2010/main" val="24413459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3AD57-BE0A-B02A-2225-789EA37DFF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8AA100-1BCF-4DEE-615A-ADEA4B01B7F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512369B8-28A7-DD68-719E-B1A44ADC5A9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8C18C7A-8BA4-ADDB-D621-1921703BD18B}"/>
              </a:ext>
            </a:extLst>
          </p:cNvPr>
          <p:cNvSpPr>
            <a:spLocks noGrp="1"/>
          </p:cNvSpPr>
          <p:nvPr>
            <p:ph type="sldNum" sz="quarter" idx="5"/>
          </p:nvPr>
        </p:nvSpPr>
        <p:spPr/>
        <p:txBody>
          <a:bodyPr/>
          <a:lstStyle/>
          <a:p>
            <a:fld id="{0A924C00-85C6-4295-BE2C-B41F9E304FE2}" type="slidenum">
              <a:rPr lang="en-GB" smtClean="0"/>
              <a:t>22</a:t>
            </a:fld>
            <a:endParaRPr lang="en-GB"/>
          </a:p>
        </p:txBody>
      </p:sp>
    </p:spTree>
    <p:extLst>
      <p:ext uri="{BB962C8B-B14F-4D97-AF65-F5344CB8AC3E}">
        <p14:creationId xmlns:p14="http://schemas.microsoft.com/office/powerpoint/2010/main" val="8464054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47315-1825-7D2E-E3C4-7047EB1D15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593731-6196-565B-26F1-406F0CA474E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98DA9D9-76FA-7238-32A5-C0BADA77797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C4283D0-31B6-472C-912C-A1799DA7D9F8}"/>
              </a:ext>
            </a:extLst>
          </p:cNvPr>
          <p:cNvSpPr>
            <a:spLocks noGrp="1"/>
          </p:cNvSpPr>
          <p:nvPr>
            <p:ph type="sldNum" sz="quarter" idx="5"/>
          </p:nvPr>
        </p:nvSpPr>
        <p:spPr/>
        <p:txBody>
          <a:bodyPr/>
          <a:lstStyle/>
          <a:p>
            <a:fld id="{0A924C00-85C6-4295-BE2C-B41F9E304FE2}" type="slidenum">
              <a:rPr lang="en-GB" smtClean="0"/>
              <a:t>23</a:t>
            </a:fld>
            <a:endParaRPr lang="en-GB"/>
          </a:p>
        </p:txBody>
      </p:sp>
    </p:spTree>
    <p:extLst>
      <p:ext uri="{BB962C8B-B14F-4D97-AF65-F5344CB8AC3E}">
        <p14:creationId xmlns:p14="http://schemas.microsoft.com/office/powerpoint/2010/main" val="16138375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C01CE4-3762-45B6-9736-1C63892740C8}" type="slidenum">
              <a:rPr lang="en-GB" smtClean="0"/>
              <a:t>24</a:t>
            </a:fld>
            <a:endParaRPr lang="en-GB"/>
          </a:p>
        </p:txBody>
      </p:sp>
    </p:spTree>
    <p:extLst>
      <p:ext uri="{BB962C8B-B14F-4D97-AF65-F5344CB8AC3E}">
        <p14:creationId xmlns:p14="http://schemas.microsoft.com/office/powerpoint/2010/main" val="24812718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25</a:t>
            </a:fld>
            <a:endParaRPr lang="en-GB" dirty="0"/>
          </a:p>
        </p:txBody>
      </p:sp>
    </p:spTree>
    <p:extLst>
      <p:ext uri="{BB962C8B-B14F-4D97-AF65-F5344CB8AC3E}">
        <p14:creationId xmlns:p14="http://schemas.microsoft.com/office/powerpoint/2010/main" val="31598261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26</a:t>
            </a:fld>
            <a:endParaRPr lang="en-GB" dirty="0"/>
          </a:p>
        </p:txBody>
      </p:sp>
    </p:spTree>
    <p:extLst>
      <p:ext uri="{BB962C8B-B14F-4D97-AF65-F5344CB8AC3E}">
        <p14:creationId xmlns:p14="http://schemas.microsoft.com/office/powerpoint/2010/main" val="24305481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5A247-2633-4828-95AB-4BD37EB841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3007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3</a:t>
            </a:fld>
            <a:endParaRPr lang="en-GB" dirty="0"/>
          </a:p>
        </p:txBody>
      </p:sp>
    </p:spTree>
    <p:extLst>
      <p:ext uri="{BB962C8B-B14F-4D97-AF65-F5344CB8AC3E}">
        <p14:creationId xmlns:p14="http://schemas.microsoft.com/office/powerpoint/2010/main" val="2016974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effectLst/>
                <a:latin typeface="Calibri" panose="020F0502020204030204" pitchFamily="34" charset="0"/>
                <a:ea typeface="Times New Roman" panose="02020603050405020304" pitchFamily="18" charset="0"/>
              </a:rPr>
              <a:t>Q4 TV Impacts by category. Indexed % spend by category for each month vs. the average % for 2023</a:t>
            </a:r>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4</a:t>
            </a:fld>
            <a:endParaRPr lang="en-GB" dirty="0"/>
          </a:p>
        </p:txBody>
      </p:sp>
    </p:spTree>
    <p:extLst>
      <p:ext uri="{BB962C8B-B14F-4D97-AF65-F5344CB8AC3E}">
        <p14:creationId xmlns:p14="http://schemas.microsoft.com/office/powerpoint/2010/main" val="808448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5</a:t>
            </a:fld>
            <a:endParaRPr lang="en-GB" dirty="0"/>
          </a:p>
        </p:txBody>
      </p:sp>
    </p:spTree>
    <p:extLst>
      <p:ext uri="{BB962C8B-B14F-4D97-AF65-F5344CB8AC3E}">
        <p14:creationId xmlns:p14="http://schemas.microsoft.com/office/powerpoint/2010/main" val="3811545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6</a:t>
            </a:fld>
            <a:endParaRPr lang="en-GB" dirty="0"/>
          </a:p>
        </p:txBody>
      </p:sp>
    </p:spTree>
    <p:extLst>
      <p:ext uri="{BB962C8B-B14F-4D97-AF65-F5344CB8AC3E}">
        <p14:creationId xmlns:p14="http://schemas.microsoft.com/office/powerpoint/2010/main" val="1196336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7</a:t>
            </a:fld>
            <a:endParaRPr lang="en-GB" dirty="0"/>
          </a:p>
        </p:txBody>
      </p:sp>
    </p:spTree>
    <p:extLst>
      <p:ext uri="{BB962C8B-B14F-4D97-AF65-F5344CB8AC3E}">
        <p14:creationId xmlns:p14="http://schemas.microsoft.com/office/powerpoint/2010/main" val="2015820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8</a:t>
            </a:fld>
            <a:endParaRPr lang="en-GB" dirty="0"/>
          </a:p>
        </p:txBody>
      </p:sp>
    </p:spTree>
    <p:extLst>
      <p:ext uri="{BB962C8B-B14F-4D97-AF65-F5344CB8AC3E}">
        <p14:creationId xmlns:p14="http://schemas.microsoft.com/office/powerpoint/2010/main" val="3718493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9</a:t>
            </a:fld>
            <a:endParaRPr lang="en-GB" dirty="0"/>
          </a:p>
        </p:txBody>
      </p:sp>
    </p:spTree>
    <p:extLst>
      <p:ext uri="{BB962C8B-B14F-4D97-AF65-F5344CB8AC3E}">
        <p14:creationId xmlns:p14="http://schemas.microsoft.com/office/powerpoint/2010/main" val="39448277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1.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5BD38DE-0542-4FAE-989F-105676356085}" type="datetimeFigureOut">
              <a:rPr lang="en-GB" smtClean="0"/>
              <a:t>15/10/2025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9E5F90B-4EFD-4F87-8571-C292E52EB0A8}" type="slidenum">
              <a:rPr lang="en-GB" smtClean="0"/>
              <a:t>‹#›</a:t>
            </a:fld>
            <a:endParaRPr lang="en-GB" dirty="0"/>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191196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15/10/2025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dirty="0"/>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dirty="0"/>
              <a:t>Click icon to add picture</a:t>
            </a:r>
            <a:endParaRPr lang="en-GB" dirty="0"/>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dirty="0"/>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2403723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15/10/2025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40320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15/10/2025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dirty="0"/>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37812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15/10/2025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1586147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15/10/2025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3990048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5BD38DE-0542-4FAE-989F-105676356085}" type="datetimeFigureOut">
              <a:rPr lang="en-GB" smtClean="0"/>
              <a:t>15/10/2025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62653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5BD38DE-0542-4FAE-989F-105676356085}" type="datetimeFigureOut">
              <a:rPr lang="en-GB" smtClean="0"/>
              <a:t>15/10/2025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213580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5BD38DE-0542-4FAE-989F-105676356085}" type="datetimeFigureOut">
              <a:rPr lang="en-GB" smtClean="0"/>
              <a:t>15/10/2025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3043310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15/10/2025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16688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BD38DE-0542-4FAE-989F-105676356085}" type="datetimeFigureOut">
              <a:rPr lang="en-GB" smtClean="0"/>
              <a:t>15/10/2025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9E5F90B-4EFD-4F87-8571-C292E52EB0A8}" type="slidenum">
              <a:rPr lang="en-GB" smtClean="0"/>
              <a:t>‹#›</a:t>
            </a:fld>
            <a:endParaRPr lang="en-GB" dirty="0"/>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1807238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5BD38DE-0542-4FAE-989F-105676356085}" type="datetimeFigureOut">
              <a:rPr lang="en-GB" smtClean="0"/>
              <a:t>15/10/2025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9E5F90B-4EFD-4F87-8571-C292E52EB0A8}" type="slidenum">
              <a:rPr lang="en-GB" smtClean="0"/>
              <a:t>‹#›</a:t>
            </a:fld>
            <a:endParaRPr lang="en-GB" dirty="0"/>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116456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dirty="0"/>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dirty="0"/>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dirty="0"/>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dirty="0"/>
              <a:t>Click icon to add picture</a:t>
            </a:r>
            <a:endParaRPr lang="en-GB" dirty="0"/>
          </a:p>
        </p:txBody>
      </p:sp>
      <p:sp>
        <p:nvSpPr>
          <p:cNvPr id="2" name="Date Placeholder 1"/>
          <p:cNvSpPr>
            <a:spLocks noGrp="1"/>
          </p:cNvSpPr>
          <p:nvPr>
            <p:ph type="dt" sz="half" idx="10"/>
          </p:nvPr>
        </p:nvSpPr>
        <p:spPr/>
        <p:txBody>
          <a:bodyPr/>
          <a:lstStyle/>
          <a:p>
            <a:fld id="{85BD38DE-0542-4FAE-989F-105676356085}" type="datetimeFigureOut">
              <a:rPr lang="en-GB" smtClean="0"/>
              <a:t>15/10/2025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2718718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85BD38DE-0542-4FAE-989F-105676356085}" type="datetimeFigureOut">
              <a:rPr lang="en-GB" smtClean="0"/>
              <a:t>15/10/2025</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79E5F90B-4EFD-4F87-8571-C292E52EB0A8}" type="slidenum">
              <a:rPr lang="en-GB" smtClean="0"/>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dirty="0"/>
              <a:t>Click icon to add media</a:t>
            </a:r>
            <a:endParaRPr lang="en-GB" dirty="0"/>
          </a:p>
        </p:txBody>
      </p:sp>
    </p:spTree>
    <p:custDataLst>
      <p:tags r:id="rId1"/>
    </p:custDataLst>
    <p:extLst>
      <p:ext uri="{BB962C8B-B14F-4D97-AF65-F5344CB8AC3E}">
        <p14:creationId xmlns:p14="http://schemas.microsoft.com/office/powerpoint/2010/main" val="72256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15/10/2025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dirty="0"/>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1877177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15/10/2025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dirty="0"/>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dirty="0"/>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1069255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15/10/2025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179633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15/10/2025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60964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15/10/2025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341816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15/10/2025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093317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BD38DE-0542-4FAE-989F-105676356085}" type="datetimeFigureOut">
              <a:rPr lang="en-GB" smtClean="0"/>
              <a:t>15/10/2025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9E5F90B-4EFD-4F87-8571-C292E52EB0A8}" type="slidenum">
              <a:rPr lang="en-GB" smtClean="0"/>
              <a:t>‹#›</a:t>
            </a:fld>
            <a:endParaRPr lang="en-GB" dirty="0"/>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00805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5BD38DE-0542-4FAE-989F-105676356085}" type="datetimeFigureOut">
              <a:rPr lang="en-GB" smtClean="0"/>
              <a:t>15/10/2025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9E5F90B-4EFD-4F87-8571-C292E52EB0A8}" type="slidenum">
              <a:rPr lang="en-GB" smtClean="0"/>
              <a:t>‹#›</a:t>
            </a:fld>
            <a:endParaRPr lang="en-GB" dirty="0"/>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428759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15/10/2025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293208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2" name="Text Placeholder 6">
            <a:extLst>
              <a:ext uri="{FF2B5EF4-FFF2-40B4-BE49-F238E27FC236}">
                <a16:creationId xmlns:a16="http://schemas.microsoft.com/office/drawing/2014/main" id="{9C8B26C0-A80C-691B-592F-DF64977168B2}"/>
              </a:ext>
            </a:extLst>
          </p:cNvPr>
          <p:cNvSpPr>
            <a:spLocks noGrp="1"/>
          </p:cNvSpPr>
          <p:nvPr>
            <p:ph type="body" sz="quarter" idx="34" hasCustomPrompt="1"/>
          </p:nvPr>
        </p:nvSpPr>
        <p:spPr>
          <a:xfrm>
            <a:off x="279263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6" name="Picture Placeholder 5">
            <a:extLst>
              <a:ext uri="{FF2B5EF4-FFF2-40B4-BE49-F238E27FC236}">
                <a16:creationId xmlns:a16="http://schemas.microsoft.com/office/drawing/2014/main" id="{CAD97536-789A-7744-C13B-53E10C02D1D3}"/>
              </a:ext>
            </a:extLst>
          </p:cNvPr>
          <p:cNvSpPr>
            <a:spLocks noGrp="1"/>
          </p:cNvSpPr>
          <p:nvPr>
            <p:ph type="pic" sz="quarter" idx="13"/>
          </p:nvPr>
        </p:nvSpPr>
        <p:spPr>
          <a:xfrm>
            <a:off x="614885" y="1149559"/>
            <a:ext cx="1184400" cy="1184400"/>
          </a:xfrm>
          <a:solidFill>
            <a:schemeClr val="bg1">
              <a:lumMod val="85000"/>
            </a:schemeClr>
          </a:solidFill>
        </p:spPr>
        <p:txBody>
          <a:bodyPr/>
          <a:lstStyle/>
          <a:p>
            <a:endParaRPr lang="en-GB"/>
          </a:p>
        </p:txBody>
      </p:sp>
      <p:sp>
        <p:nvSpPr>
          <p:cNvPr id="39" name="Picture Placeholder 5">
            <a:extLst>
              <a:ext uri="{FF2B5EF4-FFF2-40B4-BE49-F238E27FC236}">
                <a16:creationId xmlns:a16="http://schemas.microsoft.com/office/drawing/2014/main" id="{9B94EB92-59A2-CAE0-A920-38D56FEEE97A}"/>
              </a:ext>
            </a:extLst>
          </p:cNvPr>
          <p:cNvSpPr>
            <a:spLocks noGrp="1"/>
          </p:cNvSpPr>
          <p:nvPr>
            <p:ph type="pic" sz="quarter" idx="14"/>
          </p:nvPr>
        </p:nvSpPr>
        <p:spPr>
          <a:xfrm>
            <a:off x="3077087" y="1149559"/>
            <a:ext cx="1184400" cy="1184400"/>
          </a:xfrm>
          <a:solidFill>
            <a:schemeClr val="bg1">
              <a:lumMod val="85000"/>
            </a:schemeClr>
          </a:solidFill>
        </p:spPr>
        <p:txBody>
          <a:bodyPr/>
          <a:lstStyle/>
          <a:p>
            <a:endParaRPr lang="en-GB"/>
          </a:p>
        </p:txBody>
      </p:sp>
      <p:sp>
        <p:nvSpPr>
          <p:cNvPr id="40" name="Picture Placeholder 5">
            <a:extLst>
              <a:ext uri="{FF2B5EF4-FFF2-40B4-BE49-F238E27FC236}">
                <a16:creationId xmlns:a16="http://schemas.microsoft.com/office/drawing/2014/main" id="{A2037EF0-46C5-5ECD-6D7D-8B423B135415}"/>
              </a:ext>
            </a:extLst>
          </p:cNvPr>
          <p:cNvSpPr>
            <a:spLocks noGrp="1"/>
          </p:cNvSpPr>
          <p:nvPr>
            <p:ph type="pic" sz="quarter" idx="15"/>
          </p:nvPr>
        </p:nvSpPr>
        <p:spPr>
          <a:xfrm>
            <a:off x="5539289" y="1149559"/>
            <a:ext cx="1184400" cy="1184400"/>
          </a:xfrm>
          <a:solidFill>
            <a:schemeClr val="bg1">
              <a:lumMod val="85000"/>
            </a:schemeClr>
          </a:solidFill>
        </p:spPr>
        <p:txBody>
          <a:bodyPr/>
          <a:lstStyle/>
          <a:p>
            <a:endParaRPr lang="en-GB"/>
          </a:p>
        </p:txBody>
      </p:sp>
      <p:sp>
        <p:nvSpPr>
          <p:cNvPr id="41" name="Picture Placeholder 5">
            <a:extLst>
              <a:ext uri="{FF2B5EF4-FFF2-40B4-BE49-F238E27FC236}">
                <a16:creationId xmlns:a16="http://schemas.microsoft.com/office/drawing/2014/main" id="{691DB60B-EBF1-0394-56AB-9271D3584436}"/>
              </a:ext>
            </a:extLst>
          </p:cNvPr>
          <p:cNvSpPr>
            <a:spLocks noGrp="1"/>
          </p:cNvSpPr>
          <p:nvPr>
            <p:ph type="pic" sz="quarter" idx="16"/>
          </p:nvPr>
        </p:nvSpPr>
        <p:spPr>
          <a:xfrm>
            <a:off x="8001491" y="1149559"/>
            <a:ext cx="1184400" cy="1184400"/>
          </a:xfrm>
          <a:solidFill>
            <a:schemeClr val="bg1">
              <a:lumMod val="85000"/>
            </a:schemeClr>
          </a:solidFill>
        </p:spPr>
        <p:txBody>
          <a:bodyPr/>
          <a:lstStyle/>
          <a:p>
            <a:endParaRPr lang="en-GB"/>
          </a:p>
        </p:txBody>
      </p:sp>
      <p:sp>
        <p:nvSpPr>
          <p:cNvPr id="42" name="Picture Placeholder 5">
            <a:extLst>
              <a:ext uri="{FF2B5EF4-FFF2-40B4-BE49-F238E27FC236}">
                <a16:creationId xmlns:a16="http://schemas.microsoft.com/office/drawing/2014/main" id="{0743C6B7-447D-329E-04CC-831A65AA2BDF}"/>
              </a:ext>
            </a:extLst>
          </p:cNvPr>
          <p:cNvSpPr>
            <a:spLocks noGrp="1"/>
          </p:cNvSpPr>
          <p:nvPr>
            <p:ph type="pic" sz="quarter" idx="17"/>
          </p:nvPr>
        </p:nvSpPr>
        <p:spPr>
          <a:xfrm>
            <a:off x="10463691" y="1149559"/>
            <a:ext cx="1184400" cy="1184400"/>
          </a:xfrm>
          <a:solidFill>
            <a:schemeClr val="bg1">
              <a:lumMod val="85000"/>
            </a:schemeClr>
          </a:solidFill>
        </p:spPr>
        <p:txBody>
          <a:bodyPr/>
          <a:lstStyle/>
          <a:p>
            <a:endParaRPr lang="en-GB"/>
          </a:p>
        </p:txBody>
      </p:sp>
      <p:sp>
        <p:nvSpPr>
          <p:cNvPr id="43" name="Picture Placeholder 5">
            <a:extLst>
              <a:ext uri="{FF2B5EF4-FFF2-40B4-BE49-F238E27FC236}">
                <a16:creationId xmlns:a16="http://schemas.microsoft.com/office/drawing/2014/main" id="{97885C51-DAF8-CFE4-E07E-4A77D20A2D0B}"/>
              </a:ext>
            </a:extLst>
          </p:cNvPr>
          <p:cNvSpPr>
            <a:spLocks noGrp="1"/>
          </p:cNvSpPr>
          <p:nvPr>
            <p:ph type="pic" sz="quarter" idx="18"/>
          </p:nvPr>
        </p:nvSpPr>
        <p:spPr>
          <a:xfrm>
            <a:off x="614259" y="3346575"/>
            <a:ext cx="1184400" cy="1184400"/>
          </a:xfrm>
          <a:solidFill>
            <a:schemeClr val="bg1">
              <a:lumMod val="85000"/>
            </a:schemeClr>
          </a:solidFill>
        </p:spPr>
        <p:txBody>
          <a:bodyPr/>
          <a:lstStyle/>
          <a:p>
            <a:endParaRPr lang="en-GB"/>
          </a:p>
        </p:txBody>
      </p:sp>
      <p:sp>
        <p:nvSpPr>
          <p:cNvPr id="44" name="Picture Placeholder 5">
            <a:extLst>
              <a:ext uri="{FF2B5EF4-FFF2-40B4-BE49-F238E27FC236}">
                <a16:creationId xmlns:a16="http://schemas.microsoft.com/office/drawing/2014/main" id="{85B93E8A-559B-3B56-D8B2-697FFE006976}"/>
              </a:ext>
            </a:extLst>
          </p:cNvPr>
          <p:cNvSpPr>
            <a:spLocks noGrp="1"/>
          </p:cNvSpPr>
          <p:nvPr>
            <p:ph type="pic" sz="quarter" idx="19"/>
          </p:nvPr>
        </p:nvSpPr>
        <p:spPr>
          <a:xfrm>
            <a:off x="3076461" y="3346575"/>
            <a:ext cx="1184400" cy="1184400"/>
          </a:xfrm>
          <a:solidFill>
            <a:schemeClr val="bg1">
              <a:lumMod val="85000"/>
            </a:schemeClr>
          </a:solidFill>
        </p:spPr>
        <p:txBody>
          <a:bodyPr/>
          <a:lstStyle/>
          <a:p>
            <a:endParaRPr lang="en-GB"/>
          </a:p>
        </p:txBody>
      </p:sp>
      <p:sp>
        <p:nvSpPr>
          <p:cNvPr id="45" name="Picture Placeholder 5">
            <a:extLst>
              <a:ext uri="{FF2B5EF4-FFF2-40B4-BE49-F238E27FC236}">
                <a16:creationId xmlns:a16="http://schemas.microsoft.com/office/drawing/2014/main" id="{CABD96A4-7320-AAC4-F94F-6763511A79E3}"/>
              </a:ext>
            </a:extLst>
          </p:cNvPr>
          <p:cNvSpPr>
            <a:spLocks noGrp="1"/>
          </p:cNvSpPr>
          <p:nvPr>
            <p:ph type="pic" sz="quarter" idx="20"/>
          </p:nvPr>
        </p:nvSpPr>
        <p:spPr>
          <a:xfrm>
            <a:off x="5538663" y="3346575"/>
            <a:ext cx="1184400" cy="1184400"/>
          </a:xfrm>
          <a:solidFill>
            <a:schemeClr val="bg1">
              <a:lumMod val="85000"/>
            </a:schemeClr>
          </a:solidFill>
        </p:spPr>
        <p:txBody>
          <a:bodyPr/>
          <a:lstStyle/>
          <a:p>
            <a:endParaRPr lang="en-GB"/>
          </a:p>
        </p:txBody>
      </p:sp>
      <p:sp>
        <p:nvSpPr>
          <p:cNvPr id="46" name="Picture Placeholder 5">
            <a:extLst>
              <a:ext uri="{FF2B5EF4-FFF2-40B4-BE49-F238E27FC236}">
                <a16:creationId xmlns:a16="http://schemas.microsoft.com/office/drawing/2014/main" id="{4877BC27-3D51-9663-2237-14A93A7CC097}"/>
              </a:ext>
            </a:extLst>
          </p:cNvPr>
          <p:cNvSpPr>
            <a:spLocks noGrp="1"/>
          </p:cNvSpPr>
          <p:nvPr>
            <p:ph type="pic" sz="quarter" idx="21"/>
          </p:nvPr>
        </p:nvSpPr>
        <p:spPr>
          <a:xfrm>
            <a:off x="8000865" y="3346575"/>
            <a:ext cx="1184400" cy="1184400"/>
          </a:xfrm>
          <a:solidFill>
            <a:schemeClr val="bg1">
              <a:lumMod val="85000"/>
            </a:schemeClr>
          </a:solidFill>
        </p:spPr>
        <p:txBody>
          <a:bodyPr/>
          <a:lstStyle/>
          <a:p>
            <a:endParaRPr lang="en-GB"/>
          </a:p>
        </p:txBody>
      </p:sp>
      <p:sp>
        <p:nvSpPr>
          <p:cNvPr id="47" name="Picture Placeholder 5">
            <a:extLst>
              <a:ext uri="{FF2B5EF4-FFF2-40B4-BE49-F238E27FC236}">
                <a16:creationId xmlns:a16="http://schemas.microsoft.com/office/drawing/2014/main" id="{14626682-DD25-49BD-144A-69E8DC53596B}"/>
              </a:ext>
            </a:extLst>
          </p:cNvPr>
          <p:cNvSpPr>
            <a:spLocks noGrp="1"/>
          </p:cNvSpPr>
          <p:nvPr>
            <p:ph type="pic" sz="quarter" idx="22"/>
          </p:nvPr>
        </p:nvSpPr>
        <p:spPr>
          <a:xfrm>
            <a:off x="10463065" y="3346575"/>
            <a:ext cx="1184400" cy="1184400"/>
          </a:xfrm>
          <a:solidFill>
            <a:schemeClr val="bg1">
              <a:lumMod val="85000"/>
            </a:schemeClr>
          </a:solidFill>
        </p:spPr>
        <p:txBody>
          <a:bodyPr/>
          <a:lstStyle/>
          <a:p>
            <a:endParaRPr lang="en-GB"/>
          </a:p>
        </p:txBody>
      </p:sp>
      <p:sp>
        <p:nvSpPr>
          <p:cNvPr id="2" name="Title 1">
            <a:extLst>
              <a:ext uri="{FF2B5EF4-FFF2-40B4-BE49-F238E27FC236}">
                <a16:creationId xmlns:a16="http://schemas.microsoft.com/office/drawing/2014/main" id="{21E1C2C8-4790-21AB-D95A-92CA8FA8C069}"/>
              </a:ext>
            </a:extLst>
          </p:cNvPr>
          <p:cNvSpPr>
            <a:spLocks noGrp="1"/>
          </p:cNvSpPr>
          <p:nvPr>
            <p:ph type="title"/>
          </p:nvPr>
        </p:nvSpPr>
        <p:spPr>
          <a:xfrm>
            <a:off x="371475" y="359944"/>
            <a:ext cx="11518423" cy="701501"/>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0761C70-B041-4A23-4BCB-F5CB4E9443EB}"/>
              </a:ext>
            </a:extLst>
          </p:cNvPr>
          <p:cNvSpPr>
            <a:spLocks noGrp="1"/>
          </p:cNvSpPr>
          <p:nvPr>
            <p:ph type="dt" sz="half" idx="10"/>
          </p:nvPr>
        </p:nvSpPr>
        <p:spPr/>
        <p:txBody>
          <a:bodyPr/>
          <a:lstStyle/>
          <a:p>
            <a:fld id="{2E6EF22D-7DBE-4099-99F0-B83DD9779912}" type="datetimeFigureOut">
              <a:rPr lang="en-GB" smtClean="0"/>
              <a:pPr/>
              <a:t>15/10/2025</a:t>
            </a:fld>
            <a:endParaRPr lang="en-GB"/>
          </a:p>
        </p:txBody>
      </p:sp>
      <p:sp>
        <p:nvSpPr>
          <p:cNvPr id="4" name="Footer Placeholder 3">
            <a:extLst>
              <a:ext uri="{FF2B5EF4-FFF2-40B4-BE49-F238E27FC236}">
                <a16:creationId xmlns:a16="http://schemas.microsoft.com/office/drawing/2014/main" id="{4D52B300-B434-691D-3D76-E4AF774AA4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EC6692B-927B-4B22-9C5F-35CB3A5ACA82}"/>
              </a:ext>
            </a:extLst>
          </p:cNvPr>
          <p:cNvSpPr>
            <a:spLocks noGrp="1"/>
          </p:cNvSpPr>
          <p:nvPr>
            <p:ph type="sldNum" sz="quarter" idx="12"/>
          </p:nvPr>
        </p:nvSpPr>
        <p:spPr/>
        <p:txBody>
          <a:bodyPr/>
          <a:lstStyle/>
          <a:p>
            <a:fld id="{6623F64F-6692-49A2-80FF-3D660AAAEE7A}" type="slidenum">
              <a:rPr lang="en-GB" smtClean="0"/>
              <a:pPr/>
              <a:t>‹#›</a:t>
            </a:fld>
            <a:endParaRPr lang="en-GB"/>
          </a:p>
        </p:txBody>
      </p:sp>
      <p:cxnSp>
        <p:nvCxnSpPr>
          <p:cNvPr id="21" name="Straight Connector 20">
            <a:extLst>
              <a:ext uri="{FF2B5EF4-FFF2-40B4-BE49-F238E27FC236}">
                <a16:creationId xmlns:a16="http://schemas.microsoft.com/office/drawing/2014/main" id="{9C8CFFC5-56C6-267B-E772-EFDE38E880EE}"/>
              </a:ext>
            </a:extLst>
          </p:cNvPr>
          <p:cNvCxnSpPr>
            <a:cxnSpLocks/>
          </p:cNvCxnSpPr>
          <p:nvPr userDrawn="1"/>
        </p:nvCxnSpPr>
        <p:spPr>
          <a:xfrm>
            <a:off x="382866"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2C87480-7EC0-E06B-80CE-A5E61F866A2B}"/>
              </a:ext>
            </a:extLst>
          </p:cNvPr>
          <p:cNvCxnSpPr>
            <a:cxnSpLocks/>
          </p:cNvCxnSpPr>
          <p:nvPr userDrawn="1"/>
        </p:nvCxnSpPr>
        <p:spPr>
          <a:xfrm>
            <a:off x="2893461"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E5449B5-F0DD-5201-E55C-9CC82C0210E2}"/>
              </a:ext>
            </a:extLst>
          </p:cNvPr>
          <p:cNvCxnSpPr>
            <a:cxnSpLocks/>
          </p:cNvCxnSpPr>
          <p:nvPr userDrawn="1"/>
        </p:nvCxnSpPr>
        <p:spPr>
          <a:xfrm>
            <a:off x="5302129"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6C37246-3AD9-B2AC-76D9-17FDAD4B05C9}"/>
              </a:ext>
            </a:extLst>
          </p:cNvPr>
          <p:cNvCxnSpPr>
            <a:cxnSpLocks/>
          </p:cNvCxnSpPr>
          <p:nvPr userDrawn="1"/>
        </p:nvCxnSpPr>
        <p:spPr>
          <a:xfrm>
            <a:off x="7766244"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71A764D-3E43-45CC-0191-A353558094A7}"/>
              </a:ext>
            </a:extLst>
          </p:cNvPr>
          <p:cNvCxnSpPr>
            <a:cxnSpLocks/>
          </p:cNvCxnSpPr>
          <p:nvPr userDrawn="1"/>
        </p:nvCxnSpPr>
        <p:spPr>
          <a:xfrm>
            <a:off x="10220687"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39FA8FC-3DAD-0365-DCC6-0F32E87173AA}"/>
              </a:ext>
            </a:extLst>
          </p:cNvPr>
          <p:cNvCxnSpPr>
            <a:cxnSpLocks/>
          </p:cNvCxnSpPr>
          <p:nvPr userDrawn="1"/>
        </p:nvCxnSpPr>
        <p:spPr>
          <a:xfrm>
            <a:off x="2898438"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4215D00-4EC5-ED6C-6901-9C80C4842851}"/>
              </a:ext>
            </a:extLst>
          </p:cNvPr>
          <p:cNvCxnSpPr>
            <a:cxnSpLocks/>
          </p:cNvCxnSpPr>
          <p:nvPr userDrawn="1"/>
        </p:nvCxnSpPr>
        <p:spPr>
          <a:xfrm>
            <a:off x="5327145"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04CDA88-7F72-6884-E098-8EF2A6E29414}"/>
              </a:ext>
            </a:extLst>
          </p:cNvPr>
          <p:cNvCxnSpPr>
            <a:cxnSpLocks/>
          </p:cNvCxnSpPr>
          <p:nvPr userDrawn="1"/>
        </p:nvCxnSpPr>
        <p:spPr>
          <a:xfrm>
            <a:off x="10263495"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279A4DB-0427-0A66-AF0B-093378DC095E}"/>
              </a:ext>
            </a:extLst>
          </p:cNvPr>
          <p:cNvCxnSpPr>
            <a:cxnSpLocks/>
          </p:cNvCxnSpPr>
          <p:nvPr userDrawn="1"/>
        </p:nvCxnSpPr>
        <p:spPr>
          <a:xfrm>
            <a:off x="7803150" y="4624675"/>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9D02220-F018-1969-3164-6BFF4EA1B235}"/>
              </a:ext>
            </a:extLst>
          </p:cNvPr>
          <p:cNvCxnSpPr>
            <a:cxnSpLocks/>
          </p:cNvCxnSpPr>
          <p:nvPr userDrawn="1"/>
        </p:nvCxnSpPr>
        <p:spPr>
          <a:xfrm>
            <a:off x="484036" y="464773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71" name="Text Placeholder 6">
            <a:extLst>
              <a:ext uri="{FF2B5EF4-FFF2-40B4-BE49-F238E27FC236}">
                <a16:creationId xmlns:a16="http://schemas.microsoft.com/office/drawing/2014/main" id="{19EADE65-C122-EB2C-19EB-19D10330B91B}"/>
              </a:ext>
            </a:extLst>
          </p:cNvPr>
          <p:cNvSpPr>
            <a:spLocks noGrp="1"/>
          </p:cNvSpPr>
          <p:nvPr>
            <p:ph type="body" sz="quarter" idx="33" hasCustomPrompt="1"/>
          </p:nvPr>
        </p:nvSpPr>
        <p:spPr>
          <a:xfrm>
            <a:off x="34284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3" name="Text Placeholder 6">
            <a:extLst>
              <a:ext uri="{FF2B5EF4-FFF2-40B4-BE49-F238E27FC236}">
                <a16:creationId xmlns:a16="http://schemas.microsoft.com/office/drawing/2014/main" id="{CB9D182C-F076-5175-7385-DE48C8E9FF5A}"/>
              </a:ext>
            </a:extLst>
          </p:cNvPr>
          <p:cNvSpPr>
            <a:spLocks noGrp="1"/>
          </p:cNvSpPr>
          <p:nvPr>
            <p:ph type="body" sz="quarter" idx="35" hasCustomPrompt="1"/>
          </p:nvPr>
        </p:nvSpPr>
        <p:spPr>
          <a:xfrm>
            <a:off x="5226317"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4" name="Text Placeholder 6">
            <a:extLst>
              <a:ext uri="{FF2B5EF4-FFF2-40B4-BE49-F238E27FC236}">
                <a16:creationId xmlns:a16="http://schemas.microsoft.com/office/drawing/2014/main" id="{88730061-9A2D-BBD8-79B7-3F41D535AE99}"/>
              </a:ext>
            </a:extLst>
          </p:cNvPr>
          <p:cNvSpPr>
            <a:spLocks noGrp="1"/>
          </p:cNvSpPr>
          <p:nvPr>
            <p:ph type="body" sz="quarter" idx="36" hasCustomPrompt="1"/>
          </p:nvPr>
        </p:nvSpPr>
        <p:spPr>
          <a:xfrm>
            <a:off x="7729449"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5" name="Text Placeholder 6">
            <a:extLst>
              <a:ext uri="{FF2B5EF4-FFF2-40B4-BE49-F238E27FC236}">
                <a16:creationId xmlns:a16="http://schemas.microsoft.com/office/drawing/2014/main" id="{97C1F9A3-D059-7259-C0FB-DF8D338811A8}"/>
              </a:ext>
            </a:extLst>
          </p:cNvPr>
          <p:cNvSpPr>
            <a:spLocks noGrp="1"/>
          </p:cNvSpPr>
          <p:nvPr>
            <p:ph type="body" sz="quarter" idx="37" hasCustomPrompt="1"/>
          </p:nvPr>
        </p:nvSpPr>
        <p:spPr>
          <a:xfrm>
            <a:off x="1017027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6" name="Text Placeholder 6">
            <a:extLst>
              <a:ext uri="{FF2B5EF4-FFF2-40B4-BE49-F238E27FC236}">
                <a16:creationId xmlns:a16="http://schemas.microsoft.com/office/drawing/2014/main" id="{B6A037C9-0C42-CE2B-896B-AF6B848B534A}"/>
              </a:ext>
            </a:extLst>
          </p:cNvPr>
          <p:cNvSpPr>
            <a:spLocks noGrp="1"/>
          </p:cNvSpPr>
          <p:nvPr>
            <p:ph type="body" sz="quarter" idx="38" hasCustomPrompt="1"/>
          </p:nvPr>
        </p:nvSpPr>
        <p:spPr>
          <a:xfrm>
            <a:off x="279263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7" name="Text Placeholder 6">
            <a:extLst>
              <a:ext uri="{FF2B5EF4-FFF2-40B4-BE49-F238E27FC236}">
                <a16:creationId xmlns:a16="http://schemas.microsoft.com/office/drawing/2014/main" id="{D83EABD8-8716-2269-4367-B8B667FDE791}"/>
              </a:ext>
            </a:extLst>
          </p:cNvPr>
          <p:cNvSpPr>
            <a:spLocks noGrp="1"/>
          </p:cNvSpPr>
          <p:nvPr>
            <p:ph type="body" sz="quarter" idx="39" hasCustomPrompt="1"/>
          </p:nvPr>
        </p:nvSpPr>
        <p:spPr>
          <a:xfrm>
            <a:off x="34284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8" name="Text Placeholder 6">
            <a:extLst>
              <a:ext uri="{FF2B5EF4-FFF2-40B4-BE49-F238E27FC236}">
                <a16:creationId xmlns:a16="http://schemas.microsoft.com/office/drawing/2014/main" id="{EA92B77D-AE99-9AE0-42D8-2D2A16ED3C1D}"/>
              </a:ext>
            </a:extLst>
          </p:cNvPr>
          <p:cNvSpPr>
            <a:spLocks noGrp="1"/>
          </p:cNvSpPr>
          <p:nvPr>
            <p:ph type="body" sz="quarter" idx="40" hasCustomPrompt="1"/>
          </p:nvPr>
        </p:nvSpPr>
        <p:spPr>
          <a:xfrm>
            <a:off x="5226317"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9" name="Text Placeholder 6">
            <a:extLst>
              <a:ext uri="{FF2B5EF4-FFF2-40B4-BE49-F238E27FC236}">
                <a16:creationId xmlns:a16="http://schemas.microsoft.com/office/drawing/2014/main" id="{ADC7C694-3541-85F1-A4EC-DA4E64C5A090}"/>
              </a:ext>
            </a:extLst>
          </p:cNvPr>
          <p:cNvSpPr>
            <a:spLocks noGrp="1"/>
          </p:cNvSpPr>
          <p:nvPr>
            <p:ph type="body" sz="quarter" idx="41" hasCustomPrompt="1"/>
          </p:nvPr>
        </p:nvSpPr>
        <p:spPr>
          <a:xfrm>
            <a:off x="7729449"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80" name="Text Placeholder 6">
            <a:extLst>
              <a:ext uri="{FF2B5EF4-FFF2-40B4-BE49-F238E27FC236}">
                <a16:creationId xmlns:a16="http://schemas.microsoft.com/office/drawing/2014/main" id="{B724C0B8-9B99-F1BB-62EB-0C571FF3E752}"/>
              </a:ext>
            </a:extLst>
          </p:cNvPr>
          <p:cNvSpPr>
            <a:spLocks noGrp="1"/>
          </p:cNvSpPr>
          <p:nvPr>
            <p:ph type="body" sz="quarter" idx="42" hasCustomPrompt="1"/>
          </p:nvPr>
        </p:nvSpPr>
        <p:spPr>
          <a:xfrm>
            <a:off x="1017027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Tree>
    <p:extLst>
      <p:ext uri="{BB962C8B-B14F-4D97-AF65-F5344CB8AC3E}">
        <p14:creationId xmlns:p14="http://schemas.microsoft.com/office/powerpoint/2010/main" val="632071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AD97536-789A-7744-C13B-53E10C02D1D3}"/>
              </a:ext>
            </a:extLst>
          </p:cNvPr>
          <p:cNvSpPr>
            <a:spLocks noGrp="1"/>
          </p:cNvSpPr>
          <p:nvPr>
            <p:ph type="pic" sz="quarter" idx="13"/>
          </p:nvPr>
        </p:nvSpPr>
        <p:spPr>
          <a:xfrm>
            <a:off x="531846" y="1630581"/>
            <a:ext cx="1790974" cy="1193774"/>
          </a:xfrm>
          <a:solidFill>
            <a:schemeClr val="bg1">
              <a:lumMod val="85000"/>
            </a:schemeClr>
          </a:solidFill>
        </p:spPr>
        <p:txBody>
          <a:bodyPr/>
          <a:lstStyle/>
          <a:p>
            <a:endParaRPr lang="en-GB"/>
          </a:p>
        </p:txBody>
      </p:sp>
      <p:sp>
        <p:nvSpPr>
          <p:cNvPr id="2" name="Title 1">
            <a:extLst>
              <a:ext uri="{FF2B5EF4-FFF2-40B4-BE49-F238E27FC236}">
                <a16:creationId xmlns:a16="http://schemas.microsoft.com/office/drawing/2014/main" id="{21E1C2C8-4790-21AB-D95A-92CA8FA8C069}"/>
              </a:ext>
            </a:extLst>
          </p:cNvPr>
          <p:cNvSpPr>
            <a:spLocks noGrp="1"/>
          </p:cNvSpPr>
          <p:nvPr>
            <p:ph type="title"/>
          </p:nvPr>
        </p:nvSpPr>
        <p:spPr>
          <a:xfrm>
            <a:off x="371475" y="359944"/>
            <a:ext cx="11518423" cy="701501"/>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0761C70-B041-4A23-4BCB-F5CB4E9443EB}"/>
              </a:ext>
            </a:extLst>
          </p:cNvPr>
          <p:cNvSpPr>
            <a:spLocks noGrp="1"/>
          </p:cNvSpPr>
          <p:nvPr>
            <p:ph type="dt" sz="half" idx="10"/>
          </p:nvPr>
        </p:nvSpPr>
        <p:spPr/>
        <p:txBody>
          <a:bodyPr/>
          <a:lstStyle/>
          <a:p>
            <a:fld id="{2E6EF22D-7DBE-4099-99F0-B83DD9779912}" type="datetimeFigureOut">
              <a:rPr lang="en-GB" smtClean="0"/>
              <a:pPr/>
              <a:t>15/10/2025</a:t>
            </a:fld>
            <a:endParaRPr lang="en-GB"/>
          </a:p>
        </p:txBody>
      </p:sp>
      <p:sp>
        <p:nvSpPr>
          <p:cNvPr id="4" name="Footer Placeholder 3">
            <a:extLst>
              <a:ext uri="{FF2B5EF4-FFF2-40B4-BE49-F238E27FC236}">
                <a16:creationId xmlns:a16="http://schemas.microsoft.com/office/drawing/2014/main" id="{4D52B300-B434-691D-3D76-E4AF774AA4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EC6692B-927B-4B22-9C5F-35CB3A5ACA82}"/>
              </a:ext>
            </a:extLst>
          </p:cNvPr>
          <p:cNvSpPr>
            <a:spLocks noGrp="1"/>
          </p:cNvSpPr>
          <p:nvPr>
            <p:ph type="sldNum" sz="quarter" idx="12"/>
          </p:nvPr>
        </p:nvSpPr>
        <p:spPr/>
        <p:txBody>
          <a:bodyPr/>
          <a:lstStyle/>
          <a:p>
            <a:fld id="{6623F64F-6692-49A2-80FF-3D660AAAEE7A}" type="slidenum">
              <a:rPr lang="en-GB" smtClean="0"/>
              <a:pPr/>
              <a:t>‹#›</a:t>
            </a:fld>
            <a:endParaRPr lang="en-GB"/>
          </a:p>
        </p:txBody>
      </p:sp>
      <p:sp>
        <p:nvSpPr>
          <p:cNvPr id="71" name="Text Placeholder 6">
            <a:extLst>
              <a:ext uri="{FF2B5EF4-FFF2-40B4-BE49-F238E27FC236}">
                <a16:creationId xmlns:a16="http://schemas.microsoft.com/office/drawing/2014/main" id="{19EADE65-C122-EB2C-19EB-19D10330B91B}"/>
              </a:ext>
            </a:extLst>
          </p:cNvPr>
          <p:cNvSpPr>
            <a:spLocks noGrp="1"/>
          </p:cNvSpPr>
          <p:nvPr>
            <p:ph type="body" sz="quarter" idx="33" hasCustomPrompt="1"/>
          </p:nvPr>
        </p:nvSpPr>
        <p:spPr>
          <a:xfrm>
            <a:off x="562437" y="2988431"/>
            <a:ext cx="1790974" cy="2170678"/>
          </a:xfrm>
        </p:spPr>
        <p:txBody>
          <a:bodyPr>
            <a:normAutofit/>
          </a:bodyPr>
          <a:lstStyle>
            <a:lvl1pPr marL="0" indent="0">
              <a:spcBef>
                <a:spcPts val="0"/>
              </a:spcBef>
              <a:buFont typeface="Arial" panose="020B0604020202020204" pitchFamily="34" charset="0"/>
              <a:buNone/>
              <a:defRPr sz="1100" b="0">
                <a:solidFill>
                  <a:schemeClr val="tx1"/>
                </a:solidFill>
              </a:defRPr>
            </a:lvl1pPr>
            <a:lvl2pPr marL="0" indent="0">
              <a:spcBef>
                <a:spcPts val="0"/>
              </a:spcBef>
              <a:buFont typeface="Arial" panose="020B0604020202020204" pitchFamily="34" charset="0"/>
              <a:buNone/>
              <a:defRPr sz="1100" b="0">
                <a:solidFill>
                  <a:schemeClr val="tx1"/>
                </a:solidFill>
              </a:defRPr>
            </a:lvl2pPr>
            <a:lvl3pPr>
              <a:defRPr sz="1200"/>
            </a:lvl3pPr>
            <a:lvl4pPr>
              <a:defRPr sz="1200"/>
            </a:lvl4pPr>
          </a:lstStyle>
          <a:p>
            <a:pPr lvl="0"/>
            <a:r>
              <a:rPr lang="en-US" dirty="0"/>
              <a:t>Edit Master text</a:t>
            </a:r>
          </a:p>
          <a:p>
            <a:pPr lvl="1"/>
            <a:r>
              <a:rPr lang="en-US" dirty="0"/>
              <a:t>Second level</a:t>
            </a:r>
          </a:p>
        </p:txBody>
      </p:sp>
      <p:sp>
        <p:nvSpPr>
          <p:cNvPr id="8" name="Picture Placeholder 5">
            <a:extLst>
              <a:ext uri="{FF2B5EF4-FFF2-40B4-BE49-F238E27FC236}">
                <a16:creationId xmlns:a16="http://schemas.microsoft.com/office/drawing/2014/main" id="{7A6E1F87-4875-583C-2A00-64778C8BEBE2}"/>
              </a:ext>
            </a:extLst>
          </p:cNvPr>
          <p:cNvSpPr>
            <a:spLocks noGrp="1"/>
          </p:cNvSpPr>
          <p:nvPr>
            <p:ph type="pic" sz="quarter" idx="34"/>
          </p:nvPr>
        </p:nvSpPr>
        <p:spPr>
          <a:xfrm>
            <a:off x="2866180" y="1630581"/>
            <a:ext cx="1790974" cy="1193774"/>
          </a:xfrm>
          <a:solidFill>
            <a:schemeClr val="bg1">
              <a:lumMod val="85000"/>
            </a:schemeClr>
          </a:solidFill>
        </p:spPr>
        <p:txBody>
          <a:bodyPr/>
          <a:lstStyle/>
          <a:p>
            <a:endParaRPr lang="en-GB"/>
          </a:p>
        </p:txBody>
      </p:sp>
      <p:sp>
        <p:nvSpPr>
          <p:cNvPr id="9" name="Text Placeholder 6">
            <a:extLst>
              <a:ext uri="{FF2B5EF4-FFF2-40B4-BE49-F238E27FC236}">
                <a16:creationId xmlns:a16="http://schemas.microsoft.com/office/drawing/2014/main" id="{DA698AD2-709A-2455-1A6E-52A122D86481}"/>
              </a:ext>
            </a:extLst>
          </p:cNvPr>
          <p:cNvSpPr>
            <a:spLocks noGrp="1"/>
          </p:cNvSpPr>
          <p:nvPr>
            <p:ph type="body" sz="quarter" idx="35" hasCustomPrompt="1"/>
          </p:nvPr>
        </p:nvSpPr>
        <p:spPr>
          <a:xfrm>
            <a:off x="2897091" y="2988431"/>
            <a:ext cx="1790974" cy="2170678"/>
          </a:xfrm>
        </p:spPr>
        <p:txBody>
          <a:bodyPr>
            <a:normAutofit/>
          </a:bodyPr>
          <a:lstStyle>
            <a:lvl1pPr marL="0" indent="0">
              <a:spcBef>
                <a:spcPts val="0"/>
              </a:spcBef>
              <a:spcAft>
                <a:spcPts val="0"/>
              </a:spcAft>
              <a:buFont typeface="Arial" panose="020B0604020202020204" pitchFamily="34" charset="0"/>
              <a:buNone/>
              <a:defRPr sz="1100" b="0">
                <a:solidFill>
                  <a:schemeClr val="tx1"/>
                </a:solidFill>
              </a:defRPr>
            </a:lvl1pPr>
            <a:lvl2pPr marL="0" indent="0">
              <a:spcBef>
                <a:spcPts val="0"/>
              </a:spcBef>
              <a:spcAft>
                <a:spcPts val="0"/>
              </a:spcAft>
              <a:buFont typeface="Arial" panose="020B0604020202020204" pitchFamily="34" charset="0"/>
              <a:buNone/>
              <a:defRPr sz="1100" b="0">
                <a:solidFill>
                  <a:schemeClr val="tx1"/>
                </a:solidFill>
              </a:defRPr>
            </a:lvl2pPr>
            <a:lvl3pPr>
              <a:defRPr sz="1200"/>
            </a:lvl3pPr>
            <a:lvl4pPr>
              <a:defRPr sz="1200"/>
            </a:lvl4pPr>
          </a:lstStyle>
          <a:p>
            <a:pPr lvl="0"/>
            <a:r>
              <a:rPr lang="en-US" dirty="0"/>
              <a:t>Edit Master text</a:t>
            </a:r>
          </a:p>
          <a:p>
            <a:pPr lvl="1"/>
            <a:r>
              <a:rPr lang="en-US" dirty="0"/>
              <a:t>Second level</a:t>
            </a:r>
          </a:p>
        </p:txBody>
      </p:sp>
      <p:sp>
        <p:nvSpPr>
          <p:cNvPr id="10" name="Picture Placeholder 5">
            <a:extLst>
              <a:ext uri="{FF2B5EF4-FFF2-40B4-BE49-F238E27FC236}">
                <a16:creationId xmlns:a16="http://schemas.microsoft.com/office/drawing/2014/main" id="{A344568A-9A30-CDBE-103F-E051F9889ECE}"/>
              </a:ext>
            </a:extLst>
          </p:cNvPr>
          <p:cNvSpPr>
            <a:spLocks noGrp="1"/>
          </p:cNvSpPr>
          <p:nvPr>
            <p:ph type="pic" sz="quarter" idx="36"/>
          </p:nvPr>
        </p:nvSpPr>
        <p:spPr>
          <a:xfrm>
            <a:off x="5200514" y="1630581"/>
            <a:ext cx="1790974" cy="1193774"/>
          </a:xfrm>
          <a:solidFill>
            <a:schemeClr val="bg1">
              <a:lumMod val="85000"/>
            </a:schemeClr>
          </a:solidFill>
        </p:spPr>
        <p:txBody>
          <a:bodyPr/>
          <a:lstStyle/>
          <a:p>
            <a:endParaRPr lang="en-GB"/>
          </a:p>
        </p:txBody>
      </p:sp>
      <p:sp>
        <p:nvSpPr>
          <p:cNvPr id="11" name="Text Placeholder 6">
            <a:extLst>
              <a:ext uri="{FF2B5EF4-FFF2-40B4-BE49-F238E27FC236}">
                <a16:creationId xmlns:a16="http://schemas.microsoft.com/office/drawing/2014/main" id="{C1E849EE-5DB5-8EEF-6C9A-CCFBC93AD9F3}"/>
              </a:ext>
            </a:extLst>
          </p:cNvPr>
          <p:cNvSpPr>
            <a:spLocks noGrp="1"/>
          </p:cNvSpPr>
          <p:nvPr>
            <p:ph type="body" sz="quarter" idx="37" hasCustomPrompt="1"/>
          </p:nvPr>
        </p:nvSpPr>
        <p:spPr>
          <a:xfrm>
            <a:off x="5231745" y="2988431"/>
            <a:ext cx="1790974" cy="2170678"/>
          </a:xfrm>
        </p:spPr>
        <p:txBody>
          <a:bodyPr>
            <a:normAutofit/>
          </a:bodyPr>
          <a:lstStyle>
            <a:lvl1pPr marL="0" indent="0">
              <a:spcBef>
                <a:spcPts val="0"/>
              </a:spcBef>
              <a:buFont typeface="Arial" panose="020B0604020202020204" pitchFamily="34" charset="0"/>
              <a:buNone/>
              <a:defRPr sz="1100" b="0">
                <a:solidFill>
                  <a:schemeClr val="tx1"/>
                </a:solidFill>
              </a:defRPr>
            </a:lvl1pPr>
            <a:lvl2pPr marL="0" indent="0">
              <a:spcBef>
                <a:spcPts val="0"/>
              </a:spcBef>
              <a:buFont typeface="Arial" panose="020B0604020202020204" pitchFamily="34" charset="0"/>
              <a:buNone/>
              <a:defRPr sz="1100" b="0">
                <a:solidFill>
                  <a:schemeClr val="tx1"/>
                </a:solidFill>
              </a:defRPr>
            </a:lvl2pPr>
            <a:lvl3pPr>
              <a:defRPr sz="1200"/>
            </a:lvl3pPr>
            <a:lvl4pPr>
              <a:defRPr sz="1200"/>
            </a:lvl4pPr>
          </a:lstStyle>
          <a:p>
            <a:pPr lvl="0"/>
            <a:r>
              <a:rPr lang="en-US" dirty="0"/>
              <a:t>Edit Master text</a:t>
            </a:r>
          </a:p>
          <a:p>
            <a:pPr lvl="1"/>
            <a:r>
              <a:rPr lang="en-US" dirty="0"/>
              <a:t>Second level</a:t>
            </a:r>
          </a:p>
        </p:txBody>
      </p:sp>
      <p:sp>
        <p:nvSpPr>
          <p:cNvPr id="12" name="Picture Placeholder 5">
            <a:extLst>
              <a:ext uri="{FF2B5EF4-FFF2-40B4-BE49-F238E27FC236}">
                <a16:creationId xmlns:a16="http://schemas.microsoft.com/office/drawing/2014/main" id="{05A6BEAC-87ED-2479-6A93-9423169D62D6}"/>
              </a:ext>
            </a:extLst>
          </p:cNvPr>
          <p:cNvSpPr>
            <a:spLocks noGrp="1"/>
          </p:cNvSpPr>
          <p:nvPr>
            <p:ph type="pic" sz="quarter" idx="38"/>
          </p:nvPr>
        </p:nvSpPr>
        <p:spPr>
          <a:xfrm>
            <a:off x="7534847" y="1630581"/>
            <a:ext cx="1790974" cy="1193774"/>
          </a:xfrm>
          <a:solidFill>
            <a:schemeClr val="bg1">
              <a:lumMod val="85000"/>
            </a:schemeClr>
          </a:solidFill>
        </p:spPr>
        <p:txBody>
          <a:bodyPr/>
          <a:lstStyle/>
          <a:p>
            <a:endParaRPr lang="en-GB"/>
          </a:p>
        </p:txBody>
      </p:sp>
      <p:sp>
        <p:nvSpPr>
          <p:cNvPr id="13" name="Text Placeholder 6">
            <a:extLst>
              <a:ext uri="{FF2B5EF4-FFF2-40B4-BE49-F238E27FC236}">
                <a16:creationId xmlns:a16="http://schemas.microsoft.com/office/drawing/2014/main" id="{8FD9891B-2D1D-2709-82CF-CBA519E369F3}"/>
              </a:ext>
            </a:extLst>
          </p:cNvPr>
          <p:cNvSpPr>
            <a:spLocks noGrp="1"/>
          </p:cNvSpPr>
          <p:nvPr>
            <p:ph type="body" sz="quarter" idx="39" hasCustomPrompt="1"/>
          </p:nvPr>
        </p:nvSpPr>
        <p:spPr>
          <a:xfrm>
            <a:off x="7566398" y="2988431"/>
            <a:ext cx="1790974" cy="2170678"/>
          </a:xfrm>
        </p:spPr>
        <p:txBody>
          <a:bodyPr>
            <a:normAutofit/>
          </a:bodyPr>
          <a:lstStyle>
            <a:lvl1pPr marL="0" indent="0">
              <a:spcBef>
                <a:spcPts val="0"/>
              </a:spcBef>
              <a:buFont typeface="Arial" panose="020B0604020202020204" pitchFamily="34" charset="0"/>
              <a:buNone/>
              <a:defRPr sz="1100" b="0">
                <a:solidFill>
                  <a:schemeClr val="tx1"/>
                </a:solidFill>
              </a:defRPr>
            </a:lvl1pPr>
            <a:lvl2pPr marL="0" indent="0">
              <a:spcBef>
                <a:spcPts val="0"/>
              </a:spcBef>
              <a:buFont typeface="Arial" panose="020B0604020202020204" pitchFamily="34" charset="0"/>
              <a:buNone/>
              <a:defRPr sz="1100" b="0">
                <a:solidFill>
                  <a:schemeClr val="tx1"/>
                </a:solidFill>
              </a:defRPr>
            </a:lvl2pPr>
            <a:lvl3pPr>
              <a:defRPr sz="1200"/>
            </a:lvl3pPr>
            <a:lvl4pPr>
              <a:defRPr sz="1200"/>
            </a:lvl4pPr>
          </a:lstStyle>
          <a:p>
            <a:pPr lvl="0"/>
            <a:r>
              <a:rPr lang="en-US" dirty="0"/>
              <a:t>Edit Master text</a:t>
            </a:r>
          </a:p>
          <a:p>
            <a:pPr lvl="1"/>
            <a:r>
              <a:rPr lang="en-US" dirty="0"/>
              <a:t>Second level</a:t>
            </a:r>
          </a:p>
        </p:txBody>
      </p:sp>
      <p:sp>
        <p:nvSpPr>
          <p:cNvPr id="14" name="Picture Placeholder 5">
            <a:extLst>
              <a:ext uri="{FF2B5EF4-FFF2-40B4-BE49-F238E27FC236}">
                <a16:creationId xmlns:a16="http://schemas.microsoft.com/office/drawing/2014/main" id="{9009B9B8-44BF-7D24-F452-F55D8FF8F1C7}"/>
              </a:ext>
            </a:extLst>
          </p:cNvPr>
          <p:cNvSpPr>
            <a:spLocks noGrp="1"/>
          </p:cNvSpPr>
          <p:nvPr>
            <p:ph type="pic" sz="quarter" idx="40"/>
          </p:nvPr>
        </p:nvSpPr>
        <p:spPr>
          <a:xfrm>
            <a:off x="9869180" y="1630581"/>
            <a:ext cx="1790974" cy="1193774"/>
          </a:xfrm>
          <a:solidFill>
            <a:schemeClr val="bg1">
              <a:lumMod val="85000"/>
            </a:schemeClr>
          </a:solidFill>
        </p:spPr>
        <p:txBody>
          <a:bodyPr/>
          <a:lstStyle/>
          <a:p>
            <a:endParaRPr lang="en-GB"/>
          </a:p>
        </p:txBody>
      </p:sp>
      <p:sp>
        <p:nvSpPr>
          <p:cNvPr id="15" name="Text Placeholder 6">
            <a:extLst>
              <a:ext uri="{FF2B5EF4-FFF2-40B4-BE49-F238E27FC236}">
                <a16:creationId xmlns:a16="http://schemas.microsoft.com/office/drawing/2014/main" id="{F22DD644-4E0B-158A-1EF1-A196C19AC1FF}"/>
              </a:ext>
            </a:extLst>
          </p:cNvPr>
          <p:cNvSpPr>
            <a:spLocks noGrp="1"/>
          </p:cNvSpPr>
          <p:nvPr>
            <p:ph type="body" sz="quarter" idx="41" hasCustomPrompt="1"/>
          </p:nvPr>
        </p:nvSpPr>
        <p:spPr>
          <a:xfrm>
            <a:off x="9901051" y="2988431"/>
            <a:ext cx="1790974" cy="2170678"/>
          </a:xfrm>
        </p:spPr>
        <p:txBody>
          <a:bodyPr>
            <a:normAutofit/>
          </a:bodyPr>
          <a:lstStyle>
            <a:lvl1pPr marL="0" indent="0">
              <a:spcBef>
                <a:spcPts val="0"/>
              </a:spcBef>
              <a:buFont typeface="Arial" panose="020B0604020202020204" pitchFamily="34" charset="0"/>
              <a:buNone/>
              <a:defRPr sz="1100" b="0">
                <a:solidFill>
                  <a:schemeClr val="tx1"/>
                </a:solidFill>
              </a:defRPr>
            </a:lvl1pPr>
            <a:lvl2pPr marL="0" indent="0">
              <a:spcBef>
                <a:spcPts val="0"/>
              </a:spcBef>
              <a:buFont typeface="Arial" panose="020B0604020202020204" pitchFamily="34" charset="0"/>
              <a:buNone/>
              <a:defRPr sz="1100" b="0">
                <a:solidFill>
                  <a:schemeClr val="tx1"/>
                </a:solidFill>
              </a:defRPr>
            </a:lvl2pPr>
            <a:lvl3pPr>
              <a:defRPr sz="1200"/>
            </a:lvl3pPr>
            <a:lvl4pPr>
              <a:defRPr sz="1200"/>
            </a:lvl4pPr>
          </a:lstStyle>
          <a:p>
            <a:pPr lvl="0"/>
            <a:r>
              <a:rPr lang="en-US" dirty="0"/>
              <a:t>Edit Master text</a:t>
            </a:r>
          </a:p>
          <a:p>
            <a:pPr lvl="1"/>
            <a:r>
              <a:rPr lang="en-US" dirty="0"/>
              <a:t>Second level</a:t>
            </a:r>
          </a:p>
        </p:txBody>
      </p:sp>
      <p:cxnSp>
        <p:nvCxnSpPr>
          <p:cNvPr id="16" name="Straight Connector 15">
            <a:extLst>
              <a:ext uri="{FF2B5EF4-FFF2-40B4-BE49-F238E27FC236}">
                <a16:creationId xmlns:a16="http://schemas.microsoft.com/office/drawing/2014/main" id="{7031BB7B-0B8C-D673-EFF6-B9CAAE078368}"/>
              </a:ext>
            </a:extLst>
          </p:cNvPr>
          <p:cNvCxnSpPr>
            <a:cxnSpLocks/>
          </p:cNvCxnSpPr>
          <p:nvPr userDrawn="1"/>
        </p:nvCxnSpPr>
        <p:spPr>
          <a:xfrm>
            <a:off x="531846" y="2978118"/>
            <a:ext cx="1792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FDC944D-69A4-8D67-8280-9636771B3744}"/>
              </a:ext>
            </a:extLst>
          </p:cNvPr>
          <p:cNvCxnSpPr>
            <a:cxnSpLocks/>
          </p:cNvCxnSpPr>
          <p:nvPr userDrawn="1"/>
        </p:nvCxnSpPr>
        <p:spPr>
          <a:xfrm>
            <a:off x="2866180" y="2978118"/>
            <a:ext cx="1792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3EA300B-3869-0B14-5D33-FD48885DAD72}"/>
              </a:ext>
            </a:extLst>
          </p:cNvPr>
          <p:cNvCxnSpPr>
            <a:cxnSpLocks/>
          </p:cNvCxnSpPr>
          <p:nvPr userDrawn="1"/>
        </p:nvCxnSpPr>
        <p:spPr>
          <a:xfrm>
            <a:off x="5200514" y="2978118"/>
            <a:ext cx="1792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A8CD67A-042F-73EF-EE1B-54BFE571A127}"/>
              </a:ext>
            </a:extLst>
          </p:cNvPr>
          <p:cNvCxnSpPr>
            <a:cxnSpLocks/>
          </p:cNvCxnSpPr>
          <p:nvPr userDrawn="1"/>
        </p:nvCxnSpPr>
        <p:spPr>
          <a:xfrm flipV="1">
            <a:off x="7534848" y="2978101"/>
            <a:ext cx="1792800" cy="34"/>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8F6CAC3-4E9A-76AF-B06F-891E1A980D49}"/>
              </a:ext>
            </a:extLst>
          </p:cNvPr>
          <p:cNvCxnSpPr>
            <a:cxnSpLocks/>
          </p:cNvCxnSpPr>
          <p:nvPr userDrawn="1"/>
        </p:nvCxnSpPr>
        <p:spPr>
          <a:xfrm>
            <a:off x="9869180" y="2972533"/>
            <a:ext cx="1792800" cy="11171"/>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0" name="Text Placeholder 7">
            <a:extLst>
              <a:ext uri="{FF2B5EF4-FFF2-40B4-BE49-F238E27FC236}">
                <a16:creationId xmlns:a16="http://schemas.microsoft.com/office/drawing/2014/main" id="{79F2D1EC-7DAD-DB2C-B123-F3D4477CDF89}"/>
              </a:ext>
            </a:extLst>
          </p:cNvPr>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extLst>
      <p:ext uri="{BB962C8B-B14F-4D97-AF65-F5344CB8AC3E}">
        <p14:creationId xmlns:p14="http://schemas.microsoft.com/office/powerpoint/2010/main" val="588533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F981E92-320F-428D-AE9E-6ED8AAFCF980}" type="datetimeFigureOut">
              <a:rPr lang="en-GB" smtClean="0"/>
              <a:t>15/10/2025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E2C877-0506-4A3A-B5DF-8149D82B0B2E}"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864917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F981E92-320F-428D-AE9E-6ED8AAFCF980}" type="datetimeFigureOut">
              <a:rPr lang="en-GB" smtClean="0"/>
              <a:t>15/10/2025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E2C877-0506-4A3A-B5DF-8149D82B0B2E}"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26000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15/10/2025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2000923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15/10/2025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08530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15/10/2025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706971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15/10/2025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557241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15/10/2025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543197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15/10/2025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3634658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15/10/2025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593224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15/10/2025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300178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15/10/2025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625421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15/10/2025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51715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15/10/2025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568909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15/10/2025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847833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15/10/2025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853699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F981E92-320F-428D-AE9E-6ED8AAFCF980}" type="datetimeFigureOut">
              <a:rPr lang="en-GB" smtClean="0"/>
              <a:t>15/10/2025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211275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F981E92-320F-428D-AE9E-6ED8AAFCF980}" type="datetimeFigureOut">
              <a:rPr lang="en-GB" smtClean="0"/>
              <a:t>15/10/2025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809165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F981E92-320F-428D-AE9E-6ED8AAFCF980}" type="datetimeFigureOut">
              <a:rPr lang="en-GB" smtClean="0"/>
              <a:t>15/10/2025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159281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15/10/2025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63242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15/10/2025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57494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981E92-320F-428D-AE9E-6ED8AAFCF980}" type="datetimeFigureOut">
              <a:rPr lang="en-GB" smtClean="0"/>
              <a:t>15/10/2025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E2C877-0506-4A3A-B5DF-8149D82B0B2E}"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173714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dirty="0"/>
          </a:p>
        </p:txBody>
      </p:sp>
      <p:sp>
        <p:nvSpPr>
          <p:cNvPr id="2" name="Date Placeholder 1"/>
          <p:cNvSpPr>
            <a:spLocks noGrp="1"/>
          </p:cNvSpPr>
          <p:nvPr>
            <p:ph type="dt" sz="half" idx="10"/>
          </p:nvPr>
        </p:nvSpPr>
        <p:spPr/>
        <p:txBody>
          <a:bodyPr/>
          <a:lstStyle/>
          <a:p>
            <a:fld id="{2F981E92-320F-428D-AE9E-6ED8AAFCF980}" type="datetimeFigureOut">
              <a:rPr lang="en-GB" smtClean="0"/>
              <a:t>15/10/2025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E2C877-0506-4A3A-B5DF-8149D82B0B2E}" type="slidenum">
              <a:rPr lang="en-GB" smtClean="0"/>
              <a:t>‹#›</a:t>
            </a:fld>
            <a:endParaRPr lang="en-GB"/>
          </a:p>
        </p:txBody>
      </p:sp>
    </p:spTree>
    <p:custDataLst>
      <p:tags r:id="rId1"/>
    </p:custDataLst>
    <p:extLst>
      <p:ext uri="{BB962C8B-B14F-4D97-AF65-F5344CB8AC3E}">
        <p14:creationId xmlns:p14="http://schemas.microsoft.com/office/powerpoint/2010/main" val="3475310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F981E92-320F-428D-AE9E-6ED8AAFCF980}" type="datetimeFigureOut">
              <a:rPr lang="en-GB" smtClean="0"/>
              <a:t>15/10/2025</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90E2C877-0506-4A3A-B5DF-8149D82B0B2E}" type="slidenum">
              <a:rPr lang="en-GB" smtClean="0"/>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2487152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15/10/2025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858983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15/10/2025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924084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15/10/2025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23857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15/10/2025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674962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15/10/2025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53356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15/10/2025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171413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981E92-320F-428D-AE9E-6ED8AAFCF980}" type="datetimeFigureOut">
              <a:rPr lang="en-GB" smtClean="0"/>
              <a:t>15/10/2025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E2C877-0506-4A3A-B5DF-8149D82B0B2E}"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258978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15/10/2025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661752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F981E92-320F-428D-AE9E-6ED8AAFCF980}" type="datetimeFigureOut">
              <a:rPr lang="en-GB" smtClean="0"/>
              <a:t>15/10/2025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E2C877-0506-4A3A-B5DF-8149D82B0B2E}"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423260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15/10/2025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98794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15/10/2025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614933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15/10/2025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dirty="0"/>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dirty="0"/>
              <a:t>Click icon to add picture</a:t>
            </a:r>
            <a:endParaRPr lang="en-GB" dirty="0"/>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dirty="0"/>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dirty="0"/>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673288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image" Target="../media/image2.jpeg"/><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tags" Target="../tags/tag3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85BD38DE-0542-4FAE-989F-105676356085}" type="datetimeFigureOut">
              <a:rPr lang="en-GB" smtClean="0"/>
              <a:t>15/10/2025</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79E5F90B-4EFD-4F87-8571-C292E52EB0A8}" type="slidenum">
              <a:rPr lang="en-GB" smtClean="0"/>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3"/>
    </p:custDataLst>
    <p:extLst>
      <p:ext uri="{BB962C8B-B14F-4D97-AF65-F5344CB8AC3E}">
        <p14:creationId xmlns:p14="http://schemas.microsoft.com/office/powerpoint/2010/main" val="30511158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720" r:id="rId30"/>
    <p:sldLayoutId id="2147483721" r:id="rId3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F981E92-320F-428D-AE9E-6ED8AAFCF980}" type="datetimeFigureOut">
              <a:rPr lang="en-GB" smtClean="0"/>
              <a:t>15/10/2025</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90E2C877-0506-4A3A-B5DF-8149D82B0B2E}" type="slidenum">
              <a:rPr lang="en-GB" smtClean="0"/>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1"/>
    </p:custDataLst>
    <p:extLst>
      <p:ext uri="{BB962C8B-B14F-4D97-AF65-F5344CB8AC3E}">
        <p14:creationId xmlns:p14="http://schemas.microsoft.com/office/powerpoint/2010/main" val="58516419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41.jp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41.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31.xml"/><Relationship Id="rId6" Type="http://schemas.openxmlformats.org/officeDocument/2006/relationships/image" Target="../media/image46.jpeg"/><Relationship Id="rId5" Type="http://schemas.openxmlformats.org/officeDocument/2006/relationships/image" Target="../media/image50.jpeg"/><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31.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59.jpeg"/><Relationship Id="rId2" Type="http://schemas.openxmlformats.org/officeDocument/2006/relationships/notesSlide" Target="../notesSlides/notesSlide22.xml"/><Relationship Id="rId1" Type="http://schemas.openxmlformats.org/officeDocument/2006/relationships/slideLayout" Target="../slideLayouts/slideLayout31.xml"/><Relationship Id="rId6" Type="http://schemas.openxmlformats.org/officeDocument/2006/relationships/image" Target="../media/image58.jpeg"/><Relationship Id="rId5" Type="http://schemas.openxmlformats.org/officeDocument/2006/relationships/image" Target="../media/image45.jpeg"/><Relationship Id="rId4" Type="http://schemas.openxmlformats.org/officeDocument/2006/relationships/image" Target="../media/image57.jpe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3.jpeg"/><Relationship Id="rId2" Type="http://schemas.openxmlformats.org/officeDocument/2006/relationships/notesSlide" Target="../notesSlides/notesSlide23.xml"/><Relationship Id="rId1" Type="http://schemas.openxmlformats.org/officeDocument/2006/relationships/slideLayout" Target="../slideLayouts/slideLayout31.xml"/><Relationship Id="rId6" Type="http://schemas.openxmlformats.org/officeDocument/2006/relationships/image" Target="../media/image62.jpeg"/><Relationship Id="rId5" Type="http://schemas.openxmlformats.org/officeDocument/2006/relationships/image" Target="../media/image47.jpeg"/><Relationship Id="rId4" Type="http://schemas.openxmlformats.org/officeDocument/2006/relationships/image" Target="../media/image61.jpeg"/></Relationships>
</file>

<file path=ppt/slides/_rels/slide24.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12" Type="http://schemas.openxmlformats.org/officeDocument/2006/relationships/image" Target="../media/image73.jpeg"/><Relationship Id="rId2" Type="http://schemas.openxmlformats.org/officeDocument/2006/relationships/notesSlide" Target="../notesSlides/notesSlide24.xml"/><Relationship Id="rId1" Type="http://schemas.openxmlformats.org/officeDocument/2006/relationships/slideLayout" Target="../slideLayouts/slideLayout30.xml"/><Relationship Id="rId6" Type="http://schemas.openxmlformats.org/officeDocument/2006/relationships/image" Target="../media/image67.jpeg"/><Relationship Id="rId11" Type="http://schemas.openxmlformats.org/officeDocument/2006/relationships/image" Target="../media/image72.jpeg"/><Relationship Id="rId5" Type="http://schemas.openxmlformats.org/officeDocument/2006/relationships/image" Target="../media/image66.jpeg"/><Relationship Id="rId10" Type="http://schemas.openxmlformats.org/officeDocument/2006/relationships/image" Target="../media/image71.jpeg"/><Relationship Id="rId4" Type="http://schemas.openxmlformats.org/officeDocument/2006/relationships/image" Target="../media/image65.jpeg"/><Relationship Id="rId9" Type="http://schemas.openxmlformats.org/officeDocument/2006/relationships/image" Target="../media/image70.jpeg"/></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3" Type="http://schemas.openxmlformats.org/officeDocument/2006/relationships/image" Target="../media/image85.jpeg"/><Relationship Id="rId18" Type="http://schemas.openxmlformats.org/officeDocument/2006/relationships/image" Target="../media/image90.jpeg"/><Relationship Id="rId26" Type="http://schemas.openxmlformats.org/officeDocument/2006/relationships/image" Target="../media/image98.png"/><Relationship Id="rId39" Type="http://schemas.openxmlformats.org/officeDocument/2006/relationships/image" Target="../media/image110.jpeg"/><Relationship Id="rId21" Type="http://schemas.openxmlformats.org/officeDocument/2006/relationships/image" Target="../media/image93.png"/><Relationship Id="rId34" Type="http://schemas.openxmlformats.org/officeDocument/2006/relationships/image" Target="../media/image105.jpeg"/><Relationship Id="rId42" Type="http://schemas.openxmlformats.org/officeDocument/2006/relationships/image" Target="../media/image113.jpeg"/><Relationship Id="rId47" Type="http://schemas.openxmlformats.org/officeDocument/2006/relationships/image" Target="../media/image118.jpg"/><Relationship Id="rId7" Type="http://schemas.openxmlformats.org/officeDocument/2006/relationships/image" Target="../media/image79.jpeg"/><Relationship Id="rId2" Type="http://schemas.openxmlformats.org/officeDocument/2006/relationships/notesSlide" Target="../notesSlides/notesSlide27.xml"/><Relationship Id="rId16" Type="http://schemas.openxmlformats.org/officeDocument/2006/relationships/image" Target="../media/image88.jpg"/><Relationship Id="rId29" Type="http://schemas.openxmlformats.org/officeDocument/2006/relationships/image" Target="../media/image101.png"/><Relationship Id="rId11" Type="http://schemas.openxmlformats.org/officeDocument/2006/relationships/image" Target="../media/image83.jpg"/><Relationship Id="rId24" Type="http://schemas.openxmlformats.org/officeDocument/2006/relationships/image" Target="../media/image96.jpg"/><Relationship Id="rId32" Type="http://schemas.openxmlformats.org/officeDocument/2006/relationships/image" Target="../media/image103.jpeg"/><Relationship Id="rId37" Type="http://schemas.openxmlformats.org/officeDocument/2006/relationships/image" Target="../media/image108.jpeg"/><Relationship Id="rId40" Type="http://schemas.openxmlformats.org/officeDocument/2006/relationships/image" Target="../media/image111.jpeg"/><Relationship Id="rId45" Type="http://schemas.openxmlformats.org/officeDocument/2006/relationships/image" Target="../media/image116.jpg"/><Relationship Id="rId5" Type="http://schemas.openxmlformats.org/officeDocument/2006/relationships/image" Target="../media/image77.jpg"/><Relationship Id="rId15" Type="http://schemas.openxmlformats.org/officeDocument/2006/relationships/image" Target="../media/image87.png"/><Relationship Id="rId23" Type="http://schemas.openxmlformats.org/officeDocument/2006/relationships/image" Target="../media/image95.png"/><Relationship Id="rId28" Type="http://schemas.openxmlformats.org/officeDocument/2006/relationships/image" Target="../media/image100.png"/><Relationship Id="rId36" Type="http://schemas.openxmlformats.org/officeDocument/2006/relationships/image" Target="../media/image107.jpeg"/><Relationship Id="rId49" Type="http://schemas.openxmlformats.org/officeDocument/2006/relationships/image" Target="../media/image120.jpg"/><Relationship Id="rId10" Type="http://schemas.openxmlformats.org/officeDocument/2006/relationships/image" Target="../media/image82.jpg"/><Relationship Id="rId19" Type="http://schemas.openxmlformats.org/officeDocument/2006/relationships/image" Target="../media/image91.png"/><Relationship Id="rId31" Type="http://schemas.openxmlformats.org/officeDocument/2006/relationships/image" Target="../media/image102.jpeg"/><Relationship Id="rId44" Type="http://schemas.openxmlformats.org/officeDocument/2006/relationships/image" Target="../media/image115.jpeg"/><Relationship Id="rId4" Type="http://schemas.openxmlformats.org/officeDocument/2006/relationships/image" Target="../media/image76.png"/><Relationship Id="rId9" Type="http://schemas.openxmlformats.org/officeDocument/2006/relationships/image" Target="../media/image81.jpg"/><Relationship Id="rId14" Type="http://schemas.openxmlformats.org/officeDocument/2006/relationships/image" Target="../media/image86.jpeg"/><Relationship Id="rId22" Type="http://schemas.openxmlformats.org/officeDocument/2006/relationships/image" Target="../media/image94.png"/><Relationship Id="rId27" Type="http://schemas.openxmlformats.org/officeDocument/2006/relationships/image" Target="../media/image99.png"/><Relationship Id="rId30" Type="http://schemas.openxmlformats.org/officeDocument/2006/relationships/image" Target="../media/image52.jpeg"/><Relationship Id="rId35" Type="http://schemas.openxmlformats.org/officeDocument/2006/relationships/image" Target="../media/image106.jpeg"/><Relationship Id="rId43" Type="http://schemas.openxmlformats.org/officeDocument/2006/relationships/image" Target="../media/image114.jpeg"/><Relationship Id="rId48" Type="http://schemas.openxmlformats.org/officeDocument/2006/relationships/image" Target="../media/image119.jpg"/><Relationship Id="rId8" Type="http://schemas.openxmlformats.org/officeDocument/2006/relationships/image" Target="../media/image80.jpg"/><Relationship Id="rId3" Type="http://schemas.openxmlformats.org/officeDocument/2006/relationships/image" Target="../media/image75.jpeg"/><Relationship Id="rId12" Type="http://schemas.openxmlformats.org/officeDocument/2006/relationships/image" Target="../media/image84.jpg"/><Relationship Id="rId17" Type="http://schemas.openxmlformats.org/officeDocument/2006/relationships/image" Target="../media/image89.jpeg"/><Relationship Id="rId25" Type="http://schemas.openxmlformats.org/officeDocument/2006/relationships/image" Target="../media/image97.png"/><Relationship Id="rId33" Type="http://schemas.openxmlformats.org/officeDocument/2006/relationships/image" Target="../media/image104.jpeg"/><Relationship Id="rId38" Type="http://schemas.openxmlformats.org/officeDocument/2006/relationships/image" Target="../media/image109.jpeg"/><Relationship Id="rId46" Type="http://schemas.openxmlformats.org/officeDocument/2006/relationships/image" Target="../media/image117.jpg"/><Relationship Id="rId20" Type="http://schemas.openxmlformats.org/officeDocument/2006/relationships/image" Target="../media/image92.png"/><Relationship Id="rId41" Type="http://schemas.openxmlformats.org/officeDocument/2006/relationships/image" Target="../media/image112.jpeg"/><Relationship Id="rId1" Type="http://schemas.openxmlformats.org/officeDocument/2006/relationships/slideLayout" Target="../slideLayouts/slideLayout3.xml"/><Relationship Id="rId6" Type="http://schemas.openxmlformats.org/officeDocument/2006/relationships/image" Target="../media/image78.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chart" Target="../charts/chart2.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jpeg"/></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png"/><Relationship Id="rId3" Type="http://schemas.openxmlformats.org/officeDocument/2006/relationships/chart" Target="../charts/chart3.xml"/><Relationship Id="rId7" Type="http://schemas.openxmlformats.org/officeDocument/2006/relationships/image" Target="../media/image20.png"/><Relationship Id="rId12"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chart" Target="../charts/chart4.xml"/><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9.png"/><Relationship Id="rId11" Type="http://schemas.openxmlformats.org/officeDocument/2006/relationships/image" Target="../media/image34.jpe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png"/><Relationship Id="rId9" Type="http://schemas.openxmlformats.org/officeDocument/2006/relationships/image" Target="../media/image32.jpg"/><Relationship Id="rId1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elephant in a red truck&#10;&#10;AI-generated content may be incorrect.">
            <a:extLst>
              <a:ext uri="{FF2B5EF4-FFF2-40B4-BE49-F238E27FC236}">
                <a16:creationId xmlns:a16="http://schemas.microsoft.com/office/drawing/2014/main" id="{D3B074FA-4324-E43C-7BAB-D7AEB97ECE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3" y="-4531"/>
            <a:ext cx="12183957" cy="6862531"/>
          </a:xfrm>
          <a:prstGeom prst="rect">
            <a:avLst/>
          </a:prstGeom>
        </p:spPr>
      </p:pic>
      <p:sp>
        <p:nvSpPr>
          <p:cNvPr id="14" name="Rectangle 13">
            <a:extLst>
              <a:ext uri="{FF2B5EF4-FFF2-40B4-BE49-F238E27FC236}">
                <a16:creationId xmlns:a16="http://schemas.microsoft.com/office/drawing/2014/main" id="{C7B00337-5F6E-43B5-87CC-45ED701B4FF0}"/>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3" name="Freeform 7">
            <a:extLst>
              <a:ext uri="{FF2B5EF4-FFF2-40B4-BE49-F238E27FC236}">
                <a16:creationId xmlns:a16="http://schemas.microsoft.com/office/drawing/2014/main" id="{20C4367D-8492-447F-8E54-9F2C355F17E6}"/>
              </a:ext>
            </a:extLst>
          </p:cNvPr>
          <p:cNvSpPr>
            <a:spLocks/>
          </p:cNvSpPr>
          <p:nvPr/>
        </p:nvSpPr>
        <p:spPr bwMode="auto">
          <a:xfrm>
            <a:off x="730992" y="304652"/>
            <a:ext cx="1659735" cy="576786"/>
          </a:xfrm>
          <a:custGeom>
            <a:avLst/>
            <a:gdLst>
              <a:gd name="T0" fmla="*/ 26 w 452"/>
              <a:gd name="T1" fmla="*/ 2 h 132"/>
              <a:gd name="T2" fmla="*/ 26 w 452"/>
              <a:gd name="T3" fmla="*/ 0 h 132"/>
              <a:gd name="T4" fmla="*/ 13 w 452"/>
              <a:gd name="T5" fmla="*/ 3 h 132"/>
              <a:gd name="T6" fmla="*/ 4 w 452"/>
              <a:gd name="T7" fmla="*/ 11 h 132"/>
              <a:gd name="T8" fmla="*/ 0 w 452"/>
              <a:gd name="T9" fmla="*/ 26 h 132"/>
              <a:gd name="T10" fmla="*/ 0 w 452"/>
              <a:gd name="T11" fmla="*/ 132 h 132"/>
              <a:gd name="T12" fmla="*/ 426 w 452"/>
              <a:gd name="T13" fmla="*/ 132 h 132"/>
              <a:gd name="T14" fmla="*/ 438 w 452"/>
              <a:gd name="T15" fmla="*/ 129 h 132"/>
              <a:gd name="T16" fmla="*/ 447 w 452"/>
              <a:gd name="T17" fmla="*/ 121 h 132"/>
              <a:gd name="T18" fmla="*/ 452 w 452"/>
              <a:gd name="T19" fmla="*/ 106 h 132"/>
              <a:gd name="T20" fmla="*/ 452 w 452"/>
              <a:gd name="T21" fmla="*/ 26 h 132"/>
              <a:gd name="T22" fmla="*/ 448 w 452"/>
              <a:gd name="T23" fmla="*/ 13 h 132"/>
              <a:gd name="T24" fmla="*/ 441 w 452"/>
              <a:gd name="T25" fmla="*/ 4 h 132"/>
              <a:gd name="T26" fmla="*/ 426 w 452"/>
              <a:gd name="T27" fmla="*/ 0 h 132"/>
              <a:gd name="T28" fmla="*/ 26 w 452"/>
              <a:gd name="T29" fmla="*/ 0 h 132"/>
              <a:gd name="T30" fmla="*/ 26 w 452"/>
              <a:gd name="T31" fmla="*/ 2 h 132"/>
              <a:gd name="T32" fmla="*/ 26 w 452"/>
              <a:gd name="T33" fmla="*/ 4 h 132"/>
              <a:gd name="T34" fmla="*/ 426 w 452"/>
              <a:gd name="T35" fmla="*/ 4 h 132"/>
              <a:gd name="T36" fmla="*/ 438 w 452"/>
              <a:gd name="T37" fmla="*/ 7 h 132"/>
              <a:gd name="T38" fmla="*/ 446 w 452"/>
              <a:gd name="T39" fmla="*/ 19 h 132"/>
              <a:gd name="T40" fmla="*/ 447 w 452"/>
              <a:gd name="T41" fmla="*/ 24 h 132"/>
              <a:gd name="T42" fmla="*/ 448 w 452"/>
              <a:gd name="T43" fmla="*/ 25 h 132"/>
              <a:gd name="T44" fmla="*/ 448 w 452"/>
              <a:gd name="T45" fmla="*/ 26 h 132"/>
              <a:gd name="T46" fmla="*/ 448 w 452"/>
              <a:gd name="T47" fmla="*/ 26 h 132"/>
              <a:gd name="T48" fmla="*/ 448 w 452"/>
              <a:gd name="T49" fmla="*/ 106 h 132"/>
              <a:gd name="T50" fmla="*/ 444 w 452"/>
              <a:gd name="T51" fmla="*/ 119 h 132"/>
              <a:gd name="T52" fmla="*/ 433 w 452"/>
              <a:gd name="T53" fmla="*/ 127 h 132"/>
              <a:gd name="T54" fmla="*/ 428 w 452"/>
              <a:gd name="T55" fmla="*/ 128 h 132"/>
              <a:gd name="T56" fmla="*/ 426 w 452"/>
              <a:gd name="T57" fmla="*/ 128 h 132"/>
              <a:gd name="T58" fmla="*/ 426 w 452"/>
              <a:gd name="T59" fmla="*/ 128 h 132"/>
              <a:gd name="T60" fmla="*/ 426 w 452"/>
              <a:gd name="T61" fmla="*/ 128 h 132"/>
              <a:gd name="T62" fmla="*/ 4 w 452"/>
              <a:gd name="T63" fmla="*/ 128 h 132"/>
              <a:gd name="T64" fmla="*/ 4 w 452"/>
              <a:gd name="T65" fmla="*/ 26 h 132"/>
              <a:gd name="T66" fmla="*/ 7 w 452"/>
              <a:gd name="T67" fmla="*/ 13 h 132"/>
              <a:gd name="T68" fmla="*/ 19 w 452"/>
              <a:gd name="T69" fmla="*/ 5 h 132"/>
              <a:gd name="T70" fmla="*/ 24 w 452"/>
              <a:gd name="T71" fmla="*/ 4 h 132"/>
              <a:gd name="T72" fmla="*/ 25 w 452"/>
              <a:gd name="T73" fmla="*/ 4 h 132"/>
              <a:gd name="T74" fmla="*/ 25 w 452"/>
              <a:gd name="T75" fmla="*/ 4 h 132"/>
              <a:gd name="T76" fmla="*/ 26 w 452"/>
              <a:gd name="T77" fmla="*/ 4 h 132"/>
              <a:gd name="T78" fmla="*/ 26 w 452"/>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52" h="132">
                <a:moveTo>
                  <a:pt x="26" y="2"/>
                </a:moveTo>
                <a:cubicBezTo>
                  <a:pt x="26" y="0"/>
                  <a:pt x="26" y="0"/>
                  <a:pt x="26" y="0"/>
                </a:cubicBezTo>
                <a:cubicBezTo>
                  <a:pt x="25" y="0"/>
                  <a:pt x="19" y="0"/>
                  <a:pt x="13" y="3"/>
                </a:cubicBezTo>
                <a:cubicBezTo>
                  <a:pt x="9" y="5"/>
                  <a:pt x="6" y="7"/>
                  <a:pt x="4" y="11"/>
                </a:cubicBezTo>
                <a:cubicBezTo>
                  <a:pt x="1" y="14"/>
                  <a:pt x="0" y="19"/>
                  <a:pt x="0" y="26"/>
                </a:cubicBezTo>
                <a:cubicBezTo>
                  <a:pt x="0" y="132"/>
                  <a:pt x="0" y="132"/>
                  <a:pt x="0" y="132"/>
                </a:cubicBezTo>
                <a:cubicBezTo>
                  <a:pt x="426" y="132"/>
                  <a:pt x="426" y="132"/>
                  <a:pt x="426" y="132"/>
                </a:cubicBezTo>
                <a:cubicBezTo>
                  <a:pt x="426" y="132"/>
                  <a:pt x="432" y="132"/>
                  <a:pt x="438" y="129"/>
                </a:cubicBezTo>
                <a:cubicBezTo>
                  <a:pt x="442" y="127"/>
                  <a:pt x="445" y="124"/>
                  <a:pt x="447" y="121"/>
                </a:cubicBezTo>
                <a:cubicBezTo>
                  <a:pt x="450" y="117"/>
                  <a:pt x="452" y="112"/>
                  <a:pt x="452" y="106"/>
                </a:cubicBezTo>
                <a:cubicBezTo>
                  <a:pt x="452" y="26"/>
                  <a:pt x="452" y="26"/>
                  <a:pt x="452" y="26"/>
                </a:cubicBezTo>
                <a:cubicBezTo>
                  <a:pt x="452" y="26"/>
                  <a:pt x="452" y="19"/>
                  <a:pt x="448" y="13"/>
                </a:cubicBezTo>
                <a:cubicBezTo>
                  <a:pt x="447" y="10"/>
                  <a:pt x="444" y="6"/>
                  <a:pt x="441" y="4"/>
                </a:cubicBezTo>
                <a:cubicBezTo>
                  <a:pt x="437" y="1"/>
                  <a:pt x="432" y="0"/>
                  <a:pt x="426" y="0"/>
                </a:cubicBezTo>
                <a:cubicBezTo>
                  <a:pt x="26" y="0"/>
                  <a:pt x="26" y="0"/>
                  <a:pt x="26" y="0"/>
                </a:cubicBezTo>
                <a:cubicBezTo>
                  <a:pt x="26" y="2"/>
                  <a:pt x="26" y="2"/>
                  <a:pt x="26" y="2"/>
                </a:cubicBezTo>
                <a:cubicBezTo>
                  <a:pt x="26" y="4"/>
                  <a:pt x="26" y="4"/>
                  <a:pt x="26" y="4"/>
                </a:cubicBezTo>
                <a:cubicBezTo>
                  <a:pt x="426" y="4"/>
                  <a:pt x="426" y="4"/>
                  <a:pt x="426" y="4"/>
                </a:cubicBezTo>
                <a:cubicBezTo>
                  <a:pt x="431" y="4"/>
                  <a:pt x="435" y="5"/>
                  <a:pt x="438" y="7"/>
                </a:cubicBezTo>
                <a:cubicBezTo>
                  <a:pt x="443" y="10"/>
                  <a:pt x="445" y="15"/>
                  <a:pt x="446" y="19"/>
                </a:cubicBezTo>
                <a:cubicBezTo>
                  <a:pt x="447" y="21"/>
                  <a:pt x="447" y="22"/>
                  <a:pt x="447" y="24"/>
                </a:cubicBezTo>
                <a:cubicBezTo>
                  <a:pt x="447" y="24"/>
                  <a:pt x="448" y="25"/>
                  <a:pt x="448" y="25"/>
                </a:cubicBezTo>
                <a:cubicBezTo>
                  <a:pt x="448" y="26"/>
                  <a:pt x="448" y="26"/>
                  <a:pt x="448" y="26"/>
                </a:cubicBezTo>
                <a:cubicBezTo>
                  <a:pt x="448" y="26"/>
                  <a:pt x="448" y="26"/>
                  <a:pt x="448" y="26"/>
                </a:cubicBezTo>
                <a:cubicBezTo>
                  <a:pt x="448" y="106"/>
                  <a:pt x="448" y="106"/>
                  <a:pt x="448" y="106"/>
                </a:cubicBezTo>
                <a:cubicBezTo>
                  <a:pt x="448" y="111"/>
                  <a:pt x="446" y="115"/>
                  <a:pt x="444" y="119"/>
                </a:cubicBezTo>
                <a:cubicBezTo>
                  <a:pt x="441" y="123"/>
                  <a:pt x="437" y="125"/>
                  <a:pt x="433" y="127"/>
                </a:cubicBezTo>
                <a:cubicBezTo>
                  <a:pt x="431" y="127"/>
                  <a:pt x="429" y="127"/>
                  <a:pt x="428" y="128"/>
                </a:cubicBezTo>
                <a:cubicBezTo>
                  <a:pt x="427" y="128"/>
                  <a:pt x="426" y="128"/>
                  <a:pt x="426" y="128"/>
                </a:cubicBezTo>
                <a:cubicBezTo>
                  <a:pt x="426" y="128"/>
                  <a:pt x="426" y="128"/>
                  <a:pt x="426" y="128"/>
                </a:cubicBezTo>
                <a:cubicBezTo>
                  <a:pt x="426" y="128"/>
                  <a:pt x="426" y="128"/>
                  <a:pt x="426"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0" name="Title 2">
            <a:extLst>
              <a:ext uri="{FF2B5EF4-FFF2-40B4-BE49-F238E27FC236}">
                <a16:creationId xmlns:a16="http://schemas.microsoft.com/office/drawing/2014/main" id="{A59039B1-FF18-4717-A835-8D3EB179A427}"/>
              </a:ext>
            </a:extLst>
          </p:cNvPr>
          <p:cNvSpPr>
            <a:spLocks noGrp="1"/>
          </p:cNvSpPr>
          <p:nvPr>
            <p:ph type="ctrTitle"/>
          </p:nvPr>
        </p:nvSpPr>
        <p:spPr>
          <a:xfrm>
            <a:off x="574109" y="979422"/>
            <a:ext cx="4947782" cy="2412000"/>
          </a:xfrm>
        </p:spPr>
        <p:txBody>
          <a:bodyPr/>
          <a:lstStyle/>
          <a:p>
            <a:r>
              <a:rPr lang="en-GB" sz="4000" dirty="0"/>
              <a:t>Future Focus Report</a:t>
            </a:r>
          </a:p>
        </p:txBody>
      </p:sp>
      <p:sp>
        <p:nvSpPr>
          <p:cNvPr id="11" name="Text Placeholder 3">
            <a:extLst>
              <a:ext uri="{FF2B5EF4-FFF2-40B4-BE49-F238E27FC236}">
                <a16:creationId xmlns:a16="http://schemas.microsoft.com/office/drawing/2014/main" id="{653A546F-84C5-465F-A4B1-DFC4E922148B}"/>
              </a:ext>
            </a:extLst>
          </p:cNvPr>
          <p:cNvSpPr>
            <a:spLocks noGrp="1"/>
          </p:cNvSpPr>
          <p:nvPr>
            <p:ph type="body" sz="quarter" idx="14"/>
          </p:nvPr>
        </p:nvSpPr>
        <p:spPr>
          <a:xfrm>
            <a:off x="839344" y="434677"/>
            <a:ext cx="1551383" cy="352613"/>
          </a:xfrm>
        </p:spPr>
        <p:txBody>
          <a:bodyPr/>
          <a:lstStyle/>
          <a:p>
            <a:r>
              <a:rPr lang="en-GB" dirty="0"/>
              <a:t>Q1 2026</a:t>
            </a:r>
          </a:p>
        </p:txBody>
      </p:sp>
      <p:pic>
        <p:nvPicPr>
          <p:cNvPr id="7" name="Picture 6">
            <a:extLst>
              <a:ext uri="{FF2B5EF4-FFF2-40B4-BE49-F238E27FC236}">
                <a16:creationId xmlns:a16="http://schemas.microsoft.com/office/drawing/2014/main" id="{79CFBA5A-06B0-40ED-B60C-A490A63950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5931" y="6069538"/>
            <a:ext cx="1618439" cy="681207"/>
          </a:xfrm>
          <a:prstGeom prst="rect">
            <a:avLst/>
          </a:prstGeom>
        </p:spPr>
      </p:pic>
      <p:sp>
        <p:nvSpPr>
          <p:cNvPr id="20" name="Text Placeholder 5">
            <a:extLst>
              <a:ext uri="{FF2B5EF4-FFF2-40B4-BE49-F238E27FC236}">
                <a16:creationId xmlns:a16="http://schemas.microsoft.com/office/drawing/2014/main" id="{B38D3E0E-17CF-4BF4-9B02-5C3F1D9A5A00}"/>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solidFill>
                <a:schemeClr val="bg1"/>
              </a:solidFill>
            </a:endParaRPr>
          </a:p>
        </p:txBody>
      </p:sp>
      <p:sp>
        <p:nvSpPr>
          <p:cNvPr id="18" name="Text Placeholder 5">
            <a:extLst>
              <a:ext uri="{FF2B5EF4-FFF2-40B4-BE49-F238E27FC236}">
                <a16:creationId xmlns:a16="http://schemas.microsoft.com/office/drawing/2014/main" id="{0A04A02B-0C1C-F1B4-9AD3-96041E64E50F}"/>
              </a:ext>
            </a:extLst>
          </p:cNvPr>
          <p:cNvSpPr txBox="1">
            <a:spLocks/>
          </p:cNvSpPr>
          <p:nvPr/>
        </p:nvSpPr>
        <p:spPr>
          <a:xfrm rot="16200000">
            <a:off x="10051200" y="3765600"/>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Virgin Media </a:t>
            </a:r>
            <a:r>
              <a:rPr lang="en-GB">
                <a:solidFill>
                  <a:schemeClr val="bg1"/>
                </a:solidFill>
              </a:rPr>
              <a:t>– Trunk Trucker</a:t>
            </a:r>
            <a:endParaRPr lang="en-GB" dirty="0">
              <a:solidFill>
                <a:schemeClr val="bg1"/>
              </a:solidFill>
            </a:endParaRPr>
          </a:p>
        </p:txBody>
      </p:sp>
    </p:spTree>
    <p:extLst>
      <p:ext uri="{BB962C8B-B14F-4D97-AF65-F5344CB8AC3E}">
        <p14:creationId xmlns:p14="http://schemas.microsoft.com/office/powerpoint/2010/main" val="26825108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0882EE-0623-E1A8-6E49-7DD07E0D490E}"/>
              </a:ext>
            </a:extLst>
          </p:cNvPr>
          <p:cNvSpPr/>
          <p:nvPr/>
        </p:nvSpPr>
        <p:spPr>
          <a:xfrm>
            <a:off x="6246074" y="3634309"/>
            <a:ext cx="5724526" cy="1550466"/>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bg2"/>
                </a:solidFill>
                <a:latin typeface="+mj-lt"/>
              </a:rPr>
              <a:t>This chart displays the proportion of linear and BVOD consumption for each of the three tiers and their deciles. Notably, the ‘middle tier’, accounting for 7% of linear TV viewing, makes up 28% of BVOD consumption, making them the key audience to extend campaigns through BVOD; we call them the ‘Reach Extenders’.</a:t>
            </a:r>
          </a:p>
        </p:txBody>
      </p:sp>
      <p:sp>
        <p:nvSpPr>
          <p:cNvPr id="2" name="Title 1">
            <a:extLst>
              <a:ext uri="{FF2B5EF4-FFF2-40B4-BE49-F238E27FC236}">
                <a16:creationId xmlns:a16="http://schemas.microsoft.com/office/drawing/2014/main" id="{4CFE4498-3A51-D56C-3D18-E731DD2A7B6E}"/>
              </a:ext>
            </a:extLst>
          </p:cNvPr>
          <p:cNvSpPr>
            <a:spLocks noGrp="1"/>
          </p:cNvSpPr>
          <p:nvPr>
            <p:ph type="title"/>
          </p:nvPr>
        </p:nvSpPr>
        <p:spPr/>
        <p:txBody>
          <a:bodyPr/>
          <a:lstStyle/>
          <a:p>
            <a:r>
              <a:rPr lang="en-GB" dirty="0"/>
              <a:t>Identifying the ‘Reach Extenders’</a:t>
            </a:r>
          </a:p>
        </p:txBody>
      </p:sp>
      <p:sp>
        <p:nvSpPr>
          <p:cNvPr id="3" name="Text Placeholder 2">
            <a:extLst>
              <a:ext uri="{FF2B5EF4-FFF2-40B4-BE49-F238E27FC236}">
                <a16:creationId xmlns:a16="http://schemas.microsoft.com/office/drawing/2014/main" id="{379AEF7D-8F42-D9A8-05D0-756B0512D93A}"/>
              </a:ext>
            </a:extLst>
          </p:cNvPr>
          <p:cNvSpPr>
            <a:spLocks noGrp="1"/>
          </p:cNvSpPr>
          <p:nvPr>
            <p:ph type="body" sz="quarter" idx="15"/>
          </p:nvPr>
        </p:nvSpPr>
        <p:spPr/>
        <p:txBody>
          <a:bodyPr/>
          <a:lstStyle/>
          <a:p>
            <a:r>
              <a:rPr lang="en-GB" dirty="0"/>
              <a:t>Source: BVOD Almighty</a:t>
            </a:r>
          </a:p>
        </p:txBody>
      </p:sp>
      <p:sp>
        <p:nvSpPr>
          <p:cNvPr id="9" name="Rectangle 8">
            <a:extLst>
              <a:ext uri="{FF2B5EF4-FFF2-40B4-BE49-F238E27FC236}">
                <a16:creationId xmlns:a16="http://schemas.microsoft.com/office/drawing/2014/main" id="{43CDD9E5-465F-9687-F8E8-61324B4DCF23}"/>
              </a:ext>
            </a:extLst>
          </p:cNvPr>
          <p:cNvSpPr/>
          <p:nvPr/>
        </p:nvSpPr>
        <p:spPr>
          <a:xfrm>
            <a:off x="371475" y="1151653"/>
            <a:ext cx="5506370" cy="520045"/>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GB" sz="1600" b="1" i="0" u="none" strike="noStrike" kern="1200" cap="none" spc="0" normalizeH="0" baseline="0" noProof="0" dirty="0">
                <a:solidFill>
                  <a:schemeClr val="bg2"/>
                </a:solidFill>
                <a:effectLst/>
                <a:uLnTx/>
                <a:uFillTx/>
                <a:latin typeface="Arial"/>
                <a:ea typeface="+mj-ea"/>
                <a:cs typeface="+mj-cs"/>
              </a:rPr>
              <a:t>Weight of viewing is a key factor </a:t>
            </a:r>
          </a:p>
          <a:p>
            <a:pPr algn="ctr"/>
            <a:r>
              <a:rPr kumimoji="0" lang="en-GB" sz="1600" b="1" i="0" u="none" strike="noStrike" kern="1200" cap="none" spc="0" normalizeH="0" baseline="0" noProof="0" dirty="0">
                <a:solidFill>
                  <a:schemeClr val="bg2"/>
                </a:solidFill>
                <a:effectLst/>
                <a:uLnTx/>
                <a:uFillTx/>
                <a:latin typeface="Arial"/>
                <a:ea typeface="+mj-ea"/>
                <a:cs typeface="+mj-cs"/>
              </a:rPr>
              <a:t>in incremental reach</a:t>
            </a:r>
            <a:endParaRPr lang="en-GB" sz="1600" b="1" dirty="0">
              <a:solidFill>
                <a:schemeClr val="bg2"/>
              </a:solidFill>
            </a:endParaRPr>
          </a:p>
        </p:txBody>
      </p:sp>
      <p:sp>
        <p:nvSpPr>
          <p:cNvPr id="10" name="Rectangle 9">
            <a:extLst>
              <a:ext uri="{FF2B5EF4-FFF2-40B4-BE49-F238E27FC236}">
                <a16:creationId xmlns:a16="http://schemas.microsoft.com/office/drawing/2014/main" id="{DC58A0AE-615E-F763-4B4C-29A77B093F46}"/>
              </a:ext>
            </a:extLst>
          </p:cNvPr>
          <p:cNvSpPr/>
          <p:nvPr/>
        </p:nvSpPr>
        <p:spPr>
          <a:xfrm>
            <a:off x="371475" y="3634309"/>
            <a:ext cx="5607970" cy="1550466"/>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bg2"/>
                </a:solidFill>
                <a:latin typeface="+mj-lt"/>
              </a:rPr>
              <a:t>Research from BVOD Almighty divided viewers into deciles based on weekly linear TV viewing. Light viewers are hard to target on TV, while heavy viewers are easily targeted via linear TV, reducing the role of BVOD. PwC’s analysis identifies the ‘middle tier’ as the key segment driving incremental reach via BVOD.</a:t>
            </a:r>
          </a:p>
        </p:txBody>
      </p:sp>
      <p:pic>
        <p:nvPicPr>
          <p:cNvPr id="17" name="Picture 16">
            <a:extLst>
              <a:ext uri="{FF2B5EF4-FFF2-40B4-BE49-F238E27FC236}">
                <a16:creationId xmlns:a16="http://schemas.microsoft.com/office/drawing/2014/main" id="{41EFAE3E-645B-7260-FFEB-8E4A80A963BB}"/>
              </a:ext>
            </a:extLst>
          </p:cNvPr>
          <p:cNvPicPr>
            <a:picLocks noChangeAspect="1"/>
          </p:cNvPicPr>
          <p:nvPr/>
        </p:nvPicPr>
        <p:blipFill rotWithShape="1">
          <a:blip r:embed="rId3"/>
          <a:srcRect l="1238" r="1094"/>
          <a:stretch/>
        </p:blipFill>
        <p:spPr>
          <a:xfrm>
            <a:off x="127836" y="1736485"/>
            <a:ext cx="5936992" cy="2001315"/>
          </a:xfrm>
          <a:prstGeom prst="rect">
            <a:avLst/>
          </a:prstGeom>
          <a:ln w="12700">
            <a:noFill/>
          </a:ln>
        </p:spPr>
      </p:pic>
      <p:pic>
        <p:nvPicPr>
          <p:cNvPr id="18" name="Picture 17">
            <a:extLst>
              <a:ext uri="{FF2B5EF4-FFF2-40B4-BE49-F238E27FC236}">
                <a16:creationId xmlns:a16="http://schemas.microsoft.com/office/drawing/2014/main" id="{B69A023C-C4A8-16D4-0CD7-47C1E963961F}"/>
              </a:ext>
            </a:extLst>
          </p:cNvPr>
          <p:cNvPicPr>
            <a:picLocks noChangeAspect="1"/>
          </p:cNvPicPr>
          <p:nvPr/>
        </p:nvPicPr>
        <p:blipFill rotWithShape="1">
          <a:blip r:embed="rId4"/>
          <a:srcRect l="3816" t="-1808" r="1886" b="-26"/>
          <a:stretch/>
        </p:blipFill>
        <p:spPr>
          <a:xfrm>
            <a:off x="6212556" y="1766222"/>
            <a:ext cx="5925461" cy="1941841"/>
          </a:xfrm>
          <a:prstGeom prst="rect">
            <a:avLst/>
          </a:prstGeom>
          <a:ln w="12700">
            <a:noFill/>
          </a:ln>
        </p:spPr>
      </p:pic>
      <p:sp>
        <p:nvSpPr>
          <p:cNvPr id="20" name="Rectangle 19">
            <a:extLst>
              <a:ext uri="{FF2B5EF4-FFF2-40B4-BE49-F238E27FC236}">
                <a16:creationId xmlns:a16="http://schemas.microsoft.com/office/drawing/2014/main" id="{C93F030E-6622-EA69-30C3-BDAA771C9AD0}"/>
              </a:ext>
            </a:extLst>
          </p:cNvPr>
          <p:cNvSpPr/>
          <p:nvPr/>
        </p:nvSpPr>
        <p:spPr>
          <a:xfrm>
            <a:off x="6314156" y="1151653"/>
            <a:ext cx="5411786" cy="520045"/>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GB" sz="1600" b="1" i="0" u="none" strike="noStrike" kern="1200" cap="none" spc="0" normalizeH="0" baseline="0" noProof="0" dirty="0">
                <a:ln>
                  <a:noFill/>
                </a:ln>
                <a:solidFill>
                  <a:schemeClr val="bg2"/>
                </a:solidFill>
                <a:effectLst/>
                <a:uLnTx/>
                <a:uFillTx/>
                <a:latin typeface="Arial"/>
                <a:ea typeface="+mj-ea"/>
                <a:cs typeface="+mj-cs"/>
              </a:rPr>
              <a:t>‘Middle tier’ of viewers are key to </a:t>
            </a:r>
          </a:p>
          <a:p>
            <a:pPr algn="ctr"/>
            <a:r>
              <a:rPr kumimoji="0" lang="en-GB" sz="1600" b="1" i="0" u="none" strike="noStrike" kern="1200" cap="none" spc="0" normalizeH="0" baseline="0" noProof="0" dirty="0">
                <a:ln>
                  <a:noFill/>
                </a:ln>
                <a:solidFill>
                  <a:schemeClr val="bg2"/>
                </a:solidFill>
                <a:effectLst/>
                <a:uLnTx/>
                <a:uFillTx/>
                <a:latin typeface="Arial"/>
                <a:ea typeface="+mj-ea"/>
                <a:cs typeface="+mj-cs"/>
              </a:rPr>
              <a:t>BVOD’s incremental reach</a:t>
            </a:r>
            <a:endParaRPr lang="en-GB" sz="1600" b="1" dirty="0">
              <a:solidFill>
                <a:schemeClr val="bg2"/>
              </a:solidFill>
            </a:endParaRPr>
          </a:p>
        </p:txBody>
      </p:sp>
      <p:pic>
        <p:nvPicPr>
          <p:cNvPr id="22" name="Picture 21" descr="Logo">
            <a:extLst>
              <a:ext uri="{FF2B5EF4-FFF2-40B4-BE49-F238E27FC236}">
                <a16:creationId xmlns:a16="http://schemas.microsoft.com/office/drawing/2014/main" id="{C4899102-C831-0D68-A54C-C74D2D0739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83431" y="4952982"/>
            <a:ext cx="909527" cy="690916"/>
          </a:xfrm>
          <a:prstGeom prst="rect">
            <a:avLst/>
          </a:prstGeom>
        </p:spPr>
      </p:pic>
      <p:cxnSp>
        <p:nvCxnSpPr>
          <p:cNvPr id="6" name="Straight Connector 5">
            <a:extLst>
              <a:ext uri="{FF2B5EF4-FFF2-40B4-BE49-F238E27FC236}">
                <a16:creationId xmlns:a16="http://schemas.microsoft.com/office/drawing/2014/main" id="{067E9411-197C-78A2-878E-A04D248F447D}"/>
              </a:ext>
            </a:extLst>
          </p:cNvPr>
          <p:cNvCxnSpPr>
            <a:cxnSpLocks/>
          </p:cNvCxnSpPr>
          <p:nvPr/>
        </p:nvCxnSpPr>
        <p:spPr>
          <a:xfrm>
            <a:off x="6096000" y="1257300"/>
            <a:ext cx="0" cy="3927475"/>
          </a:xfrm>
          <a:prstGeom prst="line">
            <a:avLst/>
          </a:prstGeom>
          <a:ln w="19050">
            <a:solidFill>
              <a:schemeClr val="bg2">
                <a:lumMod val="20000"/>
                <a:lumOff val="8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4461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F7A04A-C50B-E2CC-F949-DBAAF9B2B7C1}"/>
              </a:ext>
            </a:extLst>
          </p:cNvPr>
          <p:cNvPicPr>
            <a:picLocks noChangeAspect="1"/>
          </p:cNvPicPr>
          <p:nvPr/>
        </p:nvPicPr>
        <p:blipFill rotWithShape="1">
          <a:blip r:embed="rId3"/>
          <a:srcRect r="3635"/>
          <a:stretch/>
        </p:blipFill>
        <p:spPr>
          <a:xfrm>
            <a:off x="74177" y="1781721"/>
            <a:ext cx="5912483" cy="1831444"/>
          </a:xfrm>
          <a:prstGeom prst="rect">
            <a:avLst/>
          </a:prstGeom>
        </p:spPr>
      </p:pic>
      <p:sp>
        <p:nvSpPr>
          <p:cNvPr id="12" name="Rectangle 11">
            <a:extLst>
              <a:ext uri="{FF2B5EF4-FFF2-40B4-BE49-F238E27FC236}">
                <a16:creationId xmlns:a16="http://schemas.microsoft.com/office/drawing/2014/main" id="{315F1BE0-AF23-62ED-4201-F61B8C8C334B}"/>
              </a:ext>
            </a:extLst>
          </p:cNvPr>
          <p:cNvSpPr>
            <a:spLocks noGrp="1" noRot="1" noMove="1" noResize="1" noEditPoints="1" noAdjustHandles="1" noChangeArrowheads="1" noChangeShapeType="1"/>
          </p:cNvSpPr>
          <p:nvPr/>
        </p:nvSpPr>
        <p:spPr>
          <a:xfrm>
            <a:off x="6314681" y="1074104"/>
            <a:ext cx="5397891" cy="3616966"/>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0" lang="en-GB" sz="1600" b="1" i="0" u="none" strike="noStrike" kern="1200" cap="none" spc="0" normalizeH="0" baseline="0" noProof="0" dirty="0">
                <a:solidFill>
                  <a:schemeClr val="bg2"/>
                </a:solidFill>
                <a:effectLst/>
                <a:uLnTx/>
                <a:uFillTx/>
                <a:latin typeface="+mj-lt"/>
                <a:ea typeface="+mj-ea"/>
                <a:cs typeface="+mj-cs"/>
              </a:rPr>
              <a:t>Where and when can we effectively reach this valuable audience of ‘Reach </a:t>
            </a:r>
            <a:r>
              <a:rPr lang="en-GB" sz="1600" b="1" dirty="0">
                <a:solidFill>
                  <a:schemeClr val="bg2"/>
                </a:solidFill>
                <a:latin typeface="+mj-lt"/>
                <a:ea typeface="+mj-ea"/>
                <a:cs typeface="+mj-cs"/>
              </a:rPr>
              <a:t>Extenders’</a:t>
            </a:r>
            <a:r>
              <a:rPr kumimoji="0" lang="en-GB" sz="1600" b="1" i="0" u="none" strike="noStrike" kern="1200" cap="none" spc="0" normalizeH="0" baseline="0" noProof="0" dirty="0">
                <a:solidFill>
                  <a:schemeClr val="bg2"/>
                </a:solidFill>
                <a:effectLst/>
                <a:uLnTx/>
                <a:uFillTx/>
                <a:latin typeface="+mj-lt"/>
                <a:ea typeface="+mj-ea"/>
                <a:cs typeface="+mj-cs"/>
              </a:rPr>
              <a:t>?</a:t>
            </a:r>
            <a:endParaRPr lang="en-GB" sz="1600" dirty="0">
              <a:solidFill>
                <a:schemeClr val="bg2"/>
              </a:solidFill>
              <a:latin typeface="+mj-lt"/>
            </a:endParaRPr>
          </a:p>
          <a:p>
            <a:endParaRPr lang="en-GB" sz="1400" dirty="0">
              <a:solidFill>
                <a:schemeClr val="bg2"/>
              </a:solidFill>
              <a:latin typeface="+mj-lt"/>
            </a:endParaRPr>
          </a:p>
          <a:p>
            <a:endParaRPr lang="en-GB" sz="1400" dirty="0">
              <a:solidFill>
                <a:schemeClr val="bg2"/>
              </a:solidFill>
              <a:latin typeface="+mj-lt"/>
            </a:endParaRPr>
          </a:p>
          <a:p>
            <a:r>
              <a:rPr lang="en-GB" sz="1400" dirty="0">
                <a:solidFill>
                  <a:schemeClr val="bg2"/>
                </a:solidFill>
                <a:latin typeface="+mj-lt"/>
              </a:rPr>
              <a:t>While BVOD excels at reaching this audience there are key programmes and times you’re very likely to reach them across the whole of TV.</a:t>
            </a:r>
          </a:p>
          <a:p>
            <a:endParaRPr lang="en-GB" sz="1400" dirty="0">
              <a:solidFill>
                <a:schemeClr val="bg2"/>
              </a:solidFill>
              <a:latin typeface="+mj-lt"/>
            </a:endParaRPr>
          </a:p>
          <a:p>
            <a:r>
              <a:rPr lang="en-GB" sz="1400" dirty="0">
                <a:solidFill>
                  <a:schemeClr val="bg2"/>
                </a:solidFill>
                <a:latin typeface="+mj-lt"/>
              </a:rPr>
              <a:t>‘Reach Extenders’ display a strong affinity for the following genres:</a:t>
            </a:r>
          </a:p>
          <a:p>
            <a:pPr marL="342900" indent="-342900">
              <a:buFont typeface="Arial" panose="020B0604020202020204" pitchFamily="34" charset="0"/>
              <a:buChar char="•"/>
            </a:pPr>
            <a:r>
              <a:rPr lang="en-GB" sz="1400" dirty="0">
                <a:solidFill>
                  <a:schemeClr val="bg2"/>
                </a:solidFill>
                <a:latin typeface="+mj-lt"/>
              </a:rPr>
              <a:t>Drama</a:t>
            </a:r>
          </a:p>
          <a:p>
            <a:pPr marL="342900" indent="-342900">
              <a:buFont typeface="Arial" panose="020B0604020202020204" pitchFamily="34" charset="0"/>
              <a:buChar char="•"/>
            </a:pPr>
            <a:r>
              <a:rPr lang="en-GB" sz="1400" dirty="0">
                <a:solidFill>
                  <a:schemeClr val="bg2"/>
                </a:solidFill>
                <a:latin typeface="+mj-lt"/>
              </a:rPr>
              <a:t>Films</a:t>
            </a:r>
          </a:p>
          <a:p>
            <a:pPr marL="342900" indent="-342900">
              <a:buFont typeface="Arial" panose="020B0604020202020204" pitchFamily="34" charset="0"/>
              <a:buChar char="•"/>
            </a:pPr>
            <a:r>
              <a:rPr lang="en-GB" sz="1400" dirty="0">
                <a:solidFill>
                  <a:schemeClr val="bg2"/>
                </a:solidFill>
                <a:latin typeface="+mj-lt"/>
              </a:rPr>
              <a:t>Children</a:t>
            </a:r>
          </a:p>
          <a:p>
            <a:endParaRPr lang="en-GB" sz="1400" dirty="0">
              <a:solidFill>
                <a:schemeClr val="bg2"/>
              </a:solidFill>
              <a:latin typeface="+mj-lt"/>
            </a:endParaRPr>
          </a:p>
          <a:p>
            <a:r>
              <a:rPr lang="en-GB" sz="1400" dirty="0">
                <a:solidFill>
                  <a:schemeClr val="bg2"/>
                </a:solidFill>
                <a:latin typeface="+mj-lt"/>
              </a:rPr>
              <a:t>Their peak viewing hours take place daily from 8-11pm, with a higher likelihood of viewership occurring at the weekend.</a:t>
            </a:r>
          </a:p>
          <a:p>
            <a:endParaRPr lang="en-GB" sz="1600" dirty="0">
              <a:solidFill>
                <a:schemeClr val="bg2"/>
              </a:solidFill>
              <a:latin typeface="+mj-lt"/>
            </a:endParaRPr>
          </a:p>
          <a:p>
            <a:pPr marL="285750" indent="-285750">
              <a:buFont typeface="Arial" panose="020B0604020202020204" pitchFamily="34" charset="0"/>
              <a:buChar char="•"/>
            </a:pPr>
            <a:endParaRPr lang="en-GB" dirty="0">
              <a:solidFill>
                <a:schemeClr val="bg2"/>
              </a:solidFill>
              <a:latin typeface="+mj-lt"/>
            </a:endParaRPr>
          </a:p>
          <a:p>
            <a:pPr marL="285750" indent="-285750">
              <a:buFont typeface="Arial" panose="020B0604020202020204" pitchFamily="34" charset="0"/>
              <a:buChar char="•"/>
            </a:pPr>
            <a:endParaRPr lang="en-GB" dirty="0">
              <a:solidFill>
                <a:schemeClr val="bg2"/>
              </a:solidFill>
              <a:latin typeface="+mj-lt"/>
            </a:endParaRPr>
          </a:p>
          <a:p>
            <a:endParaRPr lang="en-GB" dirty="0">
              <a:solidFill>
                <a:schemeClr val="bg2"/>
              </a:solidFill>
              <a:latin typeface="+mj-lt"/>
            </a:endParaRPr>
          </a:p>
        </p:txBody>
      </p:sp>
      <p:sp>
        <p:nvSpPr>
          <p:cNvPr id="2" name="Title 1">
            <a:extLst>
              <a:ext uri="{FF2B5EF4-FFF2-40B4-BE49-F238E27FC236}">
                <a16:creationId xmlns:a16="http://schemas.microsoft.com/office/drawing/2014/main" id="{4CFE4498-3A51-D56C-3D18-E731DD2A7B6E}"/>
              </a:ext>
            </a:extLst>
          </p:cNvPr>
          <p:cNvSpPr>
            <a:spLocks noGrp="1"/>
          </p:cNvSpPr>
          <p:nvPr>
            <p:ph type="title"/>
          </p:nvPr>
        </p:nvSpPr>
        <p:spPr/>
        <p:txBody>
          <a:bodyPr/>
          <a:lstStyle/>
          <a:p>
            <a:r>
              <a:rPr lang="en-GB" dirty="0"/>
              <a:t>Identifying the ‘Reach Extenders’</a:t>
            </a:r>
          </a:p>
        </p:txBody>
      </p:sp>
      <p:sp>
        <p:nvSpPr>
          <p:cNvPr id="3" name="Text Placeholder 2">
            <a:extLst>
              <a:ext uri="{FF2B5EF4-FFF2-40B4-BE49-F238E27FC236}">
                <a16:creationId xmlns:a16="http://schemas.microsoft.com/office/drawing/2014/main" id="{379AEF7D-8F42-D9A8-05D0-756B0512D93A}"/>
              </a:ext>
            </a:extLst>
          </p:cNvPr>
          <p:cNvSpPr>
            <a:spLocks noGrp="1"/>
          </p:cNvSpPr>
          <p:nvPr>
            <p:ph type="body" sz="quarter" idx="15"/>
          </p:nvPr>
        </p:nvSpPr>
        <p:spPr/>
        <p:txBody>
          <a:bodyPr/>
          <a:lstStyle/>
          <a:p>
            <a:r>
              <a:rPr lang="en-GB" dirty="0"/>
              <a:t>Source: BVOD Almighty</a:t>
            </a:r>
          </a:p>
        </p:txBody>
      </p:sp>
      <p:sp>
        <p:nvSpPr>
          <p:cNvPr id="19" name="Rectangle 18">
            <a:extLst>
              <a:ext uri="{FF2B5EF4-FFF2-40B4-BE49-F238E27FC236}">
                <a16:creationId xmlns:a16="http://schemas.microsoft.com/office/drawing/2014/main" id="{DF7FE9C8-5B5E-86FA-BAE0-E83AF814C164}"/>
              </a:ext>
            </a:extLst>
          </p:cNvPr>
          <p:cNvSpPr/>
          <p:nvPr/>
        </p:nvSpPr>
        <p:spPr>
          <a:xfrm>
            <a:off x="371473" y="1153002"/>
            <a:ext cx="5506372" cy="520045"/>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GB" sz="1600" b="1" i="0" u="none" strike="noStrike" kern="1200" cap="none" spc="0" normalizeH="0" baseline="0" noProof="0" dirty="0">
                <a:solidFill>
                  <a:schemeClr val="bg2"/>
                </a:solidFill>
                <a:effectLst/>
                <a:uLnTx/>
                <a:uFillTx/>
                <a:latin typeface="Arial"/>
                <a:ea typeface="+mj-ea"/>
                <a:cs typeface="+mj-cs"/>
              </a:rPr>
              <a:t>BVOD provides good odds of reaching an attractive audience</a:t>
            </a:r>
            <a:endParaRPr lang="en-GB" sz="1050" b="1" dirty="0">
              <a:solidFill>
                <a:schemeClr val="bg2"/>
              </a:solidFill>
            </a:endParaRPr>
          </a:p>
        </p:txBody>
      </p:sp>
      <p:sp>
        <p:nvSpPr>
          <p:cNvPr id="20" name="Rectangle 19">
            <a:extLst>
              <a:ext uri="{FF2B5EF4-FFF2-40B4-BE49-F238E27FC236}">
                <a16:creationId xmlns:a16="http://schemas.microsoft.com/office/drawing/2014/main" id="{00E6125A-DECD-11B2-A5FE-CEE5EBD7B457}"/>
              </a:ext>
            </a:extLst>
          </p:cNvPr>
          <p:cNvSpPr/>
          <p:nvPr/>
        </p:nvSpPr>
        <p:spPr>
          <a:xfrm>
            <a:off x="371475" y="3540790"/>
            <a:ext cx="5607970" cy="1550466"/>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bg2"/>
                </a:solidFill>
                <a:latin typeface="+mj-lt"/>
              </a:rPr>
              <a:t>On average, it takes only four impressions to reach a ‘middle tier’ viewer through BVOD, as opposed to 14 impressions on linear. This makes BVOD 3.5 times more efficient in targeting the ‘middle tier’ group, which often consists of younger and upscale viewers, highly sought after by advertisers.</a:t>
            </a:r>
          </a:p>
        </p:txBody>
      </p:sp>
      <p:cxnSp>
        <p:nvCxnSpPr>
          <p:cNvPr id="21" name="Straight Connector 20">
            <a:extLst>
              <a:ext uri="{FF2B5EF4-FFF2-40B4-BE49-F238E27FC236}">
                <a16:creationId xmlns:a16="http://schemas.microsoft.com/office/drawing/2014/main" id="{FE6E9A7E-3317-5F3E-E6E1-960F25B01541}"/>
              </a:ext>
            </a:extLst>
          </p:cNvPr>
          <p:cNvCxnSpPr>
            <a:cxnSpLocks/>
          </p:cNvCxnSpPr>
          <p:nvPr/>
        </p:nvCxnSpPr>
        <p:spPr>
          <a:xfrm>
            <a:off x="6096000" y="1257300"/>
            <a:ext cx="0" cy="3927475"/>
          </a:xfrm>
          <a:prstGeom prst="line">
            <a:avLst/>
          </a:prstGeom>
          <a:ln w="19050">
            <a:solidFill>
              <a:schemeClr val="bg2">
                <a:lumMod val="20000"/>
                <a:lumOff val="80000"/>
              </a:schemeClr>
            </a:solidFill>
          </a:ln>
        </p:spPr>
        <p:style>
          <a:lnRef idx="1">
            <a:schemeClr val="dk1"/>
          </a:lnRef>
          <a:fillRef idx="0">
            <a:schemeClr val="dk1"/>
          </a:fillRef>
          <a:effectRef idx="0">
            <a:schemeClr val="dk1"/>
          </a:effectRef>
          <a:fontRef idx="minor">
            <a:schemeClr val="tx1"/>
          </a:fontRef>
        </p:style>
      </p:cxnSp>
      <p:pic>
        <p:nvPicPr>
          <p:cNvPr id="26" name="Picture 25" descr="Logo">
            <a:extLst>
              <a:ext uri="{FF2B5EF4-FFF2-40B4-BE49-F238E27FC236}">
                <a16:creationId xmlns:a16="http://schemas.microsoft.com/office/drawing/2014/main" id="{586E907A-D70D-EA00-748C-F10EA2C7F5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6496" y="4991082"/>
            <a:ext cx="909527" cy="690916"/>
          </a:xfrm>
          <a:prstGeom prst="rect">
            <a:avLst/>
          </a:prstGeom>
        </p:spPr>
      </p:pic>
    </p:spTree>
    <p:extLst>
      <p:ext uri="{BB962C8B-B14F-4D97-AF65-F5344CB8AC3E}">
        <p14:creationId xmlns:p14="http://schemas.microsoft.com/office/powerpoint/2010/main" val="3875319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4291A05-680A-ECA8-D503-5957DF4110CD}"/>
              </a:ext>
            </a:extLst>
          </p:cNvPr>
          <p:cNvGraphicFramePr>
            <a:graphicFrameLocks noGrp="1"/>
          </p:cNvGraphicFramePr>
          <p:nvPr>
            <p:extLst>
              <p:ext uri="{D42A27DB-BD31-4B8C-83A1-F6EECF244321}">
                <p14:modId xmlns:p14="http://schemas.microsoft.com/office/powerpoint/2010/main" val="480138024"/>
              </p:ext>
            </p:extLst>
          </p:nvPr>
        </p:nvGraphicFramePr>
        <p:xfrm>
          <a:off x="1768089" y="1741068"/>
          <a:ext cx="8655820" cy="3084930"/>
        </p:xfrm>
        <a:graphic>
          <a:graphicData uri="http://schemas.openxmlformats.org/drawingml/2006/table">
            <a:tbl>
              <a:tblPr/>
              <a:tblGrid>
                <a:gridCol w="2163955">
                  <a:extLst>
                    <a:ext uri="{9D8B030D-6E8A-4147-A177-3AD203B41FA5}">
                      <a16:colId xmlns:a16="http://schemas.microsoft.com/office/drawing/2014/main" val="3145411578"/>
                    </a:ext>
                  </a:extLst>
                </a:gridCol>
                <a:gridCol w="2163955">
                  <a:extLst>
                    <a:ext uri="{9D8B030D-6E8A-4147-A177-3AD203B41FA5}">
                      <a16:colId xmlns:a16="http://schemas.microsoft.com/office/drawing/2014/main" val="1145391323"/>
                    </a:ext>
                  </a:extLst>
                </a:gridCol>
                <a:gridCol w="2163955">
                  <a:extLst>
                    <a:ext uri="{9D8B030D-6E8A-4147-A177-3AD203B41FA5}">
                      <a16:colId xmlns:a16="http://schemas.microsoft.com/office/drawing/2014/main" val="565316829"/>
                    </a:ext>
                  </a:extLst>
                </a:gridCol>
                <a:gridCol w="2163955">
                  <a:extLst>
                    <a:ext uri="{9D8B030D-6E8A-4147-A177-3AD203B41FA5}">
                      <a16:colId xmlns:a16="http://schemas.microsoft.com/office/drawing/2014/main" val="3477187438"/>
                    </a:ext>
                  </a:extLst>
                </a:gridCol>
              </a:tblGrid>
              <a:tr h="307532">
                <a:tc gridSpan="4">
                  <a:txBody>
                    <a:bodyPr/>
                    <a:lstStyle/>
                    <a:p>
                      <a:pPr algn="ctr" fontAlgn="ctr">
                        <a:buNone/>
                      </a:pPr>
                      <a:r>
                        <a:rPr lang="en-GB" sz="1200" b="1" i="0" u="none" strike="noStrike">
                          <a:solidFill>
                            <a:srgbClr val="FFFFFF"/>
                          </a:solidFill>
                          <a:effectLst/>
                          <a:latin typeface="Arial" panose="020B0604020202020204" pitchFamily="34" charset="0"/>
                        </a:rPr>
                        <a:t>% of all viewing</a:t>
                      </a:r>
                    </a:p>
                  </a:txBody>
                  <a:tcPr marL="6350" marR="6350" marT="6350" marB="0" anchor="ctr">
                    <a:lnL w="12700" cap="flat" cmpd="sng" algn="ctr">
                      <a:solidFill>
                        <a:srgbClr val="FFFFFF"/>
                      </a:solidFill>
                      <a:prstDash val="solid"/>
                      <a:round/>
                      <a:headEnd type="none" w="med" len="med"/>
                      <a:tailEnd type="none" w="med" len="med"/>
                    </a:lnL>
                    <a:lnR>
                      <a:noFill/>
                    </a:lnR>
                    <a:lnT>
                      <a:noFill/>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825148163"/>
                  </a:ext>
                </a:extLst>
              </a:tr>
              <a:tr h="317142">
                <a:tc>
                  <a:txBody>
                    <a:bodyPr/>
                    <a:lstStyle/>
                    <a:p>
                      <a:pPr algn="ctr" fontAlgn="ctr">
                        <a:buNone/>
                      </a:pPr>
                      <a:r>
                        <a:rPr lang="en-GB" sz="1200" b="1" i="0" u="none" strike="noStrike">
                          <a:solidFill>
                            <a:srgbClr val="000000"/>
                          </a:solidFill>
                          <a:effectLst/>
                          <a:latin typeface="Arial" panose="020B0604020202020204" pitchFamily="34" charset="0"/>
                        </a:rPr>
                        <a:t>Genre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Adults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Reach Extenders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2756944450"/>
                  </a:ext>
                </a:extLst>
              </a:tr>
              <a:tr h="307532">
                <a:tc>
                  <a:txBody>
                    <a:bodyPr/>
                    <a:lstStyle/>
                    <a:p>
                      <a:pPr algn="ctr" fontAlgn="ctr">
                        <a:buNone/>
                      </a:pPr>
                      <a:r>
                        <a:rPr lang="en-GB" sz="1200" b="0" i="0" u="none" strike="noStrike">
                          <a:solidFill>
                            <a:srgbClr val="FFFFFF"/>
                          </a:solidFill>
                          <a:effectLst/>
                          <a:latin typeface="Arial" panose="020B0604020202020204" pitchFamily="34" charset="0"/>
                        </a:rPr>
                        <a:t>Drama</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29%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34%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119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extLst>
                  <a:ext uri="{0D108BD9-81ED-4DB2-BD59-A6C34878D82A}">
                    <a16:rowId xmlns:a16="http://schemas.microsoft.com/office/drawing/2014/main" val="1555130178"/>
                  </a:ext>
                </a:extLst>
              </a:tr>
              <a:tr h="307532">
                <a:tc>
                  <a:txBody>
                    <a:bodyPr/>
                    <a:lstStyle/>
                    <a:p>
                      <a:pPr algn="ctr" fontAlgn="ctr">
                        <a:buNone/>
                      </a:pPr>
                      <a:r>
                        <a:rPr lang="en-GB" sz="1200" b="0" i="0" u="none" strike="noStrike">
                          <a:solidFill>
                            <a:srgbClr val="000000"/>
                          </a:solidFill>
                          <a:effectLst/>
                          <a:latin typeface="Arial" panose="020B0604020202020204" pitchFamily="34" charset="0"/>
                        </a:rPr>
                        <a:t>Entertainment</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95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980902410"/>
                  </a:ext>
                </a:extLst>
              </a:tr>
              <a:tr h="307532">
                <a:tc>
                  <a:txBody>
                    <a:bodyPr/>
                    <a:lstStyle/>
                    <a:p>
                      <a:pPr algn="ctr" fontAlgn="ctr">
                        <a:buNone/>
                      </a:pPr>
                      <a:r>
                        <a:rPr lang="en-GB" sz="1200" b="0" i="0" u="none" strike="noStrike">
                          <a:solidFill>
                            <a:srgbClr val="FFFFFF"/>
                          </a:solidFill>
                          <a:effectLst/>
                          <a:latin typeface="Arial" panose="020B0604020202020204" pitchFamily="34" charset="0"/>
                        </a:rPr>
                        <a:t>Films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11%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15%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143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extLst>
                  <a:ext uri="{0D108BD9-81ED-4DB2-BD59-A6C34878D82A}">
                    <a16:rowId xmlns:a16="http://schemas.microsoft.com/office/drawing/2014/main" val="209301800"/>
                  </a:ext>
                </a:extLst>
              </a:tr>
              <a:tr h="307532">
                <a:tc>
                  <a:txBody>
                    <a:bodyPr/>
                    <a:lstStyle/>
                    <a:p>
                      <a:pPr algn="ctr" fontAlgn="ctr">
                        <a:buNone/>
                      </a:pPr>
                      <a:r>
                        <a:rPr lang="en-GB" sz="1200" b="0" i="0" u="none" strike="noStrike">
                          <a:solidFill>
                            <a:srgbClr val="000000"/>
                          </a:solidFill>
                          <a:effectLst/>
                          <a:latin typeface="Arial" panose="020B0604020202020204" pitchFamily="34" charset="0"/>
                        </a:rPr>
                        <a:t>Sport</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95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910020939"/>
                  </a:ext>
                </a:extLst>
              </a:tr>
              <a:tr h="307532">
                <a:tc>
                  <a:txBody>
                    <a:bodyPr/>
                    <a:lstStyle/>
                    <a:p>
                      <a:pPr algn="ctr" fontAlgn="ctr">
                        <a:buNone/>
                      </a:pPr>
                      <a:r>
                        <a:rPr lang="en-GB" sz="1200" b="0" i="0" u="none" strike="noStrike">
                          <a:solidFill>
                            <a:srgbClr val="000000"/>
                          </a:solidFill>
                          <a:effectLst/>
                          <a:latin typeface="Arial" panose="020B0604020202020204" pitchFamily="34" charset="0"/>
                        </a:rPr>
                        <a:t>Documentaries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69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551081901"/>
                  </a:ext>
                </a:extLst>
              </a:tr>
              <a:tr h="307532">
                <a:tc>
                  <a:txBody>
                    <a:bodyPr/>
                    <a:lstStyle/>
                    <a:p>
                      <a:pPr algn="ctr" fontAlgn="ctr">
                        <a:buNone/>
                      </a:pPr>
                      <a:r>
                        <a:rPr lang="en-GB" sz="1200" b="0" i="0" u="none" strike="noStrike">
                          <a:solidFill>
                            <a:srgbClr val="FFFFFF"/>
                          </a:solidFill>
                          <a:effectLst/>
                          <a:latin typeface="Arial" panose="020B0604020202020204" pitchFamily="34" charset="0"/>
                        </a:rPr>
                        <a:t>Children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204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extLst>
                  <a:ext uri="{0D108BD9-81ED-4DB2-BD59-A6C34878D82A}">
                    <a16:rowId xmlns:a16="http://schemas.microsoft.com/office/drawing/2014/main" val="3977487765"/>
                  </a:ext>
                </a:extLst>
              </a:tr>
              <a:tr h="307532">
                <a:tc>
                  <a:txBody>
                    <a:bodyPr/>
                    <a:lstStyle/>
                    <a:p>
                      <a:pPr algn="ctr" fontAlgn="ctr">
                        <a:buNone/>
                      </a:pPr>
                      <a:r>
                        <a:rPr lang="en-GB" sz="1200" b="0" i="0" u="none" strike="noStrike">
                          <a:solidFill>
                            <a:srgbClr val="000000"/>
                          </a:solidFill>
                          <a:effectLst/>
                          <a:latin typeface="Arial" panose="020B0604020202020204" pitchFamily="34" charset="0"/>
                        </a:rPr>
                        <a:t>Hobbies/Leisure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50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363117858"/>
                  </a:ext>
                </a:extLst>
              </a:tr>
              <a:tr h="307532">
                <a:tc>
                  <a:txBody>
                    <a:bodyPr/>
                    <a:lstStyle/>
                    <a:p>
                      <a:pPr algn="ctr" fontAlgn="ctr">
                        <a:buNone/>
                      </a:pPr>
                      <a:r>
                        <a:rPr lang="en-GB" sz="1200" b="0" i="0" u="none" strike="noStrike">
                          <a:solidFill>
                            <a:srgbClr val="000000"/>
                          </a:solidFill>
                          <a:effectLst/>
                          <a:latin typeface="Arial" panose="020B0604020202020204" pitchFamily="34" charset="0"/>
                        </a:rPr>
                        <a:t>News/Weather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49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728263640"/>
                  </a:ext>
                </a:extLst>
              </a:tr>
            </a:tbl>
          </a:graphicData>
        </a:graphic>
      </p:graphicFrame>
      <p:sp>
        <p:nvSpPr>
          <p:cNvPr id="2" name="Title 1">
            <a:extLst>
              <a:ext uri="{FF2B5EF4-FFF2-40B4-BE49-F238E27FC236}">
                <a16:creationId xmlns:a16="http://schemas.microsoft.com/office/drawing/2014/main" id="{FF0CBA66-4B6E-47EB-3475-54134A7E2660}"/>
              </a:ext>
            </a:extLst>
          </p:cNvPr>
          <p:cNvSpPr>
            <a:spLocks noGrp="1"/>
          </p:cNvSpPr>
          <p:nvPr>
            <p:ph type="title"/>
          </p:nvPr>
        </p:nvSpPr>
        <p:spPr/>
        <p:txBody>
          <a:bodyPr/>
          <a:lstStyle/>
          <a:p>
            <a:r>
              <a:rPr lang="en-GB" dirty="0"/>
              <a:t>Top genres watched by ‘Reach Extenders’</a:t>
            </a:r>
          </a:p>
        </p:txBody>
      </p:sp>
      <p:sp>
        <p:nvSpPr>
          <p:cNvPr id="3" name="Text Placeholder 2">
            <a:extLst>
              <a:ext uri="{FF2B5EF4-FFF2-40B4-BE49-F238E27FC236}">
                <a16:creationId xmlns:a16="http://schemas.microsoft.com/office/drawing/2014/main" id="{8954196E-BA0F-F33F-F089-180DB22414E3}"/>
              </a:ext>
            </a:extLst>
          </p:cNvPr>
          <p:cNvSpPr>
            <a:spLocks noGrp="1"/>
          </p:cNvSpPr>
          <p:nvPr>
            <p:ph type="body" sz="quarter" idx="15"/>
          </p:nvPr>
        </p:nvSpPr>
        <p:spPr/>
        <p:txBody>
          <a:bodyPr/>
          <a:lstStyle/>
          <a:p>
            <a:r>
              <a:rPr lang="en-GB" dirty="0"/>
              <a:t>Source: Barb Q1 2025, % of all viewing, index vs all adults.</a:t>
            </a:r>
          </a:p>
        </p:txBody>
      </p:sp>
    </p:spTree>
    <p:extLst>
      <p:ext uri="{BB962C8B-B14F-4D97-AF65-F5344CB8AC3E}">
        <p14:creationId xmlns:p14="http://schemas.microsoft.com/office/powerpoint/2010/main" val="3539844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A4198582-3E8E-F667-9289-66CAEC3B2721}"/>
              </a:ext>
            </a:extLst>
          </p:cNvPr>
          <p:cNvGraphicFramePr>
            <a:graphicFrameLocks noGrp="1"/>
          </p:cNvGraphicFramePr>
          <p:nvPr>
            <p:extLst>
              <p:ext uri="{D42A27DB-BD31-4B8C-83A1-F6EECF244321}">
                <p14:modId xmlns:p14="http://schemas.microsoft.com/office/powerpoint/2010/main" val="3362879182"/>
              </p:ext>
            </p:extLst>
          </p:nvPr>
        </p:nvGraphicFramePr>
        <p:xfrm>
          <a:off x="6477977" y="1660864"/>
          <a:ext cx="4914901" cy="3067054"/>
        </p:xfrm>
        <a:graphic>
          <a:graphicData uri="http://schemas.openxmlformats.org/drawingml/2006/table">
            <a:tbl>
              <a:tblPr/>
              <a:tblGrid>
                <a:gridCol w="1021434">
                  <a:extLst>
                    <a:ext uri="{9D8B030D-6E8A-4147-A177-3AD203B41FA5}">
                      <a16:colId xmlns:a16="http://schemas.microsoft.com/office/drawing/2014/main" val="2952997304"/>
                    </a:ext>
                  </a:extLst>
                </a:gridCol>
                <a:gridCol w="2872033">
                  <a:extLst>
                    <a:ext uri="{9D8B030D-6E8A-4147-A177-3AD203B41FA5}">
                      <a16:colId xmlns:a16="http://schemas.microsoft.com/office/drawing/2014/main" val="3210576983"/>
                    </a:ext>
                  </a:extLst>
                </a:gridCol>
                <a:gridCol w="1021434">
                  <a:extLst>
                    <a:ext uri="{9D8B030D-6E8A-4147-A177-3AD203B41FA5}">
                      <a16:colId xmlns:a16="http://schemas.microsoft.com/office/drawing/2014/main" val="2399966895"/>
                    </a:ext>
                  </a:extLst>
                </a:gridCol>
              </a:tblGrid>
              <a:tr h="254924">
                <a:tc gridSpan="3">
                  <a:txBody>
                    <a:bodyPr/>
                    <a:lstStyle/>
                    <a:p>
                      <a:pPr algn="ctr" fontAlgn="ctr">
                        <a:buNone/>
                      </a:pPr>
                      <a:r>
                        <a:rPr lang="en-GB" sz="1200" b="1" i="0" u="none" strike="noStrike" dirty="0">
                          <a:solidFill>
                            <a:srgbClr val="FFFFFF"/>
                          </a:solidFill>
                          <a:effectLst/>
                          <a:latin typeface="Arial" panose="020B0604020202020204" pitchFamily="34" charset="0"/>
                        </a:rPr>
                        <a:t>Drama - SVOD</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946132289"/>
                  </a:ext>
                </a:extLst>
              </a:tr>
              <a:tr h="262890">
                <a:tc>
                  <a:txBody>
                    <a:bodyPr/>
                    <a:lstStyle/>
                    <a:p>
                      <a:pPr algn="ctr" fontAlgn="ctr">
                        <a:buNone/>
                      </a:pPr>
                      <a:r>
                        <a:rPr lang="en-GB" sz="1200" b="1" i="0" u="none" strike="noStrike">
                          <a:solidFill>
                            <a:srgbClr val="000000"/>
                          </a:solidFill>
                          <a:effectLst/>
                          <a:latin typeface="Arial" panose="020B0604020202020204" pitchFamily="34" charset="0"/>
                        </a:rPr>
                        <a:t>Channel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Programme Title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154301979"/>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Disney+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Desperate Housewives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426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727715754"/>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Disney+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9-1-1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338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550574189"/>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Amazon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Elementary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325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761005237"/>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Netflix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Harlen Coben's Missing You</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251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30143235"/>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Netflix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The Night Agent</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239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217827740"/>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Netflix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Yellowstone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225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678617563"/>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Disney+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Grey's Anatomy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220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598919500"/>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Amazon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House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217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546334985"/>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Amazon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Reacher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152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152583564"/>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Netflix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Adolescence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132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92057537"/>
                  </a:ext>
                </a:extLst>
              </a:tr>
            </a:tbl>
          </a:graphicData>
        </a:graphic>
      </p:graphicFrame>
      <p:graphicFrame>
        <p:nvGraphicFramePr>
          <p:cNvPr id="4" name="Table 3">
            <a:extLst>
              <a:ext uri="{FF2B5EF4-FFF2-40B4-BE49-F238E27FC236}">
                <a16:creationId xmlns:a16="http://schemas.microsoft.com/office/drawing/2014/main" id="{C50B2BAA-7F26-DAB6-050C-24D228A91373}"/>
              </a:ext>
            </a:extLst>
          </p:cNvPr>
          <p:cNvGraphicFramePr>
            <a:graphicFrameLocks noGrp="1"/>
          </p:cNvGraphicFramePr>
          <p:nvPr>
            <p:extLst>
              <p:ext uri="{D42A27DB-BD31-4B8C-83A1-F6EECF244321}">
                <p14:modId xmlns:p14="http://schemas.microsoft.com/office/powerpoint/2010/main" val="2590282293"/>
              </p:ext>
            </p:extLst>
          </p:nvPr>
        </p:nvGraphicFramePr>
        <p:xfrm>
          <a:off x="799112" y="1660865"/>
          <a:ext cx="4914901" cy="3067054"/>
        </p:xfrm>
        <a:graphic>
          <a:graphicData uri="http://schemas.openxmlformats.org/drawingml/2006/table">
            <a:tbl>
              <a:tblPr/>
              <a:tblGrid>
                <a:gridCol w="1021434">
                  <a:extLst>
                    <a:ext uri="{9D8B030D-6E8A-4147-A177-3AD203B41FA5}">
                      <a16:colId xmlns:a16="http://schemas.microsoft.com/office/drawing/2014/main" val="2255893809"/>
                    </a:ext>
                  </a:extLst>
                </a:gridCol>
                <a:gridCol w="2872033">
                  <a:extLst>
                    <a:ext uri="{9D8B030D-6E8A-4147-A177-3AD203B41FA5}">
                      <a16:colId xmlns:a16="http://schemas.microsoft.com/office/drawing/2014/main" val="3267095122"/>
                    </a:ext>
                  </a:extLst>
                </a:gridCol>
                <a:gridCol w="1021434">
                  <a:extLst>
                    <a:ext uri="{9D8B030D-6E8A-4147-A177-3AD203B41FA5}">
                      <a16:colId xmlns:a16="http://schemas.microsoft.com/office/drawing/2014/main" val="3012334215"/>
                    </a:ext>
                  </a:extLst>
                </a:gridCol>
              </a:tblGrid>
              <a:tr h="254924">
                <a:tc gridSpan="3">
                  <a:txBody>
                    <a:bodyPr/>
                    <a:lstStyle/>
                    <a:p>
                      <a:pPr algn="ctr" fontAlgn="ctr">
                        <a:buNone/>
                      </a:pPr>
                      <a:r>
                        <a:rPr lang="en-GB" sz="1200" b="1" i="0" u="none" strike="noStrike">
                          <a:solidFill>
                            <a:srgbClr val="FFFFFF"/>
                          </a:solidFill>
                          <a:effectLst/>
                          <a:latin typeface="Arial" panose="020B0604020202020204" pitchFamily="34" charset="0"/>
                        </a:rPr>
                        <a:t>Drama - Commercial 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7964960"/>
                  </a:ext>
                </a:extLst>
              </a:tr>
              <a:tr h="262890">
                <a:tc>
                  <a:txBody>
                    <a:bodyPr/>
                    <a:lstStyle/>
                    <a:p>
                      <a:pPr algn="ctr" fontAlgn="ctr">
                        <a:buNone/>
                      </a:pPr>
                      <a:r>
                        <a:rPr lang="en-GB" sz="1200" b="1" i="0" u="none" strike="noStrike">
                          <a:solidFill>
                            <a:srgbClr val="000000"/>
                          </a:solidFill>
                          <a:effectLst/>
                          <a:latin typeface="Arial" panose="020B0604020202020204" pitchFamily="34" charset="0"/>
                        </a:rPr>
                        <a:t>Channel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Programme Title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2695481735"/>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CH4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This Is Us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315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062024568"/>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CH5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US" sz="1200" b="0" i="0" u="none" strike="noStrike">
                          <a:solidFill>
                            <a:srgbClr val="000000"/>
                          </a:solidFill>
                          <a:effectLst/>
                          <a:latin typeface="Arial" panose="020B0604020202020204" pitchFamily="34" charset="0"/>
                        </a:rPr>
                        <a:t>All Creatures Great and Small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273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809738658"/>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US" sz="1200" b="0" i="0" u="none" strike="noStrike">
                          <a:solidFill>
                            <a:srgbClr val="000000"/>
                          </a:solidFill>
                          <a:effectLst/>
                          <a:latin typeface="Arial" panose="020B0604020202020204" pitchFamily="34" charset="0"/>
                        </a:rPr>
                        <a:t>The Day Of The Jackal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256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042518953"/>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The White Lotus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207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149572204"/>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US" sz="1200" b="0" i="0" u="none" strike="noStrike">
                          <a:solidFill>
                            <a:srgbClr val="000000"/>
                          </a:solidFill>
                          <a:effectLst/>
                          <a:latin typeface="Arial" panose="020B0604020202020204" pitchFamily="34" charset="0"/>
                        </a:rPr>
                        <a:t>Lockerbie: A Search For Truth</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197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121823950"/>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Playing Nice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180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512235017"/>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From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177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406637450"/>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CH4 </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Patience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163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590006324"/>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Unforgotten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130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558041247"/>
                  </a:ext>
                </a:extLst>
              </a:tr>
              <a:tr h="254924">
                <a:tc>
                  <a:txBody>
                    <a:bodyPr/>
                    <a:lstStyle/>
                    <a:p>
                      <a:pPr algn="ctr" fontAlgn="ctr">
                        <a:buNone/>
                      </a:pPr>
                      <a:r>
                        <a:rPr lang="en-GB" sz="1200" b="0" i="0" u="none" strike="noStrike">
                          <a:solidFill>
                            <a:srgbClr val="000000"/>
                          </a:solidFill>
                          <a:effectLst/>
                          <a:latin typeface="Arial" panose="020B0604020202020204" pitchFamily="34" charset="0"/>
                        </a:rPr>
                        <a:t>CH4 </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Astrid: Murder in Paris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125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912788108"/>
                  </a:ext>
                </a:extLst>
              </a:tr>
            </a:tbl>
          </a:graphicData>
        </a:graphic>
      </p:graphicFrame>
      <p:sp>
        <p:nvSpPr>
          <p:cNvPr id="2" name="Title 1">
            <a:extLst>
              <a:ext uri="{FF2B5EF4-FFF2-40B4-BE49-F238E27FC236}">
                <a16:creationId xmlns:a16="http://schemas.microsoft.com/office/drawing/2014/main" id="{BEFA9C5B-E2A0-9B21-EDF4-EE9385EC5877}"/>
              </a:ext>
            </a:extLst>
          </p:cNvPr>
          <p:cNvSpPr>
            <a:spLocks noGrp="1"/>
          </p:cNvSpPr>
          <p:nvPr>
            <p:ph type="title"/>
          </p:nvPr>
        </p:nvSpPr>
        <p:spPr/>
        <p:txBody>
          <a:bodyPr/>
          <a:lstStyle/>
          <a:p>
            <a:r>
              <a:rPr lang="en-GB" dirty="0"/>
              <a:t>High indexing drama content</a:t>
            </a:r>
          </a:p>
        </p:txBody>
      </p:sp>
      <p:sp>
        <p:nvSpPr>
          <p:cNvPr id="3" name="Text Placeholder 2">
            <a:extLst>
              <a:ext uri="{FF2B5EF4-FFF2-40B4-BE49-F238E27FC236}">
                <a16:creationId xmlns:a16="http://schemas.microsoft.com/office/drawing/2014/main" id="{AE6FE676-47AD-68C3-20EB-4B9791A75754}"/>
              </a:ext>
            </a:extLst>
          </p:cNvPr>
          <p:cNvSpPr>
            <a:spLocks noGrp="1"/>
          </p:cNvSpPr>
          <p:nvPr>
            <p:ph type="body" sz="quarter" idx="15"/>
          </p:nvPr>
        </p:nvSpPr>
        <p:spPr/>
        <p:txBody>
          <a:bodyPr/>
          <a:lstStyle/>
          <a:p>
            <a:r>
              <a:rPr lang="en-GB" dirty="0"/>
              <a:t>Source: Barb Q1 2025, ‘Reach Extender’ index vs all adults, Thinkbox created list of programmes ranked by volume of viewing and index. Commercial broadcasters and SVODs are separated because we can’t currently separate viewing by homes that are / are not on the SVOD ad tiers.</a:t>
            </a:r>
          </a:p>
        </p:txBody>
      </p:sp>
    </p:spTree>
    <p:extLst>
      <p:ext uri="{BB962C8B-B14F-4D97-AF65-F5344CB8AC3E}">
        <p14:creationId xmlns:p14="http://schemas.microsoft.com/office/powerpoint/2010/main" val="2086112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70B1707-5051-B2BF-C2B4-8C58385A7EFD}"/>
              </a:ext>
            </a:extLst>
          </p:cNvPr>
          <p:cNvGraphicFramePr>
            <a:graphicFrameLocks noGrp="1"/>
          </p:cNvGraphicFramePr>
          <p:nvPr>
            <p:extLst>
              <p:ext uri="{D42A27DB-BD31-4B8C-83A1-F6EECF244321}">
                <p14:modId xmlns:p14="http://schemas.microsoft.com/office/powerpoint/2010/main" val="3944999305"/>
              </p:ext>
            </p:extLst>
          </p:nvPr>
        </p:nvGraphicFramePr>
        <p:xfrm>
          <a:off x="6480350" y="3816910"/>
          <a:ext cx="5207000" cy="1225550"/>
        </p:xfrm>
        <a:graphic>
          <a:graphicData uri="http://schemas.openxmlformats.org/drawingml/2006/table">
            <a:tbl>
              <a:tblPr/>
              <a:tblGrid>
                <a:gridCol w="1506788">
                  <a:extLst>
                    <a:ext uri="{9D8B030D-6E8A-4147-A177-3AD203B41FA5}">
                      <a16:colId xmlns:a16="http://schemas.microsoft.com/office/drawing/2014/main" val="959993047"/>
                    </a:ext>
                  </a:extLst>
                </a:gridCol>
                <a:gridCol w="772467">
                  <a:extLst>
                    <a:ext uri="{9D8B030D-6E8A-4147-A177-3AD203B41FA5}">
                      <a16:colId xmlns:a16="http://schemas.microsoft.com/office/drawing/2014/main" val="3306699717"/>
                    </a:ext>
                  </a:extLst>
                </a:gridCol>
                <a:gridCol w="2441377">
                  <a:extLst>
                    <a:ext uri="{9D8B030D-6E8A-4147-A177-3AD203B41FA5}">
                      <a16:colId xmlns:a16="http://schemas.microsoft.com/office/drawing/2014/main" val="1400166822"/>
                    </a:ext>
                  </a:extLst>
                </a:gridCol>
                <a:gridCol w="486368">
                  <a:extLst>
                    <a:ext uri="{9D8B030D-6E8A-4147-A177-3AD203B41FA5}">
                      <a16:colId xmlns:a16="http://schemas.microsoft.com/office/drawing/2014/main" val="3456057076"/>
                    </a:ext>
                  </a:extLst>
                </a:gridCol>
              </a:tblGrid>
              <a:tr h="203200">
                <a:tc gridSpan="4">
                  <a:txBody>
                    <a:bodyPr/>
                    <a:lstStyle/>
                    <a:p>
                      <a:pPr algn="ctr" fontAlgn="ctr">
                        <a:buNone/>
                      </a:pPr>
                      <a:r>
                        <a:rPr lang="en-GB" sz="1200" b="1" i="0" u="none" strike="noStrike">
                          <a:solidFill>
                            <a:srgbClr val="FFFFFF"/>
                          </a:solidFill>
                          <a:effectLst/>
                          <a:latin typeface="Arial" panose="020B0604020202020204" pitchFamily="34" charset="0"/>
                        </a:rPr>
                        <a:t>Films - SVOD</a:t>
                      </a:r>
                    </a:p>
                  </a:txBody>
                  <a:tcPr marL="6350" marR="6350" marT="6350" marB="0" anchor="ctr">
                    <a:lnL w="12700" cap="flat" cmpd="sng" algn="ctr">
                      <a:solidFill>
                        <a:srgbClr val="FFFFFF"/>
                      </a:solidFill>
                      <a:prstDash val="solid"/>
                      <a:round/>
                      <a:headEnd type="none" w="med" len="med"/>
                      <a:tailEnd type="none" w="med" len="med"/>
                    </a:lnL>
                    <a:lnR>
                      <a:noFill/>
                    </a:lnR>
                    <a:lnT>
                      <a:noFill/>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58118401"/>
                  </a:ext>
                </a:extLst>
              </a:tr>
              <a:tr h="203200">
                <a:tc>
                  <a:txBody>
                    <a:bodyPr/>
                    <a:lstStyle/>
                    <a:p>
                      <a:pPr algn="ctr" fontAlgn="ctr">
                        <a:buNone/>
                      </a:pPr>
                      <a:r>
                        <a:rPr lang="en-GB" sz="1200" b="1" i="0" u="none" strike="noStrike">
                          <a:solidFill>
                            <a:srgbClr val="000000"/>
                          </a:solidFill>
                          <a:effectLst/>
                          <a:latin typeface="Arial" panose="020B0604020202020204" pitchFamily="34" charset="0"/>
                        </a:rPr>
                        <a:t>Sub-Genre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Channel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Programme Title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1096987125"/>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Family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Disney+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 Moana Sing Along </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147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446356200"/>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Family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Netflix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 The Super Mario Bros. Movie </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131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430498304"/>
                  </a:ext>
                </a:extLst>
              </a:tr>
              <a:tr h="209550">
                <a:tc>
                  <a:txBody>
                    <a:bodyPr/>
                    <a:lstStyle/>
                    <a:p>
                      <a:pPr algn="ctr" fontAlgn="ctr">
                        <a:buNone/>
                      </a:pPr>
                      <a:r>
                        <a:rPr lang="en-GB" sz="1200" b="0" i="0" u="none" strike="noStrike">
                          <a:solidFill>
                            <a:srgbClr val="000000"/>
                          </a:solidFill>
                          <a:effectLst/>
                          <a:latin typeface="Arial" panose="020B0604020202020204" pitchFamily="34" charset="0"/>
                        </a:rPr>
                        <a:t>Romcom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Netflix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 Kinda Pregnant </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159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969511792"/>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Romcom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Amazon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 You are Cordially Invited </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127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381961904"/>
                  </a:ext>
                </a:extLst>
              </a:tr>
            </a:tbl>
          </a:graphicData>
        </a:graphic>
      </p:graphicFrame>
      <p:graphicFrame>
        <p:nvGraphicFramePr>
          <p:cNvPr id="6" name="Table 5">
            <a:extLst>
              <a:ext uri="{FF2B5EF4-FFF2-40B4-BE49-F238E27FC236}">
                <a16:creationId xmlns:a16="http://schemas.microsoft.com/office/drawing/2014/main" id="{94C8E1F6-240E-2F99-BEC3-F6B0B5A538C2}"/>
              </a:ext>
            </a:extLst>
          </p:cNvPr>
          <p:cNvGraphicFramePr>
            <a:graphicFrameLocks noGrp="1"/>
          </p:cNvGraphicFramePr>
          <p:nvPr>
            <p:extLst>
              <p:ext uri="{D42A27DB-BD31-4B8C-83A1-F6EECF244321}">
                <p14:modId xmlns:p14="http://schemas.microsoft.com/office/powerpoint/2010/main" val="1388907806"/>
              </p:ext>
            </p:extLst>
          </p:nvPr>
        </p:nvGraphicFramePr>
        <p:xfrm>
          <a:off x="6480350" y="1293673"/>
          <a:ext cx="5207000" cy="2239546"/>
        </p:xfrm>
        <a:graphic>
          <a:graphicData uri="http://schemas.openxmlformats.org/drawingml/2006/table">
            <a:tbl>
              <a:tblPr/>
              <a:tblGrid>
                <a:gridCol w="1506788">
                  <a:extLst>
                    <a:ext uri="{9D8B030D-6E8A-4147-A177-3AD203B41FA5}">
                      <a16:colId xmlns:a16="http://schemas.microsoft.com/office/drawing/2014/main" val="1154703832"/>
                    </a:ext>
                  </a:extLst>
                </a:gridCol>
                <a:gridCol w="772467">
                  <a:extLst>
                    <a:ext uri="{9D8B030D-6E8A-4147-A177-3AD203B41FA5}">
                      <a16:colId xmlns:a16="http://schemas.microsoft.com/office/drawing/2014/main" val="3955572792"/>
                    </a:ext>
                  </a:extLst>
                </a:gridCol>
                <a:gridCol w="2441377">
                  <a:extLst>
                    <a:ext uri="{9D8B030D-6E8A-4147-A177-3AD203B41FA5}">
                      <a16:colId xmlns:a16="http://schemas.microsoft.com/office/drawing/2014/main" val="587222238"/>
                    </a:ext>
                  </a:extLst>
                </a:gridCol>
                <a:gridCol w="486368">
                  <a:extLst>
                    <a:ext uri="{9D8B030D-6E8A-4147-A177-3AD203B41FA5}">
                      <a16:colId xmlns:a16="http://schemas.microsoft.com/office/drawing/2014/main" val="444734452"/>
                    </a:ext>
                  </a:extLst>
                </a:gridCol>
              </a:tblGrid>
              <a:tr h="223257">
                <a:tc gridSpan="4">
                  <a:txBody>
                    <a:bodyPr/>
                    <a:lstStyle/>
                    <a:p>
                      <a:pPr algn="ctr" fontAlgn="ctr">
                        <a:buNone/>
                      </a:pPr>
                      <a:r>
                        <a:rPr lang="en-GB" sz="1200" b="1" i="0" u="none" strike="noStrike">
                          <a:solidFill>
                            <a:srgbClr val="FFFFFF"/>
                          </a:solidFill>
                          <a:effectLst/>
                          <a:latin typeface="Arial" panose="020B0604020202020204" pitchFamily="34" charset="0"/>
                        </a:rPr>
                        <a:t>Films - Commercial TV</a:t>
                      </a:r>
                    </a:p>
                  </a:txBody>
                  <a:tcPr marL="6350" marR="6350" marT="6350" marB="0" anchor="ctr">
                    <a:lnL w="12700" cap="flat" cmpd="sng" algn="ctr">
                      <a:solidFill>
                        <a:srgbClr val="FFFFFF"/>
                      </a:solidFill>
                      <a:prstDash val="solid"/>
                      <a:round/>
                      <a:headEnd type="none" w="med" len="med"/>
                      <a:tailEnd type="none" w="med" len="med"/>
                    </a:lnL>
                    <a:lnR>
                      <a:noFill/>
                    </a:lnR>
                    <a:lnT>
                      <a:noFill/>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497553647"/>
                  </a:ext>
                </a:extLst>
              </a:tr>
              <a:tr h="230233">
                <a:tc>
                  <a:txBody>
                    <a:bodyPr/>
                    <a:lstStyle/>
                    <a:p>
                      <a:pPr algn="ctr" fontAlgn="ctr">
                        <a:buNone/>
                      </a:pPr>
                      <a:r>
                        <a:rPr lang="en-GB" sz="1200" b="1" i="0" u="none" strike="noStrike">
                          <a:solidFill>
                            <a:srgbClr val="000000"/>
                          </a:solidFill>
                          <a:effectLst/>
                          <a:latin typeface="Arial" panose="020B0604020202020204" pitchFamily="34" charset="0"/>
                        </a:rPr>
                        <a:t>Sub-Genre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Channel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Programme Title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3441283543"/>
                  </a:ext>
                </a:extLst>
              </a:tr>
              <a:tr h="223257">
                <a:tc>
                  <a:txBody>
                    <a:bodyPr/>
                    <a:lstStyle/>
                    <a:p>
                      <a:pPr algn="ctr" fontAlgn="ctr">
                        <a:buNone/>
                      </a:pPr>
                      <a:r>
                        <a:rPr lang="en-GB" sz="1200" b="0" i="0" u="none" strike="noStrike">
                          <a:solidFill>
                            <a:srgbClr val="000000"/>
                          </a:solidFill>
                          <a:effectLst/>
                          <a:latin typeface="Arial" panose="020B0604020202020204" pitchFamily="34" charset="0"/>
                        </a:rPr>
                        <a:t>Family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 Sing </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230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790170300"/>
                  </a:ext>
                </a:extLst>
              </a:tr>
              <a:tr h="223257">
                <a:tc>
                  <a:txBody>
                    <a:bodyPr/>
                    <a:lstStyle/>
                    <a:p>
                      <a:pPr algn="ctr" fontAlgn="ctr">
                        <a:buNone/>
                      </a:pPr>
                      <a:r>
                        <a:rPr lang="en-GB" sz="1200" b="0" i="0" u="none" strike="noStrike">
                          <a:solidFill>
                            <a:srgbClr val="000000"/>
                          </a:solidFill>
                          <a:effectLst/>
                          <a:latin typeface="Arial" panose="020B0604020202020204" pitchFamily="34" charset="0"/>
                        </a:rPr>
                        <a:t>Family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 Wonka </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157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352540533"/>
                  </a:ext>
                </a:extLst>
              </a:tr>
              <a:tr h="223257">
                <a:tc>
                  <a:txBody>
                    <a:bodyPr/>
                    <a:lstStyle/>
                    <a:p>
                      <a:pPr algn="ctr" fontAlgn="ctr">
                        <a:buNone/>
                      </a:pPr>
                      <a:r>
                        <a:rPr lang="en-GB" sz="1200" b="0" i="0" u="none" strike="noStrike">
                          <a:solidFill>
                            <a:srgbClr val="000000"/>
                          </a:solidFill>
                          <a:effectLst/>
                          <a:latin typeface="Arial" panose="020B0604020202020204" pitchFamily="34" charset="0"/>
                        </a:rPr>
                        <a:t>Family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 Matilda </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148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014425956"/>
                  </a:ext>
                </a:extLst>
              </a:tr>
              <a:tr h="223257">
                <a:tc>
                  <a:txBody>
                    <a:bodyPr/>
                    <a:lstStyle/>
                    <a:p>
                      <a:pPr algn="ctr" fontAlgn="ctr">
                        <a:buNone/>
                      </a:pPr>
                      <a:r>
                        <a:rPr lang="en-GB" sz="1200" b="0" i="0" u="none" strike="noStrike">
                          <a:solidFill>
                            <a:srgbClr val="000000"/>
                          </a:solidFill>
                          <a:effectLst/>
                          <a:latin typeface="Arial" panose="020B0604020202020204" pitchFamily="34" charset="0"/>
                        </a:rPr>
                        <a:t>Family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CH4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 The Borrowers </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116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982049277"/>
                  </a:ext>
                </a:extLst>
              </a:tr>
              <a:tr h="223257">
                <a:tc>
                  <a:txBody>
                    <a:bodyPr/>
                    <a:lstStyle/>
                    <a:p>
                      <a:pPr algn="ctr" fontAlgn="ctr">
                        <a:buNone/>
                      </a:pPr>
                      <a:r>
                        <a:rPr lang="en-GB" sz="1200" b="0" i="0" u="none" strike="noStrike">
                          <a:solidFill>
                            <a:srgbClr val="000000"/>
                          </a:solidFill>
                          <a:effectLst/>
                          <a:latin typeface="Arial" panose="020B0604020202020204" pitchFamily="34" charset="0"/>
                        </a:rPr>
                        <a:t>Romcom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 Overboard </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362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573926732"/>
                  </a:ext>
                </a:extLst>
              </a:tr>
              <a:tr h="223257">
                <a:tc>
                  <a:txBody>
                    <a:bodyPr/>
                    <a:lstStyle/>
                    <a:p>
                      <a:pPr algn="ctr" fontAlgn="ctr">
                        <a:buNone/>
                      </a:pPr>
                      <a:r>
                        <a:rPr lang="en-GB" sz="1200" b="0" i="0" u="none" strike="noStrike">
                          <a:solidFill>
                            <a:srgbClr val="000000"/>
                          </a:solidFill>
                          <a:effectLst/>
                          <a:latin typeface="Arial" panose="020B0604020202020204" pitchFamily="34" charset="0"/>
                        </a:rPr>
                        <a:t>Romcom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CH5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 Hitch </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234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986558963"/>
                  </a:ext>
                </a:extLst>
              </a:tr>
              <a:tr h="223257">
                <a:tc>
                  <a:txBody>
                    <a:bodyPr/>
                    <a:lstStyle/>
                    <a:p>
                      <a:pPr algn="ctr" fontAlgn="ctr">
                        <a:buNone/>
                      </a:pPr>
                      <a:r>
                        <a:rPr lang="en-GB" sz="1200" b="0" i="0" u="none" strike="noStrike">
                          <a:solidFill>
                            <a:srgbClr val="000000"/>
                          </a:solidFill>
                          <a:effectLst/>
                          <a:latin typeface="Arial" panose="020B0604020202020204" pitchFamily="34" charset="0"/>
                        </a:rPr>
                        <a:t>Romcom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 Bridget Jones's Baby </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174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762147640"/>
                  </a:ext>
                </a:extLst>
              </a:tr>
              <a:tr h="223257">
                <a:tc>
                  <a:txBody>
                    <a:bodyPr/>
                    <a:lstStyle/>
                    <a:p>
                      <a:pPr algn="ctr" fontAlgn="ctr">
                        <a:buNone/>
                      </a:pPr>
                      <a:r>
                        <a:rPr lang="en-GB" sz="1200" b="0" i="0" u="none" strike="noStrike">
                          <a:solidFill>
                            <a:srgbClr val="000000"/>
                          </a:solidFill>
                          <a:effectLst/>
                          <a:latin typeface="Arial" panose="020B0604020202020204" pitchFamily="34" charset="0"/>
                        </a:rPr>
                        <a:t>Romcom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CH4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 13 Going on 30 </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119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827727983"/>
                  </a:ext>
                </a:extLst>
              </a:tr>
            </a:tbl>
          </a:graphicData>
        </a:graphic>
      </p:graphicFrame>
      <p:graphicFrame>
        <p:nvGraphicFramePr>
          <p:cNvPr id="4" name="Table 3">
            <a:extLst>
              <a:ext uri="{FF2B5EF4-FFF2-40B4-BE49-F238E27FC236}">
                <a16:creationId xmlns:a16="http://schemas.microsoft.com/office/drawing/2014/main" id="{097F8070-3D6F-48BF-571F-63E0513C5E6C}"/>
              </a:ext>
            </a:extLst>
          </p:cNvPr>
          <p:cNvGraphicFramePr>
            <a:graphicFrameLocks noGrp="1"/>
          </p:cNvGraphicFramePr>
          <p:nvPr>
            <p:extLst>
              <p:ext uri="{D42A27DB-BD31-4B8C-83A1-F6EECF244321}">
                <p14:modId xmlns:p14="http://schemas.microsoft.com/office/powerpoint/2010/main" val="2473424700"/>
              </p:ext>
            </p:extLst>
          </p:nvPr>
        </p:nvGraphicFramePr>
        <p:xfrm>
          <a:off x="445380" y="2364721"/>
          <a:ext cx="5460160" cy="2482139"/>
        </p:xfrm>
        <a:graphic>
          <a:graphicData uri="http://schemas.openxmlformats.org/drawingml/2006/table">
            <a:tbl>
              <a:tblPr/>
              <a:tblGrid>
                <a:gridCol w="2243769">
                  <a:extLst>
                    <a:ext uri="{9D8B030D-6E8A-4147-A177-3AD203B41FA5}">
                      <a16:colId xmlns:a16="http://schemas.microsoft.com/office/drawing/2014/main" val="110972643"/>
                    </a:ext>
                  </a:extLst>
                </a:gridCol>
                <a:gridCol w="914842">
                  <a:extLst>
                    <a:ext uri="{9D8B030D-6E8A-4147-A177-3AD203B41FA5}">
                      <a16:colId xmlns:a16="http://schemas.microsoft.com/office/drawing/2014/main" val="382463875"/>
                    </a:ext>
                  </a:extLst>
                </a:gridCol>
                <a:gridCol w="1386707">
                  <a:extLst>
                    <a:ext uri="{9D8B030D-6E8A-4147-A177-3AD203B41FA5}">
                      <a16:colId xmlns:a16="http://schemas.microsoft.com/office/drawing/2014/main" val="4237437372"/>
                    </a:ext>
                  </a:extLst>
                </a:gridCol>
                <a:gridCol w="914842">
                  <a:extLst>
                    <a:ext uri="{9D8B030D-6E8A-4147-A177-3AD203B41FA5}">
                      <a16:colId xmlns:a16="http://schemas.microsoft.com/office/drawing/2014/main" val="2118043368"/>
                    </a:ext>
                  </a:extLst>
                </a:gridCol>
              </a:tblGrid>
              <a:tr h="225649">
                <a:tc gridSpan="4">
                  <a:txBody>
                    <a:bodyPr/>
                    <a:lstStyle/>
                    <a:p>
                      <a:pPr algn="ctr" rtl="0" fontAlgn="ctr">
                        <a:buNone/>
                      </a:pPr>
                      <a:r>
                        <a:rPr lang="en-GB" sz="1200" b="1" i="0" u="none" strike="noStrike">
                          <a:solidFill>
                            <a:srgbClr val="FFFFFF"/>
                          </a:solidFill>
                          <a:effectLst/>
                          <a:latin typeface="Arial" panose="020B0604020202020204" pitchFamily="34" charset="0"/>
                        </a:rPr>
                        <a:t>% of all film viewing</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436648758"/>
                  </a:ext>
                </a:extLst>
              </a:tr>
              <a:tr h="451298">
                <a:tc>
                  <a:txBody>
                    <a:bodyPr/>
                    <a:lstStyle/>
                    <a:p>
                      <a:pPr algn="ctr" fontAlgn="ctr">
                        <a:buNone/>
                      </a:pPr>
                      <a:r>
                        <a:rPr lang="en-GB" sz="1200" b="1" i="0" u="none" strike="noStrike">
                          <a:solidFill>
                            <a:srgbClr val="000000"/>
                          </a:solidFill>
                          <a:effectLst/>
                          <a:latin typeface="Arial" panose="020B0604020202020204" pitchFamily="34" charset="0"/>
                        </a:rPr>
                        <a:t>Genre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Adults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Reach Extenders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3123387972"/>
                  </a:ext>
                </a:extLst>
              </a:tr>
              <a:tr h="225649">
                <a:tc>
                  <a:txBody>
                    <a:bodyPr/>
                    <a:lstStyle/>
                    <a:p>
                      <a:pPr algn="ctr" fontAlgn="ctr">
                        <a:buNone/>
                      </a:pPr>
                      <a:r>
                        <a:rPr lang="en-GB" sz="1200" b="0" i="0" u="none" strike="noStrike">
                          <a:solidFill>
                            <a:srgbClr val="FFFFFF"/>
                          </a:solidFill>
                          <a:effectLst/>
                          <a:latin typeface="Arial" panose="020B0604020202020204" pitchFamily="34" charset="0"/>
                        </a:rPr>
                        <a:t>Family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17%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24%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140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extLst>
                  <a:ext uri="{0D108BD9-81ED-4DB2-BD59-A6C34878D82A}">
                    <a16:rowId xmlns:a16="http://schemas.microsoft.com/office/drawing/2014/main" val="3933013418"/>
                  </a:ext>
                </a:extLst>
              </a:tr>
              <a:tr h="225649">
                <a:tc>
                  <a:txBody>
                    <a:bodyPr/>
                    <a:lstStyle/>
                    <a:p>
                      <a:pPr algn="ctr" fontAlgn="ctr">
                        <a:buNone/>
                      </a:pPr>
                      <a:r>
                        <a:rPr lang="en-GB" sz="1200" b="0" i="0" u="none" strike="noStrike">
                          <a:solidFill>
                            <a:srgbClr val="000000"/>
                          </a:solidFill>
                          <a:effectLst/>
                          <a:latin typeface="Arial" panose="020B0604020202020204" pitchFamily="34" charset="0"/>
                        </a:rPr>
                        <a:t>Action / Adventure / Thriller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87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191643527"/>
                  </a:ext>
                </a:extLst>
              </a:tr>
              <a:tr h="225649">
                <a:tc>
                  <a:txBody>
                    <a:bodyPr/>
                    <a:lstStyle/>
                    <a:p>
                      <a:pPr algn="ctr" fontAlgn="ctr">
                        <a:buNone/>
                      </a:pPr>
                      <a:r>
                        <a:rPr lang="en-GB" sz="1200" b="0" i="0" u="none" strike="noStrike">
                          <a:solidFill>
                            <a:srgbClr val="000000"/>
                          </a:solidFill>
                          <a:effectLst/>
                          <a:latin typeface="Arial" panose="020B0604020202020204" pitchFamily="34" charset="0"/>
                        </a:rPr>
                        <a:t>Sci-Fi and Fantasy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94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625752371"/>
                  </a:ext>
                </a:extLst>
              </a:tr>
              <a:tr h="225649">
                <a:tc>
                  <a:txBody>
                    <a:bodyPr/>
                    <a:lstStyle/>
                    <a:p>
                      <a:pPr algn="ctr" fontAlgn="ctr">
                        <a:buNone/>
                      </a:pPr>
                      <a:r>
                        <a:rPr lang="en-GB" sz="1200" b="0" i="0" u="none" strike="noStrike">
                          <a:solidFill>
                            <a:srgbClr val="000000"/>
                          </a:solidFill>
                          <a:effectLst/>
                          <a:latin typeface="Arial" panose="020B0604020202020204" pitchFamily="34" charset="0"/>
                        </a:rPr>
                        <a:t>Comedy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99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535857805"/>
                  </a:ext>
                </a:extLst>
              </a:tr>
              <a:tr h="225649">
                <a:tc>
                  <a:txBody>
                    <a:bodyPr/>
                    <a:lstStyle/>
                    <a:p>
                      <a:pPr algn="ctr" fontAlgn="ctr">
                        <a:buNone/>
                      </a:pPr>
                      <a:r>
                        <a:rPr lang="en-GB" sz="1200" b="0" i="0" u="none" strike="noStrike">
                          <a:solidFill>
                            <a:srgbClr val="FFFFFF"/>
                          </a:solidFill>
                          <a:effectLst/>
                          <a:latin typeface="Arial" panose="020B0604020202020204" pitchFamily="34" charset="0"/>
                        </a:rPr>
                        <a:t>Romcom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111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extLst>
                  <a:ext uri="{0D108BD9-81ED-4DB2-BD59-A6C34878D82A}">
                    <a16:rowId xmlns:a16="http://schemas.microsoft.com/office/drawing/2014/main" val="3046057363"/>
                  </a:ext>
                </a:extLst>
              </a:tr>
              <a:tr h="225649">
                <a:tc>
                  <a:txBody>
                    <a:bodyPr/>
                    <a:lstStyle/>
                    <a:p>
                      <a:pPr algn="ctr" fontAlgn="ctr">
                        <a:buNone/>
                      </a:pPr>
                      <a:r>
                        <a:rPr lang="en-GB" sz="1200" b="0" i="0" u="none" strike="noStrike">
                          <a:solidFill>
                            <a:srgbClr val="000000"/>
                          </a:solidFill>
                          <a:effectLst/>
                          <a:latin typeface="Arial" panose="020B0604020202020204" pitchFamily="34" charset="0"/>
                        </a:rPr>
                        <a:t>Crime Drama</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91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772557133"/>
                  </a:ext>
                </a:extLst>
              </a:tr>
              <a:tr h="225649">
                <a:tc>
                  <a:txBody>
                    <a:bodyPr/>
                    <a:lstStyle/>
                    <a:p>
                      <a:pPr algn="ctr" fontAlgn="ctr">
                        <a:buNone/>
                      </a:pPr>
                      <a:r>
                        <a:rPr lang="en-GB" sz="1200" b="0" i="0" u="none" strike="noStrike">
                          <a:solidFill>
                            <a:srgbClr val="000000"/>
                          </a:solidFill>
                          <a:effectLst/>
                          <a:latin typeface="Arial" panose="020B0604020202020204" pitchFamily="34" charset="0"/>
                        </a:rPr>
                        <a:t>Horror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88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881163310"/>
                  </a:ext>
                </a:extLst>
              </a:tr>
              <a:tr h="225649">
                <a:tc>
                  <a:txBody>
                    <a:bodyPr/>
                    <a:lstStyle/>
                    <a:p>
                      <a:pPr algn="ctr" fontAlgn="ctr">
                        <a:buNone/>
                      </a:pPr>
                      <a:r>
                        <a:rPr lang="en-GB" sz="1200" b="0" i="0" u="none" strike="noStrike">
                          <a:solidFill>
                            <a:srgbClr val="FFFFFF"/>
                          </a:solidFill>
                          <a:effectLst/>
                          <a:latin typeface="Arial" panose="020B0604020202020204" pitchFamily="34" charset="0"/>
                        </a:rPr>
                        <a:t>Other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a:solidFill>
                            <a:srgbClr val="FFFFFF"/>
                          </a:solidFill>
                          <a:effectLst/>
                          <a:latin typeface="Arial" panose="020B0604020202020204" pitchFamily="34" charset="0"/>
                        </a:rPr>
                        <a:t>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fontAlgn="ctr">
                        <a:buNone/>
                      </a:pPr>
                      <a:r>
                        <a:rPr lang="en-GB" sz="1200" b="0" i="0" u="none" strike="noStrike" dirty="0">
                          <a:solidFill>
                            <a:srgbClr val="FFFFFF"/>
                          </a:solidFill>
                          <a:effectLst/>
                          <a:latin typeface="Arial" panose="020B0604020202020204" pitchFamily="34" charset="0"/>
                        </a:rPr>
                        <a:t>121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extLst>
                  <a:ext uri="{0D108BD9-81ED-4DB2-BD59-A6C34878D82A}">
                    <a16:rowId xmlns:a16="http://schemas.microsoft.com/office/drawing/2014/main" val="1677753335"/>
                  </a:ext>
                </a:extLst>
              </a:tr>
            </a:tbl>
          </a:graphicData>
        </a:graphic>
      </p:graphicFrame>
      <p:sp>
        <p:nvSpPr>
          <p:cNvPr id="7" name="Rectangle 6">
            <a:extLst>
              <a:ext uri="{FF2B5EF4-FFF2-40B4-BE49-F238E27FC236}">
                <a16:creationId xmlns:a16="http://schemas.microsoft.com/office/drawing/2014/main" id="{E2E37192-A853-3EC4-D1DF-900019C30A26}"/>
              </a:ext>
            </a:extLst>
          </p:cNvPr>
          <p:cNvSpPr/>
          <p:nvPr/>
        </p:nvSpPr>
        <p:spPr>
          <a:xfrm>
            <a:off x="371475" y="1257300"/>
            <a:ext cx="5607970" cy="902240"/>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dirty="0">
                <a:solidFill>
                  <a:schemeClr val="bg2"/>
                </a:solidFill>
                <a:latin typeface="+mj-lt"/>
              </a:rPr>
              <a:t>Films are popular among the ‘Reach Extender’ audience, but planning for this genre is less straightforward due to the variance in film scheduling. To help, here is a breakdown of which sub-genres the ‘Reach Extenders’ are watching. </a:t>
            </a:r>
          </a:p>
          <a:p>
            <a:endParaRPr lang="en-GB" sz="1400" dirty="0">
              <a:solidFill>
                <a:schemeClr val="bg2"/>
              </a:solidFill>
              <a:latin typeface="+mj-lt"/>
            </a:endParaRPr>
          </a:p>
        </p:txBody>
      </p:sp>
      <p:sp>
        <p:nvSpPr>
          <p:cNvPr id="2" name="Title 1">
            <a:extLst>
              <a:ext uri="{FF2B5EF4-FFF2-40B4-BE49-F238E27FC236}">
                <a16:creationId xmlns:a16="http://schemas.microsoft.com/office/drawing/2014/main" id="{BA336B49-113A-6C3F-7BF9-F70AC40072DA}"/>
              </a:ext>
            </a:extLst>
          </p:cNvPr>
          <p:cNvSpPr>
            <a:spLocks noGrp="1"/>
          </p:cNvSpPr>
          <p:nvPr>
            <p:ph type="title"/>
          </p:nvPr>
        </p:nvSpPr>
        <p:spPr/>
        <p:txBody>
          <a:bodyPr/>
          <a:lstStyle/>
          <a:p>
            <a:r>
              <a:rPr lang="en-GB" dirty="0"/>
              <a:t>High indexing film content</a:t>
            </a:r>
          </a:p>
        </p:txBody>
      </p:sp>
      <p:sp>
        <p:nvSpPr>
          <p:cNvPr id="3" name="Text Placeholder 2">
            <a:extLst>
              <a:ext uri="{FF2B5EF4-FFF2-40B4-BE49-F238E27FC236}">
                <a16:creationId xmlns:a16="http://schemas.microsoft.com/office/drawing/2014/main" id="{44FB4FDE-09FD-032E-F101-F50F1AD18D10}"/>
              </a:ext>
            </a:extLst>
          </p:cNvPr>
          <p:cNvSpPr>
            <a:spLocks noGrp="1"/>
          </p:cNvSpPr>
          <p:nvPr>
            <p:ph type="body" sz="quarter" idx="15"/>
          </p:nvPr>
        </p:nvSpPr>
        <p:spPr/>
        <p:txBody>
          <a:bodyPr/>
          <a:lstStyle/>
          <a:p>
            <a:r>
              <a:rPr lang="en-GB" dirty="0"/>
              <a:t>Source: Barb Q1 2025, ‘Reach Extender’ index vs all adults, Thinkbox created list of programmes ranked by sub-genre, volume of viewing and index. Commercial broadcasters and SVODs are separated because we can’t currently separate viewing by homes that are / are not on the SVOD ad tiers.</a:t>
            </a:r>
          </a:p>
        </p:txBody>
      </p:sp>
      <p:cxnSp>
        <p:nvCxnSpPr>
          <p:cNvPr id="8" name="Straight Connector 7">
            <a:extLst>
              <a:ext uri="{FF2B5EF4-FFF2-40B4-BE49-F238E27FC236}">
                <a16:creationId xmlns:a16="http://schemas.microsoft.com/office/drawing/2014/main" id="{A361B3AC-878E-28D3-815A-E1CCCF8349B2}"/>
              </a:ext>
            </a:extLst>
          </p:cNvPr>
          <p:cNvCxnSpPr>
            <a:cxnSpLocks/>
          </p:cNvCxnSpPr>
          <p:nvPr/>
        </p:nvCxnSpPr>
        <p:spPr>
          <a:xfrm>
            <a:off x="6096000" y="1257300"/>
            <a:ext cx="0" cy="3927475"/>
          </a:xfrm>
          <a:prstGeom prst="line">
            <a:avLst/>
          </a:prstGeom>
          <a:ln w="19050">
            <a:solidFill>
              <a:schemeClr val="bg2">
                <a:lumMod val="20000"/>
                <a:lumOff val="8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55867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F6D695C0-41D5-CAC9-7B8A-E5CA4D80F32E}"/>
              </a:ext>
            </a:extLst>
          </p:cNvPr>
          <p:cNvGraphicFramePr>
            <a:graphicFrameLocks noGrp="1"/>
          </p:cNvGraphicFramePr>
          <p:nvPr>
            <p:extLst>
              <p:ext uri="{D42A27DB-BD31-4B8C-83A1-F6EECF244321}">
                <p14:modId xmlns:p14="http://schemas.microsoft.com/office/powerpoint/2010/main" val="3428888645"/>
              </p:ext>
            </p:extLst>
          </p:nvPr>
        </p:nvGraphicFramePr>
        <p:xfrm>
          <a:off x="6451600" y="3304900"/>
          <a:ext cx="4552950" cy="1835150"/>
        </p:xfrm>
        <a:graphic>
          <a:graphicData uri="http://schemas.openxmlformats.org/drawingml/2006/table">
            <a:tbl>
              <a:tblPr/>
              <a:tblGrid>
                <a:gridCol w="946212">
                  <a:extLst>
                    <a:ext uri="{9D8B030D-6E8A-4147-A177-3AD203B41FA5}">
                      <a16:colId xmlns:a16="http://schemas.microsoft.com/office/drawing/2014/main" val="3128498862"/>
                    </a:ext>
                  </a:extLst>
                </a:gridCol>
                <a:gridCol w="2660526">
                  <a:extLst>
                    <a:ext uri="{9D8B030D-6E8A-4147-A177-3AD203B41FA5}">
                      <a16:colId xmlns:a16="http://schemas.microsoft.com/office/drawing/2014/main" val="4052641599"/>
                    </a:ext>
                  </a:extLst>
                </a:gridCol>
                <a:gridCol w="946212">
                  <a:extLst>
                    <a:ext uri="{9D8B030D-6E8A-4147-A177-3AD203B41FA5}">
                      <a16:colId xmlns:a16="http://schemas.microsoft.com/office/drawing/2014/main" val="3931725826"/>
                    </a:ext>
                  </a:extLst>
                </a:gridCol>
              </a:tblGrid>
              <a:tr h="203200">
                <a:tc gridSpan="3">
                  <a:txBody>
                    <a:bodyPr/>
                    <a:lstStyle/>
                    <a:p>
                      <a:pPr algn="ctr" fontAlgn="ctr">
                        <a:buNone/>
                      </a:pPr>
                      <a:r>
                        <a:rPr lang="en-GB" sz="1200" b="1" i="0" u="none" strike="noStrike">
                          <a:solidFill>
                            <a:srgbClr val="FFFFFF"/>
                          </a:solidFill>
                          <a:effectLst/>
                          <a:latin typeface="Arial" panose="020B0604020202020204" pitchFamily="34" charset="0"/>
                        </a:rPr>
                        <a:t>Entertainment - SVOD</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84019716"/>
                  </a:ext>
                </a:extLst>
              </a:tr>
              <a:tr h="209550">
                <a:tc>
                  <a:txBody>
                    <a:bodyPr/>
                    <a:lstStyle/>
                    <a:p>
                      <a:pPr algn="ctr" fontAlgn="ctr">
                        <a:buNone/>
                      </a:pPr>
                      <a:r>
                        <a:rPr lang="en-GB" sz="1200" b="1" i="0" u="none" strike="noStrike">
                          <a:solidFill>
                            <a:srgbClr val="000000"/>
                          </a:solidFill>
                          <a:effectLst/>
                          <a:latin typeface="Arial" panose="020B0604020202020204" pitchFamily="34" charset="0"/>
                        </a:rPr>
                        <a:t>Channel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Programme Title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3503217422"/>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Amazon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MasterChef Australia</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466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750911551"/>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Disney+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Modern Family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375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749074989"/>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Amazon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The Big Bang Theory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303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629121099"/>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Netflix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Friends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278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322545525"/>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Disney+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Family Guy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274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642232536"/>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Amazon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Beast Games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232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075916764"/>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Netflix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Brooklyn Nine-Nine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203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369838142"/>
                  </a:ext>
                </a:extLst>
              </a:tr>
            </a:tbl>
          </a:graphicData>
        </a:graphic>
      </p:graphicFrame>
      <p:graphicFrame>
        <p:nvGraphicFramePr>
          <p:cNvPr id="12" name="Table 11">
            <a:extLst>
              <a:ext uri="{FF2B5EF4-FFF2-40B4-BE49-F238E27FC236}">
                <a16:creationId xmlns:a16="http://schemas.microsoft.com/office/drawing/2014/main" id="{61452639-9570-7EBE-0901-2DEF5F643036}"/>
              </a:ext>
            </a:extLst>
          </p:cNvPr>
          <p:cNvGraphicFramePr>
            <a:graphicFrameLocks noGrp="1"/>
          </p:cNvGraphicFramePr>
          <p:nvPr>
            <p:extLst>
              <p:ext uri="{D42A27DB-BD31-4B8C-83A1-F6EECF244321}">
                <p14:modId xmlns:p14="http://schemas.microsoft.com/office/powerpoint/2010/main" val="3441739776"/>
              </p:ext>
            </p:extLst>
          </p:nvPr>
        </p:nvGraphicFramePr>
        <p:xfrm>
          <a:off x="6451600" y="1244686"/>
          <a:ext cx="4552950" cy="1835150"/>
        </p:xfrm>
        <a:graphic>
          <a:graphicData uri="http://schemas.openxmlformats.org/drawingml/2006/table">
            <a:tbl>
              <a:tblPr/>
              <a:tblGrid>
                <a:gridCol w="946212">
                  <a:extLst>
                    <a:ext uri="{9D8B030D-6E8A-4147-A177-3AD203B41FA5}">
                      <a16:colId xmlns:a16="http://schemas.microsoft.com/office/drawing/2014/main" val="3256368500"/>
                    </a:ext>
                  </a:extLst>
                </a:gridCol>
                <a:gridCol w="2660526">
                  <a:extLst>
                    <a:ext uri="{9D8B030D-6E8A-4147-A177-3AD203B41FA5}">
                      <a16:colId xmlns:a16="http://schemas.microsoft.com/office/drawing/2014/main" val="2332867859"/>
                    </a:ext>
                  </a:extLst>
                </a:gridCol>
                <a:gridCol w="946212">
                  <a:extLst>
                    <a:ext uri="{9D8B030D-6E8A-4147-A177-3AD203B41FA5}">
                      <a16:colId xmlns:a16="http://schemas.microsoft.com/office/drawing/2014/main" val="2156847483"/>
                    </a:ext>
                  </a:extLst>
                </a:gridCol>
              </a:tblGrid>
              <a:tr h="203200">
                <a:tc gridSpan="3">
                  <a:txBody>
                    <a:bodyPr/>
                    <a:lstStyle/>
                    <a:p>
                      <a:pPr algn="ctr" fontAlgn="ctr">
                        <a:buNone/>
                      </a:pPr>
                      <a:r>
                        <a:rPr lang="en-GB" sz="1200" b="1" i="0" u="none" strike="noStrike">
                          <a:solidFill>
                            <a:srgbClr val="FFFFFF"/>
                          </a:solidFill>
                          <a:effectLst/>
                          <a:latin typeface="Arial" panose="020B0604020202020204" pitchFamily="34" charset="0"/>
                        </a:rPr>
                        <a:t>Entertainment - Commercial 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992785917"/>
                  </a:ext>
                </a:extLst>
              </a:tr>
              <a:tr h="209550">
                <a:tc>
                  <a:txBody>
                    <a:bodyPr/>
                    <a:lstStyle/>
                    <a:p>
                      <a:pPr algn="ctr" fontAlgn="ctr">
                        <a:buNone/>
                      </a:pPr>
                      <a:r>
                        <a:rPr lang="en-GB" sz="1200" b="1" i="0" u="none" strike="noStrike">
                          <a:solidFill>
                            <a:srgbClr val="000000"/>
                          </a:solidFill>
                          <a:effectLst/>
                          <a:latin typeface="Arial" panose="020B0604020202020204" pitchFamily="34" charset="0"/>
                        </a:rPr>
                        <a:t>Channel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Programme Title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130555897"/>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CH4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Taskmaster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280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390139147"/>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Love Island All Stars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216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182213164"/>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CH4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US" sz="1200" b="0" i="0" u="none" strike="noStrike">
                          <a:solidFill>
                            <a:srgbClr val="000000"/>
                          </a:solidFill>
                          <a:effectLst/>
                          <a:latin typeface="Arial" panose="020B0604020202020204" pitchFamily="34" charset="0"/>
                        </a:rPr>
                        <a:t>The Great Pottery Throw Down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168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375963834"/>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US" sz="1200" b="0" i="0" u="none" strike="noStrike">
                          <a:solidFill>
                            <a:srgbClr val="000000"/>
                          </a:solidFill>
                          <a:effectLst/>
                          <a:latin typeface="Arial" panose="020B0604020202020204" pitchFamily="34" charset="0"/>
                        </a:rPr>
                        <a:t>A League of Their Own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164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871128473"/>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US" sz="1200" b="0" i="0" u="none" strike="noStrike">
                          <a:solidFill>
                            <a:srgbClr val="000000"/>
                          </a:solidFill>
                          <a:effectLst/>
                          <a:latin typeface="Arial" panose="020B0604020202020204" pitchFamily="34" charset="0"/>
                        </a:rPr>
                        <a:t>Landscape Artist of the Year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138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0004528"/>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Hell's Kitchen (USA)</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129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414473567"/>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CH5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Rich House, Poor House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128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563247571"/>
                  </a:ext>
                </a:extLst>
              </a:tr>
            </a:tbl>
          </a:graphicData>
        </a:graphic>
      </p:graphicFrame>
      <p:graphicFrame>
        <p:nvGraphicFramePr>
          <p:cNvPr id="9" name="Table 8">
            <a:extLst>
              <a:ext uri="{FF2B5EF4-FFF2-40B4-BE49-F238E27FC236}">
                <a16:creationId xmlns:a16="http://schemas.microsoft.com/office/drawing/2014/main" id="{B4144739-8B70-2B13-87ED-6AE5083740EC}"/>
              </a:ext>
            </a:extLst>
          </p:cNvPr>
          <p:cNvGraphicFramePr>
            <a:graphicFrameLocks noGrp="1"/>
          </p:cNvGraphicFramePr>
          <p:nvPr>
            <p:extLst>
              <p:ext uri="{D42A27DB-BD31-4B8C-83A1-F6EECF244321}">
                <p14:modId xmlns:p14="http://schemas.microsoft.com/office/powerpoint/2010/main" val="1571214800"/>
              </p:ext>
            </p:extLst>
          </p:nvPr>
        </p:nvGraphicFramePr>
        <p:xfrm>
          <a:off x="1300764" y="3897284"/>
          <a:ext cx="4439633" cy="1225550"/>
        </p:xfrm>
        <a:graphic>
          <a:graphicData uri="http://schemas.openxmlformats.org/drawingml/2006/table">
            <a:tbl>
              <a:tblPr/>
              <a:tblGrid>
                <a:gridCol w="922662">
                  <a:extLst>
                    <a:ext uri="{9D8B030D-6E8A-4147-A177-3AD203B41FA5}">
                      <a16:colId xmlns:a16="http://schemas.microsoft.com/office/drawing/2014/main" val="3224336103"/>
                    </a:ext>
                  </a:extLst>
                </a:gridCol>
                <a:gridCol w="2594309">
                  <a:extLst>
                    <a:ext uri="{9D8B030D-6E8A-4147-A177-3AD203B41FA5}">
                      <a16:colId xmlns:a16="http://schemas.microsoft.com/office/drawing/2014/main" val="3322750167"/>
                    </a:ext>
                  </a:extLst>
                </a:gridCol>
                <a:gridCol w="922662">
                  <a:extLst>
                    <a:ext uri="{9D8B030D-6E8A-4147-A177-3AD203B41FA5}">
                      <a16:colId xmlns:a16="http://schemas.microsoft.com/office/drawing/2014/main" val="3359490628"/>
                    </a:ext>
                  </a:extLst>
                </a:gridCol>
              </a:tblGrid>
              <a:tr h="203200">
                <a:tc gridSpan="3">
                  <a:txBody>
                    <a:bodyPr/>
                    <a:lstStyle/>
                    <a:p>
                      <a:pPr algn="ctr" fontAlgn="ctr">
                        <a:buNone/>
                      </a:pPr>
                      <a:r>
                        <a:rPr lang="en-GB" sz="1200" b="1" i="0" u="none" strike="noStrike">
                          <a:solidFill>
                            <a:srgbClr val="FFFFFF"/>
                          </a:solidFill>
                          <a:effectLst/>
                          <a:latin typeface="Arial" panose="020B0604020202020204" pitchFamily="34" charset="0"/>
                        </a:rPr>
                        <a:t>Sport - SVOD</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067832017"/>
                  </a:ext>
                </a:extLst>
              </a:tr>
              <a:tr h="209550">
                <a:tc>
                  <a:txBody>
                    <a:bodyPr/>
                    <a:lstStyle/>
                    <a:p>
                      <a:pPr algn="ctr" fontAlgn="ctr">
                        <a:buNone/>
                      </a:pPr>
                      <a:r>
                        <a:rPr lang="en-GB" sz="1200" b="1" i="0" u="none" strike="noStrike">
                          <a:solidFill>
                            <a:srgbClr val="000000"/>
                          </a:solidFill>
                          <a:effectLst/>
                          <a:latin typeface="Arial" panose="020B0604020202020204" pitchFamily="34" charset="0"/>
                        </a:rPr>
                        <a:t>Channel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Programme Title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2869357781"/>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Amazon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Premier League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214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071532917"/>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Netflix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WWE Raw</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214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923559880"/>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Amazon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UEFA Champions League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194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1917429190"/>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Netflix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WWE SmackDown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179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553539534"/>
                  </a:ext>
                </a:extLst>
              </a:tr>
            </a:tbl>
          </a:graphicData>
        </a:graphic>
      </p:graphicFrame>
      <p:graphicFrame>
        <p:nvGraphicFramePr>
          <p:cNvPr id="4" name="Table 3">
            <a:extLst>
              <a:ext uri="{FF2B5EF4-FFF2-40B4-BE49-F238E27FC236}">
                <a16:creationId xmlns:a16="http://schemas.microsoft.com/office/drawing/2014/main" id="{08C43C8C-3FEF-A2C2-D8B4-FF858F6CB95C}"/>
              </a:ext>
            </a:extLst>
          </p:cNvPr>
          <p:cNvGraphicFramePr>
            <a:graphicFrameLocks noGrp="1"/>
          </p:cNvGraphicFramePr>
          <p:nvPr>
            <p:extLst>
              <p:ext uri="{D42A27DB-BD31-4B8C-83A1-F6EECF244321}">
                <p14:modId xmlns:p14="http://schemas.microsoft.com/office/powerpoint/2010/main" val="1678611149"/>
              </p:ext>
            </p:extLst>
          </p:nvPr>
        </p:nvGraphicFramePr>
        <p:xfrm>
          <a:off x="1300764" y="1214918"/>
          <a:ext cx="4439633" cy="2444750"/>
        </p:xfrm>
        <a:graphic>
          <a:graphicData uri="http://schemas.openxmlformats.org/drawingml/2006/table">
            <a:tbl>
              <a:tblPr/>
              <a:tblGrid>
                <a:gridCol w="922662">
                  <a:extLst>
                    <a:ext uri="{9D8B030D-6E8A-4147-A177-3AD203B41FA5}">
                      <a16:colId xmlns:a16="http://schemas.microsoft.com/office/drawing/2014/main" val="1152257394"/>
                    </a:ext>
                  </a:extLst>
                </a:gridCol>
                <a:gridCol w="2594309">
                  <a:extLst>
                    <a:ext uri="{9D8B030D-6E8A-4147-A177-3AD203B41FA5}">
                      <a16:colId xmlns:a16="http://schemas.microsoft.com/office/drawing/2014/main" val="590063288"/>
                    </a:ext>
                  </a:extLst>
                </a:gridCol>
                <a:gridCol w="922662">
                  <a:extLst>
                    <a:ext uri="{9D8B030D-6E8A-4147-A177-3AD203B41FA5}">
                      <a16:colId xmlns:a16="http://schemas.microsoft.com/office/drawing/2014/main" val="2640220306"/>
                    </a:ext>
                  </a:extLst>
                </a:gridCol>
              </a:tblGrid>
              <a:tr h="203200">
                <a:tc gridSpan="3">
                  <a:txBody>
                    <a:bodyPr/>
                    <a:lstStyle/>
                    <a:p>
                      <a:pPr algn="ctr" fontAlgn="ctr">
                        <a:buNone/>
                      </a:pPr>
                      <a:r>
                        <a:rPr lang="en-GB" sz="1200" b="1" i="0" u="none" strike="noStrike">
                          <a:solidFill>
                            <a:srgbClr val="FFFFFF"/>
                          </a:solidFill>
                          <a:effectLst/>
                          <a:latin typeface="Arial" panose="020B0604020202020204" pitchFamily="34" charset="0"/>
                        </a:rPr>
                        <a:t>Sport - Commercial 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793106894"/>
                  </a:ext>
                </a:extLst>
              </a:tr>
              <a:tr h="209550">
                <a:tc>
                  <a:txBody>
                    <a:bodyPr/>
                    <a:lstStyle/>
                    <a:p>
                      <a:pPr algn="ctr" fontAlgn="ctr">
                        <a:buNone/>
                      </a:pPr>
                      <a:r>
                        <a:rPr lang="en-GB" sz="1200" b="1" i="0" u="none" strike="noStrike">
                          <a:solidFill>
                            <a:srgbClr val="000000"/>
                          </a:solidFill>
                          <a:effectLst/>
                          <a:latin typeface="Arial" panose="020B0604020202020204" pitchFamily="34" charset="0"/>
                        </a:rPr>
                        <a:t>Channel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Programme Title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fontAlgn="ctr">
                        <a:buNone/>
                      </a:pPr>
                      <a:r>
                        <a:rPr lang="en-GB" sz="1200" b="1" i="0" u="none" strike="noStrike">
                          <a:solidFill>
                            <a:srgbClr val="000000"/>
                          </a:solidFill>
                          <a:effectLst/>
                          <a:latin typeface="Arial" panose="020B0604020202020204" pitchFamily="34" charset="0"/>
                        </a:rPr>
                        <a:t>Index</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4145878770"/>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NFL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184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740155666"/>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CH5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World's Strongest Man</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179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767506312"/>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TNT Sports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UFC</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155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634813072"/>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PDC World Championship Darts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153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59320311"/>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ITV</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Six Nations Championship</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148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4112723919"/>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Sky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EFL Cup</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143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689323556"/>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TNT Sports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Premier League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143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446453777"/>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TNT Sports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UEFA Europa League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125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3751351917"/>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TNT Sports</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Gallagher Premiership Rugby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119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191124916"/>
                  </a:ext>
                </a:extLst>
              </a:tr>
              <a:tr h="203200">
                <a:tc>
                  <a:txBody>
                    <a:bodyPr/>
                    <a:lstStyle/>
                    <a:p>
                      <a:pPr algn="ctr" fontAlgn="ctr">
                        <a:buNone/>
                      </a:pPr>
                      <a:r>
                        <a:rPr lang="en-GB" sz="1200" b="0" i="0" u="none" strike="noStrike">
                          <a:solidFill>
                            <a:srgbClr val="000000"/>
                          </a:solidFill>
                          <a:effectLst/>
                          <a:latin typeface="Arial" panose="020B0604020202020204" pitchFamily="34" charset="0"/>
                        </a:rPr>
                        <a:t>CH4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a:solidFill>
                            <a:srgbClr val="000000"/>
                          </a:solidFill>
                          <a:effectLst/>
                          <a:latin typeface="Arial" panose="020B0604020202020204" pitchFamily="34" charset="0"/>
                        </a:rPr>
                        <a:t>Formula 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fontAlgn="ctr">
                        <a:buNone/>
                      </a:pPr>
                      <a:r>
                        <a:rPr lang="en-GB" sz="1200" b="0" i="0" u="none" strike="noStrike" dirty="0">
                          <a:solidFill>
                            <a:srgbClr val="000000"/>
                          </a:solidFill>
                          <a:effectLst/>
                          <a:latin typeface="Arial" panose="020B0604020202020204" pitchFamily="34" charset="0"/>
                        </a:rPr>
                        <a:t>106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extLst>
                  <a:ext uri="{0D108BD9-81ED-4DB2-BD59-A6C34878D82A}">
                    <a16:rowId xmlns:a16="http://schemas.microsoft.com/office/drawing/2014/main" val="2999342958"/>
                  </a:ext>
                </a:extLst>
              </a:tr>
            </a:tbl>
          </a:graphicData>
        </a:graphic>
      </p:graphicFrame>
      <p:sp>
        <p:nvSpPr>
          <p:cNvPr id="2" name="Title 1">
            <a:extLst>
              <a:ext uri="{FF2B5EF4-FFF2-40B4-BE49-F238E27FC236}">
                <a16:creationId xmlns:a16="http://schemas.microsoft.com/office/drawing/2014/main" id="{769E7EE3-7C32-7ACD-7830-BB33C40EA43B}"/>
              </a:ext>
            </a:extLst>
          </p:cNvPr>
          <p:cNvSpPr>
            <a:spLocks noGrp="1"/>
          </p:cNvSpPr>
          <p:nvPr>
            <p:ph type="title"/>
          </p:nvPr>
        </p:nvSpPr>
        <p:spPr>
          <a:xfrm>
            <a:off x="349703" y="350518"/>
            <a:ext cx="11581039" cy="1021181"/>
          </a:xfrm>
        </p:spPr>
        <p:txBody>
          <a:bodyPr/>
          <a:lstStyle/>
          <a:p>
            <a:r>
              <a:rPr lang="en-GB" dirty="0"/>
              <a:t>‘Reach Extenders’ aren’t solely limited to high indexing genres</a:t>
            </a:r>
          </a:p>
        </p:txBody>
      </p:sp>
      <p:sp>
        <p:nvSpPr>
          <p:cNvPr id="3" name="Text Placeholder 2">
            <a:extLst>
              <a:ext uri="{FF2B5EF4-FFF2-40B4-BE49-F238E27FC236}">
                <a16:creationId xmlns:a16="http://schemas.microsoft.com/office/drawing/2014/main" id="{27C80CD9-A487-5048-F9BA-F69B18D8F392}"/>
              </a:ext>
            </a:extLst>
          </p:cNvPr>
          <p:cNvSpPr>
            <a:spLocks noGrp="1"/>
          </p:cNvSpPr>
          <p:nvPr>
            <p:ph type="body" sz="quarter" idx="15"/>
          </p:nvPr>
        </p:nvSpPr>
        <p:spPr/>
        <p:txBody>
          <a:bodyPr/>
          <a:lstStyle/>
          <a:p>
            <a:r>
              <a:rPr lang="en-GB" dirty="0"/>
              <a:t>Source: Barb Q1 2025, ‘Reach Extender’ index vs all adults, Thinkbox created list of programmes ranked by volume of viewing and index. Limited SVOD Sport Programmes. Commercial broadcasters and SVODs are separated because we can’t currently separate viewing by homes that are / are not on the SVOD ad tiers.</a:t>
            </a:r>
          </a:p>
        </p:txBody>
      </p:sp>
    </p:spTree>
    <p:extLst>
      <p:ext uri="{BB962C8B-B14F-4D97-AF65-F5344CB8AC3E}">
        <p14:creationId xmlns:p14="http://schemas.microsoft.com/office/powerpoint/2010/main" val="1790273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78BD19C2-B37F-E756-73D0-58F94E5FC83D}"/>
              </a:ext>
            </a:extLst>
          </p:cNvPr>
          <p:cNvGraphicFramePr>
            <a:graphicFrameLocks noGrp="1"/>
          </p:cNvGraphicFramePr>
          <p:nvPr>
            <p:extLst>
              <p:ext uri="{D42A27DB-BD31-4B8C-83A1-F6EECF244321}">
                <p14:modId xmlns:p14="http://schemas.microsoft.com/office/powerpoint/2010/main" val="1110396720"/>
              </p:ext>
            </p:extLst>
          </p:nvPr>
        </p:nvGraphicFramePr>
        <p:xfrm>
          <a:off x="695994" y="1381109"/>
          <a:ext cx="10799985" cy="3040146"/>
        </p:xfrm>
        <a:graphic>
          <a:graphicData uri="http://schemas.openxmlformats.org/drawingml/2006/table">
            <a:tbl>
              <a:tblPr/>
              <a:tblGrid>
                <a:gridCol w="943473">
                  <a:extLst>
                    <a:ext uri="{9D8B030D-6E8A-4147-A177-3AD203B41FA5}">
                      <a16:colId xmlns:a16="http://schemas.microsoft.com/office/drawing/2014/main" val="1459438325"/>
                    </a:ext>
                  </a:extLst>
                </a:gridCol>
                <a:gridCol w="410688">
                  <a:extLst>
                    <a:ext uri="{9D8B030D-6E8A-4147-A177-3AD203B41FA5}">
                      <a16:colId xmlns:a16="http://schemas.microsoft.com/office/drawing/2014/main" val="4202988711"/>
                    </a:ext>
                  </a:extLst>
                </a:gridCol>
                <a:gridCol w="410688">
                  <a:extLst>
                    <a:ext uri="{9D8B030D-6E8A-4147-A177-3AD203B41FA5}">
                      <a16:colId xmlns:a16="http://schemas.microsoft.com/office/drawing/2014/main" val="1565599269"/>
                    </a:ext>
                  </a:extLst>
                </a:gridCol>
                <a:gridCol w="410688">
                  <a:extLst>
                    <a:ext uri="{9D8B030D-6E8A-4147-A177-3AD203B41FA5}">
                      <a16:colId xmlns:a16="http://schemas.microsoft.com/office/drawing/2014/main" val="1929673552"/>
                    </a:ext>
                  </a:extLst>
                </a:gridCol>
                <a:gridCol w="410688">
                  <a:extLst>
                    <a:ext uri="{9D8B030D-6E8A-4147-A177-3AD203B41FA5}">
                      <a16:colId xmlns:a16="http://schemas.microsoft.com/office/drawing/2014/main" val="4180866140"/>
                    </a:ext>
                  </a:extLst>
                </a:gridCol>
                <a:gridCol w="410688">
                  <a:extLst>
                    <a:ext uri="{9D8B030D-6E8A-4147-A177-3AD203B41FA5}">
                      <a16:colId xmlns:a16="http://schemas.microsoft.com/office/drawing/2014/main" val="542452588"/>
                    </a:ext>
                  </a:extLst>
                </a:gridCol>
                <a:gridCol w="410688">
                  <a:extLst>
                    <a:ext uri="{9D8B030D-6E8A-4147-A177-3AD203B41FA5}">
                      <a16:colId xmlns:a16="http://schemas.microsoft.com/office/drawing/2014/main" val="1144483373"/>
                    </a:ext>
                  </a:extLst>
                </a:gridCol>
                <a:gridCol w="410688">
                  <a:extLst>
                    <a:ext uri="{9D8B030D-6E8A-4147-A177-3AD203B41FA5}">
                      <a16:colId xmlns:a16="http://schemas.microsoft.com/office/drawing/2014/main" val="1919345366"/>
                    </a:ext>
                  </a:extLst>
                </a:gridCol>
                <a:gridCol w="410688">
                  <a:extLst>
                    <a:ext uri="{9D8B030D-6E8A-4147-A177-3AD203B41FA5}">
                      <a16:colId xmlns:a16="http://schemas.microsoft.com/office/drawing/2014/main" val="362081146"/>
                    </a:ext>
                  </a:extLst>
                </a:gridCol>
                <a:gridCol w="410688">
                  <a:extLst>
                    <a:ext uri="{9D8B030D-6E8A-4147-A177-3AD203B41FA5}">
                      <a16:colId xmlns:a16="http://schemas.microsoft.com/office/drawing/2014/main" val="856674344"/>
                    </a:ext>
                  </a:extLst>
                </a:gridCol>
                <a:gridCol w="410688">
                  <a:extLst>
                    <a:ext uri="{9D8B030D-6E8A-4147-A177-3AD203B41FA5}">
                      <a16:colId xmlns:a16="http://schemas.microsoft.com/office/drawing/2014/main" val="607142841"/>
                    </a:ext>
                  </a:extLst>
                </a:gridCol>
                <a:gridCol w="410688">
                  <a:extLst>
                    <a:ext uri="{9D8B030D-6E8A-4147-A177-3AD203B41FA5}">
                      <a16:colId xmlns:a16="http://schemas.microsoft.com/office/drawing/2014/main" val="2507024284"/>
                    </a:ext>
                  </a:extLst>
                </a:gridCol>
                <a:gridCol w="410688">
                  <a:extLst>
                    <a:ext uri="{9D8B030D-6E8A-4147-A177-3AD203B41FA5}">
                      <a16:colId xmlns:a16="http://schemas.microsoft.com/office/drawing/2014/main" val="1596169444"/>
                    </a:ext>
                  </a:extLst>
                </a:gridCol>
                <a:gridCol w="410688">
                  <a:extLst>
                    <a:ext uri="{9D8B030D-6E8A-4147-A177-3AD203B41FA5}">
                      <a16:colId xmlns:a16="http://schemas.microsoft.com/office/drawing/2014/main" val="632660885"/>
                    </a:ext>
                  </a:extLst>
                </a:gridCol>
                <a:gridCol w="410688">
                  <a:extLst>
                    <a:ext uri="{9D8B030D-6E8A-4147-A177-3AD203B41FA5}">
                      <a16:colId xmlns:a16="http://schemas.microsoft.com/office/drawing/2014/main" val="3560631918"/>
                    </a:ext>
                  </a:extLst>
                </a:gridCol>
                <a:gridCol w="410688">
                  <a:extLst>
                    <a:ext uri="{9D8B030D-6E8A-4147-A177-3AD203B41FA5}">
                      <a16:colId xmlns:a16="http://schemas.microsoft.com/office/drawing/2014/main" val="2136748693"/>
                    </a:ext>
                  </a:extLst>
                </a:gridCol>
                <a:gridCol w="410688">
                  <a:extLst>
                    <a:ext uri="{9D8B030D-6E8A-4147-A177-3AD203B41FA5}">
                      <a16:colId xmlns:a16="http://schemas.microsoft.com/office/drawing/2014/main" val="2523018665"/>
                    </a:ext>
                  </a:extLst>
                </a:gridCol>
                <a:gridCol w="410688">
                  <a:extLst>
                    <a:ext uri="{9D8B030D-6E8A-4147-A177-3AD203B41FA5}">
                      <a16:colId xmlns:a16="http://schemas.microsoft.com/office/drawing/2014/main" val="639918909"/>
                    </a:ext>
                  </a:extLst>
                </a:gridCol>
                <a:gridCol w="410688">
                  <a:extLst>
                    <a:ext uri="{9D8B030D-6E8A-4147-A177-3AD203B41FA5}">
                      <a16:colId xmlns:a16="http://schemas.microsoft.com/office/drawing/2014/main" val="1043076504"/>
                    </a:ext>
                  </a:extLst>
                </a:gridCol>
                <a:gridCol w="410688">
                  <a:extLst>
                    <a:ext uri="{9D8B030D-6E8A-4147-A177-3AD203B41FA5}">
                      <a16:colId xmlns:a16="http://schemas.microsoft.com/office/drawing/2014/main" val="3720173261"/>
                    </a:ext>
                  </a:extLst>
                </a:gridCol>
                <a:gridCol w="410688">
                  <a:extLst>
                    <a:ext uri="{9D8B030D-6E8A-4147-A177-3AD203B41FA5}">
                      <a16:colId xmlns:a16="http://schemas.microsoft.com/office/drawing/2014/main" val="2653260309"/>
                    </a:ext>
                  </a:extLst>
                </a:gridCol>
                <a:gridCol w="410688">
                  <a:extLst>
                    <a:ext uri="{9D8B030D-6E8A-4147-A177-3AD203B41FA5}">
                      <a16:colId xmlns:a16="http://schemas.microsoft.com/office/drawing/2014/main" val="3204215573"/>
                    </a:ext>
                  </a:extLst>
                </a:gridCol>
                <a:gridCol w="410688">
                  <a:extLst>
                    <a:ext uri="{9D8B030D-6E8A-4147-A177-3AD203B41FA5}">
                      <a16:colId xmlns:a16="http://schemas.microsoft.com/office/drawing/2014/main" val="3378961222"/>
                    </a:ext>
                  </a:extLst>
                </a:gridCol>
                <a:gridCol w="410688">
                  <a:extLst>
                    <a:ext uri="{9D8B030D-6E8A-4147-A177-3AD203B41FA5}">
                      <a16:colId xmlns:a16="http://schemas.microsoft.com/office/drawing/2014/main" val="2340369029"/>
                    </a:ext>
                  </a:extLst>
                </a:gridCol>
                <a:gridCol w="410688">
                  <a:extLst>
                    <a:ext uri="{9D8B030D-6E8A-4147-A177-3AD203B41FA5}">
                      <a16:colId xmlns:a16="http://schemas.microsoft.com/office/drawing/2014/main" val="2163157415"/>
                    </a:ext>
                  </a:extLst>
                </a:gridCol>
              </a:tblGrid>
              <a:tr h="356354">
                <a:tc gridSpan="25">
                  <a:txBody>
                    <a:bodyPr/>
                    <a:lstStyle/>
                    <a:p>
                      <a:pPr algn="ctr" rtl="0" fontAlgn="ctr">
                        <a:buNone/>
                      </a:pPr>
                      <a:r>
                        <a:rPr lang="en-US" sz="1000" b="1" i="0" u="none" strike="noStrike">
                          <a:solidFill>
                            <a:srgbClr val="FFFFFF"/>
                          </a:solidFill>
                          <a:effectLst/>
                          <a:latin typeface="Arial" panose="020B0604020202020204" pitchFamily="34" charset="0"/>
                        </a:rPr>
                        <a:t>Reach Extenders' index by daypart</a:t>
                      </a:r>
                    </a:p>
                  </a:txBody>
                  <a:tcPr marL="6350" marR="6350" marT="635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72D8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788498604"/>
                  </a:ext>
                </a:extLst>
              </a:tr>
              <a:tr h="345218">
                <a:tc>
                  <a:txBody>
                    <a:bodyPr/>
                    <a:lstStyle/>
                    <a:p>
                      <a:pPr algn="ctr" rtl="0" fontAlgn="ctr">
                        <a:buNone/>
                      </a:pPr>
                      <a:r>
                        <a:rPr lang="en-GB" sz="1000" b="0" i="0" u="none" strike="noStrike">
                          <a:solidFill>
                            <a:srgbClr val="000000"/>
                          </a:solidFill>
                          <a:effectLst/>
                          <a:latin typeface="Arial" panose="020B0604020202020204" pitchFamily="34" charset="0"/>
                        </a:rPr>
                        <a:t> </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dirty="0">
                          <a:solidFill>
                            <a:srgbClr val="000000"/>
                          </a:solidFill>
                          <a:effectLst/>
                          <a:latin typeface="Arial" panose="020B0604020202020204" pitchFamily="34" charset="0"/>
                        </a:rPr>
                        <a:t>6am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7am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8am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9am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10am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11am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12pm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2pm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3pm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4pm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5pm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6pm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7pm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8pm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9pm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10pm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11pm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12am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1am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2am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3am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4am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dirty="0">
                          <a:solidFill>
                            <a:srgbClr val="000000"/>
                          </a:solidFill>
                          <a:effectLst/>
                          <a:latin typeface="Arial" panose="020B0604020202020204" pitchFamily="34" charset="0"/>
                        </a:rPr>
                        <a:t>5am</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3877901588"/>
                  </a:ext>
                </a:extLst>
              </a:tr>
              <a:tr h="334082">
                <a:tc>
                  <a:txBody>
                    <a:bodyPr/>
                    <a:lstStyle/>
                    <a:p>
                      <a:pPr algn="ctr" rtl="0" fontAlgn="ctr">
                        <a:buNone/>
                      </a:pPr>
                      <a:r>
                        <a:rPr lang="en-GB" sz="1000" b="1" i="0" u="none" strike="noStrike">
                          <a:solidFill>
                            <a:srgbClr val="000000"/>
                          </a:solidFill>
                          <a:effectLst/>
                          <a:latin typeface="Arial" panose="020B0604020202020204" pitchFamily="34" charset="0"/>
                        </a:rPr>
                        <a:t>Monday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2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7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E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C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D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E7E"/>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60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E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3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3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6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0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153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7C9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177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6BF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9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FE2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2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B7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47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E6C"/>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34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773"/>
                    </a:solidFill>
                  </a:tcPr>
                </a:tc>
                <a:extLst>
                  <a:ext uri="{0D108BD9-81ED-4DB2-BD59-A6C34878D82A}">
                    <a16:rowId xmlns:a16="http://schemas.microsoft.com/office/drawing/2014/main" val="2165194270"/>
                  </a:ext>
                </a:extLst>
              </a:tr>
              <a:tr h="334082">
                <a:tc>
                  <a:txBody>
                    <a:bodyPr/>
                    <a:lstStyle/>
                    <a:p>
                      <a:pPr algn="ctr" rtl="0" fontAlgn="ctr">
                        <a:buNone/>
                      </a:pPr>
                      <a:r>
                        <a:rPr lang="en-GB" sz="1000" b="1" i="0" u="none" strike="noStrike">
                          <a:solidFill>
                            <a:srgbClr val="000000"/>
                          </a:solidFill>
                          <a:effectLst/>
                          <a:latin typeface="Arial" panose="020B0604020202020204" pitchFamily="34" charset="0"/>
                        </a:rPr>
                        <a:t>Tuesday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47C"/>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71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7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6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0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9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8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0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6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AE182"/>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126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CD3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162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BC5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179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4D1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182"/>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72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A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C7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47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16C"/>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29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A71"/>
                    </a:solidFill>
                  </a:tcPr>
                </a:tc>
                <a:extLst>
                  <a:ext uri="{0D108BD9-81ED-4DB2-BD59-A6C34878D82A}">
                    <a16:rowId xmlns:a16="http://schemas.microsoft.com/office/drawing/2014/main" val="118228982"/>
                  </a:ext>
                </a:extLst>
              </a:tr>
              <a:tr h="334082">
                <a:tc>
                  <a:txBody>
                    <a:bodyPr/>
                    <a:lstStyle/>
                    <a:p>
                      <a:pPr algn="ctr" rtl="0" fontAlgn="ctr">
                        <a:buNone/>
                      </a:pPr>
                      <a:r>
                        <a:rPr lang="en-GB" sz="1000" b="1" i="0" u="none" strike="noStrike">
                          <a:solidFill>
                            <a:srgbClr val="000000"/>
                          </a:solidFill>
                          <a:effectLst/>
                          <a:latin typeface="Arial" panose="020B0604020202020204" pitchFamily="34" charset="0"/>
                        </a:rPr>
                        <a:t>Wednesday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C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7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4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B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4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9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6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5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D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EE2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0D5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161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CC6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174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BC1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9D3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FE2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F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E75"/>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34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67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26F"/>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31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8F72"/>
                    </a:solidFill>
                  </a:tcPr>
                </a:tc>
                <a:extLst>
                  <a:ext uri="{0D108BD9-81ED-4DB2-BD59-A6C34878D82A}">
                    <a16:rowId xmlns:a16="http://schemas.microsoft.com/office/drawing/2014/main" val="779950614"/>
                  </a:ext>
                </a:extLst>
              </a:tr>
              <a:tr h="334082">
                <a:tc>
                  <a:txBody>
                    <a:bodyPr/>
                    <a:lstStyle/>
                    <a:p>
                      <a:pPr algn="ctr" rtl="0" fontAlgn="ctr">
                        <a:buNone/>
                      </a:pPr>
                      <a:r>
                        <a:rPr lang="en-GB" sz="1000" b="1" i="0" u="none" strike="noStrike">
                          <a:solidFill>
                            <a:srgbClr val="000000"/>
                          </a:solidFill>
                          <a:effectLst/>
                          <a:latin typeface="Arial" panose="020B0604020202020204" pitchFamily="34" charset="0"/>
                        </a:rPr>
                        <a:t>Thursday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8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B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F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D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D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7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4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F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E8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6DF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D1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157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2C7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166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5C4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0D0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1E7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87A"/>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075"/>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7B6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370"/>
                    </a:solidFill>
                  </a:tcPr>
                </a:tc>
                <a:extLst>
                  <a:ext uri="{0D108BD9-81ED-4DB2-BD59-A6C34878D82A}">
                    <a16:rowId xmlns:a16="http://schemas.microsoft.com/office/drawing/2014/main" val="1328106378"/>
                  </a:ext>
                </a:extLst>
              </a:tr>
              <a:tr h="334082">
                <a:tc>
                  <a:txBody>
                    <a:bodyPr/>
                    <a:lstStyle/>
                    <a:p>
                      <a:pPr algn="ctr" rtl="0" fontAlgn="ctr">
                        <a:buNone/>
                      </a:pPr>
                      <a:r>
                        <a:rPr lang="en-GB" sz="1000" b="1" i="0" u="none" strike="noStrike">
                          <a:solidFill>
                            <a:srgbClr val="000000"/>
                          </a:solidFill>
                          <a:effectLst/>
                          <a:latin typeface="Arial" panose="020B0604020202020204" pitchFamily="34" charset="0"/>
                        </a:rPr>
                        <a:t>Friday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D7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A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E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1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7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8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9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B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CE1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9D7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148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ECB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176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8C0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152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8C9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2D5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E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777"/>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5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A7A"/>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E75"/>
                    </a:solidFill>
                  </a:tcPr>
                </a:tc>
                <a:extLst>
                  <a:ext uri="{0D108BD9-81ED-4DB2-BD59-A6C34878D82A}">
                    <a16:rowId xmlns:a16="http://schemas.microsoft.com/office/drawing/2014/main" val="3133443048"/>
                  </a:ext>
                </a:extLst>
              </a:tr>
              <a:tr h="334082">
                <a:tc>
                  <a:txBody>
                    <a:bodyPr/>
                    <a:lstStyle/>
                    <a:p>
                      <a:pPr algn="ctr" rtl="0" fontAlgn="ctr">
                        <a:buNone/>
                      </a:pPr>
                      <a:r>
                        <a:rPr lang="en-GB" sz="1000" b="1" i="0" u="none" strike="noStrike">
                          <a:solidFill>
                            <a:srgbClr val="000000"/>
                          </a:solidFill>
                          <a:effectLst/>
                          <a:latin typeface="Arial" panose="020B0604020202020204" pitchFamily="34" charset="0"/>
                        </a:rPr>
                        <a:t>Saturday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87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E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F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0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2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C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6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3E3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FE2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4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0E3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7DB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D8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AD3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CCF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ECF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8D7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1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680"/>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97A"/>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C4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67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175"/>
                    </a:solidFill>
                  </a:tcPr>
                </a:tc>
                <a:extLst>
                  <a:ext uri="{0D108BD9-81ED-4DB2-BD59-A6C34878D82A}">
                    <a16:rowId xmlns:a16="http://schemas.microsoft.com/office/drawing/2014/main" val="3105016284"/>
                  </a:ext>
                </a:extLst>
              </a:tr>
              <a:tr h="334082">
                <a:tc>
                  <a:txBody>
                    <a:bodyPr/>
                    <a:lstStyle/>
                    <a:p>
                      <a:pPr algn="ctr" rtl="0" fontAlgn="ctr">
                        <a:buNone/>
                      </a:pPr>
                      <a:r>
                        <a:rPr lang="en-GB" sz="1000" b="1" i="0" u="none" strike="noStrike" dirty="0">
                          <a:solidFill>
                            <a:srgbClr val="000000"/>
                          </a:solidFill>
                          <a:effectLst/>
                          <a:latin typeface="Arial" panose="020B0604020202020204" pitchFamily="34" charset="0"/>
                        </a:rPr>
                        <a:t>Sunday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8E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77A"/>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6E9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A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EA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76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7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FE2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82"/>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3DA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BD8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8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115</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BD8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BCE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133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2D17F"/>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9DC81"/>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5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67</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51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77D"/>
                    </a:solidFill>
                  </a:tcPr>
                </a:tc>
                <a:tc>
                  <a:txBody>
                    <a:bodyPr/>
                    <a:lstStyle/>
                    <a:p>
                      <a:pPr algn="ctr" rtl="0" fontAlgn="ctr">
                        <a:buNone/>
                      </a:pPr>
                      <a:r>
                        <a:rPr lang="en-GB" sz="1000" b="0" i="0" u="none" strike="noStrike">
                          <a:solidFill>
                            <a:srgbClr val="000000"/>
                          </a:solidFill>
                          <a:effectLst/>
                          <a:latin typeface="Arial" panose="020B0604020202020204" pitchFamily="34" charset="0"/>
                        </a:rPr>
                        <a:t>46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87A"/>
                    </a:solidFill>
                  </a:tcPr>
                </a:tc>
                <a:tc>
                  <a:txBody>
                    <a:bodyPr/>
                    <a:lstStyle/>
                    <a:p>
                      <a:pPr algn="ctr" rtl="0" fontAlgn="ctr">
                        <a:buNone/>
                      </a:pPr>
                      <a:r>
                        <a:rPr lang="en-GB" sz="1000" b="0" i="0" u="none" strike="noStrike">
                          <a:solidFill>
                            <a:srgbClr val="000000"/>
                          </a:solidFill>
                          <a:effectLst/>
                          <a:latin typeface="Arial" panose="020B0604020202020204" pitchFamily="34" charset="0"/>
                        </a:rPr>
                        <a:t>34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77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22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56D"/>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21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36C"/>
                    </a:solidFill>
                  </a:tcPr>
                </a:tc>
                <a:extLst>
                  <a:ext uri="{0D108BD9-81ED-4DB2-BD59-A6C34878D82A}">
                    <a16:rowId xmlns:a16="http://schemas.microsoft.com/office/drawing/2014/main" val="2787684050"/>
                  </a:ext>
                </a:extLst>
              </a:tr>
            </a:tbl>
          </a:graphicData>
        </a:graphic>
      </p:graphicFrame>
      <p:graphicFrame>
        <p:nvGraphicFramePr>
          <p:cNvPr id="4" name="Table 3">
            <a:extLst>
              <a:ext uri="{FF2B5EF4-FFF2-40B4-BE49-F238E27FC236}">
                <a16:creationId xmlns:a16="http://schemas.microsoft.com/office/drawing/2014/main" id="{771E1059-A2EB-03A5-CF0C-40004A65CB43}"/>
              </a:ext>
            </a:extLst>
          </p:cNvPr>
          <p:cNvGraphicFramePr>
            <a:graphicFrameLocks noGrp="1"/>
          </p:cNvGraphicFramePr>
          <p:nvPr>
            <p:extLst>
              <p:ext uri="{D42A27DB-BD31-4B8C-83A1-F6EECF244321}">
                <p14:modId xmlns:p14="http://schemas.microsoft.com/office/powerpoint/2010/main" val="436389409"/>
              </p:ext>
            </p:extLst>
          </p:nvPr>
        </p:nvGraphicFramePr>
        <p:xfrm>
          <a:off x="3340085" y="4702687"/>
          <a:ext cx="5511800" cy="381000"/>
        </p:xfrm>
        <a:graphic>
          <a:graphicData uri="http://schemas.openxmlformats.org/drawingml/2006/table">
            <a:tbl>
              <a:tblPr/>
              <a:tblGrid>
                <a:gridCol w="787400">
                  <a:extLst>
                    <a:ext uri="{9D8B030D-6E8A-4147-A177-3AD203B41FA5}">
                      <a16:colId xmlns:a16="http://schemas.microsoft.com/office/drawing/2014/main" val="70925338"/>
                    </a:ext>
                  </a:extLst>
                </a:gridCol>
                <a:gridCol w="787400">
                  <a:extLst>
                    <a:ext uri="{9D8B030D-6E8A-4147-A177-3AD203B41FA5}">
                      <a16:colId xmlns:a16="http://schemas.microsoft.com/office/drawing/2014/main" val="310625954"/>
                    </a:ext>
                  </a:extLst>
                </a:gridCol>
                <a:gridCol w="787400">
                  <a:extLst>
                    <a:ext uri="{9D8B030D-6E8A-4147-A177-3AD203B41FA5}">
                      <a16:colId xmlns:a16="http://schemas.microsoft.com/office/drawing/2014/main" val="1087484958"/>
                    </a:ext>
                  </a:extLst>
                </a:gridCol>
                <a:gridCol w="787400">
                  <a:extLst>
                    <a:ext uri="{9D8B030D-6E8A-4147-A177-3AD203B41FA5}">
                      <a16:colId xmlns:a16="http://schemas.microsoft.com/office/drawing/2014/main" val="3594105549"/>
                    </a:ext>
                  </a:extLst>
                </a:gridCol>
                <a:gridCol w="787400">
                  <a:extLst>
                    <a:ext uri="{9D8B030D-6E8A-4147-A177-3AD203B41FA5}">
                      <a16:colId xmlns:a16="http://schemas.microsoft.com/office/drawing/2014/main" val="538830881"/>
                    </a:ext>
                  </a:extLst>
                </a:gridCol>
                <a:gridCol w="787400">
                  <a:extLst>
                    <a:ext uri="{9D8B030D-6E8A-4147-A177-3AD203B41FA5}">
                      <a16:colId xmlns:a16="http://schemas.microsoft.com/office/drawing/2014/main" val="3086866020"/>
                    </a:ext>
                  </a:extLst>
                </a:gridCol>
                <a:gridCol w="787400">
                  <a:extLst>
                    <a:ext uri="{9D8B030D-6E8A-4147-A177-3AD203B41FA5}">
                      <a16:colId xmlns:a16="http://schemas.microsoft.com/office/drawing/2014/main" val="3129673480"/>
                    </a:ext>
                  </a:extLst>
                </a:gridCol>
              </a:tblGrid>
              <a:tr h="190500">
                <a:tc>
                  <a:txBody>
                    <a:bodyPr/>
                    <a:lstStyle/>
                    <a:p>
                      <a:pPr algn="ctr" rtl="0" fontAlgn="ctr">
                        <a:buNone/>
                      </a:pPr>
                      <a:r>
                        <a:rPr lang="en-GB" sz="1000" b="1" i="0" u="none" strike="noStrike">
                          <a:solidFill>
                            <a:srgbClr val="000000"/>
                          </a:solidFill>
                          <a:effectLst/>
                          <a:latin typeface="Arial" panose="020B0604020202020204" pitchFamily="34" charset="0"/>
                        </a:rPr>
                        <a:t>Monday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Tuesday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Wednesday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Thursday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Friday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Saturday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Sunday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3837269813"/>
                  </a:ext>
                </a:extLst>
              </a:tr>
              <a:tr h="190500">
                <a:tc>
                  <a:txBody>
                    <a:bodyPr/>
                    <a:lstStyle/>
                    <a:p>
                      <a:pPr algn="ctr" rtl="0" fontAlgn="ctr">
                        <a:buNone/>
                      </a:pPr>
                      <a:r>
                        <a:rPr lang="en-GB" sz="1000" b="0" i="0" u="none" strike="noStrike">
                          <a:solidFill>
                            <a:srgbClr val="000000"/>
                          </a:solidFill>
                          <a:effectLst/>
                          <a:latin typeface="Arial" panose="020B0604020202020204" pitchFamily="34" charset="0"/>
                        </a:rPr>
                        <a:t>90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96</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B7E"/>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93</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479"/>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109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D27F"/>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118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extLst>
                  <a:ext uri="{0D108BD9-81ED-4DB2-BD59-A6C34878D82A}">
                    <a16:rowId xmlns:a16="http://schemas.microsoft.com/office/drawing/2014/main" val="3373086461"/>
                  </a:ext>
                </a:extLst>
              </a:tr>
            </a:tbl>
          </a:graphicData>
        </a:graphic>
      </p:graphicFrame>
      <p:sp>
        <p:nvSpPr>
          <p:cNvPr id="2" name="Title 1">
            <a:extLst>
              <a:ext uri="{FF2B5EF4-FFF2-40B4-BE49-F238E27FC236}">
                <a16:creationId xmlns:a16="http://schemas.microsoft.com/office/drawing/2014/main" id="{6A74CBB0-EB64-71F1-50CE-D877A42B8B6B}"/>
              </a:ext>
            </a:extLst>
          </p:cNvPr>
          <p:cNvSpPr>
            <a:spLocks noGrp="1"/>
          </p:cNvSpPr>
          <p:nvPr>
            <p:ph type="title"/>
          </p:nvPr>
        </p:nvSpPr>
        <p:spPr/>
        <p:txBody>
          <a:bodyPr/>
          <a:lstStyle/>
          <a:p>
            <a:r>
              <a:rPr lang="en-GB" dirty="0"/>
              <a:t>When to target the ‘Reach Extenders’</a:t>
            </a:r>
          </a:p>
        </p:txBody>
      </p:sp>
      <p:sp>
        <p:nvSpPr>
          <p:cNvPr id="3" name="Text Placeholder 2">
            <a:extLst>
              <a:ext uri="{FF2B5EF4-FFF2-40B4-BE49-F238E27FC236}">
                <a16:creationId xmlns:a16="http://schemas.microsoft.com/office/drawing/2014/main" id="{EFD09B86-EBB4-497A-77C8-2E451A2B4900}"/>
              </a:ext>
            </a:extLst>
          </p:cNvPr>
          <p:cNvSpPr>
            <a:spLocks noGrp="1"/>
          </p:cNvSpPr>
          <p:nvPr>
            <p:ph type="body" sz="quarter" idx="15"/>
          </p:nvPr>
        </p:nvSpPr>
        <p:spPr/>
        <p:txBody>
          <a:bodyPr/>
          <a:lstStyle/>
          <a:p>
            <a:r>
              <a:rPr lang="en-GB" dirty="0"/>
              <a:t>Source: Barb Q1 2025, commercial linear &amp; BVOD, ‘Reach Extender’ index vs all adults.</a:t>
            </a:r>
          </a:p>
        </p:txBody>
      </p:sp>
      <p:graphicFrame>
        <p:nvGraphicFramePr>
          <p:cNvPr id="7" name="Table 6">
            <a:extLst>
              <a:ext uri="{FF2B5EF4-FFF2-40B4-BE49-F238E27FC236}">
                <a16:creationId xmlns:a16="http://schemas.microsoft.com/office/drawing/2014/main" id="{04F5E9F0-7942-3582-51E4-AE561ABB52A3}"/>
              </a:ext>
            </a:extLst>
          </p:cNvPr>
          <p:cNvGraphicFramePr>
            <a:graphicFrameLocks noGrp="1"/>
          </p:cNvGraphicFramePr>
          <p:nvPr>
            <p:extLst>
              <p:ext uri="{D42A27DB-BD31-4B8C-83A1-F6EECF244321}">
                <p14:modId xmlns:p14="http://schemas.microsoft.com/office/powerpoint/2010/main" val="1114480135"/>
              </p:ext>
            </p:extLst>
          </p:nvPr>
        </p:nvGraphicFramePr>
        <p:xfrm>
          <a:off x="3340100" y="4702685"/>
          <a:ext cx="5511800" cy="381000"/>
        </p:xfrm>
        <a:graphic>
          <a:graphicData uri="http://schemas.openxmlformats.org/drawingml/2006/table">
            <a:tbl>
              <a:tblPr/>
              <a:tblGrid>
                <a:gridCol w="787400">
                  <a:extLst>
                    <a:ext uri="{9D8B030D-6E8A-4147-A177-3AD203B41FA5}">
                      <a16:colId xmlns:a16="http://schemas.microsoft.com/office/drawing/2014/main" val="2065359197"/>
                    </a:ext>
                  </a:extLst>
                </a:gridCol>
                <a:gridCol w="787400">
                  <a:extLst>
                    <a:ext uri="{9D8B030D-6E8A-4147-A177-3AD203B41FA5}">
                      <a16:colId xmlns:a16="http://schemas.microsoft.com/office/drawing/2014/main" val="3866116845"/>
                    </a:ext>
                  </a:extLst>
                </a:gridCol>
                <a:gridCol w="787400">
                  <a:extLst>
                    <a:ext uri="{9D8B030D-6E8A-4147-A177-3AD203B41FA5}">
                      <a16:colId xmlns:a16="http://schemas.microsoft.com/office/drawing/2014/main" val="2503954796"/>
                    </a:ext>
                  </a:extLst>
                </a:gridCol>
                <a:gridCol w="787400">
                  <a:extLst>
                    <a:ext uri="{9D8B030D-6E8A-4147-A177-3AD203B41FA5}">
                      <a16:colId xmlns:a16="http://schemas.microsoft.com/office/drawing/2014/main" val="3144074480"/>
                    </a:ext>
                  </a:extLst>
                </a:gridCol>
                <a:gridCol w="787400">
                  <a:extLst>
                    <a:ext uri="{9D8B030D-6E8A-4147-A177-3AD203B41FA5}">
                      <a16:colId xmlns:a16="http://schemas.microsoft.com/office/drawing/2014/main" val="1538512540"/>
                    </a:ext>
                  </a:extLst>
                </a:gridCol>
                <a:gridCol w="787400">
                  <a:extLst>
                    <a:ext uri="{9D8B030D-6E8A-4147-A177-3AD203B41FA5}">
                      <a16:colId xmlns:a16="http://schemas.microsoft.com/office/drawing/2014/main" val="3032939392"/>
                    </a:ext>
                  </a:extLst>
                </a:gridCol>
                <a:gridCol w="787400">
                  <a:extLst>
                    <a:ext uri="{9D8B030D-6E8A-4147-A177-3AD203B41FA5}">
                      <a16:colId xmlns:a16="http://schemas.microsoft.com/office/drawing/2014/main" val="2670629743"/>
                    </a:ext>
                  </a:extLst>
                </a:gridCol>
              </a:tblGrid>
              <a:tr h="190500">
                <a:tc>
                  <a:txBody>
                    <a:bodyPr/>
                    <a:lstStyle/>
                    <a:p>
                      <a:pPr algn="ctr" rtl="0" fontAlgn="ctr">
                        <a:buNone/>
                      </a:pPr>
                      <a:r>
                        <a:rPr lang="en-GB" sz="1000" b="1" i="0" u="none" strike="noStrike">
                          <a:solidFill>
                            <a:srgbClr val="000000"/>
                          </a:solidFill>
                          <a:effectLst/>
                          <a:latin typeface="Arial" panose="020B0604020202020204" pitchFamily="34" charset="0"/>
                        </a:rPr>
                        <a:t>Monday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Tuesday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dirty="0">
                          <a:solidFill>
                            <a:srgbClr val="000000"/>
                          </a:solidFill>
                          <a:effectLst/>
                          <a:latin typeface="Arial" panose="020B0604020202020204" pitchFamily="34" charset="0"/>
                        </a:rPr>
                        <a:t>Wednesday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Thursday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Friday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Saturday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tc>
                  <a:txBody>
                    <a:bodyPr/>
                    <a:lstStyle/>
                    <a:p>
                      <a:pPr algn="ctr" rtl="0" fontAlgn="ctr">
                        <a:buNone/>
                      </a:pPr>
                      <a:r>
                        <a:rPr lang="en-GB" sz="1000" b="1" i="0" u="none" strike="noStrike">
                          <a:solidFill>
                            <a:srgbClr val="000000"/>
                          </a:solidFill>
                          <a:effectLst/>
                          <a:latin typeface="Arial" panose="020B0604020202020204" pitchFamily="34" charset="0"/>
                        </a:rPr>
                        <a:t>Sunday</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ECDD9"/>
                    </a:solidFill>
                  </a:tcPr>
                </a:tc>
                <a:extLst>
                  <a:ext uri="{0D108BD9-81ED-4DB2-BD59-A6C34878D82A}">
                    <a16:rowId xmlns:a16="http://schemas.microsoft.com/office/drawing/2014/main" val="651887264"/>
                  </a:ext>
                </a:extLst>
              </a:tr>
              <a:tr h="190500">
                <a:tc>
                  <a:txBody>
                    <a:bodyPr/>
                    <a:lstStyle/>
                    <a:p>
                      <a:pPr algn="ctr" rtl="0" fontAlgn="ctr">
                        <a:buNone/>
                      </a:pPr>
                      <a:r>
                        <a:rPr lang="en-GB" sz="1000" b="0" i="0" u="none" strike="noStrike">
                          <a:solidFill>
                            <a:srgbClr val="000000"/>
                          </a:solidFill>
                          <a:effectLst/>
                          <a:latin typeface="Arial" panose="020B0604020202020204" pitchFamily="34" charset="0"/>
                        </a:rPr>
                        <a:t>89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26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88</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94</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E683"/>
                    </a:solidFill>
                  </a:tcPr>
                </a:tc>
                <a:tc>
                  <a:txBody>
                    <a:bodyPr/>
                    <a:lstStyle/>
                    <a:p>
                      <a:pPr algn="ctr" rtl="0" fontAlgn="ctr">
                        <a:buNone/>
                      </a:pPr>
                      <a:r>
                        <a:rPr lang="en-GB" sz="1000" b="0" i="0" u="none" strike="noStrike">
                          <a:solidFill>
                            <a:srgbClr val="000000"/>
                          </a:solidFill>
                          <a:effectLst/>
                          <a:latin typeface="Arial" panose="020B0604020202020204" pitchFamily="34" charset="0"/>
                        </a:rPr>
                        <a:t>89</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716C"/>
                    </a:solidFill>
                  </a:tcPr>
                </a:tc>
                <a:tc>
                  <a:txBody>
                    <a:bodyPr/>
                    <a:lstStyle/>
                    <a:p>
                      <a:pPr algn="ctr" rtl="0" fontAlgn="ctr">
                        <a:buNone/>
                      </a:pPr>
                      <a:r>
                        <a:rPr lang="en-GB" sz="1000" b="0" i="0" u="none" strike="noStrike">
                          <a:solidFill>
                            <a:srgbClr val="000000"/>
                          </a:solidFill>
                          <a:effectLst/>
                          <a:latin typeface="Arial" panose="020B0604020202020204" pitchFamily="34" charset="0"/>
                        </a:rPr>
                        <a:t>90</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tc>
                  <a:txBody>
                    <a:bodyPr/>
                    <a:lstStyle/>
                    <a:p>
                      <a:pPr algn="ctr" rtl="0" fontAlgn="ctr">
                        <a:buNone/>
                      </a:pPr>
                      <a:r>
                        <a:rPr lang="en-GB" sz="1000" b="0" i="0" u="none" strike="noStrike">
                          <a:solidFill>
                            <a:srgbClr val="000000"/>
                          </a:solidFill>
                          <a:effectLst/>
                          <a:latin typeface="Arial" panose="020B0604020202020204" pitchFamily="34" charset="0"/>
                        </a:rPr>
                        <a:t>122</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tc>
                  <a:txBody>
                    <a:bodyPr/>
                    <a:lstStyle/>
                    <a:p>
                      <a:pPr algn="ctr" rtl="0" fontAlgn="ctr">
                        <a:buNone/>
                      </a:pPr>
                      <a:r>
                        <a:rPr lang="en-GB" sz="1000" b="0" i="0" u="none" strike="noStrike" dirty="0">
                          <a:solidFill>
                            <a:srgbClr val="000000"/>
                          </a:solidFill>
                          <a:effectLst/>
                          <a:latin typeface="Arial" panose="020B0604020202020204" pitchFamily="34" charset="0"/>
                        </a:rPr>
                        <a:t>121</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AC07C"/>
                    </a:solidFill>
                  </a:tcPr>
                </a:tc>
                <a:extLst>
                  <a:ext uri="{0D108BD9-81ED-4DB2-BD59-A6C34878D82A}">
                    <a16:rowId xmlns:a16="http://schemas.microsoft.com/office/drawing/2014/main" val="739852062"/>
                  </a:ext>
                </a:extLst>
              </a:tr>
            </a:tbl>
          </a:graphicData>
        </a:graphic>
      </p:graphicFrame>
    </p:spTree>
    <p:extLst>
      <p:ext uri="{BB962C8B-B14F-4D97-AF65-F5344CB8AC3E}">
        <p14:creationId xmlns:p14="http://schemas.microsoft.com/office/powerpoint/2010/main" val="2250969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4737851-A412-48FB-84FD-700B26E0335A}"/>
              </a:ext>
            </a:extLst>
          </p:cNvPr>
          <p:cNvSpPr>
            <a:spLocks noGrp="1"/>
          </p:cNvSpPr>
          <p:nvPr>
            <p:ph type="title"/>
          </p:nvPr>
        </p:nvSpPr>
        <p:spPr>
          <a:xfrm>
            <a:off x="313437" y="371584"/>
            <a:ext cx="11341099" cy="816050"/>
          </a:xfrm>
        </p:spPr>
        <p:txBody>
          <a:bodyPr/>
          <a:lstStyle/>
          <a:p>
            <a:r>
              <a:rPr lang="en-GB" dirty="0"/>
              <a:t>Q1 2025 linear TV facts &amp; figures</a:t>
            </a:r>
          </a:p>
        </p:txBody>
      </p:sp>
      <p:cxnSp>
        <p:nvCxnSpPr>
          <p:cNvPr id="77" name="Straight Connector 76">
            <a:extLst>
              <a:ext uri="{FF2B5EF4-FFF2-40B4-BE49-F238E27FC236}">
                <a16:creationId xmlns:a16="http://schemas.microsoft.com/office/drawing/2014/main" id="{851E1FB5-0357-4B16-85AD-E59CBF92B620}"/>
              </a:ext>
            </a:extLst>
          </p:cNvPr>
          <p:cNvCxnSpPr/>
          <p:nvPr/>
        </p:nvCxnSpPr>
        <p:spPr>
          <a:xfrm>
            <a:off x="1040272" y="1941706"/>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CA687A6D-6142-4732-BB06-92AFB560A249}"/>
              </a:ext>
            </a:extLst>
          </p:cNvPr>
          <p:cNvSpPr txBox="1"/>
          <p:nvPr/>
        </p:nvSpPr>
        <p:spPr>
          <a:xfrm>
            <a:off x="1128533" y="1990860"/>
            <a:ext cx="1352159" cy="338554"/>
          </a:xfrm>
          <a:prstGeom prst="rect">
            <a:avLst/>
          </a:prstGeom>
          <a:noFill/>
        </p:spPr>
        <p:txBody>
          <a:bodyPr wrap="square" rtlCol="0">
            <a:spAutoFit/>
          </a:bodyPr>
          <a:lstStyle/>
          <a:p>
            <a:r>
              <a:rPr lang="en-GB" sz="1600" dirty="0">
                <a:solidFill>
                  <a:schemeClr val="accent3"/>
                </a:solidFill>
              </a:rPr>
              <a:t>Individuals</a:t>
            </a:r>
          </a:p>
        </p:txBody>
      </p:sp>
      <p:sp>
        <p:nvSpPr>
          <p:cNvPr id="79" name="TextBox 78">
            <a:extLst>
              <a:ext uri="{FF2B5EF4-FFF2-40B4-BE49-F238E27FC236}">
                <a16:creationId xmlns:a16="http://schemas.microsoft.com/office/drawing/2014/main" id="{B2007A06-8EDE-4BE7-B577-082892B8A85D}"/>
              </a:ext>
            </a:extLst>
          </p:cNvPr>
          <p:cNvSpPr txBox="1"/>
          <p:nvPr/>
        </p:nvSpPr>
        <p:spPr>
          <a:xfrm>
            <a:off x="1128533" y="2470350"/>
            <a:ext cx="1352159" cy="338554"/>
          </a:xfrm>
          <a:prstGeom prst="rect">
            <a:avLst/>
          </a:prstGeom>
          <a:noFill/>
        </p:spPr>
        <p:txBody>
          <a:bodyPr wrap="square" rtlCol="0">
            <a:spAutoFit/>
          </a:bodyPr>
          <a:lstStyle/>
          <a:p>
            <a:r>
              <a:rPr lang="en-GB" sz="1600" dirty="0">
                <a:solidFill>
                  <a:schemeClr val="accent4"/>
                </a:solidFill>
              </a:rPr>
              <a:t>Adults</a:t>
            </a:r>
          </a:p>
        </p:txBody>
      </p:sp>
      <p:sp>
        <p:nvSpPr>
          <p:cNvPr id="80" name="TextBox 79">
            <a:extLst>
              <a:ext uri="{FF2B5EF4-FFF2-40B4-BE49-F238E27FC236}">
                <a16:creationId xmlns:a16="http://schemas.microsoft.com/office/drawing/2014/main" id="{997882D2-1813-4124-AC2C-005501699B2F}"/>
              </a:ext>
            </a:extLst>
          </p:cNvPr>
          <p:cNvSpPr txBox="1"/>
          <p:nvPr/>
        </p:nvSpPr>
        <p:spPr>
          <a:xfrm>
            <a:off x="1128533" y="2915078"/>
            <a:ext cx="1352159" cy="338554"/>
          </a:xfrm>
          <a:prstGeom prst="rect">
            <a:avLst/>
          </a:prstGeom>
          <a:noFill/>
        </p:spPr>
        <p:txBody>
          <a:bodyPr wrap="square" rtlCol="0">
            <a:spAutoFit/>
          </a:bodyPr>
          <a:lstStyle/>
          <a:p>
            <a:r>
              <a:rPr lang="en-GB" sz="1600" dirty="0">
                <a:solidFill>
                  <a:schemeClr val="accent5"/>
                </a:solidFill>
              </a:rPr>
              <a:t>ABC1 adults</a:t>
            </a:r>
          </a:p>
        </p:txBody>
      </p:sp>
      <p:sp>
        <p:nvSpPr>
          <p:cNvPr id="81" name="TextBox 80">
            <a:extLst>
              <a:ext uri="{FF2B5EF4-FFF2-40B4-BE49-F238E27FC236}">
                <a16:creationId xmlns:a16="http://schemas.microsoft.com/office/drawing/2014/main" id="{5AC6EB2C-2C1C-4848-BB59-A3C31288213F}"/>
              </a:ext>
            </a:extLst>
          </p:cNvPr>
          <p:cNvSpPr txBox="1"/>
          <p:nvPr/>
        </p:nvSpPr>
        <p:spPr>
          <a:xfrm>
            <a:off x="1116810" y="3371838"/>
            <a:ext cx="1352159" cy="338554"/>
          </a:xfrm>
          <a:prstGeom prst="rect">
            <a:avLst/>
          </a:prstGeom>
          <a:noFill/>
        </p:spPr>
        <p:txBody>
          <a:bodyPr wrap="square" rtlCol="0">
            <a:spAutoFit/>
          </a:bodyPr>
          <a:lstStyle/>
          <a:p>
            <a:r>
              <a:rPr lang="en-GB" sz="1600" dirty="0">
                <a:solidFill>
                  <a:schemeClr val="accent6"/>
                </a:solidFill>
              </a:rPr>
              <a:t>16-34</a:t>
            </a:r>
          </a:p>
        </p:txBody>
      </p:sp>
      <p:sp>
        <p:nvSpPr>
          <p:cNvPr id="82" name="TextBox 81">
            <a:extLst>
              <a:ext uri="{FF2B5EF4-FFF2-40B4-BE49-F238E27FC236}">
                <a16:creationId xmlns:a16="http://schemas.microsoft.com/office/drawing/2014/main" id="{2674F647-F3FA-41BC-95E7-6C041C373E8A}"/>
              </a:ext>
            </a:extLst>
          </p:cNvPr>
          <p:cNvSpPr txBox="1"/>
          <p:nvPr/>
        </p:nvSpPr>
        <p:spPr>
          <a:xfrm>
            <a:off x="1128533" y="3828598"/>
            <a:ext cx="1352159" cy="338554"/>
          </a:xfrm>
          <a:prstGeom prst="rect">
            <a:avLst/>
          </a:prstGeom>
          <a:noFill/>
        </p:spPr>
        <p:txBody>
          <a:bodyPr wrap="square" rtlCol="0">
            <a:spAutoFit/>
          </a:bodyPr>
          <a:lstStyle/>
          <a:p>
            <a:r>
              <a:rPr lang="en-GB" sz="1600" dirty="0">
                <a:solidFill>
                  <a:srgbClr val="00A5D7"/>
                </a:solidFill>
              </a:rPr>
              <a:t>Men</a:t>
            </a:r>
          </a:p>
        </p:txBody>
      </p:sp>
      <p:sp>
        <p:nvSpPr>
          <p:cNvPr id="83" name="TextBox 82">
            <a:extLst>
              <a:ext uri="{FF2B5EF4-FFF2-40B4-BE49-F238E27FC236}">
                <a16:creationId xmlns:a16="http://schemas.microsoft.com/office/drawing/2014/main" id="{CE0D12C1-C2A4-48BB-847C-6FF0EB41F93D}"/>
              </a:ext>
            </a:extLst>
          </p:cNvPr>
          <p:cNvSpPr txBox="1"/>
          <p:nvPr/>
        </p:nvSpPr>
        <p:spPr>
          <a:xfrm>
            <a:off x="1128533" y="4285358"/>
            <a:ext cx="1352159" cy="338554"/>
          </a:xfrm>
          <a:prstGeom prst="rect">
            <a:avLst/>
          </a:prstGeom>
          <a:noFill/>
        </p:spPr>
        <p:txBody>
          <a:bodyPr wrap="square" rtlCol="0">
            <a:spAutoFit/>
          </a:bodyPr>
          <a:lstStyle/>
          <a:p>
            <a:r>
              <a:rPr lang="en-GB" sz="1600" dirty="0">
                <a:solidFill>
                  <a:schemeClr val="accent2"/>
                </a:solidFill>
              </a:rPr>
              <a:t>Women</a:t>
            </a:r>
          </a:p>
        </p:txBody>
      </p:sp>
      <p:sp>
        <p:nvSpPr>
          <p:cNvPr id="84" name="TextBox 83">
            <a:extLst>
              <a:ext uri="{FF2B5EF4-FFF2-40B4-BE49-F238E27FC236}">
                <a16:creationId xmlns:a16="http://schemas.microsoft.com/office/drawing/2014/main" id="{4D5CC32D-181E-48C2-89D3-A9048440DC37}"/>
              </a:ext>
            </a:extLst>
          </p:cNvPr>
          <p:cNvSpPr txBox="1"/>
          <p:nvPr/>
        </p:nvSpPr>
        <p:spPr>
          <a:xfrm>
            <a:off x="1128533" y="4690163"/>
            <a:ext cx="2601803" cy="584775"/>
          </a:xfrm>
          <a:prstGeom prst="rect">
            <a:avLst/>
          </a:prstGeom>
          <a:noFill/>
        </p:spPr>
        <p:txBody>
          <a:bodyPr wrap="square" rtlCol="0">
            <a:spAutoFit/>
          </a:bodyPr>
          <a:lstStyle/>
          <a:p>
            <a:r>
              <a:rPr lang="en-GB" sz="1600" dirty="0">
                <a:solidFill>
                  <a:schemeClr val="accent1"/>
                </a:solidFill>
              </a:rPr>
              <a:t>Housepersons with children</a:t>
            </a:r>
          </a:p>
        </p:txBody>
      </p:sp>
      <p:cxnSp>
        <p:nvCxnSpPr>
          <p:cNvPr id="85" name="Straight Connector 84">
            <a:extLst>
              <a:ext uri="{FF2B5EF4-FFF2-40B4-BE49-F238E27FC236}">
                <a16:creationId xmlns:a16="http://schemas.microsoft.com/office/drawing/2014/main" id="{BB0385D4-BA47-40DA-B778-9858DFD1B0C5}"/>
              </a:ext>
            </a:extLst>
          </p:cNvPr>
          <p:cNvCxnSpPr/>
          <p:nvPr/>
        </p:nvCxnSpPr>
        <p:spPr>
          <a:xfrm>
            <a:off x="1040272" y="4656829"/>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6D0CEF1C-808B-44B1-9C4F-B975FC3D6CF4}"/>
              </a:ext>
            </a:extLst>
          </p:cNvPr>
          <p:cNvCxnSpPr/>
          <p:nvPr/>
        </p:nvCxnSpPr>
        <p:spPr>
          <a:xfrm>
            <a:off x="1040272" y="2394227"/>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597C32FA-DFB1-4AF0-88EE-32038E1B9AF1}"/>
              </a:ext>
            </a:extLst>
          </p:cNvPr>
          <p:cNvCxnSpPr/>
          <p:nvPr/>
        </p:nvCxnSpPr>
        <p:spPr>
          <a:xfrm>
            <a:off x="1040272" y="2846748"/>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FC5613B-7C1F-483D-9B15-0423E98C9911}"/>
              </a:ext>
            </a:extLst>
          </p:cNvPr>
          <p:cNvCxnSpPr/>
          <p:nvPr/>
        </p:nvCxnSpPr>
        <p:spPr>
          <a:xfrm>
            <a:off x="1040272" y="3299269"/>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3F77F519-A2C0-4943-A452-F260C4B579E4}"/>
              </a:ext>
            </a:extLst>
          </p:cNvPr>
          <p:cNvCxnSpPr/>
          <p:nvPr/>
        </p:nvCxnSpPr>
        <p:spPr>
          <a:xfrm>
            <a:off x="1040272" y="3751790"/>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86FCF732-A3E1-4541-8C3C-A302678D0BC1}"/>
              </a:ext>
            </a:extLst>
          </p:cNvPr>
          <p:cNvCxnSpPr/>
          <p:nvPr/>
        </p:nvCxnSpPr>
        <p:spPr>
          <a:xfrm>
            <a:off x="1040272" y="4204311"/>
            <a:ext cx="100080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DAC84E56-BB41-4F0F-92E6-2C26C603A462}"/>
              </a:ext>
            </a:extLst>
          </p:cNvPr>
          <p:cNvSpPr txBox="1"/>
          <p:nvPr/>
        </p:nvSpPr>
        <p:spPr>
          <a:xfrm>
            <a:off x="3379324" y="1350193"/>
            <a:ext cx="1924429" cy="584775"/>
          </a:xfrm>
          <a:prstGeom prst="rect">
            <a:avLst/>
          </a:prstGeom>
          <a:noFill/>
        </p:spPr>
        <p:txBody>
          <a:bodyPr wrap="square" rtlCol="0">
            <a:spAutoFit/>
          </a:bodyPr>
          <a:lstStyle/>
          <a:p>
            <a:pPr algn="ctr"/>
            <a:r>
              <a:rPr lang="en-GB" sz="1600" dirty="0">
                <a:solidFill>
                  <a:schemeClr val="bg2"/>
                </a:solidFill>
              </a:rPr>
              <a:t>Total TV weekly reach %</a:t>
            </a:r>
          </a:p>
        </p:txBody>
      </p:sp>
      <p:sp>
        <p:nvSpPr>
          <p:cNvPr id="93" name="TextBox 92">
            <a:extLst>
              <a:ext uri="{FF2B5EF4-FFF2-40B4-BE49-F238E27FC236}">
                <a16:creationId xmlns:a16="http://schemas.microsoft.com/office/drawing/2014/main" id="{6709D51F-E281-46A0-8023-85C2F9E7D818}"/>
              </a:ext>
            </a:extLst>
          </p:cNvPr>
          <p:cNvSpPr txBox="1"/>
          <p:nvPr/>
        </p:nvSpPr>
        <p:spPr>
          <a:xfrm>
            <a:off x="8700457" y="1350193"/>
            <a:ext cx="2212911" cy="584775"/>
          </a:xfrm>
          <a:prstGeom prst="rect">
            <a:avLst/>
          </a:prstGeom>
          <a:noFill/>
        </p:spPr>
        <p:txBody>
          <a:bodyPr wrap="square" rtlCol="0">
            <a:spAutoFit/>
          </a:bodyPr>
          <a:lstStyle/>
          <a:p>
            <a:pPr algn="ctr"/>
            <a:r>
              <a:rPr lang="en-GB" sz="1600" dirty="0">
                <a:solidFill>
                  <a:schemeClr val="bg2"/>
                </a:solidFill>
              </a:rPr>
              <a:t>Commercial TV viewed per day</a:t>
            </a:r>
          </a:p>
        </p:txBody>
      </p:sp>
      <p:sp>
        <p:nvSpPr>
          <p:cNvPr id="94" name="TextBox 93">
            <a:extLst>
              <a:ext uri="{FF2B5EF4-FFF2-40B4-BE49-F238E27FC236}">
                <a16:creationId xmlns:a16="http://schemas.microsoft.com/office/drawing/2014/main" id="{13A5AC6F-F36D-4BC2-86C3-3C6B9B1D6263}"/>
              </a:ext>
            </a:extLst>
          </p:cNvPr>
          <p:cNvSpPr txBox="1"/>
          <p:nvPr/>
        </p:nvSpPr>
        <p:spPr>
          <a:xfrm>
            <a:off x="7138922" y="1350193"/>
            <a:ext cx="1561535" cy="584775"/>
          </a:xfrm>
          <a:prstGeom prst="rect">
            <a:avLst/>
          </a:prstGeom>
          <a:noFill/>
        </p:spPr>
        <p:txBody>
          <a:bodyPr wrap="square" rtlCol="0">
            <a:spAutoFit/>
          </a:bodyPr>
          <a:lstStyle/>
          <a:p>
            <a:pPr algn="ctr"/>
            <a:r>
              <a:rPr lang="en-GB" sz="1600" dirty="0">
                <a:solidFill>
                  <a:schemeClr val="bg2"/>
                </a:solidFill>
              </a:rPr>
              <a:t>Total TV viewed per day</a:t>
            </a:r>
          </a:p>
        </p:txBody>
      </p:sp>
      <p:sp>
        <p:nvSpPr>
          <p:cNvPr id="95" name="TextBox 94">
            <a:extLst>
              <a:ext uri="{FF2B5EF4-FFF2-40B4-BE49-F238E27FC236}">
                <a16:creationId xmlns:a16="http://schemas.microsoft.com/office/drawing/2014/main" id="{E717505D-79F1-41B8-B5AA-36BFA81DAF28}"/>
              </a:ext>
            </a:extLst>
          </p:cNvPr>
          <p:cNvSpPr txBox="1"/>
          <p:nvPr/>
        </p:nvSpPr>
        <p:spPr>
          <a:xfrm>
            <a:off x="5464419" y="1589676"/>
            <a:ext cx="1263161" cy="338554"/>
          </a:xfrm>
          <a:prstGeom prst="rect">
            <a:avLst/>
          </a:prstGeom>
          <a:noFill/>
        </p:spPr>
        <p:txBody>
          <a:bodyPr wrap="square" rtlCol="0">
            <a:spAutoFit/>
          </a:bodyPr>
          <a:lstStyle/>
          <a:p>
            <a:pPr algn="ctr"/>
            <a:r>
              <a:rPr lang="en-GB" sz="1600" dirty="0">
                <a:solidFill>
                  <a:schemeClr val="bg2"/>
                </a:solidFill>
              </a:rPr>
              <a:t>Impacts</a:t>
            </a:r>
          </a:p>
        </p:txBody>
      </p:sp>
      <p:graphicFrame>
        <p:nvGraphicFramePr>
          <p:cNvPr id="97" name="Table 96">
            <a:extLst>
              <a:ext uri="{FF2B5EF4-FFF2-40B4-BE49-F238E27FC236}">
                <a16:creationId xmlns:a16="http://schemas.microsoft.com/office/drawing/2014/main" id="{1236EF09-69F1-4148-8589-AEB4454DC808}"/>
              </a:ext>
            </a:extLst>
          </p:cNvPr>
          <p:cNvGraphicFramePr>
            <a:graphicFrameLocks noGrp="1"/>
          </p:cNvGraphicFramePr>
          <p:nvPr>
            <p:extLst>
              <p:ext uri="{D42A27DB-BD31-4B8C-83A1-F6EECF244321}">
                <p14:modId xmlns:p14="http://schemas.microsoft.com/office/powerpoint/2010/main" val="2613168656"/>
              </p:ext>
            </p:extLst>
          </p:nvPr>
        </p:nvGraphicFramePr>
        <p:xfrm>
          <a:off x="3385173" y="1928230"/>
          <a:ext cx="9319550" cy="3159401"/>
        </p:xfrm>
        <a:graphic>
          <a:graphicData uri="http://schemas.openxmlformats.org/drawingml/2006/table">
            <a:tbl>
              <a:tblPr firstRow="1" bandRow="1">
                <a:tableStyleId>{5C22544A-7EE6-4342-B048-85BDC9FD1C3A}</a:tableStyleId>
              </a:tblPr>
              <a:tblGrid>
                <a:gridCol w="1863910">
                  <a:extLst>
                    <a:ext uri="{9D8B030D-6E8A-4147-A177-3AD203B41FA5}">
                      <a16:colId xmlns:a16="http://schemas.microsoft.com/office/drawing/2014/main" val="4065483464"/>
                    </a:ext>
                  </a:extLst>
                </a:gridCol>
                <a:gridCol w="1863910">
                  <a:extLst>
                    <a:ext uri="{9D8B030D-6E8A-4147-A177-3AD203B41FA5}">
                      <a16:colId xmlns:a16="http://schemas.microsoft.com/office/drawing/2014/main" val="1999741266"/>
                    </a:ext>
                  </a:extLst>
                </a:gridCol>
                <a:gridCol w="1863910">
                  <a:extLst>
                    <a:ext uri="{9D8B030D-6E8A-4147-A177-3AD203B41FA5}">
                      <a16:colId xmlns:a16="http://schemas.microsoft.com/office/drawing/2014/main" val="1998474233"/>
                    </a:ext>
                  </a:extLst>
                </a:gridCol>
                <a:gridCol w="1863910">
                  <a:extLst>
                    <a:ext uri="{9D8B030D-6E8A-4147-A177-3AD203B41FA5}">
                      <a16:colId xmlns:a16="http://schemas.microsoft.com/office/drawing/2014/main" val="979735285"/>
                    </a:ext>
                  </a:extLst>
                </a:gridCol>
                <a:gridCol w="1863910">
                  <a:extLst>
                    <a:ext uri="{9D8B030D-6E8A-4147-A177-3AD203B41FA5}">
                      <a16:colId xmlns:a16="http://schemas.microsoft.com/office/drawing/2014/main" val="1518720453"/>
                    </a:ext>
                  </a:extLst>
                </a:gridCol>
              </a:tblGrid>
              <a:tr h="451343">
                <a:tc>
                  <a:txBody>
                    <a:bodyPr/>
                    <a:lstStyle/>
                    <a:p>
                      <a:pPr algn="ctr" fontAlgn="b"/>
                      <a:r>
                        <a:rPr lang="en-GB" sz="1400" b="0" i="0" u="none" strike="noStrike" kern="1200" dirty="0">
                          <a:solidFill>
                            <a:schemeClr val="accent3"/>
                          </a:solidFill>
                          <a:effectLst/>
                          <a:latin typeface="+mn-lt"/>
                          <a:ea typeface="+mn-ea"/>
                          <a:cs typeface="+mn-cs"/>
                        </a:rPr>
                        <a:t>76.2</a:t>
                      </a:r>
                    </a:p>
                  </a:txBody>
                  <a:tcPr marL="7620" marR="7620" marT="762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3"/>
                          </a:solidFill>
                          <a:effectLst/>
                          <a:latin typeface="+mn-lt"/>
                        </a:rPr>
                        <a:t>56.3bn</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3"/>
                          </a:solidFill>
                          <a:effectLst/>
                          <a:latin typeface="+mn-lt"/>
                        </a:rPr>
                        <a:t>2h 17m</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3"/>
                          </a:solidFill>
                          <a:effectLst/>
                          <a:latin typeface="+mn-lt"/>
                        </a:rPr>
                        <a:t>1h 30m</a:t>
                      </a: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36254602"/>
                  </a:ext>
                </a:extLst>
              </a:tr>
              <a:tr h="451343">
                <a:tc>
                  <a:txBody>
                    <a:bodyPr/>
                    <a:lstStyle/>
                    <a:p>
                      <a:pPr algn="ctr" fontAlgn="b"/>
                      <a:r>
                        <a:rPr lang="en-US" sz="1400" b="0" i="0" u="none" strike="noStrike" kern="1200" dirty="0">
                          <a:solidFill>
                            <a:schemeClr val="accent4"/>
                          </a:solidFill>
                          <a:effectLst/>
                          <a:latin typeface="+mn-lt"/>
                          <a:ea typeface="+mn-ea"/>
                          <a:cs typeface="+mn-cs"/>
                        </a:rPr>
                        <a:t>78.8</a:t>
                      </a:r>
                      <a:endParaRPr lang="en-GB" sz="1400" b="0" i="0" u="none" strike="noStrike" kern="1200" dirty="0">
                        <a:solidFill>
                          <a:schemeClr val="accent4"/>
                        </a:solidFill>
                        <a:effectLst/>
                        <a:latin typeface="+mn-lt"/>
                        <a:ea typeface="+mn-ea"/>
                        <a:cs typeface="+mn-cs"/>
                      </a:endParaRPr>
                    </a:p>
                  </a:txBody>
                  <a:tcPr marL="7620" marR="7620" marT="762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4"/>
                          </a:solidFill>
                          <a:effectLst/>
                          <a:latin typeface="+mn-lt"/>
                        </a:rPr>
                        <a:t>54.4bn</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4"/>
                          </a:solidFill>
                          <a:effectLst/>
                          <a:latin typeface="+mn-lt"/>
                        </a:rPr>
                        <a:t>2h 35m</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4"/>
                          </a:solidFill>
                          <a:effectLst/>
                          <a:latin typeface="+mn-lt"/>
                        </a:rPr>
                        <a:t>1h 42m</a:t>
                      </a: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38376718"/>
                  </a:ext>
                </a:extLst>
              </a:tr>
              <a:tr h="451343">
                <a:tc>
                  <a:txBody>
                    <a:bodyPr/>
                    <a:lstStyle/>
                    <a:p>
                      <a:pPr algn="ctr" fontAlgn="b"/>
                      <a:r>
                        <a:rPr lang="en-GB" sz="1400" b="0" i="0" u="none" strike="noStrike" kern="1200" dirty="0">
                          <a:solidFill>
                            <a:schemeClr val="accent5"/>
                          </a:solidFill>
                          <a:effectLst/>
                          <a:latin typeface="+mn-lt"/>
                          <a:ea typeface="+mn-ea"/>
                          <a:cs typeface="+mn-cs"/>
                        </a:rPr>
                        <a:t>77.9</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5"/>
                          </a:solidFill>
                          <a:effectLst/>
                          <a:latin typeface="+mn-lt"/>
                        </a:rPr>
                        <a:t>21.0bn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5"/>
                          </a:solidFill>
                          <a:effectLst/>
                          <a:latin typeface="+mn-lt"/>
                        </a:rPr>
                        <a:t>2h 2m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5"/>
                          </a:solidFill>
                          <a:effectLst/>
                          <a:latin typeface="+mn-lt"/>
                        </a:rPr>
                        <a:t>1h 13m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39653420"/>
                  </a:ext>
                </a:extLst>
              </a:tr>
              <a:tr h="451343">
                <a:tc>
                  <a:txBody>
                    <a:bodyPr/>
                    <a:lstStyle/>
                    <a:p>
                      <a:pPr algn="ctr" fontAlgn="b"/>
                      <a:r>
                        <a:rPr lang="en-US" sz="1400" b="0" i="0" u="none" strike="noStrike" kern="1200" dirty="0">
                          <a:solidFill>
                            <a:schemeClr val="accent6"/>
                          </a:solidFill>
                          <a:effectLst/>
                          <a:latin typeface="+mn-lt"/>
                          <a:ea typeface="+mn-ea"/>
                          <a:cs typeface="+mn-cs"/>
                        </a:rPr>
                        <a:t>5</a:t>
                      </a:r>
                      <a:r>
                        <a:rPr lang="en-GB" sz="1400" b="0" i="0" u="none" strike="noStrike" kern="1200" dirty="0">
                          <a:solidFill>
                            <a:schemeClr val="accent6"/>
                          </a:solidFill>
                          <a:effectLst/>
                          <a:latin typeface="+mn-lt"/>
                          <a:ea typeface="+mn-ea"/>
                          <a:cs typeface="+mn-cs"/>
                        </a:rPr>
                        <a:t>7.9</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6"/>
                          </a:solidFill>
                          <a:effectLst/>
                          <a:latin typeface="+mn-lt"/>
                        </a:rPr>
                        <a:t>3.6bn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6"/>
                          </a:solidFill>
                          <a:effectLst/>
                          <a:latin typeface="+mn-lt"/>
                        </a:rPr>
                        <a:t>36m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6"/>
                          </a:solidFill>
                          <a:effectLst/>
                          <a:latin typeface="+mn-lt"/>
                        </a:rPr>
                        <a:t>24m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9398261"/>
                  </a:ext>
                </a:extLst>
              </a:tr>
              <a:tr h="451343">
                <a:tc>
                  <a:txBody>
                    <a:bodyPr/>
                    <a:lstStyle/>
                    <a:p>
                      <a:pPr algn="ctr" fontAlgn="b"/>
                      <a:r>
                        <a:rPr lang="en-US" sz="1400" b="0" i="0" u="none" strike="noStrike" kern="1200" dirty="0">
                          <a:solidFill>
                            <a:srgbClr val="00A5D7"/>
                          </a:solidFill>
                          <a:effectLst/>
                          <a:latin typeface="+mn-lt"/>
                          <a:ea typeface="+mn-ea"/>
                          <a:cs typeface="+mn-cs"/>
                        </a:rPr>
                        <a:t>7</a:t>
                      </a:r>
                      <a:r>
                        <a:rPr lang="en-GB" sz="1400" b="0" i="0" u="none" strike="noStrike" kern="1200" dirty="0">
                          <a:solidFill>
                            <a:srgbClr val="00A5D7"/>
                          </a:solidFill>
                          <a:effectLst/>
                          <a:latin typeface="+mn-lt"/>
                          <a:ea typeface="+mn-ea"/>
                          <a:cs typeface="+mn-cs"/>
                        </a:rPr>
                        <a:t>7.5</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rgbClr val="00A5D7"/>
                          </a:solidFill>
                          <a:effectLst/>
                          <a:latin typeface="+mn-lt"/>
                        </a:rPr>
                        <a:t>24.4bn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rgbClr val="00A5D7"/>
                          </a:solidFill>
                          <a:effectLst/>
                          <a:latin typeface="+mn-lt"/>
                        </a:rPr>
                        <a:t>2h 29m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rgbClr val="00A5D7"/>
                          </a:solidFill>
                          <a:effectLst/>
                          <a:latin typeface="+mn-lt"/>
                        </a:rPr>
                        <a:t>1h 38m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02205371"/>
                  </a:ext>
                </a:extLst>
              </a:tr>
              <a:tr h="451343">
                <a:tc>
                  <a:txBody>
                    <a:bodyPr/>
                    <a:lstStyle/>
                    <a:p>
                      <a:pPr algn="ctr" fontAlgn="b"/>
                      <a:r>
                        <a:rPr lang="en-GB" sz="1400" b="0" i="0" u="none" strike="noStrike" kern="1200" dirty="0">
                          <a:solidFill>
                            <a:schemeClr val="accent2"/>
                          </a:solidFill>
                          <a:effectLst/>
                          <a:latin typeface="+mn-lt"/>
                          <a:ea typeface="+mn-ea"/>
                          <a:cs typeface="+mn-cs"/>
                        </a:rPr>
                        <a:t>80.0</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2"/>
                          </a:solidFill>
                          <a:effectLst/>
                          <a:latin typeface="+mn-lt"/>
                        </a:rPr>
                        <a:t>30.0bn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2"/>
                          </a:solidFill>
                          <a:effectLst/>
                          <a:latin typeface="+mn-lt"/>
                        </a:rPr>
                        <a:t>2h 40m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2"/>
                          </a:solidFill>
                          <a:effectLst/>
                          <a:latin typeface="+mn-lt"/>
                        </a:rPr>
                        <a:t>1h 45m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167741"/>
                  </a:ext>
                </a:extLst>
              </a:tr>
              <a:tr h="451343">
                <a:tc>
                  <a:txBody>
                    <a:bodyPr/>
                    <a:lstStyle/>
                    <a:p>
                      <a:pPr algn="ctr" fontAlgn="b"/>
                      <a:r>
                        <a:rPr lang="en-GB" sz="1400" b="0" i="0" u="none" strike="noStrike" kern="1200" dirty="0">
                          <a:solidFill>
                            <a:schemeClr val="accent1"/>
                          </a:solidFill>
                          <a:effectLst/>
                          <a:latin typeface="+mn-lt"/>
                          <a:ea typeface="+mn-ea"/>
                          <a:cs typeface="+mn-cs"/>
                        </a:rPr>
                        <a:t>77.5</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1"/>
                          </a:solidFill>
                          <a:effectLst/>
                          <a:latin typeface="+mn-lt"/>
                        </a:rPr>
                        <a:t>4.0bn</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1"/>
                          </a:solidFill>
                          <a:effectLst/>
                          <a:latin typeface="+mn-lt"/>
                        </a:rPr>
                        <a:t>1h 23m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GB" sz="1400" b="0" i="0" u="none" strike="noStrike" dirty="0">
                          <a:solidFill>
                            <a:schemeClr val="accent1"/>
                          </a:solidFill>
                          <a:effectLst/>
                          <a:latin typeface="+mn-lt"/>
                        </a:rPr>
                        <a:t>56m</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Arial" panose="020B0604020202020204" pitchFamily="34"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13760102"/>
                  </a:ext>
                </a:extLst>
              </a:tr>
            </a:tbl>
          </a:graphicData>
        </a:graphic>
      </p:graphicFrame>
      <p:sp>
        <p:nvSpPr>
          <p:cNvPr id="2" name="Text Placeholder 2">
            <a:extLst>
              <a:ext uri="{FF2B5EF4-FFF2-40B4-BE49-F238E27FC236}">
                <a16:creationId xmlns:a16="http://schemas.microsoft.com/office/drawing/2014/main" id="{D0D431E3-7D27-50DB-50A0-48F90478680C}"/>
              </a:ext>
            </a:extLst>
          </p:cNvPr>
          <p:cNvSpPr txBox="1">
            <a:spLocks/>
          </p:cNvSpPr>
          <p:nvPr/>
        </p:nvSpPr>
        <p:spPr>
          <a:xfrm>
            <a:off x="377757" y="5365115"/>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Q1 2025, industry standard TV viewing in-home on a TV set. Reach 3min+. 30” equivalent impacts.</a:t>
            </a:r>
          </a:p>
        </p:txBody>
      </p:sp>
    </p:spTree>
    <p:extLst>
      <p:ext uri="{BB962C8B-B14F-4D97-AF65-F5344CB8AC3E}">
        <p14:creationId xmlns:p14="http://schemas.microsoft.com/office/powerpoint/2010/main" val="136733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uple of men reading books&#10;&#10;AI-generated content may be incorrect.">
            <a:extLst>
              <a:ext uri="{FF2B5EF4-FFF2-40B4-BE49-F238E27FC236}">
                <a16:creationId xmlns:a16="http://schemas.microsoft.com/office/drawing/2014/main" id="{151CB327-B214-C87B-65CB-950B1EBDCA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E140672B-4D45-8FE1-35C8-C21FA0D441F3}"/>
              </a:ext>
            </a:extLst>
          </p:cNvPr>
          <p:cNvSpPr/>
          <p:nvPr/>
        </p:nvSpPr>
        <p:spPr>
          <a:xfrm flipH="1">
            <a:off x="-12" y="0"/>
            <a:ext cx="6580105" cy="6858000"/>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7" name="Text Placeholder 5">
            <a:extLst>
              <a:ext uri="{FF2B5EF4-FFF2-40B4-BE49-F238E27FC236}">
                <a16:creationId xmlns:a16="http://schemas.microsoft.com/office/drawing/2014/main" id="{56B09972-450A-8127-778F-4F90DC3BB0FA}"/>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Canva – Debbie &amp; Sons</a:t>
            </a:r>
            <a:endParaRPr lang="en-GB" dirty="0">
              <a:solidFill>
                <a:schemeClr val="bg1"/>
              </a:solidFill>
            </a:endParaRPr>
          </a:p>
        </p:txBody>
      </p:sp>
      <p:sp>
        <p:nvSpPr>
          <p:cNvPr id="3" name="Title 2">
            <a:extLst>
              <a:ext uri="{FF2B5EF4-FFF2-40B4-BE49-F238E27FC236}">
                <a16:creationId xmlns:a16="http://schemas.microsoft.com/office/drawing/2014/main" id="{3B35BDB5-13B4-27AA-7EA5-07554B4CBDB5}"/>
              </a:ext>
            </a:extLst>
          </p:cNvPr>
          <p:cNvSpPr>
            <a:spLocks noGrp="1"/>
          </p:cNvSpPr>
          <p:nvPr>
            <p:ph type="ctrTitle"/>
          </p:nvPr>
        </p:nvSpPr>
        <p:spPr/>
        <p:txBody>
          <a:bodyPr/>
          <a:lstStyle/>
          <a:p>
            <a:r>
              <a:rPr lang="en-GB" dirty="0"/>
              <a:t>Programming </a:t>
            </a:r>
            <a:br>
              <a:rPr lang="en-GB" dirty="0"/>
            </a:br>
            <a:r>
              <a:rPr lang="en-GB" dirty="0"/>
              <a:t>Q1 2025</a:t>
            </a:r>
          </a:p>
        </p:txBody>
      </p:sp>
    </p:spTree>
    <p:extLst>
      <p:ext uri="{BB962C8B-B14F-4D97-AF65-F5344CB8AC3E}">
        <p14:creationId xmlns:p14="http://schemas.microsoft.com/office/powerpoint/2010/main" val="3463271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3">
            <a:extLst>
              <a:ext uri="{FF2B5EF4-FFF2-40B4-BE49-F238E27FC236}">
                <a16:creationId xmlns:a16="http://schemas.microsoft.com/office/drawing/2014/main" id="{6B3D050E-30CC-47B0-8DB5-7B4B13E80B59}"/>
              </a:ext>
            </a:extLst>
          </p:cNvPr>
          <p:cNvSpPr txBox="1">
            <a:spLocks/>
          </p:cNvSpPr>
          <p:nvPr/>
        </p:nvSpPr>
        <p:spPr>
          <a:xfrm>
            <a:off x="3356604" y="3420504"/>
            <a:ext cx="2607666" cy="1947464"/>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2"/>
                </a:solidFill>
                <a:effectLst/>
                <a:uLnTx/>
                <a:uFillTx/>
                <a:latin typeface="Arial"/>
                <a:ea typeface="+mn-ea"/>
                <a:cs typeface="+mn-cs"/>
              </a:rPr>
              <a:t>Kirstie and Phil's Love It or List It </a:t>
            </a:r>
            <a:r>
              <a:rPr kumimoji="0" lang="en-GB" sz="1200" b="0" i="0" u="none" strike="noStrike" kern="1200" cap="none" spc="0" normalizeH="0" baseline="0" noProof="0" dirty="0">
                <a:ln>
                  <a:noFill/>
                </a:ln>
                <a:solidFill>
                  <a:srgbClr val="4D4D4D"/>
                </a:solidFill>
                <a:effectLst/>
                <a:uLnTx/>
                <a:uFillTx/>
                <a:latin typeface="Arial"/>
                <a:ea typeface="+mn-ea"/>
                <a:cs typeface="+mn-cs"/>
              </a:rPr>
              <a:t>Channel 4, 22 Jan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tx2"/>
                </a:solidFill>
                <a:effectLst/>
                <a:uLnTx/>
                <a:uFillTx/>
                <a:latin typeface="Arial"/>
                <a:ea typeface="+mn-ea"/>
                <a:cs typeface="+mn-cs"/>
              </a:rPr>
              <a:t>Average Audience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Individuals: 1,857,100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Adults: 1,821,100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ABC1 Ads: 1,143,100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16-34: 115,600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HP+CH: 179,600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D4D4D"/>
              </a:solidFill>
              <a:effectLst/>
              <a:uLnTx/>
              <a:uFillTx/>
              <a:latin typeface="Arial"/>
              <a:ea typeface="+mn-ea"/>
              <a:cs typeface="+mn-cs"/>
            </a:endParaRPr>
          </a:p>
        </p:txBody>
      </p:sp>
      <p:sp>
        <p:nvSpPr>
          <p:cNvPr id="5" name="Title 4">
            <a:extLst>
              <a:ext uri="{FF2B5EF4-FFF2-40B4-BE49-F238E27FC236}">
                <a16:creationId xmlns:a16="http://schemas.microsoft.com/office/drawing/2014/main" id="{4CACA7E3-B34B-4A88-AAEF-8604599EDE99}"/>
              </a:ext>
            </a:extLst>
          </p:cNvPr>
          <p:cNvSpPr>
            <a:spLocks noGrp="1"/>
          </p:cNvSpPr>
          <p:nvPr>
            <p:ph type="title"/>
          </p:nvPr>
        </p:nvSpPr>
        <p:spPr/>
        <p:txBody>
          <a:bodyPr>
            <a:normAutofit/>
          </a:bodyPr>
          <a:lstStyle/>
          <a:p>
            <a:r>
              <a:rPr lang="en-GB" dirty="0"/>
              <a:t>Programming Highlights – Q1 2025</a:t>
            </a:r>
          </a:p>
        </p:txBody>
      </p:sp>
      <p:cxnSp>
        <p:nvCxnSpPr>
          <p:cNvPr id="28" name="Straight Connector 27">
            <a:extLst>
              <a:ext uri="{FF2B5EF4-FFF2-40B4-BE49-F238E27FC236}">
                <a16:creationId xmlns:a16="http://schemas.microsoft.com/office/drawing/2014/main" id="{82F31B00-E5F3-4E90-BD75-91C2EC40E42D}"/>
              </a:ext>
            </a:extLst>
          </p:cNvPr>
          <p:cNvCxnSpPr>
            <a:cxnSpLocks/>
          </p:cNvCxnSpPr>
          <p:nvPr/>
        </p:nvCxnSpPr>
        <p:spPr>
          <a:xfrm>
            <a:off x="3295364" y="3420504"/>
            <a:ext cx="2591582" cy="0"/>
          </a:xfrm>
          <a:prstGeom prst="line">
            <a:avLst/>
          </a:prstGeom>
          <a:ln w="635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3A743CA-9597-4AF7-845D-796E96F48630}"/>
              </a:ext>
            </a:extLst>
          </p:cNvPr>
          <p:cNvCxnSpPr>
            <a:cxnSpLocks/>
          </p:cNvCxnSpPr>
          <p:nvPr/>
        </p:nvCxnSpPr>
        <p:spPr>
          <a:xfrm>
            <a:off x="6188337" y="3420504"/>
            <a:ext cx="2591582" cy="0"/>
          </a:xfrm>
          <a:prstGeom prst="line">
            <a:avLst/>
          </a:prstGeom>
          <a:ln w="635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BFC8874-8B3F-43F6-BF11-3BEB813786D0}"/>
              </a:ext>
            </a:extLst>
          </p:cNvPr>
          <p:cNvCxnSpPr>
            <a:cxnSpLocks/>
          </p:cNvCxnSpPr>
          <p:nvPr/>
        </p:nvCxnSpPr>
        <p:spPr>
          <a:xfrm>
            <a:off x="9074826" y="3420504"/>
            <a:ext cx="2591582" cy="0"/>
          </a:xfrm>
          <a:prstGeom prst="line">
            <a:avLst/>
          </a:prstGeom>
          <a:ln w="635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3145717-12A9-45B7-B0F0-A4616CE9BD60}"/>
              </a:ext>
            </a:extLst>
          </p:cNvPr>
          <p:cNvCxnSpPr>
            <a:cxnSpLocks/>
          </p:cNvCxnSpPr>
          <p:nvPr/>
        </p:nvCxnSpPr>
        <p:spPr>
          <a:xfrm>
            <a:off x="468540" y="3420504"/>
            <a:ext cx="2591582" cy="0"/>
          </a:xfrm>
          <a:prstGeom prst="line">
            <a:avLst/>
          </a:prstGeom>
          <a:ln w="6350">
            <a:solidFill>
              <a:srgbClr val="D9D9D9"/>
            </a:solidFill>
          </a:ln>
        </p:spPr>
        <p:style>
          <a:lnRef idx="1">
            <a:schemeClr val="accent1"/>
          </a:lnRef>
          <a:fillRef idx="0">
            <a:schemeClr val="accent1"/>
          </a:fillRef>
          <a:effectRef idx="0">
            <a:schemeClr val="accent1"/>
          </a:effectRef>
          <a:fontRef idx="minor">
            <a:schemeClr val="tx1"/>
          </a:fontRef>
        </p:style>
      </p:cxnSp>
      <p:sp>
        <p:nvSpPr>
          <p:cNvPr id="22" name="Text Placeholder 3">
            <a:extLst>
              <a:ext uri="{FF2B5EF4-FFF2-40B4-BE49-F238E27FC236}">
                <a16:creationId xmlns:a16="http://schemas.microsoft.com/office/drawing/2014/main" id="{951C67DE-2114-45EB-95DC-A70D3FB4DD3C}"/>
              </a:ext>
            </a:extLst>
          </p:cNvPr>
          <p:cNvSpPr txBox="1">
            <a:spLocks/>
          </p:cNvSpPr>
          <p:nvPr/>
        </p:nvSpPr>
        <p:spPr>
          <a:xfrm>
            <a:off x="517623" y="3420504"/>
            <a:ext cx="2521829" cy="1947464"/>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tx2"/>
                </a:solidFill>
                <a:effectLst/>
                <a:uLnTx/>
                <a:uFillTx/>
                <a:latin typeface="Arial"/>
                <a:ea typeface="+mn-ea"/>
                <a:cs typeface="+mn-cs"/>
              </a:rPr>
              <a:t>Love Island All Stars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ITV</a:t>
            </a:r>
            <a:r>
              <a:rPr lang="en-GB" sz="1200" dirty="0">
                <a:solidFill>
                  <a:srgbClr val="4D4D4D"/>
                </a:solidFill>
                <a:latin typeface="Arial"/>
              </a:rPr>
              <a:t>2, 9 Feb</a:t>
            </a:r>
            <a:endParaRPr kumimoji="0" lang="en-GB" sz="1200" b="0" i="0" u="none" strike="noStrike" kern="1200" cap="none" spc="0" normalizeH="0" baseline="0" noProof="0" dirty="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chemeClr val="tx2"/>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tx2"/>
                </a:solidFill>
                <a:effectLst/>
                <a:uLnTx/>
                <a:uFillTx/>
                <a:latin typeface="Arial"/>
                <a:ea typeface="+mn-ea"/>
                <a:cs typeface="+mn-cs"/>
              </a:rPr>
              <a:t>Average Audience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Individuals: 1,778,300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Adults: 1,707,100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ABC1 Ads: 921,600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16-34: 762,900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D4D4D"/>
                </a:solidFill>
                <a:effectLst/>
                <a:uLnTx/>
                <a:uFillTx/>
                <a:latin typeface="Arial"/>
                <a:ea typeface="+mn-ea"/>
                <a:cs typeface="+mn-cs"/>
              </a:rPr>
              <a:t>HP+CH: 368,800</a:t>
            </a:r>
          </a:p>
        </p:txBody>
      </p:sp>
      <p:sp>
        <p:nvSpPr>
          <p:cNvPr id="23" name="Text Placeholder 3">
            <a:extLst>
              <a:ext uri="{FF2B5EF4-FFF2-40B4-BE49-F238E27FC236}">
                <a16:creationId xmlns:a16="http://schemas.microsoft.com/office/drawing/2014/main" id="{A318E814-C179-4770-9115-9B641962F305}"/>
              </a:ext>
            </a:extLst>
          </p:cNvPr>
          <p:cNvSpPr txBox="1">
            <a:spLocks/>
          </p:cNvSpPr>
          <p:nvPr/>
        </p:nvSpPr>
        <p:spPr>
          <a:xfrm>
            <a:off x="6195584" y="3420504"/>
            <a:ext cx="2591582" cy="1947464"/>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ts val="0"/>
              </a:spcBef>
              <a:defRPr/>
            </a:pPr>
            <a:r>
              <a:rPr lang="en-GB" sz="1200" b="1" dirty="0">
                <a:solidFill>
                  <a:schemeClr val="tx2"/>
                </a:solidFill>
              </a:rPr>
              <a:t>World’s Strongest Man</a:t>
            </a:r>
          </a:p>
          <a:p>
            <a:pPr lvl="0">
              <a:spcBef>
                <a:spcPts val="0"/>
              </a:spcBef>
              <a:defRPr/>
            </a:pPr>
            <a:r>
              <a:rPr lang="en-GB" sz="1200" dirty="0">
                <a:solidFill>
                  <a:srgbClr val="4D4D4D"/>
                </a:solidFill>
              </a:rPr>
              <a:t>Channel 5, 1 Jan</a:t>
            </a:r>
          </a:p>
          <a:p>
            <a:pPr lvl="0">
              <a:spcBef>
                <a:spcPts val="0"/>
              </a:spcBef>
              <a:defRPr/>
            </a:pPr>
            <a:endParaRPr lang="en-GB" sz="1200" dirty="0">
              <a:solidFill>
                <a:srgbClr val="4D4D4D"/>
              </a:solidFill>
            </a:endParaRPr>
          </a:p>
          <a:p>
            <a:pPr lvl="0">
              <a:spcBef>
                <a:spcPts val="0"/>
              </a:spcBef>
              <a:defRPr/>
            </a:pPr>
            <a:r>
              <a:rPr lang="en-GB" sz="1200" b="1" dirty="0">
                <a:solidFill>
                  <a:schemeClr val="tx2"/>
                </a:solidFill>
              </a:rPr>
              <a:t>Average Audience</a:t>
            </a:r>
          </a:p>
          <a:p>
            <a:pPr lvl="0">
              <a:spcBef>
                <a:spcPts val="0"/>
              </a:spcBef>
              <a:defRPr/>
            </a:pPr>
            <a:r>
              <a:rPr lang="en-US" sz="1200" dirty="0">
                <a:solidFill>
                  <a:srgbClr val="4D4D4D"/>
                </a:solidFill>
              </a:rPr>
              <a:t>Individuals: 1,286,200</a:t>
            </a:r>
          </a:p>
          <a:p>
            <a:pPr lvl="0">
              <a:spcBef>
                <a:spcPts val="0"/>
              </a:spcBef>
              <a:defRPr/>
            </a:pPr>
            <a:r>
              <a:rPr lang="en-US" sz="1200" dirty="0">
                <a:solidFill>
                  <a:srgbClr val="4D4D4D"/>
                </a:solidFill>
              </a:rPr>
              <a:t>Adults: 1,180,600</a:t>
            </a:r>
          </a:p>
          <a:p>
            <a:pPr lvl="0">
              <a:spcBef>
                <a:spcPts val="0"/>
              </a:spcBef>
              <a:defRPr/>
            </a:pPr>
            <a:r>
              <a:rPr lang="en-US" sz="1200" dirty="0">
                <a:solidFill>
                  <a:srgbClr val="4D4D4D"/>
                </a:solidFill>
              </a:rPr>
              <a:t>ABC1 Ads: 542,500</a:t>
            </a:r>
          </a:p>
          <a:p>
            <a:pPr lvl="0">
              <a:spcBef>
                <a:spcPts val="0"/>
              </a:spcBef>
              <a:defRPr/>
            </a:pPr>
            <a:r>
              <a:rPr lang="en-US" sz="1200" dirty="0">
                <a:solidFill>
                  <a:srgbClr val="4D4D4D"/>
                </a:solidFill>
              </a:rPr>
              <a:t>16-34: 92,500</a:t>
            </a:r>
          </a:p>
          <a:p>
            <a:pPr lvl="0">
              <a:spcBef>
                <a:spcPts val="0"/>
              </a:spcBef>
              <a:defRPr/>
            </a:pPr>
            <a:r>
              <a:rPr lang="en-US" sz="1200" dirty="0">
                <a:solidFill>
                  <a:srgbClr val="4D4D4D"/>
                </a:solidFill>
              </a:rPr>
              <a:t>HP+CH: 151,900</a:t>
            </a:r>
          </a:p>
        </p:txBody>
      </p:sp>
      <p:sp>
        <p:nvSpPr>
          <p:cNvPr id="24" name="Text Placeholder 3">
            <a:extLst>
              <a:ext uri="{FF2B5EF4-FFF2-40B4-BE49-F238E27FC236}">
                <a16:creationId xmlns:a16="http://schemas.microsoft.com/office/drawing/2014/main" id="{8B99157E-741C-4807-9528-4284AF1F888B}"/>
              </a:ext>
            </a:extLst>
          </p:cNvPr>
          <p:cNvSpPr txBox="1">
            <a:spLocks/>
          </p:cNvSpPr>
          <p:nvPr/>
        </p:nvSpPr>
        <p:spPr>
          <a:xfrm>
            <a:off x="9045890" y="3420504"/>
            <a:ext cx="2628487" cy="1947464"/>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2"/>
                </a:solidFill>
                <a:effectLst/>
                <a:uLnTx/>
                <a:uFillTx/>
                <a:latin typeface="Arial"/>
                <a:ea typeface="+mn-ea"/>
                <a:cs typeface="+mn-cs"/>
              </a:rPr>
              <a:t>Lockerbie: A Search For Truth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D4D4D"/>
                </a:solidFill>
                <a:effectLst/>
                <a:uLnTx/>
                <a:uFillTx/>
                <a:latin typeface="Arial"/>
                <a:ea typeface="+mn-ea"/>
                <a:cs typeface="+mn-cs"/>
              </a:rPr>
              <a:t>Sky Atlantic, 1 Jan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4D4D4D"/>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tx2"/>
                </a:solidFill>
                <a:effectLst/>
                <a:uLnTx/>
                <a:uFillTx/>
                <a:latin typeface="Arial"/>
                <a:ea typeface="+mn-ea"/>
                <a:cs typeface="+mn-cs"/>
              </a:rPr>
              <a:t>Average Audience</a:t>
            </a:r>
          </a:p>
          <a:p>
            <a:pPr>
              <a:spcBef>
                <a:spcPts val="0"/>
              </a:spcBef>
            </a:pPr>
            <a:r>
              <a:rPr lang="en-US" sz="1200" dirty="0"/>
              <a:t>Individuals: 986,000</a:t>
            </a:r>
          </a:p>
          <a:p>
            <a:pPr>
              <a:spcBef>
                <a:spcPts val="0"/>
              </a:spcBef>
            </a:pPr>
            <a:r>
              <a:rPr lang="en-US" sz="1200" dirty="0"/>
              <a:t>Adults: 973,700</a:t>
            </a:r>
          </a:p>
          <a:p>
            <a:pPr>
              <a:spcBef>
                <a:spcPts val="0"/>
              </a:spcBef>
            </a:pPr>
            <a:r>
              <a:rPr lang="en-US" sz="1200" dirty="0"/>
              <a:t>ABC1 Ads: 592,100</a:t>
            </a:r>
          </a:p>
          <a:p>
            <a:pPr>
              <a:spcBef>
                <a:spcPts val="0"/>
              </a:spcBef>
            </a:pPr>
            <a:r>
              <a:rPr lang="en-US" sz="1200" dirty="0"/>
              <a:t>16-34: 100,800</a:t>
            </a:r>
          </a:p>
          <a:p>
            <a:pPr>
              <a:spcBef>
                <a:spcPts val="0"/>
              </a:spcBef>
            </a:pPr>
            <a:r>
              <a:rPr lang="en-US" sz="1200" dirty="0"/>
              <a:t>HP+CH: 151,300</a:t>
            </a:r>
          </a:p>
        </p:txBody>
      </p:sp>
      <p:sp>
        <p:nvSpPr>
          <p:cNvPr id="6" name="AutoShape 4" descr="ITV Britain's Got Talent 2024: Which acts have made it through to the  final? - Wales Online">
            <a:extLst>
              <a:ext uri="{FF2B5EF4-FFF2-40B4-BE49-F238E27FC236}">
                <a16:creationId xmlns:a16="http://schemas.microsoft.com/office/drawing/2014/main" id="{C403BF0A-2284-0508-3092-6412DDFDC17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2" descr="Love Island: All Stars 2025 line-up in full as new bombshells arrive">
            <a:extLst>
              <a:ext uri="{FF2B5EF4-FFF2-40B4-BE49-F238E27FC236}">
                <a16:creationId xmlns:a16="http://schemas.microsoft.com/office/drawing/2014/main" id="{0350DE27-98C0-E8A1-C49A-01F781406D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632" b="2632"/>
          <a:stretch>
            <a:fillRect/>
          </a:stretch>
        </p:blipFill>
        <p:spPr bwMode="auto">
          <a:xfrm>
            <a:off x="531846" y="1611869"/>
            <a:ext cx="2507606" cy="167144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5 - UK's Strongest Man 2024 - Season 2024 - Episode 2 / Final">
            <a:extLst>
              <a:ext uri="{FF2B5EF4-FFF2-40B4-BE49-F238E27FC236}">
                <a16:creationId xmlns:a16="http://schemas.microsoft.com/office/drawing/2014/main" id="{6406654F-909F-E395-BB83-6BB59D6791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624"/>
          <a:stretch>
            <a:fillRect/>
          </a:stretch>
        </p:blipFill>
        <p:spPr bwMode="auto">
          <a:xfrm>
            <a:off x="6279882" y="1612391"/>
            <a:ext cx="2506037" cy="1670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Watch Lockerbie: A Search for Truth on Sky Atlantic | Sky.com">
            <a:extLst>
              <a:ext uri="{FF2B5EF4-FFF2-40B4-BE49-F238E27FC236}">
                <a16:creationId xmlns:a16="http://schemas.microsoft.com/office/drawing/2014/main" id="{F5A83DD8-D826-6FE9-91AA-E1CF7E5344D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775" r="7775"/>
          <a:stretch>
            <a:fillRect/>
          </a:stretch>
        </p:blipFill>
        <p:spPr bwMode="auto">
          <a:xfrm>
            <a:off x="9152332" y="1612391"/>
            <a:ext cx="2507822" cy="16704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6">
            <a:extLst>
              <a:ext uri="{FF2B5EF4-FFF2-40B4-BE49-F238E27FC236}">
                <a16:creationId xmlns:a16="http://schemas.microsoft.com/office/drawing/2014/main" id="{A59608D0-AABB-E915-1F2B-A53DF600D4C8}"/>
              </a:ext>
            </a:extLst>
          </p:cNvPr>
          <p:cNvSpPr>
            <a:spLocks noGrp="1"/>
          </p:cNvSpPr>
          <p:nvPr>
            <p:ph type="body" sz="quarter" idx="15"/>
          </p:nvPr>
        </p:nvSpPr>
        <p:spPr>
          <a:xfrm>
            <a:off x="377757" y="5365115"/>
            <a:ext cx="11334817" cy="304800"/>
          </a:xfrm>
        </p:spPr>
        <p:txBody>
          <a:bodyPr/>
          <a:lstStyle/>
          <a:p>
            <a:r>
              <a:rPr lang="en-GB" dirty="0"/>
              <a:t>Source: Barb, Q1 2025. Average audience figures - Consolidated, Top performing episode of series (if applicable). </a:t>
            </a:r>
          </a:p>
        </p:txBody>
      </p:sp>
      <p:pic>
        <p:nvPicPr>
          <p:cNvPr id="2" name="Picture 4" descr="Watch Kirstie and Phil's Love It or List It | Stream free on Channel 4">
            <a:extLst>
              <a:ext uri="{FF2B5EF4-FFF2-40B4-BE49-F238E27FC236}">
                <a16:creationId xmlns:a16="http://schemas.microsoft.com/office/drawing/2014/main" id="{C6325E44-32C3-201F-2B2E-350090DD8D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7775" r="7775"/>
          <a:stretch>
            <a:fillRect/>
          </a:stretch>
        </p:blipFill>
        <p:spPr bwMode="auto">
          <a:xfrm>
            <a:off x="3404834" y="1611869"/>
            <a:ext cx="2506038" cy="167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552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wearing a red shirt and sunglasses&#10;&#10;AI-generated content may be incorrect.">
            <a:extLst>
              <a:ext uri="{FF2B5EF4-FFF2-40B4-BE49-F238E27FC236}">
                <a16:creationId xmlns:a16="http://schemas.microsoft.com/office/drawing/2014/main" id="{B92986FB-F784-E6BF-7589-B0B8E697BAA5}"/>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2" name="Title 1">
            <a:extLst>
              <a:ext uri="{FF2B5EF4-FFF2-40B4-BE49-F238E27FC236}">
                <a16:creationId xmlns:a16="http://schemas.microsoft.com/office/drawing/2014/main" id="{B6097223-7D69-81E0-79C4-2C45FF06D2A9}"/>
              </a:ext>
            </a:extLst>
          </p:cNvPr>
          <p:cNvSpPr>
            <a:spLocks noGrp="1"/>
          </p:cNvSpPr>
          <p:nvPr>
            <p:ph type="title"/>
          </p:nvPr>
        </p:nvSpPr>
        <p:spPr/>
        <p:txBody>
          <a:bodyPr/>
          <a:lstStyle/>
          <a:p>
            <a:r>
              <a:rPr lang="en-GB" dirty="0"/>
              <a:t>In this deck...</a:t>
            </a:r>
          </a:p>
        </p:txBody>
      </p:sp>
      <p:sp>
        <p:nvSpPr>
          <p:cNvPr id="3" name="Text Placeholder 2">
            <a:extLst>
              <a:ext uri="{FF2B5EF4-FFF2-40B4-BE49-F238E27FC236}">
                <a16:creationId xmlns:a16="http://schemas.microsoft.com/office/drawing/2014/main" id="{B40D8020-446C-B3B0-1A69-9B7C906032C4}"/>
              </a:ext>
            </a:extLst>
          </p:cNvPr>
          <p:cNvSpPr>
            <a:spLocks noGrp="1"/>
          </p:cNvSpPr>
          <p:nvPr>
            <p:ph type="body" sz="quarter" idx="13"/>
          </p:nvPr>
        </p:nvSpPr>
        <p:spPr>
          <a:xfrm>
            <a:off x="377758" y="1614207"/>
            <a:ext cx="5007042" cy="4126193"/>
          </a:xfrm>
        </p:spPr>
        <p:txBody>
          <a:bodyPr>
            <a:normAutofit/>
          </a:bodyPr>
          <a:lstStyle/>
          <a:p>
            <a:pPr>
              <a:lnSpc>
                <a:spcPct val="107000"/>
              </a:lnSpc>
            </a:pPr>
            <a:r>
              <a:rPr lang="en-GB" sz="1600" dirty="0">
                <a:effectLst/>
                <a:latin typeface="+mj-lt"/>
                <a:ea typeface="Calibri" panose="020F0502020204030204" pitchFamily="34" charset="0"/>
                <a:cs typeface="Times New Roman" panose="02020603050405020304" pitchFamily="18" charset="0"/>
              </a:rPr>
              <a:t>With Q1 planning well under way, this report will be a handy guide on what to expect over the coming months. </a:t>
            </a:r>
          </a:p>
          <a:p>
            <a:pPr lvl="0">
              <a:lnSpc>
                <a:spcPct val="107000"/>
              </a:lnSpc>
            </a:pPr>
            <a:r>
              <a:rPr lang="en-GB" sz="1600" dirty="0">
                <a:effectLst/>
                <a:latin typeface="+mj-lt"/>
                <a:ea typeface="Calibri" panose="020F0502020204030204" pitchFamily="34" charset="0"/>
                <a:cs typeface="Times New Roman" panose="02020603050405020304" pitchFamily="18" charset="0"/>
              </a:rPr>
              <a:t>To provide a useful base on what to expect next year we look historically to Q1 2025:</a:t>
            </a:r>
          </a:p>
          <a:p>
            <a:pPr marL="285750" lvl="0" indent="-285750">
              <a:lnSpc>
                <a:spcPct val="107000"/>
              </a:lnSpc>
              <a:buFont typeface="Symbol" panose="05050102010706020507" pitchFamily="18" charset="2"/>
              <a:buChar char="¾"/>
            </a:pPr>
            <a:r>
              <a:rPr lang="en-GB" sz="1500" dirty="0">
                <a:effectLst/>
                <a:latin typeface="+mj-lt"/>
                <a:ea typeface="Calibri" panose="020F0502020204030204" pitchFamily="34" charset="0"/>
                <a:cs typeface="Times New Roman" panose="02020603050405020304" pitchFamily="18" charset="0"/>
              </a:rPr>
              <a:t>Category &amp; advertiser analysis </a:t>
            </a:r>
          </a:p>
          <a:p>
            <a:pPr marL="285750" lvl="0" indent="-285750">
              <a:lnSpc>
                <a:spcPct val="107000"/>
              </a:lnSpc>
              <a:buFont typeface="Symbol" panose="05050102010706020507" pitchFamily="18" charset="2"/>
              <a:buChar char="¾"/>
            </a:pPr>
            <a:r>
              <a:rPr lang="en-GB" sz="1500" dirty="0">
                <a:latin typeface="+mj-lt"/>
                <a:ea typeface="Calibri" panose="020F0502020204030204" pitchFamily="34" charset="0"/>
                <a:cs typeface="Times New Roman" panose="02020603050405020304" pitchFamily="18" charset="0"/>
              </a:rPr>
              <a:t>‘Reach Extenders’ analysis &amp; </a:t>
            </a:r>
            <a:r>
              <a:rPr lang="en-GB" sz="1500" dirty="0">
                <a:effectLst/>
                <a:latin typeface="+mj-lt"/>
                <a:ea typeface="Calibri" panose="020F0502020204030204" pitchFamily="34" charset="0"/>
                <a:cs typeface="Times New Roman" panose="02020603050405020304" pitchFamily="18" charset="0"/>
              </a:rPr>
              <a:t>TV viewing overview</a:t>
            </a:r>
          </a:p>
          <a:p>
            <a:pPr marL="285750" lvl="0" indent="-285750">
              <a:lnSpc>
                <a:spcPct val="107000"/>
              </a:lnSpc>
              <a:buFont typeface="Symbol" panose="05050102010706020507" pitchFamily="18" charset="2"/>
              <a:buChar char="¾"/>
            </a:pPr>
            <a:r>
              <a:rPr lang="en-GB" sz="1500" dirty="0">
                <a:effectLst/>
                <a:latin typeface="+mj-lt"/>
                <a:ea typeface="Calibri" panose="020F0502020204030204" pitchFamily="34" charset="0"/>
                <a:cs typeface="Times New Roman" panose="02020603050405020304" pitchFamily="18" charset="0"/>
              </a:rPr>
              <a:t>Programming highlights across a range of genres</a:t>
            </a:r>
          </a:p>
          <a:p>
            <a:pPr lvl="0">
              <a:lnSpc>
                <a:spcPct val="107000"/>
              </a:lnSpc>
            </a:pPr>
            <a:r>
              <a:rPr lang="en-GB" sz="1600" dirty="0">
                <a:effectLst/>
                <a:latin typeface="+mj-lt"/>
                <a:ea typeface="Calibri" panose="020F0502020204030204" pitchFamily="34" charset="0"/>
                <a:cs typeface="Times New Roman" panose="02020603050405020304" pitchFamily="18" charset="0"/>
              </a:rPr>
              <a:t>To better prepare you, we include key considerations for the quarter ahead:</a:t>
            </a:r>
          </a:p>
          <a:p>
            <a:pPr marL="285750" indent="-285750">
              <a:lnSpc>
                <a:spcPct val="107000"/>
              </a:lnSpc>
              <a:buFont typeface="Symbol" panose="05050102010706020507" pitchFamily="18" charset="2"/>
              <a:buChar char="¾"/>
            </a:pPr>
            <a:r>
              <a:rPr lang="en-GB" sz="1500" dirty="0">
                <a:effectLst/>
                <a:latin typeface="+mj-lt"/>
                <a:ea typeface="Calibri" panose="020F0502020204030204" pitchFamily="34" charset="0"/>
                <a:cs typeface="Times New Roman" panose="02020603050405020304" pitchFamily="18" charset="0"/>
              </a:rPr>
              <a:t>Important dates </a:t>
            </a:r>
          </a:p>
          <a:p>
            <a:pPr marL="285750" indent="-285750">
              <a:lnSpc>
                <a:spcPct val="107000"/>
              </a:lnSpc>
              <a:buFont typeface="Symbol" panose="05050102010706020507" pitchFamily="18" charset="2"/>
              <a:buChar char="¾"/>
            </a:pPr>
            <a:r>
              <a:rPr lang="en-GB" sz="1500" dirty="0">
                <a:effectLst/>
                <a:latin typeface="+mj-lt"/>
                <a:ea typeface="Calibri" panose="020F0502020204030204" pitchFamily="34" charset="0"/>
                <a:cs typeface="Times New Roman" panose="02020603050405020304" pitchFamily="18" charset="0"/>
              </a:rPr>
              <a:t>Preview on programming to expect in </a:t>
            </a:r>
            <a:r>
              <a:rPr lang="en-GB" sz="1500" dirty="0">
                <a:latin typeface="+mj-lt"/>
                <a:ea typeface="Calibri" panose="020F0502020204030204" pitchFamily="34" charset="0"/>
                <a:cs typeface="Times New Roman" panose="02020603050405020304" pitchFamily="18" charset="0"/>
              </a:rPr>
              <a:t>Q1 2026</a:t>
            </a:r>
            <a:endParaRPr lang="en-GB" sz="1500" dirty="0">
              <a:effectLst/>
              <a:latin typeface="+mj-lt"/>
              <a:ea typeface="Calibri" panose="020F0502020204030204" pitchFamily="34" charset="0"/>
              <a:cs typeface="Times New Roman" panose="02020603050405020304" pitchFamily="18" charset="0"/>
            </a:endParaRPr>
          </a:p>
          <a:p>
            <a:endParaRPr lang="en-GB" sz="1600" dirty="0">
              <a:latin typeface="+mj-lt"/>
            </a:endParaRPr>
          </a:p>
          <a:p>
            <a:endParaRPr lang="en-GB" dirty="0"/>
          </a:p>
        </p:txBody>
      </p:sp>
      <p:sp>
        <p:nvSpPr>
          <p:cNvPr id="12" name="Text Placeholder 5">
            <a:extLst>
              <a:ext uri="{FF2B5EF4-FFF2-40B4-BE49-F238E27FC236}">
                <a16:creationId xmlns:a16="http://schemas.microsoft.com/office/drawing/2014/main" id="{47E3475E-B6DD-8C9E-3577-04217C39FFEA}"/>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0" i="0" dirty="0">
                <a:solidFill>
                  <a:srgbClr val="FFFFFF"/>
                </a:solidFill>
                <a:effectLst/>
                <a:latin typeface="+mj-lt"/>
              </a:rPr>
              <a:t>International Cricket Council – Catch The Spirit</a:t>
            </a:r>
            <a:endParaRPr lang="en-GB" dirty="0">
              <a:solidFill>
                <a:schemeClr val="bg1"/>
              </a:solidFill>
              <a:latin typeface="+mj-lt"/>
            </a:endParaRPr>
          </a:p>
        </p:txBody>
      </p:sp>
    </p:spTree>
    <p:extLst>
      <p:ext uri="{BB962C8B-B14F-4D97-AF65-F5344CB8AC3E}">
        <p14:creationId xmlns:p14="http://schemas.microsoft.com/office/powerpoint/2010/main" val="1516036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56FE6-924C-9390-7FE7-231C975D42F2}"/>
            </a:ext>
          </a:extLst>
        </p:cNvPr>
        <p:cNvGrpSpPr/>
        <p:nvPr/>
      </p:nvGrpSpPr>
      <p:grpSpPr>
        <a:xfrm>
          <a:off x="0" y="0"/>
          <a:ext cx="0" cy="0"/>
          <a:chOff x="0" y="0"/>
          <a:chExt cx="0" cy="0"/>
        </a:xfrm>
      </p:grpSpPr>
      <p:sp>
        <p:nvSpPr>
          <p:cNvPr id="23" name="Text Placeholder 22">
            <a:extLst>
              <a:ext uri="{FF2B5EF4-FFF2-40B4-BE49-F238E27FC236}">
                <a16:creationId xmlns:a16="http://schemas.microsoft.com/office/drawing/2014/main" id="{B6F11AE6-1F01-21C2-D5A0-9AA9C88714B7}"/>
              </a:ext>
            </a:extLst>
          </p:cNvPr>
          <p:cNvSpPr>
            <a:spLocks noGrp="1"/>
          </p:cNvSpPr>
          <p:nvPr>
            <p:ph type="body" sz="quarter" idx="41"/>
          </p:nvPr>
        </p:nvSpPr>
        <p:spPr/>
        <p:txBody>
          <a:bodyPr>
            <a:normAutofit/>
          </a:bodyPr>
          <a:lstStyle/>
          <a:p>
            <a:r>
              <a:rPr lang="en-GB" sz="1200" b="1" dirty="0">
                <a:solidFill>
                  <a:schemeClr val="accent3"/>
                </a:solidFill>
              </a:rPr>
              <a:t>Bergerac</a:t>
            </a:r>
          </a:p>
          <a:p>
            <a:r>
              <a:rPr lang="en-GB" sz="1200" dirty="0">
                <a:solidFill>
                  <a:schemeClr val="bg2"/>
                </a:solidFill>
              </a:rPr>
              <a:t>U&amp;Drama, 27 Feb</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1,657,700</a:t>
            </a:r>
          </a:p>
          <a:p>
            <a:pPr>
              <a:spcBef>
                <a:spcPts val="0"/>
              </a:spcBef>
            </a:pPr>
            <a:r>
              <a:rPr lang="en-US" sz="1200" dirty="0">
                <a:solidFill>
                  <a:schemeClr val="bg2"/>
                </a:solidFill>
              </a:rPr>
              <a:t>Adults: 1,644,900</a:t>
            </a:r>
          </a:p>
          <a:p>
            <a:pPr>
              <a:spcBef>
                <a:spcPts val="0"/>
              </a:spcBef>
            </a:pPr>
            <a:r>
              <a:rPr lang="en-US" sz="1200" dirty="0">
                <a:solidFill>
                  <a:schemeClr val="bg2"/>
                </a:solidFill>
              </a:rPr>
              <a:t>ABC1 Ads: 995,800</a:t>
            </a:r>
          </a:p>
          <a:p>
            <a:pPr>
              <a:spcBef>
                <a:spcPts val="0"/>
              </a:spcBef>
            </a:pPr>
            <a:r>
              <a:rPr lang="en-US" sz="1200" dirty="0">
                <a:solidFill>
                  <a:schemeClr val="bg2"/>
                </a:solidFill>
              </a:rPr>
              <a:t>16-34: 23,200</a:t>
            </a:r>
          </a:p>
          <a:p>
            <a:pPr>
              <a:spcBef>
                <a:spcPts val="0"/>
              </a:spcBef>
            </a:pPr>
            <a:r>
              <a:rPr lang="en-US" sz="1200" dirty="0">
                <a:solidFill>
                  <a:schemeClr val="bg2"/>
                </a:solidFill>
              </a:rPr>
              <a:t>HP+CH: 19,300</a:t>
            </a:r>
          </a:p>
          <a:p>
            <a:endParaRPr lang="en-GB" sz="1200" dirty="0"/>
          </a:p>
        </p:txBody>
      </p:sp>
      <p:sp>
        <p:nvSpPr>
          <p:cNvPr id="10" name="Text Placeholder 9">
            <a:extLst>
              <a:ext uri="{FF2B5EF4-FFF2-40B4-BE49-F238E27FC236}">
                <a16:creationId xmlns:a16="http://schemas.microsoft.com/office/drawing/2014/main" id="{4B43C7F5-433D-2249-05BF-35262A63703E}"/>
              </a:ext>
            </a:extLst>
          </p:cNvPr>
          <p:cNvSpPr>
            <a:spLocks noGrp="1"/>
          </p:cNvSpPr>
          <p:nvPr>
            <p:ph type="body" sz="quarter" idx="33"/>
          </p:nvPr>
        </p:nvSpPr>
        <p:spPr/>
        <p:txBody>
          <a:bodyPr>
            <a:normAutofit/>
          </a:bodyPr>
          <a:lstStyle/>
          <a:p>
            <a:r>
              <a:rPr lang="en-GB" sz="1200" b="1" dirty="0">
                <a:solidFill>
                  <a:schemeClr val="accent3"/>
                </a:solidFill>
              </a:rPr>
              <a:t>Vera</a:t>
            </a:r>
          </a:p>
          <a:p>
            <a:r>
              <a:rPr lang="en-GB" sz="1200" dirty="0">
                <a:solidFill>
                  <a:schemeClr val="bg2"/>
                </a:solidFill>
              </a:rPr>
              <a:t>ITV1, 1 Jan</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6,093,100</a:t>
            </a:r>
          </a:p>
          <a:p>
            <a:pPr>
              <a:spcBef>
                <a:spcPts val="0"/>
              </a:spcBef>
            </a:pPr>
            <a:r>
              <a:rPr lang="en-US" sz="1200" dirty="0">
                <a:solidFill>
                  <a:schemeClr val="bg2"/>
                </a:solidFill>
              </a:rPr>
              <a:t>Adults: 6,054,000</a:t>
            </a:r>
          </a:p>
          <a:p>
            <a:pPr>
              <a:spcBef>
                <a:spcPts val="0"/>
              </a:spcBef>
            </a:pPr>
            <a:r>
              <a:rPr lang="en-US" sz="1200" dirty="0">
                <a:solidFill>
                  <a:schemeClr val="bg2"/>
                </a:solidFill>
              </a:rPr>
              <a:t>ABC1 Ads: 3,037,400</a:t>
            </a:r>
          </a:p>
          <a:p>
            <a:pPr>
              <a:spcBef>
                <a:spcPts val="0"/>
              </a:spcBef>
            </a:pPr>
            <a:r>
              <a:rPr lang="en-US" sz="1200" dirty="0">
                <a:solidFill>
                  <a:schemeClr val="bg2"/>
                </a:solidFill>
              </a:rPr>
              <a:t>16-34: 178,200</a:t>
            </a:r>
          </a:p>
          <a:p>
            <a:pPr>
              <a:spcBef>
                <a:spcPts val="0"/>
              </a:spcBef>
            </a:pPr>
            <a:r>
              <a:rPr lang="en-US" sz="1200" dirty="0">
                <a:solidFill>
                  <a:schemeClr val="bg2"/>
                </a:solidFill>
              </a:rPr>
              <a:t>HP+CH: 237,000</a:t>
            </a:r>
          </a:p>
        </p:txBody>
      </p:sp>
      <p:sp>
        <p:nvSpPr>
          <p:cNvPr id="17" name="Text Placeholder 16">
            <a:extLst>
              <a:ext uri="{FF2B5EF4-FFF2-40B4-BE49-F238E27FC236}">
                <a16:creationId xmlns:a16="http://schemas.microsoft.com/office/drawing/2014/main" id="{7F5A09EF-DB2E-ECA2-FF3B-D6B1D3CBE5E1}"/>
              </a:ext>
            </a:extLst>
          </p:cNvPr>
          <p:cNvSpPr>
            <a:spLocks noGrp="1"/>
          </p:cNvSpPr>
          <p:nvPr>
            <p:ph type="body" sz="quarter" idx="35"/>
          </p:nvPr>
        </p:nvSpPr>
        <p:spPr/>
        <p:txBody>
          <a:bodyPr>
            <a:normAutofit/>
          </a:bodyPr>
          <a:lstStyle/>
          <a:p>
            <a:r>
              <a:rPr lang="en-GB" sz="1200" b="1" dirty="0">
                <a:solidFill>
                  <a:schemeClr val="accent3"/>
                </a:solidFill>
              </a:rPr>
              <a:t>Patience</a:t>
            </a:r>
          </a:p>
          <a:p>
            <a:r>
              <a:rPr lang="en-GB" sz="1200" dirty="0">
                <a:solidFill>
                  <a:schemeClr val="bg2"/>
                </a:solidFill>
              </a:rPr>
              <a:t>Channel 4, 8 Jan</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3,027,000</a:t>
            </a:r>
          </a:p>
          <a:p>
            <a:pPr>
              <a:spcBef>
                <a:spcPts val="0"/>
              </a:spcBef>
            </a:pPr>
            <a:r>
              <a:rPr lang="en-US" sz="1200" dirty="0">
                <a:solidFill>
                  <a:schemeClr val="bg2"/>
                </a:solidFill>
              </a:rPr>
              <a:t>Adults: 2,983,700</a:t>
            </a:r>
          </a:p>
          <a:p>
            <a:pPr>
              <a:spcBef>
                <a:spcPts val="0"/>
              </a:spcBef>
            </a:pPr>
            <a:r>
              <a:rPr lang="en-US" sz="1200" dirty="0">
                <a:solidFill>
                  <a:schemeClr val="bg2"/>
                </a:solidFill>
              </a:rPr>
              <a:t>ABC1 Ads: 1,789,500</a:t>
            </a:r>
          </a:p>
          <a:p>
            <a:pPr>
              <a:spcBef>
                <a:spcPts val="0"/>
              </a:spcBef>
            </a:pPr>
            <a:r>
              <a:rPr lang="en-US" sz="1200" dirty="0">
                <a:solidFill>
                  <a:schemeClr val="bg2"/>
                </a:solidFill>
              </a:rPr>
              <a:t>16-34: 134,000</a:t>
            </a:r>
          </a:p>
          <a:p>
            <a:pPr>
              <a:spcBef>
                <a:spcPts val="0"/>
              </a:spcBef>
            </a:pPr>
            <a:r>
              <a:rPr lang="en-US" sz="1200" dirty="0">
                <a:solidFill>
                  <a:schemeClr val="bg2"/>
                </a:solidFill>
              </a:rPr>
              <a:t>HP+CH: 196,300</a:t>
            </a:r>
          </a:p>
          <a:p>
            <a:endParaRPr lang="en-GB" sz="1200" dirty="0"/>
          </a:p>
        </p:txBody>
      </p:sp>
      <p:sp>
        <p:nvSpPr>
          <p:cNvPr id="19" name="Text Placeholder 18">
            <a:extLst>
              <a:ext uri="{FF2B5EF4-FFF2-40B4-BE49-F238E27FC236}">
                <a16:creationId xmlns:a16="http://schemas.microsoft.com/office/drawing/2014/main" id="{CD023C57-51C3-4556-EBBD-4DFA7BAF7027}"/>
              </a:ext>
            </a:extLst>
          </p:cNvPr>
          <p:cNvSpPr>
            <a:spLocks noGrp="1"/>
          </p:cNvSpPr>
          <p:nvPr>
            <p:ph type="body" sz="quarter" idx="37"/>
          </p:nvPr>
        </p:nvSpPr>
        <p:spPr/>
        <p:txBody>
          <a:bodyPr>
            <a:normAutofit/>
          </a:bodyPr>
          <a:lstStyle/>
          <a:p>
            <a:r>
              <a:rPr lang="en-GB" sz="1200" b="1" dirty="0">
                <a:solidFill>
                  <a:schemeClr val="accent3"/>
                </a:solidFill>
              </a:rPr>
              <a:t>The Castaways</a:t>
            </a:r>
          </a:p>
          <a:p>
            <a:r>
              <a:rPr lang="en-GB" sz="1200" dirty="0">
                <a:solidFill>
                  <a:schemeClr val="bg2"/>
                </a:solidFill>
              </a:rPr>
              <a:t>Channel 5, 26 Jan</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2,138,400</a:t>
            </a:r>
          </a:p>
          <a:p>
            <a:pPr>
              <a:spcBef>
                <a:spcPts val="0"/>
              </a:spcBef>
            </a:pPr>
            <a:r>
              <a:rPr lang="en-US" sz="1200" dirty="0">
                <a:solidFill>
                  <a:schemeClr val="bg2"/>
                </a:solidFill>
              </a:rPr>
              <a:t>Adults: 2,073,200</a:t>
            </a:r>
          </a:p>
          <a:p>
            <a:pPr>
              <a:spcBef>
                <a:spcPts val="0"/>
              </a:spcBef>
            </a:pPr>
            <a:r>
              <a:rPr lang="en-US" sz="1200" dirty="0">
                <a:solidFill>
                  <a:schemeClr val="bg2"/>
                </a:solidFill>
              </a:rPr>
              <a:t>ABC1 Ads: 855,400</a:t>
            </a:r>
          </a:p>
          <a:p>
            <a:pPr>
              <a:spcBef>
                <a:spcPts val="0"/>
              </a:spcBef>
            </a:pPr>
            <a:r>
              <a:rPr lang="en-US" sz="1200" dirty="0">
                <a:solidFill>
                  <a:schemeClr val="bg2"/>
                </a:solidFill>
              </a:rPr>
              <a:t>16-34: 63,800</a:t>
            </a:r>
          </a:p>
          <a:p>
            <a:pPr>
              <a:spcBef>
                <a:spcPts val="0"/>
              </a:spcBef>
            </a:pPr>
            <a:r>
              <a:rPr lang="en-US" sz="1200" dirty="0">
                <a:solidFill>
                  <a:schemeClr val="bg2"/>
                </a:solidFill>
              </a:rPr>
              <a:t>HP+CH: 169,200</a:t>
            </a:r>
          </a:p>
          <a:p>
            <a:endParaRPr lang="en-GB" sz="1200" dirty="0"/>
          </a:p>
        </p:txBody>
      </p:sp>
      <p:sp>
        <p:nvSpPr>
          <p:cNvPr id="21" name="Text Placeholder 20">
            <a:extLst>
              <a:ext uri="{FF2B5EF4-FFF2-40B4-BE49-F238E27FC236}">
                <a16:creationId xmlns:a16="http://schemas.microsoft.com/office/drawing/2014/main" id="{AB5C0497-B0D7-632E-6F6B-61DAEC072770}"/>
              </a:ext>
            </a:extLst>
          </p:cNvPr>
          <p:cNvSpPr>
            <a:spLocks noGrp="1"/>
          </p:cNvSpPr>
          <p:nvPr>
            <p:ph type="body" sz="quarter" idx="39"/>
          </p:nvPr>
        </p:nvSpPr>
        <p:spPr/>
        <p:txBody>
          <a:bodyPr>
            <a:normAutofit/>
          </a:bodyPr>
          <a:lstStyle/>
          <a:p>
            <a:r>
              <a:rPr lang="en-US" sz="1200" b="1" dirty="0">
                <a:solidFill>
                  <a:schemeClr val="accent3"/>
                </a:solidFill>
              </a:rPr>
              <a:t>Lockerbie: A Search For Truth</a:t>
            </a:r>
          </a:p>
          <a:p>
            <a:r>
              <a:rPr lang="en-GB" sz="1200" dirty="0">
                <a:solidFill>
                  <a:schemeClr val="bg2"/>
                </a:solidFill>
              </a:rPr>
              <a:t>Sky Atlantic, 1 Jan</a:t>
            </a: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986,000</a:t>
            </a:r>
          </a:p>
          <a:p>
            <a:pPr>
              <a:spcBef>
                <a:spcPts val="0"/>
              </a:spcBef>
            </a:pPr>
            <a:r>
              <a:rPr lang="en-US" sz="1200" dirty="0">
                <a:solidFill>
                  <a:schemeClr val="bg2"/>
                </a:solidFill>
              </a:rPr>
              <a:t>Adults: 973,700</a:t>
            </a:r>
          </a:p>
          <a:p>
            <a:pPr>
              <a:spcBef>
                <a:spcPts val="0"/>
              </a:spcBef>
            </a:pPr>
            <a:r>
              <a:rPr lang="en-US" sz="1200" dirty="0">
                <a:solidFill>
                  <a:schemeClr val="bg2"/>
                </a:solidFill>
              </a:rPr>
              <a:t>ABC1 Ads: 592,100</a:t>
            </a:r>
          </a:p>
          <a:p>
            <a:pPr>
              <a:spcBef>
                <a:spcPts val="0"/>
              </a:spcBef>
            </a:pPr>
            <a:r>
              <a:rPr lang="en-US" sz="1200" dirty="0">
                <a:solidFill>
                  <a:schemeClr val="bg2"/>
                </a:solidFill>
              </a:rPr>
              <a:t>16-34: 100,800</a:t>
            </a:r>
          </a:p>
          <a:p>
            <a:pPr>
              <a:spcBef>
                <a:spcPts val="0"/>
              </a:spcBef>
            </a:pPr>
            <a:r>
              <a:rPr lang="en-US" sz="1200" dirty="0">
                <a:solidFill>
                  <a:schemeClr val="bg2"/>
                </a:solidFill>
              </a:rPr>
              <a:t>HP+CH: 151,300</a:t>
            </a:r>
          </a:p>
          <a:p>
            <a:pPr>
              <a:spcBef>
                <a:spcPts val="0"/>
              </a:spcBef>
            </a:pPr>
            <a:endParaRPr lang="en-US" sz="1200" dirty="0">
              <a:solidFill>
                <a:schemeClr val="bg2"/>
              </a:solidFill>
            </a:endParaRPr>
          </a:p>
          <a:p>
            <a:endParaRPr lang="en-GB" sz="1200" dirty="0"/>
          </a:p>
        </p:txBody>
      </p:sp>
      <p:sp>
        <p:nvSpPr>
          <p:cNvPr id="2" name="Title 1">
            <a:extLst>
              <a:ext uri="{FF2B5EF4-FFF2-40B4-BE49-F238E27FC236}">
                <a16:creationId xmlns:a16="http://schemas.microsoft.com/office/drawing/2014/main" id="{4D783506-217F-172D-840F-A99A2D90DCDB}"/>
              </a:ext>
            </a:extLst>
          </p:cNvPr>
          <p:cNvSpPr>
            <a:spLocks noGrp="1"/>
          </p:cNvSpPr>
          <p:nvPr>
            <p:ph type="title"/>
          </p:nvPr>
        </p:nvSpPr>
        <p:spPr/>
        <p:txBody>
          <a:bodyPr/>
          <a:lstStyle/>
          <a:p>
            <a:r>
              <a:rPr lang="en-GB" u="sng"/>
              <a:t>Drama</a:t>
            </a:r>
            <a:r>
              <a:rPr lang="en-GB"/>
              <a:t> - Programming Highlights</a:t>
            </a:r>
            <a:endParaRPr lang="en-GB" dirty="0"/>
          </a:p>
        </p:txBody>
      </p:sp>
      <p:sp>
        <p:nvSpPr>
          <p:cNvPr id="7" name="Text Placeholder 6">
            <a:extLst>
              <a:ext uri="{FF2B5EF4-FFF2-40B4-BE49-F238E27FC236}">
                <a16:creationId xmlns:a16="http://schemas.microsoft.com/office/drawing/2014/main" id="{93D29FE2-EFFF-55DC-31A3-372D90EB351F}"/>
              </a:ext>
            </a:extLst>
          </p:cNvPr>
          <p:cNvSpPr>
            <a:spLocks noGrp="1"/>
          </p:cNvSpPr>
          <p:nvPr>
            <p:ph type="body" sz="quarter" idx="15"/>
          </p:nvPr>
        </p:nvSpPr>
        <p:spPr/>
        <p:txBody>
          <a:bodyPr/>
          <a:lstStyle/>
          <a:p>
            <a:r>
              <a:rPr lang="en-GB" dirty="0"/>
              <a:t>Source: Barb, Q1 2025. Average audience figures - Consolidated, Top performing episode of series (if applicable). </a:t>
            </a:r>
          </a:p>
        </p:txBody>
      </p:sp>
      <p:sp>
        <p:nvSpPr>
          <p:cNvPr id="9" name="Text Placeholder 2">
            <a:extLst>
              <a:ext uri="{FF2B5EF4-FFF2-40B4-BE49-F238E27FC236}">
                <a16:creationId xmlns:a16="http://schemas.microsoft.com/office/drawing/2014/main" id="{4764C5FE-397B-FD58-3ECE-814A59AC5CFB}"/>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000" dirty="0"/>
          </a:p>
        </p:txBody>
      </p:sp>
      <p:sp>
        <p:nvSpPr>
          <p:cNvPr id="8" name="AutoShape 8" descr="The Chelsea Detective Christmas Special 2024 - U&amp;Drama +1 | TV Guide">
            <a:extLst>
              <a:ext uri="{FF2B5EF4-FFF2-40B4-BE49-F238E27FC236}">
                <a16:creationId xmlns:a16="http://schemas.microsoft.com/office/drawing/2014/main" id="{63E73A57-A011-3D70-9641-5BBC45E26BA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4" name="Picture 2" descr="ITV's Vera 2025 New Year's Day debut matches Mr Bates overnights for 2024">
            <a:extLst>
              <a:ext uri="{FF2B5EF4-FFF2-40B4-BE49-F238E27FC236}">
                <a16:creationId xmlns:a16="http://schemas.microsoft.com/office/drawing/2014/main" id="{11D8CC9D-B1C3-1DEA-38E7-7ACA1CC24F25}"/>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t="67" b="67"/>
          <a:stretch>
            <a:fillRect/>
          </a:stretch>
        </p:blipFill>
        <p:spPr bwMode="auto">
          <a:xfrm>
            <a:off x="531813" y="1630363"/>
            <a:ext cx="1790700" cy="11938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Watch Patience | Stream free on Channel 4">
            <a:extLst>
              <a:ext uri="{FF2B5EF4-FFF2-40B4-BE49-F238E27FC236}">
                <a16:creationId xmlns:a16="http://schemas.microsoft.com/office/drawing/2014/main" id="{E5E8D26F-1C02-FC48-FA25-247B0D854DB1}"/>
              </a:ext>
            </a:extLst>
          </p:cNvPr>
          <p:cNvPicPr>
            <a:picLocks noGrp="1" noChangeAspect="1" noChangeArrowheads="1"/>
          </p:cNvPicPr>
          <p:nvPr>
            <p:ph type="pic" sz="quarter" idx="34"/>
          </p:nvPr>
        </p:nvPicPr>
        <p:blipFill rotWithShape="1">
          <a:blip r:embed="rId4">
            <a:extLst>
              <a:ext uri="{28A0092B-C50C-407E-A947-70E740481C1C}">
                <a14:useLocalDpi xmlns:a14="http://schemas.microsoft.com/office/drawing/2010/main" val="0"/>
              </a:ext>
            </a:extLst>
          </a:blip>
          <a:srcRect l="7775" r="7775"/>
          <a:stretch>
            <a:fillRect/>
          </a:stretch>
        </p:blipFill>
        <p:spPr bwMode="auto">
          <a:xfrm>
            <a:off x="2865438" y="1630363"/>
            <a:ext cx="1792287" cy="11938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The Castaways release date, cast, and episodes unveiled | TV &amp; Radio |  Showbiz &amp; TV | Express.co.uk">
            <a:extLst>
              <a:ext uri="{FF2B5EF4-FFF2-40B4-BE49-F238E27FC236}">
                <a16:creationId xmlns:a16="http://schemas.microsoft.com/office/drawing/2014/main" id="{EB331EE1-78B0-5251-52FF-57ECB9E8F6C4}"/>
              </a:ext>
            </a:extLst>
          </p:cNvPr>
          <p:cNvPicPr>
            <a:picLocks noGrp="1" noChangeAspect="1" noChangeArrowheads="1"/>
          </p:cNvPicPr>
          <p:nvPr>
            <p:ph type="pic" sz="quarter" idx="36"/>
          </p:nvPr>
        </p:nvPicPr>
        <p:blipFill rotWithShape="1">
          <a:blip r:embed="rId5">
            <a:extLst>
              <a:ext uri="{28A0092B-C50C-407E-A947-70E740481C1C}">
                <a14:useLocalDpi xmlns:a14="http://schemas.microsoft.com/office/drawing/2010/main" val="0"/>
              </a:ext>
            </a:extLst>
          </a:blip>
          <a:srcRect l="5508" r="5508"/>
          <a:stretch>
            <a:fillRect/>
          </a:stretch>
        </p:blipFill>
        <p:spPr bwMode="auto">
          <a:xfrm>
            <a:off x="5200650" y="1630363"/>
            <a:ext cx="1790700" cy="11938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Watch Lockerbie: A Search for Truth on Sky Atlantic | Sky.com">
            <a:extLst>
              <a:ext uri="{FF2B5EF4-FFF2-40B4-BE49-F238E27FC236}">
                <a16:creationId xmlns:a16="http://schemas.microsoft.com/office/drawing/2014/main" id="{7F6A8C68-0760-12C3-045B-ADC4B58EFBBE}"/>
              </a:ext>
            </a:extLst>
          </p:cNvPr>
          <p:cNvPicPr>
            <a:picLocks noGrp="1" noChangeAspect="1" noChangeArrowheads="1"/>
          </p:cNvPicPr>
          <p:nvPr>
            <p:ph type="pic" sz="quarter" idx="38"/>
          </p:nvPr>
        </p:nvPicPr>
        <p:blipFill rotWithShape="1">
          <a:blip r:embed="rId6">
            <a:extLst>
              <a:ext uri="{28A0092B-C50C-407E-A947-70E740481C1C}">
                <a14:useLocalDpi xmlns:a14="http://schemas.microsoft.com/office/drawing/2010/main" val="0"/>
              </a:ext>
            </a:extLst>
          </a:blip>
          <a:srcRect l="7775" r="7775"/>
          <a:stretch>
            <a:fillRect/>
          </a:stretch>
        </p:blipFill>
        <p:spPr bwMode="auto">
          <a:xfrm>
            <a:off x="7534275" y="1630363"/>
            <a:ext cx="1792288" cy="11938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Re-imagined series of Bergerac set to return to U and U&amp;DRAMA in 2026">
            <a:extLst>
              <a:ext uri="{FF2B5EF4-FFF2-40B4-BE49-F238E27FC236}">
                <a16:creationId xmlns:a16="http://schemas.microsoft.com/office/drawing/2014/main" id="{1A63EE08-877F-6077-C898-3BC3A32058F9}"/>
              </a:ext>
            </a:extLst>
          </p:cNvPr>
          <p:cNvPicPr>
            <a:picLocks noGrp="1" noChangeAspect="1" noChangeArrowheads="1"/>
          </p:cNvPicPr>
          <p:nvPr>
            <p:ph type="pic" sz="quarter" idx="40"/>
          </p:nvPr>
        </p:nvPicPr>
        <p:blipFill rotWithShape="1">
          <a:blip r:embed="rId7">
            <a:extLst>
              <a:ext uri="{28A0092B-C50C-407E-A947-70E740481C1C}">
                <a14:useLocalDpi xmlns:a14="http://schemas.microsoft.com/office/drawing/2010/main" val="0"/>
              </a:ext>
            </a:extLst>
          </a:blip>
          <a:srcRect l="7082" r="7082"/>
          <a:stretch>
            <a:fillRect/>
          </a:stretch>
        </p:blipFill>
        <p:spPr bwMode="auto">
          <a:xfrm>
            <a:off x="9869488" y="1630363"/>
            <a:ext cx="1790700" cy="119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148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7582D-2350-71DE-1020-0E00FAE53DD7}"/>
            </a:ext>
          </a:extLst>
        </p:cNvPr>
        <p:cNvGrpSpPr/>
        <p:nvPr/>
      </p:nvGrpSpPr>
      <p:grpSpPr>
        <a:xfrm>
          <a:off x="0" y="0"/>
          <a:ext cx="0" cy="0"/>
          <a:chOff x="0" y="0"/>
          <a:chExt cx="0" cy="0"/>
        </a:xfrm>
      </p:grpSpPr>
      <p:sp>
        <p:nvSpPr>
          <p:cNvPr id="23" name="Text Placeholder 22">
            <a:extLst>
              <a:ext uri="{FF2B5EF4-FFF2-40B4-BE49-F238E27FC236}">
                <a16:creationId xmlns:a16="http://schemas.microsoft.com/office/drawing/2014/main" id="{720E4F47-94E3-94FF-04C6-5BBEF78A5873}"/>
              </a:ext>
            </a:extLst>
          </p:cNvPr>
          <p:cNvSpPr>
            <a:spLocks noGrp="1"/>
          </p:cNvSpPr>
          <p:nvPr>
            <p:ph type="body" sz="quarter" idx="41"/>
          </p:nvPr>
        </p:nvSpPr>
        <p:spPr>
          <a:xfrm>
            <a:off x="9901050" y="2988431"/>
            <a:ext cx="1988847" cy="2170678"/>
          </a:xfrm>
        </p:spPr>
        <p:txBody>
          <a:bodyPr>
            <a:normAutofit/>
          </a:bodyPr>
          <a:lstStyle/>
          <a:p>
            <a:r>
              <a:rPr lang="en-US" sz="1200" b="1" dirty="0">
                <a:solidFill>
                  <a:schemeClr val="accent3"/>
                </a:solidFill>
              </a:rPr>
              <a:t>Dave Gorman: Modern Life is Goodish</a:t>
            </a:r>
            <a:endParaRPr lang="en-GB" sz="1200" b="1" dirty="0">
              <a:solidFill>
                <a:schemeClr val="accent3"/>
              </a:solidFill>
            </a:endParaRPr>
          </a:p>
          <a:p>
            <a:r>
              <a:rPr lang="en-GB" sz="1200" dirty="0">
                <a:solidFill>
                  <a:schemeClr val="bg2"/>
                </a:solidFill>
              </a:rPr>
              <a:t>U&amp;Drama, 24 Feb</a:t>
            </a: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471,300</a:t>
            </a:r>
          </a:p>
          <a:p>
            <a:pPr>
              <a:spcBef>
                <a:spcPts val="0"/>
              </a:spcBef>
            </a:pPr>
            <a:r>
              <a:rPr lang="en-US" sz="1200" dirty="0">
                <a:solidFill>
                  <a:schemeClr val="bg2"/>
                </a:solidFill>
              </a:rPr>
              <a:t>Adults: 450,500</a:t>
            </a:r>
          </a:p>
          <a:p>
            <a:pPr>
              <a:spcBef>
                <a:spcPts val="0"/>
              </a:spcBef>
            </a:pPr>
            <a:r>
              <a:rPr lang="en-US" sz="1200" dirty="0">
                <a:solidFill>
                  <a:schemeClr val="bg2"/>
                </a:solidFill>
              </a:rPr>
              <a:t>ABC1 Ads: 328,100</a:t>
            </a:r>
          </a:p>
          <a:p>
            <a:pPr>
              <a:spcBef>
                <a:spcPts val="0"/>
              </a:spcBef>
            </a:pPr>
            <a:r>
              <a:rPr lang="en-US" sz="1200" dirty="0">
                <a:solidFill>
                  <a:schemeClr val="bg2"/>
                </a:solidFill>
              </a:rPr>
              <a:t>16-34: 11,200</a:t>
            </a:r>
          </a:p>
          <a:p>
            <a:pPr>
              <a:spcBef>
                <a:spcPts val="0"/>
              </a:spcBef>
            </a:pPr>
            <a:r>
              <a:rPr lang="en-US" sz="1200" dirty="0">
                <a:solidFill>
                  <a:schemeClr val="bg2"/>
                </a:solidFill>
              </a:rPr>
              <a:t>HP+CH: 58,500</a:t>
            </a:r>
          </a:p>
        </p:txBody>
      </p:sp>
      <p:sp>
        <p:nvSpPr>
          <p:cNvPr id="10" name="Text Placeholder 9">
            <a:extLst>
              <a:ext uri="{FF2B5EF4-FFF2-40B4-BE49-F238E27FC236}">
                <a16:creationId xmlns:a16="http://schemas.microsoft.com/office/drawing/2014/main" id="{F64DB65F-7EE3-9C76-826B-07192FB09586}"/>
              </a:ext>
            </a:extLst>
          </p:cNvPr>
          <p:cNvSpPr>
            <a:spLocks noGrp="1"/>
          </p:cNvSpPr>
          <p:nvPr>
            <p:ph type="body" sz="quarter" idx="33"/>
          </p:nvPr>
        </p:nvSpPr>
        <p:spPr/>
        <p:txBody>
          <a:bodyPr>
            <a:normAutofit/>
          </a:bodyPr>
          <a:lstStyle/>
          <a:p>
            <a:r>
              <a:rPr lang="en-GB" sz="1200" b="1" dirty="0">
                <a:solidFill>
                  <a:schemeClr val="accent3"/>
                </a:solidFill>
              </a:rPr>
              <a:t>Love Island All Stars</a:t>
            </a:r>
          </a:p>
          <a:p>
            <a:r>
              <a:rPr lang="en-GB" sz="1200" dirty="0">
                <a:solidFill>
                  <a:schemeClr val="bg2"/>
                </a:solidFill>
              </a:rPr>
              <a:t>ITV2, 9 Feb</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1,778,300</a:t>
            </a:r>
          </a:p>
          <a:p>
            <a:pPr>
              <a:spcBef>
                <a:spcPts val="0"/>
              </a:spcBef>
            </a:pPr>
            <a:r>
              <a:rPr lang="en-US" sz="1200" dirty="0">
                <a:solidFill>
                  <a:schemeClr val="bg2"/>
                </a:solidFill>
              </a:rPr>
              <a:t>Adults: 1,707,100</a:t>
            </a:r>
          </a:p>
          <a:p>
            <a:pPr>
              <a:spcBef>
                <a:spcPts val="0"/>
              </a:spcBef>
            </a:pPr>
            <a:r>
              <a:rPr lang="en-US" sz="1200" dirty="0">
                <a:solidFill>
                  <a:schemeClr val="bg2"/>
                </a:solidFill>
              </a:rPr>
              <a:t>ABC1 Ads: 921,600</a:t>
            </a:r>
          </a:p>
          <a:p>
            <a:pPr>
              <a:spcBef>
                <a:spcPts val="0"/>
              </a:spcBef>
            </a:pPr>
            <a:r>
              <a:rPr lang="en-US" sz="1200" dirty="0">
                <a:solidFill>
                  <a:schemeClr val="bg2"/>
                </a:solidFill>
              </a:rPr>
              <a:t>16-34: 762,900</a:t>
            </a:r>
          </a:p>
          <a:p>
            <a:pPr>
              <a:spcBef>
                <a:spcPts val="0"/>
              </a:spcBef>
            </a:pPr>
            <a:r>
              <a:rPr lang="en-US" sz="1200" dirty="0">
                <a:solidFill>
                  <a:schemeClr val="bg2"/>
                </a:solidFill>
              </a:rPr>
              <a:t>HP+CH: 368,800</a:t>
            </a:r>
          </a:p>
          <a:p>
            <a:pPr>
              <a:spcBef>
                <a:spcPts val="0"/>
              </a:spcBef>
            </a:pPr>
            <a:endParaRPr lang="en-US" sz="1200" dirty="0">
              <a:solidFill>
                <a:schemeClr val="bg2"/>
              </a:solidFill>
            </a:endParaRPr>
          </a:p>
        </p:txBody>
      </p:sp>
      <p:sp>
        <p:nvSpPr>
          <p:cNvPr id="17" name="Text Placeholder 16">
            <a:extLst>
              <a:ext uri="{FF2B5EF4-FFF2-40B4-BE49-F238E27FC236}">
                <a16:creationId xmlns:a16="http://schemas.microsoft.com/office/drawing/2014/main" id="{2EAEAFEA-0489-E7DA-75CF-424FF51C48E3}"/>
              </a:ext>
            </a:extLst>
          </p:cNvPr>
          <p:cNvSpPr>
            <a:spLocks noGrp="1"/>
          </p:cNvSpPr>
          <p:nvPr>
            <p:ph type="body" sz="quarter" idx="35"/>
          </p:nvPr>
        </p:nvSpPr>
        <p:spPr/>
        <p:txBody>
          <a:bodyPr>
            <a:normAutofit/>
          </a:bodyPr>
          <a:lstStyle/>
          <a:p>
            <a:r>
              <a:rPr lang="en-GB" sz="1200" b="1" dirty="0">
                <a:solidFill>
                  <a:schemeClr val="accent3"/>
                </a:solidFill>
              </a:rPr>
              <a:t>The Great Pottery Throw Down</a:t>
            </a:r>
          </a:p>
          <a:p>
            <a:r>
              <a:rPr lang="en-GB" sz="1200" dirty="0">
                <a:solidFill>
                  <a:schemeClr val="bg2"/>
                </a:solidFill>
              </a:rPr>
              <a:t>Channel 4, 9 Mar</a:t>
            </a: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3,073,800</a:t>
            </a:r>
          </a:p>
          <a:p>
            <a:pPr>
              <a:spcBef>
                <a:spcPts val="0"/>
              </a:spcBef>
            </a:pPr>
            <a:r>
              <a:rPr lang="en-US" sz="1200" dirty="0">
                <a:solidFill>
                  <a:schemeClr val="bg2"/>
                </a:solidFill>
              </a:rPr>
              <a:t>Adults: 2,999,100</a:t>
            </a:r>
          </a:p>
          <a:p>
            <a:pPr>
              <a:spcBef>
                <a:spcPts val="0"/>
              </a:spcBef>
            </a:pPr>
            <a:r>
              <a:rPr lang="en-US" sz="1200" dirty="0">
                <a:solidFill>
                  <a:schemeClr val="bg2"/>
                </a:solidFill>
              </a:rPr>
              <a:t>ABC1 Ads: 1,728,600</a:t>
            </a:r>
          </a:p>
          <a:p>
            <a:pPr>
              <a:spcBef>
                <a:spcPts val="0"/>
              </a:spcBef>
            </a:pPr>
            <a:r>
              <a:rPr lang="en-US" sz="1200" dirty="0">
                <a:solidFill>
                  <a:schemeClr val="bg2"/>
                </a:solidFill>
              </a:rPr>
              <a:t>16-34: 176,800</a:t>
            </a:r>
          </a:p>
          <a:p>
            <a:pPr>
              <a:spcBef>
                <a:spcPts val="0"/>
              </a:spcBef>
            </a:pPr>
            <a:r>
              <a:rPr lang="en-US" sz="1200" dirty="0">
                <a:solidFill>
                  <a:schemeClr val="bg2"/>
                </a:solidFill>
              </a:rPr>
              <a:t>HP+CH: 192,800</a:t>
            </a:r>
          </a:p>
        </p:txBody>
      </p:sp>
      <p:sp>
        <p:nvSpPr>
          <p:cNvPr id="19" name="Text Placeholder 18">
            <a:extLst>
              <a:ext uri="{FF2B5EF4-FFF2-40B4-BE49-F238E27FC236}">
                <a16:creationId xmlns:a16="http://schemas.microsoft.com/office/drawing/2014/main" id="{9FDA8986-4390-37ED-E52E-C196B6C32D4E}"/>
              </a:ext>
            </a:extLst>
          </p:cNvPr>
          <p:cNvSpPr>
            <a:spLocks noGrp="1"/>
          </p:cNvSpPr>
          <p:nvPr>
            <p:ph type="body" sz="quarter" idx="37"/>
          </p:nvPr>
        </p:nvSpPr>
        <p:spPr/>
        <p:txBody>
          <a:bodyPr>
            <a:normAutofit/>
          </a:bodyPr>
          <a:lstStyle/>
          <a:p>
            <a:r>
              <a:rPr lang="en-GB" sz="1200" b="1" dirty="0">
                <a:solidFill>
                  <a:schemeClr val="accent3"/>
                </a:solidFill>
              </a:rPr>
              <a:t>Rich House, Poor House</a:t>
            </a:r>
          </a:p>
          <a:p>
            <a:r>
              <a:rPr lang="en-GB" sz="1200" dirty="0">
                <a:solidFill>
                  <a:schemeClr val="bg2"/>
                </a:solidFill>
              </a:rPr>
              <a:t>Channel 5, 19 Jan</a:t>
            </a: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1,025,100</a:t>
            </a:r>
          </a:p>
          <a:p>
            <a:pPr>
              <a:spcBef>
                <a:spcPts val="0"/>
              </a:spcBef>
            </a:pPr>
            <a:r>
              <a:rPr lang="en-US" sz="1200" dirty="0">
                <a:solidFill>
                  <a:schemeClr val="bg2"/>
                </a:solidFill>
              </a:rPr>
              <a:t>Adults: 1,000,300</a:t>
            </a:r>
          </a:p>
          <a:p>
            <a:pPr>
              <a:spcBef>
                <a:spcPts val="0"/>
              </a:spcBef>
            </a:pPr>
            <a:r>
              <a:rPr lang="en-US" sz="1200" dirty="0">
                <a:solidFill>
                  <a:schemeClr val="bg2"/>
                </a:solidFill>
              </a:rPr>
              <a:t>ABC1 Ads: 376,200</a:t>
            </a:r>
          </a:p>
          <a:p>
            <a:pPr>
              <a:spcBef>
                <a:spcPts val="0"/>
              </a:spcBef>
            </a:pPr>
            <a:r>
              <a:rPr lang="en-US" sz="1200" dirty="0">
                <a:solidFill>
                  <a:schemeClr val="bg2"/>
                </a:solidFill>
              </a:rPr>
              <a:t>16-34: 69,600</a:t>
            </a:r>
          </a:p>
          <a:p>
            <a:pPr>
              <a:spcBef>
                <a:spcPts val="0"/>
              </a:spcBef>
            </a:pPr>
            <a:r>
              <a:rPr lang="en-US" sz="1200" dirty="0">
                <a:solidFill>
                  <a:schemeClr val="bg2"/>
                </a:solidFill>
              </a:rPr>
              <a:t>HP+CH: 81,700</a:t>
            </a:r>
          </a:p>
        </p:txBody>
      </p:sp>
      <p:sp>
        <p:nvSpPr>
          <p:cNvPr id="21" name="Text Placeholder 20">
            <a:extLst>
              <a:ext uri="{FF2B5EF4-FFF2-40B4-BE49-F238E27FC236}">
                <a16:creationId xmlns:a16="http://schemas.microsoft.com/office/drawing/2014/main" id="{2A8486B1-0D3A-26E8-2E1F-EA365E695F94}"/>
              </a:ext>
            </a:extLst>
          </p:cNvPr>
          <p:cNvSpPr>
            <a:spLocks noGrp="1"/>
          </p:cNvSpPr>
          <p:nvPr>
            <p:ph type="body" sz="quarter" idx="39"/>
          </p:nvPr>
        </p:nvSpPr>
        <p:spPr/>
        <p:txBody>
          <a:bodyPr>
            <a:normAutofit/>
          </a:bodyPr>
          <a:lstStyle/>
          <a:p>
            <a:r>
              <a:rPr lang="en-US" sz="1200" b="1" dirty="0">
                <a:solidFill>
                  <a:schemeClr val="accent3"/>
                </a:solidFill>
              </a:rPr>
              <a:t>A League of Their Own: The Rally</a:t>
            </a:r>
          </a:p>
          <a:p>
            <a:r>
              <a:rPr lang="en-GB" sz="1200" dirty="0">
                <a:solidFill>
                  <a:schemeClr val="bg2"/>
                </a:solidFill>
              </a:rPr>
              <a:t>Sky Max, 24 Mar</a:t>
            </a: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263,300</a:t>
            </a:r>
          </a:p>
          <a:p>
            <a:pPr>
              <a:spcBef>
                <a:spcPts val="0"/>
              </a:spcBef>
            </a:pPr>
            <a:r>
              <a:rPr lang="en-US" sz="1200" dirty="0">
                <a:solidFill>
                  <a:schemeClr val="bg2"/>
                </a:solidFill>
              </a:rPr>
              <a:t>Adults: 257,100</a:t>
            </a:r>
          </a:p>
          <a:p>
            <a:pPr>
              <a:spcBef>
                <a:spcPts val="0"/>
              </a:spcBef>
            </a:pPr>
            <a:r>
              <a:rPr lang="en-US" sz="1200" dirty="0">
                <a:solidFill>
                  <a:schemeClr val="bg2"/>
                </a:solidFill>
              </a:rPr>
              <a:t>ABC1 Ads: 117,200</a:t>
            </a:r>
          </a:p>
          <a:p>
            <a:pPr>
              <a:spcBef>
                <a:spcPts val="0"/>
              </a:spcBef>
            </a:pPr>
            <a:r>
              <a:rPr lang="en-US" sz="1200" dirty="0">
                <a:solidFill>
                  <a:schemeClr val="bg2"/>
                </a:solidFill>
              </a:rPr>
              <a:t>16-34: 91,000</a:t>
            </a:r>
          </a:p>
          <a:p>
            <a:pPr>
              <a:spcBef>
                <a:spcPts val="0"/>
              </a:spcBef>
            </a:pPr>
            <a:r>
              <a:rPr lang="en-US" sz="1200" dirty="0">
                <a:solidFill>
                  <a:schemeClr val="bg2"/>
                </a:solidFill>
              </a:rPr>
              <a:t>HP+CH: 59,000</a:t>
            </a:r>
          </a:p>
          <a:p>
            <a:pPr>
              <a:spcBef>
                <a:spcPts val="0"/>
              </a:spcBef>
            </a:pPr>
            <a:endParaRPr lang="en-US" sz="1200" dirty="0">
              <a:solidFill>
                <a:schemeClr val="bg2"/>
              </a:solidFill>
            </a:endParaRPr>
          </a:p>
          <a:p>
            <a:endParaRPr lang="en-GB" sz="1200" dirty="0"/>
          </a:p>
        </p:txBody>
      </p:sp>
      <p:sp>
        <p:nvSpPr>
          <p:cNvPr id="2" name="Title 1">
            <a:extLst>
              <a:ext uri="{FF2B5EF4-FFF2-40B4-BE49-F238E27FC236}">
                <a16:creationId xmlns:a16="http://schemas.microsoft.com/office/drawing/2014/main" id="{E525540A-DA99-D962-BEBB-C9773669BD64}"/>
              </a:ext>
            </a:extLst>
          </p:cNvPr>
          <p:cNvSpPr>
            <a:spLocks noGrp="1"/>
          </p:cNvSpPr>
          <p:nvPr>
            <p:ph type="title"/>
          </p:nvPr>
        </p:nvSpPr>
        <p:spPr/>
        <p:txBody>
          <a:bodyPr/>
          <a:lstStyle/>
          <a:p>
            <a:r>
              <a:rPr lang="en-GB" u="sng" dirty="0"/>
              <a:t>Entertainment</a:t>
            </a:r>
            <a:r>
              <a:rPr lang="en-GB" dirty="0"/>
              <a:t> - Programming Highlights</a:t>
            </a:r>
          </a:p>
        </p:txBody>
      </p:sp>
      <p:sp>
        <p:nvSpPr>
          <p:cNvPr id="7" name="Text Placeholder 6">
            <a:extLst>
              <a:ext uri="{FF2B5EF4-FFF2-40B4-BE49-F238E27FC236}">
                <a16:creationId xmlns:a16="http://schemas.microsoft.com/office/drawing/2014/main" id="{86F0A846-3023-6444-E933-7B7EFB7F6056}"/>
              </a:ext>
            </a:extLst>
          </p:cNvPr>
          <p:cNvSpPr>
            <a:spLocks noGrp="1"/>
          </p:cNvSpPr>
          <p:nvPr>
            <p:ph type="body" sz="quarter" idx="15"/>
          </p:nvPr>
        </p:nvSpPr>
        <p:spPr/>
        <p:txBody>
          <a:bodyPr/>
          <a:lstStyle/>
          <a:p>
            <a:r>
              <a:rPr lang="en-GB" dirty="0"/>
              <a:t>Source: Barb, Q1 2025. Average audience figures - Consolidated, Top performing episode of series (if applicable). </a:t>
            </a:r>
          </a:p>
        </p:txBody>
      </p:sp>
      <p:sp>
        <p:nvSpPr>
          <p:cNvPr id="9" name="Text Placeholder 2">
            <a:extLst>
              <a:ext uri="{FF2B5EF4-FFF2-40B4-BE49-F238E27FC236}">
                <a16:creationId xmlns:a16="http://schemas.microsoft.com/office/drawing/2014/main" id="{512C9DFB-159F-4513-DBEF-8889372C4E3C}"/>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000" dirty="0"/>
          </a:p>
        </p:txBody>
      </p:sp>
      <p:sp>
        <p:nvSpPr>
          <p:cNvPr id="8" name="AutoShape 8" descr="The Chelsea Detective Christmas Special 2024 - U&amp;Drama +1 | TV Guide">
            <a:extLst>
              <a:ext uri="{FF2B5EF4-FFF2-40B4-BE49-F238E27FC236}">
                <a16:creationId xmlns:a16="http://schemas.microsoft.com/office/drawing/2014/main" id="{A080AE28-1F8A-1E84-B744-3A5A93866A8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74" name="Picture 2" descr="Love Island: All Stars 2025 line-up in full as new bombshells arrive">
            <a:extLst>
              <a:ext uri="{FF2B5EF4-FFF2-40B4-BE49-F238E27FC236}">
                <a16:creationId xmlns:a16="http://schemas.microsoft.com/office/drawing/2014/main" id="{36215638-CB45-A689-0BEF-A5831BE9076C}"/>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t="2632" b="263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atch The Great Pottery Throw Down | Stream free on Channel 4">
            <a:extLst>
              <a:ext uri="{FF2B5EF4-FFF2-40B4-BE49-F238E27FC236}">
                <a16:creationId xmlns:a16="http://schemas.microsoft.com/office/drawing/2014/main" id="{A6DD593A-FD23-84E2-58C6-25FCFFC38C7C}"/>
              </a:ext>
            </a:extLst>
          </p:cNvPr>
          <p:cNvPicPr>
            <a:picLocks noGrp="1" noChangeAspect="1" noChangeArrowheads="1"/>
          </p:cNvPicPr>
          <p:nvPr>
            <p:ph type="pic" sz="quarter" idx="34"/>
          </p:nvPr>
        </p:nvPicPr>
        <p:blipFill>
          <a:blip r:embed="rId4">
            <a:extLst>
              <a:ext uri="{28A0092B-C50C-407E-A947-70E740481C1C}">
                <a14:useLocalDpi xmlns:a14="http://schemas.microsoft.com/office/drawing/2010/main" val="0"/>
              </a:ext>
            </a:extLst>
          </a:blip>
          <a:srcRect l="7775" r="777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5 - Rich House, Poor House - Season 11 - Episode 7 / Episode 7">
            <a:extLst>
              <a:ext uri="{FF2B5EF4-FFF2-40B4-BE49-F238E27FC236}">
                <a16:creationId xmlns:a16="http://schemas.microsoft.com/office/drawing/2014/main" id="{CE16C70D-D978-A111-4CA7-4E2A8FE304FF}"/>
              </a:ext>
            </a:extLst>
          </p:cNvPr>
          <p:cNvPicPr>
            <a:picLocks noGrp="1" noChangeAspect="1" noChangeArrowheads="1"/>
          </p:cNvPicPr>
          <p:nvPr>
            <p:ph type="pic" sz="quarter" idx="36"/>
          </p:nvPr>
        </p:nvPicPr>
        <p:blipFill>
          <a:blip r:embed="rId5">
            <a:extLst>
              <a:ext uri="{28A0092B-C50C-407E-A947-70E740481C1C}">
                <a14:useLocalDpi xmlns:a14="http://schemas.microsoft.com/office/drawing/2010/main" val="0"/>
              </a:ext>
            </a:extLst>
          </a:blip>
          <a:srcRect l="7812" r="781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A League of Their Own: The Rally | Sky Max | Sky.com">
            <a:extLst>
              <a:ext uri="{FF2B5EF4-FFF2-40B4-BE49-F238E27FC236}">
                <a16:creationId xmlns:a16="http://schemas.microsoft.com/office/drawing/2014/main" id="{1C216F28-A232-08A5-3454-709F958A3BE3}"/>
              </a:ext>
            </a:extLst>
          </p:cNvPr>
          <p:cNvPicPr>
            <a:picLocks noGrp="1" noChangeAspect="1" noChangeArrowheads="1"/>
          </p:cNvPicPr>
          <p:nvPr>
            <p:ph type="pic" sz="quarter" idx="38"/>
          </p:nvPr>
        </p:nvPicPr>
        <p:blipFill>
          <a:blip r:embed="rId6">
            <a:extLst>
              <a:ext uri="{28A0092B-C50C-407E-A947-70E740481C1C}">
                <a14:useLocalDpi xmlns:a14="http://schemas.microsoft.com/office/drawing/2010/main" val="0"/>
              </a:ext>
            </a:extLst>
          </a:blip>
          <a:srcRect l="7775" r="777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Dave Gorman's Modern Life Is Goodish returns 24th February - British Comedy  Guide">
            <a:extLst>
              <a:ext uri="{FF2B5EF4-FFF2-40B4-BE49-F238E27FC236}">
                <a16:creationId xmlns:a16="http://schemas.microsoft.com/office/drawing/2014/main" id="{712C567D-D663-6C7D-1288-C0723D232A18}"/>
              </a:ext>
            </a:extLst>
          </p:cNvPr>
          <p:cNvPicPr>
            <a:picLocks noGrp="1" noChangeAspect="1" noChangeArrowheads="1"/>
          </p:cNvPicPr>
          <p:nvPr>
            <p:ph type="pic" sz="quarter" idx="40"/>
          </p:nvPr>
        </p:nvPicPr>
        <p:blipFill>
          <a:blip r:embed="rId7">
            <a:extLst>
              <a:ext uri="{28A0092B-C50C-407E-A947-70E740481C1C}">
                <a14:useLocalDpi xmlns:a14="http://schemas.microsoft.com/office/drawing/2010/main" val="0"/>
              </a:ext>
            </a:extLst>
          </a:blip>
          <a:srcRect l="12500" r="1250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0493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F0689-A670-E079-0A5A-0E2CFE273A13}"/>
            </a:ext>
          </a:extLst>
        </p:cNvPr>
        <p:cNvGrpSpPr/>
        <p:nvPr/>
      </p:nvGrpSpPr>
      <p:grpSpPr>
        <a:xfrm>
          <a:off x="0" y="0"/>
          <a:ext cx="0" cy="0"/>
          <a:chOff x="0" y="0"/>
          <a:chExt cx="0" cy="0"/>
        </a:xfrm>
      </p:grpSpPr>
      <p:sp>
        <p:nvSpPr>
          <p:cNvPr id="23" name="Text Placeholder 22">
            <a:extLst>
              <a:ext uri="{FF2B5EF4-FFF2-40B4-BE49-F238E27FC236}">
                <a16:creationId xmlns:a16="http://schemas.microsoft.com/office/drawing/2014/main" id="{C469EEA1-B7BE-CF71-346A-5C015C854D1D}"/>
              </a:ext>
            </a:extLst>
          </p:cNvPr>
          <p:cNvSpPr>
            <a:spLocks noGrp="1"/>
          </p:cNvSpPr>
          <p:nvPr>
            <p:ph type="body" sz="quarter" idx="41"/>
          </p:nvPr>
        </p:nvSpPr>
        <p:spPr>
          <a:xfrm>
            <a:off x="9901050" y="2988431"/>
            <a:ext cx="1988848" cy="2170678"/>
          </a:xfrm>
        </p:spPr>
        <p:txBody>
          <a:bodyPr>
            <a:normAutofit/>
          </a:bodyPr>
          <a:lstStyle/>
          <a:p>
            <a:r>
              <a:rPr lang="en-US" sz="1200" b="1" dirty="0">
                <a:solidFill>
                  <a:schemeClr val="accent3"/>
                </a:solidFill>
              </a:rPr>
              <a:t>UEFA Champions League: PSG v Liverpool</a:t>
            </a:r>
          </a:p>
          <a:p>
            <a:r>
              <a:rPr lang="en-GB" sz="1200" dirty="0">
                <a:solidFill>
                  <a:schemeClr val="bg2"/>
                </a:solidFill>
              </a:rPr>
              <a:t>TNT Sports, 5 Mar</a:t>
            </a: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1,038,200</a:t>
            </a:r>
          </a:p>
          <a:p>
            <a:pPr>
              <a:spcBef>
                <a:spcPts val="0"/>
              </a:spcBef>
            </a:pPr>
            <a:r>
              <a:rPr lang="en-US" sz="1200" dirty="0">
                <a:solidFill>
                  <a:schemeClr val="bg2"/>
                </a:solidFill>
              </a:rPr>
              <a:t>Adults: 991,800</a:t>
            </a:r>
          </a:p>
          <a:p>
            <a:pPr>
              <a:spcBef>
                <a:spcPts val="0"/>
              </a:spcBef>
            </a:pPr>
            <a:r>
              <a:rPr lang="en-US" sz="1200" dirty="0">
                <a:solidFill>
                  <a:schemeClr val="bg2"/>
                </a:solidFill>
              </a:rPr>
              <a:t>ABC1 Ads: 589,600</a:t>
            </a:r>
          </a:p>
          <a:p>
            <a:pPr>
              <a:spcBef>
                <a:spcPts val="0"/>
              </a:spcBef>
            </a:pPr>
            <a:r>
              <a:rPr lang="en-US" sz="1200" dirty="0">
                <a:solidFill>
                  <a:schemeClr val="bg2"/>
                </a:solidFill>
              </a:rPr>
              <a:t>16-34: 224,500</a:t>
            </a:r>
          </a:p>
          <a:p>
            <a:pPr>
              <a:spcBef>
                <a:spcPts val="0"/>
              </a:spcBef>
            </a:pPr>
            <a:r>
              <a:rPr lang="en-US" sz="1200" dirty="0">
                <a:solidFill>
                  <a:schemeClr val="bg2"/>
                </a:solidFill>
              </a:rPr>
              <a:t>HP+CH: 71,500</a:t>
            </a:r>
          </a:p>
          <a:p>
            <a:endParaRPr lang="en-GB" sz="1200" dirty="0"/>
          </a:p>
        </p:txBody>
      </p:sp>
      <p:sp>
        <p:nvSpPr>
          <p:cNvPr id="10" name="Text Placeholder 9">
            <a:extLst>
              <a:ext uri="{FF2B5EF4-FFF2-40B4-BE49-F238E27FC236}">
                <a16:creationId xmlns:a16="http://schemas.microsoft.com/office/drawing/2014/main" id="{A18642B1-3650-8722-2887-0A2AC30502C8}"/>
              </a:ext>
            </a:extLst>
          </p:cNvPr>
          <p:cNvSpPr>
            <a:spLocks noGrp="1"/>
          </p:cNvSpPr>
          <p:nvPr>
            <p:ph type="body" sz="quarter" idx="33"/>
          </p:nvPr>
        </p:nvSpPr>
        <p:spPr>
          <a:xfrm>
            <a:off x="562437" y="2988431"/>
            <a:ext cx="1790974" cy="2170678"/>
          </a:xfrm>
        </p:spPr>
        <p:txBody>
          <a:bodyPr>
            <a:normAutofit/>
          </a:bodyPr>
          <a:lstStyle/>
          <a:p>
            <a:r>
              <a:rPr lang="en-GB" sz="1200" b="1" dirty="0">
                <a:solidFill>
                  <a:schemeClr val="accent3"/>
                </a:solidFill>
              </a:rPr>
              <a:t>Six Nations Championship: ENG v FRA</a:t>
            </a:r>
          </a:p>
          <a:p>
            <a:r>
              <a:rPr lang="en-GB" sz="1200" dirty="0">
                <a:solidFill>
                  <a:schemeClr val="bg2"/>
                </a:solidFill>
              </a:rPr>
              <a:t>ITV1, 8 Feb</a:t>
            </a: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4,427,700</a:t>
            </a:r>
          </a:p>
          <a:p>
            <a:pPr>
              <a:spcBef>
                <a:spcPts val="0"/>
              </a:spcBef>
            </a:pPr>
            <a:r>
              <a:rPr lang="en-US" sz="1200" dirty="0">
                <a:solidFill>
                  <a:schemeClr val="bg2"/>
                </a:solidFill>
              </a:rPr>
              <a:t>Adults: 4,225,800</a:t>
            </a:r>
          </a:p>
          <a:p>
            <a:pPr>
              <a:spcBef>
                <a:spcPts val="0"/>
              </a:spcBef>
            </a:pPr>
            <a:r>
              <a:rPr lang="en-US" sz="1200" dirty="0">
                <a:solidFill>
                  <a:schemeClr val="bg2"/>
                </a:solidFill>
              </a:rPr>
              <a:t>ABC1 Ads: 2,681,100</a:t>
            </a:r>
          </a:p>
          <a:p>
            <a:pPr>
              <a:spcBef>
                <a:spcPts val="0"/>
              </a:spcBef>
            </a:pPr>
            <a:r>
              <a:rPr lang="en-US" sz="1200" dirty="0">
                <a:solidFill>
                  <a:schemeClr val="bg2"/>
                </a:solidFill>
              </a:rPr>
              <a:t>16-34: 483,900</a:t>
            </a:r>
          </a:p>
          <a:p>
            <a:pPr>
              <a:spcBef>
                <a:spcPts val="0"/>
              </a:spcBef>
            </a:pPr>
            <a:r>
              <a:rPr lang="en-US" sz="1200" dirty="0">
                <a:solidFill>
                  <a:schemeClr val="bg2"/>
                </a:solidFill>
              </a:rPr>
              <a:t>HP+CH: 310,400</a:t>
            </a:r>
          </a:p>
        </p:txBody>
      </p:sp>
      <p:sp>
        <p:nvSpPr>
          <p:cNvPr id="17" name="Text Placeholder 16">
            <a:extLst>
              <a:ext uri="{FF2B5EF4-FFF2-40B4-BE49-F238E27FC236}">
                <a16:creationId xmlns:a16="http://schemas.microsoft.com/office/drawing/2014/main" id="{8BA3FFFE-1723-9786-5AC4-D4A923612AB4}"/>
              </a:ext>
            </a:extLst>
          </p:cNvPr>
          <p:cNvSpPr>
            <a:spLocks noGrp="1"/>
          </p:cNvSpPr>
          <p:nvPr>
            <p:ph type="body" sz="quarter" idx="35"/>
          </p:nvPr>
        </p:nvSpPr>
        <p:spPr/>
        <p:txBody>
          <a:bodyPr>
            <a:normAutofit/>
          </a:bodyPr>
          <a:lstStyle/>
          <a:p>
            <a:r>
              <a:rPr lang="en-GB" sz="1200" b="1" dirty="0">
                <a:solidFill>
                  <a:schemeClr val="accent3"/>
                </a:solidFill>
              </a:rPr>
              <a:t>Formula 1 Australian GP</a:t>
            </a:r>
          </a:p>
          <a:p>
            <a:r>
              <a:rPr lang="en-GB" sz="1200" dirty="0">
                <a:solidFill>
                  <a:schemeClr val="bg2"/>
                </a:solidFill>
              </a:rPr>
              <a:t>Channel 4, 16 Mar</a:t>
            </a:r>
          </a:p>
          <a:p>
            <a:endParaRPr lang="en-GB" sz="1200" dirty="0">
              <a:solidFill>
                <a:schemeClr val="bg2"/>
              </a:solidFill>
            </a:endParaRPr>
          </a:p>
          <a:p>
            <a:endParaRPr lang="en-GB" sz="1200" dirty="0">
              <a:solidFill>
                <a:schemeClr val="bg2"/>
              </a:solidFill>
            </a:endParaRPr>
          </a:p>
          <a:p>
            <a:pPr>
              <a:lnSpc>
                <a:spcPct val="110000"/>
              </a:lnSpc>
            </a:pPr>
            <a:r>
              <a:rPr lang="en-GB" sz="1200" b="1" dirty="0">
                <a:solidFill>
                  <a:schemeClr val="accent3"/>
                </a:solidFill>
              </a:rPr>
              <a:t>Average Audience</a:t>
            </a:r>
          </a:p>
          <a:p>
            <a:pPr>
              <a:spcBef>
                <a:spcPts val="0"/>
              </a:spcBef>
            </a:pPr>
            <a:r>
              <a:rPr lang="en-US" sz="1200" dirty="0">
                <a:solidFill>
                  <a:schemeClr val="bg2"/>
                </a:solidFill>
              </a:rPr>
              <a:t>Individuals: 1,428,100</a:t>
            </a:r>
          </a:p>
          <a:p>
            <a:pPr>
              <a:spcBef>
                <a:spcPts val="0"/>
              </a:spcBef>
            </a:pPr>
            <a:r>
              <a:rPr lang="en-US" sz="1200" dirty="0">
                <a:solidFill>
                  <a:schemeClr val="bg2"/>
                </a:solidFill>
              </a:rPr>
              <a:t>Adults: 1,378,400</a:t>
            </a:r>
          </a:p>
          <a:p>
            <a:pPr>
              <a:spcBef>
                <a:spcPts val="0"/>
              </a:spcBef>
            </a:pPr>
            <a:r>
              <a:rPr lang="en-US" sz="1200" dirty="0">
                <a:solidFill>
                  <a:schemeClr val="bg2"/>
                </a:solidFill>
              </a:rPr>
              <a:t>ABC1 Ads: 733,300</a:t>
            </a:r>
          </a:p>
          <a:p>
            <a:pPr>
              <a:spcBef>
                <a:spcPts val="0"/>
              </a:spcBef>
            </a:pPr>
            <a:r>
              <a:rPr lang="en-US" sz="1200" dirty="0">
                <a:solidFill>
                  <a:schemeClr val="bg2"/>
                </a:solidFill>
              </a:rPr>
              <a:t>16-34: 103,100</a:t>
            </a:r>
          </a:p>
          <a:p>
            <a:pPr>
              <a:spcBef>
                <a:spcPts val="0"/>
              </a:spcBef>
            </a:pPr>
            <a:r>
              <a:rPr lang="en-US" sz="1200" dirty="0">
                <a:solidFill>
                  <a:schemeClr val="bg2"/>
                </a:solidFill>
              </a:rPr>
              <a:t>HP+CH: 72,500</a:t>
            </a:r>
          </a:p>
          <a:p>
            <a:endParaRPr lang="en-GB" sz="1200" dirty="0"/>
          </a:p>
        </p:txBody>
      </p:sp>
      <p:sp>
        <p:nvSpPr>
          <p:cNvPr id="19" name="Text Placeholder 18">
            <a:extLst>
              <a:ext uri="{FF2B5EF4-FFF2-40B4-BE49-F238E27FC236}">
                <a16:creationId xmlns:a16="http://schemas.microsoft.com/office/drawing/2014/main" id="{D32957C8-D12F-2703-C73B-812BE6311BD5}"/>
              </a:ext>
            </a:extLst>
          </p:cNvPr>
          <p:cNvSpPr>
            <a:spLocks noGrp="1"/>
          </p:cNvSpPr>
          <p:nvPr>
            <p:ph type="body" sz="quarter" idx="37"/>
          </p:nvPr>
        </p:nvSpPr>
        <p:spPr/>
        <p:txBody>
          <a:bodyPr>
            <a:normAutofit/>
          </a:bodyPr>
          <a:lstStyle/>
          <a:p>
            <a:r>
              <a:rPr lang="en-GB" sz="1200" b="1" dirty="0">
                <a:solidFill>
                  <a:schemeClr val="accent3"/>
                </a:solidFill>
              </a:rPr>
              <a:t>World's Strongest Man</a:t>
            </a:r>
          </a:p>
          <a:p>
            <a:r>
              <a:rPr lang="en-GB" sz="1200" dirty="0">
                <a:solidFill>
                  <a:schemeClr val="bg2"/>
                </a:solidFill>
              </a:rPr>
              <a:t>Channel 5, 1 Jan</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1,536,300</a:t>
            </a:r>
          </a:p>
          <a:p>
            <a:pPr>
              <a:spcBef>
                <a:spcPts val="0"/>
              </a:spcBef>
            </a:pPr>
            <a:r>
              <a:rPr lang="en-US" sz="1200" dirty="0">
                <a:solidFill>
                  <a:schemeClr val="bg2"/>
                </a:solidFill>
              </a:rPr>
              <a:t>Adults: 1,407,300</a:t>
            </a:r>
          </a:p>
          <a:p>
            <a:pPr>
              <a:spcBef>
                <a:spcPts val="0"/>
              </a:spcBef>
            </a:pPr>
            <a:r>
              <a:rPr lang="en-US" sz="1200" dirty="0">
                <a:solidFill>
                  <a:schemeClr val="bg2"/>
                </a:solidFill>
              </a:rPr>
              <a:t>ABC1 Ads: 567,600</a:t>
            </a:r>
          </a:p>
          <a:p>
            <a:pPr>
              <a:spcBef>
                <a:spcPts val="0"/>
              </a:spcBef>
            </a:pPr>
            <a:r>
              <a:rPr lang="en-US" sz="1200" dirty="0">
                <a:solidFill>
                  <a:schemeClr val="bg2"/>
                </a:solidFill>
              </a:rPr>
              <a:t>16-34: 84,000</a:t>
            </a:r>
          </a:p>
          <a:p>
            <a:pPr>
              <a:spcBef>
                <a:spcPts val="0"/>
              </a:spcBef>
            </a:pPr>
            <a:r>
              <a:rPr lang="en-US" sz="1200" dirty="0">
                <a:solidFill>
                  <a:schemeClr val="bg2"/>
                </a:solidFill>
              </a:rPr>
              <a:t>HP+CH: 181,800</a:t>
            </a:r>
          </a:p>
          <a:p>
            <a:endParaRPr lang="en-GB" sz="1200" dirty="0"/>
          </a:p>
        </p:txBody>
      </p:sp>
      <p:sp>
        <p:nvSpPr>
          <p:cNvPr id="21" name="Text Placeholder 20">
            <a:extLst>
              <a:ext uri="{FF2B5EF4-FFF2-40B4-BE49-F238E27FC236}">
                <a16:creationId xmlns:a16="http://schemas.microsoft.com/office/drawing/2014/main" id="{0DA630B5-038B-F6A7-D5AF-18B41F19AD13}"/>
              </a:ext>
            </a:extLst>
          </p:cNvPr>
          <p:cNvSpPr>
            <a:spLocks noGrp="1"/>
          </p:cNvSpPr>
          <p:nvPr>
            <p:ph type="body" sz="quarter" idx="39"/>
          </p:nvPr>
        </p:nvSpPr>
        <p:spPr/>
        <p:txBody>
          <a:bodyPr>
            <a:normAutofit/>
          </a:bodyPr>
          <a:lstStyle/>
          <a:p>
            <a:r>
              <a:rPr lang="en-US" sz="1200" b="1" dirty="0">
                <a:solidFill>
                  <a:schemeClr val="accent3"/>
                </a:solidFill>
              </a:rPr>
              <a:t>Premier League - Manchester City V Liverpool</a:t>
            </a:r>
          </a:p>
          <a:p>
            <a:r>
              <a:rPr lang="en-GB" sz="1200" dirty="0">
                <a:solidFill>
                  <a:schemeClr val="bg2"/>
                </a:solidFill>
              </a:rPr>
              <a:t>Sky Sports, 23 Feb</a:t>
            </a: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1,754,600</a:t>
            </a:r>
          </a:p>
          <a:p>
            <a:pPr>
              <a:spcBef>
                <a:spcPts val="0"/>
              </a:spcBef>
            </a:pPr>
            <a:r>
              <a:rPr lang="en-US" sz="1200" dirty="0">
                <a:solidFill>
                  <a:schemeClr val="bg2"/>
                </a:solidFill>
              </a:rPr>
              <a:t>Adults: 1,639,700</a:t>
            </a:r>
          </a:p>
          <a:p>
            <a:pPr>
              <a:spcBef>
                <a:spcPts val="0"/>
              </a:spcBef>
            </a:pPr>
            <a:r>
              <a:rPr lang="en-US" sz="1200" dirty="0">
                <a:solidFill>
                  <a:schemeClr val="bg2"/>
                </a:solidFill>
              </a:rPr>
              <a:t>ABC1 Ads: 922,600</a:t>
            </a:r>
          </a:p>
          <a:p>
            <a:pPr>
              <a:spcBef>
                <a:spcPts val="0"/>
              </a:spcBef>
            </a:pPr>
            <a:r>
              <a:rPr lang="en-US" sz="1200" dirty="0">
                <a:solidFill>
                  <a:schemeClr val="bg2"/>
                </a:solidFill>
              </a:rPr>
              <a:t>16-34: 298,700</a:t>
            </a:r>
          </a:p>
          <a:p>
            <a:pPr>
              <a:spcBef>
                <a:spcPts val="0"/>
              </a:spcBef>
            </a:pPr>
            <a:r>
              <a:rPr lang="en-US" sz="1200" dirty="0">
                <a:solidFill>
                  <a:schemeClr val="bg2"/>
                </a:solidFill>
              </a:rPr>
              <a:t>HP+CH: 133,900</a:t>
            </a:r>
          </a:p>
          <a:p>
            <a:pPr>
              <a:spcBef>
                <a:spcPts val="0"/>
              </a:spcBef>
            </a:pPr>
            <a:endParaRPr lang="en-US" sz="1200" dirty="0">
              <a:solidFill>
                <a:schemeClr val="bg2"/>
              </a:solidFill>
            </a:endParaRPr>
          </a:p>
          <a:p>
            <a:endParaRPr lang="en-GB" sz="1200" dirty="0"/>
          </a:p>
        </p:txBody>
      </p:sp>
      <p:sp>
        <p:nvSpPr>
          <p:cNvPr id="2" name="Title 1">
            <a:extLst>
              <a:ext uri="{FF2B5EF4-FFF2-40B4-BE49-F238E27FC236}">
                <a16:creationId xmlns:a16="http://schemas.microsoft.com/office/drawing/2014/main" id="{5013E51A-37DD-4B7C-C395-9E8F98BE9809}"/>
              </a:ext>
            </a:extLst>
          </p:cNvPr>
          <p:cNvSpPr>
            <a:spLocks noGrp="1"/>
          </p:cNvSpPr>
          <p:nvPr>
            <p:ph type="title"/>
          </p:nvPr>
        </p:nvSpPr>
        <p:spPr/>
        <p:txBody>
          <a:bodyPr/>
          <a:lstStyle/>
          <a:p>
            <a:r>
              <a:rPr lang="en-GB" u="sng" dirty="0"/>
              <a:t>Sports</a:t>
            </a:r>
            <a:r>
              <a:rPr lang="en-GB" dirty="0"/>
              <a:t> - Programming Highlights</a:t>
            </a:r>
          </a:p>
        </p:txBody>
      </p:sp>
      <p:sp>
        <p:nvSpPr>
          <p:cNvPr id="7" name="Text Placeholder 6">
            <a:extLst>
              <a:ext uri="{FF2B5EF4-FFF2-40B4-BE49-F238E27FC236}">
                <a16:creationId xmlns:a16="http://schemas.microsoft.com/office/drawing/2014/main" id="{46483A89-5530-3188-923E-35FA46F098AC}"/>
              </a:ext>
            </a:extLst>
          </p:cNvPr>
          <p:cNvSpPr>
            <a:spLocks noGrp="1"/>
          </p:cNvSpPr>
          <p:nvPr>
            <p:ph type="body" sz="quarter" idx="15"/>
          </p:nvPr>
        </p:nvSpPr>
        <p:spPr/>
        <p:txBody>
          <a:bodyPr/>
          <a:lstStyle/>
          <a:p>
            <a:r>
              <a:rPr lang="en-GB" dirty="0"/>
              <a:t>Source: Barb, Q1 2025. Average audience figures - Consolidated, Top performing episode of series (if applicable). </a:t>
            </a:r>
          </a:p>
        </p:txBody>
      </p:sp>
      <p:sp>
        <p:nvSpPr>
          <p:cNvPr id="9" name="Text Placeholder 2">
            <a:extLst>
              <a:ext uri="{FF2B5EF4-FFF2-40B4-BE49-F238E27FC236}">
                <a16:creationId xmlns:a16="http://schemas.microsoft.com/office/drawing/2014/main" id="{995D1B08-EEE4-43E9-B3DF-5BF2E3D679C5}"/>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000" dirty="0"/>
          </a:p>
        </p:txBody>
      </p:sp>
      <p:sp>
        <p:nvSpPr>
          <p:cNvPr id="8" name="AutoShape 8" descr="The Chelsea Detective Christmas Special 2024 - U&amp;Drama +1 | TV Guide">
            <a:extLst>
              <a:ext uri="{FF2B5EF4-FFF2-40B4-BE49-F238E27FC236}">
                <a16:creationId xmlns:a16="http://schemas.microsoft.com/office/drawing/2014/main" id="{E7919E2F-E5AD-5692-6A56-050C76183CD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122" name="Picture 2" descr="ITV announces Six Nations Live line-up | Press Centre">
            <a:extLst>
              <a:ext uri="{FF2B5EF4-FFF2-40B4-BE49-F238E27FC236}">
                <a16:creationId xmlns:a16="http://schemas.microsoft.com/office/drawing/2014/main" id="{3D937E98-A9A8-24FF-99D4-39F65A4AAC52}"/>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t="40" b="4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Watch Formula 1 ® | Stream free on Channel 4">
            <a:extLst>
              <a:ext uri="{FF2B5EF4-FFF2-40B4-BE49-F238E27FC236}">
                <a16:creationId xmlns:a16="http://schemas.microsoft.com/office/drawing/2014/main" id="{3935D506-BD5B-5CD6-AFB8-767238586969}"/>
              </a:ext>
            </a:extLst>
          </p:cNvPr>
          <p:cNvPicPr>
            <a:picLocks noGrp="1" noChangeAspect="1" noChangeArrowheads="1"/>
          </p:cNvPicPr>
          <p:nvPr>
            <p:ph type="pic" sz="quarter" idx="34"/>
          </p:nvPr>
        </p:nvPicPr>
        <p:blipFill>
          <a:blip r:embed="rId4">
            <a:extLst>
              <a:ext uri="{28A0092B-C50C-407E-A947-70E740481C1C}">
                <a14:useLocalDpi xmlns:a14="http://schemas.microsoft.com/office/drawing/2010/main" val="0"/>
              </a:ext>
            </a:extLst>
          </a:blip>
          <a:srcRect l="7775" r="777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5 - UK's Strongest Man 2024 - Season 2024 - Episode 2 / Final">
            <a:extLst>
              <a:ext uri="{FF2B5EF4-FFF2-40B4-BE49-F238E27FC236}">
                <a16:creationId xmlns:a16="http://schemas.microsoft.com/office/drawing/2014/main" id="{BE130B01-FDBF-C139-AC33-A7EEADB7F3EB}"/>
              </a:ext>
            </a:extLst>
          </p:cNvPr>
          <p:cNvPicPr>
            <a:picLocks noGrp="1" noChangeAspect="1" noChangeArrowheads="1"/>
          </p:cNvPicPr>
          <p:nvPr>
            <p:ph type="pic" sz="quarter" idx="36"/>
          </p:nvPr>
        </p:nvPicPr>
        <p:blipFill rotWithShape="1">
          <a:blip r:embed="rId5">
            <a:extLst>
              <a:ext uri="{28A0092B-C50C-407E-A947-70E740481C1C}">
                <a14:useLocalDpi xmlns:a14="http://schemas.microsoft.com/office/drawing/2010/main" val="0"/>
              </a:ext>
            </a:extLst>
          </a:blip>
          <a:srcRect l="1562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Premier League 2025/26 fixtures, dates, schedule: Man Utd host Arsenal with  Liverpool, Man City and Chelsea live on Sky Sports | Football News | Sky  Sports">
            <a:extLst>
              <a:ext uri="{FF2B5EF4-FFF2-40B4-BE49-F238E27FC236}">
                <a16:creationId xmlns:a16="http://schemas.microsoft.com/office/drawing/2014/main" id="{E34DDCA3-FECE-581E-DB83-F86B903A93A4}"/>
              </a:ext>
            </a:extLst>
          </p:cNvPr>
          <p:cNvPicPr>
            <a:picLocks noGrp="1" noChangeAspect="1" noChangeArrowheads="1"/>
          </p:cNvPicPr>
          <p:nvPr>
            <p:ph type="pic" sz="quarter" idx="38"/>
          </p:nvPr>
        </p:nvPicPr>
        <p:blipFill rotWithShape="1">
          <a:blip r:embed="rId6">
            <a:extLst>
              <a:ext uri="{28A0092B-C50C-407E-A947-70E740481C1C}">
                <a14:useLocalDpi xmlns:a14="http://schemas.microsoft.com/office/drawing/2010/main" val="0"/>
              </a:ext>
            </a:extLst>
          </a:blip>
          <a:srcRect l="11569" r="14185" b="12084"/>
          <a:stretch>
            <a:fillRect/>
          </a:stretch>
        </p:blipFill>
        <p:spPr bwMode="auto">
          <a:xfrm>
            <a:off x="7534847" y="1630581"/>
            <a:ext cx="1790974" cy="1193774"/>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Mid-week European football 😀 TNT Sports will be hosting a range of UEFA  Europa League games including PSG - Paris Saint-Germain Vs Liverpool FC on  Wednesday, kick off 8pm and Fenerbahçe Vs">
            <a:extLst>
              <a:ext uri="{FF2B5EF4-FFF2-40B4-BE49-F238E27FC236}">
                <a16:creationId xmlns:a16="http://schemas.microsoft.com/office/drawing/2014/main" id="{01885D16-0490-530C-D807-9EBFE3A11121}"/>
              </a:ext>
            </a:extLst>
          </p:cNvPr>
          <p:cNvPicPr>
            <a:picLocks noGrp="1" noChangeAspect="1" noChangeArrowheads="1"/>
          </p:cNvPicPr>
          <p:nvPr>
            <p:ph type="pic" sz="quarter" idx="40"/>
          </p:nvPr>
        </p:nvPicPr>
        <p:blipFill>
          <a:blip r:embed="rId7">
            <a:extLst>
              <a:ext uri="{28A0092B-C50C-407E-A947-70E740481C1C}">
                <a14:useLocalDpi xmlns:a14="http://schemas.microsoft.com/office/drawing/2010/main" val="0"/>
              </a:ext>
            </a:extLst>
          </a:blip>
          <a:srcRect l="10565" r="1056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5126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7770B-EFDB-20DC-0EB7-EBA23C1566F7}"/>
            </a:ext>
          </a:extLst>
        </p:cNvPr>
        <p:cNvGrpSpPr/>
        <p:nvPr/>
      </p:nvGrpSpPr>
      <p:grpSpPr>
        <a:xfrm>
          <a:off x="0" y="0"/>
          <a:ext cx="0" cy="0"/>
          <a:chOff x="0" y="0"/>
          <a:chExt cx="0" cy="0"/>
        </a:xfrm>
      </p:grpSpPr>
      <p:sp>
        <p:nvSpPr>
          <p:cNvPr id="23" name="Text Placeholder 22">
            <a:extLst>
              <a:ext uri="{FF2B5EF4-FFF2-40B4-BE49-F238E27FC236}">
                <a16:creationId xmlns:a16="http://schemas.microsoft.com/office/drawing/2014/main" id="{64E4038F-C422-0715-F531-4E4F172BC174}"/>
              </a:ext>
            </a:extLst>
          </p:cNvPr>
          <p:cNvSpPr>
            <a:spLocks noGrp="1"/>
          </p:cNvSpPr>
          <p:nvPr>
            <p:ph type="body" sz="quarter" idx="41"/>
          </p:nvPr>
        </p:nvSpPr>
        <p:spPr/>
        <p:txBody>
          <a:bodyPr>
            <a:normAutofit/>
          </a:bodyPr>
          <a:lstStyle/>
          <a:p>
            <a:r>
              <a:rPr lang="en-GB" sz="1200" b="1" dirty="0">
                <a:solidFill>
                  <a:schemeClr val="accent3"/>
                </a:solidFill>
              </a:rPr>
              <a:t>Car S.O.S</a:t>
            </a:r>
          </a:p>
          <a:p>
            <a:r>
              <a:rPr lang="en-GB" sz="1200" dirty="0">
                <a:solidFill>
                  <a:schemeClr val="bg2"/>
                </a:solidFill>
              </a:rPr>
              <a:t>More4, 17 Feb</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286,100</a:t>
            </a:r>
          </a:p>
          <a:p>
            <a:pPr>
              <a:spcBef>
                <a:spcPts val="0"/>
              </a:spcBef>
            </a:pPr>
            <a:r>
              <a:rPr lang="en-US" sz="1200" dirty="0">
                <a:solidFill>
                  <a:schemeClr val="bg2"/>
                </a:solidFill>
              </a:rPr>
              <a:t>Adults: 283,900</a:t>
            </a:r>
          </a:p>
          <a:p>
            <a:pPr>
              <a:spcBef>
                <a:spcPts val="0"/>
              </a:spcBef>
            </a:pPr>
            <a:r>
              <a:rPr lang="en-US" sz="1200" dirty="0">
                <a:solidFill>
                  <a:schemeClr val="bg2"/>
                </a:solidFill>
              </a:rPr>
              <a:t>ABC1 Ads: 99,500</a:t>
            </a:r>
          </a:p>
          <a:p>
            <a:pPr>
              <a:spcBef>
                <a:spcPts val="0"/>
              </a:spcBef>
            </a:pPr>
            <a:r>
              <a:rPr lang="en-US" sz="1200" dirty="0">
                <a:solidFill>
                  <a:schemeClr val="bg2"/>
                </a:solidFill>
              </a:rPr>
              <a:t>16-34: 2,700</a:t>
            </a:r>
          </a:p>
          <a:p>
            <a:pPr>
              <a:spcBef>
                <a:spcPts val="0"/>
              </a:spcBef>
            </a:pPr>
            <a:r>
              <a:rPr lang="en-US" sz="1200" dirty="0">
                <a:solidFill>
                  <a:schemeClr val="bg2"/>
                </a:solidFill>
              </a:rPr>
              <a:t>HP+CH: 6,900</a:t>
            </a:r>
          </a:p>
          <a:p>
            <a:endParaRPr lang="en-GB" sz="1200" dirty="0"/>
          </a:p>
        </p:txBody>
      </p:sp>
      <p:sp>
        <p:nvSpPr>
          <p:cNvPr id="10" name="Text Placeholder 9">
            <a:extLst>
              <a:ext uri="{FF2B5EF4-FFF2-40B4-BE49-F238E27FC236}">
                <a16:creationId xmlns:a16="http://schemas.microsoft.com/office/drawing/2014/main" id="{1C189720-292E-F472-30AE-C0AE985AD35A}"/>
              </a:ext>
            </a:extLst>
          </p:cNvPr>
          <p:cNvSpPr>
            <a:spLocks noGrp="1"/>
          </p:cNvSpPr>
          <p:nvPr>
            <p:ph type="body" sz="quarter" idx="33"/>
          </p:nvPr>
        </p:nvSpPr>
        <p:spPr/>
        <p:txBody>
          <a:bodyPr>
            <a:normAutofit/>
          </a:bodyPr>
          <a:lstStyle/>
          <a:p>
            <a:r>
              <a:rPr lang="en-GB" sz="1200" b="1" dirty="0">
                <a:solidFill>
                  <a:schemeClr val="accent3"/>
                </a:solidFill>
              </a:rPr>
              <a:t>Dickinson's Real Deal</a:t>
            </a:r>
          </a:p>
          <a:p>
            <a:r>
              <a:rPr lang="en-GB" sz="1200" dirty="0">
                <a:solidFill>
                  <a:schemeClr val="bg2"/>
                </a:solidFill>
              </a:rPr>
              <a:t>ITV1, 26 Feb</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805,300</a:t>
            </a:r>
          </a:p>
          <a:p>
            <a:pPr>
              <a:spcBef>
                <a:spcPts val="0"/>
              </a:spcBef>
            </a:pPr>
            <a:r>
              <a:rPr lang="en-US" sz="1200" dirty="0">
                <a:solidFill>
                  <a:schemeClr val="bg2"/>
                </a:solidFill>
              </a:rPr>
              <a:t>Adults: 783,000</a:t>
            </a:r>
          </a:p>
          <a:p>
            <a:pPr>
              <a:spcBef>
                <a:spcPts val="0"/>
              </a:spcBef>
            </a:pPr>
            <a:r>
              <a:rPr lang="en-US" sz="1200" dirty="0">
                <a:solidFill>
                  <a:schemeClr val="bg2"/>
                </a:solidFill>
              </a:rPr>
              <a:t>ABC1 Ads: 265,700</a:t>
            </a:r>
          </a:p>
          <a:p>
            <a:pPr>
              <a:spcBef>
                <a:spcPts val="0"/>
              </a:spcBef>
            </a:pPr>
            <a:r>
              <a:rPr lang="en-US" sz="1200" dirty="0">
                <a:solidFill>
                  <a:schemeClr val="bg2"/>
                </a:solidFill>
              </a:rPr>
              <a:t>16-34: 40,700</a:t>
            </a:r>
          </a:p>
          <a:p>
            <a:pPr>
              <a:spcBef>
                <a:spcPts val="0"/>
              </a:spcBef>
            </a:pPr>
            <a:r>
              <a:rPr lang="en-US" sz="1200" dirty="0">
                <a:solidFill>
                  <a:schemeClr val="bg2"/>
                </a:solidFill>
              </a:rPr>
              <a:t>HP+CH: 51,100</a:t>
            </a:r>
          </a:p>
        </p:txBody>
      </p:sp>
      <p:sp>
        <p:nvSpPr>
          <p:cNvPr id="17" name="Text Placeholder 16">
            <a:extLst>
              <a:ext uri="{FF2B5EF4-FFF2-40B4-BE49-F238E27FC236}">
                <a16:creationId xmlns:a16="http://schemas.microsoft.com/office/drawing/2014/main" id="{5EBD46A5-C2A5-2B40-5C96-E664893D3BA2}"/>
              </a:ext>
            </a:extLst>
          </p:cNvPr>
          <p:cNvSpPr>
            <a:spLocks noGrp="1"/>
          </p:cNvSpPr>
          <p:nvPr>
            <p:ph type="body" sz="quarter" idx="35"/>
          </p:nvPr>
        </p:nvSpPr>
        <p:spPr/>
        <p:txBody>
          <a:bodyPr>
            <a:normAutofit/>
          </a:bodyPr>
          <a:lstStyle/>
          <a:p>
            <a:r>
              <a:rPr lang="en-US" sz="1200" b="1" dirty="0">
                <a:solidFill>
                  <a:schemeClr val="accent3"/>
                </a:solidFill>
              </a:rPr>
              <a:t>Kirstie and Phil's Love It or List It</a:t>
            </a:r>
            <a:endParaRPr lang="en-GB" sz="1200" b="1" dirty="0">
              <a:solidFill>
                <a:schemeClr val="accent3"/>
              </a:solidFill>
            </a:endParaRPr>
          </a:p>
          <a:p>
            <a:r>
              <a:rPr lang="en-GB" sz="1200" dirty="0">
                <a:solidFill>
                  <a:schemeClr val="bg2"/>
                </a:solidFill>
              </a:rPr>
              <a:t>Channel 4, 22 Jan</a:t>
            </a: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1,857,100</a:t>
            </a:r>
          </a:p>
          <a:p>
            <a:pPr>
              <a:spcBef>
                <a:spcPts val="0"/>
              </a:spcBef>
            </a:pPr>
            <a:r>
              <a:rPr lang="en-US" sz="1200" dirty="0">
                <a:solidFill>
                  <a:schemeClr val="bg2"/>
                </a:solidFill>
              </a:rPr>
              <a:t>Adults: 1,821,100</a:t>
            </a:r>
          </a:p>
          <a:p>
            <a:pPr>
              <a:spcBef>
                <a:spcPts val="0"/>
              </a:spcBef>
            </a:pPr>
            <a:r>
              <a:rPr lang="en-US" sz="1200" dirty="0">
                <a:solidFill>
                  <a:schemeClr val="bg2"/>
                </a:solidFill>
              </a:rPr>
              <a:t>ABC1 Ads: 1,143,100</a:t>
            </a:r>
          </a:p>
          <a:p>
            <a:pPr>
              <a:spcBef>
                <a:spcPts val="0"/>
              </a:spcBef>
            </a:pPr>
            <a:r>
              <a:rPr lang="en-US" sz="1200" dirty="0">
                <a:solidFill>
                  <a:schemeClr val="bg2"/>
                </a:solidFill>
              </a:rPr>
              <a:t>16-34: 115,600</a:t>
            </a:r>
          </a:p>
          <a:p>
            <a:pPr>
              <a:spcBef>
                <a:spcPts val="0"/>
              </a:spcBef>
            </a:pPr>
            <a:r>
              <a:rPr lang="en-US" sz="1200" dirty="0">
                <a:solidFill>
                  <a:schemeClr val="bg2"/>
                </a:solidFill>
              </a:rPr>
              <a:t>HP+CH: 179,600</a:t>
            </a:r>
          </a:p>
          <a:p>
            <a:endParaRPr lang="en-GB" sz="1200" dirty="0"/>
          </a:p>
        </p:txBody>
      </p:sp>
      <p:sp>
        <p:nvSpPr>
          <p:cNvPr id="19" name="Text Placeholder 18">
            <a:extLst>
              <a:ext uri="{FF2B5EF4-FFF2-40B4-BE49-F238E27FC236}">
                <a16:creationId xmlns:a16="http://schemas.microsoft.com/office/drawing/2014/main" id="{D895F9F0-FB1A-CBD1-FA62-F89493D91759}"/>
              </a:ext>
            </a:extLst>
          </p:cNvPr>
          <p:cNvSpPr>
            <a:spLocks noGrp="1"/>
          </p:cNvSpPr>
          <p:nvPr>
            <p:ph type="body" sz="quarter" idx="37"/>
          </p:nvPr>
        </p:nvSpPr>
        <p:spPr>
          <a:xfrm>
            <a:off x="5231744" y="2988431"/>
            <a:ext cx="1913773" cy="2170678"/>
          </a:xfrm>
        </p:spPr>
        <p:txBody>
          <a:bodyPr>
            <a:normAutofit/>
          </a:bodyPr>
          <a:lstStyle/>
          <a:p>
            <a:r>
              <a:rPr lang="en-US" sz="1200" b="1" dirty="0">
                <a:solidFill>
                  <a:schemeClr val="accent3"/>
                </a:solidFill>
              </a:rPr>
              <a:t>The Air Fryer Diet: Lose Weight, Cook Fast</a:t>
            </a:r>
          </a:p>
          <a:p>
            <a:r>
              <a:rPr lang="en-GB" sz="1200" dirty="0">
                <a:solidFill>
                  <a:schemeClr val="bg2"/>
                </a:solidFill>
              </a:rPr>
              <a:t>Channel 5, 8 Jan</a:t>
            </a: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1,077,100</a:t>
            </a:r>
          </a:p>
          <a:p>
            <a:pPr>
              <a:spcBef>
                <a:spcPts val="0"/>
              </a:spcBef>
            </a:pPr>
            <a:r>
              <a:rPr lang="en-US" sz="1200" dirty="0">
                <a:solidFill>
                  <a:schemeClr val="bg2"/>
                </a:solidFill>
              </a:rPr>
              <a:t>Adults: 1,054,100</a:t>
            </a:r>
          </a:p>
          <a:p>
            <a:pPr>
              <a:spcBef>
                <a:spcPts val="0"/>
              </a:spcBef>
            </a:pPr>
            <a:r>
              <a:rPr lang="en-US" sz="1200" dirty="0">
                <a:solidFill>
                  <a:schemeClr val="bg2"/>
                </a:solidFill>
              </a:rPr>
              <a:t>ABC1 Ads: 474,500</a:t>
            </a:r>
          </a:p>
          <a:p>
            <a:pPr>
              <a:spcBef>
                <a:spcPts val="0"/>
              </a:spcBef>
            </a:pPr>
            <a:r>
              <a:rPr lang="en-US" sz="1200" dirty="0">
                <a:solidFill>
                  <a:schemeClr val="bg2"/>
                </a:solidFill>
              </a:rPr>
              <a:t>16-34: 76,900</a:t>
            </a:r>
          </a:p>
          <a:p>
            <a:pPr>
              <a:spcBef>
                <a:spcPts val="0"/>
              </a:spcBef>
            </a:pPr>
            <a:r>
              <a:rPr lang="en-US" sz="1200" dirty="0">
                <a:solidFill>
                  <a:schemeClr val="bg2"/>
                </a:solidFill>
              </a:rPr>
              <a:t>HP+CH: 94,500</a:t>
            </a:r>
          </a:p>
          <a:p>
            <a:endParaRPr lang="en-GB" sz="1200" dirty="0"/>
          </a:p>
        </p:txBody>
      </p:sp>
      <p:sp>
        <p:nvSpPr>
          <p:cNvPr id="21" name="Text Placeholder 20">
            <a:extLst>
              <a:ext uri="{FF2B5EF4-FFF2-40B4-BE49-F238E27FC236}">
                <a16:creationId xmlns:a16="http://schemas.microsoft.com/office/drawing/2014/main" id="{2DCD0B02-00CA-DB81-F337-884DB2350667}"/>
              </a:ext>
            </a:extLst>
          </p:cNvPr>
          <p:cNvSpPr>
            <a:spLocks noGrp="1"/>
          </p:cNvSpPr>
          <p:nvPr>
            <p:ph type="body" sz="quarter" idx="39"/>
          </p:nvPr>
        </p:nvSpPr>
        <p:spPr/>
        <p:txBody>
          <a:bodyPr>
            <a:normAutofit/>
          </a:bodyPr>
          <a:lstStyle/>
          <a:p>
            <a:r>
              <a:rPr lang="en-US" sz="1200" b="1" dirty="0">
                <a:solidFill>
                  <a:schemeClr val="accent3"/>
                </a:solidFill>
              </a:rPr>
              <a:t>Bangers &amp; Cash</a:t>
            </a:r>
          </a:p>
          <a:p>
            <a:r>
              <a:rPr lang="en-GB" sz="1200" dirty="0">
                <a:solidFill>
                  <a:schemeClr val="bg2"/>
                </a:solidFill>
              </a:rPr>
              <a:t>U&amp;Yesterday, 20 Feb</a:t>
            </a:r>
          </a:p>
          <a:p>
            <a:endParaRPr lang="en-GB" sz="1200" dirty="0">
              <a:solidFill>
                <a:schemeClr val="bg2"/>
              </a:solidFill>
            </a:endParaRPr>
          </a:p>
          <a:p>
            <a:endParaRPr lang="en-GB" sz="1200" dirty="0">
              <a:solidFill>
                <a:schemeClr val="bg2"/>
              </a:solidFill>
            </a:endParaRPr>
          </a:p>
          <a:p>
            <a:r>
              <a:rPr lang="en-GB" sz="1200" b="1" dirty="0">
                <a:solidFill>
                  <a:schemeClr val="accent3"/>
                </a:solidFill>
              </a:rPr>
              <a:t>Average Audience</a:t>
            </a:r>
          </a:p>
          <a:p>
            <a:pPr>
              <a:spcBef>
                <a:spcPts val="0"/>
              </a:spcBef>
            </a:pPr>
            <a:r>
              <a:rPr lang="en-US" sz="1200" dirty="0">
                <a:solidFill>
                  <a:schemeClr val="bg2"/>
                </a:solidFill>
              </a:rPr>
              <a:t>Individuals: 416,800</a:t>
            </a:r>
          </a:p>
          <a:p>
            <a:pPr>
              <a:spcBef>
                <a:spcPts val="0"/>
              </a:spcBef>
            </a:pPr>
            <a:r>
              <a:rPr lang="en-US" sz="1200" dirty="0">
                <a:solidFill>
                  <a:schemeClr val="bg2"/>
                </a:solidFill>
              </a:rPr>
              <a:t>Adults: 413,300</a:t>
            </a:r>
          </a:p>
          <a:p>
            <a:pPr>
              <a:spcBef>
                <a:spcPts val="0"/>
              </a:spcBef>
            </a:pPr>
            <a:r>
              <a:rPr lang="en-US" sz="1200" dirty="0">
                <a:solidFill>
                  <a:schemeClr val="bg2"/>
                </a:solidFill>
              </a:rPr>
              <a:t>ABC1 Ads: 154,700</a:t>
            </a:r>
          </a:p>
          <a:p>
            <a:pPr>
              <a:spcBef>
                <a:spcPts val="0"/>
              </a:spcBef>
            </a:pPr>
            <a:r>
              <a:rPr lang="en-US" sz="1200" dirty="0">
                <a:solidFill>
                  <a:schemeClr val="bg2"/>
                </a:solidFill>
              </a:rPr>
              <a:t>16-34: 50,500</a:t>
            </a:r>
          </a:p>
          <a:p>
            <a:pPr>
              <a:spcBef>
                <a:spcPts val="0"/>
              </a:spcBef>
            </a:pPr>
            <a:r>
              <a:rPr lang="en-US" sz="1200" dirty="0">
                <a:solidFill>
                  <a:schemeClr val="bg2"/>
                </a:solidFill>
              </a:rPr>
              <a:t>HP+CH: 22,100</a:t>
            </a:r>
          </a:p>
          <a:p>
            <a:pPr>
              <a:spcBef>
                <a:spcPts val="0"/>
              </a:spcBef>
            </a:pPr>
            <a:endParaRPr lang="en-US" sz="1200" dirty="0">
              <a:solidFill>
                <a:schemeClr val="bg2"/>
              </a:solidFill>
            </a:endParaRPr>
          </a:p>
          <a:p>
            <a:endParaRPr lang="en-GB" sz="1200" dirty="0"/>
          </a:p>
        </p:txBody>
      </p:sp>
      <p:sp>
        <p:nvSpPr>
          <p:cNvPr id="2" name="Title 1">
            <a:extLst>
              <a:ext uri="{FF2B5EF4-FFF2-40B4-BE49-F238E27FC236}">
                <a16:creationId xmlns:a16="http://schemas.microsoft.com/office/drawing/2014/main" id="{CF24B521-C819-0860-2935-C34D5BF0D844}"/>
              </a:ext>
            </a:extLst>
          </p:cNvPr>
          <p:cNvSpPr>
            <a:spLocks noGrp="1"/>
          </p:cNvSpPr>
          <p:nvPr>
            <p:ph type="title"/>
          </p:nvPr>
        </p:nvSpPr>
        <p:spPr/>
        <p:txBody>
          <a:bodyPr/>
          <a:lstStyle/>
          <a:p>
            <a:r>
              <a:rPr lang="en-GB" u="sng" dirty="0"/>
              <a:t>Hobbies &amp; Leisure</a:t>
            </a:r>
            <a:r>
              <a:rPr lang="en-GB" dirty="0"/>
              <a:t> - Programming Highlights</a:t>
            </a:r>
          </a:p>
        </p:txBody>
      </p:sp>
      <p:sp>
        <p:nvSpPr>
          <p:cNvPr id="7" name="Text Placeholder 6">
            <a:extLst>
              <a:ext uri="{FF2B5EF4-FFF2-40B4-BE49-F238E27FC236}">
                <a16:creationId xmlns:a16="http://schemas.microsoft.com/office/drawing/2014/main" id="{B35A1081-CE99-BCCA-3FE1-B141E586BF3F}"/>
              </a:ext>
            </a:extLst>
          </p:cNvPr>
          <p:cNvSpPr>
            <a:spLocks noGrp="1"/>
          </p:cNvSpPr>
          <p:nvPr>
            <p:ph type="body" sz="quarter" idx="15"/>
          </p:nvPr>
        </p:nvSpPr>
        <p:spPr/>
        <p:txBody>
          <a:bodyPr/>
          <a:lstStyle/>
          <a:p>
            <a:r>
              <a:rPr lang="en-GB" dirty="0"/>
              <a:t>Source: Barb, Q1 2025. Average audience figures - Consolidated, Top performing episode of series (if applicable). </a:t>
            </a:r>
          </a:p>
        </p:txBody>
      </p:sp>
      <p:sp>
        <p:nvSpPr>
          <p:cNvPr id="9" name="Text Placeholder 2">
            <a:extLst>
              <a:ext uri="{FF2B5EF4-FFF2-40B4-BE49-F238E27FC236}">
                <a16:creationId xmlns:a16="http://schemas.microsoft.com/office/drawing/2014/main" id="{5E7ABFB5-7DB3-BA77-5533-E9F6AEE2A486}"/>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000" dirty="0"/>
          </a:p>
        </p:txBody>
      </p:sp>
      <p:sp>
        <p:nvSpPr>
          <p:cNvPr id="8" name="AutoShape 8" descr="The Chelsea Detective Christmas Special 2024 - U&amp;Drama +1 | TV Guide">
            <a:extLst>
              <a:ext uri="{FF2B5EF4-FFF2-40B4-BE49-F238E27FC236}">
                <a16:creationId xmlns:a16="http://schemas.microsoft.com/office/drawing/2014/main" id="{B28EFF5E-F30A-4177-3AA3-FAF9AA3056E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3" name="Picture Placeholder 12">
            <a:extLst>
              <a:ext uri="{FF2B5EF4-FFF2-40B4-BE49-F238E27FC236}">
                <a16:creationId xmlns:a16="http://schemas.microsoft.com/office/drawing/2014/main" id="{2BC9279A-A5D3-DCBE-F018-19F7DC79450B}"/>
              </a:ext>
            </a:extLst>
          </p:cNvPr>
          <p:cNvPicPr>
            <a:picLocks noGrp="1" noChangeAspect="1"/>
          </p:cNvPicPr>
          <p:nvPr>
            <p:ph type="pic" sz="quarter" idx="40"/>
          </p:nvPr>
        </p:nvPicPr>
        <p:blipFill>
          <a:blip r:embed="rId3"/>
          <a:srcRect l="7812" r="7812"/>
          <a:stretch>
            <a:fillRect/>
          </a:stretch>
        </p:blipFill>
        <p:spPr>
          <a:prstGeom prst="rect">
            <a:avLst/>
          </a:prstGeom>
        </p:spPr>
      </p:pic>
      <p:pic>
        <p:nvPicPr>
          <p:cNvPr id="6146" name="Picture 2" descr="Dickinson's Real Deal - Watch Episode - ITVX">
            <a:extLst>
              <a:ext uri="{FF2B5EF4-FFF2-40B4-BE49-F238E27FC236}">
                <a16:creationId xmlns:a16="http://schemas.microsoft.com/office/drawing/2014/main" id="{45728D35-EE9F-F0EB-EBA8-33409A556816}"/>
              </a:ext>
            </a:extLst>
          </p:cNvPr>
          <p:cNvPicPr>
            <a:picLocks noGrp="1" noChangeAspect="1" noChangeArrowheads="1"/>
          </p:cNvPicPr>
          <p:nvPr>
            <p:ph type="pic" sz="quarter" idx="13"/>
          </p:nvPr>
        </p:nvPicPr>
        <p:blipFill>
          <a:blip r:embed="rId4">
            <a:extLst>
              <a:ext uri="{28A0092B-C50C-407E-A947-70E740481C1C}">
                <a14:useLocalDpi xmlns:a14="http://schemas.microsoft.com/office/drawing/2010/main" val="0"/>
              </a:ext>
            </a:extLst>
          </a:blip>
          <a:srcRect l="7855" r="785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Watch Kirstie and Phil's Love It or List It | Stream free on Channel 4">
            <a:extLst>
              <a:ext uri="{FF2B5EF4-FFF2-40B4-BE49-F238E27FC236}">
                <a16:creationId xmlns:a16="http://schemas.microsoft.com/office/drawing/2014/main" id="{42AFF093-33FD-9761-CD39-0C9B95148828}"/>
              </a:ext>
            </a:extLst>
          </p:cNvPr>
          <p:cNvPicPr>
            <a:picLocks noGrp="1" noChangeAspect="1" noChangeArrowheads="1"/>
          </p:cNvPicPr>
          <p:nvPr>
            <p:ph type="pic" sz="quarter" idx="34"/>
          </p:nvPr>
        </p:nvPicPr>
        <p:blipFill>
          <a:blip r:embed="rId5">
            <a:extLst>
              <a:ext uri="{28A0092B-C50C-407E-A947-70E740481C1C}">
                <a14:useLocalDpi xmlns:a14="http://schemas.microsoft.com/office/drawing/2010/main" val="0"/>
              </a:ext>
            </a:extLst>
          </a:blip>
          <a:srcRect l="7775" r="777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TN Productions produces The Airfryer Diet: Lose Weight, Cook Fast for  Channel 5 - ITN Productions | Media Centre | ITN">
            <a:extLst>
              <a:ext uri="{FF2B5EF4-FFF2-40B4-BE49-F238E27FC236}">
                <a16:creationId xmlns:a16="http://schemas.microsoft.com/office/drawing/2014/main" id="{F720C1DF-B41A-313A-E265-42B4C557A6E1}"/>
              </a:ext>
            </a:extLst>
          </p:cNvPr>
          <p:cNvPicPr>
            <a:picLocks noGrp="1" noChangeAspect="1" noChangeArrowheads="1"/>
          </p:cNvPicPr>
          <p:nvPr>
            <p:ph type="pic" sz="quarter" idx="36"/>
          </p:nvPr>
        </p:nvPicPr>
        <p:blipFill>
          <a:blip r:embed="rId6">
            <a:extLst>
              <a:ext uri="{28A0092B-C50C-407E-A947-70E740481C1C}">
                <a14:useLocalDpi xmlns:a14="http://schemas.microsoft.com/office/drawing/2010/main" val="0"/>
              </a:ext>
            </a:extLst>
          </a:blip>
          <a:srcRect t="160" b="16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Live auction special and more as U goes back Under the Bonnet with Bangers  &amp; Cash">
            <a:extLst>
              <a:ext uri="{FF2B5EF4-FFF2-40B4-BE49-F238E27FC236}">
                <a16:creationId xmlns:a16="http://schemas.microsoft.com/office/drawing/2014/main" id="{474CA7B6-5280-FF2E-557F-ECF81B5421CF}"/>
              </a:ext>
            </a:extLst>
          </p:cNvPr>
          <p:cNvPicPr>
            <a:picLocks noGrp="1" noChangeAspect="1" noChangeArrowheads="1"/>
          </p:cNvPicPr>
          <p:nvPr>
            <p:ph type="pic" sz="quarter" idx="38"/>
          </p:nvPr>
        </p:nvPicPr>
        <p:blipFill>
          <a:blip r:embed="rId7">
            <a:extLst>
              <a:ext uri="{28A0092B-C50C-407E-A947-70E740481C1C}">
                <a14:useLocalDpi xmlns:a14="http://schemas.microsoft.com/office/drawing/2010/main" val="0"/>
              </a:ext>
            </a:extLst>
          </a:blip>
          <a:srcRect l="12467" r="1246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6107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Text Placeholder 153">
            <a:extLst>
              <a:ext uri="{FF2B5EF4-FFF2-40B4-BE49-F238E27FC236}">
                <a16:creationId xmlns:a16="http://schemas.microsoft.com/office/drawing/2014/main" id="{DF0143EB-849C-E6AD-7DBA-8482915848BF}"/>
              </a:ext>
            </a:extLst>
          </p:cNvPr>
          <p:cNvSpPr>
            <a:spLocks noGrp="1"/>
          </p:cNvSpPr>
          <p:nvPr>
            <p:ph type="body" sz="quarter" idx="34"/>
          </p:nvPr>
        </p:nvSpPr>
        <p:spPr>
          <a:xfrm>
            <a:off x="2792632" y="2428621"/>
            <a:ext cx="1807647" cy="812103"/>
          </a:xfrm>
        </p:spPr>
        <p:txBody>
          <a:bodyPr>
            <a:noAutofit/>
          </a:bodyPr>
          <a:lstStyle/>
          <a:p>
            <a:r>
              <a:rPr lang="en-US" sz="1000" b="1" dirty="0">
                <a:solidFill>
                  <a:srgbClr val="E10514"/>
                </a:solidFill>
              </a:rPr>
              <a:t>Harlen Coben’s Missing You </a:t>
            </a:r>
            <a:r>
              <a:rPr lang="en-GB" sz="1000" dirty="0">
                <a:solidFill>
                  <a:schemeClr val="bg2"/>
                </a:solidFill>
              </a:rPr>
              <a:t>S1, Ep1,</a:t>
            </a:r>
            <a:r>
              <a:rPr lang="en-GB" sz="1000" b="1" dirty="0">
                <a:solidFill>
                  <a:srgbClr val="E10514"/>
                </a:solidFill>
              </a:rPr>
              <a:t> </a:t>
            </a:r>
            <a:r>
              <a:rPr lang="en-GB" sz="1000" dirty="0">
                <a:solidFill>
                  <a:schemeClr val="bg2"/>
                </a:solidFill>
              </a:rPr>
              <a:t>Netflix, Drama </a:t>
            </a:r>
          </a:p>
          <a:p>
            <a:r>
              <a:rPr lang="en-GB" sz="1000" dirty="0">
                <a:solidFill>
                  <a:schemeClr val="bg2"/>
                </a:solidFill>
              </a:rPr>
              <a:t>Individuals: 4,794,163</a:t>
            </a:r>
          </a:p>
          <a:p>
            <a:r>
              <a:rPr lang="en-GB" sz="1000" dirty="0">
                <a:solidFill>
                  <a:schemeClr val="bg2"/>
                </a:solidFill>
              </a:rPr>
              <a:t>Adults: 4,619,541</a:t>
            </a:r>
          </a:p>
          <a:p>
            <a:endParaRPr lang="en-GB" sz="1000" dirty="0">
              <a:solidFill>
                <a:schemeClr val="bg2"/>
              </a:solidFill>
            </a:endParaRPr>
          </a:p>
          <a:p>
            <a:endParaRPr lang="en-GB" sz="1000" dirty="0">
              <a:solidFill>
                <a:schemeClr val="bg2"/>
              </a:solidFill>
            </a:endParaRPr>
          </a:p>
        </p:txBody>
      </p:sp>
      <p:sp>
        <p:nvSpPr>
          <p:cNvPr id="12" name="Title 11">
            <a:extLst>
              <a:ext uri="{FF2B5EF4-FFF2-40B4-BE49-F238E27FC236}">
                <a16:creationId xmlns:a16="http://schemas.microsoft.com/office/drawing/2014/main" id="{26DAAB83-0C79-1F92-8A50-79FFBECA216D}"/>
              </a:ext>
            </a:extLst>
          </p:cNvPr>
          <p:cNvSpPr>
            <a:spLocks noGrp="1"/>
          </p:cNvSpPr>
          <p:nvPr>
            <p:ph type="title"/>
          </p:nvPr>
        </p:nvSpPr>
        <p:spPr/>
        <p:txBody>
          <a:bodyPr>
            <a:normAutofit/>
          </a:bodyPr>
          <a:lstStyle/>
          <a:p>
            <a:r>
              <a:rPr lang="en-GB" u="sng" dirty="0"/>
              <a:t>SVOD Drama &amp; Entertainment</a:t>
            </a:r>
            <a:r>
              <a:rPr lang="en-GB" dirty="0"/>
              <a:t> - Programming Highlights</a:t>
            </a:r>
          </a:p>
        </p:txBody>
      </p:sp>
      <p:sp>
        <p:nvSpPr>
          <p:cNvPr id="153" name="Text Placeholder 152">
            <a:extLst>
              <a:ext uri="{FF2B5EF4-FFF2-40B4-BE49-F238E27FC236}">
                <a16:creationId xmlns:a16="http://schemas.microsoft.com/office/drawing/2014/main" id="{07C0EC5E-170F-6474-4211-EFB0EC5690B6}"/>
              </a:ext>
            </a:extLst>
          </p:cNvPr>
          <p:cNvSpPr>
            <a:spLocks noGrp="1"/>
          </p:cNvSpPr>
          <p:nvPr>
            <p:ph type="body" sz="quarter" idx="33"/>
          </p:nvPr>
        </p:nvSpPr>
        <p:spPr/>
        <p:txBody>
          <a:bodyPr>
            <a:normAutofit/>
          </a:bodyPr>
          <a:lstStyle/>
          <a:p>
            <a:r>
              <a:rPr lang="en-GB" sz="1000" b="1" dirty="0">
                <a:solidFill>
                  <a:srgbClr val="E10514"/>
                </a:solidFill>
              </a:rPr>
              <a:t>Adolescence </a:t>
            </a:r>
          </a:p>
          <a:p>
            <a:r>
              <a:rPr lang="en-GB" sz="1000" dirty="0">
                <a:solidFill>
                  <a:schemeClr val="bg2"/>
                </a:solidFill>
              </a:rPr>
              <a:t>S1, Ep1, Netflix, Drama </a:t>
            </a:r>
          </a:p>
          <a:p>
            <a:r>
              <a:rPr lang="en-GB" sz="1000" dirty="0">
                <a:solidFill>
                  <a:schemeClr val="bg2"/>
                </a:solidFill>
              </a:rPr>
              <a:t>Individuals: 7,110,607</a:t>
            </a:r>
          </a:p>
          <a:p>
            <a:r>
              <a:rPr lang="en-GB" sz="1000" dirty="0">
                <a:solidFill>
                  <a:schemeClr val="bg2"/>
                </a:solidFill>
              </a:rPr>
              <a:t>Adults: 6,933,871</a:t>
            </a:r>
          </a:p>
          <a:p>
            <a:endParaRPr lang="en-GB" sz="1000" dirty="0">
              <a:solidFill>
                <a:schemeClr val="bg2"/>
              </a:solidFill>
            </a:endParaRPr>
          </a:p>
        </p:txBody>
      </p:sp>
      <p:sp>
        <p:nvSpPr>
          <p:cNvPr id="155" name="Text Placeholder 154">
            <a:extLst>
              <a:ext uri="{FF2B5EF4-FFF2-40B4-BE49-F238E27FC236}">
                <a16:creationId xmlns:a16="http://schemas.microsoft.com/office/drawing/2014/main" id="{595F508A-C05C-1195-F8A4-70316217BD6B}"/>
              </a:ext>
            </a:extLst>
          </p:cNvPr>
          <p:cNvSpPr>
            <a:spLocks noGrp="1"/>
          </p:cNvSpPr>
          <p:nvPr>
            <p:ph type="body" sz="quarter" idx="35"/>
          </p:nvPr>
        </p:nvSpPr>
        <p:spPr/>
        <p:txBody>
          <a:bodyPr>
            <a:normAutofit/>
          </a:bodyPr>
          <a:lstStyle/>
          <a:p>
            <a:r>
              <a:rPr lang="en-US" sz="1000" b="1" dirty="0">
                <a:solidFill>
                  <a:srgbClr val="E10514"/>
                </a:solidFill>
              </a:rPr>
              <a:t>Reacher </a:t>
            </a:r>
            <a:r>
              <a:rPr lang="en-GB" sz="1000" dirty="0">
                <a:solidFill>
                  <a:schemeClr val="bg2"/>
                </a:solidFill>
              </a:rPr>
              <a:t>S3, Ep1</a:t>
            </a:r>
            <a:endParaRPr lang="en-GB" sz="1000" b="1" dirty="0">
              <a:solidFill>
                <a:srgbClr val="E10514"/>
              </a:solidFill>
            </a:endParaRPr>
          </a:p>
          <a:p>
            <a:r>
              <a:rPr lang="en-GB" sz="1000" dirty="0">
                <a:solidFill>
                  <a:schemeClr val="bg2"/>
                </a:solidFill>
              </a:rPr>
              <a:t>Amazon, Drama </a:t>
            </a:r>
          </a:p>
          <a:p>
            <a:r>
              <a:rPr lang="en-GB" sz="1000" dirty="0">
                <a:solidFill>
                  <a:schemeClr val="bg2"/>
                </a:solidFill>
              </a:rPr>
              <a:t>Individuals: 2,729,126</a:t>
            </a:r>
          </a:p>
          <a:p>
            <a:r>
              <a:rPr lang="en-GB" sz="1000" dirty="0">
                <a:solidFill>
                  <a:schemeClr val="bg2"/>
                </a:solidFill>
              </a:rPr>
              <a:t>Adults: 2,659,368</a:t>
            </a:r>
          </a:p>
          <a:p>
            <a:endParaRPr lang="en-GB" sz="1000" dirty="0">
              <a:solidFill>
                <a:schemeClr val="bg2"/>
              </a:solidFill>
            </a:endParaRPr>
          </a:p>
          <a:p>
            <a:endParaRPr lang="en-GB" sz="1000" dirty="0">
              <a:solidFill>
                <a:schemeClr val="bg2"/>
              </a:solidFill>
            </a:endParaRPr>
          </a:p>
          <a:p>
            <a:endParaRPr lang="en-GB" sz="1000" dirty="0">
              <a:solidFill>
                <a:schemeClr val="bg2"/>
              </a:solidFill>
            </a:endParaRPr>
          </a:p>
        </p:txBody>
      </p:sp>
      <p:sp>
        <p:nvSpPr>
          <p:cNvPr id="156" name="Text Placeholder 155">
            <a:extLst>
              <a:ext uri="{FF2B5EF4-FFF2-40B4-BE49-F238E27FC236}">
                <a16:creationId xmlns:a16="http://schemas.microsoft.com/office/drawing/2014/main" id="{AD8A38C8-7D75-636A-70EC-254ABBCABF23}"/>
              </a:ext>
            </a:extLst>
          </p:cNvPr>
          <p:cNvSpPr>
            <a:spLocks noGrp="1"/>
          </p:cNvSpPr>
          <p:nvPr>
            <p:ph type="body" sz="quarter" idx="36"/>
          </p:nvPr>
        </p:nvSpPr>
        <p:spPr/>
        <p:txBody>
          <a:bodyPr>
            <a:noAutofit/>
          </a:bodyPr>
          <a:lstStyle/>
          <a:p>
            <a:r>
              <a:rPr lang="en-GB" sz="1000" b="1" dirty="0">
                <a:solidFill>
                  <a:srgbClr val="E10514"/>
                </a:solidFill>
              </a:rPr>
              <a:t>A Thousand Blows </a:t>
            </a:r>
          </a:p>
          <a:p>
            <a:r>
              <a:rPr lang="en-GB" sz="1000" dirty="0">
                <a:solidFill>
                  <a:schemeClr val="bg2"/>
                </a:solidFill>
              </a:rPr>
              <a:t>S1, Ep1,</a:t>
            </a:r>
            <a:r>
              <a:rPr lang="en-GB" sz="1000" b="1" dirty="0">
                <a:solidFill>
                  <a:srgbClr val="E10514"/>
                </a:solidFill>
              </a:rPr>
              <a:t> </a:t>
            </a:r>
            <a:r>
              <a:rPr lang="en-GB" sz="1000" dirty="0">
                <a:solidFill>
                  <a:schemeClr val="bg2"/>
                </a:solidFill>
              </a:rPr>
              <a:t>Disney+, Drama </a:t>
            </a:r>
          </a:p>
          <a:p>
            <a:r>
              <a:rPr lang="en-GB" sz="1000" dirty="0">
                <a:solidFill>
                  <a:schemeClr val="bg2"/>
                </a:solidFill>
              </a:rPr>
              <a:t>Individuals: 955,237</a:t>
            </a:r>
          </a:p>
          <a:p>
            <a:r>
              <a:rPr lang="en-GB" sz="1000" dirty="0">
                <a:solidFill>
                  <a:schemeClr val="bg2"/>
                </a:solidFill>
              </a:rPr>
              <a:t>Adults: 916,816</a:t>
            </a:r>
          </a:p>
        </p:txBody>
      </p:sp>
      <p:sp>
        <p:nvSpPr>
          <p:cNvPr id="157" name="Text Placeholder 156">
            <a:extLst>
              <a:ext uri="{FF2B5EF4-FFF2-40B4-BE49-F238E27FC236}">
                <a16:creationId xmlns:a16="http://schemas.microsoft.com/office/drawing/2014/main" id="{6A49DB3C-5E3A-0035-CA18-93F832430949}"/>
              </a:ext>
            </a:extLst>
          </p:cNvPr>
          <p:cNvSpPr>
            <a:spLocks noGrp="1"/>
          </p:cNvSpPr>
          <p:nvPr>
            <p:ph type="body" sz="quarter" idx="37"/>
          </p:nvPr>
        </p:nvSpPr>
        <p:spPr/>
        <p:txBody>
          <a:bodyPr>
            <a:normAutofit/>
          </a:bodyPr>
          <a:lstStyle/>
          <a:p>
            <a:r>
              <a:rPr lang="en-US" sz="1000" b="1" dirty="0">
                <a:solidFill>
                  <a:srgbClr val="E10514"/>
                </a:solidFill>
              </a:rPr>
              <a:t>The Rig </a:t>
            </a:r>
            <a:r>
              <a:rPr lang="en-GB" sz="1000" dirty="0">
                <a:solidFill>
                  <a:schemeClr val="bg2"/>
                </a:solidFill>
              </a:rPr>
              <a:t>S2, Ep1</a:t>
            </a:r>
            <a:endParaRPr lang="en-GB" sz="1000" b="1" dirty="0">
              <a:solidFill>
                <a:srgbClr val="E10514"/>
              </a:solidFill>
            </a:endParaRPr>
          </a:p>
          <a:p>
            <a:r>
              <a:rPr lang="en-GB" sz="1000" dirty="0">
                <a:solidFill>
                  <a:schemeClr val="bg2"/>
                </a:solidFill>
              </a:rPr>
              <a:t>Amazon, Drama </a:t>
            </a:r>
          </a:p>
          <a:p>
            <a:r>
              <a:rPr lang="en-GB" sz="1000" dirty="0">
                <a:solidFill>
                  <a:schemeClr val="bg2"/>
                </a:solidFill>
              </a:rPr>
              <a:t>Individuals: 772,863</a:t>
            </a:r>
          </a:p>
          <a:p>
            <a:r>
              <a:rPr lang="en-GB" sz="1000" dirty="0">
                <a:solidFill>
                  <a:schemeClr val="bg2"/>
                </a:solidFill>
              </a:rPr>
              <a:t>Adults: 762,280</a:t>
            </a:r>
          </a:p>
          <a:p>
            <a:endParaRPr lang="en-GB" sz="1000" dirty="0">
              <a:solidFill>
                <a:schemeClr val="bg2"/>
              </a:solidFill>
            </a:endParaRPr>
          </a:p>
        </p:txBody>
      </p:sp>
      <p:sp>
        <p:nvSpPr>
          <p:cNvPr id="158" name="Text Placeholder 157">
            <a:extLst>
              <a:ext uri="{FF2B5EF4-FFF2-40B4-BE49-F238E27FC236}">
                <a16:creationId xmlns:a16="http://schemas.microsoft.com/office/drawing/2014/main" id="{435AAFF9-80E1-0B9E-F7ED-5B98CEE980D0}"/>
              </a:ext>
            </a:extLst>
          </p:cNvPr>
          <p:cNvSpPr>
            <a:spLocks noGrp="1"/>
          </p:cNvSpPr>
          <p:nvPr>
            <p:ph type="body" sz="quarter" idx="38"/>
          </p:nvPr>
        </p:nvSpPr>
        <p:spPr/>
        <p:txBody>
          <a:bodyPr>
            <a:noAutofit/>
          </a:bodyPr>
          <a:lstStyle/>
          <a:p>
            <a:r>
              <a:rPr lang="en-GB" sz="1000" b="1" dirty="0">
                <a:solidFill>
                  <a:srgbClr val="E10514"/>
                </a:solidFill>
              </a:rPr>
              <a:t>Celebrity Bear Hunt</a:t>
            </a:r>
          </a:p>
          <a:p>
            <a:r>
              <a:rPr lang="en-GB" sz="1000" dirty="0">
                <a:solidFill>
                  <a:schemeClr val="bg2"/>
                </a:solidFill>
              </a:rPr>
              <a:t>S1, Ep1</a:t>
            </a:r>
            <a:r>
              <a:rPr lang="en-GB" sz="1000" b="1" dirty="0">
                <a:solidFill>
                  <a:srgbClr val="E10514"/>
                </a:solidFill>
              </a:rPr>
              <a:t> </a:t>
            </a:r>
            <a:r>
              <a:rPr lang="en-GB" sz="1000" dirty="0">
                <a:solidFill>
                  <a:schemeClr val="bg2"/>
                </a:solidFill>
              </a:rPr>
              <a:t>Netflix, Ent. </a:t>
            </a:r>
          </a:p>
          <a:p>
            <a:r>
              <a:rPr lang="en-GB" sz="1000" dirty="0">
                <a:solidFill>
                  <a:schemeClr val="bg2"/>
                </a:solidFill>
              </a:rPr>
              <a:t>Individuals: 1,815,207</a:t>
            </a:r>
          </a:p>
          <a:p>
            <a:r>
              <a:rPr lang="en-GB" sz="1000" dirty="0">
                <a:solidFill>
                  <a:schemeClr val="bg2"/>
                </a:solidFill>
              </a:rPr>
              <a:t>Adults: 1,657,890</a:t>
            </a:r>
          </a:p>
          <a:p>
            <a:endParaRPr lang="en-GB" sz="1000" dirty="0">
              <a:solidFill>
                <a:schemeClr val="bg2"/>
              </a:solidFill>
            </a:endParaRPr>
          </a:p>
        </p:txBody>
      </p:sp>
      <p:sp>
        <p:nvSpPr>
          <p:cNvPr id="159" name="Text Placeholder 158">
            <a:extLst>
              <a:ext uri="{FF2B5EF4-FFF2-40B4-BE49-F238E27FC236}">
                <a16:creationId xmlns:a16="http://schemas.microsoft.com/office/drawing/2014/main" id="{237DEE33-16B6-24F4-89E0-CDEC7D6B3628}"/>
              </a:ext>
            </a:extLst>
          </p:cNvPr>
          <p:cNvSpPr>
            <a:spLocks noGrp="1"/>
          </p:cNvSpPr>
          <p:nvPr>
            <p:ph type="body" sz="quarter" idx="39"/>
          </p:nvPr>
        </p:nvSpPr>
        <p:spPr/>
        <p:txBody>
          <a:bodyPr>
            <a:noAutofit/>
          </a:bodyPr>
          <a:lstStyle/>
          <a:p>
            <a:r>
              <a:rPr lang="en-US" sz="1000" b="1" dirty="0">
                <a:solidFill>
                  <a:srgbClr val="E10514"/>
                </a:solidFill>
              </a:rPr>
              <a:t>LOL: Last One Laughing UK </a:t>
            </a:r>
            <a:r>
              <a:rPr lang="en-GB" sz="1000" dirty="0">
                <a:solidFill>
                  <a:schemeClr val="bg2"/>
                </a:solidFill>
              </a:rPr>
              <a:t>S1, Ep1</a:t>
            </a:r>
            <a:r>
              <a:rPr lang="en-GB" sz="1000" b="1" dirty="0">
                <a:solidFill>
                  <a:srgbClr val="E10514"/>
                </a:solidFill>
              </a:rPr>
              <a:t> </a:t>
            </a:r>
            <a:r>
              <a:rPr lang="en-GB" sz="1000" dirty="0">
                <a:solidFill>
                  <a:schemeClr val="bg2"/>
                </a:solidFill>
              </a:rPr>
              <a:t>Amazon, Ent. </a:t>
            </a:r>
          </a:p>
          <a:p>
            <a:r>
              <a:rPr lang="en-GB" sz="1000" dirty="0">
                <a:solidFill>
                  <a:schemeClr val="bg2"/>
                </a:solidFill>
              </a:rPr>
              <a:t>Individuals: 3,194,198</a:t>
            </a:r>
          </a:p>
          <a:p>
            <a:r>
              <a:rPr lang="en-GB" sz="1000" dirty="0">
                <a:solidFill>
                  <a:schemeClr val="bg2"/>
                </a:solidFill>
              </a:rPr>
              <a:t>Adults: 3,063,121</a:t>
            </a:r>
          </a:p>
          <a:p>
            <a:endParaRPr lang="en-GB" sz="1000" dirty="0">
              <a:solidFill>
                <a:schemeClr val="bg2"/>
              </a:solidFill>
            </a:endParaRPr>
          </a:p>
        </p:txBody>
      </p:sp>
      <p:sp>
        <p:nvSpPr>
          <p:cNvPr id="160" name="Text Placeholder 159">
            <a:extLst>
              <a:ext uri="{FF2B5EF4-FFF2-40B4-BE49-F238E27FC236}">
                <a16:creationId xmlns:a16="http://schemas.microsoft.com/office/drawing/2014/main" id="{489BAB16-EAD6-A5B1-A163-5059912854F0}"/>
              </a:ext>
            </a:extLst>
          </p:cNvPr>
          <p:cNvSpPr>
            <a:spLocks noGrp="1"/>
          </p:cNvSpPr>
          <p:nvPr>
            <p:ph type="body" sz="quarter" idx="40"/>
          </p:nvPr>
        </p:nvSpPr>
        <p:spPr/>
        <p:txBody>
          <a:bodyPr>
            <a:normAutofit/>
          </a:bodyPr>
          <a:lstStyle/>
          <a:p>
            <a:r>
              <a:rPr lang="en-GB" sz="1000" b="1" dirty="0">
                <a:solidFill>
                  <a:srgbClr val="E10514"/>
                </a:solidFill>
              </a:rPr>
              <a:t>Beast Games </a:t>
            </a:r>
            <a:r>
              <a:rPr lang="en-GB" sz="1000" dirty="0">
                <a:solidFill>
                  <a:schemeClr val="bg2"/>
                </a:solidFill>
              </a:rPr>
              <a:t>S1, Ep10</a:t>
            </a:r>
            <a:endParaRPr lang="en-GB" sz="1000" b="1" dirty="0">
              <a:solidFill>
                <a:srgbClr val="E10514"/>
              </a:solidFill>
            </a:endParaRPr>
          </a:p>
          <a:p>
            <a:r>
              <a:rPr lang="en-GB" sz="1000" dirty="0">
                <a:solidFill>
                  <a:schemeClr val="bg2"/>
                </a:solidFill>
              </a:rPr>
              <a:t>Amazon, Ent. </a:t>
            </a:r>
          </a:p>
          <a:p>
            <a:r>
              <a:rPr lang="en-GB" sz="1000" dirty="0">
                <a:solidFill>
                  <a:schemeClr val="bg2"/>
                </a:solidFill>
              </a:rPr>
              <a:t>Individuals: 856,175</a:t>
            </a:r>
          </a:p>
          <a:p>
            <a:r>
              <a:rPr lang="en-GB" sz="1000" dirty="0">
                <a:solidFill>
                  <a:schemeClr val="bg2"/>
                </a:solidFill>
              </a:rPr>
              <a:t>Adults: 684,547</a:t>
            </a:r>
          </a:p>
          <a:p>
            <a:endParaRPr lang="en-GB" sz="1000" dirty="0">
              <a:solidFill>
                <a:schemeClr val="bg2"/>
              </a:solidFill>
            </a:endParaRPr>
          </a:p>
        </p:txBody>
      </p:sp>
      <p:sp>
        <p:nvSpPr>
          <p:cNvPr id="161" name="Text Placeholder 160">
            <a:extLst>
              <a:ext uri="{FF2B5EF4-FFF2-40B4-BE49-F238E27FC236}">
                <a16:creationId xmlns:a16="http://schemas.microsoft.com/office/drawing/2014/main" id="{CAA1122A-5037-35BA-757C-1DAA87C71EA7}"/>
              </a:ext>
            </a:extLst>
          </p:cNvPr>
          <p:cNvSpPr>
            <a:spLocks noGrp="1"/>
          </p:cNvSpPr>
          <p:nvPr>
            <p:ph type="body" sz="quarter" idx="41"/>
          </p:nvPr>
        </p:nvSpPr>
        <p:spPr/>
        <p:txBody>
          <a:bodyPr>
            <a:normAutofit/>
          </a:bodyPr>
          <a:lstStyle/>
          <a:p>
            <a:r>
              <a:rPr lang="en-US" sz="1000" b="1" dirty="0">
                <a:solidFill>
                  <a:srgbClr val="E10514"/>
                </a:solidFill>
              </a:rPr>
              <a:t>The Other One </a:t>
            </a:r>
            <a:r>
              <a:rPr lang="en-GB" sz="1000" dirty="0">
                <a:solidFill>
                  <a:schemeClr val="bg2"/>
                </a:solidFill>
              </a:rPr>
              <a:t>S1, Ep1 Netflix, Ent. </a:t>
            </a:r>
          </a:p>
          <a:p>
            <a:r>
              <a:rPr lang="en-GB" sz="1000" dirty="0">
                <a:solidFill>
                  <a:schemeClr val="bg2"/>
                </a:solidFill>
              </a:rPr>
              <a:t>Individuals: 663,788</a:t>
            </a:r>
          </a:p>
          <a:p>
            <a:r>
              <a:rPr lang="en-GB" sz="1000" dirty="0">
                <a:solidFill>
                  <a:schemeClr val="bg2"/>
                </a:solidFill>
              </a:rPr>
              <a:t>Adults: 631,346</a:t>
            </a:r>
          </a:p>
          <a:p>
            <a:endParaRPr lang="en-GB" sz="1000" dirty="0">
              <a:solidFill>
                <a:schemeClr val="bg2"/>
              </a:solidFill>
            </a:endParaRPr>
          </a:p>
          <a:p>
            <a:endParaRPr lang="en-GB" sz="1000" dirty="0">
              <a:solidFill>
                <a:schemeClr val="bg2"/>
              </a:solidFill>
            </a:endParaRPr>
          </a:p>
        </p:txBody>
      </p:sp>
      <p:sp>
        <p:nvSpPr>
          <p:cNvPr id="162" name="Text Placeholder 161">
            <a:extLst>
              <a:ext uri="{FF2B5EF4-FFF2-40B4-BE49-F238E27FC236}">
                <a16:creationId xmlns:a16="http://schemas.microsoft.com/office/drawing/2014/main" id="{BE99DFF8-AC72-F89F-8452-F499AF66D280}"/>
              </a:ext>
            </a:extLst>
          </p:cNvPr>
          <p:cNvSpPr>
            <a:spLocks noGrp="1"/>
          </p:cNvSpPr>
          <p:nvPr>
            <p:ph type="body" sz="quarter" idx="42"/>
          </p:nvPr>
        </p:nvSpPr>
        <p:spPr/>
        <p:txBody>
          <a:bodyPr>
            <a:normAutofit/>
          </a:bodyPr>
          <a:lstStyle/>
          <a:p>
            <a:r>
              <a:rPr lang="en-US" sz="1000" b="1" dirty="0">
                <a:solidFill>
                  <a:srgbClr val="E10514"/>
                </a:solidFill>
              </a:rPr>
              <a:t>The Simpsons </a:t>
            </a:r>
            <a:r>
              <a:rPr lang="en-GB" sz="1000" dirty="0">
                <a:solidFill>
                  <a:schemeClr val="bg2"/>
                </a:solidFill>
              </a:rPr>
              <a:t>S36, Ep2 Disney+, Ent. </a:t>
            </a:r>
          </a:p>
          <a:p>
            <a:r>
              <a:rPr lang="en-GB" sz="1000" dirty="0">
                <a:solidFill>
                  <a:schemeClr val="bg2"/>
                </a:solidFill>
              </a:rPr>
              <a:t>Individuals: 298,914</a:t>
            </a:r>
          </a:p>
          <a:p>
            <a:r>
              <a:rPr lang="en-GB" sz="1000" dirty="0">
                <a:solidFill>
                  <a:schemeClr val="bg2"/>
                </a:solidFill>
              </a:rPr>
              <a:t>Adults: 223,051</a:t>
            </a:r>
          </a:p>
          <a:p>
            <a:endParaRPr lang="en-GB" sz="1000" dirty="0">
              <a:solidFill>
                <a:schemeClr val="bg2"/>
              </a:solidFill>
            </a:endParaRPr>
          </a:p>
        </p:txBody>
      </p:sp>
      <p:sp>
        <p:nvSpPr>
          <p:cNvPr id="15" name="Text Placeholder 2">
            <a:extLst>
              <a:ext uri="{FF2B5EF4-FFF2-40B4-BE49-F238E27FC236}">
                <a16:creationId xmlns:a16="http://schemas.microsoft.com/office/drawing/2014/main" id="{C3FFA81C-4DC3-941B-97FB-A6EE710C8B5F}"/>
              </a:ext>
            </a:extLst>
          </p:cNvPr>
          <p:cNvSpPr txBox="1">
            <a:spLocks/>
          </p:cNvSpPr>
          <p:nvPr/>
        </p:nvSpPr>
        <p:spPr>
          <a:xfrm>
            <a:off x="378000" y="5580000"/>
            <a:ext cx="11334817" cy="304800"/>
          </a:xfrm>
          <a:prstGeom prst="rect">
            <a:avLst/>
          </a:prstGeom>
          <a:noFill/>
        </p:spPr>
        <p:txBody>
          <a:bodyPr vert="horz" lIns="91440" tIns="45720" rIns="91440" bIns="45720" rtlCol="0">
            <a:norm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dirty="0"/>
              <a:t>Source: Barb, Q1 2025, individuals and adults. Average audience achieved during the first seven days of their availability. Only includes TV set viewing.  </a:t>
            </a:r>
          </a:p>
        </p:txBody>
      </p:sp>
      <p:pic>
        <p:nvPicPr>
          <p:cNvPr id="7170" name="Picture 2" descr="The Simpsons&quot; The Yellow Lotus (TV Episode 2024) - IMDb">
            <a:extLst>
              <a:ext uri="{FF2B5EF4-FFF2-40B4-BE49-F238E27FC236}">
                <a16:creationId xmlns:a16="http://schemas.microsoft.com/office/drawing/2014/main" id="{2806B0F1-C7A4-3558-D1D0-80578EBFDDC2}"/>
              </a:ext>
            </a:extLst>
          </p:cNvPr>
          <p:cNvPicPr>
            <a:picLocks noGrp="1" noChangeAspect="1" noChangeArrowheads="1"/>
          </p:cNvPicPr>
          <p:nvPr>
            <p:ph type="pic" sz="quarter" idx="22"/>
          </p:nvPr>
        </p:nvPicPr>
        <p:blipFill>
          <a:blip r:embed="rId3">
            <a:extLst>
              <a:ext uri="{28A0092B-C50C-407E-A947-70E740481C1C}">
                <a14:useLocalDpi xmlns:a14="http://schemas.microsoft.com/office/drawing/2010/main" val="0"/>
              </a:ext>
            </a:extLst>
          </a:blip>
          <a:srcRect l="21875" r="2187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Watch Adolescence | Netflix Official Site">
            <a:extLst>
              <a:ext uri="{FF2B5EF4-FFF2-40B4-BE49-F238E27FC236}">
                <a16:creationId xmlns:a16="http://schemas.microsoft.com/office/drawing/2014/main" id="{10BFE007-9C1E-9A1C-BB2C-40B5F4D28EE7}"/>
              </a:ext>
            </a:extLst>
          </p:cNvPr>
          <p:cNvPicPr>
            <a:picLocks noGrp="1" noChangeAspect="1" noChangeArrowheads="1"/>
          </p:cNvPicPr>
          <p:nvPr>
            <p:ph type="pic" sz="quarter" idx="13"/>
          </p:nvPr>
        </p:nvPicPr>
        <p:blipFill>
          <a:blip r:embed="rId4">
            <a:extLst>
              <a:ext uri="{28A0092B-C50C-407E-A947-70E740481C1C}">
                <a14:useLocalDpi xmlns:a14="http://schemas.microsoft.com/office/drawing/2010/main" val="0"/>
              </a:ext>
            </a:extLst>
          </a:blip>
          <a:srcRect l="23622" r="2362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Watch Missing You | Netflix Official Site">
            <a:extLst>
              <a:ext uri="{FF2B5EF4-FFF2-40B4-BE49-F238E27FC236}">
                <a16:creationId xmlns:a16="http://schemas.microsoft.com/office/drawing/2014/main" id="{18F92DA7-6907-3520-8674-9747B216596A}"/>
              </a:ext>
            </a:extLst>
          </p:cNvPr>
          <p:cNvPicPr>
            <a:picLocks noGrp="1" noChangeAspect="1" noChangeArrowheads="1"/>
          </p:cNvPicPr>
          <p:nvPr>
            <p:ph type="pic" sz="quarter" idx="14"/>
          </p:nvPr>
        </p:nvPicPr>
        <p:blipFill>
          <a:blip r:embed="rId5">
            <a:extLst>
              <a:ext uri="{28A0092B-C50C-407E-A947-70E740481C1C}">
                <a14:useLocalDpi xmlns:a14="http://schemas.microsoft.com/office/drawing/2010/main" val="0"/>
              </a:ext>
            </a:extLst>
          </a:blip>
          <a:srcRect l="21875" r="2187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Watch Reacher - Season 3 | Prime Video">
            <a:extLst>
              <a:ext uri="{FF2B5EF4-FFF2-40B4-BE49-F238E27FC236}">
                <a16:creationId xmlns:a16="http://schemas.microsoft.com/office/drawing/2014/main" id="{231DDA7E-8247-EDCA-8134-F3667C06CE83}"/>
              </a:ext>
            </a:extLst>
          </p:cNvPr>
          <p:cNvPicPr>
            <a:picLocks noGrp="1" noChangeAspect="1" noChangeArrowheads="1"/>
          </p:cNvPicPr>
          <p:nvPr>
            <p:ph type="pic" sz="quarter" idx="15"/>
          </p:nvPr>
        </p:nvPicPr>
        <p:blipFill>
          <a:blip r:embed="rId6">
            <a:extLst>
              <a:ext uri="{28A0092B-C50C-407E-A947-70E740481C1C}">
                <a14:useLocalDpi xmlns:a14="http://schemas.microsoft.com/office/drawing/2010/main" val="0"/>
              </a:ext>
            </a:extLst>
          </a:blip>
          <a:srcRect l="21875" r="2187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A Thousand Blows episode 1 review | Welcome to London! | Film Stories">
            <a:extLst>
              <a:ext uri="{FF2B5EF4-FFF2-40B4-BE49-F238E27FC236}">
                <a16:creationId xmlns:a16="http://schemas.microsoft.com/office/drawing/2014/main" id="{8D7436BC-D55D-7FF0-8E85-7262FDB8C79E}"/>
              </a:ext>
            </a:extLst>
          </p:cNvPr>
          <p:cNvPicPr>
            <a:picLocks noGrp="1" noChangeAspect="1" noChangeArrowheads="1"/>
          </p:cNvPicPr>
          <p:nvPr>
            <p:ph type="pic" sz="quarter" idx="16"/>
          </p:nvPr>
        </p:nvPicPr>
        <p:blipFill rotWithShape="1">
          <a:blip r:embed="rId7">
            <a:extLst>
              <a:ext uri="{28A0092B-C50C-407E-A947-70E740481C1C}">
                <a14:useLocalDpi xmlns:a14="http://schemas.microsoft.com/office/drawing/2010/main" val="0"/>
              </a:ext>
            </a:extLst>
          </a:blip>
          <a:srcRect l="23565" r="976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Watch The Rig - Season 2 | Prime Video">
            <a:extLst>
              <a:ext uri="{FF2B5EF4-FFF2-40B4-BE49-F238E27FC236}">
                <a16:creationId xmlns:a16="http://schemas.microsoft.com/office/drawing/2014/main" id="{5CA1ED77-0440-3F2E-E656-C9B29B946724}"/>
              </a:ext>
            </a:extLst>
          </p:cNvPr>
          <p:cNvPicPr>
            <a:picLocks noGrp="1" noChangeAspect="1" noChangeArrowheads="1"/>
          </p:cNvPicPr>
          <p:nvPr>
            <p:ph type="pic" sz="quarter" idx="17"/>
          </p:nvPr>
        </p:nvPicPr>
        <p:blipFill>
          <a:blip r:embed="rId8">
            <a:extLst>
              <a:ext uri="{28A0092B-C50C-407E-A947-70E740481C1C}">
                <a14:useLocalDpi xmlns:a14="http://schemas.microsoft.com/office/drawing/2010/main" val="0"/>
              </a:ext>
            </a:extLst>
          </a:blip>
          <a:srcRect l="21875" r="2187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Last One Laughing: UK Review : r/BritishTV">
            <a:extLst>
              <a:ext uri="{FF2B5EF4-FFF2-40B4-BE49-F238E27FC236}">
                <a16:creationId xmlns:a16="http://schemas.microsoft.com/office/drawing/2014/main" id="{B399E53A-DE7C-409C-7550-C9A96D114C37}"/>
              </a:ext>
            </a:extLst>
          </p:cNvPr>
          <p:cNvPicPr>
            <a:picLocks noGrp="1" noChangeAspect="1" noChangeArrowheads="1"/>
          </p:cNvPicPr>
          <p:nvPr>
            <p:ph type="pic" sz="quarter" idx="18"/>
          </p:nvPr>
        </p:nvPicPr>
        <p:blipFill>
          <a:blip r:embed="rId9">
            <a:extLst>
              <a:ext uri="{28A0092B-C50C-407E-A947-70E740481C1C}">
                <a14:useLocalDpi xmlns:a14="http://schemas.microsoft.com/office/drawing/2010/main" val="0"/>
              </a:ext>
            </a:extLst>
          </a:blip>
          <a:srcRect l="25000" r="2500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7186" name="Picture 18" descr="Season 1 | Celebrity Bear Hunt Wiki | Fandom">
            <a:extLst>
              <a:ext uri="{FF2B5EF4-FFF2-40B4-BE49-F238E27FC236}">
                <a16:creationId xmlns:a16="http://schemas.microsoft.com/office/drawing/2014/main" id="{D72FA2F5-2530-B575-5AEE-E04DCD68E77D}"/>
              </a:ext>
            </a:extLst>
          </p:cNvPr>
          <p:cNvPicPr>
            <a:picLocks noGrp="1" noChangeAspect="1" noChangeArrowheads="1"/>
          </p:cNvPicPr>
          <p:nvPr>
            <p:ph type="pic" sz="quarter" idx="19"/>
          </p:nvPr>
        </p:nvPicPr>
        <p:blipFill>
          <a:blip r:embed="rId10">
            <a:extLst>
              <a:ext uri="{28A0092B-C50C-407E-A947-70E740481C1C}">
                <a14:useLocalDpi xmlns:a14="http://schemas.microsoft.com/office/drawing/2010/main" val="0"/>
              </a:ext>
            </a:extLst>
          </a:blip>
          <a:srcRect l="21875" r="2187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7188" name="Picture 20" descr="Watch Beast Games - Season 1 | Prime Video">
            <a:extLst>
              <a:ext uri="{FF2B5EF4-FFF2-40B4-BE49-F238E27FC236}">
                <a16:creationId xmlns:a16="http://schemas.microsoft.com/office/drawing/2014/main" id="{0CBF42B8-C0C8-BFB3-E056-4048083EDC1A}"/>
              </a:ext>
            </a:extLst>
          </p:cNvPr>
          <p:cNvPicPr>
            <a:picLocks noGrp="1" noChangeAspect="1" noChangeArrowheads="1"/>
          </p:cNvPicPr>
          <p:nvPr>
            <p:ph type="pic" sz="quarter" idx="20"/>
          </p:nvPr>
        </p:nvPicPr>
        <p:blipFill rotWithShape="1">
          <a:blip r:embed="rId11">
            <a:extLst>
              <a:ext uri="{28A0092B-C50C-407E-A947-70E740481C1C}">
                <a14:useLocalDpi xmlns:a14="http://schemas.microsoft.com/office/drawing/2010/main" val="0"/>
              </a:ext>
            </a:extLst>
          </a:blip>
          <a:srcRect l="32804" t="-805" r="10946" b="80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7190" name="Picture 22" descr="Watch The Other One | Netflix">
            <a:extLst>
              <a:ext uri="{FF2B5EF4-FFF2-40B4-BE49-F238E27FC236}">
                <a16:creationId xmlns:a16="http://schemas.microsoft.com/office/drawing/2014/main" id="{8C8C757E-79A2-3A26-A95E-8B9BD2D37B2D}"/>
              </a:ext>
            </a:extLst>
          </p:cNvPr>
          <p:cNvPicPr>
            <a:picLocks noGrp="1" noChangeAspect="1" noChangeArrowheads="1"/>
          </p:cNvPicPr>
          <p:nvPr>
            <p:ph type="pic" sz="quarter" idx="21"/>
          </p:nvPr>
        </p:nvPicPr>
        <p:blipFill>
          <a:blip r:embed="rId12">
            <a:extLst>
              <a:ext uri="{28A0092B-C50C-407E-A947-70E740481C1C}">
                <a14:useLocalDpi xmlns:a14="http://schemas.microsoft.com/office/drawing/2010/main" val="0"/>
              </a:ext>
            </a:extLst>
          </a:blip>
          <a:srcRect l="23622" r="2362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428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men sitting at a table&#10;&#10;AI-generated content may be incorrect.">
            <a:extLst>
              <a:ext uri="{FF2B5EF4-FFF2-40B4-BE49-F238E27FC236}">
                <a16:creationId xmlns:a16="http://schemas.microsoft.com/office/drawing/2014/main" id="{33DBD273-5577-5369-0E79-731FE87C6702}"/>
              </a:ext>
            </a:extLst>
          </p:cNvPr>
          <p:cNvPicPr>
            <a:picLocks noChangeAspect="1"/>
          </p:cNvPicPr>
          <p:nvPr/>
        </p:nvPicPr>
        <p:blipFill>
          <a:blip r:embed="rId3">
            <a:extLst>
              <a:ext uri="{28A0092B-C50C-407E-A947-70E740481C1C}">
                <a14:useLocalDpi xmlns:a14="http://schemas.microsoft.com/office/drawing/2010/main" val="0"/>
              </a:ext>
            </a:extLst>
          </a:blip>
          <a:srcRect l="1" t="9581" r="1" b="9581"/>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014016A-9C43-AFEA-7932-4B63D37D821C}"/>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3B35BDB5-13B4-27AA-7EA5-07554B4CBDB5}"/>
              </a:ext>
            </a:extLst>
          </p:cNvPr>
          <p:cNvSpPr>
            <a:spLocks noGrp="1"/>
          </p:cNvSpPr>
          <p:nvPr>
            <p:ph type="ctrTitle"/>
          </p:nvPr>
        </p:nvSpPr>
        <p:spPr/>
        <p:txBody>
          <a:bodyPr/>
          <a:lstStyle/>
          <a:p>
            <a:r>
              <a:rPr lang="en-GB" dirty="0"/>
              <a:t>Q1 2026</a:t>
            </a:r>
          </a:p>
        </p:txBody>
      </p:sp>
      <p:sp>
        <p:nvSpPr>
          <p:cNvPr id="7" name="Text Placeholder 5">
            <a:extLst>
              <a:ext uri="{FF2B5EF4-FFF2-40B4-BE49-F238E27FC236}">
                <a16:creationId xmlns:a16="http://schemas.microsoft.com/office/drawing/2014/main" id="{56B09972-450A-8127-778F-4F90DC3BB0FA}"/>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U</a:t>
            </a:r>
            <a:r>
              <a:rPr lang="en-GB" dirty="0">
                <a:solidFill>
                  <a:schemeClr val="bg1"/>
                </a:solidFill>
              </a:rPr>
              <a:t> – U Talking to Me</a:t>
            </a:r>
          </a:p>
        </p:txBody>
      </p:sp>
    </p:spTree>
    <p:extLst>
      <p:ext uri="{BB962C8B-B14F-4D97-AF65-F5344CB8AC3E}">
        <p14:creationId xmlns:p14="http://schemas.microsoft.com/office/powerpoint/2010/main" val="452797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84F40E59-1AB1-6153-19A9-D1AE13F2E95C}"/>
              </a:ext>
            </a:extLst>
          </p:cNvPr>
          <p:cNvGraphicFramePr>
            <a:graphicFrameLocks noGrp="1"/>
          </p:cNvGraphicFramePr>
          <p:nvPr>
            <p:extLst>
              <p:ext uri="{D42A27DB-BD31-4B8C-83A1-F6EECF244321}">
                <p14:modId xmlns:p14="http://schemas.microsoft.com/office/powerpoint/2010/main" val="588862248"/>
              </p:ext>
            </p:extLst>
          </p:nvPr>
        </p:nvGraphicFramePr>
        <p:xfrm>
          <a:off x="969339" y="1188085"/>
          <a:ext cx="10253322" cy="3621310"/>
        </p:xfrm>
        <a:graphic>
          <a:graphicData uri="http://schemas.openxmlformats.org/drawingml/2006/table">
            <a:tbl>
              <a:tblPr/>
              <a:tblGrid>
                <a:gridCol w="1536601">
                  <a:extLst>
                    <a:ext uri="{9D8B030D-6E8A-4147-A177-3AD203B41FA5}">
                      <a16:colId xmlns:a16="http://schemas.microsoft.com/office/drawing/2014/main" val="1846395943"/>
                    </a:ext>
                  </a:extLst>
                </a:gridCol>
                <a:gridCol w="670517">
                  <a:extLst>
                    <a:ext uri="{9D8B030D-6E8A-4147-A177-3AD203B41FA5}">
                      <a16:colId xmlns:a16="http://schemas.microsoft.com/office/drawing/2014/main" val="451265291"/>
                    </a:ext>
                  </a:extLst>
                </a:gridCol>
                <a:gridCol w="670517">
                  <a:extLst>
                    <a:ext uri="{9D8B030D-6E8A-4147-A177-3AD203B41FA5}">
                      <a16:colId xmlns:a16="http://schemas.microsoft.com/office/drawing/2014/main" val="2846803859"/>
                    </a:ext>
                  </a:extLst>
                </a:gridCol>
                <a:gridCol w="670517">
                  <a:extLst>
                    <a:ext uri="{9D8B030D-6E8A-4147-A177-3AD203B41FA5}">
                      <a16:colId xmlns:a16="http://schemas.microsoft.com/office/drawing/2014/main" val="2718865775"/>
                    </a:ext>
                  </a:extLst>
                </a:gridCol>
                <a:gridCol w="670517">
                  <a:extLst>
                    <a:ext uri="{9D8B030D-6E8A-4147-A177-3AD203B41FA5}">
                      <a16:colId xmlns:a16="http://schemas.microsoft.com/office/drawing/2014/main" val="1697035546"/>
                    </a:ext>
                  </a:extLst>
                </a:gridCol>
                <a:gridCol w="670517">
                  <a:extLst>
                    <a:ext uri="{9D8B030D-6E8A-4147-A177-3AD203B41FA5}">
                      <a16:colId xmlns:a16="http://schemas.microsoft.com/office/drawing/2014/main" val="1001489438"/>
                    </a:ext>
                  </a:extLst>
                </a:gridCol>
                <a:gridCol w="670517">
                  <a:extLst>
                    <a:ext uri="{9D8B030D-6E8A-4147-A177-3AD203B41FA5}">
                      <a16:colId xmlns:a16="http://schemas.microsoft.com/office/drawing/2014/main" val="927256724"/>
                    </a:ext>
                  </a:extLst>
                </a:gridCol>
                <a:gridCol w="670517">
                  <a:extLst>
                    <a:ext uri="{9D8B030D-6E8A-4147-A177-3AD203B41FA5}">
                      <a16:colId xmlns:a16="http://schemas.microsoft.com/office/drawing/2014/main" val="650359192"/>
                    </a:ext>
                  </a:extLst>
                </a:gridCol>
                <a:gridCol w="670517">
                  <a:extLst>
                    <a:ext uri="{9D8B030D-6E8A-4147-A177-3AD203B41FA5}">
                      <a16:colId xmlns:a16="http://schemas.microsoft.com/office/drawing/2014/main" val="4090451864"/>
                    </a:ext>
                  </a:extLst>
                </a:gridCol>
                <a:gridCol w="670517">
                  <a:extLst>
                    <a:ext uri="{9D8B030D-6E8A-4147-A177-3AD203B41FA5}">
                      <a16:colId xmlns:a16="http://schemas.microsoft.com/office/drawing/2014/main" val="2347889755"/>
                    </a:ext>
                  </a:extLst>
                </a:gridCol>
                <a:gridCol w="670517">
                  <a:extLst>
                    <a:ext uri="{9D8B030D-6E8A-4147-A177-3AD203B41FA5}">
                      <a16:colId xmlns:a16="http://schemas.microsoft.com/office/drawing/2014/main" val="3541168146"/>
                    </a:ext>
                  </a:extLst>
                </a:gridCol>
                <a:gridCol w="670517">
                  <a:extLst>
                    <a:ext uri="{9D8B030D-6E8A-4147-A177-3AD203B41FA5}">
                      <a16:colId xmlns:a16="http://schemas.microsoft.com/office/drawing/2014/main" val="4127484089"/>
                    </a:ext>
                  </a:extLst>
                </a:gridCol>
                <a:gridCol w="670517">
                  <a:extLst>
                    <a:ext uri="{9D8B030D-6E8A-4147-A177-3AD203B41FA5}">
                      <a16:colId xmlns:a16="http://schemas.microsoft.com/office/drawing/2014/main" val="2610356395"/>
                    </a:ext>
                  </a:extLst>
                </a:gridCol>
                <a:gridCol w="670517">
                  <a:extLst>
                    <a:ext uri="{9D8B030D-6E8A-4147-A177-3AD203B41FA5}">
                      <a16:colId xmlns:a16="http://schemas.microsoft.com/office/drawing/2014/main" val="1857231733"/>
                    </a:ext>
                  </a:extLst>
                </a:gridCol>
              </a:tblGrid>
              <a:tr h="208521">
                <a:tc rowSpan="2">
                  <a:txBody>
                    <a:bodyPr/>
                    <a:lstStyle/>
                    <a:p>
                      <a:pPr algn="ctr" rtl="0" fontAlgn="ctr">
                        <a:buNone/>
                      </a:pPr>
                      <a:r>
                        <a:rPr lang="en-GB" sz="1100" b="0" i="0" u="none" strike="noStrike">
                          <a:solidFill>
                            <a:srgbClr val="000000"/>
                          </a:solidFill>
                          <a:effectLst/>
                          <a:latin typeface="Arial" panose="020B0604020202020204" pitchFamily="34" charset="0"/>
                        </a:rPr>
                        <a:t> </a:t>
                      </a:r>
                    </a:p>
                  </a:txBody>
                  <a:tcPr marL="6350" marR="6350" marT="635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gridSpan="13">
                  <a:txBody>
                    <a:bodyPr/>
                    <a:lstStyle/>
                    <a:p>
                      <a:pPr algn="ctr" rtl="0" fontAlgn="ctr">
                        <a:buNone/>
                      </a:pPr>
                      <a:r>
                        <a:rPr lang="en-GB" sz="1100" b="1" i="0" u="none" strike="noStrike">
                          <a:solidFill>
                            <a:srgbClr val="000000"/>
                          </a:solidFill>
                          <a:effectLst/>
                          <a:latin typeface="Arial" panose="020B0604020202020204" pitchFamily="34" charset="0"/>
                        </a:rPr>
                        <a:t>Week Commencing</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170761555"/>
                  </a:ext>
                </a:extLst>
              </a:tr>
              <a:tr h="201570">
                <a:tc vMerge="1">
                  <a:txBody>
                    <a:bodyPr/>
                    <a:lstStyle/>
                    <a:p>
                      <a:endParaRPr lang="en-GB"/>
                    </a:p>
                  </a:txBody>
                  <a:tcPr/>
                </a:tc>
                <a:tc>
                  <a:txBody>
                    <a:bodyPr/>
                    <a:lstStyle/>
                    <a:p>
                      <a:pPr algn="ctr" rtl="0" fontAlgn="ctr">
                        <a:buNone/>
                      </a:pPr>
                      <a:r>
                        <a:rPr lang="en-GB" sz="1100" b="1" i="0" u="none" strike="noStrike">
                          <a:solidFill>
                            <a:srgbClr val="000000"/>
                          </a:solidFill>
                          <a:effectLst/>
                          <a:latin typeface="Arial" panose="020B0604020202020204" pitchFamily="34" charset="0"/>
                        </a:rPr>
                        <a:t>30-Dec</a:t>
                      </a:r>
                    </a:p>
                  </a:txBody>
                  <a:tcPr marL="6350" marR="6350" marT="635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1" i="0" u="none" strike="noStrike">
                          <a:solidFill>
                            <a:srgbClr val="000000"/>
                          </a:solidFill>
                          <a:effectLst/>
                          <a:latin typeface="Arial" panose="020B0604020202020204" pitchFamily="34" charset="0"/>
                        </a:rPr>
                        <a:t>06-Jan</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1" i="0" u="none" strike="noStrike">
                          <a:solidFill>
                            <a:srgbClr val="000000"/>
                          </a:solidFill>
                          <a:effectLst/>
                          <a:latin typeface="Arial" panose="020B0604020202020204" pitchFamily="34" charset="0"/>
                        </a:rPr>
                        <a:t>13-Jan</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1" i="0" u="none" strike="noStrike">
                          <a:solidFill>
                            <a:srgbClr val="000000"/>
                          </a:solidFill>
                          <a:effectLst/>
                          <a:latin typeface="Arial" panose="020B0604020202020204" pitchFamily="34" charset="0"/>
                        </a:rPr>
                        <a:t>20-Jan</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1" i="0" u="none" strike="noStrike">
                          <a:solidFill>
                            <a:srgbClr val="000000"/>
                          </a:solidFill>
                          <a:effectLst/>
                          <a:latin typeface="Arial" panose="020B0604020202020204" pitchFamily="34" charset="0"/>
                        </a:rPr>
                        <a:t>27-Jan</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1" i="0" u="none" strike="noStrike">
                          <a:solidFill>
                            <a:srgbClr val="000000"/>
                          </a:solidFill>
                          <a:effectLst/>
                          <a:latin typeface="Arial" panose="020B0604020202020204" pitchFamily="34" charset="0"/>
                        </a:rPr>
                        <a:t>03-Feb</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1" i="0" u="none" strike="noStrike">
                          <a:solidFill>
                            <a:srgbClr val="000000"/>
                          </a:solidFill>
                          <a:effectLst/>
                          <a:latin typeface="Arial" panose="020B0604020202020204" pitchFamily="34" charset="0"/>
                        </a:rPr>
                        <a:t>10-Feb</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1" i="0" u="none" strike="noStrike">
                          <a:solidFill>
                            <a:srgbClr val="000000"/>
                          </a:solidFill>
                          <a:effectLst/>
                          <a:latin typeface="Arial" panose="020B0604020202020204" pitchFamily="34" charset="0"/>
                        </a:rPr>
                        <a:t>17-Feb</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1" i="0" u="none" strike="noStrike">
                          <a:solidFill>
                            <a:srgbClr val="000000"/>
                          </a:solidFill>
                          <a:effectLst/>
                          <a:latin typeface="Arial" panose="020B0604020202020204" pitchFamily="34" charset="0"/>
                        </a:rPr>
                        <a:t>24-Feb</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1" i="0" u="none" strike="noStrike">
                          <a:solidFill>
                            <a:srgbClr val="000000"/>
                          </a:solidFill>
                          <a:effectLst/>
                          <a:latin typeface="Arial" panose="020B0604020202020204" pitchFamily="34" charset="0"/>
                        </a:rPr>
                        <a:t>03-Mar</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1" i="0" u="none" strike="noStrike">
                          <a:solidFill>
                            <a:srgbClr val="000000"/>
                          </a:solidFill>
                          <a:effectLst/>
                          <a:latin typeface="Arial" panose="020B0604020202020204" pitchFamily="34" charset="0"/>
                        </a:rPr>
                        <a:t>10-Mar</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1" i="0" u="none" strike="noStrike">
                          <a:solidFill>
                            <a:srgbClr val="000000"/>
                          </a:solidFill>
                          <a:effectLst/>
                          <a:latin typeface="Arial" panose="020B0604020202020204" pitchFamily="34" charset="0"/>
                        </a:rPr>
                        <a:t>17-Mar</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1" i="0" u="none" strike="noStrike">
                          <a:solidFill>
                            <a:srgbClr val="000000"/>
                          </a:solidFill>
                          <a:effectLst/>
                          <a:latin typeface="Arial" panose="020B0604020202020204" pitchFamily="34" charset="0"/>
                        </a:rPr>
                        <a:t>24-Mar</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42913630"/>
                  </a:ext>
                </a:extLst>
              </a:tr>
              <a:tr h="291929">
                <a:tc>
                  <a:txBody>
                    <a:bodyPr/>
                    <a:lstStyle/>
                    <a:p>
                      <a:pPr algn="ctr" rtl="0" fontAlgn="ctr">
                        <a:buNone/>
                      </a:pPr>
                      <a:r>
                        <a:rPr lang="en-GB" sz="1100" b="1" i="0" u="none" strike="noStrike">
                          <a:solidFill>
                            <a:srgbClr val="000000"/>
                          </a:solidFill>
                          <a:effectLst/>
                          <a:latin typeface="Arial" panose="020B0604020202020204" pitchFamily="34" charset="0"/>
                        </a:rPr>
                        <a:t>New Years Day</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8532507"/>
                  </a:ext>
                </a:extLst>
              </a:tr>
              <a:tr h="291929">
                <a:tc>
                  <a:txBody>
                    <a:bodyPr/>
                    <a:lstStyle/>
                    <a:p>
                      <a:pPr algn="ctr" rtl="0" fontAlgn="ctr">
                        <a:buNone/>
                      </a:pPr>
                      <a:r>
                        <a:rPr lang="en-GB" sz="1100" b="1" i="0" u="none" strike="noStrike">
                          <a:solidFill>
                            <a:srgbClr val="000000"/>
                          </a:solidFill>
                          <a:effectLst/>
                          <a:latin typeface="Arial" panose="020B0604020202020204" pitchFamily="34" charset="0"/>
                        </a:rPr>
                        <a:t>Premier League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49176187"/>
                  </a:ext>
                </a:extLst>
              </a:tr>
              <a:tr h="291929">
                <a:tc>
                  <a:txBody>
                    <a:bodyPr/>
                    <a:lstStyle/>
                    <a:p>
                      <a:pPr algn="ctr" rtl="0" fontAlgn="ctr">
                        <a:buNone/>
                      </a:pPr>
                      <a:r>
                        <a:rPr lang="en-GB" sz="1100" b="1" i="0" u="none" strike="noStrike">
                          <a:solidFill>
                            <a:srgbClr val="000000"/>
                          </a:solidFill>
                          <a:effectLst/>
                          <a:latin typeface="Arial" panose="020B0604020202020204" pitchFamily="34" charset="0"/>
                        </a:rPr>
                        <a:t>EFL Cup</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l" fontAlgn="b">
                        <a:buNone/>
                      </a:pPr>
                      <a:endParaRPr lang="en-GB" sz="1100" b="0" i="0" u="none" strike="noStrike">
                        <a:solidFill>
                          <a:srgbClr val="000000"/>
                        </a:solidFill>
                        <a:effectLst/>
                        <a:latin typeface="Calibri" panose="020F050202020403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GB" sz="1100" b="0" i="0" u="none" strike="noStrike">
                        <a:solidFill>
                          <a:srgbClr val="000000"/>
                        </a:solidFill>
                        <a:effectLst/>
                        <a:latin typeface="Calibri" panose="020F050202020403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02633298"/>
                  </a:ext>
                </a:extLst>
              </a:tr>
              <a:tr h="291929">
                <a:tc>
                  <a:txBody>
                    <a:bodyPr/>
                    <a:lstStyle/>
                    <a:p>
                      <a:pPr algn="ctr" rtl="0" fontAlgn="ctr">
                        <a:buNone/>
                      </a:pPr>
                      <a:r>
                        <a:rPr lang="en-GB" sz="1100" b="1" i="0" u="none" strike="noStrike">
                          <a:solidFill>
                            <a:srgbClr val="000000"/>
                          </a:solidFill>
                          <a:effectLst/>
                          <a:latin typeface="Arial" panose="020B0604020202020204" pitchFamily="34" charset="0"/>
                        </a:rPr>
                        <a:t>The FA Cup</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18358629"/>
                  </a:ext>
                </a:extLst>
              </a:tr>
              <a:tr h="291929">
                <a:tc>
                  <a:txBody>
                    <a:bodyPr/>
                    <a:lstStyle/>
                    <a:p>
                      <a:pPr algn="ctr" rtl="0" fontAlgn="ctr">
                        <a:buNone/>
                      </a:pPr>
                      <a:r>
                        <a:rPr lang="en-GB" sz="1100" b="1" i="0" u="none" strike="noStrike">
                          <a:solidFill>
                            <a:srgbClr val="000000"/>
                          </a:solidFill>
                          <a:effectLst/>
                          <a:latin typeface="Arial" panose="020B0604020202020204" pitchFamily="34" charset="0"/>
                        </a:rPr>
                        <a:t>Super Bowl</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96016612"/>
                  </a:ext>
                </a:extLst>
              </a:tr>
              <a:tr h="291929">
                <a:tc>
                  <a:txBody>
                    <a:bodyPr/>
                    <a:lstStyle/>
                    <a:p>
                      <a:pPr algn="ctr" rtl="0" fontAlgn="ctr">
                        <a:buNone/>
                      </a:pPr>
                      <a:r>
                        <a:rPr lang="en-GB" sz="1100" b="1" i="0" u="none" strike="noStrike">
                          <a:solidFill>
                            <a:srgbClr val="000000"/>
                          </a:solidFill>
                          <a:effectLst/>
                          <a:latin typeface="Arial" panose="020B0604020202020204" pitchFamily="34" charset="0"/>
                        </a:rPr>
                        <a:t>Winter Olympics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GB" sz="1100" b="0" i="0" u="none" strike="noStrike">
                        <a:solidFill>
                          <a:srgbClr val="000000"/>
                        </a:solidFill>
                        <a:effectLst/>
                        <a:latin typeface="Calibri" panose="020F050202020403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l" fontAlgn="b">
                        <a:buNone/>
                      </a:pPr>
                      <a:endParaRPr lang="en-GB" sz="1100" b="0" i="0" u="none" strike="noStrike">
                        <a:solidFill>
                          <a:srgbClr val="000000"/>
                        </a:solidFill>
                        <a:effectLst/>
                        <a:latin typeface="Calibri" panose="020F050202020403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42130486"/>
                  </a:ext>
                </a:extLst>
              </a:tr>
              <a:tr h="291929">
                <a:tc>
                  <a:txBody>
                    <a:bodyPr/>
                    <a:lstStyle/>
                    <a:p>
                      <a:pPr algn="ctr" rtl="0" fontAlgn="ctr">
                        <a:buNone/>
                      </a:pPr>
                      <a:r>
                        <a:rPr lang="en-GB" sz="1100" b="1" i="0" u="none" strike="noStrike">
                          <a:solidFill>
                            <a:srgbClr val="000000"/>
                          </a:solidFill>
                          <a:effectLst/>
                          <a:latin typeface="Arial" panose="020B0604020202020204" pitchFamily="34" charset="0"/>
                        </a:rPr>
                        <a:t>The Six Nations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1811783"/>
                  </a:ext>
                </a:extLst>
              </a:tr>
              <a:tr h="291929">
                <a:tc>
                  <a:txBody>
                    <a:bodyPr/>
                    <a:lstStyle/>
                    <a:p>
                      <a:pPr algn="ctr" rtl="0" fontAlgn="ctr">
                        <a:buNone/>
                      </a:pPr>
                      <a:r>
                        <a:rPr lang="en-GB" sz="1100" b="1" i="0" u="none" strike="noStrike">
                          <a:solidFill>
                            <a:srgbClr val="000000"/>
                          </a:solidFill>
                          <a:effectLst/>
                          <a:latin typeface="Arial" panose="020B0604020202020204" pitchFamily="34" charset="0"/>
                        </a:rPr>
                        <a:t>Valentines Day</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ctr">
                        <a:buNone/>
                      </a:pPr>
                      <a:r>
                        <a:rPr lang="en-GB"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84248432"/>
                  </a:ext>
                </a:extLst>
              </a:tr>
              <a:tr h="291929">
                <a:tc>
                  <a:txBody>
                    <a:bodyPr/>
                    <a:lstStyle/>
                    <a:p>
                      <a:pPr algn="ctr" rtl="0" fontAlgn="ctr">
                        <a:buNone/>
                      </a:pPr>
                      <a:r>
                        <a:rPr lang="en-GB" sz="1100" b="1" i="0" u="none" strike="noStrike">
                          <a:solidFill>
                            <a:srgbClr val="000000"/>
                          </a:solidFill>
                          <a:effectLst/>
                          <a:latin typeface="Arial" panose="020B0604020202020204" pitchFamily="34" charset="0"/>
                        </a:rPr>
                        <a:t>Winter Paralympics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buNone/>
                      </a:pPr>
                      <a:r>
                        <a:rPr lang="en-GB"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ctr">
                        <a:buNone/>
                      </a:pPr>
                      <a:r>
                        <a:rPr lang="en-GB"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rtl="0" fontAlgn="ctr">
                        <a:buNone/>
                      </a:pPr>
                      <a:r>
                        <a:rPr lang="en-GB" sz="1100" b="0" i="0" u="none" strike="noStrike">
                          <a:solidFill>
                            <a:srgbClr val="000000"/>
                          </a:solidFill>
                          <a:effectLst/>
                          <a:latin typeface="Arial" panose="020B06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40662684"/>
                  </a:ext>
                </a:extLst>
              </a:tr>
              <a:tr h="291929">
                <a:tc>
                  <a:txBody>
                    <a:bodyPr/>
                    <a:lstStyle/>
                    <a:p>
                      <a:pPr algn="ctr" rtl="0" fontAlgn="ctr">
                        <a:buNone/>
                      </a:pPr>
                      <a:r>
                        <a:rPr lang="en-GB" sz="1100" b="1" i="0" u="none" strike="noStrike">
                          <a:solidFill>
                            <a:srgbClr val="000000"/>
                          </a:solidFill>
                          <a:effectLst/>
                          <a:latin typeface="Arial" panose="020B0604020202020204" pitchFamily="34" charset="0"/>
                        </a:rPr>
                        <a:t>Formula 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l" fontAlgn="b">
                        <a:buNone/>
                      </a:pPr>
                      <a:endParaRPr lang="en-GB" sz="1100" b="0" i="0" u="none" strike="noStrike">
                        <a:solidFill>
                          <a:srgbClr val="000000"/>
                        </a:solidFill>
                        <a:effectLst/>
                        <a:latin typeface="Calibri" panose="020F050202020403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0"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619672194"/>
                  </a:ext>
                </a:extLst>
              </a:tr>
              <a:tr h="291929">
                <a:tc>
                  <a:txBody>
                    <a:bodyPr/>
                    <a:lstStyle/>
                    <a:p>
                      <a:pPr algn="ctr" rtl="0" fontAlgn="ctr">
                        <a:buNone/>
                      </a:pPr>
                      <a:r>
                        <a:rPr lang="en-GB" sz="1100" b="1" i="0" u="none" strike="noStrike">
                          <a:solidFill>
                            <a:srgbClr val="000000"/>
                          </a:solidFill>
                          <a:effectLst/>
                          <a:latin typeface="Arial" panose="020B0604020202020204" pitchFamily="34" charset="0"/>
                        </a:rPr>
                        <a:t>Mother's Day</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1" i="0" u="none" strike="noStrike" dirty="0">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GB" sz="1100" b="0"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rtl="0" fontAlgn="b">
                        <a:buNone/>
                      </a:pPr>
                      <a:r>
                        <a:rPr lang="en-GB" sz="1100" b="1" i="0" u="none" strike="noStrike">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buNone/>
                      </a:pPr>
                      <a:r>
                        <a:rPr lang="en-GB" sz="1100" b="1" i="0" u="none" strike="noStrike" dirty="0">
                          <a:solidFill>
                            <a:srgbClr val="000000"/>
                          </a:solidFill>
                          <a:effectLst/>
                          <a:latin typeface="Arial" panose="020B06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85186514"/>
                  </a:ext>
                </a:extLst>
              </a:tr>
            </a:tbl>
          </a:graphicData>
        </a:graphic>
      </p:graphicFrame>
      <p:sp>
        <p:nvSpPr>
          <p:cNvPr id="2" name="Title 1">
            <a:extLst>
              <a:ext uri="{FF2B5EF4-FFF2-40B4-BE49-F238E27FC236}">
                <a16:creationId xmlns:a16="http://schemas.microsoft.com/office/drawing/2014/main" id="{40526DCA-4509-2465-0526-30B8C9EB16E7}"/>
              </a:ext>
            </a:extLst>
          </p:cNvPr>
          <p:cNvSpPr>
            <a:spLocks noGrp="1"/>
          </p:cNvSpPr>
          <p:nvPr>
            <p:ph type="title"/>
          </p:nvPr>
        </p:nvSpPr>
        <p:spPr/>
        <p:txBody>
          <a:bodyPr/>
          <a:lstStyle/>
          <a:p>
            <a:r>
              <a:rPr lang="en-GB" dirty="0"/>
              <a:t>Key Dates</a:t>
            </a:r>
          </a:p>
        </p:txBody>
      </p:sp>
    </p:spTree>
    <p:extLst>
      <p:ext uri="{BB962C8B-B14F-4D97-AF65-F5344CB8AC3E}">
        <p14:creationId xmlns:p14="http://schemas.microsoft.com/office/powerpoint/2010/main" val="18866763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Left - Emma Harte, Right - Brenda Blethyn">
            <a:extLst>
              <a:ext uri="{FF2B5EF4-FFF2-40B4-BE49-F238E27FC236}">
                <a16:creationId xmlns:a16="http://schemas.microsoft.com/office/drawing/2014/main" id="{152A58A6-6B11-D706-0347-62BE5AC1D0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679" y="2558256"/>
            <a:ext cx="1607143" cy="90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1031">
            <a:extLst>
              <a:ext uri="{FF2B5EF4-FFF2-40B4-BE49-F238E27FC236}">
                <a16:creationId xmlns:a16="http://schemas.microsoft.com/office/drawing/2014/main" id="{87859B92-BD24-C4A5-2B52-7D2EF191052B}"/>
              </a:ext>
            </a:extLst>
          </p:cNvPr>
          <p:cNvPicPr>
            <a:picLocks noChangeAspect="1"/>
          </p:cNvPicPr>
          <p:nvPr/>
        </p:nvPicPr>
        <p:blipFill>
          <a:blip r:embed="rId4"/>
          <a:stretch>
            <a:fillRect/>
          </a:stretch>
        </p:blipFill>
        <p:spPr>
          <a:xfrm>
            <a:off x="1201391" y="3920538"/>
            <a:ext cx="772469" cy="145224"/>
          </a:xfrm>
          <a:prstGeom prst="rect">
            <a:avLst/>
          </a:prstGeom>
        </p:spPr>
      </p:pic>
      <p:sp>
        <p:nvSpPr>
          <p:cNvPr id="48" name="TextBox 47">
            <a:extLst>
              <a:ext uri="{FF2B5EF4-FFF2-40B4-BE49-F238E27FC236}">
                <a16:creationId xmlns:a16="http://schemas.microsoft.com/office/drawing/2014/main" id="{0D0B88DF-C0E3-5273-958E-1407507FB193}"/>
              </a:ext>
            </a:extLst>
          </p:cNvPr>
          <p:cNvSpPr txBox="1"/>
          <p:nvPr/>
        </p:nvSpPr>
        <p:spPr>
          <a:xfrm>
            <a:off x="11141374" y="1691793"/>
            <a:ext cx="119350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effectLst/>
                <a:uLnTx/>
                <a:uFillTx/>
                <a:latin typeface="Arial"/>
                <a:ea typeface="+mn-ea"/>
                <a:cs typeface="+mn-cs"/>
              </a:rPr>
              <a:t>The Six Nations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latin typeface="Arial"/>
              </a:rPr>
              <a:t>The Carabao Cup</a:t>
            </a:r>
            <a:endParaRPr kumimoji="0" lang="en-US" sz="800" b="0" i="0" u="none" strike="noStrike" kern="1200" cap="none" spc="0" normalizeH="0" baseline="0" noProof="0" dirty="0">
              <a:ln>
                <a:noFill/>
              </a:ln>
              <a:effectLst/>
              <a:uLnTx/>
              <a:uFillTx/>
              <a:latin typeface="Arial"/>
              <a:ea typeface="+mn-ea"/>
              <a:cs typeface="+mn-cs"/>
            </a:endParaRPr>
          </a:p>
        </p:txBody>
      </p:sp>
      <p:pic>
        <p:nvPicPr>
          <p:cNvPr id="31" name="Picture 30" descr="A logo with a black and silver triangle&#10;&#10;AI-generated content may be incorrect.">
            <a:extLst>
              <a:ext uri="{FF2B5EF4-FFF2-40B4-BE49-F238E27FC236}">
                <a16:creationId xmlns:a16="http://schemas.microsoft.com/office/drawing/2014/main" id="{9BD270D4-1FDB-C489-1307-FB360E0E4950}"/>
              </a:ext>
            </a:extLst>
          </p:cNvPr>
          <p:cNvPicPr>
            <a:picLocks noChangeAspect="1"/>
          </p:cNvPicPr>
          <p:nvPr/>
        </p:nvPicPr>
        <p:blipFill>
          <a:blip r:embed="rId5">
            <a:extLst>
              <a:ext uri="{28A0092B-C50C-407E-A947-70E740481C1C}">
                <a14:useLocalDpi xmlns:a14="http://schemas.microsoft.com/office/drawing/2010/main" val="0"/>
              </a:ext>
            </a:extLst>
          </a:blip>
          <a:srcRect l="14640" r="22527"/>
          <a:stretch>
            <a:fillRect/>
          </a:stretch>
        </p:blipFill>
        <p:spPr>
          <a:xfrm>
            <a:off x="2550003" y="1339115"/>
            <a:ext cx="1005349" cy="900000"/>
          </a:xfrm>
          <a:prstGeom prst="rect">
            <a:avLst/>
          </a:prstGeom>
        </p:spPr>
      </p:pic>
      <p:pic>
        <p:nvPicPr>
          <p:cNvPr id="34" name="Picture 33" descr="A person and person standing in a room with police&#10;&#10;AI-generated content may be incorrect.">
            <a:extLst>
              <a:ext uri="{FF2B5EF4-FFF2-40B4-BE49-F238E27FC236}">
                <a16:creationId xmlns:a16="http://schemas.microsoft.com/office/drawing/2014/main" id="{223B86F7-258F-5234-5285-23A9C1AB0CCB}"/>
              </a:ext>
            </a:extLst>
          </p:cNvPr>
          <p:cNvPicPr>
            <a:picLocks noChangeAspect="1"/>
          </p:cNvPicPr>
          <p:nvPr/>
        </p:nvPicPr>
        <p:blipFill>
          <a:blip r:embed="rId6">
            <a:extLst>
              <a:ext uri="{28A0092B-C50C-407E-A947-70E740481C1C}">
                <a14:useLocalDpi xmlns:a14="http://schemas.microsoft.com/office/drawing/2010/main" val="0"/>
              </a:ext>
            </a:extLst>
          </a:blip>
          <a:srcRect r="21193"/>
          <a:stretch>
            <a:fillRect/>
          </a:stretch>
        </p:blipFill>
        <p:spPr>
          <a:xfrm>
            <a:off x="424999" y="1339115"/>
            <a:ext cx="1063041" cy="900000"/>
          </a:xfrm>
          <a:prstGeom prst="rect">
            <a:avLst/>
          </a:prstGeom>
        </p:spPr>
      </p:pic>
      <p:pic>
        <p:nvPicPr>
          <p:cNvPr id="38" name="Picture 37" descr="A person standing in front of a podium with a sign behind him&#10;&#10;AI-generated content may be incorrect.">
            <a:extLst>
              <a:ext uri="{FF2B5EF4-FFF2-40B4-BE49-F238E27FC236}">
                <a16:creationId xmlns:a16="http://schemas.microsoft.com/office/drawing/2014/main" id="{A04502A8-ECF6-AEC1-3070-98D0010497A1}"/>
              </a:ext>
            </a:extLst>
          </p:cNvPr>
          <p:cNvPicPr>
            <a:picLocks noChangeAspect="1"/>
          </p:cNvPicPr>
          <p:nvPr/>
        </p:nvPicPr>
        <p:blipFill>
          <a:blip r:embed="rId7">
            <a:extLst>
              <a:ext uri="{28A0092B-C50C-407E-A947-70E740481C1C}">
                <a14:useLocalDpi xmlns:a14="http://schemas.microsoft.com/office/drawing/2010/main" val="0"/>
              </a:ext>
            </a:extLst>
          </a:blip>
          <a:srcRect r="25397"/>
          <a:stretch>
            <a:fillRect/>
          </a:stretch>
        </p:blipFill>
        <p:spPr>
          <a:xfrm>
            <a:off x="5647398" y="1339115"/>
            <a:ext cx="1006638" cy="900000"/>
          </a:xfrm>
          <a:prstGeom prst="rect">
            <a:avLst/>
          </a:prstGeom>
        </p:spPr>
      </p:pic>
      <p:pic>
        <p:nvPicPr>
          <p:cNvPr id="40" name="Picture 39" descr="Two men standing in front of a large board game&#10;&#10;AI-generated content may be incorrect.">
            <a:extLst>
              <a:ext uri="{FF2B5EF4-FFF2-40B4-BE49-F238E27FC236}">
                <a16:creationId xmlns:a16="http://schemas.microsoft.com/office/drawing/2014/main" id="{23F9C09E-527B-C90F-F490-18ED61AF5D14}"/>
              </a:ext>
            </a:extLst>
          </p:cNvPr>
          <p:cNvPicPr>
            <a:picLocks noChangeAspect="1"/>
          </p:cNvPicPr>
          <p:nvPr/>
        </p:nvPicPr>
        <p:blipFill>
          <a:blip r:embed="rId8">
            <a:extLst>
              <a:ext uri="{28A0092B-C50C-407E-A947-70E740481C1C}">
                <a14:useLocalDpi xmlns:a14="http://schemas.microsoft.com/office/drawing/2010/main" val="0"/>
              </a:ext>
            </a:extLst>
          </a:blip>
          <a:srcRect l="17605" r="16034"/>
          <a:stretch>
            <a:fillRect/>
          </a:stretch>
        </p:blipFill>
        <p:spPr>
          <a:xfrm>
            <a:off x="6682343" y="1339115"/>
            <a:ext cx="913184" cy="900000"/>
          </a:xfrm>
          <a:prstGeom prst="rect">
            <a:avLst/>
          </a:prstGeom>
        </p:spPr>
      </p:pic>
      <p:pic>
        <p:nvPicPr>
          <p:cNvPr id="42" name="Picture 41" descr="A person in a suit leaning on a railing&#10;&#10;AI-generated content may be incorrect.">
            <a:extLst>
              <a:ext uri="{FF2B5EF4-FFF2-40B4-BE49-F238E27FC236}">
                <a16:creationId xmlns:a16="http://schemas.microsoft.com/office/drawing/2014/main" id="{809ED924-9C0F-07DF-CFA2-A787F2F3D414}"/>
              </a:ext>
            </a:extLst>
          </p:cNvPr>
          <p:cNvPicPr>
            <a:picLocks noChangeAspect="1"/>
          </p:cNvPicPr>
          <p:nvPr/>
        </p:nvPicPr>
        <p:blipFill>
          <a:blip r:embed="rId9">
            <a:extLst>
              <a:ext uri="{28A0092B-C50C-407E-A947-70E740481C1C}">
                <a14:useLocalDpi xmlns:a14="http://schemas.microsoft.com/office/drawing/2010/main" val="0"/>
              </a:ext>
            </a:extLst>
          </a:blip>
          <a:srcRect r="25606"/>
          <a:stretch>
            <a:fillRect/>
          </a:stretch>
        </p:blipFill>
        <p:spPr>
          <a:xfrm>
            <a:off x="3583659" y="1339115"/>
            <a:ext cx="1003563" cy="900000"/>
          </a:xfrm>
          <a:prstGeom prst="rect">
            <a:avLst/>
          </a:prstGeom>
        </p:spPr>
      </p:pic>
      <p:pic>
        <p:nvPicPr>
          <p:cNvPr id="45" name="Picture 44" descr="A person standing in water&#10;&#10;AI-generated content may be incorrect.">
            <a:extLst>
              <a:ext uri="{FF2B5EF4-FFF2-40B4-BE49-F238E27FC236}">
                <a16:creationId xmlns:a16="http://schemas.microsoft.com/office/drawing/2014/main" id="{411DB26D-E199-8144-694D-5D378BB58E2D}"/>
              </a:ext>
            </a:extLst>
          </p:cNvPr>
          <p:cNvPicPr>
            <a:picLocks noChangeAspect="1"/>
          </p:cNvPicPr>
          <p:nvPr/>
        </p:nvPicPr>
        <p:blipFill>
          <a:blip r:embed="rId10">
            <a:extLst>
              <a:ext uri="{28A0092B-C50C-407E-A947-70E740481C1C}">
                <a14:useLocalDpi xmlns:a14="http://schemas.microsoft.com/office/drawing/2010/main" val="0"/>
              </a:ext>
            </a:extLst>
          </a:blip>
          <a:srcRect l="5840" r="10415"/>
          <a:stretch>
            <a:fillRect/>
          </a:stretch>
        </p:blipFill>
        <p:spPr>
          <a:xfrm>
            <a:off x="1516347" y="1339115"/>
            <a:ext cx="1005349" cy="900000"/>
          </a:xfrm>
          <a:prstGeom prst="rect">
            <a:avLst/>
          </a:prstGeom>
        </p:spPr>
      </p:pic>
      <p:pic>
        <p:nvPicPr>
          <p:cNvPr id="47" name="Picture 46" descr="A colorful mask with text&#10;&#10;AI-generated content may be incorrect.">
            <a:extLst>
              <a:ext uri="{FF2B5EF4-FFF2-40B4-BE49-F238E27FC236}">
                <a16:creationId xmlns:a16="http://schemas.microsoft.com/office/drawing/2014/main" id="{31EBFAB5-A14D-19F0-CCEE-35510E09B016}"/>
              </a:ext>
            </a:extLst>
          </p:cNvPr>
          <p:cNvPicPr>
            <a:picLocks noChangeAspect="1"/>
          </p:cNvPicPr>
          <p:nvPr/>
        </p:nvPicPr>
        <p:blipFill>
          <a:blip r:embed="rId11">
            <a:extLst>
              <a:ext uri="{28A0092B-C50C-407E-A947-70E740481C1C}">
                <a14:useLocalDpi xmlns:a14="http://schemas.microsoft.com/office/drawing/2010/main" val="0"/>
              </a:ext>
            </a:extLst>
          </a:blip>
          <a:srcRect l="15685" t="467" r="21592" b="-467"/>
          <a:stretch>
            <a:fillRect/>
          </a:stretch>
        </p:blipFill>
        <p:spPr>
          <a:xfrm>
            <a:off x="4615529" y="1339115"/>
            <a:ext cx="1003562" cy="900000"/>
          </a:xfrm>
          <a:prstGeom prst="rect">
            <a:avLst/>
          </a:prstGeom>
        </p:spPr>
      </p:pic>
      <p:pic>
        <p:nvPicPr>
          <p:cNvPr id="50" name="Picture 49" descr="A heart shaped balloon with a blue sky and trees&#10;&#10;AI-generated content may be incorrect.">
            <a:extLst>
              <a:ext uri="{FF2B5EF4-FFF2-40B4-BE49-F238E27FC236}">
                <a16:creationId xmlns:a16="http://schemas.microsoft.com/office/drawing/2014/main" id="{CDC411B9-B0FA-242F-2E34-6AC879C7712D}"/>
              </a:ext>
            </a:extLst>
          </p:cNvPr>
          <p:cNvPicPr>
            <a:picLocks noChangeAspect="1"/>
          </p:cNvPicPr>
          <p:nvPr/>
        </p:nvPicPr>
        <p:blipFill>
          <a:blip r:embed="rId12">
            <a:extLst>
              <a:ext uri="{28A0092B-C50C-407E-A947-70E740481C1C}">
                <a14:useLocalDpi xmlns:a14="http://schemas.microsoft.com/office/drawing/2010/main" val="0"/>
              </a:ext>
            </a:extLst>
          </a:blip>
          <a:srcRect l="19679" r="19074"/>
          <a:stretch>
            <a:fillRect/>
          </a:stretch>
        </p:blipFill>
        <p:spPr>
          <a:xfrm>
            <a:off x="8559431" y="1341219"/>
            <a:ext cx="979967" cy="900000"/>
          </a:xfrm>
          <a:prstGeom prst="rect">
            <a:avLst/>
          </a:prstGeom>
        </p:spPr>
      </p:pic>
      <p:pic>
        <p:nvPicPr>
          <p:cNvPr id="10244" name="Picture 4" descr="Channel 4 announces 100% disabled presenting team for Winter Paralympics | Channel  4">
            <a:extLst>
              <a:ext uri="{FF2B5EF4-FFF2-40B4-BE49-F238E27FC236}">
                <a16:creationId xmlns:a16="http://schemas.microsoft.com/office/drawing/2014/main" id="{53AAD99B-E768-505C-57C5-0B6592DAC4D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80553" y="2559260"/>
            <a:ext cx="1607143" cy="90000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Watch Married at First Sight Australia | Stream free on Channel 4">
            <a:extLst>
              <a:ext uri="{FF2B5EF4-FFF2-40B4-BE49-F238E27FC236}">
                <a16:creationId xmlns:a16="http://schemas.microsoft.com/office/drawing/2014/main" id="{D827A300-660B-4452-910E-C6A5558505A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23219" y="2559260"/>
            <a:ext cx="16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3F481C2A-6E6C-8144-2D70-C57FB2C9E3A3}"/>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1295211" y="5233368"/>
            <a:ext cx="608301" cy="128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 name="Picture 2047" descr="A close up of a logo&#10;&#10;Description automatically generated">
            <a:extLst>
              <a:ext uri="{FF2B5EF4-FFF2-40B4-BE49-F238E27FC236}">
                <a16:creationId xmlns:a16="http://schemas.microsoft.com/office/drawing/2014/main" id="{16F56E29-92E0-BBA1-7845-B39AE92F3EC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04635" y="1637475"/>
            <a:ext cx="605014" cy="338462"/>
          </a:xfrm>
          <a:prstGeom prst="rect">
            <a:avLst/>
          </a:prstGeom>
        </p:spPr>
      </p:pic>
      <p:sp>
        <p:nvSpPr>
          <p:cNvPr id="2" name="Title 1">
            <a:extLst>
              <a:ext uri="{FF2B5EF4-FFF2-40B4-BE49-F238E27FC236}">
                <a16:creationId xmlns:a16="http://schemas.microsoft.com/office/drawing/2014/main" id="{C55A1AFC-A65D-0DDB-04FE-B81CDEB8BC79}"/>
              </a:ext>
            </a:extLst>
          </p:cNvPr>
          <p:cNvSpPr>
            <a:spLocks noGrp="1"/>
          </p:cNvSpPr>
          <p:nvPr>
            <p:ph type="title"/>
          </p:nvPr>
        </p:nvSpPr>
        <p:spPr/>
        <p:txBody>
          <a:bodyPr/>
          <a:lstStyle/>
          <a:p>
            <a:r>
              <a:rPr lang="en-GB" dirty="0"/>
              <a:t>Programming Highlights – Q1 2026</a:t>
            </a:r>
          </a:p>
        </p:txBody>
      </p:sp>
      <p:sp>
        <p:nvSpPr>
          <p:cNvPr id="32" name="Text Placeholder 3">
            <a:extLst>
              <a:ext uri="{FF2B5EF4-FFF2-40B4-BE49-F238E27FC236}">
                <a16:creationId xmlns:a16="http://schemas.microsoft.com/office/drawing/2014/main" id="{E45CFDAB-6BFA-9691-1444-3A9A6C17D2A3}"/>
              </a:ext>
            </a:extLst>
          </p:cNvPr>
          <p:cNvSpPr txBox="1">
            <a:spLocks/>
          </p:cNvSpPr>
          <p:nvPr/>
        </p:nvSpPr>
        <p:spPr>
          <a:xfrm>
            <a:off x="347425" y="4560916"/>
            <a:ext cx="2048168" cy="319972"/>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372D87"/>
                </a:solidFill>
                <a:effectLst/>
                <a:uLnTx/>
                <a:uFillTx/>
                <a:latin typeface="Arial" panose="020B0604020202020204" pitchFamily="34" charset="0"/>
                <a:ea typeface="+mn-ea"/>
                <a:cs typeface="Arial" panose="020B0604020202020204" pitchFamily="34" charset="0"/>
              </a:rPr>
              <a:t>UKTV</a:t>
            </a:r>
          </a:p>
        </p:txBody>
      </p:sp>
      <p:sp>
        <p:nvSpPr>
          <p:cNvPr id="84" name="Text Placeholder 3">
            <a:extLst>
              <a:ext uri="{FF2B5EF4-FFF2-40B4-BE49-F238E27FC236}">
                <a16:creationId xmlns:a16="http://schemas.microsoft.com/office/drawing/2014/main" id="{20981D8E-6A50-B286-74B6-D0505FABD770}"/>
              </a:ext>
            </a:extLst>
          </p:cNvPr>
          <p:cNvSpPr txBox="1">
            <a:spLocks/>
          </p:cNvSpPr>
          <p:nvPr/>
        </p:nvSpPr>
        <p:spPr>
          <a:xfrm>
            <a:off x="327419" y="2244562"/>
            <a:ext cx="2048168" cy="319972"/>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372D87"/>
                </a:solidFill>
                <a:effectLst/>
                <a:uLnTx/>
                <a:uFillTx/>
                <a:latin typeface="Arial" panose="020B0604020202020204" pitchFamily="34" charset="0"/>
                <a:ea typeface="+mn-ea"/>
                <a:cs typeface="Arial" panose="020B0604020202020204" pitchFamily="34" charset="0"/>
              </a:rPr>
              <a:t>Channel 4</a:t>
            </a:r>
          </a:p>
        </p:txBody>
      </p:sp>
      <p:sp>
        <p:nvSpPr>
          <p:cNvPr id="4" name="Text Placeholder 3">
            <a:extLst>
              <a:ext uri="{FF2B5EF4-FFF2-40B4-BE49-F238E27FC236}">
                <a16:creationId xmlns:a16="http://schemas.microsoft.com/office/drawing/2014/main" id="{8E1F6781-3168-3261-8108-8791296F8F4B}"/>
              </a:ext>
            </a:extLst>
          </p:cNvPr>
          <p:cNvSpPr txBox="1">
            <a:spLocks/>
          </p:cNvSpPr>
          <p:nvPr/>
        </p:nvSpPr>
        <p:spPr>
          <a:xfrm>
            <a:off x="367170" y="960526"/>
            <a:ext cx="2048168" cy="304018"/>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372D87"/>
                </a:solidFill>
                <a:effectLst/>
                <a:uLnTx/>
                <a:uFillTx/>
                <a:latin typeface="Arial" panose="020B0604020202020204" pitchFamily="34" charset="0"/>
                <a:ea typeface="+mn-ea"/>
                <a:cs typeface="Arial" panose="020B0604020202020204" pitchFamily="34" charset="0"/>
              </a:rPr>
              <a:t>ITV</a:t>
            </a:r>
          </a:p>
        </p:txBody>
      </p:sp>
      <p:sp>
        <p:nvSpPr>
          <p:cNvPr id="20" name="Text Placeholder 3">
            <a:extLst>
              <a:ext uri="{FF2B5EF4-FFF2-40B4-BE49-F238E27FC236}">
                <a16:creationId xmlns:a16="http://schemas.microsoft.com/office/drawing/2014/main" id="{82C32081-E958-C3A8-B4C7-8E8B68EACC75}"/>
              </a:ext>
            </a:extLst>
          </p:cNvPr>
          <p:cNvSpPr txBox="1">
            <a:spLocks/>
          </p:cNvSpPr>
          <p:nvPr/>
        </p:nvSpPr>
        <p:spPr>
          <a:xfrm>
            <a:off x="338706" y="3435426"/>
            <a:ext cx="930918" cy="316984"/>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372D87"/>
                </a:solidFill>
                <a:effectLst/>
                <a:uLnTx/>
                <a:uFillTx/>
                <a:latin typeface="Arial" panose="020B0604020202020204" pitchFamily="34" charset="0"/>
                <a:ea typeface="+mn-ea"/>
                <a:cs typeface="Arial" panose="020B0604020202020204" pitchFamily="34" charset="0"/>
              </a:rPr>
              <a:t>Sky</a:t>
            </a:r>
          </a:p>
        </p:txBody>
      </p:sp>
      <p:sp>
        <p:nvSpPr>
          <p:cNvPr id="44" name="Rectangle 43">
            <a:extLst>
              <a:ext uri="{FF2B5EF4-FFF2-40B4-BE49-F238E27FC236}">
                <a16:creationId xmlns:a16="http://schemas.microsoft.com/office/drawing/2014/main" id="{0B75E1A2-7E31-7D84-48F5-22CADCA9DD78}"/>
              </a:ext>
            </a:extLst>
          </p:cNvPr>
          <p:cNvSpPr/>
          <p:nvPr/>
        </p:nvSpPr>
        <p:spPr>
          <a:xfrm rot="16200000" flipH="1">
            <a:off x="388168" y="1377346"/>
            <a:ext cx="900998" cy="822985"/>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8" name="TextBox 17">
            <a:extLst>
              <a:ext uri="{FF2B5EF4-FFF2-40B4-BE49-F238E27FC236}">
                <a16:creationId xmlns:a16="http://schemas.microsoft.com/office/drawing/2014/main" id="{DF8FF814-EA3A-901B-7F10-4D2C0F695A30}"/>
              </a:ext>
            </a:extLst>
          </p:cNvPr>
          <p:cNvSpPr txBox="1"/>
          <p:nvPr/>
        </p:nvSpPr>
        <p:spPr>
          <a:xfrm>
            <a:off x="364033" y="2016041"/>
            <a:ext cx="127860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Red Eye</a:t>
            </a:r>
          </a:p>
        </p:txBody>
      </p:sp>
      <p:pic>
        <p:nvPicPr>
          <p:cNvPr id="65" name="Picture 64" descr="A red rectangular sign with white text&#10;&#10;Description automatically generated">
            <a:extLst>
              <a:ext uri="{FF2B5EF4-FFF2-40B4-BE49-F238E27FC236}">
                <a16:creationId xmlns:a16="http://schemas.microsoft.com/office/drawing/2014/main" id="{A3C19BE3-2085-1C6F-FF8D-D910DA259893}"/>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t="39357" b="39611"/>
          <a:stretch/>
        </p:blipFill>
        <p:spPr>
          <a:xfrm>
            <a:off x="959849" y="4127713"/>
            <a:ext cx="1156392" cy="136800"/>
          </a:xfrm>
          <a:prstGeom prst="rect">
            <a:avLst/>
          </a:prstGeom>
        </p:spPr>
      </p:pic>
      <p:pic>
        <p:nvPicPr>
          <p:cNvPr id="67" name="Picture 66" descr="A red and white sign&#10;&#10;Description automatically generated">
            <a:extLst>
              <a:ext uri="{FF2B5EF4-FFF2-40B4-BE49-F238E27FC236}">
                <a16:creationId xmlns:a16="http://schemas.microsoft.com/office/drawing/2014/main" id="{98B7C5E0-2CB4-D489-413E-A20FFE82AA24}"/>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422996" y="3923345"/>
            <a:ext cx="672600" cy="136800"/>
          </a:xfrm>
          <a:prstGeom prst="rect">
            <a:avLst/>
          </a:prstGeom>
        </p:spPr>
      </p:pic>
      <p:pic>
        <p:nvPicPr>
          <p:cNvPr id="12" name="Picture 11" descr="A blue and black letter&#10;&#10;Description automatically generated">
            <a:extLst>
              <a:ext uri="{FF2B5EF4-FFF2-40B4-BE49-F238E27FC236}">
                <a16:creationId xmlns:a16="http://schemas.microsoft.com/office/drawing/2014/main" id="{569A4268-76BB-42D2-A557-1CC920A5E345}"/>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439615" y="5029937"/>
            <a:ext cx="537290" cy="100085"/>
          </a:xfrm>
          <a:prstGeom prst="rect">
            <a:avLst/>
          </a:prstGeom>
        </p:spPr>
      </p:pic>
      <p:pic>
        <p:nvPicPr>
          <p:cNvPr id="13" name="Picture 12" descr="A purple letters on a black background&#10;&#10;Description automatically generated">
            <a:extLst>
              <a:ext uri="{FF2B5EF4-FFF2-40B4-BE49-F238E27FC236}">
                <a16:creationId xmlns:a16="http://schemas.microsoft.com/office/drawing/2014/main" id="{B2E37ABD-51CD-A2D5-1A66-0BEC91491F3D}"/>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635246" y="5475037"/>
            <a:ext cx="524099" cy="100085"/>
          </a:xfrm>
          <a:prstGeom prst="rect">
            <a:avLst/>
          </a:prstGeom>
        </p:spPr>
      </p:pic>
      <p:pic>
        <p:nvPicPr>
          <p:cNvPr id="14" name="Picture 13" descr="A red and black sign&#10;&#10;Description automatically generated">
            <a:extLst>
              <a:ext uri="{FF2B5EF4-FFF2-40B4-BE49-F238E27FC236}">
                <a16:creationId xmlns:a16="http://schemas.microsoft.com/office/drawing/2014/main" id="{F01CDD5D-F715-E191-8581-4714249E852C}"/>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1049459" y="5033006"/>
            <a:ext cx="333029" cy="93947"/>
          </a:xfrm>
          <a:prstGeom prst="rect">
            <a:avLst/>
          </a:prstGeom>
        </p:spPr>
      </p:pic>
      <p:pic>
        <p:nvPicPr>
          <p:cNvPr id="22" name="Picture 21" descr="A green letter and a black background&#10;&#10;Description automatically generated">
            <a:extLst>
              <a:ext uri="{FF2B5EF4-FFF2-40B4-BE49-F238E27FC236}">
                <a16:creationId xmlns:a16="http://schemas.microsoft.com/office/drawing/2014/main" id="{1372EEEC-62A0-CC74-C3F5-B63AAA271D6E}"/>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429636" y="5258572"/>
            <a:ext cx="774748" cy="100568"/>
          </a:xfrm>
          <a:prstGeom prst="rect">
            <a:avLst/>
          </a:prstGeom>
        </p:spPr>
      </p:pic>
      <p:pic>
        <p:nvPicPr>
          <p:cNvPr id="27" name="Picture 26">
            <a:extLst>
              <a:ext uri="{FF2B5EF4-FFF2-40B4-BE49-F238E27FC236}">
                <a16:creationId xmlns:a16="http://schemas.microsoft.com/office/drawing/2014/main" id="{0033AED0-3ED0-696E-4AE4-D8EF0F81F791}"/>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429636" y="5475037"/>
            <a:ext cx="114088" cy="100085"/>
          </a:xfrm>
          <a:prstGeom prst="rect">
            <a:avLst/>
          </a:prstGeom>
        </p:spPr>
      </p:pic>
      <p:pic>
        <p:nvPicPr>
          <p:cNvPr id="2113" name="Picture 2112" descr="A blue and white logo&#10;&#10;Description automatically generated">
            <a:extLst>
              <a:ext uri="{FF2B5EF4-FFF2-40B4-BE49-F238E27FC236}">
                <a16:creationId xmlns:a16="http://schemas.microsoft.com/office/drawing/2014/main" id="{21275E96-A30A-9BF6-EDD3-9A95C1F4E577}"/>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567322" y="1726126"/>
            <a:ext cx="510431" cy="188204"/>
          </a:xfrm>
          <a:prstGeom prst="rect">
            <a:avLst/>
          </a:prstGeom>
        </p:spPr>
      </p:pic>
      <p:sp>
        <p:nvSpPr>
          <p:cNvPr id="2114" name="TextBox 2113">
            <a:extLst>
              <a:ext uri="{FF2B5EF4-FFF2-40B4-BE49-F238E27FC236}">
                <a16:creationId xmlns:a16="http://schemas.microsoft.com/office/drawing/2014/main" id="{FBA3A44A-C9DE-0B33-2681-4E04C13F0739}"/>
              </a:ext>
            </a:extLst>
          </p:cNvPr>
          <p:cNvSpPr txBox="1"/>
          <p:nvPr/>
        </p:nvSpPr>
        <p:spPr>
          <a:xfrm>
            <a:off x="9612734" y="1691793"/>
            <a:ext cx="155829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effectLst/>
                <a:uLnTx/>
                <a:uFillTx/>
                <a:latin typeface="Arial"/>
                <a:ea typeface="+mn-ea"/>
                <a:cs typeface="+mn-cs"/>
              </a:rPr>
              <a:t>The Brits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800" dirty="0">
                <a:latin typeface="Arial"/>
              </a:rPr>
              <a:t>The Oscars</a:t>
            </a:r>
            <a:endParaRPr kumimoji="0" lang="en-GB" sz="800" b="0" i="0" u="none" strike="noStrike" kern="1200" cap="none" spc="0" normalizeH="0" baseline="0" noProof="0" dirty="0">
              <a:ln>
                <a:noFill/>
              </a:ln>
              <a:effectLst/>
              <a:uLnTx/>
              <a:uFillTx/>
              <a:latin typeface="Arial"/>
              <a:ea typeface="+mn-ea"/>
              <a:cs typeface="+mn-cs"/>
            </a:endParaRPr>
          </a:p>
        </p:txBody>
      </p:sp>
      <p:pic>
        <p:nvPicPr>
          <p:cNvPr id="2057" name="Picture 4">
            <a:extLst>
              <a:ext uri="{FF2B5EF4-FFF2-40B4-BE49-F238E27FC236}">
                <a16:creationId xmlns:a16="http://schemas.microsoft.com/office/drawing/2014/main" id="{6E636B66-0AAE-C76C-E112-76FA8EE105CB}"/>
              </a:ext>
            </a:extLst>
          </p:cNvPr>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414038" y="4119826"/>
            <a:ext cx="508372" cy="13781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a:extLst>
              <a:ext uri="{FF2B5EF4-FFF2-40B4-BE49-F238E27FC236}">
                <a16:creationId xmlns:a16="http://schemas.microsoft.com/office/drawing/2014/main" id="{F630FFBC-5452-3DC0-2CD7-68491AA4E701}"/>
              </a:ext>
            </a:extLst>
          </p:cNvPr>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1455042" y="5018864"/>
            <a:ext cx="428957" cy="122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A1C1BB86-C5E0-4C19-BB7A-FA36882AE394}"/>
              </a:ext>
            </a:extLst>
          </p:cNvPr>
          <p:cNvPicPr>
            <a:picLocks noChangeAspect="1" noChangeArrowheads="1"/>
          </p:cNvPicPr>
          <p:nvPr/>
        </p:nvPicPr>
        <p:blipFill>
          <a:blip r:embed="rId27" cstate="print">
            <a:extLst>
              <a:ext uri="{28A0092B-C50C-407E-A947-70E740481C1C}">
                <a14:useLocalDpi xmlns:a14="http://schemas.microsoft.com/office/drawing/2010/main"/>
              </a:ext>
            </a:extLst>
          </a:blip>
          <a:srcRect/>
          <a:stretch>
            <a:fillRect/>
          </a:stretch>
        </p:blipFill>
        <p:spPr bwMode="auto">
          <a:xfrm>
            <a:off x="1277956" y="5470410"/>
            <a:ext cx="607843" cy="10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4" descr="Sky Arts | Freeview">
            <a:extLst>
              <a:ext uri="{FF2B5EF4-FFF2-40B4-BE49-F238E27FC236}">
                <a16:creationId xmlns:a16="http://schemas.microsoft.com/office/drawing/2014/main" id="{EEAA9EC3-2440-318A-0446-78A568E039E5}"/>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179757" y="4222038"/>
            <a:ext cx="521457" cy="28629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hannel available: Sky Atlantic - Sky Media Ireland">
            <a:extLst>
              <a:ext uri="{FF2B5EF4-FFF2-40B4-BE49-F238E27FC236}">
                <a16:creationId xmlns:a16="http://schemas.microsoft.com/office/drawing/2014/main" id="{33B304C3-A99A-2278-6612-B77306096C3A}"/>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l="17094" t="34596" r="18896" b="32664"/>
          <a:stretch>
            <a:fillRect/>
          </a:stretch>
        </p:blipFill>
        <p:spPr bwMode="auto">
          <a:xfrm>
            <a:off x="380764" y="4277162"/>
            <a:ext cx="771574" cy="189434"/>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3">
            <a:extLst>
              <a:ext uri="{FF2B5EF4-FFF2-40B4-BE49-F238E27FC236}">
                <a16:creationId xmlns:a16="http://schemas.microsoft.com/office/drawing/2014/main" id="{66EFA771-DCD3-18AE-3238-D76EB121ADD7}"/>
              </a:ext>
            </a:extLst>
          </p:cNvPr>
          <p:cNvSpPr txBox="1">
            <a:spLocks/>
          </p:cNvSpPr>
          <p:nvPr/>
        </p:nvSpPr>
        <p:spPr>
          <a:xfrm>
            <a:off x="8403386" y="4560916"/>
            <a:ext cx="2048168" cy="319972"/>
          </a:xfrm>
          <a:prstGeom prst="rect">
            <a:avLst/>
          </a:prstGeom>
        </p:spPr>
        <p:txBody>
          <a:bodyPr>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372D87"/>
                </a:solidFill>
                <a:effectLst/>
                <a:uLnTx/>
                <a:uFillTx/>
                <a:latin typeface="Arial" panose="020B0604020202020204" pitchFamily="34" charset="0"/>
                <a:ea typeface="+mn-ea"/>
                <a:cs typeface="Arial" panose="020B0604020202020204" pitchFamily="34" charset="0"/>
              </a:rPr>
              <a:t>Channel 5</a:t>
            </a:r>
          </a:p>
        </p:txBody>
      </p:sp>
      <p:pic>
        <p:nvPicPr>
          <p:cNvPr id="10246" name="Picture 6" descr="Watch The Great Pottery Throw Down | Stream free on Channel 4">
            <a:extLst>
              <a:ext uri="{FF2B5EF4-FFF2-40B4-BE49-F238E27FC236}">
                <a16:creationId xmlns:a16="http://schemas.microsoft.com/office/drawing/2014/main" id="{7A1C51CB-4025-5EC7-E7A8-DE891142BFBB}"/>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497156" y="2559260"/>
            <a:ext cx="16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Channel 4 unleashes The Hunt. A thrilling new reality adventure competition  from CPL Productions and GroupM Motion Entertainment | Channel 4">
            <a:extLst>
              <a:ext uri="{FF2B5EF4-FFF2-40B4-BE49-F238E27FC236}">
                <a16:creationId xmlns:a16="http://schemas.microsoft.com/office/drawing/2014/main" id="{8005970A-09D0-F5A6-E657-86E8F3EA4301}"/>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806616" y="2559260"/>
            <a:ext cx="1607143" cy="900000"/>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Handcuffed host Jonathan Ross.">
            <a:extLst>
              <a:ext uri="{FF2B5EF4-FFF2-40B4-BE49-F238E27FC236}">
                <a16:creationId xmlns:a16="http://schemas.microsoft.com/office/drawing/2014/main" id="{A291A5A8-BCAE-A7EE-76C6-69D79EB9E268}"/>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0553476" y="2559260"/>
            <a:ext cx="1509792" cy="900000"/>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How to watch The Great Celebrity Bake Off 2025 outside the UK - UpNext by Reelgood">
            <a:extLst>
              <a:ext uri="{FF2B5EF4-FFF2-40B4-BE49-F238E27FC236}">
                <a16:creationId xmlns:a16="http://schemas.microsoft.com/office/drawing/2014/main" id="{45FAF4C0-C62B-4696-8915-949A91AA0BF7}"/>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8871093" y="2559260"/>
            <a:ext cx="1598985" cy="900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Placeholder 7" descr="A person and person standing on a dock with luggage and a sunset&#10;&#10;AI-generated content may be incorrect.">
            <a:extLst>
              <a:ext uri="{FF2B5EF4-FFF2-40B4-BE49-F238E27FC236}">
                <a16:creationId xmlns:a16="http://schemas.microsoft.com/office/drawing/2014/main" id="{A734EC96-8960-26EF-B885-C82A4CCC3CB8}"/>
              </a:ext>
            </a:extLst>
          </p:cNvPr>
          <p:cNvPicPr>
            <a:picLocks noChangeAspect="1"/>
          </p:cNvPicPr>
          <p:nvPr/>
        </p:nvPicPr>
        <p:blipFill>
          <a:blip r:embed="rId34">
            <a:extLst>
              <a:ext uri="{28A0092B-C50C-407E-A947-70E740481C1C}">
                <a14:useLocalDpi xmlns:a14="http://schemas.microsoft.com/office/drawing/2010/main" val="0"/>
              </a:ext>
            </a:extLst>
          </a:blip>
          <a:srcRect l="2426" r="2426"/>
          <a:stretch>
            <a:fillRect/>
          </a:stretch>
        </p:blipFill>
        <p:spPr>
          <a:xfrm>
            <a:off x="10944131" y="4878423"/>
            <a:ext cx="1119137" cy="900000"/>
          </a:xfrm>
          <a:prstGeom prst="rect">
            <a:avLst/>
          </a:prstGeom>
        </p:spPr>
      </p:pic>
      <p:pic>
        <p:nvPicPr>
          <p:cNvPr id="52" name="Picture Placeholder 5" descr="A person in a black jacket with a fur hood&#10;&#10;AI-generated content may be incorrect.">
            <a:extLst>
              <a:ext uri="{FF2B5EF4-FFF2-40B4-BE49-F238E27FC236}">
                <a16:creationId xmlns:a16="http://schemas.microsoft.com/office/drawing/2014/main" id="{A4F804B4-0AF7-2134-EEA0-EBFA4AC467D0}"/>
              </a:ext>
            </a:extLst>
          </p:cNvPr>
          <p:cNvPicPr>
            <a:picLocks noChangeAspect="1"/>
          </p:cNvPicPr>
          <p:nvPr/>
        </p:nvPicPr>
        <p:blipFill>
          <a:blip r:embed="rId35">
            <a:extLst>
              <a:ext uri="{28A0092B-C50C-407E-A947-70E740481C1C}">
                <a14:useLocalDpi xmlns:a14="http://schemas.microsoft.com/office/drawing/2010/main" val="0"/>
              </a:ext>
            </a:extLst>
          </a:blip>
          <a:srcRect l="76" t="19133" r="-76" b="26577"/>
          <a:stretch>
            <a:fillRect/>
          </a:stretch>
        </p:blipFill>
        <p:spPr>
          <a:xfrm>
            <a:off x="9724714" y="4878423"/>
            <a:ext cx="1098250" cy="900000"/>
          </a:xfrm>
          <a:prstGeom prst="rect">
            <a:avLst/>
          </a:prstGeom>
        </p:spPr>
      </p:pic>
      <p:pic>
        <p:nvPicPr>
          <p:cNvPr id="53" name="Picture Placeholder 3" descr="A helmet and vest on the ground&#10;&#10;AI-generated content may be incorrect.">
            <a:extLst>
              <a:ext uri="{FF2B5EF4-FFF2-40B4-BE49-F238E27FC236}">
                <a16:creationId xmlns:a16="http://schemas.microsoft.com/office/drawing/2014/main" id="{9E75D9B9-20C6-7CB2-634D-1BB88727C70C}"/>
              </a:ext>
            </a:extLst>
          </p:cNvPr>
          <p:cNvPicPr>
            <a:picLocks noChangeAspect="1"/>
          </p:cNvPicPr>
          <p:nvPr/>
        </p:nvPicPr>
        <p:blipFill>
          <a:blip r:embed="rId36">
            <a:extLst>
              <a:ext uri="{28A0092B-C50C-407E-A947-70E740481C1C}">
                <a14:useLocalDpi xmlns:a14="http://schemas.microsoft.com/office/drawing/2010/main" val="0"/>
              </a:ext>
            </a:extLst>
          </a:blip>
          <a:srcRect l="8628" r="8628"/>
          <a:stretch>
            <a:fillRect/>
          </a:stretch>
        </p:blipFill>
        <p:spPr>
          <a:xfrm>
            <a:off x="8497044" y="4878423"/>
            <a:ext cx="1106501" cy="900000"/>
          </a:xfrm>
          <a:prstGeom prst="rect">
            <a:avLst/>
          </a:prstGeom>
        </p:spPr>
      </p:pic>
      <p:pic>
        <p:nvPicPr>
          <p:cNvPr id="54" name="Picture Placeholder 39" descr="A group of people standing in front of a skull&#10;&#10;AI-generated content may be incorrect.">
            <a:extLst>
              <a:ext uri="{FF2B5EF4-FFF2-40B4-BE49-F238E27FC236}">
                <a16:creationId xmlns:a16="http://schemas.microsoft.com/office/drawing/2014/main" id="{9F2C3158-1FA0-0524-90E4-D54656241DF2}"/>
              </a:ext>
            </a:extLst>
          </p:cNvPr>
          <p:cNvPicPr>
            <a:picLocks noChangeAspect="1"/>
          </p:cNvPicPr>
          <p:nvPr/>
        </p:nvPicPr>
        <p:blipFill>
          <a:blip r:embed="rId37">
            <a:extLst>
              <a:ext uri="{28A0092B-C50C-407E-A947-70E740481C1C}">
                <a14:useLocalDpi xmlns:a14="http://schemas.microsoft.com/office/drawing/2010/main" val="0"/>
              </a:ext>
            </a:extLst>
          </a:blip>
          <a:srcRect l="3975" r="3975"/>
          <a:stretch>
            <a:fillRect/>
          </a:stretch>
        </p:blipFill>
        <p:spPr>
          <a:xfrm>
            <a:off x="4777026" y="3672861"/>
            <a:ext cx="1097982" cy="900000"/>
          </a:xfrm>
          <a:prstGeom prst="rect">
            <a:avLst/>
          </a:prstGeom>
        </p:spPr>
      </p:pic>
      <p:pic>
        <p:nvPicPr>
          <p:cNvPr id="55" name="Picture Placeholder 44" descr="A person holding a microphone&#10;&#10;AI-generated content may be incorrect.">
            <a:extLst>
              <a:ext uri="{FF2B5EF4-FFF2-40B4-BE49-F238E27FC236}">
                <a16:creationId xmlns:a16="http://schemas.microsoft.com/office/drawing/2014/main" id="{28C22CCA-E287-AF7C-AD53-921A192B76BB}"/>
              </a:ext>
            </a:extLst>
          </p:cNvPr>
          <p:cNvPicPr>
            <a:picLocks noChangeAspect="1"/>
          </p:cNvPicPr>
          <p:nvPr/>
        </p:nvPicPr>
        <p:blipFill>
          <a:blip r:embed="rId38">
            <a:extLst>
              <a:ext uri="{28A0092B-C50C-407E-A947-70E740481C1C}">
                <a14:useLocalDpi xmlns:a14="http://schemas.microsoft.com/office/drawing/2010/main" val="0"/>
              </a:ext>
            </a:extLst>
          </a:blip>
          <a:srcRect l="3951" r="3951"/>
          <a:stretch>
            <a:fillRect/>
          </a:stretch>
        </p:blipFill>
        <p:spPr>
          <a:xfrm>
            <a:off x="7242001" y="3672861"/>
            <a:ext cx="1117872" cy="900000"/>
          </a:xfrm>
          <a:prstGeom prst="rect">
            <a:avLst/>
          </a:prstGeom>
        </p:spPr>
      </p:pic>
      <p:pic>
        <p:nvPicPr>
          <p:cNvPr id="56" name="Picture Placeholder 42">
            <a:extLst>
              <a:ext uri="{FF2B5EF4-FFF2-40B4-BE49-F238E27FC236}">
                <a16:creationId xmlns:a16="http://schemas.microsoft.com/office/drawing/2014/main" id="{F743B20E-E973-46B3-2F43-FC9BDA30626A}"/>
              </a:ext>
            </a:extLst>
          </p:cNvPr>
          <p:cNvPicPr>
            <a:picLocks noChangeAspect="1"/>
          </p:cNvPicPr>
          <p:nvPr/>
        </p:nvPicPr>
        <p:blipFill>
          <a:blip r:embed="rId39">
            <a:extLst>
              <a:ext uri="{28A0092B-C50C-407E-A947-70E740481C1C}">
                <a14:useLocalDpi xmlns:a14="http://schemas.microsoft.com/office/drawing/2010/main" val="0"/>
              </a:ext>
            </a:extLst>
          </a:blip>
          <a:srcRect l="9068" r="9068"/>
          <a:stretch>
            <a:fillRect/>
          </a:stretch>
        </p:blipFill>
        <p:spPr>
          <a:xfrm>
            <a:off x="6011045" y="3672861"/>
            <a:ext cx="1094919" cy="900000"/>
          </a:xfrm>
          <a:prstGeom prst="rect">
            <a:avLst/>
          </a:prstGeom>
        </p:spPr>
      </p:pic>
      <p:pic>
        <p:nvPicPr>
          <p:cNvPr id="57" name="Picture Placeholder 29" descr="A person and person standing on a beach&#10;&#10;AI-generated content may be incorrect.">
            <a:extLst>
              <a:ext uri="{FF2B5EF4-FFF2-40B4-BE49-F238E27FC236}">
                <a16:creationId xmlns:a16="http://schemas.microsoft.com/office/drawing/2014/main" id="{4B336A52-1886-2754-C05A-510895284588}"/>
              </a:ext>
            </a:extLst>
          </p:cNvPr>
          <p:cNvPicPr>
            <a:picLocks noChangeAspect="1"/>
          </p:cNvPicPr>
          <p:nvPr/>
        </p:nvPicPr>
        <p:blipFill>
          <a:blip r:embed="rId40">
            <a:extLst>
              <a:ext uri="{28A0092B-C50C-407E-A947-70E740481C1C}">
                <a14:useLocalDpi xmlns:a14="http://schemas.microsoft.com/office/drawing/2010/main" val="0"/>
              </a:ext>
            </a:extLst>
          </a:blip>
          <a:srcRect l="9089" r="9089"/>
          <a:stretch>
            <a:fillRect/>
          </a:stretch>
        </p:blipFill>
        <p:spPr>
          <a:xfrm>
            <a:off x="2286144" y="3672861"/>
            <a:ext cx="1097982" cy="900000"/>
          </a:xfrm>
          <a:prstGeom prst="rect">
            <a:avLst/>
          </a:prstGeom>
        </p:spPr>
      </p:pic>
      <p:pic>
        <p:nvPicPr>
          <p:cNvPr id="58" name="Picture 57" descr="A person holding another person's shoulder&#10;&#10;AI-generated content may be incorrect.">
            <a:extLst>
              <a:ext uri="{FF2B5EF4-FFF2-40B4-BE49-F238E27FC236}">
                <a16:creationId xmlns:a16="http://schemas.microsoft.com/office/drawing/2014/main" id="{0DA93BD3-2F7F-F440-2A23-78620289D479}"/>
              </a:ext>
            </a:extLst>
          </p:cNvPr>
          <p:cNvPicPr>
            <a:picLocks noChangeAspect="1"/>
          </p:cNvPicPr>
          <p:nvPr/>
        </p:nvPicPr>
        <p:blipFill>
          <a:blip r:embed="rId41">
            <a:extLst>
              <a:ext uri="{28A0092B-C50C-407E-A947-70E740481C1C}">
                <a14:useLocalDpi xmlns:a14="http://schemas.microsoft.com/office/drawing/2010/main" val="0"/>
              </a:ext>
            </a:extLst>
          </a:blip>
          <a:srcRect l="-1" r="39638"/>
          <a:stretch>
            <a:fillRect/>
          </a:stretch>
        </p:blipFill>
        <p:spPr>
          <a:xfrm>
            <a:off x="8495910" y="3672861"/>
            <a:ext cx="1098517" cy="900000"/>
          </a:xfrm>
          <a:prstGeom prst="rect">
            <a:avLst/>
          </a:prstGeom>
        </p:spPr>
      </p:pic>
      <p:pic>
        <p:nvPicPr>
          <p:cNvPr id="59" name="Picture 58" descr="A person with arms crossed next to a teddy bear&#10;&#10;AI-generated content may be incorrect.">
            <a:extLst>
              <a:ext uri="{FF2B5EF4-FFF2-40B4-BE49-F238E27FC236}">
                <a16:creationId xmlns:a16="http://schemas.microsoft.com/office/drawing/2014/main" id="{60B3DF58-4DD2-CF58-F7EA-BEAF5879F5FC}"/>
              </a:ext>
            </a:extLst>
          </p:cNvPr>
          <p:cNvPicPr>
            <a:picLocks noChangeAspect="1"/>
          </p:cNvPicPr>
          <p:nvPr/>
        </p:nvPicPr>
        <p:blipFill>
          <a:blip r:embed="rId42">
            <a:extLst>
              <a:ext uri="{28A0092B-C50C-407E-A947-70E740481C1C}">
                <a14:useLocalDpi xmlns:a14="http://schemas.microsoft.com/office/drawing/2010/main" val="0"/>
              </a:ext>
            </a:extLst>
          </a:blip>
          <a:srcRect l="1" r="30671"/>
          <a:stretch>
            <a:fillRect/>
          </a:stretch>
        </p:blipFill>
        <p:spPr>
          <a:xfrm>
            <a:off x="3520163" y="3672861"/>
            <a:ext cx="1120826" cy="900000"/>
          </a:xfrm>
          <a:prstGeom prst="rect">
            <a:avLst/>
          </a:prstGeom>
        </p:spPr>
      </p:pic>
      <p:pic>
        <p:nvPicPr>
          <p:cNvPr id="60" name="Picture 59" descr="A person riding a dragon on a dragon's wing&#10;&#10;AI-generated content may be incorrect.">
            <a:extLst>
              <a:ext uri="{FF2B5EF4-FFF2-40B4-BE49-F238E27FC236}">
                <a16:creationId xmlns:a16="http://schemas.microsoft.com/office/drawing/2014/main" id="{40831826-26C1-60E5-91DD-3DC2D3602F1D}"/>
              </a:ext>
            </a:extLst>
          </p:cNvPr>
          <p:cNvPicPr>
            <a:picLocks noChangeAspect="1"/>
          </p:cNvPicPr>
          <p:nvPr/>
        </p:nvPicPr>
        <p:blipFill>
          <a:blip r:embed="rId43">
            <a:extLst>
              <a:ext uri="{28A0092B-C50C-407E-A947-70E740481C1C}">
                <a14:useLocalDpi xmlns:a14="http://schemas.microsoft.com/office/drawing/2010/main" val="0"/>
              </a:ext>
            </a:extLst>
          </a:blip>
          <a:srcRect l="31324"/>
          <a:stretch>
            <a:fillRect/>
          </a:stretch>
        </p:blipFill>
        <p:spPr>
          <a:xfrm>
            <a:off x="9730464" y="3672861"/>
            <a:ext cx="1098517" cy="900000"/>
          </a:xfrm>
          <a:prstGeom prst="rect">
            <a:avLst/>
          </a:prstGeom>
        </p:spPr>
      </p:pic>
      <p:pic>
        <p:nvPicPr>
          <p:cNvPr id="61" name="Picture 60" descr="A person in a suit holding an object and a card and an object in the air&#10;&#10;AI-generated content may be incorrect.">
            <a:extLst>
              <a:ext uri="{FF2B5EF4-FFF2-40B4-BE49-F238E27FC236}">
                <a16:creationId xmlns:a16="http://schemas.microsoft.com/office/drawing/2014/main" id="{0480D772-056A-5B04-ED5B-3BC64C67C6A4}"/>
              </a:ext>
            </a:extLst>
          </p:cNvPr>
          <p:cNvPicPr>
            <a:picLocks noChangeAspect="1"/>
          </p:cNvPicPr>
          <p:nvPr/>
        </p:nvPicPr>
        <p:blipFill>
          <a:blip r:embed="rId44">
            <a:extLst>
              <a:ext uri="{28A0092B-C50C-407E-A947-70E740481C1C}">
                <a14:useLocalDpi xmlns:a14="http://schemas.microsoft.com/office/drawing/2010/main" val="0"/>
              </a:ext>
            </a:extLst>
          </a:blip>
          <a:srcRect l="14071" t="-130" r="17288" b="130"/>
          <a:stretch>
            <a:fillRect/>
          </a:stretch>
        </p:blipFill>
        <p:spPr>
          <a:xfrm>
            <a:off x="10965018" y="3672861"/>
            <a:ext cx="1098250" cy="900000"/>
          </a:xfrm>
          <a:prstGeom prst="rect">
            <a:avLst/>
          </a:prstGeom>
        </p:spPr>
      </p:pic>
      <p:sp>
        <p:nvSpPr>
          <p:cNvPr id="62" name="Rectangle 61">
            <a:extLst>
              <a:ext uri="{FF2B5EF4-FFF2-40B4-BE49-F238E27FC236}">
                <a16:creationId xmlns:a16="http://schemas.microsoft.com/office/drawing/2014/main" id="{82BFF2AD-85CC-4253-4943-29061FC0010C}"/>
              </a:ext>
            </a:extLst>
          </p:cNvPr>
          <p:cNvSpPr/>
          <p:nvPr/>
        </p:nvSpPr>
        <p:spPr>
          <a:xfrm rot="16200000" flipH="1">
            <a:off x="1569207" y="1286522"/>
            <a:ext cx="900998" cy="1003984"/>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63" name="TextBox 62">
            <a:extLst>
              <a:ext uri="{FF2B5EF4-FFF2-40B4-BE49-F238E27FC236}">
                <a16:creationId xmlns:a16="http://schemas.microsoft.com/office/drawing/2014/main" id="{0C677D1B-22DD-3CA5-46F1-11E9DB8437F8}"/>
              </a:ext>
            </a:extLst>
          </p:cNvPr>
          <p:cNvSpPr txBox="1"/>
          <p:nvPr/>
        </p:nvSpPr>
        <p:spPr>
          <a:xfrm>
            <a:off x="1461718" y="2018097"/>
            <a:ext cx="127860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After The Flood</a:t>
            </a:r>
          </a:p>
        </p:txBody>
      </p:sp>
      <p:sp>
        <p:nvSpPr>
          <p:cNvPr id="64" name="Rectangle 63">
            <a:extLst>
              <a:ext uri="{FF2B5EF4-FFF2-40B4-BE49-F238E27FC236}">
                <a16:creationId xmlns:a16="http://schemas.microsoft.com/office/drawing/2014/main" id="{173753C5-F788-465C-A576-F5FF4C9C8FED}"/>
              </a:ext>
            </a:extLst>
          </p:cNvPr>
          <p:cNvSpPr/>
          <p:nvPr/>
        </p:nvSpPr>
        <p:spPr>
          <a:xfrm rot="16200000" flipH="1">
            <a:off x="2530534" y="1357216"/>
            <a:ext cx="900998" cy="857833"/>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66" name="TextBox 65">
            <a:extLst>
              <a:ext uri="{FF2B5EF4-FFF2-40B4-BE49-F238E27FC236}">
                <a16:creationId xmlns:a16="http://schemas.microsoft.com/office/drawing/2014/main" id="{9489BDB3-BFBD-AF35-5192-03E2E86C6C3E}"/>
              </a:ext>
            </a:extLst>
          </p:cNvPr>
          <p:cNvSpPr txBox="1"/>
          <p:nvPr/>
        </p:nvSpPr>
        <p:spPr>
          <a:xfrm>
            <a:off x="2490659" y="2015149"/>
            <a:ext cx="127860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The Voice UK</a:t>
            </a:r>
          </a:p>
        </p:txBody>
      </p:sp>
      <p:sp>
        <p:nvSpPr>
          <p:cNvPr id="68" name="Rectangle 67">
            <a:extLst>
              <a:ext uri="{FF2B5EF4-FFF2-40B4-BE49-F238E27FC236}">
                <a16:creationId xmlns:a16="http://schemas.microsoft.com/office/drawing/2014/main" id="{E8753AE8-56DB-7C9D-D5B1-0ECF44613885}"/>
              </a:ext>
            </a:extLst>
          </p:cNvPr>
          <p:cNvSpPr/>
          <p:nvPr/>
        </p:nvSpPr>
        <p:spPr>
          <a:xfrm rot="16200000" flipH="1">
            <a:off x="3619894" y="1303968"/>
            <a:ext cx="900998" cy="969718"/>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69" name="TextBox 68">
            <a:extLst>
              <a:ext uri="{FF2B5EF4-FFF2-40B4-BE49-F238E27FC236}">
                <a16:creationId xmlns:a16="http://schemas.microsoft.com/office/drawing/2014/main" id="{F4396AA8-0BA1-76AD-8544-9AB7E4D7343E}"/>
              </a:ext>
            </a:extLst>
          </p:cNvPr>
          <p:cNvSpPr txBox="1"/>
          <p:nvPr/>
        </p:nvSpPr>
        <p:spPr>
          <a:xfrm>
            <a:off x="3521975" y="2012943"/>
            <a:ext cx="127860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Wheel of Fortune</a:t>
            </a:r>
          </a:p>
        </p:txBody>
      </p:sp>
      <p:sp>
        <p:nvSpPr>
          <p:cNvPr id="70" name="Rectangle 69">
            <a:extLst>
              <a:ext uri="{FF2B5EF4-FFF2-40B4-BE49-F238E27FC236}">
                <a16:creationId xmlns:a16="http://schemas.microsoft.com/office/drawing/2014/main" id="{72D26E36-795D-BAF9-C5EF-63FF5B3F8F43}"/>
              </a:ext>
            </a:extLst>
          </p:cNvPr>
          <p:cNvSpPr/>
          <p:nvPr/>
        </p:nvSpPr>
        <p:spPr>
          <a:xfrm rot="16200000" flipH="1">
            <a:off x="4637366" y="1315344"/>
            <a:ext cx="897000" cy="941440"/>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71" name="TextBox 70">
            <a:extLst>
              <a:ext uri="{FF2B5EF4-FFF2-40B4-BE49-F238E27FC236}">
                <a16:creationId xmlns:a16="http://schemas.microsoft.com/office/drawing/2014/main" id="{625E8C87-5A21-E4B0-FB8E-794625E5C01E}"/>
              </a:ext>
            </a:extLst>
          </p:cNvPr>
          <p:cNvSpPr txBox="1"/>
          <p:nvPr/>
        </p:nvSpPr>
        <p:spPr>
          <a:xfrm>
            <a:off x="4548940" y="1881411"/>
            <a:ext cx="12786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The Masked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Singer</a:t>
            </a:r>
          </a:p>
        </p:txBody>
      </p:sp>
      <p:sp>
        <p:nvSpPr>
          <p:cNvPr id="72" name="Rectangle 71">
            <a:extLst>
              <a:ext uri="{FF2B5EF4-FFF2-40B4-BE49-F238E27FC236}">
                <a16:creationId xmlns:a16="http://schemas.microsoft.com/office/drawing/2014/main" id="{3899CE46-6141-4EB1-FBEC-05BC638E507F}"/>
              </a:ext>
            </a:extLst>
          </p:cNvPr>
          <p:cNvSpPr/>
          <p:nvPr/>
        </p:nvSpPr>
        <p:spPr>
          <a:xfrm rot="16200000" flipH="1">
            <a:off x="5654416" y="1328762"/>
            <a:ext cx="900998" cy="913189"/>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73" name="TextBox 72">
            <a:extLst>
              <a:ext uri="{FF2B5EF4-FFF2-40B4-BE49-F238E27FC236}">
                <a16:creationId xmlns:a16="http://schemas.microsoft.com/office/drawing/2014/main" id="{EB526FC9-8AB3-5B51-FC6F-0F76E7E59EC3}"/>
              </a:ext>
            </a:extLst>
          </p:cNvPr>
          <p:cNvSpPr txBox="1"/>
          <p:nvPr/>
        </p:nvSpPr>
        <p:spPr>
          <a:xfrm>
            <a:off x="5589939" y="2010178"/>
            <a:ext cx="127860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The 1% Club</a:t>
            </a:r>
          </a:p>
        </p:txBody>
      </p:sp>
      <p:sp>
        <p:nvSpPr>
          <p:cNvPr id="75" name="Rectangle 74">
            <a:extLst>
              <a:ext uri="{FF2B5EF4-FFF2-40B4-BE49-F238E27FC236}">
                <a16:creationId xmlns:a16="http://schemas.microsoft.com/office/drawing/2014/main" id="{B03C3349-8F46-CE61-98DB-9DBE3292B6FD}"/>
              </a:ext>
            </a:extLst>
          </p:cNvPr>
          <p:cNvSpPr/>
          <p:nvPr/>
        </p:nvSpPr>
        <p:spPr>
          <a:xfrm rot="16200000" flipH="1">
            <a:off x="6650823" y="1371570"/>
            <a:ext cx="900998" cy="838516"/>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76" name="TextBox 75">
            <a:extLst>
              <a:ext uri="{FF2B5EF4-FFF2-40B4-BE49-F238E27FC236}">
                <a16:creationId xmlns:a16="http://schemas.microsoft.com/office/drawing/2014/main" id="{F8CDD3A2-BD12-ACF4-8295-E0011B2E65CA}"/>
              </a:ext>
            </a:extLst>
          </p:cNvPr>
          <p:cNvSpPr txBox="1"/>
          <p:nvPr/>
        </p:nvSpPr>
        <p:spPr>
          <a:xfrm>
            <a:off x="6668665" y="1865232"/>
            <a:ext cx="12786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prstClr val="white"/>
                </a:solidFill>
                <a:latin typeface="Arial"/>
              </a:rPr>
              <a:t>Ant and Dec's Limitless Win</a:t>
            </a:r>
            <a:endParaRPr kumimoji="0" lang="en-GB" sz="900" b="0" i="0" u="none" strike="noStrike" kern="1200" cap="none" spc="0" normalizeH="0" baseline="0" noProof="0" dirty="0">
              <a:ln>
                <a:noFill/>
              </a:ln>
              <a:solidFill>
                <a:prstClr val="white"/>
              </a:solidFill>
              <a:effectLst/>
              <a:uLnTx/>
              <a:uFillTx/>
              <a:latin typeface="Arial"/>
              <a:ea typeface="+mn-ea"/>
              <a:cs typeface="+mn-cs"/>
            </a:endParaRPr>
          </a:p>
        </p:txBody>
      </p:sp>
      <p:sp>
        <p:nvSpPr>
          <p:cNvPr id="77" name="Rectangle 76">
            <a:extLst>
              <a:ext uri="{FF2B5EF4-FFF2-40B4-BE49-F238E27FC236}">
                <a16:creationId xmlns:a16="http://schemas.microsoft.com/office/drawing/2014/main" id="{990A63D7-C9A9-2142-BFF7-6C8DFC3EEC04}"/>
              </a:ext>
            </a:extLst>
          </p:cNvPr>
          <p:cNvSpPr/>
          <p:nvPr/>
        </p:nvSpPr>
        <p:spPr>
          <a:xfrm rot="16200000" flipH="1">
            <a:off x="8590526" y="1307522"/>
            <a:ext cx="900998" cy="963187"/>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78" name="TextBox 77">
            <a:extLst>
              <a:ext uri="{FF2B5EF4-FFF2-40B4-BE49-F238E27FC236}">
                <a16:creationId xmlns:a16="http://schemas.microsoft.com/office/drawing/2014/main" id="{DCAFDC09-C9DF-259E-637A-3A87359935ED}"/>
              </a:ext>
            </a:extLst>
          </p:cNvPr>
          <p:cNvSpPr txBox="1"/>
          <p:nvPr/>
        </p:nvSpPr>
        <p:spPr>
          <a:xfrm>
            <a:off x="8524417" y="1867680"/>
            <a:ext cx="12786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prstClr val="white"/>
                </a:solidFill>
                <a:latin typeface="Arial"/>
              </a:rPr>
              <a:t>Love Island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prstClr val="white"/>
                </a:solidFill>
                <a:latin typeface="Arial"/>
              </a:rPr>
              <a:t>All Stars</a:t>
            </a:r>
            <a:endParaRPr kumimoji="0" lang="en-GB" sz="900" b="0" i="0" u="none" strike="noStrike" kern="1200" cap="none" spc="0" normalizeH="0" baseline="0" noProof="0" dirty="0">
              <a:ln>
                <a:noFill/>
              </a:ln>
              <a:solidFill>
                <a:prstClr val="white"/>
              </a:solidFill>
              <a:effectLst/>
              <a:uLnTx/>
              <a:uFillTx/>
              <a:latin typeface="Arial"/>
              <a:ea typeface="+mn-ea"/>
              <a:cs typeface="+mn-cs"/>
            </a:endParaRPr>
          </a:p>
        </p:txBody>
      </p:sp>
      <p:sp>
        <p:nvSpPr>
          <p:cNvPr id="79" name="Rectangle 78">
            <a:extLst>
              <a:ext uri="{FF2B5EF4-FFF2-40B4-BE49-F238E27FC236}">
                <a16:creationId xmlns:a16="http://schemas.microsoft.com/office/drawing/2014/main" id="{94067AF2-E1E8-52A4-CC34-BF609B47926F}"/>
              </a:ext>
            </a:extLst>
          </p:cNvPr>
          <p:cNvSpPr/>
          <p:nvPr/>
        </p:nvSpPr>
        <p:spPr>
          <a:xfrm rot="16200000" flipH="1">
            <a:off x="753367" y="2237763"/>
            <a:ext cx="900998" cy="1539987"/>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80" name="TextBox 79">
            <a:extLst>
              <a:ext uri="{FF2B5EF4-FFF2-40B4-BE49-F238E27FC236}">
                <a16:creationId xmlns:a16="http://schemas.microsoft.com/office/drawing/2014/main" id="{8E5D1C63-9C0B-8565-CB49-376637720971}"/>
              </a:ext>
            </a:extLst>
          </p:cNvPr>
          <p:cNvSpPr txBox="1"/>
          <p:nvPr/>
        </p:nvSpPr>
        <p:spPr>
          <a:xfrm>
            <a:off x="371475" y="3112048"/>
            <a:ext cx="12786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A Woman of Substance</a:t>
            </a:r>
          </a:p>
        </p:txBody>
      </p:sp>
      <p:sp>
        <p:nvSpPr>
          <p:cNvPr id="81" name="Rectangle 80">
            <a:extLst>
              <a:ext uri="{FF2B5EF4-FFF2-40B4-BE49-F238E27FC236}">
                <a16:creationId xmlns:a16="http://schemas.microsoft.com/office/drawing/2014/main" id="{AA70E925-ABF3-6F2A-2F68-D25B25AD2601}"/>
              </a:ext>
            </a:extLst>
          </p:cNvPr>
          <p:cNvSpPr/>
          <p:nvPr/>
        </p:nvSpPr>
        <p:spPr>
          <a:xfrm rot="16200000" flipH="1">
            <a:off x="2351454" y="2335538"/>
            <a:ext cx="900998" cy="1349201"/>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82" name="TextBox 81">
            <a:extLst>
              <a:ext uri="{FF2B5EF4-FFF2-40B4-BE49-F238E27FC236}">
                <a16:creationId xmlns:a16="http://schemas.microsoft.com/office/drawing/2014/main" id="{C2F965E9-85D1-FF18-C8D9-664F2131D43E}"/>
              </a:ext>
            </a:extLst>
          </p:cNvPr>
          <p:cNvSpPr txBox="1"/>
          <p:nvPr/>
        </p:nvSpPr>
        <p:spPr>
          <a:xfrm>
            <a:off x="2078498" y="3112892"/>
            <a:ext cx="12266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Married at First Sight Australia</a:t>
            </a:r>
          </a:p>
        </p:txBody>
      </p:sp>
      <p:sp>
        <p:nvSpPr>
          <p:cNvPr id="83" name="Rectangle 82">
            <a:extLst>
              <a:ext uri="{FF2B5EF4-FFF2-40B4-BE49-F238E27FC236}">
                <a16:creationId xmlns:a16="http://schemas.microsoft.com/office/drawing/2014/main" id="{49282439-6B3C-D63C-13C7-170CF664B980}"/>
              </a:ext>
            </a:extLst>
          </p:cNvPr>
          <p:cNvSpPr/>
          <p:nvPr/>
        </p:nvSpPr>
        <p:spPr>
          <a:xfrm rot="16200000" flipH="1">
            <a:off x="3767453" y="2596265"/>
            <a:ext cx="900998" cy="822985"/>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85" name="TextBox 84">
            <a:extLst>
              <a:ext uri="{FF2B5EF4-FFF2-40B4-BE49-F238E27FC236}">
                <a16:creationId xmlns:a16="http://schemas.microsoft.com/office/drawing/2014/main" id="{24CBA5DF-4C94-F36D-63C1-F4600BEA80D2}"/>
              </a:ext>
            </a:extLst>
          </p:cNvPr>
          <p:cNvSpPr txBox="1"/>
          <p:nvPr/>
        </p:nvSpPr>
        <p:spPr>
          <a:xfrm>
            <a:off x="3748078" y="3230198"/>
            <a:ext cx="127860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The Hunt</a:t>
            </a:r>
          </a:p>
        </p:txBody>
      </p:sp>
      <p:sp>
        <p:nvSpPr>
          <p:cNvPr id="86" name="Rectangle 85">
            <a:extLst>
              <a:ext uri="{FF2B5EF4-FFF2-40B4-BE49-F238E27FC236}">
                <a16:creationId xmlns:a16="http://schemas.microsoft.com/office/drawing/2014/main" id="{4B0471F8-9CED-4FA7-3DB0-95D69058A166}"/>
              </a:ext>
            </a:extLst>
          </p:cNvPr>
          <p:cNvSpPr/>
          <p:nvPr/>
        </p:nvSpPr>
        <p:spPr>
          <a:xfrm rot="16200000" flipH="1">
            <a:off x="5462867" y="2598267"/>
            <a:ext cx="900998" cy="822985"/>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87" name="TextBox 86">
            <a:extLst>
              <a:ext uri="{FF2B5EF4-FFF2-40B4-BE49-F238E27FC236}">
                <a16:creationId xmlns:a16="http://schemas.microsoft.com/office/drawing/2014/main" id="{09410D47-8E0B-31F0-DE36-602C0D05F2D7}"/>
              </a:ext>
            </a:extLst>
          </p:cNvPr>
          <p:cNvSpPr txBox="1"/>
          <p:nvPr/>
        </p:nvSpPr>
        <p:spPr>
          <a:xfrm>
            <a:off x="5431498" y="3110511"/>
            <a:ext cx="1278603" cy="369332"/>
          </a:xfrm>
          <a:prstGeom prst="rect">
            <a:avLst/>
          </a:prstGeom>
          <a:noFill/>
        </p:spPr>
        <p:txBody>
          <a:bodyPr wrap="square" rtlCol="0">
            <a:spAutoFit/>
          </a:bodyPr>
          <a:lstStyle/>
          <a:p>
            <a:pPr lvl="0">
              <a:defRPr/>
            </a:pPr>
            <a:r>
              <a:rPr lang="en-US" sz="900" dirty="0">
                <a:solidFill>
                  <a:prstClr val="white"/>
                </a:solidFill>
              </a:rPr>
              <a:t>The Great Pottery Throw Down</a:t>
            </a:r>
            <a:endParaRPr kumimoji="0" lang="en-GB" sz="900" b="0" i="0" u="none" strike="noStrike" kern="1200" cap="none" spc="0" normalizeH="0" baseline="0" noProof="0" dirty="0">
              <a:ln>
                <a:noFill/>
              </a:ln>
              <a:solidFill>
                <a:prstClr val="white"/>
              </a:solidFill>
              <a:effectLst/>
              <a:uLnTx/>
              <a:uFillTx/>
              <a:latin typeface="Arial"/>
              <a:ea typeface="+mn-ea"/>
              <a:cs typeface="+mn-cs"/>
            </a:endParaRPr>
          </a:p>
        </p:txBody>
      </p:sp>
      <p:sp>
        <p:nvSpPr>
          <p:cNvPr id="88" name="Rectangle 87">
            <a:extLst>
              <a:ext uri="{FF2B5EF4-FFF2-40B4-BE49-F238E27FC236}">
                <a16:creationId xmlns:a16="http://schemas.microsoft.com/office/drawing/2014/main" id="{937A496B-6536-AEA0-702B-9FAD6098528E}"/>
              </a:ext>
            </a:extLst>
          </p:cNvPr>
          <p:cNvSpPr/>
          <p:nvPr/>
        </p:nvSpPr>
        <p:spPr>
          <a:xfrm rot="16200000" flipH="1">
            <a:off x="7140278" y="2598644"/>
            <a:ext cx="900998" cy="822985"/>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89" name="TextBox 88">
            <a:extLst>
              <a:ext uri="{FF2B5EF4-FFF2-40B4-BE49-F238E27FC236}">
                <a16:creationId xmlns:a16="http://schemas.microsoft.com/office/drawing/2014/main" id="{F036DF62-CBF1-17E7-A51B-14449FB5640C}"/>
              </a:ext>
            </a:extLst>
          </p:cNvPr>
          <p:cNvSpPr txBox="1"/>
          <p:nvPr/>
        </p:nvSpPr>
        <p:spPr>
          <a:xfrm>
            <a:off x="7108909" y="3110888"/>
            <a:ext cx="1278603" cy="369332"/>
          </a:xfrm>
          <a:prstGeom prst="rect">
            <a:avLst/>
          </a:prstGeom>
          <a:noFill/>
        </p:spPr>
        <p:txBody>
          <a:bodyPr wrap="square" rtlCol="0">
            <a:spAutoFit/>
          </a:bodyPr>
          <a:lstStyle/>
          <a:p>
            <a:pPr lvl="0">
              <a:defRPr/>
            </a:pPr>
            <a:r>
              <a:rPr lang="en-US" sz="900" dirty="0">
                <a:solidFill>
                  <a:prstClr val="white"/>
                </a:solidFill>
              </a:rPr>
              <a:t>Winter </a:t>
            </a:r>
          </a:p>
          <a:p>
            <a:pPr lvl="0">
              <a:defRPr/>
            </a:pPr>
            <a:r>
              <a:rPr kumimoji="0" lang="en-US" sz="900" b="0" i="0" u="none" strike="noStrike" kern="1200" cap="none" spc="0" normalizeH="0" baseline="0" noProof="0" dirty="0">
                <a:ln>
                  <a:noFill/>
                </a:ln>
                <a:solidFill>
                  <a:prstClr val="white"/>
                </a:solidFill>
                <a:effectLst/>
                <a:uLnTx/>
                <a:uFillTx/>
                <a:latin typeface="Arial"/>
                <a:ea typeface="+mn-ea"/>
                <a:cs typeface="+mn-cs"/>
              </a:rPr>
              <a:t>Paralympics</a:t>
            </a:r>
            <a:endParaRPr kumimoji="0" lang="en-GB" sz="900" b="0" i="0" u="none" strike="noStrike" kern="1200" cap="none" spc="0" normalizeH="0" baseline="0" noProof="0" dirty="0">
              <a:ln>
                <a:noFill/>
              </a:ln>
              <a:solidFill>
                <a:prstClr val="white"/>
              </a:solidFill>
              <a:effectLst/>
              <a:uLnTx/>
              <a:uFillTx/>
              <a:latin typeface="Arial"/>
              <a:ea typeface="+mn-ea"/>
              <a:cs typeface="+mn-cs"/>
            </a:endParaRPr>
          </a:p>
        </p:txBody>
      </p:sp>
      <p:sp>
        <p:nvSpPr>
          <p:cNvPr id="90" name="Rectangle 89">
            <a:extLst>
              <a:ext uri="{FF2B5EF4-FFF2-40B4-BE49-F238E27FC236}">
                <a16:creationId xmlns:a16="http://schemas.microsoft.com/office/drawing/2014/main" id="{D4A7436D-6789-A800-9C9A-55C37DBF27EB}"/>
              </a:ext>
            </a:extLst>
          </p:cNvPr>
          <p:cNvSpPr/>
          <p:nvPr/>
        </p:nvSpPr>
        <p:spPr>
          <a:xfrm rot="16200000" flipH="1">
            <a:off x="8833833" y="2598645"/>
            <a:ext cx="900998" cy="822985"/>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91" name="TextBox 90">
            <a:extLst>
              <a:ext uri="{FF2B5EF4-FFF2-40B4-BE49-F238E27FC236}">
                <a16:creationId xmlns:a16="http://schemas.microsoft.com/office/drawing/2014/main" id="{A23814A0-1C26-4C41-92F8-6A0D47B848C4}"/>
              </a:ext>
            </a:extLst>
          </p:cNvPr>
          <p:cNvSpPr txBox="1"/>
          <p:nvPr/>
        </p:nvSpPr>
        <p:spPr>
          <a:xfrm>
            <a:off x="8814370" y="3108508"/>
            <a:ext cx="1278603" cy="369332"/>
          </a:xfrm>
          <a:prstGeom prst="rect">
            <a:avLst/>
          </a:prstGeom>
          <a:noFill/>
        </p:spPr>
        <p:txBody>
          <a:bodyPr wrap="square" rtlCol="0">
            <a:spAutoFit/>
          </a:bodyPr>
          <a:lstStyle/>
          <a:p>
            <a:pPr lvl="0">
              <a:defRPr/>
            </a:pPr>
            <a:r>
              <a:rPr lang="en-US" sz="900" dirty="0">
                <a:solidFill>
                  <a:prstClr val="white"/>
                </a:solidFill>
              </a:rPr>
              <a:t>The Great Celebrity Bake Off: SU2C</a:t>
            </a:r>
            <a:endParaRPr kumimoji="0" lang="en-GB" sz="900" b="0" i="0" u="none" strike="noStrike" kern="1200" cap="none" spc="0" normalizeH="0" baseline="0" noProof="0" dirty="0">
              <a:ln>
                <a:noFill/>
              </a:ln>
              <a:solidFill>
                <a:prstClr val="white"/>
              </a:solidFill>
              <a:effectLst/>
              <a:uLnTx/>
              <a:uFillTx/>
              <a:latin typeface="Arial"/>
              <a:ea typeface="+mn-ea"/>
              <a:cs typeface="+mn-cs"/>
            </a:endParaRPr>
          </a:p>
        </p:txBody>
      </p:sp>
      <p:sp>
        <p:nvSpPr>
          <p:cNvPr id="92" name="Rectangle 91">
            <a:extLst>
              <a:ext uri="{FF2B5EF4-FFF2-40B4-BE49-F238E27FC236}">
                <a16:creationId xmlns:a16="http://schemas.microsoft.com/office/drawing/2014/main" id="{4F3BC772-9A3D-199D-54C5-4EA9D542E2BF}"/>
              </a:ext>
            </a:extLst>
          </p:cNvPr>
          <p:cNvSpPr/>
          <p:nvPr/>
        </p:nvSpPr>
        <p:spPr>
          <a:xfrm rot="16200000" flipH="1">
            <a:off x="10516900" y="2596263"/>
            <a:ext cx="900998" cy="822985"/>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93" name="TextBox 92">
            <a:extLst>
              <a:ext uri="{FF2B5EF4-FFF2-40B4-BE49-F238E27FC236}">
                <a16:creationId xmlns:a16="http://schemas.microsoft.com/office/drawing/2014/main" id="{89F442EE-7CB2-127D-8C10-B7EC368E8A90}"/>
              </a:ext>
            </a:extLst>
          </p:cNvPr>
          <p:cNvSpPr txBox="1"/>
          <p:nvPr/>
        </p:nvSpPr>
        <p:spPr>
          <a:xfrm>
            <a:off x="10502072" y="3232578"/>
            <a:ext cx="1278603" cy="230832"/>
          </a:xfrm>
          <a:prstGeom prst="rect">
            <a:avLst/>
          </a:prstGeom>
          <a:noFill/>
        </p:spPr>
        <p:txBody>
          <a:bodyPr wrap="square" rtlCol="0">
            <a:spAutoFit/>
          </a:bodyPr>
          <a:lstStyle/>
          <a:p>
            <a:pPr lvl="0">
              <a:defRPr/>
            </a:pPr>
            <a:r>
              <a:rPr lang="en-US" sz="900" dirty="0">
                <a:solidFill>
                  <a:prstClr val="white"/>
                </a:solidFill>
              </a:rPr>
              <a:t>Handcuffed</a:t>
            </a:r>
            <a:endParaRPr kumimoji="0" lang="en-GB" sz="900" b="0" i="0" u="none" strike="noStrike" kern="1200" cap="none" spc="0" normalizeH="0" baseline="0" noProof="0" dirty="0">
              <a:ln>
                <a:noFill/>
              </a:ln>
              <a:solidFill>
                <a:prstClr val="white"/>
              </a:solidFill>
              <a:effectLst/>
              <a:uLnTx/>
              <a:uFillTx/>
              <a:latin typeface="Arial"/>
              <a:ea typeface="+mn-ea"/>
              <a:cs typeface="+mn-cs"/>
            </a:endParaRPr>
          </a:p>
        </p:txBody>
      </p:sp>
      <p:sp>
        <p:nvSpPr>
          <p:cNvPr id="94" name="Rectangle 93">
            <a:extLst>
              <a:ext uri="{FF2B5EF4-FFF2-40B4-BE49-F238E27FC236}">
                <a16:creationId xmlns:a16="http://schemas.microsoft.com/office/drawing/2014/main" id="{DB2A791C-3DB4-0D44-2C1D-B1D6E55A47B1}"/>
              </a:ext>
            </a:extLst>
          </p:cNvPr>
          <p:cNvSpPr/>
          <p:nvPr/>
        </p:nvSpPr>
        <p:spPr>
          <a:xfrm rot="16200000" flipH="1">
            <a:off x="2247305" y="3710870"/>
            <a:ext cx="900998" cy="822985"/>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95" name="TextBox 94">
            <a:extLst>
              <a:ext uri="{FF2B5EF4-FFF2-40B4-BE49-F238E27FC236}">
                <a16:creationId xmlns:a16="http://schemas.microsoft.com/office/drawing/2014/main" id="{17F33634-257C-8ACD-C714-18115F060048}"/>
              </a:ext>
            </a:extLst>
          </p:cNvPr>
          <p:cNvSpPr txBox="1"/>
          <p:nvPr/>
        </p:nvSpPr>
        <p:spPr>
          <a:xfrm>
            <a:off x="2227932" y="4347184"/>
            <a:ext cx="127860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Under Salt Marsh</a:t>
            </a:r>
          </a:p>
        </p:txBody>
      </p:sp>
      <p:sp>
        <p:nvSpPr>
          <p:cNvPr id="96" name="Rectangle 95">
            <a:extLst>
              <a:ext uri="{FF2B5EF4-FFF2-40B4-BE49-F238E27FC236}">
                <a16:creationId xmlns:a16="http://schemas.microsoft.com/office/drawing/2014/main" id="{E94A953B-7CCB-3C48-1E04-6A12BD53E071}"/>
              </a:ext>
            </a:extLst>
          </p:cNvPr>
          <p:cNvSpPr/>
          <p:nvPr/>
        </p:nvSpPr>
        <p:spPr>
          <a:xfrm rot="16200000" flipH="1">
            <a:off x="3481157" y="3710870"/>
            <a:ext cx="900998" cy="822985"/>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97" name="TextBox 96">
            <a:extLst>
              <a:ext uri="{FF2B5EF4-FFF2-40B4-BE49-F238E27FC236}">
                <a16:creationId xmlns:a16="http://schemas.microsoft.com/office/drawing/2014/main" id="{62C5DB75-E005-6837-8931-5C6EFC1C4F60}"/>
              </a:ext>
            </a:extLst>
          </p:cNvPr>
          <p:cNvSpPr txBox="1"/>
          <p:nvPr/>
        </p:nvSpPr>
        <p:spPr>
          <a:xfrm>
            <a:off x="3461784" y="4347184"/>
            <a:ext cx="127860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Ted S2</a:t>
            </a:r>
          </a:p>
        </p:txBody>
      </p:sp>
      <p:sp>
        <p:nvSpPr>
          <p:cNvPr id="98" name="Rectangle 97">
            <a:extLst>
              <a:ext uri="{FF2B5EF4-FFF2-40B4-BE49-F238E27FC236}">
                <a16:creationId xmlns:a16="http://schemas.microsoft.com/office/drawing/2014/main" id="{09D116BA-06A5-8111-3F2B-DA7CFF7BEC09}"/>
              </a:ext>
            </a:extLst>
          </p:cNvPr>
          <p:cNvSpPr/>
          <p:nvPr/>
        </p:nvSpPr>
        <p:spPr>
          <a:xfrm rot="16200000" flipH="1">
            <a:off x="4738020" y="3711869"/>
            <a:ext cx="900998" cy="822985"/>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99" name="TextBox 98">
            <a:extLst>
              <a:ext uri="{FF2B5EF4-FFF2-40B4-BE49-F238E27FC236}">
                <a16:creationId xmlns:a16="http://schemas.microsoft.com/office/drawing/2014/main" id="{2E86DD76-0F60-C034-BF61-EB70DDEDBCB1}"/>
              </a:ext>
            </a:extLst>
          </p:cNvPr>
          <p:cNvSpPr txBox="1"/>
          <p:nvPr/>
        </p:nvSpPr>
        <p:spPr>
          <a:xfrm>
            <a:off x="4718647" y="4348183"/>
            <a:ext cx="127860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28 Years Later</a:t>
            </a:r>
          </a:p>
        </p:txBody>
      </p:sp>
      <p:sp>
        <p:nvSpPr>
          <p:cNvPr id="100" name="Rectangle 99">
            <a:extLst>
              <a:ext uri="{FF2B5EF4-FFF2-40B4-BE49-F238E27FC236}">
                <a16:creationId xmlns:a16="http://schemas.microsoft.com/office/drawing/2014/main" id="{EAE53608-4A37-B9F8-6837-E1E2B560560C}"/>
              </a:ext>
            </a:extLst>
          </p:cNvPr>
          <p:cNvSpPr/>
          <p:nvPr/>
        </p:nvSpPr>
        <p:spPr>
          <a:xfrm rot="16200000" flipH="1">
            <a:off x="5970371" y="3710715"/>
            <a:ext cx="900998" cy="822985"/>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1" name="TextBox 100">
            <a:extLst>
              <a:ext uri="{FF2B5EF4-FFF2-40B4-BE49-F238E27FC236}">
                <a16:creationId xmlns:a16="http://schemas.microsoft.com/office/drawing/2014/main" id="{1F37A086-04E7-3915-BBC7-F5B4531C3E24}"/>
              </a:ext>
            </a:extLst>
          </p:cNvPr>
          <p:cNvSpPr txBox="1"/>
          <p:nvPr/>
        </p:nvSpPr>
        <p:spPr>
          <a:xfrm>
            <a:off x="5942209" y="4222038"/>
            <a:ext cx="12786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a:ea typeface="+mn-ea"/>
                <a:cs typeface="+mn-cs"/>
              </a:rPr>
              <a:t>Landscape Artist of the Year 2026</a:t>
            </a:r>
          </a:p>
        </p:txBody>
      </p:sp>
      <p:sp>
        <p:nvSpPr>
          <p:cNvPr id="102" name="Rectangle 101">
            <a:extLst>
              <a:ext uri="{FF2B5EF4-FFF2-40B4-BE49-F238E27FC236}">
                <a16:creationId xmlns:a16="http://schemas.microsoft.com/office/drawing/2014/main" id="{45796B2C-EE33-9749-4814-AECA63B1430D}"/>
              </a:ext>
            </a:extLst>
          </p:cNvPr>
          <p:cNvSpPr/>
          <p:nvPr/>
        </p:nvSpPr>
        <p:spPr>
          <a:xfrm rot="16200000" flipH="1">
            <a:off x="7202027" y="3713211"/>
            <a:ext cx="900998" cy="822985"/>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3" name="TextBox 102">
            <a:extLst>
              <a:ext uri="{FF2B5EF4-FFF2-40B4-BE49-F238E27FC236}">
                <a16:creationId xmlns:a16="http://schemas.microsoft.com/office/drawing/2014/main" id="{258CE385-A2B9-C0EE-4DE4-14E6ECDC9BB3}"/>
              </a:ext>
            </a:extLst>
          </p:cNvPr>
          <p:cNvSpPr txBox="1"/>
          <p:nvPr/>
        </p:nvSpPr>
        <p:spPr>
          <a:xfrm>
            <a:off x="7179140" y="4222038"/>
            <a:ext cx="12786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Romesh: Can’t Knock the Hustle</a:t>
            </a:r>
          </a:p>
        </p:txBody>
      </p:sp>
      <p:sp>
        <p:nvSpPr>
          <p:cNvPr id="104" name="Rectangle 103">
            <a:extLst>
              <a:ext uri="{FF2B5EF4-FFF2-40B4-BE49-F238E27FC236}">
                <a16:creationId xmlns:a16="http://schemas.microsoft.com/office/drawing/2014/main" id="{7DCB2D22-3916-566B-0853-817578DC1F75}"/>
              </a:ext>
            </a:extLst>
          </p:cNvPr>
          <p:cNvSpPr/>
          <p:nvPr/>
        </p:nvSpPr>
        <p:spPr>
          <a:xfrm rot="16200000" flipH="1">
            <a:off x="8460450" y="3710714"/>
            <a:ext cx="900998" cy="822985"/>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91608F8C-BF09-3F48-AD31-0BAF3668A936}"/>
              </a:ext>
            </a:extLst>
          </p:cNvPr>
          <p:cNvSpPr txBox="1"/>
          <p:nvPr/>
        </p:nvSpPr>
        <p:spPr>
          <a:xfrm>
            <a:off x="8451861" y="4220413"/>
            <a:ext cx="12786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prstClr val="white"/>
                </a:solidFill>
                <a:latin typeface="Arial"/>
              </a:rPr>
              <a:t>G</a:t>
            </a:r>
            <a:r>
              <a:rPr lang="en-GB" sz="900" dirty="0" err="1">
                <a:solidFill>
                  <a:prstClr val="white"/>
                </a:solidFill>
                <a:latin typeface="Arial"/>
              </a:rPr>
              <a:t>omorrah</a:t>
            </a:r>
            <a:r>
              <a:rPr lang="en-GB" sz="900" dirty="0">
                <a:solidFill>
                  <a:prstClr val="white"/>
                </a:solidFill>
                <a:latin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solidFill>
                  <a:prstClr val="white"/>
                </a:solidFill>
                <a:latin typeface="Arial"/>
              </a:rPr>
              <a:t>The Origins</a:t>
            </a:r>
            <a:endParaRPr kumimoji="0" lang="en-GB" sz="900" b="0" i="0" u="none" strike="noStrike" kern="1200" cap="none" spc="0" normalizeH="0" baseline="0" noProof="0" dirty="0">
              <a:ln>
                <a:noFill/>
              </a:ln>
              <a:solidFill>
                <a:prstClr val="white"/>
              </a:solidFill>
              <a:effectLst/>
              <a:uLnTx/>
              <a:uFillTx/>
              <a:latin typeface="Arial"/>
              <a:ea typeface="+mn-ea"/>
              <a:cs typeface="+mn-cs"/>
            </a:endParaRPr>
          </a:p>
        </p:txBody>
      </p:sp>
      <p:sp>
        <p:nvSpPr>
          <p:cNvPr id="106" name="Rectangle 105">
            <a:extLst>
              <a:ext uri="{FF2B5EF4-FFF2-40B4-BE49-F238E27FC236}">
                <a16:creationId xmlns:a16="http://schemas.microsoft.com/office/drawing/2014/main" id="{F3933430-9D91-4A1B-DD0B-4D0FBF338B6E}"/>
              </a:ext>
            </a:extLst>
          </p:cNvPr>
          <p:cNvSpPr/>
          <p:nvPr/>
        </p:nvSpPr>
        <p:spPr>
          <a:xfrm rot="16200000" flipH="1">
            <a:off x="9693839" y="3711714"/>
            <a:ext cx="900998" cy="822985"/>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A0182893-785B-EEC3-FAD1-9925C8970752}"/>
              </a:ext>
            </a:extLst>
          </p:cNvPr>
          <p:cNvSpPr txBox="1"/>
          <p:nvPr/>
        </p:nvSpPr>
        <p:spPr>
          <a:xfrm>
            <a:off x="9685250" y="4221413"/>
            <a:ext cx="12786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a:ea typeface="+mn-ea"/>
                <a:cs typeface="+mn-cs"/>
              </a:rPr>
              <a:t>H</a:t>
            </a:r>
            <a:r>
              <a:rPr lang="en-US" sz="900" dirty="0">
                <a:solidFill>
                  <a:prstClr val="white"/>
                </a:solidFill>
                <a:latin typeface="Arial"/>
              </a:rPr>
              <a:t>ow To Train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prstClr val="white"/>
                </a:solidFill>
                <a:latin typeface="Arial"/>
              </a:rPr>
              <a:t>Your Dragon</a:t>
            </a:r>
            <a:endParaRPr kumimoji="0" lang="en-GB" sz="900" b="0" i="0" u="none" strike="noStrike" kern="1200" cap="none" spc="0" normalizeH="0" baseline="0" noProof="0" dirty="0">
              <a:ln>
                <a:noFill/>
              </a:ln>
              <a:solidFill>
                <a:prstClr val="white"/>
              </a:solidFill>
              <a:effectLst/>
              <a:uLnTx/>
              <a:uFillTx/>
              <a:latin typeface="Arial"/>
              <a:ea typeface="+mn-ea"/>
              <a:cs typeface="+mn-cs"/>
            </a:endParaRPr>
          </a:p>
        </p:txBody>
      </p:sp>
      <p:sp>
        <p:nvSpPr>
          <p:cNvPr id="108" name="Rectangle 107">
            <a:extLst>
              <a:ext uri="{FF2B5EF4-FFF2-40B4-BE49-F238E27FC236}">
                <a16:creationId xmlns:a16="http://schemas.microsoft.com/office/drawing/2014/main" id="{909D088F-3167-30F9-6050-5A56C65C8B33}"/>
              </a:ext>
            </a:extLst>
          </p:cNvPr>
          <p:cNvSpPr/>
          <p:nvPr/>
        </p:nvSpPr>
        <p:spPr>
          <a:xfrm rot="16200000" flipH="1">
            <a:off x="10926012" y="3711868"/>
            <a:ext cx="900998" cy="822985"/>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9" name="TextBox 108">
            <a:extLst>
              <a:ext uri="{FF2B5EF4-FFF2-40B4-BE49-F238E27FC236}">
                <a16:creationId xmlns:a16="http://schemas.microsoft.com/office/drawing/2014/main" id="{24150882-F7A6-9FA0-14D4-E498B02A3DE2}"/>
              </a:ext>
            </a:extLst>
          </p:cNvPr>
          <p:cNvSpPr txBox="1"/>
          <p:nvPr/>
        </p:nvSpPr>
        <p:spPr>
          <a:xfrm>
            <a:off x="10911016" y="4346752"/>
            <a:ext cx="127860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a:ea typeface="+mn-ea"/>
                <a:cs typeface="+mn-cs"/>
              </a:rPr>
              <a:t>The Naked Gun</a:t>
            </a:r>
            <a:endParaRPr kumimoji="0" lang="en-GB" sz="900" b="0" i="0" u="none" strike="noStrike" kern="1200" cap="none" spc="0" normalizeH="0" baseline="0" noProof="0" dirty="0">
              <a:ln>
                <a:noFill/>
              </a:ln>
              <a:solidFill>
                <a:prstClr val="white"/>
              </a:solidFill>
              <a:effectLst/>
              <a:uLnTx/>
              <a:uFillTx/>
              <a:latin typeface="Arial"/>
              <a:ea typeface="+mn-ea"/>
              <a:cs typeface="+mn-cs"/>
            </a:endParaRPr>
          </a:p>
        </p:txBody>
      </p:sp>
      <p:sp>
        <p:nvSpPr>
          <p:cNvPr id="110" name="Rectangle 109">
            <a:extLst>
              <a:ext uri="{FF2B5EF4-FFF2-40B4-BE49-F238E27FC236}">
                <a16:creationId xmlns:a16="http://schemas.microsoft.com/office/drawing/2014/main" id="{9F43452E-40B7-8FBA-0A9E-E54D9AA47664}"/>
              </a:ext>
            </a:extLst>
          </p:cNvPr>
          <p:cNvSpPr/>
          <p:nvPr/>
        </p:nvSpPr>
        <p:spPr>
          <a:xfrm rot="16200000" flipH="1">
            <a:off x="8459712" y="4918883"/>
            <a:ext cx="900998" cy="822985"/>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11" name="TextBox 110">
            <a:extLst>
              <a:ext uri="{FF2B5EF4-FFF2-40B4-BE49-F238E27FC236}">
                <a16:creationId xmlns:a16="http://schemas.microsoft.com/office/drawing/2014/main" id="{BB1CA4D9-B37C-3814-8F11-F7826361BF6E}"/>
              </a:ext>
            </a:extLst>
          </p:cNvPr>
          <p:cNvSpPr txBox="1"/>
          <p:nvPr/>
        </p:nvSpPr>
        <p:spPr>
          <a:xfrm>
            <a:off x="8451123" y="5428582"/>
            <a:ext cx="12786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prstClr val="white"/>
                </a:solidFill>
                <a:latin typeface="Arial"/>
              </a:rPr>
              <a:t>Platoon: Life in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prstClr val="white"/>
                </a:solidFill>
                <a:latin typeface="Arial"/>
              </a:rPr>
              <a:t>the </a:t>
            </a:r>
            <a:r>
              <a:rPr kumimoji="0" lang="en-US" sz="900" b="0" i="0" u="none" strike="noStrike" kern="1200" cap="none" spc="0" normalizeH="0" baseline="0" noProof="0" dirty="0">
                <a:ln>
                  <a:noFill/>
                </a:ln>
                <a:solidFill>
                  <a:prstClr val="white"/>
                </a:solidFill>
                <a:effectLst/>
                <a:uLnTx/>
                <a:uFillTx/>
                <a:latin typeface="Arial"/>
                <a:ea typeface="+mn-ea"/>
                <a:cs typeface="+mn-cs"/>
              </a:rPr>
              <a:t>Barracks</a:t>
            </a:r>
            <a:endParaRPr kumimoji="0" lang="en-GB" sz="900" b="0" i="0" u="none" strike="noStrike" kern="1200" cap="none" spc="0" normalizeH="0" baseline="0" noProof="0" dirty="0">
              <a:ln>
                <a:noFill/>
              </a:ln>
              <a:solidFill>
                <a:prstClr val="white"/>
              </a:solidFill>
              <a:effectLst/>
              <a:uLnTx/>
              <a:uFillTx/>
              <a:latin typeface="Arial"/>
              <a:ea typeface="+mn-ea"/>
              <a:cs typeface="+mn-cs"/>
            </a:endParaRPr>
          </a:p>
        </p:txBody>
      </p:sp>
      <p:sp>
        <p:nvSpPr>
          <p:cNvPr id="112" name="Rectangle 111">
            <a:extLst>
              <a:ext uri="{FF2B5EF4-FFF2-40B4-BE49-F238E27FC236}">
                <a16:creationId xmlns:a16="http://schemas.microsoft.com/office/drawing/2014/main" id="{F15F4737-EFE4-B9A4-ECA4-0FFEC2090598}"/>
              </a:ext>
            </a:extLst>
          </p:cNvPr>
          <p:cNvSpPr/>
          <p:nvPr/>
        </p:nvSpPr>
        <p:spPr>
          <a:xfrm rot="16200000" flipH="1">
            <a:off x="9688243" y="4916997"/>
            <a:ext cx="900998" cy="822985"/>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13" name="TextBox 112">
            <a:extLst>
              <a:ext uri="{FF2B5EF4-FFF2-40B4-BE49-F238E27FC236}">
                <a16:creationId xmlns:a16="http://schemas.microsoft.com/office/drawing/2014/main" id="{F7551727-73AB-1C29-463D-AC0042531137}"/>
              </a:ext>
            </a:extLst>
          </p:cNvPr>
          <p:cNvSpPr txBox="1"/>
          <p:nvPr/>
        </p:nvSpPr>
        <p:spPr>
          <a:xfrm>
            <a:off x="9676477" y="5552113"/>
            <a:ext cx="127860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prstClr val="white"/>
                </a:solidFill>
                <a:latin typeface="Arial"/>
              </a:rPr>
              <a:t>Jane: Pole To Pole</a:t>
            </a:r>
            <a:endParaRPr kumimoji="0" lang="en-GB" sz="900" b="0" i="0" u="none" strike="noStrike" kern="1200" cap="none" spc="0" normalizeH="0" baseline="0" noProof="0" dirty="0">
              <a:ln>
                <a:noFill/>
              </a:ln>
              <a:solidFill>
                <a:prstClr val="white"/>
              </a:solidFill>
              <a:effectLst/>
              <a:uLnTx/>
              <a:uFillTx/>
              <a:latin typeface="Arial"/>
              <a:ea typeface="+mn-ea"/>
              <a:cs typeface="+mn-cs"/>
            </a:endParaRPr>
          </a:p>
        </p:txBody>
      </p:sp>
      <p:sp>
        <p:nvSpPr>
          <p:cNvPr id="114" name="Rectangle 113">
            <a:extLst>
              <a:ext uri="{FF2B5EF4-FFF2-40B4-BE49-F238E27FC236}">
                <a16:creationId xmlns:a16="http://schemas.microsoft.com/office/drawing/2014/main" id="{74785158-7F4B-EB9E-5AFA-E48196B7A9BD}"/>
              </a:ext>
            </a:extLst>
          </p:cNvPr>
          <p:cNvSpPr/>
          <p:nvPr/>
        </p:nvSpPr>
        <p:spPr>
          <a:xfrm rot="16200000" flipH="1">
            <a:off x="10905981" y="4917190"/>
            <a:ext cx="900998" cy="822985"/>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15" name="TextBox 114">
            <a:extLst>
              <a:ext uri="{FF2B5EF4-FFF2-40B4-BE49-F238E27FC236}">
                <a16:creationId xmlns:a16="http://schemas.microsoft.com/office/drawing/2014/main" id="{D5D9809C-E3E5-8C6C-1DB3-803EB6070DC0}"/>
              </a:ext>
            </a:extLst>
          </p:cNvPr>
          <p:cNvSpPr txBox="1"/>
          <p:nvPr/>
        </p:nvSpPr>
        <p:spPr>
          <a:xfrm>
            <a:off x="10905797" y="5408851"/>
            <a:ext cx="12786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prstClr val="white"/>
                </a:solidFill>
                <a:latin typeface="Arial"/>
              </a:rPr>
              <a:t>Good Ship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prstClr val="white"/>
                </a:solidFill>
                <a:latin typeface="Arial"/>
              </a:rPr>
              <a:t>Murder S3</a:t>
            </a:r>
            <a:endParaRPr kumimoji="0" lang="en-GB" sz="900" b="0" i="0" u="none" strike="noStrike" kern="1200" cap="none" spc="0" normalizeH="0" baseline="0" noProof="0" dirty="0">
              <a:ln>
                <a:noFill/>
              </a:ln>
              <a:solidFill>
                <a:prstClr val="white"/>
              </a:solidFill>
              <a:effectLst/>
              <a:uLnTx/>
              <a:uFillTx/>
              <a:latin typeface="Arial"/>
              <a:ea typeface="+mn-ea"/>
              <a:cs typeface="+mn-cs"/>
            </a:endParaRPr>
          </a:p>
        </p:txBody>
      </p:sp>
      <p:pic>
        <p:nvPicPr>
          <p:cNvPr id="117" name="Picture 116" descr="A person with many dogs&#10;&#10;AI-generated content may be incorrect.">
            <a:extLst>
              <a:ext uri="{FF2B5EF4-FFF2-40B4-BE49-F238E27FC236}">
                <a16:creationId xmlns:a16="http://schemas.microsoft.com/office/drawing/2014/main" id="{3A842D6F-39DD-3109-FA90-C43CA9B1B9BA}"/>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2057185" y="4878423"/>
            <a:ext cx="1555899" cy="900000"/>
          </a:xfrm>
          <a:prstGeom prst="rect">
            <a:avLst/>
          </a:prstGeom>
        </p:spPr>
      </p:pic>
      <p:pic>
        <p:nvPicPr>
          <p:cNvPr id="119" name="Picture 118" descr="A group of men posing in front of a van&#10;&#10;AI-generated content may be incorrect.">
            <a:extLst>
              <a:ext uri="{FF2B5EF4-FFF2-40B4-BE49-F238E27FC236}">
                <a16:creationId xmlns:a16="http://schemas.microsoft.com/office/drawing/2014/main" id="{0EE987F1-C63E-F5C9-1696-2179CBD0FC6F}"/>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6775599" y="4878423"/>
            <a:ext cx="1600276" cy="900000"/>
          </a:xfrm>
          <a:prstGeom prst="rect">
            <a:avLst/>
          </a:prstGeom>
        </p:spPr>
      </p:pic>
      <p:pic>
        <p:nvPicPr>
          <p:cNvPr id="121" name="Picture 120" descr="A person sitting on a bench&#10;&#10;AI-generated content may be incorrect.">
            <a:extLst>
              <a:ext uri="{FF2B5EF4-FFF2-40B4-BE49-F238E27FC236}">
                <a16:creationId xmlns:a16="http://schemas.microsoft.com/office/drawing/2014/main" id="{6A4374CD-19AB-B438-1B07-D98940091536}"/>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3734253" y="4878423"/>
            <a:ext cx="1199008" cy="900000"/>
          </a:xfrm>
          <a:prstGeom prst="rect">
            <a:avLst/>
          </a:prstGeom>
        </p:spPr>
      </p:pic>
      <p:pic>
        <p:nvPicPr>
          <p:cNvPr id="123" name="Picture 122" descr="A collage of a person in a helmet&#10;&#10;AI-generated content may be incorrect.">
            <a:extLst>
              <a:ext uri="{FF2B5EF4-FFF2-40B4-BE49-F238E27FC236}">
                <a16:creationId xmlns:a16="http://schemas.microsoft.com/office/drawing/2014/main" id="{0266C2B9-55B7-3D9F-CFFD-FEFAC2944CFC}"/>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5054430" y="4878423"/>
            <a:ext cx="1600000" cy="900000"/>
          </a:xfrm>
          <a:prstGeom prst="rect">
            <a:avLst/>
          </a:prstGeom>
        </p:spPr>
      </p:pic>
      <p:sp>
        <p:nvSpPr>
          <p:cNvPr id="124" name="Rectangle 123">
            <a:extLst>
              <a:ext uri="{FF2B5EF4-FFF2-40B4-BE49-F238E27FC236}">
                <a16:creationId xmlns:a16="http://schemas.microsoft.com/office/drawing/2014/main" id="{A945E474-8ECD-534F-B8D1-6D3FFEA744E0}"/>
              </a:ext>
            </a:extLst>
          </p:cNvPr>
          <p:cNvSpPr/>
          <p:nvPr/>
        </p:nvSpPr>
        <p:spPr>
          <a:xfrm rot="16200000" flipH="1">
            <a:off x="2320536" y="4620791"/>
            <a:ext cx="900998" cy="1423880"/>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25" name="TextBox 124">
            <a:extLst>
              <a:ext uri="{FF2B5EF4-FFF2-40B4-BE49-F238E27FC236}">
                <a16:creationId xmlns:a16="http://schemas.microsoft.com/office/drawing/2014/main" id="{21A11097-DE62-21F8-A1F3-F4E67075CAE9}"/>
              </a:ext>
            </a:extLst>
          </p:cNvPr>
          <p:cNvSpPr txBox="1"/>
          <p:nvPr/>
        </p:nvSpPr>
        <p:spPr>
          <a:xfrm>
            <a:off x="2013615" y="5424966"/>
            <a:ext cx="11496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Pete Wicks: For Dog’s Sake S3</a:t>
            </a:r>
          </a:p>
        </p:txBody>
      </p:sp>
      <p:sp>
        <p:nvSpPr>
          <p:cNvPr id="1024" name="Rectangle 1023">
            <a:extLst>
              <a:ext uri="{FF2B5EF4-FFF2-40B4-BE49-F238E27FC236}">
                <a16:creationId xmlns:a16="http://schemas.microsoft.com/office/drawing/2014/main" id="{3F153E2D-DC67-2E09-E532-239BDF0886A4}"/>
              </a:ext>
            </a:extLst>
          </p:cNvPr>
          <p:cNvSpPr/>
          <p:nvPr/>
        </p:nvSpPr>
        <p:spPr>
          <a:xfrm rot="16200000" flipH="1">
            <a:off x="3835481" y="4774672"/>
            <a:ext cx="900998" cy="1106504"/>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25" name="TextBox 1024">
            <a:extLst>
              <a:ext uri="{FF2B5EF4-FFF2-40B4-BE49-F238E27FC236}">
                <a16:creationId xmlns:a16="http://schemas.microsoft.com/office/drawing/2014/main" id="{C7C3983E-8CE6-37BB-82C4-61F4367BE902}"/>
              </a:ext>
            </a:extLst>
          </p:cNvPr>
          <p:cNvSpPr txBox="1"/>
          <p:nvPr/>
        </p:nvSpPr>
        <p:spPr>
          <a:xfrm>
            <a:off x="3687248" y="5420159"/>
            <a:ext cx="11496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Dom Chinea’s Cornish Workshop</a:t>
            </a:r>
          </a:p>
        </p:txBody>
      </p:sp>
      <p:sp>
        <p:nvSpPr>
          <p:cNvPr id="1026" name="Rectangle 1025">
            <a:extLst>
              <a:ext uri="{FF2B5EF4-FFF2-40B4-BE49-F238E27FC236}">
                <a16:creationId xmlns:a16="http://schemas.microsoft.com/office/drawing/2014/main" id="{48D2710A-F38B-26FD-812D-E5C22389A6CA}"/>
              </a:ext>
            </a:extLst>
          </p:cNvPr>
          <p:cNvSpPr/>
          <p:nvPr/>
        </p:nvSpPr>
        <p:spPr>
          <a:xfrm rot="16200000" flipH="1">
            <a:off x="5347081" y="4590945"/>
            <a:ext cx="900998" cy="1479489"/>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28" name="TextBox 1027">
            <a:extLst>
              <a:ext uri="{FF2B5EF4-FFF2-40B4-BE49-F238E27FC236}">
                <a16:creationId xmlns:a16="http://schemas.microsoft.com/office/drawing/2014/main" id="{35AF77D7-EE12-FAEB-941B-12BA664B8A73}"/>
              </a:ext>
            </a:extLst>
          </p:cNvPr>
          <p:cNvSpPr txBox="1"/>
          <p:nvPr/>
        </p:nvSpPr>
        <p:spPr>
          <a:xfrm>
            <a:off x="5012356" y="5416575"/>
            <a:ext cx="11496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Guy Martin: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Proper Jobs S2</a:t>
            </a:r>
          </a:p>
        </p:txBody>
      </p:sp>
      <p:sp>
        <p:nvSpPr>
          <p:cNvPr id="1029" name="Rectangle 1028">
            <a:extLst>
              <a:ext uri="{FF2B5EF4-FFF2-40B4-BE49-F238E27FC236}">
                <a16:creationId xmlns:a16="http://schemas.microsoft.com/office/drawing/2014/main" id="{11A59C27-BD64-868D-8585-DB3304F61009}"/>
              </a:ext>
            </a:extLst>
          </p:cNvPr>
          <p:cNvSpPr/>
          <p:nvPr/>
        </p:nvSpPr>
        <p:spPr>
          <a:xfrm rot="16200000" flipH="1">
            <a:off x="7062013" y="4588224"/>
            <a:ext cx="900998" cy="1479489"/>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30" name="TextBox 1029">
            <a:extLst>
              <a:ext uri="{FF2B5EF4-FFF2-40B4-BE49-F238E27FC236}">
                <a16:creationId xmlns:a16="http://schemas.microsoft.com/office/drawing/2014/main" id="{48AB02D5-FDD3-97EF-9381-A2C4AD2ECAEE}"/>
              </a:ext>
            </a:extLst>
          </p:cNvPr>
          <p:cNvSpPr txBox="1"/>
          <p:nvPr/>
        </p:nvSpPr>
        <p:spPr>
          <a:xfrm>
            <a:off x="6727288" y="5413854"/>
            <a:ext cx="11496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rial"/>
                <a:ea typeface="+mn-ea"/>
                <a:cs typeface="+mn-cs"/>
              </a:rPr>
              <a:t>Bangers &amp; Cash S13</a:t>
            </a:r>
          </a:p>
        </p:txBody>
      </p:sp>
      <p:pic>
        <p:nvPicPr>
          <p:cNvPr id="6" name="Picture 5" descr="A flag with a star and a star on it&#10;&#10;AI-generated content may be incorrect.">
            <a:extLst>
              <a:ext uri="{FF2B5EF4-FFF2-40B4-BE49-F238E27FC236}">
                <a16:creationId xmlns:a16="http://schemas.microsoft.com/office/drawing/2014/main" id="{BFCA876B-576B-6326-FFAB-F6665B3B48A2}"/>
              </a:ext>
            </a:extLst>
          </p:cNvPr>
          <p:cNvPicPr>
            <a:picLocks noChangeAspect="1"/>
          </p:cNvPicPr>
          <p:nvPr/>
        </p:nvPicPr>
        <p:blipFill>
          <a:blip r:embed="rId49">
            <a:extLst>
              <a:ext uri="{28A0092B-C50C-407E-A947-70E740481C1C}">
                <a14:useLocalDpi xmlns:a14="http://schemas.microsoft.com/office/drawing/2010/main" val="0"/>
              </a:ext>
            </a:extLst>
          </a:blip>
          <a:srcRect l="7462" t="718" r="35832" b="-718"/>
          <a:stretch>
            <a:fillRect/>
          </a:stretch>
        </p:blipFill>
        <p:spPr>
          <a:xfrm>
            <a:off x="7623834" y="1339115"/>
            <a:ext cx="907294" cy="900000"/>
          </a:xfrm>
          <a:prstGeom prst="rect">
            <a:avLst/>
          </a:prstGeom>
        </p:spPr>
      </p:pic>
      <p:sp>
        <p:nvSpPr>
          <p:cNvPr id="7" name="Rectangle 6">
            <a:extLst>
              <a:ext uri="{FF2B5EF4-FFF2-40B4-BE49-F238E27FC236}">
                <a16:creationId xmlns:a16="http://schemas.microsoft.com/office/drawing/2014/main" id="{60B79F13-690A-35FB-473E-E836A4090672}"/>
              </a:ext>
            </a:extLst>
          </p:cNvPr>
          <p:cNvSpPr/>
          <p:nvPr/>
        </p:nvSpPr>
        <p:spPr>
          <a:xfrm rot="16200000" flipH="1">
            <a:off x="7633984" y="1327402"/>
            <a:ext cx="892515" cy="913185"/>
          </a:xfrm>
          <a:prstGeom prst="rect">
            <a:avLst/>
          </a:prstGeom>
          <a:gradFill flip="none" rotWithShape="1">
            <a:gsLst>
              <a:gs pos="49000">
                <a:schemeClr val="bg1">
                  <a:lumMod val="0"/>
                  <a:alpha val="0"/>
                </a:schemeClr>
              </a:gs>
              <a:gs pos="6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8" name="TextBox 7">
            <a:extLst>
              <a:ext uri="{FF2B5EF4-FFF2-40B4-BE49-F238E27FC236}">
                <a16:creationId xmlns:a16="http://schemas.microsoft.com/office/drawing/2014/main" id="{ED106F75-C67D-39CA-3471-A523357E304C}"/>
              </a:ext>
            </a:extLst>
          </p:cNvPr>
          <p:cNvSpPr txBox="1"/>
          <p:nvPr/>
        </p:nvSpPr>
        <p:spPr>
          <a:xfrm>
            <a:off x="7588634" y="1866799"/>
            <a:ext cx="12786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prstClr val="white"/>
                </a:solidFill>
                <a:latin typeface="Arial"/>
              </a:rPr>
              <a:t>Britain’s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prstClr val="white"/>
                </a:solidFill>
                <a:latin typeface="Arial"/>
              </a:rPr>
              <a:t>Got Talent</a:t>
            </a:r>
            <a:endParaRPr kumimoji="0" lang="en-GB" sz="9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288236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walking down a street&#10;&#10;AI-generated content may be incorrect.">
            <a:extLst>
              <a:ext uri="{FF2B5EF4-FFF2-40B4-BE49-F238E27FC236}">
                <a16:creationId xmlns:a16="http://schemas.microsoft.com/office/drawing/2014/main" id="{932376DA-4255-AA25-6269-A996B3CF43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38C7EE44-93B7-3EBF-833D-0CEF1A8E7474}"/>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3B35BDB5-13B4-27AA-7EA5-07554B4CBDB5}"/>
              </a:ext>
            </a:extLst>
          </p:cNvPr>
          <p:cNvSpPr>
            <a:spLocks noGrp="1"/>
          </p:cNvSpPr>
          <p:nvPr>
            <p:ph type="ctrTitle"/>
          </p:nvPr>
        </p:nvSpPr>
        <p:spPr/>
        <p:txBody>
          <a:bodyPr/>
          <a:lstStyle/>
          <a:p>
            <a:r>
              <a:rPr lang="en-GB" dirty="0"/>
              <a:t>Category &amp; Advertiser Analysis Q1 2025</a:t>
            </a:r>
          </a:p>
        </p:txBody>
      </p:sp>
      <p:sp>
        <p:nvSpPr>
          <p:cNvPr id="7" name="Text Placeholder 5">
            <a:extLst>
              <a:ext uri="{FF2B5EF4-FFF2-40B4-BE49-F238E27FC236}">
                <a16:creationId xmlns:a16="http://schemas.microsoft.com/office/drawing/2014/main" id="{56B09972-450A-8127-778F-4F90DC3BB0FA}"/>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EDF Energy - House</a:t>
            </a:r>
          </a:p>
        </p:txBody>
      </p:sp>
    </p:spTree>
    <p:extLst>
      <p:ext uri="{BB962C8B-B14F-4D97-AF65-F5344CB8AC3E}">
        <p14:creationId xmlns:p14="http://schemas.microsoft.com/office/powerpoint/2010/main" val="1765781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277F20A-184E-C38E-86FB-CF6084194CE5}"/>
              </a:ext>
            </a:extLst>
          </p:cNvPr>
          <p:cNvGraphicFramePr>
            <a:graphicFrameLocks noGrp="1"/>
          </p:cNvGraphicFramePr>
          <p:nvPr>
            <p:extLst>
              <p:ext uri="{D42A27DB-BD31-4B8C-83A1-F6EECF244321}">
                <p14:modId xmlns:p14="http://schemas.microsoft.com/office/powerpoint/2010/main" val="2574378741"/>
              </p:ext>
            </p:extLst>
          </p:nvPr>
        </p:nvGraphicFramePr>
        <p:xfrm>
          <a:off x="911997" y="1212573"/>
          <a:ext cx="10368001" cy="3974470"/>
        </p:xfrm>
        <a:graphic>
          <a:graphicData uri="http://schemas.openxmlformats.org/drawingml/2006/table">
            <a:tbl>
              <a:tblPr/>
              <a:tblGrid>
                <a:gridCol w="980986">
                  <a:extLst>
                    <a:ext uri="{9D8B030D-6E8A-4147-A177-3AD203B41FA5}">
                      <a16:colId xmlns:a16="http://schemas.microsoft.com/office/drawing/2014/main" val="168521920"/>
                    </a:ext>
                  </a:extLst>
                </a:gridCol>
                <a:gridCol w="625801">
                  <a:extLst>
                    <a:ext uri="{9D8B030D-6E8A-4147-A177-3AD203B41FA5}">
                      <a16:colId xmlns:a16="http://schemas.microsoft.com/office/drawing/2014/main" val="912062145"/>
                    </a:ext>
                  </a:extLst>
                </a:gridCol>
                <a:gridCol w="625801">
                  <a:extLst>
                    <a:ext uri="{9D8B030D-6E8A-4147-A177-3AD203B41FA5}">
                      <a16:colId xmlns:a16="http://schemas.microsoft.com/office/drawing/2014/main" val="2471893923"/>
                    </a:ext>
                  </a:extLst>
                </a:gridCol>
                <a:gridCol w="625801">
                  <a:extLst>
                    <a:ext uri="{9D8B030D-6E8A-4147-A177-3AD203B41FA5}">
                      <a16:colId xmlns:a16="http://schemas.microsoft.com/office/drawing/2014/main" val="1007167486"/>
                    </a:ext>
                  </a:extLst>
                </a:gridCol>
                <a:gridCol w="625801">
                  <a:extLst>
                    <a:ext uri="{9D8B030D-6E8A-4147-A177-3AD203B41FA5}">
                      <a16:colId xmlns:a16="http://schemas.microsoft.com/office/drawing/2014/main" val="1121106845"/>
                    </a:ext>
                  </a:extLst>
                </a:gridCol>
                <a:gridCol w="625801">
                  <a:extLst>
                    <a:ext uri="{9D8B030D-6E8A-4147-A177-3AD203B41FA5}">
                      <a16:colId xmlns:a16="http://schemas.microsoft.com/office/drawing/2014/main" val="919024759"/>
                    </a:ext>
                  </a:extLst>
                </a:gridCol>
                <a:gridCol w="625801">
                  <a:extLst>
                    <a:ext uri="{9D8B030D-6E8A-4147-A177-3AD203B41FA5}">
                      <a16:colId xmlns:a16="http://schemas.microsoft.com/office/drawing/2014/main" val="2847149297"/>
                    </a:ext>
                  </a:extLst>
                </a:gridCol>
                <a:gridCol w="625801">
                  <a:extLst>
                    <a:ext uri="{9D8B030D-6E8A-4147-A177-3AD203B41FA5}">
                      <a16:colId xmlns:a16="http://schemas.microsoft.com/office/drawing/2014/main" val="179902061"/>
                    </a:ext>
                  </a:extLst>
                </a:gridCol>
                <a:gridCol w="625801">
                  <a:extLst>
                    <a:ext uri="{9D8B030D-6E8A-4147-A177-3AD203B41FA5}">
                      <a16:colId xmlns:a16="http://schemas.microsoft.com/office/drawing/2014/main" val="516991839"/>
                    </a:ext>
                  </a:extLst>
                </a:gridCol>
                <a:gridCol w="625801">
                  <a:extLst>
                    <a:ext uri="{9D8B030D-6E8A-4147-A177-3AD203B41FA5}">
                      <a16:colId xmlns:a16="http://schemas.microsoft.com/office/drawing/2014/main" val="1886952541"/>
                    </a:ext>
                  </a:extLst>
                </a:gridCol>
                <a:gridCol w="625801">
                  <a:extLst>
                    <a:ext uri="{9D8B030D-6E8A-4147-A177-3AD203B41FA5}">
                      <a16:colId xmlns:a16="http://schemas.microsoft.com/office/drawing/2014/main" val="216935162"/>
                    </a:ext>
                  </a:extLst>
                </a:gridCol>
                <a:gridCol w="625801">
                  <a:extLst>
                    <a:ext uri="{9D8B030D-6E8A-4147-A177-3AD203B41FA5}">
                      <a16:colId xmlns:a16="http://schemas.microsoft.com/office/drawing/2014/main" val="2028034967"/>
                    </a:ext>
                  </a:extLst>
                </a:gridCol>
                <a:gridCol w="625801">
                  <a:extLst>
                    <a:ext uri="{9D8B030D-6E8A-4147-A177-3AD203B41FA5}">
                      <a16:colId xmlns:a16="http://schemas.microsoft.com/office/drawing/2014/main" val="908032674"/>
                    </a:ext>
                  </a:extLst>
                </a:gridCol>
                <a:gridCol w="625801">
                  <a:extLst>
                    <a:ext uri="{9D8B030D-6E8A-4147-A177-3AD203B41FA5}">
                      <a16:colId xmlns:a16="http://schemas.microsoft.com/office/drawing/2014/main" val="1382417713"/>
                    </a:ext>
                  </a:extLst>
                </a:gridCol>
                <a:gridCol w="625801">
                  <a:extLst>
                    <a:ext uri="{9D8B030D-6E8A-4147-A177-3AD203B41FA5}">
                      <a16:colId xmlns:a16="http://schemas.microsoft.com/office/drawing/2014/main" val="2603605961"/>
                    </a:ext>
                  </a:extLst>
                </a:gridCol>
                <a:gridCol w="625801">
                  <a:extLst>
                    <a:ext uri="{9D8B030D-6E8A-4147-A177-3AD203B41FA5}">
                      <a16:colId xmlns:a16="http://schemas.microsoft.com/office/drawing/2014/main" val="2842999699"/>
                    </a:ext>
                  </a:extLst>
                </a:gridCol>
              </a:tblGrid>
              <a:tr h="1613114">
                <a:tc>
                  <a:txBody>
                    <a:bodyPr/>
                    <a:lstStyle/>
                    <a:p>
                      <a:pPr algn="l" fontAlgn="ctr">
                        <a:buNone/>
                      </a:pPr>
                      <a:r>
                        <a:rPr lang="en-GB" sz="1100" b="1" i="0" u="none" strike="noStrike">
                          <a:solidFill>
                            <a:srgbClr val="000000"/>
                          </a:solidFill>
                          <a:effectLst/>
                          <a:latin typeface="Arial" panose="020B0604020202020204" pitchFamily="34" charset="0"/>
                        </a:rPr>
                        <a:t> </a:t>
                      </a:r>
                    </a:p>
                  </a:txBody>
                  <a:tcPr marL="6350" marR="6350" marT="635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000" b="0" i="0" u="none" strike="noStrike">
                          <a:solidFill>
                            <a:srgbClr val="000000"/>
                          </a:solidFill>
                          <a:effectLst/>
                          <a:latin typeface="Arial" panose="020B0604020202020204" pitchFamily="34" charset="0"/>
                        </a:rPr>
                        <a:t>Travel &amp; Transport</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000" b="0" i="0" u="none" strike="noStrike" dirty="0">
                          <a:solidFill>
                            <a:srgbClr val="000000"/>
                          </a:solidFill>
                          <a:effectLst/>
                          <a:latin typeface="Arial" panose="020B0604020202020204" pitchFamily="34" charset="0"/>
                        </a:rPr>
                        <a:t>Health &amp; Wellbeing</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Calibri" panose="020F0502020204030204" pitchFamily="34" charset="0"/>
                        </a:rPr>
                        <a:t>Finance</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100" b="0" i="0" u="none" strike="noStrike" dirty="0">
                          <a:solidFill>
                            <a:srgbClr val="000000"/>
                          </a:solidFill>
                          <a:effectLst/>
                          <a:latin typeface="Calibri" panose="020F0502020204030204" pitchFamily="34" charset="0"/>
                        </a:rPr>
                        <a:t>Government Social </a:t>
                      </a:r>
                    </a:p>
                    <a:p>
                      <a:pPr algn="ctr" fontAlgn="ctr">
                        <a:buNone/>
                      </a:pPr>
                      <a:r>
                        <a:rPr lang="en-GB" sz="1100" b="0" i="0" u="none" strike="noStrike" dirty="0">
                          <a:solidFill>
                            <a:srgbClr val="000000"/>
                          </a:solidFill>
                          <a:effectLst/>
                          <a:latin typeface="Calibri" panose="020F0502020204030204" pitchFamily="34" charset="0"/>
                        </a:rPr>
                        <a:t>Political Organisation</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100" b="0" i="0" u="none" strike="noStrike" dirty="0">
                          <a:solidFill>
                            <a:srgbClr val="000000"/>
                          </a:solidFill>
                          <a:effectLst/>
                          <a:latin typeface="Calibri" panose="020F0502020204030204" pitchFamily="34" charset="0"/>
                        </a:rPr>
                        <a:t>Household Equipment </a:t>
                      </a:r>
                    </a:p>
                    <a:p>
                      <a:pPr algn="ctr" fontAlgn="ctr">
                        <a:buNone/>
                      </a:pPr>
                      <a:r>
                        <a:rPr lang="en-GB" sz="1100" b="0" i="0" u="none" strike="noStrike" dirty="0">
                          <a:solidFill>
                            <a:srgbClr val="000000"/>
                          </a:solidFill>
                          <a:effectLst/>
                          <a:latin typeface="Calibri" panose="020F0502020204030204" pitchFamily="34" charset="0"/>
                        </a:rPr>
                        <a:t>&amp; DIY</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Calibri" panose="020F0502020204030204" pitchFamily="34" charset="0"/>
                        </a:rPr>
                        <a:t>Entertainment &amp; Leisure</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000" b="0" i="0" u="none" strike="noStrike">
                          <a:solidFill>
                            <a:srgbClr val="000000"/>
                          </a:solidFill>
                          <a:effectLst/>
                          <a:latin typeface="Arial" panose="020B0604020202020204" pitchFamily="34" charset="0"/>
                        </a:rPr>
                        <a:t>Automotive</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000" b="0" i="0" u="none" strike="noStrike">
                          <a:solidFill>
                            <a:srgbClr val="000000"/>
                          </a:solidFill>
                          <a:effectLst/>
                          <a:latin typeface="Arial" panose="020B0604020202020204" pitchFamily="34" charset="0"/>
                        </a:rPr>
                        <a:t>Business &amp; Industrial</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Calibri" panose="020F0502020204030204" pitchFamily="34" charset="0"/>
                        </a:rPr>
                        <a:t>Media</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Calibri" panose="020F0502020204030204" pitchFamily="34" charset="0"/>
                        </a:rPr>
                        <a:t>Household FMCG</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100" b="0" i="0" u="none" strike="noStrike">
                          <a:solidFill>
                            <a:srgbClr val="000000"/>
                          </a:solidFill>
                          <a:effectLst/>
                          <a:latin typeface="Calibri" panose="020F0502020204030204" pitchFamily="34" charset="0"/>
                        </a:rPr>
                        <a:t>Electronics, Household Appliances &amp; Tech</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000" b="0" i="0" u="none" strike="noStrike">
                          <a:solidFill>
                            <a:srgbClr val="000000"/>
                          </a:solidFill>
                          <a:effectLst/>
                          <a:latin typeface="Arial" panose="020B0604020202020204" pitchFamily="34" charset="0"/>
                        </a:rPr>
                        <a:t>Food</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000" b="0" i="0" u="none" strike="noStrike">
                          <a:solidFill>
                            <a:srgbClr val="000000"/>
                          </a:solidFill>
                          <a:effectLst/>
                          <a:latin typeface="Arial" panose="020B0604020202020204" pitchFamily="34" charset="0"/>
                        </a:rPr>
                        <a:t>Telecoms</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000" b="0" i="0" u="none" strike="noStrike">
                          <a:solidFill>
                            <a:srgbClr val="000000"/>
                          </a:solidFill>
                          <a:effectLst/>
                          <a:latin typeface="Arial" panose="020B0604020202020204" pitchFamily="34" charset="0"/>
                        </a:rPr>
                        <a:t>Retail</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000" b="0" i="0" u="none" strike="noStrike" dirty="0">
                          <a:solidFill>
                            <a:srgbClr val="000000"/>
                          </a:solidFill>
                          <a:effectLst/>
                          <a:latin typeface="Arial" panose="020B0604020202020204" pitchFamily="34" charset="0"/>
                        </a:rPr>
                        <a:t>Cosmetics &amp; </a:t>
                      </a:r>
                    </a:p>
                    <a:p>
                      <a:pPr algn="ctr" fontAlgn="ctr">
                        <a:buNone/>
                      </a:pPr>
                      <a:r>
                        <a:rPr lang="en-GB" sz="1000" b="0" i="0" u="none" strike="noStrike" dirty="0">
                          <a:solidFill>
                            <a:srgbClr val="000000"/>
                          </a:solidFill>
                          <a:effectLst/>
                          <a:latin typeface="Arial" panose="020B0604020202020204" pitchFamily="34" charset="0"/>
                        </a:rPr>
                        <a:t>Personal Care</a:t>
                      </a:r>
                    </a:p>
                  </a:txBody>
                  <a:tcPr marL="6350" marR="6350" marT="635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16070023"/>
                  </a:ext>
                </a:extLst>
              </a:tr>
              <a:tr h="533918">
                <a:tc>
                  <a:txBody>
                    <a:bodyPr/>
                    <a:lstStyle/>
                    <a:p>
                      <a:pPr algn="ctr" fontAlgn="ctr">
                        <a:buNone/>
                      </a:pPr>
                      <a:r>
                        <a:rPr lang="en-GB" sz="1000" b="0" i="0" u="none" strike="noStrike">
                          <a:solidFill>
                            <a:srgbClr val="000000"/>
                          </a:solidFill>
                          <a:effectLst/>
                          <a:latin typeface="Arial" panose="020B0604020202020204" pitchFamily="34" charset="0"/>
                        </a:rPr>
                        <a:t>Jan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rgbClr val="000000"/>
                          </a:solidFill>
                          <a:effectLst/>
                          <a:latin typeface="Arial" panose="020B0604020202020204" pitchFamily="34" charset="0"/>
                        </a:rPr>
                        <a:t>191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buNone/>
                      </a:pPr>
                      <a:r>
                        <a:rPr lang="en-GB" sz="1200" b="1" i="0" u="none" strike="noStrike">
                          <a:solidFill>
                            <a:srgbClr val="000000"/>
                          </a:solidFill>
                          <a:effectLst/>
                          <a:latin typeface="Arial" panose="020B0604020202020204" pitchFamily="34" charset="0"/>
                        </a:rPr>
                        <a:t>125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BD380"/>
                    </a:solidFill>
                  </a:tcPr>
                </a:tc>
                <a:tc>
                  <a:txBody>
                    <a:bodyPr/>
                    <a:lstStyle/>
                    <a:p>
                      <a:pPr algn="ctr" fontAlgn="ctr">
                        <a:buNone/>
                      </a:pPr>
                      <a:r>
                        <a:rPr lang="en-GB" sz="1200" b="1" i="0" u="none" strike="noStrike">
                          <a:solidFill>
                            <a:srgbClr val="000000"/>
                          </a:solidFill>
                          <a:effectLst/>
                          <a:latin typeface="Arial" panose="020B0604020202020204" pitchFamily="34" charset="0"/>
                        </a:rPr>
                        <a:t>127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DCF7F"/>
                    </a:solidFill>
                  </a:tcPr>
                </a:tc>
                <a:tc>
                  <a:txBody>
                    <a:bodyPr/>
                    <a:lstStyle/>
                    <a:p>
                      <a:pPr algn="ctr" fontAlgn="ctr">
                        <a:buNone/>
                      </a:pPr>
                      <a:r>
                        <a:rPr lang="en-GB" sz="1200" b="1" i="0" u="none" strike="noStrike">
                          <a:solidFill>
                            <a:srgbClr val="000000"/>
                          </a:solidFill>
                          <a:effectLst/>
                          <a:latin typeface="Arial" panose="020B0604020202020204" pitchFamily="34" charset="0"/>
                        </a:rPr>
                        <a:t>115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E383"/>
                    </a:solidFill>
                  </a:tcPr>
                </a:tc>
                <a:tc>
                  <a:txBody>
                    <a:bodyPr/>
                    <a:lstStyle/>
                    <a:p>
                      <a:pPr algn="ctr" fontAlgn="ctr">
                        <a:buNone/>
                      </a:pPr>
                      <a:r>
                        <a:rPr lang="en-GB" sz="1200" b="1" i="0" u="none" strike="noStrike">
                          <a:solidFill>
                            <a:srgbClr val="000000"/>
                          </a:solidFill>
                          <a:effectLst/>
                          <a:latin typeface="Arial" panose="020B0604020202020204" pitchFamily="34" charset="0"/>
                        </a:rPr>
                        <a:t>134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4C37C"/>
                    </a:solidFill>
                  </a:tcPr>
                </a:tc>
                <a:tc>
                  <a:txBody>
                    <a:bodyPr/>
                    <a:lstStyle/>
                    <a:p>
                      <a:pPr algn="ctr" fontAlgn="ctr">
                        <a:buNone/>
                      </a:pPr>
                      <a:r>
                        <a:rPr lang="en-GB" sz="1200" b="1" i="0" u="none" strike="noStrike">
                          <a:solidFill>
                            <a:srgbClr val="000000"/>
                          </a:solidFill>
                          <a:effectLst/>
                          <a:latin typeface="Arial" panose="020B0604020202020204" pitchFamily="34" charset="0"/>
                        </a:rPr>
                        <a:t>98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67F"/>
                    </a:solidFill>
                  </a:tcPr>
                </a:tc>
                <a:tc>
                  <a:txBody>
                    <a:bodyPr/>
                    <a:lstStyle/>
                    <a:p>
                      <a:pPr algn="ctr" fontAlgn="ctr">
                        <a:buNone/>
                      </a:pPr>
                      <a:r>
                        <a:rPr lang="en-GB" sz="1200" b="1" i="0" u="none" strike="noStrike">
                          <a:solidFill>
                            <a:srgbClr val="000000"/>
                          </a:solidFill>
                          <a:effectLst/>
                          <a:latin typeface="Arial" panose="020B0604020202020204" pitchFamily="34" charset="0"/>
                        </a:rPr>
                        <a:t>146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buNone/>
                      </a:pPr>
                      <a:r>
                        <a:rPr lang="en-GB" sz="1200" b="1" i="0" u="none" strike="noStrike">
                          <a:solidFill>
                            <a:srgbClr val="000000"/>
                          </a:solidFill>
                          <a:effectLst/>
                          <a:latin typeface="Arial" panose="020B0604020202020204" pitchFamily="34" charset="0"/>
                        </a:rPr>
                        <a:t>101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A80"/>
                    </a:solidFill>
                  </a:tcPr>
                </a:tc>
                <a:tc>
                  <a:txBody>
                    <a:bodyPr/>
                    <a:lstStyle/>
                    <a:p>
                      <a:pPr algn="ctr" fontAlgn="ctr">
                        <a:buNone/>
                      </a:pPr>
                      <a:r>
                        <a:rPr lang="en-GB" sz="1200" b="1" i="0" u="none" strike="noStrike">
                          <a:solidFill>
                            <a:srgbClr val="000000"/>
                          </a:solidFill>
                          <a:effectLst/>
                          <a:latin typeface="Arial" panose="020B0604020202020204" pitchFamily="34" charset="0"/>
                        </a:rPr>
                        <a:t>94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E7E"/>
                    </a:solidFill>
                  </a:tcPr>
                </a:tc>
                <a:tc>
                  <a:txBody>
                    <a:bodyPr/>
                    <a:lstStyle/>
                    <a:p>
                      <a:pPr algn="ctr" fontAlgn="ctr">
                        <a:buNone/>
                      </a:pPr>
                      <a:r>
                        <a:rPr lang="en-GB" sz="1200" b="1" i="0" u="none" strike="noStrike">
                          <a:solidFill>
                            <a:srgbClr val="000000"/>
                          </a:solidFill>
                          <a:effectLst/>
                          <a:latin typeface="Arial" panose="020B0604020202020204" pitchFamily="34" charset="0"/>
                        </a:rPr>
                        <a:t>94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E7E"/>
                    </a:solidFill>
                  </a:tcPr>
                </a:tc>
                <a:tc>
                  <a:txBody>
                    <a:bodyPr/>
                    <a:lstStyle/>
                    <a:p>
                      <a:pPr algn="ctr" fontAlgn="ctr">
                        <a:buNone/>
                      </a:pPr>
                      <a:r>
                        <a:rPr lang="en-GB" sz="1200" b="1" i="0" u="none" strike="noStrike">
                          <a:solidFill>
                            <a:srgbClr val="000000"/>
                          </a:solidFill>
                          <a:effectLst/>
                          <a:latin typeface="Arial" panose="020B0604020202020204" pitchFamily="34" charset="0"/>
                        </a:rPr>
                        <a:t>90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77D"/>
                    </a:solidFill>
                  </a:tcPr>
                </a:tc>
                <a:tc>
                  <a:txBody>
                    <a:bodyPr/>
                    <a:lstStyle/>
                    <a:p>
                      <a:pPr algn="ctr" fontAlgn="ctr">
                        <a:buNone/>
                      </a:pPr>
                      <a:r>
                        <a:rPr lang="en-GB" sz="1200" b="1" i="0" u="none" strike="noStrike">
                          <a:solidFill>
                            <a:srgbClr val="000000"/>
                          </a:solidFill>
                          <a:effectLst/>
                          <a:latin typeface="Arial" panose="020B0604020202020204" pitchFamily="34" charset="0"/>
                        </a:rPr>
                        <a:t>77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B178"/>
                    </a:solidFill>
                  </a:tcPr>
                </a:tc>
                <a:tc>
                  <a:txBody>
                    <a:bodyPr/>
                    <a:lstStyle/>
                    <a:p>
                      <a:pPr algn="ctr" fontAlgn="ctr">
                        <a:buNone/>
                      </a:pPr>
                      <a:r>
                        <a:rPr lang="en-GB" sz="1200" b="1" i="0" u="none" strike="noStrike">
                          <a:solidFill>
                            <a:srgbClr val="000000"/>
                          </a:solidFill>
                          <a:effectLst/>
                          <a:latin typeface="Arial" panose="020B0604020202020204" pitchFamily="34" charset="0"/>
                        </a:rPr>
                        <a:t>84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D7B"/>
                    </a:solidFill>
                  </a:tcPr>
                </a:tc>
                <a:tc>
                  <a:txBody>
                    <a:bodyPr/>
                    <a:lstStyle/>
                    <a:p>
                      <a:pPr algn="ctr" fontAlgn="ctr">
                        <a:buNone/>
                      </a:pPr>
                      <a:r>
                        <a:rPr lang="en-GB" sz="1200" b="1" i="0" u="none" strike="noStrike">
                          <a:solidFill>
                            <a:srgbClr val="000000"/>
                          </a:solidFill>
                          <a:effectLst/>
                          <a:latin typeface="Arial" panose="020B0604020202020204" pitchFamily="34" charset="0"/>
                        </a:rPr>
                        <a:t>76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F78"/>
                    </a:solidFill>
                  </a:tcPr>
                </a:tc>
                <a:tc>
                  <a:txBody>
                    <a:bodyPr/>
                    <a:lstStyle/>
                    <a:p>
                      <a:pPr algn="ctr" fontAlgn="ctr">
                        <a:buNone/>
                      </a:pPr>
                      <a:r>
                        <a:rPr lang="en-GB" sz="1200" b="1" i="0" u="none" strike="noStrike">
                          <a:solidFill>
                            <a:srgbClr val="000000"/>
                          </a:solidFill>
                          <a:effectLst/>
                          <a:latin typeface="Arial" panose="020B0604020202020204" pitchFamily="34" charset="0"/>
                        </a:rPr>
                        <a:t>36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1873881576"/>
                  </a:ext>
                </a:extLst>
              </a:tr>
              <a:tr h="533918">
                <a:tc>
                  <a:txBody>
                    <a:bodyPr/>
                    <a:lstStyle/>
                    <a:p>
                      <a:pPr algn="ctr" fontAlgn="ctr">
                        <a:buNone/>
                      </a:pPr>
                      <a:r>
                        <a:rPr lang="en-GB" sz="1000" b="0" i="0" u="none" strike="noStrike">
                          <a:solidFill>
                            <a:srgbClr val="000000"/>
                          </a:solidFill>
                          <a:effectLst/>
                          <a:latin typeface="Arial" panose="020B0604020202020204" pitchFamily="34" charset="0"/>
                        </a:rPr>
                        <a:t>Feb</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rgbClr val="000000"/>
                          </a:solidFill>
                          <a:effectLst/>
                          <a:latin typeface="Arial" panose="020B0604020202020204" pitchFamily="34" charset="0"/>
                        </a:rPr>
                        <a:t>136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9C07C"/>
                    </a:solidFill>
                  </a:tcPr>
                </a:tc>
                <a:tc>
                  <a:txBody>
                    <a:bodyPr/>
                    <a:lstStyle/>
                    <a:p>
                      <a:pPr algn="ctr" fontAlgn="ctr">
                        <a:buNone/>
                      </a:pPr>
                      <a:r>
                        <a:rPr lang="en-GB" sz="1200" b="1" i="0" u="none" strike="noStrike">
                          <a:solidFill>
                            <a:srgbClr val="000000"/>
                          </a:solidFill>
                          <a:effectLst/>
                          <a:latin typeface="Arial" panose="020B0604020202020204" pitchFamily="34" charset="0"/>
                        </a:rPr>
                        <a:t>140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buNone/>
                      </a:pPr>
                      <a:r>
                        <a:rPr lang="en-GB" sz="1200" b="1" i="0" u="none" strike="noStrike">
                          <a:solidFill>
                            <a:srgbClr val="000000"/>
                          </a:solidFill>
                          <a:effectLst/>
                          <a:latin typeface="Arial" panose="020B0604020202020204" pitchFamily="34" charset="0"/>
                        </a:rPr>
                        <a:t>121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981"/>
                    </a:solidFill>
                  </a:tcPr>
                </a:tc>
                <a:tc>
                  <a:txBody>
                    <a:bodyPr/>
                    <a:lstStyle/>
                    <a:p>
                      <a:pPr algn="ctr" fontAlgn="ctr">
                        <a:buNone/>
                      </a:pPr>
                      <a:r>
                        <a:rPr lang="en-GB" sz="1200" b="1" i="0" u="none" strike="noStrike">
                          <a:solidFill>
                            <a:srgbClr val="000000"/>
                          </a:solidFill>
                          <a:effectLst/>
                          <a:latin typeface="Arial" panose="020B0604020202020204" pitchFamily="34" charset="0"/>
                        </a:rPr>
                        <a:t>114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583"/>
                    </a:solidFill>
                  </a:tcPr>
                </a:tc>
                <a:tc>
                  <a:txBody>
                    <a:bodyPr/>
                    <a:lstStyle/>
                    <a:p>
                      <a:pPr algn="ctr" fontAlgn="ctr">
                        <a:buNone/>
                      </a:pPr>
                      <a:r>
                        <a:rPr lang="en-GB" sz="1200" b="1" i="0" u="none" strike="noStrike">
                          <a:solidFill>
                            <a:srgbClr val="000000"/>
                          </a:solidFill>
                          <a:effectLst/>
                          <a:latin typeface="Arial" panose="020B0604020202020204" pitchFamily="34" charset="0"/>
                        </a:rPr>
                        <a:t>114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583"/>
                    </a:solidFill>
                  </a:tcPr>
                </a:tc>
                <a:tc>
                  <a:txBody>
                    <a:bodyPr/>
                    <a:lstStyle/>
                    <a:p>
                      <a:pPr algn="ctr" fontAlgn="ctr">
                        <a:buNone/>
                      </a:pPr>
                      <a:r>
                        <a:rPr lang="en-GB" sz="1200" b="1" i="0" u="none" strike="noStrike">
                          <a:solidFill>
                            <a:srgbClr val="000000"/>
                          </a:solidFill>
                          <a:effectLst/>
                          <a:latin typeface="Arial" panose="020B0604020202020204" pitchFamily="34" charset="0"/>
                        </a:rPr>
                        <a:t>108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683"/>
                    </a:solidFill>
                  </a:tcPr>
                </a:tc>
                <a:tc>
                  <a:txBody>
                    <a:bodyPr/>
                    <a:lstStyle/>
                    <a:p>
                      <a:pPr algn="ctr" fontAlgn="ctr">
                        <a:buNone/>
                      </a:pPr>
                      <a:r>
                        <a:rPr lang="en-GB" sz="1200" b="1" i="0" u="none" strike="noStrike">
                          <a:solidFill>
                            <a:srgbClr val="000000"/>
                          </a:solidFill>
                          <a:effectLst/>
                          <a:latin typeface="Arial" panose="020B0604020202020204" pitchFamily="34" charset="0"/>
                        </a:rPr>
                        <a:t>118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FDE82"/>
                    </a:solidFill>
                  </a:tcPr>
                </a:tc>
                <a:tc>
                  <a:txBody>
                    <a:bodyPr/>
                    <a:lstStyle/>
                    <a:p>
                      <a:pPr algn="ctr" fontAlgn="ctr">
                        <a:buNone/>
                      </a:pPr>
                      <a:r>
                        <a:rPr lang="en-GB" sz="1200" b="1" i="0" u="none" strike="noStrike">
                          <a:solidFill>
                            <a:srgbClr val="000000"/>
                          </a:solidFill>
                          <a:effectLst/>
                          <a:latin typeface="Arial" panose="020B0604020202020204" pitchFamily="34" charset="0"/>
                        </a:rPr>
                        <a:t>110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A83"/>
                    </a:solidFill>
                  </a:tcPr>
                </a:tc>
                <a:tc>
                  <a:txBody>
                    <a:bodyPr/>
                    <a:lstStyle/>
                    <a:p>
                      <a:pPr algn="ctr" fontAlgn="ctr">
                        <a:buNone/>
                      </a:pPr>
                      <a:r>
                        <a:rPr lang="en-GB" sz="1200" b="1" i="0" u="none" strike="noStrike">
                          <a:solidFill>
                            <a:srgbClr val="000000"/>
                          </a:solidFill>
                          <a:effectLst/>
                          <a:latin typeface="Arial" panose="020B0604020202020204" pitchFamily="34" charset="0"/>
                        </a:rPr>
                        <a:t>96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27F"/>
                    </a:solidFill>
                  </a:tcPr>
                </a:tc>
                <a:tc>
                  <a:txBody>
                    <a:bodyPr/>
                    <a:lstStyle/>
                    <a:p>
                      <a:pPr algn="ctr" fontAlgn="ctr">
                        <a:buNone/>
                      </a:pPr>
                      <a:r>
                        <a:rPr lang="en-GB" sz="1200" b="1" i="0" u="none" strike="noStrike">
                          <a:solidFill>
                            <a:srgbClr val="000000"/>
                          </a:solidFill>
                          <a:effectLst/>
                          <a:latin typeface="Arial" panose="020B0604020202020204" pitchFamily="34" charset="0"/>
                        </a:rPr>
                        <a:t>109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983"/>
                    </a:solidFill>
                  </a:tcPr>
                </a:tc>
                <a:tc>
                  <a:txBody>
                    <a:bodyPr/>
                    <a:lstStyle/>
                    <a:p>
                      <a:pPr algn="ctr" fontAlgn="ctr">
                        <a:buNone/>
                      </a:pPr>
                      <a:r>
                        <a:rPr lang="en-GB" sz="1200" b="1" i="0" u="none" strike="noStrike">
                          <a:solidFill>
                            <a:srgbClr val="000000"/>
                          </a:solidFill>
                          <a:effectLst/>
                          <a:latin typeface="Arial" panose="020B0604020202020204" pitchFamily="34" charset="0"/>
                        </a:rPr>
                        <a:t>99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780"/>
                    </a:solidFill>
                  </a:tcPr>
                </a:tc>
                <a:tc>
                  <a:txBody>
                    <a:bodyPr/>
                    <a:lstStyle/>
                    <a:p>
                      <a:pPr algn="ctr" fontAlgn="ctr">
                        <a:buNone/>
                      </a:pPr>
                      <a:r>
                        <a:rPr lang="en-GB" sz="1200" b="1" i="0" u="none" strike="noStrike">
                          <a:solidFill>
                            <a:srgbClr val="000000"/>
                          </a:solidFill>
                          <a:effectLst/>
                          <a:latin typeface="Arial" panose="020B0604020202020204" pitchFamily="34" charset="0"/>
                        </a:rPr>
                        <a:t>98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680"/>
                    </a:solidFill>
                  </a:tcPr>
                </a:tc>
                <a:tc>
                  <a:txBody>
                    <a:bodyPr/>
                    <a:lstStyle/>
                    <a:p>
                      <a:pPr algn="ctr" fontAlgn="ctr">
                        <a:buNone/>
                      </a:pPr>
                      <a:r>
                        <a:rPr lang="en-GB" sz="1200" b="1" i="0" u="none" strike="noStrike">
                          <a:solidFill>
                            <a:srgbClr val="000000"/>
                          </a:solidFill>
                          <a:effectLst/>
                          <a:latin typeface="Arial" panose="020B0604020202020204" pitchFamily="34" charset="0"/>
                        </a:rPr>
                        <a:t>70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476"/>
                    </a:solidFill>
                  </a:tcPr>
                </a:tc>
                <a:tc>
                  <a:txBody>
                    <a:bodyPr/>
                    <a:lstStyle/>
                    <a:p>
                      <a:pPr algn="ctr" fontAlgn="ctr">
                        <a:buNone/>
                      </a:pPr>
                      <a:r>
                        <a:rPr lang="en-GB" sz="1200" b="1" i="0" u="none" strike="noStrike">
                          <a:solidFill>
                            <a:srgbClr val="000000"/>
                          </a:solidFill>
                          <a:effectLst/>
                          <a:latin typeface="Arial" panose="020B0604020202020204" pitchFamily="34" charset="0"/>
                        </a:rPr>
                        <a:t>65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B74"/>
                    </a:solidFill>
                  </a:tcPr>
                </a:tc>
                <a:tc>
                  <a:txBody>
                    <a:bodyPr/>
                    <a:lstStyle/>
                    <a:p>
                      <a:pPr algn="ctr" fontAlgn="ctr">
                        <a:buNone/>
                      </a:pPr>
                      <a:r>
                        <a:rPr lang="en-GB" sz="1200" b="1" i="0" u="none" strike="noStrike">
                          <a:solidFill>
                            <a:srgbClr val="000000"/>
                          </a:solidFill>
                          <a:effectLst/>
                          <a:latin typeface="Arial" panose="020B0604020202020204" pitchFamily="34" charset="0"/>
                        </a:rPr>
                        <a:t>72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877"/>
                    </a:solidFill>
                  </a:tcPr>
                </a:tc>
                <a:extLst>
                  <a:ext uri="{0D108BD9-81ED-4DB2-BD59-A6C34878D82A}">
                    <a16:rowId xmlns:a16="http://schemas.microsoft.com/office/drawing/2014/main" val="2428762702"/>
                  </a:ext>
                </a:extLst>
              </a:tr>
              <a:tr h="533918">
                <a:tc>
                  <a:txBody>
                    <a:bodyPr/>
                    <a:lstStyle/>
                    <a:p>
                      <a:pPr algn="ctr" fontAlgn="ctr">
                        <a:buNone/>
                      </a:pPr>
                      <a:r>
                        <a:rPr lang="en-GB" sz="1000" b="0" i="0" u="none" strike="noStrike">
                          <a:solidFill>
                            <a:srgbClr val="000000"/>
                          </a:solidFill>
                          <a:effectLst/>
                          <a:latin typeface="Arial" panose="020B0604020202020204" pitchFamily="34" charset="0"/>
                        </a:rPr>
                        <a:t>Mar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rgbClr val="000000"/>
                          </a:solidFill>
                          <a:effectLst/>
                          <a:latin typeface="Arial" panose="020B0604020202020204" pitchFamily="34" charset="0"/>
                        </a:rPr>
                        <a:t>115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383"/>
                    </a:solidFill>
                  </a:tcPr>
                </a:tc>
                <a:tc>
                  <a:txBody>
                    <a:bodyPr/>
                    <a:lstStyle/>
                    <a:p>
                      <a:pPr algn="ctr" fontAlgn="ctr">
                        <a:buNone/>
                      </a:pPr>
                      <a:r>
                        <a:rPr lang="en-GB" sz="1200" b="1" i="0" u="none" strike="noStrike">
                          <a:solidFill>
                            <a:srgbClr val="000000"/>
                          </a:solidFill>
                          <a:effectLst/>
                          <a:latin typeface="Arial" panose="020B0604020202020204" pitchFamily="34" charset="0"/>
                        </a:rPr>
                        <a:t>115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483"/>
                    </a:solidFill>
                  </a:tcPr>
                </a:tc>
                <a:tc>
                  <a:txBody>
                    <a:bodyPr/>
                    <a:lstStyle/>
                    <a:p>
                      <a:pPr algn="ctr" fontAlgn="ctr">
                        <a:buNone/>
                      </a:pPr>
                      <a:r>
                        <a:rPr lang="en-GB" sz="1200" b="1" i="0" u="none" strike="noStrike">
                          <a:solidFill>
                            <a:srgbClr val="000000"/>
                          </a:solidFill>
                          <a:effectLst/>
                          <a:latin typeface="Arial" panose="020B0604020202020204" pitchFamily="34" charset="0"/>
                        </a:rPr>
                        <a:t>112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984"/>
                    </a:solidFill>
                  </a:tcPr>
                </a:tc>
                <a:tc>
                  <a:txBody>
                    <a:bodyPr/>
                    <a:lstStyle/>
                    <a:p>
                      <a:pPr algn="ctr" fontAlgn="ctr">
                        <a:buNone/>
                      </a:pPr>
                      <a:r>
                        <a:rPr lang="en-GB" sz="1200" b="1" i="0" u="none" strike="noStrike">
                          <a:solidFill>
                            <a:srgbClr val="000000"/>
                          </a:solidFill>
                          <a:effectLst/>
                          <a:latin typeface="Arial" panose="020B0604020202020204" pitchFamily="34" charset="0"/>
                        </a:rPr>
                        <a:t>115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1E383"/>
                    </a:solidFill>
                  </a:tcPr>
                </a:tc>
                <a:tc>
                  <a:txBody>
                    <a:bodyPr/>
                    <a:lstStyle/>
                    <a:p>
                      <a:pPr algn="ctr" fontAlgn="ctr">
                        <a:buNone/>
                      </a:pPr>
                      <a:r>
                        <a:rPr lang="en-GB" sz="1200" b="1" i="0" u="none" strike="noStrike">
                          <a:solidFill>
                            <a:srgbClr val="000000"/>
                          </a:solidFill>
                          <a:effectLst/>
                          <a:latin typeface="Arial" panose="020B0604020202020204" pitchFamily="34" charset="0"/>
                        </a:rPr>
                        <a:t>94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F7E"/>
                    </a:solidFill>
                  </a:tcPr>
                </a:tc>
                <a:tc>
                  <a:txBody>
                    <a:bodyPr/>
                    <a:lstStyle/>
                    <a:p>
                      <a:pPr algn="ctr" fontAlgn="ctr">
                        <a:buNone/>
                      </a:pPr>
                      <a:r>
                        <a:rPr lang="en-GB" sz="1200" b="1" i="0" u="none" strike="noStrike">
                          <a:solidFill>
                            <a:srgbClr val="000000"/>
                          </a:solidFill>
                          <a:effectLst/>
                          <a:latin typeface="Arial" panose="020B0604020202020204" pitchFamily="34" charset="0"/>
                        </a:rPr>
                        <a:t>127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FD07F"/>
                    </a:solidFill>
                  </a:tcPr>
                </a:tc>
                <a:tc>
                  <a:txBody>
                    <a:bodyPr/>
                    <a:lstStyle/>
                    <a:p>
                      <a:pPr algn="ctr" fontAlgn="ctr">
                        <a:buNone/>
                      </a:pPr>
                      <a:r>
                        <a:rPr lang="en-GB" sz="1200" b="1" i="0" u="none" strike="noStrike">
                          <a:solidFill>
                            <a:srgbClr val="000000"/>
                          </a:solidFill>
                          <a:effectLst/>
                          <a:latin typeface="Arial" panose="020B0604020202020204" pitchFamily="34" charset="0"/>
                        </a:rPr>
                        <a:t>64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A74"/>
                    </a:solidFill>
                  </a:tcPr>
                </a:tc>
                <a:tc>
                  <a:txBody>
                    <a:bodyPr/>
                    <a:lstStyle/>
                    <a:p>
                      <a:pPr algn="ctr" fontAlgn="ctr">
                        <a:buNone/>
                      </a:pPr>
                      <a:r>
                        <a:rPr lang="en-GB" sz="1200" b="1" i="0" u="none" strike="noStrike">
                          <a:solidFill>
                            <a:srgbClr val="000000"/>
                          </a:solidFill>
                          <a:effectLst/>
                          <a:latin typeface="Arial" panose="020B0604020202020204" pitchFamily="34" charset="0"/>
                        </a:rPr>
                        <a:t>105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282"/>
                    </a:solidFill>
                  </a:tcPr>
                </a:tc>
                <a:tc>
                  <a:txBody>
                    <a:bodyPr/>
                    <a:lstStyle/>
                    <a:p>
                      <a:pPr algn="ctr" fontAlgn="ctr">
                        <a:buNone/>
                      </a:pPr>
                      <a:r>
                        <a:rPr lang="en-GB" sz="1200" b="1" i="0" u="none" strike="noStrike">
                          <a:solidFill>
                            <a:srgbClr val="000000"/>
                          </a:solidFill>
                          <a:effectLst/>
                          <a:latin typeface="Arial" panose="020B0604020202020204" pitchFamily="34" charset="0"/>
                        </a:rPr>
                        <a:t>125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AD380"/>
                    </a:solidFill>
                  </a:tcPr>
                </a:tc>
                <a:tc>
                  <a:txBody>
                    <a:bodyPr/>
                    <a:lstStyle/>
                    <a:p>
                      <a:pPr algn="ctr" fontAlgn="ctr">
                        <a:buNone/>
                      </a:pPr>
                      <a:r>
                        <a:rPr lang="en-GB" sz="1200" b="1" i="0" u="none" strike="noStrike">
                          <a:solidFill>
                            <a:srgbClr val="000000"/>
                          </a:solidFill>
                          <a:effectLst/>
                          <a:latin typeface="Arial" panose="020B0604020202020204" pitchFamily="34" charset="0"/>
                        </a:rPr>
                        <a:t>87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C27C"/>
                    </a:solidFill>
                  </a:tcPr>
                </a:tc>
                <a:tc>
                  <a:txBody>
                    <a:bodyPr/>
                    <a:lstStyle/>
                    <a:p>
                      <a:pPr algn="ctr" fontAlgn="ctr">
                        <a:buNone/>
                      </a:pPr>
                      <a:r>
                        <a:rPr lang="en-GB" sz="1200" b="1" i="0" u="none" strike="noStrike">
                          <a:solidFill>
                            <a:srgbClr val="000000"/>
                          </a:solidFill>
                          <a:effectLst/>
                          <a:latin typeface="Arial" panose="020B0604020202020204" pitchFamily="34" charset="0"/>
                        </a:rPr>
                        <a:t>98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67F"/>
                    </a:solidFill>
                  </a:tcPr>
                </a:tc>
                <a:tc>
                  <a:txBody>
                    <a:bodyPr/>
                    <a:lstStyle/>
                    <a:p>
                      <a:pPr algn="ctr" fontAlgn="ctr">
                        <a:buNone/>
                      </a:pPr>
                      <a:r>
                        <a:rPr lang="en-GB" sz="1200" b="1" i="0" u="none" strike="noStrike">
                          <a:solidFill>
                            <a:srgbClr val="000000"/>
                          </a:solidFill>
                          <a:effectLst/>
                          <a:latin typeface="Arial" panose="020B0604020202020204" pitchFamily="34" charset="0"/>
                        </a:rPr>
                        <a:t>111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EA84"/>
                    </a:solidFill>
                  </a:tcPr>
                </a:tc>
                <a:tc>
                  <a:txBody>
                    <a:bodyPr/>
                    <a:lstStyle/>
                    <a:p>
                      <a:pPr algn="ctr" fontAlgn="ctr">
                        <a:buNone/>
                      </a:pPr>
                      <a:r>
                        <a:rPr lang="en-GB" sz="1200" b="1" i="0" u="none" strike="noStrike">
                          <a:solidFill>
                            <a:srgbClr val="000000"/>
                          </a:solidFill>
                          <a:effectLst/>
                          <a:latin typeface="Arial" panose="020B0604020202020204" pitchFamily="34" charset="0"/>
                        </a:rPr>
                        <a:t>94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F7E"/>
                    </a:solidFill>
                  </a:tcPr>
                </a:tc>
                <a:tc>
                  <a:txBody>
                    <a:bodyPr/>
                    <a:lstStyle/>
                    <a:p>
                      <a:pPr algn="ctr" fontAlgn="ctr">
                        <a:buNone/>
                      </a:pPr>
                      <a:r>
                        <a:rPr lang="en-GB" sz="1200" b="1" i="0" u="none" strike="noStrike">
                          <a:solidFill>
                            <a:srgbClr val="000000"/>
                          </a:solidFill>
                          <a:effectLst/>
                          <a:latin typeface="Arial" panose="020B0604020202020204" pitchFamily="34" charset="0"/>
                        </a:rPr>
                        <a:t>69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376"/>
                    </a:solidFill>
                  </a:tcPr>
                </a:tc>
                <a:tc>
                  <a:txBody>
                    <a:bodyPr/>
                    <a:lstStyle/>
                    <a:p>
                      <a:pPr algn="ctr" fontAlgn="ctr">
                        <a:buNone/>
                      </a:pPr>
                      <a:r>
                        <a:rPr lang="en-GB" sz="1200" b="1" i="0" u="none" strike="noStrike">
                          <a:solidFill>
                            <a:srgbClr val="000000"/>
                          </a:solidFill>
                          <a:effectLst/>
                          <a:latin typeface="Arial" panose="020B0604020202020204" pitchFamily="34" charset="0"/>
                        </a:rPr>
                        <a:t>84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D7B"/>
                    </a:solidFill>
                  </a:tcPr>
                </a:tc>
                <a:extLst>
                  <a:ext uri="{0D108BD9-81ED-4DB2-BD59-A6C34878D82A}">
                    <a16:rowId xmlns:a16="http://schemas.microsoft.com/office/drawing/2014/main" val="2037014317"/>
                  </a:ext>
                </a:extLst>
              </a:tr>
              <a:tr h="225684">
                <a:tc>
                  <a:txBody>
                    <a:bodyPr/>
                    <a:lstStyle/>
                    <a:p>
                      <a:pPr algn="ctr" fontAlgn="ctr">
                        <a:buNone/>
                      </a:pPr>
                      <a:r>
                        <a:rPr lang="en-GB" sz="1000" b="0"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buNone/>
                      </a:pPr>
                      <a:r>
                        <a:rPr lang="en-GB" sz="1200" b="1" i="0" u="none" strike="noStrike">
                          <a:solidFill>
                            <a:srgbClr val="000000"/>
                          </a:solidFill>
                          <a:effectLst/>
                          <a:latin typeface="Arial" panose="020B0604020202020204" pitchFamily="34" charset="0"/>
                        </a:rPr>
                        <a:t> </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18850054"/>
                  </a:ext>
                </a:extLst>
              </a:tr>
              <a:tr h="533918">
                <a:tc>
                  <a:txBody>
                    <a:bodyPr/>
                    <a:lstStyle/>
                    <a:p>
                      <a:pPr algn="ctr" fontAlgn="ctr">
                        <a:buNone/>
                      </a:pPr>
                      <a:r>
                        <a:rPr lang="en-GB" sz="1000" b="0" i="0" u="none" strike="noStrike">
                          <a:solidFill>
                            <a:srgbClr val="000000"/>
                          </a:solidFill>
                          <a:effectLst/>
                          <a:latin typeface="Arial" panose="020B0604020202020204" pitchFamily="34" charset="0"/>
                        </a:rPr>
                        <a:t>Q1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GB" sz="1200" b="1" i="0" u="none" strike="noStrike" dirty="0">
                          <a:solidFill>
                            <a:srgbClr val="000000"/>
                          </a:solidFill>
                          <a:effectLst/>
                          <a:latin typeface="Arial" panose="020B0604020202020204" pitchFamily="34" charset="0"/>
                        </a:rPr>
                        <a:t>149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buNone/>
                      </a:pPr>
                      <a:r>
                        <a:rPr lang="en-GB" sz="1200" b="1" i="0" u="none" strike="noStrike">
                          <a:solidFill>
                            <a:srgbClr val="000000"/>
                          </a:solidFill>
                          <a:effectLst/>
                          <a:latin typeface="Arial" panose="020B0604020202020204" pitchFamily="34" charset="0"/>
                        </a:rPr>
                        <a:t>126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4D17F"/>
                    </a:solidFill>
                  </a:tcPr>
                </a:tc>
                <a:tc>
                  <a:txBody>
                    <a:bodyPr/>
                    <a:lstStyle/>
                    <a:p>
                      <a:pPr algn="ctr" fontAlgn="ctr">
                        <a:buNone/>
                      </a:pPr>
                      <a:r>
                        <a:rPr lang="en-GB" sz="1200" b="1" i="0" u="none" strike="noStrike">
                          <a:solidFill>
                            <a:srgbClr val="000000"/>
                          </a:solidFill>
                          <a:effectLst/>
                          <a:latin typeface="Arial" panose="020B0604020202020204" pitchFamily="34" charset="0"/>
                        </a:rPr>
                        <a:t>120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DB81"/>
                    </a:solidFill>
                  </a:tcPr>
                </a:tc>
                <a:tc>
                  <a:txBody>
                    <a:bodyPr/>
                    <a:lstStyle/>
                    <a:p>
                      <a:pPr algn="ctr" fontAlgn="ctr">
                        <a:buNone/>
                      </a:pPr>
                      <a:r>
                        <a:rPr lang="en-GB" sz="1200" b="1" i="0" u="none" strike="noStrike">
                          <a:solidFill>
                            <a:srgbClr val="000000"/>
                          </a:solidFill>
                          <a:effectLst/>
                          <a:latin typeface="Arial" panose="020B0604020202020204" pitchFamily="34" charset="0"/>
                        </a:rPr>
                        <a:t>115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E483"/>
                    </a:solidFill>
                  </a:tcPr>
                </a:tc>
                <a:tc>
                  <a:txBody>
                    <a:bodyPr/>
                    <a:lstStyle/>
                    <a:p>
                      <a:pPr algn="ctr" fontAlgn="ctr">
                        <a:buNone/>
                      </a:pPr>
                      <a:r>
                        <a:rPr lang="en-GB" sz="1200" b="1" i="0" u="none" strike="noStrike">
                          <a:solidFill>
                            <a:srgbClr val="000000"/>
                          </a:solidFill>
                          <a:effectLst/>
                          <a:latin typeface="Arial" panose="020B0604020202020204" pitchFamily="34" charset="0"/>
                        </a:rPr>
                        <a:t>115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483"/>
                    </a:solidFill>
                  </a:tcPr>
                </a:tc>
                <a:tc>
                  <a:txBody>
                    <a:bodyPr/>
                    <a:lstStyle/>
                    <a:p>
                      <a:pPr algn="ctr" fontAlgn="ctr">
                        <a:buNone/>
                      </a:pPr>
                      <a:r>
                        <a:rPr lang="en-GB" sz="1200" b="1" i="0" u="none" strike="noStrike">
                          <a:solidFill>
                            <a:srgbClr val="000000"/>
                          </a:solidFill>
                          <a:effectLst/>
                          <a:latin typeface="Arial" panose="020B0604020202020204" pitchFamily="34" charset="0"/>
                        </a:rPr>
                        <a:t>111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B84"/>
                    </a:solidFill>
                  </a:tcPr>
                </a:tc>
                <a:tc>
                  <a:txBody>
                    <a:bodyPr/>
                    <a:lstStyle/>
                    <a:p>
                      <a:pPr algn="ctr" fontAlgn="ctr">
                        <a:buNone/>
                      </a:pPr>
                      <a:r>
                        <a:rPr lang="en-GB" sz="1200" b="1" i="0" u="none" strike="noStrike">
                          <a:solidFill>
                            <a:srgbClr val="000000"/>
                          </a:solidFill>
                          <a:effectLst/>
                          <a:latin typeface="Arial" panose="020B0604020202020204" pitchFamily="34" charset="0"/>
                        </a:rPr>
                        <a:t>110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ctr">
                        <a:buNone/>
                      </a:pPr>
                      <a:r>
                        <a:rPr lang="en-GB" sz="1200" b="1" i="0" u="none" strike="noStrike">
                          <a:solidFill>
                            <a:srgbClr val="000000"/>
                          </a:solidFill>
                          <a:effectLst/>
                          <a:latin typeface="Arial" panose="020B0604020202020204" pitchFamily="34" charset="0"/>
                        </a:rPr>
                        <a:t>105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282"/>
                    </a:solidFill>
                  </a:tcPr>
                </a:tc>
                <a:tc>
                  <a:txBody>
                    <a:bodyPr/>
                    <a:lstStyle/>
                    <a:p>
                      <a:pPr algn="ctr" fontAlgn="ctr">
                        <a:buNone/>
                      </a:pPr>
                      <a:r>
                        <a:rPr lang="en-GB" sz="1200" b="1" i="0" u="none" strike="noStrike">
                          <a:solidFill>
                            <a:srgbClr val="000000"/>
                          </a:solidFill>
                          <a:effectLst/>
                          <a:latin typeface="Arial" panose="020B0604020202020204" pitchFamily="34" charset="0"/>
                        </a:rPr>
                        <a:t>105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182"/>
                    </a:solidFill>
                  </a:tcPr>
                </a:tc>
                <a:tc>
                  <a:txBody>
                    <a:bodyPr/>
                    <a:lstStyle/>
                    <a:p>
                      <a:pPr algn="ctr" fontAlgn="ctr">
                        <a:buNone/>
                      </a:pPr>
                      <a:r>
                        <a:rPr lang="en-GB" sz="1200" b="1" i="0" u="none" strike="noStrike">
                          <a:solidFill>
                            <a:srgbClr val="000000"/>
                          </a:solidFill>
                          <a:effectLst/>
                          <a:latin typeface="Arial" panose="020B0604020202020204" pitchFamily="34" charset="0"/>
                        </a:rPr>
                        <a:t>96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27F"/>
                    </a:solidFill>
                  </a:tcPr>
                </a:tc>
                <a:tc>
                  <a:txBody>
                    <a:bodyPr/>
                    <a:lstStyle/>
                    <a:p>
                      <a:pPr algn="ctr" fontAlgn="ctr">
                        <a:buNone/>
                      </a:pPr>
                      <a:r>
                        <a:rPr lang="en-GB" sz="1200" b="1" i="0" u="none" strike="noStrike">
                          <a:solidFill>
                            <a:srgbClr val="000000"/>
                          </a:solidFill>
                          <a:effectLst/>
                          <a:latin typeface="Arial" panose="020B0604020202020204" pitchFamily="34" charset="0"/>
                        </a:rPr>
                        <a:t>95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17F"/>
                    </a:solidFill>
                  </a:tcPr>
                </a:tc>
                <a:tc>
                  <a:txBody>
                    <a:bodyPr/>
                    <a:lstStyle/>
                    <a:p>
                      <a:pPr algn="ctr" fontAlgn="ctr">
                        <a:buNone/>
                      </a:pPr>
                      <a:r>
                        <a:rPr lang="en-GB" sz="1200" b="1" i="0" u="none" strike="noStrike">
                          <a:solidFill>
                            <a:srgbClr val="000000"/>
                          </a:solidFill>
                          <a:effectLst/>
                          <a:latin typeface="Arial" panose="020B0604020202020204" pitchFamily="34" charset="0"/>
                        </a:rPr>
                        <a:t>95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07E"/>
                    </a:solidFill>
                  </a:tcPr>
                </a:tc>
                <a:tc>
                  <a:txBody>
                    <a:bodyPr/>
                    <a:lstStyle/>
                    <a:p>
                      <a:pPr algn="ctr" fontAlgn="ctr">
                        <a:buNone/>
                      </a:pPr>
                      <a:r>
                        <a:rPr lang="en-GB" sz="1200" b="1" i="0" u="none" strike="noStrike">
                          <a:solidFill>
                            <a:srgbClr val="000000"/>
                          </a:solidFill>
                          <a:effectLst/>
                          <a:latin typeface="Arial" panose="020B0604020202020204" pitchFamily="34" charset="0"/>
                        </a:rPr>
                        <a:t>83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B7A"/>
                    </a:solidFill>
                  </a:tcPr>
                </a:tc>
                <a:tc>
                  <a:txBody>
                    <a:bodyPr/>
                    <a:lstStyle/>
                    <a:p>
                      <a:pPr algn="ctr" fontAlgn="ctr">
                        <a:buNone/>
                      </a:pPr>
                      <a:r>
                        <a:rPr lang="en-GB" sz="1200" b="1" i="0" u="none" strike="noStrike">
                          <a:solidFill>
                            <a:srgbClr val="000000"/>
                          </a:solidFill>
                          <a:effectLst/>
                          <a:latin typeface="Arial" panose="020B0604020202020204" pitchFamily="34" charset="0"/>
                        </a:rPr>
                        <a:t>70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576"/>
                    </a:solidFill>
                  </a:tcPr>
                </a:tc>
                <a:tc>
                  <a:txBody>
                    <a:bodyPr/>
                    <a:lstStyle/>
                    <a:p>
                      <a:pPr algn="ctr" fontAlgn="ctr">
                        <a:buNone/>
                      </a:pPr>
                      <a:r>
                        <a:rPr lang="en-GB" sz="1200" b="1" i="0" u="none" strike="noStrike" dirty="0">
                          <a:solidFill>
                            <a:srgbClr val="000000"/>
                          </a:solidFill>
                          <a:effectLst/>
                          <a:latin typeface="Arial" panose="020B0604020202020204" pitchFamily="34" charset="0"/>
                        </a:rPr>
                        <a:t>63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874"/>
                    </a:solidFill>
                  </a:tcPr>
                </a:tc>
                <a:extLst>
                  <a:ext uri="{0D108BD9-81ED-4DB2-BD59-A6C34878D82A}">
                    <a16:rowId xmlns:a16="http://schemas.microsoft.com/office/drawing/2014/main" val="485140578"/>
                  </a:ext>
                </a:extLst>
              </a:tr>
            </a:tbl>
          </a:graphicData>
        </a:graphic>
      </p:graphicFrame>
      <p:sp>
        <p:nvSpPr>
          <p:cNvPr id="2" name="Title 1">
            <a:extLst>
              <a:ext uri="{FF2B5EF4-FFF2-40B4-BE49-F238E27FC236}">
                <a16:creationId xmlns:a16="http://schemas.microsoft.com/office/drawing/2014/main" id="{E7F47CEA-22E5-4F40-B53C-FCB1B7AF8C02}"/>
              </a:ext>
            </a:extLst>
          </p:cNvPr>
          <p:cNvSpPr>
            <a:spLocks noGrp="1"/>
          </p:cNvSpPr>
          <p:nvPr>
            <p:ph type="title"/>
          </p:nvPr>
        </p:nvSpPr>
        <p:spPr/>
        <p:txBody>
          <a:bodyPr/>
          <a:lstStyle/>
          <a:p>
            <a:r>
              <a:rPr lang="en-GB" dirty="0"/>
              <a:t>Q1 2025 TV Impacts by Category</a:t>
            </a:r>
          </a:p>
        </p:txBody>
      </p:sp>
      <p:graphicFrame>
        <p:nvGraphicFramePr>
          <p:cNvPr id="7" name="Table 6">
            <a:extLst>
              <a:ext uri="{FF2B5EF4-FFF2-40B4-BE49-F238E27FC236}">
                <a16:creationId xmlns:a16="http://schemas.microsoft.com/office/drawing/2014/main" id="{1B05427E-B60E-313A-3394-67599AC99AE1}"/>
              </a:ext>
            </a:extLst>
          </p:cNvPr>
          <p:cNvGraphicFramePr>
            <a:graphicFrameLocks noGrp="1"/>
          </p:cNvGraphicFramePr>
          <p:nvPr>
            <p:extLst>
              <p:ext uri="{D42A27DB-BD31-4B8C-83A1-F6EECF244321}">
                <p14:modId xmlns:p14="http://schemas.microsoft.com/office/powerpoint/2010/main" val="71862976"/>
              </p:ext>
            </p:extLst>
          </p:nvPr>
        </p:nvGraphicFramePr>
        <p:xfrm>
          <a:off x="10694013" y="299034"/>
          <a:ext cx="635000" cy="571500"/>
        </p:xfrm>
        <a:graphic>
          <a:graphicData uri="http://schemas.openxmlformats.org/drawingml/2006/table">
            <a:tbl>
              <a:tblPr/>
              <a:tblGrid>
                <a:gridCol w="330200">
                  <a:extLst>
                    <a:ext uri="{9D8B030D-6E8A-4147-A177-3AD203B41FA5}">
                      <a16:colId xmlns:a16="http://schemas.microsoft.com/office/drawing/2014/main" val="2444969715"/>
                    </a:ext>
                  </a:extLst>
                </a:gridCol>
                <a:gridCol w="304800">
                  <a:extLst>
                    <a:ext uri="{9D8B030D-6E8A-4147-A177-3AD203B41FA5}">
                      <a16:colId xmlns:a16="http://schemas.microsoft.com/office/drawing/2014/main" val="586171761"/>
                    </a:ext>
                  </a:extLst>
                </a:gridCol>
              </a:tblGrid>
              <a:tr h="190500">
                <a:tc>
                  <a:txBody>
                    <a:bodyPr/>
                    <a:lstStyle/>
                    <a:p>
                      <a:pPr algn="l" fontAlgn="b"/>
                      <a:r>
                        <a:rPr lang="en-GB" sz="1000" b="1" i="0" u="none" strike="noStrike" dirty="0">
                          <a:solidFill>
                            <a:srgbClr val="000000"/>
                          </a:solidFill>
                          <a:effectLst/>
                          <a:latin typeface="+mj-lt"/>
                        </a:rPr>
                        <a:t>High</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800" b="0" i="0" u="none" strike="noStrike" dirty="0">
                          <a:solidFill>
                            <a:srgbClr val="000000"/>
                          </a:solidFill>
                          <a:effectLst/>
                          <a:latin typeface="Arial" panose="020B06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2040813860"/>
                  </a:ext>
                </a:extLst>
              </a:tr>
              <a:tr h="190500">
                <a:tc>
                  <a:txBody>
                    <a:bodyPr/>
                    <a:lstStyle/>
                    <a:p>
                      <a:pPr algn="l" fontAlgn="b"/>
                      <a:r>
                        <a:rPr lang="en-GB" sz="1000" b="1" i="0" u="none" strike="noStrike" dirty="0">
                          <a:solidFill>
                            <a:srgbClr val="000000"/>
                          </a:solidFill>
                          <a:effectLst/>
                          <a:latin typeface="+mj-lt"/>
                        </a:rPr>
                        <a:t>Mid </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800" b="0" i="0" u="none" strike="noStrike" dirty="0">
                          <a:solidFill>
                            <a:srgbClr val="000000"/>
                          </a:solidFill>
                          <a:effectLst/>
                          <a:latin typeface="Arial" panose="020B06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extLst>
                  <a:ext uri="{0D108BD9-81ED-4DB2-BD59-A6C34878D82A}">
                    <a16:rowId xmlns:a16="http://schemas.microsoft.com/office/drawing/2014/main" val="1475636764"/>
                  </a:ext>
                </a:extLst>
              </a:tr>
              <a:tr h="190500">
                <a:tc>
                  <a:txBody>
                    <a:bodyPr/>
                    <a:lstStyle/>
                    <a:p>
                      <a:pPr algn="l" fontAlgn="b"/>
                      <a:r>
                        <a:rPr lang="en-GB" sz="1000" b="1" i="0" u="none" strike="noStrike" dirty="0">
                          <a:solidFill>
                            <a:srgbClr val="000000"/>
                          </a:solidFill>
                          <a:effectLst/>
                          <a:latin typeface="+mj-lt"/>
                        </a:rPr>
                        <a:t>Low</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800" b="0" i="0" u="none" strike="noStrike" dirty="0">
                          <a:solidFill>
                            <a:srgbClr val="000000"/>
                          </a:solidFill>
                          <a:effectLst/>
                          <a:latin typeface="Arial" panose="020B06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1192220067"/>
                  </a:ext>
                </a:extLst>
              </a:tr>
            </a:tbl>
          </a:graphicData>
        </a:graphic>
      </p:graphicFrame>
      <p:sp>
        <p:nvSpPr>
          <p:cNvPr id="8" name="Text Placeholder 2">
            <a:extLst>
              <a:ext uri="{FF2B5EF4-FFF2-40B4-BE49-F238E27FC236}">
                <a16:creationId xmlns:a16="http://schemas.microsoft.com/office/drawing/2014/main" id="{67024283-FDD6-EA84-914C-9B758D65E942}"/>
              </a:ext>
            </a:extLst>
          </p:cNvPr>
          <p:cNvSpPr txBox="1">
            <a:spLocks/>
          </p:cNvSpPr>
          <p:nvPr/>
        </p:nvSpPr>
        <p:spPr>
          <a:xfrm>
            <a:off x="146645" y="5517515"/>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Q1 2025 vs 2024 Index, Adults, Top 15 categories by total impacts. Historic not forward looking.</a:t>
            </a:r>
          </a:p>
        </p:txBody>
      </p:sp>
      <p:sp>
        <p:nvSpPr>
          <p:cNvPr id="3" name="TextBox 2">
            <a:extLst>
              <a:ext uri="{FF2B5EF4-FFF2-40B4-BE49-F238E27FC236}">
                <a16:creationId xmlns:a16="http://schemas.microsoft.com/office/drawing/2014/main" id="{6128A574-453E-F928-B7F1-08A3CE832EAB}"/>
              </a:ext>
            </a:extLst>
          </p:cNvPr>
          <p:cNvSpPr txBox="1"/>
          <p:nvPr/>
        </p:nvSpPr>
        <p:spPr>
          <a:xfrm>
            <a:off x="8938260" y="399827"/>
            <a:ext cx="1755753" cy="400110"/>
          </a:xfrm>
          <a:prstGeom prst="rect">
            <a:avLst/>
          </a:prstGeom>
          <a:noFill/>
        </p:spPr>
        <p:txBody>
          <a:bodyPr wrap="square" rtlCol="0">
            <a:spAutoFit/>
          </a:bodyPr>
          <a:lstStyle/>
          <a:p>
            <a:pPr algn="ctr"/>
            <a:r>
              <a:rPr lang="en-GB" sz="1000" b="1" dirty="0">
                <a:solidFill>
                  <a:schemeClr val="bg2"/>
                </a:solidFill>
              </a:rPr>
              <a:t>Relative propensity of media spend by category</a:t>
            </a:r>
          </a:p>
        </p:txBody>
      </p:sp>
    </p:spTree>
    <p:extLst>
      <p:ext uri="{BB962C8B-B14F-4D97-AF65-F5344CB8AC3E}">
        <p14:creationId xmlns:p14="http://schemas.microsoft.com/office/powerpoint/2010/main" val="1757172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F2B5A-4506-51B8-C30F-E9868EA0361E}"/>
              </a:ext>
            </a:extLst>
          </p:cNvPr>
          <p:cNvSpPr>
            <a:spLocks noGrp="1"/>
          </p:cNvSpPr>
          <p:nvPr>
            <p:ph type="title"/>
          </p:nvPr>
        </p:nvSpPr>
        <p:spPr/>
        <p:txBody>
          <a:bodyPr/>
          <a:lstStyle/>
          <a:p>
            <a:r>
              <a:rPr lang="en-GB" dirty="0"/>
              <a:t>Top sectors by Q1 2025 impacts</a:t>
            </a:r>
          </a:p>
        </p:txBody>
      </p:sp>
      <p:graphicFrame>
        <p:nvGraphicFramePr>
          <p:cNvPr id="6" name="Chart 5">
            <a:extLst>
              <a:ext uri="{FF2B5EF4-FFF2-40B4-BE49-F238E27FC236}">
                <a16:creationId xmlns:a16="http://schemas.microsoft.com/office/drawing/2014/main" id="{1F8DBBBD-1FA9-0A8D-79E3-4AD97EC2F490}"/>
              </a:ext>
            </a:extLst>
          </p:cNvPr>
          <p:cNvGraphicFramePr/>
          <p:nvPr>
            <p:extLst>
              <p:ext uri="{D42A27DB-BD31-4B8C-83A1-F6EECF244321}">
                <p14:modId xmlns:p14="http://schemas.microsoft.com/office/powerpoint/2010/main" val="2926989796"/>
              </p:ext>
            </p:extLst>
          </p:nvPr>
        </p:nvGraphicFramePr>
        <p:xfrm>
          <a:off x="371476" y="1269000"/>
          <a:ext cx="11449049"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2">
            <a:extLst>
              <a:ext uri="{FF2B5EF4-FFF2-40B4-BE49-F238E27FC236}">
                <a16:creationId xmlns:a16="http://schemas.microsoft.com/office/drawing/2014/main" id="{D41FF732-BCDA-4AEC-3204-26F0D07B5FD9}"/>
              </a:ext>
            </a:extLst>
          </p:cNvPr>
          <p:cNvSpPr txBox="1">
            <a:spLocks/>
          </p:cNvSpPr>
          <p:nvPr/>
        </p:nvSpPr>
        <p:spPr>
          <a:xfrm>
            <a:off x="146645" y="5517515"/>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Barb, Q1 2025, All Adults, Impacts (R/W) (million). Numbers above bars show Q1 index vs 2024. Historic not forward looking.</a:t>
            </a:r>
          </a:p>
        </p:txBody>
      </p:sp>
      <p:sp>
        <p:nvSpPr>
          <p:cNvPr id="8" name="TextBox 7">
            <a:extLst>
              <a:ext uri="{FF2B5EF4-FFF2-40B4-BE49-F238E27FC236}">
                <a16:creationId xmlns:a16="http://schemas.microsoft.com/office/drawing/2014/main" id="{F53B08A9-F988-1D60-20C0-75ADB9837F81}"/>
              </a:ext>
            </a:extLst>
          </p:cNvPr>
          <p:cNvSpPr txBox="1"/>
          <p:nvPr/>
        </p:nvSpPr>
        <p:spPr>
          <a:xfrm>
            <a:off x="1353881" y="1321159"/>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120</a:t>
            </a:r>
          </a:p>
        </p:txBody>
      </p:sp>
      <p:sp>
        <p:nvSpPr>
          <p:cNvPr id="4" name="TextBox 3">
            <a:extLst>
              <a:ext uri="{FF2B5EF4-FFF2-40B4-BE49-F238E27FC236}">
                <a16:creationId xmlns:a16="http://schemas.microsoft.com/office/drawing/2014/main" id="{C1420680-AD75-363F-6AC5-EF3DAF534582}"/>
              </a:ext>
            </a:extLst>
          </p:cNvPr>
          <p:cNvSpPr txBox="1"/>
          <p:nvPr/>
        </p:nvSpPr>
        <p:spPr>
          <a:xfrm>
            <a:off x="2050668" y="1601623"/>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149</a:t>
            </a:r>
          </a:p>
        </p:txBody>
      </p:sp>
      <p:sp>
        <p:nvSpPr>
          <p:cNvPr id="5" name="TextBox 4">
            <a:extLst>
              <a:ext uri="{FF2B5EF4-FFF2-40B4-BE49-F238E27FC236}">
                <a16:creationId xmlns:a16="http://schemas.microsoft.com/office/drawing/2014/main" id="{13CF8655-52A1-BBB1-F63A-665554D48CEA}"/>
              </a:ext>
            </a:extLst>
          </p:cNvPr>
          <p:cNvSpPr txBox="1"/>
          <p:nvPr/>
        </p:nvSpPr>
        <p:spPr>
          <a:xfrm>
            <a:off x="2801430" y="1622210"/>
            <a:ext cx="395931" cy="246221"/>
          </a:xfrm>
          <a:prstGeom prst="rect">
            <a:avLst/>
          </a:prstGeom>
          <a:noFill/>
        </p:spPr>
        <p:txBody>
          <a:bodyPr wrap="square" rtlCol="0">
            <a:spAutoFit/>
          </a:bodyPr>
          <a:lstStyle/>
          <a:p>
            <a:pPr algn="l"/>
            <a:r>
              <a:rPr lang="en-US" sz="1000" b="1" dirty="0">
                <a:solidFill>
                  <a:schemeClr val="tx1">
                    <a:lumMod val="65000"/>
                    <a:lumOff val="35000"/>
                  </a:schemeClr>
                </a:solidFill>
              </a:rPr>
              <a:t>9</a:t>
            </a:r>
            <a:r>
              <a:rPr lang="en-GB" sz="1000" b="1" dirty="0">
                <a:solidFill>
                  <a:schemeClr val="tx1">
                    <a:lumMod val="65000"/>
                    <a:lumOff val="35000"/>
                  </a:schemeClr>
                </a:solidFill>
              </a:rPr>
              <a:t>5</a:t>
            </a:r>
          </a:p>
        </p:txBody>
      </p:sp>
      <p:sp>
        <p:nvSpPr>
          <p:cNvPr id="34" name="TextBox 33">
            <a:extLst>
              <a:ext uri="{FF2B5EF4-FFF2-40B4-BE49-F238E27FC236}">
                <a16:creationId xmlns:a16="http://schemas.microsoft.com/office/drawing/2014/main" id="{008E8A78-FFD6-DC9C-6685-D9475E85D46D}"/>
              </a:ext>
            </a:extLst>
          </p:cNvPr>
          <p:cNvSpPr txBox="1"/>
          <p:nvPr/>
        </p:nvSpPr>
        <p:spPr>
          <a:xfrm>
            <a:off x="3444242" y="1712856"/>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111</a:t>
            </a:r>
          </a:p>
        </p:txBody>
      </p:sp>
      <p:sp>
        <p:nvSpPr>
          <p:cNvPr id="35" name="TextBox 34">
            <a:extLst>
              <a:ext uri="{FF2B5EF4-FFF2-40B4-BE49-F238E27FC236}">
                <a16:creationId xmlns:a16="http://schemas.microsoft.com/office/drawing/2014/main" id="{B754C542-1565-C9B1-51F5-B52C6C8F367C}"/>
              </a:ext>
            </a:extLst>
          </p:cNvPr>
          <p:cNvSpPr txBox="1"/>
          <p:nvPr/>
        </p:nvSpPr>
        <p:spPr>
          <a:xfrm>
            <a:off x="4154636" y="1999856"/>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115</a:t>
            </a:r>
          </a:p>
        </p:txBody>
      </p:sp>
      <p:sp>
        <p:nvSpPr>
          <p:cNvPr id="36" name="TextBox 35">
            <a:extLst>
              <a:ext uri="{FF2B5EF4-FFF2-40B4-BE49-F238E27FC236}">
                <a16:creationId xmlns:a16="http://schemas.microsoft.com/office/drawing/2014/main" id="{00CCAC84-EB32-6F99-5C4C-60E9315E3EBB}"/>
              </a:ext>
            </a:extLst>
          </p:cNvPr>
          <p:cNvSpPr txBox="1"/>
          <p:nvPr/>
        </p:nvSpPr>
        <p:spPr>
          <a:xfrm>
            <a:off x="4886348" y="2588646"/>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96</a:t>
            </a:r>
          </a:p>
        </p:txBody>
      </p:sp>
      <p:sp>
        <p:nvSpPr>
          <p:cNvPr id="37" name="TextBox 36">
            <a:extLst>
              <a:ext uri="{FF2B5EF4-FFF2-40B4-BE49-F238E27FC236}">
                <a16:creationId xmlns:a16="http://schemas.microsoft.com/office/drawing/2014/main" id="{F2E804CF-1BE2-4020-3172-7B7A041F4712}"/>
              </a:ext>
            </a:extLst>
          </p:cNvPr>
          <p:cNvSpPr txBox="1"/>
          <p:nvPr/>
        </p:nvSpPr>
        <p:spPr>
          <a:xfrm>
            <a:off x="5596291" y="3224614"/>
            <a:ext cx="435524" cy="246221"/>
          </a:xfrm>
          <a:prstGeom prst="rect">
            <a:avLst/>
          </a:prstGeom>
          <a:noFill/>
        </p:spPr>
        <p:txBody>
          <a:bodyPr wrap="square" rtlCol="0">
            <a:spAutoFit/>
          </a:bodyPr>
          <a:lstStyle/>
          <a:p>
            <a:pPr algn="l"/>
            <a:r>
              <a:rPr lang="en-GB" sz="1000" b="1" dirty="0">
                <a:solidFill>
                  <a:schemeClr val="tx1">
                    <a:lumMod val="65000"/>
                    <a:lumOff val="35000"/>
                  </a:schemeClr>
                </a:solidFill>
              </a:rPr>
              <a:t>63</a:t>
            </a:r>
          </a:p>
        </p:txBody>
      </p:sp>
      <p:sp>
        <p:nvSpPr>
          <p:cNvPr id="38" name="TextBox 37">
            <a:extLst>
              <a:ext uri="{FF2B5EF4-FFF2-40B4-BE49-F238E27FC236}">
                <a16:creationId xmlns:a16="http://schemas.microsoft.com/office/drawing/2014/main" id="{6BE236C3-1E34-71C4-6F57-1506042325A3}"/>
              </a:ext>
            </a:extLst>
          </p:cNvPr>
          <p:cNvSpPr txBox="1"/>
          <p:nvPr/>
        </p:nvSpPr>
        <p:spPr>
          <a:xfrm>
            <a:off x="6256646" y="3270147"/>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126</a:t>
            </a:r>
          </a:p>
        </p:txBody>
      </p:sp>
      <p:sp>
        <p:nvSpPr>
          <p:cNvPr id="39" name="TextBox 38">
            <a:extLst>
              <a:ext uri="{FF2B5EF4-FFF2-40B4-BE49-F238E27FC236}">
                <a16:creationId xmlns:a16="http://schemas.microsoft.com/office/drawing/2014/main" id="{4568F2FE-7AF9-D09C-0509-4BA0A3D34309}"/>
              </a:ext>
            </a:extLst>
          </p:cNvPr>
          <p:cNvSpPr txBox="1"/>
          <p:nvPr/>
        </p:nvSpPr>
        <p:spPr>
          <a:xfrm>
            <a:off x="6942375" y="3357250"/>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115</a:t>
            </a:r>
          </a:p>
        </p:txBody>
      </p:sp>
      <p:sp>
        <p:nvSpPr>
          <p:cNvPr id="40" name="TextBox 39">
            <a:extLst>
              <a:ext uri="{FF2B5EF4-FFF2-40B4-BE49-F238E27FC236}">
                <a16:creationId xmlns:a16="http://schemas.microsoft.com/office/drawing/2014/main" id="{F76A4368-0DB1-A555-096A-C70F704F32BF}"/>
              </a:ext>
            </a:extLst>
          </p:cNvPr>
          <p:cNvSpPr txBox="1"/>
          <p:nvPr/>
        </p:nvSpPr>
        <p:spPr>
          <a:xfrm>
            <a:off x="7628304" y="3412308"/>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110</a:t>
            </a:r>
          </a:p>
        </p:txBody>
      </p:sp>
      <p:sp>
        <p:nvSpPr>
          <p:cNvPr id="41" name="TextBox 40">
            <a:extLst>
              <a:ext uri="{FF2B5EF4-FFF2-40B4-BE49-F238E27FC236}">
                <a16:creationId xmlns:a16="http://schemas.microsoft.com/office/drawing/2014/main" id="{4850C702-D0E3-4B46-5B96-66062288A4EC}"/>
              </a:ext>
            </a:extLst>
          </p:cNvPr>
          <p:cNvSpPr txBox="1"/>
          <p:nvPr/>
        </p:nvSpPr>
        <p:spPr>
          <a:xfrm>
            <a:off x="8374884" y="3492075"/>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83</a:t>
            </a:r>
          </a:p>
        </p:txBody>
      </p:sp>
      <p:sp>
        <p:nvSpPr>
          <p:cNvPr id="42" name="TextBox 41">
            <a:extLst>
              <a:ext uri="{FF2B5EF4-FFF2-40B4-BE49-F238E27FC236}">
                <a16:creationId xmlns:a16="http://schemas.microsoft.com/office/drawing/2014/main" id="{A093D268-47DB-B4DC-E52A-A1BA24EAD08D}"/>
              </a:ext>
            </a:extLst>
          </p:cNvPr>
          <p:cNvSpPr txBox="1"/>
          <p:nvPr/>
        </p:nvSpPr>
        <p:spPr>
          <a:xfrm>
            <a:off x="9073919" y="3722337"/>
            <a:ext cx="395931" cy="246221"/>
          </a:xfrm>
          <a:prstGeom prst="rect">
            <a:avLst/>
          </a:prstGeom>
          <a:noFill/>
        </p:spPr>
        <p:txBody>
          <a:bodyPr wrap="square" rtlCol="0">
            <a:spAutoFit/>
          </a:bodyPr>
          <a:lstStyle/>
          <a:p>
            <a:pPr algn="l"/>
            <a:r>
              <a:rPr lang="en-US" sz="1000" b="1" dirty="0">
                <a:solidFill>
                  <a:schemeClr val="tx1">
                    <a:lumMod val="65000"/>
                    <a:lumOff val="35000"/>
                  </a:schemeClr>
                </a:solidFill>
              </a:rPr>
              <a:t>7</a:t>
            </a:r>
            <a:r>
              <a:rPr lang="en-GB" sz="1000" b="1" dirty="0">
                <a:solidFill>
                  <a:schemeClr val="tx1">
                    <a:lumMod val="65000"/>
                    <a:lumOff val="35000"/>
                  </a:schemeClr>
                </a:solidFill>
              </a:rPr>
              <a:t>0</a:t>
            </a:r>
          </a:p>
        </p:txBody>
      </p:sp>
      <p:sp>
        <p:nvSpPr>
          <p:cNvPr id="43" name="TextBox 42">
            <a:extLst>
              <a:ext uri="{FF2B5EF4-FFF2-40B4-BE49-F238E27FC236}">
                <a16:creationId xmlns:a16="http://schemas.microsoft.com/office/drawing/2014/main" id="{504FC782-D1F1-4186-7DC2-AC3381F25334}"/>
              </a:ext>
            </a:extLst>
          </p:cNvPr>
          <p:cNvSpPr txBox="1"/>
          <p:nvPr/>
        </p:nvSpPr>
        <p:spPr>
          <a:xfrm>
            <a:off x="9732676" y="4008207"/>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105</a:t>
            </a:r>
          </a:p>
        </p:txBody>
      </p:sp>
      <p:sp>
        <p:nvSpPr>
          <p:cNvPr id="44" name="TextBox 43">
            <a:extLst>
              <a:ext uri="{FF2B5EF4-FFF2-40B4-BE49-F238E27FC236}">
                <a16:creationId xmlns:a16="http://schemas.microsoft.com/office/drawing/2014/main" id="{943E9C07-F363-C221-39D4-11E5D75B4FAE}"/>
              </a:ext>
            </a:extLst>
          </p:cNvPr>
          <p:cNvSpPr txBox="1"/>
          <p:nvPr/>
        </p:nvSpPr>
        <p:spPr>
          <a:xfrm>
            <a:off x="10477283" y="4008206"/>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95</a:t>
            </a:r>
          </a:p>
        </p:txBody>
      </p:sp>
      <p:sp>
        <p:nvSpPr>
          <p:cNvPr id="45" name="TextBox 44">
            <a:extLst>
              <a:ext uri="{FF2B5EF4-FFF2-40B4-BE49-F238E27FC236}">
                <a16:creationId xmlns:a16="http://schemas.microsoft.com/office/drawing/2014/main" id="{D684D09B-1DAA-C465-4448-30A03C377696}"/>
              </a:ext>
            </a:extLst>
          </p:cNvPr>
          <p:cNvSpPr txBox="1"/>
          <p:nvPr/>
        </p:nvSpPr>
        <p:spPr>
          <a:xfrm>
            <a:off x="11130516" y="4063773"/>
            <a:ext cx="395931" cy="246221"/>
          </a:xfrm>
          <a:prstGeom prst="rect">
            <a:avLst/>
          </a:prstGeom>
          <a:noFill/>
        </p:spPr>
        <p:txBody>
          <a:bodyPr wrap="square" rtlCol="0">
            <a:spAutoFit/>
          </a:bodyPr>
          <a:lstStyle/>
          <a:p>
            <a:pPr algn="l"/>
            <a:r>
              <a:rPr lang="en-GB" sz="1000" b="1" dirty="0">
                <a:solidFill>
                  <a:schemeClr val="tx1">
                    <a:lumMod val="65000"/>
                    <a:lumOff val="35000"/>
                  </a:schemeClr>
                </a:solidFill>
              </a:rPr>
              <a:t>105</a:t>
            </a:r>
          </a:p>
        </p:txBody>
      </p:sp>
    </p:spTree>
    <p:extLst>
      <p:ext uri="{BB962C8B-B14F-4D97-AF65-F5344CB8AC3E}">
        <p14:creationId xmlns:p14="http://schemas.microsoft.com/office/powerpoint/2010/main" val="4156976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E1FDB-E692-480F-BB42-D4521D39B803}"/>
              </a:ext>
            </a:extLst>
          </p:cNvPr>
          <p:cNvSpPr>
            <a:spLocks noGrp="1"/>
          </p:cNvSpPr>
          <p:nvPr>
            <p:ph type="title"/>
          </p:nvPr>
        </p:nvSpPr>
        <p:spPr/>
        <p:txBody>
          <a:bodyPr/>
          <a:lstStyle/>
          <a:p>
            <a:r>
              <a:rPr lang="en-GB" dirty="0"/>
              <a:t>Travel &amp; Transport - Advertiser </a:t>
            </a:r>
          </a:p>
        </p:txBody>
      </p:sp>
      <p:sp>
        <p:nvSpPr>
          <p:cNvPr id="3" name="Text Placeholder 2">
            <a:extLst>
              <a:ext uri="{FF2B5EF4-FFF2-40B4-BE49-F238E27FC236}">
                <a16:creationId xmlns:a16="http://schemas.microsoft.com/office/drawing/2014/main" id="{BA44A26F-9A61-4601-978A-8CADD9B7D2EA}"/>
              </a:ext>
            </a:extLst>
          </p:cNvPr>
          <p:cNvSpPr>
            <a:spLocks noGrp="1"/>
          </p:cNvSpPr>
          <p:nvPr>
            <p:ph type="body" sz="quarter" idx="15"/>
          </p:nvPr>
        </p:nvSpPr>
        <p:spPr>
          <a:xfrm>
            <a:off x="146645" y="5517515"/>
            <a:ext cx="11334817" cy="304800"/>
          </a:xfrm>
        </p:spPr>
        <p:txBody>
          <a:bodyPr/>
          <a:lstStyle/>
          <a:p>
            <a:r>
              <a:rPr lang="en-GB" dirty="0"/>
              <a:t>Source: Barb, Q1 2025, All Adults, Impacts (R/W) (million). Top 10 Q1 2025 advertisers by total impacts.</a:t>
            </a:r>
          </a:p>
        </p:txBody>
      </p:sp>
      <p:graphicFrame>
        <p:nvGraphicFramePr>
          <p:cNvPr id="7" name="Chart 6">
            <a:extLst>
              <a:ext uri="{FF2B5EF4-FFF2-40B4-BE49-F238E27FC236}">
                <a16:creationId xmlns:a16="http://schemas.microsoft.com/office/drawing/2014/main" id="{A82FA031-4F15-F677-44CA-CA0AA1D28499}"/>
              </a:ext>
            </a:extLst>
          </p:cNvPr>
          <p:cNvGraphicFramePr/>
          <p:nvPr>
            <p:extLst>
              <p:ext uri="{D42A27DB-BD31-4B8C-83A1-F6EECF244321}">
                <p14:modId xmlns:p14="http://schemas.microsoft.com/office/powerpoint/2010/main" val="1710180695"/>
              </p:ext>
            </p:extLst>
          </p:nvPr>
        </p:nvGraphicFramePr>
        <p:xfrm>
          <a:off x="696000" y="1035685"/>
          <a:ext cx="10800000" cy="3960000"/>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2">
            <a:extLst>
              <a:ext uri="{FF2B5EF4-FFF2-40B4-BE49-F238E27FC236}">
                <a16:creationId xmlns:a16="http://schemas.microsoft.com/office/drawing/2014/main" id="{B64DFAA3-DB6B-41C2-488C-BEFDB7AE48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7575" y="4995047"/>
            <a:ext cx="805912" cy="2364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478A165B-8E08-79B4-E17F-06CFC9EDD3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8229" y="4978313"/>
            <a:ext cx="614040" cy="2698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Download Jet2.com Logo in SVG Vector or PNG File Format - Logo.wine">
            <a:extLst>
              <a:ext uri="{FF2B5EF4-FFF2-40B4-BE49-F238E27FC236}">
                <a16:creationId xmlns:a16="http://schemas.microsoft.com/office/drawing/2014/main" id="{E51B74C0-42A4-21AF-4F8F-22B24605902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628" t="39548" r="11029" b="38268"/>
          <a:stretch/>
        </p:blipFill>
        <p:spPr bwMode="auto">
          <a:xfrm>
            <a:off x="5499060" y="5038852"/>
            <a:ext cx="788267" cy="1488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Bourne Leisure - Wikipedia">
            <a:extLst>
              <a:ext uri="{FF2B5EF4-FFF2-40B4-BE49-F238E27FC236}">
                <a16:creationId xmlns:a16="http://schemas.microsoft.com/office/drawing/2014/main" id="{85A71C4B-9A2C-C059-D061-0DF4D93E60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18699" y="4910357"/>
            <a:ext cx="487711" cy="405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P&amp;O Cruises Logo PNG Transparent &amp; SVG Vector - Freebie Supply">
            <a:extLst>
              <a:ext uri="{FF2B5EF4-FFF2-40B4-BE49-F238E27FC236}">
                <a16:creationId xmlns:a16="http://schemas.microsoft.com/office/drawing/2014/main" id="{738A30D8-D094-EC4D-6F5A-20C4002571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3480" y="4915347"/>
            <a:ext cx="752047" cy="3196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Turkey Tourism (@turkeytourism) / X">
            <a:extLst>
              <a:ext uri="{FF2B5EF4-FFF2-40B4-BE49-F238E27FC236}">
                <a16:creationId xmlns:a16="http://schemas.microsoft.com/office/drawing/2014/main" id="{22FE86B7-79B5-DF1C-B6EB-9920FB3824F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9355" b="20276"/>
          <a:stretch/>
        </p:blipFill>
        <p:spPr bwMode="auto">
          <a:xfrm>
            <a:off x="4572417" y="4913402"/>
            <a:ext cx="662107" cy="3997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4F2F8320-D09A-13E0-DB73-ACE49F0ACEA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28063" y="4998996"/>
            <a:ext cx="546876" cy="2285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trivago - Desktop App for Mac, Windows (PC), Linux - WebCatalog">
            <a:extLst>
              <a:ext uri="{FF2B5EF4-FFF2-40B4-BE49-F238E27FC236}">
                <a16:creationId xmlns:a16="http://schemas.microsoft.com/office/drawing/2014/main" id="{BB9106EA-6796-6EEB-D30A-E898D22B7B94}"/>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2922" t="38492" r="32865" b="40355"/>
          <a:stretch/>
        </p:blipFill>
        <p:spPr bwMode="auto">
          <a:xfrm>
            <a:off x="3503388" y="4978050"/>
            <a:ext cx="833068" cy="27041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6740CD91-5BBA-B996-E983-8959C965F80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00398" y="5029820"/>
            <a:ext cx="742950" cy="1668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22341D4-3331-C1E2-F464-F1235E9381B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88834" y="5047830"/>
            <a:ext cx="770082" cy="130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709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E1FDB-E692-480F-BB42-D4521D39B803}"/>
              </a:ext>
            </a:extLst>
          </p:cNvPr>
          <p:cNvSpPr>
            <a:spLocks noGrp="1"/>
          </p:cNvSpPr>
          <p:nvPr>
            <p:ph type="title"/>
          </p:nvPr>
        </p:nvSpPr>
        <p:spPr/>
        <p:txBody>
          <a:bodyPr/>
          <a:lstStyle/>
          <a:p>
            <a:r>
              <a:rPr lang="en-GB" dirty="0"/>
              <a:t>Health &amp; Wellbeing - Advertiser </a:t>
            </a:r>
          </a:p>
        </p:txBody>
      </p:sp>
      <p:sp>
        <p:nvSpPr>
          <p:cNvPr id="3" name="Text Placeholder 2">
            <a:extLst>
              <a:ext uri="{FF2B5EF4-FFF2-40B4-BE49-F238E27FC236}">
                <a16:creationId xmlns:a16="http://schemas.microsoft.com/office/drawing/2014/main" id="{BA44A26F-9A61-4601-978A-8CADD9B7D2EA}"/>
              </a:ext>
            </a:extLst>
          </p:cNvPr>
          <p:cNvSpPr>
            <a:spLocks noGrp="1"/>
          </p:cNvSpPr>
          <p:nvPr>
            <p:ph type="body" sz="quarter" idx="15"/>
          </p:nvPr>
        </p:nvSpPr>
        <p:spPr>
          <a:xfrm>
            <a:off x="146645" y="5517515"/>
            <a:ext cx="11334817" cy="304800"/>
          </a:xfrm>
        </p:spPr>
        <p:txBody>
          <a:bodyPr/>
          <a:lstStyle/>
          <a:p>
            <a:r>
              <a:rPr lang="en-GB" dirty="0"/>
              <a:t>Source: Barb, Q1 2025, All Adults, Impacts (R/W) (million). Top 10 Q1 2025 advertisers by total impacts.</a:t>
            </a:r>
          </a:p>
        </p:txBody>
      </p:sp>
      <p:graphicFrame>
        <p:nvGraphicFramePr>
          <p:cNvPr id="7" name="Chart 6">
            <a:extLst>
              <a:ext uri="{FF2B5EF4-FFF2-40B4-BE49-F238E27FC236}">
                <a16:creationId xmlns:a16="http://schemas.microsoft.com/office/drawing/2014/main" id="{A82FA031-4F15-F677-44CA-CA0AA1D28499}"/>
              </a:ext>
            </a:extLst>
          </p:cNvPr>
          <p:cNvGraphicFramePr/>
          <p:nvPr>
            <p:extLst>
              <p:ext uri="{D42A27DB-BD31-4B8C-83A1-F6EECF244321}">
                <p14:modId xmlns:p14="http://schemas.microsoft.com/office/powerpoint/2010/main" val="3351668138"/>
              </p:ext>
            </p:extLst>
          </p:nvPr>
        </p:nvGraphicFramePr>
        <p:xfrm>
          <a:off x="696000" y="1035685"/>
          <a:ext cx="10800000" cy="3960000"/>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2">
            <a:extLst>
              <a:ext uri="{FF2B5EF4-FFF2-40B4-BE49-F238E27FC236}">
                <a16:creationId xmlns:a16="http://schemas.microsoft.com/office/drawing/2014/main" id="{A80444BB-275A-5D06-692D-F2D36AB6CB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6425" y="4978895"/>
            <a:ext cx="589876" cy="3138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Reckitt - Wikipedia">
            <a:extLst>
              <a:ext uri="{FF2B5EF4-FFF2-40B4-BE49-F238E27FC236}">
                <a16:creationId xmlns:a16="http://schemas.microsoft.com/office/drawing/2014/main" id="{2437D97B-C14E-A171-9B1C-6BE5BED16A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3705" y="4954857"/>
            <a:ext cx="591766" cy="3047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C9E3F621-4A09-F7E6-F302-255180CC5F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34214" y="5011630"/>
            <a:ext cx="569855" cy="2483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descr="Janeplan: Taking the first step is easier than you think... | Milled">
            <a:extLst>
              <a:ext uri="{FF2B5EF4-FFF2-40B4-BE49-F238E27FC236}">
                <a16:creationId xmlns:a16="http://schemas.microsoft.com/office/drawing/2014/main" id="{5F55E7CA-8B71-D1AF-05AE-2A12AE07C4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98344" y="4969095"/>
            <a:ext cx="595414" cy="3334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0" descr="GSK names health arm as Haleon ahead of spin-off | News | The Grocer">
            <a:extLst>
              <a:ext uri="{FF2B5EF4-FFF2-40B4-BE49-F238E27FC236}">
                <a16:creationId xmlns:a16="http://schemas.microsoft.com/office/drawing/2014/main" id="{05B833E8-43E5-FC4F-2F4D-754721D2C31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7645" t="35208" r="17532" b="36018"/>
          <a:stretch/>
        </p:blipFill>
        <p:spPr bwMode="auto">
          <a:xfrm>
            <a:off x="3564712" y="5053067"/>
            <a:ext cx="710120" cy="16548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irHealth - HomePage">
            <a:extLst>
              <a:ext uri="{FF2B5EF4-FFF2-40B4-BE49-F238E27FC236}">
                <a16:creationId xmlns:a16="http://schemas.microsoft.com/office/drawing/2014/main" id="{842F6A18-3FEC-019A-BA73-46EBCCE50AB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05044" y="4969095"/>
            <a:ext cx="594557" cy="3334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E6CC7393-B98B-8F8D-D76B-940FF97020E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98940" y="4951280"/>
            <a:ext cx="371475" cy="36906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utrition + Sleep for Whole Body Health | AG1 &amp; AGZ">
            <a:extLst>
              <a:ext uri="{FF2B5EF4-FFF2-40B4-BE49-F238E27FC236}">
                <a16:creationId xmlns:a16="http://schemas.microsoft.com/office/drawing/2014/main" id="{53B9CDAD-6097-5557-F090-65931D746C9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601325" y="5026274"/>
            <a:ext cx="546145" cy="21907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ome - Dendron Brands Ltd">
            <a:extLst>
              <a:ext uri="{FF2B5EF4-FFF2-40B4-BE49-F238E27FC236}">
                <a16:creationId xmlns:a16="http://schemas.microsoft.com/office/drawing/2014/main" id="{10C3BCEB-B0FE-45FD-CCBC-8AF573268C0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97251" y="4946524"/>
            <a:ext cx="793421" cy="3785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467758E6-D333-6D8E-AD54-DDAD2B7A3115}"/>
              </a:ext>
            </a:extLst>
          </p:cNvPr>
          <p:cNvPicPr>
            <a:picLocks noChangeAspect="1"/>
          </p:cNvPicPr>
          <p:nvPr/>
        </p:nvPicPr>
        <p:blipFill>
          <a:blip r:embed="rId13"/>
          <a:stretch>
            <a:fillRect/>
          </a:stretch>
        </p:blipFill>
        <p:spPr>
          <a:xfrm>
            <a:off x="9491111" y="5023369"/>
            <a:ext cx="775463" cy="224884"/>
          </a:xfrm>
          <a:prstGeom prst="rect">
            <a:avLst/>
          </a:prstGeom>
        </p:spPr>
      </p:pic>
    </p:spTree>
    <p:extLst>
      <p:ext uri="{BB962C8B-B14F-4D97-AF65-F5344CB8AC3E}">
        <p14:creationId xmlns:p14="http://schemas.microsoft.com/office/powerpoint/2010/main" val="1082372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E1FDB-E692-480F-BB42-D4521D39B803}"/>
              </a:ext>
            </a:extLst>
          </p:cNvPr>
          <p:cNvSpPr>
            <a:spLocks noGrp="1"/>
          </p:cNvSpPr>
          <p:nvPr>
            <p:ph type="title"/>
          </p:nvPr>
        </p:nvSpPr>
        <p:spPr/>
        <p:txBody>
          <a:bodyPr/>
          <a:lstStyle/>
          <a:p>
            <a:r>
              <a:rPr lang="en-GB" dirty="0"/>
              <a:t>Finance - Advertiser </a:t>
            </a:r>
          </a:p>
        </p:txBody>
      </p:sp>
      <p:sp>
        <p:nvSpPr>
          <p:cNvPr id="3" name="Text Placeholder 2">
            <a:extLst>
              <a:ext uri="{FF2B5EF4-FFF2-40B4-BE49-F238E27FC236}">
                <a16:creationId xmlns:a16="http://schemas.microsoft.com/office/drawing/2014/main" id="{BA44A26F-9A61-4601-978A-8CADD9B7D2EA}"/>
              </a:ext>
            </a:extLst>
          </p:cNvPr>
          <p:cNvSpPr>
            <a:spLocks noGrp="1"/>
          </p:cNvSpPr>
          <p:nvPr>
            <p:ph type="body" sz="quarter" idx="15"/>
          </p:nvPr>
        </p:nvSpPr>
        <p:spPr>
          <a:xfrm>
            <a:off x="146645" y="5517515"/>
            <a:ext cx="11334817" cy="304800"/>
          </a:xfrm>
        </p:spPr>
        <p:txBody>
          <a:bodyPr/>
          <a:lstStyle/>
          <a:p>
            <a:r>
              <a:rPr lang="en-GB" dirty="0"/>
              <a:t>Source: Barb, Q1 2025, All Adults, Impacts (R/W) (million). Top 10 Q1 2025 advertisers by total impacts.</a:t>
            </a:r>
          </a:p>
        </p:txBody>
      </p:sp>
      <p:graphicFrame>
        <p:nvGraphicFramePr>
          <p:cNvPr id="7" name="Chart 6">
            <a:extLst>
              <a:ext uri="{FF2B5EF4-FFF2-40B4-BE49-F238E27FC236}">
                <a16:creationId xmlns:a16="http://schemas.microsoft.com/office/drawing/2014/main" id="{A82FA031-4F15-F677-44CA-CA0AA1D28499}"/>
              </a:ext>
            </a:extLst>
          </p:cNvPr>
          <p:cNvGraphicFramePr/>
          <p:nvPr>
            <p:extLst>
              <p:ext uri="{D42A27DB-BD31-4B8C-83A1-F6EECF244321}">
                <p14:modId xmlns:p14="http://schemas.microsoft.com/office/powerpoint/2010/main" val="3924412323"/>
              </p:ext>
            </p:extLst>
          </p:nvPr>
        </p:nvGraphicFramePr>
        <p:xfrm>
          <a:off x="696000" y="1035685"/>
          <a:ext cx="10800000" cy="3960000"/>
        </p:xfrm>
        <a:graphic>
          <a:graphicData uri="http://schemas.openxmlformats.org/drawingml/2006/chart">
            <c:chart xmlns:c="http://schemas.openxmlformats.org/drawingml/2006/chart" xmlns:r="http://schemas.openxmlformats.org/officeDocument/2006/relationships" r:id="rId3"/>
          </a:graphicData>
        </a:graphic>
      </p:graphicFrame>
      <p:sp>
        <p:nvSpPr>
          <p:cNvPr id="5" name="AutoShape 4" descr="Moneysupermarket.com buys Quidco for up to £101m">
            <a:extLst>
              <a:ext uri="{FF2B5EF4-FFF2-40B4-BE49-F238E27FC236}">
                <a16:creationId xmlns:a16="http://schemas.microsoft.com/office/drawing/2014/main" id="{87F9DEE8-732A-B67B-834D-3F3AADFAD1B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8" descr="Admiral home insurance - Compare quotes at Confused.com">
            <a:extLst>
              <a:ext uri="{FF2B5EF4-FFF2-40B4-BE49-F238E27FC236}">
                <a16:creationId xmlns:a16="http://schemas.microsoft.com/office/drawing/2014/main" id="{1E977C31-1195-1489-2B69-984A7CD434B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5786" y="5192725"/>
            <a:ext cx="680872" cy="2106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ive household jobs Brits most need help with - Refurb &amp; Developer Update">
            <a:extLst>
              <a:ext uri="{FF2B5EF4-FFF2-40B4-BE49-F238E27FC236}">
                <a16:creationId xmlns:a16="http://schemas.microsoft.com/office/drawing/2014/main" id="{E97D699E-A088-E96C-F582-E09D8B98CD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2375" b="19177"/>
          <a:stretch/>
        </p:blipFill>
        <p:spPr bwMode="auto">
          <a:xfrm>
            <a:off x="3364416" y="5008105"/>
            <a:ext cx="1084325" cy="2519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ome | Neilson Financial Services">
            <a:extLst>
              <a:ext uri="{FF2B5EF4-FFF2-40B4-BE49-F238E27FC236}">
                <a16:creationId xmlns:a16="http://schemas.microsoft.com/office/drawing/2014/main" id="{743CDF37-4C57-0E3B-D49C-72AAA6857C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3565" y="5060151"/>
            <a:ext cx="959301" cy="1478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06BFBC53-6763-FF70-6CE3-876961900C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69757" y="4978443"/>
            <a:ext cx="311265" cy="3112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Media Library | Press and Media | LV=">
            <a:extLst>
              <a:ext uri="{FF2B5EF4-FFF2-40B4-BE49-F238E27FC236}">
                <a16:creationId xmlns:a16="http://schemas.microsoft.com/office/drawing/2014/main" id="{DA44F2A3-5458-D6F2-23FE-3CBE71569D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82772" y="5044976"/>
            <a:ext cx="616473" cy="1781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blue logo with a bird in the shape of a heart&#10;&#10;AI-generated content may be incorrect.">
            <a:extLst>
              <a:ext uri="{FF2B5EF4-FFF2-40B4-BE49-F238E27FC236}">
                <a16:creationId xmlns:a16="http://schemas.microsoft.com/office/drawing/2014/main" id="{86D55877-3FCA-3C90-EF8A-A9E14F07079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84278" y="4960998"/>
            <a:ext cx="615387" cy="346155"/>
          </a:xfrm>
          <a:prstGeom prst="rect">
            <a:avLst/>
          </a:prstGeom>
        </p:spPr>
      </p:pic>
      <p:pic>
        <p:nvPicPr>
          <p:cNvPr id="15" name="Picture 2" descr="Petplan UK - Wikipedia">
            <a:extLst>
              <a:ext uri="{FF2B5EF4-FFF2-40B4-BE49-F238E27FC236}">
                <a16:creationId xmlns:a16="http://schemas.microsoft.com/office/drawing/2014/main" id="{5A1E15BD-77EF-8FAD-5BEF-253E40675BD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71955" y="5024131"/>
            <a:ext cx="659663" cy="21988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GoCompare logo small | GoCompare News">
            <a:extLst>
              <a:ext uri="{FF2B5EF4-FFF2-40B4-BE49-F238E27FC236}">
                <a16:creationId xmlns:a16="http://schemas.microsoft.com/office/drawing/2014/main" id="{69A3B330-203A-F0BE-D0C0-9AECDA3B208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596398" y="4976535"/>
            <a:ext cx="526776" cy="3150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1E6A304C-A2F2-A42B-E9D8-B3D3E1CA5F35}"/>
              </a:ext>
            </a:extLst>
          </p:cNvPr>
          <p:cNvPicPr>
            <a:picLocks noChangeAspect="1"/>
          </p:cNvPicPr>
          <p:nvPr/>
        </p:nvPicPr>
        <p:blipFill>
          <a:blip r:embed="rId12"/>
          <a:stretch>
            <a:fillRect/>
          </a:stretch>
        </p:blipFill>
        <p:spPr>
          <a:xfrm>
            <a:off x="1702144" y="4919015"/>
            <a:ext cx="430120" cy="430120"/>
          </a:xfrm>
          <a:prstGeom prst="rect">
            <a:avLst/>
          </a:prstGeom>
        </p:spPr>
      </p:pic>
      <p:pic>
        <p:nvPicPr>
          <p:cNvPr id="22" name="Picture 10" descr="About Us - Everything you need to know about Confused.com">
            <a:extLst>
              <a:ext uri="{FF2B5EF4-FFF2-40B4-BE49-F238E27FC236}">
                <a16:creationId xmlns:a16="http://schemas.microsoft.com/office/drawing/2014/main" id="{BD0616CE-9753-5512-BC0E-84859496DA60}"/>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r="20671"/>
          <a:stretch/>
        </p:blipFill>
        <p:spPr bwMode="auto">
          <a:xfrm>
            <a:off x="4547354" y="4831412"/>
            <a:ext cx="718269" cy="36011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learScore Reviews | Read Customer Service Reviews of ...">
            <a:extLst>
              <a:ext uri="{FF2B5EF4-FFF2-40B4-BE49-F238E27FC236}">
                <a16:creationId xmlns:a16="http://schemas.microsoft.com/office/drawing/2014/main" id="{FB535BC4-2D69-0CEC-1D51-05A1864BA1F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606048" y="4950655"/>
            <a:ext cx="536316" cy="366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0077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erson sitting on a bench&#10;&#10;AI-generated content may be incorrect.">
            <a:extLst>
              <a:ext uri="{FF2B5EF4-FFF2-40B4-BE49-F238E27FC236}">
                <a16:creationId xmlns:a16="http://schemas.microsoft.com/office/drawing/2014/main" id="{CEF391CF-23DB-806A-33E8-C9AA7ED5C9A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11" name="Rectangle 10">
            <a:extLst>
              <a:ext uri="{FF2B5EF4-FFF2-40B4-BE49-F238E27FC236}">
                <a16:creationId xmlns:a16="http://schemas.microsoft.com/office/drawing/2014/main" id="{16302025-6CD0-CCCA-68DE-A7A948DEE8AE}"/>
              </a:ext>
            </a:extLst>
          </p:cNvPr>
          <p:cNvSpPr/>
          <p:nvPr/>
        </p:nvSpPr>
        <p:spPr>
          <a:xfrm flipH="1">
            <a:off x="-7" y="0"/>
            <a:ext cx="11617897" cy="6858000"/>
          </a:xfrm>
          <a:prstGeom prst="rect">
            <a:avLst/>
          </a:prstGeom>
          <a:gradFill flip="none" rotWithShape="1">
            <a:gsLst>
              <a:gs pos="42000">
                <a:schemeClr val="bg1">
                  <a:lumMod val="0"/>
                  <a:alpha val="0"/>
                </a:schemeClr>
              </a:gs>
              <a:gs pos="22000">
                <a:srgbClr val="000000">
                  <a:lumMod val="24000"/>
                  <a:alpha val="25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 name="Title 2">
            <a:extLst>
              <a:ext uri="{FF2B5EF4-FFF2-40B4-BE49-F238E27FC236}">
                <a16:creationId xmlns:a16="http://schemas.microsoft.com/office/drawing/2014/main" id="{3B35BDB5-13B4-27AA-7EA5-07554B4CBDB5}"/>
              </a:ext>
            </a:extLst>
          </p:cNvPr>
          <p:cNvSpPr>
            <a:spLocks noGrp="1"/>
          </p:cNvSpPr>
          <p:nvPr>
            <p:ph type="ctrTitle"/>
          </p:nvPr>
        </p:nvSpPr>
        <p:spPr/>
        <p:txBody>
          <a:bodyPr/>
          <a:lstStyle/>
          <a:p>
            <a:r>
              <a:rPr lang="en-GB" dirty="0"/>
              <a:t>Reach Extenders &amp; Viewing Overview</a:t>
            </a:r>
          </a:p>
        </p:txBody>
      </p:sp>
      <p:sp>
        <p:nvSpPr>
          <p:cNvPr id="7" name="Text Placeholder 5">
            <a:extLst>
              <a:ext uri="{FF2B5EF4-FFF2-40B4-BE49-F238E27FC236}">
                <a16:creationId xmlns:a16="http://schemas.microsoft.com/office/drawing/2014/main" id="{56B09972-450A-8127-778F-4F90DC3BB0FA}"/>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Nothing - </a:t>
            </a:r>
            <a:r>
              <a:rPr lang="en-GB" dirty="0" err="1">
                <a:solidFill>
                  <a:schemeClr val="bg1"/>
                </a:solidFill>
              </a:rPr>
              <a:t>Feraligatr</a:t>
            </a:r>
            <a:endParaRPr lang="en-GB" dirty="0">
              <a:solidFill>
                <a:schemeClr val="bg1"/>
              </a:solidFill>
            </a:endParaRPr>
          </a:p>
        </p:txBody>
      </p:sp>
    </p:spTree>
    <p:extLst>
      <p:ext uri="{BB962C8B-B14F-4D97-AF65-F5344CB8AC3E}">
        <p14:creationId xmlns:p14="http://schemas.microsoft.com/office/powerpoint/2010/main" val="3348989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PASSING_SCORE" val="0.000000"/>
  <p:tag name="ISPRING_ULTRA_SCORM_COURSE_ID" val="826B905D-671C-48BC-A0DD-0FECA015BEE4"/>
  <p:tag name="ISPRINGONLINEFOLDERID" val="0"/>
  <p:tag name="ISPRINGONLINEFOLDERPATH" val="Content List"/>
  <p:tag name="ISPRINGCLOUDFOLDERID" val="26"/>
  <p:tag name="ISPRINGCLOUDFOLDERPATH" val="Repository/Nickable Charts/TV  viewing &amp; audiences/"/>
  <p:tag name="ISPRINGCLOUDFOLDERDOMAIN" val="https://thinkbox.ispringcloud.eu"/>
  <p:tag name="ISPRING_PLAYERS_CUSTOMIZATION" val="UEsDBBQAAgAIACJN40qpAcR2+wIAALAIAAAUAAAAdW5pdmVyc2FsL3BsYXllci54bWytVU1v2zAMPadA/4Ohe6WkH2sb2C26AsUO61Ag67ZboNqKrcW2PEmum/76UZK/53QrsEMCm+J7pMhH2r9+yVLvmUnFRR6gBZ4jj+WhiHgeB+jx693RBbq+Ojzwi5TumPR4FKAy5wZAU+RFTIWSFxrAD1QnAeoZMDAjr5BcSK53wH0G3G2k41N0eDADl1wFKNG6WBJSVRXmChB5rERaGhKFQ5GRQjLFcs0kcWkgr8Eu9d/R8MtETvSuYKqHLPT7A9ckLceL4gOS6gQLGZPj+XxBftx/XoUJy+gRz5WmeciQB5Wc2VI+0XB7L6IyZcrYZr5LcsW0NklY28zXS764yD0lwwA5h3XGlKIxUzjNY0QclkyA/U1KVVLzqAGt4VVbXvNav7V5XzdutnOkcy7Kp5SrBI76kM46CfTJMKqf2etaBT02CrozTMiT7FfJJYvs67dWjPMFcgFbxdk8sapCOICnOxpqIXe3AAMV1R3EbdOwaxq2oJYDt9FXHQVqbrthVJeSNaWa+c88YuILlZIaWVxpWTKfjIw1lgzBPnFXrpvUNcRPdJae/UNvjN+oNT/VW52xgP/RmE9A1NaE5xF7uePgo1kGNdUMim1sWBcpNjG7nFT5lPV0PTC5HOumwEU8TWXMYAwjqinp7GQflEmqwCUs5QjbO9gLTnicpPDTkwzj0700GZXbSYbewV5wKsLtBLQ1t2Uk4zqOxNQqyCcT68QPS6VFxl+tPAd7Ri+tDt8auebopuDtwfn8j1EcxGgGc4MmVpd56u2r5vDBzKlWnc+6cJaBWmEemC4L59XMQlmMfCK2oWWqb/s5NfuwBx3lPDUd01zfQe+iWvFX5lU8Ml+6xYmpScKMZgL04eKkxwD9hO0yCG9N+yJuRN7UAWNi39y/rWiz5evWua7v67APNXzmrHIYN1MfQR2xFGUejXqIi+4jolLYaTeSUS9lG7jR4hhEKooAncJDfefLs8vuyueLywZr83pwgV0u71jpdcKdgkit6/Yifr0b4PE3UEsDBBQAAgAIAOtaAlMxtD4H3QQAAGoSAAAdAAAAdW5pdmVyc2FsL2NvbW1vbl9tZXNzYWdlcy5sbmetWG1v2zYQ/l6g/4EQUGADurQd0KIYEgeyxDhCZMqV6DjZMAiMxNhEKNHTi1Pv037Nfth+yY6U7dhNCklJAduQaN1zx3t57qjj06+ZRCtelELlJ9aHo/cW4nmiUpHPT6wpPfvls4XKiuUpkyrnJ1auLHQ6eP3qWLJ8XrM5h+vXrxA6znhZwm050HcP90ikJ9ZkGDvBeGKT69gPRkE89EbWwFHZkuVr5Ku5+unXT5+/fvj46efjdxu5LjDR2Pb9QyBkkD6+7wBEaBj4MaBhPyb4iloD/dtPLphS3yPYGmwu+klPQnxpDfRvq9w0DDGhceR7Lo69KCYBNb7wMcWuNbhWNVqwFUeVQivB71G14BDHShQclVKk5o9EwUJe8zZlbjC2PRKHOKKh51AvINYgUkWxfmtgWV0tVAHqSpSKkt1InhqdkDHm/2XBS1DNKsgoBJ9qIeBJlTGRH7WrnhE/sN3YnkziMY4iewTOpbtNAdIB/L2oFvBfytVbUHGfS8VSdFtwAAwixJZLKZLmSREtC23hRLJ1qxWhPfPIKKZB4EcxJu52xRrgPEVuwfRme6KEdoRDAChYyYtnyMYm1404sqXsh3Dujc59+FJtwrmYLyR8q752TDBkwoTnbVKQqTiEHI+iWRC62mmgCjG0ZGV5r4r0IEv349kG7BEngEJw6B441RhbYMgPAexVFDyp2sB8e0qc83hICVwOMTjXZ3WeLDrKQYU8maT7KVlDrPYTrzX/N2jxMLiCEgdGCvpIBBdARBd9JK5xBOSBozYZYl96I1tTgSafLTNsmSdhutDlGrEkATkd0pVQdQkr2iXAD4aDyn5aIvxlCpnk2f4T/NYAQrBNDs3FioMJRdqe0cC2DnZ1Tn+Zer/HZ7bnYzeGJAfqialpA1oZA+LMVYWYlEpvAPSydMXyhKMbnjAd2DU8lorUPKYT0FjyVy3+RqzakO6bDV8TF1+9Oepp2gHFP7Ywq0swr6p4tqzaVO+Z/xwrdLF914QuW3+e/sjBxA694LtByti6CVKXyJQiq2XTC14cn51lfWPUasQLPdU9Wj/akqgh/aEHrDUUqrsEhmFDNzaYD2R3KY+cgaJJ0zuguXj5bQ+dJNgAEIWei3EJrjow4VJzfnf5GR5GHoXGMeM3pahapzJTjU2Ang5tAmOw5BV/KMYbfquAxyRnq2Y4g/ZoIt0a0L3Z76BfUI/6YDIBwPlmriqRFBnYn3bAnI7x1gMNzR/sZKZqmZrileLOUD34ts7446nytlCZWZWs3CZv02lOX2JFs7mwUTrpMZfs6q9zfPbK7/lRirAdwiTi2MTR44uja1V2FIIS0K7wabSdfqAWMlYlC2irt6rO045AzVHGxWc2gG32HHFWJIv//vm3I8Y3ljSraLP6Wy8QPZcBC+Id2B9EVbz8sw2E2sNDOXPTRWpz9NvKdTwJUg+y8IccsVjTWjKVwdJRu15I8k3QbEpt53wMdRCZtFd1kbRPafsIYzu8AC4zxwNrMGbFHRAhVUr2QjGutgaXerAz0eoj/HAEX/FCO6mP8Msait429Sax7brmhQSUIJw375rOmcKBJ9m8mZBq3hnMObcJsO03eDwVVV/AEOPdCwd9qDYHWB9OyJBGHWrTNLgtlwFdNPcPZLF63O92d6V5K3T8bu8l0f9QSwMEFAACAAgA61oCU0dLVwP8AwAAFxEAACcAAAB1bml2ZXJzYWwvZmxhc2hfcHVibGlzaGluZ19zZXR0aW5ncy54bWzVWO9y2kYQ/85T3KiTj0F2atcOA3g8thgzwUCR3CbT6XgO3YKuPt2puhOEfOrT9MH6JN3TYQwBJyIpnWQYD+i0+9u/v13JzYv3qSAzyDVXsuUd1488AjJWjMtpy7uLOi/PPaINlYwKJaHlSeWRi3atmRVjwXUSgjEoqgnCSN3ITMtLjMkavj+fz+tcZ7m9q0RhEF/XY5X6WQ4apIHczwRd4JdZZKC9JUIFAPxLlVyqtWs1QpoO6VaxQgDhDD2X3AZFRUdQnXi+ExvT+GGaq0KyKyVUTvLpuOX9cH5pP48yDuqapyBtTnQbD+2xaVDGuPWCipB/AJIAnybo7tmJR+acmaTlvTqxKCjtb6OU2C50alGuFOZAmiV8CoYyaqi7dPYMvDf68cAdsYWkKY8jvENs/C3vOroPe93r4L4/iILw/ia67Tkf9lCKgrfRHkpRN+oF+8hXhb95NwxGvW7/zX00GPSi7vBJCzO6kZCmv5mxJmZWFXkMq4Q1TVKkY0m5wB79KI0aDHa5oPkUItXhWMQJFRo88kcG058LKrhZIBmOkAwPANmlziA2I1u2lmfyArwnOAeIjmEtVy1x+nrVEmfnG6H7zvpTWDu9bFJjaJxg8+BZ6VrTXz96FJsouRGavSZjJdgqIEjHwPo0hTVKhA9cdlDy2CMTLILAUAcZSBJSiTTkBsOPVwC6GGvDTUm/zlL6MudUEMTDOQHkNtxKR5zQXG9kfZV52/xx+7e+MqB/d+lwR8+J/qoKwchCFUTwByBGESx1keKvBMg6ocgkV2l5ipQ3RAuOzs04zIFdVDH0Dk2kBWrifMkEGGfhz4J/IGOYqBxxgc5wGuE51w6/vhdwRrV+AqWPPr5wNOn2r4O3L2yAlM2ojPcEx/6ANDOHwKcYu1RoQgiF2VyDwMzEtNBQ1odxVopVCbP+5RXRPC2Eq/h/XZc16ANW5zBW6MLVqEphPutBZbMJnZWctDwroZGNHEviMPFGjIOGywKqAsZUEiXFgtAYh7m2DJ9xVWg8cVx20PqLHHSqhMvS1SnOQzSWM8iroB0dv/rx5PSns/PXjbr/z19/v/yk0nLBDQW11tyGu3p2g1bT+miPfkbpE9t0S7ej8tS2KNsyuvsJYbnJtud807c7aPdKKjfnt7qRwuBydHVDRkF414vCRpWG6CtknYkT7KiJfaasojO4i7AkQRXR4Sj4pZIbWJtKbAjCSnCDSnG8qSI1cpt6uLalK7mA43zqxhMOdMFTjp35XVD0ObZ8Pbv/F4Z+9UOjo/iBGAo0jxOs6sE64buYgodM8beUNXe1et3beL9r+jvfpO2dlEueYi7tpl+9frdPT47wjXHnrVoN0Tb/mdGu/QtQSwMEFAACAAgA61oCU6GEF03jAgAAlAoAACEAAAB1bml2ZXJzYWwvZmxhc2hfc2tpbl9zZXR0aW5ncy54bWyVVsFu4jAQve9XRNl706XdlpUCElAqVepuqxb17iRDYuHYke3Q8vdrxw6xgUAaCymeec8zHj9PiMUG0+mPIIjTmnOgcgVlRZCEgKISJuGqwHSTsK8Av1cc0zxQzh3wQFpYGBkyI4y/g5QKIrSltQU4m4RJLSWjVymjUkW4ooyXiITTn9fNE0cN8hKLbYErzmPzXOCsUQpdmOEUG+P3vR59hJSVFaK7Z5azqwSlm5yzmmYX4xS7CjhR1dQb/3O/WPYGIFjIJ1VgL6flWI9hlIqDEKBTulvqcZFFUAKkjXT+VA44Xajzuz+gbbHAsqHNfunRR6tQDn6RxzM9+vFUre4Rrpej0c3deYKEL6mgNyM9eqGN8r+1OKvq6jsaqTjLdUF9zvxuMetXy55DGMrU9VOE0fz2cXx7kaA3pAMpxsNYjz6GLc/tgx4OyL669z7W15Uz8qrretAQ9KEnBKaS1xBH7cz4RME+X2qp7kfrdy0d5lXl/IpqAdM1IsLCOmMHfINPTDMXZS0d5IORuoSFSdhF+o6OsFjMm2bhZLg3OSly2B7hHGOH/KfqeoR0jB3yneAMXijZWY+T7KHLkNpDniN7nOfrr7xAkZpm1tvOWq+O9KyvrnBStYYWU7IMpkKns8Il6IOLo8ZmUoqOcoop2uIcSczoX41Lds1mRBwdOKzWTisrllgSOCW4JkfVpt1yNXNfj9brC9J8FrrNmXkgVRefhMzoMgwsZxI2a5iP4TGcMgliKBhJidKiVJ+8wRTdhBUe+BNds6GkEvEN8BVjpDdOHDlViKPTdY5tMU4dAK3LBPhSnRuGVji+zeAKnBdE/eQHhk/IfEKP0zBloZajCO916RisCADxtGhVaybGU9ZEYgJbINbrGJoN9+0sFkqlfYKbyWdYS1dy1jJIk7ZXdMfp9TnPcYLwofJiftdxHQNkL1Eimp15N7/tw04uXmtu+5nWuQsyBqslb2nlP66hMup/o/8BUEsDBBQAAgAIAOtaAlOpYJAf6AMAAKgQAAAmAAAAdW5pdmVyc2FsL2h0bWxfcHVibGlzaGluZ19zZXR0aW5ncy54bWzVWO9u2kgQ/85TrHzqx+K0l15SZIiixCioBDjs3LWqqmjxDngv613Xu4bST/c0fbA+yY29hEAgqWnL5U4oAo9nfvP3t2PHO/mUCDKFTHMlm86L+oFDQEaKcTlpOldh+/mxQ7ShklGhJDQdqRxy0qp5aT4SXMcBGIOqmiCM1I3UNJ3YmLThurPZrM51mhV3lcgN4ut6pBI3zUCDNJC5qaBz/DLzFLSzQKgAgH+JkguzVq1GiGeRLhXLBRDOMHLJi6SouDCJcFyrNaLRzSRTuWRnSqiMZJNR0/nl+LT43OpYpHOegCxKolsoLMSmQRnjRRBUBPwzkBj4JMZojw4dMuPMxE3n5WGBgtruJkqJbTOnBcqZwhJIs4BPwFBGDbWX1p+BT0bfCqyIzSVNeBTiHVKk33TOw+ug2zn3r3v90A+uL8LLro1hB6PQfxvuYBR2wq6/i35V+It3A3/Y7fTeXIf9fjfsDO6ssKJrBfHc9Yp5WFmVZxEsC+aZOE9GknKBI3qvjBoMDrmg2QRC1ebYxDEVGhzyVwqT33MquJkjFw6QCzcA6alOITLDom1Nx2Q5OHdwFhADw14uR+LV6+VIHB2vpe5a73dpbY3So8bQKMbhQVkZmueuim7VxkqupVZck5ESbJkQJCNgPZpggQdt6ZAxVl1gbv0UJAmoRNpxg/lGSwudj7ThpqRbe6F9mnEqCFIKzwUgl8FG/lFMM71W5mWpi2mPWu97yoD+YPO3oodU/1S5YGSuciL4DRCjCPY2T/BXDGSVQWScqaSUCqoN0YJjcFMOM2AnVRy9QxdJjpZ4nqQCjPXwMeefyQjGKkNcoFM8fVDOtcWv7wScUq3vQOltjM8sLzq9c//tsyJByqZURjuC40BAkpp94FPMXSp0IYTCaq5AYGUimmso+8M4K9WqpFn//o5onuTCdvxn92UFeo/d2Y8XOrc9qtKYb0ZQ2W1MpyUnC56V0MhGji2xmHgjwjOIyxyqAkZUEiXFnNAIT29dMHzKVa5RYrlsofV3BWhNCZdlqBN8JEBnGYOsCtrBi5e/Hr767ej4daPufv37y/NHjRYbbSBo4c2utLMHV2Y1q3uL8xtGj6zPDdu2ypJiRNmG0+2PBIvVtXnOe26xdLbvoHJV3ltBo6fbQYF/Ojy7IEM/uOqGQaPKCPQU8sxEMc7QuHhsrGLTvwqxCX4V1cHQ/6NSGNiNSvPvB5Xg+pXyeFNFa2h382BlL1cKAQ/wiT2Q8AgXPOE4i/8LUj7Ejx/n87/Cya3PhfxRUloa74mTQLMoxj7urfdPd9I9XVX/S4WyV8vXtrX3NM/d+kZcQ/n6fxdatX8AUEsDBBQAAgAIAOtaAlMyYqOLkAEAAAMGAAAfAAAAdW5pdmVyc2FsL2h0bWxfc2tpbl9zZXR0aW5ncy5qc42Uy27CMBBF93xFlG4r1AYKaXc8glSJRaV2V3XhhCFEOLZlOykp4t+LEx6247R4NvHVyR3PWJ59zzsuP/G9F29ff9f7N3Nfa6A0yQu4N3XcoedK9wXOVvCR5YAzAr6FlOdfL/LhSriMfVKbxtW7shWan08dNFPaGmGhi9wBChdYOsBvF7hzgD8XsKfV1dSkNToupKSkn1Aigcg+oTxHNePfPdRLL9GCaQm8QRf1cqBrlIBh+jd5dXwaq9C5hOYMkWpJU9qPUbJNOS3Iqst1UzHgxyvfnmp5Hs8iww5nQr5KyO3EUaiim2QchIBT3lGkwgljFAPWfNvdtFDDuF2QRZeZyOSZnjyq0GmGUmh1KZyoMDFy9LK5hygIBqM2J2EnG2IQqDAIjCrgt1hRVrAbLpBxmqqOtNDpaDYxr/KCYopWGUkbLpgOF+HQyanDKtsGnIcqdPBa6HCuwjeeELWe0Mbx+vKu0eF695YmjaF0ziqsrEvXIMAukbhE6hJZ5xRqDxJpDxK1//S+/juNbdc7/AJQSwMEFAACAAgATmFyVCkQ9LPCDwAAfiUAABcAAAB1bml2ZXJzYWwvdW5pdmVyc2FsLnBuZ+2a+1tSWffAabrNVF6apsbJC1Zv01zKa6lh4liWNaVNmmmmkjliXtDQQAGBKZ+ypoScSkdRaOI188o0hBcUtJs0KZJ5IUSlYowAlUQOKAh8wXrf7/P+D/7AOex99uectfZaZ+21zrMv/xQWYrNi/QoQCGRzYH9wOAi0JBgEWpz26TJLz+GXoWGW06Ls8JDdoIYeJ7mlsSQ5KDQIBLpHXjmXsNTS/uzM/uPZIJDtI+tvES/z7s8g0OY1B4KDjubGT4xIrozn4HlT2fTiY4Wh2277FIbWI8oeR6xZG/x4cPcf9zZrlj8MOu0W4NrfuIRz7fPPf/1CfPRbTdQK1snHxSvil/y47f5q3AaHoKzVHprdQf8uCTKf+1bFx4ADZRRBz+TcywDcWyD3UT7Tf7qi1EhI7qHO7spB91QOeAgCzA8Vik3kepe2LOBpmgrra5G0Y1u1YR+LlOoijbXbSMuduyy/sMjSbRvEIlPprur+Eio141NLx5n9NeeclhapCCpDnw3IOuII69pBALed6b3oPy0dV/WHvNR6seBuzNNK0Vfzfw/ZWwe8+XSj5fiDU9ASy+nSpkvWS8glqy1HV5LrJ5bT49WWKQb94nfe+jT7kAVoAVqAFqAFaAFagBagBWgBWoAWoAVoAVqAFqAFaAFagBagBeh/ocYVG3NiTR2KCBo+C2AxiNnAiApPTPKhQOCocYXD4L1y50TLOLRvAyyTVc1omeMH4pF0ViLiRIm8S1ITATMcb6D42m60fssduBI485rlLhiHoLYqf+8h7bCAYpxqeWCeR+BjBitxQpAeGMLi/1EvUkJ38bmZqdL5D8Zc7eZSfKhzn+jesh7eTEQ+fi5fHnkSBPKFGV/N/nRqv6APNqs4C7OQG8JGSgwEzwedQY9r92gDUYeSeev9cMnGmiZ2BuOTxSA/GLCnWkYlvh7y/utRmchEssUooCMyOyeLgG/T4ei6HKThhISFFePt6uLNK1Vl1MDpQRzYjz2cO+RInKoIEWbrxLAs3oiq7XWeVmmTiZMTahPjiCQdj0KUVwhVBa2TmJMAm0aTNCkb/SdQW/kujihR05ya3JCZl97fiCqFMrRpbeMpTbXiuwwmd3JKg4eQoziYtQ6gjtmaKIWLolubc/ZdhG4ivb1pw6XYa6XOSsTAbTW1S8eYNNw0kOMuuUX6VXdtPczYm7G3KOb3QdQI0Wx03LvOJ0J33FkFGUSNf7+uX77WVm/auvYgvOjkCLqKQ6qUWuVgk7jcoTsZ9J5aRuupAxXxhoim1ra5A+IB1AAgBAZ9pGNa+a544K11cmVVo2lvriU3Cuh7aNgMDkO3ZnWw29NuEtCYmnCc2GD4ey7c+IVpO8P08h+I6NBI5lpQZ59bu9SkZPzmoKJ5hh/1e3fyz4xWlKw+eziR7ubfeW/oTmM9o4k7iRQPMQixx/ZX855bHk1jhU6Ijy8rmi4TIRaD/oQByi8KtNwNXaUTum8SFFHJcAP326B/znePR6tSr+f2rlSJMHT9Z6bmT+FE+Eoz1y5Zl8SJqTLVGeh7nrEnBiuaepDkwrEkHoNpchI46upvH3hCut54ImcIWiHsznAE/WKE9Pt+4ZzcKKHfqDYfy200U+w/KNYAX/mqVH8Zb07thAArfhn73uElTfSQuGpVlyFrnfcgImdI6VCPS093DB5KaaJUNB6W7WCKl4FOEhug6pes5PiCACYevJl/k7zLK2BZ1eYPtovjr+vwljK+daoi1LTHtv0FY14wOzgU68YwS4pQZJugn5mlIz4gkAE5aM5+tdfikuTf4EJz79SdJUWZeOWJ2mQq5i17TDPrzp15w4qIL0MaxlBXFVmV0IYJOLOtUJUn8xe6t5ePARo0fUzIln/Uo5JA54sw9fGbf1J9iSyDVSfg1roUMzp28nGXrs5rcnpLgE8j3q4IPTSRAbeffcmDNmLNBglx5JFdYJ5Gx6niZvanSH1QpRD8znktA9Gz7mgeayw9rimj/mWfjIwNjSnuE+7Ejea+6NYS7/M1ntENNBxYr3TSpRz1JuwKo0FdeJVjExlerW20py3Li/xVbdko+YtKx2G0GFHrTpztEjZGO2/7TqGBeEg12h0c/iFwv765kcJX+7jgNb3KEvOwDJpzNkagxmJbe9VpI2fhPGxU1WcbOZcqKqIgF/uB+8jV3YRI13fSEwm3YEFHqiLL330zYPY/iI99fXuyymr20e4D5EIIcZWf0a+arNSQ3AGgULUnHJZWgX6BnoAvLUJJEhXg8+GSVrhMqGsZm3eRkQHcgXEvpgwP7GFQkfUv3WDcvD3d0VRYamG0eIDXtdS8xy7g7Fl9sy10opv04DTlK/KDZhinoSHRg8A9GsGrg7oI+wBkxTHe6+auYiSHw083EDbK1gfrzx1dToe64Z+nJvT25XR6eWke1MjPA6WCvLd61KCssjaygjB8Lm60c8aV8eRQXMi85lwOlx9njU2RV0TX3+zd9isOCYlYqa5EXfkZHaHbu/c8pAeQOSz/zqd7Mh+Cz6t8ghRXnB19YdE73JPOYNAPVTNaG9oFjuACABNyDSVmsUen2DqEj7GwtR3cLzGbqEckaal6XBTtmExIAzCcH3/+YHJfu/gW7IRoUNsnmE5FHFc+NG0guI/j6qMFZoV0lHt732F8fHHa43gGSWCn1EAQsYszvZhSjyE4lvasGcYCo2ImdDOzzSa3HSwY63AldFKQZohpF8o4+MDMBmkETaVeUUTFbu0m8SCydcH6MFW+Zxh4riHRiAG/pHLn/FihFcdKvpI19+GKm3rt1FCO6n3ZGNAvS6J5+w92iCihxHw3qa5W7xIp8e5UJXcRnyrAPRDiR+ENM7Ak0glHbdmZWUzAljrBYea+cVmh9PtLhoJMJvh2BRzOS7jP7+f2Z7+ydcBvxcaNGEZpZAM0THXiCd206BQMXT7mKeH1Jyagdw3ubHJ9sbzBVp1VbPen1Das4ljnzknbnXJSzOg+ok3ce8W55+5rY+IP40erWHHJ6LpzTF+KyZ971TnAaKzs5j4QwNFiEGgcDmbGOmp3cwcv7uAcq+tLo5jyVq0HMKX1qw3CRCxeJGyfqN04L5bG8x1whiE2YDIDZRMCJSZLJfMa16AKhczy0TvkWS7cKpPONdyfW074AQiCTr7qT0kqlzbkjEwMbM2kt1/Ut00+1ze73N3RpawWlKArrGvnaLpeBSAlgXrDQblqwxb+eOMi0Es+9I7w4kFnD2y9X80F0wHVhhd9jLJ3HeGeCVpqdlWFCOmA8MavSk2VKKR6tgGj8rp0tVhQ6l9zY1Q2ppmo0LZoUpItwrTYM+zlIOSR8/s5dSl51c/VWMX0X4JS57RX4/w7xMz7V9tN4eZ3AzIgmRZoIiXxZ+ykfh/sJDGO6hgB4iECFhGdNqBvJnhAuaIUxlplG4EV8uQ8Ut/yOl0vhCvURqWP2MQ+xB/3u9pYCl22A3h2U988+NgIuOXvRwRS4g+SO2V9AXgcx+W/VhP6Rtbne4rl8XkaOXP5cfcfFJD/Gm5Ron31V0T3dEwAgBHJLHETwjCJumrBOKOgPh5lcPa926doEyX9UmLxs8BvALtEfLwCF9meVdfue0NPjZTlDMeZFh/3bkVYkp/pyzxaszY9zZLr2JT0CWyUgphhYfbDmJKe+A1Zw5r1TebhsdDg5I+WlctYeOwEjn9AOc6N5Xj9G/ZtuKGt/Dpp1ieCfEE0FS2Lzd8feE3xIAJcQvjhqvtXipIvCsXAohPF96WT16CcBnpPGucnuVLpf6u9ccpWjigWBlIH0ZgfhBYlDj0hrQDroO+pAzTzE1g91HzBffTVdTKUy55G6JwRm652/A2PMD8HDi4tUeB+rIARZUqpyEequ0KdX35bGXgjRUhFInyB4XrqI+cmPxXrlPE4czI0EoeP7txxCnanm5B26nqpc36vTx/vVhVM3gvLVhmQyvGpNqRZvxNQRyXrtST/t5SwgGVw3pt/WaJeqv7B9pr8+6tWxBXvM14XIfW3dBXP+6rcAeeWtsV65XrVtamkKSmgS6HHqZ6K7sVj+SdcojnqRl+XveRMokHM03cyBS6ICPFgEly4tO3nka3tdgO6c1ObiQCS6J7SdVr8wQo5vDFL2jb3wI4RoBzKK057NKaJuSf8bYcx3xj/Tpf9oFeth3g46bjrLW7tOe/WnfIvv7sxqhuqgiKO9k0lxoqFPEvQMsz8WmaxxtcROvxHHVyCUxW3+klN0ju20ZnebrttkZaVSB4ZiJIpdIy5B9vPd1tTOxFqkftOxof1fOrVzVohFeVssqyNN3yioOqnGr/yztDPNr4dswQvOm2m1EAirIWvgw62GEbaW7BKhrlXQS0wXT3R/YioZ9QSzZ3me50w0zQxzMxNf9P2IYAIqqCGf/4/1YiAYbHYVWEH7VtcrTfFMvuxgmtJ72dmqsxJwB+BpoJNwJR6botJ//cAZXSqtW+p75eSrZ+coYskJaHlH7Mh7OTslw0BBsiwNeFKUhBvirRRSWWuWUGWFSeEkTvheMwMSATD9v6myWpzrugTdphjE+ZtrZnJNjbo2tL9M2yYoI5COBHmg4yfN4NWOaoLuN9nuDy8wlusOvKsTZcPpk6av15StNKLmRiAfZJG0F98fgS+8t1fw5NbVHnCs/5u3OOgV/uY7e4UPzLRQ+kDb7IBdZgGcD86qbu1mBseUWBMOltF+fxDnrbf/u/tK0HDp7W6pDUAriA5oNWUsQkEouwky3J90+AGf4hGJMtWFuY//aN97h28O4WA3WW4WWqZmrFPsLPQjYSkt4M+/7lBsvGvZ+xJdqHV+8+guVogMx63D+0XoaJ4ioVHENl3I3TydFoTC2m/858XaObb7RdqTYZhEaWGoJkSwGC7hLyuaWVopGRGK+EmFPHrE9eBmnvHVV13FDo7wRtwN7sHPzcvnf9j3Zqd/KGpn4TjyVP5nYX5+x9S+stl5dow42VfCZOtO6dr25pb/s9IuxZX20oA6H1PfL4ULwbrNdtB7zeZtd1miyNYqrNqcJjzMz1wP423J5YpNJU/sVtvKV7G6ghlZT4Uk2bmJgM3rbC88FAbsDcLYckb4qzbh2wTjGz50NS1wXHKpOFrS0037MTgTjuHqDarC4jqqRRQiiRXK6IjUsXs7nG2tUwsdc26Ut1xRLVF7dgO+NcKiK+vuF/ZQDTozLma2h2sQgdrFZl9/uk2BU9yVqeIbJIgNZIpkuI+JBNt3afzavOH0lL2gmsWr7fWmlfqYp5W1pJ3+QSssV63j1zZohmedj8ksJabfsEDu90GzEqDJZL+ngH6uEGo32lpUdlhvPZv+cX5rT+3hkIEgGv4tCaKy8a+fzYgv2Dtztg7AKnBzJ0+VmtefifxhleZW0Ghtf/A3rDght0nz/8fUEsDBBQAAgAIAE5hclTAqrEVSgAAAGsAAAAbAAAAdW5pdmVyc2FsL3VuaXZlcnNhbC5wbmcueG1ss7GvyM1RKEstKs7Mz7NVMtQzULK34+WyKShKLctMLVeoAIoBBSFASaESyDVCcMszU0oygEIGZhYIwYzUzPSMElslCwOERn2gmQBQSwECAAAUAAIACAAiTeNKqQHEdvsCAACwCAAAFAAAAAAAAAABAAAAAAAAAAAAdW5pdmVyc2FsL3BsYXllci54bWxQSwECAAAUAAIACADrWgJTMbQ+B90EAABqEgAAHQAAAAAAAAABAAAAAAAtAwAAdW5pdmVyc2FsL2NvbW1vbl9tZXNzYWdlcy5sbmdQSwECAAAUAAIACADrWgJTR0tXA/wDAAAXEQAAJwAAAAAAAAABAAAAAABFCAAAdW5pdmVyc2FsL2ZsYXNoX3B1Ymxpc2hpbmdfc2V0dGluZ3MueG1sUEsBAgAAFAACAAgA61oCU6GEF03jAgAAlAoAACEAAAAAAAAAAQAAAAAAhgwAAHVuaXZlcnNhbC9mbGFzaF9za2luX3NldHRpbmdzLnhtbFBLAQIAABQAAgAIAOtaAlOpYJAf6AMAAKgQAAAmAAAAAAAAAAEAAAAAAKgPAAB1bml2ZXJzYWwvaHRtbF9wdWJsaXNoaW5nX3NldHRpbmdzLnhtbFBLAQIAABQAAgAIAOtaAlMyYqOLkAEAAAMGAAAfAAAAAAAAAAEAAAAAANQTAAB1bml2ZXJzYWwvaHRtbF9za2luX3NldHRpbmdzLmpzUEsBAgAAFAACAAgATmFyVCkQ9LPCDwAAfiUAABcAAAAAAAAAAAAAAAAAoRUAAHVuaXZlcnNhbC91bml2ZXJzYWwucG5nUEsBAgAAFAACAAgATmFyVMCqsRVKAAAAawAAABsAAAAAAAAAAQAAAAAAmCUAAHVuaXZlcnNhbC91bml2ZXJzYWwucG5nLnhtbFBLBQYAAAAACAAIAGACAAAbJgAAAAA="/>
  <p:tag name="ISPRING_FIRST_PUBLISH" val="1"/>
  <p:tag name="ISPRING_SCORM_RATE_QUIZZES" val="0"/>
  <p:tag name="ISPRING_SCORM_ENDPOINT" val="&lt;endpoint&gt;&lt;enable&gt;0&lt;/enable&gt;&lt;lrs&gt;http://&lt;/lrs&gt;&lt;auth&gt;0&lt;/auth&gt;&lt;login&gt;&lt;/login&gt;&lt;password&gt;&lt;/password&gt;&lt;key&gt;&lt;/key&gt;&lt;name&gt;&lt;/name&gt;&lt;email&gt;&lt;/email&gt;&lt;/endpoint&gt;&#10;"/>
  <p:tag name="ISPRING_PRESENTATION_TITLE" val="Future Focus Report - Q1 202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2.xml><?xml version="1.0" encoding="utf-8"?>
<a:theme xmlns:a="http://schemas.openxmlformats.org/drawingml/2006/main" name="1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712C10D46BFB04798D9B0BF8875AC26" ma:contentTypeVersion="9" ma:contentTypeDescription="Create a new document." ma:contentTypeScope="" ma:versionID="0529903f3036c693614b27c4cb42a34a">
  <xsd:schema xmlns:xsd="http://www.w3.org/2001/XMLSchema" xmlns:xs="http://www.w3.org/2001/XMLSchema" xmlns:p="http://schemas.microsoft.com/office/2006/metadata/properties" xmlns:ns3="b285913d-14e6-45f5-a3a7-22f3c8c29baa" xmlns:ns4="7c0d7b1a-507e-46fe-ab3e-c281bbe4bb2b" targetNamespace="http://schemas.microsoft.com/office/2006/metadata/properties" ma:root="true" ma:fieldsID="45f79b689ab585f420f25ae3252ac4fc" ns3:_="" ns4:_="">
    <xsd:import namespace="b285913d-14e6-45f5-a3a7-22f3c8c29baa"/>
    <xsd:import namespace="7c0d7b1a-507e-46fe-ab3e-c281bbe4bb2b"/>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LengthInSeconds"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85913d-14e6-45f5-a3a7-22f3c8c29b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c0d7b1a-507e-46fe-ab3e-c281bbe4bb2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6B6022E-8A93-42F0-BDB4-69DBA3D54EE2}">
  <ds:schemaRefs>
    <ds:schemaRef ds:uri="http://schemas.microsoft.com/office/infopath/2007/PartnerControls"/>
    <ds:schemaRef ds:uri="http://purl.org/dc/terms/"/>
    <ds:schemaRef ds:uri="http://www.w3.org/XML/1998/namespace"/>
    <ds:schemaRef ds:uri="http://schemas.microsoft.com/office/2006/documentManagement/types"/>
    <ds:schemaRef ds:uri="http://purl.org/dc/elements/1.1/"/>
    <ds:schemaRef ds:uri="http://schemas.microsoft.com/office/2006/metadata/properties"/>
    <ds:schemaRef ds:uri="7c0d7b1a-507e-46fe-ab3e-c281bbe4bb2b"/>
    <ds:schemaRef ds:uri="http://schemas.openxmlformats.org/package/2006/metadata/core-properties"/>
    <ds:schemaRef ds:uri="b285913d-14e6-45f5-a3a7-22f3c8c29baa"/>
    <ds:schemaRef ds:uri="http://purl.org/dc/dcmitype/"/>
  </ds:schemaRefs>
</ds:datastoreItem>
</file>

<file path=customXml/itemProps2.xml><?xml version="1.0" encoding="utf-8"?>
<ds:datastoreItem xmlns:ds="http://schemas.openxmlformats.org/officeDocument/2006/customXml" ds:itemID="{AA84130A-5CCA-482B-A0B0-C54EBD94EA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85913d-14e6-45f5-a3a7-22f3c8c29baa"/>
    <ds:schemaRef ds:uri="7c0d7b1a-507e-46fe-ab3e-c281bbe4bb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B904C35-2EEA-4522-8CD1-3BC9BEEF119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ThinkboxPowerPoint_Template_Nov17_FINAL</Template>
  <TotalTime>0</TotalTime>
  <Words>3719</Words>
  <Application>Microsoft Office PowerPoint</Application>
  <PresentationFormat>Widescreen</PresentationFormat>
  <Paragraphs>1303</Paragraphs>
  <Slides>27</Slides>
  <Notes>27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27</vt:i4>
      </vt:variant>
    </vt:vector>
  </HeadingPairs>
  <TitlesOfParts>
    <vt:vector size="33" baseType="lpstr">
      <vt:lpstr>Aptos</vt:lpstr>
      <vt:lpstr>Arial</vt:lpstr>
      <vt:lpstr>Calibri</vt:lpstr>
      <vt:lpstr>Symbol</vt:lpstr>
      <vt:lpstr>Thinkbox</vt:lpstr>
      <vt:lpstr>1_Thinkbox</vt:lpstr>
      <vt:lpstr>Future Focus Report</vt:lpstr>
      <vt:lpstr>In this deck...</vt:lpstr>
      <vt:lpstr>Category &amp; Advertiser Analysis Q1 2025</vt:lpstr>
      <vt:lpstr>Q1 2025 TV Impacts by Category</vt:lpstr>
      <vt:lpstr>Top sectors by Q1 2025 impacts</vt:lpstr>
      <vt:lpstr>Travel &amp; Transport - Advertiser </vt:lpstr>
      <vt:lpstr>Health &amp; Wellbeing - Advertiser </vt:lpstr>
      <vt:lpstr>Finance - Advertiser </vt:lpstr>
      <vt:lpstr>Reach Extenders &amp; Viewing Overview</vt:lpstr>
      <vt:lpstr>Identifying the ‘Reach Extenders’</vt:lpstr>
      <vt:lpstr>Identifying the ‘Reach Extenders’</vt:lpstr>
      <vt:lpstr>Top genres watched by ‘Reach Extenders’</vt:lpstr>
      <vt:lpstr>High indexing drama content</vt:lpstr>
      <vt:lpstr>High indexing film content</vt:lpstr>
      <vt:lpstr>‘Reach Extenders’ aren’t solely limited to high indexing genres</vt:lpstr>
      <vt:lpstr>When to target the ‘Reach Extenders’</vt:lpstr>
      <vt:lpstr>Q1 2025 linear TV facts &amp; figures</vt:lpstr>
      <vt:lpstr>Programming  Q1 2025</vt:lpstr>
      <vt:lpstr>Programming Highlights – Q1 2025</vt:lpstr>
      <vt:lpstr>Drama - Programming Highlights</vt:lpstr>
      <vt:lpstr>Entertainment - Programming Highlights</vt:lpstr>
      <vt:lpstr>Sports - Programming Highlights</vt:lpstr>
      <vt:lpstr>Hobbies &amp; Leisure - Programming Highlights</vt:lpstr>
      <vt:lpstr>SVOD Drama &amp; Entertainment - Programming Highlights</vt:lpstr>
      <vt:lpstr>Q1 2026</vt:lpstr>
      <vt:lpstr>Key Dates</vt:lpstr>
      <vt:lpstr>Programming Highlights – Q1 2026</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Future Focus Report - Q1 2026</dc:title>
  <dc:creator>Kate Allinson</dc:creator>
  <cp:lastModifiedBy>Nailah Uddin</cp:lastModifiedBy>
  <cp:revision>3735</cp:revision>
  <dcterms:created xsi:type="dcterms:W3CDTF">2017-11-21T15:01:39Z</dcterms:created>
  <dcterms:modified xsi:type="dcterms:W3CDTF">2025-10-15T09:34:44Z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0x010100A712C10D46BFB04798D9B0BF8875AC26</vt:lpwstr>
  </property>
</Properties>
</file>