
<file path=[Content_Types].xml><?xml version="1.0" encoding="utf-8"?>
<Types xmlns="http://schemas.openxmlformats.org/package/2006/content-types">
  <Default Extension="au" ContentType="audio/basic"/>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0" r:id="rId5"/>
  </p:sldMasterIdLst>
  <p:notesMasterIdLst>
    <p:notesMasterId r:id="rId37"/>
  </p:notesMasterIdLst>
  <p:handoutMasterIdLst>
    <p:handoutMasterId r:id="rId38"/>
  </p:handoutMasterIdLst>
  <p:sldIdLst>
    <p:sldId id="270" r:id="rId6"/>
    <p:sldId id="2147376131" r:id="rId7"/>
    <p:sldId id="4751" r:id="rId8"/>
    <p:sldId id="4701" r:id="rId9"/>
    <p:sldId id="4717" r:id="rId10"/>
    <p:sldId id="2147376123" r:id="rId11"/>
    <p:sldId id="2147376113" r:id="rId12"/>
    <p:sldId id="2147376117" r:id="rId13"/>
    <p:sldId id="2147376109" r:id="rId14"/>
    <p:sldId id="2147376108" r:id="rId15"/>
    <p:sldId id="2147376107" r:id="rId16"/>
    <p:sldId id="2147376112" r:id="rId17"/>
    <p:sldId id="2147376122" r:id="rId18"/>
    <p:sldId id="2147376114" r:id="rId19"/>
    <p:sldId id="2147376115" r:id="rId20"/>
    <p:sldId id="2147376106" r:id="rId21"/>
    <p:sldId id="258" r:id="rId22"/>
    <p:sldId id="2147376259" r:id="rId23"/>
    <p:sldId id="2147376260" r:id="rId24"/>
    <p:sldId id="2147376257" r:id="rId25"/>
    <p:sldId id="2147376258" r:id="rId26"/>
    <p:sldId id="4753" r:id="rId27"/>
    <p:sldId id="2147376126" r:id="rId28"/>
    <p:sldId id="2147376253" r:id="rId29"/>
    <p:sldId id="2147376254" r:id="rId30"/>
    <p:sldId id="2147376255" r:id="rId31"/>
    <p:sldId id="2147376256" r:id="rId32"/>
    <p:sldId id="2147376250" r:id="rId33"/>
    <p:sldId id="4754" r:id="rId34"/>
    <p:sldId id="4761" r:id="rId35"/>
    <p:sldId id="11408" r:id="rId36"/>
  </p:sldIdLst>
  <p:sldSz cx="12192000" cy="6858000"/>
  <p:notesSz cx="6858000" cy="9144000"/>
  <p:custDataLst>
    <p:tags r:id="rId3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uture Focus Report" id="{C5C7A7ED-BC0E-4FF5-BCF9-72B37B57D492}">
          <p14:sldIdLst>
            <p14:sldId id="270"/>
            <p14:sldId id="2147376131"/>
          </p14:sldIdLst>
        </p14:section>
        <p14:section name="Category &amp; Advertiser Analysis" id="{B95F88B3-D839-43DF-A3B6-554018B70641}">
          <p14:sldIdLst>
            <p14:sldId id="4751"/>
            <p14:sldId id="4701"/>
            <p14:sldId id="4717"/>
            <p14:sldId id="2147376123"/>
            <p14:sldId id="2147376113"/>
            <p14:sldId id="2147376117"/>
          </p14:sldIdLst>
        </p14:section>
        <p14:section name="Reach Extenders &amp; Viewing Overview" id="{B3157487-2CF3-4010-A9D9-C2ED641E2EF8}">
          <p14:sldIdLst>
            <p14:sldId id="2147376109"/>
            <p14:sldId id="2147376108"/>
            <p14:sldId id="2147376107"/>
            <p14:sldId id="2147376112"/>
            <p14:sldId id="2147376122"/>
            <p14:sldId id="2147376114"/>
            <p14:sldId id="2147376115"/>
            <p14:sldId id="2147376106"/>
            <p14:sldId id="258"/>
          </p14:sldIdLst>
        </p14:section>
        <p14:section name="Where to find the FIFA World Cup 2026 audience" id="{EB51998E-19D8-4D9B-A160-4B3E25F04700}">
          <p14:sldIdLst>
            <p14:sldId id="2147376259"/>
            <p14:sldId id="2147376260"/>
            <p14:sldId id="2147376257"/>
            <p14:sldId id="2147376258"/>
          </p14:sldIdLst>
        </p14:section>
        <p14:section name="Programming" id="{B122256C-AE2B-44B3-A998-3F3A81E40474}">
          <p14:sldIdLst>
            <p14:sldId id="4753"/>
            <p14:sldId id="2147376126"/>
            <p14:sldId id="2147376253"/>
            <p14:sldId id="2147376254"/>
            <p14:sldId id="2147376255"/>
            <p14:sldId id="2147376256"/>
            <p14:sldId id="2147376250"/>
          </p14:sldIdLst>
        </p14:section>
        <p14:section name="Q1 2026" id="{F78B9DDE-CB78-40A8-A1BC-D7D605B839F2}">
          <p14:sldIdLst>
            <p14:sldId id="4754"/>
            <p14:sldId id="4761"/>
            <p14:sldId id="1140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ica Webber" initials="DW" lastIdx="1" clrIdx="0">
    <p:extLst>
      <p:ext uri="{19B8F6BF-5375-455C-9EA6-DF929625EA0E}">
        <p15:presenceInfo xmlns:p15="http://schemas.microsoft.com/office/powerpoint/2012/main" userId="S-1-5-21-1903017862-2259124225-1915749700-466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8E8ED"/>
    <a:srgbClr val="00B050"/>
    <a:srgbClr val="8EA9DB"/>
    <a:srgbClr val="CECDD9"/>
    <a:srgbClr val="FCE4D6"/>
    <a:srgbClr val="DDEBF7"/>
    <a:srgbClr val="FFF2CC"/>
    <a:srgbClr val="E2EFDA"/>
    <a:srgbClr val="372D87"/>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932" autoAdjust="0"/>
  </p:normalViewPr>
  <p:slideViewPr>
    <p:cSldViewPr snapToGrid="0">
      <p:cViewPr varScale="1">
        <p:scale>
          <a:sx n="82" d="100"/>
          <a:sy n="82" d="100"/>
        </p:scale>
        <p:origin x="720" y="77"/>
      </p:cViewPr>
      <p:guideLst/>
    </p:cSldViewPr>
  </p:slideViewPr>
  <p:notesTextViewPr>
    <p:cViewPr>
      <p:scale>
        <a:sx n="1" d="1"/>
        <a:sy n="1" d="1"/>
      </p:scale>
      <p:origin x="0" y="0"/>
    </p:cViewPr>
  </p:notesTextViewPr>
  <p:sorterViewPr>
    <p:cViewPr>
      <p:scale>
        <a:sx n="100" d="100"/>
        <a:sy n="100" d="100"/>
      </p:scale>
      <p:origin x="0" y="-2796"/>
    </p:cViewPr>
  </p:sorterViewPr>
  <p:notesViewPr>
    <p:cSldViewPr snapToGrid="0">
      <p:cViewPr varScale="1">
        <p:scale>
          <a:sx n="78" d="100"/>
          <a:sy n="78" d="100"/>
        </p:scale>
        <p:origin x="396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gs" Target="tags/tag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Impacts</c:v>
                </c:pt>
              </c:strCache>
            </c:strRef>
          </c:tx>
          <c:spPr>
            <a:solidFill>
              <a:schemeClr val="accent1"/>
            </a:solidFill>
            <a:ln>
              <a:noFill/>
            </a:ln>
            <a:effectLst/>
          </c:spPr>
          <c:invertIfNegative val="0"/>
          <c:dLbls>
            <c:dLbl>
              <c:idx val="0"/>
              <c:tx>
                <c:rich>
                  <a:bodyPr/>
                  <a:lstStyle/>
                  <a:p>
                    <a:fld id="{343189EF-2C9B-472B-9BC7-10FDA408A509}" type="CELLRANGE">
                      <a:rPr lang="en-US"/>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A52F-413C-935D-71B35E28A671}"/>
                </c:ext>
              </c:extLst>
            </c:dLbl>
            <c:dLbl>
              <c:idx val="1"/>
              <c:tx>
                <c:rich>
                  <a:bodyPr/>
                  <a:lstStyle/>
                  <a:p>
                    <a:fld id="{1389C81F-5FF4-4696-B7A1-990160305EAE}" type="CELLRANGE">
                      <a:rPr lang="en-GB"/>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A52F-413C-935D-71B35E28A671}"/>
                </c:ext>
              </c:extLst>
            </c:dLbl>
            <c:dLbl>
              <c:idx val="2"/>
              <c:tx>
                <c:rich>
                  <a:bodyPr/>
                  <a:lstStyle/>
                  <a:p>
                    <a:fld id="{8F1328CA-5E02-4413-96FC-DBA227BB11BE}" type="CELLRANGE">
                      <a:rPr lang="en-GB"/>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A52F-413C-935D-71B35E28A671}"/>
                </c:ext>
              </c:extLst>
            </c:dLbl>
            <c:dLbl>
              <c:idx val="3"/>
              <c:tx>
                <c:rich>
                  <a:bodyPr/>
                  <a:lstStyle/>
                  <a:p>
                    <a:fld id="{3E40842A-8FB6-40A9-943D-A750253BEA71}" type="CELLRANGE">
                      <a:rPr lang="en-GB"/>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A52F-413C-935D-71B35E28A671}"/>
                </c:ext>
              </c:extLst>
            </c:dLbl>
            <c:dLbl>
              <c:idx val="4"/>
              <c:tx>
                <c:rich>
                  <a:bodyPr/>
                  <a:lstStyle/>
                  <a:p>
                    <a:fld id="{0BA149DA-E9A3-42AD-B808-CD4E1377D6D8}" type="CELLRANGE">
                      <a:rPr lang="en-GB"/>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A52F-413C-935D-71B35E28A671}"/>
                </c:ext>
              </c:extLst>
            </c:dLbl>
            <c:dLbl>
              <c:idx val="5"/>
              <c:tx>
                <c:rich>
                  <a:bodyPr/>
                  <a:lstStyle/>
                  <a:p>
                    <a:fld id="{1A63FE57-91FB-4E2B-B03B-F4C3752EA9D7}" type="CELLRANGE">
                      <a:rPr lang="en-GB"/>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A52F-413C-935D-71B35E28A671}"/>
                </c:ext>
              </c:extLst>
            </c:dLbl>
            <c:dLbl>
              <c:idx val="6"/>
              <c:tx>
                <c:rich>
                  <a:bodyPr/>
                  <a:lstStyle/>
                  <a:p>
                    <a:fld id="{C6780590-2724-4D4D-AEF5-A7C74E77FFE2}" type="CELLRANGE">
                      <a:rPr lang="en-GB"/>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A52F-413C-935D-71B35E28A671}"/>
                </c:ext>
              </c:extLst>
            </c:dLbl>
            <c:dLbl>
              <c:idx val="7"/>
              <c:tx>
                <c:rich>
                  <a:bodyPr/>
                  <a:lstStyle/>
                  <a:p>
                    <a:fld id="{84D242AC-83D9-404B-A5A6-0426F7C8F4DD}" type="CELLRANGE">
                      <a:rPr lang="en-GB"/>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A52F-413C-935D-71B35E28A671}"/>
                </c:ext>
              </c:extLst>
            </c:dLbl>
            <c:dLbl>
              <c:idx val="8"/>
              <c:tx>
                <c:rich>
                  <a:bodyPr/>
                  <a:lstStyle/>
                  <a:p>
                    <a:fld id="{D5832067-6405-4D37-8EF7-49CA3488AC67}" type="CELLRANGE">
                      <a:rPr lang="en-GB"/>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A52F-413C-935D-71B35E28A671}"/>
                </c:ext>
              </c:extLst>
            </c:dLbl>
            <c:dLbl>
              <c:idx val="9"/>
              <c:tx>
                <c:rich>
                  <a:bodyPr/>
                  <a:lstStyle/>
                  <a:p>
                    <a:fld id="{FF976797-D312-48AC-AE3D-EB1E5B0BDF43}" type="CELLRANGE">
                      <a:rPr lang="en-GB"/>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A52F-413C-935D-71B35E28A671}"/>
                </c:ext>
              </c:extLst>
            </c:dLbl>
            <c:dLbl>
              <c:idx val="10"/>
              <c:tx>
                <c:rich>
                  <a:bodyPr/>
                  <a:lstStyle/>
                  <a:p>
                    <a:fld id="{BF1AAD5A-C3E6-40AC-93E0-2B54ED5A8702}" type="CELLRANGE">
                      <a:rPr lang="en-GB"/>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A52F-413C-935D-71B35E28A671}"/>
                </c:ext>
              </c:extLst>
            </c:dLbl>
            <c:dLbl>
              <c:idx val="11"/>
              <c:tx>
                <c:rich>
                  <a:bodyPr/>
                  <a:lstStyle/>
                  <a:p>
                    <a:fld id="{9400D102-E8F1-4609-804C-3E397DFA6879}" type="CELLRANGE">
                      <a:rPr lang="en-GB"/>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A52F-413C-935D-71B35E28A671}"/>
                </c:ext>
              </c:extLst>
            </c:dLbl>
            <c:dLbl>
              <c:idx val="12"/>
              <c:tx>
                <c:rich>
                  <a:bodyPr/>
                  <a:lstStyle/>
                  <a:p>
                    <a:fld id="{E6A47D7E-655E-4F46-9064-8B6164776025}" type="CELLRANGE">
                      <a:rPr lang="en-GB"/>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C-A52F-413C-935D-71B35E28A671}"/>
                </c:ext>
              </c:extLst>
            </c:dLbl>
            <c:dLbl>
              <c:idx val="13"/>
              <c:tx>
                <c:rich>
                  <a:bodyPr/>
                  <a:lstStyle/>
                  <a:p>
                    <a:fld id="{AC083D47-2DC9-4B9A-9479-028583A9446C}" type="CELLRANGE">
                      <a:rPr lang="en-GB"/>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D-A52F-413C-935D-71B35E28A671}"/>
                </c:ext>
              </c:extLst>
            </c:dLbl>
            <c:dLbl>
              <c:idx val="14"/>
              <c:tx>
                <c:rich>
                  <a:bodyPr/>
                  <a:lstStyle/>
                  <a:p>
                    <a:fld id="{972A0082-59F6-4A95-839D-D11265F9BFC2}" type="CELLRANGE">
                      <a:rPr lang="en-GB"/>
                      <a:pPr/>
                      <a:t>[CELLRANGE]</a:t>
                    </a:fld>
                    <a:endParaRPr lang="en-GB"/>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E-A52F-413C-935D-71B35E28A671}"/>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2"/>
                    </a:solidFill>
                    <a:latin typeface="+mn-lt"/>
                    <a:ea typeface="+mn-ea"/>
                    <a:cs typeface="+mn-cs"/>
                  </a:defRPr>
                </a:pPr>
                <a:endParaRPr lang="en-US"/>
              </a:p>
            </c:txPr>
            <c:dLblPos val="outEnd"/>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Finance</c:v>
                </c:pt>
                <c:pt idx="1">
                  <c:v>Food</c:v>
                </c:pt>
                <c:pt idx="2">
                  <c:v>Entertainment &amp; Leisure</c:v>
                </c:pt>
                <c:pt idx="3">
                  <c:v>Household FMCG</c:v>
                </c:pt>
                <c:pt idx="4">
                  <c:v>Travel &amp; Transport</c:v>
                </c:pt>
                <c:pt idx="5">
                  <c:v>Government Social Political Organisation</c:v>
                </c:pt>
                <c:pt idx="6">
                  <c:v>Cosmetics &amp; Personal Care</c:v>
                </c:pt>
                <c:pt idx="7">
                  <c:v>Telecoms</c:v>
                </c:pt>
                <c:pt idx="8">
                  <c:v>Retail</c:v>
                </c:pt>
                <c:pt idx="9">
                  <c:v>Automotive</c:v>
                </c:pt>
                <c:pt idx="10">
                  <c:v>Household Equipment &amp; DIY</c:v>
                </c:pt>
                <c:pt idx="11">
                  <c:v>Health &amp; Wellbeing</c:v>
                </c:pt>
                <c:pt idx="12">
                  <c:v>Business &amp; Industrial</c:v>
                </c:pt>
                <c:pt idx="13">
                  <c:v>Media</c:v>
                </c:pt>
                <c:pt idx="14">
                  <c:v>Drink</c:v>
                </c:pt>
              </c:strCache>
            </c:strRef>
          </c:cat>
          <c:val>
            <c:numRef>
              <c:f>Sheet1!$B$2:$B$16</c:f>
              <c:numCache>
                <c:formatCode>_-* #,##0_-;\-* #,##0_-;_-* "-"??_-;_-@_-</c:formatCode>
                <c:ptCount val="15"/>
                <c:pt idx="0">
                  <c:v>16585</c:v>
                </c:pt>
                <c:pt idx="1">
                  <c:v>14967</c:v>
                </c:pt>
                <c:pt idx="2">
                  <c:v>11524</c:v>
                </c:pt>
                <c:pt idx="3">
                  <c:v>10702</c:v>
                </c:pt>
                <c:pt idx="4">
                  <c:v>9532</c:v>
                </c:pt>
                <c:pt idx="5">
                  <c:v>9169</c:v>
                </c:pt>
                <c:pt idx="6">
                  <c:v>8849</c:v>
                </c:pt>
                <c:pt idx="7">
                  <c:v>6965</c:v>
                </c:pt>
                <c:pt idx="8">
                  <c:v>6672</c:v>
                </c:pt>
                <c:pt idx="9">
                  <c:v>5564</c:v>
                </c:pt>
                <c:pt idx="10">
                  <c:v>5370</c:v>
                </c:pt>
                <c:pt idx="11">
                  <c:v>5064</c:v>
                </c:pt>
                <c:pt idx="12">
                  <c:v>4741</c:v>
                </c:pt>
                <c:pt idx="13">
                  <c:v>3805</c:v>
                </c:pt>
                <c:pt idx="14">
                  <c:v>3267</c:v>
                </c:pt>
              </c:numCache>
            </c:numRef>
          </c:val>
          <c:extLst>
            <c:ext xmlns:c15="http://schemas.microsoft.com/office/drawing/2012/chart" uri="{02D57815-91ED-43cb-92C2-25804820EDAC}">
              <c15:datalabelsRange>
                <c15:f>Sheet1!$E$2:$E$16</c15:f>
                <c15:dlblRangeCache>
                  <c:ptCount val="15"/>
                  <c:pt idx="0">
                    <c:v>116</c:v>
                  </c:pt>
                  <c:pt idx="1">
                    <c:v>104</c:v>
                  </c:pt>
                  <c:pt idx="2">
                    <c:v>89</c:v>
                  </c:pt>
                  <c:pt idx="3">
                    <c:v>109</c:v>
                  </c:pt>
                  <c:pt idx="4">
                    <c:v>90</c:v>
                  </c:pt>
                  <c:pt idx="5">
                    <c:v>83</c:v>
                  </c:pt>
                  <c:pt idx="6">
                    <c:v>99</c:v>
                  </c:pt>
                  <c:pt idx="7">
                    <c:v>108</c:v>
                  </c:pt>
                  <c:pt idx="8">
                    <c:v>103</c:v>
                  </c:pt>
                  <c:pt idx="9">
                    <c:v>113</c:v>
                  </c:pt>
                  <c:pt idx="10">
                    <c:v>93</c:v>
                  </c:pt>
                  <c:pt idx="11">
                    <c:v>92</c:v>
                  </c:pt>
                  <c:pt idx="12">
                    <c:v>121</c:v>
                  </c:pt>
                  <c:pt idx="13">
                    <c:v>105</c:v>
                  </c:pt>
                  <c:pt idx="14">
                    <c:v>102</c:v>
                  </c:pt>
                </c15:dlblRangeCache>
              </c15:datalabelsRange>
            </c:ext>
            <c:ext xmlns:c16="http://schemas.microsoft.com/office/drawing/2014/chart" uri="{C3380CC4-5D6E-409C-BE32-E72D297353CC}">
              <c16:uniqueId val="{00000000-D4B9-446F-8112-48A9C65C7976}"/>
            </c:ext>
          </c:extLst>
        </c:ser>
        <c:dLbls>
          <c:dLblPos val="outEnd"/>
          <c:showLegendKey val="0"/>
          <c:showVal val="1"/>
          <c:showCatName val="0"/>
          <c:showSerName val="0"/>
          <c:showPercent val="0"/>
          <c:showBubbleSize val="0"/>
        </c:dLbls>
        <c:gapWidth val="80"/>
        <c:overlap val="-27"/>
        <c:axId val="1018458864"/>
        <c:axId val="1018455256"/>
      </c:barChart>
      <c:catAx>
        <c:axId val="1018458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1" i="0" u="none" strike="noStrike" kern="1200" baseline="0">
                <a:solidFill>
                  <a:schemeClr val="tx1"/>
                </a:solidFill>
                <a:latin typeface="+mn-lt"/>
                <a:ea typeface="+mn-ea"/>
                <a:cs typeface="+mn-cs"/>
              </a:defRPr>
            </a:pPr>
            <a:endParaRPr lang="en-US"/>
          </a:p>
        </c:txPr>
        <c:crossAx val="1018455256"/>
        <c:crosses val="autoZero"/>
        <c:auto val="1"/>
        <c:lblAlgn val="ctr"/>
        <c:lblOffset val="100"/>
        <c:noMultiLvlLbl val="0"/>
      </c:catAx>
      <c:valAx>
        <c:axId val="1018455256"/>
        <c:scaling>
          <c:orientation val="minMax"/>
          <c:max val="18000"/>
        </c:scaling>
        <c:delete val="0"/>
        <c:axPos val="l"/>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GB" dirty="0"/>
                  <a:t>Impacts (R/W) (millions)</a:t>
                </a:r>
              </a:p>
            </c:rich>
          </c:tx>
          <c:layout>
            <c:manualLayout>
              <c:xMode val="edge"/>
              <c:yMode val="edge"/>
              <c:x val="1.1092624374303927E-3"/>
              <c:y val="0.26959675925925924"/>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_-* #,##0_-;\-*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101845886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b="1">
          <a:solidFill>
            <a:schemeClr val="tx1"/>
          </a:solidFill>
          <a:latin typeface="+mn-lt"/>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Jul</c:v>
                </c:pt>
              </c:strCache>
            </c:strRef>
          </c:tx>
          <c:spPr>
            <a:solidFill>
              <a:schemeClr val="accent1"/>
            </a:solidFill>
            <a:ln>
              <a:noFill/>
            </a:ln>
            <a:effectLst/>
          </c:spPr>
          <c:invertIfNegative val="0"/>
          <c:cat>
            <c:strRef>
              <c:f>Sheet1!$A$2:$A$11</c:f>
              <c:strCache>
                <c:ptCount val="10"/>
                <c:pt idx="0">
                  <c:v> Omaze </c:v>
                </c:pt>
                <c:pt idx="1">
                  <c:v> Asa </c:v>
                </c:pt>
                <c:pt idx="2">
                  <c:v> Shell uk </c:v>
                </c:pt>
                <c:pt idx="3">
                  <c:v> Edf energy </c:v>
                </c:pt>
                <c:pt idx="4">
                  <c:v> Co operative group </c:v>
                </c:pt>
                <c:pt idx="5">
                  <c:v> Smart energy gb </c:v>
                </c:pt>
                <c:pt idx="6">
                  <c:v> Royal mail national </c:v>
                </c:pt>
                <c:pt idx="7">
                  <c:v> Scottish power </c:v>
                </c:pt>
                <c:pt idx="8">
                  <c:v> Uswitch </c:v>
                </c:pt>
                <c:pt idx="9">
                  <c:v> Itv </c:v>
                </c:pt>
              </c:strCache>
            </c:strRef>
          </c:cat>
          <c:val>
            <c:numRef>
              <c:f>Sheet1!$B$2:$B$11</c:f>
              <c:numCache>
                <c:formatCode>_-* #,##0_-;\-* #,##0_-;_-* "-"??_-;_-@_-</c:formatCode>
                <c:ptCount val="10"/>
                <c:pt idx="0">
                  <c:v>260.33069999999998</c:v>
                </c:pt>
                <c:pt idx="1">
                  <c:v>204.18889999999999</c:v>
                </c:pt>
                <c:pt idx="2">
                  <c:v>169.73</c:v>
                </c:pt>
                <c:pt idx="3" formatCode="General">
                  <c:v>0</c:v>
                </c:pt>
                <c:pt idx="4">
                  <c:v>130.66909999999999</c:v>
                </c:pt>
                <c:pt idx="5">
                  <c:v>55.546999999999997</c:v>
                </c:pt>
                <c:pt idx="6">
                  <c:v>189.89160000000001</c:v>
                </c:pt>
                <c:pt idx="7">
                  <c:v>0</c:v>
                </c:pt>
                <c:pt idx="8">
                  <c:v>0</c:v>
                </c:pt>
                <c:pt idx="9">
                  <c:v>35.299500000000002</c:v>
                </c:pt>
              </c:numCache>
            </c:numRef>
          </c:val>
          <c:extLst>
            <c:ext xmlns:c16="http://schemas.microsoft.com/office/drawing/2014/chart" uri="{C3380CC4-5D6E-409C-BE32-E72D297353CC}">
              <c16:uniqueId val="{00000000-12C6-42EB-B63B-025125FE3DBC}"/>
            </c:ext>
          </c:extLst>
        </c:ser>
        <c:ser>
          <c:idx val="1"/>
          <c:order val="1"/>
          <c:tx>
            <c:strRef>
              <c:f>Sheet1!$C$1</c:f>
              <c:strCache>
                <c:ptCount val="1"/>
                <c:pt idx="0">
                  <c:v>Aug</c:v>
                </c:pt>
              </c:strCache>
            </c:strRef>
          </c:tx>
          <c:spPr>
            <a:solidFill>
              <a:schemeClr val="accent2"/>
            </a:solidFill>
            <a:ln>
              <a:noFill/>
            </a:ln>
            <a:effectLst/>
          </c:spPr>
          <c:invertIfNegative val="0"/>
          <c:cat>
            <c:strRef>
              <c:f>Sheet1!$A$2:$A$11</c:f>
              <c:strCache>
                <c:ptCount val="10"/>
                <c:pt idx="0">
                  <c:v> Omaze </c:v>
                </c:pt>
                <c:pt idx="1">
                  <c:v> Asa </c:v>
                </c:pt>
                <c:pt idx="2">
                  <c:v> Shell uk </c:v>
                </c:pt>
                <c:pt idx="3">
                  <c:v> Edf energy </c:v>
                </c:pt>
                <c:pt idx="4">
                  <c:v> Co operative group </c:v>
                </c:pt>
                <c:pt idx="5">
                  <c:v> Smart energy gb </c:v>
                </c:pt>
                <c:pt idx="6">
                  <c:v> Royal mail national </c:v>
                </c:pt>
                <c:pt idx="7">
                  <c:v> Scottish power </c:v>
                </c:pt>
                <c:pt idx="8">
                  <c:v> Uswitch </c:v>
                </c:pt>
                <c:pt idx="9">
                  <c:v> Itv </c:v>
                </c:pt>
              </c:strCache>
            </c:strRef>
          </c:cat>
          <c:val>
            <c:numRef>
              <c:f>Sheet1!$C$2:$C$11</c:f>
              <c:numCache>
                <c:formatCode>_-* #,##0_-;\-* #,##0_-;_-* "-"??_-;_-@_-</c:formatCode>
                <c:ptCount val="10"/>
                <c:pt idx="0">
                  <c:v>391.63135</c:v>
                </c:pt>
                <c:pt idx="1">
                  <c:v>159.84889999999999</c:v>
                </c:pt>
                <c:pt idx="2">
                  <c:v>163.27950000000001</c:v>
                </c:pt>
                <c:pt idx="3">
                  <c:v>136.042755</c:v>
                </c:pt>
                <c:pt idx="4">
                  <c:v>99.076400000000007</c:v>
                </c:pt>
                <c:pt idx="5">
                  <c:v>52.180900000000001</c:v>
                </c:pt>
                <c:pt idx="6">
                  <c:v>0</c:v>
                </c:pt>
                <c:pt idx="7">
                  <c:v>0</c:v>
                </c:pt>
                <c:pt idx="8">
                  <c:v>23.9621</c:v>
                </c:pt>
                <c:pt idx="9">
                  <c:v>13.1639</c:v>
                </c:pt>
              </c:numCache>
            </c:numRef>
          </c:val>
          <c:extLst>
            <c:ext xmlns:c16="http://schemas.microsoft.com/office/drawing/2014/chart" uri="{C3380CC4-5D6E-409C-BE32-E72D297353CC}">
              <c16:uniqueId val="{00000001-12C6-42EB-B63B-025125FE3DBC}"/>
            </c:ext>
          </c:extLst>
        </c:ser>
        <c:ser>
          <c:idx val="2"/>
          <c:order val="2"/>
          <c:tx>
            <c:strRef>
              <c:f>Sheet1!$D$1</c:f>
              <c:strCache>
                <c:ptCount val="1"/>
                <c:pt idx="0">
                  <c:v>Sep</c:v>
                </c:pt>
              </c:strCache>
            </c:strRef>
          </c:tx>
          <c:spPr>
            <a:solidFill>
              <a:schemeClr val="accent3"/>
            </a:solidFill>
            <a:ln>
              <a:noFill/>
            </a:ln>
            <a:effectLst/>
          </c:spPr>
          <c:invertIfNegative val="0"/>
          <c:cat>
            <c:strRef>
              <c:f>Sheet1!$A$2:$A$11</c:f>
              <c:strCache>
                <c:ptCount val="10"/>
                <c:pt idx="0">
                  <c:v> Omaze </c:v>
                </c:pt>
                <c:pt idx="1">
                  <c:v> Asa </c:v>
                </c:pt>
                <c:pt idx="2">
                  <c:v> Shell uk </c:v>
                </c:pt>
                <c:pt idx="3">
                  <c:v> Edf energy </c:v>
                </c:pt>
                <c:pt idx="4">
                  <c:v> Co operative group </c:v>
                </c:pt>
                <c:pt idx="5">
                  <c:v> Smart energy gb </c:v>
                </c:pt>
                <c:pt idx="6">
                  <c:v> Royal mail national </c:v>
                </c:pt>
                <c:pt idx="7">
                  <c:v> Scottish power </c:v>
                </c:pt>
                <c:pt idx="8">
                  <c:v> Uswitch </c:v>
                </c:pt>
                <c:pt idx="9">
                  <c:v> Itv </c:v>
                </c:pt>
              </c:strCache>
            </c:strRef>
          </c:cat>
          <c:val>
            <c:numRef>
              <c:f>Sheet1!$D$2:$D$11</c:f>
              <c:numCache>
                <c:formatCode>_-* #,##0_-;\-* #,##0_-;_-* "-"??_-;_-@_-</c:formatCode>
                <c:ptCount val="10"/>
                <c:pt idx="0">
                  <c:v>139.59965</c:v>
                </c:pt>
                <c:pt idx="1">
                  <c:v>0</c:v>
                </c:pt>
                <c:pt idx="2">
                  <c:v>0</c:v>
                </c:pt>
                <c:pt idx="3">
                  <c:v>101.655081</c:v>
                </c:pt>
                <c:pt idx="4">
                  <c:v>0</c:v>
                </c:pt>
                <c:pt idx="5">
                  <c:v>92.472999999999999</c:v>
                </c:pt>
                <c:pt idx="6">
                  <c:v>0</c:v>
                </c:pt>
                <c:pt idx="7">
                  <c:v>174.4091</c:v>
                </c:pt>
                <c:pt idx="8">
                  <c:v>144.98595</c:v>
                </c:pt>
                <c:pt idx="9">
                  <c:v>114.44329999999999</c:v>
                </c:pt>
              </c:numCache>
            </c:numRef>
          </c:val>
          <c:extLst>
            <c:ext xmlns:c16="http://schemas.microsoft.com/office/drawing/2014/chart" uri="{C3380CC4-5D6E-409C-BE32-E72D297353CC}">
              <c16:uniqueId val="{00000002-12C6-42EB-B63B-025125FE3DBC}"/>
            </c:ext>
          </c:extLst>
        </c:ser>
        <c:dLbls>
          <c:showLegendKey val="0"/>
          <c:showVal val="0"/>
          <c:showCatName val="0"/>
          <c:showSerName val="0"/>
          <c:showPercent val="0"/>
          <c:showBubbleSize val="0"/>
        </c:dLbls>
        <c:gapWidth val="219"/>
        <c:overlap val="-27"/>
        <c:axId val="1253125688"/>
        <c:axId val="1253127984"/>
      </c:barChart>
      <c:catAx>
        <c:axId val="1253125688"/>
        <c:scaling>
          <c:orientation val="minMax"/>
        </c:scaling>
        <c:delete val="1"/>
        <c:axPos val="b"/>
        <c:numFmt formatCode="General" sourceLinked="1"/>
        <c:majorTickMark val="out"/>
        <c:minorTickMark val="none"/>
        <c:tickLblPos val="nextTo"/>
        <c:crossAx val="1253127984"/>
        <c:crosses val="autoZero"/>
        <c:auto val="1"/>
        <c:lblAlgn val="ctr"/>
        <c:lblOffset val="100"/>
        <c:noMultiLvlLbl val="0"/>
      </c:catAx>
      <c:valAx>
        <c:axId val="12531279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GB" dirty="0"/>
                  <a:t>Impacts (R/W) (millions)</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_-* #,##0_-;\-* #,##0_-;_-* &quot;-&quot;??_-;_-@_-" sourceLinked="1"/>
        <c:majorTickMark val="out"/>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125312568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b="1">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Jul</c:v>
                </c:pt>
              </c:strCache>
            </c:strRef>
          </c:tx>
          <c:spPr>
            <a:solidFill>
              <a:schemeClr val="accent1"/>
            </a:solidFill>
            <a:ln>
              <a:noFill/>
            </a:ln>
            <a:effectLst/>
          </c:spPr>
          <c:invertIfNegative val="0"/>
          <c:cat>
            <c:strRef>
              <c:f>Sheet1!$A$2:$A$11</c:f>
              <c:strCache>
                <c:ptCount val="10"/>
                <c:pt idx="0">
                  <c:v> Pure cremation </c:v>
                </c:pt>
                <c:pt idx="1">
                  <c:v> Pet plan </c:v>
                </c:pt>
                <c:pt idx="2">
                  <c:v> Axa sun life </c:v>
                </c:pt>
                <c:pt idx="3">
                  <c:v> A a automobile ass </c:v>
                </c:pt>
                <c:pt idx="4">
                  <c:v> Barclays bank </c:v>
                </c:pt>
                <c:pt idx="5">
                  <c:v> Aviva </c:v>
                </c:pt>
                <c:pt idx="6">
                  <c:v> Neilson financial se </c:v>
                </c:pt>
                <c:pt idx="7">
                  <c:v> My claim group </c:v>
                </c:pt>
                <c:pt idx="8">
                  <c:v> Co operative group </c:v>
                </c:pt>
                <c:pt idx="9">
                  <c:v> Eui </c:v>
                </c:pt>
              </c:strCache>
            </c:strRef>
          </c:cat>
          <c:val>
            <c:numRef>
              <c:f>Sheet1!$B$2:$B$11</c:f>
              <c:numCache>
                <c:formatCode>_-* #,##0_-;\-* #,##0_-;_-* "-"??_-;_-@_-</c:formatCode>
                <c:ptCount val="10"/>
                <c:pt idx="0">
                  <c:v>308</c:v>
                </c:pt>
                <c:pt idx="1">
                  <c:v>377</c:v>
                </c:pt>
                <c:pt idx="2">
                  <c:v>349</c:v>
                </c:pt>
                <c:pt idx="3">
                  <c:v>257</c:v>
                </c:pt>
                <c:pt idx="4">
                  <c:v>244</c:v>
                </c:pt>
                <c:pt idx="5">
                  <c:v>230</c:v>
                </c:pt>
                <c:pt idx="6">
                  <c:v>193</c:v>
                </c:pt>
                <c:pt idx="7">
                  <c:v>479</c:v>
                </c:pt>
                <c:pt idx="8">
                  <c:v>141</c:v>
                </c:pt>
                <c:pt idx="9">
                  <c:v>179</c:v>
                </c:pt>
              </c:numCache>
            </c:numRef>
          </c:val>
          <c:extLst>
            <c:ext xmlns:c16="http://schemas.microsoft.com/office/drawing/2014/chart" uri="{C3380CC4-5D6E-409C-BE32-E72D297353CC}">
              <c16:uniqueId val="{00000000-12C6-42EB-B63B-025125FE3DBC}"/>
            </c:ext>
          </c:extLst>
        </c:ser>
        <c:ser>
          <c:idx val="1"/>
          <c:order val="1"/>
          <c:tx>
            <c:strRef>
              <c:f>Sheet1!$C$1</c:f>
              <c:strCache>
                <c:ptCount val="1"/>
                <c:pt idx="0">
                  <c:v>Aug</c:v>
                </c:pt>
              </c:strCache>
            </c:strRef>
          </c:tx>
          <c:spPr>
            <a:solidFill>
              <a:schemeClr val="accent2"/>
            </a:solidFill>
            <a:ln>
              <a:noFill/>
            </a:ln>
            <a:effectLst/>
          </c:spPr>
          <c:invertIfNegative val="0"/>
          <c:cat>
            <c:strRef>
              <c:f>Sheet1!$A$2:$A$11</c:f>
              <c:strCache>
                <c:ptCount val="10"/>
                <c:pt idx="0">
                  <c:v> Pure cremation </c:v>
                </c:pt>
                <c:pt idx="1">
                  <c:v> Pet plan </c:v>
                </c:pt>
                <c:pt idx="2">
                  <c:v> Axa sun life </c:v>
                </c:pt>
                <c:pt idx="3">
                  <c:v> A a automobile ass </c:v>
                </c:pt>
                <c:pt idx="4">
                  <c:v> Barclays bank </c:v>
                </c:pt>
                <c:pt idx="5">
                  <c:v> Aviva </c:v>
                </c:pt>
                <c:pt idx="6">
                  <c:v> Neilson financial se </c:v>
                </c:pt>
                <c:pt idx="7">
                  <c:v> My claim group </c:v>
                </c:pt>
                <c:pt idx="8">
                  <c:v> Co operative group </c:v>
                </c:pt>
                <c:pt idx="9">
                  <c:v> Eui </c:v>
                </c:pt>
              </c:strCache>
            </c:strRef>
          </c:cat>
          <c:val>
            <c:numRef>
              <c:f>Sheet1!$C$2:$C$11</c:f>
              <c:numCache>
                <c:formatCode>_-* #,##0_-;\-* #,##0_-;_-* "-"??_-;_-@_-</c:formatCode>
                <c:ptCount val="10"/>
                <c:pt idx="0">
                  <c:v>391</c:v>
                </c:pt>
                <c:pt idx="1">
                  <c:v>380</c:v>
                </c:pt>
                <c:pt idx="2">
                  <c:v>220</c:v>
                </c:pt>
                <c:pt idx="3">
                  <c:v>301</c:v>
                </c:pt>
                <c:pt idx="4">
                  <c:v>242</c:v>
                </c:pt>
                <c:pt idx="5">
                  <c:v>232</c:v>
                </c:pt>
                <c:pt idx="6">
                  <c:v>217</c:v>
                </c:pt>
                <c:pt idx="7">
                  <c:v>146</c:v>
                </c:pt>
                <c:pt idx="8">
                  <c:v>144</c:v>
                </c:pt>
                <c:pt idx="9">
                  <c:v>185</c:v>
                </c:pt>
              </c:numCache>
            </c:numRef>
          </c:val>
          <c:extLst>
            <c:ext xmlns:c16="http://schemas.microsoft.com/office/drawing/2014/chart" uri="{C3380CC4-5D6E-409C-BE32-E72D297353CC}">
              <c16:uniqueId val="{00000001-12C6-42EB-B63B-025125FE3DBC}"/>
            </c:ext>
          </c:extLst>
        </c:ser>
        <c:ser>
          <c:idx val="2"/>
          <c:order val="2"/>
          <c:tx>
            <c:strRef>
              <c:f>Sheet1!$D$1</c:f>
              <c:strCache>
                <c:ptCount val="1"/>
                <c:pt idx="0">
                  <c:v>Sep</c:v>
                </c:pt>
              </c:strCache>
            </c:strRef>
          </c:tx>
          <c:spPr>
            <a:solidFill>
              <a:schemeClr val="accent3"/>
            </a:solidFill>
            <a:ln>
              <a:noFill/>
            </a:ln>
            <a:effectLst/>
          </c:spPr>
          <c:invertIfNegative val="0"/>
          <c:cat>
            <c:strRef>
              <c:f>Sheet1!$A$2:$A$11</c:f>
              <c:strCache>
                <c:ptCount val="10"/>
                <c:pt idx="0">
                  <c:v> Pure cremation </c:v>
                </c:pt>
                <c:pt idx="1">
                  <c:v> Pet plan </c:v>
                </c:pt>
                <c:pt idx="2">
                  <c:v> Axa sun life </c:v>
                </c:pt>
                <c:pt idx="3">
                  <c:v> A a automobile ass </c:v>
                </c:pt>
                <c:pt idx="4">
                  <c:v> Barclays bank </c:v>
                </c:pt>
                <c:pt idx="5">
                  <c:v> Aviva </c:v>
                </c:pt>
                <c:pt idx="6">
                  <c:v> Neilson financial se </c:v>
                </c:pt>
                <c:pt idx="7">
                  <c:v> My claim group </c:v>
                </c:pt>
                <c:pt idx="8">
                  <c:v> Co operative group </c:v>
                </c:pt>
                <c:pt idx="9">
                  <c:v> Eui </c:v>
                </c:pt>
              </c:strCache>
            </c:strRef>
          </c:cat>
          <c:val>
            <c:numRef>
              <c:f>Sheet1!$D$2:$D$11</c:f>
              <c:numCache>
                <c:formatCode>_-* #,##0_-;\-* #,##0_-;_-* "-"??_-;_-@_-</c:formatCode>
                <c:ptCount val="10"/>
                <c:pt idx="0">
                  <c:v>386</c:v>
                </c:pt>
                <c:pt idx="1">
                  <c:v>64</c:v>
                </c:pt>
                <c:pt idx="2">
                  <c:v>229</c:v>
                </c:pt>
                <c:pt idx="3">
                  <c:v>106</c:v>
                </c:pt>
                <c:pt idx="4">
                  <c:v>173</c:v>
                </c:pt>
                <c:pt idx="5">
                  <c:v>170</c:v>
                </c:pt>
                <c:pt idx="6">
                  <c:v>218</c:v>
                </c:pt>
                <c:pt idx="7">
                  <c:v>0</c:v>
                </c:pt>
                <c:pt idx="8">
                  <c:v>278</c:v>
                </c:pt>
                <c:pt idx="9">
                  <c:v>170</c:v>
                </c:pt>
              </c:numCache>
            </c:numRef>
          </c:val>
          <c:extLst>
            <c:ext xmlns:c16="http://schemas.microsoft.com/office/drawing/2014/chart" uri="{C3380CC4-5D6E-409C-BE32-E72D297353CC}">
              <c16:uniqueId val="{00000002-12C6-42EB-B63B-025125FE3DBC}"/>
            </c:ext>
          </c:extLst>
        </c:ser>
        <c:dLbls>
          <c:showLegendKey val="0"/>
          <c:showVal val="0"/>
          <c:showCatName val="0"/>
          <c:showSerName val="0"/>
          <c:showPercent val="0"/>
          <c:showBubbleSize val="0"/>
        </c:dLbls>
        <c:gapWidth val="219"/>
        <c:overlap val="-27"/>
        <c:axId val="1253125688"/>
        <c:axId val="1253127984"/>
      </c:barChart>
      <c:catAx>
        <c:axId val="1253125688"/>
        <c:scaling>
          <c:orientation val="minMax"/>
        </c:scaling>
        <c:delete val="1"/>
        <c:axPos val="b"/>
        <c:numFmt formatCode="General" sourceLinked="1"/>
        <c:majorTickMark val="out"/>
        <c:minorTickMark val="none"/>
        <c:tickLblPos val="nextTo"/>
        <c:crossAx val="1253127984"/>
        <c:crosses val="autoZero"/>
        <c:auto val="1"/>
        <c:lblAlgn val="ctr"/>
        <c:lblOffset val="100"/>
        <c:noMultiLvlLbl val="0"/>
      </c:catAx>
      <c:valAx>
        <c:axId val="12531279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GB" dirty="0"/>
                  <a:t>Impacts (R/W) (millions)</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_-* #,##0_-;\-* #,##0_-;_-* &quot;-&quot;??_-;_-@_-" sourceLinked="1"/>
        <c:majorTickMark val="out"/>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125312568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b="1">
          <a:solidFill>
            <a:schemeClr val="tx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Jul</c:v>
                </c:pt>
              </c:strCache>
            </c:strRef>
          </c:tx>
          <c:spPr>
            <a:solidFill>
              <a:schemeClr val="accent1"/>
            </a:solidFill>
            <a:ln>
              <a:noFill/>
            </a:ln>
            <a:effectLst/>
          </c:spPr>
          <c:invertIfNegative val="0"/>
          <c:cat>
            <c:strRef>
              <c:f>Sheet1!$A$2:$A$11</c:f>
              <c:strCache>
                <c:ptCount val="10"/>
                <c:pt idx="0">
                  <c:v> Renault uk </c:v>
                </c:pt>
                <c:pt idx="1">
                  <c:v> Toyota gb </c:v>
                </c:pt>
                <c:pt idx="2">
                  <c:v> Volkswagen group uk </c:v>
                </c:pt>
                <c:pt idx="3">
                  <c:v> Volvo car uk </c:v>
                </c:pt>
                <c:pt idx="4">
                  <c:v> Omoda &amp; jaecoo uk </c:v>
                </c:pt>
                <c:pt idx="5">
                  <c:v> Mazda cars uk </c:v>
                </c:pt>
                <c:pt idx="6">
                  <c:v> We buy any car </c:v>
                </c:pt>
                <c:pt idx="7">
                  <c:v> Kia cars uk </c:v>
                </c:pt>
                <c:pt idx="8">
                  <c:v> Vauxhall motors </c:v>
                </c:pt>
                <c:pt idx="9">
                  <c:v> Byd europe b.v </c:v>
                </c:pt>
              </c:strCache>
            </c:strRef>
          </c:cat>
          <c:val>
            <c:numRef>
              <c:f>Sheet1!$B$2:$B$11</c:f>
              <c:numCache>
                <c:formatCode>_-* #,##0_-;\-* #,##0_-;_-* "-"??_-;_-@_-</c:formatCode>
                <c:ptCount val="10"/>
                <c:pt idx="0">
                  <c:v>2</c:v>
                </c:pt>
                <c:pt idx="1">
                  <c:v>218</c:v>
                </c:pt>
                <c:pt idx="2">
                  <c:v>146</c:v>
                </c:pt>
                <c:pt idx="3">
                  <c:v>203</c:v>
                </c:pt>
                <c:pt idx="4">
                  <c:v>54</c:v>
                </c:pt>
                <c:pt idx="5">
                  <c:v>218</c:v>
                </c:pt>
                <c:pt idx="6">
                  <c:v>3</c:v>
                </c:pt>
                <c:pt idx="7">
                  <c:v>130</c:v>
                </c:pt>
                <c:pt idx="8">
                  <c:v>0</c:v>
                </c:pt>
                <c:pt idx="9">
                  <c:v>120</c:v>
                </c:pt>
              </c:numCache>
            </c:numRef>
          </c:val>
          <c:extLst>
            <c:ext xmlns:c16="http://schemas.microsoft.com/office/drawing/2014/chart" uri="{C3380CC4-5D6E-409C-BE32-E72D297353CC}">
              <c16:uniqueId val="{00000000-12C6-42EB-B63B-025125FE3DBC}"/>
            </c:ext>
          </c:extLst>
        </c:ser>
        <c:ser>
          <c:idx val="1"/>
          <c:order val="1"/>
          <c:tx>
            <c:strRef>
              <c:f>Sheet1!$C$1</c:f>
              <c:strCache>
                <c:ptCount val="1"/>
                <c:pt idx="0">
                  <c:v>Aug</c:v>
                </c:pt>
              </c:strCache>
            </c:strRef>
          </c:tx>
          <c:spPr>
            <a:solidFill>
              <a:schemeClr val="accent2"/>
            </a:solidFill>
            <a:ln>
              <a:noFill/>
            </a:ln>
            <a:effectLst/>
          </c:spPr>
          <c:invertIfNegative val="0"/>
          <c:cat>
            <c:strRef>
              <c:f>Sheet1!$A$2:$A$11</c:f>
              <c:strCache>
                <c:ptCount val="10"/>
                <c:pt idx="0">
                  <c:v> Renault uk </c:v>
                </c:pt>
                <c:pt idx="1">
                  <c:v> Toyota gb </c:v>
                </c:pt>
                <c:pt idx="2">
                  <c:v> Volkswagen group uk </c:v>
                </c:pt>
                <c:pt idx="3">
                  <c:v> Volvo car uk </c:v>
                </c:pt>
                <c:pt idx="4">
                  <c:v> Omoda &amp; jaecoo uk </c:v>
                </c:pt>
                <c:pt idx="5">
                  <c:v> Mazda cars uk </c:v>
                </c:pt>
                <c:pt idx="6">
                  <c:v> We buy any car </c:v>
                </c:pt>
                <c:pt idx="7">
                  <c:v> Kia cars uk </c:v>
                </c:pt>
                <c:pt idx="8">
                  <c:v> Vauxhall motors </c:v>
                </c:pt>
                <c:pt idx="9">
                  <c:v> Byd europe b.v </c:v>
                </c:pt>
              </c:strCache>
            </c:strRef>
          </c:cat>
          <c:val>
            <c:numRef>
              <c:f>Sheet1!$C$2:$C$11</c:f>
              <c:numCache>
                <c:formatCode>_-* #,##0_-;\-* #,##0_-;_-* "-"??_-;_-@_-</c:formatCode>
                <c:ptCount val="10"/>
                <c:pt idx="0">
                  <c:v>348</c:v>
                </c:pt>
                <c:pt idx="1">
                  <c:v>179</c:v>
                </c:pt>
                <c:pt idx="2">
                  <c:v>228</c:v>
                </c:pt>
                <c:pt idx="3">
                  <c:v>216</c:v>
                </c:pt>
                <c:pt idx="4">
                  <c:v>283</c:v>
                </c:pt>
                <c:pt idx="5">
                  <c:v>170</c:v>
                </c:pt>
                <c:pt idx="6">
                  <c:v>285</c:v>
                </c:pt>
                <c:pt idx="7">
                  <c:v>35</c:v>
                </c:pt>
                <c:pt idx="8">
                  <c:v>0</c:v>
                </c:pt>
                <c:pt idx="9">
                  <c:v>1</c:v>
                </c:pt>
              </c:numCache>
            </c:numRef>
          </c:val>
          <c:extLst>
            <c:ext xmlns:c16="http://schemas.microsoft.com/office/drawing/2014/chart" uri="{C3380CC4-5D6E-409C-BE32-E72D297353CC}">
              <c16:uniqueId val="{00000001-12C6-42EB-B63B-025125FE3DBC}"/>
            </c:ext>
          </c:extLst>
        </c:ser>
        <c:ser>
          <c:idx val="2"/>
          <c:order val="2"/>
          <c:tx>
            <c:strRef>
              <c:f>Sheet1!$D$1</c:f>
              <c:strCache>
                <c:ptCount val="1"/>
                <c:pt idx="0">
                  <c:v>Sep</c:v>
                </c:pt>
              </c:strCache>
            </c:strRef>
          </c:tx>
          <c:spPr>
            <a:solidFill>
              <a:schemeClr val="accent3"/>
            </a:solidFill>
            <a:ln>
              <a:noFill/>
            </a:ln>
            <a:effectLst/>
          </c:spPr>
          <c:invertIfNegative val="0"/>
          <c:cat>
            <c:strRef>
              <c:f>Sheet1!$A$2:$A$11</c:f>
              <c:strCache>
                <c:ptCount val="10"/>
                <c:pt idx="0">
                  <c:v> Renault uk </c:v>
                </c:pt>
                <c:pt idx="1">
                  <c:v> Toyota gb </c:v>
                </c:pt>
                <c:pt idx="2">
                  <c:v> Volkswagen group uk </c:v>
                </c:pt>
                <c:pt idx="3">
                  <c:v> Volvo car uk </c:v>
                </c:pt>
                <c:pt idx="4">
                  <c:v> Omoda &amp; jaecoo uk </c:v>
                </c:pt>
                <c:pt idx="5">
                  <c:v> Mazda cars uk </c:v>
                </c:pt>
                <c:pt idx="6">
                  <c:v> We buy any car </c:v>
                </c:pt>
                <c:pt idx="7">
                  <c:v> Kia cars uk </c:v>
                </c:pt>
                <c:pt idx="8">
                  <c:v> Vauxhall motors </c:v>
                </c:pt>
                <c:pt idx="9">
                  <c:v> Byd europe b.v </c:v>
                </c:pt>
              </c:strCache>
            </c:strRef>
          </c:cat>
          <c:val>
            <c:numRef>
              <c:f>Sheet1!$D$2:$D$11</c:f>
              <c:numCache>
                <c:formatCode>_-* #,##0_-;\-* #,##0_-;_-* "-"??_-;_-@_-</c:formatCode>
                <c:ptCount val="10"/>
                <c:pt idx="0">
                  <c:v>416</c:v>
                </c:pt>
                <c:pt idx="1">
                  <c:v>209</c:v>
                </c:pt>
                <c:pt idx="2">
                  <c:v>147</c:v>
                </c:pt>
                <c:pt idx="3">
                  <c:v>74</c:v>
                </c:pt>
                <c:pt idx="4">
                  <c:v>138</c:v>
                </c:pt>
                <c:pt idx="5">
                  <c:v>0</c:v>
                </c:pt>
                <c:pt idx="6">
                  <c:v>96</c:v>
                </c:pt>
                <c:pt idx="7">
                  <c:v>72</c:v>
                </c:pt>
                <c:pt idx="8">
                  <c:v>228</c:v>
                </c:pt>
                <c:pt idx="9">
                  <c:v>84</c:v>
                </c:pt>
              </c:numCache>
            </c:numRef>
          </c:val>
          <c:extLst>
            <c:ext xmlns:c16="http://schemas.microsoft.com/office/drawing/2014/chart" uri="{C3380CC4-5D6E-409C-BE32-E72D297353CC}">
              <c16:uniqueId val="{00000002-12C6-42EB-B63B-025125FE3DBC}"/>
            </c:ext>
          </c:extLst>
        </c:ser>
        <c:dLbls>
          <c:showLegendKey val="0"/>
          <c:showVal val="0"/>
          <c:showCatName val="0"/>
          <c:showSerName val="0"/>
          <c:showPercent val="0"/>
          <c:showBubbleSize val="0"/>
        </c:dLbls>
        <c:gapWidth val="219"/>
        <c:overlap val="-27"/>
        <c:axId val="1253125688"/>
        <c:axId val="1253127984"/>
      </c:barChart>
      <c:catAx>
        <c:axId val="1253125688"/>
        <c:scaling>
          <c:orientation val="minMax"/>
        </c:scaling>
        <c:delete val="1"/>
        <c:axPos val="b"/>
        <c:numFmt formatCode="General" sourceLinked="1"/>
        <c:majorTickMark val="out"/>
        <c:minorTickMark val="none"/>
        <c:tickLblPos val="nextTo"/>
        <c:crossAx val="1253127984"/>
        <c:crosses val="autoZero"/>
        <c:auto val="1"/>
        <c:lblAlgn val="ctr"/>
        <c:lblOffset val="100"/>
        <c:noMultiLvlLbl val="0"/>
      </c:catAx>
      <c:valAx>
        <c:axId val="12531279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GB" dirty="0"/>
                  <a:t>Impacts (R/W) (millions)</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_-* #,##0_-;\-* #,##0_-;_-* &quot;-&quot;??_-;_-@_-" sourceLinked="1"/>
        <c:majorTickMark val="out"/>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125312568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b="1">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896DD80-4647-B7BA-22D4-17E170CC84B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5AD8B104-5BE5-92CA-6EA4-8DF8BE10E16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4010335-9DAE-404E-B89E-569F1F18FB7D}" type="datetimeFigureOut">
              <a:rPr lang="en-GB" smtClean="0"/>
              <a:t>17/04/2026</a:t>
            </a:fld>
            <a:endParaRPr lang="en-GB"/>
          </a:p>
        </p:txBody>
      </p:sp>
      <p:sp>
        <p:nvSpPr>
          <p:cNvPr id="4" name="Footer Placeholder 3">
            <a:extLst>
              <a:ext uri="{FF2B5EF4-FFF2-40B4-BE49-F238E27FC236}">
                <a16:creationId xmlns:a16="http://schemas.microsoft.com/office/drawing/2014/main" id="{367EC559-C94C-3BDB-19FC-B345E0EE4DB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6013F8F0-FEBD-6681-BECD-72C3DBFB518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9D6D08F-DB2D-4B3A-8DA2-2EEDDBEF35DF}" type="slidenum">
              <a:rPr lang="en-GB" smtClean="0"/>
              <a:t>‹#›</a:t>
            </a:fld>
            <a:endParaRPr lang="en-GB"/>
          </a:p>
        </p:txBody>
      </p:sp>
    </p:spTree>
    <p:extLst>
      <p:ext uri="{BB962C8B-B14F-4D97-AF65-F5344CB8AC3E}">
        <p14:creationId xmlns:p14="http://schemas.microsoft.com/office/powerpoint/2010/main" val="3316860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4B7E24-BA52-4F6D-B945-8CC14EABBA14}" type="datetimeFigureOut">
              <a:rPr lang="en-GB" smtClean="0"/>
              <a:t>17/04/2026</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25A247-2633-4828-95AB-4BD37EB8413B}" type="slidenum">
              <a:rPr lang="en-GB" smtClean="0"/>
              <a:t>‹#›</a:t>
            </a:fld>
            <a:endParaRPr lang="en-GB" dirty="0"/>
          </a:p>
        </p:txBody>
      </p:sp>
    </p:spTree>
    <p:extLst>
      <p:ext uri="{BB962C8B-B14F-4D97-AF65-F5344CB8AC3E}">
        <p14:creationId xmlns:p14="http://schemas.microsoft.com/office/powerpoint/2010/main" val="33005855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3F25A247-2633-4828-95AB-4BD37EB8413B}" type="slidenum">
              <a:rPr lang="en-GB" smtClean="0"/>
              <a:t>1</a:t>
            </a:fld>
            <a:endParaRPr lang="en-GB" dirty="0"/>
          </a:p>
        </p:txBody>
      </p:sp>
    </p:spTree>
    <p:extLst>
      <p:ext uri="{BB962C8B-B14F-4D97-AF65-F5344CB8AC3E}">
        <p14:creationId xmlns:p14="http://schemas.microsoft.com/office/powerpoint/2010/main" val="34469925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b="1" dirty="0"/>
              <a:t>Left Chart:</a:t>
            </a:r>
            <a:r>
              <a:rPr lang="en-GB" dirty="0"/>
              <a:t> Detailed analysis by PwC has identified a segment that are important drivers of why BVOD is delivering incremental reach.</a:t>
            </a:r>
          </a:p>
          <a:p>
            <a:endParaRPr lang="en-GB" dirty="0"/>
          </a:p>
          <a:p>
            <a:r>
              <a:rPr lang="en-GB" dirty="0"/>
              <a:t>This chart shows the viewing population split into ten equal groups (deciles) based upon amount of liner TV viewing per week.</a:t>
            </a:r>
          </a:p>
          <a:p>
            <a:endParaRPr lang="en-GB" dirty="0"/>
          </a:p>
          <a:p>
            <a:r>
              <a:rPr lang="en-GB" dirty="0"/>
              <a:t>The lightest decile averages 4-mins of linear viewing per day.  Up to the heaviest decile who view for 734-minutes (12-hours 14-minutes) per day.</a:t>
            </a:r>
          </a:p>
          <a:p>
            <a:endParaRPr lang="en-GB" dirty="0"/>
          </a:p>
          <a:p>
            <a:r>
              <a:rPr lang="en-GB" dirty="0"/>
              <a:t>The deciles have been split into three groups:</a:t>
            </a:r>
          </a:p>
          <a:p>
            <a:endParaRPr lang="en-GB" dirty="0"/>
          </a:p>
          <a:p>
            <a:pPr marL="171450" indent="-171450">
              <a:buFont typeface="Arial" panose="020B0604020202020204" pitchFamily="34" charset="0"/>
              <a:buChar char="•"/>
            </a:pPr>
            <a:r>
              <a:rPr lang="en-GB" dirty="0"/>
              <a:t>Lightest tier.  These are very hard to reach on TV (linear or BVOD) and are most likely to be targeted via platforms such as YouTube</a:t>
            </a:r>
          </a:p>
          <a:p>
            <a:pPr marL="171450" indent="-171450">
              <a:buFont typeface="Arial" panose="020B0604020202020204" pitchFamily="34" charset="0"/>
              <a:buChar char="•"/>
            </a:pPr>
            <a:r>
              <a:rPr lang="en-GB" dirty="0"/>
              <a:t>Middle tier.</a:t>
            </a:r>
          </a:p>
          <a:p>
            <a:pPr marL="171450" indent="-171450">
              <a:buFont typeface="Arial" panose="020B0604020202020204" pitchFamily="34" charset="0"/>
              <a:buChar char="•"/>
            </a:pPr>
            <a:r>
              <a:rPr lang="en-GB" dirty="0"/>
              <a:t>Heaviest tier.  These are quite easy to reach via linear TV and, as a result, BVOD probably has little role to play.</a:t>
            </a:r>
          </a:p>
          <a:p>
            <a:pPr marL="171450" indent="-171450">
              <a:buFont typeface="Arial" panose="020B0604020202020204" pitchFamily="34" charset="0"/>
              <a:buChar char="•"/>
            </a:pPr>
            <a:endParaRPr lang="en-GB" dirty="0"/>
          </a:p>
          <a:p>
            <a:r>
              <a:rPr lang="en-GB" b="1" dirty="0"/>
              <a:t>Right Chart: </a:t>
            </a:r>
            <a:r>
              <a:rPr lang="en-GB" dirty="0"/>
              <a:t>This chart shows for each of the three tiers (and the deciles within them) what proportion of linear and BVOD consumption they account for.</a:t>
            </a:r>
          </a:p>
          <a:p>
            <a:endParaRPr lang="en-GB" dirty="0"/>
          </a:p>
          <a:p>
            <a:r>
              <a:rPr lang="en-GB" dirty="0"/>
              <a:t>Key to note is that the middle tier (green) proportionally watch a lot of BVOD.  Whilst they account for 7% of linear TV viewing, they make up 28% of BVOD consumption.</a:t>
            </a:r>
          </a:p>
          <a:p>
            <a:endParaRPr lang="en-GB" dirty="0"/>
          </a:p>
          <a:p>
            <a:r>
              <a:rPr lang="en-GB" dirty="0"/>
              <a:t>This makes them the key audience for extending campaign via the use of BVOD – relatively they are easier to reach via BVOD then linear TV.</a:t>
            </a:r>
          </a:p>
          <a:p>
            <a:pPr marL="0" indent="0">
              <a:buFont typeface="Arial" panose="020B0604020202020204" pitchFamily="34" charset="0"/>
              <a:buNone/>
            </a:pPr>
            <a:endParaRPr lang="en-GB" b="1" dirty="0"/>
          </a:p>
        </p:txBody>
      </p:sp>
      <p:sp>
        <p:nvSpPr>
          <p:cNvPr id="4" name="Slide Number Placeholder 3"/>
          <p:cNvSpPr>
            <a:spLocks noGrp="1"/>
          </p:cNvSpPr>
          <p:nvPr>
            <p:ph type="sldNum" sz="quarter" idx="5"/>
          </p:nvPr>
        </p:nvSpPr>
        <p:spPr/>
        <p:txBody>
          <a:bodyPr/>
          <a:lstStyle/>
          <a:p>
            <a:fld id="{3F25A247-2633-4828-95AB-4BD37EB8413B}" type="slidenum">
              <a:rPr lang="en-GB" smtClean="0"/>
              <a:t>10</a:t>
            </a:fld>
            <a:endParaRPr lang="en-GB" dirty="0"/>
          </a:p>
        </p:txBody>
      </p:sp>
    </p:spTree>
    <p:extLst>
      <p:ext uri="{BB962C8B-B14F-4D97-AF65-F5344CB8AC3E}">
        <p14:creationId xmlns:p14="http://schemas.microsoft.com/office/powerpoint/2010/main" val="7809995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b="1" dirty="0"/>
              <a:t>Left Chart:</a:t>
            </a:r>
            <a:r>
              <a:rPr lang="en-GB" dirty="0"/>
              <a:t> BVOD provides good odds of reaching an attractive audience or to put it another way, for every 14 impressions you buy on linear one person falls into the middle tier group (assuming natural delivery)</a:t>
            </a:r>
          </a:p>
          <a:p>
            <a:endParaRPr lang="en-GB" dirty="0"/>
          </a:p>
          <a:p>
            <a:r>
              <a:rPr lang="en-GB" dirty="0"/>
              <a:t>But on BVOD, it only takes four impressions to, on average, reach somebody in the middle tier.  As such, on average, using BVOD is three and a half more efficient than linear at reaching the middle tier of viewers.</a:t>
            </a:r>
          </a:p>
          <a:p>
            <a:endParaRPr lang="en-GB" dirty="0"/>
          </a:p>
          <a:p>
            <a:r>
              <a:rPr lang="en-GB" dirty="0"/>
              <a:t>The middle tier are very attractive audiences for many advertisers (proportionally younger and upscale) and BVOD enables them to be reached in an efficient way.</a:t>
            </a:r>
          </a:p>
          <a:p>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11</a:t>
            </a:fld>
            <a:endParaRPr lang="en-GB" dirty="0"/>
          </a:p>
        </p:txBody>
      </p:sp>
    </p:spTree>
    <p:extLst>
      <p:ext uri="{BB962C8B-B14F-4D97-AF65-F5344CB8AC3E}">
        <p14:creationId xmlns:p14="http://schemas.microsoft.com/office/powerpoint/2010/main" val="39897282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F25A247-2633-4828-95AB-4BD37EB8413B}" type="slidenum">
              <a:rPr lang="en-GB" smtClean="0"/>
              <a:t>12</a:t>
            </a:fld>
            <a:endParaRPr lang="en-GB" dirty="0"/>
          </a:p>
        </p:txBody>
      </p:sp>
    </p:spTree>
    <p:extLst>
      <p:ext uri="{BB962C8B-B14F-4D97-AF65-F5344CB8AC3E}">
        <p14:creationId xmlns:p14="http://schemas.microsoft.com/office/powerpoint/2010/main" val="29096067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F25A247-2633-4828-95AB-4BD37EB8413B}" type="slidenum">
              <a:rPr lang="en-GB" smtClean="0"/>
              <a:t>13</a:t>
            </a:fld>
            <a:endParaRPr lang="en-GB" dirty="0"/>
          </a:p>
        </p:txBody>
      </p:sp>
    </p:spTree>
    <p:extLst>
      <p:ext uri="{BB962C8B-B14F-4D97-AF65-F5344CB8AC3E}">
        <p14:creationId xmlns:p14="http://schemas.microsoft.com/office/powerpoint/2010/main" val="21150942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F25A247-2633-4828-95AB-4BD37EB8413B}" type="slidenum">
              <a:rPr lang="en-GB" smtClean="0"/>
              <a:t>14</a:t>
            </a:fld>
            <a:endParaRPr lang="en-GB" dirty="0"/>
          </a:p>
        </p:txBody>
      </p:sp>
    </p:spTree>
    <p:extLst>
      <p:ext uri="{BB962C8B-B14F-4D97-AF65-F5344CB8AC3E}">
        <p14:creationId xmlns:p14="http://schemas.microsoft.com/office/powerpoint/2010/main" val="10572968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F25A247-2633-4828-95AB-4BD37EB8413B}" type="slidenum">
              <a:rPr lang="en-GB" smtClean="0"/>
              <a:t>15</a:t>
            </a:fld>
            <a:endParaRPr lang="en-GB" dirty="0"/>
          </a:p>
        </p:txBody>
      </p:sp>
    </p:spTree>
    <p:extLst>
      <p:ext uri="{BB962C8B-B14F-4D97-AF65-F5344CB8AC3E}">
        <p14:creationId xmlns:p14="http://schemas.microsoft.com/office/powerpoint/2010/main" val="37137275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F25A247-2633-4828-95AB-4BD37EB8413B}" type="slidenum">
              <a:rPr lang="en-GB" smtClean="0"/>
              <a:t>16</a:t>
            </a:fld>
            <a:endParaRPr lang="en-GB" dirty="0"/>
          </a:p>
        </p:txBody>
      </p:sp>
    </p:spTree>
    <p:extLst>
      <p:ext uri="{BB962C8B-B14F-4D97-AF65-F5344CB8AC3E}">
        <p14:creationId xmlns:p14="http://schemas.microsoft.com/office/powerpoint/2010/main" val="4108161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b="0" dirty="0"/>
              <a:t>Q3 2025 linear TV figures for weekly reach, impacts, total TV viewing hours and commercial TV viewing hours</a:t>
            </a:r>
          </a:p>
          <a:p>
            <a:endParaRPr lang="en-GB" b="0" dirty="0"/>
          </a:p>
        </p:txBody>
      </p:sp>
      <p:sp>
        <p:nvSpPr>
          <p:cNvPr id="4" name="Slide Number Placeholder 3"/>
          <p:cNvSpPr>
            <a:spLocks noGrp="1"/>
          </p:cNvSpPr>
          <p:nvPr>
            <p:ph type="sldNum" sz="quarter" idx="10"/>
          </p:nvPr>
        </p:nvSpPr>
        <p:spPr/>
        <p:txBody>
          <a:bodyPr/>
          <a:lstStyle/>
          <a:p>
            <a:fld id="{3F25A247-2633-4828-95AB-4BD37EB8413B}" type="slidenum">
              <a:rPr lang="en-GB" smtClean="0"/>
              <a:t>17</a:t>
            </a:fld>
            <a:endParaRPr lang="en-GB" dirty="0"/>
          </a:p>
        </p:txBody>
      </p:sp>
    </p:spTree>
    <p:extLst>
      <p:ext uri="{BB962C8B-B14F-4D97-AF65-F5344CB8AC3E}">
        <p14:creationId xmlns:p14="http://schemas.microsoft.com/office/powerpoint/2010/main" val="6607015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FF095-6494-7E2F-64F9-865ABD801C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8636FD-5D17-0DAC-012E-0CB5EB81B1E5}"/>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A37045E5-2D09-3F84-3DC5-53F87173F23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6397FB1-0D98-EFAD-5F69-520FB90C80F8}"/>
              </a:ext>
            </a:extLst>
          </p:cNvPr>
          <p:cNvSpPr>
            <a:spLocks noGrp="1"/>
          </p:cNvSpPr>
          <p:nvPr>
            <p:ph type="sldNum" sz="quarter" idx="5"/>
          </p:nvPr>
        </p:nvSpPr>
        <p:spPr/>
        <p:txBody>
          <a:bodyPr/>
          <a:lstStyle/>
          <a:p>
            <a:fld id="{3F25A247-2633-4828-95AB-4BD37EB8413B}" type="slidenum">
              <a:rPr lang="en-GB" smtClean="0"/>
              <a:t>18</a:t>
            </a:fld>
            <a:endParaRPr lang="en-GB" dirty="0"/>
          </a:p>
        </p:txBody>
      </p:sp>
    </p:spTree>
    <p:extLst>
      <p:ext uri="{BB962C8B-B14F-4D97-AF65-F5344CB8AC3E}">
        <p14:creationId xmlns:p14="http://schemas.microsoft.com/office/powerpoint/2010/main" val="15215189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F25A247-2633-4828-95AB-4BD37EB8413B}" type="slidenum">
              <a:rPr lang="en-GB" smtClean="0"/>
              <a:t>19</a:t>
            </a:fld>
            <a:endParaRPr lang="en-GB" dirty="0"/>
          </a:p>
        </p:txBody>
      </p:sp>
    </p:spTree>
    <p:extLst>
      <p:ext uri="{BB962C8B-B14F-4D97-AF65-F5344CB8AC3E}">
        <p14:creationId xmlns:p14="http://schemas.microsoft.com/office/powerpoint/2010/main" val="245345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Future Focus Report puts Q4 in the spotlight and is a useful guide to help with planning for the upcoming quarter. </a:t>
            </a:r>
          </a:p>
          <a:p>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2</a:t>
            </a:fld>
            <a:endParaRPr lang="en-GB" dirty="0"/>
          </a:p>
        </p:txBody>
      </p:sp>
    </p:spTree>
    <p:extLst>
      <p:ext uri="{BB962C8B-B14F-4D97-AF65-F5344CB8AC3E}">
        <p14:creationId xmlns:p14="http://schemas.microsoft.com/office/powerpoint/2010/main" val="4782220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21DE39-A5B8-7A8D-CD6B-9F02D6209C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850EBA-C3AA-1534-37D5-5137D43465D8}"/>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7CF2DB38-A567-ACC2-73BB-F0F1425B0B9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1AE52A5-2638-E48E-6612-FEACD2CBC589}"/>
              </a:ext>
            </a:extLst>
          </p:cNvPr>
          <p:cNvSpPr>
            <a:spLocks noGrp="1"/>
          </p:cNvSpPr>
          <p:nvPr>
            <p:ph type="sldNum" sz="quarter" idx="5"/>
          </p:nvPr>
        </p:nvSpPr>
        <p:spPr/>
        <p:txBody>
          <a:bodyPr/>
          <a:lstStyle/>
          <a:p>
            <a:fld id="{3F25A247-2633-4828-95AB-4BD37EB8413B}" type="slidenum">
              <a:rPr lang="en-GB" smtClean="0"/>
              <a:t>20</a:t>
            </a:fld>
            <a:endParaRPr lang="en-GB" dirty="0"/>
          </a:p>
        </p:txBody>
      </p:sp>
    </p:spTree>
    <p:extLst>
      <p:ext uri="{BB962C8B-B14F-4D97-AF65-F5344CB8AC3E}">
        <p14:creationId xmlns:p14="http://schemas.microsoft.com/office/powerpoint/2010/main" val="24625305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FB4906-AC6E-DDB0-6CD5-AE0D96A2DF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DA9D63-5591-5E05-8F8D-C67496276729}"/>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BABA9C4C-A8F4-2CC5-6D4A-8D6C6294249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0122535-E7CE-7D84-5E53-017C82F8F9D7}"/>
              </a:ext>
            </a:extLst>
          </p:cNvPr>
          <p:cNvSpPr>
            <a:spLocks noGrp="1"/>
          </p:cNvSpPr>
          <p:nvPr>
            <p:ph type="sldNum" sz="quarter" idx="5"/>
          </p:nvPr>
        </p:nvSpPr>
        <p:spPr/>
        <p:txBody>
          <a:bodyPr/>
          <a:lstStyle/>
          <a:p>
            <a:fld id="{3F25A247-2633-4828-95AB-4BD37EB8413B}" type="slidenum">
              <a:rPr lang="en-GB" smtClean="0"/>
              <a:t>21</a:t>
            </a:fld>
            <a:endParaRPr lang="en-GB" dirty="0"/>
          </a:p>
        </p:txBody>
      </p:sp>
    </p:spTree>
    <p:extLst>
      <p:ext uri="{BB962C8B-B14F-4D97-AF65-F5344CB8AC3E}">
        <p14:creationId xmlns:p14="http://schemas.microsoft.com/office/powerpoint/2010/main" val="15321711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F25A247-2633-4828-95AB-4BD37EB8413B}" type="slidenum">
              <a:rPr lang="en-GB" smtClean="0"/>
              <a:t>22</a:t>
            </a:fld>
            <a:endParaRPr lang="en-GB" dirty="0"/>
          </a:p>
        </p:txBody>
      </p:sp>
    </p:spTree>
    <p:extLst>
      <p:ext uri="{BB962C8B-B14F-4D97-AF65-F5344CB8AC3E}">
        <p14:creationId xmlns:p14="http://schemas.microsoft.com/office/powerpoint/2010/main" val="6439735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F25A247-2633-4828-95AB-4BD37EB8413B}" type="slidenum">
              <a:rPr lang="en-GB" smtClean="0"/>
              <a:t>23</a:t>
            </a:fld>
            <a:endParaRPr lang="en-GB"/>
          </a:p>
        </p:txBody>
      </p:sp>
    </p:spTree>
    <p:extLst>
      <p:ext uri="{BB962C8B-B14F-4D97-AF65-F5344CB8AC3E}">
        <p14:creationId xmlns:p14="http://schemas.microsoft.com/office/powerpoint/2010/main" val="665517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468D23-A425-53D4-EDE2-43E0F0E06F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6ACCF1-7883-E4FA-202E-775EC8A21EEB}"/>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3B96BA0F-7DE5-05C5-228D-3C5FD0355E2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B815841-E744-5F64-CF4A-A4BDBF8A9FC4}"/>
              </a:ext>
            </a:extLst>
          </p:cNvPr>
          <p:cNvSpPr>
            <a:spLocks noGrp="1"/>
          </p:cNvSpPr>
          <p:nvPr>
            <p:ph type="sldNum" sz="quarter" idx="5"/>
          </p:nvPr>
        </p:nvSpPr>
        <p:spPr/>
        <p:txBody>
          <a:bodyPr/>
          <a:lstStyle/>
          <a:p>
            <a:fld id="{0A924C00-85C6-4295-BE2C-B41F9E304FE2}" type="slidenum">
              <a:rPr lang="en-GB" smtClean="0"/>
              <a:t>24</a:t>
            </a:fld>
            <a:endParaRPr lang="en-GB"/>
          </a:p>
        </p:txBody>
      </p:sp>
    </p:spTree>
    <p:extLst>
      <p:ext uri="{BB962C8B-B14F-4D97-AF65-F5344CB8AC3E}">
        <p14:creationId xmlns:p14="http://schemas.microsoft.com/office/powerpoint/2010/main" val="5745379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02E09-14E6-DF10-0A10-A3137AC512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941598-034C-8D70-510B-C4F5BDEC1C9F}"/>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080BB3DD-5D71-319C-2809-9BE010549F5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DF51126-EE1B-7D45-0773-4348A940116D}"/>
              </a:ext>
            </a:extLst>
          </p:cNvPr>
          <p:cNvSpPr>
            <a:spLocks noGrp="1"/>
          </p:cNvSpPr>
          <p:nvPr>
            <p:ph type="sldNum" sz="quarter" idx="5"/>
          </p:nvPr>
        </p:nvSpPr>
        <p:spPr/>
        <p:txBody>
          <a:bodyPr/>
          <a:lstStyle/>
          <a:p>
            <a:fld id="{0A924C00-85C6-4295-BE2C-B41F9E304FE2}" type="slidenum">
              <a:rPr lang="en-GB" smtClean="0"/>
              <a:t>25</a:t>
            </a:fld>
            <a:endParaRPr lang="en-GB"/>
          </a:p>
        </p:txBody>
      </p:sp>
    </p:spTree>
    <p:extLst>
      <p:ext uri="{BB962C8B-B14F-4D97-AF65-F5344CB8AC3E}">
        <p14:creationId xmlns:p14="http://schemas.microsoft.com/office/powerpoint/2010/main" val="24413459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03AD57-BE0A-B02A-2225-789EA37DFF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8AA100-1BCF-4DEE-615A-ADEA4B01B7F7}"/>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512369B8-28A7-DD68-719E-B1A44ADC5A9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8C18C7A-8BA4-ADDB-D621-1921703BD18B}"/>
              </a:ext>
            </a:extLst>
          </p:cNvPr>
          <p:cNvSpPr>
            <a:spLocks noGrp="1"/>
          </p:cNvSpPr>
          <p:nvPr>
            <p:ph type="sldNum" sz="quarter" idx="5"/>
          </p:nvPr>
        </p:nvSpPr>
        <p:spPr/>
        <p:txBody>
          <a:bodyPr/>
          <a:lstStyle/>
          <a:p>
            <a:fld id="{0A924C00-85C6-4295-BE2C-B41F9E304FE2}" type="slidenum">
              <a:rPr lang="en-GB" smtClean="0"/>
              <a:t>26</a:t>
            </a:fld>
            <a:endParaRPr lang="en-GB"/>
          </a:p>
        </p:txBody>
      </p:sp>
    </p:spTree>
    <p:extLst>
      <p:ext uri="{BB962C8B-B14F-4D97-AF65-F5344CB8AC3E}">
        <p14:creationId xmlns:p14="http://schemas.microsoft.com/office/powerpoint/2010/main" val="8464054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A47315-1825-7D2E-E3C4-7047EB1D15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593731-6196-565B-26F1-406F0CA474E1}"/>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998DA9D9-76FA-7238-32A5-C0BADA77797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C4283D0-31B6-472C-912C-A1799DA7D9F8}"/>
              </a:ext>
            </a:extLst>
          </p:cNvPr>
          <p:cNvSpPr>
            <a:spLocks noGrp="1"/>
          </p:cNvSpPr>
          <p:nvPr>
            <p:ph type="sldNum" sz="quarter" idx="5"/>
          </p:nvPr>
        </p:nvSpPr>
        <p:spPr/>
        <p:txBody>
          <a:bodyPr/>
          <a:lstStyle/>
          <a:p>
            <a:fld id="{0A924C00-85C6-4295-BE2C-B41F9E304FE2}" type="slidenum">
              <a:rPr lang="en-GB" smtClean="0"/>
              <a:t>27</a:t>
            </a:fld>
            <a:endParaRPr lang="en-GB"/>
          </a:p>
        </p:txBody>
      </p:sp>
    </p:spTree>
    <p:extLst>
      <p:ext uri="{BB962C8B-B14F-4D97-AF65-F5344CB8AC3E}">
        <p14:creationId xmlns:p14="http://schemas.microsoft.com/office/powerpoint/2010/main" val="16138375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BC01CE4-3762-45B6-9736-1C63892740C8}" type="slidenum">
              <a:rPr lang="en-GB" smtClean="0"/>
              <a:t>28</a:t>
            </a:fld>
            <a:endParaRPr lang="en-GB"/>
          </a:p>
        </p:txBody>
      </p:sp>
    </p:spTree>
    <p:extLst>
      <p:ext uri="{BB962C8B-B14F-4D97-AF65-F5344CB8AC3E}">
        <p14:creationId xmlns:p14="http://schemas.microsoft.com/office/powerpoint/2010/main" val="24812718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F25A247-2633-4828-95AB-4BD37EB8413B}" type="slidenum">
              <a:rPr lang="en-GB" smtClean="0"/>
              <a:t>29</a:t>
            </a:fld>
            <a:endParaRPr lang="en-GB" dirty="0"/>
          </a:p>
        </p:txBody>
      </p:sp>
    </p:spTree>
    <p:extLst>
      <p:ext uri="{BB962C8B-B14F-4D97-AF65-F5344CB8AC3E}">
        <p14:creationId xmlns:p14="http://schemas.microsoft.com/office/powerpoint/2010/main" val="31598261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3</a:t>
            </a:fld>
            <a:endParaRPr lang="en-GB" dirty="0"/>
          </a:p>
        </p:txBody>
      </p:sp>
    </p:spTree>
    <p:extLst>
      <p:ext uri="{BB962C8B-B14F-4D97-AF65-F5344CB8AC3E}">
        <p14:creationId xmlns:p14="http://schemas.microsoft.com/office/powerpoint/2010/main" val="20169741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F25A247-2633-4828-95AB-4BD37EB8413B}" type="slidenum">
              <a:rPr lang="en-GB" smtClean="0"/>
              <a:t>30</a:t>
            </a:fld>
            <a:endParaRPr lang="en-GB" dirty="0"/>
          </a:p>
        </p:txBody>
      </p:sp>
    </p:spTree>
    <p:extLst>
      <p:ext uri="{BB962C8B-B14F-4D97-AF65-F5344CB8AC3E}">
        <p14:creationId xmlns:p14="http://schemas.microsoft.com/office/powerpoint/2010/main" val="24305481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25A247-2633-4828-95AB-4BD37EB8413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30075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effectLst/>
                <a:latin typeface="Calibri" panose="020F0502020204030204" pitchFamily="34" charset="0"/>
                <a:ea typeface="Times New Roman" panose="02020603050405020304" pitchFamily="18" charset="0"/>
              </a:rPr>
              <a:t>Q4 TV Impacts by category. Indexed % spend by category for each month vs. the average % for 2023</a:t>
            </a:r>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4</a:t>
            </a:fld>
            <a:endParaRPr lang="en-GB" dirty="0"/>
          </a:p>
        </p:txBody>
      </p:sp>
    </p:spTree>
    <p:extLst>
      <p:ext uri="{BB962C8B-B14F-4D97-AF65-F5344CB8AC3E}">
        <p14:creationId xmlns:p14="http://schemas.microsoft.com/office/powerpoint/2010/main" val="8084481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5</a:t>
            </a:fld>
            <a:endParaRPr lang="en-GB" dirty="0"/>
          </a:p>
        </p:txBody>
      </p:sp>
    </p:spTree>
    <p:extLst>
      <p:ext uri="{BB962C8B-B14F-4D97-AF65-F5344CB8AC3E}">
        <p14:creationId xmlns:p14="http://schemas.microsoft.com/office/powerpoint/2010/main" val="38115458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6</a:t>
            </a:fld>
            <a:endParaRPr lang="en-GB" dirty="0"/>
          </a:p>
        </p:txBody>
      </p:sp>
    </p:spTree>
    <p:extLst>
      <p:ext uri="{BB962C8B-B14F-4D97-AF65-F5344CB8AC3E}">
        <p14:creationId xmlns:p14="http://schemas.microsoft.com/office/powerpoint/2010/main" val="37184939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7</a:t>
            </a:fld>
            <a:endParaRPr lang="en-GB" dirty="0"/>
          </a:p>
        </p:txBody>
      </p:sp>
    </p:spTree>
    <p:extLst>
      <p:ext uri="{BB962C8B-B14F-4D97-AF65-F5344CB8AC3E}">
        <p14:creationId xmlns:p14="http://schemas.microsoft.com/office/powerpoint/2010/main" val="11963368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8</a:t>
            </a:fld>
            <a:endParaRPr lang="en-GB" dirty="0"/>
          </a:p>
        </p:txBody>
      </p:sp>
    </p:spTree>
    <p:extLst>
      <p:ext uri="{BB962C8B-B14F-4D97-AF65-F5344CB8AC3E}">
        <p14:creationId xmlns:p14="http://schemas.microsoft.com/office/powerpoint/2010/main" val="2015820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9</a:t>
            </a:fld>
            <a:endParaRPr lang="en-GB" dirty="0"/>
          </a:p>
        </p:txBody>
      </p:sp>
    </p:spTree>
    <p:extLst>
      <p:ext uri="{BB962C8B-B14F-4D97-AF65-F5344CB8AC3E}">
        <p14:creationId xmlns:p14="http://schemas.microsoft.com/office/powerpoint/2010/main" val="39448277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3.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4.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5.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6.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7.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8.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9.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0.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1.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2.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3.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4.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5.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6.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7.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8.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9.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0.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1.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2.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3.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4.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5.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6.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7.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8.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9.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0.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1.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5BD38DE-0542-4FAE-989F-105676356085}" type="datetimeFigureOut">
              <a:rPr lang="en-GB" smtClean="0"/>
              <a:t>17/04/2026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9E5F90B-4EFD-4F87-8571-C292E52EB0A8}" type="slidenum">
              <a:rPr lang="en-GB" smtClean="0"/>
              <a:t>‹#›</a:t>
            </a:fld>
            <a:endParaRPr lang="en-GB" dirty="0"/>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1911967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17/04/2026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r>
              <a:rPr lang="en-US" dirty="0"/>
              <a:t>Click icon to add picture</a:t>
            </a:r>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r>
              <a:rPr lang="en-US" dirty="0"/>
              <a:t>Click icon to add picture</a:t>
            </a:r>
            <a:endParaRPr lang="en-GB" dirty="0"/>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r>
              <a:rPr lang="en-US" dirty="0"/>
              <a:t>Click icon to add picture</a:t>
            </a:r>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2403723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17/04/2026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r>
              <a:rPr lang="en-US" dirty="0"/>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403204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17/04/2026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7" name="Text Placeholder 6"/>
          <p:cNvSpPr>
            <a:spLocks noGrp="1"/>
          </p:cNvSpPr>
          <p:nvPr>
            <p:ph type="body" sz="quarter" idx="13"/>
          </p:nvPr>
        </p:nvSpPr>
        <p:spPr>
          <a:xfrm>
            <a:off x="377758" y="1614207"/>
            <a:ext cx="5442018"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r>
              <a:rPr lang="en-US" dirty="0"/>
              <a:t>Click icon to add picture</a:t>
            </a:r>
            <a:endParaRPr lang="en-GB" dirty="0"/>
          </a:p>
        </p:txBody>
      </p:sp>
      <p:cxnSp>
        <p:nvCxnSpPr>
          <p:cNvPr id="10" name="Straight Connector 9"/>
          <p:cNvCxnSpPr/>
          <p:nvPr/>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r>
              <a:rPr lang="en-US" dirty="0"/>
              <a:t>Click icon to add picture</a:t>
            </a:r>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378129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17/04/2026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r>
              <a:rPr lang="en-US" dirty="0"/>
              <a:t>Click icon to add picture</a:t>
            </a:r>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r>
              <a:rPr lang="en-US" dirty="0"/>
              <a:t>Click icon to add picture</a:t>
            </a:r>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r>
              <a:rPr lang="en-US" dirty="0"/>
              <a:t>Click icon to add picture</a:t>
            </a:r>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1586147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17/04/2026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3990048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5BD38DE-0542-4FAE-989F-105676356085}" type="datetimeFigureOut">
              <a:rPr lang="en-GB" smtClean="0"/>
              <a:t>17/04/2026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9E5F90B-4EFD-4F87-8571-C292E52EB0A8}" type="slidenum">
              <a:rPr lang="en-GB" smtClean="0"/>
              <a:t>‹#›</a:t>
            </a:fld>
            <a:endParaRPr lang="en-GB" dirty="0"/>
          </a:p>
        </p:txBody>
      </p:sp>
    </p:spTree>
    <p:custDataLst>
      <p:tags r:id="rId1"/>
    </p:custDataLst>
    <p:extLst>
      <p:ext uri="{BB962C8B-B14F-4D97-AF65-F5344CB8AC3E}">
        <p14:creationId xmlns:p14="http://schemas.microsoft.com/office/powerpoint/2010/main" val="626539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5BD38DE-0542-4FAE-989F-105676356085}" type="datetimeFigureOut">
              <a:rPr lang="en-GB" smtClean="0"/>
              <a:t>17/04/2026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9E5F90B-4EFD-4F87-8571-C292E52EB0A8}" type="slidenum">
              <a:rPr lang="en-GB" smtClean="0"/>
              <a:t>‹#›</a:t>
            </a:fld>
            <a:endParaRPr lang="en-GB" dirty="0"/>
          </a:p>
        </p:txBody>
      </p:sp>
    </p:spTree>
    <p:custDataLst>
      <p:tags r:id="rId1"/>
    </p:custDataLst>
    <p:extLst>
      <p:ext uri="{BB962C8B-B14F-4D97-AF65-F5344CB8AC3E}">
        <p14:creationId xmlns:p14="http://schemas.microsoft.com/office/powerpoint/2010/main" val="2135801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5BD38DE-0542-4FAE-989F-105676356085}" type="datetimeFigureOut">
              <a:rPr lang="en-GB" smtClean="0"/>
              <a:t>17/04/2026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9E5F90B-4EFD-4F87-8571-C292E52EB0A8}" type="slidenum">
              <a:rPr lang="en-GB" smtClean="0"/>
              <a:t>‹#›</a:t>
            </a:fld>
            <a:endParaRPr lang="en-GB" dirty="0"/>
          </a:p>
        </p:txBody>
      </p:sp>
    </p:spTree>
    <p:custDataLst>
      <p:tags r:id="rId1"/>
    </p:custDataLst>
    <p:extLst>
      <p:ext uri="{BB962C8B-B14F-4D97-AF65-F5344CB8AC3E}">
        <p14:creationId xmlns:p14="http://schemas.microsoft.com/office/powerpoint/2010/main" val="3043310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17/04/2026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516688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BD38DE-0542-4FAE-989F-105676356085}" type="datetimeFigureOut">
              <a:rPr lang="en-GB" smtClean="0"/>
              <a:t>17/04/2026</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79E5F90B-4EFD-4F87-8571-C292E52EB0A8}" type="slidenum">
              <a:rPr lang="en-GB" smtClean="0"/>
              <a:t>‹#›</a:t>
            </a:fld>
            <a:endParaRPr lang="en-GB" dirty="0"/>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1807238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5BD38DE-0542-4FAE-989F-105676356085}" type="datetimeFigureOut">
              <a:rPr lang="en-GB" smtClean="0"/>
              <a:t>17/04/2026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9E5F90B-4EFD-4F87-8571-C292E52EB0A8}" type="slidenum">
              <a:rPr lang="en-GB" smtClean="0"/>
              <a:t>‹#›</a:t>
            </a:fld>
            <a:endParaRPr lang="en-GB" dirty="0"/>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1116456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r>
              <a:rPr lang="en-US" dirty="0"/>
              <a:t>Click icon to add picture</a:t>
            </a:r>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r>
              <a:rPr lang="en-US" dirty="0"/>
              <a:t>Click icon to add picture</a:t>
            </a:r>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r>
              <a:rPr lang="en-US" dirty="0"/>
              <a:t>Click icon to add picture</a:t>
            </a:r>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r>
              <a:rPr lang="en-US" dirty="0"/>
              <a:t>Click icon to add picture</a:t>
            </a:r>
            <a:endParaRPr lang="en-GB" dirty="0"/>
          </a:p>
        </p:txBody>
      </p:sp>
      <p:sp>
        <p:nvSpPr>
          <p:cNvPr id="2" name="Date Placeholder 1"/>
          <p:cNvSpPr>
            <a:spLocks noGrp="1"/>
          </p:cNvSpPr>
          <p:nvPr>
            <p:ph type="dt" sz="half" idx="10"/>
          </p:nvPr>
        </p:nvSpPr>
        <p:spPr/>
        <p:txBody>
          <a:bodyPr/>
          <a:lstStyle/>
          <a:p>
            <a:fld id="{85BD38DE-0542-4FAE-989F-105676356085}" type="datetimeFigureOut">
              <a:rPr lang="en-GB" smtClean="0"/>
              <a:t>17/04/2026</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79E5F90B-4EFD-4F87-8571-C292E52EB0A8}" type="slidenum">
              <a:rPr lang="en-GB" smtClean="0"/>
              <a:t>‹#›</a:t>
            </a:fld>
            <a:endParaRPr lang="en-GB" dirty="0"/>
          </a:p>
        </p:txBody>
      </p:sp>
    </p:spTree>
    <p:custDataLst>
      <p:tags r:id="rId1"/>
    </p:custDataLst>
    <p:extLst>
      <p:ext uri="{BB962C8B-B14F-4D97-AF65-F5344CB8AC3E}">
        <p14:creationId xmlns:p14="http://schemas.microsoft.com/office/powerpoint/2010/main" val="2718718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85BD38DE-0542-4FAE-989F-105676356085}" type="datetimeFigureOut">
              <a:rPr lang="en-GB" smtClean="0"/>
              <a:t>17/04/2026</a:t>
            </a:fld>
            <a:endParaRPr lang="en-GB" dirty="0"/>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79E5F90B-4EFD-4F87-8571-C292E52EB0A8}" type="slidenum">
              <a:rPr lang="en-GB" smtClean="0"/>
              <a:t>‹#›</a:t>
            </a:fld>
            <a:endParaRPr lang="en-GB" dirty="0"/>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r>
              <a:rPr lang="en-US" dirty="0"/>
              <a:t>Click icon to add media</a:t>
            </a:r>
            <a:endParaRPr lang="en-GB" dirty="0"/>
          </a:p>
        </p:txBody>
      </p:sp>
    </p:spTree>
    <p:custDataLst>
      <p:tags r:id="rId1"/>
    </p:custDataLst>
    <p:extLst>
      <p:ext uri="{BB962C8B-B14F-4D97-AF65-F5344CB8AC3E}">
        <p14:creationId xmlns:p14="http://schemas.microsoft.com/office/powerpoint/2010/main" val="722563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17/04/2026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dirty="0"/>
              <a:t>Click icon to add picture</a:t>
            </a:r>
            <a:endParaRPr lang="en-GB" dirty="0"/>
          </a:p>
        </p:txBody>
      </p:sp>
      <p:sp>
        <p:nvSpPr>
          <p:cNvPr id="8"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dirty="0"/>
          </a:p>
        </p:txBody>
      </p:sp>
    </p:spTree>
    <p:custDataLst>
      <p:tags r:id="rId1"/>
    </p:custDataLst>
    <p:extLst>
      <p:ext uri="{BB962C8B-B14F-4D97-AF65-F5344CB8AC3E}">
        <p14:creationId xmlns:p14="http://schemas.microsoft.com/office/powerpoint/2010/main" val="1877177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17/04/2026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dirty="0"/>
              <a:t>Click icon to add picture</a:t>
            </a:r>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r>
              <a:rPr lang="en-US" dirty="0"/>
              <a:t>Click icon to add picture</a:t>
            </a:r>
            <a:endParaRPr lang="en-GB" dirty="0"/>
          </a:p>
        </p:txBody>
      </p:sp>
      <p:sp>
        <p:nvSpPr>
          <p:cNvPr id="9"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dirty="0"/>
          </a:p>
        </p:txBody>
      </p:sp>
    </p:spTree>
    <p:custDataLst>
      <p:tags r:id="rId1"/>
    </p:custDataLst>
    <p:extLst>
      <p:ext uri="{BB962C8B-B14F-4D97-AF65-F5344CB8AC3E}">
        <p14:creationId xmlns:p14="http://schemas.microsoft.com/office/powerpoint/2010/main" val="1069255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17/04/2026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179633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17/04/2026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260964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17/04/2026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2341816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ress cuttings">
    <p:spTree>
      <p:nvGrpSpPr>
        <p:cNvPr id="1" name=""/>
        <p:cNvGrpSpPr/>
        <p:nvPr/>
      </p:nvGrpSpPr>
      <p:grpSpPr>
        <a:xfrm>
          <a:off x="0" y="0"/>
          <a:ext cx="0" cy="0"/>
          <a:chOff x="0" y="0"/>
          <a:chExt cx="0" cy="0"/>
        </a:xfrm>
      </p:grpSpPr>
      <p:sp>
        <p:nvSpPr>
          <p:cNvPr id="8" name="Rectangle 7"/>
          <p:cNvSpPr/>
          <p:nvPr/>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17/04/2026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4093317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BD38DE-0542-4FAE-989F-105676356085}" type="datetimeFigureOut">
              <a:rPr lang="en-GB" smtClean="0"/>
              <a:t>17/04/2026</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79E5F90B-4EFD-4F87-8571-C292E52EB0A8}" type="slidenum">
              <a:rPr lang="en-GB" smtClean="0"/>
              <a:t>‹#›</a:t>
            </a:fld>
            <a:endParaRPr lang="en-GB" dirty="0"/>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00805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5BD38DE-0542-4FAE-989F-105676356085}" type="datetimeFigureOut">
              <a:rPr lang="en-GB" smtClean="0"/>
              <a:t>17/04/2026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9E5F90B-4EFD-4F87-8571-C292E52EB0A8}" type="slidenum">
              <a:rPr lang="en-GB" smtClean="0"/>
              <a:t>‹#›</a:t>
            </a:fld>
            <a:endParaRPr lang="en-GB" dirty="0"/>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3428759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17/04/2026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2932081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72" name="Text Placeholder 6">
            <a:extLst>
              <a:ext uri="{FF2B5EF4-FFF2-40B4-BE49-F238E27FC236}">
                <a16:creationId xmlns:a16="http://schemas.microsoft.com/office/drawing/2014/main" id="{9C8B26C0-A80C-691B-592F-DF64977168B2}"/>
              </a:ext>
            </a:extLst>
          </p:cNvPr>
          <p:cNvSpPr>
            <a:spLocks noGrp="1"/>
          </p:cNvSpPr>
          <p:nvPr>
            <p:ph type="body" sz="quarter" idx="34" hasCustomPrompt="1"/>
          </p:nvPr>
        </p:nvSpPr>
        <p:spPr>
          <a:xfrm>
            <a:off x="2792633"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6" name="Picture Placeholder 5">
            <a:extLst>
              <a:ext uri="{FF2B5EF4-FFF2-40B4-BE49-F238E27FC236}">
                <a16:creationId xmlns:a16="http://schemas.microsoft.com/office/drawing/2014/main" id="{CAD97536-789A-7744-C13B-53E10C02D1D3}"/>
              </a:ext>
            </a:extLst>
          </p:cNvPr>
          <p:cNvSpPr>
            <a:spLocks noGrp="1"/>
          </p:cNvSpPr>
          <p:nvPr>
            <p:ph type="pic" sz="quarter" idx="13"/>
          </p:nvPr>
        </p:nvSpPr>
        <p:spPr>
          <a:xfrm>
            <a:off x="614885" y="1149559"/>
            <a:ext cx="1184400" cy="1184400"/>
          </a:xfrm>
          <a:solidFill>
            <a:schemeClr val="bg1">
              <a:lumMod val="85000"/>
            </a:schemeClr>
          </a:solidFill>
        </p:spPr>
        <p:txBody>
          <a:bodyPr/>
          <a:lstStyle/>
          <a:p>
            <a:endParaRPr lang="en-GB"/>
          </a:p>
        </p:txBody>
      </p:sp>
      <p:sp>
        <p:nvSpPr>
          <p:cNvPr id="39" name="Picture Placeholder 5">
            <a:extLst>
              <a:ext uri="{FF2B5EF4-FFF2-40B4-BE49-F238E27FC236}">
                <a16:creationId xmlns:a16="http://schemas.microsoft.com/office/drawing/2014/main" id="{9B94EB92-59A2-CAE0-A920-38D56FEEE97A}"/>
              </a:ext>
            </a:extLst>
          </p:cNvPr>
          <p:cNvSpPr>
            <a:spLocks noGrp="1"/>
          </p:cNvSpPr>
          <p:nvPr>
            <p:ph type="pic" sz="quarter" idx="14"/>
          </p:nvPr>
        </p:nvSpPr>
        <p:spPr>
          <a:xfrm>
            <a:off x="3077087" y="1149559"/>
            <a:ext cx="1184400" cy="1184400"/>
          </a:xfrm>
          <a:solidFill>
            <a:schemeClr val="bg1">
              <a:lumMod val="85000"/>
            </a:schemeClr>
          </a:solidFill>
        </p:spPr>
        <p:txBody>
          <a:bodyPr/>
          <a:lstStyle/>
          <a:p>
            <a:endParaRPr lang="en-GB"/>
          </a:p>
        </p:txBody>
      </p:sp>
      <p:sp>
        <p:nvSpPr>
          <p:cNvPr id="40" name="Picture Placeholder 5">
            <a:extLst>
              <a:ext uri="{FF2B5EF4-FFF2-40B4-BE49-F238E27FC236}">
                <a16:creationId xmlns:a16="http://schemas.microsoft.com/office/drawing/2014/main" id="{A2037EF0-46C5-5ECD-6D7D-8B423B135415}"/>
              </a:ext>
            </a:extLst>
          </p:cNvPr>
          <p:cNvSpPr>
            <a:spLocks noGrp="1"/>
          </p:cNvSpPr>
          <p:nvPr>
            <p:ph type="pic" sz="quarter" idx="15"/>
          </p:nvPr>
        </p:nvSpPr>
        <p:spPr>
          <a:xfrm>
            <a:off x="5539289" y="1149559"/>
            <a:ext cx="1184400" cy="1184400"/>
          </a:xfrm>
          <a:solidFill>
            <a:schemeClr val="bg1">
              <a:lumMod val="85000"/>
            </a:schemeClr>
          </a:solidFill>
        </p:spPr>
        <p:txBody>
          <a:bodyPr/>
          <a:lstStyle/>
          <a:p>
            <a:endParaRPr lang="en-GB"/>
          </a:p>
        </p:txBody>
      </p:sp>
      <p:sp>
        <p:nvSpPr>
          <p:cNvPr id="41" name="Picture Placeholder 5">
            <a:extLst>
              <a:ext uri="{FF2B5EF4-FFF2-40B4-BE49-F238E27FC236}">
                <a16:creationId xmlns:a16="http://schemas.microsoft.com/office/drawing/2014/main" id="{691DB60B-EBF1-0394-56AB-9271D3584436}"/>
              </a:ext>
            </a:extLst>
          </p:cNvPr>
          <p:cNvSpPr>
            <a:spLocks noGrp="1"/>
          </p:cNvSpPr>
          <p:nvPr>
            <p:ph type="pic" sz="quarter" idx="16"/>
          </p:nvPr>
        </p:nvSpPr>
        <p:spPr>
          <a:xfrm>
            <a:off x="8001491" y="1149559"/>
            <a:ext cx="1184400" cy="1184400"/>
          </a:xfrm>
          <a:solidFill>
            <a:schemeClr val="bg1">
              <a:lumMod val="85000"/>
            </a:schemeClr>
          </a:solidFill>
        </p:spPr>
        <p:txBody>
          <a:bodyPr/>
          <a:lstStyle/>
          <a:p>
            <a:endParaRPr lang="en-GB"/>
          </a:p>
        </p:txBody>
      </p:sp>
      <p:sp>
        <p:nvSpPr>
          <p:cNvPr id="42" name="Picture Placeholder 5">
            <a:extLst>
              <a:ext uri="{FF2B5EF4-FFF2-40B4-BE49-F238E27FC236}">
                <a16:creationId xmlns:a16="http://schemas.microsoft.com/office/drawing/2014/main" id="{0743C6B7-447D-329E-04CC-831A65AA2BDF}"/>
              </a:ext>
            </a:extLst>
          </p:cNvPr>
          <p:cNvSpPr>
            <a:spLocks noGrp="1"/>
          </p:cNvSpPr>
          <p:nvPr>
            <p:ph type="pic" sz="quarter" idx="17"/>
          </p:nvPr>
        </p:nvSpPr>
        <p:spPr>
          <a:xfrm>
            <a:off x="10463691" y="1149559"/>
            <a:ext cx="1184400" cy="1184400"/>
          </a:xfrm>
          <a:solidFill>
            <a:schemeClr val="bg1">
              <a:lumMod val="85000"/>
            </a:schemeClr>
          </a:solidFill>
        </p:spPr>
        <p:txBody>
          <a:bodyPr/>
          <a:lstStyle/>
          <a:p>
            <a:endParaRPr lang="en-GB"/>
          </a:p>
        </p:txBody>
      </p:sp>
      <p:sp>
        <p:nvSpPr>
          <p:cNvPr id="43" name="Picture Placeholder 5">
            <a:extLst>
              <a:ext uri="{FF2B5EF4-FFF2-40B4-BE49-F238E27FC236}">
                <a16:creationId xmlns:a16="http://schemas.microsoft.com/office/drawing/2014/main" id="{97885C51-DAF8-CFE4-E07E-4A77D20A2D0B}"/>
              </a:ext>
            </a:extLst>
          </p:cNvPr>
          <p:cNvSpPr>
            <a:spLocks noGrp="1"/>
          </p:cNvSpPr>
          <p:nvPr>
            <p:ph type="pic" sz="quarter" idx="18"/>
          </p:nvPr>
        </p:nvSpPr>
        <p:spPr>
          <a:xfrm>
            <a:off x="614259" y="3346575"/>
            <a:ext cx="1184400" cy="1184400"/>
          </a:xfrm>
          <a:solidFill>
            <a:schemeClr val="bg1">
              <a:lumMod val="85000"/>
            </a:schemeClr>
          </a:solidFill>
        </p:spPr>
        <p:txBody>
          <a:bodyPr/>
          <a:lstStyle/>
          <a:p>
            <a:endParaRPr lang="en-GB"/>
          </a:p>
        </p:txBody>
      </p:sp>
      <p:sp>
        <p:nvSpPr>
          <p:cNvPr id="44" name="Picture Placeholder 5">
            <a:extLst>
              <a:ext uri="{FF2B5EF4-FFF2-40B4-BE49-F238E27FC236}">
                <a16:creationId xmlns:a16="http://schemas.microsoft.com/office/drawing/2014/main" id="{85B93E8A-559B-3B56-D8B2-697FFE006976}"/>
              </a:ext>
            </a:extLst>
          </p:cNvPr>
          <p:cNvSpPr>
            <a:spLocks noGrp="1"/>
          </p:cNvSpPr>
          <p:nvPr>
            <p:ph type="pic" sz="quarter" idx="19"/>
          </p:nvPr>
        </p:nvSpPr>
        <p:spPr>
          <a:xfrm>
            <a:off x="3076461" y="3346575"/>
            <a:ext cx="1184400" cy="1184400"/>
          </a:xfrm>
          <a:solidFill>
            <a:schemeClr val="bg1">
              <a:lumMod val="85000"/>
            </a:schemeClr>
          </a:solidFill>
        </p:spPr>
        <p:txBody>
          <a:bodyPr/>
          <a:lstStyle/>
          <a:p>
            <a:endParaRPr lang="en-GB"/>
          </a:p>
        </p:txBody>
      </p:sp>
      <p:sp>
        <p:nvSpPr>
          <p:cNvPr id="45" name="Picture Placeholder 5">
            <a:extLst>
              <a:ext uri="{FF2B5EF4-FFF2-40B4-BE49-F238E27FC236}">
                <a16:creationId xmlns:a16="http://schemas.microsoft.com/office/drawing/2014/main" id="{CABD96A4-7320-AAC4-F94F-6763511A79E3}"/>
              </a:ext>
            </a:extLst>
          </p:cNvPr>
          <p:cNvSpPr>
            <a:spLocks noGrp="1"/>
          </p:cNvSpPr>
          <p:nvPr>
            <p:ph type="pic" sz="quarter" idx="20"/>
          </p:nvPr>
        </p:nvSpPr>
        <p:spPr>
          <a:xfrm>
            <a:off x="5538663" y="3346575"/>
            <a:ext cx="1184400" cy="1184400"/>
          </a:xfrm>
          <a:solidFill>
            <a:schemeClr val="bg1">
              <a:lumMod val="85000"/>
            </a:schemeClr>
          </a:solidFill>
        </p:spPr>
        <p:txBody>
          <a:bodyPr/>
          <a:lstStyle/>
          <a:p>
            <a:endParaRPr lang="en-GB"/>
          </a:p>
        </p:txBody>
      </p:sp>
      <p:sp>
        <p:nvSpPr>
          <p:cNvPr id="46" name="Picture Placeholder 5">
            <a:extLst>
              <a:ext uri="{FF2B5EF4-FFF2-40B4-BE49-F238E27FC236}">
                <a16:creationId xmlns:a16="http://schemas.microsoft.com/office/drawing/2014/main" id="{4877BC27-3D51-9663-2237-14A93A7CC097}"/>
              </a:ext>
            </a:extLst>
          </p:cNvPr>
          <p:cNvSpPr>
            <a:spLocks noGrp="1"/>
          </p:cNvSpPr>
          <p:nvPr>
            <p:ph type="pic" sz="quarter" idx="21"/>
          </p:nvPr>
        </p:nvSpPr>
        <p:spPr>
          <a:xfrm>
            <a:off x="8000865" y="3346575"/>
            <a:ext cx="1184400" cy="1184400"/>
          </a:xfrm>
          <a:solidFill>
            <a:schemeClr val="bg1">
              <a:lumMod val="85000"/>
            </a:schemeClr>
          </a:solidFill>
        </p:spPr>
        <p:txBody>
          <a:bodyPr/>
          <a:lstStyle/>
          <a:p>
            <a:endParaRPr lang="en-GB"/>
          </a:p>
        </p:txBody>
      </p:sp>
      <p:sp>
        <p:nvSpPr>
          <p:cNvPr id="47" name="Picture Placeholder 5">
            <a:extLst>
              <a:ext uri="{FF2B5EF4-FFF2-40B4-BE49-F238E27FC236}">
                <a16:creationId xmlns:a16="http://schemas.microsoft.com/office/drawing/2014/main" id="{14626682-DD25-49BD-144A-69E8DC53596B}"/>
              </a:ext>
            </a:extLst>
          </p:cNvPr>
          <p:cNvSpPr>
            <a:spLocks noGrp="1"/>
          </p:cNvSpPr>
          <p:nvPr>
            <p:ph type="pic" sz="quarter" idx="22"/>
          </p:nvPr>
        </p:nvSpPr>
        <p:spPr>
          <a:xfrm>
            <a:off x="10463065" y="3346575"/>
            <a:ext cx="1184400" cy="1184400"/>
          </a:xfrm>
          <a:solidFill>
            <a:schemeClr val="bg1">
              <a:lumMod val="85000"/>
            </a:schemeClr>
          </a:solidFill>
        </p:spPr>
        <p:txBody>
          <a:bodyPr/>
          <a:lstStyle/>
          <a:p>
            <a:endParaRPr lang="en-GB"/>
          </a:p>
        </p:txBody>
      </p:sp>
      <p:sp>
        <p:nvSpPr>
          <p:cNvPr id="2" name="Title 1">
            <a:extLst>
              <a:ext uri="{FF2B5EF4-FFF2-40B4-BE49-F238E27FC236}">
                <a16:creationId xmlns:a16="http://schemas.microsoft.com/office/drawing/2014/main" id="{21E1C2C8-4790-21AB-D95A-92CA8FA8C069}"/>
              </a:ext>
            </a:extLst>
          </p:cNvPr>
          <p:cNvSpPr>
            <a:spLocks noGrp="1"/>
          </p:cNvSpPr>
          <p:nvPr>
            <p:ph type="title"/>
          </p:nvPr>
        </p:nvSpPr>
        <p:spPr>
          <a:xfrm>
            <a:off x="371475" y="359944"/>
            <a:ext cx="11518423" cy="701501"/>
          </a:xfr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0761C70-B041-4A23-4BCB-F5CB4E9443EB}"/>
              </a:ext>
            </a:extLst>
          </p:cNvPr>
          <p:cNvSpPr>
            <a:spLocks noGrp="1"/>
          </p:cNvSpPr>
          <p:nvPr>
            <p:ph type="dt" sz="half" idx="10"/>
          </p:nvPr>
        </p:nvSpPr>
        <p:spPr/>
        <p:txBody>
          <a:bodyPr/>
          <a:lstStyle/>
          <a:p>
            <a:fld id="{2E6EF22D-7DBE-4099-99F0-B83DD9779912}" type="datetimeFigureOut">
              <a:rPr lang="en-GB" smtClean="0"/>
              <a:pPr/>
              <a:t>17/04/2026</a:t>
            </a:fld>
            <a:endParaRPr lang="en-GB"/>
          </a:p>
        </p:txBody>
      </p:sp>
      <p:sp>
        <p:nvSpPr>
          <p:cNvPr id="4" name="Footer Placeholder 3">
            <a:extLst>
              <a:ext uri="{FF2B5EF4-FFF2-40B4-BE49-F238E27FC236}">
                <a16:creationId xmlns:a16="http://schemas.microsoft.com/office/drawing/2014/main" id="{4D52B300-B434-691D-3D76-E4AF774AA4F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EC6692B-927B-4B22-9C5F-35CB3A5ACA82}"/>
              </a:ext>
            </a:extLst>
          </p:cNvPr>
          <p:cNvSpPr>
            <a:spLocks noGrp="1"/>
          </p:cNvSpPr>
          <p:nvPr>
            <p:ph type="sldNum" sz="quarter" idx="12"/>
          </p:nvPr>
        </p:nvSpPr>
        <p:spPr/>
        <p:txBody>
          <a:bodyPr/>
          <a:lstStyle/>
          <a:p>
            <a:fld id="{6623F64F-6692-49A2-80FF-3D660AAAEE7A}" type="slidenum">
              <a:rPr lang="en-GB" smtClean="0"/>
              <a:pPr/>
              <a:t>‹#›</a:t>
            </a:fld>
            <a:endParaRPr lang="en-GB"/>
          </a:p>
        </p:txBody>
      </p:sp>
      <p:cxnSp>
        <p:nvCxnSpPr>
          <p:cNvPr id="21" name="Straight Connector 20">
            <a:extLst>
              <a:ext uri="{FF2B5EF4-FFF2-40B4-BE49-F238E27FC236}">
                <a16:creationId xmlns:a16="http://schemas.microsoft.com/office/drawing/2014/main" id="{9C8CFFC5-56C6-267B-E772-EFDE38E880EE}"/>
              </a:ext>
            </a:extLst>
          </p:cNvPr>
          <p:cNvCxnSpPr>
            <a:cxnSpLocks/>
          </p:cNvCxnSpPr>
          <p:nvPr userDrawn="1"/>
        </p:nvCxnSpPr>
        <p:spPr>
          <a:xfrm>
            <a:off x="382866"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2C87480-7EC0-E06B-80CE-A5E61F866A2B}"/>
              </a:ext>
            </a:extLst>
          </p:cNvPr>
          <p:cNvCxnSpPr>
            <a:cxnSpLocks/>
          </p:cNvCxnSpPr>
          <p:nvPr userDrawn="1"/>
        </p:nvCxnSpPr>
        <p:spPr>
          <a:xfrm>
            <a:off x="2893461"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E5449B5-F0DD-5201-E55C-9CC82C0210E2}"/>
              </a:ext>
            </a:extLst>
          </p:cNvPr>
          <p:cNvCxnSpPr>
            <a:cxnSpLocks/>
          </p:cNvCxnSpPr>
          <p:nvPr userDrawn="1"/>
        </p:nvCxnSpPr>
        <p:spPr>
          <a:xfrm>
            <a:off x="5302129"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6C37246-3AD9-B2AC-76D9-17FDAD4B05C9}"/>
              </a:ext>
            </a:extLst>
          </p:cNvPr>
          <p:cNvCxnSpPr>
            <a:cxnSpLocks/>
          </p:cNvCxnSpPr>
          <p:nvPr userDrawn="1"/>
        </p:nvCxnSpPr>
        <p:spPr>
          <a:xfrm>
            <a:off x="7766244"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71A764D-3E43-45CC-0191-A353558094A7}"/>
              </a:ext>
            </a:extLst>
          </p:cNvPr>
          <p:cNvCxnSpPr>
            <a:cxnSpLocks/>
          </p:cNvCxnSpPr>
          <p:nvPr userDrawn="1"/>
        </p:nvCxnSpPr>
        <p:spPr>
          <a:xfrm>
            <a:off x="10220687"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39FA8FC-3DAD-0365-DCC6-0F32E87173AA}"/>
              </a:ext>
            </a:extLst>
          </p:cNvPr>
          <p:cNvCxnSpPr>
            <a:cxnSpLocks/>
          </p:cNvCxnSpPr>
          <p:nvPr userDrawn="1"/>
        </p:nvCxnSpPr>
        <p:spPr>
          <a:xfrm>
            <a:off x="2898438" y="4629949"/>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4215D00-4EC5-ED6C-6901-9C80C4842851}"/>
              </a:ext>
            </a:extLst>
          </p:cNvPr>
          <p:cNvCxnSpPr>
            <a:cxnSpLocks/>
          </p:cNvCxnSpPr>
          <p:nvPr userDrawn="1"/>
        </p:nvCxnSpPr>
        <p:spPr>
          <a:xfrm>
            <a:off x="5327145" y="4629949"/>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04CDA88-7F72-6884-E098-8EF2A6E29414}"/>
              </a:ext>
            </a:extLst>
          </p:cNvPr>
          <p:cNvCxnSpPr>
            <a:cxnSpLocks/>
          </p:cNvCxnSpPr>
          <p:nvPr userDrawn="1"/>
        </p:nvCxnSpPr>
        <p:spPr>
          <a:xfrm>
            <a:off x="10263495" y="4629949"/>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279A4DB-0427-0A66-AF0B-093378DC095E}"/>
              </a:ext>
            </a:extLst>
          </p:cNvPr>
          <p:cNvCxnSpPr>
            <a:cxnSpLocks/>
          </p:cNvCxnSpPr>
          <p:nvPr userDrawn="1"/>
        </p:nvCxnSpPr>
        <p:spPr>
          <a:xfrm>
            <a:off x="7803150" y="4624675"/>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9D02220-F018-1969-3164-6BFF4EA1B235}"/>
              </a:ext>
            </a:extLst>
          </p:cNvPr>
          <p:cNvCxnSpPr>
            <a:cxnSpLocks/>
          </p:cNvCxnSpPr>
          <p:nvPr userDrawn="1"/>
        </p:nvCxnSpPr>
        <p:spPr>
          <a:xfrm>
            <a:off x="484036" y="4647739"/>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71" name="Text Placeholder 6">
            <a:extLst>
              <a:ext uri="{FF2B5EF4-FFF2-40B4-BE49-F238E27FC236}">
                <a16:creationId xmlns:a16="http://schemas.microsoft.com/office/drawing/2014/main" id="{19EADE65-C122-EB2C-19EB-19D10330B91B}"/>
              </a:ext>
            </a:extLst>
          </p:cNvPr>
          <p:cNvSpPr>
            <a:spLocks noGrp="1"/>
          </p:cNvSpPr>
          <p:nvPr>
            <p:ph type="body" sz="quarter" idx="33" hasCustomPrompt="1"/>
          </p:nvPr>
        </p:nvSpPr>
        <p:spPr>
          <a:xfrm>
            <a:off x="342843"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3" name="Text Placeholder 6">
            <a:extLst>
              <a:ext uri="{FF2B5EF4-FFF2-40B4-BE49-F238E27FC236}">
                <a16:creationId xmlns:a16="http://schemas.microsoft.com/office/drawing/2014/main" id="{CB9D182C-F076-5175-7385-DE48C8E9FF5A}"/>
              </a:ext>
            </a:extLst>
          </p:cNvPr>
          <p:cNvSpPr>
            <a:spLocks noGrp="1"/>
          </p:cNvSpPr>
          <p:nvPr>
            <p:ph type="body" sz="quarter" idx="35" hasCustomPrompt="1"/>
          </p:nvPr>
        </p:nvSpPr>
        <p:spPr>
          <a:xfrm>
            <a:off x="5226317"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4" name="Text Placeholder 6">
            <a:extLst>
              <a:ext uri="{FF2B5EF4-FFF2-40B4-BE49-F238E27FC236}">
                <a16:creationId xmlns:a16="http://schemas.microsoft.com/office/drawing/2014/main" id="{88730061-9A2D-BBD8-79B7-3F41D535AE99}"/>
              </a:ext>
            </a:extLst>
          </p:cNvPr>
          <p:cNvSpPr>
            <a:spLocks noGrp="1"/>
          </p:cNvSpPr>
          <p:nvPr>
            <p:ph type="body" sz="quarter" idx="36" hasCustomPrompt="1"/>
          </p:nvPr>
        </p:nvSpPr>
        <p:spPr>
          <a:xfrm>
            <a:off x="7729449"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5" name="Text Placeholder 6">
            <a:extLst>
              <a:ext uri="{FF2B5EF4-FFF2-40B4-BE49-F238E27FC236}">
                <a16:creationId xmlns:a16="http://schemas.microsoft.com/office/drawing/2014/main" id="{97C1F9A3-D059-7259-C0FB-DF8D338811A8}"/>
              </a:ext>
            </a:extLst>
          </p:cNvPr>
          <p:cNvSpPr>
            <a:spLocks noGrp="1"/>
          </p:cNvSpPr>
          <p:nvPr>
            <p:ph type="body" sz="quarter" idx="37" hasCustomPrompt="1"/>
          </p:nvPr>
        </p:nvSpPr>
        <p:spPr>
          <a:xfrm>
            <a:off x="10170273"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6" name="Text Placeholder 6">
            <a:extLst>
              <a:ext uri="{FF2B5EF4-FFF2-40B4-BE49-F238E27FC236}">
                <a16:creationId xmlns:a16="http://schemas.microsoft.com/office/drawing/2014/main" id="{B6A037C9-0C42-CE2B-896B-AF6B848B534A}"/>
              </a:ext>
            </a:extLst>
          </p:cNvPr>
          <p:cNvSpPr>
            <a:spLocks noGrp="1"/>
          </p:cNvSpPr>
          <p:nvPr>
            <p:ph type="body" sz="quarter" idx="38" hasCustomPrompt="1"/>
          </p:nvPr>
        </p:nvSpPr>
        <p:spPr>
          <a:xfrm>
            <a:off x="2792633"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7" name="Text Placeholder 6">
            <a:extLst>
              <a:ext uri="{FF2B5EF4-FFF2-40B4-BE49-F238E27FC236}">
                <a16:creationId xmlns:a16="http://schemas.microsoft.com/office/drawing/2014/main" id="{D83EABD8-8716-2269-4367-B8B667FDE791}"/>
              </a:ext>
            </a:extLst>
          </p:cNvPr>
          <p:cNvSpPr>
            <a:spLocks noGrp="1"/>
          </p:cNvSpPr>
          <p:nvPr>
            <p:ph type="body" sz="quarter" idx="39" hasCustomPrompt="1"/>
          </p:nvPr>
        </p:nvSpPr>
        <p:spPr>
          <a:xfrm>
            <a:off x="342843"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8" name="Text Placeholder 6">
            <a:extLst>
              <a:ext uri="{FF2B5EF4-FFF2-40B4-BE49-F238E27FC236}">
                <a16:creationId xmlns:a16="http://schemas.microsoft.com/office/drawing/2014/main" id="{EA92B77D-AE99-9AE0-42D8-2D2A16ED3C1D}"/>
              </a:ext>
            </a:extLst>
          </p:cNvPr>
          <p:cNvSpPr>
            <a:spLocks noGrp="1"/>
          </p:cNvSpPr>
          <p:nvPr>
            <p:ph type="body" sz="quarter" idx="40" hasCustomPrompt="1"/>
          </p:nvPr>
        </p:nvSpPr>
        <p:spPr>
          <a:xfrm>
            <a:off x="5226317"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9" name="Text Placeholder 6">
            <a:extLst>
              <a:ext uri="{FF2B5EF4-FFF2-40B4-BE49-F238E27FC236}">
                <a16:creationId xmlns:a16="http://schemas.microsoft.com/office/drawing/2014/main" id="{ADC7C694-3541-85F1-A4EC-DA4E64C5A090}"/>
              </a:ext>
            </a:extLst>
          </p:cNvPr>
          <p:cNvSpPr>
            <a:spLocks noGrp="1"/>
          </p:cNvSpPr>
          <p:nvPr>
            <p:ph type="body" sz="quarter" idx="41" hasCustomPrompt="1"/>
          </p:nvPr>
        </p:nvSpPr>
        <p:spPr>
          <a:xfrm>
            <a:off x="7729449"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80" name="Text Placeholder 6">
            <a:extLst>
              <a:ext uri="{FF2B5EF4-FFF2-40B4-BE49-F238E27FC236}">
                <a16:creationId xmlns:a16="http://schemas.microsoft.com/office/drawing/2014/main" id="{B724C0B8-9B99-F1BB-62EB-0C571FF3E752}"/>
              </a:ext>
            </a:extLst>
          </p:cNvPr>
          <p:cNvSpPr>
            <a:spLocks noGrp="1"/>
          </p:cNvSpPr>
          <p:nvPr>
            <p:ph type="body" sz="quarter" idx="42" hasCustomPrompt="1"/>
          </p:nvPr>
        </p:nvSpPr>
        <p:spPr>
          <a:xfrm>
            <a:off x="10170273"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Tree>
    <p:extLst>
      <p:ext uri="{BB962C8B-B14F-4D97-AF65-F5344CB8AC3E}">
        <p14:creationId xmlns:p14="http://schemas.microsoft.com/office/powerpoint/2010/main" val="632071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AD97536-789A-7744-C13B-53E10C02D1D3}"/>
              </a:ext>
            </a:extLst>
          </p:cNvPr>
          <p:cNvSpPr>
            <a:spLocks noGrp="1"/>
          </p:cNvSpPr>
          <p:nvPr>
            <p:ph type="pic" sz="quarter" idx="13"/>
          </p:nvPr>
        </p:nvSpPr>
        <p:spPr>
          <a:xfrm>
            <a:off x="531846" y="1630581"/>
            <a:ext cx="1790974" cy="1193774"/>
          </a:xfrm>
          <a:solidFill>
            <a:schemeClr val="bg1">
              <a:lumMod val="85000"/>
            </a:schemeClr>
          </a:solidFill>
        </p:spPr>
        <p:txBody>
          <a:bodyPr/>
          <a:lstStyle/>
          <a:p>
            <a:endParaRPr lang="en-GB"/>
          </a:p>
        </p:txBody>
      </p:sp>
      <p:sp>
        <p:nvSpPr>
          <p:cNvPr id="2" name="Title 1">
            <a:extLst>
              <a:ext uri="{FF2B5EF4-FFF2-40B4-BE49-F238E27FC236}">
                <a16:creationId xmlns:a16="http://schemas.microsoft.com/office/drawing/2014/main" id="{21E1C2C8-4790-21AB-D95A-92CA8FA8C069}"/>
              </a:ext>
            </a:extLst>
          </p:cNvPr>
          <p:cNvSpPr>
            <a:spLocks noGrp="1"/>
          </p:cNvSpPr>
          <p:nvPr>
            <p:ph type="title"/>
          </p:nvPr>
        </p:nvSpPr>
        <p:spPr>
          <a:xfrm>
            <a:off x="371475" y="359944"/>
            <a:ext cx="11518423" cy="701501"/>
          </a:xfr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0761C70-B041-4A23-4BCB-F5CB4E9443EB}"/>
              </a:ext>
            </a:extLst>
          </p:cNvPr>
          <p:cNvSpPr>
            <a:spLocks noGrp="1"/>
          </p:cNvSpPr>
          <p:nvPr>
            <p:ph type="dt" sz="half" idx="10"/>
          </p:nvPr>
        </p:nvSpPr>
        <p:spPr/>
        <p:txBody>
          <a:bodyPr/>
          <a:lstStyle/>
          <a:p>
            <a:fld id="{2E6EF22D-7DBE-4099-99F0-B83DD9779912}" type="datetimeFigureOut">
              <a:rPr lang="en-GB" smtClean="0"/>
              <a:pPr/>
              <a:t>17/04/2026</a:t>
            </a:fld>
            <a:endParaRPr lang="en-GB"/>
          </a:p>
        </p:txBody>
      </p:sp>
      <p:sp>
        <p:nvSpPr>
          <p:cNvPr id="4" name="Footer Placeholder 3">
            <a:extLst>
              <a:ext uri="{FF2B5EF4-FFF2-40B4-BE49-F238E27FC236}">
                <a16:creationId xmlns:a16="http://schemas.microsoft.com/office/drawing/2014/main" id="{4D52B300-B434-691D-3D76-E4AF774AA4F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EC6692B-927B-4B22-9C5F-35CB3A5ACA82}"/>
              </a:ext>
            </a:extLst>
          </p:cNvPr>
          <p:cNvSpPr>
            <a:spLocks noGrp="1"/>
          </p:cNvSpPr>
          <p:nvPr>
            <p:ph type="sldNum" sz="quarter" idx="12"/>
          </p:nvPr>
        </p:nvSpPr>
        <p:spPr/>
        <p:txBody>
          <a:bodyPr/>
          <a:lstStyle/>
          <a:p>
            <a:fld id="{6623F64F-6692-49A2-80FF-3D660AAAEE7A}" type="slidenum">
              <a:rPr lang="en-GB" smtClean="0"/>
              <a:pPr/>
              <a:t>‹#›</a:t>
            </a:fld>
            <a:endParaRPr lang="en-GB"/>
          </a:p>
        </p:txBody>
      </p:sp>
      <p:sp>
        <p:nvSpPr>
          <p:cNvPr id="71" name="Text Placeholder 6">
            <a:extLst>
              <a:ext uri="{FF2B5EF4-FFF2-40B4-BE49-F238E27FC236}">
                <a16:creationId xmlns:a16="http://schemas.microsoft.com/office/drawing/2014/main" id="{19EADE65-C122-EB2C-19EB-19D10330B91B}"/>
              </a:ext>
            </a:extLst>
          </p:cNvPr>
          <p:cNvSpPr>
            <a:spLocks noGrp="1"/>
          </p:cNvSpPr>
          <p:nvPr>
            <p:ph type="body" sz="quarter" idx="33" hasCustomPrompt="1"/>
          </p:nvPr>
        </p:nvSpPr>
        <p:spPr>
          <a:xfrm>
            <a:off x="562437" y="2988431"/>
            <a:ext cx="1790974" cy="2170678"/>
          </a:xfrm>
        </p:spPr>
        <p:txBody>
          <a:bodyPr>
            <a:normAutofit/>
          </a:bodyPr>
          <a:lstStyle>
            <a:lvl1pPr marL="0" indent="0">
              <a:spcBef>
                <a:spcPts val="0"/>
              </a:spcBef>
              <a:buFont typeface="Arial" panose="020B0604020202020204" pitchFamily="34" charset="0"/>
              <a:buNone/>
              <a:defRPr sz="1100" b="0">
                <a:solidFill>
                  <a:schemeClr val="tx1"/>
                </a:solidFill>
              </a:defRPr>
            </a:lvl1pPr>
            <a:lvl2pPr marL="0" indent="0">
              <a:spcBef>
                <a:spcPts val="0"/>
              </a:spcBef>
              <a:buFont typeface="Arial" panose="020B0604020202020204" pitchFamily="34" charset="0"/>
              <a:buNone/>
              <a:defRPr sz="1100" b="0">
                <a:solidFill>
                  <a:schemeClr val="tx1"/>
                </a:solidFill>
              </a:defRPr>
            </a:lvl2pPr>
            <a:lvl3pPr>
              <a:defRPr sz="1200"/>
            </a:lvl3pPr>
            <a:lvl4pPr>
              <a:defRPr sz="1200"/>
            </a:lvl4pPr>
          </a:lstStyle>
          <a:p>
            <a:pPr lvl="0"/>
            <a:r>
              <a:rPr lang="en-US" dirty="0"/>
              <a:t>Edit Master text</a:t>
            </a:r>
          </a:p>
          <a:p>
            <a:pPr lvl="1"/>
            <a:r>
              <a:rPr lang="en-US" dirty="0"/>
              <a:t>Second level</a:t>
            </a:r>
          </a:p>
        </p:txBody>
      </p:sp>
      <p:sp>
        <p:nvSpPr>
          <p:cNvPr id="8" name="Picture Placeholder 5">
            <a:extLst>
              <a:ext uri="{FF2B5EF4-FFF2-40B4-BE49-F238E27FC236}">
                <a16:creationId xmlns:a16="http://schemas.microsoft.com/office/drawing/2014/main" id="{7A6E1F87-4875-583C-2A00-64778C8BEBE2}"/>
              </a:ext>
            </a:extLst>
          </p:cNvPr>
          <p:cNvSpPr>
            <a:spLocks noGrp="1"/>
          </p:cNvSpPr>
          <p:nvPr>
            <p:ph type="pic" sz="quarter" idx="34"/>
          </p:nvPr>
        </p:nvSpPr>
        <p:spPr>
          <a:xfrm>
            <a:off x="2866180" y="1630581"/>
            <a:ext cx="1790974" cy="1193774"/>
          </a:xfrm>
          <a:solidFill>
            <a:schemeClr val="bg1">
              <a:lumMod val="85000"/>
            </a:schemeClr>
          </a:solidFill>
        </p:spPr>
        <p:txBody>
          <a:bodyPr/>
          <a:lstStyle/>
          <a:p>
            <a:endParaRPr lang="en-GB"/>
          </a:p>
        </p:txBody>
      </p:sp>
      <p:sp>
        <p:nvSpPr>
          <p:cNvPr id="9" name="Text Placeholder 6">
            <a:extLst>
              <a:ext uri="{FF2B5EF4-FFF2-40B4-BE49-F238E27FC236}">
                <a16:creationId xmlns:a16="http://schemas.microsoft.com/office/drawing/2014/main" id="{DA698AD2-709A-2455-1A6E-52A122D86481}"/>
              </a:ext>
            </a:extLst>
          </p:cNvPr>
          <p:cNvSpPr>
            <a:spLocks noGrp="1"/>
          </p:cNvSpPr>
          <p:nvPr>
            <p:ph type="body" sz="quarter" idx="35" hasCustomPrompt="1"/>
          </p:nvPr>
        </p:nvSpPr>
        <p:spPr>
          <a:xfrm>
            <a:off x="2897091" y="2988431"/>
            <a:ext cx="1790974" cy="2170678"/>
          </a:xfrm>
        </p:spPr>
        <p:txBody>
          <a:bodyPr>
            <a:normAutofit/>
          </a:bodyPr>
          <a:lstStyle>
            <a:lvl1pPr marL="0" indent="0">
              <a:spcBef>
                <a:spcPts val="0"/>
              </a:spcBef>
              <a:spcAft>
                <a:spcPts val="0"/>
              </a:spcAft>
              <a:buFont typeface="Arial" panose="020B0604020202020204" pitchFamily="34" charset="0"/>
              <a:buNone/>
              <a:defRPr sz="1100" b="0">
                <a:solidFill>
                  <a:schemeClr val="tx1"/>
                </a:solidFill>
              </a:defRPr>
            </a:lvl1pPr>
            <a:lvl2pPr marL="0" indent="0">
              <a:spcBef>
                <a:spcPts val="0"/>
              </a:spcBef>
              <a:spcAft>
                <a:spcPts val="0"/>
              </a:spcAft>
              <a:buFont typeface="Arial" panose="020B0604020202020204" pitchFamily="34" charset="0"/>
              <a:buNone/>
              <a:defRPr sz="1100" b="0">
                <a:solidFill>
                  <a:schemeClr val="tx1"/>
                </a:solidFill>
              </a:defRPr>
            </a:lvl2pPr>
            <a:lvl3pPr>
              <a:defRPr sz="1200"/>
            </a:lvl3pPr>
            <a:lvl4pPr>
              <a:defRPr sz="1200"/>
            </a:lvl4pPr>
          </a:lstStyle>
          <a:p>
            <a:pPr lvl="0"/>
            <a:r>
              <a:rPr lang="en-US" dirty="0"/>
              <a:t>Edit Master text</a:t>
            </a:r>
          </a:p>
          <a:p>
            <a:pPr lvl="1"/>
            <a:r>
              <a:rPr lang="en-US" dirty="0"/>
              <a:t>Second level</a:t>
            </a:r>
          </a:p>
        </p:txBody>
      </p:sp>
      <p:sp>
        <p:nvSpPr>
          <p:cNvPr id="10" name="Picture Placeholder 5">
            <a:extLst>
              <a:ext uri="{FF2B5EF4-FFF2-40B4-BE49-F238E27FC236}">
                <a16:creationId xmlns:a16="http://schemas.microsoft.com/office/drawing/2014/main" id="{A344568A-9A30-CDBE-103F-E051F9889ECE}"/>
              </a:ext>
            </a:extLst>
          </p:cNvPr>
          <p:cNvSpPr>
            <a:spLocks noGrp="1"/>
          </p:cNvSpPr>
          <p:nvPr>
            <p:ph type="pic" sz="quarter" idx="36"/>
          </p:nvPr>
        </p:nvSpPr>
        <p:spPr>
          <a:xfrm>
            <a:off x="5200514" y="1630581"/>
            <a:ext cx="1790974" cy="1193774"/>
          </a:xfrm>
          <a:solidFill>
            <a:schemeClr val="bg1">
              <a:lumMod val="85000"/>
            </a:schemeClr>
          </a:solidFill>
        </p:spPr>
        <p:txBody>
          <a:bodyPr/>
          <a:lstStyle/>
          <a:p>
            <a:endParaRPr lang="en-GB"/>
          </a:p>
        </p:txBody>
      </p:sp>
      <p:sp>
        <p:nvSpPr>
          <p:cNvPr id="11" name="Text Placeholder 6">
            <a:extLst>
              <a:ext uri="{FF2B5EF4-FFF2-40B4-BE49-F238E27FC236}">
                <a16:creationId xmlns:a16="http://schemas.microsoft.com/office/drawing/2014/main" id="{C1E849EE-5DB5-8EEF-6C9A-CCFBC93AD9F3}"/>
              </a:ext>
            </a:extLst>
          </p:cNvPr>
          <p:cNvSpPr>
            <a:spLocks noGrp="1"/>
          </p:cNvSpPr>
          <p:nvPr>
            <p:ph type="body" sz="quarter" idx="37" hasCustomPrompt="1"/>
          </p:nvPr>
        </p:nvSpPr>
        <p:spPr>
          <a:xfrm>
            <a:off x="5231745" y="2988431"/>
            <a:ext cx="1790974" cy="2170678"/>
          </a:xfrm>
        </p:spPr>
        <p:txBody>
          <a:bodyPr>
            <a:normAutofit/>
          </a:bodyPr>
          <a:lstStyle>
            <a:lvl1pPr marL="0" indent="0">
              <a:spcBef>
                <a:spcPts val="0"/>
              </a:spcBef>
              <a:buFont typeface="Arial" panose="020B0604020202020204" pitchFamily="34" charset="0"/>
              <a:buNone/>
              <a:defRPr sz="1100" b="0">
                <a:solidFill>
                  <a:schemeClr val="tx1"/>
                </a:solidFill>
              </a:defRPr>
            </a:lvl1pPr>
            <a:lvl2pPr marL="0" indent="0">
              <a:spcBef>
                <a:spcPts val="0"/>
              </a:spcBef>
              <a:buFont typeface="Arial" panose="020B0604020202020204" pitchFamily="34" charset="0"/>
              <a:buNone/>
              <a:defRPr sz="1100" b="0">
                <a:solidFill>
                  <a:schemeClr val="tx1"/>
                </a:solidFill>
              </a:defRPr>
            </a:lvl2pPr>
            <a:lvl3pPr>
              <a:defRPr sz="1200"/>
            </a:lvl3pPr>
            <a:lvl4pPr>
              <a:defRPr sz="1200"/>
            </a:lvl4pPr>
          </a:lstStyle>
          <a:p>
            <a:pPr lvl="0"/>
            <a:r>
              <a:rPr lang="en-US" dirty="0"/>
              <a:t>Edit Master text</a:t>
            </a:r>
          </a:p>
          <a:p>
            <a:pPr lvl="1"/>
            <a:r>
              <a:rPr lang="en-US" dirty="0"/>
              <a:t>Second level</a:t>
            </a:r>
          </a:p>
        </p:txBody>
      </p:sp>
      <p:sp>
        <p:nvSpPr>
          <p:cNvPr id="12" name="Picture Placeholder 5">
            <a:extLst>
              <a:ext uri="{FF2B5EF4-FFF2-40B4-BE49-F238E27FC236}">
                <a16:creationId xmlns:a16="http://schemas.microsoft.com/office/drawing/2014/main" id="{05A6BEAC-87ED-2479-6A93-9423169D62D6}"/>
              </a:ext>
            </a:extLst>
          </p:cNvPr>
          <p:cNvSpPr>
            <a:spLocks noGrp="1"/>
          </p:cNvSpPr>
          <p:nvPr>
            <p:ph type="pic" sz="quarter" idx="38"/>
          </p:nvPr>
        </p:nvSpPr>
        <p:spPr>
          <a:xfrm>
            <a:off x="7534847" y="1630581"/>
            <a:ext cx="1790974" cy="1193774"/>
          </a:xfrm>
          <a:solidFill>
            <a:schemeClr val="bg1">
              <a:lumMod val="85000"/>
            </a:schemeClr>
          </a:solidFill>
        </p:spPr>
        <p:txBody>
          <a:bodyPr/>
          <a:lstStyle/>
          <a:p>
            <a:endParaRPr lang="en-GB"/>
          </a:p>
        </p:txBody>
      </p:sp>
      <p:sp>
        <p:nvSpPr>
          <p:cNvPr id="13" name="Text Placeholder 6">
            <a:extLst>
              <a:ext uri="{FF2B5EF4-FFF2-40B4-BE49-F238E27FC236}">
                <a16:creationId xmlns:a16="http://schemas.microsoft.com/office/drawing/2014/main" id="{8FD9891B-2D1D-2709-82CF-CBA519E369F3}"/>
              </a:ext>
            </a:extLst>
          </p:cNvPr>
          <p:cNvSpPr>
            <a:spLocks noGrp="1"/>
          </p:cNvSpPr>
          <p:nvPr>
            <p:ph type="body" sz="quarter" idx="39" hasCustomPrompt="1"/>
          </p:nvPr>
        </p:nvSpPr>
        <p:spPr>
          <a:xfrm>
            <a:off x="7566398" y="2988431"/>
            <a:ext cx="1790974" cy="2170678"/>
          </a:xfrm>
        </p:spPr>
        <p:txBody>
          <a:bodyPr>
            <a:normAutofit/>
          </a:bodyPr>
          <a:lstStyle>
            <a:lvl1pPr marL="0" indent="0">
              <a:spcBef>
                <a:spcPts val="0"/>
              </a:spcBef>
              <a:buFont typeface="Arial" panose="020B0604020202020204" pitchFamily="34" charset="0"/>
              <a:buNone/>
              <a:defRPr sz="1100" b="0">
                <a:solidFill>
                  <a:schemeClr val="tx1"/>
                </a:solidFill>
              </a:defRPr>
            </a:lvl1pPr>
            <a:lvl2pPr marL="0" indent="0">
              <a:spcBef>
                <a:spcPts val="0"/>
              </a:spcBef>
              <a:buFont typeface="Arial" panose="020B0604020202020204" pitchFamily="34" charset="0"/>
              <a:buNone/>
              <a:defRPr sz="1100" b="0">
                <a:solidFill>
                  <a:schemeClr val="tx1"/>
                </a:solidFill>
              </a:defRPr>
            </a:lvl2pPr>
            <a:lvl3pPr>
              <a:defRPr sz="1200"/>
            </a:lvl3pPr>
            <a:lvl4pPr>
              <a:defRPr sz="1200"/>
            </a:lvl4pPr>
          </a:lstStyle>
          <a:p>
            <a:pPr lvl="0"/>
            <a:r>
              <a:rPr lang="en-US" dirty="0"/>
              <a:t>Edit Master text</a:t>
            </a:r>
          </a:p>
          <a:p>
            <a:pPr lvl="1"/>
            <a:r>
              <a:rPr lang="en-US" dirty="0"/>
              <a:t>Second level</a:t>
            </a:r>
          </a:p>
        </p:txBody>
      </p:sp>
      <p:sp>
        <p:nvSpPr>
          <p:cNvPr id="14" name="Picture Placeholder 5">
            <a:extLst>
              <a:ext uri="{FF2B5EF4-FFF2-40B4-BE49-F238E27FC236}">
                <a16:creationId xmlns:a16="http://schemas.microsoft.com/office/drawing/2014/main" id="{9009B9B8-44BF-7D24-F452-F55D8FF8F1C7}"/>
              </a:ext>
            </a:extLst>
          </p:cNvPr>
          <p:cNvSpPr>
            <a:spLocks noGrp="1"/>
          </p:cNvSpPr>
          <p:nvPr>
            <p:ph type="pic" sz="quarter" idx="40"/>
          </p:nvPr>
        </p:nvSpPr>
        <p:spPr>
          <a:xfrm>
            <a:off x="9869180" y="1630581"/>
            <a:ext cx="1790974" cy="1193774"/>
          </a:xfrm>
          <a:solidFill>
            <a:schemeClr val="bg1">
              <a:lumMod val="85000"/>
            </a:schemeClr>
          </a:solidFill>
        </p:spPr>
        <p:txBody>
          <a:bodyPr/>
          <a:lstStyle/>
          <a:p>
            <a:endParaRPr lang="en-GB"/>
          </a:p>
        </p:txBody>
      </p:sp>
      <p:sp>
        <p:nvSpPr>
          <p:cNvPr id="15" name="Text Placeholder 6">
            <a:extLst>
              <a:ext uri="{FF2B5EF4-FFF2-40B4-BE49-F238E27FC236}">
                <a16:creationId xmlns:a16="http://schemas.microsoft.com/office/drawing/2014/main" id="{F22DD644-4E0B-158A-1EF1-A196C19AC1FF}"/>
              </a:ext>
            </a:extLst>
          </p:cNvPr>
          <p:cNvSpPr>
            <a:spLocks noGrp="1"/>
          </p:cNvSpPr>
          <p:nvPr>
            <p:ph type="body" sz="quarter" idx="41" hasCustomPrompt="1"/>
          </p:nvPr>
        </p:nvSpPr>
        <p:spPr>
          <a:xfrm>
            <a:off x="9901051" y="2988431"/>
            <a:ext cx="1790974" cy="2170678"/>
          </a:xfrm>
        </p:spPr>
        <p:txBody>
          <a:bodyPr>
            <a:normAutofit/>
          </a:bodyPr>
          <a:lstStyle>
            <a:lvl1pPr marL="0" indent="0">
              <a:spcBef>
                <a:spcPts val="0"/>
              </a:spcBef>
              <a:buFont typeface="Arial" panose="020B0604020202020204" pitchFamily="34" charset="0"/>
              <a:buNone/>
              <a:defRPr sz="1100" b="0">
                <a:solidFill>
                  <a:schemeClr val="tx1"/>
                </a:solidFill>
              </a:defRPr>
            </a:lvl1pPr>
            <a:lvl2pPr marL="0" indent="0">
              <a:spcBef>
                <a:spcPts val="0"/>
              </a:spcBef>
              <a:buFont typeface="Arial" panose="020B0604020202020204" pitchFamily="34" charset="0"/>
              <a:buNone/>
              <a:defRPr sz="1100" b="0">
                <a:solidFill>
                  <a:schemeClr val="tx1"/>
                </a:solidFill>
              </a:defRPr>
            </a:lvl2pPr>
            <a:lvl3pPr>
              <a:defRPr sz="1200"/>
            </a:lvl3pPr>
            <a:lvl4pPr>
              <a:defRPr sz="1200"/>
            </a:lvl4pPr>
          </a:lstStyle>
          <a:p>
            <a:pPr lvl="0"/>
            <a:r>
              <a:rPr lang="en-US" dirty="0"/>
              <a:t>Edit Master text</a:t>
            </a:r>
          </a:p>
          <a:p>
            <a:pPr lvl="1"/>
            <a:r>
              <a:rPr lang="en-US" dirty="0"/>
              <a:t>Second level</a:t>
            </a:r>
          </a:p>
        </p:txBody>
      </p:sp>
      <p:cxnSp>
        <p:nvCxnSpPr>
          <p:cNvPr id="16" name="Straight Connector 15">
            <a:extLst>
              <a:ext uri="{FF2B5EF4-FFF2-40B4-BE49-F238E27FC236}">
                <a16:creationId xmlns:a16="http://schemas.microsoft.com/office/drawing/2014/main" id="{7031BB7B-0B8C-D673-EFF6-B9CAAE078368}"/>
              </a:ext>
            </a:extLst>
          </p:cNvPr>
          <p:cNvCxnSpPr>
            <a:cxnSpLocks/>
          </p:cNvCxnSpPr>
          <p:nvPr userDrawn="1"/>
        </p:nvCxnSpPr>
        <p:spPr>
          <a:xfrm>
            <a:off x="531846" y="2978118"/>
            <a:ext cx="1792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FDC944D-69A4-8D67-8280-9636771B3744}"/>
              </a:ext>
            </a:extLst>
          </p:cNvPr>
          <p:cNvCxnSpPr>
            <a:cxnSpLocks/>
          </p:cNvCxnSpPr>
          <p:nvPr userDrawn="1"/>
        </p:nvCxnSpPr>
        <p:spPr>
          <a:xfrm>
            <a:off x="2866180" y="2978118"/>
            <a:ext cx="1792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3EA300B-3869-0B14-5D33-FD48885DAD72}"/>
              </a:ext>
            </a:extLst>
          </p:cNvPr>
          <p:cNvCxnSpPr>
            <a:cxnSpLocks/>
          </p:cNvCxnSpPr>
          <p:nvPr userDrawn="1"/>
        </p:nvCxnSpPr>
        <p:spPr>
          <a:xfrm>
            <a:off x="5200514" y="2978118"/>
            <a:ext cx="1792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A8CD67A-042F-73EF-EE1B-54BFE571A127}"/>
              </a:ext>
            </a:extLst>
          </p:cNvPr>
          <p:cNvCxnSpPr>
            <a:cxnSpLocks/>
          </p:cNvCxnSpPr>
          <p:nvPr userDrawn="1"/>
        </p:nvCxnSpPr>
        <p:spPr>
          <a:xfrm flipV="1">
            <a:off x="7534848" y="2978101"/>
            <a:ext cx="1792800" cy="34"/>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8F6CAC3-4E9A-76AF-B06F-891E1A980D49}"/>
              </a:ext>
            </a:extLst>
          </p:cNvPr>
          <p:cNvCxnSpPr>
            <a:cxnSpLocks/>
          </p:cNvCxnSpPr>
          <p:nvPr userDrawn="1"/>
        </p:nvCxnSpPr>
        <p:spPr>
          <a:xfrm>
            <a:off x="9869180" y="2972533"/>
            <a:ext cx="1792800" cy="11171"/>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0" name="Text Placeholder 7">
            <a:extLst>
              <a:ext uri="{FF2B5EF4-FFF2-40B4-BE49-F238E27FC236}">
                <a16:creationId xmlns:a16="http://schemas.microsoft.com/office/drawing/2014/main" id="{79F2D1EC-7DAD-DB2C-B123-F3D4477CDF89}"/>
              </a:ext>
            </a:extLst>
          </p:cNvPr>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Edit Master text styles</a:t>
            </a:r>
          </a:p>
        </p:txBody>
      </p:sp>
    </p:spTree>
    <p:extLst>
      <p:ext uri="{BB962C8B-B14F-4D97-AF65-F5344CB8AC3E}">
        <p14:creationId xmlns:p14="http://schemas.microsoft.com/office/powerpoint/2010/main" val="588533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2F981E92-320F-428D-AE9E-6ED8AAFCF980}" type="datetimeFigureOut">
              <a:rPr lang="en-GB" smtClean="0"/>
              <a:t>17/04/2026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E2C877-0506-4A3A-B5DF-8149D82B0B2E}"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864917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2F981E92-320F-428D-AE9E-6ED8AAFCF980}" type="datetimeFigureOut">
              <a:rPr lang="en-GB" smtClean="0"/>
              <a:t>17/04/2026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E2C877-0506-4A3A-B5DF-8149D82B0B2E}"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260002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17/04/2026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2000923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17/04/2026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9" name="Content Placeholder 7"/>
          <p:cNvSpPr>
            <a:spLocks noGrp="1"/>
          </p:cNvSpPr>
          <p:nvPr>
            <p:ph sz="quarter" idx="14"/>
          </p:nvPr>
        </p:nvSpPr>
        <p:spPr>
          <a:xfrm>
            <a:off x="379142" y="1614207"/>
            <a:ext cx="1129603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108530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17/04/2026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9" name="Content Placeholder 7"/>
          <p:cNvSpPr>
            <a:spLocks noGrp="1"/>
          </p:cNvSpPr>
          <p:nvPr>
            <p:ph sz="quarter" idx="14"/>
          </p:nvPr>
        </p:nvSpPr>
        <p:spPr>
          <a:xfrm>
            <a:off x="379142"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2" name="Straight Connector 11"/>
          <p:cNvCxnSpPr/>
          <p:nvPr/>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706971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981E92-320F-428D-AE9E-6ED8AAFCF980}" type="datetimeFigureOut">
              <a:rPr lang="en-GB" smtClean="0"/>
              <a:t>17/04/2026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557241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981E92-320F-428D-AE9E-6ED8AAFCF980}" type="datetimeFigureOut">
              <a:rPr lang="en-GB" smtClean="0"/>
              <a:t>17/04/2026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543197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17/04/2026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3634658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17/04/2026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9" name="Content Placeholder 7"/>
          <p:cNvSpPr>
            <a:spLocks noGrp="1"/>
          </p:cNvSpPr>
          <p:nvPr>
            <p:ph sz="quarter" idx="14"/>
          </p:nvPr>
        </p:nvSpPr>
        <p:spPr>
          <a:xfrm>
            <a:off x="379142" y="1614207"/>
            <a:ext cx="1129603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593224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17/04/2026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r>
              <a:rPr lang="en-US"/>
              <a:t>Click icon to add picture</a:t>
            </a:r>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r>
              <a:rPr lang="en-US"/>
              <a:t>Click icon to add picture</a:t>
            </a:r>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r>
              <a:rPr lang="en-US"/>
              <a:t>Click icon to add picture</a:t>
            </a:r>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r>
              <a:rPr lang="en-US"/>
              <a:t>Click icon to add picture</a:t>
            </a:r>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3001788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17/04/2026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r>
              <a:rPr lang="en-US"/>
              <a:t>Click icon to add picture</a:t>
            </a:r>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r>
              <a:rPr lang="en-US"/>
              <a:t>Click icon to add picture</a:t>
            </a:r>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r>
              <a:rPr lang="en-US"/>
              <a:t>Click icon to add picture</a:t>
            </a:r>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2625421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981E92-320F-428D-AE9E-6ED8AAFCF980}" type="datetimeFigureOut">
              <a:rPr lang="en-GB" smtClean="0"/>
              <a:t>17/04/2026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517157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981E92-320F-428D-AE9E-6ED8AAFCF980}" type="datetimeFigureOut">
              <a:rPr lang="en-GB" smtClean="0"/>
              <a:t>17/04/2026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r>
              <a:rPr lang="en-US"/>
              <a:t>Click icon to add picture</a:t>
            </a:r>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568909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981E92-320F-428D-AE9E-6ED8AAFCF980}" type="datetimeFigureOut">
              <a:rPr lang="en-GB" smtClean="0"/>
              <a:t>17/04/2026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847833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981E92-320F-428D-AE9E-6ED8AAFCF980}" type="datetimeFigureOut">
              <a:rPr lang="en-GB" smtClean="0"/>
              <a:t>17/04/2026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853699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2F981E92-320F-428D-AE9E-6ED8AAFCF980}" type="datetimeFigureOut">
              <a:rPr lang="en-GB" smtClean="0"/>
              <a:t>17/04/2026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0E2C877-0506-4A3A-B5DF-8149D82B0B2E}" type="slidenum">
              <a:rPr lang="en-GB" smtClean="0"/>
              <a:t>‹#›</a:t>
            </a:fld>
            <a:endParaRPr lang="en-GB"/>
          </a:p>
        </p:txBody>
      </p:sp>
    </p:spTree>
    <p:custDataLst>
      <p:tags r:id="rId1"/>
    </p:custDataLst>
    <p:extLst>
      <p:ext uri="{BB962C8B-B14F-4D97-AF65-F5344CB8AC3E}">
        <p14:creationId xmlns:p14="http://schemas.microsoft.com/office/powerpoint/2010/main" val="2112751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2F981E92-320F-428D-AE9E-6ED8AAFCF980}" type="datetimeFigureOut">
              <a:rPr lang="en-GB" smtClean="0"/>
              <a:t>17/04/2026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0E2C877-0506-4A3A-B5DF-8149D82B0B2E}" type="slidenum">
              <a:rPr lang="en-GB" smtClean="0"/>
              <a:t>‹#›</a:t>
            </a:fld>
            <a:endParaRPr lang="en-GB"/>
          </a:p>
        </p:txBody>
      </p:sp>
    </p:spTree>
    <p:custDataLst>
      <p:tags r:id="rId1"/>
    </p:custDataLst>
    <p:extLst>
      <p:ext uri="{BB962C8B-B14F-4D97-AF65-F5344CB8AC3E}">
        <p14:creationId xmlns:p14="http://schemas.microsoft.com/office/powerpoint/2010/main" val="809165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2F981E92-320F-428D-AE9E-6ED8AAFCF980}" type="datetimeFigureOut">
              <a:rPr lang="en-GB" smtClean="0"/>
              <a:t>17/04/2026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0E2C877-0506-4A3A-B5DF-8149D82B0B2E}" type="slidenum">
              <a:rPr lang="en-GB" smtClean="0"/>
              <a:t>‹#›</a:t>
            </a:fld>
            <a:endParaRPr lang="en-GB"/>
          </a:p>
        </p:txBody>
      </p:sp>
    </p:spTree>
    <p:custDataLst>
      <p:tags r:id="rId1"/>
    </p:custDataLst>
    <p:extLst>
      <p:ext uri="{BB962C8B-B14F-4D97-AF65-F5344CB8AC3E}">
        <p14:creationId xmlns:p14="http://schemas.microsoft.com/office/powerpoint/2010/main" val="1592818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17/04/2026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063242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17/04/2026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9" name="Content Placeholder 7"/>
          <p:cNvSpPr>
            <a:spLocks noGrp="1"/>
          </p:cNvSpPr>
          <p:nvPr>
            <p:ph sz="quarter" idx="14"/>
          </p:nvPr>
        </p:nvSpPr>
        <p:spPr>
          <a:xfrm>
            <a:off x="379142"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2" name="Straight Connector 11"/>
          <p:cNvCxnSpPr/>
          <p:nvPr/>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457494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981E92-320F-428D-AE9E-6ED8AAFCF980}" type="datetimeFigureOut">
              <a:rPr lang="en-GB" smtClean="0"/>
              <a:t>17/04/2026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0E2C877-0506-4A3A-B5DF-8149D82B0B2E}"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r>
              <a:rPr lang="en-US"/>
              <a:t>Click icon to add picture</a:t>
            </a:r>
            <a:endParaRPr lang="en-GB"/>
          </a:p>
        </p:txBody>
      </p:sp>
    </p:spTree>
    <p:custDataLst>
      <p:tags r:id="rId1"/>
    </p:custDataLst>
    <p:extLst>
      <p:ext uri="{BB962C8B-B14F-4D97-AF65-F5344CB8AC3E}">
        <p14:creationId xmlns:p14="http://schemas.microsoft.com/office/powerpoint/2010/main" val="1737146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r>
              <a:rPr lang="en-US"/>
              <a:t>Click icon to add picture</a:t>
            </a:r>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r>
              <a:rPr lang="en-US"/>
              <a:t>Click icon to add picture</a:t>
            </a:r>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r>
              <a:rPr lang="en-US"/>
              <a:t>Click icon to add picture</a:t>
            </a:r>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r>
              <a:rPr lang="en-US"/>
              <a:t>Click icon to add picture</a:t>
            </a:r>
            <a:endParaRPr lang="en-GB" dirty="0"/>
          </a:p>
        </p:txBody>
      </p:sp>
      <p:sp>
        <p:nvSpPr>
          <p:cNvPr id="2" name="Date Placeholder 1"/>
          <p:cNvSpPr>
            <a:spLocks noGrp="1"/>
          </p:cNvSpPr>
          <p:nvPr>
            <p:ph type="dt" sz="half" idx="10"/>
          </p:nvPr>
        </p:nvSpPr>
        <p:spPr/>
        <p:txBody>
          <a:bodyPr/>
          <a:lstStyle/>
          <a:p>
            <a:fld id="{2F981E92-320F-428D-AE9E-6ED8AAFCF980}" type="datetimeFigureOut">
              <a:rPr lang="en-GB" smtClean="0"/>
              <a:t>17/04/2026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0E2C877-0506-4A3A-B5DF-8149D82B0B2E}" type="slidenum">
              <a:rPr lang="en-GB" smtClean="0"/>
              <a:t>‹#›</a:t>
            </a:fld>
            <a:endParaRPr lang="en-GB"/>
          </a:p>
        </p:txBody>
      </p:sp>
    </p:spTree>
    <p:custDataLst>
      <p:tags r:id="rId1"/>
    </p:custDataLst>
    <p:extLst>
      <p:ext uri="{BB962C8B-B14F-4D97-AF65-F5344CB8AC3E}">
        <p14:creationId xmlns:p14="http://schemas.microsoft.com/office/powerpoint/2010/main" val="3475310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F981E92-320F-428D-AE9E-6ED8AAFCF980}" type="datetimeFigureOut">
              <a:rPr lang="en-GB" smtClean="0"/>
              <a:t>17/04/2026</a:t>
            </a:fld>
            <a:endParaRPr lang="en-GB"/>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90E2C877-0506-4A3A-B5DF-8149D82B0B2E}" type="slidenum">
              <a:rPr lang="en-GB" smtClean="0"/>
              <a:t>‹#›</a:t>
            </a:fld>
            <a:endParaRPr lang="en-GB"/>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r>
              <a:rPr lang="en-US"/>
              <a:t>Click icon to add media</a:t>
            </a:r>
            <a:endParaRPr lang="en-GB"/>
          </a:p>
        </p:txBody>
      </p:sp>
    </p:spTree>
    <p:custDataLst>
      <p:tags r:id="rId1"/>
    </p:custDataLst>
    <p:extLst>
      <p:ext uri="{BB962C8B-B14F-4D97-AF65-F5344CB8AC3E}">
        <p14:creationId xmlns:p14="http://schemas.microsoft.com/office/powerpoint/2010/main" val="2487152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17/04/2026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8"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3858983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17/04/2026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r>
              <a:rPr lang="en-US"/>
              <a:t>Click icon to add picture</a:t>
            </a:r>
            <a:endParaRPr lang="en-GB" dirty="0"/>
          </a:p>
        </p:txBody>
      </p:sp>
      <p:sp>
        <p:nvSpPr>
          <p:cNvPr id="9"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1924084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17/04/2026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23857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17/04/2026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674962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17/04/2026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353356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Press cuttings">
    <p:spTree>
      <p:nvGrpSpPr>
        <p:cNvPr id="1" name=""/>
        <p:cNvGrpSpPr/>
        <p:nvPr/>
      </p:nvGrpSpPr>
      <p:grpSpPr>
        <a:xfrm>
          <a:off x="0" y="0"/>
          <a:ext cx="0" cy="0"/>
          <a:chOff x="0" y="0"/>
          <a:chExt cx="0" cy="0"/>
        </a:xfrm>
      </p:grpSpPr>
      <p:sp>
        <p:nvSpPr>
          <p:cNvPr id="8" name="Rectangle 7"/>
          <p:cNvSpPr/>
          <p:nvPr/>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17/04/2026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4171413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981E92-320F-428D-AE9E-6ED8AAFCF980}" type="datetimeFigureOut">
              <a:rPr lang="en-GB" smtClean="0"/>
              <a:t>17/04/2026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0E2C877-0506-4A3A-B5DF-8149D82B0B2E}"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258978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17/04/2026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7" name="Text Placeholder 6"/>
          <p:cNvSpPr>
            <a:spLocks noGrp="1"/>
          </p:cNvSpPr>
          <p:nvPr>
            <p:ph type="body" sz="quarter" idx="13"/>
          </p:nvPr>
        </p:nvSpPr>
        <p:spPr>
          <a:xfrm>
            <a:off x="377758" y="1614207"/>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661752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2F981E92-320F-428D-AE9E-6ED8AAFCF980}" type="datetimeFigureOut">
              <a:rPr lang="en-GB" smtClean="0"/>
              <a:t>17/04/2026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E2C877-0506-4A3A-B5DF-8149D82B0B2E}"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423260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17/04/2026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r>
              <a:rPr lang="en-US" dirty="0"/>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987941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17/04/2026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r>
              <a:rPr lang="en-US" dirty="0"/>
              <a:t>Click icon to add picture</a:t>
            </a:r>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r>
              <a:rPr lang="en-US" dirty="0"/>
              <a:t>Click icon to add picture</a:t>
            </a:r>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614933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17/04/2026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r>
              <a:rPr lang="en-US" dirty="0"/>
              <a:t>Click icon to add picture</a:t>
            </a:r>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r>
              <a:rPr lang="en-US" dirty="0"/>
              <a:t>Click icon to add picture</a:t>
            </a:r>
            <a:endParaRPr lang="en-GB" dirty="0"/>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r>
              <a:rPr lang="en-US" dirty="0"/>
              <a:t>Click icon to add picture</a:t>
            </a:r>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r>
              <a:rPr lang="en-US" dirty="0"/>
              <a:t>Click icon to add picture</a:t>
            </a:r>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673288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slideLayout" Target="../slideLayouts/slideLayout60.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32" Type="http://schemas.openxmlformats.org/officeDocument/2006/relationships/image" Target="../media/image2.jpeg"/><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31" Type="http://schemas.openxmlformats.org/officeDocument/2006/relationships/tags" Target="../tags/tag32.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4" cstate="email">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85BD38DE-0542-4FAE-989F-105676356085}" type="datetimeFigureOut">
              <a:rPr lang="en-GB" smtClean="0"/>
              <a:t>17/04/2026</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79E5F90B-4EFD-4F87-8571-C292E52EB0A8}" type="slidenum">
              <a:rPr lang="en-GB" smtClean="0"/>
              <a:t>‹#›</a:t>
            </a:fld>
            <a:endParaRPr lang="en-GB" dirty="0"/>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3"/>
    </p:custDataLst>
    <p:extLst>
      <p:ext uri="{BB962C8B-B14F-4D97-AF65-F5344CB8AC3E}">
        <p14:creationId xmlns:p14="http://schemas.microsoft.com/office/powerpoint/2010/main" val="30511158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720" r:id="rId30"/>
    <p:sldLayoutId id="2147483721" r:id="rId3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F981E92-320F-428D-AE9E-6ED8AAFCF980}" type="datetimeFigureOut">
              <a:rPr lang="en-GB" smtClean="0"/>
              <a:t>17/04/2026</a:t>
            </a:fld>
            <a:endParaRPr lang="en-GB"/>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90E2C877-0506-4A3A-B5DF-8149D82B0B2E}" type="slidenum">
              <a:rPr lang="en-GB" smtClean="0"/>
              <a:t>‹#›</a:t>
            </a:fld>
            <a:endParaRPr lang="en-GB"/>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1"/>
    </p:custDataLst>
    <p:extLst>
      <p:ext uri="{BB962C8B-B14F-4D97-AF65-F5344CB8AC3E}">
        <p14:creationId xmlns:p14="http://schemas.microsoft.com/office/powerpoint/2010/main" val="58516419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 id="2147483716" r:id="rId26"/>
    <p:sldLayoutId id="2147483717" r:id="rId27"/>
    <p:sldLayoutId id="2147483718" r:id="rId28"/>
    <p:sldLayoutId id="2147483719"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39.jp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39.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1.jpeg"/><Relationship Id="rId2" Type="http://schemas.openxmlformats.org/officeDocument/2006/relationships/notesSlide" Target="../notesSlides/notesSlide24.xml"/><Relationship Id="rId1" Type="http://schemas.openxmlformats.org/officeDocument/2006/relationships/slideLayout" Target="../slideLayouts/slideLayout31.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3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3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31.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png"/><Relationship Id="rId2" Type="http://schemas.openxmlformats.org/officeDocument/2006/relationships/notesSlide" Target="../notesSlides/notesSlide28.xml"/><Relationship Id="rId1" Type="http://schemas.openxmlformats.org/officeDocument/2006/relationships/slideLayout" Target="../slideLayouts/slideLayout30.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3" Type="http://schemas.openxmlformats.org/officeDocument/2006/relationships/image" Target="../media/image85.jpg"/><Relationship Id="rId18" Type="http://schemas.openxmlformats.org/officeDocument/2006/relationships/image" Target="../media/image90.jpg"/><Relationship Id="rId26" Type="http://schemas.openxmlformats.org/officeDocument/2006/relationships/image" Target="../media/image98.jpg"/><Relationship Id="rId39" Type="http://schemas.openxmlformats.org/officeDocument/2006/relationships/image" Target="../media/image111.png"/><Relationship Id="rId21" Type="http://schemas.openxmlformats.org/officeDocument/2006/relationships/image" Target="../media/image93.png"/><Relationship Id="rId34" Type="http://schemas.openxmlformats.org/officeDocument/2006/relationships/image" Target="../media/image106.png"/><Relationship Id="rId42" Type="http://schemas.openxmlformats.org/officeDocument/2006/relationships/image" Target="../media/image114.png"/><Relationship Id="rId7" Type="http://schemas.openxmlformats.org/officeDocument/2006/relationships/image" Target="../media/image79.png"/><Relationship Id="rId2" Type="http://schemas.openxmlformats.org/officeDocument/2006/relationships/notesSlide" Target="../notesSlides/notesSlide31.xml"/><Relationship Id="rId16" Type="http://schemas.openxmlformats.org/officeDocument/2006/relationships/image" Target="../media/image88.png"/><Relationship Id="rId29" Type="http://schemas.openxmlformats.org/officeDocument/2006/relationships/image" Target="../media/image101.jpg"/><Relationship Id="rId1" Type="http://schemas.openxmlformats.org/officeDocument/2006/relationships/slideLayout" Target="../slideLayouts/slideLayout3.xml"/><Relationship Id="rId6" Type="http://schemas.openxmlformats.org/officeDocument/2006/relationships/image" Target="../media/image78.png"/><Relationship Id="rId11" Type="http://schemas.openxmlformats.org/officeDocument/2006/relationships/image" Target="../media/image83.png"/><Relationship Id="rId24" Type="http://schemas.openxmlformats.org/officeDocument/2006/relationships/image" Target="../media/image96.png"/><Relationship Id="rId32" Type="http://schemas.openxmlformats.org/officeDocument/2006/relationships/image" Target="../media/image104.jpg"/><Relationship Id="rId37" Type="http://schemas.openxmlformats.org/officeDocument/2006/relationships/image" Target="../media/image109.png"/><Relationship Id="rId40" Type="http://schemas.openxmlformats.org/officeDocument/2006/relationships/image" Target="../media/image112.au"/><Relationship Id="rId45" Type="http://schemas.openxmlformats.org/officeDocument/2006/relationships/image" Target="../media/image117.jpg"/><Relationship Id="rId5" Type="http://schemas.openxmlformats.org/officeDocument/2006/relationships/image" Target="../media/image77.png"/><Relationship Id="rId15" Type="http://schemas.openxmlformats.org/officeDocument/2006/relationships/image" Target="../media/image87.jpg"/><Relationship Id="rId23" Type="http://schemas.openxmlformats.org/officeDocument/2006/relationships/image" Target="../media/image95.png"/><Relationship Id="rId28" Type="http://schemas.openxmlformats.org/officeDocument/2006/relationships/image" Target="../media/image100.jpg"/><Relationship Id="rId36" Type="http://schemas.openxmlformats.org/officeDocument/2006/relationships/image" Target="../media/image108.png"/><Relationship Id="rId10" Type="http://schemas.openxmlformats.org/officeDocument/2006/relationships/image" Target="../media/image82.jpg"/><Relationship Id="rId19" Type="http://schemas.openxmlformats.org/officeDocument/2006/relationships/image" Target="../media/image91.jpg"/><Relationship Id="rId31" Type="http://schemas.openxmlformats.org/officeDocument/2006/relationships/image" Target="../media/image103.jpg"/><Relationship Id="rId44" Type="http://schemas.openxmlformats.org/officeDocument/2006/relationships/image" Target="../media/image116.jpg"/><Relationship Id="rId4" Type="http://schemas.openxmlformats.org/officeDocument/2006/relationships/image" Target="../media/image76.jpg"/><Relationship Id="rId9" Type="http://schemas.openxmlformats.org/officeDocument/2006/relationships/image" Target="../media/image81.png"/><Relationship Id="rId14" Type="http://schemas.openxmlformats.org/officeDocument/2006/relationships/image" Target="../media/image86.jpg"/><Relationship Id="rId22" Type="http://schemas.openxmlformats.org/officeDocument/2006/relationships/image" Target="../media/image94.png"/><Relationship Id="rId27" Type="http://schemas.openxmlformats.org/officeDocument/2006/relationships/image" Target="../media/image99.jpg"/><Relationship Id="rId30" Type="http://schemas.openxmlformats.org/officeDocument/2006/relationships/image" Target="../media/image102.jpg"/><Relationship Id="rId35" Type="http://schemas.openxmlformats.org/officeDocument/2006/relationships/image" Target="../media/image107.png"/><Relationship Id="rId43" Type="http://schemas.openxmlformats.org/officeDocument/2006/relationships/image" Target="../media/image115.jpg"/><Relationship Id="rId8" Type="http://schemas.openxmlformats.org/officeDocument/2006/relationships/image" Target="../media/image80.png"/><Relationship Id="rId3" Type="http://schemas.openxmlformats.org/officeDocument/2006/relationships/image" Target="../media/image75.png"/><Relationship Id="rId12" Type="http://schemas.openxmlformats.org/officeDocument/2006/relationships/image" Target="../media/image84.png"/><Relationship Id="rId17" Type="http://schemas.openxmlformats.org/officeDocument/2006/relationships/image" Target="../media/image89.jpg"/><Relationship Id="rId25" Type="http://schemas.openxmlformats.org/officeDocument/2006/relationships/image" Target="../media/image97.jpg"/><Relationship Id="rId33" Type="http://schemas.openxmlformats.org/officeDocument/2006/relationships/image" Target="../media/image105.png"/><Relationship Id="rId38" Type="http://schemas.openxmlformats.org/officeDocument/2006/relationships/image" Target="../media/image110.png"/><Relationship Id="rId46" Type="http://schemas.openxmlformats.org/officeDocument/2006/relationships/image" Target="../media/image118.jpg"/><Relationship Id="rId20" Type="http://schemas.openxmlformats.org/officeDocument/2006/relationships/image" Target="../media/image92.png"/><Relationship Id="rId41" Type="http://schemas.openxmlformats.org/officeDocument/2006/relationships/image" Target="../media/image11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chart" Target="../charts/chart2.xml"/><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4.png"/><Relationship Id="rId3" Type="http://schemas.openxmlformats.org/officeDocument/2006/relationships/chart" Target="../charts/chart3.xml"/><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chart" Target="../charts/chart4.xml"/><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Placeholder 24" descr="The image captures a breathtaking view of Earth from space, showcasing the planet's vibrant blue atmosphere against the backdrop of the cosmos, with a glowing sun in the sky and a distant, majestic starship silhouetted against the dark void.&#10;&#10;AI-generated content may be incorrect.">
            <a:extLst>
              <a:ext uri="{FF2B5EF4-FFF2-40B4-BE49-F238E27FC236}">
                <a16:creationId xmlns:a16="http://schemas.microsoft.com/office/drawing/2014/main" id="{595F5431-4914-83F0-B77C-994C9F8D5A89}"/>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prstGeom prst="rect">
            <a:avLst/>
          </a:prstGeom>
          <a:solidFill>
            <a:prstClr val="white">
              <a:lumMod val="85000"/>
            </a:prstClr>
          </a:solidFill>
          <a:ln>
            <a:noFill/>
          </a:ln>
        </p:spPr>
      </p:pic>
      <p:sp>
        <p:nvSpPr>
          <p:cNvPr id="14" name="Rectangle 13">
            <a:extLst>
              <a:ext uri="{FF2B5EF4-FFF2-40B4-BE49-F238E27FC236}">
                <a16:creationId xmlns:a16="http://schemas.microsoft.com/office/drawing/2014/main" id="{C7B00337-5F6E-43B5-87CC-45ED701B4FF0}"/>
              </a:ext>
            </a:extLst>
          </p:cNvPr>
          <p:cNvSpPr/>
          <p:nvPr/>
        </p:nvSpPr>
        <p:spPr>
          <a:xfrm flipH="1">
            <a:off x="-6" y="0"/>
            <a:ext cx="11617897" cy="4427621"/>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3" name="Freeform 7">
            <a:extLst>
              <a:ext uri="{FF2B5EF4-FFF2-40B4-BE49-F238E27FC236}">
                <a16:creationId xmlns:a16="http://schemas.microsoft.com/office/drawing/2014/main" id="{20C4367D-8492-447F-8E54-9F2C355F17E6}"/>
              </a:ext>
            </a:extLst>
          </p:cNvPr>
          <p:cNvSpPr>
            <a:spLocks/>
          </p:cNvSpPr>
          <p:nvPr/>
        </p:nvSpPr>
        <p:spPr bwMode="auto">
          <a:xfrm>
            <a:off x="730992" y="304652"/>
            <a:ext cx="1659735" cy="576786"/>
          </a:xfrm>
          <a:custGeom>
            <a:avLst/>
            <a:gdLst>
              <a:gd name="T0" fmla="*/ 26 w 452"/>
              <a:gd name="T1" fmla="*/ 2 h 132"/>
              <a:gd name="T2" fmla="*/ 26 w 452"/>
              <a:gd name="T3" fmla="*/ 0 h 132"/>
              <a:gd name="T4" fmla="*/ 13 w 452"/>
              <a:gd name="T5" fmla="*/ 3 h 132"/>
              <a:gd name="T6" fmla="*/ 4 w 452"/>
              <a:gd name="T7" fmla="*/ 11 h 132"/>
              <a:gd name="T8" fmla="*/ 0 w 452"/>
              <a:gd name="T9" fmla="*/ 26 h 132"/>
              <a:gd name="T10" fmla="*/ 0 w 452"/>
              <a:gd name="T11" fmla="*/ 132 h 132"/>
              <a:gd name="T12" fmla="*/ 426 w 452"/>
              <a:gd name="T13" fmla="*/ 132 h 132"/>
              <a:gd name="T14" fmla="*/ 438 w 452"/>
              <a:gd name="T15" fmla="*/ 129 h 132"/>
              <a:gd name="T16" fmla="*/ 447 w 452"/>
              <a:gd name="T17" fmla="*/ 121 h 132"/>
              <a:gd name="T18" fmla="*/ 452 w 452"/>
              <a:gd name="T19" fmla="*/ 106 h 132"/>
              <a:gd name="T20" fmla="*/ 452 w 452"/>
              <a:gd name="T21" fmla="*/ 26 h 132"/>
              <a:gd name="T22" fmla="*/ 448 w 452"/>
              <a:gd name="T23" fmla="*/ 13 h 132"/>
              <a:gd name="T24" fmla="*/ 441 w 452"/>
              <a:gd name="T25" fmla="*/ 4 h 132"/>
              <a:gd name="T26" fmla="*/ 426 w 452"/>
              <a:gd name="T27" fmla="*/ 0 h 132"/>
              <a:gd name="T28" fmla="*/ 26 w 452"/>
              <a:gd name="T29" fmla="*/ 0 h 132"/>
              <a:gd name="T30" fmla="*/ 26 w 452"/>
              <a:gd name="T31" fmla="*/ 2 h 132"/>
              <a:gd name="T32" fmla="*/ 26 w 452"/>
              <a:gd name="T33" fmla="*/ 4 h 132"/>
              <a:gd name="T34" fmla="*/ 426 w 452"/>
              <a:gd name="T35" fmla="*/ 4 h 132"/>
              <a:gd name="T36" fmla="*/ 438 w 452"/>
              <a:gd name="T37" fmla="*/ 7 h 132"/>
              <a:gd name="T38" fmla="*/ 446 w 452"/>
              <a:gd name="T39" fmla="*/ 19 h 132"/>
              <a:gd name="T40" fmla="*/ 447 w 452"/>
              <a:gd name="T41" fmla="*/ 24 h 132"/>
              <a:gd name="T42" fmla="*/ 448 w 452"/>
              <a:gd name="T43" fmla="*/ 25 h 132"/>
              <a:gd name="T44" fmla="*/ 448 w 452"/>
              <a:gd name="T45" fmla="*/ 26 h 132"/>
              <a:gd name="T46" fmla="*/ 448 w 452"/>
              <a:gd name="T47" fmla="*/ 26 h 132"/>
              <a:gd name="T48" fmla="*/ 448 w 452"/>
              <a:gd name="T49" fmla="*/ 106 h 132"/>
              <a:gd name="T50" fmla="*/ 444 w 452"/>
              <a:gd name="T51" fmla="*/ 119 h 132"/>
              <a:gd name="T52" fmla="*/ 433 w 452"/>
              <a:gd name="T53" fmla="*/ 127 h 132"/>
              <a:gd name="T54" fmla="*/ 428 w 452"/>
              <a:gd name="T55" fmla="*/ 128 h 132"/>
              <a:gd name="T56" fmla="*/ 426 w 452"/>
              <a:gd name="T57" fmla="*/ 128 h 132"/>
              <a:gd name="T58" fmla="*/ 426 w 452"/>
              <a:gd name="T59" fmla="*/ 128 h 132"/>
              <a:gd name="T60" fmla="*/ 426 w 452"/>
              <a:gd name="T61" fmla="*/ 128 h 132"/>
              <a:gd name="T62" fmla="*/ 4 w 452"/>
              <a:gd name="T63" fmla="*/ 128 h 132"/>
              <a:gd name="T64" fmla="*/ 4 w 452"/>
              <a:gd name="T65" fmla="*/ 26 h 132"/>
              <a:gd name="T66" fmla="*/ 7 w 452"/>
              <a:gd name="T67" fmla="*/ 13 h 132"/>
              <a:gd name="T68" fmla="*/ 19 w 452"/>
              <a:gd name="T69" fmla="*/ 5 h 132"/>
              <a:gd name="T70" fmla="*/ 24 w 452"/>
              <a:gd name="T71" fmla="*/ 4 h 132"/>
              <a:gd name="T72" fmla="*/ 25 w 452"/>
              <a:gd name="T73" fmla="*/ 4 h 132"/>
              <a:gd name="T74" fmla="*/ 25 w 452"/>
              <a:gd name="T75" fmla="*/ 4 h 132"/>
              <a:gd name="T76" fmla="*/ 26 w 452"/>
              <a:gd name="T77" fmla="*/ 4 h 132"/>
              <a:gd name="T78" fmla="*/ 26 w 452"/>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52" h="132">
                <a:moveTo>
                  <a:pt x="26" y="2"/>
                </a:moveTo>
                <a:cubicBezTo>
                  <a:pt x="26" y="0"/>
                  <a:pt x="26" y="0"/>
                  <a:pt x="26" y="0"/>
                </a:cubicBezTo>
                <a:cubicBezTo>
                  <a:pt x="25" y="0"/>
                  <a:pt x="19" y="0"/>
                  <a:pt x="13" y="3"/>
                </a:cubicBezTo>
                <a:cubicBezTo>
                  <a:pt x="9" y="5"/>
                  <a:pt x="6" y="7"/>
                  <a:pt x="4" y="11"/>
                </a:cubicBezTo>
                <a:cubicBezTo>
                  <a:pt x="1" y="14"/>
                  <a:pt x="0" y="19"/>
                  <a:pt x="0" y="26"/>
                </a:cubicBezTo>
                <a:cubicBezTo>
                  <a:pt x="0" y="132"/>
                  <a:pt x="0" y="132"/>
                  <a:pt x="0" y="132"/>
                </a:cubicBezTo>
                <a:cubicBezTo>
                  <a:pt x="426" y="132"/>
                  <a:pt x="426" y="132"/>
                  <a:pt x="426" y="132"/>
                </a:cubicBezTo>
                <a:cubicBezTo>
                  <a:pt x="426" y="132"/>
                  <a:pt x="432" y="132"/>
                  <a:pt x="438" y="129"/>
                </a:cubicBezTo>
                <a:cubicBezTo>
                  <a:pt x="442" y="127"/>
                  <a:pt x="445" y="124"/>
                  <a:pt x="447" y="121"/>
                </a:cubicBezTo>
                <a:cubicBezTo>
                  <a:pt x="450" y="117"/>
                  <a:pt x="452" y="112"/>
                  <a:pt x="452" y="106"/>
                </a:cubicBezTo>
                <a:cubicBezTo>
                  <a:pt x="452" y="26"/>
                  <a:pt x="452" y="26"/>
                  <a:pt x="452" y="26"/>
                </a:cubicBezTo>
                <a:cubicBezTo>
                  <a:pt x="452" y="26"/>
                  <a:pt x="452" y="19"/>
                  <a:pt x="448" y="13"/>
                </a:cubicBezTo>
                <a:cubicBezTo>
                  <a:pt x="447" y="10"/>
                  <a:pt x="444" y="6"/>
                  <a:pt x="441" y="4"/>
                </a:cubicBezTo>
                <a:cubicBezTo>
                  <a:pt x="437" y="1"/>
                  <a:pt x="432" y="0"/>
                  <a:pt x="426" y="0"/>
                </a:cubicBezTo>
                <a:cubicBezTo>
                  <a:pt x="26" y="0"/>
                  <a:pt x="26" y="0"/>
                  <a:pt x="26" y="0"/>
                </a:cubicBezTo>
                <a:cubicBezTo>
                  <a:pt x="26" y="2"/>
                  <a:pt x="26" y="2"/>
                  <a:pt x="26" y="2"/>
                </a:cubicBezTo>
                <a:cubicBezTo>
                  <a:pt x="26" y="4"/>
                  <a:pt x="26" y="4"/>
                  <a:pt x="26" y="4"/>
                </a:cubicBezTo>
                <a:cubicBezTo>
                  <a:pt x="426" y="4"/>
                  <a:pt x="426" y="4"/>
                  <a:pt x="426" y="4"/>
                </a:cubicBezTo>
                <a:cubicBezTo>
                  <a:pt x="431" y="4"/>
                  <a:pt x="435" y="5"/>
                  <a:pt x="438" y="7"/>
                </a:cubicBezTo>
                <a:cubicBezTo>
                  <a:pt x="443" y="10"/>
                  <a:pt x="445" y="15"/>
                  <a:pt x="446" y="19"/>
                </a:cubicBezTo>
                <a:cubicBezTo>
                  <a:pt x="447" y="21"/>
                  <a:pt x="447" y="22"/>
                  <a:pt x="447" y="24"/>
                </a:cubicBezTo>
                <a:cubicBezTo>
                  <a:pt x="447" y="24"/>
                  <a:pt x="448" y="25"/>
                  <a:pt x="448" y="25"/>
                </a:cubicBezTo>
                <a:cubicBezTo>
                  <a:pt x="448" y="26"/>
                  <a:pt x="448" y="26"/>
                  <a:pt x="448" y="26"/>
                </a:cubicBezTo>
                <a:cubicBezTo>
                  <a:pt x="448" y="26"/>
                  <a:pt x="448" y="26"/>
                  <a:pt x="448" y="26"/>
                </a:cubicBezTo>
                <a:cubicBezTo>
                  <a:pt x="448" y="106"/>
                  <a:pt x="448" y="106"/>
                  <a:pt x="448" y="106"/>
                </a:cubicBezTo>
                <a:cubicBezTo>
                  <a:pt x="448" y="111"/>
                  <a:pt x="446" y="115"/>
                  <a:pt x="444" y="119"/>
                </a:cubicBezTo>
                <a:cubicBezTo>
                  <a:pt x="441" y="123"/>
                  <a:pt x="437" y="125"/>
                  <a:pt x="433" y="127"/>
                </a:cubicBezTo>
                <a:cubicBezTo>
                  <a:pt x="431" y="127"/>
                  <a:pt x="429" y="127"/>
                  <a:pt x="428" y="128"/>
                </a:cubicBezTo>
                <a:cubicBezTo>
                  <a:pt x="427" y="128"/>
                  <a:pt x="426" y="128"/>
                  <a:pt x="426" y="128"/>
                </a:cubicBezTo>
                <a:cubicBezTo>
                  <a:pt x="426" y="128"/>
                  <a:pt x="426" y="128"/>
                  <a:pt x="426" y="128"/>
                </a:cubicBezTo>
                <a:cubicBezTo>
                  <a:pt x="426" y="128"/>
                  <a:pt x="426" y="128"/>
                  <a:pt x="426"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0" name="Title 2">
            <a:extLst>
              <a:ext uri="{FF2B5EF4-FFF2-40B4-BE49-F238E27FC236}">
                <a16:creationId xmlns:a16="http://schemas.microsoft.com/office/drawing/2014/main" id="{A59039B1-FF18-4717-A835-8D3EB179A427}"/>
              </a:ext>
            </a:extLst>
          </p:cNvPr>
          <p:cNvSpPr>
            <a:spLocks noGrp="1"/>
          </p:cNvSpPr>
          <p:nvPr>
            <p:ph type="ctrTitle"/>
          </p:nvPr>
        </p:nvSpPr>
        <p:spPr>
          <a:xfrm>
            <a:off x="574109" y="979422"/>
            <a:ext cx="4947782" cy="2412000"/>
          </a:xfrm>
        </p:spPr>
        <p:txBody>
          <a:bodyPr/>
          <a:lstStyle/>
          <a:p>
            <a:r>
              <a:rPr lang="en-GB" sz="4000" dirty="0"/>
              <a:t>Future Focus Report</a:t>
            </a:r>
          </a:p>
        </p:txBody>
      </p:sp>
      <p:sp>
        <p:nvSpPr>
          <p:cNvPr id="11" name="Text Placeholder 3">
            <a:extLst>
              <a:ext uri="{FF2B5EF4-FFF2-40B4-BE49-F238E27FC236}">
                <a16:creationId xmlns:a16="http://schemas.microsoft.com/office/drawing/2014/main" id="{653A546F-84C5-465F-A4B1-DFC4E922148B}"/>
              </a:ext>
            </a:extLst>
          </p:cNvPr>
          <p:cNvSpPr>
            <a:spLocks noGrp="1"/>
          </p:cNvSpPr>
          <p:nvPr>
            <p:ph type="body" sz="quarter" idx="14"/>
          </p:nvPr>
        </p:nvSpPr>
        <p:spPr>
          <a:xfrm>
            <a:off x="839344" y="434677"/>
            <a:ext cx="1551383" cy="352613"/>
          </a:xfrm>
        </p:spPr>
        <p:txBody>
          <a:bodyPr/>
          <a:lstStyle/>
          <a:p>
            <a:r>
              <a:rPr lang="en-GB" dirty="0"/>
              <a:t>Q3 2026</a:t>
            </a:r>
          </a:p>
        </p:txBody>
      </p:sp>
      <p:pic>
        <p:nvPicPr>
          <p:cNvPr id="7" name="Picture 6">
            <a:extLst>
              <a:ext uri="{FF2B5EF4-FFF2-40B4-BE49-F238E27FC236}">
                <a16:creationId xmlns:a16="http://schemas.microsoft.com/office/drawing/2014/main" id="{79CFBA5A-06B0-40ED-B60C-A490A63950B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75931" y="6069538"/>
            <a:ext cx="1618439" cy="681207"/>
          </a:xfrm>
          <a:prstGeom prst="rect">
            <a:avLst/>
          </a:prstGeom>
        </p:spPr>
      </p:pic>
      <p:sp>
        <p:nvSpPr>
          <p:cNvPr id="20" name="Text Placeholder 5">
            <a:extLst>
              <a:ext uri="{FF2B5EF4-FFF2-40B4-BE49-F238E27FC236}">
                <a16:creationId xmlns:a16="http://schemas.microsoft.com/office/drawing/2014/main" id="{B38D3E0E-17CF-4BF4-9B02-5C3F1D9A5A00}"/>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solidFill>
                <a:schemeClr val="bg1"/>
              </a:solidFill>
            </a:endParaRPr>
          </a:p>
        </p:txBody>
      </p:sp>
      <p:sp>
        <p:nvSpPr>
          <p:cNvPr id="18" name="Text Placeholder 5">
            <a:extLst>
              <a:ext uri="{FF2B5EF4-FFF2-40B4-BE49-F238E27FC236}">
                <a16:creationId xmlns:a16="http://schemas.microsoft.com/office/drawing/2014/main" id="{0A04A02B-0C1C-F1B4-9AD3-96041E64E50F}"/>
              </a:ext>
            </a:extLst>
          </p:cNvPr>
          <p:cNvSpPr txBox="1">
            <a:spLocks/>
          </p:cNvSpPr>
          <p:nvPr/>
        </p:nvSpPr>
        <p:spPr>
          <a:xfrm rot="16200000">
            <a:off x="10051200" y="3765600"/>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Waitrose – The Gastronaut</a:t>
            </a:r>
          </a:p>
        </p:txBody>
      </p:sp>
    </p:spTree>
    <p:extLst>
      <p:ext uri="{BB962C8B-B14F-4D97-AF65-F5344CB8AC3E}">
        <p14:creationId xmlns:p14="http://schemas.microsoft.com/office/powerpoint/2010/main" val="26825108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50882EE-0623-E1A8-6E49-7DD07E0D490E}"/>
              </a:ext>
            </a:extLst>
          </p:cNvPr>
          <p:cNvSpPr/>
          <p:nvPr/>
        </p:nvSpPr>
        <p:spPr>
          <a:xfrm>
            <a:off x="6246074" y="3634309"/>
            <a:ext cx="5724526" cy="1550466"/>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bg2"/>
                </a:solidFill>
                <a:latin typeface="+mj-lt"/>
              </a:rPr>
              <a:t>This chart displays the proportion of linear and BVOD consumption for each of the three tiers and their deciles. Notably, the ‘middle tier’, accounting for 7% of linear TV viewing, makes up 28% of BVOD consumption, making them the key audience to extend campaigns through BVOD; we call them the ‘Reach Extenders’.</a:t>
            </a:r>
          </a:p>
        </p:txBody>
      </p:sp>
      <p:sp>
        <p:nvSpPr>
          <p:cNvPr id="2" name="Title 1">
            <a:extLst>
              <a:ext uri="{FF2B5EF4-FFF2-40B4-BE49-F238E27FC236}">
                <a16:creationId xmlns:a16="http://schemas.microsoft.com/office/drawing/2014/main" id="{4CFE4498-3A51-D56C-3D18-E731DD2A7B6E}"/>
              </a:ext>
            </a:extLst>
          </p:cNvPr>
          <p:cNvSpPr>
            <a:spLocks noGrp="1"/>
          </p:cNvSpPr>
          <p:nvPr>
            <p:ph type="title"/>
          </p:nvPr>
        </p:nvSpPr>
        <p:spPr/>
        <p:txBody>
          <a:bodyPr/>
          <a:lstStyle/>
          <a:p>
            <a:r>
              <a:rPr lang="en-GB" dirty="0"/>
              <a:t>Identifying the ‘Reach Extenders’</a:t>
            </a:r>
          </a:p>
        </p:txBody>
      </p:sp>
      <p:sp>
        <p:nvSpPr>
          <p:cNvPr id="3" name="Text Placeholder 2">
            <a:extLst>
              <a:ext uri="{FF2B5EF4-FFF2-40B4-BE49-F238E27FC236}">
                <a16:creationId xmlns:a16="http://schemas.microsoft.com/office/drawing/2014/main" id="{379AEF7D-8F42-D9A8-05D0-756B0512D93A}"/>
              </a:ext>
            </a:extLst>
          </p:cNvPr>
          <p:cNvSpPr>
            <a:spLocks noGrp="1"/>
          </p:cNvSpPr>
          <p:nvPr>
            <p:ph type="body" sz="quarter" idx="15"/>
          </p:nvPr>
        </p:nvSpPr>
        <p:spPr/>
        <p:txBody>
          <a:bodyPr/>
          <a:lstStyle/>
          <a:p>
            <a:r>
              <a:rPr lang="en-GB" dirty="0"/>
              <a:t>Source: BVOD Almighty</a:t>
            </a:r>
          </a:p>
        </p:txBody>
      </p:sp>
      <p:sp>
        <p:nvSpPr>
          <p:cNvPr id="9" name="Rectangle 8">
            <a:extLst>
              <a:ext uri="{FF2B5EF4-FFF2-40B4-BE49-F238E27FC236}">
                <a16:creationId xmlns:a16="http://schemas.microsoft.com/office/drawing/2014/main" id="{43CDD9E5-465F-9687-F8E8-61324B4DCF23}"/>
              </a:ext>
            </a:extLst>
          </p:cNvPr>
          <p:cNvSpPr/>
          <p:nvPr/>
        </p:nvSpPr>
        <p:spPr>
          <a:xfrm>
            <a:off x="371475" y="1151653"/>
            <a:ext cx="5506370" cy="520045"/>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GB" sz="1600" b="1" i="0" u="none" strike="noStrike" kern="1200" cap="none" spc="0" normalizeH="0" baseline="0" noProof="0" dirty="0">
                <a:solidFill>
                  <a:schemeClr val="bg2"/>
                </a:solidFill>
                <a:effectLst/>
                <a:uLnTx/>
                <a:uFillTx/>
                <a:latin typeface="Arial"/>
                <a:ea typeface="+mj-ea"/>
                <a:cs typeface="+mj-cs"/>
              </a:rPr>
              <a:t>Weight of viewing is a key factor </a:t>
            </a:r>
          </a:p>
          <a:p>
            <a:pPr algn="ctr"/>
            <a:r>
              <a:rPr kumimoji="0" lang="en-GB" sz="1600" b="1" i="0" u="none" strike="noStrike" kern="1200" cap="none" spc="0" normalizeH="0" baseline="0" noProof="0" dirty="0">
                <a:solidFill>
                  <a:schemeClr val="bg2"/>
                </a:solidFill>
                <a:effectLst/>
                <a:uLnTx/>
                <a:uFillTx/>
                <a:latin typeface="Arial"/>
                <a:ea typeface="+mj-ea"/>
                <a:cs typeface="+mj-cs"/>
              </a:rPr>
              <a:t>in incremental reach</a:t>
            </a:r>
            <a:endParaRPr lang="en-GB" sz="1600" b="1" dirty="0">
              <a:solidFill>
                <a:schemeClr val="bg2"/>
              </a:solidFill>
            </a:endParaRPr>
          </a:p>
        </p:txBody>
      </p:sp>
      <p:sp>
        <p:nvSpPr>
          <p:cNvPr id="10" name="Rectangle 9">
            <a:extLst>
              <a:ext uri="{FF2B5EF4-FFF2-40B4-BE49-F238E27FC236}">
                <a16:creationId xmlns:a16="http://schemas.microsoft.com/office/drawing/2014/main" id="{DC58A0AE-615E-F763-4B4C-29A77B093F46}"/>
              </a:ext>
            </a:extLst>
          </p:cNvPr>
          <p:cNvSpPr/>
          <p:nvPr/>
        </p:nvSpPr>
        <p:spPr>
          <a:xfrm>
            <a:off x="371475" y="3634309"/>
            <a:ext cx="5607970" cy="1550466"/>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bg2"/>
                </a:solidFill>
                <a:latin typeface="+mj-lt"/>
              </a:rPr>
              <a:t>Research from BVOD Almighty divided viewers into deciles based on weekly linear TV viewing. Light viewers are hard to target on TV, while heavy viewers are easily targeted via linear TV, reducing the role of BVOD. PwC’s analysis identifies the ‘middle tier’ as the key segment driving incremental reach via BVOD.</a:t>
            </a:r>
          </a:p>
        </p:txBody>
      </p:sp>
      <p:pic>
        <p:nvPicPr>
          <p:cNvPr id="17" name="Picture 16">
            <a:extLst>
              <a:ext uri="{FF2B5EF4-FFF2-40B4-BE49-F238E27FC236}">
                <a16:creationId xmlns:a16="http://schemas.microsoft.com/office/drawing/2014/main" id="{41EFAE3E-645B-7260-FFEB-8E4A80A963BB}"/>
              </a:ext>
            </a:extLst>
          </p:cNvPr>
          <p:cNvPicPr>
            <a:picLocks noChangeAspect="1"/>
          </p:cNvPicPr>
          <p:nvPr/>
        </p:nvPicPr>
        <p:blipFill rotWithShape="1">
          <a:blip r:embed="rId3"/>
          <a:srcRect l="1238" r="1094"/>
          <a:stretch/>
        </p:blipFill>
        <p:spPr>
          <a:xfrm>
            <a:off x="127836" y="1736485"/>
            <a:ext cx="5936992" cy="2001315"/>
          </a:xfrm>
          <a:prstGeom prst="rect">
            <a:avLst/>
          </a:prstGeom>
          <a:ln w="12700">
            <a:noFill/>
          </a:ln>
        </p:spPr>
      </p:pic>
      <p:pic>
        <p:nvPicPr>
          <p:cNvPr id="18" name="Picture 17">
            <a:extLst>
              <a:ext uri="{FF2B5EF4-FFF2-40B4-BE49-F238E27FC236}">
                <a16:creationId xmlns:a16="http://schemas.microsoft.com/office/drawing/2014/main" id="{B69A023C-C4A8-16D4-0CD7-47C1E963961F}"/>
              </a:ext>
            </a:extLst>
          </p:cNvPr>
          <p:cNvPicPr>
            <a:picLocks noChangeAspect="1"/>
          </p:cNvPicPr>
          <p:nvPr/>
        </p:nvPicPr>
        <p:blipFill rotWithShape="1">
          <a:blip r:embed="rId4"/>
          <a:srcRect l="3816" t="-1808" r="1886" b="-26"/>
          <a:stretch/>
        </p:blipFill>
        <p:spPr>
          <a:xfrm>
            <a:off x="6212556" y="1766222"/>
            <a:ext cx="5925461" cy="1941841"/>
          </a:xfrm>
          <a:prstGeom prst="rect">
            <a:avLst/>
          </a:prstGeom>
          <a:ln w="12700">
            <a:noFill/>
          </a:ln>
        </p:spPr>
      </p:pic>
      <p:sp>
        <p:nvSpPr>
          <p:cNvPr id="20" name="Rectangle 19">
            <a:extLst>
              <a:ext uri="{FF2B5EF4-FFF2-40B4-BE49-F238E27FC236}">
                <a16:creationId xmlns:a16="http://schemas.microsoft.com/office/drawing/2014/main" id="{C93F030E-6622-EA69-30C3-BDAA771C9AD0}"/>
              </a:ext>
            </a:extLst>
          </p:cNvPr>
          <p:cNvSpPr/>
          <p:nvPr/>
        </p:nvSpPr>
        <p:spPr>
          <a:xfrm>
            <a:off x="6314156" y="1151653"/>
            <a:ext cx="5411786" cy="520045"/>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GB" sz="1600" b="1" i="0" u="none" strike="noStrike" kern="1200" cap="none" spc="0" normalizeH="0" baseline="0" noProof="0" dirty="0">
                <a:ln>
                  <a:noFill/>
                </a:ln>
                <a:solidFill>
                  <a:schemeClr val="bg2"/>
                </a:solidFill>
                <a:effectLst/>
                <a:uLnTx/>
                <a:uFillTx/>
                <a:latin typeface="Arial"/>
                <a:ea typeface="+mj-ea"/>
                <a:cs typeface="+mj-cs"/>
              </a:rPr>
              <a:t>‘Middle tier’ of viewers are key to </a:t>
            </a:r>
          </a:p>
          <a:p>
            <a:pPr algn="ctr"/>
            <a:r>
              <a:rPr kumimoji="0" lang="en-GB" sz="1600" b="1" i="0" u="none" strike="noStrike" kern="1200" cap="none" spc="0" normalizeH="0" baseline="0" noProof="0" dirty="0">
                <a:ln>
                  <a:noFill/>
                </a:ln>
                <a:solidFill>
                  <a:schemeClr val="bg2"/>
                </a:solidFill>
                <a:effectLst/>
                <a:uLnTx/>
                <a:uFillTx/>
                <a:latin typeface="Arial"/>
                <a:ea typeface="+mj-ea"/>
                <a:cs typeface="+mj-cs"/>
              </a:rPr>
              <a:t>BVOD’s incremental reach</a:t>
            </a:r>
            <a:endParaRPr lang="en-GB" sz="1600" b="1" dirty="0">
              <a:solidFill>
                <a:schemeClr val="bg2"/>
              </a:solidFill>
            </a:endParaRPr>
          </a:p>
        </p:txBody>
      </p:sp>
      <p:pic>
        <p:nvPicPr>
          <p:cNvPr id="22" name="Picture 21" descr="Logo">
            <a:extLst>
              <a:ext uri="{FF2B5EF4-FFF2-40B4-BE49-F238E27FC236}">
                <a16:creationId xmlns:a16="http://schemas.microsoft.com/office/drawing/2014/main" id="{C4899102-C831-0D68-A54C-C74D2D0739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83431" y="4952982"/>
            <a:ext cx="909527" cy="690916"/>
          </a:xfrm>
          <a:prstGeom prst="rect">
            <a:avLst/>
          </a:prstGeom>
        </p:spPr>
      </p:pic>
      <p:cxnSp>
        <p:nvCxnSpPr>
          <p:cNvPr id="6" name="Straight Connector 5">
            <a:extLst>
              <a:ext uri="{FF2B5EF4-FFF2-40B4-BE49-F238E27FC236}">
                <a16:creationId xmlns:a16="http://schemas.microsoft.com/office/drawing/2014/main" id="{067E9411-197C-78A2-878E-A04D248F447D}"/>
              </a:ext>
            </a:extLst>
          </p:cNvPr>
          <p:cNvCxnSpPr>
            <a:cxnSpLocks/>
          </p:cNvCxnSpPr>
          <p:nvPr/>
        </p:nvCxnSpPr>
        <p:spPr>
          <a:xfrm>
            <a:off x="6096000" y="1257300"/>
            <a:ext cx="0" cy="3927475"/>
          </a:xfrm>
          <a:prstGeom prst="line">
            <a:avLst/>
          </a:prstGeom>
          <a:ln w="19050">
            <a:solidFill>
              <a:schemeClr val="bg2">
                <a:lumMod val="20000"/>
                <a:lumOff val="80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44617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F7A04A-C50B-E2CC-F949-DBAAF9B2B7C1}"/>
              </a:ext>
            </a:extLst>
          </p:cNvPr>
          <p:cNvPicPr>
            <a:picLocks noChangeAspect="1"/>
          </p:cNvPicPr>
          <p:nvPr/>
        </p:nvPicPr>
        <p:blipFill rotWithShape="1">
          <a:blip r:embed="rId3"/>
          <a:srcRect r="3635"/>
          <a:stretch/>
        </p:blipFill>
        <p:spPr>
          <a:xfrm>
            <a:off x="74177" y="1781721"/>
            <a:ext cx="5912483" cy="1831444"/>
          </a:xfrm>
          <a:prstGeom prst="rect">
            <a:avLst/>
          </a:prstGeom>
        </p:spPr>
      </p:pic>
      <p:sp>
        <p:nvSpPr>
          <p:cNvPr id="12" name="Rectangle 11">
            <a:extLst>
              <a:ext uri="{FF2B5EF4-FFF2-40B4-BE49-F238E27FC236}">
                <a16:creationId xmlns:a16="http://schemas.microsoft.com/office/drawing/2014/main" id="{315F1BE0-AF23-62ED-4201-F61B8C8C334B}"/>
              </a:ext>
            </a:extLst>
          </p:cNvPr>
          <p:cNvSpPr>
            <a:spLocks noGrp="1" noRot="1" noMove="1" noResize="1" noEditPoints="1" noAdjustHandles="1" noChangeArrowheads="1" noChangeShapeType="1"/>
          </p:cNvSpPr>
          <p:nvPr/>
        </p:nvSpPr>
        <p:spPr>
          <a:xfrm>
            <a:off x="6314681" y="1074104"/>
            <a:ext cx="5397891" cy="3616966"/>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0" lang="en-GB" sz="1600" b="1" i="0" u="none" strike="noStrike" kern="1200" cap="none" spc="0" normalizeH="0" baseline="0" noProof="0" dirty="0">
                <a:solidFill>
                  <a:schemeClr val="bg2"/>
                </a:solidFill>
                <a:effectLst/>
                <a:uLnTx/>
                <a:uFillTx/>
                <a:latin typeface="+mj-lt"/>
                <a:ea typeface="+mj-ea"/>
                <a:cs typeface="+mj-cs"/>
              </a:rPr>
              <a:t>Where and when can we effectively reach this valuable audience of ‘Reach </a:t>
            </a:r>
            <a:r>
              <a:rPr lang="en-GB" sz="1600" b="1" dirty="0">
                <a:solidFill>
                  <a:schemeClr val="bg2"/>
                </a:solidFill>
                <a:latin typeface="+mj-lt"/>
                <a:ea typeface="+mj-ea"/>
                <a:cs typeface="+mj-cs"/>
              </a:rPr>
              <a:t>Extenders’</a:t>
            </a:r>
            <a:r>
              <a:rPr kumimoji="0" lang="en-GB" sz="1600" b="1" i="0" u="none" strike="noStrike" kern="1200" cap="none" spc="0" normalizeH="0" baseline="0" noProof="0" dirty="0">
                <a:solidFill>
                  <a:schemeClr val="bg2"/>
                </a:solidFill>
                <a:effectLst/>
                <a:uLnTx/>
                <a:uFillTx/>
                <a:latin typeface="+mj-lt"/>
                <a:ea typeface="+mj-ea"/>
                <a:cs typeface="+mj-cs"/>
              </a:rPr>
              <a:t>?</a:t>
            </a:r>
            <a:endParaRPr lang="en-GB" sz="1600" dirty="0">
              <a:solidFill>
                <a:schemeClr val="bg2"/>
              </a:solidFill>
              <a:latin typeface="+mj-lt"/>
            </a:endParaRPr>
          </a:p>
          <a:p>
            <a:endParaRPr lang="en-GB" sz="1400" dirty="0">
              <a:solidFill>
                <a:schemeClr val="bg2"/>
              </a:solidFill>
              <a:latin typeface="+mj-lt"/>
            </a:endParaRPr>
          </a:p>
          <a:p>
            <a:endParaRPr lang="en-GB" sz="1400" dirty="0">
              <a:solidFill>
                <a:schemeClr val="bg2"/>
              </a:solidFill>
              <a:latin typeface="+mj-lt"/>
            </a:endParaRPr>
          </a:p>
          <a:p>
            <a:r>
              <a:rPr lang="en-GB" sz="1400" dirty="0">
                <a:solidFill>
                  <a:schemeClr val="bg2"/>
                </a:solidFill>
                <a:latin typeface="+mj-lt"/>
              </a:rPr>
              <a:t>While BVOD excels at reaching this audience there are key programmes and times you’re very likely to reach them across the whole of TV.</a:t>
            </a:r>
          </a:p>
          <a:p>
            <a:endParaRPr lang="en-GB" sz="1400" dirty="0">
              <a:solidFill>
                <a:schemeClr val="bg2"/>
              </a:solidFill>
              <a:latin typeface="+mj-lt"/>
            </a:endParaRPr>
          </a:p>
          <a:p>
            <a:r>
              <a:rPr lang="en-GB" sz="1400" dirty="0">
                <a:solidFill>
                  <a:schemeClr val="bg2"/>
                </a:solidFill>
                <a:latin typeface="+mj-lt"/>
              </a:rPr>
              <a:t>‘Reach Extenders’ display a strong affinity for the following genres:</a:t>
            </a:r>
          </a:p>
          <a:p>
            <a:pPr marL="342900" indent="-342900">
              <a:buFont typeface="Arial" panose="020B0604020202020204" pitchFamily="34" charset="0"/>
              <a:buChar char="•"/>
            </a:pPr>
            <a:r>
              <a:rPr lang="en-GB" sz="1400" dirty="0">
                <a:solidFill>
                  <a:schemeClr val="bg2"/>
                </a:solidFill>
                <a:latin typeface="+mj-lt"/>
              </a:rPr>
              <a:t>Drama</a:t>
            </a:r>
          </a:p>
          <a:p>
            <a:pPr marL="342900" indent="-342900">
              <a:buFont typeface="Arial" panose="020B0604020202020204" pitchFamily="34" charset="0"/>
              <a:buChar char="•"/>
            </a:pPr>
            <a:r>
              <a:rPr lang="en-GB" sz="1400" dirty="0">
                <a:solidFill>
                  <a:schemeClr val="bg2"/>
                </a:solidFill>
                <a:latin typeface="+mj-lt"/>
              </a:rPr>
              <a:t>Films</a:t>
            </a:r>
          </a:p>
          <a:p>
            <a:pPr marL="342900" indent="-342900">
              <a:buFont typeface="Arial" panose="020B0604020202020204" pitchFamily="34" charset="0"/>
              <a:buChar char="•"/>
            </a:pPr>
            <a:r>
              <a:rPr lang="en-GB" sz="1400" dirty="0">
                <a:solidFill>
                  <a:schemeClr val="bg2"/>
                </a:solidFill>
                <a:latin typeface="+mj-lt"/>
              </a:rPr>
              <a:t>Children</a:t>
            </a:r>
          </a:p>
          <a:p>
            <a:endParaRPr lang="en-GB" sz="1400" dirty="0">
              <a:solidFill>
                <a:schemeClr val="bg2"/>
              </a:solidFill>
              <a:latin typeface="+mj-lt"/>
            </a:endParaRPr>
          </a:p>
          <a:p>
            <a:r>
              <a:rPr lang="en-GB" sz="1400" dirty="0">
                <a:solidFill>
                  <a:schemeClr val="bg2"/>
                </a:solidFill>
                <a:latin typeface="+mj-lt"/>
              </a:rPr>
              <a:t>Their peak viewing hours take place daily from 8-11pm, with a higher likelihood of viewership occurring at the weekend.</a:t>
            </a:r>
          </a:p>
          <a:p>
            <a:endParaRPr lang="en-GB" sz="1600" dirty="0">
              <a:solidFill>
                <a:schemeClr val="bg2"/>
              </a:solidFill>
              <a:latin typeface="+mj-lt"/>
            </a:endParaRPr>
          </a:p>
          <a:p>
            <a:pPr marL="285750" indent="-285750">
              <a:buFont typeface="Arial" panose="020B0604020202020204" pitchFamily="34" charset="0"/>
              <a:buChar char="•"/>
            </a:pPr>
            <a:endParaRPr lang="en-GB" dirty="0">
              <a:solidFill>
                <a:schemeClr val="bg2"/>
              </a:solidFill>
              <a:latin typeface="+mj-lt"/>
            </a:endParaRPr>
          </a:p>
          <a:p>
            <a:pPr marL="285750" indent="-285750">
              <a:buFont typeface="Arial" panose="020B0604020202020204" pitchFamily="34" charset="0"/>
              <a:buChar char="•"/>
            </a:pPr>
            <a:endParaRPr lang="en-GB" dirty="0">
              <a:solidFill>
                <a:schemeClr val="bg2"/>
              </a:solidFill>
              <a:latin typeface="+mj-lt"/>
            </a:endParaRPr>
          </a:p>
          <a:p>
            <a:endParaRPr lang="en-GB" dirty="0">
              <a:solidFill>
                <a:schemeClr val="bg2"/>
              </a:solidFill>
              <a:latin typeface="+mj-lt"/>
            </a:endParaRPr>
          </a:p>
        </p:txBody>
      </p:sp>
      <p:sp>
        <p:nvSpPr>
          <p:cNvPr id="2" name="Title 1">
            <a:extLst>
              <a:ext uri="{FF2B5EF4-FFF2-40B4-BE49-F238E27FC236}">
                <a16:creationId xmlns:a16="http://schemas.microsoft.com/office/drawing/2014/main" id="{4CFE4498-3A51-D56C-3D18-E731DD2A7B6E}"/>
              </a:ext>
            </a:extLst>
          </p:cNvPr>
          <p:cNvSpPr>
            <a:spLocks noGrp="1"/>
          </p:cNvSpPr>
          <p:nvPr>
            <p:ph type="title"/>
          </p:nvPr>
        </p:nvSpPr>
        <p:spPr/>
        <p:txBody>
          <a:bodyPr/>
          <a:lstStyle/>
          <a:p>
            <a:r>
              <a:rPr lang="en-GB" dirty="0"/>
              <a:t>Identifying the ‘Reach Extenders’</a:t>
            </a:r>
          </a:p>
        </p:txBody>
      </p:sp>
      <p:sp>
        <p:nvSpPr>
          <p:cNvPr id="3" name="Text Placeholder 2">
            <a:extLst>
              <a:ext uri="{FF2B5EF4-FFF2-40B4-BE49-F238E27FC236}">
                <a16:creationId xmlns:a16="http://schemas.microsoft.com/office/drawing/2014/main" id="{379AEF7D-8F42-D9A8-05D0-756B0512D93A}"/>
              </a:ext>
            </a:extLst>
          </p:cNvPr>
          <p:cNvSpPr>
            <a:spLocks noGrp="1"/>
          </p:cNvSpPr>
          <p:nvPr>
            <p:ph type="body" sz="quarter" idx="15"/>
          </p:nvPr>
        </p:nvSpPr>
        <p:spPr/>
        <p:txBody>
          <a:bodyPr/>
          <a:lstStyle/>
          <a:p>
            <a:r>
              <a:rPr lang="en-GB" dirty="0"/>
              <a:t>Source: BVOD Almighty</a:t>
            </a:r>
          </a:p>
        </p:txBody>
      </p:sp>
      <p:sp>
        <p:nvSpPr>
          <p:cNvPr id="19" name="Rectangle 18">
            <a:extLst>
              <a:ext uri="{FF2B5EF4-FFF2-40B4-BE49-F238E27FC236}">
                <a16:creationId xmlns:a16="http://schemas.microsoft.com/office/drawing/2014/main" id="{DF7FE9C8-5B5E-86FA-BAE0-E83AF814C164}"/>
              </a:ext>
            </a:extLst>
          </p:cNvPr>
          <p:cNvSpPr/>
          <p:nvPr/>
        </p:nvSpPr>
        <p:spPr>
          <a:xfrm>
            <a:off x="371473" y="1153002"/>
            <a:ext cx="5506372" cy="520045"/>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GB" sz="1600" b="1" i="0" u="none" strike="noStrike" kern="1200" cap="none" spc="0" normalizeH="0" baseline="0" noProof="0" dirty="0">
                <a:solidFill>
                  <a:schemeClr val="bg2"/>
                </a:solidFill>
                <a:effectLst/>
                <a:uLnTx/>
                <a:uFillTx/>
                <a:latin typeface="Arial"/>
                <a:ea typeface="+mj-ea"/>
                <a:cs typeface="+mj-cs"/>
              </a:rPr>
              <a:t>BVOD provides good odds of reaching an attractive audience</a:t>
            </a:r>
            <a:endParaRPr lang="en-GB" sz="1050" b="1" dirty="0">
              <a:solidFill>
                <a:schemeClr val="bg2"/>
              </a:solidFill>
            </a:endParaRPr>
          </a:p>
        </p:txBody>
      </p:sp>
      <p:sp>
        <p:nvSpPr>
          <p:cNvPr id="20" name="Rectangle 19">
            <a:extLst>
              <a:ext uri="{FF2B5EF4-FFF2-40B4-BE49-F238E27FC236}">
                <a16:creationId xmlns:a16="http://schemas.microsoft.com/office/drawing/2014/main" id="{00E6125A-DECD-11B2-A5FE-CEE5EBD7B457}"/>
              </a:ext>
            </a:extLst>
          </p:cNvPr>
          <p:cNvSpPr/>
          <p:nvPr/>
        </p:nvSpPr>
        <p:spPr>
          <a:xfrm>
            <a:off x="371475" y="3540790"/>
            <a:ext cx="5607970" cy="1550466"/>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bg2"/>
                </a:solidFill>
                <a:latin typeface="+mj-lt"/>
              </a:rPr>
              <a:t>On average, it takes only four impressions to reach a ‘middle tier’ viewer through BVOD, as opposed to 14 impressions on linear. This makes BVOD 3.5 times more efficient in targeting the ‘middle tier’ group, which often consists of younger and upscale viewers, highly sought after by advertisers.</a:t>
            </a:r>
          </a:p>
        </p:txBody>
      </p:sp>
      <p:cxnSp>
        <p:nvCxnSpPr>
          <p:cNvPr id="21" name="Straight Connector 20">
            <a:extLst>
              <a:ext uri="{FF2B5EF4-FFF2-40B4-BE49-F238E27FC236}">
                <a16:creationId xmlns:a16="http://schemas.microsoft.com/office/drawing/2014/main" id="{FE6E9A7E-3317-5F3E-E6E1-960F25B01541}"/>
              </a:ext>
            </a:extLst>
          </p:cNvPr>
          <p:cNvCxnSpPr>
            <a:cxnSpLocks/>
          </p:cNvCxnSpPr>
          <p:nvPr/>
        </p:nvCxnSpPr>
        <p:spPr>
          <a:xfrm>
            <a:off x="6096000" y="1257300"/>
            <a:ext cx="0" cy="3927475"/>
          </a:xfrm>
          <a:prstGeom prst="line">
            <a:avLst/>
          </a:prstGeom>
          <a:ln w="19050">
            <a:solidFill>
              <a:schemeClr val="bg2">
                <a:lumMod val="20000"/>
                <a:lumOff val="80000"/>
              </a:schemeClr>
            </a:solidFill>
          </a:ln>
        </p:spPr>
        <p:style>
          <a:lnRef idx="1">
            <a:schemeClr val="dk1"/>
          </a:lnRef>
          <a:fillRef idx="0">
            <a:schemeClr val="dk1"/>
          </a:fillRef>
          <a:effectRef idx="0">
            <a:schemeClr val="dk1"/>
          </a:effectRef>
          <a:fontRef idx="minor">
            <a:schemeClr val="tx1"/>
          </a:fontRef>
        </p:style>
      </p:cxnSp>
      <p:pic>
        <p:nvPicPr>
          <p:cNvPr id="26" name="Picture 25" descr="Logo">
            <a:extLst>
              <a:ext uri="{FF2B5EF4-FFF2-40B4-BE49-F238E27FC236}">
                <a16:creationId xmlns:a16="http://schemas.microsoft.com/office/drawing/2014/main" id="{586E907A-D70D-EA00-748C-F10EA2C7F5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6496" y="4991082"/>
            <a:ext cx="909527" cy="690916"/>
          </a:xfrm>
          <a:prstGeom prst="rect">
            <a:avLst/>
          </a:prstGeom>
        </p:spPr>
      </p:pic>
    </p:spTree>
    <p:extLst>
      <p:ext uri="{BB962C8B-B14F-4D97-AF65-F5344CB8AC3E}">
        <p14:creationId xmlns:p14="http://schemas.microsoft.com/office/powerpoint/2010/main" val="38753199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AA1112EC-5144-E13E-56FE-D65BC2129A72}"/>
              </a:ext>
            </a:extLst>
          </p:cNvPr>
          <p:cNvGraphicFramePr>
            <a:graphicFrameLocks noGrp="1"/>
          </p:cNvGraphicFramePr>
          <p:nvPr>
            <p:extLst>
              <p:ext uri="{D42A27DB-BD31-4B8C-83A1-F6EECF244321}">
                <p14:modId xmlns:p14="http://schemas.microsoft.com/office/powerpoint/2010/main" val="1930386518"/>
              </p:ext>
            </p:extLst>
          </p:nvPr>
        </p:nvGraphicFramePr>
        <p:xfrm>
          <a:off x="1768088" y="1741067"/>
          <a:ext cx="8655820" cy="3084930"/>
        </p:xfrm>
        <a:graphic>
          <a:graphicData uri="http://schemas.openxmlformats.org/drawingml/2006/table">
            <a:tbl>
              <a:tblPr/>
              <a:tblGrid>
                <a:gridCol w="2163955">
                  <a:extLst>
                    <a:ext uri="{9D8B030D-6E8A-4147-A177-3AD203B41FA5}">
                      <a16:colId xmlns:a16="http://schemas.microsoft.com/office/drawing/2014/main" val="3374782782"/>
                    </a:ext>
                  </a:extLst>
                </a:gridCol>
                <a:gridCol w="2163955">
                  <a:extLst>
                    <a:ext uri="{9D8B030D-6E8A-4147-A177-3AD203B41FA5}">
                      <a16:colId xmlns:a16="http://schemas.microsoft.com/office/drawing/2014/main" val="1463728629"/>
                    </a:ext>
                  </a:extLst>
                </a:gridCol>
                <a:gridCol w="2163955">
                  <a:extLst>
                    <a:ext uri="{9D8B030D-6E8A-4147-A177-3AD203B41FA5}">
                      <a16:colId xmlns:a16="http://schemas.microsoft.com/office/drawing/2014/main" val="1810298283"/>
                    </a:ext>
                  </a:extLst>
                </a:gridCol>
                <a:gridCol w="2163955">
                  <a:extLst>
                    <a:ext uri="{9D8B030D-6E8A-4147-A177-3AD203B41FA5}">
                      <a16:colId xmlns:a16="http://schemas.microsoft.com/office/drawing/2014/main" val="2378275197"/>
                    </a:ext>
                  </a:extLst>
                </a:gridCol>
              </a:tblGrid>
              <a:tr h="307532">
                <a:tc gridSpan="4">
                  <a:txBody>
                    <a:bodyPr/>
                    <a:lstStyle/>
                    <a:p>
                      <a:pPr algn="ctr" fontAlgn="ctr">
                        <a:buNone/>
                      </a:pPr>
                      <a:r>
                        <a:rPr lang="en-GB" sz="1200" b="1" i="0" u="none" strike="noStrike">
                          <a:solidFill>
                            <a:srgbClr val="FFFFFF"/>
                          </a:solidFill>
                          <a:effectLst/>
                          <a:latin typeface="Arial" panose="020B0604020202020204" pitchFamily="34" charset="0"/>
                        </a:rPr>
                        <a:t>% of all viewing</a:t>
                      </a:r>
                    </a:p>
                  </a:txBody>
                  <a:tcPr marL="6350" marR="6350" marT="6350" marB="0" anchor="ctr">
                    <a:lnL w="12700" cap="flat" cmpd="sng" algn="ctr">
                      <a:solidFill>
                        <a:srgbClr val="FFFFFF"/>
                      </a:solidFill>
                      <a:prstDash val="solid"/>
                      <a:round/>
                      <a:headEnd type="none" w="med" len="med"/>
                      <a:tailEnd type="none" w="med" len="med"/>
                    </a:lnL>
                    <a:lnR>
                      <a:noFill/>
                    </a:lnR>
                    <a:lnT>
                      <a:noFill/>
                    </a:lnT>
                    <a:lnB w="19050" cap="flat" cmpd="sng" algn="ctr">
                      <a:solidFill>
                        <a:srgbClr val="FFFFFF"/>
                      </a:solidFill>
                      <a:prstDash val="solid"/>
                      <a:round/>
                      <a:headEnd type="none" w="med" len="med"/>
                      <a:tailEnd type="none" w="med" len="med"/>
                    </a:lnB>
                    <a:solidFill>
                      <a:srgbClr val="372D87"/>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642769843"/>
                  </a:ext>
                </a:extLst>
              </a:tr>
              <a:tr h="317142">
                <a:tc>
                  <a:txBody>
                    <a:bodyPr/>
                    <a:lstStyle/>
                    <a:p>
                      <a:pPr algn="ctr" fontAlgn="ctr">
                        <a:buNone/>
                      </a:pPr>
                      <a:r>
                        <a:rPr lang="en-GB" sz="1200" b="1" i="0" u="none" strike="noStrike">
                          <a:solidFill>
                            <a:srgbClr val="000000"/>
                          </a:solidFill>
                          <a:effectLst/>
                          <a:latin typeface="Arial" panose="020B0604020202020204" pitchFamily="34" charset="0"/>
                        </a:rPr>
                        <a:t>Genre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Adults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Reach Extenders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Index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3174347826"/>
                  </a:ext>
                </a:extLst>
              </a:tr>
              <a:tr h="307532">
                <a:tc>
                  <a:txBody>
                    <a:bodyPr/>
                    <a:lstStyle/>
                    <a:p>
                      <a:pPr algn="ctr" fontAlgn="ctr">
                        <a:buNone/>
                      </a:pPr>
                      <a:r>
                        <a:rPr lang="en-GB" sz="1200" b="0" i="0" u="none" strike="noStrike" dirty="0">
                          <a:solidFill>
                            <a:srgbClr val="FFFFFF"/>
                          </a:solidFill>
                          <a:effectLst/>
                          <a:latin typeface="Arial" panose="020B0604020202020204" pitchFamily="34" charset="0"/>
                        </a:rPr>
                        <a:t>Drama</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fontAlgn="ctr">
                        <a:buNone/>
                      </a:pPr>
                      <a:r>
                        <a:rPr lang="en-GB" sz="1200" b="0" i="0" u="none" strike="noStrike">
                          <a:solidFill>
                            <a:srgbClr val="FFFFFF"/>
                          </a:solidFill>
                          <a:effectLst/>
                          <a:latin typeface="Arial" panose="020B0604020202020204" pitchFamily="34" charset="0"/>
                        </a:rPr>
                        <a:t>29%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fontAlgn="ctr">
                        <a:buNone/>
                      </a:pPr>
                      <a:r>
                        <a:rPr lang="en-GB" sz="1200" b="0" i="0" u="none" strike="noStrike">
                          <a:solidFill>
                            <a:srgbClr val="FFFFFF"/>
                          </a:solidFill>
                          <a:effectLst/>
                          <a:latin typeface="Arial" panose="020B0604020202020204" pitchFamily="34" charset="0"/>
                        </a:rPr>
                        <a:t>34%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fontAlgn="ctr">
                        <a:buNone/>
                      </a:pPr>
                      <a:r>
                        <a:rPr lang="en-GB" sz="1200" b="0" i="0" u="none" strike="noStrike">
                          <a:solidFill>
                            <a:srgbClr val="FFFFFF"/>
                          </a:solidFill>
                          <a:effectLst/>
                          <a:latin typeface="Arial" panose="020B0604020202020204" pitchFamily="34" charset="0"/>
                        </a:rPr>
                        <a:t>118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extLst>
                  <a:ext uri="{0D108BD9-81ED-4DB2-BD59-A6C34878D82A}">
                    <a16:rowId xmlns:a16="http://schemas.microsoft.com/office/drawing/2014/main" val="1220650564"/>
                  </a:ext>
                </a:extLst>
              </a:tr>
              <a:tr h="307532">
                <a:tc>
                  <a:txBody>
                    <a:bodyPr/>
                    <a:lstStyle/>
                    <a:p>
                      <a:pPr algn="ctr" fontAlgn="ctr">
                        <a:buNone/>
                      </a:pPr>
                      <a:r>
                        <a:rPr lang="en-GB" sz="1200" b="0" i="0" u="none" strike="noStrike">
                          <a:solidFill>
                            <a:srgbClr val="000000"/>
                          </a:solidFill>
                          <a:effectLst/>
                          <a:latin typeface="Arial" panose="020B0604020202020204" pitchFamily="34" charset="0"/>
                        </a:rPr>
                        <a:t>Entertainment</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97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564171363"/>
                  </a:ext>
                </a:extLst>
              </a:tr>
              <a:tr h="307532">
                <a:tc>
                  <a:txBody>
                    <a:bodyPr/>
                    <a:lstStyle/>
                    <a:p>
                      <a:pPr algn="ctr" fontAlgn="ctr">
                        <a:buNone/>
                      </a:pPr>
                      <a:r>
                        <a:rPr lang="en-GB" sz="1200" b="0" i="0" u="none" strike="noStrike">
                          <a:solidFill>
                            <a:srgbClr val="FFFFFF"/>
                          </a:solidFill>
                          <a:effectLst/>
                          <a:latin typeface="Arial" panose="020B0604020202020204" pitchFamily="34" charset="0"/>
                        </a:rPr>
                        <a:t>Films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fontAlgn="ctr">
                        <a:buNone/>
                      </a:pPr>
                      <a:r>
                        <a:rPr lang="en-GB" sz="1200" b="0" i="0" u="none" strike="noStrike">
                          <a:solidFill>
                            <a:srgbClr val="FFFFFF"/>
                          </a:solidFill>
                          <a:effectLst/>
                          <a:latin typeface="Arial" panose="020B0604020202020204" pitchFamily="34" charset="0"/>
                        </a:rPr>
                        <a:t>11%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fontAlgn="ctr">
                        <a:buNone/>
                      </a:pPr>
                      <a:r>
                        <a:rPr lang="en-GB" sz="1200" b="0" i="0" u="none" strike="noStrike">
                          <a:solidFill>
                            <a:srgbClr val="FFFFFF"/>
                          </a:solidFill>
                          <a:effectLst/>
                          <a:latin typeface="Arial" panose="020B0604020202020204" pitchFamily="34" charset="0"/>
                        </a:rPr>
                        <a:t>18%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fontAlgn="ctr">
                        <a:buNone/>
                      </a:pPr>
                      <a:r>
                        <a:rPr lang="en-GB" sz="1200" b="0" i="0" u="none" strike="noStrike">
                          <a:solidFill>
                            <a:srgbClr val="FFFFFF"/>
                          </a:solidFill>
                          <a:effectLst/>
                          <a:latin typeface="Arial" panose="020B0604020202020204" pitchFamily="34" charset="0"/>
                        </a:rPr>
                        <a:t>159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extLst>
                  <a:ext uri="{0D108BD9-81ED-4DB2-BD59-A6C34878D82A}">
                    <a16:rowId xmlns:a16="http://schemas.microsoft.com/office/drawing/2014/main" val="1149963321"/>
                  </a:ext>
                </a:extLst>
              </a:tr>
              <a:tr h="307532">
                <a:tc>
                  <a:txBody>
                    <a:bodyPr/>
                    <a:lstStyle/>
                    <a:p>
                      <a:pPr algn="ctr" fontAlgn="ctr">
                        <a:buNone/>
                      </a:pPr>
                      <a:r>
                        <a:rPr lang="en-GB" sz="1200" b="0" i="0" u="none" strike="noStrike">
                          <a:solidFill>
                            <a:srgbClr val="000000"/>
                          </a:solidFill>
                          <a:effectLst/>
                          <a:latin typeface="Arial" panose="020B0604020202020204" pitchFamily="34" charset="0"/>
                        </a:rPr>
                        <a:t>Sport</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78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626289435"/>
                  </a:ext>
                </a:extLst>
              </a:tr>
              <a:tr h="307532">
                <a:tc>
                  <a:txBody>
                    <a:bodyPr/>
                    <a:lstStyle/>
                    <a:p>
                      <a:pPr algn="ctr" fontAlgn="ctr">
                        <a:buNone/>
                      </a:pPr>
                      <a:r>
                        <a:rPr lang="en-GB" sz="1200" b="0" i="0" u="none" strike="noStrike">
                          <a:solidFill>
                            <a:srgbClr val="000000"/>
                          </a:solidFill>
                          <a:effectLst/>
                          <a:latin typeface="Arial" panose="020B0604020202020204" pitchFamily="34" charset="0"/>
                        </a:rPr>
                        <a:t>Documentaries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66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4240849875"/>
                  </a:ext>
                </a:extLst>
              </a:tr>
              <a:tr h="307532">
                <a:tc>
                  <a:txBody>
                    <a:bodyPr/>
                    <a:lstStyle/>
                    <a:p>
                      <a:pPr algn="ctr" fontAlgn="ctr">
                        <a:buNone/>
                      </a:pPr>
                      <a:r>
                        <a:rPr lang="en-GB" sz="1200" b="0" i="0" u="none" strike="noStrike">
                          <a:solidFill>
                            <a:srgbClr val="FFFFFF"/>
                          </a:solidFill>
                          <a:effectLst/>
                          <a:latin typeface="Arial" panose="020B0604020202020204" pitchFamily="34" charset="0"/>
                        </a:rPr>
                        <a:t>Children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fontAlgn="ctr">
                        <a:buNone/>
                      </a:pPr>
                      <a:r>
                        <a:rPr lang="en-GB" sz="1200" b="0" i="0" u="none" strike="noStrike">
                          <a:solidFill>
                            <a:srgbClr val="FFFFFF"/>
                          </a:solidFill>
                          <a:effectLst/>
                          <a:latin typeface="Arial" panose="020B0604020202020204" pitchFamily="34" charset="0"/>
                        </a:rPr>
                        <a:t>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fontAlgn="ctr">
                        <a:buNone/>
                      </a:pPr>
                      <a:r>
                        <a:rPr lang="en-GB" sz="1200" b="0" i="0" u="none" strike="noStrike">
                          <a:solidFill>
                            <a:srgbClr val="FFFFFF"/>
                          </a:solidFill>
                          <a:effectLst/>
                          <a:latin typeface="Arial" panose="020B0604020202020204" pitchFamily="34" charset="0"/>
                        </a:rPr>
                        <a:t>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fontAlgn="ctr">
                        <a:buNone/>
                      </a:pPr>
                      <a:r>
                        <a:rPr lang="en-GB" sz="1200" b="0" i="0" u="none" strike="noStrike">
                          <a:solidFill>
                            <a:srgbClr val="FFFFFF"/>
                          </a:solidFill>
                          <a:effectLst/>
                          <a:latin typeface="Arial" panose="020B0604020202020204" pitchFamily="34" charset="0"/>
                        </a:rPr>
                        <a:t>244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extLst>
                  <a:ext uri="{0D108BD9-81ED-4DB2-BD59-A6C34878D82A}">
                    <a16:rowId xmlns:a16="http://schemas.microsoft.com/office/drawing/2014/main" val="850346466"/>
                  </a:ext>
                </a:extLst>
              </a:tr>
              <a:tr h="307532">
                <a:tc>
                  <a:txBody>
                    <a:bodyPr/>
                    <a:lstStyle/>
                    <a:p>
                      <a:pPr algn="ctr" fontAlgn="ctr">
                        <a:buNone/>
                      </a:pPr>
                      <a:r>
                        <a:rPr lang="en-GB" sz="1200" b="0" i="0" u="none" strike="noStrike">
                          <a:solidFill>
                            <a:srgbClr val="000000"/>
                          </a:solidFill>
                          <a:effectLst/>
                          <a:latin typeface="Arial" panose="020B0604020202020204" pitchFamily="34" charset="0"/>
                        </a:rPr>
                        <a:t>Hobbies/Leisure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41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380822296"/>
                  </a:ext>
                </a:extLst>
              </a:tr>
              <a:tr h="307532">
                <a:tc>
                  <a:txBody>
                    <a:bodyPr/>
                    <a:lstStyle/>
                    <a:p>
                      <a:pPr algn="ctr" fontAlgn="ctr">
                        <a:buNone/>
                      </a:pPr>
                      <a:r>
                        <a:rPr lang="en-GB" sz="1200" b="0" i="0" u="none" strike="noStrike">
                          <a:solidFill>
                            <a:srgbClr val="000000"/>
                          </a:solidFill>
                          <a:effectLst/>
                          <a:latin typeface="Arial" panose="020B0604020202020204" pitchFamily="34" charset="0"/>
                        </a:rPr>
                        <a:t>News/Weather</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dirty="0">
                          <a:solidFill>
                            <a:srgbClr val="000000"/>
                          </a:solidFill>
                          <a:effectLst/>
                          <a:latin typeface="Arial" panose="020B0604020202020204" pitchFamily="34" charset="0"/>
                        </a:rPr>
                        <a:t>40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951927040"/>
                  </a:ext>
                </a:extLst>
              </a:tr>
            </a:tbl>
          </a:graphicData>
        </a:graphic>
      </p:graphicFrame>
      <p:sp>
        <p:nvSpPr>
          <p:cNvPr id="2" name="Title 1">
            <a:extLst>
              <a:ext uri="{FF2B5EF4-FFF2-40B4-BE49-F238E27FC236}">
                <a16:creationId xmlns:a16="http://schemas.microsoft.com/office/drawing/2014/main" id="{FF0CBA66-4B6E-47EB-3475-54134A7E2660}"/>
              </a:ext>
            </a:extLst>
          </p:cNvPr>
          <p:cNvSpPr>
            <a:spLocks noGrp="1"/>
          </p:cNvSpPr>
          <p:nvPr>
            <p:ph type="title"/>
          </p:nvPr>
        </p:nvSpPr>
        <p:spPr/>
        <p:txBody>
          <a:bodyPr/>
          <a:lstStyle/>
          <a:p>
            <a:r>
              <a:rPr lang="en-GB" dirty="0"/>
              <a:t>Top genres watched by ‘Reach Extenders’</a:t>
            </a:r>
          </a:p>
        </p:txBody>
      </p:sp>
      <p:sp>
        <p:nvSpPr>
          <p:cNvPr id="3" name="Text Placeholder 2">
            <a:extLst>
              <a:ext uri="{FF2B5EF4-FFF2-40B4-BE49-F238E27FC236}">
                <a16:creationId xmlns:a16="http://schemas.microsoft.com/office/drawing/2014/main" id="{8954196E-BA0F-F33F-F089-180DB22414E3}"/>
              </a:ext>
            </a:extLst>
          </p:cNvPr>
          <p:cNvSpPr>
            <a:spLocks noGrp="1"/>
          </p:cNvSpPr>
          <p:nvPr>
            <p:ph type="body" sz="quarter" idx="15"/>
          </p:nvPr>
        </p:nvSpPr>
        <p:spPr/>
        <p:txBody>
          <a:bodyPr/>
          <a:lstStyle/>
          <a:p>
            <a:r>
              <a:rPr lang="en-GB" dirty="0"/>
              <a:t>Source: Barb Q3 2025, % of all viewing, index vs all adults.</a:t>
            </a:r>
          </a:p>
        </p:txBody>
      </p:sp>
    </p:spTree>
    <p:extLst>
      <p:ext uri="{BB962C8B-B14F-4D97-AF65-F5344CB8AC3E}">
        <p14:creationId xmlns:p14="http://schemas.microsoft.com/office/powerpoint/2010/main" val="35398445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6F454C79-5B08-B2D0-21C1-B6D80C7E2D7D}"/>
              </a:ext>
            </a:extLst>
          </p:cNvPr>
          <p:cNvGraphicFramePr>
            <a:graphicFrameLocks noGrp="1"/>
          </p:cNvGraphicFramePr>
          <p:nvPr>
            <p:extLst>
              <p:ext uri="{D42A27DB-BD31-4B8C-83A1-F6EECF244321}">
                <p14:modId xmlns:p14="http://schemas.microsoft.com/office/powerpoint/2010/main" val="193483620"/>
              </p:ext>
            </p:extLst>
          </p:nvPr>
        </p:nvGraphicFramePr>
        <p:xfrm>
          <a:off x="810301" y="1660862"/>
          <a:ext cx="4903713" cy="3067054"/>
        </p:xfrm>
        <a:graphic>
          <a:graphicData uri="http://schemas.openxmlformats.org/drawingml/2006/table">
            <a:tbl>
              <a:tblPr/>
              <a:tblGrid>
                <a:gridCol w="1019109">
                  <a:extLst>
                    <a:ext uri="{9D8B030D-6E8A-4147-A177-3AD203B41FA5}">
                      <a16:colId xmlns:a16="http://schemas.microsoft.com/office/drawing/2014/main" val="139150550"/>
                    </a:ext>
                  </a:extLst>
                </a:gridCol>
                <a:gridCol w="2865495">
                  <a:extLst>
                    <a:ext uri="{9D8B030D-6E8A-4147-A177-3AD203B41FA5}">
                      <a16:colId xmlns:a16="http://schemas.microsoft.com/office/drawing/2014/main" val="3234372441"/>
                    </a:ext>
                  </a:extLst>
                </a:gridCol>
                <a:gridCol w="1019109">
                  <a:extLst>
                    <a:ext uri="{9D8B030D-6E8A-4147-A177-3AD203B41FA5}">
                      <a16:colId xmlns:a16="http://schemas.microsoft.com/office/drawing/2014/main" val="2251105153"/>
                    </a:ext>
                  </a:extLst>
                </a:gridCol>
              </a:tblGrid>
              <a:tr h="254924">
                <a:tc gridSpan="3">
                  <a:txBody>
                    <a:bodyPr/>
                    <a:lstStyle/>
                    <a:p>
                      <a:pPr algn="ctr" fontAlgn="ctr">
                        <a:buNone/>
                      </a:pPr>
                      <a:r>
                        <a:rPr lang="en-GB" sz="1200" b="1" i="0" u="none" strike="noStrike">
                          <a:solidFill>
                            <a:srgbClr val="FFFFFF"/>
                          </a:solidFill>
                          <a:effectLst/>
                          <a:latin typeface="Arial" panose="020B0604020202020204" pitchFamily="34" charset="0"/>
                        </a:rPr>
                        <a:t>Drama - Commercial TV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72D87"/>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621596857"/>
                  </a:ext>
                </a:extLst>
              </a:tr>
              <a:tr h="262890">
                <a:tc>
                  <a:txBody>
                    <a:bodyPr/>
                    <a:lstStyle/>
                    <a:p>
                      <a:pPr algn="ctr" fontAlgn="ctr">
                        <a:buNone/>
                      </a:pPr>
                      <a:r>
                        <a:rPr lang="en-GB" sz="1200" b="1" i="0" u="none" strike="noStrike">
                          <a:solidFill>
                            <a:srgbClr val="000000"/>
                          </a:solidFill>
                          <a:effectLst/>
                          <a:latin typeface="Arial" panose="020B0604020202020204" pitchFamily="34" charset="0"/>
                        </a:rPr>
                        <a:t>Channel</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Programme Title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Index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2241253406"/>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ITV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Legacies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373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796481937"/>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Sky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Sex and the City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232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715570029"/>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Channel 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The Handmaid's Tale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219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887391842"/>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Sky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And Just Like That...</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201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115108616"/>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Channel 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Ghost Whisperer</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196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78068895"/>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Sky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Peacemaker</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179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778307883"/>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Channel 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dirty="0">
                          <a:solidFill>
                            <a:srgbClr val="000000"/>
                          </a:solidFill>
                          <a:effectLst/>
                          <a:latin typeface="Arial" panose="020B0604020202020204" pitchFamily="34" charset="0"/>
                        </a:rPr>
                        <a:t>The Following</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169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612082796"/>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ITV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dirty="0">
                          <a:solidFill>
                            <a:srgbClr val="000000"/>
                          </a:solidFill>
                          <a:effectLst/>
                          <a:latin typeface="Arial" panose="020B0604020202020204" pitchFamily="34" charset="0"/>
                        </a:rPr>
                        <a:t>Broadchurch</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157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088471903"/>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ITV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The Hack</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132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913685648"/>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UKTV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Outrageous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dirty="0">
                          <a:solidFill>
                            <a:srgbClr val="000000"/>
                          </a:solidFill>
                          <a:effectLst/>
                          <a:latin typeface="Arial" panose="020B0604020202020204" pitchFamily="34" charset="0"/>
                        </a:rPr>
                        <a:t>131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145711671"/>
                  </a:ext>
                </a:extLst>
              </a:tr>
            </a:tbl>
          </a:graphicData>
        </a:graphic>
      </p:graphicFrame>
      <p:graphicFrame>
        <p:nvGraphicFramePr>
          <p:cNvPr id="6" name="Table 5">
            <a:extLst>
              <a:ext uri="{FF2B5EF4-FFF2-40B4-BE49-F238E27FC236}">
                <a16:creationId xmlns:a16="http://schemas.microsoft.com/office/drawing/2014/main" id="{BB6E0B5E-7FF0-CB28-0191-D3EA0C8B6F18}"/>
              </a:ext>
            </a:extLst>
          </p:cNvPr>
          <p:cNvGraphicFramePr>
            <a:graphicFrameLocks noGrp="1"/>
          </p:cNvGraphicFramePr>
          <p:nvPr>
            <p:extLst>
              <p:ext uri="{D42A27DB-BD31-4B8C-83A1-F6EECF244321}">
                <p14:modId xmlns:p14="http://schemas.microsoft.com/office/powerpoint/2010/main" val="959226426"/>
              </p:ext>
            </p:extLst>
          </p:nvPr>
        </p:nvGraphicFramePr>
        <p:xfrm>
          <a:off x="6477976" y="1660861"/>
          <a:ext cx="4903723" cy="3067054"/>
        </p:xfrm>
        <a:graphic>
          <a:graphicData uri="http://schemas.openxmlformats.org/drawingml/2006/table">
            <a:tbl>
              <a:tblPr/>
              <a:tblGrid>
                <a:gridCol w="1019111">
                  <a:extLst>
                    <a:ext uri="{9D8B030D-6E8A-4147-A177-3AD203B41FA5}">
                      <a16:colId xmlns:a16="http://schemas.microsoft.com/office/drawing/2014/main" val="1333880285"/>
                    </a:ext>
                  </a:extLst>
                </a:gridCol>
                <a:gridCol w="2865501">
                  <a:extLst>
                    <a:ext uri="{9D8B030D-6E8A-4147-A177-3AD203B41FA5}">
                      <a16:colId xmlns:a16="http://schemas.microsoft.com/office/drawing/2014/main" val="203757882"/>
                    </a:ext>
                  </a:extLst>
                </a:gridCol>
                <a:gridCol w="1019111">
                  <a:extLst>
                    <a:ext uri="{9D8B030D-6E8A-4147-A177-3AD203B41FA5}">
                      <a16:colId xmlns:a16="http://schemas.microsoft.com/office/drawing/2014/main" val="1470911708"/>
                    </a:ext>
                  </a:extLst>
                </a:gridCol>
              </a:tblGrid>
              <a:tr h="254924">
                <a:tc gridSpan="3">
                  <a:txBody>
                    <a:bodyPr/>
                    <a:lstStyle/>
                    <a:p>
                      <a:pPr algn="ctr" fontAlgn="ctr">
                        <a:buNone/>
                      </a:pPr>
                      <a:r>
                        <a:rPr lang="en-GB" sz="1200" b="1" i="0" u="none" strike="noStrike">
                          <a:solidFill>
                            <a:srgbClr val="FFFFFF"/>
                          </a:solidFill>
                          <a:effectLst/>
                          <a:latin typeface="Arial" panose="020B0604020202020204" pitchFamily="34" charset="0"/>
                        </a:rPr>
                        <a:t>Drama - SVOD</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72D87"/>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616759502"/>
                  </a:ext>
                </a:extLst>
              </a:tr>
              <a:tr h="262890">
                <a:tc>
                  <a:txBody>
                    <a:bodyPr/>
                    <a:lstStyle/>
                    <a:p>
                      <a:pPr algn="ctr" fontAlgn="ctr">
                        <a:buNone/>
                      </a:pPr>
                      <a:r>
                        <a:rPr lang="en-GB" sz="1200" b="1" i="0" u="none" strike="noStrike">
                          <a:solidFill>
                            <a:srgbClr val="000000"/>
                          </a:solidFill>
                          <a:effectLst/>
                          <a:latin typeface="Arial" panose="020B0604020202020204" pitchFamily="34" charset="0"/>
                        </a:rPr>
                        <a:t>Channel</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Programme Title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Index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1302036032"/>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Amazon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US" sz="1200" b="0" i="0" u="none" strike="noStrike">
                          <a:solidFill>
                            <a:srgbClr val="000000"/>
                          </a:solidFill>
                          <a:effectLst/>
                          <a:latin typeface="Arial" panose="020B0604020202020204" pitchFamily="34" charset="0"/>
                        </a:rPr>
                        <a:t>The Summer I Turned Pretty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296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934195722"/>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Amazon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The Walking Dead</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271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190410042"/>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Netflix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House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249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3343412"/>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Disney+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Grey's Anatomy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237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343557115"/>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Netflix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Wednesday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236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028502115"/>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Netflix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dirty="0">
                          <a:solidFill>
                            <a:srgbClr val="000000"/>
                          </a:solidFill>
                          <a:effectLst/>
                          <a:latin typeface="Arial" panose="020B0604020202020204" pitchFamily="34" charset="0"/>
                        </a:rPr>
                        <a:t>Hostage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dirty="0">
                          <a:solidFill>
                            <a:srgbClr val="000000"/>
                          </a:solidFill>
                          <a:effectLst/>
                          <a:latin typeface="Arial" panose="020B0604020202020204" pitchFamily="34" charset="0"/>
                        </a:rPr>
                        <a:t>231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484915632"/>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Disney+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Alien: Earth</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224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302602307"/>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Netflix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Untamed</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213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29323347"/>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Amazon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The Assassin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200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197664073"/>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Disney+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Criminal Minds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dirty="0">
                          <a:solidFill>
                            <a:srgbClr val="000000"/>
                          </a:solidFill>
                          <a:effectLst/>
                          <a:latin typeface="Arial" panose="020B0604020202020204" pitchFamily="34" charset="0"/>
                        </a:rPr>
                        <a:t>180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465378054"/>
                  </a:ext>
                </a:extLst>
              </a:tr>
            </a:tbl>
          </a:graphicData>
        </a:graphic>
      </p:graphicFrame>
      <p:sp>
        <p:nvSpPr>
          <p:cNvPr id="2" name="Title 1">
            <a:extLst>
              <a:ext uri="{FF2B5EF4-FFF2-40B4-BE49-F238E27FC236}">
                <a16:creationId xmlns:a16="http://schemas.microsoft.com/office/drawing/2014/main" id="{BEFA9C5B-E2A0-9B21-EDF4-EE9385EC5877}"/>
              </a:ext>
            </a:extLst>
          </p:cNvPr>
          <p:cNvSpPr>
            <a:spLocks noGrp="1"/>
          </p:cNvSpPr>
          <p:nvPr>
            <p:ph type="title"/>
          </p:nvPr>
        </p:nvSpPr>
        <p:spPr/>
        <p:txBody>
          <a:bodyPr/>
          <a:lstStyle/>
          <a:p>
            <a:r>
              <a:rPr lang="en-GB" dirty="0"/>
              <a:t>High indexing drama content</a:t>
            </a:r>
          </a:p>
        </p:txBody>
      </p:sp>
      <p:sp>
        <p:nvSpPr>
          <p:cNvPr id="3" name="Text Placeholder 2">
            <a:extLst>
              <a:ext uri="{FF2B5EF4-FFF2-40B4-BE49-F238E27FC236}">
                <a16:creationId xmlns:a16="http://schemas.microsoft.com/office/drawing/2014/main" id="{AE6FE676-47AD-68C3-20EB-4B9791A75754}"/>
              </a:ext>
            </a:extLst>
          </p:cNvPr>
          <p:cNvSpPr>
            <a:spLocks noGrp="1"/>
          </p:cNvSpPr>
          <p:nvPr>
            <p:ph type="body" sz="quarter" idx="15"/>
          </p:nvPr>
        </p:nvSpPr>
        <p:spPr/>
        <p:txBody>
          <a:bodyPr/>
          <a:lstStyle/>
          <a:p>
            <a:r>
              <a:rPr lang="en-GB" dirty="0"/>
              <a:t>Source: Barb Q3 2025, ‘Reach Extender’ index vs all adults, Thinkbox created list of programmes ranked by volume of viewing and index. Commercial broadcasters and SVODs are separated because we can’t currently separate viewing by homes that are / are not on the SVOD ad tiers.</a:t>
            </a:r>
          </a:p>
        </p:txBody>
      </p:sp>
    </p:spTree>
    <p:extLst>
      <p:ext uri="{BB962C8B-B14F-4D97-AF65-F5344CB8AC3E}">
        <p14:creationId xmlns:p14="http://schemas.microsoft.com/office/powerpoint/2010/main" val="20861120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5A977E4A-5060-5656-21EA-FB1D34ED7C89}"/>
              </a:ext>
            </a:extLst>
          </p:cNvPr>
          <p:cNvGraphicFramePr>
            <a:graphicFrameLocks noGrp="1"/>
          </p:cNvGraphicFramePr>
          <p:nvPr>
            <p:extLst>
              <p:ext uri="{D42A27DB-BD31-4B8C-83A1-F6EECF244321}">
                <p14:modId xmlns:p14="http://schemas.microsoft.com/office/powerpoint/2010/main" val="225484329"/>
              </p:ext>
            </p:extLst>
          </p:nvPr>
        </p:nvGraphicFramePr>
        <p:xfrm>
          <a:off x="6461883" y="3735131"/>
          <a:ext cx="5207000" cy="1225550"/>
        </p:xfrm>
        <a:graphic>
          <a:graphicData uri="http://schemas.openxmlformats.org/drawingml/2006/table">
            <a:tbl>
              <a:tblPr/>
              <a:tblGrid>
                <a:gridCol w="1506788">
                  <a:extLst>
                    <a:ext uri="{9D8B030D-6E8A-4147-A177-3AD203B41FA5}">
                      <a16:colId xmlns:a16="http://schemas.microsoft.com/office/drawing/2014/main" val="1307408644"/>
                    </a:ext>
                  </a:extLst>
                </a:gridCol>
                <a:gridCol w="772467">
                  <a:extLst>
                    <a:ext uri="{9D8B030D-6E8A-4147-A177-3AD203B41FA5}">
                      <a16:colId xmlns:a16="http://schemas.microsoft.com/office/drawing/2014/main" val="3418113294"/>
                    </a:ext>
                  </a:extLst>
                </a:gridCol>
                <a:gridCol w="2441377">
                  <a:extLst>
                    <a:ext uri="{9D8B030D-6E8A-4147-A177-3AD203B41FA5}">
                      <a16:colId xmlns:a16="http://schemas.microsoft.com/office/drawing/2014/main" val="3890473391"/>
                    </a:ext>
                  </a:extLst>
                </a:gridCol>
                <a:gridCol w="486368">
                  <a:extLst>
                    <a:ext uri="{9D8B030D-6E8A-4147-A177-3AD203B41FA5}">
                      <a16:colId xmlns:a16="http://schemas.microsoft.com/office/drawing/2014/main" val="2874713902"/>
                    </a:ext>
                  </a:extLst>
                </a:gridCol>
              </a:tblGrid>
              <a:tr h="203200">
                <a:tc gridSpan="4">
                  <a:txBody>
                    <a:bodyPr/>
                    <a:lstStyle/>
                    <a:p>
                      <a:pPr algn="ctr" fontAlgn="ctr">
                        <a:buNone/>
                      </a:pPr>
                      <a:r>
                        <a:rPr lang="en-GB" sz="1200" b="1" i="0" u="none" strike="noStrike" dirty="0">
                          <a:solidFill>
                            <a:srgbClr val="FFFFFF"/>
                          </a:solidFill>
                          <a:effectLst/>
                          <a:latin typeface="Arial" panose="020B0604020202020204" pitchFamily="34" charset="0"/>
                        </a:rPr>
                        <a:t>Films - SVOD</a:t>
                      </a:r>
                    </a:p>
                  </a:txBody>
                  <a:tcPr marL="6350" marR="6350" marT="6350" marB="0" anchor="ctr">
                    <a:lnL w="12700" cap="flat" cmpd="sng" algn="ctr">
                      <a:solidFill>
                        <a:srgbClr val="FFFFFF"/>
                      </a:solidFill>
                      <a:prstDash val="solid"/>
                      <a:round/>
                      <a:headEnd type="none" w="med" len="med"/>
                      <a:tailEnd type="none" w="med" len="med"/>
                    </a:lnL>
                    <a:lnR>
                      <a:noFill/>
                    </a:lnR>
                    <a:lnT>
                      <a:noFill/>
                    </a:lnT>
                    <a:lnB w="19050" cap="flat" cmpd="sng" algn="ctr">
                      <a:solidFill>
                        <a:srgbClr val="FFFFFF"/>
                      </a:solidFill>
                      <a:prstDash val="solid"/>
                      <a:round/>
                      <a:headEnd type="none" w="med" len="med"/>
                      <a:tailEnd type="none" w="med" len="med"/>
                    </a:lnB>
                    <a:solidFill>
                      <a:srgbClr val="372D87"/>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729946482"/>
                  </a:ext>
                </a:extLst>
              </a:tr>
              <a:tr h="203200">
                <a:tc>
                  <a:txBody>
                    <a:bodyPr/>
                    <a:lstStyle/>
                    <a:p>
                      <a:pPr algn="ctr" fontAlgn="ctr">
                        <a:buNone/>
                      </a:pPr>
                      <a:r>
                        <a:rPr lang="en-GB" sz="1200" b="1" i="0" u="none" strike="noStrike">
                          <a:solidFill>
                            <a:srgbClr val="000000"/>
                          </a:solidFill>
                          <a:effectLst/>
                          <a:latin typeface="Arial" panose="020B0604020202020204" pitchFamily="34" charset="0"/>
                        </a:rPr>
                        <a:t>Sub-Genre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Channel</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Programme Title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Index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1441477730"/>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Romcom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Netflix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This Time Next Year</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199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243757987"/>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Romcom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Amazon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US" sz="1200" b="0" i="0" u="none" strike="noStrike">
                          <a:solidFill>
                            <a:srgbClr val="000000"/>
                          </a:solidFill>
                          <a:effectLst/>
                          <a:latin typeface="Arial" panose="020B0604020202020204" pitchFamily="34" charset="0"/>
                        </a:rPr>
                        <a:t>He's Just Not That Into You</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182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816029615"/>
                  </a:ext>
                </a:extLst>
              </a:tr>
              <a:tr h="209550">
                <a:tc>
                  <a:txBody>
                    <a:bodyPr/>
                    <a:lstStyle/>
                    <a:p>
                      <a:pPr algn="ctr" fontAlgn="ctr">
                        <a:buNone/>
                      </a:pPr>
                      <a:r>
                        <a:rPr lang="en-GB" sz="1200" b="0" i="0" u="none" strike="noStrike">
                          <a:solidFill>
                            <a:srgbClr val="000000"/>
                          </a:solidFill>
                          <a:effectLst/>
                          <a:latin typeface="Arial" panose="020B0604020202020204" pitchFamily="34" charset="0"/>
                        </a:rPr>
                        <a:t>Family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Disney+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Cars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163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148604562"/>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Family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Netflix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KPop Demon Hunters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dirty="0">
                          <a:solidFill>
                            <a:srgbClr val="000000"/>
                          </a:solidFill>
                          <a:effectLst/>
                          <a:latin typeface="Arial" panose="020B0604020202020204" pitchFamily="34" charset="0"/>
                        </a:rPr>
                        <a:t>118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43410014"/>
                  </a:ext>
                </a:extLst>
              </a:tr>
            </a:tbl>
          </a:graphicData>
        </a:graphic>
      </p:graphicFrame>
      <p:graphicFrame>
        <p:nvGraphicFramePr>
          <p:cNvPr id="6" name="Table 5">
            <a:extLst>
              <a:ext uri="{FF2B5EF4-FFF2-40B4-BE49-F238E27FC236}">
                <a16:creationId xmlns:a16="http://schemas.microsoft.com/office/drawing/2014/main" id="{FD05571E-5DB6-413D-C6DA-63E9AB810768}"/>
              </a:ext>
            </a:extLst>
          </p:cNvPr>
          <p:cNvGraphicFramePr>
            <a:graphicFrameLocks noGrp="1"/>
          </p:cNvGraphicFramePr>
          <p:nvPr>
            <p:extLst>
              <p:ext uri="{D42A27DB-BD31-4B8C-83A1-F6EECF244321}">
                <p14:modId xmlns:p14="http://schemas.microsoft.com/office/powerpoint/2010/main" val="4165451467"/>
              </p:ext>
            </p:extLst>
          </p:nvPr>
        </p:nvGraphicFramePr>
        <p:xfrm>
          <a:off x="6455126" y="1305665"/>
          <a:ext cx="5207000" cy="2038350"/>
        </p:xfrm>
        <a:graphic>
          <a:graphicData uri="http://schemas.openxmlformats.org/drawingml/2006/table">
            <a:tbl>
              <a:tblPr/>
              <a:tblGrid>
                <a:gridCol w="1506788">
                  <a:extLst>
                    <a:ext uri="{9D8B030D-6E8A-4147-A177-3AD203B41FA5}">
                      <a16:colId xmlns:a16="http://schemas.microsoft.com/office/drawing/2014/main" val="2145889336"/>
                    </a:ext>
                  </a:extLst>
                </a:gridCol>
                <a:gridCol w="772467">
                  <a:extLst>
                    <a:ext uri="{9D8B030D-6E8A-4147-A177-3AD203B41FA5}">
                      <a16:colId xmlns:a16="http://schemas.microsoft.com/office/drawing/2014/main" val="498823778"/>
                    </a:ext>
                  </a:extLst>
                </a:gridCol>
                <a:gridCol w="2441377">
                  <a:extLst>
                    <a:ext uri="{9D8B030D-6E8A-4147-A177-3AD203B41FA5}">
                      <a16:colId xmlns:a16="http://schemas.microsoft.com/office/drawing/2014/main" val="1598409975"/>
                    </a:ext>
                  </a:extLst>
                </a:gridCol>
                <a:gridCol w="486368">
                  <a:extLst>
                    <a:ext uri="{9D8B030D-6E8A-4147-A177-3AD203B41FA5}">
                      <a16:colId xmlns:a16="http://schemas.microsoft.com/office/drawing/2014/main" val="726236937"/>
                    </a:ext>
                  </a:extLst>
                </a:gridCol>
              </a:tblGrid>
              <a:tr h="203200">
                <a:tc gridSpan="4">
                  <a:txBody>
                    <a:bodyPr/>
                    <a:lstStyle/>
                    <a:p>
                      <a:pPr algn="ctr" fontAlgn="ctr">
                        <a:buNone/>
                      </a:pPr>
                      <a:r>
                        <a:rPr lang="en-GB" sz="1200" b="1" i="0" u="none" strike="noStrike">
                          <a:solidFill>
                            <a:srgbClr val="FFFFFF"/>
                          </a:solidFill>
                          <a:effectLst/>
                          <a:latin typeface="Arial" panose="020B0604020202020204" pitchFamily="34" charset="0"/>
                        </a:rPr>
                        <a:t>Films - Commercial TV</a:t>
                      </a:r>
                    </a:p>
                  </a:txBody>
                  <a:tcPr marL="6350" marR="6350" marT="6350" marB="0" anchor="ctr">
                    <a:lnL w="12700" cap="flat" cmpd="sng" algn="ctr">
                      <a:solidFill>
                        <a:srgbClr val="FFFFFF"/>
                      </a:solidFill>
                      <a:prstDash val="solid"/>
                      <a:round/>
                      <a:headEnd type="none" w="med" len="med"/>
                      <a:tailEnd type="none" w="med" len="med"/>
                    </a:lnL>
                    <a:lnR>
                      <a:noFill/>
                    </a:lnR>
                    <a:lnT>
                      <a:noFill/>
                    </a:lnT>
                    <a:lnB w="19050" cap="flat" cmpd="sng" algn="ctr">
                      <a:solidFill>
                        <a:srgbClr val="FFFFFF"/>
                      </a:solidFill>
                      <a:prstDash val="solid"/>
                      <a:round/>
                      <a:headEnd type="none" w="med" len="med"/>
                      <a:tailEnd type="none" w="med" len="med"/>
                    </a:lnB>
                    <a:solidFill>
                      <a:srgbClr val="372D87"/>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206790129"/>
                  </a:ext>
                </a:extLst>
              </a:tr>
              <a:tr h="209550">
                <a:tc>
                  <a:txBody>
                    <a:bodyPr/>
                    <a:lstStyle/>
                    <a:p>
                      <a:pPr algn="ctr" fontAlgn="ctr">
                        <a:buNone/>
                      </a:pPr>
                      <a:r>
                        <a:rPr lang="en-GB" sz="1200" b="1" i="0" u="none" strike="noStrike">
                          <a:solidFill>
                            <a:srgbClr val="000000"/>
                          </a:solidFill>
                          <a:effectLst/>
                          <a:latin typeface="Arial" panose="020B0604020202020204" pitchFamily="34" charset="0"/>
                        </a:rPr>
                        <a:t>Sub-Genre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Channel</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Programme Title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Index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715470"/>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Family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ITV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dirty="0">
                          <a:solidFill>
                            <a:srgbClr val="000000"/>
                          </a:solidFill>
                          <a:effectLst/>
                          <a:latin typeface="Arial" panose="020B0604020202020204" pitchFamily="34" charset="0"/>
                        </a:rPr>
                        <a:t> Coraline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245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499023883"/>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Family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ITV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900" b="0" i="0" u="none" strike="noStrike" dirty="0">
                          <a:solidFill>
                            <a:srgbClr val="000000"/>
                          </a:solidFill>
                          <a:effectLst/>
                          <a:latin typeface="Arial" panose="020B0604020202020204" pitchFamily="34" charset="0"/>
                        </a:rPr>
                        <a:t> </a:t>
                      </a:r>
                      <a:r>
                        <a:rPr lang="en-GB" sz="1200" b="0" i="0" u="none" strike="noStrike" dirty="0">
                          <a:solidFill>
                            <a:srgbClr val="000000"/>
                          </a:solidFill>
                          <a:effectLst/>
                          <a:latin typeface="Arial" panose="020B0604020202020204" pitchFamily="34" charset="0"/>
                        </a:rPr>
                        <a:t>Shrek Forever After</a:t>
                      </a:r>
                      <a:endParaRPr lang="en-GB" sz="900" b="0" i="0" u="none" strike="noStrike" dirty="0">
                        <a:solidFill>
                          <a:srgbClr val="000000"/>
                        </a:solidFill>
                        <a:effectLst/>
                        <a:latin typeface="Arial" panose="020B0604020202020204" pitchFamily="34" charset="0"/>
                      </a:endParaRP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188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386844327"/>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Family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Channel 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US" sz="1000" b="0" i="0" u="none" strike="noStrike" dirty="0">
                          <a:solidFill>
                            <a:srgbClr val="000000"/>
                          </a:solidFill>
                          <a:effectLst/>
                          <a:latin typeface="Arial" panose="020B0604020202020204" pitchFamily="34" charset="0"/>
                        </a:rPr>
                        <a:t> PAW Patrol,  Ready, Race, Rescue!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151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004369216"/>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Family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Sky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 Home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136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047265804"/>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Romcom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ITV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 Jack and Sarah</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349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617381328"/>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Romcom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ITV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 There's Something About Mary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282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317127178"/>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Romcom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Sky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 Roxanne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148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75967758"/>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Romcom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dirty="0">
                          <a:solidFill>
                            <a:srgbClr val="000000"/>
                          </a:solidFill>
                          <a:effectLst/>
                          <a:latin typeface="Arial" panose="020B0604020202020204" pitchFamily="34" charset="0"/>
                        </a:rPr>
                        <a:t>Channel 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US" sz="1200" b="0" i="0" u="none" strike="noStrike">
                          <a:solidFill>
                            <a:srgbClr val="000000"/>
                          </a:solidFill>
                          <a:effectLst/>
                          <a:latin typeface="Arial" panose="020B0604020202020204" pitchFamily="34" charset="0"/>
                        </a:rPr>
                        <a:t> As Good As It Gets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dirty="0">
                          <a:solidFill>
                            <a:srgbClr val="000000"/>
                          </a:solidFill>
                          <a:effectLst/>
                          <a:latin typeface="Arial" panose="020B0604020202020204" pitchFamily="34" charset="0"/>
                        </a:rPr>
                        <a:t>134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227529505"/>
                  </a:ext>
                </a:extLst>
              </a:tr>
            </a:tbl>
          </a:graphicData>
        </a:graphic>
      </p:graphicFrame>
      <p:graphicFrame>
        <p:nvGraphicFramePr>
          <p:cNvPr id="5" name="Table 4">
            <a:extLst>
              <a:ext uri="{FF2B5EF4-FFF2-40B4-BE49-F238E27FC236}">
                <a16:creationId xmlns:a16="http://schemas.microsoft.com/office/drawing/2014/main" id="{495577ED-B03A-6A5B-5045-120B00023D59}"/>
              </a:ext>
            </a:extLst>
          </p:cNvPr>
          <p:cNvGraphicFramePr>
            <a:graphicFrameLocks noGrp="1"/>
          </p:cNvGraphicFramePr>
          <p:nvPr>
            <p:extLst>
              <p:ext uri="{D42A27DB-BD31-4B8C-83A1-F6EECF244321}">
                <p14:modId xmlns:p14="http://schemas.microsoft.com/office/powerpoint/2010/main" val="3575901784"/>
              </p:ext>
            </p:extLst>
          </p:nvPr>
        </p:nvGraphicFramePr>
        <p:xfrm>
          <a:off x="443666" y="2365375"/>
          <a:ext cx="5460161" cy="2671070"/>
        </p:xfrm>
        <a:graphic>
          <a:graphicData uri="http://schemas.openxmlformats.org/drawingml/2006/table">
            <a:tbl>
              <a:tblPr/>
              <a:tblGrid>
                <a:gridCol w="2205266">
                  <a:extLst>
                    <a:ext uri="{9D8B030D-6E8A-4147-A177-3AD203B41FA5}">
                      <a16:colId xmlns:a16="http://schemas.microsoft.com/office/drawing/2014/main" val="2199017746"/>
                    </a:ext>
                  </a:extLst>
                </a:gridCol>
                <a:gridCol w="1084965">
                  <a:extLst>
                    <a:ext uri="{9D8B030D-6E8A-4147-A177-3AD203B41FA5}">
                      <a16:colId xmlns:a16="http://schemas.microsoft.com/office/drawing/2014/main" val="577381705"/>
                    </a:ext>
                  </a:extLst>
                </a:gridCol>
                <a:gridCol w="1084965">
                  <a:extLst>
                    <a:ext uri="{9D8B030D-6E8A-4147-A177-3AD203B41FA5}">
                      <a16:colId xmlns:a16="http://schemas.microsoft.com/office/drawing/2014/main" val="2879836400"/>
                    </a:ext>
                  </a:extLst>
                </a:gridCol>
                <a:gridCol w="1084965">
                  <a:extLst>
                    <a:ext uri="{9D8B030D-6E8A-4147-A177-3AD203B41FA5}">
                      <a16:colId xmlns:a16="http://schemas.microsoft.com/office/drawing/2014/main" val="2066913359"/>
                    </a:ext>
                  </a:extLst>
                </a:gridCol>
              </a:tblGrid>
              <a:tr h="287370">
                <a:tc gridSpan="4">
                  <a:txBody>
                    <a:bodyPr/>
                    <a:lstStyle/>
                    <a:p>
                      <a:pPr algn="ctr" rtl="0" fontAlgn="ctr">
                        <a:buNone/>
                      </a:pPr>
                      <a:r>
                        <a:rPr lang="en-GB" sz="1200" b="1" i="0" u="none" strike="noStrike" dirty="0">
                          <a:solidFill>
                            <a:srgbClr val="FFFFFF"/>
                          </a:solidFill>
                          <a:effectLst/>
                          <a:latin typeface="Arial" panose="020B0604020202020204" pitchFamily="34" charset="0"/>
                        </a:rPr>
                        <a:t>% of all film viewing</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72D87"/>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536790006"/>
                  </a:ext>
                </a:extLst>
              </a:tr>
              <a:tr h="296350">
                <a:tc>
                  <a:txBody>
                    <a:bodyPr/>
                    <a:lstStyle/>
                    <a:p>
                      <a:pPr algn="ctr" rtl="0" fontAlgn="ctr">
                        <a:buNone/>
                      </a:pPr>
                      <a:r>
                        <a:rPr lang="en-GB" sz="1200" b="1" i="0" u="none" strike="noStrike">
                          <a:solidFill>
                            <a:srgbClr val="000000"/>
                          </a:solidFill>
                          <a:effectLst/>
                          <a:latin typeface="Arial" panose="020B0604020202020204" pitchFamily="34" charset="0"/>
                        </a:rPr>
                        <a:t>Genre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200" b="1" i="0" u="none" strike="noStrike" dirty="0">
                          <a:solidFill>
                            <a:srgbClr val="000000"/>
                          </a:solidFill>
                          <a:effectLst/>
                          <a:latin typeface="Arial" panose="020B0604020202020204" pitchFamily="34" charset="0"/>
                        </a:rPr>
                        <a:t>Adults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200" b="1" i="0" u="none" strike="noStrike">
                          <a:solidFill>
                            <a:srgbClr val="000000"/>
                          </a:solidFill>
                          <a:effectLst/>
                          <a:latin typeface="Arial" panose="020B0604020202020204" pitchFamily="34" charset="0"/>
                        </a:rPr>
                        <a:t>Reach Extenders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200" b="1" i="0" u="none" strike="noStrike">
                          <a:solidFill>
                            <a:srgbClr val="000000"/>
                          </a:solidFill>
                          <a:effectLst/>
                          <a:latin typeface="Arial" panose="020B0604020202020204" pitchFamily="34" charset="0"/>
                        </a:rPr>
                        <a:t>Index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2459429291"/>
                  </a:ext>
                </a:extLst>
              </a:tr>
              <a:tr h="287370">
                <a:tc>
                  <a:txBody>
                    <a:bodyPr/>
                    <a:lstStyle/>
                    <a:p>
                      <a:pPr algn="ctr" rtl="0" fontAlgn="ctr">
                        <a:buNone/>
                      </a:pPr>
                      <a:r>
                        <a:rPr lang="en-GB" sz="1200" b="0" i="0" u="none" strike="noStrike" dirty="0">
                          <a:solidFill>
                            <a:srgbClr val="FFFFFF"/>
                          </a:solidFill>
                          <a:effectLst/>
                          <a:latin typeface="Arial" panose="020B0604020202020204" pitchFamily="34" charset="0"/>
                        </a:rPr>
                        <a:t>Family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rtl="0" fontAlgn="ctr">
                        <a:buNone/>
                      </a:pPr>
                      <a:r>
                        <a:rPr lang="en-GB" sz="1200" b="0" i="0" u="none" strike="noStrike" dirty="0">
                          <a:solidFill>
                            <a:srgbClr val="FFFFFF"/>
                          </a:solidFill>
                          <a:effectLst/>
                          <a:latin typeface="Arial" panose="020B0604020202020204" pitchFamily="34" charset="0"/>
                        </a:rPr>
                        <a:t>16%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rtl="0" fontAlgn="ctr">
                        <a:buNone/>
                      </a:pPr>
                      <a:r>
                        <a:rPr lang="en-GB" sz="1200" b="0" i="0" u="none" strike="noStrike" dirty="0">
                          <a:solidFill>
                            <a:srgbClr val="FFFFFF"/>
                          </a:solidFill>
                          <a:effectLst/>
                          <a:latin typeface="Arial" panose="020B0604020202020204" pitchFamily="34" charset="0"/>
                        </a:rPr>
                        <a:t>24%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rtl="0" fontAlgn="ctr">
                        <a:buNone/>
                      </a:pPr>
                      <a:r>
                        <a:rPr lang="en-GB" sz="1200" b="0" i="0" u="none" strike="noStrike">
                          <a:solidFill>
                            <a:srgbClr val="FFFFFF"/>
                          </a:solidFill>
                          <a:effectLst/>
                          <a:latin typeface="Arial" panose="020B0604020202020204" pitchFamily="34" charset="0"/>
                        </a:rPr>
                        <a:t>146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extLst>
                  <a:ext uri="{0D108BD9-81ED-4DB2-BD59-A6C34878D82A}">
                    <a16:rowId xmlns:a16="http://schemas.microsoft.com/office/drawing/2014/main" val="299390038"/>
                  </a:ext>
                </a:extLst>
              </a:tr>
              <a:tr h="287370">
                <a:tc>
                  <a:txBody>
                    <a:bodyPr/>
                    <a:lstStyle/>
                    <a:p>
                      <a:pPr algn="ctr" rtl="0" fontAlgn="ctr">
                        <a:buNone/>
                      </a:pPr>
                      <a:r>
                        <a:rPr lang="en-GB" sz="1200" b="0" i="0" u="none" strike="noStrike" dirty="0">
                          <a:solidFill>
                            <a:srgbClr val="000000"/>
                          </a:solidFill>
                          <a:effectLst/>
                          <a:latin typeface="Arial" panose="020B0604020202020204" pitchFamily="34" charset="0"/>
                        </a:rPr>
                        <a:t>Action / Adventure / Thriller</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200" b="0" i="0" u="none" strike="noStrike">
                          <a:solidFill>
                            <a:srgbClr val="000000"/>
                          </a:solidFill>
                          <a:effectLst/>
                          <a:latin typeface="Arial" panose="020B0604020202020204" pitchFamily="34" charset="0"/>
                        </a:rPr>
                        <a:t>26%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200" b="0" i="0" u="none" strike="noStrike">
                          <a:solidFill>
                            <a:srgbClr val="000000"/>
                          </a:solidFill>
                          <a:effectLst/>
                          <a:latin typeface="Arial" panose="020B0604020202020204" pitchFamily="34" charset="0"/>
                        </a:rPr>
                        <a:t>21%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200" b="0" i="0" u="none" strike="noStrike">
                          <a:solidFill>
                            <a:srgbClr val="000000"/>
                          </a:solidFill>
                          <a:effectLst/>
                          <a:latin typeface="Arial" panose="020B0604020202020204" pitchFamily="34" charset="0"/>
                        </a:rPr>
                        <a:t>81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967704471"/>
                  </a:ext>
                </a:extLst>
              </a:tr>
              <a:tr h="287370">
                <a:tc>
                  <a:txBody>
                    <a:bodyPr/>
                    <a:lstStyle/>
                    <a:p>
                      <a:pPr algn="ctr" rtl="0" fontAlgn="ctr">
                        <a:buNone/>
                      </a:pPr>
                      <a:r>
                        <a:rPr lang="en-GB" sz="1200" b="0" i="0" u="none" strike="noStrike">
                          <a:solidFill>
                            <a:srgbClr val="000000"/>
                          </a:solidFill>
                          <a:effectLst/>
                          <a:latin typeface="Arial" panose="020B0604020202020204" pitchFamily="34" charset="0"/>
                        </a:rPr>
                        <a:t>Sci-Fi and Fantasy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200" b="0" i="0" u="none" strike="noStrike" dirty="0">
                          <a:solidFill>
                            <a:srgbClr val="000000"/>
                          </a:solidFill>
                          <a:effectLst/>
                          <a:latin typeface="Arial" panose="020B0604020202020204" pitchFamily="34" charset="0"/>
                        </a:rPr>
                        <a:t>16%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200" b="0" i="0" u="none" strike="noStrike" dirty="0">
                          <a:solidFill>
                            <a:srgbClr val="000000"/>
                          </a:solidFill>
                          <a:effectLst/>
                          <a:latin typeface="Arial" panose="020B0604020202020204" pitchFamily="34" charset="0"/>
                        </a:rPr>
                        <a:t>15%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200" b="0" i="0" u="none" strike="noStrike">
                          <a:solidFill>
                            <a:srgbClr val="000000"/>
                          </a:solidFill>
                          <a:effectLst/>
                          <a:latin typeface="Arial" panose="020B0604020202020204" pitchFamily="34" charset="0"/>
                        </a:rPr>
                        <a:t>94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14299452"/>
                  </a:ext>
                </a:extLst>
              </a:tr>
              <a:tr h="287370">
                <a:tc>
                  <a:txBody>
                    <a:bodyPr/>
                    <a:lstStyle/>
                    <a:p>
                      <a:pPr algn="ctr" rtl="0" fontAlgn="ctr">
                        <a:buNone/>
                      </a:pPr>
                      <a:r>
                        <a:rPr lang="en-GB" sz="1200" b="0" i="0" u="none" strike="noStrike" dirty="0">
                          <a:solidFill>
                            <a:srgbClr val="000000"/>
                          </a:solidFill>
                          <a:effectLst/>
                          <a:latin typeface="Arial" panose="020B0604020202020204" pitchFamily="34" charset="0"/>
                        </a:rPr>
                        <a:t>Comedy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200" b="0" i="0" u="none" strike="noStrike">
                          <a:solidFill>
                            <a:srgbClr val="000000"/>
                          </a:solidFill>
                          <a:effectLst/>
                          <a:latin typeface="Arial" panose="020B0604020202020204" pitchFamily="34" charset="0"/>
                        </a:rPr>
                        <a:t>12%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200" b="0" i="0" u="none" strike="noStrike">
                          <a:solidFill>
                            <a:srgbClr val="000000"/>
                          </a:solidFill>
                          <a:effectLst/>
                          <a:latin typeface="Arial" panose="020B0604020202020204" pitchFamily="34" charset="0"/>
                        </a:rPr>
                        <a:t>13%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200" b="0" i="0" u="none" strike="noStrike" dirty="0">
                          <a:solidFill>
                            <a:srgbClr val="000000"/>
                          </a:solidFill>
                          <a:effectLst/>
                          <a:latin typeface="Arial" panose="020B0604020202020204" pitchFamily="34" charset="0"/>
                        </a:rPr>
                        <a:t>104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4007400616"/>
                  </a:ext>
                </a:extLst>
              </a:tr>
              <a:tr h="287370">
                <a:tc>
                  <a:txBody>
                    <a:bodyPr/>
                    <a:lstStyle/>
                    <a:p>
                      <a:pPr algn="ctr" rtl="0" fontAlgn="ctr">
                        <a:buNone/>
                      </a:pPr>
                      <a:r>
                        <a:rPr lang="en-GB" sz="1200" b="0" i="0" u="none" strike="noStrike">
                          <a:solidFill>
                            <a:srgbClr val="000000"/>
                          </a:solidFill>
                          <a:effectLst/>
                          <a:latin typeface="Arial" panose="020B0604020202020204" pitchFamily="34" charset="0"/>
                        </a:rPr>
                        <a:t>Crime Drama</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200" b="0" i="0" u="none" strike="noStrike" dirty="0">
                          <a:solidFill>
                            <a:srgbClr val="000000"/>
                          </a:solidFill>
                          <a:effectLst/>
                          <a:latin typeface="Arial" panose="020B0604020202020204" pitchFamily="34" charset="0"/>
                        </a:rPr>
                        <a:t>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200" b="0" i="0" u="none" strike="noStrike">
                          <a:solidFill>
                            <a:srgbClr val="000000"/>
                          </a:solidFill>
                          <a:effectLst/>
                          <a:latin typeface="Arial" panose="020B0604020202020204" pitchFamily="34" charset="0"/>
                        </a:rPr>
                        <a:t>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200" b="0" i="0" u="none" strike="noStrike" dirty="0">
                          <a:solidFill>
                            <a:srgbClr val="000000"/>
                          </a:solidFill>
                          <a:effectLst/>
                          <a:latin typeface="Arial" panose="020B0604020202020204" pitchFamily="34" charset="0"/>
                        </a:rPr>
                        <a:t>104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876254952"/>
                  </a:ext>
                </a:extLst>
              </a:tr>
              <a:tr h="287370">
                <a:tc>
                  <a:txBody>
                    <a:bodyPr/>
                    <a:lstStyle/>
                    <a:p>
                      <a:pPr algn="ctr" rtl="0" fontAlgn="ctr">
                        <a:buNone/>
                      </a:pPr>
                      <a:r>
                        <a:rPr lang="en-GB" sz="1200" b="0" i="0" u="none" strike="noStrike">
                          <a:solidFill>
                            <a:schemeClr val="tx1"/>
                          </a:solidFill>
                          <a:effectLst/>
                          <a:latin typeface="Arial" panose="020B0604020202020204" pitchFamily="34" charset="0"/>
                        </a:rPr>
                        <a:t>Horror</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200" b="0" i="0" u="none" strike="noStrike" dirty="0">
                          <a:solidFill>
                            <a:schemeClr val="tx1"/>
                          </a:solidFill>
                          <a:effectLst/>
                          <a:latin typeface="Arial" panose="020B0604020202020204" pitchFamily="34" charset="0"/>
                        </a:rPr>
                        <a:t>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200" b="0" i="0" u="none" strike="noStrike">
                          <a:solidFill>
                            <a:schemeClr val="tx1"/>
                          </a:solidFill>
                          <a:effectLst/>
                          <a:latin typeface="Arial" panose="020B0604020202020204" pitchFamily="34" charset="0"/>
                        </a:rPr>
                        <a:t>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200" b="0" i="0" u="none" strike="noStrike" dirty="0">
                          <a:solidFill>
                            <a:schemeClr val="tx1"/>
                          </a:solidFill>
                          <a:effectLst/>
                          <a:latin typeface="Arial" panose="020B0604020202020204" pitchFamily="34" charset="0"/>
                        </a:rPr>
                        <a:t>110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265945134"/>
                  </a:ext>
                </a:extLst>
              </a:tr>
              <a:tr h="287370">
                <a:tc>
                  <a:txBody>
                    <a:bodyPr/>
                    <a:lstStyle/>
                    <a:p>
                      <a:pPr algn="ctr" rtl="0" fontAlgn="ctr">
                        <a:buNone/>
                      </a:pPr>
                      <a:r>
                        <a:rPr lang="en-GB" sz="1200" b="0" i="0" u="none" strike="noStrike">
                          <a:solidFill>
                            <a:srgbClr val="FFFFFF"/>
                          </a:solidFill>
                          <a:effectLst/>
                          <a:latin typeface="Arial" panose="020B0604020202020204" pitchFamily="34" charset="0"/>
                        </a:rPr>
                        <a:t>Romcom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rtl="0" fontAlgn="ctr">
                        <a:buNone/>
                      </a:pPr>
                      <a:r>
                        <a:rPr lang="en-GB" sz="1200" b="0" i="0" u="none" strike="noStrike">
                          <a:solidFill>
                            <a:srgbClr val="FFFFFF"/>
                          </a:solidFill>
                          <a:effectLst/>
                          <a:latin typeface="Arial" panose="020B0604020202020204" pitchFamily="34" charset="0"/>
                        </a:rPr>
                        <a:t>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rtl="0" fontAlgn="ctr">
                        <a:buNone/>
                      </a:pPr>
                      <a:r>
                        <a:rPr lang="en-GB" sz="1200" b="0" i="0" u="none" strike="noStrike" dirty="0">
                          <a:solidFill>
                            <a:srgbClr val="FFFFFF"/>
                          </a:solidFill>
                          <a:effectLst/>
                          <a:latin typeface="Arial" panose="020B0604020202020204" pitchFamily="34" charset="0"/>
                        </a:rPr>
                        <a:t>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rtl="0" fontAlgn="ctr">
                        <a:buNone/>
                      </a:pPr>
                      <a:r>
                        <a:rPr lang="en-GB" sz="1200" b="0" i="0" u="none" strike="noStrike" dirty="0">
                          <a:solidFill>
                            <a:srgbClr val="FFFFFF"/>
                          </a:solidFill>
                          <a:effectLst/>
                          <a:latin typeface="Arial" panose="020B0604020202020204" pitchFamily="34" charset="0"/>
                        </a:rPr>
                        <a:t>120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extLst>
                  <a:ext uri="{0D108BD9-81ED-4DB2-BD59-A6C34878D82A}">
                    <a16:rowId xmlns:a16="http://schemas.microsoft.com/office/drawing/2014/main" val="1573148410"/>
                  </a:ext>
                </a:extLst>
              </a:tr>
            </a:tbl>
          </a:graphicData>
        </a:graphic>
      </p:graphicFrame>
      <p:sp>
        <p:nvSpPr>
          <p:cNvPr id="7" name="Rectangle 6">
            <a:extLst>
              <a:ext uri="{FF2B5EF4-FFF2-40B4-BE49-F238E27FC236}">
                <a16:creationId xmlns:a16="http://schemas.microsoft.com/office/drawing/2014/main" id="{E2E37192-A853-3EC4-D1DF-900019C30A26}"/>
              </a:ext>
            </a:extLst>
          </p:cNvPr>
          <p:cNvSpPr/>
          <p:nvPr/>
        </p:nvSpPr>
        <p:spPr>
          <a:xfrm>
            <a:off x="371475" y="1257300"/>
            <a:ext cx="5607970" cy="902240"/>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400" dirty="0">
                <a:solidFill>
                  <a:schemeClr val="bg2"/>
                </a:solidFill>
                <a:latin typeface="+mj-lt"/>
              </a:rPr>
              <a:t>Films are popular among the ‘Reach Extender’ audience, but planning for this genre is less straightforward due to the variance in film scheduling. To help, here is a breakdown of which sub-genres the ‘Reach Extenders’ are watching. </a:t>
            </a:r>
          </a:p>
          <a:p>
            <a:endParaRPr lang="en-GB" sz="1400" dirty="0">
              <a:solidFill>
                <a:schemeClr val="bg2"/>
              </a:solidFill>
              <a:latin typeface="+mj-lt"/>
            </a:endParaRPr>
          </a:p>
        </p:txBody>
      </p:sp>
      <p:sp>
        <p:nvSpPr>
          <p:cNvPr id="2" name="Title 1">
            <a:extLst>
              <a:ext uri="{FF2B5EF4-FFF2-40B4-BE49-F238E27FC236}">
                <a16:creationId xmlns:a16="http://schemas.microsoft.com/office/drawing/2014/main" id="{BA336B49-113A-6C3F-7BF9-F70AC40072DA}"/>
              </a:ext>
            </a:extLst>
          </p:cNvPr>
          <p:cNvSpPr>
            <a:spLocks noGrp="1"/>
          </p:cNvSpPr>
          <p:nvPr>
            <p:ph type="title"/>
          </p:nvPr>
        </p:nvSpPr>
        <p:spPr/>
        <p:txBody>
          <a:bodyPr/>
          <a:lstStyle/>
          <a:p>
            <a:r>
              <a:rPr lang="en-GB" dirty="0"/>
              <a:t>High indexing film content</a:t>
            </a:r>
          </a:p>
        </p:txBody>
      </p:sp>
      <p:sp>
        <p:nvSpPr>
          <p:cNvPr id="3" name="Text Placeholder 2">
            <a:extLst>
              <a:ext uri="{FF2B5EF4-FFF2-40B4-BE49-F238E27FC236}">
                <a16:creationId xmlns:a16="http://schemas.microsoft.com/office/drawing/2014/main" id="{44FB4FDE-09FD-032E-F101-F50F1AD18D10}"/>
              </a:ext>
            </a:extLst>
          </p:cNvPr>
          <p:cNvSpPr>
            <a:spLocks noGrp="1"/>
          </p:cNvSpPr>
          <p:nvPr>
            <p:ph type="body" sz="quarter" idx="15"/>
          </p:nvPr>
        </p:nvSpPr>
        <p:spPr/>
        <p:txBody>
          <a:bodyPr/>
          <a:lstStyle/>
          <a:p>
            <a:r>
              <a:rPr lang="en-GB" dirty="0"/>
              <a:t>Source: Barb Q3 2025, ‘Reach Extender’ index vs all adults, Thinkbox created list of programmes ranked by sub-genre, volume of viewing and index. Commercial broadcasters and SVODs are separated because we can’t currently separate viewing by homes that are / are not on the SVOD ad tiers.</a:t>
            </a:r>
          </a:p>
        </p:txBody>
      </p:sp>
      <p:cxnSp>
        <p:nvCxnSpPr>
          <p:cNvPr id="8" name="Straight Connector 7">
            <a:extLst>
              <a:ext uri="{FF2B5EF4-FFF2-40B4-BE49-F238E27FC236}">
                <a16:creationId xmlns:a16="http://schemas.microsoft.com/office/drawing/2014/main" id="{A361B3AC-878E-28D3-815A-E1CCCF8349B2}"/>
              </a:ext>
            </a:extLst>
          </p:cNvPr>
          <p:cNvCxnSpPr>
            <a:cxnSpLocks/>
          </p:cNvCxnSpPr>
          <p:nvPr/>
        </p:nvCxnSpPr>
        <p:spPr>
          <a:xfrm>
            <a:off x="6096000" y="1257300"/>
            <a:ext cx="0" cy="3927475"/>
          </a:xfrm>
          <a:prstGeom prst="line">
            <a:avLst/>
          </a:prstGeom>
          <a:ln w="19050">
            <a:solidFill>
              <a:schemeClr val="bg2">
                <a:lumMod val="20000"/>
                <a:lumOff val="80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558675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a:extLst>
              <a:ext uri="{FF2B5EF4-FFF2-40B4-BE49-F238E27FC236}">
                <a16:creationId xmlns:a16="http://schemas.microsoft.com/office/drawing/2014/main" id="{8ED8AC7B-7E69-185B-383A-6877E674E7DF}"/>
              </a:ext>
            </a:extLst>
          </p:cNvPr>
          <p:cNvGraphicFramePr>
            <a:graphicFrameLocks noGrp="1"/>
          </p:cNvGraphicFramePr>
          <p:nvPr>
            <p:extLst>
              <p:ext uri="{D42A27DB-BD31-4B8C-83A1-F6EECF244321}">
                <p14:modId xmlns:p14="http://schemas.microsoft.com/office/powerpoint/2010/main" val="3607508985"/>
              </p:ext>
            </p:extLst>
          </p:nvPr>
        </p:nvGraphicFramePr>
        <p:xfrm>
          <a:off x="1300764" y="1214918"/>
          <a:ext cx="4439633" cy="2444750"/>
        </p:xfrm>
        <a:graphic>
          <a:graphicData uri="http://schemas.openxmlformats.org/drawingml/2006/table">
            <a:tbl>
              <a:tblPr/>
              <a:tblGrid>
                <a:gridCol w="922662">
                  <a:extLst>
                    <a:ext uri="{9D8B030D-6E8A-4147-A177-3AD203B41FA5}">
                      <a16:colId xmlns:a16="http://schemas.microsoft.com/office/drawing/2014/main" val="2024814035"/>
                    </a:ext>
                  </a:extLst>
                </a:gridCol>
                <a:gridCol w="2594309">
                  <a:extLst>
                    <a:ext uri="{9D8B030D-6E8A-4147-A177-3AD203B41FA5}">
                      <a16:colId xmlns:a16="http://schemas.microsoft.com/office/drawing/2014/main" val="1999596060"/>
                    </a:ext>
                  </a:extLst>
                </a:gridCol>
                <a:gridCol w="922662">
                  <a:extLst>
                    <a:ext uri="{9D8B030D-6E8A-4147-A177-3AD203B41FA5}">
                      <a16:colId xmlns:a16="http://schemas.microsoft.com/office/drawing/2014/main" val="1625573605"/>
                    </a:ext>
                  </a:extLst>
                </a:gridCol>
              </a:tblGrid>
              <a:tr h="203200">
                <a:tc gridSpan="3">
                  <a:txBody>
                    <a:bodyPr/>
                    <a:lstStyle/>
                    <a:p>
                      <a:pPr algn="ctr" fontAlgn="ctr">
                        <a:buNone/>
                      </a:pPr>
                      <a:r>
                        <a:rPr lang="en-GB" sz="1200" b="1" i="0" u="none" strike="noStrike">
                          <a:solidFill>
                            <a:srgbClr val="FFFFFF"/>
                          </a:solidFill>
                          <a:effectLst/>
                          <a:latin typeface="Arial" panose="020B0604020202020204" pitchFamily="34" charset="0"/>
                        </a:rPr>
                        <a:t>Sport - Commercial TV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72D87"/>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41519528"/>
                  </a:ext>
                </a:extLst>
              </a:tr>
              <a:tr h="209550">
                <a:tc>
                  <a:txBody>
                    <a:bodyPr/>
                    <a:lstStyle/>
                    <a:p>
                      <a:pPr algn="ctr" fontAlgn="ctr">
                        <a:buNone/>
                      </a:pPr>
                      <a:r>
                        <a:rPr lang="en-GB" sz="1200" b="1" i="0" u="none" strike="noStrike">
                          <a:solidFill>
                            <a:srgbClr val="000000"/>
                          </a:solidFill>
                          <a:effectLst/>
                          <a:latin typeface="Arial" panose="020B0604020202020204" pitchFamily="34" charset="0"/>
                        </a:rPr>
                        <a:t>Channel</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Programme Title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Index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2563867744"/>
                  </a:ext>
                </a:extLst>
              </a:tr>
              <a:tr h="203200">
                <a:tc>
                  <a:txBody>
                    <a:bodyPr/>
                    <a:lstStyle/>
                    <a:p>
                      <a:pPr algn="ctr" fontAlgn="ctr">
                        <a:buNone/>
                      </a:pPr>
                      <a:r>
                        <a:rPr lang="en-GB" sz="1100" b="0" i="0" u="none" strike="noStrike">
                          <a:solidFill>
                            <a:srgbClr val="000000"/>
                          </a:solidFill>
                          <a:effectLst/>
                          <a:latin typeface="Arial" panose="020B0604020202020204" pitchFamily="34" charset="0"/>
                        </a:rPr>
                        <a:t>TNT</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UFC</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275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58234124"/>
                  </a:ext>
                </a:extLst>
              </a:tr>
              <a:tr h="203200">
                <a:tc>
                  <a:txBody>
                    <a:bodyPr/>
                    <a:lstStyle/>
                    <a:p>
                      <a:pPr algn="ctr" fontAlgn="ctr">
                        <a:buNone/>
                      </a:pPr>
                      <a:r>
                        <a:rPr lang="en-GB" sz="1100" b="0" i="0" u="none" strike="noStrike">
                          <a:solidFill>
                            <a:srgbClr val="000000"/>
                          </a:solidFill>
                          <a:effectLst/>
                          <a:latin typeface="Arial" panose="020B0604020202020204" pitchFamily="34" charset="0"/>
                        </a:rPr>
                        <a:t>ITV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Tour de France Highlights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185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157162195"/>
                  </a:ext>
                </a:extLst>
              </a:tr>
              <a:tr h="203200">
                <a:tc>
                  <a:txBody>
                    <a:bodyPr/>
                    <a:lstStyle/>
                    <a:p>
                      <a:pPr algn="ctr" fontAlgn="ctr">
                        <a:buNone/>
                      </a:pPr>
                      <a:r>
                        <a:rPr lang="en-GB" sz="1100" b="0" i="0" u="none" strike="noStrike">
                          <a:solidFill>
                            <a:srgbClr val="000000"/>
                          </a:solidFill>
                          <a:effectLst/>
                          <a:latin typeface="Arial" panose="020B0604020202020204" pitchFamily="34" charset="0"/>
                        </a:rPr>
                        <a:t>TNT Sports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Premier League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145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356755378"/>
                  </a:ext>
                </a:extLst>
              </a:tr>
              <a:tr h="203200">
                <a:tc>
                  <a:txBody>
                    <a:bodyPr/>
                    <a:lstStyle/>
                    <a:p>
                      <a:pPr algn="ctr" fontAlgn="ctr">
                        <a:buNone/>
                      </a:pPr>
                      <a:r>
                        <a:rPr lang="en-GB" sz="1100" b="0" i="0" u="none" strike="noStrike">
                          <a:solidFill>
                            <a:srgbClr val="000000"/>
                          </a:solidFill>
                          <a:effectLst/>
                          <a:latin typeface="Arial" panose="020B0604020202020204" pitchFamily="34" charset="0"/>
                        </a:rPr>
                        <a:t>Channel 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US" sz="1200" b="0" i="0" u="none" strike="noStrike">
                          <a:solidFill>
                            <a:srgbClr val="000000"/>
                          </a:solidFill>
                          <a:effectLst/>
                          <a:latin typeface="Arial" panose="020B0604020202020204" pitchFamily="34" charset="0"/>
                        </a:rPr>
                        <a:t>FIFA Club World Cup 2025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144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811933890"/>
                  </a:ext>
                </a:extLst>
              </a:tr>
              <a:tr h="203200">
                <a:tc>
                  <a:txBody>
                    <a:bodyPr/>
                    <a:lstStyle/>
                    <a:p>
                      <a:pPr algn="ctr" fontAlgn="ctr">
                        <a:buNone/>
                      </a:pPr>
                      <a:r>
                        <a:rPr lang="en-GB" sz="1100" b="0" i="0" u="none" strike="noStrike">
                          <a:solidFill>
                            <a:srgbClr val="000000"/>
                          </a:solidFill>
                          <a:effectLst/>
                          <a:latin typeface="Arial" panose="020B0604020202020204" pitchFamily="34" charset="0"/>
                        </a:rPr>
                        <a:t>TNT Sports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Cycling: UCI World Tour</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140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4259543674"/>
                  </a:ext>
                </a:extLst>
              </a:tr>
              <a:tr h="203200">
                <a:tc>
                  <a:txBody>
                    <a:bodyPr/>
                    <a:lstStyle/>
                    <a:p>
                      <a:pPr algn="ctr" fontAlgn="ctr">
                        <a:buNone/>
                      </a:pPr>
                      <a:r>
                        <a:rPr lang="en-GB" sz="1100" b="0" i="0" u="none" strike="noStrike">
                          <a:solidFill>
                            <a:srgbClr val="000000"/>
                          </a:solidFill>
                          <a:effectLst/>
                          <a:latin typeface="Arial" panose="020B0604020202020204" pitchFamily="34" charset="0"/>
                        </a:rPr>
                        <a:t>Sky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Belgian F1 GP</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136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1814910"/>
                  </a:ext>
                </a:extLst>
              </a:tr>
              <a:tr h="203200">
                <a:tc>
                  <a:txBody>
                    <a:bodyPr/>
                    <a:lstStyle/>
                    <a:p>
                      <a:pPr algn="ctr" fontAlgn="ctr">
                        <a:buNone/>
                      </a:pPr>
                      <a:r>
                        <a:rPr lang="en-GB" sz="1100" b="0" i="0" u="none" strike="noStrike">
                          <a:solidFill>
                            <a:srgbClr val="000000"/>
                          </a:solidFill>
                          <a:effectLst/>
                          <a:latin typeface="Arial" panose="020B0604020202020204" pitchFamily="34" charset="0"/>
                        </a:rPr>
                        <a:t>Channel 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Formula 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134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567242004"/>
                  </a:ext>
                </a:extLst>
              </a:tr>
              <a:tr h="203200">
                <a:tc>
                  <a:txBody>
                    <a:bodyPr/>
                    <a:lstStyle/>
                    <a:p>
                      <a:pPr algn="ctr" fontAlgn="ctr">
                        <a:buNone/>
                      </a:pPr>
                      <a:r>
                        <a:rPr lang="en-GB" sz="1100" b="0" i="0" u="none" strike="noStrike">
                          <a:solidFill>
                            <a:srgbClr val="000000"/>
                          </a:solidFill>
                          <a:effectLst/>
                          <a:latin typeface="Arial" panose="020B0604020202020204" pitchFamily="34" charset="0"/>
                        </a:rPr>
                        <a:t>TNT Sports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UEFA Champions League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133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627571117"/>
                  </a:ext>
                </a:extLst>
              </a:tr>
              <a:tr h="203200">
                <a:tc>
                  <a:txBody>
                    <a:bodyPr/>
                    <a:lstStyle/>
                    <a:p>
                      <a:pPr algn="ctr" fontAlgn="ctr">
                        <a:buNone/>
                      </a:pPr>
                      <a:r>
                        <a:rPr lang="en-GB" sz="1100" b="0" i="0" u="none" strike="noStrike">
                          <a:solidFill>
                            <a:srgbClr val="000000"/>
                          </a:solidFill>
                          <a:effectLst/>
                          <a:latin typeface="Arial" panose="020B0604020202020204" pitchFamily="34" charset="0"/>
                        </a:rPr>
                        <a:t>TNT Sports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Moto GP</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125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576005394"/>
                  </a:ext>
                </a:extLst>
              </a:tr>
              <a:tr h="203200">
                <a:tc>
                  <a:txBody>
                    <a:bodyPr/>
                    <a:lstStyle/>
                    <a:p>
                      <a:pPr algn="ctr" fontAlgn="ctr">
                        <a:buNone/>
                      </a:pPr>
                      <a:r>
                        <a:rPr lang="en-GB" sz="1100" b="0" i="0" u="none" strike="noStrike">
                          <a:solidFill>
                            <a:srgbClr val="000000"/>
                          </a:solidFill>
                          <a:effectLst/>
                          <a:latin typeface="Arial" panose="020B0604020202020204" pitchFamily="34" charset="0"/>
                        </a:rPr>
                        <a:t>ITV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UEFA Women's Euro 2025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dirty="0">
                          <a:solidFill>
                            <a:srgbClr val="000000"/>
                          </a:solidFill>
                          <a:effectLst/>
                          <a:latin typeface="Arial" panose="020B0604020202020204" pitchFamily="34" charset="0"/>
                        </a:rPr>
                        <a:t>121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360554845"/>
                  </a:ext>
                </a:extLst>
              </a:tr>
            </a:tbl>
          </a:graphicData>
        </a:graphic>
      </p:graphicFrame>
      <p:graphicFrame>
        <p:nvGraphicFramePr>
          <p:cNvPr id="13" name="Table 12">
            <a:extLst>
              <a:ext uri="{FF2B5EF4-FFF2-40B4-BE49-F238E27FC236}">
                <a16:creationId xmlns:a16="http://schemas.microsoft.com/office/drawing/2014/main" id="{B50A6257-6609-1976-8880-D80E30123E62}"/>
              </a:ext>
            </a:extLst>
          </p:cNvPr>
          <p:cNvGraphicFramePr>
            <a:graphicFrameLocks noGrp="1"/>
          </p:cNvGraphicFramePr>
          <p:nvPr>
            <p:extLst>
              <p:ext uri="{D42A27DB-BD31-4B8C-83A1-F6EECF244321}">
                <p14:modId xmlns:p14="http://schemas.microsoft.com/office/powerpoint/2010/main" val="2873887891"/>
              </p:ext>
            </p:extLst>
          </p:nvPr>
        </p:nvGraphicFramePr>
        <p:xfrm>
          <a:off x="1300764" y="4035704"/>
          <a:ext cx="4439633" cy="1022350"/>
        </p:xfrm>
        <a:graphic>
          <a:graphicData uri="http://schemas.openxmlformats.org/drawingml/2006/table">
            <a:tbl>
              <a:tblPr/>
              <a:tblGrid>
                <a:gridCol w="922662">
                  <a:extLst>
                    <a:ext uri="{9D8B030D-6E8A-4147-A177-3AD203B41FA5}">
                      <a16:colId xmlns:a16="http://schemas.microsoft.com/office/drawing/2014/main" val="3873273932"/>
                    </a:ext>
                  </a:extLst>
                </a:gridCol>
                <a:gridCol w="2594309">
                  <a:extLst>
                    <a:ext uri="{9D8B030D-6E8A-4147-A177-3AD203B41FA5}">
                      <a16:colId xmlns:a16="http://schemas.microsoft.com/office/drawing/2014/main" val="1943798125"/>
                    </a:ext>
                  </a:extLst>
                </a:gridCol>
                <a:gridCol w="922662">
                  <a:extLst>
                    <a:ext uri="{9D8B030D-6E8A-4147-A177-3AD203B41FA5}">
                      <a16:colId xmlns:a16="http://schemas.microsoft.com/office/drawing/2014/main" val="3429609434"/>
                    </a:ext>
                  </a:extLst>
                </a:gridCol>
              </a:tblGrid>
              <a:tr h="203200">
                <a:tc gridSpan="3">
                  <a:txBody>
                    <a:bodyPr/>
                    <a:lstStyle/>
                    <a:p>
                      <a:pPr algn="ctr" fontAlgn="ctr">
                        <a:buNone/>
                      </a:pPr>
                      <a:r>
                        <a:rPr lang="en-GB" sz="1200" b="1" i="0" u="none" strike="noStrike">
                          <a:solidFill>
                            <a:srgbClr val="FFFFFF"/>
                          </a:solidFill>
                          <a:effectLst/>
                          <a:latin typeface="Arial" panose="020B0604020202020204" pitchFamily="34" charset="0"/>
                        </a:rPr>
                        <a:t>Sport - SVOD</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72D87"/>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646547732"/>
                  </a:ext>
                </a:extLst>
              </a:tr>
              <a:tr h="209550">
                <a:tc>
                  <a:txBody>
                    <a:bodyPr/>
                    <a:lstStyle/>
                    <a:p>
                      <a:pPr algn="ctr" fontAlgn="ctr">
                        <a:buNone/>
                      </a:pPr>
                      <a:r>
                        <a:rPr lang="en-GB" sz="1200" b="1" i="0" u="none" strike="noStrike">
                          <a:solidFill>
                            <a:srgbClr val="000000"/>
                          </a:solidFill>
                          <a:effectLst/>
                          <a:latin typeface="Arial" panose="020B0604020202020204" pitchFamily="34" charset="0"/>
                        </a:rPr>
                        <a:t>Channel</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Programme Title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Index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1244710134"/>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Netflix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WWE Raw</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181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341335582"/>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Amazon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UEFA Champions League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169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308950723"/>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Disney+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La Liga Football</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dirty="0">
                          <a:solidFill>
                            <a:srgbClr val="000000"/>
                          </a:solidFill>
                          <a:effectLst/>
                          <a:latin typeface="Arial" panose="020B0604020202020204" pitchFamily="34" charset="0"/>
                        </a:rPr>
                        <a:t>133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526544326"/>
                  </a:ext>
                </a:extLst>
              </a:tr>
            </a:tbl>
          </a:graphicData>
        </a:graphic>
      </p:graphicFrame>
      <p:graphicFrame>
        <p:nvGraphicFramePr>
          <p:cNvPr id="6" name="Table 5">
            <a:extLst>
              <a:ext uri="{FF2B5EF4-FFF2-40B4-BE49-F238E27FC236}">
                <a16:creationId xmlns:a16="http://schemas.microsoft.com/office/drawing/2014/main" id="{4366A1BC-9C25-1C1F-849A-AE07691C1D24}"/>
              </a:ext>
            </a:extLst>
          </p:cNvPr>
          <p:cNvGraphicFramePr>
            <a:graphicFrameLocks noGrp="1"/>
          </p:cNvGraphicFramePr>
          <p:nvPr>
            <p:extLst>
              <p:ext uri="{D42A27DB-BD31-4B8C-83A1-F6EECF244321}">
                <p14:modId xmlns:p14="http://schemas.microsoft.com/office/powerpoint/2010/main" val="1928340923"/>
              </p:ext>
            </p:extLst>
          </p:nvPr>
        </p:nvGraphicFramePr>
        <p:xfrm>
          <a:off x="6464828" y="1214918"/>
          <a:ext cx="4552950" cy="1835150"/>
        </p:xfrm>
        <a:graphic>
          <a:graphicData uri="http://schemas.openxmlformats.org/drawingml/2006/table">
            <a:tbl>
              <a:tblPr/>
              <a:tblGrid>
                <a:gridCol w="946212">
                  <a:extLst>
                    <a:ext uri="{9D8B030D-6E8A-4147-A177-3AD203B41FA5}">
                      <a16:colId xmlns:a16="http://schemas.microsoft.com/office/drawing/2014/main" val="1962495617"/>
                    </a:ext>
                  </a:extLst>
                </a:gridCol>
                <a:gridCol w="2660526">
                  <a:extLst>
                    <a:ext uri="{9D8B030D-6E8A-4147-A177-3AD203B41FA5}">
                      <a16:colId xmlns:a16="http://schemas.microsoft.com/office/drawing/2014/main" val="199376936"/>
                    </a:ext>
                  </a:extLst>
                </a:gridCol>
                <a:gridCol w="946212">
                  <a:extLst>
                    <a:ext uri="{9D8B030D-6E8A-4147-A177-3AD203B41FA5}">
                      <a16:colId xmlns:a16="http://schemas.microsoft.com/office/drawing/2014/main" val="4108356764"/>
                    </a:ext>
                  </a:extLst>
                </a:gridCol>
              </a:tblGrid>
              <a:tr h="203200">
                <a:tc gridSpan="3">
                  <a:txBody>
                    <a:bodyPr/>
                    <a:lstStyle/>
                    <a:p>
                      <a:pPr algn="ctr" fontAlgn="ctr">
                        <a:buNone/>
                      </a:pPr>
                      <a:r>
                        <a:rPr lang="en-GB" sz="1200" b="1" i="0" u="none" strike="noStrike">
                          <a:solidFill>
                            <a:srgbClr val="FFFFFF"/>
                          </a:solidFill>
                          <a:effectLst/>
                          <a:latin typeface="Arial" panose="020B0604020202020204" pitchFamily="34" charset="0"/>
                        </a:rPr>
                        <a:t>Entertainment - Commercial TV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72D87"/>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63370711"/>
                  </a:ext>
                </a:extLst>
              </a:tr>
              <a:tr h="209550">
                <a:tc>
                  <a:txBody>
                    <a:bodyPr/>
                    <a:lstStyle/>
                    <a:p>
                      <a:pPr algn="ctr" fontAlgn="ctr">
                        <a:buNone/>
                      </a:pPr>
                      <a:r>
                        <a:rPr lang="en-GB" sz="1200" b="1" i="0" u="none" strike="noStrike">
                          <a:solidFill>
                            <a:srgbClr val="000000"/>
                          </a:solidFill>
                          <a:effectLst/>
                          <a:latin typeface="Arial" panose="020B0604020202020204" pitchFamily="34" charset="0"/>
                        </a:rPr>
                        <a:t>Channel</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Programme Title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Index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1492228419"/>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UKTV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000" b="0" i="0" u="none" strike="noStrike">
                          <a:solidFill>
                            <a:srgbClr val="000000"/>
                          </a:solidFill>
                          <a:effectLst/>
                          <a:latin typeface="Arial" panose="020B0604020202020204" pitchFamily="34" charset="0"/>
                        </a:rPr>
                        <a:t>Anthony Bourdain: Parts Unknown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709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125740204"/>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UITV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Plebs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313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857739389"/>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Channel 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Taskmaster</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249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419926245"/>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Sky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Mr Bigstuff</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219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79113757"/>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Channel 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US" sz="1200" b="0" i="0" u="none" strike="noStrike">
                          <a:solidFill>
                            <a:srgbClr val="000000"/>
                          </a:solidFill>
                          <a:effectLst/>
                          <a:latin typeface="Arial" panose="020B0604020202020204" pitchFamily="34" charset="0"/>
                        </a:rPr>
                        <a:t>The Great British Bake Off</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205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385036076"/>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Sky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US" sz="1000" b="0" i="0" u="none" strike="noStrike">
                          <a:solidFill>
                            <a:srgbClr val="000000"/>
                          </a:solidFill>
                          <a:effectLst/>
                          <a:latin typeface="Arial" panose="020B0604020202020204" pitchFamily="34" charset="0"/>
                        </a:rPr>
                        <a:t>Last Week Tonight With John Oliver</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187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913764724"/>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Sky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The Paper</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dirty="0">
                          <a:solidFill>
                            <a:srgbClr val="000000"/>
                          </a:solidFill>
                          <a:effectLst/>
                          <a:latin typeface="Arial" panose="020B0604020202020204" pitchFamily="34" charset="0"/>
                        </a:rPr>
                        <a:t>174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226621259"/>
                  </a:ext>
                </a:extLst>
              </a:tr>
            </a:tbl>
          </a:graphicData>
        </a:graphic>
      </p:graphicFrame>
      <p:graphicFrame>
        <p:nvGraphicFramePr>
          <p:cNvPr id="9" name="Table 8">
            <a:extLst>
              <a:ext uri="{FF2B5EF4-FFF2-40B4-BE49-F238E27FC236}">
                <a16:creationId xmlns:a16="http://schemas.microsoft.com/office/drawing/2014/main" id="{81F66761-1971-8D3B-1D80-51F6A87A5EF0}"/>
              </a:ext>
            </a:extLst>
          </p:cNvPr>
          <p:cNvGraphicFramePr>
            <a:graphicFrameLocks noGrp="1"/>
          </p:cNvGraphicFramePr>
          <p:nvPr>
            <p:extLst>
              <p:ext uri="{D42A27DB-BD31-4B8C-83A1-F6EECF244321}">
                <p14:modId xmlns:p14="http://schemas.microsoft.com/office/powerpoint/2010/main" val="1996476243"/>
              </p:ext>
            </p:extLst>
          </p:nvPr>
        </p:nvGraphicFramePr>
        <p:xfrm>
          <a:off x="6464828" y="3222904"/>
          <a:ext cx="4539722" cy="1835150"/>
        </p:xfrm>
        <a:graphic>
          <a:graphicData uri="http://schemas.openxmlformats.org/drawingml/2006/table">
            <a:tbl>
              <a:tblPr/>
              <a:tblGrid>
                <a:gridCol w="943463">
                  <a:extLst>
                    <a:ext uri="{9D8B030D-6E8A-4147-A177-3AD203B41FA5}">
                      <a16:colId xmlns:a16="http://schemas.microsoft.com/office/drawing/2014/main" val="3624851069"/>
                    </a:ext>
                  </a:extLst>
                </a:gridCol>
                <a:gridCol w="2652796">
                  <a:extLst>
                    <a:ext uri="{9D8B030D-6E8A-4147-A177-3AD203B41FA5}">
                      <a16:colId xmlns:a16="http://schemas.microsoft.com/office/drawing/2014/main" val="1677169619"/>
                    </a:ext>
                  </a:extLst>
                </a:gridCol>
                <a:gridCol w="943463">
                  <a:extLst>
                    <a:ext uri="{9D8B030D-6E8A-4147-A177-3AD203B41FA5}">
                      <a16:colId xmlns:a16="http://schemas.microsoft.com/office/drawing/2014/main" val="979183528"/>
                    </a:ext>
                  </a:extLst>
                </a:gridCol>
              </a:tblGrid>
              <a:tr h="203200">
                <a:tc gridSpan="3">
                  <a:txBody>
                    <a:bodyPr/>
                    <a:lstStyle/>
                    <a:p>
                      <a:pPr algn="ctr" fontAlgn="ctr">
                        <a:buNone/>
                      </a:pPr>
                      <a:r>
                        <a:rPr lang="en-GB" sz="1200" b="1" i="0" u="none" strike="noStrike" dirty="0">
                          <a:solidFill>
                            <a:srgbClr val="FFFFFF"/>
                          </a:solidFill>
                          <a:effectLst/>
                          <a:latin typeface="Arial" panose="020B0604020202020204" pitchFamily="34" charset="0"/>
                        </a:rPr>
                        <a:t>Entertainment - SVOD</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72D87"/>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1697776"/>
                  </a:ext>
                </a:extLst>
              </a:tr>
              <a:tr h="209550">
                <a:tc>
                  <a:txBody>
                    <a:bodyPr/>
                    <a:lstStyle/>
                    <a:p>
                      <a:pPr algn="ctr" fontAlgn="ctr">
                        <a:buNone/>
                      </a:pPr>
                      <a:r>
                        <a:rPr lang="en-GB" sz="1200" b="1" i="0" u="none" strike="noStrike">
                          <a:solidFill>
                            <a:srgbClr val="000000"/>
                          </a:solidFill>
                          <a:effectLst/>
                          <a:latin typeface="Arial" panose="020B0604020202020204" pitchFamily="34" charset="0"/>
                        </a:rPr>
                        <a:t>Channel</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Programme Title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Index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524170587"/>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Disney+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The Big Bang Theory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404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975188139"/>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Disney+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Modern Family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355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672879268"/>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Netflix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The Big Bang Theory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320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636174621"/>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Amazon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The Osbournes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284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709872765"/>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Netflix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Love Is Blind: UK</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277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435116531"/>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Disney+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Family Guy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255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929005703"/>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Netflix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Brooklyn Nine-Nine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dirty="0">
                          <a:solidFill>
                            <a:srgbClr val="000000"/>
                          </a:solidFill>
                          <a:effectLst/>
                          <a:latin typeface="Arial" panose="020B0604020202020204" pitchFamily="34" charset="0"/>
                        </a:rPr>
                        <a:t>241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737903735"/>
                  </a:ext>
                </a:extLst>
              </a:tr>
            </a:tbl>
          </a:graphicData>
        </a:graphic>
      </p:graphicFrame>
      <p:graphicFrame>
        <p:nvGraphicFramePr>
          <p:cNvPr id="4" name="Table 3">
            <a:extLst>
              <a:ext uri="{FF2B5EF4-FFF2-40B4-BE49-F238E27FC236}">
                <a16:creationId xmlns:a16="http://schemas.microsoft.com/office/drawing/2014/main" id="{08C43C8C-3FEF-A2C2-D8B4-FF858F6CB95C}"/>
              </a:ext>
            </a:extLst>
          </p:cNvPr>
          <p:cNvGraphicFramePr>
            <a:graphicFrameLocks noGrp="1"/>
          </p:cNvGraphicFramePr>
          <p:nvPr>
            <p:extLst>
              <p:ext uri="{D42A27DB-BD31-4B8C-83A1-F6EECF244321}">
                <p14:modId xmlns:p14="http://schemas.microsoft.com/office/powerpoint/2010/main" val="326724701"/>
              </p:ext>
            </p:extLst>
          </p:nvPr>
        </p:nvGraphicFramePr>
        <p:xfrm>
          <a:off x="1300764" y="1214918"/>
          <a:ext cx="4439633" cy="2444750"/>
        </p:xfrm>
        <a:graphic>
          <a:graphicData uri="http://schemas.openxmlformats.org/drawingml/2006/table">
            <a:tbl>
              <a:tblPr/>
              <a:tblGrid>
                <a:gridCol w="922662">
                  <a:extLst>
                    <a:ext uri="{9D8B030D-6E8A-4147-A177-3AD203B41FA5}">
                      <a16:colId xmlns:a16="http://schemas.microsoft.com/office/drawing/2014/main" val="1152257394"/>
                    </a:ext>
                  </a:extLst>
                </a:gridCol>
                <a:gridCol w="2594309">
                  <a:extLst>
                    <a:ext uri="{9D8B030D-6E8A-4147-A177-3AD203B41FA5}">
                      <a16:colId xmlns:a16="http://schemas.microsoft.com/office/drawing/2014/main" val="590063288"/>
                    </a:ext>
                  </a:extLst>
                </a:gridCol>
                <a:gridCol w="922662">
                  <a:extLst>
                    <a:ext uri="{9D8B030D-6E8A-4147-A177-3AD203B41FA5}">
                      <a16:colId xmlns:a16="http://schemas.microsoft.com/office/drawing/2014/main" val="2640220306"/>
                    </a:ext>
                  </a:extLst>
                </a:gridCol>
              </a:tblGrid>
              <a:tr h="203200">
                <a:tc gridSpan="3">
                  <a:txBody>
                    <a:bodyPr/>
                    <a:lstStyle/>
                    <a:p>
                      <a:pPr algn="ctr" fontAlgn="ctr">
                        <a:buNone/>
                      </a:pPr>
                      <a:r>
                        <a:rPr lang="en-GB" sz="1200" b="1" i="0" u="none" strike="noStrike">
                          <a:solidFill>
                            <a:srgbClr val="FFFFFF"/>
                          </a:solidFill>
                          <a:effectLst/>
                          <a:latin typeface="Arial" panose="020B0604020202020204" pitchFamily="34" charset="0"/>
                        </a:rPr>
                        <a:t>Sport - Commercial TV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72D87"/>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793106894"/>
                  </a:ext>
                </a:extLst>
              </a:tr>
              <a:tr h="209550">
                <a:tc>
                  <a:txBody>
                    <a:bodyPr/>
                    <a:lstStyle/>
                    <a:p>
                      <a:pPr algn="ctr" fontAlgn="ctr">
                        <a:buNone/>
                      </a:pPr>
                      <a:r>
                        <a:rPr lang="en-GB" sz="1200" b="1" i="0" u="none" strike="noStrike">
                          <a:solidFill>
                            <a:srgbClr val="000000"/>
                          </a:solidFill>
                          <a:effectLst/>
                          <a:latin typeface="Arial" panose="020B0604020202020204" pitchFamily="34" charset="0"/>
                        </a:rPr>
                        <a:t>Channel</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Programme Title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Index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4145878770"/>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ITV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NFL</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184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740155666"/>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CH5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World's Strongest Man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179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767506312"/>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TNT Sports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UFC</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155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634813072"/>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Sky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PDC World Championship Darts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dirty="0">
                          <a:solidFill>
                            <a:srgbClr val="000000"/>
                          </a:solidFill>
                          <a:effectLst/>
                          <a:latin typeface="Arial" panose="020B0604020202020204" pitchFamily="34" charset="0"/>
                        </a:rPr>
                        <a:t>153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59320311"/>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ITV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Six Nations Championship</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148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4112723919"/>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Sky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EFL Cup</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143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689323556"/>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TNT Sports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Premier League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143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446453777"/>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TNT Sports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UEFA Europa League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125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751351917"/>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TNT Sports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Gallagher Premiership Rugby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119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191124916"/>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CH4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Formula 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dirty="0">
                          <a:solidFill>
                            <a:srgbClr val="000000"/>
                          </a:solidFill>
                          <a:effectLst/>
                          <a:latin typeface="Arial" panose="020B0604020202020204" pitchFamily="34" charset="0"/>
                        </a:rPr>
                        <a:t>106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999342958"/>
                  </a:ext>
                </a:extLst>
              </a:tr>
            </a:tbl>
          </a:graphicData>
        </a:graphic>
      </p:graphicFrame>
      <p:sp>
        <p:nvSpPr>
          <p:cNvPr id="2" name="Title 1">
            <a:extLst>
              <a:ext uri="{FF2B5EF4-FFF2-40B4-BE49-F238E27FC236}">
                <a16:creationId xmlns:a16="http://schemas.microsoft.com/office/drawing/2014/main" id="{769E7EE3-7C32-7ACD-7830-BB33C40EA43B}"/>
              </a:ext>
            </a:extLst>
          </p:cNvPr>
          <p:cNvSpPr>
            <a:spLocks noGrp="1"/>
          </p:cNvSpPr>
          <p:nvPr>
            <p:ph type="title"/>
          </p:nvPr>
        </p:nvSpPr>
        <p:spPr>
          <a:xfrm>
            <a:off x="349703" y="350518"/>
            <a:ext cx="11581039" cy="1021181"/>
          </a:xfrm>
        </p:spPr>
        <p:txBody>
          <a:bodyPr/>
          <a:lstStyle/>
          <a:p>
            <a:r>
              <a:rPr lang="en-GB" dirty="0"/>
              <a:t>‘Reach Extenders’ aren’t solely limited to high indexing genres</a:t>
            </a:r>
          </a:p>
        </p:txBody>
      </p:sp>
      <p:sp>
        <p:nvSpPr>
          <p:cNvPr id="3" name="Text Placeholder 2">
            <a:extLst>
              <a:ext uri="{FF2B5EF4-FFF2-40B4-BE49-F238E27FC236}">
                <a16:creationId xmlns:a16="http://schemas.microsoft.com/office/drawing/2014/main" id="{27C80CD9-A487-5048-F9BA-F69B18D8F392}"/>
              </a:ext>
            </a:extLst>
          </p:cNvPr>
          <p:cNvSpPr>
            <a:spLocks noGrp="1"/>
          </p:cNvSpPr>
          <p:nvPr>
            <p:ph type="body" sz="quarter" idx="15"/>
          </p:nvPr>
        </p:nvSpPr>
        <p:spPr/>
        <p:txBody>
          <a:bodyPr/>
          <a:lstStyle/>
          <a:p>
            <a:r>
              <a:rPr lang="en-GB" dirty="0"/>
              <a:t>Source: Barb Q3 2025, ‘Reach Extender’ index vs all adults, Thinkbox created list of programmes ranked by volume of viewing and index. Limited SVOD Sport Programmes. Commercial broadcasters and SVODs are separated because we can’t currently separate viewing by homes that are / are not on the SVOD ad tiers.</a:t>
            </a:r>
          </a:p>
        </p:txBody>
      </p:sp>
    </p:spTree>
    <p:extLst>
      <p:ext uri="{BB962C8B-B14F-4D97-AF65-F5344CB8AC3E}">
        <p14:creationId xmlns:p14="http://schemas.microsoft.com/office/powerpoint/2010/main" val="17902733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36F3F122-AB22-0485-9592-AD48A512089E}"/>
              </a:ext>
            </a:extLst>
          </p:cNvPr>
          <p:cNvGraphicFramePr>
            <a:graphicFrameLocks noGrp="1"/>
          </p:cNvGraphicFramePr>
          <p:nvPr>
            <p:extLst>
              <p:ext uri="{D42A27DB-BD31-4B8C-83A1-F6EECF244321}">
                <p14:modId xmlns:p14="http://schemas.microsoft.com/office/powerpoint/2010/main" val="658483451"/>
              </p:ext>
            </p:extLst>
          </p:nvPr>
        </p:nvGraphicFramePr>
        <p:xfrm>
          <a:off x="3340070" y="4702685"/>
          <a:ext cx="5511800" cy="381000"/>
        </p:xfrm>
        <a:graphic>
          <a:graphicData uri="http://schemas.openxmlformats.org/drawingml/2006/table">
            <a:tbl>
              <a:tblPr/>
              <a:tblGrid>
                <a:gridCol w="787400">
                  <a:extLst>
                    <a:ext uri="{9D8B030D-6E8A-4147-A177-3AD203B41FA5}">
                      <a16:colId xmlns:a16="http://schemas.microsoft.com/office/drawing/2014/main" val="2602800735"/>
                    </a:ext>
                  </a:extLst>
                </a:gridCol>
                <a:gridCol w="787400">
                  <a:extLst>
                    <a:ext uri="{9D8B030D-6E8A-4147-A177-3AD203B41FA5}">
                      <a16:colId xmlns:a16="http://schemas.microsoft.com/office/drawing/2014/main" val="565968523"/>
                    </a:ext>
                  </a:extLst>
                </a:gridCol>
                <a:gridCol w="787400">
                  <a:extLst>
                    <a:ext uri="{9D8B030D-6E8A-4147-A177-3AD203B41FA5}">
                      <a16:colId xmlns:a16="http://schemas.microsoft.com/office/drawing/2014/main" val="3201529865"/>
                    </a:ext>
                  </a:extLst>
                </a:gridCol>
                <a:gridCol w="787400">
                  <a:extLst>
                    <a:ext uri="{9D8B030D-6E8A-4147-A177-3AD203B41FA5}">
                      <a16:colId xmlns:a16="http://schemas.microsoft.com/office/drawing/2014/main" val="4293176149"/>
                    </a:ext>
                  </a:extLst>
                </a:gridCol>
                <a:gridCol w="787400">
                  <a:extLst>
                    <a:ext uri="{9D8B030D-6E8A-4147-A177-3AD203B41FA5}">
                      <a16:colId xmlns:a16="http://schemas.microsoft.com/office/drawing/2014/main" val="127615475"/>
                    </a:ext>
                  </a:extLst>
                </a:gridCol>
                <a:gridCol w="787400">
                  <a:extLst>
                    <a:ext uri="{9D8B030D-6E8A-4147-A177-3AD203B41FA5}">
                      <a16:colId xmlns:a16="http://schemas.microsoft.com/office/drawing/2014/main" val="3280562589"/>
                    </a:ext>
                  </a:extLst>
                </a:gridCol>
                <a:gridCol w="787400">
                  <a:extLst>
                    <a:ext uri="{9D8B030D-6E8A-4147-A177-3AD203B41FA5}">
                      <a16:colId xmlns:a16="http://schemas.microsoft.com/office/drawing/2014/main" val="677802600"/>
                    </a:ext>
                  </a:extLst>
                </a:gridCol>
              </a:tblGrid>
              <a:tr h="190500">
                <a:tc>
                  <a:txBody>
                    <a:bodyPr/>
                    <a:lstStyle/>
                    <a:p>
                      <a:pPr algn="ctr" rtl="0" fontAlgn="ctr">
                        <a:buNone/>
                      </a:pPr>
                      <a:r>
                        <a:rPr lang="en-GB" sz="1000" b="1" i="0" u="none" strike="noStrike">
                          <a:solidFill>
                            <a:srgbClr val="000000"/>
                          </a:solidFill>
                          <a:effectLst/>
                          <a:latin typeface="Arial" panose="020B0604020202020204" pitchFamily="34" charset="0"/>
                        </a:rPr>
                        <a:t>Monday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Tuesday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Wednesday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Thursday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dirty="0">
                          <a:solidFill>
                            <a:srgbClr val="000000"/>
                          </a:solidFill>
                          <a:effectLst/>
                          <a:latin typeface="Arial" panose="020B0604020202020204" pitchFamily="34" charset="0"/>
                        </a:rPr>
                        <a:t>Friday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Saturday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Sunday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1623524603"/>
                  </a:ext>
                </a:extLst>
              </a:tr>
              <a:tr h="190500">
                <a:tc>
                  <a:txBody>
                    <a:bodyPr/>
                    <a:lstStyle/>
                    <a:p>
                      <a:pPr algn="ctr" rtl="0" fontAlgn="ctr">
                        <a:buNone/>
                      </a:pPr>
                      <a:r>
                        <a:rPr lang="en-GB" sz="1000" b="0" i="0" u="none" strike="noStrike">
                          <a:solidFill>
                            <a:srgbClr val="000000"/>
                          </a:solidFill>
                          <a:effectLst/>
                          <a:latin typeface="Arial" panose="020B0604020202020204" pitchFamily="34" charset="0"/>
                        </a:rPr>
                        <a:t>84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5E4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9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B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ACA7E"/>
                    </a:solidFill>
                  </a:tcPr>
                </a:tc>
                <a:tc>
                  <a:txBody>
                    <a:bodyPr/>
                    <a:lstStyle/>
                    <a:p>
                      <a:pPr algn="ctr" rtl="0" fontAlgn="ctr">
                        <a:buNone/>
                      </a:pPr>
                      <a:r>
                        <a:rPr lang="en-GB" sz="1000" b="0" i="0" u="none" strike="noStrike" dirty="0">
                          <a:solidFill>
                            <a:srgbClr val="000000"/>
                          </a:solidFill>
                          <a:effectLst/>
                          <a:latin typeface="Arial" panose="020B0604020202020204" pitchFamily="34" charset="0"/>
                        </a:rPr>
                        <a:t>119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extLst>
                  <a:ext uri="{0D108BD9-81ED-4DB2-BD59-A6C34878D82A}">
                    <a16:rowId xmlns:a16="http://schemas.microsoft.com/office/drawing/2014/main" val="4018376458"/>
                  </a:ext>
                </a:extLst>
              </a:tr>
            </a:tbl>
          </a:graphicData>
        </a:graphic>
      </p:graphicFrame>
      <p:graphicFrame>
        <p:nvGraphicFramePr>
          <p:cNvPr id="7" name="Table 6">
            <a:extLst>
              <a:ext uri="{FF2B5EF4-FFF2-40B4-BE49-F238E27FC236}">
                <a16:creationId xmlns:a16="http://schemas.microsoft.com/office/drawing/2014/main" id="{1958F064-0CB5-E537-16C7-E494C2E310EC}"/>
              </a:ext>
            </a:extLst>
          </p:cNvPr>
          <p:cNvGraphicFramePr>
            <a:graphicFrameLocks noGrp="1"/>
          </p:cNvGraphicFramePr>
          <p:nvPr>
            <p:extLst>
              <p:ext uri="{D42A27DB-BD31-4B8C-83A1-F6EECF244321}">
                <p14:modId xmlns:p14="http://schemas.microsoft.com/office/powerpoint/2010/main" val="1574506141"/>
              </p:ext>
            </p:extLst>
          </p:nvPr>
        </p:nvGraphicFramePr>
        <p:xfrm>
          <a:off x="695994" y="1360459"/>
          <a:ext cx="10799985" cy="3060795"/>
        </p:xfrm>
        <a:graphic>
          <a:graphicData uri="http://schemas.openxmlformats.org/drawingml/2006/table">
            <a:tbl>
              <a:tblPr/>
              <a:tblGrid>
                <a:gridCol w="943473">
                  <a:extLst>
                    <a:ext uri="{9D8B030D-6E8A-4147-A177-3AD203B41FA5}">
                      <a16:colId xmlns:a16="http://schemas.microsoft.com/office/drawing/2014/main" val="50199867"/>
                    </a:ext>
                  </a:extLst>
                </a:gridCol>
                <a:gridCol w="410688">
                  <a:extLst>
                    <a:ext uri="{9D8B030D-6E8A-4147-A177-3AD203B41FA5}">
                      <a16:colId xmlns:a16="http://schemas.microsoft.com/office/drawing/2014/main" val="3445454511"/>
                    </a:ext>
                  </a:extLst>
                </a:gridCol>
                <a:gridCol w="410688">
                  <a:extLst>
                    <a:ext uri="{9D8B030D-6E8A-4147-A177-3AD203B41FA5}">
                      <a16:colId xmlns:a16="http://schemas.microsoft.com/office/drawing/2014/main" val="1840644583"/>
                    </a:ext>
                  </a:extLst>
                </a:gridCol>
                <a:gridCol w="410688">
                  <a:extLst>
                    <a:ext uri="{9D8B030D-6E8A-4147-A177-3AD203B41FA5}">
                      <a16:colId xmlns:a16="http://schemas.microsoft.com/office/drawing/2014/main" val="3273955211"/>
                    </a:ext>
                  </a:extLst>
                </a:gridCol>
                <a:gridCol w="410688">
                  <a:extLst>
                    <a:ext uri="{9D8B030D-6E8A-4147-A177-3AD203B41FA5}">
                      <a16:colId xmlns:a16="http://schemas.microsoft.com/office/drawing/2014/main" val="963179430"/>
                    </a:ext>
                  </a:extLst>
                </a:gridCol>
                <a:gridCol w="410688">
                  <a:extLst>
                    <a:ext uri="{9D8B030D-6E8A-4147-A177-3AD203B41FA5}">
                      <a16:colId xmlns:a16="http://schemas.microsoft.com/office/drawing/2014/main" val="3967880190"/>
                    </a:ext>
                  </a:extLst>
                </a:gridCol>
                <a:gridCol w="410688">
                  <a:extLst>
                    <a:ext uri="{9D8B030D-6E8A-4147-A177-3AD203B41FA5}">
                      <a16:colId xmlns:a16="http://schemas.microsoft.com/office/drawing/2014/main" val="2564443230"/>
                    </a:ext>
                  </a:extLst>
                </a:gridCol>
                <a:gridCol w="410688">
                  <a:extLst>
                    <a:ext uri="{9D8B030D-6E8A-4147-A177-3AD203B41FA5}">
                      <a16:colId xmlns:a16="http://schemas.microsoft.com/office/drawing/2014/main" val="1080772594"/>
                    </a:ext>
                  </a:extLst>
                </a:gridCol>
                <a:gridCol w="410688">
                  <a:extLst>
                    <a:ext uri="{9D8B030D-6E8A-4147-A177-3AD203B41FA5}">
                      <a16:colId xmlns:a16="http://schemas.microsoft.com/office/drawing/2014/main" val="2026942145"/>
                    </a:ext>
                  </a:extLst>
                </a:gridCol>
                <a:gridCol w="410688">
                  <a:extLst>
                    <a:ext uri="{9D8B030D-6E8A-4147-A177-3AD203B41FA5}">
                      <a16:colId xmlns:a16="http://schemas.microsoft.com/office/drawing/2014/main" val="2032232600"/>
                    </a:ext>
                  </a:extLst>
                </a:gridCol>
                <a:gridCol w="410688">
                  <a:extLst>
                    <a:ext uri="{9D8B030D-6E8A-4147-A177-3AD203B41FA5}">
                      <a16:colId xmlns:a16="http://schemas.microsoft.com/office/drawing/2014/main" val="2664849666"/>
                    </a:ext>
                  </a:extLst>
                </a:gridCol>
                <a:gridCol w="410688">
                  <a:extLst>
                    <a:ext uri="{9D8B030D-6E8A-4147-A177-3AD203B41FA5}">
                      <a16:colId xmlns:a16="http://schemas.microsoft.com/office/drawing/2014/main" val="291715719"/>
                    </a:ext>
                  </a:extLst>
                </a:gridCol>
                <a:gridCol w="410688">
                  <a:extLst>
                    <a:ext uri="{9D8B030D-6E8A-4147-A177-3AD203B41FA5}">
                      <a16:colId xmlns:a16="http://schemas.microsoft.com/office/drawing/2014/main" val="3821007712"/>
                    </a:ext>
                  </a:extLst>
                </a:gridCol>
                <a:gridCol w="410688">
                  <a:extLst>
                    <a:ext uri="{9D8B030D-6E8A-4147-A177-3AD203B41FA5}">
                      <a16:colId xmlns:a16="http://schemas.microsoft.com/office/drawing/2014/main" val="1861020090"/>
                    </a:ext>
                  </a:extLst>
                </a:gridCol>
                <a:gridCol w="410688">
                  <a:extLst>
                    <a:ext uri="{9D8B030D-6E8A-4147-A177-3AD203B41FA5}">
                      <a16:colId xmlns:a16="http://schemas.microsoft.com/office/drawing/2014/main" val="2163336540"/>
                    </a:ext>
                  </a:extLst>
                </a:gridCol>
                <a:gridCol w="410688">
                  <a:extLst>
                    <a:ext uri="{9D8B030D-6E8A-4147-A177-3AD203B41FA5}">
                      <a16:colId xmlns:a16="http://schemas.microsoft.com/office/drawing/2014/main" val="924098537"/>
                    </a:ext>
                  </a:extLst>
                </a:gridCol>
                <a:gridCol w="410688">
                  <a:extLst>
                    <a:ext uri="{9D8B030D-6E8A-4147-A177-3AD203B41FA5}">
                      <a16:colId xmlns:a16="http://schemas.microsoft.com/office/drawing/2014/main" val="3227331217"/>
                    </a:ext>
                  </a:extLst>
                </a:gridCol>
                <a:gridCol w="410688">
                  <a:extLst>
                    <a:ext uri="{9D8B030D-6E8A-4147-A177-3AD203B41FA5}">
                      <a16:colId xmlns:a16="http://schemas.microsoft.com/office/drawing/2014/main" val="960793169"/>
                    </a:ext>
                  </a:extLst>
                </a:gridCol>
                <a:gridCol w="410688">
                  <a:extLst>
                    <a:ext uri="{9D8B030D-6E8A-4147-A177-3AD203B41FA5}">
                      <a16:colId xmlns:a16="http://schemas.microsoft.com/office/drawing/2014/main" val="3963326566"/>
                    </a:ext>
                  </a:extLst>
                </a:gridCol>
                <a:gridCol w="410688">
                  <a:extLst>
                    <a:ext uri="{9D8B030D-6E8A-4147-A177-3AD203B41FA5}">
                      <a16:colId xmlns:a16="http://schemas.microsoft.com/office/drawing/2014/main" val="246899103"/>
                    </a:ext>
                  </a:extLst>
                </a:gridCol>
                <a:gridCol w="410688">
                  <a:extLst>
                    <a:ext uri="{9D8B030D-6E8A-4147-A177-3AD203B41FA5}">
                      <a16:colId xmlns:a16="http://schemas.microsoft.com/office/drawing/2014/main" val="3188070619"/>
                    </a:ext>
                  </a:extLst>
                </a:gridCol>
                <a:gridCol w="410688">
                  <a:extLst>
                    <a:ext uri="{9D8B030D-6E8A-4147-A177-3AD203B41FA5}">
                      <a16:colId xmlns:a16="http://schemas.microsoft.com/office/drawing/2014/main" val="4069430579"/>
                    </a:ext>
                  </a:extLst>
                </a:gridCol>
                <a:gridCol w="410688">
                  <a:extLst>
                    <a:ext uri="{9D8B030D-6E8A-4147-A177-3AD203B41FA5}">
                      <a16:colId xmlns:a16="http://schemas.microsoft.com/office/drawing/2014/main" val="1555215721"/>
                    </a:ext>
                  </a:extLst>
                </a:gridCol>
                <a:gridCol w="410688">
                  <a:extLst>
                    <a:ext uri="{9D8B030D-6E8A-4147-A177-3AD203B41FA5}">
                      <a16:colId xmlns:a16="http://schemas.microsoft.com/office/drawing/2014/main" val="2365962898"/>
                    </a:ext>
                  </a:extLst>
                </a:gridCol>
                <a:gridCol w="410688">
                  <a:extLst>
                    <a:ext uri="{9D8B030D-6E8A-4147-A177-3AD203B41FA5}">
                      <a16:colId xmlns:a16="http://schemas.microsoft.com/office/drawing/2014/main" val="934433716"/>
                    </a:ext>
                  </a:extLst>
                </a:gridCol>
              </a:tblGrid>
              <a:tr h="358775">
                <a:tc gridSpan="25">
                  <a:txBody>
                    <a:bodyPr/>
                    <a:lstStyle/>
                    <a:p>
                      <a:pPr algn="ctr" rtl="0" fontAlgn="ctr">
                        <a:buNone/>
                      </a:pPr>
                      <a:r>
                        <a:rPr lang="en-US" sz="1000" b="1" i="0" u="none" strike="noStrike" dirty="0">
                          <a:solidFill>
                            <a:srgbClr val="FFFFFF"/>
                          </a:solidFill>
                          <a:effectLst/>
                          <a:latin typeface="Arial" panose="020B0604020202020204" pitchFamily="34" charset="0"/>
                        </a:rPr>
                        <a:t>Reach Extenders' index by daypart</a:t>
                      </a:r>
                    </a:p>
                  </a:txBody>
                  <a:tcPr marL="6350" marR="6350" marT="6350"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72D87"/>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255326299"/>
                  </a:ext>
                </a:extLst>
              </a:tr>
              <a:tr h="347563">
                <a:tc>
                  <a:txBody>
                    <a:bodyPr/>
                    <a:lstStyle/>
                    <a:p>
                      <a:pPr algn="ctr" rtl="0" fontAlgn="ctr">
                        <a:buNone/>
                      </a:pPr>
                      <a:r>
                        <a:rPr lang="en-GB" sz="1000" b="0" i="0" u="none" strike="noStrike">
                          <a:solidFill>
                            <a:srgbClr val="000000"/>
                          </a:solidFill>
                          <a:effectLst/>
                          <a:latin typeface="Arial" panose="020B0604020202020204" pitchFamily="34" charset="0"/>
                        </a:rPr>
                        <a:t> </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6am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7am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8am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9am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10am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11am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12pm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1pm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2pm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3pm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4pm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5pm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6pm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7pm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8pm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9pm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10pm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11pm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12am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1am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2am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3am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4am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5am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118831235"/>
                  </a:ext>
                </a:extLst>
              </a:tr>
              <a:tr h="336351">
                <a:tc>
                  <a:txBody>
                    <a:bodyPr/>
                    <a:lstStyle/>
                    <a:p>
                      <a:pPr algn="ctr" rtl="0" fontAlgn="ctr">
                        <a:buNone/>
                      </a:pPr>
                      <a:r>
                        <a:rPr lang="en-GB" sz="1000" b="0" i="0" u="none" strike="noStrike">
                          <a:solidFill>
                            <a:srgbClr val="000000"/>
                          </a:solidFill>
                          <a:effectLst/>
                          <a:latin typeface="Arial" panose="020B0604020202020204" pitchFamily="34" charset="0"/>
                        </a:rPr>
                        <a:t>Monday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D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E8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EA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4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8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A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B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E9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B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B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8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EA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1E3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8D7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152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3CC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175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8C4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FD0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E7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7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A7A"/>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17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47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579"/>
                    </a:solidFill>
                  </a:tcPr>
                </a:tc>
                <a:extLst>
                  <a:ext uri="{0D108BD9-81ED-4DB2-BD59-A6C34878D82A}">
                    <a16:rowId xmlns:a16="http://schemas.microsoft.com/office/drawing/2014/main" val="1021356731"/>
                  </a:ext>
                </a:extLst>
              </a:tr>
              <a:tr h="336351">
                <a:tc>
                  <a:txBody>
                    <a:bodyPr/>
                    <a:lstStyle/>
                    <a:p>
                      <a:pPr algn="ctr" rtl="0" fontAlgn="ctr">
                        <a:buNone/>
                      </a:pPr>
                      <a:r>
                        <a:rPr lang="en-GB" sz="1000" b="0" i="0" u="none" strike="noStrike">
                          <a:solidFill>
                            <a:srgbClr val="000000"/>
                          </a:solidFill>
                          <a:effectLst/>
                          <a:latin typeface="Arial" panose="020B0604020202020204" pitchFamily="34" charset="0"/>
                        </a:rPr>
                        <a:t>Tuesday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D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EA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6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C3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B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C0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0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B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5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C5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F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6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5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D9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169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0C7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185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CC1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8CE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E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EA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D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77A"/>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726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746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072"/>
                    </a:solidFill>
                  </a:tcPr>
                </a:tc>
                <a:extLst>
                  <a:ext uri="{0D108BD9-81ED-4DB2-BD59-A6C34878D82A}">
                    <a16:rowId xmlns:a16="http://schemas.microsoft.com/office/drawing/2014/main" val="1199665803"/>
                  </a:ext>
                </a:extLst>
              </a:tr>
              <a:tr h="336351">
                <a:tc>
                  <a:txBody>
                    <a:bodyPr/>
                    <a:lstStyle/>
                    <a:p>
                      <a:pPr algn="ctr" rtl="0" fontAlgn="ctr">
                        <a:buNone/>
                      </a:pPr>
                      <a:r>
                        <a:rPr lang="en-GB" sz="1000" b="0" i="0" u="none" strike="noStrike">
                          <a:solidFill>
                            <a:srgbClr val="000000"/>
                          </a:solidFill>
                          <a:effectLst/>
                          <a:latin typeface="Arial" panose="020B0604020202020204" pitchFamily="34" charset="0"/>
                        </a:rPr>
                        <a:t>Wednesday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5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6E9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EB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D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D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57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6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0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E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F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E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EA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4E4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9D7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154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1CC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185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CC1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153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3CC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DD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E8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7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A075"/>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7C6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A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974"/>
                    </a:solidFill>
                  </a:tcPr>
                </a:tc>
                <a:extLst>
                  <a:ext uri="{0D108BD9-81ED-4DB2-BD59-A6C34878D82A}">
                    <a16:rowId xmlns:a16="http://schemas.microsoft.com/office/drawing/2014/main" val="3585005566"/>
                  </a:ext>
                </a:extLst>
              </a:tr>
              <a:tr h="336351">
                <a:tc>
                  <a:txBody>
                    <a:bodyPr/>
                    <a:lstStyle/>
                    <a:p>
                      <a:pPr algn="ctr" rtl="0" fontAlgn="ctr">
                        <a:buNone/>
                      </a:pPr>
                      <a:r>
                        <a:rPr lang="en-GB" sz="1000" b="0" i="0" u="none" strike="noStrike">
                          <a:solidFill>
                            <a:srgbClr val="000000"/>
                          </a:solidFill>
                          <a:effectLst/>
                          <a:latin typeface="Arial" panose="020B0604020202020204" pitchFamily="34" charset="0"/>
                        </a:rPr>
                        <a:t>Thursday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E9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E8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EA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B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8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5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0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8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3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B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4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EA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5E4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8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0D0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192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153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CC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DC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E6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8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A77"/>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67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26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373"/>
                    </a:solidFill>
                  </a:tcPr>
                </a:tc>
                <a:extLst>
                  <a:ext uri="{0D108BD9-81ED-4DB2-BD59-A6C34878D82A}">
                    <a16:rowId xmlns:a16="http://schemas.microsoft.com/office/drawing/2014/main" val="4288888291"/>
                  </a:ext>
                </a:extLst>
              </a:tr>
              <a:tr h="336351">
                <a:tc>
                  <a:txBody>
                    <a:bodyPr/>
                    <a:lstStyle/>
                    <a:p>
                      <a:pPr algn="ctr" rtl="0" fontAlgn="ctr">
                        <a:buNone/>
                      </a:pPr>
                      <a:r>
                        <a:rPr lang="en-GB" sz="1000" b="0" i="0" u="none" strike="noStrike">
                          <a:solidFill>
                            <a:srgbClr val="000000"/>
                          </a:solidFill>
                          <a:effectLst/>
                          <a:latin typeface="Arial" panose="020B0604020202020204" pitchFamily="34" charset="0"/>
                        </a:rPr>
                        <a:t>Friday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C2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EA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A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7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3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2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EA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0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2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3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EA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E3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2DA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ECF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178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5C3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158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CCA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AD8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2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E984"/>
                    </a:solidFill>
                  </a:tcPr>
                </a:tc>
                <a:tc>
                  <a:txBody>
                    <a:bodyPr/>
                    <a:lstStyle/>
                    <a:p>
                      <a:pPr algn="ctr" rtl="0" fontAlgn="ctr">
                        <a:buNone/>
                      </a:pPr>
                      <a:r>
                        <a:rPr lang="en-GB" sz="1000" b="0" i="0" u="none" strike="noStrike" dirty="0">
                          <a:solidFill>
                            <a:srgbClr val="000000"/>
                          </a:solidFill>
                          <a:effectLst/>
                          <a:latin typeface="Arial" panose="020B0604020202020204" pitchFamily="34" charset="0"/>
                        </a:rPr>
                        <a:t>55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5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A7A"/>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8E7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777"/>
                    </a:solidFill>
                  </a:tcPr>
                </a:tc>
                <a:extLst>
                  <a:ext uri="{0D108BD9-81ED-4DB2-BD59-A6C34878D82A}">
                    <a16:rowId xmlns:a16="http://schemas.microsoft.com/office/drawing/2014/main" val="1954663546"/>
                  </a:ext>
                </a:extLst>
              </a:tr>
              <a:tr h="336351">
                <a:tc>
                  <a:txBody>
                    <a:bodyPr/>
                    <a:lstStyle/>
                    <a:p>
                      <a:pPr algn="ctr" rtl="0" fontAlgn="ctr">
                        <a:buNone/>
                      </a:pPr>
                      <a:r>
                        <a:rPr lang="en-GB" sz="1000" b="0" i="0" u="none" strike="noStrike">
                          <a:solidFill>
                            <a:srgbClr val="000000"/>
                          </a:solidFill>
                          <a:effectLst/>
                          <a:latin typeface="Arial" panose="020B0604020202020204" pitchFamily="34" charset="0"/>
                        </a:rPr>
                        <a:t>Saturday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57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6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B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B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EB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1E7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2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8E0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E1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3E3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4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1E3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E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2DA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8D2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FD0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0D5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8DB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E3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EA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C5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E78"/>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67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175"/>
                    </a:solidFill>
                  </a:tcPr>
                </a:tc>
                <a:extLst>
                  <a:ext uri="{0D108BD9-81ED-4DB2-BD59-A6C34878D82A}">
                    <a16:rowId xmlns:a16="http://schemas.microsoft.com/office/drawing/2014/main" val="191453053"/>
                  </a:ext>
                </a:extLst>
              </a:tr>
              <a:tr h="336351">
                <a:tc>
                  <a:txBody>
                    <a:bodyPr/>
                    <a:lstStyle/>
                    <a:p>
                      <a:pPr algn="ctr" rtl="0" fontAlgn="ctr">
                        <a:buNone/>
                      </a:pPr>
                      <a:r>
                        <a:rPr lang="en-GB" sz="1000" b="0" i="0" u="none" strike="noStrike">
                          <a:solidFill>
                            <a:srgbClr val="000000"/>
                          </a:solidFill>
                          <a:effectLst/>
                          <a:latin typeface="Arial" panose="020B0604020202020204" pitchFamily="34" charset="0"/>
                        </a:rPr>
                        <a:t>Sunday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175"/>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A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8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C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9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2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9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6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4DF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C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2DA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D9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5DB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1D9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CD4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2D0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D9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5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2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97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7C6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B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tc>
                  <a:txBody>
                    <a:bodyPr/>
                    <a:lstStyle/>
                    <a:p>
                      <a:pPr algn="ctr" rtl="0" fontAlgn="ctr">
                        <a:buNone/>
                      </a:pPr>
                      <a:r>
                        <a:rPr lang="en-GB" sz="1000" b="0" i="0" u="none" strike="noStrike" dirty="0">
                          <a:solidFill>
                            <a:srgbClr val="000000"/>
                          </a:solidFill>
                          <a:effectLst/>
                          <a:latin typeface="Arial" panose="020B0604020202020204" pitchFamily="34" charset="0"/>
                        </a:rPr>
                        <a:t>21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716C"/>
                    </a:solidFill>
                  </a:tcPr>
                </a:tc>
                <a:extLst>
                  <a:ext uri="{0D108BD9-81ED-4DB2-BD59-A6C34878D82A}">
                    <a16:rowId xmlns:a16="http://schemas.microsoft.com/office/drawing/2014/main" val="2020852720"/>
                  </a:ext>
                </a:extLst>
              </a:tr>
            </a:tbl>
          </a:graphicData>
        </a:graphic>
      </p:graphicFrame>
      <p:graphicFrame>
        <p:nvGraphicFramePr>
          <p:cNvPr id="9" name="Table 8">
            <a:extLst>
              <a:ext uri="{FF2B5EF4-FFF2-40B4-BE49-F238E27FC236}">
                <a16:creationId xmlns:a16="http://schemas.microsoft.com/office/drawing/2014/main" id="{8E7FDBFE-DAB1-F8E1-A880-CFE5EAA3759F}"/>
              </a:ext>
            </a:extLst>
          </p:cNvPr>
          <p:cNvGraphicFramePr>
            <a:graphicFrameLocks noGrp="1"/>
          </p:cNvGraphicFramePr>
          <p:nvPr>
            <p:extLst>
              <p:ext uri="{D42A27DB-BD31-4B8C-83A1-F6EECF244321}">
                <p14:modId xmlns:p14="http://schemas.microsoft.com/office/powerpoint/2010/main" val="3387338020"/>
              </p:ext>
            </p:extLst>
          </p:nvPr>
        </p:nvGraphicFramePr>
        <p:xfrm>
          <a:off x="3340070" y="4702685"/>
          <a:ext cx="5511800" cy="381000"/>
        </p:xfrm>
        <a:graphic>
          <a:graphicData uri="http://schemas.openxmlformats.org/drawingml/2006/table">
            <a:tbl>
              <a:tblPr/>
              <a:tblGrid>
                <a:gridCol w="787400">
                  <a:extLst>
                    <a:ext uri="{9D8B030D-6E8A-4147-A177-3AD203B41FA5}">
                      <a16:colId xmlns:a16="http://schemas.microsoft.com/office/drawing/2014/main" val="2150268966"/>
                    </a:ext>
                  </a:extLst>
                </a:gridCol>
                <a:gridCol w="787400">
                  <a:extLst>
                    <a:ext uri="{9D8B030D-6E8A-4147-A177-3AD203B41FA5}">
                      <a16:colId xmlns:a16="http://schemas.microsoft.com/office/drawing/2014/main" val="3182604049"/>
                    </a:ext>
                  </a:extLst>
                </a:gridCol>
                <a:gridCol w="787400">
                  <a:extLst>
                    <a:ext uri="{9D8B030D-6E8A-4147-A177-3AD203B41FA5}">
                      <a16:colId xmlns:a16="http://schemas.microsoft.com/office/drawing/2014/main" val="2074766045"/>
                    </a:ext>
                  </a:extLst>
                </a:gridCol>
                <a:gridCol w="787400">
                  <a:extLst>
                    <a:ext uri="{9D8B030D-6E8A-4147-A177-3AD203B41FA5}">
                      <a16:colId xmlns:a16="http://schemas.microsoft.com/office/drawing/2014/main" val="86662628"/>
                    </a:ext>
                  </a:extLst>
                </a:gridCol>
                <a:gridCol w="787400">
                  <a:extLst>
                    <a:ext uri="{9D8B030D-6E8A-4147-A177-3AD203B41FA5}">
                      <a16:colId xmlns:a16="http://schemas.microsoft.com/office/drawing/2014/main" val="727184953"/>
                    </a:ext>
                  </a:extLst>
                </a:gridCol>
                <a:gridCol w="787400">
                  <a:extLst>
                    <a:ext uri="{9D8B030D-6E8A-4147-A177-3AD203B41FA5}">
                      <a16:colId xmlns:a16="http://schemas.microsoft.com/office/drawing/2014/main" val="301479061"/>
                    </a:ext>
                  </a:extLst>
                </a:gridCol>
                <a:gridCol w="787400">
                  <a:extLst>
                    <a:ext uri="{9D8B030D-6E8A-4147-A177-3AD203B41FA5}">
                      <a16:colId xmlns:a16="http://schemas.microsoft.com/office/drawing/2014/main" val="1247469401"/>
                    </a:ext>
                  </a:extLst>
                </a:gridCol>
              </a:tblGrid>
              <a:tr h="190500">
                <a:tc>
                  <a:txBody>
                    <a:bodyPr/>
                    <a:lstStyle/>
                    <a:p>
                      <a:pPr algn="ctr" rtl="0" fontAlgn="ctr">
                        <a:buNone/>
                      </a:pPr>
                      <a:r>
                        <a:rPr lang="en-GB" sz="1000" b="1" i="0" u="none" strike="noStrike">
                          <a:solidFill>
                            <a:srgbClr val="000000"/>
                          </a:solidFill>
                          <a:effectLst/>
                          <a:latin typeface="Arial" panose="020B0604020202020204" pitchFamily="34" charset="0"/>
                        </a:rPr>
                        <a:t>Monday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Tuesday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Wednesday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Thursday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Friday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Saturday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Sunday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1684191140"/>
                  </a:ext>
                </a:extLst>
              </a:tr>
              <a:tr h="190500">
                <a:tc>
                  <a:txBody>
                    <a:bodyPr/>
                    <a:lstStyle/>
                    <a:p>
                      <a:pPr algn="ctr" rtl="0" fontAlgn="ctr">
                        <a:buNone/>
                      </a:pPr>
                      <a:r>
                        <a:rPr lang="en-GB" sz="1000" b="0" i="0" u="none" strike="noStrike">
                          <a:solidFill>
                            <a:srgbClr val="000000"/>
                          </a:solidFill>
                          <a:effectLst/>
                          <a:latin typeface="Arial" panose="020B0604020202020204" pitchFamily="34" charset="0"/>
                        </a:rPr>
                        <a:t>93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9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476"/>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77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B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7C97E"/>
                    </a:solidFill>
                  </a:tcPr>
                </a:tc>
                <a:tc>
                  <a:txBody>
                    <a:bodyPr/>
                    <a:lstStyle/>
                    <a:p>
                      <a:pPr algn="ctr" rtl="0" fontAlgn="ctr">
                        <a:buNone/>
                      </a:pPr>
                      <a:r>
                        <a:rPr lang="en-GB" sz="1000" b="0" i="0" u="none" strike="noStrike" dirty="0">
                          <a:solidFill>
                            <a:srgbClr val="000000"/>
                          </a:solidFill>
                          <a:effectLst/>
                          <a:latin typeface="Arial" panose="020B0604020202020204" pitchFamily="34" charset="0"/>
                        </a:rPr>
                        <a:t>126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extLst>
                  <a:ext uri="{0D108BD9-81ED-4DB2-BD59-A6C34878D82A}">
                    <a16:rowId xmlns:a16="http://schemas.microsoft.com/office/drawing/2014/main" val="1436212385"/>
                  </a:ext>
                </a:extLst>
              </a:tr>
            </a:tbl>
          </a:graphicData>
        </a:graphic>
      </p:graphicFrame>
      <p:sp>
        <p:nvSpPr>
          <p:cNvPr id="2" name="Title 1">
            <a:extLst>
              <a:ext uri="{FF2B5EF4-FFF2-40B4-BE49-F238E27FC236}">
                <a16:creationId xmlns:a16="http://schemas.microsoft.com/office/drawing/2014/main" id="{6A74CBB0-EB64-71F1-50CE-D877A42B8B6B}"/>
              </a:ext>
            </a:extLst>
          </p:cNvPr>
          <p:cNvSpPr>
            <a:spLocks noGrp="1"/>
          </p:cNvSpPr>
          <p:nvPr>
            <p:ph type="title"/>
          </p:nvPr>
        </p:nvSpPr>
        <p:spPr/>
        <p:txBody>
          <a:bodyPr/>
          <a:lstStyle/>
          <a:p>
            <a:r>
              <a:rPr lang="en-GB" dirty="0"/>
              <a:t>When to target the ‘Reach Extenders’</a:t>
            </a:r>
          </a:p>
        </p:txBody>
      </p:sp>
      <p:sp>
        <p:nvSpPr>
          <p:cNvPr id="3" name="Text Placeholder 2">
            <a:extLst>
              <a:ext uri="{FF2B5EF4-FFF2-40B4-BE49-F238E27FC236}">
                <a16:creationId xmlns:a16="http://schemas.microsoft.com/office/drawing/2014/main" id="{EFD09B86-EBB4-497A-77C8-2E451A2B4900}"/>
              </a:ext>
            </a:extLst>
          </p:cNvPr>
          <p:cNvSpPr>
            <a:spLocks noGrp="1"/>
          </p:cNvSpPr>
          <p:nvPr>
            <p:ph type="body" sz="quarter" idx="15"/>
          </p:nvPr>
        </p:nvSpPr>
        <p:spPr/>
        <p:txBody>
          <a:bodyPr/>
          <a:lstStyle/>
          <a:p>
            <a:r>
              <a:rPr lang="en-GB" dirty="0"/>
              <a:t>Source: Barb Q3 2025, commercial linear &amp; BVOD, ‘Reach Extender’ index vs all adults.</a:t>
            </a:r>
          </a:p>
        </p:txBody>
      </p:sp>
    </p:spTree>
    <p:extLst>
      <p:ext uri="{BB962C8B-B14F-4D97-AF65-F5344CB8AC3E}">
        <p14:creationId xmlns:p14="http://schemas.microsoft.com/office/powerpoint/2010/main" val="22509699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4737851-A412-48FB-84FD-700B26E0335A}"/>
              </a:ext>
            </a:extLst>
          </p:cNvPr>
          <p:cNvSpPr>
            <a:spLocks noGrp="1"/>
          </p:cNvSpPr>
          <p:nvPr>
            <p:ph type="title"/>
          </p:nvPr>
        </p:nvSpPr>
        <p:spPr>
          <a:xfrm>
            <a:off x="313437" y="371584"/>
            <a:ext cx="11341099" cy="816050"/>
          </a:xfrm>
        </p:spPr>
        <p:txBody>
          <a:bodyPr/>
          <a:lstStyle/>
          <a:p>
            <a:r>
              <a:rPr lang="en-GB" dirty="0"/>
              <a:t>Q3 2025 linear TV facts &amp; figures</a:t>
            </a:r>
          </a:p>
        </p:txBody>
      </p:sp>
      <p:cxnSp>
        <p:nvCxnSpPr>
          <p:cNvPr id="77" name="Straight Connector 76">
            <a:extLst>
              <a:ext uri="{FF2B5EF4-FFF2-40B4-BE49-F238E27FC236}">
                <a16:creationId xmlns:a16="http://schemas.microsoft.com/office/drawing/2014/main" id="{851E1FB5-0357-4B16-85AD-E59CBF92B620}"/>
              </a:ext>
            </a:extLst>
          </p:cNvPr>
          <p:cNvCxnSpPr/>
          <p:nvPr/>
        </p:nvCxnSpPr>
        <p:spPr>
          <a:xfrm>
            <a:off x="1040272" y="1941706"/>
            <a:ext cx="10008000"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CA687A6D-6142-4732-BB06-92AFB560A249}"/>
              </a:ext>
            </a:extLst>
          </p:cNvPr>
          <p:cNvSpPr txBox="1"/>
          <p:nvPr/>
        </p:nvSpPr>
        <p:spPr>
          <a:xfrm>
            <a:off x="1128533" y="1990860"/>
            <a:ext cx="1352159" cy="338554"/>
          </a:xfrm>
          <a:prstGeom prst="rect">
            <a:avLst/>
          </a:prstGeom>
          <a:noFill/>
        </p:spPr>
        <p:txBody>
          <a:bodyPr wrap="square" rtlCol="0">
            <a:spAutoFit/>
          </a:bodyPr>
          <a:lstStyle/>
          <a:p>
            <a:r>
              <a:rPr lang="en-GB" sz="1600" dirty="0">
                <a:solidFill>
                  <a:schemeClr val="accent3"/>
                </a:solidFill>
              </a:rPr>
              <a:t>Individuals</a:t>
            </a:r>
          </a:p>
        </p:txBody>
      </p:sp>
      <p:sp>
        <p:nvSpPr>
          <p:cNvPr id="79" name="TextBox 78">
            <a:extLst>
              <a:ext uri="{FF2B5EF4-FFF2-40B4-BE49-F238E27FC236}">
                <a16:creationId xmlns:a16="http://schemas.microsoft.com/office/drawing/2014/main" id="{B2007A06-8EDE-4BE7-B577-082892B8A85D}"/>
              </a:ext>
            </a:extLst>
          </p:cNvPr>
          <p:cNvSpPr txBox="1"/>
          <p:nvPr/>
        </p:nvSpPr>
        <p:spPr>
          <a:xfrm>
            <a:off x="1128533" y="2470350"/>
            <a:ext cx="1352159" cy="338554"/>
          </a:xfrm>
          <a:prstGeom prst="rect">
            <a:avLst/>
          </a:prstGeom>
          <a:noFill/>
        </p:spPr>
        <p:txBody>
          <a:bodyPr wrap="square" rtlCol="0">
            <a:spAutoFit/>
          </a:bodyPr>
          <a:lstStyle/>
          <a:p>
            <a:r>
              <a:rPr lang="en-GB" sz="1600" dirty="0">
                <a:solidFill>
                  <a:schemeClr val="accent4"/>
                </a:solidFill>
              </a:rPr>
              <a:t>Adults</a:t>
            </a:r>
          </a:p>
        </p:txBody>
      </p:sp>
      <p:sp>
        <p:nvSpPr>
          <p:cNvPr id="80" name="TextBox 79">
            <a:extLst>
              <a:ext uri="{FF2B5EF4-FFF2-40B4-BE49-F238E27FC236}">
                <a16:creationId xmlns:a16="http://schemas.microsoft.com/office/drawing/2014/main" id="{997882D2-1813-4124-AC2C-005501699B2F}"/>
              </a:ext>
            </a:extLst>
          </p:cNvPr>
          <p:cNvSpPr txBox="1"/>
          <p:nvPr/>
        </p:nvSpPr>
        <p:spPr>
          <a:xfrm>
            <a:off x="1128533" y="2915078"/>
            <a:ext cx="1352159" cy="338554"/>
          </a:xfrm>
          <a:prstGeom prst="rect">
            <a:avLst/>
          </a:prstGeom>
          <a:noFill/>
        </p:spPr>
        <p:txBody>
          <a:bodyPr wrap="square" rtlCol="0">
            <a:spAutoFit/>
          </a:bodyPr>
          <a:lstStyle/>
          <a:p>
            <a:r>
              <a:rPr lang="en-GB" sz="1600" dirty="0">
                <a:solidFill>
                  <a:schemeClr val="accent5"/>
                </a:solidFill>
              </a:rPr>
              <a:t>ABC1 adults</a:t>
            </a:r>
          </a:p>
        </p:txBody>
      </p:sp>
      <p:sp>
        <p:nvSpPr>
          <p:cNvPr id="81" name="TextBox 80">
            <a:extLst>
              <a:ext uri="{FF2B5EF4-FFF2-40B4-BE49-F238E27FC236}">
                <a16:creationId xmlns:a16="http://schemas.microsoft.com/office/drawing/2014/main" id="{5AC6EB2C-2C1C-4848-BB59-A3C31288213F}"/>
              </a:ext>
            </a:extLst>
          </p:cNvPr>
          <p:cNvSpPr txBox="1"/>
          <p:nvPr/>
        </p:nvSpPr>
        <p:spPr>
          <a:xfrm>
            <a:off x="1116810" y="3371838"/>
            <a:ext cx="1352159" cy="338554"/>
          </a:xfrm>
          <a:prstGeom prst="rect">
            <a:avLst/>
          </a:prstGeom>
          <a:noFill/>
        </p:spPr>
        <p:txBody>
          <a:bodyPr wrap="square" rtlCol="0">
            <a:spAutoFit/>
          </a:bodyPr>
          <a:lstStyle/>
          <a:p>
            <a:r>
              <a:rPr lang="en-GB" sz="1600" dirty="0">
                <a:solidFill>
                  <a:schemeClr val="accent6"/>
                </a:solidFill>
              </a:rPr>
              <a:t>16-34</a:t>
            </a:r>
          </a:p>
        </p:txBody>
      </p:sp>
      <p:sp>
        <p:nvSpPr>
          <p:cNvPr id="82" name="TextBox 81">
            <a:extLst>
              <a:ext uri="{FF2B5EF4-FFF2-40B4-BE49-F238E27FC236}">
                <a16:creationId xmlns:a16="http://schemas.microsoft.com/office/drawing/2014/main" id="{2674F647-F3FA-41BC-95E7-6C041C373E8A}"/>
              </a:ext>
            </a:extLst>
          </p:cNvPr>
          <p:cNvSpPr txBox="1"/>
          <p:nvPr/>
        </p:nvSpPr>
        <p:spPr>
          <a:xfrm>
            <a:off x="1128533" y="3828598"/>
            <a:ext cx="1352159" cy="338554"/>
          </a:xfrm>
          <a:prstGeom prst="rect">
            <a:avLst/>
          </a:prstGeom>
          <a:noFill/>
        </p:spPr>
        <p:txBody>
          <a:bodyPr wrap="square" rtlCol="0">
            <a:spAutoFit/>
          </a:bodyPr>
          <a:lstStyle/>
          <a:p>
            <a:r>
              <a:rPr lang="en-GB" sz="1600" dirty="0">
                <a:solidFill>
                  <a:srgbClr val="00A5D7"/>
                </a:solidFill>
              </a:rPr>
              <a:t>Men</a:t>
            </a:r>
          </a:p>
        </p:txBody>
      </p:sp>
      <p:sp>
        <p:nvSpPr>
          <p:cNvPr id="83" name="TextBox 82">
            <a:extLst>
              <a:ext uri="{FF2B5EF4-FFF2-40B4-BE49-F238E27FC236}">
                <a16:creationId xmlns:a16="http://schemas.microsoft.com/office/drawing/2014/main" id="{CE0D12C1-C2A4-48BB-847C-6FF0EB41F93D}"/>
              </a:ext>
            </a:extLst>
          </p:cNvPr>
          <p:cNvSpPr txBox="1"/>
          <p:nvPr/>
        </p:nvSpPr>
        <p:spPr>
          <a:xfrm>
            <a:off x="1128533" y="4285358"/>
            <a:ext cx="1352159" cy="338554"/>
          </a:xfrm>
          <a:prstGeom prst="rect">
            <a:avLst/>
          </a:prstGeom>
          <a:noFill/>
        </p:spPr>
        <p:txBody>
          <a:bodyPr wrap="square" rtlCol="0">
            <a:spAutoFit/>
          </a:bodyPr>
          <a:lstStyle/>
          <a:p>
            <a:r>
              <a:rPr lang="en-GB" sz="1600" dirty="0">
                <a:solidFill>
                  <a:schemeClr val="accent2"/>
                </a:solidFill>
              </a:rPr>
              <a:t>Women</a:t>
            </a:r>
          </a:p>
        </p:txBody>
      </p:sp>
      <p:sp>
        <p:nvSpPr>
          <p:cNvPr id="84" name="TextBox 83">
            <a:extLst>
              <a:ext uri="{FF2B5EF4-FFF2-40B4-BE49-F238E27FC236}">
                <a16:creationId xmlns:a16="http://schemas.microsoft.com/office/drawing/2014/main" id="{4D5CC32D-181E-48C2-89D3-A9048440DC37}"/>
              </a:ext>
            </a:extLst>
          </p:cNvPr>
          <p:cNvSpPr txBox="1"/>
          <p:nvPr/>
        </p:nvSpPr>
        <p:spPr>
          <a:xfrm>
            <a:off x="1128533" y="4690163"/>
            <a:ext cx="2601803" cy="584775"/>
          </a:xfrm>
          <a:prstGeom prst="rect">
            <a:avLst/>
          </a:prstGeom>
          <a:noFill/>
        </p:spPr>
        <p:txBody>
          <a:bodyPr wrap="square" rtlCol="0">
            <a:spAutoFit/>
          </a:bodyPr>
          <a:lstStyle/>
          <a:p>
            <a:r>
              <a:rPr lang="en-GB" sz="1600" dirty="0">
                <a:solidFill>
                  <a:schemeClr val="accent1"/>
                </a:solidFill>
              </a:rPr>
              <a:t>Housepersons with children</a:t>
            </a:r>
          </a:p>
        </p:txBody>
      </p:sp>
      <p:cxnSp>
        <p:nvCxnSpPr>
          <p:cNvPr id="85" name="Straight Connector 84">
            <a:extLst>
              <a:ext uri="{FF2B5EF4-FFF2-40B4-BE49-F238E27FC236}">
                <a16:creationId xmlns:a16="http://schemas.microsoft.com/office/drawing/2014/main" id="{BB0385D4-BA47-40DA-B778-9858DFD1B0C5}"/>
              </a:ext>
            </a:extLst>
          </p:cNvPr>
          <p:cNvCxnSpPr/>
          <p:nvPr/>
        </p:nvCxnSpPr>
        <p:spPr>
          <a:xfrm>
            <a:off x="1040272" y="4656829"/>
            <a:ext cx="10008000"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6D0CEF1C-808B-44B1-9C4F-B975FC3D6CF4}"/>
              </a:ext>
            </a:extLst>
          </p:cNvPr>
          <p:cNvCxnSpPr/>
          <p:nvPr/>
        </p:nvCxnSpPr>
        <p:spPr>
          <a:xfrm>
            <a:off x="1040272" y="2394227"/>
            <a:ext cx="10008000"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597C32FA-DFB1-4AF0-88EE-32038E1B9AF1}"/>
              </a:ext>
            </a:extLst>
          </p:cNvPr>
          <p:cNvCxnSpPr/>
          <p:nvPr/>
        </p:nvCxnSpPr>
        <p:spPr>
          <a:xfrm>
            <a:off x="1040272" y="2846748"/>
            <a:ext cx="10008000"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9FC5613B-7C1F-483D-9B15-0423E98C9911}"/>
              </a:ext>
            </a:extLst>
          </p:cNvPr>
          <p:cNvCxnSpPr/>
          <p:nvPr/>
        </p:nvCxnSpPr>
        <p:spPr>
          <a:xfrm>
            <a:off x="1040272" y="3299269"/>
            <a:ext cx="10008000"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3F77F519-A2C0-4943-A452-F260C4B579E4}"/>
              </a:ext>
            </a:extLst>
          </p:cNvPr>
          <p:cNvCxnSpPr/>
          <p:nvPr/>
        </p:nvCxnSpPr>
        <p:spPr>
          <a:xfrm>
            <a:off x="1040272" y="3751790"/>
            <a:ext cx="10008000"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86FCF732-A3E1-4541-8C3C-A302678D0BC1}"/>
              </a:ext>
            </a:extLst>
          </p:cNvPr>
          <p:cNvCxnSpPr/>
          <p:nvPr/>
        </p:nvCxnSpPr>
        <p:spPr>
          <a:xfrm>
            <a:off x="1040272" y="4204311"/>
            <a:ext cx="10008000"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DAC84E56-BB41-4F0F-92E6-2C26C603A462}"/>
              </a:ext>
            </a:extLst>
          </p:cNvPr>
          <p:cNvSpPr txBox="1"/>
          <p:nvPr/>
        </p:nvSpPr>
        <p:spPr>
          <a:xfrm>
            <a:off x="3379324" y="1350193"/>
            <a:ext cx="1924429" cy="584775"/>
          </a:xfrm>
          <a:prstGeom prst="rect">
            <a:avLst/>
          </a:prstGeom>
          <a:noFill/>
        </p:spPr>
        <p:txBody>
          <a:bodyPr wrap="square" rtlCol="0">
            <a:spAutoFit/>
          </a:bodyPr>
          <a:lstStyle/>
          <a:p>
            <a:pPr algn="ctr"/>
            <a:r>
              <a:rPr lang="en-GB" sz="1600" dirty="0">
                <a:solidFill>
                  <a:schemeClr val="bg2"/>
                </a:solidFill>
              </a:rPr>
              <a:t>Total TV weekly reach %</a:t>
            </a:r>
          </a:p>
        </p:txBody>
      </p:sp>
      <p:sp>
        <p:nvSpPr>
          <p:cNvPr id="93" name="TextBox 92">
            <a:extLst>
              <a:ext uri="{FF2B5EF4-FFF2-40B4-BE49-F238E27FC236}">
                <a16:creationId xmlns:a16="http://schemas.microsoft.com/office/drawing/2014/main" id="{6709D51F-E281-46A0-8023-85C2F9E7D818}"/>
              </a:ext>
            </a:extLst>
          </p:cNvPr>
          <p:cNvSpPr txBox="1"/>
          <p:nvPr/>
        </p:nvSpPr>
        <p:spPr>
          <a:xfrm>
            <a:off x="8700457" y="1350193"/>
            <a:ext cx="2212911" cy="584775"/>
          </a:xfrm>
          <a:prstGeom prst="rect">
            <a:avLst/>
          </a:prstGeom>
          <a:noFill/>
        </p:spPr>
        <p:txBody>
          <a:bodyPr wrap="square" rtlCol="0">
            <a:spAutoFit/>
          </a:bodyPr>
          <a:lstStyle/>
          <a:p>
            <a:pPr algn="ctr"/>
            <a:r>
              <a:rPr lang="en-GB" sz="1600" dirty="0">
                <a:solidFill>
                  <a:schemeClr val="bg2"/>
                </a:solidFill>
              </a:rPr>
              <a:t>Commercial TV viewed per day</a:t>
            </a:r>
          </a:p>
        </p:txBody>
      </p:sp>
      <p:sp>
        <p:nvSpPr>
          <p:cNvPr id="94" name="TextBox 93">
            <a:extLst>
              <a:ext uri="{FF2B5EF4-FFF2-40B4-BE49-F238E27FC236}">
                <a16:creationId xmlns:a16="http://schemas.microsoft.com/office/drawing/2014/main" id="{13A5AC6F-F36D-4BC2-86C3-3C6B9B1D6263}"/>
              </a:ext>
            </a:extLst>
          </p:cNvPr>
          <p:cNvSpPr txBox="1"/>
          <p:nvPr/>
        </p:nvSpPr>
        <p:spPr>
          <a:xfrm>
            <a:off x="7138922" y="1350193"/>
            <a:ext cx="1561535" cy="584775"/>
          </a:xfrm>
          <a:prstGeom prst="rect">
            <a:avLst/>
          </a:prstGeom>
          <a:noFill/>
        </p:spPr>
        <p:txBody>
          <a:bodyPr wrap="square" rtlCol="0">
            <a:spAutoFit/>
          </a:bodyPr>
          <a:lstStyle/>
          <a:p>
            <a:pPr algn="ctr"/>
            <a:r>
              <a:rPr lang="en-GB" sz="1600" dirty="0">
                <a:solidFill>
                  <a:schemeClr val="bg2"/>
                </a:solidFill>
              </a:rPr>
              <a:t>Total TV viewed per day</a:t>
            </a:r>
          </a:p>
        </p:txBody>
      </p:sp>
      <p:sp>
        <p:nvSpPr>
          <p:cNvPr id="95" name="TextBox 94">
            <a:extLst>
              <a:ext uri="{FF2B5EF4-FFF2-40B4-BE49-F238E27FC236}">
                <a16:creationId xmlns:a16="http://schemas.microsoft.com/office/drawing/2014/main" id="{E717505D-79F1-41B8-B5AA-36BFA81DAF28}"/>
              </a:ext>
            </a:extLst>
          </p:cNvPr>
          <p:cNvSpPr txBox="1"/>
          <p:nvPr/>
        </p:nvSpPr>
        <p:spPr>
          <a:xfrm>
            <a:off x="5464419" y="1589676"/>
            <a:ext cx="1263161" cy="338554"/>
          </a:xfrm>
          <a:prstGeom prst="rect">
            <a:avLst/>
          </a:prstGeom>
          <a:noFill/>
        </p:spPr>
        <p:txBody>
          <a:bodyPr wrap="square" rtlCol="0">
            <a:spAutoFit/>
          </a:bodyPr>
          <a:lstStyle/>
          <a:p>
            <a:pPr algn="ctr"/>
            <a:r>
              <a:rPr lang="en-GB" sz="1600" dirty="0">
                <a:solidFill>
                  <a:schemeClr val="bg2"/>
                </a:solidFill>
              </a:rPr>
              <a:t>Impacts</a:t>
            </a:r>
          </a:p>
        </p:txBody>
      </p:sp>
      <p:graphicFrame>
        <p:nvGraphicFramePr>
          <p:cNvPr id="97" name="Table 96">
            <a:extLst>
              <a:ext uri="{FF2B5EF4-FFF2-40B4-BE49-F238E27FC236}">
                <a16:creationId xmlns:a16="http://schemas.microsoft.com/office/drawing/2014/main" id="{1236EF09-69F1-4148-8589-AEB4454DC808}"/>
              </a:ext>
            </a:extLst>
          </p:cNvPr>
          <p:cNvGraphicFramePr>
            <a:graphicFrameLocks noGrp="1"/>
          </p:cNvGraphicFramePr>
          <p:nvPr>
            <p:extLst>
              <p:ext uri="{D42A27DB-BD31-4B8C-83A1-F6EECF244321}">
                <p14:modId xmlns:p14="http://schemas.microsoft.com/office/powerpoint/2010/main" val="4153654"/>
              </p:ext>
            </p:extLst>
          </p:nvPr>
        </p:nvGraphicFramePr>
        <p:xfrm>
          <a:off x="3385173" y="1928230"/>
          <a:ext cx="9319550" cy="3159401"/>
        </p:xfrm>
        <a:graphic>
          <a:graphicData uri="http://schemas.openxmlformats.org/drawingml/2006/table">
            <a:tbl>
              <a:tblPr firstRow="1" bandRow="1">
                <a:tableStyleId>{5C22544A-7EE6-4342-B048-85BDC9FD1C3A}</a:tableStyleId>
              </a:tblPr>
              <a:tblGrid>
                <a:gridCol w="1863910">
                  <a:extLst>
                    <a:ext uri="{9D8B030D-6E8A-4147-A177-3AD203B41FA5}">
                      <a16:colId xmlns:a16="http://schemas.microsoft.com/office/drawing/2014/main" val="4065483464"/>
                    </a:ext>
                  </a:extLst>
                </a:gridCol>
                <a:gridCol w="1863910">
                  <a:extLst>
                    <a:ext uri="{9D8B030D-6E8A-4147-A177-3AD203B41FA5}">
                      <a16:colId xmlns:a16="http://schemas.microsoft.com/office/drawing/2014/main" val="1999741266"/>
                    </a:ext>
                  </a:extLst>
                </a:gridCol>
                <a:gridCol w="1863910">
                  <a:extLst>
                    <a:ext uri="{9D8B030D-6E8A-4147-A177-3AD203B41FA5}">
                      <a16:colId xmlns:a16="http://schemas.microsoft.com/office/drawing/2014/main" val="1998474233"/>
                    </a:ext>
                  </a:extLst>
                </a:gridCol>
                <a:gridCol w="1863910">
                  <a:extLst>
                    <a:ext uri="{9D8B030D-6E8A-4147-A177-3AD203B41FA5}">
                      <a16:colId xmlns:a16="http://schemas.microsoft.com/office/drawing/2014/main" val="979735285"/>
                    </a:ext>
                  </a:extLst>
                </a:gridCol>
                <a:gridCol w="1863910">
                  <a:extLst>
                    <a:ext uri="{9D8B030D-6E8A-4147-A177-3AD203B41FA5}">
                      <a16:colId xmlns:a16="http://schemas.microsoft.com/office/drawing/2014/main" val="1518720453"/>
                    </a:ext>
                  </a:extLst>
                </a:gridCol>
              </a:tblGrid>
              <a:tr h="451343">
                <a:tc>
                  <a:txBody>
                    <a:bodyPr/>
                    <a:lstStyle/>
                    <a:p>
                      <a:pPr algn="ctr" fontAlgn="b"/>
                      <a:r>
                        <a:rPr lang="en-GB" sz="1400" b="0" i="0" u="none" strike="noStrike" kern="1200" dirty="0">
                          <a:solidFill>
                            <a:schemeClr val="accent3"/>
                          </a:solidFill>
                          <a:effectLst/>
                          <a:latin typeface="+mn-lt"/>
                          <a:ea typeface="+mn-ea"/>
                          <a:cs typeface="+mn-cs"/>
                        </a:rPr>
                        <a:t>71.1</a:t>
                      </a:r>
                    </a:p>
                  </a:txBody>
                  <a:tcPr marL="7620" marR="7620" marT="762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3"/>
                          </a:solidFill>
                          <a:effectLst/>
                          <a:latin typeface="+mn-lt"/>
                        </a:rPr>
                        <a:t>139.2bn</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3"/>
                          </a:solidFill>
                          <a:effectLst/>
                          <a:latin typeface="+mn-lt"/>
                        </a:rPr>
                        <a:t>1h 57m</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3"/>
                          </a:solidFill>
                          <a:effectLst/>
                          <a:latin typeface="+mn-lt"/>
                        </a:rPr>
                        <a:t>1h 19m</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endParaRPr lang="en-GB" sz="1400" b="0" i="0" u="none" strike="noStrike" dirty="0">
                        <a:solidFill>
                          <a:schemeClr val="tx1"/>
                        </a:solidFill>
                        <a:effectLst/>
                        <a:latin typeface="Arial" panose="020B0604020202020204" pitchFamily="34" charset="0"/>
                      </a:endParaRP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36254602"/>
                  </a:ext>
                </a:extLst>
              </a:tr>
              <a:tr h="451343">
                <a:tc>
                  <a:txBody>
                    <a:bodyPr/>
                    <a:lstStyle/>
                    <a:p>
                      <a:pPr algn="ctr" fontAlgn="b"/>
                      <a:r>
                        <a:rPr lang="en-US" sz="1400" b="0" i="0" u="none" strike="noStrike" kern="1200" dirty="0">
                          <a:solidFill>
                            <a:schemeClr val="accent4"/>
                          </a:solidFill>
                          <a:effectLst/>
                          <a:latin typeface="+mn-lt"/>
                          <a:ea typeface="+mn-ea"/>
                          <a:cs typeface="+mn-cs"/>
                        </a:rPr>
                        <a:t>74.5</a:t>
                      </a:r>
                      <a:endParaRPr lang="en-GB" sz="1400" b="0" i="0" u="none" strike="noStrike" kern="1200" dirty="0">
                        <a:solidFill>
                          <a:schemeClr val="accent4"/>
                        </a:solidFill>
                        <a:effectLst/>
                        <a:latin typeface="+mn-lt"/>
                        <a:ea typeface="+mn-ea"/>
                        <a:cs typeface="+mn-cs"/>
                      </a:endParaRPr>
                    </a:p>
                  </a:txBody>
                  <a:tcPr marL="7620" marR="7620" marT="762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4"/>
                          </a:solidFill>
                          <a:effectLst/>
                          <a:latin typeface="+mn-lt"/>
                        </a:rPr>
                        <a:t>135.7bn</a:t>
                      </a: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4"/>
                          </a:solidFill>
                          <a:effectLst/>
                          <a:latin typeface="+mn-lt"/>
                        </a:rPr>
                        <a:t>2h 13m</a:t>
                      </a: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4"/>
                          </a:solidFill>
                          <a:effectLst/>
                          <a:latin typeface="+mn-lt"/>
                        </a:rPr>
                        <a:t>1h 30m</a:t>
                      </a: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b"/>
                      <a:endParaRPr lang="en-GB" sz="1400" b="0" i="0" u="none" strike="noStrike" dirty="0">
                        <a:solidFill>
                          <a:schemeClr val="tx1"/>
                        </a:solidFill>
                        <a:effectLst/>
                        <a:latin typeface="Arial" panose="020B0604020202020204" pitchFamily="34" charset="0"/>
                      </a:endParaRP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38376718"/>
                  </a:ext>
                </a:extLst>
              </a:tr>
              <a:tr h="451343">
                <a:tc>
                  <a:txBody>
                    <a:bodyPr/>
                    <a:lstStyle/>
                    <a:p>
                      <a:pPr algn="ctr" fontAlgn="b"/>
                      <a:r>
                        <a:rPr lang="en-GB" sz="1400" b="0" i="0" u="none" strike="noStrike" kern="1200" dirty="0">
                          <a:solidFill>
                            <a:schemeClr val="accent5"/>
                          </a:solidFill>
                          <a:effectLst/>
                          <a:latin typeface="+mn-lt"/>
                          <a:ea typeface="+mn-ea"/>
                          <a:cs typeface="+mn-cs"/>
                        </a:rPr>
                        <a:t>73.1</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5"/>
                          </a:solidFill>
                          <a:effectLst/>
                          <a:latin typeface="+mn-lt"/>
                        </a:rPr>
                        <a:t>51.9bn</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5"/>
                          </a:solidFill>
                          <a:effectLst/>
                          <a:latin typeface="+mn-lt"/>
                        </a:rPr>
                        <a:t>1h 43m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5"/>
                          </a:solidFill>
                          <a:effectLst/>
                          <a:latin typeface="+mn-lt"/>
                        </a:rPr>
                        <a:t>1h 4m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GB" sz="1400" b="0" i="0" u="none" strike="noStrike" dirty="0">
                        <a:solidFill>
                          <a:schemeClr val="tx1"/>
                        </a:solidFill>
                        <a:effectLst/>
                        <a:latin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39653420"/>
                  </a:ext>
                </a:extLst>
              </a:tr>
              <a:tr h="451343">
                <a:tc>
                  <a:txBody>
                    <a:bodyPr/>
                    <a:lstStyle/>
                    <a:p>
                      <a:pPr algn="ctr" fontAlgn="b"/>
                      <a:r>
                        <a:rPr lang="en-US" sz="1400" b="0" i="0" u="none" strike="noStrike" kern="1200" dirty="0">
                          <a:solidFill>
                            <a:schemeClr val="accent6"/>
                          </a:solidFill>
                          <a:effectLst/>
                          <a:latin typeface="+mn-lt"/>
                          <a:ea typeface="+mn-ea"/>
                          <a:cs typeface="+mn-cs"/>
                        </a:rPr>
                        <a:t>5</a:t>
                      </a:r>
                      <a:r>
                        <a:rPr lang="en-GB" sz="1400" b="0" i="0" u="none" strike="noStrike" kern="1200" dirty="0">
                          <a:solidFill>
                            <a:schemeClr val="accent6"/>
                          </a:solidFill>
                          <a:effectLst/>
                          <a:latin typeface="+mn-lt"/>
                          <a:ea typeface="+mn-ea"/>
                          <a:cs typeface="+mn-cs"/>
                        </a:rPr>
                        <a:t>1.9</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6"/>
                          </a:solidFill>
                          <a:effectLst/>
                          <a:latin typeface="+mn-lt"/>
                        </a:rPr>
                        <a:t>7.5bn</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6"/>
                          </a:solidFill>
                          <a:effectLst/>
                          <a:latin typeface="+mn-lt"/>
                        </a:rPr>
                        <a:t>28m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6"/>
                          </a:solidFill>
                          <a:effectLst/>
                          <a:latin typeface="+mn-lt"/>
                        </a:rPr>
                        <a:t>20m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GB" sz="1400" b="0" i="0" u="none" strike="noStrike" dirty="0">
                        <a:solidFill>
                          <a:schemeClr val="tx1"/>
                        </a:solidFill>
                        <a:effectLst/>
                        <a:latin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9398261"/>
                  </a:ext>
                </a:extLst>
              </a:tr>
              <a:tr h="451343">
                <a:tc>
                  <a:txBody>
                    <a:bodyPr/>
                    <a:lstStyle/>
                    <a:p>
                      <a:pPr algn="ctr" fontAlgn="b"/>
                      <a:r>
                        <a:rPr lang="en-US" sz="1400" b="0" i="0" u="none" strike="noStrike" kern="1200" dirty="0">
                          <a:solidFill>
                            <a:srgbClr val="00A5D7"/>
                          </a:solidFill>
                          <a:effectLst/>
                          <a:latin typeface="+mn-lt"/>
                          <a:ea typeface="+mn-ea"/>
                          <a:cs typeface="+mn-cs"/>
                        </a:rPr>
                        <a:t>7</a:t>
                      </a:r>
                      <a:r>
                        <a:rPr lang="en-GB" sz="1400" b="0" i="0" u="none" strike="noStrike" kern="1200" dirty="0">
                          <a:solidFill>
                            <a:srgbClr val="00A5D7"/>
                          </a:solidFill>
                          <a:effectLst/>
                          <a:latin typeface="+mn-lt"/>
                          <a:ea typeface="+mn-ea"/>
                          <a:cs typeface="+mn-cs"/>
                        </a:rPr>
                        <a:t>3.5</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rgbClr val="00A5D7"/>
                          </a:solidFill>
                          <a:effectLst/>
                          <a:latin typeface="+mn-lt"/>
                        </a:rPr>
                        <a:t>61.2bn</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rgbClr val="00A5D7"/>
                          </a:solidFill>
                          <a:effectLst/>
                          <a:latin typeface="+mn-lt"/>
                        </a:rPr>
                        <a:t>2h 9m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rgbClr val="00A5D7"/>
                          </a:solidFill>
                          <a:effectLst/>
                          <a:latin typeface="+mn-lt"/>
                        </a:rPr>
                        <a:t>1h 28m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GB" sz="1400" b="0" i="0" u="none" strike="noStrike" dirty="0">
                        <a:solidFill>
                          <a:schemeClr val="tx1"/>
                        </a:solidFill>
                        <a:effectLst/>
                        <a:latin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02205371"/>
                  </a:ext>
                </a:extLst>
              </a:tr>
              <a:tr h="451343">
                <a:tc>
                  <a:txBody>
                    <a:bodyPr/>
                    <a:lstStyle/>
                    <a:p>
                      <a:pPr algn="ctr" fontAlgn="b"/>
                      <a:r>
                        <a:rPr lang="en-US" sz="1400" b="0" i="0" u="none" strike="noStrike" kern="1200" dirty="0">
                          <a:solidFill>
                            <a:schemeClr val="accent2"/>
                          </a:solidFill>
                          <a:effectLst/>
                          <a:latin typeface="+mn-lt"/>
                          <a:ea typeface="+mn-ea"/>
                          <a:cs typeface="+mn-cs"/>
                        </a:rPr>
                        <a:t>7</a:t>
                      </a:r>
                      <a:r>
                        <a:rPr lang="en-GB" sz="1400" b="0" i="0" u="none" strike="noStrike" kern="1200" dirty="0">
                          <a:solidFill>
                            <a:schemeClr val="accent2"/>
                          </a:solidFill>
                          <a:effectLst/>
                          <a:latin typeface="+mn-lt"/>
                          <a:ea typeface="+mn-ea"/>
                          <a:cs typeface="+mn-cs"/>
                        </a:rPr>
                        <a:t>5.5</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2"/>
                          </a:solidFill>
                          <a:effectLst/>
                          <a:latin typeface="+mn-lt"/>
                        </a:rPr>
                        <a:t>74.4bn</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2"/>
                          </a:solidFill>
                          <a:effectLst/>
                          <a:latin typeface="+mn-lt"/>
                        </a:rPr>
                        <a:t>2h 17m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2"/>
                          </a:solidFill>
                          <a:effectLst/>
                          <a:latin typeface="+mn-lt"/>
                        </a:rPr>
                        <a:t>1h 32m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GB" sz="1400" b="0" i="0" u="none" strike="noStrike" dirty="0">
                        <a:solidFill>
                          <a:schemeClr val="tx1"/>
                        </a:solidFill>
                        <a:effectLst/>
                        <a:latin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1167741"/>
                  </a:ext>
                </a:extLst>
              </a:tr>
              <a:tr h="451343">
                <a:tc>
                  <a:txBody>
                    <a:bodyPr/>
                    <a:lstStyle/>
                    <a:p>
                      <a:pPr algn="ctr" fontAlgn="b"/>
                      <a:r>
                        <a:rPr lang="en-US" sz="1400" b="0" i="0" u="none" strike="noStrike" kern="1200" dirty="0">
                          <a:solidFill>
                            <a:schemeClr val="accent1"/>
                          </a:solidFill>
                          <a:effectLst/>
                          <a:latin typeface="+mn-lt"/>
                          <a:ea typeface="+mn-ea"/>
                          <a:cs typeface="+mn-cs"/>
                        </a:rPr>
                        <a:t>6</a:t>
                      </a:r>
                      <a:r>
                        <a:rPr lang="en-GB" sz="1400" b="0" i="0" u="none" strike="noStrike" kern="1200" dirty="0">
                          <a:solidFill>
                            <a:schemeClr val="accent1"/>
                          </a:solidFill>
                          <a:effectLst/>
                          <a:latin typeface="+mn-lt"/>
                          <a:ea typeface="+mn-ea"/>
                          <a:cs typeface="+mn-cs"/>
                        </a:rPr>
                        <a:t>8.9</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1"/>
                          </a:solidFill>
                          <a:effectLst/>
                          <a:latin typeface="+mn-lt"/>
                        </a:rPr>
                        <a:t>7.7bn</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1"/>
                          </a:solidFill>
                          <a:effectLst/>
                          <a:latin typeface="+mn-lt"/>
                        </a:rPr>
                        <a:t>59m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1"/>
                          </a:solidFill>
                          <a:effectLst/>
                          <a:latin typeface="+mn-lt"/>
                        </a:rPr>
                        <a:t>40m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GB" sz="1400" b="0" i="0" u="none" strike="noStrike" dirty="0">
                        <a:solidFill>
                          <a:schemeClr val="tx1"/>
                        </a:solidFill>
                        <a:effectLst/>
                        <a:latin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13760102"/>
                  </a:ext>
                </a:extLst>
              </a:tr>
            </a:tbl>
          </a:graphicData>
        </a:graphic>
      </p:graphicFrame>
      <p:sp>
        <p:nvSpPr>
          <p:cNvPr id="2" name="Text Placeholder 2">
            <a:extLst>
              <a:ext uri="{FF2B5EF4-FFF2-40B4-BE49-F238E27FC236}">
                <a16:creationId xmlns:a16="http://schemas.microsoft.com/office/drawing/2014/main" id="{D0D431E3-7D27-50DB-50A0-48F90478680C}"/>
              </a:ext>
            </a:extLst>
          </p:cNvPr>
          <p:cNvSpPr txBox="1">
            <a:spLocks/>
          </p:cNvSpPr>
          <p:nvPr/>
        </p:nvSpPr>
        <p:spPr>
          <a:xfrm>
            <a:off x="377757" y="5365115"/>
            <a:ext cx="1133481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Source: Barb Q3 2025, industry standard TV viewing in-home on a TV set. Reach 3min+. 30” equivalent impacts.</a:t>
            </a:r>
          </a:p>
        </p:txBody>
      </p:sp>
    </p:spTree>
    <p:extLst>
      <p:ext uri="{BB962C8B-B14F-4D97-AF65-F5344CB8AC3E}">
        <p14:creationId xmlns:p14="http://schemas.microsoft.com/office/powerpoint/2010/main" val="136733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D55188-34F2-66B5-2561-B1863B681006}"/>
            </a:ext>
          </a:extLst>
        </p:cNvPr>
        <p:cNvGrpSpPr/>
        <p:nvPr/>
      </p:nvGrpSpPr>
      <p:grpSpPr>
        <a:xfrm>
          <a:off x="0" y="0"/>
          <a:ext cx="0" cy="0"/>
          <a:chOff x="0" y="0"/>
          <a:chExt cx="0" cy="0"/>
        </a:xfrm>
      </p:grpSpPr>
      <p:pic>
        <p:nvPicPr>
          <p:cNvPr id="3082" name="Picture 10" descr="ITV's Live Euro Plans Revealed | ITV Football">
            <a:extLst>
              <a:ext uri="{FF2B5EF4-FFF2-40B4-BE49-F238E27FC236}">
                <a16:creationId xmlns:a16="http://schemas.microsoft.com/office/drawing/2014/main" id="{BD2E6D2F-319E-EEF3-5633-EBBC6FB2AEDF}"/>
              </a:ext>
            </a:extLst>
          </p:cNvPr>
          <p:cNvPicPr>
            <a:picLocks noGrp="1" noChangeAspect="1" noChangeArrowheads="1"/>
          </p:cNvPicPr>
          <p:nvPr>
            <p:ph type="pic" sz="quarter" idx="13"/>
          </p:nvPr>
        </p:nvPicPr>
        <p:blipFill rotWithShape="1">
          <a:blip r:embed="rId3">
            <a:extLst>
              <a:ext uri="{28A0092B-C50C-407E-A947-70E740481C1C}">
                <a14:useLocalDpi xmlns:a14="http://schemas.microsoft.com/office/drawing/2010/main" val="0"/>
              </a:ext>
            </a:extLst>
          </a:blip>
          <a:srcRect l="18358" t="1" r="9169" b="3272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C199A610-829C-A5F3-9929-42E24006912D}"/>
              </a:ext>
            </a:extLst>
          </p:cNvPr>
          <p:cNvSpPr/>
          <p:nvPr/>
        </p:nvSpPr>
        <p:spPr>
          <a:xfrm flipH="1">
            <a:off x="-8" y="0"/>
            <a:ext cx="12192008" cy="6858000"/>
          </a:xfrm>
          <a:prstGeom prst="rect">
            <a:avLst/>
          </a:prstGeom>
          <a:gradFill flip="none" rotWithShape="1">
            <a:gsLst>
              <a:gs pos="85000">
                <a:schemeClr val="bg1">
                  <a:lumMod val="0"/>
                  <a:alpha val="0"/>
                </a:schemeClr>
              </a:gs>
              <a:gs pos="52000">
                <a:srgbClr val="000000">
                  <a:lumMod val="24000"/>
                  <a:alpha val="25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0" name="Rectangle 19">
            <a:extLst>
              <a:ext uri="{FF2B5EF4-FFF2-40B4-BE49-F238E27FC236}">
                <a16:creationId xmlns:a16="http://schemas.microsoft.com/office/drawing/2014/main" id="{8517DA9A-FD76-74B8-ACC4-9D59ED0D4458}"/>
              </a:ext>
            </a:extLst>
          </p:cNvPr>
          <p:cNvSpPr/>
          <p:nvPr/>
        </p:nvSpPr>
        <p:spPr>
          <a:xfrm flipH="1">
            <a:off x="-10" y="0"/>
            <a:ext cx="12192009" cy="6858000"/>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 name="Title 2">
            <a:extLst>
              <a:ext uri="{FF2B5EF4-FFF2-40B4-BE49-F238E27FC236}">
                <a16:creationId xmlns:a16="http://schemas.microsoft.com/office/drawing/2014/main" id="{4341ADEF-480E-943D-E773-B76408974415}"/>
              </a:ext>
            </a:extLst>
          </p:cNvPr>
          <p:cNvSpPr>
            <a:spLocks noGrp="1"/>
          </p:cNvSpPr>
          <p:nvPr>
            <p:ph type="ctrTitle"/>
          </p:nvPr>
        </p:nvSpPr>
        <p:spPr>
          <a:xfrm>
            <a:off x="371289" y="1140293"/>
            <a:ext cx="4706550" cy="2412000"/>
          </a:xfrm>
        </p:spPr>
        <p:txBody>
          <a:bodyPr/>
          <a:lstStyle/>
          <a:p>
            <a:r>
              <a:rPr lang="en-US" dirty="0"/>
              <a:t>Where to find the FIFA World Cup 2026 audience</a:t>
            </a:r>
            <a:endParaRPr lang="en-GB" dirty="0"/>
          </a:p>
        </p:txBody>
      </p:sp>
      <p:sp>
        <p:nvSpPr>
          <p:cNvPr id="7" name="Text Placeholder 5">
            <a:extLst>
              <a:ext uri="{FF2B5EF4-FFF2-40B4-BE49-F238E27FC236}">
                <a16:creationId xmlns:a16="http://schemas.microsoft.com/office/drawing/2014/main" id="{983B91CC-16C4-982A-1108-CADBD92962E8}"/>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ITV Football - ITV </a:t>
            </a:r>
            <a:endParaRPr lang="en-GB" dirty="0">
              <a:solidFill>
                <a:schemeClr val="bg1"/>
              </a:solidFill>
            </a:endParaRPr>
          </a:p>
        </p:txBody>
      </p:sp>
    </p:spTree>
    <p:extLst>
      <p:ext uri="{BB962C8B-B14F-4D97-AF65-F5344CB8AC3E}">
        <p14:creationId xmlns:p14="http://schemas.microsoft.com/office/powerpoint/2010/main" val="20209470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Placeholder 22" descr="A person in a red shirt is helping another person, who is wearing a white coat, by combing their hair in a bar with various shelves and decorations in the background.&#10;&#10;AI-generated content may be incorrect.">
            <a:extLst>
              <a:ext uri="{FF2B5EF4-FFF2-40B4-BE49-F238E27FC236}">
                <a16:creationId xmlns:a16="http://schemas.microsoft.com/office/drawing/2014/main" id="{77ACB4B1-B7EE-AF19-3F1C-A089EB6C1435}"/>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a:prstGeom prst="rect">
            <a:avLst/>
          </a:prstGeom>
          <a:solidFill>
            <a:prstClr val="white">
              <a:lumMod val="85000"/>
            </a:prstClr>
          </a:solidFill>
        </p:spPr>
      </p:pic>
      <p:sp>
        <p:nvSpPr>
          <p:cNvPr id="2" name="Title 1">
            <a:extLst>
              <a:ext uri="{FF2B5EF4-FFF2-40B4-BE49-F238E27FC236}">
                <a16:creationId xmlns:a16="http://schemas.microsoft.com/office/drawing/2014/main" id="{77201985-6867-6A96-0E2A-10510CA6102C}"/>
              </a:ext>
            </a:extLst>
          </p:cNvPr>
          <p:cNvSpPr>
            <a:spLocks noGrp="1"/>
          </p:cNvSpPr>
          <p:nvPr>
            <p:ph type="title"/>
          </p:nvPr>
        </p:nvSpPr>
        <p:spPr>
          <a:xfrm>
            <a:off x="371476" y="359944"/>
            <a:ext cx="5265753" cy="1021181"/>
          </a:xfrm>
        </p:spPr>
        <p:txBody>
          <a:bodyPr/>
          <a:lstStyle/>
          <a:p>
            <a:r>
              <a:rPr lang="en-US" dirty="0"/>
              <a:t>Where to find the FIFA World Cup 2026 audience</a:t>
            </a:r>
            <a:endParaRPr lang="en-GB" dirty="0"/>
          </a:p>
        </p:txBody>
      </p:sp>
      <p:sp>
        <p:nvSpPr>
          <p:cNvPr id="3" name="Text Placeholder 2">
            <a:extLst>
              <a:ext uri="{FF2B5EF4-FFF2-40B4-BE49-F238E27FC236}">
                <a16:creationId xmlns:a16="http://schemas.microsoft.com/office/drawing/2014/main" id="{3C77CB4C-7BF0-042F-30B6-850302B53B4D}"/>
              </a:ext>
            </a:extLst>
          </p:cNvPr>
          <p:cNvSpPr>
            <a:spLocks noGrp="1"/>
          </p:cNvSpPr>
          <p:nvPr>
            <p:ph type="body" sz="quarter" idx="13"/>
          </p:nvPr>
        </p:nvSpPr>
        <p:spPr>
          <a:xfrm>
            <a:off x="377758" y="1614207"/>
            <a:ext cx="4368867" cy="4023022"/>
          </a:xfrm>
        </p:spPr>
        <p:txBody>
          <a:bodyPr>
            <a:normAutofit/>
          </a:bodyPr>
          <a:lstStyle/>
          <a:p>
            <a:pPr>
              <a:buNone/>
            </a:pPr>
            <a:r>
              <a:rPr lang="en-US" sz="1700" dirty="0"/>
              <a:t>This year’s FIFA World Cup will likely produce a surge in overall viewing – how can brands capture this engaged audience beyond the matches themselves?</a:t>
            </a:r>
          </a:p>
          <a:p>
            <a:pPr>
              <a:buNone/>
            </a:pPr>
            <a:r>
              <a:rPr lang="en-US" sz="1700" dirty="0"/>
              <a:t>We answer this by analysing Euros 2024* viewing habits, identifying key programmes and genres where this audience can be reached.</a:t>
            </a:r>
          </a:p>
        </p:txBody>
      </p:sp>
      <p:sp>
        <p:nvSpPr>
          <p:cNvPr id="24" name="Text Placeholder 5">
            <a:extLst>
              <a:ext uri="{FF2B5EF4-FFF2-40B4-BE49-F238E27FC236}">
                <a16:creationId xmlns:a16="http://schemas.microsoft.com/office/drawing/2014/main" id="{D7DF25E0-7D5E-1043-EE3D-5E4556410DD1}"/>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Snickers -Own Goal </a:t>
            </a:r>
            <a:endParaRPr lang="en-GB" dirty="0">
              <a:solidFill>
                <a:schemeClr val="bg1"/>
              </a:solidFill>
            </a:endParaRPr>
          </a:p>
        </p:txBody>
      </p:sp>
      <p:sp>
        <p:nvSpPr>
          <p:cNvPr id="27" name="Text Placeholder 2">
            <a:extLst>
              <a:ext uri="{FF2B5EF4-FFF2-40B4-BE49-F238E27FC236}">
                <a16:creationId xmlns:a16="http://schemas.microsoft.com/office/drawing/2014/main" id="{E9D619F4-D68B-A304-9EFF-1AEFF9BA0C77}"/>
              </a:ext>
            </a:extLst>
          </p:cNvPr>
          <p:cNvSpPr>
            <a:spLocks noGrp="1"/>
          </p:cNvSpPr>
          <p:nvPr>
            <p:ph type="body" sz="quarter" idx="15"/>
          </p:nvPr>
        </p:nvSpPr>
        <p:spPr>
          <a:xfrm>
            <a:off x="377758" y="5365115"/>
            <a:ext cx="5128740" cy="371542"/>
          </a:xfrm>
        </p:spPr>
        <p:txBody>
          <a:bodyPr/>
          <a:lstStyle/>
          <a:p>
            <a:r>
              <a:rPr lang="en-GB" dirty="0"/>
              <a:t>*Last major men’s international football tournament that featured England and Scotland.</a:t>
            </a:r>
          </a:p>
        </p:txBody>
      </p:sp>
    </p:spTree>
    <p:extLst>
      <p:ext uri="{BB962C8B-B14F-4D97-AF65-F5344CB8AC3E}">
        <p14:creationId xmlns:p14="http://schemas.microsoft.com/office/powerpoint/2010/main" val="198447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descr="A person in a red cape and jacket is performing an acrobatic jump, while a dog stands beside a building with a red curtain.&#10;&#10;AI-generated content may be incorrect.">
            <a:extLst>
              <a:ext uri="{FF2B5EF4-FFF2-40B4-BE49-F238E27FC236}">
                <a16:creationId xmlns:a16="http://schemas.microsoft.com/office/drawing/2014/main" id="{B0F427C4-75C2-0223-58C2-A782E624C558}"/>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a:prstGeom prst="rect">
            <a:avLst/>
          </a:prstGeom>
          <a:solidFill>
            <a:prstClr val="white">
              <a:lumMod val="85000"/>
            </a:prstClr>
          </a:solidFill>
        </p:spPr>
      </p:pic>
      <p:sp>
        <p:nvSpPr>
          <p:cNvPr id="2" name="Title 1">
            <a:extLst>
              <a:ext uri="{FF2B5EF4-FFF2-40B4-BE49-F238E27FC236}">
                <a16:creationId xmlns:a16="http://schemas.microsoft.com/office/drawing/2014/main" id="{B6097223-7D69-81E0-79C4-2C45FF06D2A9}"/>
              </a:ext>
            </a:extLst>
          </p:cNvPr>
          <p:cNvSpPr>
            <a:spLocks noGrp="1"/>
          </p:cNvSpPr>
          <p:nvPr>
            <p:ph type="title"/>
          </p:nvPr>
        </p:nvSpPr>
        <p:spPr/>
        <p:txBody>
          <a:bodyPr/>
          <a:lstStyle/>
          <a:p>
            <a:r>
              <a:rPr lang="en-GB" dirty="0"/>
              <a:t>In this deck...</a:t>
            </a:r>
          </a:p>
        </p:txBody>
      </p:sp>
      <p:sp>
        <p:nvSpPr>
          <p:cNvPr id="3" name="Text Placeholder 2">
            <a:extLst>
              <a:ext uri="{FF2B5EF4-FFF2-40B4-BE49-F238E27FC236}">
                <a16:creationId xmlns:a16="http://schemas.microsoft.com/office/drawing/2014/main" id="{B40D8020-446C-B3B0-1A69-9B7C906032C4}"/>
              </a:ext>
            </a:extLst>
          </p:cNvPr>
          <p:cNvSpPr>
            <a:spLocks noGrp="1"/>
          </p:cNvSpPr>
          <p:nvPr>
            <p:ph type="body" sz="quarter" idx="13"/>
          </p:nvPr>
        </p:nvSpPr>
        <p:spPr>
          <a:xfrm>
            <a:off x="377758" y="1614207"/>
            <a:ext cx="5007042" cy="4126193"/>
          </a:xfrm>
        </p:spPr>
        <p:txBody>
          <a:bodyPr>
            <a:normAutofit lnSpcReduction="10000"/>
          </a:bodyPr>
          <a:lstStyle/>
          <a:p>
            <a:pPr>
              <a:lnSpc>
                <a:spcPct val="107000"/>
              </a:lnSpc>
            </a:pPr>
            <a:r>
              <a:rPr lang="en-GB" sz="1600" dirty="0">
                <a:effectLst/>
                <a:latin typeface="+mj-lt"/>
                <a:ea typeface="Calibri" panose="020F0502020204030204" pitchFamily="34" charset="0"/>
                <a:cs typeface="Times New Roman" panose="02020603050405020304" pitchFamily="18" charset="0"/>
              </a:rPr>
              <a:t>With Q3 planning well under way, this report will be a handy guide on what to expect over the coming months. </a:t>
            </a:r>
          </a:p>
          <a:p>
            <a:pPr lvl="0">
              <a:lnSpc>
                <a:spcPct val="107000"/>
              </a:lnSpc>
            </a:pPr>
            <a:r>
              <a:rPr lang="en-GB" sz="1600" dirty="0">
                <a:effectLst/>
                <a:latin typeface="+mj-lt"/>
                <a:ea typeface="Calibri" panose="020F0502020204030204" pitchFamily="34" charset="0"/>
                <a:cs typeface="Times New Roman" panose="02020603050405020304" pitchFamily="18" charset="0"/>
              </a:rPr>
              <a:t>To provide a useful base on what to expect next year we look historically to Q3 2025:</a:t>
            </a:r>
          </a:p>
          <a:p>
            <a:pPr marL="285750" lvl="0" indent="-285750">
              <a:lnSpc>
                <a:spcPct val="107000"/>
              </a:lnSpc>
              <a:buFont typeface="Symbol" panose="05050102010706020507" pitchFamily="18" charset="2"/>
              <a:buChar char="¾"/>
            </a:pPr>
            <a:r>
              <a:rPr lang="en-GB" sz="1500" dirty="0">
                <a:effectLst/>
                <a:latin typeface="+mj-lt"/>
                <a:ea typeface="Calibri" panose="020F0502020204030204" pitchFamily="34" charset="0"/>
                <a:cs typeface="Times New Roman" panose="02020603050405020304" pitchFamily="18" charset="0"/>
              </a:rPr>
              <a:t>Category &amp; advertiser analysis </a:t>
            </a:r>
          </a:p>
          <a:p>
            <a:pPr marL="285750" lvl="0" indent="-285750">
              <a:lnSpc>
                <a:spcPct val="107000"/>
              </a:lnSpc>
              <a:buFont typeface="Symbol" panose="05050102010706020507" pitchFamily="18" charset="2"/>
              <a:buChar char="¾"/>
            </a:pPr>
            <a:r>
              <a:rPr lang="en-GB" sz="1500" dirty="0">
                <a:latin typeface="+mj-lt"/>
                <a:ea typeface="Calibri" panose="020F0502020204030204" pitchFamily="34" charset="0"/>
                <a:cs typeface="Times New Roman" panose="02020603050405020304" pitchFamily="18" charset="0"/>
              </a:rPr>
              <a:t>‘Reach Extenders’ analysis &amp; </a:t>
            </a:r>
            <a:r>
              <a:rPr lang="en-GB" sz="1500" dirty="0">
                <a:effectLst/>
                <a:latin typeface="+mj-lt"/>
                <a:ea typeface="Calibri" panose="020F0502020204030204" pitchFamily="34" charset="0"/>
                <a:cs typeface="Times New Roman" panose="02020603050405020304" pitchFamily="18" charset="0"/>
              </a:rPr>
              <a:t>TV viewing overview</a:t>
            </a:r>
          </a:p>
          <a:p>
            <a:pPr marL="285750" lvl="0" indent="-285750">
              <a:lnSpc>
                <a:spcPct val="107000"/>
              </a:lnSpc>
              <a:buFont typeface="Symbol" panose="05050102010706020507" pitchFamily="18" charset="2"/>
              <a:buChar char="¾"/>
            </a:pPr>
            <a:r>
              <a:rPr lang="en-GB" sz="1500" dirty="0">
                <a:effectLst/>
                <a:latin typeface="+mj-lt"/>
                <a:ea typeface="Calibri" panose="020F0502020204030204" pitchFamily="34" charset="0"/>
                <a:cs typeface="Times New Roman" panose="02020603050405020304" pitchFamily="18" charset="0"/>
              </a:rPr>
              <a:t>Where to find the FIFA World Cup 2026 audience</a:t>
            </a:r>
          </a:p>
          <a:p>
            <a:pPr marL="285750" lvl="0" indent="-285750">
              <a:lnSpc>
                <a:spcPct val="107000"/>
              </a:lnSpc>
              <a:buFont typeface="Symbol" panose="05050102010706020507" pitchFamily="18" charset="2"/>
              <a:buChar char="¾"/>
            </a:pPr>
            <a:r>
              <a:rPr lang="en-GB" sz="1500" dirty="0">
                <a:effectLst/>
                <a:latin typeface="+mj-lt"/>
                <a:ea typeface="Calibri" panose="020F0502020204030204" pitchFamily="34" charset="0"/>
                <a:cs typeface="Times New Roman" panose="02020603050405020304" pitchFamily="18" charset="0"/>
              </a:rPr>
              <a:t>Programming highlights across a range of genres</a:t>
            </a:r>
          </a:p>
          <a:p>
            <a:pPr lvl="0">
              <a:lnSpc>
                <a:spcPct val="107000"/>
              </a:lnSpc>
            </a:pPr>
            <a:r>
              <a:rPr lang="en-GB" sz="1600" dirty="0">
                <a:effectLst/>
                <a:latin typeface="+mj-lt"/>
                <a:ea typeface="Calibri" panose="020F0502020204030204" pitchFamily="34" charset="0"/>
                <a:cs typeface="Times New Roman" panose="02020603050405020304" pitchFamily="18" charset="0"/>
              </a:rPr>
              <a:t>To better prepare you, we include key considerations for the quarter ahead:</a:t>
            </a:r>
          </a:p>
          <a:p>
            <a:pPr marL="285750" indent="-285750">
              <a:lnSpc>
                <a:spcPct val="107000"/>
              </a:lnSpc>
              <a:buFont typeface="Symbol" panose="05050102010706020507" pitchFamily="18" charset="2"/>
              <a:buChar char="¾"/>
            </a:pPr>
            <a:r>
              <a:rPr lang="en-GB" sz="1500" dirty="0">
                <a:effectLst/>
                <a:latin typeface="+mj-lt"/>
                <a:ea typeface="Calibri" panose="020F0502020204030204" pitchFamily="34" charset="0"/>
                <a:cs typeface="Times New Roman" panose="02020603050405020304" pitchFamily="18" charset="0"/>
              </a:rPr>
              <a:t>Important dates </a:t>
            </a:r>
          </a:p>
          <a:p>
            <a:pPr marL="285750" indent="-285750">
              <a:lnSpc>
                <a:spcPct val="107000"/>
              </a:lnSpc>
              <a:buFont typeface="Symbol" panose="05050102010706020507" pitchFamily="18" charset="2"/>
              <a:buChar char="¾"/>
            </a:pPr>
            <a:r>
              <a:rPr lang="en-GB" sz="1500" dirty="0">
                <a:effectLst/>
                <a:latin typeface="+mj-lt"/>
                <a:ea typeface="Calibri" panose="020F0502020204030204" pitchFamily="34" charset="0"/>
                <a:cs typeface="Times New Roman" panose="02020603050405020304" pitchFamily="18" charset="0"/>
              </a:rPr>
              <a:t>Preview on programming to expect in </a:t>
            </a:r>
            <a:r>
              <a:rPr lang="en-GB" sz="1500" dirty="0">
                <a:latin typeface="+mj-lt"/>
                <a:ea typeface="Calibri" panose="020F0502020204030204" pitchFamily="34" charset="0"/>
                <a:cs typeface="Times New Roman" panose="02020603050405020304" pitchFamily="18" charset="0"/>
              </a:rPr>
              <a:t>Q3 2026</a:t>
            </a:r>
            <a:endParaRPr lang="en-GB" sz="1500" dirty="0">
              <a:effectLst/>
              <a:latin typeface="+mj-lt"/>
              <a:ea typeface="Calibri" panose="020F0502020204030204" pitchFamily="34" charset="0"/>
              <a:cs typeface="Times New Roman" panose="02020603050405020304" pitchFamily="18" charset="0"/>
            </a:endParaRPr>
          </a:p>
          <a:p>
            <a:endParaRPr lang="en-GB" sz="1600" dirty="0">
              <a:latin typeface="+mj-lt"/>
            </a:endParaRPr>
          </a:p>
          <a:p>
            <a:endParaRPr lang="en-GB" dirty="0"/>
          </a:p>
        </p:txBody>
      </p:sp>
      <p:sp>
        <p:nvSpPr>
          <p:cNvPr id="12" name="Text Placeholder 5">
            <a:extLst>
              <a:ext uri="{FF2B5EF4-FFF2-40B4-BE49-F238E27FC236}">
                <a16:creationId xmlns:a16="http://schemas.microsoft.com/office/drawing/2014/main" id="{47E3475E-B6DD-8C9E-3577-04217C39FFEA}"/>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0" i="0" dirty="0">
                <a:solidFill>
                  <a:srgbClr val="FFFFFF"/>
                </a:solidFill>
                <a:effectLst/>
                <a:latin typeface="+mj-lt"/>
              </a:rPr>
              <a:t>Sky Mobile – Keep Rollin’</a:t>
            </a:r>
            <a:endParaRPr lang="en-GB" dirty="0">
              <a:solidFill>
                <a:schemeClr val="bg1"/>
              </a:solidFill>
              <a:latin typeface="+mj-lt"/>
            </a:endParaRPr>
          </a:p>
        </p:txBody>
      </p:sp>
    </p:spTree>
    <p:extLst>
      <p:ext uri="{BB962C8B-B14F-4D97-AF65-F5344CB8AC3E}">
        <p14:creationId xmlns:p14="http://schemas.microsoft.com/office/powerpoint/2010/main" val="15160364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EA1F11-9CE7-3A0A-E534-7AD0319D1CF3}"/>
            </a:ext>
          </a:extLst>
        </p:cNvPr>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E84BFE32-FCCF-B174-CCBA-1FCE4101715D}"/>
              </a:ext>
            </a:extLst>
          </p:cNvPr>
          <p:cNvGraphicFramePr>
            <a:graphicFrameLocks noGrp="1"/>
          </p:cNvGraphicFramePr>
          <p:nvPr>
            <p:extLst>
              <p:ext uri="{D42A27DB-BD31-4B8C-83A1-F6EECF244321}">
                <p14:modId xmlns:p14="http://schemas.microsoft.com/office/powerpoint/2010/main" val="2497159321"/>
              </p:ext>
            </p:extLst>
          </p:nvPr>
        </p:nvGraphicFramePr>
        <p:xfrm>
          <a:off x="1768088" y="1741067"/>
          <a:ext cx="8655820" cy="3084930"/>
        </p:xfrm>
        <a:graphic>
          <a:graphicData uri="http://schemas.openxmlformats.org/drawingml/2006/table">
            <a:tbl>
              <a:tblPr/>
              <a:tblGrid>
                <a:gridCol w="2163955">
                  <a:extLst>
                    <a:ext uri="{9D8B030D-6E8A-4147-A177-3AD203B41FA5}">
                      <a16:colId xmlns:a16="http://schemas.microsoft.com/office/drawing/2014/main" val="164632197"/>
                    </a:ext>
                  </a:extLst>
                </a:gridCol>
                <a:gridCol w="2163955">
                  <a:extLst>
                    <a:ext uri="{9D8B030D-6E8A-4147-A177-3AD203B41FA5}">
                      <a16:colId xmlns:a16="http://schemas.microsoft.com/office/drawing/2014/main" val="77209574"/>
                    </a:ext>
                  </a:extLst>
                </a:gridCol>
                <a:gridCol w="2163955">
                  <a:extLst>
                    <a:ext uri="{9D8B030D-6E8A-4147-A177-3AD203B41FA5}">
                      <a16:colId xmlns:a16="http://schemas.microsoft.com/office/drawing/2014/main" val="3762595640"/>
                    </a:ext>
                  </a:extLst>
                </a:gridCol>
                <a:gridCol w="2163955">
                  <a:extLst>
                    <a:ext uri="{9D8B030D-6E8A-4147-A177-3AD203B41FA5}">
                      <a16:colId xmlns:a16="http://schemas.microsoft.com/office/drawing/2014/main" val="796930506"/>
                    </a:ext>
                  </a:extLst>
                </a:gridCol>
              </a:tblGrid>
              <a:tr h="307532">
                <a:tc gridSpan="4">
                  <a:txBody>
                    <a:bodyPr/>
                    <a:lstStyle/>
                    <a:p>
                      <a:pPr algn="ctr" fontAlgn="ctr">
                        <a:buNone/>
                      </a:pPr>
                      <a:r>
                        <a:rPr lang="en-GB" sz="1200" b="1" i="0" u="none" strike="noStrike" dirty="0">
                          <a:solidFill>
                            <a:srgbClr val="FFFFFF"/>
                          </a:solidFill>
                          <a:effectLst/>
                          <a:latin typeface="Arial" panose="020B0604020202020204" pitchFamily="34" charset="0"/>
                        </a:rPr>
                        <a:t>% of all viewing</a:t>
                      </a:r>
                    </a:p>
                  </a:txBody>
                  <a:tcPr marL="6350" marR="6350" marT="6350" marB="0" anchor="ctr">
                    <a:lnL w="12700" cap="flat" cmpd="sng" algn="ctr">
                      <a:solidFill>
                        <a:srgbClr val="FFFFFF"/>
                      </a:solidFill>
                      <a:prstDash val="solid"/>
                      <a:round/>
                      <a:headEnd type="none" w="med" len="med"/>
                      <a:tailEnd type="none" w="med" len="med"/>
                    </a:lnL>
                    <a:lnR>
                      <a:noFill/>
                    </a:lnR>
                    <a:lnT>
                      <a:noFill/>
                    </a:lnT>
                    <a:lnB w="19050" cap="flat" cmpd="sng" algn="ctr">
                      <a:solidFill>
                        <a:srgbClr val="FFFFFF"/>
                      </a:solidFill>
                      <a:prstDash val="solid"/>
                      <a:round/>
                      <a:headEnd type="none" w="med" len="med"/>
                      <a:tailEnd type="none" w="med" len="med"/>
                    </a:lnB>
                    <a:solidFill>
                      <a:srgbClr val="372D87"/>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800579091"/>
                  </a:ext>
                </a:extLst>
              </a:tr>
              <a:tr h="317142">
                <a:tc>
                  <a:txBody>
                    <a:bodyPr/>
                    <a:lstStyle/>
                    <a:p>
                      <a:pPr algn="ctr" fontAlgn="ctr">
                        <a:buNone/>
                      </a:pPr>
                      <a:r>
                        <a:rPr lang="en-GB" sz="1200" b="1" i="0" u="none" strike="noStrike">
                          <a:solidFill>
                            <a:srgbClr val="000000"/>
                          </a:solidFill>
                          <a:effectLst/>
                          <a:latin typeface="Arial" panose="020B0604020202020204" pitchFamily="34" charset="0"/>
                        </a:rPr>
                        <a:t>Genre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Adults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dirty="0">
                          <a:solidFill>
                            <a:srgbClr val="000000"/>
                          </a:solidFill>
                          <a:effectLst/>
                          <a:latin typeface="Arial" panose="020B0604020202020204" pitchFamily="34" charset="0"/>
                        </a:rPr>
                        <a:t>Euros Audience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Index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3117127724"/>
                  </a:ext>
                </a:extLst>
              </a:tr>
              <a:tr h="307532">
                <a:tc>
                  <a:txBody>
                    <a:bodyPr/>
                    <a:lstStyle/>
                    <a:p>
                      <a:pPr algn="ctr" fontAlgn="ctr">
                        <a:buNone/>
                      </a:pPr>
                      <a:r>
                        <a:rPr lang="en-GB" sz="1200" b="0" i="0" u="none" strike="noStrike">
                          <a:solidFill>
                            <a:srgbClr val="000000"/>
                          </a:solidFill>
                          <a:effectLst/>
                          <a:latin typeface="Arial" panose="020B0604020202020204" pitchFamily="34" charset="0"/>
                        </a:rPr>
                        <a:t>Drama</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89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867114621"/>
                  </a:ext>
                </a:extLst>
              </a:tr>
              <a:tr h="307532">
                <a:tc>
                  <a:txBody>
                    <a:bodyPr/>
                    <a:lstStyle/>
                    <a:p>
                      <a:pPr algn="ctr" fontAlgn="ctr">
                        <a:buNone/>
                      </a:pPr>
                      <a:r>
                        <a:rPr lang="en-GB" sz="1200" b="0" i="0" u="none" strike="noStrike">
                          <a:solidFill>
                            <a:srgbClr val="000000"/>
                          </a:solidFill>
                          <a:effectLst/>
                          <a:latin typeface="Arial" panose="020B0604020202020204" pitchFamily="34" charset="0"/>
                        </a:rPr>
                        <a:t>Entertainment</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98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405567266"/>
                  </a:ext>
                </a:extLst>
              </a:tr>
              <a:tr h="307532">
                <a:tc>
                  <a:txBody>
                    <a:bodyPr/>
                    <a:lstStyle/>
                    <a:p>
                      <a:pPr algn="ctr" fontAlgn="ctr">
                        <a:buNone/>
                      </a:pPr>
                      <a:r>
                        <a:rPr lang="en-GB" sz="1200" b="0" i="0" u="none" strike="noStrike">
                          <a:solidFill>
                            <a:srgbClr val="FFFFFF"/>
                          </a:solidFill>
                          <a:effectLst/>
                          <a:latin typeface="Arial" panose="020B0604020202020204" pitchFamily="34" charset="0"/>
                        </a:rPr>
                        <a:t>Sport</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fontAlgn="ctr">
                        <a:buNone/>
                      </a:pPr>
                      <a:r>
                        <a:rPr lang="en-GB" sz="1200" b="0" i="0" u="none" strike="noStrike">
                          <a:solidFill>
                            <a:srgbClr val="FFFFFF"/>
                          </a:solidFill>
                          <a:effectLst/>
                          <a:latin typeface="Arial" panose="020B0604020202020204" pitchFamily="34" charset="0"/>
                        </a:rPr>
                        <a:t>12%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fontAlgn="ctr">
                        <a:buNone/>
                      </a:pPr>
                      <a:r>
                        <a:rPr lang="en-GB" sz="1200" b="0" i="0" u="none" strike="noStrike">
                          <a:solidFill>
                            <a:srgbClr val="FFFFFF"/>
                          </a:solidFill>
                          <a:effectLst/>
                          <a:latin typeface="Arial" panose="020B0604020202020204" pitchFamily="34" charset="0"/>
                        </a:rPr>
                        <a:t>16%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fontAlgn="ctr">
                        <a:buNone/>
                      </a:pPr>
                      <a:r>
                        <a:rPr lang="en-GB" sz="1200" b="0" i="0" u="none" strike="noStrike">
                          <a:solidFill>
                            <a:srgbClr val="FFFFFF"/>
                          </a:solidFill>
                          <a:effectLst/>
                          <a:latin typeface="Arial" panose="020B0604020202020204" pitchFamily="34" charset="0"/>
                        </a:rPr>
                        <a:t>133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extLst>
                  <a:ext uri="{0D108BD9-81ED-4DB2-BD59-A6C34878D82A}">
                    <a16:rowId xmlns:a16="http://schemas.microsoft.com/office/drawing/2014/main" val="3641761869"/>
                  </a:ext>
                </a:extLst>
              </a:tr>
              <a:tr h="307532">
                <a:tc>
                  <a:txBody>
                    <a:bodyPr/>
                    <a:lstStyle/>
                    <a:p>
                      <a:pPr algn="ctr" fontAlgn="ctr">
                        <a:buNone/>
                      </a:pPr>
                      <a:r>
                        <a:rPr lang="en-GB" sz="1200" b="0" i="0" u="none" strike="noStrike">
                          <a:solidFill>
                            <a:srgbClr val="000000"/>
                          </a:solidFill>
                          <a:effectLst/>
                          <a:latin typeface="Arial" panose="020B0604020202020204" pitchFamily="34" charset="0"/>
                        </a:rPr>
                        <a:t>Documentaries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99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831434181"/>
                  </a:ext>
                </a:extLst>
              </a:tr>
              <a:tr h="307532">
                <a:tc>
                  <a:txBody>
                    <a:bodyPr/>
                    <a:lstStyle/>
                    <a:p>
                      <a:pPr algn="ctr" fontAlgn="ctr">
                        <a:buNone/>
                      </a:pPr>
                      <a:r>
                        <a:rPr lang="en-GB" sz="1200" b="0" i="0" u="none" strike="noStrike">
                          <a:solidFill>
                            <a:srgbClr val="000000"/>
                          </a:solidFill>
                          <a:effectLst/>
                          <a:latin typeface="Arial" panose="020B0604020202020204" pitchFamily="34" charset="0"/>
                        </a:rPr>
                        <a:t>Films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89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28699410"/>
                  </a:ext>
                </a:extLst>
              </a:tr>
              <a:tr h="307532">
                <a:tc>
                  <a:txBody>
                    <a:bodyPr/>
                    <a:lstStyle/>
                    <a:p>
                      <a:pPr algn="ctr" fontAlgn="ctr">
                        <a:buNone/>
                      </a:pPr>
                      <a:r>
                        <a:rPr lang="en-GB" sz="1200" b="0" i="0" u="none" strike="noStrike" dirty="0">
                          <a:solidFill>
                            <a:srgbClr val="FFFFFF"/>
                          </a:solidFill>
                          <a:effectLst/>
                          <a:latin typeface="Arial" panose="020B0604020202020204" pitchFamily="34" charset="0"/>
                        </a:rPr>
                        <a:t>Hobbies/Leisure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fontAlgn="ctr">
                        <a:buNone/>
                      </a:pPr>
                      <a:r>
                        <a:rPr lang="en-GB" sz="1200" b="0" i="0" u="none" strike="noStrike">
                          <a:solidFill>
                            <a:srgbClr val="FFFFFF"/>
                          </a:solidFill>
                          <a:effectLst/>
                          <a:latin typeface="Arial" panose="020B0604020202020204" pitchFamily="34" charset="0"/>
                        </a:rPr>
                        <a:t>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fontAlgn="ctr">
                        <a:buNone/>
                      </a:pPr>
                      <a:r>
                        <a:rPr lang="en-GB" sz="1200" b="0" i="0" u="none" strike="noStrike">
                          <a:solidFill>
                            <a:srgbClr val="FFFFFF"/>
                          </a:solidFill>
                          <a:effectLst/>
                          <a:latin typeface="Arial" panose="020B0604020202020204" pitchFamily="34" charset="0"/>
                        </a:rPr>
                        <a:t>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fontAlgn="ctr">
                        <a:buNone/>
                      </a:pPr>
                      <a:r>
                        <a:rPr lang="en-GB" sz="1200" b="0" i="0" u="none" strike="noStrike">
                          <a:solidFill>
                            <a:srgbClr val="FFFFFF"/>
                          </a:solidFill>
                          <a:effectLst/>
                          <a:latin typeface="Arial" panose="020B0604020202020204" pitchFamily="34" charset="0"/>
                        </a:rPr>
                        <a:t>102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extLst>
                  <a:ext uri="{0D108BD9-81ED-4DB2-BD59-A6C34878D82A}">
                    <a16:rowId xmlns:a16="http://schemas.microsoft.com/office/drawing/2014/main" val="2085520374"/>
                  </a:ext>
                </a:extLst>
              </a:tr>
              <a:tr h="307532">
                <a:tc>
                  <a:txBody>
                    <a:bodyPr/>
                    <a:lstStyle/>
                    <a:p>
                      <a:pPr algn="ctr" fontAlgn="ctr">
                        <a:buNone/>
                      </a:pPr>
                      <a:r>
                        <a:rPr lang="en-GB" sz="1200" b="0" i="0" u="none" strike="noStrike" dirty="0">
                          <a:solidFill>
                            <a:srgbClr val="FFFFFF"/>
                          </a:solidFill>
                          <a:effectLst/>
                          <a:latin typeface="Arial" panose="020B0604020202020204" pitchFamily="34" charset="0"/>
                        </a:rPr>
                        <a:t>News/Weather</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fontAlgn="ctr">
                        <a:buNone/>
                      </a:pPr>
                      <a:r>
                        <a:rPr lang="en-GB" sz="1200" b="0" i="0" u="none" strike="noStrike" dirty="0">
                          <a:solidFill>
                            <a:srgbClr val="FFFFFF"/>
                          </a:solidFill>
                          <a:effectLst/>
                          <a:latin typeface="Arial" panose="020B0604020202020204" pitchFamily="34" charset="0"/>
                        </a:rPr>
                        <a:t>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fontAlgn="ctr">
                        <a:buNone/>
                      </a:pPr>
                      <a:r>
                        <a:rPr lang="en-GB" sz="1200" b="0" i="0" u="none" strike="noStrike">
                          <a:solidFill>
                            <a:srgbClr val="FFFFFF"/>
                          </a:solidFill>
                          <a:effectLst/>
                          <a:latin typeface="Arial" panose="020B0604020202020204" pitchFamily="34" charset="0"/>
                        </a:rPr>
                        <a:t>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fontAlgn="ctr">
                        <a:buNone/>
                      </a:pPr>
                      <a:r>
                        <a:rPr lang="en-GB" sz="1200" b="0" i="0" u="none" strike="noStrike">
                          <a:solidFill>
                            <a:srgbClr val="FFFFFF"/>
                          </a:solidFill>
                          <a:effectLst/>
                          <a:latin typeface="Arial" panose="020B0604020202020204" pitchFamily="34" charset="0"/>
                        </a:rPr>
                        <a:t>122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extLst>
                  <a:ext uri="{0D108BD9-81ED-4DB2-BD59-A6C34878D82A}">
                    <a16:rowId xmlns:a16="http://schemas.microsoft.com/office/drawing/2014/main" val="1423456825"/>
                  </a:ext>
                </a:extLst>
              </a:tr>
              <a:tr h="307532">
                <a:tc>
                  <a:txBody>
                    <a:bodyPr/>
                    <a:lstStyle/>
                    <a:p>
                      <a:pPr algn="ctr" fontAlgn="ctr">
                        <a:buNone/>
                      </a:pPr>
                      <a:r>
                        <a:rPr lang="en-GB" sz="1200" b="0" i="0" u="none" strike="noStrike" dirty="0">
                          <a:solidFill>
                            <a:srgbClr val="FFFFFF"/>
                          </a:solidFill>
                          <a:effectLst/>
                          <a:latin typeface="Arial" panose="020B0604020202020204" pitchFamily="34" charset="0"/>
                        </a:rPr>
                        <a:t>Current Affairs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fontAlgn="ctr">
                        <a:buNone/>
                      </a:pPr>
                      <a:r>
                        <a:rPr lang="en-GB" sz="1200" b="0" i="0" u="none" strike="noStrike">
                          <a:solidFill>
                            <a:srgbClr val="FFFFFF"/>
                          </a:solidFill>
                          <a:effectLst/>
                          <a:latin typeface="Arial" panose="020B0604020202020204" pitchFamily="34" charset="0"/>
                        </a:rPr>
                        <a:t>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fontAlgn="ctr">
                        <a:buNone/>
                      </a:pPr>
                      <a:r>
                        <a:rPr lang="en-GB" sz="1200" b="0" i="0" u="none" strike="noStrike" dirty="0">
                          <a:solidFill>
                            <a:srgbClr val="FFFFFF"/>
                          </a:solidFill>
                          <a:effectLst/>
                          <a:latin typeface="Arial" panose="020B0604020202020204" pitchFamily="34" charset="0"/>
                        </a:rPr>
                        <a:t>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fontAlgn="ctr">
                        <a:buNone/>
                      </a:pPr>
                      <a:r>
                        <a:rPr lang="en-GB" sz="1200" b="0" i="0" u="none" strike="noStrike" dirty="0">
                          <a:solidFill>
                            <a:srgbClr val="FFFFFF"/>
                          </a:solidFill>
                          <a:effectLst/>
                          <a:latin typeface="Arial" panose="020B0604020202020204" pitchFamily="34" charset="0"/>
                        </a:rPr>
                        <a:t>118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extLst>
                  <a:ext uri="{0D108BD9-81ED-4DB2-BD59-A6C34878D82A}">
                    <a16:rowId xmlns:a16="http://schemas.microsoft.com/office/drawing/2014/main" val="2298741673"/>
                  </a:ext>
                </a:extLst>
              </a:tr>
            </a:tbl>
          </a:graphicData>
        </a:graphic>
      </p:graphicFrame>
      <p:sp>
        <p:nvSpPr>
          <p:cNvPr id="2" name="Title 1">
            <a:extLst>
              <a:ext uri="{FF2B5EF4-FFF2-40B4-BE49-F238E27FC236}">
                <a16:creationId xmlns:a16="http://schemas.microsoft.com/office/drawing/2014/main" id="{6BF059B7-3904-0DB0-079F-83AB4AE0C9B6}"/>
              </a:ext>
            </a:extLst>
          </p:cNvPr>
          <p:cNvSpPr>
            <a:spLocks noGrp="1"/>
          </p:cNvSpPr>
          <p:nvPr>
            <p:ph type="title"/>
          </p:nvPr>
        </p:nvSpPr>
        <p:spPr/>
        <p:txBody>
          <a:bodyPr/>
          <a:lstStyle/>
          <a:p>
            <a:r>
              <a:rPr lang="en-US" dirty="0"/>
              <a:t>Top genres watched by the Euros 2024 audience</a:t>
            </a:r>
            <a:endParaRPr lang="en-GB" dirty="0"/>
          </a:p>
        </p:txBody>
      </p:sp>
      <p:sp>
        <p:nvSpPr>
          <p:cNvPr id="3" name="Text Placeholder 2">
            <a:extLst>
              <a:ext uri="{FF2B5EF4-FFF2-40B4-BE49-F238E27FC236}">
                <a16:creationId xmlns:a16="http://schemas.microsoft.com/office/drawing/2014/main" id="{BFCD993A-3CFD-C95F-EDB3-915335B3260B}"/>
              </a:ext>
            </a:extLst>
          </p:cNvPr>
          <p:cNvSpPr>
            <a:spLocks noGrp="1"/>
          </p:cNvSpPr>
          <p:nvPr>
            <p:ph type="body" sz="quarter" idx="15"/>
          </p:nvPr>
        </p:nvSpPr>
        <p:spPr/>
        <p:txBody>
          <a:bodyPr/>
          <a:lstStyle/>
          <a:p>
            <a:r>
              <a:rPr lang="en-GB" dirty="0"/>
              <a:t>Source: Barb, July 2024, % of all viewing, Euros 2024 audience: watched the ENG v NED semi-final on ITV1, index vs all adults.</a:t>
            </a:r>
          </a:p>
        </p:txBody>
      </p:sp>
    </p:spTree>
    <p:extLst>
      <p:ext uri="{BB962C8B-B14F-4D97-AF65-F5344CB8AC3E}">
        <p14:creationId xmlns:p14="http://schemas.microsoft.com/office/powerpoint/2010/main" val="29448382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853341-335D-5E8F-EBE1-51036EEAFDF7}"/>
            </a:ext>
          </a:extLst>
        </p:cNvPr>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C6359E5E-A069-FDE0-B94F-6F417D428928}"/>
              </a:ext>
            </a:extLst>
          </p:cNvPr>
          <p:cNvGraphicFramePr>
            <a:graphicFrameLocks noGrp="1"/>
          </p:cNvGraphicFramePr>
          <p:nvPr>
            <p:extLst>
              <p:ext uri="{D42A27DB-BD31-4B8C-83A1-F6EECF244321}">
                <p14:modId xmlns:p14="http://schemas.microsoft.com/office/powerpoint/2010/main" val="4100839429"/>
              </p:ext>
            </p:extLst>
          </p:nvPr>
        </p:nvGraphicFramePr>
        <p:xfrm>
          <a:off x="810299" y="1660861"/>
          <a:ext cx="4903713" cy="3067054"/>
        </p:xfrm>
        <a:graphic>
          <a:graphicData uri="http://schemas.openxmlformats.org/drawingml/2006/table">
            <a:tbl>
              <a:tblPr/>
              <a:tblGrid>
                <a:gridCol w="1019109">
                  <a:extLst>
                    <a:ext uri="{9D8B030D-6E8A-4147-A177-3AD203B41FA5}">
                      <a16:colId xmlns:a16="http://schemas.microsoft.com/office/drawing/2014/main" val="4272616040"/>
                    </a:ext>
                  </a:extLst>
                </a:gridCol>
                <a:gridCol w="2865495">
                  <a:extLst>
                    <a:ext uri="{9D8B030D-6E8A-4147-A177-3AD203B41FA5}">
                      <a16:colId xmlns:a16="http://schemas.microsoft.com/office/drawing/2014/main" val="1801440270"/>
                    </a:ext>
                  </a:extLst>
                </a:gridCol>
                <a:gridCol w="1019109">
                  <a:extLst>
                    <a:ext uri="{9D8B030D-6E8A-4147-A177-3AD203B41FA5}">
                      <a16:colId xmlns:a16="http://schemas.microsoft.com/office/drawing/2014/main" val="146807823"/>
                    </a:ext>
                  </a:extLst>
                </a:gridCol>
              </a:tblGrid>
              <a:tr h="254924">
                <a:tc gridSpan="3">
                  <a:txBody>
                    <a:bodyPr/>
                    <a:lstStyle/>
                    <a:p>
                      <a:pPr algn="ctr" fontAlgn="ctr">
                        <a:buNone/>
                      </a:pPr>
                      <a:r>
                        <a:rPr lang="en-GB" sz="1200" b="1" i="0" u="none" strike="noStrike" dirty="0">
                          <a:solidFill>
                            <a:srgbClr val="FFFFFF"/>
                          </a:solidFill>
                          <a:effectLst/>
                          <a:latin typeface="Arial" panose="020B0604020202020204" pitchFamily="34" charset="0"/>
                        </a:rPr>
                        <a:t>Sport - Commercial TV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72D87"/>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483569778"/>
                  </a:ext>
                </a:extLst>
              </a:tr>
              <a:tr h="262890">
                <a:tc>
                  <a:txBody>
                    <a:bodyPr/>
                    <a:lstStyle/>
                    <a:p>
                      <a:pPr algn="ctr" fontAlgn="ctr">
                        <a:buNone/>
                      </a:pPr>
                      <a:r>
                        <a:rPr lang="en-GB" sz="1200" b="1" i="0" u="none" strike="noStrike">
                          <a:solidFill>
                            <a:srgbClr val="000000"/>
                          </a:solidFill>
                          <a:effectLst/>
                          <a:latin typeface="Arial" panose="020B0604020202020204" pitchFamily="34" charset="0"/>
                        </a:rPr>
                        <a:t>Channel</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Programme Title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Index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3085520837"/>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ITV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Women's International Football</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143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2279263"/>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Sky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Test Match Cricket</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135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619468573"/>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Sky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World Matchplay Darts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134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311306888"/>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ITV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100" b="0" i="0" u="none" strike="noStrike">
                          <a:solidFill>
                            <a:srgbClr val="000000"/>
                          </a:solidFill>
                          <a:effectLst/>
                          <a:latin typeface="Arial" panose="020B0604020202020204" pitchFamily="34" charset="0"/>
                        </a:rPr>
                        <a:t>ITV Racing</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133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503753536"/>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Sky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Golf: The Open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132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591000213"/>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Sky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British F1 GP</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123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107014814"/>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Sky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Cricket: The Hundred</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121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4109144106"/>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Channel 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Cycling: UCI World Tour</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114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908488001"/>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ITV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Tour de France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114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516026601"/>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CH4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Formula 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dirty="0">
                          <a:solidFill>
                            <a:srgbClr val="000000"/>
                          </a:solidFill>
                          <a:effectLst/>
                          <a:latin typeface="Arial" panose="020B0604020202020204" pitchFamily="34" charset="0"/>
                        </a:rPr>
                        <a:t>107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062195320"/>
                  </a:ext>
                </a:extLst>
              </a:tr>
            </a:tbl>
          </a:graphicData>
        </a:graphic>
      </p:graphicFrame>
      <p:graphicFrame>
        <p:nvGraphicFramePr>
          <p:cNvPr id="7" name="Table 6">
            <a:extLst>
              <a:ext uri="{FF2B5EF4-FFF2-40B4-BE49-F238E27FC236}">
                <a16:creationId xmlns:a16="http://schemas.microsoft.com/office/drawing/2014/main" id="{5EF14222-1FE4-15C3-D502-7FDA86F8484C}"/>
              </a:ext>
            </a:extLst>
          </p:cNvPr>
          <p:cNvGraphicFramePr>
            <a:graphicFrameLocks noGrp="1"/>
          </p:cNvGraphicFramePr>
          <p:nvPr>
            <p:extLst>
              <p:ext uri="{D42A27DB-BD31-4B8C-83A1-F6EECF244321}">
                <p14:modId xmlns:p14="http://schemas.microsoft.com/office/powerpoint/2010/main" val="2478230546"/>
              </p:ext>
            </p:extLst>
          </p:nvPr>
        </p:nvGraphicFramePr>
        <p:xfrm>
          <a:off x="6477976" y="1660861"/>
          <a:ext cx="4903723" cy="3067050"/>
        </p:xfrm>
        <a:graphic>
          <a:graphicData uri="http://schemas.openxmlformats.org/drawingml/2006/table">
            <a:tbl>
              <a:tblPr/>
              <a:tblGrid>
                <a:gridCol w="1019111">
                  <a:extLst>
                    <a:ext uri="{9D8B030D-6E8A-4147-A177-3AD203B41FA5}">
                      <a16:colId xmlns:a16="http://schemas.microsoft.com/office/drawing/2014/main" val="2036681203"/>
                    </a:ext>
                  </a:extLst>
                </a:gridCol>
                <a:gridCol w="2865501">
                  <a:extLst>
                    <a:ext uri="{9D8B030D-6E8A-4147-A177-3AD203B41FA5}">
                      <a16:colId xmlns:a16="http://schemas.microsoft.com/office/drawing/2014/main" val="2077376359"/>
                    </a:ext>
                  </a:extLst>
                </a:gridCol>
                <a:gridCol w="1019111">
                  <a:extLst>
                    <a:ext uri="{9D8B030D-6E8A-4147-A177-3AD203B41FA5}">
                      <a16:colId xmlns:a16="http://schemas.microsoft.com/office/drawing/2014/main" val="3417157186"/>
                    </a:ext>
                  </a:extLst>
                </a:gridCol>
              </a:tblGrid>
              <a:tr h="238449">
                <a:tc gridSpan="3">
                  <a:txBody>
                    <a:bodyPr/>
                    <a:lstStyle/>
                    <a:p>
                      <a:pPr algn="ctr" fontAlgn="ctr">
                        <a:buNone/>
                      </a:pPr>
                      <a:r>
                        <a:rPr lang="en-GB" sz="1200" b="1" i="0" u="none" strike="noStrike">
                          <a:solidFill>
                            <a:srgbClr val="FFFFFF"/>
                          </a:solidFill>
                          <a:effectLst/>
                          <a:latin typeface="Arial" panose="020B0604020202020204" pitchFamily="34" charset="0"/>
                        </a:rPr>
                        <a:t>Hobbies &amp; Leisure - Commercial TV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72D87"/>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117451349"/>
                  </a:ext>
                </a:extLst>
              </a:tr>
              <a:tr h="245901">
                <a:tc>
                  <a:txBody>
                    <a:bodyPr/>
                    <a:lstStyle/>
                    <a:p>
                      <a:pPr algn="ctr" fontAlgn="ctr">
                        <a:buNone/>
                      </a:pPr>
                      <a:r>
                        <a:rPr lang="en-GB" sz="1200" b="1" i="0" u="none" strike="noStrike">
                          <a:solidFill>
                            <a:srgbClr val="000000"/>
                          </a:solidFill>
                          <a:effectLst/>
                          <a:latin typeface="Arial" panose="020B0604020202020204" pitchFamily="34" charset="0"/>
                        </a:rPr>
                        <a:t>Channel</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Programme Title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Index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4213918906"/>
                  </a:ext>
                </a:extLst>
              </a:tr>
              <a:tr h="258270">
                <a:tc>
                  <a:txBody>
                    <a:bodyPr/>
                    <a:lstStyle/>
                    <a:p>
                      <a:pPr algn="ctr" fontAlgn="ctr">
                        <a:buNone/>
                      </a:pPr>
                      <a:r>
                        <a:rPr lang="en-GB" sz="1200" b="0" i="0" u="none" strike="noStrike" dirty="0">
                          <a:solidFill>
                            <a:srgbClr val="000000"/>
                          </a:solidFill>
                          <a:effectLst/>
                          <a:latin typeface="Arial" panose="020B0604020202020204" pitchFamily="34" charset="0"/>
                        </a:rPr>
                        <a:t>UKTV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Top Gear</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121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328807423"/>
                  </a:ext>
                </a:extLst>
              </a:tr>
              <a:tr h="258270">
                <a:tc>
                  <a:txBody>
                    <a:bodyPr/>
                    <a:lstStyle/>
                    <a:p>
                      <a:pPr algn="ctr" fontAlgn="ctr">
                        <a:buNone/>
                      </a:pPr>
                      <a:r>
                        <a:rPr lang="en-GB" sz="1200" b="0" i="0" u="none" strike="noStrike">
                          <a:solidFill>
                            <a:srgbClr val="000000"/>
                          </a:solidFill>
                          <a:effectLst/>
                          <a:latin typeface="Arial" panose="020B0604020202020204" pitchFamily="34" charset="0"/>
                        </a:rPr>
                        <a:t>CH4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US" sz="1200" b="0" i="0" u="none" strike="noStrike">
                          <a:solidFill>
                            <a:srgbClr val="000000"/>
                          </a:solidFill>
                          <a:effectLst/>
                          <a:latin typeface="Arial" panose="020B0604020202020204" pitchFamily="34" charset="0"/>
                        </a:rPr>
                        <a:t>Jamie: What to Eat This Week</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116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588809649"/>
                  </a:ext>
                </a:extLst>
              </a:tr>
              <a:tr h="258270">
                <a:tc>
                  <a:txBody>
                    <a:bodyPr/>
                    <a:lstStyle/>
                    <a:p>
                      <a:pPr algn="ctr" fontAlgn="ctr">
                        <a:buNone/>
                      </a:pPr>
                      <a:r>
                        <a:rPr lang="en-GB" sz="1200" b="0" i="0" u="none" strike="noStrike" dirty="0">
                          <a:solidFill>
                            <a:srgbClr val="000000"/>
                          </a:solidFill>
                          <a:effectLst/>
                          <a:latin typeface="Arial" panose="020B0604020202020204" pitchFamily="34" charset="0"/>
                        </a:rPr>
                        <a:t>UKTV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Storage Hunters UK</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115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436761423"/>
                  </a:ext>
                </a:extLst>
              </a:tr>
              <a:tr h="258270">
                <a:tc>
                  <a:txBody>
                    <a:bodyPr/>
                    <a:lstStyle/>
                    <a:p>
                      <a:pPr algn="ctr" fontAlgn="ctr">
                        <a:buNone/>
                      </a:pPr>
                      <a:r>
                        <a:rPr lang="en-GB" sz="1200" b="0" i="0" u="none" strike="noStrike">
                          <a:solidFill>
                            <a:srgbClr val="000000"/>
                          </a:solidFill>
                          <a:effectLst/>
                          <a:latin typeface="Arial" panose="020B0604020202020204" pitchFamily="34" charset="0"/>
                        </a:rPr>
                        <a:t>CH4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US" sz="1100" b="0" i="0" u="none" strike="noStrike" dirty="0">
                          <a:solidFill>
                            <a:srgbClr val="000000"/>
                          </a:solidFill>
                          <a:effectLst/>
                          <a:latin typeface="Arial" panose="020B0604020202020204" pitchFamily="34" charset="0"/>
                        </a:rPr>
                        <a:t>A New Life in the Sun: Where Are They Now?</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112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072596239"/>
                  </a:ext>
                </a:extLst>
              </a:tr>
              <a:tr h="258270">
                <a:tc>
                  <a:txBody>
                    <a:bodyPr/>
                    <a:lstStyle/>
                    <a:p>
                      <a:pPr algn="ctr" fontAlgn="ctr">
                        <a:buNone/>
                      </a:pPr>
                      <a:r>
                        <a:rPr lang="en-GB" sz="1200" b="0" i="0" u="none" strike="noStrike">
                          <a:solidFill>
                            <a:srgbClr val="000000"/>
                          </a:solidFill>
                          <a:effectLst/>
                          <a:latin typeface="Arial" panose="020B0604020202020204" pitchFamily="34" charset="0"/>
                        </a:rPr>
                        <a:t>Channel 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Wheeler Dealers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110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302755580"/>
                  </a:ext>
                </a:extLst>
              </a:tr>
              <a:tr h="258270">
                <a:tc>
                  <a:txBody>
                    <a:bodyPr/>
                    <a:lstStyle/>
                    <a:p>
                      <a:pPr algn="ctr" fontAlgn="ctr">
                        <a:buNone/>
                      </a:pPr>
                      <a:r>
                        <a:rPr lang="en-GB" sz="1200" b="0" i="0" u="none" strike="noStrike">
                          <a:solidFill>
                            <a:srgbClr val="000000"/>
                          </a:solidFill>
                          <a:effectLst/>
                          <a:latin typeface="Arial" panose="020B0604020202020204" pitchFamily="34" charset="0"/>
                        </a:rPr>
                        <a:t>CH4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US" sz="1200" b="0" i="0" u="none" strike="noStrike" dirty="0">
                          <a:solidFill>
                            <a:srgbClr val="000000"/>
                          </a:solidFill>
                          <a:effectLst/>
                          <a:latin typeface="Arial" panose="020B0604020202020204" pitchFamily="34" charset="0"/>
                        </a:rPr>
                        <a:t>A Place in the Sun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109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927449187"/>
                  </a:ext>
                </a:extLst>
              </a:tr>
              <a:tr h="258270">
                <a:tc>
                  <a:txBody>
                    <a:bodyPr/>
                    <a:lstStyle/>
                    <a:p>
                      <a:pPr algn="ctr" fontAlgn="ctr">
                        <a:buNone/>
                      </a:pPr>
                      <a:r>
                        <a:rPr lang="en-GB" sz="1200" b="0" i="0" u="none" strike="noStrike">
                          <a:solidFill>
                            <a:srgbClr val="000000"/>
                          </a:solidFill>
                          <a:effectLst/>
                          <a:latin typeface="Arial" panose="020B0604020202020204" pitchFamily="34" charset="0"/>
                        </a:rPr>
                        <a:t>CH4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dirty="0">
                          <a:solidFill>
                            <a:srgbClr val="000000"/>
                          </a:solidFill>
                          <a:effectLst/>
                          <a:latin typeface="Arial" panose="020B0604020202020204" pitchFamily="34" charset="0"/>
                        </a:rPr>
                        <a:t>Grand Designs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108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766487724"/>
                  </a:ext>
                </a:extLst>
              </a:tr>
              <a:tr h="258270">
                <a:tc>
                  <a:txBody>
                    <a:bodyPr/>
                    <a:lstStyle/>
                    <a:p>
                      <a:pPr algn="ctr" fontAlgn="ctr">
                        <a:buNone/>
                      </a:pPr>
                      <a:r>
                        <a:rPr lang="en-GB" sz="1200" b="0" i="0" u="none" strike="noStrike">
                          <a:solidFill>
                            <a:srgbClr val="000000"/>
                          </a:solidFill>
                          <a:effectLst/>
                          <a:latin typeface="Arial" panose="020B0604020202020204" pitchFamily="34" charset="0"/>
                        </a:rPr>
                        <a:t>CH4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US" sz="1200" b="0" i="0" u="none" strike="noStrike" dirty="0">
                          <a:solidFill>
                            <a:srgbClr val="000000"/>
                          </a:solidFill>
                          <a:effectLst/>
                          <a:latin typeface="Arial" panose="020B0604020202020204" pitchFamily="34" charset="0"/>
                        </a:rPr>
                        <a:t>Worst House on the Street</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105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935431702"/>
                  </a:ext>
                </a:extLst>
              </a:tr>
              <a:tr h="258270">
                <a:tc>
                  <a:txBody>
                    <a:bodyPr/>
                    <a:lstStyle/>
                    <a:p>
                      <a:pPr algn="ctr" fontAlgn="ctr">
                        <a:buNone/>
                      </a:pPr>
                      <a:r>
                        <a:rPr lang="en-GB" sz="1200" b="0" i="0" u="none" strike="noStrike">
                          <a:solidFill>
                            <a:srgbClr val="000000"/>
                          </a:solidFill>
                          <a:effectLst/>
                          <a:latin typeface="Arial" panose="020B0604020202020204" pitchFamily="34" charset="0"/>
                        </a:rPr>
                        <a:t>CH4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dirty="0">
                          <a:solidFill>
                            <a:srgbClr val="000000"/>
                          </a:solidFill>
                          <a:effectLst/>
                          <a:latin typeface="Arial" panose="020B0604020202020204" pitchFamily="34" charset="0"/>
                        </a:rPr>
                        <a:t>George Clarke's Amazing Spaces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103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529456678"/>
                  </a:ext>
                </a:extLst>
              </a:tr>
              <a:tr h="258270">
                <a:tc>
                  <a:txBody>
                    <a:bodyPr/>
                    <a:lstStyle/>
                    <a:p>
                      <a:pPr algn="ctr" fontAlgn="ctr">
                        <a:buNone/>
                      </a:pPr>
                      <a:r>
                        <a:rPr lang="en-GB" sz="1200" b="0" i="0" u="none" strike="noStrike">
                          <a:solidFill>
                            <a:srgbClr val="000000"/>
                          </a:solidFill>
                          <a:effectLst/>
                          <a:latin typeface="Arial" panose="020B0604020202020204" pitchFamily="34" charset="0"/>
                        </a:rPr>
                        <a:t>Channel 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dirty="0">
                          <a:solidFill>
                            <a:srgbClr val="000000"/>
                          </a:solidFill>
                          <a:effectLst/>
                          <a:latin typeface="Arial" panose="020B0604020202020204" pitchFamily="34" charset="0"/>
                        </a:rPr>
                        <a:t>Salvage Hunters: Classic Cars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dirty="0">
                          <a:solidFill>
                            <a:srgbClr val="000000"/>
                          </a:solidFill>
                          <a:effectLst/>
                          <a:latin typeface="Arial" panose="020B0604020202020204" pitchFamily="34" charset="0"/>
                        </a:rPr>
                        <a:t>102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403596288"/>
                  </a:ext>
                </a:extLst>
              </a:tr>
            </a:tbl>
          </a:graphicData>
        </a:graphic>
      </p:graphicFrame>
      <p:sp>
        <p:nvSpPr>
          <p:cNvPr id="2" name="Title 1">
            <a:extLst>
              <a:ext uri="{FF2B5EF4-FFF2-40B4-BE49-F238E27FC236}">
                <a16:creationId xmlns:a16="http://schemas.microsoft.com/office/drawing/2014/main" id="{3B4885B1-B947-A1B0-6C1C-8E550BE0F845}"/>
              </a:ext>
            </a:extLst>
          </p:cNvPr>
          <p:cNvSpPr>
            <a:spLocks noGrp="1"/>
          </p:cNvSpPr>
          <p:nvPr>
            <p:ph type="title"/>
          </p:nvPr>
        </p:nvSpPr>
        <p:spPr/>
        <p:txBody>
          <a:bodyPr/>
          <a:lstStyle/>
          <a:p>
            <a:r>
              <a:rPr lang="en-US" dirty="0"/>
              <a:t>What else the Euros 2024 audience watched</a:t>
            </a:r>
            <a:endParaRPr lang="en-GB" dirty="0"/>
          </a:p>
        </p:txBody>
      </p:sp>
      <p:sp>
        <p:nvSpPr>
          <p:cNvPr id="3" name="Text Placeholder 2">
            <a:extLst>
              <a:ext uri="{FF2B5EF4-FFF2-40B4-BE49-F238E27FC236}">
                <a16:creationId xmlns:a16="http://schemas.microsoft.com/office/drawing/2014/main" id="{4084FC33-385F-493A-726B-45289265761B}"/>
              </a:ext>
            </a:extLst>
          </p:cNvPr>
          <p:cNvSpPr>
            <a:spLocks noGrp="1"/>
          </p:cNvSpPr>
          <p:nvPr>
            <p:ph type="body" sz="quarter" idx="15"/>
          </p:nvPr>
        </p:nvSpPr>
        <p:spPr>
          <a:xfrm>
            <a:off x="377757" y="5365115"/>
            <a:ext cx="11461317" cy="371542"/>
          </a:xfrm>
        </p:spPr>
        <p:txBody>
          <a:bodyPr/>
          <a:lstStyle/>
          <a:p>
            <a:r>
              <a:rPr lang="en-GB" dirty="0"/>
              <a:t>Source: Barb, July 2024, % of all viewing, Euros 2024 audience: watched the ENG v NED semi-final on ITV1, index vs all adults. Top 10 programmes by total volume of viewing with an index above 100.</a:t>
            </a:r>
          </a:p>
        </p:txBody>
      </p:sp>
    </p:spTree>
    <p:extLst>
      <p:ext uri="{BB962C8B-B14F-4D97-AF65-F5344CB8AC3E}">
        <p14:creationId xmlns:p14="http://schemas.microsoft.com/office/powerpoint/2010/main" val="25652270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The image depicts a vibrant outdoor gathering with a wooden picnic table surrounded by colorful decorations, people enjoying beverages, and a festive atmosphere.&#10;&#10;AI-generated content may be incorrect.">
            <a:extLst>
              <a:ext uri="{FF2B5EF4-FFF2-40B4-BE49-F238E27FC236}">
                <a16:creationId xmlns:a16="http://schemas.microsoft.com/office/drawing/2014/main" id="{CEAF7500-E6D5-941F-50DE-CDEC32319B9E}"/>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prstGeom prst="rect">
            <a:avLst/>
          </a:prstGeom>
          <a:solidFill>
            <a:prstClr val="white">
              <a:lumMod val="85000"/>
            </a:prstClr>
          </a:solidFill>
          <a:ln>
            <a:noFill/>
          </a:ln>
        </p:spPr>
      </p:pic>
      <p:sp>
        <p:nvSpPr>
          <p:cNvPr id="8" name="Rectangle 7">
            <a:extLst>
              <a:ext uri="{FF2B5EF4-FFF2-40B4-BE49-F238E27FC236}">
                <a16:creationId xmlns:a16="http://schemas.microsoft.com/office/drawing/2014/main" id="{E140672B-4D45-8FE1-35C8-C21FA0D441F3}"/>
              </a:ext>
            </a:extLst>
          </p:cNvPr>
          <p:cNvSpPr/>
          <p:nvPr/>
        </p:nvSpPr>
        <p:spPr>
          <a:xfrm flipH="1">
            <a:off x="-13" y="0"/>
            <a:ext cx="12028615" cy="6858000"/>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7" name="Text Placeholder 5">
            <a:extLst>
              <a:ext uri="{FF2B5EF4-FFF2-40B4-BE49-F238E27FC236}">
                <a16:creationId xmlns:a16="http://schemas.microsoft.com/office/drawing/2014/main" id="{56B09972-450A-8127-778F-4F90DC3BB0FA}"/>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Inch’s – Story On A Pint Glass</a:t>
            </a:r>
            <a:endParaRPr lang="en-GB" dirty="0">
              <a:solidFill>
                <a:schemeClr val="bg1"/>
              </a:solidFill>
            </a:endParaRPr>
          </a:p>
        </p:txBody>
      </p:sp>
      <p:sp>
        <p:nvSpPr>
          <p:cNvPr id="3" name="Title 2">
            <a:extLst>
              <a:ext uri="{FF2B5EF4-FFF2-40B4-BE49-F238E27FC236}">
                <a16:creationId xmlns:a16="http://schemas.microsoft.com/office/drawing/2014/main" id="{3B35BDB5-13B4-27AA-7EA5-07554B4CBDB5}"/>
              </a:ext>
            </a:extLst>
          </p:cNvPr>
          <p:cNvSpPr>
            <a:spLocks noGrp="1"/>
          </p:cNvSpPr>
          <p:nvPr>
            <p:ph type="ctrTitle"/>
          </p:nvPr>
        </p:nvSpPr>
        <p:spPr/>
        <p:txBody>
          <a:bodyPr/>
          <a:lstStyle/>
          <a:p>
            <a:r>
              <a:rPr lang="en-GB" dirty="0"/>
              <a:t>Programming </a:t>
            </a:r>
            <a:br>
              <a:rPr lang="en-GB" dirty="0"/>
            </a:br>
            <a:r>
              <a:rPr lang="en-GB" dirty="0"/>
              <a:t>Q3 2025</a:t>
            </a:r>
          </a:p>
        </p:txBody>
      </p:sp>
    </p:spTree>
    <p:extLst>
      <p:ext uri="{BB962C8B-B14F-4D97-AF65-F5344CB8AC3E}">
        <p14:creationId xmlns:p14="http://schemas.microsoft.com/office/powerpoint/2010/main" val="34632712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9" descr="A quaint outdoor setting featuring a rustic wooden table adorned with an array of baked goods, including cakes, pastries, and bread tins, surrounded by colorful decorations and vibrant flowers.&#10;&#10;AI-generated content may be incorrect.">
            <a:extLst>
              <a:ext uri="{FF2B5EF4-FFF2-40B4-BE49-F238E27FC236}">
                <a16:creationId xmlns:a16="http://schemas.microsoft.com/office/drawing/2014/main" id="{13E1C287-1B76-8C1F-3A4B-A57A1C112E66}"/>
              </a:ext>
            </a:extLst>
          </p:cNvPr>
          <p:cNvPicPr>
            <a:picLocks noChangeAspect="1"/>
          </p:cNvPicPr>
          <p:nvPr/>
        </p:nvPicPr>
        <p:blipFill>
          <a:blip r:embed="rId3"/>
          <a:srcRect l="7775" r="7775"/>
          <a:stretch/>
        </p:blipFill>
        <p:spPr>
          <a:xfrm>
            <a:off x="3402843" y="1619807"/>
            <a:ext cx="2506038" cy="1670400"/>
          </a:xfrm>
          <a:prstGeom prst="rect">
            <a:avLst/>
          </a:prstGeom>
          <a:solidFill>
            <a:prstClr val="white">
              <a:lumMod val="85000"/>
            </a:prstClr>
          </a:solidFill>
        </p:spPr>
      </p:pic>
      <p:pic>
        <p:nvPicPr>
          <p:cNvPr id="4" name="Picture Placeholder 19" descr="No Provisions&#10;&#10;AI-generated content may be incorrect.">
            <a:extLst>
              <a:ext uri="{FF2B5EF4-FFF2-40B4-BE49-F238E27FC236}">
                <a16:creationId xmlns:a16="http://schemas.microsoft.com/office/drawing/2014/main" id="{D0ACE452-5536-1E2A-010A-AE134C829ED6}"/>
              </a:ext>
            </a:extLst>
          </p:cNvPr>
          <p:cNvPicPr>
            <a:picLocks noChangeAspect="1"/>
          </p:cNvPicPr>
          <p:nvPr/>
        </p:nvPicPr>
        <p:blipFill>
          <a:blip r:embed="rId4"/>
          <a:srcRect t="5556" b="5556"/>
          <a:stretch/>
        </p:blipFill>
        <p:spPr>
          <a:xfrm>
            <a:off x="6273840" y="1619807"/>
            <a:ext cx="2506038" cy="1670400"/>
          </a:xfrm>
          <a:prstGeom prst="rect">
            <a:avLst/>
          </a:prstGeom>
          <a:solidFill>
            <a:prstClr val="white">
              <a:lumMod val="85000"/>
            </a:prstClr>
          </a:solidFill>
        </p:spPr>
      </p:pic>
      <p:pic>
        <p:nvPicPr>
          <p:cNvPr id="7" name="Picture Placeholder 25" descr="The image depicts two footballers, one with red shorts and the other in a black shirt, against a vibrant red background with dynamic lightning-like streaks.&#10;&#10;AI-generated content may be incorrect.">
            <a:extLst>
              <a:ext uri="{FF2B5EF4-FFF2-40B4-BE49-F238E27FC236}">
                <a16:creationId xmlns:a16="http://schemas.microsoft.com/office/drawing/2014/main" id="{BB06049B-AD38-6C94-5A2A-D242FABAD8BB}"/>
              </a:ext>
            </a:extLst>
          </p:cNvPr>
          <p:cNvPicPr>
            <a:picLocks noChangeAspect="1"/>
          </p:cNvPicPr>
          <p:nvPr/>
        </p:nvPicPr>
        <p:blipFill>
          <a:blip r:embed="rId5"/>
          <a:srcRect l="13355" r="12399" b="12083"/>
          <a:stretch>
            <a:fillRect/>
          </a:stretch>
        </p:blipFill>
        <p:spPr>
          <a:xfrm>
            <a:off x="9144836" y="1619807"/>
            <a:ext cx="2506038" cy="1670400"/>
          </a:xfrm>
          <a:prstGeom prst="rect">
            <a:avLst/>
          </a:prstGeom>
          <a:solidFill>
            <a:prstClr val="white">
              <a:lumMod val="85000"/>
            </a:prstClr>
          </a:solidFill>
        </p:spPr>
      </p:pic>
      <p:pic>
        <p:nvPicPr>
          <p:cNvPr id="8" name="Picture Placeholder 15" descr="The image shows a group of eight people seated in a row, dressed in various colors and styles, sitting on a dark green background.&#10;&#10;AI-generated content may be incorrect.">
            <a:extLst>
              <a:ext uri="{FF2B5EF4-FFF2-40B4-BE49-F238E27FC236}">
                <a16:creationId xmlns:a16="http://schemas.microsoft.com/office/drawing/2014/main" id="{6F83165B-79BD-14F2-C0D8-DD11F0949FDC}"/>
              </a:ext>
            </a:extLst>
          </p:cNvPr>
          <p:cNvPicPr>
            <a:picLocks noChangeAspect="1"/>
          </p:cNvPicPr>
          <p:nvPr/>
        </p:nvPicPr>
        <p:blipFill>
          <a:blip r:embed="rId6"/>
          <a:srcRect l="7839" r="7839"/>
          <a:stretch/>
        </p:blipFill>
        <p:spPr>
          <a:xfrm>
            <a:off x="531846" y="1619807"/>
            <a:ext cx="2506038" cy="1670400"/>
          </a:xfrm>
          <a:prstGeom prst="rect">
            <a:avLst/>
          </a:prstGeom>
          <a:solidFill>
            <a:prstClr val="white">
              <a:lumMod val="85000"/>
            </a:prstClr>
          </a:solidFill>
        </p:spPr>
      </p:pic>
      <p:sp>
        <p:nvSpPr>
          <p:cNvPr id="40" name="Text Placeholder 3">
            <a:extLst>
              <a:ext uri="{FF2B5EF4-FFF2-40B4-BE49-F238E27FC236}">
                <a16:creationId xmlns:a16="http://schemas.microsoft.com/office/drawing/2014/main" id="{6B3D050E-30CC-47B0-8DB5-7B4B13E80B59}"/>
              </a:ext>
            </a:extLst>
          </p:cNvPr>
          <p:cNvSpPr txBox="1">
            <a:spLocks/>
          </p:cNvSpPr>
          <p:nvPr/>
        </p:nvSpPr>
        <p:spPr>
          <a:xfrm>
            <a:off x="3356604" y="3420504"/>
            <a:ext cx="2607666" cy="1947464"/>
          </a:xfrm>
          <a:prstGeom prst="rect">
            <a:avLst/>
          </a:prstGeom>
        </p:spPr>
        <p:txBody>
          <a:bodyPr>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GB" sz="1200" b="1" dirty="0">
                <a:solidFill>
                  <a:schemeClr val="accent3"/>
                </a:solidFill>
              </a:rPr>
              <a:t>The Great British Bake Off</a:t>
            </a:r>
          </a:p>
          <a:p>
            <a:pPr>
              <a:spcBef>
                <a:spcPts val="0"/>
              </a:spcBef>
            </a:pPr>
            <a:r>
              <a:rPr lang="en-GB" sz="1200" dirty="0"/>
              <a:t>Channel 4, 2 Sep</a:t>
            </a:r>
          </a:p>
          <a:p>
            <a:pPr>
              <a:spcBef>
                <a:spcPts val="0"/>
              </a:spcBef>
            </a:pPr>
            <a:endParaRPr lang="en-GB" sz="1200" dirty="0"/>
          </a:p>
          <a:p>
            <a:pPr>
              <a:spcBef>
                <a:spcPts val="0"/>
              </a:spcBef>
            </a:pPr>
            <a:endParaRPr lang="en-GB" sz="1200" dirty="0"/>
          </a:p>
          <a:p>
            <a:pPr>
              <a:spcBef>
                <a:spcPts val="0"/>
              </a:spcBef>
            </a:pPr>
            <a:r>
              <a:rPr lang="en-GB" sz="1200" b="1" dirty="0">
                <a:solidFill>
                  <a:schemeClr val="accent3"/>
                </a:solidFill>
              </a:rPr>
              <a:t>Average Audience</a:t>
            </a:r>
          </a:p>
          <a:p>
            <a:pPr>
              <a:spcBef>
                <a:spcPts val="0"/>
              </a:spcBef>
            </a:pPr>
            <a:r>
              <a:rPr lang="en-US" sz="1200" dirty="0"/>
              <a:t>Individuals: 5,778,600</a:t>
            </a:r>
          </a:p>
          <a:p>
            <a:pPr>
              <a:spcBef>
                <a:spcPts val="0"/>
              </a:spcBef>
            </a:pPr>
            <a:r>
              <a:rPr lang="en-US" sz="1200" dirty="0"/>
              <a:t>Adults: 5,494,100</a:t>
            </a:r>
          </a:p>
          <a:p>
            <a:pPr>
              <a:spcBef>
                <a:spcPts val="0"/>
              </a:spcBef>
            </a:pPr>
            <a:r>
              <a:rPr lang="en-US" sz="1200" dirty="0"/>
              <a:t>ABC1 Ads: 3,716,100</a:t>
            </a:r>
          </a:p>
          <a:p>
            <a:pPr>
              <a:spcBef>
                <a:spcPts val="0"/>
              </a:spcBef>
            </a:pPr>
            <a:r>
              <a:rPr lang="en-US" sz="1200" dirty="0"/>
              <a:t>16-34: 1,125,600</a:t>
            </a:r>
          </a:p>
          <a:p>
            <a:pPr>
              <a:spcBef>
                <a:spcPts val="0"/>
              </a:spcBef>
            </a:pPr>
            <a:r>
              <a:rPr lang="en-US" sz="1200" dirty="0"/>
              <a:t>HP+CH: 697,900</a:t>
            </a:r>
          </a:p>
        </p:txBody>
      </p:sp>
      <p:sp>
        <p:nvSpPr>
          <p:cNvPr id="5" name="Title 4">
            <a:extLst>
              <a:ext uri="{FF2B5EF4-FFF2-40B4-BE49-F238E27FC236}">
                <a16:creationId xmlns:a16="http://schemas.microsoft.com/office/drawing/2014/main" id="{4CACA7E3-B34B-4A88-AAEF-8604599EDE99}"/>
              </a:ext>
            </a:extLst>
          </p:cNvPr>
          <p:cNvSpPr>
            <a:spLocks noGrp="1"/>
          </p:cNvSpPr>
          <p:nvPr>
            <p:ph type="title"/>
          </p:nvPr>
        </p:nvSpPr>
        <p:spPr/>
        <p:txBody>
          <a:bodyPr>
            <a:normAutofit/>
          </a:bodyPr>
          <a:lstStyle/>
          <a:p>
            <a:r>
              <a:rPr lang="en-GB" dirty="0"/>
              <a:t>Programming Highlights – Q3 2025</a:t>
            </a:r>
          </a:p>
        </p:txBody>
      </p:sp>
      <p:cxnSp>
        <p:nvCxnSpPr>
          <p:cNvPr id="28" name="Straight Connector 27">
            <a:extLst>
              <a:ext uri="{FF2B5EF4-FFF2-40B4-BE49-F238E27FC236}">
                <a16:creationId xmlns:a16="http://schemas.microsoft.com/office/drawing/2014/main" id="{82F31B00-E5F3-4E90-BD75-91C2EC40E42D}"/>
              </a:ext>
            </a:extLst>
          </p:cNvPr>
          <p:cNvCxnSpPr>
            <a:cxnSpLocks/>
          </p:cNvCxnSpPr>
          <p:nvPr/>
        </p:nvCxnSpPr>
        <p:spPr>
          <a:xfrm>
            <a:off x="3295364" y="3420504"/>
            <a:ext cx="2591582" cy="0"/>
          </a:xfrm>
          <a:prstGeom prst="line">
            <a:avLst/>
          </a:prstGeom>
          <a:ln w="635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3A743CA-9597-4AF7-845D-796E96F48630}"/>
              </a:ext>
            </a:extLst>
          </p:cNvPr>
          <p:cNvCxnSpPr>
            <a:cxnSpLocks/>
          </p:cNvCxnSpPr>
          <p:nvPr/>
        </p:nvCxnSpPr>
        <p:spPr>
          <a:xfrm>
            <a:off x="6188337" y="3420504"/>
            <a:ext cx="2591582" cy="0"/>
          </a:xfrm>
          <a:prstGeom prst="line">
            <a:avLst/>
          </a:prstGeom>
          <a:ln w="635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BFC8874-8B3F-43F6-BF11-3BEB813786D0}"/>
              </a:ext>
            </a:extLst>
          </p:cNvPr>
          <p:cNvCxnSpPr>
            <a:cxnSpLocks/>
          </p:cNvCxnSpPr>
          <p:nvPr/>
        </p:nvCxnSpPr>
        <p:spPr>
          <a:xfrm>
            <a:off x="9074826" y="3420504"/>
            <a:ext cx="2591582" cy="0"/>
          </a:xfrm>
          <a:prstGeom prst="line">
            <a:avLst/>
          </a:prstGeom>
          <a:ln w="635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3145717-12A9-45B7-B0F0-A4616CE9BD60}"/>
              </a:ext>
            </a:extLst>
          </p:cNvPr>
          <p:cNvCxnSpPr>
            <a:cxnSpLocks/>
          </p:cNvCxnSpPr>
          <p:nvPr/>
        </p:nvCxnSpPr>
        <p:spPr>
          <a:xfrm>
            <a:off x="468540" y="3420504"/>
            <a:ext cx="2591582" cy="0"/>
          </a:xfrm>
          <a:prstGeom prst="line">
            <a:avLst/>
          </a:prstGeom>
          <a:ln w="6350">
            <a:solidFill>
              <a:srgbClr val="D9D9D9"/>
            </a:solidFill>
          </a:ln>
        </p:spPr>
        <p:style>
          <a:lnRef idx="1">
            <a:schemeClr val="accent1"/>
          </a:lnRef>
          <a:fillRef idx="0">
            <a:schemeClr val="accent1"/>
          </a:fillRef>
          <a:effectRef idx="0">
            <a:schemeClr val="accent1"/>
          </a:effectRef>
          <a:fontRef idx="minor">
            <a:schemeClr val="tx1"/>
          </a:fontRef>
        </p:style>
      </p:cxnSp>
      <p:sp>
        <p:nvSpPr>
          <p:cNvPr id="22" name="Text Placeholder 3">
            <a:extLst>
              <a:ext uri="{FF2B5EF4-FFF2-40B4-BE49-F238E27FC236}">
                <a16:creationId xmlns:a16="http://schemas.microsoft.com/office/drawing/2014/main" id="{951C67DE-2114-45EB-95DC-A70D3FB4DD3C}"/>
              </a:ext>
            </a:extLst>
          </p:cNvPr>
          <p:cNvSpPr txBox="1">
            <a:spLocks/>
          </p:cNvSpPr>
          <p:nvPr/>
        </p:nvSpPr>
        <p:spPr>
          <a:xfrm>
            <a:off x="517623" y="3420504"/>
            <a:ext cx="2521829" cy="1947464"/>
          </a:xfrm>
          <a:prstGeom prst="rect">
            <a:avLst/>
          </a:prstGeom>
        </p:spPr>
        <p:txBody>
          <a:bodyPr>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200" b="1" i="0" u="none" strike="noStrike" kern="1200" cap="none" spc="0" normalizeH="0" baseline="0" noProof="0" dirty="0">
                <a:ln>
                  <a:noFill/>
                </a:ln>
                <a:solidFill>
                  <a:srgbClr val="E10514"/>
                </a:solidFill>
                <a:effectLst/>
                <a:uLnTx/>
                <a:uFillTx/>
                <a:latin typeface="Arial"/>
                <a:ea typeface="+mn-ea"/>
                <a:cs typeface="+mn-cs"/>
              </a:rPr>
              <a:t>UEFA Women’s Euro 2025: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200" b="1" i="0" u="none" strike="noStrike" kern="1200" cap="none" spc="0" normalizeH="0" baseline="0" noProof="0" dirty="0">
                <a:ln>
                  <a:noFill/>
                </a:ln>
                <a:solidFill>
                  <a:srgbClr val="E10514"/>
                </a:solidFill>
                <a:effectLst/>
                <a:uLnTx/>
                <a:uFillTx/>
                <a:latin typeface="Arial"/>
                <a:ea typeface="+mn-ea"/>
                <a:cs typeface="+mn-cs"/>
              </a:rPr>
              <a:t>ENG v ITA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200" b="0" i="0" u="none" strike="noStrike" kern="1200" cap="none" spc="0" normalizeH="0" baseline="0" noProof="0" dirty="0">
                <a:ln>
                  <a:noFill/>
                </a:ln>
                <a:solidFill>
                  <a:srgbClr val="4D4D4D"/>
                </a:solidFill>
                <a:effectLst/>
                <a:uLnTx/>
                <a:uFillTx/>
                <a:latin typeface="Arial"/>
                <a:ea typeface="+mn-ea"/>
                <a:cs typeface="+mn-cs"/>
              </a:rPr>
              <a:t>ITV1, 22 Jul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200" b="0" i="0" u="none" strike="noStrike" kern="1200" cap="none" spc="0" normalizeH="0" baseline="0" noProof="0" dirty="0">
              <a:ln>
                <a:noFill/>
              </a:ln>
              <a:solidFill>
                <a:srgbClr val="4D4D4D"/>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200" b="1" i="0" u="none" strike="noStrike" kern="1200" cap="none" spc="0" normalizeH="0" baseline="0" noProof="0" dirty="0">
                <a:ln>
                  <a:noFill/>
                </a:ln>
                <a:solidFill>
                  <a:srgbClr val="E10514"/>
                </a:solidFill>
                <a:effectLst/>
                <a:uLnTx/>
                <a:uFillTx/>
                <a:latin typeface="Arial"/>
                <a:ea typeface="+mn-ea"/>
                <a:cs typeface="+mn-cs"/>
              </a:rPr>
              <a:t>Average Audience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4D4D4D"/>
                </a:solidFill>
                <a:effectLst/>
                <a:uLnTx/>
                <a:uFillTx/>
                <a:latin typeface="Arial"/>
                <a:ea typeface="+mn-ea"/>
                <a:cs typeface="+mn-cs"/>
              </a:rPr>
              <a:t>Individuals: 6,187,500</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4D4D4D"/>
                </a:solidFill>
                <a:effectLst/>
                <a:uLnTx/>
                <a:uFillTx/>
                <a:latin typeface="Arial"/>
                <a:ea typeface="+mn-ea"/>
                <a:cs typeface="+mn-cs"/>
              </a:rPr>
              <a:t>Adults: 5,880,800</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4D4D4D"/>
                </a:solidFill>
                <a:effectLst/>
                <a:uLnTx/>
                <a:uFillTx/>
                <a:latin typeface="Arial"/>
                <a:ea typeface="+mn-ea"/>
                <a:cs typeface="+mn-cs"/>
              </a:rPr>
              <a:t>ABC1 Ads: 3,388,600</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4D4D4D"/>
                </a:solidFill>
                <a:effectLst/>
                <a:uLnTx/>
                <a:uFillTx/>
                <a:latin typeface="Arial"/>
                <a:ea typeface="+mn-ea"/>
                <a:cs typeface="+mn-cs"/>
              </a:rPr>
              <a:t>16-34: 751,300</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4D4D4D"/>
                </a:solidFill>
                <a:effectLst/>
                <a:uLnTx/>
                <a:uFillTx/>
                <a:latin typeface="Arial"/>
                <a:ea typeface="+mn-ea"/>
                <a:cs typeface="+mn-cs"/>
              </a:rPr>
              <a:t>HP+CH: 451,700</a:t>
            </a:r>
          </a:p>
        </p:txBody>
      </p:sp>
      <p:sp>
        <p:nvSpPr>
          <p:cNvPr id="23" name="Text Placeholder 3">
            <a:extLst>
              <a:ext uri="{FF2B5EF4-FFF2-40B4-BE49-F238E27FC236}">
                <a16:creationId xmlns:a16="http://schemas.microsoft.com/office/drawing/2014/main" id="{A318E814-C179-4770-9115-9B641962F305}"/>
              </a:ext>
            </a:extLst>
          </p:cNvPr>
          <p:cNvSpPr txBox="1">
            <a:spLocks/>
          </p:cNvSpPr>
          <p:nvPr/>
        </p:nvSpPr>
        <p:spPr>
          <a:xfrm>
            <a:off x="6195584" y="3420504"/>
            <a:ext cx="2591582" cy="1947464"/>
          </a:xfrm>
          <a:prstGeom prst="rect">
            <a:avLst/>
          </a:prstGeom>
        </p:spPr>
        <p:txBody>
          <a:bodyPr>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GB" sz="1200" b="1" dirty="0">
                <a:solidFill>
                  <a:schemeClr val="accent3"/>
                </a:solidFill>
              </a:rPr>
              <a:t>All Creatures Great and Small</a:t>
            </a:r>
          </a:p>
          <a:p>
            <a:pPr>
              <a:spcBef>
                <a:spcPts val="0"/>
              </a:spcBef>
            </a:pPr>
            <a:r>
              <a:rPr lang="en-GB" sz="1200" dirty="0"/>
              <a:t>Channel 5, 25 Sep</a:t>
            </a:r>
          </a:p>
          <a:p>
            <a:pPr>
              <a:spcBef>
                <a:spcPts val="0"/>
              </a:spcBef>
            </a:pPr>
            <a:endParaRPr lang="en-GB" sz="1200" dirty="0"/>
          </a:p>
          <a:p>
            <a:pPr>
              <a:spcBef>
                <a:spcPts val="0"/>
              </a:spcBef>
            </a:pPr>
            <a:endParaRPr lang="en-GB" sz="1200" dirty="0"/>
          </a:p>
          <a:p>
            <a:pPr>
              <a:spcBef>
                <a:spcPts val="0"/>
              </a:spcBef>
            </a:pPr>
            <a:r>
              <a:rPr lang="en-GB" sz="1200" b="1" dirty="0">
                <a:solidFill>
                  <a:schemeClr val="accent3"/>
                </a:solidFill>
              </a:rPr>
              <a:t>Average Audience</a:t>
            </a:r>
          </a:p>
          <a:p>
            <a:pPr>
              <a:spcBef>
                <a:spcPts val="0"/>
              </a:spcBef>
            </a:pPr>
            <a:r>
              <a:rPr lang="en-US" sz="1200" dirty="0"/>
              <a:t>Individuals: 3,127,100</a:t>
            </a:r>
          </a:p>
          <a:p>
            <a:pPr>
              <a:spcBef>
                <a:spcPts val="0"/>
              </a:spcBef>
            </a:pPr>
            <a:r>
              <a:rPr lang="en-US" sz="1200" dirty="0"/>
              <a:t>Adults: 3,093,400</a:t>
            </a:r>
          </a:p>
          <a:p>
            <a:pPr>
              <a:spcBef>
                <a:spcPts val="0"/>
              </a:spcBef>
            </a:pPr>
            <a:r>
              <a:rPr lang="en-US" sz="1200" dirty="0"/>
              <a:t>ABC1 Ads: 1,628,100</a:t>
            </a:r>
          </a:p>
          <a:p>
            <a:pPr>
              <a:spcBef>
                <a:spcPts val="0"/>
              </a:spcBef>
            </a:pPr>
            <a:r>
              <a:rPr lang="en-US" sz="1200" dirty="0"/>
              <a:t>16-34: 99,800</a:t>
            </a:r>
          </a:p>
          <a:p>
            <a:pPr>
              <a:spcBef>
                <a:spcPts val="0"/>
              </a:spcBef>
            </a:pPr>
            <a:r>
              <a:rPr lang="en-US" sz="1200" dirty="0"/>
              <a:t>HP+CH: 116,400</a:t>
            </a:r>
          </a:p>
          <a:p>
            <a:pPr>
              <a:spcBef>
                <a:spcPts val="0"/>
              </a:spcBef>
            </a:pPr>
            <a:endParaRPr lang="en-GB" sz="1200" dirty="0"/>
          </a:p>
        </p:txBody>
      </p:sp>
      <p:sp>
        <p:nvSpPr>
          <p:cNvPr id="24" name="Text Placeholder 3">
            <a:extLst>
              <a:ext uri="{FF2B5EF4-FFF2-40B4-BE49-F238E27FC236}">
                <a16:creationId xmlns:a16="http://schemas.microsoft.com/office/drawing/2014/main" id="{8B99157E-741C-4807-9528-4284AF1F888B}"/>
              </a:ext>
            </a:extLst>
          </p:cNvPr>
          <p:cNvSpPr txBox="1">
            <a:spLocks/>
          </p:cNvSpPr>
          <p:nvPr/>
        </p:nvSpPr>
        <p:spPr>
          <a:xfrm>
            <a:off x="9045890" y="3420504"/>
            <a:ext cx="2628487" cy="1947464"/>
          </a:xfrm>
          <a:prstGeom prst="rect">
            <a:avLst/>
          </a:prstGeom>
        </p:spPr>
        <p:txBody>
          <a:bodyPr>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200" b="1" dirty="0">
                <a:solidFill>
                  <a:schemeClr val="accent3"/>
                </a:solidFill>
              </a:rPr>
              <a:t>Premier League: Liverpool V Arsenal </a:t>
            </a:r>
          </a:p>
          <a:p>
            <a:pPr>
              <a:spcBef>
                <a:spcPts val="0"/>
              </a:spcBef>
            </a:pPr>
            <a:r>
              <a:rPr lang="en-GB" sz="1200" dirty="0"/>
              <a:t>Sky Sports, 31 Aug</a:t>
            </a:r>
          </a:p>
          <a:p>
            <a:pPr>
              <a:spcBef>
                <a:spcPts val="0"/>
              </a:spcBef>
            </a:pPr>
            <a:endParaRPr lang="en-GB" sz="1200" dirty="0"/>
          </a:p>
          <a:p>
            <a:pPr>
              <a:spcBef>
                <a:spcPts val="0"/>
              </a:spcBef>
            </a:pPr>
            <a:r>
              <a:rPr lang="en-GB" sz="1200" b="1" dirty="0">
                <a:solidFill>
                  <a:schemeClr val="accent3"/>
                </a:solidFill>
              </a:rPr>
              <a:t>Average Audience</a:t>
            </a:r>
          </a:p>
          <a:p>
            <a:pPr>
              <a:spcBef>
                <a:spcPts val="0"/>
              </a:spcBef>
            </a:pPr>
            <a:r>
              <a:rPr lang="en-US" sz="1200" dirty="0"/>
              <a:t>Individuals: 1,818,000</a:t>
            </a:r>
          </a:p>
          <a:p>
            <a:pPr>
              <a:spcBef>
                <a:spcPts val="0"/>
              </a:spcBef>
            </a:pPr>
            <a:r>
              <a:rPr lang="en-US" sz="1200" dirty="0"/>
              <a:t>Adults: 1,679,000</a:t>
            </a:r>
          </a:p>
          <a:p>
            <a:pPr>
              <a:spcBef>
                <a:spcPts val="0"/>
              </a:spcBef>
            </a:pPr>
            <a:r>
              <a:rPr lang="en-US" sz="1200" dirty="0"/>
              <a:t>ABC1 Ads: 982,900</a:t>
            </a:r>
          </a:p>
          <a:p>
            <a:pPr>
              <a:spcBef>
                <a:spcPts val="0"/>
              </a:spcBef>
            </a:pPr>
            <a:r>
              <a:rPr lang="en-US" sz="1200" dirty="0"/>
              <a:t>16-34: 358,300</a:t>
            </a:r>
          </a:p>
          <a:p>
            <a:pPr>
              <a:spcBef>
                <a:spcPts val="0"/>
              </a:spcBef>
            </a:pPr>
            <a:r>
              <a:rPr lang="en-US" sz="1200" dirty="0"/>
              <a:t>HP+CH: 112,400</a:t>
            </a:r>
          </a:p>
          <a:p>
            <a:pPr>
              <a:spcBef>
                <a:spcPts val="0"/>
              </a:spcBef>
            </a:pPr>
            <a:endParaRPr lang="en-US" sz="1200" dirty="0"/>
          </a:p>
          <a:p>
            <a:pPr>
              <a:spcBef>
                <a:spcPts val="0"/>
              </a:spcBef>
            </a:pPr>
            <a:endParaRPr lang="en-GB" sz="1200" dirty="0"/>
          </a:p>
        </p:txBody>
      </p:sp>
      <p:sp>
        <p:nvSpPr>
          <p:cNvPr id="6" name="AutoShape 4" descr="ITV Britain's Got Talent 2024: Which acts have made it through to the  final? - Wales Online">
            <a:extLst>
              <a:ext uri="{FF2B5EF4-FFF2-40B4-BE49-F238E27FC236}">
                <a16:creationId xmlns:a16="http://schemas.microsoft.com/office/drawing/2014/main" id="{C403BF0A-2284-0508-3092-6412DDFDC17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 name="Text Placeholder 6">
            <a:extLst>
              <a:ext uri="{FF2B5EF4-FFF2-40B4-BE49-F238E27FC236}">
                <a16:creationId xmlns:a16="http://schemas.microsoft.com/office/drawing/2014/main" id="{A59608D0-AABB-E915-1F2B-A53DF600D4C8}"/>
              </a:ext>
            </a:extLst>
          </p:cNvPr>
          <p:cNvSpPr>
            <a:spLocks noGrp="1"/>
          </p:cNvSpPr>
          <p:nvPr>
            <p:ph type="body" sz="quarter" idx="15"/>
          </p:nvPr>
        </p:nvSpPr>
        <p:spPr>
          <a:xfrm>
            <a:off x="377757" y="5365115"/>
            <a:ext cx="11334817" cy="304800"/>
          </a:xfrm>
        </p:spPr>
        <p:txBody>
          <a:bodyPr/>
          <a:lstStyle/>
          <a:p>
            <a:r>
              <a:rPr lang="en-GB" dirty="0"/>
              <a:t>Source: Barb, Q3 2025. Average audience figures - Consolidated, Top performing episode of series (if applicable). </a:t>
            </a:r>
          </a:p>
        </p:txBody>
      </p:sp>
    </p:spTree>
    <p:extLst>
      <p:ext uri="{BB962C8B-B14F-4D97-AF65-F5344CB8AC3E}">
        <p14:creationId xmlns:p14="http://schemas.microsoft.com/office/powerpoint/2010/main" val="22585526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056FE6-924C-9390-7FE7-231C975D42F2}"/>
            </a:ext>
          </a:extLst>
        </p:cNvPr>
        <p:cNvGrpSpPr/>
        <p:nvPr/>
      </p:nvGrpSpPr>
      <p:grpSpPr>
        <a:xfrm>
          <a:off x="0" y="0"/>
          <a:ext cx="0" cy="0"/>
          <a:chOff x="0" y="0"/>
          <a:chExt cx="0" cy="0"/>
        </a:xfrm>
      </p:grpSpPr>
      <p:sp>
        <p:nvSpPr>
          <p:cNvPr id="23" name="Text Placeholder 22">
            <a:extLst>
              <a:ext uri="{FF2B5EF4-FFF2-40B4-BE49-F238E27FC236}">
                <a16:creationId xmlns:a16="http://schemas.microsoft.com/office/drawing/2014/main" id="{B6F11AE6-1F01-21C2-D5A0-9AA9C88714B7}"/>
              </a:ext>
            </a:extLst>
          </p:cNvPr>
          <p:cNvSpPr>
            <a:spLocks noGrp="1"/>
          </p:cNvSpPr>
          <p:nvPr>
            <p:ph type="body" sz="quarter" idx="41"/>
          </p:nvPr>
        </p:nvSpPr>
        <p:spPr/>
        <p:txBody>
          <a:bodyPr>
            <a:normAutofit/>
          </a:bodyPr>
          <a:lstStyle/>
          <a:p>
            <a:r>
              <a:rPr lang="en-GB" sz="1200" b="1" dirty="0">
                <a:solidFill>
                  <a:schemeClr val="accent3"/>
                </a:solidFill>
              </a:rPr>
              <a:t>Bookish</a:t>
            </a:r>
          </a:p>
          <a:p>
            <a:r>
              <a:rPr lang="en-GB" sz="1200" dirty="0" err="1">
                <a:solidFill>
                  <a:schemeClr val="bg2"/>
                </a:solidFill>
              </a:rPr>
              <a:t>U&amp;Drama</a:t>
            </a:r>
            <a:r>
              <a:rPr lang="en-GB" sz="1200" dirty="0">
                <a:solidFill>
                  <a:schemeClr val="bg2"/>
                </a:solidFill>
              </a:rPr>
              <a:t>, 16 Jul</a:t>
            </a: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1,129,300</a:t>
            </a:r>
          </a:p>
          <a:p>
            <a:pPr>
              <a:spcBef>
                <a:spcPts val="0"/>
              </a:spcBef>
            </a:pPr>
            <a:r>
              <a:rPr lang="en-US" sz="1200" dirty="0">
                <a:solidFill>
                  <a:schemeClr val="bg2"/>
                </a:solidFill>
              </a:rPr>
              <a:t>Adults: 1,112,500</a:t>
            </a:r>
          </a:p>
          <a:p>
            <a:pPr>
              <a:spcBef>
                <a:spcPts val="0"/>
              </a:spcBef>
            </a:pPr>
            <a:r>
              <a:rPr lang="en-US" sz="1200" dirty="0">
                <a:solidFill>
                  <a:schemeClr val="bg2"/>
                </a:solidFill>
              </a:rPr>
              <a:t>ABC1 Ads: 685,700</a:t>
            </a:r>
          </a:p>
          <a:p>
            <a:pPr>
              <a:spcBef>
                <a:spcPts val="0"/>
              </a:spcBef>
            </a:pPr>
            <a:r>
              <a:rPr lang="en-US" sz="1200" dirty="0">
                <a:solidFill>
                  <a:schemeClr val="bg2"/>
                </a:solidFill>
              </a:rPr>
              <a:t>16-34: 28,500</a:t>
            </a:r>
          </a:p>
          <a:p>
            <a:pPr>
              <a:spcBef>
                <a:spcPts val="0"/>
              </a:spcBef>
            </a:pPr>
            <a:r>
              <a:rPr lang="en-US" sz="1200" dirty="0">
                <a:solidFill>
                  <a:schemeClr val="bg2"/>
                </a:solidFill>
              </a:rPr>
              <a:t>HP+CH: 36,000</a:t>
            </a:r>
          </a:p>
          <a:p>
            <a:endParaRPr lang="en-GB" sz="1200" dirty="0"/>
          </a:p>
        </p:txBody>
      </p:sp>
      <p:sp>
        <p:nvSpPr>
          <p:cNvPr id="10" name="Text Placeholder 9">
            <a:extLst>
              <a:ext uri="{FF2B5EF4-FFF2-40B4-BE49-F238E27FC236}">
                <a16:creationId xmlns:a16="http://schemas.microsoft.com/office/drawing/2014/main" id="{4B43C7F5-433D-2249-05BF-35262A63703E}"/>
              </a:ext>
            </a:extLst>
          </p:cNvPr>
          <p:cNvSpPr>
            <a:spLocks noGrp="1"/>
          </p:cNvSpPr>
          <p:nvPr>
            <p:ph type="body" sz="quarter" idx="33"/>
          </p:nvPr>
        </p:nvSpPr>
        <p:spPr/>
        <p:txBody>
          <a:bodyPr>
            <a:normAutofit/>
          </a:bodyPr>
          <a:lstStyle/>
          <a:p>
            <a:r>
              <a:rPr lang="en-GB" sz="1200" b="1" dirty="0">
                <a:solidFill>
                  <a:schemeClr val="accent3"/>
                </a:solidFill>
              </a:rPr>
              <a:t>I Fought the Law</a:t>
            </a:r>
          </a:p>
          <a:p>
            <a:r>
              <a:rPr lang="en-GB" sz="1200" dirty="0">
                <a:solidFill>
                  <a:schemeClr val="bg2"/>
                </a:solidFill>
              </a:rPr>
              <a:t>ITV1, 31 Aug</a:t>
            </a: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3,976,000</a:t>
            </a:r>
          </a:p>
          <a:p>
            <a:pPr>
              <a:spcBef>
                <a:spcPts val="0"/>
              </a:spcBef>
            </a:pPr>
            <a:r>
              <a:rPr lang="en-US" sz="1200" dirty="0">
                <a:solidFill>
                  <a:schemeClr val="bg2"/>
                </a:solidFill>
              </a:rPr>
              <a:t>Adults: 3,935,000</a:t>
            </a:r>
          </a:p>
          <a:p>
            <a:pPr>
              <a:spcBef>
                <a:spcPts val="0"/>
              </a:spcBef>
            </a:pPr>
            <a:r>
              <a:rPr lang="en-US" sz="1200" dirty="0">
                <a:solidFill>
                  <a:schemeClr val="bg2"/>
                </a:solidFill>
              </a:rPr>
              <a:t>ABC1 Ads: 1,681,300</a:t>
            </a:r>
          </a:p>
          <a:p>
            <a:pPr>
              <a:spcBef>
                <a:spcPts val="0"/>
              </a:spcBef>
            </a:pPr>
            <a:r>
              <a:rPr lang="en-US" sz="1200" dirty="0">
                <a:solidFill>
                  <a:schemeClr val="bg2"/>
                </a:solidFill>
              </a:rPr>
              <a:t>16-34: 1,880,00</a:t>
            </a:r>
          </a:p>
          <a:p>
            <a:pPr>
              <a:spcBef>
                <a:spcPts val="0"/>
              </a:spcBef>
            </a:pPr>
            <a:r>
              <a:rPr lang="en-US" sz="1200" dirty="0">
                <a:solidFill>
                  <a:schemeClr val="bg2"/>
                </a:solidFill>
              </a:rPr>
              <a:t>HP+CH: 225,300</a:t>
            </a:r>
          </a:p>
        </p:txBody>
      </p:sp>
      <p:sp>
        <p:nvSpPr>
          <p:cNvPr id="17" name="Text Placeholder 16">
            <a:extLst>
              <a:ext uri="{FF2B5EF4-FFF2-40B4-BE49-F238E27FC236}">
                <a16:creationId xmlns:a16="http://schemas.microsoft.com/office/drawing/2014/main" id="{7F5A09EF-DB2E-ECA2-FF3B-D6B1D3CBE5E1}"/>
              </a:ext>
            </a:extLst>
          </p:cNvPr>
          <p:cNvSpPr>
            <a:spLocks noGrp="1"/>
          </p:cNvSpPr>
          <p:nvPr>
            <p:ph type="body" sz="quarter" idx="35"/>
          </p:nvPr>
        </p:nvSpPr>
        <p:spPr/>
        <p:txBody>
          <a:bodyPr>
            <a:normAutofit/>
          </a:bodyPr>
          <a:lstStyle/>
          <a:p>
            <a:r>
              <a:rPr lang="en-GB" sz="1200" b="1" dirty="0">
                <a:solidFill>
                  <a:schemeClr val="accent3"/>
                </a:solidFill>
              </a:rPr>
              <a:t>In Flight</a:t>
            </a:r>
          </a:p>
          <a:p>
            <a:r>
              <a:rPr lang="en-GB" sz="1200" dirty="0">
                <a:solidFill>
                  <a:schemeClr val="bg2"/>
                </a:solidFill>
              </a:rPr>
              <a:t>Channel 4, 12 Aug</a:t>
            </a: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2,074,000</a:t>
            </a:r>
          </a:p>
          <a:p>
            <a:pPr>
              <a:spcBef>
                <a:spcPts val="0"/>
              </a:spcBef>
            </a:pPr>
            <a:r>
              <a:rPr lang="en-US" sz="1200" dirty="0">
                <a:solidFill>
                  <a:schemeClr val="bg2"/>
                </a:solidFill>
              </a:rPr>
              <a:t>Adults: 2,038,800</a:t>
            </a:r>
          </a:p>
          <a:p>
            <a:pPr>
              <a:spcBef>
                <a:spcPts val="0"/>
              </a:spcBef>
            </a:pPr>
            <a:r>
              <a:rPr lang="en-US" sz="1200" dirty="0">
                <a:solidFill>
                  <a:schemeClr val="bg2"/>
                </a:solidFill>
              </a:rPr>
              <a:t>ABC1 Ads: 1,145,500</a:t>
            </a:r>
          </a:p>
          <a:p>
            <a:pPr>
              <a:spcBef>
                <a:spcPts val="0"/>
              </a:spcBef>
            </a:pPr>
            <a:r>
              <a:rPr lang="en-US" sz="1200" dirty="0">
                <a:solidFill>
                  <a:schemeClr val="bg2"/>
                </a:solidFill>
              </a:rPr>
              <a:t>16-34: 96,600</a:t>
            </a:r>
          </a:p>
          <a:p>
            <a:pPr>
              <a:spcBef>
                <a:spcPts val="0"/>
              </a:spcBef>
            </a:pPr>
            <a:r>
              <a:rPr lang="en-US" sz="1200" dirty="0">
                <a:solidFill>
                  <a:schemeClr val="bg2"/>
                </a:solidFill>
              </a:rPr>
              <a:t>HP+CH: 157,500</a:t>
            </a:r>
          </a:p>
          <a:p>
            <a:endParaRPr lang="en-GB" sz="1200" dirty="0"/>
          </a:p>
        </p:txBody>
      </p:sp>
      <p:sp>
        <p:nvSpPr>
          <p:cNvPr id="19" name="Text Placeholder 18">
            <a:extLst>
              <a:ext uri="{FF2B5EF4-FFF2-40B4-BE49-F238E27FC236}">
                <a16:creationId xmlns:a16="http://schemas.microsoft.com/office/drawing/2014/main" id="{CD023C57-51C3-4556-EBBD-4DFA7BAF7027}"/>
              </a:ext>
            </a:extLst>
          </p:cNvPr>
          <p:cNvSpPr>
            <a:spLocks noGrp="1"/>
          </p:cNvSpPr>
          <p:nvPr>
            <p:ph type="body" sz="quarter" idx="37"/>
          </p:nvPr>
        </p:nvSpPr>
        <p:spPr/>
        <p:txBody>
          <a:bodyPr>
            <a:normAutofit/>
          </a:bodyPr>
          <a:lstStyle/>
          <a:p>
            <a:r>
              <a:rPr lang="en-GB" sz="1200" b="1" dirty="0">
                <a:solidFill>
                  <a:schemeClr val="accent3"/>
                </a:solidFill>
              </a:rPr>
              <a:t>All Creatures Great and Small</a:t>
            </a:r>
          </a:p>
          <a:p>
            <a:r>
              <a:rPr lang="en-GB" sz="1200" dirty="0">
                <a:solidFill>
                  <a:schemeClr val="bg2"/>
                </a:solidFill>
              </a:rPr>
              <a:t>Channel 5, 25 Sep</a:t>
            </a: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3,127,100</a:t>
            </a:r>
          </a:p>
          <a:p>
            <a:pPr>
              <a:spcBef>
                <a:spcPts val="0"/>
              </a:spcBef>
            </a:pPr>
            <a:r>
              <a:rPr lang="en-US" sz="1200" dirty="0">
                <a:solidFill>
                  <a:schemeClr val="bg2"/>
                </a:solidFill>
              </a:rPr>
              <a:t>Adults: 3,093,400</a:t>
            </a:r>
          </a:p>
          <a:p>
            <a:pPr>
              <a:spcBef>
                <a:spcPts val="0"/>
              </a:spcBef>
            </a:pPr>
            <a:r>
              <a:rPr lang="en-US" sz="1200" dirty="0">
                <a:solidFill>
                  <a:schemeClr val="bg2"/>
                </a:solidFill>
              </a:rPr>
              <a:t>ABC1 Ads: 1,628,100</a:t>
            </a:r>
          </a:p>
          <a:p>
            <a:pPr>
              <a:spcBef>
                <a:spcPts val="0"/>
              </a:spcBef>
            </a:pPr>
            <a:r>
              <a:rPr lang="en-US" sz="1200" dirty="0">
                <a:solidFill>
                  <a:schemeClr val="bg2"/>
                </a:solidFill>
              </a:rPr>
              <a:t>16-34: 99,800</a:t>
            </a:r>
          </a:p>
          <a:p>
            <a:pPr>
              <a:spcBef>
                <a:spcPts val="0"/>
              </a:spcBef>
            </a:pPr>
            <a:r>
              <a:rPr lang="en-US" sz="1200" dirty="0">
                <a:solidFill>
                  <a:schemeClr val="bg2"/>
                </a:solidFill>
              </a:rPr>
              <a:t>HP+CH: 116,400</a:t>
            </a:r>
          </a:p>
          <a:p>
            <a:endParaRPr lang="en-GB" sz="1200" dirty="0"/>
          </a:p>
        </p:txBody>
      </p:sp>
      <p:sp>
        <p:nvSpPr>
          <p:cNvPr id="21" name="Text Placeholder 20">
            <a:extLst>
              <a:ext uri="{FF2B5EF4-FFF2-40B4-BE49-F238E27FC236}">
                <a16:creationId xmlns:a16="http://schemas.microsoft.com/office/drawing/2014/main" id="{AB5C0497-B0D7-632E-6F6B-61DAEC072770}"/>
              </a:ext>
            </a:extLst>
          </p:cNvPr>
          <p:cNvSpPr>
            <a:spLocks noGrp="1"/>
          </p:cNvSpPr>
          <p:nvPr>
            <p:ph type="body" sz="quarter" idx="39"/>
          </p:nvPr>
        </p:nvSpPr>
        <p:spPr/>
        <p:txBody>
          <a:bodyPr>
            <a:normAutofit/>
          </a:bodyPr>
          <a:lstStyle/>
          <a:p>
            <a:r>
              <a:rPr lang="en-US" sz="1200" b="1" dirty="0">
                <a:solidFill>
                  <a:schemeClr val="accent3"/>
                </a:solidFill>
              </a:rPr>
              <a:t>The Rookie</a:t>
            </a:r>
          </a:p>
          <a:p>
            <a:r>
              <a:rPr lang="en-GB" sz="1200" dirty="0">
                <a:solidFill>
                  <a:schemeClr val="bg2"/>
                </a:solidFill>
              </a:rPr>
              <a:t>Sky Witness, 15 Sep</a:t>
            </a: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672,300</a:t>
            </a:r>
          </a:p>
          <a:p>
            <a:pPr>
              <a:spcBef>
                <a:spcPts val="0"/>
              </a:spcBef>
            </a:pPr>
            <a:r>
              <a:rPr lang="en-US" sz="1200" dirty="0">
                <a:solidFill>
                  <a:schemeClr val="bg2"/>
                </a:solidFill>
              </a:rPr>
              <a:t>Adults: 664,500</a:t>
            </a:r>
          </a:p>
          <a:p>
            <a:pPr>
              <a:spcBef>
                <a:spcPts val="0"/>
              </a:spcBef>
            </a:pPr>
            <a:r>
              <a:rPr lang="en-US" sz="1200" dirty="0">
                <a:solidFill>
                  <a:schemeClr val="bg2"/>
                </a:solidFill>
              </a:rPr>
              <a:t>ABC1 Ads: 332,900</a:t>
            </a:r>
          </a:p>
          <a:p>
            <a:pPr>
              <a:spcBef>
                <a:spcPts val="0"/>
              </a:spcBef>
            </a:pPr>
            <a:r>
              <a:rPr lang="en-US" sz="1200" dirty="0">
                <a:solidFill>
                  <a:schemeClr val="bg2"/>
                </a:solidFill>
              </a:rPr>
              <a:t>16-34: 120,600</a:t>
            </a:r>
          </a:p>
          <a:p>
            <a:pPr>
              <a:spcBef>
                <a:spcPts val="0"/>
              </a:spcBef>
            </a:pPr>
            <a:r>
              <a:rPr lang="en-US" sz="1200" dirty="0">
                <a:solidFill>
                  <a:schemeClr val="bg2"/>
                </a:solidFill>
              </a:rPr>
              <a:t>HP+CH: 83,900</a:t>
            </a:r>
          </a:p>
          <a:p>
            <a:pPr>
              <a:spcBef>
                <a:spcPts val="0"/>
              </a:spcBef>
            </a:pPr>
            <a:endParaRPr lang="en-US" sz="1200" dirty="0">
              <a:solidFill>
                <a:schemeClr val="bg2"/>
              </a:solidFill>
            </a:endParaRPr>
          </a:p>
          <a:p>
            <a:endParaRPr lang="en-GB" sz="1200" dirty="0"/>
          </a:p>
        </p:txBody>
      </p:sp>
      <p:sp>
        <p:nvSpPr>
          <p:cNvPr id="2" name="Title 1">
            <a:extLst>
              <a:ext uri="{FF2B5EF4-FFF2-40B4-BE49-F238E27FC236}">
                <a16:creationId xmlns:a16="http://schemas.microsoft.com/office/drawing/2014/main" id="{4D783506-217F-172D-840F-A99A2D90DCDB}"/>
              </a:ext>
            </a:extLst>
          </p:cNvPr>
          <p:cNvSpPr>
            <a:spLocks noGrp="1"/>
          </p:cNvSpPr>
          <p:nvPr>
            <p:ph type="title"/>
          </p:nvPr>
        </p:nvSpPr>
        <p:spPr/>
        <p:txBody>
          <a:bodyPr/>
          <a:lstStyle/>
          <a:p>
            <a:r>
              <a:rPr lang="en-GB" u="sng"/>
              <a:t>Drama</a:t>
            </a:r>
            <a:r>
              <a:rPr lang="en-GB"/>
              <a:t> - Programming Highlights</a:t>
            </a:r>
            <a:endParaRPr lang="en-GB" dirty="0"/>
          </a:p>
        </p:txBody>
      </p:sp>
      <p:sp>
        <p:nvSpPr>
          <p:cNvPr id="7" name="Text Placeholder 6">
            <a:extLst>
              <a:ext uri="{FF2B5EF4-FFF2-40B4-BE49-F238E27FC236}">
                <a16:creationId xmlns:a16="http://schemas.microsoft.com/office/drawing/2014/main" id="{93D29FE2-EFFF-55DC-31A3-372D90EB351F}"/>
              </a:ext>
            </a:extLst>
          </p:cNvPr>
          <p:cNvSpPr>
            <a:spLocks noGrp="1"/>
          </p:cNvSpPr>
          <p:nvPr>
            <p:ph type="body" sz="quarter" idx="15"/>
          </p:nvPr>
        </p:nvSpPr>
        <p:spPr/>
        <p:txBody>
          <a:bodyPr/>
          <a:lstStyle/>
          <a:p>
            <a:r>
              <a:rPr lang="en-GB" dirty="0"/>
              <a:t>Source: Barb, Q3 2025. Average audience figures - Consolidated, Top performing episode of series (if applicable). </a:t>
            </a:r>
          </a:p>
        </p:txBody>
      </p:sp>
      <p:sp>
        <p:nvSpPr>
          <p:cNvPr id="9" name="Text Placeholder 2">
            <a:extLst>
              <a:ext uri="{FF2B5EF4-FFF2-40B4-BE49-F238E27FC236}">
                <a16:creationId xmlns:a16="http://schemas.microsoft.com/office/drawing/2014/main" id="{4764C5FE-397B-FD58-3ECE-814A59AC5CFB}"/>
              </a:ext>
            </a:extLst>
          </p:cNvPr>
          <p:cNvSpPr txBox="1">
            <a:spLocks/>
          </p:cNvSpPr>
          <p:nvPr/>
        </p:nvSpPr>
        <p:spPr>
          <a:xfrm>
            <a:off x="378000" y="5580000"/>
            <a:ext cx="11334817" cy="304800"/>
          </a:xfrm>
          <a:prstGeom prst="rect">
            <a:avLst/>
          </a:prstGeom>
          <a:noFill/>
        </p:spPr>
        <p:txBody>
          <a:bodyPr vert="horz" lIns="91440" tIns="45720" rIns="91440" bIns="45720" rtlCol="0">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000" dirty="0"/>
          </a:p>
        </p:txBody>
      </p:sp>
      <p:sp>
        <p:nvSpPr>
          <p:cNvPr id="8" name="AutoShape 8" descr="The Chelsea Detective Christmas Special 2024 - U&amp;Drama +1 | TV Guide">
            <a:extLst>
              <a:ext uri="{FF2B5EF4-FFF2-40B4-BE49-F238E27FC236}">
                <a16:creationId xmlns:a16="http://schemas.microsoft.com/office/drawing/2014/main" id="{63E73A57-A011-3D70-9641-5BBC45E26BA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8" name="Picture Placeholder 27" descr="The image depicts a person dressed in a suit, standing amidst a room filled with neatly arranged books, shelves, and various office supplies, suggesting a setting of a study or a vintage office environment.&#10;&#10;AI-generated content may be incorrect.">
            <a:extLst>
              <a:ext uri="{FF2B5EF4-FFF2-40B4-BE49-F238E27FC236}">
                <a16:creationId xmlns:a16="http://schemas.microsoft.com/office/drawing/2014/main" id="{A1AC241F-E222-5BB2-9199-A4D2569D142B}"/>
              </a:ext>
            </a:extLst>
          </p:cNvPr>
          <p:cNvPicPr>
            <a:picLocks noGrp="1" noChangeAspect="1"/>
          </p:cNvPicPr>
          <p:nvPr>
            <p:ph type="pic" sz="quarter" idx="40"/>
          </p:nvPr>
        </p:nvPicPr>
        <p:blipFill>
          <a:blip r:embed="rId3"/>
          <a:srcRect t="25" b="25"/>
          <a:stretch/>
        </p:blipFill>
        <p:spPr>
          <a:prstGeom prst="rect">
            <a:avLst/>
          </a:prstGeom>
          <a:solidFill>
            <a:prstClr val="white">
              <a:lumMod val="85000"/>
            </a:prstClr>
          </a:solidFill>
        </p:spPr>
      </p:pic>
      <p:pic>
        <p:nvPicPr>
          <p:cNvPr id="20" name="Picture Placeholder 19" descr="No Provisions&#10;&#10;AI-generated content may be incorrect.">
            <a:extLst>
              <a:ext uri="{FF2B5EF4-FFF2-40B4-BE49-F238E27FC236}">
                <a16:creationId xmlns:a16="http://schemas.microsoft.com/office/drawing/2014/main" id="{09A37863-A45F-B30F-5FE3-A8E931A54933}"/>
              </a:ext>
            </a:extLst>
          </p:cNvPr>
          <p:cNvPicPr>
            <a:picLocks noGrp="1" noChangeAspect="1"/>
          </p:cNvPicPr>
          <p:nvPr>
            <p:ph type="pic" sz="quarter" idx="36"/>
          </p:nvPr>
        </p:nvPicPr>
        <p:blipFill>
          <a:blip r:embed="rId4"/>
          <a:srcRect t="5556" b="5556"/>
          <a:stretch/>
        </p:blipFill>
        <p:spPr>
          <a:prstGeom prst="rect">
            <a:avLst/>
          </a:prstGeom>
          <a:solidFill>
            <a:prstClr val="white">
              <a:lumMod val="85000"/>
            </a:prstClr>
          </a:solidFill>
        </p:spPr>
      </p:pic>
      <p:pic>
        <p:nvPicPr>
          <p:cNvPr id="7170" name="Picture 2" descr="I Fought The Law | Press Centre">
            <a:extLst>
              <a:ext uri="{FF2B5EF4-FFF2-40B4-BE49-F238E27FC236}">
                <a16:creationId xmlns:a16="http://schemas.microsoft.com/office/drawing/2014/main" id="{BFFC1E51-1BD0-84A2-CD16-975CFDDAB96F}"/>
              </a:ext>
            </a:extLst>
          </p:cNvPr>
          <p:cNvPicPr>
            <a:picLocks noGrp="1" noChangeAspect="1" noChangeArrowheads="1"/>
          </p:cNvPicPr>
          <p:nvPr>
            <p:ph type="pic" sz="quarter" idx="13"/>
          </p:nvPr>
        </p:nvPicPr>
        <p:blipFill>
          <a:blip r:embed="rId5">
            <a:extLst>
              <a:ext uri="{28A0092B-C50C-407E-A947-70E740481C1C}">
                <a14:useLocalDpi xmlns:a14="http://schemas.microsoft.com/office/drawing/2010/main" val="0"/>
              </a:ext>
            </a:extLst>
          </a:blip>
          <a:srcRect t="40" b="4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6" name="Picture Placeholder 25" descr="A person in a suit walks on an airport runway with an airplane landing behind them.&#10;&#10;AI-generated content may be incorrect.">
            <a:extLst>
              <a:ext uri="{FF2B5EF4-FFF2-40B4-BE49-F238E27FC236}">
                <a16:creationId xmlns:a16="http://schemas.microsoft.com/office/drawing/2014/main" id="{F56BC346-AF29-C523-9235-7DCC5D78A2F9}"/>
              </a:ext>
            </a:extLst>
          </p:cNvPr>
          <p:cNvPicPr>
            <a:picLocks noGrp="1" noChangeAspect="1"/>
          </p:cNvPicPr>
          <p:nvPr>
            <p:ph type="pic" sz="quarter" idx="34"/>
          </p:nvPr>
        </p:nvPicPr>
        <p:blipFill>
          <a:blip r:embed="rId6"/>
          <a:srcRect l="7963" r="7963"/>
          <a:stretch/>
        </p:blipFill>
        <p:spPr>
          <a:prstGeom prst="rect">
            <a:avLst/>
          </a:prstGeom>
          <a:solidFill>
            <a:prstClr val="white">
              <a:lumMod val="85000"/>
            </a:prstClr>
          </a:solidFill>
        </p:spPr>
      </p:pic>
      <p:pic>
        <p:nvPicPr>
          <p:cNvPr id="7174" name="Picture 6" descr="The Rookie">
            <a:extLst>
              <a:ext uri="{FF2B5EF4-FFF2-40B4-BE49-F238E27FC236}">
                <a16:creationId xmlns:a16="http://schemas.microsoft.com/office/drawing/2014/main" id="{06071981-130A-8DEB-7109-4DE7572199B1}"/>
              </a:ext>
            </a:extLst>
          </p:cNvPr>
          <p:cNvPicPr>
            <a:picLocks noGrp="1" noChangeAspect="1" noChangeArrowheads="1"/>
          </p:cNvPicPr>
          <p:nvPr>
            <p:ph type="pic" sz="quarter" idx="38"/>
          </p:nvPr>
        </p:nvPicPr>
        <p:blipFill>
          <a:blip r:embed="rId7">
            <a:extLst>
              <a:ext uri="{28A0092B-C50C-407E-A947-70E740481C1C}">
                <a14:useLocalDpi xmlns:a14="http://schemas.microsoft.com/office/drawing/2010/main" val="0"/>
              </a:ext>
            </a:extLst>
          </a:blip>
          <a:srcRect l="7748" r="774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21488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7582D-2350-71DE-1020-0E00FAE53DD7}"/>
            </a:ext>
          </a:extLst>
        </p:cNvPr>
        <p:cNvGrpSpPr/>
        <p:nvPr/>
      </p:nvGrpSpPr>
      <p:grpSpPr>
        <a:xfrm>
          <a:off x="0" y="0"/>
          <a:ext cx="0" cy="0"/>
          <a:chOff x="0" y="0"/>
          <a:chExt cx="0" cy="0"/>
        </a:xfrm>
      </p:grpSpPr>
      <p:sp>
        <p:nvSpPr>
          <p:cNvPr id="23" name="Text Placeholder 22">
            <a:extLst>
              <a:ext uri="{FF2B5EF4-FFF2-40B4-BE49-F238E27FC236}">
                <a16:creationId xmlns:a16="http://schemas.microsoft.com/office/drawing/2014/main" id="{720E4F47-94E3-94FF-04C6-5BBEF78A5873}"/>
              </a:ext>
            </a:extLst>
          </p:cNvPr>
          <p:cNvSpPr>
            <a:spLocks noGrp="1"/>
          </p:cNvSpPr>
          <p:nvPr>
            <p:ph type="body" sz="quarter" idx="41"/>
          </p:nvPr>
        </p:nvSpPr>
        <p:spPr>
          <a:xfrm>
            <a:off x="9901050" y="2988431"/>
            <a:ext cx="1988847" cy="2170678"/>
          </a:xfrm>
        </p:spPr>
        <p:txBody>
          <a:bodyPr>
            <a:normAutofit/>
          </a:bodyPr>
          <a:lstStyle/>
          <a:p>
            <a:r>
              <a:rPr lang="en-US" sz="1200" b="1" dirty="0">
                <a:solidFill>
                  <a:schemeClr val="accent3"/>
                </a:solidFill>
              </a:rPr>
              <a:t>Married at First Sight UK</a:t>
            </a:r>
            <a:endParaRPr lang="en-GB" sz="1200" b="1" dirty="0">
              <a:solidFill>
                <a:schemeClr val="accent3"/>
              </a:solidFill>
            </a:endParaRPr>
          </a:p>
          <a:p>
            <a:r>
              <a:rPr lang="en-GB" sz="1200" dirty="0">
                <a:solidFill>
                  <a:schemeClr val="bg2"/>
                </a:solidFill>
              </a:rPr>
              <a:t>E4, 22 Sep</a:t>
            </a: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1,927,300</a:t>
            </a:r>
          </a:p>
          <a:p>
            <a:pPr>
              <a:spcBef>
                <a:spcPts val="0"/>
              </a:spcBef>
            </a:pPr>
            <a:r>
              <a:rPr lang="en-US" sz="1200" dirty="0">
                <a:solidFill>
                  <a:schemeClr val="bg2"/>
                </a:solidFill>
              </a:rPr>
              <a:t>Adults: 1,879,300</a:t>
            </a:r>
          </a:p>
          <a:p>
            <a:pPr>
              <a:spcBef>
                <a:spcPts val="0"/>
              </a:spcBef>
            </a:pPr>
            <a:r>
              <a:rPr lang="en-US" sz="1200" dirty="0">
                <a:solidFill>
                  <a:schemeClr val="bg2"/>
                </a:solidFill>
              </a:rPr>
              <a:t>ABC1 Ads: 1,061,000</a:t>
            </a:r>
          </a:p>
          <a:p>
            <a:pPr>
              <a:spcBef>
                <a:spcPts val="0"/>
              </a:spcBef>
            </a:pPr>
            <a:r>
              <a:rPr lang="en-US" sz="1200" dirty="0">
                <a:solidFill>
                  <a:schemeClr val="bg2"/>
                </a:solidFill>
              </a:rPr>
              <a:t>16-34: 428,000</a:t>
            </a:r>
          </a:p>
          <a:p>
            <a:pPr>
              <a:spcBef>
                <a:spcPts val="0"/>
              </a:spcBef>
            </a:pPr>
            <a:r>
              <a:rPr lang="en-US" sz="1200" dirty="0">
                <a:solidFill>
                  <a:schemeClr val="bg2"/>
                </a:solidFill>
              </a:rPr>
              <a:t>HP+CH: 356,600</a:t>
            </a:r>
          </a:p>
          <a:p>
            <a:pPr>
              <a:spcBef>
                <a:spcPts val="0"/>
              </a:spcBef>
            </a:pPr>
            <a:endParaRPr lang="en-US" sz="1200" dirty="0">
              <a:solidFill>
                <a:schemeClr val="bg2"/>
              </a:solidFill>
            </a:endParaRPr>
          </a:p>
        </p:txBody>
      </p:sp>
      <p:sp>
        <p:nvSpPr>
          <p:cNvPr id="10" name="Text Placeholder 9">
            <a:extLst>
              <a:ext uri="{FF2B5EF4-FFF2-40B4-BE49-F238E27FC236}">
                <a16:creationId xmlns:a16="http://schemas.microsoft.com/office/drawing/2014/main" id="{F64DB65F-7EE3-9C76-826B-07192FB09586}"/>
              </a:ext>
            </a:extLst>
          </p:cNvPr>
          <p:cNvSpPr>
            <a:spLocks noGrp="1"/>
          </p:cNvSpPr>
          <p:nvPr>
            <p:ph type="body" sz="quarter" idx="33"/>
          </p:nvPr>
        </p:nvSpPr>
        <p:spPr/>
        <p:txBody>
          <a:bodyPr>
            <a:normAutofit/>
          </a:bodyPr>
          <a:lstStyle/>
          <a:p>
            <a:r>
              <a:rPr lang="en-GB" sz="1200" b="1" dirty="0">
                <a:solidFill>
                  <a:schemeClr val="accent3"/>
                </a:solidFill>
              </a:rPr>
              <a:t>The National Television Awards</a:t>
            </a:r>
          </a:p>
          <a:p>
            <a:r>
              <a:rPr lang="en-GB" sz="1200" dirty="0">
                <a:solidFill>
                  <a:schemeClr val="bg2"/>
                </a:solidFill>
              </a:rPr>
              <a:t>ITV1, 10 Sep</a:t>
            </a: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2,733,200</a:t>
            </a:r>
          </a:p>
          <a:p>
            <a:pPr>
              <a:spcBef>
                <a:spcPts val="0"/>
              </a:spcBef>
            </a:pPr>
            <a:r>
              <a:rPr lang="en-US" sz="1200" dirty="0">
                <a:solidFill>
                  <a:schemeClr val="bg2"/>
                </a:solidFill>
              </a:rPr>
              <a:t>Adults: 2,684,200</a:t>
            </a:r>
          </a:p>
          <a:p>
            <a:pPr>
              <a:spcBef>
                <a:spcPts val="0"/>
              </a:spcBef>
            </a:pPr>
            <a:r>
              <a:rPr lang="en-US" sz="1200" dirty="0">
                <a:solidFill>
                  <a:schemeClr val="bg2"/>
                </a:solidFill>
              </a:rPr>
              <a:t>ABC1 Ads: 1,175,900</a:t>
            </a:r>
          </a:p>
          <a:p>
            <a:pPr>
              <a:spcBef>
                <a:spcPts val="0"/>
              </a:spcBef>
            </a:pPr>
            <a:r>
              <a:rPr lang="en-US" sz="1200" dirty="0">
                <a:solidFill>
                  <a:schemeClr val="bg2"/>
                </a:solidFill>
              </a:rPr>
              <a:t>16-34: 217,300</a:t>
            </a:r>
          </a:p>
          <a:p>
            <a:pPr>
              <a:spcBef>
                <a:spcPts val="0"/>
              </a:spcBef>
            </a:pPr>
            <a:r>
              <a:rPr lang="en-US" sz="1200" dirty="0">
                <a:solidFill>
                  <a:schemeClr val="bg2"/>
                </a:solidFill>
              </a:rPr>
              <a:t>HP+CH: 213,000</a:t>
            </a:r>
          </a:p>
          <a:p>
            <a:pPr>
              <a:spcBef>
                <a:spcPts val="0"/>
              </a:spcBef>
            </a:pPr>
            <a:endParaRPr lang="en-US" sz="1200" dirty="0">
              <a:solidFill>
                <a:schemeClr val="bg2"/>
              </a:solidFill>
            </a:endParaRPr>
          </a:p>
        </p:txBody>
      </p:sp>
      <p:sp>
        <p:nvSpPr>
          <p:cNvPr id="17" name="Text Placeholder 16">
            <a:extLst>
              <a:ext uri="{FF2B5EF4-FFF2-40B4-BE49-F238E27FC236}">
                <a16:creationId xmlns:a16="http://schemas.microsoft.com/office/drawing/2014/main" id="{2EAEAFEA-0489-E7DA-75CF-424FF51C48E3}"/>
              </a:ext>
            </a:extLst>
          </p:cNvPr>
          <p:cNvSpPr>
            <a:spLocks noGrp="1"/>
          </p:cNvSpPr>
          <p:nvPr>
            <p:ph type="body" sz="quarter" idx="35"/>
          </p:nvPr>
        </p:nvSpPr>
        <p:spPr/>
        <p:txBody>
          <a:bodyPr>
            <a:normAutofit/>
          </a:bodyPr>
          <a:lstStyle/>
          <a:p>
            <a:r>
              <a:rPr lang="en-GB" sz="1200" b="1" dirty="0">
                <a:solidFill>
                  <a:schemeClr val="accent3"/>
                </a:solidFill>
              </a:rPr>
              <a:t>The Great British Bake Off</a:t>
            </a:r>
          </a:p>
          <a:p>
            <a:r>
              <a:rPr lang="en-GB" sz="1200" dirty="0">
                <a:solidFill>
                  <a:schemeClr val="bg2"/>
                </a:solidFill>
              </a:rPr>
              <a:t>Channel 4, 2 Sep</a:t>
            </a: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5,778,600</a:t>
            </a:r>
          </a:p>
          <a:p>
            <a:pPr>
              <a:spcBef>
                <a:spcPts val="0"/>
              </a:spcBef>
            </a:pPr>
            <a:r>
              <a:rPr lang="en-US" sz="1200" dirty="0">
                <a:solidFill>
                  <a:schemeClr val="bg2"/>
                </a:solidFill>
              </a:rPr>
              <a:t>Adults: 5,494,100</a:t>
            </a:r>
          </a:p>
          <a:p>
            <a:pPr>
              <a:spcBef>
                <a:spcPts val="0"/>
              </a:spcBef>
            </a:pPr>
            <a:r>
              <a:rPr lang="en-US" sz="1200" dirty="0">
                <a:solidFill>
                  <a:schemeClr val="bg2"/>
                </a:solidFill>
              </a:rPr>
              <a:t>ABC1 Ads: 3,716,100</a:t>
            </a:r>
          </a:p>
          <a:p>
            <a:pPr>
              <a:spcBef>
                <a:spcPts val="0"/>
              </a:spcBef>
            </a:pPr>
            <a:r>
              <a:rPr lang="en-US" sz="1200" dirty="0">
                <a:solidFill>
                  <a:schemeClr val="bg2"/>
                </a:solidFill>
              </a:rPr>
              <a:t>16-34: 1,125,600</a:t>
            </a:r>
          </a:p>
          <a:p>
            <a:pPr>
              <a:spcBef>
                <a:spcPts val="0"/>
              </a:spcBef>
            </a:pPr>
            <a:r>
              <a:rPr lang="en-US" sz="1200" dirty="0">
                <a:solidFill>
                  <a:schemeClr val="bg2"/>
                </a:solidFill>
              </a:rPr>
              <a:t>HP+CH: 697,900</a:t>
            </a:r>
          </a:p>
          <a:p>
            <a:pPr>
              <a:spcBef>
                <a:spcPts val="0"/>
              </a:spcBef>
            </a:pPr>
            <a:endParaRPr lang="en-US" sz="1200" dirty="0">
              <a:solidFill>
                <a:schemeClr val="bg2"/>
              </a:solidFill>
            </a:endParaRPr>
          </a:p>
        </p:txBody>
      </p:sp>
      <p:sp>
        <p:nvSpPr>
          <p:cNvPr id="19" name="Text Placeholder 18">
            <a:extLst>
              <a:ext uri="{FF2B5EF4-FFF2-40B4-BE49-F238E27FC236}">
                <a16:creationId xmlns:a16="http://schemas.microsoft.com/office/drawing/2014/main" id="{9FDA8986-4390-37ED-E52E-C196B6C32D4E}"/>
              </a:ext>
            </a:extLst>
          </p:cNvPr>
          <p:cNvSpPr>
            <a:spLocks noGrp="1"/>
          </p:cNvSpPr>
          <p:nvPr>
            <p:ph type="body" sz="quarter" idx="37"/>
          </p:nvPr>
        </p:nvSpPr>
        <p:spPr/>
        <p:txBody>
          <a:bodyPr>
            <a:normAutofit/>
          </a:bodyPr>
          <a:lstStyle/>
          <a:p>
            <a:r>
              <a:rPr lang="en-GB" sz="1200" b="1" dirty="0">
                <a:solidFill>
                  <a:schemeClr val="accent3"/>
                </a:solidFill>
              </a:rPr>
              <a:t>The Hotel Inspectors</a:t>
            </a:r>
          </a:p>
          <a:p>
            <a:r>
              <a:rPr lang="en-GB" sz="1200" dirty="0">
                <a:solidFill>
                  <a:schemeClr val="bg2"/>
                </a:solidFill>
              </a:rPr>
              <a:t>Channel 5, 4 Sep</a:t>
            </a: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1,028,800</a:t>
            </a:r>
          </a:p>
          <a:p>
            <a:pPr>
              <a:spcBef>
                <a:spcPts val="0"/>
              </a:spcBef>
            </a:pPr>
            <a:r>
              <a:rPr lang="en-US" sz="1200" dirty="0">
                <a:solidFill>
                  <a:schemeClr val="bg2"/>
                </a:solidFill>
              </a:rPr>
              <a:t>Adults: 1,021,100</a:t>
            </a:r>
          </a:p>
          <a:p>
            <a:pPr>
              <a:spcBef>
                <a:spcPts val="0"/>
              </a:spcBef>
            </a:pPr>
            <a:r>
              <a:rPr lang="en-US" sz="1200" dirty="0">
                <a:solidFill>
                  <a:schemeClr val="bg2"/>
                </a:solidFill>
              </a:rPr>
              <a:t>ABC1 Ads: 485,200</a:t>
            </a:r>
          </a:p>
          <a:p>
            <a:pPr>
              <a:spcBef>
                <a:spcPts val="0"/>
              </a:spcBef>
            </a:pPr>
            <a:r>
              <a:rPr lang="en-US" sz="1200" dirty="0">
                <a:solidFill>
                  <a:schemeClr val="bg2"/>
                </a:solidFill>
              </a:rPr>
              <a:t>16-34: 37,500</a:t>
            </a:r>
          </a:p>
          <a:p>
            <a:pPr>
              <a:spcBef>
                <a:spcPts val="0"/>
              </a:spcBef>
            </a:pPr>
            <a:r>
              <a:rPr lang="en-US" sz="1200" dirty="0">
                <a:solidFill>
                  <a:schemeClr val="bg2"/>
                </a:solidFill>
              </a:rPr>
              <a:t>HP+CH: 46,800</a:t>
            </a:r>
          </a:p>
          <a:p>
            <a:pPr>
              <a:spcBef>
                <a:spcPts val="0"/>
              </a:spcBef>
            </a:pPr>
            <a:endParaRPr lang="en-US" sz="1200" dirty="0">
              <a:solidFill>
                <a:schemeClr val="bg2"/>
              </a:solidFill>
            </a:endParaRPr>
          </a:p>
        </p:txBody>
      </p:sp>
      <p:sp>
        <p:nvSpPr>
          <p:cNvPr id="21" name="Text Placeholder 20">
            <a:extLst>
              <a:ext uri="{FF2B5EF4-FFF2-40B4-BE49-F238E27FC236}">
                <a16:creationId xmlns:a16="http://schemas.microsoft.com/office/drawing/2014/main" id="{2A8486B1-0D3A-26E8-2E1F-EA365E695F94}"/>
              </a:ext>
            </a:extLst>
          </p:cNvPr>
          <p:cNvSpPr>
            <a:spLocks noGrp="1"/>
          </p:cNvSpPr>
          <p:nvPr>
            <p:ph type="body" sz="quarter" idx="39"/>
          </p:nvPr>
        </p:nvSpPr>
        <p:spPr/>
        <p:txBody>
          <a:bodyPr>
            <a:normAutofit/>
          </a:bodyPr>
          <a:lstStyle/>
          <a:p>
            <a:r>
              <a:rPr lang="en-US" sz="1200" b="1" dirty="0">
                <a:solidFill>
                  <a:schemeClr val="accent3"/>
                </a:solidFill>
              </a:rPr>
              <a:t>Love Island</a:t>
            </a:r>
          </a:p>
          <a:p>
            <a:r>
              <a:rPr lang="en-GB" sz="1200" dirty="0">
                <a:solidFill>
                  <a:schemeClr val="bg2"/>
                </a:solidFill>
              </a:rPr>
              <a:t>ITV2, 11 Jul</a:t>
            </a: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2,120,900</a:t>
            </a:r>
          </a:p>
          <a:p>
            <a:pPr>
              <a:spcBef>
                <a:spcPts val="0"/>
              </a:spcBef>
            </a:pPr>
            <a:r>
              <a:rPr lang="en-US" sz="1200" dirty="0">
                <a:solidFill>
                  <a:schemeClr val="bg2"/>
                </a:solidFill>
              </a:rPr>
              <a:t>Adults: 2,030,500</a:t>
            </a:r>
          </a:p>
          <a:p>
            <a:pPr>
              <a:spcBef>
                <a:spcPts val="0"/>
              </a:spcBef>
            </a:pPr>
            <a:r>
              <a:rPr lang="en-US" sz="1200" dirty="0">
                <a:solidFill>
                  <a:schemeClr val="bg2"/>
                </a:solidFill>
              </a:rPr>
              <a:t>ABC1 Ads: 1,124,100</a:t>
            </a:r>
          </a:p>
          <a:p>
            <a:pPr>
              <a:spcBef>
                <a:spcPts val="0"/>
              </a:spcBef>
            </a:pPr>
            <a:r>
              <a:rPr lang="en-US" sz="1200" dirty="0">
                <a:solidFill>
                  <a:schemeClr val="bg2"/>
                </a:solidFill>
              </a:rPr>
              <a:t>16-34: 842,000</a:t>
            </a:r>
          </a:p>
          <a:p>
            <a:pPr>
              <a:spcBef>
                <a:spcPts val="0"/>
              </a:spcBef>
            </a:pPr>
            <a:r>
              <a:rPr lang="en-US" sz="1200" dirty="0">
                <a:solidFill>
                  <a:schemeClr val="bg2"/>
                </a:solidFill>
              </a:rPr>
              <a:t>HP+CH: 444,900</a:t>
            </a:r>
          </a:p>
          <a:p>
            <a:pPr>
              <a:spcBef>
                <a:spcPts val="0"/>
              </a:spcBef>
            </a:pPr>
            <a:endParaRPr lang="en-US" sz="1200" dirty="0">
              <a:solidFill>
                <a:schemeClr val="bg2"/>
              </a:solidFill>
            </a:endParaRPr>
          </a:p>
          <a:p>
            <a:endParaRPr lang="en-GB" sz="1200" dirty="0"/>
          </a:p>
        </p:txBody>
      </p:sp>
      <p:sp>
        <p:nvSpPr>
          <p:cNvPr id="2" name="Title 1">
            <a:extLst>
              <a:ext uri="{FF2B5EF4-FFF2-40B4-BE49-F238E27FC236}">
                <a16:creationId xmlns:a16="http://schemas.microsoft.com/office/drawing/2014/main" id="{E525540A-DA99-D962-BEBB-C9773669BD64}"/>
              </a:ext>
            </a:extLst>
          </p:cNvPr>
          <p:cNvSpPr>
            <a:spLocks noGrp="1"/>
          </p:cNvSpPr>
          <p:nvPr>
            <p:ph type="title"/>
          </p:nvPr>
        </p:nvSpPr>
        <p:spPr/>
        <p:txBody>
          <a:bodyPr/>
          <a:lstStyle/>
          <a:p>
            <a:r>
              <a:rPr lang="en-GB" u="sng" dirty="0"/>
              <a:t>Entertainment</a:t>
            </a:r>
            <a:r>
              <a:rPr lang="en-GB" dirty="0"/>
              <a:t> - Programming Highlights</a:t>
            </a:r>
          </a:p>
        </p:txBody>
      </p:sp>
      <p:sp>
        <p:nvSpPr>
          <p:cNvPr id="7" name="Text Placeholder 6">
            <a:extLst>
              <a:ext uri="{FF2B5EF4-FFF2-40B4-BE49-F238E27FC236}">
                <a16:creationId xmlns:a16="http://schemas.microsoft.com/office/drawing/2014/main" id="{86F0A846-3023-6444-E933-7B7EFB7F6056}"/>
              </a:ext>
            </a:extLst>
          </p:cNvPr>
          <p:cNvSpPr>
            <a:spLocks noGrp="1"/>
          </p:cNvSpPr>
          <p:nvPr>
            <p:ph type="body" sz="quarter" idx="15"/>
          </p:nvPr>
        </p:nvSpPr>
        <p:spPr/>
        <p:txBody>
          <a:bodyPr/>
          <a:lstStyle/>
          <a:p>
            <a:r>
              <a:rPr lang="en-GB" dirty="0"/>
              <a:t>Source: Barb, Q3 2025. Average audience figures - Consolidated, Top performing episode of series (if applicable). </a:t>
            </a:r>
          </a:p>
        </p:txBody>
      </p:sp>
      <p:sp>
        <p:nvSpPr>
          <p:cNvPr id="9" name="Text Placeholder 2">
            <a:extLst>
              <a:ext uri="{FF2B5EF4-FFF2-40B4-BE49-F238E27FC236}">
                <a16:creationId xmlns:a16="http://schemas.microsoft.com/office/drawing/2014/main" id="{512C9DFB-159F-4513-DBEF-8889372C4E3C}"/>
              </a:ext>
            </a:extLst>
          </p:cNvPr>
          <p:cNvSpPr txBox="1">
            <a:spLocks/>
          </p:cNvSpPr>
          <p:nvPr/>
        </p:nvSpPr>
        <p:spPr>
          <a:xfrm>
            <a:off x="378000" y="5580000"/>
            <a:ext cx="11334817" cy="304800"/>
          </a:xfrm>
          <a:prstGeom prst="rect">
            <a:avLst/>
          </a:prstGeom>
          <a:noFill/>
        </p:spPr>
        <p:txBody>
          <a:bodyPr vert="horz" lIns="91440" tIns="45720" rIns="91440" bIns="45720" rtlCol="0">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000" dirty="0"/>
          </a:p>
        </p:txBody>
      </p:sp>
      <p:sp>
        <p:nvSpPr>
          <p:cNvPr id="8" name="AutoShape 8" descr="The Chelsea Detective Christmas Special 2024 - U&amp;Drama +1 | TV Guide">
            <a:extLst>
              <a:ext uri="{FF2B5EF4-FFF2-40B4-BE49-F238E27FC236}">
                <a16:creationId xmlns:a16="http://schemas.microsoft.com/office/drawing/2014/main" id="{A080AE28-1F8A-1E84-B744-3A5A93866A8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0" name="Picture Placeholder 19">
            <a:extLst>
              <a:ext uri="{FF2B5EF4-FFF2-40B4-BE49-F238E27FC236}">
                <a16:creationId xmlns:a16="http://schemas.microsoft.com/office/drawing/2014/main" id="{77C132F3-3E52-6B0F-C07F-896760240D73}"/>
              </a:ext>
            </a:extLst>
          </p:cNvPr>
          <p:cNvPicPr>
            <a:picLocks noGrp="1" noChangeAspect="1"/>
          </p:cNvPicPr>
          <p:nvPr>
            <p:ph type="pic" sz="quarter" idx="38"/>
          </p:nvPr>
        </p:nvPicPr>
        <p:blipFill>
          <a:blip r:embed="rId3"/>
          <a:srcRect l="7890" r="7890"/>
          <a:stretch>
            <a:fillRect/>
          </a:stretch>
        </p:blipFill>
        <p:spPr>
          <a:prstGeom prst="rect">
            <a:avLst/>
          </a:prstGeom>
        </p:spPr>
      </p:pic>
      <p:pic>
        <p:nvPicPr>
          <p:cNvPr id="34" name="Picture Placeholder 33" descr="The image depicts a group of elegantly dressed individuals, likely a wedding party, posed in a romantic, lavishly decorated setting with flowing pink drapery and a luxurious white sofa.&#10;&#10;AI-generated content may be incorrect.">
            <a:extLst>
              <a:ext uri="{FF2B5EF4-FFF2-40B4-BE49-F238E27FC236}">
                <a16:creationId xmlns:a16="http://schemas.microsoft.com/office/drawing/2014/main" id="{3A05A0EA-9189-DF35-6F42-405A7BA7D347}"/>
              </a:ext>
            </a:extLst>
          </p:cNvPr>
          <p:cNvPicPr>
            <a:picLocks noGrp="1" noChangeAspect="1"/>
          </p:cNvPicPr>
          <p:nvPr>
            <p:ph type="pic" sz="quarter" idx="40"/>
          </p:nvPr>
        </p:nvPicPr>
        <p:blipFill>
          <a:blip r:embed="rId4"/>
          <a:srcRect t="16667" b="16667"/>
          <a:stretch/>
        </p:blipFill>
        <p:spPr>
          <a:prstGeom prst="rect">
            <a:avLst/>
          </a:prstGeom>
          <a:solidFill>
            <a:prstClr val="white">
              <a:lumMod val="85000"/>
            </a:prstClr>
          </a:solidFill>
        </p:spPr>
      </p:pic>
      <p:pic>
        <p:nvPicPr>
          <p:cNvPr id="32" name="Picture Placeholder 31" descr="The image depicts a well-organized reception area with a reception desk, a stack of papers, a telephone, and a decorative vase, all set against a backdrop of wooden paneling.&#10;&#10;AI-generated content may be incorrect.">
            <a:extLst>
              <a:ext uri="{FF2B5EF4-FFF2-40B4-BE49-F238E27FC236}">
                <a16:creationId xmlns:a16="http://schemas.microsoft.com/office/drawing/2014/main" id="{244010B5-D102-A748-77C1-7E459B9FF2CA}"/>
              </a:ext>
            </a:extLst>
          </p:cNvPr>
          <p:cNvPicPr>
            <a:picLocks noGrp="1" noChangeAspect="1"/>
          </p:cNvPicPr>
          <p:nvPr>
            <p:ph type="pic" sz="quarter" idx="36"/>
          </p:nvPr>
        </p:nvPicPr>
        <p:blipFill>
          <a:blip r:embed="rId5"/>
          <a:srcRect l="7812" r="7812"/>
          <a:stretch/>
        </p:blipFill>
        <p:spPr>
          <a:prstGeom prst="rect">
            <a:avLst/>
          </a:prstGeom>
          <a:solidFill>
            <a:prstClr val="white">
              <a:lumMod val="85000"/>
            </a:prstClr>
          </a:solidFill>
        </p:spPr>
      </p:pic>
      <p:pic>
        <p:nvPicPr>
          <p:cNvPr id="24" name="Picture Placeholder 23" descr="A man in a suit holds a trophy against a red background.&#10;&#10;AI-generated content may be incorrect.">
            <a:extLst>
              <a:ext uri="{FF2B5EF4-FFF2-40B4-BE49-F238E27FC236}">
                <a16:creationId xmlns:a16="http://schemas.microsoft.com/office/drawing/2014/main" id="{FEDEC1D2-DB3B-E253-FF92-A1227620A461}"/>
              </a:ext>
            </a:extLst>
          </p:cNvPr>
          <p:cNvPicPr>
            <a:picLocks noGrp="1" noChangeAspect="1"/>
          </p:cNvPicPr>
          <p:nvPr>
            <p:ph type="pic" sz="quarter" idx="13"/>
          </p:nvPr>
        </p:nvPicPr>
        <p:blipFill>
          <a:blip r:embed="rId6"/>
          <a:srcRect l="7801" r="7801"/>
          <a:stretch/>
        </p:blipFill>
        <p:spPr>
          <a:prstGeom prst="rect">
            <a:avLst/>
          </a:prstGeom>
          <a:solidFill>
            <a:prstClr val="white">
              <a:lumMod val="85000"/>
            </a:prstClr>
          </a:solidFill>
        </p:spPr>
      </p:pic>
      <p:pic>
        <p:nvPicPr>
          <p:cNvPr id="30" name="Picture Placeholder 29" descr="A quaint outdoor setting featuring a rustic wooden table adorned with an array of baked goods, including cakes, pastries, and bread tins, surrounded by colorful decorations and vibrant flowers.&#10;&#10;AI-generated content may be incorrect.">
            <a:extLst>
              <a:ext uri="{FF2B5EF4-FFF2-40B4-BE49-F238E27FC236}">
                <a16:creationId xmlns:a16="http://schemas.microsoft.com/office/drawing/2014/main" id="{BBD7687A-577D-9CC7-3499-7A949284E545}"/>
              </a:ext>
            </a:extLst>
          </p:cNvPr>
          <p:cNvPicPr>
            <a:picLocks noGrp="1" noChangeAspect="1"/>
          </p:cNvPicPr>
          <p:nvPr>
            <p:ph type="pic" sz="quarter" idx="34"/>
          </p:nvPr>
        </p:nvPicPr>
        <p:blipFill>
          <a:blip r:embed="rId7"/>
          <a:srcRect l="7775" r="7775"/>
          <a:stretch/>
        </p:blipFill>
        <p:spPr>
          <a:prstGeom prst="rect">
            <a:avLst/>
          </a:prstGeom>
          <a:solidFill>
            <a:prstClr val="white">
              <a:lumMod val="85000"/>
            </a:prstClr>
          </a:solidFill>
        </p:spPr>
      </p:pic>
    </p:spTree>
    <p:extLst>
      <p:ext uri="{BB962C8B-B14F-4D97-AF65-F5344CB8AC3E}">
        <p14:creationId xmlns:p14="http://schemas.microsoft.com/office/powerpoint/2010/main" val="9940493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EF0689-A670-E079-0A5A-0E2CFE273A13}"/>
            </a:ext>
          </a:extLst>
        </p:cNvPr>
        <p:cNvGrpSpPr/>
        <p:nvPr/>
      </p:nvGrpSpPr>
      <p:grpSpPr>
        <a:xfrm>
          <a:off x="0" y="0"/>
          <a:ext cx="0" cy="0"/>
          <a:chOff x="0" y="0"/>
          <a:chExt cx="0" cy="0"/>
        </a:xfrm>
      </p:grpSpPr>
      <p:sp>
        <p:nvSpPr>
          <p:cNvPr id="23" name="Text Placeholder 22">
            <a:extLst>
              <a:ext uri="{FF2B5EF4-FFF2-40B4-BE49-F238E27FC236}">
                <a16:creationId xmlns:a16="http://schemas.microsoft.com/office/drawing/2014/main" id="{C469EEA1-B7BE-CF71-346A-5C015C854D1D}"/>
              </a:ext>
            </a:extLst>
          </p:cNvPr>
          <p:cNvSpPr>
            <a:spLocks noGrp="1"/>
          </p:cNvSpPr>
          <p:nvPr>
            <p:ph type="body" sz="quarter" idx="41"/>
          </p:nvPr>
        </p:nvSpPr>
        <p:spPr>
          <a:xfrm>
            <a:off x="9901050" y="2988431"/>
            <a:ext cx="1988848" cy="2170678"/>
          </a:xfrm>
        </p:spPr>
        <p:txBody>
          <a:bodyPr>
            <a:normAutofit/>
          </a:bodyPr>
          <a:lstStyle/>
          <a:p>
            <a:r>
              <a:rPr lang="en-US" sz="1200" b="1" dirty="0">
                <a:solidFill>
                  <a:schemeClr val="accent3"/>
                </a:solidFill>
              </a:rPr>
              <a:t>FA Community Shield: Crystal Palace v Liverpool</a:t>
            </a:r>
          </a:p>
          <a:p>
            <a:r>
              <a:rPr lang="en-GB" sz="1200" dirty="0">
                <a:solidFill>
                  <a:schemeClr val="bg2"/>
                </a:solidFill>
              </a:rPr>
              <a:t>TNT Sports, 10 Aug</a:t>
            </a: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906,000</a:t>
            </a:r>
          </a:p>
          <a:p>
            <a:pPr>
              <a:spcBef>
                <a:spcPts val="0"/>
              </a:spcBef>
            </a:pPr>
            <a:r>
              <a:rPr lang="en-US" sz="1200" dirty="0">
                <a:solidFill>
                  <a:schemeClr val="bg2"/>
                </a:solidFill>
              </a:rPr>
              <a:t>Adults: 853,900</a:t>
            </a:r>
          </a:p>
          <a:p>
            <a:pPr>
              <a:spcBef>
                <a:spcPts val="0"/>
              </a:spcBef>
            </a:pPr>
            <a:r>
              <a:rPr lang="en-US" sz="1200" dirty="0">
                <a:solidFill>
                  <a:schemeClr val="bg2"/>
                </a:solidFill>
              </a:rPr>
              <a:t>ABC1 Ads: 495,700</a:t>
            </a:r>
          </a:p>
          <a:p>
            <a:pPr>
              <a:spcBef>
                <a:spcPts val="0"/>
              </a:spcBef>
            </a:pPr>
            <a:r>
              <a:rPr lang="en-US" sz="1200" dirty="0">
                <a:solidFill>
                  <a:schemeClr val="bg2"/>
                </a:solidFill>
              </a:rPr>
              <a:t>16-34: 207,600</a:t>
            </a:r>
          </a:p>
          <a:p>
            <a:pPr>
              <a:spcBef>
                <a:spcPts val="0"/>
              </a:spcBef>
            </a:pPr>
            <a:r>
              <a:rPr lang="en-US" sz="1200" dirty="0">
                <a:solidFill>
                  <a:schemeClr val="bg2"/>
                </a:solidFill>
              </a:rPr>
              <a:t>HP+CH: 50,900</a:t>
            </a:r>
          </a:p>
          <a:p>
            <a:endParaRPr lang="en-GB" sz="1200" dirty="0"/>
          </a:p>
        </p:txBody>
      </p:sp>
      <p:sp>
        <p:nvSpPr>
          <p:cNvPr id="10" name="Text Placeholder 9">
            <a:extLst>
              <a:ext uri="{FF2B5EF4-FFF2-40B4-BE49-F238E27FC236}">
                <a16:creationId xmlns:a16="http://schemas.microsoft.com/office/drawing/2014/main" id="{A18642B1-3650-8722-2887-0A2AC30502C8}"/>
              </a:ext>
            </a:extLst>
          </p:cNvPr>
          <p:cNvSpPr>
            <a:spLocks noGrp="1"/>
          </p:cNvSpPr>
          <p:nvPr>
            <p:ph type="body" sz="quarter" idx="33"/>
          </p:nvPr>
        </p:nvSpPr>
        <p:spPr>
          <a:xfrm>
            <a:off x="562437" y="2988431"/>
            <a:ext cx="1790974" cy="2170678"/>
          </a:xfrm>
        </p:spPr>
        <p:txBody>
          <a:bodyPr>
            <a:normAutofit/>
          </a:bodyPr>
          <a:lstStyle/>
          <a:p>
            <a:r>
              <a:rPr lang="en-GB" sz="1200" b="1" dirty="0">
                <a:solidFill>
                  <a:schemeClr val="accent3"/>
                </a:solidFill>
              </a:rPr>
              <a:t>UEFA Women’s Euro 2025: ENG v ITA</a:t>
            </a:r>
          </a:p>
          <a:p>
            <a:r>
              <a:rPr lang="en-GB" sz="1200" dirty="0">
                <a:solidFill>
                  <a:schemeClr val="bg2"/>
                </a:solidFill>
              </a:rPr>
              <a:t>ITV1, 22 Jul</a:t>
            </a: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6,187,500</a:t>
            </a:r>
          </a:p>
          <a:p>
            <a:pPr>
              <a:spcBef>
                <a:spcPts val="0"/>
              </a:spcBef>
            </a:pPr>
            <a:r>
              <a:rPr lang="en-US" sz="1200" dirty="0">
                <a:solidFill>
                  <a:schemeClr val="bg2"/>
                </a:solidFill>
              </a:rPr>
              <a:t>Adults: 5,880,800</a:t>
            </a:r>
          </a:p>
          <a:p>
            <a:pPr>
              <a:spcBef>
                <a:spcPts val="0"/>
              </a:spcBef>
            </a:pPr>
            <a:r>
              <a:rPr lang="en-US" sz="1200" dirty="0">
                <a:solidFill>
                  <a:schemeClr val="bg2"/>
                </a:solidFill>
              </a:rPr>
              <a:t>ABC1 Ads: 3,388,600</a:t>
            </a:r>
          </a:p>
          <a:p>
            <a:pPr>
              <a:spcBef>
                <a:spcPts val="0"/>
              </a:spcBef>
            </a:pPr>
            <a:r>
              <a:rPr lang="en-US" sz="1200" dirty="0">
                <a:solidFill>
                  <a:schemeClr val="bg2"/>
                </a:solidFill>
              </a:rPr>
              <a:t>16-34: 751,300</a:t>
            </a:r>
          </a:p>
          <a:p>
            <a:pPr>
              <a:spcBef>
                <a:spcPts val="0"/>
              </a:spcBef>
            </a:pPr>
            <a:r>
              <a:rPr lang="en-US" sz="1200" dirty="0">
                <a:solidFill>
                  <a:schemeClr val="bg2"/>
                </a:solidFill>
              </a:rPr>
              <a:t>HP+CH: 451,700</a:t>
            </a:r>
          </a:p>
          <a:p>
            <a:pPr>
              <a:spcBef>
                <a:spcPts val="0"/>
              </a:spcBef>
            </a:pPr>
            <a:endParaRPr lang="en-US" sz="1200" dirty="0">
              <a:solidFill>
                <a:schemeClr val="bg2"/>
              </a:solidFill>
            </a:endParaRPr>
          </a:p>
        </p:txBody>
      </p:sp>
      <p:sp>
        <p:nvSpPr>
          <p:cNvPr id="17" name="Text Placeholder 16">
            <a:extLst>
              <a:ext uri="{FF2B5EF4-FFF2-40B4-BE49-F238E27FC236}">
                <a16:creationId xmlns:a16="http://schemas.microsoft.com/office/drawing/2014/main" id="{8BA3FFFE-1723-9786-5AC4-D4A923612AB4}"/>
              </a:ext>
            </a:extLst>
          </p:cNvPr>
          <p:cNvSpPr>
            <a:spLocks noGrp="1"/>
          </p:cNvSpPr>
          <p:nvPr>
            <p:ph type="body" sz="quarter" idx="35"/>
          </p:nvPr>
        </p:nvSpPr>
        <p:spPr/>
        <p:txBody>
          <a:bodyPr>
            <a:normAutofit/>
          </a:bodyPr>
          <a:lstStyle/>
          <a:p>
            <a:r>
              <a:rPr lang="en-US" sz="1200" b="1" dirty="0">
                <a:solidFill>
                  <a:schemeClr val="accent3"/>
                </a:solidFill>
              </a:rPr>
              <a:t>Formula 1: British GP</a:t>
            </a:r>
          </a:p>
          <a:p>
            <a:r>
              <a:rPr lang="en-GB" sz="1200" dirty="0">
                <a:solidFill>
                  <a:schemeClr val="bg2"/>
                </a:solidFill>
              </a:rPr>
              <a:t>Channel 4, 6 Jul</a:t>
            </a:r>
          </a:p>
          <a:p>
            <a:endParaRPr lang="en-GB" sz="1200" dirty="0">
              <a:solidFill>
                <a:schemeClr val="bg2"/>
              </a:solidFill>
            </a:endParaRPr>
          </a:p>
          <a:p>
            <a:endParaRPr lang="en-GB" sz="1200" dirty="0">
              <a:solidFill>
                <a:schemeClr val="bg2"/>
              </a:solidFill>
            </a:endParaRPr>
          </a:p>
          <a:p>
            <a:endParaRPr lang="en-GB" sz="1200" dirty="0">
              <a:solidFill>
                <a:schemeClr val="bg2"/>
              </a:solidFill>
            </a:endParaRPr>
          </a:p>
          <a:p>
            <a:pPr>
              <a:lnSpc>
                <a:spcPct val="110000"/>
              </a:lnSpc>
            </a:pPr>
            <a:r>
              <a:rPr lang="en-GB" sz="1200" b="1" dirty="0">
                <a:solidFill>
                  <a:schemeClr val="accent3"/>
                </a:solidFill>
              </a:rPr>
              <a:t>Average Audience</a:t>
            </a:r>
          </a:p>
          <a:p>
            <a:pPr>
              <a:spcBef>
                <a:spcPts val="0"/>
              </a:spcBef>
            </a:pPr>
            <a:r>
              <a:rPr lang="en-US" sz="1200" dirty="0">
                <a:solidFill>
                  <a:schemeClr val="bg2"/>
                </a:solidFill>
              </a:rPr>
              <a:t>Individuals: 2,223,400</a:t>
            </a:r>
          </a:p>
          <a:p>
            <a:pPr>
              <a:spcBef>
                <a:spcPts val="0"/>
              </a:spcBef>
            </a:pPr>
            <a:r>
              <a:rPr lang="en-US" sz="1200" dirty="0">
                <a:solidFill>
                  <a:schemeClr val="bg2"/>
                </a:solidFill>
              </a:rPr>
              <a:t>Adults: 2,150,400</a:t>
            </a:r>
          </a:p>
          <a:p>
            <a:pPr>
              <a:spcBef>
                <a:spcPts val="0"/>
              </a:spcBef>
            </a:pPr>
            <a:r>
              <a:rPr lang="en-US" sz="1200" dirty="0">
                <a:solidFill>
                  <a:schemeClr val="bg2"/>
                </a:solidFill>
              </a:rPr>
              <a:t>ABC1 Ads: 1,084,600</a:t>
            </a:r>
          </a:p>
          <a:p>
            <a:pPr>
              <a:spcBef>
                <a:spcPts val="0"/>
              </a:spcBef>
            </a:pPr>
            <a:r>
              <a:rPr lang="en-US" sz="1200" dirty="0">
                <a:solidFill>
                  <a:schemeClr val="bg2"/>
                </a:solidFill>
              </a:rPr>
              <a:t>16-34: 218,900</a:t>
            </a:r>
          </a:p>
          <a:p>
            <a:pPr>
              <a:spcBef>
                <a:spcPts val="0"/>
              </a:spcBef>
            </a:pPr>
            <a:r>
              <a:rPr lang="en-US" sz="1200" dirty="0">
                <a:solidFill>
                  <a:schemeClr val="bg2"/>
                </a:solidFill>
              </a:rPr>
              <a:t>HP+CH: 145,200</a:t>
            </a:r>
          </a:p>
          <a:p>
            <a:endParaRPr lang="en-GB" sz="1200" dirty="0"/>
          </a:p>
        </p:txBody>
      </p:sp>
      <p:sp>
        <p:nvSpPr>
          <p:cNvPr id="19" name="Text Placeholder 18">
            <a:extLst>
              <a:ext uri="{FF2B5EF4-FFF2-40B4-BE49-F238E27FC236}">
                <a16:creationId xmlns:a16="http://schemas.microsoft.com/office/drawing/2014/main" id="{D32957C8-D12F-2703-C73B-812BE6311BD5}"/>
              </a:ext>
            </a:extLst>
          </p:cNvPr>
          <p:cNvSpPr>
            <a:spLocks noGrp="1"/>
          </p:cNvSpPr>
          <p:nvPr>
            <p:ph type="body" sz="quarter" idx="37"/>
          </p:nvPr>
        </p:nvSpPr>
        <p:spPr/>
        <p:txBody>
          <a:bodyPr>
            <a:normAutofit/>
          </a:bodyPr>
          <a:lstStyle/>
          <a:p>
            <a:r>
              <a:rPr lang="en-US" sz="1200" b="1" dirty="0">
                <a:solidFill>
                  <a:schemeClr val="accent3"/>
                </a:solidFill>
              </a:rPr>
              <a:t>FIFA Club World Cup 2025: CHE v PSG </a:t>
            </a:r>
            <a:r>
              <a:rPr lang="en-GB" sz="1200" dirty="0">
                <a:solidFill>
                  <a:schemeClr val="bg2"/>
                </a:solidFill>
              </a:rPr>
              <a:t>Channel 5, 13 Jul</a:t>
            </a: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1,202,100</a:t>
            </a:r>
          </a:p>
          <a:p>
            <a:pPr>
              <a:spcBef>
                <a:spcPts val="0"/>
              </a:spcBef>
            </a:pPr>
            <a:r>
              <a:rPr lang="en-US" sz="1200" dirty="0">
                <a:solidFill>
                  <a:schemeClr val="bg2"/>
                </a:solidFill>
              </a:rPr>
              <a:t>Adults: 1,126,800</a:t>
            </a:r>
          </a:p>
          <a:p>
            <a:pPr>
              <a:spcBef>
                <a:spcPts val="0"/>
              </a:spcBef>
            </a:pPr>
            <a:r>
              <a:rPr lang="en-US" sz="1200" dirty="0">
                <a:solidFill>
                  <a:schemeClr val="bg2"/>
                </a:solidFill>
              </a:rPr>
              <a:t>ABC1 Ads: 651,200</a:t>
            </a:r>
          </a:p>
          <a:p>
            <a:pPr>
              <a:spcBef>
                <a:spcPts val="0"/>
              </a:spcBef>
            </a:pPr>
            <a:r>
              <a:rPr lang="en-US" sz="1200" dirty="0">
                <a:solidFill>
                  <a:schemeClr val="bg2"/>
                </a:solidFill>
              </a:rPr>
              <a:t>16-34: 183,600</a:t>
            </a:r>
          </a:p>
          <a:p>
            <a:pPr>
              <a:spcBef>
                <a:spcPts val="0"/>
              </a:spcBef>
            </a:pPr>
            <a:r>
              <a:rPr lang="en-US" sz="1200" dirty="0">
                <a:solidFill>
                  <a:schemeClr val="bg2"/>
                </a:solidFill>
              </a:rPr>
              <a:t>HP+CH: 98,000</a:t>
            </a:r>
          </a:p>
          <a:p>
            <a:endParaRPr lang="en-GB" sz="1200" dirty="0"/>
          </a:p>
        </p:txBody>
      </p:sp>
      <p:sp>
        <p:nvSpPr>
          <p:cNvPr id="21" name="Text Placeholder 20">
            <a:extLst>
              <a:ext uri="{FF2B5EF4-FFF2-40B4-BE49-F238E27FC236}">
                <a16:creationId xmlns:a16="http://schemas.microsoft.com/office/drawing/2014/main" id="{0DA630B5-038B-F6A7-D5AF-18B41F19AD13}"/>
              </a:ext>
            </a:extLst>
          </p:cNvPr>
          <p:cNvSpPr>
            <a:spLocks noGrp="1"/>
          </p:cNvSpPr>
          <p:nvPr>
            <p:ph type="body" sz="quarter" idx="39"/>
          </p:nvPr>
        </p:nvSpPr>
        <p:spPr/>
        <p:txBody>
          <a:bodyPr>
            <a:normAutofit/>
          </a:bodyPr>
          <a:lstStyle/>
          <a:p>
            <a:r>
              <a:rPr lang="en-US" sz="1200" b="1" dirty="0">
                <a:solidFill>
                  <a:schemeClr val="accent3"/>
                </a:solidFill>
              </a:rPr>
              <a:t>Premier League: Liverpool V Arsenal </a:t>
            </a:r>
            <a:r>
              <a:rPr lang="en-GB" sz="1200" dirty="0">
                <a:solidFill>
                  <a:schemeClr val="bg2"/>
                </a:solidFill>
              </a:rPr>
              <a:t>Sky Sports, 31 Aug</a:t>
            </a: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1,818,000</a:t>
            </a:r>
          </a:p>
          <a:p>
            <a:pPr>
              <a:spcBef>
                <a:spcPts val="0"/>
              </a:spcBef>
            </a:pPr>
            <a:r>
              <a:rPr lang="en-US" sz="1200" dirty="0">
                <a:solidFill>
                  <a:schemeClr val="bg2"/>
                </a:solidFill>
              </a:rPr>
              <a:t>Adults: 1,679,000</a:t>
            </a:r>
          </a:p>
          <a:p>
            <a:pPr>
              <a:spcBef>
                <a:spcPts val="0"/>
              </a:spcBef>
            </a:pPr>
            <a:r>
              <a:rPr lang="en-US" sz="1200" dirty="0">
                <a:solidFill>
                  <a:schemeClr val="bg2"/>
                </a:solidFill>
              </a:rPr>
              <a:t>ABC1 Ads: 982,900</a:t>
            </a:r>
          </a:p>
          <a:p>
            <a:pPr>
              <a:spcBef>
                <a:spcPts val="0"/>
              </a:spcBef>
            </a:pPr>
            <a:r>
              <a:rPr lang="en-US" sz="1200" dirty="0">
                <a:solidFill>
                  <a:schemeClr val="bg2"/>
                </a:solidFill>
              </a:rPr>
              <a:t>16-34: 358,300</a:t>
            </a:r>
          </a:p>
          <a:p>
            <a:pPr>
              <a:spcBef>
                <a:spcPts val="0"/>
              </a:spcBef>
            </a:pPr>
            <a:r>
              <a:rPr lang="en-US" sz="1200" dirty="0">
                <a:solidFill>
                  <a:schemeClr val="bg2"/>
                </a:solidFill>
              </a:rPr>
              <a:t>HP+CH: 112,400</a:t>
            </a:r>
          </a:p>
          <a:p>
            <a:pPr>
              <a:spcBef>
                <a:spcPts val="0"/>
              </a:spcBef>
            </a:pPr>
            <a:endParaRPr lang="en-US" sz="1200" dirty="0">
              <a:solidFill>
                <a:schemeClr val="bg2"/>
              </a:solidFill>
            </a:endParaRPr>
          </a:p>
          <a:p>
            <a:endParaRPr lang="en-GB" sz="1200" dirty="0"/>
          </a:p>
        </p:txBody>
      </p:sp>
      <p:sp>
        <p:nvSpPr>
          <p:cNvPr id="2" name="Title 1">
            <a:extLst>
              <a:ext uri="{FF2B5EF4-FFF2-40B4-BE49-F238E27FC236}">
                <a16:creationId xmlns:a16="http://schemas.microsoft.com/office/drawing/2014/main" id="{5013E51A-37DD-4B7C-C395-9E8F98BE9809}"/>
              </a:ext>
            </a:extLst>
          </p:cNvPr>
          <p:cNvSpPr>
            <a:spLocks noGrp="1"/>
          </p:cNvSpPr>
          <p:nvPr>
            <p:ph type="title"/>
          </p:nvPr>
        </p:nvSpPr>
        <p:spPr/>
        <p:txBody>
          <a:bodyPr/>
          <a:lstStyle/>
          <a:p>
            <a:r>
              <a:rPr lang="en-GB" u="sng" dirty="0"/>
              <a:t>Sports</a:t>
            </a:r>
            <a:r>
              <a:rPr lang="en-GB" dirty="0"/>
              <a:t> - Programming Highlights</a:t>
            </a:r>
          </a:p>
        </p:txBody>
      </p:sp>
      <p:sp>
        <p:nvSpPr>
          <p:cNvPr id="7" name="Text Placeholder 6">
            <a:extLst>
              <a:ext uri="{FF2B5EF4-FFF2-40B4-BE49-F238E27FC236}">
                <a16:creationId xmlns:a16="http://schemas.microsoft.com/office/drawing/2014/main" id="{46483A89-5530-3188-923E-35FA46F098AC}"/>
              </a:ext>
            </a:extLst>
          </p:cNvPr>
          <p:cNvSpPr>
            <a:spLocks noGrp="1"/>
          </p:cNvSpPr>
          <p:nvPr>
            <p:ph type="body" sz="quarter" idx="15"/>
          </p:nvPr>
        </p:nvSpPr>
        <p:spPr/>
        <p:txBody>
          <a:bodyPr/>
          <a:lstStyle/>
          <a:p>
            <a:r>
              <a:rPr lang="en-GB" dirty="0"/>
              <a:t>Source: Barb, Q3 2025. Average audience figures - Consolidated, Top performing episode of series (if applicable). </a:t>
            </a:r>
          </a:p>
        </p:txBody>
      </p:sp>
      <p:sp>
        <p:nvSpPr>
          <p:cNvPr id="9" name="Text Placeholder 2">
            <a:extLst>
              <a:ext uri="{FF2B5EF4-FFF2-40B4-BE49-F238E27FC236}">
                <a16:creationId xmlns:a16="http://schemas.microsoft.com/office/drawing/2014/main" id="{995D1B08-EEE4-43E9-B3DF-5BF2E3D679C5}"/>
              </a:ext>
            </a:extLst>
          </p:cNvPr>
          <p:cNvSpPr txBox="1">
            <a:spLocks/>
          </p:cNvSpPr>
          <p:nvPr/>
        </p:nvSpPr>
        <p:spPr>
          <a:xfrm>
            <a:off x="378000" y="5580000"/>
            <a:ext cx="11334817" cy="304800"/>
          </a:xfrm>
          <a:prstGeom prst="rect">
            <a:avLst/>
          </a:prstGeom>
          <a:noFill/>
        </p:spPr>
        <p:txBody>
          <a:bodyPr vert="horz" lIns="91440" tIns="45720" rIns="91440" bIns="45720" rtlCol="0">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000" dirty="0"/>
          </a:p>
        </p:txBody>
      </p:sp>
      <p:sp>
        <p:nvSpPr>
          <p:cNvPr id="8" name="AutoShape 8" descr="The Chelsea Detective Christmas Special 2024 - U&amp;Drama +1 | TV Guide">
            <a:extLst>
              <a:ext uri="{FF2B5EF4-FFF2-40B4-BE49-F238E27FC236}">
                <a16:creationId xmlns:a16="http://schemas.microsoft.com/office/drawing/2014/main" id="{E7919E2F-E5AD-5692-6A56-050C76183CD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8" name="Picture Placeholder 27" descr="The image features the emblems of VERPOOL, SDV, LF.C., and UNT SPORTS, set for a sports event on August 10 at 3 PM.&#10;&#10;AI-generated content may be incorrect.">
            <a:extLst>
              <a:ext uri="{FF2B5EF4-FFF2-40B4-BE49-F238E27FC236}">
                <a16:creationId xmlns:a16="http://schemas.microsoft.com/office/drawing/2014/main" id="{6ED72787-233D-82E7-D3DF-0F31C0195755}"/>
              </a:ext>
            </a:extLst>
          </p:cNvPr>
          <p:cNvPicPr>
            <a:picLocks noGrp="1" noChangeAspect="1"/>
          </p:cNvPicPr>
          <p:nvPr>
            <p:ph type="pic" sz="quarter" idx="40"/>
          </p:nvPr>
        </p:nvPicPr>
        <p:blipFill>
          <a:blip r:embed="rId3"/>
          <a:srcRect l="10565" r="10565"/>
          <a:stretch/>
        </p:blipFill>
        <p:spPr>
          <a:prstGeom prst="rect">
            <a:avLst/>
          </a:prstGeom>
          <a:solidFill>
            <a:prstClr val="white">
              <a:lumMod val="85000"/>
            </a:prstClr>
          </a:solidFill>
        </p:spPr>
      </p:pic>
      <p:pic>
        <p:nvPicPr>
          <p:cNvPr id="26" name="Picture Placeholder 25" descr="The image depicts two footballers, one with red shorts and the other in a black shirt, against a vibrant red background with dynamic lightning-like streaks.&#10;&#10;AI-generated content may be incorrect.">
            <a:extLst>
              <a:ext uri="{FF2B5EF4-FFF2-40B4-BE49-F238E27FC236}">
                <a16:creationId xmlns:a16="http://schemas.microsoft.com/office/drawing/2014/main" id="{447398EA-37F4-1E50-F016-3CEC93FB0A23}"/>
              </a:ext>
            </a:extLst>
          </p:cNvPr>
          <p:cNvPicPr>
            <a:picLocks noGrp="1" noChangeAspect="1"/>
          </p:cNvPicPr>
          <p:nvPr>
            <p:ph type="pic" sz="quarter" idx="38"/>
          </p:nvPr>
        </p:nvPicPr>
        <p:blipFill>
          <a:blip r:embed="rId4"/>
          <a:srcRect l="13355" r="12399" b="12083"/>
          <a:stretch>
            <a:fillRect/>
          </a:stretch>
        </p:blipFill>
        <p:spPr>
          <a:xfrm>
            <a:off x="7534847" y="1630581"/>
            <a:ext cx="1790974" cy="1193774"/>
          </a:xfrm>
          <a:prstGeom prst="rect">
            <a:avLst/>
          </a:prstGeom>
          <a:solidFill>
            <a:prstClr val="white">
              <a:lumMod val="85000"/>
            </a:prstClr>
          </a:solidFill>
        </p:spPr>
      </p:pic>
      <p:pic>
        <p:nvPicPr>
          <p:cNvPr id="24" name="Picture Placeholder 23" descr="The image features a circular medallion showcasing various football team logos, including Juventus, Real Madrid, and Chelsea, emphasizing their participation in prestigious football events like the UEFA Champions League and FIFA World Cup.&#10;&#10;AI-generated content may be incorrect.">
            <a:extLst>
              <a:ext uri="{FF2B5EF4-FFF2-40B4-BE49-F238E27FC236}">
                <a16:creationId xmlns:a16="http://schemas.microsoft.com/office/drawing/2014/main" id="{BF5F3F0C-BC8C-ABDE-AA5F-9ABD9D473F28}"/>
              </a:ext>
            </a:extLst>
          </p:cNvPr>
          <p:cNvPicPr>
            <a:picLocks noGrp="1" noChangeAspect="1"/>
          </p:cNvPicPr>
          <p:nvPr>
            <p:ph type="pic" sz="quarter" idx="36"/>
          </p:nvPr>
        </p:nvPicPr>
        <p:blipFill>
          <a:blip r:embed="rId5"/>
          <a:srcRect l="7833" r="7833"/>
          <a:stretch/>
        </p:blipFill>
        <p:spPr>
          <a:prstGeom prst="rect">
            <a:avLst/>
          </a:prstGeom>
          <a:solidFill>
            <a:prstClr val="white">
              <a:lumMod val="85000"/>
            </a:prstClr>
          </a:solidFill>
        </p:spPr>
      </p:pic>
      <p:pic>
        <p:nvPicPr>
          <p:cNvPr id="20" name="Picture Placeholder 19" descr="The image shows a group of well-dressed individuals standing in a red, patterned environment.&#10;&#10;AI-generated content may be incorrect.">
            <a:extLst>
              <a:ext uri="{FF2B5EF4-FFF2-40B4-BE49-F238E27FC236}">
                <a16:creationId xmlns:a16="http://schemas.microsoft.com/office/drawing/2014/main" id="{4A799DD1-D55F-4385-FC91-51C88E77829A}"/>
              </a:ext>
            </a:extLst>
          </p:cNvPr>
          <p:cNvPicPr>
            <a:picLocks noGrp="1" noChangeAspect="1"/>
          </p:cNvPicPr>
          <p:nvPr>
            <p:ph type="pic" sz="quarter" idx="34"/>
          </p:nvPr>
        </p:nvPicPr>
        <p:blipFill>
          <a:blip r:embed="rId6"/>
          <a:srcRect l="7808" r="7808"/>
          <a:stretch/>
        </p:blipFill>
        <p:spPr>
          <a:prstGeom prst="rect">
            <a:avLst/>
          </a:prstGeom>
          <a:solidFill>
            <a:prstClr val="white">
              <a:lumMod val="85000"/>
            </a:prstClr>
          </a:solidFill>
        </p:spPr>
      </p:pic>
      <p:pic>
        <p:nvPicPr>
          <p:cNvPr id="16" name="Picture Placeholder 15" descr="The image shows a group of eight people seated in a row, dressed in various colors and styles, sitting on a dark green background.&#10;&#10;AI-generated content may be incorrect.">
            <a:extLst>
              <a:ext uri="{FF2B5EF4-FFF2-40B4-BE49-F238E27FC236}">
                <a16:creationId xmlns:a16="http://schemas.microsoft.com/office/drawing/2014/main" id="{ED478E1A-C0C9-C768-7B06-8D524E29D6A9}"/>
              </a:ext>
            </a:extLst>
          </p:cNvPr>
          <p:cNvPicPr>
            <a:picLocks noGrp="1" noChangeAspect="1"/>
          </p:cNvPicPr>
          <p:nvPr>
            <p:ph type="pic" sz="quarter" idx="13"/>
          </p:nvPr>
        </p:nvPicPr>
        <p:blipFill>
          <a:blip r:embed="rId7"/>
          <a:srcRect l="7839" r="7839"/>
          <a:stretch/>
        </p:blipFill>
        <p:spPr>
          <a:prstGeom prst="rect">
            <a:avLst/>
          </a:prstGeom>
          <a:solidFill>
            <a:prstClr val="white">
              <a:lumMod val="85000"/>
            </a:prstClr>
          </a:solidFill>
        </p:spPr>
      </p:pic>
    </p:spTree>
    <p:extLst>
      <p:ext uri="{BB962C8B-B14F-4D97-AF65-F5344CB8AC3E}">
        <p14:creationId xmlns:p14="http://schemas.microsoft.com/office/powerpoint/2010/main" val="7551265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57770B-EFDB-20DC-0EB7-EBA23C1566F7}"/>
            </a:ext>
          </a:extLst>
        </p:cNvPr>
        <p:cNvGrpSpPr/>
        <p:nvPr/>
      </p:nvGrpSpPr>
      <p:grpSpPr>
        <a:xfrm>
          <a:off x="0" y="0"/>
          <a:ext cx="0" cy="0"/>
          <a:chOff x="0" y="0"/>
          <a:chExt cx="0" cy="0"/>
        </a:xfrm>
      </p:grpSpPr>
      <p:sp>
        <p:nvSpPr>
          <p:cNvPr id="23" name="Text Placeholder 22">
            <a:extLst>
              <a:ext uri="{FF2B5EF4-FFF2-40B4-BE49-F238E27FC236}">
                <a16:creationId xmlns:a16="http://schemas.microsoft.com/office/drawing/2014/main" id="{64E4038F-C422-0715-F531-4E4F172BC174}"/>
              </a:ext>
            </a:extLst>
          </p:cNvPr>
          <p:cNvSpPr>
            <a:spLocks noGrp="1"/>
          </p:cNvSpPr>
          <p:nvPr>
            <p:ph type="body" sz="quarter" idx="41"/>
          </p:nvPr>
        </p:nvSpPr>
        <p:spPr/>
        <p:txBody>
          <a:bodyPr>
            <a:normAutofit/>
          </a:bodyPr>
          <a:lstStyle/>
          <a:p>
            <a:r>
              <a:rPr lang="en-GB" sz="1200" b="1" dirty="0">
                <a:solidFill>
                  <a:schemeClr val="accent3"/>
                </a:solidFill>
              </a:rPr>
              <a:t>Ant Anstead: Born Mechanic</a:t>
            </a:r>
          </a:p>
          <a:p>
            <a:r>
              <a:rPr lang="en-GB" sz="1200" dirty="0">
                <a:solidFill>
                  <a:schemeClr val="bg2"/>
                </a:solidFill>
              </a:rPr>
              <a:t>Quest, 16 Sep</a:t>
            </a: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312,800</a:t>
            </a:r>
          </a:p>
          <a:p>
            <a:pPr>
              <a:spcBef>
                <a:spcPts val="0"/>
              </a:spcBef>
            </a:pPr>
            <a:r>
              <a:rPr lang="en-US" sz="1200" dirty="0">
                <a:solidFill>
                  <a:schemeClr val="bg2"/>
                </a:solidFill>
              </a:rPr>
              <a:t>Adults: 308,100</a:t>
            </a:r>
          </a:p>
          <a:p>
            <a:pPr>
              <a:spcBef>
                <a:spcPts val="0"/>
              </a:spcBef>
            </a:pPr>
            <a:r>
              <a:rPr lang="en-US" sz="1200" dirty="0">
                <a:solidFill>
                  <a:schemeClr val="bg2"/>
                </a:solidFill>
              </a:rPr>
              <a:t>ABC1 Ads: 119,800</a:t>
            </a:r>
          </a:p>
          <a:p>
            <a:pPr>
              <a:spcBef>
                <a:spcPts val="0"/>
              </a:spcBef>
            </a:pPr>
            <a:r>
              <a:rPr lang="en-US" sz="1200" dirty="0">
                <a:solidFill>
                  <a:schemeClr val="bg2"/>
                </a:solidFill>
              </a:rPr>
              <a:t>16-34: 21,300</a:t>
            </a:r>
          </a:p>
          <a:p>
            <a:pPr>
              <a:spcBef>
                <a:spcPts val="0"/>
              </a:spcBef>
            </a:pPr>
            <a:r>
              <a:rPr lang="en-US" sz="1200" dirty="0">
                <a:solidFill>
                  <a:schemeClr val="bg2"/>
                </a:solidFill>
              </a:rPr>
              <a:t>HP+CH: 4,400</a:t>
            </a:r>
          </a:p>
          <a:p>
            <a:endParaRPr lang="en-GB" sz="1200" dirty="0"/>
          </a:p>
        </p:txBody>
      </p:sp>
      <p:sp>
        <p:nvSpPr>
          <p:cNvPr id="10" name="Text Placeholder 9">
            <a:extLst>
              <a:ext uri="{FF2B5EF4-FFF2-40B4-BE49-F238E27FC236}">
                <a16:creationId xmlns:a16="http://schemas.microsoft.com/office/drawing/2014/main" id="{1C189720-292E-F472-30AE-C0AE985AD35A}"/>
              </a:ext>
            </a:extLst>
          </p:cNvPr>
          <p:cNvSpPr>
            <a:spLocks noGrp="1"/>
          </p:cNvSpPr>
          <p:nvPr>
            <p:ph type="body" sz="quarter" idx="33"/>
          </p:nvPr>
        </p:nvSpPr>
        <p:spPr/>
        <p:txBody>
          <a:bodyPr>
            <a:normAutofit/>
          </a:bodyPr>
          <a:lstStyle/>
          <a:p>
            <a:r>
              <a:rPr lang="en-GB" sz="1200" b="1" dirty="0">
                <a:solidFill>
                  <a:schemeClr val="accent3"/>
                </a:solidFill>
              </a:rPr>
              <a:t>Noel Edmonds' Kiwi Adventure</a:t>
            </a:r>
          </a:p>
          <a:p>
            <a:r>
              <a:rPr lang="en-GB" sz="1200" dirty="0">
                <a:solidFill>
                  <a:schemeClr val="bg2"/>
                </a:solidFill>
              </a:rPr>
              <a:t>ITV1, 11 Jul</a:t>
            </a: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1,156,000</a:t>
            </a:r>
          </a:p>
          <a:p>
            <a:pPr>
              <a:spcBef>
                <a:spcPts val="0"/>
              </a:spcBef>
            </a:pPr>
            <a:r>
              <a:rPr lang="en-US" sz="1200" dirty="0">
                <a:solidFill>
                  <a:schemeClr val="bg2"/>
                </a:solidFill>
              </a:rPr>
              <a:t>Adults: 1,147,100</a:t>
            </a:r>
          </a:p>
          <a:p>
            <a:pPr>
              <a:spcBef>
                <a:spcPts val="0"/>
              </a:spcBef>
            </a:pPr>
            <a:r>
              <a:rPr lang="en-US" sz="1200" dirty="0">
                <a:solidFill>
                  <a:schemeClr val="bg2"/>
                </a:solidFill>
              </a:rPr>
              <a:t>ABC1 Ads: 432,700</a:t>
            </a:r>
          </a:p>
          <a:p>
            <a:pPr>
              <a:spcBef>
                <a:spcPts val="0"/>
              </a:spcBef>
            </a:pPr>
            <a:r>
              <a:rPr lang="en-US" sz="1200" dirty="0">
                <a:solidFill>
                  <a:schemeClr val="bg2"/>
                </a:solidFill>
              </a:rPr>
              <a:t>16-34: 27,800</a:t>
            </a:r>
          </a:p>
          <a:p>
            <a:pPr>
              <a:spcBef>
                <a:spcPts val="0"/>
              </a:spcBef>
            </a:pPr>
            <a:r>
              <a:rPr lang="en-US" sz="1200" dirty="0">
                <a:solidFill>
                  <a:schemeClr val="bg2"/>
                </a:solidFill>
              </a:rPr>
              <a:t>HP+CH: 34,900</a:t>
            </a:r>
          </a:p>
          <a:p>
            <a:pPr>
              <a:spcBef>
                <a:spcPts val="0"/>
              </a:spcBef>
            </a:pPr>
            <a:endParaRPr lang="en-US" sz="1200" dirty="0">
              <a:solidFill>
                <a:schemeClr val="bg2"/>
              </a:solidFill>
            </a:endParaRPr>
          </a:p>
        </p:txBody>
      </p:sp>
      <p:sp>
        <p:nvSpPr>
          <p:cNvPr id="17" name="Text Placeholder 16">
            <a:extLst>
              <a:ext uri="{FF2B5EF4-FFF2-40B4-BE49-F238E27FC236}">
                <a16:creationId xmlns:a16="http://schemas.microsoft.com/office/drawing/2014/main" id="{5EBD46A5-C2A5-2B40-5C96-E664893D3BA2}"/>
              </a:ext>
            </a:extLst>
          </p:cNvPr>
          <p:cNvSpPr>
            <a:spLocks noGrp="1"/>
          </p:cNvSpPr>
          <p:nvPr>
            <p:ph type="body" sz="quarter" idx="35"/>
          </p:nvPr>
        </p:nvSpPr>
        <p:spPr/>
        <p:txBody>
          <a:bodyPr>
            <a:normAutofit/>
          </a:bodyPr>
          <a:lstStyle/>
          <a:p>
            <a:r>
              <a:rPr lang="en-US" sz="1200" b="1" dirty="0">
                <a:solidFill>
                  <a:schemeClr val="accent3"/>
                </a:solidFill>
              </a:rPr>
              <a:t>Location, Location, Location</a:t>
            </a:r>
          </a:p>
          <a:p>
            <a:r>
              <a:rPr lang="en-GB" sz="1200" dirty="0">
                <a:solidFill>
                  <a:schemeClr val="bg2"/>
                </a:solidFill>
              </a:rPr>
              <a:t>Channel 4, 10 Sep</a:t>
            </a: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1,387,300</a:t>
            </a:r>
          </a:p>
          <a:p>
            <a:pPr>
              <a:spcBef>
                <a:spcPts val="0"/>
              </a:spcBef>
            </a:pPr>
            <a:r>
              <a:rPr lang="en-US" sz="1200" dirty="0">
                <a:solidFill>
                  <a:schemeClr val="bg2"/>
                </a:solidFill>
              </a:rPr>
              <a:t>Adults: 1,355,700</a:t>
            </a:r>
          </a:p>
          <a:p>
            <a:pPr>
              <a:spcBef>
                <a:spcPts val="0"/>
              </a:spcBef>
            </a:pPr>
            <a:r>
              <a:rPr lang="en-US" sz="1200" dirty="0">
                <a:solidFill>
                  <a:schemeClr val="bg2"/>
                </a:solidFill>
              </a:rPr>
              <a:t>ABC1 Ads: 880,900</a:t>
            </a:r>
          </a:p>
          <a:p>
            <a:pPr>
              <a:spcBef>
                <a:spcPts val="0"/>
              </a:spcBef>
            </a:pPr>
            <a:r>
              <a:rPr lang="en-US" sz="1200" dirty="0">
                <a:solidFill>
                  <a:schemeClr val="bg2"/>
                </a:solidFill>
              </a:rPr>
              <a:t>16-34: 59,700</a:t>
            </a:r>
          </a:p>
          <a:p>
            <a:pPr>
              <a:spcBef>
                <a:spcPts val="0"/>
              </a:spcBef>
            </a:pPr>
            <a:r>
              <a:rPr lang="en-US" sz="1200" dirty="0">
                <a:solidFill>
                  <a:schemeClr val="bg2"/>
                </a:solidFill>
              </a:rPr>
              <a:t>HP+CH: 85,300</a:t>
            </a:r>
          </a:p>
          <a:p>
            <a:endParaRPr lang="en-GB" sz="1200" dirty="0"/>
          </a:p>
        </p:txBody>
      </p:sp>
      <p:sp>
        <p:nvSpPr>
          <p:cNvPr id="19" name="Text Placeholder 18">
            <a:extLst>
              <a:ext uri="{FF2B5EF4-FFF2-40B4-BE49-F238E27FC236}">
                <a16:creationId xmlns:a16="http://schemas.microsoft.com/office/drawing/2014/main" id="{D895F9F0-FB1A-CBD1-FA62-F89493D91759}"/>
              </a:ext>
            </a:extLst>
          </p:cNvPr>
          <p:cNvSpPr>
            <a:spLocks noGrp="1"/>
          </p:cNvSpPr>
          <p:nvPr>
            <p:ph type="body" sz="quarter" idx="37"/>
          </p:nvPr>
        </p:nvSpPr>
        <p:spPr>
          <a:xfrm>
            <a:off x="5231744" y="2988431"/>
            <a:ext cx="1913773" cy="2170678"/>
          </a:xfrm>
        </p:spPr>
        <p:txBody>
          <a:bodyPr>
            <a:normAutofit/>
          </a:bodyPr>
          <a:lstStyle/>
          <a:p>
            <a:r>
              <a:rPr lang="en-US" sz="1200" b="1" dirty="0">
                <a:solidFill>
                  <a:schemeClr val="accent3"/>
                </a:solidFill>
              </a:rPr>
              <a:t>The Air Fryer Diet: Lose Weight, Cook Fast</a:t>
            </a:r>
          </a:p>
          <a:p>
            <a:r>
              <a:rPr lang="en-GB" sz="1200" dirty="0">
                <a:solidFill>
                  <a:schemeClr val="bg2"/>
                </a:solidFill>
              </a:rPr>
              <a:t>Channel 5, 10 Aug</a:t>
            </a: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483,500</a:t>
            </a:r>
          </a:p>
          <a:p>
            <a:pPr>
              <a:spcBef>
                <a:spcPts val="0"/>
              </a:spcBef>
            </a:pPr>
            <a:r>
              <a:rPr lang="en-US" sz="1200" dirty="0">
                <a:solidFill>
                  <a:schemeClr val="bg2"/>
                </a:solidFill>
              </a:rPr>
              <a:t>Adults: 475,800</a:t>
            </a:r>
          </a:p>
          <a:p>
            <a:pPr>
              <a:spcBef>
                <a:spcPts val="0"/>
              </a:spcBef>
            </a:pPr>
            <a:r>
              <a:rPr lang="en-US" sz="1200" dirty="0">
                <a:solidFill>
                  <a:schemeClr val="bg2"/>
                </a:solidFill>
              </a:rPr>
              <a:t>ABC1 Ads: 221,000</a:t>
            </a:r>
          </a:p>
          <a:p>
            <a:pPr>
              <a:spcBef>
                <a:spcPts val="0"/>
              </a:spcBef>
            </a:pPr>
            <a:r>
              <a:rPr lang="en-US" sz="1200" dirty="0">
                <a:solidFill>
                  <a:schemeClr val="bg2"/>
                </a:solidFill>
              </a:rPr>
              <a:t>16-34: 58,300</a:t>
            </a:r>
          </a:p>
          <a:p>
            <a:pPr>
              <a:spcBef>
                <a:spcPts val="0"/>
              </a:spcBef>
            </a:pPr>
            <a:r>
              <a:rPr lang="en-US" sz="1200" dirty="0">
                <a:solidFill>
                  <a:schemeClr val="bg2"/>
                </a:solidFill>
              </a:rPr>
              <a:t>HP+CH: 17,800</a:t>
            </a:r>
          </a:p>
          <a:p>
            <a:endParaRPr lang="en-GB" sz="1200" dirty="0"/>
          </a:p>
        </p:txBody>
      </p:sp>
      <p:sp>
        <p:nvSpPr>
          <p:cNvPr id="21" name="Text Placeholder 20">
            <a:extLst>
              <a:ext uri="{FF2B5EF4-FFF2-40B4-BE49-F238E27FC236}">
                <a16:creationId xmlns:a16="http://schemas.microsoft.com/office/drawing/2014/main" id="{2DCD0B02-00CA-DB81-F337-884DB2350667}"/>
              </a:ext>
            </a:extLst>
          </p:cNvPr>
          <p:cNvSpPr>
            <a:spLocks noGrp="1"/>
          </p:cNvSpPr>
          <p:nvPr>
            <p:ph type="body" sz="quarter" idx="39"/>
          </p:nvPr>
        </p:nvSpPr>
        <p:spPr/>
        <p:txBody>
          <a:bodyPr>
            <a:normAutofit/>
          </a:bodyPr>
          <a:lstStyle/>
          <a:p>
            <a:r>
              <a:rPr lang="en-US" sz="1200" b="1" dirty="0">
                <a:solidFill>
                  <a:schemeClr val="accent3"/>
                </a:solidFill>
              </a:rPr>
              <a:t>Bangers &amp; Cash</a:t>
            </a:r>
          </a:p>
          <a:p>
            <a:r>
              <a:rPr lang="en-GB" sz="1200" dirty="0">
                <a:solidFill>
                  <a:schemeClr val="bg2"/>
                </a:solidFill>
              </a:rPr>
              <a:t>U&amp;Yesterday, 31 Jul</a:t>
            </a: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384,400</a:t>
            </a:r>
          </a:p>
          <a:p>
            <a:pPr>
              <a:spcBef>
                <a:spcPts val="0"/>
              </a:spcBef>
            </a:pPr>
            <a:r>
              <a:rPr lang="en-US" sz="1200" dirty="0">
                <a:solidFill>
                  <a:schemeClr val="bg2"/>
                </a:solidFill>
              </a:rPr>
              <a:t>Adults: 383,500</a:t>
            </a:r>
          </a:p>
          <a:p>
            <a:pPr>
              <a:spcBef>
                <a:spcPts val="0"/>
              </a:spcBef>
            </a:pPr>
            <a:r>
              <a:rPr lang="en-US" sz="1200" dirty="0">
                <a:solidFill>
                  <a:schemeClr val="bg2"/>
                </a:solidFill>
              </a:rPr>
              <a:t>ABC1 Ads: 158,400</a:t>
            </a:r>
          </a:p>
          <a:p>
            <a:pPr>
              <a:spcBef>
                <a:spcPts val="0"/>
              </a:spcBef>
            </a:pPr>
            <a:r>
              <a:rPr lang="en-US" sz="1200" dirty="0">
                <a:solidFill>
                  <a:schemeClr val="bg2"/>
                </a:solidFill>
              </a:rPr>
              <a:t>16-34: 6,100</a:t>
            </a:r>
          </a:p>
          <a:p>
            <a:pPr>
              <a:spcBef>
                <a:spcPts val="0"/>
              </a:spcBef>
            </a:pPr>
            <a:r>
              <a:rPr lang="en-US" sz="1200" dirty="0">
                <a:solidFill>
                  <a:schemeClr val="bg2"/>
                </a:solidFill>
              </a:rPr>
              <a:t>HP+CH: 3,200</a:t>
            </a:r>
          </a:p>
          <a:p>
            <a:pPr>
              <a:spcBef>
                <a:spcPts val="0"/>
              </a:spcBef>
            </a:pPr>
            <a:endParaRPr lang="en-US" sz="1200" dirty="0">
              <a:solidFill>
                <a:schemeClr val="bg2"/>
              </a:solidFill>
            </a:endParaRPr>
          </a:p>
          <a:p>
            <a:endParaRPr lang="en-GB" sz="1200" dirty="0"/>
          </a:p>
        </p:txBody>
      </p:sp>
      <p:sp>
        <p:nvSpPr>
          <p:cNvPr id="2" name="Title 1">
            <a:extLst>
              <a:ext uri="{FF2B5EF4-FFF2-40B4-BE49-F238E27FC236}">
                <a16:creationId xmlns:a16="http://schemas.microsoft.com/office/drawing/2014/main" id="{CF24B521-C819-0860-2935-C34D5BF0D844}"/>
              </a:ext>
            </a:extLst>
          </p:cNvPr>
          <p:cNvSpPr>
            <a:spLocks noGrp="1"/>
          </p:cNvSpPr>
          <p:nvPr>
            <p:ph type="title"/>
          </p:nvPr>
        </p:nvSpPr>
        <p:spPr/>
        <p:txBody>
          <a:bodyPr/>
          <a:lstStyle/>
          <a:p>
            <a:r>
              <a:rPr lang="en-GB" u="sng" dirty="0"/>
              <a:t>Hobbies &amp; Leisure</a:t>
            </a:r>
            <a:r>
              <a:rPr lang="en-GB" dirty="0"/>
              <a:t> - Programming Highlights</a:t>
            </a:r>
          </a:p>
        </p:txBody>
      </p:sp>
      <p:sp>
        <p:nvSpPr>
          <p:cNvPr id="7" name="Text Placeholder 6">
            <a:extLst>
              <a:ext uri="{FF2B5EF4-FFF2-40B4-BE49-F238E27FC236}">
                <a16:creationId xmlns:a16="http://schemas.microsoft.com/office/drawing/2014/main" id="{B35A1081-CE99-BCCA-3FE1-B141E586BF3F}"/>
              </a:ext>
            </a:extLst>
          </p:cNvPr>
          <p:cNvSpPr>
            <a:spLocks noGrp="1"/>
          </p:cNvSpPr>
          <p:nvPr>
            <p:ph type="body" sz="quarter" idx="15"/>
          </p:nvPr>
        </p:nvSpPr>
        <p:spPr/>
        <p:txBody>
          <a:bodyPr/>
          <a:lstStyle/>
          <a:p>
            <a:r>
              <a:rPr lang="en-GB" dirty="0"/>
              <a:t>Source: Barb, Q3 2025. Average audience figures - Consolidated, Top performing episode of series (if applicable). </a:t>
            </a:r>
          </a:p>
        </p:txBody>
      </p:sp>
      <p:sp>
        <p:nvSpPr>
          <p:cNvPr id="9" name="Text Placeholder 2">
            <a:extLst>
              <a:ext uri="{FF2B5EF4-FFF2-40B4-BE49-F238E27FC236}">
                <a16:creationId xmlns:a16="http://schemas.microsoft.com/office/drawing/2014/main" id="{5E7ABFB5-7DB3-BA77-5533-E9F6AEE2A486}"/>
              </a:ext>
            </a:extLst>
          </p:cNvPr>
          <p:cNvSpPr txBox="1">
            <a:spLocks/>
          </p:cNvSpPr>
          <p:nvPr/>
        </p:nvSpPr>
        <p:spPr>
          <a:xfrm>
            <a:off x="378000" y="5580000"/>
            <a:ext cx="11334817" cy="304800"/>
          </a:xfrm>
          <a:prstGeom prst="rect">
            <a:avLst/>
          </a:prstGeom>
          <a:noFill/>
        </p:spPr>
        <p:txBody>
          <a:bodyPr vert="horz" lIns="91440" tIns="45720" rIns="91440" bIns="45720" rtlCol="0">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000" dirty="0"/>
          </a:p>
        </p:txBody>
      </p:sp>
      <p:sp>
        <p:nvSpPr>
          <p:cNvPr id="8" name="AutoShape 8" descr="The Chelsea Detective Christmas Special 2024 - U&amp;Drama +1 | TV Guide">
            <a:extLst>
              <a:ext uri="{FF2B5EF4-FFF2-40B4-BE49-F238E27FC236}">
                <a16:creationId xmlns:a16="http://schemas.microsoft.com/office/drawing/2014/main" id="{B28EFF5E-F30A-4177-3AA3-FAF9AA3056E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122" name="Picture 2" descr="Noel Edmonds' Kiwi Adventure, ITV1 review">
            <a:extLst>
              <a:ext uri="{FF2B5EF4-FFF2-40B4-BE49-F238E27FC236}">
                <a16:creationId xmlns:a16="http://schemas.microsoft.com/office/drawing/2014/main" id="{A2CDCBB8-27FE-4366-D1A0-2B8672596EB6}"/>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l="3125" r="312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2" name="Picture Placeholder 11" descr="Two people are standing together, dressed elegantly, against a cloudy, misty background.&#10;&#10;AI-generated content may be incorrect.">
            <a:extLst>
              <a:ext uri="{FF2B5EF4-FFF2-40B4-BE49-F238E27FC236}">
                <a16:creationId xmlns:a16="http://schemas.microsoft.com/office/drawing/2014/main" id="{65197C57-A44C-1C7C-767C-F6EEC36BEA6C}"/>
              </a:ext>
            </a:extLst>
          </p:cNvPr>
          <p:cNvPicPr>
            <a:picLocks noGrp="1" noChangeAspect="1"/>
          </p:cNvPicPr>
          <p:nvPr>
            <p:ph type="pic" sz="quarter" idx="34"/>
          </p:nvPr>
        </p:nvPicPr>
        <p:blipFill>
          <a:blip r:embed="rId4"/>
          <a:srcRect l="7775" r="7775"/>
          <a:stretch/>
        </p:blipFill>
        <p:spPr>
          <a:prstGeom prst="rect">
            <a:avLst/>
          </a:prstGeom>
          <a:solidFill>
            <a:prstClr val="white">
              <a:lumMod val="85000"/>
            </a:prstClr>
          </a:solidFill>
        </p:spPr>
      </p:pic>
      <p:pic>
        <p:nvPicPr>
          <p:cNvPr id="14" name="Picture Placeholder 13" descr="A vibrant, colorful vegetable stir-fry being cooked in a skillet, surrounded by fresh produce and spices.&#10;&#10;AI-generated content may be incorrect.">
            <a:extLst>
              <a:ext uri="{FF2B5EF4-FFF2-40B4-BE49-F238E27FC236}">
                <a16:creationId xmlns:a16="http://schemas.microsoft.com/office/drawing/2014/main" id="{6C43AB3E-BD2C-F31A-C0A6-C63ACC5D97B5}"/>
              </a:ext>
            </a:extLst>
          </p:cNvPr>
          <p:cNvPicPr>
            <a:picLocks noGrp="1" noChangeAspect="1"/>
          </p:cNvPicPr>
          <p:nvPr>
            <p:ph type="pic" sz="quarter" idx="36"/>
          </p:nvPr>
        </p:nvPicPr>
        <p:blipFill>
          <a:blip r:embed="rId5"/>
          <a:srcRect l="7812" r="7812"/>
          <a:stretch/>
        </p:blipFill>
        <p:spPr>
          <a:prstGeom prst="rect">
            <a:avLst/>
          </a:prstGeom>
          <a:solidFill>
            <a:prstClr val="white">
              <a:lumMod val="85000"/>
            </a:prstClr>
          </a:solidFill>
        </p:spPr>
      </p:pic>
      <p:pic>
        <p:nvPicPr>
          <p:cNvPr id="18" name="Picture Placeholder 17" descr="The image depicts a rustic bar counter with a backdrop of various vintage vehicles, including a green, red, and yellow car, and a person dressed in a blue shirt holding a red flag.&#10;&#10;AI-generated content may be incorrect.">
            <a:extLst>
              <a:ext uri="{FF2B5EF4-FFF2-40B4-BE49-F238E27FC236}">
                <a16:creationId xmlns:a16="http://schemas.microsoft.com/office/drawing/2014/main" id="{68506257-6441-C0C0-0AAA-49308C23AFCF}"/>
              </a:ext>
            </a:extLst>
          </p:cNvPr>
          <p:cNvPicPr>
            <a:picLocks noGrp="1" noChangeAspect="1"/>
          </p:cNvPicPr>
          <p:nvPr>
            <p:ph type="pic" sz="quarter" idx="38"/>
          </p:nvPr>
        </p:nvPicPr>
        <p:blipFill>
          <a:blip r:embed="rId6"/>
          <a:srcRect l="7775" r="7775"/>
          <a:stretch/>
        </p:blipFill>
        <p:spPr>
          <a:prstGeom prst="rect">
            <a:avLst/>
          </a:prstGeom>
          <a:solidFill>
            <a:prstClr val="white">
              <a:lumMod val="85000"/>
            </a:prstClr>
          </a:solidFill>
        </p:spPr>
      </p:pic>
      <p:pic>
        <p:nvPicPr>
          <p:cNvPr id="24" name="Picture Placeholder 23" descr="The image depicts a vibrant red convertible parked on a cobblestone street, with a construction site featuring scaffolding and a partially completed building, under a partly cloudy sky, with quaint, weathered buildings in the background.&#10;&#10;AI-generated content may be incorrect.">
            <a:extLst>
              <a:ext uri="{FF2B5EF4-FFF2-40B4-BE49-F238E27FC236}">
                <a16:creationId xmlns:a16="http://schemas.microsoft.com/office/drawing/2014/main" id="{1D869BA8-88F4-5466-81CC-2CEBB8C7A37D}"/>
              </a:ext>
            </a:extLst>
          </p:cNvPr>
          <p:cNvPicPr>
            <a:picLocks noGrp="1" noChangeAspect="1"/>
          </p:cNvPicPr>
          <p:nvPr>
            <p:ph type="pic" sz="quarter" idx="40"/>
          </p:nvPr>
        </p:nvPicPr>
        <p:blipFill>
          <a:blip r:embed="rId7"/>
          <a:srcRect l="31" r="31"/>
          <a:stretch/>
        </p:blipFill>
        <p:spPr>
          <a:prstGeom prst="rect">
            <a:avLst/>
          </a:prstGeom>
          <a:solidFill>
            <a:prstClr val="white">
              <a:lumMod val="85000"/>
            </a:prstClr>
          </a:solidFill>
        </p:spPr>
      </p:pic>
    </p:spTree>
    <p:extLst>
      <p:ext uri="{BB962C8B-B14F-4D97-AF65-F5344CB8AC3E}">
        <p14:creationId xmlns:p14="http://schemas.microsoft.com/office/powerpoint/2010/main" val="25466107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Text Placeholder 153">
            <a:extLst>
              <a:ext uri="{FF2B5EF4-FFF2-40B4-BE49-F238E27FC236}">
                <a16:creationId xmlns:a16="http://schemas.microsoft.com/office/drawing/2014/main" id="{DF0143EB-849C-E6AD-7DBA-8482915848BF}"/>
              </a:ext>
            </a:extLst>
          </p:cNvPr>
          <p:cNvSpPr>
            <a:spLocks noGrp="1"/>
          </p:cNvSpPr>
          <p:nvPr>
            <p:ph type="body" sz="quarter" idx="34"/>
          </p:nvPr>
        </p:nvSpPr>
        <p:spPr>
          <a:xfrm>
            <a:off x="2792632" y="2428621"/>
            <a:ext cx="1807647" cy="812103"/>
          </a:xfrm>
        </p:spPr>
        <p:txBody>
          <a:bodyPr>
            <a:noAutofit/>
          </a:bodyPr>
          <a:lstStyle/>
          <a:p>
            <a:r>
              <a:rPr lang="en-US" sz="1000" b="1" dirty="0">
                <a:solidFill>
                  <a:srgbClr val="E10514"/>
                </a:solidFill>
              </a:rPr>
              <a:t>Hostage </a:t>
            </a:r>
          </a:p>
          <a:p>
            <a:r>
              <a:rPr lang="en-GB" sz="1000" dirty="0">
                <a:solidFill>
                  <a:schemeClr val="bg2"/>
                </a:solidFill>
              </a:rPr>
              <a:t>S1, Ep1,</a:t>
            </a:r>
            <a:r>
              <a:rPr lang="en-GB" sz="1000" b="1" dirty="0">
                <a:solidFill>
                  <a:srgbClr val="E10514"/>
                </a:solidFill>
              </a:rPr>
              <a:t> </a:t>
            </a:r>
            <a:r>
              <a:rPr lang="en-GB" sz="1000" dirty="0">
                <a:solidFill>
                  <a:schemeClr val="bg2"/>
                </a:solidFill>
              </a:rPr>
              <a:t>Netflix, Drama </a:t>
            </a:r>
          </a:p>
          <a:p>
            <a:r>
              <a:rPr lang="en-GB" sz="1000" dirty="0">
                <a:solidFill>
                  <a:schemeClr val="bg2"/>
                </a:solidFill>
              </a:rPr>
              <a:t>Individuals: 3,625,735</a:t>
            </a:r>
          </a:p>
          <a:p>
            <a:r>
              <a:rPr lang="en-GB" sz="1000" dirty="0">
                <a:solidFill>
                  <a:schemeClr val="bg2"/>
                </a:solidFill>
              </a:rPr>
              <a:t>Adults: 3,542,986</a:t>
            </a:r>
          </a:p>
          <a:p>
            <a:endParaRPr lang="en-GB" sz="1000" dirty="0">
              <a:solidFill>
                <a:schemeClr val="bg2"/>
              </a:solidFill>
            </a:endParaRPr>
          </a:p>
          <a:p>
            <a:endParaRPr lang="en-GB" sz="1000" dirty="0">
              <a:solidFill>
                <a:schemeClr val="bg2"/>
              </a:solidFill>
            </a:endParaRPr>
          </a:p>
          <a:p>
            <a:endParaRPr lang="en-GB" sz="1000" dirty="0">
              <a:solidFill>
                <a:schemeClr val="bg2"/>
              </a:solidFill>
            </a:endParaRPr>
          </a:p>
        </p:txBody>
      </p:sp>
      <p:sp>
        <p:nvSpPr>
          <p:cNvPr id="12" name="Title 11">
            <a:extLst>
              <a:ext uri="{FF2B5EF4-FFF2-40B4-BE49-F238E27FC236}">
                <a16:creationId xmlns:a16="http://schemas.microsoft.com/office/drawing/2014/main" id="{26DAAB83-0C79-1F92-8A50-79FFBECA216D}"/>
              </a:ext>
            </a:extLst>
          </p:cNvPr>
          <p:cNvSpPr>
            <a:spLocks noGrp="1"/>
          </p:cNvSpPr>
          <p:nvPr>
            <p:ph type="title"/>
          </p:nvPr>
        </p:nvSpPr>
        <p:spPr/>
        <p:txBody>
          <a:bodyPr>
            <a:normAutofit/>
          </a:bodyPr>
          <a:lstStyle/>
          <a:p>
            <a:r>
              <a:rPr lang="en-GB" u="sng" dirty="0"/>
              <a:t>SVOD Drama &amp; Entertainment</a:t>
            </a:r>
            <a:r>
              <a:rPr lang="en-GB" dirty="0"/>
              <a:t> - Programming Highlights</a:t>
            </a:r>
          </a:p>
        </p:txBody>
      </p:sp>
      <p:sp>
        <p:nvSpPr>
          <p:cNvPr id="153" name="Text Placeholder 152">
            <a:extLst>
              <a:ext uri="{FF2B5EF4-FFF2-40B4-BE49-F238E27FC236}">
                <a16:creationId xmlns:a16="http://schemas.microsoft.com/office/drawing/2014/main" id="{07C0EC5E-170F-6474-4211-EFB0EC5690B6}"/>
              </a:ext>
            </a:extLst>
          </p:cNvPr>
          <p:cNvSpPr>
            <a:spLocks noGrp="1"/>
          </p:cNvSpPr>
          <p:nvPr>
            <p:ph type="body" sz="quarter" idx="33"/>
          </p:nvPr>
        </p:nvSpPr>
        <p:spPr/>
        <p:txBody>
          <a:bodyPr>
            <a:normAutofit/>
          </a:bodyPr>
          <a:lstStyle/>
          <a:p>
            <a:r>
              <a:rPr lang="en-GB" sz="1000" b="1" dirty="0">
                <a:solidFill>
                  <a:srgbClr val="E10514"/>
                </a:solidFill>
              </a:rPr>
              <a:t>Wednesday</a:t>
            </a:r>
          </a:p>
          <a:p>
            <a:r>
              <a:rPr lang="en-GB" sz="1000" dirty="0">
                <a:solidFill>
                  <a:schemeClr val="bg2"/>
                </a:solidFill>
              </a:rPr>
              <a:t>S2, Ep1, Netflix, Drama </a:t>
            </a:r>
          </a:p>
          <a:p>
            <a:r>
              <a:rPr lang="en-GB" sz="1000" dirty="0">
                <a:solidFill>
                  <a:schemeClr val="bg2"/>
                </a:solidFill>
              </a:rPr>
              <a:t>Individuals: 4,739,557</a:t>
            </a:r>
          </a:p>
          <a:p>
            <a:r>
              <a:rPr lang="en-GB" sz="1000" dirty="0">
                <a:solidFill>
                  <a:schemeClr val="bg2"/>
                </a:solidFill>
              </a:rPr>
              <a:t>Adults: 4,074,346</a:t>
            </a:r>
          </a:p>
          <a:p>
            <a:endParaRPr lang="en-GB" sz="1000" dirty="0">
              <a:solidFill>
                <a:schemeClr val="bg2"/>
              </a:solidFill>
            </a:endParaRPr>
          </a:p>
          <a:p>
            <a:endParaRPr lang="en-GB" sz="1000" dirty="0">
              <a:solidFill>
                <a:schemeClr val="bg2"/>
              </a:solidFill>
            </a:endParaRPr>
          </a:p>
        </p:txBody>
      </p:sp>
      <p:sp>
        <p:nvSpPr>
          <p:cNvPr id="155" name="Text Placeholder 154">
            <a:extLst>
              <a:ext uri="{FF2B5EF4-FFF2-40B4-BE49-F238E27FC236}">
                <a16:creationId xmlns:a16="http://schemas.microsoft.com/office/drawing/2014/main" id="{595F508A-C05C-1195-F8A4-70316217BD6B}"/>
              </a:ext>
            </a:extLst>
          </p:cNvPr>
          <p:cNvSpPr>
            <a:spLocks noGrp="1"/>
          </p:cNvSpPr>
          <p:nvPr>
            <p:ph type="body" sz="quarter" idx="35"/>
          </p:nvPr>
        </p:nvSpPr>
        <p:spPr/>
        <p:txBody>
          <a:bodyPr>
            <a:normAutofit/>
          </a:bodyPr>
          <a:lstStyle/>
          <a:p>
            <a:r>
              <a:rPr lang="en-US" sz="1000" b="1" dirty="0">
                <a:solidFill>
                  <a:srgbClr val="E10514"/>
                </a:solidFill>
              </a:rPr>
              <a:t>The Assassin </a:t>
            </a:r>
            <a:r>
              <a:rPr lang="en-GB" sz="1000" dirty="0">
                <a:solidFill>
                  <a:schemeClr val="bg2"/>
                </a:solidFill>
              </a:rPr>
              <a:t>S1, Ep1</a:t>
            </a:r>
            <a:endParaRPr lang="en-GB" sz="1000" b="1" dirty="0">
              <a:solidFill>
                <a:srgbClr val="E10514"/>
              </a:solidFill>
            </a:endParaRPr>
          </a:p>
          <a:p>
            <a:r>
              <a:rPr lang="en-GB" sz="1000" dirty="0">
                <a:solidFill>
                  <a:schemeClr val="bg2"/>
                </a:solidFill>
              </a:rPr>
              <a:t>Amazon, Drama </a:t>
            </a:r>
          </a:p>
          <a:p>
            <a:r>
              <a:rPr lang="en-GB" sz="1000" dirty="0">
                <a:solidFill>
                  <a:schemeClr val="bg2"/>
                </a:solidFill>
              </a:rPr>
              <a:t>Individuals: 1,735,537</a:t>
            </a:r>
          </a:p>
          <a:p>
            <a:r>
              <a:rPr lang="en-GB" sz="1000" dirty="0">
                <a:solidFill>
                  <a:schemeClr val="bg2"/>
                </a:solidFill>
              </a:rPr>
              <a:t>Adults: 1,724,329</a:t>
            </a:r>
          </a:p>
          <a:p>
            <a:endParaRPr lang="en-GB" sz="1000" dirty="0">
              <a:solidFill>
                <a:schemeClr val="bg2"/>
              </a:solidFill>
            </a:endParaRPr>
          </a:p>
          <a:p>
            <a:endParaRPr lang="en-GB" sz="1000" dirty="0">
              <a:solidFill>
                <a:schemeClr val="bg2"/>
              </a:solidFill>
            </a:endParaRPr>
          </a:p>
          <a:p>
            <a:endParaRPr lang="en-GB" sz="1000" dirty="0">
              <a:solidFill>
                <a:schemeClr val="bg2"/>
              </a:solidFill>
            </a:endParaRPr>
          </a:p>
        </p:txBody>
      </p:sp>
      <p:sp>
        <p:nvSpPr>
          <p:cNvPr id="156" name="Text Placeholder 155">
            <a:extLst>
              <a:ext uri="{FF2B5EF4-FFF2-40B4-BE49-F238E27FC236}">
                <a16:creationId xmlns:a16="http://schemas.microsoft.com/office/drawing/2014/main" id="{AD8A38C8-7D75-636A-70EC-254ABBCABF23}"/>
              </a:ext>
            </a:extLst>
          </p:cNvPr>
          <p:cNvSpPr>
            <a:spLocks noGrp="1"/>
          </p:cNvSpPr>
          <p:nvPr>
            <p:ph type="body" sz="quarter" idx="36"/>
          </p:nvPr>
        </p:nvSpPr>
        <p:spPr/>
        <p:txBody>
          <a:bodyPr>
            <a:noAutofit/>
          </a:bodyPr>
          <a:lstStyle/>
          <a:p>
            <a:r>
              <a:rPr lang="en-GB" sz="1000" b="1" dirty="0">
                <a:solidFill>
                  <a:srgbClr val="E10514"/>
                </a:solidFill>
              </a:rPr>
              <a:t>Alien: Earth</a:t>
            </a:r>
          </a:p>
          <a:p>
            <a:r>
              <a:rPr lang="en-GB" sz="1000" dirty="0">
                <a:solidFill>
                  <a:schemeClr val="bg2"/>
                </a:solidFill>
              </a:rPr>
              <a:t>S1, Ep1,</a:t>
            </a:r>
            <a:r>
              <a:rPr lang="en-GB" sz="1000" b="1" dirty="0">
                <a:solidFill>
                  <a:srgbClr val="E10514"/>
                </a:solidFill>
              </a:rPr>
              <a:t> </a:t>
            </a:r>
            <a:r>
              <a:rPr lang="en-GB" sz="1000" dirty="0">
                <a:solidFill>
                  <a:schemeClr val="bg2"/>
                </a:solidFill>
              </a:rPr>
              <a:t>Disney+, Drama </a:t>
            </a:r>
          </a:p>
          <a:p>
            <a:r>
              <a:rPr lang="en-GB" sz="1000" dirty="0">
                <a:solidFill>
                  <a:schemeClr val="bg2"/>
                </a:solidFill>
              </a:rPr>
              <a:t>Individuals: 1,312,820</a:t>
            </a:r>
          </a:p>
          <a:p>
            <a:r>
              <a:rPr lang="en-GB" sz="1000" dirty="0">
                <a:solidFill>
                  <a:schemeClr val="bg2"/>
                </a:solidFill>
              </a:rPr>
              <a:t>Adults: 1,260,579</a:t>
            </a:r>
          </a:p>
        </p:txBody>
      </p:sp>
      <p:sp>
        <p:nvSpPr>
          <p:cNvPr id="157" name="Text Placeholder 156">
            <a:extLst>
              <a:ext uri="{FF2B5EF4-FFF2-40B4-BE49-F238E27FC236}">
                <a16:creationId xmlns:a16="http://schemas.microsoft.com/office/drawing/2014/main" id="{6A49DB3C-5E3A-0035-CA18-93F832430949}"/>
              </a:ext>
            </a:extLst>
          </p:cNvPr>
          <p:cNvSpPr>
            <a:spLocks noGrp="1"/>
          </p:cNvSpPr>
          <p:nvPr>
            <p:ph type="body" sz="quarter" idx="37"/>
          </p:nvPr>
        </p:nvSpPr>
        <p:spPr/>
        <p:txBody>
          <a:bodyPr>
            <a:normAutofit/>
          </a:bodyPr>
          <a:lstStyle/>
          <a:p>
            <a:r>
              <a:rPr lang="en-US" sz="1000" b="1" dirty="0">
                <a:solidFill>
                  <a:srgbClr val="E10514"/>
                </a:solidFill>
              </a:rPr>
              <a:t>The Girlfriend </a:t>
            </a:r>
            <a:r>
              <a:rPr lang="en-GB" sz="1000" dirty="0">
                <a:solidFill>
                  <a:schemeClr val="bg2"/>
                </a:solidFill>
              </a:rPr>
              <a:t>S1, Ep1</a:t>
            </a:r>
            <a:endParaRPr lang="en-GB" sz="1000" b="1" dirty="0">
              <a:solidFill>
                <a:srgbClr val="E10514"/>
              </a:solidFill>
            </a:endParaRPr>
          </a:p>
          <a:p>
            <a:r>
              <a:rPr lang="en-GB" sz="1000" dirty="0">
                <a:solidFill>
                  <a:schemeClr val="bg2"/>
                </a:solidFill>
              </a:rPr>
              <a:t>Amazon, Drama </a:t>
            </a:r>
          </a:p>
          <a:p>
            <a:r>
              <a:rPr lang="en-GB" sz="1000" dirty="0">
                <a:solidFill>
                  <a:schemeClr val="bg2"/>
                </a:solidFill>
              </a:rPr>
              <a:t>Individuals: 1,034,053</a:t>
            </a:r>
          </a:p>
          <a:p>
            <a:r>
              <a:rPr lang="en-GB" sz="1000" dirty="0">
                <a:solidFill>
                  <a:schemeClr val="bg2"/>
                </a:solidFill>
              </a:rPr>
              <a:t>Adults: 1,016,053</a:t>
            </a:r>
          </a:p>
          <a:p>
            <a:endParaRPr lang="en-GB" sz="1000" dirty="0">
              <a:solidFill>
                <a:schemeClr val="bg2"/>
              </a:solidFill>
            </a:endParaRPr>
          </a:p>
          <a:p>
            <a:endParaRPr lang="en-GB" sz="1000" dirty="0">
              <a:solidFill>
                <a:schemeClr val="bg2"/>
              </a:solidFill>
            </a:endParaRPr>
          </a:p>
        </p:txBody>
      </p:sp>
      <p:sp>
        <p:nvSpPr>
          <p:cNvPr id="158" name="Text Placeholder 157">
            <a:extLst>
              <a:ext uri="{FF2B5EF4-FFF2-40B4-BE49-F238E27FC236}">
                <a16:creationId xmlns:a16="http://schemas.microsoft.com/office/drawing/2014/main" id="{435AAFF9-80E1-0B9E-F7ED-5B98CEE980D0}"/>
              </a:ext>
            </a:extLst>
          </p:cNvPr>
          <p:cNvSpPr>
            <a:spLocks noGrp="1"/>
          </p:cNvSpPr>
          <p:nvPr>
            <p:ph type="body" sz="quarter" idx="38"/>
          </p:nvPr>
        </p:nvSpPr>
        <p:spPr/>
        <p:txBody>
          <a:bodyPr>
            <a:noAutofit/>
          </a:bodyPr>
          <a:lstStyle/>
          <a:p>
            <a:r>
              <a:rPr lang="en-US" sz="1000" b="1" dirty="0">
                <a:solidFill>
                  <a:srgbClr val="E10514"/>
                </a:solidFill>
              </a:rPr>
              <a:t>Plebs </a:t>
            </a:r>
          </a:p>
          <a:p>
            <a:r>
              <a:rPr lang="en-GB" sz="1000" dirty="0">
                <a:solidFill>
                  <a:schemeClr val="bg2"/>
                </a:solidFill>
              </a:rPr>
              <a:t>S1, Ep1</a:t>
            </a:r>
            <a:r>
              <a:rPr lang="en-GB" sz="1000" b="1" dirty="0">
                <a:solidFill>
                  <a:srgbClr val="E10514"/>
                </a:solidFill>
              </a:rPr>
              <a:t> </a:t>
            </a:r>
            <a:r>
              <a:rPr lang="en-GB" sz="1000" dirty="0">
                <a:solidFill>
                  <a:schemeClr val="bg2"/>
                </a:solidFill>
              </a:rPr>
              <a:t>Netflix, Ent. </a:t>
            </a:r>
          </a:p>
          <a:p>
            <a:r>
              <a:rPr lang="en-GB" sz="1000" dirty="0">
                <a:solidFill>
                  <a:schemeClr val="bg2"/>
                </a:solidFill>
              </a:rPr>
              <a:t>Individuals: 482,202</a:t>
            </a:r>
          </a:p>
          <a:p>
            <a:r>
              <a:rPr lang="en-GB" sz="1000" dirty="0">
                <a:solidFill>
                  <a:schemeClr val="bg2"/>
                </a:solidFill>
              </a:rPr>
              <a:t>Adults: 459,989</a:t>
            </a:r>
          </a:p>
          <a:p>
            <a:endParaRPr lang="en-GB" sz="1000" dirty="0">
              <a:solidFill>
                <a:schemeClr val="bg2"/>
              </a:solidFill>
            </a:endParaRPr>
          </a:p>
          <a:p>
            <a:endParaRPr lang="en-GB" sz="1000" dirty="0">
              <a:solidFill>
                <a:schemeClr val="bg2"/>
              </a:solidFill>
            </a:endParaRPr>
          </a:p>
        </p:txBody>
      </p:sp>
      <p:sp>
        <p:nvSpPr>
          <p:cNvPr id="159" name="Text Placeholder 158">
            <a:extLst>
              <a:ext uri="{FF2B5EF4-FFF2-40B4-BE49-F238E27FC236}">
                <a16:creationId xmlns:a16="http://schemas.microsoft.com/office/drawing/2014/main" id="{237DEE33-16B6-24F4-89E0-CDEC7D6B3628}"/>
              </a:ext>
            </a:extLst>
          </p:cNvPr>
          <p:cNvSpPr>
            <a:spLocks noGrp="1"/>
          </p:cNvSpPr>
          <p:nvPr>
            <p:ph type="body" sz="quarter" idx="39"/>
          </p:nvPr>
        </p:nvSpPr>
        <p:spPr/>
        <p:txBody>
          <a:bodyPr>
            <a:noAutofit/>
          </a:bodyPr>
          <a:lstStyle/>
          <a:p>
            <a:r>
              <a:rPr lang="en-US" sz="1000" b="1" dirty="0">
                <a:solidFill>
                  <a:srgbClr val="E10514"/>
                </a:solidFill>
              </a:rPr>
              <a:t>Love is Blind </a:t>
            </a:r>
          </a:p>
          <a:p>
            <a:r>
              <a:rPr lang="en-GB" sz="1000" dirty="0">
                <a:solidFill>
                  <a:schemeClr val="bg2"/>
                </a:solidFill>
              </a:rPr>
              <a:t>S2, Ep9</a:t>
            </a:r>
            <a:r>
              <a:rPr lang="en-GB" sz="1000" b="1" dirty="0">
                <a:solidFill>
                  <a:srgbClr val="E10514"/>
                </a:solidFill>
              </a:rPr>
              <a:t> </a:t>
            </a:r>
            <a:r>
              <a:rPr lang="en-GB" sz="1000" dirty="0">
                <a:solidFill>
                  <a:schemeClr val="bg2"/>
                </a:solidFill>
              </a:rPr>
              <a:t>Netflix, Ent. </a:t>
            </a:r>
          </a:p>
          <a:p>
            <a:r>
              <a:rPr lang="en-GB" sz="1000" dirty="0">
                <a:solidFill>
                  <a:schemeClr val="bg2"/>
                </a:solidFill>
              </a:rPr>
              <a:t>Individuals: 725,491</a:t>
            </a:r>
          </a:p>
          <a:p>
            <a:r>
              <a:rPr lang="en-GB" sz="1000" dirty="0">
                <a:solidFill>
                  <a:schemeClr val="bg2"/>
                </a:solidFill>
              </a:rPr>
              <a:t>Adults: 714,688</a:t>
            </a:r>
          </a:p>
          <a:p>
            <a:endParaRPr lang="en-GB" sz="1000" dirty="0">
              <a:solidFill>
                <a:schemeClr val="bg2"/>
              </a:solidFill>
            </a:endParaRPr>
          </a:p>
        </p:txBody>
      </p:sp>
      <p:sp>
        <p:nvSpPr>
          <p:cNvPr id="160" name="Text Placeholder 159">
            <a:extLst>
              <a:ext uri="{FF2B5EF4-FFF2-40B4-BE49-F238E27FC236}">
                <a16:creationId xmlns:a16="http://schemas.microsoft.com/office/drawing/2014/main" id="{489BAB16-EAD6-A5B1-A163-5059912854F0}"/>
              </a:ext>
            </a:extLst>
          </p:cNvPr>
          <p:cNvSpPr>
            <a:spLocks noGrp="1"/>
          </p:cNvSpPr>
          <p:nvPr>
            <p:ph type="body" sz="quarter" idx="40"/>
          </p:nvPr>
        </p:nvSpPr>
        <p:spPr/>
        <p:txBody>
          <a:bodyPr>
            <a:normAutofit/>
          </a:bodyPr>
          <a:lstStyle/>
          <a:p>
            <a:r>
              <a:rPr lang="en-US" sz="1000" b="1" dirty="0">
                <a:solidFill>
                  <a:srgbClr val="E10514"/>
                </a:solidFill>
              </a:rPr>
              <a:t>Marvel Zombies </a:t>
            </a:r>
            <a:r>
              <a:rPr lang="en-GB" sz="1000" dirty="0">
                <a:solidFill>
                  <a:schemeClr val="bg2"/>
                </a:solidFill>
              </a:rPr>
              <a:t>S1, Ep1</a:t>
            </a:r>
            <a:r>
              <a:rPr lang="en-GB" sz="1000" b="1" dirty="0">
                <a:solidFill>
                  <a:srgbClr val="E10514"/>
                </a:solidFill>
              </a:rPr>
              <a:t> </a:t>
            </a:r>
            <a:r>
              <a:rPr lang="en-GB" sz="1000" dirty="0">
                <a:solidFill>
                  <a:schemeClr val="bg2"/>
                </a:solidFill>
              </a:rPr>
              <a:t>Disney+, Ent. </a:t>
            </a:r>
          </a:p>
          <a:p>
            <a:r>
              <a:rPr lang="en-GB" sz="1000" dirty="0">
                <a:solidFill>
                  <a:schemeClr val="bg2"/>
                </a:solidFill>
              </a:rPr>
              <a:t>Individuals: 311,243</a:t>
            </a:r>
          </a:p>
          <a:p>
            <a:r>
              <a:rPr lang="en-GB" sz="1000" dirty="0">
                <a:solidFill>
                  <a:schemeClr val="bg2"/>
                </a:solidFill>
              </a:rPr>
              <a:t>Adults: 286,510</a:t>
            </a:r>
          </a:p>
          <a:p>
            <a:endParaRPr lang="en-GB" sz="1000" dirty="0">
              <a:solidFill>
                <a:schemeClr val="bg2"/>
              </a:solidFill>
            </a:endParaRPr>
          </a:p>
        </p:txBody>
      </p:sp>
      <p:sp>
        <p:nvSpPr>
          <p:cNvPr id="161" name="Text Placeholder 160">
            <a:extLst>
              <a:ext uri="{FF2B5EF4-FFF2-40B4-BE49-F238E27FC236}">
                <a16:creationId xmlns:a16="http://schemas.microsoft.com/office/drawing/2014/main" id="{CAA1122A-5037-35BA-757C-1DAA87C71EA7}"/>
              </a:ext>
            </a:extLst>
          </p:cNvPr>
          <p:cNvSpPr>
            <a:spLocks noGrp="1"/>
          </p:cNvSpPr>
          <p:nvPr>
            <p:ph type="body" sz="quarter" idx="41"/>
          </p:nvPr>
        </p:nvSpPr>
        <p:spPr>
          <a:xfrm>
            <a:off x="7729449" y="4654203"/>
            <a:ext cx="1727232" cy="999837"/>
          </a:xfrm>
        </p:spPr>
        <p:txBody>
          <a:bodyPr>
            <a:normAutofit/>
          </a:bodyPr>
          <a:lstStyle/>
          <a:p>
            <a:r>
              <a:rPr lang="en-US" sz="1000" b="1" dirty="0">
                <a:solidFill>
                  <a:srgbClr val="E10514"/>
                </a:solidFill>
              </a:rPr>
              <a:t>Futurama </a:t>
            </a:r>
            <a:r>
              <a:rPr lang="en-GB" sz="1000" dirty="0">
                <a:solidFill>
                  <a:schemeClr val="bg2"/>
                </a:solidFill>
              </a:rPr>
              <a:t>S13, Ep1 Disney+, Ent. </a:t>
            </a:r>
          </a:p>
          <a:p>
            <a:r>
              <a:rPr lang="en-GB" sz="1000" dirty="0">
                <a:solidFill>
                  <a:schemeClr val="bg2"/>
                </a:solidFill>
              </a:rPr>
              <a:t>Individuals: 252,996</a:t>
            </a:r>
          </a:p>
          <a:p>
            <a:r>
              <a:rPr lang="en-GB" sz="1000" dirty="0">
                <a:solidFill>
                  <a:schemeClr val="bg2"/>
                </a:solidFill>
              </a:rPr>
              <a:t>Adults: 222,138</a:t>
            </a:r>
          </a:p>
          <a:p>
            <a:endParaRPr lang="en-GB" sz="1000" dirty="0">
              <a:solidFill>
                <a:schemeClr val="bg2"/>
              </a:solidFill>
            </a:endParaRPr>
          </a:p>
        </p:txBody>
      </p:sp>
      <p:sp>
        <p:nvSpPr>
          <p:cNvPr id="162" name="Text Placeholder 161">
            <a:extLst>
              <a:ext uri="{FF2B5EF4-FFF2-40B4-BE49-F238E27FC236}">
                <a16:creationId xmlns:a16="http://schemas.microsoft.com/office/drawing/2014/main" id="{BE99DFF8-AC72-F89F-8452-F499AF66D280}"/>
              </a:ext>
            </a:extLst>
          </p:cNvPr>
          <p:cNvSpPr>
            <a:spLocks noGrp="1"/>
          </p:cNvSpPr>
          <p:nvPr>
            <p:ph type="body" sz="quarter" idx="42"/>
          </p:nvPr>
        </p:nvSpPr>
        <p:spPr/>
        <p:txBody>
          <a:bodyPr>
            <a:normAutofit/>
          </a:bodyPr>
          <a:lstStyle/>
          <a:p>
            <a:r>
              <a:rPr lang="en-US" sz="1000" b="1" dirty="0">
                <a:solidFill>
                  <a:srgbClr val="E10514"/>
                </a:solidFill>
              </a:rPr>
              <a:t>007: Road To A Million </a:t>
            </a:r>
            <a:r>
              <a:rPr lang="en-GB" sz="1000" dirty="0">
                <a:solidFill>
                  <a:schemeClr val="bg2"/>
                </a:solidFill>
              </a:rPr>
              <a:t>S2, Ep1 Amazon, Ent. </a:t>
            </a:r>
          </a:p>
          <a:p>
            <a:r>
              <a:rPr lang="en-GB" sz="1000" dirty="0">
                <a:solidFill>
                  <a:schemeClr val="bg2"/>
                </a:solidFill>
              </a:rPr>
              <a:t>Individuals: 165,519</a:t>
            </a:r>
          </a:p>
          <a:p>
            <a:r>
              <a:rPr lang="en-GB" sz="1000" dirty="0">
                <a:solidFill>
                  <a:schemeClr val="bg2"/>
                </a:solidFill>
              </a:rPr>
              <a:t>Adults: 159,429</a:t>
            </a:r>
          </a:p>
          <a:p>
            <a:endParaRPr lang="en-GB" sz="1000" dirty="0">
              <a:solidFill>
                <a:schemeClr val="bg2"/>
              </a:solidFill>
            </a:endParaRPr>
          </a:p>
          <a:p>
            <a:endParaRPr lang="en-GB" sz="1000" dirty="0">
              <a:solidFill>
                <a:schemeClr val="bg2"/>
              </a:solidFill>
            </a:endParaRPr>
          </a:p>
          <a:p>
            <a:endParaRPr lang="en-GB" sz="1000" dirty="0">
              <a:solidFill>
                <a:schemeClr val="bg2"/>
              </a:solidFill>
            </a:endParaRPr>
          </a:p>
        </p:txBody>
      </p:sp>
      <p:sp>
        <p:nvSpPr>
          <p:cNvPr id="15" name="Text Placeholder 2">
            <a:extLst>
              <a:ext uri="{FF2B5EF4-FFF2-40B4-BE49-F238E27FC236}">
                <a16:creationId xmlns:a16="http://schemas.microsoft.com/office/drawing/2014/main" id="{C3FFA81C-4DC3-941B-97FB-A6EE710C8B5F}"/>
              </a:ext>
            </a:extLst>
          </p:cNvPr>
          <p:cNvSpPr txBox="1">
            <a:spLocks/>
          </p:cNvSpPr>
          <p:nvPr/>
        </p:nvSpPr>
        <p:spPr>
          <a:xfrm>
            <a:off x="378000" y="5580000"/>
            <a:ext cx="11334817" cy="304800"/>
          </a:xfrm>
          <a:prstGeom prst="rect">
            <a:avLst/>
          </a:prstGeom>
          <a:noFill/>
        </p:spPr>
        <p:txBody>
          <a:bodyPr vert="horz" lIns="91440" tIns="45720" rIns="91440" bIns="45720" rtlCol="0">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000" dirty="0"/>
              <a:t>Source: Barb, Q3 2025, individuals and adults. Average audience achieved during the first seven days of their availability. Only includes TV set viewing.  </a:t>
            </a:r>
          </a:p>
        </p:txBody>
      </p:sp>
      <p:pic>
        <p:nvPicPr>
          <p:cNvPr id="30" name="Picture Placeholder 29" descr="The image depicts a tense and dramatic scene with a knife, blood, and a table setting, possibly suggesting a moment of violence or a thriller moment.&#10;&#10;AI-generated content may be incorrect.">
            <a:extLst>
              <a:ext uri="{FF2B5EF4-FFF2-40B4-BE49-F238E27FC236}">
                <a16:creationId xmlns:a16="http://schemas.microsoft.com/office/drawing/2014/main" id="{EF261522-BA9E-1BE4-A5F7-DA653267A62D}"/>
              </a:ext>
            </a:extLst>
          </p:cNvPr>
          <p:cNvPicPr>
            <a:picLocks noGrp="1" noChangeAspect="1"/>
          </p:cNvPicPr>
          <p:nvPr>
            <p:ph type="pic" sz="quarter" idx="17"/>
          </p:nvPr>
        </p:nvPicPr>
        <p:blipFill>
          <a:blip r:embed="rId3"/>
          <a:srcRect l="134" r="134"/>
          <a:stretch/>
        </p:blipFill>
        <p:spPr>
          <a:prstGeom prst="rect">
            <a:avLst/>
          </a:prstGeom>
          <a:solidFill>
            <a:prstClr val="white">
              <a:lumMod val="85000"/>
            </a:prstClr>
          </a:solidFill>
        </p:spPr>
      </p:pic>
      <p:pic>
        <p:nvPicPr>
          <p:cNvPr id="28" name="Picture Placeholder 27" descr="DisNEp+&#10;&#10;AI-generated content may be incorrect.">
            <a:extLst>
              <a:ext uri="{FF2B5EF4-FFF2-40B4-BE49-F238E27FC236}">
                <a16:creationId xmlns:a16="http://schemas.microsoft.com/office/drawing/2014/main" id="{574EE41C-A044-B3F5-6F20-4E49FEC02BCB}"/>
              </a:ext>
            </a:extLst>
          </p:cNvPr>
          <p:cNvPicPr>
            <a:picLocks noGrp="1" noChangeAspect="1"/>
          </p:cNvPicPr>
          <p:nvPr>
            <p:ph type="pic" sz="quarter" idx="16"/>
          </p:nvPr>
        </p:nvPicPr>
        <p:blipFill>
          <a:blip r:embed="rId4"/>
          <a:srcRect t="9849" b="9849"/>
          <a:stretch/>
        </p:blipFill>
        <p:spPr>
          <a:prstGeom prst="rect">
            <a:avLst/>
          </a:prstGeom>
          <a:solidFill>
            <a:prstClr val="white">
              <a:lumMod val="85000"/>
            </a:prstClr>
          </a:solidFill>
        </p:spPr>
      </p:pic>
      <p:pic>
        <p:nvPicPr>
          <p:cNvPr id="26" name="Picture Placeholder 25" descr="The woman stands on a seaside beach with a coastal landscape behind her.&#10;&#10;AI-generated content may be incorrect.">
            <a:extLst>
              <a:ext uri="{FF2B5EF4-FFF2-40B4-BE49-F238E27FC236}">
                <a16:creationId xmlns:a16="http://schemas.microsoft.com/office/drawing/2014/main" id="{288B2003-C1B0-8C61-1D52-BA53285F4EDE}"/>
              </a:ext>
            </a:extLst>
          </p:cNvPr>
          <p:cNvPicPr>
            <a:picLocks noGrp="1" noChangeAspect="1"/>
          </p:cNvPicPr>
          <p:nvPr>
            <p:ph type="pic" sz="quarter" idx="15"/>
          </p:nvPr>
        </p:nvPicPr>
        <p:blipFill>
          <a:blip r:embed="rId5"/>
          <a:srcRect l="12500" r="12500"/>
          <a:stretch/>
        </p:blipFill>
        <p:spPr>
          <a:prstGeom prst="rect">
            <a:avLst/>
          </a:prstGeom>
          <a:solidFill>
            <a:prstClr val="white">
              <a:lumMod val="85000"/>
            </a:prstClr>
          </a:solidFill>
        </p:spPr>
      </p:pic>
      <p:pic>
        <p:nvPicPr>
          <p:cNvPr id="24" name="Picture Placeholder 23" descr="Situation Room.&#10;&#10;AI-generated content may be incorrect.">
            <a:extLst>
              <a:ext uri="{FF2B5EF4-FFF2-40B4-BE49-F238E27FC236}">
                <a16:creationId xmlns:a16="http://schemas.microsoft.com/office/drawing/2014/main" id="{D78B113A-3556-549C-F2E7-57AF9E4387AB}"/>
              </a:ext>
            </a:extLst>
          </p:cNvPr>
          <p:cNvPicPr>
            <a:picLocks noGrp="1" noChangeAspect="1"/>
          </p:cNvPicPr>
          <p:nvPr>
            <p:ph type="pic" sz="quarter" idx="14"/>
          </p:nvPr>
        </p:nvPicPr>
        <p:blipFill>
          <a:blip r:embed="rId6"/>
          <a:srcRect l="21875" r="21875"/>
          <a:stretch/>
        </p:blipFill>
        <p:spPr>
          <a:prstGeom prst="rect">
            <a:avLst/>
          </a:prstGeom>
          <a:solidFill>
            <a:prstClr val="white">
              <a:lumMod val="85000"/>
            </a:prstClr>
          </a:solidFill>
        </p:spPr>
      </p:pic>
      <p:pic>
        <p:nvPicPr>
          <p:cNvPr id="22" name="Picture Placeholder 21" descr="The image depicts a character with long black hair, wearing a black blazer and a black ribbon, standing in front of a historic, cobblestone street with other people in period attire.&#10;&#10;AI-generated content may be incorrect.">
            <a:extLst>
              <a:ext uri="{FF2B5EF4-FFF2-40B4-BE49-F238E27FC236}">
                <a16:creationId xmlns:a16="http://schemas.microsoft.com/office/drawing/2014/main" id="{B992EA28-21BA-5C21-D3D0-6A03695120E6}"/>
              </a:ext>
            </a:extLst>
          </p:cNvPr>
          <p:cNvPicPr>
            <a:picLocks noGrp="1" noChangeAspect="1"/>
          </p:cNvPicPr>
          <p:nvPr>
            <p:ph type="pic" sz="quarter" idx="13"/>
          </p:nvPr>
        </p:nvPicPr>
        <p:blipFill>
          <a:blip r:embed="rId7"/>
          <a:srcRect l="21875" r="21875"/>
          <a:stretch/>
        </p:blipFill>
        <p:spPr>
          <a:prstGeom prst="rect">
            <a:avLst/>
          </a:prstGeom>
          <a:solidFill>
            <a:prstClr val="white">
              <a:lumMod val="85000"/>
            </a:prstClr>
          </a:solidFill>
        </p:spPr>
      </p:pic>
      <p:pic>
        <p:nvPicPr>
          <p:cNvPr id="32" name="Picture Placeholder 31" descr="A group of people standing together outdoors, dressed in casual, colorful clothing, with palm trees and a tropical setting in the background.&#10;&#10;AI-generated content may be incorrect.">
            <a:extLst>
              <a:ext uri="{FF2B5EF4-FFF2-40B4-BE49-F238E27FC236}">
                <a16:creationId xmlns:a16="http://schemas.microsoft.com/office/drawing/2014/main" id="{E405ACAA-D654-DF64-3701-09CE5217E8A0}"/>
              </a:ext>
            </a:extLst>
          </p:cNvPr>
          <p:cNvPicPr>
            <a:picLocks noGrp="1" noChangeAspect="1"/>
          </p:cNvPicPr>
          <p:nvPr>
            <p:ph type="pic" sz="quarter" idx="18"/>
          </p:nvPr>
        </p:nvPicPr>
        <p:blipFill>
          <a:blip r:embed="rId8"/>
          <a:srcRect l="23623" r="23623"/>
          <a:stretch/>
        </p:blipFill>
        <p:spPr>
          <a:prstGeom prst="rect">
            <a:avLst/>
          </a:prstGeom>
          <a:solidFill>
            <a:prstClr val="white">
              <a:lumMod val="85000"/>
            </a:prstClr>
          </a:solidFill>
        </p:spPr>
      </p:pic>
      <p:pic>
        <p:nvPicPr>
          <p:cNvPr id="34" name="Picture Placeholder 33" descr="The image depicts a group of warriors in classical Roman armor standing in front of a backdrop of ancient columns and a fiery sunset.&#10;&#10;AI-generated content may be incorrect.">
            <a:extLst>
              <a:ext uri="{FF2B5EF4-FFF2-40B4-BE49-F238E27FC236}">
                <a16:creationId xmlns:a16="http://schemas.microsoft.com/office/drawing/2014/main" id="{CE95B60A-FA0C-0588-0F8D-14317B3BE872}"/>
              </a:ext>
            </a:extLst>
          </p:cNvPr>
          <p:cNvPicPr>
            <a:picLocks noGrp="1" noChangeAspect="1"/>
          </p:cNvPicPr>
          <p:nvPr>
            <p:ph type="pic" sz="quarter" idx="19"/>
          </p:nvPr>
        </p:nvPicPr>
        <p:blipFill>
          <a:blip r:embed="rId9"/>
          <a:srcRect l="21904" r="21904"/>
          <a:stretch/>
        </p:blipFill>
        <p:spPr>
          <a:prstGeom prst="rect">
            <a:avLst/>
          </a:prstGeom>
          <a:solidFill>
            <a:prstClr val="white">
              <a:lumMod val="85000"/>
            </a:prstClr>
          </a:solidFill>
        </p:spPr>
      </p:pic>
      <p:pic>
        <p:nvPicPr>
          <p:cNvPr id="36" name="Picture Placeholder 35" descr="The image depicts a group of animated, red-lit figures standing in formation, evoking a sense of ominous, otherworldly presence.&#10;&#10;AI-generated content may be incorrect.">
            <a:extLst>
              <a:ext uri="{FF2B5EF4-FFF2-40B4-BE49-F238E27FC236}">
                <a16:creationId xmlns:a16="http://schemas.microsoft.com/office/drawing/2014/main" id="{FB904B13-028A-9253-9F2E-29E7427E7F49}"/>
              </a:ext>
            </a:extLst>
          </p:cNvPr>
          <p:cNvPicPr>
            <a:picLocks noGrp="1" noChangeAspect="1"/>
          </p:cNvPicPr>
          <p:nvPr>
            <p:ph type="pic" sz="quarter" idx="20"/>
          </p:nvPr>
        </p:nvPicPr>
        <p:blipFill>
          <a:blip r:embed="rId10"/>
          <a:srcRect l="21875" r="21875"/>
          <a:stretch/>
        </p:blipFill>
        <p:spPr>
          <a:prstGeom prst="rect">
            <a:avLst/>
          </a:prstGeom>
          <a:solidFill>
            <a:prstClr val="white">
              <a:lumMod val="85000"/>
            </a:prstClr>
          </a:solidFill>
        </p:spPr>
      </p:pic>
      <p:pic>
        <p:nvPicPr>
          <p:cNvPr id="38" name="Picture Placeholder 37" descr="The image features a vibrant animation of characters from Disney+, including a robot and a person, amidst a whimsical, futuristic cityscape.&#10;&#10;AI-generated content may be incorrect.">
            <a:extLst>
              <a:ext uri="{FF2B5EF4-FFF2-40B4-BE49-F238E27FC236}">
                <a16:creationId xmlns:a16="http://schemas.microsoft.com/office/drawing/2014/main" id="{8AD80863-48C0-3FDA-0BB3-CA974BC38B3D}"/>
              </a:ext>
            </a:extLst>
          </p:cNvPr>
          <p:cNvPicPr>
            <a:picLocks noGrp="1" noChangeAspect="1"/>
          </p:cNvPicPr>
          <p:nvPr>
            <p:ph type="pic" sz="quarter" idx="21"/>
          </p:nvPr>
        </p:nvPicPr>
        <p:blipFill>
          <a:blip r:embed="rId11"/>
          <a:srcRect l="43702" r="30"/>
          <a:stretch>
            <a:fillRect/>
          </a:stretch>
        </p:blipFill>
        <p:spPr>
          <a:xfrm>
            <a:off x="8000865" y="3346575"/>
            <a:ext cx="1184400" cy="1184400"/>
          </a:xfrm>
          <a:prstGeom prst="rect">
            <a:avLst/>
          </a:prstGeom>
          <a:solidFill>
            <a:prstClr val="white">
              <a:lumMod val="85000"/>
            </a:prstClr>
          </a:solidFill>
        </p:spPr>
      </p:pic>
      <p:pic>
        <p:nvPicPr>
          <p:cNvPr id="40" name="Picture Placeholder 39" descr="22 AUGUST&#10;&#10;AI-generated content may be incorrect.">
            <a:extLst>
              <a:ext uri="{FF2B5EF4-FFF2-40B4-BE49-F238E27FC236}">
                <a16:creationId xmlns:a16="http://schemas.microsoft.com/office/drawing/2014/main" id="{16250C69-E01C-3900-9B6C-D4094E725802}"/>
              </a:ext>
            </a:extLst>
          </p:cNvPr>
          <p:cNvPicPr>
            <a:picLocks noGrp="1" noChangeAspect="1"/>
          </p:cNvPicPr>
          <p:nvPr>
            <p:ph type="pic" sz="quarter" idx="22"/>
          </p:nvPr>
        </p:nvPicPr>
        <p:blipFill>
          <a:blip r:embed="rId12"/>
          <a:srcRect l="43720" r="30"/>
          <a:stretch>
            <a:fillRect/>
          </a:stretch>
        </p:blipFill>
        <p:spPr>
          <a:xfrm>
            <a:off x="10463065" y="3346575"/>
            <a:ext cx="1184400" cy="1184400"/>
          </a:xfrm>
          <a:prstGeom prst="rect">
            <a:avLst/>
          </a:prstGeom>
          <a:solidFill>
            <a:prstClr val="white">
              <a:lumMod val="85000"/>
            </a:prstClr>
          </a:solidFill>
        </p:spPr>
      </p:pic>
    </p:spTree>
    <p:extLst>
      <p:ext uri="{BB962C8B-B14F-4D97-AF65-F5344CB8AC3E}">
        <p14:creationId xmlns:p14="http://schemas.microsoft.com/office/powerpoint/2010/main" val="16804282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The image shows a bustling fast food restaurant kitchen, specifically a McDonald's, with an employee preparing fries, and the text includes a date (02/24) and the letter 'M'.&#10;&#10;AI-generated content may be incorrect.">
            <a:extLst>
              <a:ext uri="{FF2B5EF4-FFF2-40B4-BE49-F238E27FC236}">
                <a16:creationId xmlns:a16="http://schemas.microsoft.com/office/drawing/2014/main" id="{F2157EFC-DD83-4B77-CC0E-26242A76D0B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prstGeom prst="rect">
            <a:avLst/>
          </a:prstGeom>
          <a:solidFill>
            <a:prstClr val="white">
              <a:lumMod val="85000"/>
            </a:prstClr>
          </a:solidFill>
          <a:ln>
            <a:noFill/>
          </a:ln>
        </p:spPr>
      </p:pic>
      <p:sp>
        <p:nvSpPr>
          <p:cNvPr id="10" name="Rectangle 9">
            <a:extLst>
              <a:ext uri="{FF2B5EF4-FFF2-40B4-BE49-F238E27FC236}">
                <a16:creationId xmlns:a16="http://schemas.microsoft.com/office/drawing/2014/main" id="{5014016A-9C43-AFEA-7932-4B63D37D821C}"/>
              </a:ext>
            </a:extLst>
          </p:cNvPr>
          <p:cNvSpPr/>
          <p:nvPr/>
        </p:nvSpPr>
        <p:spPr>
          <a:xfrm flipH="1">
            <a:off x="-6" y="0"/>
            <a:ext cx="11617897" cy="4427621"/>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 name="Title 2">
            <a:extLst>
              <a:ext uri="{FF2B5EF4-FFF2-40B4-BE49-F238E27FC236}">
                <a16:creationId xmlns:a16="http://schemas.microsoft.com/office/drawing/2014/main" id="{3B35BDB5-13B4-27AA-7EA5-07554B4CBDB5}"/>
              </a:ext>
            </a:extLst>
          </p:cNvPr>
          <p:cNvSpPr>
            <a:spLocks noGrp="1"/>
          </p:cNvSpPr>
          <p:nvPr>
            <p:ph type="ctrTitle"/>
          </p:nvPr>
        </p:nvSpPr>
        <p:spPr/>
        <p:txBody>
          <a:bodyPr/>
          <a:lstStyle/>
          <a:p>
            <a:r>
              <a:rPr lang="en-GB" dirty="0"/>
              <a:t>Q3 2026</a:t>
            </a:r>
          </a:p>
        </p:txBody>
      </p:sp>
      <p:sp>
        <p:nvSpPr>
          <p:cNvPr id="7" name="Text Placeholder 5">
            <a:extLst>
              <a:ext uri="{FF2B5EF4-FFF2-40B4-BE49-F238E27FC236}">
                <a16:creationId xmlns:a16="http://schemas.microsoft.com/office/drawing/2014/main" id="{56B09972-450A-8127-778F-4F90DC3BB0FA}"/>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McDonald’s - Cards</a:t>
            </a:r>
            <a:endParaRPr lang="en-GB" dirty="0">
              <a:solidFill>
                <a:schemeClr val="bg1"/>
              </a:solidFill>
            </a:endParaRPr>
          </a:p>
        </p:txBody>
      </p:sp>
    </p:spTree>
    <p:extLst>
      <p:ext uri="{BB962C8B-B14F-4D97-AF65-F5344CB8AC3E}">
        <p14:creationId xmlns:p14="http://schemas.microsoft.com/office/powerpoint/2010/main" val="4527974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HOCOLONELY&#10;&#10;AI-generated content may be incorrect.">
            <a:extLst>
              <a:ext uri="{FF2B5EF4-FFF2-40B4-BE49-F238E27FC236}">
                <a16:creationId xmlns:a16="http://schemas.microsoft.com/office/drawing/2014/main" id="{D059AC09-3B5C-88F4-9505-614E20E5C408}"/>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prstGeom prst="rect">
            <a:avLst/>
          </a:prstGeom>
          <a:solidFill>
            <a:prstClr val="white">
              <a:lumMod val="85000"/>
            </a:prstClr>
          </a:solidFill>
          <a:ln>
            <a:noFill/>
          </a:ln>
        </p:spPr>
      </p:pic>
      <p:sp>
        <p:nvSpPr>
          <p:cNvPr id="2" name="Rectangle 1">
            <a:extLst>
              <a:ext uri="{FF2B5EF4-FFF2-40B4-BE49-F238E27FC236}">
                <a16:creationId xmlns:a16="http://schemas.microsoft.com/office/drawing/2014/main" id="{38C7EE44-93B7-3EBF-833D-0CEF1A8E7474}"/>
              </a:ext>
            </a:extLst>
          </p:cNvPr>
          <p:cNvSpPr/>
          <p:nvPr/>
        </p:nvSpPr>
        <p:spPr>
          <a:xfrm flipH="1">
            <a:off x="-6" y="0"/>
            <a:ext cx="11617897" cy="4427621"/>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 name="Title 2">
            <a:extLst>
              <a:ext uri="{FF2B5EF4-FFF2-40B4-BE49-F238E27FC236}">
                <a16:creationId xmlns:a16="http://schemas.microsoft.com/office/drawing/2014/main" id="{3B35BDB5-13B4-27AA-7EA5-07554B4CBDB5}"/>
              </a:ext>
            </a:extLst>
          </p:cNvPr>
          <p:cNvSpPr>
            <a:spLocks noGrp="1"/>
          </p:cNvSpPr>
          <p:nvPr>
            <p:ph type="ctrTitle"/>
          </p:nvPr>
        </p:nvSpPr>
        <p:spPr/>
        <p:txBody>
          <a:bodyPr/>
          <a:lstStyle/>
          <a:p>
            <a:r>
              <a:rPr lang="en-GB" dirty="0"/>
              <a:t>Category &amp; Advertiser Analysis Q3 2025</a:t>
            </a:r>
          </a:p>
        </p:txBody>
      </p:sp>
      <p:sp>
        <p:nvSpPr>
          <p:cNvPr id="7" name="Text Placeholder 5">
            <a:extLst>
              <a:ext uri="{FF2B5EF4-FFF2-40B4-BE49-F238E27FC236}">
                <a16:creationId xmlns:a16="http://schemas.microsoft.com/office/drawing/2014/main" id="{56B09972-450A-8127-778F-4F90DC3BB0FA}"/>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Tony’s Chocolonely - Wrestlers</a:t>
            </a:r>
          </a:p>
        </p:txBody>
      </p:sp>
    </p:spTree>
    <p:extLst>
      <p:ext uri="{BB962C8B-B14F-4D97-AF65-F5344CB8AC3E}">
        <p14:creationId xmlns:p14="http://schemas.microsoft.com/office/powerpoint/2010/main" val="17657810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EA01C4C9-59E4-2BC8-C11D-0872DB95F925}"/>
              </a:ext>
            </a:extLst>
          </p:cNvPr>
          <p:cNvGraphicFramePr>
            <a:graphicFrameLocks noGrp="1"/>
          </p:cNvGraphicFramePr>
          <p:nvPr>
            <p:extLst>
              <p:ext uri="{D42A27DB-BD31-4B8C-83A1-F6EECF244321}">
                <p14:modId xmlns:p14="http://schemas.microsoft.com/office/powerpoint/2010/main" val="2197523074"/>
              </p:ext>
            </p:extLst>
          </p:nvPr>
        </p:nvGraphicFramePr>
        <p:xfrm>
          <a:off x="1130300" y="1644650"/>
          <a:ext cx="9931400" cy="3568700"/>
        </p:xfrm>
        <a:graphic>
          <a:graphicData uri="http://schemas.openxmlformats.org/drawingml/2006/table">
            <a:tbl>
              <a:tblPr/>
              <a:tblGrid>
                <a:gridCol w="1397000">
                  <a:extLst>
                    <a:ext uri="{9D8B030D-6E8A-4147-A177-3AD203B41FA5}">
                      <a16:colId xmlns:a16="http://schemas.microsoft.com/office/drawing/2014/main" val="3262871547"/>
                    </a:ext>
                  </a:extLst>
                </a:gridCol>
                <a:gridCol w="609600">
                  <a:extLst>
                    <a:ext uri="{9D8B030D-6E8A-4147-A177-3AD203B41FA5}">
                      <a16:colId xmlns:a16="http://schemas.microsoft.com/office/drawing/2014/main" val="1354343864"/>
                    </a:ext>
                  </a:extLst>
                </a:gridCol>
                <a:gridCol w="609600">
                  <a:extLst>
                    <a:ext uri="{9D8B030D-6E8A-4147-A177-3AD203B41FA5}">
                      <a16:colId xmlns:a16="http://schemas.microsoft.com/office/drawing/2014/main" val="505814776"/>
                    </a:ext>
                  </a:extLst>
                </a:gridCol>
                <a:gridCol w="609600">
                  <a:extLst>
                    <a:ext uri="{9D8B030D-6E8A-4147-A177-3AD203B41FA5}">
                      <a16:colId xmlns:a16="http://schemas.microsoft.com/office/drawing/2014/main" val="416890983"/>
                    </a:ext>
                  </a:extLst>
                </a:gridCol>
                <a:gridCol w="609600">
                  <a:extLst>
                    <a:ext uri="{9D8B030D-6E8A-4147-A177-3AD203B41FA5}">
                      <a16:colId xmlns:a16="http://schemas.microsoft.com/office/drawing/2014/main" val="3919468765"/>
                    </a:ext>
                  </a:extLst>
                </a:gridCol>
                <a:gridCol w="609600">
                  <a:extLst>
                    <a:ext uri="{9D8B030D-6E8A-4147-A177-3AD203B41FA5}">
                      <a16:colId xmlns:a16="http://schemas.microsoft.com/office/drawing/2014/main" val="3579587121"/>
                    </a:ext>
                  </a:extLst>
                </a:gridCol>
                <a:gridCol w="609600">
                  <a:extLst>
                    <a:ext uri="{9D8B030D-6E8A-4147-A177-3AD203B41FA5}">
                      <a16:colId xmlns:a16="http://schemas.microsoft.com/office/drawing/2014/main" val="720875909"/>
                    </a:ext>
                  </a:extLst>
                </a:gridCol>
                <a:gridCol w="609600">
                  <a:extLst>
                    <a:ext uri="{9D8B030D-6E8A-4147-A177-3AD203B41FA5}">
                      <a16:colId xmlns:a16="http://schemas.microsoft.com/office/drawing/2014/main" val="2794854173"/>
                    </a:ext>
                  </a:extLst>
                </a:gridCol>
                <a:gridCol w="609600">
                  <a:extLst>
                    <a:ext uri="{9D8B030D-6E8A-4147-A177-3AD203B41FA5}">
                      <a16:colId xmlns:a16="http://schemas.microsoft.com/office/drawing/2014/main" val="1687866534"/>
                    </a:ext>
                  </a:extLst>
                </a:gridCol>
                <a:gridCol w="609600">
                  <a:extLst>
                    <a:ext uri="{9D8B030D-6E8A-4147-A177-3AD203B41FA5}">
                      <a16:colId xmlns:a16="http://schemas.microsoft.com/office/drawing/2014/main" val="4126612992"/>
                    </a:ext>
                  </a:extLst>
                </a:gridCol>
                <a:gridCol w="609600">
                  <a:extLst>
                    <a:ext uri="{9D8B030D-6E8A-4147-A177-3AD203B41FA5}">
                      <a16:colId xmlns:a16="http://schemas.microsoft.com/office/drawing/2014/main" val="1542521217"/>
                    </a:ext>
                  </a:extLst>
                </a:gridCol>
                <a:gridCol w="609600">
                  <a:extLst>
                    <a:ext uri="{9D8B030D-6E8A-4147-A177-3AD203B41FA5}">
                      <a16:colId xmlns:a16="http://schemas.microsoft.com/office/drawing/2014/main" val="1071495963"/>
                    </a:ext>
                  </a:extLst>
                </a:gridCol>
                <a:gridCol w="609600">
                  <a:extLst>
                    <a:ext uri="{9D8B030D-6E8A-4147-A177-3AD203B41FA5}">
                      <a16:colId xmlns:a16="http://schemas.microsoft.com/office/drawing/2014/main" val="2712913733"/>
                    </a:ext>
                  </a:extLst>
                </a:gridCol>
                <a:gridCol w="609600">
                  <a:extLst>
                    <a:ext uri="{9D8B030D-6E8A-4147-A177-3AD203B41FA5}">
                      <a16:colId xmlns:a16="http://schemas.microsoft.com/office/drawing/2014/main" val="3895637809"/>
                    </a:ext>
                  </a:extLst>
                </a:gridCol>
                <a:gridCol w="609600">
                  <a:extLst>
                    <a:ext uri="{9D8B030D-6E8A-4147-A177-3AD203B41FA5}">
                      <a16:colId xmlns:a16="http://schemas.microsoft.com/office/drawing/2014/main" val="832434272"/>
                    </a:ext>
                  </a:extLst>
                </a:gridCol>
              </a:tblGrid>
              <a:tr h="184150">
                <a:tc rowSpan="2">
                  <a:txBody>
                    <a:bodyPr/>
                    <a:lstStyle/>
                    <a:p>
                      <a:pPr algn="ctr" fontAlgn="ctr">
                        <a:buNone/>
                      </a:pPr>
                      <a:endParaRPr lang="en-GB" sz="1800" b="0" i="0" u="none" strike="noStrike">
                        <a:solidFill>
                          <a:srgbClr val="000000"/>
                        </a:solidFill>
                        <a:effectLst/>
                        <a:latin typeface="Arial" panose="020B0604020202020204" pitchFamily="34" charset="0"/>
                      </a:endParaRPr>
                    </a:p>
                  </a:txBody>
                  <a:tcPr marL="6350" marR="6350" marT="6350"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gridSpan="14">
                  <a:txBody>
                    <a:bodyPr/>
                    <a:lstStyle/>
                    <a:p>
                      <a:pPr algn="ctr" rtl="0" fontAlgn="ctr">
                        <a:buNone/>
                      </a:pPr>
                      <a:r>
                        <a:rPr lang="en-GB" sz="1100" b="1" i="0" u="none" strike="noStrike" dirty="0">
                          <a:solidFill>
                            <a:srgbClr val="000000"/>
                          </a:solidFill>
                          <a:effectLst/>
                          <a:latin typeface="Arial" panose="020B0604020202020204" pitchFamily="34" charset="0"/>
                        </a:rPr>
                        <a:t>Week Commencing</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240434427"/>
                  </a:ext>
                </a:extLst>
              </a:tr>
              <a:tr h="184150">
                <a:tc vMerge="1">
                  <a:txBody>
                    <a:bodyPr/>
                    <a:lstStyle/>
                    <a:p>
                      <a:endParaRPr lang="en-GB"/>
                    </a:p>
                  </a:txBody>
                  <a:tcPr/>
                </a:tc>
                <a:tc>
                  <a:txBody>
                    <a:bodyPr/>
                    <a:lstStyle/>
                    <a:p>
                      <a:pPr algn="ctr" rtl="0" fontAlgn="ctr">
                        <a:buNone/>
                      </a:pPr>
                      <a:r>
                        <a:rPr lang="en-GB" sz="1100" b="1" i="0" u="none" strike="noStrike">
                          <a:solidFill>
                            <a:srgbClr val="000000"/>
                          </a:solidFill>
                          <a:effectLst/>
                          <a:latin typeface="Arial" panose="020B0604020202020204" pitchFamily="34" charset="0"/>
                        </a:rPr>
                        <a:t>29-Jun</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100" b="1" i="0" u="none" strike="noStrike">
                          <a:solidFill>
                            <a:srgbClr val="000000"/>
                          </a:solidFill>
                          <a:effectLst/>
                          <a:latin typeface="Arial" panose="020B0604020202020204" pitchFamily="34" charset="0"/>
                        </a:rPr>
                        <a:t>06-Jul</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100" b="1" i="0" u="none" strike="noStrike">
                          <a:solidFill>
                            <a:srgbClr val="000000"/>
                          </a:solidFill>
                          <a:effectLst/>
                          <a:latin typeface="Arial" panose="020B0604020202020204" pitchFamily="34" charset="0"/>
                        </a:rPr>
                        <a:t>13-Jul</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100" b="1" i="0" u="none" strike="noStrike">
                          <a:solidFill>
                            <a:srgbClr val="000000"/>
                          </a:solidFill>
                          <a:effectLst/>
                          <a:latin typeface="Arial" panose="020B0604020202020204" pitchFamily="34" charset="0"/>
                        </a:rPr>
                        <a:t>20-Jul</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100" b="1" i="0" u="none" strike="noStrike">
                          <a:solidFill>
                            <a:srgbClr val="000000"/>
                          </a:solidFill>
                          <a:effectLst/>
                          <a:latin typeface="Arial" panose="020B0604020202020204" pitchFamily="34" charset="0"/>
                        </a:rPr>
                        <a:t>27-Jul</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100" b="1" i="0" u="none" strike="noStrike">
                          <a:solidFill>
                            <a:srgbClr val="000000"/>
                          </a:solidFill>
                          <a:effectLst/>
                          <a:latin typeface="Arial" panose="020B0604020202020204" pitchFamily="34" charset="0"/>
                        </a:rPr>
                        <a:t>03-Aug</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100" b="1" i="0" u="none" strike="noStrike">
                          <a:solidFill>
                            <a:srgbClr val="000000"/>
                          </a:solidFill>
                          <a:effectLst/>
                          <a:latin typeface="Arial" panose="020B0604020202020204" pitchFamily="34" charset="0"/>
                        </a:rPr>
                        <a:t>10-Aug</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100" b="1" i="0" u="none" strike="noStrike">
                          <a:solidFill>
                            <a:srgbClr val="000000"/>
                          </a:solidFill>
                          <a:effectLst/>
                          <a:latin typeface="Arial" panose="020B0604020202020204" pitchFamily="34" charset="0"/>
                        </a:rPr>
                        <a:t>17-Aug</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100" b="1" i="0" u="none" strike="noStrike">
                          <a:solidFill>
                            <a:srgbClr val="000000"/>
                          </a:solidFill>
                          <a:effectLst/>
                          <a:latin typeface="Arial" panose="020B0604020202020204" pitchFamily="34" charset="0"/>
                        </a:rPr>
                        <a:t>24-Aug</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100" b="1" i="0" u="none" strike="noStrike">
                          <a:solidFill>
                            <a:srgbClr val="000000"/>
                          </a:solidFill>
                          <a:effectLst/>
                          <a:latin typeface="Arial" panose="020B0604020202020204" pitchFamily="34" charset="0"/>
                        </a:rPr>
                        <a:t>31-Aug</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100" b="1" i="0" u="none" strike="noStrike">
                          <a:solidFill>
                            <a:srgbClr val="000000"/>
                          </a:solidFill>
                          <a:effectLst/>
                          <a:latin typeface="Arial" panose="020B0604020202020204" pitchFamily="34" charset="0"/>
                        </a:rPr>
                        <a:t>07-Sep</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100" b="1" i="0" u="none" strike="noStrike">
                          <a:solidFill>
                            <a:srgbClr val="000000"/>
                          </a:solidFill>
                          <a:effectLst/>
                          <a:latin typeface="Arial" panose="020B0604020202020204" pitchFamily="34" charset="0"/>
                        </a:rPr>
                        <a:t>14-Sep</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100" b="1" i="0" u="none" strike="noStrike">
                          <a:solidFill>
                            <a:srgbClr val="000000"/>
                          </a:solidFill>
                          <a:effectLst/>
                          <a:latin typeface="Arial" panose="020B0604020202020204" pitchFamily="34" charset="0"/>
                        </a:rPr>
                        <a:t>21-Sep</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100" b="1" i="0" u="none" strike="noStrike">
                          <a:solidFill>
                            <a:srgbClr val="000000"/>
                          </a:solidFill>
                          <a:effectLst/>
                          <a:latin typeface="Arial" panose="020B0604020202020204" pitchFamily="34" charset="0"/>
                        </a:rPr>
                        <a:t>28-Sep</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17416274"/>
                  </a:ext>
                </a:extLst>
              </a:tr>
              <a:tr h="400050">
                <a:tc>
                  <a:txBody>
                    <a:bodyPr/>
                    <a:lstStyle/>
                    <a:p>
                      <a:pPr algn="ctr" rtl="0" fontAlgn="ctr">
                        <a:buNone/>
                      </a:pPr>
                      <a:r>
                        <a:rPr lang="en-GB" sz="1100" b="1" i="0" u="none" strike="noStrike">
                          <a:solidFill>
                            <a:srgbClr val="000000"/>
                          </a:solidFill>
                          <a:effectLst/>
                          <a:latin typeface="Arial" panose="020B0604020202020204" pitchFamily="34" charset="0"/>
                        </a:rPr>
                        <a:t>Wimbledon</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buNone/>
                      </a:pPr>
                      <a:r>
                        <a:rPr lang="en-GB" sz="11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buNone/>
                      </a:pPr>
                      <a:r>
                        <a:rPr lang="en-GB" sz="11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buNone/>
                      </a:pPr>
                      <a:r>
                        <a:rPr lang="en-GB" sz="1100" b="0" i="0" u="none" strike="noStrike" dirty="0">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46876634"/>
                  </a:ext>
                </a:extLst>
              </a:tr>
              <a:tr h="400050">
                <a:tc>
                  <a:txBody>
                    <a:bodyPr/>
                    <a:lstStyle/>
                    <a:p>
                      <a:pPr algn="ctr" rtl="0" fontAlgn="ctr">
                        <a:buNone/>
                      </a:pPr>
                      <a:r>
                        <a:rPr lang="en-GB" sz="1100" b="1" i="0" u="none" strike="noStrike">
                          <a:solidFill>
                            <a:srgbClr val="000000"/>
                          </a:solidFill>
                          <a:effectLst/>
                          <a:latin typeface="Arial" panose="020B0604020202020204" pitchFamily="34" charset="0"/>
                        </a:rPr>
                        <a:t>FIFA World Cup</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8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buNone/>
                      </a:pPr>
                      <a:r>
                        <a:rPr lang="en-GB" sz="18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buNone/>
                      </a:pPr>
                      <a:r>
                        <a:rPr lang="en-GB" sz="18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b">
                        <a:buNone/>
                      </a:pPr>
                      <a:r>
                        <a:rPr lang="en-GB" sz="18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buNone/>
                      </a:pPr>
                      <a:r>
                        <a:rPr lang="en-GB" sz="18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8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8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8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8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8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8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8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8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8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2031168"/>
                  </a:ext>
                </a:extLst>
              </a:tr>
              <a:tr h="400050">
                <a:tc>
                  <a:txBody>
                    <a:bodyPr/>
                    <a:lstStyle/>
                    <a:p>
                      <a:pPr algn="ctr" rtl="0" fontAlgn="ctr">
                        <a:buNone/>
                      </a:pPr>
                      <a:r>
                        <a:rPr lang="en-GB" sz="1100" b="1" i="0" u="none" strike="noStrike">
                          <a:solidFill>
                            <a:srgbClr val="000000"/>
                          </a:solidFill>
                          <a:effectLst/>
                          <a:latin typeface="Arial" panose="020B0604020202020204" pitchFamily="34" charset="0"/>
                        </a:rPr>
                        <a:t>Tour de France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buNone/>
                      </a:pPr>
                      <a:r>
                        <a:rPr lang="en-GB" sz="11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buNone/>
                      </a:pPr>
                      <a:r>
                        <a:rPr lang="en-GB" sz="11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buNone/>
                      </a:pPr>
                      <a:r>
                        <a:rPr lang="en-GB" sz="11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buNone/>
                      </a:pPr>
                      <a:r>
                        <a:rPr lang="en-GB" sz="11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8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58118016"/>
                  </a:ext>
                </a:extLst>
              </a:tr>
              <a:tr h="400050">
                <a:tc>
                  <a:txBody>
                    <a:bodyPr/>
                    <a:lstStyle/>
                    <a:p>
                      <a:pPr algn="ctr" rtl="0" fontAlgn="ctr">
                        <a:buNone/>
                      </a:pPr>
                      <a:r>
                        <a:rPr lang="en-GB" sz="1100" b="1" i="0" u="none" strike="noStrike">
                          <a:solidFill>
                            <a:srgbClr val="000000"/>
                          </a:solidFill>
                          <a:effectLst/>
                          <a:latin typeface="Arial" panose="020B0604020202020204" pitchFamily="34" charset="0"/>
                        </a:rPr>
                        <a:t>Formula 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8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buNone/>
                      </a:pPr>
                      <a:r>
                        <a:rPr lang="en-GB" sz="18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8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buNone/>
                      </a:pPr>
                      <a:r>
                        <a:rPr lang="en-GB" sz="18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buNone/>
                      </a:pPr>
                      <a:r>
                        <a:rPr lang="en-GB" sz="18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en-GB" sz="1100" b="0" i="0" u="none" strike="noStrike">
                        <a:solidFill>
                          <a:srgbClr val="000000"/>
                        </a:solidFill>
                        <a:effectLst/>
                        <a:latin typeface="Aptos Narrow" panose="020B00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8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8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8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l" fontAlgn="b">
                        <a:buNone/>
                      </a:pPr>
                      <a:endParaRPr lang="en-GB" sz="1100" b="0" i="0" u="none" strike="noStrike">
                        <a:solidFill>
                          <a:srgbClr val="000000"/>
                        </a:solidFill>
                        <a:effectLst/>
                        <a:latin typeface="Aptos Narrow" panose="020B00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8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buNone/>
                      </a:pPr>
                      <a:r>
                        <a:rPr lang="en-GB" sz="18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buNone/>
                      </a:pPr>
                      <a:r>
                        <a:rPr lang="en-GB" sz="18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l" rtl="0" fontAlgn="b">
                        <a:buNone/>
                      </a:pPr>
                      <a:r>
                        <a:rPr lang="en-GB" sz="1100" b="0" i="0" u="none" strike="noStrike">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39575086"/>
                  </a:ext>
                </a:extLst>
              </a:tr>
              <a:tr h="400050">
                <a:tc>
                  <a:txBody>
                    <a:bodyPr/>
                    <a:lstStyle/>
                    <a:p>
                      <a:pPr algn="ctr" rtl="0" fontAlgn="ctr">
                        <a:buNone/>
                      </a:pPr>
                      <a:r>
                        <a:rPr lang="en-GB" sz="1100" b="1" i="0" u="none" strike="noStrike">
                          <a:solidFill>
                            <a:srgbClr val="000000"/>
                          </a:solidFill>
                          <a:effectLst/>
                          <a:latin typeface="Arial" panose="020B0604020202020204" pitchFamily="34" charset="0"/>
                        </a:rPr>
                        <a:t>Premier League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8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8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8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8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8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8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8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8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buNone/>
                      </a:pPr>
                      <a:r>
                        <a:rPr lang="en-GB" sz="18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buNone/>
                      </a:pPr>
                      <a:r>
                        <a:rPr lang="en-GB" sz="18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buNone/>
                      </a:pPr>
                      <a:r>
                        <a:rPr lang="en-GB" sz="18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buNone/>
                      </a:pPr>
                      <a:r>
                        <a:rPr lang="en-GB" sz="18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buNone/>
                      </a:pPr>
                      <a:r>
                        <a:rPr lang="en-GB" sz="18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l" rtl="0" fontAlgn="b">
                        <a:buNone/>
                      </a:pPr>
                      <a:r>
                        <a:rPr lang="en-GB" sz="1100" b="0" i="0" u="none" strike="noStrike">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extLst>
                  <a:ext uri="{0D108BD9-81ED-4DB2-BD59-A6C34878D82A}">
                    <a16:rowId xmlns:a16="http://schemas.microsoft.com/office/drawing/2014/main" val="1625679775"/>
                  </a:ext>
                </a:extLst>
              </a:tr>
              <a:tr h="400050">
                <a:tc>
                  <a:txBody>
                    <a:bodyPr/>
                    <a:lstStyle/>
                    <a:p>
                      <a:pPr algn="ctr" rtl="0" fontAlgn="ctr">
                        <a:buNone/>
                      </a:pPr>
                      <a:r>
                        <a:rPr lang="en-GB" sz="1100" b="1" i="0" u="none" strike="noStrike">
                          <a:solidFill>
                            <a:srgbClr val="000000"/>
                          </a:solidFill>
                          <a:effectLst/>
                          <a:latin typeface="Arial" panose="020B0604020202020204" pitchFamily="34" charset="0"/>
                        </a:rPr>
                        <a:t>Bank Holiday</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1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1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1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1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1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1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1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1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1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ctr">
                        <a:buNone/>
                      </a:pPr>
                      <a:r>
                        <a:rPr lang="en-GB" sz="11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1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1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1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buNone/>
                      </a:pPr>
                      <a:r>
                        <a:rPr lang="en-GB" sz="1100" b="0" i="0" u="none" strike="noStrike">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16495023"/>
                  </a:ext>
                </a:extLst>
              </a:tr>
              <a:tr h="400050">
                <a:tc>
                  <a:txBody>
                    <a:bodyPr/>
                    <a:lstStyle/>
                    <a:p>
                      <a:pPr algn="ctr" rtl="0" fontAlgn="ctr">
                        <a:buNone/>
                      </a:pPr>
                      <a:r>
                        <a:rPr lang="en-GB" sz="1100" b="1" i="0" u="none" strike="noStrike">
                          <a:solidFill>
                            <a:srgbClr val="000000"/>
                          </a:solidFill>
                          <a:effectLst/>
                          <a:latin typeface="Arial" panose="020B0604020202020204" pitchFamily="34" charset="0"/>
                        </a:rPr>
                        <a:t>US Open</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8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8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8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8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8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8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8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8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en-GB" sz="1100" b="0" i="0" u="none" strike="noStrike">
                        <a:solidFill>
                          <a:srgbClr val="000000"/>
                        </a:solidFill>
                        <a:effectLst/>
                        <a:latin typeface="Aptos Narrow" panose="020B00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8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buNone/>
                      </a:pPr>
                      <a:r>
                        <a:rPr lang="en-GB" sz="18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buNone/>
                      </a:pPr>
                      <a:r>
                        <a:rPr lang="en-GB" sz="18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8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8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72666816"/>
                  </a:ext>
                </a:extLst>
              </a:tr>
              <a:tr h="400050">
                <a:tc>
                  <a:txBody>
                    <a:bodyPr/>
                    <a:lstStyle/>
                    <a:p>
                      <a:pPr algn="ctr" rtl="0" fontAlgn="ctr">
                        <a:buNone/>
                      </a:pPr>
                      <a:r>
                        <a:rPr lang="en-GB" sz="1100" b="1" i="0" u="none" strike="noStrike">
                          <a:solidFill>
                            <a:srgbClr val="000000"/>
                          </a:solidFill>
                          <a:effectLst/>
                          <a:latin typeface="Arial" panose="020B0604020202020204" pitchFamily="34" charset="0"/>
                        </a:rPr>
                        <a:t>UEFA Champions League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buNone/>
                      </a:pPr>
                      <a:r>
                        <a:rPr lang="en-GB" sz="1100" b="0" i="0" u="none" strike="noStrike">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buNone/>
                      </a:pPr>
                      <a:r>
                        <a:rPr lang="en-GB" sz="1100" b="0" i="0" u="none" strike="noStrike">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buNone/>
                      </a:pPr>
                      <a:r>
                        <a:rPr lang="en-GB" sz="1100" b="0" i="0" u="none" strike="noStrike">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buNone/>
                      </a:pPr>
                      <a:r>
                        <a:rPr lang="en-GB" sz="1100" b="0" i="0" u="none" strike="noStrike">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buNone/>
                      </a:pPr>
                      <a:r>
                        <a:rPr lang="en-GB" sz="1100" b="0" i="0" u="none" strike="noStrike">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buNone/>
                      </a:pPr>
                      <a:r>
                        <a:rPr lang="en-GB" sz="1100" b="0" i="0" u="none" strike="noStrike">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buNone/>
                      </a:pPr>
                      <a:r>
                        <a:rPr lang="en-GB" sz="1100" b="0" i="0" u="none" strike="noStrike">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buNone/>
                      </a:pPr>
                      <a:r>
                        <a:rPr lang="en-GB" sz="1100" b="0" i="0" u="none" strike="noStrike">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buNone/>
                      </a:pPr>
                      <a:r>
                        <a:rPr lang="en-GB" sz="1100" b="0" i="0" u="none" strike="noStrike">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buNone/>
                      </a:pPr>
                      <a:r>
                        <a:rPr lang="en-GB" sz="1100" b="0" i="0" u="none" strike="noStrike">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buNone/>
                      </a:pPr>
                      <a:r>
                        <a:rPr lang="en-GB" sz="1100" b="0" i="0" u="none" strike="noStrike">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l" rtl="0" fontAlgn="b">
                        <a:buNone/>
                      </a:pPr>
                      <a:r>
                        <a:rPr lang="en-GB" sz="1100" b="0" i="0" u="none" strike="noStrike">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buNone/>
                      </a:pPr>
                      <a:r>
                        <a:rPr lang="en-GB" sz="1100" b="0" i="0" u="none" strike="noStrike">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buNone/>
                      </a:pPr>
                      <a:r>
                        <a:rPr lang="en-GB" sz="1100" b="0" i="0" u="none" strike="noStrike" dirty="0">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01053676"/>
                  </a:ext>
                </a:extLst>
              </a:tr>
            </a:tbl>
          </a:graphicData>
        </a:graphic>
      </p:graphicFrame>
      <p:sp>
        <p:nvSpPr>
          <p:cNvPr id="2" name="Title 1">
            <a:extLst>
              <a:ext uri="{FF2B5EF4-FFF2-40B4-BE49-F238E27FC236}">
                <a16:creationId xmlns:a16="http://schemas.microsoft.com/office/drawing/2014/main" id="{40526DCA-4509-2465-0526-30B8C9EB16E7}"/>
              </a:ext>
            </a:extLst>
          </p:cNvPr>
          <p:cNvSpPr>
            <a:spLocks noGrp="1"/>
          </p:cNvSpPr>
          <p:nvPr>
            <p:ph type="title"/>
          </p:nvPr>
        </p:nvSpPr>
        <p:spPr/>
        <p:txBody>
          <a:bodyPr/>
          <a:lstStyle/>
          <a:p>
            <a:r>
              <a:rPr lang="en-GB" dirty="0"/>
              <a:t>Key Dates</a:t>
            </a:r>
          </a:p>
        </p:txBody>
      </p:sp>
      <p:sp>
        <p:nvSpPr>
          <p:cNvPr id="3" name="Text Placeholder 2">
            <a:extLst>
              <a:ext uri="{FF2B5EF4-FFF2-40B4-BE49-F238E27FC236}">
                <a16:creationId xmlns:a16="http://schemas.microsoft.com/office/drawing/2014/main" id="{C21C23D9-CA84-6ACB-4A62-F9E4A9523544}"/>
              </a:ext>
            </a:extLst>
          </p:cNvPr>
          <p:cNvSpPr txBox="1">
            <a:spLocks/>
          </p:cNvSpPr>
          <p:nvPr/>
        </p:nvSpPr>
        <p:spPr>
          <a:xfrm>
            <a:off x="378000" y="5580000"/>
            <a:ext cx="11334817" cy="304800"/>
          </a:xfrm>
          <a:prstGeom prst="rect">
            <a:avLst/>
          </a:prstGeom>
          <a:noFill/>
        </p:spPr>
        <p:txBody>
          <a:bodyPr vert="horz" lIns="91440" tIns="45720" rIns="91440" bIns="45720" rtlCol="0">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000" dirty="0"/>
          </a:p>
        </p:txBody>
      </p:sp>
    </p:spTree>
    <p:extLst>
      <p:ext uri="{BB962C8B-B14F-4D97-AF65-F5344CB8AC3E}">
        <p14:creationId xmlns:p14="http://schemas.microsoft.com/office/powerpoint/2010/main" val="12685869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47">
            <a:extLst>
              <a:ext uri="{FF2B5EF4-FFF2-40B4-BE49-F238E27FC236}">
                <a16:creationId xmlns:a16="http://schemas.microsoft.com/office/drawing/2014/main" id="{0D0B88DF-C0E3-5273-958E-1407507FB193}"/>
              </a:ext>
            </a:extLst>
          </p:cNvPr>
          <p:cNvSpPr txBox="1"/>
          <p:nvPr/>
        </p:nvSpPr>
        <p:spPr>
          <a:xfrm>
            <a:off x="10925627" y="1543554"/>
            <a:ext cx="140495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effectLst/>
                <a:uLnTx/>
                <a:uFillTx/>
                <a:latin typeface="Arial"/>
                <a:ea typeface="+mn-ea"/>
                <a:cs typeface="+mn-cs"/>
              </a:rPr>
              <a:t>FIFA World Cup Final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effectLst/>
                <a:uLnTx/>
                <a:uFillTx/>
                <a:latin typeface="Arial"/>
                <a:ea typeface="+mn-ea"/>
                <a:cs typeface="+mn-cs"/>
              </a:rPr>
              <a:t>Carabao Cup Live </a:t>
            </a:r>
          </a:p>
        </p:txBody>
      </p:sp>
      <p:pic>
        <p:nvPicPr>
          <p:cNvPr id="11" name="Picture 2">
            <a:extLst>
              <a:ext uri="{FF2B5EF4-FFF2-40B4-BE49-F238E27FC236}">
                <a16:creationId xmlns:a16="http://schemas.microsoft.com/office/drawing/2014/main" id="{3F481C2A-6E6C-8144-2D70-C57FB2C9E3A3}"/>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295211" y="5033343"/>
            <a:ext cx="608301" cy="128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 name="Picture 2047" descr="A close up of a logo&#10;&#10;Description automatically generated">
            <a:extLst>
              <a:ext uri="{FF2B5EF4-FFF2-40B4-BE49-F238E27FC236}">
                <a16:creationId xmlns:a16="http://schemas.microsoft.com/office/drawing/2014/main" id="{16F56E29-92E0-BBA1-7845-B39AE92F3E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37527" y="1179882"/>
            <a:ext cx="605014" cy="338462"/>
          </a:xfrm>
          <a:prstGeom prst="rect">
            <a:avLst/>
          </a:prstGeom>
        </p:spPr>
      </p:pic>
      <p:sp>
        <p:nvSpPr>
          <p:cNvPr id="2" name="Title 1">
            <a:extLst>
              <a:ext uri="{FF2B5EF4-FFF2-40B4-BE49-F238E27FC236}">
                <a16:creationId xmlns:a16="http://schemas.microsoft.com/office/drawing/2014/main" id="{C55A1AFC-A65D-0DDB-04FE-B81CDEB8BC79}"/>
              </a:ext>
            </a:extLst>
          </p:cNvPr>
          <p:cNvSpPr>
            <a:spLocks noGrp="1"/>
          </p:cNvSpPr>
          <p:nvPr>
            <p:ph type="title"/>
          </p:nvPr>
        </p:nvSpPr>
        <p:spPr/>
        <p:txBody>
          <a:bodyPr/>
          <a:lstStyle/>
          <a:p>
            <a:r>
              <a:rPr lang="en-GB" dirty="0"/>
              <a:t>Programming Highlights – Q3 2026</a:t>
            </a:r>
          </a:p>
        </p:txBody>
      </p:sp>
      <p:sp>
        <p:nvSpPr>
          <p:cNvPr id="32" name="Text Placeholder 3">
            <a:extLst>
              <a:ext uri="{FF2B5EF4-FFF2-40B4-BE49-F238E27FC236}">
                <a16:creationId xmlns:a16="http://schemas.microsoft.com/office/drawing/2014/main" id="{E45CFDAB-6BFA-9691-1444-3A9A6C17D2A3}"/>
              </a:ext>
            </a:extLst>
          </p:cNvPr>
          <p:cNvSpPr txBox="1">
            <a:spLocks/>
          </p:cNvSpPr>
          <p:nvPr/>
        </p:nvSpPr>
        <p:spPr>
          <a:xfrm>
            <a:off x="347425" y="4360891"/>
            <a:ext cx="2048168" cy="319972"/>
          </a:xfrm>
          <a:prstGeom prst="rect">
            <a:avLst/>
          </a:prstGeom>
        </p:spPr>
        <p:txBody>
          <a:bodyPr>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372D87"/>
                </a:solidFill>
                <a:effectLst/>
                <a:uLnTx/>
                <a:uFillTx/>
                <a:latin typeface="Arial" panose="020B0604020202020204" pitchFamily="34" charset="0"/>
                <a:ea typeface="+mn-ea"/>
                <a:cs typeface="Arial" panose="020B0604020202020204" pitchFamily="34" charset="0"/>
              </a:rPr>
              <a:t>UKTV</a:t>
            </a:r>
          </a:p>
        </p:txBody>
      </p:sp>
      <p:sp>
        <p:nvSpPr>
          <p:cNvPr id="84" name="Text Placeholder 3">
            <a:extLst>
              <a:ext uri="{FF2B5EF4-FFF2-40B4-BE49-F238E27FC236}">
                <a16:creationId xmlns:a16="http://schemas.microsoft.com/office/drawing/2014/main" id="{20981D8E-6A50-B286-74B6-D0505FABD770}"/>
              </a:ext>
            </a:extLst>
          </p:cNvPr>
          <p:cNvSpPr txBox="1">
            <a:spLocks/>
          </p:cNvSpPr>
          <p:nvPr/>
        </p:nvSpPr>
        <p:spPr>
          <a:xfrm>
            <a:off x="327419" y="2044537"/>
            <a:ext cx="2048168" cy="319972"/>
          </a:xfrm>
          <a:prstGeom prst="rect">
            <a:avLst/>
          </a:prstGeom>
        </p:spPr>
        <p:txBody>
          <a:bodyPr>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372D87"/>
                </a:solidFill>
                <a:effectLst/>
                <a:uLnTx/>
                <a:uFillTx/>
                <a:latin typeface="Arial" panose="020B0604020202020204" pitchFamily="34" charset="0"/>
                <a:ea typeface="+mn-ea"/>
                <a:cs typeface="Arial" panose="020B0604020202020204" pitchFamily="34" charset="0"/>
              </a:rPr>
              <a:t>Channel 4</a:t>
            </a:r>
          </a:p>
        </p:txBody>
      </p:sp>
      <p:sp>
        <p:nvSpPr>
          <p:cNvPr id="4" name="Text Placeholder 3">
            <a:extLst>
              <a:ext uri="{FF2B5EF4-FFF2-40B4-BE49-F238E27FC236}">
                <a16:creationId xmlns:a16="http://schemas.microsoft.com/office/drawing/2014/main" id="{8E1F6781-3168-3261-8108-8791296F8F4B}"/>
              </a:ext>
            </a:extLst>
          </p:cNvPr>
          <p:cNvSpPr txBox="1">
            <a:spLocks/>
          </p:cNvSpPr>
          <p:nvPr/>
        </p:nvSpPr>
        <p:spPr>
          <a:xfrm>
            <a:off x="367170" y="827176"/>
            <a:ext cx="2048168" cy="304018"/>
          </a:xfrm>
          <a:prstGeom prst="rect">
            <a:avLst/>
          </a:prstGeom>
        </p:spPr>
        <p:txBody>
          <a:bodyPr>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372D87"/>
                </a:solidFill>
                <a:effectLst/>
                <a:uLnTx/>
                <a:uFillTx/>
                <a:latin typeface="Arial" panose="020B0604020202020204" pitchFamily="34" charset="0"/>
                <a:ea typeface="+mn-ea"/>
                <a:cs typeface="Arial" panose="020B0604020202020204" pitchFamily="34" charset="0"/>
              </a:rPr>
              <a:t>ITV</a:t>
            </a:r>
          </a:p>
        </p:txBody>
      </p:sp>
      <p:sp>
        <p:nvSpPr>
          <p:cNvPr id="20" name="Text Placeholder 3">
            <a:extLst>
              <a:ext uri="{FF2B5EF4-FFF2-40B4-BE49-F238E27FC236}">
                <a16:creationId xmlns:a16="http://schemas.microsoft.com/office/drawing/2014/main" id="{82C32081-E958-C3A8-B4C7-8E8B68EACC75}"/>
              </a:ext>
            </a:extLst>
          </p:cNvPr>
          <p:cNvSpPr txBox="1">
            <a:spLocks/>
          </p:cNvSpPr>
          <p:nvPr/>
        </p:nvSpPr>
        <p:spPr>
          <a:xfrm>
            <a:off x="338706" y="3254451"/>
            <a:ext cx="930918" cy="316984"/>
          </a:xfrm>
          <a:prstGeom prst="rect">
            <a:avLst/>
          </a:prstGeom>
        </p:spPr>
        <p:txBody>
          <a:bodyPr>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372D87"/>
                </a:solidFill>
                <a:effectLst/>
                <a:uLnTx/>
                <a:uFillTx/>
                <a:latin typeface="Arial" panose="020B0604020202020204" pitchFamily="34" charset="0"/>
                <a:ea typeface="+mn-ea"/>
                <a:cs typeface="Arial" panose="020B0604020202020204" pitchFamily="34" charset="0"/>
              </a:rPr>
              <a:t>Sky</a:t>
            </a:r>
          </a:p>
        </p:txBody>
      </p:sp>
      <p:pic>
        <p:nvPicPr>
          <p:cNvPr id="12" name="Picture 11" descr="A blue and black letter&#10;&#10;Description automatically generated">
            <a:extLst>
              <a:ext uri="{FF2B5EF4-FFF2-40B4-BE49-F238E27FC236}">
                <a16:creationId xmlns:a16="http://schemas.microsoft.com/office/drawing/2014/main" id="{569A4268-76BB-42D2-A557-1CC920A5E34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39615" y="4829912"/>
            <a:ext cx="537290" cy="100085"/>
          </a:xfrm>
          <a:prstGeom prst="rect">
            <a:avLst/>
          </a:prstGeom>
        </p:spPr>
      </p:pic>
      <p:pic>
        <p:nvPicPr>
          <p:cNvPr id="13" name="Picture 12" descr="A purple letters on a black background&#10;&#10;Description automatically generated">
            <a:extLst>
              <a:ext uri="{FF2B5EF4-FFF2-40B4-BE49-F238E27FC236}">
                <a16:creationId xmlns:a16="http://schemas.microsoft.com/office/drawing/2014/main" id="{B2E37ABD-51CD-A2D5-1A66-0BEC91491F3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35246" y="5275012"/>
            <a:ext cx="524099" cy="100085"/>
          </a:xfrm>
          <a:prstGeom prst="rect">
            <a:avLst/>
          </a:prstGeom>
        </p:spPr>
      </p:pic>
      <p:pic>
        <p:nvPicPr>
          <p:cNvPr id="14" name="Picture 13" descr="A red and black sign&#10;&#10;Description automatically generated">
            <a:extLst>
              <a:ext uri="{FF2B5EF4-FFF2-40B4-BE49-F238E27FC236}">
                <a16:creationId xmlns:a16="http://schemas.microsoft.com/office/drawing/2014/main" id="{F01CDD5D-F715-E191-8581-4714249E852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49459" y="4832981"/>
            <a:ext cx="333029" cy="93947"/>
          </a:xfrm>
          <a:prstGeom prst="rect">
            <a:avLst/>
          </a:prstGeom>
        </p:spPr>
      </p:pic>
      <p:pic>
        <p:nvPicPr>
          <p:cNvPr id="22" name="Picture 21" descr="A green letter and a black background&#10;&#10;Description automatically generated">
            <a:extLst>
              <a:ext uri="{FF2B5EF4-FFF2-40B4-BE49-F238E27FC236}">
                <a16:creationId xmlns:a16="http://schemas.microsoft.com/office/drawing/2014/main" id="{1372EEEC-62A0-CC74-C3F5-B63AAA271D6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29636" y="5058547"/>
            <a:ext cx="774748" cy="100568"/>
          </a:xfrm>
          <a:prstGeom prst="rect">
            <a:avLst/>
          </a:prstGeom>
        </p:spPr>
      </p:pic>
      <p:pic>
        <p:nvPicPr>
          <p:cNvPr id="27" name="Picture 26">
            <a:extLst>
              <a:ext uri="{FF2B5EF4-FFF2-40B4-BE49-F238E27FC236}">
                <a16:creationId xmlns:a16="http://schemas.microsoft.com/office/drawing/2014/main" id="{0033AED0-3ED0-696E-4AE4-D8EF0F81F791}"/>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29636" y="5275012"/>
            <a:ext cx="114088" cy="100085"/>
          </a:xfrm>
          <a:prstGeom prst="rect">
            <a:avLst/>
          </a:prstGeom>
        </p:spPr>
      </p:pic>
      <p:pic>
        <p:nvPicPr>
          <p:cNvPr id="2113" name="Picture 2112" descr="A blue and white logo&#10;&#10;Description automatically generated">
            <a:extLst>
              <a:ext uri="{FF2B5EF4-FFF2-40B4-BE49-F238E27FC236}">
                <a16:creationId xmlns:a16="http://schemas.microsoft.com/office/drawing/2014/main" id="{21275E96-A30A-9BF6-EDD3-9A95C1F4E57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77421" y="1276900"/>
            <a:ext cx="510431" cy="188204"/>
          </a:xfrm>
          <a:prstGeom prst="rect">
            <a:avLst/>
          </a:prstGeom>
        </p:spPr>
      </p:pic>
      <p:sp>
        <p:nvSpPr>
          <p:cNvPr id="2114" name="TextBox 2113">
            <a:extLst>
              <a:ext uri="{FF2B5EF4-FFF2-40B4-BE49-F238E27FC236}">
                <a16:creationId xmlns:a16="http://schemas.microsoft.com/office/drawing/2014/main" id="{FBA3A44A-C9DE-0B33-2681-4E04C13F0739}"/>
              </a:ext>
            </a:extLst>
          </p:cNvPr>
          <p:cNvSpPr txBox="1"/>
          <p:nvPr/>
        </p:nvSpPr>
        <p:spPr>
          <a:xfrm>
            <a:off x="9515004" y="1466128"/>
            <a:ext cx="16000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effectLst/>
                <a:uLnTx/>
                <a:uFillTx/>
                <a:latin typeface="Arial"/>
                <a:ea typeface="+mn-ea"/>
                <a:cs typeface="+mn-cs"/>
              </a:rPr>
              <a:t>The Chase Around The World</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800" dirty="0">
                <a:latin typeface="Arial"/>
              </a:rPr>
              <a:t>The Dark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effectLst/>
                <a:uLnTx/>
                <a:uFillTx/>
                <a:latin typeface="Arial"/>
                <a:ea typeface="+mn-ea"/>
                <a:cs typeface="+mn-cs"/>
              </a:rPr>
              <a:t>Professor T</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800" dirty="0">
                <a:latin typeface="Arial"/>
              </a:rPr>
              <a:t>The NTA’s</a:t>
            </a:r>
            <a:endParaRPr kumimoji="0" lang="en-GB" sz="800" b="0" i="0" u="none" strike="noStrike" kern="1200" cap="none" spc="0" normalizeH="0" baseline="0" noProof="0" dirty="0">
              <a:ln>
                <a:noFill/>
              </a:ln>
              <a:effectLst/>
              <a:uLnTx/>
              <a:uFillTx/>
              <a:latin typeface="Arial"/>
              <a:ea typeface="+mn-ea"/>
              <a:cs typeface="+mn-cs"/>
            </a:endParaRPr>
          </a:p>
        </p:txBody>
      </p:sp>
      <p:pic>
        <p:nvPicPr>
          <p:cNvPr id="19" name="Picture 3">
            <a:extLst>
              <a:ext uri="{FF2B5EF4-FFF2-40B4-BE49-F238E27FC236}">
                <a16:creationId xmlns:a16="http://schemas.microsoft.com/office/drawing/2014/main" id="{F630FFBC-5452-3DC0-2CD7-68491AA4E701}"/>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1455042" y="4818839"/>
            <a:ext cx="428957" cy="122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a:extLst>
              <a:ext uri="{FF2B5EF4-FFF2-40B4-BE49-F238E27FC236}">
                <a16:creationId xmlns:a16="http://schemas.microsoft.com/office/drawing/2014/main" id="{A1C1BB86-C5E0-4C19-BB7A-FA36882AE394}"/>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1277956" y="5270385"/>
            <a:ext cx="607843" cy="10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3">
            <a:extLst>
              <a:ext uri="{FF2B5EF4-FFF2-40B4-BE49-F238E27FC236}">
                <a16:creationId xmlns:a16="http://schemas.microsoft.com/office/drawing/2014/main" id="{66EFA771-DCD3-18AE-3238-D76EB121ADD7}"/>
              </a:ext>
            </a:extLst>
          </p:cNvPr>
          <p:cNvSpPr txBox="1">
            <a:spLocks/>
          </p:cNvSpPr>
          <p:nvPr/>
        </p:nvSpPr>
        <p:spPr>
          <a:xfrm>
            <a:off x="9284032" y="4419404"/>
            <a:ext cx="2048168" cy="319972"/>
          </a:xfrm>
          <a:prstGeom prst="rect">
            <a:avLst/>
          </a:prstGeom>
        </p:spPr>
        <p:txBody>
          <a:bodyPr>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372D87"/>
                </a:solidFill>
                <a:effectLst/>
                <a:uLnTx/>
                <a:uFillTx/>
                <a:latin typeface="Arial" panose="020B0604020202020204" pitchFamily="34" charset="0"/>
                <a:ea typeface="+mn-ea"/>
                <a:cs typeface="Arial" panose="020B0604020202020204" pitchFamily="34" charset="0"/>
              </a:rPr>
              <a:t>Channel 5</a:t>
            </a:r>
          </a:p>
        </p:txBody>
      </p:sp>
      <p:sp>
        <p:nvSpPr>
          <p:cNvPr id="1033" name="Text Placeholder 2">
            <a:extLst>
              <a:ext uri="{FF2B5EF4-FFF2-40B4-BE49-F238E27FC236}">
                <a16:creationId xmlns:a16="http://schemas.microsoft.com/office/drawing/2014/main" id="{B26E5152-BD6F-D8C6-9E02-A879B750F562}"/>
              </a:ext>
            </a:extLst>
          </p:cNvPr>
          <p:cNvSpPr txBox="1">
            <a:spLocks/>
          </p:cNvSpPr>
          <p:nvPr/>
        </p:nvSpPr>
        <p:spPr>
          <a:xfrm>
            <a:off x="359837" y="5620553"/>
            <a:ext cx="11334817" cy="304800"/>
          </a:xfrm>
          <a:prstGeom prst="rect">
            <a:avLst/>
          </a:prstGeom>
          <a:noFill/>
        </p:spPr>
        <p:txBody>
          <a:bodyPr vert="horz" lIns="91440" tIns="45720" rIns="91440" bIns="45720" rtlCol="0">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dirty="0"/>
              <a:t>*Please be aware this information is not to be shared on social media or TV forums / websites.</a:t>
            </a:r>
          </a:p>
        </p:txBody>
      </p:sp>
      <p:pic>
        <p:nvPicPr>
          <p:cNvPr id="5" name="Picture 4">
            <a:extLst>
              <a:ext uri="{FF2B5EF4-FFF2-40B4-BE49-F238E27FC236}">
                <a16:creationId xmlns:a16="http://schemas.microsoft.com/office/drawing/2014/main" id="{C6D3C426-8408-F62B-F248-3E26E1B8590A}"/>
              </a:ext>
            </a:extLst>
          </p:cNvPr>
          <p:cNvPicPr>
            <a:picLocks noChangeAspect="1"/>
          </p:cNvPicPr>
          <p:nvPr/>
        </p:nvPicPr>
        <p:blipFill rotWithShape="1">
          <a:blip r:embed="rId13">
            <a:extLst>
              <a:ext uri="{28A0092B-C50C-407E-A947-70E740481C1C}">
                <a14:useLocalDpi xmlns:a14="http://schemas.microsoft.com/office/drawing/2010/main" val="0"/>
              </a:ext>
            </a:extLst>
          </a:blip>
          <a:srcRect/>
          <a:stretch>
            <a:fillRect/>
          </a:stretch>
        </p:blipFill>
        <p:spPr>
          <a:xfrm>
            <a:off x="1595593" y="3511615"/>
            <a:ext cx="1600000" cy="900000"/>
          </a:xfrm>
          <a:prstGeom prst="rect">
            <a:avLst/>
          </a:prstGeom>
        </p:spPr>
      </p:pic>
      <p:pic>
        <p:nvPicPr>
          <p:cNvPr id="7" name="Picture Placeholder 17">
            <a:extLst>
              <a:ext uri="{FF2B5EF4-FFF2-40B4-BE49-F238E27FC236}">
                <a16:creationId xmlns:a16="http://schemas.microsoft.com/office/drawing/2014/main" id="{532486F8-D8B6-2F98-7EFB-F98AD0335887}"/>
              </a:ext>
            </a:extLst>
          </p:cNvPr>
          <p:cNvPicPr>
            <a:picLocks noChangeAspect="1"/>
          </p:cNvPicPr>
          <p:nvPr/>
        </p:nvPicPr>
        <p:blipFill rotWithShape="1">
          <a:blip r:embed="rId14">
            <a:extLst>
              <a:ext uri="{28A0092B-C50C-407E-A947-70E740481C1C}">
                <a14:useLocalDpi xmlns:a14="http://schemas.microsoft.com/office/drawing/2010/main" val="0"/>
              </a:ext>
            </a:extLst>
          </a:blip>
          <a:srcRect l="5862" t="7813" r="12190" b="7813"/>
          <a:stretch>
            <a:fillRect/>
          </a:stretch>
        </p:blipFill>
        <p:spPr>
          <a:xfrm>
            <a:off x="3285685" y="3511615"/>
            <a:ext cx="1311173" cy="900000"/>
          </a:xfrm>
          <a:prstGeom prst="rect">
            <a:avLst/>
          </a:prstGeom>
          <a:solidFill>
            <a:srgbClr val="FFFFFF">
              <a:lumMod val="95000"/>
            </a:srgbClr>
          </a:solidFill>
          <a:ln>
            <a:noFill/>
          </a:ln>
        </p:spPr>
      </p:pic>
      <p:pic>
        <p:nvPicPr>
          <p:cNvPr id="8" name="Picture Placeholder 33">
            <a:extLst>
              <a:ext uri="{FF2B5EF4-FFF2-40B4-BE49-F238E27FC236}">
                <a16:creationId xmlns:a16="http://schemas.microsoft.com/office/drawing/2014/main" id="{F80042C9-126A-FA17-2F0B-6E02DC213B74}"/>
              </a:ext>
            </a:extLst>
          </p:cNvPr>
          <p:cNvPicPr>
            <a:picLocks noChangeAspect="1"/>
          </p:cNvPicPr>
          <p:nvPr/>
        </p:nvPicPr>
        <p:blipFill rotWithShape="1">
          <a:blip r:embed="rId15">
            <a:extLst>
              <a:ext uri="{28A0092B-C50C-407E-A947-70E740481C1C}">
                <a14:useLocalDpi xmlns:a14="http://schemas.microsoft.com/office/drawing/2010/main" val="0"/>
              </a:ext>
            </a:extLst>
          </a:blip>
          <a:srcRect l="2932" r="15121"/>
          <a:stretch>
            <a:fillRect/>
          </a:stretch>
        </p:blipFill>
        <p:spPr>
          <a:xfrm>
            <a:off x="4686950" y="3511615"/>
            <a:ext cx="1311173" cy="900000"/>
          </a:xfrm>
          <a:prstGeom prst="rect">
            <a:avLst/>
          </a:prstGeom>
          <a:solidFill>
            <a:srgbClr val="FFFFFF">
              <a:lumMod val="95000"/>
            </a:srgbClr>
          </a:solidFill>
          <a:ln>
            <a:noFill/>
          </a:ln>
        </p:spPr>
      </p:pic>
      <p:pic>
        <p:nvPicPr>
          <p:cNvPr id="9" name="Picture 8">
            <a:extLst>
              <a:ext uri="{FF2B5EF4-FFF2-40B4-BE49-F238E27FC236}">
                <a16:creationId xmlns:a16="http://schemas.microsoft.com/office/drawing/2014/main" id="{DEF23648-9CDB-FF05-3E96-F80D38156ED4}"/>
              </a:ext>
            </a:extLst>
          </p:cNvPr>
          <p:cNvPicPr>
            <a:picLocks noChangeAspect="1"/>
          </p:cNvPicPr>
          <p:nvPr/>
        </p:nvPicPr>
        <p:blipFill rotWithShape="1">
          <a:blip r:embed="rId16">
            <a:extLst>
              <a:ext uri="{28A0092B-C50C-407E-A947-70E740481C1C}">
                <a14:useLocalDpi xmlns:a14="http://schemas.microsoft.com/office/drawing/2010/main" val="0"/>
              </a:ext>
            </a:extLst>
          </a:blip>
          <a:srcRect l="18198" t="18330" b="18330"/>
          <a:stretch>
            <a:fillRect/>
          </a:stretch>
        </p:blipFill>
        <p:spPr>
          <a:xfrm>
            <a:off x="6088215" y="3511615"/>
            <a:ext cx="1308835" cy="900000"/>
          </a:xfrm>
          <a:prstGeom prst="rect">
            <a:avLst/>
          </a:prstGeom>
        </p:spPr>
      </p:pic>
      <p:pic>
        <p:nvPicPr>
          <p:cNvPr id="10" name="Picture Placeholder 37">
            <a:extLst>
              <a:ext uri="{FF2B5EF4-FFF2-40B4-BE49-F238E27FC236}">
                <a16:creationId xmlns:a16="http://schemas.microsoft.com/office/drawing/2014/main" id="{CBE8E145-FB79-A4B5-C517-3C38892CA10C}"/>
              </a:ext>
            </a:extLst>
          </p:cNvPr>
          <p:cNvPicPr>
            <a:picLocks noChangeAspect="1"/>
          </p:cNvPicPr>
          <p:nvPr/>
        </p:nvPicPr>
        <p:blipFill rotWithShape="1">
          <a:blip r:embed="rId17">
            <a:extLst>
              <a:ext uri="{28A0092B-C50C-407E-A947-70E740481C1C}">
                <a14:useLocalDpi xmlns:a14="http://schemas.microsoft.com/office/drawing/2010/main" val="0"/>
              </a:ext>
            </a:extLst>
          </a:blip>
          <a:srcRect l="15266" t="4010" b="4010"/>
          <a:stretch>
            <a:fillRect/>
          </a:stretch>
        </p:blipFill>
        <p:spPr>
          <a:xfrm>
            <a:off x="7487142" y="3511615"/>
            <a:ext cx="1355745" cy="900000"/>
          </a:xfrm>
          <a:prstGeom prst="rect">
            <a:avLst/>
          </a:prstGeom>
          <a:solidFill>
            <a:srgbClr val="FFFFFF">
              <a:lumMod val="95000"/>
            </a:srgbClr>
          </a:solidFill>
          <a:ln>
            <a:noFill/>
          </a:ln>
        </p:spPr>
      </p:pic>
      <p:pic>
        <p:nvPicPr>
          <p:cNvPr id="15" name="Picture Placeholder 39">
            <a:extLst>
              <a:ext uri="{FF2B5EF4-FFF2-40B4-BE49-F238E27FC236}">
                <a16:creationId xmlns:a16="http://schemas.microsoft.com/office/drawing/2014/main" id="{432FAB03-67DC-4AB7-ADCB-43CA5EBEA248}"/>
              </a:ext>
            </a:extLst>
          </p:cNvPr>
          <p:cNvPicPr>
            <a:picLocks noChangeAspect="1"/>
          </p:cNvPicPr>
          <p:nvPr/>
        </p:nvPicPr>
        <p:blipFill rotWithShape="1">
          <a:blip r:embed="rId18">
            <a:extLst>
              <a:ext uri="{28A0092B-C50C-407E-A947-70E740481C1C}">
                <a14:useLocalDpi xmlns:a14="http://schemas.microsoft.com/office/drawing/2010/main" val="0"/>
              </a:ext>
            </a:extLst>
          </a:blip>
          <a:srcRect t="7813" b="7813"/>
          <a:stretch>
            <a:fillRect/>
          </a:stretch>
        </p:blipFill>
        <p:spPr>
          <a:xfrm>
            <a:off x="8932979" y="3511615"/>
            <a:ext cx="1600000" cy="900000"/>
          </a:xfrm>
          <a:prstGeom prst="rect">
            <a:avLst/>
          </a:prstGeom>
          <a:solidFill>
            <a:srgbClr val="FFFFFF">
              <a:lumMod val="95000"/>
            </a:srgbClr>
          </a:solidFill>
          <a:ln>
            <a:noFill/>
          </a:ln>
        </p:spPr>
      </p:pic>
      <p:pic>
        <p:nvPicPr>
          <p:cNvPr id="16" name="Picture Placeholder 43">
            <a:extLst>
              <a:ext uri="{FF2B5EF4-FFF2-40B4-BE49-F238E27FC236}">
                <a16:creationId xmlns:a16="http://schemas.microsoft.com/office/drawing/2014/main" id="{5140DFFB-84A6-6B30-F72F-B4F6F691E38B}"/>
              </a:ext>
            </a:extLst>
          </p:cNvPr>
          <p:cNvPicPr>
            <a:picLocks noChangeAspect="1"/>
          </p:cNvPicPr>
          <p:nvPr/>
        </p:nvPicPr>
        <p:blipFill rotWithShape="1">
          <a:blip r:embed="rId19">
            <a:extLst>
              <a:ext uri="{28A0092B-C50C-407E-A947-70E740481C1C}">
                <a14:useLocalDpi xmlns:a14="http://schemas.microsoft.com/office/drawing/2010/main" val="0"/>
              </a:ext>
            </a:extLst>
          </a:blip>
          <a:srcRect l="22698" t="10746" r="19068" b="35860"/>
          <a:stretch>
            <a:fillRect/>
          </a:stretch>
        </p:blipFill>
        <p:spPr>
          <a:xfrm>
            <a:off x="10623069" y="3511615"/>
            <a:ext cx="1308836" cy="900000"/>
          </a:xfrm>
          <a:prstGeom prst="rect">
            <a:avLst/>
          </a:prstGeom>
          <a:solidFill>
            <a:srgbClr val="FFFFFF">
              <a:lumMod val="95000"/>
            </a:srgbClr>
          </a:solidFill>
          <a:ln>
            <a:noFill/>
          </a:ln>
        </p:spPr>
      </p:pic>
      <p:pic>
        <p:nvPicPr>
          <p:cNvPr id="18" name="Picture 17">
            <a:extLst>
              <a:ext uri="{FF2B5EF4-FFF2-40B4-BE49-F238E27FC236}">
                <a16:creationId xmlns:a16="http://schemas.microsoft.com/office/drawing/2014/main" id="{CBDA56E2-3E66-E234-B4C7-43D96F5AC197}"/>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14014" y="3979360"/>
            <a:ext cx="324000" cy="324000"/>
          </a:xfrm>
          <a:prstGeom prst="rect">
            <a:avLst/>
          </a:prstGeom>
        </p:spPr>
      </p:pic>
      <p:pic>
        <p:nvPicPr>
          <p:cNvPr id="21" name="Picture 20">
            <a:extLst>
              <a:ext uri="{FF2B5EF4-FFF2-40B4-BE49-F238E27FC236}">
                <a16:creationId xmlns:a16="http://schemas.microsoft.com/office/drawing/2014/main" id="{CCC29227-C135-6254-A2F8-BE6DDD43E7F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206172" y="3611969"/>
            <a:ext cx="324000" cy="324000"/>
          </a:xfrm>
          <a:prstGeom prst="rect">
            <a:avLst/>
          </a:prstGeom>
        </p:spPr>
      </p:pic>
      <p:pic>
        <p:nvPicPr>
          <p:cNvPr id="23" name="Picture 22">
            <a:extLst>
              <a:ext uri="{FF2B5EF4-FFF2-40B4-BE49-F238E27FC236}">
                <a16:creationId xmlns:a16="http://schemas.microsoft.com/office/drawing/2014/main" id="{4ECE7041-E875-5786-C403-54DFBF09CC8A}"/>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02488" y="3611969"/>
            <a:ext cx="324000" cy="324000"/>
          </a:xfrm>
          <a:prstGeom prst="rect">
            <a:avLst/>
          </a:prstGeom>
        </p:spPr>
      </p:pic>
      <p:pic>
        <p:nvPicPr>
          <p:cNvPr id="24" name="Picture 23">
            <a:extLst>
              <a:ext uri="{FF2B5EF4-FFF2-40B4-BE49-F238E27FC236}">
                <a16:creationId xmlns:a16="http://schemas.microsoft.com/office/drawing/2014/main" id="{C90D2EDE-92EA-8674-7D65-F14327F3FD5A}"/>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60393" y="3979360"/>
            <a:ext cx="324000" cy="324000"/>
          </a:xfrm>
          <a:prstGeom prst="rect">
            <a:avLst/>
          </a:prstGeom>
        </p:spPr>
      </p:pic>
      <p:pic>
        <p:nvPicPr>
          <p:cNvPr id="17" name="Picture 16">
            <a:extLst>
              <a:ext uri="{FF2B5EF4-FFF2-40B4-BE49-F238E27FC236}">
                <a16:creationId xmlns:a16="http://schemas.microsoft.com/office/drawing/2014/main" id="{8686581C-8FF0-CDCA-D33F-ABEEC5A765B4}"/>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66154" y="3645645"/>
            <a:ext cx="256649" cy="256649"/>
          </a:xfrm>
          <a:prstGeom prst="rect">
            <a:avLst/>
          </a:prstGeom>
        </p:spPr>
      </p:pic>
      <p:pic>
        <p:nvPicPr>
          <p:cNvPr id="30" name="Picture 29" descr="The image depicts an officer in full gear amidst a dramatic, smoke-filled backdrop, possibly suggesting a rescue or emergency situation.&#10;&#10;AI-generated content may be incorrect.">
            <a:extLst>
              <a:ext uri="{FF2B5EF4-FFF2-40B4-BE49-F238E27FC236}">
                <a16:creationId xmlns:a16="http://schemas.microsoft.com/office/drawing/2014/main" id="{3483DDF5-5ACD-57D0-9A26-C44840C4DE4F}"/>
              </a:ext>
            </a:extLst>
          </p:cNvPr>
          <p:cNvPicPr>
            <a:picLocks noChangeAspect="1"/>
          </p:cNvPicPr>
          <p:nvPr/>
        </p:nvPicPr>
        <p:blipFill rotWithShape="1">
          <a:blip r:embed="rId25">
            <a:extLst>
              <a:ext uri="{28A0092B-C50C-407E-A947-70E740481C1C}">
                <a14:useLocalDpi xmlns:a14="http://schemas.microsoft.com/office/drawing/2010/main" val="0"/>
              </a:ext>
            </a:extLst>
          </a:blip>
          <a:srcRect l="5052" t="2442" r="6711" b="14010"/>
          <a:stretch>
            <a:fillRect/>
          </a:stretch>
        </p:blipFill>
        <p:spPr>
          <a:xfrm>
            <a:off x="2878499" y="1203351"/>
            <a:ext cx="992930" cy="900000"/>
          </a:xfrm>
          <a:prstGeom prst="rect">
            <a:avLst/>
          </a:prstGeom>
        </p:spPr>
      </p:pic>
      <p:pic>
        <p:nvPicPr>
          <p:cNvPr id="35" name="Picture 34" descr="The image depicts a person dressed in a suit and holding a telephone, standing in front of a red numbered box, presumably for a game show or competition.&#10;&#10;AI-generated content may be incorrect.">
            <a:extLst>
              <a:ext uri="{FF2B5EF4-FFF2-40B4-BE49-F238E27FC236}">
                <a16:creationId xmlns:a16="http://schemas.microsoft.com/office/drawing/2014/main" id="{6DA055DB-B8AB-778B-6E88-FA37465C0557}"/>
              </a:ext>
            </a:extLst>
          </p:cNvPr>
          <p:cNvPicPr>
            <a:picLocks noChangeAspect="1"/>
          </p:cNvPicPr>
          <p:nvPr/>
        </p:nvPicPr>
        <p:blipFill>
          <a:blip r:embed="rId26">
            <a:extLst>
              <a:ext uri="{28A0092B-C50C-407E-A947-70E740481C1C}">
                <a14:useLocalDpi xmlns:a14="http://schemas.microsoft.com/office/drawing/2010/main" val="0"/>
              </a:ext>
            </a:extLst>
          </a:blip>
          <a:srcRect r="14520"/>
          <a:stretch>
            <a:fillRect/>
          </a:stretch>
        </p:blipFill>
        <p:spPr>
          <a:xfrm>
            <a:off x="3944390" y="1203351"/>
            <a:ext cx="1153439" cy="900000"/>
          </a:xfrm>
          <a:prstGeom prst="rect">
            <a:avLst/>
          </a:prstGeom>
        </p:spPr>
      </p:pic>
      <p:pic>
        <p:nvPicPr>
          <p:cNvPr id="38" name="Picture 37">
            <a:extLst>
              <a:ext uri="{FF2B5EF4-FFF2-40B4-BE49-F238E27FC236}">
                <a16:creationId xmlns:a16="http://schemas.microsoft.com/office/drawing/2014/main" id="{271F076D-CE9D-4F7B-269A-27818DF8A5B2}"/>
              </a:ext>
            </a:extLst>
          </p:cNvPr>
          <p:cNvPicPr>
            <a:picLocks noChangeAspect="1"/>
          </p:cNvPicPr>
          <p:nvPr/>
        </p:nvPicPr>
        <p:blipFill rotWithShape="1">
          <a:blip r:embed="rId27">
            <a:extLst>
              <a:ext uri="{28A0092B-C50C-407E-A947-70E740481C1C}">
                <a14:useLocalDpi xmlns:a14="http://schemas.microsoft.com/office/drawing/2010/main" val="0"/>
              </a:ext>
            </a:extLst>
          </a:blip>
          <a:srcRect l="12453" t="25718" r="5858" b="31788"/>
          <a:stretch>
            <a:fillRect/>
          </a:stretch>
        </p:blipFill>
        <p:spPr>
          <a:xfrm>
            <a:off x="425699" y="1203351"/>
            <a:ext cx="1153439" cy="900000"/>
          </a:xfrm>
          <a:prstGeom prst="rect">
            <a:avLst/>
          </a:prstGeom>
        </p:spPr>
      </p:pic>
      <p:pic>
        <p:nvPicPr>
          <p:cNvPr id="42" name="Picture 41" descr="PARENTS' EVENING.&#10;&#10;AI-generated content may be incorrect.">
            <a:extLst>
              <a:ext uri="{FF2B5EF4-FFF2-40B4-BE49-F238E27FC236}">
                <a16:creationId xmlns:a16="http://schemas.microsoft.com/office/drawing/2014/main" id="{5D21998A-5275-B148-3E24-221B8AC8D3E2}"/>
              </a:ext>
            </a:extLst>
          </p:cNvPr>
          <p:cNvPicPr>
            <a:picLocks noChangeAspect="1"/>
          </p:cNvPicPr>
          <p:nvPr/>
        </p:nvPicPr>
        <p:blipFill>
          <a:blip r:embed="rId28">
            <a:extLst>
              <a:ext uri="{28A0092B-C50C-407E-A947-70E740481C1C}">
                <a14:useLocalDpi xmlns:a14="http://schemas.microsoft.com/office/drawing/2010/main" val="0"/>
              </a:ext>
            </a:extLst>
          </a:blip>
          <a:srcRect r="7476"/>
          <a:stretch>
            <a:fillRect/>
          </a:stretch>
        </p:blipFill>
        <p:spPr>
          <a:xfrm>
            <a:off x="6242006" y="1203351"/>
            <a:ext cx="1153439" cy="900000"/>
          </a:xfrm>
          <a:prstGeom prst="rect">
            <a:avLst/>
          </a:prstGeom>
        </p:spPr>
      </p:pic>
      <p:pic>
        <p:nvPicPr>
          <p:cNvPr id="44" name="Picture 43" descr="The image depicts a person in a blue suit standing in front of a brightly lit stage with a red curtain and a numbered sign, likely indicating a live television or radio broadcast setting.&#10;&#10;AI-generated content may be incorrect.">
            <a:extLst>
              <a:ext uri="{FF2B5EF4-FFF2-40B4-BE49-F238E27FC236}">
                <a16:creationId xmlns:a16="http://schemas.microsoft.com/office/drawing/2014/main" id="{BBEA63BE-1648-7023-2BC6-66075E2A4D9A}"/>
              </a:ext>
            </a:extLst>
          </p:cNvPr>
          <p:cNvPicPr>
            <a:picLocks noChangeAspect="1"/>
          </p:cNvPicPr>
          <p:nvPr/>
        </p:nvPicPr>
        <p:blipFill>
          <a:blip r:embed="rId29">
            <a:extLst>
              <a:ext uri="{28A0092B-C50C-407E-A947-70E740481C1C}">
                <a14:useLocalDpi xmlns:a14="http://schemas.microsoft.com/office/drawing/2010/main" val="0"/>
              </a:ext>
            </a:extLst>
          </a:blip>
          <a:srcRect l="16375"/>
          <a:stretch>
            <a:fillRect/>
          </a:stretch>
        </p:blipFill>
        <p:spPr>
          <a:xfrm>
            <a:off x="7468406" y="1203351"/>
            <a:ext cx="1128554" cy="900000"/>
          </a:xfrm>
          <a:prstGeom prst="rect">
            <a:avLst/>
          </a:prstGeom>
        </p:spPr>
      </p:pic>
      <p:pic>
        <p:nvPicPr>
          <p:cNvPr id="46" name="Picture 45" descr="The Voice&#10;&#10;AI-generated content may be incorrect.">
            <a:extLst>
              <a:ext uri="{FF2B5EF4-FFF2-40B4-BE49-F238E27FC236}">
                <a16:creationId xmlns:a16="http://schemas.microsoft.com/office/drawing/2014/main" id="{5B185130-8071-500E-74B4-7B8596B2C948}"/>
              </a:ext>
            </a:extLst>
          </p:cNvPr>
          <p:cNvPicPr>
            <a:picLocks noChangeAspect="1"/>
          </p:cNvPicPr>
          <p:nvPr/>
        </p:nvPicPr>
        <p:blipFill>
          <a:blip r:embed="rId30">
            <a:extLst>
              <a:ext uri="{28A0092B-C50C-407E-A947-70E740481C1C}">
                <a14:useLocalDpi xmlns:a14="http://schemas.microsoft.com/office/drawing/2010/main" val="0"/>
              </a:ext>
            </a:extLst>
          </a:blip>
          <a:srcRect l="15098" r="21344"/>
          <a:stretch>
            <a:fillRect/>
          </a:stretch>
        </p:blipFill>
        <p:spPr>
          <a:xfrm>
            <a:off x="5152118" y="1203351"/>
            <a:ext cx="1016927" cy="900000"/>
          </a:xfrm>
          <a:prstGeom prst="rect">
            <a:avLst/>
          </a:prstGeom>
        </p:spPr>
      </p:pic>
      <p:pic>
        <p:nvPicPr>
          <p:cNvPr id="49" name="Picture 48" descr="The image depicts a group of people dressed in casual, stylish attire, posing against a vibrant green background.&#10;&#10;AI-generated content may be incorrect.">
            <a:extLst>
              <a:ext uri="{FF2B5EF4-FFF2-40B4-BE49-F238E27FC236}">
                <a16:creationId xmlns:a16="http://schemas.microsoft.com/office/drawing/2014/main" id="{7C380285-A3D7-FCA0-20AE-21B47B72FFE3}"/>
              </a:ext>
            </a:extLst>
          </p:cNvPr>
          <p:cNvPicPr>
            <a:picLocks noChangeAspect="1"/>
          </p:cNvPicPr>
          <p:nvPr/>
        </p:nvPicPr>
        <p:blipFill>
          <a:blip r:embed="rId31">
            <a:extLst>
              <a:ext uri="{28A0092B-C50C-407E-A947-70E740481C1C}">
                <a14:useLocalDpi xmlns:a14="http://schemas.microsoft.com/office/drawing/2010/main" val="0"/>
              </a:ext>
            </a:extLst>
          </a:blip>
          <a:srcRect l="15257" r="15785"/>
          <a:stretch>
            <a:fillRect/>
          </a:stretch>
        </p:blipFill>
        <p:spPr>
          <a:xfrm>
            <a:off x="8669923" y="1203351"/>
            <a:ext cx="930918" cy="900000"/>
          </a:xfrm>
          <a:prstGeom prst="rect">
            <a:avLst/>
          </a:prstGeom>
        </p:spPr>
      </p:pic>
      <p:pic>
        <p:nvPicPr>
          <p:cNvPr id="51" name="Picture 50" descr="A person standing on a railing overlooking a waterfront with modern buildings and a clear blue sky in the background.&#10;&#10;AI-generated content may be incorrect.">
            <a:extLst>
              <a:ext uri="{FF2B5EF4-FFF2-40B4-BE49-F238E27FC236}">
                <a16:creationId xmlns:a16="http://schemas.microsoft.com/office/drawing/2014/main" id="{6576F053-69F2-1C5F-F4A6-F5BC1ED036A4}"/>
              </a:ext>
            </a:extLst>
          </p:cNvPr>
          <p:cNvPicPr>
            <a:picLocks noChangeAspect="1"/>
          </p:cNvPicPr>
          <p:nvPr/>
        </p:nvPicPr>
        <p:blipFill>
          <a:blip r:embed="rId32">
            <a:extLst>
              <a:ext uri="{28A0092B-C50C-407E-A947-70E740481C1C}">
                <a14:useLocalDpi xmlns:a14="http://schemas.microsoft.com/office/drawing/2010/main" val="0"/>
              </a:ext>
            </a:extLst>
          </a:blip>
          <a:srcRect r="21974"/>
          <a:stretch>
            <a:fillRect/>
          </a:stretch>
        </p:blipFill>
        <p:spPr>
          <a:xfrm>
            <a:off x="1652099" y="1203351"/>
            <a:ext cx="1153439" cy="900000"/>
          </a:xfrm>
          <a:prstGeom prst="rect">
            <a:avLst/>
          </a:prstGeom>
        </p:spPr>
      </p:pic>
      <p:pic>
        <p:nvPicPr>
          <p:cNvPr id="52" name="Picture 51">
            <a:extLst>
              <a:ext uri="{FF2B5EF4-FFF2-40B4-BE49-F238E27FC236}">
                <a16:creationId xmlns:a16="http://schemas.microsoft.com/office/drawing/2014/main" id="{37F89B2A-F15C-3FE0-1D1D-8C6DE8ECF78F}"/>
              </a:ext>
            </a:extLst>
          </p:cNvPr>
          <p:cNvPicPr>
            <a:picLocks noChangeAspect="1"/>
          </p:cNvPicPr>
          <p:nvPr/>
        </p:nvPicPr>
        <p:blipFill>
          <a:blip r:embed="rId33"/>
          <a:srcRect l="1919" t="1308" r="5825" b="45380"/>
          <a:stretch>
            <a:fillRect/>
          </a:stretch>
        </p:blipFill>
        <p:spPr>
          <a:xfrm>
            <a:off x="9705126" y="2331259"/>
            <a:ext cx="1219756" cy="900000"/>
          </a:xfrm>
          <a:prstGeom prst="rect">
            <a:avLst/>
          </a:prstGeom>
        </p:spPr>
      </p:pic>
      <p:pic>
        <p:nvPicPr>
          <p:cNvPr id="53" name="Picture 52">
            <a:extLst>
              <a:ext uri="{FF2B5EF4-FFF2-40B4-BE49-F238E27FC236}">
                <a16:creationId xmlns:a16="http://schemas.microsoft.com/office/drawing/2014/main" id="{5D49285F-29A9-6AB9-3847-ECBA737E589E}"/>
              </a:ext>
            </a:extLst>
          </p:cNvPr>
          <p:cNvPicPr>
            <a:picLocks noChangeAspect="1"/>
          </p:cNvPicPr>
          <p:nvPr/>
        </p:nvPicPr>
        <p:blipFill>
          <a:blip r:embed="rId34"/>
          <a:srcRect l="857" t="3671" r="-857" b="38361"/>
          <a:stretch>
            <a:fillRect/>
          </a:stretch>
        </p:blipFill>
        <p:spPr>
          <a:xfrm>
            <a:off x="1623906" y="2331259"/>
            <a:ext cx="1166516" cy="900000"/>
          </a:xfrm>
          <a:prstGeom prst="rect">
            <a:avLst/>
          </a:prstGeom>
        </p:spPr>
      </p:pic>
      <p:pic>
        <p:nvPicPr>
          <p:cNvPr id="54" name="Picture 53">
            <a:extLst>
              <a:ext uri="{FF2B5EF4-FFF2-40B4-BE49-F238E27FC236}">
                <a16:creationId xmlns:a16="http://schemas.microsoft.com/office/drawing/2014/main" id="{B9CCA762-21F4-D548-7988-7A4DA881A7AB}"/>
              </a:ext>
            </a:extLst>
          </p:cNvPr>
          <p:cNvPicPr>
            <a:picLocks noChangeAspect="1"/>
          </p:cNvPicPr>
          <p:nvPr/>
        </p:nvPicPr>
        <p:blipFill>
          <a:blip r:embed="rId35"/>
          <a:srcRect l="13043" t="1695" r="11507" b="3669"/>
          <a:stretch>
            <a:fillRect/>
          </a:stretch>
        </p:blipFill>
        <p:spPr>
          <a:xfrm>
            <a:off x="2814967" y="2331259"/>
            <a:ext cx="1076347" cy="900000"/>
          </a:xfrm>
          <a:prstGeom prst="rect">
            <a:avLst/>
          </a:prstGeom>
        </p:spPr>
      </p:pic>
      <p:pic>
        <p:nvPicPr>
          <p:cNvPr id="55" name="Picture 54">
            <a:extLst>
              <a:ext uri="{FF2B5EF4-FFF2-40B4-BE49-F238E27FC236}">
                <a16:creationId xmlns:a16="http://schemas.microsoft.com/office/drawing/2014/main" id="{5321882D-882A-17A3-F82B-C35F1407012E}"/>
              </a:ext>
            </a:extLst>
          </p:cNvPr>
          <p:cNvPicPr>
            <a:picLocks noChangeAspect="1"/>
          </p:cNvPicPr>
          <p:nvPr/>
        </p:nvPicPr>
        <p:blipFill>
          <a:blip r:embed="rId36"/>
          <a:srcRect l="22481" t="398" r="18414" b="33768"/>
          <a:stretch>
            <a:fillRect/>
          </a:stretch>
        </p:blipFill>
        <p:spPr>
          <a:xfrm>
            <a:off x="7443251" y="2331259"/>
            <a:ext cx="1088284" cy="900000"/>
          </a:xfrm>
          <a:prstGeom prst="rect">
            <a:avLst/>
          </a:prstGeom>
        </p:spPr>
      </p:pic>
      <p:pic>
        <p:nvPicPr>
          <p:cNvPr id="56" name="Picture 55">
            <a:extLst>
              <a:ext uri="{FF2B5EF4-FFF2-40B4-BE49-F238E27FC236}">
                <a16:creationId xmlns:a16="http://schemas.microsoft.com/office/drawing/2014/main" id="{EFFE41CD-AD2E-B33B-E106-58A3220E160B}"/>
              </a:ext>
            </a:extLst>
          </p:cNvPr>
          <p:cNvPicPr>
            <a:picLocks noChangeAspect="1"/>
          </p:cNvPicPr>
          <p:nvPr/>
        </p:nvPicPr>
        <p:blipFill>
          <a:blip r:embed="rId37"/>
          <a:srcRect l="11601" t="568" r="14902" b="-568"/>
          <a:stretch>
            <a:fillRect/>
          </a:stretch>
        </p:blipFill>
        <p:spPr>
          <a:xfrm>
            <a:off x="6259118" y="2331259"/>
            <a:ext cx="1159588" cy="900000"/>
          </a:xfrm>
          <a:prstGeom prst="rect">
            <a:avLst/>
          </a:prstGeom>
        </p:spPr>
      </p:pic>
      <p:pic>
        <p:nvPicPr>
          <p:cNvPr id="57" name="Picture 56">
            <a:extLst>
              <a:ext uri="{FF2B5EF4-FFF2-40B4-BE49-F238E27FC236}">
                <a16:creationId xmlns:a16="http://schemas.microsoft.com/office/drawing/2014/main" id="{800DAF0B-592D-6805-D964-76DCA173C8D9}"/>
              </a:ext>
            </a:extLst>
          </p:cNvPr>
          <p:cNvPicPr>
            <a:picLocks noChangeAspect="1"/>
          </p:cNvPicPr>
          <p:nvPr/>
        </p:nvPicPr>
        <p:blipFill>
          <a:blip r:embed="rId38"/>
          <a:srcRect l="15417" t="23" r="15165" b="-23"/>
          <a:stretch>
            <a:fillRect/>
          </a:stretch>
        </p:blipFill>
        <p:spPr>
          <a:xfrm>
            <a:off x="8556080" y="2331259"/>
            <a:ext cx="1124501" cy="900000"/>
          </a:xfrm>
          <a:prstGeom prst="rect">
            <a:avLst/>
          </a:prstGeom>
        </p:spPr>
      </p:pic>
      <p:pic>
        <p:nvPicPr>
          <p:cNvPr id="58" name="Picture 57">
            <a:extLst>
              <a:ext uri="{FF2B5EF4-FFF2-40B4-BE49-F238E27FC236}">
                <a16:creationId xmlns:a16="http://schemas.microsoft.com/office/drawing/2014/main" id="{C6552238-B2DA-90DD-5CBF-3067F6A426FD}"/>
              </a:ext>
            </a:extLst>
          </p:cNvPr>
          <p:cNvPicPr>
            <a:picLocks noChangeAspect="1"/>
          </p:cNvPicPr>
          <p:nvPr/>
        </p:nvPicPr>
        <p:blipFill>
          <a:blip r:embed="rId39"/>
          <a:srcRect r="28856"/>
          <a:stretch>
            <a:fillRect/>
          </a:stretch>
        </p:blipFill>
        <p:spPr>
          <a:xfrm>
            <a:off x="3915859" y="2331259"/>
            <a:ext cx="1138822" cy="900000"/>
          </a:xfrm>
          <a:prstGeom prst="rect">
            <a:avLst/>
          </a:prstGeom>
        </p:spPr>
      </p:pic>
      <p:pic>
        <p:nvPicPr>
          <p:cNvPr id="60" name="Picture 59" descr="Nigella Lawson returns to MasterChef this month - News + Articles -  delicious.com.au">
            <a:extLst>
              <a:ext uri="{FF2B5EF4-FFF2-40B4-BE49-F238E27FC236}">
                <a16:creationId xmlns:a16="http://schemas.microsoft.com/office/drawing/2014/main" id="{891CB1D2-4C04-115E-8BDD-C9CE28805E64}"/>
              </a:ext>
            </a:extLst>
          </p:cNvPr>
          <p:cNvPicPr>
            <a:picLocks noChangeAspect="1"/>
          </p:cNvPicPr>
          <p:nvPr/>
        </p:nvPicPr>
        <p:blipFill>
          <a:blip r:embed="rId40"/>
          <a:srcRect l="144" t="-110" r="12637" b="373"/>
          <a:stretch>
            <a:fillRect/>
          </a:stretch>
        </p:blipFill>
        <p:spPr>
          <a:xfrm>
            <a:off x="5079226" y="2331259"/>
            <a:ext cx="1155347" cy="900000"/>
          </a:xfrm>
          <a:prstGeom prst="rect">
            <a:avLst/>
          </a:prstGeom>
        </p:spPr>
      </p:pic>
      <p:pic>
        <p:nvPicPr>
          <p:cNvPr id="61" name="Picture 60">
            <a:extLst>
              <a:ext uri="{FF2B5EF4-FFF2-40B4-BE49-F238E27FC236}">
                <a16:creationId xmlns:a16="http://schemas.microsoft.com/office/drawing/2014/main" id="{33621040-849F-1007-7B26-79A33518E263}"/>
              </a:ext>
            </a:extLst>
          </p:cNvPr>
          <p:cNvPicPr>
            <a:picLocks noChangeAspect="1"/>
          </p:cNvPicPr>
          <p:nvPr/>
        </p:nvPicPr>
        <p:blipFill>
          <a:blip r:embed="rId41"/>
          <a:srcRect l="23403" r="5546"/>
          <a:stretch>
            <a:fillRect/>
          </a:stretch>
        </p:blipFill>
        <p:spPr>
          <a:xfrm>
            <a:off x="432004" y="2331259"/>
            <a:ext cx="1167357" cy="900000"/>
          </a:xfrm>
          <a:prstGeom prst="rect">
            <a:avLst/>
          </a:prstGeom>
        </p:spPr>
      </p:pic>
      <p:pic>
        <p:nvPicPr>
          <p:cNvPr id="62" name="Picture 61">
            <a:extLst>
              <a:ext uri="{FF2B5EF4-FFF2-40B4-BE49-F238E27FC236}">
                <a16:creationId xmlns:a16="http://schemas.microsoft.com/office/drawing/2014/main" id="{3D2C1A4F-DE55-7671-4FD7-51EF2F77C286}"/>
              </a:ext>
            </a:extLst>
          </p:cNvPr>
          <p:cNvPicPr>
            <a:picLocks noChangeAspect="1"/>
          </p:cNvPicPr>
          <p:nvPr/>
        </p:nvPicPr>
        <p:blipFill>
          <a:blip r:embed="rId42"/>
          <a:srcRect l="39679" t="1212" r="15662" b="24901"/>
          <a:stretch>
            <a:fillRect/>
          </a:stretch>
        </p:blipFill>
        <p:spPr>
          <a:xfrm>
            <a:off x="10949424" y="2331259"/>
            <a:ext cx="986656" cy="900000"/>
          </a:xfrm>
          <a:prstGeom prst="rect">
            <a:avLst/>
          </a:prstGeom>
        </p:spPr>
      </p:pic>
      <p:sp>
        <p:nvSpPr>
          <p:cNvPr id="64" name="Rectangle 63">
            <a:extLst>
              <a:ext uri="{FF2B5EF4-FFF2-40B4-BE49-F238E27FC236}">
                <a16:creationId xmlns:a16="http://schemas.microsoft.com/office/drawing/2014/main" id="{87253158-4DA2-27EF-D314-A6B53C705116}"/>
              </a:ext>
            </a:extLst>
          </p:cNvPr>
          <p:cNvSpPr/>
          <p:nvPr/>
        </p:nvSpPr>
        <p:spPr>
          <a:xfrm rot="16200000" flipH="1">
            <a:off x="546326" y="1081833"/>
            <a:ext cx="900998" cy="1142441"/>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65" name="TextBox 64">
            <a:extLst>
              <a:ext uri="{FF2B5EF4-FFF2-40B4-BE49-F238E27FC236}">
                <a16:creationId xmlns:a16="http://schemas.microsoft.com/office/drawing/2014/main" id="{8DCE0BDF-10DB-AF89-5A37-940A434ECE71}"/>
              </a:ext>
            </a:extLst>
          </p:cNvPr>
          <p:cNvSpPr txBox="1"/>
          <p:nvPr/>
        </p:nvSpPr>
        <p:spPr>
          <a:xfrm>
            <a:off x="410157" y="1869708"/>
            <a:ext cx="127860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Force of Nature</a:t>
            </a:r>
          </a:p>
        </p:txBody>
      </p:sp>
      <p:grpSp>
        <p:nvGrpSpPr>
          <p:cNvPr id="39" name="Group 38">
            <a:extLst>
              <a:ext uri="{FF2B5EF4-FFF2-40B4-BE49-F238E27FC236}">
                <a16:creationId xmlns:a16="http://schemas.microsoft.com/office/drawing/2014/main" id="{0A8F19E4-141B-6996-D405-1F2EF7E922E2}"/>
              </a:ext>
            </a:extLst>
          </p:cNvPr>
          <p:cNvGrpSpPr/>
          <p:nvPr/>
        </p:nvGrpSpPr>
        <p:grpSpPr>
          <a:xfrm>
            <a:off x="2083247" y="4674428"/>
            <a:ext cx="1382476" cy="914135"/>
            <a:chOff x="2083247" y="4674428"/>
            <a:chExt cx="1382476" cy="914135"/>
          </a:xfrm>
        </p:grpSpPr>
        <p:pic>
          <p:nvPicPr>
            <p:cNvPr id="36" name="Picture 35">
              <a:extLst>
                <a:ext uri="{FF2B5EF4-FFF2-40B4-BE49-F238E27FC236}">
                  <a16:creationId xmlns:a16="http://schemas.microsoft.com/office/drawing/2014/main" id="{DE4DB70F-1E20-9B2C-2948-B719E5EA4B0B}"/>
                </a:ext>
              </a:extLst>
            </p:cNvPr>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2115723" y="4680496"/>
              <a:ext cx="1350000" cy="900000"/>
            </a:xfrm>
            <a:prstGeom prst="rect">
              <a:avLst/>
            </a:prstGeom>
          </p:spPr>
        </p:pic>
        <p:sp>
          <p:nvSpPr>
            <p:cNvPr id="66" name="Rectangle 65">
              <a:extLst>
                <a:ext uri="{FF2B5EF4-FFF2-40B4-BE49-F238E27FC236}">
                  <a16:creationId xmlns:a16="http://schemas.microsoft.com/office/drawing/2014/main" id="{E40C7206-F4EF-FF3A-8336-D308CE40F8E2}"/>
                </a:ext>
              </a:extLst>
            </p:cNvPr>
            <p:cNvSpPr/>
            <p:nvPr/>
          </p:nvSpPr>
          <p:spPr>
            <a:xfrm rot="16200000" flipH="1">
              <a:off x="2234118" y="4553706"/>
              <a:ext cx="900998" cy="1142441"/>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67" name="TextBox 66">
              <a:extLst>
                <a:ext uri="{FF2B5EF4-FFF2-40B4-BE49-F238E27FC236}">
                  <a16:creationId xmlns:a16="http://schemas.microsoft.com/office/drawing/2014/main" id="{FD7166C2-D5B4-30D7-C2CB-A688E1657E87}"/>
                </a:ext>
              </a:extLst>
            </p:cNvPr>
            <p:cNvSpPr txBox="1"/>
            <p:nvPr/>
          </p:nvSpPr>
          <p:spPr>
            <a:xfrm>
              <a:off x="2083247" y="5219231"/>
              <a:ext cx="127860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Joe &amp; David’s Magical Sitcom Tour</a:t>
              </a:r>
            </a:p>
          </p:txBody>
        </p:sp>
      </p:grpSp>
      <p:grpSp>
        <p:nvGrpSpPr>
          <p:cNvPr id="33" name="Group 32">
            <a:extLst>
              <a:ext uri="{FF2B5EF4-FFF2-40B4-BE49-F238E27FC236}">
                <a16:creationId xmlns:a16="http://schemas.microsoft.com/office/drawing/2014/main" id="{0D3191C3-5BFD-0360-CDB6-5BFE4103C546}"/>
              </a:ext>
            </a:extLst>
          </p:cNvPr>
          <p:cNvGrpSpPr/>
          <p:nvPr/>
        </p:nvGrpSpPr>
        <p:grpSpPr>
          <a:xfrm>
            <a:off x="3867607" y="4674428"/>
            <a:ext cx="1386640" cy="906068"/>
            <a:chOff x="3627095" y="4674428"/>
            <a:chExt cx="1386640" cy="906068"/>
          </a:xfrm>
        </p:grpSpPr>
        <p:pic>
          <p:nvPicPr>
            <p:cNvPr id="31" name="Picture 30">
              <a:extLst>
                <a:ext uri="{FF2B5EF4-FFF2-40B4-BE49-F238E27FC236}">
                  <a16:creationId xmlns:a16="http://schemas.microsoft.com/office/drawing/2014/main" id="{F3593DB8-4A32-90B7-0FE1-8BC6C6342DC4}"/>
                </a:ext>
              </a:extLst>
            </p:cNvPr>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3663172" y="4680496"/>
              <a:ext cx="1350563" cy="900000"/>
            </a:xfrm>
            <a:prstGeom prst="rect">
              <a:avLst/>
            </a:prstGeom>
          </p:spPr>
        </p:pic>
        <p:sp>
          <p:nvSpPr>
            <p:cNvPr id="68" name="Rectangle 67">
              <a:extLst>
                <a:ext uri="{FF2B5EF4-FFF2-40B4-BE49-F238E27FC236}">
                  <a16:creationId xmlns:a16="http://schemas.microsoft.com/office/drawing/2014/main" id="{3C93E754-C3CD-92A8-9D3D-7370A3DC520F}"/>
                </a:ext>
              </a:extLst>
            </p:cNvPr>
            <p:cNvSpPr/>
            <p:nvPr/>
          </p:nvSpPr>
          <p:spPr>
            <a:xfrm rot="16200000" flipH="1">
              <a:off x="3782851" y="4553706"/>
              <a:ext cx="900998" cy="1142441"/>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69" name="TextBox 68">
              <a:extLst>
                <a:ext uri="{FF2B5EF4-FFF2-40B4-BE49-F238E27FC236}">
                  <a16:creationId xmlns:a16="http://schemas.microsoft.com/office/drawing/2014/main" id="{46CC0A36-FF13-41CF-B6DC-5F2F71B3A238}"/>
                </a:ext>
              </a:extLst>
            </p:cNvPr>
            <p:cNvSpPr txBox="1"/>
            <p:nvPr/>
          </p:nvSpPr>
          <p:spPr>
            <a:xfrm>
              <a:off x="3627095" y="5344594"/>
              <a:ext cx="127860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Bookish</a:t>
              </a:r>
            </a:p>
          </p:txBody>
        </p:sp>
      </p:grpSp>
      <p:grpSp>
        <p:nvGrpSpPr>
          <p:cNvPr id="28" name="Group 27">
            <a:extLst>
              <a:ext uri="{FF2B5EF4-FFF2-40B4-BE49-F238E27FC236}">
                <a16:creationId xmlns:a16="http://schemas.microsoft.com/office/drawing/2014/main" id="{C60D52D0-FC70-0FA8-7E93-476AFC646952}"/>
              </a:ext>
            </a:extLst>
          </p:cNvPr>
          <p:cNvGrpSpPr/>
          <p:nvPr/>
        </p:nvGrpSpPr>
        <p:grpSpPr>
          <a:xfrm>
            <a:off x="5656131" y="4674428"/>
            <a:ext cx="1425520" cy="906568"/>
            <a:chOff x="5152118" y="4674428"/>
            <a:chExt cx="1425520" cy="906568"/>
          </a:xfrm>
        </p:grpSpPr>
        <p:pic>
          <p:nvPicPr>
            <p:cNvPr id="34" name="Picture 33">
              <a:extLst>
                <a:ext uri="{FF2B5EF4-FFF2-40B4-BE49-F238E27FC236}">
                  <a16:creationId xmlns:a16="http://schemas.microsoft.com/office/drawing/2014/main" id="{2D0C19FC-B3EC-7344-8F2F-113CA369C530}"/>
                </a:ext>
              </a:extLst>
            </p:cNvPr>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5211184" y="4675426"/>
              <a:ext cx="1366452" cy="900000"/>
            </a:xfrm>
            <a:prstGeom prst="rect">
              <a:avLst/>
            </a:prstGeom>
          </p:spPr>
        </p:pic>
        <p:sp>
          <p:nvSpPr>
            <p:cNvPr id="70" name="Rectangle 69">
              <a:extLst>
                <a:ext uri="{FF2B5EF4-FFF2-40B4-BE49-F238E27FC236}">
                  <a16:creationId xmlns:a16="http://schemas.microsoft.com/office/drawing/2014/main" id="{37041498-6E86-A81E-2823-6B8ADD86654E}"/>
                </a:ext>
              </a:extLst>
            </p:cNvPr>
            <p:cNvSpPr/>
            <p:nvPr/>
          </p:nvSpPr>
          <p:spPr>
            <a:xfrm rot="16200000" flipH="1">
              <a:off x="5444968" y="4442755"/>
              <a:ext cx="900998" cy="1364343"/>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72" name="Rectangle 71">
              <a:extLst>
                <a:ext uri="{FF2B5EF4-FFF2-40B4-BE49-F238E27FC236}">
                  <a16:creationId xmlns:a16="http://schemas.microsoft.com/office/drawing/2014/main" id="{3C206B54-DB84-1BE5-2F45-D76256142610}"/>
                </a:ext>
              </a:extLst>
            </p:cNvPr>
            <p:cNvSpPr/>
            <p:nvPr/>
          </p:nvSpPr>
          <p:spPr>
            <a:xfrm rot="5400000" flipH="1">
              <a:off x="5443215" y="4448325"/>
              <a:ext cx="900998" cy="1364343"/>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71" name="TextBox 70">
              <a:extLst>
                <a:ext uri="{FF2B5EF4-FFF2-40B4-BE49-F238E27FC236}">
                  <a16:creationId xmlns:a16="http://schemas.microsoft.com/office/drawing/2014/main" id="{58E97250-3D13-F543-208B-9535F604A815}"/>
                </a:ext>
              </a:extLst>
            </p:cNvPr>
            <p:cNvSpPr txBox="1"/>
            <p:nvPr/>
          </p:nvSpPr>
          <p:spPr>
            <a:xfrm>
              <a:off x="5152118" y="5206094"/>
              <a:ext cx="127860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Outback Terror: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The Falconio Murder</a:t>
              </a:r>
            </a:p>
          </p:txBody>
        </p:sp>
      </p:grpSp>
      <p:grpSp>
        <p:nvGrpSpPr>
          <p:cNvPr id="37" name="Group 36">
            <a:extLst>
              <a:ext uri="{FF2B5EF4-FFF2-40B4-BE49-F238E27FC236}">
                <a16:creationId xmlns:a16="http://schemas.microsoft.com/office/drawing/2014/main" id="{74774B90-36C4-5BC8-32A3-DD66150998D3}"/>
              </a:ext>
            </a:extLst>
          </p:cNvPr>
          <p:cNvGrpSpPr/>
          <p:nvPr/>
        </p:nvGrpSpPr>
        <p:grpSpPr>
          <a:xfrm>
            <a:off x="7483536" y="4658544"/>
            <a:ext cx="1382194" cy="906156"/>
            <a:chOff x="7483536" y="4658544"/>
            <a:chExt cx="1382194" cy="906156"/>
          </a:xfrm>
        </p:grpSpPr>
        <p:pic>
          <p:nvPicPr>
            <p:cNvPr id="29" name="Picture 28">
              <a:extLst>
                <a:ext uri="{FF2B5EF4-FFF2-40B4-BE49-F238E27FC236}">
                  <a16:creationId xmlns:a16="http://schemas.microsoft.com/office/drawing/2014/main" id="{02DEA6B4-1380-46F8-A5A9-338137A52C40}"/>
                </a:ext>
              </a:extLst>
            </p:cNvPr>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7516820" y="4658544"/>
              <a:ext cx="1348910" cy="900000"/>
            </a:xfrm>
            <a:prstGeom prst="rect">
              <a:avLst/>
            </a:prstGeom>
          </p:spPr>
        </p:pic>
        <p:sp>
          <p:nvSpPr>
            <p:cNvPr id="73" name="Rectangle 72">
              <a:extLst>
                <a:ext uri="{FF2B5EF4-FFF2-40B4-BE49-F238E27FC236}">
                  <a16:creationId xmlns:a16="http://schemas.microsoft.com/office/drawing/2014/main" id="{54B534EA-30F8-218B-10DA-46962C35CC09}"/>
                </a:ext>
              </a:extLst>
            </p:cNvPr>
            <p:cNvSpPr/>
            <p:nvPr/>
          </p:nvSpPr>
          <p:spPr>
            <a:xfrm rot="16200000" flipH="1">
              <a:off x="7642468" y="4546155"/>
              <a:ext cx="894647" cy="1142441"/>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74" name="TextBox 73">
              <a:extLst>
                <a:ext uri="{FF2B5EF4-FFF2-40B4-BE49-F238E27FC236}">
                  <a16:creationId xmlns:a16="http://schemas.microsoft.com/office/drawing/2014/main" id="{8702653F-1D18-0109-B194-480715CEE8CD}"/>
                </a:ext>
              </a:extLst>
            </p:cNvPr>
            <p:cNvSpPr txBox="1"/>
            <p:nvPr/>
          </p:nvSpPr>
          <p:spPr>
            <a:xfrm>
              <a:off x="7483536" y="5333868"/>
              <a:ext cx="127860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Dream Car Fixers</a:t>
              </a:r>
            </a:p>
          </p:txBody>
        </p:sp>
      </p:grpSp>
      <p:sp>
        <p:nvSpPr>
          <p:cNvPr id="83" name="Rectangle 82">
            <a:extLst>
              <a:ext uri="{FF2B5EF4-FFF2-40B4-BE49-F238E27FC236}">
                <a16:creationId xmlns:a16="http://schemas.microsoft.com/office/drawing/2014/main" id="{8951040A-23DD-2C33-7F3C-B0FC35E6A2F1}"/>
              </a:ext>
            </a:extLst>
          </p:cNvPr>
          <p:cNvSpPr/>
          <p:nvPr/>
        </p:nvSpPr>
        <p:spPr>
          <a:xfrm rot="16200000" flipH="1">
            <a:off x="1882093" y="3228632"/>
            <a:ext cx="894647" cy="1467647"/>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85" name="TextBox 84">
            <a:extLst>
              <a:ext uri="{FF2B5EF4-FFF2-40B4-BE49-F238E27FC236}">
                <a16:creationId xmlns:a16="http://schemas.microsoft.com/office/drawing/2014/main" id="{48FE973C-0407-11FA-D6AE-D1171F839F68}"/>
              </a:ext>
            </a:extLst>
          </p:cNvPr>
          <p:cNvSpPr txBox="1"/>
          <p:nvPr/>
        </p:nvSpPr>
        <p:spPr>
          <a:xfrm>
            <a:off x="1560559" y="4178948"/>
            <a:ext cx="116735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Wicked: For Good</a:t>
            </a:r>
          </a:p>
        </p:txBody>
      </p:sp>
      <p:sp>
        <p:nvSpPr>
          <p:cNvPr id="86" name="Rectangle 85">
            <a:extLst>
              <a:ext uri="{FF2B5EF4-FFF2-40B4-BE49-F238E27FC236}">
                <a16:creationId xmlns:a16="http://schemas.microsoft.com/office/drawing/2014/main" id="{293ADE2E-4CE1-10BD-CCD5-4025D2A3FAF1}"/>
              </a:ext>
            </a:extLst>
          </p:cNvPr>
          <p:cNvSpPr/>
          <p:nvPr/>
        </p:nvSpPr>
        <p:spPr>
          <a:xfrm rot="16200000" flipH="1">
            <a:off x="3574036" y="3228632"/>
            <a:ext cx="894647" cy="1467647"/>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87" name="TextBox 86">
            <a:extLst>
              <a:ext uri="{FF2B5EF4-FFF2-40B4-BE49-F238E27FC236}">
                <a16:creationId xmlns:a16="http://schemas.microsoft.com/office/drawing/2014/main" id="{A6BB7061-40E7-DDA1-3633-3089B897DEF7}"/>
              </a:ext>
            </a:extLst>
          </p:cNvPr>
          <p:cNvSpPr txBox="1"/>
          <p:nvPr/>
        </p:nvSpPr>
        <p:spPr>
          <a:xfrm>
            <a:off x="3245359" y="4178948"/>
            <a:ext cx="116735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Possession </a:t>
            </a:r>
          </a:p>
        </p:txBody>
      </p:sp>
      <p:sp>
        <p:nvSpPr>
          <p:cNvPr id="88" name="Rectangle 87">
            <a:extLst>
              <a:ext uri="{FF2B5EF4-FFF2-40B4-BE49-F238E27FC236}">
                <a16:creationId xmlns:a16="http://schemas.microsoft.com/office/drawing/2014/main" id="{D42BA2F3-9F39-D53B-3E83-E599F360359D}"/>
              </a:ext>
            </a:extLst>
          </p:cNvPr>
          <p:cNvSpPr/>
          <p:nvPr/>
        </p:nvSpPr>
        <p:spPr>
          <a:xfrm rot="16200000" flipH="1">
            <a:off x="4974966" y="3231013"/>
            <a:ext cx="894647" cy="1467647"/>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89" name="TextBox 88">
            <a:extLst>
              <a:ext uri="{FF2B5EF4-FFF2-40B4-BE49-F238E27FC236}">
                <a16:creationId xmlns:a16="http://schemas.microsoft.com/office/drawing/2014/main" id="{6A127DD7-0A69-47DE-22C9-A6345AEF6E3E}"/>
              </a:ext>
            </a:extLst>
          </p:cNvPr>
          <p:cNvSpPr txBox="1"/>
          <p:nvPr/>
        </p:nvSpPr>
        <p:spPr>
          <a:xfrm>
            <a:off x="4646289" y="4181329"/>
            <a:ext cx="116735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Fire County S4 </a:t>
            </a:r>
          </a:p>
        </p:txBody>
      </p:sp>
      <p:sp>
        <p:nvSpPr>
          <p:cNvPr id="90" name="Rectangle 89">
            <a:extLst>
              <a:ext uri="{FF2B5EF4-FFF2-40B4-BE49-F238E27FC236}">
                <a16:creationId xmlns:a16="http://schemas.microsoft.com/office/drawing/2014/main" id="{5DD6A8F3-07F9-E25F-360A-B92A89AA6F23}"/>
              </a:ext>
            </a:extLst>
          </p:cNvPr>
          <p:cNvSpPr/>
          <p:nvPr/>
        </p:nvSpPr>
        <p:spPr>
          <a:xfrm rot="16200000" flipH="1">
            <a:off x="6375219" y="3228632"/>
            <a:ext cx="894647" cy="1467647"/>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91" name="TextBox 90">
            <a:extLst>
              <a:ext uri="{FF2B5EF4-FFF2-40B4-BE49-F238E27FC236}">
                <a16:creationId xmlns:a16="http://schemas.microsoft.com/office/drawing/2014/main" id="{66E5E9E5-4E81-409A-5A32-07033A259D5C}"/>
              </a:ext>
            </a:extLst>
          </p:cNvPr>
          <p:cNvSpPr txBox="1"/>
          <p:nvPr/>
        </p:nvSpPr>
        <p:spPr>
          <a:xfrm>
            <a:off x="6051305" y="4065957"/>
            <a:ext cx="11673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Katie Price: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My Reality</a:t>
            </a:r>
          </a:p>
        </p:txBody>
      </p:sp>
      <p:sp>
        <p:nvSpPr>
          <p:cNvPr id="92" name="Rectangle 91">
            <a:extLst>
              <a:ext uri="{FF2B5EF4-FFF2-40B4-BE49-F238E27FC236}">
                <a16:creationId xmlns:a16="http://schemas.microsoft.com/office/drawing/2014/main" id="{672BD2C8-608E-1295-5DF7-1A836CFF5B05}"/>
              </a:ext>
            </a:extLst>
          </p:cNvPr>
          <p:cNvSpPr/>
          <p:nvPr/>
        </p:nvSpPr>
        <p:spPr>
          <a:xfrm rot="16200000" flipH="1">
            <a:off x="7711598" y="3285329"/>
            <a:ext cx="899996" cy="1348910"/>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93" name="TextBox 92">
            <a:extLst>
              <a:ext uri="{FF2B5EF4-FFF2-40B4-BE49-F238E27FC236}">
                <a16:creationId xmlns:a16="http://schemas.microsoft.com/office/drawing/2014/main" id="{81AB4E7C-05F9-535E-89BD-BEE3B0EB48EA}"/>
              </a:ext>
            </a:extLst>
          </p:cNvPr>
          <p:cNvSpPr txBox="1"/>
          <p:nvPr/>
        </p:nvSpPr>
        <p:spPr>
          <a:xfrm>
            <a:off x="7444963" y="4170555"/>
            <a:ext cx="107291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Gemma Collins</a:t>
            </a:r>
          </a:p>
        </p:txBody>
      </p:sp>
      <p:sp>
        <p:nvSpPr>
          <p:cNvPr id="94" name="Rectangle 93">
            <a:extLst>
              <a:ext uri="{FF2B5EF4-FFF2-40B4-BE49-F238E27FC236}">
                <a16:creationId xmlns:a16="http://schemas.microsoft.com/office/drawing/2014/main" id="{D57AFBF3-6062-1962-7FAF-C0FFCA5A902E}"/>
              </a:ext>
            </a:extLst>
          </p:cNvPr>
          <p:cNvSpPr/>
          <p:nvPr/>
        </p:nvSpPr>
        <p:spPr>
          <a:xfrm rot="16200000" flipH="1">
            <a:off x="9158868" y="3287163"/>
            <a:ext cx="899996" cy="1348910"/>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95" name="TextBox 94">
            <a:extLst>
              <a:ext uri="{FF2B5EF4-FFF2-40B4-BE49-F238E27FC236}">
                <a16:creationId xmlns:a16="http://schemas.microsoft.com/office/drawing/2014/main" id="{4EDBDEBF-7AAC-BA7C-B5A2-16D5DB10DCDB}"/>
              </a:ext>
            </a:extLst>
          </p:cNvPr>
          <p:cNvSpPr txBox="1"/>
          <p:nvPr/>
        </p:nvSpPr>
        <p:spPr>
          <a:xfrm>
            <a:off x="8892233" y="4172389"/>
            <a:ext cx="1335236" cy="230832"/>
          </a:xfrm>
          <a:prstGeom prst="rect">
            <a:avLst/>
          </a:prstGeom>
          <a:noFill/>
        </p:spPr>
        <p:txBody>
          <a:bodyPr wrap="square" rtlCol="0">
            <a:spAutoFit/>
          </a:bodyPr>
          <a:lstStyle/>
          <a:p>
            <a:r>
              <a:rPr lang="en-US" altLang="en-US" sz="900" dirty="0">
                <a:solidFill>
                  <a:srgbClr val="FFFFFF"/>
                </a:solidFill>
                <a:effectLst>
                  <a:outerShdw blurRad="38100" dist="38100" dir="2700000" algn="tl">
                    <a:srgbClr val="000000">
                      <a:alpha val="43137"/>
                    </a:srgbClr>
                  </a:outerShdw>
                </a:effectLst>
                <a:latin typeface="Sky Text Medium" panose="020B0506040202020204" pitchFamily="34" charset="0"/>
              </a:rPr>
              <a:t>Gomorrah: The Origins</a:t>
            </a:r>
          </a:p>
        </p:txBody>
      </p:sp>
      <p:sp>
        <p:nvSpPr>
          <p:cNvPr id="96" name="Rectangle 95">
            <a:extLst>
              <a:ext uri="{FF2B5EF4-FFF2-40B4-BE49-F238E27FC236}">
                <a16:creationId xmlns:a16="http://schemas.microsoft.com/office/drawing/2014/main" id="{F4F6EB57-9241-7C08-B0D3-A1080FDCCA71}"/>
              </a:ext>
            </a:extLst>
          </p:cNvPr>
          <p:cNvSpPr/>
          <p:nvPr/>
        </p:nvSpPr>
        <p:spPr>
          <a:xfrm rot="16200000" flipH="1">
            <a:off x="10849907" y="3287707"/>
            <a:ext cx="899996" cy="1348910"/>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97" name="TextBox 96">
            <a:extLst>
              <a:ext uri="{FF2B5EF4-FFF2-40B4-BE49-F238E27FC236}">
                <a16:creationId xmlns:a16="http://schemas.microsoft.com/office/drawing/2014/main" id="{F3421BB4-4ED8-41EE-BE1F-B75DB8C3D561}"/>
              </a:ext>
            </a:extLst>
          </p:cNvPr>
          <p:cNvSpPr txBox="1"/>
          <p:nvPr/>
        </p:nvSpPr>
        <p:spPr>
          <a:xfrm>
            <a:off x="10583272" y="4172933"/>
            <a:ext cx="1335236" cy="230832"/>
          </a:xfrm>
          <a:prstGeom prst="rect">
            <a:avLst/>
          </a:prstGeom>
          <a:noFill/>
        </p:spPr>
        <p:txBody>
          <a:bodyPr wrap="square" rtlCol="0">
            <a:spAutoFit/>
          </a:bodyPr>
          <a:lstStyle/>
          <a:p>
            <a:r>
              <a:rPr lang="en-US" altLang="en-US" sz="900" dirty="0">
                <a:solidFill>
                  <a:srgbClr val="FFFFFF"/>
                </a:solidFill>
                <a:effectLst>
                  <a:outerShdw blurRad="38100" dist="38100" dir="2700000" algn="tl">
                    <a:srgbClr val="000000">
                      <a:alpha val="43137"/>
                    </a:srgbClr>
                  </a:outerShdw>
                </a:effectLst>
                <a:latin typeface="Sky Text Medium" panose="020B0506040202020204" pitchFamily="34" charset="0"/>
              </a:rPr>
              <a:t>The Paper S2</a:t>
            </a:r>
          </a:p>
        </p:txBody>
      </p:sp>
      <p:sp>
        <p:nvSpPr>
          <p:cNvPr id="98" name="Rectangle 97">
            <a:extLst>
              <a:ext uri="{FF2B5EF4-FFF2-40B4-BE49-F238E27FC236}">
                <a16:creationId xmlns:a16="http://schemas.microsoft.com/office/drawing/2014/main" id="{7872F25E-1DB4-7624-9C8A-74C1351CBE63}"/>
              </a:ext>
            </a:extLst>
          </p:cNvPr>
          <p:cNvSpPr/>
          <p:nvPr/>
        </p:nvSpPr>
        <p:spPr>
          <a:xfrm rot="16200000" flipH="1">
            <a:off x="556609" y="2208730"/>
            <a:ext cx="896658" cy="1148403"/>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99" name="TextBox 98">
            <a:extLst>
              <a:ext uri="{FF2B5EF4-FFF2-40B4-BE49-F238E27FC236}">
                <a16:creationId xmlns:a16="http://schemas.microsoft.com/office/drawing/2014/main" id="{C5AB53FF-BFE5-D73A-1542-4412BF09A2D7}"/>
              </a:ext>
            </a:extLst>
          </p:cNvPr>
          <p:cNvSpPr txBox="1"/>
          <p:nvPr/>
        </p:nvSpPr>
        <p:spPr>
          <a:xfrm>
            <a:off x="388557" y="2995372"/>
            <a:ext cx="1136762" cy="230832"/>
          </a:xfrm>
          <a:prstGeom prst="rect">
            <a:avLst/>
          </a:prstGeom>
          <a:noFill/>
        </p:spPr>
        <p:txBody>
          <a:bodyPr wrap="square" rtlCol="0">
            <a:spAutoFit/>
          </a:bodyPr>
          <a:lstStyle/>
          <a:p>
            <a:r>
              <a:rPr lang="en-US" altLang="en-US" sz="900" dirty="0">
                <a:solidFill>
                  <a:srgbClr val="FFFFFF"/>
                </a:solidFill>
                <a:effectLst>
                  <a:outerShdw blurRad="38100" dist="38100" dir="2700000" algn="tl">
                    <a:srgbClr val="000000">
                      <a:alpha val="43137"/>
                    </a:srgbClr>
                  </a:outerShdw>
                </a:effectLst>
                <a:latin typeface="Sky Text Medium" panose="020B0506040202020204" pitchFamily="34" charset="0"/>
              </a:rPr>
              <a:t>Still Waters</a:t>
            </a:r>
          </a:p>
        </p:txBody>
      </p:sp>
      <p:sp>
        <p:nvSpPr>
          <p:cNvPr id="100" name="Rectangle 99">
            <a:extLst>
              <a:ext uri="{FF2B5EF4-FFF2-40B4-BE49-F238E27FC236}">
                <a16:creationId xmlns:a16="http://schemas.microsoft.com/office/drawing/2014/main" id="{55FBF19B-4984-6447-A4D6-032867E399A6}"/>
              </a:ext>
            </a:extLst>
          </p:cNvPr>
          <p:cNvSpPr/>
          <p:nvPr/>
        </p:nvSpPr>
        <p:spPr>
          <a:xfrm rot="16200000" flipH="1">
            <a:off x="1751928" y="2207642"/>
            <a:ext cx="896658" cy="1148403"/>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01" name="TextBox 100">
            <a:extLst>
              <a:ext uri="{FF2B5EF4-FFF2-40B4-BE49-F238E27FC236}">
                <a16:creationId xmlns:a16="http://schemas.microsoft.com/office/drawing/2014/main" id="{9927B22E-A164-3382-1F84-2994696C720D}"/>
              </a:ext>
            </a:extLst>
          </p:cNvPr>
          <p:cNvSpPr txBox="1"/>
          <p:nvPr/>
        </p:nvSpPr>
        <p:spPr>
          <a:xfrm>
            <a:off x="1583876" y="2994284"/>
            <a:ext cx="1206546" cy="230832"/>
          </a:xfrm>
          <a:prstGeom prst="rect">
            <a:avLst/>
          </a:prstGeom>
          <a:noFill/>
        </p:spPr>
        <p:txBody>
          <a:bodyPr wrap="square" rtlCol="0">
            <a:spAutoFit/>
          </a:bodyPr>
          <a:lstStyle/>
          <a:p>
            <a:r>
              <a:rPr lang="en-US" altLang="en-US" sz="900" dirty="0">
                <a:solidFill>
                  <a:srgbClr val="FFFFFF"/>
                </a:solidFill>
                <a:effectLst>
                  <a:outerShdw blurRad="38100" dist="38100" dir="2700000" algn="tl">
                    <a:srgbClr val="000000">
                      <a:alpha val="43137"/>
                    </a:srgbClr>
                  </a:outerShdw>
                </a:effectLst>
                <a:latin typeface="Sky Text Medium" panose="020B0506040202020204" pitchFamily="34" charset="0"/>
              </a:rPr>
              <a:t>The Undeclared War</a:t>
            </a:r>
          </a:p>
        </p:txBody>
      </p:sp>
      <p:sp>
        <p:nvSpPr>
          <p:cNvPr id="102" name="Rectangle 101">
            <a:extLst>
              <a:ext uri="{FF2B5EF4-FFF2-40B4-BE49-F238E27FC236}">
                <a16:creationId xmlns:a16="http://schemas.microsoft.com/office/drawing/2014/main" id="{ADD671DF-7885-1F0E-4D3C-515EC1E55392}"/>
              </a:ext>
            </a:extLst>
          </p:cNvPr>
          <p:cNvSpPr/>
          <p:nvPr/>
        </p:nvSpPr>
        <p:spPr>
          <a:xfrm rot="16200000" flipH="1">
            <a:off x="2873681" y="2275887"/>
            <a:ext cx="896658" cy="1014088"/>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03" name="TextBox 102">
            <a:extLst>
              <a:ext uri="{FF2B5EF4-FFF2-40B4-BE49-F238E27FC236}">
                <a16:creationId xmlns:a16="http://schemas.microsoft.com/office/drawing/2014/main" id="{82819693-4642-BEE0-5592-268C146FAEAA}"/>
              </a:ext>
            </a:extLst>
          </p:cNvPr>
          <p:cNvSpPr txBox="1"/>
          <p:nvPr/>
        </p:nvSpPr>
        <p:spPr>
          <a:xfrm>
            <a:off x="2772785" y="2995371"/>
            <a:ext cx="1206546" cy="230832"/>
          </a:xfrm>
          <a:prstGeom prst="rect">
            <a:avLst/>
          </a:prstGeom>
          <a:noFill/>
        </p:spPr>
        <p:txBody>
          <a:bodyPr wrap="square" rtlCol="0">
            <a:spAutoFit/>
          </a:bodyPr>
          <a:lstStyle/>
          <a:p>
            <a:r>
              <a:rPr lang="en-US" altLang="en-US" sz="900" dirty="0">
                <a:solidFill>
                  <a:srgbClr val="FFFFFF"/>
                </a:solidFill>
                <a:effectLst>
                  <a:outerShdw blurRad="38100" dist="38100" dir="2700000" algn="tl">
                    <a:srgbClr val="000000">
                      <a:alpha val="43137"/>
                    </a:srgbClr>
                  </a:outerShdw>
                </a:effectLst>
                <a:latin typeface="Sky Text Medium" panose="020B0506040202020204" pitchFamily="34" charset="0"/>
              </a:rPr>
              <a:t>The Court</a:t>
            </a:r>
          </a:p>
        </p:txBody>
      </p:sp>
      <p:sp>
        <p:nvSpPr>
          <p:cNvPr id="104" name="Rectangle 103">
            <a:extLst>
              <a:ext uri="{FF2B5EF4-FFF2-40B4-BE49-F238E27FC236}">
                <a16:creationId xmlns:a16="http://schemas.microsoft.com/office/drawing/2014/main" id="{277837D7-EE99-7E52-8BC4-1ACB9892BF3A}"/>
              </a:ext>
            </a:extLst>
          </p:cNvPr>
          <p:cNvSpPr/>
          <p:nvPr/>
        </p:nvSpPr>
        <p:spPr>
          <a:xfrm rot="16200000" flipH="1">
            <a:off x="3976952" y="2273505"/>
            <a:ext cx="896658" cy="1014088"/>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B6078F69-0F05-61DD-1E2B-49EDB90739C9}"/>
              </a:ext>
            </a:extLst>
          </p:cNvPr>
          <p:cNvSpPr txBox="1"/>
          <p:nvPr/>
        </p:nvSpPr>
        <p:spPr>
          <a:xfrm>
            <a:off x="3876056" y="2992989"/>
            <a:ext cx="1206546" cy="230832"/>
          </a:xfrm>
          <a:prstGeom prst="rect">
            <a:avLst/>
          </a:prstGeom>
          <a:noFill/>
        </p:spPr>
        <p:txBody>
          <a:bodyPr wrap="square" rtlCol="0">
            <a:spAutoFit/>
          </a:bodyPr>
          <a:lstStyle/>
          <a:p>
            <a:r>
              <a:rPr lang="en-US" altLang="en-US" sz="900" dirty="0">
                <a:solidFill>
                  <a:srgbClr val="FFFFFF"/>
                </a:solidFill>
                <a:effectLst>
                  <a:outerShdw blurRad="38100" dist="38100" dir="2700000" algn="tl">
                    <a:srgbClr val="000000">
                      <a:alpha val="43137"/>
                    </a:srgbClr>
                  </a:outerShdw>
                </a:effectLst>
                <a:latin typeface="Sky Text Medium" panose="020B0506040202020204" pitchFamily="34" charset="0"/>
              </a:rPr>
              <a:t>Apocalypse</a:t>
            </a:r>
          </a:p>
        </p:txBody>
      </p:sp>
      <p:sp>
        <p:nvSpPr>
          <p:cNvPr id="106" name="Rectangle 105">
            <a:extLst>
              <a:ext uri="{FF2B5EF4-FFF2-40B4-BE49-F238E27FC236}">
                <a16:creationId xmlns:a16="http://schemas.microsoft.com/office/drawing/2014/main" id="{8156D3EA-3E72-6B2B-378B-AA03D109604D}"/>
              </a:ext>
            </a:extLst>
          </p:cNvPr>
          <p:cNvSpPr/>
          <p:nvPr/>
        </p:nvSpPr>
        <p:spPr>
          <a:xfrm rot="16200000" flipH="1">
            <a:off x="5140627" y="2272544"/>
            <a:ext cx="896658" cy="1014088"/>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D9357A3E-D83D-693E-CCF9-ABE03C58B6C6}"/>
              </a:ext>
            </a:extLst>
          </p:cNvPr>
          <p:cNvSpPr txBox="1"/>
          <p:nvPr/>
        </p:nvSpPr>
        <p:spPr>
          <a:xfrm>
            <a:off x="5040300" y="2879471"/>
            <a:ext cx="1206546" cy="369332"/>
          </a:xfrm>
          <a:prstGeom prst="rect">
            <a:avLst/>
          </a:prstGeom>
          <a:noFill/>
        </p:spPr>
        <p:txBody>
          <a:bodyPr wrap="square" rtlCol="0">
            <a:spAutoFit/>
          </a:bodyPr>
          <a:lstStyle/>
          <a:p>
            <a:r>
              <a:rPr lang="en-US" altLang="en-US" sz="900" dirty="0">
                <a:solidFill>
                  <a:srgbClr val="FFFFFF"/>
                </a:solidFill>
                <a:effectLst>
                  <a:outerShdw blurRad="38100" dist="38100" dir="2700000" algn="tl">
                    <a:srgbClr val="000000">
                      <a:alpha val="43137"/>
                    </a:srgbClr>
                  </a:outerShdw>
                </a:effectLst>
                <a:latin typeface="Sky Text Medium" panose="020B0506040202020204" pitchFamily="34" charset="0"/>
              </a:rPr>
              <a:t>The Great British Bake Off</a:t>
            </a:r>
          </a:p>
        </p:txBody>
      </p:sp>
      <p:sp>
        <p:nvSpPr>
          <p:cNvPr id="108" name="Rectangle 107">
            <a:extLst>
              <a:ext uri="{FF2B5EF4-FFF2-40B4-BE49-F238E27FC236}">
                <a16:creationId xmlns:a16="http://schemas.microsoft.com/office/drawing/2014/main" id="{C4E27DCA-C2C0-9414-28D4-2FA0E3773CF1}"/>
              </a:ext>
            </a:extLst>
          </p:cNvPr>
          <p:cNvSpPr/>
          <p:nvPr/>
        </p:nvSpPr>
        <p:spPr>
          <a:xfrm rot="16200000" flipH="1">
            <a:off x="6317830" y="2272458"/>
            <a:ext cx="896658" cy="1014088"/>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09" name="TextBox 108">
            <a:extLst>
              <a:ext uri="{FF2B5EF4-FFF2-40B4-BE49-F238E27FC236}">
                <a16:creationId xmlns:a16="http://schemas.microsoft.com/office/drawing/2014/main" id="{73309731-0D18-F3B0-6F50-B0FAE8D2B264}"/>
              </a:ext>
            </a:extLst>
          </p:cNvPr>
          <p:cNvSpPr txBox="1"/>
          <p:nvPr/>
        </p:nvSpPr>
        <p:spPr>
          <a:xfrm>
            <a:off x="6224433" y="2897830"/>
            <a:ext cx="1206546" cy="369332"/>
          </a:xfrm>
          <a:prstGeom prst="rect">
            <a:avLst/>
          </a:prstGeom>
          <a:noFill/>
        </p:spPr>
        <p:txBody>
          <a:bodyPr wrap="square" rtlCol="0">
            <a:spAutoFit/>
          </a:bodyPr>
          <a:lstStyle/>
          <a:p>
            <a:r>
              <a:rPr lang="en-US" altLang="en-US" sz="900" dirty="0">
                <a:solidFill>
                  <a:srgbClr val="FFFFFF"/>
                </a:solidFill>
                <a:effectLst>
                  <a:outerShdw blurRad="38100" dist="38100" dir="2700000" algn="tl">
                    <a:srgbClr val="000000">
                      <a:alpha val="43137"/>
                    </a:srgbClr>
                  </a:outerShdw>
                </a:effectLst>
                <a:latin typeface="Sky Text Medium" panose="020B0506040202020204" pitchFamily="34" charset="0"/>
              </a:rPr>
              <a:t>The Celebrity Pottery Throw Down</a:t>
            </a:r>
          </a:p>
        </p:txBody>
      </p:sp>
      <p:sp>
        <p:nvSpPr>
          <p:cNvPr id="110" name="Rectangle 109">
            <a:extLst>
              <a:ext uri="{FF2B5EF4-FFF2-40B4-BE49-F238E27FC236}">
                <a16:creationId xmlns:a16="http://schemas.microsoft.com/office/drawing/2014/main" id="{F7CDBAD9-1CB7-E47F-5855-A53F342394D6}"/>
              </a:ext>
            </a:extLst>
          </p:cNvPr>
          <p:cNvSpPr/>
          <p:nvPr/>
        </p:nvSpPr>
        <p:spPr>
          <a:xfrm rot="16200000" flipH="1">
            <a:off x="7501963" y="2273979"/>
            <a:ext cx="896658" cy="1014088"/>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11" name="TextBox 110">
            <a:extLst>
              <a:ext uri="{FF2B5EF4-FFF2-40B4-BE49-F238E27FC236}">
                <a16:creationId xmlns:a16="http://schemas.microsoft.com/office/drawing/2014/main" id="{C7C50F80-832B-83F3-961B-CD44DBE545B1}"/>
              </a:ext>
            </a:extLst>
          </p:cNvPr>
          <p:cNvSpPr txBox="1"/>
          <p:nvPr/>
        </p:nvSpPr>
        <p:spPr>
          <a:xfrm>
            <a:off x="7395445" y="3000427"/>
            <a:ext cx="1206546" cy="230832"/>
          </a:xfrm>
          <a:prstGeom prst="rect">
            <a:avLst/>
          </a:prstGeom>
          <a:noFill/>
        </p:spPr>
        <p:txBody>
          <a:bodyPr wrap="square" rtlCol="0">
            <a:spAutoFit/>
          </a:bodyPr>
          <a:lstStyle/>
          <a:p>
            <a:r>
              <a:rPr lang="en-US" altLang="en-US" sz="900" dirty="0">
                <a:solidFill>
                  <a:srgbClr val="FFFFFF"/>
                </a:solidFill>
                <a:effectLst>
                  <a:outerShdw blurRad="38100" dist="38100" dir="2700000" algn="tl">
                    <a:srgbClr val="000000">
                      <a:alpha val="43137"/>
                    </a:srgbClr>
                  </a:outerShdw>
                </a:effectLst>
                <a:latin typeface="Sky Text Medium" panose="020B0506040202020204" pitchFamily="34" charset="0"/>
              </a:rPr>
              <a:t>Jury Duty</a:t>
            </a:r>
          </a:p>
        </p:txBody>
      </p:sp>
      <p:sp>
        <p:nvSpPr>
          <p:cNvPr id="112" name="Rectangle 111">
            <a:extLst>
              <a:ext uri="{FF2B5EF4-FFF2-40B4-BE49-F238E27FC236}">
                <a16:creationId xmlns:a16="http://schemas.microsoft.com/office/drawing/2014/main" id="{A0F100B8-C6EE-AA22-786B-74889485741E}"/>
              </a:ext>
            </a:extLst>
          </p:cNvPr>
          <p:cNvSpPr/>
          <p:nvPr/>
        </p:nvSpPr>
        <p:spPr>
          <a:xfrm rot="16200000" flipH="1">
            <a:off x="8614792" y="2273505"/>
            <a:ext cx="896658" cy="1014088"/>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13" name="TextBox 112">
            <a:extLst>
              <a:ext uri="{FF2B5EF4-FFF2-40B4-BE49-F238E27FC236}">
                <a16:creationId xmlns:a16="http://schemas.microsoft.com/office/drawing/2014/main" id="{29E83691-8C99-AA4B-859A-F743A973FF0C}"/>
              </a:ext>
            </a:extLst>
          </p:cNvPr>
          <p:cNvSpPr txBox="1"/>
          <p:nvPr/>
        </p:nvSpPr>
        <p:spPr>
          <a:xfrm>
            <a:off x="8508274" y="2999953"/>
            <a:ext cx="1206546" cy="230832"/>
          </a:xfrm>
          <a:prstGeom prst="rect">
            <a:avLst/>
          </a:prstGeom>
          <a:noFill/>
        </p:spPr>
        <p:txBody>
          <a:bodyPr wrap="square" rtlCol="0">
            <a:spAutoFit/>
          </a:bodyPr>
          <a:lstStyle/>
          <a:p>
            <a:r>
              <a:rPr lang="en-US" altLang="en-US" sz="900" dirty="0">
                <a:solidFill>
                  <a:srgbClr val="FFFFFF"/>
                </a:solidFill>
                <a:effectLst>
                  <a:outerShdw blurRad="38100" dist="38100" dir="2700000" algn="tl">
                    <a:srgbClr val="000000">
                      <a:alpha val="43137"/>
                    </a:srgbClr>
                  </a:outerShdw>
                </a:effectLst>
                <a:latin typeface="Sky Text Medium" panose="020B0506040202020204" pitchFamily="34" charset="0"/>
              </a:rPr>
              <a:t>Taskmaster</a:t>
            </a:r>
          </a:p>
        </p:txBody>
      </p:sp>
      <p:sp>
        <p:nvSpPr>
          <p:cNvPr id="114" name="Rectangle 113">
            <a:extLst>
              <a:ext uri="{FF2B5EF4-FFF2-40B4-BE49-F238E27FC236}">
                <a16:creationId xmlns:a16="http://schemas.microsoft.com/office/drawing/2014/main" id="{345C7DF2-23C2-CE56-E94E-38202F56721B}"/>
              </a:ext>
            </a:extLst>
          </p:cNvPr>
          <p:cNvSpPr/>
          <p:nvPr/>
        </p:nvSpPr>
        <p:spPr>
          <a:xfrm rot="16200000" flipH="1">
            <a:off x="9763838" y="2273252"/>
            <a:ext cx="896658" cy="1014088"/>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15" name="TextBox 114">
            <a:extLst>
              <a:ext uri="{FF2B5EF4-FFF2-40B4-BE49-F238E27FC236}">
                <a16:creationId xmlns:a16="http://schemas.microsoft.com/office/drawing/2014/main" id="{D7F37E57-4D1A-6FE1-C391-665AB71EF6A5}"/>
              </a:ext>
            </a:extLst>
          </p:cNvPr>
          <p:cNvSpPr txBox="1"/>
          <p:nvPr/>
        </p:nvSpPr>
        <p:spPr>
          <a:xfrm>
            <a:off x="9657320" y="2999700"/>
            <a:ext cx="1206546" cy="230832"/>
          </a:xfrm>
          <a:prstGeom prst="rect">
            <a:avLst/>
          </a:prstGeom>
          <a:noFill/>
        </p:spPr>
        <p:txBody>
          <a:bodyPr wrap="square" rtlCol="0">
            <a:spAutoFit/>
          </a:bodyPr>
          <a:lstStyle/>
          <a:p>
            <a:r>
              <a:rPr lang="en-US" altLang="en-US" sz="900" dirty="0">
                <a:solidFill>
                  <a:srgbClr val="FFFFFF"/>
                </a:solidFill>
                <a:effectLst>
                  <a:outerShdw blurRad="38100" dist="38100" dir="2700000" algn="tl">
                    <a:srgbClr val="000000">
                      <a:alpha val="43137"/>
                    </a:srgbClr>
                  </a:outerShdw>
                </a:effectLst>
                <a:latin typeface="Sky Text Medium" panose="020B0506040202020204" pitchFamily="34" charset="0"/>
              </a:rPr>
              <a:t>Live British F1</a:t>
            </a:r>
          </a:p>
        </p:txBody>
      </p:sp>
      <p:sp>
        <p:nvSpPr>
          <p:cNvPr id="116" name="Rectangle 115">
            <a:extLst>
              <a:ext uri="{FF2B5EF4-FFF2-40B4-BE49-F238E27FC236}">
                <a16:creationId xmlns:a16="http://schemas.microsoft.com/office/drawing/2014/main" id="{565E23E6-DCFD-7BB2-ADED-0A6DA97EC93A}"/>
              </a:ext>
            </a:extLst>
          </p:cNvPr>
          <p:cNvSpPr/>
          <p:nvPr/>
        </p:nvSpPr>
        <p:spPr>
          <a:xfrm rot="16200000" flipH="1">
            <a:off x="10930883" y="2349803"/>
            <a:ext cx="901041" cy="863957"/>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17" name="TextBox 116">
            <a:extLst>
              <a:ext uri="{FF2B5EF4-FFF2-40B4-BE49-F238E27FC236}">
                <a16:creationId xmlns:a16="http://schemas.microsoft.com/office/drawing/2014/main" id="{CB7C8E53-291A-7578-583A-A56F9A3DAB03}"/>
              </a:ext>
            </a:extLst>
          </p:cNvPr>
          <p:cNvSpPr txBox="1"/>
          <p:nvPr/>
        </p:nvSpPr>
        <p:spPr>
          <a:xfrm>
            <a:off x="10901621" y="2998615"/>
            <a:ext cx="1206546" cy="230832"/>
          </a:xfrm>
          <a:prstGeom prst="rect">
            <a:avLst/>
          </a:prstGeom>
          <a:noFill/>
        </p:spPr>
        <p:txBody>
          <a:bodyPr wrap="square" rtlCol="0">
            <a:spAutoFit/>
          </a:bodyPr>
          <a:lstStyle/>
          <a:p>
            <a:r>
              <a:rPr lang="en-US" altLang="en-US" sz="900" dirty="0">
                <a:solidFill>
                  <a:srgbClr val="FFFFFF"/>
                </a:solidFill>
                <a:effectLst>
                  <a:outerShdw blurRad="38100" dist="38100" dir="2700000" algn="tl">
                    <a:srgbClr val="000000">
                      <a:alpha val="43137"/>
                    </a:srgbClr>
                  </a:outerShdw>
                </a:effectLst>
                <a:latin typeface="Sky Text Medium" panose="020B0506040202020204" pitchFamily="34" charset="0"/>
              </a:rPr>
              <a:t>The Piano</a:t>
            </a:r>
          </a:p>
        </p:txBody>
      </p:sp>
      <p:sp>
        <p:nvSpPr>
          <p:cNvPr id="118" name="Rectangle 117">
            <a:extLst>
              <a:ext uri="{FF2B5EF4-FFF2-40B4-BE49-F238E27FC236}">
                <a16:creationId xmlns:a16="http://schemas.microsoft.com/office/drawing/2014/main" id="{A4DFDF48-2BB1-2B98-12BA-62DFDA4C1DB4}"/>
              </a:ext>
            </a:extLst>
          </p:cNvPr>
          <p:cNvSpPr/>
          <p:nvPr/>
        </p:nvSpPr>
        <p:spPr>
          <a:xfrm rot="16200000" flipH="1">
            <a:off x="1772821" y="1081202"/>
            <a:ext cx="900998" cy="1142441"/>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19" name="TextBox 118">
            <a:extLst>
              <a:ext uri="{FF2B5EF4-FFF2-40B4-BE49-F238E27FC236}">
                <a16:creationId xmlns:a16="http://schemas.microsoft.com/office/drawing/2014/main" id="{ED293957-82AF-4C70-E3FA-FDA85BA3BFB9}"/>
              </a:ext>
            </a:extLst>
          </p:cNvPr>
          <p:cNvSpPr txBox="1"/>
          <p:nvPr/>
        </p:nvSpPr>
        <p:spPr>
          <a:xfrm>
            <a:off x="1636652" y="1866696"/>
            <a:ext cx="127860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Van Der Valk</a:t>
            </a:r>
          </a:p>
        </p:txBody>
      </p:sp>
      <p:sp>
        <p:nvSpPr>
          <p:cNvPr id="120" name="Rectangle 119">
            <a:extLst>
              <a:ext uri="{FF2B5EF4-FFF2-40B4-BE49-F238E27FC236}">
                <a16:creationId xmlns:a16="http://schemas.microsoft.com/office/drawing/2014/main" id="{1E3B2808-20A9-0BCF-2109-523319BC62CC}"/>
              </a:ext>
            </a:extLst>
          </p:cNvPr>
          <p:cNvSpPr/>
          <p:nvPr/>
        </p:nvSpPr>
        <p:spPr>
          <a:xfrm rot="16200000" flipH="1">
            <a:off x="2894652" y="1184581"/>
            <a:ext cx="900998" cy="930919"/>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21" name="TextBox 120">
            <a:extLst>
              <a:ext uri="{FF2B5EF4-FFF2-40B4-BE49-F238E27FC236}">
                <a16:creationId xmlns:a16="http://schemas.microsoft.com/office/drawing/2014/main" id="{22694A67-7DF5-6D71-7B11-1E4CE957A210}"/>
              </a:ext>
            </a:extLst>
          </p:cNvPr>
          <p:cNvSpPr txBox="1"/>
          <p:nvPr/>
        </p:nvSpPr>
        <p:spPr>
          <a:xfrm>
            <a:off x="2864243" y="1864314"/>
            <a:ext cx="127860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Trigger Point</a:t>
            </a:r>
          </a:p>
        </p:txBody>
      </p:sp>
      <p:sp>
        <p:nvSpPr>
          <p:cNvPr id="122" name="Rectangle 121">
            <a:extLst>
              <a:ext uri="{FF2B5EF4-FFF2-40B4-BE49-F238E27FC236}">
                <a16:creationId xmlns:a16="http://schemas.microsoft.com/office/drawing/2014/main" id="{7ACE766F-E8CE-3151-3AE1-4677F5DC5BF6}"/>
              </a:ext>
            </a:extLst>
          </p:cNvPr>
          <p:cNvSpPr/>
          <p:nvPr/>
        </p:nvSpPr>
        <p:spPr>
          <a:xfrm rot="16200000" flipH="1">
            <a:off x="4067493" y="1084621"/>
            <a:ext cx="900998" cy="1142441"/>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23" name="TextBox 122">
            <a:extLst>
              <a:ext uri="{FF2B5EF4-FFF2-40B4-BE49-F238E27FC236}">
                <a16:creationId xmlns:a16="http://schemas.microsoft.com/office/drawing/2014/main" id="{C03F17DB-91F0-9750-3DAD-E58891A2247C}"/>
              </a:ext>
            </a:extLst>
          </p:cNvPr>
          <p:cNvSpPr txBox="1"/>
          <p:nvPr/>
        </p:nvSpPr>
        <p:spPr>
          <a:xfrm>
            <a:off x="3915859" y="1739232"/>
            <a:ext cx="127860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Celebrity Deal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or No Deal</a:t>
            </a:r>
          </a:p>
        </p:txBody>
      </p:sp>
      <p:sp>
        <p:nvSpPr>
          <p:cNvPr id="124" name="Rectangle 123">
            <a:extLst>
              <a:ext uri="{FF2B5EF4-FFF2-40B4-BE49-F238E27FC236}">
                <a16:creationId xmlns:a16="http://schemas.microsoft.com/office/drawing/2014/main" id="{88EA3CC9-432A-FA92-0C9C-9C4AA07E35A5}"/>
              </a:ext>
            </a:extLst>
          </p:cNvPr>
          <p:cNvSpPr/>
          <p:nvPr/>
        </p:nvSpPr>
        <p:spPr>
          <a:xfrm rot="16200000" flipH="1">
            <a:off x="5142220" y="1216444"/>
            <a:ext cx="900998" cy="873220"/>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25" name="TextBox 124">
            <a:extLst>
              <a:ext uri="{FF2B5EF4-FFF2-40B4-BE49-F238E27FC236}">
                <a16:creationId xmlns:a16="http://schemas.microsoft.com/office/drawing/2014/main" id="{A7303A16-CED0-E5A8-15A3-BDB730EFDB36}"/>
              </a:ext>
            </a:extLst>
          </p:cNvPr>
          <p:cNvSpPr txBox="1"/>
          <p:nvPr/>
        </p:nvSpPr>
        <p:spPr>
          <a:xfrm>
            <a:off x="5097829" y="1844833"/>
            <a:ext cx="127860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prstClr val="white"/>
                </a:solidFill>
                <a:latin typeface="Arial"/>
              </a:rPr>
              <a:t>T</a:t>
            </a:r>
            <a:r>
              <a:rPr lang="en-GB" sz="900" dirty="0">
                <a:solidFill>
                  <a:prstClr val="white"/>
                </a:solidFill>
                <a:latin typeface="Arial"/>
              </a:rPr>
              <a:t>he Voice UK</a:t>
            </a:r>
            <a:endParaRPr kumimoji="0" lang="en-GB" sz="900" b="0" i="0" u="none" strike="noStrike" kern="1200" cap="none" spc="0" normalizeH="0" baseline="0" noProof="0" dirty="0">
              <a:ln>
                <a:noFill/>
              </a:ln>
              <a:solidFill>
                <a:prstClr val="white"/>
              </a:solidFill>
              <a:effectLst/>
              <a:uLnTx/>
              <a:uFillTx/>
              <a:latin typeface="Arial"/>
              <a:ea typeface="+mn-ea"/>
              <a:cs typeface="+mn-cs"/>
            </a:endParaRPr>
          </a:p>
        </p:txBody>
      </p:sp>
      <p:sp>
        <p:nvSpPr>
          <p:cNvPr id="126" name="Rectangle 125">
            <a:extLst>
              <a:ext uri="{FF2B5EF4-FFF2-40B4-BE49-F238E27FC236}">
                <a16:creationId xmlns:a16="http://schemas.microsoft.com/office/drawing/2014/main" id="{96AB930C-CE56-0D8B-400D-96FDE91D2121}"/>
              </a:ext>
            </a:extLst>
          </p:cNvPr>
          <p:cNvSpPr/>
          <p:nvPr/>
        </p:nvSpPr>
        <p:spPr>
          <a:xfrm rot="16200000" flipH="1">
            <a:off x="6228117" y="1216443"/>
            <a:ext cx="900998" cy="873220"/>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024" name="TextBox 1023">
            <a:extLst>
              <a:ext uri="{FF2B5EF4-FFF2-40B4-BE49-F238E27FC236}">
                <a16:creationId xmlns:a16="http://schemas.microsoft.com/office/drawing/2014/main" id="{41BDFB5B-D02E-C83A-171C-586D6C470701}"/>
              </a:ext>
            </a:extLst>
          </p:cNvPr>
          <p:cNvSpPr txBox="1"/>
          <p:nvPr/>
        </p:nvSpPr>
        <p:spPr>
          <a:xfrm>
            <a:off x="6179423" y="1613563"/>
            <a:ext cx="1278603"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prstClr val="white"/>
                </a:solidFill>
                <a:latin typeface="Arial"/>
              </a:rPr>
              <a:t>Romesh Ranganathan's Parent's Evening</a:t>
            </a:r>
            <a:endParaRPr kumimoji="0" lang="en-GB" sz="900" b="0" i="0" u="none" strike="noStrike" kern="1200" cap="none" spc="0" normalizeH="0" baseline="0" noProof="0" dirty="0">
              <a:ln>
                <a:noFill/>
              </a:ln>
              <a:solidFill>
                <a:prstClr val="white"/>
              </a:solidFill>
              <a:effectLst/>
              <a:uLnTx/>
              <a:uFillTx/>
              <a:latin typeface="Arial"/>
              <a:ea typeface="+mn-ea"/>
              <a:cs typeface="+mn-cs"/>
            </a:endParaRPr>
          </a:p>
        </p:txBody>
      </p:sp>
      <p:sp>
        <p:nvSpPr>
          <p:cNvPr id="1025" name="Rectangle 1024">
            <a:extLst>
              <a:ext uri="{FF2B5EF4-FFF2-40B4-BE49-F238E27FC236}">
                <a16:creationId xmlns:a16="http://schemas.microsoft.com/office/drawing/2014/main" id="{72B3D749-E941-372F-A71A-1CD11BA01B5C}"/>
              </a:ext>
            </a:extLst>
          </p:cNvPr>
          <p:cNvSpPr/>
          <p:nvPr/>
        </p:nvSpPr>
        <p:spPr>
          <a:xfrm rot="16200000" flipH="1">
            <a:off x="7453851" y="1215958"/>
            <a:ext cx="900998" cy="873220"/>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026" name="TextBox 1025">
            <a:extLst>
              <a:ext uri="{FF2B5EF4-FFF2-40B4-BE49-F238E27FC236}">
                <a16:creationId xmlns:a16="http://schemas.microsoft.com/office/drawing/2014/main" id="{9D4B9964-175A-7704-8CDE-61B1FDE3A752}"/>
              </a:ext>
            </a:extLst>
          </p:cNvPr>
          <p:cNvSpPr txBox="1"/>
          <p:nvPr/>
        </p:nvSpPr>
        <p:spPr>
          <a:xfrm>
            <a:off x="7409460" y="1844347"/>
            <a:ext cx="127860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prstClr val="white"/>
                </a:solidFill>
                <a:latin typeface="Arial"/>
              </a:rPr>
              <a:t>T</a:t>
            </a:r>
            <a:r>
              <a:rPr lang="en-GB" sz="900" dirty="0">
                <a:solidFill>
                  <a:prstClr val="white"/>
                </a:solidFill>
                <a:latin typeface="Arial"/>
              </a:rPr>
              <a:t>he 1% Club</a:t>
            </a:r>
            <a:endParaRPr kumimoji="0" lang="en-GB" sz="900" b="0" i="0" u="none" strike="noStrike" kern="1200" cap="none" spc="0" normalizeH="0" baseline="0" noProof="0" dirty="0">
              <a:ln>
                <a:noFill/>
              </a:ln>
              <a:solidFill>
                <a:prstClr val="white"/>
              </a:solidFill>
              <a:effectLst/>
              <a:uLnTx/>
              <a:uFillTx/>
              <a:latin typeface="Arial"/>
              <a:ea typeface="+mn-ea"/>
              <a:cs typeface="+mn-cs"/>
            </a:endParaRPr>
          </a:p>
        </p:txBody>
      </p:sp>
      <p:sp>
        <p:nvSpPr>
          <p:cNvPr id="1030" name="Rectangle 1029">
            <a:extLst>
              <a:ext uri="{FF2B5EF4-FFF2-40B4-BE49-F238E27FC236}">
                <a16:creationId xmlns:a16="http://schemas.microsoft.com/office/drawing/2014/main" id="{2C67EE48-F0A3-30FD-9720-ACC7BF16D08F}"/>
              </a:ext>
            </a:extLst>
          </p:cNvPr>
          <p:cNvSpPr/>
          <p:nvPr/>
        </p:nvSpPr>
        <p:spPr>
          <a:xfrm rot="16200000" flipH="1">
            <a:off x="8659676" y="1215812"/>
            <a:ext cx="900998" cy="873220"/>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031" name="TextBox 1030">
            <a:extLst>
              <a:ext uri="{FF2B5EF4-FFF2-40B4-BE49-F238E27FC236}">
                <a16:creationId xmlns:a16="http://schemas.microsoft.com/office/drawing/2014/main" id="{DAB1152F-F86F-EFE8-5C5C-5D48526D1312}"/>
              </a:ext>
            </a:extLst>
          </p:cNvPr>
          <p:cNvSpPr txBox="1"/>
          <p:nvPr/>
        </p:nvSpPr>
        <p:spPr>
          <a:xfrm>
            <a:off x="8617667" y="1742149"/>
            <a:ext cx="127860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prstClr val="white"/>
                </a:solidFill>
                <a:latin typeface="Arial"/>
              </a:rPr>
              <a:t>The Only Way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prstClr val="white"/>
                </a:solidFill>
                <a:latin typeface="Arial"/>
              </a:rPr>
              <a:t>Is Essex</a:t>
            </a:r>
            <a:endParaRPr kumimoji="0" lang="en-GB" sz="900" b="0" i="0" u="none" strike="noStrike" kern="1200" cap="none" spc="0" normalizeH="0" baseline="0" noProof="0" dirty="0">
              <a:ln>
                <a:noFill/>
              </a:ln>
              <a:solidFill>
                <a:prstClr val="white"/>
              </a:solidFill>
              <a:effectLst/>
              <a:uLnTx/>
              <a:uFillTx/>
              <a:latin typeface="Arial"/>
              <a:ea typeface="+mn-ea"/>
              <a:cs typeface="+mn-cs"/>
            </a:endParaRPr>
          </a:p>
        </p:txBody>
      </p:sp>
      <p:sp>
        <p:nvSpPr>
          <p:cNvPr id="6" name="TextBox 5">
            <a:extLst>
              <a:ext uri="{FF2B5EF4-FFF2-40B4-BE49-F238E27FC236}">
                <a16:creationId xmlns:a16="http://schemas.microsoft.com/office/drawing/2014/main" id="{AE38F234-FB11-ABCA-38B1-E6E95DDCF4E2}"/>
              </a:ext>
            </a:extLst>
          </p:cNvPr>
          <p:cNvSpPr txBox="1"/>
          <p:nvPr/>
        </p:nvSpPr>
        <p:spPr>
          <a:xfrm>
            <a:off x="8923562" y="4804274"/>
            <a:ext cx="1851292" cy="5939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effectLst/>
                <a:uLnTx/>
                <a:uFillTx/>
                <a:latin typeface="Arial"/>
                <a:ea typeface="+mn-ea"/>
                <a:cs typeface="+mn-cs"/>
              </a:rPr>
              <a:t>Benidorm is Murder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effectLst/>
                <a:uLnTx/>
                <a:uFillTx/>
                <a:latin typeface="Arial"/>
                <a:ea typeface="+mn-ea"/>
                <a:cs typeface="+mn-cs"/>
              </a:rPr>
              <a:t>The Game S2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effectLst/>
                <a:uLnTx/>
                <a:uFillTx/>
                <a:latin typeface="Arial"/>
                <a:ea typeface="+mn-ea"/>
                <a:cs typeface="+mn-cs"/>
              </a:rPr>
              <a:t>Forever Home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effectLst/>
                <a:uLnTx/>
                <a:uFillTx/>
                <a:latin typeface="Arial"/>
                <a:ea typeface="+mn-ea"/>
                <a:cs typeface="+mn-cs"/>
              </a:rPr>
              <a:t>All Creatures Great and Small </a:t>
            </a:r>
          </a:p>
        </p:txBody>
      </p:sp>
    </p:spTree>
    <p:extLst>
      <p:ext uri="{BB962C8B-B14F-4D97-AF65-F5344CB8AC3E}">
        <p14:creationId xmlns:p14="http://schemas.microsoft.com/office/powerpoint/2010/main" val="42882367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9113BFFC-47C0-F977-B63D-B36A12739F52}"/>
              </a:ext>
            </a:extLst>
          </p:cNvPr>
          <p:cNvGraphicFramePr>
            <a:graphicFrameLocks noGrp="1"/>
          </p:cNvGraphicFramePr>
          <p:nvPr>
            <p:extLst>
              <p:ext uri="{D42A27DB-BD31-4B8C-83A1-F6EECF244321}">
                <p14:modId xmlns:p14="http://schemas.microsoft.com/office/powerpoint/2010/main" val="3260071393"/>
              </p:ext>
            </p:extLst>
          </p:nvPr>
        </p:nvGraphicFramePr>
        <p:xfrm>
          <a:off x="1366838" y="1442034"/>
          <a:ext cx="9458325" cy="3731641"/>
        </p:xfrm>
        <a:graphic>
          <a:graphicData uri="http://schemas.openxmlformats.org/drawingml/2006/table">
            <a:tbl>
              <a:tblPr/>
              <a:tblGrid>
                <a:gridCol w="894915">
                  <a:extLst>
                    <a:ext uri="{9D8B030D-6E8A-4147-A177-3AD203B41FA5}">
                      <a16:colId xmlns:a16="http://schemas.microsoft.com/office/drawing/2014/main" val="4065752338"/>
                    </a:ext>
                  </a:extLst>
                </a:gridCol>
                <a:gridCol w="570894">
                  <a:extLst>
                    <a:ext uri="{9D8B030D-6E8A-4147-A177-3AD203B41FA5}">
                      <a16:colId xmlns:a16="http://schemas.microsoft.com/office/drawing/2014/main" val="3681681303"/>
                    </a:ext>
                  </a:extLst>
                </a:gridCol>
                <a:gridCol w="570894">
                  <a:extLst>
                    <a:ext uri="{9D8B030D-6E8A-4147-A177-3AD203B41FA5}">
                      <a16:colId xmlns:a16="http://schemas.microsoft.com/office/drawing/2014/main" val="2880668173"/>
                    </a:ext>
                  </a:extLst>
                </a:gridCol>
                <a:gridCol w="570894">
                  <a:extLst>
                    <a:ext uri="{9D8B030D-6E8A-4147-A177-3AD203B41FA5}">
                      <a16:colId xmlns:a16="http://schemas.microsoft.com/office/drawing/2014/main" val="3797975210"/>
                    </a:ext>
                  </a:extLst>
                </a:gridCol>
                <a:gridCol w="570894">
                  <a:extLst>
                    <a:ext uri="{9D8B030D-6E8A-4147-A177-3AD203B41FA5}">
                      <a16:colId xmlns:a16="http://schemas.microsoft.com/office/drawing/2014/main" val="1320794154"/>
                    </a:ext>
                  </a:extLst>
                </a:gridCol>
                <a:gridCol w="570894">
                  <a:extLst>
                    <a:ext uri="{9D8B030D-6E8A-4147-A177-3AD203B41FA5}">
                      <a16:colId xmlns:a16="http://schemas.microsoft.com/office/drawing/2014/main" val="2870654527"/>
                    </a:ext>
                  </a:extLst>
                </a:gridCol>
                <a:gridCol w="570894">
                  <a:extLst>
                    <a:ext uri="{9D8B030D-6E8A-4147-A177-3AD203B41FA5}">
                      <a16:colId xmlns:a16="http://schemas.microsoft.com/office/drawing/2014/main" val="1393207720"/>
                    </a:ext>
                  </a:extLst>
                </a:gridCol>
                <a:gridCol w="570894">
                  <a:extLst>
                    <a:ext uri="{9D8B030D-6E8A-4147-A177-3AD203B41FA5}">
                      <a16:colId xmlns:a16="http://schemas.microsoft.com/office/drawing/2014/main" val="1963733795"/>
                    </a:ext>
                  </a:extLst>
                </a:gridCol>
                <a:gridCol w="570894">
                  <a:extLst>
                    <a:ext uri="{9D8B030D-6E8A-4147-A177-3AD203B41FA5}">
                      <a16:colId xmlns:a16="http://schemas.microsoft.com/office/drawing/2014/main" val="3364172877"/>
                    </a:ext>
                  </a:extLst>
                </a:gridCol>
                <a:gridCol w="570894">
                  <a:extLst>
                    <a:ext uri="{9D8B030D-6E8A-4147-A177-3AD203B41FA5}">
                      <a16:colId xmlns:a16="http://schemas.microsoft.com/office/drawing/2014/main" val="3077228636"/>
                    </a:ext>
                  </a:extLst>
                </a:gridCol>
                <a:gridCol w="570894">
                  <a:extLst>
                    <a:ext uri="{9D8B030D-6E8A-4147-A177-3AD203B41FA5}">
                      <a16:colId xmlns:a16="http://schemas.microsoft.com/office/drawing/2014/main" val="3964422769"/>
                    </a:ext>
                  </a:extLst>
                </a:gridCol>
                <a:gridCol w="570894">
                  <a:extLst>
                    <a:ext uri="{9D8B030D-6E8A-4147-A177-3AD203B41FA5}">
                      <a16:colId xmlns:a16="http://schemas.microsoft.com/office/drawing/2014/main" val="277431545"/>
                    </a:ext>
                  </a:extLst>
                </a:gridCol>
                <a:gridCol w="570894">
                  <a:extLst>
                    <a:ext uri="{9D8B030D-6E8A-4147-A177-3AD203B41FA5}">
                      <a16:colId xmlns:a16="http://schemas.microsoft.com/office/drawing/2014/main" val="2507828157"/>
                    </a:ext>
                  </a:extLst>
                </a:gridCol>
                <a:gridCol w="570894">
                  <a:extLst>
                    <a:ext uri="{9D8B030D-6E8A-4147-A177-3AD203B41FA5}">
                      <a16:colId xmlns:a16="http://schemas.microsoft.com/office/drawing/2014/main" val="2535741258"/>
                    </a:ext>
                  </a:extLst>
                </a:gridCol>
                <a:gridCol w="570894">
                  <a:extLst>
                    <a:ext uri="{9D8B030D-6E8A-4147-A177-3AD203B41FA5}">
                      <a16:colId xmlns:a16="http://schemas.microsoft.com/office/drawing/2014/main" val="217267200"/>
                    </a:ext>
                  </a:extLst>
                </a:gridCol>
                <a:gridCol w="570894">
                  <a:extLst>
                    <a:ext uri="{9D8B030D-6E8A-4147-A177-3AD203B41FA5}">
                      <a16:colId xmlns:a16="http://schemas.microsoft.com/office/drawing/2014/main" val="1734656979"/>
                    </a:ext>
                  </a:extLst>
                </a:gridCol>
              </a:tblGrid>
              <a:tr h="1514557">
                <a:tc>
                  <a:txBody>
                    <a:bodyPr/>
                    <a:lstStyle/>
                    <a:p>
                      <a:pPr algn="l" fontAlgn="ctr">
                        <a:buNone/>
                      </a:pPr>
                      <a:r>
                        <a:rPr lang="en-GB" sz="1100" b="1" i="0" u="none" strike="noStrike" dirty="0">
                          <a:solidFill>
                            <a:srgbClr val="000000"/>
                          </a:solidFill>
                          <a:effectLst/>
                          <a:latin typeface="Arial" panose="020B0604020202020204" pitchFamily="34" charset="0"/>
                        </a:rPr>
                        <a:t> </a:t>
                      </a:r>
                    </a:p>
                  </a:txBody>
                  <a:tcPr marL="6350" marR="6350" marT="6350"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000" b="0" i="0" u="none" strike="noStrike" dirty="0">
                          <a:solidFill>
                            <a:srgbClr val="000000"/>
                          </a:solidFill>
                          <a:effectLst/>
                          <a:latin typeface="Arial" panose="020B0604020202020204" pitchFamily="34" charset="0"/>
                        </a:rPr>
                        <a:t>Business &amp; Industrial</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000" b="0" i="0" u="none" strike="noStrike">
                          <a:solidFill>
                            <a:srgbClr val="000000"/>
                          </a:solidFill>
                          <a:effectLst/>
                          <a:latin typeface="Arial" panose="020B0604020202020204" pitchFamily="34" charset="0"/>
                        </a:rPr>
                        <a:t>Finance</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100" b="0" i="0" u="none" strike="noStrike">
                          <a:solidFill>
                            <a:srgbClr val="000000"/>
                          </a:solidFill>
                          <a:effectLst/>
                          <a:latin typeface="Calibri" panose="020F0502020204030204" pitchFamily="34" charset="0"/>
                        </a:rPr>
                        <a:t>Automotive</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100" b="0" i="0" u="none" strike="noStrike" dirty="0">
                          <a:solidFill>
                            <a:srgbClr val="000000"/>
                          </a:solidFill>
                          <a:effectLst/>
                          <a:latin typeface="Calibri" panose="020F0502020204030204" pitchFamily="34" charset="0"/>
                        </a:rPr>
                        <a:t>Household FMCG</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100" b="0" i="0" u="none" strike="noStrike">
                          <a:solidFill>
                            <a:srgbClr val="000000"/>
                          </a:solidFill>
                          <a:effectLst/>
                          <a:latin typeface="Calibri" panose="020F0502020204030204" pitchFamily="34" charset="0"/>
                        </a:rPr>
                        <a:t>Telecoms</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100" b="0" i="0" u="none" strike="noStrike">
                          <a:solidFill>
                            <a:srgbClr val="000000"/>
                          </a:solidFill>
                          <a:effectLst/>
                          <a:latin typeface="Calibri" panose="020F0502020204030204" pitchFamily="34" charset="0"/>
                        </a:rPr>
                        <a:t>Media</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000" b="0" i="0" u="none" strike="noStrike">
                          <a:solidFill>
                            <a:srgbClr val="000000"/>
                          </a:solidFill>
                          <a:effectLst/>
                          <a:latin typeface="Arial" panose="020B0604020202020204" pitchFamily="34" charset="0"/>
                        </a:rPr>
                        <a:t>Food</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000" b="0" i="0" u="none" strike="noStrike">
                          <a:solidFill>
                            <a:srgbClr val="000000"/>
                          </a:solidFill>
                          <a:effectLst/>
                          <a:latin typeface="Arial" panose="020B0604020202020204" pitchFamily="34" charset="0"/>
                        </a:rPr>
                        <a:t>Retail</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100" b="0" i="0" u="none" strike="noStrike">
                          <a:solidFill>
                            <a:srgbClr val="000000"/>
                          </a:solidFill>
                          <a:effectLst/>
                          <a:latin typeface="Calibri" panose="020F0502020204030204" pitchFamily="34" charset="0"/>
                        </a:rPr>
                        <a:t>Drink</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100" b="0" i="0" u="none" strike="noStrike" dirty="0">
                          <a:solidFill>
                            <a:srgbClr val="000000"/>
                          </a:solidFill>
                          <a:effectLst/>
                          <a:latin typeface="Calibri" panose="020F0502020204030204" pitchFamily="34" charset="0"/>
                        </a:rPr>
                        <a:t>Cosmetics </a:t>
                      </a:r>
                    </a:p>
                    <a:p>
                      <a:pPr algn="ctr" fontAlgn="ctr">
                        <a:buNone/>
                      </a:pPr>
                      <a:r>
                        <a:rPr lang="en-GB" sz="1100" b="0" i="0" u="none" strike="noStrike" dirty="0">
                          <a:solidFill>
                            <a:srgbClr val="000000"/>
                          </a:solidFill>
                          <a:effectLst/>
                          <a:latin typeface="Calibri" panose="020F0502020204030204" pitchFamily="34" charset="0"/>
                        </a:rPr>
                        <a:t>&amp; Personal Care</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100" b="0" i="0" u="none" strike="noStrike" dirty="0">
                          <a:solidFill>
                            <a:srgbClr val="000000"/>
                          </a:solidFill>
                          <a:effectLst/>
                          <a:latin typeface="Calibri" panose="020F0502020204030204" pitchFamily="34" charset="0"/>
                        </a:rPr>
                        <a:t>Household</a:t>
                      </a:r>
                    </a:p>
                    <a:p>
                      <a:pPr algn="ctr" fontAlgn="ctr">
                        <a:buNone/>
                      </a:pPr>
                      <a:r>
                        <a:rPr lang="en-GB" sz="1100" b="0" i="0" u="none" strike="noStrike" dirty="0">
                          <a:solidFill>
                            <a:srgbClr val="000000"/>
                          </a:solidFill>
                          <a:effectLst/>
                          <a:latin typeface="Calibri" panose="020F0502020204030204" pitchFamily="34" charset="0"/>
                        </a:rPr>
                        <a:t>Equipment &amp; DIY</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000" b="0" i="0" u="none" strike="noStrike">
                          <a:solidFill>
                            <a:srgbClr val="000000"/>
                          </a:solidFill>
                          <a:effectLst/>
                          <a:latin typeface="Arial" panose="020B0604020202020204" pitchFamily="34" charset="0"/>
                        </a:rPr>
                        <a:t>Health &amp; Wellbeing</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000" b="0" i="0" u="none" strike="noStrike" dirty="0">
                          <a:solidFill>
                            <a:srgbClr val="000000"/>
                          </a:solidFill>
                          <a:effectLst/>
                          <a:latin typeface="Arial" panose="020B0604020202020204" pitchFamily="34" charset="0"/>
                        </a:rPr>
                        <a:t>Travel </a:t>
                      </a:r>
                    </a:p>
                    <a:p>
                      <a:pPr algn="ctr" fontAlgn="ctr">
                        <a:buNone/>
                      </a:pPr>
                      <a:r>
                        <a:rPr lang="en-GB" sz="1000" b="0" i="0" u="none" strike="noStrike" dirty="0">
                          <a:solidFill>
                            <a:srgbClr val="000000"/>
                          </a:solidFill>
                          <a:effectLst/>
                          <a:latin typeface="Arial" panose="020B0604020202020204" pitchFamily="34" charset="0"/>
                        </a:rPr>
                        <a:t>&amp; Transport</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000" b="0" i="0" u="none" strike="noStrike" dirty="0">
                          <a:solidFill>
                            <a:srgbClr val="000000"/>
                          </a:solidFill>
                          <a:effectLst/>
                          <a:latin typeface="Arial" panose="020B0604020202020204" pitchFamily="34" charset="0"/>
                        </a:rPr>
                        <a:t>Entertainment </a:t>
                      </a:r>
                    </a:p>
                    <a:p>
                      <a:pPr algn="ctr" fontAlgn="ctr">
                        <a:buNone/>
                      </a:pPr>
                      <a:r>
                        <a:rPr lang="en-GB" sz="1000" b="0" i="0" u="none" strike="noStrike" dirty="0">
                          <a:solidFill>
                            <a:srgbClr val="000000"/>
                          </a:solidFill>
                          <a:effectLst/>
                          <a:latin typeface="Arial" panose="020B0604020202020204" pitchFamily="34" charset="0"/>
                        </a:rPr>
                        <a:t>&amp; Leisure</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000" b="0" i="0" u="none" strike="noStrike">
                          <a:solidFill>
                            <a:srgbClr val="000000"/>
                          </a:solidFill>
                          <a:effectLst/>
                          <a:latin typeface="Arial" panose="020B0604020202020204" pitchFamily="34" charset="0"/>
                        </a:rPr>
                        <a:t>Government Social Political Organisation</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42769987"/>
                  </a:ext>
                </a:extLst>
              </a:tr>
              <a:tr h="501297">
                <a:tc>
                  <a:txBody>
                    <a:bodyPr/>
                    <a:lstStyle/>
                    <a:p>
                      <a:pPr algn="ctr" fontAlgn="ctr">
                        <a:buNone/>
                      </a:pPr>
                      <a:r>
                        <a:rPr lang="en-GB" sz="1000" b="0" i="0" u="none" strike="noStrike">
                          <a:solidFill>
                            <a:srgbClr val="000000"/>
                          </a:solidFill>
                          <a:effectLst/>
                          <a:latin typeface="Arial" panose="020B0604020202020204" pitchFamily="34" charset="0"/>
                        </a:rPr>
                        <a:t>Jul</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200" b="1" i="0" u="none" strike="noStrike">
                          <a:solidFill>
                            <a:srgbClr val="000000"/>
                          </a:solidFill>
                          <a:effectLst/>
                          <a:latin typeface="Arial" panose="020B0604020202020204" pitchFamily="34" charset="0"/>
                        </a:rPr>
                        <a:t>122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1CC7E"/>
                    </a:solidFill>
                  </a:tcPr>
                </a:tc>
                <a:tc>
                  <a:txBody>
                    <a:bodyPr/>
                    <a:lstStyle/>
                    <a:p>
                      <a:pPr algn="ctr" fontAlgn="ctr">
                        <a:buNone/>
                      </a:pPr>
                      <a:r>
                        <a:rPr lang="en-GB" sz="1200" b="1" i="0" u="none" strike="noStrike">
                          <a:solidFill>
                            <a:srgbClr val="000000"/>
                          </a:solidFill>
                          <a:effectLst/>
                          <a:latin typeface="Arial" panose="020B0604020202020204" pitchFamily="34" charset="0"/>
                        </a:rPr>
                        <a:t>126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BC57D"/>
                    </a:solidFill>
                  </a:tcPr>
                </a:tc>
                <a:tc>
                  <a:txBody>
                    <a:bodyPr/>
                    <a:lstStyle/>
                    <a:p>
                      <a:pPr algn="ctr" fontAlgn="ctr">
                        <a:buNone/>
                      </a:pPr>
                      <a:r>
                        <a:rPr lang="en-GB" sz="1200" b="1" i="0" u="none" strike="noStrike">
                          <a:solidFill>
                            <a:srgbClr val="000000"/>
                          </a:solidFill>
                          <a:effectLst/>
                          <a:latin typeface="Arial" panose="020B0604020202020204" pitchFamily="34" charset="0"/>
                        </a:rPr>
                        <a:t>89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C57C"/>
                    </a:solidFill>
                  </a:tcPr>
                </a:tc>
                <a:tc>
                  <a:txBody>
                    <a:bodyPr/>
                    <a:lstStyle/>
                    <a:p>
                      <a:pPr algn="ctr" fontAlgn="ctr">
                        <a:buNone/>
                      </a:pPr>
                      <a:r>
                        <a:rPr lang="en-GB" sz="1200" b="1" i="0" u="none" strike="noStrike">
                          <a:solidFill>
                            <a:srgbClr val="000000"/>
                          </a:solidFill>
                          <a:effectLst/>
                          <a:latin typeface="Arial" panose="020B0604020202020204" pitchFamily="34" charset="0"/>
                        </a:rPr>
                        <a:t>110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4DF82"/>
                    </a:solidFill>
                  </a:tcPr>
                </a:tc>
                <a:tc>
                  <a:txBody>
                    <a:bodyPr/>
                    <a:lstStyle/>
                    <a:p>
                      <a:pPr algn="ctr" fontAlgn="ctr">
                        <a:buNone/>
                      </a:pPr>
                      <a:r>
                        <a:rPr lang="en-GB" sz="1200" b="1" i="0" u="none" strike="noStrike">
                          <a:solidFill>
                            <a:srgbClr val="000000"/>
                          </a:solidFill>
                          <a:effectLst/>
                          <a:latin typeface="Arial" panose="020B0604020202020204" pitchFamily="34" charset="0"/>
                        </a:rPr>
                        <a:t>94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57F"/>
                    </a:solidFill>
                  </a:tcPr>
                </a:tc>
                <a:tc>
                  <a:txBody>
                    <a:bodyPr/>
                    <a:lstStyle/>
                    <a:p>
                      <a:pPr algn="ctr" fontAlgn="ctr">
                        <a:buNone/>
                      </a:pPr>
                      <a:r>
                        <a:rPr lang="en-GB" sz="1200" b="1" i="0" u="none" strike="noStrike">
                          <a:solidFill>
                            <a:srgbClr val="000000"/>
                          </a:solidFill>
                          <a:effectLst/>
                          <a:latin typeface="Arial" panose="020B0604020202020204" pitchFamily="34" charset="0"/>
                        </a:rPr>
                        <a:t>83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B579"/>
                    </a:solidFill>
                  </a:tcPr>
                </a:tc>
                <a:tc>
                  <a:txBody>
                    <a:bodyPr/>
                    <a:lstStyle/>
                    <a:p>
                      <a:pPr algn="ctr" fontAlgn="ctr">
                        <a:buNone/>
                      </a:pPr>
                      <a:r>
                        <a:rPr lang="en-GB" sz="1200" b="1" i="0" u="none" strike="noStrike">
                          <a:solidFill>
                            <a:srgbClr val="000000"/>
                          </a:solidFill>
                          <a:effectLst/>
                          <a:latin typeface="Arial" panose="020B0604020202020204" pitchFamily="34" charset="0"/>
                        </a:rPr>
                        <a:t>107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1E383"/>
                    </a:solidFill>
                  </a:tcPr>
                </a:tc>
                <a:tc>
                  <a:txBody>
                    <a:bodyPr/>
                    <a:lstStyle/>
                    <a:p>
                      <a:pPr algn="ctr" fontAlgn="ctr">
                        <a:buNone/>
                      </a:pPr>
                      <a:r>
                        <a:rPr lang="en-GB" sz="1200" b="1" i="0" u="none" strike="noStrike">
                          <a:solidFill>
                            <a:srgbClr val="000000"/>
                          </a:solidFill>
                          <a:effectLst/>
                          <a:latin typeface="Arial" panose="020B0604020202020204" pitchFamily="34" charset="0"/>
                        </a:rPr>
                        <a:t>106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583"/>
                    </a:solidFill>
                  </a:tcPr>
                </a:tc>
                <a:tc>
                  <a:txBody>
                    <a:bodyPr/>
                    <a:lstStyle/>
                    <a:p>
                      <a:pPr algn="ctr" fontAlgn="ctr">
                        <a:buNone/>
                      </a:pPr>
                      <a:r>
                        <a:rPr lang="en-GB" sz="1200" b="1" i="0" u="none" strike="noStrike">
                          <a:solidFill>
                            <a:srgbClr val="000000"/>
                          </a:solidFill>
                          <a:effectLst/>
                          <a:latin typeface="Arial" panose="020B0604020202020204" pitchFamily="34" charset="0"/>
                        </a:rPr>
                        <a:t>156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ctr">
                        <a:buNone/>
                      </a:pPr>
                      <a:r>
                        <a:rPr lang="en-GB" sz="1200" b="1" i="0" u="none" strike="noStrike">
                          <a:solidFill>
                            <a:srgbClr val="000000"/>
                          </a:solidFill>
                          <a:effectLst/>
                          <a:latin typeface="Arial" panose="020B0604020202020204" pitchFamily="34" charset="0"/>
                        </a:rPr>
                        <a:t>107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3E383"/>
                    </a:solidFill>
                  </a:tcPr>
                </a:tc>
                <a:tc>
                  <a:txBody>
                    <a:bodyPr/>
                    <a:lstStyle/>
                    <a:p>
                      <a:pPr algn="ctr" fontAlgn="ctr">
                        <a:buNone/>
                      </a:pPr>
                      <a:r>
                        <a:rPr lang="en-GB" sz="1200" b="1" i="0" u="none" strike="noStrike">
                          <a:solidFill>
                            <a:srgbClr val="000000"/>
                          </a:solidFill>
                          <a:effectLst/>
                          <a:latin typeface="Arial" panose="020B0604020202020204" pitchFamily="34" charset="0"/>
                        </a:rPr>
                        <a:t>71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9272"/>
                    </a:solidFill>
                  </a:tcPr>
                </a:tc>
                <a:tc>
                  <a:txBody>
                    <a:bodyPr/>
                    <a:lstStyle/>
                    <a:p>
                      <a:pPr algn="ctr" fontAlgn="ctr">
                        <a:buNone/>
                      </a:pPr>
                      <a:r>
                        <a:rPr lang="en-GB" sz="1200" b="1" i="0" u="none" strike="noStrike">
                          <a:solidFill>
                            <a:srgbClr val="000000"/>
                          </a:solidFill>
                          <a:effectLst/>
                          <a:latin typeface="Arial" panose="020B0604020202020204" pitchFamily="34" charset="0"/>
                        </a:rPr>
                        <a:t>100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382"/>
                    </a:solidFill>
                  </a:tcPr>
                </a:tc>
                <a:tc>
                  <a:txBody>
                    <a:bodyPr/>
                    <a:lstStyle/>
                    <a:p>
                      <a:pPr algn="ctr" fontAlgn="ctr">
                        <a:buNone/>
                      </a:pPr>
                      <a:r>
                        <a:rPr lang="en-GB" sz="1200" b="1" i="0" u="none" strike="noStrike">
                          <a:solidFill>
                            <a:srgbClr val="000000"/>
                          </a:solidFill>
                          <a:effectLst/>
                          <a:latin typeface="Arial" panose="020B0604020202020204" pitchFamily="34" charset="0"/>
                        </a:rPr>
                        <a:t>99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282"/>
                    </a:solidFill>
                  </a:tcPr>
                </a:tc>
                <a:tc>
                  <a:txBody>
                    <a:bodyPr/>
                    <a:lstStyle/>
                    <a:p>
                      <a:pPr algn="ctr" fontAlgn="ctr">
                        <a:buNone/>
                      </a:pPr>
                      <a:r>
                        <a:rPr lang="en-GB" sz="1200" b="1" i="0" u="none" strike="noStrike">
                          <a:solidFill>
                            <a:srgbClr val="000000"/>
                          </a:solidFill>
                          <a:effectLst/>
                          <a:latin typeface="Arial" panose="020B0604020202020204" pitchFamily="34" charset="0"/>
                        </a:rPr>
                        <a:t>91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B7D"/>
                    </a:solidFill>
                  </a:tcPr>
                </a:tc>
                <a:tc>
                  <a:txBody>
                    <a:bodyPr/>
                    <a:lstStyle/>
                    <a:p>
                      <a:pPr algn="ctr" fontAlgn="ctr">
                        <a:buNone/>
                      </a:pPr>
                      <a:r>
                        <a:rPr lang="en-GB" sz="1200" b="1" i="0" u="none" strike="noStrike">
                          <a:solidFill>
                            <a:srgbClr val="000000"/>
                          </a:solidFill>
                          <a:effectLst/>
                          <a:latin typeface="Arial" panose="020B0604020202020204" pitchFamily="34" charset="0"/>
                        </a:rPr>
                        <a:t>72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9773"/>
                    </a:solidFill>
                  </a:tcPr>
                </a:tc>
                <a:extLst>
                  <a:ext uri="{0D108BD9-81ED-4DB2-BD59-A6C34878D82A}">
                    <a16:rowId xmlns:a16="http://schemas.microsoft.com/office/drawing/2014/main" val="3533373799"/>
                  </a:ext>
                </a:extLst>
              </a:tr>
              <a:tr h="501297">
                <a:tc>
                  <a:txBody>
                    <a:bodyPr/>
                    <a:lstStyle/>
                    <a:p>
                      <a:pPr algn="ctr" fontAlgn="ctr">
                        <a:buNone/>
                      </a:pPr>
                      <a:r>
                        <a:rPr lang="en-GB" sz="1000" b="0" i="0" u="none" strike="noStrike">
                          <a:solidFill>
                            <a:srgbClr val="000000"/>
                          </a:solidFill>
                          <a:effectLst/>
                          <a:latin typeface="Arial" panose="020B0604020202020204" pitchFamily="34" charset="0"/>
                        </a:rPr>
                        <a:t>Aug</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200" b="1" i="0" u="none" strike="noStrike">
                          <a:solidFill>
                            <a:srgbClr val="000000"/>
                          </a:solidFill>
                          <a:effectLst/>
                          <a:latin typeface="Arial" panose="020B0604020202020204" pitchFamily="34" charset="0"/>
                        </a:rPr>
                        <a:t>116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2D580"/>
                    </a:solidFill>
                  </a:tcPr>
                </a:tc>
                <a:tc>
                  <a:txBody>
                    <a:bodyPr/>
                    <a:lstStyle/>
                    <a:p>
                      <a:pPr algn="ctr" fontAlgn="ctr">
                        <a:buNone/>
                      </a:pPr>
                      <a:r>
                        <a:rPr lang="en-GB" sz="1200" b="1" i="0" u="none" strike="noStrike">
                          <a:solidFill>
                            <a:srgbClr val="000000"/>
                          </a:solidFill>
                          <a:effectLst/>
                          <a:latin typeface="Arial" panose="020B0604020202020204" pitchFamily="34" charset="0"/>
                        </a:rPr>
                        <a:t>109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082"/>
                    </a:solidFill>
                  </a:tcPr>
                </a:tc>
                <a:tc>
                  <a:txBody>
                    <a:bodyPr/>
                    <a:lstStyle/>
                    <a:p>
                      <a:pPr algn="ctr" fontAlgn="ctr">
                        <a:buNone/>
                      </a:pPr>
                      <a:r>
                        <a:rPr lang="en-GB" sz="1200" b="1" i="0" u="none" strike="noStrike">
                          <a:solidFill>
                            <a:srgbClr val="000000"/>
                          </a:solidFill>
                          <a:effectLst/>
                          <a:latin typeface="Arial" panose="020B0604020202020204" pitchFamily="34" charset="0"/>
                        </a:rPr>
                        <a:t>130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ctr">
                        <a:buNone/>
                      </a:pPr>
                      <a:r>
                        <a:rPr lang="en-GB" sz="1200" b="1" i="0" u="none" strike="noStrike">
                          <a:solidFill>
                            <a:srgbClr val="000000"/>
                          </a:solidFill>
                          <a:effectLst/>
                          <a:latin typeface="Arial" panose="020B0604020202020204" pitchFamily="34" charset="0"/>
                        </a:rPr>
                        <a:t>116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1D580"/>
                    </a:solidFill>
                  </a:tcPr>
                </a:tc>
                <a:tc>
                  <a:txBody>
                    <a:bodyPr/>
                    <a:lstStyle/>
                    <a:p>
                      <a:pPr algn="ctr" fontAlgn="ctr">
                        <a:buNone/>
                      </a:pPr>
                      <a:r>
                        <a:rPr lang="en-GB" sz="1200" b="1" i="0" u="none" strike="noStrike">
                          <a:solidFill>
                            <a:srgbClr val="000000"/>
                          </a:solidFill>
                          <a:effectLst/>
                          <a:latin typeface="Arial" panose="020B0604020202020204" pitchFamily="34" charset="0"/>
                        </a:rPr>
                        <a:t>102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A83"/>
                    </a:solidFill>
                  </a:tcPr>
                </a:tc>
                <a:tc>
                  <a:txBody>
                    <a:bodyPr/>
                    <a:lstStyle/>
                    <a:p>
                      <a:pPr algn="ctr" fontAlgn="ctr">
                        <a:buNone/>
                      </a:pPr>
                      <a:r>
                        <a:rPr lang="en-GB" sz="1200" b="1" i="0" u="none" strike="noStrike">
                          <a:solidFill>
                            <a:srgbClr val="000000"/>
                          </a:solidFill>
                          <a:effectLst/>
                          <a:latin typeface="Arial" panose="020B0604020202020204" pitchFamily="34" charset="0"/>
                        </a:rPr>
                        <a:t>105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784"/>
                    </a:solidFill>
                  </a:tcPr>
                </a:tc>
                <a:tc>
                  <a:txBody>
                    <a:bodyPr/>
                    <a:lstStyle/>
                    <a:p>
                      <a:pPr algn="ctr" fontAlgn="ctr">
                        <a:buNone/>
                      </a:pPr>
                      <a:r>
                        <a:rPr lang="en-GB" sz="1200" b="1" i="0" u="none" strike="noStrike">
                          <a:solidFill>
                            <a:srgbClr val="000000"/>
                          </a:solidFill>
                          <a:effectLst/>
                          <a:latin typeface="Arial" panose="020B0604020202020204" pitchFamily="34" charset="0"/>
                        </a:rPr>
                        <a:t>119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FD07F"/>
                    </a:solidFill>
                  </a:tcPr>
                </a:tc>
                <a:tc>
                  <a:txBody>
                    <a:bodyPr/>
                    <a:lstStyle/>
                    <a:p>
                      <a:pPr algn="ctr" fontAlgn="ctr">
                        <a:buNone/>
                      </a:pPr>
                      <a:r>
                        <a:rPr lang="en-GB" sz="1200" b="1" i="0" u="none" strike="noStrike">
                          <a:solidFill>
                            <a:srgbClr val="000000"/>
                          </a:solidFill>
                          <a:effectLst/>
                          <a:latin typeface="Arial" panose="020B0604020202020204" pitchFamily="34" charset="0"/>
                        </a:rPr>
                        <a:t>105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683"/>
                    </a:solidFill>
                  </a:tcPr>
                </a:tc>
                <a:tc>
                  <a:txBody>
                    <a:bodyPr/>
                    <a:lstStyle/>
                    <a:p>
                      <a:pPr algn="ctr" fontAlgn="ctr">
                        <a:buNone/>
                      </a:pPr>
                      <a:r>
                        <a:rPr lang="en-GB" sz="1200" b="1" i="0" u="none" strike="noStrike">
                          <a:solidFill>
                            <a:srgbClr val="000000"/>
                          </a:solidFill>
                          <a:effectLst/>
                          <a:latin typeface="Arial" panose="020B0604020202020204" pitchFamily="34" charset="0"/>
                        </a:rPr>
                        <a:t>93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27F"/>
                    </a:solidFill>
                  </a:tcPr>
                </a:tc>
                <a:tc>
                  <a:txBody>
                    <a:bodyPr/>
                    <a:lstStyle/>
                    <a:p>
                      <a:pPr algn="ctr" fontAlgn="ctr">
                        <a:buNone/>
                      </a:pPr>
                      <a:r>
                        <a:rPr lang="en-GB" sz="1200" b="1" i="0" u="none" strike="noStrike">
                          <a:solidFill>
                            <a:srgbClr val="000000"/>
                          </a:solidFill>
                          <a:effectLst/>
                          <a:latin typeface="Arial" panose="020B0604020202020204" pitchFamily="34" charset="0"/>
                        </a:rPr>
                        <a:t>104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884"/>
                    </a:solidFill>
                  </a:tcPr>
                </a:tc>
                <a:tc>
                  <a:txBody>
                    <a:bodyPr/>
                    <a:lstStyle/>
                    <a:p>
                      <a:pPr algn="ctr" fontAlgn="ctr">
                        <a:buNone/>
                      </a:pPr>
                      <a:r>
                        <a:rPr lang="en-GB" sz="1200" b="1" i="0" u="none" strike="noStrike">
                          <a:solidFill>
                            <a:srgbClr val="000000"/>
                          </a:solidFill>
                          <a:effectLst/>
                          <a:latin typeface="Arial" panose="020B0604020202020204" pitchFamily="34" charset="0"/>
                        </a:rPr>
                        <a:t>107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383"/>
                    </a:solidFill>
                  </a:tcPr>
                </a:tc>
                <a:tc>
                  <a:txBody>
                    <a:bodyPr/>
                    <a:lstStyle/>
                    <a:p>
                      <a:pPr algn="ctr" fontAlgn="ctr">
                        <a:buNone/>
                      </a:pPr>
                      <a:r>
                        <a:rPr lang="en-GB" sz="1200" b="1" i="0" u="none" strike="noStrike">
                          <a:solidFill>
                            <a:srgbClr val="000000"/>
                          </a:solidFill>
                          <a:effectLst/>
                          <a:latin typeface="Arial" panose="020B0604020202020204" pitchFamily="34" charset="0"/>
                        </a:rPr>
                        <a:t>103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A84"/>
                    </a:solidFill>
                  </a:tcPr>
                </a:tc>
                <a:tc>
                  <a:txBody>
                    <a:bodyPr/>
                    <a:lstStyle/>
                    <a:p>
                      <a:pPr algn="ctr" fontAlgn="ctr">
                        <a:buNone/>
                      </a:pPr>
                      <a:r>
                        <a:rPr lang="en-GB" sz="1200" b="1" i="0" u="none" strike="noStrike">
                          <a:solidFill>
                            <a:srgbClr val="000000"/>
                          </a:solidFill>
                          <a:effectLst/>
                          <a:latin typeface="Arial" panose="020B0604020202020204" pitchFamily="34" charset="0"/>
                        </a:rPr>
                        <a:t>79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AA77"/>
                    </a:solidFill>
                  </a:tcPr>
                </a:tc>
                <a:tc>
                  <a:txBody>
                    <a:bodyPr/>
                    <a:lstStyle/>
                    <a:p>
                      <a:pPr algn="ctr" fontAlgn="ctr">
                        <a:buNone/>
                      </a:pPr>
                      <a:r>
                        <a:rPr lang="en-GB" sz="1200" b="1" i="0" u="none" strike="noStrike">
                          <a:solidFill>
                            <a:srgbClr val="000000"/>
                          </a:solidFill>
                          <a:effectLst/>
                          <a:latin typeface="Arial" panose="020B0604020202020204" pitchFamily="34" charset="0"/>
                        </a:rPr>
                        <a:t>83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B579"/>
                    </a:solidFill>
                  </a:tcPr>
                </a:tc>
                <a:tc>
                  <a:txBody>
                    <a:bodyPr/>
                    <a:lstStyle/>
                    <a:p>
                      <a:pPr algn="ctr" fontAlgn="ctr">
                        <a:buNone/>
                      </a:pPr>
                      <a:r>
                        <a:rPr lang="en-GB" sz="1200" b="1" i="0" u="none" strike="noStrike">
                          <a:solidFill>
                            <a:srgbClr val="000000"/>
                          </a:solidFill>
                          <a:effectLst/>
                          <a:latin typeface="Arial" panose="020B0604020202020204" pitchFamily="34" charset="0"/>
                        </a:rPr>
                        <a:t>80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AB77"/>
                    </a:solidFill>
                  </a:tcPr>
                </a:tc>
                <a:extLst>
                  <a:ext uri="{0D108BD9-81ED-4DB2-BD59-A6C34878D82A}">
                    <a16:rowId xmlns:a16="http://schemas.microsoft.com/office/drawing/2014/main" val="1391833898"/>
                  </a:ext>
                </a:extLst>
              </a:tr>
              <a:tr h="501297">
                <a:tc>
                  <a:txBody>
                    <a:bodyPr/>
                    <a:lstStyle/>
                    <a:p>
                      <a:pPr algn="ctr" fontAlgn="ctr">
                        <a:buNone/>
                      </a:pPr>
                      <a:r>
                        <a:rPr lang="en-GB" sz="1000" b="0" i="0" u="none" strike="noStrike">
                          <a:solidFill>
                            <a:srgbClr val="000000"/>
                          </a:solidFill>
                          <a:effectLst/>
                          <a:latin typeface="Arial" panose="020B0604020202020204" pitchFamily="34" charset="0"/>
                        </a:rPr>
                        <a:t>Sep</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200" b="1" i="0" u="none" strike="noStrike">
                          <a:solidFill>
                            <a:srgbClr val="000000"/>
                          </a:solidFill>
                          <a:effectLst/>
                          <a:latin typeface="Arial" panose="020B0604020202020204" pitchFamily="34" charset="0"/>
                        </a:rPr>
                        <a:t>124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2C77D"/>
                    </a:solidFill>
                  </a:tcPr>
                </a:tc>
                <a:tc>
                  <a:txBody>
                    <a:bodyPr/>
                    <a:lstStyle/>
                    <a:p>
                      <a:pPr algn="ctr" fontAlgn="ctr">
                        <a:buNone/>
                      </a:pPr>
                      <a:r>
                        <a:rPr lang="en-GB" sz="1200" b="1" i="0" u="none" strike="noStrike">
                          <a:solidFill>
                            <a:srgbClr val="000000"/>
                          </a:solidFill>
                          <a:effectLst/>
                          <a:latin typeface="Arial" panose="020B0604020202020204" pitchFamily="34" charset="0"/>
                        </a:rPr>
                        <a:t>115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D780"/>
                    </a:solidFill>
                  </a:tcPr>
                </a:tc>
                <a:tc>
                  <a:txBody>
                    <a:bodyPr/>
                    <a:lstStyle/>
                    <a:p>
                      <a:pPr algn="ctr" fontAlgn="ctr">
                        <a:buNone/>
                      </a:pPr>
                      <a:r>
                        <a:rPr lang="en-GB" sz="1200" b="1" i="0" u="none" strike="noStrike">
                          <a:solidFill>
                            <a:srgbClr val="000000"/>
                          </a:solidFill>
                          <a:effectLst/>
                          <a:latin typeface="Arial" panose="020B0604020202020204" pitchFamily="34" charset="0"/>
                        </a:rPr>
                        <a:t>123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ACA7E"/>
                    </a:solidFill>
                  </a:tcPr>
                </a:tc>
                <a:tc>
                  <a:txBody>
                    <a:bodyPr/>
                    <a:lstStyle/>
                    <a:p>
                      <a:pPr algn="ctr" fontAlgn="ctr">
                        <a:buNone/>
                      </a:pPr>
                      <a:r>
                        <a:rPr lang="en-GB" sz="1200" b="1" i="0" u="none" strike="noStrike">
                          <a:solidFill>
                            <a:srgbClr val="000000"/>
                          </a:solidFill>
                          <a:effectLst/>
                          <a:latin typeface="Arial" panose="020B0604020202020204" pitchFamily="34" charset="0"/>
                        </a:rPr>
                        <a:t>100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683"/>
                    </a:solidFill>
                  </a:tcPr>
                </a:tc>
                <a:tc>
                  <a:txBody>
                    <a:bodyPr/>
                    <a:lstStyle/>
                    <a:p>
                      <a:pPr algn="ctr" fontAlgn="ctr">
                        <a:buNone/>
                      </a:pPr>
                      <a:r>
                        <a:rPr lang="en-GB" sz="1200" b="1" i="0" u="none" strike="noStrike">
                          <a:solidFill>
                            <a:srgbClr val="000000"/>
                          </a:solidFill>
                          <a:effectLst/>
                          <a:latin typeface="Arial" panose="020B0604020202020204" pitchFamily="34" charset="0"/>
                        </a:rPr>
                        <a:t>129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8C07C"/>
                    </a:solidFill>
                  </a:tcPr>
                </a:tc>
                <a:tc>
                  <a:txBody>
                    <a:bodyPr/>
                    <a:lstStyle/>
                    <a:p>
                      <a:pPr algn="ctr" fontAlgn="ctr">
                        <a:buNone/>
                      </a:pPr>
                      <a:r>
                        <a:rPr lang="en-GB" sz="1200" b="1" i="0" u="none" strike="noStrike">
                          <a:solidFill>
                            <a:srgbClr val="000000"/>
                          </a:solidFill>
                          <a:effectLst/>
                          <a:latin typeface="Arial" panose="020B0604020202020204" pitchFamily="34" charset="0"/>
                        </a:rPr>
                        <a:t>128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EC17C"/>
                    </a:solidFill>
                  </a:tcPr>
                </a:tc>
                <a:tc>
                  <a:txBody>
                    <a:bodyPr/>
                    <a:lstStyle/>
                    <a:p>
                      <a:pPr algn="ctr" fontAlgn="ctr">
                        <a:buNone/>
                      </a:pPr>
                      <a:r>
                        <a:rPr lang="en-GB" sz="1200" b="1" i="0" u="none" strike="noStrike">
                          <a:solidFill>
                            <a:srgbClr val="000000"/>
                          </a:solidFill>
                          <a:effectLst/>
                          <a:latin typeface="Arial" panose="020B0604020202020204" pitchFamily="34" charset="0"/>
                        </a:rPr>
                        <a:t>87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C07B"/>
                    </a:solidFill>
                  </a:tcPr>
                </a:tc>
                <a:tc>
                  <a:txBody>
                    <a:bodyPr/>
                    <a:lstStyle/>
                    <a:p>
                      <a:pPr algn="ctr" fontAlgn="ctr">
                        <a:buNone/>
                      </a:pPr>
                      <a:r>
                        <a:rPr lang="en-GB" sz="1200" b="1" i="0" u="none" strike="noStrike">
                          <a:solidFill>
                            <a:srgbClr val="000000"/>
                          </a:solidFill>
                          <a:effectLst/>
                          <a:latin typeface="Arial" panose="020B0604020202020204" pitchFamily="34" charset="0"/>
                        </a:rPr>
                        <a:t>97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C81"/>
                    </a:solidFill>
                  </a:tcPr>
                </a:tc>
                <a:tc>
                  <a:txBody>
                    <a:bodyPr/>
                    <a:lstStyle/>
                    <a:p>
                      <a:pPr algn="ctr" fontAlgn="ctr">
                        <a:buNone/>
                      </a:pPr>
                      <a:r>
                        <a:rPr lang="en-GB" sz="1200" b="1" i="0" u="none" strike="noStrike">
                          <a:solidFill>
                            <a:srgbClr val="000000"/>
                          </a:solidFill>
                          <a:effectLst/>
                          <a:latin typeface="Arial" panose="020B0604020202020204" pitchFamily="34" charset="0"/>
                        </a:rPr>
                        <a:t>56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tc>
                  <a:txBody>
                    <a:bodyPr/>
                    <a:lstStyle/>
                    <a:p>
                      <a:pPr algn="ctr" fontAlgn="ctr">
                        <a:buNone/>
                      </a:pPr>
                      <a:r>
                        <a:rPr lang="en-GB" sz="1200" b="1" i="0" u="none" strike="noStrike">
                          <a:solidFill>
                            <a:srgbClr val="000000"/>
                          </a:solidFill>
                          <a:effectLst/>
                          <a:latin typeface="Arial" panose="020B0604020202020204" pitchFamily="34" charset="0"/>
                        </a:rPr>
                        <a:t>86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BE7B"/>
                    </a:solidFill>
                  </a:tcPr>
                </a:tc>
                <a:tc>
                  <a:txBody>
                    <a:bodyPr/>
                    <a:lstStyle/>
                    <a:p>
                      <a:pPr algn="ctr" fontAlgn="ctr">
                        <a:buNone/>
                      </a:pPr>
                      <a:r>
                        <a:rPr lang="en-GB" sz="1200" b="1" i="0" u="none" strike="noStrike">
                          <a:solidFill>
                            <a:srgbClr val="000000"/>
                          </a:solidFill>
                          <a:effectLst/>
                          <a:latin typeface="Arial" panose="020B0604020202020204" pitchFamily="34" charset="0"/>
                        </a:rPr>
                        <a:t>101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883"/>
                    </a:solidFill>
                  </a:tcPr>
                </a:tc>
                <a:tc>
                  <a:txBody>
                    <a:bodyPr/>
                    <a:lstStyle/>
                    <a:p>
                      <a:pPr algn="ctr" fontAlgn="ctr">
                        <a:buNone/>
                      </a:pPr>
                      <a:r>
                        <a:rPr lang="en-GB" sz="1200" b="1" i="0" u="none" strike="noStrike">
                          <a:solidFill>
                            <a:srgbClr val="000000"/>
                          </a:solidFill>
                          <a:effectLst/>
                          <a:latin typeface="Arial" panose="020B0604020202020204" pitchFamily="34" charset="0"/>
                        </a:rPr>
                        <a:t>75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9D75"/>
                    </a:solidFill>
                  </a:tcPr>
                </a:tc>
                <a:tc>
                  <a:txBody>
                    <a:bodyPr/>
                    <a:lstStyle/>
                    <a:p>
                      <a:pPr algn="ctr" fontAlgn="ctr">
                        <a:buNone/>
                      </a:pPr>
                      <a:r>
                        <a:rPr lang="en-GB" sz="1200" b="1" i="0" u="none" strike="noStrike">
                          <a:solidFill>
                            <a:srgbClr val="000000"/>
                          </a:solidFill>
                          <a:effectLst/>
                          <a:latin typeface="Arial" panose="020B0604020202020204" pitchFamily="34" charset="0"/>
                        </a:rPr>
                        <a:t>91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C7E"/>
                    </a:solidFill>
                  </a:tcPr>
                </a:tc>
                <a:tc>
                  <a:txBody>
                    <a:bodyPr/>
                    <a:lstStyle/>
                    <a:p>
                      <a:pPr algn="ctr" fontAlgn="ctr">
                        <a:buNone/>
                      </a:pPr>
                      <a:r>
                        <a:rPr lang="en-GB" sz="1200" b="1" i="0" u="none" strike="noStrike">
                          <a:solidFill>
                            <a:srgbClr val="000000"/>
                          </a:solidFill>
                          <a:effectLst/>
                          <a:latin typeface="Arial" panose="020B0604020202020204" pitchFamily="34" charset="0"/>
                        </a:rPr>
                        <a:t>92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F7E"/>
                    </a:solidFill>
                  </a:tcPr>
                </a:tc>
                <a:tc>
                  <a:txBody>
                    <a:bodyPr/>
                    <a:lstStyle/>
                    <a:p>
                      <a:pPr algn="ctr" fontAlgn="ctr">
                        <a:buNone/>
                      </a:pPr>
                      <a:r>
                        <a:rPr lang="en-GB" sz="1200" b="1" i="0" u="none" strike="noStrike">
                          <a:solidFill>
                            <a:srgbClr val="000000"/>
                          </a:solidFill>
                          <a:effectLst/>
                          <a:latin typeface="Arial" panose="020B0604020202020204" pitchFamily="34" charset="0"/>
                        </a:rPr>
                        <a:t>97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D81"/>
                    </a:solidFill>
                  </a:tcPr>
                </a:tc>
                <a:extLst>
                  <a:ext uri="{0D108BD9-81ED-4DB2-BD59-A6C34878D82A}">
                    <a16:rowId xmlns:a16="http://schemas.microsoft.com/office/drawing/2014/main" val="3921221923"/>
                  </a:ext>
                </a:extLst>
              </a:tr>
              <a:tr h="211896">
                <a:tc>
                  <a:txBody>
                    <a:bodyPr/>
                    <a:lstStyle/>
                    <a:p>
                      <a:pPr algn="ctr" fontAlgn="ctr">
                        <a:buNone/>
                      </a:pPr>
                      <a:r>
                        <a:rPr lang="en-GB" sz="1000" b="0" i="0" u="none" strike="noStrike">
                          <a:solidFill>
                            <a:srgbClr val="000000"/>
                          </a:solidFill>
                          <a:effectLst/>
                          <a:latin typeface="Arial" panose="020B0604020202020204" pitchFamily="34" charset="0"/>
                        </a:rPr>
                        <a:t> </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200" b="1" i="0" u="none" strike="noStrike">
                          <a:solidFill>
                            <a:srgbClr val="000000"/>
                          </a:solidFill>
                          <a:effectLst/>
                          <a:latin typeface="Arial" panose="020B0604020202020204" pitchFamily="34" charset="0"/>
                        </a:rPr>
                        <a:t> </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200" b="1" i="0" u="none" strike="noStrike">
                          <a:solidFill>
                            <a:srgbClr val="000000"/>
                          </a:solidFill>
                          <a:effectLst/>
                          <a:latin typeface="Arial" panose="020B0604020202020204" pitchFamily="34" charset="0"/>
                        </a:rPr>
                        <a:t> </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200" b="1" i="0" u="none" strike="noStrike">
                          <a:solidFill>
                            <a:srgbClr val="000000"/>
                          </a:solidFill>
                          <a:effectLst/>
                          <a:latin typeface="Arial" panose="020B0604020202020204" pitchFamily="34" charset="0"/>
                        </a:rPr>
                        <a:t> </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200" b="1" i="0" u="none" strike="noStrike">
                          <a:solidFill>
                            <a:srgbClr val="000000"/>
                          </a:solidFill>
                          <a:effectLst/>
                          <a:latin typeface="Arial" panose="020B0604020202020204" pitchFamily="34" charset="0"/>
                        </a:rPr>
                        <a:t> </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200" b="1" i="0" u="none" strike="noStrike">
                          <a:solidFill>
                            <a:srgbClr val="000000"/>
                          </a:solidFill>
                          <a:effectLst/>
                          <a:latin typeface="Arial" panose="020B0604020202020204" pitchFamily="34" charset="0"/>
                        </a:rPr>
                        <a:t> </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200" b="1" i="0" u="none" strike="noStrike">
                          <a:solidFill>
                            <a:srgbClr val="000000"/>
                          </a:solidFill>
                          <a:effectLst/>
                          <a:latin typeface="Arial" panose="020B0604020202020204" pitchFamily="34" charset="0"/>
                        </a:rPr>
                        <a:t> </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200" b="1" i="0" u="none" strike="noStrike">
                          <a:solidFill>
                            <a:srgbClr val="000000"/>
                          </a:solidFill>
                          <a:effectLst/>
                          <a:latin typeface="Arial" panose="020B0604020202020204" pitchFamily="34" charset="0"/>
                        </a:rPr>
                        <a:t> </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200" b="1" i="0" u="none" strike="noStrike">
                          <a:solidFill>
                            <a:srgbClr val="000000"/>
                          </a:solidFill>
                          <a:effectLst/>
                          <a:latin typeface="Arial" panose="020B0604020202020204" pitchFamily="34" charset="0"/>
                        </a:rPr>
                        <a:t> </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200" b="1" i="0" u="none" strike="noStrike">
                          <a:solidFill>
                            <a:srgbClr val="000000"/>
                          </a:solidFill>
                          <a:effectLst/>
                          <a:latin typeface="Arial" panose="020B0604020202020204" pitchFamily="34" charset="0"/>
                        </a:rPr>
                        <a:t> </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200" b="1" i="0" u="none" strike="noStrike">
                          <a:solidFill>
                            <a:srgbClr val="000000"/>
                          </a:solidFill>
                          <a:effectLst/>
                          <a:latin typeface="Arial" panose="020B0604020202020204" pitchFamily="34" charset="0"/>
                        </a:rPr>
                        <a:t> </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200" b="1" i="0" u="none" strike="noStrike">
                          <a:solidFill>
                            <a:srgbClr val="000000"/>
                          </a:solidFill>
                          <a:effectLst/>
                          <a:latin typeface="Arial" panose="020B0604020202020204" pitchFamily="34" charset="0"/>
                        </a:rPr>
                        <a:t> </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200" b="1" i="0" u="none" strike="noStrike">
                          <a:solidFill>
                            <a:srgbClr val="000000"/>
                          </a:solidFill>
                          <a:effectLst/>
                          <a:latin typeface="Arial" panose="020B0604020202020204" pitchFamily="34" charset="0"/>
                        </a:rPr>
                        <a:t> </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200" b="1" i="0" u="none" strike="noStrike">
                          <a:solidFill>
                            <a:srgbClr val="000000"/>
                          </a:solidFill>
                          <a:effectLst/>
                          <a:latin typeface="Arial" panose="020B0604020202020204" pitchFamily="34" charset="0"/>
                        </a:rPr>
                        <a:t> </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200" b="1" i="0" u="none" strike="noStrike">
                          <a:solidFill>
                            <a:srgbClr val="000000"/>
                          </a:solidFill>
                          <a:effectLst/>
                          <a:latin typeface="Arial" panose="020B0604020202020204" pitchFamily="34" charset="0"/>
                        </a:rPr>
                        <a:t> </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200" b="1" i="0" u="none" strike="noStrike">
                          <a:solidFill>
                            <a:srgbClr val="000000"/>
                          </a:solidFill>
                          <a:effectLst/>
                          <a:latin typeface="Arial" panose="020B0604020202020204" pitchFamily="34" charset="0"/>
                        </a:rPr>
                        <a:t> </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34649796"/>
                  </a:ext>
                </a:extLst>
              </a:tr>
              <a:tr h="501297">
                <a:tc>
                  <a:txBody>
                    <a:bodyPr/>
                    <a:lstStyle/>
                    <a:p>
                      <a:pPr algn="ctr" fontAlgn="ctr">
                        <a:buNone/>
                      </a:pPr>
                      <a:r>
                        <a:rPr lang="en-GB" sz="1000" b="0" i="0" u="none" strike="noStrike">
                          <a:solidFill>
                            <a:srgbClr val="000000"/>
                          </a:solidFill>
                          <a:effectLst/>
                          <a:latin typeface="Arial" panose="020B0604020202020204" pitchFamily="34" charset="0"/>
                        </a:rPr>
                        <a:t>Q3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GB" sz="1200" b="1" i="0" u="none" strike="noStrike">
                          <a:solidFill>
                            <a:srgbClr val="000000"/>
                          </a:solidFill>
                          <a:effectLst/>
                          <a:latin typeface="Arial" panose="020B0604020202020204" pitchFamily="34" charset="0"/>
                        </a:rPr>
                        <a:t>121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CD7E"/>
                    </a:solidFill>
                  </a:tcPr>
                </a:tc>
                <a:tc>
                  <a:txBody>
                    <a:bodyPr/>
                    <a:lstStyle/>
                    <a:p>
                      <a:pPr algn="ctr" fontAlgn="ctr">
                        <a:buNone/>
                      </a:pPr>
                      <a:r>
                        <a:rPr lang="en-GB" sz="1200" b="1" i="0" u="none" strike="noStrike">
                          <a:solidFill>
                            <a:srgbClr val="000000"/>
                          </a:solidFill>
                          <a:effectLst/>
                          <a:latin typeface="Arial" panose="020B0604020202020204" pitchFamily="34" charset="0"/>
                        </a:rPr>
                        <a:t>116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ED480"/>
                    </a:solidFill>
                  </a:tcPr>
                </a:tc>
                <a:tc>
                  <a:txBody>
                    <a:bodyPr/>
                    <a:lstStyle/>
                    <a:p>
                      <a:pPr algn="ctr" fontAlgn="ctr">
                        <a:buNone/>
                      </a:pPr>
                      <a:r>
                        <a:rPr lang="en-GB" sz="1200" b="1" i="0" u="none" strike="noStrike">
                          <a:solidFill>
                            <a:srgbClr val="000000"/>
                          </a:solidFill>
                          <a:effectLst/>
                          <a:latin typeface="Arial" panose="020B0604020202020204" pitchFamily="34" charset="0"/>
                        </a:rPr>
                        <a:t>113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D981"/>
                    </a:solidFill>
                  </a:tcPr>
                </a:tc>
                <a:tc>
                  <a:txBody>
                    <a:bodyPr/>
                    <a:lstStyle/>
                    <a:p>
                      <a:pPr algn="ctr" fontAlgn="ctr">
                        <a:buNone/>
                      </a:pPr>
                      <a:r>
                        <a:rPr lang="en-GB" sz="1200" b="1" i="0" u="none" strike="noStrike">
                          <a:solidFill>
                            <a:srgbClr val="000000"/>
                          </a:solidFill>
                          <a:effectLst/>
                          <a:latin typeface="Arial" panose="020B0604020202020204" pitchFamily="34" charset="0"/>
                        </a:rPr>
                        <a:t>109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182"/>
                    </a:solidFill>
                  </a:tcPr>
                </a:tc>
                <a:tc>
                  <a:txBody>
                    <a:bodyPr/>
                    <a:lstStyle/>
                    <a:p>
                      <a:pPr algn="ctr" fontAlgn="ctr">
                        <a:buNone/>
                      </a:pPr>
                      <a:r>
                        <a:rPr lang="en-GB" sz="1200" b="1" i="0" u="none" strike="noStrike">
                          <a:solidFill>
                            <a:srgbClr val="000000"/>
                          </a:solidFill>
                          <a:effectLst/>
                          <a:latin typeface="Arial" panose="020B0604020202020204" pitchFamily="34" charset="0"/>
                        </a:rPr>
                        <a:t>108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182"/>
                    </a:solidFill>
                  </a:tcPr>
                </a:tc>
                <a:tc>
                  <a:txBody>
                    <a:bodyPr/>
                    <a:lstStyle/>
                    <a:p>
                      <a:pPr algn="ctr" fontAlgn="ctr">
                        <a:buNone/>
                      </a:pPr>
                      <a:r>
                        <a:rPr lang="en-GB" sz="1200" b="1" i="0" u="none" strike="noStrike">
                          <a:solidFill>
                            <a:srgbClr val="000000"/>
                          </a:solidFill>
                          <a:effectLst/>
                          <a:latin typeface="Arial" panose="020B0604020202020204" pitchFamily="34" charset="0"/>
                        </a:rPr>
                        <a:t>105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E784"/>
                    </a:solidFill>
                  </a:tcPr>
                </a:tc>
                <a:tc>
                  <a:txBody>
                    <a:bodyPr/>
                    <a:lstStyle/>
                    <a:p>
                      <a:pPr algn="ctr" fontAlgn="ctr">
                        <a:buNone/>
                      </a:pPr>
                      <a:r>
                        <a:rPr lang="en-GB" sz="1200" b="1" i="0" u="none" strike="noStrike">
                          <a:solidFill>
                            <a:srgbClr val="000000"/>
                          </a:solidFill>
                          <a:effectLst/>
                          <a:latin typeface="Arial" panose="020B0604020202020204" pitchFamily="34" charset="0"/>
                        </a:rPr>
                        <a:t>104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884"/>
                    </a:solidFill>
                  </a:tcPr>
                </a:tc>
                <a:tc>
                  <a:txBody>
                    <a:bodyPr/>
                    <a:lstStyle/>
                    <a:p>
                      <a:pPr algn="ctr" fontAlgn="ctr">
                        <a:buNone/>
                      </a:pPr>
                      <a:r>
                        <a:rPr lang="en-GB" sz="1200" b="1" i="0" u="none" strike="noStrike">
                          <a:solidFill>
                            <a:srgbClr val="000000"/>
                          </a:solidFill>
                          <a:effectLst/>
                          <a:latin typeface="Arial" panose="020B0604020202020204" pitchFamily="34" charset="0"/>
                        </a:rPr>
                        <a:t>103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A84"/>
                    </a:solidFill>
                  </a:tcPr>
                </a:tc>
                <a:tc>
                  <a:txBody>
                    <a:bodyPr/>
                    <a:lstStyle/>
                    <a:p>
                      <a:pPr algn="ctr" fontAlgn="ctr">
                        <a:buNone/>
                      </a:pPr>
                      <a:r>
                        <a:rPr lang="en-GB" sz="1200" b="1" i="0" u="none" strike="noStrike">
                          <a:solidFill>
                            <a:srgbClr val="000000"/>
                          </a:solidFill>
                          <a:effectLst/>
                          <a:latin typeface="Arial" panose="020B0604020202020204" pitchFamily="34" charset="0"/>
                        </a:rPr>
                        <a:t>102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ctr" fontAlgn="ctr">
                        <a:buNone/>
                      </a:pPr>
                      <a:r>
                        <a:rPr lang="en-GB" sz="1200" b="1" i="0" u="none" strike="noStrike">
                          <a:solidFill>
                            <a:srgbClr val="000000"/>
                          </a:solidFill>
                          <a:effectLst/>
                          <a:latin typeface="Arial" panose="020B0604020202020204" pitchFamily="34" charset="0"/>
                        </a:rPr>
                        <a:t>99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382"/>
                    </a:solidFill>
                  </a:tcPr>
                </a:tc>
                <a:tc>
                  <a:txBody>
                    <a:bodyPr/>
                    <a:lstStyle/>
                    <a:p>
                      <a:pPr algn="ctr" fontAlgn="ctr">
                        <a:buNone/>
                      </a:pPr>
                      <a:r>
                        <a:rPr lang="en-GB" sz="1200" b="1" i="0" u="none" strike="noStrike">
                          <a:solidFill>
                            <a:srgbClr val="000000"/>
                          </a:solidFill>
                          <a:effectLst/>
                          <a:latin typeface="Arial" panose="020B0604020202020204" pitchFamily="34" charset="0"/>
                        </a:rPr>
                        <a:t>93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07E"/>
                    </a:solidFill>
                  </a:tcPr>
                </a:tc>
                <a:tc>
                  <a:txBody>
                    <a:bodyPr/>
                    <a:lstStyle/>
                    <a:p>
                      <a:pPr algn="ctr" fontAlgn="ctr">
                        <a:buNone/>
                      </a:pPr>
                      <a:r>
                        <a:rPr lang="en-GB" sz="1200" b="1" i="0" u="none" strike="noStrike">
                          <a:solidFill>
                            <a:srgbClr val="000000"/>
                          </a:solidFill>
                          <a:effectLst/>
                          <a:latin typeface="Arial" panose="020B0604020202020204" pitchFamily="34" charset="0"/>
                        </a:rPr>
                        <a:t>92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F7E"/>
                    </a:solidFill>
                  </a:tcPr>
                </a:tc>
                <a:tc>
                  <a:txBody>
                    <a:bodyPr/>
                    <a:lstStyle/>
                    <a:p>
                      <a:pPr algn="ctr" fontAlgn="ctr">
                        <a:buNone/>
                      </a:pPr>
                      <a:r>
                        <a:rPr lang="en-GB" sz="1200" b="1" i="0" u="none" strike="noStrike">
                          <a:solidFill>
                            <a:srgbClr val="000000"/>
                          </a:solidFill>
                          <a:effectLst/>
                          <a:latin typeface="Arial" panose="020B0604020202020204" pitchFamily="34" charset="0"/>
                        </a:rPr>
                        <a:t>90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87D"/>
                    </a:solidFill>
                  </a:tcPr>
                </a:tc>
                <a:tc>
                  <a:txBody>
                    <a:bodyPr/>
                    <a:lstStyle/>
                    <a:p>
                      <a:pPr algn="ctr" fontAlgn="ctr">
                        <a:buNone/>
                      </a:pPr>
                      <a:r>
                        <a:rPr lang="en-GB" sz="1200" b="1" i="0" u="none" strike="noStrike">
                          <a:solidFill>
                            <a:srgbClr val="000000"/>
                          </a:solidFill>
                          <a:effectLst/>
                          <a:latin typeface="Arial" panose="020B0604020202020204" pitchFamily="34" charset="0"/>
                        </a:rPr>
                        <a:t>89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C57C"/>
                    </a:solidFill>
                  </a:tcPr>
                </a:tc>
                <a:tc>
                  <a:txBody>
                    <a:bodyPr/>
                    <a:lstStyle/>
                    <a:p>
                      <a:pPr algn="ctr" fontAlgn="ctr">
                        <a:buNone/>
                      </a:pPr>
                      <a:r>
                        <a:rPr lang="en-GB" sz="1200" b="1" i="0" u="none" strike="noStrike" dirty="0">
                          <a:solidFill>
                            <a:srgbClr val="000000"/>
                          </a:solidFill>
                          <a:effectLst/>
                          <a:latin typeface="Arial" panose="020B0604020202020204" pitchFamily="34" charset="0"/>
                        </a:rPr>
                        <a:t>83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B579"/>
                    </a:solidFill>
                  </a:tcPr>
                </a:tc>
                <a:extLst>
                  <a:ext uri="{0D108BD9-81ED-4DB2-BD59-A6C34878D82A}">
                    <a16:rowId xmlns:a16="http://schemas.microsoft.com/office/drawing/2014/main" val="3201881377"/>
                  </a:ext>
                </a:extLst>
              </a:tr>
            </a:tbl>
          </a:graphicData>
        </a:graphic>
      </p:graphicFrame>
      <p:sp>
        <p:nvSpPr>
          <p:cNvPr id="2" name="Title 1">
            <a:extLst>
              <a:ext uri="{FF2B5EF4-FFF2-40B4-BE49-F238E27FC236}">
                <a16:creationId xmlns:a16="http://schemas.microsoft.com/office/drawing/2014/main" id="{E7F47CEA-22E5-4F40-B53C-FCB1B7AF8C02}"/>
              </a:ext>
            </a:extLst>
          </p:cNvPr>
          <p:cNvSpPr>
            <a:spLocks noGrp="1"/>
          </p:cNvSpPr>
          <p:nvPr>
            <p:ph type="title"/>
          </p:nvPr>
        </p:nvSpPr>
        <p:spPr/>
        <p:txBody>
          <a:bodyPr/>
          <a:lstStyle/>
          <a:p>
            <a:r>
              <a:rPr lang="en-GB" dirty="0"/>
              <a:t>Q3 2025 TV Impacts by Category</a:t>
            </a:r>
          </a:p>
        </p:txBody>
      </p:sp>
      <p:graphicFrame>
        <p:nvGraphicFramePr>
          <p:cNvPr id="7" name="Table 6">
            <a:extLst>
              <a:ext uri="{FF2B5EF4-FFF2-40B4-BE49-F238E27FC236}">
                <a16:creationId xmlns:a16="http://schemas.microsoft.com/office/drawing/2014/main" id="{1B05427E-B60E-313A-3394-67599AC99AE1}"/>
              </a:ext>
            </a:extLst>
          </p:cNvPr>
          <p:cNvGraphicFramePr>
            <a:graphicFrameLocks noGrp="1"/>
          </p:cNvGraphicFramePr>
          <p:nvPr>
            <p:extLst>
              <p:ext uri="{D42A27DB-BD31-4B8C-83A1-F6EECF244321}">
                <p14:modId xmlns:p14="http://schemas.microsoft.com/office/powerpoint/2010/main" val="71862976"/>
              </p:ext>
            </p:extLst>
          </p:nvPr>
        </p:nvGraphicFramePr>
        <p:xfrm>
          <a:off x="10694013" y="299034"/>
          <a:ext cx="635000" cy="571500"/>
        </p:xfrm>
        <a:graphic>
          <a:graphicData uri="http://schemas.openxmlformats.org/drawingml/2006/table">
            <a:tbl>
              <a:tblPr/>
              <a:tblGrid>
                <a:gridCol w="330200">
                  <a:extLst>
                    <a:ext uri="{9D8B030D-6E8A-4147-A177-3AD203B41FA5}">
                      <a16:colId xmlns:a16="http://schemas.microsoft.com/office/drawing/2014/main" val="2444969715"/>
                    </a:ext>
                  </a:extLst>
                </a:gridCol>
                <a:gridCol w="304800">
                  <a:extLst>
                    <a:ext uri="{9D8B030D-6E8A-4147-A177-3AD203B41FA5}">
                      <a16:colId xmlns:a16="http://schemas.microsoft.com/office/drawing/2014/main" val="586171761"/>
                    </a:ext>
                  </a:extLst>
                </a:gridCol>
              </a:tblGrid>
              <a:tr h="190500">
                <a:tc>
                  <a:txBody>
                    <a:bodyPr/>
                    <a:lstStyle/>
                    <a:p>
                      <a:pPr algn="l" fontAlgn="b"/>
                      <a:r>
                        <a:rPr lang="en-GB" sz="1000" b="1" i="0" u="none" strike="noStrike" dirty="0">
                          <a:solidFill>
                            <a:srgbClr val="000000"/>
                          </a:solidFill>
                          <a:effectLst/>
                          <a:latin typeface="+mj-lt"/>
                        </a:rPr>
                        <a:t>High</a:t>
                      </a:r>
                    </a:p>
                  </a:txBody>
                  <a:tcPr marL="7620" marR="7620" marT="762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GB" sz="800" b="0" i="0" u="none" strike="noStrike" dirty="0">
                          <a:solidFill>
                            <a:srgbClr val="000000"/>
                          </a:solidFill>
                          <a:effectLst/>
                          <a:latin typeface="Arial" panose="020B060402020202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extLst>
                  <a:ext uri="{0D108BD9-81ED-4DB2-BD59-A6C34878D82A}">
                    <a16:rowId xmlns:a16="http://schemas.microsoft.com/office/drawing/2014/main" val="2040813860"/>
                  </a:ext>
                </a:extLst>
              </a:tr>
              <a:tr h="190500">
                <a:tc>
                  <a:txBody>
                    <a:bodyPr/>
                    <a:lstStyle/>
                    <a:p>
                      <a:pPr algn="l" fontAlgn="b"/>
                      <a:r>
                        <a:rPr lang="en-GB" sz="1000" b="1" i="0" u="none" strike="noStrike" dirty="0">
                          <a:solidFill>
                            <a:srgbClr val="000000"/>
                          </a:solidFill>
                          <a:effectLst/>
                          <a:latin typeface="+mj-lt"/>
                        </a:rPr>
                        <a:t>Mid </a:t>
                      </a:r>
                    </a:p>
                  </a:txBody>
                  <a:tcPr marL="7620" marR="7620" marT="762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GB" sz="800" b="0" i="0" u="none" strike="noStrike" dirty="0">
                          <a:solidFill>
                            <a:srgbClr val="000000"/>
                          </a:solidFill>
                          <a:effectLst/>
                          <a:latin typeface="Arial" panose="020B060402020202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extLst>
                  <a:ext uri="{0D108BD9-81ED-4DB2-BD59-A6C34878D82A}">
                    <a16:rowId xmlns:a16="http://schemas.microsoft.com/office/drawing/2014/main" val="1475636764"/>
                  </a:ext>
                </a:extLst>
              </a:tr>
              <a:tr h="190500">
                <a:tc>
                  <a:txBody>
                    <a:bodyPr/>
                    <a:lstStyle/>
                    <a:p>
                      <a:pPr algn="l" fontAlgn="b"/>
                      <a:r>
                        <a:rPr lang="en-GB" sz="1000" b="1" i="0" u="none" strike="noStrike" dirty="0">
                          <a:solidFill>
                            <a:srgbClr val="000000"/>
                          </a:solidFill>
                          <a:effectLst/>
                          <a:latin typeface="+mj-lt"/>
                        </a:rPr>
                        <a:t>Low</a:t>
                      </a:r>
                    </a:p>
                  </a:txBody>
                  <a:tcPr marL="7620" marR="7620" marT="762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GB" sz="800" b="0" i="0" u="none" strike="noStrike" dirty="0">
                          <a:solidFill>
                            <a:srgbClr val="000000"/>
                          </a:solidFill>
                          <a:effectLst/>
                          <a:latin typeface="Arial" panose="020B060402020202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extLst>
                  <a:ext uri="{0D108BD9-81ED-4DB2-BD59-A6C34878D82A}">
                    <a16:rowId xmlns:a16="http://schemas.microsoft.com/office/drawing/2014/main" val="1192220067"/>
                  </a:ext>
                </a:extLst>
              </a:tr>
            </a:tbl>
          </a:graphicData>
        </a:graphic>
      </p:graphicFrame>
      <p:sp>
        <p:nvSpPr>
          <p:cNvPr id="8" name="Text Placeholder 2">
            <a:extLst>
              <a:ext uri="{FF2B5EF4-FFF2-40B4-BE49-F238E27FC236}">
                <a16:creationId xmlns:a16="http://schemas.microsoft.com/office/drawing/2014/main" id="{67024283-FDD6-EA84-914C-9B758D65E942}"/>
              </a:ext>
            </a:extLst>
          </p:cNvPr>
          <p:cNvSpPr txBox="1">
            <a:spLocks/>
          </p:cNvSpPr>
          <p:nvPr/>
        </p:nvSpPr>
        <p:spPr>
          <a:xfrm>
            <a:off x="146645" y="5517515"/>
            <a:ext cx="1133481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Source: Barb, Q3 2025 vs 2025 Index, Adults, Top 15 categories by total impacts. Historic not forward looking.</a:t>
            </a:r>
          </a:p>
        </p:txBody>
      </p:sp>
      <p:sp>
        <p:nvSpPr>
          <p:cNvPr id="3" name="TextBox 2">
            <a:extLst>
              <a:ext uri="{FF2B5EF4-FFF2-40B4-BE49-F238E27FC236}">
                <a16:creationId xmlns:a16="http://schemas.microsoft.com/office/drawing/2014/main" id="{6128A574-453E-F928-B7F1-08A3CE832EAB}"/>
              </a:ext>
            </a:extLst>
          </p:cNvPr>
          <p:cNvSpPr txBox="1"/>
          <p:nvPr/>
        </p:nvSpPr>
        <p:spPr>
          <a:xfrm>
            <a:off x="8938260" y="399827"/>
            <a:ext cx="1755753" cy="400110"/>
          </a:xfrm>
          <a:prstGeom prst="rect">
            <a:avLst/>
          </a:prstGeom>
          <a:noFill/>
        </p:spPr>
        <p:txBody>
          <a:bodyPr wrap="square" rtlCol="0">
            <a:spAutoFit/>
          </a:bodyPr>
          <a:lstStyle/>
          <a:p>
            <a:pPr algn="ctr"/>
            <a:r>
              <a:rPr lang="en-GB" sz="1000" b="1" dirty="0">
                <a:solidFill>
                  <a:schemeClr val="bg2"/>
                </a:solidFill>
              </a:rPr>
              <a:t>Relative propensity of media spend by category</a:t>
            </a:r>
          </a:p>
        </p:txBody>
      </p:sp>
    </p:spTree>
    <p:extLst>
      <p:ext uri="{BB962C8B-B14F-4D97-AF65-F5344CB8AC3E}">
        <p14:creationId xmlns:p14="http://schemas.microsoft.com/office/powerpoint/2010/main" val="17571723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F2B5A-4506-51B8-C30F-E9868EA0361E}"/>
              </a:ext>
            </a:extLst>
          </p:cNvPr>
          <p:cNvSpPr>
            <a:spLocks noGrp="1"/>
          </p:cNvSpPr>
          <p:nvPr>
            <p:ph type="title"/>
          </p:nvPr>
        </p:nvSpPr>
        <p:spPr/>
        <p:txBody>
          <a:bodyPr/>
          <a:lstStyle/>
          <a:p>
            <a:r>
              <a:rPr lang="en-GB" dirty="0"/>
              <a:t>Top sectors by Q3 2025 impacts</a:t>
            </a:r>
          </a:p>
        </p:txBody>
      </p:sp>
      <p:graphicFrame>
        <p:nvGraphicFramePr>
          <p:cNvPr id="6" name="Chart 5">
            <a:extLst>
              <a:ext uri="{FF2B5EF4-FFF2-40B4-BE49-F238E27FC236}">
                <a16:creationId xmlns:a16="http://schemas.microsoft.com/office/drawing/2014/main" id="{1F8DBBBD-1FA9-0A8D-79E3-4AD97EC2F490}"/>
              </a:ext>
            </a:extLst>
          </p:cNvPr>
          <p:cNvGraphicFramePr/>
          <p:nvPr>
            <p:extLst>
              <p:ext uri="{D42A27DB-BD31-4B8C-83A1-F6EECF244321}">
                <p14:modId xmlns:p14="http://schemas.microsoft.com/office/powerpoint/2010/main" val="2018733248"/>
              </p:ext>
            </p:extLst>
          </p:nvPr>
        </p:nvGraphicFramePr>
        <p:xfrm>
          <a:off x="371476" y="1269000"/>
          <a:ext cx="11449049" cy="43200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Placeholder 2">
            <a:extLst>
              <a:ext uri="{FF2B5EF4-FFF2-40B4-BE49-F238E27FC236}">
                <a16:creationId xmlns:a16="http://schemas.microsoft.com/office/drawing/2014/main" id="{D41FF732-BCDA-4AEC-3204-26F0D07B5FD9}"/>
              </a:ext>
            </a:extLst>
          </p:cNvPr>
          <p:cNvSpPr txBox="1">
            <a:spLocks/>
          </p:cNvSpPr>
          <p:nvPr/>
        </p:nvSpPr>
        <p:spPr>
          <a:xfrm>
            <a:off x="146645" y="5517515"/>
            <a:ext cx="1133481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Source: Barb, Q3 2025, All Adults, Impacts (R/W) (million). Numbers above bars show Q3 index vs 2025. Historic not forward looking.</a:t>
            </a:r>
          </a:p>
        </p:txBody>
      </p:sp>
    </p:spTree>
    <p:extLst>
      <p:ext uri="{BB962C8B-B14F-4D97-AF65-F5344CB8AC3E}">
        <p14:creationId xmlns:p14="http://schemas.microsoft.com/office/powerpoint/2010/main" val="41569765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E1FDB-E692-480F-BB42-D4521D39B803}"/>
              </a:ext>
            </a:extLst>
          </p:cNvPr>
          <p:cNvSpPr>
            <a:spLocks noGrp="1"/>
          </p:cNvSpPr>
          <p:nvPr>
            <p:ph type="title"/>
          </p:nvPr>
        </p:nvSpPr>
        <p:spPr/>
        <p:txBody>
          <a:bodyPr/>
          <a:lstStyle/>
          <a:p>
            <a:r>
              <a:rPr lang="en-GB" dirty="0"/>
              <a:t>Business &amp; Industrial - Advertiser </a:t>
            </a:r>
          </a:p>
        </p:txBody>
      </p:sp>
      <p:sp>
        <p:nvSpPr>
          <p:cNvPr id="3" name="Text Placeholder 2">
            <a:extLst>
              <a:ext uri="{FF2B5EF4-FFF2-40B4-BE49-F238E27FC236}">
                <a16:creationId xmlns:a16="http://schemas.microsoft.com/office/drawing/2014/main" id="{BA44A26F-9A61-4601-978A-8CADD9B7D2EA}"/>
              </a:ext>
            </a:extLst>
          </p:cNvPr>
          <p:cNvSpPr>
            <a:spLocks noGrp="1"/>
          </p:cNvSpPr>
          <p:nvPr>
            <p:ph type="body" sz="quarter" idx="15"/>
          </p:nvPr>
        </p:nvSpPr>
        <p:spPr>
          <a:xfrm>
            <a:off x="146645" y="5517515"/>
            <a:ext cx="11334817" cy="304800"/>
          </a:xfrm>
        </p:spPr>
        <p:txBody>
          <a:bodyPr/>
          <a:lstStyle/>
          <a:p>
            <a:r>
              <a:rPr lang="en-GB" dirty="0"/>
              <a:t>Source: Barb, Q3 2025, All Adults, Impacts (R/W) (million). Top 10 Q3 2025 advertisers by total impacts.</a:t>
            </a:r>
          </a:p>
        </p:txBody>
      </p:sp>
      <p:graphicFrame>
        <p:nvGraphicFramePr>
          <p:cNvPr id="7" name="Chart 6">
            <a:extLst>
              <a:ext uri="{FF2B5EF4-FFF2-40B4-BE49-F238E27FC236}">
                <a16:creationId xmlns:a16="http://schemas.microsoft.com/office/drawing/2014/main" id="{A82FA031-4F15-F677-44CA-CA0AA1D28499}"/>
              </a:ext>
            </a:extLst>
          </p:cNvPr>
          <p:cNvGraphicFramePr/>
          <p:nvPr>
            <p:extLst>
              <p:ext uri="{D42A27DB-BD31-4B8C-83A1-F6EECF244321}">
                <p14:modId xmlns:p14="http://schemas.microsoft.com/office/powerpoint/2010/main" val="349339511"/>
              </p:ext>
            </p:extLst>
          </p:nvPr>
        </p:nvGraphicFramePr>
        <p:xfrm>
          <a:off x="696000" y="1035685"/>
          <a:ext cx="10800000" cy="3960000"/>
        </p:xfrm>
        <a:graphic>
          <a:graphicData uri="http://schemas.openxmlformats.org/drawingml/2006/chart">
            <c:chart xmlns:c="http://schemas.openxmlformats.org/drawingml/2006/chart" xmlns:r="http://schemas.openxmlformats.org/officeDocument/2006/relationships" r:id="rId3"/>
          </a:graphicData>
        </a:graphic>
      </p:graphicFrame>
      <p:sp>
        <p:nvSpPr>
          <p:cNvPr id="5" name="AutoShape 4" descr="Moneysupermarket.com buys Quidco for up to £101m">
            <a:extLst>
              <a:ext uri="{FF2B5EF4-FFF2-40B4-BE49-F238E27FC236}">
                <a16:creationId xmlns:a16="http://schemas.microsoft.com/office/drawing/2014/main" id="{87F9DEE8-732A-B67B-834D-3F3AADFAD1BE}"/>
              </a:ext>
            </a:extLst>
          </p:cNvPr>
          <p:cNvSpPr>
            <a:spLocks noChangeAspect="1" noChangeArrowheads="1"/>
          </p:cNvSpPr>
          <p:nvPr/>
        </p:nvSpPr>
        <p:spPr bwMode="auto">
          <a:xfrm>
            <a:off x="5943600" y="3276600"/>
            <a:ext cx="360000" cy="360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3">
            <a:extLst>
              <a:ext uri="{FF2B5EF4-FFF2-40B4-BE49-F238E27FC236}">
                <a16:creationId xmlns:a16="http://schemas.microsoft.com/office/drawing/2014/main" id="{7905B38F-3FD5-D10B-7EB1-99EEDD45EEFD}"/>
              </a:ext>
            </a:extLst>
          </p:cNvPr>
          <p:cNvPicPr>
            <a:picLocks noChangeAspect="1"/>
          </p:cNvPicPr>
          <p:nvPr/>
        </p:nvPicPr>
        <p:blipFill>
          <a:blip r:embed="rId4"/>
          <a:stretch>
            <a:fillRect/>
          </a:stretch>
        </p:blipFill>
        <p:spPr>
          <a:xfrm>
            <a:off x="1622848" y="5076362"/>
            <a:ext cx="582507" cy="141645"/>
          </a:xfrm>
          <a:prstGeom prst="rect">
            <a:avLst/>
          </a:prstGeom>
        </p:spPr>
      </p:pic>
      <p:pic>
        <p:nvPicPr>
          <p:cNvPr id="6" name="Picture 5">
            <a:extLst>
              <a:ext uri="{FF2B5EF4-FFF2-40B4-BE49-F238E27FC236}">
                <a16:creationId xmlns:a16="http://schemas.microsoft.com/office/drawing/2014/main" id="{0A8EEBDC-8DD5-5016-E594-15B4D2BC9A1C}"/>
              </a:ext>
            </a:extLst>
          </p:cNvPr>
          <p:cNvPicPr>
            <a:picLocks noChangeAspect="1"/>
          </p:cNvPicPr>
          <p:nvPr/>
        </p:nvPicPr>
        <p:blipFill>
          <a:blip r:embed="rId5"/>
          <a:stretch>
            <a:fillRect/>
          </a:stretch>
        </p:blipFill>
        <p:spPr>
          <a:xfrm>
            <a:off x="6445720" y="5059777"/>
            <a:ext cx="893496" cy="174814"/>
          </a:xfrm>
          <a:prstGeom prst="rect">
            <a:avLst/>
          </a:prstGeom>
        </p:spPr>
      </p:pic>
      <p:pic>
        <p:nvPicPr>
          <p:cNvPr id="12" name="Picture 11">
            <a:extLst>
              <a:ext uri="{FF2B5EF4-FFF2-40B4-BE49-F238E27FC236}">
                <a16:creationId xmlns:a16="http://schemas.microsoft.com/office/drawing/2014/main" id="{FD0FE96C-C0F0-1281-8566-9A73E36D7831}"/>
              </a:ext>
            </a:extLst>
          </p:cNvPr>
          <p:cNvPicPr>
            <a:picLocks noChangeAspect="1"/>
          </p:cNvPicPr>
          <p:nvPr/>
        </p:nvPicPr>
        <p:blipFill>
          <a:blip r:embed="rId6"/>
          <a:stretch>
            <a:fillRect/>
          </a:stretch>
        </p:blipFill>
        <p:spPr>
          <a:xfrm>
            <a:off x="10671399" y="5055356"/>
            <a:ext cx="360000" cy="183657"/>
          </a:xfrm>
          <a:prstGeom prst="rect">
            <a:avLst/>
          </a:prstGeom>
        </p:spPr>
      </p:pic>
      <p:pic>
        <p:nvPicPr>
          <p:cNvPr id="15" name="Picture 14">
            <a:extLst>
              <a:ext uri="{FF2B5EF4-FFF2-40B4-BE49-F238E27FC236}">
                <a16:creationId xmlns:a16="http://schemas.microsoft.com/office/drawing/2014/main" id="{1494E40D-E05C-935E-867E-9D2C978F5B0C}"/>
              </a:ext>
            </a:extLst>
          </p:cNvPr>
          <p:cNvPicPr>
            <a:picLocks noChangeAspect="1"/>
          </p:cNvPicPr>
          <p:nvPr/>
        </p:nvPicPr>
        <p:blipFill>
          <a:blip r:embed="rId7"/>
          <a:srcRect t="35286" b="36408"/>
          <a:stretch>
            <a:fillRect/>
          </a:stretch>
        </p:blipFill>
        <p:spPr>
          <a:xfrm>
            <a:off x="8411144" y="5061987"/>
            <a:ext cx="971615" cy="170394"/>
          </a:xfrm>
          <a:prstGeom prst="rect">
            <a:avLst/>
          </a:prstGeom>
        </p:spPr>
      </p:pic>
      <p:pic>
        <p:nvPicPr>
          <p:cNvPr id="13" name="Picture 12" descr="The image depicts a stylized ASA logo, featuring a bold checkmark against a red background.&#10;&#10;AI-generated content may be incorrect.">
            <a:extLst>
              <a:ext uri="{FF2B5EF4-FFF2-40B4-BE49-F238E27FC236}">
                <a16:creationId xmlns:a16="http://schemas.microsoft.com/office/drawing/2014/main" id="{A2143D8E-811C-FAAD-F8FB-CE6B86DE9904}"/>
              </a:ext>
            </a:extLst>
          </p:cNvPr>
          <p:cNvPicPr>
            <a:picLocks noChangeAspect="1"/>
          </p:cNvPicPr>
          <p:nvPr/>
        </p:nvPicPr>
        <p:blipFill>
          <a:blip r:embed="rId8"/>
          <a:stretch>
            <a:fillRect/>
          </a:stretch>
        </p:blipFill>
        <p:spPr>
          <a:xfrm>
            <a:off x="2695428" y="5048733"/>
            <a:ext cx="445376" cy="196902"/>
          </a:xfrm>
          <a:prstGeom prst="rect">
            <a:avLst/>
          </a:prstGeom>
        </p:spPr>
      </p:pic>
      <p:pic>
        <p:nvPicPr>
          <p:cNvPr id="1028" name="Picture 4" descr="Shell plc - Wikipedia">
            <a:extLst>
              <a:ext uri="{FF2B5EF4-FFF2-40B4-BE49-F238E27FC236}">
                <a16:creationId xmlns:a16="http://schemas.microsoft.com/office/drawing/2014/main" id="{DEEE94A3-B255-4DA5-9959-766C6FB022B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67125" y="5003334"/>
            <a:ext cx="310022" cy="2877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872AAA06-A24E-A4AD-BD58-C55B617BF95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21553" y="5028514"/>
            <a:ext cx="559478" cy="23734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Cop&#10;&#10;AI-generated content may be incorrect.">
            <a:extLst>
              <a:ext uri="{FF2B5EF4-FFF2-40B4-BE49-F238E27FC236}">
                <a16:creationId xmlns:a16="http://schemas.microsoft.com/office/drawing/2014/main" id="{5BF7D9F4-71FA-B3B1-53E3-5872193086F1}"/>
              </a:ext>
            </a:extLst>
          </p:cNvPr>
          <p:cNvPicPr>
            <a:picLocks noChangeAspect="1"/>
          </p:cNvPicPr>
          <p:nvPr/>
        </p:nvPicPr>
        <p:blipFill>
          <a:blip r:embed="rId11"/>
          <a:stretch>
            <a:fillRect/>
          </a:stretch>
        </p:blipFill>
        <p:spPr>
          <a:xfrm>
            <a:off x="5721919" y="4967184"/>
            <a:ext cx="340213" cy="360000"/>
          </a:xfrm>
          <a:prstGeom prst="rect">
            <a:avLst/>
          </a:prstGeom>
        </p:spPr>
      </p:pic>
      <p:pic>
        <p:nvPicPr>
          <p:cNvPr id="1034" name="Picture 10" descr="Royal Mail - Wikipedia">
            <a:extLst>
              <a:ext uri="{FF2B5EF4-FFF2-40B4-BE49-F238E27FC236}">
                <a16:creationId xmlns:a16="http://schemas.microsoft.com/office/drawing/2014/main" id="{2F5C883F-709F-ECC9-8B39-BC80C7A5A6B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82791" y="4994784"/>
            <a:ext cx="454731" cy="3048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6BDDC608-E329-4C17-339C-1801763FB63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556355" y="5052200"/>
            <a:ext cx="642145" cy="189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00778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E1FDB-E692-480F-BB42-D4521D39B803}"/>
              </a:ext>
            </a:extLst>
          </p:cNvPr>
          <p:cNvSpPr>
            <a:spLocks noGrp="1"/>
          </p:cNvSpPr>
          <p:nvPr>
            <p:ph type="title"/>
          </p:nvPr>
        </p:nvSpPr>
        <p:spPr/>
        <p:txBody>
          <a:bodyPr/>
          <a:lstStyle/>
          <a:p>
            <a:r>
              <a:rPr lang="en-GB" dirty="0"/>
              <a:t>Finance - Advertiser </a:t>
            </a:r>
          </a:p>
        </p:txBody>
      </p:sp>
      <p:sp>
        <p:nvSpPr>
          <p:cNvPr id="3" name="Text Placeholder 2">
            <a:extLst>
              <a:ext uri="{FF2B5EF4-FFF2-40B4-BE49-F238E27FC236}">
                <a16:creationId xmlns:a16="http://schemas.microsoft.com/office/drawing/2014/main" id="{BA44A26F-9A61-4601-978A-8CADD9B7D2EA}"/>
              </a:ext>
            </a:extLst>
          </p:cNvPr>
          <p:cNvSpPr>
            <a:spLocks noGrp="1"/>
          </p:cNvSpPr>
          <p:nvPr>
            <p:ph type="body" sz="quarter" idx="15"/>
          </p:nvPr>
        </p:nvSpPr>
        <p:spPr>
          <a:xfrm>
            <a:off x="146645" y="5517515"/>
            <a:ext cx="11334817" cy="304800"/>
          </a:xfrm>
        </p:spPr>
        <p:txBody>
          <a:bodyPr/>
          <a:lstStyle/>
          <a:p>
            <a:r>
              <a:rPr lang="en-GB" dirty="0"/>
              <a:t>Source: Barb, Q3 2025, All Adults, Impacts (R/W) (million). Top 10 Q3 2025 advertisers by total impacts.</a:t>
            </a:r>
          </a:p>
        </p:txBody>
      </p:sp>
      <p:graphicFrame>
        <p:nvGraphicFramePr>
          <p:cNvPr id="7" name="Chart 6">
            <a:extLst>
              <a:ext uri="{FF2B5EF4-FFF2-40B4-BE49-F238E27FC236}">
                <a16:creationId xmlns:a16="http://schemas.microsoft.com/office/drawing/2014/main" id="{A82FA031-4F15-F677-44CA-CA0AA1D28499}"/>
              </a:ext>
            </a:extLst>
          </p:cNvPr>
          <p:cNvGraphicFramePr/>
          <p:nvPr>
            <p:extLst>
              <p:ext uri="{D42A27DB-BD31-4B8C-83A1-F6EECF244321}">
                <p14:modId xmlns:p14="http://schemas.microsoft.com/office/powerpoint/2010/main" val="1814075138"/>
              </p:ext>
            </p:extLst>
          </p:nvPr>
        </p:nvGraphicFramePr>
        <p:xfrm>
          <a:off x="696000" y="1035685"/>
          <a:ext cx="10800000" cy="3960000"/>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4" descr="Pure Cremation&#10;&#10;AI-generated content may be incorrect.">
            <a:extLst>
              <a:ext uri="{FF2B5EF4-FFF2-40B4-BE49-F238E27FC236}">
                <a16:creationId xmlns:a16="http://schemas.microsoft.com/office/drawing/2014/main" id="{85B9B858-D791-CA4E-BC69-8D047F2FFBF5}"/>
              </a:ext>
            </a:extLst>
          </p:cNvPr>
          <p:cNvPicPr>
            <a:picLocks noChangeAspect="1"/>
          </p:cNvPicPr>
          <p:nvPr/>
        </p:nvPicPr>
        <p:blipFill>
          <a:blip r:embed="rId4"/>
          <a:stretch>
            <a:fillRect/>
          </a:stretch>
        </p:blipFill>
        <p:spPr>
          <a:xfrm>
            <a:off x="1570673" y="4936800"/>
            <a:ext cx="708750" cy="360000"/>
          </a:xfrm>
          <a:prstGeom prst="rect">
            <a:avLst/>
          </a:prstGeom>
        </p:spPr>
      </p:pic>
      <p:pic>
        <p:nvPicPr>
          <p:cNvPr id="8" name="Picture 7" descr="Petplan&#10;&#10;AI-generated content may be incorrect.">
            <a:extLst>
              <a:ext uri="{FF2B5EF4-FFF2-40B4-BE49-F238E27FC236}">
                <a16:creationId xmlns:a16="http://schemas.microsoft.com/office/drawing/2014/main" id="{62F7A4E8-AA73-86D9-F018-F469BA52058A}"/>
              </a:ext>
            </a:extLst>
          </p:cNvPr>
          <p:cNvPicPr>
            <a:picLocks noChangeAspect="1"/>
          </p:cNvPicPr>
          <p:nvPr/>
        </p:nvPicPr>
        <p:blipFill>
          <a:blip r:embed="rId5"/>
          <a:stretch>
            <a:fillRect/>
          </a:stretch>
        </p:blipFill>
        <p:spPr>
          <a:xfrm>
            <a:off x="2602431" y="4965938"/>
            <a:ext cx="633779" cy="301724"/>
          </a:xfrm>
          <a:prstGeom prst="rect">
            <a:avLst/>
          </a:prstGeom>
        </p:spPr>
      </p:pic>
      <p:pic>
        <p:nvPicPr>
          <p:cNvPr id="10" name="Picture 9" descr="SunLife&#10;&#10;AI-generated content may be incorrect.">
            <a:extLst>
              <a:ext uri="{FF2B5EF4-FFF2-40B4-BE49-F238E27FC236}">
                <a16:creationId xmlns:a16="http://schemas.microsoft.com/office/drawing/2014/main" id="{AC4B97C0-760F-158F-4E73-8D6B52271862}"/>
              </a:ext>
            </a:extLst>
          </p:cNvPr>
          <p:cNvPicPr>
            <a:picLocks noChangeAspect="1"/>
          </p:cNvPicPr>
          <p:nvPr/>
        </p:nvPicPr>
        <p:blipFill>
          <a:blip r:embed="rId6"/>
          <a:stretch>
            <a:fillRect/>
          </a:stretch>
        </p:blipFill>
        <p:spPr>
          <a:xfrm>
            <a:off x="3570178" y="5020465"/>
            <a:ext cx="672128" cy="192670"/>
          </a:xfrm>
          <a:prstGeom prst="rect">
            <a:avLst/>
          </a:prstGeom>
        </p:spPr>
      </p:pic>
      <p:pic>
        <p:nvPicPr>
          <p:cNvPr id="2050" name="Picture 2">
            <a:extLst>
              <a:ext uri="{FF2B5EF4-FFF2-40B4-BE49-F238E27FC236}">
                <a16:creationId xmlns:a16="http://schemas.microsoft.com/office/drawing/2014/main" id="{BDBB9140-113A-F73F-469D-562B67B4160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24327" y="4936800"/>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The image depicts a stylized, blue bird logo with a heart shape, representing the brand Barclays.&#10;&#10;AI-generated content may be incorrect.">
            <a:extLst>
              <a:ext uri="{FF2B5EF4-FFF2-40B4-BE49-F238E27FC236}">
                <a16:creationId xmlns:a16="http://schemas.microsoft.com/office/drawing/2014/main" id="{BAF21215-2EB7-D18F-7C0C-4A8B442975A4}"/>
              </a:ext>
            </a:extLst>
          </p:cNvPr>
          <p:cNvPicPr>
            <a:picLocks noChangeAspect="1"/>
          </p:cNvPicPr>
          <p:nvPr/>
        </p:nvPicPr>
        <p:blipFill>
          <a:blip r:embed="rId8"/>
          <a:stretch>
            <a:fillRect/>
          </a:stretch>
        </p:blipFill>
        <p:spPr>
          <a:xfrm>
            <a:off x="5584481" y="4936800"/>
            <a:ext cx="640000" cy="360000"/>
          </a:xfrm>
          <a:prstGeom prst="rect">
            <a:avLst/>
          </a:prstGeom>
        </p:spPr>
      </p:pic>
      <p:pic>
        <p:nvPicPr>
          <p:cNvPr id="16" name="Picture 15" descr="The image depicts a stylized blue and green color scheme with a distinctive rectangular design featuring a vertical split.&#10;&#10;AI-generated content may be incorrect.">
            <a:extLst>
              <a:ext uri="{FF2B5EF4-FFF2-40B4-BE49-F238E27FC236}">
                <a16:creationId xmlns:a16="http://schemas.microsoft.com/office/drawing/2014/main" id="{25667012-0535-FE47-7E9A-5C0BEA5877FA}"/>
              </a:ext>
            </a:extLst>
          </p:cNvPr>
          <p:cNvPicPr>
            <a:picLocks noChangeAspect="1"/>
          </p:cNvPicPr>
          <p:nvPr/>
        </p:nvPicPr>
        <p:blipFill>
          <a:blip r:embed="rId9"/>
          <a:stretch>
            <a:fillRect/>
          </a:stretch>
        </p:blipFill>
        <p:spPr>
          <a:xfrm>
            <a:off x="6633718" y="4936800"/>
            <a:ext cx="499783" cy="360000"/>
          </a:xfrm>
          <a:prstGeom prst="rect">
            <a:avLst/>
          </a:prstGeom>
        </p:spPr>
      </p:pic>
      <p:pic>
        <p:nvPicPr>
          <p:cNvPr id="18" name="Picture 17" descr="Neilson is a company logo featuring a blue circle with a red circle inside it.&#10;&#10;AI-generated content may be incorrect.">
            <a:extLst>
              <a:ext uri="{FF2B5EF4-FFF2-40B4-BE49-F238E27FC236}">
                <a16:creationId xmlns:a16="http://schemas.microsoft.com/office/drawing/2014/main" id="{35DE41F7-99DA-AFAB-0813-AFF45428DD15}"/>
              </a:ext>
            </a:extLst>
          </p:cNvPr>
          <p:cNvPicPr>
            <a:picLocks noChangeAspect="1"/>
          </p:cNvPicPr>
          <p:nvPr/>
        </p:nvPicPr>
        <p:blipFill>
          <a:blip r:embed="rId10"/>
          <a:stretch>
            <a:fillRect/>
          </a:stretch>
        </p:blipFill>
        <p:spPr>
          <a:xfrm>
            <a:off x="7530088" y="5058863"/>
            <a:ext cx="692706" cy="166870"/>
          </a:xfrm>
          <a:prstGeom prst="rect">
            <a:avLst/>
          </a:prstGeom>
        </p:spPr>
      </p:pic>
      <p:pic>
        <p:nvPicPr>
          <p:cNvPr id="20" name="Picture 19" descr="my.Claim Group&#10;&#10;AI-generated content may be incorrect.">
            <a:extLst>
              <a:ext uri="{FF2B5EF4-FFF2-40B4-BE49-F238E27FC236}">
                <a16:creationId xmlns:a16="http://schemas.microsoft.com/office/drawing/2014/main" id="{32A3054B-ACF6-7E3A-6DB4-7ACC98A782A4}"/>
              </a:ext>
            </a:extLst>
          </p:cNvPr>
          <p:cNvPicPr>
            <a:picLocks noChangeAspect="1"/>
          </p:cNvPicPr>
          <p:nvPr/>
        </p:nvPicPr>
        <p:blipFill>
          <a:blip r:embed="rId11"/>
          <a:stretch>
            <a:fillRect/>
          </a:stretch>
        </p:blipFill>
        <p:spPr>
          <a:xfrm>
            <a:off x="8496300" y="4946134"/>
            <a:ext cx="768000" cy="341333"/>
          </a:xfrm>
          <a:prstGeom prst="rect">
            <a:avLst/>
          </a:prstGeom>
        </p:spPr>
      </p:pic>
      <p:pic>
        <p:nvPicPr>
          <p:cNvPr id="22" name="Picture 21" descr="ADMIRL&#10;&#10;AI-generated content may be incorrect.">
            <a:extLst>
              <a:ext uri="{FF2B5EF4-FFF2-40B4-BE49-F238E27FC236}">
                <a16:creationId xmlns:a16="http://schemas.microsoft.com/office/drawing/2014/main" id="{996F467D-F03C-BDBA-6BD0-0510C6071E10}"/>
              </a:ext>
            </a:extLst>
          </p:cNvPr>
          <p:cNvPicPr>
            <a:picLocks noChangeAspect="1"/>
          </p:cNvPicPr>
          <p:nvPr/>
        </p:nvPicPr>
        <p:blipFill>
          <a:blip r:embed="rId12"/>
          <a:stretch>
            <a:fillRect/>
          </a:stretch>
        </p:blipFill>
        <p:spPr>
          <a:xfrm>
            <a:off x="10483602" y="4997988"/>
            <a:ext cx="768000" cy="237624"/>
          </a:xfrm>
          <a:prstGeom prst="rect">
            <a:avLst/>
          </a:prstGeom>
        </p:spPr>
      </p:pic>
      <p:pic>
        <p:nvPicPr>
          <p:cNvPr id="23" name="Picture 22" descr="Cop&#10;&#10;AI-generated content may be incorrect.">
            <a:extLst>
              <a:ext uri="{FF2B5EF4-FFF2-40B4-BE49-F238E27FC236}">
                <a16:creationId xmlns:a16="http://schemas.microsoft.com/office/drawing/2014/main" id="{7A82F7A1-2E5D-9016-D0EE-136B2F4B107A}"/>
              </a:ext>
            </a:extLst>
          </p:cNvPr>
          <p:cNvPicPr>
            <a:picLocks noChangeAspect="1"/>
          </p:cNvPicPr>
          <p:nvPr/>
        </p:nvPicPr>
        <p:blipFill>
          <a:blip r:embed="rId13"/>
          <a:stretch>
            <a:fillRect/>
          </a:stretch>
        </p:blipFill>
        <p:spPr>
          <a:xfrm>
            <a:off x="9699732" y="4936800"/>
            <a:ext cx="340213" cy="360000"/>
          </a:xfrm>
          <a:prstGeom prst="rect">
            <a:avLst/>
          </a:prstGeom>
        </p:spPr>
      </p:pic>
    </p:spTree>
    <p:extLst>
      <p:ext uri="{BB962C8B-B14F-4D97-AF65-F5344CB8AC3E}">
        <p14:creationId xmlns:p14="http://schemas.microsoft.com/office/powerpoint/2010/main" val="2278709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E1FDB-E692-480F-BB42-D4521D39B803}"/>
              </a:ext>
            </a:extLst>
          </p:cNvPr>
          <p:cNvSpPr>
            <a:spLocks noGrp="1"/>
          </p:cNvSpPr>
          <p:nvPr>
            <p:ph type="title"/>
          </p:nvPr>
        </p:nvSpPr>
        <p:spPr/>
        <p:txBody>
          <a:bodyPr/>
          <a:lstStyle/>
          <a:p>
            <a:r>
              <a:rPr lang="en-GB" dirty="0"/>
              <a:t>Automotive - Advertiser </a:t>
            </a:r>
          </a:p>
        </p:txBody>
      </p:sp>
      <p:sp>
        <p:nvSpPr>
          <p:cNvPr id="3" name="Text Placeholder 2">
            <a:extLst>
              <a:ext uri="{FF2B5EF4-FFF2-40B4-BE49-F238E27FC236}">
                <a16:creationId xmlns:a16="http://schemas.microsoft.com/office/drawing/2014/main" id="{BA44A26F-9A61-4601-978A-8CADD9B7D2EA}"/>
              </a:ext>
            </a:extLst>
          </p:cNvPr>
          <p:cNvSpPr>
            <a:spLocks noGrp="1"/>
          </p:cNvSpPr>
          <p:nvPr>
            <p:ph type="body" sz="quarter" idx="15"/>
          </p:nvPr>
        </p:nvSpPr>
        <p:spPr>
          <a:xfrm>
            <a:off x="146645" y="5517515"/>
            <a:ext cx="11334817" cy="304800"/>
          </a:xfrm>
        </p:spPr>
        <p:txBody>
          <a:bodyPr/>
          <a:lstStyle/>
          <a:p>
            <a:r>
              <a:rPr lang="en-GB" dirty="0"/>
              <a:t>Source: Barb, Q3 2025, All Adults, Impacts (R/W) (million). Top 10 Q3 2025 advertisers by total impacts.</a:t>
            </a:r>
          </a:p>
        </p:txBody>
      </p:sp>
      <p:graphicFrame>
        <p:nvGraphicFramePr>
          <p:cNvPr id="7" name="Chart 6">
            <a:extLst>
              <a:ext uri="{FF2B5EF4-FFF2-40B4-BE49-F238E27FC236}">
                <a16:creationId xmlns:a16="http://schemas.microsoft.com/office/drawing/2014/main" id="{A82FA031-4F15-F677-44CA-CA0AA1D28499}"/>
              </a:ext>
            </a:extLst>
          </p:cNvPr>
          <p:cNvGraphicFramePr/>
          <p:nvPr>
            <p:extLst>
              <p:ext uri="{D42A27DB-BD31-4B8C-83A1-F6EECF244321}">
                <p14:modId xmlns:p14="http://schemas.microsoft.com/office/powerpoint/2010/main" val="3852903306"/>
              </p:ext>
            </p:extLst>
          </p:nvPr>
        </p:nvGraphicFramePr>
        <p:xfrm>
          <a:off x="696000" y="1035685"/>
          <a:ext cx="10800000" cy="3960000"/>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4" descr="The image shows a person holding a phone.&#10;&#10;AI-generated content may be incorrect.">
            <a:extLst>
              <a:ext uri="{FF2B5EF4-FFF2-40B4-BE49-F238E27FC236}">
                <a16:creationId xmlns:a16="http://schemas.microsoft.com/office/drawing/2014/main" id="{E8553C1F-39FC-E749-9C6B-AB6A6003DFEA}"/>
              </a:ext>
            </a:extLst>
          </p:cNvPr>
          <p:cNvPicPr>
            <a:picLocks noChangeAspect="1"/>
          </p:cNvPicPr>
          <p:nvPr/>
        </p:nvPicPr>
        <p:blipFill>
          <a:blip r:embed="rId4"/>
          <a:stretch>
            <a:fillRect/>
          </a:stretch>
        </p:blipFill>
        <p:spPr>
          <a:xfrm>
            <a:off x="1716643" y="4997958"/>
            <a:ext cx="410959" cy="360000"/>
          </a:xfrm>
          <a:prstGeom prst="rect">
            <a:avLst/>
          </a:prstGeom>
        </p:spPr>
      </p:pic>
      <p:pic>
        <p:nvPicPr>
          <p:cNvPr id="8" name="Picture 7" descr="The image displays a black silhouette of the Toyota logo, which features a distinctive circular emblem.&#10;&#10;AI-generated content may be incorrect.">
            <a:extLst>
              <a:ext uri="{FF2B5EF4-FFF2-40B4-BE49-F238E27FC236}">
                <a16:creationId xmlns:a16="http://schemas.microsoft.com/office/drawing/2014/main" id="{2E4064F8-BCAC-9AAD-EFA8-136DF1488E4C}"/>
              </a:ext>
            </a:extLst>
          </p:cNvPr>
          <p:cNvPicPr>
            <a:picLocks noChangeAspect="1"/>
          </p:cNvPicPr>
          <p:nvPr/>
        </p:nvPicPr>
        <p:blipFill>
          <a:blip r:embed="rId5"/>
          <a:stretch>
            <a:fillRect/>
          </a:stretch>
        </p:blipFill>
        <p:spPr>
          <a:xfrm>
            <a:off x="2686050" y="4997958"/>
            <a:ext cx="442653" cy="360000"/>
          </a:xfrm>
          <a:prstGeom prst="rect">
            <a:avLst/>
          </a:prstGeom>
        </p:spPr>
      </p:pic>
      <p:pic>
        <p:nvPicPr>
          <p:cNvPr id="10" name="Picture 9" descr="The image depicts a stylized, black Volvo logo featuring a simple, bold 'W' within a circle.&#10;&#10;AI-generated content may be incorrect.">
            <a:extLst>
              <a:ext uri="{FF2B5EF4-FFF2-40B4-BE49-F238E27FC236}">
                <a16:creationId xmlns:a16="http://schemas.microsoft.com/office/drawing/2014/main" id="{88BB6057-0B49-3224-B459-2130075CD5A8}"/>
              </a:ext>
            </a:extLst>
          </p:cNvPr>
          <p:cNvPicPr>
            <a:picLocks noChangeAspect="1"/>
          </p:cNvPicPr>
          <p:nvPr/>
        </p:nvPicPr>
        <p:blipFill>
          <a:blip r:embed="rId6"/>
          <a:stretch>
            <a:fillRect/>
          </a:stretch>
        </p:blipFill>
        <p:spPr>
          <a:xfrm>
            <a:off x="3740230" y="4997958"/>
            <a:ext cx="360000" cy="360000"/>
          </a:xfrm>
          <a:prstGeom prst="rect">
            <a:avLst/>
          </a:prstGeom>
        </p:spPr>
      </p:pic>
      <p:pic>
        <p:nvPicPr>
          <p:cNvPr id="12" name="Picture 11" descr="VOLVO&#10;&#10;AI-generated content may be incorrect.">
            <a:extLst>
              <a:ext uri="{FF2B5EF4-FFF2-40B4-BE49-F238E27FC236}">
                <a16:creationId xmlns:a16="http://schemas.microsoft.com/office/drawing/2014/main" id="{256D2AE7-0F41-1EC7-42E4-B0DB5FBBA984}"/>
              </a:ext>
            </a:extLst>
          </p:cNvPr>
          <p:cNvPicPr>
            <a:picLocks noChangeAspect="1"/>
          </p:cNvPicPr>
          <p:nvPr/>
        </p:nvPicPr>
        <p:blipFill>
          <a:blip r:embed="rId7"/>
          <a:stretch>
            <a:fillRect/>
          </a:stretch>
        </p:blipFill>
        <p:spPr>
          <a:xfrm>
            <a:off x="4720653" y="4997958"/>
            <a:ext cx="360000" cy="360000"/>
          </a:xfrm>
          <a:prstGeom prst="rect">
            <a:avLst/>
          </a:prstGeom>
        </p:spPr>
      </p:pic>
      <p:pic>
        <p:nvPicPr>
          <p:cNvPr id="14" name="Picture 13" descr="JAECO&#10;&#10;AI-generated content may be incorrect.">
            <a:extLst>
              <a:ext uri="{FF2B5EF4-FFF2-40B4-BE49-F238E27FC236}">
                <a16:creationId xmlns:a16="http://schemas.microsoft.com/office/drawing/2014/main" id="{DF1A3195-ECE5-328A-FACF-2DDFCD23792F}"/>
              </a:ext>
            </a:extLst>
          </p:cNvPr>
          <p:cNvPicPr>
            <a:picLocks noChangeAspect="1"/>
          </p:cNvPicPr>
          <p:nvPr/>
        </p:nvPicPr>
        <p:blipFill>
          <a:blip r:embed="rId8"/>
          <a:stretch>
            <a:fillRect/>
          </a:stretch>
        </p:blipFill>
        <p:spPr>
          <a:xfrm>
            <a:off x="5598558" y="4901121"/>
            <a:ext cx="553674" cy="553674"/>
          </a:xfrm>
          <a:prstGeom prst="rect">
            <a:avLst/>
          </a:prstGeom>
        </p:spPr>
      </p:pic>
      <p:pic>
        <p:nvPicPr>
          <p:cNvPr id="16" name="Picture 15" descr="The image shows a person holding a phone.&#10;&#10;AI-generated content may be incorrect.">
            <a:extLst>
              <a:ext uri="{FF2B5EF4-FFF2-40B4-BE49-F238E27FC236}">
                <a16:creationId xmlns:a16="http://schemas.microsoft.com/office/drawing/2014/main" id="{F26FEED4-7905-9B04-D04F-8E28F33A2891}"/>
              </a:ext>
            </a:extLst>
          </p:cNvPr>
          <p:cNvPicPr>
            <a:picLocks noChangeAspect="1"/>
          </p:cNvPicPr>
          <p:nvPr/>
        </p:nvPicPr>
        <p:blipFill>
          <a:blip r:embed="rId9"/>
          <a:stretch>
            <a:fillRect/>
          </a:stretch>
        </p:blipFill>
        <p:spPr>
          <a:xfrm>
            <a:off x="6676671" y="4997958"/>
            <a:ext cx="405694" cy="360000"/>
          </a:xfrm>
          <a:prstGeom prst="rect">
            <a:avLst/>
          </a:prstGeom>
        </p:spPr>
      </p:pic>
      <p:pic>
        <p:nvPicPr>
          <p:cNvPr id="18" name="Picture 17" descr="Webuy Anycar&#10;&#10;AI-generated content may be incorrect.">
            <a:extLst>
              <a:ext uri="{FF2B5EF4-FFF2-40B4-BE49-F238E27FC236}">
                <a16:creationId xmlns:a16="http://schemas.microsoft.com/office/drawing/2014/main" id="{47FB88C5-BF37-4567-449D-5226E0AA5CE3}"/>
              </a:ext>
            </a:extLst>
          </p:cNvPr>
          <p:cNvPicPr>
            <a:picLocks noChangeAspect="1"/>
          </p:cNvPicPr>
          <p:nvPr/>
        </p:nvPicPr>
        <p:blipFill>
          <a:blip r:embed="rId10"/>
          <a:stretch>
            <a:fillRect/>
          </a:stretch>
        </p:blipFill>
        <p:spPr>
          <a:xfrm>
            <a:off x="7673314" y="4968329"/>
            <a:ext cx="410065" cy="410065"/>
          </a:xfrm>
          <a:prstGeom prst="rect">
            <a:avLst/>
          </a:prstGeom>
        </p:spPr>
      </p:pic>
      <p:pic>
        <p:nvPicPr>
          <p:cNvPr id="20" name="Picture 19" descr="The image depicts a stylized, minimalist black logo with a sleek, abstract wave-like design, featuring a bold, unbroken line that curves into a loop, symbolizing a modern and dynamic brand identity.&#10;&#10;AI-generated content may be incorrect.">
            <a:extLst>
              <a:ext uri="{FF2B5EF4-FFF2-40B4-BE49-F238E27FC236}">
                <a16:creationId xmlns:a16="http://schemas.microsoft.com/office/drawing/2014/main" id="{62E9918D-47DF-4A76-25FD-173FC64309A8}"/>
              </a:ext>
            </a:extLst>
          </p:cNvPr>
          <p:cNvPicPr>
            <a:picLocks noChangeAspect="1"/>
          </p:cNvPicPr>
          <p:nvPr/>
        </p:nvPicPr>
        <p:blipFill>
          <a:blip r:embed="rId11"/>
          <a:stretch>
            <a:fillRect/>
          </a:stretch>
        </p:blipFill>
        <p:spPr>
          <a:xfrm>
            <a:off x="8561026" y="5103604"/>
            <a:ext cx="594836" cy="148709"/>
          </a:xfrm>
          <a:prstGeom prst="rect">
            <a:avLst/>
          </a:prstGeom>
        </p:spPr>
      </p:pic>
      <p:pic>
        <p:nvPicPr>
          <p:cNvPr id="22" name="Picture 21" descr="V&#10;&#10;AI-generated content may be incorrect.">
            <a:extLst>
              <a:ext uri="{FF2B5EF4-FFF2-40B4-BE49-F238E27FC236}">
                <a16:creationId xmlns:a16="http://schemas.microsoft.com/office/drawing/2014/main" id="{04BB6DF2-3AFE-4712-E7FD-5091395E0EB3}"/>
              </a:ext>
            </a:extLst>
          </p:cNvPr>
          <p:cNvPicPr>
            <a:picLocks noChangeAspect="1"/>
          </p:cNvPicPr>
          <p:nvPr/>
        </p:nvPicPr>
        <p:blipFill>
          <a:blip r:embed="rId12"/>
          <a:stretch>
            <a:fillRect/>
          </a:stretch>
        </p:blipFill>
        <p:spPr>
          <a:xfrm>
            <a:off x="9725774" y="4997958"/>
            <a:ext cx="360000" cy="360000"/>
          </a:xfrm>
          <a:prstGeom prst="rect">
            <a:avLst/>
          </a:prstGeom>
        </p:spPr>
      </p:pic>
      <p:pic>
        <p:nvPicPr>
          <p:cNvPr id="24" name="Picture 23" descr="BYD&#10;&#10;AI-generated content may be incorrect.">
            <a:extLst>
              <a:ext uri="{FF2B5EF4-FFF2-40B4-BE49-F238E27FC236}">
                <a16:creationId xmlns:a16="http://schemas.microsoft.com/office/drawing/2014/main" id="{AE5F5A11-0CFF-3E6D-E1DD-C0D0D59C2654}"/>
              </a:ext>
            </a:extLst>
          </p:cNvPr>
          <p:cNvPicPr>
            <a:picLocks noChangeAspect="1"/>
          </p:cNvPicPr>
          <p:nvPr/>
        </p:nvPicPr>
        <p:blipFill>
          <a:blip r:embed="rId13"/>
          <a:stretch>
            <a:fillRect/>
          </a:stretch>
        </p:blipFill>
        <p:spPr>
          <a:xfrm>
            <a:off x="10582275" y="4997958"/>
            <a:ext cx="594836" cy="360000"/>
          </a:xfrm>
          <a:prstGeom prst="rect">
            <a:avLst/>
          </a:prstGeom>
        </p:spPr>
      </p:pic>
    </p:spTree>
    <p:extLst>
      <p:ext uri="{BB962C8B-B14F-4D97-AF65-F5344CB8AC3E}">
        <p14:creationId xmlns:p14="http://schemas.microsoft.com/office/powerpoint/2010/main" val="1082372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The image depicts a medieval market scene with people gathered around a large fire, with various stalls and goods on display.&#10;&#10;AI-generated content may be incorrect.">
            <a:extLst>
              <a:ext uri="{FF2B5EF4-FFF2-40B4-BE49-F238E27FC236}">
                <a16:creationId xmlns:a16="http://schemas.microsoft.com/office/drawing/2014/main" id="{1AE373B4-39AD-4ECC-15BB-8CB75A61B893}"/>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prstGeom prst="rect">
            <a:avLst/>
          </a:prstGeom>
          <a:solidFill>
            <a:prstClr val="white">
              <a:lumMod val="85000"/>
            </a:prstClr>
          </a:solidFill>
          <a:ln>
            <a:noFill/>
          </a:ln>
        </p:spPr>
      </p:pic>
      <p:sp>
        <p:nvSpPr>
          <p:cNvPr id="11" name="Rectangle 10">
            <a:extLst>
              <a:ext uri="{FF2B5EF4-FFF2-40B4-BE49-F238E27FC236}">
                <a16:creationId xmlns:a16="http://schemas.microsoft.com/office/drawing/2014/main" id="{16302025-6CD0-CCCA-68DE-A7A948DEE8AE}"/>
              </a:ext>
            </a:extLst>
          </p:cNvPr>
          <p:cNvSpPr/>
          <p:nvPr/>
        </p:nvSpPr>
        <p:spPr>
          <a:xfrm flipH="1">
            <a:off x="-7" y="0"/>
            <a:ext cx="11617897" cy="6858000"/>
          </a:xfrm>
          <a:prstGeom prst="rect">
            <a:avLst/>
          </a:prstGeom>
          <a:gradFill flip="none" rotWithShape="1">
            <a:gsLst>
              <a:gs pos="42000">
                <a:schemeClr val="bg1">
                  <a:lumMod val="0"/>
                  <a:alpha val="0"/>
                </a:schemeClr>
              </a:gs>
              <a:gs pos="22000">
                <a:srgbClr val="000000">
                  <a:lumMod val="24000"/>
                  <a:alpha val="25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 name="Title 2">
            <a:extLst>
              <a:ext uri="{FF2B5EF4-FFF2-40B4-BE49-F238E27FC236}">
                <a16:creationId xmlns:a16="http://schemas.microsoft.com/office/drawing/2014/main" id="{3B35BDB5-13B4-27AA-7EA5-07554B4CBDB5}"/>
              </a:ext>
            </a:extLst>
          </p:cNvPr>
          <p:cNvSpPr>
            <a:spLocks noGrp="1"/>
          </p:cNvSpPr>
          <p:nvPr>
            <p:ph type="ctrTitle"/>
          </p:nvPr>
        </p:nvSpPr>
        <p:spPr/>
        <p:txBody>
          <a:bodyPr/>
          <a:lstStyle/>
          <a:p>
            <a:r>
              <a:rPr lang="en-GB" dirty="0"/>
              <a:t>Reach Extenders &amp; Viewing Overview</a:t>
            </a:r>
          </a:p>
        </p:txBody>
      </p:sp>
      <p:sp>
        <p:nvSpPr>
          <p:cNvPr id="7" name="Text Placeholder 5">
            <a:extLst>
              <a:ext uri="{FF2B5EF4-FFF2-40B4-BE49-F238E27FC236}">
                <a16:creationId xmlns:a16="http://schemas.microsoft.com/office/drawing/2014/main" id="{56B09972-450A-8127-778F-4F90DC3BB0FA}"/>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Maltesers – Look On The Light Side</a:t>
            </a:r>
          </a:p>
        </p:txBody>
      </p:sp>
    </p:spTree>
    <p:extLst>
      <p:ext uri="{BB962C8B-B14F-4D97-AF65-F5344CB8AC3E}">
        <p14:creationId xmlns:p14="http://schemas.microsoft.com/office/powerpoint/2010/main" val="3348989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SCORM_RATE_SLIDES" val="0"/>
  <p:tag name="ISPRING_SCORM_PASSING_SCORE" val="0.000000"/>
  <p:tag name="ISPRING_ULTRA_SCORM_COURSE_ID" val="826B905D-671C-48BC-A0DD-0FECA015BEE4"/>
  <p:tag name="ISPRINGONLINEFOLDERID" val="0"/>
  <p:tag name="ISPRINGONLINEFOLDERPATH" val="Content List"/>
  <p:tag name="ISPRINGCLOUDFOLDERID" val="26"/>
  <p:tag name="ISPRINGCLOUDFOLDERPATH" val="Repository/Nickable Charts/TV  viewing &amp; audiences/"/>
  <p:tag name="ISPRINGCLOUDFOLDERDOMAIN" val="https://thinkbox.ispringcloud.eu"/>
  <p:tag name="ISPRING_PLAYERS_CUSTOMIZATION" val="UEsDBBQAAgAIACJN40qpAcR2+wIAALAIAAAUAAAAdW5pdmVyc2FsL3BsYXllci54bWytVU1v2zAMPadA/4Ohe6WkH2sb2C26AsUO61Ag67ZboNqKrcW2PEmum/76UZK/53QrsEMCm+J7pMhH2r9+yVLvmUnFRR6gBZ4jj+WhiHgeB+jx693RBbq+Ojzwi5TumPR4FKAy5wZAU+RFTIWSFxrAD1QnAeoZMDAjr5BcSK53wH0G3G2k41N0eDADl1wFKNG6WBJSVRXmChB5rERaGhKFQ5GRQjLFcs0kcWkgr8Eu9d/R8MtETvSuYKqHLPT7A9ckLceL4gOS6gQLGZPj+XxBftx/XoUJy+gRz5WmeciQB5Wc2VI+0XB7L6IyZcrYZr5LcsW0NklY28zXS764yD0lwwA5h3XGlKIxUzjNY0QclkyA/U1KVVLzqAGt4VVbXvNav7V5XzdutnOkcy7Kp5SrBI76kM46CfTJMKqf2etaBT02CrozTMiT7FfJJYvs67dWjPMFcgFbxdk8sapCOICnOxpqIXe3AAMV1R3EbdOwaxq2oJYDt9FXHQVqbrthVJeSNaWa+c88YuILlZIaWVxpWTKfjIw1lgzBPnFXrpvUNcRPdJae/UNvjN+oNT/VW52xgP/RmE9A1NaE5xF7uePgo1kGNdUMim1sWBcpNjG7nFT5lPV0PTC5HOumwEU8TWXMYAwjqinp7GQflEmqwCUs5QjbO9gLTnicpPDTkwzj0700GZXbSYbewV5wKsLtBLQ1t2Uk4zqOxNQqyCcT68QPS6VFxl+tPAd7Ri+tDt8auebopuDtwfn8j1EcxGgGc4MmVpd56u2r5vDBzKlWnc+6cJaBWmEemC4L59XMQlmMfCK2oWWqb/s5NfuwBx3lPDUd01zfQe+iWvFX5lU8Ml+6xYmpScKMZgL04eKkxwD9hO0yCG9N+yJuRN7UAWNi39y/rWiz5evWua7v67APNXzmrHIYN1MfQR2xFGUejXqIi+4jolLYaTeSUS9lG7jR4hhEKooAncJDfefLs8vuyueLywZr83pwgV0u71jpdcKdgkit6/Yifr0b4PE3UEsDBBQAAgAIAOtaAlMxtD4H3QQAAGoSAAAdAAAAdW5pdmVyc2FsL2NvbW1vbl9tZXNzYWdlcy5sbmetWG1v2zYQ/l6g/4EQUGADurQd0KIYEgeyxDhCZMqV6DjZMAiMxNhEKNHTi1Pv037Nfth+yY6U7dhNCklJAduQaN1zx3t57qjj06+ZRCtelELlJ9aHo/cW4nmiUpHPT6wpPfvls4XKiuUpkyrnJ1auLHQ6eP3qWLJ8XrM5h+vXrxA6znhZwm050HcP90ikJ9ZkGDvBeGKT69gPRkE89EbWwFHZkuVr5Ku5+unXT5+/fvj46efjdxu5LjDR2Pb9QyBkkD6+7wBEaBj4MaBhPyb4iloD/dtPLphS3yPYGmwu+klPQnxpDfRvq9w0DDGhceR7Lo69KCYBNb7wMcWuNbhWNVqwFUeVQivB71G14BDHShQclVKk5o9EwUJe8zZlbjC2PRKHOKKh51AvINYgUkWxfmtgWV0tVAHqSpSKkt1InhqdkDHm/2XBS1DNKsgoBJ9qIeBJlTGRH7WrnhE/sN3YnkziMY4iewTOpbtNAdIB/L2oFvBfytVbUHGfS8VSdFtwAAwixJZLKZLmSREtC23hRLJ1qxWhPfPIKKZB4EcxJu52xRrgPEVuwfRme6KEdoRDAChYyYtnyMYm1404sqXsh3Dujc59+FJtwrmYLyR8q752TDBkwoTnbVKQqTiEHI+iWRC62mmgCjG0ZGV5r4r0IEv349kG7BEngEJw6B441RhbYMgPAexVFDyp2sB8e0qc83hICVwOMTjXZ3WeLDrKQYU8maT7KVlDrPYTrzX/N2jxMLiCEgdGCvpIBBdARBd9JK5xBOSBozYZYl96I1tTgSafLTNsmSdhutDlGrEkATkd0pVQdQkr2iXAD4aDyn5aIvxlCpnk2f4T/NYAQrBNDs3FioMJRdqe0cC2DnZ1Tn+Zer/HZ7bnYzeGJAfqialpA1oZA+LMVYWYlEpvAPSydMXyhKMbnjAd2DU8lorUPKYT0FjyVy3+RqzakO6bDV8TF1+9Oepp2gHFP7Ywq0swr6p4tqzaVO+Z/xwrdLF914QuW3+e/sjBxA694LtByti6CVKXyJQiq2XTC14cn51lfWPUasQLPdU9Wj/akqgh/aEHrDUUqrsEhmFDNzaYD2R3KY+cgaJJ0zuguXj5bQ+dJNgAEIWei3EJrjow4VJzfnf5GR5GHoXGMeM3pahapzJTjU2Ang5tAmOw5BV/KMYbfquAxyRnq2Y4g/ZoIt0a0L3Z76BfUI/6YDIBwPlmriqRFBnYn3bAnI7x1gMNzR/sZKZqmZrileLOUD34ts7446nytlCZWZWs3CZv02lOX2JFs7mwUTrpMZfs6q9zfPbK7/lRirAdwiTi2MTR44uja1V2FIIS0K7wabSdfqAWMlYlC2irt6rO045AzVHGxWc2gG32HHFWJIv//vm3I8Y3ljSraLP6Wy8QPZcBC+Id2B9EVbz8sw2E2sNDOXPTRWpz9NvKdTwJUg+y8IccsVjTWjKVwdJRu15I8k3QbEpt53wMdRCZtFd1kbRPafsIYzu8AC4zxwNrMGbFHRAhVUr2QjGutgaXerAz0eoj/HAEX/FCO6mP8Msait429Sax7brmhQSUIJw375rOmcKBJ9m8mZBq3hnMObcJsO03eDwVVV/AEOPdCwd9qDYHWB9OyJBGHWrTNLgtlwFdNPcPZLF63O92d6V5K3T8bu8l0f9QSwMEFAACAAgA61oCU0dLVwP8AwAAFxEAACcAAAB1bml2ZXJzYWwvZmxhc2hfcHVibGlzaGluZ19zZXR0aW5ncy54bWzVWO9y2kYQ/85T3KiTj0F2atcOA3g8thgzwUCR3CbT6XgO3YKuPt2puhOEfOrT9MH6JN3TYQwBJyIpnWQYD+i0+9u/v13JzYv3qSAzyDVXsuUd1488AjJWjMtpy7uLOi/PPaINlYwKJaHlSeWRi3atmRVjwXUSgjEoqgnCSN3ITMtLjMkavj+fz+tcZ7m9q0RhEF/XY5X6WQ4apIHczwRd4JdZZKC9JUIFAPxLlVyqtWs1QpoO6VaxQgDhDD2X3AZFRUdQnXi+ExvT+GGaq0KyKyVUTvLpuOX9cH5pP48yDuqapyBtTnQbD+2xaVDGuPWCipB/AJIAnybo7tmJR+acmaTlvTqxKCjtb6OU2C50alGuFOZAmiV8CoYyaqi7dPYMvDf68cAdsYWkKY8jvENs/C3vOroPe93r4L4/iILw/ia67Tkf9lCKgrfRHkpRN+oF+8hXhb95NwxGvW7/zX00GPSi7vBJCzO6kZCmv5mxJmZWFXkMq4Q1TVKkY0m5wB79KI0aDHa5oPkUItXhWMQJFRo88kcG058LKrhZIBmOkAwPANmlziA2I1u2lmfyArwnOAeIjmEtVy1x+nrVEmfnG6H7zvpTWDu9bFJjaJxg8+BZ6VrTXz96FJsouRGavSZjJdgqIEjHwPo0hTVKhA9cdlDy2CMTLILAUAcZSBJSiTTkBsOPVwC6GGvDTUm/zlL6MudUEMTDOQHkNtxKR5zQXG9kfZV52/xx+7e+MqB/d+lwR8+J/qoKwchCFUTwByBGESx1keKvBMg6ocgkV2l5ipQ3RAuOzs04zIFdVDH0Dk2kBWrifMkEGGfhz4J/IGOYqBxxgc5wGuE51w6/vhdwRrV+AqWPPr5wNOn2r4O3L2yAlM2ojPcEx/6ANDOHwKcYu1RoQgiF2VyDwMzEtNBQ1odxVopVCbP+5RXRPC2Eq/h/XZc16ANW5zBW6MLVqEphPutBZbMJnZWctDwroZGNHEviMPFGjIOGywKqAsZUEiXFgtAYh7m2DJ9xVWg8cVx20PqLHHSqhMvS1SnOQzSWM8iroB0dv/rx5PSns/PXjbr/z19/v/yk0nLBDQW11tyGu3p2g1bT+miPfkbpE9t0S7ej8tS2KNsyuvsJYbnJtud807c7aPdKKjfnt7qRwuBydHVDRkF414vCRpWG6CtknYkT7KiJfaasojO4i7AkQRXR4Sj4pZIbWJtKbAjCSnCDSnG8qSI1cpt6uLalK7mA43zqxhMOdMFTjp35XVD0ObZ8Pbv/F4Z+9UOjo/iBGAo0jxOs6sE64buYgodM8beUNXe1et3beL9r+jvfpO2dlEueYi7tpl+9frdPT47wjXHnrVoN0Tb/mdGu/QtQSwMEFAACAAgA61oCU6GEF03jAgAAlAoAACEAAAB1bml2ZXJzYWwvZmxhc2hfc2tpbl9zZXR0aW5ncy54bWyVVsFu4jAQve9XRNl706XdlpUCElAqVepuqxb17iRDYuHYke3Q8vdrxw6xgUAaCymeec8zHj9PiMUG0+mPIIjTmnOgcgVlRZCEgKISJuGqwHSTsK8Av1cc0zxQzh3wQFpYGBkyI4y/g5QKIrSltQU4m4RJLSWjVymjUkW4ooyXiITTn9fNE0cN8hKLbYErzmPzXOCsUQpdmOEUG+P3vR59hJSVFaK7Z5azqwSlm5yzmmYX4xS7CjhR1dQb/3O/WPYGIFjIJ1VgL6flWI9hlIqDEKBTulvqcZFFUAKkjXT+VA44Xajzuz+gbbHAsqHNfunRR6tQDn6RxzM9+vFUre4Rrpej0c3deYKEL6mgNyM9eqGN8r+1OKvq6jsaqTjLdUF9zvxuMetXy55DGMrU9VOE0fz2cXx7kaA3pAMpxsNYjz6GLc/tgx4OyL669z7W15Uz8qrretAQ9KEnBKaS1xBH7cz4RME+X2qp7kfrdy0d5lXl/IpqAdM1IsLCOmMHfINPTDMXZS0d5IORuoSFSdhF+o6OsFjMm2bhZLg3OSly2B7hHGOH/KfqeoR0jB3yneAMXijZWY+T7KHLkNpDniN7nOfrr7xAkZpm1tvOWq+O9KyvrnBStYYWU7IMpkKns8Il6IOLo8ZmUoqOcoop2uIcSczoX41Lds1mRBwdOKzWTisrllgSOCW4JkfVpt1yNXNfj9brC9J8FrrNmXkgVRefhMzoMgwsZxI2a5iP4TGcMgliKBhJidKiVJ+8wRTdhBUe+BNds6GkEvEN8BVjpDdOHDlViKPTdY5tMU4dAK3LBPhSnRuGVji+zeAKnBdE/eQHhk/IfEKP0zBloZajCO916RisCADxtGhVaybGU9ZEYgJbINbrGJoN9+0sFkqlfYKbyWdYS1dy1jJIk7ZXdMfp9TnPcYLwofJiftdxHQNkL1Eimp15N7/tw04uXmtu+5nWuQsyBqslb2nlP66hMup/o/8BUEsDBBQAAgAIAOtaAlOpYJAf6AMAAKgQAAAmAAAAdW5pdmVyc2FsL2h0bWxfcHVibGlzaGluZ19zZXR0aW5ncy54bWzVWO9u2kgQ/85TrHzqx+K0l15SZIiixCioBDjs3LWqqmjxDngv613Xu4bST/c0fbA+yY29hEAgqWnL5U4oAo9nfvP3t2PHO/mUCDKFTHMlm86L+oFDQEaKcTlpOldh+/mxQ7ShklGhJDQdqRxy0qp5aT4SXMcBGIOqmiCM1I3UNJ3YmLThurPZrM51mhV3lcgN4ut6pBI3zUCDNJC5qaBz/DLzFLSzQKgAgH+JkguzVq1GiGeRLhXLBRDOMHLJi6SouDCJcFyrNaLRzSRTuWRnSqiMZJNR0/nl+LT43OpYpHOegCxKolsoLMSmQRnjRRBUBPwzkBj4JMZojw4dMuPMxE3n5WGBgtruJkqJbTOnBcqZwhJIs4BPwFBGDbWX1p+BT0bfCqyIzSVNeBTiHVKk33TOw+ug2zn3r3v90A+uL8LLro1hB6PQfxvuYBR2wq6/i35V+It3A3/Y7fTeXIf9fjfsDO6ssKJrBfHc9Yp5WFmVZxEsC+aZOE9GknKBI3qvjBoMDrmg2QRC1ebYxDEVGhzyVwqT33MquJkjFw6QCzcA6alOITLDom1Nx2Q5OHdwFhADw14uR+LV6+VIHB2vpe5a73dpbY3So8bQKMbhQVkZmueuim7VxkqupVZck5ESbJkQJCNgPZpggQdt6ZAxVl1gbv0UJAmoRNpxg/lGSwudj7ThpqRbe6F9mnEqCFIKzwUgl8FG/lFMM71W5mWpi2mPWu97yoD+YPO3oodU/1S5YGSuciL4DRCjCPY2T/BXDGSVQWScqaSUCqoN0YJjcFMOM2AnVRy9QxdJjpZ4nqQCjPXwMeefyQjGKkNcoFM8fVDOtcWv7wScUq3vQOltjM8sLzq9c//tsyJByqZURjuC40BAkpp94FPMXSp0IYTCaq5AYGUimmso+8M4K9WqpFn//o5onuTCdvxn92UFeo/d2Y8XOrc9qtKYb0ZQ2W1MpyUnC56V0MhGji2xmHgjwjOIyxyqAkZUEiXFnNAIT29dMHzKVa5RYrlsofV3BWhNCZdlqBN8JEBnGYOsCtrBi5e/Hr767ej4daPufv37y/NHjRYbbSBo4c2utLMHV2Y1q3uL8xtGj6zPDdu2ypJiRNmG0+2PBIvVtXnOe26xdLbvoHJV3ltBo6fbQYF/Ojy7IEM/uOqGQaPKCPQU8sxEMc7QuHhsrGLTvwqxCX4V1cHQ/6NSGNiNSvPvB5Xg+pXyeFNFa2h382BlL1cKAQ/wiT2Q8AgXPOE4i/8LUj7Ejx/n87/Cya3PhfxRUloa74mTQLMoxj7urfdPd9I9XVX/S4WyV8vXtrX3NM/d+kZcQ/n6fxdatX8AUEsDBBQAAgAIAOtaAlMyYqOLkAEAAAMGAAAfAAAAdW5pdmVyc2FsL2h0bWxfc2tpbl9zZXR0aW5ncy5qc42Uy27CMBBF93xFlG4r1AYKaXc8glSJRaV2V3XhhCFEOLZlOykp4t+LEx6247R4NvHVyR3PWJ59zzsuP/G9F29ff9f7N3Nfa6A0yQu4N3XcoedK9wXOVvCR5YAzAr6FlOdfL/LhSriMfVKbxtW7shWan08dNFPaGmGhi9wBChdYOsBvF7hzgD8XsKfV1dSkNToupKSkn1Aigcg+oTxHNePfPdRLL9GCaQm8QRf1cqBrlIBh+jd5dXwaq9C5hOYMkWpJU9qPUbJNOS3Iqst1UzHgxyvfnmp5Hs8iww5nQr5KyO3EUaiim2QchIBT3lGkwgljFAPWfNvdtFDDuF2QRZeZyOSZnjyq0GmGUmh1KZyoMDFy9LK5hygIBqM2J2EnG2IQqDAIjCrgt1hRVrAbLpBxmqqOtNDpaDYxr/KCYopWGUkbLpgOF+HQyanDKtsGnIcqdPBa6HCuwjeeELWe0Mbx+vKu0eF695YmjaF0ziqsrEvXIMAukbhE6hJZ5xRqDxJpDxK1//S+/juNbdc7/AJQSwMEFAACAAgATmFyVCkQ9LPCDwAAfiUAABcAAAB1bml2ZXJzYWwvdW5pdmVyc2FsLnBuZ+2a+1tSWffAabrNVF6apsbJC1Zv01zKa6lh4liWNaVNmmmmkjliXtDQQAGBKZ+ypoScSkdRaOI188o0hBcUtJs0KZJ5IUSlYowAlUQOKAh8wXrf7/P+D/7AOex99uectfZaZ+21zrMv/xQWYrNi/QoQCGRzYH9wOAi0JBgEWpz26TJLz+GXoWGW06Ls8JDdoIYeJ7mlsSQ5KDQIBLpHXjmXsNTS/uzM/uPZIJDtI+tvES/z7s8g0OY1B4KDjubGT4xIrozn4HlT2fTiY4Wh2277FIbWI8oeR6xZG/x4cPcf9zZrlj8MOu0W4NrfuIRz7fPPf/1CfPRbTdQK1snHxSvil/y47f5q3AaHoKzVHprdQf8uCTKf+1bFx4ADZRRBz+TcywDcWyD3UT7Tf7qi1EhI7qHO7spB91QOeAgCzA8Vik3kepe2LOBpmgrra5G0Y1u1YR+LlOoijbXbSMuduyy/sMjSbRvEIlPprur+Eio141NLx5n9NeeclhapCCpDnw3IOuII69pBALed6b3oPy0dV/WHvNR6seBuzNNK0Vfzfw/ZWwe8+XSj5fiDU9ASy+nSpkvWS8glqy1HV5LrJ5bT49WWKQb94nfe+jT7kAVoAVqAFqAFaAFagBagBWgBWoAWoAVoAVqAFqAFaAFagBagBeh/ocYVG3NiTR2KCBo+C2AxiNnAiApPTPKhQOCocYXD4L1y50TLOLRvAyyTVc1omeMH4pF0ViLiRIm8S1ITATMcb6D42m60fssduBI485rlLhiHoLYqf+8h7bCAYpxqeWCeR+BjBitxQpAeGMLi/1EvUkJ38bmZqdL5D8Zc7eZSfKhzn+jesh7eTEQ+fi5fHnkSBPKFGV/N/nRqv6APNqs4C7OQG8JGSgwEzwedQY9r92gDUYeSeev9cMnGmiZ2BuOTxSA/GLCnWkYlvh7y/utRmchEssUooCMyOyeLgG/T4ei6HKThhISFFePt6uLNK1Vl1MDpQRzYjz2cO+RInKoIEWbrxLAs3oiq7XWeVmmTiZMTahPjiCQdj0KUVwhVBa2TmJMAm0aTNCkb/SdQW/kujihR05ya3JCZl97fiCqFMrRpbeMpTbXiuwwmd3JKg4eQoziYtQ6gjtmaKIWLolubc/ZdhG4ivb1pw6XYa6XOSsTAbTW1S8eYNNw0kOMuuUX6VXdtPczYm7G3KOb3QdQI0Wx03LvOJ0J33FkFGUSNf7+uX77WVm/auvYgvOjkCLqKQ6qUWuVgk7jcoTsZ9J5aRuupAxXxhoim1ra5A+IB1AAgBAZ9pGNa+a544K11cmVVo2lvriU3Cuh7aNgMDkO3ZnWw29NuEtCYmnCc2GD4ey7c+IVpO8P08h+I6NBI5lpQZ59bu9SkZPzmoKJ5hh/1e3fyz4xWlKw+eziR7ubfeW/oTmM9o4k7iRQPMQixx/ZX855bHk1jhU6Ijy8rmi4TIRaD/oQByi8KtNwNXaUTum8SFFHJcAP326B/znePR6tSr+f2rlSJMHT9Z6bmT+FE+Eoz1y5Zl8SJqTLVGeh7nrEnBiuaepDkwrEkHoNpchI46upvH3hCut54ImcIWiHsznAE/WKE9Pt+4ZzcKKHfqDYfy200U+w/KNYAX/mqVH8Zb07thAArfhn73uElTfSQuGpVlyFrnfcgImdI6VCPS093DB5KaaJUNB6W7WCKl4FOEhug6pes5PiCACYevJl/k7zLK2BZ1eYPtovjr+vwljK+daoi1LTHtv0FY14wOzgU68YwS4pQZJugn5mlIz4gkAE5aM5+tdfikuTf4EJz79SdJUWZeOWJ2mQq5i17TDPrzp15w4qIL0MaxlBXFVmV0IYJOLOtUJUn8xe6t5ePARo0fUzIln/Uo5JA54sw9fGbf1J9iSyDVSfg1roUMzp28nGXrs5rcnpLgE8j3q4IPTSRAbeffcmDNmLNBglx5JFdYJ5Gx6niZvanSH1QpRD8znktA9Gz7mgeayw9rimj/mWfjIwNjSnuE+7Ejea+6NYS7/M1ntENNBxYr3TSpRz1JuwKo0FdeJVjExlerW20py3Li/xVbdko+YtKx2G0GFHrTpztEjZGO2/7TqGBeEg12h0c/iFwv765kcJX+7jgNb3KEvOwDJpzNkagxmJbe9VpI2fhPGxU1WcbOZcqKqIgF/uB+8jV3YRI13fSEwm3YEFHqiLL330zYPY/iI99fXuyymr20e4D5EIIcZWf0a+arNSQ3AGgULUnHJZWgX6BnoAvLUJJEhXg8+GSVrhMqGsZm3eRkQHcgXEvpgwP7GFQkfUv3WDcvD3d0VRYamG0eIDXtdS8xy7g7Fl9sy10opv04DTlK/KDZhinoSHRg8A9GsGrg7oI+wBkxTHe6+auYiSHw083EDbK1gfrzx1dToe64Z+nJvT25XR6eWke1MjPA6WCvLd61KCssjaygjB8Lm60c8aV8eRQXMi85lwOlx9njU2RV0TX3+zd9isOCYlYqa5EXfkZHaHbu/c8pAeQOSz/zqd7Mh+Cz6t8ghRXnB19YdE73JPOYNAPVTNaG9oFjuACABNyDSVmsUen2DqEj7GwtR3cLzGbqEckaal6XBTtmExIAzCcH3/+YHJfu/gW7IRoUNsnmE5FHFc+NG0guI/j6qMFZoV0lHt732F8fHHa43gGSWCn1EAQsYszvZhSjyE4lvasGcYCo2ImdDOzzSa3HSwY63AldFKQZohpF8o4+MDMBmkETaVeUUTFbu0m8SCydcH6MFW+Zxh4riHRiAG/pHLn/FihFcdKvpI19+GKm3rt1FCO6n3ZGNAvS6J5+w92iCihxHw3qa5W7xIp8e5UJXcRnyrAPRDiR+ENM7Ak0glHbdmZWUzAljrBYea+cVmh9PtLhoJMJvh2BRzOS7jP7+f2Z7+ydcBvxcaNGEZpZAM0THXiCd206BQMXT7mKeH1Jyagdw3ubHJ9sbzBVp1VbPen1Das4ljnzknbnXJSzOg+ok3ce8W55+5rY+IP40erWHHJ6LpzTF+KyZ971TnAaKzs5j4QwNFiEGgcDmbGOmp3cwcv7uAcq+tLo5jyVq0HMKX1qw3CRCxeJGyfqN04L5bG8x1whiE2YDIDZRMCJSZLJfMa16AKhczy0TvkWS7cKpPONdyfW074AQiCTr7qT0kqlzbkjEwMbM2kt1/Ut00+1ze73N3RpawWlKArrGvnaLpeBSAlgXrDQblqwxb+eOMi0Es+9I7w4kFnD2y9X80F0wHVhhd9jLJ3HeGeCVpqdlWFCOmA8MavSk2VKKR6tgGj8rp0tVhQ6l9zY1Q2ppmo0LZoUpItwrTYM+zlIOSR8/s5dSl51c/VWMX0X4JS57RX4/w7xMz7V9tN4eZ3AzIgmRZoIiXxZ+ykfh/sJDGO6hgB4iECFhGdNqBvJnhAuaIUxlplG4EV8uQ8Ut/yOl0vhCvURqWP2MQ+xB/3u9pYCl22A3h2U988+NgIuOXvRwRS4g+SO2V9AXgcx+W/VhP6Rtbne4rl8XkaOXP5cfcfFJD/Gm5Ron31V0T3dEwAgBHJLHETwjCJumrBOKOgPh5lcPa926doEyX9UmLxs8BvALtEfLwCF9meVdfue0NPjZTlDMeZFh/3bkVYkp/pyzxaszY9zZLr2JT0CWyUgphhYfbDmJKe+A1Zw5r1TebhsdDg5I+WlctYeOwEjn9AOc6N5Xj9G/ZtuKGt/Dpp1ieCfEE0FS2Lzd8feE3xIAJcQvjhqvtXipIvCsXAohPF96WT16CcBnpPGucnuVLpf6u9ccpWjigWBlIH0ZgfhBYlDj0hrQDroO+pAzTzE1g91HzBffTVdTKUy55G6JwRm652/A2PMD8HDi4tUeB+rIARZUqpyEequ0KdX35bGXgjRUhFInyB4XrqI+cmPxXrlPE4czI0EoeP7txxCnanm5B26nqpc36vTx/vVhVM3gvLVhmQyvGpNqRZvxNQRyXrtST/t5SwgGVw3pt/WaJeqv7B9pr8+6tWxBXvM14XIfW3dBXP+6rcAeeWtsV65XrVtamkKSmgS6HHqZ6K7sVj+SdcojnqRl+XveRMokHM03cyBS6ICPFgEly4tO3nka3tdgO6c1ObiQCS6J7SdVr8wQo5vDFL2jb3wI4RoBzKK057NKaJuSf8bYcx3xj/Tpf9oFeth3g46bjrLW7tOe/WnfIvv7sxqhuqgiKO9k0lxoqFPEvQMsz8WmaxxtcROvxHHVyCUxW3+klN0ju20ZnebrttkZaVSB4ZiJIpdIy5B9vPd1tTOxFqkftOxof1fOrVzVohFeVssqyNN3yioOqnGr/yztDPNr4dswQvOm2m1EAirIWvgw62GEbaW7BKhrlXQS0wXT3R/YioZ9QSzZ3me50w0zQxzMxNf9P2IYAIqqCGf/4/1YiAYbHYVWEH7VtcrTfFMvuxgmtJ72dmqsxJwB+BpoJNwJR6botJ//cAZXSqtW+p75eSrZ+coYskJaHlH7Mh7OTslw0BBsiwNeFKUhBvirRRSWWuWUGWFSeEkTvheMwMSATD9v6myWpzrugTdphjE+ZtrZnJNjbo2tL9M2yYoI5COBHmg4yfN4NWOaoLuN9nuDy8wlusOvKsTZcPpk6av15StNKLmRiAfZJG0F98fgS+8t1fw5NbVHnCs/5u3OOgV/uY7e4UPzLRQ+kDb7IBdZgGcD86qbu1mBseUWBMOltF+fxDnrbf/u/tK0HDp7W6pDUAriA5oNWUsQkEouwky3J90+AGf4hGJMtWFuY//aN97h28O4WA3WW4WWqZmrFPsLPQjYSkt4M+/7lBsvGvZ+xJdqHV+8+guVogMx63D+0XoaJ4ioVHENl3I3TydFoTC2m/858XaObb7RdqTYZhEaWGoJkSwGC7hLyuaWVopGRGK+EmFPHrE9eBmnvHVV13FDo7wRtwN7sHPzcvnf9j3Zqd/KGpn4TjyVP5nYX5+x9S+stl5dow42VfCZOtO6dr25pb/s9IuxZX20oA6H1PfL4ULwbrNdtB7zeZtd1miyNYqrNqcJjzMz1wP423J5YpNJU/sVtvKV7G6ghlZT4Uk2bmJgM3rbC88FAbsDcLYckb4qzbh2wTjGz50NS1wXHKpOFrS0037MTgTjuHqDarC4jqqRRQiiRXK6IjUsXs7nG2tUwsdc26Ut1xRLVF7dgO+NcKiK+vuF/ZQDTozLma2h2sQgdrFZl9/uk2BU9yVqeIbJIgNZIpkuI+JBNt3afzavOH0lL2gmsWr7fWmlfqYp5W1pJ3+QSssV63j1zZohmedj8ksJabfsEDu90GzEqDJZL+ngH6uEGo32lpUdlhvPZv+cX5rT+3hkIEgGv4tCaKy8a+fzYgv2Dtztg7AKnBzJ0+VmtefifxhleZW0Ghtf/A3rDght0nz/8fUEsDBBQAAgAIAE5hclTAqrEVSgAAAGsAAAAbAAAAdW5pdmVyc2FsL3VuaXZlcnNhbC5wbmcueG1ss7GvyM1RKEstKs7Mz7NVMtQzULK34+WyKShKLctMLVeoAIoBBSFASaESyDVCcMszU0oygEIGZhYIwYzUzPSMElslCwOERn2gmQBQSwECAAAUAAIACAAiTeNKqQHEdvsCAACwCAAAFAAAAAAAAAABAAAAAAAAAAAAdW5pdmVyc2FsL3BsYXllci54bWxQSwECAAAUAAIACADrWgJTMbQ+B90EAABqEgAAHQAAAAAAAAABAAAAAAAtAwAAdW5pdmVyc2FsL2NvbW1vbl9tZXNzYWdlcy5sbmdQSwECAAAUAAIACADrWgJTR0tXA/wDAAAXEQAAJwAAAAAAAAABAAAAAABFCAAAdW5pdmVyc2FsL2ZsYXNoX3B1Ymxpc2hpbmdfc2V0dGluZ3MueG1sUEsBAgAAFAACAAgA61oCU6GEF03jAgAAlAoAACEAAAAAAAAAAQAAAAAAhgwAAHVuaXZlcnNhbC9mbGFzaF9za2luX3NldHRpbmdzLnhtbFBLAQIAABQAAgAIAOtaAlOpYJAf6AMAAKgQAAAmAAAAAAAAAAEAAAAAAKgPAAB1bml2ZXJzYWwvaHRtbF9wdWJsaXNoaW5nX3NldHRpbmdzLnhtbFBLAQIAABQAAgAIAOtaAlMyYqOLkAEAAAMGAAAfAAAAAAAAAAEAAAAAANQTAAB1bml2ZXJzYWwvaHRtbF9za2luX3NldHRpbmdzLmpzUEsBAgAAFAACAAgATmFyVCkQ9LPCDwAAfiUAABcAAAAAAAAAAAAAAAAAoRUAAHVuaXZlcnNhbC91bml2ZXJzYWwucG5nUEsBAgAAFAACAAgATmFyVMCqsRVKAAAAawAAABsAAAAAAAAAAQAAAAAAmCUAAHVuaXZlcnNhbC91bml2ZXJzYWwucG5nLnhtbFBLBQYAAAAACAAIAGACAAAbJgAAAAA="/>
  <p:tag name="ISPRING_FIRST_PUBLISH" val="1"/>
  <p:tag name="ISPRING_SCORM_RATE_QUIZZES" val="0"/>
  <p:tag name="ISPRING_SCORM_ENDPOINT" val="&lt;endpoint&gt;&lt;enable&gt;0&lt;/enable&gt;&lt;lrs&gt;http://&lt;/lrs&gt;&lt;auth&gt;0&lt;/auth&gt;&lt;login&gt;&lt;/login&gt;&lt;password&gt;&lt;/password&gt;&lt;key&gt;&lt;/key&gt;&lt;name&gt;&lt;/name&gt;&lt;email&gt;&lt;/email&gt;&lt;/endpoint&gt;&#10;"/>
  <p:tag name="ISPRING_PRESENTATION_TITLE" val="Future Focus Report - Q3 2026"/>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2.xml><?xml version="1.0" encoding="utf-8"?>
<a:theme xmlns:a="http://schemas.openxmlformats.org/drawingml/2006/main" name="1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712C10D46BFB04798D9B0BF8875AC26" ma:contentTypeVersion="9" ma:contentTypeDescription="Create a new document." ma:contentTypeScope="" ma:versionID="0529903f3036c693614b27c4cb42a34a">
  <xsd:schema xmlns:xsd="http://www.w3.org/2001/XMLSchema" xmlns:xs="http://www.w3.org/2001/XMLSchema" xmlns:p="http://schemas.microsoft.com/office/2006/metadata/properties" xmlns:ns3="b285913d-14e6-45f5-a3a7-22f3c8c29baa" xmlns:ns4="7c0d7b1a-507e-46fe-ab3e-c281bbe4bb2b" targetNamespace="http://schemas.microsoft.com/office/2006/metadata/properties" ma:root="true" ma:fieldsID="45f79b689ab585f420f25ae3252ac4fc" ns3:_="" ns4:_="">
    <xsd:import namespace="b285913d-14e6-45f5-a3a7-22f3c8c29baa"/>
    <xsd:import namespace="7c0d7b1a-507e-46fe-ab3e-c281bbe4bb2b"/>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LengthInSeconds"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85913d-14e6-45f5-a3a7-22f3c8c29b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Length (seconds)" ma:internalName="MediaLengthInSeconds" ma:readOnly="true">
      <xsd:simpleType>
        <xsd:restriction base="dms:Unknow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c0d7b1a-507e-46fe-ab3e-c281bbe4bb2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B904C35-2EEA-4522-8CD1-3BC9BEEF119A}">
  <ds:schemaRefs>
    <ds:schemaRef ds:uri="http://schemas.microsoft.com/sharepoint/v3/contenttype/forms"/>
  </ds:schemaRefs>
</ds:datastoreItem>
</file>

<file path=customXml/itemProps2.xml><?xml version="1.0" encoding="utf-8"?>
<ds:datastoreItem xmlns:ds="http://schemas.openxmlformats.org/officeDocument/2006/customXml" ds:itemID="{46B6022E-8A93-42F0-BDB4-69DBA3D54EE2}">
  <ds:schemaRefs>
    <ds:schemaRef ds:uri="http://www.w3.org/XML/1998/namespace"/>
    <ds:schemaRef ds:uri="http://schemas.openxmlformats.org/package/2006/metadata/core-properties"/>
    <ds:schemaRef ds:uri="http://purl.org/dc/dcmitype/"/>
    <ds:schemaRef ds:uri="b285913d-14e6-45f5-a3a7-22f3c8c29baa"/>
    <ds:schemaRef ds:uri="http://schemas.microsoft.com/office/2006/documentManagement/types"/>
    <ds:schemaRef ds:uri="http://purl.org/dc/elements/1.1/"/>
    <ds:schemaRef ds:uri="http://schemas.microsoft.com/office/2006/metadata/properties"/>
    <ds:schemaRef ds:uri="http://schemas.microsoft.com/office/infopath/2007/PartnerControls"/>
    <ds:schemaRef ds:uri="7c0d7b1a-507e-46fe-ab3e-c281bbe4bb2b"/>
    <ds:schemaRef ds:uri="http://purl.org/dc/terms/"/>
  </ds:schemaRefs>
</ds:datastoreItem>
</file>

<file path=customXml/itemProps3.xml><?xml version="1.0" encoding="utf-8"?>
<ds:datastoreItem xmlns:ds="http://schemas.openxmlformats.org/officeDocument/2006/customXml" ds:itemID="{AA84130A-5CCA-482B-A0B0-C54EBD94EAD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285913d-14e6-45f5-a3a7-22f3c8c29baa"/>
    <ds:schemaRef ds:uri="7c0d7b1a-507e-46fe-ab3e-c281bbe4bb2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ThinkboxPowerPoint_Template_Nov17_FINAL</Template>
  <TotalTime>0</TotalTime>
  <Words>4124</Words>
  <Application>Microsoft Office PowerPoint</Application>
  <PresentationFormat>Widescreen</PresentationFormat>
  <Paragraphs>1414</Paragraphs>
  <Slides>31</Slides>
  <Notes>31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31</vt:i4>
      </vt:variant>
    </vt:vector>
  </HeadingPairs>
  <TitlesOfParts>
    <vt:vector size="39" baseType="lpstr">
      <vt:lpstr>Aptos</vt:lpstr>
      <vt:lpstr>Aptos Narrow</vt:lpstr>
      <vt:lpstr>Arial</vt:lpstr>
      <vt:lpstr>Calibri</vt:lpstr>
      <vt:lpstr>Sky Text Medium</vt:lpstr>
      <vt:lpstr>Symbol</vt:lpstr>
      <vt:lpstr>Thinkbox</vt:lpstr>
      <vt:lpstr>1_Thinkbox</vt:lpstr>
      <vt:lpstr>Future Focus Report</vt:lpstr>
      <vt:lpstr>In this deck...</vt:lpstr>
      <vt:lpstr>Category &amp; Advertiser Analysis Q3 2025</vt:lpstr>
      <vt:lpstr>Q3 2025 TV Impacts by Category</vt:lpstr>
      <vt:lpstr>Top sectors by Q3 2025 impacts</vt:lpstr>
      <vt:lpstr>Business &amp; Industrial - Advertiser </vt:lpstr>
      <vt:lpstr>Finance - Advertiser </vt:lpstr>
      <vt:lpstr>Automotive - Advertiser </vt:lpstr>
      <vt:lpstr>Reach Extenders &amp; Viewing Overview</vt:lpstr>
      <vt:lpstr>Identifying the ‘Reach Extenders’</vt:lpstr>
      <vt:lpstr>Identifying the ‘Reach Extenders’</vt:lpstr>
      <vt:lpstr>Top genres watched by ‘Reach Extenders’</vt:lpstr>
      <vt:lpstr>High indexing drama content</vt:lpstr>
      <vt:lpstr>High indexing film content</vt:lpstr>
      <vt:lpstr>‘Reach Extenders’ aren’t solely limited to high indexing genres</vt:lpstr>
      <vt:lpstr>When to target the ‘Reach Extenders’</vt:lpstr>
      <vt:lpstr>Q3 2025 linear TV facts &amp; figures</vt:lpstr>
      <vt:lpstr>Where to find the FIFA World Cup 2026 audience</vt:lpstr>
      <vt:lpstr>Where to find the FIFA World Cup 2026 audience</vt:lpstr>
      <vt:lpstr>Top genres watched by the Euros 2024 audience</vt:lpstr>
      <vt:lpstr>What else the Euros 2024 audience watched</vt:lpstr>
      <vt:lpstr>Programming  Q3 2025</vt:lpstr>
      <vt:lpstr>Programming Highlights – Q3 2025</vt:lpstr>
      <vt:lpstr>Drama - Programming Highlights</vt:lpstr>
      <vt:lpstr>Entertainment - Programming Highlights</vt:lpstr>
      <vt:lpstr>Sports - Programming Highlights</vt:lpstr>
      <vt:lpstr>Hobbies &amp; Leisure - Programming Highlights</vt:lpstr>
      <vt:lpstr>SVOD Drama &amp; Entertainment - Programming Highlights</vt:lpstr>
      <vt:lpstr>Q3 2026</vt:lpstr>
      <vt:lpstr>Key Dates</vt:lpstr>
      <vt:lpstr>Programming Highlights – Q3 2026</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Future Focus Report - Q3 2026</dc:title>
  <dc:creator>Kate Allinson</dc:creator>
  <cp:lastModifiedBy>Akeel Mungul</cp:lastModifiedBy>
  <cp:revision>3763</cp:revision>
  <dcterms:created xsi:type="dcterms:W3CDTF">2017-11-21T15:01:39Z</dcterms:created>
  <dcterms:modified xsi:type="dcterms:W3CDTF">2026-04-17T09:06:56Z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0x010100A712C10D46BFB04798D9B0BF8875AC26</vt:lpwstr>
  </property>
</Properties>
</file>