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Lst>
  <p:notesMasterIdLst>
    <p:notesMasterId r:id="rId33"/>
  </p:notesMasterIdLst>
  <p:handoutMasterIdLst>
    <p:handoutMasterId r:id="rId34"/>
  </p:handoutMasterIdLst>
  <p:sldIdLst>
    <p:sldId id="270" r:id="rId6"/>
    <p:sldId id="2147376131" r:id="rId7"/>
    <p:sldId id="4751" r:id="rId8"/>
    <p:sldId id="4701" r:id="rId9"/>
    <p:sldId id="4717" r:id="rId10"/>
    <p:sldId id="2147376117" r:id="rId11"/>
    <p:sldId id="2147376123" r:id="rId12"/>
    <p:sldId id="2147376113" r:id="rId13"/>
    <p:sldId id="2147376109" r:id="rId14"/>
    <p:sldId id="2147376108" r:id="rId15"/>
    <p:sldId id="2147376107" r:id="rId16"/>
    <p:sldId id="2147376112" r:id="rId17"/>
    <p:sldId id="2147376122" r:id="rId18"/>
    <p:sldId id="2147376114" r:id="rId19"/>
    <p:sldId id="2147376115" r:id="rId20"/>
    <p:sldId id="2147376106" r:id="rId21"/>
    <p:sldId id="258" r:id="rId22"/>
    <p:sldId id="4753" r:id="rId23"/>
    <p:sldId id="2147376126" r:id="rId24"/>
    <p:sldId id="2147376253" r:id="rId25"/>
    <p:sldId id="2147376254" r:id="rId26"/>
    <p:sldId id="2147376255" r:id="rId27"/>
    <p:sldId id="2147376256" r:id="rId28"/>
    <p:sldId id="2147376250" r:id="rId29"/>
    <p:sldId id="4754" r:id="rId30"/>
    <p:sldId id="2147376251" r:id="rId31"/>
    <p:sldId id="11408" r:id="rId32"/>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uture Focus Report" id="{C5C7A7ED-BC0E-4FF5-BCF9-72B37B57D492}">
          <p14:sldIdLst>
            <p14:sldId id="270"/>
            <p14:sldId id="2147376131"/>
          </p14:sldIdLst>
        </p14:section>
        <p14:section name="Category &amp; Advertiser Analysis" id="{B95F88B3-D839-43DF-A3B6-554018B70641}">
          <p14:sldIdLst>
            <p14:sldId id="4751"/>
            <p14:sldId id="4701"/>
            <p14:sldId id="4717"/>
            <p14:sldId id="2147376117"/>
            <p14:sldId id="2147376123"/>
            <p14:sldId id="2147376113"/>
          </p14:sldIdLst>
        </p14:section>
        <p14:section name="Reach Extenders &amp; Viewing Overview" id="{B3157487-2CF3-4010-A9D9-C2ED641E2EF8}">
          <p14:sldIdLst>
            <p14:sldId id="2147376109"/>
            <p14:sldId id="2147376108"/>
            <p14:sldId id="2147376107"/>
            <p14:sldId id="2147376112"/>
            <p14:sldId id="2147376122"/>
            <p14:sldId id="2147376114"/>
            <p14:sldId id="2147376115"/>
            <p14:sldId id="2147376106"/>
            <p14:sldId id="258"/>
          </p14:sldIdLst>
        </p14:section>
        <p14:section name="Programming" id="{B122256C-AE2B-44B3-A998-3F3A81E40474}">
          <p14:sldIdLst>
            <p14:sldId id="4753"/>
            <p14:sldId id="2147376126"/>
            <p14:sldId id="2147376253"/>
            <p14:sldId id="2147376254"/>
            <p14:sldId id="2147376255"/>
            <p14:sldId id="2147376256"/>
            <p14:sldId id="2147376250"/>
          </p14:sldIdLst>
        </p14:section>
        <p14:section name="Q1 2026" id="{F78B9DDE-CB78-40A8-A1BC-D7D605B839F2}">
          <p14:sldIdLst>
            <p14:sldId id="4754"/>
            <p14:sldId id="2147376251"/>
            <p14:sldId id="1140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1" clrIdx="0">
    <p:extLst>
      <p:ext uri="{19B8F6BF-5375-455C-9EA6-DF929625EA0E}">
        <p15:presenceInfo xmlns:p15="http://schemas.microsoft.com/office/powerpoint/2012/main" userId="S-1-5-21-1903017862-2259124225-1915749700-4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8E8ED"/>
    <a:srgbClr val="00B050"/>
    <a:srgbClr val="8EA9DB"/>
    <a:srgbClr val="CECDD9"/>
    <a:srgbClr val="FCE4D6"/>
    <a:srgbClr val="DDEBF7"/>
    <a:srgbClr val="FFF2CC"/>
    <a:srgbClr val="E2EFDA"/>
    <a:srgbClr val="372D8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40" autoAdjust="0"/>
    <p:restoredTop sz="91404" autoAdjust="0"/>
  </p:normalViewPr>
  <p:slideViewPr>
    <p:cSldViewPr snapToGrid="0">
      <p:cViewPr varScale="1">
        <p:scale>
          <a:sx n="66" d="100"/>
          <a:sy n="66" d="100"/>
        </p:scale>
        <p:origin x="572" y="4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8" d="100"/>
          <a:sy n="78" d="100"/>
        </p:scale>
        <p:origin x="396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gs" Target="tags/tag1.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Impacts</c:v>
                </c:pt>
              </c:strCache>
            </c:strRef>
          </c:tx>
          <c:spPr>
            <a:solidFill>
              <a:schemeClr val="accent1"/>
            </a:solidFill>
            <a:ln>
              <a:noFill/>
            </a:ln>
            <a:effectLst/>
          </c:spPr>
          <c:invertIfNegative val="0"/>
          <c:dLbls>
            <c:dLbl>
              <c:idx val="0"/>
              <c:tx>
                <c:rich>
                  <a:bodyPr/>
                  <a:lstStyle/>
                  <a:p>
                    <a:fld id="{343189EF-2C9B-472B-9BC7-10FDA408A509}"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A52F-413C-935D-71B35E28A671}"/>
                </c:ext>
              </c:extLst>
            </c:dLbl>
            <c:dLbl>
              <c:idx val="1"/>
              <c:tx>
                <c:rich>
                  <a:bodyPr/>
                  <a:lstStyle/>
                  <a:p>
                    <a:fld id="{B6A2DE07-BDBB-4306-BE83-EAF60188B8A7}"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52F-413C-935D-71B35E28A671}"/>
                </c:ext>
              </c:extLst>
            </c:dLbl>
            <c:dLbl>
              <c:idx val="2"/>
              <c:tx>
                <c:rich>
                  <a:bodyPr/>
                  <a:lstStyle/>
                  <a:p>
                    <a:fld id="{AFAE716C-F378-4DC5-8F3C-F931703BB645}"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A52F-413C-935D-71B35E28A671}"/>
                </c:ext>
              </c:extLst>
            </c:dLbl>
            <c:dLbl>
              <c:idx val="3"/>
              <c:tx>
                <c:rich>
                  <a:bodyPr/>
                  <a:lstStyle/>
                  <a:p>
                    <a:fld id="{33A48330-D78E-4860-B22E-0EAE87F5A0A2}"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A52F-413C-935D-71B35E28A671}"/>
                </c:ext>
              </c:extLst>
            </c:dLbl>
            <c:dLbl>
              <c:idx val="4"/>
              <c:tx>
                <c:rich>
                  <a:bodyPr/>
                  <a:lstStyle/>
                  <a:p>
                    <a:fld id="{E04279E6-D9CA-47A4-AD31-3C0272C27525}"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A52F-413C-935D-71B35E28A671}"/>
                </c:ext>
              </c:extLst>
            </c:dLbl>
            <c:dLbl>
              <c:idx val="5"/>
              <c:tx>
                <c:rich>
                  <a:bodyPr/>
                  <a:lstStyle/>
                  <a:p>
                    <a:fld id="{FCFADB9C-75A0-44E8-859B-3083E43EDF51}"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A52F-413C-935D-71B35E28A671}"/>
                </c:ext>
              </c:extLst>
            </c:dLbl>
            <c:dLbl>
              <c:idx val="6"/>
              <c:tx>
                <c:rich>
                  <a:bodyPr/>
                  <a:lstStyle/>
                  <a:p>
                    <a:fld id="{E311805E-FBCE-4B8B-87C2-35DE808FBA2E}"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A52F-413C-935D-71B35E28A671}"/>
                </c:ext>
              </c:extLst>
            </c:dLbl>
            <c:dLbl>
              <c:idx val="7"/>
              <c:tx>
                <c:rich>
                  <a:bodyPr/>
                  <a:lstStyle/>
                  <a:p>
                    <a:fld id="{B8576E18-614F-4FAE-90CC-33A3675FC836}"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A52F-413C-935D-71B35E28A671}"/>
                </c:ext>
              </c:extLst>
            </c:dLbl>
            <c:dLbl>
              <c:idx val="8"/>
              <c:tx>
                <c:rich>
                  <a:bodyPr/>
                  <a:lstStyle/>
                  <a:p>
                    <a:fld id="{D7357E0B-B59F-4EB5-8BDC-3E647C42A9AB}"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A52F-413C-935D-71B35E28A671}"/>
                </c:ext>
              </c:extLst>
            </c:dLbl>
            <c:dLbl>
              <c:idx val="9"/>
              <c:tx>
                <c:rich>
                  <a:bodyPr/>
                  <a:lstStyle/>
                  <a:p>
                    <a:fld id="{5FE0C952-D925-4C85-8184-1E9B411FFC2A}"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A52F-413C-935D-71B35E28A671}"/>
                </c:ext>
              </c:extLst>
            </c:dLbl>
            <c:dLbl>
              <c:idx val="10"/>
              <c:tx>
                <c:rich>
                  <a:bodyPr/>
                  <a:lstStyle/>
                  <a:p>
                    <a:fld id="{541E5FF1-AE00-499D-BF48-C7E12CC3FF0F}"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A52F-413C-935D-71B35E28A671}"/>
                </c:ext>
              </c:extLst>
            </c:dLbl>
            <c:dLbl>
              <c:idx val="11"/>
              <c:tx>
                <c:rich>
                  <a:bodyPr/>
                  <a:lstStyle/>
                  <a:p>
                    <a:fld id="{EA402B01-6B17-4066-9F35-64FBA69914EF}"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A52F-413C-935D-71B35E28A671}"/>
                </c:ext>
              </c:extLst>
            </c:dLbl>
            <c:dLbl>
              <c:idx val="12"/>
              <c:tx>
                <c:rich>
                  <a:bodyPr/>
                  <a:lstStyle/>
                  <a:p>
                    <a:fld id="{0B42BE49-A339-442A-B688-3C4BB4AD96EF}"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A52F-413C-935D-71B35E28A671}"/>
                </c:ext>
              </c:extLst>
            </c:dLbl>
            <c:dLbl>
              <c:idx val="13"/>
              <c:tx>
                <c:rich>
                  <a:bodyPr/>
                  <a:lstStyle/>
                  <a:p>
                    <a:fld id="{0D77B3FD-4D32-4DC0-B16F-2D1F9763C9DE}"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A52F-413C-935D-71B35E28A671}"/>
                </c:ext>
              </c:extLst>
            </c:dLbl>
            <c:dLbl>
              <c:idx val="14"/>
              <c:tx>
                <c:rich>
                  <a:bodyPr/>
                  <a:lstStyle/>
                  <a:p>
                    <a:fld id="{17A359BF-1E5B-4DA9-AD93-56187D783A7B}"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A52F-413C-935D-71B35E28A67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Food</c:v>
                </c:pt>
                <c:pt idx="1">
                  <c:v>Finance</c:v>
                </c:pt>
                <c:pt idx="2">
                  <c:v>Entertainment &amp; Leisure</c:v>
                </c:pt>
                <c:pt idx="3">
                  <c:v>Travel &amp; Transport</c:v>
                </c:pt>
                <c:pt idx="4">
                  <c:v>Household FMCG</c:v>
                </c:pt>
                <c:pt idx="5">
                  <c:v>Government Social Political Organisation</c:v>
                </c:pt>
                <c:pt idx="6">
                  <c:v>Cosmetics &amp; Personal Care</c:v>
                </c:pt>
                <c:pt idx="7">
                  <c:v>Telecoms</c:v>
                </c:pt>
                <c:pt idx="8">
                  <c:v>Retail</c:v>
                </c:pt>
                <c:pt idx="9">
                  <c:v>Health &amp; Wellbeing</c:v>
                </c:pt>
                <c:pt idx="10">
                  <c:v>Drink</c:v>
                </c:pt>
                <c:pt idx="11">
                  <c:v>Household Equipment &amp; DIY</c:v>
                </c:pt>
                <c:pt idx="12">
                  <c:v>Automotive</c:v>
                </c:pt>
                <c:pt idx="13">
                  <c:v>Business &amp; Industrial</c:v>
                </c:pt>
                <c:pt idx="14">
                  <c:v>Online Retail</c:v>
                </c:pt>
              </c:strCache>
            </c:strRef>
          </c:cat>
          <c:val>
            <c:numRef>
              <c:f>Sheet1!$B$2:$B$16</c:f>
              <c:numCache>
                <c:formatCode>_-* #,##0_-;\-* #,##0_-;_-* "-"??_-;_-@_-</c:formatCode>
                <c:ptCount val="15"/>
                <c:pt idx="0">
                  <c:v>15317.212562299999</c:v>
                </c:pt>
                <c:pt idx="1">
                  <c:v>14160.172036999998</c:v>
                </c:pt>
                <c:pt idx="2">
                  <c:v>12378.3747745</c:v>
                </c:pt>
                <c:pt idx="3">
                  <c:v>11683.105954299999</c:v>
                </c:pt>
                <c:pt idx="4">
                  <c:v>11145.460227899999</c:v>
                </c:pt>
                <c:pt idx="5">
                  <c:v>8401.1453180699991</c:v>
                </c:pt>
                <c:pt idx="6">
                  <c:v>7922.7676597</c:v>
                </c:pt>
                <c:pt idx="7">
                  <c:v>7143.8436598000008</c:v>
                </c:pt>
                <c:pt idx="8">
                  <c:v>6216.3206444300004</c:v>
                </c:pt>
                <c:pt idx="9">
                  <c:v>5642.3801368999993</c:v>
                </c:pt>
                <c:pt idx="10">
                  <c:v>5520.0690118999992</c:v>
                </c:pt>
                <c:pt idx="11">
                  <c:v>5421.8658889999997</c:v>
                </c:pt>
                <c:pt idx="12">
                  <c:v>5182.133965</c:v>
                </c:pt>
                <c:pt idx="13">
                  <c:v>4128.8477435000004</c:v>
                </c:pt>
                <c:pt idx="14">
                  <c:v>3426.6826729999998</c:v>
                </c:pt>
              </c:numCache>
            </c:numRef>
          </c:val>
          <c:extLst>
            <c:ext xmlns:c15="http://schemas.microsoft.com/office/drawing/2012/chart" uri="{02D57815-91ED-43cb-92C2-25804820EDAC}">
              <c15:datalabelsRange>
                <c15:f>Sheet1!$E$2:$E$16</c15:f>
                <c15:dlblRangeCache>
                  <c:ptCount val="15"/>
                  <c:pt idx="0">
                    <c:v>101</c:v>
                  </c:pt>
                  <c:pt idx="1">
                    <c:v>108</c:v>
                  </c:pt>
                  <c:pt idx="2">
                    <c:v>98</c:v>
                  </c:pt>
                  <c:pt idx="3">
                    <c:v>120</c:v>
                  </c:pt>
                  <c:pt idx="4">
                    <c:v>108</c:v>
                  </c:pt>
                  <c:pt idx="5">
                    <c:v>76</c:v>
                  </c:pt>
                  <c:pt idx="6">
                    <c:v>72</c:v>
                  </c:pt>
                  <c:pt idx="7">
                    <c:v>101</c:v>
                  </c:pt>
                  <c:pt idx="8">
                    <c:v>92</c:v>
                  </c:pt>
                  <c:pt idx="9">
                    <c:v>104</c:v>
                  </c:pt>
                  <c:pt idx="10">
                    <c:v>149</c:v>
                  </c:pt>
                  <c:pt idx="11">
                    <c:v>97</c:v>
                  </c:pt>
                  <c:pt idx="12">
                    <c:v>92</c:v>
                  </c:pt>
                  <c:pt idx="13">
                    <c:v>135</c:v>
                  </c:pt>
                  <c:pt idx="14">
                    <c:v>85</c:v>
                  </c:pt>
                </c15:dlblRangeCache>
              </c15:datalabelsRange>
            </c:ext>
            <c:ext xmlns:c16="http://schemas.microsoft.com/office/drawing/2014/chart" uri="{C3380CC4-5D6E-409C-BE32-E72D297353CC}">
              <c16:uniqueId val="{00000000-D4B9-446F-8112-48A9C65C7976}"/>
            </c:ext>
          </c:extLst>
        </c:ser>
        <c:dLbls>
          <c:dLblPos val="outEnd"/>
          <c:showLegendKey val="0"/>
          <c:showVal val="1"/>
          <c:showCatName val="0"/>
          <c:showSerName val="0"/>
          <c:showPercent val="0"/>
          <c:showBubbleSize val="0"/>
        </c:dLbls>
        <c:gapWidth val="80"/>
        <c:overlap val="-27"/>
        <c:axId val="1018458864"/>
        <c:axId val="1018455256"/>
      </c:barChart>
      <c:catAx>
        <c:axId val="101845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1018455256"/>
        <c:crosses val="autoZero"/>
        <c:auto val="1"/>
        <c:lblAlgn val="ctr"/>
        <c:lblOffset val="100"/>
        <c:noMultiLvlLbl val="0"/>
      </c:catAx>
      <c:valAx>
        <c:axId val="1018455256"/>
        <c:scaling>
          <c:orientation val="minMax"/>
          <c:max val="18000"/>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layout>
            <c:manualLayout>
              <c:xMode val="edge"/>
              <c:yMode val="edge"/>
              <c:x val="1.1092624374303927E-3"/>
              <c:y val="0.2695967592592592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0184588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Apr</c:v>
                </c:pt>
              </c:strCache>
            </c:strRef>
          </c:tx>
          <c:spPr>
            <a:solidFill>
              <a:schemeClr val="accent1"/>
            </a:solidFill>
            <a:ln>
              <a:noFill/>
            </a:ln>
            <a:effectLst/>
          </c:spPr>
          <c:invertIfNegative val="0"/>
          <c:cat>
            <c:strRef>
              <c:f>Sheet1!$A$2:$A$11</c:f>
              <c:strCache>
                <c:ptCount val="10"/>
                <c:pt idx="0">
                  <c:v> Nestle uk </c:v>
                </c:pt>
                <c:pt idx="1">
                  <c:v> Budweiser brewing gr </c:v>
                </c:pt>
                <c:pt idx="2">
                  <c:v> Suntory </c:v>
                </c:pt>
                <c:pt idx="3">
                  <c:v> Diageo </c:v>
                </c:pt>
                <c:pt idx="4">
                  <c:v> Carlsberg uk </c:v>
                </c:pt>
                <c:pt idx="5">
                  <c:v> Jacobs douwe egberts </c:v>
                </c:pt>
                <c:pt idx="6">
                  <c:v> Heineken uk </c:v>
                </c:pt>
                <c:pt idx="7">
                  <c:v> Red bull company </c:v>
                </c:pt>
                <c:pt idx="8">
                  <c:v> Britvic soft drinks </c:v>
                </c:pt>
                <c:pt idx="9">
                  <c:v> Thatchers cider comp </c:v>
                </c:pt>
              </c:strCache>
            </c:strRef>
          </c:cat>
          <c:val>
            <c:numRef>
              <c:f>Sheet1!$B$2:$B$11</c:f>
              <c:numCache>
                <c:formatCode>_-* #,##0_-;\-* #,##0_-;_-* "-"??_-;_-@_-</c:formatCode>
                <c:ptCount val="10"/>
                <c:pt idx="0">
                  <c:v>208.43110060000001</c:v>
                </c:pt>
                <c:pt idx="1">
                  <c:v>162.24848499999999</c:v>
                </c:pt>
                <c:pt idx="2">
                  <c:v>170.65722500000001</c:v>
                </c:pt>
                <c:pt idx="3">
                  <c:v>144.37295499999999</c:v>
                </c:pt>
                <c:pt idx="4">
                  <c:v>281.69254999999998</c:v>
                </c:pt>
                <c:pt idx="5">
                  <c:v>47.011299999999999</c:v>
                </c:pt>
                <c:pt idx="6">
                  <c:v>69.076729999999998</c:v>
                </c:pt>
                <c:pt idx="7">
                  <c:v>48.772799999999997</c:v>
                </c:pt>
                <c:pt idx="8">
                  <c:v>0</c:v>
                </c:pt>
                <c:pt idx="9">
                  <c:v>77.967749999999995</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May</c:v>
                </c:pt>
              </c:strCache>
            </c:strRef>
          </c:tx>
          <c:spPr>
            <a:solidFill>
              <a:schemeClr val="accent2"/>
            </a:solidFill>
            <a:ln>
              <a:noFill/>
            </a:ln>
            <a:effectLst/>
          </c:spPr>
          <c:invertIfNegative val="0"/>
          <c:cat>
            <c:strRef>
              <c:f>Sheet1!$A$2:$A$11</c:f>
              <c:strCache>
                <c:ptCount val="10"/>
                <c:pt idx="0">
                  <c:v> Nestle uk </c:v>
                </c:pt>
                <c:pt idx="1">
                  <c:v> Budweiser brewing gr </c:v>
                </c:pt>
                <c:pt idx="2">
                  <c:v> Suntory </c:v>
                </c:pt>
                <c:pt idx="3">
                  <c:v> Diageo </c:v>
                </c:pt>
                <c:pt idx="4">
                  <c:v> Carlsberg uk </c:v>
                </c:pt>
                <c:pt idx="5">
                  <c:v> Jacobs douwe egberts </c:v>
                </c:pt>
                <c:pt idx="6">
                  <c:v> Heineken uk </c:v>
                </c:pt>
                <c:pt idx="7">
                  <c:v> Red bull company </c:v>
                </c:pt>
                <c:pt idx="8">
                  <c:v> Britvic soft drinks </c:v>
                </c:pt>
                <c:pt idx="9">
                  <c:v> Thatchers cider comp </c:v>
                </c:pt>
              </c:strCache>
            </c:strRef>
          </c:cat>
          <c:val>
            <c:numRef>
              <c:f>Sheet1!$C$2:$C$11</c:f>
              <c:numCache>
                <c:formatCode>_-* #,##0_-;\-* #,##0_-;_-* "-"??_-;_-@_-</c:formatCode>
                <c:ptCount val="10"/>
                <c:pt idx="0">
                  <c:v>107.06089609999999</c:v>
                </c:pt>
                <c:pt idx="1">
                  <c:v>158.65765999999999</c:v>
                </c:pt>
                <c:pt idx="2">
                  <c:v>221.36569919999999</c:v>
                </c:pt>
                <c:pt idx="3">
                  <c:v>108.440225</c:v>
                </c:pt>
                <c:pt idx="4">
                  <c:v>83.308554999999998</c:v>
                </c:pt>
                <c:pt idx="5">
                  <c:v>60.484099999999998</c:v>
                </c:pt>
                <c:pt idx="6">
                  <c:v>61.695055000000004</c:v>
                </c:pt>
                <c:pt idx="7">
                  <c:v>112.41988499999999</c:v>
                </c:pt>
                <c:pt idx="8">
                  <c:v>6.5721999999999996</c:v>
                </c:pt>
                <c:pt idx="9">
                  <c:v>91.660020000000003</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Jun</c:v>
                </c:pt>
              </c:strCache>
            </c:strRef>
          </c:tx>
          <c:spPr>
            <a:solidFill>
              <a:schemeClr val="accent3"/>
            </a:solidFill>
            <a:ln>
              <a:noFill/>
            </a:ln>
            <a:effectLst/>
          </c:spPr>
          <c:invertIfNegative val="0"/>
          <c:cat>
            <c:strRef>
              <c:f>Sheet1!$A$2:$A$11</c:f>
              <c:strCache>
                <c:ptCount val="10"/>
                <c:pt idx="0">
                  <c:v> Nestle uk </c:v>
                </c:pt>
                <c:pt idx="1">
                  <c:v> Budweiser brewing gr </c:v>
                </c:pt>
                <c:pt idx="2">
                  <c:v> Suntory </c:v>
                </c:pt>
                <c:pt idx="3">
                  <c:v> Diageo </c:v>
                </c:pt>
                <c:pt idx="4">
                  <c:v> Carlsberg uk </c:v>
                </c:pt>
                <c:pt idx="5">
                  <c:v> Jacobs douwe egberts </c:v>
                </c:pt>
                <c:pt idx="6">
                  <c:v> Heineken uk </c:v>
                </c:pt>
                <c:pt idx="7">
                  <c:v> Red bull company </c:v>
                </c:pt>
                <c:pt idx="8">
                  <c:v> Britvic soft drinks </c:v>
                </c:pt>
                <c:pt idx="9">
                  <c:v> Thatchers cider comp </c:v>
                </c:pt>
              </c:strCache>
            </c:strRef>
          </c:cat>
          <c:val>
            <c:numRef>
              <c:f>Sheet1!$D$2:$D$11</c:f>
              <c:numCache>
                <c:formatCode>_-* #,##0_-;\-* #,##0_-;_-* "-"??_-;_-@_-</c:formatCode>
                <c:ptCount val="10"/>
                <c:pt idx="0">
                  <c:v>236.48126640000001</c:v>
                </c:pt>
                <c:pt idx="1">
                  <c:v>206.10862499999999</c:v>
                </c:pt>
                <c:pt idx="2">
                  <c:v>127.5386053</c:v>
                </c:pt>
                <c:pt idx="3">
                  <c:v>148.35787999999999</c:v>
                </c:pt>
                <c:pt idx="4">
                  <c:v>0</c:v>
                </c:pt>
                <c:pt idx="5">
                  <c:v>225.0746</c:v>
                </c:pt>
                <c:pt idx="6">
                  <c:v>189.578035</c:v>
                </c:pt>
                <c:pt idx="7">
                  <c:v>115.086325</c:v>
                </c:pt>
                <c:pt idx="8">
                  <c:v>236.86500000000001</c:v>
                </c:pt>
                <c:pt idx="9">
                  <c:v>65.045990000000003</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Apr</c:v>
                </c:pt>
              </c:strCache>
            </c:strRef>
          </c:tx>
          <c:spPr>
            <a:solidFill>
              <a:schemeClr val="accent1"/>
            </a:solidFill>
            <a:ln>
              <a:noFill/>
            </a:ln>
            <a:effectLst/>
          </c:spPr>
          <c:invertIfNegative val="0"/>
          <c:cat>
            <c:strRef>
              <c:f>Sheet1!$A$2:$A$11</c:f>
              <c:strCache>
                <c:ptCount val="10"/>
                <c:pt idx="0">
                  <c:v> Omaze </c:v>
                </c:pt>
                <c:pt idx="1">
                  <c:v> Smart energy gb </c:v>
                </c:pt>
                <c:pt idx="2">
                  <c:v> Ovo energy </c:v>
                </c:pt>
                <c:pt idx="3">
                  <c:v> Amazon.co.uk </c:v>
                </c:pt>
                <c:pt idx="4">
                  <c:v> British gas </c:v>
                </c:pt>
                <c:pt idx="5">
                  <c:v> Itv </c:v>
                </c:pt>
                <c:pt idx="6">
                  <c:v> Energy networks asso </c:v>
                </c:pt>
                <c:pt idx="7">
                  <c:v> Co operative group </c:v>
                </c:pt>
                <c:pt idx="8">
                  <c:v> Scottish power </c:v>
                </c:pt>
                <c:pt idx="9">
                  <c:v> Celebration of life </c:v>
                </c:pt>
              </c:strCache>
            </c:strRef>
          </c:cat>
          <c:val>
            <c:numRef>
              <c:f>Sheet1!$B$2:$B$11</c:f>
              <c:numCache>
                <c:formatCode>_-* #,##0_-;\-* #,##0_-;_-* "-"??_-;_-@_-</c:formatCode>
                <c:ptCount val="10"/>
                <c:pt idx="0">
                  <c:v>148.35274999999999</c:v>
                </c:pt>
                <c:pt idx="1">
                  <c:v>130.04830000000001</c:v>
                </c:pt>
                <c:pt idx="2">
                  <c:v>0</c:v>
                </c:pt>
                <c:pt idx="3" formatCode="General">
                  <c:v>89.099599999999995</c:v>
                </c:pt>
                <c:pt idx="4">
                  <c:v>0</c:v>
                </c:pt>
                <c:pt idx="5">
                  <c:v>52.063249999999996</c:v>
                </c:pt>
                <c:pt idx="6">
                  <c:v>127.833726</c:v>
                </c:pt>
                <c:pt idx="7">
                  <c:v>76.523099999999999</c:v>
                </c:pt>
                <c:pt idx="8">
                  <c:v>0</c:v>
                </c:pt>
                <c:pt idx="9">
                  <c:v>37.289257899999996</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May</c:v>
                </c:pt>
              </c:strCache>
            </c:strRef>
          </c:tx>
          <c:spPr>
            <a:solidFill>
              <a:schemeClr val="accent2"/>
            </a:solidFill>
            <a:ln>
              <a:noFill/>
            </a:ln>
            <a:effectLst/>
          </c:spPr>
          <c:invertIfNegative val="0"/>
          <c:cat>
            <c:strRef>
              <c:f>Sheet1!$A$2:$A$11</c:f>
              <c:strCache>
                <c:ptCount val="10"/>
                <c:pt idx="0">
                  <c:v> Omaze </c:v>
                </c:pt>
                <c:pt idx="1">
                  <c:v> Smart energy gb </c:v>
                </c:pt>
                <c:pt idx="2">
                  <c:v> Ovo energy </c:v>
                </c:pt>
                <c:pt idx="3">
                  <c:v> Amazon.co.uk </c:v>
                </c:pt>
                <c:pt idx="4">
                  <c:v> British gas </c:v>
                </c:pt>
                <c:pt idx="5">
                  <c:v> Itv </c:v>
                </c:pt>
                <c:pt idx="6">
                  <c:v> Energy networks asso </c:v>
                </c:pt>
                <c:pt idx="7">
                  <c:v> Co operative group </c:v>
                </c:pt>
                <c:pt idx="8">
                  <c:v> Scottish power </c:v>
                </c:pt>
                <c:pt idx="9">
                  <c:v> Celebration of life </c:v>
                </c:pt>
              </c:strCache>
            </c:strRef>
          </c:cat>
          <c:val>
            <c:numRef>
              <c:f>Sheet1!$C$2:$C$11</c:f>
              <c:numCache>
                <c:formatCode>_-* #,##0_-;\-* #,##0_-;_-* "-"??_-;_-@_-</c:formatCode>
                <c:ptCount val="10"/>
                <c:pt idx="0">
                  <c:v>205.51875000000001</c:v>
                </c:pt>
                <c:pt idx="1">
                  <c:v>130.26589999999999</c:v>
                </c:pt>
                <c:pt idx="2">
                  <c:v>197.56662059999999</c:v>
                </c:pt>
                <c:pt idx="3">
                  <c:v>140.3227</c:v>
                </c:pt>
                <c:pt idx="4">
                  <c:v>208.8766439</c:v>
                </c:pt>
                <c:pt idx="5">
                  <c:v>95.312449999999998</c:v>
                </c:pt>
                <c:pt idx="6">
                  <c:v>63.556199999999997</c:v>
                </c:pt>
                <c:pt idx="7">
                  <c:v>68.673699999999997</c:v>
                </c:pt>
                <c:pt idx="8">
                  <c:v>101.7919</c:v>
                </c:pt>
                <c:pt idx="9">
                  <c:v>53.7097938</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Jun</c:v>
                </c:pt>
              </c:strCache>
            </c:strRef>
          </c:tx>
          <c:spPr>
            <a:solidFill>
              <a:schemeClr val="accent3"/>
            </a:solidFill>
            <a:ln>
              <a:noFill/>
            </a:ln>
            <a:effectLst/>
          </c:spPr>
          <c:invertIfNegative val="0"/>
          <c:cat>
            <c:strRef>
              <c:f>Sheet1!$A$2:$A$11</c:f>
              <c:strCache>
                <c:ptCount val="10"/>
                <c:pt idx="0">
                  <c:v> Omaze </c:v>
                </c:pt>
                <c:pt idx="1">
                  <c:v> Smart energy gb </c:v>
                </c:pt>
                <c:pt idx="2">
                  <c:v> Ovo energy </c:v>
                </c:pt>
                <c:pt idx="3">
                  <c:v> Amazon.co.uk </c:v>
                </c:pt>
                <c:pt idx="4">
                  <c:v> British gas </c:v>
                </c:pt>
                <c:pt idx="5">
                  <c:v> Itv </c:v>
                </c:pt>
                <c:pt idx="6">
                  <c:v> Energy networks asso </c:v>
                </c:pt>
                <c:pt idx="7">
                  <c:v> Co operative group </c:v>
                </c:pt>
                <c:pt idx="8">
                  <c:v> Scottish power </c:v>
                </c:pt>
                <c:pt idx="9">
                  <c:v> Celebration of life </c:v>
                </c:pt>
              </c:strCache>
            </c:strRef>
          </c:cat>
          <c:val>
            <c:numRef>
              <c:f>Sheet1!$D$2:$D$11</c:f>
              <c:numCache>
                <c:formatCode>_-* #,##0_-;\-* #,##0_-;_-* "-"??_-;_-@_-</c:formatCode>
                <c:ptCount val="10"/>
                <c:pt idx="0">
                  <c:v>174.94775000000001</c:v>
                </c:pt>
                <c:pt idx="1">
                  <c:v>94.909400000000005</c:v>
                </c:pt>
                <c:pt idx="2">
                  <c:v>152.618415</c:v>
                </c:pt>
                <c:pt idx="3">
                  <c:v>98.015600000000006</c:v>
                </c:pt>
                <c:pt idx="4">
                  <c:v>88.188299999999998</c:v>
                </c:pt>
                <c:pt idx="5">
                  <c:v>92.202550000000002</c:v>
                </c:pt>
                <c:pt idx="6">
                  <c:v>23.55367</c:v>
                </c:pt>
                <c:pt idx="7">
                  <c:v>60.069899999999997</c:v>
                </c:pt>
                <c:pt idx="8">
                  <c:v>87.292699999999996</c:v>
                </c:pt>
                <c:pt idx="9">
                  <c:v>46.562856400000001</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Apr</c:v>
                </c:pt>
              </c:strCache>
            </c:strRef>
          </c:tx>
          <c:spPr>
            <a:solidFill>
              <a:schemeClr val="accent1"/>
            </a:solidFill>
            <a:ln>
              <a:noFill/>
            </a:ln>
            <a:effectLst/>
          </c:spPr>
          <c:invertIfNegative val="0"/>
          <c:cat>
            <c:strRef>
              <c:f>Sheet1!$A$2:$A$11</c:f>
              <c:strCache>
                <c:ptCount val="10"/>
                <c:pt idx="0">
                  <c:v>Tui uk</c:v>
                </c:pt>
                <c:pt idx="1">
                  <c:v>Trivago</c:v>
                </c:pt>
                <c:pt idx="2">
                  <c:v>Turkish tourist offi</c:v>
                </c:pt>
                <c:pt idx="3">
                  <c:v>Rail delivery group</c:v>
                </c:pt>
                <c:pt idx="4">
                  <c:v>P&amp;o cruises</c:v>
                </c:pt>
                <c:pt idx="5">
                  <c:v>Booking.com</c:v>
                </c:pt>
                <c:pt idx="6">
                  <c:v>Airbnb uk</c:v>
                </c:pt>
                <c:pt idx="7">
                  <c:v>Walt disney company</c:v>
                </c:pt>
                <c:pt idx="8">
                  <c:v>Expedia.co.uk</c:v>
                </c:pt>
                <c:pt idx="9">
                  <c:v>Premier inn</c:v>
                </c:pt>
              </c:strCache>
            </c:strRef>
          </c:cat>
          <c:val>
            <c:numRef>
              <c:f>Sheet1!$B$2:$B$11</c:f>
              <c:numCache>
                <c:formatCode>_-* #,##0_-;\-* #,##0_-;_-* "-"??_-;_-@_-</c:formatCode>
                <c:ptCount val="10"/>
                <c:pt idx="0">
                  <c:v>453.42127499999998</c:v>
                </c:pt>
                <c:pt idx="1">
                  <c:v>188.85376500000001</c:v>
                </c:pt>
                <c:pt idx="2">
                  <c:v>183.58420000000001</c:v>
                </c:pt>
                <c:pt idx="3">
                  <c:v>131.87970000000001</c:v>
                </c:pt>
                <c:pt idx="4">
                  <c:v>257.35939500000001</c:v>
                </c:pt>
                <c:pt idx="5">
                  <c:v>136.31901999999999</c:v>
                </c:pt>
                <c:pt idx="6">
                  <c:v>127.7308</c:v>
                </c:pt>
                <c:pt idx="7">
                  <c:v>42.607439999999997</c:v>
                </c:pt>
                <c:pt idx="8">
                  <c:v>200.43034</c:v>
                </c:pt>
                <c:pt idx="9">
                  <c:v>95.573149999999998</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May</c:v>
                </c:pt>
              </c:strCache>
            </c:strRef>
          </c:tx>
          <c:spPr>
            <a:solidFill>
              <a:schemeClr val="accent2"/>
            </a:solidFill>
            <a:ln>
              <a:noFill/>
            </a:ln>
            <a:effectLst/>
          </c:spPr>
          <c:invertIfNegative val="0"/>
          <c:cat>
            <c:strRef>
              <c:f>Sheet1!$A$2:$A$11</c:f>
              <c:strCache>
                <c:ptCount val="10"/>
                <c:pt idx="0">
                  <c:v>Tui uk</c:v>
                </c:pt>
                <c:pt idx="1">
                  <c:v>Trivago</c:v>
                </c:pt>
                <c:pt idx="2">
                  <c:v>Turkish tourist offi</c:v>
                </c:pt>
                <c:pt idx="3">
                  <c:v>Rail delivery group</c:v>
                </c:pt>
                <c:pt idx="4">
                  <c:v>P&amp;o cruises</c:v>
                </c:pt>
                <c:pt idx="5">
                  <c:v>Booking.com</c:v>
                </c:pt>
                <c:pt idx="6">
                  <c:v>Airbnb uk</c:v>
                </c:pt>
                <c:pt idx="7">
                  <c:v>Walt disney company</c:v>
                </c:pt>
                <c:pt idx="8">
                  <c:v>Expedia.co.uk</c:v>
                </c:pt>
                <c:pt idx="9">
                  <c:v>Premier inn</c:v>
                </c:pt>
              </c:strCache>
            </c:strRef>
          </c:cat>
          <c:val>
            <c:numRef>
              <c:f>Sheet1!$C$2:$C$11</c:f>
              <c:numCache>
                <c:formatCode>_-* #,##0_-;\-* #,##0_-;_-* "-"??_-;_-@_-</c:formatCode>
                <c:ptCount val="10"/>
                <c:pt idx="0">
                  <c:v>449.85411499999998</c:v>
                </c:pt>
                <c:pt idx="1">
                  <c:v>264.69139999999999</c:v>
                </c:pt>
                <c:pt idx="2">
                  <c:v>181.19970000000001</c:v>
                </c:pt>
                <c:pt idx="3">
                  <c:v>240.80070000000001</c:v>
                </c:pt>
                <c:pt idx="4">
                  <c:v>142.74973</c:v>
                </c:pt>
                <c:pt idx="5">
                  <c:v>252.43401499999999</c:v>
                </c:pt>
                <c:pt idx="6">
                  <c:v>187.6918</c:v>
                </c:pt>
                <c:pt idx="7">
                  <c:v>375.90857999999997</c:v>
                </c:pt>
                <c:pt idx="8">
                  <c:v>159.58241000000001</c:v>
                </c:pt>
                <c:pt idx="9">
                  <c:v>96.973799999999997</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Jun</c:v>
                </c:pt>
              </c:strCache>
            </c:strRef>
          </c:tx>
          <c:spPr>
            <a:solidFill>
              <a:schemeClr val="accent3"/>
            </a:solidFill>
            <a:ln>
              <a:noFill/>
            </a:ln>
            <a:effectLst/>
          </c:spPr>
          <c:invertIfNegative val="0"/>
          <c:cat>
            <c:strRef>
              <c:f>Sheet1!$A$2:$A$11</c:f>
              <c:strCache>
                <c:ptCount val="10"/>
                <c:pt idx="0">
                  <c:v>Tui uk</c:v>
                </c:pt>
                <c:pt idx="1">
                  <c:v>Trivago</c:v>
                </c:pt>
                <c:pt idx="2">
                  <c:v>Turkish tourist offi</c:v>
                </c:pt>
                <c:pt idx="3">
                  <c:v>Rail delivery group</c:v>
                </c:pt>
                <c:pt idx="4">
                  <c:v>P&amp;o cruises</c:v>
                </c:pt>
                <c:pt idx="5">
                  <c:v>Booking.com</c:v>
                </c:pt>
                <c:pt idx="6">
                  <c:v>Airbnb uk</c:v>
                </c:pt>
                <c:pt idx="7">
                  <c:v>Walt disney company</c:v>
                </c:pt>
                <c:pt idx="8">
                  <c:v>Expedia.co.uk</c:v>
                </c:pt>
                <c:pt idx="9">
                  <c:v>Premier inn</c:v>
                </c:pt>
              </c:strCache>
            </c:strRef>
          </c:cat>
          <c:val>
            <c:numRef>
              <c:f>Sheet1!$D$2:$D$11</c:f>
              <c:numCache>
                <c:formatCode>_-* #,##0_-;\-* #,##0_-;_-* "-"??_-;_-@_-</c:formatCode>
                <c:ptCount val="10"/>
                <c:pt idx="0">
                  <c:v>293.77852999999999</c:v>
                </c:pt>
                <c:pt idx="1">
                  <c:v>381.33769999999998</c:v>
                </c:pt>
                <c:pt idx="2">
                  <c:v>248.6704</c:v>
                </c:pt>
                <c:pt idx="3">
                  <c:v>238.5444</c:v>
                </c:pt>
                <c:pt idx="4">
                  <c:v>146.51592500000001</c:v>
                </c:pt>
                <c:pt idx="5">
                  <c:v>122.60196500000001</c:v>
                </c:pt>
                <c:pt idx="6">
                  <c:v>170.6559</c:v>
                </c:pt>
                <c:pt idx="7">
                  <c:v>48.93</c:v>
                </c:pt>
                <c:pt idx="8">
                  <c:v>88.769890000000004</c:v>
                </c:pt>
                <c:pt idx="9">
                  <c:v>225.5771</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96DD80-4647-B7BA-22D4-17E170CC84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AD8B104-5BE5-92CA-6EA4-8DF8BE10E1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010335-9DAE-404E-B89E-569F1F18FB7D}" type="datetimeFigureOut">
              <a:rPr lang="en-GB" smtClean="0"/>
              <a:t>12/01/2026</a:t>
            </a:fld>
            <a:endParaRPr lang="en-GB"/>
          </a:p>
        </p:txBody>
      </p:sp>
      <p:sp>
        <p:nvSpPr>
          <p:cNvPr id="4" name="Footer Placeholder 3">
            <a:extLst>
              <a:ext uri="{FF2B5EF4-FFF2-40B4-BE49-F238E27FC236}">
                <a16:creationId xmlns:a16="http://schemas.microsoft.com/office/drawing/2014/main" id="{367EC559-C94C-3BDB-19FC-B345E0EE4D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013F8F0-FEBD-6681-BECD-72C3DBFB51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D6D08F-DB2D-4B3A-8DA2-2EEDDBEF35DF}" type="slidenum">
              <a:rPr lang="en-GB" smtClean="0"/>
              <a:t>‹#›</a:t>
            </a:fld>
            <a:endParaRPr lang="en-GB"/>
          </a:p>
        </p:txBody>
      </p:sp>
    </p:spTree>
    <p:extLst>
      <p:ext uri="{BB962C8B-B14F-4D97-AF65-F5344CB8AC3E}">
        <p14:creationId xmlns:p14="http://schemas.microsoft.com/office/powerpoint/2010/main" val="331686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4B7E24-BA52-4F6D-B945-8CC14EABBA14}" type="datetimeFigureOut">
              <a:rPr lang="en-GB" smtClean="0"/>
              <a:t>12/01/2026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5A247-2633-4828-95AB-4BD37EB8413B}" type="slidenum">
              <a:rPr lang="en-GB" smtClean="0"/>
              <a:t>‹#›</a:t>
            </a:fld>
            <a:endParaRPr lang="en-GB" dirty="0"/>
          </a:p>
        </p:txBody>
      </p:sp>
    </p:spTree>
    <p:extLst>
      <p:ext uri="{BB962C8B-B14F-4D97-AF65-F5344CB8AC3E}">
        <p14:creationId xmlns:p14="http://schemas.microsoft.com/office/powerpoint/2010/main" val="330058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3F25A247-2633-4828-95AB-4BD37EB8413B}" type="slidenum">
              <a:rPr lang="en-GB" smtClean="0"/>
              <a:t>1</a:t>
            </a:fld>
            <a:endParaRPr lang="en-GB" dirty="0"/>
          </a:p>
        </p:txBody>
      </p:sp>
    </p:spTree>
    <p:extLst>
      <p:ext uri="{BB962C8B-B14F-4D97-AF65-F5344CB8AC3E}">
        <p14:creationId xmlns:p14="http://schemas.microsoft.com/office/powerpoint/2010/main" val="3446992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dirty="0"/>
              <a:t>Left Chart:</a:t>
            </a:r>
            <a:r>
              <a:rPr lang="en-GB" dirty="0"/>
              <a:t> Detailed analysis by PwC has identified a segment that are important drivers of why BVOD is delivering incremental reach.</a:t>
            </a:r>
          </a:p>
          <a:p>
            <a:endParaRPr lang="en-GB" dirty="0"/>
          </a:p>
          <a:p>
            <a:r>
              <a:rPr lang="en-GB" dirty="0"/>
              <a:t>This chart shows the viewing population split into ten equal groups (deciles) based upon amount of liner TV viewing per week.</a:t>
            </a:r>
          </a:p>
          <a:p>
            <a:endParaRPr lang="en-GB" dirty="0"/>
          </a:p>
          <a:p>
            <a:r>
              <a:rPr lang="en-GB" dirty="0"/>
              <a:t>The lightest decile averages 4-mins of linear viewing per day.  Up to the heaviest decile who view for 734-minutes (12-hours 14-minutes) per day.</a:t>
            </a:r>
          </a:p>
          <a:p>
            <a:endParaRPr lang="en-GB" dirty="0"/>
          </a:p>
          <a:p>
            <a:r>
              <a:rPr lang="en-GB" dirty="0"/>
              <a:t>The deciles have been split into three groups:</a:t>
            </a:r>
          </a:p>
          <a:p>
            <a:endParaRPr lang="en-GB" dirty="0"/>
          </a:p>
          <a:p>
            <a:pPr marL="171450" indent="-171450">
              <a:buFont typeface="Arial" panose="020B0604020202020204" pitchFamily="34" charset="0"/>
              <a:buChar char="•"/>
            </a:pPr>
            <a:r>
              <a:rPr lang="en-GB" dirty="0"/>
              <a:t>Lightest tier.  These are very hard to reach on TV (linear or BVOD) and are most likely to be targeted via platforms such as YouTube</a:t>
            </a:r>
          </a:p>
          <a:p>
            <a:pPr marL="171450" indent="-171450">
              <a:buFont typeface="Arial" panose="020B0604020202020204" pitchFamily="34" charset="0"/>
              <a:buChar char="•"/>
            </a:pPr>
            <a:r>
              <a:rPr lang="en-GB" dirty="0"/>
              <a:t>Middle tier.</a:t>
            </a:r>
          </a:p>
          <a:p>
            <a:pPr marL="171450" indent="-171450">
              <a:buFont typeface="Arial" panose="020B0604020202020204" pitchFamily="34" charset="0"/>
              <a:buChar char="•"/>
            </a:pPr>
            <a:r>
              <a:rPr lang="en-GB" dirty="0"/>
              <a:t>Heaviest tier.  These are quite easy to reach via linear TV and, as a result, BVOD probably has little role to play.</a:t>
            </a:r>
          </a:p>
          <a:p>
            <a:pPr marL="171450" indent="-171450">
              <a:buFont typeface="Arial" panose="020B0604020202020204" pitchFamily="34" charset="0"/>
              <a:buChar char="•"/>
            </a:pPr>
            <a:endParaRPr lang="en-GB" dirty="0"/>
          </a:p>
          <a:p>
            <a:r>
              <a:rPr lang="en-GB" b="1" dirty="0"/>
              <a:t>Right Chart: </a:t>
            </a:r>
            <a:r>
              <a:rPr lang="en-GB" dirty="0"/>
              <a:t>This chart shows for each of the three tiers (and the deciles within them) what proportion of linear and BVOD consumption they account for.</a:t>
            </a:r>
          </a:p>
          <a:p>
            <a:endParaRPr lang="en-GB" dirty="0"/>
          </a:p>
          <a:p>
            <a:r>
              <a:rPr lang="en-GB" dirty="0"/>
              <a:t>Key to note is that the middle tier (green) proportionally watch a lot of BVOD.  Whilst they account for 7% of linear TV viewing, they make up 28% of BVOD consumption.</a:t>
            </a:r>
          </a:p>
          <a:p>
            <a:endParaRPr lang="en-GB" dirty="0"/>
          </a:p>
          <a:p>
            <a:r>
              <a:rPr lang="en-GB" dirty="0"/>
              <a:t>This makes them the key audience for extending campaign via the use of BVOD – relatively they are easier to reach via BVOD then linear TV.</a:t>
            </a:r>
          </a:p>
          <a:p>
            <a:pPr marL="0" indent="0">
              <a:buFont typeface="Arial" panose="020B0604020202020204" pitchFamily="34" charset="0"/>
              <a:buNone/>
            </a:pPr>
            <a:endParaRPr lang="en-GB" b="1" dirty="0"/>
          </a:p>
        </p:txBody>
      </p:sp>
      <p:sp>
        <p:nvSpPr>
          <p:cNvPr id="4" name="Slide Number Placeholder 3"/>
          <p:cNvSpPr>
            <a:spLocks noGrp="1"/>
          </p:cNvSpPr>
          <p:nvPr>
            <p:ph type="sldNum" sz="quarter" idx="5"/>
          </p:nvPr>
        </p:nvSpPr>
        <p:spPr/>
        <p:txBody>
          <a:bodyPr/>
          <a:lstStyle/>
          <a:p>
            <a:fld id="{3F25A247-2633-4828-95AB-4BD37EB8413B}" type="slidenum">
              <a:rPr lang="en-GB" smtClean="0"/>
              <a:t>10</a:t>
            </a:fld>
            <a:endParaRPr lang="en-GB" dirty="0"/>
          </a:p>
        </p:txBody>
      </p:sp>
    </p:spTree>
    <p:extLst>
      <p:ext uri="{BB962C8B-B14F-4D97-AF65-F5344CB8AC3E}">
        <p14:creationId xmlns:p14="http://schemas.microsoft.com/office/powerpoint/2010/main" val="780999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dirty="0"/>
              <a:t>Left Chart:</a:t>
            </a:r>
            <a:r>
              <a:rPr lang="en-GB" dirty="0"/>
              <a:t> BVOD provides good odds of reaching an attractive audience or to put it another way, for every 14 impressions you buy on linear one person falls into the middle tier group (assuming natural delivery)</a:t>
            </a:r>
          </a:p>
          <a:p>
            <a:endParaRPr lang="en-GB" dirty="0"/>
          </a:p>
          <a:p>
            <a:r>
              <a:rPr lang="en-GB" dirty="0"/>
              <a:t>But on BVOD, it only takes four impressions to, on average, reach somebody in the middle tier.  As such, on average, using BVOD is three and a half more efficient than linear at reaching the middle tier of viewers.</a:t>
            </a:r>
          </a:p>
          <a:p>
            <a:endParaRPr lang="en-GB" dirty="0"/>
          </a:p>
          <a:p>
            <a:r>
              <a:rPr lang="en-GB" dirty="0"/>
              <a:t>The middle tier are very attractive audiences for many advertisers (proportionally younger and upscale) and BVOD enables them to be reached in an efficient way.</a:t>
            </a: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11</a:t>
            </a:fld>
            <a:endParaRPr lang="en-GB" dirty="0"/>
          </a:p>
        </p:txBody>
      </p:sp>
    </p:spTree>
    <p:extLst>
      <p:ext uri="{BB962C8B-B14F-4D97-AF65-F5344CB8AC3E}">
        <p14:creationId xmlns:p14="http://schemas.microsoft.com/office/powerpoint/2010/main" val="3989728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12</a:t>
            </a:fld>
            <a:endParaRPr lang="en-GB" dirty="0"/>
          </a:p>
        </p:txBody>
      </p:sp>
    </p:spTree>
    <p:extLst>
      <p:ext uri="{BB962C8B-B14F-4D97-AF65-F5344CB8AC3E}">
        <p14:creationId xmlns:p14="http://schemas.microsoft.com/office/powerpoint/2010/main" val="2909606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13</a:t>
            </a:fld>
            <a:endParaRPr lang="en-GB" dirty="0"/>
          </a:p>
        </p:txBody>
      </p:sp>
    </p:spTree>
    <p:extLst>
      <p:ext uri="{BB962C8B-B14F-4D97-AF65-F5344CB8AC3E}">
        <p14:creationId xmlns:p14="http://schemas.microsoft.com/office/powerpoint/2010/main" val="2115094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14</a:t>
            </a:fld>
            <a:endParaRPr lang="en-GB" dirty="0"/>
          </a:p>
        </p:txBody>
      </p:sp>
    </p:spTree>
    <p:extLst>
      <p:ext uri="{BB962C8B-B14F-4D97-AF65-F5344CB8AC3E}">
        <p14:creationId xmlns:p14="http://schemas.microsoft.com/office/powerpoint/2010/main" val="1057296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15</a:t>
            </a:fld>
            <a:endParaRPr lang="en-GB" dirty="0"/>
          </a:p>
        </p:txBody>
      </p:sp>
    </p:spTree>
    <p:extLst>
      <p:ext uri="{BB962C8B-B14F-4D97-AF65-F5344CB8AC3E}">
        <p14:creationId xmlns:p14="http://schemas.microsoft.com/office/powerpoint/2010/main" val="3713727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16</a:t>
            </a:fld>
            <a:endParaRPr lang="en-GB" dirty="0"/>
          </a:p>
        </p:txBody>
      </p:sp>
    </p:spTree>
    <p:extLst>
      <p:ext uri="{BB962C8B-B14F-4D97-AF65-F5344CB8AC3E}">
        <p14:creationId xmlns:p14="http://schemas.microsoft.com/office/powerpoint/2010/main" val="410816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0" dirty="0"/>
              <a:t>Q2 2025 linear TV figures for weekly reach, impacts, total TV viewing hours and commercial TV viewing hours</a:t>
            </a:r>
          </a:p>
          <a:p>
            <a:endParaRPr lang="en-GB" b="0" dirty="0"/>
          </a:p>
        </p:txBody>
      </p:sp>
      <p:sp>
        <p:nvSpPr>
          <p:cNvPr id="4" name="Slide Number Placeholder 3"/>
          <p:cNvSpPr>
            <a:spLocks noGrp="1"/>
          </p:cNvSpPr>
          <p:nvPr>
            <p:ph type="sldNum" sz="quarter" idx="10"/>
          </p:nvPr>
        </p:nvSpPr>
        <p:spPr/>
        <p:txBody>
          <a:bodyPr/>
          <a:lstStyle/>
          <a:p>
            <a:fld id="{3F25A247-2633-4828-95AB-4BD37EB8413B}" type="slidenum">
              <a:rPr lang="en-GB" smtClean="0"/>
              <a:t>17</a:t>
            </a:fld>
            <a:endParaRPr lang="en-GB" dirty="0"/>
          </a:p>
        </p:txBody>
      </p:sp>
    </p:spTree>
    <p:extLst>
      <p:ext uri="{BB962C8B-B14F-4D97-AF65-F5344CB8AC3E}">
        <p14:creationId xmlns:p14="http://schemas.microsoft.com/office/powerpoint/2010/main" val="660701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18</a:t>
            </a:fld>
            <a:endParaRPr lang="en-GB" dirty="0"/>
          </a:p>
        </p:txBody>
      </p:sp>
    </p:spTree>
    <p:extLst>
      <p:ext uri="{BB962C8B-B14F-4D97-AF65-F5344CB8AC3E}">
        <p14:creationId xmlns:p14="http://schemas.microsoft.com/office/powerpoint/2010/main" val="643973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25A247-2633-4828-95AB-4BD37EB8413B}" type="slidenum">
              <a:rPr lang="en-GB" smtClean="0"/>
              <a:t>19</a:t>
            </a:fld>
            <a:endParaRPr lang="en-GB"/>
          </a:p>
        </p:txBody>
      </p:sp>
    </p:spTree>
    <p:extLst>
      <p:ext uri="{BB962C8B-B14F-4D97-AF65-F5344CB8AC3E}">
        <p14:creationId xmlns:p14="http://schemas.microsoft.com/office/powerpoint/2010/main" val="66551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Future Focus Report puts Q4 in the spotlight and is a useful guide to help with planning for the upcoming quarter. </a:t>
            </a: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a:t>
            </a:fld>
            <a:endParaRPr lang="en-GB" dirty="0"/>
          </a:p>
        </p:txBody>
      </p:sp>
    </p:spTree>
    <p:extLst>
      <p:ext uri="{BB962C8B-B14F-4D97-AF65-F5344CB8AC3E}">
        <p14:creationId xmlns:p14="http://schemas.microsoft.com/office/powerpoint/2010/main" val="478222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68D23-A425-53D4-EDE2-43E0F0E06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ACCF1-7883-E4FA-202E-775EC8A21EE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B96BA0F-7DE5-05C5-228D-3C5FD0355E2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815841-E744-5F64-CF4A-A4BDBF8A9FC4}"/>
              </a:ext>
            </a:extLst>
          </p:cNvPr>
          <p:cNvSpPr>
            <a:spLocks noGrp="1"/>
          </p:cNvSpPr>
          <p:nvPr>
            <p:ph type="sldNum" sz="quarter" idx="5"/>
          </p:nvPr>
        </p:nvSpPr>
        <p:spPr/>
        <p:txBody>
          <a:bodyPr/>
          <a:lstStyle/>
          <a:p>
            <a:fld id="{0A924C00-85C6-4295-BE2C-B41F9E304FE2}" type="slidenum">
              <a:rPr lang="en-GB" smtClean="0"/>
              <a:t>20</a:t>
            </a:fld>
            <a:endParaRPr lang="en-GB"/>
          </a:p>
        </p:txBody>
      </p:sp>
    </p:spTree>
    <p:extLst>
      <p:ext uri="{BB962C8B-B14F-4D97-AF65-F5344CB8AC3E}">
        <p14:creationId xmlns:p14="http://schemas.microsoft.com/office/powerpoint/2010/main" val="574537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02E09-14E6-DF10-0A10-A3137AC51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41598-034C-8D70-510B-C4F5BDEC1C9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80BB3DD-5D71-319C-2809-9BE010549F5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F51126-EE1B-7D45-0773-4348A940116D}"/>
              </a:ext>
            </a:extLst>
          </p:cNvPr>
          <p:cNvSpPr>
            <a:spLocks noGrp="1"/>
          </p:cNvSpPr>
          <p:nvPr>
            <p:ph type="sldNum" sz="quarter" idx="5"/>
          </p:nvPr>
        </p:nvSpPr>
        <p:spPr/>
        <p:txBody>
          <a:bodyPr/>
          <a:lstStyle/>
          <a:p>
            <a:fld id="{0A924C00-85C6-4295-BE2C-B41F9E304FE2}" type="slidenum">
              <a:rPr lang="en-GB" smtClean="0"/>
              <a:t>21</a:t>
            </a:fld>
            <a:endParaRPr lang="en-GB"/>
          </a:p>
        </p:txBody>
      </p:sp>
    </p:spTree>
    <p:extLst>
      <p:ext uri="{BB962C8B-B14F-4D97-AF65-F5344CB8AC3E}">
        <p14:creationId xmlns:p14="http://schemas.microsoft.com/office/powerpoint/2010/main" val="2441345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3AD57-BE0A-B02A-2225-789EA37DFF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AA100-1BCF-4DEE-615A-ADEA4B01B7F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12369B8-28A7-DD68-719E-B1A44ADC5A9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C18C7A-8BA4-ADDB-D621-1921703BD18B}"/>
              </a:ext>
            </a:extLst>
          </p:cNvPr>
          <p:cNvSpPr>
            <a:spLocks noGrp="1"/>
          </p:cNvSpPr>
          <p:nvPr>
            <p:ph type="sldNum" sz="quarter" idx="5"/>
          </p:nvPr>
        </p:nvSpPr>
        <p:spPr/>
        <p:txBody>
          <a:bodyPr/>
          <a:lstStyle/>
          <a:p>
            <a:fld id="{0A924C00-85C6-4295-BE2C-B41F9E304FE2}" type="slidenum">
              <a:rPr lang="en-GB" smtClean="0"/>
              <a:t>22</a:t>
            </a:fld>
            <a:endParaRPr lang="en-GB"/>
          </a:p>
        </p:txBody>
      </p:sp>
    </p:spTree>
    <p:extLst>
      <p:ext uri="{BB962C8B-B14F-4D97-AF65-F5344CB8AC3E}">
        <p14:creationId xmlns:p14="http://schemas.microsoft.com/office/powerpoint/2010/main" val="846405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47315-1825-7D2E-E3C4-7047EB1D1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93731-6196-565B-26F1-406F0CA474E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98DA9D9-76FA-7238-32A5-C0BADA77797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C4283D0-31B6-472C-912C-A1799DA7D9F8}"/>
              </a:ext>
            </a:extLst>
          </p:cNvPr>
          <p:cNvSpPr>
            <a:spLocks noGrp="1"/>
          </p:cNvSpPr>
          <p:nvPr>
            <p:ph type="sldNum" sz="quarter" idx="5"/>
          </p:nvPr>
        </p:nvSpPr>
        <p:spPr/>
        <p:txBody>
          <a:bodyPr/>
          <a:lstStyle/>
          <a:p>
            <a:fld id="{0A924C00-85C6-4295-BE2C-B41F9E304FE2}" type="slidenum">
              <a:rPr lang="en-GB" smtClean="0"/>
              <a:t>23</a:t>
            </a:fld>
            <a:endParaRPr lang="en-GB"/>
          </a:p>
        </p:txBody>
      </p:sp>
    </p:spTree>
    <p:extLst>
      <p:ext uri="{BB962C8B-B14F-4D97-AF65-F5344CB8AC3E}">
        <p14:creationId xmlns:p14="http://schemas.microsoft.com/office/powerpoint/2010/main" val="1613837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24</a:t>
            </a:fld>
            <a:endParaRPr lang="en-GB"/>
          </a:p>
        </p:txBody>
      </p:sp>
    </p:spTree>
    <p:extLst>
      <p:ext uri="{BB962C8B-B14F-4D97-AF65-F5344CB8AC3E}">
        <p14:creationId xmlns:p14="http://schemas.microsoft.com/office/powerpoint/2010/main" val="2481271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25</a:t>
            </a:fld>
            <a:endParaRPr lang="en-GB" dirty="0"/>
          </a:p>
        </p:txBody>
      </p:sp>
    </p:spTree>
    <p:extLst>
      <p:ext uri="{BB962C8B-B14F-4D97-AF65-F5344CB8AC3E}">
        <p14:creationId xmlns:p14="http://schemas.microsoft.com/office/powerpoint/2010/main" val="3159826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26</a:t>
            </a:fld>
            <a:endParaRPr lang="en-GB" dirty="0"/>
          </a:p>
        </p:txBody>
      </p:sp>
    </p:spTree>
    <p:extLst>
      <p:ext uri="{BB962C8B-B14F-4D97-AF65-F5344CB8AC3E}">
        <p14:creationId xmlns:p14="http://schemas.microsoft.com/office/powerpoint/2010/main" val="2430548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5A247-2633-4828-95AB-4BD37EB841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007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3</a:t>
            </a:fld>
            <a:endParaRPr lang="en-GB" dirty="0"/>
          </a:p>
        </p:txBody>
      </p:sp>
    </p:spTree>
    <p:extLst>
      <p:ext uri="{BB962C8B-B14F-4D97-AF65-F5344CB8AC3E}">
        <p14:creationId xmlns:p14="http://schemas.microsoft.com/office/powerpoint/2010/main" val="2016974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Calibri" panose="020F0502020204030204" pitchFamily="34" charset="0"/>
                <a:ea typeface="Times New Roman" panose="02020603050405020304" pitchFamily="18" charset="0"/>
              </a:rPr>
              <a:t>Q4 TV Impacts by category. Indexed % spend by category for each month vs. the average % for 2023</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4</a:t>
            </a:fld>
            <a:endParaRPr lang="en-GB" dirty="0"/>
          </a:p>
        </p:txBody>
      </p:sp>
    </p:spTree>
    <p:extLst>
      <p:ext uri="{BB962C8B-B14F-4D97-AF65-F5344CB8AC3E}">
        <p14:creationId xmlns:p14="http://schemas.microsoft.com/office/powerpoint/2010/main" val="808448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5</a:t>
            </a:fld>
            <a:endParaRPr lang="en-GB" dirty="0"/>
          </a:p>
        </p:txBody>
      </p:sp>
    </p:spTree>
    <p:extLst>
      <p:ext uri="{BB962C8B-B14F-4D97-AF65-F5344CB8AC3E}">
        <p14:creationId xmlns:p14="http://schemas.microsoft.com/office/powerpoint/2010/main" val="3811545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6</a:t>
            </a:fld>
            <a:endParaRPr lang="en-GB" dirty="0"/>
          </a:p>
        </p:txBody>
      </p:sp>
    </p:spTree>
    <p:extLst>
      <p:ext uri="{BB962C8B-B14F-4D97-AF65-F5344CB8AC3E}">
        <p14:creationId xmlns:p14="http://schemas.microsoft.com/office/powerpoint/2010/main" val="2015820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7</a:t>
            </a:fld>
            <a:endParaRPr lang="en-GB" dirty="0"/>
          </a:p>
        </p:txBody>
      </p:sp>
    </p:spTree>
    <p:extLst>
      <p:ext uri="{BB962C8B-B14F-4D97-AF65-F5344CB8AC3E}">
        <p14:creationId xmlns:p14="http://schemas.microsoft.com/office/powerpoint/2010/main" val="3718493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8</a:t>
            </a:fld>
            <a:endParaRPr lang="en-GB" dirty="0"/>
          </a:p>
        </p:txBody>
      </p:sp>
    </p:spTree>
    <p:extLst>
      <p:ext uri="{BB962C8B-B14F-4D97-AF65-F5344CB8AC3E}">
        <p14:creationId xmlns:p14="http://schemas.microsoft.com/office/powerpoint/2010/main" val="1196336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9</a:t>
            </a:fld>
            <a:endParaRPr lang="en-GB" dirty="0"/>
          </a:p>
        </p:txBody>
      </p:sp>
    </p:spTree>
    <p:extLst>
      <p:ext uri="{BB962C8B-B14F-4D97-AF65-F5344CB8AC3E}">
        <p14:creationId xmlns:p14="http://schemas.microsoft.com/office/powerpoint/2010/main" val="3944827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91196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40372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0320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7812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58614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99004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62653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13580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04331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1668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8072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11645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7187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72256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87717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06925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7963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6096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4181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9331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0080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42875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93208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12/01/2026</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63207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531846" y="1630581"/>
            <a:ext cx="1790974" cy="1193774"/>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12/01/2026</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562437" y="2988431"/>
            <a:ext cx="1790974" cy="2170678"/>
          </a:xfrm>
        </p:spPr>
        <p:txBody>
          <a:bodyPr>
            <a:normAutofit/>
          </a:bodyPr>
          <a:lstStyle>
            <a:lvl1pPr marL="0" indent="0">
              <a:spcBef>
                <a:spcPts val="0"/>
              </a:spcBef>
              <a:buFont typeface="Arial" panose="020B0604020202020204" pitchFamily="34" charset="0"/>
              <a:buNone/>
              <a:defRPr sz="1100" b="0">
                <a:solidFill>
                  <a:schemeClr val="tx1"/>
                </a:solidFill>
              </a:defRPr>
            </a:lvl1pPr>
            <a:lvl2pPr marL="0" indent="0">
              <a:spcBef>
                <a:spcPts val="0"/>
              </a:spcBef>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sp>
        <p:nvSpPr>
          <p:cNvPr id="8" name="Picture Placeholder 5">
            <a:extLst>
              <a:ext uri="{FF2B5EF4-FFF2-40B4-BE49-F238E27FC236}">
                <a16:creationId xmlns:a16="http://schemas.microsoft.com/office/drawing/2014/main" id="{7A6E1F87-4875-583C-2A00-64778C8BEBE2}"/>
              </a:ext>
            </a:extLst>
          </p:cNvPr>
          <p:cNvSpPr>
            <a:spLocks noGrp="1"/>
          </p:cNvSpPr>
          <p:nvPr>
            <p:ph type="pic" sz="quarter" idx="34"/>
          </p:nvPr>
        </p:nvSpPr>
        <p:spPr>
          <a:xfrm>
            <a:off x="2866180" y="1630581"/>
            <a:ext cx="1790974" cy="1193774"/>
          </a:xfrm>
          <a:solidFill>
            <a:schemeClr val="bg1">
              <a:lumMod val="85000"/>
            </a:schemeClr>
          </a:solidFill>
        </p:spPr>
        <p:txBody>
          <a:bodyPr/>
          <a:lstStyle/>
          <a:p>
            <a:endParaRPr lang="en-GB"/>
          </a:p>
        </p:txBody>
      </p:sp>
      <p:sp>
        <p:nvSpPr>
          <p:cNvPr id="9" name="Text Placeholder 6">
            <a:extLst>
              <a:ext uri="{FF2B5EF4-FFF2-40B4-BE49-F238E27FC236}">
                <a16:creationId xmlns:a16="http://schemas.microsoft.com/office/drawing/2014/main" id="{DA698AD2-709A-2455-1A6E-52A122D86481}"/>
              </a:ext>
            </a:extLst>
          </p:cNvPr>
          <p:cNvSpPr>
            <a:spLocks noGrp="1"/>
          </p:cNvSpPr>
          <p:nvPr>
            <p:ph type="body" sz="quarter" idx="35" hasCustomPrompt="1"/>
          </p:nvPr>
        </p:nvSpPr>
        <p:spPr>
          <a:xfrm>
            <a:off x="2897091" y="2988431"/>
            <a:ext cx="1790974" cy="2170678"/>
          </a:xfrm>
        </p:spPr>
        <p:txBody>
          <a:bodyPr>
            <a:normAutofit/>
          </a:bodyPr>
          <a:lstStyle>
            <a:lvl1pPr marL="0" indent="0">
              <a:spcBef>
                <a:spcPts val="0"/>
              </a:spcBef>
              <a:spcAft>
                <a:spcPts val="0"/>
              </a:spcAft>
              <a:buFont typeface="Arial" panose="020B0604020202020204" pitchFamily="34" charset="0"/>
              <a:buNone/>
              <a:defRPr sz="1100" b="0">
                <a:solidFill>
                  <a:schemeClr val="tx1"/>
                </a:solidFill>
              </a:defRPr>
            </a:lvl1pPr>
            <a:lvl2pPr marL="0" indent="0">
              <a:spcBef>
                <a:spcPts val="0"/>
              </a:spcBef>
              <a:spcAft>
                <a:spcPts val="0"/>
              </a:spcAft>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sp>
        <p:nvSpPr>
          <p:cNvPr id="10" name="Picture Placeholder 5">
            <a:extLst>
              <a:ext uri="{FF2B5EF4-FFF2-40B4-BE49-F238E27FC236}">
                <a16:creationId xmlns:a16="http://schemas.microsoft.com/office/drawing/2014/main" id="{A344568A-9A30-CDBE-103F-E051F9889ECE}"/>
              </a:ext>
            </a:extLst>
          </p:cNvPr>
          <p:cNvSpPr>
            <a:spLocks noGrp="1"/>
          </p:cNvSpPr>
          <p:nvPr>
            <p:ph type="pic" sz="quarter" idx="36"/>
          </p:nvPr>
        </p:nvSpPr>
        <p:spPr>
          <a:xfrm>
            <a:off x="5200514" y="1630581"/>
            <a:ext cx="1790974" cy="1193774"/>
          </a:xfrm>
          <a:solidFill>
            <a:schemeClr val="bg1">
              <a:lumMod val="85000"/>
            </a:schemeClr>
          </a:solidFill>
        </p:spPr>
        <p:txBody>
          <a:bodyPr/>
          <a:lstStyle/>
          <a:p>
            <a:endParaRPr lang="en-GB"/>
          </a:p>
        </p:txBody>
      </p:sp>
      <p:sp>
        <p:nvSpPr>
          <p:cNvPr id="11" name="Text Placeholder 6">
            <a:extLst>
              <a:ext uri="{FF2B5EF4-FFF2-40B4-BE49-F238E27FC236}">
                <a16:creationId xmlns:a16="http://schemas.microsoft.com/office/drawing/2014/main" id="{C1E849EE-5DB5-8EEF-6C9A-CCFBC93AD9F3}"/>
              </a:ext>
            </a:extLst>
          </p:cNvPr>
          <p:cNvSpPr>
            <a:spLocks noGrp="1"/>
          </p:cNvSpPr>
          <p:nvPr>
            <p:ph type="body" sz="quarter" idx="37" hasCustomPrompt="1"/>
          </p:nvPr>
        </p:nvSpPr>
        <p:spPr>
          <a:xfrm>
            <a:off x="5231745" y="2988431"/>
            <a:ext cx="1790974" cy="2170678"/>
          </a:xfrm>
        </p:spPr>
        <p:txBody>
          <a:bodyPr>
            <a:normAutofit/>
          </a:bodyPr>
          <a:lstStyle>
            <a:lvl1pPr marL="0" indent="0">
              <a:spcBef>
                <a:spcPts val="0"/>
              </a:spcBef>
              <a:buFont typeface="Arial" panose="020B0604020202020204" pitchFamily="34" charset="0"/>
              <a:buNone/>
              <a:defRPr sz="1100" b="0">
                <a:solidFill>
                  <a:schemeClr val="tx1"/>
                </a:solidFill>
              </a:defRPr>
            </a:lvl1pPr>
            <a:lvl2pPr marL="0" indent="0">
              <a:spcBef>
                <a:spcPts val="0"/>
              </a:spcBef>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sp>
        <p:nvSpPr>
          <p:cNvPr id="12" name="Picture Placeholder 5">
            <a:extLst>
              <a:ext uri="{FF2B5EF4-FFF2-40B4-BE49-F238E27FC236}">
                <a16:creationId xmlns:a16="http://schemas.microsoft.com/office/drawing/2014/main" id="{05A6BEAC-87ED-2479-6A93-9423169D62D6}"/>
              </a:ext>
            </a:extLst>
          </p:cNvPr>
          <p:cNvSpPr>
            <a:spLocks noGrp="1"/>
          </p:cNvSpPr>
          <p:nvPr>
            <p:ph type="pic" sz="quarter" idx="38"/>
          </p:nvPr>
        </p:nvSpPr>
        <p:spPr>
          <a:xfrm>
            <a:off x="7534847" y="1630581"/>
            <a:ext cx="1790974" cy="1193774"/>
          </a:xfrm>
          <a:solidFill>
            <a:schemeClr val="bg1">
              <a:lumMod val="85000"/>
            </a:schemeClr>
          </a:solidFill>
        </p:spPr>
        <p:txBody>
          <a:bodyPr/>
          <a:lstStyle/>
          <a:p>
            <a:endParaRPr lang="en-GB"/>
          </a:p>
        </p:txBody>
      </p:sp>
      <p:sp>
        <p:nvSpPr>
          <p:cNvPr id="13" name="Text Placeholder 6">
            <a:extLst>
              <a:ext uri="{FF2B5EF4-FFF2-40B4-BE49-F238E27FC236}">
                <a16:creationId xmlns:a16="http://schemas.microsoft.com/office/drawing/2014/main" id="{8FD9891B-2D1D-2709-82CF-CBA519E369F3}"/>
              </a:ext>
            </a:extLst>
          </p:cNvPr>
          <p:cNvSpPr>
            <a:spLocks noGrp="1"/>
          </p:cNvSpPr>
          <p:nvPr>
            <p:ph type="body" sz="quarter" idx="39" hasCustomPrompt="1"/>
          </p:nvPr>
        </p:nvSpPr>
        <p:spPr>
          <a:xfrm>
            <a:off x="7566398" y="2988431"/>
            <a:ext cx="1790974" cy="2170678"/>
          </a:xfrm>
        </p:spPr>
        <p:txBody>
          <a:bodyPr>
            <a:normAutofit/>
          </a:bodyPr>
          <a:lstStyle>
            <a:lvl1pPr marL="0" indent="0">
              <a:spcBef>
                <a:spcPts val="0"/>
              </a:spcBef>
              <a:buFont typeface="Arial" panose="020B0604020202020204" pitchFamily="34" charset="0"/>
              <a:buNone/>
              <a:defRPr sz="1100" b="0">
                <a:solidFill>
                  <a:schemeClr val="tx1"/>
                </a:solidFill>
              </a:defRPr>
            </a:lvl1pPr>
            <a:lvl2pPr marL="0" indent="0">
              <a:spcBef>
                <a:spcPts val="0"/>
              </a:spcBef>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sp>
        <p:nvSpPr>
          <p:cNvPr id="14" name="Picture Placeholder 5">
            <a:extLst>
              <a:ext uri="{FF2B5EF4-FFF2-40B4-BE49-F238E27FC236}">
                <a16:creationId xmlns:a16="http://schemas.microsoft.com/office/drawing/2014/main" id="{9009B9B8-44BF-7D24-F452-F55D8FF8F1C7}"/>
              </a:ext>
            </a:extLst>
          </p:cNvPr>
          <p:cNvSpPr>
            <a:spLocks noGrp="1"/>
          </p:cNvSpPr>
          <p:nvPr>
            <p:ph type="pic" sz="quarter" idx="40"/>
          </p:nvPr>
        </p:nvSpPr>
        <p:spPr>
          <a:xfrm>
            <a:off x="9869180" y="1630581"/>
            <a:ext cx="1790974" cy="1193774"/>
          </a:xfrm>
          <a:solidFill>
            <a:schemeClr val="bg1">
              <a:lumMod val="85000"/>
            </a:schemeClr>
          </a:solidFill>
        </p:spPr>
        <p:txBody>
          <a:bodyPr/>
          <a:lstStyle/>
          <a:p>
            <a:endParaRPr lang="en-GB"/>
          </a:p>
        </p:txBody>
      </p:sp>
      <p:sp>
        <p:nvSpPr>
          <p:cNvPr id="15" name="Text Placeholder 6">
            <a:extLst>
              <a:ext uri="{FF2B5EF4-FFF2-40B4-BE49-F238E27FC236}">
                <a16:creationId xmlns:a16="http://schemas.microsoft.com/office/drawing/2014/main" id="{F22DD644-4E0B-158A-1EF1-A196C19AC1FF}"/>
              </a:ext>
            </a:extLst>
          </p:cNvPr>
          <p:cNvSpPr>
            <a:spLocks noGrp="1"/>
          </p:cNvSpPr>
          <p:nvPr>
            <p:ph type="body" sz="quarter" idx="41" hasCustomPrompt="1"/>
          </p:nvPr>
        </p:nvSpPr>
        <p:spPr>
          <a:xfrm>
            <a:off x="9901051" y="2988431"/>
            <a:ext cx="1790974" cy="2170678"/>
          </a:xfrm>
        </p:spPr>
        <p:txBody>
          <a:bodyPr>
            <a:normAutofit/>
          </a:bodyPr>
          <a:lstStyle>
            <a:lvl1pPr marL="0" indent="0">
              <a:spcBef>
                <a:spcPts val="0"/>
              </a:spcBef>
              <a:buFont typeface="Arial" panose="020B0604020202020204" pitchFamily="34" charset="0"/>
              <a:buNone/>
              <a:defRPr sz="1100" b="0">
                <a:solidFill>
                  <a:schemeClr val="tx1"/>
                </a:solidFill>
              </a:defRPr>
            </a:lvl1pPr>
            <a:lvl2pPr marL="0" indent="0">
              <a:spcBef>
                <a:spcPts val="0"/>
              </a:spcBef>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cxnSp>
        <p:nvCxnSpPr>
          <p:cNvPr id="16" name="Straight Connector 15">
            <a:extLst>
              <a:ext uri="{FF2B5EF4-FFF2-40B4-BE49-F238E27FC236}">
                <a16:creationId xmlns:a16="http://schemas.microsoft.com/office/drawing/2014/main" id="{7031BB7B-0B8C-D673-EFF6-B9CAAE078368}"/>
              </a:ext>
            </a:extLst>
          </p:cNvPr>
          <p:cNvCxnSpPr>
            <a:cxnSpLocks/>
          </p:cNvCxnSpPr>
          <p:nvPr userDrawn="1"/>
        </p:nvCxnSpPr>
        <p:spPr>
          <a:xfrm>
            <a:off x="531846" y="2978118"/>
            <a:ext cx="1792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DC944D-69A4-8D67-8280-9636771B3744}"/>
              </a:ext>
            </a:extLst>
          </p:cNvPr>
          <p:cNvCxnSpPr>
            <a:cxnSpLocks/>
          </p:cNvCxnSpPr>
          <p:nvPr userDrawn="1"/>
        </p:nvCxnSpPr>
        <p:spPr>
          <a:xfrm>
            <a:off x="2866180" y="2978118"/>
            <a:ext cx="1792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3EA300B-3869-0B14-5D33-FD48885DAD72}"/>
              </a:ext>
            </a:extLst>
          </p:cNvPr>
          <p:cNvCxnSpPr>
            <a:cxnSpLocks/>
          </p:cNvCxnSpPr>
          <p:nvPr userDrawn="1"/>
        </p:nvCxnSpPr>
        <p:spPr>
          <a:xfrm>
            <a:off x="5200514" y="2978118"/>
            <a:ext cx="1792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A8CD67A-042F-73EF-EE1B-54BFE571A127}"/>
              </a:ext>
            </a:extLst>
          </p:cNvPr>
          <p:cNvCxnSpPr>
            <a:cxnSpLocks/>
          </p:cNvCxnSpPr>
          <p:nvPr userDrawn="1"/>
        </p:nvCxnSpPr>
        <p:spPr>
          <a:xfrm flipV="1">
            <a:off x="7534848" y="2978101"/>
            <a:ext cx="1792800"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F6CAC3-4E9A-76AF-B06F-891E1A980D49}"/>
              </a:ext>
            </a:extLst>
          </p:cNvPr>
          <p:cNvCxnSpPr>
            <a:cxnSpLocks/>
          </p:cNvCxnSpPr>
          <p:nvPr userDrawn="1"/>
        </p:nvCxnSpPr>
        <p:spPr>
          <a:xfrm>
            <a:off x="9869180" y="2972533"/>
            <a:ext cx="1792800"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0" name="Text Placeholder 7">
            <a:extLst>
              <a:ext uri="{FF2B5EF4-FFF2-40B4-BE49-F238E27FC236}">
                <a16:creationId xmlns:a16="http://schemas.microsoft.com/office/drawing/2014/main" id="{79F2D1EC-7DAD-DB2C-B123-F3D4477CDF89}"/>
              </a:ext>
            </a:extLst>
          </p:cNvPr>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extLst>
      <p:ext uri="{BB962C8B-B14F-4D97-AF65-F5344CB8AC3E}">
        <p14:creationId xmlns:p14="http://schemas.microsoft.com/office/powerpoint/2010/main" val="58853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12/01/2026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86491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12/01/2026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600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00092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853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0697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5724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4319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63465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9322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00178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62542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1715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6890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4783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5369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12/01/2026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211275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12/01/2026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80916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12/01/2026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59281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6324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5749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12/01/2026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73714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F981E92-320F-428D-AE9E-6ED8AAFCF980}" type="datetimeFigureOut">
              <a:rPr lang="en-GB" smtClean="0"/>
              <a:t>12/01/2026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347531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0E2C877-0506-4A3A-B5DF-8149D82B0B2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48715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5898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92408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23857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67496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5335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7141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12/01/2026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5897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66175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12/01/2026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232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98794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61493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67328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2.jpe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ags" Target="../tags/tag3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12/01/2026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3"/>
    </p:custDataLst>
    <p:extLst>
      <p:ext uri="{BB962C8B-B14F-4D97-AF65-F5344CB8AC3E}">
        <p14:creationId xmlns:p14="http://schemas.microsoft.com/office/powerpoint/2010/main" val="3051115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720" r:id="rId30"/>
    <p:sldLayoutId id="2147483721"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F981E92-320F-428D-AE9E-6ED8AAFCF980}" type="datetimeFigureOut">
              <a:rPr lang="en-GB" smtClean="0"/>
              <a:t>12/01/2026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0E2C877-0506-4A3A-B5DF-8149D82B0B2E}"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58516419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0.jp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png"/><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3" Type="http://schemas.openxmlformats.org/officeDocument/2006/relationships/image" Target="../media/image84.jpg"/><Relationship Id="rId18" Type="http://schemas.openxmlformats.org/officeDocument/2006/relationships/image" Target="../media/image89.jpg"/><Relationship Id="rId26" Type="http://schemas.openxmlformats.org/officeDocument/2006/relationships/image" Target="../media/image97.png"/><Relationship Id="rId39" Type="http://schemas.openxmlformats.org/officeDocument/2006/relationships/image" Target="../media/image110.png"/><Relationship Id="rId21" Type="http://schemas.openxmlformats.org/officeDocument/2006/relationships/image" Target="../media/image92.png"/><Relationship Id="rId34" Type="http://schemas.openxmlformats.org/officeDocument/2006/relationships/image" Target="../media/image105.png"/><Relationship Id="rId42" Type="http://schemas.openxmlformats.org/officeDocument/2006/relationships/image" Target="../media/image113.png"/><Relationship Id="rId47" Type="http://schemas.openxmlformats.org/officeDocument/2006/relationships/image" Target="../media/image118.png"/><Relationship Id="rId50" Type="http://schemas.openxmlformats.org/officeDocument/2006/relationships/image" Target="../media/image121.jpeg"/><Relationship Id="rId7" Type="http://schemas.openxmlformats.org/officeDocument/2006/relationships/image" Target="../media/image78.jpg"/><Relationship Id="rId2" Type="http://schemas.openxmlformats.org/officeDocument/2006/relationships/notesSlide" Target="../notesSlides/notesSlide27.xml"/><Relationship Id="rId16" Type="http://schemas.openxmlformats.org/officeDocument/2006/relationships/image" Target="../media/image87.jpg"/><Relationship Id="rId29" Type="http://schemas.openxmlformats.org/officeDocument/2006/relationships/image" Target="../media/image100.png"/><Relationship Id="rId11" Type="http://schemas.openxmlformats.org/officeDocument/2006/relationships/image" Target="../media/image82.jpg"/><Relationship Id="rId24" Type="http://schemas.openxmlformats.org/officeDocument/2006/relationships/image" Target="../media/image95.jpeg"/><Relationship Id="rId32" Type="http://schemas.openxmlformats.org/officeDocument/2006/relationships/image" Target="../media/image103.png"/><Relationship Id="rId37" Type="http://schemas.openxmlformats.org/officeDocument/2006/relationships/image" Target="../media/image108.png"/><Relationship Id="rId40" Type="http://schemas.openxmlformats.org/officeDocument/2006/relationships/image" Target="../media/image111.png"/><Relationship Id="rId45" Type="http://schemas.openxmlformats.org/officeDocument/2006/relationships/image" Target="../media/image116.png"/><Relationship Id="rId5" Type="http://schemas.openxmlformats.org/officeDocument/2006/relationships/image" Target="../media/image76.jpeg"/><Relationship Id="rId15" Type="http://schemas.openxmlformats.org/officeDocument/2006/relationships/image" Target="../media/image86.jpg"/><Relationship Id="rId23" Type="http://schemas.openxmlformats.org/officeDocument/2006/relationships/image" Target="../media/image94.jpeg"/><Relationship Id="rId28" Type="http://schemas.openxmlformats.org/officeDocument/2006/relationships/image" Target="../media/image99.png"/><Relationship Id="rId36" Type="http://schemas.openxmlformats.org/officeDocument/2006/relationships/image" Target="../media/image107.jpeg"/><Relationship Id="rId49" Type="http://schemas.openxmlformats.org/officeDocument/2006/relationships/image" Target="../media/image120.png"/><Relationship Id="rId10" Type="http://schemas.openxmlformats.org/officeDocument/2006/relationships/image" Target="../media/image81.jpeg"/><Relationship Id="rId19" Type="http://schemas.openxmlformats.org/officeDocument/2006/relationships/image" Target="../media/image90.jpg"/><Relationship Id="rId31" Type="http://schemas.openxmlformats.org/officeDocument/2006/relationships/image" Target="../media/image102.png"/><Relationship Id="rId44" Type="http://schemas.openxmlformats.org/officeDocument/2006/relationships/image" Target="../media/image115.png"/><Relationship Id="rId4" Type="http://schemas.openxmlformats.org/officeDocument/2006/relationships/image" Target="../media/image75.jpeg"/><Relationship Id="rId9" Type="http://schemas.openxmlformats.org/officeDocument/2006/relationships/image" Target="../media/image80.jpg"/><Relationship Id="rId14" Type="http://schemas.openxmlformats.org/officeDocument/2006/relationships/image" Target="../media/image85.jpg"/><Relationship Id="rId22" Type="http://schemas.openxmlformats.org/officeDocument/2006/relationships/image" Target="../media/image93.jpg"/><Relationship Id="rId27" Type="http://schemas.openxmlformats.org/officeDocument/2006/relationships/image" Target="../media/image98.png"/><Relationship Id="rId30" Type="http://schemas.openxmlformats.org/officeDocument/2006/relationships/image" Target="../media/image101.jpg"/><Relationship Id="rId35" Type="http://schemas.openxmlformats.org/officeDocument/2006/relationships/image" Target="../media/image106.png"/><Relationship Id="rId43" Type="http://schemas.openxmlformats.org/officeDocument/2006/relationships/image" Target="../media/image114.jpg"/><Relationship Id="rId48" Type="http://schemas.openxmlformats.org/officeDocument/2006/relationships/image" Target="../media/image119.jpeg"/><Relationship Id="rId8" Type="http://schemas.openxmlformats.org/officeDocument/2006/relationships/image" Target="../media/image79.jpg"/><Relationship Id="rId3" Type="http://schemas.openxmlformats.org/officeDocument/2006/relationships/image" Target="../media/image74.png"/><Relationship Id="rId12" Type="http://schemas.openxmlformats.org/officeDocument/2006/relationships/image" Target="../media/image83.jpg"/><Relationship Id="rId17" Type="http://schemas.openxmlformats.org/officeDocument/2006/relationships/image" Target="../media/image88.jpeg"/><Relationship Id="rId25" Type="http://schemas.openxmlformats.org/officeDocument/2006/relationships/image" Target="../media/image96.png"/><Relationship Id="rId33" Type="http://schemas.openxmlformats.org/officeDocument/2006/relationships/image" Target="../media/image104.png"/><Relationship Id="rId38" Type="http://schemas.openxmlformats.org/officeDocument/2006/relationships/image" Target="../media/image109.png"/><Relationship Id="rId46" Type="http://schemas.openxmlformats.org/officeDocument/2006/relationships/image" Target="../media/image117.png"/><Relationship Id="rId20" Type="http://schemas.openxmlformats.org/officeDocument/2006/relationships/image" Target="../media/image91.png"/><Relationship Id="rId41" Type="http://schemas.openxmlformats.org/officeDocument/2006/relationships/image" Target="../media/image112.jpeg"/><Relationship Id="rId1" Type="http://schemas.openxmlformats.org/officeDocument/2006/relationships/slideLayout" Target="../slideLayouts/slideLayout3.xml"/><Relationship Id="rId6" Type="http://schemas.openxmlformats.org/officeDocument/2006/relationships/image" Target="../media/image77.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png"/><Relationship Id="rId3" Type="http://schemas.openxmlformats.org/officeDocument/2006/relationships/chart" Target="../charts/chart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chart" Target="../charts/chart3.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chart" Target="../charts/chart4.xml"/><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enter Parcs rolls out new brand platform by Neverland -">
            <a:extLst>
              <a:ext uri="{FF2B5EF4-FFF2-40B4-BE49-F238E27FC236}">
                <a16:creationId xmlns:a16="http://schemas.microsoft.com/office/drawing/2014/main" id="{72A32024-6997-8A20-F112-8E615A91F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7B00337-5F6E-43B5-87CC-45ED701B4FF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Freeform 7">
            <a:extLst>
              <a:ext uri="{FF2B5EF4-FFF2-40B4-BE49-F238E27FC236}">
                <a16:creationId xmlns:a16="http://schemas.microsoft.com/office/drawing/2014/main" id="{20C4367D-8492-447F-8E54-9F2C355F17E6}"/>
              </a:ext>
            </a:extLst>
          </p:cNvPr>
          <p:cNvSpPr>
            <a:spLocks/>
          </p:cNvSpPr>
          <p:nvPr/>
        </p:nvSpPr>
        <p:spPr bwMode="auto">
          <a:xfrm>
            <a:off x="730992" y="304652"/>
            <a:ext cx="1659735" cy="576786"/>
          </a:xfrm>
          <a:custGeom>
            <a:avLst/>
            <a:gdLst>
              <a:gd name="T0" fmla="*/ 26 w 452"/>
              <a:gd name="T1" fmla="*/ 2 h 132"/>
              <a:gd name="T2" fmla="*/ 26 w 452"/>
              <a:gd name="T3" fmla="*/ 0 h 132"/>
              <a:gd name="T4" fmla="*/ 13 w 452"/>
              <a:gd name="T5" fmla="*/ 3 h 132"/>
              <a:gd name="T6" fmla="*/ 4 w 452"/>
              <a:gd name="T7" fmla="*/ 11 h 132"/>
              <a:gd name="T8" fmla="*/ 0 w 452"/>
              <a:gd name="T9" fmla="*/ 26 h 132"/>
              <a:gd name="T10" fmla="*/ 0 w 452"/>
              <a:gd name="T11" fmla="*/ 132 h 132"/>
              <a:gd name="T12" fmla="*/ 426 w 452"/>
              <a:gd name="T13" fmla="*/ 132 h 132"/>
              <a:gd name="T14" fmla="*/ 438 w 452"/>
              <a:gd name="T15" fmla="*/ 129 h 132"/>
              <a:gd name="T16" fmla="*/ 447 w 452"/>
              <a:gd name="T17" fmla="*/ 121 h 132"/>
              <a:gd name="T18" fmla="*/ 452 w 452"/>
              <a:gd name="T19" fmla="*/ 106 h 132"/>
              <a:gd name="T20" fmla="*/ 452 w 452"/>
              <a:gd name="T21" fmla="*/ 26 h 132"/>
              <a:gd name="T22" fmla="*/ 448 w 452"/>
              <a:gd name="T23" fmla="*/ 13 h 132"/>
              <a:gd name="T24" fmla="*/ 441 w 452"/>
              <a:gd name="T25" fmla="*/ 4 h 132"/>
              <a:gd name="T26" fmla="*/ 426 w 452"/>
              <a:gd name="T27" fmla="*/ 0 h 132"/>
              <a:gd name="T28" fmla="*/ 26 w 452"/>
              <a:gd name="T29" fmla="*/ 0 h 132"/>
              <a:gd name="T30" fmla="*/ 26 w 452"/>
              <a:gd name="T31" fmla="*/ 2 h 132"/>
              <a:gd name="T32" fmla="*/ 26 w 452"/>
              <a:gd name="T33" fmla="*/ 4 h 132"/>
              <a:gd name="T34" fmla="*/ 426 w 452"/>
              <a:gd name="T35" fmla="*/ 4 h 132"/>
              <a:gd name="T36" fmla="*/ 438 w 452"/>
              <a:gd name="T37" fmla="*/ 7 h 132"/>
              <a:gd name="T38" fmla="*/ 446 w 452"/>
              <a:gd name="T39" fmla="*/ 19 h 132"/>
              <a:gd name="T40" fmla="*/ 447 w 452"/>
              <a:gd name="T41" fmla="*/ 24 h 132"/>
              <a:gd name="T42" fmla="*/ 448 w 452"/>
              <a:gd name="T43" fmla="*/ 25 h 132"/>
              <a:gd name="T44" fmla="*/ 448 w 452"/>
              <a:gd name="T45" fmla="*/ 26 h 132"/>
              <a:gd name="T46" fmla="*/ 448 w 452"/>
              <a:gd name="T47" fmla="*/ 26 h 132"/>
              <a:gd name="T48" fmla="*/ 448 w 452"/>
              <a:gd name="T49" fmla="*/ 106 h 132"/>
              <a:gd name="T50" fmla="*/ 444 w 452"/>
              <a:gd name="T51" fmla="*/ 119 h 132"/>
              <a:gd name="T52" fmla="*/ 433 w 452"/>
              <a:gd name="T53" fmla="*/ 127 h 132"/>
              <a:gd name="T54" fmla="*/ 428 w 452"/>
              <a:gd name="T55" fmla="*/ 128 h 132"/>
              <a:gd name="T56" fmla="*/ 426 w 452"/>
              <a:gd name="T57" fmla="*/ 128 h 132"/>
              <a:gd name="T58" fmla="*/ 426 w 452"/>
              <a:gd name="T59" fmla="*/ 128 h 132"/>
              <a:gd name="T60" fmla="*/ 426 w 452"/>
              <a:gd name="T61" fmla="*/ 128 h 132"/>
              <a:gd name="T62" fmla="*/ 4 w 452"/>
              <a:gd name="T63" fmla="*/ 128 h 132"/>
              <a:gd name="T64" fmla="*/ 4 w 452"/>
              <a:gd name="T65" fmla="*/ 26 h 132"/>
              <a:gd name="T66" fmla="*/ 7 w 452"/>
              <a:gd name="T67" fmla="*/ 13 h 132"/>
              <a:gd name="T68" fmla="*/ 19 w 452"/>
              <a:gd name="T69" fmla="*/ 5 h 132"/>
              <a:gd name="T70" fmla="*/ 24 w 452"/>
              <a:gd name="T71" fmla="*/ 4 h 132"/>
              <a:gd name="T72" fmla="*/ 25 w 452"/>
              <a:gd name="T73" fmla="*/ 4 h 132"/>
              <a:gd name="T74" fmla="*/ 25 w 452"/>
              <a:gd name="T75" fmla="*/ 4 h 132"/>
              <a:gd name="T76" fmla="*/ 26 w 452"/>
              <a:gd name="T77" fmla="*/ 4 h 132"/>
              <a:gd name="T78" fmla="*/ 26 w 452"/>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2" h="132">
                <a:moveTo>
                  <a:pt x="26" y="2"/>
                </a:moveTo>
                <a:cubicBezTo>
                  <a:pt x="26" y="0"/>
                  <a:pt x="26" y="0"/>
                  <a:pt x="26" y="0"/>
                </a:cubicBezTo>
                <a:cubicBezTo>
                  <a:pt x="25" y="0"/>
                  <a:pt x="19" y="0"/>
                  <a:pt x="13" y="3"/>
                </a:cubicBezTo>
                <a:cubicBezTo>
                  <a:pt x="9" y="5"/>
                  <a:pt x="6" y="7"/>
                  <a:pt x="4" y="11"/>
                </a:cubicBezTo>
                <a:cubicBezTo>
                  <a:pt x="1" y="14"/>
                  <a:pt x="0" y="19"/>
                  <a:pt x="0" y="26"/>
                </a:cubicBezTo>
                <a:cubicBezTo>
                  <a:pt x="0" y="132"/>
                  <a:pt x="0" y="132"/>
                  <a:pt x="0" y="132"/>
                </a:cubicBezTo>
                <a:cubicBezTo>
                  <a:pt x="426" y="132"/>
                  <a:pt x="426" y="132"/>
                  <a:pt x="426" y="132"/>
                </a:cubicBezTo>
                <a:cubicBezTo>
                  <a:pt x="426" y="132"/>
                  <a:pt x="432" y="132"/>
                  <a:pt x="438" y="129"/>
                </a:cubicBezTo>
                <a:cubicBezTo>
                  <a:pt x="442" y="127"/>
                  <a:pt x="445" y="124"/>
                  <a:pt x="447" y="121"/>
                </a:cubicBezTo>
                <a:cubicBezTo>
                  <a:pt x="450" y="117"/>
                  <a:pt x="452" y="112"/>
                  <a:pt x="452" y="106"/>
                </a:cubicBezTo>
                <a:cubicBezTo>
                  <a:pt x="452" y="26"/>
                  <a:pt x="452" y="26"/>
                  <a:pt x="452" y="26"/>
                </a:cubicBezTo>
                <a:cubicBezTo>
                  <a:pt x="452" y="26"/>
                  <a:pt x="452" y="19"/>
                  <a:pt x="448" y="13"/>
                </a:cubicBezTo>
                <a:cubicBezTo>
                  <a:pt x="447" y="10"/>
                  <a:pt x="444" y="6"/>
                  <a:pt x="441" y="4"/>
                </a:cubicBezTo>
                <a:cubicBezTo>
                  <a:pt x="437" y="1"/>
                  <a:pt x="432" y="0"/>
                  <a:pt x="426" y="0"/>
                </a:cubicBezTo>
                <a:cubicBezTo>
                  <a:pt x="26" y="0"/>
                  <a:pt x="26" y="0"/>
                  <a:pt x="26" y="0"/>
                </a:cubicBezTo>
                <a:cubicBezTo>
                  <a:pt x="26" y="2"/>
                  <a:pt x="26" y="2"/>
                  <a:pt x="26" y="2"/>
                </a:cubicBezTo>
                <a:cubicBezTo>
                  <a:pt x="26" y="4"/>
                  <a:pt x="26" y="4"/>
                  <a:pt x="26" y="4"/>
                </a:cubicBezTo>
                <a:cubicBezTo>
                  <a:pt x="426" y="4"/>
                  <a:pt x="426" y="4"/>
                  <a:pt x="426" y="4"/>
                </a:cubicBezTo>
                <a:cubicBezTo>
                  <a:pt x="431" y="4"/>
                  <a:pt x="435" y="5"/>
                  <a:pt x="438" y="7"/>
                </a:cubicBezTo>
                <a:cubicBezTo>
                  <a:pt x="443" y="10"/>
                  <a:pt x="445" y="15"/>
                  <a:pt x="446" y="19"/>
                </a:cubicBezTo>
                <a:cubicBezTo>
                  <a:pt x="447" y="21"/>
                  <a:pt x="447" y="22"/>
                  <a:pt x="447" y="24"/>
                </a:cubicBezTo>
                <a:cubicBezTo>
                  <a:pt x="447" y="24"/>
                  <a:pt x="448" y="25"/>
                  <a:pt x="448" y="25"/>
                </a:cubicBezTo>
                <a:cubicBezTo>
                  <a:pt x="448" y="26"/>
                  <a:pt x="448" y="26"/>
                  <a:pt x="448" y="26"/>
                </a:cubicBezTo>
                <a:cubicBezTo>
                  <a:pt x="448" y="26"/>
                  <a:pt x="448" y="26"/>
                  <a:pt x="448" y="26"/>
                </a:cubicBezTo>
                <a:cubicBezTo>
                  <a:pt x="448" y="106"/>
                  <a:pt x="448" y="106"/>
                  <a:pt x="448" y="106"/>
                </a:cubicBezTo>
                <a:cubicBezTo>
                  <a:pt x="448" y="111"/>
                  <a:pt x="446" y="115"/>
                  <a:pt x="444" y="119"/>
                </a:cubicBezTo>
                <a:cubicBezTo>
                  <a:pt x="441" y="123"/>
                  <a:pt x="437" y="125"/>
                  <a:pt x="433" y="127"/>
                </a:cubicBezTo>
                <a:cubicBezTo>
                  <a:pt x="431" y="127"/>
                  <a:pt x="429" y="127"/>
                  <a:pt x="428" y="128"/>
                </a:cubicBezTo>
                <a:cubicBezTo>
                  <a:pt x="427" y="128"/>
                  <a:pt x="426" y="128"/>
                  <a:pt x="426" y="128"/>
                </a:cubicBezTo>
                <a:cubicBezTo>
                  <a:pt x="426" y="128"/>
                  <a:pt x="426" y="128"/>
                  <a:pt x="426" y="128"/>
                </a:cubicBezTo>
                <a:cubicBezTo>
                  <a:pt x="426" y="128"/>
                  <a:pt x="426" y="128"/>
                  <a:pt x="426"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Title 2">
            <a:extLst>
              <a:ext uri="{FF2B5EF4-FFF2-40B4-BE49-F238E27FC236}">
                <a16:creationId xmlns:a16="http://schemas.microsoft.com/office/drawing/2014/main" id="{A59039B1-FF18-4717-A835-8D3EB179A427}"/>
              </a:ext>
            </a:extLst>
          </p:cNvPr>
          <p:cNvSpPr>
            <a:spLocks noGrp="1"/>
          </p:cNvSpPr>
          <p:nvPr>
            <p:ph type="ctrTitle"/>
          </p:nvPr>
        </p:nvSpPr>
        <p:spPr>
          <a:xfrm>
            <a:off x="574109" y="979422"/>
            <a:ext cx="4947782" cy="2412000"/>
          </a:xfrm>
        </p:spPr>
        <p:txBody>
          <a:bodyPr/>
          <a:lstStyle/>
          <a:p>
            <a:r>
              <a:rPr lang="en-GB" sz="4000" dirty="0"/>
              <a:t>Future Focus Report</a:t>
            </a:r>
          </a:p>
        </p:txBody>
      </p:sp>
      <p:sp>
        <p:nvSpPr>
          <p:cNvPr id="11" name="Text Placeholder 3">
            <a:extLst>
              <a:ext uri="{FF2B5EF4-FFF2-40B4-BE49-F238E27FC236}">
                <a16:creationId xmlns:a16="http://schemas.microsoft.com/office/drawing/2014/main" id="{653A546F-84C5-465F-A4B1-DFC4E922148B}"/>
              </a:ext>
            </a:extLst>
          </p:cNvPr>
          <p:cNvSpPr>
            <a:spLocks noGrp="1"/>
          </p:cNvSpPr>
          <p:nvPr>
            <p:ph type="body" sz="quarter" idx="14"/>
          </p:nvPr>
        </p:nvSpPr>
        <p:spPr>
          <a:xfrm>
            <a:off x="839344" y="434677"/>
            <a:ext cx="1551383" cy="352613"/>
          </a:xfrm>
        </p:spPr>
        <p:txBody>
          <a:bodyPr/>
          <a:lstStyle/>
          <a:p>
            <a:r>
              <a:rPr lang="en-GB" dirty="0"/>
              <a:t>Q2 2026</a:t>
            </a:r>
          </a:p>
        </p:txBody>
      </p:sp>
      <p:pic>
        <p:nvPicPr>
          <p:cNvPr id="7" name="Picture 6">
            <a:extLst>
              <a:ext uri="{FF2B5EF4-FFF2-40B4-BE49-F238E27FC236}">
                <a16:creationId xmlns:a16="http://schemas.microsoft.com/office/drawing/2014/main" id="{79CFBA5A-06B0-40ED-B60C-A490A63950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0" name="Text Placeholder 5">
            <a:extLst>
              <a:ext uri="{FF2B5EF4-FFF2-40B4-BE49-F238E27FC236}">
                <a16:creationId xmlns:a16="http://schemas.microsoft.com/office/drawing/2014/main" id="{B38D3E0E-17CF-4BF4-9B02-5C3F1D9A5A00}"/>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bg1"/>
              </a:solidFill>
            </a:endParaRPr>
          </a:p>
        </p:txBody>
      </p:sp>
      <p:sp>
        <p:nvSpPr>
          <p:cNvPr id="18" name="Text Placeholder 5">
            <a:extLst>
              <a:ext uri="{FF2B5EF4-FFF2-40B4-BE49-F238E27FC236}">
                <a16:creationId xmlns:a16="http://schemas.microsoft.com/office/drawing/2014/main" id="{0A04A02B-0C1C-F1B4-9AD3-96041E64E50F}"/>
              </a:ext>
            </a:extLst>
          </p:cNvPr>
          <p:cNvSpPr txBox="1">
            <a:spLocks/>
          </p:cNvSpPr>
          <p:nvPr/>
        </p:nvSpPr>
        <p:spPr>
          <a:xfrm rot="16200000">
            <a:off x="10051200" y="3765600"/>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chemeClr val="bg1"/>
                </a:solidFill>
              </a:rPr>
              <a:t>Center</a:t>
            </a:r>
            <a:r>
              <a:rPr lang="en-GB" dirty="0">
                <a:solidFill>
                  <a:schemeClr val="bg1"/>
                </a:solidFill>
              </a:rPr>
              <a:t> Parcs - Bubbles</a:t>
            </a:r>
          </a:p>
        </p:txBody>
      </p:sp>
    </p:spTree>
    <p:extLst>
      <p:ext uri="{BB962C8B-B14F-4D97-AF65-F5344CB8AC3E}">
        <p14:creationId xmlns:p14="http://schemas.microsoft.com/office/powerpoint/2010/main" val="2682510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0882EE-0623-E1A8-6E49-7DD07E0D490E}"/>
              </a:ext>
            </a:extLst>
          </p:cNvPr>
          <p:cNvSpPr/>
          <p:nvPr/>
        </p:nvSpPr>
        <p:spPr>
          <a:xfrm>
            <a:off x="6246074" y="3634309"/>
            <a:ext cx="5724526"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This chart displays the proportion of linear and BVOD consumption for each of the three tiers and their deciles. Notably, the ‘middle tier’, accounting for 7% of linear TV viewing, makes up 28% of BVOD consumption, making them the key audience to extend campaigns through BVOD; we call them the ‘Reach Extenders’.</a:t>
            </a: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9" name="Rectangle 8">
            <a:extLst>
              <a:ext uri="{FF2B5EF4-FFF2-40B4-BE49-F238E27FC236}">
                <a16:creationId xmlns:a16="http://schemas.microsoft.com/office/drawing/2014/main" id="{43CDD9E5-465F-9687-F8E8-61324B4DCF23}"/>
              </a:ext>
            </a:extLst>
          </p:cNvPr>
          <p:cNvSpPr/>
          <p:nvPr/>
        </p:nvSpPr>
        <p:spPr>
          <a:xfrm>
            <a:off x="371475" y="1151653"/>
            <a:ext cx="5506370"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Weight of viewing is a key factor </a:t>
            </a:r>
          </a:p>
          <a:p>
            <a:pPr algn="ctr"/>
            <a:r>
              <a:rPr kumimoji="0" lang="en-GB" sz="1600" b="1" i="0" u="none" strike="noStrike" kern="1200" cap="none" spc="0" normalizeH="0" baseline="0" noProof="0" dirty="0">
                <a:solidFill>
                  <a:schemeClr val="bg2"/>
                </a:solidFill>
                <a:effectLst/>
                <a:uLnTx/>
                <a:uFillTx/>
                <a:latin typeface="Arial"/>
                <a:ea typeface="+mj-ea"/>
                <a:cs typeface="+mj-cs"/>
              </a:rPr>
              <a:t>in incremental reach</a:t>
            </a:r>
            <a:endParaRPr lang="en-GB" sz="1600" b="1" dirty="0">
              <a:solidFill>
                <a:schemeClr val="bg2"/>
              </a:solidFill>
            </a:endParaRPr>
          </a:p>
        </p:txBody>
      </p:sp>
      <p:sp>
        <p:nvSpPr>
          <p:cNvPr id="10" name="Rectangle 9">
            <a:extLst>
              <a:ext uri="{FF2B5EF4-FFF2-40B4-BE49-F238E27FC236}">
                <a16:creationId xmlns:a16="http://schemas.microsoft.com/office/drawing/2014/main" id="{DC58A0AE-615E-F763-4B4C-29A77B093F46}"/>
              </a:ext>
            </a:extLst>
          </p:cNvPr>
          <p:cNvSpPr/>
          <p:nvPr/>
        </p:nvSpPr>
        <p:spPr>
          <a:xfrm>
            <a:off x="371475" y="3634309"/>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Research from BVOD Almighty divided viewers into deciles based on weekly linear TV viewing. Light viewers are hard to target on TV, while heavy viewers are easily targeted via linear TV, reducing the role of BVOD. PwC’s analysis identifies the ‘middle tier’ as the key segment driving incremental reach via BVOD.</a:t>
            </a:r>
          </a:p>
        </p:txBody>
      </p:sp>
      <p:pic>
        <p:nvPicPr>
          <p:cNvPr id="17" name="Picture 16">
            <a:extLst>
              <a:ext uri="{FF2B5EF4-FFF2-40B4-BE49-F238E27FC236}">
                <a16:creationId xmlns:a16="http://schemas.microsoft.com/office/drawing/2014/main" id="{41EFAE3E-645B-7260-FFEB-8E4A80A963BB}"/>
              </a:ext>
            </a:extLst>
          </p:cNvPr>
          <p:cNvPicPr>
            <a:picLocks noChangeAspect="1"/>
          </p:cNvPicPr>
          <p:nvPr/>
        </p:nvPicPr>
        <p:blipFill rotWithShape="1">
          <a:blip r:embed="rId3"/>
          <a:srcRect l="1238" r="1094"/>
          <a:stretch/>
        </p:blipFill>
        <p:spPr>
          <a:xfrm>
            <a:off x="127836" y="1736485"/>
            <a:ext cx="5936992" cy="2001315"/>
          </a:xfrm>
          <a:prstGeom prst="rect">
            <a:avLst/>
          </a:prstGeom>
          <a:ln w="12700">
            <a:noFill/>
          </a:ln>
        </p:spPr>
      </p:pic>
      <p:pic>
        <p:nvPicPr>
          <p:cNvPr id="18" name="Picture 17">
            <a:extLst>
              <a:ext uri="{FF2B5EF4-FFF2-40B4-BE49-F238E27FC236}">
                <a16:creationId xmlns:a16="http://schemas.microsoft.com/office/drawing/2014/main" id="{B69A023C-C4A8-16D4-0CD7-47C1E963961F}"/>
              </a:ext>
            </a:extLst>
          </p:cNvPr>
          <p:cNvPicPr>
            <a:picLocks noChangeAspect="1"/>
          </p:cNvPicPr>
          <p:nvPr/>
        </p:nvPicPr>
        <p:blipFill rotWithShape="1">
          <a:blip r:embed="rId4"/>
          <a:srcRect l="3816" t="-1808" r="1886" b="-26"/>
          <a:stretch/>
        </p:blipFill>
        <p:spPr>
          <a:xfrm>
            <a:off x="6212556" y="1766222"/>
            <a:ext cx="5925461" cy="1941841"/>
          </a:xfrm>
          <a:prstGeom prst="rect">
            <a:avLst/>
          </a:prstGeom>
          <a:ln w="12700">
            <a:noFill/>
          </a:ln>
        </p:spPr>
      </p:pic>
      <p:sp>
        <p:nvSpPr>
          <p:cNvPr id="20" name="Rectangle 19">
            <a:extLst>
              <a:ext uri="{FF2B5EF4-FFF2-40B4-BE49-F238E27FC236}">
                <a16:creationId xmlns:a16="http://schemas.microsoft.com/office/drawing/2014/main" id="{C93F030E-6622-EA69-30C3-BDAA771C9AD0}"/>
              </a:ext>
            </a:extLst>
          </p:cNvPr>
          <p:cNvSpPr/>
          <p:nvPr/>
        </p:nvSpPr>
        <p:spPr>
          <a:xfrm>
            <a:off x="6314156" y="1151653"/>
            <a:ext cx="5411786"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‘Middle tier’ of viewers are key to </a:t>
            </a:r>
          </a:p>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BVOD’s incremental reach</a:t>
            </a:r>
            <a:endParaRPr lang="en-GB" sz="1600" b="1" dirty="0">
              <a:solidFill>
                <a:schemeClr val="bg2"/>
              </a:solidFill>
            </a:endParaRPr>
          </a:p>
        </p:txBody>
      </p:sp>
      <p:pic>
        <p:nvPicPr>
          <p:cNvPr id="22" name="Picture 21" descr="Logo">
            <a:extLst>
              <a:ext uri="{FF2B5EF4-FFF2-40B4-BE49-F238E27FC236}">
                <a16:creationId xmlns:a16="http://schemas.microsoft.com/office/drawing/2014/main" id="{C4899102-C831-0D68-A54C-C74D2D0739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3431" y="4952982"/>
            <a:ext cx="909527" cy="690916"/>
          </a:xfrm>
          <a:prstGeom prst="rect">
            <a:avLst/>
          </a:prstGeom>
        </p:spPr>
      </p:pic>
      <p:cxnSp>
        <p:nvCxnSpPr>
          <p:cNvPr id="6" name="Straight Connector 5">
            <a:extLst>
              <a:ext uri="{FF2B5EF4-FFF2-40B4-BE49-F238E27FC236}">
                <a16:creationId xmlns:a16="http://schemas.microsoft.com/office/drawing/2014/main" id="{067E9411-197C-78A2-878E-A04D248F447D}"/>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461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F7A04A-C50B-E2CC-F949-DBAAF9B2B7C1}"/>
              </a:ext>
            </a:extLst>
          </p:cNvPr>
          <p:cNvPicPr>
            <a:picLocks noChangeAspect="1"/>
          </p:cNvPicPr>
          <p:nvPr/>
        </p:nvPicPr>
        <p:blipFill rotWithShape="1">
          <a:blip r:embed="rId3"/>
          <a:srcRect r="3635"/>
          <a:stretch/>
        </p:blipFill>
        <p:spPr>
          <a:xfrm>
            <a:off x="74177" y="1781721"/>
            <a:ext cx="5912483" cy="1831444"/>
          </a:xfrm>
          <a:prstGeom prst="rect">
            <a:avLst/>
          </a:prstGeom>
        </p:spPr>
      </p:pic>
      <p:sp>
        <p:nvSpPr>
          <p:cNvPr id="12" name="Rectangle 11">
            <a:extLst>
              <a:ext uri="{FF2B5EF4-FFF2-40B4-BE49-F238E27FC236}">
                <a16:creationId xmlns:a16="http://schemas.microsoft.com/office/drawing/2014/main" id="{315F1BE0-AF23-62ED-4201-F61B8C8C334B}"/>
              </a:ext>
            </a:extLst>
          </p:cNvPr>
          <p:cNvSpPr>
            <a:spLocks noGrp="1" noRot="1" noMove="1" noResize="1" noEditPoints="1" noAdjustHandles="1" noChangeArrowheads="1" noChangeShapeType="1"/>
          </p:cNvSpPr>
          <p:nvPr/>
        </p:nvSpPr>
        <p:spPr>
          <a:xfrm>
            <a:off x="6314681" y="1074104"/>
            <a:ext cx="5397891" cy="361696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en-GB" sz="1600" b="1" i="0" u="none" strike="noStrike" kern="1200" cap="none" spc="0" normalizeH="0" baseline="0" noProof="0" dirty="0">
                <a:solidFill>
                  <a:schemeClr val="bg2"/>
                </a:solidFill>
                <a:effectLst/>
                <a:uLnTx/>
                <a:uFillTx/>
                <a:latin typeface="+mj-lt"/>
                <a:ea typeface="+mj-ea"/>
                <a:cs typeface="+mj-cs"/>
              </a:rPr>
              <a:t>Where and when can we effectively reach this valuable audience of ‘Reach </a:t>
            </a:r>
            <a:r>
              <a:rPr lang="en-GB" sz="1600" b="1" dirty="0">
                <a:solidFill>
                  <a:schemeClr val="bg2"/>
                </a:solidFill>
                <a:latin typeface="+mj-lt"/>
                <a:ea typeface="+mj-ea"/>
                <a:cs typeface="+mj-cs"/>
              </a:rPr>
              <a:t>Extenders’</a:t>
            </a:r>
            <a:r>
              <a:rPr kumimoji="0" lang="en-GB" sz="1600" b="1" i="0" u="none" strike="noStrike" kern="1200" cap="none" spc="0" normalizeH="0" baseline="0" noProof="0" dirty="0">
                <a:solidFill>
                  <a:schemeClr val="bg2"/>
                </a:solidFill>
                <a:effectLst/>
                <a:uLnTx/>
                <a:uFillTx/>
                <a:latin typeface="+mj-lt"/>
                <a:ea typeface="+mj-ea"/>
                <a:cs typeface="+mj-cs"/>
              </a:rPr>
              <a:t>?</a:t>
            </a:r>
            <a:endParaRPr lang="en-GB" sz="1600" dirty="0">
              <a:solidFill>
                <a:schemeClr val="bg2"/>
              </a:solidFill>
              <a:latin typeface="+mj-lt"/>
            </a:endParaRPr>
          </a:p>
          <a:p>
            <a:endParaRPr lang="en-GB" sz="1400" dirty="0">
              <a:solidFill>
                <a:schemeClr val="bg2"/>
              </a:solidFill>
              <a:latin typeface="+mj-lt"/>
            </a:endParaRPr>
          </a:p>
          <a:p>
            <a:endParaRPr lang="en-GB" sz="1400" dirty="0">
              <a:solidFill>
                <a:schemeClr val="bg2"/>
              </a:solidFill>
              <a:latin typeface="+mj-lt"/>
            </a:endParaRPr>
          </a:p>
          <a:p>
            <a:r>
              <a:rPr lang="en-GB" sz="1400" dirty="0">
                <a:solidFill>
                  <a:schemeClr val="bg2"/>
                </a:solidFill>
                <a:latin typeface="+mj-lt"/>
              </a:rPr>
              <a:t>While BVOD excels at reaching this audience there are key programmes and times you’re very likely to reach them across the whole of TV.</a:t>
            </a:r>
          </a:p>
          <a:p>
            <a:endParaRPr lang="en-GB" sz="1400" dirty="0">
              <a:solidFill>
                <a:schemeClr val="bg2"/>
              </a:solidFill>
              <a:latin typeface="+mj-lt"/>
            </a:endParaRPr>
          </a:p>
          <a:p>
            <a:r>
              <a:rPr lang="en-GB" sz="1400" dirty="0">
                <a:solidFill>
                  <a:schemeClr val="bg2"/>
                </a:solidFill>
                <a:latin typeface="+mj-lt"/>
              </a:rPr>
              <a:t>‘Reach Extenders’ display a strong affinity for the following genres:</a:t>
            </a:r>
          </a:p>
          <a:p>
            <a:pPr marL="342900" indent="-342900">
              <a:buFont typeface="Arial" panose="020B0604020202020204" pitchFamily="34" charset="0"/>
              <a:buChar char="•"/>
            </a:pPr>
            <a:r>
              <a:rPr lang="en-GB" sz="1400" dirty="0">
                <a:solidFill>
                  <a:schemeClr val="bg2"/>
                </a:solidFill>
                <a:latin typeface="+mj-lt"/>
              </a:rPr>
              <a:t>Drama</a:t>
            </a:r>
          </a:p>
          <a:p>
            <a:pPr marL="342900" indent="-342900">
              <a:buFont typeface="Arial" panose="020B0604020202020204" pitchFamily="34" charset="0"/>
              <a:buChar char="•"/>
            </a:pPr>
            <a:r>
              <a:rPr lang="en-GB" sz="1400" dirty="0">
                <a:solidFill>
                  <a:schemeClr val="bg2"/>
                </a:solidFill>
                <a:latin typeface="+mj-lt"/>
              </a:rPr>
              <a:t>Films</a:t>
            </a:r>
          </a:p>
          <a:p>
            <a:pPr marL="342900" indent="-342900">
              <a:buFont typeface="Arial" panose="020B0604020202020204" pitchFamily="34" charset="0"/>
              <a:buChar char="•"/>
            </a:pPr>
            <a:r>
              <a:rPr lang="en-GB" sz="1400" dirty="0">
                <a:solidFill>
                  <a:schemeClr val="bg2"/>
                </a:solidFill>
                <a:latin typeface="+mj-lt"/>
              </a:rPr>
              <a:t>Children</a:t>
            </a:r>
          </a:p>
          <a:p>
            <a:endParaRPr lang="en-GB" sz="1400" dirty="0">
              <a:solidFill>
                <a:schemeClr val="bg2"/>
              </a:solidFill>
              <a:latin typeface="+mj-lt"/>
            </a:endParaRPr>
          </a:p>
          <a:p>
            <a:r>
              <a:rPr lang="en-GB" sz="1400" dirty="0">
                <a:solidFill>
                  <a:schemeClr val="bg2"/>
                </a:solidFill>
                <a:latin typeface="+mj-lt"/>
              </a:rPr>
              <a:t>Their peak viewing hours take place daily from 8-11pm, with a higher likelihood of viewership occurring at the weekend.</a:t>
            </a:r>
          </a:p>
          <a:p>
            <a:endParaRPr lang="en-GB" sz="1600"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endParaRPr lang="en-GB" dirty="0">
              <a:solidFill>
                <a:schemeClr val="bg2"/>
              </a:solidFill>
              <a:latin typeface="+mj-lt"/>
            </a:endParaRP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19" name="Rectangle 18">
            <a:extLst>
              <a:ext uri="{FF2B5EF4-FFF2-40B4-BE49-F238E27FC236}">
                <a16:creationId xmlns:a16="http://schemas.microsoft.com/office/drawing/2014/main" id="{DF7FE9C8-5B5E-86FA-BAE0-E83AF814C164}"/>
              </a:ext>
            </a:extLst>
          </p:cNvPr>
          <p:cNvSpPr/>
          <p:nvPr/>
        </p:nvSpPr>
        <p:spPr>
          <a:xfrm>
            <a:off x="371473" y="1153002"/>
            <a:ext cx="5506372"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BVOD provides good odds of reaching an attractive audience</a:t>
            </a:r>
            <a:endParaRPr lang="en-GB" sz="1050" b="1" dirty="0">
              <a:solidFill>
                <a:schemeClr val="bg2"/>
              </a:solidFill>
            </a:endParaRPr>
          </a:p>
        </p:txBody>
      </p:sp>
      <p:sp>
        <p:nvSpPr>
          <p:cNvPr id="20" name="Rectangle 19">
            <a:extLst>
              <a:ext uri="{FF2B5EF4-FFF2-40B4-BE49-F238E27FC236}">
                <a16:creationId xmlns:a16="http://schemas.microsoft.com/office/drawing/2014/main" id="{00E6125A-DECD-11B2-A5FE-CEE5EBD7B457}"/>
              </a:ext>
            </a:extLst>
          </p:cNvPr>
          <p:cNvSpPr/>
          <p:nvPr/>
        </p:nvSpPr>
        <p:spPr>
          <a:xfrm>
            <a:off x="371475" y="3540790"/>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On average, it takes only four impressions to reach a ‘middle tier’ viewer through BVOD, as opposed to 14 impressions on linear. This makes BVOD 3.5 times more efficient in targeting the ‘middle tier’ group, which often consists of younger and upscale viewers, highly sought after by advertisers.</a:t>
            </a:r>
          </a:p>
        </p:txBody>
      </p:sp>
      <p:cxnSp>
        <p:nvCxnSpPr>
          <p:cNvPr id="21" name="Straight Connector 20">
            <a:extLst>
              <a:ext uri="{FF2B5EF4-FFF2-40B4-BE49-F238E27FC236}">
                <a16:creationId xmlns:a16="http://schemas.microsoft.com/office/drawing/2014/main" id="{FE6E9A7E-3317-5F3E-E6E1-960F25B01541}"/>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pic>
        <p:nvPicPr>
          <p:cNvPr id="26" name="Picture 25" descr="Logo">
            <a:extLst>
              <a:ext uri="{FF2B5EF4-FFF2-40B4-BE49-F238E27FC236}">
                <a16:creationId xmlns:a16="http://schemas.microsoft.com/office/drawing/2014/main" id="{586E907A-D70D-EA00-748C-F10EA2C7F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496" y="4991082"/>
            <a:ext cx="909527" cy="690916"/>
          </a:xfrm>
          <a:prstGeom prst="rect">
            <a:avLst/>
          </a:prstGeom>
        </p:spPr>
      </p:pic>
    </p:spTree>
    <p:extLst>
      <p:ext uri="{BB962C8B-B14F-4D97-AF65-F5344CB8AC3E}">
        <p14:creationId xmlns:p14="http://schemas.microsoft.com/office/powerpoint/2010/main" val="3875319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71FA3072-9774-61BE-0BAD-D4F25F931A68}"/>
              </a:ext>
            </a:extLst>
          </p:cNvPr>
          <p:cNvGraphicFramePr>
            <a:graphicFrameLocks noGrp="1"/>
          </p:cNvGraphicFramePr>
          <p:nvPr>
            <p:extLst>
              <p:ext uri="{D42A27DB-BD31-4B8C-83A1-F6EECF244321}">
                <p14:modId xmlns:p14="http://schemas.microsoft.com/office/powerpoint/2010/main" val="1420280026"/>
              </p:ext>
            </p:extLst>
          </p:nvPr>
        </p:nvGraphicFramePr>
        <p:xfrm>
          <a:off x="1768089" y="1741067"/>
          <a:ext cx="8655820" cy="3084930"/>
        </p:xfrm>
        <a:graphic>
          <a:graphicData uri="http://schemas.openxmlformats.org/drawingml/2006/table">
            <a:tbl>
              <a:tblPr/>
              <a:tblGrid>
                <a:gridCol w="2163955">
                  <a:extLst>
                    <a:ext uri="{9D8B030D-6E8A-4147-A177-3AD203B41FA5}">
                      <a16:colId xmlns:a16="http://schemas.microsoft.com/office/drawing/2014/main" val="760008798"/>
                    </a:ext>
                  </a:extLst>
                </a:gridCol>
                <a:gridCol w="2163955">
                  <a:extLst>
                    <a:ext uri="{9D8B030D-6E8A-4147-A177-3AD203B41FA5}">
                      <a16:colId xmlns:a16="http://schemas.microsoft.com/office/drawing/2014/main" val="2767866436"/>
                    </a:ext>
                  </a:extLst>
                </a:gridCol>
                <a:gridCol w="2163955">
                  <a:extLst>
                    <a:ext uri="{9D8B030D-6E8A-4147-A177-3AD203B41FA5}">
                      <a16:colId xmlns:a16="http://schemas.microsoft.com/office/drawing/2014/main" val="948477594"/>
                    </a:ext>
                  </a:extLst>
                </a:gridCol>
                <a:gridCol w="2163955">
                  <a:extLst>
                    <a:ext uri="{9D8B030D-6E8A-4147-A177-3AD203B41FA5}">
                      <a16:colId xmlns:a16="http://schemas.microsoft.com/office/drawing/2014/main" val="3569467603"/>
                    </a:ext>
                  </a:extLst>
                </a:gridCol>
              </a:tblGrid>
              <a:tr h="307532">
                <a:tc gridSpan="4">
                  <a:txBody>
                    <a:bodyPr/>
                    <a:lstStyle/>
                    <a:p>
                      <a:pPr algn="ctr" fontAlgn="ctr">
                        <a:buNone/>
                      </a:pPr>
                      <a:r>
                        <a:rPr lang="en-GB" sz="1200" b="1" i="0" u="none" strike="noStrike">
                          <a:solidFill>
                            <a:srgbClr val="FFFFFF"/>
                          </a:solidFill>
                          <a:effectLst/>
                          <a:latin typeface="Arial" panose="020B0604020202020204" pitchFamily="34" charset="0"/>
                        </a:rPr>
                        <a:t>% of all viewing</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76276752"/>
                  </a:ext>
                </a:extLst>
              </a:tr>
              <a:tr h="317142">
                <a:tc>
                  <a:txBody>
                    <a:bodyPr/>
                    <a:lstStyle/>
                    <a:p>
                      <a:pPr algn="ctr" fontAlgn="ctr">
                        <a:buNone/>
                      </a:pPr>
                      <a:r>
                        <a:rPr lang="en-GB" sz="1200" b="1" i="0" u="none" strike="noStrike">
                          <a:solidFill>
                            <a:srgbClr val="000000"/>
                          </a:solidFill>
                          <a:effectLst/>
                          <a:latin typeface="Arial" panose="020B0604020202020204" pitchFamily="34" charset="0"/>
                        </a:rPr>
                        <a:t>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Adults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Reach Extenders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905904694"/>
                  </a:ext>
                </a:extLst>
              </a:tr>
              <a:tr h="307532">
                <a:tc>
                  <a:txBody>
                    <a:bodyPr/>
                    <a:lstStyle/>
                    <a:p>
                      <a:pPr algn="ctr" fontAlgn="ctr">
                        <a:buNone/>
                      </a:pPr>
                      <a:r>
                        <a:rPr lang="en-GB" sz="1200" b="0" i="0" u="none" strike="noStrike">
                          <a:solidFill>
                            <a:srgbClr val="FFFFFF"/>
                          </a:solidFill>
                          <a:effectLst/>
                          <a:latin typeface="Arial" panose="020B0604020202020204" pitchFamily="34" charset="0"/>
                        </a:rPr>
                        <a:t>Drama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3731126317"/>
                  </a:ext>
                </a:extLst>
              </a:tr>
              <a:tr h="307532">
                <a:tc>
                  <a:txBody>
                    <a:bodyPr/>
                    <a:lstStyle/>
                    <a:p>
                      <a:pPr algn="ctr" fontAlgn="ctr">
                        <a:buNone/>
                      </a:pPr>
                      <a:r>
                        <a:rPr lang="en-GB" sz="1200" b="0" i="0" u="none" strike="noStrike">
                          <a:solidFill>
                            <a:srgbClr val="000000"/>
                          </a:solidFill>
                          <a:effectLst/>
                          <a:latin typeface="Arial" panose="020B0604020202020204" pitchFamily="34" charset="0"/>
                        </a:rPr>
                        <a:t>Entertainment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648218470"/>
                  </a:ext>
                </a:extLst>
              </a:tr>
              <a:tr h="307532">
                <a:tc>
                  <a:txBody>
                    <a:bodyPr/>
                    <a:lstStyle/>
                    <a:p>
                      <a:pPr algn="ctr" fontAlgn="ctr">
                        <a:buNone/>
                      </a:pPr>
                      <a:r>
                        <a:rPr lang="en-GB" sz="1200" b="0" i="0" u="none" strike="noStrike">
                          <a:solidFill>
                            <a:srgbClr val="FFFFFF"/>
                          </a:solidFill>
                          <a:effectLst/>
                          <a:latin typeface="Arial" panose="020B0604020202020204" pitchFamily="34" charset="0"/>
                        </a:rPr>
                        <a:t>Films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3293623515"/>
                  </a:ext>
                </a:extLst>
              </a:tr>
              <a:tr h="307532">
                <a:tc>
                  <a:txBody>
                    <a:bodyPr/>
                    <a:lstStyle/>
                    <a:p>
                      <a:pPr algn="ctr" fontAlgn="ctr">
                        <a:buNone/>
                      </a:pPr>
                      <a:r>
                        <a:rPr lang="en-GB" sz="1200" b="0" i="0" u="none" strike="noStrike">
                          <a:solidFill>
                            <a:srgbClr val="000000"/>
                          </a:solidFill>
                          <a:effectLst/>
                          <a:latin typeface="Arial" panose="020B0604020202020204" pitchFamily="34" charset="0"/>
                        </a:rPr>
                        <a:t>Sport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89344683"/>
                  </a:ext>
                </a:extLst>
              </a:tr>
              <a:tr h="307532">
                <a:tc>
                  <a:txBody>
                    <a:bodyPr/>
                    <a:lstStyle/>
                    <a:p>
                      <a:pPr algn="ctr" fontAlgn="ctr">
                        <a:buNone/>
                      </a:pPr>
                      <a:r>
                        <a:rPr lang="en-GB" sz="1200" b="0" i="0" u="none" strike="noStrike">
                          <a:solidFill>
                            <a:srgbClr val="000000"/>
                          </a:solidFill>
                          <a:effectLst/>
                          <a:latin typeface="Arial" panose="020B0604020202020204" pitchFamily="34" charset="0"/>
                        </a:rPr>
                        <a:t>Documentaries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991445914"/>
                  </a:ext>
                </a:extLst>
              </a:tr>
              <a:tr h="307532">
                <a:tc>
                  <a:txBody>
                    <a:bodyPr/>
                    <a:lstStyle/>
                    <a:p>
                      <a:pPr algn="ctr" fontAlgn="ctr">
                        <a:buNone/>
                      </a:pPr>
                      <a:r>
                        <a:rPr lang="en-GB" sz="1200" b="0" i="0" u="none" strike="noStrike">
                          <a:solidFill>
                            <a:srgbClr val="000000"/>
                          </a:solidFill>
                          <a:effectLst/>
                          <a:latin typeface="Arial" panose="020B0604020202020204" pitchFamily="34" charset="0"/>
                        </a:rPr>
                        <a:t>Hobbies/Leisure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705513568"/>
                  </a:ext>
                </a:extLst>
              </a:tr>
              <a:tr h="307532">
                <a:tc>
                  <a:txBody>
                    <a:bodyPr/>
                    <a:lstStyle/>
                    <a:p>
                      <a:pPr algn="ctr" fontAlgn="ctr">
                        <a:buNone/>
                      </a:pPr>
                      <a:r>
                        <a:rPr lang="en-GB" sz="1200" b="0" i="0" u="none" strike="noStrike">
                          <a:solidFill>
                            <a:srgbClr val="FFFFFF"/>
                          </a:solidFill>
                          <a:effectLst/>
                          <a:latin typeface="Arial" panose="020B0604020202020204" pitchFamily="34" charset="0"/>
                        </a:rPr>
                        <a:t>Children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249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82963384"/>
                  </a:ext>
                </a:extLst>
              </a:tr>
              <a:tr h="307532">
                <a:tc>
                  <a:txBody>
                    <a:bodyPr/>
                    <a:lstStyle/>
                    <a:p>
                      <a:pPr algn="ctr" fontAlgn="ctr">
                        <a:buNone/>
                      </a:pPr>
                      <a:r>
                        <a:rPr lang="en-GB" sz="1200" b="0" i="0" u="none" strike="noStrike">
                          <a:solidFill>
                            <a:srgbClr val="000000"/>
                          </a:solidFill>
                          <a:effectLst/>
                          <a:latin typeface="Arial" panose="020B0604020202020204" pitchFamily="34" charset="0"/>
                        </a:rPr>
                        <a:t>News/Weather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776886069"/>
                  </a:ext>
                </a:extLst>
              </a:tr>
            </a:tbl>
          </a:graphicData>
        </a:graphic>
      </p:graphicFrame>
      <p:sp>
        <p:nvSpPr>
          <p:cNvPr id="2" name="Title 1">
            <a:extLst>
              <a:ext uri="{FF2B5EF4-FFF2-40B4-BE49-F238E27FC236}">
                <a16:creationId xmlns:a16="http://schemas.microsoft.com/office/drawing/2014/main" id="{FF0CBA66-4B6E-47EB-3475-54134A7E2660}"/>
              </a:ext>
            </a:extLst>
          </p:cNvPr>
          <p:cNvSpPr>
            <a:spLocks noGrp="1"/>
          </p:cNvSpPr>
          <p:nvPr>
            <p:ph type="title"/>
          </p:nvPr>
        </p:nvSpPr>
        <p:spPr/>
        <p:txBody>
          <a:bodyPr/>
          <a:lstStyle/>
          <a:p>
            <a:r>
              <a:rPr lang="en-GB" dirty="0"/>
              <a:t>Top genres watched by ‘Reach Extenders’</a:t>
            </a:r>
          </a:p>
        </p:txBody>
      </p:sp>
      <p:sp>
        <p:nvSpPr>
          <p:cNvPr id="3" name="Text Placeholder 2">
            <a:extLst>
              <a:ext uri="{FF2B5EF4-FFF2-40B4-BE49-F238E27FC236}">
                <a16:creationId xmlns:a16="http://schemas.microsoft.com/office/drawing/2014/main" id="{8954196E-BA0F-F33F-F089-180DB22414E3}"/>
              </a:ext>
            </a:extLst>
          </p:cNvPr>
          <p:cNvSpPr>
            <a:spLocks noGrp="1"/>
          </p:cNvSpPr>
          <p:nvPr>
            <p:ph type="body" sz="quarter" idx="15"/>
          </p:nvPr>
        </p:nvSpPr>
        <p:spPr/>
        <p:txBody>
          <a:bodyPr/>
          <a:lstStyle/>
          <a:p>
            <a:r>
              <a:rPr lang="en-GB" dirty="0"/>
              <a:t>Source: Barb Q2 2025, % of all viewing, index vs all adults.</a:t>
            </a:r>
          </a:p>
        </p:txBody>
      </p:sp>
    </p:spTree>
    <p:extLst>
      <p:ext uri="{BB962C8B-B14F-4D97-AF65-F5344CB8AC3E}">
        <p14:creationId xmlns:p14="http://schemas.microsoft.com/office/powerpoint/2010/main" val="3539844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9D65D4B-DF01-E7CD-1743-BA69EE42F293}"/>
              </a:ext>
            </a:extLst>
          </p:cNvPr>
          <p:cNvGraphicFramePr>
            <a:graphicFrameLocks noGrp="1"/>
          </p:cNvGraphicFramePr>
          <p:nvPr>
            <p:extLst>
              <p:ext uri="{D42A27DB-BD31-4B8C-83A1-F6EECF244321}">
                <p14:modId xmlns:p14="http://schemas.microsoft.com/office/powerpoint/2010/main" val="2057894834"/>
              </p:ext>
            </p:extLst>
          </p:nvPr>
        </p:nvGraphicFramePr>
        <p:xfrm>
          <a:off x="6477977" y="1660863"/>
          <a:ext cx="4914901" cy="3067054"/>
        </p:xfrm>
        <a:graphic>
          <a:graphicData uri="http://schemas.openxmlformats.org/drawingml/2006/table">
            <a:tbl>
              <a:tblPr/>
              <a:tblGrid>
                <a:gridCol w="1021434">
                  <a:extLst>
                    <a:ext uri="{9D8B030D-6E8A-4147-A177-3AD203B41FA5}">
                      <a16:colId xmlns:a16="http://schemas.microsoft.com/office/drawing/2014/main" val="2239188804"/>
                    </a:ext>
                  </a:extLst>
                </a:gridCol>
                <a:gridCol w="2872033">
                  <a:extLst>
                    <a:ext uri="{9D8B030D-6E8A-4147-A177-3AD203B41FA5}">
                      <a16:colId xmlns:a16="http://schemas.microsoft.com/office/drawing/2014/main" val="2075371704"/>
                    </a:ext>
                  </a:extLst>
                </a:gridCol>
                <a:gridCol w="1021434">
                  <a:extLst>
                    <a:ext uri="{9D8B030D-6E8A-4147-A177-3AD203B41FA5}">
                      <a16:colId xmlns:a16="http://schemas.microsoft.com/office/drawing/2014/main" val="3460211508"/>
                    </a:ext>
                  </a:extLst>
                </a:gridCol>
              </a:tblGrid>
              <a:tr h="254924">
                <a:tc gridSpan="3">
                  <a:txBody>
                    <a:bodyPr/>
                    <a:lstStyle/>
                    <a:p>
                      <a:pPr algn="ctr" fontAlgn="ctr">
                        <a:buNone/>
                      </a:pPr>
                      <a:r>
                        <a:rPr lang="en-GB" sz="1200" b="1" i="0" u="none" strike="noStrike">
                          <a:solidFill>
                            <a:srgbClr val="FFFFFF"/>
                          </a:solidFill>
                          <a:effectLst/>
                          <a:latin typeface="Arial" panose="020B0604020202020204" pitchFamily="34" charset="0"/>
                        </a:rPr>
                        <a:t>Drama - SVOD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49989400"/>
                  </a:ext>
                </a:extLst>
              </a:tr>
              <a:tr h="26289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268686015"/>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Black Mirror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166091964"/>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Grey's Anatomy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177190837"/>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Star Wars: Andor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542598545"/>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You</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680759308"/>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Handmaid's Tale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33239152"/>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Dept. Q</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230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272831368"/>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Wheel of Time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10350533"/>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House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858170178"/>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Reacher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488099225"/>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NCIS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046950480"/>
                  </a:ext>
                </a:extLst>
              </a:tr>
            </a:tbl>
          </a:graphicData>
        </a:graphic>
      </p:graphicFrame>
      <p:graphicFrame>
        <p:nvGraphicFramePr>
          <p:cNvPr id="9" name="Table 8">
            <a:extLst>
              <a:ext uri="{FF2B5EF4-FFF2-40B4-BE49-F238E27FC236}">
                <a16:creationId xmlns:a16="http://schemas.microsoft.com/office/drawing/2014/main" id="{2D84ECFA-27E8-AAFD-F092-05CE99BE7808}"/>
              </a:ext>
            </a:extLst>
          </p:cNvPr>
          <p:cNvGraphicFramePr>
            <a:graphicFrameLocks noGrp="1"/>
          </p:cNvGraphicFramePr>
          <p:nvPr>
            <p:extLst>
              <p:ext uri="{D42A27DB-BD31-4B8C-83A1-F6EECF244321}">
                <p14:modId xmlns:p14="http://schemas.microsoft.com/office/powerpoint/2010/main" val="2879391995"/>
              </p:ext>
            </p:extLst>
          </p:nvPr>
        </p:nvGraphicFramePr>
        <p:xfrm>
          <a:off x="799112" y="1660864"/>
          <a:ext cx="4914901" cy="3067054"/>
        </p:xfrm>
        <a:graphic>
          <a:graphicData uri="http://schemas.openxmlformats.org/drawingml/2006/table">
            <a:tbl>
              <a:tblPr/>
              <a:tblGrid>
                <a:gridCol w="1021434">
                  <a:extLst>
                    <a:ext uri="{9D8B030D-6E8A-4147-A177-3AD203B41FA5}">
                      <a16:colId xmlns:a16="http://schemas.microsoft.com/office/drawing/2014/main" val="2927464228"/>
                    </a:ext>
                  </a:extLst>
                </a:gridCol>
                <a:gridCol w="2872033">
                  <a:extLst>
                    <a:ext uri="{9D8B030D-6E8A-4147-A177-3AD203B41FA5}">
                      <a16:colId xmlns:a16="http://schemas.microsoft.com/office/drawing/2014/main" val="443179982"/>
                    </a:ext>
                  </a:extLst>
                </a:gridCol>
                <a:gridCol w="1021434">
                  <a:extLst>
                    <a:ext uri="{9D8B030D-6E8A-4147-A177-3AD203B41FA5}">
                      <a16:colId xmlns:a16="http://schemas.microsoft.com/office/drawing/2014/main" val="2522198548"/>
                    </a:ext>
                  </a:extLst>
                </a:gridCol>
              </a:tblGrid>
              <a:tr h="254924">
                <a:tc gridSpan="3">
                  <a:txBody>
                    <a:bodyPr/>
                    <a:lstStyle/>
                    <a:p>
                      <a:pPr algn="ctr" fontAlgn="ctr">
                        <a:buNone/>
                      </a:pPr>
                      <a:r>
                        <a:rPr lang="en-GB" sz="1200" b="1" i="0" u="none" strike="noStrike">
                          <a:solidFill>
                            <a:srgbClr val="FFFFFF"/>
                          </a:solidFill>
                          <a:effectLst/>
                          <a:latin typeface="Arial" panose="020B0604020202020204" pitchFamily="34" charset="0"/>
                        </a:rPr>
                        <a:t>Drama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67253274"/>
                  </a:ext>
                </a:extLst>
              </a:tr>
              <a:tr h="26289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4189040200"/>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Great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447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080610328"/>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Channel 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All Creatures Great and Small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434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135004015"/>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West Wing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233677246"/>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Unforgotten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250626280"/>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White Lotus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415993358"/>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Last Of Us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54380187"/>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Channel 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Flatshare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59001858"/>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100" b="0" i="0" u="none" strike="noStrike" dirty="0">
                          <a:solidFill>
                            <a:srgbClr val="000000"/>
                          </a:solidFill>
                          <a:effectLst/>
                          <a:latin typeface="Arial" panose="020B0604020202020204" pitchFamily="34" charset="0"/>
                        </a:rPr>
                        <a:t>Protection (PKA Witness Protection)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355244226"/>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Channel 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Ellis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458205871"/>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Handmaid's Tale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130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32634741"/>
                  </a:ext>
                </a:extLst>
              </a:tr>
            </a:tbl>
          </a:graphicData>
        </a:graphic>
      </p:graphicFrame>
      <p:sp>
        <p:nvSpPr>
          <p:cNvPr id="2" name="Title 1">
            <a:extLst>
              <a:ext uri="{FF2B5EF4-FFF2-40B4-BE49-F238E27FC236}">
                <a16:creationId xmlns:a16="http://schemas.microsoft.com/office/drawing/2014/main" id="{BEFA9C5B-E2A0-9B21-EDF4-EE9385EC5877}"/>
              </a:ext>
            </a:extLst>
          </p:cNvPr>
          <p:cNvSpPr>
            <a:spLocks noGrp="1"/>
          </p:cNvSpPr>
          <p:nvPr>
            <p:ph type="title"/>
          </p:nvPr>
        </p:nvSpPr>
        <p:spPr/>
        <p:txBody>
          <a:bodyPr/>
          <a:lstStyle/>
          <a:p>
            <a:r>
              <a:rPr lang="en-GB" dirty="0"/>
              <a:t>High indexing drama content</a:t>
            </a:r>
          </a:p>
        </p:txBody>
      </p:sp>
      <p:sp>
        <p:nvSpPr>
          <p:cNvPr id="3" name="Text Placeholder 2">
            <a:extLst>
              <a:ext uri="{FF2B5EF4-FFF2-40B4-BE49-F238E27FC236}">
                <a16:creationId xmlns:a16="http://schemas.microsoft.com/office/drawing/2014/main" id="{AE6FE676-47AD-68C3-20EB-4B9791A75754}"/>
              </a:ext>
            </a:extLst>
          </p:cNvPr>
          <p:cNvSpPr>
            <a:spLocks noGrp="1"/>
          </p:cNvSpPr>
          <p:nvPr>
            <p:ph type="body" sz="quarter" idx="15"/>
          </p:nvPr>
        </p:nvSpPr>
        <p:spPr/>
        <p:txBody>
          <a:bodyPr/>
          <a:lstStyle/>
          <a:p>
            <a:r>
              <a:rPr lang="en-GB" dirty="0"/>
              <a:t>Source: Barb Q2 2025, ‘Reach Extender’ index vs all adults, Thinkbox created list of programmes ranked by volume of viewing and index. Commercial broadcasters and SVODs are separated because we can’t currently separate viewing by homes that are / are not on the SVOD ad tiers.</a:t>
            </a:r>
          </a:p>
        </p:txBody>
      </p:sp>
    </p:spTree>
    <p:extLst>
      <p:ext uri="{BB962C8B-B14F-4D97-AF65-F5344CB8AC3E}">
        <p14:creationId xmlns:p14="http://schemas.microsoft.com/office/powerpoint/2010/main" val="2086112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08CAFF3A-16EA-F201-0E53-7E6EC8E877F5}"/>
              </a:ext>
            </a:extLst>
          </p:cNvPr>
          <p:cNvGraphicFramePr>
            <a:graphicFrameLocks noGrp="1"/>
          </p:cNvGraphicFramePr>
          <p:nvPr>
            <p:extLst>
              <p:ext uri="{D42A27DB-BD31-4B8C-83A1-F6EECF244321}">
                <p14:modId xmlns:p14="http://schemas.microsoft.com/office/powerpoint/2010/main" val="3475492366"/>
              </p:ext>
            </p:extLst>
          </p:nvPr>
        </p:nvGraphicFramePr>
        <p:xfrm>
          <a:off x="6480350" y="3735131"/>
          <a:ext cx="5207000" cy="1225550"/>
        </p:xfrm>
        <a:graphic>
          <a:graphicData uri="http://schemas.openxmlformats.org/drawingml/2006/table">
            <a:tbl>
              <a:tblPr/>
              <a:tblGrid>
                <a:gridCol w="1506788">
                  <a:extLst>
                    <a:ext uri="{9D8B030D-6E8A-4147-A177-3AD203B41FA5}">
                      <a16:colId xmlns:a16="http://schemas.microsoft.com/office/drawing/2014/main" val="1624386203"/>
                    </a:ext>
                  </a:extLst>
                </a:gridCol>
                <a:gridCol w="772467">
                  <a:extLst>
                    <a:ext uri="{9D8B030D-6E8A-4147-A177-3AD203B41FA5}">
                      <a16:colId xmlns:a16="http://schemas.microsoft.com/office/drawing/2014/main" val="2832605178"/>
                    </a:ext>
                  </a:extLst>
                </a:gridCol>
                <a:gridCol w="2441377">
                  <a:extLst>
                    <a:ext uri="{9D8B030D-6E8A-4147-A177-3AD203B41FA5}">
                      <a16:colId xmlns:a16="http://schemas.microsoft.com/office/drawing/2014/main" val="2691865168"/>
                    </a:ext>
                  </a:extLst>
                </a:gridCol>
                <a:gridCol w="486368">
                  <a:extLst>
                    <a:ext uri="{9D8B030D-6E8A-4147-A177-3AD203B41FA5}">
                      <a16:colId xmlns:a16="http://schemas.microsoft.com/office/drawing/2014/main" val="2363126814"/>
                    </a:ext>
                  </a:extLst>
                </a:gridCol>
              </a:tblGrid>
              <a:tr h="203200">
                <a:tc gridSpan="4">
                  <a:txBody>
                    <a:bodyPr/>
                    <a:lstStyle/>
                    <a:p>
                      <a:pPr algn="ctr" fontAlgn="ctr">
                        <a:buNone/>
                      </a:pPr>
                      <a:r>
                        <a:rPr lang="en-GB" sz="1200" b="1" i="0" u="none" strike="noStrike">
                          <a:solidFill>
                            <a:srgbClr val="FFFFFF"/>
                          </a:solidFill>
                          <a:effectLst/>
                          <a:latin typeface="Arial" panose="020B0604020202020204" pitchFamily="34" charset="0"/>
                        </a:rPr>
                        <a:t>Films - SVOD</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20146393"/>
                  </a:ext>
                </a:extLst>
              </a:tr>
              <a:tr h="203200">
                <a:tc>
                  <a:txBody>
                    <a:bodyPr/>
                    <a:lstStyle/>
                    <a:p>
                      <a:pPr algn="ctr" fontAlgn="ctr">
                        <a:buNone/>
                      </a:pPr>
                      <a:r>
                        <a:rPr lang="en-GB" sz="1200" b="1" i="0" u="none" strike="noStrike">
                          <a:solidFill>
                            <a:srgbClr val="000000"/>
                          </a:solidFill>
                          <a:effectLst/>
                          <a:latin typeface="Arial" panose="020B0604020202020204" pitchFamily="34" charset="0"/>
                        </a:rPr>
                        <a:t>Sub-Genre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891567472"/>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Super Mario Bros. Movie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01128696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Minions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819023124"/>
                  </a:ext>
                </a:extLst>
              </a:tr>
              <a:tr h="20955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Life List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4816847"/>
                  </a:ext>
                </a:extLst>
              </a:tr>
              <a:tr h="203200">
                <a:tc>
                  <a:txBody>
                    <a:bodyPr/>
                    <a:lstStyle/>
                    <a:p>
                      <a:pPr algn="ctr" fontAlgn="ctr">
                        <a:buNone/>
                      </a:pPr>
                      <a:r>
                        <a:rPr lang="en-GB" sz="1200" b="0" i="0" u="none" strike="noStrike" dirty="0">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10 Things I Hate About You</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256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02645890"/>
                  </a:ext>
                </a:extLst>
              </a:tr>
            </a:tbl>
          </a:graphicData>
        </a:graphic>
      </p:graphicFrame>
      <p:graphicFrame>
        <p:nvGraphicFramePr>
          <p:cNvPr id="11" name="Table 10">
            <a:extLst>
              <a:ext uri="{FF2B5EF4-FFF2-40B4-BE49-F238E27FC236}">
                <a16:creationId xmlns:a16="http://schemas.microsoft.com/office/drawing/2014/main" id="{1FC19D32-DCDF-737A-1754-116030413724}"/>
              </a:ext>
            </a:extLst>
          </p:cNvPr>
          <p:cNvGraphicFramePr>
            <a:graphicFrameLocks noGrp="1"/>
          </p:cNvGraphicFramePr>
          <p:nvPr>
            <p:extLst>
              <p:ext uri="{D42A27DB-BD31-4B8C-83A1-F6EECF244321}">
                <p14:modId xmlns:p14="http://schemas.microsoft.com/office/powerpoint/2010/main" val="2515161150"/>
              </p:ext>
            </p:extLst>
          </p:nvPr>
        </p:nvGraphicFramePr>
        <p:xfrm>
          <a:off x="6480350" y="1295679"/>
          <a:ext cx="5207000" cy="2038350"/>
        </p:xfrm>
        <a:graphic>
          <a:graphicData uri="http://schemas.openxmlformats.org/drawingml/2006/table">
            <a:tbl>
              <a:tblPr/>
              <a:tblGrid>
                <a:gridCol w="1506788">
                  <a:extLst>
                    <a:ext uri="{9D8B030D-6E8A-4147-A177-3AD203B41FA5}">
                      <a16:colId xmlns:a16="http://schemas.microsoft.com/office/drawing/2014/main" val="838407344"/>
                    </a:ext>
                  </a:extLst>
                </a:gridCol>
                <a:gridCol w="772467">
                  <a:extLst>
                    <a:ext uri="{9D8B030D-6E8A-4147-A177-3AD203B41FA5}">
                      <a16:colId xmlns:a16="http://schemas.microsoft.com/office/drawing/2014/main" val="757649125"/>
                    </a:ext>
                  </a:extLst>
                </a:gridCol>
                <a:gridCol w="2441377">
                  <a:extLst>
                    <a:ext uri="{9D8B030D-6E8A-4147-A177-3AD203B41FA5}">
                      <a16:colId xmlns:a16="http://schemas.microsoft.com/office/drawing/2014/main" val="2542529189"/>
                    </a:ext>
                  </a:extLst>
                </a:gridCol>
                <a:gridCol w="486368">
                  <a:extLst>
                    <a:ext uri="{9D8B030D-6E8A-4147-A177-3AD203B41FA5}">
                      <a16:colId xmlns:a16="http://schemas.microsoft.com/office/drawing/2014/main" val="3860812237"/>
                    </a:ext>
                  </a:extLst>
                </a:gridCol>
              </a:tblGrid>
              <a:tr h="203200">
                <a:tc gridSpan="4">
                  <a:txBody>
                    <a:bodyPr/>
                    <a:lstStyle/>
                    <a:p>
                      <a:pPr algn="ctr" fontAlgn="ctr">
                        <a:buNone/>
                      </a:pPr>
                      <a:r>
                        <a:rPr lang="en-GB" sz="1200" b="1" i="0" u="none" strike="noStrike">
                          <a:solidFill>
                            <a:srgbClr val="FFFFFF"/>
                          </a:solidFill>
                          <a:effectLst/>
                          <a:latin typeface="Arial" panose="020B0604020202020204" pitchFamily="34" charset="0"/>
                        </a:rPr>
                        <a:t>Films - Commercial TV</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91169666"/>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Sub-Genre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401832333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Charlie and the Chocolate Factory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092467019"/>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Robin And The Hoods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144305076"/>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Hop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21790879"/>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Channel 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900" b="0" i="0" u="none" strike="noStrike">
                          <a:solidFill>
                            <a:srgbClr val="000000"/>
                          </a:solidFill>
                          <a:effectLst/>
                          <a:latin typeface="Arial" panose="020B0604020202020204" pitchFamily="34" charset="0"/>
                        </a:rPr>
                        <a:t>Scooby-Doo! Return to Zombie Island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991338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Friends with Benefits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404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64897664"/>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Love &amp; Other Drugs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7110505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Princess Diaries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38452829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 Going on 30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176799212"/>
                  </a:ext>
                </a:extLst>
              </a:tr>
            </a:tbl>
          </a:graphicData>
        </a:graphic>
      </p:graphicFrame>
      <p:graphicFrame>
        <p:nvGraphicFramePr>
          <p:cNvPr id="10" name="Table 9">
            <a:extLst>
              <a:ext uri="{FF2B5EF4-FFF2-40B4-BE49-F238E27FC236}">
                <a16:creationId xmlns:a16="http://schemas.microsoft.com/office/drawing/2014/main" id="{14E7F46D-E893-46D4-A749-F04EBB90BE75}"/>
              </a:ext>
            </a:extLst>
          </p:cNvPr>
          <p:cNvGraphicFramePr>
            <a:graphicFrameLocks noGrp="1"/>
          </p:cNvGraphicFramePr>
          <p:nvPr>
            <p:extLst>
              <p:ext uri="{D42A27DB-BD31-4B8C-83A1-F6EECF244321}">
                <p14:modId xmlns:p14="http://schemas.microsoft.com/office/powerpoint/2010/main" val="1702941297"/>
              </p:ext>
            </p:extLst>
          </p:nvPr>
        </p:nvGraphicFramePr>
        <p:xfrm>
          <a:off x="443666" y="2366860"/>
          <a:ext cx="5460160" cy="2597153"/>
        </p:xfrm>
        <a:graphic>
          <a:graphicData uri="http://schemas.openxmlformats.org/drawingml/2006/table">
            <a:tbl>
              <a:tblPr/>
              <a:tblGrid>
                <a:gridCol w="2238574">
                  <a:extLst>
                    <a:ext uri="{9D8B030D-6E8A-4147-A177-3AD203B41FA5}">
                      <a16:colId xmlns:a16="http://schemas.microsoft.com/office/drawing/2014/main" val="1713840141"/>
                    </a:ext>
                  </a:extLst>
                </a:gridCol>
                <a:gridCol w="1073862">
                  <a:extLst>
                    <a:ext uri="{9D8B030D-6E8A-4147-A177-3AD203B41FA5}">
                      <a16:colId xmlns:a16="http://schemas.microsoft.com/office/drawing/2014/main" val="1366032875"/>
                    </a:ext>
                  </a:extLst>
                </a:gridCol>
                <a:gridCol w="1073862">
                  <a:extLst>
                    <a:ext uri="{9D8B030D-6E8A-4147-A177-3AD203B41FA5}">
                      <a16:colId xmlns:a16="http://schemas.microsoft.com/office/drawing/2014/main" val="2275967538"/>
                    </a:ext>
                  </a:extLst>
                </a:gridCol>
                <a:gridCol w="1073862">
                  <a:extLst>
                    <a:ext uri="{9D8B030D-6E8A-4147-A177-3AD203B41FA5}">
                      <a16:colId xmlns:a16="http://schemas.microsoft.com/office/drawing/2014/main" val="2516418912"/>
                    </a:ext>
                  </a:extLst>
                </a:gridCol>
              </a:tblGrid>
              <a:tr h="247227">
                <a:tc gridSpan="4">
                  <a:txBody>
                    <a:bodyPr/>
                    <a:lstStyle/>
                    <a:p>
                      <a:pPr algn="ctr" rtl="0" fontAlgn="ctr">
                        <a:buNone/>
                      </a:pPr>
                      <a:r>
                        <a:rPr lang="en-GB" sz="1200" b="1" i="0" u="none" strike="noStrike" dirty="0">
                          <a:solidFill>
                            <a:srgbClr val="FFFFFF"/>
                          </a:solidFill>
                          <a:effectLst/>
                          <a:latin typeface="Arial" panose="020B0604020202020204" pitchFamily="34" charset="0"/>
                        </a:rPr>
                        <a:t>% of all film viewing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92653120"/>
                  </a:ext>
                </a:extLst>
              </a:tr>
              <a:tr h="254953">
                <a:tc>
                  <a:txBody>
                    <a:bodyPr/>
                    <a:lstStyle/>
                    <a:p>
                      <a:pPr algn="ctr" rtl="0" fontAlgn="ctr">
                        <a:buNone/>
                      </a:pPr>
                      <a:r>
                        <a:rPr lang="en-GB" sz="1200" b="1" i="0" u="none" strike="noStrike">
                          <a:solidFill>
                            <a:srgbClr val="000000"/>
                          </a:solidFill>
                          <a:effectLst/>
                          <a:latin typeface="Arial" panose="020B0604020202020204" pitchFamily="34" charset="0"/>
                        </a:rPr>
                        <a:t>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200" b="1" i="0" u="none" strike="noStrike" dirty="0">
                          <a:solidFill>
                            <a:srgbClr val="000000"/>
                          </a:solidFill>
                          <a:effectLst/>
                          <a:latin typeface="Arial" panose="020B0604020202020204" pitchFamily="34" charset="0"/>
                        </a:rPr>
                        <a:t>Adults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200" b="1" i="0" u="none" strike="noStrike">
                          <a:solidFill>
                            <a:srgbClr val="000000"/>
                          </a:solidFill>
                          <a:effectLst/>
                          <a:latin typeface="Arial" panose="020B0604020202020204" pitchFamily="34" charset="0"/>
                        </a:rPr>
                        <a:t>Reach Extenders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018624643"/>
                  </a:ext>
                </a:extLst>
              </a:tr>
              <a:tr h="247227">
                <a:tc>
                  <a:txBody>
                    <a:bodyPr/>
                    <a:lstStyle/>
                    <a:p>
                      <a:pPr algn="ctr" rtl="0" fontAlgn="ctr">
                        <a:buNone/>
                      </a:pPr>
                      <a:r>
                        <a:rPr lang="en-GB" sz="1200" b="0" i="0" u="none" strike="noStrike">
                          <a:solidFill>
                            <a:srgbClr val="FFFFFF"/>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dirty="0">
                          <a:solidFill>
                            <a:srgbClr val="FFFFFF"/>
                          </a:solidFill>
                          <a:effectLst/>
                          <a:latin typeface="Arial" panose="020B0604020202020204" pitchFamily="34" charset="0"/>
                        </a:rPr>
                        <a:t>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dirty="0">
                          <a:solidFill>
                            <a:srgbClr val="FFFFFF"/>
                          </a:solidFill>
                          <a:effectLst/>
                          <a:latin typeface="Arial" panose="020B0604020202020204" pitchFamily="34" charset="0"/>
                        </a:rPr>
                        <a:t>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a:solidFill>
                            <a:srgbClr val="FFFFFF"/>
                          </a:solidFill>
                          <a:effectLst/>
                          <a:latin typeface="Arial" panose="020B0604020202020204" pitchFamily="34" charset="0"/>
                        </a:rPr>
                        <a:t>141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2976470935"/>
                  </a:ext>
                </a:extLst>
              </a:tr>
              <a:tr h="247227">
                <a:tc>
                  <a:txBody>
                    <a:bodyPr/>
                    <a:lstStyle/>
                    <a:p>
                      <a:pPr algn="ctr" rtl="0" fontAlgn="ctr">
                        <a:buNone/>
                      </a:pPr>
                      <a:r>
                        <a:rPr lang="en-GB" sz="1100" b="0" i="0" u="none" strike="noStrike" dirty="0">
                          <a:solidFill>
                            <a:srgbClr val="000000"/>
                          </a:solidFill>
                          <a:effectLst/>
                          <a:latin typeface="Arial" panose="020B0604020202020204" pitchFamily="34" charset="0"/>
                        </a:rPr>
                        <a:t>Action / Adventure / Thriller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rgbClr val="000000"/>
                          </a:solidFill>
                          <a:effectLst/>
                          <a:latin typeface="Arial" panose="020B0604020202020204" pitchFamily="34" charset="0"/>
                        </a:rPr>
                        <a:t>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38983750"/>
                  </a:ext>
                </a:extLst>
              </a:tr>
              <a:tr h="247227">
                <a:tc>
                  <a:txBody>
                    <a:bodyPr/>
                    <a:lstStyle/>
                    <a:p>
                      <a:pPr algn="ctr" rtl="0" fontAlgn="ctr">
                        <a:buNone/>
                      </a:pPr>
                      <a:r>
                        <a:rPr lang="en-GB" sz="1200" b="0" i="0" u="none" strike="noStrike">
                          <a:solidFill>
                            <a:srgbClr val="000000"/>
                          </a:solidFill>
                          <a:effectLst/>
                          <a:latin typeface="Arial" panose="020B0604020202020204" pitchFamily="34" charset="0"/>
                        </a:rPr>
                        <a:t>Sci-Fi and Fantasy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rgbClr val="000000"/>
                          </a:solidFill>
                          <a:effectLst/>
                          <a:latin typeface="Arial" panose="020B0604020202020204" pitchFamily="34" charset="0"/>
                        </a:rPr>
                        <a:t>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904472466"/>
                  </a:ext>
                </a:extLst>
              </a:tr>
              <a:tr h="247227">
                <a:tc>
                  <a:txBody>
                    <a:bodyPr/>
                    <a:lstStyle/>
                    <a:p>
                      <a:pPr algn="ctr" rtl="0" fontAlgn="ctr">
                        <a:buNone/>
                      </a:pPr>
                      <a:r>
                        <a:rPr lang="en-GB" sz="1200" b="0" i="0" u="none" strike="noStrike">
                          <a:solidFill>
                            <a:srgbClr val="000000"/>
                          </a:solidFill>
                          <a:effectLst/>
                          <a:latin typeface="Arial" panose="020B0604020202020204" pitchFamily="34" charset="0"/>
                        </a:rPr>
                        <a:t>Comedy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rgbClr val="000000"/>
                          </a:solidFill>
                          <a:effectLst/>
                          <a:latin typeface="Arial" panose="020B0604020202020204" pitchFamily="34" charset="0"/>
                        </a:rPr>
                        <a:t>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743300911"/>
                  </a:ext>
                </a:extLst>
              </a:tr>
              <a:tr h="247227">
                <a:tc>
                  <a:txBody>
                    <a:bodyPr/>
                    <a:lstStyle/>
                    <a:p>
                      <a:pPr algn="ctr" rtl="0" fontAlgn="ctr">
                        <a:buNone/>
                      </a:pPr>
                      <a:r>
                        <a:rPr lang="en-GB" sz="1200" b="0" i="0" u="none" strike="noStrike">
                          <a:solidFill>
                            <a:srgbClr val="000000"/>
                          </a:solidFill>
                          <a:effectLst/>
                          <a:latin typeface="Arial" panose="020B0604020202020204" pitchFamily="34" charset="0"/>
                        </a:rPr>
                        <a:t>Crime Drama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rgbClr val="000000"/>
                          </a:solidFill>
                          <a:effectLst/>
                          <a:latin typeface="Arial" panose="020B0604020202020204" pitchFamily="34" charset="0"/>
                        </a:rPr>
                        <a:t>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94707735"/>
                  </a:ext>
                </a:extLst>
              </a:tr>
              <a:tr h="247227">
                <a:tc>
                  <a:txBody>
                    <a:bodyPr/>
                    <a:lstStyle/>
                    <a:p>
                      <a:pPr algn="ctr" rtl="0" fontAlgn="ctr">
                        <a:buNone/>
                      </a:pPr>
                      <a:r>
                        <a:rPr lang="en-GB" sz="1200" b="0" i="0" u="none" strike="noStrike">
                          <a:solidFill>
                            <a:srgbClr val="000000"/>
                          </a:solidFill>
                          <a:effectLst/>
                          <a:latin typeface="Arial" panose="020B0604020202020204" pitchFamily="34" charset="0"/>
                        </a:rPr>
                        <a:t>Horror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376274829"/>
                  </a:ext>
                </a:extLst>
              </a:tr>
              <a:tr h="247227">
                <a:tc>
                  <a:txBody>
                    <a:bodyPr/>
                    <a:lstStyle/>
                    <a:p>
                      <a:pPr algn="ctr" rtl="0" fontAlgn="ctr">
                        <a:buNone/>
                      </a:pPr>
                      <a:r>
                        <a:rPr lang="en-GB" sz="1200" b="0" i="0" u="none" strike="noStrike">
                          <a:solidFill>
                            <a:srgbClr val="FFFFFF"/>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a:solidFill>
                            <a:srgbClr val="FFFFFF"/>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a:solidFill>
                            <a:srgbClr val="FFFFFF"/>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dirty="0">
                          <a:solidFill>
                            <a:srgbClr val="FFFFFF"/>
                          </a:solidFill>
                          <a:effectLst/>
                          <a:latin typeface="Arial" panose="020B0604020202020204" pitchFamily="34" charset="0"/>
                        </a:rPr>
                        <a:t>124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1435239058"/>
                  </a:ext>
                </a:extLst>
              </a:tr>
              <a:tr h="247227">
                <a:tc>
                  <a:txBody>
                    <a:bodyPr/>
                    <a:lstStyle/>
                    <a:p>
                      <a:pPr algn="ctr" rtl="0" fontAlgn="ctr">
                        <a:buNone/>
                      </a:pPr>
                      <a:r>
                        <a:rPr lang="en-GB" sz="1200" b="0" i="0" u="none" strike="noStrike">
                          <a:solidFill>
                            <a:srgbClr val="FFFFFF"/>
                          </a:solidFill>
                          <a:effectLst/>
                          <a:latin typeface="Arial" panose="020B0604020202020204" pitchFamily="34" charset="0"/>
                        </a:rPr>
                        <a:t>Other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a:solidFill>
                            <a:srgbClr val="FFFFFF"/>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a:solidFill>
                            <a:srgbClr val="FFFFFF"/>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dirty="0">
                          <a:solidFill>
                            <a:srgbClr val="FFFFFF"/>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95002351"/>
                  </a:ext>
                </a:extLst>
              </a:tr>
            </a:tbl>
          </a:graphicData>
        </a:graphic>
      </p:graphicFrame>
      <p:sp>
        <p:nvSpPr>
          <p:cNvPr id="7" name="Rectangle 6">
            <a:extLst>
              <a:ext uri="{FF2B5EF4-FFF2-40B4-BE49-F238E27FC236}">
                <a16:creationId xmlns:a16="http://schemas.microsoft.com/office/drawing/2014/main" id="{E2E37192-A853-3EC4-D1DF-900019C30A26}"/>
              </a:ext>
            </a:extLst>
          </p:cNvPr>
          <p:cNvSpPr/>
          <p:nvPr/>
        </p:nvSpPr>
        <p:spPr>
          <a:xfrm>
            <a:off x="371475" y="1257300"/>
            <a:ext cx="5607970" cy="90224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bg2"/>
                </a:solidFill>
                <a:latin typeface="+mj-lt"/>
              </a:rPr>
              <a:t>Films are popular among the ‘Reach Extender’ audience, but planning for this genre is less straightforward due to the variance in film scheduling. To help, here is a breakdown of which sub-genres the ‘Reach Extenders’ are watching. </a:t>
            </a:r>
          </a:p>
          <a:p>
            <a:endParaRPr lang="en-GB" sz="1400" dirty="0">
              <a:solidFill>
                <a:schemeClr val="bg2"/>
              </a:solidFill>
              <a:latin typeface="+mj-lt"/>
            </a:endParaRPr>
          </a:p>
        </p:txBody>
      </p:sp>
      <p:sp>
        <p:nvSpPr>
          <p:cNvPr id="2" name="Title 1">
            <a:extLst>
              <a:ext uri="{FF2B5EF4-FFF2-40B4-BE49-F238E27FC236}">
                <a16:creationId xmlns:a16="http://schemas.microsoft.com/office/drawing/2014/main" id="{BA336B49-113A-6C3F-7BF9-F70AC40072DA}"/>
              </a:ext>
            </a:extLst>
          </p:cNvPr>
          <p:cNvSpPr>
            <a:spLocks noGrp="1"/>
          </p:cNvSpPr>
          <p:nvPr>
            <p:ph type="title"/>
          </p:nvPr>
        </p:nvSpPr>
        <p:spPr/>
        <p:txBody>
          <a:bodyPr/>
          <a:lstStyle/>
          <a:p>
            <a:r>
              <a:rPr lang="en-GB" dirty="0"/>
              <a:t>High indexing film content</a:t>
            </a:r>
          </a:p>
        </p:txBody>
      </p:sp>
      <p:sp>
        <p:nvSpPr>
          <p:cNvPr id="3" name="Text Placeholder 2">
            <a:extLst>
              <a:ext uri="{FF2B5EF4-FFF2-40B4-BE49-F238E27FC236}">
                <a16:creationId xmlns:a16="http://schemas.microsoft.com/office/drawing/2014/main" id="{44FB4FDE-09FD-032E-F101-F50F1AD18D10}"/>
              </a:ext>
            </a:extLst>
          </p:cNvPr>
          <p:cNvSpPr>
            <a:spLocks noGrp="1"/>
          </p:cNvSpPr>
          <p:nvPr>
            <p:ph type="body" sz="quarter" idx="15"/>
          </p:nvPr>
        </p:nvSpPr>
        <p:spPr/>
        <p:txBody>
          <a:bodyPr/>
          <a:lstStyle/>
          <a:p>
            <a:r>
              <a:rPr lang="en-GB" dirty="0"/>
              <a:t>Source: Barb Q2 2025, ‘Reach Extender’ index vs all adults, Thinkbox created list of programmes ranked by sub-genre, volume of viewing and index. Commercial broadcasters and SVODs are separated because we can’t currently separate viewing by homes that are / are not on the SVOD ad tiers.</a:t>
            </a:r>
          </a:p>
        </p:txBody>
      </p:sp>
      <p:cxnSp>
        <p:nvCxnSpPr>
          <p:cNvPr id="8" name="Straight Connector 7">
            <a:extLst>
              <a:ext uri="{FF2B5EF4-FFF2-40B4-BE49-F238E27FC236}">
                <a16:creationId xmlns:a16="http://schemas.microsoft.com/office/drawing/2014/main" id="{A361B3AC-878E-28D3-815A-E1CCCF8349B2}"/>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586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A7416D22-083F-0EE5-B46A-6537BE35C8C3}"/>
              </a:ext>
            </a:extLst>
          </p:cNvPr>
          <p:cNvGraphicFramePr>
            <a:graphicFrameLocks noGrp="1"/>
          </p:cNvGraphicFramePr>
          <p:nvPr>
            <p:extLst>
              <p:ext uri="{D42A27DB-BD31-4B8C-83A1-F6EECF244321}">
                <p14:modId xmlns:p14="http://schemas.microsoft.com/office/powerpoint/2010/main" val="3129740174"/>
              </p:ext>
            </p:extLst>
          </p:nvPr>
        </p:nvGraphicFramePr>
        <p:xfrm>
          <a:off x="6451600" y="1214918"/>
          <a:ext cx="4552951" cy="1835150"/>
        </p:xfrm>
        <a:graphic>
          <a:graphicData uri="http://schemas.openxmlformats.org/drawingml/2006/table">
            <a:tbl>
              <a:tblPr/>
              <a:tblGrid>
                <a:gridCol w="946212">
                  <a:extLst>
                    <a:ext uri="{9D8B030D-6E8A-4147-A177-3AD203B41FA5}">
                      <a16:colId xmlns:a16="http://schemas.microsoft.com/office/drawing/2014/main" val="887926939"/>
                    </a:ext>
                  </a:extLst>
                </a:gridCol>
                <a:gridCol w="2660527">
                  <a:extLst>
                    <a:ext uri="{9D8B030D-6E8A-4147-A177-3AD203B41FA5}">
                      <a16:colId xmlns:a16="http://schemas.microsoft.com/office/drawing/2014/main" val="876144180"/>
                    </a:ext>
                  </a:extLst>
                </a:gridCol>
                <a:gridCol w="946212">
                  <a:extLst>
                    <a:ext uri="{9D8B030D-6E8A-4147-A177-3AD203B41FA5}">
                      <a16:colId xmlns:a16="http://schemas.microsoft.com/office/drawing/2014/main" val="3834566389"/>
                    </a:ext>
                  </a:extLst>
                </a:gridCol>
              </a:tblGrid>
              <a:tr h="203200">
                <a:tc gridSpan="3">
                  <a:txBody>
                    <a:bodyPr/>
                    <a:lstStyle/>
                    <a:p>
                      <a:pPr algn="ctr" fontAlgn="ctr">
                        <a:buNone/>
                      </a:pPr>
                      <a:r>
                        <a:rPr lang="en-GB" sz="1200" b="1" i="0" u="none" strike="noStrike">
                          <a:solidFill>
                            <a:srgbClr val="FFFFFF"/>
                          </a:solidFill>
                          <a:effectLst/>
                          <a:latin typeface="Arial" panose="020B0604020202020204" pitchFamily="34" charset="0"/>
                        </a:rPr>
                        <a:t>Entertainment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56130650"/>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21712204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Discovery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Marooned With Ed Stafford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411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264337128"/>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Rehearsal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413329268"/>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Taskmaster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693069190"/>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Saturday Night Live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364783494"/>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Love Island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835423073"/>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Piano</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538757508"/>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The Real Housewives of Cheshire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437852686"/>
                  </a:ext>
                </a:extLst>
              </a:tr>
            </a:tbl>
          </a:graphicData>
        </a:graphic>
      </p:graphicFrame>
      <p:graphicFrame>
        <p:nvGraphicFramePr>
          <p:cNvPr id="8" name="Table 7">
            <a:extLst>
              <a:ext uri="{FF2B5EF4-FFF2-40B4-BE49-F238E27FC236}">
                <a16:creationId xmlns:a16="http://schemas.microsoft.com/office/drawing/2014/main" id="{0D715D52-A2F7-5E1C-D35B-E362C8854959}"/>
              </a:ext>
            </a:extLst>
          </p:cNvPr>
          <p:cNvGraphicFramePr>
            <a:graphicFrameLocks noGrp="1"/>
          </p:cNvGraphicFramePr>
          <p:nvPr>
            <p:extLst>
              <p:ext uri="{D42A27DB-BD31-4B8C-83A1-F6EECF244321}">
                <p14:modId xmlns:p14="http://schemas.microsoft.com/office/powerpoint/2010/main" val="3353123505"/>
              </p:ext>
            </p:extLst>
          </p:nvPr>
        </p:nvGraphicFramePr>
        <p:xfrm>
          <a:off x="6451600" y="3222904"/>
          <a:ext cx="4552950" cy="1835150"/>
        </p:xfrm>
        <a:graphic>
          <a:graphicData uri="http://schemas.openxmlformats.org/drawingml/2006/table">
            <a:tbl>
              <a:tblPr/>
              <a:tblGrid>
                <a:gridCol w="946212">
                  <a:extLst>
                    <a:ext uri="{9D8B030D-6E8A-4147-A177-3AD203B41FA5}">
                      <a16:colId xmlns:a16="http://schemas.microsoft.com/office/drawing/2014/main" val="4224775643"/>
                    </a:ext>
                  </a:extLst>
                </a:gridCol>
                <a:gridCol w="2660526">
                  <a:extLst>
                    <a:ext uri="{9D8B030D-6E8A-4147-A177-3AD203B41FA5}">
                      <a16:colId xmlns:a16="http://schemas.microsoft.com/office/drawing/2014/main" val="2328064213"/>
                    </a:ext>
                  </a:extLst>
                </a:gridCol>
                <a:gridCol w="946212">
                  <a:extLst>
                    <a:ext uri="{9D8B030D-6E8A-4147-A177-3AD203B41FA5}">
                      <a16:colId xmlns:a16="http://schemas.microsoft.com/office/drawing/2014/main" val="1902681120"/>
                    </a:ext>
                  </a:extLst>
                </a:gridCol>
              </a:tblGrid>
              <a:tr h="203200">
                <a:tc gridSpan="3">
                  <a:txBody>
                    <a:bodyPr/>
                    <a:lstStyle/>
                    <a:p>
                      <a:pPr algn="ctr" fontAlgn="ctr">
                        <a:buNone/>
                      </a:pPr>
                      <a:r>
                        <a:rPr lang="en-GB" sz="1200" b="1" i="0" u="none" strike="noStrike" dirty="0">
                          <a:solidFill>
                            <a:srgbClr val="FFFFFF"/>
                          </a:solidFill>
                          <a:effectLst/>
                          <a:latin typeface="Arial" panose="020B0604020202020204" pitchFamily="34" charset="0"/>
                        </a:rPr>
                        <a:t>Entertainment - SVOD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51509793"/>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734152009"/>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Bob's Burgers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524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163501012"/>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Simpsons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32767970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Office US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159785989"/>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Modern 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869141681"/>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Big Bang Theory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40129122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Friends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148649414"/>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Love on the Spectrum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270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819062996"/>
                  </a:ext>
                </a:extLst>
              </a:tr>
            </a:tbl>
          </a:graphicData>
        </a:graphic>
      </p:graphicFrame>
      <p:graphicFrame>
        <p:nvGraphicFramePr>
          <p:cNvPr id="4" name="Table 3">
            <a:extLst>
              <a:ext uri="{FF2B5EF4-FFF2-40B4-BE49-F238E27FC236}">
                <a16:creationId xmlns:a16="http://schemas.microsoft.com/office/drawing/2014/main" id="{08C43C8C-3FEF-A2C2-D8B4-FF858F6CB95C}"/>
              </a:ext>
            </a:extLst>
          </p:cNvPr>
          <p:cNvGraphicFramePr>
            <a:graphicFrameLocks noGrp="1"/>
          </p:cNvGraphicFramePr>
          <p:nvPr>
            <p:extLst>
              <p:ext uri="{D42A27DB-BD31-4B8C-83A1-F6EECF244321}">
                <p14:modId xmlns:p14="http://schemas.microsoft.com/office/powerpoint/2010/main" val="1678611149"/>
              </p:ext>
            </p:extLst>
          </p:nvPr>
        </p:nvGraphicFramePr>
        <p:xfrm>
          <a:off x="1300764" y="1214918"/>
          <a:ext cx="4439633" cy="2444750"/>
        </p:xfrm>
        <a:graphic>
          <a:graphicData uri="http://schemas.openxmlformats.org/drawingml/2006/table">
            <a:tbl>
              <a:tblPr/>
              <a:tblGrid>
                <a:gridCol w="922662">
                  <a:extLst>
                    <a:ext uri="{9D8B030D-6E8A-4147-A177-3AD203B41FA5}">
                      <a16:colId xmlns:a16="http://schemas.microsoft.com/office/drawing/2014/main" val="1152257394"/>
                    </a:ext>
                  </a:extLst>
                </a:gridCol>
                <a:gridCol w="2594309">
                  <a:extLst>
                    <a:ext uri="{9D8B030D-6E8A-4147-A177-3AD203B41FA5}">
                      <a16:colId xmlns:a16="http://schemas.microsoft.com/office/drawing/2014/main" val="590063288"/>
                    </a:ext>
                  </a:extLst>
                </a:gridCol>
                <a:gridCol w="922662">
                  <a:extLst>
                    <a:ext uri="{9D8B030D-6E8A-4147-A177-3AD203B41FA5}">
                      <a16:colId xmlns:a16="http://schemas.microsoft.com/office/drawing/2014/main" val="2640220306"/>
                    </a:ext>
                  </a:extLst>
                </a:gridCol>
              </a:tblGrid>
              <a:tr h="203200">
                <a:tc gridSpan="3">
                  <a:txBody>
                    <a:bodyPr/>
                    <a:lstStyle/>
                    <a:p>
                      <a:pPr algn="ctr" fontAlgn="ctr">
                        <a:buNone/>
                      </a:pPr>
                      <a:r>
                        <a:rPr lang="en-GB" sz="1200" b="1" i="0" u="none" strike="noStrike">
                          <a:solidFill>
                            <a:srgbClr val="FFFFFF"/>
                          </a:solidFill>
                          <a:effectLst/>
                          <a:latin typeface="Arial" panose="020B0604020202020204" pitchFamily="34" charset="0"/>
                        </a:rPr>
                        <a:t>Sport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93106894"/>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4145878770"/>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NFL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40155666"/>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CH5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World's Strongest Man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767506312"/>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UFC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634813072"/>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PDC World Championship Darts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59320311"/>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Six Nations Championship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112723919"/>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EFL Cup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689323556"/>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Premier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44645377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UEFA Europa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75135191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Gallagher Premiership Rugby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191124916"/>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Formula 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106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999342958"/>
                  </a:ext>
                </a:extLst>
              </a:tr>
            </a:tbl>
          </a:graphicData>
        </a:graphic>
      </p:graphicFrame>
      <p:sp>
        <p:nvSpPr>
          <p:cNvPr id="2" name="Title 1">
            <a:extLst>
              <a:ext uri="{FF2B5EF4-FFF2-40B4-BE49-F238E27FC236}">
                <a16:creationId xmlns:a16="http://schemas.microsoft.com/office/drawing/2014/main" id="{769E7EE3-7C32-7ACD-7830-BB33C40EA43B}"/>
              </a:ext>
            </a:extLst>
          </p:cNvPr>
          <p:cNvSpPr>
            <a:spLocks noGrp="1"/>
          </p:cNvSpPr>
          <p:nvPr>
            <p:ph type="title"/>
          </p:nvPr>
        </p:nvSpPr>
        <p:spPr>
          <a:xfrm>
            <a:off x="349703" y="350518"/>
            <a:ext cx="11581039" cy="1021181"/>
          </a:xfrm>
        </p:spPr>
        <p:txBody>
          <a:bodyPr/>
          <a:lstStyle/>
          <a:p>
            <a:r>
              <a:rPr lang="en-GB" dirty="0"/>
              <a:t>‘Reach Extenders’ aren’t solely limited to high indexing genres</a:t>
            </a:r>
          </a:p>
        </p:txBody>
      </p:sp>
      <p:sp>
        <p:nvSpPr>
          <p:cNvPr id="3" name="Text Placeholder 2">
            <a:extLst>
              <a:ext uri="{FF2B5EF4-FFF2-40B4-BE49-F238E27FC236}">
                <a16:creationId xmlns:a16="http://schemas.microsoft.com/office/drawing/2014/main" id="{27C80CD9-A487-5048-F9BA-F69B18D8F392}"/>
              </a:ext>
            </a:extLst>
          </p:cNvPr>
          <p:cNvSpPr>
            <a:spLocks noGrp="1"/>
          </p:cNvSpPr>
          <p:nvPr>
            <p:ph type="body" sz="quarter" idx="15"/>
          </p:nvPr>
        </p:nvSpPr>
        <p:spPr/>
        <p:txBody>
          <a:bodyPr/>
          <a:lstStyle/>
          <a:p>
            <a:r>
              <a:rPr lang="en-GB" dirty="0"/>
              <a:t>Source: Barb Q2 2025, ‘Reach Extender’ index vs all adults, Thinkbox created list of programmes ranked by volume of viewing and index. Limited SVOD Sport Programmes. Commercial broadcasters and SVODs are separated because we can’t currently separate viewing by homes that are / are not on the SVOD ad tiers.</a:t>
            </a:r>
          </a:p>
        </p:txBody>
      </p:sp>
      <p:graphicFrame>
        <p:nvGraphicFramePr>
          <p:cNvPr id="10" name="Table 9">
            <a:extLst>
              <a:ext uri="{FF2B5EF4-FFF2-40B4-BE49-F238E27FC236}">
                <a16:creationId xmlns:a16="http://schemas.microsoft.com/office/drawing/2014/main" id="{D4EDAAF3-423B-646E-5AB6-B82916D0C9C7}"/>
              </a:ext>
            </a:extLst>
          </p:cNvPr>
          <p:cNvGraphicFramePr>
            <a:graphicFrameLocks noGrp="1"/>
          </p:cNvGraphicFramePr>
          <p:nvPr>
            <p:extLst>
              <p:ext uri="{D42A27DB-BD31-4B8C-83A1-F6EECF244321}">
                <p14:modId xmlns:p14="http://schemas.microsoft.com/office/powerpoint/2010/main" val="222410705"/>
              </p:ext>
            </p:extLst>
          </p:nvPr>
        </p:nvGraphicFramePr>
        <p:xfrm>
          <a:off x="1300764" y="1214918"/>
          <a:ext cx="4439633" cy="2440082"/>
        </p:xfrm>
        <a:graphic>
          <a:graphicData uri="http://schemas.openxmlformats.org/drawingml/2006/table">
            <a:tbl>
              <a:tblPr/>
              <a:tblGrid>
                <a:gridCol w="922662">
                  <a:extLst>
                    <a:ext uri="{9D8B030D-6E8A-4147-A177-3AD203B41FA5}">
                      <a16:colId xmlns:a16="http://schemas.microsoft.com/office/drawing/2014/main" val="1993125039"/>
                    </a:ext>
                  </a:extLst>
                </a:gridCol>
                <a:gridCol w="2594309">
                  <a:extLst>
                    <a:ext uri="{9D8B030D-6E8A-4147-A177-3AD203B41FA5}">
                      <a16:colId xmlns:a16="http://schemas.microsoft.com/office/drawing/2014/main" val="3862174233"/>
                    </a:ext>
                  </a:extLst>
                </a:gridCol>
                <a:gridCol w="922662">
                  <a:extLst>
                    <a:ext uri="{9D8B030D-6E8A-4147-A177-3AD203B41FA5}">
                      <a16:colId xmlns:a16="http://schemas.microsoft.com/office/drawing/2014/main" val="89020905"/>
                    </a:ext>
                  </a:extLst>
                </a:gridCol>
              </a:tblGrid>
              <a:tr h="202812">
                <a:tc gridSpan="3">
                  <a:txBody>
                    <a:bodyPr/>
                    <a:lstStyle/>
                    <a:p>
                      <a:pPr algn="ctr" fontAlgn="ctr">
                        <a:buNone/>
                      </a:pPr>
                      <a:r>
                        <a:rPr lang="en-GB" sz="1200" b="1" i="0" u="none" strike="noStrike">
                          <a:solidFill>
                            <a:srgbClr val="FFFFFF"/>
                          </a:solidFill>
                          <a:effectLst/>
                          <a:latin typeface="Arial" panose="020B0604020202020204" pitchFamily="34" charset="0"/>
                        </a:rPr>
                        <a:t>Sport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3770350"/>
                  </a:ext>
                </a:extLst>
              </a:tr>
              <a:tr h="2091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614710493"/>
                  </a:ext>
                </a:extLst>
              </a:tr>
              <a:tr h="202812">
                <a:tc>
                  <a:txBody>
                    <a:bodyPr/>
                    <a:lstStyle/>
                    <a:p>
                      <a:pPr algn="ctr" fontAlgn="ctr">
                        <a:buNone/>
                      </a:pPr>
                      <a:r>
                        <a:rPr lang="en-GB" sz="12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UFC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366084442"/>
                  </a:ext>
                </a:extLst>
              </a:tr>
              <a:tr h="202812">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Live: Baller League 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91982186"/>
                  </a:ext>
                </a:extLst>
              </a:tr>
              <a:tr h="202812">
                <a:tc>
                  <a:txBody>
                    <a:bodyPr/>
                    <a:lstStyle/>
                    <a:p>
                      <a:pPr algn="ctr" fontAlgn="ctr">
                        <a:buNone/>
                      </a:pPr>
                      <a:r>
                        <a:rPr lang="en-GB" sz="12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UEFA Champions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663061243"/>
                  </a:ext>
                </a:extLst>
              </a:tr>
              <a:tr h="202812">
                <a:tc>
                  <a:txBody>
                    <a:bodyPr/>
                    <a:lstStyle/>
                    <a:p>
                      <a:pPr algn="ctr" fontAlgn="ctr">
                        <a:buNone/>
                      </a:pPr>
                      <a:r>
                        <a:rPr lang="en-GB" sz="12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UEFA Europa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144161160"/>
                  </a:ext>
                </a:extLst>
              </a:tr>
              <a:tr h="202812">
                <a:tc>
                  <a:txBody>
                    <a:bodyPr/>
                    <a:lstStyle/>
                    <a:p>
                      <a:pPr algn="ctr" fontAlgn="ctr">
                        <a:buNone/>
                      </a:pPr>
                      <a:r>
                        <a:rPr lang="en-GB" sz="12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Gallagher Premiership Rugby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471518408"/>
                  </a:ext>
                </a:extLst>
              </a:tr>
              <a:tr h="202812">
                <a:tc>
                  <a:txBody>
                    <a:bodyPr/>
                    <a:lstStyle/>
                    <a:p>
                      <a:pPr algn="ctr" fontAlgn="ctr">
                        <a:buNone/>
                      </a:pPr>
                      <a:r>
                        <a:rPr lang="en-GB" sz="12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Formula 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058067326"/>
                  </a:ext>
                </a:extLst>
              </a:tr>
              <a:tr h="202812">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Miami F1 GP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541748208"/>
                  </a:ext>
                </a:extLst>
              </a:tr>
              <a:tr h="202812">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UEFA Nations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160473193"/>
                  </a:ext>
                </a:extLst>
              </a:tr>
              <a:tr h="202812">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Premier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39880971"/>
                  </a:ext>
                </a:extLst>
              </a:tr>
              <a:tr h="202812">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International Football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901166389"/>
                  </a:ext>
                </a:extLst>
              </a:tr>
            </a:tbl>
          </a:graphicData>
        </a:graphic>
      </p:graphicFrame>
      <p:graphicFrame>
        <p:nvGraphicFramePr>
          <p:cNvPr id="11" name="Table 10">
            <a:extLst>
              <a:ext uri="{FF2B5EF4-FFF2-40B4-BE49-F238E27FC236}">
                <a16:creationId xmlns:a16="http://schemas.microsoft.com/office/drawing/2014/main" id="{86ADAB59-9C17-6717-1AC4-ED8D33A572CF}"/>
              </a:ext>
            </a:extLst>
          </p:cNvPr>
          <p:cNvGraphicFramePr>
            <a:graphicFrameLocks noGrp="1"/>
          </p:cNvGraphicFramePr>
          <p:nvPr>
            <p:extLst>
              <p:ext uri="{D42A27DB-BD31-4B8C-83A1-F6EECF244321}">
                <p14:modId xmlns:p14="http://schemas.microsoft.com/office/powerpoint/2010/main" val="508526024"/>
              </p:ext>
            </p:extLst>
          </p:nvPr>
        </p:nvGraphicFramePr>
        <p:xfrm>
          <a:off x="1300764" y="4035704"/>
          <a:ext cx="4439633" cy="1022350"/>
        </p:xfrm>
        <a:graphic>
          <a:graphicData uri="http://schemas.openxmlformats.org/drawingml/2006/table">
            <a:tbl>
              <a:tblPr/>
              <a:tblGrid>
                <a:gridCol w="922662">
                  <a:extLst>
                    <a:ext uri="{9D8B030D-6E8A-4147-A177-3AD203B41FA5}">
                      <a16:colId xmlns:a16="http://schemas.microsoft.com/office/drawing/2014/main" val="567047032"/>
                    </a:ext>
                  </a:extLst>
                </a:gridCol>
                <a:gridCol w="2594309">
                  <a:extLst>
                    <a:ext uri="{9D8B030D-6E8A-4147-A177-3AD203B41FA5}">
                      <a16:colId xmlns:a16="http://schemas.microsoft.com/office/drawing/2014/main" val="1733545169"/>
                    </a:ext>
                  </a:extLst>
                </a:gridCol>
                <a:gridCol w="922662">
                  <a:extLst>
                    <a:ext uri="{9D8B030D-6E8A-4147-A177-3AD203B41FA5}">
                      <a16:colId xmlns:a16="http://schemas.microsoft.com/office/drawing/2014/main" val="2223341123"/>
                    </a:ext>
                  </a:extLst>
                </a:gridCol>
              </a:tblGrid>
              <a:tr h="203200">
                <a:tc gridSpan="3">
                  <a:txBody>
                    <a:bodyPr/>
                    <a:lstStyle/>
                    <a:p>
                      <a:pPr algn="ctr" fontAlgn="ctr">
                        <a:buNone/>
                      </a:pPr>
                      <a:r>
                        <a:rPr lang="en-GB" sz="1200" b="1" i="0" u="none" strike="noStrike" dirty="0">
                          <a:solidFill>
                            <a:srgbClr val="FFFFFF"/>
                          </a:solidFill>
                          <a:effectLst/>
                          <a:latin typeface="Arial" panose="020B0604020202020204" pitchFamily="34" charset="0"/>
                        </a:rPr>
                        <a:t>Sport - SVOD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22633882"/>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297012840"/>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WWE Raw</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30685142"/>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WWE SmackDown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3500634"/>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UEFA Champions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211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692970493"/>
                  </a:ext>
                </a:extLst>
              </a:tr>
            </a:tbl>
          </a:graphicData>
        </a:graphic>
      </p:graphicFrame>
    </p:spTree>
    <p:extLst>
      <p:ext uri="{BB962C8B-B14F-4D97-AF65-F5344CB8AC3E}">
        <p14:creationId xmlns:p14="http://schemas.microsoft.com/office/powerpoint/2010/main" val="1790273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8E7FDBFE-DAB1-F8E1-A880-CFE5EAA3759F}"/>
              </a:ext>
            </a:extLst>
          </p:cNvPr>
          <p:cNvGraphicFramePr>
            <a:graphicFrameLocks noGrp="1"/>
          </p:cNvGraphicFramePr>
          <p:nvPr>
            <p:extLst>
              <p:ext uri="{D42A27DB-BD31-4B8C-83A1-F6EECF244321}">
                <p14:modId xmlns:p14="http://schemas.microsoft.com/office/powerpoint/2010/main" val="3387338020"/>
              </p:ext>
            </p:extLst>
          </p:nvPr>
        </p:nvGraphicFramePr>
        <p:xfrm>
          <a:off x="3340070" y="4702685"/>
          <a:ext cx="5511800" cy="381000"/>
        </p:xfrm>
        <a:graphic>
          <a:graphicData uri="http://schemas.openxmlformats.org/drawingml/2006/table">
            <a:tbl>
              <a:tblPr/>
              <a:tblGrid>
                <a:gridCol w="787400">
                  <a:extLst>
                    <a:ext uri="{9D8B030D-6E8A-4147-A177-3AD203B41FA5}">
                      <a16:colId xmlns:a16="http://schemas.microsoft.com/office/drawing/2014/main" val="2150268966"/>
                    </a:ext>
                  </a:extLst>
                </a:gridCol>
                <a:gridCol w="787400">
                  <a:extLst>
                    <a:ext uri="{9D8B030D-6E8A-4147-A177-3AD203B41FA5}">
                      <a16:colId xmlns:a16="http://schemas.microsoft.com/office/drawing/2014/main" val="3182604049"/>
                    </a:ext>
                  </a:extLst>
                </a:gridCol>
                <a:gridCol w="787400">
                  <a:extLst>
                    <a:ext uri="{9D8B030D-6E8A-4147-A177-3AD203B41FA5}">
                      <a16:colId xmlns:a16="http://schemas.microsoft.com/office/drawing/2014/main" val="2074766045"/>
                    </a:ext>
                  </a:extLst>
                </a:gridCol>
                <a:gridCol w="787400">
                  <a:extLst>
                    <a:ext uri="{9D8B030D-6E8A-4147-A177-3AD203B41FA5}">
                      <a16:colId xmlns:a16="http://schemas.microsoft.com/office/drawing/2014/main" val="86662628"/>
                    </a:ext>
                  </a:extLst>
                </a:gridCol>
                <a:gridCol w="787400">
                  <a:extLst>
                    <a:ext uri="{9D8B030D-6E8A-4147-A177-3AD203B41FA5}">
                      <a16:colId xmlns:a16="http://schemas.microsoft.com/office/drawing/2014/main" val="727184953"/>
                    </a:ext>
                  </a:extLst>
                </a:gridCol>
                <a:gridCol w="787400">
                  <a:extLst>
                    <a:ext uri="{9D8B030D-6E8A-4147-A177-3AD203B41FA5}">
                      <a16:colId xmlns:a16="http://schemas.microsoft.com/office/drawing/2014/main" val="301479061"/>
                    </a:ext>
                  </a:extLst>
                </a:gridCol>
                <a:gridCol w="787400">
                  <a:extLst>
                    <a:ext uri="{9D8B030D-6E8A-4147-A177-3AD203B41FA5}">
                      <a16:colId xmlns:a16="http://schemas.microsoft.com/office/drawing/2014/main" val="1247469401"/>
                    </a:ext>
                  </a:extLst>
                </a:gridCol>
              </a:tblGrid>
              <a:tr h="190500">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684191140"/>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4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7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7C97E"/>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1436212385"/>
                  </a:ext>
                </a:extLst>
              </a:tr>
            </a:tbl>
          </a:graphicData>
        </a:graphic>
      </p:graphicFrame>
      <p:graphicFrame>
        <p:nvGraphicFramePr>
          <p:cNvPr id="6" name="Table 5">
            <a:extLst>
              <a:ext uri="{FF2B5EF4-FFF2-40B4-BE49-F238E27FC236}">
                <a16:creationId xmlns:a16="http://schemas.microsoft.com/office/drawing/2014/main" id="{9F4888EF-D9FC-6C99-1B6A-AB7CE8CFB467}"/>
              </a:ext>
            </a:extLst>
          </p:cNvPr>
          <p:cNvGraphicFramePr>
            <a:graphicFrameLocks noGrp="1"/>
          </p:cNvGraphicFramePr>
          <p:nvPr>
            <p:extLst>
              <p:ext uri="{D42A27DB-BD31-4B8C-83A1-F6EECF244321}">
                <p14:modId xmlns:p14="http://schemas.microsoft.com/office/powerpoint/2010/main" val="2167789756"/>
              </p:ext>
            </p:extLst>
          </p:nvPr>
        </p:nvGraphicFramePr>
        <p:xfrm>
          <a:off x="695994" y="1360461"/>
          <a:ext cx="10799985" cy="3060794"/>
        </p:xfrm>
        <a:graphic>
          <a:graphicData uri="http://schemas.openxmlformats.org/drawingml/2006/table">
            <a:tbl>
              <a:tblPr/>
              <a:tblGrid>
                <a:gridCol w="943473">
                  <a:extLst>
                    <a:ext uri="{9D8B030D-6E8A-4147-A177-3AD203B41FA5}">
                      <a16:colId xmlns:a16="http://schemas.microsoft.com/office/drawing/2014/main" val="1206132967"/>
                    </a:ext>
                  </a:extLst>
                </a:gridCol>
                <a:gridCol w="410688">
                  <a:extLst>
                    <a:ext uri="{9D8B030D-6E8A-4147-A177-3AD203B41FA5}">
                      <a16:colId xmlns:a16="http://schemas.microsoft.com/office/drawing/2014/main" val="239427257"/>
                    </a:ext>
                  </a:extLst>
                </a:gridCol>
                <a:gridCol w="410688">
                  <a:extLst>
                    <a:ext uri="{9D8B030D-6E8A-4147-A177-3AD203B41FA5}">
                      <a16:colId xmlns:a16="http://schemas.microsoft.com/office/drawing/2014/main" val="1561088244"/>
                    </a:ext>
                  </a:extLst>
                </a:gridCol>
                <a:gridCol w="410688">
                  <a:extLst>
                    <a:ext uri="{9D8B030D-6E8A-4147-A177-3AD203B41FA5}">
                      <a16:colId xmlns:a16="http://schemas.microsoft.com/office/drawing/2014/main" val="3069275698"/>
                    </a:ext>
                  </a:extLst>
                </a:gridCol>
                <a:gridCol w="410688">
                  <a:extLst>
                    <a:ext uri="{9D8B030D-6E8A-4147-A177-3AD203B41FA5}">
                      <a16:colId xmlns:a16="http://schemas.microsoft.com/office/drawing/2014/main" val="642079740"/>
                    </a:ext>
                  </a:extLst>
                </a:gridCol>
                <a:gridCol w="410688">
                  <a:extLst>
                    <a:ext uri="{9D8B030D-6E8A-4147-A177-3AD203B41FA5}">
                      <a16:colId xmlns:a16="http://schemas.microsoft.com/office/drawing/2014/main" val="1649787598"/>
                    </a:ext>
                  </a:extLst>
                </a:gridCol>
                <a:gridCol w="410688">
                  <a:extLst>
                    <a:ext uri="{9D8B030D-6E8A-4147-A177-3AD203B41FA5}">
                      <a16:colId xmlns:a16="http://schemas.microsoft.com/office/drawing/2014/main" val="4007485292"/>
                    </a:ext>
                  </a:extLst>
                </a:gridCol>
                <a:gridCol w="410688">
                  <a:extLst>
                    <a:ext uri="{9D8B030D-6E8A-4147-A177-3AD203B41FA5}">
                      <a16:colId xmlns:a16="http://schemas.microsoft.com/office/drawing/2014/main" val="1613780427"/>
                    </a:ext>
                  </a:extLst>
                </a:gridCol>
                <a:gridCol w="410688">
                  <a:extLst>
                    <a:ext uri="{9D8B030D-6E8A-4147-A177-3AD203B41FA5}">
                      <a16:colId xmlns:a16="http://schemas.microsoft.com/office/drawing/2014/main" val="1775496451"/>
                    </a:ext>
                  </a:extLst>
                </a:gridCol>
                <a:gridCol w="410688">
                  <a:extLst>
                    <a:ext uri="{9D8B030D-6E8A-4147-A177-3AD203B41FA5}">
                      <a16:colId xmlns:a16="http://schemas.microsoft.com/office/drawing/2014/main" val="2615425956"/>
                    </a:ext>
                  </a:extLst>
                </a:gridCol>
                <a:gridCol w="410688">
                  <a:extLst>
                    <a:ext uri="{9D8B030D-6E8A-4147-A177-3AD203B41FA5}">
                      <a16:colId xmlns:a16="http://schemas.microsoft.com/office/drawing/2014/main" val="3384850823"/>
                    </a:ext>
                  </a:extLst>
                </a:gridCol>
                <a:gridCol w="410688">
                  <a:extLst>
                    <a:ext uri="{9D8B030D-6E8A-4147-A177-3AD203B41FA5}">
                      <a16:colId xmlns:a16="http://schemas.microsoft.com/office/drawing/2014/main" val="755501311"/>
                    </a:ext>
                  </a:extLst>
                </a:gridCol>
                <a:gridCol w="410688">
                  <a:extLst>
                    <a:ext uri="{9D8B030D-6E8A-4147-A177-3AD203B41FA5}">
                      <a16:colId xmlns:a16="http://schemas.microsoft.com/office/drawing/2014/main" val="2266263498"/>
                    </a:ext>
                  </a:extLst>
                </a:gridCol>
                <a:gridCol w="410688">
                  <a:extLst>
                    <a:ext uri="{9D8B030D-6E8A-4147-A177-3AD203B41FA5}">
                      <a16:colId xmlns:a16="http://schemas.microsoft.com/office/drawing/2014/main" val="3257596937"/>
                    </a:ext>
                  </a:extLst>
                </a:gridCol>
                <a:gridCol w="410688">
                  <a:extLst>
                    <a:ext uri="{9D8B030D-6E8A-4147-A177-3AD203B41FA5}">
                      <a16:colId xmlns:a16="http://schemas.microsoft.com/office/drawing/2014/main" val="1720610840"/>
                    </a:ext>
                  </a:extLst>
                </a:gridCol>
                <a:gridCol w="410688">
                  <a:extLst>
                    <a:ext uri="{9D8B030D-6E8A-4147-A177-3AD203B41FA5}">
                      <a16:colId xmlns:a16="http://schemas.microsoft.com/office/drawing/2014/main" val="1395697621"/>
                    </a:ext>
                  </a:extLst>
                </a:gridCol>
                <a:gridCol w="410688">
                  <a:extLst>
                    <a:ext uri="{9D8B030D-6E8A-4147-A177-3AD203B41FA5}">
                      <a16:colId xmlns:a16="http://schemas.microsoft.com/office/drawing/2014/main" val="3657714118"/>
                    </a:ext>
                  </a:extLst>
                </a:gridCol>
                <a:gridCol w="410688">
                  <a:extLst>
                    <a:ext uri="{9D8B030D-6E8A-4147-A177-3AD203B41FA5}">
                      <a16:colId xmlns:a16="http://schemas.microsoft.com/office/drawing/2014/main" val="85933170"/>
                    </a:ext>
                  </a:extLst>
                </a:gridCol>
                <a:gridCol w="410688">
                  <a:extLst>
                    <a:ext uri="{9D8B030D-6E8A-4147-A177-3AD203B41FA5}">
                      <a16:colId xmlns:a16="http://schemas.microsoft.com/office/drawing/2014/main" val="161836840"/>
                    </a:ext>
                  </a:extLst>
                </a:gridCol>
                <a:gridCol w="410688">
                  <a:extLst>
                    <a:ext uri="{9D8B030D-6E8A-4147-A177-3AD203B41FA5}">
                      <a16:colId xmlns:a16="http://schemas.microsoft.com/office/drawing/2014/main" val="1936231405"/>
                    </a:ext>
                  </a:extLst>
                </a:gridCol>
                <a:gridCol w="410688">
                  <a:extLst>
                    <a:ext uri="{9D8B030D-6E8A-4147-A177-3AD203B41FA5}">
                      <a16:colId xmlns:a16="http://schemas.microsoft.com/office/drawing/2014/main" val="1348450095"/>
                    </a:ext>
                  </a:extLst>
                </a:gridCol>
                <a:gridCol w="410688">
                  <a:extLst>
                    <a:ext uri="{9D8B030D-6E8A-4147-A177-3AD203B41FA5}">
                      <a16:colId xmlns:a16="http://schemas.microsoft.com/office/drawing/2014/main" val="1129851712"/>
                    </a:ext>
                  </a:extLst>
                </a:gridCol>
                <a:gridCol w="410688">
                  <a:extLst>
                    <a:ext uri="{9D8B030D-6E8A-4147-A177-3AD203B41FA5}">
                      <a16:colId xmlns:a16="http://schemas.microsoft.com/office/drawing/2014/main" val="1365827766"/>
                    </a:ext>
                  </a:extLst>
                </a:gridCol>
                <a:gridCol w="410688">
                  <a:extLst>
                    <a:ext uri="{9D8B030D-6E8A-4147-A177-3AD203B41FA5}">
                      <a16:colId xmlns:a16="http://schemas.microsoft.com/office/drawing/2014/main" val="802249693"/>
                    </a:ext>
                  </a:extLst>
                </a:gridCol>
                <a:gridCol w="410688">
                  <a:extLst>
                    <a:ext uri="{9D8B030D-6E8A-4147-A177-3AD203B41FA5}">
                      <a16:colId xmlns:a16="http://schemas.microsoft.com/office/drawing/2014/main" val="4285926158"/>
                    </a:ext>
                  </a:extLst>
                </a:gridCol>
              </a:tblGrid>
              <a:tr h="358774">
                <a:tc gridSpan="25">
                  <a:txBody>
                    <a:bodyPr/>
                    <a:lstStyle/>
                    <a:p>
                      <a:pPr algn="ctr" rtl="0" fontAlgn="ctr">
                        <a:buNone/>
                      </a:pPr>
                      <a:r>
                        <a:rPr lang="en-US" sz="1000" b="1" i="0" u="none" strike="noStrike" dirty="0">
                          <a:solidFill>
                            <a:srgbClr val="FFFFFF"/>
                          </a:solidFill>
                          <a:effectLst/>
                          <a:latin typeface="Arial" panose="020B0604020202020204" pitchFamily="34" charset="0"/>
                        </a:rPr>
                        <a:t>Reach Extenders' index by daypart</a:t>
                      </a:r>
                    </a:p>
                  </a:txBody>
                  <a:tcPr marL="6350" marR="6350" marT="635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69190611"/>
                  </a:ext>
                </a:extLst>
              </a:tr>
              <a:tr h="347563">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4154243166"/>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5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7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8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F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5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D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2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extLst>
                  <a:ext uri="{0D108BD9-81ED-4DB2-BD59-A6C34878D82A}">
                    <a16:rowId xmlns:a16="http://schemas.microsoft.com/office/drawing/2014/main" val="2888862423"/>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0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C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8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0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B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47C"/>
                    </a:solidFill>
                  </a:tcPr>
                </a:tc>
                <a:extLst>
                  <a:ext uri="{0D108BD9-81ED-4DB2-BD59-A6C34878D82A}">
                    <a16:rowId xmlns:a16="http://schemas.microsoft.com/office/drawing/2014/main" val="624730965"/>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F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0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F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9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9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D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8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7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extLst>
                  <a:ext uri="{0D108BD9-81ED-4DB2-BD59-A6C34878D82A}">
                    <a16:rowId xmlns:a16="http://schemas.microsoft.com/office/drawing/2014/main" val="1827017186"/>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3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E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6BF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E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3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A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4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E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57C"/>
                    </a:solidFill>
                  </a:tcPr>
                </a:tc>
                <a:extLst>
                  <a:ext uri="{0D108BD9-81ED-4DB2-BD59-A6C34878D82A}">
                    <a16:rowId xmlns:a16="http://schemas.microsoft.com/office/drawing/2014/main" val="1837009791"/>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1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A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4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B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9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4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C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extLst>
                  <a:ext uri="{0D108BD9-81ED-4DB2-BD59-A6C34878D82A}">
                    <a16:rowId xmlns:a16="http://schemas.microsoft.com/office/drawing/2014/main" val="1963235305"/>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8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0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5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0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6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A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E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A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F78"/>
                    </a:solidFill>
                  </a:tcPr>
                </a:tc>
                <a:extLst>
                  <a:ext uri="{0D108BD9-81ED-4DB2-BD59-A6C34878D82A}">
                    <a16:rowId xmlns:a16="http://schemas.microsoft.com/office/drawing/2014/main" val="2142025538"/>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A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D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C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A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6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8F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F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86D"/>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extLst>
                  <a:ext uri="{0D108BD9-81ED-4DB2-BD59-A6C34878D82A}">
                    <a16:rowId xmlns:a16="http://schemas.microsoft.com/office/drawing/2014/main" val="1611394815"/>
                  </a:ext>
                </a:extLst>
              </a:tr>
            </a:tbl>
          </a:graphicData>
        </a:graphic>
      </p:graphicFrame>
      <p:graphicFrame>
        <p:nvGraphicFramePr>
          <p:cNvPr id="4" name="Table 3">
            <a:extLst>
              <a:ext uri="{FF2B5EF4-FFF2-40B4-BE49-F238E27FC236}">
                <a16:creationId xmlns:a16="http://schemas.microsoft.com/office/drawing/2014/main" id="{771E1059-A2EB-03A5-CF0C-40004A65CB43}"/>
              </a:ext>
            </a:extLst>
          </p:cNvPr>
          <p:cNvGraphicFramePr>
            <a:graphicFrameLocks noGrp="1"/>
          </p:cNvGraphicFramePr>
          <p:nvPr>
            <p:extLst>
              <p:ext uri="{D42A27DB-BD31-4B8C-83A1-F6EECF244321}">
                <p14:modId xmlns:p14="http://schemas.microsoft.com/office/powerpoint/2010/main" val="436389409"/>
              </p:ext>
            </p:extLst>
          </p:nvPr>
        </p:nvGraphicFramePr>
        <p:xfrm>
          <a:off x="3340085" y="4702687"/>
          <a:ext cx="5511800" cy="381000"/>
        </p:xfrm>
        <a:graphic>
          <a:graphicData uri="http://schemas.openxmlformats.org/drawingml/2006/table">
            <a:tbl>
              <a:tblPr/>
              <a:tblGrid>
                <a:gridCol w="787400">
                  <a:extLst>
                    <a:ext uri="{9D8B030D-6E8A-4147-A177-3AD203B41FA5}">
                      <a16:colId xmlns:a16="http://schemas.microsoft.com/office/drawing/2014/main" val="70925338"/>
                    </a:ext>
                  </a:extLst>
                </a:gridCol>
                <a:gridCol w="787400">
                  <a:extLst>
                    <a:ext uri="{9D8B030D-6E8A-4147-A177-3AD203B41FA5}">
                      <a16:colId xmlns:a16="http://schemas.microsoft.com/office/drawing/2014/main" val="310625954"/>
                    </a:ext>
                  </a:extLst>
                </a:gridCol>
                <a:gridCol w="787400">
                  <a:extLst>
                    <a:ext uri="{9D8B030D-6E8A-4147-A177-3AD203B41FA5}">
                      <a16:colId xmlns:a16="http://schemas.microsoft.com/office/drawing/2014/main" val="1087484958"/>
                    </a:ext>
                  </a:extLst>
                </a:gridCol>
                <a:gridCol w="787400">
                  <a:extLst>
                    <a:ext uri="{9D8B030D-6E8A-4147-A177-3AD203B41FA5}">
                      <a16:colId xmlns:a16="http://schemas.microsoft.com/office/drawing/2014/main" val="3594105549"/>
                    </a:ext>
                  </a:extLst>
                </a:gridCol>
                <a:gridCol w="787400">
                  <a:extLst>
                    <a:ext uri="{9D8B030D-6E8A-4147-A177-3AD203B41FA5}">
                      <a16:colId xmlns:a16="http://schemas.microsoft.com/office/drawing/2014/main" val="538830881"/>
                    </a:ext>
                  </a:extLst>
                </a:gridCol>
                <a:gridCol w="787400">
                  <a:extLst>
                    <a:ext uri="{9D8B030D-6E8A-4147-A177-3AD203B41FA5}">
                      <a16:colId xmlns:a16="http://schemas.microsoft.com/office/drawing/2014/main" val="3086866020"/>
                    </a:ext>
                  </a:extLst>
                </a:gridCol>
                <a:gridCol w="787400">
                  <a:extLst>
                    <a:ext uri="{9D8B030D-6E8A-4147-A177-3AD203B41FA5}">
                      <a16:colId xmlns:a16="http://schemas.microsoft.com/office/drawing/2014/main" val="3129673480"/>
                    </a:ext>
                  </a:extLst>
                </a:gridCol>
              </a:tblGrid>
              <a:tr h="190500">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837269813"/>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4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D27F"/>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3373086461"/>
                  </a:ext>
                </a:extLst>
              </a:tr>
            </a:tbl>
          </a:graphicData>
        </a:graphic>
      </p:graphicFrame>
      <p:sp>
        <p:nvSpPr>
          <p:cNvPr id="2" name="Title 1">
            <a:extLst>
              <a:ext uri="{FF2B5EF4-FFF2-40B4-BE49-F238E27FC236}">
                <a16:creationId xmlns:a16="http://schemas.microsoft.com/office/drawing/2014/main" id="{6A74CBB0-EB64-71F1-50CE-D877A42B8B6B}"/>
              </a:ext>
            </a:extLst>
          </p:cNvPr>
          <p:cNvSpPr>
            <a:spLocks noGrp="1"/>
          </p:cNvSpPr>
          <p:nvPr>
            <p:ph type="title"/>
          </p:nvPr>
        </p:nvSpPr>
        <p:spPr/>
        <p:txBody>
          <a:bodyPr/>
          <a:lstStyle/>
          <a:p>
            <a:r>
              <a:rPr lang="en-GB" dirty="0"/>
              <a:t>When to target the ‘Reach Extenders’</a:t>
            </a:r>
          </a:p>
        </p:txBody>
      </p:sp>
      <p:sp>
        <p:nvSpPr>
          <p:cNvPr id="3" name="Text Placeholder 2">
            <a:extLst>
              <a:ext uri="{FF2B5EF4-FFF2-40B4-BE49-F238E27FC236}">
                <a16:creationId xmlns:a16="http://schemas.microsoft.com/office/drawing/2014/main" id="{EFD09B86-EBB4-497A-77C8-2E451A2B4900}"/>
              </a:ext>
            </a:extLst>
          </p:cNvPr>
          <p:cNvSpPr>
            <a:spLocks noGrp="1"/>
          </p:cNvSpPr>
          <p:nvPr>
            <p:ph type="body" sz="quarter" idx="15"/>
          </p:nvPr>
        </p:nvSpPr>
        <p:spPr/>
        <p:txBody>
          <a:bodyPr/>
          <a:lstStyle/>
          <a:p>
            <a:r>
              <a:rPr lang="en-GB" dirty="0"/>
              <a:t>Source: Barb Q2 2025, commercial linear &amp; BVOD, ‘Reach Extender’ index vs all adults.</a:t>
            </a:r>
          </a:p>
        </p:txBody>
      </p:sp>
    </p:spTree>
    <p:extLst>
      <p:ext uri="{BB962C8B-B14F-4D97-AF65-F5344CB8AC3E}">
        <p14:creationId xmlns:p14="http://schemas.microsoft.com/office/powerpoint/2010/main" val="2250969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737851-A412-48FB-84FD-700B26E0335A}"/>
              </a:ext>
            </a:extLst>
          </p:cNvPr>
          <p:cNvSpPr>
            <a:spLocks noGrp="1"/>
          </p:cNvSpPr>
          <p:nvPr>
            <p:ph type="title"/>
          </p:nvPr>
        </p:nvSpPr>
        <p:spPr>
          <a:xfrm>
            <a:off x="313437" y="371584"/>
            <a:ext cx="11341099" cy="816050"/>
          </a:xfrm>
        </p:spPr>
        <p:txBody>
          <a:bodyPr/>
          <a:lstStyle/>
          <a:p>
            <a:r>
              <a:rPr lang="en-GB" dirty="0"/>
              <a:t>Q2 2025 linear TV facts &amp; figures</a:t>
            </a:r>
          </a:p>
        </p:txBody>
      </p:sp>
      <p:cxnSp>
        <p:nvCxnSpPr>
          <p:cNvPr id="77" name="Straight Connector 76">
            <a:extLst>
              <a:ext uri="{FF2B5EF4-FFF2-40B4-BE49-F238E27FC236}">
                <a16:creationId xmlns:a16="http://schemas.microsoft.com/office/drawing/2014/main" id="{851E1FB5-0357-4B16-85AD-E59CBF92B620}"/>
              </a:ext>
            </a:extLst>
          </p:cNvPr>
          <p:cNvCxnSpPr/>
          <p:nvPr/>
        </p:nvCxnSpPr>
        <p:spPr>
          <a:xfrm>
            <a:off x="1040272" y="1941706"/>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CA687A6D-6142-4732-BB06-92AFB560A249}"/>
              </a:ext>
            </a:extLst>
          </p:cNvPr>
          <p:cNvSpPr txBox="1"/>
          <p:nvPr/>
        </p:nvSpPr>
        <p:spPr>
          <a:xfrm>
            <a:off x="1128533" y="1990860"/>
            <a:ext cx="1352159" cy="338554"/>
          </a:xfrm>
          <a:prstGeom prst="rect">
            <a:avLst/>
          </a:prstGeom>
          <a:noFill/>
        </p:spPr>
        <p:txBody>
          <a:bodyPr wrap="square" rtlCol="0">
            <a:spAutoFit/>
          </a:bodyPr>
          <a:lstStyle/>
          <a:p>
            <a:r>
              <a:rPr lang="en-GB" sz="1600" dirty="0">
                <a:solidFill>
                  <a:schemeClr val="accent3"/>
                </a:solidFill>
              </a:rPr>
              <a:t>Individuals</a:t>
            </a:r>
          </a:p>
        </p:txBody>
      </p:sp>
      <p:sp>
        <p:nvSpPr>
          <p:cNvPr id="79" name="TextBox 78">
            <a:extLst>
              <a:ext uri="{FF2B5EF4-FFF2-40B4-BE49-F238E27FC236}">
                <a16:creationId xmlns:a16="http://schemas.microsoft.com/office/drawing/2014/main" id="{B2007A06-8EDE-4BE7-B577-082892B8A85D}"/>
              </a:ext>
            </a:extLst>
          </p:cNvPr>
          <p:cNvSpPr txBox="1"/>
          <p:nvPr/>
        </p:nvSpPr>
        <p:spPr>
          <a:xfrm>
            <a:off x="1128533" y="2470350"/>
            <a:ext cx="1352159" cy="338554"/>
          </a:xfrm>
          <a:prstGeom prst="rect">
            <a:avLst/>
          </a:prstGeom>
          <a:noFill/>
        </p:spPr>
        <p:txBody>
          <a:bodyPr wrap="square" rtlCol="0">
            <a:spAutoFit/>
          </a:bodyPr>
          <a:lstStyle/>
          <a:p>
            <a:r>
              <a:rPr lang="en-GB" sz="1600" dirty="0">
                <a:solidFill>
                  <a:schemeClr val="accent4"/>
                </a:solidFill>
              </a:rPr>
              <a:t>Adults</a:t>
            </a:r>
          </a:p>
        </p:txBody>
      </p:sp>
      <p:sp>
        <p:nvSpPr>
          <p:cNvPr id="80" name="TextBox 79">
            <a:extLst>
              <a:ext uri="{FF2B5EF4-FFF2-40B4-BE49-F238E27FC236}">
                <a16:creationId xmlns:a16="http://schemas.microsoft.com/office/drawing/2014/main" id="{997882D2-1813-4124-AC2C-005501699B2F}"/>
              </a:ext>
            </a:extLst>
          </p:cNvPr>
          <p:cNvSpPr txBox="1"/>
          <p:nvPr/>
        </p:nvSpPr>
        <p:spPr>
          <a:xfrm>
            <a:off x="1128533" y="2915078"/>
            <a:ext cx="1352159" cy="338554"/>
          </a:xfrm>
          <a:prstGeom prst="rect">
            <a:avLst/>
          </a:prstGeom>
          <a:noFill/>
        </p:spPr>
        <p:txBody>
          <a:bodyPr wrap="square" rtlCol="0">
            <a:spAutoFit/>
          </a:bodyPr>
          <a:lstStyle/>
          <a:p>
            <a:r>
              <a:rPr lang="en-GB" sz="1600" dirty="0">
                <a:solidFill>
                  <a:schemeClr val="accent5"/>
                </a:solidFill>
              </a:rPr>
              <a:t>ABC1 adults</a:t>
            </a:r>
          </a:p>
        </p:txBody>
      </p:sp>
      <p:sp>
        <p:nvSpPr>
          <p:cNvPr id="81" name="TextBox 80">
            <a:extLst>
              <a:ext uri="{FF2B5EF4-FFF2-40B4-BE49-F238E27FC236}">
                <a16:creationId xmlns:a16="http://schemas.microsoft.com/office/drawing/2014/main" id="{5AC6EB2C-2C1C-4848-BB59-A3C31288213F}"/>
              </a:ext>
            </a:extLst>
          </p:cNvPr>
          <p:cNvSpPr txBox="1"/>
          <p:nvPr/>
        </p:nvSpPr>
        <p:spPr>
          <a:xfrm>
            <a:off x="1116810" y="3371838"/>
            <a:ext cx="1352159" cy="338554"/>
          </a:xfrm>
          <a:prstGeom prst="rect">
            <a:avLst/>
          </a:prstGeom>
          <a:noFill/>
        </p:spPr>
        <p:txBody>
          <a:bodyPr wrap="square" rtlCol="0">
            <a:spAutoFit/>
          </a:bodyPr>
          <a:lstStyle/>
          <a:p>
            <a:r>
              <a:rPr lang="en-GB" sz="1600" dirty="0">
                <a:solidFill>
                  <a:schemeClr val="accent6"/>
                </a:solidFill>
              </a:rPr>
              <a:t>16-34</a:t>
            </a:r>
          </a:p>
        </p:txBody>
      </p:sp>
      <p:sp>
        <p:nvSpPr>
          <p:cNvPr id="82" name="TextBox 81">
            <a:extLst>
              <a:ext uri="{FF2B5EF4-FFF2-40B4-BE49-F238E27FC236}">
                <a16:creationId xmlns:a16="http://schemas.microsoft.com/office/drawing/2014/main" id="{2674F647-F3FA-41BC-95E7-6C041C373E8A}"/>
              </a:ext>
            </a:extLst>
          </p:cNvPr>
          <p:cNvSpPr txBox="1"/>
          <p:nvPr/>
        </p:nvSpPr>
        <p:spPr>
          <a:xfrm>
            <a:off x="1128533" y="3828598"/>
            <a:ext cx="1352159" cy="338554"/>
          </a:xfrm>
          <a:prstGeom prst="rect">
            <a:avLst/>
          </a:prstGeom>
          <a:noFill/>
        </p:spPr>
        <p:txBody>
          <a:bodyPr wrap="square" rtlCol="0">
            <a:spAutoFit/>
          </a:bodyPr>
          <a:lstStyle/>
          <a:p>
            <a:r>
              <a:rPr lang="en-GB" sz="1600" dirty="0">
                <a:solidFill>
                  <a:srgbClr val="00A5D7"/>
                </a:solidFill>
              </a:rPr>
              <a:t>Men</a:t>
            </a:r>
          </a:p>
        </p:txBody>
      </p:sp>
      <p:sp>
        <p:nvSpPr>
          <p:cNvPr id="83" name="TextBox 82">
            <a:extLst>
              <a:ext uri="{FF2B5EF4-FFF2-40B4-BE49-F238E27FC236}">
                <a16:creationId xmlns:a16="http://schemas.microsoft.com/office/drawing/2014/main" id="{CE0D12C1-C2A4-48BB-847C-6FF0EB41F93D}"/>
              </a:ext>
            </a:extLst>
          </p:cNvPr>
          <p:cNvSpPr txBox="1"/>
          <p:nvPr/>
        </p:nvSpPr>
        <p:spPr>
          <a:xfrm>
            <a:off x="1128533" y="4285358"/>
            <a:ext cx="1352159" cy="338554"/>
          </a:xfrm>
          <a:prstGeom prst="rect">
            <a:avLst/>
          </a:prstGeom>
          <a:noFill/>
        </p:spPr>
        <p:txBody>
          <a:bodyPr wrap="square" rtlCol="0">
            <a:spAutoFit/>
          </a:bodyPr>
          <a:lstStyle/>
          <a:p>
            <a:r>
              <a:rPr lang="en-GB" sz="1600" dirty="0">
                <a:solidFill>
                  <a:schemeClr val="accent2"/>
                </a:solidFill>
              </a:rPr>
              <a:t>Women</a:t>
            </a:r>
          </a:p>
        </p:txBody>
      </p:sp>
      <p:sp>
        <p:nvSpPr>
          <p:cNvPr id="84" name="TextBox 83">
            <a:extLst>
              <a:ext uri="{FF2B5EF4-FFF2-40B4-BE49-F238E27FC236}">
                <a16:creationId xmlns:a16="http://schemas.microsoft.com/office/drawing/2014/main" id="{4D5CC32D-181E-48C2-89D3-A9048440DC37}"/>
              </a:ext>
            </a:extLst>
          </p:cNvPr>
          <p:cNvSpPr txBox="1"/>
          <p:nvPr/>
        </p:nvSpPr>
        <p:spPr>
          <a:xfrm>
            <a:off x="1128533" y="4690163"/>
            <a:ext cx="2601803" cy="584775"/>
          </a:xfrm>
          <a:prstGeom prst="rect">
            <a:avLst/>
          </a:prstGeom>
          <a:noFill/>
        </p:spPr>
        <p:txBody>
          <a:bodyPr wrap="square" rtlCol="0">
            <a:spAutoFit/>
          </a:bodyPr>
          <a:lstStyle/>
          <a:p>
            <a:r>
              <a:rPr lang="en-GB" sz="1600" dirty="0">
                <a:solidFill>
                  <a:schemeClr val="accent1"/>
                </a:solidFill>
              </a:rPr>
              <a:t>Housepersons with children</a:t>
            </a:r>
          </a:p>
        </p:txBody>
      </p:sp>
      <p:cxnSp>
        <p:nvCxnSpPr>
          <p:cNvPr id="85" name="Straight Connector 84">
            <a:extLst>
              <a:ext uri="{FF2B5EF4-FFF2-40B4-BE49-F238E27FC236}">
                <a16:creationId xmlns:a16="http://schemas.microsoft.com/office/drawing/2014/main" id="{BB0385D4-BA47-40DA-B778-9858DFD1B0C5}"/>
              </a:ext>
            </a:extLst>
          </p:cNvPr>
          <p:cNvCxnSpPr/>
          <p:nvPr/>
        </p:nvCxnSpPr>
        <p:spPr>
          <a:xfrm>
            <a:off x="1040272" y="465682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D0CEF1C-808B-44B1-9C4F-B975FC3D6CF4}"/>
              </a:ext>
            </a:extLst>
          </p:cNvPr>
          <p:cNvCxnSpPr/>
          <p:nvPr/>
        </p:nvCxnSpPr>
        <p:spPr>
          <a:xfrm>
            <a:off x="1040272" y="2394227"/>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97C32FA-DFB1-4AF0-88EE-32038E1B9AF1}"/>
              </a:ext>
            </a:extLst>
          </p:cNvPr>
          <p:cNvCxnSpPr/>
          <p:nvPr/>
        </p:nvCxnSpPr>
        <p:spPr>
          <a:xfrm>
            <a:off x="1040272" y="2846748"/>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FC5613B-7C1F-483D-9B15-0423E98C9911}"/>
              </a:ext>
            </a:extLst>
          </p:cNvPr>
          <p:cNvCxnSpPr/>
          <p:nvPr/>
        </p:nvCxnSpPr>
        <p:spPr>
          <a:xfrm>
            <a:off x="1040272" y="329926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F77F519-A2C0-4943-A452-F260C4B579E4}"/>
              </a:ext>
            </a:extLst>
          </p:cNvPr>
          <p:cNvCxnSpPr/>
          <p:nvPr/>
        </p:nvCxnSpPr>
        <p:spPr>
          <a:xfrm>
            <a:off x="1040272" y="3751790"/>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6FCF732-A3E1-4541-8C3C-A302678D0BC1}"/>
              </a:ext>
            </a:extLst>
          </p:cNvPr>
          <p:cNvCxnSpPr/>
          <p:nvPr/>
        </p:nvCxnSpPr>
        <p:spPr>
          <a:xfrm>
            <a:off x="1040272" y="4204311"/>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AC84E56-BB41-4F0F-92E6-2C26C603A462}"/>
              </a:ext>
            </a:extLst>
          </p:cNvPr>
          <p:cNvSpPr txBox="1"/>
          <p:nvPr/>
        </p:nvSpPr>
        <p:spPr>
          <a:xfrm>
            <a:off x="3379324" y="1350193"/>
            <a:ext cx="1924429" cy="584775"/>
          </a:xfrm>
          <a:prstGeom prst="rect">
            <a:avLst/>
          </a:prstGeom>
          <a:noFill/>
        </p:spPr>
        <p:txBody>
          <a:bodyPr wrap="square" rtlCol="0">
            <a:spAutoFit/>
          </a:bodyPr>
          <a:lstStyle/>
          <a:p>
            <a:pPr algn="ctr"/>
            <a:r>
              <a:rPr lang="en-GB" sz="1600" dirty="0">
                <a:solidFill>
                  <a:schemeClr val="bg2"/>
                </a:solidFill>
              </a:rPr>
              <a:t>Total TV weekly reach %</a:t>
            </a:r>
          </a:p>
        </p:txBody>
      </p:sp>
      <p:sp>
        <p:nvSpPr>
          <p:cNvPr id="93" name="TextBox 92">
            <a:extLst>
              <a:ext uri="{FF2B5EF4-FFF2-40B4-BE49-F238E27FC236}">
                <a16:creationId xmlns:a16="http://schemas.microsoft.com/office/drawing/2014/main" id="{6709D51F-E281-46A0-8023-85C2F9E7D818}"/>
              </a:ext>
            </a:extLst>
          </p:cNvPr>
          <p:cNvSpPr txBox="1"/>
          <p:nvPr/>
        </p:nvSpPr>
        <p:spPr>
          <a:xfrm>
            <a:off x="8700457" y="1350193"/>
            <a:ext cx="2212911" cy="584775"/>
          </a:xfrm>
          <a:prstGeom prst="rect">
            <a:avLst/>
          </a:prstGeom>
          <a:noFill/>
        </p:spPr>
        <p:txBody>
          <a:bodyPr wrap="square" rtlCol="0">
            <a:spAutoFit/>
          </a:bodyPr>
          <a:lstStyle/>
          <a:p>
            <a:pPr algn="ctr"/>
            <a:r>
              <a:rPr lang="en-GB" sz="1600" dirty="0">
                <a:solidFill>
                  <a:schemeClr val="bg2"/>
                </a:solidFill>
              </a:rPr>
              <a:t>Commercial TV viewed per day</a:t>
            </a:r>
          </a:p>
        </p:txBody>
      </p:sp>
      <p:sp>
        <p:nvSpPr>
          <p:cNvPr id="94" name="TextBox 93">
            <a:extLst>
              <a:ext uri="{FF2B5EF4-FFF2-40B4-BE49-F238E27FC236}">
                <a16:creationId xmlns:a16="http://schemas.microsoft.com/office/drawing/2014/main" id="{13A5AC6F-F36D-4BC2-86C3-3C6B9B1D6263}"/>
              </a:ext>
            </a:extLst>
          </p:cNvPr>
          <p:cNvSpPr txBox="1"/>
          <p:nvPr/>
        </p:nvSpPr>
        <p:spPr>
          <a:xfrm>
            <a:off x="7138922" y="1350193"/>
            <a:ext cx="1561535" cy="584775"/>
          </a:xfrm>
          <a:prstGeom prst="rect">
            <a:avLst/>
          </a:prstGeom>
          <a:noFill/>
        </p:spPr>
        <p:txBody>
          <a:bodyPr wrap="square" rtlCol="0">
            <a:spAutoFit/>
          </a:bodyPr>
          <a:lstStyle/>
          <a:p>
            <a:pPr algn="ctr"/>
            <a:r>
              <a:rPr lang="en-GB" sz="1600" dirty="0">
                <a:solidFill>
                  <a:schemeClr val="bg2"/>
                </a:solidFill>
              </a:rPr>
              <a:t>Total TV viewed per day</a:t>
            </a:r>
          </a:p>
        </p:txBody>
      </p:sp>
      <p:sp>
        <p:nvSpPr>
          <p:cNvPr id="95" name="TextBox 94">
            <a:extLst>
              <a:ext uri="{FF2B5EF4-FFF2-40B4-BE49-F238E27FC236}">
                <a16:creationId xmlns:a16="http://schemas.microsoft.com/office/drawing/2014/main" id="{E717505D-79F1-41B8-B5AA-36BFA81DAF28}"/>
              </a:ext>
            </a:extLst>
          </p:cNvPr>
          <p:cNvSpPr txBox="1"/>
          <p:nvPr/>
        </p:nvSpPr>
        <p:spPr>
          <a:xfrm>
            <a:off x="5464419" y="1589676"/>
            <a:ext cx="1263161" cy="338554"/>
          </a:xfrm>
          <a:prstGeom prst="rect">
            <a:avLst/>
          </a:prstGeom>
          <a:noFill/>
        </p:spPr>
        <p:txBody>
          <a:bodyPr wrap="square" rtlCol="0">
            <a:spAutoFit/>
          </a:bodyPr>
          <a:lstStyle/>
          <a:p>
            <a:pPr algn="ctr"/>
            <a:r>
              <a:rPr lang="en-GB" sz="1600" dirty="0">
                <a:solidFill>
                  <a:schemeClr val="bg2"/>
                </a:solidFill>
              </a:rPr>
              <a:t>Impacts</a:t>
            </a:r>
          </a:p>
        </p:txBody>
      </p:sp>
      <p:graphicFrame>
        <p:nvGraphicFramePr>
          <p:cNvPr id="97" name="Table 96">
            <a:extLst>
              <a:ext uri="{FF2B5EF4-FFF2-40B4-BE49-F238E27FC236}">
                <a16:creationId xmlns:a16="http://schemas.microsoft.com/office/drawing/2014/main" id="{1236EF09-69F1-4148-8589-AEB4454DC808}"/>
              </a:ext>
            </a:extLst>
          </p:cNvPr>
          <p:cNvGraphicFramePr>
            <a:graphicFrameLocks noGrp="1"/>
          </p:cNvGraphicFramePr>
          <p:nvPr>
            <p:extLst>
              <p:ext uri="{D42A27DB-BD31-4B8C-83A1-F6EECF244321}">
                <p14:modId xmlns:p14="http://schemas.microsoft.com/office/powerpoint/2010/main" val="4140653919"/>
              </p:ext>
            </p:extLst>
          </p:nvPr>
        </p:nvGraphicFramePr>
        <p:xfrm>
          <a:off x="3385173" y="1928230"/>
          <a:ext cx="9319550" cy="3159401"/>
        </p:xfrm>
        <a:graphic>
          <a:graphicData uri="http://schemas.openxmlformats.org/drawingml/2006/table">
            <a:tbl>
              <a:tblPr firstRow="1" bandRow="1">
                <a:tableStyleId>{5C22544A-7EE6-4342-B048-85BDC9FD1C3A}</a:tableStyleId>
              </a:tblPr>
              <a:tblGrid>
                <a:gridCol w="1863910">
                  <a:extLst>
                    <a:ext uri="{9D8B030D-6E8A-4147-A177-3AD203B41FA5}">
                      <a16:colId xmlns:a16="http://schemas.microsoft.com/office/drawing/2014/main" val="4065483464"/>
                    </a:ext>
                  </a:extLst>
                </a:gridCol>
                <a:gridCol w="1863910">
                  <a:extLst>
                    <a:ext uri="{9D8B030D-6E8A-4147-A177-3AD203B41FA5}">
                      <a16:colId xmlns:a16="http://schemas.microsoft.com/office/drawing/2014/main" val="1999741266"/>
                    </a:ext>
                  </a:extLst>
                </a:gridCol>
                <a:gridCol w="1863910">
                  <a:extLst>
                    <a:ext uri="{9D8B030D-6E8A-4147-A177-3AD203B41FA5}">
                      <a16:colId xmlns:a16="http://schemas.microsoft.com/office/drawing/2014/main" val="1998474233"/>
                    </a:ext>
                  </a:extLst>
                </a:gridCol>
                <a:gridCol w="1863910">
                  <a:extLst>
                    <a:ext uri="{9D8B030D-6E8A-4147-A177-3AD203B41FA5}">
                      <a16:colId xmlns:a16="http://schemas.microsoft.com/office/drawing/2014/main" val="979735285"/>
                    </a:ext>
                  </a:extLst>
                </a:gridCol>
                <a:gridCol w="1863910">
                  <a:extLst>
                    <a:ext uri="{9D8B030D-6E8A-4147-A177-3AD203B41FA5}">
                      <a16:colId xmlns:a16="http://schemas.microsoft.com/office/drawing/2014/main" val="1518720453"/>
                    </a:ext>
                  </a:extLst>
                </a:gridCol>
              </a:tblGrid>
              <a:tr h="451343">
                <a:tc>
                  <a:txBody>
                    <a:bodyPr/>
                    <a:lstStyle/>
                    <a:p>
                      <a:pPr algn="ctr" fontAlgn="b"/>
                      <a:r>
                        <a:rPr lang="en-GB" sz="1400" b="0" i="0" u="none" strike="noStrike" kern="1200" dirty="0">
                          <a:solidFill>
                            <a:schemeClr val="accent3"/>
                          </a:solidFill>
                          <a:effectLst/>
                          <a:latin typeface="+mn-lt"/>
                          <a:ea typeface="+mn-ea"/>
                          <a:cs typeface="+mn-cs"/>
                        </a:rPr>
                        <a:t>73.6</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142.5bn</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2h 1m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1h 21m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6254602"/>
                  </a:ext>
                </a:extLst>
              </a:tr>
              <a:tr h="451343">
                <a:tc>
                  <a:txBody>
                    <a:bodyPr/>
                    <a:lstStyle/>
                    <a:p>
                      <a:pPr algn="ctr" fontAlgn="b"/>
                      <a:r>
                        <a:rPr lang="en-US" sz="1400" b="0" i="0" u="none" strike="noStrike" kern="1200" dirty="0">
                          <a:solidFill>
                            <a:schemeClr val="accent4"/>
                          </a:solidFill>
                          <a:effectLst/>
                          <a:latin typeface="+mn-lt"/>
                          <a:ea typeface="+mn-ea"/>
                          <a:cs typeface="+mn-cs"/>
                        </a:rPr>
                        <a:t>76.7</a:t>
                      </a:r>
                      <a:endParaRPr lang="en-GB" sz="1400" b="0" i="0" u="none" strike="noStrike" kern="1200" dirty="0">
                        <a:solidFill>
                          <a:schemeClr val="accent4"/>
                        </a:solidFill>
                        <a:effectLst/>
                        <a:latin typeface="+mn-lt"/>
                        <a:ea typeface="+mn-ea"/>
                        <a:cs typeface="+mn-cs"/>
                      </a:endParaRP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138.3bn</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2h 18m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1h 33m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8376718"/>
                  </a:ext>
                </a:extLst>
              </a:tr>
              <a:tr h="451343">
                <a:tc>
                  <a:txBody>
                    <a:bodyPr/>
                    <a:lstStyle/>
                    <a:p>
                      <a:pPr algn="ctr" fontAlgn="b"/>
                      <a:r>
                        <a:rPr lang="en-GB" sz="1400" b="0" i="0" u="none" strike="noStrike" kern="1200" dirty="0">
                          <a:solidFill>
                            <a:schemeClr val="accent5"/>
                          </a:solidFill>
                          <a:effectLst/>
                          <a:latin typeface="+mn-lt"/>
                          <a:ea typeface="+mn-ea"/>
                          <a:cs typeface="+mn-cs"/>
                        </a:rPr>
                        <a:t>75.3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51.2bn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1h 44m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1h 4m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9653420"/>
                  </a:ext>
                </a:extLst>
              </a:tr>
              <a:tr h="451343">
                <a:tc>
                  <a:txBody>
                    <a:bodyPr/>
                    <a:lstStyle/>
                    <a:p>
                      <a:pPr algn="ctr" fontAlgn="b"/>
                      <a:r>
                        <a:rPr lang="en-US" sz="1400" b="0" i="0" u="none" strike="noStrike" kern="1200" dirty="0">
                          <a:solidFill>
                            <a:schemeClr val="accent6"/>
                          </a:solidFill>
                          <a:effectLst/>
                          <a:latin typeface="+mn-lt"/>
                          <a:ea typeface="+mn-ea"/>
                          <a:cs typeface="+mn-cs"/>
                        </a:rPr>
                        <a:t>5</a:t>
                      </a:r>
                      <a:r>
                        <a:rPr lang="en-GB" sz="1400" b="0" i="0" u="none" strike="noStrike" kern="1200" dirty="0">
                          <a:solidFill>
                            <a:schemeClr val="accent6"/>
                          </a:solidFill>
                          <a:effectLst/>
                          <a:latin typeface="+mn-lt"/>
                          <a:ea typeface="+mn-ea"/>
                          <a:cs typeface="+mn-cs"/>
                        </a:rPr>
                        <a:t>4.6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8.0bn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30m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21m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398261"/>
                  </a:ext>
                </a:extLst>
              </a:tr>
              <a:tr h="451343">
                <a:tc>
                  <a:txBody>
                    <a:bodyPr/>
                    <a:lstStyle/>
                    <a:p>
                      <a:pPr algn="ctr" fontAlgn="b"/>
                      <a:r>
                        <a:rPr lang="en-US" sz="1400" b="0" i="0" u="none" strike="noStrike" kern="1200" dirty="0">
                          <a:solidFill>
                            <a:srgbClr val="00A5D7"/>
                          </a:solidFill>
                          <a:effectLst/>
                          <a:latin typeface="+mn-lt"/>
                          <a:ea typeface="+mn-ea"/>
                          <a:cs typeface="+mn-cs"/>
                        </a:rPr>
                        <a:t>7</a:t>
                      </a:r>
                      <a:r>
                        <a:rPr lang="en-GB" sz="1400" b="0" i="0" u="none" strike="noStrike" kern="1200" dirty="0">
                          <a:solidFill>
                            <a:srgbClr val="00A5D7"/>
                          </a:solidFill>
                          <a:effectLst/>
                          <a:latin typeface="+mn-lt"/>
                          <a:ea typeface="+mn-ea"/>
                          <a:cs typeface="+mn-cs"/>
                        </a:rPr>
                        <a:t>5.7</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63.2bn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2h 14m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1h 31m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2205371"/>
                  </a:ext>
                </a:extLst>
              </a:tr>
              <a:tr h="451343">
                <a:tc>
                  <a:txBody>
                    <a:bodyPr/>
                    <a:lstStyle/>
                    <a:p>
                      <a:pPr algn="ctr" fontAlgn="b"/>
                      <a:r>
                        <a:rPr lang="en-US" sz="1400" b="0" i="0" u="none" strike="noStrike" kern="1200" dirty="0">
                          <a:solidFill>
                            <a:schemeClr val="accent2"/>
                          </a:solidFill>
                          <a:effectLst/>
                          <a:latin typeface="+mn-lt"/>
                          <a:ea typeface="+mn-ea"/>
                          <a:cs typeface="+mn-cs"/>
                        </a:rPr>
                        <a:t>7</a:t>
                      </a:r>
                      <a:r>
                        <a:rPr lang="en-GB" sz="1400" b="0" i="0" u="none" strike="noStrike" kern="1200" dirty="0">
                          <a:solidFill>
                            <a:schemeClr val="accent2"/>
                          </a:solidFill>
                          <a:effectLst/>
                          <a:latin typeface="+mn-lt"/>
                          <a:ea typeface="+mn-ea"/>
                          <a:cs typeface="+mn-cs"/>
                        </a:rPr>
                        <a:t>7.8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75.1bn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2h 20m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1h 34m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167741"/>
                  </a:ext>
                </a:extLst>
              </a:tr>
              <a:tr h="451343">
                <a:tc>
                  <a:txBody>
                    <a:bodyPr/>
                    <a:lstStyle/>
                    <a:p>
                      <a:pPr algn="ctr" fontAlgn="b"/>
                      <a:r>
                        <a:rPr lang="en-GB" sz="1400" b="0" i="0" u="none" strike="noStrike" kern="1200" dirty="0">
                          <a:solidFill>
                            <a:schemeClr val="accent1"/>
                          </a:solidFill>
                          <a:effectLst/>
                          <a:latin typeface="+mn-lt"/>
                          <a:ea typeface="+mn-ea"/>
                          <a:cs typeface="+mn-cs"/>
                        </a:rPr>
                        <a:t>73.8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8.3bn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1h 4m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44m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3760102"/>
                  </a:ext>
                </a:extLst>
              </a:tr>
            </a:tbl>
          </a:graphicData>
        </a:graphic>
      </p:graphicFrame>
      <p:sp>
        <p:nvSpPr>
          <p:cNvPr id="2" name="Text Placeholder 2">
            <a:extLst>
              <a:ext uri="{FF2B5EF4-FFF2-40B4-BE49-F238E27FC236}">
                <a16:creationId xmlns:a16="http://schemas.microsoft.com/office/drawing/2014/main" id="{D0D431E3-7D27-50DB-50A0-48F90478680C}"/>
              </a:ext>
            </a:extLst>
          </p:cNvPr>
          <p:cNvSpPr txBox="1">
            <a:spLocks/>
          </p:cNvSpPr>
          <p:nvPr/>
        </p:nvSpPr>
        <p:spPr>
          <a:xfrm>
            <a:off x="377757" y="53651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Q2 2025, industry standard TV viewing in-home on a TV set. Reach 3min+. 30” equivalent impacts.</a:t>
            </a:r>
          </a:p>
        </p:txBody>
      </p:sp>
    </p:spTree>
    <p:extLst>
      <p:ext uri="{BB962C8B-B14F-4D97-AF65-F5344CB8AC3E}">
        <p14:creationId xmlns:p14="http://schemas.microsoft.com/office/powerpoint/2010/main" val="136733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1BAA9A-CAD6-624C-D824-793EAAB21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E140672B-4D45-8FE1-35C8-C21FA0D441F3}"/>
              </a:ext>
            </a:extLst>
          </p:cNvPr>
          <p:cNvSpPr/>
          <p:nvPr/>
        </p:nvSpPr>
        <p:spPr>
          <a:xfrm flipH="1">
            <a:off x="-13" y="0"/>
            <a:ext cx="12191998"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Tops – What You Got?</a:t>
            </a:r>
            <a:endParaRPr lang="en-GB" dirty="0">
              <a:solidFill>
                <a:schemeClr val="bg1"/>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Programming </a:t>
            </a:r>
            <a:br>
              <a:rPr lang="en-GB" dirty="0"/>
            </a:br>
            <a:r>
              <a:rPr lang="en-GB" dirty="0"/>
              <a:t>Q2 2025</a:t>
            </a:r>
          </a:p>
        </p:txBody>
      </p:sp>
    </p:spTree>
    <p:extLst>
      <p:ext uri="{BB962C8B-B14F-4D97-AF65-F5344CB8AC3E}">
        <p14:creationId xmlns:p14="http://schemas.microsoft.com/office/powerpoint/2010/main" val="3463271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o won Britain's Got Talent 2025? Season 18 winner revealed | Radio Times">
            <a:extLst>
              <a:ext uri="{FF2B5EF4-FFF2-40B4-BE49-F238E27FC236}">
                <a16:creationId xmlns:a16="http://schemas.microsoft.com/office/drawing/2014/main" id="{221611D4-901D-E59A-320A-5A3E38BEC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126" y="1609034"/>
            <a:ext cx="2503046" cy="167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verything to know about The Handmaid's Tale season 6 | TV &amp; Radio |  Showbiz &amp; TV | Express.co.uk">
            <a:extLst>
              <a:ext uri="{FF2B5EF4-FFF2-40B4-BE49-F238E27FC236}">
                <a16:creationId xmlns:a16="http://schemas.microsoft.com/office/drawing/2014/main" id="{6AE17C48-38A8-4247-14B9-720F34FFB4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841" y="1609034"/>
            <a:ext cx="2514122" cy="1670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5 - Live: FIFA Club World Cup 2025 - Season 1 - Episode 20 / Quarter Final">
            <a:extLst>
              <a:ext uri="{FF2B5EF4-FFF2-40B4-BE49-F238E27FC236}">
                <a16:creationId xmlns:a16="http://schemas.microsoft.com/office/drawing/2014/main" id="{5E6E7291-26C5-075D-6032-59DEC400BE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89" b="14227"/>
          <a:stretch>
            <a:fillRect/>
          </a:stretch>
        </p:blipFill>
        <p:spPr bwMode="auto">
          <a:xfrm>
            <a:off x="6279881" y="1609034"/>
            <a:ext cx="2500037" cy="1670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1 testing 2025 live: When and how to watch pre-season running in Bahrain  on Sky Sports F1 | F1 News | Sky Sports">
            <a:extLst>
              <a:ext uri="{FF2B5EF4-FFF2-40B4-BE49-F238E27FC236}">
                <a16:creationId xmlns:a16="http://schemas.microsoft.com/office/drawing/2014/main" id="{3AF08527-5BE4-6BEC-B938-AC55288F17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144" t="2631" r="20462" b="32765"/>
          <a:stretch>
            <a:fillRect/>
          </a:stretch>
        </p:blipFill>
        <p:spPr bwMode="auto">
          <a:xfrm>
            <a:off x="9157672" y="1609034"/>
            <a:ext cx="2500202" cy="1670400"/>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3">
            <a:extLst>
              <a:ext uri="{FF2B5EF4-FFF2-40B4-BE49-F238E27FC236}">
                <a16:creationId xmlns:a16="http://schemas.microsoft.com/office/drawing/2014/main" id="{6B3D050E-30CC-47B0-8DB5-7B4B13E80B59}"/>
              </a:ext>
            </a:extLst>
          </p:cNvPr>
          <p:cNvSpPr txBox="1">
            <a:spLocks/>
          </p:cNvSpPr>
          <p:nvPr/>
        </p:nvSpPr>
        <p:spPr>
          <a:xfrm>
            <a:off x="3356604" y="3420504"/>
            <a:ext cx="2607666"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E10514"/>
                </a:solidFill>
                <a:effectLst/>
                <a:uLnTx/>
                <a:uFillTx/>
                <a:latin typeface="Arial"/>
                <a:ea typeface="+mn-ea"/>
                <a:cs typeface="+mn-cs"/>
              </a:rPr>
              <a:t>The Handmaid's Tale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Channel 4, 3 May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E10514"/>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Individuals: 972,200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Adults: 956,900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ABC1 Ads: 547,800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16-34: 32,000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HP+CH: 88,400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D4D4D"/>
              </a:solidFill>
              <a:effectLst/>
              <a:uLnTx/>
              <a:uFillTx/>
              <a:latin typeface="Arial"/>
              <a:ea typeface="+mn-ea"/>
              <a:cs typeface="+mn-cs"/>
            </a:endParaRPr>
          </a:p>
        </p:txBody>
      </p:sp>
      <p:sp>
        <p:nvSpPr>
          <p:cNvPr id="5" name="Title 4">
            <a:extLst>
              <a:ext uri="{FF2B5EF4-FFF2-40B4-BE49-F238E27FC236}">
                <a16:creationId xmlns:a16="http://schemas.microsoft.com/office/drawing/2014/main" id="{4CACA7E3-B34B-4A88-AAEF-8604599EDE99}"/>
              </a:ext>
            </a:extLst>
          </p:cNvPr>
          <p:cNvSpPr>
            <a:spLocks noGrp="1"/>
          </p:cNvSpPr>
          <p:nvPr>
            <p:ph type="title"/>
          </p:nvPr>
        </p:nvSpPr>
        <p:spPr/>
        <p:txBody>
          <a:bodyPr>
            <a:normAutofit/>
          </a:bodyPr>
          <a:lstStyle/>
          <a:p>
            <a:r>
              <a:rPr lang="en-GB" dirty="0"/>
              <a:t>Programming Highlights – Q2 2025</a:t>
            </a:r>
          </a:p>
        </p:txBody>
      </p:sp>
      <p:cxnSp>
        <p:nvCxnSpPr>
          <p:cNvPr id="28" name="Straight Connector 27">
            <a:extLst>
              <a:ext uri="{FF2B5EF4-FFF2-40B4-BE49-F238E27FC236}">
                <a16:creationId xmlns:a16="http://schemas.microsoft.com/office/drawing/2014/main" id="{82F31B00-E5F3-4E90-BD75-91C2EC40E42D}"/>
              </a:ext>
            </a:extLst>
          </p:cNvPr>
          <p:cNvCxnSpPr>
            <a:cxnSpLocks/>
          </p:cNvCxnSpPr>
          <p:nvPr/>
        </p:nvCxnSpPr>
        <p:spPr>
          <a:xfrm>
            <a:off x="3295364"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A743CA-9597-4AF7-845D-796E96F48630}"/>
              </a:ext>
            </a:extLst>
          </p:cNvPr>
          <p:cNvCxnSpPr>
            <a:cxnSpLocks/>
          </p:cNvCxnSpPr>
          <p:nvPr/>
        </p:nvCxnSpPr>
        <p:spPr>
          <a:xfrm>
            <a:off x="6188337"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FC8874-8B3F-43F6-BF11-3BEB813786D0}"/>
              </a:ext>
            </a:extLst>
          </p:cNvPr>
          <p:cNvCxnSpPr>
            <a:cxnSpLocks/>
          </p:cNvCxnSpPr>
          <p:nvPr/>
        </p:nvCxnSpPr>
        <p:spPr>
          <a:xfrm>
            <a:off x="9074826"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3145717-12A9-45B7-B0F0-A4616CE9BD60}"/>
              </a:ext>
            </a:extLst>
          </p:cNvPr>
          <p:cNvCxnSpPr>
            <a:cxnSpLocks/>
          </p:cNvCxnSpPr>
          <p:nvPr/>
        </p:nvCxnSpPr>
        <p:spPr>
          <a:xfrm>
            <a:off x="468540"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951C67DE-2114-45EB-95DC-A70D3FB4DD3C}"/>
              </a:ext>
            </a:extLst>
          </p:cNvPr>
          <p:cNvSpPr txBox="1">
            <a:spLocks/>
          </p:cNvSpPr>
          <p:nvPr/>
        </p:nvSpPr>
        <p:spPr>
          <a:xfrm>
            <a:off x="517623" y="3420504"/>
            <a:ext cx="2521829"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E10514"/>
                </a:solidFill>
                <a:effectLst/>
                <a:uLnTx/>
                <a:uFillTx/>
                <a:latin typeface="Arial"/>
                <a:ea typeface="+mn-ea"/>
                <a:cs typeface="+mn-cs"/>
              </a:rPr>
              <a:t>Britain’s Got Talent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ITV1, 31 May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E10514"/>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Individuals: 5,272,700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Adults: 4,802,600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ABC1 Ads: 1,983,900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16-34: 501,300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HP+CH: 522,300</a:t>
            </a:r>
          </a:p>
        </p:txBody>
      </p:sp>
      <p:sp>
        <p:nvSpPr>
          <p:cNvPr id="23" name="Text Placeholder 3">
            <a:extLst>
              <a:ext uri="{FF2B5EF4-FFF2-40B4-BE49-F238E27FC236}">
                <a16:creationId xmlns:a16="http://schemas.microsoft.com/office/drawing/2014/main" id="{A318E814-C179-4770-9115-9B641962F305}"/>
              </a:ext>
            </a:extLst>
          </p:cNvPr>
          <p:cNvSpPr txBox="1">
            <a:spLocks/>
          </p:cNvSpPr>
          <p:nvPr/>
        </p:nvSpPr>
        <p:spPr>
          <a:xfrm>
            <a:off x="6195584" y="3420504"/>
            <a:ext cx="2591582"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E10514"/>
                </a:solidFill>
                <a:effectLst/>
                <a:uLnTx/>
                <a:uFillTx/>
                <a:latin typeface="Arial"/>
                <a:ea typeface="+mn-ea"/>
                <a:cs typeface="+mn-cs"/>
              </a:rPr>
              <a:t>Live: FIFA Club World Cup 2025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Channel 5, 16 Jun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E10514"/>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Individuals: 984,000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Adults: 938,400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ABC1 Ads: 526,100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16-34: 109,100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HP+CH: 56,400</a:t>
            </a:r>
          </a:p>
          <a:p>
            <a:pPr lvl="0">
              <a:spcBef>
                <a:spcPts val="0"/>
              </a:spcBef>
              <a:defRPr/>
            </a:pPr>
            <a:endParaRPr lang="en-US" sz="1200" dirty="0">
              <a:solidFill>
                <a:srgbClr val="4D4D4D"/>
              </a:solidFill>
            </a:endParaRPr>
          </a:p>
        </p:txBody>
      </p:sp>
      <p:sp>
        <p:nvSpPr>
          <p:cNvPr id="24" name="Text Placeholder 3">
            <a:extLst>
              <a:ext uri="{FF2B5EF4-FFF2-40B4-BE49-F238E27FC236}">
                <a16:creationId xmlns:a16="http://schemas.microsoft.com/office/drawing/2014/main" id="{8B99157E-741C-4807-9528-4284AF1F888B}"/>
              </a:ext>
            </a:extLst>
          </p:cNvPr>
          <p:cNvSpPr txBox="1">
            <a:spLocks/>
          </p:cNvSpPr>
          <p:nvPr/>
        </p:nvSpPr>
        <p:spPr>
          <a:xfrm>
            <a:off x="9045890" y="3420504"/>
            <a:ext cx="2628487"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E10514"/>
                </a:solidFill>
                <a:effectLst/>
                <a:uLnTx/>
                <a:uFillTx/>
                <a:latin typeface="Arial"/>
                <a:ea typeface="+mn-ea"/>
                <a:cs typeface="+mn-cs"/>
              </a:rPr>
              <a:t>Bahrain F1 GP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Sky Sports, 13 Apr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E10514"/>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Individuals: 1,558,700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Adults: 1,498,600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ABC1 Ads: 878,700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16-34: 301,900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HP+CH: 87,000</a:t>
            </a:r>
          </a:p>
          <a:p>
            <a:pPr>
              <a:spcBef>
                <a:spcPts val="0"/>
              </a:spcBef>
            </a:pPr>
            <a:endParaRPr lang="en-US" sz="1200" dirty="0"/>
          </a:p>
        </p:txBody>
      </p:sp>
      <p:sp>
        <p:nvSpPr>
          <p:cNvPr id="6" name="AutoShape 4" descr="ITV Britain's Got Talent 2024: Which acts have made it through to the  final? - Wales Online">
            <a:extLst>
              <a:ext uri="{FF2B5EF4-FFF2-40B4-BE49-F238E27FC236}">
                <a16:creationId xmlns:a16="http://schemas.microsoft.com/office/drawing/2014/main" id="{C403BF0A-2284-0508-3092-6412DDFDC1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 Placeholder 6">
            <a:extLst>
              <a:ext uri="{FF2B5EF4-FFF2-40B4-BE49-F238E27FC236}">
                <a16:creationId xmlns:a16="http://schemas.microsoft.com/office/drawing/2014/main" id="{A59608D0-AABB-E915-1F2B-A53DF600D4C8}"/>
              </a:ext>
            </a:extLst>
          </p:cNvPr>
          <p:cNvSpPr>
            <a:spLocks noGrp="1"/>
          </p:cNvSpPr>
          <p:nvPr>
            <p:ph type="body" sz="quarter" idx="15"/>
          </p:nvPr>
        </p:nvSpPr>
        <p:spPr>
          <a:xfrm>
            <a:off x="377757" y="5365115"/>
            <a:ext cx="11334817" cy="304800"/>
          </a:xfrm>
        </p:spPr>
        <p:txBody>
          <a:bodyPr/>
          <a:lstStyle/>
          <a:p>
            <a:r>
              <a:rPr lang="en-GB" dirty="0"/>
              <a:t>Source: Barb, Q2 2025. Average audience figures - Consolidated, Top performing episode of series (if applicable). </a:t>
            </a:r>
          </a:p>
        </p:txBody>
      </p:sp>
    </p:spTree>
    <p:extLst>
      <p:ext uri="{BB962C8B-B14F-4D97-AF65-F5344CB8AC3E}">
        <p14:creationId xmlns:p14="http://schemas.microsoft.com/office/powerpoint/2010/main" val="2258552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Placeholder 58">
            <a:extLst>
              <a:ext uri="{FF2B5EF4-FFF2-40B4-BE49-F238E27FC236}">
                <a16:creationId xmlns:a16="http://schemas.microsoft.com/office/drawing/2014/main" id="{E45E2EAF-D9C9-2E1A-A861-385A821BB15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1528" t="-164" b="164"/>
          <a:stretch>
            <a:fillRect/>
          </a:stretch>
        </p:blipFill>
        <p:spPr>
          <a:xfrm>
            <a:off x="6007894" y="-9729"/>
            <a:ext cx="6184106" cy="5948364"/>
          </a:xfrm>
        </p:spPr>
      </p:pic>
      <p:sp>
        <p:nvSpPr>
          <p:cNvPr id="2" name="Title 1">
            <a:extLst>
              <a:ext uri="{FF2B5EF4-FFF2-40B4-BE49-F238E27FC236}">
                <a16:creationId xmlns:a16="http://schemas.microsoft.com/office/drawing/2014/main" id="{B6097223-7D69-81E0-79C4-2C45FF06D2A9}"/>
              </a:ext>
            </a:extLst>
          </p:cNvPr>
          <p:cNvSpPr>
            <a:spLocks noGrp="1"/>
          </p:cNvSpPr>
          <p:nvPr>
            <p:ph type="title"/>
          </p:nvPr>
        </p:nvSpPr>
        <p:spPr/>
        <p:txBody>
          <a:bodyPr/>
          <a:lstStyle/>
          <a:p>
            <a:r>
              <a:rPr lang="en-GB" dirty="0"/>
              <a:t>In this deck...</a:t>
            </a:r>
          </a:p>
        </p:txBody>
      </p:sp>
      <p:sp>
        <p:nvSpPr>
          <p:cNvPr id="3" name="Text Placeholder 2">
            <a:extLst>
              <a:ext uri="{FF2B5EF4-FFF2-40B4-BE49-F238E27FC236}">
                <a16:creationId xmlns:a16="http://schemas.microsoft.com/office/drawing/2014/main" id="{B40D8020-446C-B3B0-1A69-9B7C906032C4}"/>
              </a:ext>
            </a:extLst>
          </p:cNvPr>
          <p:cNvSpPr>
            <a:spLocks noGrp="1"/>
          </p:cNvSpPr>
          <p:nvPr>
            <p:ph type="body" sz="quarter" idx="13"/>
          </p:nvPr>
        </p:nvSpPr>
        <p:spPr>
          <a:xfrm>
            <a:off x="377758" y="1614207"/>
            <a:ext cx="5007042" cy="4126193"/>
          </a:xfrm>
        </p:spPr>
        <p:txBody>
          <a:bodyPr>
            <a:normAutofit/>
          </a:bodyPr>
          <a:lstStyle/>
          <a:p>
            <a:pPr>
              <a:lnSpc>
                <a:spcPct val="107000"/>
              </a:lnSpc>
            </a:pPr>
            <a:r>
              <a:rPr lang="en-GB" sz="1600" dirty="0">
                <a:effectLst/>
                <a:latin typeface="+mj-lt"/>
                <a:ea typeface="Calibri" panose="020F0502020204030204" pitchFamily="34" charset="0"/>
                <a:cs typeface="Times New Roman" panose="02020603050405020304" pitchFamily="18" charset="0"/>
              </a:rPr>
              <a:t>With Q2 planning well under way, this report will be a handy guide on what to expect over the coming months. </a:t>
            </a:r>
          </a:p>
          <a:p>
            <a:pPr lvl="0">
              <a:lnSpc>
                <a:spcPct val="107000"/>
              </a:lnSpc>
            </a:pPr>
            <a:r>
              <a:rPr lang="en-GB" sz="1600" dirty="0">
                <a:effectLst/>
                <a:latin typeface="+mj-lt"/>
                <a:ea typeface="Calibri" panose="020F0502020204030204" pitchFamily="34" charset="0"/>
                <a:cs typeface="Times New Roman" panose="02020603050405020304" pitchFamily="18" charset="0"/>
              </a:rPr>
              <a:t>To provide a useful base on what to expect next year we look historically to Q2 2025:</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Category &amp; advertiser analysis </a:t>
            </a:r>
          </a:p>
          <a:p>
            <a:pPr marL="285750" lvl="0" indent="-285750">
              <a:lnSpc>
                <a:spcPct val="107000"/>
              </a:lnSpc>
              <a:buFont typeface="Symbol" panose="05050102010706020507" pitchFamily="18" charset="2"/>
              <a:buChar char="¾"/>
            </a:pPr>
            <a:r>
              <a:rPr lang="en-GB" sz="1500" dirty="0">
                <a:latin typeface="+mj-lt"/>
                <a:ea typeface="Calibri" panose="020F0502020204030204" pitchFamily="34" charset="0"/>
                <a:cs typeface="Times New Roman" panose="02020603050405020304" pitchFamily="18" charset="0"/>
              </a:rPr>
              <a:t>‘Reach Extenders’ analysis &amp; </a:t>
            </a:r>
            <a:r>
              <a:rPr lang="en-GB" sz="1500" dirty="0">
                <a:effectLst/>
                <a:latin typeface="+mj-lt"/>
                <a:ea typeface="Calibri" panose="020F0502020204030204" pitchFamily="34" charset="0"/>
                <a:cs typeface="Times New Roman" panose="02020603050405020304" pitchFamily="18" charset="0"/>
              </a:rPr>
              <a:t>TV viewing overview</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Programming highlights across a range of genres</a:t>
            </a:r>
          </a:p>
          <a:p>
            <a:pPr lvl="0">
              <a:lnSpc>
                <a:spcPct val="107000"/>
              </a:lnSpc>
            </a:pPr>
            <a:r>
              <a:rPr lang="en-GB" sz="1600" dirty="0">
                <a:effectLst/>
                <a:latin typeface="+mj-lt"/>
                <a:ea typeface="Calibri" panose="020F0502020204030204" pitchFamily="34" charset="0"/>
                <a:cs typeface="Times New Roman" panose="02020603050405020304" pitchFamily="18" charset="0"/>
              </a:rPr>
              <a:t>To better prepare you, we include key considerations for the quarter ahead:</a:t>
            </a:r>
          </a:p>
          <a:p>
            <a:pPr marL="28575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Important dates </a:t>
            </a:r>
          </a:p>
          <a:p>
            <a:pPr marL="28575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Preview on programming to expect in </a:t>
            </a:r>
            <a:r>
              <a:rPr lang="en-GB" sz="1500" dirty="0">
                <a:latin typeface="+mj-lt"/>
                <a:ea typeface="Calibri" panose="020F0502020204030204" pitchFamily="34" charset="0"/>
                <a:cs typeface="Times New Roman" panose="02020603050405020304" pitchFamily="18" charset="0"/>
              </a:rPr>
              <a:t>Q2 2026</a:t>
            </a:r>
            <a:endParaRPr lang="en-GB" sz="1500" dirty="0">
              <a:effectLst/>
              <a:latin typeface="+mj-lt"/>
              <a:ea typeface="Calibri" panose="020F0502020204030204" pitchFamily="34" charset="0"/>
              <a:cs typeface="Times New Roman" panose="02020603050405020304" pitchFamily="18" charset="0"/>
            </a:endParaRPr>
          </a:p>
          <a:p>
            <a:endParaRPr lang="en-GB" sz="1600" dirty="0">
              <a:latin typeface="+mj-lt"/>
            </a:endParaRPr>
          </a:p>
          <a:p>
            <a:endParaRPr lang="en-GB" dirty="0"/>
          </a:p>
        </p:txBody>
      </p:sp>
      <p:sp>
        <p:nvSpPr>
          <p:cNvPr id="12" name="Text Placeholder 5">
            <a:extLst>
              <a:ext uri="{FF2B5EF4-FFF2-40B4-BE49-F238E27FC236}">
                <a16:creationId xmlns:a16="http://schemas.microsoft.com/office/drawing/2014/main" id="{47E3475E-B6DD-8C9E-3577-04217C39FFE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i="0" dirty="0">
                <a:solidFill>
                  <a:srgbClr val="FFFFFF"/>
                </a:solidFill>
                <a:effectLst/>
                <a:latin typeface="+mj-lt"/>
              </a:rPr>
              <a:t>Great Western Railway – Thrilling Engagement</a:t>
            </a:r>
            <a:endParaRPr lang="en-GB" dirty="0">
              <a:solidFill>
                <a:schemeClr val="bg1"/>
              </a:solidFill>
              <a:latin typeface="+mj-lt"/>
            </a:endParaRPr>
          </a:p>
        </p:txBody>
      </p:sp>
    </p:spTree>
    <p:extLst>
      <p:ext uri="{BB962C8B-B14F-4D97-AF65-F5344CB8AC3E}">
        <p14:creationId xmlns:p14="http://schemas.microsoft.com/office/powerpoint/2010/main" val="151603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56FE6-924C-9390-7FE7-231C975D42F2}"/>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B6F11AE6-1F01-21C2-D5A0-9AA9C88714B7}"/>
              </a:ext>
            </a:extLst>
          </p:cNvPr>
          <p:cNvSpPr>
            <a:spLocks noGrp="1"/>
          </p:cNvSpPr>
          <p:nvPr>
            <p:ph type="body" sz="quarter" idx="41"/>
          </p:nvPr>
        </p:nvSpPr>
        <p:spPr/>
        <p:txBody>
          <a:bodyPr>
            <a:normAutofit/>
          </a:bodyPr>
          <a:lstStyle/>
          <a:p>
            <a:r>
              <a:rPr lang="en-GB" sz="1200" b="1" dirty="0">
                <a:solidFill>
                  <a:schemeClr val="accent3"/>
                </a:solidFill>
              </a:rPr>
              <a:t>The Chelsea Detective</a:t>
            </a:r>
          </a:p>
          <a:p>
            <a:r>
              <a:rPr lang="en-GB" sz="1200" dirty="0">
                <a:solidFill>
                  <a:schemeClr val="bg2"/>
                </a:solidFill>
              </a:rPr>
              <a:t>U&amp;Drama, 21 May</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1,139,400</a:t>
            </a:r>
          </a:p>
          <a:p>
            <a:pPr>
              <a:spcBef>
                <a:spcPts val="0"/>
              </a:spcBef>
            </a:pPr>
            <a:r>
              <a:rPr lang="en-US" sz="1200" dirty="0">
                <a:solidFill>
                  <a:schemeClr val="bg2"/>
                </a:solidFill>
              </a:rPr>
              <a:t>Adults: 1,131,700</a:t>
            </a:r>
          </a:p>
          <a:p>
            <a:pPr>
              <a:spcBef>
                <a:spcPts val="0"/>
              </a:spcBef>
            </a:pPr>
            <a:r>
              <a:rPr lang="en-US" sz="1200" dirty="0">
                <a:solidFill>
                  <a:schemeClr val="bg2"/>
                </a:solidFill>
              </a:rPr>
              <a:t>ABC1 Ads: 593,800</a:t>
            </a:r>
          </a:p>
          <a:p>
            <a:pPr>
              <a:spcBef>
                <a:spcPts val="0"/>
              </a:spcBef>
            </a:pPr>
            <a:r>
              <a:rPr lang="en-US" sz="1200" dirty="0">
                <a:solidFill>
                  <a:schemeClr val="bg2"/>
                </a:solidFill>
              </a:rPr>
              <a:t>16-34: 11400</a:t>
            </a:r>
          </a:p>
          <a:p>
            <a:pPr>
              <a:spcBef>
                <a:spcPts val="0"/>
              </a:spcBef>
            </a:pPr>
            <a:r>
              <a:rPr lang="en-US" sz="1200" dirty="0">
                <a:solidFill>
                  <a:schemeClr val="bg2"/>
                </a:solidFill>
              </a:rPr>
              <a:t>HP+CH: 11,400</a:t>
            </a:r>
          </a:p>
          <a:p>
            <a:endParaRPr lang="en-GB" sz="1200" dirty="0"/>
          </a:p>
        </p:txBody>
      </p:sp>
      <p:sp>
        <p:nvSpPr>
          <p:cNvPr id="10" name="Text Placeholder 9">
            <a:extLst>
              <a:ext uri="{FF2B5EF4-FFF2-40B4-BE49-F238E27FC236}">
                <a16:creationId xmlns:a16="http://schemas.microsoft.com/office/drawing/2014/main" id="{4B43C7F5-433D-2249-05BF-35262A63703E}"/>
              </a:ext>
            </a:extLst>
          </p:cNvPr>
          <p:cNvSpPr>
            <a:spLocks noGrp="1"/>
          </p:cNvSpPr>
          <p:nvPr>
            <p:ph type="body" sz="quarter" idx="33"/>
          </p:nvPr>
        </p:nvSpPr>
        <p:spPr/>
        <p:txBody>
          <a:bodyPr>
            <a:normAutofit/>
          </a:bodyPr>
          <a:lstStyle/>
          <a:p>
            <a:r>
              <a:rPr lang="en-GB" sz="1200" b="1" dirty="0">
                <a:solidFill>
                  <a:schemeClr val="accent3"/>
                </a:solidFill>
              </a:rPr>
              <a:t>Code of Silence</a:t>
            </a:r>
          </a:p>
          <a:p>
            <a:r>
              <a:rPr lang="en-GB" sz="1200" dirty="0">
                <a:solidFill>
                  <a:schemeClr val="bg2"/>
                </a:solidFill>
              </a:rPr>
              <a:t>ITV1, 18 May</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5,118,800</a:t>
            </a:r>
          </a:p>
          <a:p>
            <a:pPr>
              <a:spcBef>
                <a:spcPts val="0"/>
              </a:spcBef>
            </a:pPr>
            <a:r>
              <a:rPr lang="en-US" sz="1200" dirty="0">
                <a:solidFill>
                  <a:schemeClr val="bg2"/>
                </a:solidFill>
              </a:rPr>
              <a:t>Adults: 5,044,900</a:t>
            </a:r>
          </a:p>
          <a:p>
            <a:pPr>
              <a:spcBef>
                <a:spcPts val="0"/>
              </a:spcBef>
            </a:pPr>
            <a:r>
              <a:rPr lang="en-US" sz="1200" dirty="0">
                <a:solidFill>
                  <a:schemeClr val="bg2"/>
                </a:solidFill>
              </a:rPr>
              <a:t>ABC1 Ads: 2,343,100</a:t>
            </a:r>
          </a:p>
          <a:p>
            <a:pPr>
              <a:spcBef>
                <a:spcPts val="0"/>
              </a:spcBef>
            </a:pPr>
            <a:r>
              <a:rPr lang="en-US" sz="1200" dirty="0">
                <a:solidFill>
                  <a:schemeClr val="bg2"/>
                </a:solidFill>
              </a:rPr>
              <a:t>16-34: 353,100</a:t>
            </a:r>
          </a:p>
          <a:p>
            <a:pPr>
              <a:spcBef>
                <a:spcPts val="0"/>
              </a:spcBef>
            </a:pPr>
            <a:r>
              <a:rPr lang="en-US" sz="1200" dirty="0">
                <a:solidFill>
                  <a:schemeClr val="bg2"/>
                </a:solidFill>
              </a:rPr>
              <a:t>HP+CH: 387,000</a:t>
            </a:r>
          </a:p>
        </p:txBody>
      </p:sp>
      <p:sp>
        <p:nvSpPr>
          <p:cNvPr id="17" name="Text Placeholder 16">
            <a:extLst>
              <a:ext uri="{FF2B5EF4-FFF2-40B4-BE49-F238E27FC236}">
                <a16:creationId xmlns:a16="http://schemas.microsoft.com/office/drawing/2014/main" id="{7F5A09EF-DB2E-ECA2-FF3B-D6B1D3CBE5E1}"/>
              </a:ext>
            </a:extLst>
          </p:cNvPr>
          <p:cNvSpPr>
            <a:spLocks noGrp="1"/>
          </p:cNvSpPr>
          <p:nvPr>
            <p:ph type="body" sz="quarter" idx="35"/>
          </p:nvPr>
        </p:nvSpPr>
        <p:spPr/>
        <p:txBody>
          <a:bodyPr>
            <a:normAutofit/>
          </a:bodyPr>
          <a:lstStyle/>
          <a:p>
            <a:r>
              <a:rPr lang="en-GB" sz="1200" b="1" dirty="0">
                <a:solidFill>
                  <a:schemeClr val="accent3"/>
                </a:solidFill>
              </a:rPr>
              <a:t>The Handmaid's Tale</a:t>
            </a:r>
          </a:p>
          <a:p>
            <a:r>
              <a:rPr lang="en-GB" sz="1200" dirty="0">
                <a:solidFill>
                  <a:schemeClr val="bg2"/>
                </a:solidFill>
              </a:rPr>
              <a:t>Channel 4, 3 May</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972,200</a:t>
            </a:r>
          </a:p>
          <a:p>
            <a:pPr>
              <a:spcBef>
                <a:spcPts val="0"/>
              </a:spcBef>
            </a:pPr>
            <a:r>
              <a:rPr lang="en-US" sz="1200" dirty="0">
                <a:solidFill>
                  <a:schemeClr val="bg2"/>
                </a:solidFill>
              </a:rPr>
              <a:t>Adults: 956,900</a:t>
            </a:r>
          </a:p>
          <a:p>
            <a:pPr>
              <a:spcBef>
                <a:spcPts val="0"/>
              </a:spcBef>
            </a:pPr>
            <a:r>
              <a:rPr lang="en-US" sz="1200" dirty="0">
                <a:solidFill>
                  <a:schemeClr val="bg2"/>
                </a:solidFill>
              </a:rPr>
              <a:t>ABC1 Ads: 547,800</a:t>
            </a:r>
          </a:p>
          <a:p>
            <a:pPr>
              <a:spcBef>
                <a:spcPts val="0"/>
              </a:spcBef>
            </a:pPr>
            <a:r>
              <a:rPr lang="en-US" sz="1200" dirty="0">
                <a:solidFill>
                  <a:schemeClr val="bg2"/>
                </a:solidFill>
              </a:rPr>
              <a:t>16-34: 32,000</a:t>
            </a:r>
          </a:p>
          <a:p>
            <a:pPr>
              <a:spcBef>
                <a:spcPts val="0"/>
              </a:spcBef>
            </a:pPr>
            <a:r>
              <a:rPr lang="en-US" sz="1200" dirty="0">
                <a:solidFill>
                  <a:schemeClr val="bg2"/>
                </a:solidFill>
              </a:rPr>
              <a:t>HP+CH: 88,400</a:t>
            </a:r>
          </a:p>
          <a:p>
            <a:endParaRPr lang="en-GB" sz="1200" dirty="0"/>
          </a:p>
        </p:txBody>
      </p:sp>
      <p:sp>
        <p:nvSpPr>
          <p:cNvPr id="19" name="Text Placeholder 18">
            <a:extLst>
              <a:ext uri="{FF2B5EF4-FFF2-40B4-BE49-F238E27FC236}">
                <a16:creationId xmlns:a16="http://schemas.microsoft.com/office/drawing/2014/main" id="{CD023C57-51C3-4556-EBBD-4DFA7BAF7027}"/>
              </a:ext>
            </a:extLst>
          </p:cNvPr>
          <p:cNvSpPr>
            <a:spLocks noGrp="1"/>
          </p:cNvSpPr>
          <p:nvPr>
            <p:ph type="body" sz="quarter" idx="37"/>
          </p:nvPr>
        </p:nvSpPr>
        <p:spPr/>
        <p:txBody>
          <a:bodyPr>
            <a:normAutofit/>
          </a:bodyPr>
          <a:lstStyle/>
          <a:p>
            <a:r>
              <a:rPr lang="en-GB" sz="1200" b="1" dirty="0">
                <a:solidFill>
                  <a:schemeClr val="accent3"/>
                </a:solidFill>
              </a:rPr>
              <a:t>The Feud</a:t>
            </a:r>
          </a:p>
          <a:p>
            <a:r>
              <a:rPr lang="en-GB" sz="1200" dirty="0">
                <a:solidFill>
                  <a:schemeClr val="bg2"/>
                </a:solidFill>
              </a:rPr>
              <a:t>Channel 5, 22 Apr</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2,780,200</a:t>
            </a:r>
          </a:p>
          <a:p>
            <a:pPr>
              <a:spcBef>
                <a:spcPts val="0"/>
              </a:spcBef>
            </a:pPr>
            <a:r>
              <a:rPr lang="en-US" sz="1200" dirty="0">
                <a:solidFill>
                  <a:schemeClr val="bg2"/>
                </a:solidFill>
              </a:rPr>
              <a:t>Adults: 2,744,400</a:t>
            </a:r>
          </a:p>
          <a:p>
            <a:pPr>
              <a:spcBef>
                <a:spcPts val="0"/>
              </a:spcBef>
            </a:pPr>
            <a:r>
              <a:rPr lang="en-US" sz="1200" dirty="0">
                <a:solidFill>
                  <a:schemeClr val="bg2"/>
                </a:solidFill>
              </a:rPr>
              <a:t>ABC1 Ads: 1,320,200</a:t>
            </a:r>
          </a:p>
          <a:p>
            <a:pPr>
              <a:spcBef>
                <a:spcPts val="0"/>
              </a:spcBef>
            </a:pPr>
            <a:r>
              <a:rPr lang="en-US" sz="1200" dirty="0">
                <a:solidFill>
                  <a:schemeClr val="bg2"/>
                </a:solidFill>
              </a:rPr>
              <a:t>16-34: 115,500</a:t>
            </a:r>
          </a:p>
          <a:p>
            <a:pPr>
              <a:spcBef>
                <a:spcPts val="0"/>
              </a:spcBef>
            </a:pPr>
            <a:r>
              <a:rPr lang="en-US" sz="1200" dirty="0">
                <a:solidFill>
                  <a:schemeClr val="bg2"/>
                </a:solidFill>
              </a:rPr>
              <a:t>HP+CH: 126,500</a:t>
            </a:r>
          </a:p>
          <a:p>
            <a:endParaRPr lang="en-GB" sz="1200" dirty="0"/>
          </a:p>
        </p:txBody>
      </p:sp>
      <p:sp>
        <p:nvSpPr>
          <p:cNvPr id="21" name="Text Placeholder 20">
            <a:extLst>
              <a:ext uri="{FF2B5EF4-FFF2-40B4-BE49-F238E27FC236}">
                <a16:creationId xmlns:a16="http://schemas.microsoft.com/office/drawing/2014/main" id="{AB5C0497-B0D7-632E-6F6B-61DAEC072770}"/>
              </a:ext>
            </a:extLst>
          </p:cNvPr>
          <p:cNvSpPr>
            <a:spLocks noGrp="1"/>
          </p:cNvSpPr>
          <p:nvPr>
            <p:ph type="body" sz="quarter" idx="39"/>
          </p:nvPr>
        </p:nvSpPr>
        <p:spPr/>
        <p:txBody>
          <a:bodyPr>
            <a:normAutofit/>
          </a:bodyPr>
          <a:lstStyle/>
          <a:p>
            <a:r>
              <a:rPr lang="en-US" sz="1200" b="1" dirty="0">
                <a:solidFill>
                  <a:schemeClr val="accent3"/>
                </a:solidFill>
              </a:rPr>
              <a:t>The Last of Us</a:t>
            </a:r>
          </a:p>
          <a:p>
            <a:r>
              <a:rPr lang="en-GB" sz="1200" dirty="0">
                <a:solidFill>
                  <a:schemeClr val="bg2"/>
                </a:solidFill>
              </a:rPr>
              <a:t>Sky Atlantic, 20 Apr</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1,213,100</a:t>
            </a:r>
          </a:p>
          <a:p>
            <a:pPr>
              <a:spcBef>
                <a:spcPts val="0"/>
              </a:spcBef>
            </a:pPr>
            <a:r>
              <a:rPr lang="en-US" sz="1200" dirty="0">
                <a:solidFill>
                  <a:schemeClr val="bg2"/>
                </a:solidFill>
              </a:rPr>
              <a:t>Adults: 1,200,700</a:t>
            </a:r>
          </a:p>
          <a:p>
            <a:pPr>
              <a:spcBef>
                <a:spcPts val="0"/>
              </a:spcBef>
            </a:pPr>
            <a:r>
              <a:rPr lang="en-US" sz="1200" dirty="0">
                <a:solidFill>
                  <a:schemeClr val="bg2"/>
                </a:solidFill>
              </a:rPr>
              <a:t>ABC1 Ads: 754,300</a:t>
            </a:r>
          </a:p>
          <a:p>
            <a:pPr>
              <a:spcBef>
                <a:spcPts val="0"/>
              </a:spcBef>
            </a:pPr>
            <a:r>
              <a:rPr lang="en-US" sz="1200" dirty="0">
                <a:solidFill>
                  <a:schemeClr val="bg2"/>
                </a:solidFill>
              </a:rPr>
              <a:t>16-34: 404,300</a:t>
            </a:r>
          </a:p>
          <a:p>
            <a:pPr>
              <a:spcBef>
                <a:spcPts val="0"/>
              </a:spcBef>
            </a:pPr>
            <a:r>
              <a:rPr lang="en-US" sz="1200" dirty="0">
                <a:solidFill>
                  <a:schemeClr val="bg2"/>
                </a:solidFill>
              </a:rPr>
              <a:t>HP+CH: 157,000</a:t>
            </a:r>
          </a:p>
          <a:p>
            <a:pPr>
              <a:spcBef>
                <a:spcPts val="0"/>
              </a:spcBef>
            </a:pPr>
            <a:endParaRPr lang="en-US" sz="1200" dirty="0">
              <a:solidFill>
                <a:schemeClr val="bg2"/>
              </a:solidFill>
            </a:endParaRPr>
          </a:p>
          <a:p>
            <a:endParaRPr lang="en-GB" sz="1200" dirty="0"/>
          </a:p>
        </p:txBody>
      </p:sp>
      <p:sp>
        <p:nvSpPr>
          <p:cNvPr id="2" name="Title 1">
            <a:extLst>
              <a:ext uri="{FF2B5EF4-FFF2-40B4-BE49-F238E27FC236}">
                <a16:creationId xmlns:a16="http://schemas.microsoft.com/office/drawing/2014/main" id="{4D783506-217F-172D-840F-A99A2D90DCDB}"/>
              </a:ext>
            </a:extLst>
          </p:cNvPr>
          <p:cNvSpPr>
            <a:spLocks noGrp="1"/>
          </p:cNvSpPr>
          <p:nvPr>
            <p:ph type="title"/>
          </p:nvPr>
        </p:nvSpPr>
        <p:spPr/>
        <p:txBody>
          <a:bodyPr/>
          <a:lstStyle/>
          <a:p>
            <a:r>
              <a:rPr lang="en-GB" u="sng"/>
              <a:t>Drama</a:t>
            </a:r>
            <a:r>
              <a:rPr lang="en-GB"/>
              <a:t> - Programming Highlights</a:t>
            </a:r>
            <a:endParaRPr lang="en-GB" dirty="0"/>
          </a:p>
        </p:txBody>
      </p:sp>
      <p:sp>
        <p:nvSpPr>
          <p:cNvPr id="7" name="Text Placeholder 6">
            <a:extLst>
              <a:ext uri="{FF2B5EF4-FFF2-40B4-BE49-F238E27FC236}">
                <a16:creationId xmlns:a16="http://schemas.microsoft.com/office/drawing/2014/main" id="{93D29FE2-EFFF-55DC-31A3-372D90EB351F}"/>
              </a:ext>
            </a:extLst>
          </p:cNvPr>
          <p:cNvSpPr>
            <a:spLocks noGrp="1"/>
          </p:cNvSpPr>
          <p:nvPr>
            <p:ph type="body" sz="quarter" idx="15"/>
          </p:nvPr>
        </p:nvSpPr>
        <p:spPr/>
        <p:txBody>
          <a:bodyPr/>
          <a:lstStyle/>
          <a:p>
            <a:r>
              <a:rPr lang="en-GB" dirty="0"/>
              <a:t>Source: Barb, Q2 2025. Average audience figures - Consolidated, Top performing episode of series (if applicable). </a:t>
            </a:r>
          </a:p>
        </p:txBody>
      </p:sp>
      <p:sp>
        <p:nvSpPr>
          <p:cNvPr id="9" name="Text Placeholder 2">
            <a:extLst>
              <a:ext uri="{FF2B5EF4-FFF2-40B4-BE49-F238E27FC236}">
                <a16:creationId xmlns:a16="http://schemas.microsoft.com/office/drawing/2014/main" id="{4764C5FE-397B-FD58-3ECE-814A59AC5CFB}"/>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000" dirty="0"/>
          </a:p>
        </p:txBody>
      </p:sp>
      <p:sp>
        <p:nvSpPr>
          <p:cNvPr id="8" name="AutoShape 8" descr="The Chelsea Detective Christmas Special 2024 - U&amp;Drama +1 | TV Guide">
            <a:extLst>
              <a:ext uri="{FF2B5EF4-FFF2-40B4-BE49-F238E27FC236}">
                <a16:creationId xmlns:a16="http://schemas.microsoft.com/office/drawing/2014/main" id="{63E73A57-A011-3D70-9641-5BBC45E26BA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Placeholder 10" descr="Everything to know about The Handmaid's Tale season 6 | TV &amp; Radio |  Showbiz &amp; TV | Express.co.uk">
            <a:extLst>
              <a:ext uri="{FF2B5EF4-FFF2-40B4-BE49-F238E27FC236}">
                <a16:creationId xmlns:a16="http://schemas.microsoft.com/office/drawing/2014/main" id="{C974ECFE-0D9B-47DD-E4DC-013CDA6A26B9}"/>
              </a:ext>
            </a:extLst>
          </p:cNvPr>
          <p:cNvPicPr>
            <a:picLocks noGrp="1" noChangeAspect="1" noChangeArrowheads="1"/>
          </p:cNvPicPr>
          <p:nvPr>
            <p:ph type="pic" sz="quarter" idx="34"/>
          </p:nvPr>
        </p:nvPicPr>
        <p:blipFill>
          <a:blip r:embed="rId3">
            <a:extLst>
              <a:ext uri="{28A0092B-C50C-407E-A947-70E740481C1C}">
                <a14:useLocalDpi xmlns:a14="http://schemas.microsoft.com/office/drawing/2010/main" val="0"/>
              </a:ext>
            </a:extLst>
          </a:blip>
          <a:srcRect l="125" r="125"/>
          <a:stretch>
            <a:fillRect/>
          </a:stretch>
        </p:blipFill>
        <p:spPr bwMode="auto">
          <a:xfrm>
            <a:off x="2865438" y="1630363"/>
            <a:ext cx="1792287" cy="1193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RST LOOK IMAGES OF ITV'S GRIPPING NEW CRIME THRILLER, CODE OF SILENCE,  STARRING ROSE AYLING-ELLIS | Press Centre">
            <a:extLst>
              <a:ext uri="{FF2B5EF4-FFF2-40B4-BE49-F238E27FC236}">
                <a16:creationId xmlns:a16="http://schemas.microsoft.com/office/drawing/2014/main" id="{87AEBB55-E544-C3F6-A3C4-2106EA18A76B}"/>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40" b="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ill Halfpenny leads The Feud, Channel 5's 'gruesome' new drama">
            <a:extLst>
              <a:ext uri="{FF2B5EF4-FFF2-40B4-BE49-F238E27FC236}">
                <a16:creationId xmlns:a16="http://schemas.microsoft.com/office/drawing/2014/main" id="{DD95FE96-DD8F-5575-862B-FBF7EB38980C}"/>
              </a:ext>
            </a:extLst>
          </p:cNvPr>
          <p:cNvPicPr>
            <a:picLocks noGrp="1" noChangeAspect="1" noChangeArrowheads="1"/>
          </p:cNvPicPr>
          <p:nvPr>
            <p:ph type="pic" sz="quarter" idx="36"/>
          </p:nvPr>
        </p:nvPicPr>
        <p:blipFill>
          <a:blip r:embed="rId5">
            <a:extLst>
              <a:ext uri="{28A0092B-C50C-407E-A947-70E740481C1C}">
                <a14:useLocalDpi xmlns:a14="http://schemas.microsoft.com/office/drawing/2010/main" val="0"/>
              </a:ext>
            </a:extLst>
          </a:blip>
          <a:srcRect t="5556" b="555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Last Of Us: How to watch the show for free in the UK | Metro News">
            <a:extLst>
              <a:ext uri="{FF2B5EF4-FFF2-40B4-BE49-F238E27FC236}">
                <a16:creationId xmlns:a16="http://schemas.microsoft.com/office/drawing/2014/main" id="{5D1F7A4D-371B-EA70-9199-DA1FB8B961FE}"/>
              </a:ext>
            </a:extLst>
          </p:cNvPr>
          <p:cNvPicPr>
            <a:picLocks noGrp="1" noChangeAspect="1" noChangeArrowheads="1"/>
          </p:cNvPicPr>
          <p:nvPr>
            <p:ph type="pic" sz="quarter" idx="38"/>
          </p:nvPr>
        </p:nvPicPr>
        <p:blipFill>
          <a:blip r:embed="rId6">
            <a:extLst>
              <a:ext uri="{28A0092B-C50C-407E-A947-70E740481C1C}">
                <a14:useLocalDpi xmlns:a14="http://schemas.microsoft.com/office/drawing/2010/main" val="0"/>
              </a:ext>
            </a:extLst>
          </a:blip>
          <a:srcRect l="10590" r="1059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drian Scarborough on The Chelsea Detective's future – and why he won't do a  Gavin &amp; Stacey spin-off | Radio Times">
            <a:extLst>
              <a:ext uri="{FF2B5EF4-FFF2-40B4-BE49-F238E27FC236}">
                <a16:creationId xmlns:a16="http://schemas.microsoft.com/office/drawing/2014/main" id="{20B16C93-60B3-C33F-D61B-3844BE82564F}"/>
              </a:ext>
            </a:extLst>
          </p:cNvPr>
          <p:cNvPicPr>
            <a:picLocks noGrp="1" noChangeAspect="1" noChangeArrowheads="1"/>
          </p:cNvPicPr>
          <p:nvPr>
            <p:ph type="pic" sz="quarter" idx="40"/>
          </p:nvPr>
        </p:nvPicPr>
        <p:blipFill>
          <a:blip r:embed="rId7">
            <a:extLst>
              <a:ext uri="{28A0092B-C50C-407E-A947-70E740481C1C}">
                <a14:useLocalDpi xmlns:a14="http://schemas.microsoft.com/office/drawing/2010/main" val="0"/>
              </a:ext>
            </a:extLst>
          </a:blip>
          <a:srcRect t="51" b="5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148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7582D-2350-71DE-1020-0E00FAE53DD7}"/>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720E4F47-94E3-94FF-04C6-5BBEF78A5873}"/>
              </a:ext>
            </a:extLst>
          </p:cNvPr>
          <p:cNvSpPr>
            <a:spLocks noGrp="1"/>
          </p:cNvSpPr>
          <p:nvPr>
            <p:ph type="body" sz="quarter" idx="41"/>
          </p:nvPr>
        </p:nvSpPr>
        <p:spPr>
          <a:xfrm>
            <a:off x="9901050" y="2988431"/>
            <a:ext cx="1988847" cy="2170678"/>
          </a:xfrm>
        </p:spPr>
        <p:txBody>
          <a:bodyPr>
            <a:normAutofit/>
          </a:bodyPr>
          <a:lstStyle/>
          <a:p>
            <a:r>
              <a:rPr lang="en-US" sz="1200" b="1" dirty="0">
                <a:solidFill>
                  <a:schemeClr val="accent3"/>
                </a:solidFill>
              </a:rPr>
              <a:t>Married at First Sight Australia</a:t>
            </a:r>
            <a:endParaRPr lang="en-GB" sz="1200" b="1" dirty="0">
              <a:solidFill>
                <a:schemeClr val="accent3"/>
              </a:solidFill>
            </a:endParaRPr>
          </a:p>
          <a:p>
            <a:r>
              <a:rPr lang="en-GB" sz="1200" dirty="0">
                <a:solidFill>
                  <a:schemeClr val="bg2"/>
                </a:solidFill>
              </a:rPr>
              <a:t>E4, 3 Apr</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1,690,600</a:t>
            </a:r>
          </a:p>
          <a:p>
            <a:pPr>
              <a:spcBef>
                <a:spcPts val="0"/>
              </a:spcBef>
            </a:pPr>
            <a:r>
              <a:rPr lang="en-US" sz="1200" dirty="0">
                <a:solidFill>
                  <a:schemeClr val="bg2"/>
                </a:solidFill>
              </a:rPr>
              <a:t>Adults: 1,659,200</a:t>
            </a:r>
          </a:p>
          <a:p>
            <a:pPr>
              <a:spcBef>
                <a:spcPts val="0"/>
              </a:spcBef>
            </a:pPr>
            <a:r>
              <a:rPr lang="en-US" sz="1200" dirty="0">
                <a:solidFill>
                  <a:schemeClr val="bg2"/>
                </a:solidFill>
              </a:rPr>
              <a:t>ABC1 Ads: 970,600</a:t>
            </a:r>
          </a:p>
          <a:p>
            <a:pPr>
              <a:spcBef>
                <a:spcPts val="0"/>
              </a:spcBef>
            </a:pPr>
            <a:r>
              <a:rPr lang="en-US" sz="1200" dirty="0">
                <a:solidFill>
                  <a:schemeClr val="bg2"/>
                </a:solidFill>
              </a:rPr>
              <a:t>16-34: 310,200</a:t>
            </a:r>
          </a:p>
          <a:p>
            <a:pPr>
              <a:spcBef>
                <a:spcPts val="0"/>
              </a:spcBef>
            </a:pPr>
            <a:r>
              <a:rPr lang="en-US" sz="1200" dirty="0">
                <a:solidFill>
                  <a:schemeClr val="bg2"/>
                </a:solidFill>
              </a:rPr>
              <a:t>HP+CH: 292,000</a:t>
            </a:r>
          </a:p>
        </p:txBody>
      </p:sp>
      <p:sp>
        <p:nvSpPr>
          <p:cNvPr id="10" name="Text Placeholder 9">
            <a:extLst>
              <a:ext uri="{FF2B5EF4-FFF2-40B4-BE49-F238E27FC236}">
                <a16:creationId xmlns:a16="http://schemas.microsoft.com/office/drawing/2014/main" id="{F64DB65F-7EE3-9C76-826B-07192FB09586}"/>
              </a:ext>
            </a:extLst>
          </p:cNvPr>
          <p:cNvSpPr>
            <a:spLocks noGrp="1"/>
          </p:cNvSpPr>
          <p:nvPr>
            <p:ph type="body" sz="quarter" idx="33"/>
          </p:nvPr>
        </p:nvSpPr>
        <p:spPr/>
        <p:txBody>
          <a:bodyPr>
            <a:normAutofit/>
          </a:bodyPr>
          <a:lstStyle/>
          <a:p>
            <a:r>
              <a:rPr lang="en-GB" sz="1200" b="1" dirty="0">
                <a:solidFill>
                  <a:schemeClr val="accent3"/>
                </a:solidFill>
              </a:rPr>
              <a:t>Britain’s Got Talent</a:t>
            </a:r>
          </a:p>
          <a:p>
            <a:r>
              <a:rPr lang="en-GB" sz="1200" dirty="0">
                <a:solidFill>
                  <a:schemeClr val="bg2"/>
                </a:solidFill>
              </a:rPr>
              <a:t>ITV1, 31 May</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5,272,700</a:t>
            </a:r>
          </a:p>
          <a:p>
            <a:pPr>
              <a:spcBef>
                <a:spcPts val="0"/>
              </a:spcBef>
            </a:pPr>
            <a:r>
              <a:rPr lang="en-US" sz="1200" dirty="0">
                <a:solidFill>
                  <a:schemeClr val="bg2"/>
                </a:solidFill>
              </a:rPr>
              <a:t>Adults: 4,802,600</a:t>
            </a:r>
          </a:p>
          <a:p>
            <a:pPr>
              <a:spcBef>
                <a:spcPts val="0"/>
              </a:spcBef>
            </a:pPr>
            <a:r>
              <a:rPr lang="en-US" sz="1200" dirty="0">
                <a:solidFill>
                  <a:schemeClr val="bg2"/>
                </a:solidFill>
              </a:rPr>
              <a:t>ABC1 Ads: 1,983,900</a:t>
            </a:r>
          </a:p>
          <a:p>
            <a:pPr>
              <a:spcBef>
                <a:spcPts val="0"/>
              </a:spcBef>
            </a:pPr>
            <a:r>
              <a:rPr lang="en-US" sz="1200" dirty="0">
                <a:solidFill>
                  <a:schemeClr val="bg2"/>
                </a:solidFill>
              </a:rPr>
              <a:t>16-34: 501,300</a:t>
            </a:r>
          </a:p>
          <a:p>
            <a:pPr>
              <a:spcBef>
                <a:spcPts val="0"/>
              </a:spcBef>
            </a:pPr>
            <a:r>
              <a:rPr lang="en-US" sz="1200" dirty="0">
                <a:solidFill>
                  <a:schemeClr val="bg2"/>
                </a:solidFill>
              </a:rPr>
              <a:t>HP+CH: 522,300</a:t>
            </a:r>
          </a:p>
          <a:p>
            <a:pPr>
              <a:spcBef>
                <a:spcPts val="0"/>
              </a:spcBef>
            </a:pPr>
            <a:endParaRPr lang="en-US" sz="1200" dirty="0">
              <a:solidFill>
                <a:schemeClr val="bg2"/>
              </a:solidFill>
            </a:endParaRPr>
          </a:p>
        </p:txBody>
      </p:sp>
      <p:sp>
        <p:nvSpPr>
          <p:cNvPr id="17" name="Text Placeholder 16">
            <a:extLst>
              <a:ext uri="{FF2B5EF4-FFF2-40B4-BE49-F238E27FC236}">
                <a16:creationId xmlns:a16="http://schemas.microsoft.com/office/drawing/2014/main" id="{2EAEAFEA-0489-E7DA-75CF-424FF51C48E3}"/>
              </a:ext>
            </a:extLst>
          </p:cNvPr>
          <p:cNvSpPr>
            <a:spLocks noGrp="1"/>
          </p:cNvSpPr>
          <p:nvPr>
            <p:ph type="body" sz="quarter" idx="35"/>
          </p:nvPr>
        </p:nvSpPr>
        <p:spPr/>
        <p:txBody>
          <a:bodyPr>
            <a:normAutofit/>
          </a:bodyPr>
          <a:lstStyle/>
          <a:p>
            <a:r>
              <a:rPr lang="en-GB" sz="1200" b="1" dirty="0">
                <a:solidFill>
                  <a:schemeClr val="accent3"/>
                </a:solidFill>
              </a:rPr>
              <a:t>Gogglebox</a:t>
            </a:r>
          </a:p>
          <a:p>
            <a:r>
              <a:rPr lang="en-GB" sz="1200" dirty="0">
                <a:solidFill>
                  <a:schemeClr val="bg2"/>
                </a:solidFill>
              </a:rPr>
              <a:t>Channel 4, 9 Mar</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3,170,700</a:t>
            </a:r>
          </a:p>
          <a:p>
            <a:pPr>
              <a:spcBef>
                <a:spcPts val="0"/>
              </a:spcBef>
            </a:pPr>
            <a:r>
              <a:rPr lang="en-US" sz="1200" dirty="0">
                <a:solidFill>
                  <a:schemeClr val="bg2"/>
                </a:solidFill>
              </a:rPr>
              <a:t>Adults: 3,123,600</a:t>
            </a:r>
          </a:p>
          <a:p>
            <a:pPr>
              <a:spcBef>
                <a:spcPts val="0"/>
              </a:spcBef>
            </a:pPr>
            <a:r>
              <a:rPr lang="en-US" sz="1200" dirty="0">
                <a:solidFill>
                  <a:schemeClr val="bg2"/>
                </a:solidFill>
              </a:rPr>
              <a:t>ABC1 Ads: 1,699,000</a:t>
            </a:r>
          </a:p>
          <a:p>
            <a:pPr>
              <a:spcBef>
                <a:spcPts val="0"/>
              </a:spcBef>
            </a:pPr>
            <a:r>
              <a:rPr lang="en-US" sz="1200" dirty="0">
                <a:solidFill>
                  <a:schemeClr val="bg2"/>
                </a:solidFill>
              </a:rPr>
              <a:t>16-34: 256,100</a:t>
            </a:r>
          </a:p>
          <a:p>
            <a:pPr>
              <a:spcBef>
                <a:spcPts val="0"/>
              </a:spcBef>
            </a:pPr>
            <a:r>
              <a:rPr lang="en-US" sz="1200" dirty="0">
                <a:solidFill>
                  <a:schemeClr val="bg2"/>
                </a:solidFill>
              </a:rPr>
              <a:t>HP+CH: 271,700</a:t>
            </a:r>
          </a:p>
          <a:p>
            <a:pPr>
              <a:spcBef>
                <a:spcPts val="0"/>
              </a:spcBef>
            </a:pPr>
            <a:endParaRPr lang="en-US" sz="1200" dirty="0">
              <a:solidFill>
                <a:schemeClr val="bg2"/>
              </a:solidFill>
            </a:endParaRPr>
          </a:p>
        </p:txBody>
      </p:sp>
      <p:sp>
        <p:nvSpPr>
          <p:cNvPr id="19" name="Text Placeholder 18">
            <a:extLst>
              <a:ext uri="{FF2B5EF4-FFF2-40B4-BE49-F238E27FC236}">
                <a16:creationId xmlns:a16="http://schemas.microsoft.com/office/drawing/2014/main" id="{9FDA8986-4390-37ED-E52E-C196B6C32D4E}"/>
              </a:ext>
            </a:extLst>
          </p:cNvPr>
          <p:cNvSpPr>
            <a:spLocks noGrp="1"/>
          </p:cNvSpPr>
          <p:nvPr>
            <p:ph type="body" sz="quarter" idx="37"/>
          </p:nvPr>
        </p:nvSpPr>
        <p:spPr/>
        <p:txBody>
          <a:bodyPr>
            <a:normAutofit/>
          </a:bodyPr>
          <a:lstStyle/>
          <a:p>
            <a:r>
              <a:rPr lang="en-GB" sz="1200" b="1" dirty="0">
                <a:solidFill>
                  <a:schemeClr val="accent3"/>
                </a:solidFill>
              </a:rPr>
              <a:t>Celebrity Puzzling</a:t>
            </a:r>
          </a:p>
          <a:p>
            <a:r>
              <a:rPr lang="en-GB" sz="1200" dirty="0">
                <a:solidFill>
                  <a:schemeClr val="bg2"/>
                </a:solidFill>
              </a:rPr>
              <a:t>Channel 5, 23 Jun</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751,700</a:t>
            </a:r>
          </a:p>
          <a:p>
            <a:pPr>
              <a:spcBef>
                <a:spcPts val="0"/>
              </a:spcBef>
            </a:pPr>
            <a:r>
              <a:rPr lang="en-US" sz="1200" dirty="0">
                <a:solidFill>
                  <a:schemeClr val="bg2"/>
                </a:solidFill>
              </a:rPr>
              <a:t>Adults: 738,900</a:t>
            </a:r>
          </a:p>
          <a:p>
            <a:pPr>
              <a:spcBef>
                <a:spcPts val="0"/>
              </a:spcBef>
            </a:pPr>
            <a:r>
              <a:rPr lang="en-US" sz="1200" dirty="0">
                <a:solidFill>
                  <a:schemeClr val="bg2"/>
                </a:solidFill>
              </a:rPr>
              <a:t>ABC1 Ads: 380,900</a:t>
            </a:r>
          </a:p>
          <a:p>
            <a:pPr>
              <a:spcBef>
                <a:spcPts val="0"/>
              </a:spcBef>
            </a:pPr>
            <a:r>
              <a:rPr lang="en-US" sz="1200" dirty="0">
                <a:solidFill>
                  <a:schemeClr val="bg2"/>
                </a:solidFill>
              </a:rPr>
              <a:t>16-34: 49,100</a:t>
            </a:r>
          </a:p>
          <a:p>
            <a:pPr>
              <a:spcBef>
                <a:spcPts val="0"/>
              </a:spcBef>
            </a:pPr>
            <a:r>
              <a:rPr lang="en-US" sz="1200" dirty="0">
                <a:solidFill>
                  <a:schemeClr val="bg2"/>
                </a:solidFill>
              </a:rPr>
              <a:t>HP+CH: 20,200</a:t>
            </a:r>
          </a:p>
        </p:txBody>
      </p:sp>
      <p:sp>
        <p:nvSpPr>
          <p:cNvPr id="21" name="Text Placeholder 20">
            <a:extLst>
              <a:ext uri="{FF2B5EF4-FFF2-40B4-BE49-F238E27FC236}">
                <a16:creationId xmlns:a16="http://schemas.microsoft.com/office/drawing/2014/main" id="{2A8486B1-0D3A-26E8-2E1F-EA365E695F94}"/>
              </a:ext>
            </a:extLst>
          </p:cNvPr>
          <p:cNvSpPr>
            <a:spLocks noGrp="1"/>
          </p:cNvSpPr>
          <p:nvPr>
            <p:ph type="body" sz="quarter" idx="39"/>
          </p:nvPr>
        </p:nvSpPr>
        <p:spPr/>
        <p:txBody>
          <a:bodyPr>
            <a:normAutofit/>
          </a:bodyPr>
          <a:lstStyle/>
          <a:p>
            <a:r>
              <a:rPr lang="en-US" sz="1200" b="1" dirty="0">
                <a:solidFill>
                  <a:schemeClr val="accent3"/>
                </a:solidFill>
              </a:rPr>
              <a:t>Love Island</a:t>
            </a:r>
          </a:p>
          <a:p>
            <a:r>
              <a:rPr lang="en-GB" sz="1200" dirty="0">
                <a:solidFill>
                  <a:schemeClr val="bg2"/>
                </a:solidFill>
              </a:rPr>
              <a:t>ITV2, 30 Jun</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1,978,200</a:t>
            </a:r>
          </a:p>
          <a:p>
            <a:pPr>
              <a:spcBef>
                <a:spcPts val="0"/>
              </a:spcBef>
            </a:pPr>
            <a:r>
              <a:rPr lang="en-US" sz="1200" dirty="0">
                <a:solidFill>
                  <a:schemeClr val="bg2"/>
                </a:solidFill>
              </a:rPr>
              <a:t>Adults: 1,913,500</a:t>
            </a:r>
          </a:p>
          <a:p>
            <a:pPr>
              <a:spcBef>
                <a:spcPts val="0"/>
              </a:spcBef>
            </a:pPr>
            <a:r>
              <a:rPr lang="en-US" sz="1200" dirty="0">
                <a:solidFill>
                  <a:schemeClr val="bg2"/>
                </a:solidFill>
              </a:rPr>
              <a:t>ABC1 Ads: 951,300</a:t>
            </a:r>
          </a:p>
          <a:p>
            <a:pPr>
              <a:spcBef>
                <a:spcPts val="0"/>
              </a:spcBef>
            </a:pPr>
            <a:r>
              <a:rPr lang="en-US" sz="1200" dirty="0">
                <a:solidFill>
                  <a:schemeClr val="bg2"/>
                </a:solidFill>
              </a:rPr>
              <a:t>16-34: 831,700</a:t>
            </a:r>
          </a:p>
          <a:p>
            <a:pPr>
              <a:spcBef>
                <a:spcPts val="0"/>
              </a:spcBef>
            </a:pPr>
            <a:r>
              <a:rPr lang="en-US" sz="1200" dirty="0">
                <a:solidFill>
                  <a:schemeClr val="bg2"/>
                </a:solidFill>
              </a:rPr>
              <a:t>HP+CH: 434,100</a:t>
            </a:r>
          </a:p>
          <a:p>
            <a:pPr>
              <a:spcBef>
                <a:spcPts val="0"/>
              </a:spcBef>
            </a:pPr>
            <a:endParaRPr lang="en-US" sz="1200" dirty="0">
              <a:solidFill>
                <a:schemeClr val="bg2"/>
              </a:solidFill>
            </a:endParaRPr>
          </a:p>
          <a:p>
            <a:endParaRPr lang="en-GB" sz="1200" dirty="0"/>
          </a:p>
        </p:txBody>
      </p:sp>
      <p:sp>
        <p:nvSpPr>
          <p:cNvPr id="2" name="Title 1">
            <a:extLst>
              <a:ext uri="{FF2B5EF4-FFF2-40B4-BE49-F238E27FC236}">
                <a16:creationId xmlns:a16="http://schemas.microsoft.com/office/drawing/2014/main" id="{E525540A-DA99-D962-BEBB-C9773669BD64}"/>
              </a:ext>
            </a:extLst>
          </p:cNvPr>
          <p:cNvSpPr>
            <a:spLocks noGrp="1"/>
          </p:cNvSpPr>
          <p:nvPr>
            <p:ph type="title"/>
          </p:nvPr>
        </p:nvSpPr>
        <p:spPr/>
        <p:txBody>
          <a:bodyPr/>
          <a:lstStyle/>
          <a:p>
            <a:r>
              <a:rPr lang="en-GB" u="sng" dirty="0"/>
              <a:t>Entertainment</a:t>
            </a:r>
            <a:r>
              <a:rPr lang="en-GB" dirty="0"/>
              <a:t> - Programming Highlights</a:t>
            </a:r>
          </a:p>
        </p:txBody>
      </p:sp>
      <p:sp>
        <p:nvSpPr>
          <p:cNvPr id="7" name="Text Placeholder 6">
            <a:extLst>
              <a:ext uri="{FF2B5EF4-FFF2-40B4-BE49-F238E27FC236}">
                <a16:creationId xmlns:a16="http://schemas.microsoft.com/office/drawing/2014/main" id="{86F0A846-3023-6444-E933-7B7EFB7F6056}"/>
              </a:ext>
            </a:extLst>
          </p:cNvPr>
          <p:cNvSpPr>
            <a:spLocks noGrp="1"/>
          </p:cNvSpPr>
          <p:nvPr>
            <p:ph type="body" sz="quarter" idx="15"/>
          </p:nvPr>
        </p:nvSpPr>
        <p:spPr/>
        <p:txBody>
          <a:bodyPr/>
          <a:lstStyle/>
          <a:p>
            <a:r>
              <a:rPr lang="en-GB" dirty="0"/>
              <a:t>Source: Barb, Q2 2025. Average audience figures - Consolidated, Top performing episode of series (if applicable). </a:t>
            </a:r>
          </a:p>
        </p:txBody>
      </p:sp>
      <p:sp>
        <p:nvSpPr>
          <p:cNvPr id="9" name="Text Placeholder 2">
            <a:extLst>
              <a:ext uri="{FF2B5EF4-FFF2-40B4-BE49-F238E27FC236}">
                <a16:creationId xmlns:a16="http://schemas.microsoft.com/office/drawing/2014/main" id="{512C9DFB-159F-4513-DBEF-8889372C4E3C}"/>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000" dirty="0"/>
          </a:p>
        </p:txBody>
      </p:sp>
      <p:sp>
        <p:nvSpPr>
          <p:cNvPr id="8" name="AutoShape 8" descr="The Chelsea Detective Christmas Special 2024 - U&amp;Drama +1 | TV Guide">
            <a:extLst>
              <a:ext uri="{FF2B5EF4-FFF2-40B4-BE49-F238E27FC236}">
                <a16:creationId xmlns:a16="http://schemas.microsoft.com/office/drawing/2014/main" id="{A080AE28-1F8A-1E84-B744-3A5A93866A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2" descr="Who won Britain's Got Talent 2025? Season 18 winner revealed | Radio Times">
            <a:extLst>
              <a:ext uri="{FF2B5EF4-FFF2-40B4-BE49-F238E27FC236}">
                <a16:creationId xmlns:a16="http://schemas.microsoft.com/office/drawing/2014/main" id="{09C12DA5-1F6E-6197-F666-B6E5925FA748}"/>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51" b="51"/>
          <a:stretch>
            <a:fillRect/>
          </a:stretch>
        </p:blipFill>
        <p:spPr bwMode="auto">
          <a:xfrm>
            <a:off x="531813" y="1630363"/>
            <a:ext cx="1790700" cy="1193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15">
            <a:extLst>
              <a:ext uri="{FF2B5EF4-FFF2-40B4-BE49-F238E27FC236}">
                <a16:creationId xmlns:a16="http://schemas.microsoft.com/office/drawing/2014/main" id="{6DF6CB36-9296-2390-AB0E-4E515CE03F91}"/>
              </a:ext>
            </a:extLst>
          </p:cNvPr>
          <p:cNvPicPr>
            <a:picLocks noGrp="1" noChangeAspect="1"/>
          </p:cNvPicPr>
          <p:nvPr>
            <p:ph type="pic" sz="quarter" idx="34"/>
          </p:nvPr>
        </p:nvPicPr>
        <p:blipFill>
          <a:blip r:embed="rId4"/>
          <a:srcRect l="7748" r="7748"/>
          <a:stretch>
            <a:fillRect/>
          </a:stretch>
        </p:blipFill>
        <p:spPr>
          <a:prstGeom prst="rect">
            <a:avLst/>
          </a:prstGeom>
        </p:spPr>
      </p:pic>
      <p:pic>
        <p:nvPicPr>
          <p:cNvPr id="20" name="Picture Placeholder 19">
            <a:extLst>
              <a:ext uri="{FF2B5EF4-FFF2-40B4-BE49-F238E27FC236}">
                <a16:creationId xmlns:a16="http://schemas.microsoft.com/office/drawing/2014/main" id="{77C132F3-3E52-6B0F-C07F-896760240D73}"/>
              </a:ext>
            </a:extLst>
          </p:cNvPr>
          <p:cNvPicPr>
            <a:picLocks noGrp="1" noChangeAspect="1"/>
          </p:cNvPicPr>
          <p:nvPr>
            <p:ph type="pic" sz="quarter" idx="38"/>
          </p:nvPr>
        </p:nvPicPr>
        <p:blipFill>
          <a:blip r:embed="rId5"/>
          <a:srcRect l="7890" r="7890"/>
          <a:stretch>
            <a:fillRect/>
          </a:stretch>
        </p:blipFill>
        <p:spPr>
          <a:prstGeom prst="rect">
            <a:avLst/>
          </a:prstGeom>
        </p:spPr>
      </p:pic>
      <p:pic>
        <p:nvPicPr>
          <p:cNvPr id="22" name="Picture Placeholder 21">
            <a:extLst>
              <a:ext uri="{FF2B5EF4-FFF2-40B4-BE49-F238E27FC236}">
                <a16:creationId xmlns:a16="http://schemas.microsoft.com/office/drawing/2014/main" id="{749369C3-5A39-D1BC-39B0-551DA56A0F4D}"/>
              </a:ext>
            </a:extLst>
          </p:cNvPr>
          <p:cNvPicPr>
            <a:picLocks noGrp="1" noChangeAspect="1"/>
          </p:cNvPicPr>
          <p:nvPr>
            <p:ph type="pic" sz="quarter" idx="40"/>
          </p:nvPr>
        </p:nvPicPr>
        <p:blipFill>
          <a:blip r:embed="rId6"/>
          <a:srcRect t="5556" b="5556"/>
          <a:stretch>
            <a:fillRect/>
          </a:stretch>
        </p:blipFill>
        <p:spPr>
          <a:prstGeom prst="rect">
            <a:avLst/>
          </a:prstGeom>
        </p:spPr>
      </p:pic>
      <p:pic>
        <p:nvPicPr>
          <p:cNvPr id="4100" name="Picture 4" descr="Sally Lindsay &amp; Jeremy Vine's Celebrity Puzzling show confirms air date |  Radio Times">
            <a:extLst>
              <a:ext uri="{FF2B5EF4-FFF2-40B4-BE49-F238E27FC236}">
                <a16:creationId xmlns:a16="http://schemas.microsoft.com/office/drawing/2014/main" id="{24C14DE2-EC23-B0C4-70DA-FA9284F93674}"/>
              </a:ext>
            </a:extLst>
          </p:cNvPr>
          <p:cNvPicPr>
            <a:picLocks noGrp="1" noChangeAspect="1" noChangeArrowheads="1"/>
          </p:cNvPicPr>
          <p:nvPr>
            <p:ph type="pic" sz="quarter" idx="36"/>
          </p:nvPr>
        </p:nvPicPr>
        <p:blipFill>
          <a:blip r:embed="rId7">
            <a:extLst>
              <a:ext uri="{28A0092B-C50C-407E-A947-70E740481C1C}">
                <a14:useLocalDpi xmlns:a14="http://schemas.microsoft.com/office/drawing/2010/main" val="0"/>
              </a:ext>
            </a:extLst>
          </a:blip>
          <a:srcRect t="980" b="98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049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F0689-A670-E079-0A5A-0E2CFE273A13}"/>
            </a:ext>
          </a:extLst>
        </p:cNvPr>
        <p:cNvGrpSpPr/>
        <p:nvPr/>
      </p:nvGrpSpPr>
      <p:grpSpPr>
        <a:xfrm>
          <a:off x="0" y="0"/>
          <a:ext cx="0" cy="0"/>
          <a:chOff x="0" y="0"/>
          <a:chExt cx="0" cy="0"/>
        </a:xfrm>
      </p:grpSpPr>
      <p:pic>
        <p:nvPicPr>
          <p:cNvPr id="12" name="Picture 6" descr="5 - Live: FIFA Club World Cup 2025 - Season 1 - Episode 20 / Quarter Final">
            <a:extLst>
              <a:ext uri="{FF2B5EF4-FFF2-40B4-BE49-F238E27FC236}">
                <a16:creationId xmlns:a16="http://schemas.microsoft.com/office/drawing/2014/main" id="{D37599C9-6D16-3B2F-2A5F-724303E0E3D5}"/>
              </a:ext>
            </a:extLst>
          </p:cNvPr>
          <p:cNvPicPr>
            <a:picLocks noGrp="1" noChangeAspect="1" noChangeArrowheads="1"/>
          </p:cNvPicPr>
          <p:nvPr>
            <p:ph type="pic" sz="quarter" idx="36"/>
          </p:nvPr>
        </p:nvPicPr>
        <p:blipFill rotWithShape="1">
          <a:blip r:embed="rId3">
            <a:extLst>
              <a:ext uri="{28A0092B-C50C-407E-A947-70E740481C1C}">
                <a14:useLocalDpi xmlns:a14="http://schemas.microsoft.com/office/drawing/2010/main" val="0"/>
              </a:ext>
            </a:extLst>
          </a:blip>
          <a:srcRect l="28933" t="4760" r="4044" b="15806"/>
          <a:stretch>
            <a:fillRect/>
          </a:stretch>
        </p:blipFill>
        <p:spPr bwMode="auto">
          <a:xfrm>
            <a:off x="5200650" y="1630363"/>
            <a:ext cx="1790700" cy="1193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 testing 2025 live: When and how to watch pre-season running in Bahrain  on Sky Sports F1 | F1 News | Sky Sports">
            <a:extLst>
              <a:ext uri="{FF2B5EF4-FFF2-40B4-BE49-F238E27FC236}">
                <a16:creationId xmlns:a16="http://schemas.microsoft.com/office/drawing/2014/main" id="{93D515E5-C4C4-D2A3-6ED7-16AC744C6DEF}"/>
              </a:ext>
            </a:extLst>
          </p:cNvPr>
          <p:cNvPicPr>
            <a:picLocks noGrp="1" noChangeAspect="1" noChangeArrowheads="1"/>
          </p:cNvPicPr>
          <p:nvPr>
            <p:ph type="pic" sz="quarter" idx="38"/>
          </p:nvPr>
        </p:nvPicPr>
        <p:blipFill rotWithShape="1">
          <a:blip r:embed="rId4">
            <a:extLst>
              <a:ext uri="{28A0092B-C50C-407E-A947-70E740481C1C}">
                <a14:useLocalDpi xmlns:a14="http://schemas.microsoft.com/office/drawing/2010/main" val="0"/>
              </a:ext>
            </a:extLst>
          </a:blip>
          <a:srcRect l="24874" r="19074" b="33627"/>
          <a:stretch>
            <a:fillRect/>
          </a:stretch>
        </p:blipFill>
        <p:spPr bwMode="auto">
          <a:xfrm>
            <a:off x="7534275" y="1630363"/>
            <a:ext cx="1792288" cy="11938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22">
            <a:extLst>
              <a:ext uri="{FF2B5EF4-FFF2-40B4-BE49-F238E27FC236}">
                <a16:creationId xmlns:a16="http://schemas.microsoft.com/office/drawing/2014/main" id="{C469EEA1-B7BE-CF71-346A-5C015C854D1D}"/>
              </a:ext>
            </a:extLst>
          </p:cNvPr>
          <p:cNvSpPr>
            <a:spLocks noGrp="1"/>
          </p:cNvSpPr>
          <p:nvPr>
            <p:ph type="body" sz="quarter" idx="41"/>
          </p:nvPr>
        </p:nvSpPr>
        <p:spPr>
          <a:xfrm>
            <a:off x="9901050" y="2988431"/>
            <a:ext cx="1988848" cy="2170678"/>
          </a:xfrm>
        </p:spPr>
        <p:txBody>
          <a:bodyPr>
            <a:normAutofit/>
          </a:bodyPr>
          <a:lstStyle/>
          <a:p>
            <a:r>
              <a:rPr lang="en-US" sz="1200" b="1" dirty="0">
                <a:solidFill>
                  <a:schemeClr val="accent3"/>
                </a:solidFill>
              </a:rPr>
              <a:t>UEFA Europa League: TOT v MUN</a:t>
            </a:r>
          </a:p>
          <a:p>
            <a:r>
              <a:rPr lang="en-GB" sz="1200" dirty="0">
                <a:solidFill>
                  <a:schemeClr val="bg2"/>
                </a:solidFill>
              </a:rPr>
              <a:t>TNT Sports, 21 May</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1,207,000</a:t>
            </a:r>
          </a:p>
          <a:p>
            <a:pPr>
              <a:spcBef>
                <a:spcPts val="0"/>
              </a:spcBef>
            </a:pPr>
            <a:r>
              <a:rPr lang="en-US" sz="1200" dirty="0">
                <a:solidFill>
                  <a:schemeClr val="bg2"/>
                </a:solidFill>
              </a:rPr>
              <a:t>Adults: 1,115,600</a:t>
            </a:r>
          </a:p>
          <a:p>
            <a:pPr>
              <a:spcBef>
                <a:spcPts val="0"/>
              </a:spcBef>
            </a:pPr>
            <a:r>
              <a:rPr lang="en-US" sz="1200" dirty="0">
                <a:solidFill>
                  <a:schemeClr val="bg2"/>
                </a:solidFill>
              </a:rPr>
              <a:t>ABC1 Ads: 656,300</a:t>
            </a:r>
          </a:p>
          <a:p>
            <a:pPr>
              <a:spcBef>
                <a:spcPts val="0"/>
              </a:spcBef>
            </a:pPr>
            <a:r>
              <a:rPr lang="en-US" sz="1200" dirty="0">
                <a:solidFill>
                  <a:schemeClr val="bg2"/>
                </a:solidFill>
              </a:rPr>
              <a:t>16-34: 232,500</a:t>
            </a:r>
          </a:p>
          <a:p>
            <a:pPr>
              <a:spcBef>
                <a:spcPts val="0"/>
              </a:spcBef>
            </a:pPr>
            <a:r>
              <a:rPr lang="en-US" sz="1200" dirty="0">
                <a:solidFill>
                  <a:schemeClr val="bg2"/>
                </a:solidFill>
              </a:rPr>
              <a:t>HP+CH: 92,400</a:t>
            </a:r>
          </a:p>
          <a:p>
            <a:endParaRPr lang="en-GB" sz="1200" dirty="0"/>
          </a:p>
        </p:txBody>
      </p:sp>
      <p:sp>
        <p:nvSpPr>
          <p:cNvPr id="10" name="Text Placeholder 9">
            <a:extLst>
              <a:ext uri="{FF2B5EF4-FFF2-40B4-BE49-F238E27FC236}">
                <a16:creationId xmlns:a16="http://schemas.microsoft.com/office/drawing/2014/main" id="{A18642B1-3650-8722-2887-0A2AC30502C8}"/>
              </a:ext>
            </a:extLst>
          </p:cNvPr>
          <p:cNvSpPr>
            <a:spLocks noGrp="1"/>
          </p:cNvSpPr>
          <p:nvPr>
            <p:ph type="body" sz="quarter" idx="33"/>
          </p:nvPr>
        </p:nvSpPr>
        <p:spPr>
          <a:xfrm>
            <a:off x="562437" y="2988431"/>
            <a:ext cx="1790974" cy="2170678"/>
          </a:xfrm>
        </p:spPr>
        <p:txBody>
          <a:bodyPr>
            <a:normAutofit/>
          </a:bodyPr>
          <a:lstStyle/>
          <a:p>
            <a:r>
              <a:rPr lang="en-GB" sz="1200" b="1" dirty="0">
                <a:solidFill>
                  <a:schemeClr val="accent3"/>
                </a:solidFill>
              </a:rPr>
              <a:t>International Football: ENG v SEN</a:t>
            </a:r>
          </a:p>
          <a:p>
            <a:r>
              <a:rPr lang="en-GB" sz="1200" dirty="0">
                <a:solidFill>
                  <a:schemeClr val="bg2"/>
                </a:solidFill>
              </a:rPr>
              <a:t>ITV1, 10 Jun</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2,918,700</a:t>
            </a:r>
          </a:p>
          <a:p>
            <a:pPr>
              <a:spcBef>
                <a:spcPts val="0"/>
              </a:spcBef>
            </a:pPr>
            <a:r>
              <a:rPr lang="en-US" sz="1200" dirty="0">
                <a:solidFill>
                  <a:schemeClr val="bg2"/>
                </a:solidFill>
              </a:rPr>
              <a:t>Adults: 2,766,200</a:t>
            </a:r>
          </a:p>
          <a:p>
            <a:pPr>
              <a:spcBef>
                <a:spcPts val="0"/>
              </a:spcBef>
            </a:pPr>
            <a:r>
              <a:rPr lang="en-US" sz="1200" dirty="0">
                <a:solidFill>
                  <a:schemeClr val="bg2"/>
                </a:solidFill>
              </a:rPr>
              <a:t>ABC1 Ads: 1,412,300</a:t>
            </a:r>
          </a:p>
          <a:p>
            <a:pPr>
              <a:spcBef>
                <a:spcPts val="0"/>
              </a:spcBef>
            </a:pPr>
            <a:r>
              <a:rPr lang="en-US" sz="1200" dirty="0">
                <a:solidFill>
                  <a:schemeClr val="bg2"/>
                </a:solidFill>
              </a:rPr>
              <a:t>16-34: 271,600</a:t>
            </a:r>
          </a:p>
          <a:p>
            <a:pPr>
              <a:spcBef>
                <a:spcPts val="0"/>
              </a:spcBef>
            </a:pPr>
            <a:r>
              <a:rPr lang="en-US" sz="1200" dirty="0">
                <a:solidFill>
                  <a:schemeClr val="bg2"/>
                </a:solidFill>
              </a:rPr>
              <a:t>HP+CH: 204,800</a:t>
            </a:r>
          </a:p>
          <a:p>
            <a:pPr>
              <a:spcBef>
                <a:spcPts val="0"/>
              </a:spcBef>
            </a:pPr>
            <a:endParaRPr lang="en-US" sz="1200" dirty="0">
              <a:solidFill>
                <a:schemeClr val="bg2"/>
              </a:solidFill>
            </a:endParaRPr>
          </a:p>
        </p:txBody>
      </p:sp>
      <p:sp>
        <p:nvSpPr>
          <p:cNvPr id="17" name="Text Placeholder 16">
            <a:extLst>
              <a:ext uri="{FF2B5EF4-FFF2-40B4-BE49-F238E27FC236}">
                <a16:creationId xmlns:a16="http://schemas.microsoft.com/office/drawing/2014/main" id="{8BA3FFFE-1723-9786-5AC4-D4A923612AB4}"/>
              </a:ext>
            </a:extLst>
          </p:cNvPr>
          <p:cNvSpPr>
            <a:spLocks noGrp="1"/>
          </p:cNvSpPr>
          <p:nvPr>
            <p:ph type="body" sz="quarter" idx="35"/>
          </p:nvPr>
        </p:nvSpPr>
        <p:spPr/>
        <p:txBody>
          <a:bodyPr>
            <a:normAutofit/>
          </a:bodyPr>
          <a:lstStyle/>
          <a:p>
            <a:r>
              <a:rPr lang="en-US" sz="1200" b="1" dirty="0">
                <a:solidFill>
                  <a:schemeClr val="accent3"/>
                </a:solidFill>
              </a:rPr>
              <a:t>Football: UEFA U21 Championship 2025</a:t>
            </a:r>
          </a:p>
          <a:p>
            <a:r>
              <a:rPr lang="en-GB" sz="1200" dirty="0">
                <a:solidFill>
                  <a:schemeClr val="bg2"/>
                </a:solidFill>
              </a:rPr>
              <a:t>Channel 4, 28 Jun</a:t>
            </a:r>
          </a:p>
          <a:p>
            <a:endParaRPr lang="en-GB" sz="1200" dirty="0">
              <a:solidFill>
                <a:schemeClr val="bg2"/>
              </a:solidFill>
            </a:endParaRPr>
          </a:p>
          <a:p>
            <a:pPr>
              <a:lnSpc>
                <a:spcPct val="110000"/>
              </a:lnSpc>
            </a:pPr>
            <a:r>
              <a:rPr lang="en-GB" sz="1200" b="1" dirty="0">
                <a:solidFill>
                  <a:schemeClr val="accent3"/>
                </a:solidFill>
              </a:rPr>
              <a:t>Average Audience</a:t>
            </a:r>
          </a:p>
          <a:p>
            <a:pPr>
              <a:spcBef>
                <a:spcPts val="0"/>
              </a:spcBef>
            </a:pPr>
            <a:r>
              <a:rPr lang="en-US" sz="1200" dirty="0">
                <a:solidFill>
                  <a:schemeClr val="bg2"/>
                </a:solidFill>
              </a:rPr>
              <a:t>Individuals: 2,565,500</a:t>
            </a:r>
          </a:p>
          <a:p>
            <a:pPr>
              <a:spcBef>
                <a:spcPts val="0"/>
              </a:spcBef>
            </a:pPr>
            <a:r>
              <a:rPr lang="en-US" sz="1200" dirty="0">
                <a:solidFill>
                  <a:schemeClr val="bg2"/>
                </a:solidFill>
              </a:rPr>
              <a:t>Adults: 2,422,800</a:t>
            </a:r>
          </a:p>
          <a:p>
            <a:pPr>
              <a:spcBef>
                <a:spcPts val="0"/>
              </a:spcBef>
            </a:pPr>
            <a:r>
              <a:rPr lang="en-US" sz="1200" dirty="0">
                <a:solidFill>
                  <a:schemeClr val="bg2"/>
                </a:solidFill>
              </a:rPr>
              <a:t>ABC1 Ads: 1,166,800</a:t>
            </a:r>
          </a:p>
          <a:p>
            <a:pPr>
              <a:spcBef>
                <a:spcPts val="0"/>
              </a:spcBef>
            </a:pPr>
            <a:r>
              <a:rPr lang="en-US" sz="1200" dirty="0">
                <a:solidFill>
                  <a:schemeClr val="bg2"/>
                </a:solidFill>
              </a:rPr>
              <a:t>16-34: 279,400</a:t>
            </a:r>
          </a:p>
          <a:p>
            <a:pPr>
              <a:spcBef>
                <a:spcPts val="0"/>
              </a:spcBef>
            </a:pPr>
            <a:r>
              <a:rPr lang="en-US" sz="1200" dirty="0">
                <a:solidFill>
                  <a:schemeClr val="bg2"/>
                </a:solidFill>
              </a:rPr>
              <a:t>HP+CH: 159,900</a:t>
            </a:r>
          </a:p>
          <a:p>
            <a:endParaRPr lang="en-GB" sz="1200" dirty="0"/>
          </a:p>
        </p:txBody>
      </p:sp>
      <p:sp>
        <p:nvSpPr>
          <p:cNvPr id="19" name="Text Placeholder 18">
            <a:extLst>
              <a:ext uri="{FF2B5EF4-FFF2-40B4-BE49-F238E27FC236}">
                <a16:creationId xmlns:a16="http://schemas.microsoft.com/office/drawing/2014/main" id="{D32957C8-D12F-2703-C73B-812BE6311BD5}"/>
              </a:ext>
            </a:extLst>
          </p:cNvPr>
          <p:cNvSpPr>
            <a:spLocks noGrp="1"/>
          </p:cNvSpPr>
          <p:nvPr>
            <p:ph type="body" sz="quarter" idx="37"/>
          </p:nvPr>
        </p:nvSpPr>
        <p:spPr/>
        <p:txBody>
          <a:bodyPr>
            <a:normAutofit/>
          </a:bodyPr>
          <a:lstStyle/>
          <a:p>
            <a:r>
              <a:rPr lang="en-US" sz="1200" b="1" dirty="0">
                <a:solidFill>
                  <a:schemeClr val="accent3"/>
                </a:solidFill>
              </a:rPr>
              <a:t>Live: FIFA Club World Cup 2025: CHE v LAF </a:t>
            </a:r>
            <a:r>
              <a:rPr lang="en-GB" sz="1200" dirty="0">
                <a:solidFill>
                  <a:schemeClr val="bg2"/>
                </a:solidFill>
              </a:rPr>
              <a:t>Channel 5, 16 Jun</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984,000</a:t>
            </a:r>
          </a:p>
          <a:p>
            <a:pPr>
              <a:spcBef>
                <a:spcPts val="0"/>
              </a:spcBef>
            </a:pPr>
            <a:r>
              <a:rPr lang="en-US" sz="1200" dirty="0">
                <a:solidFill>
                  <a:schemeClr val="bg2"/>
                </a:solidFill>
              </a:rPr>
              <a:t>Adults: 938,400</a:t>
            </a:r>
          </a:p>
          <a:p>
            <a:pPr>
              <a:spcBef>
                <a:spcPts val="0"/>
              </a:spcBef>
            </a:pPr>
            <a:r>
              <a:rPr lang="en-US" sz="1200" dirty="0">
                <a:solidFill>
                  <a:schemeClr val="bg2"/>
                </a:solidFill>
              </a:rPr>
              <a:t>ABC1 Ads: 526,100</a:t>
            </a:r>
          </a:p>
          <a:p>
            <a:pPr>
              <a:spcBef>
                <a:spcPts val="0"/>
              </a:spcBef>
            </a:pPr>
            <a:r>
              <a:rPr lang="en-US" sz="1200" dirty="0">
                <a:solidFill>
                  <a:schemeClr val="bg2"/>
                </a:solidFill>
              </a:rPr>
              <a:t>16-34: 109,100</a:t>
            </a:r>
          </a:p>
          <a:p>
            <a:pPr>
              <a:spcBef>
                <a:spcPts val="0"/>
              </a:spcBef>
            </a:pPr>
            <a:r>
              <a:rPr lang="en-US" sz="1200" dirty="0">
                <a:solidFill>
                  <a:schemeClr val="bg2"/>
                </a:solidFill>
              </a:rPr>
              <a:t>HP+CH: 56,400</a:t>
            </a:r>
          </a:p>
          <a:p>
            <a:endParaRPr lang="en-GB" sz="1200" dirty="0"/>
          </a:p>
        </p:txBody>
      </p:sp>
      <p:sp>
        <p:nvSpPr>
          <p:cNvPr id="21" name="Text Placeholder 20">
            <a:extLst>
              <a:ext uri="{FF2B5EF4-FFF2-40B4-BE49-F238E27FC236}">
                <a16:creationId xmlns:a16="http://schemas.microsoft.com/office/drawing/2014/main" id="{0DA630B5-038B-F6A7-D5AF-18B41F19AD13}"/>
              </a:ext>
            </a:extLst>
          </p:cNvPr>
          <p:cNvSpPr>
            <a:spLocks noGrp="1"/>
          </p:cNvSpPr>
          <p:nvPr>
            <p:ph type="body" sz="quarter" idx="39"/>
          </p:nvPr>
        </p:nvSpPr>
        <p:spPr/>
        <p:txBody>
          <a:bodyPr>
            <a:normAutofit/>
          </a:bodyPr>
          <a:lstStyle/>
          <a:p>
            <a:r>
              <a:rPr lang="en-US" sz="1200" b="1" dirty="0">
                <a:solidFill>
                  <a:schemeClr val="accent3"/>
                </a:solidFill>
              </a:rPr>
              <a:t>Bahrain F1 GP</a:t>
            </a:r>
          </a:p>
          <a:p>
            <a:r>
              <a:rPr lang="en-GB" sz="1200" dirty="0">
                <a:solidFill>
                  <a:schemeClr val="bg2"/>
                </a:solidFill>
              </a:rPr>
              <a:t>Sky Sports, 13 Apr</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1,558,700</a:t>
            </a:r>
          </a:p>
          <a:p>
            <a:pPr>
              <a:spcBef>
                <a:spcPts val="0"/>
              </a:spcBef>
            </a:pPr>
            <a:r>
              <a:rPr lang="en-US" sz="1200" dirty="0">
                <a:solidFill>
                  <a:schemeClr val="bg2"/>
                </a:solidFill>
              </a:rPr>
              <a:t>Adults: 1,498,600</a:t>
            </a:r>
          </a:p>
          <a:p>
            <a:pPr>
              <a:spcBef>
                <a:spcPts val="0"/>
              </a:spcBef>
            </a:pPr>
            <a:r>
              <a:rPr lang="en-US" sz="1200" dirty="0">
                <a:solidFill>
                  <a:schemeClr val="bg2"/>
                </a:solidFill>
              </a:rPr>
              <a:t>ABC1 Ads: 878,700</a:t>
            </a:r>
          </a:p>
          <a:p>
            <a:pPr>
              <a:spcBef>
                <a:spcPts val="0"/>
              </a:spcBef>
            </a:pPr>
            <a:r>
              <a:rPr lang="en-US" sz="1200" dirty="0">
                <a:solidFill>
                  <a:schemeClr val="bg2"/>
                </a:solidFill>
              </a:rPr>
              <a:t>16-34: 301,900</a:t>
            </a:r>
          </a:p>
          <a:p>
            <a:pPr>
              <a:spcBef>
                <a:spcPts val="0"/>
              </a:spcBef>
            </a:pPr>
            <a:r>
              <a:rPr lang="en-US" sz="1200" dirty="0">
                <a:solidFill>
                  <a:schemeClr val="bg2"/>
                </a:solidFill>
              </a:rPr>
              <a:t>HP+CH: 87,000</a:t>
            </a:r>
          </a:p>
          <a:p>
            <a:pPr>
              <a:spcBef>
                <a:spcPts val="0"/>
              </a:spcBef>
            </a:pPr>
            <a:endParaRPr lang="en-US" sz="1200" dirty="0">
              <a:solidFill>
                <a:schemeClr val="bg2"/>
              </a:solidFill>
            </a:endParaRPr>
          </a:p>
          <a:p>
            <a:endParaRPr lang="en-GB" sz="1200" dirty="0"/>
          </a:p>
        </p:txBody>
      </p:sp>
      <p:sp>
        <p:nvSpPr>
          <p:cNvPr id="2" name="Title 1">
            <a:extLst>
              <a:ext uri="{FF2B5EF4-FFF2-40B4-BE49-F238E27FC236}">
                <a16:creationId xmlns:a16="http://schemas.microsoft.com/office/drawing/2014/main" id="{5013E51A-37DD-4B7C-C395-9E8F98BE9809}"/>
              </a:ext>
            </a:extLst>
          </p:cNvPr>
          <p:cNvSpPr>
            <a:spLocks noGrp="1"/>
          </p:cNvSpPr>
          <p:nvPr>
            <p:ph type="title"/>
          </p:nvPr>
        </p:nvSpPr>
        <p:spPr/>
        <p:txBody>
          <a:bodyPr/>
          <a:lstStyle/>
          <a:p>
            <a:r>
              <a:rPr lang="en-GB" u="sng" dirty="0"/>
              <a:t>Sports</a:t>
            </a:r>
            <a:r>
              <a:rPr lang="en-GB" dirty="0"/>
              <a:t> - Programming Highlights</a:t>
            </a:r>
          </a:p>
        </p:txBody>
      </p:sp>
      <p:sp>
        <p:nvSpPr>
          <p:cNvPr id="7" name="Text Placeholder 6">
            <a:extLst>
              <a:ext uri="{FF2B5EF4-FFF2-40B4-BE49-F238E27FC236}">
                <a16:creationId xmlns:a16="http://schemas.microsoft.com/office/drawing/2014/main" id="{46483A89-5530-3188-923E-35FA46F098AC}"/>
              </a:ext>
            </a:extLst>
          </p:cNvPr>
          <p:cNvSpPr>
            <a:spLocks noGrp="1"/>
          </p:cNvSpPr>
          <p:nvPr>
            <p:ph type="body" sz="quarter" idx="15"/>
          </p:nvPr>
        </p:nvSpPr>
        <p:spPr/>
        <p:txBody>
          <a:bodyPr/>
          <a:lstStyle/>
          <a:p>
            <a:r>
              <a:rPr lang="en-GB" dirty="0"/>
              <a:t>Source: Barb, Q2 2025. Average audience figures - Consolidated, Top performing episode of series (if applicable). </a:t>
            </a:r>
          </a:p>
        </p:txBody>
      </p:sp>
      <p:sp>
        <p:nvSpPr>
          <p:cNvPr id="9" name="Text Placeholder 2">
            <a:extLst>
              <a:ext uri="{FF2B5EF4-FFF2-40B4-BE49-F238E27FC236}">
                <a16:creationId xmlns:a16="http://schemas.microsoft.com/office/drawing/2014/main" id="{995D1B08-EEE4-43E9-B3DF-5BF2E3D679C5}"/>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000" dirty="0"/>
          </a:p>
        </p:txBody>
      </p:sp>
      <p:sp>
        <p:nvSpPr>
          <p:cNvPr id="8" name="AutoShape 8" descr="The Chelsea Detective Christmas Special 2024 - U&amp;Drama +1 | TV Guide">
            <a:extLst>
              <a:ext uri="{FF2B5EF4-FFF2-40B4-BE49-F238E27FC236}">
                <a16:creationId xmlns:a16="http://schemas.microsoft.com/office/drawing/2014/main" id="{E7919E2F-E5AD-5692-6A56-050C76183CD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4" name="Picture 2" descr="250 Mark Pougatch Stock Pictures, Editorial Images and Stock ...">
            <a:extLst>
              <a:ext uri="{FF2B5EF4-FFF2-40B4-BE49-F238E27FC236}">
                <a16:creationId xmlns:a16="http://schemas.microsoft.com/office/drawing/2014/main" id="{14ACF2A6-575C-FE6B-27C4-D2C5C31D433F}"/>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t="1168" b="116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atch Football: UEFA Under-21 Championship 2025 | Stream free on Channel 4">
            <a:extLst>
              <a:ext uri="{FF2B5EF4-FFF2-40B4-BE49-F238E27FC236}">
                <a16:creationId xmlns:a16="http://schemas.microsoft.com/office/drawing/2014/main" id="{1A200157-670C-E24B-A499-7DCC362F09DA}"/>
              </a:ext>
            </a:extLst>
          </p:cNvPr>
          <p:cNvPicPr>
            <a:picLocks noGrp="1" noChangeAspect="1" noChangeArrowheads="1"/>
          </p:cNvPicPr>
          <p:nvPr>
            <p:ph type="pic" sz="quarter" idx="34"/>
          </p:nvPr>
        </p:nvPicPr>
        <p:blipFill>
          <a:blip r:embed="rId6">
            <a:extLst>
              <a:ext uri="{28A0092B-C50C-407E-A947-70E740481C1C}">
                <a14:useLocalDpi xmlns:a14="http://schemas.microsoft.com/office/drawing/2010/main" val="0"/>
              </a:ext>
            </a:extLst>
          </a:blip>
          <a:srcRect t="16696" b="1669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uropa League LIVE: 'Disappointed' Ange Postecoglou hits back at 'clown'  accusation ahead of all-English final between Tottenham and Man United">
            <a:extLst>
              <a:ext uri="{FF2B5EF4-FFF2-40B4-BE49-F238E27FC236}">
                <a16:creationId xmlns:a16="http://schemas.microsoft.com/office/drawing/2014/main" id="{02E45669-B5F0-C647-6F57-DDB7CBB9DA00}"/>
              </a:ext>
            </a:extLst>
          </p:cNvPr>
          <p:cNvPicPr>
            <a:picLocks noGrp="1" noChangeAspect="1" noChangeArrowheads="1"/>
          </p:cNvPicPr>
          <p:nvPr>
            <p:ph type="pic" sz="quarter" idx="40"/>
          </p:nvPr>
        </p:nvPicPr>
        <p:blipFill>
          <a:blip r:embed="rId7">
            <a:extLst>
              <a:ext uri="{28A0092B-C50C-407E-A947-70E740481C1C}">
                <a14:useLocalDpi xmlns:a14="http://schemas.microsoft.com/office/drawing/2010/main" val="0"/>
              </a:ext>
            </a:extLst>
          </a:blip>
          <a:srcRect l="7812" r="781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126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7770B-EFDB-20DC-0EB7-EBA23C1566F7}"/>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64E4038F-C422-0715-F531-4E4F172BC174}"/>
              </a:ext>
            </a:extLst>
          </p:cNvPr>
          <p:cNvSpPr>
            <a:spLocks noGrp="1"/>
          </p:cNvSpPr>
          <p:nvPr>
            <p:ph type="body" sz="quarter" idx="41"/>
          </p:nvPr>
        </p:nvSpPr>
        <p:spPr/>
        <p:txBody>
          <a:bodyPr>
            <a:normAutofit/>
          </a:bodyPr>
          <a:lstStyle/>
          <a:p>
            <a:r>
              <a:rPr lang="en-GB" sz="1200" b="1" dirty="0">
                <a:solidFill>
                  <a:schemeClr val="accent3"/>
                </a:solidFill>
              </a:rPr>
              <a:t>Shed &amp; Buried: Classic Cars</a:t>
            </a:r>
          </a:p>
          <a:p>
            <a:r>
              <a:rPr lang="en-GB" sz="1200" dirty="0">
                <a:solidFill>
                  <a:schemeClr val="bg2"/>
                </a:solidFill>
              </a:rPr>
              <a:t>Quest, 12 May</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337,500</a:t>
            </a:r>
          </a:p>
          <a:p>
            <a:pPr>
              <a:spcBef>
                <a:spcPts val="0"/>
              </a:spcBef>
            </a:pPr>
            <a:r>
              <a:rPr lang="en-US" sz="1200" dirty="0">
                <a:solidFill>
                  <a:schemeClr val="bg2"/>
                </a:solidFill>
              </a:rPr>
              <a:t>Adults: 327,500</a:t>
            </a:r>
          </a:p>
          <a:p>
            <a:pPr>
              <a:spcBef>
                <a:spcPts val="0"/>
              </a:spcBef>
            </a:pPr>
            <a:r>
              <a:rPr lang="en-US" sz="1200" dirty="0">
                <a:solidFill>
                  <a:schemeClr val="bg2"/>
                </a:solidFill>
              </a:rPr>
              <a:t>ABC1 Ads: 94,100</a:t>
            </a:r>
          </a:p>
          <a:p>
            <a:pPr>
              <a:spcBef>
                <a:spcPts val="0"/>
              </a:spcBef>
            </a:pPr>
            <a:r>
              <a:rPr lang="en-US" sz="1200" dirty="0">
                <a:solidFill>
                  <a:schemeClr val="bg2"/>
                </a:solidFill>
              </a:rPr>
              <a:t>16-34: 21,100</a:t>
            </a:r>
          </a:p>
          <a:p>
            <a:pPr>
              <a:spcBef>
                <a:spcPts val="0"/>
              </a:spcBef>
            </a:pPr>
            <a:r>
              <a:rPr lang="en-US" sz="1200" dirty="0">
                <a:solidFill>
                  <a:schemeClr val="bg2"/>
                </a:solidFill>
              </a:rPr>
              <a:t>HP+CH: 4,700</a:t>
            </a:r>
          </a:p>
          <a:p>
            <a:endParaRPr lang="en-GB" sz="1200" dirty="0"/>
          </a:p>
        </p:txBody>
      </p:sp>
      <p:sp>
        <p:nvSpPr>
          <p:cNvPr id="10" name="Text Placeholder 9">
            <a:extLst>
              <a:ext uri="{FF2B5EF4-FFF2-40B4-BE49-F238E27FC236}">
                <a16:creationId xmlns:a16="http://schemas.microsoft.com/office/drawing/2014/main" id="{1C189720-292E-F472-30AE-C0AE985AD35A}"/>
              </a:ext>
            </a:extLst>
          </p:cNvPr>
          <p:cNvSpPr>
            <a:spLocks noGrp="1"/>
          </p:cNvSpPr>
          <p:nvPr>
            <p:ph type="body" sz="quarter" idx="33"/>
          </p:nvPr>
        </p:nvSpPr>
        <p:spPr/>
        <p:txBody>
          <a:bodyPr>
            <a:normAutofit/>
          </a:bodyPr>
          <a:lstStyle/>
          <a:p>
            <a:r>
              <a:rPr lang="en-GB" sz="1200" b="1" dirty="0">
                <a:solidFill>
                  <a:schemeClr val="accent3"/>
                </a:solidFill>
              </a:rPr>
              <a:t>Noel Edmonds' Kiwi Adventure</a:t>
            </a:r>
          </a:p>
          <a:p>
            <a:r>
              <a:rPr lang="en-GB" sz="1200" dirty="0">
                <a:solidFill>
                  <a:schemeClr val="bg2"/>
                </a:solidFill>
              </a:rPr>
              <a:t>ITV1, 20 Jun</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1,716,600</a:t>
            </a:r>
          </a:p>
          <a:p>
            <a:pPr>
              <a:spcBef>
                <a:spcPts val="0"/>
              </a:spcBef>
            </a:pPr>
            <a:r>
              <a:rPr lang="en-US" sz="1200" dirty="0">
                <a:solidFill>
                  <a:schemeClr val="bg2"/>
                </a:solidFill>
              </a:rPr>
              <a:t>Adults: 1,676,700</a:t>
            </a:r>
          </a:p>
          <a:p>
            <a:pPr>
              <a:spcBef>
                <a:spcPts val="0"/>
              </a:spcBef>
            </a:pPr>
            <a:r>
              <a:rPr lang="en-US" sz="1200" dirty="0">
                <a:solidFill>
                  <a:schemeClr val="bg2"/>
                </a:solidFill>
              </a:rPr>
              <a:t>ABC1 Ads: 750,600</a:t>
            </a:r>
          </a:p>
          <a:p>
            <a:pPr>
              <a:spcBef>
                <a:spcPts val="0"/>
              </a:spcBef>
            </a:pPr>
            <a:r>
              <a:rPr lang="en-US" sz="1200" dirty="0">
                <a:solidFill>
                  <a:schemeClr val="bg2"/>
                </a:solidFill>
              </a:rPr>
              <a:t>16-34: 24,300</a:t>
            </a:r>
          </a:p>
          <a:p>
            <a:pPr>
              <a:spcBef>
                <a:spcPts val="0"/>
              </a:spcBef>
            </a:pPr>
            <a:r>
              <a:rPr lang="en-US" sz="1200" dirty="0">
                <a:solidFill>
                  <a:schemeClr val="bg2"/>
                </a:solidFill>
              </a:rPr>
              <a:t>HP+CH: 90,700</a:t>
            </a:r>
          </a:p>
          <a:p>
            <a:pPr>
              <a:spcBef>
                <a:spcPts val="0"/>
              </a:spcBef>
            </a:pPr>
            <a:endParaRPr lang="en-US" sz="1200" dirty="0">
              <a:solidFill>
                <a:schemeClr val="bg2"/>
              </a:solidFill>
            </a:endParaRPr>
          </a:p>
        </p:txBody>
      </p:sp>
      <p:sp>
        <p:nvSpPr>
          <p:cNvPr id="17" name="Text Placeholder 16">
            <a:extLst>
              <a:ext uri="{FF2B5EF4-FFF2-40B4-BE49-F238E27FC236}">
                <a16:creationId xmlns:a16="http://schemas.microsoft.com/office/drawing/2014/main" id="{5EBD46A5-C2A5-2B40-5C96-E664893D3BA2}"/>
              </a:ext>
            </a:extLst>
          </p:cNvPr>
          <p:cNvSpPr>
            <a:spLocks noGrp="1"/>
          </p:cNvSpPr>
          <p:nvPr>
            <p:ph type="body" sz="quarter" idx="35"/>
          </p:nvPr>
        </p:nvSpPr>
        <p:spPr/>
        <p:txBody>
          <a:bodyPr>
            <a:normAutofit/>
          </a:bodyPr>
          <a:lstStyle/>
          <a:p>
            <a:r>
              <a:rPr lang="en-US" sz="1200" b="1" dirty="0">
                <a:solidFill>
                  <a:schemeClr val="accent3"/>
                </a:solidFill>
              </a:rPr>
              <a:t>Grand Designs</a:t>
            </a:r>
            <a:endParaRPr lang="en-GB" sz="1200" b="1" dirty="0">
              <a:solidFill>
                <a:schemeClr val="accent3"/>
              </a:solidFill>
            </a:endParaRPr>
          </a:p>
          <a:p>
            <a:r>
              <a:rPr lang="en-GB" sz="1200" dirty="0">
                <a:solidFill>
                  <a:schemeClr val="bg2"/>
                </a:solidFill>
              </a:rPr>
              <a:t>Channel 4, 20 Jun</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1,707,400</a:t>
            </a:r>
          </a:p>
          <a:p>
            <a:pPr>
              <a:spcBef>
                <a:spcPts val="0"/>
              </a:spcBef>
            </a:pPr>
            <a:r>
              <a:rPr lang="en-US" sz="1200" dirty="0">
                <a:solidFill>
                  <a:schemeClr val="bg2"/>
                </a:solidFill>
              </a:rPr>
              <a:t>Adults: 1,681,900</a:t>
            </a:r>
          </a:p>
          <a:p>
            <a:pPr>
              <a:spcBef>
                <a:spcPts val="0"/>
              </a:spcBef>
            </a:pPr>
            <a:r>
              <a:rPr lang="en-US" sz="1200" dirty="0">
                <a:solidFill>
                  <a:schemeClr val="bg2"/>
                </a:solidFill>
              </a:rPr>
              <a:t>ABC1 Ads: 975,600</a:t>
            </a:r>
          </a:p>
          <a:p>
            <a:pPr>
              <a:spcBef>
                <a:spcPts val="0"/>
              </a:spcBef>
            </a:pPr>
            <a:r>
              <a:rPr lang="en-US" sz="1200" dirty="0">
                <a:solidFill>
                  <a:schemeClr val="bg2"/>
                </a:solidFill>
              </a:rPr>
              <a:t>16-34: 117,500</a:t>
            </a:r>
          </a:p>
          <a:p>
            <a:pPr>
              <a:spcBef>
                <a:spcPts val="0"/>
              </a:spcBef>
            </a:pPr>
            <a:r>
              <a:rPr lang="en-US" sz="1200" dirty="0">
                <a:solidFill>
                  <a:schemeClr val="bg2"/>
                </a:solidFill>
              </a:rPr>
              <a:t>HP+CH: 141,000</a:t>
            </a:r>
          </a:p>
          <a:p>
            <a:endParaRPr lang="en-GB" sz="1200" dirty="0"/>
          </a:p>
        </p:txBody>
      </p:sp>
      <p:sp>
        <p:nvSpPr>
          <p:cNvPr id="19" name="Text Placeholder 18">
            <a:extLst>
              <a:ext uri="{FF2B5EF4-FFF2-40B4-BE49-F238E27FC236}">
                <a16:creationId xmlns:a16="http://schemas.microsoft.com/office/drawing/2014/main" id="{D895F9F0-FB1A-CBD1-FA62-F89493D91759}"/>
              </a:ext>
            </a:extLst>
          </p:cNvPr>
          <p:cNvSpPr>
            <a:spLocks noGrp="1"/>
          </p:cNvSpPr>
          <p:nvPr>
            <p:ph type="body" sz="quarter" idx="37"/>
          </p:nvPr>
        </p:nvSpPr>
        <p:spPr>
          <a:xfrm>
            <a:off x="5231744" y="2988431"/>
            <a:ext cx="1913773" cy="2170678"/>
          </a:xfrm>
        </p:spPr>
        <p:txBody>
          <a:bodyPr>
            <a:normAutofit/>
          </a:bodyPr>
          <a:lstStyle/>
          <a:p>
            <a:r>
              <a:rPr lang="en-US" sz="1200" b="1" dirty="0">
                <a:solidFill>
                  <a:schemeClr val="accent3"/>
                </a:solidFill>
              </a:rPr>
              <a:t>Royal Residences: A Map of Britain</a:t>
            </a:r>
          </a:p>
          <a:p>
            <a:r>
              <a:rPr lang="en-GB" sz="1200" dirty="0">
                <a:solidFill>
                  <a:schemeClr val="bg2"/>
                </a:solidFill>
              </a:rPr>
              <a:t>Channel 5, 7 Jun</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803,400</a:t>
            </a:r>
          </a:p>
          <a:p>
            <a:pPr>
              <a:spcBef>
                <a:spcPts val="0"/>
              </a:spcBef>
            </a:pPr>
            <a:r>
              <a:rPr lang="en-US" sz="1200" dirty="0">
                <a:solidFill>
                  <a:schemeClr val="bg2"/>
                </a:solidFill>
              </a:rPr>
              <a:t>Adults: 802,900</a:t>
            </a:r>
          </a:p>
          <a:p>
            <a:pPr>
              <a:spcBef>
                <a:spcPts val="0"/>
              </a:spcBef>
            </a:pPr>
            <a:r>
              <a:rPr lang="en-US" sz="1200" dirty="0">
                <a:solidFill>
                  <a:schemeClr val="bg2"/>
                </a:solidFill>
              </a:rPr>
              <a:t>ABC1 Ads: 433,400</a:t>
            </a:r>
          </a:p>
          <a:p>
            <a:pPr>
              <a:spcBef>
                <a:spcPts val="0"/>
              </a:spcBef>
            </a:pPr>
            <a:r>
              <a:rPr lang="en-US" sz="1200" dirty="0">
                <a:solidFill>
                  <a:schemeClr val="bg2"/>
                </a:solidFill>
              </a:rPr>
              <a:t>16-34: 4,600</a:t>
            </a:r>
          </a:p>
          <a:p>
            <a:pPr>
              <a:spcBef>
                <a:spcPts val="0"/>
              </a:spcBef>
            </a:pPr>
            <a:r>
              <a:rPr lang="en-US" sz="1200" dirty="0">
                <a:solidFill>
                  <a:schemeClr val="bg2"/>
                </a:solidFill>
              </a:rPr>
              <a:t>HP+CH: 13,400</a:t>
            </a:r>
          </a:p>
          <a:p>
            <a:endParaRPr lang="en-GB" sz="1200" dirty="0"/>
          </a:p>
        </p:txBody>
      </p:sp>
      <p:sp>
        <p:nvSpPr>
          <p:cNvPr id="21" name="Text Placeholder 20">
            <a:extLst>
              <a:ext uri="{FF2B5EF4-FFF2-40B4-BE49-F238E27FC236}">
                <a16:creationId xmlns:a16="http://schemas.microsoft.com/office/drawing/2014/main" id="{2DCD0B02-00CA-DB81-F337-884DB2350667}"/>
              </a:ext>
            </a:extLst>
          </p:cNvPr>
          <p:cNvSpPr>
            <a:spLocks noGrp="1"/>
          </p:cNvSpPr>
          <p:nvPr>
            <p:ph type="body" sz="quarter" idx="39"/>
          </p:nvPr>
        </p:nvSpPr>
        <p:spPr/>
        <p:txBody>
          <a:bodyPr>
            <a:normAutofit/>
          </a:bodyPr>
          <a:lstStyle/>
          <a:p>
            <a:r>
              <a:rPr lang="en-US" sz="1200" b="1" dirty="0">
                <a:solidFill>
                  <a:schemeClr val="accent3"/>
                </a:solidFill>
              </a:rPr>
              <a:t>Bangers &amp; Cash: Restoring Classics</a:t>
            </a:r>
          </a:p>
          <a:p>
            <a:r>
              <a:rPr lang="en-GB" sz="1200" dirty="0">
                <a:solidFill>
                  <a:schemeClr val="bg2"/>
                </a:solidFill>
              </a:rPr>
              <a:t>U&amp;Yesterday, 15 May</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360,200</a:t>
            </a:r>
          </a:p>
          <a:p>
            <a:pPr>
              <a:spcBef>
                <a:spcPts val="0"/>
              </a:spcBef>
            </a:pPr>
            <a:r>
              <a:rPr lang="en-US" sz="1200" dirty="0">
                <a:solidFill>
                  <a:schemeClr val="bg2"/>
                </a:solidFill>
              </a:rPr>
              <a:t>Adults: 357,000</a:t>
            </a:r>
          </a:p>
          <a:p>
            <a:pPr>
              <a:spcBef>
                <a:spcPts val="0"/>
              </a:spcBef>
            </a:pPr>
            <a:r>
              <a:rPr lang="en-US" sz="1200" dirty="0">
                <a:solidFill>
                  <a:schemeClr val="bg2"/>
                </a:solidFill>
              </a:rPr>
              <a:t>ABC1 Ads: 137,200</a:t>
            </a:r>
          </a:p>
          <a:p>
            <a:pPr>
              <a:spcBef>
                <a:spcPts val="0"/>
              </a:spcBef>
            </a:pPr>
            <a:r>
              <a:rPr lang="en-US" sz="1200" dirty="0">
                <a:solidFill>
                  <a:schemeClr val="bg2"/>
                </a:solidFill>
              </a:rPr>
              <a:t>16-34: 12,900</a:t>
            </a:r>
          </a:p>
          <a:p>
            <a:pPr>
              <a:spcBef>
                <a:spcPts val="0"/>
              </a:spcBef>
            </a:pPr>
            <a:r>
              <a:rPr lang="en-US" sz="1200" dirty="0">
                <a:solidFill>
                  <a:schemeClr val="bg2"/>
                </a:solidFill>
              </a:rPr>
              <a:t>HP+CH: 1,600</a:t>
            </a:r>
          </a:p>
          <a:p>
            <a:pPr>
              <a:spcBef>
                <a:spcPts val="0"/>
              </a:spcBef>
            </a:pPr>
            <a:endParaRPr lang="en-US" sz="1200" dirty="0">
              <a:solidFill>
                <a:schemeClr val="bg2"/>
              </a:solidFill>
            </a:endParaRPr>
          </a:p>
          <a:p>
            <a:endParaRPr lang="en-GB" sz="1200" dirty="0"/>
          </a:p>
        </p:txBody>
      </p:sp>
      <p:sp>
        <p:nvSpPr>
          <p:cNvPr id="2" name="Title 1">
            <a:extLst>
              <a:ext uri="{FF2B5EF4-FFF2-40B4-BE49-F238E27FC236}">
                <a16:creationId xmlns:a16="http://schemas.microsoft.com/office/drawing/2014/main" id="{CF24B521-C819-0860-2935-C34D5BF0D844}"/>
              </a:ext>
            </a:extLst>
          </p:cNvPr>
          <p:cNvSpPr>
            <a:spLocks noGrp="1"/>
          </p:cNvSpPr>
          <p:nvPr>
            <p:ph type="title"/>
          </p:nvPr>
        </p:nvSpPr>
        <p:spPr/>
        <p:txBody>
          <a:bodyPr/>
          <a:lstStyle/>
          <a:p>
            <a:r>
              <a:rPr lang="en-GB" u="sng" dirty="0"/>
              <a:t>Hobbies &amp; Leisure</a:t>
            </a:r>
            <a:r>
              <a:rPr lang="en-GB" dirty="0"/>
              <a:t> - Programming Highlights</a:t>
            </a:r>
          </a:p>
        </p:txBody>
      </p:sp>
      <p:sp>
        <p:nvSpPr>
          <p:cNvPr id="7" name="Text Placeholder 6">
            <a:extLst>
              <a:ext uri="{FF2B5EF4-FFF2-40B4-BE49-F238E27FC236}">
                <a16:creationId xmlns:a16="http://schemas.microsoft.com/office/drawing/2014/main" id="{B35A1081-CE99-BCCA-3FE1-B141E586BF3F}"/>
              </a:ext>
            </a:extLst>
          </p:cNvPr>
          <p:cNvSpPr>
            <a:spLocks noGrp="1"/>
          </p:cNvSpPr>
          <p:nvPr>
            <p:ph type="body" sz="quarter" idx="15"/>
          </p:nvPr>
        </p:nvSpPr>
        <p:spPr/>
        <p:txBody>
          <a:bodyPr/>
          <a:lstStyle/>
          <a:p>
            <a:r>
              <a:rPr lang="en-GB" dirty="0"/>
              <a:t>Source: Barb, Q2 2025. Average audience figures - Consolidated, Top performing episode of series (if applicable). </a:t>
            </a:r>
          </a:p>
        </p:txBody>
      </p:sp>
      <p:sp>
        <p:nvSpPr>
          <p:cNvPr id="9" name="Text Placeholder 2">
            <a:extLst>
              <a:ext uri="{FF2B5EF4-FFF2-40B4-BE49-F238E27FC236}">
                <a16:creationId xmlns:a16="http://schemas.microsoft.com/office/drawing/2014/main" id="{5E7ABFB5-7DB3-BA77-5533-E9F6AEE2A486}"/>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000" dirty="0"/>
          </a:p>
        </p:txBody>
      </p:sp>
      <p:sp>
        <p:nvSpPr>
          <p:cNvPr id="8" name="AutoShape 8" descr="The Chelsea Detective Christmas Special 2024 - U&amp;Drama +1 | TV Guide">
            <a:extLst>
              <a:ext uri="{FF2B5EF4-FFF2-40B4-BE49-F238E27FC236}">
                <a16:creationId xmlns:a16="http://schemas.microsoft.com/office/drawing/2014/main" id="{B28EFF5E-F30A-4177-3AA3-FAF9AA3056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2" name="Picture 2" descr="Noel Edmonds' Kiwi Adventure, ITV1 review">
            <a:extLst>
              <a:ext uri="{FF2B5EF4-FFF2-40B4-BE49-F238E27FC236}">
                <a16:creationId xmlns:a16="http://schemas.microsoft.com/office/drawing/2014/main" id="{A2CDCBB8-27FE-4366-D1A0-2B8672596EB6}"/>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125" r="312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outhwater 2025">
            <a:extLst>
              <a:ext uri="{FF2B5EF4-FFF2-40B4-BE49-F238E27FC236}">
                <a16:creationId xmlns:a16="http://schemas.microsoft.com/office/drawing/2014/main" id="{E48E5A04-4C3B-4735-8DDD-389AC9F8A7FC}"/>
              </a:ext>
            </a:extLst>
          </p:cNvPr>
          <p:cNvPicPr>
            <a:picLocks noGrp="1" noChangeAspect="1" noChangeArrowheads="1"/>
          </p:cNvPicPr>
          <p:nvPr>
            <p:ph type="pic" sz="quarter" idx="34"/>
          </p:nvPr>
        </p:nvPicPr>
        <p:blipFill>
          <a:blip r:embed="rId4">
            <a:extLst>
              <a:ext uri="{28A0092B-C50C-407E-A947-70E740481C1C}">
                <a14:useLocalDpi xmlns:a14="http://schemas.microsoft.com/office/drawing/2010/main" val="0"/>
              </a:ext>
            </a:extLst>
          </a:blip>
          <a:srcRect l="7743" r="774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5 - Royal Residences: A Map of Britain - Season NaN - Episode 1 / Royal  Residences: A Map of Britain">
            <a:extLst>
              <a:ext uri="{FF2B5EF4-FFF2-40B4-BE49-F238E27FC236}">
                <a16:creationId xmlns:a16="http://schemas.microsoft.com/office/drawing/2014/main" id="{EB7A708A-89BF-344E-050B-9E5459905481}"/>
              </a:ext>
            </a:extLst>
          </p:cNvPr>
          <p:cNvPicPr>
            <a:picLocks noGrp="1" noChangeAspect="1" noChangeArrowheads="1"/>
          </p:cNvPicPr>
          <p:nvPr>
            <p:ph type="pic" sz="quarter" idx="36"/>
          </p:nvPr>
        </p:nvPicPr>
        <p:blipFill>
          <a:blip r:embed="rId5">
            <a:extLst>
              <a:ext uri="{28A0092B-C50C-407E-A947-70E740481C1C}">
                <a14:useLocalDpi xmlns:a14="http://schemas.microsoft.com/office/drawing/2010/main" val="0"/>
              </a:ext>
            </a:extLst>
          </a:blip>
          <a:srcRect l="7812" r="781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tream Bangers &amp; Cash: Restoring Classics Series 3 | Watch on U">
            <a:extLst>
              <a:ext uri="{FF2B5EF4-FFF2-40B4-BE49-F238E27FC236}">
                <a16:creationId xmlns:a16="http://schemas.microsoft.com/office/drawing/2014/main" id="{A1CD2E2E-9949-65CE-C969-2FE12B592377}"/>
              </a:ext>
            </a:extLst>
          </p:cNvPr>
          <p:cNvPicPr>
            <a:picLocks noGrp="1" noChangeAspect="1" noChangeArrowheads="1"/>
          </p:cNvPicPr>
          <p:nvPr>
            <p:ph type="pic" sz="quarter" idx="38"/>
          </p:nvPr>
        </p:nvPicPr>
        <p:blipFill>
          <a:blip r:embed="rId6">
            <a:extLst>
              <a:ext uri="{28A0092B-C50C-407E-A947-70E740481C1C}">
                <a14:useLocalDpi xmlns:a14="http://schemas.microsoft.com/office/drawing/2010/main" val="0"/>
              </a:ext>
            </a:extLst>
          </a:blip>
          <a:srcRect l="7775" r="77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hed and Buried: Classic Cars on Quest: full details and when it's on | TV  Guide">
            <a:extLst>
              <a:ext uri="{FF2B5EF4-FFF2-40B4-BE49-F238E27FC236}">
                <a16:creationId xmlns:a16="http://schemas.microsoft.com/office/drawing/2014/main" id="{7B4DCA17-E117-2C3A-BF76-E97C3E801166}"/>
              </a:ext>
            </a:extLst>
          </p:cNvPr>
          <p:cNvPicPr>
            <a:picLocks noGrp="1" noChangeAspect="1" noChangeArrowheads="1"/>
          </p:cNvPicPr>
          <p:nvPr>
            <p:ph type="pic" sz="quarter" idx="40"/>
          </p:nvPr>
        </p:nvPicPr>
        <p:blipFill>
          <a:blip r:embed="rId7">
            <a:extLst>
              <a:ext uri="{28A0092B-C50C-407E-A947-70E740481C1C}">
                <a14:useLocalDpi xmlns:a14="http://schemas.microsoft.com/office/drawing/2010/main" val="0"/>
              </a:ext>
            </a:extLst>
          </a:blip>
          <a:srcRect l="7812" r="781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610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a:xfrm>
            <a:off x="2792632" y="2428621"/>
            <a:ext cx="1807647" cy="812103"/>
          </a:xfrm>
        </p:spPr>
        <p:txBody>
          <a:bodyPr>
            <a:noAutofit/>
          </a:bodyPr>
          <a:lstStyle/>
          <a:p>
            <a:r>
              <a:rPr lang="en-US" sz="1000" b="1" dirty="0">
                <a:solidFill>
                  <a:srgbClr val="E10514"/>
                </a:solidFill>
              </a:rPr>
              <a:t>Black Mirror </a:t>
            </a:r>
            <a:r>
              <a:rPr lang="en-GB" sz="1000" dirty="0">
                <a:solidFill>
                  <a:schemeClr val="bg2"/>
                </a:solidFill>
              </a:rPr>
              <a:t>S7, Ep1,</a:t>
            </a:r>
            <a:r>
              <a:rPr lang="en-GB" sz="1000" b="1" dirty="0">
                <a:solidFill>
                  <a:srgbClr val="E10514"/>
                </a:solidFill>
              </a:rPr>
              <a:t> </a:t>
            </a:r>
            <a:r>
              <a:rPr lang="en-GB" sz="1000" dirty="0">
                <a:solidFill>
                  <a:schemeClr val="bg2"/>
                </a:solidFill>
              </a:rPr>
              <a:t>Netflix, Drama </a:t>
            </a:r>
          </a:p>
          <a:p>
            <a:r>
              <a:rPr lang="en-GB" sz="1000" dirty="0">
                <a:solidFill>
                  <a:schemeClr val="bg2"/>
                </a:solidFill>
              </a:rPr>
              <a:t>Individuals: 2,327,829</a:t>
            </a:r>
          </a:p>
          <a:p>
            <a:r>
              <a:rPr lang="en-GB" sz="1000" dirty="0">
                <a:solidFill>
                  <a:schemeClr val="bg2"/>
                </a:solidFill>
              </a:rPr>
              <a:t>Adults: 2,172,265</a:t>
            </a:r>
          </a:p>
          <a:p>
            <a:endParaRPr lang="en-GB" sz="1000" dirty="0">
              <a:solidFill>
                <a:schemeClr val="bg2"/>
              </a:solidFill>
            </a:endParaRPr>
          </a:p>
          <a:p>
            <a:endParaRPr lang="en-GB" sz="1000" dirty="0">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u="sng" dirty="0"/>
              <a:t>SVOD Drama &amp; Entertainment</a:t>
            </a:r>
            <a:r>
              <a:rPr lang="en-GB" dirty="0"/>
              <a:t> - Programming Highlights</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a:bodyPr>
          <a:lstStyle/>
          <a:p>
            <a:r>
              <a:rPr lang="en-GB" sz="1000" b="1" dirty="0">
                <a:solidFill>
                  <a:srgbClr val="E10514"/>
                </a:solidFill>
              </a:rPr>
              <a:t>Dept. Q </a:t>
            </a:r>
          </a:p>
          <a:p>
            <a:r>
              <a:rPr lang="en-GB" sz="1000" dirty="0">
                <a:solidFill>
                  <a:schemeClr val="bg2"/>
                </a:solidFill>
              </a:rPr>
              <a:t>S1, Ep1, Netflix, Drama </a:t>
            </a:r>
          </a:p>
          <a:p>
            <a:r>
              <a:rPr lang="en-GB" sz="1000" dirty="0">
                <a:solidFill>
                  <a:schemeClr val="bg2"/>
                </a:solidFill>
              </a:rPr>
              <a:t>Individuals: 3,064,480</a:t>
            </a:r>
          </a:p>
          <a:p>
            <a:r>
              <a:rPr lang="en-GB" sz="1000" dirty="0">
                <a:solidFill>
                  <a:schemeClr val="bg2"/>
                </a:solidFill>
              </a:rPr>
              <a:t>Adults: 3,027,273</a:t>
            </a:r>
          </a:p>
          <a:p>
            <a:endParaRPr lang="en-GB" sz="1000" dirty="0">
              <a:solidFill>
                <a:schemeClr val="bg2"/>
              </a:solidFill>
            </a:endParaRPr>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p:txBody>
          <a:bodyPr>
            <a:normAutofit/>
          </a:bodyPr>
          <a:lstStyle/>
          <a:p>
            <a:r>
              <a:rPr lang="en-US" sz="1000" b="1" dirty="0">
                <a:solidFill>
                  <a:srgbClr val="E10514"/>
                </a:solidFill>
              </a:rPr>
              <a:t>The Stolen Girl </a:t>
            </a:r>
            <a:r>
              <a:rPr lang="en-GB" sz="1000" dirty="0">
                <a:solidFill>
                  <a:schemeClr val="bg2"/>
                </a:solidFill>
              </a:rPr>
              <a:t>S1, Ep2</a:t>
            </a:r>
            <a:endParaRPr lang="en-GB" sz="1000" b="1" dirty="0">
              <a:solidFill>
                <a:srgbClr val="E10514"/>
              </a:solidFill>
            </a:endParaRPr>
          </a:p>
          <a:p>
            <a:r>
              <a:rPr lang="en-GB" sz="1000" dirty="0">
                <a:solidFill>
                  <a:schemeClr val="bg2"/>
                </a:solidFill>
              </a:rPr>
              <a:t>Disney+, Drama </a:t>
            </a:r>
          </a:p>
          <a:p>
            <a:r>
              <a:rPr lang="en-GB" sz="1000" dirty="0">
                <a:solidFill>
                  <a:schemeClr val="bg2"/>
                </a:solidFill>
              </a:rPr>
              <a:t>Individuals: 996,703</a:t>
            </a:r>
          </a:p>
          <a:p>
            <a:r>
              <a:rPr lang="en-GB" sz="1000" dirty="0">
                <a:solidFill>
                  <a:schemeClr val="bg2"/>
                </a:solidFill>
              </a:rPr>
              <a:t>Adults: 970,953</a:t>
            </a:r>
          </a:p>
          <a:p>
            <a:endParaRPr lang="en-GB" sz="1000" dirty="0">
              <a:solidFill>
                <a:schemeClr val="bg2"/>
              </a:solidFill>
            </a:endParaRPr>
          </a:p>
          <a:p>
            <a:endParaRPr lang="en-GB" sz="1000" dirty="0">
              <a:solidFill>
                <a:schemeClr val="bg2"/>
              </a:solidFill>
            </a:endParaRPr>
          </a:p>
          <a:p>
            <a:endParaRPr lang="en-GB" sz="1000" dirty="0">
              <a:solidFill>
                <a:schemeClr val="bg2"/>
              </a:solidFill>
            </a:endParaRPr>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Autofit/>
          </a:bodyPr>
          <a:lstStyle/>
          <a:p>
            <a:r>
              <a:rPr lang="en-GB" sz="1000" b="1" dirty="0">
                <a:solidFill>
                  <a:srgbClr val="E10514"/>
                </a:solidFill>
              </a:rPr>
              <a:t>Star Wars: Andor</a:t>
            </a:r>
          </a:p>
          <a:p>
            <a:r>
              <a:rPr lang="en-GB" sz="1000" dirty="0">
                <a:solidFill>
                  <a:schemeClr val="bg2"/>
                </a:solidFill>
              </a:rPr>
              <a:t>S2, Ep1,</a:t>
            </a:r>
            <a:r>
              <a:rPr lang="en-GB" sz="1000" b="1" dirty="0">
                <a:solidFill>
                  <a:srgbClr val="E10514"/>
                </a:solidFill>
              </a:rPr>
              <a:t> </a:t>
            </a:r>
            <a:r>
              <a:rPr lang="en-GB" sz="1000" dirty="0">
                <a:solidFill>
                  <a:schemeClr val="bg2"/>
                </a:solidFill>
              </a:rPr>
              <a:t>Disney+, Drama </a:t>
            </a:r>
          </a:p>
          <a:p>
            <a:r>
              <a:rPr lang="en-GB" sz="1000" dirty="0">
                <a:solidFill>
                  <a:schemeClr val="bg2"/>
                </a:solidFill>
              </a:rPr>
              <a:t>Individuals: 905,043</a:t>
            </a:r>
          </a:p>
          <a:p>
            <a:r>
              <a:rPr lang="en-GB" sz="1000" dirty="0">
                <a:solidFill>
                  <a:schemeClr val="bg2"/>
                </a:solidFill>
              </a:rPr>
              <a:t>Adults: 876,803</a:t>
            </a:r>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normAutofit/>
          </a:bodyPr>
          <a:lstStyle/>
          <a:p>
            <a:r>
              <a:rPr lang="en-US" sz="1000" b="1" dirty="0">
                <a:solidFill>
                  <a:srgbClr val="E10514"/>
                </a:solidFill>
              </a:rPr>
              <a:t>The Bondsman </a:t>
            </a:r>
            <a:r>
              <a:rPr lang="en-GB" sz="1000" dirty="0">
                <a:solidFill>
                  <a:schemeClr val="bg2"/>
                </a:solidFill>
              </a:rPr>
              <a:t>S1, Ep1</a:t>
            </a:r>
            <a:endParaRPr lang="en-GB" sz="1000" b="1" dirty="0">
              <a:solidFill>
                <a:srgbClr val="E10514"/>
              </a:solidFill>
            </a:endParaRPr>
          </a:p>
          <a:p>
            <a:r>
              <a:rPr lang="en-GB" sz="1000" dirty="0">
                <a:solidFill>
                  <a:schemeClr val="bg2"/>
                </a:solidFill>
              </a:rPr>
              <a:t>Amazon, Drama </a:t>
            </a:r>
          </a:p>
          <a:p>
            <a:r>
              <a:rPr lang="en-GB" sz="1000" dirty="0">
                <a:solidFill>
                  <a:schemeClr val="bg2"/>
                </a:solidFill>
              </a:rPr>
              <a:t>Individuals: 726,438</a:t>
            </a:r>
          </a:p>
          <a:p>
            <a:r>
              <a:rPr lang="en-GB" sz="1000" dirty="0">
                <a:solidFill>
                  <a:schemeClr val="bg2"/>
                </a:solidFill>
              </a:rPr>
              <a:t>Adults: 709,221</a:t>
            </a:r>
          </a:p>
          <a:p>
            <a:endParaRPr lang="en-GB" sz="1000" dirty="0">
              <a:solidFill>
                <a:schemeClr val="bg2"/>
              </a:solidFill>
            </a:endParaRP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p:txBody>
          <a:bodyPr>
            <a:noAutofit/>
          </a:bodyPr>
          <a:lstStyle/>
          <a:p>
            <a:r>
              <a:rPr lang="en-US" sz="1000" b="1" dirty="0">
                <a:solidFill>
                  <a:srgbClr val="E10514"/>
                </a:solidFill>
              </a:rPr>
              <a:t>America’s Sweethearts: Dallas Cowboy </a:t>
            </a:r>
            <a:r>
              <a:rPr lang="en-GB" sz="1000" dirty="0">
                <a:solidFill>
                  <a:schemeClr val="bg2"/>
                </a:solidFill>
              </a:rPr>
              <a:t>S2, Ep1</a:t>
            </a:r>
            <a:r>
              <a:rPr lang="en-GB" sz="1000" b="1" dirty="0">
                <a:solidFill>
                  <a:srgbClr val="E10514"/>
                </a:solidFill>
              </a:rPr>
              <a:t> </a:t>
            </a:r>
            <a:r>
              <a:rPr lang="en-GB" sz="1000" dirty="0">
                <a:solidFill>
                  <a:schemeClr val="bg2"/>
                </a:solidFill>
              </a:rPr>
              <a:t>Netflix, Ent. </a:t>
            </a:r>
          </a:p>
          <a:p>
            <a:r>
              <a:rPr lang="en-GB" sz="1000" dirty="0">
                <a:solidFill>
                  <a:schemeClr val="bg2"/>
                </a:solidFill>
              </a:rPr>
              <a:t>Individuals: 609,345</a:t>
            </a:r>
          </a:p>
          <a:p>
            <a:r>
              <a:rPr lang="en-GB" sz="1000" dirty="0">
                <a:solidFill>
                  <a:schemeClr val="bg2"/>
                </a:solidFill>
              </a:rPr>
              <a:t>Adults: 576,338</a:t>
            </a:r>
          </a:p>
          <a:p>
            <a:endParaRPr lang="en-GB" sz="1000" dirty="0">
              <a:solidFill>
                <a:schemeClr val="bg2"/>
              </a:solidFill>
            </a:endParaRPr>
          </a:p>
          <a:p>
            <a:endParaRPr lang="en-GB" sz="1000" dirty="0">
              <a:solidFill>
                <a:schemeClr val="bg2"/>
              </a:solidFill>
            </a:endParaRPr>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Autofit/>
          </a:bodyPr>
          <a:lstStyle/>
          <a:p>
            <a:r>
              <a:rPr lang="en-US" sz="1000" b="1" dirty="0">
                <a:solidFill>
                  <a:srgbClr val="E10514"/>
                </a:solidFill>
              </a:rPr>
              <a:t>Love on the Spectrum </a:t>
            </a:r>
            <a:r>
              <a:rPr lang="en-GB" sz="1000" dirty="0">
                <a:solidFill>
                  <a:schemeClr val="bg2"/>
                </a:solidFill>
              </a:rPr>
              <a:t>S3, Ep1</a:t>
            </a:r>
            <a:r>
              <a:rPr lang="en-GB" sz="1000" b="1" dirty="0">
                <a:solidFill>
                  <a:srgbClr val="E10514"/>
                </a:solidFill>
              </a:rPr>
              <a:t> </a:t>
            </a:r>
            <a:r>
              <a:rPr lang="en-GB" sz="1000" dirty="0">
                <a:solidFill>
                  <a:schemeClr val="bg2"/>
                </a:solidFill>
              </a:rPr>
              <a:t>Netflix, Ent. </a:t>
            </a:r>
          </a:p>
          <a:p>
            <a:r>
              <a:rPr lang="en-GB" sz="1000" dirty="0">
                <a:solidFill>
                  <a:schemeClr val="bg2"/>
                </a:solidFill>
              </a:rPr>
              <a:t>Individuals: 737,373</a:t>
            </a:r>
          </a:p>
          <a:p>
            <a:r>
              <a:rPr lang="en-GB" sz="1000" dirty="0">
                <a:solidFill>
                  <a:schemeClr val="bg2"/>
                </a:solidFill>
              </a:rPr>
              <a:t>Adults: 711,541</a:t>
            </a:r>
          </a:p>
          <a:p>
            <a:endParaRPr lang="en-GB" sz="1000" dirty="0">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p:txBody>
          <a:bodyPr>
            <a:normAutofit/>
          </a:bodyPr>
          <a:lstStyle/>
          <a:p>
            <a:r>
              <a:rPr lang="en-US" sz="1000" b="1" dirty="0">
                <a:solidFill>
                  <a:srgbClr val="E10514"/>
                </a:solidFill>
              </a:rPr>
              <a:t>LOL: Last One Laughing UK </a:t>
            </a:r>
            <a:r>
              <a:rPr lang="en-GB" sz="1000" dirty="0">
                <a:solidFill>
                  <a:schemeClr val="bg2"/>
                </a:solidFill>
              </a:rPr>
              <a:t>S1, Ep6</a:t>
            </a:r>
            <a:r>
              <a:rPr lang="en-GB" sz="1000" b="1" dirty="0">
                <a:solidFill>
                  <a:srgbClr val="E10514"/>
                </a:solidFill>
              </a:rPr>
              <a:t> </a:t>
            </a:r>
            <a:r>
              <a:rPr lang="en-GB" sz="1000" dirty="0">
                <a:solidFill>
                  <a:schemeClr val="bg2"/>
                </a:solidFill>
              </a:rPr>
              <a:t>Amazon, Ent. </a:t>
            </a:r>
          </a:p>
          <a:p>
            <a:r>
              <a:rPr lang="en-GB" sz="1000" dirty="0">
                <a:solidFill>
                  <a:schemeClr val="bg2"/>
                </a:solidFill>
              </a:rPr>
              <a:t>Individuals: 553,318</a:t>
            </a:r>
          </a:p>
          <a:p>
            <a:r>
              <a:rPr lang="en-GB" sz="1000" dirty="0">
                <a:solidFill>
                  <a:schemeClr val="bg2"/>
                </a:solidFill>
              </a:rPr>
              <a:t>Adults: 530,356</a:t>
            </a:r>
          </a:p>
          <a:p>
            <a:endParaRPr lang="en-GB" sz="1000" dirty="0">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a:xfrm>
            <a:off x="7729449" y="4654203"/>
            <a:ext cx="1727232" cy="999837"/>
          </a:xfrm>
        </p:spPr>
        <p:txBody>
          <a:bodyPr>
            <a:normAutofit/>
          </a:bodyPr>
          <a:lstStyle/>
          <a:p>
            <a:r>
              <a:rPr lang="en-US" sz="1000" b="1" dirty="0">
                <a:solidFill>
                  <a:srgbClr val="E10514"/>
                </a:solidFill>
              </a:rPr>
              <a:t>The Secret Lives of Mormon Wives </a:t>
            </a:r>
            <a:r>
              <a:rPr lang="en-GB" sz="1000" dirty="0">
                <a:solidFill>
                  <a:schemeClr val="bg2"/>
                </a:solidFill>
              </a:rPr>
              <a:t>S2, Ep1 Disney+, Ent. </a:t>
            </a:r>
          </a:p>
          <a:p>
            <a:r>
              <a:rPr lang="en-GB" sz="1000" dirty="0">
                <a:solidFill>
                  <a:schemeClr val="bg2"/>
                </a:solidFill>
              </a:rPr>
              <a:t>Individuals: 316,156</a:t>
            </a:r>
          </a:p>
          <a:p>
            <a:r>
              <a:rPr lang="en-GB" sz="1000" dirty="0">
                <a:solidFill>
                  <a:schemeClr val="bg2"/>
                </a:solidFill>
              </a:rPr>
              <a:t>Adults: 293,660</a:t>
            </a:r>
          </a:p>
          <a:p>
            <a:endParaRPr lang="en-GB" sz="1000" dirty="0">
              <a:solidFill>
                <a:schemeClr val="bg2"/>
              </a:solidFill>
            </a:endParaRPr>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a:bodyPr>
          <a:lstStyle/>
          <a:p>
            <a:r>
              <a:rPr lang="en-US" sz="1000" b="1" dirty="0">
                <a:solidFill>
                  <a:srgbClr val="E10514"/>
                </a:solidFill>
              </a:rPr>
              <a:t>Family Guy </a:t>
            </a:r>
            <a:r>
              <a:rPr lang="en-GB" sz="1000" dirty="0">
                <a:solidFill>
                  <a:schemeClr val="bg2"/>
                </a:solidFill>
              </a:rPr>
              <a:t>S23, Ep5 Disney+, Ent. </a:t>
            </a:r>
          </a:p>
          <a:p>
            <a:r>
              <a:rPr lang="en-GB" sz="1000" dirty="0">
                <a:solidFill>
                  <a:schemeClr val="bg2"/>
                </a:solidFill>
              </a:rPr>
              <a:t>Individuals: 194,431</a:t>
            </a:r>
          </a:p>
          <a:p>
            <a:r>
              <a:rPr lang="en-GB" sz="1000" dirty="0">
                <a:solidFill>
                  <a:schemeClr val="bg2"/>
                </a:solidFill>
              </a:rPr>
              <a:t>Adults: 193,454</a:t>
            </a:r>
          </a:p>
          <a:p>
            <a:endParaRPr lang="en-GB" sz="1000" dirty="0">
              <a:solidFill>
                <a:schemeClr val="bg2"/>
              </a:solidFill>
            </a:endParaRPr>
          </a:p>
          <a:p>
            <a:endParaRPr lang="en-GB" sz="1000" dirty="0">
              <a:solidFill>
                <a:schemeClr val="bg2"/>
              </a:solidFill>
            </a:endParaRPr>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Q2 2025, individuals and adults. Average audience achieved during the first seven days of their availability. Only includes TV set viewing.  </a:t>
            </a:r>
          </a:p>
        </p:txBody>
      </p:sp>
      <p:pic>
        <p:nvPicPr>
          <p:cNvPr id="19" name="Picture Placeholder 18">
            <a:extLst>
              <a:ext uri="{FF2B5EF4-FFF2-40B4-BE49-F238E27FC236}">
                <a16:creationId xmlns:a16="http://schemas.microsoft.com/office/drawing/2014/main" id="{5070D556-BF91-787E-2BB7-EA8956618740}"/>
              </a:ext>
            </a:extLst>
          </p:cNvPr>
          <p:cNvPicPr>
            <a:picLocks noGrp="1" noChangeAspect="1"/>
          </p:cNvPicPr>
          <p:nvPr>
            <p:ph type="pic" sz="quarter" idx="14"/>
          </p:nvPr>
        </p:nvPicPr>
        <p:blipFill>
          <a:blip r:embed="rId3"/>
          <a:srcRect l="16667" r="16667"/>
          <a:stretch>
            <a:fillRect/>
          </a:stretch>
        </p:blipFill>
        <p:spPr>
          <a:prstGeom prst="rect">
            <a:avLst/>
          </a:prstGeom>
        </p:spPr>
      </p:pic>
      <p:pic>
        <p:nvPicPr>
          <p:cNvPr id="18" name="Picture Placeholder 17">
            <a:extLst>
              <a:ext uri="{FF2B5EF4-FFF2-40B4-BE49-F238E27FC236}">
                <a16:creationId xmlns:a16="http://schemas.microsoft.com/office/drawing/2014/main" id="{22106AB7-332D-3667-E57D-B3546C3756F9}"/>
              </a:ext>
            </a:extLst>
          </p:cNvPr>
          <p:cNvPicPr>
            <a:picLocks noGrp="1" noChangeAspect="1"/>
          </p:cNvPicPr>
          <p:nvPr>
            <p:ph type="pic" sz="quarter" idx="17"/>
          </p:nvPr>
        </p:nvPicPr>
        <p:blipFill>
          <a:blip r:embed="rId4"/>
          <a:srcRect l="21852" r="21852"/>
          <a:stretch>
            <a:fillRect/>
          </a:stretch>
        </p:blipFill>
        <p:spPr>
          <a:prstGeom prst="rect">
            <a:avLst/>
          </a:prstGeom>
        </p:spPr>
      </p:pic>
      <p:pic>
        <p:nvPicPr>
          <p:cNvPr id="17" name="Picture Placeholder 16">
            <a:extLst>
              <a:ext uri="{FF2B5EF4-FFF2-40B4-BE49-F238E27FC236}">
                <a16:creationId xmlns:a16="http://schemas.microsoft.com/office/drawing/2014/main" id="{C29BBDB6-0B49-599E-64AE-BEDD49297743}"/>
              </a:ext>
            </a:extLst>
          </p:cNvPr>
          <p:cNvPicPr>
            <a:picLocks noGrp="1" noChangeAspect="1"/>
          </p:cNvPicPr>
          <p:nvPr>
            <p:ph type="pic" sz="quarter" idx="22"/>
          </p:nvPr>
        </p:nvPicPr>
        <p:blipFill>
          <a:blip r:embed="rId5"/>
          <a:srcRect l="22903" r="22903"/>
          <a:stretch>
            <a:fillRect/>
          </a:stretch>
        </p:blipFill>
        <p:spPr>
          <a:prstGeom prst="rect">
            <a:avLst/>
          </a:prstGeom>
        </p:spPr>
      </p:pic>
      <p:pic>
        <p:nvPicPr>
          <p:cNvPr id="6146" name="Picture 2" descr="Love on the Spectrum Season 4 Renewed, Release Date, News, Cast - Netflix  Tudum">
            <a:extLst>
              <a:ext uri="{FF2B5EF4-FFF2-40B4-BE49-F238E27FC236}">
                <a16:creationId xmlns:a16="http://schemas.microsoft.com/office/drawing/2014/main" id="{CD7DAC69-48A3-E523-1032-405C9B7B3BE5}"/>
              </a:ext>
            </a:extLst>
          </p:cNvPr>
          <p:cNvPicPr>
            <a:picLocks noGrp="1" noChangeAspect="1" noChangeArrowheads="1"/>
          </p:cNvPicPr>
          <p:nvPr>
            <p:ph type="pic" sz="quarter" idx="18"/>
          </p:nvPr>
        </p:nvPicPr>
        <p:blipFill>
          <a:blip r:embed="rId6">
            <a:extLst>
              <a:ext uri="{28A0092B-C50C-407E-A947-70E740481C1C}">
                <a14:useLocalDpi xmlns:a14="http://schemas.microsoft.com/office/drawing/2010/main" val="0"/>
              </a:ext>
            </a:extLst>
          </a:blip>
          <a:srcRect l="21919" r="2191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MERICA'S SWEETHEARTS: Dallas Cowboys Cheerleaders Cast, News, Videos and  more">
            <a:extLst>
              <a:ext uri="{FF2B5EF4-FFF2-40B4-BE49-F238E27FC236}">
                <a16:creationId xmlns:a16="http://schemas.microsoft.com/office/drawing/2014/main" id="{3955C856-5DAF-D3F3-E662-61306D8E62AA}"/>
              </a:ext>
            </a:extLst>
          </p:cNvPr>
          <p:cNvPicPr>
            <a:picLocks noGrp="1" noChangeAspect="1" noChangeArrowheads="1"/>
          </p:cNvPicPr>
          <p:nvPr>
            <p:ph type="pic" sz="quarter" idx="19"/>
          </p:nvPr>
        </p:nvPicPr>
        <p:blipFill>
          <a:blip r:embed="rId7">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Watch LOL: Last One Laughing UK - Season 1 | Prime Video">
            <a:extLst>
              <a:ext uri="{FF2B5EF4-FFF2-40B4-BE49-F238E27FC236}">
                <a16:creationId xmlns:a16="http://schemas.microsoft.com/office/drawing/2014/main" id="{860A0294-1298-D5CA-9327-40B9E036F9C1}"/>
              </a:ext>
            </a:extLst>
          </p:cNvPr>
          <p:cNvPicPr>
            <a:picLocks noGrp="1" noChangeAspect="1" noChangeArrowheads="1"/>
          </p:cNvPicPr>
          <p:nvPr>
            <p:ph type="pic" sz="quarter" idx="20"/>
          </p:nvPr>
        </p:nvPicPr>
        <p:blipFill rotWithShape="1">
          <a:blip r:embed="rId8">
            <a:extLst>
              <a:ext uri="{28A0092B-C50C-407E-A947-70E740481C1C}">
                <a14:useLocalDpi xmlns:a14="http://schemas.microsoft.com/office/drawing/2010/main" val="0"/>
              </a:ext>
            </a:extLst>
          </a:blip>
          <a:srcRect l="42403" t="3724" r="3829" b="76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ow to Watch 'The Secret Lives of Mormon Wives' Season 2 Online">
            <a:extLst>
              <a:ext uri="{FF2B5EF4-FFF2-40B4-BE49-F238E27FC236}">
                <a16:creationId xmlns:a16="http://schemas.microsoft.com/office/drawing/2014/main" id="{F5EC2EA1-030A-D9F9-7623-7B518BF5D17C}"/>
              </a:ext>
            </a:extLst>
          </p:cNvPr>
          <p:cNvPicPr>
            <a:picLocks noGrp="1" noChangeAspect="1" noChangeArrowheads="1"/>
          </p:cNvPicPr>
          <p:nvPr>
            <p:ph type="pic" sz="quarter" idx="21"/>
          </p:nvPr>
        </p:nvPicPr>
        <p:blipFill>
          <a:blip r:embed="rId9">
            <a:extLst>
              <a:ext uri="{28A0092B-C50C-407E-A947-70E740481C1C}">
                <a14:useLocalDpi xmlns:a14="http://schemas.microsoft.com/office/drawing/2010/main" val="0"/>
              </a:ext>
            </a:extLst>
          </a:blip>
          <a:srcRect l="16650" r="1665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The Stolen Girl (Disney+) TV Show Review | AVForums">
            <a:extLst>
              <a:ext uri="{FF2B5EF4-FFF2-40B4-BE49-F238E27FC236}">
                <a16:creationId xmlns:a16="http://schemas.microsoft.com/office/drawing/2014/main" id="{6604DA8F-F879-39C5-5E04-AC50672B8A32}"/>
              </a:ext>
            </a:extLst>
          </p:cNvPr>
          <p:cNvPicPr>
            <a:picLocks noGrp="1" noChangeAspect="1" noChangeArrowheads="1"/>
          </p:cNvPicPr>
          <p:nvPr>
            <p:ph type="pic" sz="quarter" idx="15"/>
          </p:nvPr>
        </p:nvPicPr>
        <p:blipFill>
          <a:blip r:embed="rId10">
            <a:extLst>
              <a:ext uri="{28A0092B-C50C-407E-A947-70E740481C1C}">
                <a14:useLocalDpi xmlns:a14="http://schemas.microsoft.com/office/drawing/2010/main" val="0"/>
              </a:ext>
            </a:extLst>
          </a:blip>
          <a:srcRect l="21943" r="2194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Andor confirms season 2 release date on Disney Plus | Radio Times">
            <a:extLst>
              <a:ext uri="{FF2B5EF4-FFF2-40B4-BE49-F238E27FC236}">
                <a16:creationId xmlns:a16="http://schemas.microsoft.com/office/drawing/2014/main" id="{22A43ECF-5B1E-3D6E-3E77-88727365D1CC}"/>
              </a:ext>
            </a:extLst>
          </p:cNvPr>
          <p:cNvPicPr>
            <a:picLocks noGrp="1" noChangeAspect="1" noChangeArrowheads="1"/>
          </p:cNvPicPr>
          <p:nvPr>
            <p:ph type="pic" sz="quarter" idx="16"/>
          </p:nvPr>
        </p:nvPicPr>
        <p:blipFill>
          <a:blip r:embed="rId11">
            <a:extLst>
              <a:ext uri="{28A0092B-C50C-407E-A947-70E740481C1C}">
                <a14:useLocalDpi xmlns:a14="http://schemas.microsoft.com/office/drawing/2010/main" val="0"/>
              </a:ext>
            </a:extLst>
          </a:blip>
          <a:srcRect l="16633" r="1663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Dept. Q review – this excellent crime drama is a grimy, gothic treat |  Television | The Guardian">
            <a:extLst>
              <a:ext uri="{FF2B5EF4-FFF2-40B4-BE49-F238E27FC236}">
                <a16:creationId xmlns:a16="http://schemas.microsoft.com/office/drawing/2014/main" id="{6E008A53-DAF7-BA23-B543-7B61E3901D9C}"/>
              </a:ext>
            </a:extLst>
          </p:cNvPr>
          <p:cNvPicPr>
            <a:picLocks noGrp="1" noChangeAspect="1" noChangeArrowheads="1"/>
          </p:cNvPicPr>
          <p:nvPr>
            <p:ph type="pic" sz="quarter" idx="13"/>
          </p:nvPr>
        </p:nvPicPr>
        <p:blipFill>
          <a:blip r:embed="rId12">
            <a:extLst>
              <a:ext uri="{28A0092B-C50C-407E-A947-70E740481C1C}">
                <a14:useLocalDpi xmlns:a14="http://schemas.microsoft.com/office/drawing/2010/main" val="0"/>
              </a:ext>
            </a:extLst>
          </a:blip>
          <a:srcRect l="10000" r="100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428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90F1B6-09D0-0CBD-889F-1E76244EDAD2}"/>
              </a:ext>
            </a:extLst>
          </p:cNvPr>
          <p:cNvPicPr>
            <a:picLocks noChangeAspect="1"/>
          </p:cNvPicPr>
          <p:nvPr/>
        </p:nvPicPr>
        <p:blipFill>
          <a:blip r:embed="rId3">
            <a:extLst>
              <a:ext uri="{28A0092B-C50C-407E-A947-70E740481C1C}">
                <a14:useLocalDpi xmlns:a14="http://schemas.microsoft.com/office/drawing/2010/main" val="0"/>
              </a:ext>
            </a:extLst>
          </a:blip>
          <a:srcRect l="2008" t="11243" r="1607" b="10841"/>
          <a:stretch>
            <a:fillRect/>
          </a:stretch>
        </p:blipFill>
        <p:spPr>
          <a:xfrm>
            <a:off x="-6" y="0"/>
            <a:ext cx="12192006" cy="6858000"/>
          </a:xfrm>
          <a:prstGeom prst="rect">
            <a:avLst/>
          </a:prstGeom>
        </p:spPr>
      </p:pic>
      <p:sp>
        <p:nvSpPr>
          <p:cNvPr id="10" name="Rectangle 9">
            <a:extLst>
              <a:ext uri="{FF2B5EF4-FFF2-40B4-BE49-F238E27FC236}">
                <a16:creationId xmlns:a16="http://schemas.microsoft.com/office/drawing/2014/main" id="{5014016A-9C43-AFEA-7932-4B63D37D821C}"/>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Q2 2026</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U</a:t>
            </a:r>
            <a:r>
              <a:rPr lang="en-GB" dirty="0">
                <a:solidFill>
                  <a:schemeClr val="bg1"/>
                </a:solidFill>
              </a:rPr>
              <a:t> – U Talking to Me?</a:t>
            </a:r>
          </a:p>
        </p:txBody>
      </p:sp>
    </p:spTree>
    <p:extLst>
      <p:ext uri="{BB962C8B-B14F-4D97-AF65-F5344CB8AC3E}">
        <p14:creationId xmlns:p14="http://schemas.microsoft.com/office/powerpoint/2010/main" val="452797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26DCA-4509-2465-0526-30B8C9EB16E7}"/>
              </a:ext>
            </a:extLst>
          </p:cNvPr>
          <p:cNvSpPr>
            <a:spLocks noGrp="1"/>
          </p:cNvSpPr>
          <p:nvPr>
            <p:ph type="title"/>
          </p:nvPr>
        </p:nvSpPr>
        <p:spPr/>
        <p:txBody>
          <a:bodyPr/>
          <a:lstStyle/>
          <a:p>
            <a:r>
              <a:rPr lang="en-GB" dirty="0"/>
              <a:t>Key Dates</a:t>
            </a:r>
          </a:p>
        </p:txBody>
      </p:sp>
      <p:graphicFrame>
        <p:nvGraphicFramePr>
          <p:cNvPr id="4" name="Table 3">
            <a:extLst>
              <a:ext uri="{FF2B5EF4-FFF2-40B4-BE49-F238E27FC236}">
                <a16:creationId xmlns:a16="http://schemas.microsoft.com/office/drawing/2014/main" id="{84B8EA9F-C5C6-B840-1BE3-10BD26FCFD47}"/>
              </a:ext>
            </a:extLst>
          </p:cNvPr>
          <p:cNvGraphicFramePr>
            <a:graphicFrameLocks noGrp="1"/>
          </p:cNvGraphicFramePr>
          <p:nvPr>
            <p:extLst>
              <p:ext uri="{D42A27DB-BD31-4B8C-83A1-F6EECF244321}">
                <p14:modId xmlns:p14="http://schemas.microsoft.com/office/powerpoint/2010/main" val="2796951721"/>
              </p:ext>
            </p:extLst>
          </p:nvPr>
        </p:nvGraphicFramePr>
        <p:xfrm>
          <a:off x="1392083" y="1603373"/>
          <a:ext cx="9407834" cy="3651254"/>
        </p:xfrm>
        <a:graphic>
          <a:graphicData uri="http://schemas.openxmlformats.org/drawingml/2006/table">
            <a:tbl>
              <a:tblPr/>
              <a:tblGrid>
                <a:gridCol w="1323352">
                  <a:extLst>
                    <a:ext uri="{9D8B030D-6E8A-4147-A177-3AD203B41FA5}">
                      <a16:colId xmlns:a16="http://schemas.microsoft.com/office/drawing/2014/main" val="3760556679"/>
                    </a:ext>
                  </a:extLst>
                </a:gridCol>
                <a:gridCol w="577463">
                  <a:extLst>
                    <a:ext uri="{9D8B030D-6E8A-4147-A177-3AD203B41FA5}">
                      <a16:colId xmlns:a16="http://schemas.microsoft.com/office/drawing/2014/main" val="4201829509"/>
                    </a:ext>
                  </a:extLst>
                </a:gridCol>
                <a:gridCol w="577463">
                  <a:extLst>
                    <a:ext uri="{9D8B030D-6E8A-4147-A177-3AD203B41FA5}">
                      <a16:colId xmlns:a16="http://schemas.microsoft.com/office/drawing/2014/main" val="849708013"/>
                    </a:ext>
                  </a:extLst>
                </a:gridCol>
                <a:gridCol w="577463">
                  <a:extLst>
                    <a:ext uri="{9D8B030D-6E8A-4147-A177-3AD203B41FA5}">
                      <a16:colId xmlns:a16="http://schemas.microsoft.com/office/drawing/2014/main" val="1866199669"/>
                    </a:ext>
                  </a:extLst>
                </a:gridCol>
                <a:gridCol w="577463">
                  <a:extLst>
                    <a:ext uri="{9D8B030D-6E8A-4147-A177-3AD203B41FA5}">
                      <a16:colId xmlns:a16="http://schemas.microsoft.com/office/drawing/2014/main" val="997766816"/>
                    </a:ext>
                  </a:extLst>
                </a:gridCol>
                <a:gridCol w="577463">
                  <a:extLst>
                    <a:ext uri="{9D8B030D-6E8A-4147-A177-3AD203B41FA5}">
                      <a16:colId xmlns:a16="http://schemas.microsoft.com/office/drawing/2014/main" val="1823792550"/>
                    </a:ext>
                  </a:extLst>
                </a:gridCol>
                <a:gridCol w="577463">
                  <a:extLst>
                    <a:ext uri="{9D8B030D-6E8A-4147-A177-3AD203B41FA5}">
                      <a16:colId xmlns:a16="http://schemas.microsoft.com/office/drawing/2014/main" val="559366383"/>
                    </a:ext>
                  </a:extLst>
                </a:gridCol>
                <a:gridCol w="577463">
                  <a:extLst>
                    <a:ext uri="{9D8B030D-6E8A-4147-A177-3AD203B41FA5}">
                      <a16:colId xmlns:a16="http://schemas.microsoft.com/office/drawing/2014/main" val="2550646947"/>
                    </a:ext>
                  </a:extLst>
                </a:gridCol>
                <a:gridCol w="577463">
                  <a:extLst>
                    <a:ext uri="{9D8B030D-6E8A-4147-A177-3AD203B41FA5}">
                      <a16:colId xmlns:a16="http://schemas.microsoft.com/office/drawing/2014/main" val="3200031886"/>
                    </a:ext>
                  </a:extLst>
                </a:gridCol>
                <a:gridCol w="577463">
                  <a:extLst>
                    <a:ext uri="{9D8B030D-6E8A-4147-A177-3AD203B41FA5}">
                      <a16:colId xmlns:a16="http://schemas.microsoft.com/office/drawing/2014/main" val="120737852"/>
                    </a:ext>
                  </a:extLst>
                </a:gridCol>
                <a:gridCol w="577463">
                  <a:extLst>
                    <a:ext uri="{9D8B030D-6E8A-4147-A177-3AD203B41FA5}">
                      <a16:colId xmlns:a16="http://schemas.microsoft.com/office/drawing/2014/main" val="3210477887"/>
                    </a:ext>
                  </a:extLst>
                </a:gridCol>
                <a:gridCol w="577463">
                  <a:extLst>
                    <a:ext uri="{9D8B030D-6E8A-4147-A177-3AD203B41FA5}">
                      <a16:colId xmlns:a16="http://schemas.microsoft.com/office/drawing/2014/main" val="2041125381"/>
                    </a:ext>
                  </a:extLst>
                </a:gridCol>
                <a:gridCol w="577463">
                  <a:extLst>
                    <a:ext uri="{9D8B030D-6E8A-4147-A177-3AD203B41FA5}">
                      <a16:colId xmlns:a16="http://schemas.microsoft.com/office/drawing/2014/main" val="1390615839"/>
                    </a:ext>
                  </a:extLst>
                </a:gridCol>
                <a:gridCol w="577463">
                  <a:extLst>
                    <a:ext uri="{9D8B030D-6E8A-4147-A177-3AD203B41FA5}">
                      <a16:colId xmlns:a16="http://schemas.microsoft.com/office/drawing/2014/main" val="3024686846"/>
                    </a:ext>
                  </a:extLst>
                </a:gridCol>
                <a:gridCol w="577463">
                  <a:extLst>
                    <a:ext uri="{9D8B030D-6E8A-4147-A177-3AD203B41FA5}">
                      <a16:colId xmlns:a16="http://schemas.microsoft.com/office/drawing/2014/main" val="3810280711"/>
                    </a:ext>
                  </a:extLst>
                </a:gridCol>
              </a:tblGrid>
              <a:tr h="174442">
                <a:tc rowSpan="2">
                  <a:txBody>
                    <a:bodyPr/>
                    <a:lstStyle/>
                    <a:p>
                      <a:pPr algn="ctr" rtl="0" fontAlgn="ctr">
                        <a:buNone/>
                      </a:pPr>
                      <a:r>
                        <a:rPr lang="en-GB" sz="1700" b="0" i="0" u="none" strike="noStrike">
                          <a:solidFill>
                            <a:srgbClr val="000000"/>
                          </a:solidFill>
                          <a:effectLst/>
                          <a:latin typeface="Arial" panose="020B0604020202020204" pitchFamily="34" charset="0"/>
                        </a:rPr>
                        <a:t> </a:t>
                      </a:r>
                    </a:p>
                  </a:txBody>
                  <a:tcPr marL="6015" marR="6015" marT="601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gridSpan="14">
                  <a:txBody>
                    <a:bodyPr/>
                    <a:lstStyle/>
                    <a:p>
                      <a:pPr algn="ctr" rtl="0" fontAlgn="ctr">
                        <a:buNone/>
                      </a:pPr>
                      <a:r>
                        <a:rPr lang="en-GB" sz="1000" b="1" i="0" u="none" strike="noStrike">
                          <a:solidFill>
                            <a:srgbClr val="000000"/>
                          </a:solidFill>
                          <a:effectLst/>
                          <a:latin typeface="Arial" panose="020B0604020202020204" pitchFamily="34" charset="0"/>
                        </a:rPr>
                        <a:t>Week Commencing</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29899196"/>
                  </a:ext>
                </a:extLst>
              </a:tr>
              <a:tr h="174442">
                <a:tc vMerge="1">
                  <a:txBody>
                    <a:bodyPr/>
                    <a:lstStyle/>
                    <a:p>
                      <a:endParaRPr lang="en-GB"/>
                    </a:p>
                  </a:txBody>
                  <a:tcPr/>
                </a:tc>
                <a:tc>
                  <a:txBody>
                    <a:bodyPr/>
                    <a:lstStyle/>
                    <a:p>
                      <a:pPr algn="ctr" rtl="0" fontAlgn="ctr">
                        <a:buNone/>
                      </a:pPr>
                      <a:r>
                        <a:rPr lang="en-GB" sz="1000" b="1" i="0" u="none" strike="noStrike">
                          <a:solidFill>
                            <a:srgbClr val="000000"/>
                          </a:solidFill>
                          <a:effectLst/>
                          <a:latin typeface="Arial" panose="020B0604020202020204" pitchFamily="34" charset="0"/>
                        </a:rPr>
                        <a:t>30-Mar</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1" i="0" u="none" strike="noStrike">
                          <a:solidFill>
                            <a:srgbClr val="000000"/>
                          </a:solidFill>
                          <a:effectLst/>
                          <a:latin typeface="Arial" panose="020B0604020202020204" pitchFamily="34" charset="0"/>
                        </a:rPr>
                        <a:t>06-Apr</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1" i="0" u="none" strike="noStrike">
                          <a:solidFill>
                            <a:srgbClr val="000000"/>
                          </a:solidFill>
                          <a:effectLst/>
                          <a:latin typeface="Arial" panose="020B0604020202020204" pitchFamily="34" charset="0"/>
                        </a:rPr>
                        <a:t>13-Apr</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1" i="0" u="none" strike="noStrike">
                          <a:solidFill>
                            <a:srgbClr val="000000"/>
                          </a:solidFill>
                          <a:effectLst/>
                          <a:latin typeface="Arial" panose="020B0604020202020204" pitchFamily="34" charset="0"/>
                        </a:rPr>
                        <a:t>20-Apr</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1" i="0" u="none" strike="noStrike">
                          <a:solidFill>
                            <a:srgbClr val="000000"/>
                          </a:solidFill>
                          <a:effectLst/>
                          <a:latin typeface="Arial" panose="020B0604020202020204" pitchFamily="34" charset="0"/>
                        </a:rPr>
                        <a:t>27-Apr</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1" i="0" u="none" strike="noStrike">
                          <a:solidFill>
                            <a:srgbClr val="000000"/>
                          </a:solidFill>
                          <a:effectLst/>
                          <a:latin typeface="Arial" panose="020B0604020202020204" pitchFamily="34" charset="0"/>
                        </a:rPr>
                        <a:t>04-May</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1" i="0" u="none" strike="noStrike">
                          <a:solidFill>
                            <a:srgbClr val="000000"/>
                          </a:solidFill>
                          <a:effectLst/>
                          <a:latin typeface="Arial" panose="020B0604020202020204" pitchFamily="34" charset="0"/>
                        </a:rPr>
                        <a:t>11-May</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1" i="0" u="none" strike="noStrike">
                          <a:solidFill>
                            <a:srgbClr val="000000"/>
                          </a:solidFill>
                          <a:effectLst/>
                          <a:latin typeface="Arial" panose="020B0604020202020204" pitchFamily="34" charset="0"/>
                        </a:rPr>
                        <a:t>18-May</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1" i="0" u="none" strike="noStrike">
                          <a:solidFill>
                            <a:srgbClr val="000000"/>
                          </a:solidFill>
                          <a:effectLst/>
                          <a:latin typeface="Arial" panose="020B0604020202020204" pitchFamily="34" charset="0"/>
                        </a:rPr>
                        <a:t>25-May</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1" i="0" u="none" strike="noStrike">
                          <a:solidFill>
                            <a:srgbClr val="000000"/>
                          </a:solidFill>
                          <a:effectLst/>
                          <a:latin typeface="Arial" panose="020B0604020202020204" pitchFamily="34" charset="0"/>
                        </a:rPr>
                        <a:t>01-Jun</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1" i="0" u="none" strike="noStrike">
                          <a:solidFill>
                            <a:srgbClr val="000000"/>
                          </a:solidFill>
                          <a:effectLst/>
                          <a:latin typeface="Arial" panose="020B0604020202020204" pitchFamily="34" charset="0"/>
                        </a:rPr>
                        <a:t>08-Jun</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1" i="0" u="none" strike="noStrike">
                          <a:solidFill>
                            <a:srgbClr val="000000"/>
                          </a:solidFill>
                          <a:effectLst/>
                          <a:latin typeface="Arial" panose="020B0604020202020204" pitchFamily="34" charset="0"/>
                        </a:rPr>
                        <a:t>15-Jun</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1" i="0" u="none" strike="noStrike">
                          <a:solidFill>
                            <a:srgbClr val="000000"/>
                          </a:solidFill>
                          <a:effectLst/>
                          <a:latin typeface="Arial" panose="020B0604020202020204" pitchFamily="34" charset="0"/>
                        </a:rPr>
                        <a:t>22-Jun</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1" i="0" u="none" strike="noStrike">
                          <a:solidFill>
                            <a:srgbClr val="000000"/>
                          </a:solidFill>
                          <a:effectLst/>
                          <a:latin typeface="Arial" panose="020B0604020202020204" pitchFamily="34" charset="0"/>
                        </a:rPr>
                        <a:t>29-Jun</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4992112"/>
                  </a:ext>
                </a:extLst>
              </a:tr>
              <a:tr h="366930">
                <a:tc>
                  <a:txBody>
                    <a:bodyPr/>
                    <a:lstStyle/>
                    <a:p>
                      <a:pPr algn="ctr" rtl="0" fontAlgn="ctr">
                        <a:buNone/>
                      </a:pPr>
                      <a:r>
                        <a:rPr lang="en-GB" sz="1000" b="1" i="0" u="none" strike="noStrike">
                          <a:solidFill>
                            <a:srgbClr val="000000"/>
                          </a:solidFill>
                          <a:effectLst/>
                          <a:latin typeface="Arial" panose="020B0604020202020204" pitchFamily="34" charset="0"/>
                        </a:rPr>
                        <a:t>Premier League</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000" b="1"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000" b="1"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000" b="1"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000" b="1"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000" b="1"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000" b="1"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000" b="1"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000" b="1"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000" b="1"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000" b="1"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000" b="1"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000" b="1"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000" b="1"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1304241"/>
                  </a:ext>
                </a:extLst>
              </a:tr>
              <a:tr h="366930">
                <a:tc>
                  <a:txBody>
                    <a:bodyPr/>
                    <a:lstStyle/>
                    <a:p>
                      <a:pPr algn="ctr" rtl="0" fontAlgn="ctr">
                        <a:buNone/>
                      </a:pPr>
                      <a:r>
                        <a:rPr lang="en-GB" sz="1000" b="1" i="0" u="none" strike="noStrike">
                          <a:solidFill>
                            <a:srgbClr val="000000"/>
                          </a:solidFill>
                          <a:effectLst/>
                          <a:latin typeface="Arial" panose="020B0604020202020204" pitchFamily="34" charset="0"/>
                        </a:rPr>
                        <a:t>Bank Holidays</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3058024"/>
                  </a:ext>
                </a:extLst>
              </a:tr>
              <a:tr h="366930">
                <a:tc>
                  <a:txBody>
                    <a:bodyPr/>
                    <a:lstStyle/>
                    <a:p>
                      <a:pPr algn="ctr" rtl="0" fontAlgn="ctr">
                        <a:buNone/>
                      </a:pPr>
                      <a:r>
                        <a:rPr lang="en-GB" sz="1000" b="1" i="0" u="none" strike="noStrike">
                          <a:solidFill>
                            <a:srgbClr val="000000"/>
                          </a:solidFill>
                          <a:effectLst/>
                          <a:latin typeface="Arial" panose="020B0604020202020204" pitchFamily="34" charset="0"/>
                        </a:rPr>
                        <a:t>Formula 1</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1616204"/>
                  </a:ext>
                </a:extLst>
              </a:tr>
              <a:tr h="366930">
                <a:tc>
                  <a:txBody>
                    <a:bodyPr/>
                    <a:lstStyle/>
                    <a:p>
                      <a:pPr algn="ctr" rtl="0" fontAlgn="ctr">
                        <a:buNone/>
                      </a:pPr>
                      <a:r>
                        <a:rPr lang="en-GB" sz="1000" b="1" i="0" u="none" strike="noStrike">
                          <a:solidFill>
                            <a:srgbClr val="000000"/>
                          </a:solidFill>
                          <a:effectLst/>
                          <a:latin typeface="Arial" panose="020B0604020202020204" pitchFamily="34" charset="0"/>
                        </a:rPr>
                        <a:t>Grand National</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1517919"/>
                  </a:ext>
                </a:extLst>
              </a:tr>
              <a:tr h="366930">
                <a:tc>
                  <a:txBody>
                    <a:bodyPr/>
                    <a:lstStyle/>
                    <a:p>
                      <a:pPr algn="ctr" rtl="0" fontAlgn="ctr">
                        <a:buNone/>
                      </a:pPr>
                      <a:r>
                        <a:rPr lang="en-GB" sz="1000" b="1" i="0" u="none" strike="noStrike">
                          <a:solidFill>
                            <a:srgbClr val="000000"/>
                          </a:solidFill>
                          <a:effectLst/>
                          <a:latin typeface="Arial" panose="020B0604020202020204" pitchFamily="34" charset="0"/>
                        </a:rPr>
                        <a:t>Champions League</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8932935"/>
                  </a:ext>
                </a:extLst>
              </a:tr>
              <a:tr h="366930">
                <a:tc>
                  <a:txBody>
                    <a:bodyPr/>
                    <a:lstStyle/>
                    <a:p>
                      <a:pPr algn="ctr" rtl="0" fontAlgn="ctr">
                        <a:buNone/>
                      </a:pPr>
                      <a:r>
                        <a:rPr lang="en-GB" sz="1000" b="1" i="0" u="none" strike="noStrike">
                          <a:solidFill>
                            <a:srgbClr val="000000"/>
                          </a:solidFill>
                          <a:effectLst/>
                          <a:latin typeface="Arial" panose="020B0604020202020204" pitchFamily="34" charset="0"/>
                        </a:rPr>
                        <a:t>FA Cup</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4901324"/>
                  </a:ext>
                </a:extLst>
              </a:tr>
              <a:tr h="366930">
                <a:tc>
                  <a:txBody>
                    <a:bodyPr/>
                    <a:lstStyle/>
                    <a:p>
                      <a:pPr algn="ctr" rtl="0" fontAlgn="ctr">
                        <a:buNone/>
                      </a:pPr>
                      <a:r>
                        <a:rPr lang="en-GB" sz="1000" b="1" i="0" u="none" strike="noStrike">
                          <a:solidFill>
                            <a:srgbClr val="000000"/>
                          </a:solidFill>
                          <a:effectLst/>
                          <a:latin typeface="Arial" panose="020B0604020202020204" pitchFamily="34" charset="0"/>
                        </a:rPr>
                        <a:t>FIFA World Cup</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700" b="0" i="0" u="none" strike="noStrike">
                          <a:solidFill>
                            <a:srgbClr val="000000"/>
                          </a:solidFill>
                          <a:effectLst/>
                          <a:latin typeface="Arial" panose="020B06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608950924"/>
                  </a:ext>
                </a:extLst>
              </a:tr>
              <a:tr h="366930">
                <a:tc>
                  <a:txBody>
                    <a:bodyPr/>
                    <a:lstStyle/>
                    <a:p>
                      <a:pPr algn="ctr" rtl="0" fontAlgn="ctr">
                        <a:buNone/>
                      </a:pPr>
                      <a:r>
                        <a:rPr lang="en-GB" sz="1000" b="1" i="0" u="none" strike="noStrike">
                          <a:solidFill>
                            <a:srgbClr val="000000"/>
                          </a:solidFill>
                          <a:effectLst/>
                          <a:latin typeface="Arial" panose="020B0604020202020204" pitchFamily="34" charset="0"/>
                        </a:rPr>
                        <a:t>Father's Day</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2285832"/>
                  </a:ext>
                </a:extLst>
              </a:tr>
              <a:tr h="366930">
                <a:tc>
                  <a:txBody>
                    <a:bodyPr/>
                    <a:lstStyle/>
                    <a:p>
                      <a:pPr algn="ctr" rtl="0" fontAlgn="ctr">
                        <a:buNone/>
                      </a:pPr>
                      <a:r>
                        <a:rPr lang="en-GB" sz="1000" b="1" i="0" u="none" strike="noStrike" dirty="0">
                          <a:solidFill>
                            <a:srgbClr val="000000"/>
                          </a:solidFill>
                          <a:effectLst/>
                          <a:latin typeface="Arial" panose="020B0604020202020204" pitchFamily="34" charset="0"/>
                        </a:rPr>
                        <a:t>Wimbledon*</a:t>
                      </a:r>
                    </a:p>
                  </a:txBody>
                  <a:tcPr marL="6015" marR="6015" marT="6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000" b="0" i="0" u="none" strike="noStrike">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GB" sz="1000" b="0" i="0" u="none" strike="noStrike" dirty="0">
                          <a:solidFill>
                            <a:srgbClr val="000000"/>
                          </a:solidFill>
                          <a:effectLst/>
                          <a:latin typeface="Aptos Narrow" panose="020B0004020202020204" pitchFamily="34" charset="0"/>
                        </a:rPr>
                        <a:t> </a:t>
                      </a:r>
                    </a:p>
                  </a:txBody>
                  <a:tcPr marL="6015" marR="6015" marT="60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239836698"/>
                  </a:ext>
                </a:extLst>
              </a:tr>
            </a:tbl>
          </a:graphicData>
        </a:graphic>
      </p:graphicFrame>
      <p:sp>
        <p:nvSpPr>
          <p:cNvPr id="5" name="Text Placeholder 2">
            <a:extLst>
              <a:ext uri="{FF2B5EF4-FFF2-40B4-BE49-F238E27FC236}">
                <a16:creationId xmlns:a16="http://schemas.microsoft.com/office/drawing/2014/main" id="{F348C73F-F8F0-F5A2-B42A-E61BA86F4194}"/>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*In 2026 Wimbledon highlights will be shown on TNT Sports.</a:t>
            </a:r>
          </a:p>
        </p:txBody>
      </p:sp>
    </p:spTree>
    <p:extLst>
      <p:ext uri="{BB962C8B-B14F-4D97-AF65-F5344CB8AC3E}">
        <p14:creationId xmlns:p14="http://schemas.microsoft.com/office/powerpoint/2010/main" val="1886676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CELEBRITY GOGGLEBOX: SHOWS FEATURING ON TONIGHT'S EPISODE REVEALED, FRIDAY  06 JUNE 2025">
            <a:extLst>
              <a:ext uri="{FF2B5EF4-FFF2-40B4-BE49-F238E27FC236}">
                <a16:creationId xmlns:a16="http://schemas.microsoft.com/office/drawing/2014/main" id="{E6FBF573-77B6-9842-7419-60AC9F19E1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90" t="-55" r="29996" b="34621"/>
          <a:stretch>
            <a:fillRect/>
          </a:stretch>
        </p:blipFill>
        <p:spPr bwMode="auto">
          <a:xfrm>
            <a:off x="2785207" y="2390551"/>
            <a:ext cx="1084070" cy="900000"/>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A2685345-ADAC-E89D-6006-25FBFB2E20EC}"/>
              </a:ext>
            </a:extLst>
          </p:cNvPr>
          <p:cNvSpPr/>
          <p:nvPr/>
        </p:nvSpPr>
        <p:spPr>
          <a:xfrm rot="16200000" flipH="1">
            <a:off x="2855733" y="2319524"/>
            <a:ext cx="900998" cy="104205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31" name="Picture Placeholder 3" descr="A person with a scarf around her neck&#10;&#10;AI-generated content may be incorrect.">
            <a:extLst>
              <a:ext uri="{FF2B5EF4-FFF2-40B4-BE49-F238E27FC236}">
                <a16:creationId xmlns:a16="http://schemas.microsoft.com/office/drawing/2014/main" id="{74739518-773D-09EB-B30A-A5CBEEF2D6FF}"/>
              </a:ext>
            </a:extLst>
          </p:cNvPr>
          <p:cNvPicPr>
            <a:picLocks noChangeAspect="1"/>
          </p:cNvPicPr>
          <p:nvPr/>
        </p:nvPicPr>
        <p:blipFill>
          <a:blip r:embed="rId4">
            <a:extLst>
              <a:ext uri="{28A0092B-C50C-407E-A947-70E740481C1C}">
                <a14:useLocalDpi xmlns:a14="http://schemas.microsoft.com/office/drawing/2010/main" val="0"/>
              </a:ext>
            </a:extLst>
          </a:blip>
          <a:srcRect l="5820" r="5126"/>
          <a:stretch>
            <a:fillRect/>
          </a:stretch>
        </p:blipFill>
        <p:spPr>
          <a:xfrm>
            <a:off x="8516713" y="4643472"/>
            <a:ext cx="1424998" cy="900000"/>
          </a:xfrm>
          <a:prstGeom prst="rect">
            <a:avLst/>
          </a:prstGeom>
        </p:spPr>
      </p:pic>
      <p:pic>
        <p:nvPicPr>
          <p:cNvPr id="33" name="Picture 2" descr="Jane McDonald Nashville Channel 5 series country music JetSetTV | Broadcast">
            <a:extLst>
              <a:ext uri="{FF2B5EF4-FFF2-40B4-BE49-F238E27FC236}">
                <a16:creationId xmlns:a16="http://schemas.microsoft.com/office/drawing/2014/main" id="{7B169D82-C7EB-6D1A-CDAB-F1E257C63A6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19" t="2096" r="8502" b="1204"/>
          <a:stretch>
            <a:fillRect/>
          </a:stretch>
        </p:blipFill>
        <p:spPr bwMode="auto">
          <a:xfrm>
            <a:off x="10279929" y="4643472"/>
            <a:ext cx="1475416" cy="900000"/>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0" descr="A person sitting on a bench&#10;&#10;AI-generated content may be incorrect.">
            <a:extLst>
              <a:ext uri="{FF2B5EF4-FFF2-40B4-BE49-F238E27FC236}">
                <a16:creationId xmlns:a16="http://schemas.microsoft.com/office/drawing/2014/main" id="{6A4374CD-19AB-B438-1B07-D989400915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0083" y="4643472"/>
            <a:ext cx="1199008" cy="900000"/>
          </a:xfrm>
          <a:prstGeom prst="rect">
            <a:avLst/>
          </a:prstGeom>
        </p:spPr>
      </p:pic>
      <p:pic>
        <p:nvPicPr>
          <p:cNvPr id="6" name="Picture 5">
            <a:extLst>
              <a:ext uri="{FF2B5EF4-FFF2-40B4-BE49-F238E27FC236}">
                <a16:creationId xmlns:a16="http://schemas.microsoft.com/office/drawing/2014/main" id="{089D8FE9-7140-3044-33A7-5796B161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1524" y="4643472"/>
            <a:ext cx="1200343" cy="900000"/>
          </a:xfrm>
          <a:prstGeom prst="rect">
            <a:avLst/>
          </a:prstGeom>
        </p:spPr>
      </p:pic>
      <p:pic>
        <p:nvPicPr>
          <p:cNvPr id="21" name="Picture 20">
            <a:extLst>
              <a:ext uri="{FF2B5EF4-FFF2-40B4-BE49-F238E27FC236}">
                <a16:creationId xmlns:a16="http://schemas.microsoft.com/office/drawing/2014/main" id="{D8A930EC-9955-8066-2328-FE518E2866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5114" y="4643472"/>
            <a:ext cx="1353383" cy="900000"/>
          </a:xfrm>
          <a:prstGeom prst="rect">
            <a:avLst/>
          </a:prstGeom>
        </p:spPr>
      </p:pic>
      <p:pic>
        <p:nvPicPr>
          <p:cNvPr id="26" name="Picture 25">
            <a:extLst>
              <a:ext uri="{FF2B5EF4-FFF2-40B4-BE49-F238E27FC236}">
                <a16:creationId xmlns:a16="http://schemas.microsoft.com/office/drawing/2014/main" id="{AC0D812C-DA8B-6C99-E1E3-8EA3519D11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37307" y="4643472"/>
            <a:ext cx="1349591" cy="900000"/>
          </a:xfrm>
          <a:prstGeom prst="rect">
            <a:avLst/>
          </a:prstGeom>
        </p:spPr>
      </p:pic>
      <p:pic>
        <p:nvPicPr>
          <p:cNvPr id="127" name="Picture 6" descr="Virgin_Island_Apple_TV_3840x2160">
            <a:extLst>
              <a:ext uri="{FF2B5EF4-FFF2-40B4-BE49-F238E27FC236}">
                <a16:creationId xmlns:a16="http://schemas.microsoft.com/office/drawing/2014/main" id="{6037A51E-FDC0-D1C3-12CB-925129C7235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3583" r="14829"/>
          <a:stretch>
            <a:fillRect/>
          </a:stretch>
        </p:blipFill>
        <p:spPr bwMode="auto">
          <a:xfrm>
            <a:off x="433722" y="2390551"/>
            <a:ext cx="1145416" cy="90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0D7DFB03-06F1-5279-60AA-0A6851C13A92}"/>
              </a:ext>
            </a:extLst>
          </p:cNvPr>
          <p:cNvPicPr>
            <a:picLocks noChangeAspect="1"/>
          </p:cNvPicPr>
          <p:nvPr/>
        </p:nvPicPr>
        <p:blipFill>
          <a:blip r:embed="rId11">
            <a:extLst>
              <a:ext uri="{28A0092B-C50C-407E-A947-70E740481C1C}">
                <a14:useLocalDpi xmlns:a14="http://schemas.microsoft.com/office/drawing/2010/main" val="0"/>
              </a:ext>
            </a:extLst>
          </a:blip>
          <a:srcRect l="14435" t="-163" r="13077" b="163"/>
          <a:stretch>
            <a:fillRect/>
          </a:stretch>
        </p:blipFill>
        <p:spPr>
          <a:xfrm>
            <a:off x="8833937" y="1202749"/>
            <a:ext cx="996866" cy="900000"/>
          </a:xfrm>
          <a:prstGeom prst="rect">
            <a:avLst/>
          </a:prstGeom>
        </p:spPr>
      </p:pic>
      <p:pic>
        <p:nvPicPr>
          <p:cNvPr id="35" name="Picture 34">
            <a:extLst>
              <a:ext uri="{FF2B5EF4-FFF2-40B4-BE49-F238E27FC236}">
                <a16:creationId xmlns:a16="http://schemas.microsoft.com/office/drawing/2014/main" id="{26F869C0-B678-2FAC-CB5F-17FCA22DFFF0}"/>
              </a:ext>
            </a:extLst>
          </p:cNvPr>
          <p:cNvPicPr>
            <a:picLocks noChangeAspect="1"/>
          </p:cNvPicPr>
          <p:nvPr/>
        </p:nvPicPr>
        <p:blipFill>
          <a:blip r:embed="rId12">
            <a:extLst>
              <a:ext uri="{28A0092B-C50C-407E-A947-70E740481C1C}">
                <a14:useLocalDpi xmlns:a14="http://schemas.microsoft.com/office/drawing/2010/main" val="0"/>
              </a:ext>
            </a:extLst>
          </a:blip>
          <a:srcRect l="23227" r="12365"/>
          <a:stretch>
            <a:fillRect/>
          </a:stretch>
        </p:blipFill>
        <p:spPr>
          <a:xfrm>
            <a:off x="7870190" y="1202749"/>
            <a:ext cx="864785" cy="900000"/>
          </a:xfrm>
          <a:prstGeom prst="rect">
            <a:avLst/>
          </a:prstGeom>
        </p:spPr>
      </p:pic>
      <p:pic>
        <p:nvPicPr>
          <p:cNvPr id="15" name="Picture 14">
            <a:extLst>
              <a:ext uri="{FF2B5EF4-FFF2-40B4-BE49-F238E27FC236}">
                <a16:creationId xmlns:a16="http://schemas.microsoft.com/office/drawing/2014/main" id="{6E3AA261-5CC1-4A29-477D-77D34AB09E96}"/>
              </a:ext>
            </a:extLst>
          </p:cNvPr>
          <p:cNvPicPr>
            <a:picLocks noChangeAspect="1"/>
          </p:cNvPicPr>
          <p:nvPr/>
        </p:nvPicPr>
        <p:blipFill>
          <a:blip r:embed="rId13">
            <a:extLst>
              <a:ext uri="{28A0092B-C50C-407E-A947-70E740481C1C}">
                <a14:useLocalDpi xmlns:a14="http://schemas.microsoft.com/office/drawing/2010/main" val="0"/>
              </a:ext>
            </a:extLst>
          </a:blip>
          <a:srcRect l="19464" r="16284"/>
          <a:stretch>
            <a:fillRect/>
          </a:stretch>
        </p:blipFill>
        <p:spPr>
          <a:xfrm>
            <a:off x="6903827" y="1202749"/>
            <a:ext cx="867403" cy="900000"/>
          </a:xfrm>
          <a:prstGeom prst="rect">
            <a:avLst/>
          </a:prstGeom>
        </p:spPr>
      </p:pic>
      <p:pic>
        <p:nvPicPr>
          <p:cNvPr id="46" name="Picture 45">
            <a:extLst>
              <a:ext uri="{FF2B5EF4-FFF2-40B4-BE49-F238E27FC236}">
                <a16:creationId xmlns:a16="http://schemas.microsoft.com/office/drawing/2014/main" id="{683F74EA-126D-D09D-47B5-9F1FE9C06D3A}"/>
              </a:ext>
            </a:extLst>
          </p:cNvPr>
          <p:cNvPicPr>
            <a:picLocks noChangeAspect="1"/>
          </p:cNvPicPr>
          <p:nvPr/>
        </p:nvPicPr>
        <p:blipFill>
          <a:blip r:embed="rId14">
            <a:extLst>
              <a:ext uri="{28A0092B-C50C-407E-A947-70E740481C1C}">
                <a14:useLocalDpi xmlns:a14="http://schemas.microsoft.com/office/drawing/2010/main" val="0"/>
              </a:ext>
            </a:extLst>
          </a:blip>
          <a:srcRect l="18511" r="11695"/>
          <a:stretch>
            <a:fillRect/>
          </a:stretch>
        </p:blipFill>
        <p:spPr>
          <a:xfrm>
            <a:off x="5863427" y="1202749"/>
            <a:ext cx="941440" cy="900000"/>
          </a:xfrm>
          <a:prstGeom prst="rect">
            <a:avLst/>
          </a:prstGeom>
        </p:spPr>
      </p:pic>
      <p:pic>
        <p:nvPicPr>
          <p:cNvPr id="25" name="Picture 24">
            <a:extLst>
              <a:ext uri="{FF2B5EF4-FFF2-40B4-BE49-F238E27FC236}">
                <a16:creationId xmlns:a16="http://schemas.microsoft.com/office/drawing/2014/main" id="{7A975EDD-B0F7-117E-C457-3C8D2A665C13}"/>
              </a:ext>
            </a:extLst>
          </p:cNvPr>
          <p:cNvPicPr>
            <a:picLocks noChangeAspect="1"/>
          </p:cNvPicPr>
          <p:nvPr/>
        </p:nvPicPr>
        <p:blipFill>
          <a:blip r:embed="rId15">
            <a:extLst>
              <a:ext uri="{28A0092B-C50C-407E-A947-70E740481C1C}">
                <a14:useLocalDpi xmlns:a14="http://schemas.microsoft.com/office/drawing/2010/main" val="0"/>
              </a:ext>
            </a:extLst>
          </a:blip>
          <a:srcRect l="10975" r="23215"/>
          <a:stretch>
            <a:fillRect/>
          </a:stretch>
        </p:blipFill>
        <p:spPr>
          <a:xfrm>
            <a:off x="4796804" y="1202749"/>
            <a:ext cx="967663" cy="900000"/>
          </a:xfrm>
          <a:prstGeom prst="rect">
            <a:avLst/>
          </a:prstGeom>
        </p:spPr>
      </p:pic>
      <p:pic>
        <p:nvPicPr>
          <p:cNvPr id="23" name="Picture 22">
            <a:extLst>
              <a:ext uri="{FF2B5EF4-FFF2-40B4-BE49-F238E27FC236}">
                <a16:creationId xmlns:a16="http://schemas.microsoft.com/office/drawing/2014/main" id="{ADB5C16D-C3B7-60CB-42D6-F584ED90BED2}"/>
              </a:ext>
            </a:extLst>
          </p:cNvPr>
          <p:cNvPicPr>
            <a:picLocks noChangeAspect="1"/>
          </p:cNvPicPr>
          <p:nvPr/>
        </p:nvPicPr>
        <p:blipFill>
          <a:blip r:embed="rId16">
            <a:extLst>
              <a:ext uri="{28A0092B-C50C-407E-A947-70E740481C1C}">
                <a14:useLocalDpi xmlns:a14="http://schemas.microsoft.com/office/drawing/2010/main" val="0"/>
              </a:ext>
            </a:extLst>
          </a:blip>
          <a:srcRect l="6437" t="-50" r="33085" b="50"/>
          <a:stretch>
            <a:fillRect/>
          </a:stretch>
        </p:blipFill>
        <p:spPr>
          <a:xfrm>
            <a:off x="3728928" y="1203208"/>
            <a:ext cx="967663" cy="900000"/>
          </a:xfrm>
          <a:prstGeom prst="rect">
            <a:avLst/>
          </a:prstGeom>
        </p:spPr>
      </p:pic>
      <p:pic>
        <p:nvPicPr>
          <p:cNvPr id="37" name="Picture 36">
            <a:extLst>
              <a:ext uri="{FF2B5EF4-FFF2-40B4-BE49-F238E27FC236}">
                <a16:creationId xmlns:a16="http://schemas.microsoft.com/office/drawing/2014/main" id="{C442E678-C5A4-DA1D-DD2C-4FF55F70E20A}"/>
              </a:ext>
            </a:extLst>
          </p:cNvPr>
          <p:cNvPicPr>
            <a:picLocks noChangeAspect="1"/>
          </p:cNvPicPr>
          <p:nvPr/>
        </p:nvPicPr>
        <p:blipFill>
          <a:blip r:embed="rId17">
            <a:extLst>
              <a:ext uri="{28A0092B-C50C-407E-A947-70E740481C1C}">
                <a14:useLocalDpi xmlns:a14="http://schemas.microsoft.com/office/drawing/2010/main" val="0"/>
              </a:ext>
            </a:extLst>
          </a:blip>
          <a:srcRect r="27954"/>
          <a:stretch>
            <a:fillRect/>
          </a:stretch>
        </p:blipFill>
        <p:spPr>
          <a:xfrm>
            <a:off x="2656538" y="1202749"/>
            <a:ext cx="972628" cy="900000"/>
          </a:xfrm>
          <a:prstGeom prst="rect">
            <a:avLst/>
          </a:prstGeom>
        </p:spPr>
      </p:pic>
      <p:pic>
        <p:nvPicPr>
          <p:cNvPr id="30" name="Picture 29">
            <a:extLst>
              <a:ext uri="{FF2B5EF4-FFF2-40B4-BE49-F238E27FC236}">
                <a16:creationId xmlns:a16="http://schemas.microsoft.com/office/drawing/2014/main" id="{EA07A959-0CB1-7CAE-C909-7B5BD3AE9053}"/>
              </a:ext>
            </a:extLst>
          </p:cNvPr>
          <p:cNvPicPr>
            <a:picLocks noChangeAspect="1"/>
          </p:cNvPicPr>
          <p:nvPr/>
        </p:nvPicPr>
        <p:blipFill>
          <a:blip r:embed="rId18">
            <a:extLst>
              <a:ext uri="{28A0092B-C50C-407E-A947-70E740481C1C}">
                <a14:useLocalDpi xmlns:a14="http://schemas.microsoft.com/office/drawing/2010/main" val="0"/>
              </a:ext>
            </a:extLst>
          </a:blip>
          <a:srcRect l="19710" r="19313"/>
          <a:stretch>
            <a:fillRect/>
          </a:stretch>
        </p:blipFill>
        <p:spPr>
          <a:xfrm>
            <a:off x="1581955" y="1202749"/>
            <a:ext cx="975623" cy="900000"/>
          </a:xfrm>
          <a:prstGeom prst="rect">
            <a:avLst/>
          </a:prstGeom>
        </p:spPr>
      </p:pic>
      <p:pic>
        <p:nvPicPr>
          <p:cNvPr id="17" name="Picture 16">
            <a:extLst>
              <a:ext uri="{FF2B5EF4-FFF2-40B4-BE49-F238E27FC236}">
                <a16:creationId xmlns:a16="http://schemas.microsoft.com/office/drawing/2014/main" id="{961AEB6A-6F7C-0E12-481B-E9C0261FFBA2}"/>
              </a:ext>
            </a:extLst>
          </p:cNvPr>
          <p:cNvPicPr>
            <a:picLocks noChangeAspect="1"/>
          </p:cNvPicPr>
          <p:nvPr/>
        </p:nvPicPr>
        <p:blipFill>
          <a:blip r:embed="rId19">
            <a:extLst>
              <a:ext uri="{28A0092B-C50C-407E-A947-70E740481C1C}">
                <a14:useLocalDpi xmlns:a14="http://schemas.microsoft.com/office/drawing/2010/main" val="0"/>
              </a:ext>
            </a:extLst>
          </a:blip>
          <a:srcRect l="10738" r="11452"/>
          <a:stretch>
            <a:fillRect/>
          </a:stretch>
        </p:blipFill>
        <p:spPr>
          <a:xfrm>
            <a:off x="433873" y="1202749"/>
            <a:ext cx="1049122" cy="900000"/>
          </a:xfrm>
          <a:prstGeom prst="rect">
            <a:avLst/>
          </a:prstGeom>
        </p:spPr>
      </p:pic>
      <p:pic>
        <p:nvPicPr>
          <p:cNvPr id="1032" name="Picture 1031">
            <a:extLst>
              <a:ext uri="{FF2B5EF4-FFF2-40B4-BE49-F238E27FC236}">
                <a16:creationId xmlns:a16="http://schemas.microsoft.com/office/drawing/2014/main" id="{87859B92-BD24-C4A5-2B52-7D2EF191052B}"/>
              </a:ext>
            </a:extLst>
          </p:cNvPr>
          <p:cNvPicPr>
            <a:picLocks noChangeAspect="1"/>
          </p:cNvPicPr>
          <p:nvPr/>
        </p:nvPicPr>
        <p:blipFill>
          <a:blip r:embed="rId20"/>
          <a:stretch>
            <a:fillRect/>
          </a:stretch>
        </p:blipFill>
        <p:spPr>
          <a:xfrm>
            <a:off x="1201391" y="3720513"/>
            <a:ext cx="772469" cy="145224"/>
          </a:xfrm>
          <a:prstGeom prst="rect">
            <a:avLst/>
          </a:prstGeom>
        </p:spPr>
      </p:pic>
      <p:sp>
        <p:nvSpPr>
          <p:cNvPr id="48" name="TextBox 47">
            <a:extLst>
              <a:ext uri="{FF2B5EF4-FFF2-40B4-BE49-F238E27FC236}">
                <a16:creationId xmlns:a16="http://schemas.microsoft.com/office/drawing/2014/main" id="{0D0B88DF-C0E3-5273-958E-1407507FB193}"/>
              </a:ext>
            </a:extLst>
          </p:cNvPr>
          <p:cNvSpPr txBox="1"/>
          <p:nvPr/>
        </p:nvSpPr>
        <p:spPr>
          <a:xfrm>
            <a:off x="10800264" y="1544337"/>
            <a:ext cx="14049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Women's England Football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latin typeface="Arial"/>
              </a:rPr>
              <a:t>FIFA World Cup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Soccer Ai</a:t>
            </a:r>
            <a:r>
              <a:rPr lang="en-US" sz="800" dirty="0">
                <a:latin typeface="Arial"/>
              </a:rPr>
              <a: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The Grand National</a:t>
            </a:r>
          </a:p>
        </p:txBody>
      </p:sp>
      <p:pic>
        <p:nvPicPr>
          <p:cNvPr id="11" name="Picture 2">
            <a:extLst>
              <a:ext uri="{FF2B5EF4-FFF2-40B4-BE49-F238E27FC236}">
                <a16:creationId xmlns:a16="http://schemas.microsoft.com/office/drawing/2014/main" id="{3F481C2A-6E6C-8144-2D70-C57FB2C9E3A3}"/>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295211" y="5033343"/>
            <a:ext cx="608301" cy="12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 name="Picture 2047" descr="A close up of a logo&#10;&#10;Description automatically generated">
            <a:extLst>
              <a:ext uri="{FF2B5EF4-FFF2-40B4-BE49-F238E27FC236}">
                <a16:creationId xmlns:a16="http://schemas.microsoft.com/office/drawing/2014/main" id="{16F56E29-92E0-BBA1-7845-B39AE92F3EC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95361" y="1222325"/>
            <a:ext cx="605014" cy="338462"/>
          </a:xfrm>
          <a:prstGeom prst="rect">
            <a:avLst/>
          </a:prstGeom>
        </p:spPr>
      </p:pic>
      <p:sp>
        <p:nvSpPr>
          <p:cNvPr id="2" name="Title 1">
            <a:extLst>
              <a:ext uri="{FF2B5EF4-FFF2-40B4-BE49-F238E27FC236}">
                <a16:creationId xmlns:a16="http://schemas.microsoft.com/office/drawing/2014/main" id="{C55A1AFC-A65D-0DDB-04FE-B81CDEB8BC79}"/>
              </a:ext>
            </a:extLst>
          </p:cNvPr>
          <p:cNvSpPr>
            <a:spLocks noGrp="1"/>
          </p:cNvSpPr>
          <p:nvPr>
            <p:ph type="title"/>
          </p:nvPr>
        </p:nvSpPr>
        <p:spPr/>
        <p:txBody>
          <a:bodyPr/>
          <a:lstStyle/>
          <a:p>
            <a:r>
              <a:rPr lang="en-GB" dirty="0"/>
              <a:t>Programming Highlights – Q2 2026</a:t>
            </a:r>
          </a:p>
        </p:txBody>
      </p:sp>
      <p:sp>
        <p:nvSpPr>
          <p:cNvPr id="32" name="Text Placeholder 3">
            <a:extLst>
              <a:ext uri="{FF2B5EF4-FFF2-40B4-BE49-F238E27FC236}">
                <a16:creationId xmlns:a16="http://schemas.microsoft.com/office/drawing/2014/main" id="{E45CFDAB-6BFA-9691-1444-3A9A6C17D2A3}"/>
              </a:ext>
            </a:extLst>
          </p:cNvPr>
          <p:cNvSpPr txBox="1">
            <a:spLocks/>
          </p:cNvSpPr>
          <p:nvPr/>
        </p:nvSpPr>
        <p:spPr>
          <a:xfrm>
            <a:off x="347425" y="4360891"/>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UKTV</a:t>
            </a:r>
          </a:p>
        </p:txBody>
      </p:sp>
      <p:sp>
        <p:nvSpPr>
          <p:cNvPr id="84" name="Text Placeholder 3">
            <a:extLst>
              <a:ext uri="{FF2B5EF4-FFF2-40B4-BE49-F238E27FC236}">
                <a16:creationId xmlns:a16="http://schemas.microsoft.com/office/drawing/2014/main" id="{20981D8E-6A50-B286-74B6-D0505FABD770}"/>
              </a:ext>
            </a:extLst>
          </p:cNvPr>
          <p:cNvSpPr txBox="1">
            <a:spLocks/>
          </p:cNvSpPr>
          <p:nvPr/>
        </p:nvSpPr>
        <p:spPr>
          <a:xfrm>
            <a:off x="327419" y="2044537"/>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Channel 4</a:t>
            </a:r>
          </a:p>
        </p:txBody>
      </p:sp>
      <p:sp>
        <p:nvSpPr>
          <p:cNvPr id="4" name="Text Placeholder 3">
            <a:extLst>
              <a:ext uri="{FF2B5EF4-FFF2-40B4-BE49-F238E27FC236}">
                <a16:creationId xmlns:a16="http://schemas.microsoft.com/office/drawing/2014/main" id="{8E1F6781-3168-3261-8108-8791296F8F4B}"/>
              </a:ext>
            </a:extLst>
          </p:cNvPr>
          <p:cNvSpPr txBox="1">
            <a:spLocks/>
          </p:cNvSpPr>
          <p:nvPr/>
        </p:nvSpPr>
        <p:spPr>
          <a:xfrm>
            <a:off x="367170" y="827176"/>
            <a:ext cx="2048168" cy="304018"/>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ITV</a:t>
            </a:r>
          </a:p>
        </p:txBody>
      </p:sp>
      <p:sp>
        <p:nvSpPr>
          <p:cNvPr id="20" name="Text Placeholder 3">
            <a:extLst>
              <a:ext uri="{FF2B5EF4-FFF2-40B4-BE49-F238E27FC236}">
                <a16:creationId xmlns:a16="http://schemas.microsoft.com/office/drawing/2014/main" id="{82C32081-E958-C3A8-B4C7-8E8B68EACC75}"/>
              </a:ext>
            </a:extLst>
          </p:cNvPr>
          <p:cNvSpPr txBox="1">
            <a:spLocks/>
          </p:cNvSpPr>
          <p:nvPr/>
        </p:nvSpPr>
        <p:spPr>
          <a:xfrm>
            <a:off x="338706" y="3254451"/>
            <a:ext cx="930918" cy="31698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Sky</a:t>
            </a:r>
          </a:p>
        </p:txBody>
      </p:sp>
      <p:sp>
        <p:nvSpPr>
          <p:cNvPr id="44" name="Rectangle 43">
            <a:extLst>
              <a:ext uri="{FF2B5EF4-FFF2-40B4-BE49-F238E27FC236}">
                <a16:creationId xmlns:a16="http://schemas.microsoft.com/office/drawing/2014/main" id="{0B75E1A2-7E31-7D84-48F5-22CADCA9DD78}"/>
              </a:ext>
            </a:extLst>
          </p:cNvPr>
          <p:cNvSpPr/>
          <p:nvPr/>
        </p:nvSpPr>
        <p:spPr>
          <a:xfrm rot="16200000" flipH="1">
            <a:off x="397692" y="1241615"/>
            <a:ext cx="900998"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8" name="TextBox 17">
            <a:extLst>
              <a:ext uri="{FF2B5EF4-FFF2-40B4-BE49-F238E27FC236}">
                <a16:creationId xmlns:a16="http://schemas.microsoft.com/office/drawing/2014/main" id="{DF8FF814-EA3A-901B-7F10-4D2C0F695A30}"/>
              </a:ext>
            </a:extLst>
          </p:cNvPr>
          <p:cNvSpPr txBox="1"/>
          <p:nvPr/>
        </p:nvSpPr>
        <p:spPr>
          <a:xfrm>
            <a:off x="359837" y="1766498"/>
            <a:ext cx="10856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I’m a Celebrity South Africa</a:t>
            </a:r>
          </a:p>
        </p:txBody>
      </p:sp>
      <p:pic>
        <p:nvPicPr>
          <p:cNvPr id="65" name="Picture 64" descr="A red rectangular sign with white text&#10;&#10;Description automatically generated">
            <a:extLst>
              <a:ext uri="{FF2B5EF4-FFF2-40B4-BE49-F238E27FC236}">
                <a16:creationId xmlns:a16="http://schemas.microsoft.com/office/drawing/2014/main" id="{A3C19BE3-2085-1C6F-FF8D-D910DA259893}"/>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t="39357" b="39611"/>
          <a:stretch/>
        </p:blipFill>
        <p:spPr>
          <a:xfrm>
            <a:off x="959849" y="3927688"/>
            <a:ext cx="1156392" cy="136800"/>
          </a:xfrm>
          <a:prstGeom prst="rect">
            <a:avLst/>
          </a:prstGeom>
        </p:spPr>
      </p:pic>
      <p:pic>
        <p:nvPicPr>
          <p:cNvPr id="67" name="Picture 66" descr="A red and white sign&#10;&#10;Description automatically generated">
            <a:extLst>
              <a:ext uri="{FF2B5EF4-FFF2-40B4-BE49-F238E27FC236}">
                <a16:creationId xmlns:a16="http://schemas.microsoft.com/office/drawing/2014/main" id="{98B7C5E0-2CB4-D489-413E-A20FFE82AA24}"/>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422996" y="3723320"/>
            <a:ext cx="672600" cy="136800"/>
          </a:xfrm>
          <a:prstGeom prst="rect">
            <a:avLst/>
          </a:prstGeom>
        </p:spPr>
      </p:pic>
      <p:pic>
        <p:nvPicPr>
          <p:cNvPr id="12" name="Picture 11" descr="A blue and black letter&#10;&#10;Description automatically generated">
            <a:extLst>
              <a:ext uri="{FF2B5EF4-FFF2-40B4-BE49-F238E27FC236}">
                <a16:creationId xmlns:a16="http://schemas.microsoft.com/office/drawing/2014/main" id="{569A4268-76BB-42D2-A557-1CC920A5E345}"/>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439615" y="4829912"/>
            <a:ext cx="537290" cy="100085"/>
          </a:xfrm>
          <a:prstGeom prst="rect">
            <a:avLst/>
          </a:prstGeom>
        </p:spPr>
      </p:pic>
      <p:pic>
        <p:nvPicPr>
          <p:cNvPr id="13" name="Picture 12" descr="A purple letters on a black background&#10;&#10;Description automatically generated">
            <a:extLst>
              <a:ext uri="{FF2B5EF4-FFF2-40B4-BE49-F238E27FC236}">
                <a16:creationId xmlns:a16="http://schemas.microsoft.com/office/drawing/2014/main" id="{B2E37ABD-51CD-A2D5-1A66-0BEC91491F3D}"/>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635246" y="5275012"/>
            <a:ext cx="524099" cy="100085"/>
          </a:xfrm>
          <a:prstGeom prst="rect">
            <a:avLst/>
          </a:prstGeom>
        </p:spPr>
      </p:pic>
      <p:pic>
        <p:nvPicPr>
          <p:cNvPr id="14" name="Picture 13" descr="A red and black sign&#10;&#10;Description automatically generated">
            <a:extLst>
              <a:ext uri="{FF2B5EF4-FFF2-40B4-BE49-F238E27FC236}">
                <a16:creationId xmlns:a16="http://schemas.microsoft.com/office/drawing/2014/main" id="{F01CDD5D-F715-E191-8581-4714249E852C}"/>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049459" y="4832981"/>
            <a:ext cx="333029" cy="93947"/>
          </a:xfrm>
          <a:prstGeom prst="rect">
            <a:avLst/>
          </a:prstGeom>
        </p:spPr>
      </p:pic>
      <p:pic>
        <p:nvPicPr>
          <p:cNvPr id="22" name="Picture 21" descr="A green letter and a black background&#10;&#10;Description automatically generated">
            <a:extLst>
              <a:ext uri="{FF2B5EF4-FFF2-40B4-BE49-F238E27FC236}">
                <a16:creationId xmlns:a16="http://schemas.microsoft.com/office/drawing/2014/main" id="{1372EEEC-62A0-CC74-C3F5-B63AAA271D6E}"/>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429636" y="5058547"/>
            <a:ext cx="774748" cy="100568"/>
          </a:xfrm>
          <a:prstGeom prst="rect">
            <a:avLst/>
          </a:prstGeom>
        </p:spPr>
      </p:pic>
      <p:pic>
        <p:nvPicPr>
          <p:cNvPr id="27" name="Picture 26">
            <a:extLst>
              <a:ext uri="{FF2B5EF4-FFF2-40B4-BE49-F238E27FC236}">
                <a16:creationId xmlns:a16="http://schemas.microsoft.com/office/drawing/2014/main" id="{0033AED0-3ED0-696E-4AE4-D8EF0F81F791}"/>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429636" y="5275012"/>
            <a:ext cx="114088" cy="100085"/>
          </a:xfrm>
          <a:prstGeom prst="rect">
            <a:avLst/>
          </a:prstGeom>
        </p:spPr>
      </p:pic>
      <p:pic>
        <p:nvPicPr>
          <p:cNvPr id="2113" name="Picture 2112" descr="A blue and white logo&#10;&#10;Description automatically generated">
            <a:extLst>
              <a:ext uri="{FF2B5EF4-FFF2-40B4-BE49-F238E27FC236}">
                <a16:creationId xmlns:a16="http://schemas.microsoft.com/office/drawing/2014/main" id="{21275E96-A30A-9BF6-EDD3-9A95C1F4E57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077421" y="1276900"/>
            <a:ext cx="510431" cy="188204"/>
          </a:xfrm>
          <a:prstGeom prst="rect">
            <a:avLst/>
          </a:prstGeom>
        </p:spPr>
      </p:pic>
      <p:sp>
        <p:nvSpPr>
          <p:cNvPr id="2114" name="TextBox 2113">
            <a:extLst>
              <a:ext uri="{FF2B5EF4-FFF2-40B4-BE49-F238E27FC236}">
                <a16:creationId xmlns:a16="http://schemas.microsoft.com/office/drawing/2014/main" id="{FBA3A44A-C9DE-0B33-2681-4E04C13F0739}"/>
              </a:ext>
            </a:extLst>
          </p:cNvPr>
          <p:cNvSpPr txBox="1"/>
          <p:nvPr/>
        </p:nvSpPr>
        <p:spPr>
          <a:xfrm>
            <a:off x="9777531" y="1559730"/>
            <a:ext cx="11102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Arial"/>
                <a:ea typeface="+mn-ea"/>
                <a:cs typeface="+mn-cs"/>
              </a:rPr>
              <a:t>The Neighbourhood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Arial"/>
              </a:rPr>
              <a:t>The Box</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Arial"/>
              </a:rPr>
              <a:t>Believe Me</a:t>
            </a:r>
            <a:endParaRPr kumimoji="0" lang="en-GB" sz="800" b="0" i="0" u="none" strike="noStrike" kern="1200" cap="none" spc="0" normalizeH="0" baseline="0" noProof="0" dirty="0">
              <a:ln>
                <a:noFill/>
              </a:ln>
              <a:effectLst/>
              <a:uLnTx/>
              <a:uFillTx/>
              <a:latin typeface="Arial"/>
              <a:ea typeface="+mn-ea"/>
              <a:cs typeface="+mn-cs"/>
            </a:endParaRPr>
          </a:p>
        </p:txBody>
      </p:sp>
      <p:pic>
        <p:nvPicPr>
          <p:cNvPr id="2057" name="Picture 4">
            <a:extLst>
              <a:ext uri="{FF2B5EF4-FFF2-40B4-BE49-F238E27FC236}">
                <a16:creationId xmlns:a16="http://schemas.microsoft.com/office/drawing/2014/main" id="{6E636B66-0AAE-C76C-E112-76FA8EE105CB}"/>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414038" y="3919801"/>
            <a:ext cx="508372" cy="1378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a:extLst>
              <a:ext uri="{FF2B5EF4-FFF2-40B4-BE49-F238E27FC236}">
                <a16:creationId xmlns:a16="http://schemas.microsoft.com/office/drawing/2014/main" id="{F630FFBC-5452-3DC0-2CD7-68491AA4E701}"/>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1455042" y="4818839"/>
            <a:ext cx="428957" cy="12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A1C1BB86-C5E0-4C19-BB7A-FA36882AE394}"/>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1277956" y="5270385"/>
            <a:ext cx="607843" cy="10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Sky Arts | Freeview">
            <a:extLst>
              <a:ext uri="{FF2B5EF4-FFF2-40B4-BE49-F238E27FC236}">
                <a16:creationId xmlns:a16="http://schemas.microsoft.com/office/drawing/2014/main" id="{EEAA9EC3-2440-318A-0446-78A568E039E5}"/>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179757" y="4022013"/>
            <a:ext cx="521457" cy="28629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hannel available: Sky Atlantic - Sky Media Ireland">
            <a:extLst>
              <a:ext uri="{FF2B5EF4-FFF2-40B4-BE49-F238E27FC236}">
                <a16:creationId xmlns:a16="http://schemas.microsoft.com/office/drawing/2014/main" id="{33B304C3-A99A-2278-6612-B77306096C3A}"/>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7094" t="34596" r="18896" b="32664"/>
          <a:stretch>
            <a:fillRect/>
          </a:stretch>
        </p:blipFill>
        <p:spPr bwMode="auto">
          <a:xfrm>
            <a:off x="380764" y="4077137"/>
            <a:ext cx="771574" cy="189434"/>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3">
            <a:extLst>
              <a:ext uri="{FF2B5EF4-FFF2-40B4-BE49-F238E27FC236}">
                <a16:creationId xmlns:a16="http://schemas.microsoft.com/office/drawing/2014/main" id="{66EFA771-DCD3-18AE-3238-D76EB121ADD7}"/>
              </a:ext>
            </a:extLst>
          </p:cNvPr>
          <p:cNvSpPr txBox="1">
            <a:spLocks/>
          </p:cNvSpPr>
          <p:nvPr/>
        </p:nvSpPr>
        <p:spPr>
          <a:xfrm>
            <a:off x="8394123" y="4355454"/>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Channel 5</a:t>
            </a:r>
          </a:p>
        </p:txBody>
      </p:sp>
      <p:sp>
        <p:nvSpPr>
          <p:cNvPr id="62" name="Rectangle 61">
            <a:extLst>
              <a:ext uri="{FF2B5EF4-FFF2-40B4-BE49-F238E27FC236}">
                <a16:creationId xmlns:a16="http://schemas.microsoft.com/office/drawing/2014/main" id="{82BFF2AD-85CC-4253-4943-29061FC0010C}"/>
              </a:ext>
            </a:extLst>
          </p:cNvPr>
          <p:cNvSpPr/>
          <p:nvPr/>
        </p:nvSpPr>
        <p:spPr>
          <a:xfrm rot="16200000" flipH="1">
            <a:off x="1606140" y="1180533"/>
            <a:ext cx="900998" cy="94926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3" name="TextBox 62">
            <a:extLst>
              <a:ext uri="{FF2B5EF4-FFF2-40B4-BE49-F238E27FC236}">
                <a16:creationId xmlns:a16="http://schemas.microsoft.com/office/drawing/2014/main" id="{0C677D1B-22DD-3CA5-46F1-11E9DB8437F8}"/>
              </a:ext>
            </a:extLst>
          </p:cNvPr>
          <p:cNvSpPr txBox="1"/>
          <p:nvPr/>
        </p:nvSpPr>
        <p:spPr>
          <a:xfrm>
            <a:off x="1516457" y="1758172"/>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Britain’s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Got Talent</a:t>
            </a:r>
          </a:p>
        </p:txBody>
      </p:sp>
      <p:sp>
        <p:nvSpPr>
          <p:cNvPr id="64" name="Rectangle 63">
            <a:extLst>
              <a:ext uri="{FF2B5EF4-FFF2-40B4-BE49-F238E27FC236}">
                <a16:creationId xmlns:a16="http://schemas.microsoft.com/office/drawing/2014/main" id="{173753C5-F788-465C-A576-F5FF4C9C8FED}"/>
              </a:ext>
            </a:extLst>
          </p:cNvPr>
          <p:cNvSpPr/>
          <p:nvPr/>
        </p:nvSpPr>
        <p:spPr>
          <a:xfrm rot="16200000" flipH="1">
            <a:off x="2635310" y="1223866"/>
            <a:ext cx="900998" cy="857833"/>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6" name="TextBox 65">
            <a:extLst>
              <a:ext uri="{FF2B5EF4-FFF2-40B4-BE49-F238E27FC236}">
                <a16:creationId xmlns:a16="http://schemas.microsoft.com/office/drawing/2014/main" id="{9489BDB3-BFBD-AF35-5192-03E2E86C6C3E}"/>
              </a:ext>
            </a:extLst>
          </p:cNvPr>
          <p:cNvSpPr txBox="1"/>
          <p:nvPr/>
        </p:nvSpPr>
        <p:spPr>
          <a:xfrm>
            <a:off x="2585910" y="1881799"/>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Grace</a:t>
            </a:r>
          </a:p>
        </p:txBody>
      </p:sp>
      <p:sp>
        <p:nvSpPr>
          <p:cNvPr id="68" name="Rectangle 67">
            <a:extLst>
              <a:ext uri="{FF2B5EF4-FFF2-40B4-BE49-F238E27FC236}">
                <a16:creationId xmlns:a16="http://schemas.microsoft.com/office/drawing/2014/main" id="{E8753AE8-56DB-7C9D-D5B1-0ECF44613885}"/>
              </a:ext>
            </a:extLst>
          </p:cNvPr>
          <p:cNvSpPr/>
          <p:nvPr/>
        </p:nvSpPr>
        <p:spPr>
          <a:xfrm rot="16200000" flipH="1">
            <a:off x="3762486" y="1167890"/>
            <a:ext cx="900998" cy="969718"/>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9" name="TextBox 68">
            <a:extLst>
              <a:ext uri="{FF2B5EF4-FFF2-40B4-BE49-F238E27FC236}">
                <a16:creationId xmlns:a16="http://schemas.microsoft.com/office/drawing/2014/main" id="{F4396AA8-0BA1-76AD-8544-9AB7E4D7343E}"/>
              </a:ext>
            </a:extLst>
          </p:cNvPr>
          <p:cNvSpPr txBox="1"/>
          <p:nvPr/>
        </p:nvSpPr>
        <p:spPr>
          <a:xfrm>
            <a:off x="3674376" y="1879593"/>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Love Island</a:t>
            </a:r>
          </a:p>
        </p:txBody>
      </p:sp>
      <p:sp>
        <p:nvSpPr>
          <p:cNvPr id="70" name="Rectangle 69">
            <a:extLst>
              <a:ext uri="{FF2B5EF4-FFF2-40B4-BE49-F238E27FC236}">
                <a16:creationId xmlns:a16="http://schemas.microsoft.com/office/drawing/2014/main" id="{72D26E36-795D-BAF9-C5EF-63FF5B3F8F43}"/>
              </a:ext>
            </a:extLst>
          </p:cNvPr>
          <p:cNvSpPr/>
          <p:nvPr/>
        </p:nvSpPr>
        <p:spPr>
          <a:xfrm rot="16200000" flipH="1">
            <a:off x="4818342" y="1181994"/>
            <a:ext cx="897000" cy="941440"/>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1" name="TextBox 70">
            <a:extLst>
              <a:ext uri="{FF2B5EF4-FFF2-40B4-BE49-F238E27FC236}">
                <a16:creationId xmlns:a16="http://schemas.microsoft.com/office/drawing/2014/main" id="{625E8C87-5A21-E4B0-FB8E-794625E5C01E}"/>
              </a:ext>
            </a:extLst>
          </p:cNvPr>
          <p:cNvSpPr txBox="1"/>
          <p:nvPr/>
        </p:nvSpPr>
        <p:spPr>
          <a:xfrm>
            <a:off x="4719500" y="1879331"/>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Secret Service</a:t>
            </a:r>
          </a:p>
        </p:txBody>
      </p:sp>
      <p:sp>
        <p:nvSpPr>
          <p:cNvPr id="72" name="Rectangle 71">
            <a:extLst>
              <a:ext uri="{FF2B5EF4-FFF2-40B4-BE49-F238E27FC236}">
                <a16:creationId xmlns:a16="http://schemas.microsoft.com/office/drawing/2014/main" id="{3899CE46-6141-4EB1-FBEC-05BC638E507F}"/>
              </a:ext>
            </a:extLst>
          </p:cNvPr>
          <p:cNvSpPr/>
          <p:nvPr/>
        </p:nvSpPr>
        <p:spPr>
          <a:xfrm rot="16200000" flipH="1">
            <a:off x="5868730" y="1195412"/>
            <a:ext cx="900998" cy="913189"/>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3" name="TextBox 72">
            <a:extLst>
              <a:ext uri="{FF2B5EF4-FFF2-40B4-BE49-F238E27FC236}">
                <a16:creationId xmlns:a16="http://schemas.microsoft.com/office/drawing/2014/main" id="{EB526FC9-8AB3-5B51-FC6F-0F76E7E59EC3}"/>
              </a:ext>
            </a:extLst>
          </p:cNvPr>
          <p:cNvSpPr txBox="1"/>
          <p:nvPr/>
        </p:nvSpPr>
        <p:spPr>
          <a:xfrm>
            <a:off x="5794727" y="1876828"/>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Nobody’s Fool</a:t>
            </a:r>
          </a:p>
        </p:txBody>
      </p:sp>
      <p:sp>
        <p:nvSpPr>
          <p:cNvPr id="75" name="Rectangle 74">
            <a:extLst>
              <a:ext uri="{FF2B5EF4-FFF2-40B4-BE49-F238E27FC236}">
                <a16:creationId xmlns:a16="http://schemas.microsoft.com/office/drawing/2014/main" id="{B03C3349-8F46-CE61-98DB-9DBE3292B6FD}"/>
              </a:ext>
            </a:extLst>
          </p:cNvPr>
          <p:cNvSpPr/>
          <p:nvPr/>
        </p:nvSpPr>
        <p:spPr>
          <a:xfrm rot="16200000" flipH="1">
            <a:off x="6866899" y="1236461"/>
            <a:ext cx="900998" cy="822986"/>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6" name="TextBox 75">
            <a:extLst>
              <a:ext uri="{FF2B5EF4-FFF2-40B4-BE49-F238E27FC236}">
                <a16:creationId xmlns:a16="http://schemas.microsoft.com/office/drawing/2014/main" id="{F8CDD3A2-BD12-ACF4-8295-E0011B2E65CA}"/>
              </a:ext>
            </a:extLst>
          </p:cNvPr>
          <p:cNvSpPr txBox="1"/>
          <p:nvPr/>
        </p:nvSpPr>
        <p:spPr>
          <a:xfrm>
            <a:off x="6828210" y="1731882"/>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For The Love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of Dogs</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990A63D7-C9A9-2142-BFF7-6C8DFC3EEC04}"/>
              </a:ext>
            </a:extLst>
          </p:cNvPr>
          <p:cNvSpPr/>
          <p:nvPr/>
        </p:nvSpPr>
        <p:spPr>
          <a:xfrm rot="16200000" flipH="1">
            <a:off x="8736027" y="1302521"/>
            <a:ext cx="900998" cy="706490"/>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8" name="TextBox 77">
            <a:extLst>
              <a:ext uri="{FF2B5EF4-FFF2-40B4-BE49-F238E27FC236}">
                <a16:creationId xmlns:a16="http://schemas.microsoft.com/office/drawing/2014/main" id="{DCAFDC09-C9DF-259E-637A-3A87359935ED}"/>
              </a:ext>
            </a:extLst>
          </p:cNvPr>
          <p:cNvSpPr txBox="1"/>
          <p:nvPr/>
        </p:nvSpPr>
        <p:spPr>
          <a:xfrm>
            <a:off x="8791123" y="1734330"/>
            <a:ext cx="9799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The Only Way Is Essex</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94067AF2-E1E8-52A4-CC34-BF609B47926F}"/>
              </a:ext>
            </a:extLst>
          </p:cNvPr>
          <p:cNvSpPr/>
          <p:nvPr/>
        </p:nvSpPr>
        <p:spPr>
          <a:xfrm rot="16200000" flipH="1">
            <a:off x="557421" y="2269331"/>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0" name="TextBox 79">
            <a:extLst>
              <a:ext uri="{FF2B5EF4-FFF2-40B4-BE49-F238E27FC236}">
                <a16:creationId xmlns:a16="http://schemas.microsoft.com/office/drawing/2014/main" id="{8E5D1C63-9C0B-8565-CB49-376637720971}"/>
              </a:ext>
            </a:extLst>
          </p:cNvPr>
          <p:cNvSpPr txBox="1"/>
          <p:nvPr/>
        </p:nvSpPr>
        <p:spPr>
          <a:xfrm>
            <a:off x="390917" y="3043926"/>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Virgin Island</a:t>
            </a:r>
          </a:p>
        </p:txBody>
      </p:sp>
      <p:sp>
        <p:nvSpPr>
          <p:cNvPr id="110" name="Rectangle 109">
            <a:extLst>
              <a:ext uri="{FF2B5EF4-FFF2-40B4-BE49-F238E27FC236}">
                <a16:creationId xmlns:a16="http://schemas.microsoft.com/office/drawing/2014/main" id="{9F43452E-40B7-8FBA-0A9E-E54D9AA47664}"/>
              </a:ext>
            </a:extLst>
          </p:cNvPr>
          <p:cNvSpPr/>
          <p:nvPr/>
        </p:nvSpPr>
        <p:spPr>
          <a:xfrm rot="16200000" flipH="1">
            <a:off x="8478401" y="4684295"/>
            <a:ext cx="895372"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1" name="TextBox 110">
            <a:extLst>
              <a:ext uri="{FF2B5EF4-FFF2-40B4-BE49-F238E27FC236}">
                <a16:creationId xmlns:a16="http://schemas.microsoft.com/office/drawing/2014/main" id="{BB1CA4D9-B37C-3814-8F11-F7826361BF6E}"/>
              </a:ext>
            </a:extLst>
          </p:cNvPr>
          <p:cNvSpPr txBox="1"/>
          <p:nvPr/>
        </p:nvSpPr>
        <p:spPr>
          <a:xfrm>
            <a:off x="8469505" y="5292559"/>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Ellis S2</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112" name="Rectangle 111">
            <a:extLst>
              <a:ext uri="{FF2B5EF4-FFF2-40B4-BE49-F238E27FC236}">
                <a16:creationId xmlns:a16="http://schemas.microsoft.com/office/drawing/2014/main" id="{F15F4737-EFE4-B9A4-ECA4-0FFEC2090598}"/>
              </a:ext>
            </a:extLst>
          </p:cNvPr>
          <p:cNvSpPr/>
          <p:nvPr/>
        </p:nvSpPr>
        <p:spPr>
          <a:xfrm rot="16200000" flipH="1">
            <a:off x="10453652" y="4478933"/>
            <a:ext cx="890820" cy="123826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3" name="TextBox 112">
            <a:extLst>
              <a:ext uri="{FF2B5EF4-FFF2-40B4-BE49-F238E27FC236}">
                <a16:creationId xmlns:a16="http://schemas.microsoft.com/office/drawing/2014/main" id="{F7551727-73AB-1C29-463D-AC0042531137}"/>
              </a:ext>
            </a:extLst>
          </p:cNvPr>
          <p:cNvSpPr txBox="1"/>
          <p:nvPr/>
        </p:nvSpPr>
        <p:spPr>
          <a:xfrm>
            <a:off x="10239589" y="5174140"/>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Jane McDonald’s Nashville </a:t>
            </a:r>
          </a:p>
        </p:txBody>
      </p:sp>
      <p:sp>
        <p:nvSpPr>
          <p:cNvPr id="124" name="Rectangle 123">
            <a:extLst>
              <a:ext uri="{FF2B5EF4-FFF2-40B4-BE49-F238E27FC236}">
                <a16:creationId xmlns:a16="http://schemas.microsoft.com/office/drawing/2014/main" id="{A945E474-8ECD-534F-B8D1-6D3FFEA744E0}"/>
              </a:ext>
            </a:extLst>
          </p:cNvPr>
          <p:cNvSpPr/>
          <p:nvPr/>
        </p:nvSpPr>
        <p:spPr>
          <a:xfrm rot="16200000" flipH="1">
            <a:off x="2136078" y="4569505"/>
            <a:ext cx="900998" cy="1050202"/>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25" name="TextBox 124">
            <a:extLst>
              <a:ext uri="{FF2B5EF4-FFF2-40B4-BE49-F238E27FC236}">
                <a16:creationId xmlns:a16="http://schemas.microsoft.com/office/drawing/2014/main" id="{21A11097-DE62-21F8-A1F3-F4E67075CAE9}"/>
              </a:ext>
            </a:extLst>
          </p:cNvPr>
          <p:cNvSpPr txBox="1"/>
          <p:nvPr/>
        </p:nvSpPr>
        <p:spPr>
          <a:xfrm>
            <a:off x="2011070" y="5320300"/>
            <a:ext cx="11496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Bergerac S2</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1024" name="Rectangle 1023">
            <a:extLst>
              <a:ext uri="{FF2B5EF4-FFF2-40B4-BE49-F238E27FC236}">
                <a16:creationId xmlns:a16="http://schemas.microsoft.com/office/drawing/2014/main" id="{3F153E2D-DC67-2E09-E532-239BDF0886A4}"/>
              </a:ext>
            </a:extLst>
          </p:cNvPr>
          <p:cNvSpPr/>
          <p:nvPr/>
        </p:nvSpPr>
        <p:spPr>
          <a:xfrm rot="16200000" flipH="1">
            <a:off x="3705290" y="4543396"/>
            <a:ext cx="900000" cy="1106504"/>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25" name="TextBox 1024">
            <a:extLst>
              <a:ext uri="{FF2B5EF4-FFF2-40B4-BE49-F238E27FC236}">
                <a16:creationId xmlns:a16="http://schemas.microsoft.com/office/drawing/2014/main" id="{C7C3983E-8CE6-37BB-82C4-61F4367BE902}"/>
              </a:ext>
            </a:extLst>
          </p:cNvPr>
          <p:cNvSpPr txBox="1"/>
          <p:nvPr/>
        </p:nvSpPr>
        <p:spPr>
          <a:xfrm>
            <a:off x="3544334" y="5223309"/>
            <a:ext cx="11496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Dom Chinea’s Cornish Workshop</a:t>
            </a:r>
          </a:p>
        </p:txBody>
      </p:sp>
      <p:sp>
        <p:nvSpPr>
          <p:cNvPr id="1026" name="Rectangle 1025">
            <a:extLst>
              <a:ext uri="{FF2B5EF4-FFF2-40B4-BE49-F238E27FC236}">
                <a16:creationId xmlns:a16="http://schemas.microsoft.com/office/drawing/2014/main" id="{48D2710A-F38B-26FD-812D-E5C22389A6CA}"/>
              </a:ext>
            </a:extLst>
          </p:cNvPr>
          <p:cNvSpPr/>
          <p:nvPr/>
        </p:nvSpPr>
        <p:spPr>
          <a:xfrm rot="16200000" flipH="1">
            <a:off x="5258817" y="4520965"/>
            <a:ext cx="900998" cy="1144017"/>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28" name="TextBox 1027">
            <a:extLst>
              <a:ext uri="{FF2B5EF4-FFF2-40B4-BE49-F238E27FC236}">
                <a16:creationId xmlns:a16="http://schemas.microsoft.com/office/drawing/2014/main" id="{35AF77D7-EE12-FAEB-941B-12BA664B8A73}"/>
              </a:ext>
            </a:extLst>
          </p:cNvPr>
          <p:cNvSpPr txBox="1"/>
          <p:nvPr/>
        </p:nvSpPr>
        <p:spPr>
          <a:xfrm>
            <a:off x="5111611" y="5182556"/>
            <a:ext cx="11496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Canal Boat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solidFill>
                  <a:prstClr val="white"/>
                </a:solidFill>
                <a:latin typeface="Arial"/>
              </a:rPr>
              <a:t>Diaries S7</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1029" name="Rectangle 1028">
            <a:extLst>
              <a:ext uri="{FF2B5EF4-FFF2-40B4-BE49-F238E27FC236}">
                <a16:creationId xmlns:a16="http://schemas.microsoft.com/office/drawing/2014/main" id="{11A59C27-BD64-868D-8585-DB3304F61009}"/>
              </a:ext>
            </a:extLst>
          </p:cNvPr>
          <p:cNvSpPr/>
          <p:nvPr/>
        </p:nvSpPr>
        <p:spPr>
          <a:xfrm rot="16200000" flipH="1">
            <a:off x="6883941" y="4583252"/>
            <a:ext cx="900998" cy="1019442"/>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30" name="TextBox 1029">
            <a:extLst>
              <a:ext uri="{FF2B5EF4-FFF2-40B4-BE49-F238E27FC236}">
                <a16:creationId xmlns:a16="http://schemas.microsoft.com/office/drawing/2014/main" id="{48AB02D5-FDD3-97EF-9381-A2C4AD2ECAEE}"/>
              </a:ext>
            </a:extLst>
          </p:cNvPr>
          <p:cNvSpPr txBox="1"/>
          <p:nvPr/>
        </p:nvSpPr>
        <p:spPr>
          <a:xfrm>
            <a:off x="6805661" y="5184334"/>
            <a:ext cx="11496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Marlow Murder Club S3</a:t>
            </a:r>
          </a:p>
        </p:txBody>
      </p:sp>
      <p:sp>
        <p:nvSpPr>
          <p:cNvPr id="7" name="Rectangle 6">
            <a:extLst>
              <a:ext uri="{FF2B5EF4-FFF2-40B4-BE49-F238E27FC236}">
                <a16:creationId xmlns:a16="http://schemas.microsoft.com/office/drawing/2014/main" id="{60B79F13-690A-35FB-473E-E836A4090672}"/>
              </a:ext>
            </a:extLst>
          </p:cNvPr>
          <p:cNvSpPr/>
          <p:nvPr/>
        </p:nvSpPr>
        <p:spPr>
          <a:xfrm rot="16200000" flipH="1">
            <a:off x="7821408" y="1254282"/>
            <a:ext cx="901001" cy="801214"/>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ED106F75-C67D-39CA-3471-A523357E304C}"/>
              </a:ext>
            </a:extLst>
          </p:cNvPr>
          <p:cNvSpPr txBox="1"/>
          <p:nvPr/>
        </p:nvSpPr>
        <p:spPr>
          <a:xfrm>
            <a:off x="7803228" y="1612517"/>
            <a:ext cx="935783"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Bradely &amp; Barney Walsh: Breaking Dad</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pic>
        <p:nvPicPr>
          <p:cNvPr id="49" name="Picture 10" descr="A Woman of Substance - First Looks">
            <a:extLst>
              <a:ext uri="{FF2B5EF4-FFF2-40B4-BE49-F238E27FC236}">
                <a16:creationId xmlns:a16="http://schemas.microsoft.com/office/drawing/2014/main" id="{620C90EE-9285-9CE0-7874-74BB5361C2C0}"/>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l="9090" t="1023" r="7103" b="989"/>
          <a:stretch>
            <a:fillRect/>
          </a:stretch>
        </p:blipFill>
        <p:spPr bwMode="auto">
          <a:xfrm>
            <a:off x="6205154" y="2390551"/>
            <a:ext cx="1160041" cy="9000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5121D833-12A7-4C96-C53F-50547A5FABED}"/>
              </a:ext>
            </a:extLst>
          </p:cNvPr>
          <p:cNvPicPr>
            <a:picLocks noChangeAspect="1"/>
          </p:cNvPicPr>
          <p:nvPr/>
        </p:nvPicPr>
        <p:blipFill>
          <a:blip r:embed="rId37"/>
          <a:srcRect l="-123" t="3748" r="123" b="37252"/>
          <a:stretch>
            <a:fillRect/>
          </a:stretch>
        </p:blipFill>
        <p:spPr>
          <a:xfrm>
            <a:off x="7380501" y="2390551"/>
            <a:ext cx="1089004" cy="900000"/>
          </a:xfrm>
          <a:prstGeom prst="rect">
            <a:avLst/>
          </a:prstGeom>
        </p:spPr>
      </p:pic>
      <p:pic>
        <p:nvPicPr>
          <p:cNvPr id="116" name="Picture 115">
            <a:extLst>
              <a:ext uri="{FF2B5EF4-FFF2-40B4-BE49-F238E27FC236}">
                <a16:creationId xmlns:a16="http://schemas.microsoft.com/office/drawing/2014/main" id="{48BEDCDB-3469-A501-20FF-64855B8A8F46}"/>
              </a:ext>
            </a:extLst>
          </p:cNvPr>
          <p:cNvPicPr>
            <a:picLocks noChangeAspect="1"/>
          </p:cNvPicPr>
          <p:nvPr/>
        </p:nvPicPr>
        <p:blipFill>
          <a:blip r:embed="rId38"/>
          <a:srcRect l="23659" r="24234" b="30740"/>
          <a:stretch>
            <a:fillRect/>
          </a:stretch>
        </p:blipFill>
        <p:spPr>
          <a:xfrm>
            <a:off x="10854414" y="2390551"/>
            <a:ext cx="1208854" cy="900000"/>
          </a:xfrm>
          <a:prstGeom prst="rect">
            <a:avLst/>
          </a:prstGeom>
        </p:spPr>
      </p:pic>
      <p:pic>
        <p:nvPicPr>
          <p:cNvPr id="118" name="Picture 117">
            <a:extLst>
              <a:ext uri="{FF2B5EF4-FFF2-40B4-BE49-F238E27FC236}">
                <a16:creationId xmlns:a16="http://schemas.microsoft.com/office/drawing/2014/main" id="{BC1AC557-DD1A-8AAC-895A-F5BCA42C85DD}"/>
              </a:ext>
            </a:extLst>
          </p:cNvPr>
          <p:cNvPicPr>
            <a:picLocks noChangeAspect="1"/>
          </p:cNvPicPr>
          <p:nvPr/>
        </p:nvPicPr>
        <p:blipFill>
          <a:blip r:embed="rId39"/>
          <a:srcRect l="15071" t="526" r="10687" b="-526"/>
          <a:stretch>
            <a:fillRect/>
          </a:stretch>
        </p:blipFill>
        <p:spPr>
          <a:xfrm>
            <a:off x="9645939" y="2390551"/>
            <a:ext cx="1193171" cy="900000"/>
          </a:xfrm>
          <a:prstGeom prst="rect">
            <a:avLst/>
          </a:prstGeom>
        </p:spPr>
      </p:pic>
      <p:pic>
        <p:nvPicPr>
          <p:cNvPr id="122" name="Picture 121">
            <a:extLst>
              <a:ext uri="{FF2B5EF4-FFF2-40B4-BE49-F238E27FC236}">
                <a16:creationId xmlns:a16="http://schemas.microsoft.com/office/drawing/2014/main" id="{86D244BB-DE66-9130-2F57-BBAB743DF51F}"/>
              </a:ext>
            </a:extLst>
          </p:cNvPr>
          <p:cNvPicPr>
            <a:picLocks noChangeAspect="1"/>
          </p:cNvPicPr>
          <p:nvPr/>
        </p:nvPicPr>
        <p:blipFill>
          <a:blip r:embed="rId40">
            <a:extLst>
              <a:ext uri="{28A0092B-C50C-407E-A947-70E740481C1C}">
                <a14:useLocalDpi xmlns:a14="http://schemas.microsoft.com/office/drawing/2010/main" val="0"/>
              </a:ext>
            </a:extLst>
          </a:blip>
          <a:srcRect l="14193" r="14193"/>
          <a:stretch/>
        </p:blipFill>
        <p:spPr>
          <a:xfrm>
            <a:off x="8484811" y="2390551"/>
            <a:ext cx="1145822" cy="900000"/>
          </a:xfrm>
          <a:prstGeom prst="rect">
            <a:avLst/>
          </a:prstGeom>
        </p:spPr>
      </p:pic>
      <p:pic>
        <p:nvPicPr>
          <p:cNvPr id="126" name="Picture 4" descr="Your Song - First Look">
            <a:extLst>
              <a:ext uri="{FF2B5EF4-FFF2-40B4-BE49-F238E27FC236}">
                <a16:creationId xmlns:a16="http://schemas.microsoft.com/office/drawing/2014/main" id="{729FFB4C-F7B4-96B3-86B8-C328B0A1E4A8}"/>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r="12172"/>
          <a:stretch>
            <a:fillRect/>
          </a:stretch>
        </p:blipFill>
        <p:spPr bwMode="auto">
          <a:xfrm>
            <a:off x="1594444" y="2390551"/>
            <a:ext cx="1173435"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030">
            <a:extLst>
              <a:ext uri="{FF2B5EF4-FFF2-40B4-BE49-F238E27FC236}">
                <a16:creationId xmlns:a16="http://schemas.microsoft.com/office/drawing/2014/main" id="{6C710B69-29A3-E6B0-A3CD-FB33FF8149FD}"/>
              </a:ext>
            </a:extLst>
          </p:cNvPr>
          <p:cNvPicPr>
            <a:picLocks noChangeAspect="1"/>
          </p:cNvPicPr>
          <p:nvPr/>
        </p:nvPicPr>
        <p:blipFill>
          <a:blip r:embed="rId42"/>
          <a:srcRect r="14421"/>
          <a:stretch>
            <a:fillRect/>
          </a:stretch>
        </p:blipFill>
        <p:spPr>
          <a:xfrm>
            <a:off x="5034534" y="2390551"/>
            <a:ext cx="1155314" cy="900000"/>
          </a:xfrm>
          <a:prstGeom prst="rect">
            <a:avLst/>
          </a:prstGeom>
        </p:spPr>
      </p:pic>
      <p:pic>
        <p:nvPicPr>
          <p:cNvPr id="1035" name="Picture 1034">
            <a:extLst>
              <a:ext uri="{FF2B5EF4-FFF2-40B4-BE49-F238E27FC236}">
                <a16:creationId xmlns:a16="http://schemas.microsoft.com/office/drawing/2014/main" id="{9AC44C0F-11D3-458D-33AE-16CF4BE6AAF8}"/>
              </a:ext>
            </a:extLst>
          </p:cNvPr>
          <p:cNvPicPr>
            <a:picLocks noChangeAspect="1"/>
          </p:cNvPicPr>
          <p:nvPr/>
        </p:nvPicPr>
        <p:blipFill>
          <a:blip r:embed="rId43">
            <a:extLst>
              <a:ext uri="{28A0092B-C50C-407E-A947-70E740481C1C}">
                <a14:useLocalDpi xmlns:a14="http://schemas.microsoft.com/office/drawing/2010/main" val="0"/>
              </a:ext>
            </a:extLst>
          </a:blip>
          <a:srcRect l="31120" r="31120"/>
          <a:stretch/>
        </p:blipFill>
        <p:spPr>
          <a:xfrm>
            <a:off x="3886445" y="2390551"/>
            <a:ext cx="1132783" cy="900000"/>
          </a:xfrm>
          <a:prstGeom prst="rect">
            <a:avLst/>
          </a:prstGeom>
        </p:spPr>
      </p:pic>
      <p:sp>
        <p:nvSpPr>
          <p:cNvPr id="1036" name="Rectangle 1035">
            <a:extLst>
              <a:ext uri="{FF2B5EF4-FFF2-40B4-BE49-F238E27FC236}">
                <a16:creationId xmlns:a16="http://schemas.microsoft.com/office/drawing/2014/main" id="{DD14EB5A-C7B0-9AAB-295A-E79CED805ADD}"/>
              </a:ext>
            </a:extLst>
          </p:cNvPr>
          <p:cNvSpPr/>
          <p:nvPr/>
        </p:nvSpPr>
        <p:spPr>
          <a:xfrm rot="16200000" flipH="1">
            <a:off x="1719472" y="2269333"/>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37" name="TextBox 1036">
            <a:extLst>
              <a:ext uri="{FF2B5EF4-FFF2-40B4-BE49-F238E27FC236}">
                <a16:creationId xmlns:a16="http://schemas.microsoft.com/office/drawing/2014/main" id="{2D137DB7-1CED-61AF-0FC0-E18BD0D2AD99}"/>
              </a:ext>
            </a:extLst>
          </p:cNvPr>
          <p:cNvSpPr txBox="1"/>
          <p:nvPr/>
        </p:nvSpPr>
        <p:spPr>
          <a:xfrm>
            <a:off x="1552968" y="3043928"/>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Your Song</a:t>
            </a:r>
          </a:p>
        </p:txBody>
      </p:sp>
      <p:sp>
        <p:nvSpPr>
          <p:cNvPr id="1041" name="TextBox 1040">
            <a:extLst>
              <a:ext uri="{FF2B5EF4-FFF2-40B4-BE49-F238E27FC236}">
                <a16:creationId xmlns:a16="http://schemas.microsoft.com/office/drawing/2014/main" id="{471B77CE-FF22-C931-ED5C-29250CC611C6}"/>
              </a:ext>
            </a:extLst>
          </p:cNvPr>
          <p:cNvSpPr txBox="1"/>
          <p:nvPr/>
        </p:nvSpPr>
        <p:spPr>
          <a:xfrm>
            <a:off x="2738834" y="2938388"/>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Celebrity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Gogglebox</a:t>
            </a:r>
          </a:p>
        </p:txBody>
      </p:sp>
      <p:sp>
        <p:nvSpPr>
          <p:cNvPr id="1042" name="Rectangle 1041">
            <a:extLst>
              <a:ext uri="{FF2B5EF4-FFF2-40B4-BE49-F238E27FC236}">
                <a16:creationId xmlns:a16="http://schemas.microsoft.com/office/drawing/2014/main" id="{57E0D862-65FA-AA33-269D-ACE64B58C179}"/>
              </a:ext>
            </a:extLst>
          </p:cNvPr>
          <p:cNvSpPr/>
          <p:nvPr/>
        </p:nvSpPr>
        <p:spPr>
          <a:xfrm rot="16200000" flipH="1">
            <a:off x="3957665" y="2319525"/>
            <a:ext cx="900998" cy="104205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43" name="TextBox 1042">
            <a:extLst>
              <a:ext uri="{FF2B5EF4-FFF2-40B4-BE49-F238E27FC236}">
                <a16:creationId xmlns:a16="http://schemas.microsoft.com/office/drawing/2014/main" id="{BE17C9ED-71AA-A661-514A-6FE0965D5D81}"/>
              </a:ext>
            </a:extLst>
          </p:cNvPr>
          <p:cNvSpPr txBox="1"/>
          <p:nvPr/>
        </p:nvSpPr>
        <p:spPr>
          <a:xfrm>
            <a:off x="3841353" y="3043927"/>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WFA Cup Final</a:t>
            </a:r>
          </a:p>
        </p:txBody>
      </p:sp>
      <p:sp>
        <p:nvSpPr>
          <p:cNvPr id="1044" name="Rectangle 1043">
            <a:extLst>
              <a:ext uri="{FF2B5EF4-FFF2-40B4-BE49-F238E27FC236}">
                <a16:creationId xmlns:a16="http://schemas.microsoft.com/office/drawing/2014/main" id="{D730C1F2-85A2-9E5E-051D-0ABCE0370E11}"/>
              </a:ext>
            </a:extLst>
          </p:cNvPr>
          <p:cNvSpPr/>
          <p:nvPr/>
        </p:nvSpPr>
        <p:spPr>
          <a:xfrm rot="16200000" flipH="1">
            <a:off x="5103047" y="2319525"/>
            <a:ext cx="900998" cy="104205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45" name="TextBox 1044">
            <a:extLst>
              <a:ext uri="{FF2B5EF4-FFF2-40B4-BE49-F238E27FC236}">
                <a16:creationId xmlns:a16="http://schemas.microsoft.com/office/drawing/2014/main" id="{7FE503A5-C8E2-5C9D-42D6-46ABFA8CFCEC}"/>
              </a:ext>
            </a:extLst>
          </p:cNvPr>
          <p:cNvSpPr txBox="1"/>
          <p:nvPr/>
        </p:nvSpPr>
        <p:spPr>
          <a:xfrm>
            <a:off x="4986735" y="3043927"/>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Falling</a:t>
            </a:r>
          </a:p>
        </p:txBody>
      </p:sp>
      <p:sp>
        <p:nvSpPr>
          <p:cNvPr id="1046" name="Rectangle 1045">
            <a:extLst>
              <a:ext uri="{FF2B5EF4-FFF2-40B4-BE49-F238E27FC236}">
                <a16:creationId xmlns:a16="http://schemas.microsoft.com/office/drawing/2014/main" id="{7898649F-F8C4-7AF6-99EF-8F69613CD4A5}"/>
              </a:ext>
            </a:extLst>
          </p:cNvPr>
          <p:cNvSpPr/>
          <p:nvPr/>
        </p:nvSpPr>
        <p:spPr>
          <a:xfrm rot="16200000" flipH="1">
            <a:off x="6279387" y="2319525"/>
            <a:ext cx="900998" cy="104205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47" name="TextBox 1046">
            <a:extLst>
              <a:ext uri="{FF2B5EF4-FFF2-40B4-BE49-F238E27FC236}">
                <a16:creationId xmlns:a16="http://schemas.microsoft.com/office/drawing/2014/main" id="{1AD75083-058E-7CA8-2AB5-0106ECE71AF2}"/>
              </a:ext>
            </a:extLst>
          </p:cNvPr>
          <p:cNvSpPr txBox="1"/>
          <p:nvPr/>
        </p:nvSpPr>
        <p:spPr>
          <a:xfrm>
            <a:off x="6165565" y="2936770"/>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A Woman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of Substance</a:t>
            </a:r>
          </a:p>
        </p:txBody>
      </p:sp>
      <p:sp>
        <p:nvSpPr>
          <p:cNvPr id="1048" name="Rectangle 1047">
            <a:extLst>
              <a:ext uri="{FF2B5EF4-FFF2-40B4-BE49-F238E27FC236}">
                <a16:creationId xmlns:a16="http://schemas.microsoft.com/office/drawing/2014/main" id="{83A20D19-008D-AEBB-9C58-15FFF079F3A6}"/>
              </a:ext>
            </a:extLst>
          </p:cNvPr>
          <p:cNvSpPr/>
          <p:nvPr/>
        </p:nvSpPr>
        <p:spPr>
          <a:xfrm rot="16200000" flipH="1">
            <a:off x="7453344" y="2322379"/>
            <a:ext cx="900998" cy="104205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49" name="TextBox 1048">
            <a:extLst>
              <a:ext uri="{FF2B5EF4-FFF2-40B4-BE49-F238E27FC236}">
                <a16:creationId xmlns:a16="http://schemas.microsoft.com/office/drawing/2014/main" id="{C7814196-503C-F876-DB74-F2B08A1AA8ED}"/>
              </a:ext>
            </a:extLst>
          </p:cNvPr>
          <p:cNvSpPr txBox="1"/>
          <p:nvPr/>
        </p:nvSpPr>
        <p:spPr>
          <a:xfrm>
            <a:off x="7339522" y="2939624"/>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Great Celebrity Bake Off: SU2C</a:t>
            </a:r>
          </a:p>
        </p:txBody>
      </p:sp>
      <p:sp>
        <p:nvSpPr>
          <p:cNvPr id="1050" name="Rectangle 1049">
            <a:extLst>
              <a:ext uri="{FF2B5EF4-FFF2-40B4-BE49-F238E27FC236}">
                <a16:creationId xmlns:a16="http://schemas.microsoft.com/office/drawing/2014/main" id="{A7CC7838-B4A0-1845-2D4E-C68CC8917B6D}"/>
              </a:ext>
            </a:extLst>
          </p:cNvPr>
          <p:cNvSpPr/>
          <p:nvPr/>
        </p:nvSpPr>
        <p:spPr>
          <a:xfrm rot="16200000" flipH="1">
            <a:off x="8557553" y="2319998"/>
            <a:ext cx="900998" cy="104205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51" name="TextBox 1050">
            <a:extLst>
              <a:ext uri="{FF2B5EF4-FFF2-40B4-BE49-F238E27FC236}">
                <a16:creationId xmlns:a16="http://schemas.microsoft.com/office/drawing/2014/main" id="{2B60614E-041F-40F8-9C30-9A29AFBDB66D}"/>
              </a:ext>
            </a:extLst>
          </p:cNvPr>
          <p:cNvSpPr txBox="1"/>
          <p:nvPr/>
        </p:nvSpPr>
        <p:spPr>
          <a:xfrm>
            <a:off x="8446111" y="3043926"/>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Big Mood 2</a:t>
            </a:r>
          </a:p>
        </p:txBody>
      </p:sp>
      <p:sp>
        <p:nvSpPr>
          <p:cNvPr id="1052" name="Rectangle 1051">
            <a:extLst>
              <a:ext uri="{FF2B5EF4-FFF2-40B4-BE49-F238E27FC236}">
                <a16:creationId xmlns:a16="http://schemas.microsoft.com/office/drawing/2014/main" id="{A48E44FC-7A93-CFE5-F0AB-7BF52180C973}"/>
              </a:ext>
            </a:extLst>
          </p:cNvPr>
          <p:cNvSpPr/>
          <p:nvPr/>
        </p:nvSpPr>
        <p:spPr>
          <a:xfrm rot="16200000" flipH="1">
            <a:off x="9716136" y="2315649"/>
            <a:ext cx="900997" cy="104205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53" name="TextBox 1052">
            <a:extLst>
              <a:ext uri="{FF2B5EF4-FFF2-40B4-BE49-F238E27FC236}">
                <a16:creationId xmlns:a16="http://schemas.microsoft.com/office/drawing/2014/main" id="{635B6CA0-85D9-0D76-35B6-C700FF2A530A}"/>
              </a:ext>
            </a:extLst>
          </p:cNvPr>
          <p:cNvSpPr txBox="1"/>
          <p:nvPr/>
        </p:nvSpPr>
        <p:spPr>
          <a:xfrm>
            <a:off x="9604692" y="3042953"/>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Boat Race</a:t>
            </a:r>
          </a:p>
        </p:txBody>
      </p:sp>
      <p:sp>
        <p:nvSpPr>
          <p:cNvPr id="1054" name="Rectangle 1053">
            <a:extLst>
              <a:ext uri="{FF2B5EF4-FFF2-40B4-BE49-F238E27FC236}">
                <a16:creationId xmlns:a16="http://schemas.microsoft.com/office/drawing/2014/main" id="{8189FBA1-859B-151B-6597-8B8A4B2728C7}"/>
              </a:ext>
            </a:extLst>
          </p:cNvPr>
          <p:cNvSpPr/>
          <p:nvPr/>
        </p:nvSpPr>
        <p:spPr>
          <a:xfrm rot="16200000" flipH="1">
            <a:off x="10925811" y="2319025"/>
            <a:ext cx="900997" cy="104205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55" name="TextBox 1054">
            <a:extLst>
              <a:ext uri="{FF2B5EF4-FFF2-40B4-BE49-F238E27FC236}">
                <a16:creationId xmlns:a16="http://schemas.microsoft.com/office/drawing/2014/main" id="{BDE283FA-9BC6-7486-0242-C1C8A6BA01AF}"/>
              </a:ext>
            </a:extLst>
          </p:cNvPr>
          <p:cNvSpPr txBox="1"/>
          <p:nvPr/>
        </p:nvSpPr>
        <p:spPr>
          <a:xfrm>
            <a:off x="10822169" y="2950723"/>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Married at First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Sight Australia</a:t>
            </a:r>
          </a:p>
        </p:txBody>
      </p:sp>
      <p:pic>
        <p:nvPicPr>
          <p:cNvPr id="34" name="Picture Placeholder 5">
            <a:extLst>
              <a:ext uri="{FF2B5EF4-FFF2-40B4-BE49-F238E27FC236}">
                <a16:creationId xmlns:a16="http://schemas.microsoft.com/office/drawing/2014/main" id="{504E5F94-0E66-8FAC-7C9E-1646C2F52E62}"/>
              </a:ext>
            </a:extLst>
          </p:cNvPr>
          <p:cNvPicPr>
            <a:picLocks noChangeAspect="1"/>
          </p:cNvPicPr>
          <p:nvPr/>
        </p:nvPicPr>
        <p:blipFill>
          <a:blip r:embed="rId44"/>
          <a:srcRect l="15487" r="15487"/>
          <a:stretch>
            <a:fillRect/>
          </a:stretch>
        </p:blipFill>
        <p:spPr>
          <a:xfrm>
            <a:off x="10956705" y="3486400"/>
            <a:ext cx="1105131" cy="900000"/>
          </a:xfrm>
          <a:prstGeom prst="rect">
            <a:avLst/>
          </a:prstGeom>
        </p:spPr>
      </p:pic>
      <p:pic>
        <p:nvPicPr>
          <p:cNvPr id="36" name="Picture Placeholder 1">
            <a:extLst>
              <a:ext uri="{FF2B5EF4-FFF2-40B4-BE49-F238E27FC236}">
                <a16:creationId xmlns:a16="http://schemas.microsoft.com/office/drawing/2014/main" id="{54C0F509-A50E-B4F7-6664-27B8A8DFBFB5}"/>
              </a:ext>
            </a:extLst>
          </p:cNvPr>
          <p:cNvPicPr>
            <a:picLocks noChangeAspect="1"/>
          </p:cNvPicPr>
          <p:nvPr/>
        </p:nvPicPr>
        <p:blipFill>
          <a:blip r:embed="rId45"/>
          <a:srcRect l="7448" r="8920"/>
          <a:stretch>
            <a:fillRect/>
          </a:stretch>
        </p:blipFill>
        <p:spPr>
          <a:xfrm>
            <a:off x="6839763" y="3486400"/>
            <a:ext cx="1301512" cy="900000"/>
          </a:xfrm>
          <a:prstGeom prst="rect">
            <a:avLst/>
          </a:prstGeom>
        </p:spPr>
      </p:pic>
      <p:pic>
        <p:nvPicPr>
          <p:cNvPr id="38" name="Picture Placeholder 2">
            <a:extLst>
              <a:ext uri="{FF2B5EF4-FFF2-40B4-BE49-F238E27FC236}">
                <a16:creationId xmlns:a16="http://schemas.microsoft.com/office/drawing/2014/main" id="{467DF231-A520-365D-4ECA-346E1845B183}"/>
              </a:ext>
            </a:extLst>
          </p:cNvPr>
          <p:cNvPicPr>
            <a:picLocks noChangeAspect="1"/>
          </p:cNvPicPr>
          <p:nvPr/>
        </p:nvPicPr>
        <p:blipFill>
          <a:blip r:embed="rId46"/>
          <a:srcRect l="10210" r="9859"/>
          <a:stretch>
            <a:fillRect/>
          </a:stretch>
        </p:blipFill>
        <p:spPr>
          <a:xfrm>
            <a:off x="5442202" y="3486400"/>
            <a:ext cx="1278603" cy="900000"/>
          </a:xfrm>
          <a:prstGeom prst="rect">
            <a:avLst/>
          </a:prstGeom>
        </p:spPr>
      </p:pic>
      <p:pic>
        <p:nvPicPr>
          <p:cNvPr id="39" name="Picture Placeholder 3">
            <a:extLst>
              <a:ext uri="{FF2B5EF4-FFF2-40B4-BE49-F238E27FC236}">
                <a16:creationId xmlns:a16="http://schemas.microsoft.com/office/drawing/2014/main" id="{E23D1599-98D4-DCCD-6455-14817DD88131}"/>
              </a:ext>
            </a:extLst>
          </p:cNvPr>
          <p:cNvPicPr>
            <a:picLocks noChangeAspect="1"/>
          </p:cNvPicPr>
          <p:nvPr/>
        </p:nvPicPr>
        <p:blipFill>
          <a:blip r:embed="rId47"/>
          <a:srcRect l="244" t="18565" r="-244" b="-1"/>
          <a:stretch>
            <a:fillRect/>
          </a:stretch>
        </p:blipFill>
        <p:spPr>
          <a:xfrm>
            <a:off x="8260233" y="3486400"/>
            <a:ext cx="1105172" cy="900000"/>
          </a:xfrm>
          <a:prstGeom prst="rect">
            <a:avLst/>
          </a:prstGeom>
        </p:spPr>
      </p:pic>
      <p:pic>
        <p:nvPicPr>
          <p:cNvPr id="40" name="Picture 2" descr="Prisoner">
            <a:extLst>
              <a:ext uri="{FF2B5EF4-FFF2-40B4-BE49-F238E27FC236}">
                <a16:creationId xmlns:a16="http://schemas.microsoft.com/office/drawing/2014/main" id="{88E6A4DE-F761-C526-C6F0-5A2CF09B708E}"/>
              </a:ext>
            </a:extLst>
          </p:cNvPr>
          <p:cNvPicPr>
            <a:picLocks noChangeAspect="1" noChangeArrowheads="1"/>
          </p:cNvPicPr>
          <p:nvPr/>
        </p:nvPicPr>
        <p:blipFill rotWithShape="1">
          <a:blip r:embed="rId48">
            <a:extLst>
              <a:ext uri="{28A0092B-C50C-407E-A947-70E740481C1C}">
                <a14:useLocalDpi xmlns:a14="http://schemas.microsoft.com/office/drawing/2010/main" val="0"/>
              </a:ext>
            </a:extLst>
          </a:blip>
          <a:srcRect l="2247" r="2742"/>
          <a:stretch>
            <a:fillRect/>
          </a:stretch>
        </p:blipFill>
        <p:spPr bwMode="auto">
          <a:xfrm>
            <a:off x="3941115" y="3486400"/>
            <a:ext cx="1382129" cy="90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FCA062E1-4EF8-136B-E41A-48F23669CBFE}"/>
              </a:ext>
            </a:extLst>
          </p:cNvPr>
          <p:cNvPicPr>
            <a:picLocks noChangeAspect="1"/>
          </p:cNvPicPr>
          <p:nvPr/>
        </p:nvPicPr>
        <p:blipFill>
          <a:blip r:embed="rId49"/>
          <a:srcRect l="-1939" r="1688"/>
          <a:stretch>
            <a:fillRect/>
          </a:stretch>
        </p:blipFill>
        <p:spPr>
          <a:xfrm>
            <a:off x="9484363" y="3486400"/>
            <a:ext cx="1353383" cy="900000"/>
          </a:xfrm>
          <a:prstGeom prst="rect">
            <a:avLst/>
          </a:prstGeom>
        </p:spPr>
      </p:pic>
      <p:pic>
        <p:nvPicPr>
          <p:cNvPr id="42" name="Picture 2" descr="Gabby's Dollhouse: The Movie">
            <a:extLst>
              <a:ext uri="{FF2B5EF4-FFF2-40B4-BE49-F238E27FC236}">
                <a16:creationId xmlns:a16="http://schemas.microsoft.com/office/drawing/2014/main" id="{50DB03DD-AA32-180F-695B-89A8E05D938D}"/>
              </a:ext>
            </a:extLst>
          </p:cNvPr>
          <p:cNvPicPr>
            <a:picLocks noChangeAspect="1" noChangeArrowheads="1"/>
          </p:cNvPicPr>
          <p:nvPr/>
        </p:nvPicPr>
        <p:blipFill rotWithShape="1">
          <a:blip r:embed="rId50">
            <a:extLst>
              <a:ext uri="{28A0092B-C50C-407E-A947-70E740481C1C}">
                <a14:useLocalDpi xmlns:a14="http://schemas.microsoft.com/office/drawing/2010/main" val="0"/>
              </a:ext>
            </a:extLst>
          </a:blip>
          <a:srcRect t="21240"/>
          <a:stretch>
            <a:fillRect/>
          </a:stretch>
        </p:blipFill>
        <p:spPr bwMode="auto">
          <a:xfrm>
            <a:off x="2222036" y="3486400"/>
            <a:ext cx="1600121" cy="90000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62583B25-A03D-3679-ABF6-AF45DD1C8FD6}"/>
              </a:ext>
            </a:extLst>
          </p:cNvPr>
          <p:cNvSpPr/>
          <p:nvPr/>
        </p:nvSpPr>
        <p:spPr>
          <a:xfrm rot="16200000" flipH="1">
            <a:off x="2185843" y="3525524"/>
            <a:ext cx="895372"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5" name="TextBox 44">
            <a:extLst>
              <a:ext uri="{FF2B5EF4-FFF2-40B4-BE49-F238E27FC236}">
                <a16:creationId xmlns:a16="http://schemas.microsoft.com/office/drawing/2014/main" id="{F36D7357-B931-9005-1DDE-A0DAD55C2751}"/>
              </a:ext>
            </a:extLst>
          </p:cNvPr>
          <p:cNvSpPr txBox="1"/>
          <p:nvPr/>
        </p:nvSpPr>
        <p:spPr>
          <a:xfrm>
            <a:off x="2176947" y="4023029"/>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Gabby’s Dollhouse: The Movie</a:t>
            </a:r>
          </a:p>
        </p:txBody>
      </p:sp>
      <p:sp>
        <p:nvSpPr>
          <p:cNvPr id="47" name="Rectangle 46">
            <a:extLst>
              <a:ext uri="{FF2B5EF4-FFF2-40B4-BE49-F238E27FC236}">
                <a16:creationId xmlns:a16="http://schemas.microsoft.com/office/drawing/2014/main" id="{7C140B85-C07F-C189-19EA-530B83411994}"/>
              </a:ext>
            </a:extLst>
          </p:cNvPr>
          <p:cNvSpPr/>
          <p:nvPr/>
        </p:nvSpPr>
        <p:spPr>
          <a:xfrm rot="16200000" flipH="1">
            <a:off x="3907487" y="3525719"/>
            <a:ext cx="895372"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50" name="TextBox 49">
            <a:extLst>
              <a:ext uri="{FF2B5EF4-FFF2-40B4-BE49-F238E27FC236}">
                <a16:creationId xmlns:a16="http://schemas.microsoft.com/office/drawing/2014/main" id="{E776C9D7-FEDA-30A3-B716-70B988B2BCBC}"/>
              </a:ext>
            </a:extLst>
          </p:cNvPr>
          <p:cNvSpPr txBox="1"/>
          <p:nvPr/>
        </p:nvSpPr>
        <p:spPr>
          <a:xfrm>
            <a:off x="3900972" y="4165158"/>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Prisoner</a:t>
            </a:r>
          </a:p>
        </p:txBody>
      </p:sp>
      <p:sp>
        <p:nvSpPr>
          <p:cNvPr id="81" name="Rectangle 80">
            <a:extLst>
              <a:ext uri="{FF2B5EF4-FFF2-40B4-BE49-F238E27FC236}">
                <a16:creationId xmlns:a16="http://schemas.microsoft.com/office/drawing/2014/main" id="{427FF955-D247-EEF0-678F-A63B9FEAEF59}"/>
              </a:ext>
            </a:extLst>
          </p:cNvPr>
          <p:cNvSpPr/>
          <p:nvPr/>
        </p:nvSpPr>
        <p:spPr>
          <a:xfrm rot="16200000" flipH="1">
            <a:off x="5408181" y="3525719"/>
            <a:ext cx="895372"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2" name="TextBox 81">
            <a:extLst>
              <a:ext uri="{FF2B5EF4-FFF2-40B4-BE49-F238E27FC236}">
                <a16:creationId xmlns:a16="http://schemas.microsoft.com/office/drawing/2014/main" id="{FA7254A3-B93A-3243-01DC-4E28A104D165}"/>
              </a:ext>
            </a:extLst>
          </p:cNvPr>
          <p:cNvSpPr txBox="1"/>
          <p:nvPr/>
        </p:nvSpPr>
        <p:spPr>
          <a:xfrm>
            <a:off x="5401666" y="4165158"/>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Rob &amp; Romesh vs…</a:t>
            </a:r>
          </a:p>
        </p:txBody>
      </p:sp>
      <p:sp>
        <p:nvSpPr>
          <p:cNvPr id="83" name="Rectangle 82">
            <a:extLst>
              <a:ext uri="{FF2B5EF4-FFF2-40B4-BE49-F238E27FC236}">
                <a16:creationId xmlns:a16="http://schemas.microsoft.com/office/drawing/2014/main" id="{10A4DA5E-EACE-DA78-F61C-C7240FB482B5}"/>
              </a:ext>
            </a:extLst>
          </p:cNvPr>
          <p:cNvSpPr/>
          <p:nvPr/>
        </p:nvSpPr>
        <p:spPr>
          <a:xfrm rot="16200000" flipH="1">
            <a:off x="6805396" y="3526440"/>
            <a:ext cx="895372"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5" name="TextBox 84">
            <a:extLst>
              <a:ext uri="{FF2B5EF4-FFF2-40B4-BE49-F238E27FC236}">
                <a16:creationId xmlns:a16="http://schemas.microsoft.com/office/drawing/2014/main" id="{24D795E1-CF99-08EC-076E-0B27DEBF338D}"/>
              </a:ext>
            </a:extLst>
          </p:cNvPr>
          <p:cNvSpPr txBox="1"/>
          <p:nvPr/>
        </p:nvSpPr>
        <p:spPr>
          <a:xfrm>
            <a:off x="6798881" y="4165879"/>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Euphoria</a:t>
            </a:r>
          </a:p>
        </p:txBody>
      </p:sp>
      <p:sp>
        <p:nvSpPr>
          <p:cNvPr id="86" name="Rectangle 85">
            <a:extLst>
              <a:ext uri="{FF2B5EF4-FFF2-40B4-BE49-F238E27FC236}">
                <a16:creationId xmlns:a16="http://schemas.microsoft.com/office/drawing/2014/main" id="{196E1C92-1EDA-EA31-A447-A6840CD2CE21}"/>
              </a:ext>
            </a:extLst>
          </p:cNvPr>
          <p:cNvSpPr/>
          <p:nvPr/>
        </p:nvSpPr>
        <p:spPr>
          <a:xfrm rot="16200000" flipH="1">
            <a:off x="8224830" y="3521322"/>
            <a:ext cx="895372"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7" name="TextBox 86">
            <a:extLst>
              <a:ext uri="{FF2B5EF4-FFF2-40B4-BE49-F238E27FC236}">
                <a16:creationId xmlns:a16="http://schemas.microsoft.com/office/drawing/2014/main" id="{ADA5469D-A016-14C9-8AB0-007EA59AA06D}"/>
              </a:ext>
            </a:extLst>
          </p:cNvPr>
          <p:cNvSpPr txBox="1"/>
          <p:nvPr/>
        </p:nvSpPr>
        <p:spPr>
          <a:xfrm>
            <a:off x="8218315" y="4035028"/>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House of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the Dragon</a:t>
            </a:r>
          </a:p>
        </p:txBody>
      </p:sp>
      <p:sp>
        <p:nvSpPr>
          <p:cNvPr id="88" name="Rectangle 87">
            <a:extLst>
              <a:ext uri="{FF2B5EF4-FFF2-40B4-BE49-F238E27FC236}">
                <a16:creationId xmlns:a16="http://schemas.microsoft.com/office/drawing/2014/main" id="{A07E6BEB-C23A-F033-58ED-06B4C45ECAA0}"/>
              </a:ext>
            </a:extLst>
          </p:cNvPr>
          <p:cNvSpPr/>
          <p:nvPr/>
        </p:nvSpPr>
        <p:spPr>
          <a:xfrm rot="16200000" flipH="1">
            <a:off x="9477358" y="3523333"/>
            <a:ext cx="895372"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9" name="TextBox 88">
            <a:extLst>
              <a:ext uri="{FF2B5EF4-FFF2-40B4-BE49-F238E27FC236}">
                <a16:creationId xmlns:a16="http://schemas.microsoft.com/office/drawing/2014/main" id="{EBCFD45E-5E68-FA6C-4F11-74D61F9750B2}"/>
              </a:ext>
            </a:extLst>
          </p:cNvPr>
          <p:cNvSpPr txBox="1"/>
          <p:nvPr/>
        </p:nvSpPr>
        <p:spPr>
          <a:xfrm>
            <a:off x="9470843" y="4162772"/>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Flavia</a:t>
            </a:r>
          </a:p>
        </p:txBody>
      </p:sp>
      <p:sp>
        <p:nvSpPr>
          <p:cNvPr id="90" name="Rectangle 89">
            <a:extLst>
              <a:ext uri="{FF2B5EF4-FFF2-40B4-BE49-F238E27FC236}">
                <a16:creationId xmlns:a16="http://schemas.microsoft.com/office/drawing/2014/main" id="{B8A26FB3-102A-771F-EA01-98F452CFDE30}"/>
              </a:ext>
            </a:extLst>
          </p:cNvPr>
          <p:cNvSpPr/>
          <p:nvPr/>
        </p:nvSpPr>
        <p:spPr>
          <a:xfrm rot="16200000" flipH="1">
            <a:off x="10919913" y="3523339"/>
            <a:ext cx="895372"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1" name="TextBox 90">
            <a:extLst>
              <a:ext uri="{FF2B5EF4-FFF2-40B4-BE49-F238E27FC236}">
                <a16:creationId xmlns:a16="http://schemas.microsoft.com/office/drawing/2014/main" id="{49308974-C944-64F5-D171-7AB2C8E439DD}"/>
              </a:ext>
            </a:extLst>
          </p:cNvPr>
          <p:cNvSpPr txBox="1"/>
          <p:nvPr/>
        </p:nvSpPr>
        <p:spPr>
          <a:xfrm>
            <a:off x="10913397" y="4047680"/>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The Miniature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Wife</a:t>
            </a:r>
          </a:p>
        </p:txBody>
      </p:sp>
      <p:sp>
        <p:nvSpPr>
          <p:cNvPr id="1033" name="Text Placeholder 2">
            <a:extLst>
              <a:ext uri="{FF2B5EF4-FFF2-40B4-BE49-F238E27FC236}">
                <a16:creationId xmlns:a16="http://schemas.microsoft.com/office/drawing/2014/main" id="{B26E5152-BD6F-D8C6-9E02-A879B750F562}"/>
              </a:ext>
            </a:extLst>
          </p:cNvPr>
          <p:cNvSpPr txBox="1">
            <a:spLocks/>
          </p:cNvSpPr>
          <p:nvPr/>
        </p:nvSpPr>
        <p:spPr>
          <a:xfrm>
            <a:off x="359837" y="5620553"/>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*Please be aware this information is not to be shared on social media or TV forums / websites.</a:t>
            </a:r>
          </a:p>
        </p:txBody>
      </p:sp>
    </p:spTree>
    <p:extLst>
      <p:ext uri="{BB962C8B-B14F-4D97-AF65-F5344CB8AC3E}">
        <p14:creationId xmlns:p14="http://schemas.microsoft.com/office/powerpoint/2010/main" val="4288236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9F2F75-A805-7B79-4B0B-99377D7C3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8C7EE44-93B7-3EBF-833D-0CEF1A8E7474}"/>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Category &amp; Advertiser Analysis Q2 2025</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McCain – Hash Brown</a:t>
            </a:r>
          </a:p>
        </p:txBody>
      </p:sp>
    </p:spTree>
    <p:extLst>
      <p:ext uri="{BB962C8B-B14F-4D97-AF65-F5344CB8AC3E}">
        <p14:creationId xmlns:p14="http://schemas.microsoft.com/office/powerpoint/2010/main" val="176578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7CEA-22E5-4F40-B53C-FCB1B7AF8C02}"/>
              </a:ext>
            </a:extLst>
          </p:cNvPr>
          <p:cNvSpPr>
            <a:spLocks noGrp="1"/>
          </p:cNvSpPr>
          <p:nvPr>
            <p:ph type="title"/>
          </p:nvPr>
        </p:nvSpPr>
        <p:spPr/>
        <p:txBody>
          <a:bodyPr/>
          <a:lstStyle/>
          <a:p>
            <a:r>
              <a:rPr lang="en-GB" dirty="0"/>
              <a:t>Q2 2025 TV Impacts by Category</a:t>
            </a:r>
          </a:p>
        </p:txBody>
      </p:sp>
      <p:graphicFrame>
        <p:nvGraphicFramePr>
          <p:cNvPr id="7" name="Table 6">
            <a:extLst>
              <a:ext uri="{FF2B5EF4-FFF2-40B4-BE49-F238E27FC236}">
                <a16:creationId xmlns:a16="http://schemas.microsoft.com/office/drawing/2014/main" id="{1B05427E-B60E-313A-3394-67599AC99AE1}"/>
              </a:ext>
            </a:extLst>
          </p:cNvPr>
          <p:cNvGraphicFramePr>
            <a:graphicFrameLocks noGrp="1"/>
          </p:cNvGraphicFramePr>
          <p:nvPr>
            <p:extLst>
              <p:ext uri="{D42A27DB-BD31-4B8C-83A1-F6EECF244321}">
                <p14:modId xmlns:p14="http://schemas.microsoft.com/office/powerpoint/2010/main" val="71862976"/>
              </p:ext>
            </p:extLst>
          </p:nvPr>
        </p:nvGraphicFramePr>
        <p:xfrm>
          <a:off x="10694013" y="299034"/>
          <a:ext cx="635000" cy="571500"/>
        </p:xfrm>
        <a:graphic>
          <a:graphicData uri="http://schemas.openxmlformats.org/drawingml/2006/table">
            <a:tbl>
              <a:tblPr/>
              <a:tblGrid>
                <a:gridCol w="330200">
                  <a:extLst>
                    <a:ext uri="{9D8B030D-6E8A-4147-A177-3AD203B41FA5}">
                      <a16:colId xmlns:a16="http://schemas.microsoft.com/office/drawing/2014/main" val="2444969715"/>
                    </a:ext>
                  </a:extLst>
                </a:gridCol>
                <a:gridCol w="304800">
                  <a:extLst>
                    <a:ext uri="{9D8B030D-6E8A-4147-A177-3AD203B41FA5}">
                      <a16:colId xmlns:a16="http://schemas.microsoft.com/office/drawing/2014/main" val="586171761"/>
                    </a:ext>
                  </a:extLst>
                </a:gridCol>
              </a:tblGrid>
              <a:tr h="190500">
                <a:tc>
                  <a:txBody>
                    <a:bodyPr/>
                    <a:lstStyle/>
                    <a:p>
                      <a:pPr algn="l" fontAlgn="b"/>
                      <a:r>
                        <a:rPr lang="en-GB" sz="1000" b="1" i="0" u="none" strike="noStrike" dirty="0">
                          <a:solidFill>
                            <a:srgbClr val="000000"/>
                          </a:solidFill>
                          <a:effectLst/>
                          <a:latin typeface="+mj-lt"/>
                        </a:rPr>
                        <a:t>High</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040813860"/>
                  </a:ext>
                </a:extLst>
              </a:tr>
              <a:tr h="190500">
                <a:tc>
                  <a:txBody>
                    <a:bodyPr/>
                    <a:lstStyle/>
                    <a:p>
                      <a:pPr algn="l" fontAlgn="b"/>
                      <a:r>
                        <a:rPr lang="en-GB" sz="1000" b="1" i="0" u="none" strike="noStrike" dirty="0">
                          <a:solidFill>
                            <a:srgbClr val="000000"/>
                          </a:solidFill>
                          <a:effectLst/>
                          <a:latin typeface="+mj-lt"/>
                        </a:rPr>
                        <a:t>Mid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1475636764"/>
                  </a:ext>
                </a:extLst>
              </a:tr>
              <a:tr h="190500">
                <a:tc>
                  <a:txBody>
                    <a:bodyPr/>
                    <a:lstStyle/>
                    <a:p>
                      <a:pPr algn="l" fontAlgn="b"/>
                      <a:r>
                        <a:rPr lang="en-GB" sz="1000" b="1" i="0" u="none" strike="noStrike" dirty="0">
                          <a:solidFill>
                            <a:srgbClr val="000000"/>
                          </a:solidFill>
                          <a:effectLst/>
                          <a:latin typeface="+mj-lt"/>
                        </a:rPr>
                        <a:t>Low</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192220067"/>
                  </a:ext>
                </a:extLst>
              </a:tr>
            </a:tbl>
          </a:graphicData>
        </a:graphic>
      </p:graphicFrame>
      <p:sp>
        <p:nvSpPr>
          <p:cNvPr id="8" name="Text Placeholder 2">
            <a:extLst>
              <a:ext uri="{FF2B5EF4-FFF2-40B4-BE49-F238E27FC236}">
                <a16:creationId xmlns:a16="http://schemas.microsoft.com/office/drawing/2014/main" id="{67024283-FDD6-EA84-914C-9B758D65E942}"/>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Q2 2025 vs 2024 Index, Adults, Top 15 categories by total impacts. Historic not forward looking.</a:t>
            </a:r>
          </a:p>
        </p:txBody>
      </p:sp>
      <p:sp>
        <p:nvSpPr>
          <p:cNvPr id="3" name="TextBox 2">
            <a:extLst>
              <a:ext uri="{FF2B5EF4-FFF2-40B4-BE49-F238E27FC236}">
                <a16:creationId xmlns:a16="http://schemas.microsoft.com/office/drawing/2014/main" id="{6128A574-453E-F928-B7F1-08A3CE832EAB}"/>
              </a:ext>
            </a:extLst>
          </p:cNvPr>
          <p:cNvSpPr txBox="1"/>
          <p:nvPr/>
        </p:nvSpPr>
        <p:spPr>
          <a:xfrm>
            <a:off x="8938260" y="399827"/>
            <a:ext cx="1755753" cy="400110"/>
          </a:xfrm>
          <a:prstGeom prst="rect">
            <a:avLst/>
          </a:prstGeom>
          <a:noFill/>
        </p:spPr>
        <p:txBody>
          <a:bodyPr wrap="square" rtlCol="0">
            <a:spAutoFit/>
          </a:bodyPr>
          <a:lstStyle/>
          <a:p>
            <a:pPr algn="ctr"/>
            <a:r>
              <a:rPr lang="en-GB" sz="1000" b="1" dirty="0">
                <a:solidFill>
                  <a:schemeClr val="bg2"/>
                </a:solidFill>
              </a:rPr>
              <a:t>Relative propensity of media spend by category</a:t>
            </a:r>
          </a:p>
        </p:txBody>
      </p:sp>
      <p:graphicFrame>
        <p:nvGraphicFramePr>
          <p:cNvPr id="6" name="Table 5">
            <a:extLst>
              <a:ext uri="{FF2B5EF4-FFF2-40B4-BE49-F238E27FC236}">
                <a16:creationId xmlns:a16="http://schemas.microsoft.com/office/drawing/2014/main" id="{F7628468-4D9A-03AF-16F2-2C8984FBDAEE}"/>
              </a:ext>
            </a:extLst>
          </p:cNvPr>
          <p:cNvGraphicFramePr>
            <a:graphicFrameLocks noGrp="1"/>
          </p:cNvGraphicFramePr>
          <p:nvPr>
            <p:extLst>
              <p:ext uri="{D42A27DB-BD31-4B8C-83A1-F6EECF244321}">
                <p14:modId xmlns:p14="http://schemas.microsoft.com/office/powerpoint/2010/main" val="3763062875"/>
              </p:ext>
            </p:extLst>
          </p:nvPr>
        </p:nvGraphicFramePr>
        <p:xfrm>
          <a:off x="1366837" y="1442035"/>
          <a:ext cx="9458325" cy="3731641"/>
        </p:xfrm>
        <a:graphic>
          <a:graphicData uri="http://schemas.openxmlformats.org/drawingml/2006/table">
            <a:tbl>
              <a:tblPr/>
              <a:tblGrid>
                <a:gridCol w="894915">
                  <a:extLst>
                    <a:ext uri="{9D8B030D-6E8A-4147-A177-3AD203B41FA5}">
                      <a16:colId xmlns:a16="http://schemas.microsoft.com/office/drawing/2014/main" val="2575135608"/>
                    </a:ext>
                  </a:extLst>
                </a:gridCol>
                <a:gridCol w="570894">
                  <a:extLst>
                    <a:ext uri="{9D8B030D-6E8A-4147-A177-3AD203B41FA5}">
                      <a16:colId xmlns:a16="http://schemas.microsoft.com/office/drawing/2014/main" val="2171296144"/>
                    </a:ext>
                  </a:extLst>
                </a:gridCol>
                <a:gridCol w="570894">
                  <a:extLst>
                    <a:ext uri="{9D8B030D-6E8A-4147-A177-3AD203B41FA5}">
                      <a16:colId xmlns:a16="http://schemas.microsoft.com/office/drawing/2014/main" val="3386476303"/>
                    </a:ext>
                  </a:extLst>
                </a:gridCol>
                <a:gridCol w="570894">
                  <a:extLst>
                    <a:ext uri="{9D8B030D-6E8A-4147-A177-3AD203B41FA5}">
                      <a16:colId xmlns:a16="http://schemas.microsoft.com/office/drawing/2014/main" val="1534943954"/>
                    </a:ext>
                  </a:extLst>
                </a:gridCol>
                <a:gridCol w="570894">
                  <a:extLst>
                    <a:ext uri="{9D8B030D-6E8A-4147-A177-3AD203B41FA5}">
                      <a16:colId xmlns:a16="http://schemas.microsoft.com/office/drawing/2014/main" val="4073726272"/>
                    </a:ext>
                  </a:extLst>
                </a:gridCol>
                <a:gridCol w="570894">
                  <a:extLst>
                    <a:ext uri="{9D8B030D-6E8A-4147-A177-3AD203B41FA5}">
                      <a16:colId xmlns:a16="http://schemas.microsoft.com/office/drawing/2014/main" val="1414890815"/>
                    </a:ext>
                  </a:extLst>
                </a:gridCol>
                <a:gridCol w="570894">
                  <a:extLst>
                    <a:ext uri="{9D8B030D-6E8A-4147-A177-3AD203B41FA5}">
                      <a16:colId xmlns:a16="http://schemas.microsoft.com/office/drawing/2014/main" val="3279498947"/>
                    </a:ext>
                  </a:extLst>
                </a:gridCol>
                <a:gridCol w="570894">
                  <a:extLst>
                    <a:ext uri="{9D8B030D-6E8A-4147-A177-3AD203B41FA5}">
                      <a16:colId xmlns:a16="http://schemas.microsoft.com/office/drawing/2014/main" val="4258499735"/>
                    </a:ext>
                  </a:extLst>
                </a:gridCol>
                <a:gridCol w="570894">
                  <a:extLst>
                    <a:ext uri="{9D8B030D-6E8A-4147-A177-3AD203B41FA5}">
                      <a16:colId xmlns:a16="http://schemas.microsoft.com/office/drawing/2014/main" val="4167722912"/>
                    </a:ext>
                  </a:extLst>
                </a:gridCol>
                <a:gridCol w="570894">
                  <a:extLst>
                    <a:ext uri="{9D8B030D-6E8A-4147-A177-3AD203B41FA5}">
                      <a16:colId xmlns:a16="http://schemas.microsoft.com/office/drawing/2014/main" val="646356341"/>
                    </a:ext>
                  </a:extLst>
                </a:gridCol>
                <a:gridCol w="570894">
                  <a:extLst>
                    <a:ext uri="{9D8B030D-6E8A-4147-A177-3AD203B41FA5}">
                      <a16:colId xmlns:a16="http://schemas.microsoft.com/office/drawing/2014/main" val="3621949252"/>
                    </a:ext>
                  </a:extLst>
                </a:gridCol>
                <a:gridCol w="570894">
                  <a:extLst>
                    <a:ext uri="{9D8B030D-6E8A-4147-A177-3AD203B41FA5}">
                      <a16:colId xmlns:a16="http://schemas.microsoft.com/office/drawing/2014/main" val="2582016676"/>
                    </a:ext>
                  </a:extLst>
                </a:gridCol>
                <a:gridCol w="570894">
                  <a:extLst>
                    <a:ext uri="{9D8B030D-6E8A-4147-A177-3AD203B41FA5}">
                      <a16:colId xmlns:a16="http://schemas.microsoft.com/office/drawing/2014/main" val="909760375"/>
                    </a:ext>
                  </a:extLst>
                </a:gridCol>
                <a:gridCol w="570894">
                  <a:extLst>
                    <a:ext uri="{9D8B030D-6E8A-4147-A177-3AD203B41FA5}">
                      <a16:colId xmlns:a16="http://schemas.microsoft.com/office/drawing/2014/main" val="1980930060"/>
                    </a:ext>
                  </a:extLst>
                </a:gridCol>
                <a:gridCol w="570894">
                  <a:extLst>
                    <a:ext uri="{9D8B030D-6E8A-4147-A177-3AD203B41FA5}">
                      <a16:colId xmlns:a16="http://schemas.microsoft.com/office/drawing/2014/main" val="2854295194"/>
                    </a:ext>
                  </a:extLst>
                </a:gridCol>
                <a:gridCol w="570894">
                  <a:extLst>
                    <a:ext uri="{9D8B030D-6E8A-4147-A177-3AD203B41FA5}">
                      <a16:colId xmlns:a16="http://schemas.microsoft.com/office/drawing/2014/main" val="1219387134"/>
                    </a:ext>
                  </a:extLst>
                </a:gridCol>
              </a:tblGrid>
              <a:tr h="1512162">
                <a:tc>
                  <a:txBody>
                    <a:bodyPr/>
                    <a:lstStyle/>
                    <a:p>
                      <a:pPr algn="l" fontAlgn="ctr">
                        <a:buNone/>
                      </a:pPr>
                      <a:r>
                        <a:rPr lang="en-GB" sz="1300" b="1" i="0" u="none" strike="noStrike">
                          <a:solidFill>
                            <a:schemeClr val="tx1"/>
                          </a:solidFill>
                          <a:effectLst/>
                          <a:latin typeface="Arial" panose="020B0604020202020204" pitchFamily="34" charset="0"/>
                        </a:rPr>
                        <a:t> </a:t>
                      </a:r>
                    </a:p>
                  </a:txBody>
                  <a:tcPr marL="7715" marR="7715" marT="771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0" i="0" u="none" strike="noStrike" dirty="0">
                          <a:solidFill>
                            <a:schemeClr val="tx1"/>
                          </a:solidFill>
                          <a:effectLst/>
                          <a:latin typeface="Arial" panose="020B0604020202020204" pitchFamily="34" charset="0"/>
                        </a:rPr>
                        <a:t>Drink</a:t>
                      </a:r>
                    </a:p>
                  </a:txBody>
                  <a:tcPr marL="7715" marR="7715" marT="771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0" i="0" u="none" strike="noStrike" dirty="0">
                          <a:solidFill>
                            <a:schemeClr val="tx1"/>
                          </a:solidFill>
                          <a:effectLst/>
                          <a:latin typeface="Arial" panose="020B0604020202020204" pitchFamily="34" charset="0"/>
                        </a:rPr>
                        <a:t>Business &amp; </a:t>
                      </a:r>
                    </a:p>
                    <a:p>
                      <a:pPr algn="ctr" fontAlgn="ctr">
                        <a:buNone/>
                      </a:pPr>
                      <a:r>
                        <a:rPr lang="en-GB" sz="1200" b="0" i="0" u="none" strike="noStrike" dirty="0">
                          <a:solidFill>
                            <a:schemeClr val="tx1"/>
                          </a:solidFill>
                          <a:effectLst/>
                          <a:latin typeface="Arial" panose="020B0604020202020204" pitchFamily="34" charset="0"/>
                        </a:rPr>
                        <a:t>Industrial</a:t>
                      </a:r>
                    </a:p>
                  </a:txBody>
                  <a:tcPr marL="7715" marR="7715" marT="771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0" i="0" u="none" strike="noStrike" dirty="0">
                          <a:solidFill>
                            <a:schemeClr val="tx1"/>
                          </a:solidFill>
                          <a:effectLst/>
                          <a:latin typeface="Calibri" panose="020F0502020204030204" pitchFamily="34" charset="0"/>
                        </a:rPr>
                        <a:t>Travel &amp; </a:t>
                      </a:r>
                    </a:p>
                    <a:p>
                      <a:pPr algn="ctr" fontAlgn="ctr">
                        <a:buNone/>
                      </a:pPr>
                      <a:r>
                        <a:rPr lang="en-GB" sz="1200" b="0" i="0" u="none" strike="noStrike" dirty="0">
                          <a:solidFill>
                            <a:schemeClr val="tx1"/>
                          </a:solidFill>
                          <a:effectLst/>
                          <a:latin typeface="Calibri" panose="020F0502020204030204" pitchFamily="34" charset="0"/>
                        </a:rPr>
                        <a:t>Transport</a:t>
                      </a:r>
                    </a:p>
                  </a:txBody>
                  <a:tcPr marL="7715" marR="7715" marT="771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0" i="0" u="none" strike="noStrike" dirty="0">
                          <a:solidFill>
                            <a:schemeClr val="tx1"/>
                          </a:solidFill>
                          <a:effectLst/>
                          <a:latin typeface="Calibri" panose="020F0502020204030204" pitchFamily="34" charset="0"/>
                        </a:rPr>
                        <a:t>Finance</a:t>
                      </a:r>
                    </a:p>
                  </a:txBody>
                  <a:tcPr marL="7715" marR="7715" marT="771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0" i="0" u="none" strike="noStrike" dirty="0">
                          <a:solidFill>
                            <a:schemeClr val="tx1"/>
                          </a:solidFill>
                          <a:effectLst/>
                          <a:latin typeface="Calibri" panose="020F0502020204030204" pitchFamily="34" charset="0"/>
                        </a:rPr>
                        <a:t>Household </a:t>
                      </a:r>
                    </a:p>
                    <a:p>
                      <a:pPr algn="ctr" fontAlgn="ctr">
                        <a:buNone/>
                      </a:pPr>
                      <a:r>
                        <a:rPr lang="en-GB" sz="1200" b="0" i="0" u="none" strike="noStrike" dirty="0">
                          <a:solidFill>
                            <a:schemeClr val="tx1"/>
                          </a:solidFill>
                          <a:effectLst/>
                          <a:latin typeface="Calibri" panose="020F0502020204030204" pitchFamily="34" charset="0"/>
                        </a:rPr>
                        <a:t>FMCG</a:t>
                      </a:r>
                    </a:p>
                  </a:txBody>
                  <a:tcPr marL="7715" marR="7715" marT="771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0" i="0" u="none" strike="noStrike" dirty="0">
                          <a:solidFill>
                            <a:schemeClr val="tx1"/>
                          </a:solidFill>
                          <a:effectLst/>
                          <a:latin typeface="Calibri" panose="020F0502020204030204" pitchFamily="34" charset="0"/>
                        </a:rPr>
                        <a:t>Health &amp; </a:t>
                      </a:r>
                    </a:p>
                    <a:p>
                      <a:pPr algn="ctr" fontAlgn="ctr">
                        <a:buNone/>
                      </a:pPr>
                      <a:r>
                        <a:rPr lang="en-GB" sz="1200" b="0" i="0" u="none" strike="noStrike" dirty="0">
                          <a:solidFill>
                            <a:schemeClr val="tx1"/>
                          </a:solidFill>
                          <a:effectLst/>
                          <a:latin typeface="Calibri" panose="020F0502020204030204" pitchFamily="34" charset="0"/>
                        </a:rPr>
                        <a:t>Wellbeing</a:t>
                      </a:r>
                    </a:p>
                  </a:txBody>
                  <a:tcPr marL="7715" marR="7715" marT="771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0" i="0" u="none" strike="noStrike" dirty="0">
                          <a:solidFill>
                            <a:schemeClr val="tx1"/>
                          </a:solidFill>
                          <a:effectLst/>
                          <a:latin typeface="Arial" panose="020B0604020202020204" pitchFamily="34" charset="0"/>
                        </a:rPr>
                        <a:t>Telecoms</a:t>
                      </a:r>
                    </a:p>
                  </a:txBody>
                  <a:tcPr marL="7715" marR="7715" marT="771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0" i="0" u="none" strike="noStrike">
                          <a:solidFill>
                            <a:schemeClr val="tx1"/>
                          </a:solidFill>
                          <a:effectLst/>
                          <a:latin typeface="Arial" panose="020B0604020202020204" pitchFamily="34" charset="0"/>
                        </a:rPr>
                        <a:t>Food</a:t>
                      </a:r>
                    </a:p>
                  </a:txBody>
                  <a:tcPr marL="7715" marR="7715" marT="771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0" i="0" u="none" strike="noStrike" dirty="0">
                          <a:solidFill>
                            <a:schemeClr val="tx1"/>
                          </a:solidFill>
                          <a:effectLst/>
                          <a:latin typeface="Calibri" panose="020F0502020204030204" pitchFamily="34" charset="0"/>
                        </a:rPr>
                        <a:t>Entertainment &amp; Leisure</a:t>
                      </a:r>
                    </a:p>
                  </a:txBody>
                  <a:tcPr marL="7715" marR="7715" marT="771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0" i="0" u="none" strike="noStrike" dirty="0">
                          <a:solidFill>
                            <a:schemeClr val="tx1"/>
                          </a:solidFill>
                          <a:effectLst/>
                          <a:latin typeface="Calibri" panose="020F0502020204030204" pitchFamily="34" charset="0"/>
                        </a:rPr>
                        <a:t>Household </a:t>
                      </a:r>
                    </a:p>
                    <a:p>
                      <a:pPr algn="ctr" fontAlgn="ctr">
                        <a:buNone/>
                      </a:pPr>
                      <a:r>
                        <a:rPr lang="en-GB" sz="1200" b="0" i="0" u="none" strike="noStrike" dirty="0">
                          <a:solidFill>
                            <a:schemeClr val="tx1"/>
                          </a:solidFill>
                          <a:effectLst/>
                          <a:latin typeface="Calibri" panose="020F0502020204030204" pitchFamily="34" charset="0"/>
                        </a:rPr>
                        <a:t>Equipment &amp; DIY</a:t>
                      </a:r>
                    </a:p>
                  </a:txBody>
                  <a:tcPr marL="7715" marR="7715" marT="771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0" i="0" u="none" strike="noStrike" dirty="0">
                          <a:solidFill>
                            <a:schemeClr val="tx1"/>
                          </a:solidFill>
                          <a:effectLst/>
                          <a:latin typeface="Calibri" panose="020F0502020204030204" pitchFamily="34" charset="0"/>
                        </a:rPr>
                        <a:t>Retail</a:t>
                      </a:r>
                    </a:p>
                  </a:txBody>
                  <a:tcPr marL="7715" marR="7715" marT="771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0" i="0" u="none" strike="noStrike" dirty="0">
                          <a:solidFill>
                            <a:schemeClr val="tx1"/>
                          </a:solidFill>
                          <a:effectLst/>
                          <a:latin typeface="Arial" panose="020B0604020202020204" pitchFamily="34" charset="0"/>
                        </a:rPr>
                        <a:t>Automotive</a:t>
                      </a:r>
                    </a:p>
                  </a:txBody>
                  <a:tcPr marL="7715" marR="7715" marT="771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0" i="0" u="none" strike="noStrike" dirty="0">
                          <a:solidFill>
                            <a:schemeClr val="tx1"/>
                          </a:solidFill>
                          <a:effectLst/>
                          <a:latin typeface="Arial" panose="020B0604020202020204" pitchFamily="34" charset="0"/>
                        </a:rPr>
                        <a:t>Online Retail</a:t>
                      </a:r>
                    </a:p>
                  </a:txBody>
                  <a:tcPr marL="7715" marR="7715" marT="771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0" i="0" u="none" strike="noStrike" dirty="0">
                          <a:solidFill>
                            <a:schemeClr val="tx1"/>
                          </a:solidFill>
                          <a:effectLst/>
                          <a:latin typeface="Arial" panose="020B0604020202020204" pitchFamily="34" charset="0"/>
                        </a:rPr>
                        <a:t>Government Social Political Organisation</a:t>
                      </a:r>
                    </a:p>
                  </a:txBody>
                  <a:tcPr marL="7715" marR="7715" marT="771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0" i="0" u="none" strike="noStrike" dirty="0">
                          <a:solidFill>
                            <a:schemeClr val="tx1"/>
                          </a:solidFill>
                          <a:effectLst/>
                          <a:latin typeface="Arial" panose="020B0604020202020204" pitchFamily="34" charset="0"/>
                        </a:rPr>
                        <a:t>Cosmetics &amp; </a:t>
                      </a:r>
                      <a:br>
                        <a:rPr lang="en-GB" sz="1200" b="0" i="0" u="none" strike="noStrike" dirty="0">
                          <a:solidFill>
                            <a:schemeClr val="tx1"/>
                          </a:solidFill>
                          <a:effectLst/>
                          <a:latin typeface="Arial" panose="020B0604020202020204" pitchFamily="34" charset="0"/>
                        </a:rPr>
                      </a:br>
                      <a:r>
                        <a:rPr lang="en-GB" sz="1200" b="0" i="0" u="none" strike="noStrike" dirty="0">
                          <a:solidFill>
                            <a:schemeClr val="tx1"/>
                          </a:solidFill>
                          <a:effectLst/>
                          <a:latin typeface="Arial" panose="020B0604020202020204" pitchFamily="34" charset="0"/>
                        </a:rPr>
                        <a:t>Personal Care</a:t>
                      </a:r>
                    </a:p>
                  </a:txBody>
                  <a:tcPr marL="7715" marR="7715" marT="771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06647921"/>
                  </a:ext>
                </a:extLst>
              </a:tr>
              <a:tr h="500504">
                <a:tc>
                  <a:txBody>
                    <a:bodyPr/>
                    <a:lstStyle/>
                    <a:p>
                      <a:pPr algn="ctr" fontAlgn="ctr">
                        <a:buNone/>
                      </a:pPr>
                      <a:r>
                        <a:rPr lang="en-GB" sz="1200" b="0" i="0" u="none" strike="noStrike" dirty="0">
                          <a:solidFill>
                            <a:schemeClr val="tx1"/>
                          </a:solidFill>
                          <a:effectLst/>
                          <a:latin typeface="Arial" panose="020B0604020202020204" pitchFamily="34" charset="0"/>
                        </a:rPr>
                        <a:t>Apr</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dirty="0">
                          <a:solidFill>
                            <a:schemeClr val="tx1"/>
                          </a:solidFill>
                          <a:effectLst/>
                          <a:latin typeface="Arial" panose="020B0604020202020204" pitchFamily="34" charset="0"/>
                        </a:rPr>
                        <a:t>129</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B81"/>
                    </a:solidFill>
                  </a:tcPr>
                </a:tc>
                <a:tc>
                  <a:txBody>
                    <a:bodyPr/>
                    <a:lstStyle/>
                    <a:p>
                      <a:pPr algn="ctr" fontAlgn="ctr">
                        <a:buNone/>
                      </a:pPr>
                      <a:r>
                        <a:rPr lang="en-GB" sz="1200" b="1" i="0" u="none" strike="noStrike" dirty="0">
                          <a:solidFill>
                            <a:schemeClr val="tx1"/>
                          </a:solidFill>
                          <a:effectLst/>
                          <a:latin typeface="Arial" panose="020B0604020202020204" pitchFamily="34" charset="0"/>
                        </a:rPr>
                        <a:t>100</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983"/>
                    </a:solidFill>
                  </a:tcPr>
                </a:tc>
                <a:tc>
                  <a:txBody>
                    <a:bodyPr/>
                    <a:lstStyle/>
                    <a:p>
                      <a:pPr algn="ctr" fontAlgn="ctr">
                        <a:buNone/>
                      </a:pPr>
                      <a:r>
                        <a:rPr lang="en-GB" sz="1200" b="1" i="0" u="none" strike="noStrike">
                          <a:solidFill>
                            <a:schemeClr val="tx1"/>
                          </a:solidFill>
                          <a:effectLst/>
                          <a:latin typeface="Arial" panose="020B0604020202020204" pitchFamily="34" charset="0"/>
                        </a:rPr>
                        <a:t>113</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483"/>
                    </a:solidFill>
                  </a:tcPr>
                </a:tc>
                <a:tc>
                  <a:txBody>
                    <a:bodyPr/>
                    <a:lstStyle/>
                    <a:p>
                      <a:pPr algn="ctr" fontAlgn="ctr">
                        <a:buNone/>
                      </a:pPr>
                      <a:r>
                        <a:rPr lang="en-GB" sz="1200" b="1" i="0" u="none" strike="noStrike" dirty="0">
                          <a:solidFill>
                            <a:schemeClr val="tx1"/>
                          </a:solidFill>
                          <a:effectLst/>
                          <a:latin typeface="Arial" panose="020B0604020202020204" pitchFamily="34" charset="0"/>
                        </a:rPr>
                        <a:t>101</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ctr">
                        <a:buNone/>
                      </a:pPr>
                      <a:r>
                        <a:rPr lang="en-GB" sz="1200" b="1" i="0" u="none" strike="noStrike">
                          <a:solidFill>
                            <a:schemeClr val="tx1"/>
                          </a:solidFill>
                          <a:effectLst/>
                          <a:latin typeface="Arial" panose="020B0604020202020204" pitchFamily="34" charset="0"/>
                        </a:rPr>
                        <a:t>108</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784"/>
                    </a:solidFill>
                  </a:tcPr>
                </a:tc>
                <a:tc>
                  <a:txBody>
                    <a:bodyPr/>
                    <a:lstStyle/>
                    <a:p>
                      <a:pPr algn="ctr" fontAlgn="ctr">
                        <a:buNone/>
                      </a:pPr>
                      <a:r>
                        <a:rPr lang="en-GB" sz="1200" b="1" i="0" u="none" strike="noStrike">
                          <a:solidFill>
                            <a:schemeClr val="tx1"/>
                          </a:solidFill>
                          <a:effectLst/>
                          <a:latin typeface="Arial" panose="020B0604020202020204" pitchFamily="34" charset="0"/>
                        </a:rPr>
                        <a:t>104</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E984"/>
                    </a:solidFill>
                  </a:tcPr>
                </a:tc>
                <a:tc>
                  <a:txBody>
                    <a:bodyPr/>
                    <a:lstStyle/>
                    <a:p>
                      <a:pPr algn="ctr" fontAlgn="ctr">
                        <a:buNone/>
                      </a:pPr>
                      <a:r>
                        <a:rPr lang="en-GB" sz="1200" b="1" i="0" u="none" strike="noStrike">
                          <a:solidFill>
                            <a:schemeClr val="tx1"/>
                          </a:solidFill>
                          <a:effectLst/>
                          <a:latin typeface="Arial" panose="020B0604020202020204" pitchFamily="34" charset="0"/>
                        </a:rPr>
                        <a:t>111</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683"/>
                    </a:solidFill>
                  </a:tcPr>
                </a:tc>
                <a:tc>
                  <a:txBody>
                    <a:bodyPr/>
                    <a:lstStyle/>
                    <a:p>
                      <a:pPr algn="ctr" fontAlgn="ctr">
                        <a:buNone/>
                      </a:pPr>
                      <a:r>
                        <a:rPr lang="en-GB" sz="1200" b="1" i="0" u="none" strike="noStrike">
                          <a:solidFill>
                            <a:schemeClr val="tx1"/>
                          </a:solidFill>
                          <a:effectLst/>
                          <a:latin typeface="Arial" panose="020B0604020202020204" pitchFamily="34" charset="0"/>
                        </a:rPr>
                        <a:t>101</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buNone/>
                      </a:pPr>
                      <a:r>
                        <a:rPr lang="en-GB" sz="1200" b="1" i="0" u="none" strike="noStrike">
                          <a:solidFill>
                            <a:schemeClr val="tx1"/>
                          </a:solidFill>
                          <a:effectLst/>
                          <a:latin typeface="Arial" panose="020B0604020202020204" pitchFamily="34" charset="0"/>
                        </a:rPr>
                        <a:t>99</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482"/>
                    </a:solidFill>
                  </a:tcPr>
                </a:tc>
                <a:tc>
                  <a:txBody>
                    <a:bodyPr/>
                    <a:lstStyle/>
                    <a:p>
                      <a:pPr algn="ctr" fontAlgn="ctr">
                        <a:buNone/>
                      </a:pPr>
                      <a:r>
                        <a:rPr lang="en-GB" sz="1200" b="1" i="0" u="none" strike="noStrike">
                          <a:solidFill>
                            <a:schemeClr val="tx1"/>
                          </a:solidFill>
                          <a:effectLst/>
                          <a:latin typeface="Arial" panose="020B0604020202020204" pitchFamily="34" charset="0"/>
                        </a:rPr>
                        <a:t>124</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E82"/>
                    </a:solidFill>
                  </a:tcPr>
                </a:tc>
                <a:tc>
                  <a:txBody>
                    <a:bodyPr/>
                    <a:lstStyle/>
                    <a:p>
                      <a:pPr algn="ctr" fontAlgn="ctr">
                        <a:buNone/>
                      </a:pPr>
                      <a:r>
                        <a:rPr lang="en-GB" sz="1200" b="1" i="0" u="none" strike="noStrike">
                          <a:solidFill>
                            <a:schemeClr val="tx1"/>
                          </a:solidFill>
                          <a:effectLst/>
                          <a:latin typeface="Arial" panose="020B0604020202020204" pitchFamily="34" charset="0"/>
                        </a:rPr>
                        <a:t>92</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7D"/>
                    </a:solidFill>
                  </a:tcPr>
                </a:tc>
                <a:tc>
                  <a:txBody>
                    <a:bodyPr/>
                    <a:lstStyle/>
                    <a:p>
                      <a:pPr algn="ctr" fontAlgn="ctr">
                        <a:buNone/>
                      </a:pPr>
                      <a:r>
                        <a:rPr lang="en-GB" sz="1200" b="1" i="0" u="none" strike="noStrike">
                          <a:solidFill>
                            <a:schemeClr val="tx1"/>
                          </a:solidFill>
                          <a:effectLst/>
                          <a:latin typeface="Arial" panose="020B0604020202020204" pitchFamily="34" charset="0"/>
                        </a:rPr>
                        <a:t>84</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D78"/>
                    </a:solidFill>
                  </a:tcPr>
                </a:tc>
                <a:tc>
                  <a:txBody>
                    <a:bodyPr/>
                    <a:lstStyle/>
                    <a:p>
                      <a:pPr algn="ctr" fontAlgn="ctr">
                        <a:buNone/>
                      </a:pPr>
                      <a:r>
                        <a:rPr lang="en-GB" sz="1200" b="1" i="0" u="none" strike="noStrike">
                          <a:solidFill>
                            <a:schemeClr val="tx1"/>
                          </a:solidFill>
                          <a:effectLst/>
                          <a:latin typeface="Arial" panose="020B0604020202020204" pitchFamily="34" charset="0"/>
                        </a:rPr>
                        <a:t>75</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971"/>
                    </a:solidFill>
                  </a:tcPr>
                </a:tc>
                <a:tc>
                  <a:txBody>
                    <a:bodyPr/>
                    <a:lstStyle/>
                    <a:p>
                      <a:pPr algn="ctr" fontAlgn="ctr">
                        <a:buNone/>
                      </a:pPr>
                      <a:r>
                        <a:rPr lang="en-GB" sz="1200" b="1" i="0" u="none" strike="noStrike">
                          <a:solidFill>
                            <a:schemeClr val="tx1"/>
                          </a:solidFill>
                          <a:effectLst/>
                          <a:latin typeface="Arial" panose="020B0604020202020204" pitchFamily="34" charset="0"/>
                        </a:rPr>
                        <a:t>77</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373"/>
                    </a:solidFill>
                  </a:tcPr>
                </a:tc>
                <a:tc>
                  <a:txBody>
                    <a:bodyPr/>
                    <a:lstStyle/>
                    <a:p>
                      <a:pPr algn="ctr" fontAlgn="ctr">
                        <a:buNone/>
                      </a:pPr>
                      <a:r>
                        <a:rPr lang="en-GB" sz="1200" b="1" i="0" u="none" strike="noStrike">
                          <a:solidFill>
                            <a:schemeClr val="tx1"/>
                          </a:solidFill>
                          <a:effectLst/>
                          <a:latin typeface="Arial" panose="020B0604020202020204" pitchFamily="34" charset="0"/>
                        </a:rPr>
                        <a:t>81</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A075"/>
                    </a:solidFill>
                  </a:tcPr>
                </a:tc>
                <a:extLst>
                  <a:ext uri="{0D108BD9-81ED-4DB2-BD59-A6C34878D82A}">
                    <a16:rowId xmlns:a16="http://schemas.microsoft.com/office/drawing/2014/main" val="2841151920"/>
                  </a:ext>
                </a:extLst>
              </a:tr>
              <a:tr h="500504">
                <a:tc>
                  <a:txBody>
                    <a:bodyPr/>
                    <a:lstStyle/>
                    <a:p>
                      <a:pPr algn="ctr" fontAlgn="ctr">
                        <a:buNone/>
                      </a:pPr>
                      <a:r>
                        <a:rPr lang="en-GB" sz="1200" b="0" i="0" u="none" strike="noStrike">
                          <a:solidFill>
                            <a:schemeClr val="tx1"/>
                          </a:solidFill>
                          <a:effectLst/>
                          <a:latin typeface="Arial" panose="020B0604020202020204" pitchFamily="34" charset="0"/>
                        </a:rPr>
                        <a:t>May</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chemeClr val="tx1"/>
                          </a:solidFill>
                          <a:effectLst/>
                          <a:latin typeface="Arial" panose="020B0604020202020204" pitchFamily="34" charset="0"/>
                        </a:rPr>
                        <a:t>141</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DD480"/>
                    </a:solidFill>
                  </a:tcPr>
                </a:tc>
                <a:tc>
                  <a:txBody>
                    <a:bodyPr/>
                    <a:lstStyle/>
                    <a:p>
                      <a:pPr algn="ctr" fontAlgn="ctr">
                        <a:buNone/>
                      </a:pPr>
                      <a:r>
                        <a:rPr lang="en-GB" sz="1200" b="1" i="0" u="none" strike="noStrike">
                          <a:solidFill>
                            <a:schemeClr val="tx1"/>
                          </a:solidFill>
                          <a:effectLst/>
                          <a:latin typeface="Arial" panose="020B0604020202020204" pitchFamily="34" charset="0"/>
                        </a:rPr>
                        <a:t>157</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CB7E"/>
                    </a:solidFill>
                  </a:tcPr>
                </a:tc>
                <a:tc>
                  <a:txBody>
                    <a:bodyPr/>
                    <a:lstStyle/>
                    <a:p>
                      <a:pPr algn="ctr" fontAlgn="ctr">
                        <a:buNone/>
                      </a:pPr>
                      <a:r>
                        <a:rPr lang="en-GB" sz="1200" b="1" i="0" u="none" strike="noStrike">
                          <a:solidFill>
                            <a:schemeClr val="tx1"/>
                          </a:solidFill>
                          <a:effectLst/>
                          <a:latin typeface="Arial" panose="020B0604020202020204" pitchFamily="34" charset="0"/>
                        </a:rPr>
                        <a:t>131</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81"/>
                    </a:solidFill>
                  </a:tcPr>
                </a:tc>
                <a:tc>
                  <a:txBody>
                    <a:bodyPr/>
                    <a:lstStyle/>
                    <a:p>
                      <a:pPr algn="ctr" fontAlgn="ctr">
                        <a:buNone/>
                      </a:pPr>
                      <a:r>
                        <a:rPr lang="en-GB" sz="1200" b="1" i="0" u="none" strike="noStrike">
                          <a:solidFill>
                            <a:schemeClr val="tx1"/>
                          </a:solidFill>
                          <a:effectLst/>
                          <a:latin typeface="Arial" panose="020B0604020202020204" pitchFamily="34" charset="0"/>
                        </a:rPr>
                        <a:t>110</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683"/>
                    </a:solidFill>
                  </a:tcPr>
                </a:tc>
                <a:tc>
                  <a:txBody>
                    <a:bodyPr/>
                    <a:lstStyle/>
                    <a:p>
                      <a:pPr algn="ctr" fontAlgn="ctr">
                        <a:buNone/>
                      </a:pPr>
                      <a:r>
                        <a:rPr lang="en-GB" sz="1200" b="1" i="0" u="none" strike="noStrike">
                          <a:solidFill>
                            <a:schemeClr val="tx1"/>
                          </a:solidFill>
                          <a:effectLst/>
                          <a:latin typeface="Arial" panose="020B0604020202020204" pitchFamily="34" charset="0"/>
                        </a:rPr>
                        <a:t>106</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E984"/>
                    </a:solidFill>
                  </a:tcPr>
                </a:tc>
                <a:tc>
                  <a:txBody>
                    <a:bodyPr/>
                    <a:lstStyle/>
                    <a:p>
                      <a:pPr algn="ctr" fontAlgn="ctr">
                        <a:buNone/>
                      </a:pPr>
                      <a:r>
                        <a:rPr lang="en-GB" sz="1200" b="1" i="0" u="none" strike="noStrike">
                          <a:solidFill>
                            <a:schemeClr val="tx1"/>
                          </a:solidFill>
                          <a:effectLst/>
                          <a:latin typeface="Arial" panose="020B0604020202020204" pitchFamily="34" charset="0"/>
                        </a:rPr>
                        <a:t>94</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37F"/>
                    </a:solidFill>
                  </a:tcPr>
                </a:tc>
                <a:tc>
                  <a:txBody>
                    <a:bodyPr/>
                    <a:lstStyle/>
                    <a:p>
                      <a:pPr algn="ctr" fontAlgn="ctr">
                        <a:buNone/>
                      </a:pPr>
                      <a:r>
                        <a:rPr lang="en-GB" sz="1200" b="1" i="0" u="none" strike="noStrike" dirty="0">
                          <a:solidFill>
                            <a:schemeClr val="tx1"/>
                          </a:solidFill>
                          <a:effectLst/>
                          <a:latin typeface="Arial" panose="020B0604020202020204" pitchFamily="34" charset="0"/>
                        </a:rPr>
                        <a:t>92</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7D"/>
                    </a:solidFill>
                  </a:tcPr>
                </a:tc>
                <a:tc>
                  <a:txBody>
                    <a:bodyPr/>
                    <a:lstStyle/>
                    <a:p>
                      <a:pPr algn="ctr" fontAlgn="ctr">
                        <a:buNone/>
                      </a:pPr>
                      <a:r>
                        <a:rPr lang="en-GB" sz="1200" b="1" i="0" u="none" strike="noStrike">
                          <a:solidFill>
                            <a:schemeClr val="tx1"/>
                          </a:solidFill>
                          <a:effectLst/>
                          <a:latin typeface="Arial" panose="020B0604020202020204" pitchFamily="34" charset="0"/>
                        </a:rPr>
                        <a:t>102</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ctr">
                        <a:buNone/>
                      </a:pPr>
                      <a:r>
                        <a:rPr lang="en-GB" sz="1200" b="1" i="0" u="none" strike="noStrike">
                          <a:solidFill>
                            <a:schemeClr val="tx1"/>
                          </a:solidFill>
                          <a:effectLst/>
                          <a:latin typeface="Arial" panose="020B0604020202020204" pitchFamily="34" charset="0"/>
                        </a:rPr>
                        <a:t>101</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buNone/>
                      </a:pPr>
                      <a:r>
                        <a:rPr lang="en-GB" sz="1200" b="1" i="0" u="none" strike="noStrike">
                          <a:solidFill>
                            <a:schemeClr val="tx1"/>
                          </a:solidFill>
                          <a:effectLst/>
                          <a:latin typeface="Arial" panose="020B0604020202020204" pitchFamily="34" charset="0"/>
                        </a:rPr>
                        <a:t>95</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7F"/>
                    </a:solidFill>
                  </a:tcPr>
                </a:tc>
                <a:tc>
                  <a:txBody>
                    <a:bodyPr/>
                    <a:lstStyle/>
                    <a:p>
                      <a:pPr algn="ctr" fontAlgn="ctr">
                        <a:buNone/>
                      </a:pPr>
                      <a:r>
                        <a:rPr lang="en-GB" sz="1200" b="1" i="0" u="none" strike="noStrike">
                          <a:solidFill>
                            <a:schemeClr val="tx1"/>
                          </a:solidFill>
                          <a:effectLst/>
                          <a:latin typeface="Arial" panose="020B0604020202020204" pitchFamily="34" charset="0"/>
                        </a:rPr>
                        <a:t>86</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379"/>
                    </a:solidFill>
                  </a:tcPr>
                </a:tc>
                <a:tc>
                  <a:txBody>
                    <a:bodyPr/>
                    <a:lstStyle/>
                    <a:p>
                      <a:pPr algn="ctr" fontAlgn="ctr">
                        <a:buNone/>
                      </a:pPr>
                      <a:r>
                        <a:rPr lang="en-GB" sz="1200" b="1" i="0" u="none" strike="noStrike">
                          <a:solidFill>
                            <a:schemeClr val="tx1"/>
                          </a:solidFill>
                          <a:effectLst/>
                          <a:latin typeface="Arial" panose="020B0604020202020204" pitchFamily="34" charset="0"/>
                        </a:rPr>
                        <a:t>101</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ctr">
                        <a:buNone/>
                      </a:pPr>
                      <a:r>
                        <a:rPr lang="en-GB" sz="1200" b="1" i="0" u="none" strike="noStrike">
                          <a:solidFill>
                            <a:schemeClr val="tx1"/>
                          </a:solidFill>
                          <a:effectLst/>
                          <a:latin typeface="Arial" panose="020B0604020202020204" pitchFamily="34" charset="0"/>
                        </a:rPr>
                        <a:t>95</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47F"/>
                    </a:solidFill>
                  </a:tcPr>
                </a:tc>
                <a:tc>
                  <a:txBody>
                    <a:bodyPr/>
                    <a:lstStyle/>
                    <a:p>
                      <a:pPr algn="ctr" fontAlgn="ctr">
                        <a:buNone/>
                      </a:pPr>
                      <a:r>
                        <a:rPr lang="en-GB" sz="1200" b="1" i="0" u="none" strike="noStrike">
                          <a:solidFill>
                            <a:schemeClr val="tx1"/>
                          </a:solidFill>
                          <a:effectLst/>
                          <a:latin typeface="Arial" panose="020B0604020202020204" pitchFamily="34" charset="0"/>
                        </a:rPr>
                        <a:t>66</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A6B"/>
                    </a:solidFill>
                  </a:tcPr>
                </a:tc>
                <a:tc>
                  <a:txBody>
                    <a:bodyPr/>
                    <a:lstStyle/>
                    <a:p>
                      <a:pPr algn="ctr" fontAlgn="ctr">
                        <a:buNone/>
                      </a:pPr>
                      <a:r>
                        <a:rPr lang="en-GB" sz="1200" b="1" i="0" u="none" strike="noStrike">
                          <a:solidFill>
                            <a:schemeClr val="tx1"/>
                          </a:solidFill>
                          <a:effectLst/>
                          <a:latin typeface="Arial" panose="020B0604020202020204" pitchFamily="34" charset="0"/>
                        </a:rPr>
                        <a:t>66</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371612984"/>
                  </a:ext>
                </a:extLst>
              </a:tr>
              <a:tr h="500504">
                <a:tc>
                  <a:txBody>
                    <a:bodyPr/>
                    <a:lstStyle/>
                    <a:p>
                      <a:pPr algn="ctr" fontAlgn="ctr">
                        <a:buNone/>
                      </a:pPr>
                      <a:r>
                        <a:rPr lang="en-GB" sz="1200" b="0" i="0" u="none" strike="noStrike">
                          <a:solidFill>
                            <a:schemeClr val="tx1"/>
                          </a:solidFill>
                          <a:effectLst/>
                          <a:latin typeface="Arial" panose="020B0604020202020204" pitchFamily="34" charset="0"/>
                        </a:rPr>
                        <a:t>Jun</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chemeClr val="tx1"/>
                          </a:solidFill>
                          <a:effectLst/>
                          <a:latin typeface="Arial" panose="020B0604020202020204" pitchFamily="34" charset="0"/>
                        </a:rPr>
                        <a:t>177</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buNone/>
                      </a:pPr>
                      <a:r>
                        <a:rPr lang="en-GB" sz="1200" b="1" i="0" u="none" strike="noStrike">
                          <a:solidFill>
                            <a:schemeClr val="tx1"/>
                          </a:solidFill>
                          <a:effectLst/>
                          <a:latin typeface="Arial" panose="020B0604020202020204" pitchFamily="34" charset="0"/>
                        </a:rPr>
                        <a:t>148</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0D07F"/>
                    </a:solidFill>
                  </a:tcPr>
                </a:tc>
                <a:tc>
                  <a:txBody>
                    <a:bodyPr/>
                    <a:lstStyle/>
                    <a:p>
                      <a:pPr algn="ctr" fontAlgn="ctr">
                        <a:buNone/>
                      </a:pPr>
                      <a:r>
                        <a:rPr lang="en-GB" sz="1200" b="1" i="0" u="none" strike="noStrike">
                          <a:solidFill>
                            <a:schemeClr val="tx1"/>
                          </a:solidFill>
                          <a:effectLst/>
                          <a:latin typeface="Arial" panose="020B0604020202020204" pitchFamily="34" charset="0"/>
                        </a:rPr>
                        <a:t>115</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383"/>
                    </a:solidFill>
                  </a:tcPr>
                </a:tc>
                <a:tc>
                  <a:txBody>
                    <a:bodyPr/>
                    <a:lstStyle/>
                    <a:p>
                      <a:pPr algn="ctr" fontAlgn="ctr">
                        <a:buNone/>
                      </a:pPr>
                      <a:r>
                        <a:rPr lang="en-GB" sz="1200" b="1" i="0" u="none" strike="noStrike">
                          <a:solidFill>
                            <a:schemeClr val="tx1"/>
                          </a:solidFill>
                          <a:effectLst/>
                          <a:latin typeface="Arial" panose="020B0604020202020204" pitchFamily="34" charset="0"/>
                        </a:rPr>
                        <a:t>114</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483"/>
                    </a:solidFill>
                  </a:tcPr>
                </a:tc>
                <a:tc>
                  <a:txBody>
                    <a:bodyPr/>
                    <a:lstStyle/>
                    <a:p>
                      <a:pPr algn="ctr" fontAlgn="ctr">
                        <a:buNone/>
                      </a:pPr>
                      <a:r>
                        <a:rPr lang="en-GB" sz="1200" b="1" i="0" u="none" strike="noStrike">
                          <a:solidFill>
                            <a:schemeClr val="tx1"/>
                          </a:solidFill>
                          <a:effectLst/>
                          <a:latin typeface="Arial" panose="020B0604020202020204" pitchFamily="34" charset="0"/>
                        </a:rPr>
                        <a:t>109</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784"/>
                    </a:solidFill>
                  </a:tcPr>
                </a:tc>
                <a:tc>
                  <a:txBody>
                    <a:bodyPr/>
                    <a:lstStyle/>
                    <a:p>
                      <a:pPr algn="ctr" fontAlgn="ctr">
                        <a:buNone/>
                      </a:pPr>
                      <a:r>
                        <a:rPr lang="en-GB" sz="1200" b="1" i="0" u="none" strike="noStrike">
                          <a:solidFill>
                            <a:schemeClr val="tx1"/>
                          </a:solidFill>
                          <a:effectLst/>
                          <a:latin typeface="Arial" panose="020B0604020202020204" pitchFamily="34" charset="0"/>
                        </a:rPr>
                        <a:t>113</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483"/>
                    </a:solidFill>
                  </a:tcPr>
                </a:tc>
                <a:tc>
                  <a:txBody>
                    <a:bodyPr/>
                    <a:lstStyle/>
                    <a:p>
                      <a:pPr algn="ctr" fontAlgn="ctr">
                        <a:buNone/>
                      </a:pPr>
                      <a:r>
                        <a:rPr lang="en-GB" sz="1200" b="1" i="0" u="none" strike="noStrike">
                          <a:solidFill>
                            <a:schemeClr val="tx1"/>
                          </a:solidFill>
                          <a:effectLst/>
                          <a:latin typeface="Arial" panose="020B0604020202020204" pitchFamily="34" charset="0"/>
                        </a:rPr>
                        <a:t>101</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ctr">
                        <a:buNone/>
                      </a:pPr>
                      <a:r>
                        <a:rPr lang="en-GB" sz="1200" b="1" i="0" u="none" strike="noStrike">
                          <a:solidFill>
                            <a:schemeClr val="tx1"/>
                          </a:solidFill>
                          <a:effectLst/>
                          <a:latin typeface="Arial" panose="020B0604020202020204" pitchFamily="34" charset="0"/>
                        </a:rPr>
                        <a:t>100</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883"/>
                    </a:solidFill>
                  </a:tcPr>
                </a:tc>
                <a:tc>
                  <a:txBody>
                    <a:bodyPr/>
                    <a:lstStyle/>
                    <a:p>
                      <a:pPr algn="ctr" fontAlgn="ctr">
                        <a:buNone/>
                      </a:pPr>
                      <a:r>
                        <a:rPr lang="en-GB" sz="1200" b="1" i="0" u="none" strike="noStrike">
                          <a:solidFill>
                            <a:schemeClr val="tx1"/>
                          </a:solidFill>
                          <a:effectLst/>
                          <a:latin typeface="Arial" panose="020B0604020202020204" pitchFamily="34" charset="0"/>
                        </a:rPr>
                        <a:t>96</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780"/>
                    </a:solidFill>
                  </a:tcPr>
                </a:tc>
                <a:tc>
                  <a:txBody>
                    <a:bodyPr/>
                    <a:lstStyle/>
                    <a:p>
                      <a:pPr algn="ctr" fontAlgn="ctr">
                        <a:buNone/>
                      </a:pPr>
                      <a:r>
                        <a:rPr lang="en-GB" sz="1200" b="1" i="0" u="none" strike="noStrike" dirty="0">
                          <a:solidFill>
                            <a:schemeClr val="tx1"/>
                          </a:solidFill>
                          <a:effectLst/>
                          <a:latin typeface="Arial" panose="020B0604020202020204" pitchFamily="34" charset="0"/>
                        </a:rPr>
                        <a:t>69</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56D"/>
                    </a:solidFill>
                  </a:tcPr>
                </a:tc>
                <a:tc>
                  <a:txBody>
                    <a:bodyPr/>
                    <a:lstStyle/>
                    <a:p>
                      <a:pPr algn="ctr" fontAlgn="ctr">
                        <a:buNone/>
                      </a:pPr>
                      <a:r>
                        <a:rPr lang="en-GB" sz="1200" b="1" i="0" u="none" strike="noStrike" dirty="0">
                          <a:solidFill>
                            <a:schemeClr val="tx1"/>
                          </a:solidFill>
                          <a:effectLst/>
                          <a:latin typeface="Arial" panose="020B0604020202020204" pitchFamily="34" charset="0"/>
                        </a:rPr>
                        <a:t>98</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tc>
                  <a:txBody>
                    <a:bodyPr/>
                    <a:lstStyle/>
                    <a:p>
                      <a:pPr algn="ctr" fontAlgn="ctr">
                        <a:buNone/>
                      </a:pPr>
                      <a:r>
                        <a:rPr lang="en-GB" sz="1200" b="1" i="0" u="none" strike="noStrike" dirty="0">
                          <a:solidFill>
                            <a:schemeClr val="tx1"/>
                          </a:solidFill>
                          <a:effectLst/>
                          <a:latin typeface="Arial" panose="020B0604020202020204" pitchFamily="34" charset="0"/>
                        </a:rPr>
                        <a:t>89</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07B"/>
                    </a:solidFill>
                  </a:tcPr>
                </a:tc>
                <a:tc>
                  <a:txBody>
                    <a:bodyPr/>
                    <a:lstStyle/>
                    <a:p>
                      <a:pPr algn="ctr" fontAlgn="ctr">
                        <a:buNone/>
                      </a:pPr>
                      <a:r>
                        <a:rPr lang="en-GB" sz="1200" b="1" i="0" u="none" strike="noStrike">
                          <a:solidFill>
                            <a:schemeClr val="tx1"/>
                          </a:solidFill>
                          <a:effectLst/>
                          <a:latin typeface="Arial" panose="020B0604020202020204" pitchFamily="34" charset="0"/>
                        </a:rPr>
                        <a:t>86</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579"/>
                    </a:solidFill>
                  </a:tcPr>
                </a:tc>
                <a:tc>
                  <a:txBody>
                    <a:bodyPr/>
                    <a:lstStyle/>
                    <a:p>
                      <a:pPr algn="ctr" fontAlgn="ctr">
                        <a:buNone/>
                      </a:pPr>
                      <a:r>
                        <a:rPr lang="en-GB" sz="1200" b="1" i="0" u="none" strike="noStrike">
                          <a:solidFill>
                            <a:schemeClr val="tx1"/>
                          </a:solidFill>
                          <a:effectLst/>
                          <a:latin typeface="Arial" panose="020B0604020202020204" pitchFamily="34" charset="0"/>
                        </a:rPr>
                        <a:t>85</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078"/>
                    </a:solidFill>
                  </a:tcPr>
                </a:tc>
                <a:tc>
                  <a:txBody>
                    <a:bodyPr/>
                    <a:lstStyle/>
                    <a:p>
                      <a:pPr algn="ctr" fontAlgn="ctr">
                        <a:buNone/>
                      </a:pPr>
                      <a:r>
                        <a:rPr lang="en-GB" sz="1200" b="1" i="0" u="none" strike="noStrike">
                          <a:solidFill>
                            <a:schemeClr val="tx1"/>
                          </a:solidFill>
                          <a:effectLst/>
                          <a:latin typeface="Arial" panose="020B0604020202020204" pitchFamily="34" charset="0"/>
                        </a:rPr>
                        <a:t>68</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06C"/>
                    </a:solidFill>
                  </a:tcPr>
                </a:tc>
                <a:extLst>
                  <a:ext uri="{0D108BD9-81ED-4DB2-BD59-A6C34878D82A}">
                    <a16:rowId xmlns:a16="http://schemas.microsoft.com/office/drawing/2014/main" val="1467759767"/>
                  </a:ext>
                </a:extLst>
              </a:tr>
              <a:tr h="217463">
                <a:tc>
                  <a:txBody>
                    <a:bodyPr/>
                    <a:lstStyle/>
                    <a:p>
                      <a:pPr algn="ctr" fontAlgn="ctr">
                        <a:buNone/>
                      </a:pPr>
                      <a:r>
                        <a:rPr lang="en-GB" sz="1200" b="0" i="0" u="none" strike="noStrike">
                          <a:solidFill>
                            <a:schemeClr val="tx1"/>
                          </a:solidFill>
                          <a:effectLst/>
                          <a:latin typeface="Arial" panose="020B0604020202020204" pitchFamily="34" charset="0"/>
                        </a:rPr>
                        <a:t> </a:t>
                      </a:r>
                    </a:p>
                  </a:txBody>
                  <a:tcPr marL="7715" marR="7715" marT="771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chemeClr val="tx1"/>
                          </a:solidFill>
                          <a:effectLst/>
                          <a:latin typeface="Arial" panose="020B0604020202020204" pitchFamily="34" charset="0"/>
                        </a:rPr>
                        <a:t> </a:t>
                      </a:r>
                    </a:p>
                  </a:txBody>
                  <a:tcPr marL="7715" marR="7715" marT="771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chemeClr val="tx1"/>
                          </a:solidFill>
                          <a:effectLst/>
                          <a:latin typeface="Arial" panose="020B0604020202020204" pitchFamily="34" charset="0"/>
                        </a:rPr>
                        <a:t> </a:t>
                      </a:r>
                    </a:p>
                  </a:txBody>
                  <a:tcPr marL="7715" marR="7715" marT="771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chemeClr val="tx1"/>
                          </a:solidFill>
                          <a:effectLst/>
                          <a:latin typeface="Arial" panose="020B0604020202020204" pitchFamily="34" charset="0"/>
                        </a:rPr>
                        <a:t> </a:t>
                      </a:r>
                    </a:p>
                  </a:txBody>
                  <a:tcPr marL="7715" marR="7715" marT="771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chemeClr val="tx1"/>
                          </a:solidFill>
                          <a:effectLst/>
                          <a:latin typeface="Arial" panose="020B0604020202020204" pitchFamily="34" charset="0"/>
                        </a:rPr>
                        <a:t> </a:t>
                      </a:r>
                    </a:p>
                  </a:txBody>
                  <a:tcPr marL="7715" marR="7715" marT="771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chemeClr val="tx1"/>
                          </a:solidFill>
                          <a:effectLst/>
                          <a:latin typeface="Arial" panose="020B0604020202020204" pitchFamily="34" charset="0"/>
                        </a:rPr>
                        <a:t> </a:t>
                      </a:r>
                    </a:p>
                  </a:txBody>
                  <a:tcPr marL="7715" marR="7715" marT="771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chemeClr val="tx1"/>
                          </a:solidFill>
                          <a:effectLst/>
                          <a:latin typeface="Arial" panose="020B0604020202020204" pitchFamily="34" charset="0"/>
                        </a:rPr>
                        <a:t> </a:t>
                      </a:r>
                    </a:p>
                  </a:txBody>
                  <a:tcPr marL="7715" marR="7715" marT="771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chemeClr val="tx1"/>
                          </a:solidFill>
                          <a:effectLst/>
                          <a:latin typeface="Arial" panose="020B0604020202020204" pitchFamily="34" charset="0"/>
                        </a:rPr>
                        <a:t> </a:t>
                      </a:r>
                    </a:p>
                  </a:txBody>
                  <a:tcPr marL="7715" marR="7715" marT="771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chemeClr val="tx1"/>
                          </a:solidFill>
                          <a:effectLst/>
                          <a:latin typeface="Arial" panose="020B0604020202020204" pitchFamily="34" charset="0"/>
                        </a:rPr>
                        <a:t> </a:t>
                      </a:r>
                    </a:p>
                  </a:txBody>
                  <a:tcPr marL="7715" marR="7715" marT="771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chemeClr val="tx1"/>
                          </a:solidFill>
                          <a:effectLst/>
                          <a:latin typeface="Arial" panose="020B0604020202020204" pitchFamily="34" charset="0"/>
                        </a:rPr>
                        <a:t> </a:t>
                      </a:r>
                    </a:p>
                  </a:txBody>
                  <a:tcPr marL="7715" marR="7715" marT="771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chemeClr val="tx1"/>
                          </a:solidFill>
                          <a:effectLst/>
                          <a:latin typeface="Arial" panose="020B0604020202020204" pitchFamily="34" charset="0"/>
                        </a:rPr>
                        <a:t> </a:t>
                      </a:r>
                    </a:p>
                  </a:txBody>
                  <a:tcPr marL="7715" marR="7715" marT="771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chemeClr val="tx1"/>
                          </a:solidFill>
                          <a:effectLst/>
                          <a:latin typeface="Arial" panose="020B0604020202020204" pitchFamily="34" charset="0"/>
                        </a:rPr>
                        <a:t> </a:t>
                      </a:r>
                    </a:p>
                  </a:txBody>
                  <a:tcPr marL="7715" marR="7715" marT="771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dirty="0">
                          <a:solidFill>
                            <a:schemeClr val="tx1"/>
                          </a:solidFill>
                          <a:effectLst/>
                          <a:latin typeface="Arial" panose="020B0604020202020204" pitchFamily="34" charset="0"/>
                        </a:rPr>
                        <a:t> </a:t>
                      </a:r>
                    </a:p>
                  </a:txBody>
                  <a:tcPr marL="7715" marR="7715" marT="771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chemeClr val="tx1"/>
                          </a:solidFill>
                          <a:effectLst/>
                          <a:latin typeface="Arial" panose="020B0604020202020204" pitchFamily="34" charset="0"/>
                        </a:rPr>
                        <a:t> </a:t>
                      </a:r>
                    </a:p>
                  </a:txBody>
                  <a:tcPr marL="7715" marR="7715" marT="771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chemeClr val="tx1"/>
                          </a:solidFill>
                          <a:effectLst/>
                          <a:latin typeface="Arial" panose="020B0604020202020204" pitchFamily="34" charset="0"/>
                        </a:rPr>
                        <a:t> </a:t>
                      </a:r>
                    </a:p>
                  </a:txBody>
                  <a:tcPr marL="7715" marR="7715" marT="771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chemeClr val="tx1"/>
                          </a:solidFill>
                          <a:effectLst/>
                          <a:latin typeface="Arial" panose="020B0604020202020204" pitchFamily="34" charset="0"/>
                        </a:rPr>
                        <a:t> </a:t>
                      </a:r>
                    </a:p>
                  </a:txBody>
                  <a:tcPr marL="7715" marR="7715" marT="771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6337379"/>
                  </a:ext>
                </a:extLst>
              </a:tr>
              <a:tr h="500504">
                <a:tc>
                  <a:txBody>
                    <a:bodyPr/>
                    <a:lstStyle/>
                    <a:p>
                      <a:pPr algn="ctr" fontAlgn="ctr">
                        <a:buNone/>
                      </a:pPr>
                      <a:r>
                        <a:rPr lang="en-GB" sz="1200" b="0" i="0" u="none" strike="noStrike">
                          <a:solidFill>
                            <a:schemeClr val="tx1"/>
                          </a:solidFill>
                          <a:effectLst/>
                          <a:latin typeface="Arial" panose="020B0604020202020204" pitchFamily="34" charset="0"/>
                        </a:rPr>
                        <a:t>Q2</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1200" b="1" i="0" u="none" strike="noStrike">
                          <a:solidFill>
                            <a:schemeClr val="tx1"/>
                          </a:solidFill>
                          <a:effectLst/>
                          <a:latin typeface="Arial" panose="020B0604020202020204" pitchFamily="34" charset="0"/>
                        </a:rPr>
                        <a:t>149</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CF7F"/>
                    </a:solidFill>
                  </a:tcPr>
                </a:tc>
                <a:tc>
                  <a:txBody>
                    <a:bodyPr/>
                    <a:lstStyle/>
                    <a:p>
                      <a:pPr algn="ctr" fontAlgn="ctr">
                        <a:buNone/>
                      </a:pPr>
                      <a:r>
                        <a:rPr lang="en-GB" sz="1200" b="1" i="0" u="none" strike="noStrike">
                          <a:solidFill>
                            <a:schemeClr val="tx1"/>
                          </a:solidFill>
                          <a:effectLst/>
                          <a:latin typeface="Arial" panose="020B0604020202020204" pitchFamily="34" charset="0"/>
                        </a:rPr>
                        <a:t>135</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AD881"/>
                    </a:solidFill>
                  </a:tcPr>
                </a:tc>
                <a:tc>
                  <a:txBody>
                    <a:bodyPr/>
                    <a:lstStyle/>
                    <a:p>
                      <a:pPr algn="ctr" fontAlgn="ctr">
                        <a:buNone/>
                      </a:pPr>
                      <a:r>
                        <a:rPr lang="en-GB" sz="1200" b="1" i="0" u="none" strike="noStrike">
                          <a:solidFill>
                            <a:schemeClr val="tx1"/>
                          </a:solidFill>
                          <a:effectLst/>
                          <a:latin typeface="Arial" panose="020B0604020202020204" pitchFamily="34" charset="0"/>
                        </a:rPr>
                        <a:t>120</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82"/>
                    </a:solidFill>
                  </a:tcPr>
                </a:tc>
                <a:tc>
                  <a:txBody>
                    <a:bodyPr/>
                    <a:lstStyle/>
                    <a:p>
                      <a:pPr algn="ctr" fontAlgn="ctr">
                        <a:buNone/>
                      </a:pPr>
                      <a:r>
                        <a:rPr lang="en-GB" sz="1200" b="1" i="0" u="none" strike="noStrike">
                          <a:solidFill>
                            <a:schemeClr val="tx1"/>
                          </a:solidFill>
                          <a:effectLst/>
                          <a:latin typeface="Arial" panose="020B0604020202020204" pitchFamily="34" charset="0"/>
                        </a:rPr>
                        <a:t>108</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784"/>
                    </a:solidFill>
                  </a:tcPr>
                </a:tc>
                <a:tc>
                  <a:txBody>
                    <a:bodyPr/>
                    <a:lstStyle/>
                    <a:p>
                      <a:pPr algn="ctr" fontAlgn="ctr">
                        <a:buNone/>
                      </a:pPr>
                      <a:r>
                        <a:rPr lang="en-GB" sz="1200" b="1" i="0" u="none" strike="noStrike">
                          <a:solidFill>
                            <a:schemeClr val="tx1"/>
                          </a:solidFill>
                          <a:effectLst/>
                          <a:latin typeface="Arial" panose="020B0604020202020204" pitchFamily="34" charset="0"/>
                        </a:rPr>
                        <a:t>108</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784"/>
                    </a:solidFill>
                  </a:tcPr>
                </a:tc>
                <a:tc>
                  <a:txBody>
                    <a:bodyPr/>
                    <a:lstStyle/>
                    <a:p>
                      <a:pPr algn="ctr" fontAlgn="ctr">
                        <a:buNone/>
                      </a:pPr>
                      <a:r>
                        <a:rPr lang="en-GB" sz="1200" b="1" i="0" u="none" strike="noStrike">
                          <a:solidFill>
                            <a:schemeClr val="tx1"/>
                          </a:solidFill>
                          <a:effectLst/>
                          <a:latin typeface="Arial" panose="020B0604020202020204" pitchFamily="34" charset="0"/>
                        </a:rPr>
                        <a:t>104</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A84"/>
                    </a:solidFill>
                  </a:tcPr>
                </a:tc>
                <a:tc>
                  <a:txBody>
                    <a:bodyPr/>
                    <a:lstStyle/>
                    <a:p>
                      <a:pPr algn="ctr" fontAlgn="ctr">
                        <a:buNone/>
                      </a:pPr>
                      <a:r>
                        <a:rPr lang="en-GB" sz="1200" b="1" i="0" u="none" strike="noStrike">
                          <a:solidFill>
                            <a:schemeClr val="tx1"/>
                          </a:solidFill>
                          <a:effectLst/>
                          <a:latin typeface="Arial" panose="020B0604020202020204" pitchFamily="34" charset="0"/>
                        </a:rPr>
                        <a:t>101</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ctr">
                        <a:buNone/>
                      </a:pPr>
                      <a:r>
                        <a:rPr lang="en-GB" sz="1200" b="1" i="0" u="none" strike="noStrike">
                          <a:solidFill>
                            <a:schemeClr val="tx1"/>
                          </a:solidFill>
                          <a:effectLst/>
                          <a:latin typeface="Arial" panose="020B0604020202020204" pitchFamily="34" charset="0"/>
                        </a:rPr>
                        <a:t>101</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buNone/>
                      </a:pPr>
                      <a:r>
                        <a:rPr lang="en-GB" sz="1200" b="1" i="0" u="none" strike="noStrike">
                          <a:solidFill>
                            <a:schemeClr val="tx1"/>
                          </a:solidFill>
                          <a:effectLst/>
                          <a:latin typeface="Arial" panose="020B0604020202020204" pitchFamily="34" charset="0"/>
                        </a:rPr>
                        <a:t>98</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282"/>
                    </a:solidFill>
                  </a:tcPr>
                </a:tc>
                <a:tc>
                  <a:txBody>
                    <a:bodyPr/>
                    <a:lstStyle/>
                    <a:p>
                      <a:pPr algn="ctr" fontAlgn="ctr">
                        <a:buNone/>
                      </a:pPr>
                      <a:r>
                        <a:rPr lang="en-GB" sz="1200" b="1" i="0" u="none" strike="noStrike">
                          <a:solidFill>
                            <a:schemeClr val="tx1"/>
                          </a:solidFill>
                          <a:effectLst/>
                          <a:latin typeface="Arial" panose="020B0604020202020204" pitchFamily="34" charset="0"/>
                        </a:rPr>
                        <a:t>97</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C81"/>
                    </a:solidFill>
                  </a:tcPr>
                </a:tc>
                <a:tc>
                  <a:txBody>
                    <a:bodyPr/>
                    <a:lstStyle/>
                    <a:p>
                      <a:pPr algn="ctr" fontAlgn="ctr">
                        <a:buNone/>
                      </a:pPr>
                      <a:r>
                        <a:rPr lang="en-GB" sz="1200" b="1" i="0" u="none" strike="noStrike">
                          <a:solidFill>
                            <a:schemeClr val="tx1"/>
                          </a:solidFill>
                          <a:effectLst/>
                          <a:latin typeface="Arial" panose="020B0604020202020204" pitchFamily="34" charset="0"/>
                        </a:rPr>
                        <a:t>92</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7D"/>
                    </a:solidFill>
                  </a:tcPr>
                </a:tc>
                <a:tc>
                  <a:txBody>
                    <a:bodyPr/>
                    <a:lstStyle/>
                    <a:p>
                      <a:pPr algn="ctr" fontAlgn="ctr">
                        <a:buNone/>
                      </a:pPr>
                      <a:r>
                        <a:rPr lang="en-GB" sz="1200" b="1" i="0" u="none" strike="noStrike">
                          <a:solidFill>
                            <a:schemeClr val="tx1"/>
                          </a:solidFill>
                          <a:effectLst/>
                          <a:latin typeface="Arial" panose="020B0604020202020204" pitchFamily="34" charset="0"/>
                        </a:rPr>
                        <a:t>92</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7D"/>
                    </a:solidFill>
                  </a:tcPr>
                </a:tc>
                <a:tc>
                  <a:txBody>
                    <a:bodyPr/>
                    <a:lstStyle/>
                    <a:p>
                      <a:pPr algn="ctr" fontAlgn="ctr">
                        <a:buNone/>
                      </a:pPr>
                      <a:r>
                        <a:rPr lang="en-GB" sz="1200" b="1" i="0" u="none" strike="noStrike" dirty="0">
                          <a:solidFill>
                            <a:schemeClr val="tx1"/>
                          </a:solidFill>
                          <a:effectLst/>
                          <a:latin typeface="Arial" panose="020B0604020202020204" pitchFamily="34" charset="0"/>
                        </a:rPr>
                        <a:t>85</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078"/>
                    </a:solidFill>
                  </a:tcPr>
                </a:tc>
                <a:tc>
                  <a:txBody>
                    <a:bodyPr/>
                    <a:lstStyle/>
                    <a:p>
                      <a:pPr algn="ctr" fontAlgn="ctr">
                        <a:buNone/>
                      </a:pPr>
                      <a:r>
                        <a:rPr lang="en-GB" sz="1200" b="1" i="0" u="none" strike="noStrike" dirty="0">
                          <a:solidFill>
                            <a:schemeClr val="tx1"/>
                          </a:solidFill>
                          <a:effectLst/>
                          <a:latin typeface="Arial" panose="020B0604020202020204" pitchFamily="34" charset="0"/>
                        </a:rPr>
                        <a:t>76</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F72"/>
                    </a:solidFill>
                  </a:tcPr>
                </a:tc>
                <a:tc>
                  <a:txBody>
                    <a:bodyPr/>
                    <a:lstStyle/>
                    <a:p>
                      <a:pPr algn="ctr" fontAlgn="ctr">
                        <a:buNone/>
                      </a:pPr>
                      <a:r>
                        <a:rPr lang="en-GB" sz="1200" b="1" i="0" u="none" strike="noStrike" dirty="0">
                          <a:solidFill>
                            <a:schemeClr val="tx1"/>
                          </a:solidFill>
                          <a:effectLst/>
                          <a:latin typeface="Arial" panose="020B0604020202020204" pitchFamily="34" charset="0"/>
                        </a:rPr>
                        <a:t>72</a:t>
                      </a:r>
                    </a:p>
                  </a:txBody>
                  <a:tcPr marL="7715" marR="7715" marT="7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E6F"/>
                    </a:solidFill>
                  </a:tcPr>
                </a:tc>
                <a:extLst>
                  <a:ext uri="{0D108BD9-81ED-4DB2-BD59-A6C34878D82A}">
                    <a16:rowId xmlns:a16="http://schemas.microsoft.com/office/drawing/2014/main" val="1590780244"/>
                  </a:ext>
                </a:extLst>
              </a:tr>
            </a:tbl>
          </a:graphicData>
        </a:graphic>
      </p:graphicFrame>
    </p:spTree>
    <p:extLst>
      <p:ext uri="{BB962C8B-B14F-4D97-AF65-F5344CB8AC3E}">
        <p14:creationId xmlns:p14="http://schemas.microsoft.com/office/powerpoint/2010/main" val="1757172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2B5A-4506-51B8-C30F-E9868EA0361E}"/>
              </a:ext>
            </a:extLst>
          </p:cNvPr>
          <p:cNvSpPr>
            <a:spLocks noGrp="1"/>
          </p:cNvSpPr>
          <p:nvPr>
            <p:ph type="title"/>
          </p:nvPr>
        </p:nvSpPr>
        <p:spPr/>
        <p:txBody>
          <a:bodyPr/>
          <a:lstStyle/>
          <a:p>
            <a:r>
              <a:rPr lang="en-GB" dirty="0"/>
              <a:t>Top sectors by Q2 2025 impacts</a:t>
            </a:r>
          </a:p>
        </p:txBody>
      </p:sp>
      <p:graphicFrame>
        <p:nvGraphicFramePr>
          <p:cNvPr id="6" name="Chart 5">
            <a:extLst>
              <a:ext uri="{FF2B5EF4-FFF2-40B4-BE49-F238E27FC236}">
                <a16:creationId xmlns:a16="http://schemas.microsoft.com/office/drawing/2014/main" id="{1F8DBBBD-1FA9-0A8D-79E3-4AD97EC2F490}"/>
              </a:ext>
            </a:extLst>
          </p:cNvPr>
          <p:cNvGraphicFramePr/>
          <p:nvPr>
            <p:extLst>
              <p:ext uri="{D42A27DB-BD31-4B8C-83A1-F6EECF244321}">
                <p14:modId xmlns:p14="http://schemas.microsoft.com/office/powerpoint/2010/main" val="111253119"/>
              </p:ext>
            </p:extLst>
          </p:nvPr>
        </p:nvGraphicFramePr>
        <p:xfrm>
          <a:off x="371476" y="1269000"/>
          <a:ext cx="11449049"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a:extLst>
              <a:ext uri="{FF2B5EF4-FFF2-40B4-BE49-F238E27FC236}">
                <a16:creationId xmlns:a16="http://schemas.microsoft.com/office/drawing/2014/main" id="{D41FF732-BCDA-4AEC-3204-26F0D07B5FD9}"/>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Q2 2025, All Adults, Impacts (R/W) (million). Numbers above bars show Q2 index vs 2024. Historic not forward looking.</a:t>
            </a:r>
          </a:p>
        </p:txBody>
      </p:sp>
    </p:spTree>
    <p:extLst>
      <p:ext uri="{BB962C8B-B14F-4D97-AF65-F5344CB8AC3E}">
        <p14:creationId xmlns:p14="http://schemas.microsoft.com/office/powerpoint/2010/main" val="4156976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Drink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Q2 2025, All Adults, Impacts (R/W) (million). Top 10 Q2 2025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3471164579"/>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8D814452-D98C-83BA-B23E-4E435C104F54}"/>
              </a:ext>
            </a:extLst>
          </p:cNvPr>
          <p:cNvPicPr>
            <a:picLocks noChangeAspect="1"/>
          </p:cNvPicPr>
          <p:nvPr/>
        </p:nvPicPr>
        <p:blipFill>
          <a:blip r:embed="rId4"/>
          <a:stretch>
            <a:fillRect/>
          </a:stretch>
        </p:blipFill>
        <p:spPr>
          <a:xfrm>
            <a:off x="1759881" y="4956682"/>
            <a:ext cx="345780" cy="358010"/>
          </a:xfrm>
          <a:prstGeom prst="rect">
            <a:avLst/>
          </a:prstGeom>
        </p:spPr>
      </p:pic>
      <p:pic>
        <p:nvPicPr>
          <p:cNvPr id="9" name="Picture 8">
            <a:extLst>
              <a:ext uri="{FF2B5EF4-FFF2-40B4-BE49-F238E27FC236}">
                <a16:creationId xmlns:a16="http://schemas.microsoft.com/office/drawing/2014/main" id="{1726E404-C55D-46FB-408D-64B633E4E7FB}"/>
              </a:ext>
            </a:extLst>
          </p:cNvPr>
          <p:cNvPicPr>
            <a:picLocks noChangeAspect="1"/>
          </p:cNvPicPr>
          <p:nvPr/>
        </p:nvPicPr>
        <p:blipFill>
          <a:blip r:embed="rId5"/>
          <a:stretch>
            <a:fillRect/>
          </a:stretch>
        </p:blipFill>
        <p:spPr>
          <a:xfrm>
            <a:off x="2565611" y="5019711"/>
            <a:ext cx="713978" cy="231952"/>
          </a:xfrm>
          <a:prstGeom prst="rect">
            <a:avLst/>
          </a:prstGeom>
        </p:spPr>
      </p:pic>
      <p:pic>
        <p:nvPicPr>
          <p:cNvPr id="10" name="Picture 9">
            <a:extLst>
              <a:ext uri="{FF2B5EF4-FFF2-40B4-BE49-F238E27FC236}">
                <a16:creationId xmlns:a16="http://schemas.microsoft.com/office/drawing/2014/main" id="{E3341831-FD8D-B6DC-29F2-7C6DBA1B9B14}"/>
              </a:ext>
            </a:extLst>
          </p:cNvPr>
          <p:cNvPicPr>
            <a:picLocks noChangeAspect="1"/>
          </p:cNvPicPr>
          <p:nvPr/>
        </p:nvPicPr>
        <p:blipFill>
          <a:blip r:embed="rId6"/>
          <a:stretch>
            <a:fillRect/>
          </a:stretch>
        </p:blipFill>
        <p:spPr>
          <a:xfrm>
            <a:off x="3554794" y="5049745"/>
            <a:ext cx="713978" cy="171884"/>
          </a:xfrm>
          <a:prstGeom prst="rect">
            <a:avLst/>
          </a:prstGeom>
        </p:spPr>
      </p:pic>
      <p:pic>
        <p:nvPicPr>
          <p:cNvPr id="11" name="Picture 10">
            <a:extLst>
              <a:ext uri="{FF2B5EF4-FFF2-40B4-BE49-F238E27FC236}">
                <a16:creationId xmlns:a16="http://schemas.microsoft.com/office/drawing/2014/main" id="{35F06139-A4EF-7CF9-811E-9BAC9D028BFC}"/>
              </a:ext>
            </a:extLst>
          </p:cNvPr>
          <p:cNvPicPr>
            <a:picLocks noChangeAspect="1"/>
          </p:cNvPicPr>
          <p:nvPr/>
        </p:nvPicPr>
        <p:blipFill>
          <a:blip r:embed="rId7"/>
          <a:stretch>
            <a:fillRect/>
          </a:stretch>
        </p:blipFill>
        <p:spPr>
          <a:xfrm>
            <a:off x="4464899" y="5008501"/>
            <a:ext cx="880109" cy="254373"/>
          </a:xfrm>
          <a:prstGeom prst="rect">
            <a:avLst/>
          </a:prstGeom>
        </p:spPr>
      </p:pic>
      <p:pic>
        <p:nvPicPr>
          <p:cNvPr id="13" name="Picture 12">
            <a:extLst>
              <a:ext uri="{FF2B5EF4-FFF2-40B4-BE49-F238E27FC236}">
                <a16:creationId xmlns:a16="http://schemas.microsoft.com/office/drawing/2014/main" id="{35A83684-A3F0-BBD7-2B9A-9ECBC8AD62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9937" y="4917088"/>
            <a:ext cx="777240" cy="437198"/>
          </a:xfrm>
          <a:prstGeom prst="rect">
            <a:avLst/>
          </a:prstGeom>
        </p:spPr>
      </p:pic>
      <p:pic>
        <p:nvPicPr>
          <p:cNvPr id="14" name="Picture 13">
            <a:extLst>
              <a:ext uri="{FF2B5EF4-FFF2-40B4-BE49-F238E27FC236}">
                <a16:creationId xmlns:a16="http://schemas.microsoft.com/office/drawing/2014/main" id="{F76AC222-EBF0-7A26-36BD-45F21CFA4F35}"/>
              </a:ext>
            </a:extLst>
          </p:cNvPr>
          <p:cNvPicPr>
            <a:picLocks noChangeAspect="1"/>
          </p:cNvPicPr>
          <p:nvPr/>
        </p:nvPicPr>
        <p:blipFill>
          <a:blip r:embed="rId9"/>
          <a:stretch>
            <a:fillRect/>
          </a:stretch>
        </p:blipFill>
        <p:spPr>
          <a:xfrm>
            <a:off x="6697703" y="4864356"/>
            <a:ext cx="394821" cy="542662"/>
          </a:xfrm>
          <a:prstGeom prst="rect">
            <a:avLst/>
          </a:prstGeom>
        </p:spPr>
      </p:pic>
      <p:pic>
        <p:nvPicPr>
          <p:cNvPr id="7172" name="Picture 4" descr="Media | Heineken UK">
            <a:extLst>
              <a:ext uri="{FF2B5EF4-FFF2-40B4-BE49-F238E27FC236}">
                <a16:creationId xmlns:a16="http://schemas.microsoft.com/office/drawing/2014/main" id="{F5697322-EB6F-45C3-B6F2-5B9219FB81D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540" t="36873" r="18150" b="42308"/>
          <a:stretch>
            <a:fillRect/>
          </a:stretch>
        </p:blipFill>
        <p:spPr bwMode="auto">
          <a:xfrm>
            <a:off x="7388651" y="4996178"/>
            <a:ext cx="995958" cy="2790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7D9D1F7-5F2F-5AA8-5542-855DBD6388A1}"/>
              </a:ext>
            </a:extLst>
          </p:cNvPr>
          <p:cNvPicPr>
            <a:picLocks noChangeAspect="1"/>
          </p:cNvPicPr>
          <p:nvPr/>
        </p:nvPicPr>
        <p:blipFill>
          <a:blip r:embed="rId11"/>
          <a:srcRect t="13043" b="23542"/>
          <a:stretch>
            <a:fillRect/>
          </a:stretch>
        </p:blipFill>
        <p:spPr>
          <a:xfrm>
            <a:off x="8564166" y="4948138"/>
            <a:ext cx="591503" cy="375099"/>
          </a:xfrm>
          <a:prstGeom prst="rect">
            <a:avLst/>
          </a:prstGeom>
        </p:spPr>
      </p:pic>
      <p:pic>
        <p:nvPicPr>
          <p:cNvPr id="16" name="Picture 15">
            <a:extLst>
              <a:ext uri="{FF2B5EF4-FFF2-40B4-BE49-F238E27FC236}">
                <a16:creationId xmlns:a16="http://schemas.microsoft.com/office/drawing/2014/main" id="{D2CDD72C-025D-5B55-5C68-3613A91F7DFC}"/>
              </a:ext>
            </a:extLst>
          </p:cNvPr>
          <p:cNvPicPr>
            <a:picLocks noChangeAspect="1"/>
          </p:cNvPicPr>
          <p:nvPr/>
        </p:nvPicPr>
        <p:blipFill>
          <a:blip r:embed="rId12"/>
          <a:stretch>
            <a:fillRect/>
          </a:stretch>
        </p:blipFill>
        <p:spPr>
          <a:xfrm>
            <a:off x="9524794" y="4894615"/>
            <a:ext cx="722653" cy="482145"/>
          </a:xfrm>
          <a:prstGeom prst="rect">
            <a:avLst/>
          </a:prstGeom>
        </p:spPr>
      </p:pic>
      <p:pic>
        <p:nvPicPr>
          <p:cNvPr id="7174" name="Picture 6">
            <a:extLst>
              <a:ext uri="{FF2B5EF4-FFF2-40B4-BE49-F238E27FC236}">
                <a16:creationId xmlns:a16="http://schemas.microsoft.com/office/drawing/2014/main" id="{46D4B1AD-F3BE-127A-5277-248DE790BB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43773" y="5029895"/>
            <a:ext cx="828218" cy="211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37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Business &amp; Industrial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Q2 2025, All Adults, Impacts (R/W) (million). Top 10 Q2 2025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726389003"/>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AutoShape 4" descr="Moneysupermarket.com buys Quidco for up to £101m">
            <a:extLst>
              <a:ext uri="{FF2B5EF4-FFF2-40B4-BE49-F238E27FC236}">
                <a16:creationId xmlns:a16="http://schemas.microsoft.com/office/drawing/2014/main" id="{87F9DEE8-732A-B67B-834D-3F3AADFAD1BE}"/>
              </a:ext>
            </a:extLst>
          </p:cNvPr>
          <p:cNvSpPr>
            <a:spLocks noChangeAspect="1" noChangeArrowheads="1"/>
          </p:cNvSpPr>
          <p:nvPr/>
        </p:nvSpPr>
        <p:spPr bwMode="auto">
          <a:xfrm>
            <a:off x="5943600" y="3276600"/>
            <a:ext cx="360000" cy="36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7905B38F-3FD5-D10B-7EB1-99EEDD45EEFD}"/>
              </a:ext>
            </a:extLst>
          </p:cNvPr>
          <p:cNvPicPr>
            <a:picLocks noChangeAspect="1"/>
          </p:cNvPicPr>
          <p:nvPr/>
        </p:nvPicPr>
        <p:blipFill>
          <a:blip r:embed="rId4"/>
          <a:stretch>
            <a:fillRect/>
          </a:stretch>
        </p:blipFill>
        <p:spPr>
          <a:xfrm>
            <a:off x="1632373" y="5011285"/>
            <a:ext cx="582507" cy="141645"/>
          </a:xfrm>
          <a:prstGeom prst="rect">
            <a:avLst/>
          </a:prstGeom>
        </p:spPr>
      </p:pic>
      <p:pic>
        <p:nvPicPr>
          <p:cNvPr id="6" name="Picture 5">
            <a:extLst>
              <a:ext uri="{FF2B5EF4-FFF2-40B4-BE49-F238E27FC236}">
                <a16:creationId xmlns:a16="http://schemas.microsoft.com/office/drawing/2014/main" id="{0A8EEBDC-8DD5-5016-E594-15B4D2BC9A1C}"/>
              </a:ext>
            </a:extLst>
          </p:cNvPr>
          <p:cNvPicPr>
            <a:picLocks noChangeAspect="1"/>
          </p:cNvPicPr>
          <p:nvPr/>
        </p:nvPicPr>
        <p:blipFill>
          <a:blip r:embed="rId5"/>
          <a:stretch>
            <a:fillRect/>
          </a:stretch>
        </p:blipFill>
        <p:spPr>
          <a:xfrm>
            <a:off x="2493171" y="4994700"/>
            <a:ext cx="893496" cy="174814"/>
          </a:xfrm>
          <a:prstGeom prst="rect">
            <a:avLst/>
          </a:prstGeom>
        </p:spPr>
      </p:pic>
      <p:pic>
        <p:nvPicPr>
          <p:cNvPr id="9" name="Picture 8">
            <a:extLst>
              <a:ext uri="{FF2B5EF4-FFF2-40B4-BE49-F238E27FC236}">
                <a16:creationId xmlns:a16="http://schemas.microsoft.com/office/drawing/2014/main" id="{1E73D85E-000C-2DA5-1771-61F835DD49BB}"/>
              </a:ext>
            </a:extLst>
          </p:cNvPr>
          <p:cNvPicPr>
            <a:picLocks noChangeAspect="1"/>
          </p:cNvPicPr>
          <p:nvPr/>
        </p:nvPicPr>
        <p:blipFill>
          <a:blip r:embed="rId6"/>
          <a:stretch>
            <a:fillRect/>
          </a:stretch>
        </p:blipFill>
        <p:spPr>
          <a:xfrm>
            <a:off x="3628162" y="5004109"/>
            <a:ext cx="565571" cy="231413"/>
          </a:xfrm>
          <a:prstGeom prst="rect">
            <a:avLst/>
          </a:prstGeom>
        </p:spPr>
      </p:pic>
      <p:pic>
        <p:nvPicPr>
          <p:cNvPr id="10" name="Picture 9">
            <a:extLst>
              <a:ext uri="{FF2B5EF4-FFF2-40B4-BE49-F238E27FC236}">
                <a16:creationId xmlns:a16="http://schemas.microsoft.com/office/drawing/2014/main" id="{F1ED3ED5-3922-2166-307E-6C0B00A05906}"/>
              </a:ext>
            </a:extLst>
          </p:cNvPr>
          <p:cNvPicPr>
            <a:picLocks noChangeAspect="1"/>
          </p:cNvPicPr>
          <p:nvPr/>
        </p:nvPicPr>
        <p:blipFill>
          <a:blip r:embed="rId7"/>
          <a:stretch>
            <a:fillRect/>
          </a:stretch>
        </p:blipFill>
        <p:spPr>
          <a:xfrm>
            <a:off x="4552543" y="5022511"/>
            <a:ext cx="705664" cy="213463"/>
          </a:xfrm>
          <a:prstGeom prst="rect">
            <a:avLst/>
          </a:prstGeom>
        </p:spPr>
      </p:pic>
      <p:pic>
        <p:nvPicPr>
          <p:cNvPr id="11" name="Picture 10">
            <a:extLst>
              <a:ext uri="{FF2B5EF4-FFF2-40B4-BE49-F238E27FC236}">
                <a16:creationId xmlns:a16="http://schemas.microsoft.com/office/drawing/2014/main" id="{34D5D518-670E-8524-0205-270EBF42DF01}"/>
              </a:ext>
            </a:extLst>
          </p:cNvPr>
          <p:cNvPicPr>
            <a:picLocks noChangeAspect="1"/>
          </p:cNvPicPr>
          <p:nvPr/>
        </p:nvPicPr>
        <p:blipFill>
          <a:blip r:embed="rId8"/>
          <a:stretch>
            <a:fillRect/>
          </a:stretch>
        </p:blipFill>
        <p:spPr>
          <a:xfrm>
            <a:off x="5507584" y="4929707"/>
            <a:ext cx="788279" cy="304801"/>
          </a:xfrm>
          <a:prstGeom prst="rect">
            <a:avLst/>
          </a:prstGeom>
        </p:spPr>
      </p:pic>
      <p:pic>
        <p:nvPicPr>
          <p:cNvPr id="12" name="Picture 11">
            <a:extLst>
              <a:ext uri="{FF2B5EF4-FFF2-40B4-BE49-F238E27FC236}">
                <a16:creationId xmlns:a16="http://schemas.microsoft.com/office/drawing/2014/main" id="{FD0FE96C-C0F0-1281-8566-9A73E36D7831}"/>
              </a:ext>
            </a:extLst>
          </p:cNvPr>
          <p:cNvPicPr>
            <a:picLocks noChangeAspect="1"/>
          </p:cNvPicPr>
          <p:nvPr/>
        </p:nvPicPr>
        <p:blipFill>
          <a:blip r:embed="rId9"/>
          <a:stretch>
            <a:fillRect/>
          </a:stretch>
        </p:blipFill>
        <p:spPr>
          <a:xfrm>
            <a:off x="6732801" y="5037414"/>
            <a:ext cx="360000" cy="183657"/>
          </a:xfrm>
          <a:prstGeom prst="rect">
            <a:avLst/>
          </a:prstGeom>
        </p:spPr>
      </p:pic>
      <p:pic>
        <p:nvPicPr>
          <p:cNvPr id="13" name="Picture 12">
            <a:extLst>
              <a:ext uri="{FF2B5EF4-FFF2-40B4-BE49-F238E27FC236}">
                <a16:creationId xmlns:a16="http://schemas.microsoft.com/office/drawing/2014/main" id="{A867F4DA-6240-F4EF-F305-2F66213EE410}"/>
              </a:ext>
            </a:extLst>
          </p:cNvPr>
          <p:cNvPicPr>
            <a:picLocks noChangeAspect="1"/>
          </p:cNvPicPr>
          <p:nvPr/>
        </p:nvPicPr>
        <p:blipFill>
          <a:blip r:embed="rId10"/>
          <a:stretch>
            <a:fillRect/>
          </a:stretch>
        </p:blipFill>
        <p:spPr>
          <a:xfrm>
            <a:off x="7695355" y="4949242"/>
            <a:ext cx="360000" cy="360000"/>
          </a:xfrm>
          <a:prstGeom prst="rect">
            <a:avLst/>
          </a:prstGeom>
        </p:spPr>
      </p:pic>
      <p:pic>
        <p:nvPicPr>
          <p:cNvPr id="14" name="Picture 13">
            <a:extLst>
              <a:ext uri="{FF2B5EF4-FFF2-40B4-BE49-F238E27FC236}">
                <a16:creationId xmlns:a16="http://schemas.microsoft.com/office/drawing/2014/main" id="{CC81A66A-C6ED-CFCD-6311-CA26D4C8AA69}"/>
              </a:ext>
            </a:extLst>
          </p:cNvPr>
          <p:cNvPicPr>
            <a:picLocks noChangeAspect="1"/>
          </p:cNvPicPr>
          <p:nvPr/>
        </p:nvPicPr>
        <p:blipFill>
          <a:blip r:embed="rId11"/>
          <a:stretch>
            <a:fillRect/>
          </a:stretch>
        </p:blipFill>
        <p:spPr>
          <a:xfrm>
            <a:off x="8713230" y="4949242"/>
            <a:ext cx="339623" cy="360000"/>
          </a:xfrm>
          <a:prstGeom prst="rect">
            <a:avLst/>
          </a:prstGeom>
        </p:spPr>
      </p:pic>
      <p:pic>
        <p:nvPicPr>
          <p:cNvPr id="15" name="Picture 14">
            <a:extLst>
              <a:ext uri="{FF2B5EF4-FFF2-40B4-BE49-F238E27FC236}">
                <a16:creationId xmlns:a16="http://schemas.microsoft.com/office/drawing/2014/main" id="{1494E40D-E05C-935E-867E-9D2C978F5B0C}"/>
              </a:ext>
            </a:extLst>
          </p:cNvPr>
          <p:cNvPicPr>
            <a:picLocks noChangeAspect="1"/>
          </p:cNvPicPr>
          <p:nvPr/>
        </p:nvPicPr>
        <p:blipFill>
          <a:blip r:embed="rId12"/>
          <a:srcRect t="35286" b="36408"/>
          <a:stretch>
            <a:fillRect/>
          </a:stretch>
        </p:blipFill>
        <p:spPr>
          <a:xfrm>
            <a:off x="9392201" y="5034618"/>
            <a:ext cx="971615" cy="170394"/>
          </a:xfrm>
          <a:prstGeom prst="rect">
            <a:avLst/>
          </a:prstGeom>
        </p:spPr>
      </p:pic>
      <p:pic>
        <p:nvPicPr>
          <p:cNvPr id="16" name="Picture 15">
            <a:extLst>
              <a:ext uri="{FF2B5EF4-FFF2-40B4-BE49-F238E27FC236}">
                <a16:creationId xmlns:a16="http://schemas.microsoft.com/office/drawing/2014/main" id="{7D064F88-FCAA-83EE-4546-DD0044AEB1F7}"/>
              </a:ext>
            </a:extLst>
          </p:cNvPr>
          <p:cNvPicPr>
            <a:picLocks noChangeAspect="1"/>
          </p:cNvPicPr>
          <p:nvPr/>
        </p:nvPicPr>
        <p:blipFill>
          <a:blip r:embed="rId13"/>
          <a:stretch>
            <a:fillRect/>
          </a:stretch>
        </p:blipFill>
        <p:spPr>
          <a:xfrm>
            <a:off x="10472185" y="4994997"/>
            <a:ext cx="795338" cy="230782"/>
          </a:xfrm>
          <a:prstGeom prst="rect">
            <a:avLst/>
          </a:prstGeom>
        </p:spPr>
      </p:pic>
    </p:spTree>
    <p:extLst>
      <p:ext uri="{BB962C8B-B14F-4D97-AF65-F5344CB8AC3E}">
        <p14:creationId xmlns:p14="http://schemas.microsoft.com/office/powerpoint/2010/main" val="560077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Travel &amp; Transport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Q2 2025, All Adults, Impacts (R/W) (million). Top 10 Q2 2025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196423010"/>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a:extLst>
              <a:ext uri="{FF2B5EF4-FFF2-40B4-BE49-F238E27FC236}">
                <a16:creationId xmlns:a16="http://schemas.microsoft.com/office/drawing/2014/main" id="{B64DFAA3-DB6B-41C2-488C-BEFDB7AE48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7429" y="5013309"/>
            <a:ext cx="805912" cy="2364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478A165B-8E08-79B4-E17F-06CFC9EDD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5002" y="4996575"/>
            <a:ext cx="614040" cy="2698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P&amp;O Cruises Logo PNG Transparent &amp; SVG Vector - Freebie Supply">
            <a:extLst>
              <a:ext uri="{FF2B5EF4-FFF2-40B4-BE49-F238E27FC236}">
                <a16:creationId xmlns:a16="http://schemas.microsoft.com/office/drawing/2014/main" id="{738A30D8-D094-EC4D-6F5A-20C4002571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0536" y="4971709"/>
            <a:ext cx="752047" cy="3196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urkey Tourism (@turkeytourism) / X">
            <a:extLst>
              <a:ext uri="{FF2B5EF4-FFF2-40B4-BE49-F238E27FC236}">
                <a16:creationId xmlns:a16="http://schemas.microsoft.com/office/drawing/2014/main" id="{22FE86B7-79B5-DF1C-B6EB-9920FB3824F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355" b="20276"/>
          <a:stretch/>
        </p:blipFill>
        <p:spPr bwMode="auto">
          <a:xfrm>
            <a:off x="3568125" y="4931664"/>
            <a:ext cx="662107" cy="3997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4F2F8320-D09A-13E0-DB73-ACE49F0ACE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05945" y="5017258"/>
            <a:ext cx="546876" cy="2285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rivago - Desktop App for Mac, Windows (PC), Linux - WebCatalog">
            <a:extLst>
              <a:ext uri="{FF2B5EF4-FFF2-40B4-BE49-F238E27FC236}">
                <a16:creationId xmlns:a16="http://schemas.microsoft.com/office/drawing/2014/main" id="{BB9106EA-6796-6EEB-D30A-E898D22B7B9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2922" t="38492" r="32865" b="40355"/>
          <a:stretch/>
        </p:blipFill>
        <p:spPr bwMode="auto">
          <a:xfrm>
            <a:off x="2511359" y="4996312"/>
            <a:ext cx="833068" cy="2704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22341D4-3331-C1E2-F464-F1235E9381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7940" y="5066092"/>
            <a:ext cx="770082" cy="1308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A9D2095-6751-E20B-E725-4108D20CCA5F}"/>
              </a:ext>
            </a:extLst>
          </p:cNvPr>
          <p:cNvPicPr>
            <a:picLocks noChangeAspect="1"/>
          </p:cNvPicPr>
          <p:nvPr/>
        </p:nvPicPr>
        <p:blipFill>
          <a:blip r:embed="rId11"/>
          <a:srcRect l="24874" t="36290" r="24222" b="37276"/>
          <a:stretch>
            <a:fillRect/>
          </a:stretch>
        </p:blipFill>
        <p:spPr>
          <a:xfrm>
            <a:off x="4511331" y="5013309"/>
            <a:ext cx="796415" cy="236421"/>
          </a:xfrm>
          <a:prstGeom prst="rect">
            <a:avLst/>
          </a:prstGeom>
        </p:spPr>
      </p:pic>
      <p:pic>
        <p:nvPicPr>
          <p:cNvPr id="15" name="Picture 14">
            <a:extLst>
              <a:ext uri="{FF2B5EF4-FFF2-40B4-BE49-F238E27FC236}">
                <a16:creationId xmlns:a16="http://schemas.microsoft.com/office/drawing/2014/main" id="{06640C1E-A1AF-BC6B-4A75-3CE9935F8921}"/>
              </a:ext>
            </a:extLst>
          </p:cNvPr>
          <p:cNvPicPr>
            <a:picLocks noChangeAspect="1"/>
          </p:cNvPicPr>
          <p:nvPr/>
        </p:nvPicPr>
        <p:blipFill>
          <a:blip r:embed="rId12"/>
          <a:stretch>
            <a:fillRect/>
          </a:stretch>
        </p:blipFill>
        <p:spPr>
          <a:xfrm>
            <a:off x="7668287" y="4903682"/>
            <a:ext cx="455675" cy="455675"/>
          </a:xfrm>
          <a:prstGeom prst="rect">
            <a:avLst/>
          </a:prstGeom>
        </p:spPr>
      </p:pic>
      <p:pic>
        <p:nvPicPr>
          <p:cNvPr id="16" name="Picture 15">
            <a:extLst>
              <a:ext uri="{FF2B5EF4-FFF2-40B4-BE49-F238E27FC236}">
                <a16:creationId xmlns:a16="http://schemas.microsoft.com/office/drawing/2014/main" id="{B15DCCCB-B15A-8E73-90FD-9023D9BB432E}"/>
              </a:ext>
            </a:extLst>
          </p:cNvPr>
          <p:cNvPicPr>
            <a:picLocks noChangeAspect="1"/>
          </p:cNvPicPr>
          <p:nvPr/>
        </p:nvPicPr>
        <p:blipFill>
          <a:blip r:embed="rId13"/>
          <a:stretch>
            <a:fillRect/>
          </a:stretch>
        </p:blipFill>
        <p:spPr>
          <a:xfrm>
            <a:off x="10470000" y="4981120"/>
            <a:ext cx="815585" cy="300799"/>
          </a:xfrm>
          <a:prstGeom prst="rect">
            <a:avLst/>
          </a:prstGeom>
        </p:spPr>
      </p:pic>
    </p:spTree>
    <p:extLst>
      <p:ext uri="{BB962C8B-B14F-4D97-AF65-F5344CB8AC3E}">
        <p14:creationId xmlns:p14="http://schemas.microsoft.com/office/powerpoint/2010/main" val="2278709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0E32F09-B425-80A3-F3A0-36CA0D10F8B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16302025-6CD0-CCCA-68DE-A7A948DEE8AE}"/>
              </a:ext>
            </a:extLst>
          </p:cNvPr>
          <p:cNvSpPr/>
          <p:nvPr/>
        </p:nvSpPr>
        <p:spPr>
          <a:xfrm flipH="1">
            <a:off x="-7" y="0"/>
            <a:ext cx="11617897" cy="6858000"/>
          </a:xfrm>
          <a:prstGeom prst="rect">
            <a:avLst/>
          </a:prstGeom>
          <a:gradFill flip="none" rotWithShape="1">
            <a:gsLst>
              <a:gs pos="42000">
                <a:schemeClr val="bg1">
                  <a:lumMod val="0"/>
                  <a:alpha val="0"/>
                </a:schemeClr>
              </a:gs>
              <a:gs pos="22000">
                <a:srgbClr val="000000">
                  <a:lumMod val="24000"/>
                  <a:alpha val="2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Reach Extenders &amp; Viewing Overview</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KP Nuts – A Handful of Happiness</a:t>
            </a:r>
          </a:p>
        </p:txBody>
      </p:sp>
    </p:spTree>
    <p:extLst>
      <p:ext uri="{BB962C8B-B14F-4D97-AF65-F5344CB8AC3E}">
        <p14:creationId xmlns:p14="http://schemas.microsoft.com/office/powerpoint/2010/main" val="334898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826B905D-671C-48BC-A0DD-0FECA015BEE4"/>
  <p:tag name="ISPRINGONLINEFOLDERID" val="0"/>
  <p:tag name="ISPRINGONLINEFOLDERPATH" val="Content List"/>
  <p:tag name="ISPRINGCLOUDFOLDERID" val="26"/>
  <p:tag name="ISPRINGCLOUDFOLDERPATH" val="Repository/Nickable Charts/TV  viewing &amp; audiences/"/>
  <p:tag name="ISPRINGCLOUDFOLDERDOMAIN" val="https://thinkbox.ispringcloud.eu"/>
  <p:tag name="ISPRING_PLAYERS_CUSTOMIZATION" val="UEsDBBQAAgAIACJN40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OtaAlM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61oCU0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61oCU6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OtaAlO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OtaAlM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TmFyVCkQ9LPCDwAAfiUAABcAAAB1bml2ZXJzYWwvdW5pdmVyc2FsLnBuZ+2a+1tSWffAabrNVF6apsbJC1Zv01zKa6lh4liWNaVNmmmmkjliXtDQQAGBKZ+ypoScSkdRaOI188o0hBcUtJs0KZJ5IUSlYowAlUQOKAh8wXrf7/P+D/7AOex99uectfZaZ+21zrMv/xQWYrNi/QoQCGRzYH9wOAi0JBgEWpz26TJLz+GXoWGW06Ls8JDdoIYeJ7mlsSQ5KDQIBLpHXjmXsNTS/uzM/uPZIJDtI+tvES/z7s8g0OY1B4KDjubGT4xIrozn4HlT2fTiY4Wh2277FIbWI8oeR6xZG/x4cPcf9zZrlj8MOu0W4NrfuIRz7fPPf/1CfPRbTdQK1snHxSvil/y47f5q3AaHoKzVHprdQf8uCTKf+1bFx4ADZRRBz+TcywDcWyD3UT7Tf7qi1EhI7qHO7spB91QOeAgCzA8Vik3kepe2LOBpmgrra5G0Y1u1YR+LlOoijbXbSMuduyy/sMjSbRvEIlPprur+Eio141NLx5n9NeeclhapCCpDnw3IOuII69pBALed6b3oPy0dV/WHvNR6seBuzNNK0Vfzfw/ZWwe8+XSj5fiDU9ASy+nSpkvWS8glqy1HV5LrJ5bT49WWKQb94nfe+jT7kAVoAVqAFqAFaAFagBagBWgBWoAWoAVoAVqAFqAFaAFagBagBeh/ocYVG3NiTR2KCBo+C2AxiNnAiApPTPKhQOCocYXD4L1y50TLOLRvAyyTVc1omeMH4pF0ViLiRIm8S1ITATMcb6D42m60fssduBI485rlLhiHoLYqf+8h7bCAYpxqeWCeR+BjBitxQpAeGMLi/1EvUkJ38bmZqdL5D8Zc7eZSfKhzn+jesh7eTEQ+fi5fHnkSBPKFGV/N/nRqv6APNqs4C7OQG8JGSgwEzwedQY9r92gDUYeSeev9cMnGmiZ2BuOTxSA/GLCnWkYlvh7y/utRmchEssUooCMyOyeLgG/T4ei6HKThhISFFePt6uLNK1Vl1MDpQRzYjz2cO+RInKoIEWbrxLAs3oiq7XWeVmmTiZMTahPjiCQdj0KUVwhVBa2TmJMAm0aTNCkb/SdQW/kujihR05ya3JCZl97fiCqFMrRpbeMpTbXiuwwmd3JKg4eQoziYtQ6gjtmaKIWLolubc/ZdhG4ivb1pw6XYa6XOSsTAbTW1S8eYNNw0kOMuuUX6VXdtPczYm7G3KOb3QdQI0Wx03LvOJ0J33FkFGUSNf7+uX77WVm/auvYgvOjkCLqKQ6qUWuVgk7jcoTsZ9J5aRuupAxXxhoim1ra5A+IB1AAgBAZ9pGNa+a544K11cmVVo2lvriU3Cuh7aNgMDkO3ZnWw29NuEtCYmnCc2GD4ey7c+IVpO8P08h+I6NBI5lpQZ59bu9SkZPzmoKJ5hh/1e3fyz4xWlKw+eziR7ubfeW/oTmM9o4k7iRQPMQixx/ZX855bHk1jhU6Ijy8rmi4TIRaD/oQByi8KtNwNXaUTum8SFFHJcAP326B/znePR6tSr+f2rlSJMHT9Z6bmT+FE+Eoz1y5Zl8SJqTLVGeh7nrEnBiuaepDkwrEkHoNpchI46upvH3hCut54ImcIWiHsznAE/WKE9Pt+4ZzcKKHfqDYfy200U+w/KNYAX/mqVH8Zb07thAArfhn73uElTfSQuGpVlyFrnfcgImdI6VCPS093DB5KaaJUNB6W7WCKl4FOEhug6pes5PiCACYevJl/k7zLK2BZ1eYPtovjr+vwljK+daoi1LTHtv0FY14wOzgU68YwS4pQZJugn5mlIz4gkAE5aM5+tdfikuTf4EJz79SdJUWZeOWJ2mQq5i17TDPrzp15w4qIL0MaxlBXFVmV0IYJOLOtUJUn8xe6t5ePARo0fUzIln/Uo5JA54sw9fGbf1J9iSyDVSfg1roUMzp28nGXrs5rcnpLgE8j3q4IPTSRAbeffcmDNmLNBglx5JFdYJ5Gx6niZvanSH1QpRD8znktA9Gz7mgeayw9rimj/mWfjIwNjSnuE+7Ejea+6NYS7/M1ntENNBxYr3TSpRz1JuwKo0FdeJVjExlerW20py3Li/xVbdko+YtKx2G0GFHrTpztEjZGO2/7TqGBeEg12h0c/iFwv765kcJX+7jgNb3KEvOwDJpzNkagxmJbe9VpI2fhPGxU1WcbOZcqKqIgF/uB+8jV3YRI13fSEwm3YEFHqiLL330zYPY/iI99fXuyymr20e4D5EIIcZWf0a+arNSQ3AGgULUnHJZWgX6BnoAvLUJJEhXg8+GSVrhMqGsZm3eRkQHcgXEvpgwP7GFQkfUv3WDcvD3d0VRYamG0eIDXtdS8xy7g7Fl9sy10opv04DTlK/KDZhinoSHRg8A9GsGrg7oI+wBkxTHe6+auYiSHw083EDbK1gfrzx1dToe64Z+nJvT25XR6eWke1MjPA6WCvLd61KCssjaygjB8Lm60c8aV8eRQXMi85lwOlx9njU2RV0TX3+zd9isOCYlYqa5EXfkZHaHbu/c8pAeQOSz/zqd7Mh+Cz6t8ghRXnB19YdE73JPOYNAPVTNaG9oFjuACABNyDSVmsUen2DqEj7GwtR3cLzGbqEckaal6XBTtmExIAzCcH3/+YHJfu/gW7IRoUNsnmE5FHFc+NG0guI/j6qMFZoV0lHt732F8fHHa43gGSWCn1EAQsYszvZhSjyE4lvasGcYCo2ImdDOzzSa3HSwY63AldFKQZohpF8o4+MDMBmkETaVeUUTFbu0m8SCydcH6MFW+Zxh4riHRiAG/pHLn/FihFcdKvpI19+GKm3rt1FCO6n3ZGNAvS6J5+w92iCihxHw3qa5W7xIp8e5UJXcRnyrAPRDiR+ENM7Ak0glHbdmZWUzAljrBYea+cVmh9PtLhoJMJvh2BRzOS7jP7+f2Z7+ydcBvxcaNGEZpZAM0THXiCd206BQMXT7mKeH1Jyagdw3ubHJ9sbzBVp1VbPen1Das4ljnzknbnXJSzOg+ok3ce8W55+5rY+IP40erWHHJ6LpzTF+KyZ971TnAaKzs5j4QwNFiEGgcDmbGOmp3cwcv7uAcq+tLo5jyVq0HMKX1qw3CRCxeJGyfqN04L5bG8x1whiE2YDIDZRMCJSZLJfMa16AKhczy0TvkWS7cKpPONdyfW074AQiCTr7qT0kqlzbkjEwMbM2kt1/Ut00+1ze73N3RpawWlKArrGvnaLpeBSAlgXrDQblqwxb+eOMi0Es+9I7w4kFnD2y9X80F0wHVhhd9jLJ3HeGeCVpqdlWFCOmA8MavSk2VKKR6tgGj8rp0tVhQ6l9zY1Q2ppmo0LZoUpItwrTYM+zlIOSR8/s5dSl51c/VWMX0X4JS57RX4/w7xMz7V9tN4eZ3AzIgmRZoIiXxZ+ykfh/sJDGO6hgB4iECFhGdNqBvJnhAuaIUxlplG4EV8uQ8Ut/yOl0vhCvURqWP2MQ+xB/3u9pYCl22A3h2U988+NgIuOXvRwRS4g+SO2V9AXgcx+W/VhP6Rtbne4rl8XkaOXP5cfcfFJD/Gm5Ron31V0T3dEwAgBHJLHETwjCJumrBOKOgPh5lcPa926doEyX9UmLxs8BvALtEfLwCF9meVdfue0NPjZTlDMeZFh/3bkVYkp/pyzxaszY9zZLr2JT0CWyUgphhYfbDmJKe+A1Zw5r1TebhsdDg5I+WlctYeOwEjn9AOc6N5Xj9G/ZtuKGt/Dpp1ieCfEE0FS2Lzd8feE3xIAJcQvjhqvtXipIvCsXAohPF96WT16CcBnpPGucnuVLpf6u9ccpWjigWBlIH0ZgfhBYlDj0hrQDroO+pAzTzE1g91HzBffTVdTKUy55G6JwRm652/A2PMD8HDi4tUeB+rIARZUqpyEequ0KdX35bGXgjRUhFInyB4XrqI+cmPxXrlPE4czI0EoeP7txxCnanm5B26nqpc36vTx/vVhVM3gvLVhmQyvGpNqRZvxNQRyXrtST/t5SwgGVw3pt/WaJeqv7B9pr8+6tWxBXvM14XIfW3dBXP+6rcAeeWtsV65XrVtamkKSmgS6HHqZ6K7sVj+SdcojnqRl+XveRMokHM03cyBS6ICPFgEly4tO3nka3tdgO6c1ObiQCS6J7SdVr8wQo5vDFL2jb3wI4RoBzKK057NKaJuSf8bYcx3xj/Tpf9oFeth3g46bjrLW7tOe/WnfIvv7sxqhuqgiKO9k0lxoqFPEvQMsz8WmaxxtcROvxHHVyCUxW3+klN0ju20ZnebrttkZaVSB4ZiJIpdIy5B9vPd1tTOxFqkftOxof1fOrVzVohFeVssqyNN3yioOqnGr/yztDPNr4dswQvOm2m1EAirIWvgw62GEbaW7BKhrlXQS0wXT3R/YioZ9QSzZ3me50w0zQxzMxNf9P2IYAIqqCGf/4/1YiAYbHYVWEH7VtcrTfFMvuxgmtJ72dmqsxJwB+BpoJNwJR6botJ//cAZXSqtW+p75eSrZ+coYskJaHlH7Mh7OTslw0BBsiwNeFKUhBvirRRSWWuWUGWFSeEkTvheMwMSATD9v6myWpzrugTdphjE+ZtrZnJNjbo2tL9M2yYoI5COBHmg4yfN4NWOaoLuN9nuDy8wlusOvKsTZcPpk6av15StNKLmRiAfZJG0F98fgS+8t1fw5NbVHnCs/5u3OOgV/uY7e4UPzLRQ+kDb7IBdZgGcD86qbu1mBseUWBMOltF+fxDnrbf/u/tK0HDp7W6pDUAriA5oNWUsQkEouwky3J90+AGf4hGJMtWFuY//aN97h28O4WA3WW4WWqZmrFPsLPQjYSkt4M+/7lBsvGvZ+xJdqHV+8+guVogMx63D+0XoaJ4ioVHENl3I3TydFoTC2m/858XaObb7RdqTYZhEaWGoJkSwGC7hLyuaWVopGRGK+EmFPHrE9eBmnvHVV13FDo7wRtwN7sHPzcvnf9j3Zqd/KGpn4TjyVP5nYX5+x9S+stl5dow42VfCZOtO6dr25pb/s9IuxZX20oA6H1PfL4ULwbrNdtB7zeZtd1miyNYqrNqcJjzMz1wP423J5YpNJU/sVtvKV7G6ghlZT4Uk2bmJgM3rbC88FAbsDcLYckb4qzbh2wTjGz50NS1wXHKpOFrS0037MTgTjuHqDarC4jqqRRQiiRXK6IjUsXs7nG2tUwsdc26Ut1xRLVF7dgO+NcKiK+vuF/ZQDTozLma2h2sQgdrFZl9/uk2BU9yVqeIbJIgNZIpkuI+JBNt3afzavOH0lL2gmsWr7fWmlfqYp5W1pJ3+QSssV63j1zZohmedj8ksJabfsEDu90GzEqDJZL+ngH6uEGo32lpUdlhvPZv+cX5rT+3hkIEgGv4tCaKy8a+fzYgv2Dtztg7AKnBzJ0+VmtefifxhleZW0Ghtf/A3rDght0nz/8fUEsDBBQAAgAIAE5hclTAqrEVSgAAAGsAAAAbAAAAdW5pdmVyc2FsL3VuaXZlcnNhbC5wbmcueG1ss7GvyM1RKEstKs7Mz7NVMtQzULK34+WyKShKLctMLVeoAIoBBSFASaESyDVCcMszU0oygEIGZhYIwYzUzPSMElslCwOERn2gmQBQSwECAAAUAAIACAAiTeNKqQHEdvsCAACwCAAAFAAAAAAAAAABAAAAAAAAAAAAdW5pdmVyc2FsL3BsYXllci54bWxQSwECAAAUAAIACADrWgJTMbQ+B90EAABqEgAAHQAAAAAAAAABAAAAAAAtAwAAdW5pdmVyc2FsL2NvbW1vbl9tZXNzYWdlcy5sbmdQSwECAAAUAAIACADrWgJTR0tXA/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_PRESENTATION_TITLE" val="Future Focus Report - Q1 20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12C10D46BFB04798D9B0BF8875AC26" ma:contentTypeVersion="9" ma:contentTypeDescription="Create a new document." ma:contentTypeScope="" ma:versionID="0529903f3036c693614b27c4cb42a34a">
  <xsd:schema xmlns:xsd="http://www.w3.org/2001/XMLSchema" xmlns:xs="http://www.w3.org/2001/XMLSchema" xmlns:p="http://schemas.microsoft.com/office/2006/metadata/properties" xmlns:ns3="b285913d-14e6-45f5-a3a7-22f3c8c29baa" xmlns:ns4="7c0d7b1a-507e-46fe-ab3e-c281bbe4bb2b" targetNamespace="http://schemas.microsoft.com/office/2006/metadata/properties" ma:root="true" ma:fieldsID="45f79b689ab585f420f25ae3252ac4fc" ns3:_="" ns4:_="">
    <xsd:import namespace="b285913d-14e6-45f5-a3a7-22f3c8c29baa"/>
    <xsd:import namespace="7c0d7b1a-507e-46fe-ab3e-c281bbe4bb2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85913d-14e6-45f5-a3a7-22f3c8c29b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0d7b1a-507e-46fe-ab3e-c281bbe4bb2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84130A-5CCA-482B-A0B0-C54EBD94EA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85913d-14e6-45f5-a3a7-22f3c8c29baa"/>
    <ds:schemaRef ds:uri="7c0d7b1a-507e-46fe-ab3e-c281bbe4bb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B6022E-8A93-42F0-BDB4-69DBA3D54EE2}">
  <ds:schemaRefs>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terms/"/>
    <ds:schemaRef ds:uri="http://purl.org/dc/elements/1.1/"/>
    <ds:schemaRef ds:uri="b285913d-14e6-45f5-a3a7-22f3c8c29baa"/>
    <ds:schemaRef ds:uri="http://schemas.microsoft.com/office/infopath/2007/PartnerControls"/>
    <ds:schemaRef ds:uri="7c0d7b1a-507e-46fe-ab3e-c281bbe4bb2b"/>
    <ds:schemaRef ds:uri="http://purl.org/dc/dcmitype/"/>
  </ds:schemaRefs>
</ds:datastoreItem>
</file>

<file path=customXml/itemProps3.xml><?xml version="1.0" encoding="utf-8"?>
<ds:datastoreItem xmlns:ds="http://schemas.openxmlformats.org/officeDocument/2006/customXml" ds:itemID="{9B904C35-2EEA-4522-8CD1-3BC9BEEF11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ThinkboxPowerPoint_Template_Nov17_FINAL</Template>
  <TotalTime>0</TotalTime>
  <Words>3764</Words>
  <Application>Microsoft Office PowerPoint</Application>
  <PresentationFormat>Widescreen</PresentationFormat>
  <Paragraphs>1312</Paragraphs>
  <Slides>27</Slides>
  <Notes>27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Aptos</vt:lpstr>
      <vt:lpstr>Aptos Narrow</vt:lpstr>
      <vt:lpstr>Arial</vt:lpstr>
      <vt:lpstr>Calibri</vt:lpstr>
      <vt:lpstr>Symbol</vt:lpstr>
      <vt:lpstr>Thinkbox</vt:lpstr>
      <vt:lpstr>1_Thinkbox</vt:lpstr>
      <vt:lpstr>Future Focus Report</vt:lpstr>
      <vt:lpstr>In this deck...</vt:lpstr>
      <vt:lpstr>Category &amp; Advertiser Analysis Q2 2025</vt:lpstr>
      <vt:lpstr>Q2 2025 TV Impacts by Category</vt:lpstr>
      <vt:lpstr>Top sectors by Q2 2025 impacts</vt:lpstr>
      <vt:lpstr>Drink - Advertiser </vt:lpstr>
      <vt:lpstr>Business &amp; Industrial - Advertiser </vt:lpstr>
      <vt:lpstr>Travel &amp; Transport - Advertiser </vt:lpstr>
      <vt:lpstr>Reach Extenders &amp; Viewing Overview</vt:lpstr>
      <vt:lpstr>Identifying the ‘Reach Extenders’</vt:lpstr>
      <vt:lpstr>Identifying the ‘Reach Extenders’</vt:lpstr>
      <vt:lpstr>Top genres watched by ‘Reach Extenders’</vt:lpstr>
      <vt:lpstr>High indexing drama content</vt:lpstr>
      <vt:lpstr>High indexing film content</vt:lpstr>
      <vt:lpstr>‘Reach Extenders’ aren’t solely limited to high indexing genres</vt:lpstr>
      <vt:lpstr>When to target the ‘Reach Extenders’</vt:lpstr>
      <vt:lpstr>Q2 2025 linear TV facts &amp; figures</vt:lpstr>
      <vt:lpstr>Programming  Q2 2025</vt:lpstr>
      <vt:lpstr>Programming Highlights – Q2 2025</vt:lpstr>
      <vt:lpstr>Drama - Programming Highlights</vt:lpstr>
      <vt:lpstr>Entertainment - Programming Highlights</vt:lpstr>
      <vt:lpstr>Sports - Programming Highlights</vt:lpstr>
      <vt:lpstr>Hobbies &amp; Leisure - Programming Highlights</vt:lpstr>
      <vt:lpstr>SVOD Drama &amp; Entertainment - Programming Highlights</vt:lpstr>
      <vt:lpstr>Q2 2026</vt:lpstr>
      <vt:lpstr>Key Dates</vt:lpstr>
      <vt:lpstr>Programming Highlights – Q2 2026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Focus Report - Q1 2026</dc:title>
  <dc:creator>Kate Allinson</dc:creator>
  <cp:lastModifiedBy>Harry Parker</cp:lastModifiedBy>
  <cp:revision>3749</cp:revision>
  <dcterms:created xsi:type="dcterms:W3CDTF">2017-11-21T15:01:39Z</dcterms:created>
  <dcterms:modified xsi:type="dcterms:W3CDTF">2026-01-12T17:53:19Z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0x010100A712C10D46BFB04798D9B0BF8875AC26</vt:lpwstr>
  </property>
</Properties>
</file>