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0" r:id="rId5"/>
  </p:sldMasterIdLst>
  <p:notesMasterIdLst>
    <p:notesMasterId r:id="rId32"/>
  </p:notesMasterIdLst>
  <p:handoutMasterIdLst>
    <p:handoutMasterId r:id="rId33"/>
  </p:handoutMasterIdLst>
  <p:sldIdLst>
    <p:sldId id="270" r:id="rId6"/>
    <p:sldId id="2147376131" r:id="rId7"/>
    <p:sldId id="4751" r:id="rId8"/>
    <p:sldId id="4701" r:id="rId9"/>
    <p:sldId id="4717" r:id="rId10"/>
    <p:sldId id="2147376123" r:id="rId11"/>
    <p:sldId id="2147376113" r:id="rId12"/>
    <p:sldId id="2147376257" r:id="rId13"/>
    <p:sldId id="2147376109" r:id="rId14"/>
    <p:sldId id="2147376258" r:id="rId15"/>
    <p:sldId id="2147376112" r:id="rId16"/>
    <p:sldId id="2147376122" r:id="rId17"/>
    <p:sldId id="2147376114" r:id="rId18"/>
    <p:sldId id="2147376115" r:id="rId19"/>
    <p:sldId id="2147376106" r:id="rId20"/>
    <p:sldId id="258" r:id="rId21"/>
    <p:sldId id="4753" r:id="rId22"/>
    <p:sldId id="2147376126" r:id="rId23"/>
    <p:sldId id="2147376253" r:id="rId24"/>
    <p:sldId id="2147376254" r:id="rId25"/>
    <p:sldId id="2147376255" r:id="rId26"/>
    <p:sldId id="2147376256" r:id="rId27"/>
    <p:sldId id="2147376250" r:id="rId28"/>
    <p:sldId id="4754" r:id="rId29"/>
    <p:sldId id="4761" r:id="rId30"/>
    <p:sldId id="11408" r:id="rId31"/>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uture Focus Report" id="{C5C7A7ED-BC0E-4FF5-BCF9-72B37B57D492}">
          <p14:sldIdLst>
            <p14:sldId id="270"/>
            <p14:sldId id="2147376131"/>
          </p14:sldIdLst>
        </p14:section>
        <p14:section name="Category &amp; Advertiser Analysis" id="{B95F88B3-D839-43DF-A3B6-554018B70641}">
          <p14:sldIdLst>
            <p14:sldId id="4751"/>
            <p14:sldId id="4701"/>
            <p14:sldId id="4717"/>
            <p14:sldId id="2147376123"/>
            <p14:sldId id="2147376113"/>
            <p14:sldId id="2147376257"/>
          </p14:sldIdLst>
        </p14:section>
        <p14:section name="Reach Extenders &amp; Viewing Overview" id="{B3157487-2CF3-4010-A9D9-C2ED641E2EF8}">
          <p14:sldIdLst>
            <p14:sldId id="2147376109"/>
            <p14:sldId id="2147376258"/>
            <p14:sldId id="2147376112"/>
            <p14:sldId id="2147376122"/>
            <p14:sldId id="2147376114"/>
            <p14:sldId id="2147376115"/>
            <p14:sldId id="2147376106"/>
            <p14:sldId id="258"/>
          </p14:sldIdLst>
        </p14:section>
        <p14:section name="Programming" id="{B122256C-AE2B-44B3-A998-3F3A81E40474}">
          <p14:sldIdLst>
            <p14:sldId id="4753"/>
            <p14:sldId id="2147376126"/>
            <p14:sldId id="2147376253"/>
            <p14:sldId id="2147376254"/>
            <p14:sldId id="2147376255"/>
            <p14:sldId id="2147376256"/>
            <p14:sldId id="2147376250"/>
          </p14:sldIdLst>
        </p14:section>
        <p14:section name="Q4 2026" id="{F78B9DDE-CB78-40A8-A1BC-D7D605B839F2}">
          <p14:sldIdLst>
            <p14:sldId id="4754"/>
            <p14:sldId id="4761"/>
            <p14:sldId id="1140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ca Webber" initials="DW" lastIdx="1" clrIdx="0">
    <p:extLst>
      <p:ext uri="{19B8F6BF-5375-455C-9EA6-DF929625EA0E}">
        <p15:presenceInfo xmlns:p15="http://schemas.microsoft.com/office/powerpoint/2012/main" userId="S-1-5-21-1903017862-2259124225-1915749700-46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B3C"/>
    <a:srgbClr val="0069B4"/>
    <a:srgbClr val="E8E8ED"/>
    <a:srgbClr val="00B050"/>
    <a:srgbClr val="8EA9DB"/>
    <a:srgbClr val="CECDD9"/>
    <a:srgbClr val="FCE4D6"/>
    <a:srgbClr val="DDEBF7"/>
    <a:srgbClr val="FFF2CC"/>
    <a:srgbClr val="E2EF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07" autoAdjust="0"/>
    <p:restoredTop sz="94026" autoAdjust="0"/>
  </p:normalViewPr>
  <p:slideViewPr>
    <p:cSldViewPr snapToGrid="0">
      <p:cViewPr varScale="1">
        <p:scale>
          <a:sx n="82" d="100"/>
          <a:sy n="82" d="100"/>
        </p:scale>
        <p:origin x="758" y="77"/>
      </p:cViewPr>
      <p:guideLst/>
    </p:cSldViewPr>
  </p:slideViewPr>
  <p:notesTextViewPr>
    <p:cViewPr>
      <p:scale>
        <a:sx n="1" d="1"/>
        <a:sy n="1" d="1"/>
      </p:scale>
      <p:origin x="0" y="0"/>
    </p:cViewPr>
  </p:notesTextViewPr>
  <p:sorterViewPr>
    <p:cViewPr>
      <p:scale>
        <a:sx n="150" d="100"/>
        <a:sy n="150" d="100"/>
      </p:scale>
      <p:origin x="0" y="-6282"/>
    </p:cViewPr>
  </p:sorterViewPr>
  <p:notesViewPr>
    <p:cSldViewPr snapToGrid="0">
      <p:cViewPr varScale="1">
        <p:scale>
          <a:sx n="78" d="100"/>
          <a:sy n="78" d="100"/>
        </p:scale>
        <p:origin x="396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Impacts</c:v>
                </c:pt>
              </c:strCache>
            </c:strRef>
          </c:tx>
          <c:spPr>
            <a:solidFill>
              <a:schemeClr val="accent1"/>
            </a:solidFill>
            <a:ln>
              <a:noFill/>
            </a:ln>
            <a:effectLst/>
          </c:spPr>
          <c:invertIfNegative val="0"/>
          <c:dLbls>
            <c:dLbl>
              <c:idx val="0"/>
              <c:tx>
                <c:rich>
                  <a:bodyPr/>
                  <a:lstStyle/>
                  <a:p>
                    <a:fld id="{21B31AC1-99A4-4084-96F5-5E56777A035C}" type="CELLRANGE">
                      <a:rPr lang="en-US"/>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52F-413C-935D-71B35E28A671}"/>
                </c:ext>
              </c:extLst>
            </c:dLbl>
            <c:dLbl>
              <c:idx val="1"/>
              <c:tx>
                <c:rich>
                  <a:bodyPr/>
                  <a:lstStyle/>
                  <a:p>
                    <a:fld id="{A90E11FE-E5F3-4A33-91E6-86C50F8B36D8}"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52F-413C-935D-71B35E28A671}"/>
                </c:ext>
              </c:extLst>
            </c:dLbl>
            <c:dLbl>
              <c:idx val="2"/>
              <c:tx>
                <c:rich>
                  <a:bodyPr/>
                  <a:lstStyle/>
                  <a:p>
                    <a:fld id="{06535A33-E415-4B26-9E9A-64702794B301}"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52F-413C-935D-71B35E28A671}"/>
                </c:ext>
              </c:extLst>
            </c:dLbl>
            <c:dLbl>
              <c:idx val="3"/>
              <c:tx>
                <c:rich>
                  <a:bodyPr/>
                  <a:lstStyle/>
                  <a:p>
                    <a:fld id="{ACC11D8D-53F8-4481-82AB-6FC79E63CEB7}"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52F-413C-935D-71B35E28A671}"/>
                </c:ext>
              </c:extLst>
            </c:dLbl>
            <c:dLbl>
              <c:idx val="4"/>
              <c:tx>
                <c:rich>
                  <a:bodyPr/>
                  <a:lstStyle/>
                  <a:p>
                    <a:fld id="{05F2A660-1FD2-4AF3-9ABE-A81C3E0BF8A6}"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A52F-413C-935D-71B35E28A671}"/>
                </c:ext>
              </c:extLst>
            </c:dLbl>
            <c:dLbl>
              <c:idx val="5"/>
              <c:tx>
                <c:rich>
                  <a:bodyPr/>
                  <a:lstStyle/>
                  <a:p>
                    <a:fld id="{5CA9141E-5A75-45BC-9B9D-B0473CEB7E30}"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52F-413C-935D-71B35E28A671}"/>
                </c:ext>
              </c:extLst>
            </c:dLbl>
            <c:dLbl>
              <c:idx val="6"/>
              <c:tx>
                <c:rich>
                  <a:bodyPr/>
                  <a:lstStyle/>
                  <a:p>
                    <a:fld id="{F6C128D4-13D7-43A8-A817-69036E7D058A}"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52F-413C-935D-71B35E28A671}"/>
                </c:ext>
              </c:extLst>
            </c:dLbl>
            <c:dLbl>
              <c:idx val="7"/>
              <c:tx>
                <c:rich>
                  <a:bodyPr/>
                  <a:lstStyle/>
                  <a:p>
                    <a:fld id="{5F04FC3C-8AA1-477F-AAF1-7C30BA273119}"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52F-413C-935D-71B35E28A671}"/>
                </c:ext>
              </c:extLst>
            </c:dLbl>
            <c:dLbl>
              <c:idx val="8"/>
              <c:tx>
                <c:rich>
                  <a:bodyPr/>
                  <a:lstStyle/>
                  <a:p>
                    <a:fld id="{8182C7D6-E488-4A3D-A39C-FD971F4606AC}"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A52F-413C-935D-71B35E28A671}"/>
                </c:ext>
              </c:extLst>
            </c:dLbl>
            <c:dLbl>
              <c:idx val="9"/>
              <c:tx>
                <c:rich>
                  <a:bodyPr/>
                  <a:lstStyle/>
                  <a:p>
                    <a:fld id="{D5400548-7664-448E-B10A-7337062DB753}"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52F-413C-935D-71B35E28A671}"/>
                </c:ext>
              </c:extLst>
            </c:dLbl>
            <c:dLbl>
              <c:idx val="10"/>
              <c:tx>
                <c:rich>
                  <a:bodyPr/>
                  <a:lstStyle/>
                  <a:p>
                    <a:fld id="{8F739124-3511-4870-86C2-00C65018E754}"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52F-413C-935D-71B35E28A671}"/>
                </c:ext>
              </c:extLst>
            </c:dLbl>
            <c:dLbl>
              <c:idx val="11"/>
              <c:tx>
                <c:rich>
                  <a:bodyPr/>
                  <a:lstStyle/>
                  <a:p>
                    <a:fld id="{7D3D5D1C-FEBA-40A6-8EF6-DDA957AB1A9E}"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A52F-413C-935D-71B35E28A671}"/>
                </c:ext>
              </c:extLst>
            </c:dLbl>
            <c:dLbl>
              <c:idx val="12"/>
              <c:tx>
                <c:rich>
                  <a:bodyPr/>
                  <a:lstStyle/>
                  <a:p>
                    <a:fld id="{3C44D775-B11F-46C3-9BF3-C6F05D70A5CB}"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52F-413C-935D-71B35E28A671}"/>
                </c:ext>
              </c:extLst>
            </c:dLbl>
            <c:dLbl>
              <c:idx val="13"/>
              <c:tx>
                <c:rich>
                  <a:bodyPr/>
                  <a:lstStyle/>
                  <a:p>
                    <a:fld id="{31204971-D4C1-4F14-A1CA-B757118B9537}"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52F-413C-935D-71B35E28A671}"/>
                </c:ext>
              </c:extLst>
            </c:dLbl>
            <c:dLbl>
              <c:idx val="14"/>
              <c:tx>
                <c:rich>
                  <a:bodyPr/>
                  <a:lstStyle/>
                  <a:p>
                    <a:fld id="{733CFC44-98FC-44D5-AAD2-320BDC8B9204}" type="CELLRANGE">
                      <a:rPr lang="en-GB"/>
                      <a:pPr/>
                      <a:t>[CELLRANGE]</a:t>
                    </a:fld>
                    <a:endParaRPr lang="en-GB"/>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A52F-413C-935D-71B35E28A67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2"/>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Finance</c:v>
                </c:pt>
                <c:pt idx="1">
                  <c:v>Travel &amp; Transport</c:v>
                </c:pt>
                <c:pt idx="2">
                  <c:v>Food</c:v>
                </c:pt>
                <c:pt idx="3">
                  <c:v>Gov / Social / Political Organisation</c:v>
                </c:pt>
                <c:pt idx="4">
                  <c:v>Entertainment &amp; Leisure</c:v>
                </c:pt>
                <c:pt idx="5">
                  <c:v>Household FMCG</c:v>
                </c:pt>
                <c:pt idx="6">
                  <c:v>Automotive</c:v>
                </c:pt>
                <c:pt idx="7">
                  <c:v>Household Equipment &amp; DIY</c:v>
                </c:pt>
                <c:pt idx="8">
                  <c:v>Cosmetics &amp; Personal Care</c:v>
                </c:pt>
                <c:pt idx="9">
                  <c:v>Health &amp; Wellbeing</c:v>
                </c:pt>
                <c:pt idx="10">
                  <c:v>Telecoms</c:v>
                </c:pt>
                <c:pt idx="11">
                  <c:v>Retail</c:v>
                </c:pt>
                <c:pt idx="12">
                  <c:v>Business &amp; Industrial</c:v>
                </c:pt>
                <c:pt idx="13">
                  <c:v>Media</c:v>
                </c:pt>
                <c:pt idx="14">
                  <c:v>Online Retail</c:v>
                </c:pt>
              </c:strCache>
            </c:strRef>
          </c:cat>
          <c:val>
            <c:numRef>
              <c:f>Sheet1!$B$2:$B$16</c:f>
              <c:numCache>
                <c:formatCode>_-* #,##0_-;\-* #,##0_-;_-* "-"??_-;_-@_-</c:formatCode>
                <c:ptCount val="15"/>
                <c:pt idx="0">
                  <c:v>17757</c:v>
                </c:pt>
                <c:pt idx="1">
                  <c:v>14828</c:v>
                </c:pt>
                <c:pt idx="2">
                  <c:v>13093</c:v>
                </c:pt>
                <c:pt idx="3">
                  <c:v>11478</c:v>
                </c:pt>
                <c:pt idx="4">
                  <c:v>10715</c:v>
                </c:pt>
                <c:pt idx="5">
                  <c:v>8314</c:v>
                </c:pt>
                <c:pt idx="6">
                  <c:v>7090</c:v>
                </c:pt>
                <c:pt idx="7">
                  <c:v>6564</c:v>
                </c:pt>
                <c:pt idx="8">
                  <c:v>6334</c:v>
                </c:pt>
                <c:pt idx="9">
                  <c:v>5825</c:v>
                </c:pt>
                <c:pt idx="10">
                  <c:v>5462</c:v>
                </c:pt>
                <c:pt idx="11">
                  <c:v>5063</c:v>
                </c:pt>
                <c:pt idx="12">
                  <c:v>5034</c:v>
                </c:pt>
                <c:pt idx="13">
                  <c:v>3146</c:v>
                </c:pt>
                <c:pt idx="14">
                  <c:v>3078</c:v>
                </c:pt>
              </c:numCache>
            </c:numRef>
          </c:val>
          <c:extLst>
            <c:ext xmlns:c15="http://schemas.microsoft.com/office/drawing/2012/chart" uri="{02D57815-91ED-43cb-92C2-25804820EDAC}">
              <c15:datalabelsRange>
                <c15:f>Sheet1!$E$2:$E$16</c15:f>
                <c15:dlblRangeCache>
                  <c:ptCount val="15"/>
                  <c:pt idx="0">
                    <c:v>126</c:v>
                  </c:pt>
                  <c:pt idx="1">
                    <c:v>141</c:v>
                  </c:pt>
                  <c:pt idx="2">
                    <c:v>92</c:v>
                  </c:pt>
                  <c:pt idx="3">
                    <c:v>105</c:v>
                  </c:pt>
                  <c:pt idx="4">
                    <c:v>83</c:v>
                  </c:pt>
                  <c:pt idx="5">
                    <c:v>85</c:v>
                  </c:pt>
                  <c:pt idx="6">
                    <c:v>146</c:v>
                  </c:pt>
                  <c:pt idx="7">
                    <c:v>115</c:v>
                  </c:pt>
                  <c:pt idx="8">
                    <c:v>72</c:v>
                  </c:pt>
                  <c:pt idx="9">
                    <c:v>107</c:v>
                  </c:pt>
                  <c:pt idx="10">
                    <c:v>86</c:v>
                  </c:pt>
                  <c:pt idx="11">
                    <c:v>79</c:v>
                  </c:pt>
                  <c:pt idx="12">
                    <c:v>130</c:v>
                  </c:pt>
                  <c:pt idx="13">
                    <c:v>88</c:v>
                  </c:pt>
                  <c:pt idx="14">
                    <c:v>91</c:v>
                  </c:pt>
                </c15:dlblRangeCache>
              </c15:datalabelsRange>
            </c:ext>
            <c:ext xmlns:c16="http://schemas.microsoft.com/office/drawing/2014/chart" uri="{C3380CC4-5D6E-409C-BE32-E72D297353CC}">
              <c16:uniqueId val="{00000000-D4B9-446F-8112-48A9C65C7976}"/>
            </c:ext>
          </c:extLst>
        </c:ser>
        <c:dLbls>
          <c:dLblPos val="outEnd"/>
          <c:showLegendKey val="0"/>
          <c:showVal val="1"/>
          <c:showCatName val="0"/>
          <c:showSerName val="0"/>
          <c:showPercent val="0"/>
          <c:showBubbleSize val="0"/>
        </c:dLbls>
        <c:gapWidth val="80"/>
        <c:overlap val="-27"/>
        <c:axId val="1018458864"/>
        <c:axId val="1018455256"/>
      </c:barChart>
      <c:catAx>
        <c:axId val="101845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n-US"/>
          </a:p>
        </c:txPr>
        <c:crossAx val="1018455256"/>
        <c:crosses val="autoZero"/>
        <c:auto val="1"/>
        <c:lblAlgn val="ctr"/>
        <c:lblOffset val="100"/>
        <c:noMultiLvlLbl val="0"/>
      </c:catAx>
      <c:valAx>
        <c:axId val="1018455256"/>
        <c:scaling>
          <c:orientation val="minMax"/>
          <c:max val="18000"/>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dirty="0"/>
                  <a:t>Impacts (R/W) (millions)</a:t>
                </a:r>
              </a:p>
            </c:rich>
          </c:tx>
          <c:layout>
            <c:manualLayout>
              <c:xMode val="edge"/>
              <c:yMode val="edge"/>
              <c:x val="1.1092624374303927E-3"/>
              <c:y val="0.26959675925925924"/>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018458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b="1">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cat>
            <c:strRef>
              <c:f>Sheet1!$A$2:$A$11</c:f>
              <c:strCache>
                <c:ptCount val="10"/>
                <c:pt idx="0">
                  <c:v>  We Buy Any Car  </c:v>
                </c:pt>
                <c:pt idx="1">
                  <c:v>  Toyota  </c:v>
                </c:pt>
                <c:pt idx="2">
                  <c:v>  Jaguar Land Rover  </c:v>
                </c:pt>
                <c:pt idx="3">
                  <c:v>  Renault  </c:v>
                </c:pt>
                <c:pt idx="4">
                  <c:v>  Volkswagen Group  </c:v>
                </c:pt>
                <c:pt idx="5">
                  <c:v>  Omoda &amp; Jaecoo  </c:v>
                </c:pt>
                <c:pt idx="6">
                  <c:v>  Volvo  </c:v>
                </c:pt>
                <c:pt idx="7">
                  <c:v>  BMW  </c:v>
                </c:pt>
                <c:pt idx="8">
                  <c:v>  Mazda  </c:v>
                </c:pt>
                <c:pt idx="9">
                  <c:v>  Geely  </c:v>
                </c:pt>
              </c:strCache>
            </c:strRef>
          </c:cat>
          <c:val>
            <c:numRef>
              <c:f>Sheet1!$B$2:$B$11</c:f>
              <c:numCache>
                <c:formatCode>_-* #,##0_-;\-* #,##0_-;_-* "-"??_-;_-@_-</c:formatCode>
                <c:ptCount val="10"/>
                <c:pt idx="0">
                  <c:v>334</c:v>
                </c:pt>
                <c:pt idx="1">
                  <c:v>224</c:v>
                </c:pt>
                <c:pt idx="2">
                  <c:v>172</c:v>
                </c:pt>
                <c:pt idx="3" formatCode="General">
                  <c:v>289.98129999999998</c:v>
                </c:pt>
                <c:pt idx="4">
                  <c:v>133</c:v>
                </c:pt>
                <c:pt idx="5">
                  <c:v>114</c:v>
                </c:pt>
                <c:pt idx="6">
                  <c:v>182</c:v>
                </c:pt>
                <c:pt idx="7">
                  <c:v>89</c:v>
                </c:pt>
                <c:pt idx="8">
                  <c:v>99</c:v>
                </c:pt>
                <c:pt idx="9">
                  <c:v>2</c:v>
                </c:pt>
              </c:numCache>
            </c:numRef>
          </c:val>
          <c:extLst>
            <c:ext xmlns:c16="http://schemas.microsoft.com/office/drawing/2014/chart" uri="{C3380CC4-5D6E-409C-BE32-E72D297353CC}">
              <c16:uniqueId val="{00000000-12C6-42EB-B63B-025125FE3DBC}"/>
            </c:ext>
          </c:extLst>
        </c:ser>
        <c:ser>
          <c:idx val="1"/>
          <c:order val="1"/>
          <c:tx>
            <c:strRef>
              <c:f>Sheet1!$C$1</c:f>
              <c:strCache>
                <c:ptCount val="1"/>
                <c:pt idx="0">
                  <c:v>Feb</c:v>
                </c:pt>
              </c:strCache>
            </c:strRef>
          </c:tx>
          <c:spPr>
            <a:solidFill>
              <a:schemeClr val="accent2"/>
            </a:solidFill>
            <a:ln>
              <a:noFill/>
            </a:ln>
            <a:effectLst/>
          </c:spPr>
          <c:invertIfNegative val="0"/>
          <c:cat>
            <c:strRef>
              <c:f>Sheet1!$A$2:$A$11</c:f>
              <c:strCache>
                <c:ptCount val="10"/>
                <c:pt idx="0">
                  <c:v>  We Buy Any Car  </c:v>
                </c:pt>
                <c:pt idx="1">
                  <c:v>  Toyota  </c:v>
                </c:pt>
                <c:pt idx="2">
                  <c:v>  Jaguar Land Rover  </c:v>
                </c:pt>
                <c:pt idx="3">
                  <c:v>  Renault  </c:v>
                </c:pt>
                <c:pt idx="4">
                  <c:v>  Volkswagen Group  </c:v>
                </c:pt>
                <c:pt idx="5">
                  <c:v>  Omoda &amp; Jaecoo  </c:v>
                </c:pt>
                <c:pt idx="6">
                  <c:v>  Volvo  </c:v>
                </c:pt>
                <c:pt idx="7">
                  <c:v>  BMW  </c:v>
                </c:pt>
                <c:pt idx="8">
                  <c:v>  Mazda  </c:v>
                </c:pt>
                <c:pt idx="9">
                  <c:v>  Geely  </c:v>
                </c:pt>
              </c:strCache>
            </c:strRef>
          </c:cat>
          <c:val>
            <c:numRef>
              <c:f>Sheet1!$C$2:$C$11</c:f>
              <c:numCache>
                <c:formatCode>_-* #,##0_-;\-* #,##0_-;_-* "-"??_-;_-@_-</c:formatCode>
                <c:ptCount val="10"/>
                <c:pt idx="0">
                  <c:v>311</c:v>
                </c:pt>
                <c:pt idx="1">
                  <c:v>152</c:v>
                </c:pt>
                <c:pt idx="2">
                  <c:v>97</c:v>
                </c:pt>
                <c:pt idx="3">
                  <c:v>10</c:v>
                </c:pt>
                <c:pt idx="4">
                  <c:v>118</c:v>
                </c:pt>
                <c:pt idx="5">
                  <c:v>120</c:v>
                </c:pt>
                <c:pt idx="6">
                  <c:v>85</c:v>
                </c:pt>
                <c:pt idx="7">
                  <c:v>94</c:v>
                </c:pt>
                <c:pt idx="8">
                  <c:v>158</c:v>
                </c:pt>
                <c:pt idx="9">
                  <c:v>120</c:v>
                </c:pt>
              </c:numCache>
            </c:numRef>
          </c:val>
          <c:extLst>
            <c:ext xmlns:c16="http://schemas.microsoft.com/office/drawing/2014/chart" uri="{C3380CC4-5D6E-409C-BE32-E72D297353CC}">
              <c16:uniqueId val="{00000001-12C6-42EB-B63B-025125FE3DBC}"/>
            </c:ext>
          </c:extLst>
        </c:ser>
        <c:ser>
          <c:idx val="2"/>
          <c:order val="2"/>
          <c:tx>
            <c:strRef>
              <c:f>Sheet1!$D$1</c:f>
              <c:strCache>
                <c:ptCount val="1"/>
                <c:pt idx="0">
                  <c:v>Mar</c:v>
                </c:pt>
              </c:strCache>
            </c:strRef>
          </c:tx>
          <c:spPr>
            <a:solidFill>
              <a:schemeClr val="accent3"/>
            </a:solidFill>
            <a:ln>
              <a:noFill/>
            </a:ln>
            <a:effectLst/>
          </c:spPr>
          <c:invertIfNegative val="0"/>
          <c:cat>
            <c:strRef>
              <c:f>Sheet1!$A$2:$A$11</c:f>
              <c:strCache>
                <c:ptCount val="10"/>
                <c:pt idx="0">
                  <c:v>  We Buy Any Car  </c:v>
                </c:pt>
                <c:pt idx="1">
                  <c:v>  Toyota  </c:v>
                </c:pt>
                <c:pt idx="2">
                  <c:v>  Jaguar Land Rover  </c:v>
                </c:pt>
                <c:pt idx="3">
                  <c:v>  Renault  </c:v>
                </c:pt>
                <c:pt idx="4">
                  <c:v>  Volkswagen Group  </c:v>
                </c:pt>
                <c:pt idx="5">
                  <c:v>  Omoda &amp; Jaecoo  </c:v>
                </c:pt>
                <c:pt idx="6">
                  <c:v>  Volvo  </c:v>
                </c:pt>
                <c:pt idx="7">
                  <c:v>  BMW  </c:v>
                </c:pt>
                <c:pt idx="8">
                  <c:v>  Mazda  </c:v>
                </c:pt>
                <c:pt idx="9">
                  <c:v>  Geely  </c:v>
                </c:pt>
              </c:strCache>
            </c:strRef>
          </c:cat>
          <c:val>
            <c:numRef>
              <c:f>Sheet1!$D$2:$D$11</c:f>
              <c:numCache>
                <c:formatCode>_-* #,##0_-;\-* #,##0_-;_-* "-"??_-;_-@_-</c:formatCode>
                <c:ptCount val="10"/>
                <c:pt idx="0">
                  <c:v>25</c:v>
                </c:pt>
                <c:pt idx="1">
                  <c:v>152</c:v>
                </c:pt>
                <c:pt idx="2">
                  <c:v>251</c:v>
                </c:pt>
                <c:pt idx="3">
                  <c:v>191</c:v>
                </c:pt>
                <c:pt idx="4">
                  <c:v>133</c:v>
                </c:pt>
                <c:pt idx="5">
                  <c:v>115</c:v>
                </c:pt>
                <c:pt idx="6">
                  <c:v>72</c:v>
                </c:pt>
                <c:pt idx="7">
                  <c:v>144</c:v>
                </c:pt>
                <c:pt idx="8">
                  <c:v>45</c:v>
                </c:pt>
                <c:pt idx="9">
                  <c:v>146</c:v>
                </c:pt>
              </c:numCache>
            </c:numRef>
          </c:val>
          <c:extLst>
            <c:ext xmlns:c16="http://schemas.microsoft.com/office/drawing/2014/chart" uri="{C3380CC4-5D6E-409C-BE32-E72D297353CC}">
              <c16:uniqueId val="{00000002-12C6-42EB-B63B-025125FE3DBC}"/>
            </c:ext>
          </c:extLst>
        </c:ser>
        <c:dLbls>
          <c:showLegendKey val="0"/>
          <c:showVal val="0"/>
          <c:showCatName val="0"/>
          <c:showSerName val="0"/>
          <c:showPercent val="0"/>
          <c:showBubbleSize val="0"/>
        </c:dLbls>
        <c:gapWidth val="219"/>
        <c:overlap val="-27"/>
        <c:axId val="1253125688"/>
        <c:axId val="1253127984"/>
      </c:barChart>
      <c:catAx>
        <c:axId val="1253125688"/>
        <c:scaling>
          <c:orientation val="minMax"/>
        </c:scaling>
        <c:delete val="1"/>
        <c:axPos val="b"/>
        <c:numFmt formatCode="General" sourceLinked="1"/>
        <c:majorTickMark val="out"/>
        <c:minorTickMark val="none"/>
        <c:tickLblPos val="nextTo"/>
        <c:crossAx val="1253127984"/>
        <c:crosses val="autoZero"/>
        <c:auto val="1"/>
        <c:lblAlgn val="ctr"/>
        <c:lblOffset val="100"/>
        <c:noMultiLvlLbl val="0"/>
      </c:catAx>
      <c:valAx>
        <c:axId val="1253127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dirty="0"/>
                  <a:t>Impacts (R/W) (millions)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_-* #,##0_-;\-* #,##0_-;_-* &quot;-&quot;??_-;_-@_-"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2531256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b="1">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cat>
            <c:strRef>
              <c:f>Sheet1!$A$2:$A$11</c:f>
              <c:strCache>
                <c:ptCount val="10"/>
                <c:pt idx="0">
                  <c:v> Tui </c:v>
                </c:pt>
                <c:pt idx="1">
                  <c:v> Trivago </c:v>
                </c:pt>
                <c:pt idx="2">
                  <c:v> P&amp;O Cruises </c:v>
                </c:pt>
                <c:pt idx="3">
                  <c:v> Turkish Tourist Office </c:v>
                </c:pt>
                <c:pt idx="4">
                  <c:v> Jet2 </c:v>
                </c:pt>
                <c:pt idx="5">
                  <c:v> Easyjet </c:v>
                </c:pt>
                <c:pt idx="6">
                  <c:v> Airbnb </c:v>
                </c:pt>
                <c:pt idx="7">
                  <c:v> Bourne Leisure </c:v>
                </c:pt>
                <c:pt idx="8">
                  <c:v> Exoticca Travel </c:v>
                </c:pt>
                <c:pt idx="9">
                  <c:v> Carnival Cruise Line </c:v>
                </c:pt>
              </c:strCache>
            </c:strRef>
          </c:cat>
          <c:val>
            <c:numRef>
              <c:f>Sheet1!$B$2:$B$11</c:f>
              <c:numCache>
                <c:formatCode>_-* #,##0_-;\-* #,##0_-;_-* "-"??_-;_-@_-</c:formatCode>
                <c:ptCount val="10"/>
                <c:pt idx="0">
                  <c:v>496.89058</c:v>
                </c:pt>
                <c:pt idx="1">
                  <c:v>338.53950500000002</c:v>
                </c:pt>
                <c:pt idx="2">
                  <c:v>447.60793010000003</c:v>
                </c:pt>
                <c:pt idx="3">
                  <c:v>218.48560000000001</c:v>
                </c:pt>
                <c:pt idx="4">
                  <c:v>200.67154500000001</c:v>
                </c:pt>
                <c:pt idx="5">
                  <c:v>243.34779</c:v>
                </c:pt>
                <c:pt idx="6">
                  <c:v>176.24251000000001</c:v>
                </c:pt>
                <c:pt idx="7">
                  <c:v>229.02865</c:v>
                </c:pt>
                <c:pt idx="8">
                  <c:v>169.91309999999999</c:v>
                </c:pt>
                <c:pt idx="9">
                  <c:v>239.81460000000001</c:v>
                </c:pt>
              </c:numCache>
            </c:numRef>
          </c:val>
          <c:extLst>
            <c:ext xmlns:c16="http://schemas.microsoft.com/office/drawing/2014/chart" uri="{C3380CC4-5D6E-409C-BE32-E72D297353CC}">
              <c16:uniqueId val="{00000000-12C6-42EB-B63B-025125FE3DBC}"/>
            </c:ext>
          </c:extLst>
        </c:ser>
        <c:ser>
          <c:idx val="1"/>
          <c:order val="1"/>
          <c:tx>
            <c:strRef>
              <c:f>Sheet1!$C$1</c:f>
              <c:strCache>
                <c:ptCount val="1"/>
                <c:pt idx="0">
                  <c:v>Feb</c:v>
                </c:pt>
              </c:strCache>
            </c:strRef>
          </c:tx>
          <c:spPr>
            <a:solidFill>
              <a:schemeClr val="accent2"/>
            </a:solidFill>
            <a:ln>
              <a:noFill/>
            </a:ln>
            <a:effectLst/>
          </c:spPr>
          <c:invertIfNegative val="0"/>
          <c:cat>
            <c:strRef>
              <c:f>Sheet1!$A$2:$A$11</c:f>
              <c:strCache>
                <c:ptCount val="10"/>
                <c:pt idx="0">
                  <c:v> Tui </c:v>
                </c:pt>
                <c:pt idx="1">
                  <c:v> Trivago </c:v>
                </c:pt>
                <c:pt idx="2">
                  <c:v> P&amp;O Cruises </c:v>
                </c:pt>
                <c:pt idx="3">
                  <c:v> Turkish Tourist Office </c:v>
                </c:pt>
                <c:pt idx="4">
                  <c:v> Jet2 </c:v>
                </c:pt>
                <c:pt idx="5">
                  <c:v> Easyjet </c:v>
                </c:pt>
                <c:pt idx="6">
                  <c:v> Airbnb </c:v>
                </c:pt>
                <c:pt idx="7">
                  <c:v> Bourne Leisure </c:v>
                </c:pt>
                <c:pt idx="8">
                  <c:v> Exoticca Travel </c:v>
                </c:pt>
                <c:pt idx="9">
                  <c:v> Carnival Cruise Line </c:v>
                </c:pt>
              </c:strCache>
            </c:strRef>
          </c:cat>
          <c:val>
            <c:numRef>
              <c:f>Sheet1!$C$2:$C$11</c:f>
              <c:numCache>
                <c:formatCode>_-* #,##0_-;\-* #,##0_-;_-* "-"??_-;_-@_-</c:formatCode>
                <c:ptCount val="10"/>
                <c:pt idx="0">
                  <c:v>317.55270999999999</c:v>
                </c:pt>
                <c:pt idx="1">
                  <c:v>294.07516500000003</c:v>
                </c:pt>
                <c:pt idx="2">
                  <c:v>301.83276499999999</c:v>
                </c:pt>
                <c:pt idx="3">
                  <c:v>261.45800000000003</c:v>
                </c:pt>
                <c:pt idx="4">
                  <c:v>164.45845</c:v>
                </c:pt>
                <c:pt idx="5">
                  <c:v>209.79760999999999</c:v>
                </c:pt>
                <c:pt idx="6">
                  <c:v>119.4122</c:v>
                </c:pt>
                <c:pt idx="7">
                  <c:v>135.70060000000001</c:v>
                </c:pt>
                <c:pt idx="8">
                  <c:v>148.41460000000001</c:v>
                </c:pt>
                <c:pt idx="9">
                  <c:v>109.2758</c:v>
                </c:pt>
              </c:numCache>
            </c:numRef>
          </c:val>
          <c:extLst>
            <c:ext xmlns:c16="http://schemas.microsoft.com/office/drawing/2014/chart" uri="{C3380CC4-5D6E-409C-BE32-E72D297353CC}">
              <c16:uniqueId val="{00000001-12C6-42EB-B63B-025125FE3DBC}"/>
            </c:ext>
          </c:extLst>
        </c:ser>
        <c:ser>
          <c:idx val="2"/>
          <c:order val="2"/>
          <c:tx>
            <c:strRef>
              <c:f>Sheet1!$D$1</c:f>
              <c:strCache>
                <c:ptCount val="1"/>
                <c:pt idx="0">
                  <c:v>Mar</c:v>
                </c:pt>
              </c:strCache>
            </c:strRef>
          </c:tx>
          <c:spPr>
            <a:solidFill>
              <a:schemeClr val="accent3"/>
            </a:solidFill>
            <a:ln>
              <a:noFill/>
            </a:ln>
            <a:effectLst/>
          </c:spPr>
          <c:invertIfNegative val="0"/>
          <c:cat>
            <c:strRef>
              <c:f>Sheet1!$A$2:$A$11</c:f>
              <c:strCache>
                <c:ptCount val="10"/>
                <c:pt idx="0">
                  <c:v> Tui </c:v>
                </c:pt>
                <c:pt idx="1">
                  <c:v> Trivago </c:v>
                </c:pt>
                <c:pt idx="2">
                  <c:v> P&amp;O Cruises </c:v>
                </c:pt>
                <c:pt idx="3">
                  <c:v> Turkish Tourist Office </c:v>
                </c:pt>
                <c:pt idx="4">
                  <c:v> Jet2 </c:v>
                </c:pt>
                <c:pt idx="5">
                  <c:v> Easyjet </c:v>
                </c:pt>
                <c:pt idx="6">
                  <c:v> Airbnb </c:v>
                </c:pt>
                <c:pt idx="7">
                  <c:v> Bourne Leisure </c:v>
                </c:pt>
                <c:pt idx="8">
                  <c:v> Exoticca Travel </c:v>
                </c:pt>
                <c:pt idx="9">
                  <c:v> Carnival Cruise Line </c:v>
                </c:pt>
              </c:strCache>
            </c:strRef>
          </c:cat>
          <c:val>
            <c:numRef>
              <c:f>Sheet1!$D$2:$D$11</c:f>
              <c:numCache>
                <c:formatCode>_-* #,##0_-;\-* #,##0_-;_-* "-"??_-;_-@_-</c:formatCode>
                <c:ptCount val="10"/>
                <c:pt idx="0">
                  <c:v>226.47659999999999</c:v>
                </c:pt>
                <c:pt idx="1">
                  <c:v>393.073035</c:v>
                </c:pt>
                <c:pt idx="2">
                  <c:v>246.73132000000001</c:v>
                </c:pt>
                <c:pt idx="3">
                  <c:v>179.6968</c:v>
                </c:pt>
                <c:pt idx="4">
                  <c:v>179.08385000000001</c:v>
                </c:pt>
                <c:pt idx="5">
                  <c:v>38.106099999999998</c:v>
                </c:pt>
                <c:pt idx="6">
                  <c:v>173.39866000000001</c:v>
                </c:pt>
                <c:pt idx="7">
                  <c:v>67.207250000000002</c:v>
                </c:pt>
                <c:pt idx="8">
                  <c:v>70.912400000000005</c:v>
                </c:pt>
                <c:pt idx="9">
                  <c:v>0</c:v>
                </c:pt>
              </c:numCache>
            </c:numRef>
          </c:val>
          <c:extLst>
            <c:ext xmlns:c16="http://schemas.microsoft.com/office/drawing/2014/chart" uri="{C3380CC4-5D6E-409C-BE32-E72D297353CC}">
              <c16:uniqueId val="{00000002-12C6-42EB-B63B-025125FE3DBC}"/>
            </c:ext>
          </c:extLst>
        </c:ser>
        <c:dLbls>
          <c:showLegendKey val="0"/>
          <c:showVal val="0"/>
          <c:showCatName val="0"/>
          <c:showSerName val="0"/>
          <c:showPercent val="0"/>
          <c:showBubbleSize val="0"/>
        </c:dLbls>
        <c:gapWidth val="219"/>
        <c:overlap val="-27"/>
        <c:axId val="1253125688"/>
        <c:axId val="1253127984"/>
      </c:barChart>
      <c:catAx>
        <c:axId val="1253125688"/>
        <c:scaling>
          <c:orientation val="minMax"/>
        </c:scaling>
        <c:delete val="1"/>
        <c:axPos val="b"/>
        <c:numFmt formatCode="General" sourceLinked="1"/>
        <c:majorTickMark val="out"/>
        <c:minorTickMark val="none"/>
        <c:tickLblPos val="nextTo"/>
        <c:crossAx val="1253127984"/>
        <c:crosses val="autoZero"/>
        <c:auto val="1"/>
        <c:lblAlgn val="ctr"/>
        <c:lblOffset val="100"/>
        <c:noMultiLvlLbl val="0"/>
      </c:catAx>
      <c:valAx>
        <c:axId val="1253127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dirty="0"/>
                  <a:t>Impacts (R/W) (millions)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_-* #,##0_-;\-* #,##0_-;_-* &quot;-&quot;??_-;_-@_-"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2531256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b="1">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cat>
            <c:strRef>
              <c:f>Sheet1!$A$2:$A$11</c:f>
              <c:strCache>
                <c:ptCount val="10"/>
                <c:pt idx="0">
                  <c:v> Pure Cremation </c:v>
                </c:pt>
                <c:pt idx="1">
                  <c:v> Trading 212 </c:v>
                </c:pt>
                <c:pt idx="2">
                  <c:v> Co operative group </c:v>
                </c:pt>
                <c:pt idx="3">
                  <c:v> Admiral </c:v>
                </c:pt>
                <c:pt idx="4">
                  <c:v> Bisl </c:v>
                </c:pt>
                <c:pt idx="5">
                  <c:v> Axa sun life </c:v>
                </c:pt>
                <c:pt idx="6">
                  <c:v> Staysure.co.uk </c:v>
                </c:pt>
                <c:pt idx="7">
                  <c:v> Pet plan </c:v>
                </c:pt>
                <c:pt idx="8">
                  <c:v> A a automobile ass </c:v>
                </c:pt>
                <c:pt idx="9">
                  <c:v> Digital moneybox </c:v>
                </c:pt>
              </c:strCache>
            </c:strRef>
          </c:cat>
          <c:val>
            <c:numRef>
              <c:f>Sheet1!$B$2:$B$11</c:f>
              <c:numCache>
                <c:formatCode>_-* #,##0_-;\-* #,##0_-;_-* "-"??_-;_-@_-</c:formatCode>
                <c:ptCount val="10"/>
                <c:pt idx="0">
                  <c:v>496</c:v>
                </c:pt>
                <c:pt idx="1">
                  <c:v>237</c:v>
                </c:pt>
                <c:pt idx="2">
                  <c:v>313</c:v>
                </c:pt>
                <c:pt idx="3">
                  <c:v>259</c:v>
                </c:pt>
                <c:pt idx="4">
                  <c:v>283</c:v>
                </c:pt>
                <c:pt idx="5">
                  <c:v>210</c:v>
                </c:pt>
                <c:pt idx="6">
                  <c:v>207</c:v>
                </c:pt>
                <c:pt idx="7">
                  <c:v>269</c:v>
                </c:pt>
                <c:pt idx="8">
                  <c:v>234</c:v>
                </c:pt>
                <c:pt idx="9">
                  <c:v>160</c:v>
                </c:pt>
              </c:numCache>
            </c:numRef>
          </c:val>
          <c:extLst>
            <c:ext xmlns:c16="http://schemas.microsoft.com/office/drawing/2014/chart" uri="{C3380CC4-5D6E-409C-BE32-E72D297353CC}">
              <c16:uniqueId val="{00000000-12C6-42EB-B63B-025125FE3DBC}"/>
            </c:ext>
          </c:extLst>
        </c:ser>
        <c:ser>
          <c:idx val="1"/>
          <c:order val="1"/>
          <c:tx>
            <c:strRef>
              <c:f>Sheet1!$C$1</c:f>
              <c:strCache>
                <c:ptCount val="1"/>
                <c:pt idx="0">
                  <c:v>Feb</c:v>
                </c:pt>
              </c:strCache>
            </c:strRef>
          </c:tx>
          <c:spPr>
            <a:solidFill>
              <a:schemeClr val="accent2"/>
            </a:solidFill>
            <a:ln>
              <a:noFill/>
            </a:ln>
            <a:effectLst/>
          </c:spPr>
          <c:invertIfNegative val="0"/>
          <c:cat>
            <c:strRef>
              <c:f>Sheet1!$A$2:$A$11</c:f>
              <c:strCache>
                <c:ptCount val="10"/>
                <c:pt idx="0">
                  <c:v> Pure Cremation </c:v>
                </c:pt>
                <c:pt idx="1">
                  <c:v> Trading 212 </c:v>
                </c:pt>
                <c:pt idx="2">
                  <c:v> Co operative group </c:v>
                </c:pt>
                <c:pt idx="3">
                  <c:v> Admiral </c:v>
                </c:pt>
                <c:pt idx="4">
                  <c:v> Bisl </c:v>
                </c:pt>
                <c:pt idx="5">
                  <c:v> Axa sun life </c:v>
                </c:pt>
                <c:pt idx="6">
                  <c:v> Staysure.co.uk </c:v>
                </c:pt>
                <c:pt idx="7">
                  <c:v> Pet plan </c:v>
                </c:pt>
                <c:pt idx="8">
                  <c:v> A a automobile ass </c:v>
                </c:pt>
                <c:pt idx="9">
                  <c:v> Digital moneybox </c:v>
                </c:pt>
              </c:strCache>
            </c:strRef>
          </c:cat>
          <c:val>
            <c:numRef>
              <c:f>Sheet1!$C$2:$C$11</c:f>
              <c:numCache>
                <c:formatCode>_-* #,##0_-;\-* #,##0_-;_-* "-"??_-;_-@_-</c:formatCode>
                <c:ptCount val="10"/>
                <c:pt idx="0">
                  <c:v>520</c:v>
                </c:pt>
                <c:pt idx="1">
                  <c:v>184</c:v>
                </c:pt>
                <c:pt idx="2">
                  <c:v>251</c:v>
                </c:pt>
                <c:pt idx="3">
                  <c:v>260</c:v>
                </c:pt>
                <c:pt idx="4">
                  <c:v>205</c:v>
                </c:pt>
                <c:pt idx="5">
                  <c:v>178</c:v>
                </c:pt>
                <c:pt idx="6">
                  <c:v>202</c:v>
                </c:pt>
                <c:pt idx="7">
                  <c:v>203</c:v>
                </c:pt>
                <c:pt idx="8">
                  <c:v>123</c:v>
                </c:pt>
                <c:pt idx="9">
                  <c:v>128</c:v>
                </c:pt>
              </c:numCache>
            </c:numRef>
          </c:val>
          <c:extLst>
            <c:ext xmlns:c16="http://schemas.microsoft.com/office/drawing/2014/chart" uri="{C3380CC4-5D6E-409C-BE32-E72D297353CC}">
              <c16:uniqueId val="{00000001-12C6-42EB-B63B-025125FE3DBC}"/>
            </c:ext>
          </c:extLst>
        </c:ser>
        <c:ser>
          <c:idx val="2"/>
          <c:order val="2"/>
          <c:tx>
            <c:strRef>
              <c:f>Sheet1!$D$1</c:f>
              <c:strCache>
                <c:ptCount val="1"/>
                <c:pt idx="0">
                  <c:v>Mar</c:v>
                </c:pt>
              </c:strCache>
            </c:strRef>
          </c:tx>
          <c:spPr>
            <a:solidFill>
              <a:schemeClr val="accent3"/>
            </a:solidFill>
            <a:ln>
              <a:noFill/>
            </a:ln>
            <a:effectLst/>
          </c:spPr>
          <c:invertIfNegative val="0"/>
          <c:cat>
            <c:strRef>
              <c:f>Sheet1!$A$2:$A$11</c:f>
              <c:strCache>
                <c:ptCount val="10"/>
                <c:pt idx="0">
                  <c:v> Pure Cremation </c:v>
                </c:pt>
                <c:pt idx="1">
                  <c:v> Trading 212 </c:v>
                </c:pt>
                <c:pt idx="2">
                  <c:v> Co operative group </c:v>
                </c:pt>
                <c:pt idx="3">
                  <c:v> Admiral </c:v>
                </c:pt>
                <c:pt idx="4">
                  <c:v> Bisl </c:v>
                </c:pt>
                <c:pt idx="5">
                  <c:v> Axa sun life </c:v>
                </c:pt>
                <c:pt idx="6">
                  <c:v> Staysure.co.uk </c:v>
                </c:pt>
                <c:pt idx="7">
                  <c:v> Pet plan </c:v>
                </c:pt>
                <c:pt idx="8">
                  <c:v> A a automobile ass </c:v>
                </c:pt>
                <c:pt idx="9">
                  <c:v> Digital moneybox </c:v>
                </c:pt>
              </c:strCache>
            </c:strRef>
          </c:cat>
          <c:val>
            <c:numRef>
              <c:f>Sheet1!$D$2:$D$11</c:f>
              <c:numCache>
                <c:formatCode>_-* #,##0_-;\-* #,##0_-;_-* "-"??_-;_-@_-</c:formatCode>
                <c:ptCount val="10"/>
                <c:pt idx="0">
                  <c:v>476</c:v>
                </c:pt>
                <c:pt idx="1">
                  <c:v>495</c:v>
                </c:pt>
                <c:pt idx="2">
                  <c:v>292</c:v>
                </c:pt>
                <c:pt idx="3">
                  <c:v>248</c:v>
                </c:pt>
                <c:pt idx="4">
                  <c:v>260</c:v>
                </c:pt>
                <c:pt idx="5">
                  <c:v>208</c:v>
                </c:pt>
                <c:pt idx="6">
                  <c:v>135</c:v>
                </c:pt>
                <c:pt idx="7">
                  <c:v>65</c:v>
                </c:pt>
                <c:pt idx="8">
                  <c:v>113</c:v>
                </c:pt>
                <c:pt idx="9">
                  <c:v>160</c:v>
                </c:pt>
              </c:numCache>
            </c:numRef>
          </c:val>
          <c:extLst>
            <c:ext xmlns:c16="http://schemas.microsoft.com/office/drawing/2014/chart" uri="{C3380CC4-5D6E-409C-BE32-E72D297353CC}">
              <c16:uniqueId val="{00000002-12C6-42EB-B63B-025125FE3DBC}"/>
            </c:ext>
          </c:extLst>
        </c:ser>
        <c:dLbls>
          <c:showLegendKey val="0"/>
          <c:showVal val="0"/>
          <c:showCatName val="0"/>
          <c:showSerName val="0"/>
          <c:showPercent val="0"/>
          <c:showBubbleSize val="0"/>
        </c:dLbls>
        <c:gapWidth val="219"/>
        <c:overlap val="-27"/>
        <c:axId val="1253125688"/>
        <c:axId val="1253127984"/>
      </c:barChart>
      <c:catAx>
        <c:axId val="1253125688"/>
        <c:scaling>
          <c:orientation val="minMax"/>
        </c:scaling>
        <c:delete val="1"/>
        <c:axPos val="b"/>
        <c:numFmt formatCode="General" sourceLinked="1"/>
        <c:majorTickMark val="out"/>
        <c:minorTickMark val="none"/>
        <c:tickLblPos val="nextTo"/>
        <c:crossAx val="1253127984"/>
        <c:crosses val="autoZero"/>
        <c:auto val="1"/>
        <c:lblAlgn val="ctr"/>
        <c:lblOffset val="100"/>
        <c:noMultiLvlLbl val="0"/>
      </c:catAx>
      <c:valAx>
        <c:axId val="1253127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dirty="0"/>
                  <a:t>Impacts (R/W) (millions)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_-* #,##0_-;\-* #,##0_-;_-* &quot;-&quot;??_-;_-@_-"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2531256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b="1">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334999999999999E-2"/>
          <c:y val="3.4410648148148149E-2"/>
          <c:w val="0.94372981481481477"/>
          <c:h val="0.6791652777777778"/>
        </c:manualLayout>
      </c:layout>
      <c:barChart>
        <c:barDir val="col"/>
        <c:grouping val="clustered"/>
        <c:varyColors val="0"/>
        <c:ser>
          <c:idx val="0"/>
          <c:order val="0"/>
          <c:tx>
            <c:strRef>
              <c:f>Sheet1!$B$1</c:f>
              <c:strCache>
                <c:ptCount val="1"/>
                <c:pt idx="0">
                  <c:v>Average Mins Per Day of Total TV</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0-9%</c:v>
                </c:pt>
                <c:pt idx="1">
                  <c:v>10-19%</c:v>
                </c:pt>
                <c:pt idx="2">
                  <c:v>20-29%</c:v>
                </c:pt>
                <c:pt idx="3">
                  <c:v>30-39%</c:v>
                </c:pt>
                <c:pt idx="4">
                  <c:v>40-49%</c:v>
                </c:pt>
                <c:pt idx="5">
                  <c:v>50-59%</c:v>
                </c:pt>
                <c:pt idx="6">
                  <c:v>60-69%</c:v>
                </c:pt>
                <c:pt idx="7">
                  <c:v>70-79%</c:v>
                </c:pt>
                <c:pt idx="8">
                  <c:v>80-89%</c:v>
                </c:pt>
                <c:pt idx="9">
                  <c:v>90-100%</c:v>
                </c:pt>
              </c:strCache>
            </c:strRef>
          </c:cat>
          <c:val>
            <c:numRef>
              <c:f>Sheet1!$B$2:$B$11</c:f>
              <c:numCache>
                <c:formatCode>General</c:formatCode>
                <c:ptCount val="10"/>
                <c:pt idx="0">
                  <c:v>10</c:v>
                </c:pt>
                <c:pt idx="1">
                  <c:v>39</c:v>
                </c:pt>
                <c:pt idx="2">
                  <c:v>71</c:v>
                </c:pt>
                <c:pt idx="3">
                  <c:v>105</c:v>
                </c:pt>
                <c:pt idx="4">
                  <c:v>144</c:v>
                </c:pt>
                <c:pt idx="5">
                  <c:v>191</c:v>
                </c:pt>
                <c:pt idx="6">
                  <c:v>249</c:v>
                </c:pt>
                <c:pt idx="7">
                  <c:v>328</c:v>
                </c:pt>
                <c:pt idx="8">
                  <c:v>437</c:v>
                </c:pt>
                <c:pt idx="9">
                  <c:v>681</c:v>
                </c:pt>
              </c:numCache>
            </c:numRef>
          </c:val>
          <c:extLst>
            <c:ext xmlns:c16="http://schemas.microsoft.com/office/drawing/2014/chart" uri="{C3380CC4-5D6E-409C-BE32-E72D297353CC}">
              <c16:uniqueId val="{00000000-43DE-48AB-AFD9-B07355CF71CE}"/>
            </c:ext>
          </c:extLst>
        </c:ser>
        <c:dLbls>
          <c:showLegendKey val="0"/>
          <c:showVal val="0"/>
          <c:showCatName val="0"/>
          <c:showSerName val="0"/>
          <c:showPercent val="0"/>
          <c:showBubbleSize val="0"/>
        </c:dLbls>
        <c:gapWidth val="85"/>
        <c:overlap val="-67"/>
        <c:axId val="1102543871"/>
        <c:axId val="1835477200"/>
      </c:barChart>
      <c:catAx>
        <c:axId val="1102543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835477200"/>
        <c:crosses val="autoZero"/>
        <c:auto val="1"/>
        <c:lblAlgn val="ctr"/>
        <c:lblOffset val="100"/>
        <c:noMultiLvlLbl val="0"/>
      </c:catAx>
      <c:valAx>
        <c:axId val="18354772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10254387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96DD80-4647-B7BA-22D4-17E170CC84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AD8B104-5BE5-92CA-6EA4-8DF8BE10E16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010335-9DAE-404E-B89E-569F1F18FB7D}" type="datetimeFigureOut">
              <a:rPr lang="en-GB" smtClean="0"/>
              <a:t>22/10/2026</a:t>
            </a:fld>
            <a:endParaRPr lang="en-GB"/>
          </a:p>
        </p:txBody>
      </p:sp>
      <p:sp>
        <p:nvSpPr>
          <p:cNvPr id="4" name="Footer Placeholder 3">
            <a:extLst>
              <a:ext uri="{FF2B5EF4-FFF2-40B4-BE49-F238E27FC236}">
                <a16:creationId xmlns:a16="http://schemas.microsoft.com/office/drawing/2014/main" id="{367EC559-C94C-3BDB-19FC-B345E0EE4D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013F8F0-FEBD-6681-BECD-72C3DBFB51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D6D08F-DB2D-4B3A-8DA2-2EEDDBEF35DF}" type="slidenum">
              <a:rPr lang="en-GB" smtClean="0"/>
              <a:t>‹#›</a:t>
            </a:fld>
            <a:endParaRPr lang="en-GB"/>
          </a:p>
        </p:txBody>
      </p:sp>
    </p:spTree>
    <p:extLst>
      <p:ext uri="{BB962C8B-B14F-4D97-AF65-F5344CB8AC3E}">
        <p14:creationId xmlns:p14="http://schemas.microsoft.com/office/powerpoint/2010/main" val="331686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4B7E24-BA52-4F6D-B945-8CC14EABBA14}" type="datetimeFigureOut">
              <a:rPr lang="en-GB" smtClean="0"/>
              <a:t>22/10/2026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25A247-2633-4828-95AB-4BD37EB8413B}" type="slidenum">
              <a:rPr lang="en-GB" smtClean="0"/>
              <a:t>‹#›</a:t>
            </a:fld>
            <a:endParaRPr lang="en-GB" dirty="0"/>
          </a:p>
        </p:txBody>
      </p:sp>
    </p:spTree>
    <p:extLst>
      <p:ext uri="{BB962C8B-B14F-4D97-AF65-F5344CB8AC3E}">
        <p14:creationId xmlns:p14="http://schemas.microsoft.com/office/powerpoint/2010/main" val="330058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chemeClr val="bg1"/>
              </a:solidFill>
            </a:endParaRPr>
          </a:p>
        </p:txBody>
      </p:sp>
      <p:sp>
        <p:nvSpPr>
          <p:cNvPr id="4" name="Slide Number Placeholder 3"/>
          <p:cNvSpPr>
            <a:spLocks noGrp="1"/>
          </p:cNvSpPr>
          <p:nvPr>
            <p:ph type="sldNum" sz="quarter" idx="5"/>
          </p:nvPr>
        </p:nvSpPr>
        <p:spPr/>
        <p:txBody>
          <a:bodyPr/>
          <a:lstStyle/>
          <a:p>
            <a:fld id="{3F25A247-2633-4828-95AB-4BD37EB8413B}" type="slidenum">
              <a:rPr lang="en-GB" smtClean="0"/>
              <a:t>1</a:t>
            </a:fld>
            <a:endParaRPr lang="en-GB" dirty="0"/>
          </a:p>
        </p:txBody>
      </p:sp>
    </p:spTree>
    <p:extLst>
      <p:ext uri="{BB962C8B-B14F-4D97-AF65-F5344CB8AC3E}">
        <p14:creationId xmlns:p14="http://schemas.microsoft.com/office/powerpoint/2010/main" val="3446992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Future Focus Report puts Q1 in the spotlight and is a useful guide to help with planning for the upcoming quarter. </a:t>
            </a:r>
          </a:p>
          <a:p>
            <a:endParaRPr lang="en-GB" dirty="0"/>
          </a:p>
        </p:txBody>
      </p:sp>
      <p:sp>
        <p:nvSpPr>
          <p:cNvPr id="4" name="Slide Number Placeholder 3"/>
          <p:cNvSpPr>
            <a:spLocks noGrp="1"/>
          </p:cNvSpPr>
          <p:nvPr>
            <p:ph type="sldNum" sz="quarter" idx="5"/>
          </p:nvPr>
        </p:nvSpPr>
        <p:spPr/>
        <p:txBody>
          <a:bodyPr/>
          <a:lstStyle/>
          <a:p>
            <a:fld id="{3F25A247-2633-4828-95AB-4BD37EB8413B}" type="slidenum">
              <a:rPr lang="en-GB" smtClean="0"/>
              <a:t>2</a:t>
            </a:fld>
            <a:endParaRPr lang="en-GB" dirty="0"/>
          </a:p>
        </p:txBody>
      </p:sp>
    </p:spTree>
    <p:extLst>
      <p:ext uri="{BB962C8B-B14F-4D97-AF65-F5344CB8AC3E}">
        <p14:creationId xmlns:p14="http://schemas.microsoft.com/office/powerpoint/2010/main" val="478222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25A247-2633-4828-95AB-4BD37EB8413B}" type="slidenum">
              <a:rPr lang="en-GB" smtClean="0"/>
              <a:t>3</a:t>
            </a:fld>
            <a:endParaRPr lang="en-GB" dirty="0"/>
          </a:p>
        </p:txBody>
      </p:sp>
    </p:spTree>
    <p:extLst>
      <p:ext uri="{BB962C8B-B14F-4D97-AF65-F5344CB8AC3E}">
        <p14:creationId xmlns:p14="http://schemas.microsoft.com/office/powerpoint/2010/main" val="2016974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effectLst/>
                <a:latin typeface="Calibri" panose="020F0502020204030204" pitchFamily="34" charset="0"/>
                <a:ea typeface="Times New Roman" panose="02020603050405020304" pitchFamily="18" charset="0"/>
              </a:rPr>
              <a:t>Q1 TV Impacts by category. Indexed % spend by category for each month vs. the average % for 2025</a:t>
            </a:r>
            <a:endParaRPr lang="en-GB" dirty="0"/>
          </a:p>
        </p:txBody>
      </p:sp>
      <p:sp>
        <p:nvSpPr>
          <p:cNvPr id="4" name="Slide Number Placeholder 3"/>
          <p:cNvSpPr>
            <a:spLocks noGrp="1"/>
          </p:cNvSpPr>
          <p:nvPr>
            <p:ph type="sldNum" sz="quarter" idx="5"/>
          </p:nvPr>
        </p:nvSpPr>
        <p:spPr/>
        <p:txBody>
          <a:bodyPr/>
          <a:lstStyle/>
          <a:p>
            <a:fld id="{3F25A247-2633-4828-95AB-4BD37EB8413B}" type="slidenum">
              <a:rPr lang="en-GB" smtClean="0"/>
              <a:t>4</a:t>
            </a:fld>
            <a:endParaRPr lang="en-GB" dirty="0"/>
          </a:p>
        </p:txBody>
      </p:sp>
    </p:spTree>
    <p:extLst>
      <p:ext uri="{BB962C8B-B14F-4D97-AF65-F5344CB8AC3E}">
        <p14:creationId xmlns:p14="http://schemas.microsoft.com/office/powerpoint/2010/main" val="808448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25A247-2633-4828-95AB-4BD37EB8413B}" type="slidenum">
              <a:rPr lang="en-GB" smtClean="0"/>
              <a:t>5</a:t>
            </a:fld>
            <a:endParaRPr lang="en-GB" dirty="0"/>
          </a:p>
        </p:txBody>
      </p:sp>
    </p:spTree>
    <p:extLst>
      <p:ext uri="{BB962C8B-B14F-4D97-AF65-F5344CB8AC3E}">
        <p14:creationId xmlns:p14="http://schemas.microsoft.com/office/powerpoint/2010/main" val="3811545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25A247-2633-4828-95AB-4BD37EB8413B}" type="slidenum">
              <a:rPr lang="en-GB" smtClean="0"/>
              <a:t>6</a:t>
            </a:fld>
            <a:endParaRPr lang="en-GB" dirty="0"/>
          </a:p>
        </p:txBody>
      </p:sp>
    </p:spTree>
    <p:extLst>
      <p:ext uri="{BB962C8B-B14F-4D97-AF65-F5344CB8AC3E}">
        <p14:creationId xmlns:p14="http://schemas.microsoft.com/office/powerpoint/2010/main" val="3718493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25A247-2633-4828-95AB-4BD37EB8413B}" type="slidenum">
              <a:rPr lang="en-GB" smtClean="0"/>
              <a:t>7</a:t>
            </a:fld>
            <a:endParaRPr lang="en-GB" dirty="0"/>
          </a:p>
        </p:txBody>
      </p:sp>
    </p:spTree>
    <p:extLst>
      <p:ext uri="{BB962C8B-B14F-4D97-AF65-F5344CB8AC3E}">
        <p14:creationId xmlns:p14="http://schemas.microsoft.com/office/powerpoint/2010/main" val="1196336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DC70B-8E41-8E84-FFF7-D40753368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7518D-4170-26B0-114F-3D6B4CAF1A0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2616539-5388-2BCB-6CE2-491DB151374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BCC330B-2119-D521-9563-497F73217F3A}"/>
              </a:ext>
            </a:extLst>
          </p:cNvPr>
          <p:cNvSpPr>
            <a:spLocks noGrp="1"/>
          </p:cNvSpPr>
          <p:nvPr>
            <p:ph type="sldNum" sz="quarter" idx="5"/>
          </p:nvPr>
        </p:nvSpPr>
        <p:spPr/>
        <p:txBody>
          <a:bodyPr/>
          <a:lstStyle/>
          <a:p>
            <a:fld id="{3F25A247-2633-4828-95AB-4BD37EB8413B}" type="slidenum">
              <a:rPr lang="en-GB" smtClean="0"/>
              <a:t>8</a:t>
            </a:fld>
            <a:endParaRPr lang="en-GB" dirty="0"/>
          </a:p>
        </p:txBody>
      </p:sp>
    </p:spTree>
    <p:extLst>
      <p:ext uri="{BB962C8B-B14F-4D97-AF65-F5344CB8AC3E}">
        <p14:creationId xmlns:p14="http://schemas.microsoft.com/office/powerpoint/2010/main" val="349972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25A247-2633-4828-95AB-4BD37EB8413B}" type="slidenum">
              <a:rPr lang="en-GB" smtClean="0"/>
              <a:t>9</a:t>
            </a:fld>
            <a:endParaRPr lang="en-GB" dirty="0"/>
          </a:p>
        </p:txBody>
      </p:sp>
    </p:spTree>
    <p:extLst>
      <p:ext uri="{BB962C8B-B14F-4D97-AF65-F5344CB8AC3E}">
        <p14:creationId xmlns:p14="http://schemas.microsoft.com/office/powerpoint/2010/main" val="3944827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CC9F3-662B-1B49-9C36-8938417BA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E3240-947B-2D53-6419-6FFCDF60E5F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76170D6-77E1-82E4-5E91-E96D9CD669D4}"/>
              </a:ext>
            </a:extLst>
          </p:cNvPr>
          <p:cNvSpPr>
            <a:spLocks noGrp="1"/>
          </p:cNvSpPr>
          <p:nvPr>
            <p:ph type="body" idx="1"/>
          </p:nvPr>
        </p:nvSpPr>
        <p:spPr/>
        <p:txBody>
          <a:bodyPr/>
          <a:lstStyle/>
          <a:p>
            <a:pPr marL="0" indent="0">
              <a:buFont typeface="Arial" panose="020B0604020202020204" pitchFamily="34" charset="0"/>
              <a:buNone/>
            </a:pPr>
            <a:r>
              <a:rPr lang="en-US" b="0" dirty="0"/>
              <a:t>Where can we find those valuable lighter viewers? What programmes do they watch? Which genres do they love? This section of the report has the answers for you.</a:t>
            </a:r>
            <a:endParaRPr lang="en-GB" b="0" dirty="0"/>
          </a:p>
        </p:txBody>
      </p:sp>
      <p:sp>
        <p:nvSpPr>
          <p:cNvPr id="4" name="Slide Number Placeholder 3">
            <a:extLst>
              <a:ext uri="{FF2B5EF4-FFF2-40B4-BE49-F238E27FC236}">
                <a16:creationId xmlns:a16="http://schemas.microsoft.com/office/drawing/2014/main" id="{C5C99597-0B5F-D9F8-36BA-8CE31F0CB732}"/>
              </a:ext>
            </a:extLst>
          </p:cNvPr>
          <p:cNvSpPr>
            <a:spLocks noGrp="1"/>
          </p:cNvSpPr>
          <p:nvPr>
            <p:ph type="sldNum" sz="quarter" idx="5"/>
          </p:nvPr>
        </p:nvSpPr>
        <p:spPr/>
        <p:txBody>
          <a:bodyPr/>
          <a:lstStyle/>
          <a:p>
            <a:fld id="{3F25A247-2633-4828-95AB-4BD37EB8413B}" type="slidenum">
              <a:rPr lang="en-GB" smtClean="0"/>
              <a:t>10</a:t>
            </a:fld>
            <a:endParaRPr lang="en-GB" dirty="0"/>
          </a:p>
        </p:txBody>
      </p:sp>
    </p:spTree>
    <p:extLst>
      <p:ext uri="{BB962C8B-B14F-4D97-AF65-F5344CB8AC3E}">
        <p14:creationId xmlns:p14="http://schemas.microsoft.com/office/powerpoint/2010/main" val="425008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11</a:t>
            </a:fld>
            <a:endParaRPr lang="en-GB" dirty="0"/>
          </a:p>
        </p:txBody>
      </p:sp>
    </p:spTree>
    <p:extLst>
      <p:ext uri="{BB962C8B-B14F-4D97-AF65-F5344CB8AC3E}">
        <p14:creationId xmlns:p14="http://schemas.microsoft.com/office/powerpoint/2010/main" val="2909606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12</a:t>
            </a:fld>
            <a:endParaRPr lang="en-GB" dirty="0"/>
          </a:p>
        </p:txBody>
      </p:sp>
    </p:spTree>
    <p:extLst>
      <p:ext uri="{BB962C8B-B14F-4D97-AF65-F5344CB8AC3E}">
        <p14:creationId xmlns:p14="http://schemas.microsoft.com/office/powerpoint/2010/main" val="2115094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13</a:t>
            </a:fld>
            <a:endParaRPr lang="en-GB" dirty="0"/>
          </a:p>
        </p:txBody>
      </p:sp>
    </p:spTree>
    <p:extLst>
      <p:ext uri="{BB962C8B-B14F-4D97-AF65-F5344CB8AC3E}">
        <p14:creationId xmlns:p14="http://schemas.microsoft.com/office/powerpoint/2010/main" val="1057296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14</a:t>
            </a:fld>
            <a:endParaRPr lang="en-GB" dirty="0"/>
          </a:p>
        </p:txBody>
      </p:sp>
    </p:spTree>
    <p:extLst>
      <p:ext uri="{BB962C8B-B14F-4D97-AF65-F5344CB8AC3E}">
        <p14:creationId xmlns:p14="http://schemas.microsoft.com/office/powerpoint/2010/main" val="3713727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15</a:t>
            </a:fld>
            <a:endParaRPr lang="en-GB" dirty="0"/>
          </a:p>
        </p:txBody>
      </p:sp>
    </p:spTree>
    <p:extLst>
      <p:ext uri="{BB962C8B-B14F-4D97-AF65-F5344CB8AC3E}">
        <p14:creationId xmlns:p14="http://schemas.microsoft.com/office/powerpoint/2010/main" val="410816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0" dirty="0"/>
              <a:t>Q1 2026 linear TV figures for weekly reach, impacts, total TV viewing hours and commercial TV viewing hours</a:t>
            </a:r>
          </a:p>
          <a:p>
            <a:endParaRPr lang="en-GB" b="0" dirty="0"/>
          </a:p>
        </p:txBody>
      </p:sp>
      <p:sp>
        <p:nvSpPr>
          <p:cNvPr id="4" name="Slide Number Placeholder 3"/>
          <p:cNvSpPr>
            <a:spLocks noGrp="1"/>
          </p:cNvSpPr>
          <p:nvPr>
            <p:ph type="sldNum" sz="quarter" idx="10"/>
          </p:nvPr>
        </p:nvSpPr>
        <p:spPr/>
        <p:txBody>
          <a:bodyPr/>
          <a:lstStyle/>
          <a:p>
            <a:fld id="{3F25A247-2633-4828-95AB-4BD37EB8413B}" type="slidenum">
              <a:rPr lang="en-GB" smtClean="0"/>
              <a:t>16</a:t>
            </a:fld>
            <a:endParaRPr lang="en-GB" dirty="0"/>
          </a:p>
        </p:txBody>
      </p:sp>
    </p:spTree>
    <p:extLst>
      <p:ext uri="{BB962C8B-B14F-4D97-AF65-F5344CB8AC3E}">
        <p14:creationId xmlns:p14="http://schemas.microsoft.com/office/powerpoint/2010/main" val="660701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17</a:t>
            </a:fld>
            <a:endParaRPr lang="en-GB" dirty="0"/>
          </a:p>
        </p:txBody>
      </p:sp>
    </p:spTree>
    <p:extLst>
      <p:ext uri="{BB962C8B-B14F-4D97-AF65-F5344CB8AC3E}">
        <p14:creationId xmlns:p14="http://schemas.microsoft.com/office/powerpoint/2010/main" val="643973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F25A247-2633-4828-95AB-4BD37EB8413B}" type="slidenum">
              <a:rPr lang="en-GB" smtClean="0"/>
              <a:t>18</a:t>
            </a:fld>
            <a:endParaRPr lang="en-GB"/>
          </a:p>
        </p:txBody>
      </p:sp>
    </p:spTree>
    <p:extLst>
      <p:ext uri="{BB962C8B-B14F-4D97-AF65-F5344CB8AC3E}">
        <p14:creationId xmlns:p14="http://schemas.microsoft.com/office/powerpoint/2010/main" val="66551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68D23-A425-53D4-EDE2-43E0F0E06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ACCF1-7883-E4FA-202E-775EC8A21EE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B96BA0F-7DE5-05C5-228D-3C5FD0355E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B815841-E744-5F64-CF4A-A4BDBF8A9FC4}"/>
              </a:ext>
            </a:extLst>
          </p:cNvPr>
          <p:cNvSpPr>
            <a:spLocks noGrp="1"/>
          </p:cNvSpPr>
          <p:nvPr>
            <p:ph type="sldNum" sz="quarter" idx="5"/>
          </p:nvPr>
        </p:nvSpPr>
        <p:spPr/>
        <p:txBody>
          <a:bodyPr/>
          <a:lstStyle/>
          <a:p>
            <a:fld id="{0A924C00-85C6-4295-BE2C-B41F9E304FE2}" type="slidenum">
              <a:rPr lang="en-GB" smtClean="0"/>
              <a:t>19</a:t>
            </a:fld>
            <a:endParaRPr lang="en-GB"/>
          </a:p>
        </p:txBody>
      </p:sp>
    </p:spTree>
    <p:extLst>
      <p:ext uri="{BB962C8B-B14F-4D97-AF65-F5344CB8AC3E}">
        <p14:creationId xmlns:p14="http://schemas.microsoft.com/office/powerpoint/2010/main" val="574537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02E09-14E6-DF10-0A10-A3137AC51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41598-034C-8D70-510B-C4F5BDEC1C9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80BB3DD-5D71-319C-2809-9BE010549F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F51126-EE1B-7D45-0773-4348A940116D}"/>
              </a:ext>
            </a:extLst>
          </p:cNvPr>
          <p:cNvSpPr>
            <a:spLocks noGrp="1"/>
          </p:cNvSpPr>
          <p:nvPr>
            <p:ph type="sldNum" sz="quarter" idx="5"/>
          </p:nvPr>
        </p:nvSpPr>
        <p:spPr/>
        <p:txBody>
          <a:bodyPr/>
          <a:lstStyle/>
          <a:p>
            <a:fld id="{0A924C00-85C6-4295-BE2C-B41F9E304FE2}" type="slidenum">
              <a:rPr lang="en-GB" smtClean="0"/>
              <a:t>20</a:t>
            </a:fld>
            <a:endParaRPr lang="en-GB"/>
          </a:p>
        </p:txBody>
      </p:sp>
    </p:spTree>
    <p:extLst>
      <p:ext uri="{BB962C8B-B14F-4D97-AF65-F5344CB8AC3E}">
        <p14:creationId xmlns:p14="http://schemas.microsoft.com/office/powerpoint/2010/main" val="2441345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3AD57-BE0A-B02A-2225-789EA37DF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AA100-1BCF-4DEE-615A-ADEA4B01B7F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12369B8-28A7-DD68-719E-B1A44ADC5A9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8C18C7A-8BA4-ADDB-D621-1921703BD18B}"/>
              </a:ext>
            </a:extLst>
          </p:cNvPr>
          <p:cNvSpPr>
            <a:spLocks noGrp="1"/>
          </p:cNvSpPr>
          <p:nvPr>
            <p:ph type="sldNum" sz="quarter" idx="5"/>
          </p:nvPr>
        </p:nvSpPr>
        <p:spPr/>
        <p:txBody>
          <a:bodyPr/>
          <a:lstStyle/>
          <a:p>
            <a:fld id="{0A924C00-85C6-4295-BE2C-B41F9E304FE2}" type="slidenum">
              <a:rPr lang="en-GB" smtClean="0"/>
              <a:t>21</a:t>
            </a:fld>
            <a:endParaRPr lang="en-GB"/>
          </a:p>
        </p:txBody>
      </p:sp>
    </p:spTree>
    <p:extLst>
      <p:ext uri="{BB962C8B-B14F-4D97-AF65-F5344CB8AC3E}">
        <p14:creationId xmlns:p14="http://schemas.microsoft.com/office/powerpoint/2010/main" val="846405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47315-1825-7D2E-E3C4-7047EB1D1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93731-6196-565B-26F1-406F0CA474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8DA9D9-76FA-7238-32A5-C0BADA7779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C4283D0-31B6-472C-912C-A1799DA7D9F8}"/>
              </a:ext>
            </a:extLst>
          </p:cNvPr>
          <p:cNvSpPr>
            <a:spLocks noGrp="1"/>
          </p:cNvSpPr>
          <p:nvPr>
            <p:ph type="sldNum" sz="quarter" idx="5"/>
          </p:nvPr>
        </p:nvSpPr>
        <p:spPr/>
        <p:txBody>
          <a:bodyPr/>
          <a:lstStyle/>
          <a:p>
            <a:fld id="{0A924C00-85C6-4295-BE2C-B41F9E304FE2}" type="slidenum">
              <a:rPr lang="en-GB" smtClean="0"/>
              <a:t>22</a:t>
            </a:fld>
            <a:endParaRPr lang="en-GB"/>
          </a:p>
        </p:txBody>
      </p:sp>
    </p:spTree>
    <p:extLst>
      <p:ext uri="{BB962C8B-B14F-4D97-AF65-F5344CB8AC3E}">
        <p14:creationId xmlns:p14="http://schemas.microsoft.com/office/powerpoint/2010/main" val="1613837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C01CE4-3762-45B6-9736-1C63892740C8}" type="slidenum">
              <a:rPr lang="en-GB" smtClean="0"/>
              <a:t>23</a:t>
            </a:fld>
            <a:endParaRPr lang="en-GB"/>
          </a:p>
        </p:txBody>
      </p:sp>
    </p:spTree>
    <p:extLst>
      <p:ext uri="{BB962C8B-B14F-4D97-AF65-F5344CB8AC3E}">
        <p14:creationId xmlns:p14="http://schemas.microsoft.com/office/powerpoint/2010/main" val="2481271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24</a:t>
            </a:fld>
            <a:endParaRPr lang="en-GB" dirty="0"/>
          </a:p>
        </p:txBody>
      </p:sp>
    </p:spTree>
    <p:extLst>
      <p:ext uri="{BB962C8B-B14F-4D97-AF65-F5344CB8AC3E}">
        <p14:creationId xmlns:p14="http://schemas.microsoft.com/office/powerpoint/2010/main" val="3159826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25A247-2633-4828-95AB-4BD37EB8413B}" type="slidenum">
              <a:rPr lang="en-GB" smtClean="0"/>
              <a:t>25</a:t>
            </a:fld>
            <a:endParaRPr lang="en-GB" dirty="0"/>
          </a:p>
        </p:txBody>
      </p:sp>
    </p:spTree>
    <p:extLst>
      <p:ext uri="{BB962C8B-B14F-4D97-AF65-F5344CB8AC3E}">
        <p14:creationId xmlns:p14="http://schemas.microsoft.com/office/powerpoint/2010/main" val="2430548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25A247-2633-4828-95AB-4BD37EB8413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00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4.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5.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6.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9.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0.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dirty="0"/>
              <a:t>Click icon to add picture</a:t>
            </a:r>
            <a:endParaRPr lang="en-GB" dirty="0"/>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9E5F90B-4EFD-4F87-8571-C292E52EB0A8}" type="slidenum">
              <a:rPr lang="en-GB" smtClean="0"/>
              <a:t>‹#›</a:t>
            </a:fld>
            <a:endParaRPr lang="en-GB" dirty="0"/>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191196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dirty="0"/>
              <a:t>Click icon to add picture</a:t>
            </a:r>
            <a:endParaRPr lang="en-GB" dirty="0"/>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9E5F90B-4EFD-4F87-8571-C292E52EB0A8}" type="slidenum">
              <a:rPr lang="en-GB" smtClean="0"/>
              <a:t>‹#›</a:t>
            </a:fld>
            <a:endParaRPr lang="en-GB" dirty="0"/>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1116456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2932081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9322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57494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6617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dirty="0"/>
              <a:t>Click icon to add picture</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98794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dirty="0"/>
              <a:t>Click icon to add picture</a:t>
            </a:r>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dirty="0"/>
              <a:t>Click icon to add picture</a:t>
            </a:r>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dirty="0"/>
              <a:t>Click icon to add picture</a:t>
            </a:r>
            <a:endParaRPr lang="en-GB" dirty="0"/>
          </a:p>
        </p:txBody>
      </p:sp>
    </p:spTree>
    <p:custDataLst>
      <p:tags r:id="rId1"/>
    </p:custDataLst>
    <p:extLst>
      <p:ext uri="{BB962C8B-B14F-4D97-AF65-F5344CB8AC3E}">
        <p14:creationId xmlns:p14="http://schemas.microsoft.com/office/powerpoint/2010/main" val="61493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dirty="0"/>
              <a:t>Click icon to add picture</a:t>
            </a:r>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dirty="0"/>
              <a:t>Click icon to add picture</a:t>
            </a:r>
            <a:endParaRPr lang="en-GB" dirty="0"/>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dirty="0"/>
              <a:t>Click icon to add picture</a:t>
            </a:r>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dirty="0"/>
              <a:t>Click icon to add picture</a:t>
            </a:r>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67328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dirty="0"/>
              <a:t>Click icon to add picture</a:t>
            </a:r>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dirty="0"/>
              <a:t>Click icon to add picture</a:t>
            </a:r>
            <a:endParaRPr lang="en-GB" dirty="0"/>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dirty="0"/>
              <a:t>Click icon to add picture</a:t>
            </a:r>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dirty="0"/>
              <a:t>Click icon to add picture</a:t>
            </a:r>
            <a:endParaRPr lang="en-GB" dirty="0"/>
          </a:p>
        </p:txBody>
      </p:sp>
    </p:spTree>
    <p:custDataLst>
      <p:tags r:id="rId1"/>
    </p:custDataLst>
    <p:extLst>
      <p:ext uri="{BB962C8B-B14F-4D97-AF65-F5344CB8AC3E}">
        <p14:creationId xmlns:p14="http://schemas.microsoft.com/office/powerpoint/2010/main" val="240372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dirty="0"/>
              <a:t>Click icon to add picture</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40320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dirty="0"/>
              <a:t>Click icon to add picture</a:t>
            </a:r>
            <a:endParaRPr lang="en-GB" dirty="0"/>
          </a:p>
        </p:txBody>
      </p:sp>
      <p:cxnSp>
        <p:nvCxnSpPr>
          <p:cNvPr id="10" name="Straight Connector 9"/>
          <p:cNvCxnSpPr/>
          <p:nvPr/>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dirty="0"/>
              <a:t>Click icon to add picture</a:t>
            </a:r>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3781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dirty="0"/>
              <a:t>Click icon to add picture</a:t>
            </a:r>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dirty="0"/>
              <a:t>Click icon to add picture</a:t>
            </a:r>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dirty="0"/>
              <a:t>Click icon to add picture</a:t>
            </a:r>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dirty="0"/>
              <a:t>Click icon to add picture</a:t>
            </a:r>
            <a:endParaRPr lang="en-GB" dirty="0"/>
          </a:p>
        </p:txBody>
      </p:sp>
    </p:spTree>
    <p:custDataLst>
      <p:tags r:id="rId1"/>
    </p:custDataLst>
    <p:extLst>
      <p:ext uri="{BB962C8B-B14F-4D97-AF65-F5344CB8AC3E}">
        <p14:creationId xmlns:p14="http://schemas.microsoft.com/office/powerpoint/2010/main" val="1586147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dirty="0"/>
              <a:t>Click icon to add picture</a:t>
            </a:r>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dirty="0"/>
              <a:t>Click icon to add picture</a:t>
            </a:r>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dirty="0"/>
              <a:t>Click icon to add picture</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dirty="0"/>
              <a:t>Click icon to add picture</a:t>
            </a:r>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dirty="0"/>
              <a:t>Click icon to add picture</a:t>
            </a:r>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dirty="0"/>
              <a:t>Click icon to add picture</a:t>
            </a:r>
            <a:endParaRPr lang="en-GB" dirty="0"/>
          </a:p>
        </p:txBody>
      </p:sp>
    </p:spTree>
    <p:custDataLst>
      <p:tags r:id="rId1"/>
    </p:custDataLst>
    <p:extLst>
      <p:ext uri="{BB962C8B-B14F-4D97-AF65-F5344CB8AC3E}">
        <p14:creationId xmlns:p14="http://schemas.microsoft.com/office/powerpoint/2010/main" val="399004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dirty="0"/>
              <a:t>Click icon to add picture</a:t>
            </a:r>
            <a:endParaRPr lang="en-GB" dirty="0"/>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9E5F90B-4EFD-4F87-8571-C292E52EB0A8}" type="slidenum">
              <a:rPr lang="en-GB" smtClean="0"/>
              <a:t>‹#›</a:t>
            </a:fld>
            <a:endParaRPr lang="en-GB" dirty="0"/>
          </a:p>
        </p:txBody>
      </p:sp>
    </p:spTree>
    <p:custDataLst>
      <p:tags r:id="rId1"/>
    </p:custDataLst>
    <p:extLst>
      <p:ext uri="{BB962C8B-B14F-4D97-AF65-F5344CB8AC3E}">
        <p14:creationId xmlns:p14="http://schemas.microsoft.com/office/powerpoint/2010/main" val="62653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dirty="0"/>
              <a:t>Click icon to add picture</a:t>
            </a:r>
            <a:endParaRPr lang="en-GB" dirty="0"/>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9E5F90B-4EFD-4F87-8571-C292E52EB0A8}" type="slidenum">
              <a:rPr lang="en-GB" smtClean="0"/>
              <a:t>‹#›</a:t>
            </a:fld>
            <a:endParaRPr lang="en-GB" dirty="0"/>
          </a:p>
        </p:txBody>
      </p:sp>
    </p:spTree>
    <p:custDataLst>
      <p:tags r:id="rId1"/>
    </p:custDataLst>
    <p:extLst>
      <p:ext uri="{BB962C8B-B14F-4D97-AF65-F5344CB8AC3E}">
        <p14:creationId xmlns:p14="http://schemas.microsoft.com/office/powerpoint/2010/main" val="213580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dirty="0"/>
              <a:t>Click icon to add picture</a:t>
            </a:r>
            <a:endParaRPr lang="en-GB" dirty="0"/>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9E5F90B-4EFD-4F87-8571-C292E52EB0A8}" type="slidenum">
              <a:rPr lang="en-GB" smtClean="0"/>
              <a:t>‹#›</a:t>
            </a:fld>
            <a:endParaRPr lang="en-GB" dirty="0"/>
          </a:p>
        </p:txBody>
      </p:sp>
    </p:spTree>
    <p:custDataLst>
      <p:tags r:id="rId1"/>
    </p:custDataLst>
    <p:extLst>
      <p:ext uri="{BB962C8B-B14F-4D97-AF65-F5344CB8AC3E}">
        <p14:creationId xmlns:p14="http://schemas.microsoft.com/office/powerpoint/2010/main" val="304331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16688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9E5F90B-4EFD-4F87-8571-C292E52EB0A8}" type="slidenum">
              <a:rPr lang="en-GB" smtClean="0"/>
              <a:t>‹#›</a:t>
            </a:fld>
            <a:endParaRPr lang="en-GB" dirty="0"/>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dirty="0"/>
              <a:t>Click icon to add picture</a:t>
            </a:r>
            <a:endParaRPr lang="en-GB" dirty="0"/>
          </a:p>
        </p:txBody>
      </p:sp>
    </p:spTree>
    <p:custDataLst>
      <p:tags r:id="rId1"/>
    </p:custDataLst>
    <p:extLst>
      <p:ext uri="{BB962C8B-B14F-4D97-AF65-F5344CB8AC3E}">
        <p14:creationId xmlns:p14="http://schemas.microsoft.com/office/powerpoint/2010/main" val="180723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dirty="0"/>
              <a:t>Click icon to add picture</a:t>
            </a:r>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dirty="0"/>
              <a:t>Click icon to add picture</a:t>
            </a:r>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dirty="0"/>
              <a:t>Click icon to add picture</a:t>
            </a:r>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dirty="0"/>
              <a:t>Click icon to add picture</a:t>
            </a:r>
            <a:endParaRPr lang="en-GB" dirty="0"/>
          </a:p>
        </p:txBody>
      </p:sp>
      <p:sp>
        <p:nvSpPr>
          <p:cNvPr id="2" name="Date Placeholder 1"/>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9E5F90B-4EFD-4F87-8571-C292E52EB0A8}" type="slidenum">
              <a:rPr lang="en-GB" smtClean="0"/>
              <a:t>‹#›</a:t>
            </a:fld>
            <a:endParaRPr lang="en-GB" dirty="0"/>
          </a:p>
        </p:txBody>
      </p:sp>
    </p:spTree>
    <p:custDataLst>
      <p:tags r:id="rId1"/>
    </p:custDataLst>
    <p:extLst>
      <p:ext uri="{BB962C8B-B14F-4D97-AF65-F5344CB8AC3E}">
        <p14:creationId xmlns:p14="http://schemas.microsoft.com/office/powerpoint/2010/main" val="271871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79E5F90B-4EFD-4F87-8571-C292E52EB0A8}" type="slidenum">
              <a:rPr lang="en-GB" smtClean="0"/>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dirty="0"/>
              <a:t>Click icon to add media</a:t>
            </a:r>
            <a:endParaRPr lang="en-GB" dirty="0"/>
          </a:p>
        </p:txBody>
      </p:sp>
    </p:spTree>
    <p:custDataLst>
      <p:tags r:id="rId1"/>
    </p:custDataLst>
    <p:extLst>
      <p:ext uri="{BB962C8B-B14F-4D97-AF65-F5344CB8AC3E}">
        <p14:creationId xmlns:p14="http://schemas.microsoft.com/office/powerpoint/2010/main" val="72256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dirty="0"/>
              <a:t>Click icon to add picture</a:t>
            </a:r>
            <a:endParaRPr lang="en-GB" dirty="0"/>
          </a:p>
        </p:txBody>
      </p:sp>
      <p:sp>
        <p:nvSpPr>
          <p:cNvPr id="8"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dirty="0"/>
          </a:p>
        </p:txBody>
      </p:sp>
    </p:spTree>
    <p:custDataLst>
      <p:tags r:id="rId1"/>
    </p:custDataLst>
    <p:extLst>
      <p:ext uri="{BB962C8B-B14F-4D97-AF65-F5344CB8AC3E}">
        <p14:creationId xmlns:p14="http://schemas.microsoft.com/office/powerpoint/2010/main" val="187717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dirty="0"/>
              <a:t>Click icon to add picture</a:t>
            </a:r>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dirty="0"/>
              <a:t>Click icon to add picture</a:t>
            </a:r>
            <a:endParaRPr lang="en-GB" dirty="0"/>
          </a:p>
        </p:txBody>
      </p:sp>
      <p:sp>
        <p:nvSpPr>
          <p:cNvPr id="9"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dirty="0"/>
          </a:p>
        </p:txBody>
      </p:sp>
    </p:spTree>
    <p:custDataLst>
      <p:tags r:id="rId1"/>
    </p:custDataLst>
    <p:extLst>
      <p:ext uri="{BB962C8B-B14F-4D97-AF65-F5344CB8AC3E}">
        <p14:creationId xmlns:p14="http://schemas.microsoft.com/office/powerpoint/2010/main" val="106925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dirty="0"/>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17963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dirty="0"/>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6096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dirty="0"/>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341816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ress cuttings">
    <p:spTree>
      <p:nvGrpSpPr>
        <p:cNvPr id="1" name=""/>
        <p:cNvGrpSpPr/>
        <p:nvPr/>
      </p:nvGrpSpPr>
      <p:grpSpPr>
        <a:xfrm>
          <a:off x="0" y="0"/>
          <a:ext cx="0" cy="0"/>
          <a:chOff x="0" y="0"/>
          <a:chExt cx="0" cy="0"/>
        </a:xfrm>
      </p:grpSpPr>
      <p:sp>
        <p:nvSpPr>
          <p:cNvPr id="8" name="Rectangle 7"/>
          <p:cNvSpPr/>
          <p:nvPr/>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E5F90B-4EFD-4F87-8571-C292E52EB0A8}" type="slidenum">
              <a:rPr lang="en-GB" smtClean="0"/>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409331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9E5F90B-4EFD-4F87-8571-C292E52EB0A8}" type="slidenum">
              <a:rPr lang="en-GB" smtClean="0"/>
              <a:t>‹#›</a:t>
            </a:fld>
            <a:endParaRPr lang="en-GB" dirty="0"/>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0080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dirty="0"/>
              <a:t>Click icon to add picture</a:t>
            </a:r>
            <a:endParaRPr lang="en-GB" dirty="0"/>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85BD38DE-0542-4FAE-989F-105676356085}"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9E5F90B-4EFD-4F87-8571-C292E52EB0A8}" type="slidenum">
              <a:rPr lang="en-GB" smtClean="0"/>
              <a:t>‹#›</a:t>
            </a:fld>
            <a:endParaRPr lang="en-GB" dirty="0"/>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342875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2" name="Text Placeholder 6">
            <a:extLst>
              <a:ext uri="{FF2B5EF4-FFF2-40B4-BE49-F238E27FC236}">
                <a16:creationId xmlns:a16="http://schemas.microsoft.com/office/drawing/2014/main" id="{9C8B26C0-A80C-691B-592F-DF64977168B2}"/>
              </a:ext>
            </a:extLst>
          </p:cNvPr>
          <p:cNvSpPr>
            <a:spLocks noGrp="1"/>
          </p:cNvSpPr>
          <p:nvPr>
            <p:ph type="body" sz="quarter" idx="34" hasCustomPrompt="1"/>
          </p:nvPr>
        </p:nvSpPr>
        <p:spPr>
          <a:xfrm>
            <a:off x="2792633"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6" name="Picture Placeholder 5">
            <a:extLst>
              <a:ext uri="{FF2B5EF4-FFF2-40B4-BE49-F238E27FC236}">
                <a16:creationId xmlns:a16="http://schemas.microsoft.com/office/drawing/2014/main" id="{CAD97536-789A-7744-C13B-53E10C02D1D3}"/>
              </a:ext>
            </a:extLst>
          </p:cNvPr>
          <p:cNvSpPr>
            <a:spLocks noGrp="1"/>
          </p:cNvSpPr>
          <p:nvPr>
            <p:ph type="pic" sz="quarter" idx="13"/>
          </p:nvPr>
        </p:nvSpPr>
        <p:spPr>
          <a:xfrm>
            <a:off x="614885" y="1149559"/>
            <a:ext cx="1184400" cy="1184400"/>
          </a:xfrm>
          <a:solidFill>
            <a:schemeClr val="bg1">
              <a:lumMod val="85000"/>
            </a:schemeClr>
          </a:solidFill>
        </p:spPr>
        <p:txBody>
          <a:bodyPr/>
          <a:lstStyle/>
          <a:p>
            <a:endParaRPr lang="en-GB"/>
          </a:p>
        </p:txBody>
      </p:sp>
      <p:sp>
        <p:nvSpPr>
          <p:cNvPr id="39" name="Picture Placeholder 5">
            <a:extLst>
              <a:ext uri="{FF2B5EF4-FFF2-40B4-BE49-F238E27FC236}">
                <a16:creationId xmlns:a16="http://schemas.microsoft.com/office/drawing/2014/main" id="{9B94EB92-59A2-CAE0-A920-38D56FEEE97A}"/>
              </a:ext>
            </a:extLst>
          </p:cNvPr>
          <p:cNvSpPr>
            <a:spLocks noGrp="1"/>
          </p:cNvSpPr>
          <p:nvPr>
            <p:ph type="pic" sz="quarter" idx="14"/>
          </p:nvPr>
        </p:nvSpPr>
        <p:spPr>
          <a:xfrm>
            <a:off x="3077087" y="1149559"/>
            <a:ext cx="1184400" cy="1184400"/>
          </a:xfrm>
          <a:solidFill>
            <a:schemeClr val="bg1">
              <a:lumMod val="85000"/>
            </a:schemeClr>
          </a:solidFill>
        </p:spPr>
        <p:txBody>
          <a:bodyPr/>
          <a:lstStyle/>
          <a:p>
            <a:endParaRPr lang="en-GB"/>
          </a:p>
        </p:txBody>
      </p:sp>
      <p:sp>
        <p:nvSpPr>
          <p:cNvPr id="40" name="Picture Placeholder 5">
            <a:extLst>
              <a:ext uri="{FF2B5EF4-FFF2-40B4-BE49-F238E27FC236}">
                <a16:creationId xmlns:a16="http://schemas.microsoft.com/office/drawing/2014/main" id="{A2037EF0-46C5-5ECD-6D7D-8B423B135415}"/>
              </a:ext>
            </a:extLst>
          </p:cNvPr>
          <p:cNvSpPr>
            <a:spLocks noGrp="1"/>
          </p:cNvSpPr>
          <p:nvPr>
            <p:ph type="pic" sz="quarter" idx="15"/>
          </p:nvPr>
        </p:nvSpPr>
        <p:spPr>
          <a:xfrm>
            <a:off x="5539289" y="1149559"/>
            <a:ext cx="1184400" cy="1184400"/>
          </a:xfrm>
          <a:solidFill>
            <a:schemeClr val="bg1">
              <a:lumMod val="85000"/>
            </a:schemeClr>
          </a:solidFill>
        </p:spPr>
        <p:txBody>
          <a:bodyPr/>
          <a:lstStyle/>
          <a:p>
            <a:endParaRPr lang="en-GB"/>
          </a:p>
        </p:txBody>
      </p:sp>
      <p:sp>
        <p:nvSpPr>
          <p:cNvPr id="41" name="Picture Placeholder 5">
            <a:extLst>
              <a:ext uri="{FF2B5EF4-FFF2-40B4-BE49-F238E27FC236}">
                <a16:creationId xmlns:a16="http://schemas.microsoft.com/office/drawing/2014/main" id="{691DB60B-EBF1-0394-56AB-9271D3584436}"/>
              </a:ext>
            </a:extLst>
          </p:cNvPr>
          <p:cNvSpPr>
            <a:spLocks noGrp="1"/>
          </p:cNvSpPr>
          <p:nvPr>
            <p:ph type="pic" sz="quarter" idx="16"/>
          </p:nvPr>
        </p:nvSpPr>
        <p:spPr>
          <a:xfrm>
            <a:off x="8001491" y="1149559"/>
            <a:ext cx="1184400" cy="1184400"/>
          </a:xfrm>
          <a:solidFill>
            <a:schemeClr val="bg1">
              <a:lumMod val="85000"/>
            </a:schemeClr>
          </a:solidFill>
        </p:spPr>
        <p:txBody>
          <a:bodyPr/>
          <a:lstStyle/>
          <a:p>
            <a:endParaRPr lang="en-GB"/>
          </a:p>
        </p:txBody>
      </p:sp>
      <p:sp>
        <p:nvSpPr>
          <p:cNvPr id="42" name="Picture Placeholder 5">
            <a:extLst>
              <a:ext uri="{FF2B5EF4-FFF2-40B4-BE49-F238E27FC236}">
                <a16:creationId xmlns:a16="http://schemas.microsoft.com/office/drawing/2014/main" id="{0743C6B7-447D-329E-04CC-831A65AA2BDF}"/>
              </a:ext>
            </a:extLst>
          </p:cNvPr>
          <p:cNvSpPr>
            <a:spLocks noGrp="1"/>
          </p:cNvSpPr>
          <p:nvPr>
            <p:ph type="pic" sz="quarter" idx="17"/>
          </p:nvPr>
        </p:nvSpPr>
        <p:spPr>
          <a:xfrm>
            <a:off x="10463691" y="1149559"/>
            <a:ext cx="1184400" cy="1184400"/>
          </a:xfrm>
          <a:solidFill>
            <a:schemeClr val="bg1">
              <a:lumMod val="85000"/>
            </a:schemeClr>
          </a:solidFill>
        </p:spPr>
        <p:txBody>
          <a:bodyPr/>
          <a:lstStyle/>
          <a:p>
            <a:endParaRPr lang="en-GB"/>
          </a:p>
        </p:txBody>
      </p:sp>
      <p:sp>
        <p:nvSpPr>
          <p:cNvPr id="43" name="Picture Placeholder 5">
            <a:extLst>
              <a:ext uri="{FF2B5EF4-FFF2-40B4-BE49-F238E27FC236}">
                <a16:creationId xmlns:a16="http://schemas.microsoft.com/office/drawing/2014/main" id="{97885C51-DAF8-CFE4-E07E-4A77D20A2D0B}"/>
              </a:ext>
            </a:extLst>
          </p:cNvPr>
          <p:cNvSpPr>
            <a:spLocks noGrp="1"/>
          </p:cNvSpPr>
          <p:nvPr>
            <p:ph type="pic" sz="quarter" idx="18"/>
          </p:nvPr>
        </p:nvSpPr>
        <p:spPr>
          <a:xfrm>
            <a:off x="614259" y="3346575"/>
            <a:ext cx="1184400" cy="1184400"/>
          </a:xfrm>
          <a:solidFill>
            <a:schemeClr val="bg1">
              <a:lumMod val="85000"/>
            </a:schemeClr>
          </a:solidFill>
        </p:spPr>
        <p:txBody>
          <a:bodyPr/>
          <a:lstStyle/>
          <a:p>
            <a:endParaRPr lang="en-GB"/>
          </a:p>
        </p:txBody>
      </p:sp>
      <p:sp>
        <p:nvSpPr>
          <p:cNvPr id="44" name="Picture Placeholder 5">
            <a:extLst>
              <a:ext uri="{FF2B5EF4-FFF2-40B4-BE49-F238E27FC236}">
                <a16:creationId xmlns:a16="http://schemas.microsoft.com/office/drawing/2014/main" id="{85B93E8A-559B-3B56-D8B2-697FFE006976}"/>
              </a:ext>
            </a:extLst>
          </p:cNvPr>
          <p:cNvSpPr>
            <a:spLocks noGrp="1"/>
          </p:cNvSpPr>
          <p:nvPr>
            <p:ph type="pic" sz="quarter" idx="19"/>
          </p:nvPr>
        </p:nvSpPr>
        <p:spPr>
          <a:xfrm>
            <a:off x="3076461" y="3346575"/>
            <a:ext cx="1184400" cy="1184400"/>
          </a:xfrm>
          <a:solidFill>
            <a:schemeClr val="bg1">
              <a:lumMod val="85000"/>
            </a:schemeClr>
          </a:solidFill>
        </p:spPr>
        <p:txBody>
          <a:bodyPr/>
          <a:lstStyle/>
          <a:p>
            <a:endParaRPr lang="en-GB"/>
          </a:p>
        </p:txBody>
      </p:sp>
      <p:sp>
        <p:nvSpPr>
          <p:cNvPr id="45" name="Picture Placeholder 5">
            <a:extLst>
              <a:ext uri="{FF2B5EF4-FFF2-40B4-BE49-F238E27FC236}">
                <a16:creationId xmlns:a16="http://schemas.microsoft.com/office/drawing/2014/main" id="{CABD96A4-7320-AAC4-F94F-6763511A79E3}"/>
              </a:ext>
            </a:extLst>
          </p:cNvPr>
          <p:cNvSpPr>
            <a:spLocks noGrp="1"/>
          </p:cNvSpPr>
          <p:nvPr>
            <p:ph type="pic" sz="quarter" idx="20"/>
          </p:nvPr>
        </p:nvSpPr>
        <p:spPr>
          <a:xfrm>
            <a:off x="5538663" y="3346575"/>
            <a:ext cx="1184400" cy="1184400"/>
          </a:xfrm>
          <a:solidFill>
            <a:schemeClr val="bg1">
              <a:lumMod val="85000"/>
            </a:schemeClr>
          </a:solidFill>
        </p:spPr>
        <p:txBody>
          <a:bodyPr/>
          <a:lstStyle/>
          <a:p>
            <a:endParaRPr lang="en-GB"/>
          </a:p>
        </p:txBody>
      </p:sp>
      <p:sp>
        <p:nvSpPr>
          <p:cNvPr id="46" name="Picture Placeholder 5">
            <a:extLst>
              <a:ext uri="{FF2B5EF4-FFF2-40B4-BE49-F238E27FC236}">
                <a16:creationId xmlns:a16="http://schemas.microsoft.com/office/drawing/2014/main" id="{4877BC27-3D51-9663-2237-14A93A7CC097}"/>
              </a:ext>
            </a:extLst>
          </p:cNvPr>
          <p:cNvSpPr>
            <a:spLocks noGrp="1"/>
          </p:cNvSpPr>
          <p:nvPr>
            <p:ph type="pic" sz="quarter" idx="21"/>
          </p:nvPr>
        </p:nvSpPr>
        <p:spPr>
          <a:xfrm>
            <a:off x="8000865" y="3346575"/>
            <a:ext cx="1184400" cy="1184400"/>
          </a:xfrm>
          <a:solidFill>
            <a:schemeClr val="bg1">
              <a:lumMod val="85000"/>
            </a:schemeClr>
          </a:solidFill>
        </p:spPr>
        <p:txBody>
          <a:bodyPr/>
          <a:lstStyle/>
          <a:p>
            <a:endParaRPr lang="en-GB"/>
          </a:p>
        </p:txBody>
      </p:sp>
      <p:sp>
        <p:nvSpPr>
          <p:cNvPr id="47" name="Picture Placeholder 5">
            <a:extLst>
              <a:ext uri="{FF2B5EF4-FFF2-40B4-BE49-F238E27FC236}">
                <a16:creationId xmlns:a16="http://schemas.microsoft.com/office/drawing/2014/main" id="{14626682-DD25-49BD-144A-69E8DC53596B}"/>
              </a:ext>
            </a:extLst>
          </p:cNvPr>
          <p:cNvSpPr>
            <a:spLocks noGrp="1"/>
          </p:cNvSpPr>
          <p:nvPr>
            <p:ph type="pic" sz="quarter" idx="22"/>
          </p:nvPr>
        </p:nvSpPr>
        <p:spPr>
          <a:xfrm>
            <a:off x="10463065" y="3346575"/>
            <a:ext cx="1184400" cy="1184400"/>
          </a:xfr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21E1C2C8-4790-21AB-D95A-92CA8FA8C069}"/>
              </a:ext>
            </a:extLst>
          </p:cNvPr>
          <p:cNvSpPr>
            <a:spLocks noGrp="1"/>
          </p:cNvSpPr>
          <p:nvPr>
            <p:ph type="title"/>
          </p:nvPr>
        </p:nvSpPr>
        <p:spPr>
          <a:xfrm>
            <a:off x="371475" y="359944"/>
            <a:ext cx="11518423" cy="701501"/>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761C70-B041-4A23-4BCB-F5CB4E9443EB}"/>
              </a:ext>
            </a:extLst>
          </p:cNvPr>
          <p:cNvSpPr>
            <a:spLocks noGrp="1"/>
          </p:cNvSpPr>
          <p:nvPr>
            <p:ph type="dt" sz="half" idx="10"/>
          </p:nvPr>
        </p:nvSpPr>
        <p:spPr/>
        <p:txBody>
          <a:bodyPr/>
          <a:lstStyle/>
          <a:p>
            <a:fld id="{2E6EF22D-7DBE-4099-99F0-B83DD9779912}" type="datetimeFigureOut">
              <a:rPr lang="en-GB" smtClean="0"/>
              <a:pPr/>
              <a:t>22/10/2026</a:t>
            </a:fld>
            <a:endParaRPr lang="en-GB"/>
          </a:p>
        </p:txBody>
      </p:sp>
      <p:sp>
        <p:nvSpPr>
          <p:cNvPr id="4" name="Footer Placeholder 3">
            <a:extLst>
              <a:ext uri="{FF2B5EF4-FFF2-40B4-BE49-F238E27FC236}">
                <a16:creationId xmlns:a16="http://schemas.microsoft.com/office/drawing/2014/main" id="{4D52B300-B434-691D-3D76-E4AF774AA4F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EC6692B-927B-4B22-9C5F-35CB3A5ACA82}"/>
              </a:ext>
            </a:extLst>
          </p:cNvPr>
          <p:cNvSpPr>
            <a:spLocks noGrp="1"/>
          </p:cNvSpPr>
          <p:nvPr>
            <p:ph type="sldNum" sz="quarter" idx="12"/>
          </p:nvPr>
        </p:nvSpPr>
        <p:spPr/>
        <p:txBody>
          <a:bodyPr/>
          <a:lstStyle/>
          <a:p>
            <a:fld id="{6623F64F-6692-49A2-80FF-3D660AAAEE7A}" type="slidenum">
              <a:rPr lang="en-GB" smtClean="0"/>
              <a:pPr/>
              <a:t>‹#›</a:t>
            </a:fld>
            <a:endParaRPr lang="en-GB"/>
          </a:p>
        </p:txBody>
      </p:sp>
      <p:cxnSp>
        <p:nvCxnSpPr>
          <p:cNvPr id="21" name="Straight Connector 20">
            <a:extLst>
              <a:ext uri="{FF2B5EF4-FFF2-40B4-BE49-F238E27FC236}">
                <a16:creationId xmlns:a16="http://schemas.microsoft.com/office/drawing/2014/main" id="{9C8CFFC5-56C6-267B-E772-EFDE38E880EE}"/>
              </a:ext>
            </a:extLst>
          </p:cNvPr>
          <p:cNvCxnSpPr>
            <a:cxnSpLocks/>
          </p:cNvCxnSpPr>
          <p:nvPr userDrawn="1"/>
        </p:nvCxnSpPr>
        <p:spPr>
          <a:xfrm>
            <a:off x="382866"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2C87480-7EC0-E06B-80CE-A5E61F866A2B}"/>
              </a:ext>
            </a:extLst>
          </p:cNvPr>
          <p:cNvCxnSpPr>
            <a:cxnSpLocks/>
          </p:cNvCxnSpPr>
          <p:nvPr userDrawn="1"/>
        </p:nvCxnSpPr>
        <p:spPr>
          <a:xfrm>
            <a:off x="2893461"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E5449B5-F0DD-5201-E55C-9CC82C0210E2}"/>
              </a:ext>
            </a:extLst>
          </p:cNvPr>
          <p:cNvCxnSpPr>
            <a:cxnSpLocks/>
          </p:cNvCxnSpPr>
          <p:nvPr userDrawn="1"/>
        </p:nvCxnSpPr>
        <p:spPr>
          <a:xfrm>
            <a:off x="5302129"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6C37246-3AD9-B2AC-76D9-17FDAD4B05C9}"/>
              </a:ext>
            </a:extLst>
          </p:cNvPr>
          <p:cNvCxnSpPr>
            <a:cxnSpLocks/>
          </p:cNvCxnSpPr>
          <p:nvPr userDrawn="1"/>
        </p:nvCxnSpPr>
        <p:spPr>
          <a:xfrm>
            <a:off x="7766244"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71A764D-3E43-45CC-0191-A353558094A7}"/>
              </a:ext>
            </a:extLst>
          </p:cNvPr>
          <p:cNvCxnSpPr>
            <a:cxnSpLocks/>
          </p:cNvCxnSpPr>
          <p:nvPr userDrawn="1"/>
        </p:nvCxnSpPr>
        <p:spPr>
          <a:xfrm>
            <a:off x="10220687"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39FA8FC-3DAD-0365-DCC6-0F32E87173AA}"/>
              </a:ext>
            </a:extLst>
          </p:cNvPr>
          <p:cNvCxnSpPr>
            <a:cxnSpLocks/>
          </p:cNvCxnSpPr>
          <p:nvPr userDrawn="1"/>
        </p:nvCxnSpPr>
        <p:spPr>
          <a:xfrm>
            <a:off x="2898438" y="462994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4215D00-4EC5-ED6C-6901-9C80C4842851}"/>
              </a:ext>
            </a:extLst>
          </p:cNvPr>
          <p:cNvCxnSpPr>
            <a:cxnSpLocks/>
          </p:cNvCxnSpPr>
          <p:nvPr userDrawn="1"/>
        </p:nvCxnSpPr>
        <p:spPr>
          <a:xfrm>
            <a:off x="5327145" y="462994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4CDA88-7F72-6884-E098-8EF2A6E29414}"/>
              </a:ext>
            </a:extLst>
          </p:cNvPr>
          <p:cNvCxnSpPr>
            <a:cxnSpLocks/>
          </p:cNvCxnSpPr>
          <p:nvPr userDrawn="1"/>
        </p:nvCxnSpPr>
        <p:spPr>
          <a:xfrm>
            <a:off x="10263495" y="462994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279A4DB-0427-0A66-AF0B-093378DC095E}"/>
              </a:ext>
            </a:extLst>
          </p:cNvPr>
          <p:cNvCxnSpPr>
            <a:cxnSpLocks/>
          </p:cNvCxnSpPr>
          <p:nvPr userDrawn="1"/>
        </p:nvCxnSpPr>
        <p:spPr>
          <a:xfrm>
            <a:off x="7803150" y="4624675"/>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9D02220-F018-1969-3164-6BFF4EA1B235}"/>
              </a:ext>
            </a:extLst>
          </p:cNvPr>
          <p:cNvCxnSpPr>
            <a:cxnSpLocks/>
          </p:cNvCxnSpPr>
          <p:nvPr userDrawn="1"/>
        </p:nvCxnSpPr>
        <p:spPr>
          <a:xfrm>
            <a:off x="484036" y="464773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71" name="Text Placeholder 6">
            <a:extLst>
              <a:ext uri="{FF2B5EF4-FFF2-40B4-BE49-F238E27FC236}">
                <a16:creationId xmlns:a16="http://schemas.microsoft.com/office/drawing/2014/main" id="{19EADE65-C122-EB2C-19EB-19D10330B91B}"/>
              </a:ext>
            </a:extLst>
          </p:cNvPr>
          <p:cNvSpPr>
            <a:spLocks noGrp="1"/>
          </p:cNvSpPr>
          <p:nvPr>
            <p:ph type="body" sz="quarter" idx="33" hasCustomPrompt="1"/>
          </p:nvPr>
        </p:nvSpPr>
        <p:spPr>
          <a:xfrm>
            <a:off x="342843"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3" name="Text Placeholder 6">
            <a:extLst>
              <a:ext uri="{FF2B5EF4-FFF2-40B4-BE49-F238E27FC236}">
                <a16:creationId xmlns:a16="http://schemas.microsoft.com/office/drawing/2014/main" id="{CB9D182C-F076-5175-7385-DE48C8E9FF5A}"/>
              </a:ext>
            </a:extLst>
          </p:cNvPr>
          <p:cNvSpPr>
            <a:spLocks noGrp="1"/>
          </p:cNvSpPr>
          <p:nvPr>
            <p:ph type="body" sz="quarter" idx="35" hasCustomPrompt="1"/>
          </p:nvPr>
        </p:nvSpPr>
        <p:spPr>
          <a:xfrm>
            <a:off x="5226317"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4" name="Text Placeholder 6">
            <a:extLst>
              <a:ext uri="{FF2B5EF4-FFF2-40B4-BE49-F238E27FC236}">
                <a16:creationId xmlns:a16="http://schemas.microsoft.com/office/drawing/2014/main" id="{88730061-9A2D-BBD8-79B7-3F41D535AE99}"/>
              </a:ext>
            </a:extLst>
          </p:cNvPr>
          <p:cNvSpPr>
            <a:spLocks noGrp="1"/>
          </p:cNvSpPr>
          <p:nvPr>
            <p:ph type="body" sz="quarter" idx="36" hasCustomPrompt="1"/>
          </p:nvPr>
        </p:nvSpPr>
        <p:spPr>
          <a:xfrm>
            <a:off x="7729449"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5" name="Text Placeholder 6">
            <a:extLst>
              <a:ext uri="{FF2B5EF4-FFF2-40B4-BE49-F238E27FC236}">
                <a16:creationId xmlns:a16="http://schemas.microsoft.com/office/drawing/2014/main" id="{97C1F9A3-D059-7259-C0FB-DF8D338811A8}"/>
              </a:ext>
            </a:extLst>
          </p:cNvPr>
          <p:cNvSpPr>
            <a:spLocks noGrp="1"/>
          </p:cNvSpPr>
          <p:nvPr>
            <p:ph type="body" sz="quarter" idx="37" hasCustomPrompt="1"/>
          </p:nvPr>
        </p:nvSpPr>
        <p:spPr>
          <a:xfrm>
            <a:off x="10170273"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6" name="Text Placeholder 6">
            <a:extLst>
              <a:ext uri="{FF2B5EF4-FFF2-40B4-BE49-F238E27FC236}">
                <a16:creationId xmlns:a16="http://schemas.microsoft.com/office/drawing/2014/main" id="{B6A037C9-0C42-CE2B-896B-AF6B848B534A}"/>
              </a:ext>
            </a:extLst>
          </p:cNvPr>
          <p:cNvSpPr>
            <a:spLocks noGrp="1"/>
          </p:cNvSpPr>
          <p:nvPr>
            <p:ph type="body" sz="quarter" idx="38" hasCustomPrompt="1"/>
          </p:nvPr>
        </p:nvSpPr>
        <p:spPr>
          <a:xfrm>
            <a:off x="2792633"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7" name="Text Placeholder 6">
            <a:extLst>
              <a:ext uri="{FF2B5EF4-FFF2-40B4-BE49-F238E27FC236}">
                <a16:creationId xmlns:a16="http://schemas.microsoft.com/office/drawing/2014/main" id="{D83EABD8-8716-2269-4367-B8B667FDE791}"/>
              </a:ext>
            </a:extLst>
          </p:cNvPr>
          <p:cNvSpPr>
            <a:spLocks noGrp="1"/>
          </p:cNvSpPr>
          <p:nvPr>
            <p:ph type="body" sz="quarter" idx="39" hasCustomPrompt="1"/>
          </p:nvPr>
        </p:nvSpPr>
        <p:spPr>
          <a:xfrm>
            <a:off x="342843"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8" name="Text Placeholder 6">
            <a:extLst>
              <a:ext uri="{FF2B5EF4-FFF2-40B4-BE49-F238E27FC236}">
                <a16:creationId xmlns:a16="http://schemas.microsoft.com/office/drawing/2014/main" id="{EA92B77D-AE99-9AE0-42D8-2D2A16ED3C1D}"/>
              </a:ext>
            </a:extLst>
          </p:cNvPr>
          <p:cNvSpPr>
            <a:spLocks noGrp="1"/>
          </p:cNvSpPr>
          <p:nvPr>
            <p:ph type="body" sz="quarter" idx="40" hasCustomPrompt="1"/>
          </p:nvPr>
        </p:nvSpPr>
        <p:spPr>
          <a:xfrm>
            <a:off x="5226317"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9" name="Text Placeholder 6">
            <a:extLst>
              <a:ext uri="{FF2B5EF4-FFF2-40B4-BE49-F238E27FC236}">
                <a16:creationId xmlns:a16="http://schemas.microsoft.com/office/drawing/2014/main" id="{ADC7C694-3541-85F1-A4EC-DA4E64C5A090}"/>
              </a:ext>
            </a:extLst>
          </p:cNvPr>
          <p:cNvSpPr>
            <a:spLocks noGrp="1"/>
          </p:cNvSpPr>
          <p:nvPr>
            <p:ph type="body" sz="quarter" idx="41" hasCustomPrompt="1"/>
          </p:nvPr>
        </p:nvSpPr>
        <p:spPr>
          <a:xfrm>
            <a:off x="7729449"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80" name="Text Placeholder 6">
            <a:extLst>
              <a:ext uri="{FF2B5EF4-FFF2-40B4-BE49-F238E27FC236}">
                <a16:creationId xmlns:a16="http://schemas.microsoft.com/office/drawing/2014/main" id="{B724C0B8-9B99-F1BB-62EB-0C571FF3E752}"/>
              </a:ext>
            </a:extLst>
          </p:cNvPr>
          <p:cNvSpPr>
            <a:spLocks noGrp="1"/>
          </p:cNvSpPr>
          <p:nvPr>
            <p:ph type="body" sz="quarter" idx="42" hasCustomPrompt="1"/>
          </p:nvPr>
        </p:nvSpPr>
        <p:spPr>
          <a:xfrm>
            <a:off x="10170273"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Tree>
    <p:extLst>
      <p:ext uri="{BB962C8B-B14F-4D97-AF65-F5344CB8AC3E}">
        <p14:creationId xmlns:p14="http://schemas.microsoft.com/office/powerpoint/2010/main" val="632071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AD97536-789A-7744-C13B-53E10C02D1D3}"/>
              </a:ext>
            </a:extLst>
          </p:cNvPr>
          <p:cNvSpPr>
            <a:spLocks noGrp="1"/>
          </p:cNvSpPr>
          <p:nvPr>
            <p:ph type="pic" sz="quarter" idx="13"/>
          </p:nvPr>
        </p:nvSpPr>
        <p:spPr>
          <a:xfrm>
            <a:off x="531846" y="1630581"/>
            <a:ext cx="1790974" cy="1193774"/>
          </a:xfr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21E1C2C8-4790-21AB-D95A-92CA8FA8C069}"/>
              </a:ext>
            </a:extLst>
          </p:cNvPr>
          <p:cNvSpPr>
            <a:spLocks noGrp="1"/>
          </p:cNvSpPr>
          <p:nvPr>
            <p:ph type="title"/>
          </p:nvPr>
        </p:nvSpPr>
        <p:spPr>
          <a:xfrm>
            <a:off x="371475" y="359944"/>
            <a:ext cx="11518423" cy="701501"/>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761C70-B041-4A23-4BCB-F5CB4E9443EB}"/>
              </a:ext>
            </a:extLst>
          </p:cNvPr>
          <p:cNvSpPr>
            <a:spLocks noGrp="1"/>
          </p:cNvSpPr>
          <p:nvPr>
            <p:ph type="dt" sz="half" idx="10"/>
          </p:nvPr>
        </p:nvSpPr>
        <p:spPr/>
        <p:txBody>
          <a:bodyPr/>
          <a:lstStyle/>
          <a:p>
            <a:fld id="{2E6EF22D-7DBE-4099-99F0-B83DD9779912}" type="datetimeFigureOut">
              <a:rPr lang="en-GB" smtClean="0"/>
              <a:pPr/>
              <a:t>22/10/2026</a:t>
            </a:fld>
            <a:endParaRPr lang="en-GB"/>
          </a:p>
        </p:txBody>
      </p:sp>
      <p:sp>
        <p:nvSpPr>
          <p:cNvPr id="4" name="Footer Placeholder 3">
            <a:extLst>
              <a:ext uri="{FF2B5EF4-FFF2-40B4-BE49-F238E27FC236}">
                <a16:creationId xmlns:a16="http://schemas.microsoft.com/office/drawing/2014/main" id="{4D52B300-B434-691D-3D76-E4AF774AA4F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EC6692B-927B-4B22-9C5F-35CB3A5ACA82}"/>
              </a:ext>
            </a:extLst>
          </p:cNvPr>
          <p:cNvSpPr>
            <a:spLocks noGrp="1"/>
          </p:cNvSpPr>
          <p:nvPr>
            <p:ph type="sldNum" sz="quarter" idx="12"/>
          </p:nvPr>
        </p:nvSpPr>
        <p:spPr/>
        <p:txBody>
          <a:bodyPr/>
          <a:lstStyle/>
          <a:p>
            <a:fld id="{6623F64F-6692-49A2-80FF-3D660AAAEE7A}" type="slidenum">
              <a:rPr lang="en-GB" smtClean="0"/>
              <a:pPr/>
              <a:t>‹#›</a:t>
            </a:fld>
            <a:endParaRPr lang="en-GB"/>
          </a:p>
        </p:txBody>
      </p:sp>
      <p:sp>
        <p:nvSpPr>
          <p:cNvPr id="71" name="Text Placeholder 6">
            <a:extLst>
              <a:ext uri="{FF2B5EF4-FFF2-40B4-BE49-F238E27FC236}">
                <a16:creationId xmlns:a16="http://schemas.microsoft.com/office/drawing/2014/main" id="{19EADE65-C122-EB2C-19EB-19D10330B91B}"/>
              </a:ext>
            </a:extLst>
          </p:cNvPr>
          <p:cNvSpPr>
            <a:spLocks noGrp="1"/>
          </p:cNvSpPr>
          <p:nvPr>
            <p:ph type="body" sz="quarter" idx="33" hasCustomPrompt="1"/>
          </p:nvPr>
        </p:nvSpPr>
        <p:spPr>
          <a:xfrm>
            <a:off x="562437" y="2988431"/>
            <a:ext cx="1790974" cy="2170678"/>
          </a:xfrm>
        </p:spPr>
        <p:txBody>
          <a:bodyPr>
            <a:normAutofit/>
          </a:bodyPr>
          <a:lstStyle>
            <a:lvl1pPr marL="0" indent="0">
              <a:spcBef>
                <a:spcPts val="0"/>
              </a:spcBef>
              <a:buFont typeface="Arial" panose="020B0604020202020204" pitchFamily="34" charset="0"/>
              <a:buNone/>
              <a:defRPr sz="1100" b="0">
                <a:solidFill>
                  <a:schemeClr val="tx1"/>
                </a:solidFill>
              </a:defRPr>
            </a:lvl1pPr>
            <a:lvl2pPr marL="0" indent="0">
              <a:spcBef>
                <a:spcPts val="0"/>
              </a:spcBef>
              <a:buFont typeface="Arial" panose="020B0604020202020204" pitchFamily="34" charset="0"/>
              <a:buNone/>
              <a:defRPr sz="1100" b="0">
                <a:solidFill>
                  <a:schemeClr val="tx1"/>
                </a:solidFill>
              </a:defRPr>
            </a:lvl2pPr>
            <a:lvl3pPr>
              <a:defRPr sz="1200"/>
            </a:lvl3pPr>
            <a:lvl4pPr>
              <a:defRPr sz="1200"/>
            </a:lvl4pPr>
          </a:lstStyle>
          <a:p>
            <a:pPr lvl="0"/>
            <a:r>
              <a:rPr lang="en-US" dirty="0"/>
              <a:t>Edit Master text</a:t>
            </a:r>
          </a:p>
          <a:p>
            <a:pPr lvl="1"/>
            <a:r>
              <a:rPr lang="en-US" dirty="0"/>
              <a:t>Second level</a:t>
            </a:r>
          </a:p>
        </p:txBody>
      </p:sp>
      <p:sp>
        <p:nvSpPr>
          <p:cNvPr id="8" name="Picture Placeholder 5">
            <a:extLst>
              <a:ext uri="{FF2B5EF4-FFF2-40B4-BE49-F238E27FC236}">
                <a16:creationId xmlns:a16="http://schemas.microsoft.com/office/drawing/2014/main" id="{7A6E1F87-4875-583C-2A00-64778C8BEBE2}"/>
              </a:ext>
            </a:extLst>
          </p:cNvPr>
          <p:cNvSpPr>
            <a:spLocks noGrp="1"/>
          </p:cNvSpPr>
          <p:nvPr>
            <p:ph type="pic" sz="quarter" idx="34"/>
          </p:nvPr>
        </p:nvSpPr>
        <p:spPr>
          <a:xfrm>
            <a:off x="2866180" y="1630581"/>
            <a:ext cx="1790974" cy="1193774"/>
          </a:xfrm>
          <a:solidFill>
            <a:schemeClr val="bg1">
              <a:lumMod val="85000"/>
            </a:schemeClr>
          </a:solidFill>
        </p:spPr>
        <p:txBody>
          <a:bodyPr/>
          <a:lstStyle/>
          <a:p>
            <a:endParaRPr lang="en-GB"/>
          </a:p>
        </p:txBody>
      </p:sp>
      <p:sp>
        <p:nvSpPr>
          <p:cNvPr id="9" name="Text Placeholder 6">
            <a:extLst>
              <a:ext uri="{FF2B5EF4-FFF2-40B4-BE49-F238E27FC236}">
                <a16:creationId xmlns:a16="http://schemas.microsoft.com/office/drawing/2014/main" id="{DA698AD2-709A-2455-1A6E-52A122D86481}"/>
              </a:ext>
            </a:extLst>
          </p:cNvPr>
          <p:cNvSpPr>
            <a:spLocks noGrp="1"/>
          </p:cNvSpPr>
          <p:nvPr>
            <p:ph type="body" sz="quarter" idx="35" hasCustomPrompt="1"/>
          </p:nvPr>
        </p:nvSpPr>
        <p:spPr>
          <a:xfrm>
            <a:off x="2897091" y="2988431"/>
            <a:ext cx="1790974" cy="2170678"/>
          </a:xfrm>
        </p:spPr>
        <p:txBody>
          <a:bodyPr>
            <a:normAutofit/>
          </a:bodyPr>
          <a:lstStyle>
            <a:lvl1pPr marL="0" indent="0">
              <a:spcBef>
                <a:spcPts val="0"/>
              </a:spcBef>
              <a:spcAft>
                <a:spcPts val="0"/>
              </a:spcAft>
              <a:buFont typeface="Arial" panose="020B0604020202020204" pitchFamily="34" charset="0"/>
              <a:buNone/>
              <a:defRPr sz="1100" b="0">
                <a:solidFill>
                  <a:schemeClr val="tx1"/>
                </a:solidFill>
              </a:defRPr>
            </a:lvl1pPr>
            <a:lvl2pPr marL="0" indent="0">
              <a:spcBef>
                <a:spcPts val="0"/>
              </a:spcBef>
              <a:spcAft>
                <a:spcPts val="0"/>
              </a:spcAft>
              <a:buFont typeface="Arial" panose="020B0604020202020204" pitchFamily="34" charset="0"/>
              <a:buNone/>
              <a:defRPr sz="1100" b="0">
                <a:solidFill>
                  <a:schemeClr val="tx1"/>
                </a:solidFill>
              </a:defRPr>
            </a:lvl2pPr>
            <a:lvl3pPr>
              <a:defRPr sz="1200"/>
            </a:lvl3pPr>
            <a:lvl4pPr>
              <a:defRPr sz="1200"/>
            </a:lvl4pPr>
          </a:lstStyle>
          <a:p>
            <a:pPr lvl="0"/>
            <a:r>
              <a:rPr lang="en-US" dirty="0"/>
              <a:t>Edit Master text</a:t>
            </a:r>
          </a:p>
          <a:p>
            <a:pPr lvl="1"/>
            <a:r>
              <a:rPr lang="en-US" dirty="0"/>
              <a:t>Second level</a:t>
            </a:r>
          </a:p>
        </p:txBody>
      </p:sp>
      <p:sp>
        <p:nvSpPr>
          <p:cNvPr id="10" name="Picture Placeholder 5">
            <a:extLst>
              <a:ext uri="{FF2B5EF4-FFF2-40B4-BE49-F238E27FC236}">
                <a16:creationId xmlns:a16="http://schemas.microsoft.com/office/drawing/2014/main" id="{A344568A-9A30-CDBE-103F-E051F9889ECE}"/>
              </a:ext>
            </a:extLst>
          </p:cNvPr>
          <p:cNvSpPr>
            <a:spLocks noGrp="1"/>
          </p:cNvSpPr>
          <p:nvPr>
            <p:ph type="pic" sz="quarter" idx="36"/>
          </p:nvPr>
        </p:nvSpPr>
        <p:spPr>
          <a:xfrm>
            <a:off x="5200514" y="1630581"/>
            <a:ext cx="1790974" cy="1193774"/>
          </a:xfrm>
          <a:solidFill>
            <a:schemeClr val="bg1">
              <a:lumMod val="85000"/>
            </a:schemeClr>
          </a:solidFill>
        </p:spPr>
        <p:txBody>
          <a:bodyPr/>
          <a:lstStyle/>
          <a:p>
            <a:endParaRPr lang="en-GB"/>
          </a:p>
        </p:txBody>
      </p:sp>
      <p:sp>
        <p:nvSpPr>
          <p:cNvPr id="11" name="Text Placeholder 6">
            <a:extLst>
              <a:ext uri="{FF2B5EF4-FFF2-40B4-BE49-F238E27FC236}">
                <a16:creationId xmlns:a16="http://schemas.microsoft.com/office/drawing/2014/main" id="{C1E849EE-5DB5-8EEF-6C9A-CCFBC93AD9F3}"/>
              </a:ext>
            </a:extLst>
          </p:cNvPr>
          <p:cNvSpPr>
            <a:spLocks noGrp="1"/>
          </p:cNvSpPr>
          <p:nvPr>
            <p:ph type="body" sz="quarter" idx="37" hasCustomPrompt="1"/>
          </p:nvPr>
        </p:nvSpPr>
        <p:spPr>
          <a:xfrm>
            <a:off x="5231745" y="2988431"/>
            <a:ext cx="1790974" cy="2170678"/>
          </a:xfrm>
        </p:spPr>
        <p:txBody>
          <a:bodyPr>
            <a:normAutofit/>
          </a:bodyPr>
          <a:lstStyle>
            <a:lvl1pPr marL="0" indent="0">
              <a:spcBef>
                <a:spcPts val="0"/>
              </a:spcBef>
              <a:buFont typeface="Arial" panose="020B0604020202020204" pitchFamily="34" charset="0"/>
              <a:buNone/>
              <a:defRPr sz="1100" b="0">
                <a:solidFill>
                  <a:schemeClr val="tx1"/>
                </a:solidFill>
              </a:defRPr>
            </a:lvl1pPr>
            <a:lvl2pPr marL="0" indent="0">
              <a:spcBef>
                <a:spcPts val="0"/>
              </a:spcBef>
              <a:buFont typeface="Arial" panose="020B0604020202020204" pitchFamily="34" charset="0"/>
              <a:buNone/>
              <a:defRPr sz="1100" b="0">
                <a:solidFill>
                  <a:schemeClr val="tx1"/>
                </a:solidFill>
              </a:defRPr>
            </a:lvl2pPr>
            <a:lvl3pPr>
              <a:defRPr sz="1200"/>
            </a:lvl3pPr>
            <a:lvl4pPr>
              <a:defRPr sz="1200"/>
            </a:lvl4pPr>
          </a:lstStyle>
          <a:p>
            <a:pPr lvl="0"/>
            <a:r>
              <a:rPr lang="en-US" dirty="0"/>
              <a:t>Edit Master text</a:t>
            </a:r>
          </a:p>
          <a:p>
            <a:pPr lvl="1"/>
            <a:r>
              <a:rPr lang="en-US" dirty="0"/>
              <a:t>Second level</a:t>
            </a:r>
          </a:p>
        </p:txBody>
      </p:sp>
      <p:sp>
        <p:nvSpPr>
          <p:cNvPr id="12" name="Picture Placeholder 5">
            <a:extLst>
              <a:ext uri="{FF2B5EF4-FFF2-40B4-BE49-F238E27FC236}">
                <a16:creationId xmlns:a16="http://schemas.microsoft.com/office/drawing/2014/main" id="{05A6BEAC-87ED-2479-6A93-9423169D62D6}"/>
              </a:ext>
            </a:extLst>
          </p:cNvPr>
          <p:cNvSpPr>
            <a:spLocks noGrp="1"/>
          </p:cNvSpPr>
          <p:nvPr>
            <p:ph type="pic" sz="quarter" idx="38"/>
          </p:nvPr>
        </p:nvSpPr>
        <p:spPr>
          <a:xfrm>
            <a:off x="7534847" y="1630581"/>
            <a:ext cx="1790974" cy="1193774"/>
          </a:xfrm>
          <a:solidFill>
            <a:schemeClr val="bg1">
              <a:lumMod val="85000"/>
            </a:schemeClr>
          </a:solidFill>
        </p:spPr>
        <p:txBody>
          <a:bodyPr/>
          <a:lstStyle/>
          <a:p>
            <a:endParaRPr lang="en-GB"/>
          </a:p>
        </p:txBody>
      </p:sp>
      <p:sp>
        <p:nvSpPr>
          <p:cNvPr id="13" name="Text Placeholder 6">
            <a:extLst>
              <a:ext uri="{FF2B5EF4-FFF2-40B4-BE49-F238E27FC236}">
                <a16:creationId xmlns:a16="http://schemas.microsoft.com/office/drawing/2014/main" id="{8FD9891B-2D1D-2709-82CF-CBA519E369F3}"/>
              </a:ext>
            </a:extLst>
          </p:cNvPr>
          <p:cNvSpPr>
            <a:spLocks noGrp="1"/>
          </p:cNvSpPr>
          <p:nvPr>
            <p:ph type="body" sz="quarter" idx="39" hasCustomPrompt="1"/>
          </p:nvPr>
        </p:nvSpPr>
        <p:spPr>
          <a:xfrm>
            <a:off x="7566398" y="2988431"/>
            <a:ext cx="1790974" cy="2170678"/>
          </a:xfrm>
        </p:spPr>
        <p:txBody>
          <a:bodyPr>
            <a:normAutofit/>
          </a:bodyPr>
          <a:lstStyle>
            <a:lvl1pPr marL="0" indent="0">
              <a:spcBef>
                <a:spcPts val="0"/>
              </a:spcBef>
              <a:buFont typeface="Arial" panose="020B0604020202020204" pitchFamily="34" charset="0"/>
              <a:buNone/>
              <a:defRPr sz="1100" b="0">
                <a:solidFill>
                  <a:schemeClr val="tx1"/>
                </a:solidFill>
              </a:defRPr>
            </a:lvl1pPr>
            <a:lvl2pPr marL="0" indent="0">
              <a:spcBef>
                <a:spcPts val="0"/>
              </a:spcBef>
              <a:buFont typeface="Arial" panose="020B0604020202020204" pitchFamily="34" charset="0"/>
              <a:buNone/>
              <a:defRPr sz="1100" b="0">
                <a:solidFill>
                  <a:schemeClr val="tx1"/>
                </a:solidFill>
              </a:defRPr>
            </a:lvl2pPr>
            <a:lvl3pPr>
              <a:defRPr sz="1200"/>
            </a:lvl3pPr>
            <a:lvl4pPr>
              <a:defRPr sz="1200"/>
            </a:lvl4pPr>
          </a:lstStyle>
          <a:p>
            <a:pPr lvl="0"/>
            <a:r>
              <a:rPr lang="en-US" dirty="0"/>
              <a:t>Edit Master text</a:t>
            </a:r>
          </a:p>
          <a:p>
            <a:pPr lvl="1"/>
            <a:r>
              <a:rPr lang="en-US" dirty="0"/>
              <a:t>Second level</a:t>
            </a:r>
          </a:p>
        </p:txBody>
      </p:sp>
      <p:sp>
        <p:nvSpPr>
          <p:cNvPr id="14" name="Picture Placeholder 5">
            <a:extLst>
              <a:ext uri="{FF2B5EF4-FFF2-40B4-BE49-F238E27FC236}">
                <a16:creationId xmlns:a16="http://schemas.microsoft.com/office/drawing/2014/main" id="{9009B9B8-44BF-7D24-F452-F55D8FF8F1C7}"/>
              </a:ext>
            </a:extLst>
          </p:cNvPr>
          <p:cNvSpPr>
            <a:spLocks noGrp="1"/>
          </p:cNvSpPr>
          <p:nvPr>
            <p:ph type="pic" sz="quarter" idx="40"/>
          </p:nvPr>
        </p:nvSpPr>
        <p:spPr>
          <a:xfrm>
            <a:off x="9869180" y="1630581"/>
            <a:ext cx="1790974" cy="1193774"/>
          </a:xfrm>
          <a:solidFill>
            <a:schemeClr val="bg1">
              <a:lumMod val="85000"/>
            </a:schemeClr>
          </a:solidFill>
        </p:spPr>
        <p:txBody>
          <a:bodyPr/>
          <a:lstStyle/>
          <a:p>
            <a:endParaRPr lang="en-GB"/>
          </a:p>
        </p:txBody>
      </p:sp>
      <p:sp>
        <p:nvSpPr>
          <p:cNvPr id="15" name="Text Placeholder 6">
            <a:extLst>
              <a:ext uri="{FF2B5EF4-FFF2-40B4-BE49-F238E27FC236}">
                <a16:creationId xmlns:a16="http://schemas.microsoft.com/office/drawing/2014/main" id="{F22DD644-4E0B-158A-1EF1-A196C19AC1FF}"/>
              </a:ext>
            </a:extLst>
          </p:cNvPr>
          <p:cNvSpPr>
            <a:spLocks noGrp="1"/>
          </p:cNvSpPr>
          <p:nvPr>
            <p:ph type="body" sz="quarter" idx="41" hasCustomPrompt="1"/>
          </p:nvPr>
        </p:nvSpPr>
        <p:spPr>
          <a:xfrm>
            <a:off x="9901051" y="2988431"/>
            <a:ext cx="1790974" cy="2170678"/>
          </a:xfrm>
        </p:spPr>
        <p:txBody>
          <a:bodyPr>
            <a:normAutofit/>
          </a:bodyPr>
          <a:lstStyle>
            <a:lvl1pPr marL="0" indent="0">
              <a:spcBef>
                <a:spcPts val="0"/>
              </a:spcBef>
              <a:buFont typeface="Arial" panose="020B0604020202020204" pitchFamily="34" charset="0"/>
              <a:buNone/>
              <a:defRPr sz="1100" b="0">
                <a:solidFill>
                  <a:schemeClr val="tx1"/>
                </a:solidFill>
              </a:defRPr>
            </a:lvl1pPr>
            <a:lvl2pPr marL="0" indent="0">
              <a:spcBef>
                <a:spcPts val="0"/>
              </a:spcBef>
              <a:buFont typeface="Arial" panose="020B0604020202020204" pitchFamily="34" charset="0"/>
              <a:buNone/>
              <a:defRPr sz="1100" b="0">
                <a:solidFill>
                  <a:schemeClr val="tx1"/>
                </a:solidFill>
              </a:defRPr>
            </a:lvl2pPr>
            <a:lvl3pPr>
              <a:defRPr sz="1200"/>
            </a:lvl3pPr>
            <a:lvl4pPr>
              <a:defRPr sz="1200"/>
            </a:lvl4pPr>
          </a:lstStyle>
          <a:p>
            <a:pPr lvl="0"/>
            <a:r>
              <a:rPr lang="en-US" dirty="0"/>
              <a:t>Edit Master text</a:t>
            </a:r>
          </a:p>
          <a:p>
            <a:pPr lvl="1"/>
            <a:r>
              <a:rPr lang="en-US" dirty="0"/>
              <a:t>Second level</a:t>
            </a:r>
          </a:p>
        </p:txBody>
      </p:sp>
      <p:cxnSp>
        <p:nvCxnSpPr>
          <p:cNvPr id="16" name="Straight Connector 15">
            <a:extLst>
              <a:ext uri="{FF2B5EF4-FFF2-40B4-BE49-F238E27FC236}">
                <a16:creationId xmlns:a16="http://schemas.microsoft.com/office/drawing/2014/main" id="{7031BB7B-0B8C-D673-EFF6-B9CAAE078368}"/>
              </a:ext>
            </a:extLst>
          </p:cNvPr>
          <p:cNvCxnSpPr>
            <a:cxnSpLocks/>
          </p:cNvCxnSpPr>
          <p:nvPr userDrawn="1"/>
        </p:nvCxnSpPr>
        <p:spPr>
          <a:xfrm>
            <a:off x="531846" y="2978118"/>
            <a:ext cx="1792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FDC944D-69A4-8D67-8280-9636771B3744}"/>
              </a:ext>
            </a:extLst>
          </p:cNvPr>
          <p:cNvCxnSpPr>
            <a:cxnSpLocks/>
          </p:cNvCxnSpPr>
          <p:nvPr userDrawn="1"/>
        </p:nvCxnSpPr>
        <p:spPr>
          <a:xfrm>
            <a:off x="2866180" y="2978118"/>
            <a:ext cx="1792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3EA300B-3869-0B14-5D33-FD48885DAD72}"/>
              </a:ext>
            </a:extLst>
          </p:cNvPr>
          <p:cNvCxnSpPr>
            <a:cxnSpLocks/>
          </p:cNvCxnSpPr>
          <p:nvPr userDrawn="1"/>
        </p:nvCxnSpPr>
        <p:spPr>
          <a:xfrm>
            <a:off x="5200514" y="2978118"/>
            <a:ext cx="1792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A8CD67A-042F-73EF-EE1B-54BFE571A127}"/>
              </a:ext>
            </a:extLst>
          </p:cNvPr>
          <p:cNvCxnSpPr>
            <a:cxnSpLocks/>
          </p:cNvCxnSpPr>
          <p:nvPr userDrawn="1"/>
        </p:nvCxnSpPr>
        <p:spPr>
          <a:xfrm flipV="1">
            <a:off x="7534848" y="2978101"/>
            <a:ext cx="1792800" cy="34"/>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8F6CAC3-4E9A-76AF-B06F-891E1A980D49}"/>
              </a:ext>
            </a:extLst>
          </p:cNvPr>
          <p:cNvCxnSpPr>
            <a:cxnSpLocks/>
          </p:cNvCxnSpPr>
          <p:nvPr userDrawn="1"/>
        </p:nvCxnSpPr>
        <p:spPr>
          <a:xfrm>
            <a:off x="9869180" y="2972533"/>
            <a:ext cx="1792800" cy="11171"/>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0" name="Text Placeholder 7">
            <a:extLst>
              <a:ext uri="{FF2B5EF4-FFF2-40B4-BE49-F238E27FC236}">
                <a16:creationId xmlns:a16="http://schemas.microsoft.com/office/drawing/2014/main" id="{79F2D1EC-7DAD-DB2C-B123-F3D4477CDF89}"/>
              </a:ext>
            </a:extLst>
          </p:cNvPr>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extLst>
      <p:ext uri="{BB962C8B-B14F-4D97-AF65-F5344CB8AC3E}">
        <p14:creationId xmlns:p14="http://schemas.microsoft.com/office/powerpoint/2010/main" val="588533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F981E92-320F-428D-AE9E-6ED8AAFCF980}"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86491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F981E92-320F-428D-AE9E-6ED8AAFCF980}"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260002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200092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0853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p:cNvCxnSpPr/>
          <p:nvPr/>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0697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55724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54319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r>
              <a:rPr lang="en-US"/>
              <a:t>Click icon to add picture</a:t>
            </a:r>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363465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r>
              <a:rPr lang="en-US"/>
              <a:t>Click icon to add picture</a:t>
            </a:r>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r>
              <a:rPr lang="en-US"/>
              <a:t>Click icon to add picture</a:t>
            </a:r>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r>
              <a:rPr lang="en-US"/>
              <a:t>Click icon to add picture</a:t>
            </a:r>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r>
              <a:rPr lang="en-US"/>
              <a:t>Click icon to add picture</a:t>
            </a:r>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3001788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r>
              <a:rPr lang="en-US"/>
              <a:t>Click icon to add picture</a:t>
            </a:r>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r>
              <a:rPr lang="en-US"/>
              <a:t>Click icon to add picture</a:t>
            </a:r>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r>
              <a:rPr lang="en-US"/>
              <a:t>Click icon to add picture</a:t>
            </a:r>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262542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517157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r>
              <a:rPr lang="en-US"/>
              <a:t>Click icon to add picture</a:t>
            </a:r>
            <a:endParaRPr lang="en-GB" dirty="0"/>
          </a:p>
        </p:txBody>
      </p:sp>
      <p:cxnSp>
        <p:nvCxnSpPr>
          <p:cNvPr id="10" name="Straight Connector 9"/>
          <p:cNvCxnSpPr/>
          <p:nvPr/>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r>
              <a:rPr lang="en-US"/>
              <a:t>Click icon to add picture</a:t>
            </a:r>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56890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r>
              <a:rPr lang="en-US"/>
              <a:t>Click icon to add picture</a:t>
            </a:r>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84783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r>
              <a:rPr lang="en-US"/>
              <a:t>Click icon to add picture</a:t>
            </a:r>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r>
              <a:rPr lang="en-US"/>
              <a:t>Click icon to add picture</a:t>
            </a:r>
            <a:endParaRPr lang="en-GB" dirty="0"/>
          </a:p>
        </p:txBody>
      </p:sp>
    </p:spTree>
    <p:custDataLst>
      <p:tags r:id="rId1"/>
    </p:custDataLst>
    <p:extLst>
      <p:ext uri="{BB962C8B-B14F-4D97-AF65-F5344CB8AC3E}">
        <p14:creationId xmlns:p14="http://schemas.microsoft.com/office/powerpoint/2010/main" val="85369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F981E92-320F-428D-AE9E-6ED8AAFCF980}"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211275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F981E92-320F-428D-AE9E-6ED8AAFCF980}"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80916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r>
              <a:rPr lang="en-US"/>
              <a:t>Click icon to add picture</a:t>
            </a:r>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2F981E92-320F-428D-AE9E-6ED8AAFCF980}"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1592818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6324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81E92-320F-428D-AE9E-6ED8AAFCF980}" type="datetimeFigureOut">
              <a:rPr lang="en-GB" smtClean="0"/>
              <a:t>22/10/2026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r>
              <a:rPr lang="en-US"/>
              <a:t>Click icon to add picture</a:t>
            </a:r>
            <a:endParaRPr lang="en-GB"/>
          </a:p>
        </p:txBody>
      </p:sp>
    </p:spTree>
    <p:custDataLst>
      <p:tags r:id="rId1"/>
    </p:custDataLst>
    <p:extLst>
      <p:ext uri="{BB962C8B-B14F-4D97-AF65-F5344CB8AC3E}">
        <p14:creationId xmlns:p14="http://schemas.microsoft.com/office/powerpoint/2010/main" val="17371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r>
              <a:rPr lang="en-US"/>
              <a:t>Click icon to add picture</a:t>
            </a:r>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r>
              <a:rPr lang="en-US"/>
              <a:t>Click icon to add picture</a:t>
            </a:r>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r>
              <a:rPr lang="en-US"/>
              <a:t>Click icon to add picture</a:t>
            </a:r>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r>
              <a:rPr lang="en-US"/>
              <a:t>Click icon to add picture</a:t>
            </a:r>
            <a:endParaRPr lang="en-GB" dirty="0"/>
          </a:p>
        </p:txBody>
      </p:sp>
      <p:sp>
        <p:nvSpPr>
          <p:cNvPr id="2" name="Date Placeholder 1"/>
          <p:cNvSpPr>
            <a:spLocks noGrp="1"/>
          </p:cNvSpPr>
          <p:nvPr>
            <p:ph type="dt" sz="half" idx="10"/>
          </p:nvPr>
        </p:nvSpPr>
        <p:spPr/>
        <p:txBody>
          <a:bodyPr/>
          <a:lstStyle/>
          <a:p>
            <a:fld id="{2F981E92-320F-428D-AE9E-6ED8AAFCF980}" type="datetimeFigureOut">
              <a:rPr lang="en-GB" smtClean="0"/>
              <a:t>22/10/2026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Tree>
    <p:custDataLst>
      <p:tags r:id="rId1"/>
    </p:custDataLst>
    <p:extLst>
      <p:ext uri="{BB962C8B-B14F-4D97-AF65-F5344CB8AC3E}">
        <p14:creationId xmlns:p14="http://schemas.microsoft.com/office/powerpoint/2010/main" val="347531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90E2C877-0506-4A3A-B5DF-8149D82B0B2E}" type="slidenum">
              <a:rPr lang="en-GB" smtClean="0"/>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r>
              <a:rPr lang="en-US"/>
              <a:t>Click icon to add media</a:t>
            </a:r>
            <a:endParaRPr lang="en-GB"/>
          </a:p>
        </p:txBody>
      </p:sp>
    </p:spTree>
    <p:custDataLst>
      <p:tags r:id="rId1"/>
    </p:custDataLst>
    <p:extLst>
      <p:ext uri="{BB962C8B-B14F-4D97-AF65-F5344CB8AC3E}">
        <p14:creationId xmlns:p14="http://schemas.microsoft.com/office/powerpoint/2010/main" val="248715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8"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85898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r>
              <a:rPr lang="en-US"/>
              <a:t>Click icon to add picture</a:t>
            </a:r>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r>
              <a:rPr lang="en-US"/>
              <a:t>Click icon to add picture</a:t>
            </a:r>
            <a:endParaRPr lang="en-GB" dirty="0"/>
          </a:p>
        </p:txBody>
      </p:sp>
      <p:sp>
        <p:nvSpPr>
          <p:cNvPr id="9" name="Freeform 8"/>
          <p:cNvSpPr>
            <a:spLocks/>
          </p:cNvSpPr>
          <p:nvPr/>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192408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123857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67496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r>
              <a:rPr lang="en-US"/>
              <a:t>Click icon to add picture</a:t>
            </a:r>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35335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ress cuttings">
    <p:spTree>
      <p:nvGrpSpPr>
        <p:cNvPr id="1" name=""/>
        <p:cNvGrpSpPr/>
        <p:nvPr/>
      </p:nvGrpSpPr>
      <p:grpSpPr>
        <a:xfrm>
          <a:off x="0" y="0"/>
          <a:ext cx="0" cy="0"/>
          <a:chOff x="0" y="0"/>
          <a:chExt cx="0" cy="0"/>
        </a:xfrm>
      </p:grpSpPr>
      <p:sp>
        <p:nvSpPr>
          <p:cNvPr id="8" name="Rectangle 7"/>
          <p:cNvSpPr/>
          <p:nvPr/>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2F981E92-320F-428D-AE9E-6ED8AAFCF980}"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417141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81E92-320F-428D-AE9E-6ED8AAFCF980}" type="datetimeFigureOut">
              <a:rPr lang="en-GB" smtClean="0"/>
              <a:t>22/10/2026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E2C877-0506-4A3A-B5DF-8149D82B0B2E}"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258978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r>
              <a:rPr lang="en-US"/>
              <a:t>Click icon to add picture</a:t>
            </a:r>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fld id="{2F981E92-320F-428D-AE9E-6ED8AAFCF980}"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E2C877-0506-4A3A-B5DF-8149D82B0B2E}"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42326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image" Target="../media/image2.jpeg"/><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tags" Target="../tags/tag3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85BD38DE-0542-4FAE-989F-105676356085}" type="datetimeFigureOut">
              <a:rPr lang="en-GB" smtClean="0"/>
              <a:t>22/10/2026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79E5F90B-4EFD-4F87-8571-C292E52EB0A8}" type="slidenum">
              <a:rPr lang="en-GB" smtClean="0"/>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3"/>
    </p:custDataLst>
    <p:extLst>
      <p:ext uri="{BB962C8B-B14F-4D97-AF65-F5344CB8AC3E}">
        <p14:creationId xmlns:p14="http://schemas.microsoft.com/office/powerpoint/2010/main" val="3051115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720" r:id="rId30"/>
    <p:sldLayoutId id="2147483721" r:id="rId3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F981E92-320F-428D-AE9E-6ED8AAFCF980}" type="datetimeFigureOut">
              <a:rPr lang="en-GB" smtClean="0"/>
              <a:t>22/10/2026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90E2C877-0506-4A3A-B5DF-8149D82B0B2E}" type="slidenum">
              <a:rPr lang="en-GB" smtClean="0"/>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1"/>
    </p:custDataLst>
    <p:extLst>
      <p:ext uri="{BB962C8B-B14F-4D97-AF65-F5344CB8AC3E}">
        <p14:creationId xmlns:p14="http://schemas.microsoft.com/office/powerpoint/2010/main" val="58516419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jpeg"/><Relationship Id="rId3" Type="http://schemas.openxmlformats.org/officeDocument/2006/relationships/chart" Target="../charts/chart2.xml"/><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jpe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chart" Target="../charts/chart3.xml"/><Relationship Id="rId7" Type="http://schemas.openxmlformats.org/officeDocument/2006/relationships/image" Target="../media/image20.jpeg"/><Relationship Id="rId12"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jpeg"/><Relationship Id="rId3" Type="http://schemas.openxmlformats.org/officeDocument/2006/relationships/chart" Target="../charts/chart4.xml"/><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3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3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3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31.xml"/><Relationship Id="rId6" Type="http://schemas.openxmlformats.org/officeDocument/2006/relationships/image" Target="../media/image57.png"/><Relationship Id="rId5" Type="http://schemas.openxmlformats.org/officeDocument/2006/relationships/image" Target="../media/image42.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30.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3" Type="http://schemas.openxmlformats.org/officeDocument/2006/relationships/image" Target="../media/image80.png"/><Relationship Id="rId18" Type="http://schemas.openxmlformats.org/officeDocument/2006/relationships/image" Target="../media/image85.jpg"/><Relationship Id="rId26" Type="http://schemas.openxmlformats.org/officeDocument/2006/relationships/image" Target="../media/image93.jpeg"/><Relationship Id="rId39" Type="http://schemas.openxmlformats.org/officeDocument/2006/relationships/image" Target="../media/image106.png"/><Relationship Id="rId21" Type="http://schemas.openxmlformats.org/officeDocument/2006/relationships/image" Target="../media/image88.jpeg"/><Relationship Id="rId34" Type="http://schemas.openxmlformats.org/officeDocument/2006/relationships/image" Target="../media/image101.png"/><Relationship Id="rId42" Type="http://schemas.openxmlformats.org/officeDocument/2006/relationships/image" Target="../media/image109.png"/><Relationship Id="rId47" Type="http://schemas.openxmlformats.org/officeDocument/2006/relationships/image" Target="../media/image114.jpeg"/><Relationship Id="rId7" Type="http://schemas.openxmlformats.org/officeDocument/2006/relationships/image" Target="../media/image74.JPG"/><Relationship Id="rId2" Type="http://schemas.openxmlformats.org/officeDocument/2006/relationships/notesSlide" Target="../notesSlides/notesSlide26.xml"/><Relationship Id="rId16" Type="http://schemas.openxmlformats.org/officeDocument/2006/relationships/image" Target="../media/image83.png"/><Relationship Id="rId29" Type="http://schemas.openxmlformats.org/officeDocument/2006/relationships/image" Target="../media/image96.jpeg"/><Relationship Id="rId1" Type="http://schemas.openxmlformats.org/officeDocument/2006/relationships/slideLayout" Target="../slideLayouts/slideLayout3.xml"/><Relationship Id="rId6" Type="http://schemas.openxmlformats.org/officeDocument/2006/relationships/image" Target="../media/image73.jpeg"/><Relationship Id="rId11" Type="http://schemas.openxmlformats.org/officeDocument/2006/relationships/image" Target="../media/image78.png"/><Relationship Id="rId24" Type="http://schemas.openxmlformats.org/officeDocument/2006/relationships/image" Target="../media/image91.jpeg"/><Relationship Id="rId32" Type="http://schemas.openxmlformats.org/officeDocument/2006/relationships/image" Target="../media/image99.jpeg"/><Relationship Id="rId37" Type="http://schemas.openxmlformats.org/officeDocument/2006/relationships/image" Target="../media/image104.png"/><Relationship Id="rId40" Type="http://schemas.openxmlformats.org/officeDocument/2006/relationships/image" Target="../media/image107.png"/><Relationship Id="rId45" Type="http://schemas.openxmlformats.org/officeDocument/2006/relationships/image" Target="../media/image112.png"/><Relationship Id="rId5" Type="http://schemas.openxmlformats.org/officeDocument/2006/relationships/image" Target="../media/image72.jpg"/><Relationship Id="rId15" Type="http://schemas.openxmlformats.org/officeDocument/2006/relationships/image" Target="../media/image82.png"/><Relationship Id="rId23" Type="http://schemas.openxmlformats.org/officeDocument/2006/relationships/image" Target="../media/image90.jpg"/><Relationship Id="rId28" Type="http://schemas.openxmlformats.org/officeDocument/2006/relationships/image" Target="../media/image95.png"/><Relationship Id="rId36" Type="http://schemas.openxmlformats.org/officeDocument/2006/relationships/image" Target="../media/image103.png"/><Relationship Id="rId10" Type="http://schemas.openxmlformats.org/officeDocument/2006/relationships/image" Target="../media/image77.jpg"/><Relationship Id="rId19" Type="http://schemas.openxmlformats.org/officeDocument/2006/relationships/image" Target="../media/image86.png"/><Relationship Id="rId31" Type="http://schemas.openxmlformats.org/officeDocument/2006/relationships/image" Target="../media/image98.jpeg"/><Relationship Id="rId44" Type="http://schemas.openxmlformats.org/officeDocument/2006/relationships/image" Target="../media/image111.png"/><Relationship Id="rId4" Type="http://schemas.openxmlformats.org/officeDocument/2006/relationships/image" Target="../media/image71.jpeg"/><Relationship Id="rId9" Type="http://schemas.openxmlformats.org/officeDocument/2006/relationships/image" Target="../media/image76.jpg"/><Relationship Id="rId14" Type="http://schemas.openxmlformats.org/officeDocument/2006/relationships/image" Target="../media/image81.png"/><Relationship Id="rId22" Type="http://schemas.openxmlformats.org/officeDocument/2006/relationships/image" Target="../media/image89.jpeg"/><Relationship Id="rId27" Type="http://schemas.openxmlformats.org/officeDocument/2006/relationships/image" Target="../media/image94.jpeg"/><Relationship Id="rId30" Type="http://schemas.openxmlformats.org/officeDocument/2006/relationships/image" Target="../media/image97.png"/><Relationship Id="rId35" Type="http://schemas.openxmlformats.org/officeDocument/2006/relationships/image" Target="../media/image102.png"/><Relationship Id="rId43" Type="http://schemas.openxmlformats.org/officeDocument/2006/relationships/image" Target="../media/image110.png"/><Relationship Id="rId48" Type="http://schemas.openxmlformats.org/officeDocument/2006/relationships/image" Target="../media/image115.jpg"/><Relationship Id="rId8" Type="http://schemas.openxmlformats.org/officeDocument/2006/relationships/image" Target="../media/image75.JPG"/><Relationship Id="rId3" Type="http://schemas.openxmlformats.org/officeDocument/2006/relationships/image" Target="../media/image70.jpg"/><Relationship Id="rId12" Type="http://schemas.openxmlformats.org/officeDocument/2006/relationships/image" Target="../media/image79.jpg"/><Relationship Id="rId17" Type="http://schemas.openxmlformats.org/officeDocument/2006/relationships/image" Target="../media/image84.png"/><Relationship Id="rId25" Type="http://schemas.openxmlformats.org/officeDocument/2006/relationships/image" Target="../media/image92.png"/><Relationship Id="rId33" Type="http://schemas.openxmlformats.org/officeDocument/2006/relationships/image" Target="../media/image100.jpeg"/><Relationship Id="rId38" Type="http://schemas.openxmlformats.org/officeDocument/2006/relationships/image" Target="../media/image105.png"/><Relationship Id="rId46" Type="http://schemas.openxmlformats.org/officeDocument/2006/relationships/image" Target="../media/image113.jpg"/><Relationship Id="rId20" Type="http://schemas.openxmlformats.org/officeDocument/2006/relationships/image" Target="../media/image87.png"/><Relationship Id="rId41"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5943A355-45C0-5E4B-A2CC-E6A58B1DF58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66" b="66"/>
          <a:stretch>
            <a:fillRect/>
          </a:stretch>
        </p:blipFill>
        <p:spPr>
          <a:prstGeom prst="rect">
            <a:avLst/>
          </a:prstGeom>
          <a:solidFill>
            <a:prstClr val="white">
              <a:lumMod val="85000"/>
            </a:prstClr>
          </a:solidFill>
          <a:ln>
            <a:noFill/>
          </a:ln>
        </p:spPr>
      </p:pic>
      <p:sp>
        <p:nvSpPr>
          <p:cNvPr id="14" name="Rectangle 13">
            <a:extLst>
              <a:ext uri="{FF2B5EF4-FFF2-40B4-BE49-F238E27FC236}">
                <a16:creationId xmlns:a16="http://schemas.microsoft.com/office/drawing/2014/main" id="{C7B00337-5F6E-43B5-87CC-45ED701B4FF0}"/>
              </a:ext>
            </a:extLst>
          </p:cNvPr>
          <p:cNvSpPr/>
          <p:nvPr/>
        </p:nvSpPr>
        <p:spPr>
          <a:xfrm flipH="1">
            <a:off x="-6" y="0"/>
            <a:ext cx="11617897" cy="4427621"/>
          </a:xfrm>
          <a:prstGeom prst="rect">
            <a:avLst/>
          </a:prstGeom>
          <a:gradFill flip="none" rotWithShape="1">
            <a:gsLst>
              <a:gs pos="42000">
                <a:schemeClr val="bg1">
                  <a:lumMod val="0"/>
                  <a:alpha val="0"/>
                </a:schemeClr>
              </a:gs>
              <a:gs pos="22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3" name="Freeform 7">
            <a:extLst>
              <a:ext uri="{FF2B5EF4-FFF2-40B4-BE49-F238E27FC236}">
                <a16:creationId xmlns:a16="http://schemas.microsoft.com/office/drawing/2014/main" id="{20C4367D-8492-447F-8E54-9F2C355F17E6}"/>
              </a:ext>
            </a:extLst>
          </p:cNvPr>
          <p:cNvSpPr>
            <a:spLocks/>
          </p:cNvSpPr>
          <p:nvPr/>
        </p:nvSpPr>
        <p:spPr bwMode="auto">
          <a:xfrm>
            <a:off x="730992" y="304652"/>
            <a:ext cx="1659735" cy="576786"/>
          </a:xfrm>
          <a:custGeom>
            <a:avLst/>
            <a:gdLst>
              <a:gd name="T0" fmla="*/ 26 w 452"/>
              <a:gd name="T1" fmla="*/ 2 h 132"/>
              <a:gd name="T2" fmla="*/ 26 w 452"/>
              <a:gd name="T3" fmla="*/ 0 h 132"/>
              <a:gd name="T4" fmla="*/ 13 w 452"/>
              <a:gd name="T5" fmla="*/ 3 h 132"/>
              <a:gd name="T6" fmla="*/ 4 w 452"/>
              <a:gd name="T7" fmla="*/ 11 h 132"/>
              <a:gd name="T8" fmla="*/ 0 w 452"/>
              <a:gd name="T9" fmla="*/ 26 h 132"/>
              <a:gd name="T10" fmla="*/ 0 w 452"/>
              <a:gd name="T11" fmla="*/ 132 h 132"/>
              <a:gd name="T12" fmla="*/ 426 w 452"/>
              <a:gd name="T13" fmla="*/ 132 h 132"/>
              <a:gd name="T14" fmla="*/ 438 w 452"/>
              <a:gd name="T15" fmla="*/ 129 h 132"/>
              <a:gd name="T16" fmla="*/ 447 w 452"/>
              <a:gd name="T17" fmla="*/ 121 h 132"/>
              <a:gd name="T18" fmla="*/ 452 w 452"/>
              <a:gd name="T19" fmla="*/ 106 h 132"/>
              <a:gd name="T20" fmla="*/ 452 w 452"/>
              <a:gd name="T21" fmla="*/ 26 h 132"/>
              <a:gd name="T22" fmla="*/ 448 w 452"/>
              <a:gd name="T23" fmla="*/ 13 h 132"/>
              <a:gd name="T24" fmla="*/ 441 w 452"/>
              <a:gd name="T25" fmla="*/ 4 h 132"/>
              <a:gd name="T26" fmla="*/ 426 w 452"/>
              <a:gd name="T27" fmla="*/ 0 h 132"/>
              <a:gd name="T28" fmla="*/ 26 w 452"/>
              <a:gd name="T29" fmla="*/ 0 h 132"/>
              <a:gd name="T30" fmla="*/ 26 w 452"/>
              <a:gd name="T31" fmla="*/ 2 h 132"/>
              <a:gd name="T32" fmla="*/ 26 w 452"/>
              <a:gd name="T33" fmla="*/ 4 h 132"/>
              <a:gd name="T34" fmla="*/ 426 w 452"/>
              <a:gd name="T35" fmla="*/ 4 h 132"/>
              <a:gd name="T36" fmla="*/ 438 w 452"/>
              <a:gd name="T37" fmla="*/ 7 h 132"/>
              <a:gd name="T38" fmla="*/ 446 w 452"/>
              <a:gd name="T39" fmla="*/ 19 h 132"/>
              <a:gd name="T40" fmla="*/ 447 w 452"/>
              <a:gd name="T41" fmla="*/ 24 h 132"/>
              <a:gd name="T42" fmla="*/ 448 w 452"/>
              <a:gd name="T43" fmla="*/ 25 h 132"/>
              <a:gd name="T44" fmla="*/ 448 w 452"/>
              <a:gd name="T45" fmla="*/ 26 h 132"/>
              <a:gd name="T46" fmla="*/ 448 w 452"/>
              <a:gd name="T47" fmla="*/ 26 h 132"/>
              <a:gd name="T48" fmla="*/ 448 w 452"/>
              <a:gd name="T49" fmla="*/ 106 h 132"/>
              <a:gd name="T50" fmla="*/ 444 w 452"/>
              <a:gd name="T51" fmla="*/ 119 h 132"/>
              <a:gd name="T52" fmla="*/ 433 w 452"/>
              <a:gd name="T53" fmla="*/ 127 h 132"/>
              <a:gd name="T54" fmla="*/ 428 w 452"/>
              <a:gd name="T55" fmla="*/ 128 h 132"/>
              <a:gd name="T56" fmla="*/ 426 w 452"/>
              <a:gd name="T57" fmla="*/ 128 h 132"/>
              <a:gd name="T58" fmla="*/ 426 w 452"/>
              <a:gd name="T59" fmla="*/ 128 h 132"/>
              <a:gd name="T60" fmla="*/ 426 w 452"/>
              <a:gd name="T61" fmla="*/ 128 h 132"/>
              <a:gd name="T62" fmla="*/ 4 w 452"/>
              <a:gd name="T63" fmla="*/ 128 h 132"/>
              <a:gd name="T64" fmla="*/ 4 w 452"/>
              <a:gd name="T65" fmla="*/ 26 h 132"/>
              <a:gd name="T66" fmla="*/ 7 w 452"/>
              <a:gd name="T67" fmla="*/ 13 h 132"/>
              <a:gd name="T68" fmla="*/ 19 w 452"/>
              <a:gd name="T69" fmla="*/ 5 h 132"/>
              <a:gd name="T70" fmla="*/ 24 w 452"/>
              <a:gd name="T71" fmla="*/ 4 h 132"/>
              <a:gd name="T72" fmla="*/ 25 w 452"/>
              <a:gd name="T73" fmla="*/ 4 h 132"/>
              <a:gd name="T74" fmla="*/ 25 w 452"/>
              <a:gd name="T75" fmla="*/ 4 h 132"/>
              <a:gd name="T76" fmla="*/ 26 w 452"/>
              <a:gd name="T77" fmla="*/ 4 h 132"/>
              <a:gd name="T78" fmla="*/ 26 w 452"/>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2" h="132">
                <a:moveTo>
                  <a:pt x="26" y="2"/>
                </a:moveTo>
                <a:cubicBezTo>
                  <a:pt x="26" y="0"/>
                  <a:pt x="26" y="0"/>
                  <a:pt x="26" y="0"/>
                </a:cubicBezTo>
                <a:cubicBezTo>
                  <a:pt x="25" y="0"/>
                  <a:pt x="19" y="0"/>
                  <a:pt x="13" y="3"/>
                </a:cubicBezTo>
                <a:cubicBezTo>
                  <a:pt x="9" y="5"/>
                  <a:pt x="6" y="7"/>
                  <a:pt x="4" y="11"/>
                </a:cubicBezTo>
                <a:cubicBezTo>
                  <a:pt x="1" y="14"/>
                  <a:pt x="0" y="19"/>
                  <a:pt x="0" y="26"/>
                </a:cubicBezTo>
                <a:cubicBezTo>
                  <a:pt x="0" y="132"/>
                  <a:pt x="0" y="132"/>
                  <a:pt x="0" y="132"/>
                </a:cubicBezTo>
                <a:cubicBezTo>
                  <a:pt x="426" y="132"/>
                  <a:pt x="426" y="132"/>
                  <a:pt x="426" y="132"/>
                </a:cubicBezTo>
                <a:cubicBezTo>
                  <a:pt x="426" y="132"/>
                  <a:pt x="432" y="132"/>
                  <a:pt x="438" y="129"/>
                </a:cubicBezTo>
                <a:cubicBezTo>
                  <a:pt x="442" y="127"/>
                  <a:pt x="445" y="124"/>
                  <a:pt x="447" y="121"/>
                </a:cubicBezTo>
                <a:cubicBezTo>
                  <a:pt x="450" y="117"/>
                  <a:pt x="452" y="112"/>
                  <a:pt x="452" y="106"/>
                </a:cubicBezTo>
                <a:cubicBezTo>
                  <a:pt x="452" y="26"/>
                  <a:pt x="452" y="26"/>
                  <a:pt x="452" y="26"/>
                </a:cubicBezTo>
                <a:cubicBezTo>
                  <a:pt x="452" y="26"/>
                  <a:pt x="452" y="19"/>
                  <a:pt x="448" y="13"/>
                </a:cubicBezTo>
                <a:cubicBezTo>
                  <a:pt x="447" y="10"/>
                  <a:pt x="444" y="6"/>
                  <a:pt x="441" y="4"/>
                </a:cubicBezTo>
                <a:cubicBezTo>
                  <a:pt x="437" y="1"/>
                  <a:pt x="432" y="0"/>
                  <a:pt x="426" y="0"/>
                </a:cubicBezTo>
                <a:cubicBezTo>
                  <a:pt x="26" y="0"/>
                  <a:pt x="26" y="0"/>
                  <a:pt x="26" y="0"/>
                </a:cubicBezTo>
                <a:cubicBezTo>
                  <a:pt x="26" y="2"/>
                  <a:pt x="26" y="2"/>
                  <a:pt x="26" y="2"/>
                </a:cubicBezTo>
                <a:cubicBezTo>
                  <a:pt x="26" y="4"/>
                  <a:pt x="26" y="4"/>
                  <a:pt x="26" y="4"/>
                </a:cubicBezTo>
                <a:cubicBezTo>
                  <a:pt x="426" y="4"/>
                  <a:pt x="426" y="4"/>
                  <a:pt x="426" y="4"/>
                </a:cubicBezTo>
                <a:cubicBezTo>
                  <a:pt x="431" y="4"/>
                  <a:pt x="435" y="5"/>
                  <a:pt x="438" y="7"/>
                </a:cubicBezTo>
                <a:cubicBezTo>
                  <a:pt x="443" y="10"/>
                  <a:pt x="445" y="15"/>
                  <a:pt x="446" y="19"/>
                </a:cubicBezTo>
                <a:cubicBezTo>
                  <a:pt x="447" y="21"/>
                  <a:pt x="447" y="22"/>
                  <a:pt x="447" y="24"/>
                </a:cubicBezTo>
                <a:cubicBezTo>
                  <a:pt x="447" y="24"/>
                  <a:pt x="448" y="25"/>
                  <a:pt x="448" y="25"/>
                </a:cubicBezTo>
                <a:cubicBezTo>
                  <a:pt x="448" y="26"/>
                  <a:pt x="448" y="26"/>
                  <a:pt x="448" y="26"/>
                </a:cubicBezTo>
                <a:cubicBezTo>
                  <a:pt x="448" y="26"/>
                  <a:pt x="448" y="26"/>
                  <a:pt x="448" y="26"/>
                </a:cubicBezTo>
                <a:cubicBezTo>
                  <a:pt x="448" y="106"/>
                  <a:pt x="448" y="106"/>
                  <a:pt x="448" y="106"/>
                </a:cubicBezTo>
                <a:cubicBezTo>
                  <a:pt x="448" y="111"/>
                  <a:pt x="446" y="115"/>
                  <a:pt x="444" y="119"/>
                </a:cubicBezTo>
                <a:cubicBezTo>
                  <a:pt x="441" y="123"/>
                  <a:pt x="437" y="125"/>
                  <a:pt x="433" y="127"/>
                </a:cubicBezTo>
                <a:cubicBezTo>
                  <a:pt x="431" y="127"/>
                  <a:pt x="429" y="127"/>
                  <a:pt x="428" y="128"/>
                </a:cubicBezTo>
                <a:cubicBezTo>
                  <a:pt x="427" y="128"/>
                  <a:pt x="426" y="128"/>
                  <a:pt x="426" y="128"/>
                </a:cubicBezTo>
                <a:cubicBezTo>
                  <a:pt x="426" y="128"/>
                  <a:pt x="426" y="128"/>
                  <a:pt x="426" y="128"/>
                </a:cubicBezTo>
                <a:cubicBezTo>
                  <a:pt x="426" y="128"/>
                  <a:pt x="426" y="128"/>
                  <a:pt x="426"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Title 2">
            <a:extLst>
              <a:ext uri="{FF2B5EF4-FFF2-40B4-BE49-F238E27FC236}">
                <a16:creationId xmlns:a16="http://schemas.microsoft.com/office/drawing/2014/main" id="{A59039B1-FF18-4717-A835-8D3EB179A427}"/>
              </a:ext>
            </a:extLst>
          </p:cNvPr>
          <p:cNvSpPr>
            <a:spLocks noGrp="1"/>
          </p:cNvSpPr>
          <p:nvPr>
            <p:ph type="ctrTitle"/>
          </p:nvPr>
        </p:nvSpPr>
        <p:spPr>
          <a:xfrm>
            <a:off x="574109" y="979422"/>
            <a:ext cx="4947782" cy="2412000"/>
          </a:xfrm>
        </p:spPr>
        <p:txBody>
          <a:bodyPr/>
          <a:lstStyle/>
          <a:p>
            <a:r>
              <a:rPr lang="en-GB" sz="4000" dirty="0"/>
              <a:t>Future Focus Report</a:t>
            </a:r>
          </a:p>
        </p:txBody>
      </p:sp>
      <p:sp>
        <p:nvSpPr>
          <p:cNvPr id="11" name="Text Placeholder 3">
            <a:extLst>
              <a:ext uri="{FF2B5EF4-FFF2-40B4-BE49-F238E27FC236}">
                <a16:creationId xmlns:a16="http://schemas.microsoft.com/office/drawing/2014/main" id="{653A546F-84C5-465F-A4B1-DFC4E922148B}"/>
              </a:ext>
            </a:extLst>
          </p:cNvPr>
          <p:cNvSpPr>
            <a:spLocks noGrp="1"/>
          </p:cNvSpPr>
          <p:nvPr>
            <p:ph type="body" sz="quarter" idx="14"/>
          </p:nvPr>
        </p:nvSpPr>
        <p:spPr>
          <a:xfrm>
            <a:off x="839344" y="434677"/>
            <a:ext cx="1551383" cy="352613"/>
          </a:xfrm>
        </p:spPr>
        <p:txBody>
          <a:bodyPr/>
          <a:lstStyle/>
          <a:p>
            <a:r>
              <a:rPr lang="en-GB" dirty="0"/>
              <a:t>Q1 2027</a:t>
            </a:r>
          </a:p>
        </p:txBody>
      </p:sp>
      <p:pic>
        <p:nvPicPr>
          <p:cNvPr id="7" name="Picture 6">
            <a:extLst>
              <a:ext uri="{FF2B5EF4-FFF2-40B4-BE49-F238E27FC236}">
                <a16:creationId xmlns:a16="http://schemas.microsoft.com/office/drawing/2014/main" id="{79CFBA5A-06B0-40ED-B60C-A490A63950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75931" y="6069538"/>
            <a:ext cx="1618439" cy="681207"/>
          </a:xfrm>
          <a:prstGeom prst="rect">
            <a:avLst/>
          </a:prstGeom>
        </p:spPr>
      </p:pic>
      <p:sp>
        <p:nvSpPr>
          <p:cNvPr id="20" name="Text Placeholder 5">
            <a:extLst>
              <a:ext uri="{FF2B5EF4-FFF2-40B4-BE49-F238E27FC236}">
                <a16:creationId xmlns:a16="http://schemas.microsoft.com/office/drawing/2014/main" id="{B38D3E0E-17CF-4BF4-9B02-5C3F1D9A5A00}"/>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chemeClr val="bg1"/>
              </a:solidFill>
            </a:endParaRPr>
          </a:p>
        </p:txBody>
      </p:sp>
      <p:sp>
        <p:nvSpPr>
          <p:cNvPr id="18" name="Text Placeholder 5">
            <a:extLst>
              <a:ext uri="{FF2B5EF4-FFF2-40B4-BE49-F238E27FC236}">
                <a16:creationId xmlns:a16="http://schemas.microsoft.com/office/drawing/2014/main" id="{0A04A02B-0C1C-F1B4-9AD3-96041E64E50F}"/>
              </a:ext>
            </a:extLst>
          </p:cNvPr>
          <p:cNvSpPr txBox="1">
            <a:spLocks/>
          </p:cNvSpPr>
          <p:nvPr/>
        </p:nvSpPr>
        <p:spPr>
          <a:xfrm rot="16200000">
            <a:off x="10051200" y="3765600"/>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Audi – After Dark</a:t>
            </a:r>
          </a:p>
        </p:txBody>
      </p:sp>
    </p:spTree>
    <p:extLst>
      <p:ext uri="{BB962C8B-B14F-4D97-AF65-F5344CB8AC3E}">
        <p14:creationId xmlns:p14="http://schemas.microsoft.com/office/powerpoint/2010/main" val="26825108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7147F0BB-DCE9-F9CC-CB23-FD1B4E5AB03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0764" r="20764"/>
          <a:stretch>
            <a:fillRect/>
          </a:stretch>
        </p:blipFill>
        <p:spPr>
          <a:prstGeom prst="rect">
            <a:avLst/>
          </a:prstGeom>
          <a:solidFill>
            <a:prstClr val="white">
              <a:lumMod val="85000"/>
            </a:prstClr>
          </a:solidFill>
        </p:spPr>
      </p:pic>
      <p:sp>
        <p:nvSpPr>
          <p:cNvPr id="2" name="Title 1">
            <a:extLst>
              <a:ext uri="{FF2B5EF4-FFF2-40B4-BE49-F238E27FC236}">
                <a16:creationId xmlns:a16="http://schemas.microsoft.com/office/drawing/2014/main" id="{B6097223-7D69-81E0-79C4-2C45FF06D2A9}"/>
              </a:ext>
            </a:extLst>
          </p:cNvPr>
          <p:cNvSpPr>
            <a:spLocks noGrp="1"/>
          </p:cNvSpPr>
          <p:nvPr>
            <p:ph type="title"/>
          </p:nvPr>
        </p:nvSpPr>
        <p:spPr/>
        <p:txBody>
          <a:bodyPr/>
          <a:lstStyle/>
          <a:p>
            <a:r>
              <a:rPr lang="en-GB" dirty="0"/>
              <a:t>In this deck...</a:t>
            </a:r>
          </a:p>
        </p:txBody>
      </p:sp>
      <p:sp>
        <p:nvSpPr>
          <p:cNvPr id="3" name="Text Placeholder 2">
            <a:extLst>
              <a:ext uri="{FF2B5EF4-FFF2-40B4-BE49-F238E27FC236}">
                <a16:creationId xmlns:a16="http://schemas.microsoft.com/office/drawing/2014/main" id="{B40D8020-446C-B3B0-1A69-9B7C906032C4}"/>
              </a:ext>
            </a:extLst>
          </p:cNvPr>
          <p:cNvSpPr>
            <a:spLocks noGrp="1"/>
          </p:cNvSpPr>
          <p:nvPr>
            <p:ph type="body" sz="quarter" idx="13"/>
          </p:nvPr>
        </p:nvSpPr>
        <p:spPr>
          <a:xfrm>
            <a:off x="377758" y="1614207"/>
            <a:ext cx="5007042" cy="4126193"/>
          </a:xfrm>
        </p:spPr>
        <p:txBody>
          <a:bodyPr>
            <a:normAutofit/>
          </a:bodyPr>
          <a:lstStyle/>
          <a:p>
            <a:pPr>
              <a:lnSpc>
                <a:spcPct val="107000"/>
              </a:lnSpc>
            </a:pPr>
            <a:r>
              <a:rPr lang="en-GB" sz="1600" dirty="0">
                <a:effectLst/>
                <a:latin typeface="+mj-lt"/>
                <a:ea typeface="Calibri" panose="020F0502020204030204" pitchFamily="34" charset="0"/>
                <a:cs typeface="Times New Roman" panose="02020603050405020304" pitchFamily="18" charset="0"/>
              </a:rPr>
              <a:t>With Q1 planning well under way, this report will be a handy guide on what to expect over the coming months. </a:t>
            </a:r>
          </a:p>
          <a:p>
            <a:pPr lvl="0">
              <a:lnSpc>
                <a:spcPct val="107000"/>
              </a:lnSpc>
            </a:pPr>
            <a:r>
              <a:rPr lang="en-GB" sz="1600" dirty="0">
                <a:effectLst/>
                <a:latin typeface="+mj-lt"/>
                <a:ea typeface="Calibri" panose="020F0502020204030204" pitchFamily="34" charset="0"/>
                <a:cs typeface="Times New Roman" panose="02020603050405020304" pitchFamily="18" charset="0"/>
              </a:rPr>
              <a:t>To provide a useful base on what to expect next year we look historically to Q1 2026:</a:t>
            </a:r>
          </a:p>
          <a:p>
            <a:pPr marL="285750" lvl="0" indent="-285750">
              <a:lnSpc>
                <a:spcPct val="107000"/>
              </a:lnSpc>
              <a:buFont typeface="Symbol" panose="05050102010706020507" pitchFamily="18" charset="2"/>
              <a:buChar char="¾"/>
            </a:pPr>
            <a:r>
              <a:rPr lang="en-GB" sz="1500" dirty="0">
                <a:effectLst/>
                <a:latin typeface="+mj-lt"/>
                <a:ea typeface="Calibri" panose="020F0502020204030204" pitchFamily="34" charset="0"/>
                <a:cs typeface="Times New Roman" panose="02020603050405020304" pitchFamily="18" charset="0"/>
              </a:rPr>
              <a:t>Category &amp; advertiser analysis </a:t>
            </a:r>
          </a:p>
          <a:p>
            <a:pPr marL="285750" lvl="0" indent="-285750">
              <a:lnSpc>
                <a:spcPct val="107000"/>
              </a:lnSpc>
              <a:buFont typeface="Symbol" panose="05050102010706020507" pitchFamily="18" charset="2"/>
              <a:buChar char="¾"/>
            </a:pPr>
            <a:r>
              <a:rPr lang="en-GB" sz="1500" dirty="0">
                <a:latin typeface="+mj-lt"/>
                <a:ea typeface="Calibri" panose="020F0502020204030204" pitchFamily="34" charset="0"/>
                <a:cs typeface="Times New Roman" panose="02020603050405020304" pitchFamily="18" charset="0"/>
              </a:rPr>
              <a:t>‘Lighter Viewers’ analysis &amp; </a:t>
            </a:r>
            <a:r>
              <a:rPr lang="en-GB" sz="1500" dirty="0">
                <a:effectLst/>
                <a:latin typeface="+mj-lt"/>
                <a:ea typeface="Calibri" panose="020F0502020204030204" pitchFamily="34" charset="0"/>
                <a:cs typeface="Times New Roman" panose="02020603050405020304" pitchFamily="18" charset="0"/>
              </a:rPr>
              <a:t>TV viewing overview</a:t>
            </a:r>
          </a:p>
          <a:p>
            <a:pPr marL="285750" lvl="0" indent="-285750">
              <a:lnSpc>
                <a:spcPct val="107000"/>
              </a:lnSpc>
              <a:buFont typeface="Symbol" panose="05050102010706020507" pitchFamily="18" charset="2"/>
              <a:buChar char="¾"/>
            </a:pPr>
            <a:r>
              <a:rPr lang="en-GB" sz="1500" dirty="0">
                <a:effectLst/>
                <a:latin typeface="+mj-lt"/>
                <a:ea typeface="Calibri" panose="020F0502020204030204" pitchFamily="34" charset="0"/>
                <a:cs typeface="Times New Roman" panose="02020603050405020304" pitchFamily="18" charset="0"/>
              </a:rPr>
              <a:t>Programming highlights across a range of genres</a:t>
            </a:r>
          </a:p>
          <a:p>
            <a:pPr lvl="0">
              <a:lnSpc>
                <a:spcPct val="107000"/>
              </a:lnSpc>
            </a:pPr>
            <a:r>
              <a:rPr lang="en-GB" sz="1600" dirty="0">
                <a:effectLst/>
                <a:latin typeface="+mj-lt"/>
                <a:ea typeface="Calibri" panose="020F0502020204030204" pitchFamily="34" charset="0"/>
                <a:cs typeface="Times New Roman" panose="02020603050405020304" pitchFamily="18" charset="0"/>
              </a:rPr>
              <a:t>To better prepare you, we include key considerations for the quarter ahead:</a:t>
            </a:r>
          </a:p>
          <a:p>
            <a:pPr marL="285750" indent="-285750">
              <a:lnSpc>
                <a:spcPct val="107000"/>
              </a:lnSpc>
              <a:buFont typeface="Symbol" panose="05050102010706020507" pitchFamily="18" charset="2"/>
              <a:buChar char="¾"/>
            </a:pPr>
            <a:r>
              <a:rPr lang="en-GB" sz="1500" dirty="0">
                <a:effectLst/>
                <a:latin typeface="+mj-lt"/>
                <a:ea typeface="Calibri" panose="020F0502020204030204" pitchFamily="34" charset="0"/>
                <a:cs typeface="Times New Roman" panose="02020603050405020304" pitchFamily="18" charset="0"/>
              </a:rPr>
              <a:t>Important dates </a:t>
            </a:r>
          </a:p>
          <a:p>
            <a:pPr marL="285750" indent="-285750">
              <a:lnSpc>
                <a:spcPct val="107000"/>
              </a:lnSpc>
              <a:buFont typeface="Symbol" panose="05050102010706020507" pitchFamily="18" charset="2"/>
              <a:buChar char="¾"/>
            </a:pPr>
            <a:r>
              <a:rPr lang="en-GB" sz="1500" dirty="0">
                <a:effectLst/>
                <a:latin typeface="+mj-lt"/>
                <a:ea typeface="Calibri" panose="020F0502020204030204" pitchFamily="34" charset="0"/>
                <a:cs typeface="Times New Roman" panose="02020603050405020304" pitchFamily="18" charset="0"/>
              </a:rPr>
              <a:t>Preview on programming to expect in </a:t>
            </a:r>
            <a:r>
              <a:rPr lang="en-GB" sz="1500" dirty="0">
                <a:latin typeface="+mj-lt"/>
                <a:ea typeface="Calibri" panose="020F0502020204030204" pitchFamily="34" charset="0"/>
                <a:cs typeface="Times New Roman" panose="02020603050405020304" pitchFamily="18" charset="0"/>
              </a:rPr>
              <a:t>Q1 2027</a:t>
            </a:r>
            <a:endParaRPr lang="en-GB" sz="1500" dirty="0">
              <a:effectLst/>
              <a:latin typeface="+mj-lt"/>
              <a:ea typeface="Calibri" panose="020F0502020204030204" pitchFamily="34" charset="0"/>
              <a:cs typeface="Times New Roman" panose="02020603050405020304" pitchFamily="18" charset="0"/>
            </a:endParaRPr>
          </a:p>
          <a:p>
            <a:endParaRPr lang="en-GB" sz="1600" dirty="0">
              <a:latin typeface="+mj-lt"/>
            </a:endParaRPr>
          </a:p>
          <a:p>
            <a:endParaRPr lang="en-GB" dirty="0"/>
          </a:p>
        </p:txBody>
      </p:sp>
      <p:sp>
        <p:nvSpPr>
          <p:cNvPr id="12" name="Text Placeholder 5">
            <a:extLst>
              <a:ext uri="{FF2B5EF4-FFF2-40B4-BE49-F238E27FC236}">
                <a16:creationId xmlns:a16="http://schemas.microsoft.com/office/drawing/2014/main" id="{47E3475E-B6DD-8C9E-3577-04217C39FFEA}"/>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i="0" dirty="0">
                <a:solidFill>
                  <a:srgbClr val="FFFFFF"/>
                </a:solidFill>
                <a:effectLst/>
                <a:latin typeface="+mj-lt"/>
              </a:rPr>
              <a:t>Tombola – bus Stop </a:t>
            </a:r>
            <a:r>
              <a:rPr lang="en-GB" b="0" i="0" dirty="0" err="1">
                <a:solidFill>
                  <a:srgbClr val="FFFFFF"/>
                </a:solidFill>
                <a:effectLst/>
                <a:latin typeface="+mj-lt"/>
              </a:rPr>
              <a:t>Bodypop</a:t>
            </a:r>
            <a:endParaRPr lang="en-GB" dirty="0">
              <a:solidFill>
                <a:schemeClr val="bg1"/>
              </a:solidFill>
              <a:latin typeface="+mj-lt"/>
            </a:endParaRPr>
          </a:p>
        </p:txBody>
      </p:sp>
    </p:spTree>
    <p:extLst>
      <p:ext uri="{BB962C8B-B14F-4D97-AF65-F5344CB8AC3E}">
        <p14:creationId xmlns:p14="http://schemas.microsoft.com/office/powerpoint/2010/main" val="1516036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BFDBC8D-5F23-8DC8-B51C-B7984A80FD5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660" t="5738" r="8045" b="8969"/>
          <a:stretch>
            <a:fillRect/>
          </a:stretch>
        </p:blipFill>
        <p:spPr>
          <a:xfrm>
            <a:off x="0" y="0"/>
            <a:ext cx="12192000" cy="6858000"/>
          </a:xfrm>
          <a:prstGeom prst="rect">
            <a:avLst/>
          </a:prstGeom>
          <a:solidFill>
            <a:prstClr val="white">
              <a:lumMod val="85000"/>
            </a:prstClr>
          </a:solidFill>
          <a:ln>
            <a:noFill/>
          </a:ln>
        </p:spPr>
      </p:pic>
      <p:sp>
        <p:nvSpPr>
          <p:cNvPr id="2" name="Rectangle 1">
            <a:extLst>
              <a:ext uri="{FF2B5EF4-FFF2-40B4-BE49-F238E27FC236}">
                <a16:creationId xmlns:a16="http://schemas.microsoft.com/office/drawing/2014/main" id="{38C7EE44-93B7-3EBF-833D-0CEF1A8E7474}"/>
              </a:ext>
            </a:extLst>
          </p:cNvPr>
          <p:cNvSpPr/>
          <p:nvPr/>
        </p:nvSpPr>
        <p:spPr>
          <a:xfrm flipH="1">
            <a:off x="-6" y="0"/>
            <a:ext cx="11617897" cy="4427621"/>
          </a:xfrm>
          <a:prstGeom prst="rect">
            <a:avLst/>
          </a:prstGeom>
          <a:gradFill flip="none" rotWithShape="1">
            <a:gsLst>
              <a:gs pos="42000">
                <a:schemeClr val="bg1">
                  <a:lumMod val="0"/>
                  <a:alpha val="0"/>
                </a:schemeClr>
              </a:gs>
              <a:gs pos="22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 name="Title 2">
            <a:extLst>
              <a:ext uri="{FF2B5EF4-FFF2-40B4-BE49-F238E27FC236}">
                <a16:creationId xmlns:a16="http://schemas.microsoft.com/office/drawing/2014/main" id="{3B35BDB5-13B4-27AA-7EA5-07554B4CBDB5}"/>
              </a:ext>
            </a:extLst>
          </p:cNvPr>
          <p:cNvSpPr>
            <a:spLocks noGrp="1"/>
          </p:cNvSpPr>
          <p:nvPr>
            <p:ph type="ctrTitle"/>
          </p:nvPr>
        </p:nvSpPr>
        <p:spPr/>
        <p:txBody>
          <a:bodyPr/>
          <a:lstStyle/>
          <a:p>
            <a:r>
              <a:rPr lang="en-GB" dirty="0"/>
              <a:t>Category &amp; Advertiser Analysis Q1 2026</a:t>
            </a:r>
          </a:p>
        </p:txBody>
      </p:sp>
      <p:sp>
        <p:nvSpPr>
          <p:cNvPr id="7" name="Text Placeholder 5">
            <a:extLst>
              <a:ext uri="{FF2B5EF4-FFF2-40B4-BE49-F238E27FC236}">
                <a16:creationId xmlns:a16="http://schemas.microsoft.com/office/drawing/2014/main" id="{56B09972-450A-8127-778F-4F90DC3BB0FA}"/>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solidFill>
                  <a:schemeClr val="bg1"/>
                </a:solidFill>
              </a:rPr>
              <a:t>BuzzBallz</a:t>
            </a:r>
            <a:r>
              <a:rPr lang="en-GB" dirty="0">
                <a:solidFill>
                  <a:schemeClr val="bg1"/>
                </a:solidFill>
              </a:rPr>
              <a:t> – Harry Redknapp</a:t>
            </a:r>
          </a:p>
        </p:txBody>
      </p:sp>
    </p:spTree>
    <p:extLst>
      <p:ext uri="{BB962C8B-B14F-4D97-AF65-F5344CB8AC3E}">
        <p14:creationId xmlns:p14="http://schemas.microsoft.com/office/powerpoint/2010/main" val="17657810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CB5F855-20F0-491C-D858-2A2BC6F2034B}"/>
              </a:ext>
            </a:extLst>
          </p:cNvPr>
          <p:cNvGraphicFramePr>
            <a:graphicFrameLocks noGrp="1"/>
          </p:cNvGraphicFramePr>
          <p:nvPr>
            <p:extLst>
              <p:ext uri="{D42A27DB-BD31-4B8C-83A1-F6EECF244321}">
                <p14:modId xmlns:p14="http://schemas.microsoft.com/office/powerpoint/2010/main" val="339233753"/>
              </p:ext>
            </p:extLst>
          </p:nvPr>
        </p:nvGraphicFramePr>
        <p:xfrm>
          <a:off x="1366836" y="1442031"/>
          <a:ext cx="9458325" cy="3731640"/>
        </p:xfrm>
        <a:graphic>
          <a:graphicData uri="http://schemas.openxmlformats.org/drawingml/2006/table">
            <a:tbl>
              <a:tblPr/>
              <a:tblGrid>
                <a:gridCol w="894915">
                  <a:extLst>
                    <a:ext uri="{9D8B030D-6E8A-4147-A177-3AD203B41FA5}">
                      <a16:colId xmlns:a16="http://schemas.microsoft.com/office/drawing/2014/main" val="827930903"/>
                    </a:ext>
                  </a:extLst>
                </a:gridCol>
                <a:gridCol w="570894">
                  <a:extLst>
                    <a:ext uri="{9D8B030D-6E8A-4147-A177-3AD203B41FA5}">
                      <a16:colId xmlns:a16="http://schemas.microsoft.com/office/drawing/2014/main" val="1331017355"/>
                    </a:ext>
                  </a:extLst>
                </a:gridCol>
                <a:gridCol w="570894">
                  <a:extLst>
                    <a:ext uri="{9D8B030D-6E8A-4147-A177-3AD203B41FA5}">
                      <a16:colId xmlns:a16="http://schemas.microsoft.com/office/drawing/2014/main" val="1639579203"/>
                    </a:ext>
                  </a:extLst>
                </a:gridCol>
                <a:gridCol w="570894">
                  <a:extLst>
                    <a:ext uri="{9D8B030D-6E8A-4147-A177-3AD203B41FA5}">
                      <a16:colId xmlns:a16="http://schemas.microsoft.com/office/drawing/2014/main" val="814639733"/>
                    </a:ext>
                  </a:extLst>
                </a:gridCol>
                <a:gridCol w="570894">
                  <a:extLst>
                    <a:ext uri="{9D8B030D-6E8A-4147-A177-3AD203B41FA5}">
                      <a16:colId xmlns:a16="http://schemas.microsoft.com/office/drawing/2014/main" val="2951644585"/>
                    </a:ext>
                  </a:extLst>
                </a:gridCol>
                <a:gridCol w="570894">
                  <a:extLst>
                    <a:ext uri="{9D8B030D-6E8A-4147-A177-3AD203B41FA5}">
                      <a16:colId xmlns:a16="http://schemas.microsoft.com/office/drawing/2014/main" val="2516881712"/>
                    </a:ext>
                  </a:extLst>
                </a:gridCol>
                <a:gridCol w="570894">
                  <a:extLst>
                    <a:ext uri="{9D8B030D-6E8A-4147-A177-3AD203B41FA5}">
                      <a16:colId xmlns:a16="http://schemas.microsoft.com/office/drawing/2014/main" val="1742982368"/>
                    </a:ext>
                  </a:extLst>
                </a:gridCol>
                <a:gridCol w="570894">
                  <a:extLst>
                    <a:ext uri="{9D8B030D-6E8A-4147-A177-3AD203B41FA5}">
                      <a16:colId xmlns:a16="http://schemas.microsoft.com/office/drawing/2014/main" val="192987292"/>
                    </a:ext>
                  </a:extLst>
                </a:gridCol>
                <a:gridCol w="570894">
                  <a:extLst>
                    <a:ext uri="{9D8B030D-6E8A-4147-A177-3AD203B41FA5}">
                      <a16:colId xmlns:a16="http://schemas.microsoft.com/office/drawing/2014/main" val="2164646140"/>
                    </a:ext>
                  </a:extLst>
                </a:gridCol>
                <a:gridCol w="570894">
                  <a:extLst>
                    <a:ext uri="{9D8B030D-6E8A-4147-A177-3AD203B41FA5}">
                      <a16:colId xmlns:a16="http://schemas.microsoft.com/office/drawing/2014/main" val="2320601861"/>
                    </a:ext>
                  </a:extLst>
                </a:gridCol>
                <a:gridCol w="570894">
                  <a:extLst>
                    <a:ext uri="{9D8B030D-6E8A-4147-A177-3AD203B41FA5}">
                      <a16:colId xmlns:a16="http://schemas.microsoft.com/office/drawing/2014/main" val="3547933935"/>
                    </a:ext>
                  </a:extLst>
                </a:gridCol>
                <a:gridCol w="570894">
                  <a:extLst>
                    <a:ext uri="{9D8B030D-6E8A-4147-A177-3AD203B41FA5}">
                      <a16:colId xmlns:a16="http://schemas.microsoft.com/office/drawing/2014/main" val="3955670787"/>
                    </a:ext>
                  </a:extLst>
                </a:gridCol>
                <a:gridCol w="570894">
                  <a:extLst>
                    <a:ext uri="{9D8B030D-6E8A-4147-A177-3AD203B41FA5}">
                      <a16:colId xmlns:a16="http://schemas.microsoft.com/office/drawing/2014/main" val="3405535113"/>
                    </a:ext>
                  </a:extLst>
                </a:gridCol>
                <a:gridCol w="570894">
                  <a:extLst>
                    <a:ext uri="{9D8B030D-6E8A-4147-A177-3AD203B41FA5}">
                      <a16:colId xmlns:a16="http://schemas.microsoft.com/office/drawing/2014/main" val="2022089943"/>
                    </a:ext>
                  </a:extLst>
                </a:gridCol>
                <a:gridCol w="570894">
                  <a:extLst>
                    <a:ext uri="{9D8B030D-6E8A-4147-A177-3AD203B41FA5}">
                      <a16:colId xmlns:a16="http://schemas.microsoft.com/office/drawing/2014/main" val="822305500"/>
                    </a:ext>
                  </a:extLst>
                </a:gridCol>
                <a:gridCol w="570894">
                  <a:extLst>
                    <a:ext uri="{9D8B030D-6E8A-4147-A177-3AD203B41FA5}">
                      <a16:colId xmlns:a16="http://schemas.microsoft.com/office/drawing/2014/main" val="1144671666"/>
                    </a:ext>
                  </a:extLst>
                </a:gridCol>
              </a:tblGrid>
              <a:tr h="1514556">
                <a:tc>
                  <a:txBody>
                    <a:bodyPr/>
                    <a:lstStyle/>
                    <a:p>
                      <a:pPr algn="l" fontAlgn="ctr">
                        <a:buNone/>
                      </a:pPr>
                      <a:r>
                        <a:rPr lang="en-GB" sz="1100" b="1" i="0" u="none" strike="noStrike" dirty="0">
                          <a:solidFill>
                            <a:srgbClr val="000000"/>
                          </a:solidFill>
                          <a:effectLst/>
                          <a:latin typeface="Arial" panose="020B0604020202020204" pitchFamily="34" charset="0"/>
                        </a:rPr>
                        <a:t> </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Automotive</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Travel &amp; Transport</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100" b="0" i="0" u="none" strike="noStrike">
                          <a:solidFill>
                            <a:srgbClr val="000000"/>
                          </a:solidFill>
                          <a:effectLst/>
                          <a:latin typeface="Calibri" panose="020F0502020204030204" pitchFamily="34" charset="0"/>
                        </a:rPr>
                        <a:t>Business &amp; Industrial</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100" b="0" i="0" u="none" strike="noStrike">
                          <a:solidFill>
                            <a:srgbClr val="000000"/>
                          </a:solidFill>
                          <a:effectLst/>
                          <a:latin typeface="Calibri" panose="020F0502020204030204" pitchFamily="34" charset="0"/>
                        </a:rPr>
                        <a:t>Finance</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100" b="0" i="0" u="none" strike="noStrike" dirty="0">
                          <a:solidFill>
                            <a:srgbClr val="000000"/>
                          </a:solidFill>
                          <a:effectLst/>
                          <a:latin typeface="Calibri" panose="020F0502020204030204" pitchFamily="34" charset="0"/>
                        </a:rPr>
                        <a:t>Household Equipment &amp; DIY</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100" b="0" i="0" u="none" strike="noStrike">
                          <a:solidFill>
                            <a:srgbClr val="000000"/>
                          </a:solidFill>
                          <a:effectLst/>
                          <a:latin typeface="Calibri" panose="020F0502020204030204" pitchFamily="34" charset="0"/>
                        </a:rPr>
                        <a:t>Health &amp; Wellbeing</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Government Social Political Organisation</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Food</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100" b="0" i="0" u="none" strike="noStrike">
                          <a:solidFill>
                            <a:srgbClr val="000000"/>
                          </a:solidFill>
                          <a:effectLst/>
                          <a:latin typeface="Calibri" panose="020F0502020204030204" pitchFamily="34" charset="0"/>
                        </a:rPr>
                        <a:t>Online Retail</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100" b="0" i="0" u="none" strike="noStrike">
                          <a:solidFill>
                            <a:srgbClr val="000000"/>
                          </a:solidFill>
                          <a:effectLst/>
                          <a:latin typeface="Calibri" panose="020F0502020204030204" pitchFamily="34" charset="0"/>
                        </a:rPr>
                        <a:t>Media</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100" b="0" i="0" u="none" strike="noStrike">
                          <a:solidFill>
                            <a:srgbClr val="000000"/>
                          </a:solidFill>
                          <a:effectLst/>
                          <a:latin typeface="Calibri" panose="020F0502020204030204" pitchFamily="34" charset="0"/>
                        </a:rPr>
                        <a:t>Telecoms</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Household FMCG</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Entertainment &amp; Leisure</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Retail</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000" b="0" i="0" u="none" strike="noStrike">
                          <a:solidFill>
                            <a:srgbClr val="000000"/>
                          </a:solidFill>
                          <a:effectLst/>
                          <a:latin typeface="Arial" panose="020B0604020202020204" pitchFamily="34" charset="0"/>
                        </a:rPr>
                        <a:t>Cosmetics &amp; </a:t>
                      </a:r>
                      <a:br>
                        <a:rPr lang="en-GB" sz="1000" b="0" i="0" u="none" strike="noStrike">
                          <a:solidFill>
                            <a:srgbClr val="000000"/>
                          </a:solidFill>
                          <a:effectLst/>
                          <a:latin typeface="Arial" panose="020B0604020202020204" pitchFamily="34" charset="0"/>
                        </a:rPr>
                      </a:br>
                      <a:r>
                        <a:rPr lang="en-GB" sz="1000" b="0" i="0" u="none" strike="noStrike">
                          <a:solidFill>
                            <a:srgbClr val="000000"/>
                          </a:solidFill>
                          <a:effectLst/>
                          <a:latin typeface="Arial" panose="020B0604020202020204" pitchFamily="34" charset="0"/>
                        </a:rPr>
                        <a:t>Personal Care</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7267524"/>
                  </a:ext>
                </a:extLst>
              </a:tr>
              <a:tr h="501297">
                <a:tc>
                  <a:txBody>
                    <a:bodyPr/>
                    <a:lstStyle/>
                    <a:p>
                      <a:pPr algn="ctr" fontAlgn="ctr">
                        <a:buNone/>
                      </a:pPr>
                      <a:r>
                        <a:rPr lang="en-GB" sz="1000" b="0" i="0" u="none" strike="noStrike">
                          <a:solidFill>
                            <a:srgbClr val="000000"/>
                          </a:solidFill>
                          <a:effectLst/>
                          <a:latin typeface="Arial" panose="020B0604020202020204" pitchFamily="34" charset="0"/>
                        </a:rPr>
                        <a:t>Jan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151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1D07F"/>
                    </a:solidFill>
                  </a:tcPr>
                </a:tc>
                <a:tc>
                  <a:txBody>
                    <a:bodyPr/>
                    <a:lstStyle/>
                    <a:p>
                      <a:pPr algn="ctr" fontAlgn="ctr">
                        <a:buNone/>
                      </a:pPr>
                      <a:r>
                        <a:rPr lang="en-GB" sz="1200" b="1" i="0" u="none" strike="noStrike">
                          <a:solidFill>
                            <a:srgbClr val="000000"/>
                          </a:solidFill>
                          <a:effectLst/>
                          <a:latin typeface="Arial" panose="020B0604020202020204" pitchFamily="34" charset="0"/>
                        </a:rPr>
                        <a:t>185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1200" b="1" i="0" u="none" strike="noStrike">
                          <a:solidFill>
                            <a:srgbClr val="000000"/>
                          </a:solidFill>
                          <a:effectLst/>
                          <a:latin typeface="Arial" panose="020B0604020202020204" pitchFamily="34" charset="0"/>
                        </a:rPr>
                        <a:t>122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DF82"/>
                    </a:solidFill>
                  </a:tcPr>
                </a:tc>
                <a:tc>
                  <a:txBody>
                    <a:bodyPr/>
                    <a:lstStyle/>
                    <a:p>
                      <a:pPr algn="ctr" fontAlgn="ctr">
                        <a:buNone/>
                      </a:pPr>
                      <a:r>
                        <a:rPr lang="en-GB" sz="1200" b="1" i="0" u="none" strike="noStrike">
                          <a:solidFill>
                            <a:srgbClr val="000000"/>
                          </a:solidFill>
                          <a:effectLst/>
                          <a:latin typeface="Arial" panose="020B0604020202020204" pitchFamily="34" charset="0"/>
                        </a:rPr>
                        <a:t>128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DC81"/>
                    </a:solidFill>
                  </a:tcPr>
                </a:tc>
                <a:tc>
                  <a:txBody>
                    <a:bodyPr/>
                    <a:lstStyle/>
                    <a:p>
                      <a:pPr algn="ctr" fontAlgn="ctr">
                        <a:buNone/>
                      </a:pPr>
                      <a:r>
                        <a:rPr lang="en-GB" sz="1200" b="1" i="0" u="none" strike="noStrike">
                          <a:solidFill>
                            <a:srgbClr val="000000"/>
                          </a:solidFill>
                          <a:effectLst/>
                          <a:latin typeface="Arial" panose="020B0604020202020204" pitchFamily="34" charset="0"/>
                        </a:rPr>
                        <a:t>128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DC81"/>
                    </a:solidFill>
                  </a:tcPr>
                </a:tc>
                <a:tc>
                  <a:txBody>
                    <a:bodyPr/>
                    <a:lstStyle/>
                    <a:p>
                      <a:pPr algn="ctr" fontAlgn="ctr">
                        <a:buNone/>
                      </a:pPr>
                      <a:r>
                        <a:rPr lang="en-GB" sz="1200" b="1" i="0" u="none" strike="noStrike">
                          <a:solidFill>
                            <a:srgbClr val="000000"/>
                          </a:solidFill>
                          <a:effectLst/>
                          <a:latin typeface="Arial" panose="020B0604020202020204" pitchFamily="34" charset="0"/>
                        </a:rPr>
                        <a:t>106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E884"/>
                    </a:solidFill>
                  </a:tcPr>
                </a:tc>
                <a:tc>
                  <a:txBody>
                    <a:bodyPr/>
                    <a:lstStyle/>
                    <a:p>
                      <a:pPr algn="ctr" fontAlgn="ctr">
                        <a:buNone/>
                      </a:pPr>
                      <a:r>
                        <a:rPr lang="en-GB" sz="1200" b="1" i="0" u="none" strike="noStrike">
                          <a:solidFill>
                            <a:srgbClr val="000000"/>
                          </a:solidFill>
                          <a:effectLst/>
                          <a:latin typeface="Arial" panose="020B0604020202020204" pitchFamily="34" charset="0"/>
                        </a:rPr>
                        <a:t>106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E884"/>
                    </a:solidFill>
                  </a:tcPr>
                </a:tc>
                <a:tc>
                  <a:txBody>
                    <a:bodyPr/>
                    <a:lstStyle/>
                    <a:p>
                      <a:pPr algn="ctr" fontAlgn="ctr">
                        <a:buNone/>
                      </a:pPr>
                      <a:r>
                        <a:rPr lang="en-GB" sz="1200" b="1" i="0" u="none" strike="noStrike">
                          <a:solidFill>
                            <a:srgbClr val="000000"/>
                          </a:solidFill>
                          <a:effectLst/>
                          <a:latin typeface="Arial" panose="020B0604020202020204" pitchFamily="34" charset="0"/>
                        </a:rPr>
                        <a:t>83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C47C"/>
                    </a:solidFill>
                  </a:tcPr>
                </a:tc>
                <a:tc>
                  <a:txBody>
                    <a:bodyPr/>
                    <a:lstStyle/>
                    <a:p>
                      <a:pPr algn="ctr" fontAlgn="ctr">
                        <a:buNone/>
                      </a:pPr>
                      <a:r>
                        <a:rPr lang="en-GB" sz="1200" b="1" i="0" u="none" strike="noStrike">
                          <a:solidFill>
                            <a:srgbClr val="000000"/>
                          </a:solidFill>
                          <a:effectLst/>
                          <a:latin typeface="Arial" panose="020B0604020202020204" pitchFamily="34" charset="0"/>
                        </a:rPr>
                        <a:t>65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974"/>
                    </a:solidFill>
                  </a:tcPr>
                </a:tc>
                <a:tc>
                  <a:txBody>
                    <a:bodyPr/>
                    <a:lstStyle/>
                    <a:p>
                      <a:pPr algn="ctr" fontAlgn="ctr">
                        <a:buNone/>
                      </a:pPr>
                      <a:r>
                        <a:rPr lang="en-GB" sz="1200" b="1" i="0" u="none" strike="noStrike">
                          <a:solidFill>
                            <a:srgbClr val="000000"/>
                          </a:solidFill>
                          <a:effectLst/>
                          <a:latin typeface="Arial" panose="020B0604020202020204" pitchFamily="34" charset="0"/>
                        </a:rPr>
                        <a:t>88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F7E"/>
                    </a:solidFill>
                  </a:tcPr>
                </a:tc>
                <a:tc>
                  <a:txBody>
                    <a:bodyPr/>
                    <a:lstStyle/>
                    <a:p>
                      <a:pPr algn="ctr" fontAlgn="ctr">
                        <a:buNone/>
                      </a:pPr>
                      <a:r>
                        <a:rPr lang="en-GB" sz="1200" b="1" i="0" u="none" strike="noStrike">
                          <a:solidFill>
                            <a:srgbClr val="000000"/>
                          </a:solidFill>
                          <a:effectLst/>
                          <a:latin typeface="Arial" panose="020B0604020202020204" pitchFamily="34" charset="0"/>
                        </a:rPr>
                        <a:t>74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F78"/>
                    </a:solidFill>
                  </a:tcPr>
                </a:tc>
                <a:tc>
                  <a:txBody>
                    <a:bodyPr/>
                    <a:lstStyle/>
                    <a:p>
                      <a:pPr algn="ctr" fontAlgn="ctr">
                        <a:buNone/>
                      </a:pPr>
                      <a:r>
                        <a:rPr lang="en-GB" sz="1200" b="1" i="0" u="none" strike="noStrike">
                          <a:solidFill>
                            <a:srgbClr val="000000"/>
                          </a:solidFill>
                          <a:effectLst/>
                          <a:latin typeface="Arial" panose="020B0604020202020204" pitchFamily="34" charset="0"/>
                        </a:rPr>
                        <a:t>72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tc>
                  <a:txBody>
                    <a:bodyPr/>
                    <a:lstStyle/>
                    <a:p>
                      <a:pPr algn="ctr" fontAlgn="ctr">
                        <a:buNone/>
                      </a:pPr>
                      <a:r>
                        <a:rPr lang="en-GB" sz="1200" b="1" i="0" u="none" strike="noStrike">
                          <a:solidFill>
                            <a:srgbClr val="000000"/>
                          </a:solidFill>
                          <a:effectLst/>
                          <a:latin typeface="Arial" panose="020B0604020202020204" pitchFamily="34" charset="0"/>
                        </a:rPr>
                        <a:t>85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97D"/>
                    </a:solidFill>
                  </a:tcPr>
                </a:tc>
                <a:tc>
                  <a:txBody>
                    <a:bodyPr/>
                    <a:lstStyle/>
                    <a:p>
                      <a:pPr algn="ctr" fontAlgn="ctr">
                        <a:buNone/>
                      </a:pPr>
                      <a:r>
                        <a:rPr lang="en-GB" sz="1200" b="1" i="0" u="none" strike="noStrike">
                          <a:solidFill>
                            <a:srgbClr val="000000"/>
                          </a:solidFill>
                          <a:effectLst/>
                          <a:latin typeface="Arial" panose="020B0604020202020204" pitchFamily="34" charset="0"/>
                        </a:rPr>
                        <a:t>90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780"/>
                    </a:solidFill>
                  </a:tcPr>
                </a:tc>
                <a:tc>
                  <a:txBody>
                    <a:bodyPr/>
                    <a:lstStyle/>
                    <a:p>
                      <a:pPr algn="ctr" fontAlgn="ctr">
                        <a:buNone/>
                      </a:pPr>
                      <a:r>
                        <a:rPr lang="en-GB" sz="1200" b="1" i="0" u="none" strike="noStrike">
                          <a:solidFill>
                            <a:srgbClr val="000000"/>
                          </a:solidFill>
                          <a:effectLst/>
                          <a:latin typeface="Arial" panose="020B0604020202020204" pitchFamily="34" charset="0"/>
                        </a:rPr>
                        <a:t>45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2226826067"/>
                  </a:ext>
                </a:extLst>
              </a:tr>
              <a:tr h="501297">
                <a:tc>
                  <a:txBody>
                    <a:bodyPr/>
                    <a:lstStyle/>
                    <a:p>
                      <a:pPr algn="ctr" fontAlgn="ctr">
                        <a:buNone/>
                      </a:pPr>
                      <a:r>
                        <a:rPr lang="en-GB" sz="1000" b="0" i="0" u="none" strike="noStrike">
                          <a:solidFill>
                            <a:srgbClr val="000000"/>
                          </a:solidFill>
                          <a:effectLst/>
                          <a:latin typeface="Arial" panose="020B0604020202020204" pitchFamily="34" charset="0"/>
                        </a:rPr>
                        <a:t>Feb</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152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FD07F"/>
                    </a:solidFill>
                  </a:tcPr>
                </a:tc>
                <a:tc>
                  <a:txBody>
                    <a:bodyPr/>
                    <a:lstStyle/>
                    <a:p>
                      <a:pPr algn="ctr" fontAlgn="ctr">
                        <a:buNone/>
                      </a:pPr>
                      <a:r>
                        <a:rPr lang="en-GB" sz="1200" b="1" i="0" u="none" strike="noStrike">
                          <a:solidFill>
                            <a:srgbClr val="000000"/>
                          </a:solidFill>
                          <a:effectLst/>
                          <a:latin typeface="Arial" panose="020B0604020202020204" pitchFamily="34" charset="0"/>
                        </a:rPr>
                        <a:t>131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B81"/>
                    </a:solidFill>
                  </a:tcPr>
                </a:tc>
                <a:tc>
                  <a:txBody>
                    <a:bodyPr/>
                    <a:lstStyle/>
                    <a:p>
                      <a:pPr algn="ctr" fontAlgn="ctr">
                        <a:buNone/>
                      </a:pPr>
                      <a:r>
                        <a:rPr lang="en-GB" sz="1200" b="1" i="0" u="none" strike="noStrike">
                          <a:solidFill>
                            <a:srgbClr val="000000"/>
                          </a:solidFill>
                          <a:effectLst/>
                          <a:latin typeface="Arial" panose="020B0604020202020204" pitchFamily="34" charset="0"/>
                        </a:rPr>
                        <a:t>149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D17F"/>
                    </a:solidFill>
                  </a:tcPr>
                </a:tc>
                <a:tc>
                  <a:txBody>
                    <a:bodyPr/>
                    <a:lstStyle/>
                    <a:p>
                      <a:pPr algn="ctr" fontAlgn="ctr">
                        <a:buNone/>
                      </a:pPr>
                      <a:r>
                        <a:rPr lang="en-GB" sz="1200" b="1" i="0" u="none" strike="noStrike">
                          <a:solidFill>
                            <a:srgbClr val="000000"/>
                          </a:solidFill>
                          <a:effectLst/>
                          <a:latin typeface="Arial" panose="020B0604020202020204" pitchFamily="34" charset="0"/>
                        </a:rPr>
                        <a:t>121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082"/>
                    </a:solidFill>
                  </a:tcPr>
                </a:tc>
                <a:tc>
                  <a:txBody>
                    <a:bodyPr/>
                    <a:lstStyle/>
                    <a:p>
                      <a:pPr algn="ctr" fontAlgn="ctr">
                        <a:buNone/>
                      </a:pPr>
                      <a:r>
                        <a:rPr lang="en-GB" sz="1200" b="1" i="0" u="none" strike="noStrike">
                          <a:solidFill>
                            <a:srgbClr val="000000"/>
                          </a:solidFill>
                          <a:effectLst/>
                          <a:latin typeface="Arial" panose="020B0604020202020204" pitchFamily="34" charset="0"/>
                        </a:rPr>
                        <a:t>94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E81"/>
                    </a:solidFill>
                  </a:tcPr>
                </a:tc>
                <a:tc>
                  <a:txBody>
                    <a:bodyPr/>
                    <a:lstStyle/>
                    <a:p>
                      <a:pPr algn="ctr" fontAlgn="ctr">
                        <a:buNone/>
                      </a:pPr>
                      <a:r>
                        <a:rPr lang="en-GB" sz="1200" b="1" i="0" u="none" strike="noStrike">
                          <a:solidFill>
                            <a:srgbClr val="000000"/>
                          </a:solidFill>
                          <a:effectLst/>
                          <a:latin typeface="Arial" panose="020B0604020202020204" pitchFamily="34" charset="0"/>
                        </a:rPr>
                        <a:t>116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0E383"/>
                    </a:solidFill>
                  </a:tcPr>
                </a:tc>
                <a:tc>
                  <a:txBody>
                    <a:bodyPr/>
                    <a:lstStyle/>
                    <a:p>
                      <a:pPr algn="ctr" fontAlgn="ctr">
                        <a:buNone/>
                      </a:pPr>
                      <a:r>
                        <a:rPr lang="en-GB" sz="1200" b="1" i="0" u="none" strike="noStrike">
                          <a:solidFill>
                            <a:srgbClr val="000000"/>
                          </a:solidFill>
                          <a:effectLst/>
                          <a:latin typeface="Arial" panose="020B0604020202020204" pitchFamily="34" charset="0"/>
                        </a:rPr>
                        <a:t>110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E683"/>
                    </a:solidFill>
                  </a:tcPr>
                </a:tc>
                <a:tc>
                  <a:txBody>
                    <a:bodyPr/>
                    <a:lstStyle/>
                    <a:p>
                      <a:pPr algn="ctr" fontAlgn="ctr">
                        <a:buNone/>
                      </a:pPr>
                      <a:r>
                        <a:rPr lang="en-GB" sz="1200" b="1" i="0" u="none" strike="noStrike">
                          <a:solidFill>
                            <a:srgbClr val="000000"/>
                          </a:solidFill>
                          <a:effectLst/>
                          <a:latin typeface="Arial" panose="020B0604020202020204" pitchFamily="34" charset="0"/>
                        </a:rPr>
                        <a:t>102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A84"/>
                    </a:solidFill>
                  </a:tcPr>
                </a:tc>
                <a:tc>
                  <a:txBody>
                    <a:bodyPr/>
                    <a:lstStyle/>
                    <a:p>
                      <a:pPr algn="ctr" fontAlgn="ctr">
                        <a:buNone/>
                      </a:pPr>
                      <a:r>
                        <a:rPr lang="en-GB" sz="1200" b="1" i="0" u="none" strike="noStrike">
                          <a:solidFill>
                            <a:srgbClr val="000000"/>
                          </a:solidFill>
                          <a:effectLst/>
                          <a:latin typeface="Arial" panose="020B0604020202020204" pitchFamily="34" charset="0"/>
                        </a:rPr>
                        <a:t>99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1200" b="1" i="0" u="none" strike="noStrike">
                          <a:solidFill>
                            <a:srgbClr val="000000"/>
                          </a:solidFill>
                          <a:effectLst/>
                          <a:latin typeface="Arial" panose="020B0604020202020204" pitchFamily="34" charset="0"/>
                        </a:rPr>
                        <a:t>80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D7B"/>
                    </a:solidFill>
                  </a:tcPr>
                </a:tc>
                <a:tc>
                  <a:txBody>
                    <a:bodyPr/>
                    <a:lstStyle/>
                    <a:p>
                      <a:pPr algn="ctr" fontAlgn="ctr">
                        <a:buNone/>
                      </a:pPr>
                      <a:r>
                        <a:rPr lang="en-GB" sz="1200" b="1" i="0" u="none" strike="noStrike">
                          <a:solidFill>
                            <a:srgbClr val="000000"/>
                          </a:solidFill>
                          <a:effectLst/>
                          <a:latin typeface="Arial" panose="020B0604020202020204" pitchFamily="34" charset="0"/>
                        </a:rPr>
                        <a:t>92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980"/>
                    </a:solidFill>
                  </a:tcPr>
                </a:tc>
                <a:tc>
                  <a:txBody>
                    <a:bodyPr/>
                    <a:lstStyle/>
                    <a:p>
                      <a:pPr algn="ctr" fontAlgn="ctr">
                        <a:buNone/>
                      </a:pPr>
                      <a:r>
                        <a:rPr lang="en-GB" sz="1200" b="1" i="0" u="none" strike="noStrike">
                          <a:solidFill>
                            <a:srgbClr val="000000"/>
                          </a:solidFill>
                          <a:effectLst/>
                          <a:latin typeface="Arial" panose="020B0604020202020204" pitchFamily="34" charset="0"/>
                        </a:rPr>
                        <a:t>92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A80"/>
                    </a:solidFill>
                  </a:tcPr>
                </a:tc>
                <a:tc>
                  <a:txBody>
                    <a:bodyPr/>
                    <a:lstStyle/>
                    <a:p>
                      <a:pPr algn="ctr" fontAlgn="ctr">
                        <a:buNone/>
                      </a:pPr>
                      <a:r>
                        <a:rPr lang="en-GB" sz="1200" b="1" i="0" u="none" strike="noStrike">
                          <a:solidFill>
                            <a:srgbClr val="000000"/>
                          </a:solidFill>
                          <a:effectLst/>
                          <a:latin typeface="Arial" panose="020B0604020202020204" pitchFamily="34" charset="0"/>
                        </a:rPr>
                        <a:t>76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479"/>
                    </a:solidFill>
                  </a:tcPr>
                </a:tc>
                <a:tc>
                  <a:txBody>
                    <a:bodyPr/>
                    <a:lstStyle/>
                    <a:p>
                      <a:pPr algn="ctr" fontAlgn="ctr">
                        <a:buNone/>
                      </a:pPr>
                      <a:r>
                        <a:rPr lang="en-GB" sz="1200" b="1" i="0" u="none" strike="noStrike">
                          <a:solidFill>
                            <a:srgbClr val="000000"/>
                          </a:solidFill>
                          <a:effectLst/>
                          <a:latin typeface="Arial" panose="020B0604020202020204" pitchFamily="34" charset="0"/>
                        </a:rPr>
                        <a:t>65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974"/>
                    </a:solidFill>
                  </a:tcPr>
                </a:tc>
                <a:tc>
                  <a:txBody>
                    <a:bodyPr/>
                    <a:lstStyle/>
                    <a:p>
                      <a:pPr algn="ctr" fontAlgn="ctr">
                        <a:buNone/>
                      </a:pPr>
                      <a:r>
                        <a:rPr lang="en-GB" sz="1200" b="1" i="0" u="none" strike="noStrike">
                          <a:solidFill>
                            <a:srgbClr val="000000"/>
                          </a:solidFill>
                          <a:effectLst/>
                          <a:latin typeface="Arial" panose="020B0604020202020204" pitchFamily="34" charset="0"/>
                        </a:rPr>
                        <a:t>75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279"/>
                    </a:solidFill>
                  </a:tcPr>
                </a:tc>
                <a:extLst>
                  <a:ext uri="{0D108BD9-81ED-4DB2-BD59-A6C34878D82A}">
                    <a16:rowId xmlns:a16="http://schemas.microsoft.com/office/drawing/2014/main" val="207190282"/>
                  </a:ext>
                </a:extLst>
              </a:tr>
              <a:tr h="501297">
                <a:tc>
                  <a:txBody>
                    <a:bodyPr/>
                    <a:lstStyle/>
                    <a:p>
                      <a:pPr algn="ctr" fontAlgn="ctr">
                        <a:buNone/>
                      </a:pPr>
                      <a:r>
                        <a:rPr lang="en-GB" sz="1000" b="0" i="0" u="none" strike="noStrike">
                          <a:solidFill>
                            <a:srgbClr val="000000"/>
                          </a:solidFill>
                          <a:effectLst/>
                          <a:latin typeface="Arial" panose="020B0604020202020204" pitchFamily="34" charset="0"/>
                        </a:rPr>
                        <a:t>Mar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136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881"/>
                    </a:solidFill>
                  </a:tcPr>
                </a:tc>
                <a:tc>
                  <a:txBody>
                    <a:bodyPr/>
                    <a:lstStyle/>
                    <a:p>
                      <a:pPr algn="ctr" fontAlgn="ctr">
                        <a:buNone/>
                      </a:pPr>
                      <a:r>
                        <a:rPr lang="en-GB" sz="1200" b="1" i="0" u="none" strike="noStrike">
                          <a:solidFill>
                            <a:srgbClr val="000000"/>
                          </a:solidFill>
                          <a:effectLst/>
                          <a:latin typeface="Arial" panose="020B0604020202020204" pitchFamily="34" charset="0"/>
                        </a:rPr>
                        <a:t>104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E984"/>
                    </a:solidFill>
                  </a:tcPr>
                </a:tc>
                <a:tc>
                  <a:txBody>
                    <a:bodyPr/>
                    <a:lstStyle/>
                    <a:p>
                      <a:pPr algn="ctr" fontAlgn="ctr">
                        <a:buNone/>
                      </a:pPr>
                      <a:r>
                        <a:rPr lang="en-GB" sz="1200" b="1" i="0" u="none" strike="noStrike">
                          <a:solidFill>
                            <a:srgbClr val="000000"/>
                          </a:solidFill>
                          <a:effectLst/>
                          <a:latin typeface="Arial" panose="020B0604020202020204" pitchFamily="34" charset="0"/>
                        </a:rPr>
                        <a:t>119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182"/>
                    </a:solidFill>
                  </a:tcPr>
                </a:tc>
                <a:tc>
                  <a:txBody>
                    <a:bodyPr/>
                    <a:lstStyle/>
                    <a:p>
                      <a:pPr algn="ctr" fontAlgn="ctr">
                        <a:buNone/>
                      </a:pPr>
                      <a:r>
                        <a:rPr lang="en-GB" sz="1200" b="1" i="0" u="none" strike="noStrike">
                          <a:solidFill>
                            <a:srgbClr val="000000"/>
                          </a:solidFill>
                          <a:effectLst/>
                          <a:latin typeface="Arial" panose="020B0604020202020204" pitchFamily="34" charset="0"/>
                        </a:rPr>
                        <a:t>128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DC81"/>
                    </a:solidFill>
                  </a:tcPr>
                </a:tc>
                <a:tc>
                  <a:txBody>
                    <a:bodyPr/>
                    <a:lstStyle/>
                    <a:p>
                      <a:pPr algn="ctr" fontAlgn="ctr">
                        <a:buNone/>
                      </a:pPr>
                      <a:r>
                        <a:rPr lang="en-GB" sz="1200" b="1" i="0" u="none" strike="noStrike">
                          <a:solidFill>
                            <a:srgbClr val="000000"/>
                          </a:solidFill>
                          <a:effectLst/>
                          <a:latin typeface="Arial" panose="020B0604020202020204" pitchFamily="34" charset="0"/>
                        </a:rPr>
                        <a:t>119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182"/>
                    </a:solidFill>
                  </a:tcPr>
                </a:tc>
                <a:tc>
                  <a:txBody>
                    <a:bodyPr/>
                    <a:lstStyle/>
                    <a:p>
                      <a:pPr algn="ctr" fontAlgn="ctr">
                        <a:buNone/>
                      </a:pPr>
                      <a:r>
                        <a:rPr lang="en-GB" sz="1200" b="1" i="0" u="none" strike="noStrike">
                          <a:solidFill>
                            <a:srgbClr val="000000"/>
                          </a:solidFill>
                          <a:effectLst/>
                          <a:latin typeface="Arial" panose="020B0604020202020204" pitchFamily="34" charset="0"/>
                        </a:rPr>
                        <a:t>101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A84"/>
                    </a:solidFill>
                  </a:tcPr>
                </a:tc>
                <a:tc>
                  <a:txBody>
                    <a:bodyPr/>
                    <a:lstStyle/>
                    <a:p>
                      <a:pPr algn="ctr" fontAlgn="ctr">
                        <a:buNone/>
                      </a:pPr>
                      <a:r>
                        <a:rPr lang="en-GB" sz="1200" b="1" i="0" u="none" strike="noStrike">
                          <a:solidFill>
                            <a:srgbClr val="000000"/>
                          </a:solidFill>
                          <a:effectLst/>
                          <a:latin typeface="Arial" panose="020B0604020202020204" pitchFamily="34" charset="0"/>
                        </a:rPr>
                        <a:t>99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1200" b="1" i="0" u="none" strike="noStrike">
                          <a:solidFill>
                            <a:srgbClr val="000000"/>
                          </a:solidFill>
                          <a:effectLst/>
                          <a:latin typeface="Arial" panose="020B0604020202020204" pitchFamily="34" charset="0"/>
                        </a:rPr>
                        <a:t>94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E81"/>
                    </a:solidFill>
                  </a:tcPr>
                </a:tc>
                <a:tc>
                  <a:txBody>
                    <a:bodyPr/>
                    <a:lstStyle/>
                    <a:p>
                      <a:pPr algn="ctr" fontAlgn="ctr">
                        <a:buNone/>
                      </a:pPr>
                      <a:r>
                        <a:rPr lang="en-GB" sz="1200" b="1" i="0" u="none" strike="noStrike">
                          <a:solidFill>
                            <a:srgbClr val="000000"/>
                          </a:solidFill>
                          <a:effectLst/>
                          <a:latin typeface="Arial" panose="020B0604020202020204" pitchFamily="34" charset="0"/>
                        </a:rPr>
                        <a:t>112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583"/>
                    </a:solidFill>
                  </a:tcPr>
                </a:tc>
                <a:tc>
                  <a:txBody>
                    <a:bodyPr/>
                    <a:lstStyle/>
                    <a:p>
                      <a:pPr algn="ctr" fontAlgn="ctr">
                        <a:buNone/>
                      </a:pPr>
                      <a:r>
                        <a:rPr lang="en-GB" sz="1200" b="1" i="0" u="none" strike="noStrike">
                          <a:solidFill>
                            <a:srgbClr val="000000"/>
                          </a:solidFill>
                          <a:effectLst/>
                          <a:latin typeface="Arial" panose="020B0604020202020204" pitchFamily="34" charset="0"/>
                        </a:rPr>
                        <a:t>96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382"/>
                    </a:solidFill>
                  </a:tcPr>
                </a:tc>
                <a:tc>
                  <a:txBody>
                    <a:bodyPr/>
                    <a:lstStyle/>
                    <a:p>
                      <a:pPr algn="ctr" fontAlgn="ctr">
                        <a:buNone/>
                      </a:pPr>
                      <a:r>
                        <a:rPr lang="en-GB" sz="1200" b="1" i="0" u="none" strike="noStrike">
                          <a:solidFill>
                            <a:srgbClr val="000000"/>
                          </a:solidFill>
                          <a:effectLst/>
                          <a:latin typeface="Arial" panose="020B0604020202020204" pitchFamily="34" charset="0"/>
                        </a:rPr>
                        <a:t>93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D81"/>
                    </a:solidFill>
                  </a:tcPr>
                </a:tc>
                <a:tc>
                  <a:txBody>
                    <a:bodyPr/>
                    <a:lstStyle/>
                    <a:p>
                      <a:pPr algn="ctr" fontAlgn="ctr">
                        <a:buNone/>
                      </a:pPr>
                      <a:r>
                        <a:rPr lang="en-GB" sz="1200" b="1" i="0" u="none" strike="noStrike">
                          <a:solidFill>
                            <a:srgbClr val="000000"/>
                          </a:solidFill>
                          <a:effectLst/>
                          <a:latin typeface="Arial" panose="020B0604020202020204" pitchFamily="34" charset="0"/>
                        </a:rPr>
                        <a:t>94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E81"/>
                    </a:solidFill>
                  </a:tcPr>
                </a:tc>
                <a:tc>
                  <a:txBody>
                    <a:bodyPr/>
                    <a:lstStyle/>
                    <a:p>
                      <a:pPr algn="ctr" fontAlgn="ctr">
                        <a:buNone/>
                      </a:pPr>
                      <a:r>
                        <a:rPr lang="en-GB" sz="1200" b="1" i="0" u="none" strike="noStrike">
                          <a:solidFill>
                            <a:srgbClr val="000000"/>
                          </a:solidFill>
                          <a:effectLst/>
                          <a:latin typeface="Arial" panose="020B0604020202020204" pitchFamily="34" charset="0"/>
                        </a:rPr>
                        <a:t>89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27F"/>
                    </a:solidFill>
                  </a:tcPr>
                </a:tc>
                <a:tc>
                  <a:txBody>
                    <a:bodyPr/>
                    <a:lstStyle/>
                    <a:p>
                      <a:pPr algn="ctr" fontAlgn="ctr">
                        <a:buNone/>
                      </a:pPr>
                      <a:r>
                        <a:rPr lang="en-GB" sz="1200" b="1" i="0" u="none" strike="noStrike">
                          <a:solidFill>
                            <a:srgbClr val="000000"/>
                          </a:solidFill>
                          <a:effectLst/>
                          <a:latin typeface="Arial" panose="020B0604020202020204" pitchFamily="34" charset="0"/>
                        </a:rPr>
                        <a:t>79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B7A"/>
                    </a:solidFill>
                  </a:tcPr>
                </a:tc>
                <a:tc>
                  <a:txBody>
                    <a:bodyPr/>
                    <a:lstStyle/>
                    <a:p>
                      <a:pPr algn="ctr" fontAlgn="ctr">
                        <a:buNone/>
                      </a:pPr>
                      <a:r>
                        <a:rPr lang="en-GB" sz="1200" b="1" i="0" u="none" strike="noStrike">
                          <a:solidFill>
                            <a:srgbClr val="000000"/>
                          </a:solidFill>
                          <a:effectLst/>
                          <a:latin typeface="Arial" panose="020B0604020202020204" pitchFamily="34" charset="0"/>
                        </a:rPr>
                        <a:t>98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883"/>
                    </a:solidFill>
                  </a:tcPr>
                </a:tc>
                <a:extLst>
                  <a:ext uri="{0D108BD9-81ED-4DB2-BD59-A6C34878D82A}">
                    <a16:rowId xmlns:a16="http://schemas.microsoft.com/office/drawing/2014/main" val="1235659389"/>
                  </a:ext>
                </a:extLst>
              </a:tr>
              <a:tr h="211896">
                <a:tc>
                  <a:txBody>
                    <a:bodyPr/>
                    <a:lstStyle/>
                    <a:p>
                      <a:pPr algn="ctr" fontAlgn="ctr">
                        <a:buNone/>
                      </a:pPr>
                      <a:r>
                        <a:rPr lang="en-GB" sz="1000" b="0"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200" b="1" i="0" u="none" strike="noStrike">
                          <a:solidFill>
                            <a:srgbClr val="000000"/>
                          </a:solidFill>
                          <a:effectLst/>
                          <a:latin typeface="Arial" panose="020B0604020202020204" pitchFamily="34" charset="0"/>
                        </a:rPr>
                        <a:t> </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00400344"/>
                  </a:ext>
                </a:extLst>
              </a:tr>
              <a:tr h="501297">
                <a:tc>
                  <a:txBody>
                    <a:bodyPr/>
                    <a:lstStyle/>
                    <a:p>
                      <a:pPr algn="ctr" fontAlgn="ctr">
                        <a:buNone/>
                      </a:pPr>
                      <a:r>
                        <a:rPr lang="en-GB" sz="1000" b="0" i="0" u="none" strike="noStrike" dirty="0">
                          <a:solidFill>
                            <a:srgbClr val="000000"/>
                          </a:solidFill>
                          <a:effectLst/>
                          <a:latin typeface="Arial" panose="020B0604020202020204" pitchFamily="34" charset="0"/>
                        </a:rPr>
                        <a:t>Q1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200" b="1" i="0" u="none" strike="noStrike">
                          <a:solidFill>
                            <a:srgbClr val="000000"/>
                          </a:solidFill>
                          <a:effectLst/>
                          <a:latin typeface="Arial" panose="020B0604020202020204" pitchFamily="34" charset="0"/>
                        </a:rPr>
                        <a:t>146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AD380"/>
                    </a:solidFill>
                  </a:tcPr>
                </a:tc>
                <a:tc>
                  <a:txBody>
                    <a:bodyPr/>
                    <a:lstStyle/>
                    <a:p>
                      <a:pPr algn="ctr" fontAlgn="ctr">
                        <a:buNone/>
                      </a:pPr>
                      <a:r>
                        <a:rPr lang="en-GB" sz="1200" b="1" i="0" u="none" strike="noStrike">
                          <a:solidFill>
                            <a:srgbClr val="000000"/>
                          </a:solidFill>
                          <a:effectLst/>
                          <a:latin typeface="Arial" panose="020B0604020202020204" pitchFamily="34" charset="0"/>
                        </a:rPr>
                        <a:t>141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580"/>
                    </a:solidFill>
                  </a:tcPr>
                </a:tc>
                <a:tc>
                  <a:txBody>
                    <a:bodyPr/>
                    <a:lstStyle/>
                    <a:p>
                      <a:pPr algn="ctr" fontAlgn="ctr">
                        <a:buNone/>
                      </a:pPr>
                      <a:r>
                        <a:rPr lang="en-GB" sz="1200" b="1" i="0" u="none" strike="noStrike">
                          <a:solidFill>
                            <a:srgbClr val="000000"/>
                          </a:solidFill>
                          <a:effectLst/>
                          <a:latin typeface="Arial" panose="020B0604020202020204" pitchFamily="34" charset="0"/>
                        </a:rPr>
                        <a:t>130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8DC81"/>
                    </a:solidFill>
                  </a:tcPr>
                </a:tc>
                <a:tc>
                  <a:txBody>
                    <a:bodyPr/>
                    <a:lstStyle/>
                    <a:p>
                      <a:pPr algn="ctr" fontAlgn="ctr">
                        <a:buNone/>
                      </a:pPr>
                      <a:r>
                        <a:rPr lang="en-GB" sz="1200" b="1" i="0" u="none" strike="noStrike">
                          <a:solidFill>
                            <a:srgbClr val="000000"/>
                          </a:solidFill>
                          <a:effectLst/>
                          <a:latin typeface="Arial" panose="020B0604020202020204" pitchFamily="34" charset="0"/>
                        </a:rPr>
                        <a:t>126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D82"/>
                    </a:solidFill>
                  </a:tcPr>
                </a:tc>
                <a:tc>
                  <a:txBody>
                    <a:bodyPr/>
                    <a:lstStyle/>
                    <a:p>
                      <a:pPr algn="ctr" fontAlgn="ctr">
                        <a:buNone/>
                      </a:pPr>
                      <a:r>
                        <a:rPr lang="en-GB" sz="1200" b="1" i="0" u="none" strike="noStrike">
                          <a:solidFill>
                            <a:srgbClr val="000000"/>
                          </a:solidFill>
                          <a:effectLst/>
                          <a:latin typeface="Arial" panose="020B0604020202020204" pitchFamily="34" charset="0"/>
                        </a:rPr>
                        <a:t>115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3E383"/>
                    </a:solidFill>
                  </a:tcPr>
                </a:tc>
                <a:tc>
                  <a:txBody>
                    <a:bodyPr/>
                    <a:lstStyle/>
                    <a:p>
                      <a:pPr algn="ctr" fontAlgn="ctr">
                        <a:buNone/>
                      </a:pPr>
                      <a:r>
                        <a:rPr lang="en-GB" sz="1200" b="1" i="0" u="none" strike="noStrike">
                          <a:solidFill>
                            <a:srgbClr val="000000"/>
                          </a:solidFill>
                          <a:effectLst/>
                          <a:latin typeface="Arial" panose="020B0604020202020204" pitchFamily="34" charset="0"/>
                        </a:rPr>
                        <a:t>107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784"/>
                    </a:solidFill>
                  </a:tcPr>
                </a:tc>
                <a:tc>
                  <a:txBody>
                    <a:bodyPr/>
                    <a:lstStyle/>
                    <a:p>
                      <a:pPr algn="ctr" fontAlgn="ctr">
                        <a:buNone/>
                      </a:pPr>
                      <a:r>
                        <a:rPr lang="en-GB" sz="1200" b="1" i="0" u="none" strike="noStrike">
                          <a:solidFill>
                            <a:srgbClr val="000000"/>
                          </a:solidFill>
                          <a:effectLst/>
                          <a:latin typeface="Arial" panose="020B0604020202020204" pitchFamily="34" charset="0"/>
                        </a:rPr>
                        <a:t>105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E884"/>
                    </a:solidFill>
                  </a:tcPr>
                </a:tc>
                <a:tc>
                  <a:txBody>
                    <a:bodyPr/>
                    <a:lstStyle/>
                    <a:p>
                      <a:pPr algn="ctr" fontAlgn="ctr">
                        <a:buNone/>
                      </a:pPr>
                      <a:r>
                        <a:rPr lang="en-GB" sz="1200" b="1" i="0" u="none" strike="noStrike">
                          <a:solidFill>
                            <a:srgbClr val="000000"/>
                          </a:solidFill>
                          <a:effectLst/>
                          <a:latin typeface="Arial" panose="020B0604020202020204" pitchFamily="34" charset="0"/>
                        </a:rPr>
                        <a:t>92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B81"/>
                    </a:solidFill>
                  </a:tcPr>
                </a:tc>
                <a:tc>
                  <a:txBody>
                    <a:bodyPr/>
                    <a:lstStyle/>
                    <a:p>
                      <a:pPr algn="ctr" fontAlgn="ctr">
                        <a:buNone/>
                      </a:pPr>
                      <a:r>
                        <a:rPr lang="en-GB" sz="1200" b="1" i="0" u="none" strike="noStrike">
                          <a:solidFill>
                            <a:srgbClr val="000000"/>
                          </a:solidFill>
                          <a:effectLst/>
                          <a:latin typeface="Arial" panose="020B0604020202020204" pitchFamily="34" charset="0"/>
                        </a:rPr>
                        <a:t>91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80"/>
                    </a:solidFill>
                  </a:tcPr>
                </a:tc>
                <a:tc>
                  <a:txBody>
                    <a:bodyPr/>
                    <a:lstStyle/>
                    <a:p>
                      <a:pPr algn="ctr" fontAlgn="ctr">
                        <a:buNone/>
                      </a:pPr>
                      <a:r>
                        <a:rPr lang="en-GB" sz="1200" b="1" i="0" u="none" strike="noStrike">
                          <a:solidFill>
                            <a:srgbClr val="000000"/>
                          </a:solidFill>
                          <a:effectLst/>
                          <a:latin typeface="Arial" panose="020B0604020202020204" pitchFamily="34" charset="0"/>
                        </a:rPr>
                        <a:t>88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07E"/>
                    </a:solidFill>
                  </a:tcPr>
                </a:tc>
                <a:tc>
                  <a:txBody>
                    <a:bodyPr/>
                    <a:lstStyle/>
                    <a:p>
                      <a:pPr algn="ctr" fontAlgn="ctr">
                        <a:buNone/>
                      </a:pPr>
                      <a:r>
                        <a:rPr lang="en-GB" sz="1200" b="1" i="0" u="none" strike="noStrike">
                          <a:solidFill>
                            <a:srgbClr val="000000"/>
                          </a:solidFill>
                          <a:effectLst/>
                          <a:latin typeface="Arial" panose="020B0604020202020204" pitchFamily="34" charset="0"/>
                        </a:rPr>
                        <a:t>86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C7E"/>
                    </a:solidFill>
                  </a:tcPr>
                </a:tc>
                <a:tc>
                  <a:txBody>
                    <a:bodyPr/>
                    <a:lstStyle/>
                    <a:p>
                      <a:pPr algn="ctr" fontAlgn="ctr">
                        <a:buNone/>
                      </a:pPr>
                      <a:r>
                        <a:rPr lang="en-GB" sz="1200" b="1" i="0" u="none" strike="noStrike">
                          <a:solidFill>
                            <a:srgbClr val="000000"/>
                          </a:solidFill>
                          <a:effectLst/>
                          <a:latin typeface="Arial" panose="020B0604020202020204" pitchFamily="34" charset="0"/>
                        </a:rPr>
                        <a:t>85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A7D"/>
                    </a:solidFill>
                  </a:tcPr>
                </a:tc>
                <a:tc>
                  <a:txBody>
                    <a:bodyPr/>
                    <a:lstStyle/>
                    <a:p>
                      <a:pPr algn="ctr" fontAlgn="ctr">
                        <a:buNone/>
                      </a:pPr>
                      <a:r>
                        <a:rPr lang="en-GB" sz="1200" b="1" i="0" u="none" strike="noStrike">
                          <a:solidFill>
                            <a:srgbClr val="000000"/>
                          </a:solidFill>
                          <a:effectLst/>
                          <a:latin typeface="Arial" panose="020B0604020202020204" pitchFamily="34" charset="0"/>
                        </a:rPr>
                        <a:t>83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57C"/>
                    </a:solidFill>
                  </a:tcPr>
                </a:tc>
                <a:tc>
                  <a:txBody>
                    <a:bodyPr/>
                    <a:lstStyle/>
                    <a:p>
                      <a:pPr algn="ctr" fontAlgn="ctr">
                        <a:buNone/>
                      </a:pPr>
                      <a:r>
                        <a:rPr lang="en-GB" sz="1200" b="1" i="0" u="none" strike="noStrike">
                          <a:solidFill>
                            <a:srgbClr val="000000"/>
                          </a:solidFill>
                          <a:effectLst/>
                          <a:latin typeface="Arial" panose="020B0604020202020204" pitchFamily="34" charset="0"/>
                        </a:rPr>
                        <a:t>79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B7A"/>
                    </a:solidFill>
                  </a:tcPr>
                </a:tc>
                <a:tc>
                  <a:txBody>
                    <a:bodyPr/>
                    <a:lstStyle/>
                    <a:p>
                      <a:pPr algn="ctr" fontAlgn="ctr">
                        <a:buNone/>
                      </a:pPr>
                      <a:r>
                        <a:rPr lang="en-GB" sz="1200" b="1" i="0" u="none" strike="noStrike" dirty="0">
                          <a:solidFill>
                            <a:srgbClr val="000000"/>
                          </a:solidFill>
                          <a:effectLst/>
                          <a:latin typeface="Arial" panose="020B0604020202020204" pitchFamily="34" charset="0"/>
                        </a:rPr>
                        <a:t>72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A77"/>
                    </a:solidFill>
                  </a:tcPr>
                </a:tc>
                <a:extLst>
                  <a:ext uri="{0D108BD9-81ED-4DB2-BD59-A6C34878D82A}">
                    <a16:rowId xmlns:a16="http://schemas.microsoft.com/office/drawing/2014/main" val="3326106173"/>
                  </a:ext>
                </a:extLst>
              </a:tr>
            </a:tbl>
          </a:graphicData>
        </a:graphic>
      </p:graphicFrame>
      <p:sp>
        <p:nvSpPr>
          <p:cNvPr id="2" name="Title 1">
            <a:extLst>
              <a:ext uri="{FF2B5EF4-FFF2-40B4-BE49-F238E27FC236}">
                <a16:creationId xmlns:a16="http://schemas.microsoft.com/office/drawing/2014/main" id="{E7F47CEA-22E5-4F40-B53C-FCB1B7AF8C02}"/>
              </a:ext>
            </a:extLst>
          </p:cNvPr>
          <p:cNvSpPr>
            <a:spLocks noGrp="1"/>
          </p:cNvSpPr>
          <p:nvPr>
            <p:ph type="title"/>
          </p:nvPr>
        </p:nvSpPr>
        <p:spPr/>
        <p:txBody>
          <a:bodyPr/>
          <a:lstStyle/>
          <a:p>
            <a:r>
              <a:rPr lang="en-GB" dirty="0"/>
              <a:t>Q1 2026 TV Impacts by Category</a:t>
            </a:r>
          </a:p>
        </p:txBody>
      </p:sp>
      <p:graphicFrame>
        <p:nvGraphicFramePr>
          <p:cNvPr id="7" name="Table 6">
            <a:extLst>
              <a:ext uri="{FF2B5EF4-FFF2-40B4-BE49-F238E27FC236}">
                <a16:creationId xmlns:a16="http://schemas.microsoft.com/office/drawing/2014/main" id="{1B05427E-B60E-313A-3394-67599AC99AE1}"/>
              </a:ext>
            </a:extLst>
          </p:cNvPr>
          <p:cNvGraphicFramePr>
            <a:graphicFrameLocks noGrp="1"/>
          </p:cNvGraphicFramePr>
          <p:nvPr>
            <p:extLst>
              <p:ext uri="{D42A27DB-BD31-4B8C-83A1-F6EECF244321}">
                <p14:modId xmlns:p14="http://schemas.microsoft.com/office/powerpoint/2010/main" val="71862976"/>
              </p:ext>
            </p:extLst>
          </p:nvPr>
        </p:nvGraphicFramePr>
        <p:xfrm>
          <a:off x="10694013" y="299034"/>
          <a:ext cx="635000" cy="571500"/>
        </p:xfrm>
        <a:graphic>
          <a:graphicData uri="http://schemas.openxmlformats.org/drawingml/2006/table">
            <a:tbl>
              <a:tblPr/>
              <a:tblGrid>
                <a:gridCol w="330200">
                  <a:extLst>
                    <a:ext uri="{9D8B030D-6E8A-4147-A177-3AD203B41FA5}">
                      <a16:colId xmlns:a16="http://schemas.microsoft.com/office/drawing/2014/main" val="2444969715"/>
                    </a:ext>
                  </a:extLst>
                </a:gridCol>
                <a:gridCol w="304800">
                  <a:extLst>
                    <a:ext uri="{9D8B030D-6E8A-4147-A177-3AD203B41FA5}">
                      <a16:colId xmlns:a16="http://schemas.microsoft.com/office/drawing/2014/main" val="586171761"/>
                    </a:ext>
                  </a:extLst>
                </a:gridCol>
              </a:tblGrid>
              <a:tr h="190500">
                <a:tc>
                  <a:txBody>
                    <a:bodyPr/>
                    <a:lstStyle/>
                    <a:p>
                      <a:pPr algn="l" fontAlgn="b"/>
                      <a:r>
                        <a:rPr lang="en-GB" sz="1000" b="1" i="0" u="none" strike="noStrike" dirty="0">
                          <a:solidFill>
                            <a:srgbClr val="000000"/>
                          </a:solidFill>
                          <a:effectLst/>
                          <a:latin typeface="+mj-lt"/>
                        </a:rPr>
                        <a:t>High</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GB" sz="800" b="0" i="0" u="none" strike="noStrike" dirty="0">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2040813860"/>
                  </a:ext>
                </a:extLst>
              </a:tr>
              <a:tr h="190500">
                <a:tc>
                  <a:txBody>
                    <a:bodyPr/>
                    <a:lstStyle/>
                    <a:p>
                      <a:pPr algn="l" fontAlgn="b"/>
                      <a:r>
                        <a:rPr lang="en-GB" sz="1000" b="1" i="0" u="none" strike="noStrike" dirty="0">
                          <a:solidFill>
                            <a:srgbClr val="000000"/>
                          </a:solidFill>
                          <a:effectLst/>
                          <a:latin typeface="+mj-lt"/>
                        </a:rPr>
                        <a:t>Mid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GB" sz="800" b="0" i="0" u="none" strike="noStrike" dirty="0">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1475636764"/>
                  </a:ext>
                </a:extLst>
              </a:tr>
              <a:tr h="190500">
                <a:tc>
                  <a:txBody>
                    <a:bodyPr/>
                    <a:lstStyle/>
                    <a:p>
                      <a:pPr algn="l" fontAlgn="b"/>
                      <a:r>
                        <a:rPr lang="en-GB" sz="1000" b="1" i="0" u="none" strike="noStrike" dirty="0">
                          <a:solidFill>
                            <a:srgbClr val="000000"/>
                          </a:solidFill>
                          <a:effectLst/>
                          <a:latin typeface="+mj-lt"/>
                        </a:rPr>
                        <a:t>Low</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GB" sz="800" b="0" i="0" u="none" strike="noStrike" dirty="0">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1192220067"/>
                  </a:ext>
                </a:extLst>
              </a:tr>
            </a:tbl>
          </a:graphicData>
        </a:graphic>
      </p:graphicFrame>
      <p:sp>
        <p:nvSpPr>
          <p:cNvPr id="8" name="Text Placeholder 2">
            <a:extLst>
              <a:ext uri="{FF2B5EF4-FFF2-40B4-BE49-F238E27FC236}">
                <a16:creationId xmlns:a16="http://schemas.microsoft.com/office/drawing/2014/main" id="{67024283-FDD6-EA84-914C-9B758D65E942}"/>
              </a:ext>
            </a:extLst>
          </p:cNvPr>
          <p:cNvSpPr txBox="1">
            <a:spLocks/>
          </p:cNvSpPr>
          <p:nvPr/>
        </p:nvSpPr>
        <p:spPr>
          <a:xfrm>
            <a:off x="146645" y="5517515"/>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Source: Barb, Q1 2026 vs 2025 Index, Adults, Top 15 categories by total impacts. Historic not forward looking.</a:t>
            </a:r>
          </a:p>
        </p:txBody>
      </p:sp>
      <p:sp>
        <p:nvSpPr>
          <p:cNvPr id="3" name="TextBox 2">
            <a:extLst>
              <a:ext uri="{FF2B5EF4-FFF2-40B4-BE49-F238E27FC236}">
                <a16:creationId xmlns:a16="http://schemas.microsoft.com/office/drawing/2014/main" id="{6128A574-453E-F928-B7F1-08A3CE832EAB}"/>
              </a:ext>
            </a:extLst>
          </p:cNvPr>
          <p:cNvSpPr txBox="1"/>
          <p:nvPr/>
        </p:nvSpPr>
        <p:spPr>
          <a:xfrm>
            <a:off x="8938260" y="399827"/>
            <a:ext cx="1755753" cy="400110"/>
          </a:xfrm>
          <a:prstGeom prst="rect">
            <a:avLst/>
          </a:prstGeom>
          <a:noFill/>
        </p:spPr>
        <p:txBody>
          <a:bodyPr wrap="square" rtlCol="0">
            <a:spAutoFit/>
          </a:bodyPr>
          <a:lstStyle/>
          <a:p>
            <a:pPr algn="ctr"/>
            <a:r>
              <a:rPr lang="en-GB" sz="1000" b="1" dirty="0">
                <a:solidFill>
                  <a:schemeClr val="bg2"/>
                </a:solidFill>
              </a:rPr>
              <a:t>Relative propensity of media spend by category</a:t>
            </a:r>
          </a:p>
        </p:txBody>
      </p:sp>
    </p:spTree>
    <p:extLst>
      <p:ext uri="{BB962C8B-B14F-4D97-AF65-F5344CB8AC3E}">
        <p14:creationId xmlns:p14="http://schemas.microsoft.com/office/powerpoint/2010/main" val="1757172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2B5A-4506-51B8-C30F-E9868EA0361E}"/>
              </a:ext>
            </a:extLst>
          </p:cNvPr>
          <p:cNvSpPr>
            <a:spLocks noGrp="1"/>
          </p:cNvSpPr>
          <p:nvPr>
            <p:ph type="title"/>
          </p:nvPr>
        </p:nvSpPr>
        <p:spPr/>
        <p:txBody>
          <a:bodyPr/>
          <a:lstStyle/>
          <a:p>
            <a:r>
              <a:rPr lang="en-GB" dirty="0"/>
              <a:t>Top sectors by Q1 2026 impacts</a:t>
            </a:r>
          </a:p>
        </p:txBody>
      </p:sp>
      <p:graphicFrame>
        <p:nvGraphicFramePr>
          <p:cNvPr id="6" name="Chart 5">
            <a:extLst>
              <a:ext uri="{FF2B5EF4-FFF2-40B4-BE49-F238E27FC236}">
                <a16:creationId xmlns:a16="http://schemas.microsoft.com/office/drawing/2014/main" id="{1F8DBBBD-1FA9-0A8D-79E3-4AD97EC2F490}"/>
              </a:ext>
            </a:extLst>
          </p:cNvPr>
          <p:cNvGraphicFramePr/>
          <p:nvPr>
            <p:extLst>
              <p:ext uri="{D42A27DB-BD31-4B8C-83A1-F6EECF244321}">
                <p14:modId xmlns:p14="http://schemas.microsoft.com/office/powerpoint/2010/main" val="2960742691"/>
              </p:ext>
            </p:extLst>
          </p:nvPr>
        </p:nvGraphicFramePr>
        <p:xfrm>
          <a:off x="371476" y="1269000"/>
          <a:ext cx="11449049"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2">
            <a:extLst>
              <a:ext uri="{FF2B5EF4-FFF2-40B4-BE49-F238E27FC236}">
                <a16:creationId xmlns:a16="http://schemas.microsoft.com/office/drawing/2014/main" id="{D41FF732-BCDA-4AEC-3204-26F0D07B5FD9}"/>
              </a:ext>
            </a:extLst>
          </p:cNvPr>
          <p:cNvSpPr txBox="1">
            <a:spLocks/>
          </p:cNvSpPr>
          <p:nvPr/>
        </p:nvSpPr>
        <p:spPr>
          <a:xfrm>
            <a:off x="146645" y="5517515"/>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Source: Barb, Q1 2026, All Adults, Impacts (R/W) (million). Numbers above bars show Q1 index vs 2025. Historic not forward looking.</a:t>
            </a:r>
          </a:p>
        </p:txBody>
      </p:sp>
    </p:spTree>
    <p:extLst>
      <p:ext uri="{BB962C8B-B14F-4D97-AF65-F5344CB8AC3E}">
        <p14:creationId xmlns:p14="http://schemas.microsoft.com/office/powerpoint/2010/main" val="4156976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1FDB-E692-480F-BB42-D4521D39B803}"/>
              </a:ext>
            </a:extLst>
          </p:cNvPr>
          <p:cNvSpPr>
            <a:spLocks noGrp="1"/>
          </p:cNvSpPr>
          <p:nvPr>
            <p:ph type="title"/>
          </p:nvPr>
        </p:nvSpPr>
        <p:spPr/>
        <p:txBody>
          <a:bodyPr/>
          <a:lstStyle/>
          <a:p>
            <a:r>
              <a:rPr lang="en-GB" dirty="0"/>
              <a:t>Automotive - Advertiser </a:t>
            </a:r>
          </a:p>
        </p:txBody>
      </p:sp>
      <p:sp>
        <p:nvSpPr>
          <p:cNvPr id="3" name="Text Placeholder 2">
            <a:extLst>
              <a:ext uri="{FF2B5EF4-FFF2-40B4-BE49-F238E27FC236}">
                <a16:creationId xmlns:a16="http://schemas.microsoft.com/office/drawing/2014/main" id="{BA44A26F-9A61-4601-978A-8CADD9B7D2EA}"/>
              </a:ext>
            </a:extLst>
          </p:cNvPr>
          <p:cNvSpPr>
            <a:spLocks noGrp="1"/>
          </p:cNvSpPr>
          <p:nvPr>
            <p:ph type="body" sz="quarter" idx="15"/>
          </p:nvPr>
        </p:nvSpPr>
        <p:spPr>
          <a:xfrm>
            <a:off x="146645" y="5517515"/>
            <a:ext cx="11334817" cy="304800"/>
          </a:xfrm>
        </p:spPr>
        <p:txBody>
          <a:bodyPr/>
          <a:lstStyle/>
          <a:p>
            <a:r>
              <a:rPr lang="en-GB" dirty="0"/>
              <a:t>Source: Barb, Q1 2026, All Adults, Impacts (R/W) (million). Top 10 Q1 2026 advertisers by total impacts.</a:t>
            </a:r>
          </a:p>
        </p:txBody>
      </p:sp>
      <p:graphicFrame>
        <p:nvGraphicFramePr>
          <p:cNvPr id="7" name="Chart 6">
            <a:extLst>
              <a:ext uri="{FF2B5EF4-FFF2-40B4-BE49-F238E27FC236}">
                <a16:creationId xmlns:a16="http://schemas.microsoft.com/office/drawing/2014/main" id="{A82FA031-4F15-F677-44CA-CA0AA1D28499}"/>
              </a:ext>
            </a:extLst>
          </p:cNvPr>
          <p:cNvGraphicFramePr/>
          <p:nvPr>
            <p:extLst>
              <p:ext uri="{D42A27DB-BD31-4B8C-83A1-F6EECF244321}">
                <p14:modId xmlns:p14="http://schemas.microsoft.com/office/powerpoint/2010/main" val="682243541"/>
              </p:ext>
            </p:extLst>
          </p:nvPr>
        </p:nvGraphicFramePr>
        <p:xfrm>
          <a:off x="696000" y="1035685"/>
          <a:ext cx="10800000" cy="396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AutoShape 4" descr="Moneysupermarket.com buys Quidco for up to £101m">
            <a:extLst>
              <a:ext uri="{FF2B5EF4-FFF2-40B4-BE49-F238E27FC236}">
                <a16:creationId xmlns:a16="http://schemas.microsoft.com/office/drawing/2014/main" id="{87F9DEE8-732A-B67B-834D-3F3AADFAD1BE}"/>
              </a:ext>
            </a:extLst>
          </p:cNvPr>
          <p:cNvSpPr>
            <a:spLocks noChangeAspect="1" noChangeArrowheads="1"/>
          </p:cNvSpPr>
          <p:nvPr/>
        </p:nvSpPr>
        <p:spPr bwMode="auto">
          <a:xfrm>
            <a:off x="5943600" y="3276600"/>
            <a:ext cx="360000" cy="36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descr="WeBuyAnyCar | Metrocentre">
            <a:extLst>
              <a:ext uri="{FF2B5EF4-FFF2-40B4-BE49-F238E27FC236}">
                <a16:creationId xmlns:a16="http://schemas.microsoft.com/office/drawing/2014/main" id="{CB1699A6-C8B4-8CF0-2988-6624825B7E5F}"/>
              </a:ext>
            </a:extLst>
          </p:cNvPr>
          <p:cNvPicPr>
            <a:picLocks noChangeAspect="1"/>
          </p:cNvPicPr>
          <p:nvPr/>
        </p:nvPicPr>
        <p:blipFill>
          <a:blip r:embed="rId4"/>
          <a:stretch>
            <a:fillRect/>
          </a:stretch>
        </p:blipFill>
        <p:spPr>
          <a:xfrm>
            <a:off x="1619339" y="4894264"/>
            <a:ext cx="607775" cy="607775"/>
          </a:xfrm>
          <a:prstGeom prst="rect">
            <a:avLst/>
          </a:prstGeom>
        </p:spPr>
      </p:pic>
      <p:pic>
        <p:nvPicPr>
          <p:cNvPr id="6" name="Picture 5" descr="File:Toyota logo (Red).svg - Wikimedia Commons">
            <a:extLst>
              <a:ext uri="{FF2B5EF4-FFF2-40B4-BE49-F238E27FC236}">
                <a16:creationId xmlns:a16="http://schemas.microsoft.com/office/drawing/2014/main" id="{1E12DD6E-0D3D-AF5E-395D-B79D928C9352}"/>
              </a:ext>
            </a:extLst>
          </p:cNvPr>
          <p:cNvPicPr>
            <a:picLocks noChangeAspect="1"/>
          </p:cNvPicPr>
          <p:nvPr/>
        </p:nvPicPr>
        <p:blipFill>
          <a:blip r:embed="rId5"/>
          <a:stretch>
            <a:fillRect/>
          </a:stretch>
        </p:blipFill>
        <p:spPr>
          <a:xfrm>
            <a:off x="2666291" y="5011337"/>
            <a:ext cx="516836" cy="373629"/>
          </a:xfrm>
          <a:prstGeom prst="rect">
            <a:avLst/>
          </a:prstGeom>
        </p:spPr>
      </p:pic>
      <p:pic>
        <p:nvPicPr>
          <p:cNvPr id="8" name="Picture 7" descr="Jaguar Land Rover reveals new logo for JLR rebrand | Autocar">
            <a:extLst>
              <a:ext uri="{FF2B5EF4-FFF2-40B4-BE49-F238E27FC236}">
                <a16:creationId xmlns:a16="http://schemas.microsoft.com/office/drawing/2014/main" id="{3CEFAB16-BB7C-1038-C1BE-7645703FCB56}"/>
              </a:ext>
            </a:extLst>
          </p:cNvPr>
          <p:cNvPicPr>
            <a:picLocks noChangeAspect="1"/>
          </p:cNvPicPr>
          <p:nvPr/>
        </p:nvPicPr>
        <p:blipFill>
          <a:blip r:embed="rId6"/>
          <a:stretch>
            <a:fillRect/>
          </a:stretch>
        </p:blipFill>
        <p:spPr>
          <a:xfrm>
            <a:off x="3603338" y="4992679"/>
            <a:ext cx="616224" cy="410944"/>
          </a:xfrm>
          <a:prstGeom prst="rect">
            <a:avLst/>
          </a:prstGeom>
        </p:spPr>
      </p:pic>
      <p:pic>
        <p:nvPicPr>
          <p:cNvPr id="10" name="Picture 9">
            <a:extLst>
              <a:ext uri="{FF2B5EF4-FFF2-40B4-BE49-F238E27FC236}">
                <a16:creationId xmlns:a16="http://schemas.microsoft.com/office/drawing/2014/main" id="{FFC25A0B-7F29-529B-0E25-C88E6092954D}"/>
              </a:ext>
            </a:extLst>
          </p:cNvPr>
          <p:cNvPicPr>
            <a:picLocks noChangeAspect="1"/>
          </p:cNvPicPr>
          <p:nvPr/>
        </p:nvPicPr>
        <p:blipFill>
          <a:blip r:embed="rId7"/>
          <a:stretch>
            <a:fillRect/>
          </a:stretch>
        </p:blipFill>
        <p:spPr>
          <a:xfrm>
            <a:off x="4651478" y="4976765"/>
            <a:ext cx="505447" cy="442772"/>
          </a:xfrm>
          <a:prstGeom prst="rect">
            <a:avLst/>
          </a:prstGeom>
        </p:spPr>
      </p:pic>
      <p:pic>
        <p:nvPicPr>
          <p:cNvPr id="11" name="Picture 10" descr="Volkswagen - Wikipedia">
            <a:extLst>
              <a:ext uri="{FF2B5EF4-FFF2-40B4-BE49-F238E27FC236}">
                <a16:creationId xmlns:a16="http://schemas.microsoft.com/office/drawing/2014/main" id="{BEFB76E8-AB8C-7110-BE5C-B3AB613ABA47}"/>
              </a:ext>
            </a:extLst>
          </p:cNvPr>
          <p:cNvPicPr>
            <a:picLocks noChangeAspect="1"/>
          </p:cNvPicPr>
          <p:nvPr/>
        </p:nvPicPr>
        <p:blipFill>
          <a:blip r:embed="rId8"/>
          <a:stretch>
            <a:fillRect/>
          </a:stretch>
        </p:blipFill>
        <p:spPr>
          <a:xfrm>
            <a:off x="5689272" y="4985583"/>
            <a:ext cx="425137" cy="425137"/>
          </a:xfrm>
          <a:prstGeom prst="rect">
            <a:avLst/>
          </a:prstGeom>
        </p:spPr>
      </p:pic>
      <p:pic>
        <p:nvPicPr>
          <p:cNvPr id="12" name="Picture 11" descr="OMODA JAECOO Conwy | Sytner Group">
            <a:extLst>
              <a:ext uri="{FF2B5EF4-FFF2-40B4-BE49-F238E27FC236}">
                <a16:creationId xmlns:a16="http://schemas.microsoft.com/office/drawing/2014/main" id="{C0AA8D36-0268-B28B-F434-6C3BB1FADB9F}"/>
              </a:ext>
            </a:extLst>
          </p:cNvPr>
          <p:cNvPicPr>
            <a:picLocks noChangeAspect="1"/>
          </p:cNvPicPr>
          <p:nvPr/>
        </p:nvPicPr>
        <p:blipFill>
          <a:blip r:embed="rId9"/>
          <a:stretch>
            <a:fillRect/>
          </a:stretch>
        </p:blipFill>
        <p:spPr>
          <a:xfrm>
            <a:off x="6526393" y="4918478"/>
            <a:ext cx="745796" cy="559347"/>
          </a:xfrm>
          <a:prstGeom prst="rect">
            <a:avLst/>
          </a:prstGeom>
        </p:spPr>
      </p:pic>
      <p:pic>
        <p:nvPicPr>
          <p:cNvPr id="13" name="Picture 12" descr="Volvo Cars - Wikipedia">
            <a:extLst>
              <a:ext uri="{FF2B5EF4-FFF2-40B4-BE49-F238E27FC236}">
                <a16:creationId xmlns:a16="http://schemas.microsoft.com/office/drawing/2014/main" id="{952A58A0-5F01-F5B7-2380-8E3D21A5795E}"/>
              </a:ext>
            </a:extLst>
          </p:cNvPr>
          <p:cNvPicPr>
            <a:picLocks noChangeAspect="1"/>
          </p:cNvPicPr>
          <p:nvPr/>
        </p:nvPicPr>
        <p:blipFill>
          <a:blip r:embed="rId10"/>
          <a:stretch>
            <a:fillRect/>
          </a:stretch>
        </p:blipFill>
        <p:spPr>
          <a:xfrm>
            <a:off x="7633457" y="4956958"/>
            <a:ext cx="482387" cy="482387"/>
          </a:xfrm>
          <a:prstGeom prst="rect">
            <a:avLst/>
          </a:prstGeom>
        </p:spPr>
      </p:pic>
      <p:pic>
        <p:nvPicPr>
          <p:cNvPr id="14" name="Picture 13" descr="File:BMW logo (gray).svg - Wikimedia Commons">
            <a:extLst>
              <a:ext uri="{FF2B5EF4-FFF2-40B4-BE49-F238E27FC236}">
                <a16:creationId xmlns:a16="http://schemas.microsoft.com/office/drawing/2014/main" id="{94A5FA9C-BCDE-29CC-E176-03574B39C54F}"/>
              </a:ext>
            </a:extLst>
          </p:cNvPr>
          <p:cNvPicPr>
            <a:picLocks noChangeAspect="1"/>
          </p:cNvPicPr>
          <p:nvPr/>
        </p:nvPicPr>
        <p:blipFill>
          <a:blip r:embed="rId11"/>
          <a:stretch>
            <a:fillRect/>
          </a:stretch>
        </p:blipFill>
        <p:spPr>
          <a:xfrm>
            <a:off x="8643167" y="4967801"/>
            <a:ext cx="460701" cy="460701"/>
          </a:xfrm>
          <a:prstGeom prst="rect">
            <a:avLst/>
          </a:prstGeom>
        </p:spPr>
      </p:pic>
      <p:pic>
        <p:nvPicPr>
          <p:cNvPr id="15" name="Picture 14" descr="HISTORY OF MAZDA MARKS AND SYMBOLS | HISTORY OF MAZDA | ABOUT MAZDA | MAZDA  MOTOR CORPORATION GLOBAL WEBSITE">
            <a:extLst>
              <a:ext uri="{FF2B5EF4-FFF2-40B4-BE49-F238E27FC236}">
                <a16:creationId xmlns:a16="http://schemas.microsoft.com/office/drawing/2014/main" id="{055022E6-AB6F-9B35-D33E-0C8AAA58B1F3}"/>
              </a:ext>
            </a:extLst>
          </p:cNvPr>
          <p:cNvPicPr>
            <a:picLocks noChangeAspect="1"/>
          </p:cNvPicPr>
          <p:nvPr/>
        </p:nvPicPr>
        <p:blipFill>
          <a:blip r:embed="rId12"/>
          <a:stretch>
            <a:fillRect/>
          </a:stretch>
        </p:blipFill>
        <p:spPr>
          <a:xfrm>
            <a:off x="9643620" y="4967801"/>
            <a:ext cx="460701" cy="460701"/>
          </a:xfrm>
          <a:prstGeom prst="rect">
            <a:avLst/>
          </a:prstGeom>
        </p:spPr>
      </p:pic>
      <p:pic>
        <p:nvPicPr>
          <p:cNvPr id="16" name="Picture 15" descr="Geely | VIEZU">
            <a:extLst>
              <a:ext uri="{FF2B5EF4-FFF2-40B4-BE49-F238E27FC236}">
                <a16:creationId xmlns:a16="http://schemas.microsoft.com/office/drawing/2014/main" id="{C4472C29-80D1-77D1-0F76-34963AD6A338}"/>
              </a:ext>
            </a:extLst>
          </p:cNvPr>
          <p:cNvPicPr>
            <a:picLocks noChangeAspect="1"/>
          </p:cNvPicPr>
          <p:nvPr/>
        </p:nvPicPr>
        <p:blipFill>
          <a:blip r:embed="rId13"/>
          <a:stretch>
            <a:fillRect/>
          </a:stretch>
        </p:blipFill>
        <p:spPr>
          <a:xfrm>
            <a:off x="10595731" y="4928248"/>
            <a:ext cx="539806" cy="539806"/>
          </a:xfrm>
          <a:prstGeom prst="rect">
            <a:avLst/>
          </a:prstGeom>
        </p:spPr>
      </p:pic>
    </p:spTree>
    <p:extLst>
      <p:ext uri="{BB962C8B-B14F-4D97-AF65-F5344CB8AC3E}">
        <p14:creationId xmlns:p14="http://schemas.microsoft.com/office/powerpoint/2010/main" val="560077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1FDB-E692-480F-BB42-D4521D39B803}"/>
              </a:ext>
            </a:extLst>
          </p:cNvPr>
          <p:cNvSpPr>
            <a:spLocks noGrp="1"/>
          </p:cNvSpPr>
          <p:nvPr>
            <p:ph type="title"/>
          </p:nvPr>
        </p:nvSpPr>
        <p:spPr/>
        <p:txBody>
          <a:bodyPr/>
          <a:lstStyle/>
          <a:p>
            <a:r>
              <a:rPr lang="en-GB" dirty="0"/>
              <a:t>Travel - Advertiser </a:t>
            </a:r>
          </a:p>
        </p:txBody>
      </p:sp>
      <p:sp>
        <p:nvSpPr>
          <p:cNvPr id="3" name="Text Placeholder 2">
            <a:extLst>
              <a:ext uri="{FF2B5EF4-FFF2-40B4-BE49-F238E27FC236}">
                <a16:creationId xmlns:a16="http://schemas.microsoft.com/office/drawing/2014/main" id="{BA44A26F-9A61-4601-978A-8CADD9B7D2EA}"/>
              </a:ext>
            </a:extLst>
          </p:cNvPr>
          <p:cNvSpPr>
            <a:spLocks noGrp="1"/>
          </p:cNvSpPr>
          <p:nvPr>
            <p:ph type="body" sz="quarter" idx="15"/>
          </p:nvPr>
        </p:nvSpPr>
        <p:spPr>
          <a:xfrm>
            <a:off x="146645" y="5517515"/>
            <a:ext cx="11334817" cy="304800"/>
          </a:xfrm>
        </p:spPr>
        <p:txBody>
          <a:bodyPr/>
          <a:lstStyle/>
          <a:p>
            <a:r>
              <a:rPr lang="en-GB" dirty="0"/>
              <a:t>Source: Barb, Q1 2026, All Adults, Impacts (R/W) (million). Top 10 Q1 2026 advertisers by total impacts.</a:t>
            </a:r>
          </a:p>
        </p:txBody>
      </p:sp>
      <p:graphicFrame>
        <p:nvGraphicFramePr>
          <p:cNvPr id="7" name="Chart 6">
            <a:extLst>
              <a:ext uri="{FF2B5EF4-FFF2-40B4-BE49-F238E27FC236}">
                <a16:creationId xmlns:a16="http://schemas.microsoft.com/office/drawing/2014/main" id="{A82FA031-4F15-F677-44CA-CA0AA1D28499}"/>
              </a:ext>
            </a:extLst>
          </p:cNvPr>
          <p:cNvGraphicFramePr/>
          <p:nvPr>
            <p:extLst>
              <p:ext uri="{D42A27DB-BD31-4B8C-83A1-F6EECF244321}">
                <p14:modId xmlns:p14="http://schemas.microsoft.com/office/powerpoint/2010/main" val="1519271480"/>
              </p:ext>
            </p:extLst>
          </p:nvPr>
        </p:nvGraphicFramePr>
        <p:xfrm>
          <a:off x="696000" y="1035685"/>
          <a:ext cx="10800000" cy="3960000"/>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6">
            <a:extLst>
              <a:ext uri="{FF2B5EF4-FFF2-40B4-BE49-F238E27FC236}">
                <a16:creationId xmlns:a16="http://schemas.microsoft.com/office/drawing/2014/main" id="{273AAF80-A086-397E-7697-074944464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8229" y="4978312"/>
            <a:ext cx="614040" cy="2698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Download Jet2.com Logo in SVG Vector or PNG File Format - Logo.wine">
            <a:extLst>
              <a:ext uri="{FF2B5EF4-FFF2-40B4-BE49-F238E27FC236}">
                <a16:creationId xmlns:a16="http://schemas.microsoft.com/office/drawing/2014/main" id="{B7566E84-5BCC-ED2F-3436-0742396975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628" t="39548" r="11029" b="38268"/>
          <a:stretch/>
        </p:blipFill>
        <p:spPr bwMode="auto">
          <a:xfrm>
            <a:off x="5508487" y="5038851"/>
            <a:ext cx="788267" cy="14881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4" descr="P&amp;O Cruises Logo PNG Transparent &amp; SVG Vector - Freebie Supply">
            <a:extLst>
              <a:ext uri="{FF2B5EF4-FFF2-40B4-BE49-F238E27FC236}">
                <a16:creationId xmlns:a16="http://schemas.microsoft.com/office/drawing/2014/main" id="{D8AA0721-A799-08FB-6888-EF8F4F32CC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6603" y="4953446"/>
            <a:ext cx="752047" cy="31962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Turkey Tourism (@turkeytourism) / X">
            <a:extLst>
              <a:ext uri="{FF2B5EF4-FFF2-40B4-BE49-F238E27FC236}">
                <a16:creationId xmlns:a16="http://schemas.microsoft.com/office/drawing/2014/main" id="{4DDD3A8F-9A1D-480A-CF48-E5938C1E484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9355" b="20276"/>
          <a:stretch/>
        </p:blipFill>
        <p:spPr bwMode="auto">
          <a:xfrm>
            <a:off x="4562990" y="4913401"/>
            <a:ext cx="662107" cy="39971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trivago - Desktop App for Mac, Windows (PC), Linux - WebCatalog">
            <a:extLst>
              <a:ext uri="{FF2B5EF4-FFF2-40B4-BE49-F238E27FC236}">
                <a16:creationId xmlns:a16="http://schemas.microsoft.com/office/drawing/2014/main" id="{DC707292-9454-1DAD-F1E5-245E6BCC208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2922" t="38492" r="32865" b="40355"/>
          <a:stretch/>
        </p:blipFill>
        <p:spPr bwMode="auto">
          <a:xfrm>
            <a:off x="2497209" y="4978049"/>
            <a:ext cx="833068" cy="27041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a:extLst>
              <a:ext uri="{FF2B5EF4-FFF2-40B4-BE49-F238E27FC236}">
                <a16:creationId xmlns:a16="http://schemas.microsoft.com/office/drawing/2014/main" id="{E1037A83-566B-034F-A6DB-12F651177A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38281" y="5029819"/>
            <a:ext cx="742950" cy="1668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B83C19-12D3-BF22-68C7-41F40D2BB9D9}"/>
              </a:ext>
            </a:extLst>
          </p:cNvPr>
          <p:cNvPicPr>
            <a:picLocks noChangeAspect="1"/>
          </p:cNvPicPr>
          <p:nvPr/>
        </p:nvPicPr>
        <p:blipFill>
          <a:blip r:embed="rId10"/>
          <a:stretch>
            <a:fillRect/>
          </a:stretch>
        </p:blipFill>
        <p:spPr>
          <a:xfrm>
            <a:off x="7607483" y="4917827"/>
            <a:ext cx="551403" cy="390858"/>
          </a:xfrm>
          <a:prstGeom prst="rect">
            <a:avLst/>
          </a:prstGeom>
        </p:spPr>
      </p:pic>
      <p:pic>
        <p:nvPicPr>
          <p:cNvPr id="8" name="Picture 7">
            <a:extLst>
              <a:ext uri="{FF2B5EF4-FFF2-40B4-BE49-F238E27FC236}">
                <a16:creationId xmlns:a16="http://schemas.microsoft.com/office/drawing/2014/main" id="{9AC0434D-A005-07EE-FE0F-B89FC2C765CE}"/>
              </a:ext>
            </a:extLst>
          </p:cNvPr>
          <p:cNvPicPr>
            <a:picLocks noChangeAspect="1"/>
          </p:cNvPicPr>
          <p:nvPr/>
        </p:nvPicPr>
        <p:blipFill>
          <a:blip r:embed="rId11"/>
          <a:stretch>
            <a:fillRect/>
          </a:stretch>
        </p:blipFill>
        <p:spPr>
          <a:xfrm>
            <a:off x="8610694" y="4901743"/>
            <a:ext cx="508445" cy="423026"/>
          </a:xfrm>
          <a:prstGeom prst="rect">
            <a:avLst/>
          </a:prstGeom>
        </p:spPr>
      </p:pic>
      <p:pic>
        <p:nvPicPr>
          <p:cNvPr id="11" name="Picture 10">
            <a:extLst>
              <a:ext uri="{FF2B5EF4-FFF2-40B4-BE49-F238E27FC236}">
                <a16:creationId xmlns:a16="http://schemas.microsoft.com/office/drawing/2014/main" id="{A381CB1D-405D-AD50-F79F-A43CE075E66E}"/>
              </a:ext>
            </a:extLst>
          </p:cNvPr>
          <p:cNvPicPr>
            <a:picLocks noChangeAspect="1"/>
          </p:cNvPicPr>
          <p:nvPr/>
        </p:nvPicPr>
        <p:blipFill>
          <a:blip r:embed="rId12"/>
          <a:stretch>
            <a:fillRect/>
          </a:stretch>
        </p:blipFill>
        <p:spPr>
          <a:xfrm>
            <a:off x="9489409" y="4814486"/>
            <a:ext cx="796721" cy="597541"/>
          </a:xfrm>
          <a:prstGeom prst="rect">
            <a:avLst/>
          </a:prstGeom>
        </p:spPr>
      </p:pic>
      <p:pic>
        <p:nvPicPr>
          <p:cNvPr id="14" name="Picture 13">
            <a:extLst>
              <a:ext uri="{FF2B5EF4-FFF2-40B4-BE49-F238E27FC236}">
                <a16:creationId xmlns:a16="http://schemas.microsoft.com/office/drawing/2014/main" id="{0C9B7F66-797E-5B3A-203C-DD8719758B2F}"/>
              </a:ext>
            </a:extLst>
          </p:cNvPr>
          <p:cNvPicPr>
            <a:picLocks noChangeAspect="1"/>
          </p:cNvPicPr>
          <p:nvPr/>
        </p:nvPicPr>
        <p:blipFill>
          <a:blip r:embed="rId13"/>
          <a:stretch>
            <a:fillRect/>
          </a:stretch>
        </p:blipFill>
        <p:spPr>
          <a:xfrm>
            <a:off x="10496143" y="5021992"/>
            <a:ext cx="752047" cy="182528"/>
          </a:xfrm>
          <a:prstGeom prst="rect">
            <a:avLst/>
          </a:prstGeom>
        </p:spPr>
      </p:pic>
    </p:spTree>
    <p:extLst>
      <p:ext uri="{BB962C8B-B14F-4D97-AF65-F5344CB8AC3E}">
        <p14:creationId xmlns:p14="http://schemas.microsoft.com/office/powerpoint/2010/main" val="2278709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42CFC-1D8B-FE56-B620-26DC89ED3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915EB5-7FF1-7C48-85C7-9BFB13B447D4}"/>
              </a:ext>
            </a:extLst>
          </p:cNvPr>
          <p:cNvSpPr>
            <a:spLocks noGrp="1"/>
          </p:cNvSpPr>
          <p:nvPr>
            <p:ph type="title"/>
          </p:nvPr>
        </p:nvSpPr>
        <p:spPr/>
        <p:txBody>
          <a:bodyPr/>
          <a:lstStyle/>
          <a:p>
            <a:r>
              <a:rPr lang="en-GB" dirty="0"/>
              <a:t>Finance - Advertiser </a:t>
            </a:r>
          </a:p>
        </p:txBody>
      </p:sp>
      <p:sp>
        <p:nvSpPr>
          <p:cNvPr id="3" name="Text Placeholder 2">
            <a:extLst>
              <a:ext uri="{FF2B5EF4-FFF2-40B4-BE49-F238E27FC236}">
                <a16:creationId xmlns:a16="http://schemas.microsoft.com/office/drawing/2014/main" id="{EDEA022D-6AEC-0F2D-E397-9C16B8467F28}"/>
              </a:ext>
            </a:extLst>
          </p:cNvPr>
          <p:cNvSpPr>
            <a:spLocks noGrp="1"/>
          </p:cNvSpPr>
          <p:nvPr>
            <p:ph type="body" sz="quarter" idx="15"/>
          </p:nvPr>
        </p:nvSpPr>
        <p:spPr>
          <a:xfrm>
            <a:off x="146645" y="5517515"/>
            <a:ext cx="11334817" cy="304800"/>
          </a:xfrm>
        </p:spPr>
        <p:txBody>
          <a:bodyPr/>
          <a:lstStyle/>
          <a:p>
            <a:r>
              <a:rPr lang="en-GB" dirty="0"/>
              <a:t>Source: Barb, Q1 2026, All Adults, Impacts (R/W) (million). Top 10 Q1 2026 advertisers by total impacts.</a:t>
            </a:r>
          </a:p>
        </p:txBody>
      </p:sp>
      <p:graphicFrame>
        <p:nvGraphicFramePr>
          <p:cNvPr id="7" name="Chart 6">
            <a:extLst>
              <a:ext uri="{FF2B5EF4-FFF2-40B4-BE49-F238E27FC236}">
                <a16:creationId xmlns:a16="http://schemas.microsoft.com/office/drawing/2014/main" id="{0BB7DAE8-1646-71D1-D71D-85A4DE930719}"/>
              </a:ext>
            </a:extLst>
          </p:cNvPr>
          <p:cNvGraphicFramePr/>
          <p:nvPr>
            <p:extLst>
              <p:ext uri="{D42A27DB-BD31-4B8C-83A1-F6EECF244321}">
                <p14:modId xmlns:p14="http://schemas.microsoft.com/office/powerpoint/2010/main" val="3639104417"/>
              </p:ext>
            </p:extLst>
          </p:nvPr>
        </p:nvGraphicFramePr>
        <p:xfrm>
          <a:off x="696000" y="1035685"/>
          <a:ext cx="10800000" cy="39600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The Original, Pure and Simple | Pure Cremation™">
            <a:extLst>
              <a:ext uri="{FF2B5EF4-FFF2-40B4-BE49-F238E27FC236}">
                <a16:creationId xmlns:a16="http://schemas.microsoft.com/office/drawing/2014/main" id="{60C5BACB-5C10-14B9-6B07-70630D7A9472}"/>
              </a:ext>
            </a:extLst>
          </p:cNvPr>
          <p:cNvPicPr>
            <a:picLocks noChangeAspect="1"/>
          </p:cNvPicPr>
          <p:nvPr/>
        </p:nvPicPr>
        <p:blipFill>
          <a:blip r:embed="rId4"/>
          <a:stretch>
            <a:fillRect/>
          </a:stretch>
        </p:blipFill>
        <p:spPr>
          <a:xfrm>
            <a:off x="1532411" y="4976096"/>
            <a:ext cx="773045" cy="392071"/>
          </a:xfrm>
          <a:prstGeom prst="rect">
            <a:avLst/>
          </a:prstGeom>
        </p:spPr>
      </p:pic>
      <p:pic>
        <p:nvPicPr>
          <p:cNvPr id="6" name="Picture 5" descr="Trading 212 review - Which?">
            <a:extLst>
              <a:ext uri="{FF2B5EF4-FFF2-40B4-BE49-F238E27FC236}">
                <a16:creationId xmlns:a16="http://schemas.microsoft.com/office/drawing/2014/main" id="{3F3053D0-1757-2827-1640-0232760958BD}"/>
              </a:ext>
            </a:extLst>
          </p:cNvPr>
          <p:cNvPicPr>
            <a:picLocks noChangeAspect="1"/>
          </p:cNvPicPr>
          <p:nvPr/>
        </p:nvPicPr>
        <p:blipFill>
          <a:blip r:embed="rId5"/>
          <a:stretch>
            <a:fillRect/>
          </a:stretch>
        </p:blipFill>
        <p:spPr>
          <a:xfrm>
            <a:off x="2525544" y="4976096"/>
            <a:ext cx="784142" cy="392071"/>
          </a:xfrm>
          <a:prstGeom prst="rect">
            <a:avLst/>
          </a:prstGeom>
        </p:spPr>
      </p:pic>
      <p:pic>
        <p:nvPicPr>
          <p:cNvPr id="12" name="Picture 11">
            <a:extLst>
              <a:ext uri="{FF2B5EF4-FFF2-40B4-BE49-F238E27FC236}">
                <a16:creationId xmlns:a16="http://schemas.microsoft.com/office/drawing/2014/main" id="{6F7F6112-87A4-E8A1-D31B-EDE5578332FC}"/>
              </a:ext>
            </a:extLst>
          </p:cNvPr>
          <p:cNvPicPr>
            <a:picLocks noChangeAspect="1"/>
          </p:cNvPicPr>
          <p:nvPr/>
        </p:nvPicPr>
        <p:blipFill>
          <a:blip r:embed="rId6"/>
          <a:stretch>
            <a:fillRect/>
          </a:stretch>
        </p:blipFill>
        <p:spPr>
          <a:xfrm>
            <a:off x="3722738" y="4971577"/>
            <a:ext cx="379061" cy="401108"/>
          </a:xfrm>
          <a:prstGeom prst="rect">
            <a:avLst/>
          </a:prstGeom>
        </p:spPr>
      </p:pic>
      <p:pic>
        <p:nvPicPr>
          <p:cNvPr id="15" name="Picture 14" descr="Car, MultiCar and MultiCover Insurance Quotes – Admiral">
            <a:extLst>
              <a:ext uri="{FF2B5EF4-FFF2-40B4-BE49-F238E27FC236}">
                <a16:creationId xmlns:a16="http://schemas.microsoft.com/office/drawing/2014/main" id="{00AE555B-AFF4-6F2B-D3CC-C975B24747CF}"/>
              </a:ext>
            </a:extLst>
          </p:cNvPr>
          <p:cNvPicPr>
            <a:picLocks noChangeAspect="1"/>
          </p:cNvPicPr>
          <p:nvPr/>
        </p:nvPicPr>
        <p:blipFill>
          <a:blip r:embed="rId7"/>
          <a:stretch>
            <a:fillRect/>
          </a:stretch>
        </p:blipFill>
        <p:spPr>
          <a:xfrm>
            <a:off x="4404232" y="5013094"/>
            <a:ext cx="1028015" cy="318074"/>
          </a:xfrm>
          <a:prstGeom prst="rect">
            <a:avLst/>
          </a:prstGeom>
        </p:spPr>
      </p:pic>
      <p:pic>
        <p:nvPicPr>
          <p:cNvPr id="16" name="Picture 15" descr="Compare the Market Car Insurance | Raise Free Donations | easyfundraising">
            <a:extLst>
              <a:ext uri="{FF2B5EF4-FFF2-40B4-BE49-F238E27FC236}">
                <a16:creationId xmlns:a16="http://schemas.microsoft.com/office/drawing/2014/main" id="{B0E9A8A7-89A4-23BC-E6D9-AD71AD8768F0}"/>
              </a:ext>
            </a:extLst>
          </p:cNvPr>
          <p:cNvPicPr>
            <a:picLocks noChangeAspect="1"/>
          </p:cNvPicPr>
          <p:nvPr/>
        </p:nvPicPr>
        <p:blipFill>
          <a:blip r:embed="rId8"/>
          <a:stretch>
            <a:fillRect/>
          </a:stretch>
        </p:blipFill>
        <p:spPr>
          <a:xfrm>
            <a:off x="5559367" y="4841575"/>
            <a:ext cx="661113" cy="661113"/>
          </a:xfrm>
          <a:prstGeom prst="rect">
            <a:avLst/>
          </a:prstGeom>
        </p:spPr>
      </p:pic>
      <p:pic>
        <p:nvPicPr>
          <p:cNvPr id="17" name="Picture 16" descr="File:AXA Logo.svg - Wikimedia Commons">
            <a:extLst>
              <a:ext uri="{FF2B5EF4-FFF2-40B4-BE49-F238E27FC236}">
                <a16:creationId xmlns:a16="http://schemas.microsoft.com/office/drawing/2014/main" id="{66A065E0-637E-6E8D-BB1D-AB70A52B47D3}"/>
              </a:ext>
            </a:extLst>
          </p:cNvPr>
          <p:cNvPicPr>
            <a:picLocks noChangeAspect="1"/>
          </p:cNvPicPr>
          <p:nvPr/>
        </p:nvPicPr>
        <p:blipFill>
          <a:blip r:embed="rId9"/>
          <a:stretch>
            <a:fillRect/>
          </a:stretch>
        </p:blipFill>
        <p:spPr>
          <a:xfrm>
            <a:off x="6723027" y="5015212"/>
            <a:ext cx="313838" cy="313838"/>
          </a:xfrm>
          <a:prstGeom prst="rect">
            <a:avLst/>
          </a:prstGeom>
        </p:spPr>
      </p:pic>
      <p:pic>
        <p:nvPicPr>
          <p:cNvPr id="19" name="Picture 18" descr="File:Staysure logo.jpg - Wikimedia Commons">
            <a:extLst>
              <a:ext uri="{FF2B5EF4-FFF2-40B4-BE49-F238E27FC236}">
                <a16:creationId xmlns:a16="http://schemas.microsoft.com/office/drawing/2014/main" id="{DE5E4A20-2909-1926-64B7-7ABDE1DD87B2}"/>
              </a:ext>
            </a:extLst>
          </p:cNvPr>
          <p:cNvPicPr>
            <a:picLocks noChangeAspect="1"/>
          </p:cNvPicPr>
          <p:nvPr/>
        </p:nvPicPr>
        <p:blipFill>
          <a:blip r:embed="rId10"/>
          <a:stretch>
            <a:fillRect/>
          </a:stretch>
        </p:blipFill>
        <p:spPr>
          <a:xfrm>
            <a:off x="7479105" y="5004078"/>
            <a:ext cx="806657" cy="336107"/>
          </a:xfrm>
          <a:prstGeom prst="rect">
            <a:avLst/>
          </a:prstGeom>
        </p:spPr>
      </p:pic>
      <p:pic>
        <p:nvPicPr>
          <p:cNvPr id="21" name="Picture 20" descr="File:Petplan logo .jpg - Wikipedia">
            <a:extLst>
              <a:ext uri="{FF2B5EF4-FFF2-40B4-BE49-F238E27FC236}">
                <a16:creationId xmlns:a16="http://schemas.microsoft.com/office/drawing/2014/main" id="{9B7DCD3F-909E-E3E7-3E54-01019CBA76E2}"/>
              </a:ext>
            </a:extLst>
          </p:cNvPr>
          <p:cNvPicPr>
            <a:picLocks noChangeAspect="1"/>
          </p:cNvPicPr>
          <p:nvPr/>
        </p:nvPicPr>
        <p:blipFill>
          <a:blip r:embed="rId11"/>
          <a:stretch>
            <a:fillRect/>
          </a:stretch>
        </p:blipFill>
        <p:spPr>
          <a:xfrm>
            <a:off x="8550140" y="5064652"/>
            <a:ext cx="645383" cy="214959"/>
          </a:xfrm>
          <a:prstGeom prst="rect">
            <a:avLst/>
          </a:prstGeom>
        </p:spPr>
      </p:pic>
      <p:pic>
        <p:nvPicPr>
          <p:cNvPr id="22" name="Picture 21" descr="Azure data platform upskilling for transportation | Nordcloud">
            <a:extLst>
              <a:ext uri="{FF2B5EF4-FFF2-40B4-BE49-F238E27FC236}">
                <a16:creationId xmlns:a16="http://schemas.microsoft.com/office/drawing/2014/main" id="{12589582-C834-C54C-FAD1-FF3CBEB3D72F}"/>
              </a:ext>
            </a:extLst>
          </p:cNvPr>
          <p:cNvPicPr>
            <a:picLocks noChangeAspect="1"/>
          </p:cNvPicPr>
          <p:nvPr/>
        </p:nvPicPr>
        <p:blipFill>
          <a:blip r:embed="rId12"/>
          <a:stretch>
            <a:fillRect/>
          </a:stretch>
        </p:blipFill>
        <p:spPr>
          <a:xfrm>
            <a:off x="9663499" y="4971577"/>
            <a:ext cx="401109" cy="401109"/>
          </a:xfrm>
          <a:prstGeom prst="rect">
            <a:avLst/>
          </a:prstGeom>
        </p:spPr>
      </p:pic>
      <p:pic>
        <p:nvPicPr>
          <p:cNvPr id="23" name="Picture 22" descr="Moneybox stocks and shares Isa review - Which?">
            <a:extLst>
              <a:ext uri="{FF2B5EF4-FFF2-40B4-BE49-F238E27FC236}">
                <a16:creationId xmlns:a16="http://schemas.microsoft.com/office/drawing/2014/main" id="{3849B535-540C-FB5B-779A-2B0032553D95}"/>
              </a:ext>
            </a:extLst>
          </p:cNvPr>
          <p:cNvPicPr>
            <a:picLocks noChangeAspect="1"/>
          </p:cNvPicPr>
          <p:nvPr/>
        </p:nvPicPr>
        <p:blipFill>
          <a:blip r:embed="rId13"/>
          <a:stretch>
            <a:fillRect/>
          </a:stretch>
        </p:blipFill>
        <p:spPr>
          <a:xfrm>
            <a:off x="10423575" y="4949113"/>
            <a:ext cx="892072" cy="446036"/>
          </a:xfrm>
          <a:prstGeom prst="rect">
            <a:avLst/>
          </a:prstGeom>
        </p:spPr>
      </p:pic>
    </p:spTree>
    <p:extLst>
      <p:ext uri="{BB962C8B-B14F-4D97-AF65-F5344CB8AC3E}">
        <p14:creationId xmlns:p14="http://schemas.microsoft.com/office/powerpoint/2010/main" val="3681987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92912115-746C-33DB-3764-995F9139806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prstGeom prst="rect">
            <a:avLst/>
          </a:prstGeom>
          <a:solidFill>
            <a:prstClr val="white">
              <a:lumMod val="85000"/>
            </a:prstClr>
          </a:solidFill>
          <a:ln>
            <a:noFill/>
          </a:ln>
        </p:spPr>
      </p:pic>
      <p:sp>
        <p:nvSpPr>
          <p:cNvPr id="11" name="Rectangle 10">
            <a:extLst>
              <a:ext uri="{FF2B5EF4-FFF2-40B4-BE49-F238E27FC236}">
                <a16:creationId xmlns:a16="http://schemas.microsoft.com/office/drawing/2014/main" id="{16302025-6CD0-CCCA-68DE-A7A948DEE8AE}"/>
              </a:ext>
            </a:extLst>
          </p:cNvPr>
          <p:cNvSpPr/>
          <p:nvPr/>
        </p:nvSpPr>
        <p:spPr>
          <a:xfrm flipH="1">
            <a:off x="-7" y="0"/>
            <a:ext cx="11617897" cy="6858000"/>
          </a:xfrm>
          <a:prstGeom prst="rect">
            <a:avLst/>
          </a:prstGeom>
          <a:gradFill flip="none" rotWithShape="1">
            <a:gsLst>
              <a:gs pos="42000">
                <a:schemeClr val="bg1">
                  <a:lumMod val="0"/>
                  <a:alpha val="0"/>
                </a:schemeClr>
              </a:gs>
              <a:gs pos="22000">
                <a:srgbClr val="000000">
                  <a:lumMod val="24000"/>
                  <a:alpha val="25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 name="Title 2">
            <a:extLst>
              <a:ext uri="{FF2B5EF4-FFF2-40B4-BE49-F238E27FC236}">
                <a16:creationId xmlns:a16="http://schemas.microsoft.com/office/drawing/2014/main" id="{3B35BDB5-13B4-27AA-7EA5-07554B4CBDB5}"/>
              </a:ext>
            </a:extLst>
          </p:cNvPr>
          <p:cNvSpPr>
            <a:spLocks noGrp="1"/>
          </p:cNvSpPr>
          <p:nvPr>
            <p:ph type="ctrTitle"/>
          </p:nvPr>
        </p:nvSpPr>
        <p:spPr/>
        <p:txBody>
          <a:bodyPr/>
          <a:lstStyle/>
          <a:p>
            <a:r>
              <a:rPr lang="en-GB" dirty="0"/>
              <a:t>Lighter Viewers &amp; Viewing Overview</a:t>
            </a:r>
          </a:p>
        </p:txBody>
      </p:sp>
      <p:sp>
        <p:nvSpPr>
          <p:cNvPr id="7" name="Text Placeholder 5">
            <a:extLst>
              <a:ext uri="{FF2B5EF4-FFF2-40B4-BE49-F238E27FC236}">
                <a16:creationId xmlns:a16="http://schemas.microsoft.com/office/drawing/2014/main" id="{56B09972-450A-8127-778F-4F90DC3BB0FA}"/>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Jägermeister – Crab</a:t>
            </a:r>
          </a:p>
        </p:txBody>
      </p:sp>
    </p:spTree>
    <p:extLst>
      <p:ext uri="{BB962C8B-B14F-4D97-AF65-F5344CB8AC3E}">
        <p14:creationId xmlns:p14="http://schemas.microsoft.com/office/powerpoint/2010/main" val="334898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5046F-16B8-D5B3-D0EE-5CFBB530F80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F967885-1662-255D-3ECE-AFD2F5C17D1B}"/>
              </a:ext>
            </a:extLst>
          </p:cNvPr>
          <p:cNvSpPr/>
          <p:nvPr/>
        </p:nvSpPr>
        <p:spPr>
          <a:xfrm>
            <a:off x="1245141" y="1271081"/>
            <a:ext cx="1834944" cy="3923489"/>
          </a:xfrm>
          <a:prstGeom prst="rect">
            <a:avLst/>
          </a:prstGeom>
          <a:solidFill>
            <a:srgbClr val="0069B4">
              <a:alpha val="10196"/>
            </a:srgbClr>
          </a:solidFill>
          <a:ln w="15875">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Rectangle 31">
            <a:extLst>
              <a:ext uri="{FF2B5EF4-FFF2-40B4-BE49-F238E27FC236}">
                <a16:creationId xmlns:a16="http://schemas.microsoft.com/office/drawing/2014/main" id="{535909C9-18CA-40F4-5C10-CD047AA45BF3}"/>
              </a:ext>
            </a:extLst>
          </p:cNvPr>
          <p:cNvSpPr/>
          <p:nvPr/>
        </p:nvSpPr>
        <p:spPr>
          <a:xfrm>
            <a:off x="3307191" y="1269000"/>
            <a:ext cx="2893248" cy="3923489"/>
          </a:xfrm>
          <a:prstGeom prst="rect">
            <a:avLst/>
          </a:prstGeom>
          <a:solidFill>
            <a:srgbClr val="009B3C">
              <a:alpha val="10196"/>
            </a:srgbClr>
          </a:solidFill>
          <a:ln w="15875">
            <a:solidFill>
              <a:schemeClr val="accent5"/>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A862FDBC-FB75-3006-C148-BDA838AEB075}"/>
              </a:ext>
            </a:extLst>
          </p:cNvPr>
          <p:cNvSpPr/>
          <p:nvPr/>
        </p:nvSpPr>
        <p:spPr>
          <a:xfrm>
            <a:off x="6427544" y="1269000"/>
            <a:ext cx="4895451" cy="3923489"/>
          </a:xfrm>
          <a:prstGeom prst="rect">
            <a:avLst/>
          </a:prstGeom>
          <a:solidFill>
            <a:srgbClr val="0069B4">
              <a:alpha val="10196"/>
            </a:srgbClr>
          </a:solidFill>
          <a:ln w="15875">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8AD9E99-17FE-5959-6C81-40088448DD6F}"/>
              </a:ext>
            </a:extLst>
          </p:cNvPr>
          <p:cNvSpPr>
            <a:spLocks noGrp="1"/>
          </p:cNvSpPr>
          <p:nvPr>
            <p:ph type="title"/>
          </p:nvPr>
        </p:nvSpPr>
        <p:spPr/>
        <p:txBody>
          <a:bodyPr/>
          <a:lstStyle/>
          <a:p>
            <a:r>
              <a:rPr lang="en-GB" dirty="0"/>
              <a:t>Identifying the ‘lighter viewers’</a:t>
            </a:r>
          </a:p>
        </p:txBody>
      </p:sp>
      <p:sp>
        <p:nvSpPr>
          <p:cNvPr id="3" name="Text Placeholder 2">
            <a:extLst>
              <a:ext uri="{FF2B5EF4-FFF2-40B4-BE49-F238E27FC236}">
                <a16:creationId xmlns:a16="http://schemas.microsoft.com/office/drawing/2014/main" id="{2982BF5A-B99D-187D-36B9-5CF50C05F48F}"/>
              </a:ext>
            </a:extLst>
          </p:cNvPr>
          <p:cNvSpPr>
            <a:spLocks noGrp="1"/>
          </p:cNvSpPr>
          <p:nvPr>
            <p:ph type="body" sz="quarter" idx="15"/>
          </p:nvPr>
        </p:nvSpPr>
        <p:spPr/>
        <p:txBody>
          <a:bodyPr/>
          <a:lstStyle/>
          <a:p>
            <a:r>
              <a:rPr lang="en-GB" dirty="0"/>
              <a:t>Source: Barb, Total TV, Feb 26, Adults, TV Set.</a:t>
            </a:r>
          </a:p>
        </p:txBody>
      </p:sp>
      <p:sp>
        <p:nvSpPr>
          <p:cNvPr id="30" name="Rectangle 29">
            <a:extLst>
              <a:ext uri="{FF2B5EF4-FFF2-40B4-BE49-F238E27FC236}">
                <a16:creationId xmlns:a16="http://schemas.microsoft.com/office/drawing/2014/main" id="{C99E183D-1A32-F78B-2F12-EDB54E29E06D}"/>
              </a:ext>
            </a:extLst>
          </p:cNvPr>
          <p:cNvSpPr/>
          <p:nvPr/>
        </p:nvSpPr>
        <p:spPr>
          <a:xfrm>
            <a:off x="1245141" y="4747098"/>
            <a:ext cx="1834944" cy="447472"/>
          </a:xfrm>
          <a:prstGeom prst="rect">
            <a:avLst/>
          </a:prstGeom>
          <a:solidFill>
            <a:schemeClr val="accent2"/>
          </a:solid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Lightest Viewers 0-19%</a:t>
            </a:r>
            <a:endParaRPr lang="en-GB" sz="1200" dirty="0"/>
          </a:p>
        </p:txBody>
      </p:sp>
      <p:sp>
        <p:nvSpPr>
          <p:cNvPr id="34" name="Rectangle 33">
            <a:extLst>
              <a:ext uri="{FF2B5EF4-FFF2-40B4-BE49-F238E27FC236}">
                <a16:creationId xmlns:a16="http://schemas.microsoft.com/office/drawing/2014/main" id="{E7A2AEBC-7F4B-5471-55A0-56CDCC3E4F07}"/>
              </a:ext>
            </a:extLst>
          </p:cNvPr>
          <p:cNvSpPr/>
          <p:nvPr/>
        </p:nvSpPr>
        <p:spPr>
          <a:xfrm>
            <a:off x="3307191" y="4745017"/>
            <a:ext cx="2893248" cy="447472"/>
          </a:xfrm>
          <a:prstGeom prst="rect">
            <a:avLst/>
          </a:prstGeom>
          <a:solidFill>
            <a:schemeClr val="accent5"/>
          </a:solidFill>
          <a:ln w="158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Lighter Viewers 20-49%</a:t>
            </a:r>
            <a:endParaRPr lang="en-GB" sz="1200" dirty="0"/>
          </a:p>
        </p:txBody>
      </p:sp>
      <p:sp>
        <p:nvSpPr>
          <p:cNvPr id="38" name="Rectangle 37">
            <a:extLst>
              <a:ext uri="{FF2B5EF4-FFF2-40B4-BE49-F238E27FC236}">
                <a16:creationId xmlns:a16="http://schemas.microsoft.com/office/drawing/2014/main" id="{C3275868-6A0F-BB34-4FA9-046FAF73C8C6}"/>
              </a:ext>
            </a:extLst>
          </p:cNvPr>
          <p:cNvSpPr/>
          <p:nvPr/>
        </p:nvSpPr>
        <p:spPr>
          <a:xfrm>
            <a:off x="6427544" y="4745017"/>
            <a:ext cx="4895451" cy="447472"/>
          </a:xfrm>
          <a:prstGeom prst="rect">
            <a:avLst/>
          </a:prstGeom>
          <a:solidFill>
            <a:schemeClr val="accent2"/>
          </a:solid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Heaviest Viewers 50-100%</a:t>
            </a:r>
            <a:endParaRPr lang="en-GB" sz="1200" dirty="0"/>
          </a:p>
        </p:txBody>
      </p:sp>
      <p:sp>
        <p:nvSpPr>
          <p:cNvPr id="39" name="TextBox 38">
            <a:extLst>
              <a:ext uri="{FF2B5EF4-FFF2-40B4-BE49-F238E27FC236}">
                <a16:creationId xmlns:a16="http://schemas.microsoft.com/office/drawing/2014/main" id="{6D2E47A5-202F-8DFB-4814-D083F0EBE108}"/>
              </a:ext>
            </a:extLst>
          </p:cNvPr>
          <p:cNvSpPr txBox="1"/>
          <p:nvPr/>
        </p:nvSpPr>
        <p:spPr>
          <a:xfrm rot="16200000">
            <a:off x="-721939" y="2709647"/>
            <a:ext cx="2781781" cy="461665"/>
          </a:xfrm>
          <a:prstGeom prst="rect">
            <a:avLst/>
          </a:prstGeom>
          <a:noFill/>
        </p:spPr>
        <p:txBody>
          <a:bodyPr wrap="square" rtlCol="0">
            <a:spAutoFit/>
          </a:bodyPr>
          <a:lstStyle/>
          <a:p>
            <a:r>
              <a:rPr lang="en-US" sz="1200" b="1" dirty="0">
                <a:solidFill>
                  <a:schemeClr val="bg2"/>
                </a:solidFill>
              </a:rPr>
              <a:t>Average Mins Per Day of Total TV</a:t>
            </a:r>
          </a:p>
          <a:p>
            <a:pPr algn="l"/>
            <a:endParaRPr lang="en-GB" sz="1200" b="1" dirty="0" err="1">
              <a:solidFill>
                <a:schemeClr val="bg2"/>
              </a:solidFill>
            </a:endParaRPr>
          </a:p>
        </p:txBody>
      </p:sp>
      <p:graphicFrame>
        <p:nvGraphicFramePr>
          <p:cNvPr id="7" name="Chart 6">
            <a:extLst>
              <a:ext uri="{FF2B5EF4-FFF2-40B4-BE49-F238E27FC236}">
                <a16:creationId xmlns:a16="http://schemas.microsoft.com/office/drawing/2014/main" id="{F4DED966-1C55-0EC6-8CC8-AC80F7B58F3D}"/>
              </a:ext>
            </a:extLst>
          </p:cNvPr>
          <p:cNvGraphicFramePr/>
          <p:nvPr>
            <p:extLst>
              <p:ext uri="{D42A27DB-BD31-4B8C-83A1-F6EECF244321}">
                <p14:modId xmlns:p14="http://schemas.microsoft.com/office/powerpoint/2010/main" val="747846893"/>
              </p:ext>
            </p:extLst>
          </p:nvPr>
        </p:nvGraphicFramePr>
        <p:xfrm>
          <a:off x="696000" y="1269000"/>
          <a:ext cx="108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0543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DC602848-6499-1AFE-D365-BADB744908DF}"/>
              </a:ext>
            </a:extLst>
          </p:cNvPr>
          <p:cNvGraphicFramePr>
            <a:graphicFrameLocks noGrp="1"/>
          </p:cNvGraphicFramePr>
          <p:nvPr>
            <p:extLst>
              <p:ext uri="{D42A27DB-BD31-4B8C-83A1-F6EECF244321}">
                <p14:modId xmlns:p14="http://schemas.microsoft.com/office/powerpoint/2010/main" val="2214972990"/>
              </p:ext>
            </p:extLst>
          </p:nvPr>
        </p:nvGraphicFramePr>
        <p:xfrm>
          <a:off x="1768087" y="1741067"/>
          <a:ext cx="8655820" cy="3084930"/>
        </p:xfrm>
        <a:graphic>
          <a:graphicData uri="http://schemas.openxmlformats.org/drawingml/2006/table">
            <a:tbl>
              <a:tblPr/>
              <a:tblGrid>
                <a:gridCol w="2163955">
                  <a:extLst>
                    <a:ext uri="{9D8B030D-6E8A-4147-A177-3AD203B41FA5}">
                      <a16:colId xmlns:a16="http://schemas.microsoft.com/office/drawing/2014/main" val="2648435749"/>
                    </a:ext>
                  </a:extLst>
                </a:gridCol>
                <a:gridCol w="2163955">
                  <a:extLst>
                    <a:ext uri="{9D8B030D-6E8A-4147-A177-3AD203B41FA5}">
                      <a16:colId xmlns:a16="http://schemas.microsoft.com/office/drawing/2014/main" val="282461065"/>
                    </a:ext>
                  </a:extLst>
                </a:gridCol>
                <a:gridCol w="2163955">
                  <a:extLst>
                    <a:ext uri="{9D8B030D-6E8A-4147-A177-3AD203B41FA5}">
                      <a16:colId xmlns:a16="http://schemas.microsoft.com/office/drawing/2014/main" val="2045301333"/>
                    </a:ext>
                  </a:extLst>
                </a:gridCol>
                <a:gridCol w="2163955">
                  <a:extLst>
                    <a:ext uri="{9D8B030D-6E8A-4147-A177-3AD203B41FA5}">
                      <a16:colId xmlns:a16="http://schemas.microsoft.com/office/drawing/2014/main" val="88966472"/>
                    </a:ext>
                  </a:extLst>
                </a:gridCol>
              </a:tblGrid>
              <a:tr h="308493">
                <a:tc gridSpan="4">
                  <a:txBody>
                    <a:bodyPr/>
                    <a:lstStyle/>
                    <a:p>
                      <a:pPr algn="ctr" fontAlgn="ctr">
                        <a:buNone/>
                      </a:pPr>
                      <a:r>
                        <a:rPr lang="en-GB" sz="1200" b="1" i="0" u="none" strike="noStrike" dirty="0">
                          <a:solidFill>
                            <a:srgbClr val="FFFFFF"/>
                          </a:solidFill>
                          <a:effectLst/>
                          <a:latin typeface="Arial" panose="020B0604020202020204" pitchFamily="34" charset="0"/>
                        </a:rPr>
                        <a:t>% of all viewing</a:t>
                      </a:r>
                    </a:p>
                  </a:txBody>
                  <a:tcPr marL="6350" marR="6350" marT="6350" marB="0" anchor="ctr">
                    <a:lnL w="1270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42711860"/>
                  </a:ext>
                </a:extLst>
              </a:tr>
              <a:tr h="318133">
                <a:tc>
                  <a:txBody>
                    <a:bodyPr/>
                    <a:lstStyle/>
                    <a:p>
                      <a:pPr algn="ctr" fontAlgn="ctr">
                        <a:buNone/>
                      </a:pPr>
                      <a:r>
                        <a:rPr lang="en-GB" sz="1200" b="1" i="0" u="none" strike="noStrike" dirty="0">
                          <a:solidFill>
                            <a:srgbClr val="000000"/>
                          </a:solidFill>
                          <a:effectLst/>
                          <a:latin typeface="Arial" panose="020B0604020202020204" pitchFamily="34" charset="0"/>
                        </a:rPr>
                        <a:t>Genre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Adults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dirty="0">
                          <a:solidFill>
                            <a:srgbClr val="000000"/>
                          </a:solidFill>
                          <a:effectLst/>
                          <a:latin typeface="Arial" panose="020B0604020202020204" pitchFamily="34" charset="0"/>
                        </a:rPr>
                        <a:t>Lighter Viewers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2257210789"/>
                  </a:ext>
                </a:extLst>
              </a:tr>
              <a:tr h="308493">
                <a:tc>
                  <a:txBody>
                    <a:bodyPr/>
                    <a:lstStyle/>
                    <a:p>
                      <a:pPr algn="ctr" fontAlgn="b">
                        <a:buNone/>
                      </a:pPr>
                      <a:r>
                        <a:rPr lang="en-GB" sz="1100" b="0" i="0" u="none" strike="noStrike" dirty="0">
                          <a:solidFill>
                            <a:schemeClr val="bg1"/>
                          </a:solidFill>
                          <a:effectLst/>
                          <a:latin typeface="+mj-lt"/>
                        </a:rPr>
                        <a:t>Drama</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a:solidFill>
                            <a:schemeClr val="bg1"/>
                          </a:solidFill>
                          <a:effectLst/>
                          <a:latin typeface="+mj-lt"/>
                        </a:rPr>
                        <a:t>30%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a:solidFill>
                            <a:schemeClr val="bg1"/>
                          </a:solidFill>
                          <a:effectLst/>
                          <a:latin typeface="+mj-lt"/>
                        </a:rPr>
                        <a:t>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dirty="0">
                          <a:solidFill>
                            <a:schemeClr val="bg1"/>
                          </a:solidFill>
                          <a:effectLst/>
                          <a:latin typeface="+mj-lt"/>
                        </a:rPr>
                        <a:t>126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68164297"/>
                  </a:ext>
                </a:extLst>
              </a:tr>
              <a:tr h="308493">
                <a:tc>
                  <a:txBody>
                    <a:bodyPr/>
                    <a:lstStyle/>
                    <a:p>
                      <a:pPr algn="ctr" fontAlgn="b">
                        <a:buNone/>
                      </a:pPr>
                      <a:r>
                        <a:rPr lang="en-GB" sz="1100" b="0" i="0" u="none" strike="noStrike" dirty="0">
                          <a:solidFill>
                            <a:srgbClr val="000000"/>
                          </a:solidFill>
                          <a:effectLst/>
                          <a:latin typeface="+mj-lt"/>
                        </a:rPr>
                        <a:t>Entertainment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a:solidFill>
                            <a:srgbClr val="000000"/>
                          </a:solidFill>
                          <a:effectLst/>
                          <a:latin typeface="+mj-lt"/>
                        </a:rPr>
                        <a:t>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a:solidFill>
                            <a:srgbClr val="000000"/>
                          </a:solidFill>
                          <a:effectLst/>
                          <a:latin typeface="+mj-lt"/>
                        </a:rPr>
                        <a:t>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a:solidFill>
                            <a:srgbClr val="000000"/>
                          </a:solidFill>
                          <a:effectLst/>
                          <a:latin typeface="+mj-lt"/>
                        </a:rPr>
                        <a:t>88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165457568"/>
                  </a:ext>
                </a:extLst>
              </a:tr>
              <a:tr h="308493">
                <a:tc>
                  <a:txBody>
                    <a:bodyPr/>
                    <a:lstStyle/>
                    <a:p>
                      <a:pPr algn="ctr" fontAlgn="b">
                        <a:buNone/>
                      </a:pPr>
                      <a:r>
                        <a:rPr lang="en-GB" sz="1100" b="0" i="0" u="none" strike="noStrike" dirty="0">
                          <a:solidFill>
                            <a:schemeClr val="bg1"/>
                          </a:solidFill>
                          <a:effectLst/>
                          <a:latin typeface="+mj-lt"/>
                        </a:rPr>
                        <a:t>Films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a:solidFill>
                            <a:schemeClr val="bg1"/>
                          </a:solidFill>
                          <a:effectLst/>
                          <a:latin typeface="+mj-lt"/>
                        </a:rPr>
                        <a:t>11%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a:solidFill>
                            <a:schemeClr val="bg1"/>
                          </a:solidFill>
                          <a:effectLst/>
                          <a:latin typeface="+mj-lt"/>
                        </a:rPr>
                        <a:t>16%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dirty="0">
                          <a:solidFill>
                            <a:schemeClr val="bg1"/>
                          </a:solidFill>
                          <a:effectLst/>
                          <a:latin typeface="+mj-lt"/>
                        </a:rPr>
                        <a:t>153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61825958"/>
                  </a:ext>
                </a:extLst>
              </a:tr>
              <a:tr h="308493">
                <a:tc>
                  <a:txBody>
                    <a:bodyPr/>
                    <a:lstStyle/>
                    <a:p>
                      <a:pPr algn="ctr" fontAlgn="b">
                        <a:buNone/>
                      </a:pPr>
                      <a:r>
                        <a:rPr lang="en-GB" sz="1100" b="0" i="0" u="none" strike="noStrike">
                          <a:solidFill>
                            <a:srgbClr val="000000"/>
                          </a:solidFill>
                          <a:effectLst/>
                          <a:latin typeface="+mj-lt"/>
                        </a:rPr>
                        <a:t>Sport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10%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90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373341307"/>
                  </a:ext>
                </a:extLst>
              </a:tr>
              <a:tr h="308493">
                <a:tc>
                  <a:txBody>
                    <a:bodyPr/>
                    <a:lstStyle/>
                    <a:p>
                      <a:pPr algn="ctr" fontAlgn="b">
                        <a:buNone/>
                      </a:pPr>
                      <a:r>
                        <a:rPr lang="en-GB" sz="1100" b="0" i="0" u="none" strike="noStrike">
                          <a:solidFill>
                            <a:srgbClr val="000000"/>
                          </a:solidFill>
                          <a:effectLst/>
                          <a:latin typeface="+mj-lt"/>
                        </a:rPr>
                        <a:t>Documentaries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a:solidFill>
                            <a:srgbClr val="000000"/>
                          </a:solidFill>
                          <a:effectLst/>
                          <a:latin typeface="+mj-lt"/>
                        </a:rPr>
                        <a:t>11%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795610426"/>
                  </a:ext>
                </a:extLst>
              </a:tr>
              <a:tr h="308493">
                <a:tc>
                  <a:txBody>
                    <a:bodyPr/>
                    <a:lstStyle/>
                    <a:p>
                      <a:pPr algn="ctr" fontAlgn="b">
                        <a:buNone/>
                      </a:pPr>
                      <a:r>
                        <a:rPr lang="en-GB" sz="1100" b="0" i="0" u="none" strike="noStrike" dirty="0">
                          <a:solidFill>
                            <a:schemeClr val="bg1"/>
                          </a:solidFill>
                          <a:effectLst/>
                          <a:latin typeface="+mj-lt"/>
                        </a:rPr>
                        <a:t>Children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dirty="0">
                          <a:solidFill>
                            <a:schemeClr val="bg1"/>
                          </a:solidFill>
                          <a:effectLst/>
                          <a:latin typeface="+mj-lt"/>
                        </a:rPr>
                        <a:t>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dirty="0">
                          <a:solidFill>
                            <a:schemeClr val="bg1"/>
                          </a:solidFill>
                          <a:effectLst/>
                          <a:latin typeface="+mj-lt"/>
                        </a:rPr>
                        <a:t>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fontAlgn="b">
                        <a:buNone/>
                      </a:pPr>
                      <a:r>
                        <a:rPr lang="en-GB" sz="1100" b="0" i="0" u="none" strike="noStrike" dirty="0">
                          <a:solidFill>
                            <a:schemeClr val="bg1"/>
                          </a:solidFill>
                          <a:effectLst/>
                          <a:latin typeface="+mj-lt"/>
                        </a:rPr>
                        <a:t>216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24705735"/>
                  </a:ext>
                </a:extLst>
              </a:tr>
              <a:tr h="308493">
                <a:tc>
                  <a:txBody>
                    <a:bodyPr/>
                    <a:lstStyle/>
                    <a:p>
                      <a:pPr algn="ctr" fontAlgn="b">
                        <a:buNone/>
                      </a:pPr>
                      <a:r>
                        <a:rPr lang="en-GB" sz="1100" b="0" i="0" u="none" strike="noStrike">
                          <a:solidFill>
                            <a:srgbClr val="000000"/>
                          </a:solidFill>
                          <a:effectLst/>
                          <a:latin typeface="+mj-lt"/>
                        </a:rPr>
                        <a:t>Hobbies/Leisure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b">
                        <a:buNone/>
                      </a:pPr>
                      <a:r>
                        <a:rPr lang="en-GB" sz="1100" b="0" i="0" u="none" strike="noStrike" dirty="0">
                          <a:solidFill>
                            <a:srgbClr val="000000"/>
                          </a:solidFill>
                          <a:effectLst/>
                          <a:latin typeface="+mj-lt"/>
                        </a:rPr>
                        <a:t>41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454333730"/>
                  </a:ext>
                </a:extLst>
              </a:tr>
              <a:tr h="298853">
                <a:tc>
                  <a:txBody>
                    <a:bodyPr/>
                    <a:lstStyle/>
                    <a:p>
                      <a:pPr algn="ctr" fontAlgn="b">
                        <a:buNone/>
                      </a:pPr>
                      <a:r>
                        <a:rPr lang="en-GB" sz="1100" b="0" i="0" u="none" strike="noStrike">
                          <a:solidFill>
                            <a:srgbClr val="000000"/>
                          </a:solidFill>
                          <a:effectLst/>
                          <a:latin typeface="+mj-lt"/>
                        </a:rPr>
                        <a:t>News/Weather</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8E8ED"/>
                    </a:solidFill>
                  </a:tcPr>
                </a:tc>
                <a:tc>
                  <a:txBody>
                    <a:bodyPr/>
                    <a:lstStyle/>
                    <a:p>
                      <a:pPr algn="ctr" fontAlgn="b">
                        <a:buNone/>
                      </a:pPr>
                      <a:r>
                        <a:rPr lang="en-GB" sz="1100" b="0" i="0" u="none" strike="noStrike">
                          <a:solidFill>
                            <a:srgbClr val="000000"/>
                          </a:solidFill>
                          <a:effectLst/>
                          <a:latin typeface="+mj-lt"/>
                        </a:rPr>
                        <a:t>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8E8ED"/>
                    </a:solidFill>
                  </a:tcPr>
                </a:tc>
                <a:tc>
                  <a:txBody>
                    <a:bodyPr/>
                    <a:lstStyle/>
                    <a:p>
                      <a:pPr algn="ctr" fontAlgn="b">
                        <a:buNone/>
                      </a:pPr>
                      <a:r>
                        <a:rPr lang="en-GB" sz="1100" b="0" i="0" u="none" strike="noStrike" dirty="0">
                          <a:solidFill>
                            <a:srgbClr val="000000"/>
                          </a:solidFill>
                          <a:effectLst/>
                          <a:latin typeface="+mj-lt"/>
                        </a:rPr>
                        <a:t>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8E8ED"/>
                    </a:solidFill>
                  </a:tcPr>
                </a:tc>
                <a:tc>
                  <a:txBody>
                    <a:bodyPr/>
                    <a:lstStyle/>
                    <a:p>
                      <a:pPr algn="ctr" fontAlgn="b">
                        <a:buNone/>
                      </a:pPr>
                      <a:r>
                        <a:rPr lang="en-GB" sz="1100" b="0" i="0" u="none" strike="noStrike" dirty="0">
                          <a:solidFill>
                            <a:srgbClr val="000000"/>
                          </a:solidFill>
                          <a:effectLst/>
                          <a:latin typeface="+mj-lt"/>
                        </a:rPr>
                        <a:t>41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8E8ED"/>
                    </a:solidFill>
                  </a:tcPr>
                </a:tc>
                <a:extLst>
                  <a:ext uri="{0D108BD9-81ED-4DB2-BD59-A6C34878D82A}">
                    <a16:rowId xmlns:a16="http://schemas.microsoft.com/office/drawing/2014/main" val="4099883095"/>
                  </a:ext>
                </a:extLst>
              </a:tr>
            </a:tbl>
          </a:graphicData>
        </a:graphic>
      </p:graphicFrame>
      <p:sp>
        <p:nvSpPr>
          <p:cNvPr id="2" name="Title 1">
            <a:extLst>
              <a:ext uri="{FF2B5EF4-FFF2-40B4-BE49-F238E27FC236}">
                <a16:creationId xmlns:a16="http://schemas.microsoft.com/office/drawing/2014/main" id="{FF0CBA66-4B6E-47EB-3475-54134A7E2660}"/>
              </a:ext>
            </a:extLst>
          </p:cNvPr>
          <p:cNvSpPr>
            <a:spLocks noGrp="1"/>
          </p:cNvSpPr>
          <p:nvPr>
            <p:ph type="title"/>
          </p:nvPr>
        </p:nvSpPr>
        <p:spPr/>
        <p:txBody>
          <a:bodyPr/>
          <a:lstStyle/>
          <a:p>
            <a:r>
              <a:rPr lang="en-GB" dirty="0"/>
              <a:t>Top genres watched by ‘Lighter Viewers’</a:t>
            </a:r>
          </a:p>
        </p:txBody>
      </p:sp>
      <p:sp>
        <p:nvSpPr>
          <p:cNvPr id="3" name="Text Placeholder 2">
            <a:extLst>
              <a:ext uri="{FF2B5EF4-FFF2-40B4-BE49-F238E27FC236}">
                <a16:creationId xmlns:a16="http://schemas.microsoft.com/office/drawing/2014/main" id="{8954196E-BA0F-F33F-F089-180DB22414E3}"/>
              </a:ext>
            </a:extLst>
          </p:cNvPr>
          <p:cNvSpPr>
            <a:spLocks noGrp="1"/>
          </p:cNvSpPr>
          <p:nvPr>
            <p:ph type="body" sz="quarter" idx="15"/>
          </p:nvPr>
        </p:nvSpPr>
        <p:spPr/>
        <p:txBody>
          <a:bodyPr/>
          <a:lstStyle/>
          <a:p>
            <a:r>
              <a:rPr lang="en-GB" dirty="0"/>
              <a:t>Source: Barb Q1 2026, % of all viewing, index vs all adults.</a:t>
            </a:r>
          </a:p>
        </p:txBody>
      </p:sp>
    </p:spTree>
    <p:extLst>
      <p:ext uri="{BB962C8B-B14F-4D97-AF65-F5344CB8AC3E}">
        <p14:creationId xmlns:p14="http://schemas.microsoft.com/office/powerpoint/2010/main" val="3539844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EE99448-F957-6781-2ED3-6E660C2B9A26}"/>
              </a:ext>
            </a:extLst>
          </p:cNvPr>
          <p:cNvGraphicFramePr>
            <a:graphicFrameLocks noGrp="1"/>
          </p:cNvGraphicFramePr>
          <p:nvPr>
            <p:extLst>
              <p:ext uri="{D42A27DB-BD31-4B8C-83A1-F6EECF244321}">
                <p14:modId xmlns:p14="http://schemas.microsoft.com/office/powerpoint/2010/main" val="907503089"/>
              </p:ext>
            </p:extLst>
          </p:nvPr>
        </p:nvGraphicFramePr>
        <p:xfrm>
          <a:off x="6477976" y="1660858"/>
          <a:ext cx="4903723" cy="3067054"/>
        </p:xfrm>
        <a:graphic>
          <a:graphicData uri="http://schemas.openxmlformats.org/drawingml/2006/table">
            <a:tbl>
              <a:tblPr/>
              <a:tblGrid>
                <a:gridCol w="1019111">
                  <a:extLst>
                    <a:ext uri="{9D8B030D-6E8A-4147-A177-3AD203B41FA5}">
                      <a16:colId xmlns:a16="http://schemas.microsoft.com/office/drawing/2014/main" val="3463876699"/>
                    </a:ext>
                  </a:extLst>
                </a:gridCol>
                <a:gridCol w="2865501">
                  <a:extLst>
                    <a:ext uri="{9D8B030D-6E8A-4147-A177-3AD203B41FA5}">
                      <a16:colId xmlns:a16="http://schemas.microsoft.com/office/drawing/2014/main" val="1600606557"/>
                    </a:ext>
                  </a:extLst>
                </a:gridCol>
                <a:gridCol w="1019111">
                  <a:extLst>
                    <a:ext uri="{9D8B030D-6E8A-4147-A177-3AD203B41FA5}">
                      <a16:colId xmlns:a16="http://schemas.microsoft.com/office/drawing/2014/main" val="1816530315"/>
                    </a:ext>
                  </a:extLst>
                </a:gridCol>
              </a:tblGrid>
              <a:tr h="254924">
                <a:tc gridSpan="3">
                  <a:txBody>
                    <a:bodyPr/>
                    <a:lstStyle/>
                    <a:p>
                      <a:pPr algn="ctr" fontAlgn="ctr">
                        <a:buNone/>
                      </a:pPr>
                      <a:r>
                        <a:rPr lang="en-GB" sz="1200" b="1" i="0" u="none" strike="noStrike" dirty="0">
                          <a:solidFill>
                            <a:srgbClr val="FFFFFF"/>
                          </a:solidFill>
                          <a:effectLst/>
                          <a:latin typeface="Arial" panose="020B0604020202020204" pitchFamily="34" charset="0"/>
                        </a:rPr>
                        <a:t>Drama - SVOD</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12058800"/>
                  </a:ext>
                </a:extLst>
              </a:tr>
              <a:tr h="262890">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2088711532"/>
                  </a:ext>
                </a:extLst>
              </a:tr>
              <a:tr h="254924">
                <a:tc>
                  <a:txBody>
                    <a:bodyPr/>
                    <a:lstStyle/>
                    <a:p>
                      <a:pPr algn="ctr" fontAlgn="ctr">
                        <a:buNone/>
                      </a:pPr>
                      <a:r>
                        <a:rPr lang="en-GB" sz="1200" b="0" i="0" u="none" strike="noStrike" dirty="0">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Paradise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287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472116068"/>
                  </a:ext>
                </a:extLst>
              </a:tr>
              <a:tr h="254924">
                <a:tc>
                  <a:txBody>
                    <a:bodyPr/>
                    <a:lstStyle/>
                    <a:p>
                      <a:pPr algn="ctr" fontAlgn="ctr">
                        <a:buNone/>
                      </a:pPr>
                      <a:r>
                        <a:rPr lang="en-GB" sz="1200" b="0" i="0" u="none" strike="noStrike" dirty="0">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High Potential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274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59395708"/>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Grey's Anatomy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248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567174518"/>
                  </a:ext>
                </a:extLst>
              </a:tr>
              <a:tr h="254924">
                <a:tc>
                  <a:txBody>
                    <a:bodyPr/>
                    <a:lstStyle/>
                    <a:p>
                      <a:pPr algn="ctr" fontAlgn="ctr">
                        <a:buNone/>
                      </a:pPr>
                      <a:r>
                        <a:rPr lang="en-GB" sz="1200" b="0" i="0" u="none" strike="noStrike" dirty="0">
                          <a:solidFill>
                            <a:srgbClr val="000000"/>
                          </a:solidFill>
                          <a:effectLst/>
                          <a:latin typeface="Arial" panose="020B0604020202020204" pitchFamily="34" charset="0"/>
                        </a:rPr>
                        <a:t>Amazon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Steal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00594227"/>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Stranger Things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235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165901315"/>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Amazon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Young Sherlock</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230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4124831500"/>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Run Away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228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968013470"/>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Amazon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Fallout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940664045"/>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Bridgerton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815041246"/>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The Good Doctor</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206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604215894"/>
                  </a:ext>
                </a:extLst>
              </a:tr>
            </a:tbl>
          </a:graphicData>
        </a:graphic>
      </p:graphicFrame>
      <p:graphicFrame>
        <p:nvGraphicFramePr>
          <p:cNvPr id="5" name="Table 4">
            <a:extLst>
              <a:ext uri="{FF2B5EF4-FFF2-40B4-BE49-F238E27FC236}">
                <a16:creationId xmlns:a16="http://schemas.microsoft.com/office/drawing/2014/main" id="{0820A6AE-216F-9F5C-60FB-D1DBF5C0C869}"/>
              </a:ext>
            </a:extLst>
          </p:cNvPr>
          <p:cNvGraphicFramePr>
            <a:graphicFrameLocks noGrp="1"/>
          </p:cNvGraphicFramePr>
          <p:nvPr>
            <p:extLst>
              <p:ext uri="{D42A27DB-BD31-4B8C-83A1-F6EECF244321}">
                <p14:modId xmlns:p14="http://schemas.microsoft.com/office/powerpoint/2010/main" val="2961095812"/>
              </p:ext>
            </p:extLst>
          </p:nvPr>
        </p:nvGraphicFramePr>
        <p:xfrm>
          <a:off x="810300" y="1660859"/>
          <a:ext cx="4903713" cy="3067054"/>
        </p:xfrm>
        <a:graphic>
          <a:graphicData uri="http://schemas.openxmlformats.org/drawingml/2006/table">
            <a:tbl>
              <a:tblPr/>
              <a:tblGrid>
                <a:gridCol w="1019109">
                  <a:extLst>
                    <a:ext uri="{9D8B030D-6E8A-4147-A177-3AD203B41FA5}">
                      <a16:colId xmlns:a16="http://schemas.microsoft.com/office/drawing/2014/main" val="1682409225"/>
                    </a:ext>
                  </a:extLst>
                </a:gridCol>
                <a:gridCol w="2865495">
                  <a:extLst>
                    <a:ext uri="{9D8B030D-6E8A-4147-A177-3AD203B41FA5}">
                      <a16:colId xmlns:a16="http://schemas.microsoft.com/office/drawing/2014/main" val="2273713750"/>
                    </a:ext>
                  </a:extLst>
                </a:gridCol>
                <a:gridCol w="1019109">
                  <a:extLst>
                    <a:ext uri="{9D8B030D-6E8A-4147-A177-3AD203B41FA5}">
                      <a16:colId xmlns:a16="http://schemas.microsoft.com/office/drawing/2014/main" val="36645349"/>
                    </a:ext>
                  </a:extLst>
                </a:gridCol>
              </a:tblGrid>
              <a:tr h="254924">
                <a:tc gridSpan="3">
                  <a:txBody>
                    <a:bodyPr/>
                    <a:lstStyle/>
                    <a:p>
                      <a:pPr algn="ctr" fontAlgn="ctr">
                        <a:buNone/>
                      </a:pPr>
                      <a:r>
                        <a:rPr lang="en-GB" sz="1200" b="1" i="0" u="none" strike="noStrike" dirty="0">
                          <a:solidFill>
                            <a:srgbClr val="FFFFFF"/>
                          </a:solidFill>
                          <a:effectLst/>
                          <a:latin typeface="Arial" panose="020B0604020202020204" pitchFamily="34" charset="0"/>
                        </a:rPr>
                        <a:t>Drama - Commercial 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8048040"/>
                  </a:ext>
                </a:extLst>
              </a:tr>
              <a:tr h="262890">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1577766065"/>
                  </a:ext>
                </a:extLst>
              </a:tr>
              <a:tr h="254924">
                <a:tc>
                  <a:txBody>
                    <a:bodyPr/>
                    <a:lstStyle/>
                    <a:p>
                      <a:pPr algn="ctr" fontAlgn="ctr">
                        <a:buNone/>
                      </a:pPr>
                      <a:r>
                        <a:rPr lang="en-GB" sz="1200" b="0" i="0" u="none" strike="noStrike" dirty="0">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Heated Rivalry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360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676057664"/>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Nurse Jackie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339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172987255"/>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A Knight of the Seven Kingdoms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247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554955713"/>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Dirty Business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164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70927901"/>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Under Salt Marsh</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145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913467754"/>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Game of Thrones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158084111"/>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CH5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All Creatures Great and Small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132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334361018"/>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The Hunting Wives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129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052673629"/>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Red Eye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109682056"/>
                  </a:ext>
                </a:extLst>
              </a:tr>
              <a:tr h="254924">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Patience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111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283166370"/>
                  </a:ext>
                </a:extLst>
              </a:tr>
            </a:tbl>
          </a:graphicData>
        </a:graphic>
      </p:graphicFrame>
      <p:sp>
        <p:nvSpPr>
          <p:cNvPr id="2" name="Title 1">
            <a:extLst>
              <a:ext uri="{FF2B5EF4-FFF2-40B4-BE49-F238E27FC236}">
                <a16:creationId xmlns:a16="http://schemas.microsoft.com/office/drawing/2014/main" id="{BEFA9C5B-E2A0-9B21-EDF4-EE9385EC5877}"/>
              </a:ext>
            </a:extLst>
          </p:cNvPr>
          <p:cNvSpPr>
            <a:spLocks noGrp="1"/>
          </p:cNvSpPr>
          <p:nvPr>
            <p:ph type="title"/>
          </p:nvPr>
        </p:nvSpPr>
        <p:spPr/>
        <p:txBody>
          <a:bodyPr/>
          <a:lstStyle/>
          <a:p>
            <a:r>
              <a:rPr lang="en-GB" dirty="0"/>
              <a:t>High indexing drama content</a:t>
            </a:r>
          </a:p>
        </p:txBody>
      </p:sp>
      <p:sp>
        <p:nvSpPr>
          <p:cNvPr id="3" name="Text Placeholder 2">
            <a:extLst>
              <a:ext uri="{FF2B5EF4-FFF2-40B4-BE49-F238E27FC236}">
                <a16:creationId xmlns:a16="http://schemas.microsoft.com/office/drawing/2014/main" id="{AE6FE676-47AD-68C3-20EB-4B9791A75754}"/>
              </a:ext>
            </a:extLst>
          </p:cNvPr>
          <p:cNvSpPr>
            <a:spLocks noGrp="1"/>
          </p:cNvSpPr>
          <p:nvPr>
            <p:ph type="body" sz="quarter" idx="15"/>
          </p:nvPr>
        </p:nvSpPr>
        <p:spPr/>
        <p:txBody>
          <a:bodyPr/>
          <a:lstStyle/>
          <a:p>
            <a:r>
              <a:rPr lang="en-GB" dirty="0"/>
              <a:t>Source: Barb Q1 2026, ‘Lighter Viewers’ index vs all adults, Thinkbox created list of programmes ranked by volume of viewing and index. Commercial broadcasters and SVODs are separated because we can’t currently separate viewing by homes that are / are not on the SVOD ad tiers.</a:t>
            </a:r>
          </a:p>
        </p:txBody>
      </p:sp>
    </p:spTree>
    <p:extLst>
      <p:ext uri="{BB962C8B-B14F-4D97-AF65-F5344CB8AC3E}">
        <p14:creationId xmlns:p14="http://schemas.microsoft.com/office/powerpoint/2010/main" val="2086112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8CCB07B7-D03E-5BBB-AF71-620352454875}"/>
              </a:ext>
            </a:extLst>
          </p:cNvPr>
          <p:cNvGraphicFramePr>
            <a:graphicFrameLocks noGrp="1"/>
          </p:cNvGraphicFramePr>
          <p:nvPr>
            <p:extLst>
              <p:ext uri="{D42A27DB-BD31-4B8C-83A1-F6EECF244321}">
                <p14:modId xmlns:p14="http://schemas.microsoft.com/office/powerpoint/2010/main" val="653520165"/>
              </p:ext>
            </p:extLst>
          </p:nvPr>
        </p:nvGraphicFramePr>
        <p:xfrm>
          <a:off x="6455126" y="1291064"/>
          <a:ext cx="5207000" cy="2038350"/>
        </p:xfrm>
        <a:graphic>
          <a:graphicData uri="http://schemas.openxmlformats.org/drawingml/2006/table">
            <a:tbl>
              <a:tblPr/>
              <a:tblGrid>
                <a:gridCol w="1506788">
                  <a:extLst>
                    <a:ext uri="{9D8B030D-6E8A-4147-A177-3AD203B41FA5}">
                      <a16:colId xmlns:a16="http://schemas.microsoft.com/office/drawing/2014/main" val="4216222459"/>
                    </a:ext>
                  </a:extLst>
                </a:gridCol>
                <a:gridCol w="772467">
                  <a:extLst>
                    <a:ext uri="{9D8B030D-6E8A-4147-A177-3AD203B41FA5}">
                      <a16:colId xmlns:a16="http://schemas.microsoft.com/office/drawing/2014/main" val="2946290306"/>
                    </a:ext>
                  </a:extLst>
                </a:gridCol>
                <a:gridCol w="2441377">
                  <a:extLst>
                    <a:ext uri="{9D8B030D-6E8A-4147-A177-3AD203B41FA5}">
                      <a16:colId xmlns:a16="http://schemas.microsoft.com/office/drawing/2014/main" val="1715880067"/>
                    </a:ext>
                  </a:extLst>
                </a:gridCol>
                <a:gridCol w="486368">
                  <a:extLst>
                    <a:ext uri="{9D8B030D-6E8A-4147-A177-3AD203B41FA5}">
                      <a16:colId xmlns:a16="http://schemas.microsoft.com/office/drawing/2014/main" val="572951272"/>
                    </a:ext>
                  </a:extLst>
                </a:gridCol>
              </a:tblGrid>
              <a:tr h="203200">
                <a:tc gridSpan="4">
                  <a:txBody>
                    <a:bodyPr/>
                    <a:lstStyle/>
                    <a:p>
                      <a:pPr algn="ctr" fontAlgn="ctr">
                        <a:buNone/>
                      </a:pPr>
                      <a:r>
                        <a:rPr lang="en-GB" sz="1200" b="1" i="0" u="none" strike="noStrike">
                          <a:solidFill>
                            <a:srgbClr val="FFFFFF"/>
                          </a:solidFill>
                          <a:effectLst/>
                          <a:latin typeface="Arial" panose="020B0604020202020204" pitchFamily="34" charset="0"/>
                        </a:rPr>
                        <a:t>Films - Commercial TV</a:t>
                      </a:r>
                    </a:p>
                  </a:txBody>
                  <a:tcPr marL="6350" marR="6350" marT="6350" marB="0" anchor="ctr">
                    <a:lnL w="1270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124756684"/>
                  </a:ext>
                </a:extLst>
              </a:tr>
              <a:tr h="209550">
                <a:tc>
                  <a:txBody>
                    <a:bodyPr/>
                    <a:lstStyle/>
                    <a:p>
                      <a:pPr algn="ctr" fontAlgn="ctr">
                        <a:buNone/>
                      </a:pPr>
                      <a:r>
                        <a:rPr lang="en-GB" sz="1200" b="1" i="0" u="none" strike="noStrike">
                          <a:solidFill>
                            <a:srgbClr val="000000"/>
                          </a:solidFill>
                          <a:effectLst/>
                          <a:latin typeface="Arial" panose="020B0604020202020204" pitchFamily="34" charset="0"/>
                        </a:rPr>
                        <a:t>Sub-Genre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760804260"/>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Blippi's Big Dino Adventure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213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923184837"/>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Madagascar: Escape 2 Africa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207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252132819"/>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A Minecraft Movie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4286872945"/>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Dora and the Lost City of Gold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113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684588439"/>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Romcom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Anora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775648840"/>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Romcom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Bride Wars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484074278"/>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Romcom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The Worst Person in the World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189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024252038"/>
                  </a:ext>
                </a:extLst>
              </a:tr>
              <a:tr h="203200">
                <a:tc>
                  <a:txBody>
                    <a:bodyPr/>
                    <a:lstStyle/>
                    <a:p>
                      <a:pPr algn="ctr" fontAlgn="ctr">
                        <a:buNone/>
                      </a:pPr>
                      <a:r>
                        <a:rPr lang="en-GB" sz="1200" b="0" i="0" u="none" strike="noStrike" dirty="0">
                          <a:solidFill>
                            <a:srgbClr val="000000"/>
                          </a:solidFill>
                          <a:effectLst/>
                          <a:latin typeface="Arial" panose="020B0604020202020204" pitchFamily="34" charset="0"/>
                        </a:rPr>
                        <a:t>Romcom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 The Wedding Singer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130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520424106"/>
                  </a:ext>
                </a:extLst>
              </a:tr>
            </a:tbl>
          </a:graphicData>
        </a:graphic>
      </p:graphicFrame>
      <p:graphicFrame>
        <p:nvGraphicFramePr>
          <p:cNvPr id="10" name="Table 9">
            <a:extLst>
              <a:ext uri="{FF2B5EF4-FFF2-40B4-BE49-F238E27FC236}">
                <a16:creationId xmlns:a16="http://schemas.microsoft.com/office/drawing/2014/main" id="{A66A0139-F896-C306-FC39-2BB082B399BB}"/>
              </a:ext>
            </a:extLst>
          </p:cNvPr>
          <p:cNvGraphicFramePr>
            <a:graphicFrameLocks noGrp="1"/>
          </p:cNvGraphicFramePr>
          <p:nvPr>
            <p:extLst>
              <p:ext uri="{D42A27DB-BD31-4B8C-83A1-F6EECF244321}">
                <p14:modId xmlns:p14="http://schemas.microsoft.com/office/powerpoint/2010/main" val="2045941111"/>
              </p:ext>
            </p:extLst>
          </p:nvPr>
        </p:nvGraphicFramePr>
        <p:xfrm>
          <a:off x="6455126" y="3739144"/>
          <a:ext cx="5207000" cy="1225550"/>
        </p:xfrm>
        <a:graphic>
          <a:graphicData uri="http://schemas.openxmlformats.org/drawingml/2006/table">
            <a:tbl>
              <a:tblPr/>
              <a:tblGrid>
                <a:gridCol w="1506788">
                  <a:extLst>
                    <a:ext uri="{9D8B030D-6E8A-4147-A177-3AD203B41FA5}">
                      <a16:colId xmlns:a16="http://schemas.microsoft.com/office/drawing/2014/main" val="1355199552"/>
                    </a:ext>
                  </a:extLst>
                </a:gridCol>
                <a:gridCol w="772467">
                  <a:extLst>
                    <a:ext uri="{9D8B030D-6E8A-4147-A177-3AD203B41FA5}">
                      <a16:colId xmlns:a16="http://schemas.microsoft.com/office/drawing/2014/main" val="1239518501"/>
                    </a:ext>
                  </a:extLst>
                </a:gridCol>
                <a:gridCol w="2441377">
                  <a:extLst>
                    <a:ext uri="{9D8B030D-6E8A-4147-A177-3AD203B41FA5}">
                      <a16:colId xmlns:a16="http://schemas.microsoft.com/office/drawing/2014/main" val="3581695233"/>
                    </a:ext>
                  </a:extLst>
                </a:gridCol>
                <a:gridCol w="486368">
                  <a:extLst>
                    <a:ext uri="{9D8B030D-6E8A-4147-A177-3AD203B41FA5}">
                      <a16:colId xmlns:a16="http://schemas.microsoft.com/office/drawing/2014/main" val="2116858886"/>
                    </a:ext>
                  </a:extLst>
                </a:gridCol>
              </a:tblGrid>
              <a:tr h="203200">
                <a:tc gridSpan="4">
                  <a:txBody>
                    <a:bodyPr/>
                    <a:lstStyle/>
                    <a:p>
                      <a:pPr algn="ctr" fontAlgn="ctr">
                        <a:buNone/>
                      </a:pPr>
                      <a:r>
                        <a:rPr lang="en-GB" sz="1200" b="1" i="0" u="none" strike="noStrike">
                          <a:solidFill>
                            <a:srgbClr val="FFFFFF"/>
                          </a:solidFill>
                          <a:effectLst/>
                          <a:latin typeface="Arial" panose="020B0604020202020204" pitchFamily="34" charset="0"/>
                        </a:rPr>
                        <a:t>Films - SVOD</a:t>
                      </a:r>
                    </a:p>
                  </a:txBody>
                  <a:tcPr marL="6350" marR="6350" marT="6350" marB="0" anchor="ctr">
                    <a:lnL w="1270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05376701"/>
                  </a:ext>
                </a:extLst>
              </a:tr>
              <a:tr h="203200">
                <a:tc>
                  <a:txBody>
                    <a:bodyPr/>
                    <a:lstStyle/>
                    <a:p>
                      <a:pPr algn="ctr" fontAlgn="ctr">
                        <a:buNone/>
                      </a:pPr>
                      <a:r>
                        <a:rPr lang="en-GB" sz="1200" b="1" i="0" u="none" strike="noStrike">
                          <a:solidFill>
                            <a:srgbClr val="000000"/>
                          </a:solidFill>
                          <a:effectLst/>
                          <a:latin typeface="Arial" panose="020B0604020202020204" pitchFamily="34" charset="0"/>
                        </a:rPr>
                        <a:t>Sub-Genre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612628466"/>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KPop Demon Hunters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181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9139704"/>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Zootropolis 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168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4095458278"/>
                  </a:ext>
                </a:extLst>
              </a:tr>
              <a:tr h="209550">
                <a:tc>
                  <a:txBody>
                    <a:bodyPr/>
                    <a:lstStyle/>
                    <a:p>
                      <a:pPr algn="ctr" fontAlgn="ctr">
                        <a:buNone/>
                      </a:pPr>
                      <a:r>
                        <a:rPr lang="en-GB" sz="1200" b="0" i="0" u="none" strike="noStrike">
                          <a:solidFill>
                            <a:srgbClr val="000000"/>
                          </a:solidFill>
                          <a:effectLst/>
                          <a:latin typeface="Arial" panose="020B0604020202020204" pitchFamily="34" charset="0"/>
                        </a:rPr>
                        <a:t>Romcom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The Princess Diaries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207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958658575"/>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Romcom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People We Meet on Vacation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147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008033081"/>
                  </a:ext>
                </a:extLst>
              </a:tr>
            </a:tbl>
          </a:graphicData>
        </a:graphic>
      </p:graphicFrame>
      <p:graphicFrame>
        <p:nvGraphicFramePr>
          <p:cNvPr id="6" name="Table 5">
            <a:extLst>
              <a:ext uri="{FF2B5EF4-FFF2-40B4-BE49-F238E27FC236}">
                <a16:creationId xmlns:a16="http://schemas.microsoft.com/office/drawing/2014/main" id="{B55344EA-299C-A02F-0C6D-ED1F3D856EE5}"/>
              </a:ext>
            </a:extLst>
          </p:cNvPr>
          <p:cNvGraphicFramePr>
            <a:graphicFrameLocks noGrp="1"/>
          </p:cNvGraphicFramePr>
          <p:nvPr>
            <p:extLst>
              <p:ext uri="{D42A27DB-BD31-4B8C-83A1-F6EECF244321}">
                <p14:modId xmlns:p14="http://schemas.microsoft.com/office/powerpoint/2010/main" val="1426277967"/>
              </p:ext>
            </p:extLst>
          </p:nvPr>
        </p:nvGraphicFramePr>
        <p:xfrm>
          <a:off x="443666" y="2375941"/>
          <a:ext cx="5460159" cy="2610861"/>
        </p:xfrm>
        <a:graphic>
          <a:graphicData uri="http://schemas.openxmlformats.org/drawingml/2006/table">
            <a:tbl>
              <a:tblPr/>
              <a:tblGrid>
                <a:gridCol w="2443806">
                  <a:extLst>
                    <a:ext uri="{9D8B030D-6E8A-4147-A177-3AD203B41FA5}">
                      <a16:colId xmlns:a16="http://schemas.microsoft.com/office/drawing/2014/main" val="1079459841"/>
                    </a:ext>
                  </a:extLst>
                </a:gridCol>
                <a:gridCol w="1005451">
                  <a:extLst>
                    <a:ext uri="{9D8B030D-6E8A-4147-A177-3AD203B41FA5}">
                      <a16:colId xmlns:a16="http://schemas.microsoft.com/office/drawing/2014/main" val="1282295020"/>
                    </a:ext>
                  </a:extLst>
                </a:gridCol>
                <a:gridCol w="1005451">
                  <a:extLst>
                    <a:ext uri="{9D8B030D-6E8A-4147-A177-3AD203B41FA5}">
                      <a16:colId xmlns:a16="http://schemas.microsoft.com/office/drawing/2014/main" val="3868339955"/>
                    </a:ext>
                  </a:extLst>
                </a:gridCol>
                <a:gridCol w="1005451">
                  <a:extLst>
                    <a:ext uri="{9D8B030D-6E8A-4147-A177-3AD203B41FA5}">
                      <a16:colId xmlns:a16="http://schemas.microsoft.com/office/drawing/2014/main" val="3697492914"/>
                    </a:ext>
                  </a:extLst>
                </a:gridCol>
              </a:tblGrid>
              <a:tr h="247965">
                <a:tc gridSpan="4">
                  <a:txBody>
                    <a:bodyPr/>
                    <a:lstStyle/>
                    <a:p>
                      <a:pPr algn="ctr" rtl="0" fontAlgn="ctr">
                        <a:buNone/>
                      </a:pPr>
                      <a:r>
                        <a:rPr lang="en-GB" sz="1200" b="1" i="0" u="none" strike="noStrike" dirty="0">
                          <a:solidFill>
                            <a:srgbClr val="FFFFFF"/>
                          </a:solidFill>
                          <a:effectLst/>
                          <a:latin typeface="Arial" panose="020B0604020202020204" pitchFamily="34" charset="0"/>
                        </a:rPr>
                        <a:t>% of all film viewing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37086681"/>
                  </a:ext>
                </a:extLst>
              </a:tr>
              <a:tr h="379176">
                <a:tc>
                  <a:txBody>
                    <a:bodyPr/>
                    <a:lstStyle/>
                    <a:p>
                      <a:pPr algn="ctr" rtl="0" fontAlgn="ctr">
                        <a:buNone/>
                      </a:pPr>
                      <a:r>
                        <a:rPr lang="en-GB" sz="1200" b="1" i="0" u="none" strike="noStrike" dirty="0">
                          <a:solidFill>
                            <a:srgbClr val="000000"/>
                          </a:solidFill>
                          <a:effectLst/>
                          <a:latin typeface="Arial" panose="020B0604020202020204" pitchFamily="34" charset="0"/>
                        </a:rPr>
                        <a:t>Genre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200" b="1" i="0" u="none" strike="noStrike">
                          <a:solidFill>
                            <a:srgbClr val="000000"/>
                          </a:solidFill>
                          <a:effectLst/>
                          <a:latin typeface="Arial" panose="020B0604020202020204" pitchFamily="34" charset="0"/>
                        </a:rPr>
                        <a:t>Adults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200" b="1" i="0" u="none" strike="noStrike" dirty="0">
                          <a:solidFill>
                            <a:srgbClr val="000000"/>
                          </a:solidFill>
                          <a:effectLst/>
                          <a:latin typeface="Arial" panose="020B0604020202020204" pitchFamily="34" charset="0"/>
                        </a:rPr>
                        <a:t>Lighter Viewers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900945215"/>
                  </a:ext>
                </a:extLst>
              </a:tr>
              <a:tr h="247965">
                <a:tc>
                  <a:txBody>
                    <a:bodyPr/>
                    <a:lstStyle/>
                    <a:p>
                      <a:pPr algn="ctr" rtl="0" fontAlgn="ctr">
                        <a:buNone/>
                      </a:pPr>
                      <a:r>
                        <a:rPr lang="en-GB" sz="1200" b="0" i="0" u="none" strike="noStrike">
                          <a:solidFill>
                            <a:srgbClr val="FFFFFF"/>
                          </a:solidFill>
                          <a:effectLst/>
                          <a:latin typeface="Arial" panose="020B0604020202020204" pitchFamily="34" charset="0"/>
                        </a:rPr>
                        <a:t>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28%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142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88691593"/>
                  </a:ext>
                </a:extLst>
              </a:tr>
              <a:tr h="247965">
                <a:tc>
                  <a:txBody>
                    <a:bodyPr/>
                    <a:lstStyle/>
                    <a:p>
                      <a:pPr algn="ctr" rtl="0" fontAlgn="ctr">
                        <a:buNone/>
                      </a:pPr>
                      <a:r>
                        <a:rPr lang="en-GB" sz="1200" b="0" i="0" u="none" strike="noStrike" dirty="0">
                          <a:solidFill>
                            <a:srgbClr val="000000"/>
                          </a:solidFill>
                          <a:effectLst/>
                          <a:latin typeface="Arial" panose="020B0604020202020204" pitchFamily="34" charset="0"/>
                        </a:rPr>
                        <a:t>Action / Adventure / Thriller</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624568357"/>
                  </a:ext>
                </a:extLst>
              </a:tr>
              <a:tr h="247965">
                <a:tc>
                  <a:txBody>
                    <a:bodyPr/>
                    <a:lstStyle/>
                    <a:p>
                      <a:pPr algn="ctr" rtl="0" fontAlgn="ctr">
                        <a:buNone/>
                      </a:pPr>
                      <a:r>
                        <a:rPr lang="en-GB" sz="1200" b="0" i="0" u="none" strike="noStrike">
                          <a:solidFill>
                            <a:srgbClr val="000000"/>
                          </a:solidFill>
                          <a:effectLst/>
                          <a:latin typeface="Arial" panose="020B0604020202020204" pitchFamily="34" charset="0"/>
                        </a:rPr>
                        <a:t>Sci-Fi and Fantasy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14%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13%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99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792497986"/>
                  </a:ext>
                </a:extLst>
              </a:tr>
              <a:tr h="247965">
                <a:tc>
                  <a:txBody>
                    <a:bodyPr/>
                    <a:lstStyle/>
                    <a:p>
                      <a:pPr algn="ctr" rtl="0" fontAlgn="ctr">
                        <a:buNone/>
                      </a:pPr>
                      <a:r>
                        <a:rPr lang="en-GB" sz="1200" b="0" i="0" u="none" strike="noStrike">
                          <a:solidFill>
                            <a:srgbClr val="000000"/>
                          </a:solidFill>
                          <a:effectLst/>
                          <a:latin typeface="Arial" panose="020B0604020202020204" pitchFamily="34" charset="0"/>
                        </a:rPr>
                        <a:t>Comedy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98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926529191"/>
                  </a:ext>
                </a:extLst>
              </a:tr>
              <a:tr h="247965">
                <a:tc>
                  <a:txBody>
                    <a:bodyPr/>
                    <a:lstStyle/>
                    <a:p>
                      <a:pPr algn="ctr" rtl="0" fontAlgn="ctr">
                        <a:buNone/>
                      </a:pPr>
                      <a:r>
                        <a:rPr lang="en-GB" sz="1200" b="0" i="0" u="none" strike="noStrike">
                          <a:solidFill>
                            <a:srgbClr val="FFFFFF"/>
                          </a:solidFill>
                          <a:effectLst/>
                          <a:latin typeface="Arial" panose="020B0604020202020204" pitchFamily="34" charset="0"/>
                        </a:rPr>
                        <a:t>Crime Drama</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104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91595520"/>
                  </a:ext>
                </a:extLst>
              </a:tr>
              <a:tr h="247965">
                <a:tc>
                  <a:txBody>
                    <a:bodyPr/>
                    <a:lstStyle/>
                    <a:p>
                      <a:pPr algn="ctr" rtl="0" fontAlgn="ctr">
                        <a:buNone/>
                      </a:pPr>
                      <a:r>
                        <a:rPr lang="en-GB" sz="1200" b="0" i="0" u="none" strike="noStrike">
                          <a:solidFill>
                            <a:srgbClr val="FFFFFF"/>
                          </a:solidFill>
                          <a:effectLst/>
                          <a:latin typeface="Arial" panose="020B0604020202020204" pitchFamily="34" charset="0"/>
                        </a:rPr>
                        <a:t>Romcom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115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182846155"/>
                  </a:ext>
                </a:extLst>
              </a:tr>
              <a:tr h="247965">
                <a:tc>
                  <a:txBody>
                    <a:bodyPr/>
                    <a:lstStyle/>
                    <a:p>
                      <a:pPr algn="ctr" rtl="0" fontAlgn="ctr">
                        <a:buNone/>
                      </a:pPr>
                      <a:r>
                        <a:rPr lang="en-GB" sz="1200" b="0" i="0" u="none" strike="noStrike">
                          <a:solidFill>
                            <a:srgbClr val="000000"/>
                          </a:solidFill>
                          <a:effectLst/>
                          <a:latin typeface="Arial" panose="020B0604020202020204" pitchFamily="34" charset="0"/>
                        </a:rPr>
                        <a:t>Horror</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200" b="0" i="0" u="none" strike="noStrike">
                          <a:solidFill>
                            <a:srgbClr val="000000"/>
                          </a:solidFill>
                          <a:effectLst/>
                          <a:latin typeface="Arial" panose="020B0604020202020204" pitchFamily="34" charset="0"/>
                        </a:rPr>
                        <a:t>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774692347"/>
                  </a:ext>
                </a:extLst>
              </a:tr>
              <a:tr h="247965">
                <a:tc>
                  <a:txBody>
                    <a:bodyPr/>
                    <a:lstStyle/>
                    <a:p>
                      <a:pPr algn="ctr" rtl="0" fontAlgn="ctr">
                        <a:buNone/>
                      </a:pPr>
                      <a:r>
                        <a:rPr lang="en-GB" sz="1200" b="0" i="0" u="none" strike="noStrike">
                          <a:solidFill>
                            <a:srgbClr val="FFFFFF"/>
                          </a:solidFill>
                          <a:effectLst/>
                          <a:latin typeface="Arial" panose="020B0604020202020204" pitchFamily="34" charset="0"/>
                        </a:rPr>
                        <a:t>Other</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a:solidFill>
                            <a:srgbClr val="FFFFFF"/>
                          </a:solidFill>
                          <a:effectLst/>
                          <a:latin typeface="Arial" panose="020B0604020202020204" pitchFamily="34" charset="0"/>
                        </a:rPr>
                        <a:t>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buNone/>
                      </a:pPr>
                      <a:r>
                        <a:rPr lang="en-GB" sz="1200" b="0" i="0" u="none" strike="noStrike" dirty="0">
                          <a:solidFill>
                            <a:srgbClr val="FFFFFF"/>
                          </a:solidFill>
                          <a:effectLst/>
                          <a:latin typeface="Arial" panose="020B0604020202020204" pitchFamily="34" charset="0"/>
                        </a:rPr>
                        <a:t>116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53303294"/>
                  </a:ext>
                </a:extLst>
              </a:tr>
            </a:tbl>
          </a:graphicData>
        </a:graphic>
      </p:graphicFrame>
      <p:sp>
        <p:nvSpPr>
          <p:cNvPr id="7" name="Rectangle 6">
            <a:extLst>
              <a:ext uri="{FF2B5EF4-FFF2-40B4-BE49-F238E27FC236}">
                <a16:creationId xmlns:a16="http://schemas.microsoft.com/office/drawing/2014/main" id="{E2E37192-A853-3EC4-D1DF-900019C30A26}"/>
              </a:ext>
            </a:extLst>
          </p:cNvPr>
          <p:cNvSpPr/>
          <p:nvPr/>
        </p:nvSpPr>
        <p:spPr>
          <a:xfrm>
            <a:off x="371475" y="1257300"/>
            <a:ext cx="5607970" cy="902240"/>
          </a:xfrm>
          <a:prstGeom prst="rect">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dirty="0">
                <a:solidFill>
                  <a:schemeClr val="bg2"/>
                </a:solidFill>
                <a:latin typeface="+mj-lt"/>
              </a:rPr>
              <a:t>Films are popular among the ‘Lighter Viewers’ audience, but planning for this genre is less straightforward due to the variance in film scheduling. To help, here is a breakdown of which sub-genres the ‘Lighter Viewers’ are watching. </a:t>
            </a:r>
          </a:p>
          <a:p>
            <a:endParaRPr lang="en-GB" sz="1400" dirty="0">
              <a:solidFill>
                <a:schemeClr val="bg2"/>
              </a:solidFill>
              <a:latin typeface="+mj-lt"/>
            </a:endParaRPr>
          </a:p>
        </p:txBody>
      </p:sp>
      <p:sp>
        <p:nvSpPr>
          <p:cNvPr id="2" name="Title 1">
            <a:extLst>
              <a:ext uri="{FF2B5EF4-FFF2-40B4-BE49-F238E27FC236}">
                <a16:creationId xmlns:a16="http://schemas.microsoft.com/office/drawing/2014/main" id="{BA336B49-113A-6C3F-7BF9-F70AC40072DA}"/>
              </a:ext>
            </a:extLst>
          </p:cNvPr>
          <p:cNvSpPr>
            <a:spLocks noGrp="1"/>
          </p:cNvSpPr>
          <p:nvPr>
            <p:ph type="title"/>
          </p:nvPr>
        </p:nvSpPr>
        <p:spPr/>
        <p:txBody>
          <a:bodyPr/>
          <a:lstStyle/>
          <a:p>
            <a:r>
              <a:rPr lang="en-GB" dirty="0"/>
              <a:t>High indexing film content</a:t>
            </a:r>
          </a:p>
        </p:txBody>
      </p:sp>
      <p:sp>
        <p:nvSpPr>
          <p:cNvPr id="3" name="Text Placeholder 2">
            <a:extLst>
              <a:ext uri="{FF2B5EF4-FFF2-40B4-BE49-F238E27FC236}">
                <a16:creationId xmlns:a16="http://schemas.microsoft.com/office/drawing/2014/main" id="{44FB4FDE-09FD-032E-F101-F50F1AD18D10}"/>
              </a:ext>
            </a:extLst>
          </p:cNvPr>
          <p:cNvSpPr>
            <a:spLocks noGrp="1"/>
          </p:cNvSpPr>
          <p:nvPr>
            <p:ph type="body" sz="quarter" idx="15"/>
          </p:nvPr>
        </p:nvSpPr>
        <p:spPr/>
        <p:txBody>
          <a:bodyPr/>
          <a:lstStyle/>
          <a:p>
            <a:r>
              <a:rPr lang="en-GB" dirty="0"/>
              <a:t>Source: Barb Q1 2026, ‘Lighter Viewers’ index vs all adults, Thinkbox created list of programmes ranked by sub-genre, volume of viewing and index. Commercial broadcasters and SVODs are separated because we can’t currently separate viewing by homes that are / are not on the SVOD ad tiers.</a:t>
            </a:r>
          </a:p>
        </p:txBody>
      </p:sp>
      <p:cxnSp>
        <p:nvCxnSpPr>
          <p:cNvPr id="8" name="Straight Connector 7">
            <a:extLst>
              <a:ext uri="{FF2B5EF4-FFF2-40B4-BE49-F238E27FC236}">
                <a16:creationId xmlns:a16="http://schemas.microsoft.com/office/drawing/2014/main" id="{A361B3AC-878E-28D3-815A-E1CCCF8349B2}"/>
              </a:ext>
            </a:extLst>
          </p:cNvPr>
          <p:cNvCxnSpPr>
            <a:cxnSpLocks/>
          </p:cNvCxnSpPr>
          <p:nvPr/>
        </p:nvCxnSpPr>
        <p:spPr>
          <a:xfrm>
            <a:off x="6096000" y="1257300"/>
            <a:ext cx="0" cy="3927475"/>
          </a:xfrm>
          <a:prstGeom prst="line">
            <a:avLst/>
          </a:prstGeom>
          <a:ln w="19050">
            <a:solidFill>
              <a:schemeClr val="bg2">
                <a:lumMod val="20000"/>
                <a:lumOff val="8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55867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98A8DD4E-B21E-FBBB-90E7-50AD71878AEB}"/>
              </a:ext>
            </a:extLst>
          </p:cNvPr>
          <p:cNvGraphicFramePr>
            <a:graphicFrameLocks noGrp="1"/>
          </p:cNvGraphicFramePr>
          <p:nvPr>
            <p:extLst>
              <p:ext uri="{D42A27DB-BD31-4B8C-83A1-F6EECF244321}">
                <p14:modId xmlns:p14="http://schemas.microsoft.com/office/powerpoint/2010/main" val="3932668817"/>
              </p:ext>
            </p:extLst>
          </p:nvPr>
        </p:nvGraphicFramePr>
        <p:xfrm>
          <a:off x="1300763" y="1214918"/>
          <a:ext cx="4439633" cy="2444750"/>
        </p:xfrm>
        <a:graphic>
          <a:graphicData uri="http://schemas.openxmlformats.org/drawingml/2006/table">
            <a:tbl>
              <a:tblPr/>
              <a:tblGrid>
                <a:gridCol w="922662">
                  <a:extLst>
                    <a:ext uri="{9D8B030D-6E8A-4147-A177-3AD203B41FA5}">
                      <a16:colId xmlns:a16="http://schemas.microsoft.com/office/drawing/2014/main" val="3998187436"/>
                    </a:ext>
                  </a:extLst>
                </a:gridCol>
                <a:gridCol w="2594309">
                  <a:extLst>
                    <a:ext uri="{9D8B030D-6E8A-4147-A177-3AD203B41FA5}">
                      <a16:colId xmlns:a16="http://schemas.microsoft.com/office/drawing/2014/main" val="3848632848"/>
                    </a:ext>
                  </a:extLst>
                </a:gridCol>
                <a:gridCol w="922662">
                  <a:extLst>
                    <a:ext uri="{9D8B030D-6E8A-4147-A177-3AD203B41FA5}">
                      <a16:colId xmlns:a16="http://schemas.microsoft.com/office/drawing/2014/main" val="1957341971"/>
                    </a:ext>
                  </a:extLst>
                </a:gridCol>
              </a:tblGrid>
              <a:tr h="203200">
                <a:tc gridSpan="3">
                  <a:txBody>
                    <a:bodyPr/>
                    <a:lstStyle/>
                    <a:p>
                      <a:pPr algn="ctr" fontAlgn="ctr">
                        <a:buNone/>
                      </a:pPr>
                      <a:r>
                        <a:rPr lang="en-GB" sz="1200" b="1" i="0" u="none" strike="noStrike">
                          <a:solidFill>
                            <a:srgbClr val="FFFFFF"/>
                          </a:solidFill>
                          <a:effectLst/>
                          <a:latin typeface="Arial" panose="020B0604020202020204" pitchFamily="34" charset="0"/>
                        </a:rPr>
                        <a:t>Sport - Commercial 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129064854"/>
                  </a:ext>
                </a:extLst>
              </a:tr>
              <a:tr h="209550">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301101648"/>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Six Nations Championship</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158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511776806"/>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Chinese F1 GP</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152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874628553"/>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Formula 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213454587"/>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TNT Sport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UEFA Champions League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63318006"/>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TNT Sport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Gallagher PREM Rugby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374146047"/>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TNT Sport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Premier League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344551593"/>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EFL Cup</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4053724399"/>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Carabao Cup Live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116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965502746"/>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PDC World Championship Darts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107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215675019"/>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International Football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103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507585184"/>
                  </a:ext>
                </a:extLst>
              </a:tr>
            </a:tbl>
          </a:graphicData>
        </a:graphic>
      </p:graphicFrame>
      <p:graphicFrame>
        <p:nvGraphicFramePr>
          <p:cNvPr id="10" name="Table 9">
            <a:extLst>
              <a:ext uri="{FF2B5EF4-FFF2-40B4-BE49-F238E27FC236}">
                <a16:creationId xmlns:a16="http://schemas.microsoft.com/office/drawing/2014/main" id="{D22C6466-01BB-C7C5-07D0-4ACE558006BA}"/>
              </a:ext>
            </a:extLst>
          </p:cNvPr>
          <p:cNvGraphicFramePr>
            <a:graphicFrameLocks noGrp="1"/>
          </p:cNvGraphicFramePr>
          <p:nvPr>
            <p:extLst>
              <p:ext uri="{D42A27DB-BD31-4B8C-83A1-F6EECF244321}">
                <p14:modId xmlns:p14="http://schemas.microsoft.com/office/powerpoint/2010/main" val="2052882941"/>
              </p:ext>
            </p:extLst>
          </p:nvPr>
        </p:nvGraphicFramePr>
        <p:xfrm>
          <a:off x="1300763" y="4035704"/>
          <a:ext cx="4439633" cy="1022350"/>
        </p:xfrm>
        <a:graphic>
          <a:graphicData uri="http://schemas.openxmlformats.org/drawingml/2006/table">
            <a:tbl>
              <a:tblPr/>
              <a:tblGrid>
                <a:gridCol w="922662">
                  <a:extLst>
                    <a:ext uri="{9D8B030D-6E8A-4147-A177-3AD203B41FA5}">
                      <a16:colId xmlns:a16="http://schemas.microsoft.com/office/drawing/2014/main" val="3086838972"/>
                    </a:ext>
                  </a:extLst>
                </a:gridCol>
                <a:gridCol w="2594309">
                  <a:extLst>
                    <a:ext uri="{9D8B030D-6E8A-4147-A177-3AD203B41FA5}">
                      <a16:colId xmlns:a16="http://schemas.microsoft.com/office/drawing/2014/main" val="2560423258"/>
                    </a:ext>
                  </a:extLst>
                </a:gridCol>
                <a:gridCol w="922662">
                  <a:extLst>
                    <a:ext uri="{9D8B030D-6E8A-4147-A177-3AD203B41FA5}">
                      <a16:colId xmlns:a16="http://schemas.microsoft.com/office/drawing/2014/main" val="3086610682"/>
                    </a:ext>
                  </a:extLst>
                </a:gridCol>
              </a:tblGrid>
              <a:tr h="203200">
                <a:tc gridSpan="3">
                  <a:txBody>
                    <a:bodyPr/>
                    <a:lstStyle/>
                    <a:p>
                      <a:pPr algn="ctr" fontAlgn="ctr">
                        <a:buNone/>
                      </a:pPr>
                      <a:r>
                        <a:rPr lang="en-GB" sz="1200" b="1" i="0" u="none" strike="noStrike">
                          <a:solidFill>
                            <a:srgbClr val="FFFFFF"/>
                          </a:solidFill>
                          <a:effectLst/>
                          <a:latin typeface="Arial" panose="020B0604020202020204" pitchFamily="34" charset="0"/>
                        </a:rPr>
                        <a:t>Sport - SVOD</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948060926"/>
                  </a:ext>
                </a:extLst>
              </a:tr>
              <a:tr h="209550">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1787414893"/>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UEFA Women's Champions League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279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002027250"/>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Amazon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UEFA Champions League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203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861852820"/>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WWE Raw</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26789179"/>
                  </a:ext>
                </a:extLst>
              </a:tr>
            </a:tbl>
          </a:graphicData>
        </a:graphic>
      </p:graphicFrame>
      <p:graphicFrame>
        <p:nvGraphicFramePr>
          <p:cNvPr id="4" name="Table 3">
            <a:extLst>
              <a:ext uri="{FF2B5EF4-FFF2-40B4-BE49-F238E27FC236}">
                <a16:creationId xmlns:a16="http://schemas.microsoft.com/office/drawing/2014/main" id="{6F8CADD0-B1BA-1284-4564-A5342A561AE0}"/>
              </a:ext>
            </a:extLst>
          </p:cNvPr>
          <p:cNvGraphicFramePr>
            <a:graphicFrameLocks noGrp="1"/>
          </p:cNvGraphicFramePr>
          <p:nvPr>
            <p:extLst>
              <p:ext uri="{D42A27DB-BD31-4B8C-83A1-F6EECF244321}">
                <p14:modId xmlns:p14="http://schemas.microsoft.com/office/powerpoint/2010/main" val="3037697016"/>
              </p:ext>
            </p:extLst>
          </p:nvPr>
        </p:nvGraphicFramePr>
        <p:xfrm>
          <a:off x="6478056" y="1214918"/>
          <a:ext cx="4539722" cy="1835150"/>
        </p:xfrm>
        <a:graphic>
          <a:graphicData uri="http://schemas.openxmlformats.org/drawingml/2006/table">
            <a:tbl>
              <a:tblPr/>
              <a:tblGrid>
                <a:gridCol w="943463">
                  <a:extLst>
                    <a:ext uri="{9D8B030D-6E8A-4147-A177-3AD203B41FA5}">
                      <a16:colId xmlns:a16="http://schemas.microsoft.com/office/drawing/2014/main" val="1608222891"/>
                    </a:ext>
                  </a:extLst>
                </a:gridCol>
                <a:gridCol w="2652796">
                  <a:extLst>
                    <a:ext uri="{9D8B030D-6E8A-4147-A177-3AD203B41FA5}">
                      <a16:colId xmlns:a16="http://schemas.microsoft.com/office/drawing/2014/main" val="3379936039"/>
                    </a:ext>
                  </a:extLst>
                </a:gridCol>
                <a:gridCol w="943463">
                  <a:extLst>
                    <a:ext uri="{9D8B030D-6E8A-4147-A177-3AD203B41FA5}">
                      <a16:colId xmlns:a16="http://schemas.microsoft.com/office/drawing/2014/main" val="4218132562"/>
                    </a:ext>
                  </a:extLst>
                </a:gridCol>
              </a:tblGrid>
              <a:tr h="203200">
                <a:tc gridSpan="3">
                  <a:txBody>
                    <a:bodyPr/>
                    <a:lstStyle/>
                    <a:p>
                      <a:pPr algn="ctr" fontAlgn="ctr">
                        <a:buNone/>
                      </a:pPr>
                      <a:r>
                        <a:rPr lang="en-GB" sz="1200" b="1" i="0" u="none" strike="noStrike">
                          <a:solidFill>
                            <a:srgbClr val="FFFFFF"/>
                          </a:solidFill>
                          <a:effectLst/>
                          <a:latin typeface="Arial" panose="020B0604020202020204" pitchFamily="34" charset="0"/>
                        </a:rPr>
                        <a:t>Entertainment - Commercial 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05795949"/>
                  </a:ext>
                </a:extLst>
              </a:tr>
              <a:tr h="209550">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3028760998"/>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Taskmaster</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344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35098708"/>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Sky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Saturday Night Live UK</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785836663"/>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U</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Parks and Recreation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204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83258420"/>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Love Island All Stars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037383078"/>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CH4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The Great Pottery Throw Down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40169836"/>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ITV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The BRIT Awards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144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971594072"/>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TLC</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Mock the Week</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127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4176108949"/>
                  </a:ext>
                </a:extLst>
              </a:tr>
            </a:tbl>
          </a:graphicData>
        </a:graphic>
      </p:graphicFrame>
      <p:graphicFrame>
        <p:nvGraphicFramePr>
          <p:cNvPr id="6" name="Table 5">
            <a:extLst>
              <a:ext uri="{FF2B5EF4-FFF2-40B4-BE49-F238E27FC236}">
                <a16:creationId xmlns:a16="http://schemas.microsoft.com/office/drawing/2014/main" id="{A30F31D0-6EE4-FBF4-7AC1-9646244804D3}"/>
              </a:ext>
            </a:extLst>
          </p:cNvPr>
          <p:cNvGraphicFramePr>
            <a:graphicFrameLocks noGrp="1"/>
          </p:cNvGraphicFramePr>
          <p:nvPr>
            <p:extLst>
              <p:ext uri="{D42A27DB-BD31-4B8C-83A1-F6EECF244321}">
                <p14:modId xmlns:p14="http://schemas.microsoft.com/office/powerpoint/2010/main" val="4245295652"/>
              </p:ext>
            </p:extLst>
          </p:nvPr>
        </p:nvGraphicFramePr>
        <p:xfrm>
          <a:off x="6478056" y="3222904"/>
          <a:ext cx="4539722" cy="1835150"/>
        </p:xfrm>
        <a:graphic>
          <a:graphicData uri="http://schemas.openxmlformats.org/drawingml/2006/table">
            <a:tbl>
              <a:tblPr/>
              <a:tblGrid>
                <a:gridCol w="943463">
                  <a:extLst>
                    <a:ext uri="{9D8B030D-6E8A-4147-A177-3AD203B41FA5}">
                      <a16:colId xmlns:a16="http://schemas.microsoft.com/office/drawing/2014/main" val="917523174"/>
                    </a:ext>
                  </a:extLst>
                </a:gridCol>
                <a:gridCol w="2652796">
                  <a:extLst>
                    <a:ext uri="{9D8B030D-6E8A-4147-A177-3AD203B41FA5}">
                      <a16:colId xmlns:a16="http://schemas.microsoft.com/office/drawing/2014/main" val="998541641"/>
                    </a:ext>
                  </a:extLst>
                </a:gridCol>
                <a:gridCol w="943463">
                  <a:extLst>
                    <a:ext uri="{9D8B030D-6E8A-4147-A177-3AD203B41FA5}">
                      <a16:colId xmlns:a16="http://schemas.microsoft.com/office/drawing/2014/main" val="1397399210"/>
                    </a:ext>
                  </a:extLst>
                </a:gridCol>
              </a:tblGrid>
              <a:tr h="203200">
                <a:tc gridSpan="3">
                  <a:txBody>
                    <a:bodyPr/>
                    <a:lstStyle/>
                    <a:p>
                      <a:pPr algn="ctr" fontAlgn="ctr">
                        <a:buNone/>
                      </a:pPr>
                      <a:r>
                        <a:rPr lang="en-GB" sz="1200" b="1" i="0" u="none" strike="noStrike">
                          <a:solidFill>
                            <a:srgbClr val="FFFFFF"/>
                          </a:solidFill>
                          <a:effectLst/>
                          <a:latin typeface="Arial" panose="020B0604020202020204" pitchFamily="34" charset="0"/>
                        </a:rPr>
                        <a:t>Entertainment - SVOD</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24922879"/>
                  </a:ext>
                </a:extLst>
              </a:tr>
              <a:tr h="209550">
                <a:tc>
                  <a:txBody>
                    <a:bodyPr/>
                    <a:lstStyle/>
                    <a:p>
                      <a:pPr algn="ctr" fontAlgn="ctr">
                        <a:buNone/>
                      </a:pPr>
                      <a:r>
                        <a:rPr lang="en-GB" sz="1200" b="1" i="0" u="none" strike="noStrike">
                          <a:solidFill>
                            <a:srgbClr val="000000"/>
                          </a:solidFill>
                          <a:effectLst/>
                          <a:latin typeface="Arial" panose="020B0604020202020204" pitchFamily="34" charset="0"/>
                        </a:rPr>
                        <a:t>Channel</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Programme Title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fontAlgn="ctr">
                        <a:buNone/>
                      </a:pPr>
                      <a:r>
                        <a:rPr lang="en-GB" sz="1200" b="1" i="0" u="none" strike="noStrike">
                          <a:solidFill>
                            <a:srgbClr val="000000"/>
                          </a:solidFill>
                          <a:effectLst/>
                          <a:latin typeface="Arial" panose="020B0604020202020204" pitchFamily="34" charset="0"/>
                        </a:rPr>
                        <a:t>Index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1231033367"/>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Family Guy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305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896071827"/>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Brooklyn Nine-Nine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288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428204804"/>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Amazon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LOL: Last One Laughing UK</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279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3871045168"/>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The Simpsons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277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759784154"/>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 Broke Girls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228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2451637543"/>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Netflix</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The Middle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a:solidFill>
                            <a:srgbClr val="000000"/>
                          </a:solidFill>
                          <a:effectLst/>
                          <a:latin typeface="Arial" panose="020B0604020202020204" pitchFamily="34" charset="0"/>
                        </a:rPr>
                        <a:t>217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981526897"/>
                  </a:ext>
                </a:extLst>
              </a:tr>
              <a:tr h="203200">
                <a:tc>
                  <a:txBody>
                    <a:bodyPr/>
                    <a:lstStyle/>
                    <a:p>
                      <a:pPr algn="ctr" fontAlgn="ctr">
                        <a:buNone/>
                      </a:pPr>
                      <a:r>
                        <a:rPr lang="en-GB" sz="1200" b="0" i="0" u="none" strike="noStrike">
                          <a:solidFill>
                            <a:srgbClr val="000000"/>
                          </a:solidFill>
                          <a:effectLst/>
                          <a:latin typeface="Arial" panose="020B0604020202020204" pitchFamily="34" charset="0"/>
                        </a:rPr>
                        <a:t>Disney+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Modern Family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fontAlgn="ctr">
                        <a:buNone/>
                      </a:pPr>
                      <a:r>
                        <a:rPr lang="en-GB" sz="1200" b="0" i="0" u="none" strike="noStrike" dirty="0">
                          <a:solidFill>
                            <a:srgbClr val="000000"/>
                          </a:solidFill>
                          <a:effectLst/>
                          <a:latin typeface="Arial" panose="020B0604020202020204" pitchFamily="34" charset="0"/>
                        </a:rPr>
                        <a:t>180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extLst>
                  <a:ext uri="{0D108BD9-81ED-4DB2-BD59-A6C34878D82A}">
                    <a16:rowId xmlns:a16="http://schemas.microsoft.com/office/drawing/2014/main" val="1423587670"/>
                  </a:ext>
                </a:extLst>
              </a:tr>
            </a:tbl>
          </a:graphicData>
        </a:graphic>
      </p:graphicFrame>
      <p:sp>
        <p:nvSpPr>
          <p:cNvPr id="2" name="Title 1">
            <a:extLst>
              <a:ext uri="{FF2B5EF4-FFF2-40B4-BE49-F238E27FC236}">
                <a16:creationId xmlns:a16="http://schemas.microsoft.com/office/drawing/2014/main" id="{769E7EE3-7C32-7ACD-7830-BB33C40EA43B}"/>
              </a:ext>
            </a:extLst>
          </p:cNvPr>
          <p:cNvSpPr>
            <a:spLocks noGrp="1"/>
          </p:cNvSpPr>
          <p:nvPr>
            <p:ph type="title"/>
          </p:nvPr>
        </p:nvSpPr>
        <p:spPr>
          <a:xfrm>
            <a:off x="349703" y="350518"/>
            <a:ext cx="11581039" cy="1021181"/>
          </a:xfrm>
        </p:spPr>
        <p:txBody>
          <a:bodyPr/>
          <a:lstStyle/>
          <a:p>
            <a:r>
              <a:rPr lang="en-GB" dirty="0"/>
              <a:t>‘Lighter Viewers’ aren’t solely limited to high indexing genres</a:t>
            </a:r>
          </a:p>
        </p:txBody>
      </p:sp>
      <p:sp>
        <p:nvSpPr>
          <p:cNvPr id="3" name="Text Placeholder 2">
            <a:extLst>
              <a:ext uri="{FF2B5EF4-FFF2-40B4-BE49-F238E27FC236}">
                <a16:creationId xmlns:a16="http://schemas.microsoft.com/office/drawing/2014/main" id="{27C80CD9-A487-5048-F9BA-F69B18D8F392}"/>
              </a:ext>
            </a:extLst>
          </p:cNvPr>
          <p:cNvSpPr>
            <a:spLocks noGrp="1"/>
          </p:cNvSpPr>
          <p:nvPr>
            <p:ph type="body" sz="quarter" idx="15"/>
          </p:nvPr>
        </p:nvSpPr>
        <p:spPr/>
        <p:txBody>
          <a:bodyPr/>
          <a:lstStyle/>
          <a:p>
            <a:r>
              <a:rPr lang="en-GB" dirty="0"/>
              <a:t>Source: Barb Q1 2026, ‘Lighter Viewers’ index vs all adults, Thinkbox created list of programmes ranked by volume of viewing and index. Limited SVOD Sport Programmes. Commercial broadcasters and SVODs are separated because we can’t currently separate viewing by homes that are / are not on the SVOD ad tiers.</a:t>
            </a:r>
          </a:p>
        </p:txBody>
      </p:sp>
    </p:spTree>
    <p:extLst>
      <p:ext uri="{BB962C8B-B14F-4D97-AF65-F5344CB8AC3E}">
        <p14:creationId xmlns:p14="http://schemas.microsoft.com/office/powerpoint/2010/main" val="1790273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431A1F10-E25E-0F06-D898-8CE4A2DE3E2F}"/>
              </a:ext>
            </a:extLst>
          </p:cNvPr>
          <p:cNvGraphicFramePr>
            <a:graphicFrameLocks noGrp="1"/>
          </p:cNvGraphicFramePr>
          <p:nvPr>
            <p:extLst>
              <p:ext uri="{D42A27DB-BD31-4B8C-83A1-F6EECF244321}">
                <p14:modId xmlns:p14="http://schemas.microsoft.com/office/powerpoint/2010/main" val="2600194469"/>
              </p:ext>
            </p:extLst>
          </p:nvPr>
        </p:nvGraphicFramePr>
        <p:xfrm>
          <a:off x="695994" y="1381125"/>
          <a:ext cx="10799985" cy="3040129"/>
        </p:xfrm>
        <a:graphic>
          <a:graphicData uri="http://schemas.openxmlformats.org/drawingml/2006/table">
            <a:tbl>
              <a:tblPr/>
              <a:tblGrid>
                <a:gridCol w="943473">
                  <a:extLst>
                    <a:ext uri="{9D8B030D-6E8A-4147-A177-3AD203B41FA5}">
                      <a16:colId xmlns:a16="http://schemas.microsoft.com/office/drawing/2014/main" val="879743924"/>
                    </a:ext>
                  </a:extLst>
                </a:gridCol>
                <a:gridCol w="410688">
                  <a:extLst>
                    <a:ext uri="{9D8B030D-6E8A-4147-A177-3AD203B41FA5}">
                      <a16:colId xmlns:a16="http://schemas.microsoft.com/office/drawing/2014/main" val="135624169"/>
                    </a:ext>
                  </a:extLst>
                </a:gridCol>
                <a:gridCol w="410688">
                  <a:extLst>
                    <a:ext uri="{9D8B030D-6E8A-4147-A177-3AD203B41FA5}">
                      <a16:colId xmlns:a16="http://schemas.microsoft.com/office/drawing/2014/main" val="2700210009"/>
                    </a:ext>
                  </a:extLst>
                </a:gridCol>
                <a:gridCol w="410688">
                  <a:extLst>
                    <a:ext uri="{9D8B030D-6E8A-4147-A177-3AD203B41FA5}">
                      <a16:colId xmlns:a16="http://schemas.microsoft.com/office/drawing/2014/main" val="93428783"/>
                    </a:ext>
                  </a:extLst>
                </a:gridCol>
                <a:gridCol w="410688">
                  <a:extLst>
                    <a:ext uri="{9D8B030D-6E8A-4147-A177-3AD203B41FA5}">
                      <a16:colId xmlns:a16="http://schemas.microsoft.com/office/drawing/2014/main" val="1779248239"/>
                    </a:ext>
                  </a:extLst>
                </a:gridCol>
                <a:gridCol w="410688">
                  <a:extLst>
                    <a:ext uri="{9D8B030D-6E8A-4147-A177-3AD203B41FA5}">
                      <a16:colId xmlns:a16="http://schemas.microsoft.com/office/drawing/2014/main" val="3275059944"/>
                    </a:ext>
                  </a:extLst>
                </a:gridCol>
                <a:gridCol w="410688">
                  <a:extLst>
                    <a:ext uri="{9D8B030D-6E8A-4147-A177-3AD203B41FA5}">
                      <a16:colId xmlns:a16="http://schemas.microsoft.com/office/drawing/2014/main" val="3140405976"/>
                    </a:ext>
                  </a:extLst>
                </a:gridCol>
                <a:gridCol w="410688">
                  <a:extLst>
                    <a:ext uri="{9D8B030D-6E8A-4147-A177-3AD203B41FA5}">
                      <a16:colId xmlns:a16="http://schemas.microsoft.com/office/drawing/2014/main" val="3236149214"/>
                    </a:ext>
                  </a:extLst>
                </a:gridCol>
                <a:gridCol w="410688">
                  <a:extLst>
                    <a:ext uri="{9D8B030D-6E8A-4147-A177-3AD203B41FA5}">
                      <a16:colId xmlns:a16="http://schemas.microsoft.com/office/drawing/2014/main" val="1208432249"/>
                    </a:ext>
                  </a:extLst>
                </a:gridCol>
                <a:gridCol w="410688">
                  <a:extLst>
                    <a:ext uri="{9D8B030D-6E8A-4147-A177-3AD203B41FA5}">
                      <a16:colId xmlns:a16="http://schemas.microsoft.com/office/drawing/2014/main" val="3043516115"/>
                    </a:ext>
                  </a:extLst>
                </a:gridCol>
                <a:gridCol w="410688">
                  <a:extLst>
                    <a:ext uri="{9D8B030D-6E8A-4147-A177-3AD203B41FA5}">
                      <a16:colId xmlns:a16="http://schemas.microsoft.com/office/drawing/2014/main" val="4203626287"/>
                    </a:ext>
                  </a:extLst>
                </a:gridCol>
                <a:gridCol w="410688">
                  <a:extLst>
                    <a:ext uri="{9D8B030D-6E8A-4147-A177-3AD203B41FA5}">
                      <a16:colId xmlns:a16="http://schemas.microsoft.com/office/drawing/2014/main" val="2954381330"/>
                    </a:ext>
                  </a:extLst>
                </a:gridCol>
                <a:gridCol w="410688">
                  <a:extLst>
                    <a:ext uri="{9D8B030D-6E8A-4147-A177-3AD203B41FA5}">
                      <a16:colId xmlns:a16="http://schemas.microsoft.com/office/drawing/2014/main" val="3735806522"/>
                    </a:ext>
                  </a:extLst>
                </a:gridCol>
                <a:gridCol w="410688">
                  <a:extLst>
                    <a:ext uri="{9D8B030D-6E8A-4147-A177-3AD203B41FA5}">
                      <a16:colId xmlns:a16="http://schemas.microsoft.com/office/drawing/2014/main" val="2058827229"/>
                    </a:ext>
                  </a:extLst>
                </a:gridCol>
                <a:gridCol w="410688">
                  <a:extLst>
                    <a:ext uri="{9D8B030D-6E8A-4147-A177-3AD203B41FA5}">
                      <a16:colId xmlns:a16="http://schemas.microsoft.com/office/drawing/2014/main" val="2025675033"/>
                    </a:ext>
                  </a:extLst>
                </a:gridCol>
                <a:gridCol w="410688">
                  <a:extLst>
                    <a:ext uri="{9D8B030D-6E8A-4147-A177-3AD203B41FA5}">
                      <a16:colId xmlns:a16="http://schemas.microsoft.com/office/drawing/2014/main" val="3846208842"/>
                    </a:ext>
                  </a:extLst>
                </a:gridCol>
                <a:gridCol w="410688">
                  <a:extLst>
                    <a:ext uri="{9D8B030D-6E8A-4147-A177-3AD203B41FA5}">
                      <a16:colId xmlns:a16="http://schemas.microsoft.com/office/drawing/2014/main" val="3257535864"/>
                    </a:ext>
                  </a:extLst>
                </a:gridCol>
                <a:gridCol w="410688">
                  <a:extLst>
                    <a:ext uri="{9D8B030D-6E8A-4147-A177-3AD203B41FA5}">
                      <a16:colId xmlns:a16="http://schemas.microsoft.com/office/drawing/2014/main" val="1278125307"/>
                    </a:ext>
                  </a:extLst>
                </a:gridCol>
                <a:gridCol w="410688">
                  <a:extLst>
                    <a:ext uri="{9D8B030D-6E8A-4147-A177-3AD203B41FA5}">
                      <a16:colId xmlns:a16="http://schemas.microsoft.com/office/drawing/2014/main" val="3788898155"/>
                    </a:ext>
                  </a:extLst>
                </a:gridCol>
                <a:gridCol w="410688">
                  <a:extLst>
                    <a:ext uri="{9D8B030D-6E8A-4147-A177-3AD203B41FA5}">
                      <a16:colId xmlns:a16="http://schemas.microsoft.com/office/drawing/2014/main" val="1908553898"/>
                    </a:ext>
                  </a:extLst>
                </a:gridCol>
                <a:gridCol w="410688">
                  <a:extLst>
                    <a:ext uri="{9D8B030D-6E8A-4147-A177-3AD203B41FA5}">
                      <a16:colId xmlns:a16="http://schemas.microsoft.com/office/drawing/2014/main" val="406011945"/>
                    </a:ext>
                  </a:extLst>
                </a:gridCol>
                <a:gridCol w="410688">
                  <a:extLst>
                    <a:ext uri="{9D8B030D-6E8A-4147-A177-3AD203B41FA5}">
                      <a16:colId xmlns:a16="http://schemas.microsoft.com/office/drawing/2014/main" val="3152744023"/>
                    </a:ext>
                  </a:extLst>
                </a:gridCol>
                <a:gridCol w="410688">
                  <a:extLst>
                    <a:ext uri="{9D8B030D-6E8A-4147-A177-3AD203B41FA5}">
                      <a16:colId xmlns:a16="http://schemas.microsoft.com/office/drawing/2014/main" val="3052053511"/>
                    </a:ext>
                  </a:extLst>
                </a:gridCol>
                <a:gridCol w="410688">
                  <a:extLst>
                    <a:ext uri="{9D8B030D-6E8A-4147-A177-3AD203B41FA5}">
                      <a16:colId xmlns:a16="http://schemas.microsoft.com/office/drawing/2014/main" val="823065504"/>
                    </a:ext>
                  </a:extLst>
                </a:gridCol>
                <a:gridCol w="410688">
                  <a:extLst>
                    <a:ext uri="{9D8B030D-6E8A-4147-A177-3AD203B41FA5}">
                      <a16:colId xmlns:a16="http://schemas.microsoft.com/office/drawing/2014/main" val="783927026"/>
                    </a:ext>
                  </a:extLst>
                </a:gridCol>
              </a:tblGrid>
              <a:tr h="356353">
                <a:tc gridSpan="25">
                  <a:txBody>
                    <a:bodyPr/>
                    <a:lstStyle/>
                    <a:p>
                      <a:pPr algn="ctr" rtl="0" fontAlgn="ctr">
                        <a:buNone/>
                      </a:pPr>
                      <a:r>
                        <a:rPr lang="en-GB" sz="1200" b="1" i="0" u="none" strike="noStrike" dirty="0">
                          <a:solidFill>
                            <a:srgbClr val="FFFFFF"/>
                          </a:solidFill>
                          <a:effectLst/>
                          <a:latin typeface="Arial" panose="020B0604020202020204" pitchFamily="34" charset="0"/>
                        </a:rPr>
                        <a:t>Lighter Viewers' index by daypart</a:t>
                      </a:r>
                    </a:p>
                  </a:txBody>
                  <a:tcPr marL="6350" marR="6350" marT="635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72D8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145338755"/>
                  </a:ext>
                </a:extLst>
              </a:tr>
              <a:tr h="345216">
                <a:tc>
                  <a:txBody>
                    <a:bodyPr/>
                    <a:lstStyle/>
                    <a:p>
                      <a:pPr algn="ctr" rtl="0" fontAlgn="ctr">
                        <a:buNone/>
                      </a:pPr>
                      <a:r>
                        <a:rPr lang="en-GB" sz="1100" b="0" i="0" u="none" strike="noStrike" dirty="0">
                          <a:solidFill>
                            <a:srgbClr val="000000"/>
                          </a:solidFill>
                          <a:effectLst/>
                          <a:latin typeface="Arial" panose="020B060402020202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10am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11am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2pm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10pm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11pm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2am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5am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2596402891"/>
                  </a:ext>
                </a:extLst>
              </a:tr>
              <a:tr h="334080">
                <a:tc>
                  <a:txBody>
                    <a:bodyPr/>
                    <a:lstStyle/>
                    <a:p>
                      <a:pPr algn="ctr" rtl="0" fontAlgn="ctr">
                        <a:buNone/>
                      </a:pPr>
                      <a:r>
                        <a:rPr lang="en-GB" sz="1100" b="0" i="0" u="none" strike="noStrike">
                          <a:solidFill>
                            <a:srgbClr val="000000"/>
                          </a:solidFill>
                          <a:effectLst/>
                          <a:latin typeface="Arial" panose="020B0604020202020204" pitchFamily="34" charset="0"/>
                        </a:rPr>
                        <a:t>Monday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7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E7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9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C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4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7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9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5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E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1D0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EC6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164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4C3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2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DF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E7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4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E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97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F7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8F72"/>
                    </a:solidFill>
                  </a:tcPr>
                </a:tc>
                <a:extLst>
                  <a:ext uri="{0D108BD9-81ED-4DB2-BD59-A6C34878D82A}">
                    <a16:rowId xmlns:a16="http://schemas.microsoft.com/office/drawing/2014/main" val="4055879515"/>
                  </a:ext>
                </a:extLst>
              </a:tr>
              <a:tr h="334080">
                <a:tc>
                  <a:txBody>
                    <a:bodyPr/>
                    <a:lstStyle/>
                    <a:p>
                      <a:pPr algn="ctr" rtl="0" fontAlgn="ctr">
                        <a:buNone/>
                      </a:pPr>
                      <a:r>
                        <a:rPr lang="en-GB" sz="1100" b="0" i="0" u="none" strike="noStrike">
                          <a:solidFill>
                            <a:srgbClr val="000000"/>
                          </a:solidFill>
                          <a:effectLst/>
                          <a:latin typeface="Arial" panose="020B0604020202020204" pitchFamily="34" charset="0"/>
                        </a:rPr>
                        <a:t>Tuesday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97A"/>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8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67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5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A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F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0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2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3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E9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DF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0D0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164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4C3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176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ECF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DF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8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C7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22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B6B"/>
                    </a:solidFill>
                  </a:tcPr>
                </a:tc>
                <a:tc>
                  <a:txBody>
                    <a:bodyPr/>
                    <a:lstStyle/>
                    <a:p>
                      <a:pPr algn="ctr" rtl="0" fontAlgn="ctr">
                        <a:buNone/>
                      </a:pPr>
                      <a:r>
                        <a:rPr lang="en-GB" sz="1100" b="0" i="0" u="none" strike="noStrike">
                          <a:solidFill>
                            <a:srgbClr val="000000"/>
                          </a:solidFill>
                          <a:effectLst/>
                          <a:latin typeface="Arial" panose="020B0604020202020204" pitchFamily="34" charset="0"/>
                        </a:rPr>
                        <a:t>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B71"/>
                    </a:solidFill>
                  </a:tcPr>
                </a:tc>
                <a:extLst>
                  <a:ext uri="{0D108BD9-81ED-4DB2-BD59-A6C34878D82A}">
                    <a16:rowId xmlns:a16="http://schemas.microsoft.com/office/drawing/2014/main" val="3028175530"/>
                  </a:ext>
                </a:extLst>
              </a:tr>
              <a:tr h="334080">
                <a:tc>
                  <a:txBody>
                    <a:bodyPr/>
                    <a:lstStyle/>
                    <a:p>
                      <a:pPr algn="ctr" rtl="0" fontAlgn="ctr">
                        <a:buNone/>
                      </a:pPr>
                      <a:r>
                        <a:rPr lang="en-GB" sz="1100" b="0" i="0" u="none" strike="noStrike">
                          <a:solidFill>
                            <a:srgbClr val="000000"/>
                          </a:solidFill>
                          <a:effectLst/>
                          <a:latin typeface="Arial" panose="020B0604020202020204" pitchFamily="34" charset="0"/>
                        </a:rPr>
                        <a:t>Wednesday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37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8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C5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1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A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6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8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3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8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B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E9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DF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1D0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165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2C3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171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C0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F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D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A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B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67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C7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172"/>
                    </a:solidFill>
                  </a:tcPr>
                </a:tc>
                <a:extLst>
                  <a:ext uri="{0D108BD9-81ED-4DB2-BD59-A6C34878D82A}">
                    <a16:rowId xmlns:a16="http://schemas.microsoft.com/office/drawing/2014/main" val="2778768083"/>
                  </a:ext>
                </a:extLst>
              </a:tr>
              <a:tr h="334080">
                <a:tc>
                  <a:txBody>
                    <a:bodyPr/>
                    <a:lstStyle/>
                    <a:p>
                      <a:pPr algn="ctr" rtl="0" fontAlgn="ctr">
                        <a:buNone/>
                      </a:pPr>
                      <a:r>
                        <a:rPr lang="en-GB" sz="1100" b="0" i="0" u="none" strike="noStrike">
                          <a:solidFill>
                            <a:srgbClr val="000000"/>
                          </a:solidFill>
                          <a:effectLst/>
                          <a:latin typeface="Arial" panose="020B0604020202020204" pitchFamily="34" charset="0"/>
                        </a:rPr>
                        <a:t>Thursday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977"/>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D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6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7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D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1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B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4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6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D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CE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159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AC5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168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EC1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FD0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D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6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0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5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27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7C6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736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977"/>
                    </a:solidFill>
                  </a:tcPr>
                </a:tc>
                <a:extLst>
                  <a:ext uri="{0D108BD9-81ED-4DB2-BD59-A6C34878D82A}">
                    <a16:rowId xmlns:a16="http://schemas.microsoft.com/office/drawing/2014/main" val="2657310038"/>
                  </a:ext>
                </a:extLst>
              </a:tr>
              <a:tr h="334080">
                <a:tc>
                  <a:txBody>
                    <a:bodyPr/>
                    <a:lstStyle/>
                    <a:p>
                      <a:pPr algn="ctr" rtl="0" fontAlgn="ctr">
                        <a:buNone/>
                      </a:pPr>
                      <a:r>
                        <a:rPr lang="en-GB" sz="1100" b="0" i="0" u="none" strike="noStrike">
                          <a:solidFill>
                            <a:srgbClr val="000000"/>
                          </a:solidFill>
                          <a:effectLst/>
                          <a:latin typeface="Arial" panose="020B0604020202020204" pitchFamily="34" charset="0"/>
                        </a:rPr>
                        <a:t>Friday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A075"/>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2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F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2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D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D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A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E9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7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F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A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7E0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DD4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147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CA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174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6BF7C"/>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C7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AD3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ADC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E8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E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C7B"/>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579"/>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17F"/>
                    </a:solidFill>
                  </a:tcPr>
                </a:tc>
                <a:extLst>
                  <a:ext uri="{0D108BD9-81ED-4DB2-BD59-A6C34878D82A}">
                    <a16:rowId xmlns:a16="http://schemas.microsoft.com/office/drawing/2014/main" val="1516453216"/>
                  </a:ext>
                </a:extLst>
              </a:tr>
              <a:tr h="334080">
                <a:tc>
                  <a:txBody>
                    <a:bodyPr/>
                    <a:lstStyle/>
                    <a:p>
                      <a:pPr algn="ctr" rtl="0" fontAlgn="ctr">
                        <a:buNone/>
                      </a:pPr>
                      <a:r>
                        <a:rPr lang="en-GB" sz="1100" b="0" i="0" u="none" strike="noStrike">
                          <a:solidFill>
                            <a:srgbClr val="000000"/>
                          </a:solidFill>
                          <a:effectLst/>
                          <a:latin typeface="Arial" panose="020B0604020202020204" pitchFamily="34" charset="0"/>
                        </a:rPr>
                        <a:t>Saturday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376"/>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7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5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8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3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5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0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2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1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102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8DB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D7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0D4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8CE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141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3CC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D2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D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0E7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E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D7B"/>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C77"/>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D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46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B7A"/>
                    </a:solidFill>
                  </a:tcPr>
                </a:tc>
                <a:extLst>
                  <a:ext uri="{0D108BD9-81ED-4DB2-BD59-A6C34878D82A}">
                    <a16:rowId xmlns:a16="http://schemas.microsoft.com/office/drawing/2014/main" val="2483231672"/>
                  </a:ext>
                </a:extLst>
              </a:tr>
              <a:tr h="334080">
                <a:tc>
                  <a:txBody>
                    <a:bodyPr/>
                    <a:lstStyle/>
                    <a:p>
                      <a:pPr algn="ctr" rtl="0" fontAlgn="ctr">
                        <a:buNone/>
                      </a:pPr>
                      <a:r>
                        <a:rPr lang="en-GB" sz="1100" b="0" i="0" u="none" strike="noStrike">
                          <a:solidFill>
                            <a:srgbClr val="000000"/>
                          </a:solidFill>
                          <a:effectLst/>
                          <a:latin typeface="Arial" panose="020B0604020202020204" pitchFamily="34" charset="0"/>
                        </a:rPr>
                        <a:t>Sunday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8E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87D"/>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B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E9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3E8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77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5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DE283"/>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DD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108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D9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119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1D5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BD3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7CD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132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FD07F"/>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D881"/>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8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69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5E9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D980"/>
                    </a:solidFill>
                  </a:tcPr>
                </a:tc>
                <a:tc>
                  <a:txBody>
                    <a:bodyPr/>
                    <a:lstStyle/>
                    <a:p>
                      <a:pPr algn="ctr" rtl="0" fontAlgn="ctr">
                        <a:buNone/>
                      </a:pPr>
                      <a:r>
                        <a:rPr lang="en-GB" sz="1100" b="0" i="0" u="none" strike="noStrike">
                          <a:solidFill>
                            <a:srgbClr val="000000"/>
                          </a:solidFill>
                          <a:effectLst/>
                          <a:latin typeface="Arial" panose="020B0604020202020204" pitchFamily="34" charset="0"/>
                        </a:rPr>
                        <a:t>51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C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E75"/>
                    </a:solidFill>
                  </a:tcPr>
                </a:tc>
                <a:tc>
                  <a:txBody>
                    <a:bodyPr/>
                    <a:lstStyle/>
                    <a:p>
                      <a:pPr algn="ctr" rtl="0" fontAlgn="ctr">
                        <a:buNone/>
                      </a:pPr>
                      <a:r>
                        <a:rPr lang="en-GB" sz="1100" b="0" i="0" u="none" strike="noStrike">
                          <a:solidFill>
                            <a:srgbClr val="000000"/>
                          </a:solidFill>
                          <a:effectLst/>
                          <a:latin typeface="Arial" panose="020B0604020202020204" pitchFamily="34" charset="0"/>
                        </a:rPr>
                        <a:t>30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470"/>
                    </a:solidFill>
                  </a:tcPr>
                </a:tc>
                <a:tc>
                  <a:txBody>
                    <a:bodyPr/>
                    <a:lstStyle/>
                    <a:p>
                      <a:pPr algn="ctr" rtl="0" fontAlgn="ctr">
                        <a:buNone/>
                      </a:pPr>
                      <a:r>
                        <a:rPr lang="en-GB" sz="1100" b="0" i="0" u="none" strike="noStrike" dirty="0">
                          <a:solidFill>
                            <a:srgbClr val="000000"/>
                          </a:solidFill>
                          <a:effectLst/>
                          <a:latin typeface="Arial" panose="020B0604020202020204" pitchFamily="34" charset="0"/>
                        </a:rPr>
                        <a:t>31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971"/>
                    </a:solidFill>
                  </a:tcPr>
                </a:tc>
                <a:extLst>
                  <a:ext uri="{0D108BD9-81ED-4DB2-BD59-A6C34878D82A}">
                    <a16:rowId xmlns:a16="http://schemas.microsoft.com/office/drawing/2014/main" val="769693060"/>
                  </a:ext>
                </a:extLst>
              </a:tr>
            </a:tbl>
          </a:graphicData>
        </a:graphic>
      </p:graphicFrame>
      <p:graphicFrame>
        <p:nvGraphicFramePr>
          <p:cNvPr id="8" name="Table 7">
            <a:extLst>
              <a:ext uri="{FF2B5EF4-FFF2-40B4-BE49-F238E27FC236}">
                <a16:creationId xmlns:a16="http://schemas.microsoft.com/office/drawing/2014/main" id="{36F3F122-AB22-0485-9592-AD48A512089E}"/>
              </a:ext>
            </a:extLst>
          </p:cNvPr>
          <p:cNvGraphicFramePr>
            <a:graphicFrameLocks noGrp="1"/>
          </p:cNvGraphicFramePr>
          <p:nvPr>
            <p:extLst>
              <p:ext uri="{D42A27DB-BD31-4B8C-83A1-F6EECF244321}">
                <p14:modId xmlns:p14="http://schemas.microsoft.com/office/powerpoint/2010/main" val="658483451"/>
              </p:ext>
            </p:extLst>
          </p:nvPr>
        </p:nvGraphicFramePr>
        <p:xfrm>
          <a:off x="3340070" y="4702685"/>
          <a:ext cx="5511800" cy="381000"/>
        </p:xfrm>
        <a:graphic>
          <a:graphicData uri="http://schemas.openxmlformats.org/drawingml/2006/table">
            <a:tbl>
              <a:tblPr/>
              <a:tblGrid>
                <a:gridCol w="787400">
                  <a:extLst>
                    <a:ext uri="{9D8B030D-6E8A-4147-A177-3AD203B41FA5}">
                      <a16:colId xmlns:a16="http://schemas.microsoft.com/office/drawing/2014/main" val="2602800735"/>
                    </a:ext>
                  </a:extLst>
                </a:gridCol>
                <a:gridCol w="787400">
                  <a:extLst>
                    <a:ext uri="{9D8B030D-6E8A-4147-A177-3AD203B41FA5}">
                      <a16:colId xmlns:a16="http://schemas.microsoft.com/office/drawing/2014/main" val="565968523"/>
                    </a:ext>
                  </a:extLst>
                </a:gridCol>
                <a:gridCol w="787400">
                  <a:extLst>
                    <a:ext uri="{9D8B030D-6E8A-4147-A177-3AD203B41FA5}">
                      <a16:colId xmlns:a16="http://schemas.microsoft.com/office/drawing/2014/main" val="3201529865"/>
                    </a:ext>
                  </a:extLst>
                </a:gridCol>
                <a:gridCol w="787400">
                  <a:extLst>
                    <a:ext uri="{9D8B030D-6E8A-4147-A177-3AD203B41FA5}">
                      <a16:colId xmlns:a16="http://schemas.microsoft.com/office/drawing/2014/main" val="4293176149"/>
                    </a:ext>
                  </a:extLst>
                </a:gridCol>
                <a:gridCol w="787400">
                  <a:extLst>
                    <a:ext uri="{9D8B030D-6E8A-4147-A177-3AD203B41FA5}">
                      <a16:colId xmlns:a16="http://schemas.microsoft.com/office/drawing/2014/main" val="127615475"/>
                    </a:ext>
                  </a:extLst>
                </a:gridCol>
                <a:gridCol w="787400">
                  <a:extLst>
                    <a:ext uri="{9D8B030D-6E8A-4147-A177-3AD203B41FA5}">
                      <a16:colId xmlns:a16="http://schemas.microsoft.com/office/drawing/2014/main" val="3280562589"/>
                    </a:ext>
                  </a:extLst>
                </a:gridCol>
                <a:gridCol w="787400">
                  <a:extLst>
                    <a:ext uri="{9D8B030D-6E8A-4147-A177-3AD203B41FA5}">
                      <a16:colId xmlns:a16="http://schemas.microsoft.com/office/drawing/2014/main" val="677802600"/>
                    </a:ext>
                  </a:extLst>
                </a:gridCol>
              </a:tblGrid>
              <a:tr h="190500">
                <a:tc>
                  <a:txBody>
                    <a:bodyPr/>
                    <a:lstStyle/>
                    <a:p>
                      <a:pPr algn="ctr" rtl="0" fontAlgn="ctr">
                        <a:buNone/>
                      </a:pPr>
                      <a:r>
                        <a:rPr lang="en-GB" sz="1000" b="1" i="0" u="none" strike="noStrike">
                          <a:solidFill>
                            <a:srgbClr val="000000"/>
                          </a:solidFill>
                          <a:effectLst/>
                          <a:latin typeface="Arial" panose="020B0604020202020204" pitchFamily="34" charset="0"/>
                        </a:rPr>
                        <a:t>Monday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Tuesday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Wednesday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Thursday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dirty="0">
                          <a:solidFill>
                            <a:srgbClr val="000000"/>
                          </a:solidFill>
                          <a:effectLst/>
                          <a:latin typeface="Arial" panose="020B0604020202020204" pitchFamily="34" charset="0"/>
                        </a:rPr>
                        <a:t>Friday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Saturday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Sunday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1623524603"/>
                  </a:ext>
                </a:extLst>
              </a:tr>
              <a:tr h="190500">
                <a:tc>
                  <a:txBody>
                    <a:bodyPr/>
                    <a:lstStyle/>
                    <a:p>
                      <a:pPr algn="ctr" rtl="0" fontAlgn="ctr">
                        <a:buNone/>
                      </a:pPr>
                      <a:r>
                        <a:rPr lang="en-GB" sz="1000" b="0" i="0" u="none" strike="noStrike">
                          <a:solidFill>
                            <a:srgbClr val="000000"/>
                          </a:solidFill>
                          <a:effectLst/>
                          <a:latin typeface="Arial" panose="020B0604020202020204" pitchFamily="34" charset="0"/>
                        </a:rPr>
                        <a:t>84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E7B"/>
                    </a:solidFill>
                  </a:tcPr>
                </a:tc>
                <a:tc>
                  <a:txBody>
                    <a:bodyPr/>
                    <a:lstStyle/>
                    <a:p>
                      <a:pPr algn="ctr" rtl="0" fontAlgn="ctr">
                        <a:buNone/>
                      </a:pPr>
                      <a:r>
                        <a:rPr lang="en-GB" sz="1000" b="0" i="0" u="none" strike="noStrike">
                          <a:solidFill>
                            <a:srgbClr val="000000"/>
                          </a:solidFill>
                          <a:effectLst/>
                          <a:latin typeface="Arial" panose="020B0604020202020204" pitchFamily="34" charset="0"/>
                        </a:rPr>
                        <a:t>92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483"/>
                    </a:solidFill>
                  </a:tcPr>
                </a:tc>
                <a:tc>
                  <a:txBody>
                    <a:bodyPr/>
                    <a:lstStyle/>
                    <a:p>
                      <a:pPr algn="ctr" rtl="0" fontAlgn="ctr">
                        <a:buNone/>
                      </a:pPr>
                      <a:r>
                        <a:rPr lang="en-GB" sz="1000" b="0" i="0" u="none" strike="noStrike">
                          <a:solidFill>
                            <a:srgbClr val="000000"/>
                          </a:solidFill>
                          <a:effectLst/>
                          <a:latin typeface="Arial" panose="020B0604020202020204" pitchFamily="34" charset="0"/>
                        </a:rPr>
                        <a:t>85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C97D"/>
                    </a:solidFill>
                  </a:tcPr>
                </a:tc>
                <a:tc>
                  <a:txBody>
                    <a:bodyPr/>
                    <a:lstStyle/>
                    <a:p>
                      <a:pPr algn="ctr" rtl="0" fontAlgn="ctr">
                        <a:buNone/>
                      </a:pPr>
                      <a:r>
                        <a:rPr lang="en-GB" sz="1000" b="0" i="0" u="none" strike="noStrike">
                          <a:solidFill>
                            <a:srgbClr val="000000"/>
                          </a:solidFill>
                          <a:effectLst/>
                          <a:latin typeface="Arial" panose="020B0604020202020204" pitchFamily="34" charset="0"/>
                        </a:rPr>
                        <a:t>80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buNone/>
                      </a:pPr>
                      <a:r>
                        <a:rPr lang="en-GB" sz="1000" b="0" i="0" u="none" strike="noStrike">
                          <a:solidFill>
                            <a:srgbClr val="000000"/>
                          </a:solidFill>
                          <a:effectLst/>
                          <a:latin typeface="Arial" panose="020B0604020202020204" pitchFamily="34" charset="0"/>
                        </a:rPr>
                        <a:t>87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buNone/>
                      </a:pPr>
                      <a:r>
                        <a:rPr lang="en-GB" sz="1000" b="0" i="0" u="none" strike="noStrike">
                          <a:solidFill>
                            <a:srgbClr val="000000"/>
                          </a:solidFill>
                          <a:effectLst/>
                          <a:latin typeface="Arial" panose="020B0604020202020204" pitchFamily="34" charset="0"/>
                        </a:rPr>
                        <a:t>111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ACA7E"/>
                    </a:solidFill>
                  </a:tcPr>
                </a:tc>
                <a:tc>
                  <a:txBody>
                    <a:bodyPr/>
                    <a:lstStyle/>
                    <a:p>
                      <a:pPr algn="ctr" rtl="0" fontAlgn="ctr">
                        <a:buNone/>
                      </a:pPr>
                      <a:r>
                        <a:rPr lang="en-GB" sz="1000" b="0" i="0" u="none" strike="noStrike" dirty="0">
                          <a:solidFill>
                            <a:srgbClr val="000000"/>
                          </a:solidFill>
                          <a:effectLst/>
                          <a:latin typeface="Arial" panose="020B0604020202020204" pitchFamily="34" charset="0"/>
                        </a:rPr>
                        <a:t>119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4018376458"/>
                  </a:ext>
                </a:extLst>
              </a:tr>
            </a:tbl>
          </a:graphicData>
        </a:graphic>
      </p:graphicFrame>
      <p:graphicFrame>
        <p:nvGraphicFramePr>
          <p:cNvPr id="9" name="Table 8">
            <a:extLst>
              <a:ext uri="{FF2B5EF4-FFF2-40B4-BE49-F238E27FC236}">
                <a16:creationId xmlns:a16="http://schemas.microsoft.com/office/drawing/2014/main" id="{8E7FDBFE-DAB1-F8E1-A880-CFE5EAA3759F}"/>
              </a:ext>
            </a:extLst>
          </p:cNvPr>
          <p:cNvGraphicFramePr>
            <a:graphicFrameLocks noGrp="1"/>
          </p:cNvGraphicFramePr>
          <p:nvPr>
            <p:extLst>
              <p:ext uri="{D42A27DB-BD31-4B8C-83A1-F6EECF244321}">
                <p14:modId xmlns:p14="http://schemas.microsoft.com/office/powerpoint/2010/main" val="3387338020"/>
              </p:ext>
            </p:extLst>
          </p:nvPr>
        </p:nvGraphicFramePr>
        <p:xfrm>
          <a:off x="3340070" y="4702685"/>
          <a:ext cx="5511800" cy="381000"/>
        </p:xfrm>
        <a:graphic>
          <a:graphicData uri="http://schemas.openxmlformats.org/drawingml/2006/table">
            <a:tbl>
              <a:tblPr/>
              <a:tblGrid>
                <a:gridCol w="787400">
                  <a:extLst>
                    <a:ext uri="{9D8B030D-6E8A-4147-A177-3AD203B41FA5}">
                      <a16:colId xmlns:a16="http://schemas.microsoft.com/office/drawing/2014/main" val="2150268966"/>
                    </a:ext>
                  </a:extLst>
                </a:gridCol>
                <a:gridCol w="787400">
                  <a:extLst>
                    <a:ext uri="{9D8B030D-6E8A-4147-A177-3AD203B41FA5}">
                      <a16:colId xmlns:a16="http://schemas.microsoft.com/office/drawing/2014/main" val="3182604049"/>
                    </a:ext>
                  </a:extLst>
                </a:gridCol>
                <a:gridCol w="787400">
                  <a:extLst>
                    <a:ext uri="{9D8B030D-6E8A-4147-A177-3AD203B41FA5}">
                      <a16:colId xmlns:a16="http://schemas.microsoft.com/office/drawing/2014/main" val="2074766045"/>
                    </a:ext>
                  </a:extLst>
                </a:gridCol>
                <a:gridCol w="787400">
                  <a:extLst>
                    <a:ext uri="{9D8B030D-6E8A-4147-A177-3AD203B41FA5}">
                      <a16:colId xmlns:a16="http://schemas.microsoft.com/office/drawing/2014/main" val="86662628"/>
                    </a:ext>
                  </a:extLst>
                </a:gridCol>
                <a:gridCol w="787400">
                  <a:extLst>
                    <a:ext uri="{9D8B030D-6E8A-4147-A177-3AD203B41FA5}">
                      <a16:colId xmlns:a16="http://schemas.microsoft.com/office/drawing/2014/main" val="727184953"/>
                    </a:ext>
                  </a:extLst>
                </a:gridCol>
                <a:gridCol w="787400">
                  <a:extLst>
                    <a:ext uri="{9D8B030D-6E8A-4147-A177-3AD203B41FA5}">
                      <a16:colId xmlns:a16="http://schemas.microsoft.com/office/drawing/2014/main" val="301479061"/>
                    </a:ext>
                  </a:extLst>
                </a:gridCol>
                <a:gridCol w="787400">
                  <a:extLst>
                    <a:ext uri="{9D8B030D-6E8A-4147-A177-3AD203B41FA5}">
                      <a16:colId xmlns:a16="http://schemas.microsoft.com/office/drawing/2014/main" val="1247469401"/>
                    </a:ext>
                  </a:extLst>
                </a:gridCol>
              </a:tblGrid>
              <a:tr h="190500">
                <a:tc>
                  <a:txBody>
                    <a:bodyPr/>
                    <a:lstStyle/>
                    <a:p>
                      <a:pPr algn="ctr" rtl="0" fontAlgn="ctr">
                        <a:buNone/>
                      </a:pPr>
                      <a:r>
                        <a:rPr lang="en-GB" sz="1000" b="1" i="0" u="none" strike="noStrike">
                          <a:solidFill>
                            <a:srgbClr val="000000"/>
                          </a:solidFill>
                          <a:effectLst/>
                          <a:latin typeface="Arial" panose="020B0604020202020204" pitchFamily="34" charset="0"/>
                        </a:rPr>
                        <a:t>Monday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Tuesday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Wednesday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Thursday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Friday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Saturday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Sunday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1684191140"/>
                  </a:ext>
                </a:extLst>
              </a:tr>
              <a:tr h="190500">
                <a:tc>
                  <a:txBody>
                    <a:bodyPr/>
                    <a:lstStyle/>
                    <a:p>
                      <a:pPr algn="ctr" rtl="0" fontAlgn="ctr">
                        <a:buNone/>
                      </a:pPr>
                      <a:r>
                        <a:rPr lang="en-GB" sz="1000" b="0" i="0" u="none" strike="noStrike">
                          <a:solidFill>
                            <a:srgbClr val="000000"/>
                          </a:solidFill>
                          <a:effectLst/>
                          <a:latin typeface="Arial" panose="020B0604020202020204" pitchFamily="34" charset="0"/>
                        </a:rPr>
                        <a:t>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984"/>
                    </a:solidFill>
                  </a:tcPr>
                </a:tc>
                <a:tc>
                  <a:txBody>
                    <a:bodyPr/>
                    <a:lstStyle/>
                    <a:p>
                      <a:pPr algn="ctr" rtl="0" fontAlgn="ctr">
                        <a:buNone/>
                      </a:pPr>
                      <a:r>
                        <a:rPr lang="en-GB" sz="1000" b="0" i="0" u="none" strike="noStrike">
                          <a:solidFill>
                            <a:srgbClr val="000000"/>
                          </a:solidFill>
                          <a:effectLst/>
                          <a:latin typeface="Arial" panose="020B0604020202020204" pitchFamily="34" charset="0"/>
                        </a:rPr>
                        <a:t>87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buNone/>
                      </a:pPr>
                      <a:r>
                        <a:rPr lang="en-GB" sz="1000" b="0" i="0" u="none" strike="noStrike">
                          <a:solidFill>
                            <a:srgbClr val="000000"/>
                          </a:solidFill>
                          <a:effectLst/>
                          <a:latin typeface="Arial" panose="020B0604020202020204" pitchFamily="34" charset="0"/>
                        </a:rPr>
                        <a:t>89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476"/>
                    </a:solidFill>
                  </a:tcPr>
                </a:tc>
                <a:tc>
                  <a:txBody>
                    <a:bodyPr/>
                    <a:lstStyle/>
                    <a:p>
                      <a:pPr algn="ctr" rtl="0" fontAlgn="ctr">
                        <a:buNone/>
                      </a:pPr>
                      <a:r>
                        <a:rPr lang="en-GB" sz="1000" b="0" i="0" u="none" strike="noStrike">
                          <a:solidFill>
                            <a:srgbClr val="000000"/>
                          </a:solidFill>
                          <a:effectLst/>
                          <a:latin typeface="Arial" panose="020B0604020202020204" pitchFamily="34" charset="0"/>
                        </a:rPr>
                        <a:t>88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770"/>
                    </a:solidFill>
                  </a:tcPr>
                </a:tc>
                <a:tc>
                  <a:txBody>
                    <a:bodyPr/>
                    <a:lstStyle/>
                    <a:p>
                      <a:pPr algn="ctr" rtl="0" fontAlgn="ctr">
                        <a:buNone/>
                      </a:pPr>
                      <a:r>
                        <a:rPr lang="en-GB" sz="1000" b="0" i="0" u="none" strike="noStrike">
                          <a:solidFill>
                            <a:srgbClr val="000000"/>
                          </a:solidFill>
                          <a:effectLst/>
                          <a:latin typeface="Arial" panose="020B0604020202020204" pitchFamily="34" charset="0"/>
                        </a:rPr>
                        <a:t>92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buNone/>
                      </a:pPr>
                      <a:r>
                        <a:rPr lang="en-GB" sz="1000" b="0" i="0" u="none" strike="noStrike">
                          <a:solidFill>
                            <a:srgbClr val="000000"/>
                          </a:solidFill>
                          <a:effectLst/>
                          <a:latin typeface="Arial" panose="020B0604020202020204" pitchFamily="34" charset="0"/>
                        </a:rPr>
                        <a:t>118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7C97E"/>
                    </a:solidFill>
                  </a:tcPr>
                </a:tc>
                <a:tc>
                  <a:txBody>
                    <a:bodyPr/>
                    <a:lstStyle/>
                    <a:p>
                      <a:pPr algn="ctr" rtl="0" fontAlgn="ctr">
                        <a:buNone/>
                      </a:pPr>
                      <a:r>
                        <a:rPr lang="en-GB" sz="1000" b="0" i="0" u="none" strike="noStrike" dirty="0">
                          <a:solidFill>
                            <a:srgbClr val="000000"/>
                          </a:solidFill>
                          <a:effectLst/>
                          <a:latin typeface="Arial" panose="020B0604020202020204" pitchFamily="34" charset="0"/>
                        </a:rPr>
                        <a:t>126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1436212385"/>
                  </a:ext>
                </a:extLst>
              </a:tr>
            </a:tbl>
          </a:graphicData>
        </a:graphic>
      </p:graphicFrame>
      <p:sp>
        <p:nvSpPr>
          <p:cNvPr id="2" name="Title 1">
            <a:extLst>
              <a:ext uri="{FF2B5EF4-FFF2-40B4-BE49-F238E27FC236}">
                <a16:creationId xmlns:a16="http://schemas.microsoft.com/office/drawing/2014/main" id="{6A74CBB0-EB64-71F1-50CE-D877A42B8B6B}"/>
              </a:ext>
            </a:extLst>
          </p:cNvPr>
          <p:cNvSpPr>
            <a:spLocks noGrp="1"/>
          </p:cNvSpPr>
          <p:nvPr>
            <p:ph type="title"/>
          </p:nvPr>
        </p:nvSpPr>
        <p:spPr/>
        <p:txBody>
          <a:bodyPr/>
          <a:lstStyle/>
          <a:p>
            <a:r>
              <a:rPr lang="en-GB" dirty="0"/>
              <a:t>When to target the ‘Lighter Viewers’</a:t>
            </a:r>
          </a:p>
        </p:txBody>
      </p:sp>
      <p:sp>
        <p:nvSpPr>
          <p:cNvPr id="3" name="Text Placeholder 2">
            <a:extLst>
              <a:ext uri="{FF2B5EF4-FFF2-40B4-BE49-F238E27FC236}">
                <a16:creationId xmlns:a16="http://schemas.microsoft.com/office/drawing/2014/main" id="{EFD09B86-EBB4-497A-77C8-2E451A2B4900}"/>
              </a:ext>
            </a:extLst>
          </p:cNvPr>
          <p:cNvSpPr>
            <a:spLocks noGrp="1"/>
          </p:cNvSpPr>
          <p:nvPr>
            <p:ph type="body" sz="quarter" idx="15"/>
          </p:nvPr>
        </p:nvSpPr>
        <p:spPr/>
        <p:txBody>
          <a:bodyPr/>
          <a:lstStyle/>
          <a:p>
            <a:r>
              <a:rPr lang="en-GB" dirty="0"/>
              <a:t>Source: Barb Q1 2026, commercial linear &amp; BVOD, TV set, ‘Lighter Viewers’ index vs all adults.</a:t>
            </a:r>
          </a:p>
        </p:txBody>
      </p:sp>
      <p:graphicFrame>
        <p:nvGraphicFramePr>
          <p:cNvPr id="4" name="Table 3">
            <a:extLst>
              <a:ext uri="{FF2B5EF4-FFF2-40B4-BE49-F238E27FC236}">
                <a16:creationId xmlns:a16="http://schemas.microsoft.com/office/drawing/2014/main" id="{0C05DA2F-C8A4-58E8-1B14-95210BB11595}"/>
              </a:ext>
            </a:extLst>
          </p:cNvPr>
          <p:cNvGraphicFramePr>
            <a:graphicFrameLocks noGrp="1"/>
          </p:cNvGraphicFramePr>
          <p:nvPr>
            <p:extLst>
              <p:ext uri="{D42A27DB-BD31-4B8C-83A1-F6EECF244321}">
                <p14:modId xmlns:p14="http://schemas.microsoft.com/office/powerpoint/2010/main" val="2827474395"/>
              </p:ext>
            </p:extLst>
          </p:nvPr>
        </p:nvGraphicFramePr>
        <p:xfrm>
          <a:off x="3340070" y="4702685"/>
          <a:ext cx="5511800" cy="381000"/>
        </p:xfrm>
        <a:graphic>
          <a:graphicData uri="http://schemas.openxmlformats.org/drawingml/2006/table">
            <a:tbl>
              <a:tblPr/>
              <a:tblGrid>
                <a:gridCol w="787400">
                  <a:extLst>
                    <a:ext uri="{9D8B030D-6E8A-4147-A177-3AD203B41FA5}">
                      <a16:colId xmlns:a16="http://schemas.microsoft.com/office/drawing/2014/main" val="3510897571"/>
                    </a:ext>
                  </a:extLst>
                </a:gridCol>
                <a:gridCol w="787400">
                  <a:extLst>
                    <a:ext uri="{9D8B030D-6E8A-4147-A177-3AD203B41FA5}">
                      <a16:colId xmlns:a16="http://schemas.microsoft.com/office/drawing/2014/main" val="141292225"/>
                    </a:ext>
                  </a:extLst>
                </a:gridCol>
                <a:gridCol w="787400">
                  <a:extLst>
                    <a:ext uri="{9D8B030D-6E8A-4147-A177-3AD203B41FA5}">
                      <a16:colId xmlns:a16="http://schemas.microsoft.com/office/drawing/2014/main" val="2842918090"/>
                    </a:ext>
                  </a:extLst>
                </a:gridCol>
                <a:gridCol w="787400">
                  <a:extLst>
                    <a:ext uri="{9D8B030D-6E8A-4147-A177-3AD203B41FA5}">
                      <a16:colId xmlns:a16="http://schemas.microsoft.com/office/drawing/2014/main" val="3495231192"/>
                    </a:ext>
                  </a:extLst>
                </a:gridCol>
                <a:gridCol w="787400">
                  <a:extLst>
                    <a:ext uri="{9D8B030D-6E8A-4147-A177-3AD203B41FA5}">
                      <a16:colId xmlns:a16="http://schemas.microsoft.com/office/drawing/2014/main" val="3441174399"/>
                    </a:ext>
                  </a:extLst>
                </a:gridCol>
                <a:gridCol w="787400">
                  <a:extLst>
                    <a:ext uri="{9D8B030D-6E8A-4147-A177-3AD203B41FA5}">
                      <a16:colId xmlns:a16="http://schemas.microsoft.com/office/drawing/2014/main" val="2465603696"/>
                    </a:ext>
                  </a:extLst>
                </a:gridCol>
                <a:gridCol w="787400">
                  <a:extLst>
                    <a:ext uri="{9D8B030D-6E8A-4147-A177-3AD203B41FA5}">
                      <a16:colId xmlns:a16="http://schemas.microsoft.com/office/drawing/2014/main" val="216494752"/>
                    </a:ext>
                  </a:extLst>
                </a:gridCol>
              </a:tblGrid>
              <a:tr h="190500">
                <a:tc>
                  <a:txBody>
                    <a:bodyPr/>
                    <a:lstStyle/>
                    <a:p>
                      <a:pPr algn="ctr" rtl="0" fontAlgn="ctr">
                        <a:buNone/>
                      </a:pPr>
                      <a:r>
                        <a:rPr lang="en-GB" sz="1000" b="1" i="0" u="none" strike="noStrike">
                          <a:solidFill>
                            <a:srgbClr val="000000"/>
                          </a:solidFill>
                          <a:effectLst/>
                          <a:latin typeface="Arial" panose="020B0604020202020204" pitchFamily="34" charset="0"/>
                        </a:rPr>
                        <a:t>Monday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Tuesday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Wednesday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Thursday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Friday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Saturday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000" b="1" i="0" u="none" strike="noStrike">
                          <a:solidFill>
                            <a:srgbClr val="000000"/>
                          </a:solidFill>
                          <a:effectLst/>
                          <a:latin typeface="Arial" panose="020B0604020202020204" pitchFamily="34" charset="0"/>
                        </a:rPr>
                        <a:t>Sunday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2920454745"/>
                  </a:ext>
                </a:extLst>
              </a:tr>
              <a:tr h="190500">
                <a:tc>
                  <a:txBody>
                    <a:bodyPr/>
                    <a:lstStyle/>
                    <a:p>
                      <a:pPr algn="ctr" rtl="0" fontAlgn="ctr">
                        <a:buNone/>
                      </a:pPr>
                      <a:r>
                        <a:rPr lang="en-GB" sz="1000" b="0" i="0" u="none" strike="noStrike">
                          <a:solidFill>
                            <a:srgbClr val="000000"/>
                          </a:solidFill>
                          <a:effectLst/>
                          <a:latin typeface="Arial" panose="020B0604020202020204" pitchFamily="34" charset="0"/>
                        </a:rPr>
                        <a:t>95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buNone/>
                      </a:pPr>
                      <a:r>
                        <a:rPr lang="en-GB" sz="1000" b="0" i="0" u="none" strike="noStrike">
                          <a:solidFill>
                            <a:srgbClr val="000000"/>
                          </a:solidFill>
                          <a:effectLst/>
                          <a:latin typeface="Arial" panose="020B0604020202020204" pitchFamily="34" charset="0"/>
                        </a:rPr>
                        <a:t>100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82"/>
                    </a:solidFill>
                  </a:tcPr>
                </a:tc>
                <a:tc>
                  <a:txBody>
                    <a:bodyPr/>
                    <a:lstStyle/>
                    <a:p>
                      <a:pPr algn="ctr" rtl="0" fontAlgn="ctr">
                        <a:buNone/>
                      </a:pPr>
                      <a:r>
                        <a:rPr lang="en-GB" sz="1000" b="0" i="0" u="none" strike="noStrike">
                          <a:solidFill>
                            <a:srgbClr val="000000"/>
                          </a:solidFill>
                          <a:effectLst/>
                          <a:latin typeface="Arial" panose="020B0604020202020204" pitchFamily="34" charset="0"/>
                        </a:rPr>
                        <a:t>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473"/>
                    </a:solidFill>
                  </a:tcPr>
                </a:tc>
                <a:tc>
                  <a:txBody>
                    <a:bodyPr/>
                    <a:lstStyle/>
                    <a:p>
                      <a:pPr algn="ctr" rtl="0" fontAlgn="ctr">
                        <a:buNone/>
                      </a:pPr>
                      <a:r>
                        <a:rPr lang="en-GB" sz="1000" b="0" i="0" u="none" strike="noStrike">
                          <a:solidFill>
                            <a:srgbClr val="000000"/>
                          </a:solidFill>
                          <a:effectLst/>
                          <a:latin typeface="Arial" panose="020B0604020202020204" pitchFamily="34" charset="0"/>
                        </a:rPr>
                        <a:t>89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buNone/>
                      </a:pPr>
                      <a:r>
                        <a:rPr lang="en-GB" sz="1000" b="0" i="0" u="none" strike="noStrike">
                          <a:solidFill>
                            <a:srgbClr val="000000"/>
                          </a:solidFill>
                          <a:effectLst/>
                          <a:latin typeface="Arial" panose="020B0604020202020204" pitchFamily="34" charset="0"/>
                        </a:rPr>
                        <a:t>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AF78"/>
                    </a:solidFill>
                  </a:tcPr>
                </a:tc>
                <a:tc>
                  <a:txBody>
                    <a:bodyPr/>
                    <a:lstStyle/>
                    <a:p>
                      <a:pPr algn="ctr" rtl="0" fontAlgn="ctr">
                        <a:buNone/>
                      </a:pPr>
                      <a:r>
                        <a:rPr lang="en-GB" sz="1000" b="0" i="0" u="none" strike="noStrike">
                          <a:solidFill>
                            <a:srgbClr val="000000"/>
                          </a:solidFill>
                          <a:effectLst/>
                          <a:latin typeface="Arial" panose="020B0604020202020204" pitchFamily="34" charset="0"/>
                        </a:rPr>
                        <a:t>110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5CD7E"/>
                    </a:solidFill>
                  </a:tcPr>
                </a:tc>
                <a:tc>
                  <a:txBody>
                    <a:bodyPr/>
                    <a:lstStyle/>
                    <a:p>
                      <a:pPr algn="ctr" rtl="0" fontAlgn="ctr">
                        <a:buNone/>
                      </a:pPr>
                      <a:r>
                        <a:rPr lang="en-GB" sz="1000" b="0" i="0" u="none" strike="noStrike" dirty="0">
                          <a:solidFill>
                            <a:srgbClr val="000000"/>
                          </a:solidFill>
                          <a:effectLst/>
                          <a:latin typeface="Arial" panose="020B0604020202020204" pitchFamily="34" charset="0"/>
                        </a:rPr>
                        <a:t>117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4033754976"/>
                  </a:ext>
                </a:extLst>
              </a:tr>
            </a:tbl>
          </a:graphicData>
        </a:graphic>
      </p:graphicFrame>
      <p:graphicFrame>
        <p:nvGraphicFramePr>
          <p:cNvPr id="10" name="Table 9">
            <a:extLst>
              <a:ext uri="{FF2B5EF4-FFF2-40B4-BE49-F238E27FC236}">
                <a16:creationId xmlns:a16="http://schemas.microsoft.com/office/drawing/2014/main" id="{8E47AAB2-1106-44DA-2249-D403F474FC6B}"/>
              </a:ext>
            </a:extLst>
          </p:cNvPr>
          <p:cNvGraphicFramePr>
            <a:graphicFrameLocks noGrp="1"/>
          </p:cNvGraphicFramePr>
          <p:nvPr>
            <p:extLst>
              <p:ext uri="{D42A27DB-BD31-4B8C-83A1-F6EECF244321}">
                <p14:modId xmlns:p14="http://schemas.microsoft.com/office/powerpoint/2010/main" val="206168582"/>
              </p:ext>
            </p:extLst>
          </p:nvPr>
        </p:nvGraphicFramePr>
        <p:xfrm>
          <a:off x="3094603" y="4702685"/>
          <a:ext cx="6002794" cy="381000"/>
        </p:xfrm>
        <a:graphic>
          <a:graphicData uri="http://schemas.openxmlformats.org/drawingml/2006/table">
            <a:tbl>
              <a:tblPr/>
              <a:tblGrid>
                <a:gridCol w="857542">
                  <a:extLst>
                    <a:ext uri="{9D8B030D-6E8A-4147-A177-3AD203B41FA5}">
                      <a16:colId xmlns:a16="http://schemas.microsoft.com/office/drawing/2014/main" val="1711684606"/>
                    </a:ext>
                  </a:extLst>
                </a:gridCol>
                <a:gridCol w="857542">
                  <a:extLst>
                    <a:ext uri="{9D8B030D-6E8A-4147-A177-3AD203B41FA5}">
                      <a16:colId xmlns:a16="http://schemas.microsoft.com/office/drawing/2014/main" val="2868582073"/>
                    </a:ext>
                  </a:extLst>
                </a:gridCol>
                <a:gridCol w="857542">
                  <a:extLst>
                    <a:ext uri="{9D8B030D-6E8A-4147-A177-3AD203B41FA5}">
                      <a16:colId xmlns:a16="http://schemas.microsoft.com/office/drawing/2014/main" val="3495743850"/>
                    </a:ext>
                  </a:extLst>
                </a:gridCol>
                <a:gridCol w="857542">
                  <a:extLst>
                    <a:ext uri="{9D8B030D-6E8A-4147-A177-3AD203B41FA5}">
                      <a16:colId xmlns:a16="http://schemas.microsoft.com/office/drawing/2014/main" val="3656485503"/>
                    </a:ext>
                  </a:extLst>
                </a:gridCol>
                <a:gridCol w="857542">
                  <a:extLst>
                    <a:ext uri="{9D8B030D-6E8A-4147-A177-3AD203B41FA5}">
                      <a16:colId xmlns:a16="http://schemas.microsoft.com/office/drawing/2014/main" val="2758308702"/>
                    </a:ext>
                  </a:extLst>
                </a:gridCol>
                <a:gridCol w="857542">
                  <a:extLst>
                    <a:ext uri="{9D8B030D-6E8A-4147-A177-3AD203B41FA5}">
                      <a16:colId xmlns:a16="http://schemas.microsoft.com/office/drawing/2014/main" val="1934310752"/>
                    </a:ext>
                  </a:extLst>
                </a:gridCol>
                <a:gridCol w="857542">
                  <a:extLst>
                    <a:ext uri="{9D8B030D-6E8A-4147-A177-3AD203B41FA5}">
                      <a16:colId xmlns:a16="http://schemas.microsoft.com/office/drawing/2014/main" val="4250103307"/>
                    </a:ext>
                  </a:extLst>
                </a:gridCol>
              </a:tblGrid>
              <a:tr h="190500">
                <a:tc>
                  <a:txBody>
                    <a:bodyPr/>
                    <a:lstStyle/>
                    <a:p>
                      <a:pPr algn="ctr" rtl="0" fontAlgn="ctr">
                        <a:buNone/>
                      </a:pPr>
                      <a:r>
                        <a:rPr lang="en-GB" sz="1100" b="1" i="0" u="none" strike="noStrike">
                          <a:solidFill>
                            <a:srgbClr val="000000"/>
                          </a:solidFill>
                          <a:effectLst/>
                          <a:latin typeface="Arial" panose="020B0604020202020204" pitchFamily="34" charset="0"/>
                        </a:rPr>
                        <a:t>Monday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1" i="0" u="none" strike="noStrike">
                          <a:solidFill>
                            <a:srgbClr val="000000"/>
                          </a:solidFill>
                          <a:effectLst/>
                          <a:latin typeface="Arial" panose="020B0604020202020204" pitchFamily="34" charset="0"/>
                        </a:rPr>
                        <a:t>Tuesday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1" i="0" u="none" strike="noStrike">
                          <a:solidFill>
                            <a:srgbClr val="000000"/>
                          </a:solidFill>
                          <a:effectLst/>
                          <a:latin typeface="Arial" panose="020B0604020202020204" pitchFamily="34" charset="0"/>
                        </a:rPr>
                        <a:t>Wednesday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1" i="0" u="none" strike="noStrike" dirty="0">
                          <a:solidFill>
                            <a:srgbClr val="000000"/>
                          </a:solidFill>
                          <a:effectLst/>
                          <a:latin typeface="Arial" panose="020B0604020202020204" pitchFamily="34" charset="0"/>
                        </a:rPr>
                        <a:t>Thursday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1" i="0" u="none" strike="noStrike">
                          <a:solidFill>
                            <a:srgbClr val="000000"/>
                          </a:solidFill>
                          <a:effectLst/>
                          <a:latin typeface="Arial" panose="020B0604020202020204" pitchFamily="34" charset="0"/>
                        </a:rPr>
                        <a:t>Friday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1" i="0" u="none" strike="noStrike">
                          <a:solidFill>
                            <a:srgbClr val="000000"/>
                          </a:solidFill>
                          <a:effectLst/>
                          <a:latin typeface="Arial" panose="020B0604020202020204" pitchFamily="34" charset="0"/>
                        </a:rPr>
                        <a:t>Saturday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tc>
                  <a:txBody>
                    <a:bodyPr/>
                    <a:lstStyle/>
                    <a:p>
                      <a:pPr algn="ctr" rtl="0" fontAlgn="ctr">
                        <a:buNone/>
                      </a:pPr>
                      <a:r>
                        <a:rPr lang="en-GB" sz="1100" b="1" i="0" u="none" strike="noStrike">
                          <a:solidFill>
                            <a:srgbClr val="000000"/>
                          </a:solidFill>
                          <a:effectLst/>
                          <a:latin typeface="Arial" panose="020B0604020202020204" pitchFamily="34" charset="0"/>
                        </a:rPr>
                        <a:t>Sunday</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CDD9"/>
                    </a:solidFill>
                  </a:tcPr>
                </a:tc>
                <a:extLst>
                  <a:ext uri="{0D108BD9-81ED-4DB2-BD59-A6C34878D82A}">
                    <a16:rowId xmlns:a16="http://schemas.microsoft.com/office/drawing/2014/main" val="400457084"/>
                  </a:ext>
                </a:extLst>
              </a:tr>
              <a:tr h="190500">
                <a:tc>
                  <a:txBody>
                    <a:bodyPr/>
                    <a:lstStyle/>
                    <a:p>
                      <a:pPr algn="ctr" rtl="0" fontAlgn="ctr">
                        <a:buNone/>
                      </a:pPr>
                      <a:r>
                        <a:rPr lang="en-GB" sz="1100" b="0" i="0" u="none" strike="noStrike">
                          <a:solidFill>
                            <a:srgbClr val="000000"/>
                          </a:solidFill>
                          <a:effectLst/>
                          <a:latin typeface="Arial" panose="020B0604020202020204" pitchFamily="34" charset="0"/>
                        </a:rPr>
                        <a:t>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EA84"/>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D07E"/>
                    </a:solidFill>
                  </a:tcPr>
                </a:tc>
                <a:tc>
                  <a:txBody>
                    <a:bodyPr/>
                    <a:lstStyle/>
                    <a:p>
                      <a:pPr algn="ctr" rtl="0" fontAlgn="ctr">
                        <a:buNone/>
                      </a:pPr>
                      <a:r>
                        <a:rPr lang="en-GB" sz="1100" b="0" i="0" u="none" strike="noStrike">
                          <a:solidFill>
                            <a:srgbClr val="000000"/>
                          </a:solidFill>
                          <a:effectLst/>
                          <a:latin typeface="Arial" panose="020B0604020202020204" pitchFamily="34" charset="0"/>
                        </a:rPr>
                        <a:t>89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buNone/>
                      </a:pPr>
                      <a:r>
                        <a:rPr lang="en-GB" sz="1100" b="0" i="0" u="none" strike="noStrike">
                          <a:solidFill>
                            <a:srgbClr val="000000"/>
                          </a:solidFill>
                          <a:effectLst/>
                          <a:latin typeface="Arial" panose="020B0604020202020204" pitchFamily="34" charset="0"/>
                        </a:rPr>
                        <a:t>90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D72"/>
                    </a:solidFill>
                  </a:tcPr>
                </a:tc>
                <a:tc>
                  <a:txBody>
                    <a:bodyPr/>
                    <a:lstStyle/>
                    <a:p>
                      <a:pPr algn="ctr" rtl="0" fontAlgn="ctr">
                        <a:buNone/>
                      </a:pPr>
                      <a:r>
                        <a:rPr lang="en-GB" sz="1100" b="0" i="0" u="none" strike="noStrike">
                          <a:solidFill>
                            <a:srgbClr val="000000"/>
                          </a:solidFill>
                          <a:effectLst/>
                          <a:latin typeface="Arial" panose="020B0604020202020204" pitchFamily="34" charset="0"/>
                        </a:rPr>
                        <a:t>121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9C07C"/>
                    </a:solidFill>
                  </a:tcPr>
                </a:tc>
                <a:tc>
                  <a:txBody>
                    <a:bodyPr/>
                    <a:lstStyle/>
                    <a:p>
                      <a:pPr algn="ctr" rtl="0" fontAlgn="ctr">
                        <a:buNone/>
                      </a:pPr>
                      <a:r>
                        <a:rPr lang="en-GB" sz="1100" b="0" i="0" u="none" strike="noStrike" dirty="0">
                          <a:solidFill>
                            <a:srgbClr val="000000"/>
                          </a:solidFill>
                          <a:effectLst/>
                          <a:latin typeface="Arial" panose="020B0604020202020204" pitchFamily="34" charset="0"/>
                        </a:rPr>
                        <a:t>122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2194294661"/>
                  </a:ext>
                </a:extLst>
              </a:tr>
            </a:tbl>
          </a:graphicData>
        </a:graphic>
      </p:graphicFrame>
    </p:spTree>
    <p:extLst>
      <p:ext uri="{BB962C8B-B14F-4D97-AF65-F5344CB8AC3E}">
        <p14:creationId xmlns:p14="http://schemas.microsoft.com/office/powerpoint/2010/main" val="2250969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737851-A412-48FB-84FD-700B26E0335A}"/>
              </a:ext>
            </a:extLst>
          </p:cNvPr>
          <p:cNvSpPr>
            <a:spLocks noGrp="1"/>
          </p:cNvSpPr>
          <p:nvPr>
            <p:ph type="title"/>
          </p:nvPr>
        </p:nvSpPr>
        <p:spPr>
          <a:xfrm>
            <a:off x="313437" y="371584"/>
            <a:ext cx="11341099" cy="816050"/>
          </a:xfrm>
        </p:spPr>
        <p:txBody>
          <a:bodyPr/>
          <a:lstStyle/>
          <a:p>
            <a:r>
              <a:rPr lang="en-GB" dirty="0"/>
              <a:t>Q1 2026 linear TV facts &amp; figures</a:t>
            </a:r>
          </a:p>
        </p:txBody>
      </p:sp>
      <p:cxnSp>
        <p:nvCxnSpPr>
          <p:cNvPr id="77" name="Straight Connector 76">
            <a:extLst>
              <a:ext uri="{FF2B5EF4-FFF2-40B4-BE49-F238E27FC236}">
                <a16:creationId xmlns:a16="http://schemas.microsoft.com/office/drawing/2014/main" id="{851E1FB5-0357-4B16-85AD-E59CBF92B620}"/>
              </a:ext>
            </a:extLst>
          </p:cNvPr>
          <p:cNvCxnSpPr/>
          <p:nvPr/>
        </p:nvCxnSpPr>
        <p:spPr>
          <a:xfrm>
            <a:off x="1040272" y="1941706"/>
            <a:ext cx="10008000"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CA687A6D-6142-4732-BB06-92AFB560A249}"/>
              </a:ext>
            </a:extLst>
          </p:cNvPr>
          <p:cNvSpPr txBox="1"/>
          <p:nvPr/>
        </p:nvSpPr>
        <p:spPr>
          <a:xfrm>
            <a:off x="1128533" y="1990860"/>
            <a:ext cx="1352159" cy="338554"/>
          </a:xfrm>
          <a:prstGeom prst="rect">
            <a:avLst/>
          </a:prstGeom>
          <a:noFill/>
        </p:spPr>
        <p:txBody>
          <a:bodyPr wrap="square" rtlCol="0">
            <a:spAutoFit/>
          </a:bodyPr>
          <a:lstStyle/>
          <a:p>
            <a:r>
              <a:rPr lang="en-GB" sz="1600" dirty="0">
                <a:solidFill>
                  <a:schemeClr val="accent3"/>
                </a:solidFill>
              </a:rPr>
              <a:t>Individuals</a:t>
            </a:r>
          </a:p>
        </p:txBody>
      </p:sp>
      <p:sp>
        <p:nvSpPr>
          <p:cNvPr id="79" name="TextBox 78">
            <a:extLst>
              <a:ext uri="{FF2B5EF4-FFF2-40B4-BE49-F238E27FC236}">
                <a16:creationId xmlns:a16="http://schemas.microsoft.com/office/drawing/2014/main" id="{B2007A06-8EDE-4BE7-B577-082892B8A85D}"/>
              </a:ext>
            </a:extLst>
          </p:cNvPr>
          <p:cNvSpPr txBox="1"/>
          <p:nvPr/>
        </p:nvSpPr>
        <p:spPr>
          <a:xfrm>
            <a:off x="1128533" y="2470350"/>
            <a:ext cx="1352159" cy="338554"/>
          </a:xfrm>
          <a:prstGeom prst="rect">
            <a:avLst/>
          </a:prstGeom>
          <a:noFill/>
        </p:spPr>
        <p:txBody>
          <a:bodyPr wrap="square" rtlCol="0">
            <a:spAutoFit/>
          </a:bodyPr>
          <a:lstStyle/>
          <a:p>
            <a:r>
              <a:rPr lang="en-GB" sz="1600" dirty="0">
                <a:solidFill>
                  <a:schemeClr val="accent4"/>
                </a:solidFill>
              </a:rPr>
              <a:t>Adults</a:t>
            </a:r>
          </a:p>
        </p:txBody>
      </p:sp>
      <p:sp>
        <p:nvSpPr>
          <p:cNvPr id="80" name="TextBox 79">
            <a:extLst>
              <a:ext uri="{FF2B5EF4-FFF2-40B4-BE49-F238E27FC236}">
                <a16:creationId xmlns:a16="http://schemas.microsoft.com/office/drawing/2014/main" id="{997882D2-1813-4124-AC2C-005501699B2F}"/>
              </a:ext>
            </a:extLst>
          </p:cNvPr>
          <p:cNvSpPr txBox="1"/>
          <p:nvPr/>
        </p:nvSpPr>
        <p:spPr>
          <a:xfrm>
            <a:off x="1128533" y="2915078"/>
            <a:ext cx="1352159" cy="338554"/>
          </a:xfrm>
          <a:prstGeom prst="rect">
            <a:avLst/>
          </a:prstGeom>
          <a:noFill/>
        </p:spPr>
        <p:txBody>
          <a:bodyPr wrap="square" rtlCol="0">
            <a:spAutoFit/>
          </a:bodyPr>
          <a:lstStyle/>
          <a:p>
            <a:r>
              <a:rPr lang="en-GB" sz="1600" dirty="0">
                <a:solidFill>
                  <a:schemeClr val="accent5"/>
                </a:solidFill>
              </a:rPr>
              <a:t>ABC1 adults</a:t>
            </a:r>
          </a:p>
        </p:txBody>
      </p:sp>
      <p:sp>
        <p:nvSpPr>
          <p:cNvPr id="81" name="TextBox 80">
            <a:extLst>
              <a:ext uri="{FF2B5EF4-FFF2-40B4-BE49-F238E27FC236}">
                <a16:creationId xmlns:a16="http://schemas.microsoft.com/office/drawing/2014/main" id="{5AC6EB2C-2C1C-4848-BB59-A3C31288213F}"/>
              </a:ext>
            </a:extLst>
          </p:cNvPr>
          <p:cNvSpPr txBox="1"/>
          <p:nvPr/>
        </p:nvSpPr>
        <p:spPr>
          <a:xfrm>
            <a:off x="1116810" y="3371838"/>
            <a:ext cx="1352159" cy="338554"/>
          </a:xfrm>
          <a:prstGeom prst="rect">
            <a:avLst/>
          </a:prstGeom>
          <a:noFill/>
        </p:spPr>
        <p:txBody>
          <a:bodyPr wrap="square" rtlCol="0">
            <a:spAutoFit/>
          </a:bodyPr>
          <a:lstStyle/>
          <a:p>
            <a:r>
              <a:rPr lang="en-GB" sz="1600" dirty="0">
                <a:solidFill>
                  <a:schemeClr val="accent6"/>
                </a:solidFill>
              </a:rPr>
              <a:t>16-34</a:t>
            </a:r>
          </a:p>
        </p:txBody>
      </p:sp>
      <p:sp>
        <p:nvSpPr>
          <p:cNvPr id="82" name="TextBox 81">
            <a:extLst>
              <a:ext uri="{FF2B5EF4-FFF2-40B4-BE49-F238E27FC236}">
                <a16:creationId xmlns:a16="http://schemas.microsoft.com/office/drawing/2014/main" id="{2674F647-F3FA-41BC-95E7-6C041C373E8A}"/>
              </a:ext>
            </a:extLst>
          </p:cNvPr>
          <p:cNvSpPr txBox="1"/>
          <p:nvPr/>
        </p:nvSpPr>
        <p:spPr>
          <a:xfrm>
            <a:off x="1128533" y="3828598"/>
            <a:ext cx="1352159" cy="338554"/>
          </a:xfrm>
          <a:prstGeom prst="rect">
            <a:avLst/>
          </a:prstGeom>
          <a:noFill/>
        </p:spPr>
        <p:txBody>
          <a:bodyPr wrap="square" rtlCol="0">
            <a:spAutoFit/>
          </a:bodyPr>
          <a:lstStyle/>
          <a:p>
            <a:r>
              <a:rPr lang="en-GB" sz="1600" dirty="0">
                <a:solidFill>
                  <a:srgbClr val="00A5D7"/>
                </a:solidFill>
              </a:rPr>
              <a:t>Men</a:t>
            </a:r>
          </a:p>
        </p:txBody>
      </p:sp>
      <p:sp>
        <p:nvSpPr>
          <p:cNvPr id="83" name="TextBox 82">
            <a:extLst>
              <a:ext uri="{FF2B5EF4-FFF2-40B4-BE49-F238E27FC236}">
                <a16:creationId xmlns:a16="http://schemas.microsoft.com/office/drawing/2014/main" id="{CE0D12C1-C2A4-48BB-847C-6FF0EB41F93D}"/>
              </a:ext>
            </a:extLst>
          </p:cNvPr>
          <p:cNvSpPr txBox="1"/>
          <p:nvPr/>
        </p:nvSpPr>
        <p:spPr>
          <a:xfrm>
            <a:off x="1128533" y="4285358"/>
            <a:ext cx="1352159" cy="338554"/>
          </a:xfrm>
          <a:prstGeom prst="rect">
            <a:avLst/>
          </a:prstGeom>
          <a:noFill/>
        </p:spPr>
        <p:txBody>
          <a:bodyPr wrap="square" rtlCol="0">
            <a:spAutoFit/>
          </a:bodyPr>
          <a:lstStyle/>
          <a:p>
            <a:r>
              <a:rPr lang="en-GB" sz="1600" dirty="0">
                <a:solidFill>
                  <a:schemeClr val="accent2"/>
                </a:solidFill>
              </a:rPr>
              <a:t>Women</a:t>
            </a:r>
          </a:p>
        </p:txBody>
      </p:sp>
      <p:sp>
        <p:nvSpPr>
          <p:cNvPr id="84" name="TextBox 83">
            <a:extLst>
              <a:ext uri="{FF2B5EF4-FFF2-40B4-BE49-F238E27FC236}">
                <a16:creationId xmlns:a16="http://schemas.microsoft.com/office/drawing/2014/main" id="{4D5CC32D-181E-48C2-89D3-A9048440DC37}"/>
              </a:ext>
            </a:extLst>
          </p:cNvPr>
          <p:cNvSpPr txBox="1"/>
          <p:nvPr/>
        </p:nvSpPr>
        <p:spPr>
          <a:xfrm>
            <a:off x="1128533" y="4690163"/>
            <a:ext cx="2601803" cy="584775"/>
          </a:xfrm>
          <a:prstGeom prst="rect">
            <a:avLst/>
          </a:prstGeom>
          <a:noFill/>
        </p:spPr>
        <p:txBody>
          <a:bodyPr wrap="square" rtlCol="0">
            <a:spAutoFit/>
          </a:bodyPr>
          <a:lstStyle/>
          <a:p>
            <a:r>
              <a:rPr lang="en-GB" sz="1600" dirty="0">
                <a:solidFill>
                  <a:schemeClr val="accent1"/>
                </a:solidFill>
              </a:rPr>
              <a:t>Housepersons with children</a:t>
            </a:r>
          </a:p>
        </p:txBody>
      </p:sp>
      <p:cxnSp>
        <p:nvCxnSpPr>
          <p:cNvPr id="85" name="Straight Connector 84">
            <a:extLst>
              <a:ext uri="{FF2B5EF4-FFF2-40B4-BE49-F238E27FC236}">
                <a16:creationId xmlns:a16="http://schemas.microsoft.com/office/drawing/2014/main" id="{BB0385D4-BA47-40DA-B778-9858DFD1B0C5}"/>
              </a:ext>
            </a:extLst>
          </p:cNvPr>
          <p:cNvCxnSpPr/>
          <p:nvPr/>
        </p:nvCxnSpPr>
        <p:spPr>
          <a:xfrm>
            <a:off x="1040272" y="4656829"/>
            <a:ext cx="10008000"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D0CEF1C-808B-44B1-9C4F-B975FC3D6CF4}"/>
              </a:ext>
            </a:extLst>
          </p:cNvPr>
          <p:cNvCxnSpPr/>
          <p:nvPr/>
        </p:nvCxnSpPr>
        <p:spPr>
          <a:xfrm>
            <a:off x="1040272" y="2394227"/>
            <a:ext cx="10008000"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97C32FA-DFB1-4AF0-88EE-32038E1B9AF1}"/>
              </a:ext>
            </a:extLst>
          </p:cNvPr>
          <p:cNvCxnSpPr/>
          <p:nvPr/>
        </p:nvCxnSpPr>
        <p:spPr>
          <a:xfrm>
            <a:off x="1040272" y="2846748"/>
            <a:ext cx="10008000"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FC5613B-7C1F-483D-9B15-0423E98C9911}"/>
              </a:ext>
            </a:extLst>
          </p:cNvPr>
          <p:cNvCxnSpPr/>
          <p:nvPr/>
        </p:nvCxnSpPr>
        <p:spPr>
          <a:xfrm>
            <a:off x="1040272" y="3299269"/>
            <a:ext cx="10008000"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F77F519-A2C0-4943-A452-F260C4B579E4}"/>
              </a:ext>
            </a:extLst>
          </p:cNvPr>
          <p:cNvCxnSpPr/>
          <p:nvPr/>
        </p:nvCxnSpPr>
        <p:spPr>
          <a:xfrm>
            <a:off x="1040272" y="3751790"/>
            <a:ext cx="10008000"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6FCF732-A3E1-4541-8C3C-A302678D0BC1}"/>
              </a:ext>
            </a:extLst>
          </p:cNvPr>
          <p:cNvCxnSpPr/>
          <p:nvPr/>
        </p:nvCxnSpPr>
        <p:spPr>
          <a:xfrm>
            <a:off x="1040272" y="4204311"/>
            <a:ext cx="10008000" cy="0"/>
          </a:xfrm>
          <a:prstGeom prst="line">
            <a:avLst/>
          </a:prstGeom>
          <a:ln w="9525">
            <a:solidFill>
              <a:srgbClr val="D9D9D9"/>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AC84E56-BB41-4F0F-92E6-2C26C603A462}"/>
              </a:ext>
            </a:extLst>
          </p:cNvPr>
          <p:cNvSpPr txBox="1"/>
          <p:nvPr/>
        </p:nvSpPr>
        <p:spPr>
          <a:xfrm>
            <a:off x="3379324" y="1350193"/>
            <a:ext cx="1924429" cy="584775"/>
          </a:xfrm>
          <a:prstGeom prst="rect">
            <a:avLst/>
          </a:prstGeom>
          <a:noFill/>
        </p:spPr>
        <p:txBody>
          <a:bodyPr wrap="square" rtlCol="0">
            <a:spAutoFit/>
          </a:bodyPr>
          <a:lstStyle/>
          <a:p>
            <a:pPr algn="ctr"/>
            <a:r>
              <a:rPr lang="en-GB" sz="1600" dirty="0">
                <a:solidFill>
                  <a:schemeClr val="bg2"/>
                </a:solidFill>
              </a:rPr>
              <a:t>Total TV weekly reach %</a:t>
            </a:r>
          </a:p>
        </p:txBody>
      </p:sp>
      <p:sp>
        <p:nvSpPr>
          <p:cNvPr id="93" name="TextBox 92">
            <a:extLst>
              <a:ext uri="{FF2B5EF4-FFF2-40B4-BE49-F238E27FC236}">
                <a16:creationId xmlns:a16="http://schemas.microsoft.com/office/drawing/2014/main" id="{6709D51F-E281-46A0-8023-85C2F9E7D818}"/>
              </a:ext>
            </a:extLst>
          </p:cNvPr>
          <p:cNvSpPr txBox="1"/>
          <p:nvPr/>
        </p:nvSpPr>
        <p:spPr>
          <a:xfrm>
            <a:off x="8700457" y="1350193"/>
            <a:ext cx="2212911" cy="584775"/>
          </a:xfrm>
          <a:prstGeom prst="rect">
            <a:avLst/>
          </a:prstGeom>
          <a:noFill/>
        </p:spPr>
        <p:txBody>
          <a:bodyPr wrap="square" rtlCol="0">
            <a:spAutoFit/>
          </a:bodyPr>
          <a:lstStyle/>
          <a:p>
            <a:pPr algn="ctr"/>
            <a:r>
              <a:rPr lang="en-GB" sz="1600" dirty="0">
                <a:solidFill>
                  <a:schemeClr val="bg2"/>
                </a:solidFill>
              </a:rPr>
              <a:t>Commercial TV viewed per day</a:t>
            </a:r>
          </a:p>
        </p:txBody>
      </p:sp>
      <p:sp>
        <p:nvSpPr>
          <p:cNvPr id="94" name="TextBox 93">
            <a:extLst>
              <a:ext uri="{FF2B5EF4-FFF2-40B4-BE49-F238E27FC236}">
                <a16:creationId xmlns:a16="http://schemas.microsoft.com/office/drawing/2014/main" id="{13A5AC6F-F36D-4BC2-86C3-3C6B9B1D6263}"/>
              </a:ext>
            </a:extLst>
          </p:cNvPr>
          <p:cNvSpPr txBox="1"/>
          <p:nvPr/>
        </p:nvSpPr>
        <p:spPr>
          <a:xfrm>
            <a:off x="7138922" y="1350193"/>
            <a:ext cx="1561535" cy="584775"/>
          </a:xfrm>
          <a:prstGeom prst="rect">
            <a:avLst/>
          </a:prstGeom>
          <a:noFill/>
        </p:spPr>
        <p:txBody>
          <a:bodyPr wrap="square" rtlCol="0">
            <a:spAutoFit/>
          </a:bodyPr>
          <a:lstStyle/>
          <a:p>
            <a:pPr algn="ctr"/>
            <a:r>
              <a:rPr lang="en-GB" sz="1600" dirty="0">
                <a:solidFill>
                  <a:schemeClr val="bg2"/>
                </a:solidFill>
              </a:rPr>
              <a:t>Total TV viewed per day</a:t>
            </a:r>
          </a:p>
        </p:txBody>
      </p:sp>
      <p:sp>
        <p:nvSpPr>
          <p:cNvPr id="95" name="TextBox 94">
            <a:extLst>
              <a:ext uri="{FF2B5EF4-FFF2-40B4-BE49-F238E27FC236}">
                <a16:creationId xmlns:a16="http://schemas.microsoft.com/office/drawing/2014/main" id="{E717505D-79F1-41B8-B5AA-36BFA81DAF28}"/>
              </a:ext>
            </a:extLst>
          </p:cNvPr>
          <p:cNvSpPr txBox="1"/>
          <p:nvPr/>
        </p:nvSpPr>
        <p:spPr>
          <a:xfrm>
            <a:off x="5464419" y="1589676"/>
            <a:ext cx="1263161" cy="338554"/>
          </a:xfrm>
          <a:prstGeom prst="rect">
            <a:avLst/>
          </a:prstGeom>
          <a:noFill/>
        </p:spPr>
        <p:txBody>
          <a:bodyPr wrap="square" rtlCol="0">
            <a:spAutoFit/>
          </a:bodyPr>
          <a:lstStyle/>
          <a:p>
            <a:pPr algn="ctr"/>
            <a:r>
              <a:rPr lang="en-GB" sz="1600" dirty="0">
                <a:solidFill>
                  <a:schemeClr val="bg2"/>
                </a:solidFill>
              </a:rPr>
              <a:t>Impacts</a:t>
            </a:r>
          </a:p>
        </p:txBody>
      </p:sp>
      <p:graphicFrame>
        <p:nvGraphicFramePr>
          <p:cNvPr id="97" name="Table 96">
            <a:extLst>
              <a:ext uri="{FF2B5EF4-FFF2-40B4-BE49-F238E27FC236}">
                <a16:creationId xmlns:a16="http://schemas.microsoft.com/office/drawing/2014/main" id="{1236EF09-69F1-4148-8589-AEB4454DC808}"/>
              </a:ext>
            </a:extLst>
          </p:cNvPr>
          <p:cNvGraphicFramePr>
            <a:graphicFrameLocks noGrp="1"/>
          </p:cNvGraphicFramePr>
          <p:nvPr>
            <p:extLst>
              <p:ext uri="{D42A27DB-BD31-4B8C-83A1-F6EECF244321}">
                <p14:modId xmlns:p14="http://schemas.microsoft.com/office/powerpoint/2010/main" val="4293035285"/>
              </p:ext>
            </p:extLst>
          </p:nvPr>
        </p:nvGraphicFramePr>
        <p:xfrm>
          <a:off x="3385173" y="1928230"/>
          <a:ext cx="9319550" cy="3159401"/>
        </p:xfrm>
        <a:graphic>
          <a:graphicData uri="http://schemas.openxmlformats.org/drawingml/2006/table">
            <a:tbl>
              <a:tblPr firstRow="1" bandRow="1">
                <a:tableStyleId>{5C22544A-7EE6-4342-B048-85BDC9FD1C3A}</a:tableStyleId>
              </a:tblPr>
              <a:tblGrid>
                <a:gridCol w="1863910">
                  <a:extLst>
                    <a:ext uri="{9D8B030D-6E8A-4147-A177-3AD203B41FA5}">
                      <a16:colId xmlns:a16="http://schemas.microsoft.com/office/drawing/2014/main" val="4065483464"/>
                    </a:ext>
                  </a:extLst>
                </a:gridCol>
                <a:gridCol w="1863910">
                  <a:extLst>
                    <a:ext uri="{9D8B030D-6E8A-4147-A177-3AD203B41FA5}">
                      <a16:colId xmlns:a16="http://schemas.microsoft.com/office/drawing/2014/main" val="1999741266"/>
                    </a:ext>
                  </a:extLst>
                </a:gridCol>
                <a:gridCol w="1863910">
                  <a:extLst>
                    <a:ext uri="{9D8B030D-6E8A-4147-A177-3AD203B41FA5}">
                      <a16:colId xmlns:a16="http://schemas.microsoft.com/office/drawing/2014/main" val="1998474233"/>
                    </a:ext>
                  </a:extLst>
                </a:gridCol>
                <a:gridCol w="1863910">
                  <a:extLst>
                    <a:ext uri="{9D8B030D-6E8A-4147-A177-3AD203B41FA5}">
                      <a16:colId xmlns:a16="http://schemas.microsoft.com/office/drawing/2014/main" val="979735285"/>
                    </a:ext>
                  </a:extLst>
                </a:gridCol>
                <a:gridCol w="1863910">
                  <a:extLst>
                    <a:ext uri="{9D8B030D-6E8A-4147-A177-3AD203B41FA5}">
                      <a16:colId xmlns:a16="http://schemas.microsoft.com/office/drawing/2014/main" val="1518720453"/>
                    </a:ext>
                  </a:extLst>
                </a:gridCol>
              </a:tblGrid>
              <a:tr h="451343">
                <a:tc>
                  <a:txBody>
                    <a:bodyPr/>
                    <a:lstStyle/>
                    <a:p>
                      <a:pPr algn="ctr" fontAlgn="b"/>
                      <a:r>
                        <a:rPr lang="en-GB" sz="1400" b="0" i="0" u="none" strike="noStrike" kern="1200" dirty="0">
                          <a:solidFill>
                            <a:schemeClr val="accent3"/>
                          </a:solidFill>
                          <a:effectLst/>
                          <a:latin typeface="+mn-lt"/>
                          <a:ea typeface="+mn-ea"/>
                          <a:cs typeface="+mn-cs"/>
                        </a:rPr>
                        <a:t>73.3</a:t>
                      </a: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3"/>
                          </a:solidFill>
                          <a:effectLst/>
                          <a:latin typeface="+mn-lt"/>
                        </a:rPr>
                        <a:t>137.6bn</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3"/>
                          </a:solidFill>
                          <a:effectLst/>
                          <a:latin typeface="+mn-lt"/>
                        </a:rPr>
                        <a:t>2h 7m</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3"/>
                          </a:solidFill>
                          <a:effectLst/>
                          <a:latin typeface="+mn-lt"/>
                        </a:rPr>
                        <a:t>1h 21m</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endParaRPr lang="en-GB" sz="1400" b="0" i="0" u="none"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36254602"/>
                  </a:ext>
                </a:extLst>
              </a:tr>
              <a:tr h="451343">
                <a:tc>
                  <a:txBody>
                    <a:bodyPr/>
                    <a:lstStyle/>
                    <a:p>
                      <a:pPr algn="ctr" fontAlgn="b"/>
                      <a:r>
                        <a:rPr lang="en-US" sz="1400" b="0" i="0" u="none" strike="noStrike" kern="1200" dirty="0">
                          <a:solidFill>
                            <a:schemeClr val="accent4"/>
                          </a:solidFill>
                          <a:effectLst/>
                          <a:latin typeface="+mn-lt"/>
                          <a:ea typeface="+mn-ea"/>
                          <a:cs typeface="+mn-cs"/>
                        </a:rPr>
                        <a:t>76.4</a:t>
                      </a:r>
                      <a:endParaRPr lang="en-GB" sz="1400" b="0" i="0" u="none" strike="noStrike" kern="1200" dirty="0">
                        <a:solidFill>
                          <a:schemeClr val="accent4"/>
                        </a:solidFill>
                        <a:effectLst/>
                        <a:latin typeface="+mn-lt"/>
                        <a:ea typeface="+mn-ea"/>
                        <a:cs typeface="+mn-cs"/>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4"/>
                          </a:solidFill>
                          <a:effectLst/>
                          <a:latin typeface="+mn-lt"/>
                        </a:rPr>
                        <a:t>134.2bn</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4"/>
                          </a:solidFill>
                          <a:effectLst/>
                          <a:latin typeface="+mn-lt"/>
                        </a:rPr>
                        <a:t>2h 25m</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4"/>
                          </a:solidFill>
                          <a:effectLst/>
                          <a:latin typeface="+mn-lt"/>
                        </a:rPr>
                        <a:t>1h 32m</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b="0" i="0" u="none"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38376718"/>
                  </a:ext>
                </a:extLst>
              </a:tr>
              <a:tr h="451343">
                <a:tc>
                  <a:txBody>
                    <a:bodyPr/>
                    <a:lstStyle/>
                    <a:p>
                      <a:pPr algn="ctr" fontAlgn="b"/>
                      <a:r>
                        <a:rPr lang="en-GB" sz="1400" b="0" i="0" u="none" strike="noStrike" kern="1200" dirty="0">
                          <a:solidFill>
                            <a:schemeClr val="accent5"/>
                          </a:solidFill>
                          <a:effectLst/>
                          <a:latin typeface="+mn-lt"/>
                          <a:ea typeface="+mn-ea"/>
                          <a:cs typeface="+mn-cs"/>
                        </a:rPr>
                        <a:t>75.7</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5"/>
                          </a:solidFill>
                          <a:effectLst/>
                          <a:latin typeface="+mn-lt"/>
                        </a:rPr>
                        <a:t>52.7bn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5"/>
                          </a:solidFill>
                          <a:effectLst/>
                          <a:latin typeface="+mn-lt"/>
                        </a:rPr>
                        <a:t>1h 54m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5"/>
                          </a:solidFill>
                          <a:effectLst/>
                          <a:latin typeface="+mn-lt"/>
                        </a:rPr>
                        <a:t>1h 6m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b="0" i="0" u="none"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9653420"/>
                  </a:ext>
                </a:extLst>
              </a:tr>
              <a:tr h="451343">
                <a:tc>
                  <a:txBody>
                    <a:bodyPr/>
                    <a:lstStyle/>
                    <a:p>
                      <a:pPr algn="ctr" fontAlgn="b"/>
                      <a:r>
                        <a:rPr lang="en-US" sz="1400" b="0" i="0" u="none" strike="noStrike" kern="1200" dirty="0">
                          <a:solidFill>
                            <a:schemeClr val="accent6"/>
                          </a:solidFill>
                          <a:effectLst/>
                          <a:latin typeface="+mn-lt"/>
                          <a:ea typeface="+mn-ea"/>
                          <a:cs typeface="+mn-cs"/>
                        </a:rPr>
                        <a:t>5</a:t>
                      </a:r>
                      <a:r>
                        <a:rPr lang="en-GB" sz="1400" b="0" i="0" u="none" strike="noStrike" kern="1200" dirty="0">
                          <a:solidFill>
                            <a:schemeClr val="accent6"/>
                          </a:solidFill>
                          <a:effectLst/>
                          <a:latin typeface="+mn-lt"/>
                          <a:ea typeface="+mn-ea"/>
                          <a:cs typeface="+mn-cs"/>
                        </a:rPr>
                        <a:t>4.1</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6"/>
                          </a:solidFill>
                          <a:effectLst/>
                          <a:latin typeface="+mn-lt"/>
                        </a:rPr>
                        <a:t>7.3bn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6"/>
                          </a:solidFill>
                          <a:effectLst/>
                          <a:latin typeface="+mn-lt"/>
                        </a:rPr>
                        <a:t>31m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6"/>
                          </a:solidFill>
                          <a:effectLst/>
                          <a:latin typeface="+mn-lt"/>
                        </a:rPr>
                        <a:t>20m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b="0" i="0" u="none"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98261"/>
                  </a:ext>
                </a:extLst>
              </a:tr>
              <a:tr h="451343">
                <a:tc>
                  <a:txBody>
                    <a:bodyPr/>
                    <a:lstStyle/>
                    <a:p>
                      <a:pPr algn="ctr" fontAlgn="b"/>
                      <a:r>
                        <a:rPr lang="en-US" sz="1400" b="0" i="0" u="none" strike="noStrike" kern="1200" dirty="0">
                          <a:solidFill>
                            <a:srgbClr val="00A5D7"/>
                          </a:solidFill>
                          <a:effectLst/>
                          <a:latin typeface="+mn-lt"/>
                          <a:ea typeface="+mn-ea"/>
                          <a:cs typeface="+mn-cs"/>
                        </a:rPr>
                        <a:t>7</a:t>
                      </a:r>
                      <a:r>
                        <a:rPr lang="en-GB" sz="1400" b="0" i="0" u="none" strike="noStrike" kern="1200" dirty="0">
                          <a:solidFill>
                            <a:srgbClr val="00A5D7"/>
                          </a:solidFill>
                          <a:effectLst/>
                          <a:latin typeface="+mn-lt"/>
                          <a:ea typeface="+mn-ea"/>
                          <a:cs typeface="+mn-cs"/>
                        </a:rPr>
                        <a:t>5.1</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rgbClr val="00A5D7"/>
                          </a:solidFill>
                          <a:effectLst/>
                          <a:latin typeface="+mn-lt"/>
                        </a:rPr>
                        <a:t>60.0bn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rgbClr val="00A5D7"/>
                          </a:solidFill>
                          <a:effectLst/>
                          <a:latin typeface="+mn-lt"/>
                        </a:rPr>
                        <a:t>2h 20m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rgbClr val="00A5D7"/>
                          </a:solidFill>
                          <a:effectLst/>
                          <a:latin typeface="+mn-lt"/>
                        </a:rPr>
                        <a:t>1h 29m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b="0" i="0" u="none"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02205371"/>
                  </a:ext>
                </a:extLst>
              </a:tr>
              <a:tr h="451343">
                <a:tc>
                  <a:txBody>
                    <a:bodyPr/>
                    <a:lstStyle/>
                    <a:p>
                      <a:pPr algn="ctr" fontAlgn="b"/>
                      <a:r>
                        <a:rPr lang="en-US" sz="1400" b="0" i="0" u="none" strike="noStrike" kern="1200" dirty="0">
                          <a:solidFill>
                            <a:schemeClr val="accent2"/>
                          </a:solidFill>
                          <a:effectLst/>
                          <a:latin typeface="+mn-lt"/>
                          <a:ea typeface="+mn-ea"/>
                          <a:cs typeface="+mn-cs"/>
                        </a:rPr>
                        <a:t>7</a:t>
                      </a:r>
                      <a:r>
                        <a:rPr lang="en-GB" sz="1400" b="0" i="0" u="none" strike="noStrike" kern="1200" dirty="0">
                          <a:solidFill>
                            <a:schemeClr val="accent2"/>
                          </a:solidFill>
                          <a:effectLst/>
                          <a:latin typeface="+mn-lt"/>
                          <a:ea typeface="+mn-ea"/>
                          <a:cs typeface="+mn-cs"/>
                        </a:rPr>
                        <a:t>7.6</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2"/>
                          </a:solidFill>
                          <a:effectLst/>
                          <a:latin typeface="+mn-lt"/>
                        </a:rPr>
                        <a:t>74.2bn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2"/>
                          </a:solidFill>
                          <a:effectLst/>
                          <a:latin typeface="+mn-lt"/>
                        </a:rPr>
                        <a:t>2h 29m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2"/>
                          </a:solidFill>
                          <a:effectLst/>
                          <a:latin typeface="+mn-lt"/>
                        </a:rPr>
                        <a:t>1h 35m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b="0" i="0" u="none"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1167741"/>
                  </a:ext>
                </a:extLst>
              </a:tr>
              <a:tr h="451343">
                <a:tc>
                  <a:txBody>
                    <a:bodyPr/>
                    <a:lstStyle/>
                    <a:p>
                      <a:pPr algn="ctr" fontAlgn="b"/>
                      <a:r>
                        <a:rPr lang="en-US" sz="1400" b="0" i="0" u="none" strike="noStrike" kern="1200" dirty="0">
                          <a:solidFill>
                            <a:schemeClr val="accent1"/>
                          </a:solidFill>
                          <a:effectLst/>
                          <a:latin typeface="+mn-lt"/>
                          <a:ea typeface="+mn-ea"/>
                          <a:cs typeface="+mn-cs"/>
                        </a:rPr>
                        <a:t>7</a:t>
                      </a:r>
                      <a:r>
                        <a:rPr lang="en-GB" sz="1400" b="0" i="0" u="none" strike="noStrike" kern="1200" dirty="0">
                          <a:solidFill>
                            <a:schemeClr val="accent1"/>
                          </a:solidFill>
                          <a:effectLst/>
                          <a:latin typeface="+mn-lt"/>
                          <a:ea typeface="+mn-ea"/>
                          <a:cs typeface="+mn-cs"/>
                        </a:rPr>
                        <a:t>3.3</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1"/>
                          </a:solidFill>
                          <a:effectLst/>
                          <a:latin typeface="+mn-lt"/>
                        </a:rPr>
                        <a:t>7.5bn</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1"/>
                          </a:solidFill>
                          <a:effectLst/>
                          <a:latin typeface="+mn-lt"/>
                        </a:rPr>
                        <a:t>1h 4m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1400" b="0" i="0" u="none" strike="noStrike" dirty="0">
                          <a:solidFill>
                            <a:schemeClr val="accent1"/>
                          </a:solidFill>
                          <a:effectLst/>
                          <a:latin typeface="+mn-lt"/>
                        </a:rPr>
                        <a:t>40m</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GB" sz="1400" b="0" i="0" u="none"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13760102"/>
                  </a:ext>
                </a:extLst>
              </a:tr>
            </a:tbl>
          </a:graphicData>
        </a:graphic>
      </p:graphicFrame>
      <p:sp>
        <p:nvSpPr>
          <p:cNvPr id="2" name="Text Placeholder 2">
            <a:extLst>
              <a:ext uri="{FF2B5EF4-FFF2-40B4-BE49-F238E27FC236}">
                <a16:creationId xmlns:a16="http://schemas.microsoft.com/office/drawing/2014/main" id="{D0D431E3-7D27-50DB-50A0-48F90478680C}"/>
              </a:ext>
            </a:extLst>
          </p:cNvPr>
          <p:cNvSpPr txBox="1">
            <a:spLocks/>
          </p:cNvSpPr>
          <p:nvPr/>
        </p:nvSpPr>
        <p:spPr>
          <a:xfrm>
            <a:off x="377757" y="5365115"/>
            <a:ext cx="11334817" cy="3048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0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Source: Barb Q1 2026, industry standard TV viewing in-home on a TV set. Reach 3min+. 30” equivalent impacts.</a:t>
            </a:r>
          </a:p>
        </p:txBody>
      </p:sp>
    </p:spTree>
    <p:extLst>
      <p:ext uri="{BB962C8B-B14F-4D97-AF65-F5344CB8AC3E}">
        <p14:creationId xmlns:p14="http://schemas.microsoft.com/office/powerpoint/2010/main" val="136733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4AE301E3-E8AA-0F70-5F69-0B3510F3A12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prstGeom prst="rect">
            <a:avLst/>
          </a:prstGeom>
          <a:solidFill>
            <a:prstClr val="white">
              <a:lumMod val="85000"/>
            </a:prstClr>
          </a:solidFill>
          <a:ln>
            <a:noFill/>
          </a:ln>
        </p:spPr>
      </p:pic>
      <p:sp>
        <p:nvSpPr>
          <p:cNvPr id="8" name="Rectangle 7">
            <a:extLst>
              <a:ext uri="{FF2B5EF4-FFF2-40B4-BE49-F238E27FC236}">
                <a16:creationId xmlns:a16="http://schemas.microsoft.com/office/drawing/2014/main" id="{E140672B-4D45-8FE1-35C8-C21FA0D441F3}"/>
              </a:ext>
            </a:extLst>
          </p:cNvPr>
          <p:cNvSpPr/>
          <p:nvPr/>
        </p:nvSpPr>
        <p:spPr>
          <a:xfrm flipH="1">
            <a:off x="-13" y="0"/>
            <a:ext cx="12028615" cy="6858000"/>
          </a:xfrm>
          <a:prstGeom prst="rect">
            <a:avLst/>
          </a:prstGeom>
          <a:gradFill flip="none" rotWithShape="1">
            <a:gsLst>
              <a:gs pos="42000">
                <a:schemeClr val="bg1">
                  <a:lumMod val="0"/>
                  <a:alpha val="0"/>
                </a:schemeClr>
              </a:gs>
              <a:gs pos="22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 name="Text Placeholder 5">
            <a:extLst>
              <a:ext uri="{FF2B5EF4-FFF2-40B4-BE49-F238E27FC236}">
                <a16:creationId xmlns:a16="http://schemas.microsoft.com/office/drawing/2014/main" id="{56B09972-450A-8127-778F-4F90DC3BB0FA}"/>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Bath &amp; Body Works – All Aboard</a:t>
            </a:r>
            <a:endParaRPr lang="en-GB" dirty="0">
              <a:solidFill>
                <a:schemeClr val="bg1"/>
              </a:solidFill>
            </a:endParaRPr>
          </a:p>
        </p:txBody>
      </p:sp>
      <p:sp>
        <p:nvSpPr>
          <p:cNvPr id="3" name="Title 2">
            <a:extLst>
              <a:ext uri="{FF2B5EF4-FFF2-40B4-BE49-F238E27FC236}">
                <a16:creationId xmlns:a16="http://schemas.microsoft.com/office/drawing/2014/main" id="{3B35BDB5-13B4-27AA-7EA5-07554B4CBDB5}"/>
              </a:ext>
            </a:extLst>
          </p:cNvPr>
          <p:cNvSpPr>
            <a:spLocks noGrp="1"/>
          </p:cNvSpPr>
          <p:nvPr>
            <p:ph type="ctrTitle"/>
          </p:nvPr>
        </p:nvSpPr>
        <p:spPr/>
        <p:txBody>
          <a:bodyPr/>
          <a:lstStyle/>
          <a:p>
            <a:r>
              <a:rPr lang="en-GB" dirty="0"/>
              <a:t>Programming </a:t>
            </a:r>
            <a:br>
              <a:rPr lang="en-GB" dirty="0"/>
            </a:br>
            <a:r>
              <a:rPr lang="en-GB" dirty="0"/>
              <a:t>Q1 2026</a:t>
            </a:r>
          </a:p>
        </p:txBody>
      </p:sp>
    </p:spTree>
    <p:extLst>
      <p:ext uri="{BB962C8B-B14F-4D97-AF65-F5344CB8AC3E}">
        <p14:creationId xmlns:p14="http://schemas.microsoft.com/office/powerpoint/2010/main" val="3463271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35">
            <a:extLst>
              <a:ext uri="{FF2B5EF4-FFF2-40B4-BE49-F238E27FC236}">
                <a16:creationId xmlns:a16="http://schemas.microsoft.com/office/drawing/2014/main" id="{8D3E3EEB-A7A9-818A-ADFF-350706B102D8}"/>
              </a:ext>
            </a:extLst>
          </p:cNvPr>
          <p:cNvPicPr>
            <a:picLocks noChangeAspect="1"/>
          </p:cNvPicPr>
          <p:nvPr/>
        </p:nvPicPr>
        <p:blipFill>
          <a:blip r:embed="rId3"/>
          <a:srcRect l="7775" r="7775"/>
          <a:stretch/>
        </p:blipFill>
        <p:spPr>
          <a:xfrm>
            <a:off x="9165250" y="1631997"/>
            <a:ext cx="2485624" cy="1656793"/>
          </a:xfrm>
          <a:prstGeom prst="rect">
            <a:avLst/>
          </a:prstGeom>
          <a:solidFill>
            <a:prstClr val="white">
              <a:lumMod val="85000"/>
            </a:prstClr>
          </a:solidFill>
        </p:spPr>
      </p:pic>
      <p:pic>
        <p:nvPicPr>
          <p:cNvPr id="14" name="Picture Placeholder 26">
            <a:extLst>
              <a:ext uri="{FF2B5EF4-FFF2-40B4-BE49-F238E27FC236}">
                <a16:creationId xmlns:a16="http://schemas.microsoft.com/office/drawing/2014/main" id="{B4C5EA1E-DAC1-BA6C-C511-696102AC3D5E}"/>
              </a:ext>
            </a:extLst>
          </p:cNvPr>
          <p:cNvPicPr>
            <a:picLocks noChangeAspect="1"/>
          </p:cNvPicPr>
          <p:nvPr/>
        </p:nvPicPr>
        <p:blipFill>
          <a:blip r:embed="rId4"/>
          <a:srcRect l="33172" r="5697" b="27475"/>
          <a:stretch>
            <a:fillRect/>
          </a:stretch>
        </p:blipFill>
        <p:spPr>
          <a:xfrm>
            <a:off x="531846" y="1625193"/>
            <a:ext cx="2506038" cy="1670400"/>
          </a:xfrm>
          <a:prstGeom prst="rect">
            <a:avLst/>
          </a:prstGeom>
          <a:solidFill>
            <a:prstClr val="white">
              <a:lumMod val="85000"/>
            </a:prstClr>
          </a:solidFill>
        </p:spPr>
      </p:pic>
      <p:pic>
        <p:nvPicPr>
          <p:cNvPr id="15" name="Picture Placeholder 15" descr="5 - World's Strongest Man 2025 - Season 2025 - Episode 11 / The Final">
            <a:extLst>
              <a:ext uri="{FF2B5EF4-FFF2-40B4-BE49-F238E27FC236}">
                <a16:creationId xmlns:a16="http://schemas.microsoft.com/office/drawing/2014/main" id="{18600613-11A6-00E6-2E1C-31CE9E0963A0}"/>
              </a:ext>
            </a:extLst>
          </p:cNvPr>
          <p:cNvPicPr>
            <a:picLocks noChangeAspect="1"/>
          </p:cNvPicPr>
          <p:nvPr/>
        </p:nvPicPr>
        <p:blipFill>
          <a:blip r:embed="rId5"/>
          <a:srcRect l="38806" t="9007" b="18468"/>
          <a:stretch>
            <a:fillRect/>
          </a:stretch>
        </p:blipFill>
        <p:spPr>
          <a:xfrm>
            <a:off x="6291086" y="1631996"/>
            <a:ext cx="2485625" cy="1656794"/>
          </a:xfrm>
          <a:prstGeom prst="rect">
            <a:avLst/>
          </a:prstGeom>
        </p:spPr>
      </p:pic>
      <p:pic>
        <p:nvPicPr>
          <p:cNvPr id="16" name="Picture Placeholder 29">
            <a:extLst>
              <a:ext uri="{FF2B5EF4-FFF2-40B4-BE49-F238E27FC236}">
                <a16:creationId xmlns:a16="http://schemas.microsoft.com/office/drawing/2014/main" id="{EE010FCA-FDF0-2E25-EDCA-5653C2E253CB}"/>
              </a:ext>
            </a:extLst>
          </p:cNvPr>
          <p:cNvPicPr>
            <a:picLocks noChangeAspect="1"/>
          </p:cNvPicPr>
          <p:nvPr/>
        </p:nvPicPr>
        <p:blipFill>
          <a:blip r:embed="rId6"/>
          <a:srcRect l="7743" r="7743"/>
          <a:stretch/>
        </p:blipFill>
        <p:spPr>
          <a:xfrm>
            <a:off x="3426423" y="1635163"/>
            <a:ext cx="2476124" cy="1650461"/>
          </a:xfrm>
          <a:prstGeom prst="rect">
            <a:avLst/>
          </a:prstGeom>
          <a:solidFill>
            <a:prstClr val="white">
              <a:lumMod val="85000"/>
            </a:prstClr>
          </a:solidFill>
        </p:spPr>
      </p:pic>
      <p:sp>
        <p:nvSpPr>
          <p:cNvPr id="40" name="Text Placeholder 3">
            <a:extLst>
              <a:ext uri="{FF2B5EF4-FFF2-40B4-BE49-F238E27FC236}">
                <a16:creationId xmlns:a16="http://schemas.microsoft.com/office/drawing/2014/main" id="{6B3D050E-30CC-47B0-8DB5-7B4B13E80B59}"/>
              </a:ext>
            </a:extLst>
          </p:cNvPr>
          <p:cNvSpPr txBox="1">
            <a:spLocks/>
          </p:cNvSpPr>
          <p:nvPr/>
        </p:nvSpPr>
        <p:spPr>
          <a:xfrm>
            <a:off x="3356604" y="3420504"/>
            <a:ext cx="2607666" cy="1947464"/>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E10514"/>
                </a:solidFill>
                <a:effectLst/>
                <a:uLnTx/>
                <a:uFillTx/>
                <a:latin typeface="Arial"/>
                <a:ea typeface="+mn-ea"/>
                <a:cs typeface="+mn-cs"/>
              </a:rPr>
              <a:t>Kirstie and Phil's Love It or List 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4D4D4D"/>
                </a:solidFill>
                <a:effectLst/>
                <a:uLnTx/>
                <a:uFillTx/>
                <a:latin typeface="Arial"/>
                <a:ea typeface="+mn-ea"/>
                <a:cs typeface="+mn-cs"/>
              </a:rPr>
              <a:t>Channel 4, 4 Feb</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E10514"/>
                </a:solidFill>
                <a:effectLst/>
                <a:uLnTx/>
                <a:uFillTx/>
                <a:latin typeface="Arial"/>
                <a:ea typeface="+mn-ea"/>
                <a:cs typeface="+mn-cs"/>
              </a:rPr>
              <a:t>Average Audience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Individuals: 1,302,600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Adults: 1,260,700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ABC1 Ads: 871,800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16-34: 65,200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HP+CH: 125,700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Title 4">
            <a:extLst>
              <a:ext uri="{FF2B5EF4-FFF2-40B4-BE49-F238E27FC236}">
                <a16:creationId xmlns:a16="http://schemas.microsoft.com/office/drawing/2014/main" id="{4CACA7E3-B34B-4A88-AAEF-8604599EDE99}"/>
              </a:ext>
            </a:extLst>
          </p:cNvPr>
          <p:cNvSpPr>
            <a:spLocks noGrp="1"/>
          </p:cNvSpPr>
          <p:nvPr>
            <p:ph type="title"/>
          </p:nvPr>
        </p:nvSpPr>
        <p:spPr/>
        <p:txBody>
          <a:bodyPr>
            <a:normAutofit/>
          </a:bodyPr>
          <a:lstStyle/>
          <a:p>
            <a:r>
              <a:rPr lang="en-GB" dirty="0"/>
              <a:t>Programming Highlights – Q1 2026</a:t>
            </a:r>
          </a:p>
        </p:txBody>
      </p:sp>
      <p:cxnSp>
        <p:nvCxnSpPr>
          <p:cNvPr id="28" name="Straight Connector 27">
            <a:extLst>
              <a:ext uri="{FF2B5EF4-FFF2-40B4-BE49-F238E27FC236}">
                <a16:creationId xmlns:a16="http://schemas.microsoft.com/office/drawing/2014/main" id="{82F31B00-E5F3-4E90-BD75-91C2EC40E42D}"/>
              </a:ext>
            </a:extLst>
          </p:cNvPr>
          <p:cNvCxnSpPr>
            <a:cxnSpLocks/>
          </p:cNvCxnSpPr>
          <p:nvPr/>
        </p:nvCxnSpPr>
        <p:spPr>
          <a:xfrm>
            <a:off x="3295364" y="3420504"/>
            <a:ext cx="2591582" cy="0"/>
          </a:xfrm>
          <a:prstGeom prst="line">
            <a:avLst/>
          </a:prstGeom>
          <a:ln w="63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3A743CA-9597-4AF7-845D-796E96F48630}"/>
              </a:ext>
            </a:extLst>
          </p:cNvPr>
          <p:cNvCxnSpPr>
            <a:cxnSpLocks/>
          </p:cNvCxnSpPr>
          <p:nvPr/>
        </p:nvCxnSpPr>
        <p:spPr>
          <a:xfrm>
            <a:off x="6188337" y="3420504"/>
            <a:ext cx="2591582" cy="0"/>
          </a:xfrm>
          <a:prstGeom prst="line">
            <a:avLst/>
          </a:prstGeom>
          <a:ln w="63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BFC8874-8B3F-43F6-BF11-3BEB813786D0}"/>
              </a:ext>
            </a:extLst>
          </p:cNvPr>
          <p:cNvCxnSpPr>
            <a:cxnSpLocks/>
          </p:cNvCxnSpPr>
          <p:nvPr/>
        </p:nvCxnSpPr>
        <p:spPr>
          <a:xfrm>
            <a:off x="9074826" y="3420504"/>
            <a:ext cx="2591582" cy="0"/>
          </a:xfrm>
          <a:prstGeom prst="line">
            <a:avLst/>
          </a:prstGeom>
          <a:ln w="63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145717-12A9-45B7-B0F0-A4616CE9BD60}"/>
              </a:ext>
            </a:extLst>
          </p:cNvPr>
          <p:cNvCxnSpPr>
            <a:cxnSpLocks/>
          </p:cNvCxnSpPr>
          <p:nvPr/>
        </p:nvCxnSpPr>
        <p:spPr>
          <a:xfrm>
            <a:off x="468540" y="3420504"/>
            <a:ext cx="2591582" cy="0"/>
          </a:xfrm>
          <a:prstGeom prst="line">
            <a:avLst/>
          </a:prstGeom>
          <a:ln w="6350">
            <a:solidFill>
              <a:srgbClr val="D9D9D9"/>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951C67DE-2114-45EB-95DC-A70D3FB4DD3C}"/>
              </a:ext>
            </a:extLst>
          </p:cNvPr>
          <p:cNvSpPr txBox="1">
            <a:spLocks/>
          </p:cNvSpPr>
          <p:nvPr/>
        </p:nvSpPr>
        <p:spPr>
          <a:xfrm>
            <a:off x="517623" y="3420504"/>
            <a:ext cx="2521829" cy="1947464"/>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E10514"/>
                </a:solidFill>
                <a:effectLst/>
                <a:uLnTx/>
                <a:uFillTx/>
                <a:latin typeface="Arial"/>
                <a:ea typeface="+mn-ea"/>
                <a:cs typeface="+mn-cs"/>
              </a:rPr>
              <a:t>Britain's Got Talent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4D4D4D"/>
                </a:solidFill>
                <a:effectLst/>
                <a:uLnTx/>
                <a:uFillTx/>
                <a:latin typeface="Arial"/>
                <a:ea typeface="+mn-ea"/>
                <a:cs typeface="+mn-cs"/>
              </a:rPr>
              <a:t>ITV1, 7 Mar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E10514"/>
                </a:solidFill>
                <a:effectLst/>
                <a:uLnTx/>
                <a:uFillTx/>
                <a:latin typeface="Arial"/>
                <a:ea typeface="+mn-ea"/>
                <a:cs typeface="+mn-cs"/>
              </a:rPr>
              <a:t>Average Audience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Individuals: 4,506,700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Adults: 4,038,900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ABC1 Ads: 1,809,700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16-34: 382,000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HP+CH: 476,600</a:t>
            </a:r>
          </a:p>
          <a:p>
            <a:pPr>
              <a:spcBef>
                <a:spcPts val="0"/>
              </a:spcBef>
            </a:pPr>
            <a:endParaRPr lang="en-US" sz="1200" dirty="0"/>
          </a:p>
        </p:txBody>
      </p:sp>
      <p:sp>
        <p:nvSpPr>
          <p:cNvPr id="23" name="Text Placeholder 3">
            <a:extLst>
              <a:ext uri="{FF2B5EF4-FFF2-40B4-BE49-F238E27FC236}">
                <a16:creationId xmlns:a16="http://schemas.microsoft.com/office/drawing/2014/main" id="{A318E814-C179-4770-9115-9B641962F305}"/>
              </a:ext>
            </a:extLst>
          </p:cNvPr>
          <p:cNvSpPr txBox="1">
            <a:spLocks/>
          </p:cNvSpPr>
          <p:nvPr/>
        </p:nvSpPr>
        <p:spPr>
          <a:xfrm>
            <a:off x="6195584" y="3420504"/>
            <a:ext cx="2591582" cy="1947464"/>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E10514"/>
                </a:solidFill>
                <a:effectLst/>
                <a:uLnTx/>
                <a:uFillTx/>
                <a:latin typeface="Arial"/>
                <a:ea typeface="+mn-ea"/>
                <a:cs typeface="+mn-cs"/>
              </a:rPr>
              <a:t>World's Strongest Man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4D4D4D"/>
                </a:solidFill>
                <a:effectLst/>
                <a:uLnTx/>
                <a:uFillTx/>
                <a:latin typeface="Arial"/>
                <a:ea typeface="+mn-ea"/>
                <a:cs typeface="+mn-cs"/>
              </a:rPr>
              <a:t>Channel 5, 1 Jan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E10514"/>
                </a:solidFill>
                <a:effectLst/>
                <a:uLnTx/>
                <a:uFillTx/>
                <a:latin typeface="Arial"/>
                <a:ea typeface="+mn-ea"/>
                <a:cs typeface="+mn-cs"/>
              </a:rPr>
              <a:t>Average Audience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Individuals: 1,466,300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Adults: 1,353,200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ABC1 Ads: 594,300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16-34: 129,200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HP+CH: 142,400</a:t>
            </a:r>
          </a:p>
        </p:txBody>
      </p:sp>
      <p:sp>
        <p:nvSpPr>
          <p:cNvPr id="24" name="Text Placeholder 3">
            <a:extLst>
              <a:ext uri="{FF2B5EF4-FFF2-40B4-BE49-F238E27FC236}">
                <a16:creationId xmlns:a16="http://schemas.microsoft.com/office/drawing/2014/main" id="{8B99157E-741C-4807-9528-4284AF1F888B}"/>
              </a:ext>
            </a:extLst>
          </p:cNvPr>
          <p:cNvSpPr txBox="1">
            <a:spLocks/>
          </p:cNvSpPr>
          <p:nvPr/>
        </p:nvSpPr>
        <p:spPr>
          <a:xfrm>
            <a:off x="9045890" y="3420504"/>
            <a:ext cx="2628487" cy="1947464"/>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E10514"/>
                </a:solidFill>
                <a:effectLst/>
                <a:uLnTx/>
                <a:uFillTx/>
                <a:latin typeface="Arial"/>
                <a:ea typeface="+mn-ea"/>
                <a:cs typeface="+mn-cs"/>
              </a:rPr>
              <a:t>A Knight of the Seven Kingdoms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4D4D4D"/>
                </a:solidFill>
                <a:effectLst/>
                <a:uLnTx/>
                <a:uFillTx/>
                <a:latin typeface="Arial"/>
                <a:ea typeface="+mn-ea"/>
                <a:cs typeface="+mn-cs"/>
              </a:rPr>
              <a:t>Sky Atlantic, 22 Feb</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E10514"/>
                </a:solidFill>
                <a:effectLst/>
                <a:uLnTx/>
                <a:uFillTx/>
                <a:latin typeface="Arial"/>
                <a:ea typeface="+mn-ea"/>
                <a:cs typeface="+mn-cs"/>
              </a:rPr>
              <a:t>Average Audience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Individuals: 1,040,000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Adults: 1,027,700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ABC1 Ads: 632,900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16-34: 257,100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D4D4D"/>
                </a:solidFill>
                <a:effectLst/>
                <a:uLnTx/>
                <a:uFillTx/>
                <a:latin typeface="Arial"/>
                <a:ea typeface="+mn-ea"/>
                <a:cs typeface="+mn-cs"/>
              </a:rPr>
              <a:t>HP+CH: 128,900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4D4D4D"/>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AutoShape 4" descr="ITV Britain's Got Talent 2024: Which acts have made it through to the  final? - Wales Online">
            <a:extLst>
              <a:ext uri="{FF2B5EF4-FFF2-40B4-BE49-F238E27FC236}">
                <a16:creationId xmlns:a16="http://schemas.microsoft.com/office/drawing/2014/main" id="{C403BF0A-2284-0508-3092-6412DDFDC17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Text Placeholder 6">
            <a:extLst>
              <a:ext uri="{FF2B5EF4-FFF2-40B4-BE49-F238E27FC236}">
                <a16:creationId xmlns:a16="http://schemas.microsoft.com/office/drawing/2014/main" id="{A59608D0-AABB-E915-1F2B-A53DF600D4C8}"/>
              </a:ext>
            </a:extLst>
          </p:cNvPr>
          <p:cNvSpPr>
            <a:spLocks noGrp="1"/>
          </p:cNvSpPr>
          <p:nvPr>
            <p:ph type="body" sz="quarter" idx="15"/>
          </p:nvPr>
        </p:nvSpPr>
        <p:spPr>
          <a:xfrm>
            <a:off x="377757" y="5365115"/>
            <a:ext cx="11334817" cy="304800"/>
          </a:xfrm>
        </p:spPr>
        <p:txBody>
          <a:bodyPr/>
          <a:lstStyle/>
          <a:p>
            <a:r>
              <a:rPr lang="en-GB" dirty="0"/>
              <a:t>Source: Barb, Q1 2026. Average audience figures - Consolidated, Top performing episode of series (if applicable). </a:t>
            </a:r>
          </a:p>
        </p:txBody>
      </p:sp>
    </p:spTree>
    <p:extLst>
      <p:ext uri="{BB962C8B-B14F-4D97-AF65-F5344CB8AC3E}">
        <p14:creationId xmlns:p14="http://schemas.microsoft.com/office/powerpoint/2010/main" val="22585526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56FE6-924C-9390-7FE7-231C975D42F2}"/>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B6F11AE6-1F01-21C2-D5A0-9AA9C88714B7}"/>
              </a:ext>
            </a:extLst>
          </p:cNvPr>
          <p:cNvSpPr>
            <a:spLocks noGrp="1"/>
          </p:cNvSpPr>
          <p:nvPr>
            <p:ph type="body" sz="quarter" idx="41"/>
          </p:nvPr>
        </p:nvSpPr>
        <p:spPr/>
        <p:txBody>
          <a:bodyPr>
            <a:normAutofit/>
          </a:bodyPr>
          <a:lstStyle/>
          <a:p>
            <a:r>
              <a:rPr lang="en-GB" sz="1200" b="1" dirty="0">
                <a:solidFill>
                  <a:schemeClr val="accent3"/>
                </a:solidFill>
              </a:rPr>
              <a:t>The Marlow Murder Club</a:t>
            </a:r>
          </a:p>
          <a:p>
            <a:r>
              <a:rPr lang="en-GB" sz="1200" dirty="0" err="1">
                <a:solidFill>
                  <a:schemeClr val="bg2"/>
                </a:solidFill>
              </a:rPr>
              <a:t>U&amp;Drama</a:t>
            </a:r>
            <a:r>
              <a:rPr lang="en-GB" sz="1200" dirty="0">
                <a:solidFill>
                  <a:schemeClr val="bg2"/>
                </a:solidFill>
              </a:rPr>
              <a:t>, 18 Feb</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772,300</a:t>
            </a:r>
          </a:p>
          <a:p>
            <a:pPr>
              <a:spcBef>
                <a:spcPts val="0"/>
              </a:spcBef>
            </a:pPr>
            <a:r>
              <a:rPr lang="en-US" sz="1200" dirty="0">
                <a:solidFill>
                  <a:schemeClr val="bg2"/>
                </a:solidFill>
              </a:rPr>
              <a:t>Adults: 766,900</a:t>
            </a:r>
          </a:p>
          <a:p>
            <a:pPr>
              <a:spcBef>
                <a:spcPts val="0"/>
              </a:spcBef>
            </a:pPr>
            <a:r>
              <a:rPr lang="en-US" sz="1200" dirty="0">
                <a:solidFill>
                  <a:schemeClr val="bg2"/>
                </a:solidFill>
              </a:rPr>
              <a:t>ABC1 Ads: 420,600</a:t>
            </a:r>
          </a:p>
          <a:p>
            <a:pPr>
              <a:spcBef>
                <a:spcPts val="0"/>
              </a:spcBef>
            </a:pPr>
            <a:r>
              <a:rPr lang="en-US" sz="1200" dirty="0">
                <a:solidFill>
                  <a:schemeClr val="bg2"/>
                </a:solidFill>
              </a:rPr>
              <a:t>16-34: 13,700</a:t>
            </a:r>
          </a:p>
          <a:p>
            <a:pPr>
              <a:spcBef>
                <a:spcPts val="0"/>
              </a:spcBef>
            </a:pPr>
            <a:r>
              <a:rPr lang="en-US" sz="1200" dirty="0">
                <a:solidFill>
                  <a:schemeClr val="bg2"/>
                </a:solidFill>
              </a:rPr>
              <a:t>HP+CH: 4,800</a:t>
            </a:r>
          </a:p>
          <a:p>
            <a:endParaRPr lang="en-GB" sz="1200" dirty="0"/>
          </a:p>
        </p:txBody>
      </p:sp>
      <p:sp>
        <p:nvSpPr>
          <p:cNvPr id="10" name="Text Placeholder 9">
            <a:extLst>
              <a:ext uri="{FF2B5EF4-FFF2-40B4-BE49-F238E27FC236}">
                <a16:creationId xmlns:a16="http://schemas.microsoft.com/office/drawing/2014/main" id="{4B43C7F5-433D-2249-05BF-35262A63703E}"/>
              </a:ext>
            </a:extLst>
          </p:cNvPr>
          <p:cNvSpPr>
            <a:spLocks noGrp="1"/>
          </p:cNvSpPr>
          <p:nvPr>
            <p:ph type="body" sz="quarter" idx="33"/>
          </p:nvPr>
        </p:nvSpPr>
        <p:spPr/>
        <p:txBody>
          <a:bodyPr>
            <a:normAutofit/>
          </a:bodyPr>
          <a:lstStyle/>
          <a:p>
            <a:r>
              <a:rPr lang="en-GB" sz="1200" b="1" dirty="0">
                <a:solidFill>
                  <a:schemeClr val="accent3"/>
                </a:solidFill>
              </a:rPr>
              <a:t>Grace</a:t>
            </a:r>
          </a:p>
          <a:p>
            <a:r>
              <a:rPr lang="en-GB" sz="1200" dirty="0">
                <a:solidFill>
                  <a:schemeClr val="bg2"/>
                </a:solidFill>
              </a:rPr>
              <a:t>ITV1, 29 Mar</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4,465,600</a:t>
            </a:r>
          </a:p>
          <a:p>
            <a:pPr>
              <a:spcBef>
                <a:spcPts val="0"/>
              </a:spcBef>
            </a:pPr>
            <a:r>
              <a:rPr lang="en-US" sz="1200" dirty="0">
                <a:solidFill>
                  <a:schemeClr val="bg2"/>
                </a:solidFill>
              </a:rPr>
              <a:t>Adults: 4,420,300</a:t>
            </a:r>
          </a:p>
          <a:p>
            <a:pPr>
              <a:spcBef>
                <a:spcPts val="0"/>
              </a:spcBef>
            </a:pPr>
            <a:r>
              <a:rPr lang="en-US" sz="1200" dirty="0">
                <a:solidFill>
                  <a:schemeClr val="bg2"/>
                </a:solidFill>
              </a:rPr>
              <a:t>ABC1 Ads: 2,228,400</a:t>
            </a:r>
          </a:p>
          <a:p>
            <a:pPr>
              <a:spcBef>
                <a:spcPts val="0"/>
              </a:spcBef>
            </a:pPr>
            <a:r>
              <a:rPr lang="en-US" sz="1200" dirty="0">
                <a:solidFill>
                  <a:schemeClr val="bg2"/>
                </a:solidFill>
              </a:rPr>
              <a:t>16-34: 79,100</a:t>
            </a:r>
          </a:p>
          <a:p>
            <a:pPr>
              <a:spcBef>
                <a:spcPts val="0"/>
              </a:spcBef>
            </a:pPr>
            <a:r>
              <a:rPr lang="en-US" sz="1200" dirty="0">
                <a:solidFill>
                  <a:schemeClr val="bg2"/>
                </a:solidFill>
              </a:rPr>
              <a:t>HP+CH: 112,200</a:t>
            </a:r>
          </a:p>
        </p:txBody>
      </p:sp>
      <p:sp>
        <p:nvSpPr>
          <p:cNvPr id="17" name="Text Placeholder 16">
            <a:extLst>
              <a:ext uri="{FF2B5EF4-FFF2-40B4-BE49-F238E27FC236}">
                <a16:creationId xmlns:a16="http://schemas.microsoft.com/office/drawing/2014/main" id="{7F5A09EF-DB2E-ECA2-FF3B-D6B1D3CBE5E1}"/>
              </a:ext>
            </a:extLst>
          </p:cNvPr>
          <p:cNvSpPr>
            <a:spLocks noGrp="1"/>
          </p:cNvSpPr>
          <p:nvPr>
            <p:ph type="body" sz="quarter" idx="35"/>
          </p:nvPr>
        </p:nvSpPr>
        <p:spPr/>
        <p:txBody>
          <a:bodyPr>
            <a:normAutofit/>
          </a:bodyPr>
          <a:lstStyle/>
          <a:p>
            <a:r>
              <a:rPr lang="en-GB" sz="1200" b="1" dirty="0">
                <a:solidFill>
                  <a:schemeClr val="accent3"/>
                </a:solidFill>
              </a:rPr>
              <a:t>Patience</a:t>
            </a:r>
          </a:p>
          <a:p>
            <a:r>
              <a:rPr lang="en-GB" sz="1200" dirty="0">
                <a:solidFill>
                  <a:schemeClr val="bg2"/>
                </a:solidFill>
              </a:rPr>
              <a:t>Channel 4, 7 Jan</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2,767,600</a:t>
            </a:r>
          </a:p>
          <a:p>
            <a:pPr>
              <a:spcBef>
                <a:spcPts val="0"/>
              </a:spcBef>
            </a:pPr>
            <a:r>
              <a:rPr lang="en-US" sz="1200" dirty="0">
                <a:solidFill>
                  <a:schemeClr val="bg2"/>
                </a:solidFill>
              </a:rPr>
              <a:t>Adults: 2,742,100</a:t>
            </a:r>
          </a:p>
          <a:p>
            <a:pPr>
              <a:spcBef>
                <a:spcPts val="0"/>
              </a:spcBef>
            </a:pPr>
            <a:r>
              <a:rPr lang="en-US" sz="1200" dirty="0">
                <a:solidFill>
                  <a:schemeClr val="bg2"/>
                </a:solidFill>
              </a:rPr>
              <a:t>ABC1 Ads: 1,651,400</a:t>
            </a:r>
          </a:p>
          <a:p>
            <a:pPr>
              <a:spcBef>
                <a:spcPts val="0"/>
              </a:spcBef>
            </a:pPr>
            <a:r>
              <a:rPr lang="en-US" sz="1200" dirty="0">
                <a:solidFill>
                  <a:schemeClr val="bg2"/>
                </a:solidFill>
              </a:rPr>
              <a:t>16-34: 63,800</a:t>
            </a:r>
          </a:p>
          <a:p>
            <a:pPr>
              <a:spcBef>
                <a:spcPts val="0"/>
              </a:spcBef>
            </a:pPr>
            <a:r>
              <a:rPr lang="en-US" sz="1200" dirty="0">
                <a:solidFill>
                  <a:schemeClr val="bg2"/>
                </a:solidFill>
              </a:rPr>
              <a:t>HP+CH: 100,800</a:t>
            </a:r>
          </a:p>
          <a:p>
            <a:endParaRPr lang="en-GB" sz="1200" dirty="0"/>
          </a:p>
        </p:txBody>
      </p:sp>
      <p:sp>
        <p:nvSpPr>
          <p:cNvPr id="19" name="Text Placeholder 18">
            <a:extLst>
              <a:ext uri="{FF2B5EF4-FFF2-40B4-BE49-F238E27FC236}">
                <a16:creationId xmlns:a16="http://schemas.microsoft.com/office/drawing/2014/main" id="{CD023C57-51C3-4556-EBBD-4DFA7BAF7027}"/>
              </a:ext>
            </a:extLst>
          </p:cNvPr>
          <p:cNvSpPr>
            <a:spLocks noGrp="1"/>
          </p:cNvSpPr>
          <p:nvPr>
            <p:ph type="body" sz="quarter" idx="37"/>
          </p:nvPr>
        </p:nvSpPr>
        <p:spPr/>
        <p:txBody>
          <a:bodyPr>
            <a:normAutofit/>
          </a:bodyPr>
          <a:lstStyle/>
          <a:p>
            <a:r>
              <a:rPr lang="en-US" sz="1200" b="1" dirty="0">
                <a:solidFill>
                  <a:schemeClr val="accent3"/>
                </a:solidFill>
              </a:rPr>
              <a:t>Power: The Downfall of Huw Edwards</a:t>
            </a:r>
          </a:p>
          <a:p>
            <a:r>
              <a:rPr lang="en-GB" sz="1200" dirty="0">
                <a:solidFill>
                  <a:schemeClr val="bg2"/>
                </a:solidFill>
              </a:rPr>
              <a:t>Channel 5, 24 Mar</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3,252,900</a:t>
            </a:r>
          </a:p>
          <a:p>
            <a:pPr>
              <a:spcBef>
                <a:spcPts val="0"/>
              </a:spcBef>
            </a:pPr>
            <a:r>
              <a:rPr lang="en-US" sz="1200" dirty="0">
                <a:solidFill>
                  <a:schemeClr val="bg2"/>
                </a:solidFill>
              </a:rPr>
              <a:t>Adults: 3,240,000</a:t>
            </a:r>
          </a:p>
          <a:p>
            <a:pPr>
              <a:spcBef>
                <a:spcPts val="0"/>
              </a:spcBef>
            </a:pPr>
            <a:r>
              <a:rPr lang="en-US" sz="1200" dirty="0">
                <a:solidFill>
                  <a:schemeClr val="bg2"/>
                </a:solidFill>
              </a:rPr>
              <a:t>ABC1 Ads: 1,630,200</a:t>
            </a:r>
          </a:p>
          <a:p>
            <a:pPr>
              <a:spcBef>
                <a:spcPts val="0"/>
              </a:spcBef>
            </a:pPr>
            <a:r>
              <a:rPr lang="en-US" sz="1200" dirty="0">
                <a:solidFill>
                  <a:schemeClr val="bg2"/>
                </a:solidFill>
              </a:rPr>
              <a:t>16-34: 120,700</a:t>
            </a:r>
          </a:p>
          <a:p>
            <a:pPr>
              <a:spcBef>
                <a:spcPts val="0"/>
              </a:spcBef>
            </a:pPr>
            <a:r>
              <a:rPr lang="en-US" sz="1200" dirty="0">
                <a:solidFill>
                  <a:schemeClr val="bg2"/>
                </a:solidFill>
              </a:rPr>
              <a:t>HP+CH: 151,500</a:t>
            </a:r>
          </a:p>
          <a:p>
            <a:endParaRPr lang="en-GB" sz="1200" dirty="0"/>
          </a:p>
        </p:txBody>
      </p:sp>
      <p:sp>
        <p:nvSpPr>
          <p:cNvPr id="21" name="Text Placeholder 20">
            <a:extLst>
              <a:ext uri="{FF2B5EF4-FFF2-40B4-BE49-F238E27FC236}">
                <a16:creationId xmlns:a16="http://schemas.microsoft.com/office/drawing/2014/main" id="{AB5C0497-B0D7-632E-6F6B-61DAEC072770}"/>
              </a:ext>
            </a:extLst>
          </p:cNvPr>
          <p:cNvSpPr>
            <a:spLocks noGrp="1"/>
          </p:cNvSpPr>
          <p:nvPr>
            <p:ph type="body" sz="quarter" idx="39"/>
          </p:nvPr>
        </p:nvSpPr>
        <p:spPr/>
        <p:txBody>
          <a:bodyPr>
            <a:normAutofit/>
          </a:bodyPr>
          <a:lstStyle/>
          <a:p>
            <a:r>
              <a:rPr lang="en-US" sz="1200" b="1" dirty="0">
                <a:solidFill>
                  <a:schemeClr val="accent3"/>
                </a:solidFill>
              </a:rPr>
              <a:t>A Knight of the Seven Kingdoms</a:t>
            </a:r>
          </a:p>
          <a:p>
            <a:r>
              <a:rPr lang="en-GB" sz="1200" dirty="0">
                <a:solidFill>
                  <a:schemeClr val="bg2"/>
                </a:solidFill>
              </a:rPr>
              <a:t>Sky Atlantic, 22 Feb</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1,040,000</a:t>
            </a:r>
          </a:p>
          <a:p>
            <a:pPr>
              <a:spcBef>
                <a:spcPts val="0"/>
              </a:spcBef>
            </a:pPr>
            <a:r>
              <a:rPr lang="en-US" sz="1200" dirty="0">
                <a:solidFill>
                  <a:schemeClr val="bg2"/>
                </a:solidFill>
              </a:rPr>
              <a:t>Adults: 1,027,700</a:t>
            </a:r>
          </a:p>
          <a:p>
            <a:pPr>
              <a:spcBef>
                <a:spcPts val="0"/>
              </a:spcBef>
            </a:pPr>
            <a:r>
              <a:rPr lang="en-US" sz="1200" dirty="0">
                <a:solidFill>
                  <a:schemeClr val="bg2"/>
                </a:solidFill>
              </a:rPr>
              <a:t>ABC1 Ads: 632,900</a:t>
            </a:r>
          </a:p>
          <a:p>
            <a:pPr>
              <a:spcBef>
                <a:spcPts val="0"/>
              </a:spcBef>
            </a:pPr>
            <a:r>
              <a:rPr lang="en-US" sz="1200" dirty="0">
                <a:solidFill>
                  <a:schemeClr val="bg2"/>
                </a:solidFill>
              </a:rPr>
              <a:t>16-34: 257,100</a:t>
            </a:r>
          </a:p>
          <a:p>
            <a:pPr>
              <a:spcBef>
                <a:spcPts val="0"/>
              </a:spcBef>
            </a:pPr>
            <a:r>
              <a:rPr lang="en-US" sz="1200" dirty="0">
                <a:solidFill>
                  <a:schemeClr val="bg2"/>
                </a:solidFill>
              </a:rPr>
              <a:t>HP+CH: 128,900</a:t>
            </a:r>
          </a:p>
          <a:p>
            <a:pPr>
              <a:spcBef>
                <a:spcPts val="0"/>
              </a:spcBef>
            </a:pPr>
            <a:endParaRPr lang="en-US" sz="1200" dirty="0">
              <a:solidFill>
                <a:schemeClr val="bg2"/>
              </a:solidFill>
            </a:endParaRPr>
          </a:p>
          <a:p>
            <a:endParaRPr lang="en-GB" sz="1200" dirty="0"/>
          </a:p>
        </p:txBody>
      </p:sp>
      <p:sp>
        <p:nvSpPr>
          <p:cNvPr id="2" name="Title 1">
            <a:extLst>
              <a:ext uri="{FF2B5EF4-FFF2-40B4-BE49-F238E27FC236}">
                <a16:creationId xmlns:a16="http://schemas.microsoft.com/office/drawing/2014/main" id="{4D783506-217F-172D-840F-A99A2D90DCDB}"/>
              </a:ext>
            </a:extLst>
          </p:cNvPr>
          <p:cNvSpPr>
            <a:spLocks noGrp="1"/>
          </p:cNvSpPr>
          <p:nvPr>
            <p:ph type="title"/>
          </p:nvPr>
        </p:nvSpPr>
        <p:spPr/>
        <p:txBody>
          <a:bodyPr/>
          <a:lstStyle/>
          <a:p>
            <a:r>
              <a:rPr lang="en-GB" u="sng"/>
              <a:t>Drama</a:t>
            </a:r>
            <a:r>
              <a:rPr lang="en-GB"/>
              <a:t> - Programming Highlights</a:t>
            </a:r>
            <a:endParaRPr lang="en-GB" dirty="0"/>
          </a:p>
        </p:txBody>
      </p:sp>
      <p:sp>
        <p:nvSpPr>
          <p:cNvPr id="7" name="Text Placeholder 6">
            <a:extLst>
              <a:ext uri="{FF2B5EF4-FFF2-40B4-BE49-F238E27FC236}">
                <a16:creationId xmlns:a16="http://schemas.microsoft.com/office/drawing/2014/main" id="{93D29FE2-EFFF-55DC-31A3-372D90EB351F}"/>
              </a:ext>
            </a:extLst>
          </p:cNvPr>
          <p:cNvSpPr>
            <a:spLocks noGrp="1"/>
          </p:cNvSpPr>
          <p:nvPr>
            <p:ph type="body" sz="quarter" idx="15"/>
          </p:nvPr>
        </p:nvSpPr>
        <p:spPr/>
        <p:txBody>
          <a:bodyPr/>
          <a:lstStyle/>
          <a:p>
            <a:r>
              <a:rPr lang="en-GB" dirty="0"/>
              <a:t>Source: Barb, Q1 2026. Average audience figures - Consolidated, Top performing episode of series (if applicable). </a:t>
            </a:r>
          </a:p>
        </p:txBody>
      </p:sp>
      <p:sp>
        <p:nvSpPr>
          <p:cNvPr id="9" name="Text Placeholder 2">
            <a:extLst>
              <a:ext uri="{FF2B5EF4-FFF2-40B4-BE49-F238E27FC236}">
                <a16:creationId xmlns:a16="http://schemas.microsoft.com/office/drawing/2014/main" id="{4764C5FE-397B-FD58-3ECE-814A59AC5CFB}"/>
              </a:ext>
            </a:extLst>
          </p:cNvPr>
          <p:cNvSpPr txBox="1">
            <a:spLocks/>
          </p:cNvSpPr>
          <p:nvPr/>
        </p:nvSpPr>
        <p:spPr>
          <a:xfrm>
            <a:off x="378000" y="5580000"/>
            <a:ext cx="11334817" cy="304800"/>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000" dirty="0"/>
          </a:p>
        </p:txBody>
      </p:sp>
      <p:sp>
        <p:nvSpPr>
          <p:cNvPr id="8" name="AutoShape 8" descr="The Chelsea Detective Christmas Special 2024 - U&amp;Drama +1 | TV Guide">
            <a:extLst>
              <a:ext uri="{FF2B5EF4-FFF2-40B4-BE49-F238E27FC236}">
                <a16:creationId xmlns:a16="http://schemas.microsoft.com/office/drawing/2014/main" id="{63E73A57-A011-3D70-9641-5BBC45E26BA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8" name="Picture Placeholder 37">
            <a:extLst>
              <a:ext uri="{FF2B5EF4-FFF2-40B4-BE49-F238E27FC236}">
                <a16:creationId xmlns:a16="http://schemas.microsoft.com/office/drawing/2014/main" id="{BA6F814F-CCBE-BEC8-5B01-91904A47F2D5}"/>
              </a:ext>
            </a:extLst>
          </p:cNvPr>
          <p:cNvPicPr>
            <a:picLocks noGrp="1" noChangeAspect="1"/>
          </p:cNvPicPr>
          <p:nvPr>
            <p:ph type="pic" sz="quarter" idx="40"/>
          </p:nvPr>
        </p:nvPicPr>
        <p:blipFill>
          <a:blip r:embed="rId3"/>
          <a:srcRect l="7812" r="7812"/>
          <a:stretch/>
        </p:blipFill>
        <p:spPr>
          <a:prstGeom prst="rect">
            <a:avLst/>
          </a:prstGeom>
          <a:solidFill>
            <a:prstClr val="white">
              <a:lumMod val="85000"/>
            </a:prstClr>
          </a:solidFill>
        </p:spPr>
      </p:pic>
      <p:pic>
        <p:nvPicPr>
          <p:cNvPr id="36" name="Picture Placeholder 35">
            <a:extLst>
              <a:ext uri="{FF2B5EF4-FFF2-40B4-BE49-F238E27FC236}">
                <a16:creationId xmlns:a16="http://schemas.microsoft.com/office/drawing/2014/main" id="{E0A70AF0-0DE3-85DC-8F7B-EA13FFE5A2C4}"/>
              </a:ext>
            </a:extLst>
          </p:cNvPr>
          <p:cNvPicPr>
            <a:picLocks noGrp="1" noChangeAspect="1"/>
          </p:cNvPicPr>
          <p:nvPr>
            <p:ph type="pic" sz="quarter" idx="38"/>
          </p:nvPr>
        </p:nvPicPr>
        <p:blipFill>
          <a:blip r:embed="rId4"/>
          <a:srcRect l="7775" r="7775"/>
          <a:stretch/>
        </p:blipFill>
        <p:spPr>
          <a:prstGeom prst="rect">
            <a:avLst/>
          </a:prstGeom>
          <a:solidFill>
            <a:prstClr val="white">
              <a:lumMod val="85000"/>
            </a:prstClr>
          </a:solidFill>
        </p:spPr>
      </p:pic>
      <p:pic>
        <p:nvPicPr>
          <p:cNvPr id="34" name="Picture Placeholder 33">
            <a:extLst>
              <a:ext uri="{FF2B5EF4-FFF2-40B4-BE49-F238E27FC236}">
                <a16:creationId xmlns:a16="http://schemas.microsoft.com/office/drawing/2014/main" id="{9BBEA400-F71E-F6FB-8BFE-B012FA8B1BE0}"/>
              </a:ext>
            </a:extLst>
          </p:cNvPr>
          <p:cNvPicPr>
            <a:picLocks noGrp="1" noChangeAspect="1"/>
          </p:cNvPicPr>
          <p:nvPr>
            <p:ph type="pic" sz="quarter" idx="36"/>
          </p:nvPr>
        </p:nvPicPr>
        <p:blipFill>
          <a:blip r:embed="rId5"/>
          <a:srcRect l="7850" r="7850"/>
          <a:stretch/>
        </p:blipFill>
        <p:spPr>
          <a:prstGeom prst="rect">
            <a:avLst/>
          </a:prstGeom>
          <a:solidFill>
            <a:prstClr val="white">
              <a:lumMod val="85000"/>
            </a:prstClr>
          </a:solidFill>
        </p:spPr>
      </p:pic>
      <p:pic>
        <p:nvPicPr>
          <p:cNvPr id="32" name="Picture Placeholder 31">
            <a:extLst>
              <a:ext uri="{FF2B5EF4-FFF2-40B4-BE49-F238E27FC236}">
                <a16:creationId xmlns:a16="http://schemas.microsoft.com/office/drawing/2014/main" id="{D72C8D00-41D9-CA48-F102-0EE2308415F4}"/>
              </a:ext>
            </a:extLst>
          </p:cNvPr>
          <p:cNvPicPr>
            <a:picLocks noGrp="1" noChangeAspect="1"/>
          </p:cNvPicPr>
          <p:nvPr>
            <p:ph type="pic" sz="quarter" idx="34"/>
          </p:nvPr>
        </p:nvPicPr>
        <p:blipFill>
          <a:blip r:embed="rId6"/>
          <a:srcRect l="7963" r="7963"/>
          <a:stretch/>
        </p:blipFill>
        <p:spPr>
          <a:prstGeom prst="rect">
            <a:avLst/>
          </a:prstGeom>
          <a:solidFill>
            <a:prstClr val="white">
              <a:lumMod val="85000"/>
            </a:prstClr>
          </a:solidFill>
        </p:spPr>
      </p:pic>
      <p:pic>
        <p:nvPicPr>
          <p:cNvPr id="29" name="Picture Placeholder 28" descr="THE CASE IS NOT CLOSED: JOHN SIMM RETURNS AS ITV GREENLIGHTS SEVENTH SERIES  OF GRACE | Press Centre">
            <a:extLst>
              <a:ext uri="{FF2B5EF4-FFF2-40B4-BE49-F238E27FC236}">
                <a16:creationId xmlns:a16="http://schemas.microsoft.com/office/drawing/2014/main" id="{228D0F99-0ABA-3980-BB00-F93BA12C4E0E}"/>
              </a:ext>
            </a:extLst>
          </p:cNvPr>
          <p:cNvPicPr>
            <a:picLocks noGrp="1" noChangeAspect="1"/>
          </p:cNvPicPr>
          <p:nvPr>
            <p:ph type="pic" sz="quarter" idx="13"/>
          </p:nvPr>
        </p:nvPicPr>
        <p:blipFill>
          <a:blip r:embed="rId7"/>
          <a:srcRect t="40" b="40"/>
          <a:stretch/>
        </p:blipFill>
        <p:spPr>
          <a:prstGeom prst="rect">
            <a:avLst/>
          </a:prstGeom>
        </p:spPr>
      </p:pic>
    </p:spTree>
    <p:extLst>
      <p:ext uri="{BB962C8B-B14F-4D97-AF65-F5344CB8AC3E}">
        <p14:creationId xmlns:p14="http://schemas.microsoft.com/office/powerpoint/2010/main" val="2192148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7582D-2350-71DE-1020-0E00FAE53DD7}"/>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720E4F47-94E3-94FF-04C6-5BBEF78A5873}"/>
              </a:ext>
            </a:extLst>
          </p:cNvPr>
          <p:cNvSpPr>
            <a:spLocks noGrp="1"/>
          </p:cNvSpPr>
          <p:nvPr>
            <p:ph type="body" sz="quarter" idx="41"/>
          </p:nvPr>
        </p:nvSpPr>
        <p:spPr>
          <a:xfrm>
            <a:off x="9901050" y="2988431"/>
            <a:ext cx="1988847" cy="2170678"/>
          </a:xfrm>
        </p:spPr>
        <p:txBody>
          <a:bodyPr>
            <a:normAutofit/>
          </a:bodyPr>
          <a:lstStyle/>
          <a:p>
            <a:r>
              <a:rPr lang="en-US" sz="1200" b="1" dirty="0">
                <a:solidFill>
                  <a:schemeClr val="accent3"/>
                </a:solidFill>
              </a:rPr>
              <a:t>Mock the Week</a:t>
            </a:r>
          </a:p>
          <a:p>
            <a:r>
              <a:rPr lang="en-GB" sz="1200" dirty="0">
                <a:solidFill>
                  <a:schemeClr val="bg2"/>
                </a:solidFill>
              </a:rPr>
              <a:t>TLC, 22 Feb</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674,400</a:t>
            </a:r>
          </a:p>
          <a:p>
            <a:pPr>
              <a:spcBef>
                <a:spcPts val="0"/>
              </a:spcBef>
            </a:pPr>
            <a:r>
              <a:rPr lang="en-US" sz="1200" dirty="0">
                <a:solidFill>
                  <a:schemeClr val="bg2"/>
                </a:solidFill>
              </a:rPr>
              <a:t>Adults: 651,600</a:t>
            </a:r>
          </a:p>
          <a:p>
            <a:pPr>
              <a:spcBef>
                <a:spcPts val="0"/>
              </a:spcBef>
            </a:pPr>
            <a:r>
              <a:rPr lang="en-US" sz="1200" dirty="0">
                <a:solidFill>
                  <a:schemeClr val="bg2"/>
                </a:solidFill>
              </a:rPr>
              <a:t>ABC1 Ads: 420,200</a:t>
            </a:r>
          </a:p>
          <a:p>
            <a:pPr>
              <a:spcBef>
                <a:spcPts val="0"/>
              </a:spcBef>
            </a:pPr>
            <a:r>
              <a:rPr lang="en-US" sz="1200" dirty="0">
                <a:solidFill>
                  <a:schemeClr val="bg2"/>
                </a:solidFill>
              </a:rPr>
              <a:t>16-34: 59,000</a:t>
            </a:r>
          </a:p>
          <a:p>
            <a:pPr>
              <a:spcBef>
                <a:spcPts val="0"/>
              </a:spcBef>
            </a:pPr>
            <a:r>
              <a:rPr lang="en-US" sz="1200" dirty="0">
                <a:solidFill>
                  <a:schemeClr val="bg2"/>
                </a:solidFill>
              </a:rPr>
              <a:t>HP+CH: 49,300</a:t>
            </a:r>
          </a:p>
          <a:p>
            <a:pPr>
              <a:spcBef>
                <a:spcPts val="0"/>
              </a:spcBef>
            </a:pPr>
            <a:endParaRPr lang="en-US" sz="1200" dirty="0">
              <a:solidFill>
                <a:schemeClr val="bg2"/>
              </a:solidFill>
            </a:endParaRPr>
          </a:p>
        </p:txBody>
      </p:sp>
      <p:sp>
        <p:nvSpPr>
          <p:cNvPr id="10" name="Text Placeholder 9">
            <a:extLst>
              <a:ext uri="{FF2B5EF4-FFF2-40B4-BE49-F238E27FC236}">
                <a16:creationId xmlns:a16="http://schemas.microsoft.com/office/drawing/2014/main" id="{F64DB65F-7EE3-9C76-826B-07192FB09586}"/>
              </a:ext>
            </a:extLst>
          </p:cNvPr>
          <p:cNvSpPr>
            <a:spLocks noGrp="1"/>
          </p:cNvSpPr>
          <p:nvPr>
            <p:ph type="body" sz="quarter" idx="33"/>
          </p:nvPr>
        </p:nvSpPr>
        <p:spPr/>
        <p:txBody>
          <a:bodyPr>
            <a:normAutofit/>
          </a:bodyPr>
          <a:lstStyle/>
          <a:p>
            <a:r>
              <a:rPr lang="en-US" sz="1200" b="1" dirty="0">
                <a:solidFill>
                  <a:schemeClr val="accent3"/>
                </a:solidFill>
              </a:rPr>
              <a:t>Britain's Got Talent</a:t>
            </a:r>
          </a:p>
          <a:p>
            <a:r>
              <a:rPr lang="en-GB" sz="1200" dirty="0">
                <a:solidFill>
                  <a:schemeClr val="bg2"/>
                </a:solidFill>
              </a:rPr>
              <a:t>ITV1, 7 Mar</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4,506,700</a:t>
            </a:r>
          </a:p>
          <a:p>
            <a:pPr>
              <a:spcBef>
                <a:spcPts val="0"/>
              </a:spcBef>
            </a:pPr>
            <a:r>
              <a:rPr lang="en-US" sz="1200" dirty="0">
                <a:solidFill>
                  <a:schemeClr val="bg2"/>
                </a:solidFill>
              </a:rPr>
              <a:t>Adults: 4,038,900</a:t>
            </a:r>
          </a:p>
          <a:p>
            <a:pPr>
              <a:spcBef>
                <a:spcPts val="0"/>
              </a:spcBef>
            </a:pPr>
            <a:r>
              <a:rPr lang="en-US" sz="1200" dirty="0">
                <a:solidFill>
                  <a:schemeClr val="bg2"/>
                </a:solidFill>
              </a:rPr>
              <a:t>ABC1 Ads: 1,809,700</a:t>
            </a:r>
          </a:p>
          <a:p>
            <a:pPr>
              <a:spcBef>
                <a:spcPts val="0"/>
              </a:spcBef>
            </a:pPr>
            <a:r>
              <a:rPr lang="en-US" sz="1200" dirty="0">
                <a:solidFill>
                  <a:schemeClr val="bg2"/>
                </a:solidFill>
              </a:rPr>
              <a:t>16-34: 382,000</a:t>
            </a:r>
          </a:p>
          <a:p>
            <a:pPr>
              <a:spcBef>
                <a:spcPts val="0"/>
              </a:spcBef>
            </a:pPr>
            <a:r>
              <a:rPr lang="en-US" sz="1200" dirty="0">
                <a:solidFill>
                  <a:schemeClr val="bg2"/>
                </a:solidFill>
              </a:rPr>
              <a:t>HP+CH: 476,600</a:t>
            </a:r>
          </a:p>
          <a:p>
            <a:pPr>
              <a:spcBef>
                <a:spcPts val="0"/>
              </a:spcBef>
            </a:pPr>
            <a:endParaRPr lang="en-US" sz="1200" dirty="0">
              <a:solidFill>
                <a:schemeClr val="bg2"/>
              </a:solidFill>
            </a:endParaRPr>
          </a:p>
        </p:txBody>
      </p:sp>
      <p:sp>
        <p:nvSpPr>
          <p:cNvPr id="17" name="Text Placeholder 16">
            <a:extLst>
              <a:ext uri="{FF2B5EF4-FFF2-40B4-BE49-F238E27FC236}">
                <a16:creationId xmlns:a16="http://schemas.microsoft.com/office/drawing/2014/main" id="{2EAEAFEA-0489-E7DA-75CF-424FF51C48E3}"/>
              </a:ext>
            </a:extLst>
          </p:cNvPr>
          <p:cNvSpPr>
            <a:spLocks noGrp="1"/>
          </p:cNvSpPr>
          <p:nvPr>
            <p:ph type="body" sz="quarter" idx="35"/>
          </p:nvPr>
        </p:nvSpPr>
        <p:spPr/>
        <p:txBody>
          <a:bodyPr>
            <a:normAutofit/>
          </a:bodyPr>
          <a:lstStyle/>
          <a:p>
            <a:r>
              <a:rPr lang="en-US" sz="1200" b="1" dirty="0">
                <a:solidFill>
                  <a:schemeClr val="accent3"/>
                </a:solidFill>
              </a:rPr>
              <a:t>The Great Pottery Throw Down</a:t>
            </a:r>
          </a:p>
          <a:p>
            <a:r>
              <a:rPr lang="en-GB" sz="1200" dirty="0">
                <a:solidFill>
                  <a:schemeClr val="bg2"/>
                </a:solidFill>
              </a:rPr>
              <a:t>Channel 4, 25 Jan</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2,723,600</a:t>
            </a:r>
          </a:p>
          <a:p>
            <a:pPr>
              <a:spcBef>
                <a:spcPts val="0"/>
              </a:spcBef>
            </a:pPr>
            <a:r>
              <a:rPr lang="en-US" sz="1200" dirty="0">
                <a:solidFill>
                  <a:schemeClr val="bg2"/>
                </a:solidFill>
              </a:rPr>
              <a:t>Adults: 2,668,200</a:t>
            </a:r>
          </a:p>
          <a:p>
            <a:pPr>
              <a:spcBef>
                <a:spcPts val="0"/>
              </a:spcBef>
            </a:pPr>
            <a:r>
              <a:rPr lang="en-US" sz="1200" dirty="0">
                <a:solidFill>
                  <a:schemeClr val="bg2"/>
                </a:solidFill>
              </a:rPr>
              <a:t>ABC1 Ads: 1,540,600</a:t>
            </a:r>
          </a:p>
          <a:p>
            <a:pPr>
              <a:spcBef>
                <a:spcPts val="0"/>
              </a:spcBef>
            </a:pPr>
            <a:r>
              <a:rPr lang="en-US" sz="1200" dirty="0">
                <a:solidFill>
                  <a:schemeClr val="bg2"/>
                </a:solidFill>
              </a:rPr>
              <a:t>16-34: 165,500</a:t>
            </a:r>
          </a:p>
          <a:p>
            <a:pPr>
              <a:spcBef>
                <a:spcPts val="0"/>
              </a:spcBef>
            </a:pPr>
            <a:r>
              <a:rPr lang="en-US" sz="1200" dirty="0">
                <a:solidFill>
                  <a:schemeClr val="bg2"/>
                </a:solidFill>
              </a:rPr>
              <a:t>HP+CH: 154,300</a:t>
            </a:r>
          </a:p>
          <a:p>
            <a:pPr>
              <a:spcBef>
                <a:spcPts val="0"/>
              </a:spcBef>
            </a:pPr>
            <a:endParaRPr lang="en-US" sz="1200" dirty="0">
              <a:solidFill>
                <a:schemeClr val="bg2"/>
              </a:solidFill>
            </a:endParaRPr>
          </a:p>
        </p:txBody>
      </p:sp>
      <p:sp>
        <p:nvSpPr>
          <p:cNvPr id="19" name="Text Placeholder 18">
            <a:extLst>
              <a:ext uri="{FF2B5EF4-FFF2-40B4-BE49-F238E27FC236}">
                <a16:creationId xmlns:a16="http://schemas.microsoft.com/office/drawing/2014/main" id="{9FDA8986-4390-37ED-E52E-C196B6C32D4E}"/>
              </a:ext>
            </a:extLst>
          </p:cNvPr>
          <p:cNvSpPr>
            <a:spLocks noGrp="1"/>
          </p:cNvSpPr>
          <p:nvPr>
            <p:ph type="body" sz="quarter" idx="37"/>
          </p:nvPr>
        </p:nvSpPr>
        <p:spPr/>
        <p:txBody>
          <a:bodyPr>
            <a:normAutofit/>
          </a:bodyPr>
          <a:lstStyle/>
          <a:p>
            <a:r>
              <a:rPr lang="en-US" sz="1200" b="1" dirty="0">
                <a:solidFill>
                  <a:schemeClr val="accent3"/>
                </a:solidFill>
              </a:rPr>
              <a:t>Rich House, Poor House</a:t>
            </a:r>
          </a:p>
          <a:p>
            <a:r>
              <a:rPr lang="en-GB" sz="1200" dirty="0">
                <a:solidFill>
                  <a:schemeClr val="bg2"/>
                </a:solidFill>
              </a:rPr>
              <a:t>Channel 5, 29 Mar</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1,043,800</a:t>
            </a:r>
          </a:p>
          <a:p>
            <a:pPr>
              <a:spcBef>
                <a:spcPts val="0"/>
              </a:spcBef>
            </a:pPr>
            <a:r>
              <a:rPr lang="en-US" sz="1200" dirty="0">
                <a:solidFill>
                  <a:schemeClr val="bg2"/>
                </a:solidFill>
              </a:rPr>
              <a:t>Adults: 1,025,400</a:t>
            </a:r>
          </a:p>
          <a:p>
            <a:pPr>
              <a:spcBef>
                <a:spcPts val="0"/>
              </a:spcBef>
            </a:pPr>
            <a:r>
              <a:rPr lang="en-US" sz="1200" dirty="0">
                <a:solidFill>
                  <a:schemeClr val="bg2"/>
                </a:solidFill>
              </a:rPr>
              <a:t>ABC1 Ads: 462,500</a:t>
            </a:r>
          </a:p>
          <a:p>
            <a:pPr>
              <a:spcBef>
                <a:spcPts val="0"/>
              </a:spcBef>
            </a:pPr>
            <a:r>
              <a:rPr lang="en-US" sz="1200" dirty="0">
                <a:solidFill>
                  <a:schemeClr val="bg2"/>
                </a:solidFill>
              </a:rPr>
              <a:t>16-34: 126,200</a:t>
            </a:r>
          </a:p>
          <a:p>
            <a:pPr>
              <a:spcBef>
                <a:spcPts val="0"/>
              </a:spcBef>
            </a:pPr>
            <a:r>
              <a:rPr lang="en-US" sz="1200" dirty="0">
                <a:solidFill>
                  <a:schemeClr val="bg2"/>
                </a:solidFill>
              </a:rPr>
              <a:t>HP+CH: 142,600</a:t>
            </a:r>
          </a:p>
          <a:p>
            <a:pPr>
              <a:spcBef>
                <a:spcPts val="0"/>
              </a:spcBef>
            </a:pPr>
            <a:endParaRPr lang="en-US" sz="1200" dirty="0">
              <a:solidFill>
                <a:schemeClr val="bg2"/>
              </a:solidFill>
            </a:endParaRPr>
          </a:p>
        </p:txBody>
      </p:sp>
      <p:sp>
        <p:nvSpPr>
          <p:cNvPr id="21" name="Text Placeholder 20">
            <a:extLst>
              <a:ext uri="{FF2B5EF4-FFF2-40B4-BE49-F238E27FC236}">
                <a16:creationId xmlns:a16="http://schemas.microsoft.com/office/drawing/2014/main" id="{2A8486B1-0D3A-26E8-2E1F-EA365E695F94}"/>
              </a:ext>
            </a:extLst>
          </p:cNvPr>
          <p:cNvSpPr>
            <a:spLocks noGrp="1"/>
          </p:cNvSpPr>
          <p:nvPr>
            <p:ph type="body" sz="quarter" idx="39"/>
          </p:nvPr>
        </p:nvSpPr>
        <p:spPr/>
        <p:txBody>
          <a:bodyPr>
            <a:normAutofit/>
          </a:bodyPr>
          <a:lstStyle/>
          <a:p>
            <a:r>
              <a:rPr lang="en-US" sz="1200" b="1" dirty="0">
                <a:solidFill>
                  <a:schemeClr val="accent3"/>
                </a:solidFill>
              </a:rPr>
              <a:t>The Dyers' Caravan Park</a:t>
            </a:r>
          </a:p>
          <a:p>
            <a:r>
              <a:rPr lang="en-GB" sz="1200" dirty="0">
                <a:solidFill>
                  <a:schemeClr val="bg2"/>
                </a:solidFill>
              </a:rPr>
              <a:t>Sky Max, 23 Feb</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661,500</a:t>
            </a:r>
          </a:p>
          <a:p>
            <a:pPr>
              <a:spcBef>
                <a:spcPts val="0"/>
              </a:spcBef>
            </a:pPr>
            <a:r>
              <a:rPr lang="en-US" sz="1200" dirty="0">
                <a:solidFill>
                  <a:schemeClr val="bg2"/>
                </a:solidFill>
              </a:rPr>
              <a:t>Adults: 631,000</a:t>
            </a:r>
          </a:p>
          <a:p>
            <a:pPr>
              <a:spcBef>
                <a:spcPts val="0"/>
              </a:spcBef>
            </a:pPr>
            <a:r>
              <a:rPr lang="en-US" sz="1200" dirty="0">
                <a:solidFill>
                  <a:schemeClr val="bg2"/>
                </a:solidFill>
              </a:rPr>
              <a:t>ABC1 Ads: 293,900</a:t>
            </a:r>
          </a:p>
          <a:p>
            <a:pPr>
              <a:spcBef>
                <a:spcPts val="0"/>
              </a:spcBef>
            </a:pPr>
            <a:r>
              <a:rPr lang="en-US" sz="1200" dirty="0">
                <a:solidFill>
                  <a:schemeClr val="bg2"/>
                </a:solidFill>
              </a:rPr>
              <a:t>16-34: 102,700</a:t>
            </a:r>
          </a:p>
          <a:p>
            <a:pPr>
              <a:spcBef>
                <a:spcPts val="0"/>
              </a:spcBef>
            </a:pPr>
            <a:r>
              <a:rPr lang="en-US" sz="1200" dirty="0">
                <a:solidFill>
                  <a:schemeClr val="bg2"/>
                </a:solidFill>
              </a:rPr>
              <a:t>HP+CH: 105,600</a:t>
            </a:r>
          </a:p>
          <a:p>
            <a:pPr>
              <a:spcBef>
                <a:spcPts val="0"/>
              </a:spcBef>
            </a:pPr>
            <a:endParaRPr lang="en-US" sz="1200" dirty="0">
              <a:solidFill>
                <a:schemeClr val="bg2"/>
              </a:solidFill>
            </a:endParaRPr>
          </a:p>
          <a:p>
            <a:endParaRPr lang="en-GB" sz="1200" dirty="0"/>
          </a:p>
        </p:txBody>
      </p:sp>
      <p:sp>
        <p:nvSpPr>
          <p:cNvPr id="2" name="Title 1">
            <a:extLst>
              <a:ext uri="{FF2B5EF4-FFF2-40B4-BE49-F238E27FC236}">
                <a16:creationId xmlns:a16="http://schemas.microsoft.com/office/drawing/2014/main" id="{E525540A-DA99-D962-BEBB-C9773669BD64}"/>
              </a:ext>
            </a:extLst>
          </p:cNvPr>
          <p:cNvSpPr>
            <a:spLocks noGrp="1"/>
          </p:cNvSpPr>
          <p:nvPr>
            <p:ph type="title"/>
          </p:nvPr>
        </p:nvSpPr>
        <p:spPr/>
        <p:txBody>
          <a:bodyPr/>
          <a:lstStyle/>
          <a:p>
            <a:r>
              <a:rPr lang="en-GB" u="sng" dirty="0"/>
              <a:t>Entertainment</a:t>
            </a:r>
            <a:r>
              <a:rPr lang="en-GB" dirty="0"/>
              <a:t> - Programming Highlights</a:t>
            </a:r>
          </a:p>
        </p:txBody>
      </p:sp>
      <p:sp>
        <p:nvSpPr>
          <p:cNvPr id="7" name="Text Placeholder 6">
            <a:extLst>
              <a:ext uri="{FF2B5EF4-FFF2-40B4-BE49-F238E27FC236}">
                <a16:creationId xmlns:a16="http://schemas.microsoft.com/office/drawing/2014/main" id="{86F0A846-3023-6444-E933-7B7EFB7F6056}"/>
              </a:ext>
            </a:extLst>
          </p:cNvPr>
          <p:cNvSpPr>
            <a:spLocks noGrp="1"/>
          </p:cNvSpPr>
          <p:nvPr>
            <p:ph type="body" sz="quarter" idx="15"/>
          </p:nvPr>
        </p:nvSpPr>
        <p:spPr/>
        <p:txBody>
          <a:bodyPr/>
          <a:lstStyle/>
          <a:p>
            <a:r>
              <a:rPr lang="en-GB" dirty="0"/>
              <a:t>Source: Barb, Q1 2026. Average audience figures - Consolidated, Top performing episode of series (if applicable). </a:t>
            </a:r>
          </a:p>
        </p:txBody>
      </p:sp>
      <p:sp>
        <p:nvSpPr>
          <p:cNvPr id="9" name="Text Placeholder 2">
            <a:extLst>
              <a:ext uri="{FF2B5EF4-FFF2-40B4-BE49-F238E27FC236}">
                <a16:creationId xmlns:a16="http://schemas.microsoft.com/office/drawing/2014/main" id="{512C9DFB-159F-4513-DBEF-8889372C4E3C}"/>
              </a:ext>
            </a:extLst>
          </p:cNvPr>
          <p:cNvSpPr txBox="1">
            <a:spLocks/>
          </p:cNvSpPr>
          <p:nvPr/>
        </p:nvSpPr>
        <p:spPr>
          <a:xfrm>
            <a:off x="378000" y="5580000"/>
            <a:ext cx="11334817" cy="304800"/>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000" dirty="0"/>
          </a:p>
        </p:txBody>
      </p:sp>
      <p:sp>
        <p:nvSpPr>
          <p:cNvPr id="8" name="AutoShape 8" descr="The Chelsea Detective Christmas Special 2024 - U&amp;Drama +1 | TV Guide">
            <a:extLst>
              <a:ext uri="{FF2B5EF4-FFF2-40B4-BE49-F238E27FC236}">
                <a16:creationId xmlns:a16="http://schemas.microsoft.com/office/drawing/2014/main" id="{A080AE28-1F8A-1E84-B744-3A5A93866A8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7" name="Picture Placeholder 26">
            <a:extLst>
              <a:ext uri="{FF2B5EF4-FFF2-40B4-BE49-F238E27FC236}">
                <a16:creationId xmlns:a16="http://schemas.microsoft.com/office/drawing/2014/main" id="{E37BA422-50EA-00BF-0F39-2B9A1ACDBDCD}"/>
              </a:ext>
            </a:extLst>
          </p:cNvPr>
          <p:cNvPicPr>
            <a:picLocks noGrp="1" noChangeAspect="1"/>
          </p:cNvPicPr>
          <p:nvPr>
            <p:ph type="pic" sz="quarter" idx="13"/>
          </p:nvPr>
        </p:nvPicPr>
        <p:blipFill>
          <a:blip r:embed="rId3"/>
          <a:srcRect l="33172" r="5697" b="27475"/>
          <a:stretch>
            <a:fillRect/>
          </a:stretch>
        </p:blipFill>
        <p:spPr>
          <a:xfrm>
            <a:off x="531846" y="1630581"/>
            <a:ext cx="1790974" cy="1193774"/>
          </a:xfrm>
          <a:prstGeom prst="rect">
            <a:avLst/>
          </a:prstGeom>
          <a:solidFill>
            <a:prstClr val="white">
              <a:lumMod val="85000"/>
            </a:prstClr>
          </a:solidFill>
        </p:spPr>
      </p:pic>
      <p:pic>
        <p:nvPicPr>
          <p:cNvPr id="29" name="Picture Placeholder 28">
            <a:extLst>
              <a:ext uri="{FF2B5EF4-FFF2-40B4-BE49-F238E27FC236}">
                <a16:creationId xmlns:a16="http://schemas.microsoft.com/office/drawing/2014/main" id="{6D35731F-6164-BF4D-1A58-8270182E8AE3}"/>
              </a:ext>
            </a:extLst>
          </p:cNvPr>
          <p:cNvPicPr>
            <a:picLocks noGrp="1" noChangeAspect="1"/>
          </p:cNvPicPr>
          <p:nvPr>
            <p:ph type="pic" sz="quarter" idx="34"/>
          </p:nvPr>
        </p:nvPicPr>
        <p:blipFill>
          <a:blip r:embed="rId4"/>
          <a:srcRect l="18" t="3442" r="-18" b="29950"/>
          <a:stretch>
            <a:fillRect/>
          </a:stretch>
        </p:blipFill>
        <p:spPr>
          <a:xfrm>
            <a:off x="2866180" y="1630581"/>
            <a:ext cx="1790974" cy="1193774"/>
          </a:xfrm>
          <a:prstGeom prst="rect">
            <a:avLst/>
          </a:prstGeom>
          <a:solidFill>
            <a:prstClr val="white">
              <a:lumMod val="85000"/>
            </a:prstClr>
          </a:solidFill>
        </p:spPr>
      </p:pic>
      <p:pic>
        <p:nvPicPr>
          <p:cNvPr id="32" name="Picture Placeholder 31">
            <a:extLst>
              <a:ext uri="{FF2B5EF4-FFF2-40B4-BE49-F238E27FC236}">
                <a16:creationId xmlns:a16="http://schemas.microsoft.com/office/drawing/2014/main" id="{3568BB6E-F87A-637B-B6B6-54CC07DEAB10}"/>
              </a:ext>
            </a:extLst>
          </p:cNvPr>
          <p:cNvPicPr>
            <a:picLocks noGrp="1" noChangeAspect="1"/>
          </p:cNvPicPr>
          <p:nvPr>
            <p:ph type="pic" sz="quarter" idx="36"/>
          </p:nvPr>
        </p:nvPicPr>
        <p:blipFill>
          <a:blip r:embed="rId5"/>
          <a:srcRect l="7812" r="7812"/>
          <a:stretch/>
        </p:blipFill>
        <p:spPr>
          <a:prstGeom prst="rect">
            <a:avLst/>
          </a:prstGeom>
          <a:solidFill>
            <a:prstClr val="white">
              <a:lumMod val="85000"/>
            </a:prstClr>
          </a:solidFill>
        </p:spPr>
      </p:pic>
      <p:pic>
        <p:nvPicPr>
          <p:cNvPr id="34" name="Picture Placeholder 33">
            <a:extLst>
              <a:ext uri="{FF2B5EF4-FFF2-40B4-BE49-F238E27FC236}">
                <a16:creationId xmlns:a16="http://schemas.microsoft.com/office/drawing/2014/main" id="{5F6762B8-9D2F-D857-D288-0F9567CD6F2B}"/>
              </a:ext>
            </a:extLst>
          </p:cNvPr>
          <p:cNvPicPr>
            <a:picLocks noGrp="1" noChangeAspect="1"/>
          </p:cNvPicPr>
          <p:nvPr>
            <p:ph type="pic" sz="quarter" idx="38"/>
          </p:nvPr>
        </p:nvPicPr>
        <p:blipFill>
          <a:blip r:embed="rId6"/>
          <a:srcRect l="7775" r="7775"/>
          <a:stretch/>
        </p:blipFill>
        <p:spPr>
          <a:prstGeom prst="rect">
            <a:avLst/>
          </a:prstGeom>
          <a:solidFill>
            <a:prstClr val="white">
              <a:lumMod val="85000"/>
            </a:prstClr>
          </a:solidFill>
        </p:spPr>
      </p:pic>
      <p:pic>
        <p:nvPicPr>
          <p:cNvPr id="36" name="Picture Placeholder 35">
            <a:extLst>
              <a:ext uri="{FF2B5EF4-FFF2-40B4-BE49-F238E27FC236}">
                <a16:creationId xmlns:a16="http://schemas.microsoft.com/office/drawing/2014/main" id="{76107F65-2E2A-1DC3-D635-6C31C4A8318A}"/>
              </a:ext>
            </a:extLst>
          </p:cNvPr>
          <p:cNvPicPr>
            <a:picLocks noGrp="1" noChangeAspect="1"/>
          </p:cNvPicPr>
          <p:nvPr>
            <p:ph type="pic" sz="quarter" idx="40"/>
          </p:nvPr>
        </p:nvPicPr>
        <p:blipFill>
          <a:blip r:embed="rId7"/>
          <a:srcRect l="7793" r="7793"/>
          <a:stretch/>
        </p:blipFill>
        <p:spPr>
          <a:prstGeom prst="rect">
            <a:avLst/>
          </a:prstGeom>
          <a:solidFill>
            <a:prstClr val="white">
              <a:lumMod val="85000"/>
            </a:prstClr>
          </a:solidFill>
        </p:spPr>
      </p:pic>
    </p:spTree>
    <p:extLst>
      <p:ext uri="{BB962C8B-B14F-4D97-AF65-F5344CB8AC3E}">
        <p14:creationId xmlns:p14="http://schemas.microsoft.com/office/powerpoint/2010/main" val="994049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F0689-A670-E079-0A5A-0E2CFE273A13}"/>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C469EEA1-B7BE-CF71-346A-5C015C854D1D}"/>
              </a:ext>
            </a:extLst>
          </p:cNvPr>
          <p:cNvSpPr>
            <a:spLocks noGrp="1"/>
          </p:cNvSpPr>
          <p:nvPr>
            <p:ph type="body" sz="quarter" idx="41"/>
          </p:nvPr>
        </p:nvSpPr>
        <p:spPr>
          <a:xfrm>
            <a:off x="9901050" y="2988431"/>
            <a:ext cx="1988848" cy="2170678"/>
          </a:xfrm>
        </p:spPr>
        <p:txBody>
          <a:bodyPr>
            <a:normAutofit/>
          </a:bodyPr>
          <a:lstStyle/>
          <a:p>
            <a:r>
              <a:rPr lang="en-US" sz="1200" b="1" dirty="0">
                <a:solidFill>
                  <a:schemeClr val="accent3"/>
                </a:solidFill>
              </a:rPr>
              <a:t>Premier League: Liverpool v Newcastle</a:t>
            </a:r>
          </a:p>
          <a:p>
            <a:r>
              <a:rPr lang="en-GB" sz="1200" dirty="0">
                <a:solidFill>
                  <a:schemeClr val="bg2"/>
                </a:solidFill>
              </a:rPr>
              <a:t>TNT Sports, 31 Jan</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766,900</a:t>
            </a:r>
          </a:p>
          <a:p>
            <a:pPr>
              <a:spcBef>
                <a:spcPts val="0"/>
              </a:spcBef>
            </a:pPr>
            <a:r>
              <a:rPr lang="en-US" sz="1200" dirty="0">
                <a:solidFill>
                  <a:schemeClr val="bg2"/>
                </a:solidFill>
              </a:rPr>
              <a:t>Adults: 728,800</a:t>
            </a:r>
          </a:p>
          <a:p>
            <a:pPr>
              <a:spcBef>
                <a:spcPts val="0"/>
              </a:spcBef>
            </a:pPr>
            <a:r>
              <a:rPr lang="en-US" sz="1200" dirty="0">
                <a:solidFill>
                  <a:schemeClr val="bg2"/>
                </a:solidFill>
              </a:rPr>
              <a:t>ABC1 Ads: 412,400</a:t>
            </a:r>
          </a:p>
          <a:p>
            <a:pPr>
              <a:spcBef>
                <a:spcPts val="0"/>
              </a:spcBef>
            </a:pPr>
            <a:r>
              <a:rPr lang="en-US" sz="1200" dirty="0">
                <a:solidFill>
                  <a:schemeClr val="bg2"/>
                </a:solidFill>
              </a:rPr>
              <a:t>16-34: 178,400</a:t>
            </a:r>
          </a:p>
          <a:p>
            <a:pPr>
              <a:spcBef>
                <a:spcPts val="0"/>
              </a:spcBef>
            </a:pPr>
            <a:r>
              <a:rPr lang="en-US" sz="1200" dirty="0">
                <a:solidFill>
                  <a:schemeClr val="bg2"/>
                </a:solidFill>
              </a:rPr>
              <a:t>HP+CH: 57,400</a:t>
            </a:r>
          </a:p>
          <a:p>
            <a:endParaRPr lang="en-GB" sz="1200" dirty="0"/>
          </a:p>
        </p:txBody>
      </p:sp>
      <p:sp>
        <p:nvSpPr>
          <p:cNvPr id="10" name="Text Placeholder 9">
            <a:extLst>
              <a:ext uri="{FF2B5EF4-FFF2-40B4-BE49-F238E27FC236}">
                <a16:creationId xmlns:a16="http://schemas.microsoft.com/office/drawing/2014/main" id="{A18642B1-3650-8722-2887-0A2AC30502C8}"/>
              </a:ext>
            </a:extLst>
          </p:cNvPr>
          <p:cNvSpPr>
            <a:spLocks noGrp="1"/>
          </p:cNvSpPr>
          <p:nvPr>
            <p:ph type="body" sz="quarter" idx="33"/>
          </p:nvPr>
        </p:nvSpPr>
        <p:spPr>
          <a:xfrm>
            <a:off x="562437" y="2988431"/>
            <a:ext cx="1790974" cy="2170678"/>
          </a:xfrm>
        </p:spPr>
        <p:txBody>
          <a:bodyPr>
            <a:normAutofit/>
          </a:bodyPr>
          <a:lstStyle/>
          <a:p>
            <a:r>
              <a:rPr lang="en-GB" sz="1200" b="1" dirty="0">
                <a:solidFill>
                  <a:schemeClr val="accent3"/>
                </a:solidFill>
              </a:rPr>
              <a:t>Six Nations Championship: Scotland v England</a:t>
            </a:r>
          </a:p>
          <a:p>
            <a:r>
              <a:rPr lang="en-GB" sz="1200" dirty="0">
                <a:solidFill>
                  <a:schemeClr val="bg2"/>
                </a:solidFill>
              </a:rPr>
              <a:t>ITV1, 14 Feb</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4,048,000</a:t>
            </a:r>
          </a:p>
          <a:p>
            <a:pPr>
              <a:spcBef>
                <a:spcPts val="0"/>
              </a:spcBef>
            </a:pPr>
            <a:r>
              <a:rPr lang="en-US" sz="1200" dirty="0">
                <a:solidFill>
                  <a:schemeClr val="bg2"/>
                </a:solidFill>
              </a:rPr>
              <a:t>Adults: 3,869,600</a:t>
            </a:r>
          </a:p>
          <a:p>
            <a:pPr>
              <a:spcBef>
                <a:spcPts val="0"/>
              </a:spcBef>
            </a:pPr>
            <a:r>
              <a:rPr lang="en-US" sz="1200" dirty="0">
                <a:solidFill>
                  <a:schemeClr val="bg2"/>
                </a:solidFill>
              </a:rPr>
              <a:t>ABC1 Ads: 2,467,400</a:t>
            </a:r>
          </a:p>
          <a:p>
            <a:pPr>
              <a:spcBef>
                <a:spcPts val="0"/>
              </a:spcBef>
            </a:pPr>
            <a:r>
              <a:rPr lang="en-US" sz="1200" dirty="0">
                <a:solidFill>
                  <a:schemeClr val="bg2"/>
                </a:solidFill>
              </a:rPr>
              <a:t>16-34: 423,600</a:t>
            </a:r>
          </a:p>
          <a:p>
            <a:pPr>
              <a:spcBef>
                <a:spcPts val="0"/>
              </a:spcBef>
            </a:pPr>
            <a:r>
              <a:rPr lang="en-US" sz="1200" dirty="0">
                <a:solidFill>
                  <a:schemeClr val="bg2"/>
                </a:solidFill>
              </a:rPr>
              <a:t>HP+CH: 269,800</a:t>
            </a:r>
          </a:p>
          <a:p>
            <a:pPr>
              <a:spcBef>
                <a:spcPts val="0"/>
              </a:spcBef>
            </a:pPr>
            <a:endParaRPr lang="en-US" sz="1200" dirty="0">
              <a:solidFill>
                <a:schemeClr val="bg2"/>
              </a:solidFill>
            </a:endParaRPr>
          </a:p>
        </p:txBody>
      </p:sp>
      <p:sp>
        <p:nvSpPr>
          <p:cNvPr id="17" name="Text Placeholder 16">
            <a:extLst>
              <a:ext uri="{FF2B5EF4-FFF2-40B4-BE49-F238E27FC236}">
                <a16:creationId xmlns:a16="http://schemas.microsoft.com/office/drawing/2014/main" id="{8BA3FFFE-1723-9786-5AC4-D4A923612AB4}"/>
              </a:ext>
            </a:extLst>
          </p:cNvPr>
          <p:cNvSpPr>
            <a:spLocks noGrp="1"/>
          </p:cNvSpPr>
          <p:nvPr>
            <p:ph type="body" sz="quarter" idx="35"/>
          </p:nvPr>
        </p:nvSpPr>
        <p:spPr/>
        <p:txBody>
          <a:bodyPr>
            <a:normAutofit/>
          </a:bodyPr>
          <a:lstStyle/>
          <a:p>
            <a:r>
              <a:rPr lang="en-US" sz="1200" b="1" dirty="0">
                <a:solidFill>
                  <a:schemeClr val="accent3"/>
                </a:solidFill>
              </a:rPr>
              <a:t>Formula 1: Australian GP</a:t>
            </a:r>
          </a:p>
          <a:p>
            <a:r>
              <a:rPr lang="en-GB" sz="1200" dirty="0">
                <a:solidFill>
                  <a:schemeClr val="bg2"/>
                </a:solidFill>
              </a:rPr>
              <a:t>Channel 4, 8 Mar</a:t>
            </a:r>
          </a:p>
          <a:p>
            <a:endParaRPr lang="en-GB" sz="1200" dirty="0">
              <a:solidFill>
                <a:schemeClr val="bg2"/>
              </a:solidFill>
            </a:endParaRPr>
          </a:p>
          <a:p>
            <a:endParaRPr lang="en-GB" sz="1200" dirty="0">
              <a:solidFill>
                <a:schemeClr val="bg2"/>
              </a:solidFill>
            </a:endParaRPr>
          </a:p>
          <a:p>
            <a:pPr>
              <a:lnSpc>
                <a:spcPct val="110000"/>
              </a:lnSpc>
            </a:pPr>
            <a:r>
              <a:rPr lang="en-GB" sz="1200" b="1" dirty="0">
                <a:solidFill>
                  <a:schemeClr val="accent3"/>
                </a:solidFill>
              </a:rPr>
              <a:t>Average Audience</a:t>
            </a:r>
          </a:p>
          <a:p>
            <a:pPr>
              <a:spcBef>
                <a:spcPts val="0"/>
              </a:spcBef>
            </a:pPr>
            <a:r>
              <a:rPr lang="en-US" sz="1200" dirty="0">
                <a:solidFill>
                  <a:schemeClr val="bg2"/>
                </a:solidFill>
              </a:rPr>
              <a:t>Individuals: 1,412,400</a:t>
            </a:r>
          </a:p>
          <a:p>
            <a:pPr>
              <a:spcBef>
                <a:spcPts val="0"/>
              </a:spcBef>
            </a:pPr>
            <a:r>
              <a:rPr lang="en-US" sz="1200" dirty="0">
                <a:solidFill>
                  <a:schemeClr val="bg2"/>
                </a:solidFill>
              </a:rPr>
              <a:t>Adults: 1,370,700</a:t>
            </a:r>
          </a:p>
          <a:p>
            <a:pPr>
              <a:spcBef>
                <a:spcPts val="0"/>
              </a:spcBef>
            </a:pPr>
            <a:r>
              <a:rPr lang="en-US" sz="1200" dirty="0">
                <a:solidFill>
                  <a:schemeClr val="bg2"/>
                </a:solidFill>
              </a:rPr>
              <a:t>ABC1 Ads: 738,700</a:t>
            </a:r>
          </a:p>
          <a:p>
            <a:pPr>
              <a:spcBef>
                <a:spcPts val="0"/>
              </a:spcBef>
            </a:pPr>
            <a:r>
              <a:rPr lang="en-US" sz="1200" dirty="0">
                <a:solidFill>
                  <a:schemeClr val="bg2"/>
                </a:solidFill>
              </a:rPr>
              <a:t>16-34: 104,600</a:t>
            </a:r>
          </a:p>
          <a:p>
            <a:pPr>
              <a:spcBef>
                <a:spcPts val="0"/>
              </a:spcBef>
            </a:pPr>
            <a:r>
              <a:rPr lang="en-US" sz="1200" dirty="0">
                <a:solidFill>
                  <a:schemeClr val="bg2"/>
                </a:solidFill>
              </a:rPr>
              <a:t>HP+CH: 748,00</a:t>
            </a:r>
          </a:p>
          <a:p>
            <a:endParaRPr lang="en-GB" sz="1200" dirty="0"/>
          </a:p>
        </p:txBody>
      </p:sp>
      <p:sp>
        <p:nvSpPr>
          <p:cNvPr id="19" name="Text Placeholder 18">
            <a:extLst>
              <a:ext uri="{FF2B5EF4-FFF2-40B4-BE49-F238E27FC236}">
                <a16:creationId xmlns:a16="http://schemas.microsoft.com/office/drawing/2014/main" id="{D32957C8-D12F-2703-C73B-812BE6311BD5}"/>
              </a:ext>
            </a:extLst>
          </p:cNvPr>
          <p:cNvSpPr>
            <a:spLocks noGrp="1"/>
          </p:cNvSpPr>
          <p:nvPr>
            <p:ph type="body" sz="quarter" idx="37"/>
          </p:nvPr>
        </p:nvSpPr>
        <p:spPr/>
        <p:txBody>
          <a:bodyPr>
            <a:normAutofit/>
          </a:bodyPr>
          <a:lstStyle/>
          <a:p>
            <a:r>
              <a:rPr lang="en-US" sz="1200" b="1" dirty="0">
                <a:solidFill>
                  <a:schemeClr val="accent3"/>
                </a:solidFill>
              </a:rPr>
              <a:t>World's Strongest Man</a:t>
            </a:r>
          </a:p>
          <a:p>
            <a:r>
              <a:rPr lang="en-GB" sz="1200" dirty="0">
                <a:solidFill>
                  <a:schemeClr val="bg2"/>
                </a:solidFill>
              </a:rPr>
              <a:t>Channel 5, 1 Jan</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1,466,300</a:t>
            </a:r>
          </a:p>
          <a:p>
            <a:pPr>
              <a:spcBef>
                <a:spcPts val="0"/>
              </a:spcBef>
            </a:pPr>
            <a:r>
              <a:rPr lang="en-US" sz="1200" dirty="0">
                <a:solidFill>
                  <a:schemeClr val="bg2"/>
                </a:solidFill>
              </a:rPr>
              <a:t>Adults: 1,353,200</a:t>
            </a:r>
          </a:p>
          <a:p>
            <a:pPr>
              <a:spcBef>
                <a:spcPts val="0"/>
              </a:spcBef>
            </a:pPr>
            <a:r>
              <a:rPr lang="en-US" sz="1200" dirty="0">
                <a:solidFill>
                  <a:schemeClr val="bg2"/>
                </a:solidFill>
              </a:rPr>
              <a:t>ABC1 Ads: 594,300</a:t>
            </a:r>
          </a:p>
          <a:p>
            <a:pPr>
              <a:spcBef>
                <a:spcPts val="0"/>
              </a:spcBef>
            </a:pPr>
            <a:r>
              <a:rPr lang="en-US" sz="1200" dirty="0">
                <a:solidFill>
                  <a:schemeClr val="bg2"/>
                </a:solidFill>
              </a:rPr>
              <a:t>16-34: 129,200</a:t>
            </a:r>
          </a:p>
          <a:p>
            <a:pPr>
              <a:spcBef>
                <a:spcPts val="0"/>
              </a:spcBef>
            </a:pPr>
            <a:r>
              <a:rPr lang="en-US" sz="1200" dirty="0">
                <a:solidFill>
                  <a:schemeClr val="bg2"/>
                </a:solidFill>
              </a:rPr>
              <a:t>HP+CH: 142,400</a:t>
            </a:r>
          </a:p>
          <a:p>
            <a:endParaRPr lang="en-GB" sz="1200" dirty="0"/>
          </a:p>
        </p:txBody>
      </p:sp>
      <p:sp>
        <p:nvSpPr>
          <p:cNvPr id="21" name="Text Placeholder 20">
            <a:extLst>
              <a:ext uri="{FF2B5EF4-FFF2-40B4-BE49-F238E27FC236}">
                <a16:creationId xmlns:a16="http://schemas.microsoft.com/office/drawing/2014/main" id="{0DA630B5-038B-F6A7-D5AF-18B41F19AD13}"/>
              </a:ext>
            </a:extLst>
          </p:cNvPr>
          <p:cNvSpPr>
            <a:spLocks noGrp="1"/>
          </p:cNvSpPr>
          <p:nvPr>
            <p:ph type="body" sz="quarter" idx="39"/>
          </p:nvPr>
        </p:nvSpPr>
        <p:spPr>
          <a:xfrm>
            <a:off x="7566398" y="2988431"/>
            <a:ext cx="1988848" cy="2170678"/>
          </a:xfrm>
        </p:spPr>
        <p:txBody>
          <a:bodyPr>
            <a:normAutofit/>
          </a:bodyPr>
          <a:lstStyle/>
          <a:p>
            <a:r>
              <a:rPr lang="en-US" sz="1200" b="1" dirty="0">
                <a:solidFill>
                  <a:schemeClr val="accent3"/>
                </a:solidFill>
              </a:rPr>
              <a:t>PDC World Championship Darts</a:t>
            </a:r>
          </a:p>
          <a:p>
            <a:r>
              <a:rPr lang="en-GB" sz="1200" dirty="0">
                <a:solidFill>
                  <a:schemeClr val="bg2"/>
                </a:solidFill>
              </a:rPr>
              <a:t>Sky Sports, 3 Jan</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1,164,700</a:t>
            </a:r>
          </a:p>
          <a:p>
            <a:pPr>
              <a:spcBef>
                <a:spcPts val="0"/>
              </a:spcBef>
            </a:pPr>
            <a:r>
              <a:rPr lang="en-US" sz="1200" dirty="0">
                <a:solidFill>
                  <a:schemeClr val="bg2"/>
                </a:solidFill>
              </a:rPr>
              <a:t>Adults: 1,117,900</a:t>
            </a:r>
          </a:p>
          <a:p>
            <a:pPr>
              <a:spcBef>
                <a:spcPts val="0"/>
              </a:spcBef>
            </a:pPr>
            <a:r>
              <a:rPr lang="en-US" sz="1200" dirty="0">
                <a:solidFill>
                  <a:schemeClr val="bg2"/>
                </a:solidFill>
              </a:rPr>
              <a:t>ABC1 Ads: 591,100</a:t>
            </a:r>
          </a:p>
          <a:p>
            <a:pPr>
              <a:spcBef>
                <a:spcPts val="0"/>
              </a:spcBef>
            </a:pPr>
            <a:r>
              <a:rPr lang="en-US" sz="1200" dirty="0">
                <a:solidFill>
                  <a:schemeClr val="bg2"/>
                </a:solidFill>
              </a:rPr>
              <a:t>16-34: 294,200</a:t>
            </a:r>
          </a:p>
          <a:p>
            <a:pPr>
              <a:spcBef>
                <a:spcPts val="0"/>
              </a:spcBef>
            </a:pPr>
            <a:r>
              <a:rPr lang="en-US" sz="1200" dirty="0">
                <a:solidFill>
                  <a:schemeClr val="bg2"/>
                </a:solidFill>
              </a:rPr>
              <a:t>HP+CH: 114,500</a:t>
            </a:r>
          </a:p>
          <a:p>
            <a:pPr>
              <a:spcBef>
                <a:spcPts val="0"/>
              </a:spcBef>
            </a:pPr>
            <a:endParaRPr lang="en-US" sz="1200" dirty="0">
              <a:solidFill>
                <a:schemeClr val="bg2"/>
              </a:solidFill>
            </a:endParaRPr>
          </a:p>
          <a:p>
            <a:endParaRPr lang="en-GB" sz="1200" dirty="0"/>
          </a:p>
        </p:txBody>
      </p:sp>
      <p:sp>
        <p:nvSpPr>
          <p:cNvPr id="2" name="Title 1">
            <a:extLst>
              <a:ext uri="{FF2B5EF4-FFF2-40B4-BE49-F238E27FC236}">
                <a16:creationId xmlns:a16="http://schemas.microsoft.com/office/drawing/2014/main" id="{5013E51A-37DD-4B7C-C395-9E8F98BE9809}"/>
              </a:ext>
            </a:extLst>
          </p:cNvPr>
          <p:cNvSpPr>
            <a:spLocks noGrp="1"/>
          </p:cNvSpPr>
          <p:nvPr>
            <p:ph type="title"/>
          </p:nvPr>
        </p:nvSpPr>
        <p:spPr/>
        <p:txBody>
          <a:bodyPr/>
          <a:lstStyle/>
          <a:p>
            <a:r>
              <a:rPr lang="en-GB" u="sng" dirty="0"/>
              <a:t>Sports</a:t>
            </a:r>
            <a:r>
              <a:rPr lang="en-GB" dirty="0"/>
              <a:t> - Programming Highlights</a:t>
            </a:r>
          </a:p>
        </p:txBody>
      </p:sp>
      <p:sp>
        <p:nvSpPr>
          <p:cNvPr id="7" name="Text Placeholder 6">
            <a:extLst>
              <a:ext uri="{FF2B5EF4-FFF2-40B4-BE49-F238E27FC236}">
                <a16:creationId xmlns:a16="http://schemas.microsoft.com/office/drawing/2014/main" id="{46483A89-5530-3188-923E-35FA46F098AC}"/>
              </a:ext>
            </a:extLst>
          </p:cNvPr>
          <p:cNvSpPr>
            <a:spLocks noGrp="1"/>
          </p:cNvSpPr>
          <p:nvPr>
            <p:ph type="body" sz="quarter" idx="15"/>
          </p:nvPr>
        </p:nvSpPr>
        <p:spPr/>
        <p:txBody>
          <a:bodyPr/>
          <a:lstStyle/>
          <a:p>
            <a:r>
              <a:rPr lang="en-GB" dirty="0"/>
              <a:t>Source: Barb, Q1 2026. Average audience figures - Consolidated, Top performing episode of series (if applicable). </a:t>
            </a:r>
          </a:p>
        </p:txBody>
      </p:sp>
      <p:sp>
        <p:nvSpPr>
          <p:cNvPr id="9" name="Text Placeholder 2">
            <a:extLst>
              <a:ext uri="{FF2B5EF4-FFF2-40B4-BE49-F238E27FC236}">
                <a16:creationId xmlns:a16="http://schemas.microsoft.com/office/drawing/2014/main" id="{995D1B08-EEE4-43E9-B3DF-5BF2E3D679C5}"/>
              </a:ext>
            </a:extLst>
          </p:cNvPr>
          <p:cNvSpPr txBox="1">
            <a:spLocks/>
          </p:cNvSpPr>
          <p:nvPr/>
        </p:nvSpPr>
        <p:spPr>
          <a:xfrm>
            <a:off x="378000" y="5580000"/>
            <a:ext cx="11334817" cy="304800"/>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000" dirty="0"/>
          </a:p>
        </p:txBody>
      </p:sp>
      <p:sp>
        <p:nvSpPr>
          <p:cNvPr id="8" name="AutoShape 8" descr="The Chelsea Detective Christmas Special 2024 - U&amp;Drama +1 | TV Guide">
            <a:extLst>
              <a:ext uri="{FF2B5EF4-FFF2-40B4-BE49-F238E27FC236}">
                <a16:creationId xmlns:a16="http://schemas.microsoft.com/office/drawing/2014/main" id="{E7919E2F-E5AD-5692-6A56-050C76183CD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6" name="Picture Placeholder 15" descr="5 - World's Strongest Man 2025 - Season 2025 - Episode 11 / The Final">
            <a:extLst>
              <a:ext uri="{FF2B5EF4-FFF2-40B4-BE49-F238E27FC236}">
                <a16:creationId xmlns:a16="http://schemas.microsoft.com/office/drawing/2014/main" id="{52A605DC-4EFD-322B-13A2-03E10A87B7D2}"/>
              </a:ext>
            </a:extLst>
          </p:cNvPr>
          <p:cNvPicPr>
            <a:picLocks noGrp="1" noChangeAspect="1"/>
          </p:cNvPicPr>
          <p:nvPr>
            <p:ph type="pic" sz="quarter" idx="36"/>
          </p:nvPr>
        </p:nvPicPr>
        <p:blipFill>
          <a:blip r:embed="rId3"/>
          <a:srcRect l="38806" t="9007" b="18468"/>
          <a:stretch>
            <a:fillRect/>
          </a:stretch>
        </p:blipFill>
        <p:spPr>
          <a:xfrm>
            <a:off x="5200514" y="1630581"/>
            <a:ext cx="1790974" cy="1193774"/>
          </a:xfrm>
          <a:prstGeom prst="rect">
            <a:avLst/>
          </a:prstGeom>
        </p:spPr>
      </p:pic>
      <p:pic>
        <p:nvPicPr>
          <p:cNvPr id="24" name="Picture Placeholder 23" descr="Formula 1 2026 Coverage on Channel 4 | Channel 4">
            <a:extLst>
              <a:ext uri="{FF2B5EF4-FFF2-40B4-BE49-F238E27FC236}">
                <a16:creationId xmlns:a16="http://schemas.microsoft.com/office/drawing/2014/main" id="{B7D22F49-3006-59A1-D1F3-E4D73CBABC1A}"/>
              </a:ext>
            </a:extLst>
          </p:cNvPr>
          <p:cNvPicPr>
            <a:picLocks noGrp="1" noChangeAspect="1"/>
          </p:cNvPicPr>
          <p:nvPr>
            <p:ph type="pic" sz="quarter" idx="34"/>
          </p:nvPr>
        </p:nvPicPr>
        <p:blipFill>
          <a:blip r:embed="rId4"/>
          <a:srcRect l="7808" r="7808"/>
          <a:stretch/>
        </p:blipFill>
        <p:spPr>
          <a:prstGeom prst="rect">
            <a:avLst/>
          </a:prstGeom>
        </p:spPr>
      </p:pic>
      <p:pic>
        <p:nvPicPr>
          <p:cNvPr id="28" name="Picture Placeholder 27">
            <a:extLst>
              <a:ext uri="{FF2B5EF4-FFF2-40B4-BE49-F238E27FC236}">
                <a16:creationId xmlns:a16="http://schemas.microsoft.com/office/drawing/2014/main" id="{69E244A8-E1E4-6E0B-ACBD-F8A7B7A08E77}"/>
              </a:ext>
            </a:extLst>
          </p:cNvPr>
          <p:cNvPicPr>
            <a:picLocks noGrp="1" noChangeAspect="1"/>
          </p:cNvPicPr>
          <p:nvPr>
            <p:ph type="pic" sz="quarter" idx="40"/>
          </p:nvPr>
        </p:nvPicPr>
        <p:blipFill>
          <a:blip r:embed="rId5"/>
          <a:srcRect l="7812" r="7812"/>
          <a:stretch/>
        </p:blipFill>
        <p:spPr>
          <a:prstGeom prst="rect">
            <a:avLst/>
          </a:prstGeom>
          <a:solidFill>
            <a:prstClr val="white">
              <a:lumMod val="85000"/>
            </a:prstClr>
          </a:solidFill>
        </p:spPr>
      </p:pic>
      <p:pic>
        <p:nvPicPr>
          <p:cNvPr id="25" name="Picture Placeholder 24">
            <a:extLst>
              <a:ext uri="{FF2B5EF4-FFF2-40B4-BE49-F238E27FC236}">
                <a16:creationId xmlns:a16="http://schemas.microsoft.com/office/drawing/2014/main" id="{80085298-D8A6-7AF4-765C-E39699C26748}"/>
              </a:ext>
            </a:extLst>
          </p:cNvPr>
          <p:cNvPicPr>
            <a:picLocks noGrp="1" noChangeAspect="1"/>
          </p:cNvPicPr>
          <p:nvPr>
            <p:ph type="pic" sz="quarter" idx="38"/>
          </p:nvPr>
        </p:nvPicPr>
        <p:blipFill>
          <a:blip r:embed="rId6"/>
          <a:srcRect l="7775" r="7775"/>
          <a:stretch/>
        </p:blipFill>
        <p:spPr>
          <a:prstGeom prst="rect">
            <a:avLst/>
          </a:prstGeom>
          <a:solidFill>
            <a:prstClr val="white">
              <a:lumMod val="85000"/>
            </a:prstClr>
          </a:solidFill>
        </p:spPr>
      </p:pic>
      <p:pic>
        <p:nvPicPr>
          <p:cNvPr id="20" name="Picture Placeholder 19">
            <a:extLst>
              <a:ext uri="{FF2B5EF4-FFF2-40B4-BE49-F238E27FC236}">
                <a16:creationId xmlns:a16="http://schemas.microsoft.com/office/drawing/2014/main" id="{AAF7037B-EC5D-49AC-4EF5-FD52572AECA2}"/>
              </a:ext>
            </a:extLst>
          </p:cNvPr>
          <p:cNvPicPr>
            <a:picLocks noGrp="1" noChangeAspect="1"/>
          </p:cNvPicPr>
          <p:nvPr>
            <p:ph type="pic" sz="quarter" idx="13"/>
          </p:nvPr>
        </p:nvPicPr>
        <p:blipFill>
          <a:blip r:embed="rId7"/>
          <a:srcRect t="40" b="40"/>
          <a:stretch/>
        </p:blipFill>
        <p:spPr>
          <a:prstGeom prst="rect">
            <a:avLst/>
          </a:prstGeom>
          <a:solidFill>
            <a:prstClr val="white">
              <a:lumMod val="85000"/>
            </a:prstClr>
          </a:solidFill>
        </p:spPr>
      </p:pic>
    </p:spTree>
    <p:extLst>
      <p:ext uri="{BB962C8B-B14F-4D97-AF65-F5344CB8AC3E}">
        <p14:creationId xmlns:p14="http://schemas.microsoft.com/office/powerpoint/2010/main" val="755126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7770B-EFDB-20DC-0EB7-EBA23C1566F7}"/>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64E4038F-C422-0715-F531-4E4F172BC174}"/>
              </a:ext>
            </a:extLst>
          </p:cNvPr>
          <p:cNvSpPr>
            <a:spLocks noGrp="1"/>
          </p:cNvSpPr>
          <p:nvPr>
            <p:ph type="body" sz="quarter" idx="41"/>
          </p:nvPr>
        </p:nvSpPr>
        <p:spPr/>
        <p:txBody>
          <a:bodyPr>
            <a:normAutofit/>
          </a:bodyPr>
          <a:lstStyle/>
          <a:p>
            <a:r>
              <a:rPr lang="en-GB" sz="1200" b="1" dirty="0">
                <a:solidFill>
                  <a:schemeClr val="accent3"/>
                </a:solidFill>
              </a:rPr>
              <a:t>Shed &amp; Buried: Classic Cars</a:t>
            </a:r>
          </a:p>
          <a:p>
            <a:r>
              <a:rPr lang="en-GB" sz="1200" dirty="0">
                <a:solidFill>
                  <a:schemeClr val="bg2"/>
                </a:solidFill>
              </a:rPr>
              <a:t>Quest, 30 Mar</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333,300</a:t>
            </a:r>
          </a:p>
          <a:p>
            <a:pPr>
              <a:spcBef>
                <a:spcPts val="0"/>
              </a:spcBef>
            </a:pPr>
            <a:r>
              <a:rPr lang="en-US" sz="1200" dirty="0">
                <a:solidFill>
                  <a:schemeClr val="bg2"/>
                </a:solidFill>
              </a:rPr>
              <a:t>Adults: 328,100</a:t>
            </a:r>
          </a:p>
          <a:p>
            <a:pPr>
              <a:spcBef>
                <a:spcPts val="0"/>
              </a:spcBef>
            </a:pPr>
            <a:r>
              <a:rPr lang="en-US" sz="1200" dirty="0">
                <a:solidFill>
                  <a:schemeClr val="bg2"/>
                </a:solidFill>
              </a:rPr>
              <a:t>ABC1 Ads: 114,600</a:t>
            </a:r>
          </a:p>
          <a:p>
            <a:pPr>
              <a:spcBef>
                <a:spcPts val="0"/>
              </a:spcBef>
            </a:pPr>
            <a:r>
              <a:rPr lang="en-US" sz="1200" dirty="0">
                <a:solidFill>
                  <a:schemeClr val="bg2"/>
                </a:solidFill>
              </a:rPr>
              <a:t>16-34: 12,000</a:t>
            </a:r>
          </a:p>
          <a:p>
            <a:pPr>
              <a:spcBef>
                <a:spcPts val="0"/>
              </a:spcBef>
            </a:pPr>
            <a:r>
              <a:rPr lang="en-US" sz="1200" dirty="0">
                <a:solidFill>
                  <a:schemeClr val="bg2"/>
                </a:solidFill>
              </a:rPr>
              <a:t>HP+CH: 500</a:t>
            </a:r>
          </a:p>
          <a:p>
            <a:endParaRPr lang="en-GB" sz="1200" dirty="0"/>
          </a:p>
        </p:txBody>
      </p:sp>
      <p:sp>
        <p:nvSpPr>
          <p:cNvPr id="10" name="Text Placeholder 9">
            <a:extLst>
              <a:ext uri="{FF2B5EF4-FFF2-40B4-BE49-F238E27FC236}">
                <a16:creationId xmlns:a16="http://schemas.microsoft.com/office/drawing/2014/main" id="{1C189720-292E-F472-30AE-C0AE985AD35A}"/>
              </a:ext>
            </a:extLst>
          </p:cNvPr>
          <p:cNvSpPr>
            <a:spLocks noGrp="1"/>
          </p:cNvSpPr>
          <p:nvPr>
            <p:ph type="body" sz="quarter" idx="33"/>
          </p:nvPr>
        </p:nvSpPr>
        <p:spPr/>
        <p:txBody>
          <a:bodyPr>
            <a:normAutofit/>
          </a:bodyPr>
          <a:lstStyle/>
          <a:p>
            <a:r>
              <a:rPr lang="en-GB" sz="1200" b="1" dirty="0">
                <a:solidFill>
                  <a:schemeClr val="accent3"/>
                </a:solidFill>
              </a:rPr>
              <a:t>Dickinson's Real Deal</a:t>
            </a:r>
          </a:p>
          <a:p>
            <a:r>
              <a:rPr lang="en-GB" sz="1200" dirty="0">
                <a:solidFill>
                  <a:schemeClr val="bg2"/>
                </a:solidFill>
              </a:rPr>
              <a:t>ITV1, 27 Jan</a:t>
            </a:r>
          </a:p>
          <a:p>
            <a:endParaRPr lang="en-GB" sz="1200" dirty="0">
              <a:solidFill>
                <a:schemeClr val="bg2"/>
              </a:solidFill>
            </a:endParaRP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965,500</a:t>
            </a:r>
          </a:p>
          <a:p>
            <a:pPr>
              <a:spcBef>
                <a:spcPts val="0"/>
              </a:spcBef>
            </a:pPr>
            <a:r>
              <a:rPr lang="en-US" sz="1200" dirty="0">
                <a:solidFill>
                  <a:schemeClr val="bg2"/>
                </a:solidFill>
              </a:rPr>
              <a:t>Adults: 946,300</a:t>
            </a:r>
          </a:p>
          <a:p>
            <a:pPr>
              <a:spcBef>
                <a:spcPts val="0"/>
              </a:spcBef>
            </a:pPr>
            <a:r>
              <a:rPr lang="en-US" sz="1200" dirty="0">
                <a:solidFill>
                  <a:schemeClr val="bg2"/>
                </a:solidFill>
              </a:rPr>
              <a:t>ABC1 Ads: 270,500</a:t>
            </a:r>
          </a:p>
          <a:p>
            <a:pPr>
              <a:spcBef>
                <a:spcPts val="0"/>
              </a:spcBef>
            </a:pPr>
            <a:r>
              <a:rPr lang="en-US" sz="1200" dirty="0">
                <a:solidFill>
                  <a:schemeClr val="bg2"/>
                </a:solidFill>
              </a:rPr>
              <a:t>16-34: 18,600</a:t>
            </a:r>
          </a:p>
          <a:p>
            <a:pPr>
              <a:spcBef>
                <a:spcPts val="0"/>
              </a:spcBef>
            </a:pPr>
            <a:r>
              <a:rPr lang="en-US" sz="1200" dirty="0">
                <a:solidFill>
                  <a:schemeClr val="bg2"/>
                </a:solidFill>
              </a:rPr>
              <a:t>HP+CH: 50,500</a:t>
            </a:r>
          </a:p>
          <a:p>
            <a:pPr>
              <a:spcBef>
                <a:spcPts val="0"/>
              </a:spcBef>
            </a:pPr>
            <a:endParaRPr lang="en-US" sz="1200" dirty="0">
              <a:solidFill>
                <a:schemeClr val="bg2"/>
              </a:solidFill>
            </a:endParaRPr>
          </a:p>
        </p:txBody>
      </p:sp>
      <p:sp>
        <p:nvSpPr>
          <p:cNvPr id="17" name="Text Placeholder 16">
            <a:extLst>
              <a:ext uri="{FF2B5EF4-FFF2-40B4-BE49-F238E27FC236}">
                <a16:creationId xmlns:a16="http://schemas.microsoft.com/office/drawing/2014/main" id="{5EBD46A5-C2A5-2B40-5C96-E664893D3BA2}"/>
              </a:ext>
            </a:extLst>
          </p:cNvPr>
          <p:cNvSpPr>
            <a:spLocks noGrp="1"/>
          </p:cNvSpPr>
          <p:nvPr>
            <p:ph type="body" sz="quarter" idx="35"/>
          </p:nvPr>
        </p:nvSpPr>
        <p:spPr/>
        <p:txBody>
          <a:bodyPr>
            <a:normAutofit/>
          </a:bodyPr>
          <a:lstStyle/>
          <a:p>
            <a:r>
              <a:rPr lang="en-US" sz="1200" b="1" dirty="0">
                <a:solidFill>
                  <a:schemeClr val="accent3"/>
                </a:solidFill>
              </a:rPr>
              <a:t>Kirstie and Phil's Love It or List It</a:t>
            </a:r>
          </a:p>
          <a:p>
            <a:r>
              <a:rPr lang="en-GB" sz="1200" dirty="0">
                <a:solidFill>
                  <a:schemeClr val="bg2"/>
                </a:solidFill>
              </a:rPr>
              <a:t>Channel 4, 4 Feb</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1,302,600</a:t>
            </a:r>
          </a:p>
          <a:p>
            <a:pPr>
              <a:spcBef>
                <a:spcPts val="0"/>
              </a:spcBef>
            </a:pPr>
            <a:r>
              <a:rPr lang="en-US" sz="1200" dirty="0">
                <a:solidFill>
                  <a:schemeClr val="bg2"/>
                </a:solidFill>
              </a:rPr>
              <a:t>Adults: 1,260,700</a:t>
            </a:r>
          </a:p>
          <a:p>
            <a:pPr>
              <a:spcBef>
                <a:spcPts val="0"/>
              </a:spcBef>
            </a:pPr>
            <a:r>
              <a:rPr lang="en-US" sz="1200" dirty="0">
                <a:solidFill>
                  <a:schemeClr val="bg2"/>
                </a:solidFill>
              </a:rPr>
              <a:t>ABC1 Ads: 871,800</a:t>
            </a:r>
          </a:p>
          <a:p>
            <a:pPr>
              <a:spcBef>
                <a:spcPts val="0"/>
              </a:spcBef>
            </a:pPr>
            <a:r>
              <a:rPr lang="en-US" sz="1200" dirty="0">
                <a:solidFill>
                  <a:schemeClr val="bg2"/>
                </a:solidFill>
              </a:rPr>
              <a:t>16-34: 65,200</a:t>
            </a:r>
          </a:p>
          <a:p>
            <a:pPr>
              <a:spcBef>
                <a:spcPts val="0"/>
              </a:spcBef>
            </a:pPr>
            <a:r>
              <a:rPr lang="en-US" sz="1200" dirty="0">
                <a:solidFill>
                  <a:schemeClr val="bg2"/>
                </a:solidFill>
              </a:rPr>
              <a:t>HP+CH: 125,700</a:t>
            </a:r>
          </a:p>
          <a:p>
            <a:endParaRPr lang="en-GB" sz="1200" dirty="0"/>
          </a:p>
        </p:txBody>
      </p:sp>
      <p:sp>
        <p:nvSpPr>
          <p:cNvPr id="19" name="Text Placeholder 18">
            <a:extLst>
              <a:ext uri="{FF2B5EF4-FFF2-40B4-BE49-F238E27FC236}">
                <a16:creationId xmlns:a16="http://schemas.microsoft.com/office/drawing/2014/main" id="{D895F9F0-FB1A-CBD1-FA62-F89493D91759}"/>
              </a:ext>
            </a:extLst>
          </p:cNvPr>
          <p:cNvSpPr>
            <a:spLocks noGrp="1"/>
          </p:cNvSpPr>
          <p:nvPr>
            <p:ph type="body" sz="quarter" idx="37"/>
          </p:nvPr>
        </p:nvSpPr>
        <p:spPr>
          <a:xfrm>
            <a:off x="5231744" y="2988431"/>
            <a:ext cx="1913773" cy="2170678"/>
          </a:xfrm>
        </p:spPr>
        <p:txBody>
          <a:bodyPr>
            <a:normAutofit/>
          </a:bodyPr>
          <a:lstStyle/>
          <a:p>
            <a:r>
              <a:rPr lang="en-US" sz="1200" b="1" dirty="0">
                <a:solidFill>
                  <a:schemeClr val="accent3"/>
                </a:solidFill>
              </a:rPr>
              <a:t>Royal Residences: A Map of Britain</a:t>
            </a:r>
          </a:p>
          <a:p>
            <a:r>
              <a:rPr lang="en-GB" sz="1200" dirty="0">
                <a:solidFill>
                  <a:schemeClr val="bg2"/>
                </a:solidFill>
              </a:rPr>
              <a:t>Channel 5, 7 Feb</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559,900</a:t>
            </a:r>
          </a:p>
          <a:p>
            <a:pPr>
              <a:spcBef>
                <a:spcPts val="0"/>
              </a:spcBef>
            </a:pPr>
            <a:r>
              <a:rPr lang="en-US" sz="1200" dirty="0">
                <a:solidFill>
                  <a:schemeClr val="bg2"/>
                </a:solidFill>
              </a:rPr>
              <a:t>Adults: 553,000</a:t>
            </a:r>
          </a:p>
          <a:p>
            <a:pPr>
              <a:spcBef>
                <a:spcPts val="0"/>
              </a:spcBef>
            </a:pPr>
            <a:r>
              <a:rPr lang="en-US" sz="1200" dirty="0">
                <a:solidFill>
                  <a:schemeClr val="bg2"/>
                </a:solidFill>
              </a:rPr>
              <a:t>ABC1 Ads: 247,200</a:t>
            </a:r>
          </a:p>
          <a:p>
            <a:pPr>
              <a:spcBef>
                <a:spcPts val="0"/>
              </a:spcBef>
            </a:pPr>
            <a:r>
              <a:rPr lang="en-US" sz="1200" dirty="0">
                <a:solidFill>
                  <a:schemeClr val="bg2"/>
                </a:solidFill>
              </a:rPr>
              <a:t>16-34: 9,700</a:t>
            </a:r>
          </a:p>
          <a:p>
            <a:pPr>
              <a:spcBef>
                <a:spcPts val="0"/>
              </a:spcBef>
            </a:pPr>
            <a:r>
              <a:rPr lang="en-US" sz="1200" dirty="0">
                <a:solidFill>
                  <a:schemeClr val="bg2"/>
                </a:solidFill>
              </a:rPr>
              <a:t>HP+CH: 15,900</a:t>
            </a:r>
          </a:p>
          <a:p>
            <a:endParaRPr lang="en-GB" sz="1200" dirty="0"/>
          </a:p>
        </p:txBody>
      </p:sp>
      <p:sp>
        <p:nvSpPr>
          <p:cNvPr id="21" name="Text Placeholder 20">
            <a:extLst>
              <a:ext uri="{FF2B5EF4-FFF2-40B4-BE49-F238E27FC236}">
                <a16:creationId xmlns:a16="http://schemas.microsoft.com/office/drawing/2014/main" id="{2DCD0B02-00CA-DB81-F337-884DB2350667}"/>
              </a:ext>
            </a:extLst>
          </p:cNvPr>
          <p:cNvSpPr>
            <a:spLocks noGrp="1"/>
          </p:cNvSpPr>
          <p:nvPr>
            <p:ph type="body" sz="quarter" idx="39"/>
          </p:nvPr>
        </p:nvSpPr>
        <p:spPr/>
        <p:txBody>
          <a:bodyPr>
            <a:normAutofit/>
          </a:bodyPr>
          <a:lstStyle/>
          <a:p>
            <a:r>
              <a:rPr lang="en-US" sz="1200" b="1" dirty="0">
                <a:solidFill>
                  <a:schemeClr val="accent3"/>
                </a:solidFill>
              </a:rPr>
              <a:t>Dom Chinea's Cornish Workshop</a:t>
            </a:r>
          </a:p>
          <a:p>
            <a:r>
              <a:rPr lang="en-GB" sz="1200" dirty="0" err="1">
                <a:solidFill>
                  <a:schemeClr val="bg2"/>
                </a:solidFill>
              </a:rPr>
              <a:t>U&amp;Yesterday</a:t>
            </a:r>
            <a:r>
              <a:rPr lang="en-GB" sz="1200" dirty="0">
                <a:solidFill>
                  <a:schemeClr val="bg2"/>
                </a:solidFill>
              </a:rPr>
              <a:t>, 16 Mar</a:t>
            </a:r>
          </a:p>
          <a:p>
            <a:endParaRPr lang="en-GB" sz="1200" dirty="0">
              <a:solidFill>
                <a:schemeClr val="bg2"/>
              </a:solidFill>
            </a:endParaRPr>
          </a:p>
          <a:p>
            <a:r>
              <a:rPr lang="en-GB" sz="1200" b="1" dirty="0">
                <a:solidFill>
                  <a:schemeClr val="accent3"/>
                </a:solidFill>
              </a:rPr>
              <a:t>Average Audience</a:t>
            </a:r>
          </a:p>
          <a:p>
            <a:pPr>
              <a:spcBef>
                <a:spcPts val="0"/>
              </a:spcBef>
            </a:pPr>
            <a:r>
              <a:rPr lang="en-US" sz="1200" dirty="0">
                <a:solidFill>
                  <a:schemeClr val="bg2"/>
                </a:solidFill>
              </a:rPr>
              <a:t>Individuals: 361,200</a:t>
            </a:r>
          </a:p>
          <a:p>
            <a:pPr>
              <a:spcBef>
                <a:spcPts val="0"/>
              </a:spcBef>
            </a:pPr>
            <a:r>
              <a:rPr lang="en-US" sz="1200" dirty="0">
                <a:solidFill>
                  <a:schemeClr val="bg2"/>
                </a:solidFill>
              </a:rPr>
              <a:t>Adults: 360,700</a:t>
            </a:r>
          </a:p>
          <a:p>
            <a:pPr>
              <a:spcBef>
                <a:spcPts val="0"/>
              </a:spcBef>
            </a:pPr>
            <a:r>
              <a:rPr lang="en-US" sz="1200" dirty="0">
                <a:solidFill>
                  <a:schemeClr val="bg2"/>
                </a:solidFill>
              </a:rPr>
              <a:t>ABC1 Ads: 120,900</a:t>
            </a:r>
          </a:p>
          <a:p>
            <a:pPr>
              <a:spcBef>
                <a:spcPts val="0"/>
              </a:spcBef>
            </a:pPr>
            <a:r>
              <a:rPr lang="en-US" sz="1200" dirty="0">
                <a:solidFill>
                  <a:schemeClr val="bg2"/>
                </a:solidFill>
              </a:rPr>
              <a:t>16-34: 18,700</a:t>
            </a:r>
          </a:p>
          <a:p>
            <a:pPr>
              <a:spcBef>
                <a:spcPts val="0"/>
              </a:spcBef>
            </a:pPr>
            <a:r>
              <a:rPr lang="en-US" sz="1200" dirty="0">
                <a:solidFill>
                  <a:schemeClr val="bg2"/>
                </a:solidFill>
              </a:rPr>
              <a:t>HP+CH: 3,900</a:t>
            </a:r>
          </a:p>
          <a:p>
            <a:pPr>
              <a:spcBef>
                <a:spcPts val="0"/>
              </a:spcBef>
            </a:pPr>
            <a:endParaRPr lang="en-US" sz="1200" dirty="0">
              <a:solidFill>
                <a:schemeClr val="bg2"/>
              </a:solidFill>
            </a:endParaRPr>
          </a:p>
          <a:p>
            <a:endParaRPr lang="en-GB" sz="1200" dirty="0"/>
          </a:p>
        </p:txBody>
      </p:sp>
      <p:sp>
        <p:nvSpPr>
          <p:cNvPr id="2" name="Title 1">
            <a:extLst>
              <a:ext uri="{FF2B5EF4-FFF2-40B4-BE49-F238E27FC236}">
                <a16:creationId xmlns:a16="http://schemas.microsoft.com/office/drawing/2014/main" id="{CF24B521-C819-0860-2935-C34D5BF0D844}"/>
              </a:ext>
            </a:extLst>
          </p:cNvPr>
          <p:cNvSpPr>
            <a:spLocks noGrp="1"/>
          </p:cNvSpPr>
          <p:nvPr>
            <p:ph type="title"/>
          </p:nvPr>
        </p:nvSpPr>
        <p:spPr/>
        <p:txBody>
          <a:bodyPr/>
          <a:lstStyle/>
          <a:p>
            <a:r>
              <a:rPr lang="en-GB" u="sng" dirty="0"/>
              <a:t>Hobbies &amp; Leisure</a:t>
            </a:r>
            <a:r>
              <a:rPr lang="en-GB" dirty="0"/>
              <a:t> - Programming Highlights</a:t>
            </a:r>
          </a:p>
        </p:txBody>
      </p:sp>
      <p:sp>
        <p:nvSpPr>
          <p:cNvPr id="7" name="Text Placeholder 6">
            <a:extLst>
              <a:ext uri="{FF2B5EF4-FFF2-40B4-BE49-F238E27FC236}">
                <a16:creationId xmlns:a16="http://schemas.microsoft.com/office/drawing/2014/main" id="{B35A1081-CE99-BCCA-3FE1-B141E586BF3F}"/>
              </a:ext>
            </a:extLst>
          </p:cNvPr>
          <p:cNvSpPr>
            <a:spLocks noGrp="1"/>
          </p:cNvSpPr>
          <p:nvPr>
            <p:ph type="body" sz="quarter" idx="15"/>
          </p:nvPr>
        </p:nvSpPr>
        <p:spPr/>
        <p:txBody>
          <a:bodyPr/>
          <a:lstStyle/>
          <a:p>
            <a:r>
              <a:rPr lang="en-GB" dirty="0"/>
              <a:t>Source: Barb, Q1 2026. Average audience figures - Consolidated, Top performing episode of series (if applicable). </a:t>
            </a:r>
          </a:p>
        </p:txBody>
      </p:sp>
      <p:sp>
        <p:nvSpPr>
          <p:cNvPr id="9" name="Text Placeholder 2">
            <a:extLst>
              <a:ext uri="{FF2B5EF4-FFF2-40B4-BE49-F238E27FC236}">
                <a16:creationId xmlns:a16="http://schemas.microsoft.com/office/drawing/2014/main" id="{5E7ABFB5-7DB3-BA77-5533-E9F6AEE2A486}"/>
              </a:ext>
            </a:extLst>
          </p:cNvPr>
          <p:cNvSpPr txBox="1">
            <a:spLocks/>
          </p:cNvSpPr>
          <p:nvPr/>
        </p:nvSpPr>
        <p:spPr>
          <a:xfrm>
            <a:off x="378000" y="5580000"/>
            <a:ext cx="11334817" cy="304800"/>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000" dirty="0"/>
          </a:p>
        </p:txBody>
      </p:sp>
      <p:sp>
        <p:nvSpPr>
          <p:cNvPr id="8" name="AutoShape 8" descr="The Chelsea Detective Christmas Special 2024 - U&amp;Drama +1 | TV Guide">
            <a:extLst>
              <a:ext uri="{FF2B5EF4-FFF2-40B4-BE49-F238E27FC236}">
                <a16:creationId xmlns:a16="http://schemas.microsoft.com/office/drawing/2014/main" id="{B28EFF5E-F30A-4177-3AA3-FAF9AA3056E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2" name="Picture Placeholder 21" descr="The image shows two people standing in front of a quaint, blue cottage with a weathered, red roof, under a clear sky, with a vintage blue van parked nearby.&#10;&#10;AI-generated content may be incorrect.">
            <a:extLst>
              <a:ext uri="{FF2B5EF4-FFF2-40B4-BE49-F238E27FC236}">
                <a16:creationId xmlns:a16="http://schemas.microsoft.com/office/drawing/2014/main" id="{2644F973-A695-A517-7E85-693FF3789D8A}"/>
              </a:ext>
            </a:extLst>
          </p:cNvPr>
          <p:cNvPicPr>
            <a:picLocks noGrp="1" noChangeAspect="1"/>
          </p:cNvPicPr>
          <p:nvPr>
            <p:ph type="pic" sz="quarter" idx="40"/>
          </p:nvPr>
        </p:nvPicPr>
        <p:blipFill>
          <a:blip r:embed="rId3"/>
          <a:srcRect l="7778" r="7778"/>
          <a:stretch/>
        </p:blipFill>
        <p:spPr>
          <a:prstGeom prst="rect">
            <a:avLst/>
          </a:prstGeom>
          <a:solidFill>
            <a:prstClr val="white">
              <a:lumMod val="85000"/>
            </a:prstClr>
          </a:solidFill>
        </p:spPr>
      </p:pic>
      <p:pic>
        <p:nvPicPr>
          <p:cNvPr id="36" name="Picture Placeholder 35">
            <a:extLst>
              <a:ext uri="{FF2B5EF4-FFF2-40B4-BE49-F238E27FC236}">
                <a16:creationId xmlns:a16="http://schemas.microsoft.com/office/drawing/2014/main" id="{19DED2AF-FAB6-F244-7763-141E16631D2C}"/>
              </a:ext>
            </a:extLst>
          </p:cNvPr>
          <p:cNvPicPr>
            <a:picLocks noGrp="1" noChangeAspect="1"/>
          </p:cNvPicPr>
          <p:nvPr>
            <p:ph type="pic" sz="quarter" idx="38"/>
          </p:nvPr>
        </p:nvPicPr>
        <p:blipFill>
          <a:blip r:embed="rId4"/>
          <a:srcRect l="7794" r="7794"/>
          <a:stretch/>
        </p:blipFill>
        <p:spPr>
          <a:prstGeom prst="rect">
            <a:avLst/>
          </a:prstGeom>
          <a:solidFill>
            <a:prstClr val="white">
              <a:lumMod val="85000"/>
            </a:prstClr>
          </a:solidFill>
        </p:spPr>
      </p:pic>
      <p:pic>
        <p:nvPicPr>
          <p:cNvPr id="30" name="Picture Placeholder 29">
            <a:extLst>
              <a:ext uri="{FF2B5EF4-FFF2-40B4-BE49-F238E27FC236}">
                <a16:creationId xmlns:a16="http://schemas.microsoft.com/office/drawing/2014/main" id="{3DE303B4-D99F-3895-258E-8B7B3D5CBF17}"/>
              </a:ext>
            </a:extLst>
          </p:cNvPr>
          <p:cNvPicPr>
            <a:picLocks noGrp="1" noChangeAspect="1"/>
          </p:cNvPicPr>
          <p:nvPr>
            <p:ph type="pic" sz="quarter" idx="34"/>
          </p:nvPr>
        </p:nvPicPr>
        <p:blipFill>
          <a:blip r:embed="rId5"/>
          <a:srcRect l="7743" r="7743"/>
          <a:stretch/>
        </p:blipFill>
        <p:spPr>
          <a:prstGeom prst="rect">
            <a:avLst/>
          </a:prstGeom>
          <a:solidFill>
            <a:prstClr val="white">
              <a:lumMod val="85000"/>
            </a:prstClr>
          </a:solidFill>
        </p:spPr>
      </p:pic>
      <p:pic>
        <p:nvPicPr>
          <p:cNvPr id="28" name="Picture Placeholder 27">
            <a:extLst>
              <a:ext uri="{FF2B5EF4-FFF2-40B4-BE49-F238E27FC236}">
                <a16:creationId xmlns:a16="http://schemas.microsoft.com/office/drawing/2014/main" id="{BCF11B2A-1A5A-6A48-B420-85678B283982}"/>
              </a:ext>
            </a:extLst>
          </p:cNvPr>
          <p:cNvPicPr>
            <a:picLocks noGrp="1" noChangeAspect="1"/>
          </p:cNvPicPr>
          <p:nvPr>
            <p:ph type="pic" sz="quarter" idx="13"/>
          </p:nvPr>
        </p:nvPicPr>
        <p:blipFill>
          <a:blip r:embed="rId6"/>
          <a:srcRect l="7855" r="7855"/>
          <a:stretch/>
        </p:blipFill>
        <p:spPr>
          <a:prstGeom prst="rect">
            <a:avLst/>
          </a:prstGeom>
          <a:solidFill>
            <a:prstClr val="white">
              <a:lumMod val="85000"/>
            </a:prstClr>
          </a:solidFill>
        </p:spPr>
      </p:pic>
      <p:pic>
        <p:nvPicPr>
          <p:cNvPr id="34" name="Picture Placeholder 33">
            <a:extLst>
              <a:ext uri="{FF2B5EF4-FFF2-40B4-BE49-F238E27FC236}">
                <a16:creationId xmlns:a16="http://schemas.microsoft.com/office/drawing/2014/main" id="{79C5CD8D-C5B9-62A5-210F-BFB52137F0A8}"/>
              </a:ext>
            </a:extLst>
          </p:cNvPr>
          <p:cNvPicPr>
            <a:picLocks noGrp="1" noChangeAspect="1"/>
          </p:cNvPicPr>
          <p:nvPr>
            <p:ph type="pic" sz="quarter" idx="36"/>
          </p:nvPr>
        </p:nvPicPr>
        <p:blipFill>
          <a:blip r:embed="rId7"/>
          <a:srcRect l="7812" r="7812"/>
          <a:stretch/>
        </p:blipFill>
        <p:spPr>
          <a:prstGeom prst="rect">
            <a:avLst/>
          </a:prstGeom>
        </p:spPr>
      </p:pic>
    </p:spTree>
    <p:extLst>
      <p:ext uri="{BB962C8B-B14F-4D97-AF65-F5344CB8AC3E}">
        <p14:creationId xmlns:p14="http://schemas.microsoft.com/office/powerpoint/2010/main" val="2546610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ext Placeholder 153">
            <a:extLst>
              <a:ext uri="{FF2B5EF4-FFF2-40B4-BE49-F238E27FC236}">
                <a16:creationId xmlns:a16="http://schemas.microsoft.com/office/drawing/2014/main" id="{DF0143EB-849C-E6AD-7DBA-8482915848BF}"/>
              </a:ext>
            </a:extLst>
          </p:cNvPr>
          <p:cNvSpPr>
            <a:spLocks noGrp="1"/>
          </p:cNvSpPr>
          <p:nvPr>
            <p:ph type="body" sz="quarter" idx="34"/>
          </p:nvPr>
        </p:nvSpPr>
        <p:spPr>
          <a:xfrm>
            <a:off x="2792632" y="2428621"/>
            <a:ext cx="1943960" cy="812103"/>
          </a:xfrm>
        </p:spPr>
        <p:txBody>
          <a:bodyPr>
            <a:noAutofit/>
          </a:bodyPr>
          <a:lstStyle/>
          <a:p>
            <a:r>
              <a:rPr lang="en-US" sz="1000" b="1" dirty="0">
                <a:solidFill>
                  <a:srgbClr val="E10514"/>
                </a:solidFill>
              </a:rPr>
              <a:t>Bridgerton</a:t>
            </a:r>
          </a:p>
          <a:p>
            <a:r>
              <a:rPr lang="en-GB" sz="1000" dirty="0">
                <a:solidFill>
                  <a:schemeClr val="bg2"/>
                </a:solidFill>
              </a:rPr>
              <a:t>S4, Ep5,</a:t>
            </a:r>
            <a:r>
              <a:rPr lang="en-GB" sz="1000" b="1" dirty="0">
                <a:solidFill>
                  <a:srgbClr val="E10514"/>
                </a:solidFill>
              </a:rPr>
              <a:t> </a:t>
            </a:r>
            <a:r>
              <a:rPr lang="en-GB" sz="1000" dirty="0">
                <a:solidFill>
                  <a:schemeClr val="bg2"/>
                </a:solidFill>
              </a:rPr>
              <a:t>Netflix, Drama </a:t>
            </a:r>
          </a:p>
          <a:p>
            <a:r>
              <a:rPr lang="en-GB" sz="1000" dirty="0">
                <a:solidFill>
                  <a:schemeClr val="bg2"/>
                </a:solidFill>
              </a:rPr>
              <a:t>Individuals: 4,017,671</a:t>
            </a:r>
          </a:p>
          <a:p>
            <a:r>
              <a:rPr lang="en-GB" sz="1000" dirty="0">
                <a:solidFill>
                  <a:schemeClr val="bg2"/>
                </a:solidFill>
              </a:rPr>
              <a:t>Adults: 3,874,890</a:t>
            </a:r>
          </a:p>
          <a:p>
            <a:endParaRPr lang="en-GB" sz="1000" dirty="0">
              <a:solidFill>
                <a:schemeClr val="bg2"/>
              </a:solidFill>
            </a:endParaRPr>
          </a:p>
          <a:p>
            <a:endParaRPr lang="en-GB" sz="1000" dirty="0">
              <a:solidFill>
                <a:schemeClr val="bg2"/>
              </a:solidFill>
            </a:endParaRPr>
          </a:p>
          <a:p>
            <a:endParaRPr lang="en-GB" sz="1000" dirty="0">
              <a:solidFill>
                <a:schemeClr val="bg2"/>
              </a:solidFill>
            </a:endParaRPr>
          </a:p>
          <a:p>
            <a:endParaRPr lang="en-GB" sz="1000" dirty="0">
              <a:solidFill>
                <a:schemeClr val="bg2"/>
              </a:solidFill>
            </a:endParaRPr>
          </a:p>
        </p:txBody>
      </p:sp>
      <p:sp>
        <p:nvSpPr>
          <p:cNvPr id="12" name="Title 11">
            <a:extLst>
              <a:ext uri="{FF2B5EF4-FFF2-40B4-BE49-F238E27FC236}">
                <a16:creationId xmlns:a16="http://schemas.microsoft.com/office/drawing/2014/main" id="{26DAAB83-0C79-1F92-8A50-79FFBECA216D}"/>
              </a:ext>
            </a:extLst>
          </p:cNvPr>
          <p:cNvSpPr>
            <a:spLocks noGrp="1"/>
          </p:cNvSpPr>
          <p:nvPr>
            <p:ph type="title"/>
          </p:nvPr>
        </p:nvSpPr>
        <p:spPr/>
        <p:txBody>
          <a:bodyPr>
            <a:normAutofit/>
          </a:bodyPr>
          <a:lstStyle/>
          <a:p>
            <a:r>
              <a:rPr lang="en-GB" u="sng" dirty="0"/>
              <a:t>SVOD Drama &amp; Entertainment</a:t>
            </a:r>
            <a:r>
              <a:rPr lang="en-GB" dirty="0"/>
              <a:t> - Programming Highlights</a:t>
            </a:r>
          </a:p>
        </p:txBody>
      </p:sp>
      <p:sp>
        <p:nvSpPr>
          <p:cNvPr id="153" name="Text Placeholder 152">
            <a:extLst>
              <a:ext uri="{FF2B5EF4-FFF2-40B4-BE49-F238E27FC236}">
                <a16:creationId xmlns:a16="http://schemas.microsoft.com/office/drawing/2014/main" id="{07C0EC5E-170F-6474-4211-EFB0EC5690B6}"/>
              </a:ext>
            </a:extLst>
          </p:cNvPr>
          <p:cNvSpPr>
            <a:spLocks noGrp="1"/>
          </p:cNvSpPr>
          <p:nvPr>
            <p:ph type="body" sz="quarter" idx="33"/>
          </p:nvPr>
        </p:nvSpPr>
        <p:spPr/>
        <p:txBody>
          <a:bodyPr>
            <a:normAutofit/>
          </a:bodyPr>
          <a:lstStyle/>
          <a:p>
            <a:r>
              <a:rPr lang="en-GB" sz="1000" b="1" dirty="0">
                <a:solidFill>
                  <a:srgbClr val="E10514"/>
                </a:solidFill>
              </a:rPr>
              <a:t>Stranger Things</a:t>
            </a:r>
          </a:p>
          <a:p>
            <a:r>
              <a:rPr lang="en-GB" sz="1000" dirty="0">
                <a:solidFill>
                  <a:schemeClr val="bg2"/>
                </a:solidFill>
              </a:rPr>
              <a:t>S5, Ep8, Netflix, Drama </a:t>
            </a:r>
          </a:p>
          <a:p>
            <a:r>
              <a:rPr lang="en-GB" sz="1000" dirty="0">
                <a:solidFill>
                  <a:schemeClr val="bg2"/>
                </a:solidFill>
              </a:rPr>
              <a:t>Individuals: 5,596,269</a:t>
            </a:r>
          </a:p>
          <a:p>
            <a:r>
              <a:rPr lang="en-GB" sz="1000" dirty="0">
                <a:solidFill>
                  <a:schemeClr val="bg2"/>
                </a:solidFill>
              </a:rPr>
              <a:t>Adults: 5,170,962</a:t>
            </a:r>
          </a:p>
          <a:p>
            <a:endParaRPr lang="en-GB" sz="1000" dirty="0">
              <a:solidFill>
                <a:schemeClr val="bg2"/>
              </a:solidFill>
            </a:endParaRPr>
          </a:p>
          <a:p>
            <a:endParaRPr lang="en-GB" sz="1000" dirty="0">
              <a:solidFill>
                <a:schemeClr val="bg2"/>
              </a:solidFill>
            </a:endParaRPr>
          </a:p>
        </p:txBody>
      </p:sp>
      <p:sp>
        <p:nvSpPr>
          <p:cNvPr id="155" name="Text Placeholder 154">
            <a:extLst>
              <a:ext uri="{FF2B5EF4-FFF2-40B4-BE49-F238E27FC236}">
                <a16:creationId xmlns:a16="http://schemas.microsoft.com/office/drawing/2014/main" id="{595F508A-C05C-1195-F8A4-70316217BD6B}"/>
              </a:ext>
            </a:extLst>
          </p:cNvPr>
          <p:cNvSpPr>
            <a:spLocks noGrp="1"/>
          </p:cNvSpPr>
          <p:nvPr>
            <p:ph type="body" sz="quarter" idx="35"/>
          </p:nvPr>
        </p:nvSpPr>
        <p:spPr/>
        <p:txBody>
          <a:bodyPr>
            <a:normAutofit/>
          </a:bodyPr>
          <a:lstStyle/>
          <a:p>
            <a:r>
              <a:rPr lang="en-US" sz="1000" b="1" dirty="0">
                <a:solidFill>
                  <a:srgbClr val="E10514"/>
                </a:solidFill>
              </a:rPr>
              <a:t>Fallout </a:t>
            </a:r>
            <a:r>
              <a:rPr lang="en-GB" sz="1000" dirty="0">
                <a:solidFill>
                  <a:schemeClr val="bg2"/>
                </a:solidFill>
              </a:rPr>
              <a:t>S2, Ep7</a:t>
            </a:r>
            <a:endParaRPr lang="en-GB" sz="1000" b="1" dirty="0">
              <a:solidFill>
                <a:srgbClr val="E10514"/>
              </a:solidFill>
            </a:endParaRPr>
          </a:p>
          <a:p>
            <a:r>
              <a:rPr lang="en-GB" sz="1000" dirty="0">
                <a:solidFill>
                  <a:schemeClr val="bg2"/>
                </a:solidFill>
              </a:rPr>
              <a:t>Amazon, Drama </a:t>
            </a:r>
          </a:p>
          <a:p>
            <a:r>
              <a:rPr lang="en-GB" sz="1000" dirty="0">
                <a:solidFill>
                  <a:schemeClr val="bg2"/>
                </a:solidFill>
              </a:rPr>
              <a:t>Individuals: 1,715,583</a:t>
            </a:r>
          </a:p>
          <a:p>
            <a:r>
              <a:rPr lang="en-GB" sz="1000" dirty="0">
                <a:solidFill>
                  <a:schemeClr val="bg2"/>
                </a:solidFill>
              </a:rPr>
              <a:t>Adults: 1,647,473</a:t>
            </a:r>
          </a:p>
          <a:p>
            <a:endParaRPr lang="en-GB" sz="1000" dirty="0">
              <a:solidFill>
                <a:schemeClr val="bg2"/>
              </a:solidFill>
            </a:endParaRPr>
          </a:p>
          <a:p>
            <a:endParaRPr lang="en-GB" sz="1000" dirty="0">
              <a:solidFill>
                <a:schemeClr val="bg2"/>
              </a:solidFill>
            </a:endParaRPr>
          </a:p>
          <a:p>
            <a:endParaRPr lang="en-GB" sz="1000" dirty="0">
              <a:solidFill>
                <a:schemeClr val="bg2"/>
              </a:solidFill>
            </a:endParaRPr>
          </a:p>
        </p:txBody>
      </p:sp>
      <p:sp>
        <p:nvSpPr>
          <p:cNvPr id="156" name="Text Placeholder 155">
            <a:extLst>
              <a:ext uri="{FF2B5EF4-FFF2-40B4-BE49-F238E27FC236}">
                <a16:creationId xmlns:a16="http://schemas.microsoft.com/office/drawing/2014/main" id="{AD8A38C8-7D75-636A-70EC-254ABBCABF23}"/>
              </a:ext>
            </a:extLst>
          </p:cNvPr>
          <p:cNvSpPr>
            <a:spLocks noGrp="1"/>
          </p:cNvSpPr>
          <p:nvPr>
            <p:ph type="body" sz="quarter" idx="36"/>
          </p:nvPr>
        </p:nvSpPr>
        <p:spPr/>
        <p:txBody>
          <a:bodyPr>
            <a:noAutofit/>
          </a:bodyPr>
          <a:lstStyle/>
          <a:p>
            <a:r>
              <a:rPr lang="en-GB" sz="1000" b="1" dirty="0">
                <a:solidFill>
                  <a:srgbClr val="E10514"/>
                </a:solidFill>
              </a:rPr>
              <a:t>Young Sherlock</a:t>
            </a:r>
          </a:p>
          <a:p>
            <a:r>
              <a:rPr lang="en-GB" sz="1000" dirty="0">
                <a:solidFill>
                  <a:schemeClr val="bg2"/>
                </a:solidFill>
              </a:rPr>
              <a:t>S1, Ep1,</a:t>
            </a:r>
            <a:r>
              <a:rPr lang="en-GB" sz="1000" b="1" dirty="0">
                <a:solidFill>
                  <a:srgbClr val="E10514"/>
                </a:solidFill>
              </a:rPr>
              <a:t> </a:t>
            </a:r>
            <a:r>
              <a:rPr lang="en-GB" sz="1000" dirty="0">
                <a:solidFill>
                  <a:schemeClr val="bg2"/>
                </a:solidFill>
              </a:rPr>
              <a:t>Amazon, Drama </a:t>
            </a:r>
          </a:p>
          <a:p>
            <a:r>
              <a:rPr lang="en-GB" sz="1000" dirty="0">
                <a:solidFill>
                  <a:schemeClr val="bg2"/>
                </a:solidFill>
              </a:rPr>
              <a:t>Individuals: 1,252,954</a:t>
            </a:r>
          </a:p>
          <a:p>
            <a:r>
              <a:rPr lang="en-GB" sz="1000" dirty="0">
                <a:solidFill>
                  <a:schemeClr val="bg2"/>
                </a:solidFill>
              </a:rPr>
              <a:t>Adults: 1,203,543</a:t>
            </a:r>
          </a:p>
          <a:p>
            <a:endParaRPr lang="en-GB" sz="1000" dirty="0">
              <a:solidFill>
                <a:schemeClr val="bg2"/>
              </a:solidFill>
            </a:endParaRPr>
          </a:p>
          <a:p>
            <a:endParaRPr lang="en-GB" sz="1000" dirty="0">
              <a:solidFill>
                <a:schemeClr val="bg2"/>
              </a:solidFill>
            </a:endParaRPr>
          </a:p>
        </p:txBody>
      </p:sp>
      <p:sp>
        <p:nvSpPr>
          <p:cNvPr id="157" name="Text Placeholder 156">
            <a:extLst>
              <a:ext uri="{FF2B5EF4-FFF2-40B4-BE49-F238E27FC236}">
                <a16:creationId xmlns:a16="http://schemas.microsoft.com/office/drawing/2014/main" id="{6A49DB3C-5E3A-0035-CA18-93F832430949}"/>
              </a:ext>
            </a:extLst>
          </p:cNvPr>
          <p:cNvSpPr>
            <a:spLocks noGrp="1"/>
          </p:cNvSpPr>
          <p:nvPr>
            <p:ph type="body" sz="quarter" idx="37"/>
          </p:nvPr>
        </p:nvSpPr>
        <p:spPr/>
        <p:txBody>
          <a:bodyPr>
            <a:normAutofit/>
          </a:bodyPr>
          <a:lstStyle/>
          <a:p>
            <a:r>
              <a:rPr lang="en-GB" sz="1000" b="1" dirty="0">
                <a:solidFill>
                  <a:srgbClr val="E10514"/>
                </a:solidFill>
              </a:rPr>
              <a:t>High Potential</a:t>
            </a:r>
          </a:p>
          <a:p>
            <a:r>
              <a:rPr lang="en-GB" sz="1000" dirty="0">
                <a:solidFill>
                  <a:schemeClr val="bg2"/>
                </a:solidFill>
              </a:rPr>
              <a:t>S2, Ep14,</a:t>
            </a:r>
            <a:r>
              <a:rPr lang="en-GB" sz="1000" b="1" dirty="0">
                <a:solidFill>
                  <a:srgbClr val="E10514"/>
                </a:solidFill>
              </a:rPr>
              <a:t> </a:t>
            </a:r>
            <a:r>
              <a:rPr lang="en-GB" sz="1000" dirty="0">
                <a:solidFill>
                  <a:schemeClr val="bg2"/>
                </a:solidFill>
              </a:rPr>
              <a:t>Disney+, Drama </a:t>
            </a:r>
          </a:p>
          <a:p>
            <a:r>
              <a:rPr lang="en-GB" sz="1000" dirty="0">
                <a:solidFill>
                  <a:schemeClr val="bg2"/>
                </a:solidFill>
              </a:rPr>
              <a:t>Individuals: 916,066</a:t>
            </a:r>
          </a:p>
          <a:p>
            <a:r>
              <a:rPr lang="en-GB" sz="1000" dirty="0">
                <a:solidFill>
                  <a:schemeClr val="bg2"/>
                </a:solidFill>
              </a:rPr>
              <a:t>Adults: 859,349</a:t>
            </a:r>
          </a:p>
          <a:p>
            <a:endParaRPr lang="en-GB" sz="1000" dirty="0">
              <a:solidFill>
                <a:schemeClr val="bg2"/>
              </a:solidFill>
            </a:endParaRPr>
          </a:p>
        </p:txBody>
      </p:sp>
      <p:sp>
        <p:nvSpPr>
          <p:cNvPr id="158" name="Text Placeholder 157">
            <a:extLst>
              <a:ext uri="{FF2B5EF4-FFF2-40B4-BE49-F238E27FC236}">
                <a16:creationId xmlns:a16="http://schemas.microsoft.com/office/drawing/2014/main" id="{435AAFF9-80E1-0B9E-F7ED-5B98CEE980D0}"/>
              </a:ext>
            </a:extLst>
          </p:cNvPr>
          <p:cNvSpPr>
            <a:spLocks noGrp="1"/>
          </p:cNvSpPr>
          <p:nvPr>
            <p:ph type="body" sz="quarter" idx="38"/>
          </p:nvPr>
        </p:nvSpPr>
        <p:spPr/>
        <p:txBody>
          <a:bodyPr>
            <a:noAutofit/>
          </a:bodyPr>
          <a:lstStyle/>
          <a:p>
            <a:r>
              <a:rPr lang="en-US" sz="1000" b="1" dirty="0">
                <a:solidFill>
                  <a:srgbClr val="E10514"/>
                </a:solidFill>
              </a:rPr>
              <a:t>Reality Check: Inside America's Next Top Model </a:t>
            </a:r>
            <a:r>
              <a:rPr lang="en-GB" sz="1000" dirty="0">
                <a:solidFill>
                  <a:schemeClr val="bg2"/>
                </a:solidFill>
              </a:rPr>
              <a:t>S1, Ep1</a:t>
            </a:r>
            <a:r>
              <a:rPr lang="en-GB" sz="1000" b="1" dirty="0">
                <a:solidFill>
                  <a:srgbClr val="E10514"/>
                </a:solidFill>
              </a:rPr>
              <a:t> </a:t>
            </a:r>
            <a:r>
              <a:rPr lang="en-GB" sz="1000" dirty="0">
                <a:solidFill>
                  <a:schemeClr val="bg2"/>
                </a:solidFill>
              </a:rPr>
              <a:t>Netflix, Ent. </a:t>
            </a:r>
          </a:p>
          <a:p>
            <a:r>
              <a:rPr lang="en-GB" sz="1000" dirty="0">
                <a:solidFill>
                  <a:schemeClr val="bg2"/>
                </a:solidFill>
              </a:rPr>
              <a:t>Individuals: 1,371,622</a:t>
            </a:r>
          </a:p>
          <a:p>
            <a:r>
              <a:rPr lang="en-GB" sz="1000" dirty="0">
                <a:solidFill>
                  <a:schemeClr val="bg2"/>
                </a:solidFill>
              </a:rPr>
              <a:t>Adults: 1,333,626</a:t>
            </a:r>
          </a:p>
          <a:p>
            <a:endParaRPr lang="en-GB" sz="1000" dirty="0">
              <a:solidFill>
                <a:schemeClr val="bg2"/>
              </a:solidFill>
            </a:endParaRPr>
          </a:p>
          <a:p>
            <a:endParaRPr lang="en-GB" sz="1000" dirty="0">
              <a:solidFill>
                <a:schemeClr val="bg2"/>
              </a:solidFill>
            </a:endParaRPr>
          </a:p>
        </p:txBody>
      </p:sp>
      <p:sp>
        <p:nvSpPr>
          <p:cNvPr id="159" name="Text Placeholder 158">
            <a:extLst>
              <a:ext uri="{FF2B5EF4-FFF2-40B4-BE49-F238E27FC236}">
                <a16:creationId xmlns:a16="http://schemas.microsoft.com/office/drawing/2014/main" id="{237DEE33-16B6-24F4-89E0-CDEC7D6B3628}"/>
              </a:ext>
            </a:extLst>
          </p:cNvPr>
          <p:cNvSpPr>
            <a:spLocks noGrp="1"/>
          </p:cNvSpPr>
          <p:nvPr>
            <p:ph type="body" sz="quarter" idx="39"/>
          </p:nvPr>
        </p:nvSpPr>
        <p:spPr/>
        <p:txBody>
          <a:bodyPr>
            <a:noAutofit/>
          </a:bodyPr>
          <a:lstStyle/>
          <a:p>
            <a:r>
              <a:rPr lang="en-US" sz="1000" b="1" dirty="0">
                <a:solidFill>
                  <a:srgbClr val="E10514"/>
                </a:solidFill>
              </a:rPr>
              <a:t>LOL: Last One Laughing UK </a:t>
            </a:r>
            <a:r>
              <a:rPr lang="en-GB" sz="1000" dirty="0">
                <a:solidFill>
                  <a:schemeClr val="bg2"/>
                </a:solidFill>
              </a:rPr>
              <a:t>S2, Ep1,</a:t>
            </a:r>
            <a:r>
              <a:rPr lang="en-GB" sz="1000" b="1" dirty="0">
                <a:solidFill>
                  <a:srgbClr val="E10514"/>
                </a:solidFill>
              </a:rPr>
              <a:t> </a:t>
            </a:r>
            <a:r>
              <a:rPr lang="en-GB" sz="1000" dirty="0">
                <a:solidFill>
                  <a:schemeClr val="bg2"/>
                </a:solidFill>
              </a:rPr>
              <a:t>Amazon, Ent. </a:t>
            </a:r>
          </a:p>
          <a:p>
            <a:r>
              <a:rPr lang="en-GB" sz="1000" dirty="0">
                <a:solidFill>
                  <a:schemeClr val="bg2"/>
                </a:solidFill>
              </a:rPr>
              <a:t>Individuals: 4,531,748</a:t>
            </a:r>
          </a:p>
          <a:p>
            <a:r>
              <a:rPr lang="en-GB" sz="1000" dirty="0">
                <a:solidFill>
                  <a:schemeClr val="bg2"/>
                </a:solidFill>
              </a:rPr>
              <a:t>Adults: 4,257,919</a:t>
            </a:r>
          </a:p>
          <a:p>
            <a:endParaRPr lang="en-GB" sz="1000" dirty="0">
              <a:solidFill>
                <a:schemeClr val="bg2"/>
              </a:solidFill>
            </a:endParaRPr>
          </a:p>
        </p:txBody>
      </p:sp>
      <p:sp>
        <p:nvSpPr>
          <p:cNvPr id="160" name="Text Placeholder 159">
            <a:extLst>
              <a:ext uri="{FF2B5EF4-FFF2-40B4-BE49-F238E27FC236}">
                <a16:creationId xmlns:a16="http://schemas.microsoft.com/office/drawing/2014/main" id="{489BAB16-EAD6-A5B1-A163-5059912854F0}"/>
              </a:ext>
            </a:extLst>
          </p:cNvPr>
          <p:cNvSpPr>
            <a:spLocks noGrp="1"/>
          </p:cNvSpPr>
          <p:nvPr>
            <p:ph type="body" sz="quarter" idx="40"/>
          </p:nvPr>
        </p:nvSpPr>
        <p:spPr/>
        <p:txBody>
          <a:bodyPr>
            <a:normAutofit/>
          </a:bodyPr>
          <a:lstStyle/>
          <a:p>
            <a:r>
              <a:rPr lang="en-US" sz="1000" b="1" dirty="0">
                <a:solidFill>
                  <a:srgbClr val="E10514"/>
                </a:solidFill>
              </a:rPr>
              <a:t>Ricky Gervais: Mortality</a:t>
            </a:r>
          </a:p>
          <a:p>
            <a:r>
              <a:rPr lang="en-GB" sz="1000" dirty="0">
                <a:solidFill>
                  <a:schemeClr val="bg2"/>
                </a:solidFill>
              </a:rPr>
              <a:t>S37, Ep8, Netflix, Ent. </a:t>
            </a:r>
          </a:p>
          <a:p>
            <a:r>
              <a:rPr lang="en-GB" sz="1000" dirty="0">
                <a:solidFill>
                  <a:schemeClr val="bg2"/>
                </a:solidFill>
              </a:rPr>
              <a:t>Individuals: 878,990</a:t>
            </a:r>
          </a:p>
          <a:p>
            <a:r>
              <a:rPr lang="en-GB" sz="1000" dirty="0">
                <a:solidFill>
                  <a:schemeClr val="bg2"/>
                </a:solidFill>
              </a:rPr>
              <a:t>Adults: 847,294</a:t>
            </a:r>
          </a:p>
          <a:p>
            <a:endParaRPr lang="en-GB" sz="1000" dirty="0">
              <a:solidFill>
                <a:schemeClr val="bg2"/>
              </a:solidFill>
            </a:endParaRPr>
          </a:p>
          <a:p>
            <a:endParaRPr lang="en-GB" sz="1000" dirty="0">
              <a:solidFill>
                <a:schemeClr val="bg2"/>
              </a:solidFill>
            </a:endParaRPr>
          </a:p>
        </p:txBody>
      </p:sp>
      <p:sp>
        <p:nvSpPr>
          <p:cNvPr id="161" name="Text Placeholder 160">
            <a:extLst>
              <a:ext uri="{FF2B5EF4-FFF2-40B4-BE49-F238E27FC236}">
                <a16:creationId xmlns:a16="http://schemas.microsoft.com/office/drawing/2014/main" id="{CAA1122A-5037-35BA-757C-1DAA87C71EA7}"/>
              </a:ext>
            </a:extLst>
          </p:cNvPr>
          <p:cNvSpPr>
            <a:spLocks noGrp="1"/>
          </p:cNvSpPr>
          <p:nvPr>
            <p:ph type="body" sz="quarter" idx="41"/>
          </p:nvPr>
        </p:nvSpPr>
        <p:spPr>
          <a:xfrm>
            <a:off x="7729449" y="4654203"/>
            <a:ext cx="1727232" cy="999837"/>
          </a:xfrm>
        </p:spPr>
        <p:txBody>
          <a:bodyPr>
            <a:normAutofit/>
          </a:bodyPr>
          <a:lstStyle/>
          <a:p>
            <a:r>
              <a:rPr lang="en-US" sz="1000" b="1" dirty="0">
                <a:solidFill>
                  <a:srgbClr val="E10514"/>
                </a:solidFill>
              </a:rPr>
              <a:t>Scrubs </a:t>
            </a:r>
            <a:r>
              <a:rPr lang="en-GB" sz="1000" dirty="0">
                <a:solidFill>
                  <a:schemeClr val="bg2"/>
                </a:solidFill>
              </a:rPr>
              <a:t>S1, Ep1, Disney+, Ent. </a:t>
            </a:r>
          </a:p>
          <a:p>
            <a:r>
              <a:rPr lang="en-GB" sz="1000" dirty="0">
                <a:solidFill>
                  <a:schemeClr val="bg2"/>
                </a:solidFill>
              </a:rPr>
              <a:t>Individuals: 751,393</a:t>
            </a:r>
          </a:p>
          <a:p>
            <a:r>
              <a:rPr lang="en-GB" sz="1000" dirty="0">
                <a:solidFill>
                  <a:schemeClr val="bg2"/>
                </a:solidFill>
              </a:rPr>
              <a:t>Adults: 732,909</a:t>
            </a:r>
          </a:p>
          <a:p>
            <a:endParaRPr lang="en-GB" sz="1000" dirty="0">
              <a:solidFill>
                <a:schemeClr val="bg2"/>
              </a:solidFill>
            </a:endParaRPr>
          </a:p>
          <a:p>
            <a:endParaRPr lang="en-GB" sz="1000" dirty="0">
              <a:solidFill>
                <a:schemeClr val="bg2"/>
              </a:solidFill>
            </a:endParaRPr>
          </a:p>
        </p:txBody>
      </p:sp>
      <p:sp>
        <p:nvSpPr>
          <p:cNvPr id="162" name="Text Placeholder 161">
            <a:extLst>
              <a:ext uri="{FF2B5EF4-FFF2-40B4-BE49-F238E27FC236}">
                <a16:creationId xmlns:a16="http://schemas.microsoft.com/office/drawing/2014/main" id="{BE99DFF8-AC72-F89F-8452-F499AF66D280}"/>
              </a:ext>
            </a:extLst>
          </p:cNvPr>
          <p:cNvSpPr>
            <a:spLocks noGrp="1"/>
          </p:cNvSpPr>
          <p:nvPr>
            <p:ph type="body" sz="quarter" idx="42"/>
          </p:nvPr>
        </p:nvSpPr>
        <p:spPr/>
        <p:txBody>
          <a:bodyPr>
            <a:normAutofit fontScale="92500" lnSpcReduction="10000"/>
          </a:bodyPr>
          <a:lstStyle/>
          <a:p>
            <a:r>
              <a:rPr lang="en-US" sz="1000" b="1" dirty="0">
                <a:solidFill>
                  <a:srgbClr val="E10514"/>
                </a:solidFill>
              </a:rPr>
              <a:t>Hannah Montana 20th Anniversary Special</a:t>
            </a:r>
          </a:p>
          <a:p>
            <a:r>
              <a:rPr lang="en-GB" sz="1000" dirty="0">
                <a:solidFill>
                  <a:schemeClr val="bg2"/>
                </a:solidFill>
              </a:rPr>
              <a:t>2026, Disney+ , Ent. </a:t>
            </a:r>
          </a:p>
          <a:p>
            <a:r>
              <a:rPr lang="en-GB" sz="1000" dirty="0">
                <a:solidFill>
                  <a:schemeClr val="bg2"/>
                </a:solidFill>
              </a:rPr>
              <a:t>Individuals: 415,531</a:t>
            </a:r>
          </a:p>
          <a:p>
            <a:r>
              <a:rPr lang="en-GB" sz="1000" dirty="0">
                <a:solidFill>
                  <a:schemeClr val="bg2"/>
                </a:solidFill>
              </a:rPr>
              <a:t>Adults: 384,069</a:t>
            </a:r>
          </a:p>
          <a:p>
            <a:endParaRPr lang="en-GB" sz="1000" dirty="0">
              <a:solidFill>
                <a:schemeClr val="bg2"/>
              </a:solidFill>
            </a:endParaRPr>
          </a:p>
          <a:p>
            <a:endParaRPr lang="en-GB" sz="1000" dirty="0">
              <a:solidFill>
                <a:schemeClr val="bg2"/>
              </a:solidFill>
            </a:endParaRPr>
          </a:p>
          <a:p>
            <a:endParaRPr lang="en-GB" sz="1000" dirty="0">
              <a:solidFill>
                <a:schemeClr val="bg2"/>
              </a:solidFill>
            </a:endParaRPr>
          </a:p>
        </p:txBody>
      </p:sp>
      <p:sp>
        <p:nvSpPr>
          <p:cNvPr id="15" name="Text Placeholder 2">
            <a:extLst>
              <a:ext uri="{FF2B5EF4-FFF2-40B4-BE49-F238E27FC236}">
                <a16:creationId xmlns:a16="http://schemas.microsoft.com/office/drawing/2014/main" id="{C3FFA81C-4DC3-941B-97FB-A6EE710C8B5F}"/>
              </a:ext>
            </a:extLst>
          </p:cNvPr>
          <p:cNvSpPr txBox="1">
            <a:spLocks/>
          </p:cNvSpPr>
          <p:nvPr/>
        </p:nvSpPr>
        <p:spPr>
          <a:xfrm>
            <a:off x="378000" y="5580000"/>
            <a:ext cx="11334817" cy="304800"/>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000" dirty="0"/>
              <a:t>Source: Barb, Q1 2026, individuals and adults. Average audience achieved during the first seven days of their availability. Only includes TV set viewing.  </a:t>
            </a:r>
          </a:p>
        </p:txBody>
      </p:sp>
      <p:pic>
        <p:nvPicPr>
          <p:cNvPr id="14" name="Picture Placeholder 13" descr="The image depicts a person dressed in a blue, metallic suit with a yellow backpack, standing in front of a wall with peeling paint and a visible poster on the wall.&#10;&#10;AI-generated content may be incorrect.">
            <a:extLst>
              <a:ext uri="{FF2B5EF4-FFF2-40B4-BE49-F238E27FC236}">
                <a16:creationId xmlns:a16="http://schemas.microsoft.com/office/drawing/2014/main" id="{FFAD6125-888C-717E-8FB5-35C6E1670616}"/>
              </a:ext>
            </a:extLst>
          </p:cNvPr>
          <p:cNvPicPr>
            <a:picLocks noGrp="1" noChangeAspect="1"/>
          </p:cNvPicPr>
          <p:nvPr>
            <p:ph type="pic" sz="quarter" idx="15"/>
          </p:nvPr>
        </p:nvPicPr>
        <p:blipFill>
          <a:blip r:embed="rId3"/>
          <a:srcRect l="21875" r="21875"/>
          <a:stretch/>
        </p:blipFill>
        <p:spPr>
          <a:prstGeom prst="rect">
            <a:avLst/>
          </a:prstGeom>
          <a:solidFill>
            <a:prstClr val="white">
              <a:lumMod val="85000"/>
            </a:prstClr>
          </a:solidFill>
        </p:spPr>
      </p:pic>
      <p:pic>
        <p:nvPicPr>
          <p:cNvPr id="40" name="Picture Placeholder 39">
            <a:extLst>
              <a:ext uri="{FF2B5EF4-FFF2-40B4-BE49-F238E27FC236}">
                <a16:creationId xmlns:a16="http://schemas.microsoft.com/office/drawing/2014/main" id="{28FF08AE-00DB-5790-CE36-9FD503999141}"/>
              </a:ext>
            </a:extLst>
          </p:cNvPr>
          <p:cNvPicPr>
            <a:picLocks noGrp="1" noChangeAspect="1"/>
          </p:cNvPicPr>
          <p:nvPr>
            <p:ph type="pic" sz="quarter" idx="16"/>
          </p:nvPr>
        </p:nvPicPr>
        <p:blipFill>
          <a:blip r:embed="rId4"/>
          <a:srcRect l="21900" r="21900"/>
          <a:stretch/>
        </p:blipFill>
        <p:spPr>
          <a:prstGeom prst="rect">
            <a:avLst/>
          </a:prstGeom>
          <a:solidFill>
            <a:prstClr val="white">
              <a:lumMod val="85000"/>
            </a:prstClr>
          </a:solidFill>
        </p:spPr>
      </p:pic>
      <p:pic>
        <p:nvPicPr>
          <p:cNvPr id="8" name="Picture Placeholder 18" descr="A group of people in a cozy, office-like room, with papers scattered around, dressed in a mix of business attire and casual clothing, sharing a laugh and enjoying each other's company.&#10;&#10;AI-generated content may be incorrect.">
            <a:extLst>
              <a:ext uri="{FF2B5EF4-FFF2-40B4-BE49-F238E27FC236}">
                <a16:creationId xmlns:a16="http://schemas.microsoft.com/office/drawing/2014/main" id="{78AF4AFC-2CC1-CDC5-E796-6CC5A7595955}"/>
              </a:ext>
            </a:extLst>
          </p:cNvPr>
          <p:cNvPicPr>
            <a:picLocks noGrp="1" noChangeAspect="1"/>
          </p:cNvPicPr>
          <p:nvPr>
            <p:ph type="pic" sz="quarter" idx="17"/>
          </p:nvPr>
        </p:nvPicPr>
        <p:blipFill>
          <a:blip r:embed="rId5"/>
          <a:srcRect l="21886" r="21886"/>
          <a:stretch/>
        </p:blipFill>
        <p:spPr>
          <a:xfrm>
            <a:off x="10463213" y="1149350"/>
            <a:ext cx="1184275" cy="1184275"/>
          </a:xfrm>
          <a:prstGeom prst="rect">
            <a:avLst/>
          </a:prstGeom>
          <a:solidFill>
            <a:prstClr val="white">
              <a:lumMod val="85000"/>
            </a:prstClr>
          </a:solidFill>
        </p:spPr>
      </p:pic>
      <p:pic>
        <p:nvPicPr>
          <p:cNvPr id="38" name="Picture Placeholder 37">
            <a:extLst>
              <a:ext uri="{FF2B5EF4-FFF2-40B4-BE49-F238E27FC236}">
                <a16:creationId xmlns:a16="http://schemas.microsoft.com/office/drawing/2014/main" id="{1920AAB2-CAC2-0F4B-963B-CF940575E188}"/>
              </a:ext>
            </a:extLst>
          </p:cNvPr>
          <p:cNvPicPr>
            <a:picLocks noGrp="1" noChangeAspect="1"/>
          </p:cNvPicPr>
          <p:nvPr>
            <p:ph type="pic" sz="quarter" idx="14"/>
          </p:nvPr>
        </p:nvPicPr>
        <p:blipFill>
          <a:blip r:embed="rId6"/>
          <a:srcRect l="1365" t="18916" r="-1365" b="1084"/>
          <a:stretch>
            <a:fillRect/>
          </a:stretch>
        </p:blipFill>
        <p:spPr>
          <a:xfrm>
            <a:off x="3077087" y="1149559"/>
            <a:ext cx="1184400" cy="1184400"/>
          </a:xfrm>
          <a:prstGeom prst="rect">
            <a:avLst/>
          </a:prstGeom>
          <a:solidFill>
            <a:prstClr val="white">
              <a:lumMod val="85000"/>
            </a:prstClr>
          </a:solidFill>
        </p:spPr>
      </p:pic>
      <p:pic>
        <p:nvPicPr>
          <p:cNvPr id="42" name="Picture Placeholder 41">
            <a:extLst>
              <a:ext uri="{FF2B5EF4-FFF2-40B4-BE49-F238E27FC236}">
                <a16:creationId xmlns:a16="http://schemas.microsoft.com/office/drawing/2014/main" id="{CA07B032-F01E-F200-6B69-210A233F01E6}"/>
              </a:ext>
            </a:extLst>
          </p:cNvPr>
          <p:cNvPicPr>
            <a:picLocks noGrp="1" noChangeAspect="1"/>
          </p:cNvPicPr>
          <p:nvPr>
            <p:ph type="pic" sz="quarter" idx="18"/>
          </p:nvPr>
        </p:nvPicPr>
        <p:blipFill>
          <a:blip r:embed="rId7"/>
          <a:srcRect l="16633" r="16633"/>
          <a:stretch/>
        </p:blipFill>
        <p:spPr>
          <a:prstGeom prst="rect">
            <a:avLst/>
          </a:prstGeom>
          <a:solidFill>
            <a:prstClr val="white">
              <a:lumMod val="85000"/>
            </a:prstClr>
          </a:solidFill>
        </p:spPr>
      </p:pic>
      <p:pic>
        <p:nvPicPr>
          <p:cNvPr id="44" name="Picture Placeholder 43">
            <a:extLst>
              <a:ext uri="{FF2B5EF4-FFF2-40B4-BE49-F238E27FC236}">
                <a16:creationId xmlns:a16="http://schemas.microsoft.com/office/drawing/2014/main" id="{E537F22D-D755-0462-DA7B-233C47B83DB5}"/>
              </a:ext>
            </a:extLst>
          </p:cNvPr>
          <p:cNvPicPr>
            <a:picLocks noGrp="1" noChangeAspect="1"/>
          </p:cNvPicPr>
          <p:nvPr>
            <p:ph type="pic" sz="quarter" idx="19"/>
          </p:nvPr>
        </p:nvPicPr>
        <p:blipFill>
          <a:blip r:embed="rId8"/>
          <a:srcRect t="16000" b="16000"/>
          <a:stretch/>
        </p:blipFill>
        <p:spPr>
          <a:prstGeom prst="rect">
            <a:avLst/>
          </a:prstGeom>
          <a:solidFill>
            <a:prstClr val="white">
              <a:lumMod val="85000"/>
            </a:prstClr>
          </a:solidFill>
        </p:spPr>
      </p:pic>
      <p:pic>
        <p:nvPicPr>
          <p:cNvPr id="50" name="Picture Placeholder 49">
            <a:extLst>
              <a:ext uri="{FF2B5EF4-FFF2-40B4-BE49-F238E27FC236}">
                <a16:creationId xmlns:a16="http://schemas.microsoft.com/office/drawing/2014/main" id="{5B827AEA-9155-ADC9-21D9-799621A8987B}"/>
              </a:ext>
            </a:extLst>
          </p:cNvPr>
          <p:cNvPicPr>
            <a:picLocks noGrp="1" noChangeAspect="1"/>
          </p:cNvPicPr>
          <p:nvPr>
            <p:ph type="pic" sz="quarter" idx="22"/>
          </p:nvPr>
        </p:nvPicPr>
        <p:blipFill>
          <a:blip r:embed="rId9"/>
          <a:srcRect l="37097" r="6653"/>
          <a:stretch>
            <a:fillRect/>
          </a:stretch>
        </p:blipFill>
        <p:spPr>
          <a:xfrm>
            <a:off x="10463065" y="3346575"/>
            <a:ext cx="1184400" cy="1184400"/>
          </a:xfrm>
          <a:prstGeom prst="rect">
            <a:avLst/>
          </a:prstGeom>
          <a:solidFill>
            <a:prstClr val="white">
              <a:lumMod val="85000"/>
            </a:prstClr>
          </a:solidFill>
        </p:spPr>
      </p:pic>
      <p:pic>
        <p:nvPicPr>
          <p:cNvPr id="48" name="Picture Placeholder 47">
            <a:extLst>
              <a:ext uri="{FF2B5EF4-FFF2-40B4-BE49-F238E27FC236}">
                <a16:creationId xmlns:a16="http://schemas.microsoft.com/office/drawing/2014/main" id="{0C3F7EE8-5C34-9025-DE12-C01F9934803B}"/>
              </a:ext>
            </a:extLst>
          </p:cNvPr>
          <p:cNvPicPr>
            <a:picLocks noGrp="1" noChangeAspect="1"/>
          </p:cNvPicPr>
          <p:nvPr>
            <p:ph type="pic" sz="quarter" idx="21"/>
          </p:nvPr>
        </p:nvPicPr>
        <p:blipFill>
          <a:blip r:embed="rId10"/>
          <a:srcRect l="16717" r="16717"/>
          <a:stretch/>
        </p:blipFill>
        <p:spPr>
          <a:prstGeom prst="rect">
            <a:avLst/>
          </a:prstGeom>
          <a:solidFill>
            <a:prstClr val="white">
              <a:lumMod val="85000"/>
            </a:prstClr>
          </a:solidFill>
        </p:spPr>
      </p:pic>
      <p:pic>
        <p:nvPicPr>
          <p:cNvPr id="46" name="Picture Placeholder 45">
            <a:extLst>
              <a:ext uri="{FF2B5EF4-FFF2-40B4-BE49-F238E27FC236}">
                <a16:creationId xmlns:a16="http://schemas.microsoft.com/office/drawing/2014/main" id="{362182CC-4E7C-347F-E70E-A69C6C081287}"/>
              </a:ext>
            </a:extLst>
          </p:cNvPr>
          <p:cNvPicPr>
            <a:picLocks noGrp="1" noChangeAspect="1"/>
          </p:cNvPicPr>
          <p:nvPr>
            <p:ph type="pic" sz="quarter" idx="20"/>
          </p:nvPr>
        </p:nvPicPr>
        <p:blipFill>
          <a:blip r:embed="rId11"/>
          <a:srcRect t="10180" b="10180"/>
          <a:stretch/>
        </p:blipFill>
        <p:spPr>
          <a:prstGeom prst="rect">
            <a:avLst/>
          </a:prstGeom>
          <a:solidFill>
            <a:prstClr val="white">
              <a:lumMod val="85000"/>
            </a:prstClr>
          </a:solidFill>
        </p:spPr>
      </p:pic>
      <p:pic>
        <p:nvPicPr>
          <p:cNvPr id="36" name="Picture Placeholder 35">
            <a:extLst>
              <a:ext uri="{FF2B5EF4-FFF2-40B4-BE49-F238E27FC236}">
                <a16:creationId xmlns:a16="http://schemas.microsoft.com/office/drawing/2014/main" id="{8E1E38A9-B759-F8A0-31C1-91C131BAC93B}"/>
              </a:ext>
            </a:extLst>
          </p:cNvPr>
          <p:cNvPicPr>
            <a:picLocks noGrp="1" noChangeAspect="1"/>
          </p:cNvPicPr>
          <p:nvPr>
            <p:ph type="pic" sz="quarter" idx="13"/>
          </p:nvPr>
        </p:nvPicPr>
        <p:blipFill>
          <a:blip r:embed="rId12"/>
          <a:srcRect l="53" t="31675" r="-53" b="833"/>
          <a:stretch>
            <a:fillRect/>
          </a:stretch>
        </p:blipFill>
        <p:spPr>
          <a:xfrm>
            <a:off x="614885" y="1149559"/>
            <a:ext cx="1184400" cy="1184400"/>
          </a:xfrm>
          <a:prstGeom prst="rect">
            <a:avLst/>
          </a:prstGeom>
          <a:solidFill>
            <a:prstClr val="white">
              <a:lumMod val="85000"/>
            </a:prstClr>
          </a:solidFill>
        </p:spPr>
      </p:pic>
    </p:spTree>
    <p:extLst>
      <p:ext uri="{BB962C8B-B14F-4D97-AF65-F5344CB8AC3E}">
        <p14:creationId xmlns:p14="http://schemas.microsoft.com/office/powerpoint/2010/main" val="1680428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78979507-732C-1CBF-A2AD-2CF9930B5E6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prstGeom prst="rect">
            <a:avLst/>
          </a:prstGeom>
          <a:solidFill>
            <a:prstClr val="white">
              <a:lumMod val="85000"/>
            </a:prstClr>
          </a:solidFill>
          <a:ln>
            <a:noFill/>
          </a:ln>
        </p:spPr>
      </p:pic>
      <p:sp>
        <p:nvSpPr>
          <p:cNvPr id="10" name="Rectangle 9">
            <a:extLst>
              <a:ext uri="{FF2B5EF4-FFF2-40B4-BE49-F238E27FC236}">
                <a16:creationId xmlns:a16="http://schemas.microsoft.com/office/drawing/2014/main" id="{5014016A-9C43-AFEA-7932-4B63D37D821C}"/>
              </a:ext>
            </a:extLst>
          </p:cNvPr>
          <p:cNvSpPr/>
          <p:nvPr/>
        </p:nvSpPr>
        <p:spPr>
          <a:xfrm flipH="1">
            <a:off x="-6" y="0"/>
            <a:ext cx="11617897" cy="4427621"/>
          </a:xfrm>
          <a:prstGeom prst="rect">
            <a:avLst/>
          </a:prstGeom>
          <a:gradFill flip="none" rotWithShape="1">
            <a:gsLst>
              <a:gs pos="42000">
                <a:schemeClr val="bg1">
                  <a:lumMod val="0"/>
                  <a:alpha val="0"/>
                </a:schemeClr>
              </a:gs>
              <a:gs pos="22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3" name="Title 2">
            <a:extLst>
              <a:ext uri="{FF2B5EF4-FFF2-40B4-BE49-F238E27FC236}">
                <a16:creationId xmlns:a16="http://schemas.microsoft.com/office/drawing/2014/main" id="{3B35BDB5-13B4-27AA-7EA5-07554B4CBDB5}"/>
              </a:ext>
            </a:extLst>
          </p:cNvPr>
          <p:cNvSpPr>
            <a:spLocks noGrp="1"/>
          </p:cNvSpPr>
          <p:nvPr>
            <p:ph type="ctrTitle"/>
          </p:nvPr>
        </p:nvSpPr>
        <p:spPr/>
        <p:txBody>
          <a:bodyPr/>
          <a:lstStyle/>
          <a:p>
            <a:r>
              <a:rPr lang="en-GB" dirty="0"/>
              <a:t>Q1 2027</a:t>
            </a:r>
          </a:p>
        </p:txBody>
      </p:sp>
      <p:sp>
        <p:nvSpPr>
          <p:cNvPr id="7" name="Text Placeholder 5">
            <a:extLst>
              <a:ext uri="{FF2B5EF4-FFF2-40B4-BE49-F238E27FC236}">
                <a16:creationId xmlns:a16="http://schemas.microsoft.com/office/drawing/2014/main" id="{56B09972-450A-8127-778F-4F90DC3BB0FA}"/>
              </a:ext>
            </a:extLst>
          </p:cNvPr>
          <p:cNvSpPr txBox="1">
            <a:spLocks/>
          </p:cNvSpPr>
          <p:nvPr/>
        </p:nvSpPr>
        <p:spPr>
          <a:xfrm rot="16200000">
            <a:off x="10052272" y="3766133"/>
            <a:ext cx="3901699" cy="37775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lang="en-US" sz="1000" b="0" kern="1200" baseline="0" dirty="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La Famiglia Rana – Grazie, Sofia</a:t>
            </a:r>
            <a:endParaRPr lang="en-GB" dirty="0">
              <a:solidFill>
                <a:schemeClr val="bg1"/>
              </a:solidFill>
            </a:endParaRPr>
          </a:p>
        </p:txBody>
      </p:sp>
    </p:spTree>
    <p:extLst>
      <p:ext uri="{BB962C8B-B14F-4D97-AF65-F5344CB8AC3E}">
        <p14:creationId xmlns:p14="http://schemas.microsoft.com/office/powerpoint/2010/main" val="4527974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8EF431A-E15A-863B-34CE-D97A3A9ED77A}"/>
              </a:ext>
            </a:extLst>
          </p:cNvPr>
          <p:cNvGraphicFramePr>
            <a:graphicFrameLocks noGrp="1"/>
          </p:cNvGraphicFramePr>
          <p:nvPr/>
        </p:nvGraphicFramePr>
        <p:xfrm>
          <a:off x="1079500" y="1649413"/>
          <a:ext cx="9931400" cy="3581400"/>
        </p:xfrm>
        <a:graphic>
          <a:graphicData uri="http://schemas.openxmlformats.org/drawingml/2006/table">
            <a:tbl>
              <a:tblPr/>
              <a:tblGrid>
                <a:gridCol w="1397000">
                  <a:extLst>
                    <a:ext uri="{9D8B030D-6E8A-4147-A177-3AD203B41FA5}">
                      <a16:colId xmlns:a16="http://schemas.microsoft.com/office/drawing/2014/main" val="3122466848"/>
                    </a:ext>
                  </a:extLst>
                </a:gridCol>
                <a:gridCol w="609600">
                  <a:extLst>
                    <a:ext uri="{9D8B030D-6E8A-4147-A177-3AD203B41FA5}">
                      <a16:colId xmlns:a16="http://schemas.microsoft.com/office/drawing/2014/main" val="2195531885"/>
                    </a:ext>
                  </a:extLst>
                </a:gridCol>
                <a:gridCol w="609600">
                  <a:extLst>
                    <a:ext uri="{9D8B030D-6E8A-4147-A177-3AD203B41FA5}">
                      <a16:colId xmlns:a16="http://schemas.microsoft.com/office/drawing/2014/main" val="947763106"/>
                    </a:ext>
                  </a:extLst>
                </a:gridCol>
                <a:gridCol w="609600">
                  <a:extLst>
                    <a:ext uri="{9D8B030D-6E8A-4147-A177-3AD203B41FA5}">
                      <a16:colId xmlns:a16="http://schemas.microsoft.com/office/drawing/2014/main" val="2638503210"/>
                    </a:ext>
                  </a:extLst>
                </a:gridCol>
                <a:gridCol w="609600">
                  <a:extLst>
                    <a:ext uri="{9D8B030D-6E8A-4147-A177-3AD203B41FA5}">
                      <a16:colId xmlns:a16="http://schemas.microsoft.com/office/drawing/2014/main" val="1670264100"/>
                    </a:ext>
                  </a:extLst>
                </a:gridCol>
                <a:gridCol w="609600">
                  <a:extLst>
                    <a:ext uri="{9D8B030D-6E8A-4147-A177-3AD203B41FA5}">
                      <a16:colId xmlns:a16="http://schemas.microsoft.com/office/drawing/2014/main" val="737884160"/>
                    </a:ext>
                  </a:extLst>
                </a:gridCol>
                <a:gridCol w="609600">
                  <a:extLst>
                    <a:ext uri="{9D8B030D-6E8A-4147-A177-3AD203B41FA5}">
                      <a16:colId xmlns:a16="http://schemas.microsoft.com/office/drawing/2014/main" val="1516809696"/>
                    </a:ext>
                  </a:extLst>
                </a:gridCol>
                <a:gridCol w="609600">
                  <a:extLst>
                    <a:ext uri="{9D8B030D-6E8A-4147-A177-3AD203B41FA5}">
                      <a16:colId xmlns:a16="http://schemas.microsoft.com/office/drawing/2014/main" val="1272351239"/>
                    </a:ext>
                  </a:extLst>
                </a:gridCol>
                <a:gridCol w="609600">
                  <a:extLst>
                    <a:ext uri="{9D8B030D-6E8A-4147-A177-3AD203B41FA5}">
                      <a16:colId xmlns:a16="http://schemas.microsoft.com/office/drawing/2014/main" val="545615872"/>
                    </a:ext>
                  </a:extLst>
                </a:gridCol>
                <a:gridCol w="609600">
                  <a:extLst>
                    <a:ext uri="{9D8B030D-6E8A-4147-A177-3AD203B41FA5}">
                      <a16:colId xmlns:a16="http://schemas.microsoft.com/office/drawing/2014/main" val="230460219"/>
                    </a:ext>
                  </a:extLst>
                </a:gridCol>
                <a:gridCol w="609600">
                  <a:extLst>
                    <a:ext uri="{9D8B030D-6E8A-4147-A177-3AD203B41FA5}">
                      <a16:colId xmlns:a16="http://schemas.microsoft.com/office/drawing/2014/main" val="1467578798"/>
                    </a:ext>
                  </a:extLst>
                </a:gridCol>
                <a:gridCol w="609600">
                  <a:extLst>
                    <a:ext uri="{9D8B030D-6E8A-4147-A177-3AD203B41FA5}">
                      <a16:colId xmlns:a16="http://schemas.microsoft.com/office/drawing/2014/main" val="2752488503"/>
                    </a:ext>
                  </a:extLst>
                </a:gridCol>
                <a:gridCol w="609600">
                  <a:extLst>
                    <a:ext uri="{9D8B030D-6E8A-4147-A177-3AD203B41FA5}">
                      <a16:colId xmlns:a16="http://schemas.microsoft.com/office/drawing/2014/main" val="1390371287"/>
                    </a:ext>
                  </a:extLst>
                </a:gridCol>
                <a:gridCol w="609600">
                  <a:extLst>
                    <a:ext uri="{9D8B030D-6E8A-4147-A177-3AD203B41FA5}">
                      <a16:colId xmlns:a16="http://schemas.microsoft.com/office/drawing/2014/main" val="2487427407"/>
                    </a:ext>
                  </a:extLst>
                </a:gridCol>
                <a:gridCol w="609600">
                  <a:extLst>
                    <a:ext uri="{9D8B030D-6E8A-4147-A177-3AD203B41FA5}">
                      <a16:colId xmlns:a16="http://schemas.microsoft.com/office/drawing/2014/main" val="3189981202"/>
                    </a:ext>
                  </a:extLst>
                </a:gridCol>
              </a:tblGrid>
              <a:tr h="184150">
                <a:tc rowSpan="2">
                  <a:txBody>
                    <a:bodyPr/>
                    <a:lstStyle/>
                    <a:p>
                      <a:pPr algn="ctr" rtl="0" fontAlgn="ctr">
                        <a:buNone/>
                      </a:pPr>
                      <a:r>
                        <a:rPr lang="en-GB" sz="1800" b="0" i="0" u="none" strike="noStrike">
                          <a:solidFill>
                            <a:srgbClr val="000000"/>
                          </a:solidFill>
                          <a:effectLst/>
                          <a:latin typeface="Arial" panose="020B0604020202020204" pitchFamily="34" charset="0"/>
                        </a:rPr>
                        <a:t> </a:t>
                      </a:r>
                    </a:p>
                  </a:txBody>
                  <a:tcPr marL="6350" marR="6350" marT="635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gridSpan="14">
                  <a:txBody>
                    <a:bodyPr/>
                    <a:lstStyle/>
                    <a:p>
                      <a:pPr algn="ctr" rtl="0" fontAlgn="ctr">
                        <a:buNone/>
                      </a:pPr>
                      <a:r>
                        <a:rPr lang="en-GB" sz="1100" b="1" i="0" u="none" strike="noStrike">
                          <a:solidFill>
                            <a:srgbClr val="000000"/>
                          </a:solidFill>
                          <a:effectLst/>
                          <a:latin typeface="Arial" panose="020B0604020202020204" pitchFamily="34" charset="0"/>
                        </a:rPr>
                        <a:t>Week Commencing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59367360"/>
                  </a:ext>
                </a:extLst>
              </a:tr>
              <a:tr h="184150">
                <a:tc vMerge="1">
                  <a:txBody>
                    <a:bodyPr/>
                    <a:lstStyle/>
                    <a:p>
                      <a:endParaRPr lang="en-GB"/>
                    </a:p>
                  </a:txBody>
                  <a:tcPr/>
                </a:tc>
                <a:tc>
                  <a:txBody>
                    <a:bodyPr/>
                    <a:lstStyle/>
                    <a:p>
                      <a:pPr algn="ctr" rtl="0" fontAlgn="ctr">
                        <a:buNone/>
                      </a:pPr>
                      <a:r>
                        <a:rPr lang="en-GB" sz="1100" b="1" i="0" u="none" strike="noStrike">
                          <a:solidFill>
                            <a:srgbClr val="000000"/>
                          </a:solidFill>
                          <a:effectLst/>
                          <a:latin typeface="Arial" panose="020B0604020202020204" pitchFamily="34" charset="0"/>
                        </a:rPr>
                        <a:t>28-Dec</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04-Jan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11-Jan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18-Jan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25-Jan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01-Feb</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08-Feb</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15-Feb</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22-Feb</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01-Mar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08-Mar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15-Mar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22-Mar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1" i="0" u="none" strike="noStrike">
                          <a:solidFill>
                            <a:srgbClr val="000000"/>
                          </a:solidFill>
                          <a:effectLst/>
                          <a:latin typeface="Arial" panose="020B0604020202020204" pitchFamily="34" charset="0"/>
                        </a:rPr>
                        <a:t>29-Mar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3089167"/>
                  </a:ext>
                </a:extLst>
              </a:tr>
              <a:tr h="400050">
                <a:tc>
                  <a:txBody>
                    <a:bodyPr/>
                    <a:lstStyle/>
                    <a:p>
                      <a:pPr algn="ctr" rtl="0" fontAlgn="ctr">
                        <a:buNone/>
                      </a:pPr>
                      <a:r>
                        <a:rPr lang="en-GB" sz="1100" b="1" i="0" u="none" strike="noStrike">
                          <a:solidFill>
                            <a:srgbClr val="000000"/>
                          </a:solidFill>
                          <a:effectLst/>
                          <a:latin typeface="Arial" panose="020B0604020202020204" pitchFamily="34" charset="0"/>
                        </a:rPr>
                        <a:t>New Years Day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414926"/>
                  </a:ext>
                </a:extLst>
              </a:tr>
              <a:tr h="400050">
                <a:tc>
                  <a:txBody>
                    <a:bodyPr/>
                    <a:lstStyle/>
                    <a:p>
                      <a:pPr algn="ctr" rtl="0" fontAlgn="ctr">
                        <a:buNone/>
                      </a:pPr>
                      <a:r>
                        <a:rPr lang="en-GB" sz="1100" b="1" i="0" u="none" strike="noStrike">
                          <a:solidFill>
                            <a:srgbClr val="000000"/>
                          </a:solidFill>
                          <a:effectLst/>
                          <a:latin typeface="Arial" panose="020B0604020202020204" pitchFamily="34" charset="0"/>
                        </a:rPr>
                        <a:t>Premier League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1863787"/>
                  </a:ext>
                </a:extLst>
              </a:tr>
              <a:tr h="400050">
                <a:tc>
                  <a:txBody>
                    <a:bodyPr/>
                    <a:lstStyle/>
                    <a:p>
                      <a:pPr algn="ctr" rtl="0" fontAlgn="ctr">
                        <a:buNone/>
                      </a:pPr>
                      <a:r>
                        <a:rPr lang="en-GB" sz="1100" b="1" i="0" u="none" strike="noStrike">
                          <a:solidFill>
                            <a:srgbClr val="000000"/>
                          </a:solidFill>
                          <a:effectLst/>
                          <a:latin typeface="Arial" panose="020B0604020202020204" pitchFamily="34" charset="0"/>
                        </a:rPr>
                        <a:t>EFL Cup</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buNone/>
                      </a:pPr>
                      <a:r>
                        <a:rPr lang="en-GB"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3464100"/>
                  </a:ext>
                </a:extLst>
              </a:tr>
              <a:tr h="400050">
                <a:tc>
                  <a:txBody>
                    <a:bodyPr/>
                    <a:lstStyle/>
                    <a:p>
                      <a:pPr algn="ctr" rtl="0" fontAlgn="ctr">
                        <a:buNone/>
                      </a:pPr>
                      <a:r>
                        <a:rPr lang="en-GB" sz="1100" b="1" i="0" u="none" strike="noStrike">
                          <a:solidFill>
                            <a:srgbClr val="000000"/>
                          </a:solidFill>
                          <a:effectLst/>
                          <a:latin typeface="Arial" panose="020B0604020202020204" pitchFamily="34" charset="0"/>
                        </a:rPr>
                        <a:t>The FA Cup</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4091974007"/>
                  </a:ext>
                </a:extLst>
              </a:tr>
              <a:tr h="400050">
                <a:tc>
                  <a:txBody>
                    <a:bodyPr/>
                    <a:lstStyle/>
                    <a:p>
                      <a:pPr algn="ctr" rtl="0" fontAlgn="ctr">
                        <a:buNone/>
                      </a:pPr>
                      <a:r>
                        <a:rPr lang="en-GB" sz="1100" b="1" i="0" u="none" strike="noStrike">
                          <a:solidFill>
                            <a:srgbClr val="000000"/>
                          </a:solidFill>
                          <a:effectLst/>
                          <a:latin typeface="Arial" panose="020B0604020202020204" pitchFamily="34" charset="0"/>
                        </a:rPr>
                        <a:t>The Six Nations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0296627"/>
                  </a:ext>
                </a:extLst>
              </a:tr>
              <a:tr h="400050">
                <a:tc>
                  <a:txBody>
                    <a:bodyPr/>
                    <a:lstStyle/>
                    <a:p>
                      <a:pPr algn="ctr" rtl="0" fontAlgn="ctr">
                        <a:buNone/>
                      </a:pPr>
                      <a:r>
                        <a:rPr lang="en-GB" sz="1100" b="1" i="0" u="none" strike="noStrike">
                          <a:solidFill>
                            <a:srgbClr val="000000"/>
                          </a:solidFill>
                          <a:effectLst/>
                          <a:latin typeface="Arial" panose="020B0604020202020204" pitchFamily="34" charset="0"/>
                        </a:rPr>
                        <a:t>Valentines Day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GB" sz="1100" b="0" i="0" u="none" strike="noStrike">
                          <a:solidFill>
                            <a:srgbClr val="000000"/>
                          </a:solidFill>
                          <a:effectLst/>
                          <a:latin typeface="Arial" panose="020B0604020202020204" pitchFamily="34" charset="0"/>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3436179"/>
                  </a:ext>
                </a:extLst>
              </a:tr>
              <a:tr h="406400">
                <a:tc>
                  <a:txBody>
                    <a:bodyPr/>
                    <a:lstStyle/>
                    <a:p>
                      <a:pPr algn="ctr" rtl="0" fontAlgn="ctr">
                        <a:buNone/>
                      </a:pPr>
                      <a:r>
                        <a:rPr lang="en-GB" sz="1100" b="1" i="0" u="none" strike="noStrike">
                          <a:solidFill>
                            <a:srgbClr val="000000"/>
                          </a:solidFill>
                          <a:effectLst/>
                          <a:latin typeface="Arial" panose="020B0604020202020204" pitchFamily="34" charset="0"/>
                        </a:rPr>
                        <a:t>Formula 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100" b="0" i="0" u="none" strike="noStrike">
                          <a:solidFill>
                            <a:srgbClr val="000000"/>
                          </a:solidFill>
                          <a:effectLst/>
                          <a:latin typeface="Aptos Narrow" panose="020B00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2244579430"/>
                  </a:ext>
                </a:extLst>
              </a:tr>
              <a:tr h="406400">
                <a:tc>
                  <a:txBody>
                    <a:bodyPr/>
                    <a:lstStyle/>
                    <a:p>
                      <a:pPr algn="ctr" rtl="0" fontAlgn="ctr">
                        <a:buNone/>
                      </a:pPr>
                      <a:r>
                        <a:rPr lang="en-GB" sz="1100" b="1" i="0" u="none" strike="noStrike">
                          <a:solidFill>
                            <a:srgbClr val="000000"/>
                          </a:solidFill>
                          <a:effectLst/>
                          <a:latin typeface="Arial" panose="020B0604020202020204" pitchFamily="34" charset="0"/>
                        </a:rPr>
                        <a:t>Mother's Day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1100" b="1" i="0" u="none" strike="noStrike" dirty="0">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7148225"/>
                  </a:ext>
                </a:extLst>
              </a:tr>
            </a:tbl>
          </a:graphicData>
        </a:graphic>
      </p:graphicFrame>
      <p:sp>
        <p:nvSpPr>
          <p:cNvPr id="2" name="Title 1">
            <a:extLst>
              <a:ext uri="{FF2B5EF4-FFF2-40B4-BE49-F238E27FC236}">
                <a16:creationId xmlns:a16="http://schemas.microsoft.com/office/drawing/2014/main" id="{40526DCA-4509-2465-0526-30B8C9EB16E7}"/>
              </a:ext>
            </a:extLst>
          </p:cNvPr>
          <p:cNvSpPr>
            <a:spLocks noGrp="1"/>
          </p:cNvSpPr>
          <p:nvPr>
            <p:ph type="title"/>
          </p:nvPr>
        </p:nvSpPr>
        <p:spPr/>
        <p:txBody>
          <a:bodyPr/>
          <a:lstStyle/>
          <a:p>
            <a:r>
              <a:rPr lang="en-GB" dirty="0"/>
              <a:t>Key Dates</a:t>
            </a:r>
          </a:p>
        </p:txBody>
      </p:sp>
      <p:sp>
        <p:nvSpPr>
          <p:cNvPr id="3" name="Text Placeholder 2">
            <a:extLst>
              <a:ext uri="{FF2B5EF4-FFF2-40B4-BE49-F238E27FC236}">
                <a16:creationId xmlns:a16="http://schemas.microsoft.com/office/drawing/2014/main" id="{C21C23D9-CA84-6ACB-4A62-F9E4A9523544}"/>
              </a:ext>
            </a:extLst>
          </p:cNvPr>
          <p:cNvSpPr txBox="1">
            <a:spLocks/>
          </p:cNvSpPr>
          <p:nvPr/>
        </p:nvSpPr>
        <p:spPr>
          <a:xfrm>
            <a:off x="378000" y="5580000"/>
            <a:ext cx="11334817" cy="304800"/>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000" dirty="0"/>
          </a:p>
        </p:txBody>
      </p:sp>
    </p:spTree>
    <p:extLst>
      <p:ext uri="{BB962C8B-B14F-4D97-AF65-F5344CB8AC3E}">
        <p14:creationId xmlns:p14="http://schemas.microsoft.com/office/powerpoint/2010/main" val="1268586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837E6E-6A74-1D96-7A98-C6A7E8355D0B}"/>
              </a:ext>
            </a:extLst>
          </p:cNvPr>
          <p:cNvPicPr>
            <a:picLocks noChangeAspect="1"/>
          </p:cNvPicPr>
          <p:nvPr/>
        </p:nvPicPr>
        <p:blipFill rotWithShape="1">
          <a:blip r:embed="rId3">
            <a:extLst>
              <a:ext uri="{28A0092B-C50C-407E-A947-70E740481C1C}">
                <a14:useLocalDpi xmlns:a14="http://schemas.microsoft.com/office/drawing/2010/main" val="0"/>
              </a:ext>
            </a:extLst>
          </a:blip>
          <a:srcRect l="5556" r="5556"/>
          <a:stretch>
            <a:fillRect/>
          </a:stretch>
        </p:blipFill>
        <p:spPr>
          <a:xfrm>
            <a:off x="439615" y="1160266"/>
            <a:ext cx="1200000" cy="900000"/>
          </a:xfrm>
          <a:prstGeom prst="rect">
            <a:avLst/>
          </a:prstGeom>
        </p:spPr>
      </p:pic>
      <p:pic>
        <p:nvPicPr>
          <p:cNvPr id="7" name="Picture 6">
            <a:extLst>
              <a:ext uri="{FF2B5EF4-FFF2-40B4-BE49-F238E27FC236}">
                <a16:creationId xmlns:a16="http://schemas.microsoft.com/office/drawing/2014/main" id="{3A6B1EEF-3AB4-4AEC-9141-E2E4BFE87A67}"/>
              </a:ext>
            </a:extLst>
          </p:cNvPr>
          <p:cNvPicPr>
            <a:picLocks noChangeAspect="1"/>
          </p:cNvPicPr>
          <p:nvPr/>
        </p:nvPicPr>
        <p:blipFill rotWithShape="1">
          <a:blip r:embed="rId4">
            <a:extLst>
              <a:ext uri="{28A0092B-C50C-407E-A947-70E740481C1C}">
                <a14:useLocalDpi xmlns:a14="http://schemas.microsoft.com/office/drawing/2010/main" val="0"/>
              </a:ext>
            </a:extLst>
          </a:blip>
          <a:srcRect l="5560" r="5560"/>
          <a:stretch>
            <a:fillRect/>
          </a:stretch>
        </p:blipFill>
        <p:spPr>
          <a:xfrm>
            <a:off x="1656870" y="1160266"/>
            <a:ext cx="1200000" cy="900000"/>
          </a:xfrm>
          <a:prstGeom prst="rect">
            <a:avLst/>
          </a:prstGeom>
        </p:spPr>
      </p:pic>
      <p:pic>
        <p:nvPicPr>
          <p:cNvPr id="9" name="Picture 8">
            <a:extLst>
              <a:ext uri="{FF2B5EF4-FFF2-40B4-BE49-F238E27FC236}">
                <a16:creationId xmlns:a16="http://schemas.microsoft.com/office/drawing/2014/main" id="{0138DC51-B626-7E00-1BE5-8D5E2A46067A}"/>
              </a:ext>
            </a:extLst>
          </p:cNvPr>
          <p:cNvPicPr>
            <a:picLocks noChangeAspect="1"/>
          </p:cNvPicPr>
          <p:nvPr/>
        </p:nvPicPr>
        <p:blipFill rotWithShape="1">
          <a:blip r:embed="rId5">
            <a:extLst>
              <a:ext uri="{28A0092B-C50C-407E-A947-70E740481C1C}">
                <a14:useLocalDpi xmlns:a14="http://schemas.microsoft.com/office/drawing/2010/main" val="0"/>
              </a:ext>
            </a:extLst>
          </a:blip>
          <a:srcRect l="12500" r="12500"/>
          <a:stretch>
            <a:fillRect/>
          </a:stretch>
        </p:blipFill>
        <p:spPr>
          <a:xfrm>
            <a:off x="5308635" y="1160266"/>
            <a:ext cx="1200000" cy="900000"/>
          </a:xfrm>
          <a:prstGeom prst="rect">
            <a:avLst/>
          </a:prstGeom>
        </p:spPr>
      </p:pic>
      <p:pic>
        <p:nvPicPr>
          <p:cNvPr id="15" name="Picture 14">
            <a:extLst>
              <a:ext uri="{FF2B5EF4-FFF2-40B4-BE49-F238E27FC236}">
                <a16:creationId xmlns:a16="http://schemas.microsoft.com/office/drawing/2014/main" id="{098E48C7-96FC-8B01-60FE-CC34A96BDB59}"/>
              </a:ext>
            </a:extLst>
          </p:cNvPr>
          <p:cNvPicPr>
            <a:picLocks noChangeAspect="1"/>
          </p:cNvPicPr>
          <p:nvPr/>
        </p:nvPicPr>
        <p:blipFill rotWithShape="1">
          <a:blip r:embed="rId6">
            <a:extLst>
              <a:ext uri="{28A0092B-C50C-407E-A947-70E740481C1C}">
                <a14:useLocalDpi xmlns:a14="http://schemas.microsoft.com/office/drawing/2010/main" val="0"/>
              </a:ext>
            </a:extLst>
          </a:blip>
          <a:srcRect l="1882" r="1882"/>
          <a:stretch>
            <a:fillRect/>
          </a:stretch>
        </p:blipFill>
        <p:spPr>
          <a:xfrm>
            <a:off x="7743145" y="1160266"/>
            <a:ext cx="1200000" cy="900000"/>
          </a:xfrm>
          <a:prstGeom prst="rect">
            <a:avLst/>
          </a:prstGeom>
        </p:spPr>
      </p:pic>
      <p:pic>
        <p:nvPicPr>
          <p:cNvPr id="17" name="Picture 16">
            <a:extLst>
              <a:ext uri="{FF2B5EF4-FFF2-40B4-BE49-F238E27FC236}">
                <a16:creationId xmlns:a16="http://schemas.microsoft.com/office/drawing/2014/main" id="{65F33EB2-A7E0-4593-548A-9141232F32EC}"/>
              </a:ext>
            </a:extLst>
          </p:cNvPr>
          <p:cNvPicPr>
            <a:picLocks noChangeAspect="1"/>
          </p:cNvPicPr>
          <p:nvPr/>
        </p:nvPicPr>
        <p:blipFill rotWithShape="1">
          <a:blip r:embed="rId7">
            <a:extLst>
              <a:ext uri="{28A0092B-C50C-407E-A947-70E740481C1C}">
                <a14:useLocalDpi xmlns:a14="http://schemas.microsoft.com/office/drawing/2010/main" val="0"/>
              </a:ext>
            </a:extLst>
          </a:blip>
          <a:srcRect l="3011" r="3011"/>
          <a:stretch>
            <a:fillRect/>
          </a:stretch>
        </p:blipFill>
        <p:spPr>
          <a:xfrm>
            <a:off x="6525890" y="1160266"/>
            <a:ext cx="1200000" cy="900000"/>
          </a:xfrm>
          <a:prstGeom prst="rect">
            <a:avLst/>
          </a:prstGeom>
        </p:spPr>
      </p:pic>
      <p:pic>
        <p:nvPicPr>
          <p:cNvPr id="24" name="Picture 23">
            <a:extLst>
              <a:ext uri="{FF2B5EF4-FFF2-40B4-BE49-F238E27FC236}">
                <a16:creationId xmlns:a16="http://schemas.microsoft.com/office/drawing/2014/main" id="{DF356463-291A-7BDD-3E4C-CA9EF9FFA74D}"/>
              </a:ext>
            </a:extLst>
          </p:cNvPr>
          <p:cNvPicPr>
            <a:picLocks noChangeAspect="1"/>
          </p:cNvPicPr>
          <p:nvPr/>
        </p:nvPicPr>
        <p:blipFill rotWithShape="1">
          <a:blip r:embed="rId8">
            <a:extLst>
              <a:ext uri="{28A0092B-C50C-407E-A947-70E740481C1C}">
                <a14:useLocalDpi xmlns:a14="http://schemas.microsoft.com/office/drawing/2010/main" val="0"/>
              </a:ext>
            </a:extLst>
          </a:blip>
          <a:srcRect l="12500" r="12500"/>
          <a:stretch>
            <a:fillRect/>
          </a:stretch>
        </p:blipFill>
        <p:spPr>
          <a:xfrm>
            <a:off x="2874125" y="1160266"/>
            <a:ext cx="1200000" cy="900000"/>
          </a:xfrm>
          <a:prstGeom prst="rect">
            <a:avLst/>
          </a:prstGeom>
        </p:spPr>
      </p:pic>
      <p:pic>
        <p:nvPicPr>
          <p:cNvPr id="26" name="Picture 25">
            <a:extLst>
              <a:ext uri="{FF2B5EF4-FFF2-40B4-BE49-F238E27FC236}">
                <a16:creationId xmlns:a16="http://schemas.microsoft.com/office/drawing/2014/main" id="{70DCCFB9-89B3-329F-90BE-64F603BDBA70}"/>
              </a:ext>
            </a:extLst>
          </p:cNvPr>
          <p:cNvPicPr>
            <a:picLocks noChangeAspect="1"/>
          </p:cNvPicPr>
          <p:nvPr/>
        </p:nvPicPr>
        <p:blipFill rotWithShape="1">
          <a:blip r:embed="rId9">
            <a:extLst>
              <a:ext uri="{28A0092B-C50C-407E-A947-70E740481C1C}">
                <a14:useLocalDpi xmlns:a14="http://schemas.microsoft.com/office/drawing/2010/main" val="0"/>
              </a:ext>
            </a:extLst>
          </a:blip>
          <a:srcRect l="5527" r="5527"/>
          <a:stretch>
            <a:fillRect/>
          </a:stretch>
        </p:blipFill>
        <p:spPr>
          <a:xfrm>
            <a:off x="4091380" y="1160266"/>
            <a:ext cx="1200000" cy="900000"/>
          </a:xfrm>
          <a:prstGeom prst="rect">
            <a:avLst/>
          </a:prstGeom>
        </p:spPr>
      </p:pic>
      <p:pic>
        <p:nvPicPr>
          <p:cNvPr id="29" name="Picture 28">
            <a:extLst>
              <a:ext uri="{FF2B5EF4-FFF2-40B4-BE49-F238E27FC236}">
                <a16:creationId xmlns:a16="http://schemas.microsoft.com/office/drawing/2014/main" id="{4B4DBAE7-95E1-8596-AEB1-A22C57A886BF}"/>
              </a:ext>
            </a:extLst>
          </p:cNvPr>
          <p:cNvPicPr>
            <a:picLocks noChangeAspect="1"/>
          </p:cNvPicPr>
          <p:nvPr/>
        </p:nvPicPr>
        <p:blipFill rotWithShape="1">
          <a:blip r:embed="rId10">
            <a:extLst>
              <a:ext uri="{28A0092B-C50C-407E-A947-70E740481C1C}">
                <a14:useLocalDpi xmlns:a14="http://schemas.microsoft.com/office/drawing/2010/main" val="0"/>
              </a:ext>
            </a:extLst>
          </a:blip>
          <a:srcRect l="11569" r="11569"/>
          <a:stretch>
            <a:fillRect/>
          </a:stretch>
        </p:blipFill>
        <p:spPr>
          <a:xfrm>
            <a:off x="8960400" y="1160266"/>
            <a:ext cx="1200000" cy="900000"/>
          </a:xfrm>
          <a:prstGeom prst="rect">
            <a:avLst/>
          </a:prstGeom>
        </p:spPr>
      </p:pic>
      <p:sp>
        <p:nvSpPr>
          <p:cNvPr id="48" name="TextBox 47">
            <a:extLst>
              <a:ext uri="{FF2B5EF4-FFF2-40B4-BE49-F238E27FC236}">
                <a16:creationId xmlns:a16="http://schemas.microsoft.com/office/drawing/2014/main" id="{0D0B88DF-C0E3-5273-958E-1407507FB193}"/>
              </a:ext>
            </a:extLst>
          </p:cNvPr>
          <p:cNvSpPr txBox="1"/>
          <p:nvPr/>
        </p:nvSpPr>
        <p:spPr>
          <a:xfrm>
            <a:off x="10967928" y="1460995"/>
            <a:ext cx="1404958" cy="3770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800" b="0" i="0" u="none" strike="noStrike" kern="1200" cap="none" spc="0" normalizeH="0" baseline="0" noProof="0" dirty="0">
                <a:ln>
                  <a:noFill/>
                </a:ln>
                <a:effectLst/>
                <a:uLnTx/>
                <a:uFillTx/>
                <a:latin typeface="Arial"/>
                <a:ea typeface="+mn-ea"/>
                <a:cs typeface="+mn-cs"/>
              </a:rPr>
              <a:t>The Carabao Cup</a:t>
            </a:r>
          </a:p>
          <a:p>
            <a:pPr marL="0" marR="0" lvl="0" indent="0" algn="ctr" defTabSz="914400" rtl="0" eaLnBrk="1" fontAlgn="auto" latinLnBrk="0" hangingPunct="1">
              <a:lnSpc>
                <a:spcPct val="100000"/>
              </a:lnSpc>
              <a:spcBef>
                <a:spcPts val="0"/>
              </a:spcBef>
              <a:spcAft>
                <a:spcPts val="300"/>
              </a:spcAft>
              <a:buClrTx/>
              <a:buSzTx/>
              <a:buFontTx/>
              <a:buNone/>
              <a:tabLst/>
              <a:defRPr/>
            </a:pPr>
            <a:r>
              <a:rPr lang="en-US" sz="800" dirty="0">
                <a:latin typeface="Arial"/>
              </a:rPr>
              <a:t>The Six Nations</a:t>
            </a:r>
            <a:endParaRPr kumimoji="0" lang="en-US" sz="800" b="0" i="0" u="none" strike="noStrike" kern="1200" cap="none" spc="0" normalizeH="0" baseline="0" noProof="0" dirty="0">
              <a:ln>
                <a:noFill/>
              </a:ln>
              <a:effectLst/>
              <a:uLnTx/>
              <a:uFillTx/>
              <a:latin typeface="Arial"/>
              <a:ea typeface="+mn-ea"/>
              <a:cs typeface="+mn-cs"/>
            </a:endParaRPr>
          </a:p>
        </p:txBody>
      </p:sp>
      <p:pic>
        <p:nvPicPr>
          <p:cNvPr id="11" name="Picture 2">
            <a:extLst>
              <a:ext uri="{FF2B5EF4-FFF2-40B4-BE49-F238E27FC236}">
                <a16:creationId xmlns:a16="http://schemas.microsoft.com/office/drawing/2014/main" id="{3F481C2A-6E6C-8144-2D70-C57FB2C9E3A3}"/>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295211" y="5033343"/>
            <a:ext cx="608301" cy="128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 name="Picture 2047" descr="A close up of a logo&#10;&#10;Description automatically generated">
            <a:extLst>
              <a:ext uri="{FF2B5EF4-FFF2-40B4-BE49-F238E27FC236}">
                <a16:creationId xmlns:a16="http://schemas.microsoft.com/office/drawing/2014/main" id="{16F56E29-92E0-BBA1-7845-B39AE92F3E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367900" y="1103913"/>
            <a:ext cx="605014" cy="338462"/>
          </a:xfrm>
          <a:prstGeom prst="rect">
            <a:avLst/>
          </a:prstGeom>
        </p:spPr>
      </p:pic>
      <p:sp>
        <p:nvSpPr>
          <p:cNvPr id="2" name="Title 1">
            <a:extLst>
              <a:ext uri="{FF2B5EF4-FFF2-40B4-BE49-F238E27FC236}">
                <a16:creationId xmlns:a16="http://schemas.microsoft.com/office/drawing/2014/main" id="{C55A1AFC-A65D-0DDB-04FE-B81CDEB8BC79}"/>
              </a:ext>
            </a:extLst>
          </p:cNvPr>
          <p:cNvSpPr>
            <a:spLocks noGrp="1"/>
          </p:cNvSpPr>
          <p:nvPr>
            <p:ph type="title"/>
          </p:nvPr>
        </p:nvSpPr>
        <p:spPr/>
        <p:txBody>
          <a:bodyPr/>
          <a:lstStyle/>
          <a:p>
            <a:r>
              <a:rPr lang="en-GB" dirty="0"/>
              <a:t>Programming Highlights – Q1 2027</a:t>
            </a:r>
          </a:p>
        </p:txBody>
      </p:sp>
      <p:sp>
        <p:nvSpPr>
          <p:cNvPr id="32" name="Text Placeholder 3">
            <a:extLst>
              <a:ext uri="{FF2B5EF4-FFF2-40B4-BE49-F238E27FC236}">
                <a16:creationId xmlns:a16="http://schemas.microsoft.com/office/drawing/2014/main" id="{E45CFDAB-6BFA-9691-1444-3A9A6C17D2A3}"/>
              </a:ext>
            </a:extLst>
          </p:cNvPr>
          <p:cNvSpPr txBox="1">
            <a:spLocks/>
          </p:cNvSpPr>
          <p:nvPr/>
        </p:nvSpPr>
        <p:spPr>
          <a:xfrm>
            <a:off x="347425" y="4371097"/>
            <a:ext cx="2048168" cy="319972"/>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srgbClr val="372D87"/>
                </a:solidFill>
                <a:effectLst/>
                <a:uLnTx/>
                <a:uFillTx/>
                <a:latin typeface="Arial" panose="020B0604020202020204" pitchFamily="34" charset="0"/>
                <a:ea typeface="+mn-ea"/>
                <a:cs typeface="Arial" panose="020B0604020202020204" pitchFamily="34" charset="0"/>
              </a:rPr>
              <a:t>UKTV</a:t>
            </a:r>
          </a:p>
        </p:txBody>
      </p:sp>
      <p:sp>
        <p:nvSpPr>
          <p:cNvPr id="84" name="Text Placeholder 3">
            <a:extLst>
              <a:ext uri="{FF2B5EF4-FFF2-40B4-BE49-F238E27FC236}">
                <a16:creationId xmlns:a16="http://schemas.microsoft.com/office/drawing/2014/main" id="{20981D8E-6A50-B286-74B6-D0505FABD770}"/>
              </a:ext>
            </a:extLst>
          </p:cNvPr>
          <p:cNvSpPr txBox="1">
            <a:spLocks/>
          </p:cNvSpPr>
          <p:nvPr/>
        </p:nvSpPr>
        <p:spPr>
          <a:xfrm>
            <a:off x="327419" y="2044537"/>
            <a:ext cx="2048168" cy="319972"/>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srgbClr val="372D87"/>
                </a:solidFill>
                <a:effectLst/>
                <a:uLnTx/>
                <a:uFillTx/>
                <a:latin typeface="Arial" panose="020B0604020202020204" pitchFamily="34" charset="0"/>
                <a:ea typeface="+mn-ea"/>
                <a:cs typeface="Arial" panose="020B0604020202020204" pitchFamily="34" charset="0"/>
              </a:rPr>
              <a:t>Channel 4</a:t>
            </a:r>
          </a:p>
        </p:txBody>
      </p:sp>
      <p:sp>
        <p:nvSpPr>
          <p:cNvPr id="4" name="Text Placeholder 3">
            <a:extLst>
              <a:ext uri="{FF2B5EF4-FFF2-40B4-BE49-F238E27FC236}">
                <a16:creationId xmlns:a16="http://schemas.microsoft.com/office/drawing/2014/main" id="{8E1F6781-3168-3261-8108-8791296F8F4B}"/>
              </a:ext>
            </a:extLst>
          </p:cNvPr>
          <p:cNvSpPr txBox="1">
            <a:spLocks/>
          </p:cNvSpPr>
          <p:nvPr/>
        </p:nvSpPr>
        <p:spPr>
          <a:xfrm>
            <a:off x="367170" y="827176"/>
            <a:ext cx="2048168" cy="304018"/>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srgbClr val="372D87"/>
                </a:solidFill>
                <a:effectLst/>
                <a:uLnTx/>
                <a:uFillTx/>
                <a:latin typeface="Arial" panose="020B0604020202020204" pitchFamily="34" charset="0"/>
                <a:ea typeface="+mn-ea"/>
                <a:cs typeface="Arial" panose="020B0604020202020204" pitchFamily="34" charset="0"/>
              </a:rPr>
              <a:t>ITV</a:t>
            </a:r>
          </a:p>
        </p:txBody>
      </p:sp>
      <p:sp>
        <p:nvSpPr>
          <p:cNvPr id="20" name="Text Placeholder 3">
            <a:extLst>
              <a:ext uri="{FF2B5EF4-FFF2-40B4-BE49-F238E27FC236}">
                <a16:creationId xmlns:a16="http://schemas.microsoft.com/office/drawing/2014/main" id="{82C32081-E958-C3A8-B4C7-8E8B68EACC75}"/>
              </a:ext>
            </a:extLst>
          </p:cNvPr>
          <p:cNvSpPr txBox="1">
            <a:spLocks/>
          </p:cNvSpPr>
          <p:nvPr/>
        </p:nvSpPr>
        <p:spPr>
          <a:xfrm>
            <a:off x="338706" y="3247728"/>
            <a:ext cx="930918" cy="316984"/>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srgbClr val="372D87"/>
                </a:solidFill>
                <a:effectLst/>
                <a:uLnTx/>
                <a:uFillTx/>
                <a:latin typeface="Arial" panose="020B0604020202020204" pitchFamily="34" charset="0"/>
                <a:ea typeface="+mn-ea"/>
                <a:cs typeface="Arial" panose="020B0604020202020204" pitchFamily="34" charset="0"/>
              </a:rPr>
              <a:t>Sky</a:t>
            </a:r>
          </a:p>
        </p:txBody>
      </p:sp>
      <p:pic>
        <p:nvPicPr>
          <p:cNvPr id="12" name="Picture 11" descr="A blue and black letter&#10;&#10;Description automatically generated">
            <a:extLst>
              <a:ext uri="{FF2B5EF4-FFF2-40B4-BE49-F238E27FC236}">
                <a16:creationId xmlns:a16="http://schemas.microsoft.com/office/drawing/2014/main" id="{569A4268-76BB-42D2-A557-1CC920A5E345}"/>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39615" y="4829912"/>
            <a:ext cx="537290" cy="100085"/>
          </a:xfrm>
          <a:prstGeom prst="rect">
            <a:avLst/>
          </a:prstGeom>
        </p:spPr>
      </p:pic>
      <p:pic>
        <p:nvPicPr>
          <p:cNvPr id="13" name="Picture 12" descr="A purple letters on a black background&#10;&#10;Description automatically generated">
            <a:extLst>
              <a:ext uri="{FF2B5EF4-FFF2-40B4-BE49-F238E27FC236}">
                <a16:creationId xmlns:a16="http://schemas.microsoft.com/office/drawing/2014/main" id="{B2E37ABD-51CD-A2D5-1A66-0BEC91491F3D}"/>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35246" y="5275012"/>
            <a:ext cx="524099" cy="100085"/>
          </a:xfrm>
          <a:prstGeom prst="rect">
            <a:avLst/>
          </a:prstGeom>
        </p:spPr>
      </p:pic>
      <p:pic>
        <p:nvPicPr>
          <p:cNvPr id="14" name="Picture 13" descr="A red and black sign&#10;&#10;Description automatically generated">
            <a:extLst>
              <a:ext uri="{FF2B5EF4-FFF2-40B4-BE49-F238E27FC236}">
                <a16:creationId xmlns:a16="http://schemas.microsoft.com/office/drawing/2014/main" id="{F01CDD5D-F715-E191-8581-4714249E852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049459" y="4832981"/>
            <a:ext cx="333029" cy="93947"/>
          </a:xfrm>
          <a:prstGeom prst="rect">
            <a:avLst/>
          </a:prstGeom>
        </p:spPr>
      </p:pic>
      <p:pic>
        <p:nvPicPr>
          <p:cNvPr id="22" name="Picture 21" descr="A green letter and a black background&#10;&#10;Description automatically generated">
            <a:extLst>
              <a:ext uri="{FF2B5EF4-FFF2-40B4-BE49-F238E27FC236}">
                <a16:creationId xmlns:a16="http://schemas.microsoft.com/office/drawing/2014/main" id="{1372EEEC-62A0-CC74-C3F5-B63AAA271D6E}"/>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29636" y="5058547"/>
            <a:ext cx="774748" cy="100568"/>
          </a:xfrm>
          <a:prstGeom prst="rect">
            <a:avLst/>
          </a:prstGeom>
        </p:spPr>
      </p:pic>
      <p:pic>
        <p:nvPicPr>
          <p:cNvPr id="27" name="Picture 26">
            <a:extLst>
              <a:ext uri="{FF2B5EF4-FFF2-40B4-BE49-F238E27FC236}">
                <a16:creationId xmlns:a16="http://schemas.microsoft.com/office/drawing/2014/main" id="{0033AED0-3ED0-696E-4AE4-D8EF0F81F791}"/>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429636" y="5275012"/>
            <a:ext cx="114088" cy="100085"/>
          </a:xfrm>
          <a:prstGeom prst="rect">
            <a:avLst/>
          </a:prstGeom>
        </p:spPr>
      </p:pic>
      <p:pic>
        <p:nvPicPr>
          <p:cNvPr id="2113" name="Picture 2112" descr="A blue and white logo&#10;&#10;Description automatically generated">
            <a:extLst>
              <a:ext uri="{FF2B5EF4-FFF2-40B4-BE49-F238E27FC236}">
                <a16:creationId xmlns:a16="http://schemas.microsoft.com/office/drawing/2014/main" id="{21275E96-A30A-9BF6-EDD3-9A95C1F4E57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458448" y="1168659"/>
            <a:ext cx="510431" cy="188204"/>
          </a:xfrm>
          <a:prstGeom prst="rect">
            <a:avLst/>
          </a:prstGeom>
        </p:spPr>
      </p:pic>
      <p:sp>
        <p:nvSpPr>
          <p:cNvPr id="2114" name="TextBox 2113">
            <a:extLst>
              <a:ext uri="{FF2B5EF4-FFF2-40B4-BE49-F238E27FC236}">
                <a16:creationId xmlns:a16="http://schemas.microsoft.com/office/drawing/2014/main" id="{FBA3A44A-C9DE-0B33-2681-4E04C13F0739}"/>
              </a:ext>
            </a:extLst>
          </p:cNvPr>
          <p:cNvSpPr txBox="1"/>
          <p:nvPr/>
        </p:nvSpPr>
        <p:spPr>
          <a:xfrm>
            <a:off x="10120695" y="1451080"/>
            <a:ext cx="106146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effectLst/>
                <a:uLnTx/>
                <a:uFillTx/>
                <a:latin typeface="Arial"/>
                <a:ea typeface="+mn-ea"/>
                <a:cs typeface="+mn-cs"/>
              </a:rPr>
              <a:t>Grantchester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effectLst/>
                <a:uLnTx/>
                <a:uFillTx/>
                <a:latin typeface="Arial"/>
                <a:ea typeface="+mn-ea"/>
                <a:cs typeface="+mn-cs"/>
              </a:rPr>
              <a:t>Millionaire Hotseat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latin typeface="Arial"/>
              </a:rPr>
              <a:t>The Brits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effectLst/>
              <a:uLnTx/>
              <a:uFillTx/>
              <a:latin typeface="Arial"/>
              <a:ea typeface="+mn-ea"/>
              <a:cs typeface="+mn-cs"/>
            </a:endParaRPr>
          </a:p>
        </p:txBody>
      </p:sp>
      <p:pic>
        <p:nvPicPr>
          <p:cNvPr id="19" name="Picture 3">
            <a:extLst>
              <a:ext uri="{FF2B5EF4-FFF2-40B4-BE49-F238E27FC236}">
                <a16:creationId xmlns:a16="http://schemas.microsoft.com/office/drawing/2014/main" id="{F630FFBC-5452-3DC0-2CD7-68491AA4E701}"/>
              </a:ext>
            </a:extLst>
          </p:cNvPr>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1455042" y="4818839"/>
            <a:ext cx="428957" cy="12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A1C1BB86-C5E0-4C19-BB7A-FA36882AE394}"/>
              </a:ext>
            </a:extLst>
          </p:cNvPr>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1277956" y="5270385"/>
            <a:ext cx="607843" cy="10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Text Placeholder 2">
            <a:extLst>
              <a:ext uri="{FF2B5EF4-FFF2-40B4-BE49-F238E27FC236}">
                <a16:creationId xmlns:a16="http://schemas.microsoft.com/office/drawing/2014/main" id="{B26E5152-BD6F-D8C6-9E02-A879B750F562}"/>
              </a:ext>
            </a:extLst>
          </p:cNvPr>
          <p:cNvSpPr txBox="1">
            <a:spLocks/>
          </p:cNvSpPr>
          <p:nvPr/>
        </p:nvSpPr>
        <p:spPr>
          <a:xfrm>
            <a:off x="359837" y="5620553"/>
            <a:ext cx="11334817" cy="304800"/>
          </a:xfrm>
          <a:prstGeom prst="rect">
            <a:avLst/>
          </a:prstGeom>
          <a:noFill/>
        </p:spPr>
        <p:txBody>
          <a:bodyPr vert="horz" lIns="91440" tIns="45720" rIns="91440" bIns="45720" rtlCol="0">
            <a:norm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dirty="0"/>
              <a:t>*Please be aware this information is not to be shared on social media or TV forums / websites.</a:t>
            </a:r>
          </a:p>
        </p:txBody>
      </p:sp>
      <p:sp>
        <p:nvSpPr>
          <p:cNvPr id="127" name="Rectangle 126">
            <a:extLst>
              <a:ext uri="{FF2B5EF4-FFF2-40B4-BE49-F238E27FC236}">
                <a16:creationId xmlns:a16="http://schemas.microsoft.com/office/drawing/2014/main" id="{CA1B4756-EC73-B41E-1CC5-BC7AC259150D}"/>
              </a:ext>
            </a:extLst>
          </p:cNvPr>
          <p:cNvSpPr/>
          <p:nvPr/>
        </p:nvSpPr>
        <p:spPr>
          <a:xfrm rot="16200000" flipH="1">
            <a:off x="564622" y="1040930"/>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29" name="TextBox 1028">
            <a:extLst>
              <a:ext uri="{FF2B5EF4-FFF2-40B4-BE49-F238E27FC236}">
                <a16:creationId xmlns:a16="http://schemas.microsoft.com/office/drawing/2014/main" id="{1DB640AC-B64C-591B-2338-63875C2458CF}"/>
              </a:ext>
            </a:extLst>
          </p:cNvPr>
          <p:cNvSpPr txBox="1"/>
          <p:nvPr/>
        </p:nvSpPr>
        <p:spPr>
          <a:xfrm>
            <a:off x="399569" y="1848357"/>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Unforgotten</a:t>
            </a:r>
          </a:p>
        </p:txBody>
      </p:sp>
      <p:sp>
        <p:nvSpPr>
          <p:cNvPr id="105" name="TextBox 104">
            <a:extLst>
              <a:ext uri="{FF2B5EF4-FFF2-40B4-BE49-F238E27FC236}">
                <a16:creationId xmlns:a16="http://schemas.microsoft.com/office/drawing/2014/main" id="{3F437E51-4F52-4779-B5CF-3CD40383D155}"/>
              </a:ext>
            </a:extLst>
          </p:cNvPr>
          <p:cNvSpPr txBox="1"/>
          <p:nvPr/>
        </p:nvSpPr>
        <p:spPr>
          <a:xfrm>
            <a:off x="1993307" y="4232011"/>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strike="noStrike" kern="1200" cap="none" spc="0" normalizeH="0" baseline="0" noProof="0" dirty="0">
                <a:ln>
                  <a:noFill/>
                </a:ln>
                <a:solidFill>
                  <a:prstClr val="white"/>
                </a:solidFill>
                <a:effectLst/>
                <a:uLnTx/>
                <a:uFillTx/>
                <a:latin typeface="Arial"/>
                <a:ea typeface="+mn-ea"/>
                <a:cs typeface="+mn-cs"/>
              </a:rPr>
              <a:t>The Good Daughter</a:t>
            </a:r>
            <a:endParaRPr kumimoji="0" lang="en-GB" sz="900" b="0" i="0" strike="noStrike" kern="1200" cap="none" spc="0" normalizeH="0" baseline="0" noProof="0" dirty="0">
              <a:ln>
                <a:noFill/>
              </a:ln>
              <a:solidFill>
                <a:prstClr val="white"/>
              </a:solidFill>
              <a:effectLst/>
              <a:uLnTx/>
              <a:uFillTx/>
              <a:latin typeface="Arial"/>
              <a:ea typeface="+mn-ea"/>
              <a:cs typeface="+mn-cs"/>
            </a:endParaRPr>
          </a:p>
        </p:txBody>
      </p:sp>
      <p:pic>
        <p:nvPicPr>
          <p:cNvPr id="18" name="Picture 17">
            <a:extLst>
              <a:ext uri="{FF2B5EF4-FFF2-40B4-BE49-F238E27FC236}">
                <a16:creationId xmlns:a16="http://schemas.microsoft.com/office/drawing/2014/main" id="{7EA6001A-82BB-6894-8F2B-952499017052}"/>
              </a:ext>
            </a:extLst>
          </p:cNvPr>
          <p:cNvPicPr>
            <a:picLocks noChangeAspect="1"/>
          </p:cNvPicPr>
          <p:nvPr/>
        </p:nvPicPr>
        <p:blipFill>
          <a:blip r:embed="rId21">
            <a:extLst>
              <a:ext uri="{28A0092B-C50C-407E-A947-70E740481C1C}">
                <a14:useLocalDpi xmlns:a14="http://schemas.microsoft.com/office/drawing/2010/main" val="0"/>
              </a:ext>
            </a:extLst>
          </a:blip>
          <a:srcRect l="13736"/>
          <a:stretch>
            <a:fillRect/>
          </a:stretch>
        </p:blipFill>
        <p:spPr>
          <a:xfrm>
            <a:off x="5867310" y="4684962"/>
            <a:ext cx="1164418" cy="900000"/>
          </a:xfrm>
          <a:prstGeom prst="rect">
            <a:avLst/>
          </a:prstGeom>
        </p:spPr>
      </p:pic>
      <p:pic>
        <p:nvPicPr>
          <p:cNvPr id="23" name="Picture 22">
            <a:extLst>
              <a:ext uri="{FF2B5EF4-FFF2-40B4-BE49-F238E27FC236}">
                <a16:creationId xmlns:a16="http://schemas.microsoft.com/office/drawing/2014/main" id="{25AEA82E-CDF3-35F3-4267-FBE6898F1B2B}"/>
              </a:ext>
            </a:extLst>
          </p:cNvPr>
          <p:cNvPicPr>
            <a:picLocks noChangeAspect="1"/>
          </p:cNvPicPr>
          <p:nvPr/>
        </p:nvPicPr>
        <p:blipFill>
          <a:blip r:embed="rId22">
            <a:extLst>
              <a:ext uri="{28A0092B-C50C-407E-A947-70E740481C1C}">
                <a14:useLocalDpi xmlns:a14="http://schemas.microsoft.com/office/drawing/2010/main" val="0"/>
              </a:ext>
            </a:extLst>
          </a:blip>
          <a:srcRect r="13705"/>
          <a:stretch>
            <a:fillRect/>
          </a:stretch>
        </p:blipFill>
        <p:spPr>
          <a:xfrm>
            <a:off x="4659549" y="4679323"/>
            <a:ext cx="1164417" cy="900000"/>
          </a:xfrm>
          <a:prstGeom prst="rect">
            <a:avLst/>
          </a:prstGeom>
        </p:spPr>
      </p:pic>
      <p:pic>
        <p:nvPicPr>
          <p:cNvPr id="37" name="Picture 36">
            <a:extLst>
              <a:ext uri="{FF2B5EF4-FFF2-40B4-BE49-F238E27FC236}">
                <a16:creationId xmlns:a16="http://schemas.microsoft.com/office/drawing/2014/main" id="{622A1821-C8EF-431A-B55E-9EC3E09F8FF3}"/>
              </a:ext>
            </a:extLst>
          </p:cNvPr>
          <p:cNvPicPr>
            <a:picLocks noChangeAspect="1"/>
          </p:cNvPicPr>
          <p:nvPr/>
        </p:nvPicPr>
        <p:blipFill>
          <a:blip r:embed="rId23">
            <a:extLst>
              <a:ext uri="{28A0092B-C50C-407E-A947-70E740481C1C}">
                <a14:useLocalDpi xmlns:a14="http://schemas.microsoft.com/office/drawing/2010/main" val="0"/>
              </a:ext>
            </a:extLst>
          </a:blip>
          <a:srcRect r="12123"/>
          <a:stretch>
            <a:fillRect/>
          </a:stretch>
        </p:blipFill>
        <p:spPr>
          <a:xfrm>
            <a:off x="3424461" y="4686840"/>
            <a:ext cx="1185876" cy="900000"/>
          </a:xfrm>
          <a:prstGeom prst="rect">
            <a:avLst/>
          </a:prstGeom>
        </p:spPr>
      </p:pic>
      <p:pic>
        <p:nvPicPr>
          <p:cNvPr id="55" name="Picture 54">
            <a:extLst>
              <a:ext uri="{FF2B5EF4-FFF2-40B4-BE49-F238E27FC236}">
                <a16:creationId xmlns:a16="http://schemas.microsoft.com/office/drawing/2014/main" id="{00C19721-9C97-69F1-9D80-40E6E92013D9}"/>
              </a:ext>
            </a:extLst>
          </p:cNvPr>
          <p:cNvPicPr>
            <a:picLocks noChangeAspect="1"/>
          </p:cNvPicPr>
          <p:nvPr/>
        </p:nvPicPr>
        <p:blipFill>
          <a:blip r:embed="rId24">
            <a:extLst>
              <a:ext uri="{28A0092B-C50C-407E-A947-70E740481C1C}">
                <a14:useLocalDpi xmlns:a14="http://schemas.microsoft.com/office/drawing/2010/main" val="0"/>
              </a:ext>
            </a:extLst>
          </a:blip>
          <a:srcRect r="14798"/>
          <a:stretch>
            <a:fillRect/>
          </a:stretch>
        </p:blipFill>
        <p:spPr>
          <a:xfrm>
            <a:off x="2198815" y="4686840"/>
            <a:ext cx="1150080" cy="900000"/>
          </a:xfrm>
          <a:prstGeom prst="rect">
            <a:avLst/>
          </a:prstGeom>
        </p:spPr>
      </p:pic>
      <p:pic>
        <p:nvPicPr>
          <p:cNvPr id="61" name="Picture 60" descr="image.png">
            <a:extLst>
              <a:ext uri="{FF2B5EF4-FFF2-40B4-BE49-F238E27FC236}">
                <a16:creationId xmlns:a16="http://schemas.microsoft.com/office/drawing/2014/main" id="{F9E82334-A684-24EF-732D-4D88D8FAA3E6}"/>
              </a:ext>
            </a:extLst>
          </p:cNvPr>
          <p:cNvPicPr>
            <a:picLocks noChangeAspect="1"/>
          </p:cNvPicPr>
          <p:nvPr/>
        </p:nvPicPr>
        <p:blipFill>
          <a:blip r:embed="rId25"/>
          <a:srcRect l="7590" r="7590"/>
          <a:stretch>
            <a:fillRect/>
          </a:stretch>
        </p:blipFill>
        <p:spPr>
          <a:xfrm>
            <a:off x="429636" y="2338598"/>
            <a:ext cx="1343123" cy="900000"/>
          </a:xfrm>
          <a:prstGeom prst="rect">
            <a:avLst/>
          </a:prstGeom>
          <a:ln w="19050">
            <a:noFill/>
          </a:ln>
        </p:spPr>
      </p:pic>
      <p:pic>
        <p:nvPicPr>
          <p:cNvPr id="65" name="Picture 64" descr="image.jpeg">
            <a:extLst>
              <a:ext uri="{FF2B5EF4-FFF2-40B4-BE49-F238E27FC236}">
                <a16:creationId xmlns:a16="http://schemas.microsoft.com/office/drawing/2014/main" id="{478FA431-72B4-5CD6-A49F-A24ABA71BB98}"/>
              </a:ext>
            </a:extLst>
          </p:cNvPr>
          <p:cNvPicPr>
            <a:picLocks noChangeAspect="1"/>
          </p:cNvPicPr>
          <p:nvPr/>
        </p:nvPicPr>
        <p:blipFill>
          <a:blip r:embed="rId26"/>
          <a:srcRect l="303" r="303"/>
          <a:stretch>
            <a:fillRect/>
          </a:stretch>
        </p:blipFill>
        <p:spPr>
          <a:xfrm>
            <a:off x="1883222" y="2338598"/>
            <a:ext cx="1343123" cy="900000"/>
          </a:xfrm>
          <a:prstGeom prst="rect">
            <a:avLst/>
          </a:prstGeom>
          <a:ln w="19050">
            <a:noFill/>
          </a:ln>
        </p:spPr>
      </p:pic>
      <p:pic>
        <p:nvPicPr>
          <p:cNvPr id="71" name="Picture 70" descr="image.jpeg">
            <a:extLst>
              <a:ext uri="{FF2B5EF4-FFF2-40B4-BE49-F238E27FC236}">
                <a16:creationId xmlns:a16="http://schemas.microsoft.com/office/drawing/2014/main" id="{948816FA-53B8-6240-FE6D-7A621481E516}"/>
              </a:ext>
            </a:extLst>
          </p:cNvPr>
          <p:cNvPicPr>
            <a:picLocks noChangeAspect="1"/>
          </p:cNvPicPr>
          <p:nvPr/>
        </p:nvPicPr>
        <p:blipFill>
          <a:blip r:embed="rId27"/>
          <a:srcRect l="8027" r="8027"/>
          <a:stretch>
            <a:fillRect/>
          </a:stretch>
        </p:blipFill>
        <p:spPr>
          <a:xfrm>
            <a:off x="4790394" y="2338598"/>
            <a:ext cx="1343123" cy="900000"/>
          </a:xfrm>
          <a:prstGeom prst="rect">
            <a:avLst/>
          </a:prstGeom>
          <a:ln w="19050">
            <a:noFill/>
          </a:ln>
        </p:spPr>
      </p:pic>
      <p:pic>
        <p:nvPicPr>
          <p:cNvPr id="76" name="Picture 75" descr="image.png">
            <a:extLst>
              <a:ext uri="{FF2B5EF4-FFF2-40B4-BE49-F238E27FC236}">
                <a16:creationId xmlns:a16="http://schemas.microsoft.com/office/drawing/2014/main" id="{A5670BBB-6119-AE4B-4ACD-F0DA7E96EF6F}"/>
              </a:ext>
            </a:extLst>
          </p:cNvPr>
          <p:cNvPicPr>
            <a:picLocks noChangeAspect="1"/>
          </p:cNvPicPr>
          <p:nvPr/>
        </p:nvPicPr>
        <p:blipFill>
          <a:blip r:embed="rId28"/>
          <a:srcRect t="5328" b="5328"/>
          <a:stretch>
            <a:fillRect/>
          </a:stretch>
        </p:blipFill>
        <p:spPr>
          <a:xfrm>
            <a:off x="6243980" y="2338598"/>
            <a:ext cx="1343123" cy="900000"/>
          </a:xfrm>
          <a:prstGeom prst="rect">
            <a:avLst/>
          </a:prstGeom>
          <a:ln w="19050">
            <a:noFill/>
          </a:ln>
        </p:spPr>
      </p:pic>
      <p:pic>
        <p:nvPicPr>
          <p:cNvPr id="83" name="Picture 82" descr="image.jpeg">
            <a:extLst>
              <a:ext uri="{FF2B5EF4-FFF2-40B4-BE49-F238E27FC236}">
                <a16:creationId xmlns:a16="http://schemas.microsoft.com/office/drawing/2014/main" id="{E0007EA9-5302-5AA4-8611-7D1C01CDDEA5}"/>
              </a:ext>
            </a:extLst>
          </p:cNvPr>
          <p:cNvPicPr>
            <a:picLocks noChangeAspect="1"/>
          </p:cNvPicPr>
          <p:nvPr/>
        </p:nvPicPr>
        <p:blipFill>
          <a:blip r:embed="rId29"/>
          <a:srcRect l="27556" r="27556"/>
          <a:stretch>
            <a:fillRect/>
          </a:stretch>
        </p:blipFill>
        <p:spPr>
          <a:xfrm>
            <a:off x="7697566" y="2338598"/>
            <a:ext cx="1343123" cy="900000"/>
          </a:xfrm>
          <a:prstGeom prst="rect">
            <a:avLst/>
          </a:prstGeom>
          <a:ln w="19050">
            <a:noFill/>
          </a:ln>
        </p:spPr>
      </p:pic>
      <p:pic>
        <p:nvPicPr>
          <p:cNvPr id="88" name="Picture 87" descr="image.png">
            <a:extLst>
              <a:ext uri="{FF2B5EF4-FFF2-40B4-BE49-F238E27FC236}">
                <a16:creationId xmlns:a16="http://schemas.microsoft.com/office/drawing/2014/main" id="{4B9C604F-F71B-96C4-17A1-DB0F8937FFED}"/>
              </a:ext>
            </a:extLst>
          </p:cNvPr>
          <p:cNvPicPr>
            <a:picLocks noChangeAspect="1"/>
          </p:cNvPicPr>
          <p:nvPr/>
        </p:nvPicPr>
        <p:blipFill>
          <a:blip r:embed="rId30"/>
          <a:srcRect l="1866" r="14481"/>
          <a:stretch>
            <a:fillRect/>
          </a:stretch>
        </p:blipFill>
        <p:spPr>
          <a:xfrm>
            <a:off x="9151152" y="2338598"/>
            <a:ext cx="1343123" cy="900000"/>
          </a:xfrm>
          <a:prstGeom prst="rect">
            <a:avLst/>
          </a:prstGeom>
          <a:ln w="19050">
            <a:noFill/>
          </a:ln>
        </p:spPr>
      </p:pic>
      <p:pic>
        <p:nvPicPr>
          <p:cNvPr id="92" name="Picture 91" descr="image.jpeg">
            <a:extLst>
              <a:ext uri="{FF2B5EF4-FFF2-40B4-BE49-F238E27FC236}">
                <a16:creationId xmlns:a16="http://schemas.microsoft.com/office/drawing/2014/main" id="{22321435-0F67-4ECE-25C7-6510CA660D7D}"/>
              </a:ext>
            </a:extLst>
          </p:cNvPr>
          <p:cNvPicPr>
            <a:picLocks noChangeAspect="1"/>
          </p:cNvPicPr>
          <p:nvPr/>
        </p:nvPicPr>
        <p:blipFill>
          <a:blip r:embed="rId31"/>
          <a:srcRect l="8173" r="8173"/>
          <a:stretch>
            <a:fillRect/>
          </a:stretch>
        </p:blipFill>
        <p:spPr>
          <a:xfrm>
            <a:off x="10604740" y="2338598"/>
            <a:ext cx="1343123" cy="900000"/>
          </a:xfrm>
          <a:prstGeom prst="rect">
            <a:avLst/>
          </a:prstGeom>
          <a:ln w="19050">
            <a:noFill/>
          </a:ln>
        </p:spPr>
      </p:pic>
      <p:pic>
        <p:nvPicPr>
          <p:cNvPr id="115" name="Picture 114" descr="image.jpeg">
            <a:extLst>
              <a:ext uri="{FF2B5EF4-FFF2-40B4-BE49-F238E27FC236}">
                <a16:creationId xmlns:a16="http://schemas.microsoft.com/office/drawing/2014/main" id="{236B6403-54A1-BD59-77D3-D4A8208706CC}"/>
              </a:ext>
            </a:extLst>
          </p:cNvPr>
          <p:cNvPicPr>
            <a:picLocks noChangeAspect="1"/>
          </p:cNvPicPr>
          <p:nvPr/>
        </p:nvPicPr>
        <p:blipFill>
          <a:blip r:embed="rId32"/>
          <a:srcRect l="607"/>
          <a:stretch>
            <a:fillRect/>
          </a:stretch>
        </p:blipFill>
        <p:spPr>
          <a:xfrm>
            <a:off x="3336808" y="2338598"/>
            <a:ext cx="1343123" cy="900000"/>
          </a:xfrm>
          <a:prstGeom prst="rect">
            <a:avLst/>
          </a:prstGeom>
          <a:ln w="19050">
            <a:noFill/>
          </a:ln>
        </p:spPr>
      </p:pic>
      <p:sp>
        <p:nvSpPr>
          <p:cNvPr id="124" name="Rectangle 123">
            <a:extLst>
              <a:ext uri="{FF2B5EF4-FFF2-40B4-BE49-F238E27FC236}">
                <a16:creationId xmlns:a16="http://schemas.microsoft.com/office/drawing/2014/main" id="{3A94A85A-FE63-F46C-47F5-528EC9B41E4B}"/>
              </a:ext>
            </a:extLst>
          </p:cNvPr>
          <p:cNvSpPr/>
          <p:nvPr/>
        </p:nvSpPr>
        <p:spPr>
          <a:xfrm rot="16200000" flipH="1">
            <a:off x="552739" y="2216746"/>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26" name="TextBox 125">
            <a:extLst>
              <a:ext uri="{FF2B5EF4-FFF2-40B4-BE49-F238E27FC236}">
                <a16:creationId xmlns:a16="http://schemas.microsoft.com/office/drawing/2014/main" id="{82854BA5-486B-0AD3-91BC-869FFA743FA5}"/>
              </a:ext>
            </a:extLst>
          </p:cNvPr>
          <p:cNvSpPr txBox="1"/>
          <p:nvPr/>
        </p:nvSpPr>
        <p:spPr>
          <a:xfrm>
            <a:off x="385305" y="3021792"/>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Maya</a:t>
            </a:r>
          </a:p>
        </p:txBody>
      </p:sp>
      <p:sp>
        <p:nvSpPr>
          <p:cNvPr id="1025" name="Rectangle 1024">
            <a:extLst>
              <a:ext uri="{FF2B5EF4-FFF2-40B4-BE49-F238E27FC236}">
                <a16:creationId xmlns:a16="http://schemas.microsoft.com/office/drawing/2014/main" id="{A9055436-0182-F23F-254E-AE444C735A35}"/>
              </a:ext>
            </a:extLst>
          </p:cNvPr>
          <p:cNvSpPr/>
          <p:nvPr/>
        </p:nvSpPr>
        <p:spPr>
          <a:xfrm rot="16200000" flipH="1">
            <a:off x="2002871" y="2215807"/>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28" name="TextBox 1027">
            <a:extLst>
              <a:ext uri="{FF2B5EF4-FFF2-40B4-BE49-F238E27FC236}">
                <a16:creationId xmlns:a16="http://schemas.microsoft.com/office/drawing/2014/main" id="{39F38B49-AB59-6BC7-E92A-82CB4E280511}"/>
              </a:ext>
            </a:extLst>
          </p:cNvPr>
          <p:cNvSpPr txBox="1"/>
          <p:nvPr/>
        </p:nvSpPr>
        <p:spPr>
          <a:xfrm>
            <a:off x="1835437" y="3020853"/>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No.10</a:t>
            </a:r>
          </a:p>
        </p:txBody>
      </p:sp>
      <p:sp>
        <p:nvSpPr>
          <p:cNvPr id="1031" name="Rectangle 1030">
            <a:extLst>
              <a:ext uri="{FF2B5EF4-FFF2-40B4-BE49-F238E27FC236}">
                <a16:creationId xmlns:a16="http://schemas.microsoft.com/office/drawing/2014/main" id="{5C0BEF27-0C2D-6327-D444-5E35F570EC6C}"/>
              </a:ext>
            </a:extLst>
          </p:cNvPr>
          <p:cNvSpPr/>
          <p:nvPr/>
        </p:nvSpPr>
        <p:spPr>
          <a:xfrm rot="16200000" flipH="1">
            <a:off x="3459911" y="2218189"/>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35" name="TextBox 1034">
            <a:extLst>
              <a:ext uri="{FF2B5EF4-FFF2-40B4-BE49-F238E27FC236}">
                <a16:creationId xmlns:a16="http://schemas.microsoft.com/office/drawing/2014/main" id="{950BEC9E-5163-F879-BD6A-0531B175F5E8}"/>
              </a:ext>
            </a:extLst>
          </p:cNvPr>
          <p:cNvSpPr txBox="1"/>
          <p:nvPr/>
        </p:nvSpPr>
        <p:spPr>
          <a:xfrm>
            <a:off x="3292477" y="3023235"/>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Stepping Up</a:t>
            </a:r>
          </a:p>
        </p:txBody>
      </p:sp>
      <p:sp>
        <p:nvSpPr>
          <p:cNvPr id="1038" name="Rectangle 1037">
            <a:extLst>
              <a:ext uri="{FF2B5EF4-FFF2-40B4-BE49-F238E27FC236}">
                <a16:creationId xmlns:a16="http://schemas.microsoft.com/office/drawing/2014/main" id="{A5E03779-C5C4-59D8-A254-E745E826C2BA}"/>
              </a:ext>
            </a:extLst>
          </p:cNvPr>
          <p:cNvSpPr/>
          <p:nvPr/>
        </p:nvSpPr>
        <p:spPr>
          <a:xfrm rot="16200000" flipH="1">
            <a:off x="4912424" y="2216747"/>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40" name="TextBox 1039">
            <a:extLst>
              <a:ext uri="{FF2B5EF4-FFF2-40B4-BE49-F238E27FC236}">
                <a16:creationId xmlns:a16="http://schemas.microsoft.com/office/drawing/2014/main" id="{659B7BB6-3B75-857E-2AA2-093A850E8510}"/>
              </a:ext>
            </a:extLst>
          </p:cNvPr>
          <p:cNvSpPr txBox="1"/>
          <p:nvPr/>
        </p:nvSpPr>
        <p:spPr>
          <a:xfrm>
            <a:off x="4744990" y="3021793"/>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Patience S3</a:t>
            </a:r>
          </a:p>
        </p:txBody>
      </p:sp>
      <p:sp>
        <p:nvSpPr>
          <p:cNvPr id="1043" name="Rectangle 1042">
            <a:extLst>
              <a:ext uri="{FF2B5EF4-FFF2-40B4-BE49-F238E27FC236}">
                <a16:creationId xmlns:a16="http://schemas.microsoft.com/office/drawing/2014/main" id="{E50B6C36-0206-9759-0CCE-70452B29D950}"/>
              </a:ext>
            </a:extLst>
          </p:cNvPr>
          <p:cNvSpPr/>
          <p:nvPr/>
        </p:nvSpPr>
        <p:spPr>
          <a:xfrm rot="16200000" flipH="1">
            <a:off x="6364702" y="2215807"/>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47" name="TextBox 1046">
            <a:extLst>
              <a:ext uri="{FF2B5EF4-FFF2-40B4-BE49-F238E27FC236}">
                <a16:creationId xmlns:a16="http://schemas.microsoft.com/office/drawing/2014/main" id="{2A002A72-ED47-85A9-8F39-E2874632B815}"/>
              </a:ext>
            </a:extLst>
          </p:cNvPr>
          <p:cNvSpPr txBox="1"/>
          <p:nvPr/>
        </p:nvSpPr>
        <p:spPr>
          <a:xfrm>
            <a:off x="6209243" y="2884720"/>
            <a:ext cx="1278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Can You Land This Plane?</a:t>
            </a:r>
          </a:p>
        </p:txBody>
      </p:sp>
      <p:sp>
        <p:nvSpPr>
          <p:cNvPr id="1051" name="Rectangle 1050">
            <a:extLst>
              <a:ext uri="{FF2B5EF4-FFF2-40B4-BE49-F238E27FC236}">
                <a16:creationId xmlns:a16="http://schemas.microsoft.com/office/drawing/2014/main" id="{CCAD663B-7AE2-6B46-CFC5-27377333DD0D}"/>
              </a:ext>
            </a:extLst>
          </p:cNvPr>
          <p:cNvSpPr/>
          <p:nvPr/>
        </p:nvSpPr>
        <p:spPr>
          <a:xfrm rot="16200000" flipH="1">
            <a:off x="7819361" y="2216747"/>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55" name="TextBox 1054">
            <a:extLst>
              <a:ext uri="{FF2B5EF4-FFF2-40B4-BE49-F238E27FC236}">
                <a16:creationId xmlns:a16="http://schemas.microsoft.com/office/drawing/2014/main" id="{BB540B31-A479-6E33-DEAF-A16027FCD586}"/>
              </a:ext>
            </a:extLst>
          </p:cNvPr>
          <p:cNvSpPr txBox="1"/>
          <p:nvPr/>
        </p:nvSpPr>
        <p:spPr>
          <a:xfrm>
            <a:off x="7651927" y="3021793"/>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Incognito</a:t>
            </a:r>
          </a:p>
        </p:txBody>
      </p:sp>
      <p:sp>
        <p:nvSpPr>
          <p:cNvPr id="1059" name="Rectangle 1058">
            <a:extLst>
              <a:ext uri="{FF2B5EF4-FFF2-40B4-BE49-F238E27FC236}">
                <a16:creationId xmlns:a16="http://schemas.microsoft.com/office/drawing/2014/main" id="{8ACB6C8B-E6B3-E00E-B0D4-4E6A44DAE3A7}"/>
              </a:ext>
            </a:extLst>
          </p:cNvPr>
          <p:cNvSpPr/>
          <p:nvPr/>
        </p:nvSpPr>
        <p:spPr>
          <a:xfrm rot="16200000" flipH="1">
            <a:off x="9271874" y="2216747"/>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63" name="TextBox 1062">
            <a:extLst>
              <a:ext uri="{FF2B5EF4-FFF2-40B4-BE49-F238E27FC236}">
                <a16:creationId xmlns:a16="http://schemas.microsoft.com/office/drawing/2014/main" id="{19D5968B-C396-657B-D9CE-43C8C9ACB220}"/>
              </a:ext>
            </a:extLst>
          </p:cNvPr>
          <p:cNvSpPr txBox="1"/>
          <p:nvPr/>
        </p:nvSpPr>
        <p:spPr>
          <a:xfrm>
            <a:off x="9094611" y="2874385"/>
            <a:ext cx="1278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Your Time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Starts Now</a:t>
            </a:r>
          </a:p>
        </p:txBody>
      </p:sp>
      <p:sp>
        <p:nvSpPr>
          <p:cNvPr id="1066" name="Rectangle 1065">
            <a:extLst>
              <a:ext uri="{FF2B5EF4-FFF2-40B4-BE49-F238E27FC236}">
                <a16:creationId xmlns:a16="http://schemas.microsoft.com/office/drawing/2014/main" id="{B85C98E4-69A0-94AD-30D8-585AEFFA42DE}"/>
              </a:ext>
            </a:extLst>
          </p:cNvPr>
          <p:cNvSpPr/>
          <p:nvPr/>
        </p:nvSpPr>
        <p:spPr>
          <a:xfrm rot="16200000" flipH="1">
            <a:off x="10724387" y="2222202"/>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68" name="TextBox 1067">
            <a:extLst>
              <a:ext uri="{FF2B5EF4-FFF2-40B4-BE49-F238E27FC236}">
                <a16:creationId xmlns:a16="http://schemas.microsoft.com/office/drawing/2014/main" id="{BA2E6A1C-1CE4-E07D-8402-6A6D823B9D18}"/>
              </a:ext>
            </a:extLst>
          </p:cNvPr>
          <p:cNvSpPr txBox="1"/>
          <p:nvPr/>
        </p:nvSpPr>
        <p:spPr>
          <a:xfrm>
            <a:off x="10550816" y="3004530"/>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Celeb Handcuffed</a:t>
            </a:r>
          </a:p>
        </p:txBody>
      </p:sp>
      <p:pic>
        <p:nvPicPr>
          <p:cNvPr id="1070" name="Picture 1069" descr="Saturday Night Live UK">
            <a:extLst>
              <a:ext uri="{FF2B5EF4-FFF2-40B4-BE49-F238E27FC236}">
                <a16:creationId xmlns:a16="http://schemas.microsoft.com/office/drawing/2014/main" id="{0D794363-2908-ED51-74BE-70D3A9DA4380}"/>
              </a:ext>
            </a:extLst>
          </p:cNvPr>
          <p:cNvPicPr>
            <a:picLocks noChangeAspect="1"/>
          </p:cNvPicPr>
          <p:nvPr/>
        </p:nvPicPr>
        <p:blipFill rotWithShape="1">
          <a:blip r:embed="rId33"/>
          <a:srcRect l="21108" t="127" r="1934" b="61"/>
          <a:stretch>
            <a:fillRect/>
          </a:stretch>
        </p:blipFill>
        <p:spPr>
          <a:xfrm>
            <a:off x="2207298" y="3537078"/>
            <a:ext cx="1200000" cy="900000"/>
          </a:xfrm>
          <a:prstGeom prst="rect">
            <a:avLst/>
          </a:prstGeom>
        </p:spPr>
      </p:pic>
      <p:pic>
        <p:nvPicPr>
          <p:cNvPr id="1071" name="Picture Placeholder 8">
            <a:extLst>
              <a:ext uri="{FF2B5EF4-FFF2-40B4-BE49-F238E27FC236}">
                <a16:creationId xmlns:a16="http://schemas.microsoft.com/office/drawing/2014/main" id="{2250F3EE-8148-36C9-04C7-B90287F3CAE3}"/>
              </a:ext>
            </a:extLst>
          </p:cNvPr>
          <p:cNvPicPr>
            <a:picLocks noChangeAspect="1"/>
          </p:cNvPicPr>
          <p:nvPr/>
        </p:nvPicPr>
        <p:blipFill rotWithShape="1">
          <a:blip r:embed="rId34"/>
          <a:srcRect l="13379" t="10217" r="11621" b="20747"/>
          <a:stretch>
            <a:fillRect/>
          </a:stretch>
        </p:blipFill>
        <p:spPr>
          <a:xfrm>
            <a:off x="6476556" y="3537078"/>
            <a:ext cx="1200000" cy="900000"/>
          </a:xfrm>
          <a:prstGeom prst="rect">
            <a:avLst/>
          </a:prstGeom>
          <a:solidFill>
            <a:srgbClr val="FFFFFF">
              <a:lumMod val="95000"/>
            </a:srgbClr>
          </a:solidFill>
          <a:ln>
            <a:noFill/>
          </a:ln>
        </p:spPr>
      </p:pic>
      <p:pic>
        <p:nvPicPr>
          <p:cNvPr id="1072" name="Picture Placeholder 18">
            <a:extLst>
              <a:ext uri="{FF2B5EF4-FFF2-40B4-BE49-F238E27FC236}">
                <a16:creationId xmlns:a16="http://schemas.microsoft.com/office/drawing/2014/main" id="{6EDE9C15-0A03-66EA-D81A-3B587E856A38}"/>
              </a:ext>
            </a:extLst>
          </p:cNvPr>
          <p:cNvPicPr>
            <a:picLocks noChangeAspect="1"/>
          </p:cNvPicPr>
          <p:nvPr/>
        </p:nvPicPr>
        <p:blipFill rotWithShape="1">
          <a:blip r:embed="rId35"/>
          <a:srcRect l="12500" t="3251" r="12500" b="51721"/>
          <a:stretch>
            <a:fillRect/>
          </a:stretch>
        </p:blipFill>
        <p:spPr>
          <a:xfrm>
            <a:off x="7899642" y="3537078"/>
            <a:ext cx="1200000" cy="900000"/>
          </a:xfrm>
          <a:prstGeom prst="rect">
            <a:avLst/>
          </a:prstGeom>
          <a:solidFill>
            <a:srgbClr val="FFFFFF">
              <a:lumMod val="95000"/>
            </a:srgbClr>
          </a:solidFill>
          <a:ln>
            <a:noFill/>
          </a:ln>
        </p:spPr>
      </p:pic>
      <p:pic>
        <p:nvPicPr>
          <p:cNvPr id="1073" name="Picture Placeholder 24">
            <a:extLst>
              <a:ext uri="{FF2B5EF4-FFF2-40B4-BE49-F238E27FC236}">
                <a16:creationId xmlns:a16="http://schemas.microsoft.com/office/drawing/2014/main" id="{9C2893E0-C0B5-0239-2770-20869FC8ECBB}"/>
              </a:ext>
            </a:extLst>
          </p:cNvPr>
          <p:cNvPicPr>
            <a:picLocks noChangeAspect="1"/>
          </p:cNvPicPr>
          <p:nvPr/>
        </p:nvPicPr>
        <p:blipFill rotWithShape="1">
          <a:blip r:embed="rId36"/>
          <a:srcRect l="12492" r="12492"/>
          <a:stretch>
            <a:fillRect/>
          </a:stretch>
        </p:blipFill>
        <p:spPr>
          <a:xfrm>
            <a:off x="5053470" y="3537078"/>
            <a:ext cx="1200000" cy="900000"/>
          </a:xfrm>
          <a:prstGeom prst="rect">
            <a:avLst/>
          </a:prstGeom>
          <a:solidFill>
            <a:srgbClr val="FFFFFF">
              <a:lumMod val="95000"/>
            </a:srgbClr>
          </a:solidFill>
          <a:ln>
            <a:noFill/>
          </a:ln>
        </p:spPr>
      </p:pic>
      <p:pic>
        <p:nvPicPr>
          <p:cNvPr id="1074" name="Picture Placeholder 28">
            <a:extLst>
              <a:ext uri="{FF2B5EF4-FFF2-40B4-BE49-F238E27FC236}">
                <a16:creationId xmlns:a16="http://schemas.microsoft.com/office/drawing/2014/main" id="{9E95778D-795A-0820-D0F3-656F3B2A5DFD}"/>
              </a:ext>
            </a:extLst>
          </p:cNvPr>
          <p:cNvPicPr>
            <a:picLocks noChangeAspect="1"/>
          </p:cNvPicPr>
          <p:nvPr/>
        </p:nvPicPr>
        <p:blipFill rotWithShape="1">
          <a:blip r:embed="rId37"/>
          <a:srcRect l="12500" t="11" r="12500" b="11"/>
          <a:stretch>
            <a:fillRect/>
          </a:stretch>
        </p:blipFill>
        <p:spPr>
          <a:xfrm>
            <a:off x="3630384" y="3537078"/>
            <a:ext cx="1200000" cy="900000"/>
          </a:xfrm>
          <a:prstGeom prst="rect">
            <a:avLst/>
          </a:prstGeom>
          <a:solidFill>
            <a:srgbClr val="FFFFFF">
              <a:lumMod val="95000"/>
            </a:srgbClr>
          </a:solidFill>
          <a:ln>
            <a:noFill/>
          </a:ln>
        </p:spPr>
      </p:pic>
      <p:pic>
        <p:nvPicPr>
          <p:cNvPr id="1075" name="Picture Placeholder 12">
            <a:extLst>
              <a:ext uri="{FF2B5EF4-FFF2-40B4-BE49-F238E27FC236}">
                <a16:creationId xmlns:a16="http://schemas.microsoft.com/office/drawing/2014/main" id="{5EAE7405-0D1D-873D-6692-806AE66CD445}"/>
              </a:ext>
            </a:extLst>
          </p:cNvPr>
          <p:cNvPicPr>
            <a:picLocks noChangeAspect="1"/>
          </p:cNvPicPr>
          <p:nvPr/>
        </p:nvPicPr>
        <p:blipFill rotWithShape="1">
          <a:blip r:embed="rId38"/>
          <a:srcRect l="32401" t="24970" r="32401" b="24970"/>
          <a:stretch>
            <a:fillRect/>
          </a:stretch>
        </p:blipFill>
        <p:spPr>
          <a:xfrm>
            <a:off x="10745817" y="3537078"/>
            <a:ext cx="1200000" cy="900000"/>
          </a:xfrm>
          <a:prstGeom prst="rect">
            <a:avLst/>
          </a:prstGeom>
          <a:solidFill>
            <a:srgbClr val="FFFFFF">
              <a:lumMod val="95000"/>
            </a:srgbClr>
          </a:solidFill>
          <a:ln>
            <a:noFill/>
          </a:ln>
        </p:spPr>
      </p:pic>
      <p:pic>
        <p:nvPicPr>
          <p:cNvPr id="1076" name="Picture Placeholder 10">
            <a:extLst>
              <a:ext uri="{FF2B5EF4-FFF2-40B4-BE49-F238E27FC236}">
                <a16:creationId xmlns:a16="http://schemas.microsoft.com/office/drawing/2014/main" id="{70DCDE4D-F956-E19A-CCAD-9F87273C5FEF}"/>
              </a:ext>
            </a:extLst>
          </p:cNvPr>
          <p:cNvPicPr>
            <a:picLocks noChangeAspect="1"/>
          </p:cNvPicPr>
          <p:nvPr/>
        </p:nvPicPr>
        <p:blipFill rotWithShape="1">
          <a:blip r:embed="rId39"/>
          <a:srcRect l="12480" r="12480"/>
          <a:stretch>
            <a:fillRect/>
          </a:stretch>
        </p:blipFill>
        <p:spPr>
          <a:xfrm>
            <a:off x="9322728" y="3537078"/>
            <a:ext cx="1200000" cy="900000"/>
          </a:xfrm>
          <a:prstGeom prst="rect">
            <a:avLst/>
          </a:prstGeom>
          <a:solidFill>
            <a:srgbClr val="FFFFFF">
              <a:lumMod val="95000"/>
            </a:srgbClr>
          </a:solidFill>
          <a:ln>
            <a:noFill/>
          </a:ln>
        </p:spPr>
      </p:pic>
      <p:pic>
        <p:nvPicPr>
          <p:cNvPr id="1078" name="Picture 1077">
            <a:extLst>
              <a:ext uri="{FF2B5EF4-FFF2-40B4-BE49-F238E27FC236}">
                <a16:creationId xmlns:a16="http://schemas.microsoft.com/office/drawing/2014/main" id="{BE4B86D7-58E3-66D9-CAF2-F882435DC84C}"/>
              </a:ext>
            </a:extLst>
          </p:cNvPr>
          <p:cNvPicPr>
            <a:picLocks noChangeAspect="1"/>
          </p:cNvPicPr>
          <p:nvPr/>
        </p:nvPicPr>
        <p:blipFill>
          <a:blip r:embed="rId40"/>
          <a:stretch>
            <a:fillRect/>
          </a:stretch>
        </p:blipFill>
        <p:spPr>
          <a:xfrm>
            <a:off x="1503052" y="3859619"/>
            <a:ext cx="321712" cy="288000"/>
          </a:xfrm>
          <a:prstGeom prst="rect">
            <a:avLst/>
          </a:prstGeom>
        </p:spPr>
      </p:pic>
      <p:pic>
        <p:nvPicPr>
          <p:cNvPr id="1080" name="Picture 1079">
            <a:extLst>
              <a:ext uri="{FF2B5EF4-FFF2-40B4-BE49-F238E27FC236}">
                <a16:creationId xmlns:a16="http://schemas.microsoft.com/office/drawing/2014/main" id="{F1D34E78-C278-16F5-8358-4401F7168A30}"/>
              </a:ext>
            </a:extLst>
          </p:cNvPr>
          <p:cNvPicPr>
            <a:picLocks noChangeAspect="1"/>
          </p:cNvPicPr>
          <p:nvPr/>
        </p:nvPicPr>
        <p:blipFill>
          <a:blip r:embed="rId41"/>
          <a:stretch>
            <a:fillRect/>
          </a:stretch>
        </p:blipFill>
        <p:spPr>
          <a:xfrm>
            <a:off x="954969" y="4104189"/>
            <a:ext cx="383010" cy="288000"/>
          </a:xfrm>
          <a:prstGeom prst="rect">
            <a:avLst/>
          </a:prstGeom>
        </p:spPr>
      </p:pic>
      <p:pic>
        <p:nvPicPr>
          <p:cNvPr id="1082" name="Picture 1081">
            <a:extLst>
              <a:ext uri="{FF2B5EF4-FFF2-40B4-BE49-F238E27FC236}">
                <a16:creationId xmlns:a16="http://schemas.microsoft.com/office/drawing/2014/main" id="{1942D69F-38B9-A7FC-4C36-B6F860248CCF}"/>
              </a:ext>
            </a:extLst>
          </p:cNvPr>
          <p:cNvPicPr>
            <a:picLocks noChangeAspect="1"/>
          </p:cNvPicPr>
          <p:nvPr/>
        </p:nvPicPr>
        <p:blipFill>
          <a:blip r:embed="rId42"/>
          <a:stretch>
            <a:fillRect/>
          </a:stretch>
        </p:blipFill>
        <p:spPr>
          <a:xfrm>
            <a:off x="446281" y="3659124"/>
            <a:ext cx="384668" cy="288000"/>
          </a:xfrm>
          <a:prstGeom prst="rect">
            <a:avLst/>
          </a:prstGeom>
        </p:spPr>
      </p:pic>
      <p:pic>
        <p:nvPicPr>
          <p:cNvPr id="1084" name="Picture 1083">
            <a:extLst>
              <a:ext uri="{FF2B5EF4-FFF2-40B4-BE49-F238E27FC236}">
                <a16:creationId xmlns:a16="http://schemas.microsoft.com/office/drawing/2014/main" id="{51770809-4A58-D6DF-FC6A-B57376982822}"/>
              </a:ext>
            </a:extLst>
          </p:cNvPr>
          <p:cNvPicPr>
            <a:picLocks noChangeAspect="1"/>
          </p:cNvPicPr>
          <p:nvPr/>
        </p:nvPicPr>
        <p:blipFill>
          <a:blip r:embed="rId43"/>
          <a:stretch>
            <a:fillRect/>
          </a:stretch>
        </p:blipFill>
        <p:spPr>
          <a:xfrm>
            <a:off x="440688" y="4082181"/>
            <a:ext cx="385027" cy="288000"/>
          </a:xfrm>
          <a:prstGeom prst="rect">
            <a:avLst/>
          </a:prstGeom>
        </p:spPr>
      </p:pic>
      <p:pic>
        <p:nvPicPr>
          <p:cNvPr id="1086" name="Picture 1085">
            <a:extLst>
              <a:ext uri="{FF2B5EF4-FFF2-40B4-BE49-F238E27FC236}">
                <a16:creationId xmlns:a16="http://schemas.microsoft.com/office/drawing/2014/main" id="{660E2799-6E1A-8933-86A0-AA1C57F4D898}"/>
              </a:ext>
            </a:extLst>
          </p:cNvPr>
          <p:cNvPicPr>
            <a:picLocks noChangeAspect="1"/>
          </p:cNvPicPr>
          <p:nvPr/>
        </p:nvPicPr>
        <p:blipFill>
          <a:blip r:embed="rId44"/>
          <a:stretch>
            <a:fillRect/>
          </a:stretch>
        </p:blipFill>
        <p:spPr>
          <a:xfrm>
            <a:off x="954969" y="3671126"/>
            <a:ext cx="385027" cy="288000"/>
          </a:xfrm>
          <a:prstGeom prst="rect">
            <a:avLst/>
          </a:prstGeom>
        </p:spPr>
      </p:pic>
      <p:sp>
        <p:nvSpPr>
          <p:cNvPr id="2049" name="Rectangle 2048">
            <a:extLst>
              <a:ext uri="{FF2B5EF4-FFF2-40B4-BE49-F238E27FC236}">
                <a16:creationId xmlns:a16="http://schemas.microsoft.com/office/drawing/2014/main" id="{6F36D7DC-F257-D556-9647-24EDD8E602FD}"/>
              </a:ext>
            </a:extLst>
          </p:cNvPr>
          <p:cNvSpPr/>
          <p:nvPr/>
        </p:nvSpPr>
        <p:spPr>
          <a:xfrm rot="16200000" flipH="1">
            <a:off x="2327174" y="3416166"/>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051" name="TextBox 2050">
            <a:extLst>
              <a:ext uri="{FF2B5EF4-FFF2-40B4-BE49-F238E27FC236}">
                <a16:creationId xmlns:a16="http://schemas.microsoft.com/office/drawing/2014/main" id="{E32C8931-5380-C4ED-835B-5E04C7FF6C56}"/>
              </a:ext>
            </a:extLst>
          </p:cNvPr>
          <p:cNvSpPr txBox="1"/>
          <p:nvPr/>
        </p:nvSpPr>
        <p:spPr>
          <a:xfrm>
            <a:off x="2159740" y="4221212"/>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SNL UK S2</a:t>
            </a:r>
          </a:p>
        </p:txBody>
      </p:sp>
      <p:sp>
        <p:nvSpPr>
          <p:cNvPr id="2053" name="Rectangle 2052">
            <a:extLst>
              <a:ext uri="{FF2B5EF4-FFF2-40B4-BE49-F238E27FC236}">
                <a16:creationId xmlns:a16="http://schemas.microsoft.com/office/drawing/2014/main" id="{BFE5A8EA-5E26-7DC1-CE87-E24041E16644}"/>
              </a:ext>
            </a:extLst>
          </p:cNvPr>
          <p:cNvSpPr/>
          <p:nvPr/>
        </p:nvSpPr>
        <p:spPr>
          <a:xfrm rot="16200000" flipH="1">
            <a:off x="3780379" y="3387880"/>
            <a:ext cx="900998" cy="1199016"/>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055" name="TextBox 2054">
            <a:extLst>
              <a:ext uri="{FF2B5EF4-FFF2-40B4-BE49-F238E27FC236}">
                <a16:creationId xmlns:a16="http://schemas.microsoft.com/office/drawing/2014/main" id="{F952228A-1C88-9795-0B3D-54C75F92F292}"/>
              </a:ext>
            </a:extLst>
          </p:cNvPr>
          <p:cNvSpPr txBox="1"/>
          <p:nvPr/>
        </p:nvSpPr>
        <p:spPr>
          <a:xfrm>
            <a:off x="3584657" y="4221213"/>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I Love LA S2</a:t>
            </a:r>
          </a:p>
        </p:txBody>
      </p:sp>
      <p:sp>
        <p:nvSpPr>
          <p:cNvPr id="2057" name="Rectangle 2056">
            <a:extLst>
              <a:ext uri="{FF2B5EF4-FFF2-40B4-BE49-F238E27FC236}">
                <a16:creationId xmlns:a16="http://schemas.microsoft.com/office/drawing/2014/main" id="{149741E9-1158-6640-64D8-DBF248DAD836}"/>
              </a:ext>
            </a:extLst>
          </p:cNvPr>
          <p:cNvSpPr/>
          <p:nvPr/>
        </p:nvSpPr>
        <p:spPr>
          <a:xfrm rot="16200000" flipH="1">
            <a:off x="5205296" y="3387879"/>
            <a:ext cx="900998" cy="1199016"/>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059" name="TextBox 2058">
            <a:extLst>
              <a:ext uri="{FF2B5EF4-FFF2-40B4-BE49-F238E27FC236}">
                <a16:creationId xmlns:a16="http://schemas.microsoft.com/office/drawing/2014/main" id="{42DABFDA-619D-DB43-9055-1E2E7C57DA25}"/>
              </a:ext>
            </a:extLst>
          </p:cNvPr>
          <p:cNvSpPr txBox="1"/>
          <p:nvPr/>
        </p:nvSpPr>
        <p:spPr>
          <a:xfrm>
            <a:off x="5011569" y="4091493"/>
            <a:ext cx="1278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Landscape Artist of the Year 2027</a:t>
            </a:r>
          </a:p>
        </p:txBody>
      </p:sp>
      <p:sp>
        <p:nvSpPr>
          <p:cNvPr id="2061" name="Rectangle 2060">
            <a:extLst>
              <a:ext uri="{FF2B5EF4-FFF2-40B4-BE49-F238E27FC236}">
                <a16:creationId xmlns:a16="http://schemas.microsoft.com/office/drawing/2014/main" id="{F0C5D27A-4981-3D11-AA04-84A02314D902}"/>
              </a:ext>
            </a:extLst>
          </p:cNvPr>
          <p:cNvSpPr/>
          <p:nvPr/>
        </p:nvSpPr>
        <p:spPr>
          <a:xfrm rot="16200000" flipH="1">
            <a:off x="6626546" y="3387869"/>
            <a:ext cx="900998" cy="1199016"/>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063" name="TextBox 2062">
            <a:extLst>
              <a:ext uri="{FF2B5EF4-FFF2-40B4-BE49-F238E27FC236}">
                <a16:creationId xmlns:a16="http://schemas.microsoft.com/office/drawing/2014/main" id="{D568AAC5-8672-843A-F9CB-4730CA323B84}"/>
              </a:ext>
            </a:extLst>
          </p:cNvPr>
          <p:cNvSpPr txBox="1"/>
          <p:nvPr/>
        </p:nvSpPr>
        <p:spPr>
          <a:xfrm>
            <a:off x="6432819" y="4091483"/>
            <a:ext cx="1278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The Dyers’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Caravan Park</a:t>
            </a:r>
          </a:p>
        </p:txBody>
      </p:sp>
      <p:sp>
        <p:nvSpPr>
          <p:cNvPr id="2065" name="Rectangle 2064">
            <a:extLst>
              <a:ext uri="{FF2B5EF4-FFF2-40B4-BE49-F238E27FC236}">
                <a16:creationId xmlns:a16="http://schemas.microsoft.com/office/drawing/2014/main" id="{FE895742-A1CB-8E41-F117-A7B5DB854AC8}"/>
              </a:ext>
            </a:extLst>
          </p:cNvPr>
          <p:cNvSpPr/>
          <p:nvPr/>
        </p:nvSpPr>
        <p:spPr>
          <a:xfrm rot="16200000" flipH="1">
            <a:off x="8046815" y="3386093"/>
            <a:ext cx="900998" cy="1199016"/>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067" name="TextBox 2066">
            <a:extLst>
              <a:ext uri="{FF2B5EF4-FFF2-40B4-BE49-F238E27FC236}">
                <a16:creationId xmlns:a16="http://schemas.microsoft.com/office/drawing/2014/main" id="{4783224F-71CE-43D5-19D3-713153F2948E}"/>
              </a:ext>
            </a:extLst>
          </p:cNvPr>
          <p:cNvSpPr txBox="1"/>
          <p:nvPr/>
        </p:nvSpPr>
        <p:spPr>
          <a:xfrm>
            <a:off x="7840521" y="4190301"/>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Dune: Prophecy S2</a:t>
            </a:r>
          </a:p>
        </p:txBody>
      </p:sp>
      <p:sp>
        <p:nvSpPr>
          <p:cNvPr id="2069" name="Rectangle 2068">
            <a:extLst>
              <a:ext uri="{FF2B5EF4-FFF2-40B4-BE49-F238E27FC236}">
                <a16:creationId xmlns:a16="http://schemas.microsoft.com/office/drawing/2014/main" id="{4A6B1667-59C2-6667-35C9-B13EBD61B7E8}"/>
              </a:ext>
            </a:extLst>
          </p:cNvPr>
          <p:cNvSpPr/>
          <p:nvPr/>
        </p:nvSpPr>
        <p:spPr>
          <a:xfrm rot="16200000" flipH="1">
            <a:off x="9472721" y="3387303"/>
            <a:ext cx="900998" cy="1199016"/>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071" name="TextBox 2070">
            <a:extLst>
              <a:ext uri="{FF2B5EF4-FFF2-40B4-BE49-F238E27FC236}">
                <a16:creationId xmlns:a16="http://schemas.microsoft.com/office/drawing/2014/main" id="{B26218A5-B669-0BB4-DC15-B3872CA284D8}"/>
              </a:ext>
            </a:extLst>
          </p:cNvPr>
          <p:cNvSpPr txBox="1"/>
          <p:nvPr/>
        </p:nvSpPr>
        <p:spPr>
          <a:xfrm>
            <a:off x="9272213" y="4104189"/>
            <a:ext cx="1278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Spider-Man: Brand New Day</a:t>
            </a:r>
          </a:p>
        </p:txBody>
      </p:sp>
      <p:sp>
        <p:nvSpPr>
          <p:cNvPr id="2073" name="Rectangle 2072">
            <a:extLst>
              <a:ext uri="{FF2B5EF4-FFF2-40B4-BE49-F238E27FC236}">
                <a16:creationId xmlns:a16="http://schemas.microsoft.com/office/drawing/2014/main" id="{A2183612-5CAD-73CB-498B-1B856A2CD83B}"/>
              </a:ext>
            </a:extLst>
          </p:cNvPr>
          <p:cNvSpPr/>
          <p:nvPr/>
        </p:nvSpPr>
        <p:spPr>
          <a:xfrm rot="16200000" flipH="1">
            <a:off x="10895810" y="3386093"/>
            <a:ext cx="900998" cy="1199016"/>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075" name="TextBox 2074">
            <a:extLst>
              <a:ext uri="{FF2B5EF4-FFF2-40B4-BE49-F238E27FC236}">
                <a16:creationId xmlns:a16="http://schemas.microsoft.com/office/drawing/2014/main" id="{E5860444-802F-80BD-BFD9-93155B4C4703}"/>
              </a:ext>
            </a:extLst>
          </p:cNvPr>
          <p:cNvSpPr txBox="1"/>
          <p:nvPr/>
        </p:nvSpPr>
        <p:spPr>
          <a:xfrm>
            <a:off x="10693463" y="4212510"/>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Dune: Part III</a:t>
            </a:r>
          </a:p>
        </p:txBody>
      </p:sp>
      <p:sp>
        <p:nvSpPr>
          <p:cNvPr id="36" name="Rectangle 35">
            <a:extLst>
              <a:ext uri="{FF2B5EF4-FFF2-40B4-BE49-F238E27FC236}">
                <a16:creationId xmlns:a16="http://schemas.microsoft.com/office/drawing/2014/main" id="{2FBECAE1-C3D8-2AFD-4844-9F89ED9F7061}"/>
              </a:ext>
            </a:extLst>
          </p:cNvPr>
          <p:cNvSpPr/>
          <p:nvPr/>
        </p:nvSpPr>
        <p:spPr>
          <a:xfrm rot="16200000" flipH="1">
            <a:off x="1779040" y="1038148"/>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39" name="TextBox 38">
            <a:extLst>
              <a:ext uri="{FF2B5EF4-FFF2-40B4-BE49-F238E27FC236}">
                <a16:creationId xmlns:a16="http://schemas.microsoft.com/office/drawing/2014/main" id="{CED75C54-0F45-7B7E-7A5B-C124329F2743}"/>
              </a:ext>
            </a:extLst>
          </p:cNvPr>
          <p:cNvSpPr txBox="1"/>
          <p:nvPr/>
        </p:nvSpPr>
        <p:spPr>
          <a:xfrm>
            <a:off x="1613987" y="1845575"/>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The Floor</a:t>
            </a:r>
          </a:p>
        </p:txBody>
      </p:sp>
      <p:sp>
        <p:nvSpPr>
          <p:cNvPr id="42" name="Rectangle 41">
            <a:extLst>
              <a:ext uri="{FF2B5EF4-FFF2-40B4-BE49-F238E27FC236}">
                <a16:creationId xmlns:a16="http://schemas.microsoft.com/office/drawing/2014/main" id="{842BC173-5AD2-BC4D-A32E-CA7A3D23C0F7}"/>
              </a:ext>
            </a:extLst>
          </p:cNvPr>
          <p:cNvSpPr/>
          <p:nvPr/>
        </p:nvSpPr>
        <p:spPr>
          <a:xfrm rot="16200000" flipH="1">
            <a:off x="2996842" y="1038547"/>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44" name="TextBox 43">
            <a:extLst>
              <a:ext uri="{FF2B5EF4-FFF2-40B4-BE49-F238E27FC236}">
                <a16:creationId xmlns:a16="http://schemas.microsoft.com/office/drawing/2014/main" id="{7A70205E-A0FC-7EB8-2B6B-2800C64549E0}"/>
              </a:ext>
            </a:extLst>
          </p:cNvPr>
          <p:cNvSpPr txBox="1"/>
          <p:nvPr/>
        </p:nvSpPr>
        <p:spPr>
          <a:xfrm>
            <a:off x="2831789" y="1845974"/>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The Masked Singer</a:t>
            </a:r>
          </a:p>
        </p:txBody>
      </p:sp>
      <p:sp>
        <p:nvSpPr>
          <p:cNvPr id="46" name="Rectangle 45">
            <a:extLst>
              <a:ext uri="{FF2B5EF4-FFF2-40B4-BE49-F238E27FC236}">
                <a16:creationId xmlns:a16="http://schemas.microsoft.com/office/drawing/2014/main" id="{421030DE-B81B-A606-7DB0-23BBF1955870}"/>
              </a:ext>
            </a:extLst>
          </p:cNvPr>
          <p:cNvSpPr/>
          <p:nvPr/>
        </p:nvSpPr>
        <p:spPr>
          <a:xfrm rot="16200000" flipH="1">
            <a:off x="4214301" y="1038872"/>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49" name="TextBox 48">
            <a:extLst>
              <a:ext uri="{FF2B5EF4-FFF2-40B4-BE49-F238E27FC236}">
                <a16:creationId xmlns:a16="http://schemas.microsoft.com/office/drawing/2014/main" id="{04312387-6CAF-426D-1537-AFBD6534F7B2}"/>
              </a:ext>
            </a:extLst>
          </p:cNvPr>
          <p:cNvSpPr txBox="1"/>
          <p:nvPr/>
        </p:nvSpPr>
        <p:spPr>
          <a:xfrm>
            <a:off x="4049248" y="1846299"/>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The 1% Club</a:t>
            </a:r>
          </a:p>
        </p:txBody>
      </p:sp>
      <p:sp>
        <p:nvSpPr>
          <p:cNvPr id="51" name="Rectangle 50">
            <a:extLst>
              <a:ext uri="{FF2B5EF4-FFF2-40B4-BE49-F238E27FC236}">
                <a16:creationId xmlns:a16="http://schemas.microsoft.com/office/drawing/2014/main" id="{EDC3E482-6F59-76FA-C1E5-9AE5D79FA7FC}"/>
              </a:ext>
            </a:extLst>
          </p:cNvPr>
          <p:cNvSpPr/>
          <p:nvPr/>
        </p:nvSpPr>
        <p:spPr>
          <a:xfrm rot="16200000" flipH="1">
            <a:off x="5428970" y="1038547"/>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53" name="TextBox 52">
            <a:extLst>
              <a:ext uri="{FF2B5EF4-FFF2-40B4-BE49-F238E27FC236}">
                <a16:creationId xmlns:a16="http://schemas.microsoft.com/office/drawing/2014/main" id="{342A2343-9D5C-7615-B1A3-A972F8EA136D}"/>
              </a:ext>
            </a:extLst>
          </p:cNvPr>
          <p:cNvSpPr txBox="1"/>
          <p:nvPr/>
        </p:nvSpPr>
        <p:spPr>
          <a:xfrm>
            <a:off x="5263917" y="1845974"/>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Britain’s Got Talent</a:t>
            </a:r>
          </a:p>
        </p:txBody>
      </p:sp>
      <p:sp>
        <p:nvSpPr>
          <p:cNvPr id="56" name="Rectangle 55">
            <a:extLst>
              <a:ext uri="{FF2B5EF4-FFF2-40B4-BE49-F238E27FC236}">
                <a16:creationId xmlns:a16="http://schemas.microsoft.com/office/drawing/2014/main" id="{882BCE51-1E52-3E3B-E983-2D0380E930B4}"/>
              </a:ext>
            </a:extLst>
          </p:cNvPr>
          <p:cNvSpPr/>
          <p:nvPr/>
        </p:nvSpPr>
        <p:spPr>
          <a:xfrm rot="16200000" flipH="1">
            <a:off x="6669592" y="1018435"/>
            <a:ext cx="900998" cy="1182666"/>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58" name="TextBox 57">
            <a:extLst>
              <a:ext uri="{FF2B5EF4-FFF2-40B4-BE49-F238E27FC236}">
                <a16:creationId xmlns:a16="http://schemas.microsoft.com/office/drawing/2014/main" id="{5C805E08-8595-BCB0-9A24-DAF5EB4E6EE9}"/>
              </a:ext>
            </a:extLst>
          </p:cNvPr>
          <p:cNvSpPr txBox="1"/>
          <p:nvPr/>
        </p:nvSpPr>
        <p:spPr>
          <a:xfrm>
            <a:off x="6481202" y="1717546"/>
            <a:ext cx="1278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The Jonathan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Ross Show</a:t>
            </a:r>
          </a:p>
        </p:txBody>
      </p:sp>
      <p:sp>
        <p:nvSpPr>
          <p:cNvPr id="60" name="Rectangle 59">
            <a:extLst>
              <a:ext uri="{FF2B5EF4-FFF2-40B4-BE49-F238E27FC236}">
                <a16:creationId xmlns:a16="http://schemas.microsoft.com/office/drawing/2014/main" id="{F8825F84-D7C6-7FB3-A6CF-33D4B2B3A46F}"/>
              </a:ext>
            </a:extLst>
          </p:cNvPr>
          <p:cNvSpPr/>
          <p:nvPr/>
        </p:nvSpPr>
        <p:spPr>
          <a:xfrm rot="16200000" flipH="1">
            <a:off x="7866248" y="1038549"/>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63" name="TextBox 62">
            <a:extLst>
              <a:ext uri="{FF2B5EF4-FFF2-40B4-BE49-F238E27FC236}">
                <a16:creationId xmlns:a16="http://schemas.microsoft.com/office/drawing/2014/main" id="{3F05DB1C-175E-CE11-29FB-26C04BA09AA3}"/>
              </a:ext>
            </a:extLst>
          </p:cNvPr>
          <p:cNvSpPr txBox="1"/>
          <p:nvPr/>
        </p:nvSpPr>
        <p:spPr>
          <a:xfrm>
            <a:off x="7690339" y="1575157"/>
            <a:ext cx="1278603"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Romesh Ranganathan's Parent's Evening</a:t>
            </a:r>
          </a:p>
        </p:txBody>
      </p:sp>
      <p:sp>
        <p:nvSpPr>
          <p:cNvPr id="66" name="Rectangle 65">
            <a:extLst>
              <a:ext uri="{FF2B5EF4-FFF2-40B4-BE49-F238E27FC236}">
                <a16:creationId xmlns:a16="http://schemas.microsoft.com/office/drawing/2014/main" id="{4C63A980-F60F-1EA8-5FCE-53E07A4D6B62}"/>
              </a:ext>
            </a:extLst>
          </p:cNvPr>
          <p:cNvSpPr/>
          <p:nvPr/>
        </p:nvSpPr>
        <p:spPr>
          <a:xfrm rot="16200000" flipH="1">
            <a:off x="9081122" y="1040931"/>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68" name="TextBox 67">
            <a:extLst>
              <a:ext uri="{FF2B5EF4-FFF2-40B4-BE49-F238E27FC236}">
                <a16:creationId xmlns:a16="http://schemas.microsoft.com/office/drawing/2014/main" id="{A94D2D71-FE3F-E4C0-546B-C94209315335}"/>
              </a:ext>
            </a:extLst>
          </p:cNvPr>
          <p:cNvSpPr txBox="1"/>
          <p:nvPr/>
        </p:nvSpPr>
        <p:spPr>
          <a:xfrm>
            <a:off x="8916069" y="1848358"/>
            <a:ext cx="127860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Love Island</a:t>
            </a:r>
          </a:p>
        </p:txBody>
      </p:sp>
      <p:sp>
        <p:nvSpPr>
          <p:cNvPr id="70" name="Rectangle 69">
            <a:extLst>
              <a:ext uri="{FF2B5EF4-FFF2-40B4-BE49-F238E27FC236}">
                <a16:creationId xmlns:a16="http://schemas.microsoft.com/office/drawing/2014/main" id="{8F7BB1D7-4371-6DB2-7760-C7512FFE9FA9}"/>
              </a:ext>
            </a:extLst>
          </p:cNvPr>
          <p:cNvSpPr/>
          <p:nvPr/>
        </p:nvSpPr>
        <p:spPr>
          <a:xfrm rot="16200000" flipH="1">
            <a:off x="2323707" y="4566120"/>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73" name="TextBox 72">
            <a:extLst>
              <a:ext uri="{FF2B5EF4-FFF2-40B4-BE49-F238E27FC236}">
                <a16:creationId xmlns:a16="http://schemas.microsoft.com/office/drawing/2014/main" id="{BCF669AE-289C-7271-F2F2-616C043D175A}"/>
              </a:ext>
            </a:extLst>
          </p:cNvPr>
          <p:cNvSpPr txBox="1"/>
          <p:nvPr/>
        </p:nvSpPr>
        <p:spPr>
          <a:xfrm>
            <a:off x="2153775" y="5234331"/>
            <a:ext cx="113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Canal Boat Diaries S7</a:t>
            </a:r>
          </a:p>
        </p:txBody>
      </p:sp>
      <p:sp>
        <p:nvSpPr>
          <p:cNvPr id="75" name="Rectangle 74">
            <a:extLst>
              <a:ext uri="{FF2B5EF4-FFF2-40B4-BE49-F238E27FC236}">
                <a16:creationId xmlns:a16="http://schemas.microsoft.com/office/drawing/2014/main" id="{4CD5FB3E-8B2A-840E-A566-C035C4C74AC7}"/>
              </a:ext>
            </a:extLst>
          </p:cNvPr>
          <p:cNvSpPr/>
          <p:nvPr/>
        </p:nvSpPr>
        <p:spPr>
          <a:xfrm rot="16200000" flipH="1">
            <a:off x="3549361" y="4565121"/>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78" name="TextBox 77">
            <a:extLst>
              <a:ext uri="{FF2B5EF4-FFF2-40B4-BE49-F238E27FC236}">
                <a16:creationId xmlns:a16="http://schemas.microsoft.com/office/drawing/2014/main" id="{22876474-8D2A-904B-E30F-944226845107}"/>
              </a:ext>
            </a:extLst>
          </p:cNvPr>
          <p:cNvSpPr txBox="1"/>
          <p:nvPr/>
        </p:nvSpPr>
        <p:spPr>
          <a:xfrm>
            <a:off x="3379429" y="5233332"/>
            <a:ext cx="113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Will &amp; Ralf Should Know Better S3</a:t>
            </a:r>
          </a:p>
        </p:txBody>
      </p:sp>
      <p:sp>
        <p:nvSpPr>
          <p:cNvPr id="80" name="Rectangle 79">
            <a:extLst>
              <a:ext uri="{FF2B5EF4-FFF2-40B4-BE49-F238E27FC236}">
                <a16:creationId xmlns:a16="http://schemas.microsoft.com/office/drawing/2014/main" id="{87ECAB96-EB30-1559-4FFC-84B3D7B2DBF9}"/>
              </a:ext>
            </a:extLst>
          </p:cNvPr>
          <p:cNvSpPr/>
          <p:nvPr/>
        </p:nvSpPr>
        <p:spPr>
          <a:xfrm rot="16200000" flipH="1">
            <a:off x="4780270" y="4558602"/>
            <a:ext cx="900998" cy="1142441"/>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82" name="TextBox 81">
            <a:extLst>
              <a:ext uri="{FF2B5EF4-FFF2-40B4-BE49-F238E27FC236}">
                <a16:creationId xmlns:a16="http://schemas.microsoft.com/office/drawing/2014/main" id="{02EA7210-B5FC-8B1D-67C3-A637E9AF0D16}"/>
              </a:ext>
            </a:extLst>
          </p:cNvPr>
          <p:cNvSpPr txBox="1"/>
          <p:nvPr/>
        </p:nvSpPr>
        <p:spPr>
          <a:xfrm>
            <a:off x="4610338" y="5226813"/>
            <a:ext cx="113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Stacey Dooley Sleeps Over S7</a:t>
            </a:r>
          </a:p>
        </p:txBody>
      </p:sp>
      <p:sp>
        <p:nvSpPr>
          <p:cNvPr id="86" name="Rectangle 85">
            <a:extLst>
              <a:ext uri="{FF2B5EF4-FFF2-40B4-BE49-F238E27FC236}">
                <a16:creationId xmlns:a16="http://schemas.microsoft.com/office/drawing/2014/main" id="{32444235-9A7C-09F0-5096-23D4CD04F2A7}"/>
              </a:ext>
            </a:extLst>
          </p:cNvPr>
          <p:cNvSpPr/>
          <p:nvPr/>
        </p:nvSpPr>
        <p:spPr>
          <a:xfrm rot="16200000" flipH="1">
            <a:off x="5964197" y="4587307"/>
            <a:ext cx="900998" cy="1083035"/>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89" name="TextBox 88">
            <a:extLst>
              <a:ext uri="{FF2B5EF4-FFF2-40B4-BE49-F238E27FC236}">
                <a16:creationId xmlns:a16="http://schemas.microsoft.com/office/drawing/2014/main" id="{F888ECFD-F19F-4478-22EF-3849C8F02913}"/>
              </a:ext>
            </a:extLst>
          </p:cNvPr>
          <p:cNvSpPr txBox="1"/>
          <p:nvPr/>
        </p:nvSpPr>
        <p:spPr>
          <a:xfrm>
            <a:off x="5835162" y="5232487"/>
            <a:ext cx="113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Guy Martin Proper Jobs S3</a:t>
            </a:r>
          </a:p>
        </p:txBody>
      </p:sp>
      <p:pic>
        <p:nvPicPr>
          <p:cNvPr id="6" name="Picture 5">
            <a:extLst>
              <a:ext uri="{FF2B5EF4-FFF2-40B4-BE49-F238E27FC236}">
                <a16:creationId xmlns:a16="http://schemas.microsoft.com/office/drawing/2014/main" id="{EF4C4547-4C1F-A1FD-908B-C32DB2A6ABCD}"/>
              </a:ext>
            </a:extLst>
          </p:cNvPr>
          <p:cNvPicPr>
            <a:picLocks noChangeAspect="1"/>
          </p:cNvPicPr>
          <p:nvPr/>
        </p:nvPicPr>
        <p:blipFill>
          <a:blip r:embed="rId45">
            <a:extLst>
              <a:ext uri="{28A0092B-C50C-407E-A947-70E740481C1C}">
                <a14:useLocalDpi xmlns:a14="http://schemas.microsoft.com/office/drawing/2010/main" val="0"/>
              </a:ext>
            </a:extLst>
          </a:blip>
          <a:srcRect l="9484"/>
          <a:stretch>
            <a:fillRect/>
          </a:stretch>
        </p:blipFill>
        <p:spPr>
          <a:xfrm>
            <a:off x="10799944" y="4679323"/>
            <a:ext cx="1150080" cy="900000"/>
          </a:xfrm>
          <a:prstGeom prst="rect">
            <a:avLst/>
          </a:prstGeom>
        </p:spPr>
      </p:pic>
      <p:pic>
        <p:nvPicPr>
          <p:cNvPr id="10" name="Picture 9">
            <a:extLst>
              <a:ext uri="{FF2B5EF4-FFF2-40B4-BE49-F238E27FC236}">
                <a16:creationId xmlns:a16="http://schemas.microsoft.com/office/drawing/2014/main" id="{76F628BE-62CB-42E2-DF6A-0BF2F641CF8B}"/>
              </a:ext>
            </a:extLst>
          </p:cNvPr>
          <p:cNvPicPr>
            <a:picLocks noChangeAspect="1"/>
          </p:cNvPicPr>
          <p:nvPr/>
        </p:nvPicPr>
        <p:blipFill>
          <a:blip r:embed="rId46">
            <a:extLst>
              <a:ext uri="{28A0092B-C50C-407E-A947-70E740481C1C}">
                <a14:useLocalDpi xmlns:a14="http://schemas.microsoft.com/office/drawing/2010/main" val="0"/>
              </a:ext>
            </a:extLst>
          </a:blip>
          <a:srcRect l="4262" r="11157"/>
          <a:stretch>
            <a:fillRect/>
          </a:stretch>
        </p:blipFill>
        <p:spPr>
          <a:xfrm>
            <a:off x="9571392" y="4679323"/>
            <a:ext cx="1142442" cy="900000"/>
          </a:xfrm>
          <a:prstGeom prst="rect">
            <a:avLst/>
          </a:prstGeom>
        </p:spPr>
      </p:pic>
      <p:pic>
        <p:nvPicPr>
          <p:cNvPr id="21" name="Picture 20">
            <a:extLst>
              <a:ext uri="{FF2B5EF4-FFF2-40B4-BE49-F238E27FC236}">
                <a16:creationId xmlns:a16="http://schemas.microsoft.com/office/drawing/2014/main" id="{0C34EDD8-67BB-74DA-7AF8-5D828E23AC2B}"/>
              </a:ext>
            </a:extLst>
          </p:cNvPr>
          <p:cNvPicPr>
            <a:picLocks noChangeAspect="1"/>
          </p:cNvPicPr>
          <p:nvPr/>
        </p:nvPicPr>
        <p:blipFill>
          <a:blip r:embed="rId47">
            <a:extLst>
              <a:ext uri="{28A0092B-C50C-407E-A947-70E740481C1C}">
                <a14:useLocalDpi xmlns:a14="http://schemas.microsoft.com/office/drawing/2010/main" val="0"/>
              </a:ext>
            </a:extLst>
          </a:blip>
          <a:srcRect l="7658" t="384" r="10676" b="-384"/>
          <a:stretch>
            <a:fillRect/>
          </a:stretch>
        </p:blipFill>
        <p:spPr>
          <a:xfrm>
            <a:off x="8383542" y="4679323"/>
            <a:ext cx="1101739" cy="900000"/>
          </a:xfrm>
          <a:prstGeom prst="rect">
            <a:avLst/>
          </a:prstGeom>
        </p:spPr>
      </p:pic>
      <p:pic>
        <p:nvPicPr>
          <p:cNvPr id="28" name="Picture 27">
            <a:extLst>
              <a:ext uri="{FF2B5EF4-FFF2-40B4-BE49-F238E27FC236}">
                <a16:creationId xmlns:a16="http://schemas.microsoft.com/office/drawing/2014/main" id="{8D589D5F-3CC6-A5E2-DB23-ADBFC4F23F85}"/>
              </a:ext>
            </a:extLst>
          </p:cNvPr>
          <p:cNvPicPr>
            <a:picLocks noChangeAspect="1"/>
          </p:cNvPicPr>
          <p:nvPr/>
        </p:nvPicPr>
        <p:blipFill>
          <a:blip r:embed="rId48">
            <a:extLst>
              <a:ext uri="{28A0092B-C50C-407E-A947-70E740481C1C}">
                <a14:useLocalDpi xmlns:a14="http://schemas.microsoft.com/office/drawing/2010/main" val="0"/>
              </a:ext>
            </a:extLst>
          </a:blip>
          <a:srcRect l="10856" r="2995"/>
          <a:stretch>
            <a:fillRect/>
          </a:stretch>
        </p:blipFill>
        <p:spPr>
          <a:xfrm>
            <a:off x="7134620" y="4679323"/>
            <a:ext cx="1162811" cy="900000"/>
          </a:xfrm>
          <a:prstGeom prst="rect">
            <a:avLst/>
          </a:prstGeom>
        </p:spPr>
      </p:pic>
      <p:sp>
        <p:nvSpPr>
          <p:cNvPr id="31" name="Text Placeholder 3">
            <a:extLst>
              <a:ext uri="{FF2B5EF4-FFF2-40B4-BE49-F238E27FC236}">
                <a16:creationId xmlns:a16="http://schemas.microsoft.com/office/drawing/2014/main" id="{66B51EB9-7010-81A8-9893-6854263678FB}"/>
              </a:ext>
            </a:extLst>
          </p:cNvPr>
          <p:cNvSpPr txBox="1">
            <a:spLocks/>
          </p:cNvSpPr>
          <p:nvPr/>
        </p:nvSpPr>
        <p:spPr>
          <a:xfrm>
            <a:off x="7053875" y="4382108"/>
            <a:ext cx="2048168" cy="319972"/>
          </a:xfrm>
          <a:prstGeom prst="rect">
            <a:avLst/>
          </a:prstGeom>
        </p:spPr>
        <p:txBody>
          <a:bodyPr>
            <a:noAutofit/>
          </a:bodyP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solidFill>
                  <a:srgbClr val="372D87"/>
                </a:solidFill>
                <a:latin typeface="Arial" panose="020B0604020202020204" pitchFamily="34" charset="0"/>
                <a:cs typeface="Arial" panose="020B0604020202020204" pitchFamily="34" charset="0"/>
              </a:rPr>
              <a:t>Channel </a:t>
            </a:r>
            <a:r>
              <a:rPr kumimoji="0" lang="en-GB" sz="1600" b="1" i="0" u="none" strike="noStrike" kern="1200" cap="none" spc="0" normalizeH="0" baseline="0" noProof="0" dirty="0">
                <a:ln>
                  <a:noFill/>
                </a:ln>
                <a:solidFill>
                  <a:srgbClr val="372D87"/>
                </a:solidFill>
                <a:effectLst/>
                <a:uLnTx/>
                <a:uFillTx/>
                <a:latin typeface="Arial" panose="020B0604020202020204" pitchFamily="34" charset="0"/>
                <a:ea typeface="+mn-ea"/>
                <a:cs typeface="Arial" panose="020B0604020202020204" pitchFamily="34" charset="0"/>
              </a:rPr>
              <a:t>5</a:t>
            </a:r>
          </a:p>
        </p:txBody>
      </p:sp>
      <p:sp>
        <p:nvSpPr>
          <p:cNvPr id="34" name="Rectangle 33">
            <a:extLst>
              <a:ext uri="{FF2B5EF4-FFF2-40B4-BE49-F238E27FC236}">
                <a16:creationId xmlns:a16="http://schemas.microsoft.com/office/drawing/2014/main" id="{4E422209-7164-D339-F99B-007673E6B1A0}"/>
              </a:ext>
            </a:extLst>
          </p:cNvPr>
          <p:cNvSpPr/>
          <p:nvPr/>
        </p:nvSpPr>
        <p:spPr>
          <a:xfrm rot="16200000" flipH="1">
            <a:off x="7226054" y="4587307"/>
            <a:ext cx="900998" cy="1083035"/>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38" name="TextBox 37">
            <a:extLst>
              <a:ext uri="{FF2B5EF4-FFF2-40B4-BE49-F238E27FC236}">
                <a16:creationId xmlns:a16="http://schemas.microsoft.com/office/drawing/2014/main" id="{0FE9A4BE-6FDF-075D-AA95-4EB4EFD66630}"/>
              </a:ext>
            </a:extLst>
          </p:cNvPr>
          <p:cNvSpPr txBox="1"/>
          <p:nvPr/>
        </p:nvSpPr>
        <p:spPr>
          <a:xfrm>
            <a:off x="7097019" y="5232487"/>
            <a:ext cx="113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Monarch of the Glen</a:t>
            </a:r>
          </a:p>
        </p:txBody>
      </p:sp>
      <p:sp>
        <p:nvSpPr>
          <p:cNvPr id="41" name="Rectangle 40">
            <a:extLst>
              <a:ext uri="{FF2B5EF4-FFF2-40B4-BE49-F238E27FC236}">
                <a16:creationId xmlns:a16="http://schemas.microsoft.com/office/drawing/2014/main" id="{0AB65A2E-E916-B4EE-51B1-50AE99BBB3AC}"/>
              </a:ext>
            </a:extLst>
          </p:cNvPr>
          <p:cNvSpPr/>
          <p:nvPr/>
        </p:nvSpPr>
        <p:spPr>
          <a:xfrm rot="16200000" flipH="1">
            <a:off x="8480031" y="4594824"/>
            <a:ext cx="900998" cy="1083035"/>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45" name="TextBox 44">
            <a:extLst>
              <a:ext uri="{FF2B5EF4-FFF2-40B4-BE49-F238E27FC236}">
                <a16:creationId xmlns:a16="http://schemas.microsoft.com/office/drawing/2014/main" id="{2FF287A4-5222-0D48-DBD4-7D0F84396D09}"/>
              </a:ext>
            </a:extLst>
          </p:cNvPr>
          <p:cNvSpPr txBox="1"/>
          <p:nvPr/>
        </p:nvSpPr>
        <p:spPr>
          <a:xfrm>
            <a:off x="8363618" y="5348491"/>
            <a:ext cx="113382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Cooper &amp; Fry S2</a:t>
            </a:r>
          </a:p>
        </p:txBody>
      </p:sp>
      <p:sp>
        <p:nvSpPr>
          <p:cNvPr id="50" name="Rectangle 49">
            <a:extLst>
              <a:ext uri="{FF2B5EF4-FFF2-40B4-BE49-F238E27FC236}">
                <a16:creationId xmlns:a16="http://schemas.microsoft.com/office/drawing/2014/main" id="{A6EB4C87-80F3-C9A9-4140-1B14F155BBAC}"/>
              </a:ext>
            </a:extLst>
          </p:cNvPr>
          <p:cNvSpPr/>
          <p:nvPr/>
        </p:nvSpPr>
        <p:spPr>
          <a:xfrm rot="16200000" flipH="1">
            <a:off x="9670196" y="4587307"/>
            <a:ext cx="900998" cy="1083035"/>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54" name="TextBox 53">
            <a:extLst>
              <a:ext uri="{FF2B5EF4-FFF2-40B4-BE49-F238E27FC236}">
                <a16:creationId xmlns:a16="http://schemas.microsoft.com/office/drawing/2014/main" id="{3BDD232A-BE9A-E128-E179-49B8C876F66E}"/>
              </a:ext>
            </a:extLst>
          </p:cNvPr>
          <p:cNvSpPr txBox="1"/>
          <p:nvPr/>
        </p:nvSpPr>
        <p:spPr>
          <a:xfrm>
            <a:off x="9548334" y="5348491"/>
            <a:ext cx="113382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The Heights</a:t>
            </a:r>
          </a:p>
        </p:txBody>
      </p:sp>
      <p:sp>
        <p:nvSpPr>
          <p:cNvPr id="59" name="Rectangle 58">
            <a:extLst>
              <a:ext uri="{FF2B5EF4-FFF2-40B4-BE49-F238E27FC236}">
                <a16:creationId xmlns:a16="http://schemas.microsoft.com/office/drawing/2014/main" id="{C460F11C-E7FE-C845-E7D5-C3CAA32BF454}"/>
              </a:ext>
            </a:extLst>
          </p:cNvPr>
          <p:cNvSpPr/>
          <p:nvPr/>
        </p:nvSpPr>
        <p:spPr>
          <a:xfrm rot="16200000" flipH="1">
            <a:off x="10897714" y="4594927"/>
            <a:ext cx="900998" cy="1083035"/>
          </a:xfrm>
          <a:prstGeom prst="rect">
            <a:avLst/>
          </a:prstGeom>
          <a:gradFill flip="none" rotWithShape="1">
            <a:gsLst>
              <a:gs pos="49000">
                <a:schemeClr val="bg1">
                  <a:lumMod val="0"/>
                  <a:alpha val="0"/>
                </a:schemeClr>
              </a:gs>
              <a:gs pos="6000">
                <a:srgbClr val="000000">
                  <a:lumMod val="24000"/>
                  <a:alpha val="73000"/>
                </a:srgb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64" name="TextBox 63">
            <a:extLst>
              <a:ext uri="{FF2B5EF4-FFF2-40B4-BE49-F238E27FC236}">
                <a16:creationId xmlns:a16="http://schemas.microsoft.com/office/drawing/2014/main" id="{8779B4A1-2B59-2363-E721-FC786DD6610C}"/>
              </a:ext>
            </a:extLst>
          </p:cNvPr>
          <p:cNvSpPr txBox="1"/>
          <p:nvPr/>
        </p:nvSpPr>
        <p:spPr>
          <a:xfrm>
            <a:off x="10778905" y="5348491"/>
            <a:ext cx="113382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strike="noStrike" kern="1200" cap="none" spc="0" normalizeH="0" baseline="0" noProof="0" dirty="0">
                <a:ln>
                  <a:noFill/>
                </a:ln>
                <a:solidFill>
                  <a:prstClr val="white"/>
                </a:solidFill>
                <a:effectLst/>
                <a:uLnTx/>
                <a:uFillTx/>
                <a:latin typeface="Arial"/>
                <a:ea typeface="+mn-ea"/>
                <a:cs typeface="+mn-cs"/>
              </a:rPr>
              <a:t>Life Support</a:t>
            </a:r>
          </a:p>
        </p:txBody>
      </p:sp>
    </p:spTree>
    <p:extLst>
      <p:ext uri="{BB962C8B-B14F-4D97-AF65-F5344CB8AC3E}">
        <p14:creationId xmlns:p14="http://schemas.microsoft.com/office/powerpoint/2010/main" val="42882367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826B905D-671C-48BC-A0DD-0FECA015BEE4"/>
  <p:tag name="ISPRINGONLINEFOLDERID" val="0"/>
  <p:tag name="ISPRINGONLINEFOLDERPATH" val="Content List"/>
  <p:tag name="ISPRINGCLOUDFOLDERDOMAIN" val="https://thinkbox.ispringcloud.eu"/>
  <p:tag name="ISPRING_PLAYERS_CUSTOMIZATION" val="UEsDBBQAAgAIACJN40qpAcR2+wIAALAIAAAUAAAAdW5pdmVyc2FsL3BsYXllci54bWytVU1v2zAMPadA/4Ohe6WkH2sb2C26AsUO61Ag67ZboNqKrcW2PEmum/76UZK/53QrsEMCm+J7pMhH2r9+yVLvmUnFRR6gBZ4jj+WhiHgeB+jx693RBbq+Ojzwi5TumPR4FKAy5wZAU+RFTIWSFxrAD1QnAeoZMDAjr5BcSK53wH0G3G2k41N0eDADl1wFKNG6WBJSVRXmChB5rERaGhKFQ5GRQjLFcs0kcWkgr8Eu9d/R8MtETvSuYKqHLPT7A9ckLceL4gOS6gQLGZPj+XxBftx/XoUJy+gRz5WmeciQB5Wc2VI+0XB7L6IyZcrYZr5LcsW0NklY28zXS764yD0lwwA5h3XGlKIxUzjNY0QclkyA/U1KVVLzqAGt4VVbXvNav7V5XzdutnOkcy7Kp5SrBI76kM46CfTJMKqf2etaBT02CrozTMiT7FfJJYvs67dWjPMFcgFbxdk8sapCOICnOxpqIXe3AAMV1R3EbdOwaxq2oJYDt9FXHQVqbrthVJeSNaWa+c88YuILlZIaWVxpWTKfjIw1lgzBPnFXrpvUNcRPdJae/UNvjN+oNT/VW52xgP/RmE9A1NaE5xF7uePgo1kGNdUMim1sWBcpNjG7nFT5lPV0PTC5HOumwEU8TWXMYAwjqinp7GQflEmqwCUs5QjbO9gLTnicpPDTkwzj0700GZXbSYbewV5wKsLtBLQ1t2Uk4zqOxNQqyCcT68QPS6VFxl+tPAd7Ri+tDt8auebopuDtwfn8j1EcxGgGc4MmVpd56u2r5vDBzKlWnc+6cJaBWmEemC4L59XMQlmMfCK2oWWqb/s5NfuwBx3lPDUd01zfQe+iWvFX5lU8Ml+6xYmpScKMZgL04eKkxwD9hO0yCG9N+yJuRN7UAWNi39y/rWiz5evWua7v67APNXzmrHIYN1MfQR2xFGUejXqIi+4jolLYaTeSUS9lG7jR4hhEKooAncJDfefLs8vuyueLywZr83pwgV0u71jpdcKdgkit6/Yifr0b4PE3UEsDBBQAAgAIAOtaAlMxtD4H3QQAAGoSAAAdAAAAdW5pdmVyc2FsL2NvbW1vbl9tZXNzYWdlcy5sbmetWG1v2zYQ/l6g/4EQUGADurQd0KIYEgeyxDhCZMqV6DjZMAiMxNhEKNHTi1Pv037Nfth+yY6U7dhNCklJAduQaN1zx3t57qjj06+ZRCtelELlJ9aHo/cW4nmiUpHPT6wpPfvls4XKiuUpkyrnJ1auLHQ6eP3qWLJ8XrM5h+vXrxA6znhZwm050HcP90ikJ9ZkGDvBeGKT69gPRkE89EbWwFHZkuVr5Ku5+unXT5+/fvj46efjdxu5LjDR2Pb9QyBkkD6+7wBEaBj4MaBhPyb4iloD/dtPLphS3yPYGmwu+klPQnxpDfRvq9w0DDGhceR7Lo69KCYBNb7wMcWuNbhWNVqwFUeVQivB71G14BDHShQclVKk5o9EwUJe8zZlbjC2PRKHOKKh51AvINYgUkWxfmtgWV0tVAHqSpSKkt1InhqdkDHm/2XBS1DNKsgoBJ9qIeBJlTGRH7WrnhE/sN3YnkziMY4iewTOpbtNAdIB/L2oFvBfytVbUHGfS8VSdFtwAAwixJZLKZLmSREtC23hRLJ1qxWhPfPIKKZB4EcxJu52xRrgPEVuwfRme6KEdoRDAChYyYtnyMYm1404sqXsh3Dujc59+FJtwrmYLyR8q752TDBkwoTnbVKQqTiEHI+iWRC62mmgCjG0ZGV5r4r0IEv349kG7BEngEJw6B441RhbYMgPAexVFDyp2sB8e0qc83hICVwOMTjXZ3WeLDrKQYU8maT7KVlDrPYTrzX/N2jxMLiCEgdGCvpIBBdARBd9JK5xBOSBozYZYl96I1tTgSafLTNsmSdhutDlGrEkATkd0pVQdQkr2iXAD4aDyn5aIvxlCpnk2f4T/NYAQrBNDs3FioMJRdqe0cC2DnZ1Tn+Zer/HZ7bnYzeGJAfqialpA1oZA+LMVYWYlEpvAPSydMXyhKMbnjAd2DU8lorUPKYT0FjyVy3+RqzakO6bDV8TF1+9Oepp2gHFP7Ywq0swr6p4tqzaVO+Z/xwrdLF914QuW3+e/sjBxA694LtByti6CVKXyJQiq2XTC14cn51lfWPUasQLPdU9Wj/akqgh/aEHrDUUqrsEhmFDNzaYD2R3KY+cgaJJ0zuguXj5bQ+dJNgAEIWei3EJrjow4VJzfnf5GR5GHoXGMeM3pahapzJTjU2Ang5tAmOw5BV/KMYbfquAxyRnq2Y4g/ZoIt0a0L3Z76BfUI/6YDIBwPlmriqRFBnYn3bAnI7x1gMNzR/sZKZqmZrileLOUD34ts7446nytlCZWZWs3CZv02lOX2JFs7mwUTrpMZfs6q9zfPbK7/lRirAdwiTi2MTR44uja1V2FIIS0K7wabSdfqAWMlYlC2irt6rO045AzVHGxWc2gG32HHFWJIv//vm3I8Y3ljSraLP6Wy8QPZcBC+Id2B9EVbz8sw2E2sNDOXPTRWpz9NvKdTwJUg+y8IccsVjTWjKVwdJRu15I8k3QbEpt53wMdRCZtFd1kbRPafsIYzu8AC4zxwNrMGbFHRAhVUr2QjGutgaXerAz0eoj/HAEX/FCO6mP8Msait429Sax7brmhQSUIJw375rOmcKBJ9m8mZBq3hnMObcJsO03eDwVVV/AEOPdCwd9qDYHWB9OyJBGHWrTNLgtlwFdNPcPZLF63O92d6V5K3T8bu8l0f9QSwMEFAACAAgA61oCU0dLVwP8AwAAFxEAACcAAAB1bml2ZXJzYWwvZmxhc2hfcHVibGlzaGluZ19zZXR0aW5ncy54bWzVWO9y2kYQ/85T3KiTj0F2atcOA3g8thgzwUCR3CbT6XgO3YKuPt2puhOEfOrT9MH6JN3TYQwBJyIpnWQYD+i0+9u/v13JzYv3qSAzyDVXsuUd1488AjJWjMtpy7uLOi/PPaINlYwKJaHlSeWRi3atmRVjwXUSgjEoqgnCSN3ITMtLjMkavj+fz+tcZ7m9q0RhEF/XY5X6WQ4apIHczwRd4JdZZKC9JUIFAPxLlVyqtWs1QpoO6VaxQgDhDD2X3AZFRUdQnXi+ExvT+GGaq0KyKyVUTvLpuOX9cH5pP48yDuqapyBtTnQbD+2xaVDGuPWCipB/AJIAnybo7tmJR+acmaTlvTqxKCjtb6OU2C50alGuFOZAmiV8CoYyaqi7dPYMvDf68cAdsYWkKY8jvENs/C3vOroPe93r4L4/iILw/ia67Tkf9lCKgrfRHkpRN+oF+8hXhb95NwxGvW7/zX00GPSi7vBJCzO6kZCmv5mxJmZWFXkMq4Q1TVKkY0m5wB79KI0aDHa5oPkUItXhWMQJFRo88kcG058LKrhZIBmOkAwPANmlziA2I1u2lmfyArwnOAeIjmEtVy1x+nrVEmfnG6H7zvpTWDu9bFJjaJxg8+BZ6VrTXz96FJsouRGavSZjJdgqIEjHwPo0hTVKhA9cdlDy2CMTLILAUAcZSBJSiTTkBsOPVwC6GGvDTUm/zlL6MudUEMTDOQHkNtxKR5zQXG9kfZV52/xx+7e+MqB/d+lwR8+J/qoKwchCFUTwByBGESx1keKvBMg6ocgkV2l5ipQ3RAuOzs04zIFdVDH0Dk2kBWrifMkEGGfhz4J/IGOYqBxxgc5wGuE51w6/vhdwRrV+AqWPPr5wNOn2r4O3L2yAlM2ojPcEx/6ANDOHwKcYu1RoQgiF2VyDwMzEtNBQ1odxVopVCbP+5RXRPC2Eq/h/XZc16ANW5zBW6MLVqEphPutBZbMJnZWctDwroZGNHEviMPFGjIOGywKqAsZUEiXFgtAYh7m2DJ9xVWg8cVx20PqLHHSqhMvS1SnOQzSWM8iroB0dv/rx5PSns/PXjbr/z19/v/yk0nLBDQW11tyGu3p2g1bT+miPfkbpE9t0S7ej8tS2KNsyuvsJYbnJtud807c7aPdKKjfnt7qRwuBydHVDRkF414vCRpWG6CtknYkT7KiJfaasojO4i7AkQRXR4Sj4pZIbWJtKbAjCSnCDSnG8qSI1cpt6uLalK7mA43zqxhMOdMFTjp35XVD0ObZ8Pbv/F4Z+9UOjo/iBGAo0jxOs6sE64buYgodM8beUNXe1et3beL9r+jvfpO2dlEueYi7tpl+9frdPT47wjXHnrVoN0Tb/mdGu/QtQSwMEFAACAAgA61oCU6GEF03jAgAAlAoAACEAAAB1bml2ZXJzYWwvZmxhc2hfc2tpbl9zZXR0aW5ncy54bWyVVsFu4jAQve9XRNl706XdlpUCElAqVepuqxb17iRDYuHYke3Q8vdrxw6xgUAaCymeec8zHj9PiMUG0+mPIIjTmnOgcgVlRZCEgKISJuGqwHSTsK8Av1cc0zxQzh3wQFpYGBkyI4y/g5QKIrSltQU4m4RJLSWjVymjUkW4ooyXiITTn9fNE0cN8hKLbYErzmPzXOCsUQpdmOEUG+P3vR59hJSVFaK7Z5azqwSlm5yzmmYX4xS7CjhR1dQb/3O/WPYGIFjIJ1VgL6flWI9hlIqDEKBTulvqcZFFUAKkjXT+VA44Xajzuz+gbbHAsqHNfunRR6tQDn6RxzM9+vFUre4Rrpej0c3deYKEL6mgNyM9eqGN8r+1OKvq6jsaqTjLdUF9zvxuMetXy55DGMrU9VOE0fz2cXx7kaA3pAMpxsNYjz6GLc/tgx4OyL669z7W15Uz8qrretAQ9KEnBKaS1xBH7cz4RME+X2qp7kfrdy0d5lXl/IpqAdM1IsLCOmMHfINPTDMXZS0d5IORuoSFSdhF+o6OsFjMm2bhZLg3OSly2B7hHGOH/KfqeoR0jB3yneAMXijZWY+T7KHLkNpDniN7nOfrr7xAkZpm1tvOWq+O9KyvrnBStYYWU7IMpkKns8Il6IOLo8ZmUoqOcoop2uIcSczoX41Lds1mRBwdOKzWTisrllgSOCW4JkfVpt1yNXNfj9brC9J8FrrNmXkgVRefhMzoMgwsZxI2a5iP4TGcMgliKBhJidKiVJ+8wRTdhBUe+BNds6GkEvEN8BVjpDdOHDlViKPTdY5tMU4dAK3LBPhSnRuGVji+zeAKnBdE/eQHhk/IfEKP0zBloZajCO916RisCADxtGhVaybGU9ZEYgJbINbrGJoN9+0sFkqlfYKbyWdYS1dy1jJIk7ZXdMfp9TnPcYLwofJiftdxHQNkL1Eimp15N7/tw04uXmtu+5nWuQsyBqslb2nlP66hMup/o/8BUEsDBBQAAgAIAOtaAlOpYJAf6AMAAKgQAAAmAAAAdW5pdmVyc2FsL2h0bWxfcHVibGlzaGluZ19zZXR0aW5ncy54bWzVWO9u2kgQ/85TrHzqx+K0l15SZIiixCioBDjs3LWqqmjxDngv613Xu4bST/c0fbA+yY29hEAgqWnL5U4oAo9nfvP3t2PHO/mUCDKFTHMlm86L+oFDQEaKcTlpOldh+/mxQ7ShklGhJDQdqRxy0qp5aT4SXMcBGIOqmiCM1I3UNJ3YmLThurPZrM51mhV3lcgN4ut6pBI3zUCDNJC5qaBz/DLzFLSzQKgAgH+JkguzVq1GiGeRLhXLBRDOMHLJi6SouDCJcFyrNaLRzSRTuWRnSqiMZJNR0/nl+LT43OpYpHOegCxKolsoLMSmQRnjRRBUBPwzkBj4JMZojw4dMuPMxE3n5WGBgtruJkqJbTOnBcqZwhJIs4BPwFBGDbWX1p+BT0bfCqyIzSVNeBTiHVKk33TOw+ug2zn3r3v90A+uL8LLro1hB6PQfxvuYBR2wq6/i35V+It3A3/Y7fTeXIf9fjfsDO6ssKJrBfHc9Yp5WFmVZxEsC+aZOE9GknKBI3qvjBoMDrmg2QRC1ebYxDEVGhzyVwqT33MquJkjFw6QCzcA6alOITLDom1Nx2Q5OHdwFhADw14uR+LV6+VIHB2vpe5a73dpbY3So8bQKMbhQVkZmueuim7VxkqupVZck5ESbJkQJCNgPZpggQdt6ZAxVl1gbv0UJAmoRNpxg/lGSwudj7ThpqRbe6F9mnEqCFIKzwUgl8FG/lFMM71W5mWpi2mPWu97yoD+YPO3oodU/1S5YGSuciL4DRCjCPY2T/BXDGSVQWScqaSUCqoN0YJjcFMOM2AnVRy9QxdJjpZ4nqQCjPXwMeefyQjGKkNcoFM8fVDOtcWv7wScUq3vQOltjM8sLzq9c//tsyJByqZURjuC40BAkpp94FPMXSp0IYTCaq5AYGUimmso+8M4K9WqpFn//o5onuTCdvxn92UFeo/d2Y8XOrc9qtKYb0ZQ2W1MpyUnC56V0MhGji2xmHgjwjOIyxyqAkZUEiXFnNAIT29dMHzKVa5RYrlsofV3BWhNCZdlqBN8JEBnGYOsCtrBi5e/Hr767ej4daPufv37y/NHjRYbbSBo4c2utLMHV2Y1q3uL8xtGj6zPDdu2ypJiRNmG0+2PBIvVtXnOe26xdLbvoHJV3ltBo6fbQYF/Ojy7IEM/uOqGQaPKCPQU8sxEMc7QuHhsrGLTvwqxCX4V1cHQ/6NSGNiNSvPvB5Xg+pXyeFNFa2h382BlL1cKAQ/wiT2Q8AgXPOE4i/8LUj7Ejx/n87/Cya3PhfxRUloa74mTQLMoxj7urfdPd9I9XVX/S4WyV8vXtrX3NM/d+kZcQ/n6fxdatX8AUEsDBBQAAgAIAOtaAlMyYqOLkAEAAAMGAAAfAAAAdW5pdmVyc2FsL2h0bWxfc2tpbl9zZXR0aW5ncy5qc42Uy27CMBBF93xFlG4r1AYKaXc8glSJRaV2V3XhhCFEOLZlOykp4t+LEx6247R4NvHVyR3PWJ59zzsuP/G9F29ff9f7N3Nfa6A0yQu4N3XcoedK9wXOVvCR5YAzAr6FlOdfL/LhSriMfVKbxtW7shWan08dNFPaGmGhi9wBChdYOsBvF7hzgD8XsKfV1dSkNToupKSkn1Aigcg+oTxHNePfPdRLL9GCaQm8QRf1cqBrlIBh+jd5dXwaq9C5hOYMkWpJU9qPUbJNOS3Iqst1UzHgxyvfnmp5Hs8iww5nQr5KyO3EUaiim2QchIBT3lGkwgljFAPWfNvdtFDDuF2QRZeZyOSZnjyq0GmGUmh1KZyoMDFy9LK5hygIBqM2J2EnG2IQqDAIjCrgt1hRVrAbLpBxmqqOtNDpaDYxr/KCYopWGUkbLpgOF+HQyanDKtsGnIcqdPBa6HCuwjeeELWe0Mbx+vKu0eF695YmjaF0ziqsrEvXIMAukbhE6hJZ5xRqDxJpDxK1//S+/juNbdc7/AJQSwMEFAACAAgATmFyVCkQ9LPCDwAAfiUAABcAAAB1bml2ZXJzYWwvdW5pdmVyc2FsLnBuZ+2a+1tSWffAabrNVF6apsbJC1Zv01zKa6lh4liWNaVNmmmmkjliXtDQQAGBKZ+ypoScSkdRaOI188o0hBcUtJs0KZJ5IUSlYowAlUQOKAh8wXrf7/P+D/7AOex99uectfZaZ+21zrMv/xQWYrNi/QoQCGRzYH9wOAi0JBgEWpz26TJLz+GXoWGW06Ls8JDdoIYeJ7mlsSQ5KDQIBLpHXjmXsNTS/uzM/uPZIJDtI+tvES/z7s8g0OY1B4KDjubGT4xIrozn4HlT2fTiY4Wh2277FIbWI8oeR6xZG/x4cPcf9zZrlj8MOu0W4NrfuIRz7fPPf/1CfPRbTdQK1snHxSvil/y47f5q3AaHoKzVHprdQf8uCTKf+1bFx4ADZRRBz+TcywDcWyD3UT7Tf7qi1EhI7qHO7spB91QOeAgCzA8Vik3kepe2LOBpmgrra5G0Y1u1YR+LlOoijbXbSMuduyy/sMjSbRvEIlPprur+Eio141NLx5n9NeeclhapCCpDnw3IOuII69pBALed6b3oPy0dV/WHvNR6seBuzNNK0Vfzfw/ZWwe8+XSj5fiDU9ASy+nSpkvWS8glqy1HV5LrJ5bT49WWKQb94nfe+jT7kAVoAVqAFqAFaAFagBagBWgBWoAWoAVoAVqAFqAFaAFagBagBeh/ocYVG3NiTR2KCBo+C2AxiNnAiApPTPKhQOCocYXD4L1y50TLOLRvAyyTVc1omeMH4pF0ViLiRIm8S1ITATMcb6D42m60fssduBI485rlLhiHoLYqf+8h7bCAYpxqeWCeR+BjBitxQpAeGMLi/1EvUkJ38bmZqdL5D8Zc7eZSfKhzn+jesh7eTEQ+fi5fHnkSBPKFGV/N/nRqv6APNqs4C7OQG8JGSgwEzwedQY9r92gDUYeSeev9cMnGmiZ2BuOTxSA/GLCnWkYlvh7y/utRmchEssUooCMyOyeLgG/T4ei6HKThhISFFePt6uLNK1Vl1MDpQRzYjz2cO+RInKoIEWbrxLAs3oiq7XWeVmmTiZMTahPjiCQdj0KUVwhVBa2TmJMAm0aTNCkb/SdQW/kujihR05ya3JCZl97fiCqFMrRpbeMpTbXiuwwmd3JKg4eQoziYtQ6gjtmaKIWLolubc/ZdhG4ivb1pw6XYa6XOSsTAbTW1S8eYNNw0kOMuuUX6VXdtPczYm7G3KOb3QdQI0Wx03LvOJ0J33FkFGUSNf7+uX77WVm/auvYgvOjkCLqKQ6qUWuVgk7jcoTsZ9J5aRuupAxXxhoim1ra5A+IB1AAgBAZ9pGNa+a544K11cmVVo2lvriU3Cuh7aNgMDkO3ZnWw29NuEtCYmnCc2GD4ey7c+IVpO8P08h+I6NBI5lpQZ59bu9SkZPzmoKJ5hh/1e3fyz4xWlKw+eziR7ubfeW/oTmM9o4k7iRQPMQixx/ZX855bHk1jhU6Ijy8rmi4TIRaD/oQByi8KtNwNXaUTum8SFFHJcAP326B/znePR6tSr+f2rlSJMHT9Z6bmT+FE+Eoz1y5Zl8SJqTLVGeh7nrEnBiuaepDkwrEkHoNpchI46upvH3hCut54ImcIWiHsznAE/WKE9Pt+4ZzcKKHfqDYfy200U+w/KNYAX/mqVH8Zb07thAArfhn73uElTfSQuGpVlyFrnfcgImdI6VCPS093DB5KaaJUNB6W7WCKl4FOEhug6pes5PiCACYevJl/k7zLK2BZ1eYPtovjr+vwljK+daoi1LTHtv0FY14wOzgU68YwS4pQZJugn5mlIz4gkAE5aM5+tdfikuTf4EJz79SdJUWZeOWJ2mQq5i17TDPrzp15w4qIL0MaxlBXFVmV0IYJOLOtUJUn8xe6t5ePARo0fUzIln/Uo5JA54sw9fGbf1J9iSyDVSfg1roUMzp28nGXrs5rcnpLgE8j3q4IPTSRAbeffcmDNmLNBglx5JFdYJ5Gx6niZvanSH1QpRD8znktA9Gz7mgeayw9rimj/mWfjIwNjSnuE+7Ejea+6NYS7/M1ntENNBxYr3TSpRz1JuwKo0FdeJVjExlerW20py3Li/xVbdko+YtKx2G0GFHrTpztEjZGO2/7TqGBeEg12h0c/iFwv765kcJX+7jgNb3KEvOwDJpzNkagxmJbe9VpI2fhPGxU1WcbOZcqKqIgF/uB+8jV3YRI13fSEwm3YEFHqiLL330zYPY/iI99fXuyymr20e4D5EIIcZWf0a+arNSQ3AGgULUnHJZWgX6BnoAvLUJJEhXg8+GSVrhMqGsZm3eRkQHcgXEvpgwP7GFQkfUv3WDcvD3d0VRYamG0eIDXtdS8xy7g7Fl9sy10opv04DTlK/KDZhinoSHRg8A9GsGrg7oI+wBkxTHe6+auYiSHw083EDbK1gfrzx1dToe64Z+nJvT25XR6eWke1MjPA6WCvLd61KCssjaygjB8Lm60c8aV8eRQXMi85lwOlx9njU2RV0TX3+zd9isOCYlYqa5EXfkZHaHbu/c8pAeQOSz/zqd7Mh+Cz6t8ghRXnB19YdE73JPOYNAPVTNaG9oFjuACABNyDSVmsUen2DqEj7GwtR3cLzGbqEckaal6XBTtmExIAzCcH3/+YHJfu/gW7IRoUNsnmE5FHFc+NG0guI/j6qMFZoV0lHt732F8fHHa43gGSWCn1EAQsYszvZhSjyE4lvasGcYCo2ImdDOzzSa3HSwY63AldFKQZohpF8o4+MDMBmkETaVeUUTFbu0m8SCydcH6MFW+Zxh4riHRiAG/pHLn/FihFcdKvpI19+GKm3rt1FCO6n3ZGNAvS6J5+w92iCihxHw3qa5W7xIp8e5UJXcRnyrAPRDiR+ENM7Ak0glHbdmZWUzAljrBYea+cVmh9PtLhoJMJvh2BRzOS7jP7+f2Z7+ydcBvxcaNGEZpZAM0THXiCd206BQMXT7mKeH1Jyagdw3ubHJ9sbzBVp1VbPen1Das4ljnzknbnXJSzOg+ok3ce8W55+5rY+IP40erWHHJ6LpzTF+KyZ971TnAaKzs5j4QwNFiEGgcDmbGOmp3cwcv7uAcq+tLo5jyVq0HMKX1qw3CRCxeJGyfqN04L5bG8x1whiE2YDIDZRMCJSZLJfMa16AKhczy0TvkWS7cKpPONdyfW074AQiCTr7qT0kqlzbkjEwMbM2kt1/Ut00+1ze73N3RpawWlKArrGvnaLpeBSAlgXrDQblqwxb+eOMi0Es+9I7w4kFnD2y9X80F0wHVhhd9jLJ3HeGeCVpqdlWFCOmA8MavSk2VKKR6tgGj8rp0tVhQ6l9zY1Q2ppmo0LZoUpItwrTYM+zlIOSR8/s5dSl51c/VWMX0X4JS57RX4/w7xMz7V9tN4eZ3AzIgmRZoIiXxZ+ykfh/sJDGO6hgB4iECFhGdNqBvJnhAuaIUxlplG4EV8uQ8Ut/yOl0vhCvURqWP2MQ+xB/3u9pYCl22A3h2U988+NgIuOXvRwRS4g+SO2V9AXgcx+W/VhP6Rtbne4rl8XkaOXP5cfcfFJD/Gm5Ron31V0T3dEwAgBHJLHETwjCJumrBOKOgPh5lcPa926doEyX9UmLxs8BvALtEfLwCF9meVdfue0NPjZTlDMeZFh/3bkVYkp/pyzxaszY9zZLr2JT0CWyUgphhYfbDmJKe+A1Zw5r1TebhsdDg5I+WlctYeOwEjn9AOc6N5Xj9G/ZtuKGt/Dpp1ieCfEE0FS2Lzd8feE3xIAJcQvjhqvtXipIvCsXAohPF96WT16CcBnpPGucnuVLpf6u9ccpWjigWBlIH0ZgfhBYlDj0hrQDroO+pAzTzE1g91HzBffTVdTKUy55G6JwRm652/A2PMD8HDi4tUeB+rIARZUqpyEequ0KdX35bGXgjRUhFInyB4XrqI+cmPxXrlPE4czI0EoeP7txxCnanm5B26nqpc36vTx/vVhVM3gvLVhmQyvGpNqRZvxNQRyXrtST/t5SwgGVw3pt/WaJeqv7B9pr8+6tWxBXvM14XIfW3dBXP+6rcAeeWtsV65XrVtamkKSmgS6HHqZ6K7sVj+SdcojnqRl+XveRMokHM03cyBS6ICPFgEly4tO3nka3tdgO6c1ObiQCS6J7SdVr8wQo5vDFL2jb3wI4RoBzKK057NKaJuSf8bYcx3xj/Tpf9oFeth3g46bjrLW7tOe/WnfIvv7sxqhuqgiKO9k0lxoqFPEvQMsz8WmaxxtcROvxHHVyCUxW3+klN0ju20ZnebrttkZaVSB4ZiJIpdIy5B9vPd1tTOxFqkftOxof1fOrVzVohFeVssqyNN3yioOqnGr/yztDPNr4dswQvOm2m1EAirIWvgw62GEbaW7BKhrlXQS0wXT3R/YioZ9QSzZ3me50w0zQxzMxNf9P2IYAIqqCGf/4/1YiAYbHYVWEH7VtcrTfFMvuxgmtJ72dmqsxJwB+BpoJNwJR6botJ//cAZXSqtW+p75eSrZ+coYskJaHlH7Mh7OTslw0BBsiwNeFKUhBvirRRSWWuWUGWFSeEkTvheMwMSATD9v6myWpzrugTdphjE+ZtrZnJNjbo2tL9M2yYoI5COBHmg4yfN4NWOaoLuN9nuDy8wlusOvKsTZcPpk6av15StNKLmRiAfZJG0F98fgS+8t1fw5NbVHnCs/5u3OOgV/uY7e4UPzLRQ+kDb7IBdZgGcD86qbu1mBseUWBMOltF+fxDnrbf/u/tK0HDp7W6pDUAriA5oNWUsQkEouwky3J90+AGf4hGJMtWFuY//aN97h28O4WA3WW4WWqZmrFPsLPQjYSkt4M+/7lBsvGvZ+xJdqHV+8+guVogMx63D+0XoaJ4ioVHENl3I3TydFoTC2m/858XaObb7RdqTYZhEaWGoJkSwGC7hLyuaWVopGRGK+EmFPHrE9eBmnvHVV13FDo7wRtwN7sHPzcvnf9j3Zqd/KGpn4TjyVP5nYX5+x9S+stl5dow42VfCZOtO6dr25pb/s9IuxZX20oA6H1PfL4ULwbrNdtB7zeZtd1miyNYqrNqcJjzMz1wP423J5YpNJU/sVtvKV7G6ghlZT4Uk2bmJgM3rbC88FAbsDcLYckb4qzbh2wTjGz50NS1wXHKpOFrS0037MTgTjuHqDarC4jqqRRQiiRXK6IjUsXs7nG2tUwsdc26Ut1xRLVF7dgO+NcKiK+vuF/ZQDTozLma2h2sQgdrFZl9/uk2BU9yVqeIbJIgNZIpkuI+JBNt3afzavOH0lL2gmsWr7fWmlfqYp5W1pJ3+QSssV63j1zZohmedj8ksJabfsEDu90GzEqDJZL+ngH6uEGo32lpUdlhvPZv+cX5rT+3hkIEgGv4tCaKy8a+fzYgv2Dtztg7AKnBzJ0+VmtefifxhleZW0Ghtf/A3rDght0nz/8fUEsDBBQAAgAIAE5hclTAqrEVSgAAAGsAAAAbAAAAdW5pdmVyc2FsL3VuaXZlcnNhbC5wbmcueG1ss7GvyM1RKEstKs7Mz7NVMtQzULK34+WyKShKLctMLVeoAIoBBSFASaESyDVCcMszU0oygEIGZhYIwYzUzPSMElslCwOERn2gmQBQSwECAAAUAAIACAAiTeNKqQHEdvsCAACwCAAAFAAAAAAAAAABAAAAAAAAAAAAdW5pdmVyc2FsL3BsYXllci54bWxQSwECAAAUAAIACADrWgJTMbQ+B90EAABqEgAAHQAAAAAAAAABAAAAAAAtAwAAdW5pdmVyc2FsL2NvbW1vbl9tZXNzYWdlcy5sbmdQSwECAAAUAAIACADrWgJTR0tXA/wDAAAXEQAAJwAAAAAAAAABAAAAAABFCAAAdW5pdmVyc2FsL2ZsYXNoX3B1Ymxpc2hpbmdfc2V0dGluZ3MueG1sUEsBAgAAFAACAAgA61oCU6GEF03jAgAAlAoAACEAAAAAAAAAAQAAAAAAhgwAAHVuaXZlcnNhbC9mbGFzaF9za2luX3NldHRpbmdzLnhtbFBLAQIAABQAAgAIAOtaAlOpYJAf6AMAAKgQAAAmAAAAAAAAAAEAAAAAAKgPAAB1bml2ZXJzYWwvaHRtbF9wdWJsaXNoaW5nX3NldHRpbmdzLnhtbFBLAQIAABQAAgAIAOtaAlMyYqOLkAEAAAMGAAAfAAAAAAAAAAEAAAAAANQTAAB1bml2ZXJzYWwvaHRtbF9za2luX3NldHRpbmdzLmpzUEsBAgAAFAACAAgATmFyVCkQ9LPCDwAAfiUAABcAAAAAAAAAAAAAAAAAoRUAAHVuaXZlcnNhbC91bml2ZXJzYWwucG5nUEsBAgAAFAACAAgATmFyVMCqsRVKAAAAawAAABsAAAAAAAAAAQAAAAAAmCUAAHVuaXZlcnNhbC91bml2ZXJzYWwucG5nLnhtbFBLBQYAAAAACAAIAGACAAAbJgAAAAA="/>
  <p:tag name="ISPRING_FIRST_PUBLISH" val="1"/>
  <p:tag name="ISPRING_SCORM_ENDPOINT" val="&lt;endpoint&gt;&lt;enable&gt;0&lt;/enable&gt;&lt;lrs&gt;http://&lt;/lrs&gt;&lt;auth&gt;0&lt;/auth&gt;&lt;login&gt;&lt;/login&gt;&lt;password&gt;&lt;/password&gt;&lt;key&gt;&lt;/key&gt;&lt;name&gt;&lt;/name&gt;&lt;email&gt;&lt;/email&gt;&lt;/endpoint&gt;&#10;"/>
  <p:tag name="ISPRINGCLOUDFOLDERID" val="0"/>
  <p:tag name="ISPRINGCLOUDFOLDERPATH" val="Repository"/>
  <p:tag name="ISPRING_SCORM_RATE_QUIZZES" val="0"/>
  <p:tag name="ISPRING_OUTPUT_FOLDER" val="\\Tboxfs001\shared\RAP\Research\TV Reports\Quarterly &amp; Yearly Reviews\2027\Q1 2027"/>
  <p:tag name="ISPRING_PRESENTATION_TITLE" val="Future Focus Report - Q1 202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1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12C10D46BFB04798D9B0BF8875AC26" ma:contentTypeVersion="9" ma:contentTypeDescription="Create a new document." ma:contentTypeScope="" ma:versionID="0529903f3036c693614b27c4cb42a34a">
  <xsd:schema xmlns:xsd="http://www.w3.org/2001/XMLSchema" xmlns:xs="http://www.w3.org/2001/XMLSchema" xmlns:p="http://schemas.microsoft.com/office/2006/metadata/properties" xmlns:ns3="b285913d-14e6-45f5-a3a7-22f3c8c29baa" xmlns:ns4="7c0d7b1a-507e-46fe-ab3e-c281bbe4bb2b" targetNamespace="http://schemas.microsoft.com/office/2006/metadata/properties" ma:root="true" ma:fieldsID="45f79b689ab585f420f25ae3252ac4fc" ns3:_="" ns4:_="">
    <xsd:import namespace="b285913d-14e6-45f5-a3a7-22f3c8c29baa"/>
    <xsd:import namespace="7c0d7b1a-507e-46fe-ab3e-c281bbe4bb2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LengthInSeconds"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85913d-14e6-45f5-a3a7-22f3c8c29b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0d7b1a-507e-46fe-ab3e-c281bbe4bb2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B6022E-8A93-42F0-BDB4-69DBA3D54EE2}">
  <ds:schemaRefs>
    <ds:schemaRef ds:uri="http://www.w3.org/XML/1998/namespace"/>
    <ds:schemaRef ds:uri="http://purl.org/dc/elements/1.1/"/>
    <ds:schemaRef ds:uri="b285913d-14e6-45f5-a3a7-22f3c8c29baa"/>
    <ds:schemaRef ds:uri="7c0d7b1a-507e-46fe-ab3e-c281bbe4bb2b"/>
    <ds:schemaRef ds:uri="http://schemas.microsoft.com/office/2006/metadata/properties"/>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9B904C35-2EEA-4522-8CD1-3BC9BEEF119A}">
  <ds:schemaRefs>
    <ds:schemaRef ds:uri="http://schemas.microsoft.com/sharepoint/v3/contenttype/forms"/>
  </ds:schemaRefs>
</ds:datastoreItem>
</file>

<file path=customXml/itemProps3.xml><?xml version="1.0" encoding="utf-8"?>
<ds:datastoreItem xmlns:ds="http://schemas.openxmlformats.org/officeDocument/2006/customXml" ds:itemID="{AA84130A-5CCA-482B-A0B0-C54EBD94EA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85913d-14e6-45f5-a3a7-22f3c8c29baa"/>
    <ds:schemaRef ds:uri="7c0d7b1a-507e-46fe-ab3e-c281bbe4bb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ThinkboxPowerPoint_Template_Nov17_FINAL</Template>
  <TotalTime>0</TotalTime>
  <Words>3123</Words>
  <Application>Microsoft Office PowerPoint</Application>
  <PresentationFormat>Widescreen</PresentationFormat>
  <Paragraphs>1237</Paragraphs>
  <Slides>26</Slides>
  <Notes>26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Aptos</vt:lpstr>
      <vt:lpstr>Aptos Narrow</vt:lpstr>
      <vt:lpstr>Arial</vt:lpstr>
      <vt:lpstr>Calibri</vt:lpstr>
      <vt:lpstr>Symbol</vt:lpstr>
      <vt:lpstr>Thinkbox</vt:lpstr>
      <vt:lpstr>1_Thinkbox</vt:lpstr>
      <vt:lpstr>Future Focus Report</vt:lpstr>
      <vt:lpstr>In this deck...</vt:lpstr>
      <vt:lpstr>Category &amp; Advertiser Analysis Q1 2026</vt:lpstr>
      <vt:lpstr>Q1 2026 TV Impacts by Category</vt:lpstr>
      <vt:lpstr>Top sectors by Q1 2026 impacts</vt:lpstr>
      <vt:lpstr>Automotive - Advertiser </vt:lpstr>
      <vt:lpstr>Travel - Advertiser </vt:lpstr>
      <vt:lpstr>Finance - Advertiser </vt:lpstr>
      <vt:lpstr>Lighter Viewers &amp; Viewing Overview</vt:lpstr>
      <vt:lpstr>Identifying the ‘lighter viewers’</vt:lpstr>
      <vt:lpstr>Top genres watched by ‘Lighter Viewers’</vt:lpstr>
      <vt:lpstr>High indexing drama content</vt:lpstr>
      <vt:lpstr>High indexing film content</vt:lpstr>
      <vt:lpstr>‘Lighter Viewers’ aren’t solely limited to high indexing genres</vt:lpstr>
      <vt:lpstr>When to target the ‘Lighter Viewers’</vt:lpstr>
      <vt:lpstr>Q1 2026 linear TV facts &amp; figures</vt:lpstr>
      <vt:lpstr>Programming  Q1 2026</vt:lpstr>
      <vt:lpstr>Programming Highlights – Q1 2026</vt:lpstr>
      <vt:lpstr>Drama - Programming Highlights</vt:lpstr>
      <vt:lpstr>Entertainment - Programming Highlights</vt:lpstr>
      <vt:lpstr>Sports - Programming Highlights</vt:lpstr>
      <vt:lpstr>Hobbies &amp; Leisure - Programming Highlights</vt:lpstr>
      <vt:lpstr>SVOD Drama &amp; Entertainment - Programming Highlights</vt:lpstr>
      <vt:lpstr>Q1 2027</vt:lpstr>
      <vt:lpstr>Key Dates</vt:lpstr>
      <vt:lpstr>Programming Highlights – Q1 2027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Focus Report - Q1 2027</dc:title>
  <dc:creator>Kate Allinson</dc:creator>
  <cp:lastModifiedBy>Akeel Mungul</cp:lastModifiedBy>
  <cp:revision>3805</cp:revision>
  <dcterms:created xsi:type="dcterms:W3CDTF">2017-11-21T15:01:39Z</dcterms:created>
  <dcterms:modified xsi:type="dcterms:W3CDTF">2026-10-22T10:17:24Z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0x010100A712C10D46BFB04798D9B0BF8875AC26</vt:lpwstr>
  </property>
</Properties>
</file>