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Lst>
  <p:notesMasterIdLst>
    <p:notesMasterId r:id="rId37"/>
  </p:notesMasterIdLst>
  <p:sldIdLst>
    <p:sldId id="270" r:id="rId6"/>
    <p:sldId id="2147376123" r:id="rId7"/>
    <p:sldId id="4751" r:id="rId8"/>
    <p:sldId id="4701" r:id="rId9"/>
    <p:sldId id="4717" r:id="rId10"/>
    <p:sldId id="2147376117" r:id="rId11"/>
    <p:sldId id="2147376113" r:id="rId12"/>
    <p:sldId id="2147376121" r:id="rId13"/>
    <p:sldId id="2147376109" r:id="rId14"/>
    <p:sldId id="2147376108" r:id="rId15"/>
    <p:sldId id="2147376107" r:id="rId16"/>
    <p:sldId id="2147376112" r:id="rId17"/>
    <p:sldId id="2147376122" r:id="rId18"/>
    <p:sldId id="2147376120" r:id="rId19"/>
    <p:sldId id="2147376114" r:id="rId20"/>
    <p:sldId id="2147376115" r:id="rId21"/>
    <p:sldId id="2147376106" r:id="rId22"/>
    <p:sldId id="4752" r:id="rId23"/>
    <p:sldId id="258" r:id="rId24"/>
    <p:sldId id="2147376125" r:id="rId25"/>
    <p:sldId id="2147376126" r:id="rId26"/>
    <p:sldId id="2147376127" r:id="rId27"/>
    <p:sldId id="4753" r:id="rId28"/>
    <p:sldId id="4656" r:id="rId29"/>
    <p:sldId id="4693" r:id="rId30"/>
    <p:sldId id="4698" r:id="rId31"/>
    <p:sldId id="4699" r:id="rId32"/>
    <p:sldId id="4700" r:id="rId33"/>
    <p:sldId id="2147376124" r:id="rId34"/>
    <p:sldId id="2147376128" r:id="rId35"/>
    <p:sldId id="11408"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uture Focus Report" id="{C5C7A7ED-BC0E-4FF5-BCF9-72B37B57D492}">
          <p14:sldIdLst>
            <p14:sldId id="270"/>
            <p14:sldId id="2147376123"/>
          </p14:sldIdLst>
        </p14:section>
        <p14:section name="Category &amp; Advertiser Analysis" id="{B95F88B3-D839-43DF-A3B6-554018B70641}">
          <p14:sldIdLst>
            <p14:sldId id="4751"/>
            <p14:sldId id="4701"/>
            <p14:sldId id="4717"/>
            <p14:sldId id="2147376117"/>
            <p14:sldId id="2147376113"/>
            <p14:sldId id="2147376121"/>
          </p14:sldIdLst>
        </p14:section>
        <p14:section name="Reach Extenders" id="{B3157487-2CF3-4010-A9D9-C2ED641E2EF8}">
          <p14:sldIdLst>
            <p14:sldId id="2147376109"/>
            <p14:sldId id="2147376108"/>
            <p14:sldId id="2147376107"/>
            <p14:sldId id="2147376112"/>
            <p14:sldId id="2147376122"/>
            <p14:sldId id="2147376120"/>
            <p14:sldId id="2147376114"/>
            <p14:sldId id="2147376115"/>
            <p14:sldId id="2147376106"/>
          </p14:sldIdLst>
        </p14:section>
        <p14:section name="TV Viewing Overview" id="{AE5C6B85-D788-4289-80C4-C99369AE51C7}">
          <p14:sldIdLst>
            <p14:sldId id="4752"/>
            <p14:sldId id="258"/>
            <p14:sldId id="2147376125"/>
            <p14:sldId id="2147376126"/>
            <p14:sldId id="2147376127"/>
          </p14:sldIdLst>
        </p14:section>
        <p14:section name="Programming" id="{B122256C-AE2B-44B3-A998-3F3A81E40474}">
          <p14:sldIdLst>
            <p14:sldId id="4753"/>
            <p14:sldId id="4656"/>
            <p14:sldId id="4693"/>
            <p14:sldId id="4698"/>
            <p14:sldId id="4699"/>
            <p14:sldId id="4700"/>
          </p14:sldIdLst>
        </p14:section>
        <p14:section name="Q3 2024" id="{F78B9DDE-CB78-40A8-A1BC-D7D605B839F2}">
          <p14:sldIdLst>
            <p14:sldId id="2147376124"/>
            <p14:sldId id="2147376128"/>
            <p14:sldId id="1140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1" clrIdx="0">
    <p:extLst>
      <p:ext uri="{19B8F6BF-5375-455C-9EA6-DF929625EA0E}">
        <p15:presenceInfo xmlns:p15="http://schemas.microsoft.com/office/powerpoint/2012/main" userId="S-1-5-21-1903017862-2259124225-1915749700-4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E4D6"/>
    <a:srgbClr val="372D87"/>
    <a:srgbClr val="FFFFFF"/>
    <a:srgbClr val="8EA9DB"/>
    <a:srgbClr val="FFCD00"/>
    <a:srgbClr val="E2EFDA"/>
    <a:srgbClr val="FFF2CC"/>
    <a:srgbClr val="44546A"/>
    <a:srgbClr val="EDEDED"/>
    <a:srgbClr val="B0B0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96081" autoAdjust="0"/>
  </p:normalViewPr>
  <p:slideViewPr>
    <p:cSldViewPr snapToGrid="0">
      <p:cViewPr varScale="1">
        <p:scale>
          <a:sx n="106" d="100"/>
          <a:sy n="106" d="100"/>
        </p:scale>
        <p:origin x="690"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Q3</c:v>
                </c:pt>
              </c:strCache>
            </c:strRef>
          </c:tx>
          <c:spPr>
            <a:solidFill>
              <a:schemeClr val="accent1"/>
            </a:solidFill>
            <a:ln>
              <a:noFill/>
            </a:ln>
            <a:effectLst/>
          </c:spPr>
          <c:invertIfNegative val="0"/>
          <c:cat>
            <c:strRef>
              <c:f>Sheet1!$A$2:$A$16</c:f>
              <c:strCache>
                <c:ptCount val="15"/>
                <c:pt idx="0">
                  <c:v>Food</c:v>
                </c:pt>
                <c:pt idx="1">
                  <c:v>Finance</c:v>
                </c:pt>
                <c:pt idx="2">
                  <c:v>Entertainment &amp; Leisure</c:v>
                </c:pt>
                <c:pt idx="3">
                  <c:v>Cosmetics &amp; Personal Care</c:v>
                </c:pt>
                <c:pt idx="4">
                  <c:v>Charities</c:v>
                </c:pt>
                <c:pt idx="5">
                  <c:v>Telecoms</c:v>
                </c:pt>
                <c:pt idx="6">
                  <c:v>Household FMCG</c:v>
                </c:pt>
                <c:pt idx="7">
                  <c:v>Travel &amp; Transport</c:v>
                </c:pt>
                <c:pt idx="8">
                  <c:v>Automotive</c:v>
                </c:pt>
                <c:pt idx="9">
                  <c:v>Health &amp; Wellbeing</c:v>
                </c:pt>
                <c:pt idx="10">
                  <c:v>Drink</c:v>
                </c:pt>
                <c:pt idx="11">
                  <c:v>Household Equipment &amp; DIY</c:v>
                </c:pt>
                <c:pt idx="12">
                  <c:v>Retail</c:v>
                </c:pt>
                <c:pt idx="13">
                  <c:v>Electronics, Household Appliances &amp; Tech</c:v>
                </c:pt>
                <c:pt idx="14">
                  <c:v>Media</c:v>
                </c:pt>
              </c:strCache>
            </c:strRef>
          </c:cat>
          <c:val>
            <c:numRef>
              <c:f>Sheet1!$B$2:$B$16</c:f>
              <c:numCache>
                <c:formatCode>#,##0</c:formatCode>
                <c:ptCount val="15"/>
                <c:pt idx="0">
                  <c:v>16596.34679327</c:v>
                </c:pt>
                <c:pt idx="1">
                  <c:v>16065.313562699999</c:v>
                </c:pt>
                <c:pt idx="2">
                  <c:v>14476.738624799998</c:v>
                </c:pt>
                <c:pt idx="3">
                  <c:v>13126.940864</c:v>
                </c:pt>
                <c:pt idx="4">
                  <c:v>11547.13655157</c:v>
                </c:pt>
                <c:pt idx="5">
                  <c:v>11259.50439597</c:v>
                </c:pt>
                <c:pt idx="6">
                  <c:v>10944.285441599999</c:v>
                </c:pt>
                <c:pt idx="7">
                  <c:v>9907.9597419999991</c:v>
                </c:pt>
                <c:pt idx="8">
                  <c:v>8241.0582802999998</c:v>
                </c:pt>
                <c:pt idx="9">
                  <c:v>5877.9460076000005</c:v>
                </c:pt>
                <c:pt idx="10">
                  <c:v>5646.5151503000006</c:v>
                </c:pt>
                <c:pt idx="11">
                  <c:v>5496.4931938999998</c:v>
                </c:pt>
                <c:pt idx="12">
                  <c:v>5062.0670926000003</c:v>
                </c:pt>
                <c:pt idx="13">
                  <c:v>4130.9716559999997</c:v>
                </c:pt>
                <c:pt idx="14">
                  <c:v>3566.2136405699998</c:v>
                </c:pt>
              </c:numCache>
            </c:numRef>
          </c:val>
          <c:extLst>
            <c:ext xmlns:c16="http://schemas.microsoft.com/office/drawing/2014/chart" uri="{C3380CC4-5D6E-409C-BE32-E72D297353CC}">
              <c16:uniqueId val="{00000000-D4B9-446F-8112-48A9C65C7976}"/>
            </c:ext>
          </c:extLst>
        </c:ser>
        <c:dLbls>
          <c:showLegendKey val="0"/>
          <c:showVal val="0"/>
          <c:showCatName val="0"/>
          <c:showSerName val="0"/>
          <c:showPercent val="0"/>
          <c:showBubbleSize val="0"/>
        </c:dLbls>
        <c:gapWidth val="80"/>
        <c:overlap val="-27"/>
        <c:axId val="1018458864"/>
        <c:axId val="1018455256"/>
      </c:barChart>
      <c:catAx>
        <c:axId val="101845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1018455256"/>
        <c:crosses val="autoZero"/>
        <c:auto val="1"/>
        <c:lblAlgn val="ctr"/>
        <c:lblOffset val="100"/>
        <c:noMultiLvlLbl val="0"/>
      </c:catAx>
      <c:valAx>
        <c:axId val="1018455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layout>
            <c:manualLayout>
              <c:xMode val="edge"/>
              <c:yMode val="edge"/>
              <c:x val="1.1092624374303927E-3"/>
              <c:y val="0.2695967592592592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018458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Jul</c:v>
                </c:pt>
              </c:strCache>
            </c:strRef>
          </c:tx>
          <c:spPr>
            <a:solidFill>
              <a:schemeClr val="accent1"/>
            </a:solidFill>
            <a:ln>
              <a:noFill/>
            </a:ln>
            <a:effectLst/>
          </c:spPr>
          <c:invertIfNegative val="0"/>
          <c:cat>
            <c:strRef>
              <c:f>Sheet1!$A$2:$A$11</c:f>
              <c:strCache>
                <c:ptCount val="10"/>
                <c:pt idx="0">
                  <c:v>Jacobs douwe egberts</c:v>
                </c:pt>
                <c:pt idx="1">
                  <c:v>Suntory</c:v>
                </c:pt>
                <c:pt idx="2">
                  <c:v>Heineken uk</c:v>
                </c:pt>
                <c:pt idx="3">
                  <c:v>Nestle uk</c:v>
                </c:pt>
                <c:pt idx="4">
                  <c:v>Frieslandcampina</c:v>
                </c:pt>
                <c:pt idx="5">
                  <c:v>Pepsi cola internati</c:v>
                </c:pt>
                <c:pt idx="6">
                  <c:v>Molson coors brewing</c:v>
                </c:pt>
                <c:pt idx="7">
                  <c:v>Coca cola gb</c:v>
                </c:pt>
                <c:pt idx="8">
                  <c:v>Inbev uk</c:v>
                </c:pt>
                <c:pt idx="9">
                  <c:v>Wells &amp; youngs brewi</c:v>
                </c:pt>
              </c:strCache>
            </c:strRef>
          </c:cat>
          <c:val>
            <c:numRef>
              <c:f>Sheet1!$B$2:$B$11</c:f>
              <c:numCache>
                <c:formatCode>_-* #,##0_-;\-* #,##0_-;_-* "-"??_-;_-@_-</c:formatCode>
                <c:ptCount val="10"/>
                <c:pt idx="0">
                  <c:v>297.57490000000001</c:v>
                </c:pt>
                <c:pt idx="1">
                  <c:v>304.377545</c:v>
                </c:pt>
                <c:pt idx="2">
                  <c:v>432.49640499999998</c:v>
                </c:pt>
                <c:pt idx="3">
                  <c:v>273.49293999999998</c:v>
                </c:pt>
                <c:pt idx="4">
                  <c:v>199.73070000000001</c:v>
                </c:pt>
                <c:pt idx="5">
                  <c:v>155.03824900000001</c:v>
                </c:pt>
                <c:pt idx="6">
                  <c:v>146.63759999999999</c:v>
                </c:pt>
                <c:pt idx="7">
                  <c:v>166.4907</c:v>
                </c:pt>
                <c:pt idx="8">
                  <c:v>128.85447500000001</c:v>
                </c:pt>
                <c:pt idx="9">
                  <c:v>0</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Aug</c:v>
                </c:pt>
              </c:strCache>
            </c:strRef>
          </c:tx>
          <c:spPr>
            <a:solidFill>
              <a:schemeClr val="accent2"/>
            </a:solidFill>
            <a:ln>
              <a:noFill/>
            </a:ln>
            <a:effectLst/>
          </c:spPr>
          <c:invertIfNegative val="0"/>
          <c:cat>
            <c:strRef>
              <c:f>Sheet1!$A$2:$A$11</c:f>
              <c:strCache>
                <c:ptCount val="10"/>
                <c:pt idx="0">
                  <c:v>Jacobs douwe egberts</c:v>
                </c:pt>
                <c:pt idx="1">
                  <c:v>Suntory</c:v>
                </c:pt>
                <c:pt idx="2">
                  <c:v>Heineken uk</c:v>
                </c:pt>
                <c:pt idx="3">
                  <c:v>Nestle uk</c:v>
                </c:pt>
                <c:pt idx="4">
                  <c:v>Frieslandcampina</c:v>
                </c:pt>
                <c:pt idx="5">
                  <c:v>Pepsi cola internati</c:v>
                </c:pt>
                <c:pt idx="6">
                  <c:v>Molson coors brewing</c:v>
                </c:pt>
                <c:pt idx="7">
                  <c:v>Coca cola gb</c:v>
                </c:pt>
                <c:pt idx="8">
                  <c:v>Inbev uk</c:v>
                </c:pt>
                <c:pt idx="9">
                  <c:v>Wells &amp; youngs brewi</c:v>
                </c:pt>
              </c:strCache>
            </c:strRef>
          </c:cat>
          <c:val>
            <c:numRef>
              <c:f>Sheet1!$C$2:$C$11</c:f>
              <c:numCache>
                <c:formatCode>_-* #,##0_-;\-* #,##0_-;_-* "-"??_-;_-@_-</c:formatCode>
                <c:ptCount val="10"/>
                <c:pt idx="0">
                  <c:v>240.68108000000001</c:v>
                </c:pt>
                <c:pt idx="1">
                  <c:v>218.65665999999999</c:v>
                </c:pt>
                <c:pt idx="2">
                  <c:v>78.826790000000003</c:v>
                </c:pt>
                <c:pt idx="3">
                  <c:v>72.872285000000005</c:v>
                </c:pt>
                <c:pt idx="4">
                  <c:v>163.8032</c:v>
                </c:pt>
                <c:pt idx="5">
                  <c:v>116.12078649999999</c:v>
                </c:pt>
                <c:pt idx="6">
                  <c:v>111.13941</c:v>
                </c:pt>
                <c:pt idx="7">
                  <c:v>76.432299999999998</c:v>
                </c:pt>
                <c:pt idx="8">
                  <c:v>102.618205</c:v>
                </c:pt>
                <c:pt idx="9">
                  <c:v>232.05219530000002</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Sep</c:v>
                </c:pt>
              </c:strCache>
            </c:strRef>
          </c:tx>
          <c:spPr>
            <a:solidFill>
              <a:schemeClr val="accent3"/>
            </a:solidFill>
            <a:ln>
              <a:noFill/>
            </a:ln>
            <a:effectLst/>
          </c:spPr>
          <c:invertIfNegative val="0"/>
          <c:cat>
            <c:strRef>
              <c:f>Sheet1!$A$2:$A$11</c:f>
              <c:strCache>
                <c:ptCount val="10"/>
                <c:pt idx="0">
                  <c:v>Jacobs douwe egberts</c:v>
                </c:pt>
                <c:pt idx="1">
                  <c:v>Suntory</c:v>
                </c:pt>
                <c:pt idx="2">
                  <c:v>Heineken uk</c:v>
                </c:pt>
                <c:pt idx="3">
                  <c:v>Nestle uk</c:v>
                </c:pt>
                <c:pt idx="4">
                  <c:v>Frieslandcampina</c:v>
                </c:pt>
                <c:pt idx="5">
                  <c:v>Pepsi cola internati</c:v>
                </c:pt>
                <c:pt idx="6">
                  <c:v>Molson coors brewing</c:v>
                </c:pt>
                <c:pt idx="7">
                  <c:v>Coca cola gb</c:v>
                </c:pt>
                <c:pt idx="8">
                  <c:v>Inbev uk</c:v>
                </c:pt>
                <c:pt idx="9">
                  <c:v>Wells &amp; youngs brewi</c:v>
                </c:pt>
              </c:strCache>
            </c:strRef>
          </c:cat>
          <c:val>
            <c:numRef>
              <c:f>Sheet1!$D$2:$D$11</c:f>
              <c:numCache>
                <c:formatCode>_-* #,##0_-;\-* #,##0_-;_-* "-"??_-;_-@_-</c:formatCode>
                <c:ptCount val="10"/>
                <c:pt idx="0">
                  <c:v>105.19816</c:v>
                </c:pt>
                <c:pt idx="1">
                  <c:v>0.58684000000000003</c:v>
                </c:pt>
                <c:pt idx="2">
                  <c:v>0</c:v>
                </c:pt>
                <c:pt idx="3">
                  <c:v>120.19356999999999</c:v>
                </c:pt>
                <c:pt idx="4">
                  <c:v>0</c:v>
                </c:pt>
                <c:pt idx="5">
                  <c:v>22.046647199999999</c:v>
                </c:pt>
                <c:pt idx="6">
                  <c:v>0</c:v>
                </c:pt>
                <c:pt idx="7">
                  <c:v>0</c:v>
                </c:pt>
                <c:pt idx="8">
                  <c:v>4.0658050000000001</c:v>
                </c:pt>
                <c:pt idx="9">
                  <c:v>0</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sz="1000" b="1" i="0" u="none" strike="noStrike" kern="1200" baseline="0" dirty="0">
                    <a:solidFill>
                      <a:prstClr val="black"/>
                    </a:solidFill>
                  </a:rPr>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Jul </c:v>
                </c:pt>
              </c:strCache>
            </c:strRef>
          </c:tx>
          <c:spPr>
            <a:solidFill>
              <a:schemeClr val="accent1"/>
            </a:solidFill>
            <a:ln>
              <a:noFill/>
            </a:ln>
            <a:effectLst/>
          </c:spPr>
          <c:invertIfNegative val="0"/>
          <c:cat>
            <c:strRef>
              <c:f>Sheet1!$A$2:$A$11</c:f>
              <c:strCache>
                <c:ptCount val="10"/>
                <c:pt idx="0">
                  <c:v>Procter &amp; gamble uk</c:v>
                </c:pt>
                <c:pt idx="1">
                  <c:v>Reckitt benckiser</c:v>
                </c:pt>
                <c:pt idx="2">
                  <c:v>Unilever uk home &amp; p</c:v>
                </c:pt>
                <c:pt idx="3">
                  <c:v>Nestle purina petcar</c:v>
                </c:pt>
                <c:pt idx="4">
                  <c:v>Essity holding uk</c:v>
                </c:pt>
                <c:pt idx="5">
                  <c:v>Lintbells</c:v>
                </c:pt>
                <c:pt idx="6">
                  <c:v>Natures menu</c:v>
                </c:pt>
                <c:pt idx="7">
                  <c:v>Pets at home</c:v>
                </c:pt>
                <c:pt idx="8">
                  <c:v>Boehringer ingelheim</c:v>
                </c:pt>
                <c:pt idx="9">
                  <c:v>Kimberly clark</c:v>
                </c:pt>
              </c:strCache>
            </c:strRef>
          </c:cat>
          <c:val>
            <c:numRef>
              <c:f>Sheet1!$B$2:$B$11</c:f>
              <c:numCache>
                <c:formatCode>_-* #,##0_-;\-* #,##0_-;_-* "-"??_-;_-@_-</c:formatCode>
                <c:ptCount val="10"/>
                <c:pt idx="0">
                  <c:v>1357</c:v>
                </c:pt>
                <c:pt idx="1">
                  <c:v>731</c:v>
                </c:pt>
                <c:pt idx="2">
                  <c:v>388</c:v>
                </c:pt>
                <c:pt idx="3">
                  <c:v>78</c:v>
                </c:pt>
                <c:pt idx="4">
                  <c:v>194</c:v>
                </c:pt>
                <c:pt idx="5">
                  <c:v>78</c:v>
                </c:pt>
                <c:pt idx="6">
                  <c:v>173</c:v>
                </c:pt>
                <c:pt idx="7">
                  <c:v>0</c:v>
                </c:pt>
                <c:pt idx="8">
                  <c:v>93</c:v>
                </c:pt>
                <c:pt idx="9">
                  <c:v>0</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 Aug </c:v>
                </c:pt>
              </c:strCache>
            </c:strRef>
          </c:tx>
          <c:spPr>
            <a:solidFill>
              <a:schemeClr val="accent2"/>
            </a:solidFill>
            <a:ln>
              <a:noFill/>
            </a:ln>
            <a:effectLst/>
          </c:spPr>
          <c:invertIfNegative val="0"/>
          <c:cat>
            <c:strRef>
              <c:f>Sheet1!$A$2:$A$11</c:f>
              <c:strCache>
                <c:ptCount val="10"/>
                <c:pt idx="0">
                  <c:v>Procter &amp; gamble uk</c:v>
                </c:pt>
                <c:pt idx="1">
                  <c:v>Reckitt benckiser</c:v>
                </c:pt>
                <c:pt idx="2">
                  <c:v>Unilever uk home &amp; p</c:v>
                </c:pt>
                <c:pt idx="3">
                  <c:v>Nestle purina petcar</c:v>
                </c:pt>
                <c:pt idx="4">
                  <c:v>Essity holding uk</c:v>
                </c:pt>
                <c:pt idx="5">
                  <c:v>Lintbells</c:v>
                </c:pt>
                <c:pt idx="6">
                  <c:v>Natures menu</c:v>
                </c:pt>
                <c:pt idx="7">
                  <c:v>Pets at home</c:v>
                </c:pt>
                <c:pt idx="8">
                  <c:v>Boehringer ingelheim</c:v>
                </c:pt>
                <c:pt idx="9">
                  <c:v>Kimberly clark</c:v>
                </c:pt>
              </c:strCache>
            </c:strRef>
          </c:cat>
          <c:val>
            <c:numRef>
              <c:f>Sheet1!$C$2:$C$11</c:f>
              <c:numCache>
                <c:formatCode>_-* #,##0_-;\-* #,##0_-;_-* "-"??_-;_-@_-</c:formatCode>
                <c:ptCount val="10"/>
                <c:pt idx="0">
                  <c:v>1266</c:v>
                </c:pt>
                <c:pt idx="1">
                  <c:v>752</c:v>
                </c:pt>
                <c:pt idx="2">
                  <c:v>582</c:v>
                </c:pt>
                <c:pt idx="3">
                  <c:v>272</c:v>
                </c:pt>
                <c:pt idx="4">
                  <c:v>246</c:v>
                </c:pt>
                <c:pt idx="5">
                  <c:v>99</c:v>
                </c:pt>
                <c:pt idx="6">
                  <c:v>0</c:v>
                </c:pt>
                <c:pt idx="7">
                  <c:v>0</c:v>
                </c:pt>
                <c:pt idx="8">
                  <c:v>62</c:v>
                </c:pt>
                <c:pt idx="9">
                  <c:v>159</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 Sep </c:v>
                </c:pt>
              </c:strCache>
            </c:strRef>
          </c:tx>
          <c:spPr>
            <a:solidFill>
              <a:schemeClr val="accent3"/>
            </a:solidFill>
            <a:ln>
              <a:noFill/>
            </a:ln>
            <a:effectLst/>
          </c:spPr>
          <c:invertIfNegative val="0"/>
          <c:cat>
            <c:strRef>
              <c:f>Sheet1!$A$2:$A$11</c:f>
              <c:strCache>
                <c:ptCount val="10"/>
                <c:pt idx="0">
                  <c:v>Procter &amp; gamble uk</c:v>
                </c:pt>
                <c:pt idx="1">
                  <c:v>Reckitt benckiser</c:v>
                </c:pt>
                <c:pt idx="2">
                  <c:v>Unilever uk home &amp; p</c:v>
                </c:pt>
                <c:pt idx="3">
                  <c:v>Nestle purina petcar</c:v>
                </c:pt>
                <c:pt idx="4">
                  <c:v>Essity holding uk</c:v>
                </c:pt>
                <c:pt idx="5">
                  <c:v>Lintbells</c:v>
                </c:pt>
                <c:pt idx="6">
                  <c:v>Natures menu</c:v>
                </c:pt>
                <c:pt idx="7">
                  <c:v>Pets at home</c:v>
                </c:pt>
                <c:pt idx="8">
                  <c:v>Boehringer ingelheim</c:v>
                </c:pt>
                <c:pt idx="9">
                  <c:v>Kimberly clark</c:v>
                </c:pt>
              </c:strCache>
            </c:strRef>
          </c:cat>
          <c:val>
            <c:numRef>
              <c:f>Sheet1!$D$2:$D$11</c:f>
              <c:numCache>
                <c:formatCode>_-* #,##0_-;\-* #,##0_-;_-* "-"??_-;_-@_-</c:formatCode>
                <c:ptCount val="10"/>
                <c:pt idx="0">
                  <c:v>1532</c:v>
                </c:pt>
                <c:pt idx="1">
                  <c:v>453</c:v>
                </c:pt>
                <c:pt idx="2">
                  <c:v>546</c:v>
                </c:pt>
                <c:pt idx="3">
                  <c:v>342</c:v>
                </c:pt>
                <c:pt idx="4">
                  <c:v>85</c:v>
                </c:pt>
                <c:pt idx="5">
                  <c:v>46</c:v>
                </c:pt>
                <c:pt idx="6">
                  <c:v>42</c:v>
                </c:pt>
                <c:pt idx="7">
                  <c:v>177</c:v>
                </c:pt>
                <c:pt idx="8">
                  <c:v>5</c:v>
                </c:pt>
                <c:pt idx="9">
                  <c:v>0</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Jul</c:v>
                </c:pt>
              </c:strCache>
            </c:strRef>
          </c:tx>
          <c:spPr>
            <a:solidFill>
              <a:schemeClr val="accent1"/>
            </a:solidFill>
            <a:ln>
              <a:noFill/>
            </a:ln>
            <a:effectLst/>
          </c:spPr>
          <c:invertIfNegative val="0"/>
          <c:cat>
            <c:strRef>
              <c:f>Sheet1!$A$2:$A$12</c:f>
              <c:strCache>
                <c:ptCount val="11"/>
                <c:pt idx="0">
                  <c:v>Nissan motor gb</c:v>
                </c:pt>
                <c:pt idx="1">
                  <c:v>Volkswagen group uk</c:v>
                </c:pt>
                <c:pt idx="2">
                  <c:v>Renault uk</c:v>
                </c:pt>
                <c:pt idx="3">
                  <c:v>Jaguar land rover</c:v>
                </c:pt>
                <c:pt idx="4">
                  <c:v>Kia cars uk</c:v>
                </c:pt>
                <c:pt idx="5">
                  <c:v>Toyota gb</c:v>
                </c:pt>
                <c:pt idx="6">
                  <c:v>Vauxhall motors</c:v>
                </c:pt>
                <c:pt idx="7">
                  <c:v>Hyundai cars</c:v>
                </c:pt>
                <c:pt idx="9">
                  <c:v>Motorway online</c:v>
                </c:pt>
                <c:pt idx="10">
                  <c:v>We buy any car</c:v>
                </c:pt>
              </c:strCache>
            </c:strRef>
          </c:cat>
          <c:val>
            <c:numRef>
              <c:f>Sheet1!$B$2:$B$12</c:f>
              <c:numCache>
                <c:formatCode>_-* #,##0_-;\-* #,##0_-;_-* "-"??_-;_-@_-</c:formatCode>
                <c:ptCount val="11"/>
                <c:pt idx="0">
                  <c:v>532.40710000000001</c:v>
                </c:pt>
                <c:pt idx="1">
                  <c:v>421.12420500000002</c:v>
                </c:pt>
                <c:pt idx="2">
                  <c:v>272.32389999999998</c:v>
                </c:pt>
                <c:pt idx="3">
                  <c:v>342.83553499999999</c:v>
                </c:pt>
                <c:pt idx="4">
                  <c:v>234.99780000000001</c:v>
                </c:pt>
                <c:pt idx="5">
                  <c:v>349.74119999999999</c:v>
                </c:pt>
                <c:pt idx="6">
                  <c:v>131.9873</c:v>
                </c:pt>
                <c:pt idx="7">
                  <c:v>0</c:v>
                </c:pt>
                <c:pt idx="9">
                  <c:v>85.666349999999994</c:v>
                </c:pt>
                <c:pt idx="10">
                  <c:v>163.76384999999999</c:v>
                </c:pt>
              </c:numCache>
            </c:numRef>
          </c:val>
          <c:extLst>
            <c:ext xmlns:c16="http://schemas.microsoft.com/office/drawing/2014/chart" uri="{C3380CC4-5D6E-409C-BE32-E72D297353CC}">
              <c16:uniqueId val="{00000000-A7AF-4119-A894-5AE2D2DC94AB}"/>
            </c:ext>
          </c:extLst>
        </c:ser>
        <c:ser>
          <c:idx val="1"/>
          <c:order val="1"/>
          <c:tx>
            <c:strRef>
              <c:f>Sheet1!$C$1</c:f>
              <c:strCache>
                <c:ptCount val="1"/>
                <c:pt idx="0">
                  <c:v>Aug</c:v>
                </c:pt>
              </c:strCache>
            </c:strRef>
          </c:tx>
          <c:spPr>
            <a:solidFill>
              <a:schemeClr val="accent2"/>
            </a:solidFill>
            <a:ln>
              <a:noFill/>
            </a:ln>
            <a:effectLst/>
          </c:spPr>
          <c:invertIfNegative val="0"/>
          <c:cat>
            <c:strRef>
              <c:f>Sheet1!$A$2:$A$12</c:f>
              <c:strCache>
                <c:ptCount val="11"/>
                <c:pt idx="0">
                  <c:v>Nissan motor gb</c:v>
                </c:pt>
                <c:pt idx="1">
                  <c:v>Volkswagen group uk</c:v>
                </c:pt>
                <c:pt idx="2">
                  <c:v>Renault uk</c:v>
                </c:pt>
                <c:pt idx="3">
                  <c:v>Jaguar land rover</c:v>
                </c:pt>
                <c:pt idx="4">
                  <c:v>Kia cars uk</c:v>
                </c:pt>
                <c:pt idx="5">
                  <c:v>Toyota gb</c:v>
                </c:pt>
                <c:pt idx="6">
                  <c:v>Vauxhall motors</c:v>
                </c:pt>
                <c:pt idx="7">
                  <c:v>Hyundai cars</c:v>
                </c:pt>
                <c:pt idx="9">
                  <c:v>Motorway online</c:v>
                </c:pt>
                <c:pt idx="10">
                  <c:v>We buy any car</c:v>
                </c:pt>
              </c:strCache>
            </c:strRef>
          </c:cat>
          <c:val>
            <c:numRef>
              <c:f>Sheet1!$C$2:$C$12</c:f>
              <c:numCache>
                <c:formatCode>_-* #,##0_-;\-* #,##0_-;_-* "-"??_-;_-@_-</c:formatCode>
                <c:ptCount val="11"/>
                <c:pt idx="0">
                  <c:v>187.14660000000001</c:v>
                </c:pt>
                <c:pt idx="1">
                  <c:v>355.26303999999999</c:v>
                </c:pt>
                <c:pt idx="2">
                  <c:v>346.05610000000001</c:v>
                </c:pt>
                <c:pt idx="3">
                  <c:v>159.37483</c:v>
                </c:pt>
                <c:pt idx="4">
                  <c:v>131.78729999999999</c:v>
                </c:pt>
                <c:pt idx="5">
                  <c:v>129.98949999999999</c:v>
                </c:pt>
                <c:pt idx="6">
                  <c:v>271.6103</c:v>
                </c:pt>
                <c:pt idx="7">
                  <c:v>160.26779999999999</c:v>
                </c:pt>
                <c:pt idx="9">
                  <c:v>151.23769999999999</c:v>
                </c:pt>
                <c:pt idx="10">
                  <c:v>216.9726</c:v>
                </c:pt>
              </c:numCache>
            </c:numRef>
          </c:val>
          <c:extLst>
            <c:ext xmlns:c16="http://schemas.microsoft.com/office/drawing/2014/chart" uri="{C3380CC4-5D6E-409C-BE32-E72D297353CC}">
              <c16:uniqueId val="{00000001-A7AF-4119-A894-5AE2D2DC94AB}"/>
            </c:ext>
          </c:extLst>
        </c:ser>
        <c:ser>
          <c:idx val="2"/>
          <c:order val="2"/>
          <c:tx>
            <c:strRef>
              <c:f>Sheet1!$D$1</c:f>
              <c:strCache>
                <c:ptCount val="1"/>
                <c:pt idx="0">
                  <c:v>Sep</c:v>
                </c:pt>
              </c:strCache>
            </c:strRef>
          </c:tx>
          <c:spPr>
            <a:solidFill>
              <a:schemeClr val="accent3"/>
            </a:solidFill>
            <a:ln>
              <a:noFill/>
            </a:ln>
            <a:effectLst/>
          </c:spPr>
          <c:invertIfNegative val="0"/>
          <c:cat>
            <c:strRef>
              <c:f>Sheet1!$A$2:$A$12</c:f>
              <c:strCache>
                <c:ptCount val="11"/>
                <c:pt idx="0">
                  <c:v>Nissan motor gb</c:v>
                </c:pt>
                <c:pt idx="1">
                  <c:v>Volkswagen group uk</c:v>
                </c:pt>
                <c:pt idx="2">
                  <c:v>Renault uk</c:v>
                </c:pt>
                <c:pt idx="3">
                  <c:v>Jaguar land rover</c:v>
                </c:pt>
                <c:pt idx="4">
                  <c:v>Kia cars uk</c:v>
                </c:pt>
                <c:pt idx="5">
                  <c:v>Toyota gb</c:v>
                </c:pt>
                <c:pt idx="6">
                  <c:v>Vauxhall motors</c:v>
                </c:pt>
                <c:pt idx="7">
                  <c:v>Hyundai cars</c:v>
                </c:pt>
                <c:pt idx="9">
                  <c:v>Motorway online</c:v>
                </c:pt>
                <c:pt idx="10">
                  <c:v>We buy any car</c:v>
                </c:pt>
              </c:strCache>
            </c:strRef>
          </c:cat>
          <c:val>
            <c:numRef>
              <c:f>Sheet1!$D$2:$D$12</c:f>
              <c:numCache>
                <c:formatCode>_-* #,##0_-;\-* #,##0_-;_-* "-"??_-;_-@_-</c:formatCode>
                <c:ptCount val="11"/>
                <c:pt idx="0">
                  <c:v>225.30240000000001</c:v>
                </c:pt>
                <c:pt idx="1">
                  <c:v>136.25720000000001</c:v>
                </c:pt>
                <c:pt idx="2">
                  <c:v>202.97290000000001</c:v>
                </c:pt>
                <c:pt idx="3">
                  <c:v>39.915500000000002</c:v>
                </c:pt>
                <c:pt idx="4">
                  <c:v>130.52549999999999</c:v>
                </c:pt>
                <c:pt idx="5">
                  <c:v>0</c:v>
                </c:pt>
                <c:pt idx="6">
                  <c:v>0</c:v>
                </c:pt>
                <c:pt idx="7">
                  <c:v>179.31270000000001</c:v>
                </c:pt>
                <c:pt idx="9">
                  <c:v>243.33304999999999</c:v>
                </c:pt>
                <c:pt idx="10">
                  <c:v>0</c:v>
                </c:pt>
              </c:numCache>
            </c:numRef>
          </c:val>
          <c:extLst>
            <c:ext xmlns:c16="http://schemas.microsoft.com/office/drawing/2014/chart" uri="{C3380CC4-5D6E-409C-BE32-E72D297353CC}">
              <c16:uniqueId val="{00000002-A7AF-4119-A894-5AE2D2DC94AB}"/>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946111111111112E-2"/>
          <c:y val="3.2337962962962964E-2"/>
          <c:w val="0.89942796296296301"/>
          <c:h val="0.80810370370370366"/>
        </c:manualLayout>
      </c:layout>
      <c:scatterChart>
        <c:scatterStyle val="lineMarker"/>
        <c:varyColors val="0"/>
        <c:ser>
          <c:idx val="0"/>
          <c:order val="0"/>
          <c:tx>
            <c:strRef>
              <c:f>Sheet1!$A$1</c:f>
              <c:strCache>
                <c:ptCount val="1"/>
                <c:pt idx="0">
                  <c:v>100% Linear TV (Q3 2023)</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Sheet1!$A$2:$A$52</c:f>
              <c:numCache>
                <c:formatCode>_-"£"* #,##0_-;\-"£"* #,##0_-;_-"£"* "-"??_-;_-@_-</c:formatCode>
                <c:ptCount val="51"/>
                <c:pt idx="0">
                  <c:v>0</c:v>
                </c:pt>
                <c:pt idx="1">
                  <c:v>78810.549538743202</c:v>
                </c:pt>
                <c:pt idx="2">
                  <c:v>157621.0990774864</c:v>
                </c:pt>
                <c:pt idx="3">
                  <c:v>236431.64861622959</c:v>
                </c:pt>
                <c:pt idx="4">
                  <c:v>315242.19815497281</c:v>
                </c:pt>
                <c:pt idx="5">
                  <c:v>394052.74769371597</c:v>
                </c:pt>
                <c:pt idx="6">
                  <c:v>472863.29723245918</c:v>
                </c:pt>
                <c:pt idx="7">
                  <c:v>551673.8467712024</c:v>
                </c:pt>
                <c:pt idx="8">
                  <c:v>630484.39630994562</c:v>
                </c:pt>
                <c:pt idx="9">
                  <c:v>709294.94584868883</c:v>
                </c:pt>
                <c:pt idx="10">
                  <c:v>788105.49538743193</c:v>
                </c:pt>
                <c:pt idx="11">
                  <c:v>866916.04492617515</c:v>
                </c:pt>
                <c:pt idx="12">
                  <c:v>945726.59446491837</c:v>
                </c:pt>
                <c:pt idx="13">
                  <c:v>1024537.1440036616</c:v>
                </c:pt>
                <c:pt idx="14">
                  <c:v>1103347.6935424048</c:v>
                </c:pt>
                <c:pt idx="15">
                  <c:v>1182158.243081148</c:v>
                </c:pt>
                <c:pt idx="16">
                  <c:v>1260968.7926198912</c:v>
                </c:pt>
                <c:pt idx="17">
                  <c:v>1339779.3421586344</c:v>
                </c:pt>
                <c:pt idx="18">
                  <c:v>1418589.8916973777</c:v>
                </c:pt>
                <c:pt idx="19">
                  <c:v>1497400.4412361209</c:v>
                </c:pt>
                <c:pt idx="20">
                  <c:v>1576210.9907748639</c:v>
                </c:pt>
                <c:pt idx="21">
                  <c:v>1655021.5403136071</c:v>
                </c:pt>
                <c:pt idx="22">
                  <c:v>1733832.0898523503</c:v>
                </c:pt>
                <c:pt idx="23">
                  <c:v>1812642.6393910935</c:v>
                </c:pt>
                <c:pt idx="24">
                  <c:v>1891453.1889298367</c:v>
                </c:pt>
                <c:pt idx="25">
                  <c:v>1970263.7384685799</c:v>
                </c:pt>
                <c:pt idx="26">
                  <c:v>2049074.2880073232</c:v>
                </c:pt>
                <c:pt idx="27">
                  <c:v>2127884.8375460664</c:v>
                </c:pt>
                <c:pt idx="28">
                  <c:v>2206695.3870848096</c:v>
                </c:pt>
                <c:pt idx="29">
                  <c:v>2285505.9366235528</c:v>
                </c:pt>
                <c:pt idx="30">
                  <c:v>2364316.486162296</c:v>
                </c:pt>
                <c:pt idx="31">
                  <c:v>2443127.0357010392</c:v>
                </c:pt>
                <c:pt idx="32">
                  <c:v>2521937.5852397825</c:v>
                </c:pt>
                <c:pt idx="33">
                  <c:v>2600748.1347785257</c:v>
                </c:pt>
                <c:pt idx="34">
                  <c:v>2679558.6843172689</c:v>
                </c:pt>
                <c:pt idx="35">
                  <c:v>2758369.2338560121</c:v>
                </c:pt>
                <c:pt idx="36">
                  <c:v>2837179.7833947553</c:v>
                </c:pt>
                <c:pt idx="37">
                  <c:v>2915990.3329334985</c:v>
                </c:pt>
                <c:pt idx="38">
                  <c:v>2994800.8824722418</c:v>
                </c:pt>
                <c:pt idx="39">
                  <c:v>3073611.4320109845</c:v>
                </c:pt>
                <c:pt idx="40">
                  <c:v>3152421.9815497277</c:v>
                </c:pt>
                <c:pt idx="41">
                  <c:v>3231232.5310884709</c:v>
                </c:pt>
                <c:pt idx="42">
                  <c:v>3310043.0806272142</c:v>
                </c:pt>
                <c:pt idx="43">
                  <c:v>3388853.6301659574</c:v>
                </c:pt>
                <c:pt idx="44">
                  <c:v>3467664.1797047006</c:v>
                </c:pt>
                <c:pt idx="45">
                  <c:v>3546474.7292434438</c:v>
                </c:pt>
                <c:pt idx="46">
                  <c:v>3625285.278782187</c:v>
                </c:pt>
                <c:pt idx="47">
                  <c:v>3704095.8283209302</c:v>
                </c:pt>
                <c:pt idx="48">
                  <c:v>3782906.3778596735</c:v>
                </c:pt>
                <c:pt idx="49">
                  <c:v>3861716.9273984167</c:v>
                </c:pt>
                <c:pt idx="50">
                  <c:v>3940527.4769371599</c:v>
                </c:pt>
              </c:numCache>
            </c:numRef>
          </c:xVal>
          <c:yVal>
            <c:numRef>
              <c:f>Sheet1!$B$2:$B$52</c:f>
              <c:numCache>
                <c:formatCode>General</c:formatCode>
                <c:ptCount val="51"/>
                <c:pt idx="0">
                  <c:v>0</c:v>
                </c:pt>
                <c:pt idx="1">
                  <c:v>13.1</c:v>
                </c:pt>
                <c:pt idx="2">
                  <c:v>19.8</c:v>
                </c:pt>
                <c:pt idx="3">
                  <c:v>24.8</c:v>
                </c:pt>
                <c:pt idx="4">
                  <c:v>28.8</c:v>
                </c:pt>
                <c:pt idx="5">
                  <c:v>32.200000000000003</c:v>
                </c:pt>
                <c:pt idx="6">
                  <c:v>35.1</c:v>
                </c:pt>
                <c:pt idx="7">
                  <c:v>37.700000000000003</c:v>
                </c:pt>
                <c:pt idx="8">
                  <c:v>39.9</c:v>
                </c:pt>
                <c:pt idx="9">
                  <c:v>42</c:v>
                </c:pt>
                <c:pt idx="10">
                  <c:v>43.8</c:v>
                </c:pt>
                <c:pt idx="11">
                  <c:v>45.5</c:v>
                </c:pt>
                <c:pt idx="12">
                  <c:v>47.1</c:v>
                </c:pt>
                <c:pt idx="13">
                  <c:v>48.5</c:v>
                </c:pt>
                <c:pt idx="14">
                  <c:v>49.9</c:v>
                </c:pt>
                <c:pt idx="15">
                  <c:v>51.1</c:v>
                </c:pt>
                <c:pt idx="16">
                  <c:v>52.3</c:v>
                </c:pt>
                <c:pt idx="17">
                  <c:v>53.4</c:v>
                </c:pt>
                <c:pt idx="18">
                  <c:v>54.4</c:v>
                </c:pt>
                <c:pt idx="19">
                  <c:v>55.4</c:v>
                </c:pt>
                <c:pt idx="20">
                  <c:v>56.3</c:v>
                </c:pt>
                <c:pt idx="21">
                  <c:v>57.1</c:v>
                </c:pt>
                <c:pt idx="22">
                  <c:v>58</c:v>
                </c:pt>
                <c:pt idx="23">
                  <c:v>58.7</c:v>
                </c:pt>
                <c:pt idx="24">
                  <c:v>59.5</c:v>
                </c:pt>
                <c:pt idx="25">
                  <c:v>60.2</c:v>
                </c:pt>
                <c:pt idx="26">
                  <c:v>60.9</c:v>
                </c:pt>
                <c:pt idx="27">
                  <c:v>61.5</c:v>
                </c:pt>
                <c:pt idx="28">
                  <c:v>62.1</c:v>
                </c:pt>
                <c:pt idx="29">
                  <c:v>62.7</c:v>
                </c:pt>
                <c:pt idx="30">
                  <c:v>63.3</c:v>
                </c:pt>
                <c:pt idx="31">
                  <c:v>63.9</c:v>
                </c:pt>
                <c:pt idx="32">
                  <c:v>64.400000000000006</c:v>
                </c:pt>
                <c:pt idx="33">
                  <c:v>64.900000000000006</c:v>
                </c:pt>
                <c:pt idx="34">
                  <c:v>65.400000000000006</c:v>
                </c:pt>
                <c:pt idx="35">
                  <c:v>65.900000000000006</c:v>
                </c:pt>
                <c:pt idx="36">
                  <c:v>66.3</c:v>
                </c:pt>
                <c:pt idx="37">
                  <c:v>66.8</c:v>
                </c:pt>
                <c:pt idx="38">
                  <c:v>67.2</c:v>
                </c:pt>
                <c:pt idx="39">
                  <c:v>67.599999999999994</c:v>
                </c:pt>
                <c:pt idx="40">
                  <c:v>68</c:v>
                </c:pt>
                <c:pt idx="41">
                  <c:v>68.400000000000006</c:v>
                </c:pt>
                <c:pt idx="42">
                  <c:v>68.8</c:v>
                </c:pt>
                <c:pt idx="43">
                  <c:v>69.2</c:v>
                </c:pt>
                <c:pt idx="44">
                  <c:v>69.5</c:v>
                </c:pt>
                <c:pt idx="45">
                  <c:v>69.900000000000006</c:v>
                </c:pt>
                <c:pt idx="46">
                  <c:v>70.2</c:v>
                </c:pt>
                <c:pt idx="47">
                  <c:v>70.5</c:v>
                </c:pt>
                <c:pt idx="48">
                  <c:v>70.8</c:v>
                </c:pt>
                <c:pt idx="49">
                  <c:v>71.2</c:v>
                </c:pt>
                <c:pt idx="50">
                  <c:v>71.5</c:v>
                </c:pt>
              </c:numCache>
            </c:numRef>
          </c:yVal>
          <c:smooth val="0"/>
          <c:extLst>
            <c:ext xmlns:c16="http://schemas.microsoft.com/office/drawing/2014/chart" uri="{C3380CC4-5D6E-409C-BE32-E72D297353CC}">
              <c16:uniqueId val="{00000000-1533-4DBE-9FB0-03CCB4473286}"/>
            </c:ext>
          </c:extLst>
        </c:ser>
        <c:ser>
          <c:idx val="1"/>
          <c:order val="1"/>
          <c:tx>
            <c:strRef>
              <c:f>Sheet1!$C$1</c:f>
              <c:strCache>
                <c:ptCount val="1"/>
                <c:pt idx="0">
                  <c:v>Linear TV 70% / BVOD 30% (Q3 2023)</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Sheet1!$C$2:$C$43</c:f>
              <c:numCache>
                <c:formatCode>_-"£"* #,##0_-;\-"£"* #,##0_-;_-"£"* "-"??_-;_-@_-</c:formatCode>
                <c:ptCount val="42"/>
                <c:pt idx="0">
                  <c:v>0</c:v>
                </c:pt>
                <c:pt idx="1">
                  <c:v>102496.70167712023</c:v>
                </c:pt>
                <c:pt idx="2">
                  <c:v>204993.40335424046</c:v>
                </c:pt>
                <c:pt idx="3">
                  <c:v>307490.10503136076</c:v>
                </c:pt>
                <c:pt idx="4">
                  <c:v>409986.80670848093</c:v>
                </c:pt>
                <c:pt idx="5">
                  <c:v>512483.50838560122</c:v>
                </c:pt>
                <c:pt idx="6">
                  <c:v>614980.21006272151</c:v>
                </c:pt>
                <c:pt idx="7">
                  <c:v>717476.91173984157</c:v>
                </c:pt>
                <c:pt idx="8">
                  <c:v>819973.61341696186</c:v>
                </c:pt>
                <c:pt idx="9">
                  <c:v>922470.31509408215</c:v>
                </c:pt>
                <c:pt idx="10">
                  <c:v>1024967.0167712024</c:v>
                </c:pt>
                <c:pt idx="11">
                  <c:v>1127463.7184483227</c:v>
                </c:pt>
                <c:pt idx="12">
                  <c:v>1229960.420125443</c:v>
                </c:pt>
                <c:pt idx="13">
                  <c:v>1332457.1218025633</c:v>
                </c:pt>
                <c:pt idx="14">
                  <c:v>1434953.8234796831</c:v>
                </c:pt>
                <c:pt idx="15">
                  <c:v>1537450.5251568034</c:v>
                </c:pt>
                <c:pt idx="16">
                  <c:v>1639947.2268339237</c:v>
                </c:pt>
                <c:pt idx="17">
                  <c:v>1742443.928511044</c:v>
                </c:pt>
                <c:pt idx="18">
                  <c:v>1844940.6301881643</c:v>
                </c:pt>
                <c:pt idx="19">
                  <c:v>1947437.3318652846</c:v>
                </c:pt>
                <c:pt idx="20">
                  <c:v>2049934.0335424049</c:v>
                </c:pt>
                <c:pt idx="21">
                  <c:v>2152430.7352195252</c:v>
                </c:pt>
                <c:pt idx="22">
                  <c:v>2254927.4368966455</c:v>
                </c:pt>
                <c:pt idx="23">
                  <c:v>2357424.1385737658</c:v>
                </c:pt>
                <c:pt idx="24">
                  <c:v>2459920.840250886</c:v>
                </c:pt>
                <c:pt idx="25">
                  <c:v>2562417.5419280063</c:v>
                </c:pt>
                <c:pt idx="26">
                  <c:v>2664914.2436051266</c:v>
                </c:pt>
                <c:pt idx="27">
                  <c:v>2767410.9452822469</c:v>
                </c:pt>
                <c:pt idx="28">
                  <c:v>2869907.6469593663</c:v>
                </c:pt>
                <c:pt idx="29">
                  <c:v>2972404.3486364866</c:v>
                </c:pt>
                <c:pt idx="30">
                  <c:v>3074901.0503136069</c:v>
                </c:pt>
                <c:pt idx="31">
                  <c:v>3177397.7519907271</c:v>
                </c:pt>
                <c:pt idx="32">
                  <c:v>3279894.4536678474</c:v>
                </c:pt>
                <c:pt idx="33">
                  <c:v>3382391.1553449677</c:v>
                </c:pt>
                <c:pt idx="34">
                  <c:v>3484887.857022088</c:v>
                </c:pt>
                <c:pt idx="35">
                  <c:v>3587384.5586992083</c:v>
                </c:pt>
                <c:pt idx="36">
                  <c:v>3689881.2603763286</c:v>
                </c:pt>
                <c:pt idx="37">
                  <c:v>3792377.9620534489</c:v>
                </c:pt>
                <c:pt idx="38">
                  <c:v>3894874.6637305692</c:v>
                </c:pt>
                <c:pt idx="39">
                  <c:v>3997371.3654076895</c:v>
                </c:pt>
                <c:pt idx="40">
                  <c:v>4099868.0670848098</c:v>
                </c:pt>
                <c:pt idx="41">
                  <c:v>4202364.7687619291</c:v>
                </c:pt>
              </c:numCache>
            </c:numRef>
          </c:xVal>
          <c:yVal>
            <c:numRef>
              <c:f>Sheet1!$D$2:$D$43</c:f>
              <c:numCache>
                <c:formatCode>General</c:formatCode>
                <c:ptCount val="42"/>
                <c:pt idx="0">
                  <c:v>0</c:v>
                </c:pt>
                <c:pt idx="1">
                  <c:v>15</c:v>
                </c:pt>
                <c:pt idx="2">
                  <c:v>23.3</c:v>
                </c:pt>
                <c:pt idx="3">
                  <c:v>29.6</c:v>
                </c:pt>
                <c:pt idx="4">
                  <c:v>34.5</c:v>
                </c:pt>
                <c:pt idx="5">
                  <c:v>38.6</c:v>
                </c:pt>
                <c:pt idx="6">
                  <c:v>42.1</c:v>
                </c:pt>
                <c:pt idx="7">
                  <c:v>45.1</c:v>
                </c:pt>
                <c:pt idx="8">
                  <c:v>47.7</c:v>
                </c:pt>
                <c:pt idx="9">
                  <c:v>50</c:v>
                </c:pt>
                <c:pt idx="10">
                  <c:v>52.1</c:v>
                </c:pt>
                <c:pt idx="11">
                  <c:v>54</c:v>
                </c:pt>
                <c:pt idx="12">
                  <c:v>55.7</c:v>
                </c:pt>
                <c:pt idx="13">
                  <c:v>57.3</c:v>
                </c:pt>
                <c:pt idx="14">
                  <c:v>58.7</c:v>
                </c:pt>
                <c:pt idx="15">
                  <c:v>60.1</c:v>
                </c:pt>
                <c:pt idx="16">
                  <c:v>61.3</c:v>
                </c:pt>
                <c:pt idx="17">
                  <c:v>62.4</c:v>
                </c:pt>
                <c:pt idx="18">
                  <c:v>63.5</c:v>
                </c:pt>
                <c:pt idx="19">
                  <c:v>64.5</c:v>
                </c:pt>
                <c:pt idx="20">
                  <c:v>65.400000000000006</c:v>
                </c:pt>
                <c:pt idx="21">
                  <c:v>66.3</c:v>
                </c:pt>
                <c:pt idx="22">
                  <c:v>67.2</c:v>
                </c:pt>
                <c:pt idx="23">
                  <c:v>67.900000000000006</c:v>
                </c:pt>
                <c:pt idx="24">
                  <c:v>68.7</c:v>
                </c:pt>
                <c:pt idx="25">
                  <c:v>69.400000000000006</c:v>
                </c:pt>
                <c:pt idx="26">
                  <c:v>70</c:v>
                </c:pt>
                <c:pt idx="27">
                  <c:v>70.7</c:v>
                </c:pt>
                <c:pt idx="28">
                  <c:v>71.3</c:v>
                </c:pt>
                <c:pt idx="29">
                  <c:v>71.900000000000006</c:v>
                </c:pt>
                <c:pt idx="30">
                  <c:v>72.400000000000006</c:v>
                </c:pt>
                <c:pt idx="31">
                  <c:v>72.900000000000006</c:v>
                </c:pt>
                <c:pt idx="32">
                  <c:v>73.400000000000006</c:v>
                </c:pt>
                <c:pt idx="33">
                  <c:v>73.900000000000006</c:v>
                </c:pt>
                <c:pt idx="34">
                  <c:v>74.400000000000006</c:v>
                </c:pt>
                <c:pt idx="35">
                  <c:v>74.8</c:v>
                </c:pt>
                <c:pt idx="36">
                  <c:v>75.3</c:v>
                </c:pt>
                <c:pt idx="37">
                  <c:v>75.7</c:v>
                </c:pt>
                <c:pt idx="38">
                  <c:v>76.099999999999994</c:v>
                </c:pt>
                <c:pt idx="39">
                  <c:v>76.400000000000006</c:v>
                </c:pt>
                <c:pt idx="40">
                  <c:v>76.8</c:v>
                </c:pt>
                <c:pt idx="41">
                  <c:v>77.2</c:v>
                </c:pt>
              </c:numCache>
            </c:numRef>
          </c:yVal>
          <c:smooth val="0"/>
          <c:extLst>
            <c:ext xmlns:c16="http://schemas.microsoft.com/office/drawing/2014/chart" uri="{C3380CC4-5D6E-409C-BE32-E72D297353CC}">
              <c16:uniqueId val="{00000003-1533-4DBE-9FB0-03CCB4473286}"/>
            </c:ext>
          </c:extLst>
        </c:ser>
        <c:dLbls>
          <c:showLegendKey val="0"/>
          <c:showVal val="0"/>
          <c:showCatName val="0"/>
          <c:showSerName val="0"/>
          <c:showPercent val="0"/>
          <c:showBubbleSize val="0"/>
        </c:dLbls>
        <c:axId val="924430464"/>
        <c:axId val="924427184"/>
      </c:scatterChart>
      <c:valAx>
        <c:axId val="924430464"/>
        <c:scaling>
          <c:orientation val="minMax"/>
          <c:max val="40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SPEND (CURRENT PRICES)</a:t>
                </a:r>
              </a:p>
            </c:rich>
          </c:tx>
          <c:layout>
            <c:manualLayout>
              <c:xMode val="edge"/>
              <c:yMode val="edge"/>
              <c:x val="0.41561305555555544"/>
              <c:y val="0.9219090277777777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24427184"/>
        <c:crosses val="autoZero"/>
        <c:crossBetween val="midCat"/>
      </c:valAx>
      <c:valAx>
        <c:axId val="924427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1+ % REACH (ABC1 ADULTS)</a:t>
                </a:r>
              </a:p>
            </c:rich>
          </c:tx>
          <c:layout>
            <c:manualLayout>
              <c:xMode val="edge"/>
              <c:yMode val="edge"/>
              <c:x val="2.3518518518518519E-3"/>
              <c:y val="0.2292062499999999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24430464"/>
        <c:crosses val="autoZero"/>
        <c:crossBetween val="midCat"/>
      </c:valAx>
      <c:spPr>
        <a:noFill/>
        <a:ln>
          <a:noFill/>
        </a:ln>
        <a:effectLst/>
      </c:spPr>
    </c:plotArea>
    <c:legend>
      <c:legendPos val="b"/>
      <c:layout>
        <c:manualLayout>
          <c:xMode val="edge"/>
          <c:yMode val="edge"/>
          <c:x val="0.62079182253862375"/>
          <c:y val="0.51525907444546803"/>
          <c:w val="0.31873329878071394"/>
          <c:h val="0.1277119169475826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946111111111112E-2"/>
          <c:y val="3.2337962962962964E-2"/>
          <c:w val="0.89942796296296301"/>
          <c:h val="0.80810370370370366"/>
        </c:manualLayout>
      </c:layout>
      <c:scatterChart>
        <c:scatterStyle val="lineMarker"/>
        <c:varyColors val="0"/>
        <c:ser>
          <c:idx val="0"/>
          <c:order val="0"/>
          <c:tx>
            <c:strRef>
              <c:f>Sheet1!$A$1</c:f>
              <c:strCache>
                <c:ptCount val="1"/>
                <c:pt idx="0">
                  <c:v>100% Linear TV (Q3 2023)</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Sheet1!$A$2:$A$30</c:f>
              <c:numCache>
                <c:formatCode>_-"£"* #,##0_-;\-"£"* #,##0_-;_-"£"* "-"??_-;_-@_-</c:formatCode>
                <c:ptCount val="29"/>
                <c:pt idx="0">
                  <c:v>0</c:v>
                </c:pt>
                <c:pt idx="1">
                  <c:v>195365.7272909655</c:v>
                </c:pt>
                <c:pt idx="2">
                  <c:v>390731.454581931</c:v>
                </c:pt>
                <c:pt idx="3">
                  <c:v>586097.1818728965</c:v>
                </c:pt>
                <c:pt idx="4">
                  <c:v>781462.909163862</c:v>
                </c:pt>
                <c:pt idx="5">
                  <c:v>976828.63645482762</c:v>
                </c:pt>
                <c:pt idx="6">
                  <c:v>1172194.363745793</c:v>
                </c:pt>
                <c:pt idx="7">
                  <c:v>1367560.0910367586</c:v>
                </c:pt>
                <c:pt idx="8">
                  <c:v>1562925.818327724</c:v>
                </c:pt>
                <c:pt idx="9">
                  <c:v>1758291.5456186896</c:v>
                </c:pt>
                <c:pt idx="10">
                  <c:v>1953657.2729096552</c:v>
                </c:pt>
                <c:pt idx="11">
                  <c:v>2149023.0002006209</c:v>
                </c:pt>
                <c:pt idx="12">
                  <c:v>2344388.727491586</c:v>
                </c:pt>
                <c:pt idx="13">
                  <c:v>2539754.4547825516</c:v>
                </c:pt>
                <c:pt idx="14">
                  <c:v>2735120.1820735172</c:v>
                </c:pt>
                <c:pt idx="15">
                  <c:v>2930485.9093644829</c:v>
                </c:pt>
                <c:pt idx="16">
                  <c:v>3125851.636655448</c:v>
                </c:pt>
                <c:pt idx="17">
                  <c:v>3321217.3639464136</c:v>
                </c:pt>
                <c:pt idx="18">
                  <c:v>3516583.0912373792</c:v>
                </c:pt>
                <c:pt idx="19">
                  <c:v>3711948.8185283449</c:v>
                </c:pt>
                <c:pt idx="20">
                  <c:v>3907314.5458193105</c:v>
                </c:pt>
                <c:pt idx="21">
                  <c:v>4102680.2731102756</c:v>
                </c:pt>
                <c:pt idx="22">
                  <c:v>4298046.0004012417</c:v>
                </c:pt>
                <c:pt idx="23">
                  <c:v>4493411.7276922064</c:v>
                </c:pt>
                <c:pt idx="24">
                  <c:v>4688777.454983172</c:v>
                </c:pt>
                <c:pt idx="25">
                  <c:v>4884143.1822741376</c:v>
                </c:pt>
                <c:pt idx="26">
                  <c:v>5079508.9095651032</c:v>
                </c:pt>
                <c:pt idx="27">
                  <c:v>5274874.6368560689</c:v>
                </c:pt>
                <c:pt idx="28">
                  <c:v>5470240.3641470345</c:v>
                </c:pt>
              </c:numCache>
            </c:numRef>
          </c:xVal>
          <c:yVal>
            <c:numRef>
              <c:f>Sheet1!$B$2:$B$42</c:f>
              <c:numCache>
                <c:formatCode>General</c:formatCode>
                <c:ptCount val="41"/>
                <c:pt idx="0">
                  <c:v>0</c:v>
                </c:pt>
                <c:pt idx="1">
                  <c:v>8.3000000000000007</c:v>
                </c:pt>
                <c:pt idx="2">
                  <c:v>13.2</c:v>
                </c:pt>
                <c:pt idx="3">
                  <c:v>17.100000000000001</c:v>
                </c:pt>
                <c:pt idx="4">
                  <c:v>20.399999999999999</c:v>
                </c:pt>
                <c:pt idx="5">
                  <c:v>23.2</c:v>
                </c:pt>
                <c:pt idx="6">
                  <c:v>25.8</c:v>
                </c:pt>
                <c:pt idx="7">
                  <c:v>28</c:v>
                </c:pt>
                <c:pt idx="8">
                  <c:v>30.1</c:v>
                </c:pt>
                <c:pt idx="9">
                  <c:v>32</c:v>
                </c:pt>
                <c:pt idx="10">
                  <c:v>33.799999999999997</c:v>
                </c:pt>
                <c:pt idx="11">
                  <c:v>35.4</c:v>
                </c:pt>
                <c:pt idx="12">
                  <c:v>36.9</c:v>
                </c:pt>
                <c:pt idx="13">
                  <c:v>38.299999999999997</c:v>
                </c:pt>
                <c:pt idx="14">
                  <c:v>39.700000000000003</c:v>
                </c:pt>
                <c:pt idx="15">
                  <c:v>40.9</c:v>
                </c:pt>
                <c:pt idx="16">
                  <c:v>42.1</c:v>
                </c:pt>
                <c:pt idx="17">
                  <c:v>43.2</c:v>
                </c:pt>
                <c:pt idx="18">
                  <c:v>44.3</c:v>
                </c:pt>
                <c:pt idx="19">
                  <c:v>45.3</c:v>
                </c:pt>
                <c:pt idx="20">
                  <c:v>46.3</c:v>
                </c:pt>
                <c:pt idx="21">
                  <c:v>47.2</c:v>
                </c:pt>
                <c:pt idx="22">
                  <c:v>48</c:v>
                </c:pt>
                <c:pt idx="23">
                  <c:v>48.9</c:v>
                </c:pt>
                <c:pt idx="24">
                  <c:v>49.7</c:v>
                </c:pt>
                <c:pt idx="25">
                  <c:v>50.5</c:v>
                </c:pt>
                <c:pt idx="26">
                  <c:v>51.2</c:v>
                </c:pt>
                <c:pt idx="27">
                  <c:v>51.9</c:v>
                </c:pt>
                <c:pt idx="28">
                  <c:v>52.6</c:v>
                </c:pt>
                <c:pt idx="29">
                  <c:v>53.3</c:v>
                </c:pt>
                <c:pt idx="30">
                  <c:v>53.9</c:v>
                </c:pt>
                <c:pt idx="31">
                  <c:v>54.5</c:v>
                </c:pt>
                <c:pt idx="32">
                  <c:v>55.1</c:v>
                </c:pt>
                <c:pt idx="33">
                  <c:v>55.7</c:v>
                </c:pt>
                <c:pt idx="34">
                  <c:v>56.3</c:v>
                </c:pt>
                <c:pt idx="35">
                  <c:v>56.8</c:v>
                </c:pt>
                <c:pt idx="36">
                  <c:v>57.3</c:v>
                </c:pt>
                <c:pt idx="37">
                  <c:v>57.8</c:v>
                </c:pt>
                <c:pt idx="38">
                  <c:v>58.3</c:v>
                </c:pt>
                <c:pt idx="39">
                  <c:v>58.8</c:v>
                </c:pt>
                <c:pt idx="40">
                  <c:v>59.3</c:v>
                </c:pt>
              </c:numCache>
            </c:numRef>
          </c:yVal>
          <c:smooth val="0"/>
          <c:extLst>
            <c:ext xmlns:c16="http://schemas.microsoft.com/office/drawing/2014/chart" uri="{C3380CC4-5D6E-409C-BE32-E72D297353CC}">
              <c16:uniqueId val="{00000000-1533-4DBE-9FB0-03CCB4473286}"/>
            </c:ext>
          </c:extLst>
        </c:ser>
        <c:ser>
          <c:idx val="1"/>
          <c:order val="1"/>
          <c:tx>
            <c:strRef>
              <c:f>Sheet1!$C$1</c:f>
              <c:strCache>
                <c:ptCount val="1"/>
                <c:pt idx="0">
                  <c:v>Linear TV 30% / BVOD 70% (Q3 2023)</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Sheet1!$C$2:$C$52</c:f>
              <c:numCache>
                <c:formatCode>_-"£"* #,##0_-;\-"£"* #,##0_-;_-"£"* "-"??_-;_-@_-</c:formatCode>
                <c:ptCount val="51"/>
                <c:pt idx="0">
                  <c:v>0</c:v>
                </c:pt>
                <c:pt idx="1">
                  <c:v>112370.10211036657</c:v>
                </c:pt>
                <c:pt idx="2">
                  <c:v>224740.20422073314</c:v>
                </c:pt>
                <c:pt idx="3">
                  <c:v>337110.30633109971</c:v>
                </c:pt>
                <c:pt idx="4">
                  <c:v>449480.40844146628</c:v>
                </c:pt>
                <c:pt idx="5">
                  <c:v>561850.51055183285</c:v>
                </c:pt>
                <c:pt idx="6">
                  <c:v>674220.61266219942</c:v>
                </c:pt>
                <c:pt idx="7">
                  <c:v>786590.71477256599</c:v>
                </c:pt>
                <c:pt idx="8">
                  <c:v>898960.81688293256</c:v>
                </c:pt>
                <c:pt idx="9">
                  <c:v>1011330.9189932991</c:v>
                </c:pt>
                <c:pt idx="10">
                  <c:v>1123701.0211036657</c:v>
                </c:pt>
                <c:pt idx="11">
                  <c:v>1236071.1232140325</c:v>
                </c:pt>
                <c:pt idx="12">
                  <c:v>1348441.2253243988</c:v>
                </c:pt>
                <c:pt idx="13">
                  <c:v>1460811.3274347656</c:v>
                </c:pt>
                <c:pt idx="14">
                  <c:v>1573181.429545132</c:v>
                </c:pt>
                <c:pt idx="15">
                  <c:v>1685551.5316554988</c:v>
                </c:pt>
                <c:pt idx="16">
                  <c:v>1797921.6337658651</c:v>
                </c:pt>
                <c:pt idx="17">
                  <c:v>1910291.7358762319</c:v>
                </c:pt>
                <c:pt idx="18">
                  <c:v>2022661.8379865983</c:v>
                </c:pt>
                <c:pt idx="19">
                  <c:v>2135031.9400969651</c:v>
                </c:pt>
                <c:pt idx="20">
                  <c:v>2247402.0422073314</c:v>
                </c:pt>
                <c:pt idx="21">
                  <c:v>2359772.1443176982</c:v>
                </c:pt>
                <c:pt idx="22">
                  <c:v>2472142.246428065</c:v>
                </c:pt>
                <c:pt idx="23">
                  <c:v>2584512.3485384313</c:v>
                </c:pt>
                <c:pt idx="24">
                  <c:v>2696882.4506487977</c:v>
                </c:pt>
                <c:pt idx="25">
                  <c:v>2809252.5527591645</c:v>
                </c:pt>
                <c:pt idx="26">
                  <c:v>2921622.6548695313</c:v>
                </c:pt>
                <c:pt idx="27">
                  <c:v>3033992.7569798976</c:v>
                </c:pt>
                <c:pt idx="28">
                  <c:v>3146362.859090264</c:v>
                </c:pt>
                <c:pt idx="29">
                  <c:v>3258732.9612006312</c:v>
                </c:pt>
                <c:pt idx="30">
                  <c:v>3371103.0633109976</c:v>
                </c:pt>
                <c:pt idx="31">
                  <c:v>3483473.1654213639</c:v>
                </c:pt>
                <c:pt idx="32">
                  <c:v>3595843.2675317302</c:v>
                </c:pt>
                <c:pt idx="33">
                  <c:v>3708213.3696420966</c:v>
                </c:pt>
                <c:pt idx="34">
                  <c:v>3820583.4717524638</c:v>
                </c:pt>
                <c:pt idx="35">
                  <c:v>3932953.5738628302</c:v>
                </c:pt>
                <c:pt idx="36">
                  <c:v>4045323.6759731965</c:v>
                </c:pt>
                <c:pt idx="37">
                  <c:v>4157693.7780835633</c:v>
                </c:pt>
                <c:pt idx="38">
                  <c:v>4270063.8801939301</c:v>
                </c:pt>
                <c:pt idx="39">
                  <c:v>4382433.9823042965</c:v>
                </c:pt>
                <c:pt idx="40">
                  <c:v>4494804.0844146628</c:v>
                </c:pt>
                <c:pt idx="41">
                  <c:v>4607174.1865250301</c:v>
                </c:pt>
                <c:pt idx="42">
                  <c:v>4719544.2886353964</c:v>
                </c:pt>
                <c:pt idx="43">
                  <c:v>4831914.3907457627</c:v>
                </c:pt>
                <c:pt idx="44">
                  <c:v>4944284.49285613</c:v>
                </c:pt>
                <c:pt idx="45">
                  <c:v>5056654.5949664954</c:v>
                </c:pt>
                <c:pt idx="46">
                  <c:v>5169024.6970768627</c:v>
                </c:pt>
                <c:pt idx="47">
                  <c:v>5281394.7991872299</c:v>
                </c:pt>
                <c:pt idx="48">
                  <c:v>5393764.9012975954</c:v>
                </c:pt>
                <c:pt idx="49">
                  <c:v>5506135.0034079626</c:v>
                </c:pt>
                <c:pt idx="50">
                  <c:v>5618505.105518329</c:v>
                </c:pt>
              </c:numCache>
            </c:numRef>
          </c:xVal>
          <c:yVal>
            <c:numRef>
              <c:f>Sheet1!$D$2:$D$52</c:f>
              <c:numCache>
                <c:formatCode>General</c:formatCode>
                <c:ptCount val="51"/>
                <c:pt idx="0">
                  <c:v>0</c:v>
                </c:pt>
                <c:pt idx="1">
                  <c:v>16.3</c:v>
                </c:pt>
                <c:pt idx="2">
                  <c:v>23</c:v>
                </c:pt>
                <c:pt idx="3">
                  <c:v>27.7</c:v>
                </c:pt>
                <c:pt idx="4">
                  <c:v>31.4</c:v>
                </c:pt>
                <c:pt idx="5">
                  <c:v>34.5</c:v>
                </c:pt>
                <c:pt idx="6">
                  <c:v>37.1</c:v>
                </c:pt>
                <c:pt idx="7">
                  <c:v>39.299999999999997</c:v>
                </c:pt>
                <c:pt idx="8">
                  <c:v>41.3</c:v>
                </c:pt>
                <c:pt idx="9">
                  <c:v>43.1</c:v>
                </c:pt>
                <c:pt idx="10">
                  <c:v>44.7</c:v>
                </c:pt>
                <c:pt idx="11">
                  <c:v>46.2</c:v>
                </c:pt>
                <c:pt idx="12">
                  <c:v>47.5</c:v>
                </c:pt>
                <c:pt idx="13">
                  <c:v>48.8</c:v>
                </c:pt>
                <c:pt idx="14">
                  <c:v>49.9</c:v>
                </c:pt>
                <c:pt idx="15">
                  <c:v>51</c:v>
                </c:pt>
                <c:pt idx="16">
                  <c:v>52</c:v>
                </c:pt>
                <c:pt idx="17">
                  <c:v>53</c:v>
                </c:pt>
                <c:pt idx="18">
                  <c:v>53.8</c:v>
                </c:pt>
                <c:pt idx="19">
                  <c:v>54.7</c:v>
                </c:pt>
                <c:pt idx="20">
                  <c:v>55.5</c:v>
                </c:pt>
                <c:pt idx="21">
                  <c:v>56.2</c:v>
                </c:pt>
                <c:pt idx="22">
                  <c:v>56.9</c:v>
                </c:pt>
                <c:pt idx="23">
                  <c:v>57.6</c:v>
                </c:pt>
                <c:pt idx="24">
                  <c:v>58.3</c:v>
                </c:pt>
                <c:pt idx="25">
                  <c:v>58.9</c:v>
                </c:pt>
                <c:pt idx="26">
                  <c:v>59.5</c:v>
                </c:pt>
                <c:pt idx="27">
                  <c:v>60</c:v>
                </c:pt>
                <c:pt idx="28">
                  <c:v>60.6</c:v>
                </c:pt>
                <c:pt idx="29">
                  <c:v>61.1</c:v>
                </c:pt>
                <c:pt idx="30">
                  <c:v>61.6</c:v>
                </c:pt>
                <c:pt idx="31">
                  <c:v>62.1</c:v>
                </c:pt>
                <c:pt idx="32">
                  <c:v>62.6</c:v>
                </c:pt>
                <c:pt idx="33">
                  <c:v>63</c:v>
                </c:pt>
                <c:pt idx="34">
                  <c:v>63.4</c:v>
                </c:pt>
                <c:pt idx="35">
                  <c:v>63.9</c:v>
                </c:pt>
                <c:pt idx="36">
                  <c:v>64.3</c:v>
                </c:pt>
                <c:pt idx="37">
                  <c:v>64.7</c:v>
                </c:pt>
                <c:pt idx="38">
                  <c:v>65</c:v>
                </c:pt>
                <c:pt idx="39">
                  <c:v>65.400000000000006</c:v>
                </c:pt>
                <c:pt idx="40">
                  <c:v>65.8</c:v>
                </c:pt>
                <c:pt idx="41">
                  <c:v>66.099999999999994</c:v>
                </c:pt>
                <c:pt idx="42">
                  <c:v>66.5</c:v>
                </c:pt>
                <c:pt idx="43">
                  <c:v>66.8</c:v>
                </c:pt>
                <c:pt idx="44">
                  <c:v>67.099999999999994</c:v>
                </c:pt>
                <c:pt idx="45">
                  <c:v>67.400000000000006</c:v>
                </c:pt>
                <c:pt idx="46">
                  <c:v>67.7</c:v>
                </c:pt>
                <c:pt idx="47">
                  <c:v>68</c:v>
                </c:pt>
                <c:pt idx="48">
                  <c:v>68.3</c:v>
                </c:pt>
                <c:pt idx="49">
                  <c:v>68.599999999999994</c:v>
                </c:pt>
                <c:pt idx="50">
                  <c:v>68.8</c:v>
                </c:pt>
              </c:numCache>
            </c:numRef>
          </c:yVal>
          <c:smooth val="0"/>
          <c:extLst>
            <c:ext xmlns:c16="http://schemas.microsoft.com/office/drawing/2014/chart" uri="{C3380CC4-5D6E-409C-BE32-E72D297353CC}">
              <c16:uniqueId val="{00000003-1533-4DBE-9FB0-03CCB4473286}"/>
            </c:ext>
          </c:extLst>
        </c:ser>
        <c:dLbls>
          <c:showLegendKey val="0"/>
          <c:showVal val="0"/>
          <c:showCatName val="0"/>
          <c:showSerName val="0"/>
          <c:showPercent val="0"/>
          <c:showBubbleSize val="0"/>
        </c:dLbls>
        <c:axId val="924430464"/>
        <c:axId val="924427184"/>
      </c:scatterChart>
      <c:valAx>
        <c:axId val="9244304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SPEND (CURRENT PRICES)</a:t>
                </a:r>
              </a:p>
            </c:rich>
          </c:tx>
          <c:layout>
            <c:manualLayout>
              <c:xMode val="edge"/>
              <c:yMode val="edge"/>
              <c:x val="0.41561305555555544"/>
              <c:y val="0.9219090277777777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24427184"/>
        <c:crosses val="autoZero"/>
        <c:crossBetween val="midCat"/>
      </c:valAx>
      <c:valAx>
        <c:axId val="924427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1+ % REACH (16-34)</a:t>
                </a:r>
              </a:p>
            </c:rich>
          </c:tx>
          <c:layout>
            <c:manualLayout>
              <c:xMode val="edge"/>
              <c:yMode val="edge"/>
              <c:x val="2.3518518518518519E-3"/>
              <c:y val="0.2292062499999999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24430464"/>
        <c:crosses val="autoZero"/>
        <c:crossBetween val="midCat"/>
      </c:valAx>
      <c:spPr>
        <a:noFill/>
        <a:ln>
          <a:noFill/>
        </a:ln>
        <a:effectLst/>
      </c:spPr>
    </c:plotArea>
    <c:legend>
      <c:legendPos val="b"/>
      <c:layout>
        <c:manualLayout>
          <c:xMode val="edge"/>
          <c:yMode val="edge"/>
          <c:x val="0.62079182253862375"/>
          <c:y val="0.51525907444546803"/>
          <c:w val="0.31873329878071394"/>
          <c:h val="0.1277119169475826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946111111111112E-2"/>
          <c:y val="3.2337962962962964E-2"/>
          <c:w val="0.89942796296296301"/>
          <c:h val="0.80810370370370366"/>
        </c:manualLayout>
      </c:layout>
      <c:scatterChart>
        <c:scatterStyle val="lineMarker"/>
        <c:varyColors val="0"/>
        <c:ser>
          <c:idx val="0"/>
          <c:order val="0"/>
          <c:tx>
            <c:strRef>
              <c:f>Sheet1!$A$1</c:f>
              <c:strCache>
                <c:ptCount val="1"/>
                <c:pt idx="0">
                  <c:v>100% Linear TV (Q3 2023)</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Sheet1!$A$2:$A$29</c:f>
              <c:numCache>
                <c:formatCode>_("£"* #,##0.00_);_("£"* \(#,##0.00\);_("£"* "-"??_);_(@_)</c:formatCode>
                <c:ptCount val="28"/>
                <c:pt idx="0" formatCode="_-&quot;£&quot;* #,##0_-;\-&quot;£&quot;* #,##0_-;_-&quot;£&quot;* &quot;-&quot;??_-;_-@_-">
                  <c:v>0</c:v>
                </c:pt>
                <c:pt idx="1">
                  <c:v>95519.858515895976</c:v>
                </c:pt>
                <c:pt idx="2">
                  <c:v>191039.71703179195</c:v>
                </c:pt>
                <c:pt idx="3">
                  <c:v>286559.57554768794</c:v>
                </c:pt>
                <c:pt idx="4">
                  <c:v>382079.4340635839</c:v>
                </c:pt>
                <c:pt idx="5">
                  <c:v>477599.29257947986</c:v>
                </c:pt>
                <c:pt idx="6">
                  <c:v>573119.15109537588</c:v>
                </c:pt>
                <c:pt idx="7">
                  <c:v>668639.00961127179</c:v>
                </c:pt>
                <c:pt idx="8">
                  <c:v>764158.86812716781</c:v>
                </c:pt>
                <c:pt idx="9">
                  <c:v>859678.72664306383</c:v>
                </c:pt>
                <c:pt idx="10">
                  <c:v>955198.58515895973</c:v>
                </c:pt>
                <c:pt idx="11">
                  <c:v>1050718.4436748556</c:v>
                </c:pt>
                <c:pt idx="12">
                  <c:v>1146238.3021907518</c:v>
                </c:pt>
                <c:pt idx="13">
                  <c:v>1241758.1607066477</c:v>
                </c:pt>
                <c:pt idx="14">
                  <c:v>1337278.0192225436</c:v>
                </c:pt>
                <c:pt idx="15">
                  <c:v>1432797.8777384397</c:v>
                </c:pt>
                <c:pt idx="16">
                  <c:v>1528317.7362543356</c:v>
                </c:pt>
                <c:pt idx="17">
                  <c:v>1623837.5947702315</c:v>
                </c:pt>
                <c:pt idx="18">
                  <c:v>1719357.4532861277</c:v>
                </c:pt>
                <c:pt idx="19">
                  <c:v>1814877.3118020236</c:v>
                </c:pt>
                <c:pt idx="20">
                  <c:v>1910397.1703179195</c:v>
                </c:pt>
                <c:pt idx="21">
                  <c:v>2005917.0288338156</c:v>
                </c:pt>
                <c:pt idx="22">
                  <c:v>2101436.8873497113</c:v>
                </c:pt>
                <c:pt idx="23">
                  <c:v>2196956.7458656076</c:v>
                </c:pt>
                <c:pt idx="24">
                  <c:v>2292476.6043815035</c:v>
                </c:pt>
                <c:pt idx="25">
                  <c:v>2387996.4628973994</c:v>
                </c:pt>
                <c:pt idx="26">
                  <c:v>2483516.3214132953</c:v>
                </c:pt>
                <c:pt idx="27">
                  <c:v>2579036.1799291912</c:v>
                </c:pt>
              </c:numCache>
            </c:numRef>
          </c:xVal>
          <c:yVal>
            <c:numRef>
              <c:f>Sheet1!$B$2:$B$52</c:f>
              <c:numCache>
                <c:formatCode>0.0</c:formatCode>
                <c:ptCount val="51"/>
                <c:pt idx="0" formatCode="General">
                  <c:v>0</c:v>
                </c:pt>
                <c:pt idx="1">
                  <c:v>12.5</c:v>
                </c:pt>
                <c:pt idx="2">
                  <c:v>18.7</c:v>
                </c:pt>
                <c:pt idx="3">
                  <c:v>23.3</c:v>
                </c:pt>
                <c:pt idx="4">
                  <c:v>27</c:v>
                </c:pt>
                <c:pt idx="5">
                  <c:v>30.1</c:v>
                </c:pt>
                <c:pt idx="6">
                  <c:v>32.799999999999997</c:v>
                </c:pt>
                <c:pt idx="7">
                  <c:v>35.200000000000003</c:v>
                </c:pt>
                <c:pt idx="8">
                  <c:v>37.299999999999997</c:v>
                </c:pt>
                <c:pt idx="9">
                  <c:v>39.200000000000003</c:v>
                </c:pt>
                <c:pt idx="10">
                  <c:v>41</c:v>
                </c:pt>
                <c:pt idx="11">
                  <c:v>42.6</c:v>
                </c:pt>
                <c:pt idx="12">
                  <c:v>44</c:v>
                </c:pt>
                <c:pt idx="13">
                  <c:v>45.4</c:v>
                </c:pt>
                <c:pt idx="14">
                  <c:v>46.7</c:v>
                </c:pt>
                <c:pt idx="15">
                  <c:v>47.9</c:v>
                </c:pt>
                <c:pt idx="16">
                  <c:v>49</c:v>
                </c:pt>
                <c:pt idx="17">
                  <c:v>50</c:v>
                </c:pt>
                <c:pt idx="18">
                  <c:v>51</c:v>
                </c:pt>
                <c:pt idx="19">
                  <c:v>51.9</c:v>
                </c:pt>
                <c:pt idx="20">
                  <c:v>52.8</c:v>
                </c:pt>
                <c:pt idx="21">
                  <c:v>53.6</c:v>
                </c:pt>
                <c:pt idx="22">
                  <c:v>54.4</c:v>
                </c:pt>
                <c:pt idx="23">
                  <c:v>55.2</c:v>
                </c:pt>
                <c:pt idx="24">
                  <c:v>55.9</c:v>
                </c:pt>
                <c:pt idx="25">
                  <c:v>56.6</c:v>
                </c:pt>
                <c:pt idx="26">
                  <c:v>57.3</c:v>
                </c:pt>
                <c:pt idx="27">
                  <c:v>57.9</c:v>
                </c:pt>
                <c:pt idx="28">
                  <c:v>58.5</c:v>
                </c:pt>
                <c:pt idx="29">
                  <c:v>59.1</c:v>
                </c:pt>
                <c:pt idx="30">
                  <c:v>59.7</c:v>
                </c:pt>
                <c:pt idx="31">
                  <c:v>60.2</c:v>
                </c:pt>
                <c:pt idx="32">
                  <c:v>60.8</c:v>
                </c:pt>
                <c:pt idx="33">
                  <c:v>61.3</c:v>
                </c:pt>
                <c:pt idx="34">
                  <c:v>61.8</c:v>
                </c:pt>
                <c:pt idx="35">
                  <c:v>62.2</c:v>
                </c:pt>
                <c:pt idx="36">
                  <c:v>62.7</c:v>
                </c:pt>
                <c:pt idx="37">
                  <c:v>63.1</c:v>
                </c:pt>
                <c:pt idx="38">
                  <c:v>63.6</c:v>
                </c:pt>
                <c:pt idx="39">
                  <c:v>64</c:v>
                </c:pt>
                <c:pt idx="40">
                  <c:v>64.400000000000006</c:v>
                </c:pt>
                <c:pt idx="41">
                  <c:v>64.8</c:v>
                </c:pt>
                <c:pt idx="42">
                  <c:v>65.2</c:v>
                </c:pt>
                <c:pt idx="43">
                  <c:v>65.5</c:v>
                </c:pt>
                <c:pt idx="44">
                  <c:v>65.900000000000006</c:v>
                </c:pt>
                <c:pt idx="45">
                  <c:v>66.2</c:v>
                </c:pt>
                <c:pt idx="46">
                  <c:v>66.599999999999994</c:v>
                </c:pt>
                <c:pt idx="47">
                  <c:v>66.900000000000006</c:v>
                </c:pt>
                <c:pt idx="48">
                  <c:v>67.2</c:v>
                </c:pt>
                <c:pt idx="49">
                  <c:v>67.599999999999994</c:v>
                </c:pt>
                <c:pt idx="50">
                  <c:v>67.900000000000006</c:v>
                </c:pt>
              </c:numCache>
            </c:numRef>
          </c:yVal>
          <c:smooth val="0"/>
          <c:extLst>
            <c:ext xmlns:c16="http://schemas.microsoft.com/office/drawing/2014/chart" uri="{C3380CC4-5D6E-409C-BE32-E72D297353CC}">
              <c16:uniqueId val="{00000000-1533-4DBE-9FB0-03CCB4473286}"/>
            </c:ext>
          </c:extLst>
        </c:ser>
        <c:ser>
          <c:idx val="1"/>
          <c:order val="1"/>
          <c:tx>
            <c:strRef>
              <c:f>Sheet1!$C$1</c:f>
              <c:strCache>
                <c:ptCount val="1"/>
                <c:pt idx="0">
                  <c:v>Linear TV 25% / BVOD 75% (Q3 2023)</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Sheet1!$C$2:$C$52</c:f>
              <c:numCache>
                <c:formatCode>_-"£"* #,##0_-;\-"£"* #,##0_-;_-"£"* "-"??_-;_-@_-</c:formatCode>
                <c:ptCount val="51"/>
                <c:pt idx="0">
                  <c:v>0</c:v>
                </c:pt>
                <c:pt idx="1">
                  <c:v>51985.807321281689</c:v>
                </c:pt>
                <c:pt idx="2">
                  <c:v>103971.61464256338</c:v>
                </c:pt>
                <c:pt idx="3">
                  <c:v>155957.42196384509</c:v>
                </c:pt>
                <c:pt idx="4">
                  <c:v>207943.22928512676</c:v>
                </c:pt>
                <c:pt idx="5">
                  <c:v>259929.03660640845</c:v>
                </c:pt>
                <c:pt idx="6">
                  <c:v>311914.84392769018</c:v>
                </c:pt>
                <c:pt idx="7">
                  <c:v>363900.65124897182</c:v>
                </c:pt>
                <c:pt idx="8">
                  <c:v>415886.45857025351</c:v>
                </c:pt>
                <c:pt idx="9">
                  <c:v>467872.26589153521</c:v>
                </c:pt>
                <c:pt idx="10">
                  <c:v>519858.0732128169</c:v>
                </c:pt>
                <c:pt idx="11">
                  <c:v>571843.88053409848</c:v>
                </c:pt>
                <c:pt idx="12">
                  <c:v>623829.68785538035</c:v>
                </c:pt>
                <c:pt idx="13">
                  <c:v>675815.49517666199</c:v>
                </c:pt>
                <c:pt idx="14">
                  <c:v>727801.30249794363</c:v>
                </c:pt>
                <c:pt idx="15">
                  <c:v>779787.10981922538</c:v>
                </c:pt>
                <c:pt idx="16">
                  <c:v>831772.91714050702</c:v>
                </c:pt>
                <c:pt idx="17">
                  <c:v>883758.72446178878</c:v>
                </c:pt>
                <c:pt idx="18">
                  <c:v>935744.53178307042</c:v>
                </c:pt>
                <c:pt idx="19">
                  <c:v>987730.33910435205</c:v>
                </c:pt>
                <c:pt idx="20">
                  <c:v>1039716.1464256338</c:v>
                </c:pt>
                <c:pt idx="21">
                  <c:v>1091701.9537469156</c:v>
                </c:pt>
                <c:pt idx="22">
                  <c:v>1143687.761068197</c:v>
                </c:pt>
                <c:pt idx="23">
                  <c:v>1195673.5683894791</c:v>
                </c:pt>
                <c:pt idx="24">
                  <c:v>1247659.3757107607</c:v>
                </c:pt>
                <c:pt idx="25">
                  <c:v>1299645.1830320423</c:v>
                </c:pt>
                <c:pt idx="26">
                  <c:v>1351630.990353324</c:v>
                </c:pt>
                <c:pt idx="27">
                  <c:v>1403616.7976746056</c:v>
                </c:pt>
                <c:pt idx="28">
                  <c:v>1455602.6049958873</c:v>
                </c:pt>
                <c:pt idx="29">
                  <c:v>1507588.4123171689</c:v>
                </c:pt>
                <c:pt idx="30">
                  <c:v>1559574.2196384508</c:v>
                </c:pt>
                <c:pt idx="31">
                  <c:v>1611560.0269597324</c:v>
                </c:pt>
                <c:pt idx="32">
                  <c:v>1663545.834281014</c:v>
                </c:pt>
                <c:pt idx="33">
                  <c:v>1715531.6416022957</c:v>
                </c:pt>
                <c:pt idx="34">
                  <c:v>1767517.4489235776</c:v>
                </c:pt>
                <c:pt idx="35">
                  <c:v>1819503.2562448592</c:v>
                </c:pt>
                <c:pt idx="36">
                  <c:v>1871489.0635661408</c:v>
                </c:pt>
                <c:pt idx="37">
                  <c:v>1923474.8708874225</c:v>
                </c:pt>
                <c:pt idx="38">
                  <c:v>1975460.6782087041</c:v>
                </c:pt>
                <c:pt idx="39">
                  <c:v>2027446.485529986</c:v>
                </c:pt>
                <c:pt idx="40">
                  <c:v>2079432.2928512676</c:v>
                </c:pt>
                <c:pt idx="41">
                  <c:v>2131418.1001725495</c:v>
                </c:pt>
                <c:pt idx="42">
                  <c:v>2183403.9074938311</c:v>
                </c:pt>
                <c:pt idx="43">
                  <c:v>2235389.7148151128</c:v>
                </c:pt>
                <c:pt idx="44">
                  <c:v>2287375.5221363939</c:v>
                </c:pt>
                <c:pt idx="45">
                  <c:v>2339361.329457676</c:v>
                </c:pt>
                <c:pt idx="46">
                  <c:v>2391347.1367789581</c:v>
                </c:pt>
                <c:pt idx="47">
                  <c:v>2443332.9441002393</c:v>
                </c:pt>
                <c:pt idx="48">
                  <c:v>2495318.7514215214</c:v>
                </c:pt>
                <c:pt idx="49">
                  <c:v>2547304.5587428026</c:v>
                </c:pt>
                <c:pt idx="50">
                  <c:v>2599290.3660640847</c:v>
                </c:pt>
              </c:numCache>
            </c:numRef>
          </c:xVal>
          <c:yVal>
            <c:numRef>
              <c:f>Sheet1!$D$2:$D$52</c:f>
              <c:numCache>
                <c:formatCode>0.0</c:formatCode>
                <c:ptCount val="51"/>
                <c:pt idx="0" formatCode="General">
                  <c:v>0</c:v>
                </c:pt>
                <c:pt idx="1">
                  <c:v>17.2</c:v>
                </c:pt>
                <c:pt idx="2">
                  <c:v>24.8</c:v>
                </c:pt>
                <c:pt idx="3">
                  <c:v>30.1</c:v>
                </c:pt>
                <c:pt idx="4">
                  <c:v>34.200000000000003</c:v>
                </c:pt>
                <c:pt idx="5">
                  <c:v>37.6</c:v>
                </c:pt>
                <c:pt idx="6">
                  <c:v>40.5</c:v>
                </c:pt>
                <c:pt idx="7">
                  <c:v>43</c:v>
                </c:pt>
                <c:pt idx="8">
                  <c:v>45.1</c:v>
                </c:pt>
                <c:pt idx="9">
                  <c:v>47.1</c:v>
                </c:pt>
                <c:pt idx="10">
                  <c:v>48.8</c:v>
                </c:pt>
                <c:pt idx="11">
                  <c:v>50.4</c:v>
                </c:pt>
                <c:pt idx="12">
                  <c:v>51.9</c:v>
                </c:pt>
                <c:pt idx="13">
                  <c:v>53.2</c:v>
                </c:pt>
                <c:pt idx="14">
                  <c:v>54.4</c:v>
                </c:pt>
                <c:pt idx="15">
                  <c:v>55.6</c:v>
                </c:pt>
                <c:pt idx="16">
                  <c:v>56.6</c:v>
                </c:pt>
                <c:pt idx="17">
                  <c:v>57.6</c:v>
                </c:pt>
                <c:pt idx="18">
                  <c:v>58.5</c:v>
                </c:pt>
                <c:pt idx="19">
                  <c:v>59.4</c:v>
                </c:pt>
                <c:pt idx="20">
                  <c:v>60.2</c:v>
                </c:pt>
                <c:pt idx="21">
                  <c:v>61</c:v>
                </c:pt>
                <c:pt idx="22">
                  <c:v>61.7</c:v>
                </c:pt>
                <c:pt idx="23">
                  <c:v>62.4</c:v>
                </c:pt>
                <c:pt idx="24">
                  <c:v>63.1</c:v>
                </c:pt>
                <c:pt idx="25">
                  <c:v>63.7</c:v>
                </c:pt>
                <c:pt idx="26">
                  <c:v>64.3</c:v>
                </c:pt>
                <c:pt idx="27">
                  <c:v>64.900000000000006</c:v>
                </c:pt>
                <c:pt idx="28">
                  <c:v>65.5</c:v>
                </c:pt>
                <c:pt idx="29">
                  <c:v>66</c:v>
                </c:pt>
                <c:pt idx="30">
                  <c:v>66.5</c:v>
                </c:pt>
                <c:pt idx="31">
                  <c:v>67</c:v>
                </c:pt>
                <c:pt idx="32">
                  <c:v>67.5</c:v>
                </c:pt>
                <c:pt idx="33">
                  <c:v>67.900000000000006</c:v>
                </c:pt>
                <c:pt idx="34">
                  <c:v>68.400000000000006</c:v>
                </c:pt>
                <c:pt idx="35">
                  <c:v>68.8</c:v>
                </c:pt>
                <c:pt idx="36">
                  <c:v>69.2</c:v>
                </c:pt>
                <c:pt idx="37">
                  <c:v>69.599999999999994</c:v>
                </c:pt>
                <c:pt idx="38">
                  <c:v>70</c:v>
                </c:pt>
                <c:pt idx="39">
                  <c:v>70.3</c:v>
                </c:pt>
                <c:pt idx="40">
                  <c:v>70.7</c:v>
                </c:pt>
                <c:pt idx="41">
                  <c:v>71</c:v>
                </c:pt>
                <c:pt idx="42">
                  <c:v>71.400000000000006</c:v>
                </c:pt>
                <c:pt idx="43">
                  <c:v>71.7</c:v>
                </c:pt>
                <c:pt idx="44">
                  <c:v>72</c:v>
                </c:pt>
                <c:pt idx="45">
                  <c:v>72.3</c:v>
                </c:pt>
                <c:pt idx="46">
                  <c:v>72.599999999999994</c:v>
                </c:pt>
                <c:pt idx="47">
                  <c:v>72.900000000000006</c:v>
                </c:pt>
                <c:pt idx="48">
                  <c:v>73.2</c:v>
                </c:pt>
                <c:pt idx="49">
                  <c:v>73.400000000000006</c:v>
                </c:pt>
                <c:pt idx="50">
                  <c:v>73.7</c:v>
                </c:pt>
              </c:numCache>
            </c:numRef>
          </c:yVal>
          <c:smooth val="0"/>
          <c:extLst>
            <c:ext xmlns:c16="http://schemas.microsoft.com/office/drawing/2014/chart" uri="{C3380CC4-5D6E-409C-BE32-E72D297353CC}">
              <c16:uniqueId val="{00000003-1533-4DBE-9FB0-03CCB4473286}"/>
            </c:ext>
          </c:extLst>
        </c:ser>
        <c:dLbls>
          <c:showLegendKey val="0"/>
          <c:showVal val="0"/>
          <c:showCatName val="0"/>
          <c:showSerName val="0"/>
          <c:showPercent val="0"/>
          <c:showBubbleSize val="0"/>
        </c:dLbls>
        <c:axId val="924430464"/>
        <c:axId val="924427184"/>
      </c:scatterChart>
      <c:valAx>
        <c:axId val="924430464"/>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SPEND (CURRENT PRICES)</a:t>
                </a:r>
              </a:p>
            </c:rich>
          </c:tx>
          <c:layout>
            <c:manualLayout>
              <c:xMode val="edge"/>
              <c:yMode val="edge"/>
              <c:x val="0.41561305555555544"/>
              <c:y val="0.9219090277777777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24427184"/>
        <c:crosses val="autoZero"/>
        <c:crossBetween val="midCat"/>
      </c:valAx>
      <c:valAx>
        <c:axId val="924427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1+ % REACH (HP+CH)</a:t>
                </a:r>
              </a:p>
            </c:rich>
          </c:tx>
          <c:layout>
            <c:manualLayout>
              <c:xMode val="edge"/>
              <c:yMode val="edge"/>
              <c:x val="2.3518518518518519E-3"/>
              <c:y val="0.2292062499999999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24430464"/>
        <c:crosses val="autoZero"/>
        <c:crossBetween val="midCat"/>
      </c:valAx>
      <c:spPr>
        <a:noFill/>
        <a:ln>
          <a:noFill/>
        </a:ln>
        <a:effectLst/>
      </c:spPr>
    </c:plotArea>
    <c:legend>
      <c:legendPos val="b"/>
      <c:layout>
        <c:manualLayout>
          <c:xMode val="edge"/>
          <c:yMode val="edge"/>
          <c:x val="0.62079182253862375"/>
          <c:y val="0.51525907444546803"/>
          <c:w val="0.31873329878071394"/>
          <c:h val="0.1277119169475826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0.77582</cdr:x>
      <cdr:y>0.11036</cdr:y>
    </cdr:from>
    <cdr:to>
      <cdr:x>0.77582</cdr:x>
      <cdr:y>0.97052</cdr:y>
    </cdr:to>
    <cdr:cxnSp macro="">
      <cdr:nvCxnSpPr>
        <cdr:cNvPr id="2" name="Straight Connector 1">
          <a:extLst xmlns:a="http://schemas.openxmlformats.org/drawingml/2006/main">
            <a:ext uri="{FF2B5EF4-FFF2-40B4-BE49-F238E27FC236}">
              <a16:creationId xmlns:a16="http://schemas.microsoft.com/office/drawing/2014/main" id="{A3BEAC74-EF12-B3CE-9394-7927E7982865}"/>
            </a:ext>
          </a:extLst>
        </cdr:cNvPr>
        <cdr:cNvCxnSpPr>
          <a:cxnSpLocks xmlns:a="http://schemas.openxmlformats.org/drawingml/2006/main"/>
        </cdr:cNvCxnSpPr>
      </cdr:nvCxnSpPr>
      <cdr:spPr>
        <a:xfrm xmlns:a="http://schemas.openxmlformats.org/drawingml/2006/main">
          <a:off x="8378894" y="437035"/>
          <a:ext cx="0" cy="3406231"/>
        </a:xfrm>
        <a:prstGeom xmlns:a="http://schemas.openxmlformats.org/drawingml/2006/main" prst="line">
          <a:avLst/>
        </a:prstGeom>
        <a:ln xmlns:a="http://schemas.openxmlformats.org/drawingml/2006/main" w="22225">
          <a:solidFill>
            <a:schemeClr val="bg1">
              <a:lumMod val="50000"/>
            </a:schemeClr>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4B7E24-BA52-4F6D-B945-8CC14EABBA14}" type="datetimeFigureOut">
              <a:rPr lang="en-GB" smtClean="0"/>
              <a:t>02/04/2024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5A247-2633-4828-95AB-4BD37EB8413B}" type="slidenum">
              <a:rPr lang="en-GB" smtClean="0"/>
              <a:t>‹#›</a:t>
            </a:fld>
            <a:endParaRPr lang="en-GB" dirty="0"/>
          </a:p>
        </p:txBody>
      </p:sp>
    </p:spTree>
    <p:extLst>
      <p:ext uri="{BB962C8B-B14F-4D97-AF65-F5344CB8AC3E}">
        <p14:creationId xmlns:p14="http://schemas.microsoft.com/office/powerpoint/2010/main" val="330058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1</a:t>
            </a:fld>
            <a:endParaRPr lang="en-GB" dirty="0"/>
          </a:p>
        </p:txBody>
      </p:sp>
    </p:spTree>
    <p:extLst>
      <p:ext uri="{BB962C8B-B14F-4D97-AF65-F5344CB8AC3E}">
        <p14:creationId xmlns:p14="http://schemas.microsoft.com/office/powerpoint/2010/main" val="3446992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Left Chart:</a:t>
            </a:r>
            <a:r>
              <a:rPr lang="en-GB" dirty="0"/>
              <a:t> Detailed analysis by PwC has identified a segment that are important drivers of why BVOD is delivering incremental reach.</a:t>
            </a:r>
          </a:p>
          <a:p>
            <a:endParaRPr lang="en-GB" dirty="0"/>
          </a:p>
          <a:p>
            <a:r>
              <a:rPr lang="en-GB" dirty="0"/>
              <a:t>This chart shows the viewing population split into ten equal groups (deciles) based upon amount of liner TV viewing per week.</a:t>
            </a:r>
          </a:p>
          <a:p>
            <a:endParaRPr lang="en-GB" dirty="0"/>
          </a:p>
          <a:p>
            <a:r>
              <a:rPr lang="en-GB" dirty="0"/>
              <a:t>The lightest decile averages 4-mins of linear viewing per day.  Up to the heaviest decile who view for 734-minutes (12-hours 14-minutes) per day.</a:t>
            </a:r>
          </a:p>
          <a:p>
            <a:endParaRPr lang="en-GB" dirty="0"/>
          </a:p>
          <a:p>
            <a:r>
              <a:rPr lang="en-GB" dirty="0"/>
              <a:t>The deciles have been split into three groups:</a:t>
            </a:r>
          </a:p>
          <a:p>
            <a:endParaRPr lang="en-GB" dirty="0"/>
          </a:p>
          <a:p>
            <a:pPr marL="171450" indent="-171450">
              <a:buFont typeface="Arial" panose="020B0604020202020204" pitchFamily="34" charset="0"/>
              <a:buChar char="•"/>
            </a:pPr>
            <a:r>
              <a:rPr lang="en-GB" dirty="0"/>
              <a:t>Lightest tier.  These are very hard to reach on TV (linear or BVOD) and are most likely to be targeted via platforms such as YouTube</a:t>
            </a:r>
          </a:p>
          <a:p>
            <a:pPr marL="171450" indent="-171450">
              <a:buFont typeface="Arial" panose="020B0604020202020204" pitchFamily="34" charset="0"/>
              <a:buChar char="•"/>
            </a:pPr>
            <a:r>
              <a:rPr lang="en-GB" dirty="0"/>
              <a:t>Middle tier.</a:t>
            </a:r>
          </a:p>
          <a:p>
            <a:pPr marL="171450" indent="-171450">
              <a:buFont typeface="Arial" panose="020B0604020202020204" pitchFamily="34" charset="0"/>
              <a:buChar char="•"/>
            </a:pPr>
            <a:r>
              <a:rPr lang="en-GB" dirty="0"/>
              <a:t>Heaviest tier.  These are quite easy to reach via linear TV and, as a result, BVOD probably has little role to play.</a:t>
            </a:r>
          </a:p>
          <a:p>
            <a:pPr marL="171450" indent="-171450">
              <a:buFont typeface="Arial" panose="020B0604020202020204" pitchFamily="34" charset="0"/>
              <a:buChar char="•"/>
            </a:pPr>
            <a:endParaRPr lang="en-GB" dirty="0"/>
          </a:p>
          <a:p>
            <a:r>
              <a:rPr lang="en-GB" b="1" dirty="0"/>
              <a:t>Right Chart: </a:t>
            </a:r>
            <a:r>
              <a:rPr lang="en-GB" dirty="0"/>
              <a:t>This chart shows for each of the three tiers (and the deciles within them) what proportion of linear and BVOD consumption they account for.</a:t>
            </a:r>
          </a:p>
          <a:p>
            <a:endParaRPr lang="en-GB" dirty="0"/>
          </a:p>
          <a:p>
            <a:r>
              <a:rPr lang="en-GB" dirty="0"/>
              <a:t>Key to note is that the middle tier (green) proportionally watch a lot of BVOD.  Whilst they account for 7% of linear TV viewing, they make up 28% of BVOD consumption.</a:t>
            </a:r>
          </a:p>
          <a:p>
            <a:endParaRPr lang="en-GB" dirty="0"/>
          </a:p>
          <a:p>
            <a:r>
              <a:rPr lang="en-GB" dirty="0"/>
              <a:t>This makes them the key audience for extending campaign via the use of BVOD – relatively they are easier to reach via BVOD then linear TV.</a:t>
            </a:r>
          </a:p>
          <a:p>
            <a:pPr marL="0" indent="0">
              <a:buFont typeface="Arial" panose="020B0604020202020204" pitchFamily="34" charset="0"/>
              <a:buNone/>
            </a:pPr>
            <a:endParaRPr lang="en-GB" b="1" dirty="0"/>
          </a:p>
        </p:txBody>
      </p:sp>
      <p:sp>
        <p:nvSpPr>
          <p:cNvPr id="4" name="Slide Number Placeholder 3"/>
          <p:cNvSpPr>
            <a:spLocks noGrp="1"/>
          </p:cNvSpPr>
          <p:nvPr>
            <p:ph type="sldNum" sz="quarter" idx="5"/>
          </p:nvPr>
        </p:nvSpPr>
        <p:spPr/>
        <p:txBody>
          <a:bodyPr/>
          <a:lstStyle/>
          <a:p>
            <a:fld id="{3F25A247-2633-4828-95AB-4BD37EB8413B}" type="slidenum">
              <a:rPr lang="en-GB" smtClean="0"/>
              <a:t>10</a:t>
            </a:fld>
            <a:endParaRPr lang="en-GB" dirty="0"/>
          </a:p>
        </p:txBody>
      </p:sp>
    </p:spTree>
    <p:extLst>
      <p:ext uri="{BB962C8B-B14F-4D97-AF65-F5344CB8AC3E}">
        <p14:creationId xmlns:p14="http://schemas.microsoft.com/office/powerpoint/2010/main" val="780999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Left Chart:</a:t>
            </a:r>
            <a:r>
              <a:rPr lang="en-GB" dirty="0"/>
              <a:t> BVOD provides good odds of reaching an attractive audience or to put it another way, for every 14 impressions you buy on linear one person falls into the middle tier group (assuming natural delivery)</a:t>
            </a:r>
          </a:p>
          <a:p>
            <a:endParaRPr lang="en-GB" dirty="0"/>
          </a:p>
          <a:p>
            <a:r>
              <a:rPr lang="en-GB" dirty="0"/>
              <a:t>But on BVOD, it only takes four impressions to, on average, reach somebody in the middle tier.  As such, on average, using BVOD is three and a half more efficient than linear at reaching the middle tier of viewers.</a:t>
            </a:r>
          </a:p>
          <a:p>
            <a:endParaRPr lang="en-GB" dirty="0"/>
          </a:p>
          <a:p>
            <a:r>
              <a:rPr lang="en-GB" dirty="0"/>
              <a:t>The middle tier are very attractive audiences for many advertisers (proportionally younger and upscale) and BVOD enables them to be reached in an efficient way.</a:t>
            </a: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11</a:t>
            </a:fld>
            <a:endParaRPr lang="en-GB" dirty="0"/>
          </a:p>
        </p:txBody>
      </p:sp>
    </p:spTree>
    <p:extLst>
      <p:ext uri="{BB962C8B-B14F-4D97-AF65-F5344CB8AC3E}">
        <p14:creationId xmlns:p14="http://schemas.microsoft.com/office/powerpoint/2010/main" val="3989728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12</a:t>
            </a:fld>
            <a:endParaRPr lang="en-GB" dirty="0"/>
          </a:p>
        </p:txBody>
      </p:sp>
    </p:spTree>
    <p:extLst>
      <p:ext uri="{BB962C8B-B14F-4D97-AF65-F5344CB8AC3E}">
        <p14:creationId xmlns:p14="http://schemas.microsoft.com/office/powerpoint/2010/main" val="2909606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13</a:t>
            </a:fld>
            <a:endParaRPr lang="en-GB" dirty="0"/>
          </a:p>
        </p:txBody>
      </p:sp>
    </p:spTree>
    <p:extLst>
      <p:ext uri="{BB962C8B-B14F-4D97-AF65-F5344CB8AC3E}">
        <p14:creationId xmlns:p14="http://schemas.microsoft.com/office/powerpoint/2010/main" val="2115094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14</a:t>
            </a:fld>
            <a:endParaRPr lang="en-GB" dirty="0"/>
          </a:p>
        </p:txBody>
      </p:sp>
    </p:spTree>
    <p:extLst>
      <p:ext uri="{BB962C8B-B14F-4D97-AF65-F5344CB8AC3E}">
        <p14:creationId xmlns:p14="http://schemas.microsoft.com/office/powerpoint/2010/main" val="2503552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15</a:t>
            </a:fld>
            <a:endParaRPr lang="en-GB" dirty="0"/>
          </a:p>
        </p:txBody>
      </p:sp>
    </p:spTree>
    <p:extLst>
      <p:ext uri="{BB962C8B-B14F-4D97-AF65-F5344CB8AC3E}">
        <p14:creationId xmlns:p14="http://schemas.microsoft.com/office/powerpoint/2010/main" val="1057296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16</a:t>
            </a:fld>
            <a:endParaRPr lang="en-GB" dirty="0"/>
          </a:p>
        </p:txBody>
      </p:sp>
    </p:spTree>
    <p:extLst>
      <p:ext uri="{BB962C8B-B14F-4D97-AF65-F5344CB8AC3E}">
        <p14:creationId xmlns:p14="http://schemas.microsoft.com/office/powerpoint/2010/main" val="3713727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17</a:t>
            </a:fld>
            <a:endParaRPr lang="en-GB" dirty="0"/>
          </a:p>
        </p:txBody>
      </p:sp>
    </p:spTree>
    <p:extLst>
      <p:ext uri="{BB962C8B-B14F-4D97-AF65-F5344CB8AC3E}">
        <p14:creationId xmlns:p14="http://schemas.microsoft.com/office/powerpoint/2010/main" val="410816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18</a:t>
            </a:fld>
            <a:endParaRPr lang="en-GB" dirty="0"/>
          </a:p>
        </p:txBody>
      </p:sp>
    </p:spTree>
    <p:extLst>
      <p:ext uri="{BB962C8B-B14F-4D97-AF65-F5344CB8AC3E}">
        <p14:creationId xmlns:p14="http://schemas.microsoft.com/office/powerpoint/2010/main" val="2727939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Q3 2023 linear TV figures for weekly reach, impacts, total TV viewing hours and commercial TV viewing hours</a:t>
            </a:r>
          </a:p>
          <a:p>
            <a:endParaRPr lang="en-GB" b="0" dirty="0"/>
          </a:p>
        </p:txBody>
      </p:sp>
      <p:sp>
        <p:nvSpPr>
          <p:cNvPr id="4" name="Slide Number Placeholder 3"/>
          <p:cNvSpPr>
            <a:spLocks noGrp="1"/>
          </p:cNvSpPr>
          <p:nvPr>
            <p:ph type="sldNum" sz="quarter" idx="10"/>
          </p:nvPr>
        </p:nvSpPr>
        <p:spPr/>
        <p:txBody>
          <a:bodyPr/>
          <a:lstStyle/>
          <a:p>
            <a:fld id="{3F25A247-2633-4828-95AB-4BD37EB8413B}" type="slidenum">
              <a:rPr lang="en-GB" smtClean="0"/>
              <a:t>19</a:t>
            </a:fld>
            <a:endParaRPr lang="en-GB" dirty="0"/>
          </a:p>
        </p:txBody>
      </p:sp>
    </p:spTree>
    <p:extLst>
      <p:ext uri="{BB962C8B-B14F-4D97-AF65-F5344CB8AC3E}">
        <p14:creationId xmlns:p14="http://schemas.microsoft.com/office/powerpoint/2010/main" val="660701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Future Focus Report puts Q3 in the spotlight and is a useful guide to help with planning for the upcoming quarter. </a:t>
            </a: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a:t>
            </a:fld>
            <a:endParaRPr lang="en-GB" dirty="0"/>
          </a:p>
        </p:txBody>
      </p:sp>
    </p:spTree>
    <p:extLst>
      <p:ext uri="{BB962C8B-B14F-4D97-AF65-F5344CB8AC3E}">
        <p14:creationId xmlns:p14="http://schemas.microsoft.com/office/powerpoint/2010/main" val="478222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20</a:t>
            </a:fld>
            <a:endParaRPr lang="en-GB" dirty="0"/>
          </a:p>
        </p:txBody>
      </p:sp>
    </p:spTree>
    <p:extLst>
      <p:ext uri="{BB962C8B-B14F-4D97-AF65-F5344CB8AC3E}">
        <p14:creationId xmlns:p14="http://schemas.microsoft.com/office/powerpoint/2010/main" val="3598541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21</a:t>
            </a:fld>
            <a:endParaRPr lang="en-GB" dirty="0"/>
          </a:p>
        </p:txBody>
      </p:sp>
    </p:spTree>
    <p:extLst>
      <p:ext uri="{BB962C8B-B14F-4D97-AF65-F5344CB8AC3E}">
        <p14:creationId xmlns:p14="http://schemas.microsoft.com/office/powerpoint/2010/main" val="2360684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22</a:t>
            </a:fld>
            <a:endParaRPr lang="en-GB" dirty="0"/>
          </a:p>
        </p:txBody>
      </p:sp>
    </p:spTree>
    <p:extLst>
      <p:ext uri="{BB962C8B-B14F-4D97-AF65-F5344CB8AC3E}">
        <p14:creationId xmlns:p14="http://schemas.microsoft.com/office/powerpoint/2010/main" val="3419307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23</a:t>
            </a:fld>
            <a:endParaRPr lang="en-GB" dirty="0"/>
          </a:p>
        </p:txBody>
      </p:sp>
    </p:spTree>
    <p:extLst>
      <p:ext uri="{BB962C8B-B14F-4D97-AF65-F5344CB8AC3E}">
        <p14:creationId xmlns:p14="http://schemas.microsoft.com/office/powerpoint/2010/main" val="643973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25A247-2633-4828-95AB-4BD37EB8413B}" type="slidenum">
              <a:rPr lang="en-GB" smtClean="0"/>
              <a:t>24</a:t>
            </a:fld>
            <a:endParaRPr lang="en-GB"/>
          </a:p>
        </p:txBody>
      </p:sp>
    </p:spTree>
    <p:extLst>
      <p:ext uri="{BB962C8B-B14F-4D97-AF65-F5344CB8AC3E}">
        <p14:creationId xmlns:p14="http://schemas.microsoft.com/office/powerpoint/2010/main" val="66551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25</a:t>
            </a:fld>
            <a:endParaRPr lang="en-GB"/>
          </a:p>
        </p:txBody>
      </p:sp>
    </p:spTree>
    <p:extLst>
      <p:ext uri="{BB962C8B-B14F-4D97-AF65-F5344CB8AC3E}">
        <p14:creationId xmlns:p14="http://schemas.microsoft.com/office/powerpoint/2010/main" val="821880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26</a:t>
            </a:fld>
            <a:endParaRPr lang="en-GB"/>
          </a:p>
        </p:txBody>
      </p:sp>
    </p:spTree>
    <p:extLst>
      <p:ext uri="{BB962C8B-B14F-4D97-AF65-F5344CB8AC3E}">
        <p14:creationId xmlns:p14="http://schemas.microsoft.com/office/powerpoint/2010/main" val="2438262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27</a:t>
            </a:fld>
            <a:endParaRPr lang="en-GB"/>
          </a:p>
        </p:txBody>
      </p:sp>
    </p:spTree>
    <p:extLst>
      <p:ext uri="{BB962C8B-B14F-4D97-AF65-F5344CB8AC3E}">
        <p14:creationId xmlns:p14="http://schemas.microsoft.com/office/powerpoint/2010/main" val="521087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28</a:t>
            </a:fld>
            <a:endParaRPr lang="en-GB"/>
          </a:p>
        </p:txBody>
      </p:sp>
    </p:spTree>
    <p:extLst>
      <p:ext uri="{BB962C8B-B14F-4D97-AF65-F5344CB8AC3E}">
        <p14:creationId xmlns:p14="http://schemas.microsoft.com/office/powerpoint/2010/main" val="2816366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29</a:t>
            </a:fld>
            <a:endParaRPr lang="en-GB" dirty="0"/>
          </a:p>
        </p:txBody>
      </p:sp>
    </p:spTree>
    <p:extLst>
      <p:ext uri="{BB962C8B-B14F-4D97-AF65-F5344CB8AC3E}">
        <p14:creationId xmlns:p14="http://schemas.microsoft.com/office/powerpoint/2010/main" val="2634284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3</a:t>
            </a:fld>
            <a:endParaRPr lang="en-GB" dirty="0"/>
          </a:p>
        </p:txBody>
      </p:sp>
    </p:spTree>
    <p:extLst>
      <p:ext uri="{BB962C8B-B14F-4D97-AF65-F5344CB8AC3E}">
        <p14:creationId xmlns:p14="http://schemas.microsoft.com/office/powerpoint/2010/main" val="2016974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30</a:t>
            </a:fld>
            <a:endParaRPr lang="en-GB" dirty="0"/>
          </a:p>
        </p:txBody>
      </p:sp>
    </p:spTree>
    <p:extLst>
      <p:ext uri="{BB962C8B-B14F-4D97-AF65-F5344CB8AC3E}">
        <p14:creationId xmlns:p14="http://schemas.microsoft.com/office/powerpoint/2010/main" val="2430548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5A247-2633-4828-95AB-4BD37EB841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007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Calibri" panose="020F0502020204030204" pitchFamily="34" charset="0"/>
                <a:ea typeface="Times New Roman" panose="02020603050405020304" pitchFamily="18" charset="0"/>
              </a:rPr>
              <a:t>Q3 TV Impacts by category. Indexed % spend by category for each month (Apr-Jun) vs. the average % for 2022</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4</a:t>
            </a:fld>
            <a:endParaRPr lang="en-GB" dirty="0"/>
          </a:p>
        </p:txBody>
      </p:sp>
    </p:spTree>
    <p:extLst>
      <p:ext uri="{BB962C8B-B14F-4D97-AF65-F5344CB8AC3E}">
        <p14:creationId xmlns:p14="http://schemas.microsoft.com/office/powerpoint/2010/main" val="808448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5</a:t>
            </a:fld>
            <a:endParaRPr lang="en-GB" dirty="0"/>
          </a:p>
        </p:txBody>
      </p:sp>
    </p:spTree>
    <p:extLst>
      <p:ext uri="{BB962C8B-B14F-4D97-AF65-F5344CB8AC3E}">
        <p14:creationId xmlns:p14="http://schemas.microsoft.com/office/powerpoint/2010/main" val="3811545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6</a:t>
            </a:fld>
            <a:endParaRPr lang="en-GB" dirty="0"/>
          </a:p>
        </p:txBody>
      </p:sp>
    </p:spTree>
    <p:extLst>
      <p:ext uri="{BB962C8B-B14F-4D97-AF65-F5344CB8AC3E}">
        <p14:creationId xmlns:p14="http://schemas.microsoft.com/office/powerpoint/2010/main" val="2015820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7</a:t>
            </a:fld>
            <a:endParaRPr lang="en-GB" dirty="0"/>
          </a:p>
        </p:txBody>
      </p:sp>
    </p:spTree>
    <p:extLst>
      <p:ext uri="{BB962C8B-B14F-4D97-AF65-F5344CB8AC3E}">
        <p14:creationId xmlns:p14="http://schemas.microsoft.com/office/powerpoint/2010/main" val="1196336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8</a:t>
            </a:fld>
            <a:endParaRPr lang="en-GB" dirty="0"/>
          </a:p>
        </p:txBody>
      </p:sp>
    </p:spTree>
    <p:extLst>
      <p:ext uri="{BB962C8B-B14F-4D97-AF65-F5344CB8AC3E}">
        <p14:creationId xmlns:p14="http://schemas.microsoft.com/office/powerpoint/2010/main" val="6098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9</a:t>
            </a:fld>
            <a:endParaRPr lang="en-GB" dirty="0"/>
          </a:p>
        </p:txBody>
      </p:sp>
    </p:spTree>
    <p:extLst>
      <p:ext uri="{BB962C8B-B14F-4D97-AF65-F5344CB8AC3E}">
        <p14:creationId xmlns:p14="http://schemas.microsoft.com/office/powerpoint/2010/main" val="3944827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91196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40372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0320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7812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58614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99004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62653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13580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04331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1668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8072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11645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7187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72256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87717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06925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7963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6096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4181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9331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0080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42875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93208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02/04/2024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86491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02/04/2024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600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00092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853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0697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5724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4319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63465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00178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62542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9322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1715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6890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4783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5369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02/04/2024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211275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02/04/2024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80916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02/04/2024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59281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6324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02/04/2024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73714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F981E92-320F-428D-AE9E-6ED8AAFCF980}" type="datetimeFigureOut">
              <a:rPr lang="en-GB" smtClean="0"/>
              <a:t>02/04/2024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347531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5749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0E2C877-0506-4A3A-B5DF-8149D82B0B2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48715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5898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92408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23857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67496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5335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7141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02/04/2024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5897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02/04/2024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232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66175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98794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61493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67328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2.jpe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ags" Target="../tags/tag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02/04/2024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3051115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F981E92-320F-428D-AE9E-6ED8AAFCF980}" type="datetimeFigureOut">
              <a:rPr lang="en-GB" smtClean="0"/>
              <a:t>02/04/2024</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0E2C877-0506-4A3A-B5DF-8149D82B0B2E}"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58516419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1.jp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47.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3" Type="http://schemas.openxmlformats.org/officeDocument/2006/relationships/image" Target="../media/image76.jpeg"/><Relationship Id="rId18" Type="http://schemas.openxmlformats.org/officeDocument/2006/relationships/image" Target="../media/image81.jpeg"/><Relationship Id="rId26" Type="http://schemas.openxmlformats.org/officeDocument/2006/relationships/image" Target="../media/image89.jpeg"/><Relationship Id="rId3" Type="http://schemas.openxmlformats.org/officeDocument/2006/relationships/image" Target="../media/image66.png"/><Relationship Id="rId21" Type="http://schemas.openxmlformats.org/officeDocument/2006/relationships/image" Target="../media/image84.jpeg"/><Relationship Id="rId34" Type="http://schemas.openxmlformats.org/officeDocument/2006/relationships/image" Target="../media/image97.png"/><Relationship Id="rId7" Type="http://schemas.openxmlformats.org/officeDocument/2006/relationships/image" Target="../media/image70.png"/><Relationship Id="rId12" Type="http://schemas.openxmlformats.org/officeDocument/2006/relationships/image" Target="../media/image75.jpeg"/><Relationship Id="rId17" Type="http://schemas.openxmlformats.org/officeDocument/2006/relationships/image" Target="../media/image80.jpeg"/><Relationship Id="rId25" Type="http://schemas.openxmlformats.org/officeDocument/2006/relationships/image" Target="../media/image88.jpeg"/><Relationship Id="rId33" Type="http://schemas.openxmlformats.org/officeDocument/2006/relationships/image" Target="../media/image96.jpg"/><Relationship Id="rId2" Type="http://schemas.openxmlformats.org/officeDocument/2006/relationships/notesSlide" Target="../notesSlides/notesSlide31.xml"/><Relationship Id="rId16" Type="http://schemas.openxmlformats.org/officeDocument/2006/relationships/image" Target="../media/image79.jpeg"/><Relationship Id="rId20" Type="http://schemas.openxmlformats.org/officeDocument/2006/relationships/image" Target="../media/image83.jpg"/><Relationship Id="rId29" Type="http://schemas.openxmlformats.org/officeDocument/2006/relationships/image" Target="../media/image92.jpeg"/><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image" Target="../media/image87.jpg"/><Relationship Id="rId32" Type="http://schemas.openxmlformats.org/officeDocument/2006/relationships/image" Target="../media/image95.jpeg"/><Relationship Id="rId5" Type="http://schemas.openxmlformats.org/officeDocument/2006/relationships/image" Target="../media/image68.jpg"/><Relationship Id="rId15" Type="http://schemas.openxmlformats.org/officeDocument/2006/relationships/image" Target="../media/image78.jpeg"/><Relationship Id="rId23" Type="http://schemas.openxmlformats.org/officeDocument/2006/relationships/image" Target="../media/image86.jpg"/><Relationship Id="rId28" Type="http://schemas.openxmlformats.org/officeDocument/2006/relationships/image" Target="../media/image91.png"/><Relationship Id="rId10" Type="http://schemas.openxmlformats.org/officeDocument/2006/relationships/image" Target="../media/image73.png"/><Relationship Id="rId19" Type="http://schemas.openxmlformats.org/officeDocument/2006/relationships/image" Target="../media/image82.jpg"/><Relationship Id="rId31" Type="http://schemas.openxmlformats.org/officeDocument/2006/relationships/image" Target="../media/image94.png"/><Relationship Id="rId4" Type="http://schemas.openxmlformats.org/officeDocument/2006/relationships/image" Target="../media/image67.png"/><Relationship Id="rId9" Type="http://schemas.openxmlformats.org/officeDocument/2006/relationships/image" Target="../media/image72.jpg"/><Relationship Id="rId14" Type="http://schemas.openxmlformats.org/officeDocument/2006/relationships/image" Target="../media/image77.jpg"/><Relationship Id="rId22" Type="http://schemas.openxmlformats.org/officeDocument/2006/relationships/image" Target="../media/image85.jpg"/><Relationship Id="rId27" Type="http://schemas.openxmlformats.org/officeDocument/2006/relationships/image" Target="../media/image90.jpeg"/><Relationship Id="rId30" Type="http://schemas.openxmlformats.org/officeDocument/2006/relationships/image" Target="../media/image93.png"/><Relationship Id="rId8" Type="http://schemas.openxmlformats.org/officeDocument/2006/relationships/image" Target="../media/image7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chart" Target="../charts/chart2.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chart" Target="../charts/chart3.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chart" Target="../charts/chart4.xml"/><Relationship Id="rId7" Type="http://schemas.openxmlformats.org/officeDocument/2006/relationships/image" Target="../media/image31.jpeg"/><Relationship Id="rId12" Type="http://schemas.openxmlformats.org/officeDocument/2006/relationships/image" Target="../media/image36.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ooking at another person&#10;&#10;Description automatically generated">
            <a:extLst>
              <a:ext uri="{FF2B5EF4-FFF2-40B4-BE49-F238E27FC236}">
                <a16:creationId xmlns:a16="http://schemas.microsoft.com/office/drawing/2014/main" id="{9A14A0A2-D994-980D-3B94-701E245A8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7B00337-5F6E-43B5-87CC-45ED701B4FF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Freeform 7">
            <a:extLst>
              <a:ext uri="{FF2B5EF4-FFF2-40B4-BE49-F238E27FC236}">
                <a16:creationId xmlns:a16="http://schemas.microsoft.com/office/drawing/2014/main" id="{20C4367D-8492-447F-8E54-9F2C355F17E6}"/>
              </a:ext>
            </a:extLst>
          </p:cNvPr>
          <p:cNvSpPr>
            <a:spLocks/>
          </p:cNvSpPr>
          <p:nvPr/>
        </p:nvSpPr>
        <p:spPr bwMode="auto">
          <a:xfrm>
            <a:off x="730992" y="304652"/>
            <a:ext cx="1659735" cy="576786"/>
          </a:xfrm>
          <a:custGeom>
            <a:avLst/>
            <a:gdLst>
              <a:gd name="T0" fmla="*/ 26 w 452"/>
              <a:gd name="T1" fmla="*/ 2 h 132"/>
              <a:gd name="T2" fmla="*/ 26 w 452"/>
              <a:gd name="T3" fmla="*/ 0 h 132"/>
              <a:gd name="T4" fmla="*/ 13 w 452"/>
              <a:gd name="T5" fmla="*/ 3 h 132"/>
              <a:gd name="T6" fmla="*/ 4 w 452"/>
              <a:gd name="T7" fmla="*/ 11 h 132"/>
              <a:gd name="T8" fmla="*/ 0 w 452"/>
              <a:gd name="T9" fmla="*/ 26 h 132"/>
              <a:gd name="T10" fmla="*/ 0 w 452"/>
              <a:gd name="T11" fmla="*/ 132 h 132"/>
              <a:gd name="T12" fmla="*/ 426 w 452"/>
              <a:gd name="T13" fmla="*/ 132 h 132"/>
              <a:gd name="T14" fmla="*/ 438 w 452"/>
              <a:gd name="T15" fmla="*/ 129 h 132"/>
              <a:gd name="T16" fmla="*/ 447 w 452"/>
              <a:gd name="T17" fmla="*/ 121 h 132"/>
              <a:gd name="T18" fmla="*/ 452 w 452"/>
              <a:gd name="T19" fmla="*/ 106 h 132"/>
              <a:gd name="T20" fmla="*/ 452 w 452"/>
              <a:gd name="T21" fmla="*/ 26 h 132"/>
              <a:gd name="T22" fmla="*/ 448 w 452"/>
              <a:gd name="T23" fmla="*/ 13 h 132"/>
              <a:gd name="T24" fmla="*/ 441 w 452"/>
              <a:gd name="T25" fmla="*/ 4 h 132"/>
              <a:gd name="T26" fmla="*/ 426 w 452"/>
              <a:gd name="T27" fmla="*/ 0 h 132"/>
              <a:gd name="T28" fmla="*/ 26 w 452"/>
              <a:gd name="T29" fmla="*/ 0 h 132"/>
              <a:gd name="T30" fmla="*/ 26 w 452"/>
              <a:gd name="T31" fmla="*/ 2 h 132"/>
              <a:gd name="T32" fmla="*/ 26 w 452"/>
              <a:gd name="T33" fmla="*/ 4 h 132"/>
              <a:gd name="T34" fmla="*/ 426 w 452"/>
              <a:gd name="T35" fmla="*/ 4 h 132"/>
              <a:gd name="T36" fmla="*/ 438 w 452"/>
              <a:gd name="T37" fmla="*/ 7 h 132"/>
              <a:gd name="T38" fmla="*/ 446 w 452"/>
              <a:gd name="T39" fmla="*/ 19 h 132"/>
              <a:gd name="T40" fmla="*/ 447 w 452"/>
              <a:gd name="T41" fmla="*/ 24 h 132"/>
              <a:gd name="T42" fmla="*/ 448 w 452"/>
              <a:gd name="T43" fmla="*/ 25 h 132"/>
              <a:gd name="T44" fmla="*/ 448 w 452"/>
              <a:gd name="T45" fmla="*/ 26 h 132"/>
              <a:gd name="T46" fmla="*/ 448 w 452"/>
              <a:gd name="T47" fmla="*/ 26 h 132"/>
              <a:gd name="T48" fmla="*/ 448 w 452"/>
              <a:gd name="T49" fmla="*/ 106 h 132"/>
              <a:gd name="T50" fmla="*/ 444 w 452"/>
              <a:gd name="T51" fmla="*/ 119 h 132"/>
              <a:gd name="T52" fmla="*/ 433 w 452"/>
              <a:gd name="T53" fmla="*/ 127 h 132"/>
              <a:gd name="T54" fmla="*/ 428 w 452"/>
              <a:gd name="T55" fmla="*/ 128 h 132"/>
              <a:gd name="T56" fmla="*/ 426 w 452"/>
              <a:gd name="T57" fmla="*/ 128 h 132"/>
              <a:gd name="T58" fmla="*/ 426 w 452"/>
              <a:gd name="T59" fmla="*/ 128 h 132"/>
              <a:gd name="T60" fmla="*/ 426 w 452"/>
              <a:gd name="T61" fmla="*/ 128 h 132"/>
              <a:gd name="T62" fmla="*/ 4 w 452"/>
              <a:gd name="T63" fmla="*/ 128 h 132"/>
              <a:gd name="T64" fmla="*/ 4 w 452"/>
              <a:gd name="T65" fmla="*/ 26 h 132"/>
              <a:gd name="T66" fmla="*/ 7 w 452"/>
              <a:gd name="T67" fmla="*/ 13 h 132"/>
              <a:gd name="T68" fmla="*/ 19 w 452"/>
              <a:gd name="T69" fmla="*/ 5 h 132"/>
              <a:gd name="T70" fmla="*/ 24 w 452"/>
              <a:gd name="T71" fmla="*/ 4 h 132"/>
              <a:gd name="T72" fmla="*/ 25 w 452"/>
              <a:gd name="T73" fmla="*/ 4 h 132"/>
              <a:gd name="T74" fmla="*/ 25 w 452"/>
              <a:gd name="T75" fmla="*/ 4 h 132"/>
              <a:gd name="T76" fmla="*/ 26 w 452"/>
              <a:gd name="T77" fmla="*/ 4 h 132"/>
              <a:gd name="T78" fmla="*/ 26 w 452"/>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2" h="132">
                <a:moveTo>
                  <a:pt x="26" y="2"/>
                </a:moveTo>
                <a:cubicBezTo>
                  <a:pt x="26" y="0"/>
                  <a:pt x="26" y="0"/>
                  <a:pt x="26" y="0"/>
                </a:cubicBezTo>
                <a:cubicBezTo>
                  <a:pt x="25" y="0"/>
                  <a:pt x="19" y="0"/>
                  <a:pt x="13" y="3"/>
                </a:cubicBezTo>
                <a:cubicBezTo>
                  <a:pt x="9" y="5"/>
                  <a:pt x="6" y="7"/>
                  <a:pt x="4" y="11"/>
                </a:cubicBezTo>
                <a:cubicBezTo>
                  <a:pt x="1" y="14"/>
                  <a:pt x="0" y="19"/>
                  <a:pt x="0" y="26"/>
                </a:cubicBezTo>
                <a:cubicBezTo>
                  <a:pt x="0" y="132"/>
                  <a:pt x="0" y="132"/>
                  <a:pt x="0" y="132"/>
                </a:cubicBezTo>
                <a:cubicBezTo>
                  <a:pt x="426" y="132"/>
                  <a:pt x="426" y="132"/>
                  <a:pt x="426" y="132"/>
                </a:cubicBezTo>
                <a:cubicBezTo>
                  <a:pt x="426" y="132"/>
                  <a:pt x="432" y="132"/>
                  <a:pt x="438" y="129"/>
                </a:cubicBezTo>
                <a:cubicBezTo>
                  <a:pt x="442" y="127"/>
                  <a:pt x="445" y="124"/>
                  <a:pt x="447" y="121"/>
                </a:cubicBezTo>
                <a:cubicBezTo>
                  <a:pt x="450" y="117"/>
                  <a:pt x="452" y="112"/>
                  <a:pt x="452" y="106"/>
                </a:cubicBezTo>
                <a:cubicBezTo>
                  <a:pt x="452" y="26"/>
                  <a:pt x="452" y="26"/>
                  <a:pt x="452" y="26"/>
                </a:cubicBezTo>
                <a:cubicBezTo>
                  <a:pt x="452" y="26"/>
                  <a:pt x="452" y="19"/>
                  <a:pt x="448" y="13"/>
                </a:cubicBezTo>
                <a:cubicBezTo>
                  <a:pt x="447" y="10"/>
                  <a:pt x="444" y="6"/>
                  <a:pt x="441" y="4"/>
                </a:cubicBezTo>
                <a:cubicBezTo>
                  <a:pt x="437" y="1"/>
                  <a:pt x="432" y="0"/>
                  <a:pt x="426" y="0"/>
                </a:cubicBezTo>
                <a:cubicBezTo>
                  <a:pt x="26" y="0"/>
                  <a:pt x="26" y="0"/>
                  <a:pt x="26" y="0"/>
                </a:cubicBezTo>
                <a:cubicBezTo>
                  <a:pt x="26" y="2"/>
                  <a:pt x="26" y="2"/>
                  <a:pt x="26" y="2"/>
                </a:cubicBezTo>
                <a:cubicBezTo>
                  <a:pt x="26" y="4"/>
                  <a:pt x="26" y="4"/>
                  <a:pt x="26" y="4"/>
                </a:cubicBezTo>
                <a:cubicBezTo>
                  <a:pt x="426" y="4"/>
                  <a:pt x="426" y="4"/>
                  <a:pt x="426" y="4"/>
                </a:cubicBezTo>
                <a:cubicBezTo>
                  <a:pt x="431" y="4"/>
                  <a:pt x="435" y="5"/>
                  <a:pt x="438" y="7"/>
                </a:cubicBezTo>
                <a:cubicBezTo>
                  <a:pt x="443" y="10"/>
                  <a:pt x="445" y="15"/>
                  <a:pt x="446" y="19"/>
                </a:cubicBezTo>
                <a:cubicBezTo>
                  <a:pt x="447" y="21"/>
                  <a:pt x="447" y="22"/>
                  <a:pt x="447" y="24"/>
                </a:cubicBezTo>
                <a:cubicBezTo>
                  <a:pt x="447" y="24"/>
                  <a:pt x="448" y="25"/>
                  <a:pt x="448" y="25"/>
                </a:cubicBezTo>
                <a:cubicBezTo>
                  <a:pt x="448" y="26"/>
                  <a:pt x="448" y="26"/>
                  <a:pt x="448" y="26"/>
                </a:cubicBezTo>
                <a:cubicBezTo>
                  <a:pt x="448" y="26"/>
                  <a:pt x="448" y="26"/>
                  <a:pt x="448" y="26"/>
                </a:cubicBezTo>
                <a:cubicBezTo>
                  <a:pt x="448" y="106"/>
                  <a:pt x="448" y="106"/>
                  <a:pt x="448" y="106"/>
                </a:cubicBezTo>
                <a:cubicBezTo>
                  <a:pt x="448" y="111"/>
                  <a:pt x="446" y="115"/>
                  <a:pt x="444" y="119"/>
                </a:cubicBezTo>
                <a:cubicBezTo>
                  <a:pt x="441" y="123"/>
                  <a:pt x="437" y="125"/>
                  <a:pt x="433" y="127"/>
                </a:cubicBezTo>
                <a:cubicBezTo>
                  <a:pt x="431" y="127"/>
                  <a:pt x="429" y="127"/>
                  <a:pt x="428" y="128"/>
                </a:cubicBezTo>
                <a:cubicBezTo>
                  <a:pt x="427" y="128"/>
                  <a:pt x="426" y="128"/>
                  <a:pt x="426" y="128"/>
                </a:cubicBezTo>
                <a:cubicBezTo>
                  <a:pt x="426" y="128"/>
                  <a:pt x="426" y="128"/>
                  <a:pt x="426" y="128"/>
                </a:cubicBezTo>
                <a:cubicBezTo>
                  <a:pt x="426" y="128"/>
                  <a:pt x="426" y="128"/>
                  <a:pt x="426"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Title 2">
            <a:extLst>
              <a:ext uri="{FF2B5EF4-FFF2-40B4-BE49-F238E27FC236}">
                <a16:creationId xmlns:a16="http://schemas.microsoft.com/office/drawing/2014/main" id="{A59039B1-FF18-4717-A835-8D3EB179A427}"/>
              </a:ext>
            </a:extLst>
          </p:cNvPr>
          <p:cNvSpPr>
            <a:spLocks noGrp="1"/>
          </p:cNvSpPr>
          <p:nvPr>
            <p:ph type="ctrTitle"/>
          </p:nvPr>
        </p:nvSpPr>
        <p:spPr>
          <a:xfrm>
            <a:off x="574109" y="979422"/>
            <a:ext cx="4947782" cy="2412000"/>
          </a:xfrm>
        </p:spPr>
        <p:txBody>
          <a:bodyPr/>
          <a:lstStyle/>
          <a:p>
            <a:r>
              <a:rPr lang="en-GB" sz="4000" dirty="0"/>
              <a:t>Future Focus Report</a:t>
            </a:r>
          </a:p>
        </p:txBody>
      </p:sp>
      <p:sp>
        <p:nvSpPr>
          <p:cNvPr id="11" name="Text Placeholder 3">
            <a:extLst>
              <a:ext uri="{FF2B5EF4-FFF2-40B4-BE49-F238E27FC236}">
                <a16:creationId xmlns:a16="http://schemas.microsoft.com/office/drawing/2014/main" id="{653A546F-84C5-465F-A4B1-DFC4E922148B}"/>
              </a:ext>
            </a:extLst>
          </p:cNvPr>
          <p:cNvSpPr>
            <a:spLocks noGrp="1"/>
          </p:cNvSpPr>
          <p:nvPr>
            <p:ph type="body" sz="quarter" idx="14"/>
          </p:nvPr>
        </p:nvSpPr>
        <p:spPr>
          <a:xfrm>
            <a:off x="839344" y="434677"/>
            <a:ext cx="1551383" cy="352613"/>
          </a:xfrm>
        </p:spPr>
        <p:txBody>
          <a:bodyPr/>
          <a:lstStyle/>
          <a:p>
            <a:r>
              <a:rPr lang="en-GB" dirty="0"/>
              <a:t>Q3 2024</a:t>
            </a:r>
          </a:p>
        </p:txBody>
      </p:sp>
      <p:pic>
        <p:nvPicPr>
          <p:cNvPr id="7" name="Picture 6">
            <a:extLst>
              <a:ext uri="{FF2B5EF4-FFF2-40B4-BE49-F238E27FC236}">
                <a16:creationId xmlns:a16="http://schemas.microsoft.com/office/drawing/2014/main" id="{79CFBA5A-06B0-40ED-B60C-A490A63950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0" name="Text Placeholder 5">
            <a:extLst>
              <a:ext uri="{FF2B5EF4-FFF2-40B4-BE49-F238E27FC236}">
                <a16:creationId xmlns:a16="http://schemas.microsoft.com/office/drawing/2014/main" id="{B38D3E0E-17CF-4BF4-9B02-5C3F1D9A5A00}"/>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Snickers, “Own Goal”</a:t>
            </a:r>
          </a:p>
        </p:txBody>
      </p:sp>
    </p:spTree>
    <p:extLst>
      <p:ext uri="{BB962C8B-B14F-4D97-AF65-F5344CB8AC3E}">
        <p14:creationId xmlns:p14="http://schemas.microsoft.com/office/powerpoint/2010/main" val="2682510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0882EE-0623-E1A8-6E49-7DD07E0D490E}"/>
              </a:ext>
            </a:extLst>
          </p:cNvPr>
          <p:cNvSpPr/>
          <p:nvPr/>
        </p:nvSpPr>
        <p:spPr>
          <a:xfrm>
            <a:off x="6246074" y="3634309"/>
            <a:ext cx="5724526"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This chart displays the proportion of linear and BVOD consumption for each of the three tiers and their deciles. Notably, the ‘middle tier’, accounting for 7% of linear TV viewing, makes up 28% of BVOD consumption, making them the key audience to extend campaigns through BVOD; we call them the ‘Reach Extenders’.</a:t>
            </a: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9" name="Rectangle 8">
            <a:extLst>
              <a:ext uri="{FF2B5EF4-FFF2-40B4-BE49-F238E27FC236}">
                <a16:creationId xmlns:a16="http://schemas.microsoft.com/office/drawing/2014/main" id="{43CDD9E5-465F-9687-F8E8-61324B4DCF23}"/>
              </a:ext>
            </a:extLst>
          </p:cNvPr>
          <p:cNvSpPr/>
          <p:nvPr/>
        </p:nvSpPr>
        <p:spPr>
          <a:xfrm>
            <a:off x="371475" y="1151653"/>
            <a:ext cx="5506370"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Weight of viewing is a key factor </a:t>
            </a:r>
          </a:p>
          <a:p>
            <a:pPr algn="ctr"/>
            <a:r>
              <a:rPr kumimoji="0" lang="en-GB" sz="1600" b="1" i="0" u="none" strike="noStrike" kern="1200" cap="none" spc="0" normalizeH="0" baseline="0" noProof="0" dirty="0">
                <a:solidFill>
                  <a:schemeClr val="bg2"/>
                </a:solidFill>
                <a:effectLst/>
                <a:uLnTx/>
                <a:uFillTx/>
                <a:latin typeface="Arial"/>
                <a:ea typeface="+mj-ea"/>
                <a:cs typeface="+mj-cs"/>
              </a:rPr>
              <a:t>in incremental reach</a:t>
            </a:r>
            <a:endParaRPr lang="en-GB" sz="1600" b="1" dirty="0">
              <a:solidFill>
                <a:schemeClr val="bg2"/>
              </a:solidFill>
            </a:endParaRPr>
          </a:p>
        </p:txBody>
      </p:sp>
      <p:sp>
        <p:nvSpPr>
          <p:cNvPr id="10" name="Rectangle 9">
            <a:extLst>
              <a:ext uri="{FF2B5EF4-FFF2-40B4-BE49-F238E27FC236}">
                <a16:creationId xmlns:a16="http://schemas.microsoft.com/office/drawing/2014/main" id="{DC58A0AE-615E-F763-4B4C-29A77B093F46}"/>
              </a:ext>
            </a:extLst>
          </p:cNvPr>
          <p:cNvSpPr/>
          <p:nvPr/>
        </p:nvSpPr>
        <p:spPr>
          <a:xfrm>
            <a:off x="371475" y="3634309"/>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Research from BVOD Almighty divided viewers into deciles based on weekly linear TV viewing. Light viewers are hard to target on TV, while heavy viewers are easily targeted via linear TV, reducing the role of BVOD. PwC’s analysis identifies the ‘middle tier’ as the key segment driving incremental reach via BVOD.</a:t>
            </a:r>
          </a:p>
        </p:txBody>
      </p:sp>
      <p:pic>
        <p:nvPicPr>
          <p:cNvPr id="17" name="Picture 16">
            <a:extLst>
              <a:ext uri="{FF2B5EF4-FFF2-40B4-BE49-F238E27FC236}">
                <a16:creationId xmlns:a16="http://schemas.microsoft.com/office/drawing/2014/main" id="{41EFAE3E-645B-7260-FFEB-8E4A80A963BB}"/>
              </a:ext>
            </a:extLst>
          </p:cNvPr>
          <p:cNvPicPr>
            <a:picLocks noChangeAspect="1"/>
          </p:cNvPicPr>
          <p:nvPr/>
        </p:nvPicPr>
        <p:blipFill rotWithShape="1">
          <a:blip r:embed="rId3"/>
          <a:srcRect l="1238" r="1094"/>
          <a:stretch/>
        </p:blipFill>
        <p:spPr>
          <a:xfrm>
            <a:off x="127836" y="1736485"/>
            <a:ext cx="5936992" cy="2001315"/>
          </a:xfrm>
          <a:prstGeom prst="rect">
            <a:avLst/>
          </a:prstGeom>
          <a:ln w="12700">
            <a:noFill/>
          </a:ln>
        </p:spPr>
      </p:pic>
      <p:pic>
        <p:nvPicPr>
          <p:cNvPr id="18" name="Picture 17">
            <a:extLst>
              <a:ext uri="{FF2B5EF4-FFF2-40B4-BE49-F238E27FC236}">
                <a16:creationId xmlns:a16="http://schemas.microsoft.com/office/drawing/2014/main" id="{B69A023C-C4A8-16D4-0CD7-47C1E963961F}"/>
              </a:ext>
            </a:extLst>
          </p:cNvPr>
          <p:cNvPicPr>
            <a:picLocks noChangeAspect="1"/>
          </p:cNvPicPr>
          <p:nvPr/>
        </p:nvPicPr>
        <p:blipFill rotWithShape="1">
          <a:blip r:embed="rId4"/>
          <a:srcRect l="3816" t="-1808" r="1886" b="-26"/>
          <a:stretch/>
        </p:blipFill>
        <p:spPr>
          <a:xfrm>
            <a:off x="6212556" y="1766222"/>
            <a:ext cx="5925461" cy="1941841"/>
          </a:xfrm>
          <a:prstGeom prst="rect">
            <a:avLst/>
          </a:prstGeom>
          <a:ln w="12700">
            <a:noFill/>
          </a:ln>
        </p:spPr>
      </p:pic>
      <p:sp>
        <p:nvSpPr>
          <p:cNvPr id="20" name="Rectangle 19">
            <a:extLst>
              <a:ext uri="{FF2B5EF4-FFF2-40B4-BE49-F238E27FC236}">
                <a16:creationId xmlns:a16="http://schemas.microsoft.com/office/drawing/2014/main" id="{C93F030E-6622-EA69-30C3-BDAA771C9AD0}"/>
              </a:ext>
            </a:extLst>
          </p:cNvPr>
          <p:cNvSpPr/>
          <p:nvPr/>
        </p:nvSpPr>
        <p:spPr>
          <a:xfrm>
            <a:off x="6314156" y="1151653"/>
            <a:ext cx="5411786"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‘Middle tier’ of viewers are key to </a:t>
            </a:r>
          </a:p>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BVOD’s incremental reach</a:t>
            </a:r>
            <a:endParaRPr lang="en-GB" sz="1600" b="1" dirty="0">
              <a:solidFill>
                <a:schemeClr val="bg2"/>
              </a:solidFill>
            </a:endParaRPr>
          </a:p>
        </p:txBody>
      </p:sp>
      <p:pic>
        <p:nvPicPr>
          <p:cNvPr id="22" name="Picture 21" descr="Logo">
            <a:extLst>
              <a:ext uri="{FF2B5EF4-FFF2-40B4-BE49-F238E27FC236}">
                <a16:creationId xmlns:a16="http://schemas.microsoft.com/office/drawing/2014/main" id="{C4899102-C831-0D68-A54C-C74D2D0739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3431" y="4952982"/>
            <a:ext cx="909527" cy="690916"/>
          </a:xfrm>
          <a:prstGeom prst="rect">
            <a:avLst/>
          </a:prstGeom>
        </p:spPr>
      </p:pic>
      <p:cxnSp>
        <p:nvCxnSpPr>
          <p:cNvPr id="6" name="Straight Connector 5">
            <a:extLst>
              <a:ext uri="{FF2B5EF4-FFF2-40B4-BE49-F238E27FC236}">
                <a16:creationId xmlns:a16="http://schemas.microsoft.com/office/drawing/2014/main" id="{067E9411-197C-78A2-878E-A04D248F447D}"/>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46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F7A04A-C50B-E2CC-F949-DBAAF9B2B7C1}"/>
              </a:ext>
            </a:extLst>
          </p:cNvPr>
          <p:cNvPicPr>
            <a:picLocks noChangeAspect="1"/>
          </p:cNvPicPr>
          <p:nvPr/>
        </p:nvPicPr>
        <p:blipFill rotWithShape="1">
          <a:blip r:embed="rId3"/>
          <a:srcRect r="3635"/>
          <a:stretch/>
        </p:blipFill>
        <p:spPr>
          <a:xfrm>
            <a:off x="74177" y="1781721"/>
            <a:ext cx="5912483" cy="1831444"/>
          </a:xfrm>
          <a:prstGeom prst="rect">
            <a:avLst/>
          </a:prstGeom>
        </p:spPr>
      </p:pic>
      <p:sp>
        <p:nvSpPr>
          <p:cNvPr id="12" name="Rectangle 11">
            <a:extLst>
              <a:ext uri="{FF2B5EF4-FFF2-40B4-BE49-F238E27FC236}">
                <a16:creationId xmlns:a16="http://schemas.microsoft.com/office/drawing/2014/main" id="{315F1BE0-AF23-62ED-4201-F61B8C8C334B}"/>
              </a:ext>
            </a:extLst>
          </p:cNvPr>
          <p:cNvSpPr>
            <a:spLocks noGrp="1" noRot="1" noMove="1" noResize="1" noEditPoints="1" noAdjustHandles="1" noChangeArrowheads="1" noChangeShapeType="1"/>
          </p:cNvSpPr>
          <p:nvPr/>
        </p:nvSpPr>
        <p:spPr>
          <a:xfrm>
            <a:off x="6314681" y="1074104"/>
            <a:ext cx="5397891" cy="361696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en-GB" sz="1600" b="1" i="0" u="none" strike="noStrike" kern="1200" cap="none" spc="0" normalizeH="0" baseline="0" noProof="0" dirty="0">
                <a:solidFill>
                  <a:schemeClr val="bg2"/>
                </a:solidFill>
                <a:effectLst/>
                <a:uLnTx/>
                <a:uFillTx/>
                <a:latin typeface="+mj-lt"/>
                <a:ea typeface="+mj-ea"/>
                <a:cs typeface="+mj-cs"/>
              </a:rPr>
              <a:t>Where and when can we effectively reach this valuable audience of ‘Reach </a:t>
            </a:r>
            <a:r>
              <a:rPr lang="en-GB" sz="1600" b="1" dirty="0">
                <a:solidFill>
                  <a:schemeClr val="bg2"/>
                </a:solidFill>
                <a:latin typeface="+mj-lt"/>
                <a:ea typeface="+mj-ea"/>
                <a:cs typeface="+mj-cs"/>
              </a:rPr>
              <a:t>Extenders’</a:t>
            </a:r>
            <a:r>
              <a:rPr kumimoji="0" lang="en-GB" sz="1600" b="1" i="0" u="none" strike="noStrike" kern="1200" cap="none" spc="0" normalizeH="0" baseline="0" noProof="0" dirty="0">
                <a:solidFill>
                  <a:schemeClr val="bg2"/>
                </a:solidFill>
                <a:effectLst/>
                <a:uLnTx/>
                <a:uFillTx/>
                <a:latin typeface="+mj-lt"/>
                <a:ea typeface="+mj-ea"/>
                <a:cs typeface="+mj-cs"/>
              </a:rPr>
              <a:t>?</a:t>
            </a:r>
            <a:endParaRPr lang="en-GB" sz="1600" dirty="0">
              <a:solidFill>
                <a:schemeClr val="bg2"/>
              </a:solidFill>
              <a:latin typeface="+mj-lt"/>
            </a:endParaRPr>
          </a:p>
          <a:p>
            <a:endParaRPr lang="en-GB" sz="1400" dirty="0">
              <a:solidFill>
                <a:schemeClr val="bg2"/>
              </a:solidFill>
              <a:latin typeface="+mj-lt"/>
            </a:endParaRPr>
          </a:p>
          <a:p>
            <a:endParaRPr lang="en-GB" sz="1400" dirty="0">
              <a:solidFill>
                <a:schemeClr val="bg2"/>
              </a:solidFill>
              <a:latin typeface="+mj-lt"/>
            </a:endParaRPr>
          </a:p>
          <a:p>
            <a:r>
              <a:rPr lang="en-GB" sz="1400" dirty="0">
                <a:solidFill>
                  <a:schemeClr val="bg2"/>
                </a:solidFill>
                <a:latin typeface="+mj-lt"/>
              </a:rPr>
              <a:t>While BVOD excels at reaching this audience there are key programmes and times you’re very likely to reach them across the whole of TV.</a:t>
            </a:r>
          </a:p>
          <a:p>
            <a:endParaRPr lang="en-GB" sz="1400" dirty="0">
              <a:solidFill>
                <a:schemeClr val="bg2"/>
              </a:solidFill>
              <a:latin typeface="+mj-lt"/>
            </a:endParaRPr>
          </a:p>
          <a:p>
            <a:r>
              <a:rPr lang="en-GB" sz="1400" dirty="0">
                <a:solidFill>
                  <a:schemeClr val="bg2"/>
                </a:solidFill>
                <a:latin typeface="+mj-lt"/>
              </a:rPr>
              <a:t>‘Reach Extenders’ display a strong affinity for the following genres:</a:t>
            </a:r>
          </a:p>
          <a:p>
            <a:pPr marL="342900" indent="-342900">
              <a:buFont typeface="Arial" panose="020B0604020202020204" pitchFamily="34" charset="0"/>
              <a:buChar char="•"/>
            </a:pPr>
            <a:r>
              <a:rPr lang="en-GB" sz="1400" dirty="0">
                <a:solidFill>
                  <a:schemeClr val="bg2"/>
                </a:solidFill>
                <a:latin typeface="+mj-lt"/>
              </a:rPr>
              <a:t>Entertainment</a:t>
            </a:r>
          </a:p>
          <a:p>
            <a:pPr marL="342900" indent="-342900">
              <a:buFont typeface="Arial" panose="020B0604020202020204" pitchFamily="34" charset="0"/>
              <a:buChar char="•"/>
            </a:pPr>
            <a:r>
              <a:rPr lang="en-GB" sz="1400" dirty="0">
                <a:solidFill>
                  <a:schemeClr val="bg2"/>
                </a:solidFill>
                <a:latin typeface="+mj-lt"/>
              </a:rPr>
              <a:t>Sport</a:t>
            </a:r>
          </a:p>
          <a:p>
            <a:pPr marL="342900" indent="-342900">
              <a:buFont typeface="Arial" panose="020B0604020202020204" pitchFamily="34" charset="0"/>
              <a:buChar char="•"/>
            </a:pPr>
            <a:r>
              <a:rPr lang="en-GB" sz="1400" dirty="0">
                <a:solidFill>
                  <a:schemeClr val="bg2"/>
                </a:solidFill>
                <a:latin typeface="+mj-lt"/>
              </a:rPr>
              <a:t>Films</a:t>
            </a:r>
          </a:p>
          <a:p>
            <a:endParaRPr lang="en-GB" sz="1400" dirty="0">
              <a:solidFill>
                <a:schemeClr val="bg2"/>
              </a:solidFill>
              <a:latin typeface="+mj-lt"/>
            </a:endParaRPr>
          </a:p>
          <a:p>
            <a:r>
              <a:rPr lang="en-GB" sz="1400" dirty="0">
                <a:solidFill>
                  <a:schemeClr val="bg2"/>
                </a:solidFill>
                <a:latin typeface="+mj-lt"/>
              </a:rPr>
              <a:t>Their peak viewing hours take place daily from 8-11pm, with a higher likelihood of viewership occurring at the weekend.</a:t>
            </a:r>
          </a:p>
          <a:p>
            <a:endParaRPr lang="en-GB" sz="1600"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endParaRPr lang="en-GB" dirty="0">
              <a:solidFill>
                <a:schemeClr val="bg2"/>
              </a:solidFill>
              <a:latin typeface="+mj-lt"/>
            </a:endParaRP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19" name="Rectangle 18">
            <a:extLst>
              <a:ext uri="{FF2B5EF4-FFF2-40B4-BE49-F238E27FC236}">
                <a16:creationId xmlns:a16="http://schemas.microsoft.com/office/drawing/2014/main" id="{DF7FE9C8-5B5E-86FA-BAE0-E83AF814C164}"/>
              </a:ext>
            </a:extLst>
          </p:cNvPr>
          <p:cNvSpPr/>
          <p:nvPr/>
        </p:nvSpPr>
        <p:spPr>
          <a:xfrm>
            <a:off x="371473" y="1153002"/>
            <a:ext cx="5506372"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BVOD provides good odds of reaching an attractive audience</a:t>
            </a:r>
            <a:endParaRPr lang="en-GB" sz="1050" b="1" dirty="0">
              <a:solidFill>
                <a:schemeClr val="bg2"/>
              </a:solidFill>
            </a:endParaRPr>
          </a:p>
        </p:txBody>
      </p:sp>
      <p:sp>
        <p:nvSpPr>
          <p:cNvPr id="20" name="Rectangle 19">
            <a:extLst>
              <a:ext uri="{FF2B5EF4-FFF2-40B4-BE49-F238E27FC236}">
                <a16:creationId xmlns:a16="http://schemas.microsoft.com/office/drawing/2014/main" id="{00E6125A-DECD-11B2-A5FE-CEE5EBD7B457}"/>
              </a:ext>
            </a:extLst>
          </p:cNvPr>
          <p:cNvSpPr/>
          <p:nvPr/>
        </p:nvSpPr>
        <p:spPr>
          <a:xfrm>
            <a:off x="371475" y="3540790"/>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On average, it takes only four impressions to reach a ‘middle tier’ viewer through BVOD, as opposed to 14 impressions on linear. This makes BVOD 3.5 times more efficient in targeting the ‘middle tier’ group, which often consists of younger and upscale viewers, highly sought after by advertisers.</a:t>
            </a:r>
          </a:p>
        </p:txBody>
      </p:sp>
      <p:cxnSp>
        <p:nvCxnSpPr>
          <p:cNvPr id="21" name="Straight Connector 20">
            <a:extLst>
              <a:ext uri="{FF2B5EF4-FFF2-40B4-BE49-F238E27FC236}">
                <a16:creationId xmlns:a16="http://schemas.microsoft.com/office/drawing/2014/main" id="{FE6E9A7E-3317-5F3E-E6E1-960F25B01541}"/>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pic>
        <p:nvPicPr>
          <p:cNvPr id="26" name="Picture 25" descr="Logo">
            <a:extLst>
              <a:ext uri="{FF2B5EF4-FFF2-40B4-BE49-F238E27FC236}">
                <a16:creationId xmlns:a16="http://schemas.microsoft.com/office/drawing/2014/main" id="{586E907A-D70D-EA00-748C-F10EA2C7F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496" y="4991082"/>
            <a:ext cx="909527" cy="690916"/>
          </a:xfrm>
          <a:prstGeom prst="rect">
            <a:avLst/>
          </a:prstGeom>
        </p:spPr>
      </p:pic>
    </p:spTree>
    <p:extLst>
      <p:ext uri="{BB962C8B-B14F-4D97-AF65-F5344CB8AC3E}">
        <p14:creationId xmlns:p14="http://schemas.microsoft.com/office/powerpoint/2010/main" val="387531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6BFD430-652B-7903-A4F4-617637992722}"/>
              </a:ext>
            </a:extLst>
          </p:cNvPr>
          <p:cNvGraphicFramePr>
            <a:graphicFrameLocks noGrp="1"/>
          </p:cNvGraphicFramePr>
          <p:nvPr>
            <p:extLst>
              <p:ext uri="{D42A27DB-BD31-4B8C-83A1-F6EECF244321}">
                <p14:modId xmlns:p14="http://schemas.microsoft.com/office/powerpoint/2010/main" val="3120287486"/>
              </p:ext>
            </p:extLst>
          </p:nvPr>
        </p:nvGraphicFramePr>
        <p:xfrm>
          <a:off x="1232253" y="1687644"/>
          <a:ext cx="9727488" cy="3138360"/>
        </p:xfrm>
        <a:graphic>
          <a:graphicData uri="http://schemas.openxmlformats.org/drawingml/2006/table">
            <a:tbl>
              <a:tblPr/>
              <a:tblGrid>
                <a:gridCol w="2431872">
                  <a:extLst>
                    <a:ext uri="{9D8B030D-6E8A-4147-A177-3AD203B41FA5}">
                      <a16:colId xmlns:a16="http://schemas.microsoft.com/office/drawing/2014/main" val="868831806"/>
                    </a:ext>
                  </a:extLst>
                </a:gridCol>
                <a:gridCol w="2431872">
                  <a:extLst>
                    <a:ext uri="{9D8B030D-6E8A-4147-A177-3AD203B41FA5}">
                      <a16:colId xmlns:a16="http://schemas.microsoft.com/office/drawing/2014/main" val="3893738891"/>
                    </a:ext>
                  </a:extLst>
                </a:gridCol>
                <a:gridCol w="2431872">
                  <a:extLst>
                    <a:ext uri="{9D8B030D-6E8A-4147-A177-3AD203B41FA5}">
                      <a16:colId xmlns:a16="http://schemas.microsoft.com/office/drawing/2014/main" val="1592878310"/>
                    </a:ext>
                  </a:extLst>
                </a:gridCol>
                <a:gridCol w="2431872">
                  <a:extLst>
                    <a:ext uri="{9D8B030D-6E8A-4147-A177-3AD203B41FA5}">
                      <a16:colId xmlns:a16="http://schemas.microsoft.com/office/drawing/2014/main" val="1056596009"/>
                    </a:ext>
                  </a:extLst>
                </a:gridCol>
              </a:tblGrid>
              <a:tr h="340936">
                <a:tc gridSpan="4">
                  <a:txBody>
                    <a:bodyPr/>
                    <a:lstStyle/>
                    <a:p>
                      <a:pPr algn="ctr" rtl="0" fontAlgn="b"/>
                      <a:r>
                        <a:rPr lang="en-GB" sz="1400" b="1" i="0" u="none" strike="noStrike">
                          <a:solidFill>
                            <a:srgbClr val="FFFFFF"/>
                          </a:solidFill>
                          <a:effectLst/>
                          <a:latin typeface="Arial" panose="020B0604020202020204" pitchFamily="34" charset="0"/>
                        </a:rPr>
                        <a:t>% of All Viewing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3942875"/>
                  </a:ext>
                </a:extLst>
              </a:tr>
              <a:tr h="349678">
                <a:tc>
                  <a:txBody>
                    <a:bodyPr/>
                    <a:lstStyle/>
                    <a:p>
                      <a:pPr algn="ctr" rtl="0" fontAlgn="b"/>
                      <a:r>
                        <a:rPr lang="en-GB" sz="1400" b="1" i="0" u="none" strike="noStrike">
                          <a:solidFill>
                            <a:srgbClr val="000000"/>
                          </a:solidFill>
                          <a:effectLst/>
                          <a:latin typeface="Arial" panose="020B0604020202020204" pitchFamily="34" charset="0"/>
                        </a:rPr>
                        <a:t>Genre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b"/>
                      <a:r>
                        <a:rPr lang="en-GB" sz="1400" b="1" i="0" u="none" strike="noStrike">
                          <a:solidFill>
                            <a:srgbClr val="000000"/>
                          </a:solidFill>
                          <a:effectLst/>
                          <a:latin typeface="Arial" panose="020B0604020202020204" pitchFamily="34" charset="0"/>
                        </a:rPr>
                        <a:t>Adults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b"/>
                      <a:r>
                        <a:rPr lang="en-GB" sz="1400" b="1" i="0" u="none" strike="noStrike">
                          <a:solidFill>
                            <a:srgbClr val="000000"/>
                          </a:solidFill>
                          <a:effectLst/>
                          <a:latin typeface="Arial" panose="020B0604020202020204" pitchFamily="34" charset="0"/>
                        </a:rPr>
                        <a:t>Reach Extenders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b"/>
                      <a:r>
                        <a:rPr lang="en-GB" sz="14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476337916"/>
                  </a:ext>
                </a:extLst>
              </a:tr>
              <a:tr h="349678">
                <a:tc>
                  <a:txBody>
                    <a:bodyPr/>
                    <a:lstStyle/>
                    <a:p>
                      <a:pPr algn="ctr" rtl="0" fontAlgn="b"/>
                      <a:r>
                        <a:rPr lang="en-GB" sz="1400" b="0" i="0" u="none" strike="noStrike">
                          <a:solidFill>
                            <a:srgbClr val="FFFFFF"/>
                          </a:solidFill>
                          <a:effectLst/>
                          <a:latin typeface="Arial" panose="020B0604020202020204" pitchFamily="34" charset="0"/>
                        </a:rPr>
                        <a:t>Entertainment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49952977"/>
                  </a:ext>
                </a:extLst>
              </a:tr>
              <a:tr h="349678">
                <a:tc>
                  <a:txBody>
                    <a:bodyPr/>
                    <a:lstStyle/>
                    <a:p>
                      <a:pPr algn="ctr" rtl="0" fontAlgn="b"/>
                      <a:r>
                        <a:rPr lang="en-GB" sz="1400" b="0" i="0" u="none" strike="noStrike">
                          <a:solidFill>
                            <a:srgbClr val="FFFFFF"/>
                          </a:solidFill>
                          <a:effectLst/>
                          <a:latin typeface="Arial" panose="020B0604020202020204" pitchFamily="34" charset="0"/>
                        </a:rPr>
                        <a:t>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147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713986837"/>
                  </a:ext>
                </a:extLst>
              </a:tr>
              <a:tr h="349678">
                <a:tc>
                  <a:txBody>
                    <a:bodyPr/>
                    <a:lstStyle/>
                    <a:p>
                      <a:pPr algn="ctr" rtl="0" fontAlgn="b"/>
                      <a:r>
                        <a:rPr lang="en-GB" sz="1400" b="0" i="0" u="none" strike="noStrike">
                          <a:solidFill>
                            <a:srgbClr val="000000"/>
                          </a:solidFill>
                          <a:effectLst/>
                          <a:latin typeface="Arial" panose="020B0604020202020204" pitchFamily="34" charset="0"/>
                        </a:rPr>
                        <a:t>Documentaries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0254606"/>
                  </a:ext>
                </a:extLst>
              </a:tr>
              <a:tr h="349678">
                <a:tc>
                  <a:txBody>
                    <a:bodyPr/>
                    <a:lstStyle/>
                    <a:p>
                      <a:pPr algn="ctr" rtl="0" fontAlgn="b"/>
                      <a:r>
                        <a:rPr lang="en-GB" sz="1400" b="0" i="0" u="none" strike="noStrike">
                          <a:solidFill>
                            <a:srgbClr val="000000"/>
                          </a:solidFill>
                          <a:effectLst/>
                          <a:latin typeface="Arial" panose="020B0604020202020204" pitchFamily="34" charset="0"/>
                        </a:rPr>
                        <a:t>Drama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400" b="0" i="0" u="none" strike="noStrike">
                          <a:solidFill>
                            <a:srgbClr val="000000"/>
                          </a:solidFill>
                          <a:effectLst/>
                          <a:latin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400" b="0" i="0" u="none" strike="noStrike">
                          <a:solidFill>
                            <a:srgbClr val="000000"/>
                          </a:solidFill>
                          <a:effectLst/>
                          <a:latin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400" b="0" i="0" u="none" strike="noStrike">
                          <a:solidFill>
                            <a:srgbClr val="000000"/>
                          </a:solidFill>
                          <a:effectLs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63219540"/>
                  </a:ext>
                </a:extLst>
              </a:tr>
              <a:tr h="349678">
                <a:tc>
                  <a:txBody>
                    <a:bodyPr/>
                    <a:lstStyle/>
                    <a:p>
                      <a:pPr algn="ctr" rtl="0" fontAlgn="b"/>
                      <a:r>
                        <a:rPr lang="en-GB" sz="1400" b="0" i="0" u="none" strike="noStrike">
                          <a:solidFill>
                            <a:srgbClr val="FFFFFF"/>
                          </a:solidFill>
                          <a:effectLst/>
                          <a:latin typeface="Arial" panose="020B0604020202020204" pitchFamily="34" charset="0"/>
                        </a:rPr>
                        <a:t>Films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latin typeface="Arial" panose="020B0604020202020204" pitchFamily="34" charset="0"/>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003644122"/>
                  </a:ext>
                </a:extLst>
              </a:tr>
              <a:tr h="349678">
                <a:tc>
                  <a:txBody>
                    <a:bodyPr/>
                    <a:lstStyle/>
                    <a:p>
                      <a:pPr algn="ctr" rtl="0" fontAlgn="b"/>
                      <a:r>
                        <a:rPr lang="en-GB" sz="1400" b="0" i="0" u="none" strike="noStrike">
                          <a:solidFill>
                            <a:srgbClr val="000000"/>
                          </a:solidFill>
                          <a:effectLst/>
                          <a:latin typeface="Arial" panose="020B0604020202020204" pitchFamily="34" charset="0"/>
                        </a:rPr>
                        <a:t>Hobbies/Leisure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7265981"/>
                  </a:ext>
                </a:extLst>
              </a:tr>
              <a:tr h="349678">
                <a:tc>
                  <a:txBody>
                    <a:bodyPr/>
                    <a:lstStyle/>
                    <a:p>
                      <a:pPr algn="ctr" rtl="0" fontAlgn="b"/>
                      <a:r>
                        <a:rPr lang="en-GB" sz="1400" b="0" i="0" u="none" strike="noStrike">
                          <a:solidFill>
                            <a:srgbClr val="000000"/>
                          </a:solidFill>
                          <a:effectLst/>
                          <a:latin typeface="Arial" panose="020B0604020202020204" pitchFamily="34" charset="0"/>
                        </a:rPr>
                        <a:t>News/Weather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dirty="0">
                          <a:solidFill>
                            <a:srgbClr val="000000"/>
                          </a:solidFill>
                          <a:effectLst/>
                          <a:latin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7833170"/>
                  </a:ext>
                </a:extLst>
              </a:tr>
            </a:tbl>
          </a:graphicData>
        </a:graphic>
      </p:graphicFrame>
      <p:sp>
        <p:nvSpPr>
          <p:cNvPr id="2" name="Title 1">
            <a:extLst>
              <a:ext uri="{FF2B5EF4-FFF2-40B4-BE49-F238E27FC236}">
                <a16:creationId xmlns:a16="http://schemas.microsoft.com/office/drawing/2014/main" id="{FF0CBA66-4B6E-47EB-3475-54134A7E2660}"/>
              </a:ext>
            </a:extLst>
          </p:cNvPr>
          <p:cNvSpPr>
            <a:spLocks noGrp="1"/>
          </p:cNvSpPr>
          <p:nvPr>
            <p:ph type="title"/>
          </p:nvPr>
        </p:nvSpPr>
        <p:spPr/>
        <p:txBody>
          <a:bodyPr/>
          <a:lstStyle/>
          <a:p>
            <a:r>
              <a:rPr lang="en-GB" dirty="0"/>
              <a:t>Top genres watched by ‘Reach Extenders’</a:t>
            </a:r>
          </a:p>
        </p:txBody>
      </p:sp>
      <p:sp>
        <p:nvSpPr>
          <p:cNvPr id="3" name="Text Placeholder 2">
            <a:extLst>
              <a:ext uri="{FF2B5EF4-FFF2-40B4-BE49-F238E27FC236}">
                <a16:creationId xmlns:a16="http://schemas.microsoft.com/office/drawing/2014/main" id="{8954196E-BA0F-F33F-F089-180DB22414E3}"/>
              </a:ext>
            </a:extLst>
          </p:cNvPr>
          <p:cNvSpPr>
            <a:spLocks noGrp="1"/>
          </p:cNvSpPr>
          <p:nvPr>
            <p:ph type="body" sz="quarter" idx="15"/>
          </p:nvPr>
        </p:nvSpPr>
        <p:spPr/>
        <p:txBody>
          <a:bodyPr/>
          <a:lstStyle/>
          <a:p>
            <a:r>
              <a:rPr lang="en-GB" dirty="0"/>
              <a:t>Source: Barb Q3 2023, % of all viewing, index vs all adults.</a:t>
            </a:r>
          </a:p>
        </p:txBody>
      </p:sp>
    </p:spTree>
    <p:extLst>
      <p:ext uri="{BB962C8B-B14F-4D97-AF65-F5344CB8AC3E}">
        <p14:creationId xmlns:p14="http://schemas.microsoft.com/office/powerpoint/2010/main" val="353984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72AD092A-B278-CD06-53D4-98A3A84DED8E}"/>
              </a:ext>
            </a:extLst>
          </p:cNvPr>
          <p:cNvGraphicFramePr>
            <a:graphicFrameLocks noGrp="1"/>
          </p:cNvGraphicFramePr>
          <p:nvPr>
            <p:extLst>
              <p:ext uri="{D42A27DB-BD31-4B8C-83A1-F6EECF244321}">
                <p14:modId xmlns:p14="http://schemas.microsoft.com/office/powerpoint/2010/main" val="1568916147"/>
              </p:ext>
            </p:extLst>
          </p:nvPr>
        </p:nvGraphicFramePr>
        <p:xfrm>
          <a:off x="747535" y="1687503"/>
          <a:ext cx="5063982" cy="3016556"/>
        </p:xfrm>
        <a:graphic>
          <a:graphicData uri="http://schemas.openxmlformats.org/drawingml/2006/table">
            <a:tbl>
              <a:tblPr/>
              <a:tblGrid>
                <a:gridCol w="1124603">
                  <a:extLst>
                    <a:ext uri="{9D8B030D-6E8A-4147-A177-3AD203B41FA5}">
                      <a16:colId xmlns:a16="http://schemas.microsoft.com/office/drawing/2014/main" val="944258924"/>
                    </a:ext>
                  </a:extLst>
                </a:gridCol>
                <a:gridCol w="2811507">
                  <a:extLst>
                    <a:ext uri="{9D8B030D-6E8A-4147-A177-3AD203B41FA5}">
                      <a16:colId xmlns:a16="http://schemas.microsoft.com/office/drawing/2014/main" val="2002847694"/>
                    </a:ext>
                  </a:extLst>
                </a:gridCol>
                <a:gridCol w="1127872">
                  <a:extLst>
                    <a:ext uri="{9D8B030D-6E8A-4147-A177-3AD203B41FA5}">
                      <a16:colId xmlns:a16="http://schemas.microsoft.com/office/drawing/2014/main" val="1549122309"/>
                    </a:ext>
                  </a:extLst>
                </a:gridCol>
              </a:tblGrid>
              <a:tr h="250423">
                <a:tc gridSpan="3">
                  <a:txBody>
                    <a:bodyPr/>
                    <a:lstStyle/>
                    <a:p>
                      <a:pPr algn="ctr" rtl="0" fontAlgn="b"/>
                      <a:r>
                        <a:rPr lang="en-GB" sz="1200" b="1" i="0" u="none" strike="noStrike" dirty="0">
                          <a:solidFill>
                            <a:srgbClr val="F2F2F2"/>
                          </a:solidFill>
                          <a:effectLst/>
                          <a:latin typeface="Arial" panose="020B0604020202020204" pitchFamily="34" charset="0"/>
                        </a:rPr>
                        <a:t>Entertainment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13540135"/>
                  </a:ext>
                </a:extLst>
              </a:tr>
              <a:tr h="258316">
                <a:tc>
                  <a:txBody>
                    <a:bodyPr/>
                    <a:lstStyle/>
                    <a:p>
                      <a:pPr algn="ctr" rtl="0" fontAlgn="ctr"/>
                      <a:r>
                        <a:rPr lang="en-GB" sz="12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816242371"/>
                  </a:ext>
                </a:extLst>
              </a:tr>
              <a:tr h="258316">
                <a:tc>
                  <a:txBody>
                    <a:bodyPr/>
                    <a:lstStyle/>
                    <a:p>
                      <a:pPr algn="ctr" fontAlgn="ctr"/>
                      <a:r>
                        <a:rPr lang="en-GB" sz="1200" b="0" i="0" u="none" strike="noStrike" dirty="0">
                          <a:solidFill>
                            <a:srgbClr val="000000"/>
                          </a:solidFill>
                          <a:effectLst/>
                          <a:latin typeface="Arial" panose="020B0604020202020204" pitchFamily="34" charset="0"/>
                        </a:rPr>
                        <a:t>Comedy Central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rPr>
                        <a:t>South Park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rPr>
                        <a:t>891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extLst>
                  <a:ext uri="{0D108BD9-81ED-4DB2-BD59-A6C34878D82A}">
                    <a16:rowId xmlns:a16="http://schemas.microsoft.com/office/drawing/2014/main" val="2640259136"/>
                  </a:ext>
                </a:extLst>
              </a:tr>
              <a:tr h="258316">
                <a:tc>
                  <a:txBody>
                    <a:bodyPr/>
                    <a:lstStyle/>
                    <a:p>
                      <a:pPr algn="ctr" fontAlgn="ctr"/>
                      <a:r>
                        <a:rPr lang="en-GB" sz="1200" b="0" i="0" u="none" strike="noStrike">
                          <a:solidFill>
                            <a:srgbClr val="000000"/>
                          </a:solidFill>
                          <a:effectLst/>
                          <a:latin typeface="Arial" panose="020B0604020202020204" pitchFamily="34" charset="0"/>
                        </a:rPr>
                        <a:t>E4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Made in Chelsea: Corsica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401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615248531"/>
                  </a:ext>
                </a:extLst>
              </a:tr>
              <a:tr h="258316">
                <a:tc>
                  <a:txBody>
                    <a:bodyPr/>
                    <a:lstStyle/>
                    <a:p>
                      <a:pPr algn="ctr" fontAlgn="ctr"/>
                      <a:r>
                        <a:rPr lang="en-GB" sz="1200" b="0" i="0" u="none" strike="noStrike" dirty="0">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Taskmaster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362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534782478"/>
                  </a:ext>
                </a:extLst>
              </a:tr>
              <a:tr h="258316">
                <a:tc>
                  <a:txBody>
                    <a:bodyPr/>
                    <a:lstStyle/>
                    <a:p>
                      <a:pPr algn="ctr" fontAlgn="ctr"/>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The Great British Bake Off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331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688098291"/>
                  </a:ext>
                </a:extLst>
              </a:tr>
              <a:tr h="258316">
                <a:tc>
                  <a:txBody>
                    <a:bodyPr/>
                    <a:lstStyle/>
                    <a:p>
                      <a:pPr algn="ctr" fontAlgn="ctr"/>
                      <a:r>
                        <a:rPr lang="en-GB" sz="1200" b="0" i="0" u="none" strike="noStrike">
                          <a:solidFill>
                            <a:srgbClr val="000000"/>
                          </a:solidFill>
                          <a:effectLst/>
                          <a:latin typeface="Arial" panose="020B0604020202020204" pitchFamily="34" charset="0"/>
                        </a:rPr>
                        <a:t>Sky Max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Rob &amp; Romesh vs...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323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259566167"/>
                  </a:ext>
                </a:extLst>
              </a:tr>
              <a:tr h="258316">
                <a:tc>
                  <a:txBody>
                    <a:bodyPr/>
                    <a:lstStyle/>
                    <a:p>
                      <a:pPr algn="ctr" fontAlgn="ctr"/>
                      <a:r>
                        <a:rPr lang="en-GB" sz="1200" b="0" i="0" u="none" strike="noStrike">
                          <a:solidFill>
                            <a:srgbClr val="000000"/>
                          </a:solidFill>
                          <a:effectLst/>
                          <a:latin typeface="Arial" panose="020B0604020202020204" pitchFamily="34" charset="0"/>
                        </a:rPr>
                        <a:t>E4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Celebs Go Dating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319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831838589"/>
                  </a:ext>
                </a:extLst>
              </a:tr>
              <a:tr h="258316">
                <a:tc>
                  <a:txBody>
                    <a:bodyPr/>
                    <a:lstStyle/>
                    <a:p>
                      <a:pPr algn="ctr" fontAlgn="ctr"/>
                      <a:r>
                        <a:rPr lang="en-GB" sz="1200" b="0" i="0" u="none" strike="noStrike">
                          <a:solidFill>
                            <a:srgbClr val="000000"/>
                          </a:solidFill>
                          <a:effectLst/>
                          <a:latin typeface="Arial" panose="020B0604020202020204" pitchFamily="34" charset="0"/>
                        </a:rPr>
                        <a:t>Sky Max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Never Mind the Buzzcocks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298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000647136"/>
                  </a:ext>
                </a:extLst>
              </a:tr>
              <a:tr h="258316">
                <a:tc>
                  <a:txBody>
                    <a:bodyPr/>
                    <a:lstStyle/>
                    <a:p>
                      <a:pPr algn="ctr" fontAlgn="ctr"/>
                      <a:r>
                        <a:rPr lang="en-GB" sz="1200" b="0" i="0" u="none" strike="noStrike">
                          <a:solidFill>
                            <a:srgbClr val="000000"/>
                          </a:solidFill>
                          <a:effectLst/>
                          <a:latin typeface="Arial" panose="020B0604020202020204" pitchFamily="34" charset="0"/>
                        </a:rPr>
                        <a:t>ITV2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Love Island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275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48062878"/>
                  </a:ext>
                </a:extLst>
              </a:tr>
              <a:tr h="215263">
                <a:tc>
                  <a:txBody>
                    <a:bodyPr/>
                    <a:lstStyle/>
                    <a:p>
                      <a:pPr algn="ctr" fontAlgn="ctr"/>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Celebrity Gogglebox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264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764358788"/>
                  </a:ext>
                </a:extLst>
              </a:tr>
              <a:tr h="226026">
                <a:tc>
                  <a:txBody>
                    <a:bodyPr/>
                    <a:lstStyle/>
                    <a:p>
                      <a:pPr algn="ctr" fontAlgn="ctr"/>
                      <a:r>
                        <a:rPr lang="en-GB" sz="1200" b="0" i="0" u="none" strike="noStrike">
                          <a:solidFill>
                            <a:srgbClr val="000000"/>
                          </a:solidFill>
                          <a:effectLst/>
                          <a:latin typeface="Arial" panose="020B0604020202020204" pitchFamily="34" charset="0"/>
                        </a:rPr>
                        <a:t>E4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Married at First Sight UK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200" b="0" i="0" u="none" strike="noStrike" dirty="0">
                          <a:solidFill>
                            <a:srgbClr val="000000"/>
                          </a:solidFill>
                          <a:effectLst/>
                          <a:latin typeface="Arial" panose="020B0604020202020204" pitchFamily="34" charset="0"/>
                        </a:rPr>
                        <a:t>248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835678060"/>
                  </a:ext>
                </a:extLst>
              </a:tr>
            </a:tbl>
          </a:graphicData>
        </a:graphic>
      </p:graphicFrame>
      <p:graphicFrame>
        <p:nvGraphicFramePr>
          <p:cNvPr id="8" name="Table 7">
            <a:extLst>
              <a:ext uri="{FF2B5EF4-FFF2-40B4-BE49-F238E27FC236}">
                <a16:creationId xmlns:a16="http://schemas.microsoft.com/office/drawing/2014/main" id="{9C0FE32D-8131-0FDC-3066-58538C391AD2}"/>
              </a:ext>
            </a:extLst>
          </p:cNvPr>
          <p:cNvGraphicFramePr>
            <a:graphicFrameLocks noGrp="1"/>
          </p:cNvGraphicFramePr>
          <p:nvPr>
            <p:extLst>
              <p:ext uri="{D42A27DB-BD31-4B8C-83A1-F6EECF244321}">
                <p14:modId xmlns:p14="http://schemas.microsoft.com/office/powerpoint/2010/main" val="2161613899"/>
              </p:ext>
            </p:extLst>
          </p:nvPr>
        </p:nvGraphicFramePr>
        <p:xfrm>
          <a:off x="6327923" y="1687502"/>
          <a:ext cx="5063983" cy="3016556"/>
        </p:xfrm>
        <a:graphic>
          <a:graphicData uri="http://schemas.openxmlformats.org/drawingml/2006/table">
            <a:tbl>
              <a:tblPr/>
              <a:tblGrid>
                <a:gridCol w="1123140">
                  <a:extLst>
                    <a:ext uri="{9D8B030D-6E8A-4147-A177-3AD203B41FA5}">
                      <a16:colId xmlns:a16="http://schemas.microsoft.com/office/drawing/2014/main" val="2987906555"/>
                    </a:ext>
                  </a:extLst>
                </a:gridCol>
                <a:gridCol w="2817703">
                  <a:extLst>
                    <a:ext uri="{9D8B030D-6E8A-4147-A177-3AD203B41FA5}">
                      <a16:colId xmlns:a16="http://schemas.microsoft.com/office/drawing/2014/main" val="2869402646"/>
                    </a:ext>
                  </a:extLst>
                </a:gridCol>
                <a:gridCol w="1123140">
                  <a:extLst>
                    <a:ext uri="{9D8B030D-6E8A-4147-A177-3AD203B41FA5}">
                      <a16:colId xmlns:a16="http://schemas.microsoft.com/office/drawing/2014/main" val="2444392002"/>
                    </a:ext>
                  </a:extLst>
                </a:gridCol>
              </a:tblGrid>
              <a:tr h="250423">
                <a:tc gridSpan="3">
                  <a:txBody>
                    <a:bodyPr/>
                    <a:lstStyle/>
                    <a:p>
                      <a:pPr algn="ctr" rtl="0" fontAlgn="b"/>
                      <a:r>
                        <a:rPr lang="en-GB" sz="1200" b="1" i="0" u="none" strike="noStrike">
                          <a:solidFill>
                            <a:srgbClr val="F2F2F2"/>
                          </a:solidFill>
                          <a:effectLst/>
                          <a:latin typeface="Arial" panose="020B0604020202020204" pitchFamily="34" charset="0"/>
                        </a:rPr>
                        <a:t>Entertainment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80879259"/>
                  </a:ext>
                </a:extLst>
              </a:tr>
              <a:tr h="258316">
                <a:tc>
                  <a:txBody>
                    <a:bodyPr/>
                    <a:lstStyle/>
                    <a:p>
                      <a:pPr algn="ctr" rtl="0" fontAlgn="ctr"/>
                      <a:r>
                        <a:rPr lang="en-GB" sz="1200" b="1" i="0" u="none" strike="noStrike" dirty="0">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12828774"/>
                  </a:ext>
                </a:extLst>
              </a:tr>
              <a:tr h="258316">
                <a:tc>
                  <a:txBody>
                    <a:bodyPr/>
                    <a:lstStyle/>
                    <a:p>
                      <a:pPr algn="ctr" fontAlgn="ctr"/>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Bake Off: The Professionals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912011610"/>
                  </a:ext>
                </a:extLst>
              </a:tr>
              <a:tr h="258316">
                <a:tc>
                  <a:txBody>
                    <a:bodyPr/>
                    <a:lstStyle/>
                    <a:p>
                      <a:pPr algn="ctr" fontAlgn="ctr"/>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The Last Leg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212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164349529"/>
                  </a:ext>
                </a:extLst>
              </a:tr>
              <a:tr h="258316">
                <a:tc>
                  <a:txBody>
                    <a:bodyPr/>
                    <a:lstStyle/>
                    <a:p>
                      <a:pPr algn="ctr" fontAlgn="ctr"/>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Alone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198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087416533"/>
                  </a:ext>
                </a:extLst>
              </a:tr>
              <a:tr h="258316">
                <a:tc>
                  <a:txBody>
                    <a:bodyPr/>
                    <a:lstStyle/>
                    <a:p>
                      <a:pPr algn="ctr" fontAlgn="ctr"/>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Gordon, Gino &amp; Fred: Road Trip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197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004689521"/>
                  </a:ext>
                </a:extLst>
              </a:tr>
              <a:tr h="258316">
                <a:tc>
                  <a:txBody>
                    <a:bodyPr/>
                    <a:lstStyle/>
                    <a:p>
                      <a:pPr algn="ctr" fontAlgn="ctr"/>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Gogglebox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197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212175555"/>
                  </a:ext>
                </a:extLst>
              </a:tr>
              <a:tr h="258316">
                <a:tc>
                  <a:txBody>
                    <a:bodyPr/>
                    <a:lstStyle/>
                    <a:p>
                      <a:pPr algn="ctr" fontAlgn="ctr"/>
                      <a:r>
                        <a:rPr lang="en-GB" sz="1200" b="0" i="0" u="none" strike="noStrike" dirty="0">
                          <a:solidFill>
                            <a:srgbClr val="000000"/>
                          </a:solidFill>
                          <a:effectLst/>
                          <a:latin typeface="Arial" panose="020B0604020202020204" pitchFamily="34" charset="0"/>
                        </a:rPr>
                        <a:t>Comedy Central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rPr>
                        <a:t>Friends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rPr>
                        <a:t>184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2136241115"/>
                  </a:ext>
                </a:extLst>
              </a:tr>
              <a:tr h="258316">
                <a:tc>
                  <a:txBody>
                    <a:bodyPr/>
                    <a:lstStyle/>
                    <a:p>
                      <a:pPr algn="ctr" fontAlgn="ctr"/>
                      <a:r>
                        <a:rPr lang="en-GB" sz="1200" b="0" i="0" u="none" strike="noStrike">
                          <a:solidFill>
                            <a:srgbClr val="000000"/>
                          </a:solidFill>
                          <a:effectLst/>
                          <a:latin typeface="Arial" panose="020B0604020202020204" pitchFamily="34" charset="0"/>
                        </a:rPr>
                        <a:t>E4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Young Sheldon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dirty="0">
                          <a:solidFill>
                            <a:srgbClr val="000000"/>
                          </a:solidFill>
                          <a:effectLst/>
                          <a:latin typeface="Arial" panose="020B0604020202020204" pitchFamily="34" charset="0"/>
                        </a:rPr>
                        <a:t>178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873920286"/>
                  </a:ext>
                </a:extLst>
              </a:tr>
              <a:tr h="258316">
                <a:tc>
                  <a:txBody>
                    <a:bodyPr/>
                    <a:lstStyle/>
                    <a:p>
                      <a:pPr algn="ctr" fontAlgn="ctr"/>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The Simpsons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174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404952453"/>
                  </a:ext>
                </a:extLst>
              </a:tr>
              <a:tr h="215263">
                <a:tc>
                  <a:txBody>
                    <a:bodyPr/>
                    <a:lstStyle/>
                    <a:p>
                      <a:pPr algn="ctr" fontAlgn="ctr"/>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The National Television Awards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166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959253498"/>
                  </a:ext>
                </a:extLst>
              </a:tr>
              <a:tr h="226026">
                <a:tc>
                  <a:txBody>
                    <a:bodyPr/>
                    <a:lstStyle/>
                    <a:p>
                      <a:pPr algn="ctr" fontAlgn="ctr"/>
                      <a:r>
                        <a:rPr lang="en-GB" sz="1200" b="0" i="0" u="none" strike="noStrike">
                          <a:solidFill>
                            <a:srgbClr val="000000"/>
                          </a:solidFill>
                          <a:effectLs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GB" sz="1200" b="0" i="0" u="none" strike="noStrike">
                          <a:solidFill>
                            <a:srgbClr val="000000"/>
                          </a:solidFill>
                          <a:effectLst/>
                          <a:latin typeface="Arial" panose="020B0604020202020204" pitchFamily="34" charset="0"/>
                        </a:rPr>
                        <a:t>Puzzling with Lucy Worsley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GB" sz="1200" b="0" i="0" u="none" strike="noStrike" dirty="0">
                          <a:solidFill>
                            <a:srgbClr val="000000"/>
                          </a:solidFill>
                          <a:effectLst/>
                          <a:latin typeface="Arial" panose="020B0604020202020204" pitchFamily="34" charset="0"/>
                        </a:rPr>
                        <a:t>165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889131744"/>
                  </a:ext>
                </a:extLst>
              </a:tr>
            </a:tbl>
          </a:graphicData>
        </a:graphic>
      </p:graphicFrame>
      <p:sp>
        <p:nvSpPr>
          <p:cNvPr id="2" name="Title 1">
            <a:extLst>
              <a:ext uri="{FF2B5EF4-FFF2-40B4-BE49-F238E27FC236}">
                <a16:creationId xmlns:a16="http://schemas.microsoft.com/office/drawing/2014/main" id="{BEFA9C5B-E2A0-9B21-EDF4-EE9385EC5877}"/>
              </a:ext>
            </a:extLst>
          </p:cNvPr>
          <p:cNvSpPr>
            <a:spLocks noGrp="1"/>
          </p:cNvSpPr>
          <p:nvPr>
            <p:ph type="title"/>
          </p:nvPr>
        </p:nvSpPr>
        <p:spPr/>
        <p:txBody>
          <a:bodyPr/>
          <a:lstStyle/>
          <a:p>
            <a:r>
              <a:rPr lang="en-GB" dirty="0"/>
              <a:t>High indexing entertainment content</a:t>
            </a:r>
          </a:p>
        </p:txBody>
      </p:sp>
      <p:sp>
        <p:nvSpPr>
          <p:cNvPr id="3" name="Text Placeholder 2">
            <a:extLst>
              <a:ext uri="{FF2B5EF4-FFF2-40B4-BE49-F238E27FC236}">
                <a16:creationId xmlns:a16="http://schemas.microsoft.com/office/drawing/2014/main" id="{AE6FE676-47AD-68C3-20EB-4B9791A75754}"/>
              </a:ext>
            </a:extLst>
          </p:cNvPr>
          <p:cNvSpPr>
            <a:spLocks noGrp="1"/>
          </p:cNvSpPr>
          <p:nvPr>
            <p:ph type="body" sz="quarter" idx="15"/>
          </p:nvPr>
        </p:nvSpPr>
        <p:spPr/>
        <p:txBody>
          <a:bodyPr/>
          <a:lstStyle/>
          <a:p>
            <a:r>
              <a:rPr lang="en-GB" dirty="0"/>
              <a:t>Source: Barb Q3 2023, ‘Reach Extender’ index vs all adults, Thinkbox created list of programmes based on volume of viewing and index.</a:t>
            </a:r>
          </a:p>
        </p:txBody>
      </p:sp>
    </p:spTree>
    <p:extLst>
      <p:ext uri="{BB962C8B-B14F-4D97-AF65-F5344CB8AC3E}">
        <p14:creationId xmlns:p14="http://schemas.microsoft.com/office/powerpoint/2010/main" val="208611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F9A44CB-1804-5055-B6CB-08A5289A1702}"/>
              </a:ext>
            </a:extLst>
          </p:cNvPr>
          <p:cNvGraphicFramePr>
            <a:graphicFrameLocks noGrp="1"/>
          </p:cNvGraphicFramePr>
          <p:nvPr>
            <p:extLst>
              <p:ext uri="{D42A27DB-BD31-4B8C-83A1-F6EECF244321}">
                <p14:modId xmlns:p14="http://schemas.microsoft.com/office/powerpoint/2010/main" val="3941435442"/>
              </p:ext>
            </p:extLst>
          </p:nvPr>
        </p:nvGraphicFramePr>
        <p:xfrm>
          <a:off x="747536" y="1687503"/>
          <a:ext cx="5063984" cy="3016554"/>
        </p:xfrm>
        <a:graphic>
          <a:graphicData uri="http://schemas.openxmlformats.org/drawingml/2006/table">
            <a:tbl>
              <a:tblPr/>
              <a:tblGrid>
                <a:gridCol w="1124603">
                  <a:extLst>
                    <a:ext uri="{9D8B030D-6E8A-4147-A177-3AD203B41FA5}">
                      <a16:colId xmlns:a16="http://schemas.microsoft.com/office/drawing/2014/main" val="197805529"/>
                    </a:ext>
                  </a:extLst>
                </a:gridCol>
                <a:gridCol w="2811508">
                  <a:extLst>
                    <a:ext uri="{9D8B030D-6E8A-4147-A177-3AD203B41FA5}">
                      <a16:colId xmlns:a16="http://schemas.microsoft.com/office/drawing/2014/main" val="3331704314"/>
                    </a:ext>
                  </a:extLst>
                </a:gridCol>
                <a:gridCol w="1127873">
                  <a:extLst>
                    <a:ext uri="{9D8B030D-6E8A-4147-A177-3AD203B41FA5}">
                      <a16:colId xmlns:a16="http://schemas.microsoft.com/office/drawing/2014/main" val="2105366979"/>
                    </a:ext>
                  </a:extLst>
                </a:gridCol>
              </a:tblGrid>
              <a:tr h="258773">
                <a:tc gridSpan="3">
                  <a:txBody>
                    <a:bodyPr/>
                    <a:lstStyle/>
                    <a:p>
                      <a:pPr algn="ctr" rtl="0" fontAlgn="b"/>
                      <a:r>
                        <a:rPr lang="en-GB" sz="1200" b="1" i="0" u="none" strike="noStrike">
                          <a:solidFill>
                            <a:srgbClr val="F2F2F2"/>
                          </a:solidFill>
                          <a:effectLst/>
                          <a:latin typeface="Arial" panose="020B0604020202020204" pitchFamily="34" charset="0"/>
                        </a:rPr>
                        <a:t>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03938245"/>
                  </a:ext>
                </a:extLst>
              </a:tr>
              <a:tr h="258773">
                <a:tc>
                  <a:txBody>
                    <a:bodyPr/>
                    <a:lstStyle/>
                    <a:p>
                      <a:pPr algn="ctr" rtl="0" fontAlgn="ctr"/>
                      <a:r>
                        <a:rPr lang="en-GB" sz="12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dirty="0">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476669261"/>
                  </a:ext>
                </a:extLst>
              </a:tr>
              <a:tr h="248915">
                <a:tc>
                  <a:txBody>
                    <a:bodyPr/>
                    <a:lstStyle/>
                    <a:p>
                      <a:pPr algn="ctr" fontAlgn="ctr"/>
                      <a:r>
                        <a:rPr lang="en-GB" sz="1200" b="0" i="0" u="none" strike="noStrike">
                          <a:solidFill>
                            <a:srgbClr val="000000"/>
                          </a:solidFill>
                          <a:effectLst/>
                          <a:latin typeface="Arial" panose="020B0604020202020204" pitchFamily="34" charset="0"/>
                        </a:rPr>
                        <a:t>Sky Sports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Japanese F1 GP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2661741223"/>
                  </a:ext>
                </a:extLst>
              </a:tr>
              <a:tr h="248915">
                <a:tc>
                  <a:txBody>
                    <a:bodyPr/>
                    <a:lstStyle/>
                    <a:p>
                      <a:pPr algn="ctr" fontAlgn="ctr"/>
                      <a:r>
                        <a:rPr lang="en-GB" sz="1200" b="0" i="0" u="none" strike="noStrike">
                          <a:solidFill>
                            <a:srgbClr val="000000"/>
                          </a:solidFill>
                          <a:effectLst/>
                          <a:latin typeface="Arial" panose="020B0604020202020204" pitchFamily="34" charset="0"/>
                        </a:rPr>
                        <a:t>ITV4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Tour De France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313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907671594"/>
                  </a:ext>
                </a:extLst>
              </a:tr>
              <a:tr h="248915">
                <a:tc>
                  <a:txBody>
                    <a:bodyPr/>
                    <a:lstStyle/>
                    <a:p>
                      <a:pPr algn="ctr" fontAlgn="ctr"/>
                      <a:r>
                        <a:rPr lang="en-GB" sz="1200" b="0" i="0" u="none" strike="noStrike" dirty="0">
                          <a:solidFill>
                            <a:srgbClr val="000000"/>
                          </a:solidFill>
                          <a:effectLst/>
                          <a:latin typeface="Arial" panose="020B0604020202020204" pitchFamily="34" charset="0"/>
                        </a:rPr>
                        <a:t>TNT Sports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UEFA Super Cup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306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954656150"/>
                  </a:ext>
                </a:extLst>
              </a:tr>
              <a:tr h="248915">
                <a:tc>
                  <a:txBody>
                    <a:bodyPr/>
                    <a:lstStyle/>
                    <a:p>
                      <a:pPr algn="ctr" fontAlgn="ctr"/>
                      <a:r>
                        <a:rPr lang="en-GB" sz="1200" b="0" i="0" u="none" strike="noStrike">
                          <a:solidFill>
                            <a:srgbClr val="000000"/>
                          </a:solidFill>
                          <a:effectLst/>
                          <a:latin typeface="Arial" panose="020B0604020202020204" pitchFamily="34" charset="0"/>
                        </a:rPr>
                        <a:t>Sky Sports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Fight Night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267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704653783"/>
                  </a:ext>
                </a:extLst>
              </a:tr>
              <a:tr h="248915">
                <a:tc>
                  <a:txBody>
                    <a:bodyPr/>
                    <a:lstStyle/>
                    <a:p>
                      <a:pPr algn="ctr" fontAlgn="ctr"/>
                      <a:r>
                        <a:rPr lang="en-GB" sz="1200" b="0" i="0" u="none" strike="noStrike" dirty="0">
                          <a:solidFill>
                            <a:srgbClr val="000000"/>
                          </a:solidFill>
                          <a:effectLst/>
                          <a:latin typeface="Arial" panose="020B0604020202020204" pitchFamily="34" charset="0"/>
                        </a:rPr>
                        <a:t>TNT Sports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dirty="0">
                          <a:solidFill>
                            <a:srgbClr val="000000"/>
                          </a:solidFill>
                          <a:effectLst/>
                          <a:latin typeface="Arial" panose="020B0604020202020204" pitchFamily="34" charset="0"/>
                        </a:rPr>
                        <a:t>UFC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262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785645041"/>
                  </a:ext>
                </a:extLst>
              </a:tr>
              <a:tr h="248915">
                <a:tc>
                  <a:txBody>
                    <a:bodyPr/>
                    <a:lstStyle/>
                    <a:p>
                      <a:pPr algn="ctr" fontAlgn="ctr"/>
                      <a:r>
                        <a:rPr lang="en-GB" sz="1200" b="0" i="0" u="none" strike="noStrike">
                          <a:solidFill>
                            <a:srgbClr val="000000"/>
                          </a:solidFill>
                          <a:effectLst/>
                          <a:latin typeface="Arial" panose="020B0604020202020204" pitchFamily="34" charset="0"/>
                        </a:rPr>
                        <a:t>Sky Sports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Premier League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039384444"/>
                  </a:ext>
                </a:extLst>
              </a:tr>
              <a:tr h="248915">
                <a:tc>
                  <a:txBody>
                    <a:bodyPr/>
                    <a:lstStyle/>
                    <a:p>
                      <a:pPr algn="ctr" fontAlgn="ctr"/>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Formula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237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737469546"/>
                  </a:ext>
                </a:extLst>
              </a:tr>
              <a:tr h="248915">
                <a:tc>
                  <a:txBody>
                    <a:bodyPr/>
                    <a:lstStyle/>
                    <a:p>
                      <a:pPr algn="ctr" fontAlgn="ctr"/>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International Football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234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200315291"/>
                  </a:ext>
                </a:extLst>
              </a:tr>
              <a:tr h="248915">
                <a:tc>
                  <a:txBody>
                    <a:bodyPr/>
                    <a:lstStyle/>
                    <a:p>
                      <a:pPr algn="ctr" fontAlgn="ctr"/>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FA Community Shield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225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116245918"/>
                  </a:ext>
                </a:extLst>
              </a:tr>
              <a:tr h="258773">
                <a:tc>
                  <a:txBody>
                    <a:bodyPr/>
                    <a:lstStyle/>
                    <a:p>
                      <a:pPr algn="ctr" fontAlgn="ctr"/>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Rugby World Cup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GB" sz="1200" b="0" i="0" u="none" strike="noStrike" dirty="0">
                          <a:solidFill>
                            <a:srgbClr val="000000"/>
                          </a:solidFill>
                          <a:effectLst/>
                          <a:latin typeface="Arial" panose="020B0604020202020204" pitchFamily="34" charset="0"/>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82781529"/>
                  </a:ext>
                </a:extLst>
              </a:tr>
            </a:tbl>
          </a:graphicData>
        </a:graphic>
      </p:graphicFrame>
      <p:graphicFrame>
        <p:nvGraphicFramePr>
          <p:cNvPr id="6" name="Table 5">
            <a:extLst>
              <a:ext uri="{FF2B5EF4-FFF2-40B4-BE49-F238E27FC236}">
                <a16:creationId xmlns:a16="http://schemas.microsoft.com/office/drawing/2014/main" id="{4D9915DE-D904-04AE-04F2-2FAD6BF27192}"/>
              </a:ext>
            </a:extLst>
          </p:cNvPr>
          <p:cNvGraphicFramePr>
            <a:graphicFrameLocks noGrp="1"/>
          </p:cNvGraphicFramePr>
          <p:nvPr>
            <p:extLst>
              <p:ext uri="{D42A27DB-BD31-4B8C-83A1-F6EECF244321}">
                <p14:modId xmlns:p14="http://schemas.microsoft.com/office/powerpoint/2010/main" val="583739896"/>
              </p:ext>
            </p:extLst>
          </p:nvPr>
        </p:nvGraphicFramePr>
        <p:xfrm>
          <a:off x="6327923" y="1687503"/>
          <a:ext cx="5063984" cy="3016554"/>
        </p:xfrm>
        <a:graphic>
          <a:graphicData uri="http://schemas.openxmlformats.org/drawingml/2006/table">
            <a:tbl>
              <a:tblPr/>
              <a:tblGrid>
                <a:gridCol w="1125330">
                  <a:extLst>
                    <a:ext uri="{9D8B030D-6E8A-4147-A177-3AD203B41FA5}">
                      <a16:colId xmlns:a16="http://schemas.microsoft.com/office/drawing/2014/main" val="3665856145"/>
                    </a:ext>
                  </a:extLst>
                </a:gridCol>
                <a:gridCol w="2813324">
                  <a:extLst>
                    <a:ext uri="{9D8B030D-6E8A-4147-A177-3AD203B41FA5}">
                      <a16:colId xmlns:a16="http://schemas.microsoft.com/office/drawing/2014/main" val="2688916261"/>
                    </a:ext>
                  </a:extLst>
                </a:gridCol>
                <a:gridCol w="1125330">
                  <a:extLst>
                    <a:ext uri="{9D8B030D-6E8A-4147-A177-3AD203B41FA5}">
                      <a16:colId xmlns:a16="http://schemas.microsoft.com/office/drawing/2014/main" val="879690088"/>
                    </a:ext>
                  </a:extLst>
                </a:gridCol>
              </a:tblGrid>
              <a:tr h="258773">
                <a:tc gridSpan="3">
                  <a:txBody>
                    <a:bodyPr/>
                    <a:lstStyle/>
                    <a:p>
                      <a:pPr algn="ctr" rtl="0" fontAlgn="b"/>
                      <a:r>
                        <a:rPr lang="en-GB" sz="1200" b="1" i="0" u="none" strike="noStrike" dirty="0">
                          <a:solidFill>
                            <a:srgbClr val="F2F2F2"/>
                          </a:solidFill>
                          <a:effectLst/>
                          <a:latin typeface="Arial" panose="020B0604020202020204" pitchFamily="34" charset="0"/>
                        </a:rPr>
                        <a:t>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89873468"/>
                  </a:ext>
                </a:extLst>
              </a:tr>
              <a:tr h="258773">
                <a:tc>
                  <a:txBody>
                    <a:bodyPr/>
                    <a:lstStyle/>
                    <a:p>
                      <a:pPr algn="ctr" rtl="0" fontAlgn="ctr"/>
                      <a:r>
                        <a:rPr lang="en-GB" sz="12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38975437"/>
                  </a:ext>
                </a:extLst>
              </a:tr>
              <a:tr h="248915">
                <a:tc>
                  <a:txBody>
                    <a:bodyPr/>
                    <a:lstStyle/>
                    <a:p>
                      <a:pPr algn="ctr" fontAlgn="ctr"/>
                      <a:r>
                        <a:rPr lang="en-GB" sz="1200" b="0" i="0" u="none" strike="noStrike" dirty="0">
                          <a:solidFill>
                            <a:srgbClr val="000000"/>
                          </a:solidFill>
                          <a:effectLst/>
                          <a:latin typeface="Arial" panose="020B0604020202020204" pitchFamily="34" charset="0"/>
                        </a:rPr>
                        <a:t>TNT Sports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UEFA Champions League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194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1252314883"/>
                  </a:ext>
                </a:extLst>
              </a:tr>
              <a:tr h="248915">
                <a:tc>
                  <a:txBody>
                    <a:bodyPr/>
                    <a:lstStyle/>
                    <a:p>
                      <a:pPr algn="ctr" fontAlgn="ctr"/>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FIFA Women's World Cup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169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71907716"/>
                  </a:ext>
                </a:extLst>
              </a:tr>
              <a:tr h="248915">
                <a:tc>
                  <a:txBody>
                    <a:bodyPr/>
                    <a:lstStyle/>
                    <a:p>
                      <a:pPr algn="ctr" fontAlgn="ctr"/>
                      <a:r>
                        <a:rPr lang="en-GB" sz="1200" b="0" i="0" u="none" strike="noStrike">
                          <a:solidFill>
                            <a:srgbClr val="000000"/>
                          </a:solidFill>
                          <a:effectLst/>
                          <a:latin typeface="Arial" panose="020B0604020202020204" pitchFamily="34" charset="0"/>
                        </a:rPr>
                        <a:t>Sky Sports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NFL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921295648"/>
                  </a:ext>
                </a:extLst>
              </a:tr>
              <a:tr h="248915">
                <a:tc>
                  <a:txBody>
                    <a:bodyPr/>
                    <a:lstStyle/>
                    <a:p>
                      <a:pPr algn="ctr" fontAlgn="ctr"/>
                      <a:r>
                        <a:rPr lang="en-GB" sz="1200" b="0" i="0" u="none" strike="noStrike">
                          <a:solidFill>
                            <a:srgbClr val="000000"/>
                          </a:solidFill>
                          <a:effectLst/>
                          <a:latin typeface="Arial" panose="020B0604020202020204" pitchFamily="34" charset="0"/>
                        </a:rPr>
                        <a:t>Sky Sports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Tennis: US Open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001307725"/>
                  </a:ext>
                </a:extLst>
              </a:tr>
              <a:tr h="248915">
                <a:tc>
                  <a:txBody>
                    <a:bodyPr/>
                    <a:lstStyle/>
                    <a:p>
                      <a:pPr algn="ctr" fontAlgn="ctr"/>
                      <a:r>
                        <a:rPr lang="en-GB" sz="1200" b="0" i="0" u="none" strike="noStrike">
                          <a:solidFill>
                            <a:srgbClr val="000000"/>
                          </a:solidFill>
                          <a:effectLst/>
                          <a:latin typeface="Arial" panose="020B0604020202020204" pitchFamily="34" charset="0"/>
                        </a:rPr>
                        <a:t>Sky Sports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English Football League (EFL)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310940017"/>
                  </a:ext>
                </a:extLst>
              </a:tr>
              <a:tr h="248915">
                <a:tc>
                  <a:txBody>
                    <a:bodyPr/>
                    <a:lstStyle/>
                    <a:p>
                      <a:pPr algn="ctr" fontAlgn="ctr"/>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The NFL Show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999524682"/>
                  </a:ext>
                </a:extLst>
              </a:tr>
              <a:tr h="248915">
                <a:tc>
                  <a:txBody>
                    <a:bodyPr/>
                    <a:lstStyle/>
                    <a:p>
                      <a:pPr algn="ctr" fontAlgn="ctr"/>
                      <a:r>
                        <a:rPr lang="en-GB" sz="1200" b="0" i="0" u="none" strike="noStrike">
                          <a:solidFill>
                            <a:srgbClr val="000000"/>
                          </a:solidFill>
                          <a:effectLst/>
                          <a:latin typeface="Arial" panose="020B0604020202020204" pitchFamily="34" charset="0"/>
                        </a:rPr>
                        <a:t>Sky Sports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EFL Cup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132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304884041"/>
                  </a:ext>
                </a:extLst>
              </a:tr>
              <a:tr h="248915">
                <a:tc>
                  <a:txBody>
                    <a:bodyPr/>
                    <a:lstStyle/>
                    <a:p>
                      <a:pPr algn="ctr" fontAlgn="ctr"/>
                      <a:r>
                        <a:rPr lang="en-GB" sz="1200" b="0" i="0" u="none" strike="noStrike">
                          <a:solidFill>
                            <a:srgbClr val="000000"/>
                          </a:solidFill>
                          <a:effectLst/>
                          <a:latin typeface="Arial" panose="020B0604020202020204" pitchFamily="34" charset="0"/>
                        </a:rPr>
                        <a:t>Sky Sports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PGA Tour Golf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501067505"/>
                  </a:ext>
                </a:extLst>
              </a:tr>
              <a:tr h="248915">
                <a:tc>
                  <a:txBody>
                    <a:bodyPr/>
                    <a:lstStyle/>
                    <a:p>
                      <a:pPr algn="ctr" fontAlgn="ctr"/>
                      <a:r>
                        <a:rPr lang="en-GB" sz="1200" b="0" i="0" u="none" strike="noStrike" dirty="0">
                          <a:solidFill>
                            <a:srgbClr val="000000"/>
                          </a:solidFill>
                          <a:effectLs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rPr>
                        <a:t>World Championship Boxing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rPr>
                        <a:t>117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2797702365"/>
                  </a:ext>
                </a:extLst>
              </a:tr>
              <a:tr h="258773">
                <a:tc>
                  <a:txBody>
                    <a:bodyPr/>
                    <a:lstStyle/>
                    <a:p>
                      <a:pPr algn="ctr" fontAlgn="ctr"/>
                      <a:r>
                        <a:rPr lang="en-GB" sz="1200" b="0" i="0" u="none" strike="noStrike" dirty="0">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GB" sz="1200" b="0" i="0" u="none" strike="noStrike">
                          <a:solidFill>
                            <a:srgbClr val="000000"/>
                          </a:solidFill>
                          <a:effectLst/>
                          <a:latin typeface="Arial" panose="020B0604020202020204" pitchFamily="34" charset="0"/>
                        </a:rPr>
                        <a:t>International Football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GB" sz="1200" b="0" i="0" u="none" strike="noStrike" dirty="0">
                          <a:solidFill>
                            <a:srgbClr val="000000"/>
                          </a:solidFill>
                          <a:effectLst/>
                          <a:latin typeface="Arial" panose="020B0604020202020204" pitchFamily="34" charset="0"/>
                        </a:rPr>
                        <a:t>117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49242546"/>
                  </a:ext>
                </a:extLst>
              </a:tr>
            </a:tbl>
          </a:graphicData>
        </a:graphic>
      </p:graphicFrame>
      <p:sp>
        <p:nvSpPr>
          <p:cNvPr id="2" name="Title 1">
            <a:extLst>
              <a:ext uri="{FF2B5EF4-FFF2-40B4-BE49-F238E27FC236}">
                <a16:creationId xmlns:a16="http://schemas.microsoft.com/office/drawing/2014/main" id="{BEFA9C5B-E2A0-9B21-EDF4-EE9385EC5877}"/>
              </a:ext>
            </a:extLst>
          </p:cNvPr>
          <p:cNvSpPr>
            <a:spLocks noGrp="1"/>
          </p:cNvSpPr>
          <p:nvPr>
            <p:ph type="title"/>
          </p:nvPr>
        </p:nvSpPr>
        <p:spPr/>
        <p:txBody>
          <a:bodyPr/>
          <a:lstStyle/>
          <a:p>
            <a:r>
              <a:rPr lang="en-GB" dirty="0"/>
              <a:t>High indexing sport content</a:t>
            </a:r>
          </a:p>
        </p:txBody>
      </p:sp>
      <p:sp>
        <p:nvSpPr>
          <p:cNvPr id="3" name="Text Placeholder 2">
            <a:extLst>
              <a:ext uri="{FF2B5EF4-FFF2-40B4-BE49-F238E27FC236}">
                <a16:creationId xmlns:a16="http://schemas.microsoft.com/office/drawing/2014/main" id="{AE6FE676-47AD-68C3-20EB-4B9791A75754}"/>
              </a:ext>
            </a:extLst>
          </p:cNvPr>
          <p:cNvSpPr>
            <a:spLocks noGrp="1"/>
          </p:cNvSpPr>
          <p:nvPr>
            <p:ph type="body" sz="quarter" idx="15"/>
          </p:nvPr>
        </p:nvSpPr>
        <p:spPr/>
        <p:txBody>
          <a:bodyPr/>
          <a:lstStyle/>
          <a:p>
            <a:r>
              <a:rPr lang="en-GB" dirty="0"/>
              <a:t>Source: Barb Q3 2023, ‘Reach Extender’ index vs all adults, Thinkbox created list of programmes based on volume of viewing and index.</a:t>
            </a:r>
          </a:p>
        </p:txBody>
      </p:sp>
    </p:spTree>
    <p:extLst>
      <p:ext uri="{BB962C8B-B14F-4D97-AF65-F5344CB8AC3E}">
        <p14:creationId xmlns:p14="http://schemas.microsoft.com/office/powerpoint/2010/main" val="30706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916D130-2482-849A-3878-6BB70E12FF08}"/>
              </a:ext>
            </a:extLst>
          </p:cNvPr>
          <p:cNvGraphicFramePr>
            <a:graphicFrameLocks noGrp="1"/>
          </p:cNvGraphicFramePr>
          <p:nvPr>
            <p:extLst>
              <p:ext uri="{D42A27DB-BD31-4B8C-83A1-F6EECF244321}">
                <p14:modId xmlns:p14="http://schemas.microsoft.com/office/powerpoint/2010/main" val="3625850272"/>
              </p:ext>
            </p:extLst>
          </p:nvPr>
        </p:nvGraphicFramePr>
        <p:xfrm>
          <a:off x="6344315" y="1257283"/>
          <a:ext cx="5607972" cy="3801354"/>
        </p:xfrm>
        <a:graphic>
          <a:graphicData uri="http://schemas.openxmlformats.org/drawingml/2006/table">
            <a:tbl>
              <a:tblPr/>
              <a:tblGrid>
                <a:gridCol w="1201708">
                  <a:extLst>
                    <a:ext uri="{9D8B030D-6E8A-4147-A177-3AD203B41FA5}">
                      <a16:colId xmlns:a16="http://schemas.microsoft.com/office/drawing/2014/main" val="331601352"/>
                    </a:ext>
                  </a:extLst>
                </a:gridCol>
                <a:gridCol w="1311789">
                  <a:extLst>
                    <a:ext uri="{9D8B030D-6E8A-4147-A177-3AD203B41FA5}">
                      <a16:colId xmlns:a16="http://schemas.microsoft.com/office/drawing/2014/main" val="342437443"/>
                    </a:ext>
                  </a:extLst>
                </a:gridCol>
                <a:gridCol w="2507381">
                  <a:extLst>
                    <a:ext uri="{9D8B030D-6E8A-4147-A177-3AD203B41FA5}">
                      <a16:colId xmlns:a16="http://schemas.microsoft.com/office/drawing/2014/main" val="1336701664"/>
                    </a:ext>
                  </a:extLst>
                </a:gridCol>
                <a:gridCol w="587094">
                  <a:extLst>
                    <a:ext uri="{9D8B030D-6E8A-4147-A177-3AD203B41FA5}">
                      <a16:colId xmlns:a16="http://schemas.microsoft.com/office/drawing/2014/main" val="10223533"/>
                    </a:ext>
                  </a:extLst>
                </a:gridCol>
              </a:tblGrid>
              <a:tr h="213445">
                <a:tc gridSpan="4">
                  <a:txBody>
                    <a:bodyPr/>
                    <a:lstStyle/>
                    <a:p>
                      <a:pPr algn="ctr" rtl="0" fontAlgn="b"/>
                      <a:r>
                        <a:rPr lang="en-GB" sz="1200" b="1" i="0" u="none" strike="noStrike" dirty="0">
                          <a:solidFill>
                            <a:srgbClr val="FFFFFF"/>
                          </a:solidFill>
                          <a:effectLst/>
                          <a:latin typeface="Arial" panose="020B0604020202020204" pitchFamily="34" charset="0"/>
                        </a:rPr>
                        <a:t>Films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61449635"/>
                  </a:ext>
                </a:extLst>
              </a:tr>
              <a:tr h="213445">
                <a:tc>
                  <a:txBody>
                    <a:bodyPr/>
                    <a:lstStyle/>
                    <a:p>
                      <a:pPr algn="ctr" rtl="0" fontAlgn="b"/>
                      <a:r>
                        <a:rPr lang="en-GB" sz="1200" b="1" i="0" u="none" strike="noStrike">
                          <a:solidFill>
                            <a:srgbClr val="000000"/>
                          </a:solidFill>
                          <a:effectLst/>
                          <a:latin typeface="Arial" panose="020B0604020202020204" pitchFamily="34" charset="0"/>
                        </a:rPr>
                        <a:t> Sub-Genre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b"/>
                      <a:r>
                        <a:rPr lang="en-GB" sz="12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b"/>
                      <a:r>
                        <a:rPr lang="en-GB" sz="12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b"/>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20109536"/>
                  </a:ext>
                </a:extLst>
              </a:tr>
              <a:tr h="203281">
                <a:tc>
                  <a:txBody>
                    <a:bodyPr/>
                    <a:lstStyle/>
                    <a:p>
                      <a:pPr algn="ctr" rtl="0" fontAlgn="b"/>
                      <a:r>
                        <a:rPr lang="en-GB" sz="1100" b="0" i="0" u="none" strike="noStrike">
                          <a:solidFill>
                            <a:srgbClr val="000000"/>
                          </a:solidFill>
                          <a:effectLst/>
                          <a:latin typeface="Arial" panose="020B0604020202020204" pitchFamily="34" charset="0"/>
                        </a:rPr>
                        <a:t>Sci-Fi and Fantasy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rtl="0" fontAlgn="b"/>
                      <a:r>
                        <a:rPr lang="en-GB" sz="1100" b="0" i="0" u="none" strike="noStrike" dirty="0">
                          <a:solidFill>
                            <a:srgbClr val="000000"/>
                          </a:solidFill>
                          <a:effectLst/>
                          <a:latin typeface="Arial" panose="020B0604020202020204" pitchFamily="34" charset="0"/>
                        </a:rPr>
                        <a:t>Sky Cinema…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rtl="0" fontAlgn="b"/>
                      <a:r>
                        <a:rPr lang="en-GB" sz="1100" b="0" i="0" u="none" strike="noStrike">
                          <a:solidFill>
                            <a:srgbClr val="000000"/>
                          </a:solidFill>
                          <a:effectLst/>
                          <a:latin typeface="Arial" panose="020B0604020202020204" pitchFamily="34" charset="0"/>
                        </a:rPr>
                        <a:t> Black Adam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rtl="0" fontAlgn="b"/>
                      <a:r>
                        <a:rPr lang="en-GB" sz="1100" b="0" i="0" u="none" strike="noStrike">
                          <a:solidFill>
                            <a:srgbClr val="000000"/>
                          </a:solidFill>
                          <a:effectLst/>
                          <a:latin typeface="Arial" panose="020B0604020202020204" pitchFamily="34" charset="0"/>
                        </a:rPr>
                        <a:t>296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1458559225"/>
                  </a:ext>
                </a:extLst>
              </a:tr>
              <a:tr h="213445">
                <a:tc>
                  <a:txBody>
                    <a:bodyPr/>
                    <a:lstStyle/>
                    <a:p>
                      <a:pPr algn="ctr" rtl="0" fontAlgn="b"/>
                      <a:r>
                        <a:rPr lang="en-GB" sz="1100" b="0" i="0" u="none" strike="noStrike">
                          <a:solidFill>
                            <a:srgbClr val="000000"/>
                          </a:solidFill>
                          <a:effectLst/>
                          <a:latin typeface="Arial" panose="020B0604020202020204" pitchFamily="34" charset="0"/>
                        </a:rPr>
                        <a:t>Sci-Fi and Fantasy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b"/>
                      <a:r>
                        <a:rPr lang="en-GB" sz="1100" b="0" i="0" u="none" strike="noStrike">
                          <a:solidFill>
                            <a:srgbClr val="000000"/>
                          </a:solidFill>
                          <a:effectLst/>
                          <a:latin typeface="Arial" panose="020B0604020202020204" pitchFamily="34" charset="0"/>
                        </a:rPr>
                        <a:t>5STAR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b"/>
                      <a:r>
                        <a:rPr lang="en-GB" sz="1100" b="0" i="0" u="none" strike="noStrike">
                          <a:solidFill>
                            <a:srgbClr val="000000"/>
                          </a:solidFill>
                          <a:effectLst/>
                          <a:latin typeface="Arial" panose="020B0604020202020204" pitchFamily="34" charset="0"/>
                        </a:rPr>
                        <a:t> Hellboy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b"/>
                      <a:r>
                        <a:rPr lang="en-GB" sz="1100" b="0" i="0" u="none" strike="noStrike">
                          <a:solidFill>
                            <a:srgbClr val="000000"/>
                          </a:solidFill>
                          <a:effectLst/>
                          <a:latin typeface="Arial" panose="020B0604020202020204" pitchFamily="34" charset="0"/>
                        </a:rPr>
                        <a:t>264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3099326802"/>
                  </a:ext>
                </a:extLst>
              </a:tr>
              <a:tr h="213445">
                <a:tc>
                  <a:txBody>
                    <a:bodyPr/>
                    <a:lstStyle/>
                    <a:p>
                      <a:pPr algn="ctr" rtl="0" fontAlgn="b"/>
                      <a:r>
                        <a:rPr lang="en-GB" sz="1100" b="0" i="0" u="none" strike="noStrike">
                          <a:solidFill>
                            <a:srgbClr val="000000"/>
                          </a:solidFill>
                          <a:effectLst/>
                          <a:latin typeface="Arial" panose="020B0604020202020204" pitchFamily="34" charset="0"/>
                        </a:rPr>
                        <a:t>Sci-Fi and Fantasy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rtl="0" fontAlgn="b"/>
                      <a:r>
                        <a:rPr lang="en-GB" sz="11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rtl="0" fontAlgn="b"/>
                      <a:r>
                        <a:rPr lang="en-GB" sz="1100" b="0" i="0" u="none" strike="noStrike">
                          <a:solidFill>
                            <a:srgbClr val="000000"/>
                          </a:solidFill>
                          <a:effectLst/>
                          <a:latin typeface="Arial" panose="020B0604020202020204" pitchFamily="34" charset="0"/>
                        </a:rPr>
                        <a:t> Venom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rtl="0" fontAlgn="b"/>
                      <a:r>
                        <a:rPr lang="en-GB" sz="1100" b="0" i="0" u="none" strike="noStrike">
                          <a:solidFill>
                            <a:srgbClr val="000000"/>
                          </a:solidFill>
                          <a:effectLst/>
                          <a:latin typeface="Arial" panose="020B0604020202020204" pitchFamily="34" charset="0"/>
                        </a:rPr>
                        <a:t>176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188415088"/>
                  </a:ext>
                </a:extLst>
              </a:tr>
              <a:tr h="213445">
                <a:tc>
                  <a:txBody>
                    <a:bodyPr/>
                    <a:lstStyle/>
                    <a:p>
                      <a:pPr algn="ctr" rtl="0" fontAlgn="b"/>
                      <a:r>
                        <a:rPr lang="en-GB" sz="1100" b="0" i="0" u="none" strike="noStrike">
                          <a:solidFill>
                            <a:srgbClr val="000000"/>
                          </a:solidFill>
                          <a:effectLst/>
                          <a:latin typeface="Arial" panose="020B0604020202020204" pitchFamily="34" charset="0"/>
                        </a:rPr>
                        <a:t>Sci-Fi and Fantasy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b"/>
                      <a:r>
                        <a:rPr lang="en-GB" sz="1100" b="0" i="0" u="none" strike="noStrike">
                          <a:solidFill>
                            <a:srgbClr val="000000"/>
                          </a:solidFill>
                          <a:effectLst/>
                          <a:latin typeface="Arial" panose="020B0604020202020204" pitchFamily="34" charset="0"/>
                        </a:rPr>
                        <a:t>ITV2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b"/>
                      <a:r>
                        <a:rPr lang="en-GB" sz="900" b="0" i="0" u="none" strike="noStrike" dirty="0">
                          <a:solidFill>
                            <a:srgbClr val="000000"/>
                          </a:solidFill>
                          <a:effectLst/>
                          <a:latin typeface="Arial" panose="020B0604020202020204" pitchFamily="34" charset="0"/>
                        </a:rPr>
                        <a:t> Harry Potter and the Deathly Hallows: Part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b"/>
                      <a:r>
                        <a:rPr lang="en-GB" sz="1100" b="0" i="0" u="none" strike="noStrike" dirty="0">
                          <a:solidFill>
                            <a:srgbClr val="000000"/>
                          </a:solidFill>
                          <a:effectLst/>
                          <a:latin typeface="Arial" panose="020B0604020202020204" pitchFamily="34" charset="0"/>
                        </a:rPr>
                        <a:t>157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576387398"/>
                  </a:ext>
                </a:extLst>
              </a:tr>
              <a:tr h="213445">
                <a:tc>
                  <a:txBody>
                    <a:bodyPr/>
                    <a:lstStyle/>
                    <a:p>
                      <a:pPr algn="ctr" rtl="0" fontAlgn="ctr"/>
                      <a:r>
                        <a:rPr lang="en-GB" sz="1100" b="0" i="0" u="none" strike="noStrike">
                          <a:solidFill>
                            <a:srgbClr val="000000"/>
                          </a:solidFill>
                          <a:effectLst/>
                          <a:latin typeface="Arial" panose="020B0604020202020204" pitchFamily="34" charset="0"/>
                        </a:rPr>
                        <a:t>Comedy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rtl="0" fontAlgn="b"/>
                      <a:r>
                        <a:rPr lang="en-GB" sz="1100" b="0" i="0" u="none" strike="noStrike" dirty="0">
                          <a:solidFill>
                            <a:srgbClr val="000000"/>
                          </a:solidFill>
                          <a:effectLst/>
                          <a:latin typeface="Arial" panose="020B0604020202020204" pitchFamily="34" charset="0"/>
                        </a:rPr>
                        <a:t>Sky Cinema…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rtl="0" fontAlgn="b"/>
                      <a:r>
                        <a:rPr lang="en-GB" sz="1100" b="0" i="0" u="none" strike="noStrike">
                          <a:solidFill>
                            <a:srgbClr val="000000"/>
                          </a:solidFill>
                          <a:effectLst/>
                          <a:latin typeface="Arial" panose="020B0604020202020204" pitchFamily="34" charset="0"/>
                        </a:rPr>
                        <a:t>Babylon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rtl="0" fontAlgn="b"/>
                      <a:r>
                        <a:rPr lang="en-GB" sz="1100" b="0" i="0" u="none" strike="noStrike">
                          <a:solidFill>
                            <a:srgbClr val="000000"/>
                          </a:solidFill>
                          <a:effectLst/>
                          <a:latin typeface="Arial" panose="020B0604020202020204" pitchFamily="34" charset="0"/>
                        </a:rPr>
                        <a:t>303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702043475"/>
                  </a:ext>
                </a:extLst>
              </a:tr>
              <a:tr h="213445">
                <a:tc>
                  <a:txBody>
                    <a:bodyPr/>
                    <a:lstStyle/>
                    <a:p>
                      <a:pPr algn="ctr" rtl="0" fontAlgn="b"/>
                      <a:r>
                        <a:rPr lang="en-GB" sz="1100" b="0" i="0" u="none" strike="noStrike">
                          <a:solidFill>
                            <a:srgbClr val="000000"/>
                          </a:solidFill>
                          <a:effectLst/>
                          <a:latin typeface="Arial" panose="020B0604020202020204" pitchFamily="34" charset="0"/>
                        </a:rPr>
                        <a:t>Comedy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rtl="0" fontAlgn="b"/>
                      <a:r>
                        <a:rPr lang="en-GB" sz="1100" b="0" i="0" u="none" strike="noStrike">
                          <a:solidFill>
                            <a:srgbClr val="000000"/>
                          </a:solidFill>
                          <a:effectLst/>
                          <a:latin typeface="Arial" panose="020B0604020202020204" pitchFamily="34" charset="0"/>
                        </a:rPr>
                        <a:t>Film4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rtl="0" fontAlgn="b"/>
                      <a:r>
                        <a:rPr lang="en-GB" sz="1100" b="0" i="0" u="none" strike="noStrike">
                          <a:solidFill>
                            <a:srgbClr val="000000"/>
                          </a:solidFill>
                          <a:effectLst/>
                          <a:latin typeface="Arial" panose="020B0604020202020204" pitchFamily="34" charset="0"/>
                        </a:rPr>
                        <a:t>Fisherman's Friends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rtl="0" fontAlgn="b"/>
                      <a:r>
                        <a:rPr lang="en-GB" sz="1100" b="0" i="0" u="none" strike="noStrike">
                          <a:solidFill>
                            <a:srgbClr val="000000"/>
                          </a:solidFill>
                          <a:effectLst/>
                          <a:latin typeface="Arial" panose="020B0604020202020204" pitchFamily="34" charset="0"/>
                        </a:rPr>
                        <a:t>285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788968500"/>
                  </a:ext>
                </a:extLst>
              </a:tr>
              <a:tr h="213445">
                <a:tc>
                  <a:txBody>
                    <a:bodyPr/>
                    <a:lstStyle/>
                    <a:p>
                      <a:pPr algn="ctr" rtl="0" fontAlgn="b"/>
                      <a:r>
                        <a:rPr lang="en-GB" sz="1100" b="0" i="0" u="none" strike="noStrike">
                          <a:solidFill>
                            <a:srgbClr val="000000"/>
                          </a:solidFill>
                          <a:effectLst/>
                          <a:latin typeface="Arial" panose="020B0604020202020204" pitchFamily="34" charset="0"/>
                        </a:rPr>
                        <a:t>Comedy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b"/>
                      <a:r>
                        <a:rPr lang="en-GB" sz="1100" b="0" i="0" u="none" strike="noStrike">
                          <a:solidFill>
                            <a:srgbClr val="000000"/>
                          </a:solidFill>
                          <a:effectLst/>
                          <a:latin typeface="Arial" panose="020B0604020202020204" pitchFamily="34" charset="0"/>
                        </a:rPr>
                        <a:t>ITV2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b"/>
                      <a:r>
                        <a:rPr lang="en-GB" sz="1100" b="0" i="0" u="none" strike="noStrike">
                          <a:solidFill>
                            <a:srgbClr val="000000"/>
                          </a:solidFill>
                          <a:effectLst/>
                          <a:latin typeface="Arial" panose="020B0604020202020204" pitchFamily="34" charset="0"/>
                        </a:rPr>
                        <a:t>We're the Millers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b"/>
                      <a:r>
                        <a:rPr lang="en-GB" sz="1100" b="0" i="0" u="none" strike="noStrike">
                          <a:solidFill>
                            <a:srgbClr val="000000"/>
                          </a:solidFill>
                          <a:effectLst/>
                          <a:latin typeface="Arial" panose="020B0604020202020204" pitchFamily="34" charset="0"/>
                        </a:rPr>
                        <a:t>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60853874"/>
                  </a:ext>
                </a:extLst>
              </a:tr>
              <a:tr h="213445">
                <a:tc>
                  <a:txBody>
                    <a:bodyPr/>
                    <a:lstStyle/>
                    <a:p>
                      <a:pPr algn="ctr" rtl="0" fontAlgn="ctr"/>
                      <a:r>
                        <a:rPr lang="en-GB" sz="1100" b="0" i="0" u="none" strike="noStrike">
                          <a:solidFill>
                            <a:srgbClr val="000000"/>
                          </a:solidFill>
                          <a:effectLst/>
                          <a:latin typeface="Arial" panose="020B0604020202020204" pitchFamily="34" charset="0"/>
                        </a:rPr>
                        <a:t>Comedy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b"/>
                      <a:r>
                        <a:rPr lang="en-GB" sz="1100" b="0" i="0" u="none" strike="noStrike">
                          <a:solidFill>
                            <a:srgbClr val="000000"/>
                          </a:solidFill>
                          <a:effectLs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b"/>
                      <a:r>
                        <a:rPr lang="en-GB" sz="1100" b="0" i="0" u="none" strike="noStrike">
                          <a:solidFill>
                            <a:srgbClr val="000000"/>
                          </a:solidFill>
                          <a:effectLst/>
                          <a:latin typeface="Arial" panose="020B0604020202020204" pitchFamily="34" charset="0"/>
                        </a:rPr>
                        <a:t>Miss Congeniality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b"/>
                      <a:r>
                        <a:rPr lang="en-GB" sz="1100" b="0" i="0" u="none" strike="noStrike">
                          <a:solidFill>
                            <a:srgbClr val="000000"/>
                          </a:solidFill>
                          <a:effectLst/>
                          <a:latin typeface="Arial" panose="020B0604020202020204" pitchFamily="34" charset="0"/>
                        </a:rPr>
                        <a:t>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427654726"/>
                  </a:ext>
                </a:extLst>
              </a:tr>
              <a:tr h="213445">
                <a:tc>
                  <a:txBody>
                    <a:bodyPr/>
                    <a:lstStyle/>
                    <a:p>
                      <a:pPr algn="ctr" rtl="0" fontAlgn="b"/>
                      <a:r>
                        <a:rPr lang="en-GB" sz="1100" b="0" i="0" u="none" strike="noStrike">
                          <a:solidFill>
                            <a:srgbClr val="000000"/>
                          </a:solidFill>
                          <a:effectLst/>
                          <a:latin typeface="Arial" panose="020B0604020202020204" pitchFamily="34" charset="0"/>
                        </a:rPr>
                        <a:t>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rtl="0" fontAlgn="b"/>
                      <a:r>
                        <a:rPr lang="en-GB" sz="1100" b="0" i="0" u="none" strike="noStrike" dirty="0">
                          <a:solidFill>
                            <a:srgbClr val="000000"/>
                          </a:solidFill>
                          <a:effectLst/>
                          <a:latin typeface="Arial" panose="020B0604020202020204" pitchFamily="34" charset="0"/>
                        </a:rPr>
                        <a:t>Sky Cinema…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rtl="0" fontAlgn="b"/>
                      <a:r>
                        <a:rPr lang="en-GB" sz="1100" b="0" i="0" u="none" strike="noStrike">
                          <a:solidFill>
                            <a:srgbClr val="000000"/>
                          </a:solidFill>
                          <a:effectLst/>
                          <a:latin typeface="Arial" panose="020B0604020202020204" pitchFamily="34" charset="0"/>
                        </a:rPr>
                        <a:t>Shrek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rtl="0" fontAlgn="b"/>
                      <a:r>
                        <a:rPr lang="en-GB" sz="1100" b="0" i="0" u="none" strike="noStrike">
                          <a:solidFill>
                            <a:srgbClr val="000000"/>
                          </a:solidFill>
                          <a:effectLst/>
                          <a:latin typeface="Arial" panose="020B0604020202020204" pitchFamily="34" charset="0"/>
                        </a:rPr>
                        <a:t>354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376675021"/>
                  </a:ext>
                </a:extLst>
              </a:tr>
              <a:tr h="213445">
                <a:tc>
                  <a:txBody>
                    <a:bodyPr/>
                    <a:lstStyle/>
                    <a:p>
                      <a:pPr algn="ctr" rtl="0" fontAlgn="b"/>
                      <a:r>
                        <a:rPr lang="en-GB" sz="1100" b="0" i="0" u="none" strike="noStrike">
                          <a:solidFill>
                            <a:srgbClr val="000000"/>
                          </a:solidFill>
                          <a:effectLst/>
                          <a:latin typeface="Arial" panose="020B0604020202020204" pitchFamily="34" charset="0"/>
                        </a:rPr>
                        <a:t>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rtl="0" fontAlgn="b"/>
                      <a:r>
                        <a:rPr lang="en-GB" sz="11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rtl="0" fontAlgn="b"/>
                      <a:r>
                        <a:rPr lang="en-GB" sz="1100" b="0" i="0" u="none" strike="noStrike">
                          <a:solidFill>
                            <a:srgbClr val="000000"/>
                          </a:solidFill>
                          <a:effectLst/>
                          <a:latin typeface="Arial" panose="020B0604020202020204" pitchFamily="34" charset="0"/>
                        </a:rPr>
                        <a:t>Megamind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rtl="0" fontAlgn="b"/>
                      <a:r>
                        <a:rPr lang="en-GB" sz="1100" b="0" i="0" u="none" strike="noStrike">
                          <a:solidFill>
                            <a:srgbClr val="000000"/>
                          </a:solidFill>
                          <a:effectLst/>
                          <a:latin typeface="Arial" panose="020B0604020202020204" pitchFamily="34" charset="0"/>
                        </a:rPr>
                        <a:t>292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757855927"/>
                  </a:ext>
                </a:extLst>
              </a:tr>
              <a:tr h="213445">
                <a:tc>
                  <a:txBody>
                    <a:bodyPr/>
                    <a:lstStyle/>
                    <a:p>
                      <a:pPr algn="ctr" rtl="0" fontAlgn="b"/>
                      <a:r>
                        <a:rPr lang="en-GB" sz="1100" b="0" i="0" u="none" strike="noStrike">
                          <a:solidFill>
                            <a:srgbClr val="000000"/>
                          </a:solidFill>
                          <a:effectLst/>
                          <a:latin typeface="Arial" panose="020B0604020202020204" pitchFamily="34" charset="0"/>
                        </a:rPr>
                        <a:t>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rtl="0" fontAlgn="b"/>
                      <a:r>
                        <a:rPr lang="en-GB" sz="1100" b="0" i="0" u="none" strike="noStrike">
                          <a:solidFill>
                            <a:srgbClr val="000000"/>
                          </a:solidFill>
                          <a:effectLst/>
                          <a:latin typeface="Arial" panose="020B0604020202020204" pitchFamily="34" charset="0"/>
                        </a:rPr>
                        <a:t>E4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rtl="0" fontAlgn="b"/>
                      <a:r>
                        <a:rPr lang="en-GB" sz="1100" b="0" i="0" u="none" strike="noStrike">
                          <a:solidFill>
                            <a:srgbClr val="000000"/>
                          </a:solidFill>
                          <a:effectLst/>
                          <a:latin typeface="Arial" panose="020B0604020202020204" pitchFamily="34" charset="0"/>
                        </a:rPr>
                        <a:t>Mrs Doubtfire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rtl="0" fontAlgn="b"/>
                      <a:r>
                        <a:rPr lang="en-GB" sz="1100" b="0" i="0" u="none" strike="noStrike">
                          <a:solidFill>
                            <a:srgbClr val="000000"/>
                          </a:solidFill>
                          <a:effectLst/>
                          <a:latin typeface="Arial" panose="020B0604020202020204" pitchFamily="34" charset="0"/>
                        </a:rPr>
                        <a:t>288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140409386"/>
                  </a:ext>
                </a:extLst>
              </a:tr>
              <a:tr h="213445">
                <a:tc>
                  <a:txBody>
                    <a:bodyPr/>
                    <a:lstStyle/>
                    <a:p>
                      <a:pPr algn="ctr" rtl="0" fontAlgn="b"/>
                      <a:r>
                        <a:rPr lang="en-GB" sz="1100" b="0" i="0" u="none" strike="noStrike">
                          <a:solidFill>
                            <a:srgbClr val="000000"/>
                          </a:solidFill>
                          <a:effectLst/>
                          <a:latin typeface="Arial" panose="020B0604020202020204" pitchFamily="34" charset="0"/>
                        </a:rPr>
                        <a:t>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b"/>
                      <a:r>
                        <a:rPr lang="en-GB" sz="11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b"/>
                      <a:r>
                        <a:rPr lang="en-GB" sz="1100" b="0" i="0" u="none" strike="noStrike">
                          <a:solidFill>
                            <a:srgbClr val="000000"/>
                          </a:solidFill>
                          <a:effectLst/>
                          <a:latin typeface="Arial" panose="020B0604020202020204" pitchFamily="34" charset="0"/>
                        </a:rPr>
                        <a:t>Despicable Me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b"/>
                      <a:r>
                        <a:rPr lang="en-GB" sz="1100" b="0" i="0" u="none" strike="noStrike">
                          <a:solidFill>
                            <a:srgbClr val="000000"/>
                          </a:solidFill>
                          <a:effectLst/>
                          <a:latin typeface="Arial" panose="020B0604020202020204" pitchFamily="34" charset="0"/>
                        </a:rPr>
                        <a:t>183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924052822"/>
                  </a:ext>
                </a:extLst>
              </a:tr>
              <a:tr h="213445">
                <a:tc>
                  <a:txBody>
                    <a:bodyPr/>
                    <a:lstStyle/>
                    <a:p>
                      <a:pPr algn="ctr" rtl="0" fontAlgn="b"/>
                      <a:r>
                        <a:rPr lang="en-GB" sz="1100" b="0" i="0" u="none" strike="noStrike">
                          <a:solidFill>
                            <a:srgbClr val="000000"/>
                          </a:solidFill>
                          <a:effectLst/>
                          <a:latin typeface="Arial" panose="020B0604020202020204" pitchFamily="34" charset="0"/>
                        </a:rPr>
                        <a:t>Romcom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b"/>
                      <a:r>
                        <a:rPr lang="en-GB" sz="1100" b="0" i="0" u="none" strike="noStrike">
                          <a:solidFill>
                            <a:srgbClr val="000000"/>
                          </a:solidFill>
                          <a:effectLst/>
                          <a:latin typeface="Arial" panose="020B0604020202020204" pitchFamily="34" charset="0"/>
                        </a:rPr>
                        <a:t>Comedy Central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b"/>
                      <a:r>
                        <a:rPr lang="en-GB" sz="1100" b="0" i="0" u="none" strike="noStrike">
                          <a:solidFill>
                            <a:srgbClr val="000000"/>
                          </a:solidFill>
                          <a:effectLst/>
                          <a:latin typeface="Arial" panose="020B0604020202020204" pitchFamily="34" charset="0"/>
                        </a:rPr>
                        <a:t>The Other Woman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b"/>
                      <a:r>
                        <a:rPr lang="en-GB" sz="1100" b="0" i="0" u="none" strike="noStrike">
                          <a:solidFill>
                            <a:srgbClr val="000000"/>
                          </a:solidFill>
                          <a:effectLst/>
                          <a:latin typeface="Arial" panose="020B0604020202020204" pitchFamily="34" charset="0"/>
                        </a:rPr>
                        <a:t>430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1294956708"/>
                  </a:ext>
                </a:extLst>
              </a:tr>
              <a:tr h="203281">
                <a:tc>
                  <a:txBody>
                    <a:bodyPr/>
                    <a:lstStyle/>
                    <a:p>
                      <a:pPr algn="ctr" rtl="0" fontAlgn="b"/>
                      <a:r>
                        <a:rPr lang="en-GB" sz="1100" b="0" i="0" u="none" strike="noStrike">
                          <a:solidFill>
                            <a:srgbClr val="000000"/>
                          </a:solidFill>
                          <a:effectLst/>
                          <a:latin typeface="Arial" panose="020B0604020202020204" pitchFamily="34" charset="0"/>
                        </a:rPr>
                        <a:t>Romcom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rtl="0" fontAlgn="b"/>
                      <a:r>
                        <a:rPr lang="en-GB" sz="1100" b="0" i="0" u="none" strike="noStrike" dirty="0">
                          <a:solidFill>
                            <a:srgbClr val="000000"/>
                          </a:solidFill>
                          <a:effectLst/>
                          <a:latin typeface="Arial" panose="020B0604020202020204" pitchFamily="34" charset="0"/>
                        </a:rPr>
                        <a:t>Sky Cinema…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rtl="0" fontAlgn="b"/>
                      <a:r>
                        <a:rPr lang="en-GB" sz="1100" b="0" i="0" u="none" strike="noStrike">
                          <a:solidFill>
                            <a:srgbClr val="000000"/>
                          </a:solidFill>
                          <a:effectLst/>
                          <a:latin typeface="Arial" panose="020B0604020202020204" pitchFamily="34" charset="0"/>
                        </a:rPr>
                        <a:t>Ticket to Paradise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rtl="0" fontAlgn="b"/>
                      <a:r>
                        <a:rPr lang="en-GB" sz="1100" b="0" i="0" u="none" strike="noStrike">
                          <a:solidFill>
                            <a:srgbClr val="000000"/>
                          </a:solidFill>
                          <a:effectLst/>
                          <a:latin typeface="Arial" panose="020B0604020202020204" pitchFamily="34" charset="0"/>
                        </a:rPr>
                        <a:t>296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504551382"/>
                  </a:ext>
                </a:extLst>
              </a:tr>
              <a:tr h="203281">
                <a:tc>
                  <a:txBody>
                    <a:bodyPr/>
                    <a:lstStyle/>
                    <a:p>
                      <a:pPr algn="ctr" rtl="0" fontAlgn="b"/>
                      <a:r>
                        <a:rPr lang="en-GB" sz="1100" b="0" i="0" u="none" strike="noStrike">
                          <a:solidFill>
                            <a:srgbClr val="000000"/>
                          </a:solidFill>
                          <a:effectLst/>
                          <a:latin typeface="Arial" panose="020B0604020202020204" pitchFamily="34" charset="0"/>
                        </a:rPr>
                        <a:t>Romcom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rtl="0" fontAlgn="b"/>
                      <a:r>
                        <a:rPr lang="en-GB" sz="1100" b="0" i="0" u="none" strike="noStrike">
                          <a:solidFill>
                            <a:srgbClr val="000000"/>
                          </a:solidFill>
                          <a:effectLst/>
                          <a:latin typeface="Arial" panose="020B0604020202020204" pitchFamily="34" charset="0"/>
                        </a:rPr>
                        <a:t>Film4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rtl="0" fontAlgn="b"/>
                      <a:r>
                        <a:rPr lang="en-GB" sz="1100" b="0" i="0" u="none" strike="noStrike">
                          <a:solidFill>
                            <a:srgbClr val="000000"/>
                          </a:solidFill>
                          <a:effectLst/>
                          <a:latin typeface="Arial" panose="020B0604020202020204" pitchFamily="34" charset="0"/>
                        </a:rPr>
                        <a:t>A Good Year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rtl="0" fontAlgn="b"/>
                      <a:r>
                        <a:rPr lang="en-GB" sz="1100" b="0" i="0" u="none" strike="noStrike">
                          <a:solidFill>
                            <a:srgbClr val="000000"/>
                          </a:solidFill>
                          <a:effectLst/>
                          <a:latin typeface="Arial" panose="020B0604020202020204" pitchFamily="34" charset="0"/>
                        </a:rPr>
                        <a:t>210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733988178"/>
                  </a:ext>
                </a:extLst>
              </a:tr>
              <a:tr h="203281">
                <a:tc>
                  <a:txBody>
                    <a:bodyPr/>
                    <a:lstStyle/>
                    <a:p>
                      <a:pPr algn="ctr" rtl="0" fontAlgn="b"/>
                      <a:r>
                        <a:rPr lang="en-GB" sz="1100" b="0" i="0" u="none" strike="noStrike">
                          <a:solidFill>
                            <a:srgbClr val="000000"/>
                          </a:solidFill>
                          <a:effectLst/>
                          <a:latin typeface="Arial" panose="020B0604020202020204" pitchFamily="34" charset="0"/>
                        </a:rPr>
                        <a:t>Romcom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b"/>
                      <a:r>
                        <a:rPr lang="en-GB" sz="1100" b="0" i="0" u="none" strike="noStrike" dirty="0">
                          <a:solidFill>
                            <a:srgbClr val="000000"/>
                          </a:solidFill>
                          <a:effectLst/>
                          <a:latin typeface="Arial" panose="020B0604020202020204" pitchFamily="34" charset="0"/>
                        </a:rPr>
                        <a:t>ITVBe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b"/>
                      <a:r>
                        <a:rPr lang="en-GB" sz="1100" b="0" i="0" u="none" strike="noStrike">
                          <a:solidFill>
                            <a:srgbClr val="000000"/>
                          </a:solidFill>
                          <a:effectLst/>
                          <a:latin typeface="Arial" panose="020B0604020202020204" pitchFamily="34" charset="0"/>
                        </a:rPr>
                        <a:t>My Big Fat Greek Wedding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b"/>
                      <a:r>
                        <a:rPr lang="en-GB" sz="1100" b="0" i="0" u="none" strike="noStrike" dirty="0">
                          <a:solidFill>
                            <a:srgbClr val="000000"/>
                          </a:solidFill>
                          <a:effectLst/>
                          <a:latin typeface="Arial" panose="020B0604020202020204" pitchFamily="34" charset="0"/>
                        </a:rPr>
                        <a:t>195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28528806"/>
                  </a:ext>
                </a:extLst>
              </a:tr>
            </a:tbl>
          </a:graphicData>
        </a:graphic>
      </p:graphicFrame>
      <p:graphicFrame>
        <p:nvGraphicFramePr>
          <p:cNvPr id="5" name="Table 4">
            <a:extLst>
              <a:ext uri="{FF2B5EF4-FFF2-40B4-BE49-F238E27FC236}">
                <a16:creationId xmlns:a16="http://schemas.microsoft.com/office/drawing/2014/main" id="{FA615A06-82B2-61B8-57C3-04D84EAF6805}"/>
              </a:ext>
            </a:extLst>
          </p:cNvPr>
          <p:cNvGraphicFramePr>
            <a:graphicFrameLocks noGrp="1"/>
          </p:cNvGraphicFramePr>
          <p:nvPr>
            <p:extLst>
              <p:ext uri="{D42A27DB-BD31-4B8C-83A1-F6EECF244321}">
                <p14:modId xmlns:p14="http://schemas.microsoft.com/office/powerpoint/2010/main" val="2663250254"/>
              </p:ext>
            </p:extLst>
          </p:nvPr>
        </p:nvGraphicFramePr>
        <p:xfrm>
          <a:off x="518779" y="2355117"/>
          <a:ext cx="5292050" cy="2703514"/>
        </p:xfrm>
        <a:graphic>
          <a:graphicData uri="http://schemas.openxmlformats.org/drawingml/2006/table">
            <a:tbl>
              <a:tblPr/>
              <a:tblGrid>
                <a:gridCol w="2346807">
                  <a:extLst>
                    <a:ext uri="{9D8B030D-6E8A-4147-A177-3AD203B41FA5}">
                      <a16:colId xmlns:a16="http://schemas.microsoft.com/office/drawing/2014/main" val="411955389"/>
                    </a:ext>
                  </a:extLst>
                </a:gridCol>
                <a:gridCol w="680574">
                  <a:extLst>
                    <a:ext uri="{9D8B030D-6E8A-4147-A177-3AD203B41FA5}">
                      <a16:colId xmlns:a16="http://schemas.microsoft.com/office/drawing/2014/main" val="2276734728"/>
                    </a:ext>
                  </a:extLst>
                </a:gridCol>
                <a:gridCol w="1666233">
                  <a:extLst>
                    <a:ext uri="{9D8B030D-6E8A-4147-A177-3AD203B41FA5}">
                      <a16:colId xmlns:a16="http://schemas.microsoft.com/office/drawing/2014/main" val="954297828"/>
                    </a:ext>
                  </a:extLst>
                </a:gridCol>
                <a:gridCol w="598436">
                  <a:extLst>
                    <a:ext uri="{9D8B030D-6E8A-4147-A177-3AD203B41FA5}">
                      <a16:colId xmlns:a16="http://schemas.microsoft.com/office/drawing/2014/main" val="4208524932"/>
                    </a:ext>
                  </a:extLst>
                </a:gridCol>
              </a:tblGrid>
              <a:tr h="245774">
                <a:tc gridSpan="4">
                  <a:txBody>
                    <a:bodyPr/>
                    <a:lstStyle/>
                    <a:p>
                      <a:pPr algn="ctr" rtl="0" fontAlgn="ctr"/>
                      <a:r>
                        <a:rPr lang="en-GB" sz="1200" b="1" i="0" u="none" strike="noStrike" dirty="0">
                          <a:solidFill>
                            <a:srgbClr val="FFFFFF"/>
                          </a:solidFill>
                          <a:effectLst/>
                          <a:latin typeface="Arial" panose="020B0604020202020204" pitchFamily="34" charset="0"/>
                        </a:rPr>
                        <a:t>% of all film viewing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12578715"/>
                  </a:ext>
                </a:extLst>
              </a:tr>
              <a:tr h="245774">
                <a:tc>
                  <a:txBody>
                    <a:bodyPr/>
                    <a:lstStyle/>
                    <a:p>
                      <a:pPr algn="ctr" rtl="0" fontAlgn="ctr"/>
                      <a:r>
                        <a:rPr lang="en-GB" sz="1200" b="1" i="0" u="none" strike="noStrike">
                          <a:solidFill>
                            <a:srgbClr val="000000"/>
                          </a:solidFill>
                          <a:effectLst/>
                          <a:latin typeface="Arial" panose="020B0604020202020204" pitchFamily="34" charset="0"/>
                        </a:rPr>
                        <a:t>Genre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n-GB" sz="1200" b="1" i="0" u="none" strike="noStrike">
                          <a:solidFill>
                            <a:srgbClr val="000000"/>
                          </a:solidFill>
                          <a:effectLst/>
                          <a:latin typeface="Arial" panose="020B0604020202020204" pitchFamily="34" charset="0"/>
                        </a:rPr>
                        <a:t>Adults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n-GB" sz="1200" b="1" i="0" u="none" strike="noStrike">
                          <a:solidFill>
                            <a:srgbClr val="000000"/>
                          </a:solidFill>
                          <a:effectLst/>
                          <a:latin typeface="Arial" panose="020B0604020202020204" pitchFamily="34" charset="0"/>
                        </a:rPr>
                        <a:t>Reach Extenders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31600926"/>
                  </a:ext>
                </a:extLst>
              </a:tr>
              <a:tr h="245774">
                <a:tc>
                  <a:txBody>
                    <a:bodyPr/>
                    <a:lstStyle/>
                    <a:p>
                      <a:pPr algn="ctr" rtl="0" fontAlgn="b"/>
                      <a:r>
                        <a:rPr lang="en-GB" sz="1200" b="0" i="0" u="none" strike="noStrike">
                          <a:solidFill>
                            <a:srgbClr val="000000"/>
                          </a:solidFill>
                          <a:effectLst/>
                          <a:latin typeface="Arial" panose="020B0604020202020204" pitchFamily="34" charset="0"/>
                        </a:rPr>
                        <a:t>Action / Adventure / Thriller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3698245"/>
                  </a:ext>
                </a:extLst>
              </a:tr>
              <a:tr h="245774">
                <a:tc>
                  <a:txBody>
                    <a:bodyPr/>
                    <a:lstStyle/>
                    <a:p>
                      <a:pPr algn="ctr" rtl="0" fontAlgn="b"/>
                      <a:r>
                        <a:rPr lang="en-GB" sz="1200" b="0" i="0" u="none" strike="noStrike">
                          <a:solidFill>
                            <a:srgbClr val="FFFFFF"/>
                          </a:solidFill>
                          <a:effectLst/>
                          <a:latin typeface="Arial" panose="020B0604020202020204" pitchFamily="34" charset="0"/>
                        </a:rPr>
                        <a:t>Sci-Fi and Fantasy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123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550287210"/>
                  </a:ext>
                </a:extLst>
              </a:tr>
              <a:tr h="245774">
                <a:tc>
                  <a:txBody>
                    <a:bodyPr/>
                    <a:lstStyle/>
                    <a:p>
                      <a:pPr algn="ctr" rtl="0" fontAlgn="b"/>
                      <a:r>
                        <a:rPr lang="en-GB" sz="1200" b="0" i="0" u="none" strike="noStrike">
                          <a:solidFill>
                            <a:srgbClr val="FFFFFF"/>
                          </a:solidFill>
                          <a:effectLst/>
                          <a:latin typeface="Arial" panose="020B0604020202020204" pitchFamily="34" charset="0"/>
                        </a:rPr>
                        <a:t>Comedy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dirty="0">
                          <a:solidFill>
                            <a:srgbClr val="FFFFFF"/>
                          </a:solidFill>
                          <a:effectLst/>
                          <a:latin typeface="Arial" panose="020B0604020202020204" pitchFamily="34" charset="0"/>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210466730"/>
                  </a:ext>
                </a:extLst>
              </a:tr>
              <a:tr h="245774">
                <a:tc>
                  <a:txBody>
                    <a:bodyPr/>
                    <a:lstStyle/>
                    <a:p>
                      <a:pPr algn="ctr" rtl="0" fontAlgn="b"/>
                      <a:r>
                        <a:rPr lang="en-GB" sz="1200" b="0" i="0" u="none" strike="noStrike">
                          <a:solidFill>
                            <a:srgbClr val="FFFFFF"/>
                          </a:solidFill>
                          <a:effectLst/>
                          <a:latin typeface="Arial" panose="020B0604020202020204" pitchFamily="34" charset="0"/>
                        </a:rPr>
                        <a:t>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7401689"/>
                  </a:ext>
                </a:extLst>
              </a:tr>
              <a:tr h="245774">
                <a:tc>
                  <a:txBody>
                    <a:bodyPr/>
                    <a:lstStyle/>
                    <a:p>
                      <a:pPr algn="ctr" rtl="0" fontAlgn="b"/>
                      <a:r>
                        <a:rPr lang="en-GB" sz="1200" b="0" i="0" u="none" strike="noStrike">
                          <a:solidFill>
                            <a:schemeClr val="tx1"/>
                          </a:solidFill>
                          <a:effectLst/>
                          <a:latin typeface="Arial" panose="020B0604020202020204" pitchFamily="34" charset="0"/>
                        </a:rPr>
                        <a:t>Other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chemeClr val="tx1"/>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chemeClr val="tx1"/>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dirty="0">
                          <a:solidFill>
                            <a:schemeClr val="tx1"/>
                          </a:solidFill>
                          <a:effectLst/>
                          <a:latin typeface="Arial" panose="020B0604020202020204" pitchFamily="34" charset="0"/>
                        </a:rPr>
                        <a:t>119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9879906"/>
                  </a:ext>
                </a:extLst>
              </a:tr>
              <a:tr h="245774">
                <a:tc>
                  <a:txBody>
                    <a:bodyPr/>
                    <a:lstStyle/>
                    <a:p>
                      <a:pPr algn="ctr" rtl="0" fontAlgn="b"/>
                      <a:r>
                        <a:rPr lang="en-GB" sz="1200" b="0" i="0" u="none" strike="noStrike">
                          <a:solidFill>
                            <a:srgbClr val="000000"/>
                          </a:solidFill>
                          <a:effectLst/>
                          <a:latin typeface="Arial" panose="020B0604020202020204" pitchFamily="34" charset="0"/>
                        </a:rPr>
                        <a:t>Crime Drama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dirty="0">
                          <a:solidFill>
                            <a:srgbClr val="000000"/>
                          </a:solidFill>
                          <a:effectLst/>
                          <a:latin typeface="Arial" panose="020B060402020202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3734051"/>
                  </a:ext>
                </a:extLst>
              </a:tr>
              <a:tr h="245774">
                <a:tc>
                  <a:txBody>
                    <a:bodyPr/>
                    <a:lstStyle/>
                    <a:p>
                      <a:pPr algn="ctr" rtl="0" fontAlgn="b"/>
                      <a:r>
                        <a:rPr lang="en-GB" sz="1200" b="0" i="0" u="none" strike="noStrike">
                          <a:solidFill>
                            <a:srgbClr val="000000"/>
                          </a:solidFill>
                          <a:effectLst/>
                          <a:latin typeface="Arial" panose="020B0604020202020204" pitchFamily="34" charset="0"/>
                        </a:rPr>
                        <a:t>Horror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dirty="0">
                          <a:solidFill>
                            <a:srgbClr val="000000"/>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6282362"/>
                  </a:ext>
                </a:extLst>
              </a:tr>
              <a:tr h="245774">
                <a:tc>
                  <a:txBody>
                    <a:bodyPr/>
                    <a:lstStyle/>
                    <a:p>
                      <a:pPr algn="ctr" rtl="0" fontAlgn="b"/>
                      <a:r>
                        <a:rPr lang="en-GB" sz="1200" b="0" i="0" u="none" strike="noStrike">
                          <a:solidFill>
                            <a:srgbClr val="FFFFFF"/>
                          </a:solidFill>
                          <a:effectLst/>
                          <a:latin typeface="Arial" panose="020B0604020202020204" pitchFamily="34" charset="0"/>
                        </a:rPr>
                        <a:t>Romcom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715117113"/>
                  </a:ext>
                </a:extLst>
              </a:tr>
              <a:tr h="245774">
                <a:tc>
                  <a:txBody>
                    <a:bodyPr/>
                    <a:lstStyle/>
                    <a:p>
                      <a:pPr algn="ctr" rtl="0" fontAlgn="b"/>
                      <a:r>
                        <a:rPr lang="en-GB" sz="1200" b="0" i="0" u="none" strike="noStrike">
                          <a:solidFill>
                            <a:srgbClr val="000000"/>
                          </a:solidFill>
                          <a:effectLst/>
                          <a:latin typeface="Arial" panose="020B0604020202020204" pitchFamily="34" charset="0"/>
                        </a:rPr>
                        <a:t>Western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dirty="0">
                          <a:solidFill>
                            <a:srgbClr val="000000"/>
                          </a:solidFill>
                          <a:effectLst/>
                          <a:latin typeface="Arial" panose="020B060402020202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7233325"/>
                  </a:ext>
                </a:extLst>
              </a:tr>
            </a:tbl>
          </a:graphicData>
        </a:graphic>
      </p:graphicFrame>
      <p:sp>
        <p:nvSpPr>
          <p:cNvPr id="7" name="Rectangle 6">
            <a:extLst>
              <a:ext uri="{FF2B5EF4-FFF2-40B4-BE49-F238E27FC236}">
                <a16:creationId xmlns:a16="http://schemas.microsoft.com/office/drawing/2014/main" id="{E2E37192-A853-3EC4-D1DF-900019C30A26}"/>
              </a:ext>
            </a:extLst>
          </p:cNvPr>
          <p:cNvSpPr/>
          <p:nvPr/>
        </p:nvSpPr>
        <p:spPr>
          <a:xfrm>
            <a:off x="371475" y="1257300"/>
            <a:ext cx="5607970" cy="90224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bg2"/>
                </a:solidFill>
                <a:latin typeface="+mj-lt"/>
              </a:rPr>
              <a:t>Films are popular among the ‘Reach Extender’ audience, but planning for this genre is less straightforward due to the variance in film scheduling. To help, here is a breakdown of which sub-genres the ‘Reach Extenders’ are watching. </a:t>
            </a:r>
          </a:p>
          <a:p>
            <a:endParaRPr lang="en-GB" sz="1400" dirty="0">
              <a:solidFill>
                <a:schemeClr val="bg2"/>
              </a:solidFill>
              <a:latin typeface="+mj-lt"/>
            </a:endParaRPr>
          </a:p>
        </p:txBody>
      </p:sp>
      <p:sp>
        <p:nvSpPr>
          <p:cNvPr id="2" name="Title 1">
            <a:extLst>
              <a:ext uri="{FF2B5EF4-FFF2-40B4-BE49-F238E27FC236}">
                <a16:creationId xmlns:a16="http://schemas.microsoft.com/office/drawing/2014/main" id="{BA336B49-113A-6C3F-7BF9-F70AC40072DA}"/>
              </a:ext>
            </a:extLst>
          </p:cNvPr>
          <p:cNvSpPr>
            <a:spLocks noGrp="1"/>
          </p:cNvSpPr>
          <p:nvPr>
            <p:ph type="title"/>
          </p:nvPr>
        </p:nvSpPr>
        <p:spPr/>
        <p:txBody>
          <a:bodyPr/>
          <a:lstStyle/>
          <a:p>
            <a:r>
              <a:rPr lang="en-GB" dirty="0"/>
              <a:t>High indexing movie content</a:t>
            </a:r>
          </a:p>
        </p:txBody>
      </p:sp>
      <p:sp>
        <p:nvSpPr>
          <p:cNvPr id="3" name="Text Placeholder 2">
            <a:extLst>
              <a:ext uri="{FF2B5EF4-FFF2-40B4-BE49-F238E27FC236}">
                <a16:creationId xmlns:a16="http://schemas.microsoft.com/office/drawing/2014/main" id="{44FB4FDE-09FD-032E-F101-F50F1AD18D10}"/>
              </a:ext>
            </a:extLst>
          </p:cNvPr>
          <p:cNvSpPr>
            <a:spLocks noGrp="1"/>
          </p:cNvSpPr>
          <p:nvPr>
            <p:ph type="body" sz="quarter" idx="15"/>
          </p:nvPr>
        </p:nvSpPr>
        <p:spPr/>
        <p:txBody>
          <a:bodyPr/>
          <a:lstStyle/>
          <a:p>
            <a:r>
              <a:rPr lang="en-GB" dirty="0"/>
              <a:t>Source: Barb Q3 2023, ‘Reach Extender’ index vs all adults, Thinkbox created list of programmes based on volume of viewing and index.</a:t>
            </a:r>
          </a:p>
        </p:txBody>
      </p:sp>
      <p:cxnSp>
        <p:nvCxnSpPr>
          <p:cNvPr id="8" name="Straight Connector 7">
            <a:extLst>
              <a:ext uri="{FF2B5EF4-FFF2-40B4-BE49-F238E27FC236}">
                <a16:creationId xmlns:a16="http://schemas.microsoft.com/office/drawing/2014/main" id="{A361B3AC-878E-28D3-815A-E1CCCF8349B2}"/>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586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CDA7DCA-CF32-EE53-72C5-2ABE1929A5DD}"/>
              </a:ext>
            </a:extLst>
          </p:cNvPr>
          <p:cNvGraphicFramePr>
            <a:graphicFrameLocks noGrp="1"/>
          </p:cNvGraphicFramePr>
          <p:nvPr>
            <p:extLst>
              <p:ext uri="{D42A27DB-BD31-4B8C-83A1-F6EECF244321}">
                <p14:modId xmlns:p14="http://schemas.microsoft.com/office/powerpoint/2010/main" val="49312445"/>
              </p:ext>
            </p:extLst>
          </p:nvPr>
        </p:nvGraphicFramePr>
        <p:xfrm>
          <a:off x="6359394" y="1687503"/>
          <a:ext cx="5041900" cy="3016552"/>
        </p:xfrm>
        <a:graphic>
          <a:graphicData uri="http://schemas.openxmlformats.org/drawingml/2006/table">
            <a:tbl>
              <a:tblPr/>
              <a:tblGrid>
                <a:gridCol w="1120422">
                  <a:extLst>
                    <a:ext uri="{9D8B030D-6E8A-4147-A177-3AD203B41FA5}">
                      <a16:colId xmlns:a16="http://schemas.microsoft.com/office/drawing/2014/main" val="2722010020"/>
                    </a:ext>
                  </a:extLst>
                </a:gridCol>
                <a:gridCol w="2801056">
                  <a:extLst>
                    <a:ext uri="{9D8B030D-6E8A-4147-A177-3AD203B41FA5}">
                      <a16:colId xmlns:a16="http://schemas.microsoft.com/office/drawing/2014/main" val="4157923038"/>
                    </a:ext>
                  </a:extLst>
                </a:gridCol>
                <a:gridCol w="1120422">
                  <a:extLst>
                    <a:ext uri="{9D8B030D-6E8A-4147-A177-3AD203B41FA5}">
                      <a16:colId xmlns:a16="http://schemas.microsoft.com/office/drawing/2014/main" val="1628004349"/>
                    </a:ext>
                  </a:extLst>
                </a:gridCol>
              </a:tblGrid>
              <a:tr h="259621">
                <a:tc gridSpan="3">
                  <a:txBody>
                    <a:bodyPr/>
                    <a:lstStyle/>
                    <a:p>
                      <a:pPr algn="ctr" rtl="0" fontAlgn="b"/>
                      <a:r>
                        <a:rPr lang="en-GB" sz="1200" b="1" i="0" u="none" strike="noStrike">
                          <a:solidFill>
                            <a:srgbClr val="F2F2F2"/>
                          </a:solidFill>
                          <a:effectLst/>
                          <a:latin typeface="Arial" panose="020B0604020202020204" pitchFamily="34" charset="0"/>
                          <a:cs typeface="Arial" panose="020B0604020202020204" pitchFamily="34" charset="0"/>
                        </a:rPr>
                        <a:t>Documentaries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00692612"/>
                  </a:ext>
                </a:extLst>
              </a:tr>
              <a:tr h="259621">
                <a:tc>
                  <a:txBody>
                    <a:bodyPr/>
                    <a:lstStyle/>
                    <a:p>
                      <a:pPr algn="ctr" rtl="0" fontAlgn="ctr"/>
                      <a:r>
                        <a:rPr lang="en-GB" sz="1200" b="1" i="0" u="none" strike="noStrike">
                          <a:solidFill>
                            <a:srgbClr val="000000"/>
                          </a:solidFill>
                          <a:effectLst/>
                          <a:latin typeface="Arial" panose="020B0604020202020204" pitchFamily="34" charset="0"/>
                          <a:cs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cs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cs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713500732"/>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Sky Docu…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GB" sz="1200" b="0" i="0" u="none" strike="noStrike" dirty="0">
                          <a:solidFill>
                            <a:srgbClr val="000000"/>
                          </a:solidFill>
                          <a:effectLst/>
                          <a:latin typeface="Arial" panose="020B0604020202020204" pitchFamily="34" charset="0"/>
                          <a:cs typeface="Arial" panose="020B0604020202020204" pitchFamily="34" charset="0"/>
                        </a:rPr>
                        <a:t>To End All War: Oppenheimer…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GB" sz="1200" b="0" i="0" u="none" strike="noStrike" dirty="0">
                          <a:solidFill>
                            <a:srgbClr val="000000"/>
                          </a:solidFill>
                          <a:effectLst/>
                          <a:latin typeface="Arial" panose="020B0604020202020204" pitchFamily="34" charset="0"/>
                          <a:cs typeface="Arial" panose="020B0604020202020204" pitchFamily="34" charset="0"/>
                        </a:rPr>
                        <a:t>319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3633032347"/>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Sky Arts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David Hockney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4254302448"/>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Dan &amp; Helen's Pennine Adventure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192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1940159290"/>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Top Guns: Inside the RAF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253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925366822"/>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A Cotswold Farmshop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218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797078748"/>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Yesterday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4DFEC"/>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Secrets of the London Underground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4DFEC"/>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169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4DFEC"/>
                    </a:solidFill>
                  </a:tcPr>
                </a:tc>
                <a:extLst>
                  <a:ext uri="{0D108BD9-81ED-4DB2-BD59-A6C34878D82A}">
                    <a16:rowId xmlns:a16="http://schemas.microsoft.com/office/drawing/2014/main" val="1311240844"/>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Long Lost 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160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720710519"/>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Joanna Lumley's Spice Trail Adventure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151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467855667"/>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dirty="0">
                          <a:solidFill>
                            <a:srgbClr val="000000"/>
                          </a:solidFill>
                          <a:effectLst/>
                          <a:latin typeface="Arial" panose="020B0604020202020204" pitchFamily="34" charset="0"/>
                          <a:cs typeface="Arial" panose="020B0604020202020204" pitchFamily="34" charset="0"/>
                        </a:rPr>
                        <a:t>Dorset: Country and Coast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1478918733"/>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Coastguard: Search &amp; Rescue 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GB" sz="1200" b="0" i="0" u="none" strike="noStrike" dirty="0">
                          <a:solidFill>
                            <a:srgbClr val="000000"/>
                          </a:solidFill>
                          <a:effectLst/>
                          <a:latin typeface="Arial" panose="020B0604020202020204" pitchFamily="34" charset="0"/>
                          <a:cs typeface="Arial" panose="020B0604020202020204" pitchFamily="34" charset="0"/>
                        </a:rPr>
                        <a:t>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671127172"/>
                  </a:ext>
                </a:extLst>
              </a:tr>
            </a:tbl>
          </a:graphicData>
        </a:graphic>
      </p:graphicFrame>
      <p:graphicFrame>
        <p:nvGraphicFramePr>
          <p:cNvPr id="9" name="Table 8">
            <a:extLst>
              <a:ext uri="{FF2B5EF4-FFF2-40B4-BE49-F238E27FC236}">
                <a16:creationId xmlns:a16="http://schemas.microsoft.com/office/drawing/2014/main" id="{FB8E60A8-FEF3-4BBB-A95C-33D4D31BD53D}"/>
              </a:ext>
            </a:extLst>
          </p:cNvPr>
          <p:cNvGraphicFramePr>
            <a:graphicFrameLocks noGrp="1"/>
          </p:cNvGraphicFramePr>
          <p:nvPr>
            <p:extLst>
              <p:ext uri="{D42A27DB-BD31-4B8C-83A1-F6EECF244321}">
                <p14:modId xmlns:p14="http://schemas.microsoft.com/office/powerpoint/2010/main" val="3151008236"/>
              </p:ext>
            </p:extLst>
          </p:nvPr>
        </p:nvGraphicFramePr>
        <p:xfrm>
          <a:off x="747535" y="1687503"/>
          <a:ext cx="5041899" cy="3016552"/>
        </p:xfrm>
        <a:graphic>
          <a:graphicData uri="http://schemas.openxmlformats.org/drawingml/2006/table">
            <a:tbl>
              <a:tblPr/>
              <a:tblGrid>
                <a:gridCol w="1119699">
                  <a:extLst>
                    <a:ext uri="{9D8B030D-6E8A-4147-A177-3AD203B41FA5}">
                      <a16:colId xmlns:a16="http://schemas.microsoft.com/office/drawing/2014/main" val="487127237"/>
                    </a:ext>
                  </a:extLst>
                </a:gridCol>
                <a:gridCol w="2799246">
                  <a:extLst>
                    <a:ext uri="{9D8B030D-6E8A-4147-A177-3AD203B41FA5}">
                      <a16:colId xmlns:a16="http://schemas.microsoft.com/office/drawing/2014/main" val="216757823"/>
                    </a:ext>
                  </a:extLst>
                </a:gridCol>
                <a:gridCol w="1122954">
                  <a:extLst>
                    <a:ext uri="{9D8B030D-6E8A-4147-A177-3AD203B41FA5}">
                      <a16:colId xmlns:a16="http://schemas.microsoft.com/office/drawing/2014/main" val="3724130674"/>
                    </a:ext>
                  </a:extLst>
                </a:gridCol>
              </a:tblGrid>
              <a:tr h="259621">
                <a:tc gridSpan="3">
                  <a:txBody>
                    <a:bodyPr/>
                    <a:lstStyle/>
                    <a:p>
                      <a:pPr algn="ctr" rtl="0" fontAlgn="b"/>
                      <a:r>
                        <a:rPr lang="en-GB" sz="1200" b="1" i="0" u="none" strike="noStrike" dirty="0">
                          <a:solidFill>
                            <a:srgbClr val="F2F2F2"/>
                          </a:solidFill>
                          <a:effectLst/>
                          <a:latin typeface="Arial" panose="020B0604020202020204" pitchFamily="34" charset="0"/>
                          <a:cs typeface="Arial" panose="020B0604020202020204" pitchFamily="34" charset="0"/>
                        </a:rPr>
                        <a:t>Drama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22954347"/>
                  </a:ext>
                </a:extLst>
              </a:tr>
              <a:tr h="259621">
                <a:tc>
                  <a:txBody>
                    <a:bodyPr/>
                    <a:lstStyle/>
                    <a:p>
                      <a:pPr algn="ctr" rtl="0" fontAlgn="ctr"/>
                      <a:r>
                        <a:rPr lang="en-GB" sz="1200" b="1" i="0" u="none" strike="noStrike">
                          <a:solidFill>
                            <a:srgbClr val="000000"/>
                          </a:solidFill>
                          <a:effectLst/>
                          <a:latin typeface="Arial" panose="020B0604020202020204" pitchFamily="34" charset="0"/>
                          <a:cs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cs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cs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85985666"/>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Sky Comedy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And Just Like That...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355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3037256630"/>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Van der Valk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211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097138008"/>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E4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Hollyoaks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198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71890708"/>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Becoming Elizabeth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186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377757740"/>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Screw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180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4112458750"/>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A Spy Among Friends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177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195720192"/>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Sky Witness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The Good Doctor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172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019953683"/>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dirty="0">
                          <a:solidFill>
                            <a:srgbClr val="000000"/>
                          </a:solidFill>
                          <a:effectLst/>
                          <a:latin typeface="Arial" panose="020B0604020202020204" pitchFamily="34" charset="0"/>
                          <a:cs typeface="Arial" panose="020B0604020202020204" pitchFamily="34" charset="0"/>
                        </a:rPr>
                        <a:t>The Inheritance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169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3006666794"/>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dirty="0">
                          <a:solidFill>
                            <a:srgbClr val="000000"/>
                          </a:solidFill>
                          <a:effectLst/>
                          <a:latin typeface="Arial" panose="020B0604020202020204" pitchFamily="34" charset="0"/>
                          <a:cs typeface="Arial" panose="020B0604020202020204" pitchFamily="34" charset="0"/>
                        </a:rPr>
                        <a:t>The Tower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168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785663661"/>
                  </a:ext>
                </a:extLst>
              </a:tr>
              <a:tr h="249731">
                <a:tc>
                  <a:txBody>
                    <a:bodyPr/>
                    <a:lstStyle/>
                    <a:p>
                      <a:pPr algn="ctr" fontAlgn="ctr"/>
                      <a:r>
                        <a:rPr lang="en-GB" sz="1200" b="0" i="0" u="none" strike="noStrike">
                          <a:solidFill>
                            <a:srgbClr val="000000"/>
                          </a:solidFill>
                          <a:effectLst/>
                          <a:latin typeface="Arial" panose="020B0604020202020204" pitchFamily="34" charset="0"/>
                          <a:cs typeface="Arial" panose="020B0604020202020204" pitchFamily="34" charset="0"/>
                        </a:rPr>
                        <a:t>Alibi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en-GB" sz="1200" b="0" i="0" u="none" strike="noStrike" dirty="0">
                          <a:solidFill>
                            <a:srgbClr val="000000"/>
                          </a:solidFill>
                          <a:effectLst/>
                          <a:latin typeface="Arial" panose="020B0604020202020204" pitchFamily="34" charset="0"/>
                          <a:cs typeface="Arial" panose="020B0604020202020204" pitchFamily="34" charset="0"/>
                        </a:rPr>
                        <a:t>Annika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en-GB" sz="1200" b="0" i="0" u="none" strike="noStrike" dirty="0">
                          <a:solidFill>
                            <a:srgbClr val="000000"/>
                          </a:solidFill>
                          <a:effectLst/>
                          <a:latin typeface="Arial" panose="020B0604020202020204" pitchFamily="34" charset="0"/>
                          <a:cs typeface="Arial" panose="020B0604020202020204" pitchFamily="34" charset="0"/>
                        </a:rPr>
                        <a:t>167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4DFEC"/>
                    </a:solidFill>
                  </a:tcPr>
                </a:tc>
                <a:extLst>
                  <a:ext uri="{0D108BD9-81ED-4DB2-BD59-A6C34878D82A}">
                    <a16:rowId xmlns:a16="http://schemas.microsoft.com/office/drawing/2014/main" val="4012286468"/>
                  </a:ext>
                </a:extLst>
              </a:tr>
            </a:tbl>
          </a:graphicData>
        </a:graphic>
      </p:graphicFrame>
      <p:sp>
        <p:nvSpPr>
          <p:cNvPr id="2" name="Title 1">
            <a:extLst>
              <a:ext uri="{FF2B5EF4-FFF2-40B4-BE49-F238E27FC236}">
                <a16:creationId xmlns:a16="http://schemas.microsoft.com/office/drawing/2014/main" id="{769E7EE3-7C32-7ACD-7830-BB33C40EA43B}"/>
              </a:ext>
            </a:extLst>
          </p:cNvPr>
          <p:cNvSpPr>
            <a:spLocks noGrp="1"/>
          </p:cNvSpPr>
          <p:nvPr>
            <p:ph type="title"/>
          </p:nvPr>
        </p:nvSpPr>
        <p:spPr>
          <a:xfrm>
            <a:off x="349703" y="350518"/>
            <a:ext cx="11581039" cy="1021181"/>
          </a:xfrm>
        </p:spPr>
        <p:txBody>
          <a:bodyPr/>
          <a:lstStyle/>
          <a:p>
            <a:r>
              <a:rPr lang="en-GB" dirty="0"/>
              <a:t>‘Reach Extenders’ aren’t solely limited to high indexing genres</a:t>
            </a:r>
          </a:p>
        </p:txBody>
      </p:sp>
      <p:sp>
        <p:nvSpPr>
          <p:cNvPr id="3" name="Text Placeholder 2">
            <a:extLst>
              <a:ext uri="{FF2B5EF4-FFF2-40B4-BE49-F238E27FC236}">
                <a16:creationId xmlns:a16="http://schemas.microsoft.com/office/drawing/2014/main" id="{27C80CD9-A487-5048-F9BA-F69B18D8F392}"/>
              </a:ext>
            </a:extLst>
          </p:cNvPr>
          <p:cNvSpPr>
            <a:spLocks noGrp="1"/>
          </p:cNvSpPr>
          <p:nvPr>
            <p:ph type="body" sz="quarter" idx="15"/>
          </p:nvPr>
        </p:nvSpPr>
        <p:spPr/>
        <p:txBody>
          <a:bodyPr/>
          <a:lstStyle/>
          <a:p>
            <a:r>
              <a:rPr lang="en-GB" dirty="0"/>
              <a:t>Source: Barb Q3 2023, ‘Reach Extender’ index vs all adults, Thinkbox created list of programmes based on volume of viewing and index.</a:t>
            </a:r>
          </a:p>
        </p:txBody>
      </p:sp>
    </p:spTree>
    <p:extLst>
      <p:ext uri="{BB962C8B-B14F-4D97-AF65-F5344CB8AC3E}">
        <p14:creationId xmlns:p14="http://schemas.microsoft.com/office/powerpoint/2010/main" val="179027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EBF40A8E-8E34-6A94-0318-DFB5D275609F}"/>
              </a:ext>
            </a:extLst>
          </p:cNvPr>
          <p:cNvGraphicFramePr>
            <a:graphicFrameLocks noGrp="1"/>
          </p:cNvGraphicFramePr>
          <p:nvPr>
            <p:extLst>
              <p:ext uri="{D42A27DB-BD31-4B8C-83A1-F6EECF244321}">
                <p14:modId xmlns:p14="http://schemas.microsoft.com/office/powerpoint/2010/main" val="1182728975"/>
              </p:ext>
            </p:extLst>
          </p:nvPr>
        </p:nvGraphicFramePr>
        <p:xfrm>
          <a:off x="695997" y="1379896"/>
          <a:ext cx="10799988" cy="3055243"/>
        </p:xfrm>
        <a:graphic>
          <a:graphicData uri="http://schemas.openxmlformats.org/drawingml/2006/table">
            <a:tbl>
              <a:tblPr/>
              <a:tblGrid>
                <a:gridCol w="949836">
                  <a:extLst>
                    <a:ext uri="{9D8B030D-6E8A-4147-A177-3AD203B41FA5}">
                      <a16:colId xmlns:a16="http://schemas.microsoft.com/office/drawing/2014/main" val="3065290"/>
                    </a:ext>
                  </a:extLst>
                </a:gridCol>
                <a:gridCol w="410423">
                  <a:extLst>
                    <a:ext uri="{9D8B030D-6E8A-4147-A177-3AD203B41FA5}">
                      <a16:colId xmlns:a16="http://schemas.microsoft.com/office/drawing/2014/main" val="3338885138"/>
                    </a:ext>
                  </a:extLst>
                </a:gridCol>
                <a:gridCol w="410423">
                  <a:extLst>
                    <a:ext uri="{9D8B030D-6E8A-4147-A177-3AD203B41FA5}">
                      <a16:colId xmlns:a16="http://schemas.microsoft.com/office/drawing/2014/main" val="3918288056"/>
                    </a:ext>
                  </a:extLst>
                </a:gridCol>
                <a:gridCol w="410423">
                  <a:extLst>
                    <a:ext uri="{9D8B030D-6E8A-4147-A177-3AD203B41FA5}">
                      <a16:colId xmlns:a16="http://schemas.microsoft.com/office/drawing/2014/main" val="3646477218"/>
                    </a:ext>
                  </a:extLst>
                </a:gridCol>
                <a:gridCol w="410423">
                  <a:extLst>
                    <a:ext uri="{9D8B030D-6E8A-4147-A177-3AD203B41FA5}">
                      <a16:colId xmlns:a16="http://schemas.microsoft.com/office/drawing/2014/main" val="4152382549"/>
                    </a:ext>
                  </a:extLst>
                </a:gridCol>
                <a:gridCol w="410423">
                  <a:extLst>
                    <a:ext uri="{9D8B030D-6E8A-4147-A177-3AD203B41FA5}">
                      <a16:colId xmlns:a16="http://schemas.microsoft.com/office/drawing/2014/main" val="3324901222"/>
                    </a:ext>
                  </a:extLst>
                </a:gridCol>
                <a:gridCol w="410423">
                  <a:extLst>
                    <a:ext uri="{9D8B030D-6E8A-4147-A177-3AD203B41FA5}">
                      <a16:colId xmlns:a16="http://schemas.microsoft.com/office/drawing/2014/main" val="3960570222"/>
                    </a:ext>
                  </a:extLst>
                </a:gridCol>
                <a:gridCol w="410423">
                  <a:extLst>
                    <a:ext uri="{9D8B030D-6E8A-4147-A177-3AD203B41FA5}">
                      <a16:colId xmlns:a16="http://schemas.microsoft.com/office/drawing/2014/main" val="599085396"/>
                    </a:ext>
                  </a:extLst>
                </a:gridCol>
                <a:gridCol w="410423">
                  <a:extLst>
                    <a:ext uri="{9D8B030D-6E8A-4147-A177-3AD203B41FA5}">
                      <a16:colId xmlns:a16="http://schemas.microsoft.com/office/drawing/2014/main" val="1718415507"/>
                    </a:ext>
                  </a:extLst>
                </a:gridCol>
                <a:gridCol w="410423">
                  <a:extLst>
                    <a:ext uri="{9D8B030D-6E8A-4147-A177-3AD203B41FA5}">
                      <a16:colId xmlns:a16="http://schemas.microsoft.com/office/drawing/2014/main" val="1702628486"/>
                    </a:ext>
                  </a:extLst>
                </a:gridCol>
                <a:gridCol w="410423">
                  <a:extLst>
                    <a:ext uri="{9D8B030D-6E8A-4147-A177-3AD203B41FA5}">
                      <a16:colId xmlns:a16="http://schemas.microsoft.com/office/drawing/2014/main" val="779347080"/>
                    </a:ext>
                  </a:extLst>
                </a:gridCol>
                <a:gridCol w="410423">
                  <a:extLst>
                    <a:ext uri="{9D8B030D-6E8A-4147-A177-3AD203B41FA5}">
                      <a16:colId xmlns:a16="http://schemas.microsoft.com/office/drawing/2014/main" val="393556752"/>
                    </a:ext>
                  </a:extLst>
                </a:gridCol>
                <a:gridCol w="410423">
                  <a:extLst>
                    <a:ext uri="{9D8B030D-6E8A-4147-A177-3AD203B41FA5}">
                      <a16:colId xmlns:a16="http://schemas.microsoft.com/office/drawing/2014/main" val="2252882839"/>
                    </a:ext>
                  </a:extLst>
                </a:gridCol>
                <a:gridCol w="410423">
                  <a:extLst>
                    <a:ext uri="{9D8B030D-6E8A-4147-A177-3AD203B41FA5}">
                      <a16:colId xmlns:a16="http://schemas.microsoft.com/office/drawing/2014/main" val="1409414988"/>
                    </a:ext>
                  </a:extLst>
                </a:gridCol>
                <a:gridCol w="410423">
                  <a:extLst>
                    <a:ext uri="{9D8B030D-6E8A-4147-A177-3AD203B41FA5}">
                      <a16:colId xmlns:a16="http://schemas.microsoft.com/office/drawing/2014/main" val="1209445214"/>
                    </a:ext>
                  </a:extLst>
                </a:gridCol>
                <a:gridCol w="410423">
                  <a:extLst>
                    <a:ext uri="{9D8B030D-6E8A-4147-A177-3AD203B41FA5}">
                      <a16:colId xmlns:a16="http://schemas.microsoft.com/office/drawing/2014/main" val="3904372734"/>
                    </a:ext>
                  </a:extLst>
                </a:gridCol>
                <a:gridCol w="410423">
                  <a:extLst>
                    <a:ext uri="{9D8B030D-6E8A-4147-A177-3AD203B41FA5}">
                      <a16:colId xmlns:a16="http://schemas.microsoft.com/office/drawing/2014/main" val="3107835636"/>
                    </a:ext>
                  </a:extLst>
                </a:gridCol>
                <a:gridCol w="410423">
                  <a:extLst>
                    <a:ext uri="{9D8B030D-6E8A-4147-A177-3AD203B41FA5}">
                      <a16:colId xmlns:a16="http://schemas.microsoft.com/office/drawing/2014/main" val="1107899920"/>
                    </a:ext>
                  </a:extLst>
                </a:gridCol>
                <a:gridCol w="410423">
                  <a:extLst>
                    <a:ext uri="{9D8B030D-6E8A-4147-A177-3AD203B41FA5}">
                      <a16:colId xmlns:a16="http://schemas.microsoft.com/office/drawing/2014/main" val="3128397305"/>
                    </a:ext>
                  </a:extLst>
                </a:gridCol>
                <a:gridCol w="410423">
                  <a:extLst>
                    <a:ext uri="{9D8B030D-6E8A-4147-A177-3AD203B41FA5}">
                      <a16:colId xmlns:a16="http://schemas.microsoft.com/office/drawing/2014/main" val="2877056968"/>
                    </a:ext>
                  </a:extLst>
                </a:gridCol>
                <a:gridCol w="410423">
                  <a:extLst>
                    <a:ext uri="{9D8B030D-6E8A-4147-A177-3AD203B41FA5}">
                      <a16:colId xmlns:a16="http://schemas.microsoft.com/office/drawing/2014/main" val="1764203594"/>
                    </a:ext>
                  </a:extLst>
                </a:gridCol>
                <a:gridCol w="410423">
                  <a:extLst>
                    <a:ext uri="{9D8B030D-6E8A-4147-A177-3AD203B41FA5}">
                      <a16:colId xmlns:a16="http://schemas.microsoft.com/office/drawing/2014/main" val="886192837"/>
                    </a:ext>
                  </a:extLst>
                </a:gridCol>
                <a:gridCol w="410423">
                  <a:extLst>
                    <a:ext uri="{9D8B030D-6E8A-4147-A177-3AD203B41FA5}">
                      <a16:colId xmlns:a16="http://schemas.microsoft.com/office/drawing/2014/main" val="2007638572"/>
                    </a:ext>
                  </a:extLst>
                </a:gridCol>
                <a:gridCol w="410423">
                  <a:extLst>
                    <a:ext uri="{9D8B030D-6E8A-4147-A177-3AD203B41FA5}">
                      <a16:colId xmlns:a16="http://schemas.microsoft.com/office/drawing/2014/main" val="504281687"/>
                    </a:ext>
                  </a:extLst>
                </a:gridCol>
                <a:gridCol w="410423">
                  <a:extLst>
                    <a:ext uri="{9D8B030D-6E8A-4147-A177-3AD203B41FA5}">
                      <a16:colId xmlns:a16="http://schemas.microsoft.com/office/drawing/2014/main" val="998182986"/>
                    </a:ext>
                  </a:extLst>
                </a:gridCol>
              </a:tblGrid>
              <a:tr h="352528">
                <a:tc gridSpan="25">
                  <a:txBody>
                    <a:bodyPr/>
                    <a:lstStyle/>
                    <a:p>
                      <a:pPr algn="ctr" fontAlgn="b"/>
                      <a:r>
                        <a:rPr lang="en-GB" sz="1000" b="1" i="0" u="none" strike="noStrike">
                          <a:solidFill>
                            <a:srgbClr val="FFFFFF"/>
                          </a:solidFill>
                          <a:effectLst/>
                          <a:latin typeface="Arial" panose="020B0604020202020204" pitchFamily="34" charset="0"/>
                        </a:rPr>
                        <a:t>Reach Extenders' index by daypart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60492390"/>
                  </a:ext>
                </a:extLst>
              </a:tr>
              <a:tr h="335741">
                <a:tc>
                  <a:txBody>
                    <a:bodyPr/>
                    <a:lstStyle/>
                    <a:p>
                      <a:pPr algn="ctr" fontAlgn="b"/>
                      <a:r>
                        <a:rPr lang="en-GB" sz="1000" b="1" i="0" u="none" strike="noStrike">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6am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7am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8am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9am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10am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11am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12pm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1pm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2pm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3pm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4pm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5pm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6pm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7pm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8pm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9pm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10pm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11pm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12am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1am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2am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3am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4am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latin typeface="Arial" panose="020B0604020202020204" pitchFamily="34" charset="0"/>
                        </a:rPr>
                        <a:t>5am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590061757"/>
                  </a:ext>
                </a:extLst>
              </a:tr>
              <a:tr h="335741">
                <a:tc>
                  <a:txBody>
                    <a:bodyPr/>
                    <a:lstStyle/>
                    <a:p>
                      <a:pPr algn="ctr" fontAlgn="b"/>
                      <a:r>
                        <a:rPr lang="en-GB" sz="1000" b="1" i="0" u="none" strike="noStrike">
                          <a:solidFill>
                            <a:srgbClr val="000000"/>
                          </a:solidFill>
                          <a:effectLst/>
                          <a:latin typeface="Arial" panose="020B0604020202020204" pitchFamily="34" charset="0"/>
                        </a:rPr>
                        <a:t>Monday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77D"/>
                    </a:solidFill>
                  </a:tcPr>
                </a:tc>
                <a:tc>
                  <a:txBody>
                    <a:bodyPr/>
                    <a:lstStyle/>
                    <a:p>
                      <a:pPr algn="ctr" fontAlgn="ctr"/>
                      <a:r>
                        <a:rPr lang="en-GB" sz="10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683"/>
                    </a:solidFill>
                  </a:tcPr>
                </a:tc>
                <a:tc>
                  <a:txBody>
                    <a:bodyPr/>
                    <a:lstStyle/>
                    <a:p>
                      <a:pPr algn="ctr" fontAlgn="ctr"/>
                      <a:r>
                        <a:rPr lang="en-GB" sz="1000" b="0"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082"/>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B81"/>
                    </a:solidFill>
                  </a:tcPr>
                </a:tc>
                <a:tc>
                  <a:txBody>
                    <a:bodyPr/>
                    <a:lstStyle/>
                    <a:p>
                      <a:pPr algn="ctr" fontAlgn="ctr"/>
                      <a:r>
                        <a:rPr lang="en-GB" sz="1000" b="0" i="0" u="none" strike="noStrike">
                          <a:solidFill>
                            <a:srgbClr val="000000"/>
                          </a:solidFill>
                          <a:effectLs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ctr"/>
                      <a:r>
                        <a:rPr lang="en-GB" sz="1000" b="0" i="0" u="none" strike="noStrike">
                          <a:solidFill>
                            <a:srgbClr val="000000"/>
                          </a:solidFill>
                          <a:effectLst/>
                          <a:latin typeface="Arial" panose="020B060402020202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ctr"/>
                      <a:r>
                        <a:rPr lang="en-GB" sz="1000" b="0" i="0" u="none" strike="noStrike">
                          <a:solidFill>
                            <a:srgbClr val="000000"/>
                          </a:solidFill>
                          <a:effectLst/>
                          <a:latin typeface="Arial" panose="020B0604020202020204" pitchFamily="34" charset="0"/>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E984"/>
                    </a:solidFill>
                  </a:tcPr>
                </a:tc>
                <a:tc>
                  <a:txBody>
                    <a:bodyPr/>
                    <a:lstStyle/>
                    <a:p>
                      <a:pPr algn="ctr" fontAlgn="ctr"/>
                      <a:r>
                        <a:rPr lang="en-GB" sz="1000" b="0" i="0" u="none" strike="noStrike">
                          <a:solidFill>
                            <a:srgbClr val="000000"/>
                          </a:solidFill>
                          <a:effectLst/>
                          <a:latin typeface="Arial" panose="020B060402020202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583"/>
                    </a:solidFill>
                  </a:tcPr>
                </a:tc>
                <a:tc>
                  <a:txBody>
                    <a:bodyPr/>
                    <a:lstStyle/>
                    <a:p>
                      <a:pPr algn="ctr" fontAlgn="ctr"/>
                      <a:r>
                        <a:rPr lang="en-GB" sz="1000" b="0" i="0" u="none" strike="noStrike">
                          <a:solidFill>
                            <a:srgbClr val="000000"/>
                          </a:solidFill>
                          <a:effectLs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382"/>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780"/>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880"/>
                    </a:solidFill>
                  </a:tcPr>
                </a:tc>
                <a:tc>
                  <a:txBody>
                    <a:bodyPr/>
                    <a:lstStyle/>
                    <a:p>
                      <a:pPr algn="ctr" fontAlgn="ctr"/>
                      <a:r>
                        <a:rPr lang="en-GB" sz="1000" b="0"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081"/>
                    </a:solidFill>
                  </a:tcPr>
                </a:tc>
                <a:tc>
                  <a:txBody>
                    <a:bodyPr/>
                    <a:lstStyle/>
                    <a:p>
                      <a:pPr algn="ctr" fontAlgn="ctr"/>
                      <a:r>
                        <a:rPr lang="en-GB" sz="1000" b="0" i="0" u="none" strike="noStrike">
                          <a:solidFill>
                            <a:srgbClr val="000000"/>
                          </a:solidFill>
                          <a:effectLst/>
                          <a:latin typeface="Arial" panose="020B060402020202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683"/>
                    </a:solidFill>
                  </a:tcPr>
                </a:tc>
                <a:tc>
                  <a:txBody>
                    <a:bodyPr/>
                    <a:lstStyle/>
                    <a:p>
                      <a:pPr algn="ctr" fontAlgn="ctr"/>
                      <a:r>
                        <a:rPr lang="en-GB" sz="1000" b="0" i="0" u="none" strike="noStrike">
                          <a:solidFill>
                            <a:srgbClr val="000000"/>
                          </a:solidFill>
                          <a:effectLst/>
                          <a:latin typeface="Arial" panose="020B0604020202020204" pitchFamily="34" charset="0"/>
                        </a:rPr>
                        <a:t>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981"/>
                    </a:solidFill>
                  </a:tcPr>
                </a:tc>
                <a:tc>
                  <a:txBody>
                    <a:bodyPr/>
                    <a:lstStyle/>
                    <a:p>
                      <a:pPr algn="ctr" fontAlgn="ctr"/>
                      <a:r>
                        <a:rPr lang="en-GB" sz="1000" b="0" i="0" u="none" strike="noStrike">
                          <a:solidFill>
                            <a:srgbClr val="000000"/>
                          </a:solidFill>
                          <a:effectLst/>
                          <a:latin typeface="Arial" panose="020B0604020202020204" pitchFamily="34" charset="0"/>
                        </a:rPr>
                        <a:t>134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CD7E"/>
                    </a:solidFill>
                  </a:tcPr>
                </a:tc>
                <a:tc>
                  <a:txBody>
                    <a:bodyPr/>
                    <a:lstStyle/>
                    <a:p>
                      <a:pPr algn="ctr" fontAlgn="ctr"/>
                      <a:r>
                        <a:rPr lang="en-GB" sz="1000" b="0" i="0" u="none" strike="noStrike">
                          <a:solidFill>
                            <a:srgbClr val="000000"/>
                          </a:solidFill>
                          <a:effectLst/>
                          <a:latin typeface="Arial" panose="020B0604020202020204" pitchFamily="34" charset="0"/>
                        </a:rPr>
                        <a:t>165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4BF7C"/>
                    </a:solidFill>
                  </a:tcPr>
                </a:tc>
                <a:tc>
                  <a:txBody>
                    <a:bodyPr/>
                    <a:lstStyle/>
                    <a:p>
                      <a:pPr algn="ctr" fontAlgn="ctr"/>
                      <a:r>
                        <a:rPr lang="en-GB" sz="1000" b="0" i="0" u="none" strike="noStrike">
                          <a:solidFill>
                            <a:srgbClr val="000000"/>
                          </a:solidFill>
                          <a:effectLst/>
                          <a:latin typeface="Arial" panose="020B0604020202020204" pitchFamily="34" charset="0"/>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C7E"/>
                    </a:solidFill>
                  </a:tcPr>
                </a:tc>
                <a:tc>
                  <a:txBody>
                    <a:bodyPr/>
                    <a:lstStyle/>
                    <a:p>
                      <a:pPr algn="ctr" fontAlgn="ctr"/>
                      <a:r>
                        <a:rPr lang="en-GB" sz="1000" b="0" i="0" u="none" strike="noStrike">
                          <a:solidFill>
                            <a:srgbClr val="000000"/>
                          </a:solidFill>
                          <a:effectLst/>
                          <a:latin typeface="Arial" panose="020B060402020202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082"/>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ctr"/>
                      <a:r>
                        <a:rPr lang="en-GB" sz="1000" b="0" i="0" u="none" strike="noStrike">
                          <a:solidFill>
                            <a:srgbClr val="000000"/>
                          </a:solidFill>
                          <a:effectLs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77D"/>
                    </a:solidFill>
                  </a:tcPr>
                </a:tc>
                <a:tc>
                  <a:txBody>
                    <a:bodyPr/>
                    <a:lstStyle/>
                    <a:p>
                      <a:pPr algn="ctr" fontAlgn="ctr"/>
                      <a:r>
                        <a:rPr lang="en-GB" sz="1000" b="0" i="0" u="none" strike="noStrike">
                          <a:solidFill>
                            <a:srgbClr val="000000"/>
                          </a:solidFill>
                          <a:effectLst/>
                          <a:latin typeface="Arial" panose="020B060402020202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B7A"/>
                    </a:solidFill>
                  </a:tcPr>
                </a:tc>
                <a:tc>
                  <a:txBody>
                    <a:bodyPr/>
                    <a:lstStyle/>
                    <a:p>
                      <a:pPr algn="ctr" fontAlgn="ctr"/>
                      <a:r>
                        <a:rPr lang="en-GB" sz="1000" b="0" i="0" u="none" strike="noStrike">
                          <a:solidFill>
                            <a:srgbClr val="000000"/>
                          </a:solidFill>
                          <a:effectLst/>
                          <a:latin typeface="Arial" panose="020B060402020202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871"/>
                    </a:solidFill>
                  </a:tcPr>
                </a:tc>
                <a:tc>
                  <a:txBody>
                    <a:bodyPr/>
                    <a:lstStyle/>
                    <a:p>
                      <a:pPr algn="ctr" fontAlgn="ctr"/>
                      <a:r>
                        <a:rPr lang="en-GB" sz="1000" b="0" i="0" u="none" strike="noStrike">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473"/>
                    </a:solidFill>
                  </a:tcPr>
                </a:tc>
                <a:tc>
                  <a:txBody>
                    <a:bodyPr/>
                    <a:lstStyle/>
                    <a:p>
                      <a:pPr algn="ctr" fontAlgn="ctr"/>
                      <a:r>
                        <a:rPr lang="en-GB" sz="1000" b="0" i="0" u="none" strike="noStrike">
                          <a:solidFill>
                            <a:srgbClr val="000000"/>
                          </a:solidFill>
                          <a:effectLs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A74"/>
                    </a:solidFill>
                  </a:tcPr>
                </a:tc>
                <a:extLst>
                  <a:ext uri="{0D108BD9-81ED-4DB2-BD59-A6C34878D82A}">
                    <a16:rowId xmlns:a16="http://schemas.microsoft.com/office/drawing/2014/main" val="3914761448"/>
                  </a:ext>
                </a:extLst>
              </a:tr>
              <a:tr h="335741">
                <a:tc>
                  <a:txBody>
                    <a:bodyPr/>
                    <a:lstStyle/>
                    <a:p>
                      <a:pPr algn="ctr" fontAlgn="b"/>
                      <a:r>
                        <a:rPr lang="en-GB" sz="1000" b="1" i="0" u="none" strike="noStrike">
                          <a:solidFill>
                            <a:srgbClr val="000000"/>
                          </a:solidFill>
                          <a:effectLst/>
                          <a:latin typeface="Arial" panose="020B0604020202020204" pitchFamily="34" charset="0"/>
                        </a:rPr>
                        <a:t>Tuesday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tc>
                  <a:txBody>
                    <a:bodyPr/>
                    <a:lstStyle/>
                    <a:p>
                      <a:pPr algn="ctr" fontAlgn="ctr"/>
                      <a:r>
                        <a:rPr lang="en-GB" sz="1000" b="0" i="0" u="none" strike="noStrike">
                          <a:solidFill>
                            <a:srgbClr val="000000"/>
                          </a:solidFill>
                          <a:effectLst/>
                          <a:latin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683"/>
                    </a:solidFill>
                  </a:tcPr>
                </a:tc>
                <a:tc>
                  <a:txBody>
                    <a:bodyPr/>
                    <a:lstStyle/>
                    <a:p>
                      <a:pPr algn="ctr" fontAlgn="ctr"/>
                      <a:r>
                        <a:rPr lang="en-GB" sz="1000" b="0" i="0" u="none" strike="noStrike">
                          <a:solidFill>
                            <a:srgbClr val="000000"/>
                          </a:solidFill>
                          <a:effectLs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B84"/>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C81"/>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80"/>
                    </a:solidFill>
                  </a:tcPr>
                </a:tc>
                <a:tc>
                  <a:txBody>
                    <a:bodyPr/>
                    <a:lstStyle/>
                    <a:p>
                      <a:pPr algn="ctr" fontAlgn="ctr"/>
                      <a:r>
                        <a:rPr lang="en-GB" sz="1000" b="0"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F7E"/>
                    </a:solidFill>
                  </a:tcPr>
                </a:tc>
                <a:tc>
                  <a:txBody>
                    <a:bodyPr/>
                    <a:lstStyle/>
                    <a:p>
                      <a:pPr algn="ctr" fontAlgn="ctr"/>
                      <a:r>
                        <a:rPr lang="en-GB" sz="1000" b="0" i="0" u="none" strike="noStrike">
                          <a:solidFill>
                            <a:srgbClr val="000000"/>
                          </a:solidFill>
                          <a:effectLst/>
                          <a:latin typeface="Arial" panose="020B0604020202020204" pitchFamily="34" charset="0"/>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E984"/>
                    </a:solidFill>
                  </a:tcPr>
                </a:tc>
                <a:tc>
                  <a:txBody>
                    <a:bodyPr/>
                    <a:lstStyle/>
                    <a:p>
                      <a:pPr algn="ctr" fontAlgn="ctr"/>
                      <a:r>
                        <a:rPr lang="en-GB" sz="1000" b="0" i="0" u="none" strike="noStrike">
                          <a:solidFill>
                            <a:srgbClr val="000000"/>
                          </a:solidFill>
                          <a:effectLst/>
                          <a:latin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683"/>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780"/>
                    </a:solidFill>
                  </a:tcPr>
                </a:tc>
                <a:tc>
                  <a:txBody>
                    <a:bodyPr/>
                    <a:lstStyle/>
                    <a:p>
                      <a:pPr algn="ctr" fontAlgn="ctr"/>
                      <a:r>
                        <a:rPr lang="en-GB" sz="1000" b="0" i="0" u="none" strike="noStrike">
                          <a:solidFill>
                            <a:srgbClr val="000000"/>
                          </a:solidFill>
                          <a:effectLst/>
                          <a:latin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F7B"/>
                    </a:solidFill>
                  </a:tcPr>
                </a:tc>
                <a:tc>
                  <a:txBody>
                    <a:bodyPr/>
                    <a:lstStyle/>
                    <a:p>
                      <a:pPr algn="ctr" fontAlgn="ctr"/>
                      <a:r>
                        <a:rPr lang="en-GB" sz="1000" b="0" i="0" u="none" strike="noStrike">
                          <a:solidFill>
                            <a:srgbClr val="000000"/>
                          </a:solidFill>
                          <a:effectLs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57C"/>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980"/>
                    </a:solidFill>
                  </a:tcPr>
                </a:tc>
                <a:tc>
                  <a:txBody>
                    <a:bodyPr/>
                    <a:lstStyle/>
                    <a:p>
                      <a:pPr algn="ctr" fontAlgn="ctr"/>
                      <a:r>
                        <a:rPr lang="en-GB" sz="1000" b="0" i="0" u="none" strike="noStrike">
                          <a:solidFill>
                            <a:srgbClr val="000000"/>
                          </a:solidFill>
                          <a:effectLs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B84"/>
                    </a:solidFill>
                  </a:tcPr>
                </a:tc>
                <a:tc>
                  <a:txBody>
                    <a:bodyPr/>
                    <a:lstStyle/>
                    <a:p>
                      <a:pPr algn="ctr" fontAlgn="ctr"/>
                      <a:r>
                        <a:rPr lang="en-GB" sz="1000" b="0" i="0" u="none" strike="noStrike">
                          <a:solidFill>
                            <a:srgbClr val="000000"/>
                          </a:solidFill>
                          <a:effectLst/>
                          <a:latin typeface="Arial" panose="020B0604020202020204" pitchFamily="34" charset="0"/>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B81"/>
                    </a:solidFill>
                  </a:tcPr>
                </a:tc>
                <a:tc>
                  <a:txBody>
                    <a:bodyPr/>
                    <a:lstStyle/>
                    <a:p>
                      <a:pPr algn="ctr" fontAlgn="ctr"/>
                      <a:r>
                        <a:rPr lang="en-GB" sz="1000" b="0" i="0" u="none" strike="noStrike">
                          <a:solidFill>
                            <a:srgbClr val="000000"/>
                          </a:solidFill>
                          <a:effectLst/>
                          <a:latin typeface="Arial" panose="020B0604020202020204" pitchFamily="34" charset="0"/>
                        </a:rPr>
                        <a:t>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6C97E"/>
                    </a:solidFill>
                  </a:tcPr>
                </a:tc>
                <a:tc>
                  <a:txBody>
                    <a:bodyPr/>
                    <a:lstStyle/>
                    <a:p>
                      <a:pPr algn="ctr" fontAlgn="ctr"/>
                      <a:r>
                        <a:rPr lang="en-GB" sz="1000" b="0" i="0" u="none" strike="noStrike">
                          <a:solidFill>
                            <a:srgbClr val="000000"/>
                          </a:solidFill>
                          <a:effectLst/>
                          <a:latin typeface="Arial" panose="020B0604020202020204" pitchFamily="34" charset="0"/>
                        </a:rPr>
                        <a:t>163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7C07C"/>
                    </a:solidFill>
                  </a:tcPr>
                </a:tc>
                <a:tc>
                  <a:txBody>
                    <a:bodyPr/>
                    <a:lstStyle/>
                    <a:p>
                      <a:pPr algn="ctr" fontAlgn="ctr"/>
                      <a:r>
                        <a:rPr lang="en-GB" sz="1000" b="0" i="0" u="none" strike="noStrike">
                          <a:solidFill>
                            <a:srgbClr val="000000"/>
                          </a:solidFill>
                          <a:effectLst/>
                          <a:latin typeface="Arial" panose="020B0604020202020204" pitchFamily="34" charset="0"/>
                        </a:rPr>
                        <a:t>138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1CC7E"/>
                    </a:solidFill>
                  </a:tcPr>
                </a:tc>
                <a:tc>
                  <a:txBody>
                    <a:bodyPr/>
                    <a:lstStyle/>
                    <a:p>
                      <a:pPr algn="ctr" fontAlgn="ctr"/>
                      <a:r>
                        <a:rPr lang="en-GB" sz="1000" b="0" i="0" u="none" strike="noStrike">
                          <a:solidFill>
                            <a:srgbClr val="000000"/>
                          </a:solidFill>
                          <a:effectLst/>
                          <a:latin typeface="Arial" panose="020B0604020202020204" pitchFamily="34" charset="0"/>
                        </a:rPr>
                        <a:t>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981"/>
                    </a:solidFill>
                  </a:tcPr>
                </a:tc>
                <a:tc>
                  <a:txBody>
                    <a:bodyPr/>
                    <a:lstStyle/>
                    <a:p>
                      <a:pPr algn="ctr" fontAlgn="ctr"/>
                      <a:r>
                        <a:rPr lang="en-GB" sz="1000" b="0" i="0" u="none" strike="noStrike">
                          <a:solidFill>
                            <a:srgbClr val="000000"/>
                          </a:solidFill>
                          <a:effectLst/>
                          <a:latin typeface="Arial" panose="020B060402020202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683"/>
                    </a:solidFill>
                  </a:tcPr>
                </a:tc>
                <a:tc>
                  <a:txBody>
                    <a:bodyPr/>
                    <a:lstStyle/>
                    <a:p>
                      <a:pPr algn="ctr" fontAlgn="ctr"/>
                      <a:r>
                        <a:rPr lang="en-GB" sz="1000" b="0" i="0" u="none" strike="noStrike">
                          <a:solidFill>
                            <a:srgbClr val="000000"/>
                          </a:solidFill>
                          <a:effectLs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37C"/>
                    </a:solidFill>
                  </a:tcPr>
                </a:tc>
                <a:tc>
                  <a:txBody>
                    <a:bodyPr/>
                    <a:lstStyle/>
                    <a:p>
                      <a:pPr algn="ctr" fontAlgn="ctr"/>
                      <a:r>
                        <a:rPr lang="en-GB" sz="1000" b="0" i="0" u="none" strike="noStrike">
                          <a:solidFill>
                            <a:srgbClr val="000000"/>
                          </a:solidFill>
                          <a:effectLs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874"/>
                    </a:solidFill>
                  </a:tcPr>
                </a:tc>
                <a:tc>
                  <a:txBody>
                    <a:bodyPr/>
                    <a:lstStyle/>
                    <a:p>
                      <a:pPr algn="ctr" fontAlgn="ctr"/>
                      <a:r>
                        <a:rPr lang="en-GB" sz="1000" b="0" i="0" u="none" strike="noStrike">
                          <a:solidFill>
                            <a:srgbClr val="000000"/>
                          </a:solidFill>
                          <a:effectLst/>
                          <a:latin typeface="Arial" panose="020B060402020202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670"/>
                    </a:solidFill>
                  </a:tcPr>
                </a:tc>
                <a:tc>
                  <a:txBody>
                    <a:bodyPr/>
                    <a:lstStyle/>
                    <a:p>
                      <a:pPr algn="ctr" fontAlgn="ctr"/>
                      <a:r>
                        <a:rPr lang="en-GB" sz="1000" b="0" i="0" u="none" strike="noStrike">
                          <a:solidFill>
                            <a:srgbClr val="000000"/>
                          </a:solidFill>
                          <a:effectLst/>
                          <a:latin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000" b="0" i="0" u="none" strike="noStrike">
                          <a:solidFill>
                            <a:srgbClr val="000000"/>
                          </a:solidFill>
                          <a:effectLst/>
                          <a:latin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B6E"/>
                    </a:solidFill>
                  </a:tcPr>
                </a:tc>
                <a:extLst>
                  <a:ext uri="{0D108BD9-81ED-4DB2-BD59-A6C34878D82A}">
                    <a16:rowId xmlns:a16="http://schemas.microsoft.com/office/drawing/2014/main" val="3659218618"/>
                  </a:ext>
                </a:extLst>
              </a:tr>
              <a:tr h="335741">
                <a:tc>
                  <a:txBody>
                    <a:bodyPr/>
                    <a:lstStyle/>
                    <a:p>
                      <a:pPr algn="ctr" fontAlgn="b"/>
                      <a:r>
                        <a:rPr lang="en-GB" sz="1000" b="1" i="0" u="none" strike="noStrike">
                          <a:solidFill>
                            <a:srgbClr val="000000"/>
                          </a:solidFill>
                          <a:effectLst/>
                          <a:latin typeface="Arial" panose="020B0604020202020204" pitchFamily="34" charset="0"/>
                        </a:rPr>
                        <a:t>Wednesday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17C"/>
                    </a:solidFill>
                  </a:tcPr>
                </a:tc>
                <a:tc>
                  <a:txBody>
                    <a:bodyPr/>
                    <a:lstStyle/>
                    <a:p>
                      <a:pPr algn="ctr" fontAlgn="ctr"/>
                      <a:r>
                        <a:rPr lang="en-GB" sz="1000" b="0" i="0" u="none" strike="noStrike">
                          <a:solidFill>
                            <a:srgbClr val="000000"/>
                          </a:solidFill>
                          <a:effectLst/>
                          <a:latin typeface="Arial" panose="020B060402020202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B84"/>
                    </a:solidFill>
                  </a:tcPr>
                </a:tc>
                <a:tc>
                  <a:txBody>
                    <a:bodyPr/>
                    <a:lstStyle/>
                    <a:p>
                      <a:pPr algn="ctr" fontAlgn="ctr"/>
                      <a:r>
                        <a:rPr lang="en-GB" sz="1000" b="0" i="0" u="none" strike="noStrike">
                          <a:solidFill>
                            <a:srgbClr val="000000"/>
                          </a:solidFill>
                          <a:effectLs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382"/>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57F"/>
                    </a:solidFill>
                  </a:tcPr>
                </a:tc>
                <a:tc>
                  <a:txBody>
                    <a:bodyPr/>
                    <a:lstStyle/>
                    <a:p>
                      <a:pPr algn="ctr" fontAlgn="ctr"/>
                      <a:r>
                        <a:rPr lang="en-GB" sz="1000" b="0"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17F"/>
                    </a:solidFill>
                  </a:tcPr>
                </a:tc>
                <a:tc>
                  <a:txBody>
                    <a:bodyPr/>
                    <a:lstStyle/>
                    <a:p>
                      <a:pPr algn="ctr" fontAlgn="ctr"/>
                      <a:r>
                        <a:rPr lang="en-GB" sz="1000" b="0" i="0" u="none" strike="noStrike">
                          <a:solidFill>
                            <a:srgbClr val="000000"/>
                          </a:solidFill>
                          <a:effectLs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382"/>
                    </a:solidFill>
                  </a:tcPr>
                </a:tc>
                <a:tc>
                  <a:txBody>
                    <a:bodyPr/>
                    <a:lstStyle/>
                    <a:p>
                      <a:pPr algn="ctr" fontAlgn="ctr"/>
                      <a:r>
                        <a:rPr lang="en-GB" sz="1000" b="0" i="0" u="none" strike="noStrike">
                          <a:solidFill>
                            <a:srgbClr val="000000"/>
                          </a:solidFill>
                          <a:effectLst/>
                          <a:latin typeface="Arial" panose="020B0604020202020204" pitchFamily="34" charset="0"/>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A84"/>
                    </a:solidFill>
                  </a:tcPr>
                </a:tc>
                <a:tc>
                  <a:txBody>
                    <a:bodyPr/>
                    <a:lstStyle/>
                    <a:p>
                      <a:pPr algn="ctr" fontAlgn="ctr"/>
                      <a:r>
                        <a:rPr lang="en-GB" sz="1000" b="0" i="0" u="none" strike="noStrike">
                          <a:solidFill>
                            <a:srgbClr val="000000"/>
                          </a:solidFill>
                          <a:effectLst/>
                          <a:latin typeface="Arial" panose="020B0604020202020204" pitchFamily="34" charset="0"/>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E884"/>
                    </a:solidFill>
                  </a:tcPr>
                </a:tc>
                <a:tc>
                  <a:txBody>
                    <a:bodyPr/>
                    <a:lstStyle/>
                    <a:p>
                      <a:pPr algn="ctr" fontAlgn="ctr"/>
                      <a:r>
                        <a:rPr lang="en-GB" sz="1000" b="0" i="0" u="none" strike="noStrike">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27F"/>
                    </a:solidFill>
                  </a:tcPr>
                </a:tc>
                <a:tc>
                  <a:txBody>
                    <a:bodyPr/>
                    <a:lstStyle/>
                    <a:p>
                      <a:pPr algn="ctr" fontAlgn="ctr"/>
                      <a:r>
                        <a:rPr lang="en-GB" sz="1000" b="0" i="0" u="none" strike="noStrike">
                          <a:solidFill>
                            <a:srgbClr val="000000"/>
                          </a:solidFill>
                          <a:effectLst/>
                          <a:latin typeface="Arial" panose="020B060402020202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87D"/>
                    </a:solidFill>
                  </a:tcPr>
                </a:tc>
                <a:tc>
                  <a:txBody>
                    <a:bodyPr/>
                    <a:lstStyle/>
                    <a:p>
                      <a:pPr algn="ctr" fontAlgn="ctr"/>
                      <a:r>
                        <a:rPr lang="en-GB" sz="1000" b="0" i="0" u="none" strike="noStrike">
                          <a:solidFill>
                            <a:srgbClr val="000000"/>
                          </a:solidFill>
                          <a:effectLs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37C"/>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880"/>
                    </a:solidFill>
                  </a:tcPr>
                </a:tc>
                <a:tc>
                  <a:txBody>
                    <a:bodyPr/>
                    <a:lstStyle/>
                    <a:p>
                      <a:pPr algn="ctr" fontAlgn="ctr"/>
                      <a:r>
                        <a:rPr lang="en-GB" sz="1000" b="0" i="0" u="none" strike="noStrike">
                          <a:solidFill>
                            <a:srgbClr val="000000"/>
                          </a:solidFill>
                          <a:effectLst/>
                          <a:latin typeface="Arial" panose="020B0604020202020204" pitchFamily="34" charset="0"/>
                        </a:rPr>
                        <a:t>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784"/>
                    </a:solidFill>
                  </a:tcPr>
                </a:tc>
                <a:tc>
                  <a:txBody>
                    <a:bodyPr/>
                    <a:lstStyle/>
                    <a:p>
                      <a:pPr algn="ctr" fontAlgn="ctr"/>
                      <a:r>
                        <a:rPr lang="en-GB" sz="1000" b="0" i="0" u="none" strike="noStrike">
                          <a:solidFill>
                            <a:srgbClr val="000000"/>
                          </a:solidFill>
                          <a:effectLst/>
                          <a:latin typeface="Arial" panose="020B0604020202020204" pitchFamily="34" charset="0"/>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881"/>
                    </a:solidFill>
                  </a:tcPr>
                </a:tc>
                <a:tc>
                  <a:txBody>
                    <a:bodyPr/>
                    <a:lstStyle/>
                    <a:p>
                      <a:pPr algn="ctr" fontAlgn="ctr"/>
                      <a:r>
                        <a:rPr lang="en-GB" sz="1000" b="0" i="0" u="none" strike="noStrike">
                          <a:solidFill>
                            <a:srgbClr val="000000"/>
                          </a:solidFill>
                          <a:effectLst/>
                          <a:latin typeface="Arial" panose="020B0604020202020204" pitchFamily="34" charset="0"/>
                        </a:rPr>
                        <a:t>141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CA7E"/>
                    </a:solidFill>
                  </a:tcPr>
                </a:tc>
                <a:tc>
                  <a:txBody>
                    <a:bodyPr/>
                    <a:lstStyle/>
                    <a:p>
                      <a:pPr algn="ctr" fontAlgn="ctr"/>
                      <a:r>
                        <a:rPr lang="en-GB" sz="1000" b="0" i="0" u="none" strike="noStrike">
                          <a:solidFill>
                            <a:srgbClr val="000000"/>
                          </a:solidFill>
                          <a:effectLst/>
                          <a:latin typeface="Arial" panose="020B0604020202020204" pitchFamily="34" charset="0"/>
                        </a:rPr>
                        <a:t>165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000" b="0" i="0" u="none" strike="noStrike">
                          <a:solidFill>
                            <a:srgbClr val="000000"/>
                          </a:solidFill>
                          <a:effectLst/>
                          <a:latin typeface="Arial" panose="020B0604020202020204" pitchFamily="34" charset="0"/>
                        </a:rPr>
                        <a:t>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CB7E"/>
                    </a:solidFill>
                  </a:tcPr>
                </a:tc>
                <a:tc>
                  <a:txBody>
                    <a:bodyPr/>
                    <a:lstStyle/>
                    <a:p>
                      <a:pPr algn="ctr" fontAlgn="ctr"/>
                      <a:r>
                        <a:rPr lang="en-GB" sz="1000" b="0" i="0" u="none" strike="noStrike">
                          <a:solidFill>
                            <a:srgbClr val="000000"/>
                          </a:solidFill>
                          <a:effectLst/>
                          <a:latin typeface="Arial" panose="020B0604020202020204" pitchFamily="34" charset="0"/>
                        </a:rPr>
                        <a:t>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780"/>
                    </a:solidFill>
                  </a:tcPr>
                </a:tc>
                <a:tc>
                  <a:txBody>
                    <a:bodyPr/>
                    <a:lstStyle/>
                    <a:p>
                      <a:pPr algn="ctr" fontAlgn="ctr"/>
                      <a:r>
                        <a:rPr lang="en-GB" sz="1000" b="0" i="0" u="none" strike="noStrike">
                          <a:solidFill>
                            <a:srgbClr val="000000"/>
                          </a:solidFill>
                          <a:effectLst/>
                          <a:latin typeface="Arial" panose="020B060402020202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784"/>
                    </a:solidFill>
                  </a:tcPr>
                </a:tc>
                <a:tc>
                  <a:txBody>
                    <a:bodyPr/>
                    <a:lstStyle/>
                    <a:p>
                      <a:pPr algn="ctr" fontAlgn="ctr"/>
                      <a:r>
                        <a:rPr lang="en-GB" sz="1000" b="0" i="0" u="none" strike="noStrike">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tc>
                  <a:txBody>
                    <a:bodyPr/>
                    <a:lstStyle/>
                    <a:p>
                      <a:pPr algn="ctr" fontAlgn="ctr"/>
                      <a:r>
                        <a:rPr lang="en-GB" sz="1000" b="0" i="0" u="none" strike="noStrike">
                          <a:solidFill>
                            <a:srgbClr val="000000"/>
                          </a:solidFill>
                          <a:effectLst/>
                          <a:latin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D78"/>
                    </a:solidFill>
                  </a:tcPr>
                </a:tc>
                <a:tc>
                  <a:txBody>
                    <a:bodyPr/>
                    <a:lstStyle/>
                    <a:p>
                      <a:pPr algn="ctr" fontAlgn="ctr"/>
                      <a:r>
                        <a:rPr lang="en-GB" sz="1000" b="0" i="0" u="none" strike="noStrike">
                          <a:solidFill>
                            <a:srgbClr val="000000"/>
                          </a:solidFill>
                          <a:effectLst/>
                          <a:latin typeface="Arial" panose="020B060402020202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46D"/>
                    </a:solidFill>
                  </a:tcPr>
                </a:tc>
                <a:tc>
                  <a:txBody>
                    <a:bodyPr/>
                    <a:lstStyle/>
                    <a:p>
                      <a:pPr algn="ctr" fontAlgn="ctr"/>
                      <a:r>
                        <a:rPr lang="en-GB" sz="1000" b="0" i="0" u="none" strike="noStrike">
                          <a:solidFill>
                            <a:srgbClr val="000000"/>
                          </a:solidFill>
                          <a:effectLst/>
                          <a:latin typeface="Arial" panose="020B060402020202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D6B"/>
                    </a:solidFill>
                  </a:tcPr>
                </a:tc>
                <a:tc>
                  <a:txBody>
                    <a:bodyPr/>
                    <a:lstStyle/>
                    <a:p>
                      <a:pPr algn="ctr" fontAlgn="ctr"/>
                      <a:r>
                        <a:rPr lang="en-GB" sz="1000" b="0" i="0" u="none" strike="noStrike">
                          <a:solidFill>
                            <a:srgbClr val="000000"/>
                          </a:solidFill>
                          <a:effectLst/>
                          <a:latin typeface="Arial" panose="020B060402020202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C6E"/>
                    </a:solidFill>
                  </a:tcPr>
                </a:tc>
                <a:extLst>
                  <a:ext uri="{0D108BD9-81ED-4DB2-BD59-A6C34878D82A}">
                    <a16:rowId xmlns:a16="http://schemas.microsoft.com/office/drawing/2014/main" val="908830612"/>
                  </a:ext>
                </a:extLst>
              </a:tr>
              <a:tr h="335741">
                <a:tc>
                  <a:txBody>
                    <a:bodyPr/>
                    <a:lstStyle/>
                    <a:p>
                      <a:pPr algn="ctr" fontAlgn="b"/>
                      <a:r>
                        <a:rPr lang="en-GB" sz="1000" b="1" i="0" u="none" strike="noStrike">
                          <a:solidFill>
                            <a:srgbClr val="000000"/>
                          </a:solidFill>
                          <a:effectLst/>
                          <a:latin typeface="Arial" panose="020B0604020202020204" pitchFamily="34" charset="0"/>
                        </a:rPr>
                        <a:t>Thursday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C7E"/>
                    </a:solidFill>
                  </a:tcPr>
                </a:tc>
                <a:tc>
                  <a:txBody>
                    <a:bodyPr/>
                    <a:lstStyle/>
                    <a:p>
                      <a:pPr algn="ctr" fontAlgn="ctr"/>
                      <a:r>
                        <a:rPr lang="en-GB" sz="1000" b="0" i="0" u="none" strike="noStrike">
                          <a:solidFill>
                            <a:srgbClr val="000000"/>
                          </a:solidFill>
                          <a:effectLst/>
                          <a:latin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683"/>
                    </a:solidFill>
                  </a:tcPr>
                </a:tc>
                <a:tc>
                  <a:txBody>
                    <a:bodyPr/>
                    <a:lstStyle/>
                    <a:p>
                      <a:pPr algn="ctr" fontAlgn="ctr"/>
                      <a:r>
                        <a:rPr lang="en-GB" sz="1000" b="0" i="0" u="none" strike="noStrike">
                          <a:solidFill>
                            <a:srgbClr val="000000"/>
                          </a:solidFill>
                          <a:effectLst/>
                          <a:latin typeface="Arial" panose="020B060402020202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c>
                  <a:txBody>
                    <a:bodyPr/>
                    <a:lstStyle/>
                    <a:p>
                      <a:pPr algn="ctr" fontAlgn="ctr"/>
                      <a:r>
                        <a:rPr lang="en-GB" sz="1000" b="0" i="0" u="none" strike="noStrike">
                          <a:solidFill>
                            <a:srgbClr val="000000"/>
                          </a:solidFill>
                          <a:effectLst/>
                          <a:latin typeface="Arial" panose="020B060402020202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983"/>
                    </a:solidFill>
                  </a:tcPr>
                </a:tc>
                <a:tc>
                  <a:txBody>
                    <a:bodyPr/>
                    <a:lstStyle/>
                    <a:p>
                      <a:pPr algn="ctr" fontAlgn="ctr"/>
                      <a:r>
                        <a:rPr lang="en-GB" sz="1000" b="0" i="0" u="none" strike="noStrike">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tc>
                  <a:txBody>
                    <a:bodyPr/>
                    <a:lstStyle/>
                    <a:p>
                      <a:pPr algn="ctr" fontAlgn="ctr"/>
                      <a:r>
                        <a:rPr lang="en-GB" sz="10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783"/>
                    </a:solidFill>
                  </a:tcPr>
                </a:tc>
                <a:tc>
                  <a:txBody>
                    <a:bodyPr/>
                    <a:lstStyle/>
                    <a:p>
                      <a:pPr algn="ctr" fontAlgn="ctr"/>
                      <a:r>
                        <a:rPr lang="en-GB" sz="1000" b="0" i="0" u="none" strike="noStrike">
                          <a:solidFill>
                            <a:srgbClr val="000000"/>
                          </a:solidFill>
                          <a:effectLst/>
                          <a:latin typeface="Arial" panose="020B060402020202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c>
                  <a:txBody>
                    <a:bodyPr/>
                    <a:lstStyle/>
                    <a:p>
                      <a:pPr algn="ctr" fontAlgn="ctr"/>
                      <a:r>
                        <a:rPr lang="en-GB" sz="1000" b="0" i="0" u="none" strike="noStrike">
                          <a:solidFill>
                            <a:srgbClr val="000000"/>
                          </a:solidFill>
                          <a:effectLst/>
                          <a:latin typeface="Arial" panose="020B0604020202020204" pitchFamily="34" charset="0"/>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E383"/>
                    </a:solidFill>
                  </a:tcPr>
                </a:tc>
                <a:tc>
                  <a:txBody>
                    <a:bodyPr/>
                    <a:lstStyle/>
                    <a:p>
                      <a:pPr algn="ctr" fontAlgn="ctr"/>
                      <a:r>
                        <a:rPr lang="en-GB" sz="1000" b="0" i="0" u="none" strike="noStrike">
                          <a:solidFill>
                            <a:srgbClr val="000000"/>
                          </a:solidFill>
                          <a:effectLs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000" b="0" i="0" u="none" strike="noStrike">
                          <a:solidFill>
                            <a:srgbClr val="000000"/>
                          </a:solidFill>
                          <a:effectLs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77D"/>
                    </a:solidFill>
                  </a:tcPr>
                </a:tc>
                <a:tc>
                  <a:txBody>
                    <a:bodyPr/>
                    <a:lstStyle/>
                    <a:p>
                      <a:pPr algn="ctr" fontAlgn="ctr"/>
                      <a:r>
                        <a:rPr lang="en-GB" sz="1000" b="0" i="0" u="none" strike="noStrike">
                          <a:solidFill>
                            <a:srgbClr val="000000"/>
                          </a:solidFill>
                          <a:effectLs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37C"/>
                    </a:solidFill>
                  </a:tcPr>
                </a:tc>
                <a:tc>
                  <a:txBody>
                    <a:bodyPr/>
                    <a:lstStyle/>
                    <a:p>
                      <a:pPr algn="ctr" fontAlgn="ctr"/>
                      <a:r>
                        <a:rPr lang="en-GB" sz="1000" b="0" i="0" u="none" strike="noStrike">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37F"/>
                    </a:solidFill>
                  </a:tcPr>
                </a:tc>
                <a:tc>
                  <a:txBody>
                    <a:bodyPr/>
                    <a:lstStyle/>
                    <a:p>
                      <a:pPr algn="ctr" fontAlgn="ctr"/>
                      <a:r>
                        <a:rPr lang="en-GB" sz="1000" b="0" i="0" u="none" strike="noStrike">
                          <a:solidFill>
                            <a:srgbClr val="000000"/>
                          </a:solidFill>
                          <a:effectLst/>
                          <a:latin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683"/>
                    </a:solidFill>
                  </a:tcPr>
                </a:tc>
                <a:tc>
                  <a:txBody>
                    <a:bodyPr/>
                    <a:lstStyle/>
                    <a:p>
                      <a:pPr algn="ctr" fontAlgn="ctr"/>
                      <a:r>
                        <a:rPr lang="en-GB" sz="1000" b="0" i="0" u="none" strike="noStrike">
                          <a:solidFill>
                            <a:srgbClr val="000000"/>
                          </a:solidFill>
                          <a:effectLst/>
                          <a:latin typeface="Arial" panose="020B060402020202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D981"/>
                    </a:solidFill>
                  </a:tcPr>
                </a:tc>
                <a:tc>
                  <a:txBody>
                    <a:bodyPr/>
                    <a:lstStyle/>
                    <a:p>
                      <a:pPr algn="ctr" fontAlgn="ctr"/>
                      <a:r>
                        <a:rPr lang="en-GB" sz="1000" b="0" i="0" u="none" strike="noStrike">
                          <a:solidFill>
                            <a:srgbClr val="000000"/>
                          </a:solidFill>
                          <a:effectLst/>
                          <a:latin typeface="Arial" panose="020B0604020202020204" pitchFamily="34" charset="0"/>
                        </a:rPr>
                        <a:t>138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1CC7E"/>
                    </a:solidFill>
                  </a:tcPr>
                </a:tc>
                <a:tc>
                  <a:txBody>
                    <a:bodyPr/>
                    <a:lstStyle/>
                    <a:p>
                      <a:pPr algn="ctr" fontAlgn="ctr"/>
                      <a:r>
                        <a:rPr lang="en-GB" sz="1000" b="0" i="0" u="none" strike="noStrike">
                          <a:solidFill>
                            <a:srgbClr val="000000"/>
                          </a:solidFill>
                          <a:effectLst/>
                          <a:latin typeface="Arial" panose="020B0604020202020204" pitchFamily="34" charset="0"/>
                        </a:rPr>
                        <a:t>159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EC27C"/>
                    </a:solidFill>
                  </a:tcPr>
                </a:tc>
                <a:tc>
                  <a:txBody>
                    <a:bodyPr/>
                    <a:lstStyle/>
                    <a:p>
                      <a:pPr algn="ctr" fontAlgn="ctr"/>
                      <a:r>
                        <a:rPr lang="en-GB" sz="1000" b="0" i="0" u="none" strike="noStrike">
                          <a:solidFill>
                            <a:srgbClr val="000000"/>
                          </a:solidFill>
                          <a:effectLst/>
                          <a:latin typeface="Arial" panose="020B0604020202020204" pitchFamily="34" charset="0"/>
                        </a:rPr>
                        <a:t>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CD7E"/>
                    </a:solidFill>
                  </a:tcPr>
                </a:tc>
                <a:tc>
                  <a:txBody>
                    <a:bodyPr/>
                    <a:lstStyle/>
                    <a:p>
                      <a:pPr algn="ctr" fontAlgn="ctr"/>
                      <a:r>
                        <a:rPr lang="en-GB" sz="1000" b="0" i="0" u="none" strike="noStrike">
                          <a:solidFill>
                            <a:srgbClr val="000000"/>
                          </a:solidFill>
                          <a:effectLst/>
                          <a:latin typeface="Arial" panose="020B0604020202020204" pitchFamily="34" charset="0"/>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A81"/>
                    </a:solidFill>
                  </a:tcPr>
                </a:tc>
                <a:tc>
                  <a:txBody>
                    <a:bodyPr/>
                    <a:lstStyle/>
                    <a:p>
                      <a:pPr algn="ctr" fontAlgn="ctr"/>
                      <a:r>
                        <a:rPr lang="en-GB" sz="1000" b="0" i="0" u="none" strike="noStrike">
                          <a:solidFill>
                            <a:srgbClr val="000000"/>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283"/>
                    </a:solidFill>
                  </a:tcPr>
                </a:tc>
                <a:tc>
                  <a:txBody>
                    <a:bodyPr/>
                    <a:lstStyle/>
                    <a:p>
                      <a:pPr algn="ctr" fontAlgn="ctr"/>
                      <a:r>
                        <a:rPr lang="en-GB" sz="1000" b="0" i="0" u="none" strike="noStrike">
                          <a:solidFill>
                            <a:srgbClr val="000000"/>
                          </a:solidFill>
                          <a:effectLst/>
                          <a:latin typeface="Arial" panose="020B0604020202020204" pitchFamily="34" charset="0"/>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884"/>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880"/>
                    </a:solidFill>
                  </a:tcPr>
                </a:tc>
                <a:tc>
                  <a:txBody>
                    <a:bodyPr/>
                    <a:lstStyle/>
                    <a:p>
                      <a:pPr algn="ctr" fontAlgn="ctr"/>
                      <a:r>
                        <a:rPr lang="en-GB" sz="1000" b="0" i="0" u="none" strike="noStrike">
                          <a:solidFill>
                            <a:srgbClr val="00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078"/>
                    </a:solidFill>
                  </a:tcPr>
                </a:tc>
                <a:tc>
                  <a:txBody>
                    <a:bodyPr/>
                    <a:lstStyle/>
                    <a:p>
                      <a:pPr algn="ctr" fontAlgn="ctr"/>
                      <a:r>
                        <a:rPr lang="en-GB" sz="1000" b="0" i="0" u="none" strike="noStrike">
                          <a:solidFill>
                            <a:srgbClr val="00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673"/>
                    </a:solidFill>
                  </a:tcPr>
                </a:tc>
                <a:tc>
                  <a:txBody>
                    <a:bodyPr/>
                    <a:lstStyle/>
                    <a:p>
                      <a:pPr algn="ctr" fontAlgn="ctr"/>
                      <a:r>
                        <a:rPr lang="en-GB" sz="1000" b="0" i="0" u="none" strike="noStrike">
                          <a:solidFill>
                            <a:srgbClr val="000000"/>
                          </a:solidFill>
                          <a:effectLst/>
                          <a:latin typeface="Arial" panose="020B060402020202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D75"/>
                    </a:solidFill>
                  </a:tcPr>
                </a:tc>
                <a:extLst>
                  <a:ext uri="{0D108BD9-81ED-4DB2-BD59-A6C34878D82A}">
                    <a16:rowId xmlns:a16="http://schemas.microsoft.com/office/drawing/2014/main" val="3677992027"/>
                  </a:ext>
                </a:extLst>
              </a:tr>
              <a:tr h="335741">
                <a:tc>
                  <a:txBody>
                    <a:bodyPr/>
                    <a:lstStyle/>
                    <a:p>
                      <a:pPr algn="ctr" fontAlgn="b"/>
                      <a:r>
                        <a:rPr lang="en-GB" sz="1000" b="1" i="0" u="none" strike="noStrike">
                          <a:solidFill>
                            <a:srgbClr val="000000"/>
                          </a:solidFill>
                          <a:effectLst/>
                          <a:latin typeface="Arial" panose="020B0604020202020204" pitchFamily="34" charset="0"/>
                        </a:rPr>
                        <a:t>Friday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C7E"/>
                    </a:solidFill>
                  </a:tcPr>
                </a:tc>
                <a:tc>
                  <a:txBody>
                    <a:bodyPr/>
                    <a:lstStyle/>
                    <a:p>
                      <a:pPr algn="ctr" fontAlgn="ctr"/>
                      <a:r>
                        <a:rPr lang="en-GB" sz="1000" b="0" i="0" u="none" strike="noStrike">
                          <a:solidFill>
                            <a:srgbClr val="000000"/>
                          </a:solidFill>
                          <a:effectLst/>
                          <a:latin typeface="Arial" panose="020B060402020202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980"/>
                    </a:solidFill>
                  </a:tcPr>
                </a:tc>
                <a:tc>
                  <a:txBody>
                    <a:bodyPr/>
                    <a:lstStyle/>
                    <a:p>
                      <a:pPr algn="ctr" fontAlgn="ctr"/>
                      <a:r>
                        <a:rPr lang="en-GB" sz="1000" b="0"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27F"/>
                    </a:solidFill>
                  </a:tcPr>
                </a:tc>
                <a:tc>
                  <a:txBody>
                    <a:bodyPr/>
                    <a:lstStyle/>
                    <a:p>
                      <a:pPr algn="ctr" fontAlgn="ctr"/>
                      <a:r>
                        <a:rPr lang="en-GB" sz="1000" b="0"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07E"/>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47F"/>
                    </a:solidFill>
                  </a:tcPr>
                </a:tc>
                <a:tc>
                  <a:txBody>
                    <a:bodyPr/>
                    <a:lstStyle/>
                    <a:p>
                      <a:pPr algn="ctr" fontAlgn="ctr"/>
                      <a:r>
                        <a:rPr lang="en-GB" sz="1000" b="0" i="0" u="none" strike="noStrike">
                          <a:solidFill>
                            <a:srgbClr val="000000"/>
                          </a:solidFill>
                          <a:effectLst/>
                          <a:latin typeface="Arial" panose="020B0604020202020204" pitchFamily="34" charset="0"/>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E884"/>
                    </a:solidFill>
                  </a:tcPr>
                </a:tc>
                <a:tc>
                  <a:txBody>
                    <a:bodyPr/>
                    <a:lstStyle/>
                    <a:p>
                      <a:pPr algn="ctr" fontAlgn="ctr"/>
                      <a:r>
                        <a:rPr lang="en-GB" sz="1000" b="0" i="0" u="none" strike="noStrike">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483"/>
                    </a:solidFill>
                  </a:tcPr>
                </a:tc>
                <a:tc>
                  <a:txBody>
                    <a:bodyPr/>
                    <a:lstStyle/>
                    <a:p>
                      <a:pPr algn="ctr" fontAlgn="ctr"/>
                      <a:r>
                        <a:rPr lang="en-GB" sz="1000" b="0"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17F"/>
                    </a:solidFill>
                  </a:tcPr>
                </a:tc>
                <a:tc>
                  <a:txBody>
                    <a:bodyPr/>
                    <a:lstStyle/>
                    <a:p>
                      <a:pPr algn="ctr" fontAlgn="ctr"/>
                      <a:r>
                        <a:rPr lang="en-GB" sz="1000" b="0" i="0" u="none" strike="noStrike">
                          <a:solidFill>
                            <a:srgbClr val="000000"/>
                          </a:solidFill>
                          <a:effectLs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57C"/>
                    </a:solidFill>
                  </a:tcPr>
                </a:tc>
                <a:tc>
                  <a:txBody>
                    <a:bodyPr/>
                    <a:lstStyle/>
                    <a:p>
                      <a:pPr algn="ctr" fontAlgn="ctr"/>
                      <a:r>
                        <a:rPr lang="en-GB" sz="1000" b="0" i="0" u="none" strike="noStrike">
                          <a:solidFill>
                            <a:srgbClr val="000000"/>
                          </a:solidFill>
                          <a:effectLs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A7D"/>
                    </a:solidFill>
                  </a:tcPr>
                </a:tc>
                <a:tc>
                  <a:txBody>
                    <a:bodyPr/>
                    <a:lstStyle/>
                    <a:p>
                      <a:pPr algn="ctr" fontAlgn="ctr"/>
                      <a:r>
                        <a:rPr lang="en-GB" sz="10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783"/>
                    </a:solidFill>
                  </a:tcPr>
                </a:tc>
                <a:tc>
                  <a:txBody>
                    <a:bodyPr/>
                    <a:lstStyle/>
                    <a:p>
                      <a:pPr algn="ctr" fontAlgn="ctr"/>
                      <a:r>
                        <a:rPr lang="en-GB" sz="1000" b="0" i="0" u="none" strike="noStrike">
                          <a:solidFill>
                            <a:srgbClr val="000000"/>
                          </a:solidFill>
                          <a:effectLst/>
                          <a:latin typeface="Arial" panose="020B060402020202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884"/>
                    </a:solidFill>
                  </a:tcPr>
                </a:tc>
                <a:tc>
                  <a:txBody>
                    <a:bodyPr/>
                    <a:lstStyle/>
                    <a:p>
                      <a:pPr algn="ctr" fontAlgn="ctr"/>
                      <a:r>
                        <a:rPr lang="en-GB" sz="1000" b="0" i="0" u="none" strike="noStrike">
                          <a:solidFill>
                            <a:srgbClr val="000000"/>
                          </a:solidFill>
                          <a:effectLst/>
                          <a:latin typeface="Arial" panose="020B0604020202020204" pitchFamily="34" charset="0"/>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C81"/>
                    </a:solidFill>
                  </a:tcPr>
                </a:tc>
                <a:tc>
                  <a:txBody>
                    <a:bodyPr/>
                    <a:lstStyle/>
                    <a:p>
                      <a:pPr algn="ctr" fontAlgn="ctr"/>
                      <a:r>
                        <a:rPr lang="en-GB" sz="1000" b="0" i="0" u="none" strike="noStrike">
                          <a:solidFill>
                            <a:srgbClr val="000000"/>
                          </a:solidFill>
                          <a:effectLst/>
                          <a:latin typeface="Arial" panose="020B0604020202020204" pitchFamily="34" charset="0"/>
                        </a:rPr>
                        <a:t>136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CC7E"/>
                    </a:solidFill>
                  </a:tcPr>
                </a:tc>
                <a:tc>
                  <a:txBody>
                    <a:bodyPr/>
                    <a:lstStyle/>
                    <a:p>
                      <a:pPr algn="ctr" fontAlgn="ctr"/>
                      <a:r>
                        <a:rPr lang="en-GB" sz="1000" b="0" i="0" u="none" strike="noStrike">
                          <a:solidFill>
                            <a:srgbClr val="000000"/>
                          </a:solidFill>
                          <a:effectLst/>
                          <a:latin typeface="Arial" panose="020B0604020202020204" pitchFamily="34" charset="0"/>
                        </a:rPr>
                        <a:t>164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7BF7C"/>
                    </a:solidFill>
                  </a:tcPr>
                </a:tc>
                <a:tc>
                  <a:txBody>
                    <a:bodyPr/>
                    <a:lstStyle/>
                    <a:p>
                      <a:pPr algn="ctr" fontAlgn="ctr"/>
                      <a:r>
                        <a:rPr lang="en-GB" sz="1000" b="0" i="0" u="none" strike="noStrike">
                          <a:solidFill>
                            <a:srgbClr val="000000"/>
                          </a:solidFill>
                          <a:effectLst/>
                          <a:latin typeface="Arial" panose="020B0604020202020204" pitchFamily="34" charset="0"/>
                        </a:rPr>
                        <a:t>147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2C77D"/>
                    </a:solidFill>
                  </a:tcPr>
                </a:tc>
                <a:tc>
                  <a:txBody>
                    <a:bodyPr/>
                    <a:lstStyle/>
                    <a:p>
                      <a:pPr algn="ctr" fontAlgn="ctr"/>
                      <a:r>
                        <a:rPr lang="en-GB" sz="1000" b="0" i="0" u="none" strike="noStrike">
                          <a:solidFill>
                            <a:srgbClr val="000000"/>
                          </a:solidFill>
                          <a:effectLst/>
                          <a:latin typeface="Arial" panose="020B0604020202020204" pitchFamily="34" charset="0"/>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D580"/>
                    </a:solidFill>
                  </a:tcPr>
                </a:tc>
                <a:tc>
                  <a:txBody>
                    <a:bodyPr/>
                    <a:lstStyle/>
                    <a:p>
                      <a:pPr algn="ctr" fontAlgn="ctr"/>
                      <a:r>
                        <a:rPr lang="en-GB" sz="1000" b="0" i="0" u="none" strike="noStrike">
                          <a:solidFill>
                            <a:srgbClr val="000000"/>
                          </a:solidFill>
                          <a:effectLs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283"/>
                    </a:solidFill>
                  </a:tcPr>
                </a:tc>
                <a:tc>
                  <a:txBody>
                    <a:bodyPr/>
                    <a:lstStyle/>
                    <a:p>
                      <a:pPr algn="ctr" fontAlgn="ctr"/>
                      <a:r>
                        <a:rPr lang="en-GB" sz="10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582"/>
                    </a:solidFill>
                  </a:tcPr>
                </a:tc>
                <a:tc>
                  <a:txBody>
                    <a:bodyPr/>
                    <a:lstStyle/>
                    <a:p>
                      <a:pPr algn="ctr" fontAlgn="ctr"/>
                      <a:r>
                        <a:rPr lang="en-GB" sz="1000" b="0" i="0" u="none" strike="noStrike">
                          <a:solidFill>
                            <a:srgbClr val="000000"/>
                          </a:solidFill>
                          <a:effectLs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47C"/>
                    </a:solidFill>
                  </a:tcPr>
                </a:tc>
                <a:tc>
                  <a:txBody>
                    <a:bodyPr/>
                    <a:lstStyle/>
                    <a:p>
                      <a:pPr algn="ctr" fontAlgn="ctr"/>
                      <a:r>
                        <a:rPr lang="en-GB" sz="1000" b="0" i="0" u="none" strike="noStrike">
                          <a:solidFill>
                            <a:srgbClr val="000000"/>
                          </a:solidFill>
                          <a:effectLst/>
                          <a:latin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E78"/>
                    </a:solidFill>
                  </a:tcPr>
                </a:tc>
                <a:tc>
                  <a:txBody>
                    <a:bodyPr/>
                    <a:lstStyle/>
                    <a:p>
                      <a:pPr algn="ctr" fontAlgn="ctr"/>
                      <a:r>
                        <a:rPr lang="en-GB" sz="1000" b="0" i="0" u="none" strike="noStrike">
                          <a:solidFill>
                            <a:srgbClr val="000000"/>
                          </a:solidFill>
                          <a:effectLst/>
                          <a:latin typeface="Arial" panose="020B0604020202020204" pitchFamily="34"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470"/>
                    </a:solidFill>
                  </a:tcPr>
                </a:tc>
                <a:tc>
                  <a:txBody>
                    <a:bodyPr/>
                    <a:lstStyle/>
                    <a:p>
                      <a:pPr algn="ctr" fontAlgn="ctr"/>
                      <a:r>
                        <a:rPr lang="en-GB" sz="1000" b="0" i="0" u="none" strike="noStrike">
                          <a:solidFill>
                            <a:srgbClr val="000000"/>
                          </a:solidFill>
                          <a:effectLst/>
                          <a:latin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A6E"/>
                    </a:solidFill>
                  </a:tcPr>
                </a:tc>
                <a:extLst>
                  <a:ext uri="{0D108BD9-81ED-4DB2-BD59-A6C34878D82A}">
                    <a16:rowId xmlns:a16="http://schemas.microsoft.com/office/drawing/2014/main" val="3189418766"/>
                  </a:ext>
                </a:extLst>
              </a:tr>
              <a:tr h="335741">
                <a:tc>
                  <a:txBody>
                    <a:bodyPr/>
                    <a:lstStyle/>
                    <a:p>
                      <a:pPr algn="ctr" fontAlgn="b"/>
                      <a:r>
                        <a:rPr lang="en-GB" sz="1000" b="1" i="0" u="none" strike="noStrike">
                          <a:solidFill>
                            <a:srgbClr val="000000"/>
                          </a:solidFill>
                          <a:effectLst/>
                          <a:latin typeface="Arial" panose="020B0604020202020204" pitchFamily="34" charset="0"/>
                        </a:rPr>
                        <a:t>Saturday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D75"/>
                    </a:solidFill>
                  </a:tcPr>
                </a:tc>
                <a:tc>
                  <a:txBody>
                    <a:bodyPr/>
                    <a:lstStyle/>
                    <a:p>
                      <a:pPr algn="ctr" fontAlgn="ctr"/>
                      <a:r>
                        <a:rPr lang="en-GB" sz="1000" b="0"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17F"/>
                    </a:solidFill>
                  </a:tcPr>
                </a:tc>
                <a:tc>
                  <a:txBody>
                    <a:bodyPr/>
                    <a:lstStyle/>
                    <a:p>
                      <a:pPr algn="ctr" fontAlgn="ctr"/>
                      <a:r>
                        <a:rPr lang="en-GB" sz="1000" b="0" i="0" u="none" strike="noStrike">
                          <a:solidFill>
                            <a:srgbClr val="000000"/>
                          </a:solidFill>
                          <a:effectLst/>
                          <a:latin typeface="Arial" panose="020B0604020202020204" pitchFamily="34" charset="0"/>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483"/>
                    </a:solidFill>
                  </a:tcPr>
                </a:tc>
                <a:tc>
                  <a:txBody>
                    <a:bodyPr/>
                    <a:lstStyle/>
                    <a:p>
                      <a:pPr algn="ctr" fontAlgn="ctr"/>
                      <a:r>
                        <a:rPr lang="en-GB" sz="1000" b="0" i="0" u="none" strike="noStrike">
                          <a:solidFill>
                            <a:srgbClr val="000000"/>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283"/>
                    </a:solidFill>
                  </a:tcPr>
                </a:tc>
                <a:tc>
                  <a:txBody>
                    <a:bodyPr/>
                    <a:lstStyle/>
                    <a:p>
                      <a:pPr algn="ctr" fontAlgn="ctr"/>
                      <a:r>
                        <a:rPr lang="en-GB" sz="1000" b="0" i="0" u="none" strike="noStrike">
                          <a:solidFill>
                            <a:srgbClr val="000000"/>
                          </a:solidFill>
                          <a:effectLst/>
                          <a:latin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583"/>
                    </a:solidFill>
                  </a:tcPr>
                </a:tc>
                <a:tc>
                  <a:txBody>
                    <a:bodyPr/>
                    <a:lstStyle/>
                    <a:p>
                      <a:pPr algn="ctr" fontAlgn="ctr"/>
                      <a:r>
                        <a:rPr lang="en-GB" sz="1000" b="0" i="0" u="none" strike="noStrike">
                          <a:solidFill>
                            <a:srgbClr val="000000"/>
                          </a:solidFill>
                          <a:effectLst/>
                          <a:latin typeface="Arial" panose="020B0604020202020204" pitchFamily="34" charset="0"/>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483"/>
                    </a:solidFill>
                  </a:tcPr>
                </a:tc>
                <a:tc>
                  <a:txBody>
                    <a:bodyPr/>
                    <a:lstStyle/>
                    <a:p>
                      <a:pPr algn="ctr" fontAlgn="ctr"/>
                      <a:r>
                        <a:rPr lang="en-GB" sz="1000" b="0" i="0" u="none" strike="noStrike">
                          <a:solidFill>
                            <a:srgbClr val="000000"/>
                          </a:solidFill>
                          <a:effectLst/>
                          <a:latin typeface="Arial" panose="020B060402020202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182"/>
                    </a:solidFill>
                  </a:tcPr>
                </a:tc>
                <a:tc>
                  <a:txBody>
                    <a:bodyPr/>
                    <a:lstStyle/>
                    <a:p>
                      <a:pPr algn="ctr" fontAlgn="ctr"/>
                      <a:r>
                        <a:rPr lang="en-GB" sz="1000" b="0" i="0" u="none" strike="noStrike">
                          <a:solidFill>
                            <a:srgbClr val="000000"/>
                          </a:solidFill>
                          <a:effectLs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283"/>
                    </a:solidFill>
                  </a:tcPr>
                </a:tc>
                <a:tc>
                  <a:txBody>
                    <a:bodyPr/>
                    <a:lstStyle/>
                    <a:p>
                      <a:pPr algn="ctr" fontAlgn="ctr"/>
                      <a:r>
                        <a:rPr lang="en-GB" sz="1000" b="0" i="0" u="none" strike="noStrike">
                          <a:solidFill>
                            <a:srgbClr val="000000"/>
                          </a:solidFill>
                          <a:effectLst/>
                          <a:latin typeface="Arial" panose="020B060402020202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683"/>
                    </a:solidFill>
                  </a:tcPr>
                </a:tc>
                <a:tc>
                  <a:txBody>
                    <a:bodyPr/>
                    <a:lstStyle/>
                    <a:p>
                      <a:pPr algn="ctr" fontAlgn="ctr"/>
                      <a:r>
                        <a:rPr lang="en-GB" sz="1000" b="0" i="0" u="none" strike="noStrike">
                          <a:solidFill>
                            <a:srgbClr val="000000"/>
                          </a:solidFill>
                          <a:effectLst/>
                          <a:latin typeface="Arial" panose="020B060402020202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683"/>
                    </a:solidFill>
                  </a:tcPr>
                </a:tc>
                <a:tc>
                  <a:txBody>
                    <a:bodyPr/>
                    <a:lstStyle/>
                    <a:p>
                      <a:pPr algn="ctr" fontAlgn="ctr"/>
                      <a:r>
                        <a:rPr lang="en-GB" sz="1000" b="0" i="0" u="none" strike="noStrike">
                          <a:solidFill>
                            <a:srgbClr val="000000"/>
                          </a:solidFill>
                          <a:effectLst/>
                          <a:latin typeface="Arial" panose="020B0604020202020204" pitchFamily="34" charset="0"/>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E884"/>
                    </a:solidFill>
                  </a:tcPr>
                </a:tc>
                <a:tc>
                  <a:txBody>
                    <a:bodyPr/>
                    <a:lstStyle/>
                    <a:p>
                      <a:pPr algn="ctr" fontAlgn="ctr"/>
                      <a:r>
                        <a:rPr lang="en-GB" sz="1000" b="0" i="0" u="none" strike="noStrike">
                          <a:solidFill>
                            <a:srgbClr val="000000"/>
                          </a:solidFill>
                          <a:effectLst/>
                          <a:latin typeface="Arial" panose="020B0604020202020204" pitchFamily="34" charset="0"/>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483"/>
                    </a:solidFill>
                  </a:tcPr>
                </a:tc>
                <a:tc>
                  <a:txBody>
                    <a:bodyPr/>
                    <a:lstStyle/>
                    <a:p>
                      <a:pPr algn="ctr" fontAlgn="ctr"/>
                      <a:r>
                        <a:rPr lang="en-GB" sz="1000" b="0" i="0" u="none" strike="noStrike">
                          <a:solidFill>
                            <a:srgbClr val="000000"/>
                          </a:solidFill>
                          <a:effectLst/>
                          <a:latin typeface="Arial" panose="020B0604020202020204" pitchFamily="34" charset="0"/>
                        </a:rPr>
                        <a:t>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D82"/>
                    </a:solidFill>
                  </a:tcPr>
                </a:tc>
                <a:tc>
                  <a:txBody>
                    <a:bodyPr/>
                    <a:lstStyle/>
                    <a:p>
                      <a:pPr algn="ctr" fontAlgn="ctr"/>
                      <a:r>
                        <a:rPr lang="en-GB" sz="1000" b="0" i="0" u="none" strike="noStrike">
                          <a:solidFill>
                            <a:srgbClr val="000000"/>
                          </a:solidFill>
                          <a:effectLst/>
                          <a:latin typeface="Arial" panose="020B0604020202020204" pitchFamily="34" charset="0"/>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B81"/>
                    </a:solidFill>
                  </a:tcPr>
                </a:tc>
                <a:tc>
                  <a:txBody>
                    <a:bodyPr/>
                    <a:lstStyle/>
                    <a:p>
                      <a:pPr algn="ctr" fontAlgn="ctr"/>
                      <a:r>
                        <a:rPr lang="en-GB" sz="1000" b="0" i="0" u="none" strike="noStrike">
                          <a:solidFill>
                            <a:srgbClr val="000000"/>
                          </a:solidFill>
                          <a:effectLst/>
                          <a:latin typeface="Arial" panose="020B0604020202020204" pitchFamily="34" charset="0"/>
                        </a:rPr>
                        <a:t>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D27F"/>
                    </a:solidFill>
                  </a:tcPr>
                </a:tc>
                <a:tc>
                  <a:txBody>
                    <a:bodyPr/>
                    <a:lstStyle/>
                    <a:p>
                      <a:pPr algn="ctr" fontAlgn="ctr"/>
                      <a:r>
                        <a:rPr lang="en-GB" sz="1000" b="0" i="0" u="none" strike="noStrike">
                          <a:solidFill>
                            <a:srgbClr val="000000"/>
                          </a:solidFill>
                          <a:effectLst/>
                          <a:latin typeface="Arial" panose="020B0604020202020204" pitchFamily="34" charset="0"/>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C7E"/>
                    </a:solidFill>
                  </a:tcPr>
                </a:tc>
                <a:tc>
                  <a:txBody>
                    <a:bodyPr/>
                    <a:lstStyle/>
                    <a:p>
                      <a:pPr algn="ctr" fontAlgn="ctr"/>
                      <a:r>
                        <a:rPr lang="en-GB" sz="1000" b="0" i="0" u="none" strike="noStrike">
                          <a:solidFill>
                            <a:srgbClr val="000000"/>
                          </a:solidFill>
                          <a:effectLst/>
                          <a:latin typeface="Arial" panose="020B0604020202020204" pitchFamily="34" charset="0"/>
                        </a:rPr>
                        <a:t>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7D27F"/>
                    </a:solidFill>
                  </a:tcPr>
                </a:tc>
                <a:tc>
                  <a:txBody>
                    <a:bodyPr/>
                    <a:lstStyle/>
                    <a:p>
                      <a:pPr algn="ctr" fontAlgn="ctr"/>
                      <a:r>
                        <a:rPr lang="en-GB" sz="1000" b="0" i="0" u="none" strike="noStrike">
                          <a:solidFill>
                            <a:srgbClr val="000000"/>
                          </a:solidFill>
                          <a:effectLst/>
                          <a:latin typeface="Arial" panose="020B0604020202020204" pitchFamily="34" charset="0"/>
                        </a:rPr>
                        <a:t>106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7DB81"/>
                    </a:solidFill>
                  </a:tcPr>
                </a:tc>
                <a:tc>
                  <a:txBody>
                    <a:bodyPr/>
                    <a:lstStyle/>
                    <a:p>
                      <a:pPr algn="ctr" fontAlgn="ctr"/>
                      <a:r>
                        <a:rPr lang="en-GB" sz="1000" b="0" i="0" u="none" strike="noStrike">
                          <a:solidFill>
                            <a:srgbClr val="000000"/>
                          </a:solidFill>
                          <a:effectLst/>
                          <a:latin typeface="Arial" panose="020B0604020202020204" pitchFamily="34" charset="0"/>
                        </a:rPr>
                        <a:t>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583"/>
                    </a:solidFill>
                  </a:tcPr>
                </a:tc>
                <a:tc>
                  <a:txBody>
                    <a:bodyPr/>
                    <a:lstStyle/>
                    <a:p>
                      <a:pPr algn="ctr" fontAlgn="ctr"/>
                      <a:r>
                        <a:rPr lang="en-GB" sz="1000" b="0" i="0" u="none" strike="noStrike">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tc>
                  <a:txBody>
                    <a:bodyPr/>
                    <a:lstStyle/>
                    <a:p>
                      <a:pPr algn="ctr" fontAlgn="ctr"/>
                      <a:r>
                        <a:rPr lang="en-GB" sz="1000" b="0" i="0" u="none" strike="noStrike">
                          <a:solidFill>
                            <a:srgbClr val="000000"/>
                          </a:solidFill>
                          <a:effectLst/>
                          <a:latin typeface="Arial" panose="020B060402020202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679"/>
                    </a:solidFill>
                  </a:tcPr>
                </a:tc>
                <a:tc>
                  <a:txBody>
                    <a:bodyPr/>
                    <a:lstStyle/>
                    <a:p>
                      <a:pPr algn="ctr" fontAlgn="ctr"/>
                      <a:r>
                        <a:rPr lang="en-GB" sz="1000" b="0" i="0" u="none" strike="noStrike">
                          <a:solidFill>
                            <a:srgbClr val="000000"/>
                          </a:solidFill>
                          <a:effectLst/>
                          <a:latin typeface="Arial" panose="020B060402020202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F6F"/>
                    </a:solidFill>
                  </a:tcPr>
                </a:tc>
                <a:tc>
                  <a:txBody>
                    <a:bodyPr/>
                    <a:lstStyle/>
                    <a:p>
                      <a:pPr algn="ctr" fontAlgn="ctr"/>
                      <a:r>
                        <a:rPr lang="en-GB" sz="10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370"/>
                    </a:solidFill>
                  </a:tcPr>
                </a:tc>
                <a:tc>
                  <a:txBody>
                    <a:bodyPr/>
                    <a:lstStyle/>
                    <a:p>
                      <a:pPr algn="ctr" fontAlgn="ctr"/>
                      <a:r>
                        <a:rPr lang="en-GB" sz="1000" b="0" i="0" u="none" strike="noStrike">
                          <a:solidFill>
                            <a:srgbClr val="000000"/>
                          </a:solidFill>
                          <a:effectLst/>
                          <a:latin typeface="Arial" panose="020B0604020202020204" pitchFamily="34"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570"/>
                    </a:solidFill>
                  </a:tcPr>
                </a:tc>
                <a:extLst>
                  <a:ext uri="{0D108BD9-81ED-4DB2-BD59-A6C34878D82A}">
                    <a16:rowId xmlns:a16="http://schemas.microsoft.com/office/drawing/2014/main" val="3067528203"/>
                  </a:ext>
                </a:extLst>
              </a:tr>
              <a:tr h="352528">
                <a:tc>
                  <a:txBody>
                    <a:bodyPr/>
                    <a:lstStyle/>
                    <a:p>
                      <a:pPr algn="ctr" fontAlgn="b"/>
                      <a:r>
                        <a:rPr lang="en-GB" sz="1000" b="1" i="0" u="none" strike="noStrike">
                          <a:solidFill>
                            <a:srgbClr val="000000"/>
                          </a:solidFill>
                          <a:effectLst/>
                          <a:latin typeface="Arial" panose="020B0604020202020204" pitchFamily="34" charset="0"/>
                        </a:rPr>
                        <a:t>Sunday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877"/>
                    </a:solidFill>
                  </a:tcPr>
                </a:tc>
                <a:tc>
                  <a:txBody>
                    <a:bodyPr/>
                    <a:lstStyle/>
                    <a:p>
                      <a:pPr algn="ctr" fontAlgn="ctr"/>
                      <a:r>
                        <a:rPr lang="en-GB" sz="1000" b="0"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17F"/>
                    </a:solidFill>
                  </a:tcPr>
                </a:tc>
                <a:tc>
                  <a:txBody>
                    <a:bodyPr/>
                    <a:lstStyle/>
                    <a:p>
                      <a:pPr algn="ctr" fontAlgn="ctr"/>
                      <a:r>
                        <a:rPr lang="en-GB" sz="1000" b="0" i="0" u="none" strike="noStrike">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tc>
                  <a:txBody>
                    <a:bodyPr/>
                    <a:lstStyle/>
                    <a:p>
                      <a:pPr algn="ctr" fontAlgn="ctr"/>
                      <a:r>
                        <a:rPr lang="en-GB" sz="10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582"/>
                    </a:solidFill>
                  </a:tcPr>
                </a:tc>
                <a:tc>
                  <a:txBody>
                    <a:bodyPr/>
                    <a:lstStyle/>
                    <a:p>
                      <a:pPr algn="ctr" fontAlgn="ctr"/>
                      <a:r>
                        <a:rPr lang="en-GB" sz="1000" b="0" i="0" u="none" strike="noStrike">
                          <a:solidFill>
                            <a:srgbClr val="000000"/>
                          </a:solidFill>
                          <a:effectLs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ctr"/>
                      <a:r>
                        <a:rPr lang="en-GB" sz="1000" b="0" i="0" u="none" strike="noStrike">
                          <a:solidFill>
                            <a:srgbClr val="000000"/>
                          </a:solidFill>
                          <a:effectLst/>
                          <a:latin typeface="Arial" panose="020B0604020202020204" pitchFamily="34" charset="0"/>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A84"/>
                    </a:solidFill>
                  </a:tcPr>
                </a:tc>
                <a:tc>
                  <a:txBody>
                    <a:bodyPr/>
                    <a:lstStyle/>
                    <a:p>
                      <a:pPr algn="ctr" fontAlgn="ctr"/>
                      <a:r>
                        <a:rPr lang="en-GB" sz="1000" b="0" i="0" u="none" strike="noStrike">
                          <a:solidFill>
                            <a:srgbClr val="000000"/>
                          </a:solidFill>
                          <a:effectLst/>
                          <a:latin typeface="Arial" panose="020B060402020202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784"/>
                    </a:solidFill>
                  </a:tcPr>
                </a:tc>
                <a:tc>
                  <a:txBody>
                    <a:bodyPr/>
                    <a:lstStyle/>
                    <a:p>
                      <a:pPr algn="ctr" fontAlgn="ctr"/>
                      <a:r>
                        <a:rPr lang="en-GB" sz="1000" b="0" i="0" u="none" strike="noStrike">
                          <a:solidFill>
                            <a:srgbClr val="000000"/>
                          </a:solidFill>
                          <a:effectLst/>
                          <a:latin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683"/>
                    </a:solidFill>
                  </a:tcPr>
                </a:tc>
                <a:tc>
                  <a:txBody>
                    <a:bodyPr/>
                    <a:lstStyle/>
                    <a:p>
                      <a:pPr algn="ctr" fontAlgn="ctr"/>
                      <a:r>
                        <a:rPr lang="en-GB" sz="1000" b="0" i="0" u="none" strike="noStrike">
                          <a:solidFill>
                            <a:srgbClr val="000000"/>
                          </a:solidFill>
                          <a:effectLs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283"/>
                    </a:solidFill>
                  </a:tcPr>
                </a:tc>
                <a:tc>
                  <a:txBody>
                    <a:bodyPr/>
                    <a:lstStyle/>
                    <a:p>
                      <a:pPr algn="ctr" fontAlgn="ctr"/>
                      <a:r>
                        <a:rPr lang="en-GB" sz="1000" b="0" i="0" u="none" strike="noStrike">
                          <a:solidFill>
                            <a:srgbClr val="000000"/>
                          </a:solidFill>
                          <a:effectLst/>
                          <a:latin typeface="Arial" panose="020B060402020202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F82"/>
                    </a:solidFill>
                  </a:tcPr>
                </a:tc>
                <a:tc>
                  <a:txBody>
                    <a:bodyPr/>
                    <a:lstStyle/>
                    <a:p>
                      <a:pPr algn="ctr" fontAlgn="ctr"/>
                      <a:r>
                        <a:rPr lang="en-GB" sz="1000" b="0" i="0" u="none" strike="noStrike">
                          <a:solidFill>
                            <a:srgbClr val="000000"/>
                          </a:solidFill>
                          <a:effectLst/>
                          <a:latin typeface="Arial" panose="020B0604020202020204" pitchFamily="34" charset="0"/>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4DF82"/>
                    </a:solidFill>
                  </a:tcPr>
                </a:tc>
                <a:tc>
                  <a:txBody>
                    <a:bodyPr/>
                    <a:lstStyle/>
                    <a:p>
                      <a:pPr algn="ctr" fontAlgn="ctr"/>
                      <a:r>
                        <a:rPr lang="en-GB" sz="1000" b="0" i="0" u="none" strike="noStrike">
                          <a:solidFill>
                            <a:srgbClr val="000000"/>
                          </a:solidFill>
                          <a:effectLst/>
                          <a:latin typeface="Arial" panose="020B0604020202020204" pitchFamily="34" charset="0"/>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C81"/>
                    </a:solidFill>
                  </a:tcPr>
                </a:tc>
                <a:tc>
                  <a:txBody>
                    <a:bodyPr/>
                    <a:lstStyle/>
                    <a:p>
                      <a:pPr algn="ctr" fontAlgn="ctr"/>
                      <a:r>
                        <a:rPr lang="en-GB" sz="1000" b="0" i="0" u="none" strike="noStrike">
                          <a:solidFill>
                            <a:srgbClr val="000000"/>
                          </a:solidFill>
                          <a:effectLst/>
                          <a:latin typeface="Arial" panose="020B0604020202020204" pitchFamily="34" charset="0"/>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3DA81"/>
                    </a:solidFill>
                  </a:tcPr>
                </a:tc>
                <a:tc>
                  <a:txBody>
                    <a:bodyPr/>
                    <a:lstStyle/>
                    <a:p>
                      <a:pPr algn="ctr" fontAlgn="ctr"/>
                      <a:r>
                        <a:rPr lang="en-GB" sz="1000" b="0" i="0" u="none" strike="noStrike">
                          <a:solidFill>
                            <a:srgbClr val="000000"/>
                          </a:solidFill>
                          <a:effectLst/>
                          <a:latin typeface="Arial" panose="020B0604020202020204" pitchFamily="34" charset="0"/>
                        </a:rPr>
                        <a:t>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780"/>
                    </a:solidFill>
                  </a:tcPr>
                </a:tc>
                <a:tc>
                  <a:txBody>
                    <a:bodyPr/>
                    <a:lstStyle/>
                    <a:p>
                      <a:pPr algn="ctr" fontAlgn="ctr"/>
                      <a:r>
                        <a:rPr lang="en-GB" sz="1000" b="0" i="0" u="none" strike="noStrike">
                          <a:solidFill>
                            <a:srgbClr val="000000"/>
                          </a:solidFill>
                          <a:effectLst/>
                          <a:latin typeface="Arial" panose="020B0604020202020204" pitchFamily="34" charset="0"/>
                        </a:rPr>
                        <a:t>132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F7F"/>
                    </a:solidFill>
                  </a:tcPr>
                </a:tc>
                <a:tc>
                  <a:txBody>
                    <a:bodyPr/>
                    <a:lstStyle/>
                    <a:p>
                      <a:pPr algn="ctr" fontAlgn="ctr"/>
                      <a:r>
                        <a:rPr lang="en-GB" sz="1000" b="0" i="0" u="none" strike="noStrike">
                          <a:solidFill>
                            <a:srgbClr val="000000"/>
                          </a:solidFill>
                          <a:effectLst/>
                          <a:latin typeface="Arial" panose="020B0604020202020204" pitchFamily="34" charset="0"/>
                        </a:rPr>
                        <a:t>138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1CC7E"/>
                    </a:solidFill>
                  </a:tcPr>
                </a:tc>
                <a:tc>
                  <a:txBody>
                    <a:bodyPr/>
                    <a:lstStyle/>
                    <a:p>
                      <a:pPr algn="ctr" fontAlgn="ctr"/>
                      <a:r>
                        <a:rPr lang="en-GB" sz="1000" b="0" i="0" u="none" strike="noStrike">
                          <a:solidFill>
                            <a:srgbClr val="000000"/>
                          </a:solidFill>
                          <a:effectLst/>
                          <a:latin typeface="Arial" panose="020B0604020202020204" pitchFamily="34" charset="0"/>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3DA81"/>
                    </a:solidFill>
                  </a:tcPr>
                </a:tc>
                <a:tc>
                  <a:txBody>
                    <a:bodyPr/>
                    <a:lstStyle/>
                    <a:p>
                      <a:pPr algn="ctr" fontAlgn="ctr"/>
                      <a:r>
                        <a:rPr lang="en-GB" sz="1000" b="0" i="0" u="none" strike="noStrike">
                          <a:solidFill>
                            <a:srgbClr val="000000"/>
                          </a:solidFill>
                          <a:effectLst/>
                          <a:latin typeface="Arial" panose="020B0604020202020204" pitchFamily="34" charset="0"/>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884"/>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780"/>
                    </a:solidFill>
                  </a:tcPr>
                </a:tc>
                <a:tc>
                  <a:txBody>
                    <a:bodyPr/>
                    <a:lstStyle/>
                    <a:p>
                      <a:pPr algn="ctr" fontAlgn="ctr"/>
                      <a:r>
                        <a:rPr lang="en-GB" sz="1000" b="0" i="0" u="none" strike="noStrike">
                          <a:solidFill>
                            <a:srgbClr val="000000"/>
                          </a:solidFill>
                          <a:effectLst/>
                          <a:latin typeface="Arial" panose="020B060402020202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77A"/>
                    </a:solidFill>
                  </a:tcPr>
                </a:tc>
                <a:tc>
                  <a:txBody>
                    <a:bodyPr/>
                    <a:lstStyle/>
                    <a:p>
                      <a:pPr algn="ctr" fontAlgn="ctr"/>
                      <a:r>
                        <a:rPr lang="en-GB" sz="1000" b="0" i="0" u="none" strike="noStrike">
                          <a:solidFill>
                            <a:srgbClr val="000000"/>
                          </a:solidFill>
                          <a:effectLst/>
                          <a:latin typeface="Arial" panose="020B060402020202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E75"/>
                    </a:solidFill>
                  </a:tcPr>
                </a:tc>
                <a:tc>
                  <a:txBody>
                    <a:bodyPr/>
                    <a:lstStyle/>
                    <a:p>
                      <a:pPr algn="ctr" fontAlgn="ctr"/>
                      <a:r>
                        <a:rPr lang="en-GB" sz="1000" b="0" i="0" u="none" strike="noStrike">
                          <a:solidFill>
                            <a:srgbClr val="000000"/>
                          </a:solidFill>
                          <a:effectLst/>
                          <a:latin typeface="Arial" panose="020B0604020202020204" pitchFamily="34" charset="0"/>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871"/>
                    </a:solidFill>
                  </a:tcPr>
                </a:tc>
                <a:tc>
                  <a:txBody>
                    <a:bodyPr/>
                    <a:lstStyle/>
                    <a:p>
                      <a:pPr algn="ctr" fontAlgn="ctr"/>
                      <a:r>
                        <a:rPr lang="en-GB" sz="1000" b="0" i="0" u="none" strike="noStrike">
                          <a:solidFill>
                            <a:srgbClr val="000000"/>
                          </a:solidFill>
                          <a:effectLst/>
                          <a:latin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000" b="0" i="0" u="none" strike="noStrike" dirty="0">
                          <a:solidFill>
                            <a:srgbClr val="000000"/>
                          </a:solidFill>
                          <a:effectLst/>
                          <a:latin typeface="Arial" panose="020B060402020202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A6B"/>
                    </a:solidFill>
                  </a:tcPr>
                </a:tc>
                <a:extLst>
                  <a:ext uri="{0D108BD9-81ED-4DB2-BD59-A6C34878D82A}">
                    <a16:rowId xmlns:a16="http://schemas.microsoft.com/office/drawing/2014/main" val="1695905604"/>
                  </a:ext>
                </a:extLst>
              </a:tr>
            </a:tbl>
          </a:graphicData>
        </a:graphic>
      </p:graphicFrame>
      <p:graphicFrame>
        <p:nvGraphicFramePr>
          <p:cNvPr id="7" name="Table 6">
            <a:extLst>
              <a:ext uri="{FF2B5EF4-FFF2-40B4-BE49-F238E27FC236}">
                <a16:creationId xmlns:a16="http://schemas.microsoft.com/office/drawing/2014/main" id="{64D18936-05FD-4ABC-25F5-639F3D34F9A6}"/>
              </a:ext>
            </a:extLst>
          </p:cNvPr>
          <p:cNvGraphicFramePr>
            <a:graphicFrameLocks noGrp="1"/>
          </p:cNvGraphicFramePr>
          <p:nvPr>
            <p:extLst>
              <p:ext uri="{D42A27DB-BD31-4B8C-83A1-F6EECF244321}">
                <p14:modId xmlns:p14="http://schemas.microsoft.com/office/powerpoint/2010/main" val="3793133018"/>
              </p:ext>
            </p:extLst>
          </p:nvPr>
        </p:nvGraphicFramePr>
        <p:xfrm>
          <a:off x="3473439" y="4714050"/>
          <a:ext cx="5245100" cy="390525"/>
        </p:xfrm>
        <a:graphic>
          <a:graphicData uri="http://schemas.openxmlformats.org/drawingml/2006/table">
            <a:tbl>
              <a:tblPr/>
              <a:tblGrid>
                <a:gridCol w="749300">
                  <a:extLst>
                    <a:ext uri="{9D8B030D-6E8A-4147-A177-3AD203B41FA5}">
                      <a16:colId xmlns:a16="http://schemas.microsoft.com/office/drawing/2014/main" val="2567805094"/>
                    </a:ext>
                  </a:extLst>
                </a:gridCol>
                <a:gridCol w="749300">
                  <a:extLst>
                    <a:ext uri="{9D8B030D-6E8A-4147-A177-3AD203B41FA5}">
                      <a16:colId xmlns:a16="http://schemas.microsoft.com/office/drawing/2014/main" val="643501544"/>
                    </a:ext>
                  </a:extLst>
                </a:gridCol>
                <a:gridCol w="749300">
                  <a:extLst>
                    <a:ext uri="{9D8B030D-6E8A-4147-A177-3AD203B41FA5}">
                      <a16:colId xmlns:a16="http://schemas.microsoft.com/office/drawing/2014/main" val="4068611767"/>
                    </a:ext>
                  </a:extLst>
                </a:gridCol>
                <a:gridCol w="749300">
                  <a:extLst>
                    <a:ext uri="{9D8B030D-6E8A-4147-A177-3AD203B41FA5}">
                      <a16:colId xmlns:a16="http://schemas.microsoft.com/office/drawing/2014/main" val="301148648"/>
                    </a:ext>
                  </a:extLst>
                </a:gridCol>
                <a:gridCol w="749300">
                  <a:extLst>
                    <a:ext uri="{9D8B030D-6E8A-4147-A177-3AD203B41FA5}">
                      <a16:colId xmlns:a16="http://schemas.microsoft.com/office/drawing/2014/main" val="3817773178"/>
                    </a:ext>
                  </a:extLst>
                </a:gridCol>
                <a:gridCol w="749300">
                  <a:extLst>
                    <a:ext uri="{9D8B030D-6E8A-4147-A177-3AD203B41FA5}">
                      <a16:colId xmlns:a16="http://schemas.microsoft.com/office/drawing/2014/main" val="3588036262"/>
                    </a:ext>
                  </a:extLst>
                </a:gridCol>
                <a:gridCol w="749300">
                  <a:extLst>
                    <a:ext uri="{9D8B030D-6E8A-4147-A177-3AD203B41FA5}">
                      <a16:colId xmlns:a16="http://schemas.microsoft.com/office/drawing/2014/main" val="3089043976"/>
                    </a:ext>
                  </a:extLst>
                </a:gridCol>
              </a:tblGrid>
              <a:tr h="190500">
                <a:tc>
                  <a:txBody>
                    <a:bodyPr/>
                    <a:lstStyle/>
                    <a:p>
                      <a:pPr algn="ctr" fontAlgn="ctr"/>
                      <a:r>
                        <a:rPr lang="en-GB" sz="1000" b="1" i="0" u="none" strike="noStrike">
                          <a:solidFill>
                            <a:srgbClr val="000000"/>
                          </a:solidFill>
                          <a:effectLst/>
                          <a:latin typeface="Arial" panose="020B0604020202020204" pitchFamily="34" charset="0"/>
                        </a:rPr>
                        <a:t>Monday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Tuesday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Wednesday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Thursday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Friday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Saturday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Sunday</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914104939"/>
                  </a:ext>
                </a:extLst>
              </a:tr>
              <a:tr h="200025">
                <a:tc>
                  <a:txBody>
                    <a:bodyPr/>
                    <a:lstStyle/>
                    <a:p>
                      <a:pPr algn="ctr" fontAlgn="b"/>
                      <a:r>
                        <a:rPr lang="en-GB" sz="1100" b="0" i="0" u="none" strike="noStrike">
                          <a:solidFill>
                            <a:srgbClr val="000000"/>
                          </a:solidFill>
                          <a:effectLst/>
                          <a:latin typeface="Calibri" panose="020F0502020204030204" pitchFamily="34" charset="0"/>
                        </a:rPr>
                        <a:t>92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B97A"/>
                    </a:solidFill>
                  </a:tcPr>
                </a:tc>
                <a:tc>
                  <a:txBody>
                    <a:bodyPr/>
                    <a:lstStyle/>
                    <a:p>
                      <a:pPr algn="ctr" fontAlgn="b"/>
                      <a:r>
                        <a:rPr lang="en-GB" sz="1100" b="0" i="0" u="none" strike="noStrike">
                          <a:solidFill>
                            <a:srgbClr val="000000"/>
                          </a:solidFill>
                          <a:effectLst/>
                          <a:latin typeface="Calibri" panose="020F050202020403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fontAlgn="b"/>
                      <a:r>
                        <a:rPr lang="en-GB" sz="1100" b="0" i="0" u="none" strike="noStrike">
                          <a:solidFill>
                            <a:srgbClr val="000000"/>
                          </a:solidFill>
                          <a:effectLst/>
                          <a:latin typeface="Calibri" panose="020F050202020403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B80"/>
                    </a:solidFill>
                  </a:tcPr>
                </a:tc>
                <a:tc>
                  <a:txBody>
                    <a:bodyPr/>
                    <a:lstStyle/>
                    <a:p>
                      <a:pPr algn="ctr" fontAlgn="b"/>
                      <a:r>
                        <a:rPr lang="en-GB" sz="1100" b="0" i="0" u="none" strike="noStrike">
                          <a:solidFill>
                            <a:srgbClr val="000000"/>
                          </a:solidFill>
                          <a:effectLst/>
                          <a:latin typeface="Calibri" panose="020F0502020204030204" pitchFamily="34" charset="0"/>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ctr" fontAlgn="b"/>
                      <a:r>
                        <a:rPr lang="en-GB" sz="1100" b="0" i="0" u="none" strike="noStrike">
                          <a:solidFill>
                            <a:srgbClr val="000000"/>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B84"/>
                    </a:solidFill>
                  </a:tcPr>
                </a:tc>
                <a:tc>
                  <a:txBody>
                    <a:bodyPr/>
                    <a:lstStyle/>
                    <a:p>
                      <a:pPr algn="ctr" fontAlgn="b"/>
                      <a:r>
                        <a:rPr lang="en-GB" sz="1100" b="0" i="0" u="none" strike="noStrike">
                          <a:solidFill>
                            <a:srgbClr val="000000"/>
                          </a:solidFill>
                          <a:effectLst/>
                          <a:latin typeface="Calibri" panose="020F0502020204030204" pitchFamily="34" charset="0"/>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CD7E"/>
                    </a:solidFill>
                  </a:tcPr>
                </a:tc>
                <a:tc>
                  <a:txBody>
                    <a:bodyPr/>
                    <a:lstStyle/>
                    <a:p>
                      <a:pPr algn="ctr" fontAlgn="b"/>
                      <a:r>
                        <a:rPr lang="en-GB" sz="1100" b="0" i="0" u="none" strike="noStrike" dirty="0">
                          <a:solidFill>
                            <a:srgbClr val="000000"/>
                          </a:solidFill>
                          <a:effectLst/>
                          <a:latin typeface="Calibri" panose="020F0502020204030204" pitchFamily="34" charset="0"/>
                        </a:rPr>
                        <a:t>120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935285973"/>
                  </a:ext>
                </a:extLst>
              </a:tr>
            </a:tbl>
          </a:graphicData>
        </a:graphic>
      </p:graphicFrame>
      <p:sp>
        <p:nvSpPr>
          <p:cNvPr id="2" name="Title 1">
            <a:extLst>
              <a:ext uri="{FF2B5EF4-FFF2-40B4-BE49-F238E27FC236}">
                <a16:creationId xmlns:a16="http://schemas.microsoft.com/office/drawing/2014/main" id="{6A74CBB0-EB64-71F1-50CE-D877A42B8B6B}"/>
              </a:ext>
            </a:extLst>
          </p:cNvPr>
          <p:cNvSpPr>
            <a:spLocks noGrp="1"/>
          </p:cNvSpPr>
          <p:nvPr>
            <p:ph type="title"/>
          </p:nvPr>
        </p:nvSpPr>
        <p:spPr/>
        <p:txBody>
          <a:bodyPr/>
          <a:lstStyle/>
          <a:p>
            <a:r>
              <a:rPr lang="en-GB" dirty="0"/>
              <a:t>When to target the ‘Reach Extenders’</a:t>
            </a:r>
          </a:p>
        </p:txBody>
      </p:sp>
      <p:sp>
        <p:nvSpPr>
          <p:cNvPr id="3" name="Text Placeholder 2">
            <a:extLst>
              <a:ext uri="{FF2B5EF4-FFF2-40B4-BE49-F238E27FC236}">
                <a16:creationId xmlns:a16="http://schemas.microsoft.com/office/drawing/2014/main" id="{EFD09B86-EBB4-497A-77C8-2E451A2B4900}"/>
              </a:ext>
            </a:extLst>
          </p:cNvPr>
          <p:cNvSpPr>
            <a:spLocks noGrp="1"/>
          </p:cNvSpPr>
          <p:nvPr>
            <p:ph type="body" sz="quarter" idx="15"/>
          </p:nvPr>
        </p:nvSpPr>
        <p:spPr/>
        <p:txBody>
          <a:bodyPr/>
          <a:lstStyle/>
          <a:p>
            <a:r>
              <a:rPr lang="en-GB" dirty="0"/>
              <a:t>Source: Barb Q3 2023, commercial  broadcasters, ‘Reach Extender’ index vs all adults.</a:t>
            </a:r>
          </a:p>
        </p:txBody>
      </p:sp>
    </p:spTree>
    <p:extLst>
      <p:ext uri="{BB962C8B-B14F-4D97-AF65-F5344CB8AC3E}">
        <p14:creationId xmlns:p14="http://schemas.microsoft.com/office/powerpoint/2010/main" val="225096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opening a door of a taxi&#10;&#10;Description automatically generated">
            <a:extLst>
              <a:ext uri="{FF2B5EF4-FFF2-40B4-BE49-F238E27FC236}">
                <a16:creationId xmlns:a16="http://schemas.microsoft.com/office/drawing/2014/main" id="{AB36883D-B84A-C291-1CE6-D668159D684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2554" t="12554" r="12120" b="12120"/>
          <a:stretch/>
        </p:blipFill>
        <p:spPr>
          <a:xfrm>
            <a:off x="0" y="0"/>
            <a:ext cx="12192000" cy="6858000"/>
          </a:xfrm>
        </p:spPr>
      </p:pic>
      <p:sp>
        <p:nvSpPr>
          <p:cNvPr id="2" name="Rectangle 1">
            <a:extLst>
              <a:ext uri="{FF2B5EF4-FFF2-40B4-BE49-F238E27FC236}">
                <a16:creationId xmlns:a16="http://schemas.microsoft.com/office/drawing/2014/main" id="{A4FC24D0-7C92-16AA-2F83-6A30013536FD}"/>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TV Viewing Overview Q3 2023</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ICC Cricket World Cup, “Out of this world”</a:t>
            </a:r>
          </a:p>
        </p:txBody>
      </p:sp>
    </p:spTree>
    <p:extLst>
      <p:ext uri="{BB962C8B-B14F-4D97-AF65-F5344CB8AC3E}">
        <p14:creationId xmlns:p14="http://schemas.microsoft.com/office/powerpoint/2010/main" val="3834251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737851-A412-48FB-84FD-700B26E0335A}"/>
              </a:ext>
            </a:extLst>
          </p:cNvPr>
          <p:cNvSpPr>
            <a:spLocks noGrp="1"/>
          </p:cNvSpPr>
          <p:nvPr>
            <p:ph type="title"/>
          </p:nvPr>
        </p:nvSpPr>
        <p:spPr>
          <a:xfrm>
            <a:off x="313437" y="371584"/>
            <a:ext cx="11341099" cy="816050"/>
          </a:xfrm>
        </p:spPr>
        <p:txBody>
          <a:bodyPr/>
          <a:lstStyle/>
          <a:p>
            <a:r>
              <a:rPr lang="en-GB" dirty="0"/>
              <a:t>Q3 2023 linear TV facts &amp; figures</a:t>
            </a:r>
          </a:p>
        </p:txBody>
      </p:sp>
      <p:sp>
        <p:nvSpPr>
          <p:cNvPr id="7" name="Text Placeholder 6">
            <a:extLst>
              <a:ext uri="{FF2B5EF4-FFF2-40B4-BE49-F238E27FC236}">
                <a16:creationId xmlns:a16="http://schemas.microsoft.com/office/drawing/2014/main" id="{FB990534-D1D9-4FE8-A26E-CDDF3AB76B78}"/>
              </a:ext>
            </a:extLst>
          </p:cNvPr>
          <p:cNvSpPr>
            <a:spLocks noGrp="1"/>
          </p:cNvSpPr>
          <p:nvPr>
            <p:ph type="body" sz="quarter" idx="15"/>
          </p:nvPr>
        </p:nvSpPr>
        <p:spPr>
          <a:xfrm>
            <a:off x="371475" y="5412181"/>
            <a:ext cx="11334817" cy="584775"/>
          </a:xfrm>
        </p:spPr>
        <p:txBody>
          <a:bodyPr/>
          <a:lstStyle/>
          <a:p>
            <a:r>
              <a:rPr lang="en-GB" dirty="0"/>
              <a:t>Sources: Barb Q3 2023, industry standard TV viewing in-home on a TV set. Reach 3min+. 30” equivalent impacts.</a:t>
            </a:r>
          </a:p>
        </p:txBody>
      </p:sp>
      <p:cxnSp>
        <p:nvCxnSpPr>
          <p:cNvPr id="77" name="Straight Connector 76">
            <a:extLst>
              <a:ext uri="{FF2B5EF4-FFF2-40B4-BE49-F238E27FC236}">
                <a16:creationId xmlns:a16="http://schemas.microsoft.com/office/drawing/2014/main" id="{851E1FB5-0357-4B16-85AD-E59CBF92B620}"/>
              </a:ext>
            </a:extLst>
          </p:cNvPr>
          <p:cNvCxnSpPr/>
          <p:nvPr/>
        </p:nvCxnSpPr>
        <p:spPr>
          <a:xfrm>
            <a:off x="1040272" y="1941706"/>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CA687A6D-6142-4732-BB06-92AFB560A249}"/>
              </a:ext>
            </a:extLst>
          </p:cNvPr>
          <p:cNvSpPr txBox="1"/>
          <p:nvPr/>
        </p:nvSpPr>
        <p:spPr>
          <a:xfrm>
            <a:off x="1128533" y="1990860"/>
            <a:ext cx="1352159" cy="338554"/>
          </a:xfrm>
          <a:prstGeom prst="rect">
            <a:avLst/>
          </a:prstGeom>
          <a:noFill/>
        </p:spPr>
        <p:txBody>
          <a:bodyPr wrap="square" rtlCol="0">
            <a:spAutoFit/>
          </a:bodyPr>
          <a:lstStyle/>
          <a:p>
            <a:r>
              <a:rPr lang="en-GB" sz="1600" dirty="0">
                <a:solidFill>
                  <a:schemeClr val="accent3"/>
                </a:solidFill>
              </a:rPr>
              <a:t>Individuals</a:t>
            </a:r>
          </a:p>
        </p:txBody>
      </p:sp>
      <p:sp>
        <p:nvSpPr>
          <p:cNvPr id="79" name="TextBox 78">
            <a:extLst>
              <a:ext uri="{FF2B5EF4-FFF2-40B4-BE49-F238E27FC236}">
                <a16:creationId xmlns:a16="http://schemas.microsoft.com/office/drawing/2014/main" id="{B2007A06-8EDE-4BE7-B577-082892B8A85D}"/>
              </a:ext>
            </a:extLst>
          </p:cNvPr>
          <p:cNvSpPr txBox="1"/>
          <p:nvPr/>
        </p:nvSpPr>
        <p:spPr>
          <a:xfrm>
            <a:off x="1128533" y="2470350"/>
            <a:ext cx="1352159" cy="338554"/>
          </a:xfrm>
          <a:prstGeom prst="rect">
            <a:avLst/>
          </a:prstGeom>
          <a:noFill/>
        </p:spPr>
        <p:txBody>
          <a:bodyPr wrap="square" rtlCol="0">
            <a:spAutoFit/>
          </a:bodyPr>
          <a:lstStyle/>
          <a:p>
            <a:r>
              <a:rPr lang="en-GB" sz="1600" dirty="0">
                <a:solidFill>
                  <a:schemeClr val="accent4"/>
                </a:solidFill>
              </a:rPr>
              <a:t>Adults</a:t>
            </a:r>
          </a:p>
        </p:txBody>
      </p:sp>
      <p:sp>
        <p:nvSpPr>
          <p:cNvPr id="80" name="TextBox 79">
            <a:extLst>
              <a:ext uri="{FF2B5EF4-FFF2-40B4-BE49-F238E27FC236}">
                <a16:creationId xmlns:a16="http://schemas.microsoft.com/office/drawing/2014/main" id="{997882D2-1813-4124-AC2C-005501699B2F}"/>
              </a:ext>
            </a:extLst>
          </p:cNvPr>
          <p:cNvSpPr txBox="1"/>
          <p:nvPr/>
        </p:nvSpPr>
        <p:spPr>
          <a:xfrm>
            <a:off x="1128533" y="2915078"/>
            <a:ext cx="1352159" cy="338554"/>
          </a:xfrm>
          <a:prstGeom prst="rect">
            <a:avLst/>
          </a:prstGeom>
          <a:noFill/>
        </p:spPr>
        <p:txBody>
          <a:bodyPr wrap="square" rtlCol="0">
            <a:spAutoFit/>
          </a:bodyPr>
          <a:lstStyle/>
          <a:p>
            <a:r>
              <a:rPr lang="en-GB" sz="1600" dirty="0">
                <a:solidFill>
                  <a:schemeClr val="accent5"/>
                </a:solidFill>
              </a:rPr>
              <a:t>ABC1 adults</a:t>
            </a:r>
          </a:p>
        </p:txBody>
      </p:sp>
      <p:sp>
        <p:nvSpPr>
          <p:cNvPr id="81" name="TextBox 80">
            <a:extLst>
              <a:ext uri="{FF2B5EF4-FFF2-40B4-BE49-F238E27FC236}">
                <a16:creationId xmlns:a16="http://schemas.microsoft.com/office/drawing/2014/main" id="{5AC6EB2C-2C1C-4848-BB59-A3C31288213F}"/>
              </a:ext>
            </a:extLst>
          </p:cNvPr>
          <p:cNvSpPr txBox="1"/>
          <p:nvPr/>
        </p:nvSpPr>
        <p:spPr>
          <a:xfrm>
            <a:off x="1116810" y="3371838"/>
            <a:ext cx="1352159" cy="338554"/>
          </a:xfrm>
          <a:prstGeom prst="rect">
            <a:avLst/>
          </a:prstGeom>
          <a:noFill/>
        </p:spPr>
        <p:txBody>
          <a:bodyPr wrap="square" rtlCol="0">
            <a:spAutoFit/>
          </a:bodyPr>
          <a:lstStyle/>
          <a:p>
            <a:r>
              <a:rPr lang="en-GB" sz="1600" dirty="0">
                <a:solidFill>
                  <a:schemeClr val="accent6"/>
                </a:solidFill>
              </a:rPr>
              <a:t>16-34</a:t>
            </a:r>
          </a:p>
        </p:txBody>
      </p:sp>
      <p:sp>
        <p:nvSpPr>
          <p:cNvPr id="82" name="TextBox 81">
            <a:extLst>
              <a:ext uri="{FF2B5EF4-FFF2-40B4-BE49-F238E27FC236}">
                <a16:creationId xmlns:a16="http://schemas.microsoft.com/office/drawing/2014/main" id="{2674F647-F3FA-41BC-95E7-6C041C373E8A}"/>
              </a:ext>
            </a:extLst>
          </p:cNvPr>
          <p:cNvSpPr txBox="1"/>
          <p:nvPr/>
        </p:nvSpPr>
        <p:spPr>
          <a:xfrm>
            <a:off x="1128533" y="3828598"/>
            <a:ext cx="1352159" cy="338554"/>
          </a:xfrm>
          <a:prstGeom prst="rect">
            <a:avLst/>
          </a:prstGeom>
          <a:noFill/>
        </p:spPr>
        <p:txBody>
          <a:bodyPr wrap="square" rtlCol="0">
            <a:spAutoFit/>
          </a:bodyPr>
          <a:lstStyle/>
          <a:p>
            <a:r>
              <a:rPr lang="en-GB" sz="1600" dirty="0">
                <a:solidFill>
                  <a:srgbClr val="00A5D7"/>
                </a:solidFill>
              </a:rPr>
              <a:t>Men</a:t>
            </a:r>
          </a:p>
        </p:txBody>
      </p:sp>
      <p:sp>
        <p:nvSpPr>
          <p:cNvPr id="83" name="TextBox 82">
            <a:extLst>
              <a:ext uri="{FF2B5EF4-FFF2-40B4-BE49-F238E27FC236}">
                <a16:creationId xmlns:a16="http://schemas.microsoft.com/office/drawing/2014/main" id="{CE0D12C1-C2A4-48BB-847C-6FF0EB41F93D}"/>
              </a:ext>
            </a:extLst>
          </p:cNvPr>
          <p:cNvSpPr txBox="1"/>
          <p:nvPr/>
        </p:nvSpPr>
        <p:spPr>
          <a:xfrm>
            <a:off x="1128533" y="4285358"/>
            <a:ext cx="1352159" cy="338554"/>
          </a:xfrm>
          <a:prstGeom prst="rect">
            <a:avLst/>
          </a:prstGeom>
          <a:noFill/>
        </p:spPr>
        <p:txBody>
          <a:bodyPr wrap="square" rtlCol="0">
            <a:spAutoFit/>
          </a:bodyPr>
          <a:lstStyle/>
          <a:p>
            <a:r>
              <a:rPr lang="en-GB" sz="1600" dirty="0">
                <a:solidFill>
                  <a:schemeClr val="accent2"/>
                </a:solidFill>
              </a:rPr>
              <a:t>Women</a:t>
            </a:r>
          </a:p>
        </p:txBody>
      </p:sp>
      <p:sp>
        <p:nvSpPr>
          <p:cNvPr id="84" name="TextBox 83">
            <a:extLst>
              <a:ext uri="{FF2B5EF4-FFF2-40B4-BE49-F238E27FC236}">
                <a16:creationId xmlns:a16="http://schemas.microsoft.com/office/drawing/2014/main" id="{4D5CC32D-181E-48C2-89D3-A9048440DC37}"/>
              </a:ext>
            </a:extLst>
          </p:cNvPr>
          <p:cNvSpPr txBox="1"/>
          <p:nvPr/>
        </p:nvSpPr>
        <p:spPr>
          <a:xfrm>
            <a:off x="1128533" y="4690163"/>
            <a:ext cx="1754367" cy="584775"/>
          </a:xfrm>
          <a:prstGeom prst="rect">
            <a:avLst/>
          </a:prstGeom>
          <a:noFill/>
        </p:spPr>
        <p:txBody>
          <a:bodyPr wrap="square" rtlCol="0">
            <a:spAutoFit/>
          </a:bodyPr>
          <a:lstStyle/>
          <a:p>
            <a:r>
              <a:rPr lang="en-GB" sz="1600" dirty="0">
                <a:solidFill>
                  <a:schemeClr val="accent1"/>
                </a:solidFill>
              </a:rPr>
              <a:t>Housepersons with children</a:t>
            </a:r>
          </a:p>
        </p:txBody>
      </p:sp>
      <p:cxnSp>
        <p:nvCxnSpPr>
          <p:cNvPr id="85" name="Straight Connector 84">
            <a:extLst>
              <a:ext uri="{FF2B5EF4-FFF2-40B4-BE49-F238E27FC236}">
                <a16:creationId xmlns:a16="http://schemas.microsoft.com/office/drawing/2014/main" id="{BB0385D4-BA47-40DA-B778-9858DFD1B0C5}"/>
              </a:ext>
            </a:extLst>
          </p:cNvPr>
          <p:cNvCxnSpPr/>
          <p:nvPr/>
        </p:nvCxnSpPr>
        <p:spPr>
          <a:xfrm>
            <a:off x="1040272" y="465682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D0CEF1C-808B-44B1-9C4F-B975FC3D6CF4}"/>
              </a:ext>
            </a:extLst>
          </p:cNvPr>
          <p:cNvCxnSpPr/>
          <p:nvPr/>
        </p:nvCxnSpPr>
        <p:spPr>
          <a:xfrm>
            <a:off x="1040272" y="2394227"/>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97C32FA-DFB1-4AF0-88EE-32038E1B9AF1}"/>
              </a:ext>
            </a:extLst>
          </p:cNvPr>
          <p:cNvCxnSpPr/>
          <p:nvPr/>
        </p:nvCxnSpPr>
        <p:spPr>
          <a:xfrm>
            <a:off x="1040272" y="2846748"/>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FC5613B-7C1F-483D-9B15-0423E98C9911}"/>
              </a:ext>
            </a:extLst>
          </p:cNvPr>
          <p:cNvCxnSpPr/>
          <p:nvPr/>
        </p:nvCxnSpPr>
        <p:spPr>
          <a:xfrm>
            <a:off x="1040272" y="329926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F77F519-A2C0-4943-A452-F260C4B579E4}"/>
              </a:ext>
            </a:extLst>
          </p:cNvPr>
          <p:cNvCxnSpPr/>
          <p:nvPr/>
        </p:nvCxnSpPr>
        <p:spPr>
          <a:xfrm>
            <a:off x="1040272" y="3751790"/>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6FCF732-A3E1-4541-8C3C-A302678D0BC1}"/>
              </a:ext>
            </a:extLst>
          </p:cNvPr>
          <p:cNvCxnSpPr/>
          <p:nvPr/>
        </p:nvCxnSpPr>
        <p:spPr>
          <a:xfrm>
            <a:off x="1040272" y="4204311"/>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AC84E56-BB41-4F0F-92E6-2C26C603A462}"/>
              </a:ext>
            </a:extLst>
          </p:cNvPr>
          <p:cNvSpPr txBox="1"/>
          <p:nvPr/>
        </p:nvSpPr>
        <p:spPr>
          <a:xfrm>
            <a:off x="3379324" y="1350193"/>
            <a:ext cx="1924429" cy="584775"/>
          </a:xfrm>
          <a:prstGeom prst="rect">
            <a:avLst/>
          </a:prstGeom>
          <a:noFill/>
        </p:spPr>
        <p:txBody>
          <a:bodyPr wrap="square" rtlCol="0">
            <a:spAutoFit/>
          </a:bodyPr>
          <a:lstStyle/>
          <a:p>
            <a:pPr algn="ctr"/>
            <a:r>
              <a:rPr lang="en-GB" sz="1600" dirty="0">
                <a:solidFill>
                  <a:schemeClr val="bg2"/>
                </a:solidFill>
              </a:rPr>
              <a:t>Total TV weekly reach %</a:t>
            </a:r>
          </a:p>
        </p:txBody>
      </p:sp>
      <p:sp>
        <p:nvSpPr>
          <p:cNvPr id="93" name="TextBox 92">
            <a:extLst>
              <a:ext uri="{FF2B5EF4-FFF2-40B4-BE49-F238E27FC236}">
                <a16:creationId xmlns:a16="http://schemas.microsoft.com/office/drawing/2014/main" id="{6709D51F-E281-46A0-8023-85C2F9E7D818}"/>
              </a:ext>
            </a:extLst>
          </p:cNvPr>
          <p:cNvSpPr txBox="1"/>
          <p:nvPr/>
        </p:nvSpPr>
        <p:spPr>
          <a:xfrm>
            <a:off x="8700457" y="1350193"/>
            <a:ext cx="2212911" cy="584775"/>
          </a:xfrm>
          <a:prstGeom prst="rect">
            <a:avLst/>
          </a:prstGeom>
          <a:noFill/>
        </p:spPr>
        <p:txBody>
          <a:bodyPr wrap="square" rtlCol="0">
            <a:spAutoFit/>
          </a:bodyPr>
          <a:lstStyle/>
          <a:p>
            <a:pPr algn="ctr"/>
            <a:r>
              <a:rPr lang="en-GB" sz="1600" dirty="0">
                <a:solidFill>
                  <a:schemeClr val="bg2"/>
                </a:solidFill>
              </a:rPr>
              <a:t>Commercial TV viewed per day</a:t>
            </a:r>
          </a:p>
        </p:txBody>
      </p:sp>
      <p:sp>
        <p:nvSpPr>
          <p:cNvPr id="94" name="TextBox 93">
            <a:extLst>
              <a:ext uri="{FF2B5EF4-FFF2-40B4-BE49-F238E27FC236}">
                <a16:creationId xmlns:a16="http://schemas.microsoft.com/office/drawing/2014/main" id="{13A5AC6F-F36D-4BC2-86C3-3C6B9B1D6263}"/>
              </a:ext>
            </a:extLst>
          </p:cNvPr>
          <p:cNvSpPr txBox="1"/>
          <p:nvPr/>
        </p:nvSpPr>
        <p:spPr>
          <a:xfrm>
            <a:off x="7138922" y="1350193"/>
            <a:ext cx="1561535" cy="584775"/>
          </a:xfrm>
          <a:prstGeom prst="rect">
            <a:avLst/>
          </a:prstGeom>
          <a:noFill/>
        </p:spPr>
        <p:txBody>
          <a:bodyPr wrap="square" rtlCol="0">
            <a:spAutoFit/>
          </a:bodyPr>
          <a:lstStyle/>
          <a:p>
            <a:pPr algn="ctr"/>
            <a:r>
              <a:rPr lang="en-GB" sz="1600" dirty="0">
                <a:solidFill>
                  <a:schemeClr val="bg2"/>
                </a:solidFill>
              </a:rPr>
              <a:t>Total TV viewed per day</a:t>
            </a:r>
          </a:p>
        </p:txBody>
      </p:sp>
      <p:sp>
        <p:nvSpPr>
          <p:cNvPr id="95" name="TextBox 94">
            <a:extLst>
              <a:ext uri="{FF2B5EF4-FFF2-40B4-BE49-F238E27FC236}">
                <a16:creationId xmlns:a16="http://schemas.microsoft.com/office/drawing/2014/main" id="{E717505D-79F1-41B8-B5AA-36BFA81DAF28}"/>
              </a:ext>
            </a:extLst>
          </p:cNvPr>
          <p:cNvSpPr txBox="1"/>
          <p:nvPr/>
        </p:nvSpPr>
        <p:spPr>
          <a:xfrm>
            <a:off x="5464419" y="1589676"/>
            <a:ext cx="1263161" cy="338554"/>
          </a:xfrm>
          <a:prstGeom prst="rect">
            <a:avLst/>
          </a:prstGeom>
          <a:noFill/>
        </p:spPr>
        <p:txBody>
          <a:bodyPr wrap="square" rtlCol="0">
            <a:spAutoFit/>
          </a:bodyPr>
          <a:lstStyle/>
          <a:p>
            <a:pPr algn="ctr"/>
            <a:r>
              <a:rPr lang="en-GB" sz="1600" dirty="0">
                <a:solidFill>
                  <a:schemeClr val="bg2"/>
                </a:solidFill>
              </a:rPr>
              <a:t>Impacts</a:t>
            </a:r>
          </a:p>
        </p:txBody>
      </p:sp>
      <p:graphicFrame>
        <p:nvGraphicFramePr>
          <p:cNvPr id="97" name="Table 96">
            <a:extLst>
              <a:ext uri="{FF2B5EF4-FFF2-40B4-BE49-F238E27FC236}">
                <a16:creationId xmlns:a16="http://schemas.microsoft.com/office/drawing/2014/main" id="{1236EF09-69F1-4148-8589-AEB4454DC808}"/>
              </a:ext>
            </a:extLst>
          </p:cNvPr>
          <p:cNvGraphicFramePr>
            <a:graphicFrameLocks noGrp="1"/>
          </p:cNvGraphicFramePr>
          <p:nvPr>
            <p:extLst>
              <p:ext uri="{D42A27DB-BD31-4B8C-83A1-F6EECF244321}">
                <p14:modId xmlns:p14="http://schemas.microsoft.com/office/powerpoint/2010/main" val="162148610"/>
              </p:ext>
            </p:extLst>
          </p:nvPr>
        </p:nvGraphicFramePr>
        <p:xfrm>
          <a:off x="3385173" y="1928230"/>
          <a:ext cx="9319550" cy="3159401"/>
        </p:xfrm>
        <a:graphic>
          <a:graphicData uri="http://schemas.openxmlformats.org/drawingml/2006/table">
            <a:tbl>
              <a:tblPr firstRow="1" bandRow="1">
                <a:tableStyleId>{5C22544A-7EE6-4342-B048-85BDC9FD1C3A}</a:tableStyleId>
              </a:tblPr>
              <a:tblGrid>
                <a:gridCol w="1863910">
                  <a:extLst>
                    <a:ext uri="{9D8B030D-6E8A-4147-A177-3AD203B41FA5}">
                      <a16:colId xmlns:a16="http://schemas.microsoft.com/office/drawing/2014/main" val="4065483464"/>
                    </a:ext>
                  </a:extLst>
                </a:gridCol>
                <a:gridCol w="1863910">
                  <a:extLst>
                    <a:ext uri="{9D8B030D-6E8A-4147-A177-3AD203B41FA5}">
                      <a16:colId xmlns:a16="http://schemas.microsoft.com/office/drawing/2014/main" val="1999741266"/>
                    </a:ext>
                  </a:extLst>
                </a:gridCol>
                <a:gridCol w="1863910">
                  <a:extLst>
                    <a:ext uri="{9D8B030D-6E8A-4147-A177-3AD203B41FA5}">
                      <a16:colId xmlns:a16="http://schemas.microsoft.com/office/drawing/2014/main" val="1998474233"/>
                    </a:ext>
                  </a:extLst>
                </a:gridCol>
                <a:gridCol w="1863910">
                  <a:extLst>
                    <a:ext uri="{9D8B030D-6E8A-4147-A177-3AD203B41FA5}">
                      <a16:colId xmlns:a16="http://schemas.microsoft.com/office/drawing/2014/main" val="979735285"/>
                    </a:ext>
                  </a:extLst>
                </a:gridCol>
                <a:gridCol w="1863910">
                  <a:extLst>
                    <a:ext uri="{9D8B030D-6E8A-4147-A177-3AD203B41FA5}">
                      <a16:colId xmlns:a16="http://schemas.microsoft.com/office/drawing/2014/main" val="1518720453"/>
                    </a:ext>
                  </a:extLst>
                </a:gridCol>
              </a:tblGrid>
              <a:tr h="451343">
                <a:tc>
                  <a:txBody>
                    <a:bodyPr/>
                    <a:lstStyle/>
                    <a:p>
                      <a:pPr algn="ctr" fontAlgn="b"/>
                      <a:r>
                        <a:rPr lang="en-GB" sz="1400" b="0" i="0" u="none" strike="noStrike" kern="1200" dirty="0">
                          <a:solidFill>
                            <a:schemeClr val="accent3"/>
                          </a:solidFill>
                          <a:effectLst/>
                          <a:latin typeface="+mn-lt"/>
                          <a:ea typeface="+mn-ea"/>
                          <a:cs typeface="+mn-cs"/>
                        </a:rPr>
                        <a:t>77.0</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162.4bn</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2h 15m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1h 32m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6254602"/>
                  </a:ext>
                </a:extLst>
              </a:tr>
              <a:tr h="451343">
                <a:tc>
                  <a:txBody>
                    <a:bodyPr/>
                    <a:lstStyle/>
                    <a:p>
                      <a:pPr algn="ctr" fontAlgn="b"/>
                      <a:r>
                        <a:rPr lang="en-GB" sz="1400" b="0" i="0" u="none" strike="noStrike" kern="1200" dirty="0">
                          <a:solidFill>
                            <a:schemeClr val="accent4"/>
                          </a:solidFill>
                          <a:effectLst/>
                          <a:latin typeface="+mn-lt"/>
                          <a:ea typeface="+mn-ea"/>
                          <a:cs typeface="+mn-cs"/>
                        </a:rPr>
                        <a:t>79.8</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156.5bn</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2h 33m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2h 45m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8376718"/>
                  </a:ext>
                </a:extLst>
              </a:tr>
              <a:tr h="451343">
                <a:tc>
                  <a:txBody>
                    <a:bodyPr/>
                    <a:lstStyle/>
                    <a:p>
                      <a:pPr algn="ctr" fontAlgn="b"/>
                      <a:r>
                        <a:rPr lang="en-GB" sz="1400" b="0" i="0" u="none" strike="noStrike" kern="1200" dirty="0">
                          <a:solidFill>
                            <a:schemeClr val="accent5"/>
                          </a:solidFill>
                          <a:effectLst/>
                          <a:latin typeface="+mn-lt"/>
                          <a:ea typeface="+mn-ea"/>
                          <a:cs typeface="+mn-cs"/>
                        </a:rPr>
                        <a:t>79.1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61.6bn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2h 2m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1h 17m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9653420"/>
                  </a:ext>
                </a:extLst>
              </a:tr>
              <a:tr h="451343">
                <a:tc>
                  <a:txBody>
                    <a:bodyPr/>
                    <a:lstStyle/>
                    <a:p>
                      <a:pPr algn="ctr" fontAlgn="b"/>
                      <a:r>
                        <a:rPr lang="en-GB" sz="1400" b="0" i="0" u="none" strike="noStrike" kern="1200" dirty="0">
                          <a:solidFill>
                            <a:schemeClr val="accent6"/>
                          </a:solidFill>
                          <a:effectLst/>
                          <a:latin typeface="+mn-lt"/>
                          <a:ea typeface="+mn-ea"/>
                          <a:cs typeface="+mn-cs"/>
                        </a:rPr>
                        <a:t>60.8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12.1bn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42m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31m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398261"/>
                  </a:ext>
                </a:extLst>
              </a:tr>
              <a:tr h="451343">
                <a:tc>
                  <a:txBody>
                    <a:bodyPr/>
                    <a:lstStyle/>
                    <a:p>
                      <a:pPr algn="ctr" fontAlgn="b"/>
                      <a:r>
                        <a:rPr lang="en-GB" sz="1400" b="0" i="0" u="none" strike="noStrike" kern="1200" dirty="0">
                          <a:solidFill>
                            <a:srgbClr val="00A5D7"/>
                          </a:solidFill>
                          <a:effectLst/>
                          <a:latin typeface="+mn-lt"/>
                          <a:ea typeface="+mn-ea"/>
                          <a:cs typeface="+mn-cs"/>
                        </a:rPr>
                        <a:t>78.7</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71.9bn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2h 28m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1h 43m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2205371"/>
                  </a:ext>
                </a:extLst>
              </a:tr>
              <a:tr h="451343">
                <a:tc>
                  <a:txBody>
                    <a:bodyPr/>
                    <a:lstStyle/>
                    <a:p>
                      <a:pPr algn="ctr" fontAlgn="b"/>
                      <a:r>
                        <a:rPr lang="en-GB" sz="1400" b="0" i="0" u="none" strike="noStrike" kern="1200" dirty="0">
                          <a:solidFill>
                            <a:schemeClr val="accent2"/>
                          </a:solidFill>
                          <a:effectLst/>
                          <a:latin typeface="+mn-lt"/>
                          <a:ea typeface="+mn-ea"/>
                          <a:cs typeface="+mn-cs"/>
                        </a:rPr>
                        <a:t>80.9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84.6bn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2h 39m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1h 47m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167741"/>
                  </a:ext>
                </a:extLst>
              </a:tr>
              <a:tr h="451343">
                <a:tc>
                  <a:txBody>
                    <a:bodyPr/>
                    <a:lstStyle/>
                    <a:p>
                      <a:pPr algn="ctr" fontAlgn="b"/>
                      <a:r>
                        <a:rPr lang="en-GB" sz="1400" b="0" i="0" u="none" strike="noStrike" kern="1200" dirty="0">
                          <a:solidFill>
                            <a:schemeClr val="accent1"/>
                          </a:solidFill>
                          <a:effectLst/>
                          <a:latin typeface="+mn-lt"/>
                          <a:ea typeface="+mn-ea"/>
                          <a:cs typeface="+mn-cs"/>
                        </a:rPr>
                        <a:t>76.4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12.1bn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1h 22m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58m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3760102"/>
                  </a:ext>
                </a:extLst>
              </a:tr>
            </a:tbl>
          </a:graphicData>
        </a:graphic>
      </p:graphicFrame>
    </p:spTree>
    <p:extLst>
      <p:ext uri="{BB962C8B-B14F-4D97-AF65-F5344CB8AC3E}">
        <p14:creationId xmlns:p14="http://schemas.microsoft.com/office/powerpoint/2010/main" val="136733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aint can and paint buckets with cartoon characters&#10;&#10;Description automatically generated">
            <a:extLst>
              <a:ext uri="{FF2B5EF4-FFF2-40B4-BE49-F238E27FC236}">
                <a16:creationId xmlns:a16="http://schemas.microsoft.com/office/drawing/2014/main" id="{C7FBBB86-2A3F-6CA0-0F2E-7A295AE8A36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B6097223-7D69-81E0-79C4-2C45FF06D2A9}"/>
              </a:ext>
            </a:extLst>
          </p:cNvPr>
          <p:cNvSpPr>
            <a:spLocks noGrp="1"/>
          </p:cNvSpPr>
          <p:nvPr>
            <p:ph type="title"/>
          </p:nvPr>
        </p:nvSpPr>
        <p:spPr/>
        <p:txBody>
          <a:bodyPr/>
          <a:lstStyle/>
          <a:p>
            <a:r>
              <a:rPr lang="en-GB" dirty="0"/>
              <a:t>This deck is packed with insights</a:t>
            </a:r>
          </a:p>
        </p:txBody>
      </p:sp>
      <p:sp>
        <p:nvSpPr>
          <p:cNvPr id="3" name="Text Placeholder 2">
            <a:extLst>
              <a:ext uri="{FF2B5EF4-FFF2-40B4-BE49-F238E27FC236}">
                <a16:creationId xmlns:a16="http://schemas.microsoft.com/office/drawing/2014/main" id="{B40D8020-446C-B3B0-1A69-9B7C906032C4}"/>
              </a:ext>
            </a:extLst>
          </p:cNvPr>
          <p:cNvSpPr>
            <a:spLocks noGrp="1"/>
          </p:cNvSpPr>
          <p:nvPr>
            <p:ph type="body" sz="quarter" idx="13"/>
          </p:nvPr>
        </p:nvSpPr>
        <p:spPr>
          <a:xfrm>
            <a:off x="377758" y="1614207"/>
            <a:ext cx="5007042" cy="4126193"/>
          </a:xfrm>
        </p:spPr>
        <p:txBody>
          <a:bodyPr>
            <a:normAutofit fontScale="92500" lnSpcReduction="10000"/>
          </a:bodyPr>
          <a:lstStyle/>
          <a:p>
            <a:pPr>
              <a:lnSpc>
                <a:spcPct val="107000"/>
              </a:lnSpc>
            </a:pPr>
            <a:r>
              <a:rPr lang="en-GB" sz="1600" dirty="0">
                <a:effectLst/>
                <a:latin typeface="+mj-lt"/>
                <a:ea typeface="Calibri" panose="020F0502020204030204" pitchFamily="34" charset="0"/>
                <a:cs typeface="Times New Roman" panose="02020603050405020304" pitchFamily="18" charset="0"/>
              </a:rPr>
              <a:t>With Q3 planning well under way, this report will be a handy guide on what to expect over the coming months. </a:t>
            </a:r>
          </a:p>
          <a:p>
            <a:pPr lvl="0">
              <a:lnSpc>
                <a:spcPct val="107000"/>
              </a:lnSpc>
            </a:pPr>
            <a:r>
              <a:rPr lang="en-GB" sz="1600" dirty="0">
                <a:effectLst/>
                <a:latin typeface="+mj-lt"/>
                <a:ea typeface="Calibri" panose="020F0502020204030204" pitchFamily="34" charset="0"/>
                <a:cs typeface="Times New Roman" panose="02020603050405020304" pitchFamily="18" charset="0"/>
              </a:rPr>
              <a:t>To provide a useful base on what to expect this year we look historically to Q3 2023:</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Category &amp; advertiser analysis </a:t>
            </a:r>
          </a:p>
          <a:p>
            <a:pPr marL="285750" lvl="0" indent="-285750">
              <a:lnSpc>
                <a:spcPct val="107000"/>
              </a:lnSpc>
              <a:buFont typeface="Symbol" panose="05050102010706020507" pitchFamily="18" charset="2"/>
              <a:buChar char="¾"/>
            </a:pPr>
            <a:r>
              <a:rPr lang="en-GB" sz="1500" dirty="0">
                <a:latin typeface="+mj-lt"/>
                <a:ea typeface="Calibri" panose="020F0502020204030204" pitchFamily="34" charset="0"/>
                <a:cs typeface="Times New Roman" panose="02020603050405020304" pitchFamily="18" charset="0"/>
              </a:rPr>
              <a:t>‘Reach Extenders’ analysis</a:t>
            </a:r>
            <a:endParaRPr lang="en-GB" sz="1500" dirty="0">
              <a:effectLst/>
              <a:latin typeface="+mj-lt"/>
              <a:ea typeface="Calibri" panose="020F0502020204030204" pitchFamily="34" charset="0"/>
              <a:cs typeface="Times New Roman" panose="02020603050405020304" pitchFamily="18" charset="0"/>
            </a:endParaRP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TV viewing overview with cover guides for key buying audiences</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Programming highlights across a range of genres</a:t>
            </a:r>
          </a:p>
          <a:p>
            <a:pPr lvl="0">
              <a:lnSpc>
                <a:spcPct val="107000"/>
              </a:lnSpc>
            </a:pPr>
            <a:r>
              <a:rPr lang="en-GB" sz="1600" dirty="0">
                <a:effectLst/>
                <a:latin typeface="+mj-lt"/>
                <a:ea typeface="Calibri" panose="020F0502020204030204" pitchFamily="34" charset="0"/>
                <a:cs typeface="Times New Roman" panose="02020603050405020304" pitchFamily="18" charset="0"/>
              </a:rPr>
              <a:t>To better prepare you, we include key considerations for the quarter ahead:</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Important dates </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Preview on programming to expect in </a:t>
            </a:r>
            <a:r>
              <a:rPr lang="en-GB" sz="1500" dirty="0">
                <a:latin typeface="+mj-lt"/>
                <a:ea typeface="Calibri" panose="020F0502020204030204" pitchFamily="34" charset="0"/>
                <a:cs typeface="Times New Roman" panose="02020603050405020304" pitchFamily="18" charset="0"/>
              </a:rPr>
              <a:t>Q3 2024</a:t>
            </a:r>
            <a:endParaRPr lang="en-GB" sz="1500" dirty="0">
              <a:effectLst/>
              <a:latin typeface="+mj-lt"/>
              <a:ea typeface="Calibri" panose="020F0502020204030204" pitchFamily="34" charset="0"/>
              <a:cs typeface="Times New Roman" panose="02020603050405020304" pitchFamily="18" charset="0"/>
            </a:endParaRPr>
          </a:p>
          <a:p>
            <a:endParaRPr lang="en-GB" sz="1600" dirty="0">
              <a:latin typeface="+mj-lt"/>
            </a:endParaRPr>
          </a:p>
          <a:p>
            <a:endParaRPr lang="en-GB" dirty="0"/>
          </a:p>
        </p:txBody>
      </p:sp>
      <p:sp>
        <p:nvSpPr>
          <p:cNvPr id="8" name="Text Placeholder 5">
            <a:extLst>
              <a:ext uri="{FF2B5EF4-FFF2-40B4-BE49-F238E27FC236}">
                <a16:creationId xmlns:a16="http://schemas.microsoft.com/office/drawing/2014/main" id="{E39585D2-9D4C-3791-7D76-84CE4899AD1E}"/>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TransPennine Express, “Lovely Day”</a:t>
            </a:r>
          </a:p>
        </p:txBody>
      </p:sp>
    </p:spTree>
    <p:extLst>
      <p:ext uri="{BB962C8B-B14F-4D97-AF65-F5344CB8AC3E}">
        <p14:creationId xmlns:p14="http://schemas.microsoft.com/office/powerpoint/2010/main" val="151603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46C9-8BE3-CB9A-356E-6D3B56A5D22D}"/>
              </a:ext>
            </a:extLst>
          </p:cNvPr>
          <p:cNvSpPr>
            <a:spLocks noGrp="1"/>
          </p:cNvSpPr>
          <p:nvPr>
            <p:ph type="title"/>
          </p:nvPr>
        </p:nvSpPr>
        <p:spPr/>
        <p:txBody>
          <a:bodyPr/>
          <a:lstStyle/>
          <a:p>
            <a:r>
              <a:rPr lang="en-GB" dirty="0"/>
              <a:t>Q3 2023 – Cover guide – ABC1 Ads</a:t>
            </a:r>
          </a:p>
        </p:txBody>
      </p:sp>
      <p:sp>
        <p:nvSpPr>
          <p:cNvPr id="3" name="Text Placeholder 2">
            <a:extLst>
              <a:ext uri="{FF2B5EF4-FFF2-40B4-BE49-F238E27FC236}">
                <a16:creationId xmlns:a16="http://schemas.microsoft.com/office/drawing/2014/main" id="{958B9BEB-8E74-9FFB-C7C2-8006D3259A8B}"/>
              </a:ext>
            </a:extLst>
          </p:cNvPr>
          <p:cNvSpPr>
            <a:spLocks noGrp="1"/>
          </p:cNvSpPr>
          <p:nvPr>
            <p:ph type="body" sz="quarter" idx="15"/>
          </p:nvPr>
        </p:nvSpPr>
        <p:spPr>
          <a:xfrm>
            <a:off x="371475" y="5436600"/>
            <a:ext cx="11334817" cy="304800"/>
          </a:xfrm>
        </p:spPr>
        <p:txBody>
          <a:bodyPr/>
          <a:lstStyle/>
          <a:p>
            <a:r>
              <a:rPr lang="en-GB" dirty="0"/>
              <a:t>Source: Barb BVOD Planner (2023, 6 weeks 31-36) / natural delivery / station average prices.</a:t>
            </a:r>
            <a:endParaRPr lang="en-GB" dirty="0">
              <a:solidFill>
                <a:srgbClr val="FF0000"/>
              </a:solidFill>
              <a:highlight>
                <a:srgbClr val="FFFF00"/>
              </a:highlight>
            </a:endParaRPr>
          </a:p>
        </p:txBody>
      </p:sp>
      <p:graphicFrame>
        <p:nvGraphicFramePr>
          <p:cNvPr id="8" name="Chart 7">
            <a:extLst>
              <a:ext uri="{FF2B5EF4-FFF2-40B4-BE49-F238E27FC236}">
                <a16:creationId xmlns:a16="http://schemas.microsoft.com/office/drawing/2014/main" id="{A2E6F055-3DF1-B7CA-B27A-471DBEE257FE}"/>
              </a:ext>
            </a:extLst>
          </p:cNvPr>
          <p:cNvGraphicFramePr/>
          <p:nvPr>
            <p:extLst>
              <p:ext uri="{D42A27DB-BD31-4B8C-83A1-F6EECF244321}">
                <p14:modId xmlns:p14="http://schemas.microsoft.com/office/powerpoint/2010/main" val="1075465676"/>
              </p:ext>
            </p:extLst>
          </p:nvPr>
        </p:nvGraphicFramePr>
        <p:xfrm>
          <a:off x="696000" y="12690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7926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A2E6F055-3DF1-B7CA-B27A-471DBEE257FE}"/>
              </a:ext>
            </a:extLst>
          </p:cNvPr>
          <p:cNvGraphicFramePr/>
          <p:nvPr>
            <p:extLst>
              <p:ext uri="{D42A27DB-BD31-4B8C-83A1-F6EECF244321}">
                <p14:modId xmlns:p14="http://schemas.microsoft.com/office/powerpoint/2010/main" val="1718478324"/>
              </p:ext>
            </p:extLst>
          </p:nvPr>
        </p:nvGraphicFramePr>
        <p:xfrm>
          <a:off x="696000" y="12690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74D46C9-8BE3-CB9A-356E-6D3B56A5D22D}"/>
              </a:ext>
            </a:extLst>
          </p:cNvPr>
          <p:cNvSpPr>
            <a:spLocks noGrp="1"/>
          </p:cNvSpPr>
          <p:nvPr>
            <p:ph type="title"/>
          </p:nvPr>
        </p:nvSpPr>
        <p:spPr/>
        <p:txBody>
          <a:bodyPr/>
          <a:lstStyle/>
          <a:p>
            <a:r>
              <a:rPr lang="en-GB" dirty="0"/>
              <a:t>Q3 2023 – Cover guide – 16-34</a:t>
            </a:r>
          </a:p>
        </p:txBody>
      </p:sp>
      <p:sp>
        <p:nvSpPr>
          <p:cNvPr id="7" name="Text Placeholder 2">
            <a:extLst>
              <a:ext uri="{FF2B5EF4-FFF2-40B4-BE49-F238E27FC236}">
                <a16:creationId xmlns:a16="http://schemas.microsoft.com/office/drawing/2014/main" id="{50B2B5FB-BA83-F539-ED15-5D3664B26C63}"/>
              </a:ext>
            </a:extLst>
          </p:cNvPr>
          <p:cNvSpPr>
            <a:spLocks noGrp="1"/>
          </p:cNvSpPr>
          <p:nvPr>
            <p:ph type="body" sz="quarter" idx="15"/>
          </p:nvPr>
        </p:nvSpPr>
        <p:spPr>
          <a:xfrm>
            <a:off x="371475" y="5436600"/>
            <a:ext cx="11334817" cy="304800"/>
          </a:xfrm>
        </p:spPr>
        <p:txBody>
          <a:bodyPr/>
          <a:lstStyle/>
          <a:p>
            <a:r>
              <a:rPr lang="en-GB" dirty="0"/>
              <a:t>Source: Barb BVOD Planner (2023, 6 weeks 31-36) / natural delivery / station average prices.</a:t>
            </a:r>
            <a:endParaRPr lang="en-GB" dirty="0">
              <a:solidFill>
                <a:srgbClr val="FF0000"/>
              </a:solidFill>
              <a:highlight>
                <a:srgbClr val="FFFF00"/>
              </a:highlight>
            </a:endParaRPr>
          </a:p>
        </p:txBody>
      </p:sp>
    </p:spTree>
    <p:extLst>
      <p:ext uri="{BB962C8B-B14F-4D97-AF65-F5344CB8AC3E}">
        <p14:creationId xmlns:p14="http://schemas.microsoft.com/office/powerpoint/2010/main" val="2453618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A2E6F055-3DF1-B7CA-B27A-471DBEE257FE}"/>
              </a:ext>
            </a:extLst>
          </p:cNvPr>
          <p:cNvGraphicFramePr/>
          <p:nvPr>
            <p:extLst>
              <p:ext uri="{D42A27DB-BD31-4B8C-83A1-F6EECF244321}">
                <p14:modId xmlns:p14="http://schemas.microsoft.com/office/powerpoint/2010/main" val="3269401025"/>
              </p:ext>
            </p:extLst>
          </p:nvPr>
        </p:nvGraphicFramePr>
        <p:xfrm>
          <a:off x="696000" y="12690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2">
            <a:extLst>
              <a:ext uri="{FF2B5EF4-FFF2-40B4-BE49-F238E27FC236}">
                <a16:creationId xmlns:a16="http://schemas.microsoft.com/office/drawing/2014/main" id="{11D03146-C768-6734-BA9D-3EE828037978}"/>
              </a:ext>
            </a:extLst>
          </p:cNvPr>
          <p:cNvSpPr>
            <a:spLocks noGrp="1"/>
          </p:cNvSpPr>
          <p:nvPr>
            <p:ph type="body" sz="quarter" idx="15"/>
          </p:nvPr>
        </p:nvSpPr>
        <p:spPr>
          <a:xfrm>
            <a:off x="371475" y="5436600"/>
            <a:ext cx="11334817" cy="304800"/>
          </a:xfrm>
        </p:spPr>
        <p:txBody>
          <a:bodyPr/>
          <a:lstStyle/>
          <a:p>
            <a:r>
              <a:rPr lang="en-GB" dirty="0"/>
              <a:t>Source: Barb BVOD Planner (2023, 6 weeks 31-36) / natural delivery / station average prices.</a:t>
            </a:r>
            <a:endParaRPr lang="en-GB" dirty="0">
              <a:solidFill>
                <a:srgbClr val="FF0000"/>
              </a:solidFill>
              <a:highlight>
                <a:srgbClr val="FFFF00"/>
              </a:highlight>
            </a:endParaRPr>
          </a:p>
        </p:txBody>
      </p:sp>
      <p:sp>
        <p:nvSpPr>
          <p:cNvPr id="7" name="Title 1">
            <a:extLst>
              <a:ext uri="{FF2B5EF4-FFF2-40B4-BE49-F238E27FC236}">
                <a16:creationId xmlns:a16="http://schemas.microsoft.com/office/drawing/2014/main" id="{261C0804-C967-50F1-8098-A412AD4DD64C}"/>
              </a:ext>
            </a:extLst>
          </p:cNvPr>
          <p:cNvSpPr>
            <a:spLocks noGrp="1"/>
          </p:cNvSpPr>
          <p:nvPr>
            <p:ph type="title"/>
          </p:nvPr>
        </p:nvSpPr>
        <p:spPr>
          <a:xfrm>
            <a:off x="371475" y="359944"/>
            <a:ext cx="11341099" cy="1021181"/>
          </a:xfrm>
        </p:spPr>
        <p:txBody>
          <a:bodyPr/>
          <a:lstStyle/>
          <a:p>
            <a:r>
              <a:rPr lang="en-GB" dirty="0"/>
              <a:t>Q3 2023 – Cover guide – Housepersons with children</a:t>
            </a:r>
          </a:p>
        </p:txBody>
      </p:sp>
    </p:spTree>
    <p:extLst>
      <p:ext uri="{BB962C8B-B14F-4D97-AF65-F5344CB8AC3E}">
        <p14:creationId xmlns:p14="http://schemas.microsoft.com/office/powerpoint/2010/main" val="4005165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rabbit wearing a blue jacket&#10;&#10;Description automatically generated">
            <a:extLst>
              <a:ext uri="{FF2B5EF4-FFF2-40B4-BE49-F238E27FC236}">
                <a16:creationId xmlns:a16="http://schemas.microsoft.com/office/drawing/2014/main" id="{4744F079-C509-AEB9-671F-0C3E49B33E4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8" name="Rectangle 7">
            <a:extLst>
              <a:ext uri="{FF2B5EF4-FFF2-40B4-BE49-F238E27FC236}">
                <a16:creationId xmlns:a16="http://schemas.microsoft.com/office/drawing/2014/main" id="{E140672B-4D45-8FE1-35C8-C21FA0D441F3}"/>
              </a:ext>
            </a:extLst>
          </p:cNvPr>
          <p:cNvSpPr/>
          <p:nvPr/>
        </p:nvSpPr>
        <p:spPr>
          <a:xfrm flipH="1">
            <a:off x="-9" y="0"/>
            <a:ext cx="9307295"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Programming </a:t>
            </a:r>
            <a:br>
              <a:rPr lang="en-GB" dirty="0"/>
            </a:br>
            <a:r>
              <a:rPr lang="en-GB" dirty="0"/>
              <a:t>Q3 2023</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Just Eat, “Season Finale”</a:t>
            </a:r>
          </a:p>
        </p:txBody>
      </p:sp>
    </p:spTree>
    <p:extLst>
      <p:ext uri="{BB962C8B-B14F-4D97-AF65-F5344CB8AC3E}">
        <p14:creationId xmlns:p14="http://schemas.microsoft.com/office/powerpoint/2010/main" val="3463271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ordon, Gino &amp; Fred: Road Trip - Watch Episode - ITVX">
            <a:extLst>
              <a:ext uri="{FF2B5EF4-FFF2-40B4-BE49-F238E27FC236}">
                <a16:creationId xmlns:a16="http://schemas.microsoft.com/office/drawing/2014/main" id="{2A9361E6-97CA-2962-E62B-C19A298CB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916" y="1670700"/>
            <a:ext cx="2690728" cy="151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teven Gerrard, Jill Scott and Joe Cole line up with Channel 4 for England  EURO qualifiers against Italy &amp; Ukraine | Channel 4">
            <a:extLst>
              <a:ext uri="{FF2B5EF4-FFF2-40B4-BE49-F238E27FC236}">
                <a16:creationId xmlns:a16="http://schemas.microsoft.com/office/drawing/2014/main" id="{C5439FBF-3750-64C0-6FF3-F1CD01215F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 r="-60"/>
          <a:stretch/>
        </p:blipFill>
        <p:spPr bwMode="auto">
          <a:xfrm>
            <a:off x="3245328" y="1670700"/>
            <a:ext cx="2709701" cy="1512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y5 - The Inheritance - Season 1 - Episode 1 / Episode 1">
            <a:extLst>
              <a:ext uri="{FF2B5EF4-FFF2-40B4-BE49-F238E27FC236}">
                <a16:creationId xmlns:a16="http://schemas.microsoft.com/office/drawing/2014/main" id="{E1EE7940-31E9-8CD2-2AF2-ED460F7C21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0713" y="1670700"/>
            <a:ext cx="2688000" cy="151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ungarian Grand Prix: When to watch practice, qualifying and the race on Sky  Sports | F1 News | Sky Sports">
            <a:extLst>
              <a:ext uri="{FF2B5EF4-FFF2-40B4-BE49-F238E27FC236}">
                <a16:creationId xmlns:a16="http://schemas.microsoft.com/office/drawing/2014/main" id="{77C4A4F3-A820-9390-2DE2-157A63A50A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283" t="1055" r="14987" b="26215"/>
          <a:stretch/>
        </p:blipFill>
        <p:spPr bwMode="auto">
          <a:xfrm>
            <a:off x="9034397" y="1670700"/>
            <a:ext cx="2688000" cy="151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5">
            <a:extLst>
              <a:ext uri="{FF2B5EF4-FFF2-40B4-BE49-F238E27FC236}">
                <a16:creationId xmlns:a16="http://schemas.microsoft.com/office/drawing/2014/main" id="{824AF91C-6B1F-7A7E-7506-748068A4BBE4}"/>
              </a:ext>
            </a:extLst>
          </p:cNvPr>
          <p:cNvSpPr txBox="1">
            <a:spLocks/>
          </p:cNvSpPr>
          <p:nvPr/>
        </p:nvSpPr>
        <p:spPr>
          <a:xfrm>
            <a:off x="135134" y="5584053"/>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Q3 2023. Average audience figures - Consolidated, Top performing episode of series (if applicable)</a:t>
            </a:r>
          </a:p>
          <a:p>
            <a:endParaRPr lang="en-GB" dirty="0"/>
          </a:p>
        </p:txBody>
      </p:sp>
      <p:sp>
        <p:nvSpPr>
          <p:cNvPr id="40" name="Text Placeholder 3">
            <a:extLst>
              <a:ext uri="{FF2B5EF4-FFF2-40B4-BE49-F238E27FC236}">
                <a16:creationId xmlns:a16="http://schemas.microsoft.com/office/drawing/2014/main" id="{6B3D050E-30CC-47B0-8DB5-7B4B13E80B59}"/>
              </a:ext>
            </a:extLst>
          </p:cNvPr>
          <p:cNvSpPr txBox="1">
            <a:spLocks/>
          </p:cNvSpPr>
          <p:nvPr/>
        </p:nvSpPr>
        <p:spPr>
          <a:xfrm>
            <a:off x="3356603"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International Football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Channel 4, 12 Sep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Individuals: 4,328,400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Adults: 4,139,100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ABC1 Ads: 2,294,100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16-34: 667,800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HP+CH: 273,300</a:t>
            </a:r>
          </a:p>
        </p:txBody>
      </p:sp>
      <p:sp>
        <p:nvSpPr>
          <p:cNvPr id="5" name="Title 4">
            <a:extLst>
              <a:ext uri="{FF2B5EF4-FFF2-40B4-BE49-F238E27FC236}">
                <a16:creationId xmlns:a16="http://schemas.microsoft.com/office/drawing/2014/main" id="{4CACA7E3-B34B-4A88-AAEF-8604599EDE99}"/>
              </a:ext>
            </a:extLst>
          </p:cNvPr>
          <p:cNvSpPr>
            <a:spLocks noGrp="1"/>
          </p:cNvSpPr>
          <p:nvPr>
            <p:ph type="title"/>
          </p:nvPr>
        </p:nvSpPr>
        <p:spPr/>
        <p:txBody>
          <a:bodyPr>
            <a:normAutofit/>
          </a:bodyPr>
          <a:lstStyle/>
          <a:p>
            <a:r>
              <a:rPr lang="en-GB" dirty="0"/>
              <a:t>Programming Highlights – Q3 2023</a:t>
            </a:r>
          </a:p>
        </p:txBody>
      </p:sp>
      <p:cxnSp>
        <p:nvCxnSpPr>
          <p:cNvPr id="28" name="Straight Connector 27">
            <a:extLst>
              <a:ext uri="{FF2B5EF4-FFF2-40B4-BE49-F238E27FC236}">
                <a16:creationId xmlns:a16="http://schemas.microsoft.com/office/drawing/2014/main" id="{82F31B00-E5F3-4E90-BD75-91C2EC40E42D}"/>
              </a:ext>
            </a:extLst>
          </p:cNvPr>
          <p:cNvCxnSpPr>
            <a:cxnSpLocks/>
          </p:cNvCxnSpPr>
          <p:nvPr/>
        </p:nvCxnSpPr>
        <p:spPr>
          <a:xfrm>
            <a:off x="3295364"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A743CA-9597-4AF7-845D-796E96F48630}"/>
              </a:ext>
            </a:extLst>
          </p:cNvPr>
          <p:cNvCxnSpPr>
            <a:cxnSpLocks/>
          </p:cNvCxnSpPr>
          <p:nvPr/>
        </p:nvCxnSpPr>
        <p:spPr>
          <a:xfrm>
            <a:off x="6188337"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FC8874-8B3F-43F6-BF11-3BEB813786D0}"/>
              </a:ext>
            </a:extLst>
          </p:cNvPr>
          <p:cNvCxnSpPr>
            <a:cxnSpLocks/>
          </p:cNvCxnSpPr>
          <p:nvPr/>
        </p:nvCxnSpPr>
        <p:spPr>
          <a:xfrm>
            <a:off x="9074826"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3145717-12A9-45B7-B0F0-A4616CE9BD60}"/>
              </a:ext>
            </a:extLst>
          </p:cNvPr>
          <p:cNvCxnSpPr>
            <a:cxnSpLocks/>
          </p:cNvCxnSpPr>
          <p:nvPr/>
        </p:nvCxnSpPr>
        <p:spPr>
          <a:xfrm>
            <a:off x="468540"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951C67DE-2114-45EB-95DC-A70D3FB4DD3C}"/>
              </a:ext>
            </a:extLst>
          </p:cNvPr>
          <p:cNvSpPr txBox="1">
            <a:spLocks/>
          </p:cNvSpPr>
          <p:nvPr/>
        </p:nvSpPr>
        <p:spPr>
          <a:xfrm>
            <a:off x="517623"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Gordon, Gino &amp; Fred: Road Trip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ITV1, 3 Sep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Individuals: 3,674,200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Adults: 3,499,100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ABC1 Ads: 1,857,500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16-34: 471,200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HP+CH: 462,900</a:t>
            </a:r>
          </a:p>
        </p:txBody>
      </p:sp>
      <p:sp>
        <p:nvSpPr>
          <p:cNvPr id="23" name="Text Placeholder 3">
            <a:extLst>
              <a:ext uri="{FF2B5EF4-FFF2-40B4-BE49-F238E27FC236}">
                <a16:creationId xmlns:a16="http://schemas.microsoft.com/office/drawing/2014/main" id="{A318E814-C179-4770-9115-9B641962F305}"/>
              </a:ext>
            </a:extLst>
          </p:cNvPr>
          <p:cNvSpPr txBox="1">
            <a:spLocks/>
          </p:cNvSpPr>
          <p:nvPr/>
        </p:nvSpPr>
        <p:spPr>
          <a:xfrm>
            <a:off x="6195583"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The Inheritance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Channel 5, 25 Sep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Individuals: 3,358,600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Adults: 3,322,900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ABC1 Ads: 1,861,700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16-34: 155,500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HP+CH: 191,600</a:t>
            </a:r>
          </a:p>
        </p:txBody>
      </p:sp>
      <p:sp>
        <p:nvSpPr>
          <p:cNvPr id="24" name="Text Placeholder 3">
            <a:extLst>
              <a:ext uri="{FF2B5EF4-FFF2-40B4-BE49-F238E27FC236}">
                <a16:creationId xmlns:a16="http://schemas.microsoft.com/office/drawing/2014/main" id="{8B99157E-741C-4807-9528-4284AF1F888B}"/>
              </a:ext>
            </a:extLst>
          </p:cNvPr>
          <p:cNvSpPr txBox="1">
            <a:spLocks/>
          </p:cNvSpPr>
          <p:nvPr/>
        </p:nvSpPr>
        <p:spPr>
          <a:xfrm>
            <a:off x="9045890"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Hungarian F1 GP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Sky Sports F1, 23 Jul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Individuals: 1,586,600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Adults: 1,499,300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ABC1 Ads: 909,400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16-34: 348,200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HP+CH: 147,200</a:t>
            </a:r>
          </a:p>
        </p:txBody>
      </p:sp>
    </p:spTree>
    <p:extLst>
      <p:ext uri="{BB962C8B-B14F-4D97-AF65-F5344CB8AC3E}">
        <p14:creationId xmlns:p14="http://schemas.microsoft.com/office/powerpoint/2010/main" val="3882572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ovp.itv.com/images/episode/lg9tdn8/itv_hub/08_Epis...">
            <a:extLst>
              <a:ext uri="{FF2B5EF4-FFF2-40B4-BE49-F238E27FC236}">
                <a16:creationId xmlns:a16="http://schemas.microsoft.com/office/drawing/2014/main" id="{8E34DC2B-19CF-EE5D-3E4A-63D25A6E2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45" y="1820402"/>
            <a:ext cx="1804800" cy="101417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crew Series 2 Press Pack | Channel 4">
            <a:extLst>
              <a:ext uri="{FF2B5EF4-FFF2-40B4-BE49-F238E27FC236}">
                <a16:creationId xmlns:a16="http://schemas.microsoft.com/office/drawing/2014/main" id="{2A306722-80A2-1B23-C86E-EFEB0BBAEC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1550" y="1819887"/>
            <a:ext cx="1812857" cy="10152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y5 - The Inheritance - Season 1 - Episode 1 / Episode 1">
            <a:extLst>
              <a:ext uri="{FF2B5EF4-FFF2-40B4-BE49-F238E27FC236}">
                <a16:creationId xmlns:a16="http://schemas.microsoft.com/office/drawing/2014/main" id="{7B821EFA-5777-D807-DEF4-310D7D39CC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3413" y="1819887"/>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BI | Sky.com">
            <a:extLst>
              <a:ext uri="{FF2B5EF4-FFF2-40B4-BE49-F238E27FC236}">
                <a16:creationId xmlns:a16="http://schemas.microsoft.com/office/drawing/2014/main" id="{DC20DFEB-4029-E8BE-20E0-B6124A059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7219" y="1819887"/>
            <a:ext cx="1805504" cy="10152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Annika cast: who stars with Nicola Walker in the new Alibi drama series -  and what time it starts tonight">
            <a:extLst>
              <a:ext uri="{FF2B5EF4-FFF2-40B4-BE49-F238E27FC236}">
                <a16:creationId xmlns:a16="http://schemas.microsoft.com/office/drawing/2014/main" id="{44E2E549-52BA-7131-92A9-6A3D45202A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1728" y="1819887"/>
            <a:ext cx="1802692" cy="10152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05116" cy="1938992"/>
          </a:xfrm>
          <a:prstGeom prst="rect">
            <a:avLst/>
          </a:prstGeom>
          <a:noFill/>
        </p:spPr>
        <p:txBody>
          <a:bodyPr wrap="square" rtlCol="0">
            <a:spAutoFit/>
          </a:bodyPr>
          <a:lstStyle/>
          <a:p>
            <a:r>
              <a:rPr lang="en-GB" sz="1200" b="1" dirty="0">
                <a:solidFill>
                  <a:schemeClr val="accent3"/>
                </a:solidFill>
              </a:rPr>
              <a:t>The Inheritance</a:t>
            </a:r>
          </a:p>
          <a:p>
            <a:r>
              <a:rPr lang="en-GB" sz="1200" dirty="0">
                <a:solidFill>
                  <a:schemeClr val="bg2"/>
                </a:solidFill>
              </a:rPr>
              <a:t>Channel 5, 25 Sep</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3,358,600</a:t>
            </a:r>
          </a:p>
          <a:p>
            <a:pPr>
              <a:spcBef>
                <a:spcPts val="0"/>
              </a:spcBef>
            </a:pPr>
            <a:r>
              <a:rPr lang="en-GB" sz="1200" dirty="0">
                <a:solidFill>
                  <a:schemeClr val="bg2"/>
                </a:solidFill>
              </a:rPr>
              <a:t>Adults: 3,322,900</a:t>
            </a:r>
          </a:p>
          <a:p>
            <a:pPr>
              <a:spcBef>
                <a:spcPts val="0"/>
              </a:spcBef>
            </a:pPr>
            <a:r>
              <a:rPr lang="en-GB" sz="1200" dirty="0">
                <a:solidFill>
                  <a:schemeClr val="bg2"/>
                </a:solidFill>
              </a:rPr>
              <a:t>ABC1 Ads: 1,861,700</a:t>
            </a:r>
          </a:p>
          <a:p>
            <a:pPr>
              <a:spcBef>
                <a:spcPts val="0"/>
              </a:spcBef>
            </a:pPr>
            <a:r>
              <a:rPr lang="en-GB" sz="1200" dirty="0">
                <a:solidFill>
                  <a:schemeClr val="bg2"/>
                </a:solidFill>
              </a:rPr>
              <a:t>16-34: 155,500</a:t>
            </a:r>
          </a:p>
          <a:p>
            <a:pPr>
              <a:spcBef>
                <a:spcPts val="0"/>
              </a:spcBef>
            </a:pPr>
            <a:r>
              <a:rPr lang="en-GB" sz="1200" dirty="0">
                <a:solidFill>
                  <a:schemeClr val="bg2"/>
                </a:solidFill>
              </a:rPr>
              <a:t>HP+CH: 191,600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2105116" cy="1938992"/>
          </a:xfrm>
          <a:prstGeom prst="rect">
            <a:avLst/>
          </a:prstGeom>
          <a:noFill/>
        </p:spPr>
        <p:txBody>
          <a:bodyPr wrap="square" rtlCol="0">
            <a:spAutoFit/>
          </a:bodyPr>
          <a:lstStyle/>
          <a:p>
            <a:r>
              <a:rPr lang="en-GB" sz="1200" b="1" dirty="0">
                <a:solidFill>
                  <a:schemeClr val="accent3"/>
                </a:solidFill>
              </a:rPr>
              <a:t>Screw</a:t>
            </a:r>
          </a:p>
          <a:p>
            <a:r>
              <a:rPr lang="en-GB" sz="1200" dirty="0">
                <a:solidFill>
                  <a:schemeClr val="bg2"/>
                </a:solidFill>
              </a:rPr>
              <a:t>Channel 4, 30 Aug</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1,425,600</a:t>
            </a:r>
          </a:p>
          <a:p>
            <a:pPr>
              <a:spcBef>
                <a:spcPts val="0"/>
              </a:spcBef>
            </a:pPr>
            <a:r>
              <a:rPr lang="en-GB" sz="1200" dirty="0">
                <a:solidFill>
                  <a:schemeClr val="bg2"/>
                </a:solidFill>
              </a:rPr>
              <a:t>Adults: 1,408,500</a:t>
            </a:r>
          </a:p>
          <a:p>
            <a:pPr>
              <a:spcBef>
                <a:spcPts val="0"/>
              </a:spcBef>
            </a:pPr>
            <a:r>
              <a:rPr lang="en-GB" sz="1200" dirty="0">
                <a:solidFill>
                  <a:schemeClr val="bg2"/>
                </a:solidFill>
              </a:rPr>
              <a:t>ABC1 Ads: 628,400</a:t>
            </a:r>
          </a:p>
          <a:p>
            <a:pPr>
              <a:spcBef>
                <a:spcPts val="0"/>
              </a:spcBef>
            </a:pPr>
            <a:r>
              <a:rPr lang="en-GB" sz="1200" dirty="0">
                <a:solidFill>
                  <a:schemeClr val="bg2"/>
                </a:solidFill>
              </a:rPr>
              <a:t>16-34: 161,100</a:t>
            </a:r>
          </a:p>
          <a:p>
            <a:pPr>
              <a:spcBef>
                <a:spcPts val="0"/>
              </a:spcBef>
            </a:pPr>
            <a:r>
              <a:rPr lang="en-GB" sz="1200" dirty="0">
                <a:solidFill>
                  <a:schemeClr val="bg2"/>
                </a:solidFill>
              </a:rPr>
              <a:t>HP+CH: 134,000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3" y="2964944"/>
            <a:ext cx="2105116" cy="1938992"/>
          </a:xfrm>
          <a:prstGeom prst="rect">
            <a:avLst/>
          </a:prstGeom>
          <a:noFill/>
        </p:spPr>
        <p:txBody>
          <a:bodyPr wrap="square" rtlCol="0">
            <a:spAutoFit/>
          </a:bodyPr>
          <a:lstStyle/>
          <a:p>
            <a:r>
              <a:rPr lang="en-GB" sz="1200" b="1" dirty="0">
                <a:solidFill>
                  <a:schemeClr val="accent3"/>
                </a:solidFill>
              </a:rPr>
              <a:t>FBI</a:t>
            </a:r>
          </a:p>
          <a:p>
            <a:r>
              <a:rPr lang="en-GB" sz="1200" dirty="0">
                <a:solidFill>
                  <a:schemeClr val="bg2"/>
                </a:solidFill>
              </a:rPr>
              <a:t>Sky Witness, 13 Sep</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554,800</a:t>
            </a:r>
          </a:p>
          <a:p>
            <a:pPr>
              <a:spcBef>
                <a:spcPts val="0"/>
              </a:spcBef>
            </a:pPr>
            <a:r>
              <a:rPr lang="en-GB" sz="1200" dirty="0">
                <a:solidFill>
                  <a:schemeClr val="bg2"/>
                </a:solidFill>
              </a:rPr>
              <a:t>Adults: 554,800</a:t>
            </a:r>
          </a:p>
          <a:p>
            <a:pPr>
              <a:spcBef>
                <a:spcPts val="0"/>
              </a:spcBef>
            </a:pPr>
            <a:r>
              <a:rPr lang="en-GB" sz="1200" dirty="0">
                <a:solidFill>
                  <a:schemeClr val="bg2"/>
                </a:solidFill>
              </a:rPr>
              <a:t>ABC1 Ads: 300,200</a:t>
            </a:r>
          </a:p>
          <a:p>
            <a:pPr>
              <a:spcBef>
                <a:spcPts val="0"/>
              </a:spcBef>
            </a:pPr>
            <a:r>
              <a:rPr lang="en-GB" sz="1200" dirty="0">
                <a:solidFill>
                  <a:schemeClr val="bg2"/>
                </a:solidFill>
              </a:rPr>
              <a:t>16-34: 92,500</a:t>
            </a:r>
          </a:p>
          <a:p>
            <a:pPr>
              <a:spcBef>
                <a:spcPts val="0"/>
              </a:spcBef>
            </a:pPr>
            <a:r>
              <a:rPr lang="en-GB" sz="1200" dirty="0">
                <a:solidFill>
                  <a:schemeClr val="bg2"/>
                </a:solidFill>
              </a:rPr>
              <a:t>HP+CH: 78,300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Drama</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05116" cy="1938992"/>
          </a:xfrm>
          <a:prstGeom prst="rect">
            <a:avLst/>
          </a:prstGeom>
          <a:noFill/>
        </p:spPr>
        <p:txBody>
          <a:bodyPr wrap="square" rtlCol="0">
            <a:spAutoFit/>
          </a:bodyPr>
          <a:lstStyle/>
          <a:p>
            <a:r>
              <a:rPr lang="en-GB" sz="1200" b="1" dirty="0">
                <a:solidFill>
                  <a:schemeClr val="accent3"/>
                </a:solidFill>
              </a:rPr>
              <a:t>The Long Shadow</a:t>
            </a:r>
          </a:p>
          <a:p>
            <a:r>
              <a:rPr lang="en-GB" sz="1200" dirty="0">
                <a:solidFill>
                  <a:schemeClr val="bg2"/>
                </a:solidFill>
              </a:rPr>
              <a:t>ITV1, 25 Sep</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4,194,900</a:t>
            </a:r>
          </a:p>
          <a:p>
            <a:pPr>
              <a:spcBef>
                <a:spcPts val="0"/>
              </a:spcBef>
            </a:pPr>
            <a:r>
              <a:rPr lang="en-GB" sz="1200" dirty="0">
                <a:solidFill>
                  <a:schemeClr val="bg2"/>
                </a:solidFill>
              </a:rPr>
              <a:t>Adults: 4,161,400</a:t>
            </a:r>
          </a:p>
          <a:p>
            <a:pPr>
              <a:spcBef>
                <a:spcPts val="0"/>
              </a:spcBef>
            </a:pPr>
            <a:r>
              <a:rPr lang="en-GB" sz="1200" dirty="0">
                <a:solidFill>
                  <a:schemeClr val="bg2"/>
                </a:solidFill>
              </a:rPr>
              <a:t>ABC1 Ads: 2,299,200</a:t>
            </a:r>
          </a:p>
          <a:p>
            <a:pPr>
              <a:spcBef>
                <a:spcPts val="0"/>
              </a:spcBef>
            </a:pPr>
            <a:r>
              <a:rPr lang="en-GB" sz="1200" dirty="0">
                <a:solidFill>
                  <a:schemeClr val="bg2"/>
                </a:solidFill>
              </a:rPr>
              <a:t>16-34: 199,900</a:t>
            </a:r>
          </a:p>
          <a:p>
            <a:pPr>
              <a:spcBef>
                <a:spcPts val="0"/>
              </a:spcBef>
            </a:pPr>
            <a:r>
              <a:rPr lang="en-GB" sz="1200" dirty="0">
                <a:solidFill>
                  <a:schemeClr val="bg2"/>
                </a:solidFill>
              </a:rPr>
              <a:t>HP+CH: 339,600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7F038B1-649B-428F-990E-C4AA6FF862E4}"/>
              </a:ext>
            </a:extLst>
          </p:cNvPr>
          <p:cNvSpPr>
            <a:spLocks noGrp="1"/>
          </p:cNvSpPr>
          <p:nvPr>
            <p:ph type="body" sz="quarter" idx="15"/>
          </p:nvPr>
        </p:nvSpPr>
        <p:spPr>
          <a:xfrm>
            <a:off x="135134" y="5584053"/>
            <a:ext cx="11334817" cy="304800"/>
          </a:xfrm>
        </p:spPr>
        <p:txBody>
          <a:bodyPr/>
          <a:lstStyle/>
          <a:p>
            <a:r>
              <a:rPr lang="en-GB" dirty="0"/>
              <a:t>Source: Barb, Q3 2023. Average audience figures - Consolidated, Top performing episode of series (if applicable)</a:t>
            </a:r>
          </a:p>
          <a:p>
            <a:endParaRPr lang="en-GB" dirty="0"/>
          </a:p>
        </p:txBody>
      </p: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1938992"/>
          </a:xfrm>
          <a:prstGeom prst="rect">
            <a:avLst/>
          </a:prstGeom>
          <a:noFill/>
        </p:spPr>
        <p:txBody>
          <a:bodyPr wrap="square" rtlCol="0">
            <a:spAutoFit/>
          </a:bodyPr>
          <a:lstStyle/>
          <a:p>
            <a:r>
              <a:rPr lang="en-GB" sz="1200" b="1" dirty="0">
                <a:solidFill>
                  <a:schemeClr val="accent3"/>
                </a:solidFill>
              </a:rPr>
              <a:t>Annika</a:t>
            </a:r>
          </a:p>
          <a:p>
            <a:r>
              <a:rPr lang="en-GB" sz="1200" dirty="0">
                <a:solidFill>
                  <a:schemeClr val="bg2"/>
                </a:solidFill>
              </a:rPr>
              <a:t>Alibi, 13 Sep</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1,056,000</a:t>
            </a:r>
          </a:p>
          <a:p>
            <a:pPr>
              <a:spcBef>
                <a:spcPts val="0"/>
              </a:spcBef>
            </a:pPr>
            <a:r>
              <a:rPr lang="en-GB" sz="1200" dirty="0">
                <a:solidFill>
                  <a:schemeClr val="bg2"/>
                </a:solidFill>
              </a:rPr>
              <a:t>Adults: 1,056,000</a:t>
            </a:r>
          </a:p>
          <a:p>
            <a:pPr>
              <a:spcBef>
                <a:spcPts val="0"/>
              </a:spcBef>
            </a:pPr>
            <a:r>
              <a:rPr lang="en-GB" sz="1200" dirty="0">
                <a:solidFill>
                  <a:schemeClr val="bg2"/>
                </a:solidFill>
              </a:rPr>
              <a:t>ABC1 Ads: 675,200</a:t>
            </a:r>
          </a:p>
          <a:p>
            <a:pPr>
              <a:spcBef>
                <a:spcPts val="0"/>
              </a:spcBef>
            </a:pPr>
            <a:r>
              <a:rPr lang="en-GB" sz="1200" dirty="0">
                <a:solidFill>
                  <a:schemeClr val="bg2"/>
                </a:solidFill>
              </a:rPr>
              <a:t>16-34: 31,700</a:t>
            </a:r>
          </a:p>
          <a:p>
            <a:pPr>
              <a:spcBef>
                <a:spcPts val="0"/>
              </a:spcBef>
            </a:pPr>
            <a:r>
              <a:rPr lang="en-GB" sz="1200" dirty="0">
                <a:solidFill>
                  <a:schemeClr val="bg2"/>
                </a:solidFill>
              </a:rPr>
              <a:t>HP+CH: 89,600</a:t>
            </a:r>
          </a:p>
        </p:txBody>
      </p:sp>
    </p:spTree>
    <p:extLst>
      <p:ext uri="{BB962C8B-B14F-4D97-AF65-F5344CB8AC3E}">
        <p14:creationId xmlns:p14="http://schemas.microsoft.com/office/powerpoint/2010/main" val="3895947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ordon, Gino &amp; Fred: Road Trip - Watch Episode - ITVX">
            <a:extLst>
              <a:ext uri="{FF2B5EF4-FFF2-40B4-BE49-F238E27FC236}">
                <a16:creationId xmlns:a16="http://schemas.microsoft.com/office/drawing/2014/main" id="{90E1488C-60F3-9F42-2C0C-F6396ACC1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845" y="1805693"/>
            <a:ext cx="1806632" cy="10152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he Great British Bake Off Series 14 – the final! | Channel 4">
            <a:extLst>
              <a:ext uri="{FF2B5EF4-FFF2-40B4-BE49-F238E27FC236}">
                <a16:creationId xmlns:a16="http://schemas.microsoft.com/office/drawing/2014/main" id="{4EC69602-B337-AA3D-B5A5-A3F3F94353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688" y="1805693"/>
            <a:ext cx="1812857" cy="10152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My5 - Rich Holiday, Poor Holiday - Season 3 - Episode 7 / Episode 7">
            <a:extLst>
              <a:ext uri="{FF2B5EF4-FFF2-40B4-BE49-F238E27FC236}">
                <a16:creationId xmlns:a16="http://schemas.microsoft.com/office/drawing/2014/main" id="{6A605139-9A2C-0785-9A51-541C450CFE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5756" y="1805693"/>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Rob &amp; Romesh Vs | Sky.com">
            <a:extLst>
              <a:ext uri="{FF2B5EF4-FFF2-40B4-BE49-F238E27FC236}">
                <a16:creationId xmlns:a16="http://schemas.microsoft.com/office/drawing/2014/main" id="{E123B69E-98BE-345F-057A-5EBE5F9A75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7767" y="1805693"/>
            <a:ext cx="1805504" cy="101520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Last of the Summer Wine at 50: Super fans head to Holmfirth - BBC News">
            <a:extLst>
              <a:ext uri="{FF2B5EF4-FFF2-40B4-BE49-F238E27FC236}">
                <a16:creationId xmlns:a16="http://schemas.microsoft.com/office/drawing/2014/main" id="{5B0FA835-DDF3-2E2E-6DAE-CEB0E632FB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0480" y="1805693"/>
            <a:ext cx="1804800" cy="10152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05116" cy="1938992"/>
          </a:xfrm>
          <a:prstGeom prst="rect">
            <a:avLst/>
          </a:prstGeom>
          <a:noFill/>
        </p:spPr>
        <p:txBody>
          <a:bodyPr wrap="square" rtlCol="0">
            <a:spAutoFit/>
          </a:bodyPr>
          <a:lstStyle/>
          <a:p>
            <a:r>
              <a:rPr lang="en-GB" sz="1200" b="1" dirty="0">
                <a:solidFill>
                  <a:schemeClr val="accent3"/>
                </a:solidFill>
              </a:rPr>
              <a:t>Rich Holiday, Poor Holiday</a:t>
            </a:r>
          </a:p>
          <a:p>
            <a:r>
              <a:rPr lang="en-GB" sz="1200" dirty="0">
                <a:solidFill>
                  <a:schemeClr val="bg2"/>
                </a:solidFill>
              </a:rPr>
              <a:t>Channel 5, 13 Aug</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1,211,400</a:t>
            </a:r>
          </a:p>
          <a:p>
            <a:pPr>
              <a:spcBef>
                <a:spcPts val="0"/>
              </a:spcBef>
            </a:pPr>
            <a:r>
              <a:rPr lang="en-GB" sz="1200" dirty="0">
                <a:solidFill>
                  <a:schemeClr val="bg2"/>
                </a:solidFill>
              </a:rPr>
              <a:t>Adults: 1,181,500</a:t>
            </a:r>
          </a:p>
          <a:p>
            <a:pPr>
              <a:spcBef>
                <a:spcPts val="0"/>
              </a:spcBef>
            </a:pPr>
            <a:r>
              <a:rPr lang="en-GB" sz="1200" dirty="0">
                <a:solidFill>
                  <a:schemeClr val="bg2"/>
                </a:solidFill>
              </a:rPr>
              <a:t>ABC1 Ads: 507,100</a:t>
            </a:r>
          </a:p>
          <a:p>
            <a:pPr>
              <a:spcBef>
                <a:spcPts val="0"/>
              </a:spcBef>
            </a:pPr>
            <a:r>
              <a:rPr lang="en-GB" sz="1200" dirty="0">
                <a:solidFill>
                  <a:schemeClr val="bg2"/>
                </a:solidFill>
              </a:rPr>
              <a:t>16-34: 134,500</a:t>
            </a:r>
          </a:p>
          <a:p>
            <a:pPr>
              <a:spcBef>
                <a:spcPts val="0"/>
              </a:spcBef>
            </a:pPr>
            <a:r>
              <a:rPr lang="en-GB" sz="1200" dirty="0">
                <a:solidFill>
                  <a:schemeClr val="bg2"/>
                </a:solidFill>
              </a:rPr>
              <a:t>HP+CH: 102,000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39" y="2964944"/>
            <a:ext cx="2105115" cy="1938992"/>
          </a:xfrm>
          <a:prstGeom prst="rect">
            <a:avLst/>
          </a:prstGeom>
          <a:noFill/>
        </p:spPr>
        <p:txBody>
          <a:bodyPr wrap="square" rtlCol="0">
            <a:spAutoFit/>
          </a:bodyPr>
          <a:lstStyle/>
          <a:p>
            <a:r>
              <a:rPr lang="en-GB" sz="1200" b="1" dirty="0">
                <a:solidFill>
                  <a:schemeClr val="accent3"/>
                </a:solidFill>
              </a:rPr>
              <a:t>The Great British Bake Off</a:t>
            </a:r>
          </a:p>
          <a:p>
            <a:r>
              <a:rPr lang="en-GB" sz="1200" dirty="0">
                <a:solidFill>
                  <a:schemeClr val="bg2"/>
                </a:solidFill>
              </a:rPr>
              <a:t>Channel 4, 26 Sep</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7,565,400</a:t>
            </a:r>
          </a:p>
          <a:p>
            <a:pPr>
              <a:spcBef>
                <a:spcPts val="0"/>
              </a:spcBef>
            </a:pPr>
            <a:r>
              <a:rPr lang="en-GB" sz="1200" dirty="0">
                <a:solidFill>
                  <a:schemeClr val="bg2"/>
                </a:solidFill>
              </a:rPr>
              <a:t>Adults: 7,204,200</a:t>
            </a:r>
          </a:p>
          <a:p>
            <a:pPr>
              <a:spcBef>
                <a:spcPts val="0"/>
              </a:spcBef>
            </a:pPr>
            <a:r>
              <a:rPr lang="en-GB" sz="1200" dirty="0">
                <a:solidFill>
                  <a:schemeClr val="bg2"/>
                </a:solidFill>
              </a:rPr>
              <a:t>ABC1 Ads: 4,770,100</a:t>
            </a:r>
          </a:p>
          <a:p>
            <a:pPr>
              <a:spcBef>
                <a:spcPts val="0"/>
              </a:spcBef>
            </a:pPr>
            <a:r>
              <a:rPr lang="en-GB" sz="1200" dirty="0">
                <a:solidFill>
                  <a:schemeClr val="bg2"/>
                </a:solidFill>
              </a:rPr>
              <a:t>16-34: 1,553,600</a:t>
            </a:r>
          </a:p>
          <a:p>
            <a:pPr>
              <a:spcBef>
                <a:spcPts val="0"/>
              </a:spcBef>
            </a:pPr>
            <a:r>
              <a:rPr lang="en-GB" sz="1200" dirty="0">
                <a:solidFill>
                  <a:schemeClr val="bg2"/>
                </a:solidFill>
              </a:rPr>
              <a:t>HP+CH: 1,029,800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3" y="2964944"/>
            <a:ext cx="2105116" cy="1938992"/>
          </a:xfrm>
          <a:prstGeom prst="rect">
            <a:avLst/>
          </a:prstGeom>
          <a:noFill/>
        </p:spPr>
        <p:txBody>
          <a:bodyPr wrap="square" rtlCol="0">
            <a:spAutoFit/>
          </a:bodyPr>
          <a:lstStyle/>
          <a:p>
            <a:r>
              <a:rPr lang="en-GB" sz="1200" b="1" dirty="0">
                <a:solidFill>
                  <a:schemeClr val="accent3"/>
                </a:solidFill>
              </a:rPr>
              <a:t>Rob &amp; Romesh vs...</a:t>
            </a:r>
          </a:p>
          <a:p>
            <a:r>
              <a:rPr lang="en-GB" sz="1200" dirty="0">
                <a:solidFill>
                  <a:schemeClr val="bg2"/>
                </a:solidFill>
              </a:rPr>
              <a:t>Sky Max, 18 Jul</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400,000</a:t>
            </a:r>
          </a:p>
          <a:p>
            <a:pPr>
              <a:spcBef>
                <a:spcPts val="0"/>
              </a:spcBef>
            </a:pPr>
            <a:r>
              <a:rPr lang="en-GB" sz="1200" dirty="0">
                <a:solidFill>
                  <a:schemeClr val="bg2"/>
                </a:solidFill>
              </a:rPr>
              <a:t>Adults: 380,500</a:t>
            </a:r>
          </a:p>
          <a:p>
            <a:pPr>
              <a:spcBef>
                <a:spcPts val="0"/>
              </a:spcBef>
            </a:pPr>
            <a:r>
              <a:rPr lang="en-GB" sz="1200" dirty="0">
                <a:solidFill>
                  <a:schemeClr val="bg2"/>
                </a:solidFill>
              </a:rPr>
              <a:t>ABC1 Ads: 222,900</a:t>
            </a:r>
          </a:p>
          <a:p>
            <a:pPr>
              <a:spcBef>
                <a:spcPts val="0"/>
              </a:spcBef>
            </a:pPr>
            <a:r>
              <a:rPr lang="en-GB" sz="1200" dirty="0">
                <a:solidFill>
                  <a:schemeClr val="bg2"/>
                </a:solidFill>
              </a:rPr>
              <a:t>16-34: 147,300</a:t>
            </a:r>
          </a:p>
          <a:p>
            <a:pPr>
              <a:spcBef>
                <a:spcPts val="0"/>
              </a:spcBef>
            </a:pPr>
            <a:r>
              <a:rPr lang="en-GB" sz="1200" dirty="0">
                <a:solidFill>
                  <a:schemeClr val="bg2"/>
                </a:solidFill>
              </a:rPr>
              <a:t>HP+CH: 49,400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Entertainment</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05116" cy="1938992"/>
          </a:xfrm>
          <a:prstGeom prst="rect">
            <a:avLst/>
          </a:prstGeom>
          <a:noFill/>
        </p:spPr>
        <p:txBody>
          <a:bodyPr wrap="square" rtlCol="0">
            <a:spAutoFit/>
          </a:bodyPr>
          <a:lstStyle/>
          <a:p>
            <a:r>
              <a:rPr lang="en-GB" sz="1200" b="1" dirty="0">
                <a:solidFill>
                  <a:schemeClr val="accent3"/>
                </a:solidFill>
              </a:rPr>
              <a:t>Gordon, Gino &amp; Fred: Road Trip</a:t>
            </a:r>
          </a:p>
          <a:p>
            <a:r>
              <a:rPr lang="en-GB" sz="1200" dirty="0">
                <a:solidFill>
                  <a:schemeClr val="bg2"/>
                </a:solidFill>
              </a:rPr>
              <a:t>ITV1, 3 Sep</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3,674,200</a:t>
            </a:r>
          </a:p>
          <a:p>
            <a:pPr>
              <a:spcBef>
                <a:spcPts val="0"/>
              </a:spcBef>
            </a:pPr>
            <a:r>
              <a:rPr lang="en-GB" sz="1200" dirty="0">
                <a:solidFill>
                  <a:schemeClr val="bg2"/>
                </a:solidFill>
              </a:rPr>
              <a:t>Adults: 3,499,100</a:t>
            </a:r>
          </a:p>
          <a:p>
            <a:pPr>
              <a:spcBef>
                <a:spcPts val="0"/>
              </a:spcBef>
            </a:pPr>
            <a:r>
              <a:rPr lang="en-GB" sz="1200" dirty="0">
                <a:solidFill>
                  <a:schemeClr val="bg2"/>
                </a:solidFill>
              </a:rPr>
              <a:t>ABC1 Ads: 1,857,500</a:t>
            </a:r>
          </a:p>
          <a:p>
            <a:pPr>
              <a:spcBef>
                <a:spcPts val="0"/>
              </a:spcBef>
            </a:pPr>
            <a:r>
              <a:rPr lang="en-GB" sz="1200" dirty="0">
                <a:solidFill>
                  <a:schemeClr val="bg2"/>
                </a:solidFill>
              </a:rPr>
              <a:t>16-34: 471,200</a:t>
            </a:r>
          </a:p>
          <a:p>
            <a:pPr>
              <a:spcBef>
                <a:spcPts val="0"/>
              </a:spcBef>
            </a:pPr>
            <a:r>
              <a:rPr lang="en-GB" sz="1200" dirty="0">
                <a:solidFill>
                  <a:schemeClr val="bg2"/>
                </a:solidFill>
              </a:rPr>
              <a:t>HP+CH: 462,900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7F038B1-649B-428F-990E-C4AA6FF862E4}"/>
              </a:ext>
            </a:extLst>
          </p:cNvPr>
          <p:cNvSpPr>
            <a:spLocks noGrp="1"/>
          </p:cNvSpPr>
          <p:nvPr>
            <p:ph type="body" sz="quarter" idx="15"/>
          </p:nvPr>
        </p:nvSpPr>
        <p:spPr>
          <a:xfrm>
            <a:off x="135134" y="5584053"/>
            <a:ext cx="11334817" cy="304800"/>
          </a:xfrm>
        </p:spPr>
        <p:txBody>
          <a:bodyPr/>
          <a:lstStyle/>
          <a:p>
            <a:r>
              <a:rPr lang="en-GB" dirty="0"/>
              <a:t>Source: Barb, Q3 2023. Average audience figures - Consolidated, Top performing episode of series (if applicable)</a:t>
            </a:r>
          </a:p>
          <a:p>
            <a:endParaRPr lang="en-GB" dirty="0"/>
          </a:p>
        </p:txBody>
      </p: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1938992"/>
          </a:xfrm>
          <a:prstGeom prst="rect">
            <a:avLst/>
          </a:prstGeom>
          <a:noFill/>
        </p:spPr>
        <p:txBody>
          <a:bodyPr wrap="square" rtlCol="0">
            <a:spAutoFit/>
          </a:bodyPr>
          <a:lstStyle/>
          <a:p>
            <a:r>
              <a:rPr lang="en-GB" sz="1200" b="1" dirty="0">
                <a:solidFill>
                  <a:schemeClr val="accent3"/>
                </a:solidFill>
              </a:rPr>
              <a:t>Last of the Summer Wine</a:t>
            </a:r>
          </a:p>
          <a:p>
            <a:r>
              <a:rPr lang="en-GB" sz="1200" dirty="0">
                <a:solidFill>
                  <a:schemeClr val="bg2"/>
                </a:solidFill>
              </a:rPr>
              <a:t>Drama, 8 Aug</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381,800</a:t>
            </a:r>
          </a:p>
          <a:p>
            <a:pPr>
              <a:spcBef>
                <a:spcPts val="0"/>
              </a:spcBef>
            </a:pPr>
            <a:r>
              <a:rPr lang="en-GB" sz="1200" dirty="0">
                <a:solidFill>
                  <a:schemeClr val="bg2"/>
                </a:solidFill>
              </a:rPr>
              <a:t>Adults: 381,800</a:t>
            </a:r>
          </a:p>
          <a:p>
            <a:pPr>
              <a:spcBef>
                <a:spcPts val="0"/>
              </a:spcBef>
            </a:pPr>
            <a:r>
              <a:rPr lang="en-GB" sz="1200" dirty="0">
                <a:solidFill>
                  <a:schemeClr val="bg2"/>
                </a:solidFill>
              </a:rPr>
              <a:t>ABC1 Ads: 95,000</a:t>
            </a:r>
          </a:p>
          <a:p>
            <a:pPr>
              <a:spcBef>
                <a:spcPts val="0"/>
              </a:spcBef>
            </a:pPr>
            <a:r>
              <a:rPr lang="en-GB" sz="1200" dirty="0">
                <a:solidFill>
                  <a:schemeClr val="bg2"/>
                </a:solidFill>
              </a:rPr>
              <a:t>16-34: 8,400</a:t>
            </a:r>
          </a:p>
          <a:p>
            <a:pPr>
              <a:spcBef>
                <a:spcPts val="0"/>
              </a:spcBef>
            </a:pPr>
            <a:r>
              <a:rPr lang="en-GB" sz="1200" dirty="0">
                <a:solidFill>
                  <a:schemeClr val="bg2"/>
                </a:solidFill>
              </a:rPr>
              <a:t>HP+CH: 4,600</a:t>
            </a:r>
          </a:p>
        </p:txBody>
      </p:sp>
    </p:spTree>
    <p:extLst>
      <p:ext uri="{BB962C8B-B14F-4D97-AF65-F5344CB8AC3E}">
        <p14:creationId xmlns:p14="http://schemas.microsoft.com/office/powerpoint/2010/main" val="433063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teven Gerrard, Jill Scott and Joe Cole line up with Channel 4 for England  EURO qualifiers against Italy &amp; Ukraine | Channel 4">
            <a:extLst>
              <a:ext uri="{FF2B5EF4-FFF2-40B4-BE49-F238E27FC236}">
                <a16:creationId xmlns:a16="http://schemas.microsoft.com/office/drawing/2014/main" id="{D4F98D34-32C9-8FCE-C2AD-1E68296E4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976" y="1818182"/>
            <a:ext cx="1812857" cy="10152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y5">
            <a:extLst>
              <a:ext uri="{FF2B5EF4-FFF2-40B4-BE49-F238E27FC236}">
                <a16:creationId xmlns:a16="http://schemas.microsoft.com/office/drawing/2014/main" id="{CA42B568-4002-B782-07F1-377581D6A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578" y="1818182"/>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FIFA Women's World Cup 2023 - Watch Episode - ITVX">
            <a:extLst>
              <a:ext uri="{FF2B5EF4-FFF2-40B4-BE49-F238E27FC236}">
                <a16:creationId xmlns:a16="http://schemas.microsoft.com/office/drawing/2014/main" id="{0BB02DBD-3321-9E78-CBAD-18010AE05C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599" y="1818182"/>
            <a:ext cx="1806632" cy="1015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TNT Sports officially launches to replace BT Sport">
            <a:extLst>
              <a:ext uri="{FF2B5EF4-FFF2-40B4-BE49-F238E27FC236}">
                <a16:creationId xmlns:a16="http://schemas.microsoft.com/office/drawing/2014/main" id="{C0366DA2-C946-DD4E-9726-19AD6C421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08667" y="1818182"/>
            <a:ext cx="180213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ungarian Grand Prix: When to watch practice, qualifying and the race on Sky  Sports | F1 News | Sky Sports">
            <a:extLst>
              <a:ext uri="{FF2B5EF4-FFF2-40B4-BE49-F238E27FC236}">
                <a16:creationId xmlns:a16="http://schemas.microsoft.com/office/drawing/2014/main" id="{D780D1C9-4B79-F43B-637C-1866C809B0B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283" t="1055" r="14987" b="26215"/>
          <a:stretch/>
        </p:blipFill>
        <p:spPr bwMode="auto">
          <a:xfrm>
            <a:off x="7431123" y="1818182"/>
            <a:ext cx="1804800" cy="10152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05116" cy="1938992"/>
          </a:xfrm>
          <a:prstGeom prst="rect">
            <a:avLst/>
          </a:prstGeom>
          <a:noFill/>
        </p:spPr>
        <p:txBody>
          <a:bodyPr wrap="square" rtlCol="0">
            <a:spAutoFit/>
          </a:bodyPr>
          <a:lstStyle/>
          <a:p>
            <a:r>
              <a:rPr lang="en-GB" sz="1200" b="1" dirty="0">
                <a:solidFill>
                  <a:schemeClr val="accent3"/>
                </a:solidFill>
              </a:rPr>
              <a:t>World Championship Boxing</a:t>
            </a:r>
          </a:p>
          <a:p>
            <a:r>
              <a:rPr lang="en-GB" sz="1200" dirty="0">
                <a:solidFill>
                  <a:schemeClr val="bg2"/>
                </a:solidFill>
              </a:rPr>
              <a:t>Channel 5, 1 Sep</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350,500</a:t>
            </a:r>
          </a:p>
          <a:p>
            <a:pPr>
              <a:spcBef>
                <a:spcPts val="0"/>
              </a:spcBef>
            </a:pPr>
            <a:r>
              <a:rPr lang="en-GB" sz="1200" dirty="0">
                <a:solidFill>
                  <a:schemeClr val="bg2"/>
                </a:solidFill>
              </a:rPr>
              <a:t>Adults: 333,800</a:t>
            </a:r>
          </a:p>
          <a:p>
            <a:pPr>
              <a:spcBef>
                <a:spcPts val="0"/>
              </a:spcBef>
            </a:pPr>
            <a:r>
              <a:rPr lang="en-GB" sz="1200" dirty="0">
                <a:solidFill>
                  <a:schemeClr val="bg2"/>
                </a:solidFill>
              </a:rPr>
              <a:t>ABC1 Ads: 135900</a:t>
            </a:r>
          </a:p>
          <a:p>
            <a:pPr>
              <a:spcBef>
                <a:spcPts val="0"/>
              </a:spcBef>
            </a:pPr>
            <a:r>
              <a:rPr lang="en-GB" sz="1200" dirty="0">
                <a:solidFill>
                  <a:schemeClr val="bg2"/>
                </a:solidFill>
              </a:rPr>
              <a:t>16-34: 15,900</a:t>
            </a:r>
          </a:p>
          <a:p>
            <a:pPr>
              <a:spcBef>
                <a:spcPts val="0"/>
              </a:spcBef>
            </a:pPr>
            <a:r>
              <a:rPr lang="en-GB" sz="1200" dirty="0">
                <a:solidFill>
                  <a:schemeClr val="bg2"/>
                </a:solidFill>
              </a:rPr>
              <a:t>HP+CH: 26,000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2105116" cy="1938992"/>
          </a:xfrm>
          <a:prstGeom prst="rect">
            <a:avLst/>
          </a:prstGeom>
          <a:noFill/>
        </p:spPr>
        <p:txBody>
          <a:bodyPr wrap="square" rtlCol="0">
            <a:spAutoFit/>
          </a:bodyPr>
          <a:lstStyle/>
          <a:p>
            <a:r>
              <a:rPr lang="en-GB" sz="1200" b="1" dirty="0">
                <a:solidFill>
                  <a:schemeClr val="accent3"/>
                </a:solidFill>
              </a:rPr>
              <a:t>International Football</a:t>
            </a:r>
          </a:p>
          <a:p>
            <a:r>
              <a:rPr lang="en-GB" sz="1200" dirty="0">
                <a:solidFill>
                  <a:schemeClr val="bg2"/>
                </a:solidFill>
              </a:rPr>
              <a:t>Channel 4, 12 Sep</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4,328,400</a:t>
            </a:r>
          </a:p>
          <a:p>
            <a:pPr>
              <a:spcBef>
                <a:spcPts val="0"/>
              </a:spcBef>
            </a:pPr>
            <a:r>
              <a:rPr lang="en-GB" sz="1200" dirty="0">
                <a:solidFill>
                  <a:schemeClr val="bg2"/>
                </a:solidFill>
              </a:rPr>
              <a:t>Adults: 4,139,100</a:t>
            </a:r>
          </a:p>
          <a:p>
            <a:pPr>
              <a:spcBef>
                <a:spcPts val="0"/>
              </a:spcBef>
            </a:pPr>
            <a:r>
              <a:rPr lang="en-GB" sz="1200" dirty="0">
                <a:solidFill>
                  <a:schemeClr val="bg2"/>
                </a:solidFill>
              </a:rPr>
              <a:t>ABC1 Ads: 2,294,100</a:t>
            </a:r>
          </a:p>
          <a:p>
            <a:pPr>
              <a:spcBef>
                <a:spcPts val="0"/>
              </a:spcBef>
            </a:pPr>
            <a:r>
              <a:rPr lang="en-GB" sz="1200" dirty="0">
                <a:solidFill>
                  <a:schemeClr val="bg2"/>
                </a:solidFill>
              </a:rPr>
              <a:t>16-34: 667,800</a:t>
            </a:r>
          </a:p>
          <a:p>
            <a:pPr>
              <a:spcBef>
                <a:spcPts val="0"/>
              </a:spcBef>
            </a:pPr>
            <a:r>
              <a:rPr lang="en-GB" sz="1200" dirty="0">
                <a:solidFill>
                  <a:schemeClr val="bg2"/>
                </a:solidFill>
              </a:rPr>
              <a:t>HP+CH: 273,300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2" y="2964944"/>
            <a:ext cx="2105115" cy="1938992"/>
          </a:xfrm>
          <a:prstGeom prst="rect">
            <a:avLst/>
          </a:prstGeom>
          <a:noFill/>
        </p:spPr>
        <p:txBody>
          <a:bodyPr wrap="square" rtlCol="0">
            <a:spAutoFit/>
          </a:bodyPr>
          <a:lstStyle/>
          <a:p>
            <a:r>
              <a:rPr lang="en-GB" sz="1200" b="1" dirty="0">
                <a:solidFill>
                  <a:schemeClr val="accent3"/>
                </a:solidFill>
              </a:rPr>
              <a:t>Hungarian F1 GP</a:t>
            </a:r>
          </a:p>
          <a:p>
            <a:r>
              <a:rPr lang="en-GB" sz="1200" dirty="0">
                <a:solidFill>
                  <a:schemeClr val="bg2"/>
                </a:solidFill>
              </a:rPr>
              <a:t>Sky Sports F1, 23 Jul</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1,586,600</a:t>
            </a:r>
          </a:p>
          <a:p>
            <a:pPr>
              <a:spcBef>
                <a:spcPts val="0"/>
              </a:spcBef>
            </a:pPr>
            <a:r>
              <a:rPr lang="en-GB" sz="1200" dirty="0">
                <a:solidFill>
                  <a:schemeClr val="bg2"/>
                </a:solidFill>
              </a:rPr>
              <a:t>Adults: 1,499,300</a:t>
            </a:r>
          </a:p>
          <a:p>
            <a:pPr>
              <a:spcBef>
                <a:spcPts val="0"/>
              </a:spcBef>
            </a:pPr>
            <a:r>
              <a:rPr lang="en-GB" sz="1200" dirty="0">
                <a:solidFill>
                  <a:schemeClr val="bg2"/>
                </a:solidFill>
              </a:rPr>
              <a:t>ABC1 Ads: 909,400</a:t>
            </a:r>
          </a:p>
          <a:p>
            <a:pPr>
              <a:spcBef>
                <a:spcPts val="0"/>
              </a:spcBef>
            </a:pPr>
            <a:r>
              <a:rPr lang="en-GB" sz="1200" dirty="0">
                <a:solidFill>
                  <a:schemeClr val="bg2"/>
                </a:solidFill>
              </a:rPr>
              <a:t>16-34: 348,200</a:t>
            </a:r>
          </a:p>
          <a:p>
            <a:pPr>
              <a:spcBef>
                <a:spcPts val="0"/>
              </a:spcBef>
            </a:pPr>
            <a:r>
              <a:rPr lang="en-GB" sz="1200" dirty="0">
                <a:solidFill>
                  <a:schemeClr val="bg2"/>
                </a:solidFill>
              </a:rPr>
              <a:t>HP+CH: 147,200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Sports</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25306" cy="1938992"/>
          </a:xfrm>
          <a:prstGeom prst="rect">
            <a:avLst/>
          </a:prstGeom>
          <a:noFill/>
        </p:spPr>
        <p:txBody>
          <a:bodyPr wrap="square" rtlCol="0">
            <a:spAutoFit/>
          </a:bodyPr>
          <a:lstStyle/>
          <a:p>
            <a:r>
              <a:rPr lang="en-GB" sz="1200" b="1" dirty="0">
                <a:solidFill>
                  <a:schemeClr val="accent3"/>
                </a:solidFill>
              </a:rPr>
              <a:t>FIFA Women's World Cup 2023</a:t>
            </a:r>
          </a:p>
          <a:p>
            <a:r>
              <a:rPr lang="en-GB" sz="1200" dirty="0">
                <a:solidFill>
                  <a:schemeClr val="bg2"/>
                </a:solidFill>
              </a:rPr>
              <a:t>ITV1, 12 Aug</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5,252,300</a:t>
            </a:r>
          </a:p>
          <a:p>
            <a:pPr>
              <a:spcBef>
                <a:spcPts val="0"/>
              </a:spcBef>
            </a:pPr>
            <a:r>
              <a:rPr lang="en-GB" sz="1200" dirty="0">
                <a:solidFill>
                  <a:schemeClr val="bg2"/>
                </a:solidFill>
              </a:rPr>
              <a:t>Adults: 4,846,600</a:t>
            </a:r>
          </a:p>
          <a:p>
            <a:pPr>
              <a:spcBef>
                <a:spcPts val="0"/>
              </a:spcBef>
            </a:pPr>
            <a:r>
              <a:rPr lang="en-GB" sz="1200" dirty="0">
                <a:solidFill>
                  <a:schemeClr val="bg2"/>
                </a:solidFill>
              </a:rPr>
              <a:t>ABC1 Ads: 2,784,000</a:t>
            </a:r>
          </a:p>
          <a:p>
            <a:pPr>
              <a:spcBef>
                <a:spcPts val="0"/>
              </a:spcBef>
            </a:pPr>
            <a:r>
              <a:rPr lang="en-GB" sz="1200" dirty="0">
                <a:solidFill>
                  <a:schemeClr val="bg2"/>
                </a:solidFill>
              </a:rPr>
              <a:t>16-34: 565,900</a:t>
            </a:r>
          </a:p>
          <a:p>
            <a:pPr>
              <a:spcBef>
                <a:spcPts val="0"/>
              </a:spcBef>
            </a:pPr>
            <a:r>
              <a:rPr lang="en-GB" sz="1200" dirty="0">
                <a:solidFill>
                  <a:schemeClr val="bg2"/>
                </a:solidFill>
              </a:rPr>
              <a:t>HP+CH: 337,900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7F038B1-649B-428F-990E-C4AA6FF862E4}"/>
              </a:ext>
            </a:extLst>
          </p:cNvPr>
          <p:cNvSpPr>
            <a:spLocks noGrp="1"/>
          </p:cNvSpPr>
          <p:nvPr>
            <p:ph type="body" sz="quarter" idx="15"/>
          </p:nvPr>
        </p:nvSpPr>
        <p:spPr>
          <a:xfrm>
            <a:off x="135134" y="5584053"/>
            <a:ext cx="11334817" cy="304800"/>
          </a:xfrm>
        </p:spPr>
        <p:txBody>
          <a:bodyPr/>
          <a:lstStyle/>
          <a:p>
            <a:r>
              <a:rPr lang="en-GB" dirty="0"/>
              <a:t>Source: Barb, Q3 2023. Average audience figures - Consolidated, Top performing episode of series (if applicable)</a:t>
            </a:r>
          </a:p>
          <a:p>
            <a:endParaRPr lang="en-GB" dirty="0"/>
          </a:p>
        </p:txBody>
      </p: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1938992"/>
          </a:xfrm>
          <a:prstGeom prst="rect">
            <a:avLst/>
          </a:prstGeom>
          <a:noFill/>
        </p:spPr>
        <p:txBody>
          <a:bodyPr wrap="square" rtlCol="0">
            <a:spAutoFit/>
          </a:bodyPr>
          <a:lstStyle/>
          <a:p>
            <a:r>
              <a:rPr lang="en-GB" sz="1200" b="1" dirty="0">
                <a:solidFill>
                  <a:schemeClr val="accent3"/>
                </a:solidFill>
              </a:rPr>
              <a:t>UEFA Champions League</a:t>
            </a:r>
            <a:r>
              <a:rPr lang="en-GB" sz="1200" dirty="0">
                <a:solidFill>
                  <a:schemeClr val="bg2"/>
                </a:solidFill>
              </a:rPr>
              <a:t> TNT Sports 2, 20 Sep</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949,300</a:t>
            </a:r>
          </a:p>
          <a:p>
            <a:pPr>
              <a:spcBef>
                <a:spcPts val="0"/>
              </a:spcBef>
            </a:pPr>
            <a:r>
              <a:rPr lang="en-GB" sz="1200" dirty="0">
                <a:solidFill>
                  <a:schemeClr val="bg2"/>
                </a:solidFill>
              </a:rPr>
              <a:t>Adults: 894,300</a:t>
            </a:r>
          </a:p>
          <a:p>
            <a:pPr>
              <a:spcBef>
                <a:spcPts val="0"/>
              </a:spcBef>
            </a:pPr>
            <a:r>
              <a:rPr lang="en-GB" sz="1200" dirty="0">
                <a:solidFill>
                  <a:schemeClr val="bg2"/>
                </a:solidFill>
              </a:rPr>
              <a:t>ABC1 Ads: 495,100</a:t>
            </a:r>
          </a:p>
          <a:p>
            <a:pPr>
              <a:spcBef>
                <a:spcPts val="0"/>
              </a:spcBef>
            </a:pPr>
            <a:r>
              <a:rPr lang="en-GB" sz="1200" dirty="0">
                <a:solidFill>
                  <a:schemeClr val="bg2"/>
                </a:solidFill>
              </a:rPr>
              <a:t>16-34: 246,500</a:t>
            </a:r>
          </a:p>
          <a:p>
            <a:pPr>
              <a:spcBef>
                <a:spcPts val="0"/>
              </a:spcBef>
            </a:pPr>
            <a:r>
              <a:rPr lang="en-GB" sz="1200" dirty="0">
                <a:solidFill>
                  <a:schemeClr val="bg2"/>
                </a:solidFill>
              </a:rPr>
              <a:t>HP+CH: 69,800</a:t>
            </a:r>
          </a:p>
        </p:txBody>
      </p:sp>
    </p:spTree>
    <p:extLst>
      <p:ext uri="{BB962C8B-B14F-4D97-AF65-F5344CB8AC3E}">
        <p14:creationId xmlns:p14="http://schemas.microsoft.com/office/powerpoint/2010/main" val="2442659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atch Grand Designs | Stream free on Channel 4">
            <a:extLst>
              <a:ext uri="{FF2B5EF4-FFF2-40B4-BE49-F238E27FC236}">
                <a16:creationId xmlns:a16="http://schemas.microsoft.com/office/drawing/2014/main" id="{69BC01B1-58A6-871F-29E6-42073552F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4203" y="1801044"/>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y5 - Million Pound Motorhomes - Season 1 - Episode 1 / Million Pound Mega  Motorhomes">
            <a:extLst>
              <a:ext uri="{FF2B5EF4-FFF2-40B4-BE49-F238E27FC236}">
                <a16:creationId xmlns:a16="http://schemas.microsoft.com/office/drawing/2014/main" id="{ADB2FFA8-3941-E7E7-6855-F7F6B547F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4527" y="1801044"/>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Love Your Garden - Watch Episode - ITVX">
            <a:extLst>
              <a:ext uri="{FF2B5EF4-FFF2-40B4-BE49-F238E27FC236}">
                <a16:creationId xmlns:a16="http://schemas.microsoft.com/office/drawing/2014/main" id="{8F3FB0BF-A31E-BF8B-55BF-C9F80A8757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047" y="1801044"/>
            <a:ext cx="1806632" cy="10152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angers &amp; Cash: Restoring Classics gets air date - Mike Brewer Motoring">
            <a:extLst>
              <a:ext uri="{FF2B5EF4-FFF2-40B4-BE49-F238E27FC236}">
                <a16:creationId xmlns:a16="http://schemas.microsoft.com/office/drawing/2014/main" id="{10429FAB-7182-4460-45B1-D1EB0E50A7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4851" y="1801044"/>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Season Three of 'Shed and Buried' in the Works on Quest | Next TV">
            <a:extLst>
              <a:ext uri="{FF2B5EF4-FFF2-40B4-BE49-F238E27FC236}">
                <a16:creationId xmlns:a16="http://schemas.microsoft.com/office/drawing/2014/main" id="{5125B6CE-536E-820C-9DDC-4EB59E6844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5173" y="1801044"/>
            <a:ext cx="1801692" cy="10152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26706" cy="1938992"/>
          </a:xfrm>
          <a:prstGeom prst="rect">
            <a:avLst/>
          </a:prstGeom>
          <a:noFill/>
        </p:spPr>
        <p:txBody>
          <a:bodyPr wrap="square" rtlCol="0">
            <a:spAutoFit/>
          </a:bodyPr>
          <a:lstStyle/>
          <a:p>
            <a:r>
              <a:rPr lang="en-GB" sz="1200" b="1" dirty="0">
                <a:solidFill>
                  <a:schemeClr val="accent3"/>
                </a:solidFill>
              </a:rPr>
              <a:t>Million Pound Motorhomes</a:t>
            </a:r>
          </a:p>
          <a:p>
            <a:r>
              <a:rPr lang="en-GB" sz="1200" dirty="0">
                <a:solidFill>
                  <a:schemeClr val="bg2"/>
                </a:solidFill>
              </a:rPr>
              <a:t>Channel 5, 16 Jul</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1,346,400</a:t>
            </a:r>
          </a:p>
          <a:p>
            <a:pPr>
              <a:spcBef>
                <a:spcPts val="0"/>
              </a:spcBef>
            </a:pPr>
            <a:r>
              <a:rPr lang="en-GB" sz="1200" dirty="0">
                <a:solidFill>
                  <a:schemeClr val="bg2"/>
                </a:solidFill>
              </a:rPr>
              <a:t>Adults: 1,298,300</a:t>
            </a:r>
          </a:p>
          <a:p>
            <a:pPr>
              <a:spcBef>
                <a:spcPts val="0"/>
              </a:spcBef>
            </a:pPr>
            <a:r>
              <a:rPr lang="en-GB" sz="1200" dirty="0">
                <a:solidFill>
                  <a:schemeClr val="bg2"/>
                </a:solidFill>
              </a:rPr>
              <a:t>ABC1 Ads: 693,600</a:t>
            </a:r>
          </a:p>
          <a:p>
            <a:pPr>
              <a:spcBef>
                <a:spcPts val="0"/>
              </a:spcBef>
            </a:pPr>
            <a:r>
              <a:rPr lang="en-GB" sz="1200" dirty="0">
                <a:solidFill>
                  <a:schemeClr val="bg2"/>
                </a:solidFill>
              </a:rPr>
              <a:t>16-34: 139,600</a:t>
            </a:r>
          </a:p>
          <a:p>
            <a:pPr>
              <a:spcBef>
                <a:spcPts val="0"/>
              </a:spcBef>
            </a:pPr>
            <a:r>
              <a:rPr lang="en-GB" sz="1200" dirty="0">
                <a:solidFill>
                  <a:schemeClr val="bg2"/>
                </a:solidFill>
              </a:rPr>
              <a:t>HP+CH: 93,200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2105116" cy="1938992"/>
          </a:xfrm>
          <a:prstGeom prst="rect">
            <a:avLst/>
          </a:prstGeom>
          <a:noFill/>
        </p:spPr>
        <p:txBody>
          <a:bodyPr wrap="square" rtlCol="0">
            <a:spAutoFit/>
          </a:bodyPr>
          <a:lstStyle/>
          <a:p>
            <a:r>
              <a:rPr lang="en-GB" sz="1200" b="1" dirty="0">
                <a:solidFill>
                  <a:schemeClr val="accent3"/>
                </a:solidFill>
              </a:rPr>
              <a:t>Grand Designs</a:t>
            </a:r>
          </a:p>
          <a:p>
            <a:r>
              <a:rPr lang="en-GB" sz="1200" dirty="0">
                <a:solidFill>
                  <a:schemeClr val="bg2"/>
                </a:solidFill>
              </a:rPr>
              <a:t>Channel 4, 27 Sep</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1,664,700</a:t>
            </a:r>
          </a:p>
          <a:p>
            <a:pPr>
              <a:spcBef>
                <a:spcPts val="0"/>
              </a:spcBef>
            </a:pPr>
            <a:r>
              <a:rPr lang="en-GB" sz="1200" dirty="0">
                <a:solidFill>
                  <a:schemeClr val="bg2"/>
                </a:solidFill>
              </a:rPr>
              <a:t>Adults: 1,642,700</a:t>
            </a:r>
          </a:p>
          <a:p>
            <a:pPr>
              <a:spcBef>
                <a:spcPts val="0"/>
              </a:spcBef>
            </a:pPr>
            <a:r>
              <a:rPr lang="en-GB" sz="1200" dirty="0">
                <a:solidFill>
                  <a:schemeClr val="bg2"/>
                </a:solidFill>
              </a:rPr>
              <a:t>ABC1 Ads: 946,400</a:t>
            </a:r>
          </a:p>
          <a:p>
            <a:pPr>
              <a:spcBef>
                <a:spcPts val="0"/>
              </a:spcBef>
            </a:pPr>
            <a:r>
              <a:rPr lang="en-GB" sz="1200" dirty="0">
                <a:solidFill>
                  <a:schemeClr val="bg2"/>
                </a:solidFill>
              </a:rPr>
              <a:t>16-34: 186,800</a:t>
            </a:r>
          </a:p>
          <a:p>
            <a:pPr>
              <a:spcBef>
                <a:spcPts val="0"/>
              </a:spcBef>
            </a:pPr>
            <a:r>
              <a:rPr lang="en-GB" sz="1200" dirty="0">
                <a:solidFill>
                  <a:schemeClr val="bg2"/>
                </a:solidFill>
              </a:rPr>
              <a:t>HP+CH: 157,800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3" y="2964944"/>
            <a:ext cx="2105116" cy="1938992"/>
          </a:xfrm>
          <a:prstGeom prst="rect">
            <a:avLst/>
          </a:prstGeom>
          <a:noFill/>
        </p:spPr>
        <p:txBody>
          <a:bodyPr wrap="square" rtlCol="0">
            <a:spAutoFit/>
          </a:bodyPr>
          <a:lstStyle/>
          <a:p>
            <a:r>
              <a:rPr lang="en-GB" sz="1200" b="1" dirty="0">
                <a:solidFill>
                  <a:schemeClr val="accent3"/>
                </a:solidFill>
              </a:rPr>
              <a:t>Bangers and Cash</a:t>
            </a:r>
          </a:p>
          <a:p>
            <a:r>
              <a:rPr lang="en-GB" sz="1200" dirty="0">
                <a:solidFill>
                  <a:schemeClr val="bg2"/>
                </a:solidFill>
              </a:rPr>
              <a:t>Yesterday, 24 Aug</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444,000</a:t>
            </a:r>
          </a:p>
          <a:p>
            <a:pPr>
              <a:spcBef>
                <a:spcPts val="0"/>
              </a:spcBef>
            </a:pPr>
            <a:r>
              <a:rPr lang="en-GB" sz="1200" dirty="0">
                <a:solidFill>
                  <a:schemeClr val="bg2"/>
                </a:solidFill>
              </a:rPr>
              <a:t>Adults: 443,900</a:t>
            </a:r>
          </a:p>
          <a:p>
            <a:pPr>
              <a:spcBef>
                <a:spcPts val="0"/>
              </a:spcBef>
            </a:pPr>
            <a:r>
              <a:rPr lang="en-GB" sz="1200" dirty="0">
                <a:solidFill>
                  <a:schemeClr val="bg2"/>
                </a:solidFill>
              </a:rPr>
              <a:t>ABC1 Ads: 153,300</a:t>
            </a:r>
          </a:p>
          <a:p>
            <a:pPr>
              <a:spcBef>
                <a:spcPts val="0"/>
              </a:spcBef>
            </a:pPr>
            <a:r>
              <a:rPr lang="en-GB" sz="1200" dirty="0">
                <a:solidFill>
                  <a:schemeClr val="bg2"/>
                </a:solidFill>
              </a:rPr>
              <a:t>16-34: 8,500</a:t>
            </a:r>
          </a:p>
          <a:p>
            <a:pPr>
              <a:spcBef>
                <a:spcPts val="0"/>
              </a:spcBef>
            </a:pPr>
            <a:r>
              <a:rPr lang="en-GB" sz="1200" dirty="0">
                <a:solidFill>
                  <a:schemeClr val="bg2"/>
                </a:solidFill>
              </a:rPr>
              <a:t>HP+CH: 1,500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Hobbies &amp; Leisure</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05116" cy="1938992"/>
          </a:xfrm>
          <a:prstGeom prst="rect">
            <a:avLst/>
          </a:prstGeom>
          <a:noFill/>
        </p:spPr>
        <p:txBody>
          <a:bodyPr wrap="square" rtlCol="0">
            <a:spAutoFit/>
          </a:bodyPr>
          <a:lstStyle/>
          <a:p>
            <a:r>
              <a:rPr lang="en-GB" sz="1200" b="1" dirty="0">
                <a:solidFill>
                  <a:schemeClr val="accent3"/>
                </a:solidFill>
              </a:rPr>
              <a:t>Love Your Garden</a:t>
            </a:r>
          </a:p>
          <a:p>
            <a:r>
              <a:rPr lang="en-GB" sz="1200" dirty="0">
                <a:solidFill>
                  <a:schemeClr val="bg2"/>
                </a:solidFill>
              </a:rPr>
              <a:t>ITV1, 15 Aug</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1,621,700</a:t>
            </a:r>
          </a:p>
          <a:p>
            <a:pPr>
              <a:spcBef>
                <a:spcPts val="0"/>
              </a:spcBef>
            </a:pPr>
            <a:r>
              <a:rPr lang="en-GB" sz="1200" dirty="0">
                <a:solidFill>
                  <a:schemeClr val="bg2"/>
                </a:solidFill>
              </a:rPr>
              <a:t>Adults: 1,583,600</a:t>
            </a:r>
          </a:p>
          <a:p>
            <a:pPr>
              <a:spcBef>
                <a:spcPts val="0"/>
              </a:spcBef>
            </a:pPr>
            <a:r>
              <a:rPr lang="en-GB" sz="1200" dirty="0">
                <a:solidFill>
                  <a:schemeClr val="bg2"/>
                </a:solidFill>
              </a:rPr>
              <a:t>ABC1 Ads: 547,700</a:t>
            </a:r>
          </a:p>
          <a:p>
            <a:pPr>
              <a:spcBef>
                <a:spcPts val="0"/>
              </a:spcBef>
            </a:pPr>
            <a:r>
              <a:rPr lang="en-GB" sz="1200" dirty="0">
                <a:solidFill>
                  <a:schemeClr val="bg2"/>
                </a:solidFill>
              </a:rPr>
              <a:t>16-34: 78,100</a:t>
            </a:r>
          </a:p>
          <a:p>
            <a:pPr>
              <a:spcBef>
                <a:spcPts val="0"/>
              </a:spcBef>
            </a:pPr>
            <a:r>
              <a:rPr lang="en-GB" sz="1200" dirty="0">
                <a:solidFill>
                  <a:schemeClr val="bg2"/>
                </a:solidFill>
              </a:rPr>
              <a:t>HP+CH: 97,600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7F038B1-649B-428F-990E-C4AA6FF862E4}"/>
              </a:ext>
            </a:extLst>
          </p:cNvPr>
          <p:cNvSpPr>
            <a:spLocks noGrp="1"/>
          </p:cNvSpPr>
          <p:nvPr>
            <p:ph type="body" sz="quarter" idx="15"/>
          </p:nvPr>
        </p:nvSpPr>
        <p:spPr>
          <a:xfrm>
            <a:off x="135134" y="5584053"/>
            <a:ext cx="11334817" cy="304800"/>
          </a:xfrm>
        </p:spPr>
        <p:txBody>
          <a:bodyPr/>
          <a:lstStyle/>
          <a:p>
            <a:r>
              <a:rPr lang="en-GB" dirty="0"/>
              <a:t>Source: Barb, Q3 2023. Average audience figures - Consolidated, Top performing episode of series (if applicable)</a:t>
            </a:r>
          </a:p>
          <a:p>
            <a:endParaRPr lang="en-GB" dirty="0"/>
          </a:p>
        </p:txBody>
      </p: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1938992"/>
          </a:xfrm>
          <a:prstGeom prst="rect">
            <a:avLst/>
          </a:prstGeom>
          <a:noFill/>
        </p:spPr>
        <p:txBody>
          <a:bodyPr wrap="square" rtlCol="0">
            <a:spAutoFit/>
          </a:bodyPr>
          <a:lstStyle/>
          <a:p>
            <a:r>
              <a:rPr lang="en-GB" sz="1200" b="1" dirty="0">
                <a:solidFill>
                  <a:schemeClr val="accent3"/>
                </a:solidFill>
              </a:rPr>
              <a:t>The Repair Shop</a:t>
            </a:r>
          </a:p>
          <a:p>
            <a:r>
              <a:rPr lang="en-GB" sz="1200" dirty="0">
                <a:solidFill>
                  <a:schemeClr val="bg2"/>
                </a:solidFill>
              </a:rPr>
              <a:t>Quest, 20 Aug</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405,800</a:t>
            </a:r>
          </a:p>
          <a:p>
            <a:pPr>
              <a:spcBef>
                <a:spcPts val="0"/>
              </a:spcBef>
            </a:pPr>
            <a:r>
              <a:rPr lang="en-GB" sz="1200" dirty="0">
                <a:solidFill>
                  <a:schemeClr val="bg2"/>
                </a:solidFill>
              </a:rPr>
              <a:t>Adults: 405,500</a:t>
            </a:r>
          </a:p>
          <a:p>
            <a:pPr>
              <a:spcBef>
                <a:spcPts val="0"/>
              </a:spcBef>
            </a:pPr>
            <a:r>
              <a:rPr lang="en-GB" sz="1200" dirty="0">
                <a:solidFill>
                  <a:schemeClr val="bg2"/>
                </a:solidFill>
              </a:rPr>
              <a:t>ABC1 Ads: 126,000</a:t>
            </a:r>
          </a:p>
          <a:p>
            <a:pPr>
              <a:spcBef>
                <a:spcPts val="0"/>
              </a:spcBef>
            </a:pPr>
            <a:r>
              <a:rPr lang="en-GB" sz="1200" dirty="0">
                <a:solidFill>
                  <a:schemeClr val="bg2"/>
                </a:solidFill>
              </a:rPr>
              <a:t>16-34: 12,300</a:t>
            </a:r>
          </a:p>
          <a:p>
            <a:pPr>
              <a:spcBef>
                <a:spcPts val="0"/>
              </a:spcBef>
            </a:pPr>
            <a:r>
              <a:rPr lang="en-GB" sz="1200" dirty="0">
                <a:solidFill>
                  <a:schemeClr val="bg2"/>
                </a:solidFill>
              </a:rPr>
              <a:t>HP+CH: 10,000</a:t>
            </a:r>
          </a:p>
        </p:txBody>
      </p:sp>
    </p:spTree>
    <p:extLst>
      <p:ext uri="{BB962C8B-B14F-4D97-AF65-F5344CB8AC3E}">
        <p14:creationId xmlns:p14="http://schemas.microsoft.com/office/powerpoint/2010/main" val="445016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from a rope&#10;&#10;Description automatically generated">
            <a:extLst>
              <a:ext uri="{FF2B5EF4-FFF2-40B4-BE49-F238E27FC236}">
                <a16:creationId xmlns:a16="http://schemas.microsoft.com/office/drawing/2014/main" id="{D26714A6-94AA-C2EA-97CF-09E61D38B84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827" t="827" r="-1"/>
          <a:stretch/>
        </p:blipFill>
        <p:spPr>
          <a:xfrm>
            <a:off x="0" y="0"/>
            <a:ext cx="12192000" cy="6858000"/>
          </a:xfrm>
        </p:spPr>
      </p:pic>
      <p:sp>
        <p:nvSpPr>
          <p:cNvPr id="11" name="Rectangle 10">
            <a:extLst>
              <a:ext uri="{FF2B5EF4-FFF2-40B4-BE49-F238E27FC236}">
                <a16:creationId xmlns:a16="http://schemas.microsoft.com/office/drawing/2014/main" id="{E40D7E0D-C2A2-E748-B0EC-446D27D35B3D}"/>
              </a:ext>
            </a:extLst>
          </p:cNvPr>
          <p:cNvSpPr/>
          <p:nvPr/>
        </p:nvSpPr>
        <p:spPr>
          <a:xfrm flipH="1">
            <a:off x="-6" y="0"/>
            <a:ext cx="11617897" cy="4427621"/>
          </a:xfrm>
          <a:prstGeom prst="rect">
            <a:avLst/>
          </a:prstGeom>
          <a:gradFill flip="none" rotWithShape="1">
            <a:gsLst>
              <a:gs pos="42000">
                <a:schemeClr val="bg1">
                  <a:lumMod val="0"/>
                  <a:alpha val="0"/>
                </a:schemeClr>
              </a:gs>
              <a:gs pos="4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Q3 2024</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Burger King, “Climbing”</a:t>
            </a:r>
          </a:p>
        </p:txBody>
      </p:sp>
    </p:spTree>
    <p:extLst>
      <p:ext uri="{BB962C8B-B14F-4D97-AF65-F5344CB8AC3E}">
        <p14:creationId xmlns:p14="http://schemas.microsoft.com/office/powerpoint/2010/main" val="301409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ow standing next to a cello&#10;&#10;Description automatically generated">
            <a:extLst>
              <a:ext uri="{FF2B5EF4-FFF2-40B4-BE49-F238E27FC236}">
                <a16:creationId xmlns:a16="http://schemas.microsoft.com/office/drawing/2014/main" id="{15B2930C-E53B-D2DF-8005-A07375F320E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pic>
        <p:nvPicPr>
          <p:cNvPr id="9" name="Picture 8" descr="Two stuffed animals in a kitchen&#10;&#10;Description automatically generated">
            <a:extLst>
              <a:ext uri="{FF2B5EF4-FFF2-40B4-BE49-F238E27FC236}">
                <a16:creationId xmlns:a16="http://schemas.microsoft.com/office/drawing/2014/main" id="{2988ED8F-FD12-925A-F10A-FEAD7BA67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8C7EE44-93B7-3EBF-833D-0CEF1A8E7474}"/>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Category &amp; Advertiser Analysis Q3 2023</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Just Eat, “Grocery Grab”</a:t>
            </a:r>
          </a:p>
        </p:txBody>
      </p:sp>
    </p:spTree>
    <p:extLst>
      <p:ext uri="{BB962C8B-B14F-4D97-AF65-F5344CB8AC3E}">
        <p14:creationId xmlns:p14="http://schemas.microsoft.com/office/powerpoint/2010/main" val="176578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F1E4AFD-CBB2-AD3C-AFFD-0757D1E9E600}"/>
              </a:ext>
            </a:extLst>
          </p:cNvPr>
          <p:cNvGraphicFramePr>
            <a:graphicFrameLocks noGrp="1"/>
          </p:cNvGraphicFramePr>
          <p:nvPr>
            <p:extLst>
              <p:ext uri="{D42A27DB-BD31-4B8C-83A1-F6EECF244321}">
                <p14:modId xmlns:p14="http://schemas.microsoft.com/office/powerpoint/2010/main" val="2052105711"/>
              </p:ext>
            </p:extLst>
          </p:nvPr>
        </p:nvGraphicFramePr>
        <p:xfrm>
          <a:off x="696001" y="1381125"/>
          <a:ext cx="10799998" cy="3677865"/>
        </p:xfrm>
        <a:graphic>
          <a:graphicData uri="http://schemas.openxmlformats.org/drawingml/2006/table">
            <a:tbl>
              <a:tblPr/>
              <a:tblGrid>
                <a:gridCol w="1555555">
                  <a:extLst>
                    <a:ext uri="{9D8B030D-6E8A-4147-A177-3AD203B41FA5}">
                      <a16:colId xmlns:a16="http://schemas.microsoft.com/office/drawing/2014/main" val="217078586"/>
                    </a:ext>
                  </a:extLst>
                </a:gridCol>
                <a:gridCol w="711111">
                  <a:extLst>
                    <a:ext uri="{9D8B030D-6E8A-4147-A177-3AD203B41FA5}">
                      <a16:colId xmlns:a16="http://schemas.microsoft.com/office/drawing/2014/main" val="1651068022"/>
                    </a:ext>
                  </a:extLst>
                </a:gridCol>
                <a:gridCol w="711111">
                  <a:extLst>
                    <a:ext uri="{9D8B030D-6E8A-4147-A177-3AD203B41FA5}">
                      <a16:colId xmlns:a16="http://schemas.microsoft.com/office/drawing/2014/main" val="3583523878"/>
                    </a:ext>
                  </a:extLst>
                </a:gridCol>
                <a:gridCol w="711111">
                  <a:extLst>
                    <a:ext uri="{9D8B030D-6E8A-4147-A177-3AD203B41FA5}">
                      <a16:colId xmlns:a16="http://schemas.microsoft.com/office/drawing/2014/main" val="2765029959"/>
                    </a:ext>
                  </a:extLst>
                </a:gridCol>
                <a:gridCol w="711111">
                  <a:extLst>
                    <a:ext uri="{9D8B030D-6E8A-4147-A177-3AD203B41FA5}">
                      <a16:colId xmlns:a16="http://schemas.microsoft.com/office/drawing/2014/main" val="4125461919"/>
                    </a:ext>
                  </a:extLst>
                </a:gridCol>
                <a:gridCol w="711111">
                  <a:extLst>
                    <a:ext uri="{9D8B030D-6E8A-4147-A177-3AD203B41FA5}">
                      <a16:colId xmlns:a16="http://schemas.microsoft.com/office/drawing/2014/main" val="1904822012"/>
                    </a:ext>
                  </a:extLst>
                </a:gridCol>
                <a:gridCol w="711111">
                  <a:extLst>
                    <a:ext uri="{9D8B030D-6E8A-4147-A177-3AD203B41FA5}">
                      <a16:colId xmlns:a16="http://schemas.microsoft.com/office/drawing/2014/main" val="3490833549"/>
                    </a:ext>
                  </a:extLst>
                </a:gridCol>
                <a:gridCol w="711111">
                  <a:extLst>
                    <a:ext uri="{9D8B030D-6E8A-4147-A177-3AD203B41FA5}">
                      <a16:colId xmlns:a16="http://schemas.microsoft.com/office/drawing/2014/main" val="1371233319"/>
                    </a:ext>
                  </a:extLst>
                </a:gridCol>
                <a:gridCol w="711111">
                  <a:extLst>
                    <a:ext uri="{9D8B030D-6E8A-4147-A177-3AD203B41FA5}">
                      <a16:colId xmlns:a16="http://schemas.microsoft.com/office/drawing/2014/main" val="352251445"/>
                    </a:ext>
                  </a:extLst>
                </a:gridCol>
                <a:gridCol w="711111">
                  <a:extLst>
                    <a:ext uri="{9D8B030D-6E8A-4147-A177-3AD203B41FA5}">
                      <a16:colId xmlns:a16="http://schemas.microsoft.com/office/drawing/2014/main" val="4235651819"/>
                    </a:ext>
                  </a:extLst>
                </a:gridCol>
                <a:gridCol w="711111">
                  <a:extLst>
                    <a:ext uri="{9D8B030D-6E8A-4147-A177-3AD203B41FA5}">
                      <a16:colId xmlns:a16="http://schemas.microsoft.com/office/drawing/2014/main" val="230763741"/>
                    </a:ext>
                  </a:extLst>
                </a:gridCol>
                <a:gridCol w="711111">
                  <a:extLst>
                    <a:ext uri="{9D8B030D-6E8A-4147-A177-3AD203B41FA5}">
                      <a16:colId xmlns:a16="http://schemas.microsoft.com/office/drawing/2014/main" val="3516640871"/>
                    </a:ext>
                  </a:extLst>
                </a:gridCol>
                <a:gridCol w="711111">
                  <a:extLst>
                    <a:ext uri="{9D8B030D-6E8A-4147-A177-3AD203B41FA5}">
                      <a16:colId xmlns:a16="http://schemas.microsoft.com/office/drawing/2014/main" val="1025949591"/>
                    </a:ext>
                  </a:extLst>
                </a:gridCol>
                <a:gridCol w="711111">
                  <a:extLst>
                    <a:ext uri="{9D8B030D-6E8A-4147-A177-3AD203B41FA5}">
                      <a16:colId xmlns:a16="http://schemas.microsoft.com/office/drawing/2014/main" val="3169630053"/>
                    </a:ext>
                  </a:extLst>
                </a:gridCol>
              </a:tblGrid>
              <a:tr h="165966">
                <a:tc rowSpan="2">
                  <a:txBody>
                    <a:bodyPr/>
                    <a:lstStyle/>
                    <a:p>
                      <a:pPr algn="ctr" rtl="0" fontAlgn="ctr"/>
                      <a:endParaRPr lang="en-GB" sz="1100" b="1" i="0" u="none" strike="noStrike" dirty="0">
                        <a:solidFill>
                          <a:srgbClr val="000000"/>
                        </a:solidFill>
                        <a:effectLst/>
                        <a:latin typeface="Arial" panose="020B0604020202020204" pitchFamily="34" charset="0"/>
                      </a:endParaRPr>
                    </a:p>
                  </a:txBody>
                  <a:tcPr marL="6639" marR="6639" marT="663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gridSpan="13">
                  <a:txBody>
                    <a:bodyPr/>
                    <a:lstStyle/>
                    <a:p>
                      <a:pPr algn="ctr" rtl="0" fontAlgn="ctr"/>
                      <a:r>
                        <a:rPr lang="en-GB" sz="1100" b="1" i="0" u="none" strike="noStrike" dirty="0">
                          <a:solidFill>
                            <a:srgbClr val="000000"/>
                          </a:solidFill>
                          <a:effectLst/>
                          <a:latin typeface="Arial" panose="020B0604020202020204" pitchFamily="34" charset="0"/>
                        </a:rPr>
                        <a:t>Week Commencing</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8489799"/>
                  </a:ext>
                </a:extLst>
              </a:tr>
              <a:tr h="165966">
                <a:tc vMerge="1">
                  <a:txBody>
                    <a:bodyPr/>
                    <a:lstStyle/>
                    <a:p>
                      <a:endParaRPr lang="en-GB"/>
                    </a:p>
                  </a:txBody>
                  <a:tcPr/>
                </a:tc>
                <a:tc>
                  <a:txBody>
                    <a:bodyPr/>
                    <a:lstStyle/>
                    <a:p>
                      <a:pPr algn="ctr" rtl="0" fontAlgn="ctr"/>
                      <a:r>
                        <a:rPr lang="en-GB" sz="1100" b="1" i="0" u="none" strike="noStrike">
                          <a:solidFill>
                            <a:srgbClr val="000000"/>
                          </a:solidFill>
                          <a:effectLst/>
                          <a:latin typeface="Arial" panose="020B0604020202020204" pitchFamily="34" charset="0"/>
                        </a:rPr>
                        <a:t>01-Jul</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08-Jul</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15-Jul</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22-Jul</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29-Jul</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05-Aug</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12-Aug</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19-Aug</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26-Aug</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02-Sep</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09-Sep</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16-Sep</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23-Sep</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4819169"/>
                  </a:ext>
                </a:extLst>
              </a:tr>
              <a:tr h="331932">
                <a:tc>
                  <a:txBody>
                    <a:bodyPr/>
                    <a:lstStyle/>
                    <a:p>
                      <a:pPr algn="ctr" rtl="0" fontAlgn="ctr"/>
                      <a:r>
                        <a:rPr lang="en-GB" sz="1100" b="1" i="0" u="none" strike="noStrike" dirty="0">
                          <a:solidFill>
                            <a:srgbClr val="000000"/>
                          </a:solidFill>
                          <a:effectLst/>
                          <a:latin typeface="Arial" panose="020B0604020202020204" pitchFamily="34" charset="0"/>
                        </a:rPr>
                        <a:t>Euro 2024</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dirty="0">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1030379"/>
                  </a:ext>
                </a:extLst>
              </a:tr>
              <a:tr h="331932">
                <a:tc>
                  <a:txBody>
                    <a:bodyPr/>
                    <a:lstStyle/>
                    <a:p>
                      <a:pPr algn="ctr" rtl="0" fontAlgn="ctr"/>
                      <a:r>
                        <a:rPr lang="en-GB" sz="1100" b="1" i="0" u="none" strike="noStrike">
                          <a:solidFill>
                            <a:srgbClr val="000000"/>
                          </a:solidFill>
                          <a:effectLst/>
                          <a:latin typeface="Arial" panose="020B0604020202020204" pitchFamily="34" charset="0"/>
                        </a:rPr>
                        <a:t>Wimbledon</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3033516"/>
                  </a:ext>
                </a:extLst>
              </a:tr>
              <a:tr h="331932">
                <a:tc>
                  <a:txBody>
                    <a:bodyPr/>
                    <a:lstStyle/>
                    <a:p>
                      <a:pPr algn="ctr" rtl="0" fontAlgn="ctr"/>
                      <a:r>
                        <a:rPr lang="en-GB" sz="1100" b="1" i="0" u="none" strike="noStrike">
                          <a:solidFill>
                            <a:srgbClr val="000000"/>
                          </a:solidFill>
                          <a:effectLst/>
                          <a:latin typeface="Arial" panose="020B0604020202020204" pitchFamily="34" charset="0"/>
                        </a:rPr>
                        <a:t>Tour de France</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dirty="0">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164045"/>
                  </a:ext>
                </a:extLst>
              </a:tr>
              <a:tr h="331932">
                <a:tc>
                  <a:txBody>
                    <a:bodyPr/>
                    <a:lstStyle/>
                    <a:p>
                      <a:pPr algn="ctr" rtl="0" fontAlgn="ctr"/>
                      <a:r>
                        <a:rPr lang="en-GB" sz="1100" b="1" i="0" u="none" strike="noStrike">
                          <a:solidFill>
                            <a:srgbClr val="000000"/>
                          </a:solidFill>
                          <a:effectLst/>
                          <a:latin typeface="Arial" panose="020B0604020202020204" pitchFamily="34" charset="0"/>
                        </a:rPr>
                        <a:t>Formula 1</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644282"/>
                  </a:ext>
                </a:extLst>
              </a:tr>
              <a:tr h="331932">
                <a:tc>
                  <a:txBody>
                    <a:bodyPr/>
                    <a:lstStyle/>
                    <a:p>
                      <a:pPr algn="ctr" rtl="0" fontAlgn="ctr"/>
                      <a:r>
                        <a:rPr lang="en-GB" sz="1100" b="1" i="0" u="none" strike="noStrike" dirty="0">
                          <a:solidFill>
                            <a:srgbClr val="000000"/>
                          </a:solidFill>
                          <a:effectLst/>
                          <a:latin typeface="Arial" panose="020B0604020202020204" pitchFamily="34" charset="0"/>
                        </a:rPr>
                        <a:t>Summer Olympics</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5331516"/>
                  </a:ext>
                </a:extLst>
              </a:tr>
              <a:tr h="331932">
                <a:tc>
                  <a:txBody>
                    <a:bodyPr/>
                    <a:lstStyle/>
                    <a:p>
                      <a:pPr algn="ctr" rtl="0" fontAlgn="ctr"/>
                      <a:r>
                        <a:rPr lang="en-GB" sz="1100" b="1" i="0" u="none" strike="noStrike">
                          <a:solidFill>
                            <a:srgbClr val="000000"/>
                          </a:solidFill>
                          <a:effectLst/>
                          <a:latin typeface="Arial" panose="020B0604020202020204" pitchFamily="34" charset="0"/>
                        </a:rPr>
                        <a:t>Premier League</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929211190"/>
                  </a:ext>
                </a:extLst>
              </a:tr>
              <a:tr h="331932">
                <a:tc>
                  <a:txBody>
                    <a:bodyPr/>
                    <a:lstStyle/>
                    <a:p>
                      <a:pPr algn="ctr" rtl="0" fontAlgn="ctr"/>
                      <a:r>
                        <a:rPr lang="en-GB" sz="1100" b="1" i="0" u="none" strike="noStrike">
                          <a:solidFill>
                            <a:srgbClr val="000000"/>
                          </a:solidFill>
                          <a:effectLst/>
                          <a:latin typeface="Arial" panose="020B0604020202020204" pitchFamily="34" charset="0"/>
                        </a:rPr>
                        <a:t>Bank Holiday</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6603042"/>
                  </a:ext>
                </a:extLst>
              </a:tr>
              <a:tr h="331932">
                <a:tc>
                  <a:txBody>
                    <a:bodyPr/>
                    <a:lstStyle/>
                    <a:p>
                      <a:pPr algn="ctr" rtl="0" fontAlgn="ctr"/>
                      <a:r>
                        <a:rPr lang="en-GB" sz="1100" b="1" i="0" u="none" strike="noStrike">
                          <a:solidFill>
                            <a:srgbClr val="000000"/>
                          </a:solidFill>
                          <a:effectLst/>
                          <a:latin typeface="Arial" panose="020B0604020202020204" pitchFamily="34" charset="0"/>
                        </a:rPr>
                        <a:t>US Open</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0144926"/>
                  </a:ext>
                </a:extLst>
              </a:tr>
              <a:tr h="331932">
                <a:tc>
                  <a:txBody>
                    <a:bodyPr/>
                    <a:lstStyle/>
                    <a:p>
                      <a:pPr algn="ctr" rtl="0" fontAlgn="ctr"/>
                      <a:r>
                        <a:rPr lang="en-GB" sz="1100" b="1" i="0" u="none" strike="noStrike">
                          <a:solidFill>
                            <a:srgbClr val="000000"/>
                          </a:solidFill>
                          <a:effectLst/>
                          <a:latin typeface="Arial" panose="020B0604020202020204" pitchFamily="34" charset="0"/>
                        </a:rPr>
                        <a:t>Paralympic Games</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5191953"/>
                  </a:ext>
                </a:extLst>
              </a:tr>
              <a:tr h="331932">
                <a:tc>
                  <a:txBody>
                    <a:bodyPr/>
                    <a:lstStyle/>
                    <a:p>
                      <a:pPr algn="ctr" rtl="0" fontAlgn="ctr"/>
                      <a:r>
                        <a:rPr lang="en-GB" sz="1100" b="1" i="0" u="none" strike="noStrike" dirty="0">
                          <a:solidFill>
                            <a:srgbClr val="000000"/>
                          </a:solidFill>
                          <a:effectLst/>
                          <a:latin typeface="Arial" panose="020B0604020202020204" pitchFamily="34" charset="0"/>
                        </a:rPr>
                        <a:t>UEFA Champions League</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1" i="0" u="none" strike="noStrike">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r>
                        <a:rPr lang="en-GB" sz="1100" b="1" i="0" u="none" strike="noStrike" dirty="0">
                          <a:solidFill>
                            <a:srgbClr val="000000"/>
                          </a:solidFill>
                          <a:effectLst/>
                          <a:latin typeface="Calibri" panose="020F0502020204030204" pitchFamily="34" charset="0"/>
                        </a:rPr>
                        <a:t> </a:t>
                      </a:r>
                    </a:p>
                  </a:txBody>
                  <a:tcPr marL="6639" marR="6639" marT="66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4529346"/>
                  </a:ext>
                </a:extLst>
              </a:tr>
            </a:tbl>
          </a:graphicData>
        </a:graphic>
      </p:graphicFrame>
      <p:sp>
        <p:nvSpPr>
          <p:cNvPr id="2" name="Title 1">
            <a:extLst>
              <a:ext uri="{FF2B5EF4-FFF2-40B4-BE49-F238E27FC236}">
                <a16:creationId xmlns:a16="http://schemas.microsoft.com/office/drawing/2014/main" id="{40526DCA-4509-2465-0526-30B8C9EB16E7}"/>
              </a:ext>
            </a:extLst>
          </p:cNvPr>
          <p:cNvSpPr>
            <a:spLocks noGrp="1"/>
          </p:cNvSpPr>
          <p:nvPr>
            <p:ph type="title"/>
          </p:nvPr>
        </p:nvSpPr>
        <p:spPr/>
        <p:txBody>
          <a:bodyPr/>
          <a:lstStyle/>
          <a:p>
            <a:r>
              <a:rPr lang="en-GB" dirty="0"/>
              <a:t>Key Dates</a:t>
            </a:r>
          </a:p>
        </p:txBody>
      </p:sp>
      <p:sp>
        <p:nvSpPr>
          <p:cNvPr id="7" name="Text Placeholder 6">
            <a:extLst>
              <a:ext uri="{FF2B5EF4-FFF2-40B4-BE49-F238E27FC236}">
                <a16:creationId xmlns:a16="http://schemas.microsoft.com/office/drawing/2014/main" id="{878DCE4C-B8A8-32AF-BB96-04C1630D0276}"/>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1886676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6" name="Picture 2065" descr="A green and black logo&#10;&#10;Description automatically generated">
            <a:extLst>
              <a:ext uri="{FF2B5EF4-FFF2-40B4-BE49-F238E27FC236}">
                <a16:creationId xmlns:a16="http://schemas.microsoft.com/office/drawing/2014/main" id="{386269C7-2AC2-3654-03A0-59955EDFB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4259" y="1627669"/>
            <a:ext cx="668594" cy="372741"/>
          </a:xfrm>
          <a:prstGeom prst="rect">
            <a:avLst/>
          </a:prstGeom>
        </p:spPr>
      </p:pic>
      <p:sp>
        <p:nvSpPr>
          <p:cNvPr id="42" name="Rectangle 41">
            <a:extLst>
              <a:ext uri="{FF2B5EF4-FFF2-40B4-BE49-F238E27FC236}">
                <a16:creationId xmlns:a16="http://schemas.microsoft.com/office/drawing/2014/main" id="{730C7AC9-0695-0851-2463-6B01A9EF9556}"/>
              </a:ext>
            </a:extLst>
          </p:cNvPr>
          <p:cNvSpPr/>
          <p:nvPr/>
        </p:nvSpPr>
        <p:spPr>
          <a:xfrm rot="16200000" flipH="1">
            <a:off x="10508488" y="989953"/>
            <a:ext cx="864000" cy="1544176"/>
          </a:xfrm>
          <a:prstGeom prst="rect">
            <a:avLst/>
          </a:prstGeom>
          <a:gradFill flip="none" rotWithShape="1">
            <a:gsLst>
              <a:gs pos="72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ysClr val="windowText" lastClr="000000"/>
              </a:solidFill>
            </a:endParaRPr>
          </a:p>
        </p:txBody>
      </p:sp>
      <p:pic>
        <p:nvPicPr>
          <p:cNvPr id="83" name="Picture Placeholder 24" descr="A collage of people with different facial expressions&#10;&#10;Description automatically generated">
            <a:extLst>
              <a:ext uri="{FF2B5EF4-FFF2-40B4-BE49-F238E27FC236}">
                <a16:creationId xmlns:a16="http://schemas.microsoft.com/office/drawing/2014/main" id="{91FE002F-841B-B18A-E995-052C3CE44FA6}"/>
              </a:ext>
            </a:extLst>
          </p:cNvPr>
          <p:cNvPicPr>
            <a:picLocks noChangeAspect="1"/>
          </p:cNvPicPr>
          <p:nvPr/>
        </p:nvPicPr>
        <p:blipFill rotWithShape="1">
          <a:blip r:embed="rId4">
            <a:extLst>
              <a:ext uri="{28A0092B-C50C-407E-A947-70E740481C1C}">
                <a14:useLocalDpi xmlns:a14="http://schemas.microsoft.com/office/drawing/2010/main" val="0"/>
              </a:ext>
            </a:extLst>
          </a:blip>
          <a:srcRect l="-52" r="54"/>
          <a:stretch/>
        </p:blipFill>
        <p:spPr>
          <a:xfrm>
            <a:off x="3038386" y="2544130"/>
            <a:ext cx="1552465" cy="864000"/>
          </a:xfrm>
          <a:prstGeom prst="rect">
            <a:avLst/>
          </a:prstGeom>
        </p:spPr>
      </p:pic>
      <p:pic>
        <p:nvPicPr>
          <p:cNvPr id="85" name="Picture Placeholder 10" descr="A group of people posing for a photo&#10;&#10;Description automatically generated">
            <a:extLst>
              <a:ext uri="{FF2B5EF4-FFF2-40B4-BE49-F238E27FC236}">
                <a16:creationId xmlns:a16="http://schemas.microsoft.com/office/drawing/2014/main" id="{2EB46FA7-952E-6FF0-979D-807A68D21B00}"/>
              </a:ext>
            </a:extLst>
          </p:cNvPr>
          <p:cNvPicPr>
            <a:picLocks noChangeAspect="1"/>
          </p:cNvPicPr>
          <p:nvPr/>
        </p:nvPicPr>
        <p:blipFill rotWithShape="1">
          <a:blip r:embed="rId5">
            <a:extLst>
              <a:ext uri="{28A0092B-C50C-407E-A947-70E740481C1C}">
                <a14:useLocalDpi xmlns:a14="http://schemas.microsoft.com/office/drawing/2010/main" val="0"/>
              </a:ext>
            </a:extLst>
          </a:blip>
          <a:srcRect l="10509" r="5743"/>
          <a:stretch/>
        </p:blipFill>
        <p:spPr>
          <a:xfrm>
            <a:off x="6183048" y="2544130"/>
            <a:ext cx="1292065" cy="864000"/>
          </a:xfrm>
          <a:prstGeom prst="rect">
            <a:avLst/>
          </a:prstGeom>
        </p:spPr>
      </p:pic>
      <p:pic>
        <p:nvPicPr>
          <p:cNvPr id="86" name="Picture Placeholder 17" descr="A group of people posing for a photo&#10;&#10;Description automatically generated">
            <a:extLst>
              <a:ext uri="{FF2B5EF4-FFF2-40B4-BE49-F238E27FC236}">
                <a16:creationId xmlns:a16="http://schemas.microsoft.com/office/drawing/2014/main" id="{91594F8E-D494-B99B-CD0F-9541836419E4}"/>
              </a:ext>
            </a:extLst>
          </p:cNvPr>
          <p:cNvPicPr>
            <a:picLocks noChangeAspect="1"/>
          </p:cNvPicPr>
          <p:nvPr/>
        </p:nvPicPr>
        <p:blipFill rotWithShape="1">
          <a:blip r:embed="rId6">
            <a:extLst>
              <a:ext uri="{28A0092B-C50C-407E-A947-70E740481C1C}">
                <a14:useLocalDpi xmlns:a14="http://schemas.microsoft.com/office/drawing/2010/main" val="0"/>
              </a:ext>
            </a:extLst>
          </a:blip>
          <a:srcRect l="7173" r="6104"/>
          <a:stretch/>
        </p:blipFill>
        <p:spPr>
          <a:xfrm>
            <a:off x="4721446" y="2544130"/>
            <a:ext cx="1331007" cy="864000"/>
          </a:xfrm>
          <a:prstGeom prst="rect">
            <a:avLst/>
          </a:prstGeom>
        </p:spPr>
      </p:pic>
      <p:pic>
        <p:nvPicPr>
          <p:cNvPr id="87" name="Picture Placeholder 26" descr="A group of men posing for a picture&#10;&#10;Description automatically generated">
            <a:extLst>
              <a:ext uri="{FF2B5EF4-FFF2-40B4-BE49-F238E27FC236}">
                <a16:creationId xmlns:a16="http://schemas.microsoft.com/office/drawing/2014/main" id="{54FB14E6-B72A-71C8-16FB-0DC1C08F4F17}"/>
              </a:ext>
            </a:extLst>
          </p:cNvPr>
          <p:cNvPicPr>
            <a:picLocks noChangeAspect="1"/>
          </p:cNvPicPr>
          <p:nvPr/>
        </p:nvPicPr>
        <p:blipFill rotWithShape="1">
          <a:blip r:embed="rId7">
            <a:extLst>
              <a:ext uri="{28A0092B-C50C-407E-A947-70E740481C1C}">
                <a14:useLocalDpi xmlns:a14="http://schemas.microsoft.com/office/drawing/2010/main" val="0"/>
              </a:ext>
            </a:extLst>
          </a:blip>
          <a:srcRect l="7957" r="3832"/>
          <a:stretch/>
        </p:blipFill>
        <p:spPr>
          <a:xfrm>
            <a:off x="7605708" y="2544130"/>
            <a:ext cx="1354934" cy="864000"/>
          </a:xfrm>
          <a:prstGeom prst="rect">
            <a:avLst/>
          </a:prstGeom>
        </p:spPr>
      </p:pic>
      <p:pic>
        <p:nvPicPr>
          <p:cNvPr id="88" name="Picture Placeholder 12" descr="A group of people standing in front of a fire&#10;&#10;Description automatically generated">
            <a:extLst>
              <a:ext uri="{FF2B5EF4-FFF2-40B4-BE49-F238E27FC236}">
                <a16:creationId xmlns:a16="http://schemas.microsoft.com/office/drawing/2014/main" id="{7CF24ACD-166E-27B0-715A-2BD0BFAB7D61}"/>
              </a:ext>
            </a:extLst>
          </p:cNvPr>
          <p:cNvPicPr>
            <a:picLocks noChangeAspect="1"/>
          </p:cNvPicPr>
          <p:nvPr/>
        </p:nvPicPr>
        <p:blipFill rotWithShape="1">
          <a:blip r:embed="rId8">
            <a:extLst>
              <a:ext uri="{28A0092B-C50C-407E-A947-70E740481C1C}">
                <a14:useLocalDpi xmlns:a14="http://schemas.microsoft.com/office/drawing/2010/main" val="0"/>
              </a:ext>
            </a:extLst>
          </a:blip>
          <a:srcRect l="5886" r="-1843"/>
          <a:stretch/>
        </p:blipFill>
        <p:spPr>
          <a:xfrm>
            <a:off x="10475238" y="2544130"/>
            <a:ext cx="1472758" cy="864000"/>
          </a:xfrm>
          <a:prstGeom prst="rect">
            <a:avLst/>
          </a:prstGeom>
        </p:spPr>
      </p:pic>
      <p:pic>
        <p:nvPicPr>
          <p:cNvPr id="89" name="Picture Placeholder 29" descr="A group of people sitting on a couch&#10;&#10;Description automatically generated">
            <a:extLst>
              <a:ext uri="{FF2B5EF4-FFF2-40B4-BE49-F238E27FC236}">
                <a16:creationId xmlns:a16="http://schemas.microsoft.com/office/drawing/2014/main" id="{CED0D324-D6CA-C581-A492-7A54600CC033}"/>
              </a:ext>
            </a:extLst>
          </p:cNvPr>
          <p:cNvPicPr>
            <a:picLocks noChangeAspect="1"/>
          </p:cNvPicPr>
          <p:nvPr/>
        </p:nvPicPr>
        <p:blipFill rotWithShape="1">
          <a:blip r:embed="rId9">
            <a:extLst>
              <a:ext uri="{28A0092B-C50C-407E-A947-70E740481C1C}">
                <a14:useLocalDpi xmlns:a14="http://schemas.microsoft.com/office/drawing/2010/main" val="0"/>
              </a:ext>
            </a:extLst>
          </a:blip>
          <a:srcRect l="6961" r="11007"/>
          <a:stretch/>
        </p:blipFill>
        <p:spPr>
          <a:xfrm>
            <a:off x="1647791" y="2544130"/>
            <a:ext cx="1260000" cy="864000"/>
          </a:xfrm>
          <a:prstGeom prst="rect">
            <a:avLst/>
          </a:prstGeom>
        </p:spPr>
      </p:pic>
      <p:pic>
        <p:nvPicPr>
          <p:cNvPr id="90" name="Picture Placeholder 31" descr="A blue water with waves and white text&#10;&#10;Description automatically generated">
            <a:extLst>
              <a:ext uri="{FF2B5EF4-FFF2-40B4-BE49-F238E27FC236}">
                <a16:creationId xmlns:a16="http://schemas.microsoft.com/office/drawing/2014/main" id="{EF6AAB7D-4D9D-7AE5-9736-10B37B4FA28B}"/>
              </a:ext>
            </a:extLst>
          </p:cNvPr>
          <p:cNvPicPr>
            <a:picLocks noChangeAspect="1"/>
          </p:cNvPicPr>
          <p:nvPr/>
        </p:nvPicPr>
        <p:blipFill rotWithShape="1">
          <a:blip r:embed="rId10">
            <a:extLst>
              <a:ext uri="{28A0092B-C50C-407E-A947-70E740481C1C}">
                <a14:useLocalDpi xmlns:a14="http://schemas.microsoft.com/office/drawing/2010/main" val="0"/>
              </a:ext>
            </a:extLst>
          </a:blip>
          <a:srcRect l="11009" r="10894"/>
          <a:stretch/>
        </p:blipFill>
        <p:spPr>
          <a:xfrm>
            <a:off x="9091237" y="2544130"/>
            <a:ext cx="1253403" cy="864000"/>
          </a:xfrm>
          <a:prstGeom prst="rect">
            <a:avLst/>
          </a:prstGeom>
        </p:spPr>
      </p:pic>
      <p:pic>
        <p:nvPicPr>
          <p:cNvPr id="91" name="Picture Placeholder 27" descr="A group of people posing for a photo&#10;&#10;Description automatically generated">
            <a:extLst>
              <a:ext uri="{FF2B5EF4-FFF2-40B4-BE49-F238E27FC236}">
                <a16:creationId xmlns:a16="http://schemas.microsoft.com/office/drawing/2014/main" id="{46ECAF3E-85D2-62A0-3933-B3CC86E728DB}"/>
              </a:ext>
            </a:extLst>
          </p:cNvPr>
          <p:cNvPicPr>
            <a:picLocks noChangeAspect="1"/>
          </p:cNvPicPr>
          <p:nvPr/>
        </p:nvPicPr>
        <p:blipFill rotWithShape="1">
          <a:blip r:embed="rId11">
            <a:extLst>
              <a:ext uri="{28A0092B-C50C-407E-A947-70E740481C1C}">
                <a14:useLocalDpi xmlns:a14="http://schemas.microsoft.com/office/drawing/2010/main" val="0"/>
              </a:ext>
            </a:extLst>
          </a:blip>
          <a:srcRect l="1952" r="348"/>
          <a:stretch/>
        </p:blipFill>
        <p:spPr>
          <a:xfrm>
            <a:off x="391704" y="2544130"/>
            <a:ext cx="1125492" cy="864000"/>
          </a:xfrm>
          <a:prstGeom prst="rect">
            <a:avLst/>
          </a:prstGeom>
        </p:spPr>
      </p:pic>
      <p:pic>
        <p:nvPicPr>
          <p:cNvPr id="5124" name="Picture 4" descr="Jamali Maddix">
            <a:extLst>
              <a:ext uri="{FF2B5EF4-FFF2-40B4-BE49-F238E27FC236}">
                <a16:creationId xmlns:a16="http://schemas.microsoft.com/office/drawing/2014/main" id="{33F4D440-1F05-4943-4508-800F79C20A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63522" y="4871208"/>
            <a:ext cx="1536000" cy="864000"/>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93A077A9-3603-00F7-DADC-22D8DEA5BCC7}"/>
              </a:ext>
            </a:extLst>
          </p:cNvPr>
          <p:cNvSpPr/>
          <p:nvPr/>
        </p:nvSpPr>
        <p:spPr>
          <a:xfrm rot="16200000" flipH="1">
            <a:off x="2165494" y="4869125"/>
            <a:ext cx="864000" cy="86400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5128" name="Picture 8" descr="Find It, Fix It, Flog It">
            <a:extLst>
              <a:ext uri="{FF2B5EF4-FFF2-40B4-BE49-F238E27FC236}">
                <a16:creationId xmlns:a16="http://schemas.microsoft.com/office/drawing/2014/main" id="{585A7610-BE50-E99F-867F-93610EDAD7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03630" y="4871208"/>
            <a:ext cx="1536000" cy="864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erson standing on a boat&#10;&#10;Description automatically generated">
            <a:extLst>
              <a:ext uri="{FF2B5EF4-FFF2-40B4-BE49-F238E27FC236}">
                <a16:creationId xmlns:a16="http://schemas.microsoft.com/office/drawing/2014/main" id="{E244CDEB-A7CA-E66F-79D4-3FC7CAEA87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23684" y="4871208"/>
            <a:ext cx="1150083" cy="864000"/>
          </a:xfrm>
          <a:prstGeom prst="rect">
            <a:avLst/>
          </a:prstGeom>
        </p:spPr>
      </p:pic>
      <p:pic>
        <p:nvPicPr>
          <p:cNvPr id="5126" name="Picture 6" descr="Emma Willis">
            <a:extLst>
              <a:ext uri="{FF2B5EF4-FFF2-40B4-BE49-F238E27FC236}">
                <a16:creationId xmlns:a16="http://schemas.microsoft.com/office/drawing/2014/main" id="{6ED43842-E077-42C7-F765-F9ECBD9E9B0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3576" y="4871208"/>
            <a:ext cx="1536000" cy="8640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bangers and cash">
            <a:extLst>
              <a:ext uri="{FF2B5EF4-FFF2-40B4-BE49-F238E27FC236}">
                <a16:creationId xmlns:a16="http://schemas.microsoft.com/office/drawing/2014/main" id="{442AF19E-34D8-F543-D140-BB4BCD8025C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57821" y="4871208"/>
            <a:ext cx="1536000" cy="8640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SOTLU">
            <a:extLst>
              <a:ext uri="{FF2B5EF4-FFF2-40B4-BE49-F238E27FC236}">
                <a16:creationId xmlns:a16="http://schemas.microsoft.com/office/drawing/2014/main" id="{22AE5A46-3E9F-2569-3EE0-BFBAA00EB9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77873" y="4871208"/>
            <a:ext cx="1536000" cy="864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descr="A person sitting on a car&#10;&#10;Description automatically generated">
            <a:extLst>
              <a:ext uri="{FF2B5EF4-FFF2-40B4-BE49-F238E27FC236}">
                <a16:creationId xmlns:a16="http://schemas.microsoft.com/office/drawing/2014/main" id="{16B2B2BF-592E-9CBF-987C-A599CC3A61A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27476" y="3710182"/>
            <a:ext cx="1236936" cy="864000"/>
          </a:xfrm>
          <a:prstGeom prst="rect">
            <a:avLst/>
          </a:prstGeom>
        </p:spPr>
      </p:pic>
      <p:pic>
        <p:nvPicPr>
          <p:cNvPr id="66" name="Picture 65" descr="A person standing on a sidewalk&#10;&#10;Description automatically generated">
            <a:extLst>
              <a:ext uri="{FF2B5EF4-FFF2-40B4-BE49-F238E27FC236}">
                <a16:creationId xmlns:a16="http://schemas.microsoft.com/office/drawing/2014/main" id="{D5795AD1-3468-1C1B-84EA-45AB942307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86206" y="3710182"/>
            <a:ext cx="1295630" cy="864000"/>
          </a:xfrm>
          <a:prstGeom prst="rect">
            <a:avLst/>
          </a:prstGeom>
        </p:spPr>
      </p:pic>
      <p:pic>
        <p:nvPicPr>
          <p:cNvPr id="2073" name="Picture 2072" descr="A person in a suit and tie&#10;&#10;Description automatically generated">
            <a:extLst>
              <a:ext uri="{FF2B5EF4-FFF2-40B4-BE49-F238E27FC236}">
                <a16:creationId xmlns:a16="http://schemas.microsoft.com/office/drawing/2014/main" id="{1DD8B0C7-39E7-979A-E622-6BAAEDE06171}"/>
              </a:ext>
            </a:extLst>
          </p:cNvPr>
          <p:cNvPicPr>
            <a:picLocks noChangeAspect="1"/>
          </p:cNvPicPr>
          <p:nvPr/>
        </p:nvPicPr>
        <p:blipFill rotWithShape="1">
          <a:blip r:embed="rId20">
            <a:extLst>
              <a:ext uri="{28A0092B-C50C-407E-A947-70E740481C1C}">
                <a14:useLocalDpi xmlns:a14="http://schemas.microsoft.com/office/drawing/2010/main" val="0"/>
              </a:ext>
            </a:extLst>
          </a:blip>
          <a:srcRect l="15625"/>
          <a:stretch/>
        </p:blipFill>
        <p:spPr>
          <a:xfrm>
            <a:off x="5046926" y="3710182"/>
            <a:ext cx="1296000" cy="864000"/>
          </a:xfrm>
          <a:prstGeom prst="rect">
            <a:avLst/>
          </a:prstGeom>
        </p:spPr>
      </p:pic>
      <p:pic>
        <p:nvPicPr>
          <p:cNvPr id="2069" name="Picture 2068" descr="A person standing in front of graffiti&#10;&#10;Description automatically generated">
            <a:extLst>
              <a:ext uri="{FF2B5EF4-FFF2-40B4-BE49-F238E27FC236}">
                <a16:creationId xmlns:a16="http://schemas.microsoft.com/office/drawing/2014/main" id="{DE268751-C555-6AE3-C66A-F620B43D6B0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605938" y="3710182"/>
            <a:ext cx="1295348" cy="864000"/>
          </a:xfrm>
          <a:prstGeom prst="rect">
            <a:avLst/>
          </a:prstGeom>
        </p:spPr>
      </p:pic>
      <p:pic>
        <p:nvPicPr>
          <p:cNvPr id="2077" name="Picture 2076" descr="A person in a green dress&#10;&#10;Description automatically generated">
            <a:extLst>
              <a:ext uri="{FF2B5EF4-FFF2-40B4-BE49-F238E27FC236}">
                <a16:creationId xmlns:a16="http://schemas.microsoft.com/office/drawing/2014/main" id="{6CEAD9DF-856D-F17A-CCA3-9F308FB54A2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164298" y="3710182"/>
            <a:ext cx="1296000" cy="864000"/>
          </a:xfrm>
          <a:prstGeom prst="rect">
            <a:avLst/>
          </a:prstGeom>
        </p:spPr>
      </p:pic>
      <p:pic>
        <p:nvPicPr>
          <p:cNvPr id="18" name="Picture 17" descr="A person and child posing for a picture&#10;&#10;Description automatically generated">
            <a:extLst>
              <a:ext uri="{FF2B5EF4-FFF2-40B4-BE49-F238E27FC236}">
                <a16:creationId xmlns:a16="http://schemas.microsoft.com/office/drawing/2014/main" id="{6F8FE376-2E9A-9066-8A47-4F536295057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113562" y="1336173"/>
            <a:ext cx="1517115" cy="864000"/>
          </a:xfrm>
          <a:prstGeom prst="rect">
            <a:avLst/>
          </a:prstGeom>
        </p:spPr>
      </p:pic>
      <p:pic>
        <p:nvPicPr>
          <p:cNvPr id="26" name="Picture 25" descr="A logo with a red background&#10;&#10;Description automatically generated">
            <a:extLst>
              <a:ext uri="{FF2B5EF4-FFF2-40B4-BE49-F238E27FC236}">
                <a16:creationId xmlns:a16="http://schemas.microsoft.com/office/drawing/2014/main" id="{5B79A96E-345F-B0D1-8596-A41AB6B31E7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9744" y="1336173"/>
            <a:ext cx="1536000" cy="864000"/>
          </a:xfrm>
          <a:prstGeom prst="rect">
            <a:avLst/>
          </a:prstGeom>
        </p:spPr>
      </p:pic>
      <p:pic>
        <p:nvPicPr>
          <p:cNvPr id="31" name="Picture 30" descr="A person sitting on a couch in a grassy area&#10;&#10;Description automatically generated">
            <a:extLst>
              <a:ext uri="{FF2B5EF4-FFF2-40B4-BE49-F238E27FC236}">
                <a16:creationId xmlns:a16="http://schemas.microsoft.com/office/drawing/2014/main" id="{C8C0FAB9-291E-2624-FEDE-FC47C5402C0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371653" y="1336173"/>
            <a:ext cx="1296000" cy="864000"/>
          </a:xfrm>
          <a:prstGeom prst="rect">
            <a:avLst/>
          </a:prstGeom>
        </p:spPr>
      </p:pic>
      <p:pic>
        <p:nvPicPr>
          <p:cNvPr id="2064" name="Picture 2063" descr="A group of people standing together&#10;&#10;Description automatically generated">
            <a:extLst>
              <a:ext uri="{FF2B5EF4-FFF2-40B4-BE49-F238E27FC236}">
                <a16:creationId xmlns:a16="http://schemas.microsoft.com/office/drawing/2014/main" id="{33DDBEA9-7184-488B-ED1C-4DCFD3A1061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076586" y="1336173"/>
            <a:ext cx="1536192" cy="864000"/>
          </a:xfrm>
          <a:prstGeom prst="rect">
            <a:avLst/>
          </a:prstGeom>
        </p:spPr>
      </p:pic>
      <p:pic>
        <p:nvPicPr>
          <p:cNvPr id="5122" name="Picture 2" descr="Password heads to the UK on ITV1 and ITVX | Press Centre">
            <a:extLst>
              <a:ext uri="{FF2B5EF4-FFF2-40B4-BE49-F238E27FC236}">
                <a16:creationId xmlns:a16="http://schemas.microsoft.com/office/drawing/2014/main" id="{A008A4CA-6352-EEFF-6E87-B0BBF5A5D7E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058687" y="1336173"/>
            <a:ext cx="1645714" cy="86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ky Arts | Freeview">
            <a:extLst>
              <a:ext uri="{FF2B5EF4-FFF2-40B4-BE49-F238E27FC236}">
                <a16:creationId xmlns:a16="http://schemas.microsoft.com/office/drawing/2014/main" id="{644C0910-1063-038E-5A59-0A76EA4B547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58490" y="4015787"/>
            <a:ext cx="545064" cy="299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2B36586-7544-F493-0002-86DB1A3A7307}"/>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t="9185" b="27171"/>
          <a:stretch/>
        </p:blipFill>
        <p:spPr bwMode="auto">
          <a:xfrm>
            <a:off x="289154" y="4996833"/>
            <a:ext cx="1816599" cy="650332"/>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C5AA3B05-9065-6AEB-CF28-C8DC1883D898}"/>
              </a:ext>
            </a:extLst>
          </p:cNvPr>
          <p:cNvSpPr/>
          <p:nvPr/>
        </p:nvSpPr>
        <p:spPr>
          <a:xfrm rot="16200000" flipH="1">
            <a:off x="5621742" y="4852909"/>
            <a:ext cx="864000"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53" name="Rectangle 1052">
            <a:extLst>
              <a:ext uri="{FF2B5EF4-FFF2-40B4-BE49-F238E27FC236}">
                <a16:creationId xmlns:a16="http://schemas.microsoft.com/office/drawing/2014/main" id="{664C86B5-CDD2-441E-C8D4-FD899E4D5831}"/>
              </a:ext>
            </a:extLst>
          </p:cNvPr>
          <p:cNvSpPr/>
          <p:nvPr/>
        </p:nvSpPr>
        <p:spPr>
          <a:xfrm rot="16200000" flipH="1">
            <a:off x="3903564" y="4852015"/>
            <a:ext cx="861624"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804ECFDE-594F-1E41-409F-546D82DF0409}"/>
              </a:ext>
            </a:extLst>
          </p:cNvPr>
          <p:cNvSpPr/>
          <p:nvPr/>
        </p:nvSpPr>
        <p:spPr>
          <a:xfrm rot="16200000" flipH="1">
            <a:off x="10602581" y="2419823"/>
            <a:ext cx="858254" cy="111163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C55A1AFC-A65D-0DDB-04FE-B81CDEB8BC79}"/>
              </a:ext>
            </a:extLst>
          </p:cNvPr>
          <p:cNvSpPr>
            <a:spLocks noGrp="1"/>
          </p:cNvSpPr>
          <p:nvPr>
            <p:ph type="title"/>
          </p:nvPr>
        </p:nvSpPr>
        <p:spPr/>
        <p:txBody>
          <a:bodyPr/>
          <a:lstStyle/>
          <a:p>
            <a:r>
              <a:rPr lang="en-GB" dirty="0"/>
              <a:t>Programming Highlights – Q3 2024</a:t>
            </a:r>
          </a:p>
        </p:txBody>
      </p:sp>
      <p:sp>
        <p:nvSpPr>
          <p:cNvPr id="32" name="Text Placeholder 3">
            <a:extLst>
              <a:ext uri="{FF2B5EF4-FFF2-40B4-BE49-F238E27FC236}">
                <a16:creationId xmlns:a16="http://schemas.microsoft.com/office/drawing/2014/main" id="{E45CFDAB-6BFA-9691-1444-3A9A6C17D2A3}"/>
              </a:ext>
            </a:extLst>
          </p:cNvPr>
          <p:cNvSpPr txBox="1">
            <a:spLocks/>
          </p:cNvSpPr>
          <p:nvPr/>
        </p:nvSpPr>
        <p:spPr>
          <a:xfrm>
            <a:off x="304617" y="4617735"/>
            <a:ext cx="1280014"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UKTV</a:t>
            </a:r>
          </a:p>
        </p:txBody>
      </p:sp>
      <p:sp>
        <p:nvSpPr>
          <p:cNvPr id="84" name="Text Placeholder 3">
            <a:extLst>
              <a:ext uri="{FF2B5EF4-FFF2-40B4-BE49-F238E27FC236}">
                <a16:creationId xmlns:a16="http://schemas.microsoft.com/office/drawing/2014/main" id="{20981D8E-6A50-B286-74B6-D0505FABD770}"/>
              </a:ext>
            </a:extLst>
          </p:cNvPr>
          <p:cNvSpPr txBox="1">
            <a:spLocks/>
          </p:cNvSpPr>
          <p:nvPr/>
        </p:nvSpPr>
        <p:spPr>
          <a:xfrm>
            <a:off x="314624" y="2201214"/>
            <a:ext cx="1260000"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Channel 4</a:t>
            </a:r>
          </a:p>
        </p:txBody>
      </p:sp>
      <p:sp>
        <p:nvSpPr>
          <p:cNvPr id="4" name="Text Placeholder 3">
            <a:extLst>
              <a:ext uri="{FF2B5EF4-FFF2-40B4-BE49-F238E27FC236}">
                <a16:creationId xmlns:a16="http://schemas.microsoft.com/office/drawing/2014/main" id="{8E1F6781-3168-3261-8108-8791296F8F4B}"/>
              </a:ext>
            </a:extLst>
          </p:cNvPr>
          <p:cNvSpPr txBox="1">
            <a:spLocks/>
          </p:cNvSpPr>
          <p:nvPr/>
        </p:nvSpPr>
        <p:spPr>
          <a:xfrm>
            <a:off x="314624" y="1012375"/>
            <a:ext cx="1260000" cy="304018"/>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ITV</a:t>
            </a:r>
          </a:p>
        </p:txBody>
      </p:sp>
      <p:sp>
        <p:nvSpPr>
          <p:cNvPr id="20" name="Text Placeholder 3">
            <a:extLst>
              <a:ext uri="{FF2B5EF4-FFF2-40B4-BE49-F238E27FC236}">
                <a16:creationId xmlns:a16="http://schemas.microsoft.com/office/drawing/2014/main" id="{82C32081-E958-C3A8-B4C7-8E8B68EACC75}"/>
              </a:ext>
            </a:extLst>
          </p:cNvPr>
          <p:cNvSpPr txBox="1">
            <a:spLocks/>
          </p:cNvSpPr>
          <p:nvPr/>
        </p:nvSpPr>
        <p:spPr>
          <a:xfrm>
            <a:off x="315592" y="3435832"/>
            <a:ext cx="1258065" cy="31698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Sky</a:t>
            </a:r>
          </a:p>
        </p:txBody>
      </p:sp>
      <p:pic>
        <p:nvPicPr>
          <p:cNvPr id="2057" name="Picture 4">
            <a:extLst>
              <a:ext uri="{FF2B5EF4-FFF2-40B4-BE49-F238E27FC236}">
                <a16:creationId xmlns:a16="http://schemas.microsoft.com/office/drawing/2014/main" id="{6E636B66-0AAE-C76C-E112-76FA8EE105C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65014" y="3933527"/>
            <a:ext cx="508372" cy="13781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2">
            <a:extLst>
              <a:ext uri="{FF2B5EF4-FFF2-40B4-BE49-F238E27FC236}">
                <a16:creationId xmlns:a16="http://schemas.microsoft.com/office/drawing/2014/main" id="{23C20AAB-0EB8-54B7-7DE2-37E28E95A2D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58102" y="4098239"/>
            <a:ext cx="713785" cy="1410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435B13C-50C2-4773-21DB-20A369713B27}"/>
              </a:ext>
            </a:extLst>
          </p:cNvPr>
          <p:cNvSpPr txBox="1"/>
          <p:nvPr/>
        </p:nvSpPr>
        <p:spPr>
          <a:xfrm>
            <a:off x="2122737" y="5495217"/>
            <a:ext cx="11263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Follow the Leader</a:t>
            </a:r>
          </a:p>
        </p:txBody>
      </p:sp>
      <p:sp>
        <p:nvSpPr>
          <p:cNvPr id="17" name="Text Placeholder 3">
            <a:extLst>
              <a:ext uri="{FF2B5EF4-FFF2-40B4-BE49-F238E27FC236}">
                <a16:creationId xmlns:a16="http://schemas.microsoft.com/office/drawing/2014/main" id="{0D2F3A89-640E-A49A-E6C9-1C907049E92C}"/>
              </a:ext>
            </a:extLst>
          </p:cNvPr>
          <p:cNvSpPr txBox="1">
            <a:spLocks/>
          </p:cNvSpPr>
          <p:nvPr/>
        </p:nvSpPr>
        <p:spPr>
          <a:xfrm>
            <a:off x="7680868" y="3416774"/>
            <a:ext cx="2776831"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Channel 5</a:t>
            </a:r>
          </a:p>
        </p:txBody>
      </p:sp>
      <p:sp>
        <p:nvSpPr>
          <p:cNvPr id="41" name="Rectangle 40">
            <a:extLst>
              <a:ext uri="{FF2B5EF4-FFF2-40B4-BE49-F238E27FC236}">
                <a16:creationId xmlns:a16="http://schemas.microsoft.com/office/drawing/2014/main" id="{DA67342B-9D44-0A7E-5812-1708BA954E8F}"/>
              </a:ext>
            </a:extLst>
          </p:cNvPr>
          <p:cNvSpPr/>
          <p:nvPr/>
        </p:nvSpPr>
        <p:spPr>
          <a:xfrm rot="16200000" flipH="1">
            <a:off x="1644943" y="2553564"/>
            <a:ext cx="857498" cy="845305"/>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68" name="TextBox 2067">
            <a:extLst>
              <a:ext uri="{FF2B5EF4-FFF2-40B4-BE49-F238E27FC236}">
                <a16:creationId xmlns:a16="http://schemas.microsoft.com/office/drawing/2014/main" id="{C94442D8-74D3-6008-8EC5-A0A0B40EA9FE}"/>
              </a:ext>
            </a:extLst>
          </p:cNvPr>
          <p:cNvSpPr txBox="1"/>
          <p:nvPr/>
        </p:nvSpPr>
        <p:spPr>
          <a:xfrm>
            <a:off x="1582974" y="3017916"/>
            <a:ext cx="11902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Celebrity Gogglebox</a:t>
            </a:r>
          </a:p>
        </p:txBody>
      </p:sp>
      <p:sp>
        <p:nvSpPr>
          <p:cNvPr id="36" name="Rectangle 35">
            <a:extLst>
              <a:ext uri="{FF2B5EF4-FFF2-40B4-BE49-F238E27FC236}">
                <a16:creationId xmlns:a16="http://schemas.microsoft.com/office/drawing/2014/main" id="{F6CA5730-FB9A-9383-D5C3-888B05E456EF}"/>
              </a:ext>
            </a:extLst>
          </p:cNvPr>
          <p:cNvSpPr/>
          <p:nvPr/>
        </p:nvSpPr>
        <p:spPr>
          <a:xfrm rot="16200000" flipH="1">
            <a:off x="3162201" y="2421069"/>
            <a:ext cx="864001" cy="111162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8" name="TextBox 67">
            <a:extLst>
              <a:ext uri="{FF2B5EF4-FFF2-40B4-BE49-F238E27FC236}">
                <a16:creationId xmlns:a16="http://schemas.microsoft.com/office/drawing/2014/main" id="{987417DD-D26B-0031-63DC-80C539990812}"/>
              </a:ext>
            </a:extLst>
          </p:cNvPr>
          <p:cNvSpPr txBox="1"/>
          <p:nvPr/>
        </p:nvSpPr>
        <p:spPr>
          <a:xfrm>
            <a:off x="3023382" y="3191879"/>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Suspect S2</a:t>
            </a:r>
          </a:p>
        </p:txBody>
      </p:sp>
      <p:sp>
        <p:nvSpPr>
          <p:cNvPr id="71" name="Rectangle 70">
            <a:extLst>
              <a:ext uri="{FF2B5EF4-FFF2-40B4-BE49-F238E27FC236}">
                <a16:creationId xmlns:a16="http://schemas.microsoft.com/office/drawing/2014/main" id="{83B6D0AA-3BC8-5B9E-BAA7-E77199E41CE6}"/>
              </a:ext>
            </a:extLst>
          </p:cNvPr>
          <p:cNvSpPr/>
          <p:nvPr/>
        </p:nvSpPr>
        <p:spPr>
          <a:xfrm rot="16200000" flipH="1">
            <a:off x="4866894" y="2400053"/>
            <a:ext cx="864001" cy="1150181"/>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2" name="TextBox 71">
            <a:extLst>
              <a:ext uri="{FF2B5EF4-FFF2-40B4-BE49-F238E27FC236}">
                <a16:creationId xmlns:a16="http://schemas.microsoft.com/office/drawing/2014/main" id="{FD8B361B-45D2-EDD0-E858-B1CF0116F466}"/>
              </a:ext>
            </a:extLst>
          </p:cNvPr>
          <p:cNvSpPr txBox="1"/>
          <p:nvPr/>
        </p:nvSpPr>
        <p:spPr>
          <a:xfrm>
            <a:off x="4673585" y="3050169"/>
            <a:ext cx="11902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Married at First Sight: UK</a:t>
            </a:r>
          </a:p>
        </p:txBody>
      </p:sp>
      <p:sp>
        <p:nvSpPr>
          <p:cNvPr id="75" name="Rectangle 74">
            <a:extLst>
              <a:ext uri="{FF2B5EF4-FFF2-40B4-BE49-F238E27FC236}">
                <a16:creationId xmlns:a16="http://schemas.microsoft.com/office/drawing/2014/main" id="{64484E78-A568-6CD1-D1D2-BEDE23EB71F1}"/>
              </a:ext>
            </a:extLst>
          </p:cNvPr>
          <p:cNvSpPr/>
          <p:nvPr/>
        </p:nvSpPr>
        <p:spPr>
          <a:xfrm rot="16200000" flipH="1">
            <a:off x="6046244" y="2683430"/>
            <a:ext cx="864000" cy="590632"/>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6" name="TextBox 75">
            <a:extLst>
              <a:ext uri="{FF2B5EF4-FFF2-40B4-BE49-F238E27FC236}">
                <a16:creationId xmlns:a16="http://schemas.microsoft.com/office/drawing/2014/main" id="{C8CD3F3B-BE4B-5624-38EE-379CFEB66E5B}"/>
              </a:ext>
            </a:extLst>
          </p:cNvPr>
          <p:cNvSpPr txBox="1"/>
          <p:nvPr/>
        </p:nvSpPr>
        <p:spPr>
          <a:xfrm>
            <a:off x="6178424" y="3041935"/>
            <a:ext cx="11902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Live Paris Paralympics</a:t>
            </a:r>
          </a:p>
        </p:txBody>
      </p:sp>
      <p:sp>
        <p:nvSpPr>
          <p:cNvPr id="126" name="TextBox 125">
            <a:extLst>
              <a:ext uri="{FF2B5EF4-FFF2-40B4-BE49-F238E27FC236}">
                <a16:creationId xmlns:a16="http://schemas.microsoft.com/office/drawing/2014/main" id="{985729EC-0E5A-C0A2-5C2A-BFB0A669D964}"/>
              </a:ext>
            </a:extLst>
          </p:cNvPr>
          <p:cNvSpPr txBox="1"/>
          <p:nvPr/>
        </p:nvSpPr>
        <p:spPr>
          <a:xfrm>
            <a:off x="3818067" y="5403789"/>
            <a:ext cx="1221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Emma Willis: Delivering Babies</a:t>
            </a:r>
          </a:p>
        </p:txBody>
      </p:sp>
      <p:sp>
        <p:nvSpPr>
          <p:cNvPr id="1041" name="TextBox 1040">
            <a:extLst>
              <a:ext uri="{FF2B5EF4-FFF2-40B4-BE49-F238E27FC236}">
                <a16:creationId xmlns:a16="http://schemas.microsoft.com/office/drawing/2014/main" id="{E641E85E-8680-C00D-CC33-727683D96916}"/>
              </a:ext>
            </a:extLst>
          </p:cNvPr>
          <p:cNvSpPr txBox="1"/>
          <p:nvPr/>
        </p:nvSpPr>
        <p:spPr>
          <a:xfrm>
            <a:off x="5538597" y="5516817"/>
            <a:ext cx="1352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Find </a:t>
            </a:r>
            <a:r>
              <a:rPr lang="en-GB" sz="900" dirty="0">
                <a:solidFill>
                  <a:prstClr val="white"/>
                </a:solidFill>
                <a:latin typeface="Arial"/>
              </a:rPr>
              <a:t>It, Fix It, Flog It</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1055" name="Rectangle 1054">
            <a:extLst>
              <a:ext uri="{FF2B5EF4-FFF2-40B4-BE49-F238E27FC236}">
                <a16:creationId xmlns:a16="http://schemas.microsoft.com/office/drawing/2014/main" id="{67B86D28-C161-C35F-889D-E5498C7E1843}"/>
              </a:ext>
            </a:extLst>
          </p:cNvPr>
          <p:cNvSpPr/>
          <p:nvPr/>
        </p:nvSpPr>
        <p:spPr>
          <a:xfrm rot="16200000" flipH="1">
            <a:off x="7377883" y="4819495"/>
            <a:ext cx="864856" cy="967166"/>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56" name="TextBox 1055">
            <a:extLst>
              <a:ext uri="{FF2B5EF4-FFF2-40B4-BE49-F238E27FC236}">
                <a16:creationId xmlns:a16="http://schemas.microsoft.com/office/drawing/2014/main" id="{D4950B2E-DAD7-2D35-ED6D-58B07ED6C655}"/>
              </a:ext>
            </a:extLst>
          </p:cNvPr>
          <p:cNvSpPr txBox="1"/>
          <p:nvPr/>
        </p:nvSpPr>
        <p:spPr>
          <a:xfrm>
            <a:off x="7252156" y="5512860"/>
            <a:ext cx="137074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Canal Boat Diaries</a:t>
            </a:r>
          </a:p>
        </p:txBody>
      </p:sp>
      <p:sp>
        <p:nvSpPr>
          <p:cNvPr id="2058" name="Rectangle 2057">
            <a:extLst>
              <a:ext uri="{FF2B5EF4-FFF2-40B4-BE49-F238E27FC236}">
                <a16:creationId xmlns:a16="http://schemas.microsoft.com/office/drawing/2014/main" id="{037ACA73-2826-CF9A-3254-CFC88BE4FBCE}"/>
              </a:ext>
            </a:extLst>
          </p:cNvPr>
          <p:cNvSpPr/>
          <p:nvPr/>
        </p:nvSpPr>
        <p:spPr>
          <a:xfrm rot="16200000" flipH="1">
            <a:off x="9189507" y="2447290"/>
            <a:ext cx="864612" cy="105858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61" name="TextBox 2060">
            <a:extLst>
              <a:ext uri="{FF2B5EF4-FFF2-40B4-BE49-F238E27FC236}">
                <a16:creationId xmlns:a16="http://schemas.microsoft.com/office/drawing/2014/main" id="{ABAC9CBA-2E18-A3A9-E8A7-C87539ED84F5}"/>
              </a:ext>
            </a:extLst>
          </p:cNvPr>
          <p:cNvSpPr txBox="1"/>
          <p:nvPr/>
        </p:nvSpPr>
        <p:spPr>
          <a:xfrm>
            <a:off x="9049802" y="3188277"/>
            <a:ext cx="100632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Made in Bondi</a:t>
            </a:r>
          </a:p>
        </p:txBody>
      </p:sp>
      <p:sp>
        <p:nvSpPr>
          <p:cNvPr id="2130" name="Rectangle 2129">
            <a:extLst>
              <a:ext uri="{FF2B5EF4-FFF2-40B4-BE49-F238E27FC236}">
                <a16:creationId xmlns:a16="http://schemas.microsoft.com/office/drawing/2014/main" id="{60CF98C4-1960-344D-5498-FD989599A39A}"/>
              </a:ext>
            </a:extLst>
          </p:cNvPr>
          <p:cNvSpPr/>
          <p:nvPr/>
        </p:nvSpPr>
        <p:spPr>
          <a:xfrm rot="16200000" flipH="1">
            <a:off x="493611" y="2448981"/>
            <a:ext cx="858727" cy="105953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131" name="TextBox 2130">
            <a:extLst>
              <a:ext uri="{FF2B5EF4-FFF2-40B4-BE49-F238E27FC236}">
                <a16:creationId xmlns:a16="http://schemas.microsoft.com/office/drawing/2014/main" id="{F7B77200-737C-6D82-0C23-CB7F99BDFAB1}"/>
              </a:ext>
            </a:extLst>
          </p:cNvPr>
          <p:cNvSpPr txBox="1"/>
          <p:nvPr/>
        </p:nvSpPr>
        <p:spPr>
          <a:xfrm>
            <a:off x="344754" y="3061742"/>
            <a:ext cx="12244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Great British Bake Off</a:t>
            </a:r>
          </a:p>
        </p:txBody>
      </p:sp>
      <p:sp>
        <p:nvSpPr>
          <p:cNvPr id="8" name="Rectangle 7">
            <a:extLst>
              <a:ext uri="{FF2B5EF4-FFF2-40B4-BE49-F238E27FC236}">
                <a16:creationId xmlns:a16="http://schemas.microsoft.com/office/drawing/2014/main" id="{5170556E-D935-E2CB-FF79-8E6F4FA2D955}"/>
              </a:ext>
            </a:extLst>
          </p:cNvPr>
          <p:cNvSpPr/>
          <p:nvPr/>
        </p:nvSpPr>
        <p:spPr>
          <a:xfrm rot="16200000" flipH="1">
            <a:off x="7573523" y="2579360"/>
            <a:ext cx="860494" cy="795264"/>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85F6B791-3CC0-1066-CB67-B23B092F1900}"/>
              </a:ext>
            </a:extLst>
          </p:cNvPr>
          <p:cNvSpPr txBox="1"/>
          <p:nvPr/>
        </p:nvSpPr>
        <p:spPr>
          <a:xfrm>
            <a:off x="7570548" y="3058747"/>
            <a:ext cx="10670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Leaving Neverland 2</a:t>
            </a:r>
          </a:p>
        </p:txBody>
      </p:sp>
      <p:sp>
        <p:nvSpPr>
          <p:cNvPr id="27" name="TextBox 26">
            <a:extLst>
              <a:ext uri="{FF2B5EF4-FFF2-40B4-BE49-F238E27FC236}">
                <a16:creationId xmlns:a16="http://schemas.microsoft.com/office/drawing/2014/main" id="{21D8319D-D3C9-4DF1-1AD9-83A2A6A67DB6}"/>
              </a:ext>
            </a:extLst>
          </p:cNvPr>
          <p:cNvSpPr txBox="1"/>
          <p:nvPr/>
        </p:nvSpPr>
        <p:spPr>
          <a:xfrm>
            <a:off x="10439484" y="3049777"/>
            <a:ext cx="10211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Everyone Else Burns S2</a:t>
            </a:r>
          </a:p>
        </p:txBody>
      </p:sp>
      <p:sp>
        <p:nvSpPr>
          <p:cNvPr id="3" name="Rectangle 2">
            <a:extLst>
              <a:ext uri="{FF2B5EF4-FFF2-40B4-BE49-F238E27FC236}">
                <a16:creationId xmlns:a16="http://schemas.microsoft.com/office/drawing/2014/main" id="{F00FF0F0-0D4F-168B-6AC9-7F6125A26705}"/>
              </a:ext>
            </a:extLst>
          </p:cNvPr>
          <p:cNvSpPr/>
          <p:nvPr/>
        </p:nvSpPr>
        <p:spPr>
          <a:xfrm rot="16200000" flipH="1">
            <a:off x="696469" y="1037007"/>
            <a:ext cx="854909" cy="146214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74C4FCBF-5FE8-B2A4-0384-67F1ED457E20}"/>
              </a:ext>
            </a:extLst>
          </p:cNvPr>
          <p:cNvSpPr txBox="1"/>
          <p:nvPr/>
        </p:nvSpPr>
        <p:spPr>
          <a:xfrm>
            <a:off x="348672" y="1986970"/>
            <a:ext cx="122446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solidFill>
                  <a:prstClr val="white"/>
                </a:solidFill>
                <a:latin typeface="Arial"/>
              </a:rPr>
              <a:t>The Voice UK</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7FDDE76C-21AE-9252-856F-1BD51DBC93E2}"/>
              </a:ext>
            </a:extLst>
          </p:cNvPr>
          <p:cNvSpPr/>
          <p:nvPr/>
        </p:nvSpPr>
        <p:spPr>
          <a:xfrm rot="16200000" flipH="1">
            <a:off x="2526135" y="1191877"/>
            <a:ext cx="851755" cy="1155564"/>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4" name="TextBox 43">
            <a:extLst>
              <a:ext uri="{FF2B5EF4-FFF2-40B4-BE49-F238E27FC236}">
                <a16:creationId xmlns:a16="http://schemas.microsoft.com/office/drawing/2014/main" id="{A974838C-C0B3-17BA-3E68-51D3A0A98BA1}"/>
              </a:ext>
            </a:extLst>
          </p:cNvPr>
          <p:cNvSpPr txBox="1"/>
          <p:nvPr/>
        </p:nvSpPr>
        <p:spPr>
          <a:xfrm>
            <a:off x="10163569" y="1825375"/>
            <a:ext cx="1011159" cy="369332"/>
          </a:xfrm>
          <a:prstGeom prst="rect">
            <a:avLst/>
          </a:prstGeom>
          <a:noFill/>
        </p:spPr>
        <p:txBody>
          <a:bodyPr wrap="square" rtlCol="0">
            <a:spAutoFit/>
          </a:bodyPr>
          <a:lstStyle/>
          <a:p>
            <a:pPr algn="l"/>
            <a:r>
              <a:rPr lang="en-GB" sz="900" dirty="0">
                <a:solidFill>
                  <a:schemeClr val="bg1"/>
                </a:solidFill>
              </a:rPr>
              <a:t>England Internationals</a:t>
            </a:r>
          </a:p>
        </p:txBody>
      </p:sp>
      <p:sp>
        <p:nvSpPr>
          <p:cNvPr id="49" name="Rectangle 48">
            <a:extLst>
              <a:ext uri="{FF2B5EF4-FFF2-40B4-BE49-F238E27FC236}">
                <a16:creationId xmlns:a16="http://schemas.microsoft.com/office/drawing/2014/main" id="{0F0BF1DB-FC40-CF7B-D574-092A802EDC58}"/>
              </a:ext>
            </a:extLst>
          </p:cNvPr>
          <p:cNvSpPr/>
          <p:nvPr/>
        </p:nvSpPr>
        <p:spPr>
          <a:xfrm rot="16200000" flipH="1">
            <a:off x="8226124" y="1170614"/>
            <a:ext cx="857486" cy="1192364"/>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ysClr val="windowText" lastClr="000000"/>
              </a:solidFill>
            </a:endParaRPr>
          </a:p>
        </p:txBody>
      </p:sp>
      <p:sp>
        <p:nvSpPr>
          <p:cNvPr id="51" name="Rectangle 50">
            <a:extLst>
              <a:ext uri="{FF2B5EF4-FFF2-40B4-BE49-F238E27FC236}">
                <a16:creationId xmlns:a16="http://schemas.microsoft.com/office/drawing/2014/main" id="{0688FBB2-8D51-ADBD-5965-FB292FA79AC6}"/>
              </a:ext>
            </a:extLst>
          </p:cNvPr>
          <p:cNvSpPr/>
          <p:nvPr/>
        </p:nvSpPr>
        <p:spPr>
          <a:xfrm rot="16200000" flipH="1">
            <a:off x="6249377" y="1170350"/>
            <a:ext cx="862315" cy="1196775"/>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ysClr val="windowText" lastClr="000000"/>
              </a:solidFill>
            </a:endParaRPr>
          </a:p>
        </p:txBody>
      </p:sp>
      <p:sp>
        <p:nvSpPr>
          <p:cNvPr id="52" name="TextBox 51">
            <a:extLst>
              <a:ext uri="{FF2B5EF4-FFF2-40B4-BE49-F238E27FC236}">
                <a16:creationId xmlns:a16="http://schemas.microsoft.com/office/drawing/2014/main" id="{EED3980F-76F9-86F7-E421-4F56B4481028}"/>
              </a:ext>
            </a:extLst>
          </p:cNvPr>
          <p:cNvSpPr txBox="1"/>
          <p:nvPr/>
        </p:nvSpPr>
        <p:spPr>
          <a:xfrm>
            <a:off x="6044913" y="1981801"/>
            <a:ext cx="1370745" cy="230832"/>
          </a:xfrm>
          <a:prstGeom prst="rect">
            <a:avLst/>
          </a:prstGeom>
          <a:noFill/>
        </p:spPr>
        <p:txBody>
          <a:bodyPr wrap="square" rtlCol="0">
            <a:spAutoFit/>
          </a:bodyPr>
          <a:lstStyle/>
          <a:p>
            <a:pPr algn="l"/>
            <a:r>
              <a:rPr lang="en-GB" sz="900" dirty="0">
                <a:solidFill>
                  <a:schemeClr val="bg1"/>
                </a:solidFill>
              </a:rPr>
              <a:t>The Tower</a:t>
            </a:r>
          </a:p>
        </p:txBody>
      </p:sp>
      <p:sp>
        <p:nvSpPr>
          <p:cNvPr id="53" name="TextBox 52">
            <a:extLst>
              <a:ext uri="{FF2B5EF4-FFF2-40B4-BE49-F238E27FC236}">
                <a16:creationId xmlns:a16="http://schemas.microsoft.com/office/drawing/2014/main" id="{2AAA8199-B942-54C0-DECC-C3A000BC8D85}"/>
              </a:ext>
            </a:extLst>
          </p:cNvPr>
          <p:cNvSpPr txBox="1"/>
          <p:nvPr/>
        </p:nvSpPr>
        <p:spPr>
          <a:xfrm>
            <a:off x="8035076" y="1986469"/>
            <a:ext cx="691215" cy="230832"/>
          </a:xfrm>
          <a:prstGeom prst="rect">
            <a:avLst/>
          </a:prstGeom>
          <a:noFill/>
        </p:spPr>
        <p:txBody>
          <a:bodyPr wrap="none" rtlCol="0">
            <a:spAutoFit/>
          </a:bodyPr>
          <a:lstStyle/>
          <a:p>
            <a:pPr algn="l"/>
            <a:r>
              <a:rPr lang="en-GB" sz="900" dirty="0">
                <a:solidFill>
                  <a:schemeClr val="bg1"/>
                </a:solidFill>
              </a:rPr>
              <a:t>Password</a:t>
            </a:r>
          </a:p>
        </p:txBody>
      </p:sp>
      <p:sp>
        <p:nvSpPr>
          <p:cNvPr id="54" name="Rectangle 53">
            <a:extLst>
              <a:ext uri="{FF2B5EF4-FFF2-40B4-BE49-F238E27FC236}">
                <a16:creationId xmlns:a16="http://schemas.microsoft.com/office/drawing/2014/main" id="{38E27C92-22F5-9D6C-6787-0566CD57982D}"/>
              </a:ext>
            </a:extLst>
          </p:cNvPr>
          <p:cNvSpPr/>
          <p:nvPr/>
        </p:nvSpPr>
        <p:spPr>
          <a:xfrm rot="16200000" flipH="1">
            <a:off x="4240165" y="1212872"/>
            <a:ext cx="863147" cy="1107648"/>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55" name="TextBox 54">
            <a:extLst>
              <a:ext uri="{FF2B5EF4-FFF2-40B4-BE49-F238E27FC236}">
                <a16:creationId xmlns:a16="http://schemas.microsoft.com/office/drawing/2014/main" id="{4393BE0F-0D66-A3DB-86EA-1993C04BABBE}"/>
              </a:ext>
            </a:extLst>
          </p:cNvPr>
          <p:cNvSpPr txBox="1"/>
          <p:nvPr/>
        </p:nvSpPr>
        <p:spPr>
          <a:xfrm>
            <a:off x="2338202" y="1979434"/>
            <a:ext cx="122446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My Mum Your Dad</a:t>
            </a:r>
          </a:p>
        </p:txBody>
      </p:sp>
      <p:sp>
        <p:nvSpPr>
          <p:cNvPr id="56" name="TextBox 55">
            <a:extLst>
              <a:ext uri="{FF2B5EF4-FFF2-40B4-BE49-F238E27FC236}">
                <a16:creationId xmlns:a16="http://schemas.microsoft.com/office/drawing/2014/main" id="{C6A109B0-62BA-E9AB-4A95-2A0BF734D156}"/>
              </a:ext>
            </a:extLst>
          </p:cNvPr>
          <p:cNvSpPr txBox="1"/>
          <p:nvPr/>
        </p:nvSpPr>
        <p:spPr>
          <a:xfrm>
            <a:off x="4077051" y="1981475"/>
            <a:ext cx="122446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Changing Ends</a:t>
            </a:r>
          </a:p>
        </p:txBody>
      </p:sp>
      <p:sp>
        <p:nvSpPr>
          <p:cNvPr id="2049" name="Rectangle 2048">
            <a:extLst>
              <a:ext uri="{FF2B5EF4-FFF2-40B4-BE49-F238E27FC236}">
                <a16:creationId xmlns:a16="http://schemas.microsoft.com/office/drawing/2014/main" id="{9B600998-6C8C-ECE7-4E7D-A96AA6E8840F}"/>
              </a:ext>
            </a:extLst>
          </p:cNvPr>
          <p:cNvSpPr/>
          <p:nvPr/>
        </p:nvSpPr>
        <p:spPr>
          <a:xfrm rot="16200000" flipH="1">
            <a:off x="2267655" y="3613395"/>
            <a:ext cx="859968" cy="105953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50" name="TextBox 2049">
            <a:extLst>
              <a:ext uri="{FF2B5EF4-FFF2-40B4-BE49-F238E27FC236}">
                <a16:creationId xmlns:a16="http://schemas.microsoft.com/office/drawing/2014/main" id="{0F06BE50-6F23-B84B-3671-AFB56BC7387D}"/>
              </a:ext>
            </a:extLst>
          </p:cNvPr>
          <p:cNvSpPr txBox="1"/>
          <p:nvPr/>
        </p:nvSpPr>
        <p:spPr>
          <a:xfrm>
            <a:off x="2120189" y="4241881"/>
            <a:ext cx="11504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House of the Dragon S2</a:t>
            </a:r>
          </a:p>
        </p:txBody>
      </p:sp>
      <p:sp>
        <p:nvSpPr>
          <p:cNvPr id="2051" name="Rectangle 2050">
            <a:extLst>
              <a:ext uri="{FF2B5EF4-FFF2-40B4-BE49-F238E27FC236}">
                <a16:creationId xmlns:a16="http://schemas.microsoft.com/office/drawing/2014/main" id="{ECA1923B-1464-A427-40B5-3DB0DB42E28E}"/>
              </a:ext>
            </a:extLst>
          </p:cNvPr>
          <p:cNvSpPr/>
          <p:nvPr/>
        </p:nvSpPr>
        <p:spPr>
          <a:xfrm rot="16200000" flipH="1">
            <a:off x="3705987" y="3612358"/>
            <a:ext cx="864733" cy="105953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52" name="TextBox 2051">
            <a:extLst>
              <a:ext uri="{FF2B5EF4-FFF2-40B4-BE49-F238E27FC236}">
                <a16:creationId xmlns:a16="http://schemas.microsoft.com/office/drawing/2014/main" id="{7E6798F0-5496-3EC8-4352-63D3B47B87B6}"/>
              </a:ext>
            </a:extLst>
          </p:cNvPr>
          <p:cNvSpPr txBox="1"/>
          <p:nvPr/>
        </p:nvSpPr>
        <p:spPr>
          <a:xfrm>
            <a:off x="3581206" y="4325420"/>
            <a:ext cx="98029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solidFill>
                  <a:prstClr val="white"/>
                </a:solidFill>
                <a:latin typeface="Arial"/>
              </a:rPr>
              <a:t>Ibiza Narcos</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2053" name="Rectangle 2052">
            <a:extLst>
              <a:ext uri="{FF2B5EF4-FFF2-40B4-BE49-F238E27FC236}">
                <a16:creationId xmlns:a16="http://schemas.microsoft.com/office/drawing/2014/main" id="{935B07DE-BEDE-1125-3913-54426D831843}"/>
              </a:ext>
            </a:extLst>
          </p:cNvPr>
          <p:cNvSpPr/>
          <p:nvPr/>
        </p:nvSpPr>
        <p:spPr>
          <a:xfrm rot="16200000" flipH="1">
            <a:off x="5148355" y="3609976"/>
            <a:ext cx="859968" cy="105953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54" name="TextBox 2053">
            <a:extLst>
              <a:ext uri="{FF2B5EF4-FFF2-40B4-BE49-F238E27FC236}">
                <a16:creationId xmlns:a16="http://schemas.microsoft.com/office/drawing/2014/main" id="{BAD6B67F-889D-0710-31C9-2473C7DB50BA}"/>
              </a:ext>
            </a:extLst>
          </p:cNvPr>
          <p:cNvSpPr txBox="1"/>
          <p:nvPr/>
        </p:nvSpPr>
        <p:spPr>
          <a:xfrm>
            <a:off x="4999250" y="4327272"/>
            <a:ext cx="102767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Arts Matter</a:t>
            </a:r>
          </a:p>
        </p:txBody>
      </p:sp>
      <p:sp>
        <p:nvSpPr>
          <p:cNvPr id="2055" name="Rectangle 2054">
            <a:extLst>
              <a:ext uri="{FF2B5EF4-FFF2-40B4-BE49-F238E27FC236}">
                <a16:creationId xmlns:a16="http://schemas.microsoft.com/office/drawing/2014/main" id="{084233E6-41C2-2084-7042-9B40334F3FF6}"/>
              </a:ext>
            </a:extLst>
          </p:cNvPr>
          <p:cNvSpPr/>
          <p:nvPr/>
        </p:nvSpPr>
        <p:spPr>
          <a:xfrm rot="16200000" flipH="1">
            <a:off x="9285922" y="3653599"/>
            <a:ext cx="863376" cy="97779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56" name="TextBox 2055">
            <a:extLst>
              <a:ext uri="{FF2B5EF4-FFF2-40B4-BE49-F238E27FC236}">
                <a16:creationId xmlns:a16="http://schemas.microsoft.com/office/drawing/2014/main" id="{A5473E53-1978-F43E-22D9-D1499C334C26}"/>
              </a:ext>
            </a:extLst>
          </p:cNvPr>
          <p:cNvSpPr txBox="1"/>
          <p:nvPr/>
        </p:nvSpPr>
        <p:spPr>
          <a:xfrm>
            <a:off x="9231843" y="4302382"/>
            <a:ext cx="122446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Dalgliesh S3 </a:t>
            </a:r>
          </a:p>
        </p:txBody>
      </p:sp>
      <p:sp>
        <p:nvSpPr>
          <p:cNvPr id="2062" name="Rectangle 2061">
            <a:extLst>
              <a:ext uri="{FF2B5EF4-FFF2-40B4-BE49-F238E27FC236}">
                <a16:creationId xmlns:a16="http://schemas.microsoft.com/office/drawing/2014/main" id="{6773B133-C74C-234E-0345-AF4C6C4DAC11}"/>
              </a:ext>
            </a:extLst>
          </p:cNvPr>
          <p:cNvSpPr/>
          <p:nvPr/>
        </p:nvSpPr>
        <p:spPr>
          <a:xfrm rot="16200000" flipH="1">
            <a:off x="8004037" y="3492351"/>
            <a:ext cx="859968" cy="129563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63" name="TextBox 2062">
            <a:extLst>
              <a:ext uri="{FF2B5EF4-FFF2-40B4-BE49-F238E27FC236}">
                <a16:creationId xmlns:a16="http://schemas.microsoft.com/office/drawing/2014/main" id="{E10C6E24-5A0E-E0B3-5E80-1EE85CAF5516}"/>
              </a:ext>
            </a:extLst>
          </p:cNvPr>
          <p:cNvSpPr txBox="1"/>
          <p:nvPr/>
        </p:nvSpPr>
        <p:spPr>
          <a:xfrm>
            <a:off x="7743574" y="4229750"/>
            <a:ext cx="11945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Jay Blades’ West End Through Time</a:t>
            </a:r>
          </a:p>
        </p:txBody>
      </p:sp>
      <p:pic>
        <p:nvPicPr>
          <p:cNvPr id="61" name="Picture 60" descr="A group of men sitting on boxes&#10;&#10;Description automatically generated">
            <a:extLst>
              <a:ext uri="{FF2B5EF4-FFF2-40B4-BE49-F238E27FC236}">
                <a16:creationId xmlns:a16="http://schemas.microsoft.com/office/drawing/2014/main" id="{4E567AAA-6347-7195-7F1B-59BF6102C6A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488566" y="3710182"/>
            <a:ext cx="1152000" cy="864000"/>
          </a:xfrm>
          <a:prstGeom prst="rect">
            <a:avLst/>
          </a:prstGeom>
        </p:spPr>
      </p:pic>
      <p:sp>
        <p:nvSpPr>
          <p:cNvPr id="62" name="Rectangle 61">
            <a:extLst>
              <a:ext uri="{FF2B5EF4-FFF2-40B4-BE49-F238E27FC236}">
                <a16:creationId xmlns:a16="http://schemas.microsoft.com/office/drawing/2014/main" id="{41FE227B-DB71-381B-C9E6-0105EE8DD6F2}"/>
              </a:ext>
            </a:extLst>
          </p:cNvPr>
          <p:cNvSpPr/>
          <p:nvPr/>
        </p:nvSpPr>
        <p:spPr>
          <a:xfrm rot="16200000" flipH="1">
            <a:off x="6587822" y="3615779"/>
            <a:ext cx="864000" cy="105953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4" name="TextBox 63">
            <a:extLst>
              <a:ext uri="{FF2B5EF4-FFF2-40B4-BE49-F238E27FC236}">
                <a16:creationId xmlns:a16="http://schemas.microsoft.com/office/drawing/2014/main" id="{B50958BF-0F77-3883-7027-BA5CDD07C297}"/>
              </a:ext>
            </a:extLst>
          </p:cNvPr>
          <p:cNvSpPr txBox="1"/>
          <p:nvPr/>
        </p:nvSpPr>
        <p:spPr>
          <a:xfrm>
            <a:off x="6464821" y="4219995"/>
            <a:ext cx="10276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Overlap On Tour S2</a:t>
            </a:r>
          </a:p>
        </p:txBody>
      </p:sp>
      <p:pic>
        <p:nvPicPr>
          <p:cNvPr id="73" name="Picture 72" descr="A person sitting at a table&#10;&#10;Description automatically generated">
            <a:extLst>
              <a:ext uri="{FF2B5EF4-FFF2-40B4-BE49-F238E27FC236}">
                <a16:creationId xmlns:a16="http://schemas.microsoft.com/office/drawing/2014/main" id="{66DB8D6D-ACDC-B701-94FF-C8987D92FA4E}"/>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610054" y="3710182"/>
            <a:ext cx="1286672" cy="864000"/>
          </a:xfrm>
          <a:prstGeom prst="rect">
            <a:avLst/>
          </a:prstGeom>
        </p:spPr>
      </p:pic>
      <p:sp>
        <p:nvSpPr>
          <p:cNvPr id="74" name="Rectangle 73">
            <a:extLst>
              <a:ext uri="{FF2B5EF4-FFF2-40B4-BE49-F238E27FC236}">
                <a16:creationId xmlns:a16="http://schemas.microsoft.com/office/drawing/2014/main" id="{2C7F3A0C-BB3A-56AA-5D73-7763E39220E2}"/>
              </a:ext>
            </a:extLst>
          </p:cNvPr>
          <p:cNvSpPr/>
          <p:nvPr/>
        </p:nvSpPr>
        <p:spPr>
          <a:xfrm rot="16200000" flipH="1">
            <a:off x="10668963" y="3656657"/>
            <a:ext cx="859968" cy="97779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7" name="TextBox 76">
            <a:extLst>
              <a:ext uri="{FF2B5EF4-FFF2-40B4-BE49-F238E27FC236}">
                <a16:creationId xmlns:a16="http://schemas.microsoft.com/office/drawing/2014/main" id="{ACEA36AC-A2B2-5CD9-C5B4-0643ABC54730}"/>
              </a:ext>
            </a:extLst>
          </p:cNvPr>
          <p:cNvSpPr txBox="1"/>
          <p:nvPr/>
        </p:nvSpPr>
        <p:spPr>
          <a:xfrm>
            <a:off x="10598894" y="4302382"/>
            <a:ext cx="122446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Stalker</a:t>
            </a:r>
          </a:p>
        </p:txBody>
      </p:sp>
      <p:sp>
        <p:nvSpPr>
          <p:cNvPr id="79" name="Rectangle 78">
            <a:extLst>
              <a:ext uri="{FF2B5EF4-FFF2-40B4-BE49-F238E27FC236}">
                <a16:creationId xmlns:a16="http://schemas.microsoft.com/office/drawing/2014/main" id="{E2347B79-8F95-5FA4-E8ED-FE242CCD6415}"/>
              </a:ext>
            </a:extLst>
          </p:cNvPr>
          <p:cNvSpPr/>
          <p:nvPr/>
        </p:nvSpPr>
        <p:spPr>
          <a:xfrm rot="16200000" flipH="1">
            <a:off x="8676864" y="4852019"/>
            <a:ext cx="861617"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0" name="TextBox 79">
            <a:extLst>
              <a:ext uri="{FF2B5EF4-FFF2-40B4-BE49-F238E27FC236}">
                <a16:creationId xmlns:a16="http://schemas.microsoft.com/office/drawing/2014/main" id="{91D586BD-FEA4-55B7-FA58-62D38FCE1835}"/>
              </a:ext>
            </a:extLst>
          </p:cNvPr>
          <p:cNvSpPr txBox="1"/>
          <p:nvPr/>
        </p:nvSpPr>
        <p:spPr>
          <a:xfrm>
            <a:off x="8608994" y="5503336"/>
            <a:ext cx="137074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Bangers &amp; Cash</a:t>
            </a:r>
          </a:p>
        </p:txBody>
      </p:sp>
      <p:sp>
        <p:nvSpPr>
          <p:cNvPr id="81" name="Rectangle 80">
            <a:extLst>
              <a:ext uri="{FF2B5EF4-FFF2-40B4-BE49-F238E27FC236}">
                <a16:creationId xmlns:a16="http://schemas.microsoft.com/office/drawing/2014/main" id="{53CE9356-F428-1520-CB8B-496E9BB190EA}"/>
              </a:ext>
            </a:extLst>
          </p:cNvPr>
          <p:cNvSpPr/>
          <p:nvPr/>
        </p:nvSpPr>
        <p:spPr>
          <a:xfrm rot="16200000" flipH="1">
            <a:off x="10399706" y="4852779"/>
            <a:ext cx="860096"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2" name="TextBox 81">
            <a:extLst>
              <a:ext uri="{FF2B5EF4-FFF2-40B4-BE49-F238E27FC236}">
                <a16:creationId xmlns:a16="http://schemas.microsoft.com/office/drawing/2014/main" id="{31755E63-AE92-AA80-BEBF-832F24AFE874}"/>
              </a:ext>
            </a:extLst>
          </p:cNvPr>
          <p:cNvSpPr txBox="1"/>
          <p:nvPr/>
        </p:nvSpPr>
        <p:spPr>
          <a:xfrm>
            <a:off x="10340084" y="5396877"/>
            <a:ext cx="12815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Secrets of the London Underground</a:t>
            </a:r>
          </a:p>
        </p:txBody>
      </p:sp>
      <p:pic>
        <p:nvPicPr>
          <p:cNvPr id="5134" name="Picture 14">
            <a:extLst>
              <a:ext uri="{FF2B5EF4-FFF2-40B4-BE49-F238E27FC236}">
                <a16:creationId xmlns:a16="http://schemas.microsoft.com/office/drawing/2014/main" id="{1DF484A8-0148-C98F-8275-847C93DDD051}"/>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50959" y="4268748"/>
            <a:ext cx="1224467" cy="14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236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9797BEF-4C72-21E8-DE30-BA6C7B7671AB}"/>
              </a:ext>
            </a:extLst>
          </p:cNvPr>
          <p:cNvGraphicFramePr>
            <a:graphicFrameLocks noGrp="1"/>
          </p:cNvGraphicFramePr>
          <p:nvPr>
            <p:extLst>
              <p:ext uri="{D42A27DB-BD31-4B8C-83A1-F6EECF244321}">
                <p14:modId xmlns:p14="http://schemas.microsoft.com/office/powerpoint/2010/main" val="2835762907"/>
              </p:ext>
            </p:extLst>
          </p:nvPr>
        </p:nvGraphicFramePr>
        <p:xfrm>
          <a:off x="912000" y="1212575"/>
          <a:ext cx="10417020" cy="3974473"/>
        </p:xfrm>
        <a:graphic>
          <a:graphicData uri="http://schemas.openxmlformats.org/drawingml/2006/table">
            <a:tbl>
              <a:tblPr/>
              <a:tblGrid>
                <a:gridCol w="978780">
                  <a:extLst>
                    <a:ext uri="{9D8B030D-6E8A-4147-A177-3AD203B41FA5}">
                      <a16:colId xmlns:a16="http://schemas.microsoft.com/office/drawing/2014/main" val="2224759062"/>
                    </a:ext>
                  </a:extLst>
                </a:gridCol>
                <a:gridCol w="629216">
                  <a:extLst>
                    <a:ext uri="{9D8B030D-6E8A-4147-A177-3AD203B41FA5}">
                      <a16:colId xmlns:a16="http://schemas.microsoft.com/office/drawing/2014/main" val="3717572806"/>
                    </a:ext>
                  </a:extLst>
                </a:gridCol>
                <a:gridCol w="629216">
                  <a:extLst>
                    <a:ext uri="{9D8B030D-6E8A-4147-A177-3AD203B41FA5}">
                      <a16:colId xmlns:a16="http://schemas.microsoft.com/office/drawing/2014/main" val="3887930892"/>
                    </a:ext>
                  </a:extLst>
                </a:gridCol>
                <a:gridCol w="629216">
                  <a:extLst>
                    <a:ext uri="{9D8B030D-6E8A-4147-A177-3AD203B41FA5}">
                      <a16:colId xmlns:a16="http://schemas.microsoft.com/office/drawing/2014/main" val="626659453"/>
                    </a:ext>
                  </a:extLst>
                </a:gridCol>
                <a:gridCol w="629216">
                  <a:extLst>
                    <a:ext uri="{9D8B030D-6E8A-4147-A177-3AD203B41FA5}">
                      <a16:colId xmlns:a16="http://schemas.microsoft.com/office/drawing/2014/main" val="3883844773"/>
                    </a:ext>
                  </a:extLst>
                </a:gridCol>
                <a:gridCol w="629216">
                  <a:extLst>
                    <a:ext uri="{9D8B030D-6E8A-4147-A177-3AD203B41FA5}">
                      <a16:colId xmlns:a16="http://schemas.microsoft.com/office/drawing/2014/main" val="2644016043"/>
                    </a:ext>
                  </a:extLst>
                </a:gridCol>
                <a:gridCol w="629216">
                  <a:extLst>
                    <a:ext uri="{9D8B030D-6E8A-4147-A177-3AD203B41FA5}">
                      <a16:colId xmlns:a16="http://schemas.microsoft.com/office/drawing/2014/main" val="2973418500"/>
                    </a:ext>
                  </a:extLst>
                </a:gridCol>
                <a:gridCol w="629216">
                  <a:extLst>
                    <a:ext uri="{9D8B030D-6E8A-4147-A177-3AD203B41FA5}">
                      <a16:colId xmlns:a16="http://schemas.microsoft.com/office/drawing/2014/main" val="1055501477"/>
                    </a:ext>
                  </a:extLst>
                </a:gridCol>
                <a:gridCol w="629216">
                  <a:extLst>
                    <a:ext uri="{9D8B030D-6E8A-4147-A177-3AD203B41FA5}">
                      <a16:colId xmlns:a16="http://schemas.microsoft.com/office/drawing/2014/main" val="2197434631"/>
                    </a:ext>
                  </a:extLst>
                </a:gridCol>
                <a:gridCol w="629216">
                  <a:extLst>
                    <a:ext uri="{9D8B030D-6E8A-4147-A177-3AD203B41FA5}">
                      <a16:colId xmlns:a16="http://schemas.microsoft.com/office/drawing/2014/main" val="3699125777"/>
                    </a:ext>
                  </a:extLst>
                </a:gridCol>
                <a:gridCol w="629216">
                  <a:extLst>
                    <a:ext uri="{9D8B030D-6E8A-4147-A177-3AD203B41FA5}">
                      <a16:colId xmlns:a16="http://schemas.microsoft.com/office/drawing/2014/main" val="3677412512"/>
                    </a:ext>
                  </a:extLst>
                </a:gridCol>
                <a:gridCol w="629216">
                  <a:extLst>
                    <a:ext uri="{9D8B030D-6E8A-4147-A177-3AD203B41FA5}">
                      <a16:colId xmlns:a16="http://schemas.microsoft.com/office/drawing/2014/main" val="176463257"/>
                    </a:ext>
                  </a:extLst>
                </a:gridCol>
                <a:gridCol w="629216">
                  <a:extLst>
                    <a:ext uri="{9D8B030D-6E8A-4147-A177-3AD203B41FA5}">
                      <a16:colId xmlns:a16="http://schemas.microsoft.com/office/drawing/2014/main" val="2104511388"/>
                    </a:ext>
                  </a:extLst>
                </a:gridCol>
                <a:gridCol w="629216">
                  <a:extLst>
                    <a:ext uri="{9D8B030D-6E8A-4147-A177-3AD203B41FA5}">
                      <a16:colId xmlns:a16="http://schemas.microsoft.com/office/drawing/2014/main" val="3275876987"/>
                    </a:ext>
                  </a:extLst>
                </a:gridCol>
                <a:gridCol w="629216">
                  <a:extLst>
                    <a:ext uri="{9D8B030D-6E8A-4147-A177-3AD203B41FA5}">
                      <a16:colId xmlns:a16="http://schemas.microsoft.com/office/drawing/2014/main" val="667864141"/>
                    </a:ext>
                  </a:extLst>
                </a:gridCol>
                <a:gridCol w="629216">
                  <a:extLst>
                    <a:ext uri="{9D8B030D-6E8A-4147-A177-3AD203B41FA5}">
                      <a16:colId xmlns:a16="http://schemas.microsoft.com/office/drawing/2014/main" val="2373644400"/>
                    </a:ext>
                  </a:extLst>
                </a:gridCol>
              </a:tblGrid>
              <a:tr h="1612500">
                <a:tc>
                  <a:txBody>
                    <a:bodyPr/>
                    <a:lstStyle/>
                    <a:p>
                      <a:pPr algn="l" fontAlgn="ctr"/>
                      <a:r>
                        <a:rPr lang="en-GB" sz="1100" b="1" i="0" u="none" strike="noStrike">
                          <a:solidFill>
                            <a:srgbClr val="000000"/>
                          </a:solidFill>
                          <a:effectLst/>
                          <a:latin typeface="Arial" panose="020B0604020202020204" pitchFamily="34" charset="0"/>
                        </a:rPr>
                        <a:t> </a:t>
                      </a:r>
                    </a:p>
                  </a:txBody>
                  <a:tcPr marL="7620" marR="7620" marT="762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Drink</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dirty="0">
                          <a:solidFill>
                            <a:srgbClr val="000000"/>
                          </a:solidFill>
                          <a:effectLst/>
                          <a:latin typeface="Arial" panose="020B0604020202020204" pitchFamily="34" charset="0"/>
                        </a:rPr>
                        <a:t>Household FMCG</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Automotive</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Telecoms</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Finance</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Media</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dirty="0">
                          <a:solidFill>
                            <a:srgbClr val="000000"/>
                          </a:solidFill>
                          <a:effectLst/>
                          <a:latin typeface="Arial" panose="020B0604020202020204" pitchFamily="34" charset="0"/>
                        </a:rPr>
                        <a:t>Cosmetics &amp; </a:t>
                      </a:r>
                    </a:p>
                    <a:p>
                      <a:pPr algn="ctr" fontAlgn="ctr"/>
                      <a:r>
                        <a:rPr lang="en-GB" sz="1000" b="0" i="0" u="none" strike="noStrike" dirty="0">
                          <a:solidFill>
                            <a:srgbClr val="000000"/>
                          </a:solidFill>
                          <a:effectLst/>
                          <a:latin typeface="Arial" panose="020B0604020202020204" pitchFamily="34" charset="0"/>
                        </a:rPr>
                        <a:t>Personal Care</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Food</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dirty="0">
                          <a:solidFill>
                            <a:srgbClr val="000000"/>
                          </a:solidFill>
                          <a:effectLst/>
                          <a:latin typeface="Calibri" panose="020F0502020204030204" pitchFamily="34" charset="0"/>
                        </a:rPr>
                        <a:t>Entertainment &amp; Leisure</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dirty="0">
                          <a:solidFill>
                            <a:srgbClr val="000000"/>
                          </a:solidFill>
                          <a:effectLst/>
                          <a:latin typeface="Calibri" panose="020F0502020204030204" pitchFamily="34" charset="0"/>
                        </a:rPr>
                        <a:t>Health &amp; Wellbeing</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Calibri" panose="020F0502020204030204" pitchFamily="34" charset="0"/>
                        </a:rPr>
                        <a:t>Charities</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dirty="0">
                          <a:solidFill>
                            <a:srgbClr val="000000"/>
                          </a:solidFill>
                          <a:effectLst/>
                          <a:latin typeface="Arial" panose="020B0604020202020204" pitchFamily="34" charset="0"/>
                        </a:rPr>
                        <a:t>Electronics, Household Appliances &amp; Tech</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dirty="0">
                          <a:solidFill>
                            <a:srgbClr val="000000"/>
                          </a:solidFill>
                          <a:effectLst/>
                          <a:latin typeface="Arial" panose="020B0604020202020204" pitchFamily="34" charset="0"/>
                        </a:rPr>
                        <a:t>Travel &amp; Transport</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panose="020B0604020202020204" pitchFamily="34" charset="0"/>
                        </a:rPr>
                        <a:t>Retail</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dirty="0">
                          <a:solidFill>
                            <a:srgbClr val="000000"/>
                          </a:solidFill>
                          <a:effectLst/>
                          <a:latin typeface="Arial" panose="020B0604020202020204" pitchFamily="34" charset="0"/>
                        </a:rPr>
                        <a:t>Household Equipment </a:t>
                      </a:r>
                    </a:p>
                    <a:p>
                      <a:pPr algn="ctr" fontAlgn="ctr"/>
                      <a:r>
                        <a:rPr lang="en-GB" sz="1000" b="0" i="0" u="none" strike="noStrike" dirty="0">
                          <a:solidFill>
                            <a:srgbClr val="000000"/>
                          </a:solidFill>
                          <a:effectLst/>
                          <a:latin typeface="Arial" panose="020B0604020202020204" pitchFamily="34" charset="0"/>
                        </a:rPr>
                        <a:t>&amp; DIY</a:t>
                      </a:r>
                    </a:p>
                  </a:txBody>
                  <a:tcPr marL="7620" marR="7620" marT="76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48196660"/>
                  </a:ext>
                </a:extLst>
              </a:tr>
              <a:tr h="533715">
                <a:tc>
                  <a:txBody>
                    <a:bodyPr/>
                    <a:lstStyle/>
                    <a:p>
                      <a:pPr algn="ctr" fontAlgn="ctr"/>
                      <a:r>
                        <a:rPr lang="en-GB" sz="1000" b="0" i="0" u="none" strike="noStrike" dirty="0">
                          <a:solidFill>
                            <a:srgbClr val="000000"/>
                          </a:solidFill>
                          <a:effectLst/>
                          <a:latin typeface="Arial" panose="020B0604020202020204" pitchFamily="34" charset="0"/>
                        </a:rPr>
                        <a:t>July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180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182"/>
                    </a:solidFill>
                  </a:tcPr>
                </a:tc>
                <a:tc>
                  <a:txBody>
                    <a:bodyPr/>
                    <a:lstStyle/>
                    <a:p>
                      <a:pPr algn="ctr" fontAlgn="ctr"/>
                      <a:r>
                        <a:rPr lang="en-GB" sz="1200" b="1" i="0" u="none" strike="noStrike">
                          <a:solidFill>
                            <a:srgbClr val="000000"/>
                          </a:solidFill>
                          <a:effectLst/>
                          <a:latin typeface="Arial" panose="020B0604020202020204" pitchFamily="34" charset="0"/>
                        </a:rPr>
                        <a:t>125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FD07F"/>
                    </a:solidFill>
                  </a:tcPr>
                </a:tc>
                <a:tc>
                  <a:txBody>
                    <a:bodyPr/>
                    <a:lstStyle/>
                    <a:p>
                      <a:pPr algn="ctr" fontAlgn="ctr"/>
                      <a:r>
                        <a:rPr lang="en-GB" sz="1200" b="1" i="0" u="none" strike="noStrike">
                          <a:solidFill>
                            <a:srgbClr val="000000"/>
                          </a:solidFill>
                          <a:effectLst/>
                          <a:latin typeface="Arial" panose="020B0604020202020204" pitchFamily="34" charset="0"/>
                        </a:rPr>
                        <a:t>120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D780"/>
                    </a:solidFill>
                  </a:tcPr>
                </a:tc>
                <a:tc>
                  <a:txBody>
                    <a:bodyPr/>
                    <a:lstStyle/>
                    <a:p>
                      <a:pPr algn="ctr" fontAlgn="ctr"/>
                      <a:r>
                        <a:rPr lang="en-GB" sz="1200" b="1" i="0" u="none" strike="noStrike">
                          <a:solidFill>
                            <a:srgbClr val="000000"/>
                          </a:solidFill>
                          <a:effectLst/>
                          <a:latin typeface="Arial" panose="020B0604020202020204" pitchFamily="34" charset="0"/>
                        </a:rPr>
                        <a:t>102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1" i="0" u="none" strike="noStrike">
                          <a:solidFill>
                            <a:srgbClr val="000000"/>
                          </a:solidFill>
                          <a:effectLst/>
                          <a:latin typeface="Arial" panose="020B0604020202020204" pitchFamily="34" charset="0"/>
                        </a:rPr>
                        <a:t>85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078"/>
                    </a:solidFill>
                  </a:tcPr>
                </a:tc>
                <a:tc>
                  <a:txBody>
                    <a:bodyPr/>
                    <a:lstStyle/>
                    <a:p>
                      <a:pPr algn="ctr" fontAlgn="ctr"/>
                      <a:r>
                        <a:rPr lang="en-GB" sz="1200" b="1" i="0" u="none" strike="noStrike">
                          <a:solidFill>
                            <a:srgbClr val="000000"/>
                          </a:solidFill>
                          <a:effectLst/>
                          <a:latin typeface="Arial" panose="020B0604020202020204" pitchFamily="34" charset="0"/>
                        </a:rPr>
                        <a:t>99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F81"/>
                    </a:solidFill>
                  </a:tcPr>
                </a:tc>
                <a:tc>
                  <a:txBody>
                    <a:bodyPr/>
                    <a:lstStyle/>
                    <a:p>
                      <a:pPr algn="ctr" fontAlgn="ctr"/>
                      <a:r>
                        <a:rPr lang="en-GB" sz="1200" b="1" i="0" u="none" strike="noStrike">
                          <a:solidFill>
                            <a:srgbClr val="000000"/>
                          </a:solidFill>
                          <a:effectLst/>
                          <a:latin typeface="Arial" panose="020B0604020202020204" pitchFamily="34" charset="0"/>
                        </a:rPr>
                        <a:t>108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583"/>
                    </a:solidFill>
                  </a:tcPr>
                </a:tc>
                <a:tc>
                  <a:txBody>
                    <a:bodyPr/>
                    <a:lstStyle/>
                    <a:p>
                      <a:pPr algn="ctr" fontAlgn="ctr"/>
                      <a:r>
                        <a:rPr lang="en-GB" sz="1200" b="1" i="0" u="none" strike="noStrike">
                          <a:solidFill>
                            <a:srgbClr val="000000"/>
                          </a:solidFill>
                          <a:effectLst/>
                          <a:latin typeface="Arial" panose="020B0604020202020204" pitchFamily="34" charset="0"/>
                        </a:rPr>
                        <a:t>92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67C"/>
                    </a:solidFill>
                  </a:tcPr>
                </a:tc>
                <a:tc>
                  <a:txBody>
                    <a:bodyPr/>
                    <a:lstStyle/>
                    <a:p>
                      <a:pPr algn="ctr" fontAlgn="ctr"/>
                      <a:r>
                        <a:rPr lang="en-GB" sz="1200" b="1" i="0" u="none" strike="noStrike">
                          <a:solidFill>
                            <a:srgbClr val="000000"/>
                          </a:solidFill>
                          <a:effectLst/>
                          <a:latin typeface="Arial" panose="020B0604020202020204" pitchFamily="34" charset="0"/>
                        </a:rPr>
                        <a:t>92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77D"/>
                    </a:solidFill>
                  </a:tcPr>
                </a:tc>
                <a:tc>
                  <a:txBody>
                    <a:bodyPr/>
                    <a:lstStyle/>
                    <a:p>
                      <a:pPr algn="ctr" fontAlgn="ctr"/>
                      <a:r>
                        <a:rPr lang="en-GB" sz="1200" b="1" i="0" u="none" strike="noStrike">
                          <a:solidFill>
                            <a:srgbClr val="000000"/>
                          </a:solidFill>
                          <a:effectLst/>
                          <a:latin typeface="Arial" panose="020B0604020202020204" pitchFamily="34" charset="0"/>
                        </a:rPr>
                        <a:t>85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D78"/>
                    </a:solidFill>
                  </a:tcPr>
                </a:tc>
                <a:tc>
                  <a:txBody>
                    <a:bodyPr/>
                    <a:lstStyle/>
                    <a:p>
                      <a:pPr algn="ctr" fontAlgn="ctr"/>
                      <a:r>
                        <a:rPr lang="en-GB" sz="1200" b="1" i="0" u="none" strike="noStrike">
                          <a:solidFill>
                            <a:srgbClr val="000000"/>
                          </a:solidFill>
                          <a:effectLst/>
                          <a:latin typeface="Arial" panose="020B0604020202020204" pitchFamily="34" charset="0"/>
                        </a:rPr>
                        <a:t>98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tc>
                  <a:txBody>
                    <a:bodyPr/>
                    <a:lstStyle/>
                    <a:p>
                      <a:pPr algn="ctr" fontAlgn="ctr"/>
                      <a:r>
                        <a:rPr lang="en-GB" sz="1200" b="1" i="0" u="none" strike="noStrike">
                          <a:solidFill>
                            <a:srgbClr val="000000"/>
                          </a:solidFill>
                          <a:effectLst/>
                          <a:latin typeface="Arial" panose="020B0604020202020204" pitchFamily="34" charset="0"/>
                        </a:rPr>
                        <a:t>101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683"/>
                    </a:solidFill>
                  </a:tcPr>
                </a:tc>
                <a:tc>
                  <a:txBody>
                    <a:bodyPr/>
                    <a:lstStyle/>
                    <a:p>
                      <a:pPr algn="ctr" fontAlgn="ctr"/>
                      <a:r>
                        <a:rPr lang="en-GB" sz="1200" b="1" i="0" u="none" strike="noStrike">
                          <a:solidFill>
                            <a:srgbClr val="000000"/>
                          </a:solidFill>
                          <a:effectLst/>
                          <a:latin typeface="Arial" panose="020B0604020202020204" pitchFamily="34" charset="0"/>
                        </a:rPr>
                        <a:t>81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275"/>
                    </a:solidFill>
                  </a:tcPr>
                </a:tc>
                <a:tc>
                  <a:txBody>
                    <a:bodyPr/>
                    <a:lstStyle/>
                    <a:p>
                      <a:pPr algn="ctr" fontAlgn="ctr"/>
                      <a:r>
                        <a:rPr lang="en-GB" sz="1200" b="1" i="0" u="none" strike="noStrike">
                          <a:solidFill>
                            <a:srgbClr val="000000"/>
                          </a:solidFill>
                          <a:effectLst/>
                          <a:latin typeface="Arial" panose="020B0604020202020204" pitchFamily="34" charset="0"/>
                        </a:rPr>
                        <a:t>74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770"/>
                    </a:solidFill>
                  </a:tcPr>
                </a:tc>
                <a:extLst>
                  <a:ext uri="{0D108BD9-81ED-4DB2-BD59-A6C34878D82A}">
                    <a16:rowId xmlns:a16="http://schemas.microsoft.com/office/drawing/2014/main" val="32112620"/>
                  </a:ext>
                </a:extLst>
              </a:tr>
              <a:tr h="533715">
                <a:tc>
                  <a:txBody>
                    <a:bodyPr/>
                    <a:lstStyle/>
                    <a:p>
                      <a:pPr algn="ctr" fontAlgn="ctr"/>
                      <a:r>
                        <a:rPr lang="en-GB" sz="1000" b="0" i="0" u="none" strike="noStrike" dirty="0">
                          <a:solidFill>
                            <a:srgbClr val="000000"/>
                          </a:solidFill>
                          <a:effectLst/>
                          <a:latin typeface="Arial" panose="020B0604020202020204" pitchFamily="34" charset="0"/>
                        </a:rPr>
                        <a:t>August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117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981"/>
                    </a:solidFill>
                  </a:tcPr>
                </a:tc>
                <a:tc>
                  <a:txBody>
                    <a:bodyPr/>
                    <a:lstStyle/>
                    <a:p>
                      <a:pPr algn="ctr" fontAlgn="ctr"/>
                      <a:r>
                        <a:rPr lang="en-GB" sz="1200" b="1" i="0" u="none" strike="noStrike">
                          <a:solidFill>
                            <a:srgbClr val="000000"/>
                          </a:solidFill>
                          <a:effectLst/>
                          <a:latin typeface="Arial" panose="020B0604020202020204" pitchFamily="34" charset="0"/>
                        </a:rPr>
                        <a:t>121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D580"/>
                    </a:solidFill>
                  </a:tcPr>
                </a:tc>
                <a:tc>
                  <a:txBody>
                    <a:bodyPr/>
                    <a:lstStyle/>
                    <a:p>
                      <a:pPr algn="ctr" fontAlgn="ctr"/>
                      <a:r>
                        <a:rPr lang="en-GB" sz="1200" b="1" i="0" u="none" strike="noStrike" dirty="0">
                          <a:solidFill>
                            <a:srgbClr val="000000"/>
                          </a:solidFill>
                          <a:effectLst/>
                          <a:latin typeface="Arial" panose="020B0604020202020204" pitchFamily="34" charset="0"/>
                        </a:rPr>
                        <a:t>135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8C47D"/>
                    </a:solidFill>
                  </a:tcPr>
                </a:tc>
                <a:tc>
                  <a:txBody>
                    <a:bodyPr/>
                    <a:lstStyle/>
                    <a:p>
                      <a:pPr algn="ctr" fontAlgn="ctr"/>
                      <a:r>
                        <a:rPr lang="en-GB" sz="1200" b="1" i="0" u="none" strike="noStrike">
                          <a:solidFill>
                            <a:srgbClr val="000000"/>
                          </a:solidFill>
                          <a:effectLst/>
                          <a:latin typeface="Arial" panose="020B0604020202020204" pitchFamily="34" charset="0"/>
                        </a:rPr>
                        <a:t>130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CA7E"/>
                    </a:solidFill>
                  </a:tcPr>
                </a:tc>
                <a:tc>
                  <a:txBody>
                    <a:bodyPr/>
                    <a:lstStyle/>
                    <a:p>
                      <a:pPr algn="ctr" fontAlgn="ctr"/>
                      <a:r>
                        <a:rPr lang="en-GB" sz="1200" b="1" i="0" u="none" strike="noStrike">
                          <a:solidFill>
                            <a:srgbClr val="000000"/>
                          </a:solidFill>
                          <a:effectLst/>
                          <a:latin typeface="Arial" panose="020B0604020202020204" pitchFamily="34" charset="0"/>
                        </a:rPr>
                        <a:t>106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784"/>
                    </a:solidFill>
                  </a:tcPr>
                </a:tc>
                <a:tc>
                  <a:txBody>
                    <a:bodyPr/>
                    <a:lstStyle/>
                    <a:p>
                      <a:pPr algn="ctr" fontAlgn="ctr"/>
                      <a:r>
                        <a:rPr lang="en-GB" sz="1200" b="1" i="0" u="none" strike="noStrike">
                          <a:solidFill>
                            <a:srgbClr val="000000"/>
                          </a:solidFill>
                          <a:effectLst/>
                          <a:latin typeface="Arial" panose="020B0604020202020204" pitchFamily="34" charset="0"/>
                        </a:rPr>
                        <a:t>109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383"/>
                    </a:solidFill>
                  </a:tcPr>
                </a:tc>
                <a:tc>
                  <a:txBody>
                    <a:bodyPr/>
                    <a:lstStyle/>
                    <a:p>
                      <a:pPr algn="ctr" fontAlgn="ctr"/>
                      <a:r>
                        <a:rPr lang="en-GB" sz="1200" b="1" i="0" u="none" strike="noStrike">
                          <a:solidFill>
                            <a:srgbClr val="000000"/>
                          </a:solidFill>
                          <a:effectLst/>
                          <a:latin typeface="Arial" panose="020B0604020202020204" pitchFamily="34" charset="0"/>
                        </a:rPr>
                        <a:t>95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37F"/>
                    </a:solidFill>
                  </a:tcPr>
                </a:tc>
                <a:tc>
                  <a:txBody>
                    <a:bodyPr/>
                    <a:lstStyle/>
                    <a:p>
                      <a:pPr algn="ctr" fontAlgn="ctr"/>
                      <a:r>
                        <a:rPr lang="en-GB" sz="1200" b="1" i="0" u="none" strike="noStrike">
                          <a:solidFill>
                            <a:srgbClr val="000000"/>
                          </a:solidFill>
                          <a:effectLst/>
                          <a:latin typeface="Arial" panose="020B0604020202020204" pitchFamily="34" charset="0"/>
                        </a:rPr>
                        <a:t>104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A84"/>
                    </a:solidFill>
                  </a:tcPr>
                </a:tc>
                <a:tc>
                  <a:txBody>
                    <a:bodyPr/>
                    <a:lstStyle/>
                    <a:p>
                      <a:pPr algn="ctr" fontAlgn="ctr"/>
                      <a:r>
                        <a:rPr lang="en-GB" sz="1200" b="1" i="0" u="none" strike="noStrike">
                          <a:solidFill>
                            <a:srgbClr val="000000"/>
                          </a:solidFill>
                          <a:effectLst/>
                          <a:latin typeface="Arial" panose="020B0604020202020204" pitchFamily="34" charset="0"/>
                        </a:rPr>
                        <a:t>91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57C"/>
                    </a:solidFill>
                  </a:tcPr>
                </a:tc>
                <a:tc>
                  <a:txBody>
                    <a:bodyPr/>
                    <a:lstStyle/>
                    <a:p>
                      <a:pPr algn="ctr" fontAlgn="ctr"/>
                      <a:r>
                        <a:rPr lang="en-GB" sz="1200" b="1" i="0" u="none" strike="noStrike">
                          <a:solidFill>
                            <a:srgbClr val="000000"/>
                          </a:solidFill>
                          <a:effectLst/>
                          <a:latin typeface="Arial" panose="020B0604020202020204" pitchFamily="34" charset="0"/>
                        </a:rPr>
                        <a:t>93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A7D"/>
                    </a:solidFill>
                  </a:tcPr>
                </a:tc>
                <a:tc>
                  <a:txBody>
                    <a:bodyPr/>
                    <a:lstStyle/>
                    <a:p>
                      <a:pPr algn="ctr" fontAlgn="ctr"/>
                      <a:r>
                        <a:rPr lang="en-GB" sz="1200" b="1" i="0" u="none" strike="noStrike">
                          <a:solidFill>
                            <a:srgbClr val="000000"/>
                          </a:solidFill>
                          <a:effectLst/>
                          <a:latin typeface="Arial" panose="020B0604020202020204" pitchFamily="34" charset="0"/>
                        </a:rPr>
                        <a:t>84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B77"/>
                    </a:solidFill>
                  </a:tcPr>
                </a:tc>
                <a:tc>
                  <a:txBody>
                    <a:bodyPr/>
                    <a:lstStyle/>
                    <a:p>
                      <a:pPr algn="ctr" fontAlgn="ctr"/>
                      <a:r>
                        <a:rPr lang="en-GB" sz="1200" b="1" i="0" u="none" strike="noStrike">
                          <a:solidFill>
                            <a:srgbClr val="000000"/>
                          </a:solidFill>
                          <a:effectLst/>
                          <a:latin typeface="Arial" panose="020B0604020202020204" pitchFamily="34" charset="0"/>
                        </a:rPr>
                        <a:t>102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1" i="0" u="none" strike="noStrike">
                          <a:solidFill>
                            <a:srgbClr val="000000"/>
                          </a:solidFill>
                          <a:effectLst/>
                          <a:latin typeface="Arial" panose="020B0604020202020204" pitchFamily="34" charset="0"/>
                        </a:rPr>
                        <a:t>71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D6E"/>
                    </a:solidFill>
                  </a:tcPr>
                </a:tc>
                <a:tc>
                  <a:txBody>
                    <a:bodyPr/>
                    <a:lstStyle/>
                    <a:p>
                      <a:pPr algn="ctr" fontAlgn="ctr"/>
                      <a:r>
                        <a:rPr lang="en-GB" sz="1200" b="1" i="0" u="none" strike="noStrike">
                          <a:solidFill>
                            <a:srgbClr val="000000"/>
                          </a:solidFill>
                          <a:effectLst/>
                          <a:latin typeface="Arial" panose="020B0604020202020204" pitchFamily="34" charset="0"/>
                        </a:rPr>
                        <a:t>85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F78"/>
                    </a:solidFill>
                  </a:tcPr>
                </a:tc>
                <a:tc>
                  <a:txBody>
                    <a:bodyPr/>
                    <a:lstStyle/>
                    <a:p>
                      <a:pPr algn="ctr" fontAlgn="ctr"/>
                      <a:r>
                        <a:rPr lang="en-GB" sz="1200" b="1" i="0" u="none" strike="noStrike">
                          <a:solidFill>
                            <a:srgbClr val="000000"/>
                          </a:solidFill>
                          <a:effectLst/>
                          <a:latin typeface="Arial" panose="020B0604020202020204" pitchFamily="34" charset="0"/>
                        </a:rPr>
                        <a:t>107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683"/>
                    </a:solidFill>
                  </a:tcPr>
                </a:tc>
                <a:extLst>
                  <a:ext uri="{0D108BD9-81ED-4DB2-BD59-A6C34878D82A}">
                    <a16:rowId xmlns:a16="http://schemas.microsoft.com/office/drawing/2014/main" val="4117161632"/>
                  </a:ext>
                </a:extLst>
              </a:tr>
              <a:tr h="533715">
                <a:tc>
                  <a:txBody>
                    <a:bodyPr/>
                    <a:lstStyle/>
                    <a:p>
                      <a:pPr algn="ctr" fontAlgn="ctr"/>
                      <a:r>
                        <a:rPr lang="en-GB" sz="1000" b="0" i="0" u="none" strike="noStrike" dirty="0">
                          <a:solidFill>
                            <a:srgbClr val="000000"/>
                          </a:solidFill>
                          <a:effectLst/>
                          <a:latin typeface="Arial" panose="020B0604020202020204" pitchFamily="34" charset="0"/>
                        </a:rPr>
                        <a:t>September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65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200" b="1" i="0" u="none" strike="noStrike">
                          <a:solidFill>
                            <a:srgbClr val="000000"/>
                          </a:solidFill>
                          <a:effectLst/>
                          <a:latin typeface="Arial" panose="020B0604020202020204" pitchFamily="34" charset="0"/>
                        </a:rPr>
                        <a:t>116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B81"/>
                    </a:solidFill>
                  </a:tcPr>
                </a:tc>
                <a:tc>
                  <a:txBody>
                    <a:bodyPr/>
                    <a:lstStyle/>
                    <a:p>
                      <a:pPr algn="ctr" fontAlgn="ctr"/>
                      <a:r>
                        <a:rPr lang="en-GB" sz="1200" b="1" i="0" u="none" strike="noStrike">
                          <a:solidFill>
                            <a:srgbClr val="000000"/>
                          </a:solidFill>
                          <a:effectLst/>
                          <a:latin typeface="Arial" panose="020B0604020202020204" pitchFamily="34" charset="0"/>
                        </a:rPr>
                        <a:t>78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573"/>
                    </a:solidFill>
                  </a:tcPr>
                </a:tc>
                <a:tc>
                  <a:txBody>
                    <a:bodyPr/>
                    <a:lstStyle/>
                    <a:p>
                      <a:pPr algn="ctr" fontAlgn="ctr"/>
                      <a:r>
                        <a:rPr lang="en-GB" sz="1200" b="1" i="0" u="none" strike="noStrike">
                          <a:solidFill>
                            <a:srgbClr val="000000"/>
                          </a:solidFill>
                          <a:effectLst/>
                          <a:latin typeface="Arial" panose="020B0604020202020204" pitchFamily="34" charset="0"/>
                        </a:rPr>
                        <a:t>87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679"/>
                    </a:solidFill>
                  </a:tcPr>
                </a:tc>
                <a:tc>
                  <a:txBody>
                    <a:bodyPr/>
                    <a:lstStyle/>
                    <a:p>
                      <a:pPr algn="ctr" fontAlgn="ctr"/>
                      <a:r>
                        <a:rPr lang="en-GB" sz="1200" b="1" i="0" u="none" strike="noStrike">
                          <a:solidFill>
                            <a:srgbClr val="000000"/>
                          </a:solidFill>
                          <a:effectLst/>
                          <a:latin typeface="Arial" panose="020B0604020202020204" pitchFamily="34" charset="0"/>
                        </a:rPr>
                        <a:t>105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E884"/>
                    </a:solidFill>
                  </a:tcPr>
                </a:tc>
                <a:tc>
                  <a:txBody>
                    <a:bodyPr/>
                    <a:lstStyle/>
                    <a:p>
                      <a:pPr algn="ctr" fontAlgn="ctr"/>
                      <a:r>
                        <a:rPr lang="en-GB" sz="1200" b="1" i="0" u="none" strike="noStrike">
                          <a:solidFill>
                            <a:srgbClr val="000000"/>
                          </a:solidFill>
                          <a:effectLst/>
                          <a:latin typeface="Arial" panose="020B0604020202020204" pitchFamily="34" charset="0"/>
                        </a:rPr>
                        <a:t>117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A81"/>
                    </a:solidFill>
                  </a:tcPr>
                </a:tc>
                <a:tc>
                  <a:txBody>
                    <a:bodyPr/>
                    <a:lstStyle/>
                    <a:p>
                      <a:pPr algn="ctr" fontAlgn="ctr"/>
                      <a:r>
                        <a:rPr lang="en-GB" sz="1200" b="1" i="0" u="none" strike="noStrike">
                          <a:solidFill>
                            <a:srgbClr val="000000"/>
                          </a:solidFill>
                          <a:effectLst/>
                          <a:latin typeface="Arial" panose="020B0604020202020204" pitchFamily="34" charset="0"/>
                        </a:rPr>
                        <a:t>115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DC81"/>
                    </a:solidFill>
                  </a:tcPr>
                </a:tc>
                <a:tc>
                  <a:txBody>
                    <a:bodyPr/>
                    <a:lstStyle/>
                    <a:p>
                      <a:pPr algn="ctr" fontAlgn="ctr"/>
                      <a:r>
                        <a:rPr lang="en-GB" sz="1200" b="1" i="0" u="none" strike="noStrike">
                          <a:solidFill>
                            <a:srgbClr val="000000"/>
                          </a:solidFill>
                          <a:effectLst/>
                          <a:latin typeface="Arial" panose="020B0604020202020204" pitchFamily="34" charset="0"/>
                        </a:rPr>
                        <a:t>94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F7E"/>
                    </a:solidFill>
                  </a:tcPr>
                </a:tc>
                <a:tc>
                  <a:txBody>
                    <a:bodyPr/>
                    <a:lstStyle/>
                    <a:p>
                      <a:pPr algn="ctr" fontAlgn="ctr"/>
                      <a:r>
                        <a:rPr lang="en-GB" sz="1200" b="1" i="0" u="none" strike="noStrike">
                          <a:solidFill>
                            <a:srgbClr val="000000"/>
                          </a:solidFill>
                          <a:effectLst/>
                          <a:latin typeface="Arial" panose="020B0604020202020204" pitchFamily="34" charset="0"/>
                        </a:rPr>
                        <a:t>108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583"/>
                    </a:solidFill>
                  </a:tcPr>
                </a:tc>
                <a:tc>
                  <a:txBody>
                    <a:bodyPr/>
                    <a:lstStyle/>
                    <a:p>
                      <a:pPr algn="ctr" fontAlgn="ctr"/>
                      <a:r>
                        <a:rPr lang="en-GB" sz="1200" b="1" i="0" u="none" strike="noStrike">
                          <a:solidFill>
                            <a:srgbClr val="000000"/>
                          </a:solidFill>
                          <a:effectLst/>
                          <a:latin typeface="Arial" panose="020B0604020202020204" pitchFamily="34" charset="0"/>
                        </a:rPr>
                        <a:t>103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A84"/>
                    </a:solidFill>
                  </a:tcPr>
                </a:tc>
                <a:tc>
                  <a:txBody>
                    <a:bodyPr/>
                    <a:lstStyle/>
                    <a:p>
                      <a:pPr algn="ctr" fontAlgn="ctr"/>
                      <a:r>
                        <a:rPr lang="en-GB" sz="1200" b="1" i="0" u="none" strike="noStrike">
                          <a:solidFill>
                            <a:srgbClr val="000000"/>
                          </a:solidFill>
                          <a:effectLst/>
                          <a:latin typeface="Arial" panose="020B0604020202020204" pitchFamily="34" charset="0"/>
                        </a:rPr>
                        <a:t>106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784"/>
                    </a:solidFill>
                  </a:tcPr>
                </a:tc>
                <a:tc>
                  <a:txBody>
                    <a:bodyPr/>
                    <a:lstStyle/>
                    <a:p>
                      <a:pPr algn="ctr" fontAlgn="ctr"/>
                      <a:r>
                        <a:rPr lang="en-GB" sz="1200" b="1" i="0" u="none" strike="noStrike">
                          <a:solidFill>
                            <a:srgbClr val="000000"/>
                          </a:solidFill>
                          <a:effectLst/>
                          <a:latin typeface="Arial" panose="020B0604020202020204" pitchFamily="34" charset="0"/>
                        </a:rPr>
                        <a:t>68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26C"/>
                    </a:solidFill>
                  </a:tcPr>
                </a:tc>
                <a:tc>
                  <a:txBody>
                    <a:bodyPr/>
                    <a:lstStyle/>
                    <a:p>
                      <a:pPr algn="ctr" fontAlgn="ctr"/>
                      <a:r>
                        <a:rPr lang="en-GB" sz="1200" b="1" i="0" u="none" strike="noStrike">
                          <a:solidFill>
                            <a:srgbClr val="000000"/>
                          </a:solidFill>
                          <a:effectLst/>
                          <a:latin typeface="Arial" panose="020B0604020202020204" pitchFamily="34" charset="0"/>
                        </a:rPr>
                        <a:t>97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880"/>
                    </a:solidFill>
                  </a:tcPr>
                </a:tc>
                <a:tc>
                  <a:txBody>
                    <a:bodyPr/>
                    <a:lstStyle/>
                    <a:p>
                      <a:pPr algn="ctr" fontAlgn="ctr"/>
                      <a:r>
                        <a:rPr lang="en-GB" sz="1200" b="1" i="0" u="none" strike="noStrike">
                          <a:solidFill>
                            <a:srgbClr val="000000"/>
                          </a:solidFill>
                          <a:effectLst/>
                          <a:latin typeface="Arial" panose="020B0604020202020204" pitchFamily="34" charset="0"/>
                        </a:rPr>
                        <a:t>103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B84"/>
                    </a:solidFill>
                  </a:tcPr>
                </a:tc>
                <a:tc>
                  <a:txBody>
                    <a:bodyPr/>
                    <a:lstStyle/>
                    <a:p>
                      <a:pPr algn="ctr" fontAlgn="ctr"/>
                      <a:r>
                        <a:rPr lang="en-GB" sz="1200" b="1" i="0" u="none" strike="noStrike">
                          <a:solidFill>
                            <a:srgbClr val="000000"/>
                          </a:solidFill>
                          <a:effectLst/>
                          <a:latin typeface="Arial" panose="020B0604020202020204" pitchFamily="34" charset="0"/>
                        </a:rPr>
                        <a:t>69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76D"/>
                    </a:solidFill>
                  </a:tcPr>
                </a:tc>
                <a:extLst>
                  <a:ext uri="{0D108BD9-81ED-4DB2-BD59-A6C34878D82A}">
                    <a16:rowId xmlns:a16="http://schemas.microsoft.com/office/drawing/2014/main" val="3718793881"/>
                  </a:ext>
                </a:extLst>
              </a:tr>
              <a:tr h="227113">
                <a:tc>
                  <a:txBody>
                    <a:bodyPr/>
                    <a:lstStyle/>
                    <a:p>
                      <a:pPr algn="ctr" fontAlgn="ctr"/>
                      <a:r>
                        <a:rPr lang="en-GB" sz="1000" b="0" i="0" u="none" strike="noStrike">
                          <a:solidFill>
                            <a:srgbClr val="000000"/>
                          </a:solidFill>
                          <a:effectLst/>
                          <a:latin typeface="Arial" panose="020B060402020202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71369802"/>
                  </a:ext>
                </a:extLst>
              </a:tr>
              <a:tr h="533715">
                <a:tc>
                  <a:txBody>
                    <a:bodyPr/>
                    <a:lstStyle/>
                    <a:p>
                      <a:pPr algn="ctr" fontAlgn="ctr"/>
                      <a:r>
                        <a:rPr lang="en-GB" sz="1000" b="0" i="0" u="none" strike="noStrike">
                          <a:solidFill>
                            <a:srgbClr val="000000"/>
                          </a:solidFill>
                          <a:effectLst/>
                          <a:latin typeface="Arial" panose="020B0604020202020204" pitchFamily="34" charset="0"/>
                        </a:rPr>
                        <a:t>Total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200" b="1" i="0" u="none" strike="noStrike">
                          <a:solidFill>
                            <a:srgbClr val="000000"/>
                          </a:solidFill>
                          <a:effectLst/>
                          <a:latin typeface="Arial" panose="020B0604020202020204" pitchFamily="34" charset="0"/>
                        </a:rPr>
                        <a:t>122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DD480"/>
                    </a:solidFill>
                  </a:tcPr>
                </a:tc>
                <a:tc>
                  <a:txBody>
                    <a:bodyPr/>
                    <a:lstStyle/>
                    <a:p>
                      <a:pPr algn="ctr" fontAlgn="ctr"/>
                      <a:r>
                        <a:rPr lang="en-GB" sz="1200" b="1" i="0" u="none" strike="noStrike">
                          <a:solidFill>
                            <a:srgbClr val="000000"/>
                          </a:solidFill>
                          <a:effectLst/>
                          <a:latin typeface="Arial" panose="020B0604020202020204" pitchFamily="34" charset="0"/>
                        </a:rPr>
                        <a:t>116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B81"/>
                    </a:solidFill>
                  </a:tcPr>
                </a:tc>
                <a:tc>
                  <a:txBody>
                    <a:bodyPr/>
                    <a:lstStyle/>
                    <a:p>
                      <a:pPr algn="ctr" fontAlgn="ctr"/>
                      <a:r>
                        <a:rPr lang="en-GB" sz="1200" b="1" i="0" u="none" strike="noStrike">
                          <a:solidFill>
                            <a:srgbClr val="000000"/>
                          </a:solidFill>
                          <a:effectLst/>
                          <a:latin typeface="Arial" panose="020B0604020202020204" pitchFamily="34" charset="0"/>
                        </a:rPr>
                        <a:t>113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82"/>
                    </a:solidFill>
                  </a:tcPr>
                </a:tc>
                <a:tc>
                  <a:txBody>
                    <a:bodyPr/>
                    <a:lstStyle/>
                    <a:p>
                      <a:pPr algn="ctr" fontAlgn="ctr"/>
                      <a:r>
                        <a:rPr lang="en-GB" sz="1200" b="1" i="0" u="none" strike="noStrike">
                          <a:solidFill>
                            <a:srgbClr val="000000"/>
                          </a:solidFill>
                          <a:effectLst/>
                          <a:latin typeface="Arial" panose="020B0604020202020204" pitchFamily="34" charset="0"/>
                        </a:rPr>
                        <a:t>113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4DF82"/>
                    </a:solidFill>
                  </a:tcPr>
                </a:tc>
                <a:tc>
                  <a:txBody>
                    <a:bodyPr/>
                    <a:lstStyle/>
                    <a:p>
                      <a:pPr algn="ctr" fontAlgn="ctr"/>
                      <a:r>
                        <a:rPr lang="en-GB" sz="1200" b="1" i="0" u="none" strike="noStrike">
                          <a:solidFill>
                            <a:srgbClr val="000000"/>
                          </a:solidFill>
                          <a:effectLst/>
                          <a:latin typeface="Arial" panose="020B0604020202020204" pitchFamily="34" charset="0"/>
                        </a:rPr>
                        <a:t>104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984"/>
                    </a:solidFill>
                  </a:tcPr>
                </a:tc>
                <a:tc>
                  <a:txBody>
                    <a:bodyPr/>
                    <a:lstStyle/>
                    <a:p>
                      <a:pPr algn="ctr" fontAlgn="ctr"/>
                      <a:r>
                        <a:rPr lang="en-GB" sz="1200" b="1" i="0" u="none" strike="noStrike">
                          <a:solidFill>
                            <a:srgbClr val="000000"/>
                          </a:solidFill>
                          <a:effectLst/>
                          <a:latin typeface="Arial" panose="020B0604020202020204" pitchFamily="34" charset="0"/>
                        </a:rPr>
                        <a:t>103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A84"/>
                    </a:solidFill>
                  </a:tcPr>
                </a:tc>
                <a:tc>
                  <a:txBody>
                    <a:bodyPr/>
                    <a:lstStyle/>
                    <a:p>
                      <a:pPr algn="ctr" fontAlgn="ctr"/>
                      <a:r>
                        <a:rPr lang="en-GB" sz="1200" b="1" i="0" u="none" strike="noStrike">
                          <a:solidFill>
                            <a:srgbClr val="000000"/>
                          </a:solidFill>
                          <a:effectLst/>
                          <a:latin typeface="Arial" panose="020B0604020202020204" pitchFamily="34" charset="0"/>
                        </a:rPr>
                        <a:t>103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B84"/>
                    </a:solidFill>
                  </a:tcPr>
                </a:tc>
                <a:tc>
                  <a:txBody>
                    <a:bodyPr/>
                    <a:lstStyle/>
                    <a:p>
                      <a:pPr algn="ctr" fontAlgn="ctr"/>
                      <a:r>
                        <a:rPr lang="en-GB" sz="1200" b="1" i="0" u="none" strike="noStrike">
                          <a:solidFill>
                            <a:srgbClr val="000000"/>
                          </a:solidFill>
                          <a:effectLst/>
                          <a:latin typeface="Arial" panose="020B0604020202020204" pitchFamily="34" charset="0"/>
                        </a:rPr>
                        <a:t>102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ctr"/>
                      <a:r>
                        <a:rPr lang="en-GB" sz="1200" b="1" i="0" u="none" strike="noStrike">
                          <a:solidFill>
                            <a:srgbClr val="000000"/>
                          </a:solidFill>
                          <a:effectLst/>
                          <a:latin typeface="Arial" panose="020B0604020202020204" pitchFamily="34" charset="0"/>
                        </a:rPr>
                        <a:t>97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80"/>
                    </a:solidFill>
                  </a:tcPr>
                </a:tc>
                <a:tc>
                  <a:txBody>
                    <a:bodyPr/>
                    <a:lstStyle/>
                    <a:p>
                      <a:pPr algn="ctr" fontAlgn="ctr"/>
                      <a:r>
                        <a:rPr lang="en-GB" sz="1200" b="1" i="0" u="none" strike="noStrike">
                          <a:solidFill>
                            <a:srgbClr val="000000"/>
                          </a:solidFill>
                          <a:effectLst/>
                          <a:latin typeface="Arial" panose="020B0604020202020204" pitchFamily="34" charset="0"/>
                        </a:rPr>
                        <a:t>96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57F"/>
                    </a:solidFill>
                  </a:tcPr>
                </a:tc>
                <a:tc>
                  <a:txBody>
                    <a:bodyPr/>
                    <a:lstStyle/>
                    <a:p>
                      <a:pPr algn="ctr" fontAlgn="ctr"/>
                      <a:r>
                        <a:rPr lang="en-GB" sz="1200" b="1" i="0" u="none" strike="noStrike">
                          <a:solidFill>
                            <a:srgbClr val="000000"/>
                          </a:solidFill>
                          <a:effectLst/>
                          <a:latin typeface="Arial" panose="020B0604020202020204" pitchFamily="34" charset="0"/>
                        </a:rPr>
                        <a:t>91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57C"/>
                    </a:solidFill>
                  </a:tcPr>
                </a:tc>
                <a:tc>
                  <a:txBody>
                    <a:bodyPr/>
                    <a:lstStyle/>
                    <a:p>
                      <a:pPr algn="ctr" fontAlgn="ctr"/>
                      <a:r>
                        <a:rPr lang="en-GB" sz="1200" b="1" i="0" u="none" strike="noStrike">
                          <a:solidFill>
                            <a:srgbClr val="000000"/>
                          </a:solidFill>
                          <a:effectLst/>
                          <a:latin typeface="Arial" panose="020B0604020202020204" pitchFamily="34" charset="0"/>
                        </a:rPr>
                        <a:t>90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F7B"/>
                    </a:solidFill>
                  </a:tcPr>
                </a:tc>
                <a:tc>
                  <a:txBody>
                    <a:bodyPr/>
                    <a:lstStyle/>
                    <a:p>
                      <a:pPr algn="ctr" fontAlgn="ctr"/>
                      <a:r>
                        <a:rPr lang="en-GB" sz="1200" b="1" i="0" u="none" strike="noStrike">
                          <a:solidFill>
                            <a:srgbClr val="000000"/>
                          </a:solidFill>
                          <a:effectLst/>
                          <a:latin typeface="Arial" panose="020B0604020202020204" pitchFamily="34" charset="0"/>
                        </a:rPr>
                        <a:t>90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F7B"/>
                    </a:solidFill>
                  </a:tcPr>
                </a:tc>
                <a:tc>
                  <a:txBody>
                    <a:bodyPr/>
                    <a:lstStyle/>
                    <a:p>
                      <a:pPr algn="ctr" fontAlgn="ctr"/>
                      <a:r>
                        <a:rPr lang="en-GB" sz="1200" b="1" i="0" u="none" strike="noStrike">
                          <a:solidFill>
                            <a:srgbClr val="000000"/>
                          </a:solidFill>
                          <a:effectLst/>
                          <a:latin typeface="Arial" panose="020B0604020202020204" pitchFamily="34" charset="0"/>
                        </a:rPr>
                        <a:t>89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E7B"/>
                    </a:solidFill>
                  </a:tcPr>
                </a:tc>
                <a:tc>
                  <a:txBody>
                    <a:bodyPr/>
                    <a:lstStyle/>
                    <a:p>
                      <a:pPr algn="ctr" fontAlgn="ctr"/>
                      <a:r>
                        <a:rPr lang="en-GB" sz="1200" b="1" i="0" u="none" strike="noStrike" dirty="0">
                          <a:solidFill>
                            <a:srgbClr val="000000"/>
                          </a:solidFill>
                          <a:effectLst/>
                          <a:latin typeface="Arial" panose="020B0604020202020204" pitchFamily="34" charset="0"/>
                        </a:rPr>
                        <a:t>83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977"/>
                    </a:solidFill>
                  </a:tcPr>
                </a:tc>
                <a:extLst>
                  <a:ext uri="{0D108BD9-81ED-4DB2-BD59-A6C34878D82A}">
                    <a16:rowId xmlns:a16="http://schemas.microsoft.com/office/drawing/2014/main" val="3802117121"/>
                  </a:ext>
                </a:extLst>
              </a:tr>
            </a:tbl>
          </a:graphicData>
        </a:graphic>
      </p:graphicFrame>
      <p:sp>
        <p:nvSpPr>
          <p:cNvPr id="2" name="Title 1">
            <a:extLst>
              <a:ext uri="{FF2B5EF4-FFF2-40B4-BE49-F238E27FC236}">
                <a16:creationId xmlns:a16="http://schemas.microsoft.com/office/drawing/2014/main" id="{E7F47CEA-22E5-4F40-B53C-FCB1B7AF8C02}"/>
              </a:ext>
            </a:extLst>
          </p:cNvPr>
          <p:cNvSpPr>
            <a:spLocks noGrp="1"/>
          </p:cNvSpPr>
          <p:nvPr>
            <p:ph type="title"/>
          </p:nvPr>
        </p:nvSpPr>
        <p:spPr/>
        <p:txBody>
          <a:bodyPr/>
          <a:lstStyle/>
          <a:p>
            <a:r>
              <a:rPr lang="en-GB" dirty="0"/>
              <a:t>Q3 2023 TV Impacts by Category</a:t>
            </a:r>
          </a:p>
        </p:txBody>
      </p:sp>
      <p:graphicFrame>
        <p:nvGraphicFramePr>
          <p:cNvPr id="7" name="Table 6">
            <a:extLst>
              <a:ext uri="{FF2B5EF4-FFF2-40B4-BE49-F238E27FC236}">
                <a16:creationId xmlns:a16="http://schemas.microsoft.com/office/drawing/2014/main" id="{1B05427E-B60E-313A-3394-67599AC99AE1}"/>
              </a:ext>
            </a:extLst>
          </p:cNvPr>
          <p:cNvGraphicFramePr>
            <a:graphicFrameLocks noGrp="1"/>
          </p:cNvGraphicFramePr>
          <p:nvPr>
            <p:extLst>
              <p:ext uri="{D42A27DB-BD31-4B8C-83A1-F6EECF244321}">
                <p14:modId xmlns:p14="http://schemas.microsoft.com/office/powerpoint/2010/main" val="71862976"/>
              </p:ext>
            </p:extLst>
          </p:nvPr>
        </p:nvGraphicFramePr>
        <p:xfrm>
          <a:off x="10694013" y="299034"/>
          <a:ext cx="635000" cy="571500"/>
        </p:xfrm>
        <a:graphic>
          <a:graphicData uri="http://schemas.openxmlformats.org/drawingml/2006/table">
            <a:tbl>
              <a:tblPr/>
              <a:tblGrid>
                <a:gridCol w="330200">
                  <a:extLst>
                    <a:ext uri="{9D8B030D-6E8A-4147-A177-3AD203B41FA5}">
                      <a16:colId xmlns:a16="http://schemas.microsoft.com/office/drawing/2014/main" val="2444969715"/>
                    </a:ext>
                  </a:extLst>
                </a:gridCol>
                <a:gridCol w="304800">
                  <a:extLst>
                    <a:ext uri="{9D8B030D-6E8A-4147-A177-3AD203B41FA5}">
                      <a16:colId xmlns:a16="http://schemas.microsoft.com/office/drawing/2014/main" val="586171761"/>
                    </a:ext>
                  </a:extLst>
                </a:gridCol>
              </a:tblGrid>
              <a:tr h="190500">
                <a:tc>
                  <a:txBody>
                    <a:bodyPr/>
                    <a:lstStyle/>
                    <a:p>
                      <a:pPr algn="l" fontAlgn="b"/>
                      <a:r>
                        <a:rPr lang="en-GB" sz="1000" b="1" i="0" u="none" strike="noStrike" dirty="0">
                          <a:solidFill>
                            <a:srgbClr val="000000"/>
                          </a:solidFill>
                          <a:effectLst/>
                          <a:latin typeface="+mj-lt"/>
                        </a:rPr>
                        <a:t>High</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040813860"/>
                  </a:ext>
                </a:extLst>
              </a:tr>
              <a:tr h="190500">
                <a:tc>
                  <a:txBody>
                    <a:bodyPr/>
                    <a:lstStyle/>
                    <a:p>
                      <a:pPr algn="l" fontAlgn="b"/>
                      <a:r>
                        <a:rPr lang="en-GB" sz="1000" b="1" i="0" u="none" strike="noStrike" dirty="0">
                          <a:solidFill>
                            <a:srgbClr val="000000"/>
                          </a:solidFill>
                          <a:effectLst/>
                          <a:latin typeface="+mj-lt"/>
                        </a:rPr>
                        <a:t>Mid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1475636764"/>
                  </a:ext>
                </a:extLst>
              </a:tr>
              <a:tr h="190500">
                <a:tc>
                  <a:txBody>
                    <a:bodyPr/>
                    <a:lstStyle/>
                    <a:p>
                      <a:pPr algn="l" fontAlgn="b"/>
                      <a:r>
                        <a:rPr lang="en-GB" sz="1000" b="1" i="0" u="none" strike="noStrike" dirty="0">
                          <a:solidFill>
                            <a:srgbClr val="000000"/>
                          </a:solidFill>
                          <a:effectLst/>
                          <a:latin typeface="+mj-lt"/>
                        </a:rPr>
                        <a:t>Low</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192220067"/>
                  </a:ext>
                </a:extLst>
              </a:tr>
            </a:tbl>
          </a:graphicData>
        </a:graphic>
      </p:graphicFrame>
      <p:sp>
        <p:nvSpPr>
          <p:cNvPr id="8" name="Text Placeholder 2">
            <a:extLst>
              <a:ext uri="{FF2B5EF4-FFF2-40B4-BE49-F238E27FC236}">
                <a16:creationId xmlns:a16="http://schemas.microsoft.com/office/drawing/2014/main" id="{67024283-FDD6-EA84-914C-9B758D65E942}"/>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2023 (Q3) and 2022 Index, Adults, Top 15 categories by total impacts</a:t>
            </a:r>
          </a:p>
        </p:txBody>
      </p:sp>
      <p:sp>
        <p:nvSpPr>
          <p:cNvPr id="3" name="TextBox 2">
            <a:extLst>
              <a:ext uri="{FF2B5EF4-FFF2-40B4-BE49-F238E27FC236}">
                <a16:creationId xmlns:a16="http://schemas.microsoft.com/office/drawing/2014/main" id="{6128A574-453E-F928-B7F1-08A3CE832EAB}"/>
              </a:ext>
            </a:extLst>
          </p:cNvPr>
          <p:cNvSpPr txBox="1"/>
          <p:nvPr/>
        </p:nvSpPr>
        <p:spPr>
          <a:xfrm>
            <a:off x="8938260" y="399827"/>
            <a:ext cx="1755753" cy="400110"/>
          </a:xfrm>
          <a:prstGeom prst="rect">
            <a:avLst/>
          </a:prstGeom>
          <a:noFill/>
        </p:spPr>
        <p:txBody>
          <a:bodyPr wrap="square" rtlCol="0">
            <a:spAutoFit/>
          </a:bodyPr>
          <a:lstStyle/>
          <a:p>
            <a:pPr algn="ctr"/>
            <a:r>
              <a:rPr lang="en-GB" sz="1000" b="1" dirty="0">
                <a:solidFill>
                  <a:schemeClr val="bg2"/>
                </a:solidFill>
              </a:rPr>
              <a:t>Relative propensity of media spend by category</a:t>
            </a:r>
          </a:p>
        </p:txBody>
      </p:sp>
    </p:spTree>
    <p:extLst>
      <p:ext uri="{BB962C8B-B14F-4D97-AF65-F5344CB8AC3E}">
        <p14:creationId xmlns:p14="http://schemas.microsoft.com/office/powerpoint/2010/main" val="1757172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2B5A-4506-51B8-C30F-E9868EA0361E}"/>
              </a:ext>
            </a:extLst>
          </p:cNvPr>
          <p:cNvSpPr>
            <a:spLocks noGrp="1"/>
          </p:cNvSpPr>
          <p:nvPr>
            <p:ph type="title"/>
          </p:nvPr>
        </p:nvSpPr>
        <p:spPr/>
        <p:txBody>
          <a:bodyPr/>
          <a:lstStyle/>
          <a:p>
            <a:r>
              <a:rPr lang="en-GB" dirty="0"/>
              <a:t>Top sectors by Q3 2023 impacts</a:t>
            </a:r>
          </a:p>
        </p:txBody>
      </p:sp>
      <p:graphicFrame>
        <p:nvGraphicFramePr>
          <p:cNvPr id="6" name="Chart 5">
            <a:extLst>
              <a:ext uri="{FF2B5EF4-FFF2-40B4-BE49-F238E27FC236}">
                <a16:creationId xmlns:a16="http://schemas.microsoft.com/office/drawing/2014/main" id="{1F8DBBBD-1FA9-0A8D-79E3-4AD97EC2F490}"/>
              </a:ext>
            </a:extLst>
          </p:cNvPr>
          <p:cNvGraphicFramePr/>
          <p:nvPr>
            <p:extLst>
              <p:ext uri="{D42A27DB-BD31-4B8C-83A1-F6EECF244321}">
                <p14:modId xmlns:p14="http://schemas.microsoft.com/office/powerpoint/2010/main" val="456632401"/>
              </p:ext>
            </p:extLst>
          </p:nvPr>
        </p:nvGraphicFramePr>
        <p:xfrm>
          <a:off x="371476" y="1269000"/>
          <a:ext cx="11449049"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a:extLst>
              <a:ext uri="{FF2B5EF4-FFF2-40B4-BE49-F238E27FC236}">
                <a16:creationId xmlns:a16="http://schemas.microsoft.com/office/drawing/2014/main" id="{D41FF732-BCDA-4AEC-3204-26F0D07B5FD9}"/>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Q3 2023, All Adults, Impacts (R/W) (million). Numbers above bars show Q3 index vs 2022.</a:t>
            </a:r>
          </a:p>
        </p:txBody>
      </p:sp>
      <p:sp>
        <p:nvSpPr>
          <p:cNvPr id="8" name="TextBox 7">
            <a:extLst>
              <a:ext uri="{FF2B5EF4-FFF2-40B4-BE49-F238E27FC236}">
                <a16:creationId xmlns:a16="http://schemas.microsoft.com/office/drawing/2014/main" id="{F53B08A9-F988-1D60-20C0-75ADB9837F81}"/>
              </a:ext>
            </a:extLst>
          </p:cNvPr>
          <p:cNvSpPr txBox="1"/>
          <p:nvPr/>
        </p:nvSpPr>
        <p:spPr>
          <a:xfrm>
            <a:off x="1360863" y="1482656"/>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102</a:t>
            </a:r>
          </a:p>
        </p:txBody>
      </p:sp>
      <p:sp>
        <p:nvSpPr>
          <p:cNvPr id="4" name="TextBox 3">
            <a:extLst>
              <a:ext uri="{FF2B5EF4-FFF2-40B4-BE49-F238E27FC236}">
                <a16:creationId xmlns:a16="http://schemas.microsoft.com/office/drawing/2014/main" id="{C1420680-AD75-363F-6AC5-EF3DAF534582}"/>
              </a:ext>
            </a:extLst>
          </p:cNvPr>
          <p:cNvSpPr txBox="1"/>
          <p:nvPr/>
        </p:nvSpPr>
        <p:spPr>
          <a:xfrm>
            <a:off x="2068690" y="1584488"/>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104</a:t>
            </a:r>
          </a:p>
        </p:txBody>
      </p:sp>
      <p:sp>
        <p:nvSpPr>
          <p:cNvPr id="5" name="TextBox 4">
            <a:extLst>
              <a:ext uri="{FF2B5EF4-FFF2-40B4-BE49-F238E27FC236}">
                <a16:creationId xmlns:a16="http://schemas.microsoft.com/office/drawing/2014/main" id="{13CF8655-52A1-BBB1-F63A-665554D48CEA}"/>
              </a:ext>
            </a:extLst>
          </p:cNvPr>
          <p:cNvSpPr txBox="1"/>
          <p:nvPr/>
        </p:nvSpPr>
        <p:spPr>
          <a:xfrm>
            <a:off x="2804168" y="1859751"/>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97</a:t>
            </a:r>
          </a:p>
        </p:txBody>
      </p:sp>
      <p:sp>
        <p:nvSpPr>
          <p:cNvPr id="34" name="TextBox 33">
            <a:extLst>
              <a:ext uri="{FF2B5EF4-FFF2-40B4-BE49-F238E27FC236}">
                <a16:creationId xmlns:a16="http://schemas.microsoft.com/office/drawing/2014/main" id="{008E8A78-FFD6-DC9C-6685-D9475E85D46D}"/>
              </a:ext>
            </a:extLst>
          </p:cNvPr>
          <p:cNvSpPr txBox="1"/>
          <p:nvPr/>
        </p:nvSpPr>
        <p:spPr>
          <a:xfrm>
            <a:off x="3464387" y="2162306"/>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103</a:t>
            </a:r>
          </a:p>
        </p:txBody>
      </p:sp>
      <p:sp>
        <p:nvSpPr>
          <p:cNvPr id="35" name="TextBox 34">
            <a:extLst>
              <a:ext uri="{FF2B5EF4-FFF2-40B4-BE49-F238E27FC236}">
                <a16:creationId xmlns:a16="http://schemas.microsoft.com/office/drawing/2014/main" id="{B754C542-1565-C9B1-51F5-B52C6C8F367C}"/>
              </a:ext>
            </a:extLst>
          </p:cNvPr>
          <p:cNvSpPr txBox="1"/>
          <p:nvPr/>
        </p:nvSpPr>
        <p:spPr>
          <a:xfrm>
            <a:off x="4190933" y="2458777"/>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91</a:t>
            </a:r>
          </a:p>
        </p:txBody>
      </p:sp>
      <p:sp>
        <p:nvSpPr>
          <p:cNvPr id="36" name="TextBox 35">
            <a:extLst>
              <a:ext uri="{FF2B5EF4-FFF2-40B4-BE49-F238E27FC236}">
                <a16:creationId xmlns:a16="http://schemas.microsoft.com/office/drawing/2014/main" id="{00CCAC84-EB32-6F99-5C4C-60E9315E3EBB}"/>
              </a:ext>
            </a:extLst>
          </p:cNvPr>
          <p:cNvSpPr txBox="1"/>
          <p:nvPr/>
        </p:nvSpPr>
        <p:spPr>
          <a:xfrm>
            <a:off x="4867495" y="2540134"/>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113</a:t>
            </a:r>
          </a:p>
        </p:txBody>
      </p:sp>
      <p:sp>
        <p:nvSpPr>
          <p:cNvPr id="37" name="TextBox 36">
            <a:extLst>
              <a:ext uri="{FF2B5EF4-FFF2-40B4-BE49-F238E27FC236}">
                <a16:creationId xmlns:a16="http://schemas.microsoft.com/office/drawing/2014/main" id="{F2E804CF-1BE2-4020-3172-7B7A041F4712}"/>
              </a:ext>
            </a:extLst>
          </p:cNvPr>
          <p:cNvSpPr txBox="1"/>
          <p:nvPr/>
        </p:nvSpPr>
        <p:spPr>
          <a:xfrm>
            <a:off x="5547689" y="2584598"/>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116</a:t>
            </a:r>
          </a:p>
        </p:txBody>
      </p:sp>
      <p:sp>
        <p:nvSpPr>
          <p:cNvPr id="38" name="TextBox 37">
            <a:extLst>
              <a:ext uri="{FF2B5EF4-FFF2-40B4-BE49-F238E27FC236}">
                <a16:creationId xmlns:a16="http://schemas.microsoft.com/office/drawing/2014/main" id="{6BE236C3-1E34-71C4-6F57-1506042325A3}"/>
              </a:ext>
            </a:extLst>
          </p:cNvPr>
          <p:cNvSpPr txBox="1"/>
          <p:nvPr/>
        </p:nvSpPr>
        <p:spPr>
          <a:xfrm>
            <a:off x="6282747" y="2801964"/>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90</a:t>
            </a:r>
          </a:p>
        </p:txBody>
      </p:sp>
      <p:sp>
        <p:nvSpPr>
          <p:cNvPr id="39" name="TextBox 38">
            <a:extLst>
              <a:ext uri="{FF2B5EF4-FFF2-40B4-BE49-F238E27FC236}">
                <a16:creationId xmlns:a16="http://schemas.microsoft.com/office/drawing/2014/main" id="{4568F2FE-7AF9-D09C-0509-4BA0A3D34309}"/>
              </a:ext>
            </a:extLst>
          </p:cNvPr>
          <p:cNvSpPr txBox="1"/>
          <p:nvPr/>
        </p:nvSpPr>
        <p:spPr>
          <a:xfrm>
            <a:off x="6929901" y="3140940"/>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113</a:t>
            </a:r>
          </a:p>
        </p:txBody>
      </p:sp>
      <p:sp>
        <p:nvSpPr>
          <p:cNvPr id="40" name="TextBox 39">
            <a:extLst>
              <a:ext uri="{FF2B5EF4-FFF2-40B4-BE49-F238E27FC236}">
                <a16:creationId xmlns:a16="http://schemas.microsoft.com/office/drawing/2014/main" id="{F76A4368-0DB1-A555-096A-C70F704F32BF}"/>
              </a:ext>
            </a:extLst>
          </p:cNvPr>
          <p:cNvSpPr txBox="1"/>
          <p:nvPr/>
        </p:nvSpPr>
        <p:spPr>
          <a:xfrm>
            <a:off x="7667297" y="3582819"/>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96</a:t>
            </a:r>
          </a:p>
        </p:txBody>
      </p:sp>
      <p:sp>
        <p:nvSpPr>
          <p:cNvPr id="41" name="TextBox 40">
            <a:extLst>
              <a:ext uri="{FF2B5EF4-FFF2-40B4-BE49-F238E27FC236}">
                <a16:creationId xmlns:a16="http://schemas.microsoft.com/office/drawing/2014/main" id="{4850C702-D0E3-4B46-5B96-66062288A4EC}"/>
              </a:ext>
            </a:extLst>
          </p:cNvPr>
          <p:cNvSpPr txBox="1"/>
          <p:nvPr/>
        </p:nvSpPr>
        <p:spPr>
          <a:xfrm>
            <a:off x="8323064" y="3638293"/>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122</a:t>
            </a:r>
          </a:p>
        </p:txBody>
      </p:sp>
      <p:sp>
        <p:nvSpPr>
          <p:cNvPr id="42" name="TextBox 41">
            <a:extLst>
              <a:ext uri="{FF2B5EF4-FFF2-40B4-BE49-F238E27FC236}">
                <a16:creationId xmlns:a16="http://schemas.microsoft.com/office/drawing/2014/main" id="{A093D268-47DB-B4DC-E52A-A1BA24EAD08D}"/>
              </a:ext>
            </a:extLst>
          </p:cNvPr>
          <p:cNvSpPr txBox="1"/>
          <p:nvPr/>
        </p:nvSpPr>
        <p:spPr>
          <a:xfrm>
            <a:off x="9064381" y="3664608"/>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83</a:t>
            </a:r>
          </a:p>
        </p:txBody>
      </p:sp>
      <p:sp>
        <p:nvSpPr>
          <p:cNvPr id="43" name="TextBox 42">
            <a:extLst>
              <a:ext uri="{FF2B5EF4-FFF2-40B4-BE49-F238E27FC236}">
                <a16:creationId xmlns:a16="http://schemas.microsoft.com/office/drawing/2014/main" id="{504FC782-D1F1-4186-7DC2-AC3381F25334}"/>
              </a:ext>
            </a:extLst>
          </p:cNvPr>
          <p:cNvSpPr txBox="1"/>
          <p:nvPr/>
        </p:nvSpPr>
        <p:spPr>
          <a:xfrm>
            <a:off x="9770693" y="3751728"/>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89</a:t>
            </a:r>
          </a:p>
        </p:txBody>
      </p:sp>
      <p:sp>
        <p:nvSpPr>
          <p:cNvPr id="44" name="TextBox 43">
            <a:extLst>
              <a:ext uri="{FF2B5EF4-FFF2-40B4-BE49-F238E27FC236}">
                <a16:creationId xmlns:a16="http://schemas.microsoft.com/office/drawing/2014/main" id="{943E9C07-F363-C221-39D4-11E5D75B4FAE}"/>
              </a:ext>
            </a:extLst>
          </p:cNvPr>
          <p:cNvSpPr txBox="1"/>
          <p:nvPr/>
        </p:nvSpPr>
        <p:spPr>
          <a:xfrm>
            <a:off x="10464813" y="3943520"/>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90</a:t>
            </a:r>
          </a:p>
        </p:txBody>
      </p:sp>
      <p:sp>
        <p:nvSpPr>
          <p:cNvPr id="45" name="TextBox 44">
            <a:extLst>
              <a:ext uri="{FF2B5EF4-FFF2-40B4-BE49-F238E27FC236}">
                <a16:creationId xmlns:a16="http://schemas.microsoft.com/office/drawing/2014/main" id="{D684D09B-1DAA-C465-4448-30A03C377696}"/>
              </a:ext>
            </a:extLst>
          </p:cNvPr>
          <p:cNvSpPr txBox="1"/>
          <p:nvPr/>
        </p:nvSpPr>
        <p:spPr>
          <a:xfrm>
            <a:off x="11130477" y="4049095"/>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103</a:t>
            </a:r>
          </a:p>
        </p:txBody>
      </p:sp>
    </p:spTree>
    <p:extLst>
      <p:ext uri="{BB962C8B-B14F-4D97-AF65-F5344CB8AC3E}">
        <p14:creationId xmlns:p14="http://schemas.microsoft.com/office/powerpoint/2010/main" val="4156976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Drinks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Q3 2023, All Adults, Impacts (R/W) (million). Top 10 Q3 2023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3168053116"/>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2050" name="Picture 2">
            <a:extLst>
              <a:ext uri="{FF2B5EF4-FFF2-40B4-BE49-F238E27FC236}">
                <a16:creationId xmlns:a16="http://schemas.microsoft.com/office/drawing/2014/main" id="{B6DDB443-0BE1-81E4-F550-06F25BF430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0280" y="5045242"/>
            <a:ext cx="852437" cy="2042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estlé - Wikipedia">
            <a:extLst>
              <a:ext uri="{FF2B5EF4-FFF2-40B4-BE49-F238E27FC236}">
                <a16:creationId xmlns:a16="http://schemas.microsoft.com/office/drawing/2014/main" id="{A4534EB7-4F9B-8456-5876-1957DCC358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0698" y="5004675"/>
            <a:ext cx="275777" cy="2854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Coca-Cola logo: a history from 1886 to today | Creative Bloq">
            <a:extLst>
              <a:ext uri="{FF2B5EF4-FFF2-40B4-BE49-F238E27FC236}">
                <a16:creationId xmlns:a16="http://schemas.microsoft.com/office/drawing/2014/main" id="{88AE94CA-32FB-DA96-515F-B06DE73242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5756" y="4980576"/>
            <a:ext cx="592577" cy="33362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56E84A73-6ACE-E052-9371-9BEFF39FD2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3657" y="5021023"/>
            <a:ext cx="910385" cy="25272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772D4E3C-BA7E-72F9-EB2B-7B4BA1C23F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7786" y="5090683"/>
            <a:ext cx="774199" cy="11340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B InBev Logo and symbol, meaning, history, PNG, brand">
            <a:extLst>
              <a:ext uri="{FF2B5EF4-FFF2-40B4-BE49-F238E27FC236}">
                <a16:creationId xmlns:a16="http://schemas.microsoft.com/office/drawing/2014/main" id="{5D024636-6DCA-8E8D-2C6F-2276A6CF6A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91346" y="4938961"/>
            <a:ext cx="741067" cy="4168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acobs Douwe Egberts Peets - Food Matters Live">
            <a:extLst>
              <a:ext uri="{FF2B5EF4-FFF2-40B4-BE49-F238E27FC236}">
                <a16:creationId xmlns:a16="http://schemas.microsoft.com/office/drawing/2014/main" id="{F9E454B0-7276-66C1-379E-8E289816CB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04938" y="4913744"/>
            <a:ext cx="426396" cy="4672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fe at FrieslandCampina - YouTube">
            <a:extLst>
              <a:ext uri="{FF2B5EF4-FFF2-40B4-BE49-F238E27FC236}">
                <a16:creationId xmlns:a16="http://schemas.microsoft.com/office/drawing/2014/main" id="{A1FDA9D3-BD72-ADB8-1623-615987CC41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9766" y="4934188"/>
            <a:ext cx="426396" cy="4263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6CEF4B7-B8FD-68A9-6309-3C2D45C90E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03480" y="5061982"/>
            <a:ext cx="732447" cy="1708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ells &amp; Young Ltd. | Brewbound.com">
            <a:extLst>
              <a:ext uri="{FF2B5EF4-FFF2-40B4-BE49-F238E27FC236}">
                <a16:creationId xmlns:a16="http://schemas.microsoft.com/office/drawing/2014/main" id="{BF74202A-7D97-60A3-809D-698917F23EB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45868" y="4931160"/>
            <a:ext cx="1065405" cy="432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37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Household FMCG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Q3 2023, All Adults, Impacts (R/W) (million). Top 10 Q3 2023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719034146"/>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descr="Procter &amp; Gamble - Wikipedia">
            <a:extLst>
              <a:ext uri="{FF2B5EF4-FFF2-40B4-BE49-F238E27FC236}">
                <a16:creationId xmlns:a16="http://schemas.microsoft.com/office/drawing/2014/main" id="{974A1628-0834-737F-1F72-DD0039F68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2924" y="4938644"/>
            <a:ext cx="414710" cy="4147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ckitt - Wikipedia">
            <a:extLst>
              <a:ext uri="{FF2B5EF4-FFF2-40B4-BE49-F238E27FC236}">
                <a16:creationId xmlns:a16="http://schemas.microsoft.com/office/drawing/2014/main" id="{05CB7C73-3E35-DB75-B88A-6C12CF840D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8200" y="4993075"/>
            <a:ext cx="592443" cy="3058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lever Logo and symbol, meaning, history, PNG, brand">
            <a:extLst>
              <a:ext uri="{FF2B5EF4-FFF2-40B4-BE49-F238E27FC236}">
                <a16:creationId xmlns:a16="http://schemas.microsoft.com/office/drawing/2014/main" id="{1113244E-EECA-9103-11C8-19C780BEE0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875" r="19983"/>
          <a:stretch/>
        </p:blipFill>
        <p:spPr bwMode="auto">
          <a:xfrm>
            <a:off x="3794835" y="4922874"/>
            <a:ext cx="397783" cy="4462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urina logo and symbol, meaning, history, PNG">
            <a:extLst>
              <a:ext uri="{FF2B5EF4-FFF2-40B4-BE49-F238E27FC236}">
                <a16:creationId xmlns:a16="http://schemas.microsoft.com/office/drawing/2014/main" id="{43767F19-35E6-1826-954D-3BA69C355E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8734" y="4916497"/>
            <a:ext cx="734408" cy="45900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656A7EB0-11D8-F0C2-B5E3-9FA1FDF7C7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81886" y="5021914"/>
            <a:ext cx="804876" cy="2481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ssity – FMPA">
            <a:extLst>
              <a:ext uri="{FF2B5EF4-FFF2-40B4-BE49-F238E27FC236}">
                <a16:creationId xmlns:a16="http://schemas.microsoft.com/office/drawing/2014/main" id="{9706F72D-04C6-41FD-516C-92F678ADA44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8014" b="37163"/>
          <a:stretch/>
        </p:blipFill>
        <p:spPr bwMode="auto">
          <a:xfrm>
            <a:off x="5526699" y="5041590"/>
            <a:ext cx="841243" cy="2088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intbells | MailOnline Advertising Feature">
            <a:extLst>
              <a:ext uri="{FF2B5EF4-FFF2-40B4-BE49-F238E27FC236}">
                <a16:creationId xmlns:a16="http://schemas.microsoft.com/office/drawing/2014/main" id="{F5127517-9165-642F-F3EB-9CEA67BC63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137" y="5039124"/>
            <a:ext cx="657696" cy="2137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atures Menu Trade">
            <a:extLst>
              <a:ext uri="{FF2B5EF4-FFF2-40B4-BE49-F238E27FC236}">
                <a16:creationId xmlns:a16="http://schemas.microsoft.com/office/drawing/2014/main" id="{5C1F6CAA-1C54-BF99-CBE7-BFAB138F7B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40203" y="4979823"/>
            <a:ext cx="537457" cy="33235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ets at Home - Wikipedia">
            <a:extLst>
              <a:ext uri="{FF2B5EF4-FFF2-40B4-BE49-F238E27FC236}">
                <a16:creationId xmlns:a16="http://schemas.microsoft.com/office/drawing/2014/main" id="{F6BD3155-C557-71AB-6757-5B60B8EF96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70199" y="4993599"/>
            <a:ext cx="537457" cy="304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584EB3F1-F427-6AE1-835B-05CF13ADF74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38364" y="5089167"/>
            <a:ext cx="898770" cy="112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709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Automotive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Q3 2023, All Adults, Impacts (R/W) (million). Top 10 Q3 2023 advertisers by total impacts.</a:t>
            </a:r>
          </a:p>
        </p:txBody>
      </p:sp>
      <p:graphicFrame>
        <p:nvGraphicFramePr>
          <p:cNvPr id="5" name="Chart 4">
            <a:extLst>
              <a:ext uri="{FF2B5EF4-FFF2-40B4-BE49-F238E27FC236}">
                <a16:creationId xmlns:a16="http://schemas.microsoft.com/office/drawing/2014/main" id="{FD6249B2-9EF5-4EA4-40DB-99BEB8A85721}"/>
              </a:ext>
            </a:extLst>
          </p:cNvPr>
          <p:cNvGraphicFramePr/>
          <p:nvPr>
            <p:extLst>
              <p:ext uri="{D42A27DB-BD31-4B8C-83A1-F6EECF244321}">
                <p14:modId xmlns:p14="http://schemas.microsoft.com/office/powerpoint/2010/main" val="3908157913"/>
              </p:ext>
            </p:extLst>
          </p:nvPr>
        </p:nvGraphicFramePr>
        <p:xfrm>
          <a:off x="680201" y="1045672"/>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6" descr="Volkswagen - Wikipedia">
            <a:extLst>
              <a:ext uri="{FF2B5EF4-FFF2-40B4-BE49-F238E27FC236}">
                <a16:creationId xmlns:a16="http://schemas.microsoft.com/office/drawing/2014/main" id="{0116E090-3603-9254-9BDD-93BC13D3A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392" y="5049454"/>
            <a:ext cx="276803" cy="2768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oyota logo – what does it mean? - Toyota UK Magazine">
            <a:extLst>
              <a:ext uri="{FF2B5EF4-FFF2-40B4-BE49-F238E27FC236}">
                <a16:creationId xmlns:a16="http://schemas.microsoft.com/office/drawing/2014/main" id="{AD7B88AE-E609-83AC-B30C-8804A12846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599" t="18195" r="22043" b="19546"/>
          <a:stretch/>
        </p:blipFill>
        <p:spPr bwMode="auto">
          <a:xfrm>
            <a:off x="6194410" y="5062447"/>
            <a:ext cx="373032" cy="2508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Nissan 2020 Logo PNG Vector (SVG) Free Download">
            <a:extLst>
              <a:ext uri="{FF2B5EF4-FFF2-40B4-BE49-F238E27FC236}">
                <a16:creationId xmlns:a16="http://schemas.microsoft.com/office/drawing/2014/main" id="{C2D3A589-76C7-849A-7621-C0C33BAC9A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38" y="5045466"/>
            <a:ext cx="340372" cy="2847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New Renault logo: a Renaulution for the diamond - Renault Group">
            <a:extLst>
              <a:ext uri="{FF2B5EF4-FFF2-40B4-BE49-F238E27FC236}">
                <a16:creationId xmlns:a16="http://schemas.microsoft.com/office/drawing/2014/main" id="{ED153ACB-331B-494F-2E33-EF4B662388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3620" b="22975"/>
          <a:stretch/>
        </p:blipFill>
        <p:spPr bwMode="auto">
          <a:xfrm>
            <a:off x="3395226" y="5047466"/>
            <a:ext cx="525755" cy="280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D69612D2-6154-3616-63B8-E57150A27D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6302" y="5047610"/>
            <a:ext cx="925327" cy="2804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ree Car Valuation - How much is my car worth? | webuyanycar">
            <a:extLst>
              <a:ext uri="{FF2B5EF4-FFF2-40B4-BE49-F238E27FC236}">
                <a16:creationId xmlns:a16="http://schemas.microsoft.com/office/drawing/2014/main" id="{FE33E8D0-D96A-C095-3E01-889F3D4E2E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48286" y="5069636"/>
            <a:ext cx="673761" cy="2364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Sell Your Car The Motorway Way | Get Your Best Price">
            <a:extLst>
              <a:ext uri="{FF2B5EF4-FFF2-40B4-BE49-F238E27FC236}">
                <a16:creationId xmlns:a16="http://schemas.microsoft.com/office/drawing/2014/main" id="{BD17D44C-1AE7-797E-21D0-86D0BA53C6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48319" y="5119295"/>
            <a:ext cx="673761" cy="13712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ia, logo, new, brand icon - Free download on Iconfinder">
            <a:extLst>
              <a:ext uri="{FF2B5EF4-FFF2-40B4-BE49-F238E27FC236}">
                <a16:creationId xmlns:a16="http://schemas.microsoft.com/office/drawing/2014/main" id="{46F24C98-7D86-43A4-7608-FFE6F16F70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3896" y="4918091"/>
            <a:ext cx="539528" cy="5395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Does the Hyundai Logo Mean? | Hyundai Meaning | Hyundai Saipan">
            <a:extLst>
              <a:ext uri="{FF2B5EF4-FFF2-40B4-BE49-F238E27FC236}">
                <a16:creationId xmlns:a16="http://schemas.microsoft.com/office/drawing/2014/main" id="{85AA64E9-D330-273E-057E-1F192D9EDEF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08101" y="5018328"/>
            <a:ext cx="526846" cy="3390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auxhall Logo and symbol, meaning, history, PNG, brand">
            <a:extLst>
              <a:ext uri="{FF2B5EF4-FFF2-40B4-BE49-F238E27FC236}">
                <a16:creationId xmlns:a16="http://schemas.microsoft.com/office/drawing/2014/main" id="{521A6194-2335-502D-8D17-B73328EA0E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98140" y="5018173"/>
            <a:ext cx="539528" cy="339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551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tanding outside a pink building&#10;&#10;Description automatically generated">
            <a:extLst>
              <a:ext uri="{FF2B5EF4-FFF2-40B4-BE49-F238E27FC236}">
                <a16:creationId xmlns:a16="http://schemas.microsoft.com/office/drawing/2014/main" id="{65EFF2D9-6B3A-DD02-D476-95A288B205C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2" name="Rectangle 1">
            <a:extLst>
              <a:ext uri="{FF2B5EF4-FFF2-40B4-BE49-F238E27FC236}">
                <a16:creationId xmlns:a16="http://schemas.microsoft.com/office/drawing/2014/main" id="{38C7EE44-93B7-3EBF-833D-0CEF1A8E7474}"/>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Reach Extenders</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Peoples Post Code Lottery, “Ask Everyone”</a:t>
            </a:r>
          </a:p>
        </p:txBody>
      </p:sp>
    </p:spTree>
    <p:extLst>
      <p:ext uri="{BB962C8B-B14F-4D97-AF65-F5344CB8AC3E}">
        <p14:creationId xmlns:p14="http://schemas.microsoft.com/office/powerpoint/2010/main" val="334898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826B905D-671C-48BC-A0DD-0FECA015BEE4"/>
  <p:tag name="ISPRINGONLINEFOLDERID" val="0"/>
  <p:tag name="ISPRINGONLINEFOLDERPATH" val="Content List"/>
  <p:tag name="ISPRINGCLOUDFOLDERDOMAIN" val="https://thinkbox.ispringcloud.eu"/>
  <p:tag name="ISPRING_PLAYERS_CUSTOMIZATION" val="UEsDBBQAAgAIACJN40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OtaAlM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61oCU0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61oCU6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OtaAlO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OtaAlM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TmFyVCkQ9LPCDwAAfiUAABcAAAB1bml2ZXJzYWwvdW5pdmVyc2FsLnBuZ+2a+1tSWffAabrNVF6apsbJC1Zv01zKa6lh4liWNaVNmmmmkjliXtDQQAGBKZ+ypoScSkdRaOI188o0hBcUtJs0KZJ5IUSlYowAlUQOKAh8wXrf7/P+D/7AOex99uectfZaZ+21zrMv/xQWYrNi/QoQCGRzYH9wOAi0JBgEWpz26TJLz+GXoWGW06Ls8JDdoIYeJ7mlsSQ5KDQIBLpHXjmXsNTS/uzM/uPZIJDtI+tvES/z7s8g0OY1B4KDjubGT4xIrozn4HlT2fTiY4Wh2277FIbWI8oeR6xZG/x4cPcf9zZrlj8MOu0W4NrfuIRz7fPPf/1CfPRbTdQK1snHxSvil/y47f5q3AaHoKzVHprdQf8uCTKf+1bFx4ADZRRBz+TcywDcWyD3UT7Tf7qi1EhI7qHO7spB91QOeAgCzA8Vik3kepe2LOBpmgrra5G0Y1u1YR+LlOoijbXbSMuduyy/sMjSbRvEIlPprur+Eio141NLx5n9NeeclhapCCpDnw3IOuII69pBALed6b3oPy0dV/WHvNR6seBuzNNK0Vfzfw/ZWwe8+XSj5fiDU9ASy+nSpkvWS8glqy1HV5LrJ5bT49WWKQb94nfe+jT7kAVoAVqAFqAFaAFagBagBWgBWoAWoAVoAVqAFqAFaAFagBagBeh/ocYVG3NiTR2KCBo+C2AxiNnAiApPTPKhQOCocYXD4L1y50TLOLRvAyyTVc1omeMH4pF0ViLiRIm8S1ITATMcb6D42m60fssduBI485rlLhiHoLYqf+8h7bCAYpxqeWCeR+BjBitxQpAeGMLi/1EvUkJ38bmZqdL5D8Zc7eZSfKhzn+jesh7eTEQ+fi5fHnkSBPKFGV/N/nRqv6APNqs4C7OQG8JGSgwEzwedQY9r92gDUYeSeev9cMnGmiZ2BuOTxSA/GLCnWkYlvh7y/utRmchEssUooCMyOyeLgG/T4ei6HKThhISFFePt6uLNK1Vl1MDpQRzYjz2cO+RInKoIEWbrxLAs3oiq7XWeVmmTiZMTahPjiCQdj0KUVwhVBa2TmJMAm0aTNCkb/SdQW/kujihR05ya3JCZl97fiCqFMrRpbeMpTbXiuwwmd3JKg4eQoziYtQ6gjtmaKIWLolubc/ZdhG4ivb1pw6XYa6XOSsTAbTW1S8eYNNw0kOMuuUX6VXdtPczYm7G3KOb3QdQI0Wx03LvOJ0J33FkFGUSNf7+uX77WVm/auvYgvOjkCLqKQ6qUWuVgk7jcoTsZ9J5aRuupAxXxhoim1ra5A+IB1AAgBAZ9pGNa+a544K11cmVVo2lvriU3Cuh7aNgMDkO3ZnWw29NuEtCYmnCc2GD4ey7c+IVpO8P08h+I6NBI5lpQZ59bu9SkZPzmoKJ5hh/1e3fyz4xWlKw+eziR7ubfeW/oTmM9o4k7iRQPMQixx/ZX855bHk1jhU6Ijy8rmi4TIRaD/oQByi8KtNwNXaUTum8SFFHJcAP326B/znePR6tSr+f2rlSJMHT9Z6bmT+FE+Eoz1y5Zl8SJqTLVGeh7nrEnBiuaepDkwrEkHoNpchI46upvH3hCut54ImcIWiHsznAE/WKE9Pt+4ZzcKKHfqDYfy200U+w/KNYAX/mqVH8Zb07thAArfhn73uElTfSQuGpVlyFrnfcgImdI6VCPS093DB5KaaJUNB6W7WCKl4FOEhug6pes5PiCACYevJl/k7zLK2BZ1eYPtovjr+vwljK+daoi1LTHtv0FY14wOzgU68YwS4pQZJugn5mlIz4gkAE5aM5+tdfikuTf4EJz79SdJUWZeOWJ2mQq5i17TDPrzp15w4qIL0MaxlBXFVmV0IYJOLOtUJUn8xe6t5ePARo0fUzIln/Uo5JA54sw9fGbf1J9iSyDVSfg1roUMzp28nGXrs5rcnpLgE8j3q4IPTSRAbeffcmDNmLNBglx5JFdYJ5Gx6niZvanSH1QpRD8znktA9Gz7mgeayw9rimj/mWfjIwNjSnuE+7Ejea+6NYS7/M1ntENNBxYr3TSpRz1JuwKo0FdeJVjExlerW20py3Li/xVbdko+YtKx2G0GFHrTpztEjZGO2/7TqGBeEg12h0c/iFwv765kcJX+7jgNb3KEvOwDJpzNkagxmJbe9VpI2fhPGxU1WcbOZcqKqIgF/uB+8jV3YRI13fSEwm3YEFHqiLL330zYPY/iI99fXuyymr20e4D5EIIcZWf0a+arNSQ3AGgULUnHJZWgX6BnoAvLUJJEhXg8+GSVrhMqGsZm3eRkQHcgXEvpgwP7GFQkfUv3WDcvD3d0VRYamG0eIDXtdS8xy7g7Fl9sy10opv04DTlK/KDZhinoSHRg8A9GsGrg7oI+wBkxTHe6+auYiSHw083EDbK1gfrzx1dToe64Z+nJvT25XR6eWke1MjPA6WCvLd61KCssjaygjB8Lm60c8aV8eRQXMi85lwOlx9njU2RV0TX3+zd9isOCYlYqa5EXfkZHaHbu/c8pAeQOSz/zqd7Mh+Cz6t8ghRXnB19YdE73JPOYNAPVTNaG9oFjuACABNyDSVmsUen2DqEj7GwtR3cLzGbqEckaal6XBTtmExIAzCcH3/+YHJfu/gW7IRoUNsnmE5FHFc+NG0guI/j6qMFZoV0lHt732F8fHHa43gGSWCn1EAQsYszvZhSjyE4lvasGcYCo2ImdDOzzSa3HSwY63AldFKQZohpF8o4+MDMBmkETaVeUUTFbu0m8SCydcH6MFW+Zxh4riHRiAG/pHLn/FihFcdKvpI19+GKm3rt1FCO6n3ZGNAvS6J5+w92iCihxHw3qa5W7xIp8e5UJXcRnyrAPRDiR+ENM7Ak0glHbdmZWUzAljrBYea+cVmh9PtLhoJMJvh2BRzOS7jP7+f2Z7+ydcBvxcaNGEZpZAM0THXiCd206BQMXT7mKeH1Jyagdw3ubHJ9sbzBVp1VbPen1Das4ljnzknbnXJSzOg+ok3ce8W55+5rY+IP40erWHHJ6LpzTF+KyZ971TnAaKzs5j4QwNFiEGgcDmbGOmp3cwcv7uAcq+tLo5jyVq0HMKX1qw3CRCxeJGyfqN04L5bG8x1whiE2YDIDZRMCJSZLJfMa16AKhczy0TvkWS7cKpPONdyfW074AQiCTr7qT0kqlzbkjEwMbM2kt1/Ut00+1ze73N3RpawWlKArrGvnaLpeBSAlgXrDQblqwxb+eOMi0Es+9I7w4kFnD2y9X80F0wHVhhd9jLJ3HeGeCVpqdlWFCOmA8MavSk2VKKR6tgGj8rp0tVhQ6l9zY1Q2ppmo0LZoUpItwrTYM+zlIOSR8/s5dSl51c/VWMX0X4JS57RX4/w7xMz7V9tN4eZ3AzIgmRZoIiXxZ+ykfh/sJDGO6hgB4iECFhGdNqBvJnhAuaIUxlplG4EV8uQ8Ut/yOl0vhCvURqWP2MQ+xB/3u9pYCl22A3h2U988+NgIuOXvRwRS4g+SO2V9AXgcx+W/VhP6Rtbne4rl8XkaOXP5cfcfFJD/Gm5Ron31V0T3dEwAgBHJLHETwjCJumrBOKOgPh5lcPa926doEyX9UmLxs8BvALtEfLwCF9meVdfue0NPjZTlDMeZFh/3bkVYkp/pyzxaszY9zZLr2JT0CWyUgphhYfbDmJKe+A1Zw5r1TebhsdDg5I+WlctYeOwEjn9AOc6N5Xj9G/ZtuKGt/Dpp1ieCfEE0FS2Lzd8feE3xIAJcQvjhqvtXipIvCsXAohPF96WT16CcBnpPGucnuVLpf6u9ccpWjigWBlIH0ZgfhBYlDj0hrQDroO+pAzTzE1g91HzBffTVdTKUy55G6JwRm652/A2PMD8HDi4tUeB+rIARZUqpyEequ0KdX35bGXgjRUhFInyB4XrqI+cmPxXrlPE4czI0EoeP7txxCnanm5B26nqpc36vTx/vVhVM3gvLVhmQyvGpNqRZvxNQRyXrtST/t5SwgGVw3pt/WaJeqv7B9pr8+6tWxBXvM14XIfW3dBXP+6rcAeeWtsV65XrVtamkKSmgS6HHqZ6K7sVj+SdcojnqRl+XveRMokHM03cyBS6ICPFgEly4tO3nka3tdgO6c1ObiQCS6J7SdVr8wQo5vDFL2jb3wI4RoBzKK057NKaJuSf8bYcx3xj/Tpf9oFeth3g46bjrLW7tOe/WnfIvv7sxqhuqgiKO9k0lxoqFPEvQMsz8WmaxxtcROvxHHVyCUxW3+klN0ju20ZnebrttkZaVSB4ZiJIpdIy5B9vPd1tTOxFqkftOxof1fOrVzVohFeVssqyNN3yioOqnGr/yztDPNr4dswQvOm2m1EAirIWvgw62GEbaW7BKhrlXQS0wXT3R/YioZ9QSzZ3me50w0zQxzMxNf9P2IYAIqqCGf/4/1YiAYbHYVWEH7VtcrTfFMvuxgmtJ72dmqsxJwB+BpoJNwJR6botJ//cAZXSqtW+p75eSrZ+coYskJaHlH7Mh7OTslw0BBsiwNeFKUhBvirRRSWWuWUGWFSeEkTvheMwMSATD9v6myWpzrugTdphjE+ZtrZnJNjbo2tL9M2yYoI5COBHmg4yfN4NWOaoLuN9nuDy8wlusOvKsTZcPpk6av15StNKLmRiAfZJG0F98fgS+8t1fw5NbVHnCs/5u3OOgV/uY7e4UPzLRQ+kDb7IBdZgGcD86qbu1mBseUWBMOltF+fxDnrbf/u/tK0HDp7W6pDUAriA5oNWUsQkEouwky3J90+AGf4hGJMtWFuY//aN97h28O4WA3WW4WWqZmrFPsLPQjYSkt4M+/7lBsvGvZ+xJdqHV+8+guVogMx63D+0XoaJ4ioVHENl3I3TydFoTC2m/858XaObb7RdqTYZhEaWGoJkSwGC7hLyuaWVopGRGK+EmFPHrE9eBmnvHVV13FDo7wRtwN7sHPzcvnf9j3Zqd/KGpn4TjyVP5nYX5+x9S+stl5dow42VfCZOtO6dr25pb/s9IuxZX20oA6H1PfL4ULwbrNdtB7zeZtd1miyNYqrNqcJjzMz1wP423J5YpNJU/sVtvKV7G6ghlZT4Uk2bmJgM3rbC88FAbsDcLYckb4qzbh2wTjGz50NS1wXHKpOFrS0037MTgTjuHqDarC4jqqRRQiiRXK6IjUsXs7nG2tUwsdc26Ut1xRLVF7dgO+NcKiK+vuF/ZQDTozLma2h2sQgdrFZl9/uk2BU9yVqeIbJIgNZIpkuI+JBNt3afzavOH0lL2gmsWr7fWmlfqYp5W1pJ3+QSssV63j1zZohmedj8ksJabfsEDu90GzEqDJZL+ngH6uEGo32lpUdlhvPZv+cX5rT+3hkIEgGv4tCaKy8a+fzYgv2Dtztg7AKnBzJ0+VmtefifxhleZW0Ghtf/A3rDght0nz/8fUEsDBBQAAgAIAE5hclTAqrEVSgAAAGsAAAAbAAAAdW5pdmVyc2FsL3VuaXZlcnNhbC5wbmcueG1ss7GvyM1RKEstKs7Mz7NVMtQzULK34+WyKShKLctMLVeoAIoBBSFASaESyDVCcMszU0oygEIGZhYIwYzUzPSMElslCwOERn2gmQBQSwECAAAUAAIACAAiTeNKqQHEdvsCAACwCAAAFAAAAAAAAAABAAAAAAAAAAAAdW5pdmVyc2FsL3BsYXllci54bWxQSwECAAAUAAIACADrWgJTMbQ+B90EAABqEgAAHQAAAAAAAAABAAAAAAAtAwAAdW5pdmVyc2FsL2NvbW1vbl9tZXNzYWdlcy5sbmdQSwECAAAUAAIACADrWgJTR0tXA/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CLOUDFOLDERID" val="26"/>
  <p:tag name="ISPRINGCLOUDFOLDERPATH" val="Repository/Nickable Charts/TV  viewing &amp; audiences/"/>
  <p:tag name="ISPRING_PRESENTATION_TITLE" val="Future Focus Report - Q3 202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12C10D46BFB04798D9B0BF8875AC26" ma:contentTypeVersion="9" ma:contentTypeDescription="Create a new document." ma:contentTypeScope="" ma:versionID="0529903f3036c693614b27c4cb42a34a">
  <xsd:schema xmlns:xsd="http://www.w3.org/2001/XMLSchema" xmlns:xs="http://www.w3.org/2001/XMLSchema" xmlns:p="http://schemas.microsoft.com/office/2006/metadata/properties" xmlns:ns3="b285913d-14e6-45f5-a3a7-22f3c8c29baa" xmlns:ns4="7c0d7b1a-507e-46fe-ab3e-c281bbe4bb2b" targetNamespace="http://schemas.microsoft.com/office/2006/metadata/properties" ma:root="true" ma:fieldsID="45f79b689ab585f420f25ae3252ac4fc" ns3:_="" ns4:_="">
    <xsd:import namespace="b285913d-14e6-45f5-a3a7-22f3c8c29baa"/>
    <xsd:import namespace="7c0d7b1a-507e-46fe-ab3e-c281bbe4bb2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85913d-14e6-45f5-a3a7-22f3c8c29b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0d7b1a-507e-46fe-ab3e-c281bbe4bb2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B6022E-8A93-42F0-BDB4-69DBA3D54EE2}">
  <ds:schemaRefs>
    <ds:schemaRef ds:uri="http://purl.org/dc/terms/"/>
    <ds:schemaRef ds:uri="http://schemas.openxmlformats.org/package/2006/metadata/core-properties"/>
    <ds:schemaRef ds:uri="http://schemas.microsoft.com/office/2006/documentManagement/types"/>
    <ds:schemaRef ds:uri="7c0d7b1a-507e-46fe-ab3e-c281bbe4bb2b"/>
    <ds:schemaRef ds:uri="b285913d-14e6-45f5-a3a7-22f3c8c29baa"/>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9B904C35-2EEA-4522-8CD1-3BC9BEEF119A}">
  <ds:schemaRefs>
    <ds:schemaRef ds:uri="http://schemas.microsoft.com/sharepoint/v3/contenttype/forms"/>
  </ds:schemaRefs>
</ds:datastoreItem>
</file>

<file path=customXml/itemProps3.xml><?xml version="1.0" encoding="utf-8"?>
<ds:datastoreItem xmlns:ds="http://schemas.openxmlformats.org/officeDocument/2006/customXml" ds:itemID="{AA84130A-5CCA-482B-A0B0-C54EBD94EA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85913d-14e6-45f5-a3a7-22f3c8c29baa"/>
    <ds:schemaRef ds:uri="7c0d7b1a-507e-46fe-ab3e-c281bbe4bb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ThinkboxPowerPoint_Template_Nov17_FINAL</Template>
  <TotalTime>0</TotalTime>
  <Words>3623</Words>
  <Application>Microsoft Office PowerPoint</Application>
  <PresentationFormat>Widescreen</PresentationFormat>
  <Paragraphs>1295</Paragraphs>
  <Slides>31</Slides>
  <Notes>31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31</vt:i4>
      </vt:variant>
    </vt:vector>
  </HeadingPairs>
  <TitlesOfParts>
    <vt:vector size="36" baseType="lpstr">
      <vt:lpstr>Arial</vt:lpstr>
      <vt:lpstr>Calibri</vt:lpstr>
      <vt:lpstr>Symbol</vt:lpstr>
      <vt:lpstr>Thinkbox</vt:lpstr>
      <vt:lpstr>1_Thinkbox</vt:lpstr>
      <vt:lpstr>Future Focus Report</vt:lpstr>
      <vt:lpstr>This deck is packed with insights</vt:lpstr>
      <vt:lpstr>Category &amp; Advertiser Analysis Q3 2023</vt:lpstr>
      <vt:lpstr>Q3 2023 TV Impacts by Category</vt:lpstr>
      <vt:lpstr>Top sectors by Q3 2023 impacts</vt:lpstr>
      <vt:lpstr>Drinks - Advertiser </vt:lpstr>
      <vt:lpstr>Household FMCG - Advertiser </vt:lpstr>
      <vt:lpstr>Automotive - Advertiser </vt:lpstr>
      <vt:lpstr>Reach Extenders</vt:lpstr>
      <vt:lpstr>Identifying the ‘Reach Extenders’</vt:lpstr>
      <vt:lpstr>Identifying the ‘Reach Extenders’</vt:lpstr>
      <vt:lpstr>Top genres watched by ‘Reach Extenders’</vt:lpstr>
      <vt:lpstr>High indexing entertainment content</vt:lpstr>
      <vt:lpstr>High indexing sport content</vt:lpstr>
      <vt:lpstr>High indexing movie content</vt:lpstr>
      <vt:lpstr>‘Reach Extenders’ aren’t solely limited to high indexing genres</vt:lpstr>
      <vt:lpstr>When to target the ‘Reach Extenders’</vt:lpstr>
      <vt:lpstr>TV Viewing Overview Q3 2023</vt:lpstr>
      <vt:lpstr>Q3 2023 linear TV facts &amp; figures</vt:lpstr>
      <vt:lpstr>Q3 2023 – Cover guide – ABC1 Ads</vt:lpstr>
      <vt:lpstr>Q3 2023 – Cover guide – 16-34</vt:lpstr>
      <vt:lpstr>Q3 2023 – Cover guide – Housepersons with children</vt:lpstr>
      <vt:lpstr>Programming  Q3 2023</vt:lpstr>
      <vt:lpstr>Programming Highlights – Q3 2023</vt:lpstr>
      <vt:lpstr>Drama - Programming Highlights</vt:lpstr>
      <vt:lpstr>Entertainment - Programming Highlights</vt:lpstr>
      <vt:lpstr>Sports - Programming Highlights</vt:lpstr>
      <vt:lpstr>Hobbies &amp; Leisure - Programming Highlights</vt:lpstr>
      <vt:lpstr>Q3 2024</vt:lpstr>
      <vt:lpstr>Key Dates</vt:lpstr>
      <vt:lpstr>Programming Highlights – Q3 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Focus Report - Q3 2024</dc:title>
  <dc:creator>Kate Allinson</dc:creator>
  <cp:lastModifiedBy>Akeel Mungul</cp:lastModifiedBy>
  <cp:revision>3649</cp:revision>
  <dcterms:created xsi:type="dcterms:W3CDTF">2017-11-21T15:01:39Z</dcterms:created>
  <dcterms:modified xsi:type="dcterms:W3CDTF">2024-04-02T14:22:47Z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0x010100A712C10D46BFB04798D9B0BF8875AC26</vt:lpwstr>
  </property>
</Properties>
</file>