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0" r:id="rId5"/>
  </p:sldMasterIdLst>
  <p:notesMasterIdLst>
    <p:notesMasterId r:id="rId34"/>
  </p:notesMasterIdLst>
  <p:sldIdLst>
    <p:sldId id="270" r:id="rId6"/>
    <p:sldId id="2147376131" r:id="rId7"/>
    <p:sldId id="4751" r:id="rId8"/>
    <p:sldId id="4701" r:id="rId9"/>
    <p:sldId id="4717" r:id="rId10"/>
    <p:sldId id="2147376113" r:id="rId11"/>
    <p:sldId id="2147376117" r:id="rId12"/>
    <p:sldId id="2147376123" r:id="rId13"/>
    <p:sldId id="2147376109" r:id="rId14"/>
    <p:sldId id="2147376108" r:id="rId15"/>
    <p:sldId id="2147376107" r:id="rId16"/>
    <p:sldId id="2147376112" r:id="rId17"/>
    <p:sldId id="2147376122" r:id="rId18"/>
    <p:sldId id="2147376120" r:id="rId19"/>
    <p:sldId id="2147376114" r:id="rId20"/>
    <p:sldId id="2147376115" r:id="rId21"/>
    <p:sldId id="2147376106" r:id="rId22"/>
    <p:sldId id="258" r:id="rId23"/>
    <p:sldId id="4753" r:id="rId24"/>
    <p:sldId id="2147376126" r:id="rId25"/>
    <p:sldId id="2147376127" r:id="rId26"/>
    <p:sldId id="2147376128" r:id="rId27"/>
    <p:sldId id="2147376129" r:id="rId28"/>
    <p:sldId id="2147376130" r:id="rId29"/>
    <p:sldId id="2147376250" r:id="rId30"/>
    <p:sldId id="4754" r:id="rId31"/>
    <p:sldId id="4761" r:id="rId32"/>
    <p:sldId id="11408" r:id="rId33"/>
  </p:sldIdLst>
  <p:sldSz cx="12192000" cy="6858000"/>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uture Focus Report" id="{C5C7A7ED-BC0E-4FF5-BCF9-72B37B57D492}">
          <p14:sldIdLst>
            <p14:sldId id="270"/>
            <p14:sldId id="2147376131"/>
          </p14:sldIdLst>
        </p14:section>
        <p14:section name="Category &amp; Advertiser Analysis" id="{B95F88B3-D839-43DF-A3B6-554018B70641}">
          <p14:sldIdLst>
            <p14:sldId id="4751"/>
            <p14:sldId id="4701"/>
            <p14:sldId id="4717"/>
            <p14:sldId id="2147376113"/>
            <p14:sldId id="2147376117"/>
            <p14:sldId id="2147376123"/>
          </p14:sldIdLst>
        </p14:section>
        <p14:section name="Reach Extenders &amp; Viewing Overview" id="{B3157487-2CF3-4010-A9D9-C2ED641E2EF8}">
          <p14:sldIdLst>
            <p14:sldId id="2147376109"/>
            <p14:sldId id="2147376108"/>
            <p14:sldId id="2147376107"/>
            <p14:sldId id="2147376112"/>
            <p14:sldId id="2147376122"/>
            <p14:sldId id="2147376120"/>
            <p14:sldId id="2147376114"/>
            <p14:sldId id="2147376115"/>
            <p14:sldId id="2147376106"/>
            <p14:sldId id="258"/>
          </p14:sldIdLst>
        </p14:section>
        <p14:section name="Programming" id="{B122256C-AE2B-44B3-A998-3F3A81E40474}">
          <p14:sldIdLst>
            <p14:sldId id="4753"/>
            <p14:sldId id="2147376126"/>
            <p14:sldId id="2147376127"/>
            <p14:sldId id="2147376128"/>
            <p14:sldId id="2147376129"/>
            <p14:sldId id="2147376130"/>
            <p14:sldId id="2147376250"/>
          </p14:sldIdLst>
        </p14:section>
        <p14:section name="Q4 2023" id="{F78B9DDE-CB78-40A8-A1BC-D7D605B839F2}">
          <p14:sldIdLst>
            <p14:sldId id="4754"/>
            <p14:sldId id="4761"/>
            <p14:sldId id="1140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ca Webber" initials="DW" lastIdx="1" clrIdx="0">
    <p:extLst>
      <p:ext uri="{19B8F6BF-5375-455C-9EA6-DF929625EA0E}">
        <p15:presenceInfo xmlns:p15="http://schemas.microsoft.com/office/powerpoint/2012/main" userId="S-1-5-21-1903017862-2259124225-1915749700-46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CE4D6"/>
    <a:srgbClr val="DDEBF7"/>
    <a:srgbClr val="FFF2CC"/>
    <a:srgbClr val="E2EFDA"/>
    <a:srgbClr val="00B050"/>
    <a:srgbClr val="372D87"/>
    <a:srgbClr val="FFFFFF"/>
    <a:srgbClr val="8EA9DB"/>
    <a:srgbClr val="FFCD00"/>
    <a:srgbClr val="4454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34" autoAdjust="0"/>
    <p:restoredTop sz="94730" autoAdjust="0"/>
  </p:normalViewPr>
  <p:slideViewPr>
    <p:cSldViewPr snapToGrid="0">
      <p:cViewPr varScale="1">
        <p:scale>
          <a:sx n="102" d="100"/>
          <a:sy n="102" d="100"/>
        </p:scale>
        <p:origin x="828" y="10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gs" Target="tags/tag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Q1</c:v>
                </c:pt>
              </c:strCache>
            </c:strRef>
          </c:tx>
          <c:spPr>
            <a:solidFill>
              <a:schemeClr val="accent1"/>
            </a:solidFill>
            <a:ln>
              <a:noFill/>
            </a:ln>
            <a:effectLst/>
          </c:spPr>
          <c:invertIfNegative val="0"/>
          <c:cat>
            <c:strRef>
              <c:f>Sheet1!$A$2:$A$16</c:f>
              <c:strCache>
                <c:ptCount val="15"/>
                <c:pt idx="0">
                  <c:v>Food</c:v>
                </c:pt>
                <c:pt idx="1">
                  <c:v>Finance</c:v>
                </c:pt>
                <c:pt idx="2">
                  <c:v>Household FMCG</c:v>
                </c:pt>
                <c:pt idx="3">
                  <c:v>Entertainment &amp; Leisure</c:v>
                </c:pt>
                <c:pt idx="4">
                  <c:v>Cosmetics &amp; Personal Care</c:v>
                </c:pt>
                <c:pt idx="5">
                  <c:v>Travel &amp; Transport</c:v>
                </c:pt>
                <c:pt idx="6">
                  <c:v>Government Social Political Organisation</c:v>
                </c:pt>
                <c:pt idx="7">
                  <c:v>Retail</c:v>
                </c:pt>
                <c:pt idx="8">
                  <c:v>Telecoms</c:v>
                </c:pt>
                <c:pt idx="9">
                  <c:v>Drink</c:v>
                </c:pt>
                <c:pt idx="10">
                  <c:v>Automotive</c:v>
                </c:pt>
                <c:pt idx="11">
                  <c:v>Health &amp; Wellbeing</c:v>
                </c:pt>
                <c:pt idx="12">
                  <c:v>Household Equipment &amp; DIY</c:v>
                </c:pt>
                <c:pt idx="13">
                  <c:v>Electronics, Household Appliances &amp; Tech</c:v>
                </c:pt>
                <c:pt idx="14">
                  <c:v>Online Retail</c:v>
                </c:pt>
              </c:strCache>
            </c:strRef>
          </c:cat>
          <c:val>
            <c:numRef>
              <c:f>Sheet1!$B$2:$B$16</c:f>
              <c:numCache>
                <c:formatCode>#,##0</c:formatCode>
                <c:ptCount val="15"/>
                <c:pt idx="0">
                  <c:v>15526</c:v>
                </c:pt>
                <c:pt idx="1">
                  <c:v>14594</c:v>
                </c:pt>
                <c:pt idx="2">
                  <c:v>13475</c:v>
                </c:pt>
                <c:pt idx="3">
                  <c:v>13077</c:v>
                </c:pt>
                <c:pt idx="4">
                  <c:v>12674</c:v>
                </c:pt>
                <c:pt idx="5">
                  <c:v>9852</c:v>
                </c:pt>
                <c:pt idx="6">
                  <c:v>9651</c:v>
                </c:pt>
                <c:pt idx="7">
                  <c:v>7623</c:v>
                </c:pt>
                <c:pt idx="8">
                  <c:v>7090</c:v>
                </c:pt>
                <c:pt idx="9">
                  <c:v>6080</c:v>
                </c:pt>
                <c:pt idx="10">
                  <c:v>5623</c:v>
                </c:pt>
                <c:pt idx="11">
                  <c:v>5533</c:v>
                </c:pt>
                <c:pt idx="12">
                  <c:v>4865</c:v>
                </c:pt>
                <c:pt idx="13">
                  <c:v>3649</c:v>
                </c:pt>
                <c:pt idx="14">
                  <c:v>3536</c:v>
                </c:pt>
              </c:numCache>
            </c:numRef>
          </c:val>
          <c:extLst>
            <c:ext xmlns:c16="http://schemas.microsoft.com/office/drawing/2014/chart" uri="{C3380CC4-5D6E-409C-BE32-E72D297353CC}">
              <c16:uniqueId val="{00000000-D4B9-446F-8112-48A9C65C7976}"/>
            </c:ext>
          </c:extLst>
        </c:ser>
        <c:dLbls>
          <c:showLegendKey val="0"/>
          <c:showVal val="0"/>
          <c:showCatName val="0"/>
          <c:showSerName val="0"/>
          <c:showPercent val="0"/>
          <c:showBubbleSize val="0"/>
        </c:dLbls>
        <c:gapWidth val="80"/>
        <c:overlap val="-27"/>
        <c:axId val="1018458864"/>
        <c:axId val="1018455256"/>
      </c:barChart>
      <c:catAx>
        <c:axId val="1018458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crossAx val="1018455256"/>
        <c:crosses val="autoZero"/>
        <c:auto val="1"/>
        <c:lblAlgn val="ctr"/>
        <c:lblOffset val="100"/>
        <c:noMultiLvlLbl val="0"/>
      </c:catAx>
      <c:valAx>
        <c:axId val="1018455256"/>
        <c:scaling>
          <c:orientation val="minMax"/>
          <c:max val="16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Impacts (R/W) (millions)</a:t>
                </a:r>
              </a:p>
            </c:rich>
          </c:tx>
          <c:layout>
            <c:manualLayout>
              <c:xMode val="edge"/>
              <c:yMode val="edge"/>
              <c:x val="1.1092624374303927E-3"/>
              <c:y val="0.26959675925925924"/>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10184588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latin typeface="+mn-lt"/>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Apr </c:v>
                </c:pt>
              </c:strCache>
            </c:strRef>
          </c:tx>
          <c:spPr>
            <a:solidFill>
              <a:schemeClr val="accent1"/>
            </a:solidFill>
            <a:ln>
              <a:noFill/>
            </a:ln>
            <a:effectLst/>
          </c:spPr>
          <c:invertIfNegative val="0"/>
          <c:cat>
            <c:strRef>
              <c:f>Sheet1!$A$2:$A$11</c:f>
              <c:strCache>
                <c:ptCount val="10"/>
                <c:pt idx="0">
                  <c:v>Procter &amp; gamble uk</c:v>
                </c:pt>
                <c:pt idx="1">
                  <c:v>Unilever uk home &amp; p</c:v>
                </c:pt>
                <c:pt idx="2">
                  <c:v>Reckitt benckiser</c:v>
                </c:pt>
                <c:pt idx="3">
                  <c:v>Pets at home</c:v>
                </c:pt>
                <c:pt idx="4">
                  <c:v>Henkel</c:v>
                </c:pt>
                <c:pt idx="5">
                  <c:v>Tailsco</c:v>
                </c:pt>
                <c:pt idx="6">
                  <c:v>Nestle purina petcar</c:v>
                </c:pt>
                <c:pt idx="7">
                  <c:v>Duracell internation</c:v>
                </c:pt>
                <c:pt idx="8">
                  <c:v>Kimberly clark</c:v>
                </c:pt>
                <c:pt idx="9">
                  <c:v>Lintbells</c:v>
                </c:pt>
              </c:strCache>
            </c:strRef>
          </c:cat>
          <c:val>
            <c:numRef>
              <c:f>Sheet1!$B$2:$B$11</c:f>
              <c:numCache>
                <c:formatCode>_-* #,##0_-;\-* #,##0_-;_-* "-"??_-;_-@_-</c:formatCode>
                <c:ptCount val="10"/>
                <c:pt idx="0">
                  <c:v>2279.0393508000002</c:v>
                </c:pt>
                <c:pt idx="1">
                  <c:v>543.96467849999999</c:v>
                </c:pt>
                <c:pt idx="2">
                  <c:v>512.22623999999996</c:v>
                </c:pt>
                <c:pt idx="3">
                  <c:v>292.185</c:v>
                </c:pt>
                <c:pt idx="4">
                  <c:v>100.35337</c:v>
                </c:pt>
                <c:pt idx="5">
                  <c:v>102.67400000000001</c:v>
                </c:pt>
                <c:pt idx="6">
                  <c:v>103.3029939</c:v>
                </c:pt>
                <c:pt idx="7">
                  <c:v>0</c:v>
                </c:pt>
                <c:pt idx="8">
                  <c:v>165.61359999999999</c:v>
                </c:pt>
                <c:pt idx="9">
                  <c:v>62.815899999999999</c:v>
                </c:pt>
              </c:numCache>
            </c:numRef>
          </c:val>
          <c:extLst>
            <c:ext xmlns:c16="http://schemas.microsoft.com/office/drawing/2014/chart" uri="{C3380CC4-5D6E-409C-BE32-E72D297353CC}">
              <c16:uniqueId val="{00000000-12C6-42EB-B63B-025125FE3DBC}"/>
            </c:ext>
          </c:extLst>
        </c:ser>
        <c:ser>
          <c:idx val="1"/>
          <c:order val="1"/>
          <c:tx>
            <c:strRef>
              <c:f>Sheet1!$C$1</c:f>
              <c:strCache>
                <c:ptCount val="1"/>
                <c:pt idx="0">
                  <c:v> May </c:v>
                </c:pt>
              </c:strCache>
            </c:strRef>
          </c:tx>
          <c:spPr>
            <a:solidFill>
              <a:schemeClr val="accent2"/>
            </a:solidFill>
            <a:ln>
              <a:noFill/>
            </a:ln>
            <a:effectLst/>
          </c:spPr>
          <c:invertIfNegative val="0"/>
          <c:cat>
            <c:strRef>
              <c:f>Sheet1!$A$2:$A$11</c:f>
              <c:strCache>
                <c:ptCount val="10"/>
                <c:pt idx="0">
                  <c:v>Procter &amp; gamble uk</c:v>
                </c:pt>
                <c:pt idx="1">
                  <c:v>Unilever uk home &amp; p</c:v>
                </c:pt>
                <c:pt idx="2">
                  <c:v>Reckitt benckiser</c:v>
                </c:pt>
                <c:pt idx="3">
                  <c:v>Pets at home</c:v>
                </c:pt>
                <c:pt idx="4">
                  <c:v>Henkel</c:v>
                </c:pt>
                <c:pt idx="5">
                  <c:v>Tailsco</c:v>
                </c:pt>
                <c:pt idx="6">
                  <c:v>Nestle purina petcar</c:v>
                </c:pt>
                <c:pt idx="7">
                  <c:v>Duracell internation</c:v>
                </c:pt>
                <c:pt idx="8">
                  <c:v>Kimberly clark</c:v>
                </c:pt>
                <c:pt idx="9">
                  <c:v>Lintbells</c:v>
                </c:pt>
              </c:strCache>
            </c:strRef>
          </c:cat>
          <c:val>
            <c:numRef>
              <c:f>Sheet1!$C$2:$C$11</c:f>
              <c:numCache>
                <c:formatCode>_-* #,##0_-;\-* #,##0_-;_-* "-"??_-;_-@_-</c:formatCode>
                <c:ptCount val="10"/>
                <c:pt idx="0">
                  <c:v>2116.150024</c:v>
                </c:pt>
                <c:pt idx="1">
                  <c:v>939.43431310000005</c:v>
                </c:pt>
                <c:pt idx="2">
                  <c:v>726.17245000000003</c:v>
                </c:pt>
                <c:pt idx="3">
                  <c:v>57.582700000000003</c:v>
                </c:pt>
                <c:pt idx="4">
                  <c:v>33.158574999999999</c:v>
                </c:pt>
                <c:pt idx="5">
                  <c:v>157.68555000000001</c:v>
                </c:pt>
                <c:pt idx="6">
                  <c:v>87.8075568</c:v>
                </c:pt>
                <c:pt idx="7">
                  <c:v>112.136403</c:v>
                </c:pt>
                <c:pt idx="8">
                  <c:v>63.993699999999997</c:v>
                </c:pt>
                <c:pt idx="9">
                  <c:v>53.588450000000002</c:v>
                </c:pt>
              </c:numCache>
            </c:numRef>
          </c:val>
          <c:extLst>
            <c:ext xmlns:c16="http://schemas.microsoft.com/office/drawing/2014/chart" uri="{C3380CC4-5D6E-409C-BE32-E72D297353CC}">
              <c16:uniqueId val="{00000001-12C6-42EB-B63B-025125FE3DBC}"/>
            </c:ext>
          </c:extLst>
        </c:ser>
        <c:ser>
          <c:idx val="2"/>
          <c:order val="2"/>
          <c:tx>
            <c:strRef>
              <c:f>Sheet1!$D$1</c:f>
              <c:strCache>
                <c:ptCount val="1"/>
                <c:pt idx="0">
                  <c:v> Jun </c:v>
                </c:pt>
              </c:strCache>
            </c:strRef>
          </c:tx>
          <c:spPr>
            <a:solidFill>
              <a:schemeClr val="accent3"/>
            </a:solidFill>
            <a:ln>
              <a:noFill/>
            </a:ln>
            <a:effectLst/>
          </c:spPr>
          <c:invertIfNegative val="0"/>
          <c:cat>
            <c:strRef>
              <c:f>Sheet1!$A$2:$A$11</c:f>
              <c:strCache>
                <c:ptCount val="10"/>
                <c:pt idx="0">
                  <c:v>Procter &amp; gamble uk</c:v>
                </c:pt>
                <c:pt idx="1">
                  <c:v>Unilever uk home &amp; p</c:v>
                </c:pt>
                <c:pt idx="2">
                  <c:v>Reckitt benckiser</c:v>
                </c:pt>
                <c:pt idx="3">
                  <c:v>Pets at home</c:v>
                </c:pt>
                <c:pt idx="4">
                  <c:v>Henkel</c:v>
                </c:pt>
                <c:pt idx="5">
                  <c:v>Tailsco</c:v>
                </c:pt>
                <c:pt idx="6">
                  <c:v>Nestle purina petcar</c:v>
                </c:pt>
                <c:pt idx="7">
                  <c:v>Duracell internation</c:v>
                </c:pt>
                <c:pt idx="8">
                  <c:v>Kimberly clark</c:v>
                </c:pt>
                <c:pt idx="9">
                  <c:v>Lintbells</c:v>
                </c:pt>
              </c:strCache>
            </c:strRef>
          </c:cat>
          <c:val>
            <c:numRef>
              <c:f>Sheet1!$D$2:$D$11</c:f>
              <c:numCache>
                <c:formatCode>_-* #,##0_-;\-* #,##0_-;_-* "-"??_-;_-@_-</c:formatCode>
                <c:ptCount val="10"/>
                <c:pt idx="0">
                  <c:v>1811.8536521999999</c:v>
                </c:pt>
                <c:pt idx="1">
                  <c:v>931.0259837000001</c:v>
                </c:pt>
                <c:pt idx="2">
                  <c:v>473.93536499999999</c:v>
                </c:pt>
                <c:pt idx="3">
                  <c:v>0</c:v>
                </c:pt>
                <c:pt idx="4">
                  <c:v>207.811825</c:v>
                </c:pt>
                <c:pt idx="5">
                  <c:v>37.471350000000001</c:v>
                </c:pt>
                <c:pt idx="6">
                  <c:v>82.045320099999998</c:v>
                </c:pt>
                <c:pt idx="7">
                  <c:v>137.4348665</c:v>
                </c:pt>
                <c:pt idx="8">
                  <c:v>0</c:v>
                </c:pt>
                <c:pt idx="9">
                  <c:v>36.846850000000003</c:v>
                </c:pt>
              </c:numCache>
            </c:numRef>
          </c:val>
          <c:extLst>
            <c:ext xmlns:c16="http://schemas.microsoft.com/office/drawing/2014/chart" uri="{C3380CC4-5D6E-409C-BE32-E72D297353CC}">
              <c16:uniqueId val="{00000002-12C6-42EB-B63B-025125FE3DBC}"/>
            </c:ext>
          </c:extLst>
        </c:ser>
        <c:dLbls>
          <c:showLegendKey val="0"/>
          <c:showVal val="0"/>
          <c:showCatName val="0"/>
          <c:showSerName val="0"/>
          <c:showPercent val="0"/>
          <c:showBubbleSize val="0"/>
        </c:dLbls>
        <c:gapWidth val="219"/>
        <c:overlap val="-27"/>
        <c:axId val="1253125688"/>
        <c:axId val="1253127984"/>
      </c:barChart>
      <c:catAx>
        <c:axId val="1253125688"/>
        <c:scaling>
          <c:orientation val="minMax"/>
        </c:scaling>
        <c:delete val="1"/>
        <c:axPos val="b"/>
        <c:numFmt formatCode="General" sourceLinked="1"/>
        <c:majorTickMark val="out"/>
        <c:minorTickMark val="none"/>
        <c:tickLblPos val="nextTo"/>
        <c:crossAx val="1253127984"/>
        <c:crosses val="autoZero"/>
        <c:auto val="1"/>
        <c:lblAlgn val="ctr"/>
        <c:lblOffset val="100"/>
        <c:noMultiLvlLbl val="0"/>
      </c:catAx>
      <c:valAx>
        <c:axId val="12531279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Impacts (R/W) (millions)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125312568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Apr </c:v>
                </c:pt>
              </c:strCache>
            </c:strRef>
          </c:tx>
          <c:spPr>
            <a:solidFill>
              <a:schemeClr val="accent1"/>
            </a:solidFill>
            <a:ln>
              <a:noFill/>
            </a:ln>
            <a:effectLst/>
          </c:spPr>
          <c:invertIfNegative val="0"/>
          <c:cat>
            <c:strRef>
              <c:f>Sheet1!$A$2:$A$11</c:f>
              <c:strCache>
                <c:ptCount val="10"/>
                <c:pt idx="0">
                  <c:v>Lidl uk gmbh</c:v>
                </c:pt>
                <c:pt idx="1">
                  <c:v>Ikea</c:v>
                </c:pt>
                <c:pt idx="2">
                  <c:v>Boots company</c:v>
                </c:pt>
                <c:pt idx="3">
                  <c:v>Argos</c:v>
                </c:pt>
                <c:pt idx="4">
                  <c:v>Homebase</c:v>
                </c:pt>
                <c:pt idx="5">
                  <c:v>Freemans</c:v>
                </c:pt>
                <c:pt idx="6">
                  <c:v>Dsg retail</c:v>
                </c:pt>
                <c:pt idx="7">
                  <c:v>Vintage trading solu</c:v>
                </c:pt>
                <c:pt idx="8">
                  <c:v>B &amp; q</c:v>
                </c:pt>
                <c:pt idx="9">
                  <c:v>Hillarys blinds</c:v>
                </c:pt>
              </c:strCache>
            </c:strRef>
          </c:cat>
          <c:val>
            <c:numRef>
              <c:f>Sheet1!$B$2:$B$11</c:f>
              <c:numCache>
                <c:formatCode>_-* #,##0_-;\-* #,##0_-;_-* "-"??_-;_-@_-</c:formatCode>
                <c:ptCount val="10"/>
                <c:pt idx="0">
                  <c:v>192.47361409999999</c:v>
                </c:pt>
                <c:pt idx="1">
                  <c:v>158.33740499999999</c:v>
                </c:pt>
                <c:pt idx="2">
                  <c:v>63.015515000000001</c:v>
                </c:pt>
                <c:pt idx="3">
                  <c:v>0</c:v>
                </c:pt>
                <c:pt idx="4">
                  <c:v>184.56209999999999</c:v>
                </c:pt>
                <c:pt idx="5">
                  <c:v>62.733969999999999</c:v>
                </c:pt>
                <c:pt idx="6">
                  <c:v>31.7943</c:v>
                </c:pt>
                <c:pt idx="7">
                  <c:v>59.014620000000001</c:v>
                </c:pt>
                <c:pt idx="8">
                  <c:v>100.24373</c:v>
                </c:pt>
                <c:pt idx="9">
                  <c:v>94</c:v>
                </c:pt>
              </c:numCache>
            </c:numRef>
          </c:val>
          <c:extLst>
            <c:ext xmlns:c16="http://schemas.microsoft.com/office/drawing/2014/chart" uri="{C3380CC4-5D6E-409C-BE32-E72D297353CC}">
              <c16:uniqueId val="{00000000-12C6-42EB-B63B-025125FE3DBC}"/>
            </c:ext>
          </c:extLst>
        </c:ser>
        <c:ser>
          <c:idx val="1"/>
          <c:order val="1"/>
          <c:tx>
            <c:strRef>
              <c:f>Sheet1!$C$1</c:f>
              <c:strCache>
                <c:ptCount val="1"/>
                <c:pt idx="0">
                  <c:v> May </c:v>
                </c:pt>
              </c:strCache>
            </c:strRef>
          </c:tx>
          <c:spPr>
            <a:solidFill>
              <a:schemeClr val="accent2"/>
            </a:solidFill>
            <a:ln>
              <a:noFill/>
            </a:ln>
            <a:effectLst/>
          </c:spPr>
          <c:invertIfNegative val="0"/>
          <c:cat>
            <c:strRef>
              <c:f>Sheet1!$A$2:$A$11</c:f>
              <c:strCache>
                <c:ptCount val="10"/>
                <c:pt idx="0">
                  <c:v>Lidl uk gmbh</c:v>
                </c:pt>
                <c:pt idx="1">
                  <c:v>Ikea</c:v>
                </c:pt>
                <c:pt idx="2">
                  <c:v>Boots company</c:v>
                </c:pt>
                <c:pt idx="3">
                  <c:v>Argos</c:v>
                </c:pt>
                <c:pt idx="4">
                  <c:v>Homebase</c:v>
                </c:pt>
                <c:pt idx="5">
                  <c:v>Freemans</c:v>
                </c:pt>
                <c:pt idx="6">
                  <c:v>Dsg retail</c:v>
                </c:pt>
                <c:pt idx="7">
                  <c:v>Vintage trading solu</c:v>
                </c:pt>
                <c:pt idx="8">
                  <c:v>B &amp; q</c:v>
                </c:pt>
                <c:pt idx="9">
                  <c:v>Hillarys blinds</c:v>
                </c:pt>
              </c:strCache>
            </c:strRef>
          </c:cat>
          <c:val>
            <c:numRef>
              <c:f>Sheet1!$C$2:$C$11</c:f>
              <c:numCache>
                <c:formatCode>_-* #,##0_-;\-* #,##0_-;_-* "-"??_-;_-@_-</c:formatCode>
                <c:ptCount val="10"/>
                <c:pt idx="0">
                  <c:v>92.719071</c:v>
                </c:pt>
                <c:pt idx="1">
                  <c:v>105.912745</c:v>
                </c:pt>
                <c:pt idx="2">
                  <c:v>77.796999999999997</c:v>
                </c:pt>
                <c:pt idx="3">
                  <c:v>185.43039999999999</c:v>
                </c:pt>
                <c:pt idx="4">
                  <c:v>95.234099999999998</c:v>
                </c:pt>
                <c:pt idx="5">
                  <c:v>145.29917</c:v>
                </c:pt>
                <c:pt idx="6">
                  <c:v>92.742490000000004</c:v>
                </c:pt>
                <c:pt idx="7">
                  <c:v>80.924250000000001</c:v>
                </c:pt>
                <c:pt idx="8">
                  <c:v>102.81787</c:v>
                </c:pt>
                <c:pt idx="9">
                  <c:v>66</c:v>
                </c:pt>
              </c:numCache>
            </c:numRef>
          </c:val>
          <c:extLst>
            <c:ext xmlns:c16="http://schemas.microsoft.com/office/drawing/2014/chart" uri="{C3380CC4-5D6E-409C-BE32-E72D297353CC}">
              <c16:uniqueId val="{00000001-12C6-42EB-B63B-025125FE3DBC}"/>
            </c:ext>
          </c:extLst>
        </c:ser>
        <c:ser>
          <c:idx val="2"/>
          <c:order val="2"/>
          <c:tx>
            <c:strRef>
              <c:f>Sheet1!$D$1</c:f>
              <c:strCache>
                <c:ptCount val="1"/>
                <c:pt idx="0">
                  <c:v> Jun </c:v>
                </c:pt>
              </c:strCache>
            </c:strRef>
          </c:tx>
          <c:spPr>
            <a:solidFill>
              <a:schemeClr val="accent3"/>
            </a:solidFill>
            <a:ln>
              <a:noFill/>
            </a:ln>
            <a:effectLst/>
          </c:spPr>
          <c:invertIfNegative val="0"/>
          <c:cat>
            <c:strRef>
              <c:f>Sheet1!$A$2:$A$11</c:f>
              <c:strCache>
                <c:ptCount val="10"/>
                <c:pt idx="0">
                  <c:v>Lidl uk gmbh</c:v>
                </c:pt>
                <c:pt idx="1">
                  <c:v>Ikea</c:v>
                </c:pt>
                <c:pt idx="2">
                  <c:v>Boots company</c:v>
                </c:pt>
                <c:pt idx="3">
                  <c:v>Argos</c:v>
                </c:pt>
                <c:pt idx="4">
                  <c:v>Homebase</c:v>
                </c:pt>
                <c:pt idx="5">
                  <c:v>Freemans</c:v>
                </c:pt>
                <c:pt idx="6">
                  <c:v>Dsg retail</c:v>
                </c:pt>
                <c:pt idx="7">
                  <c:v>Vintage trading solu</c:v>
                </c:pt>
                <c:pt idx="8">
                  <c:v>B &amp; q</c:v>
                </c:pt>
                <c:pt idx="9">
                  <c:v>Hillarys blinds</c:v>
                </c:pt>
              </c:strCache>
            </c:strRef>
          </c:cat>
          <c:val>
            <c:numRef>
              <c:f>Sheet1!$D$2:$D$11</c:f>
              <c:numCache>
                <c:formatCode>_-* #,##0_-;\-* #,##0_-;_-* "-"??_-;_-@_-</c:formatCode>
                <c:ptCount val="10"/>
                <c:pt idx="0">
                  <c:v>164.30691250000001</c:v>
                </c:pt>
                <c:pt idx="1">
                  <c:v>117.08047000000001</c:v>
                </c:pt>
                <c:pt idx="2">
                  <c:v>211.379705</c:v>
                </c:pt>
                <c:pt idx="3">
                  <c:v>150.1189</c:v>
                </c:pt>
                <c:pt idx="4">
                  <c:v>0</c:v>
                </c:pt>
                <c:pt idx="5">
                  <c:v>64.951220000000006</c:v>
                </c:pt>
                <c:pt idx="6">
                  <c:v>143.33699999999999</c:v>
                </c:pt>
                <c:pt idx="7">
                  <c:v>125.397125</c:v>
                </c:pt>
                <c:pt idx="8">
                  <c:v>58.145225000000003</c:v>
                </c:pt>
                <c:pt idx="9">
                  <c:v>92</c:v>
                </c:pt>
              </c:numCache>
            </c:numRef>
          </c:val>
          <c:extLst>
            <c:ext xmlns:c16="http://schemas.microsoft.com/office/drawing/2014/chart" uri="{C3380CC4-5D6E-409C-BE32-E72D297353CC}">
              <c16:uniqueId val="{00000002-12C6-42EB-B63B-025125FE3DBC}"/>
            </c:ext>
          </c:extLst>
        </c:ser>
        <c:dLbls>
          <c:showLegendKey val="0"/>
          <c:showVal val="0"/>
          <c:showCatName val="0"/>
          <c:showSerName val="0"/>
          <c:showPercent val="0"/>
          <c:showBubbleSize val="0"/>
        </c:dLbls>
        <c:gapWidth val="219"/>
        <c:overlap val="-27"/>
        <c:axId val="1253125688"/>
        <c:axId val="1253127984"/>
      </c:barChart>
      <c:catAx>
        <c:axId val="1253125688"/>
        <c:scaling>
          <c:orientation val="minMax"/>
        </c:scaling>
        <c:delete val="1"/>
        <c:axPos val="b"/>
        <c:numFmt formatCode="General" sourceLinked="1"/>
        <c:majorTickMark val="out"/>
        <c:minorTickMark val="none"/>
        <c:tickLblPos val="nextTo"/>
        <c:crossAx val="1253127984"/>
        <c:crosses val="autoZero"/>
        <c:auto val="1"/>
        <c:lblAlgn val="ctr"/>
        <c:lblOffset val="100"/>
        <c:noMultiLvlLbl val="0"/>
      </c:catAx>
      <c:valAx>
        <c:axId val="12531279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Impacts (R/W) (millions)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125312568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Apr </c:v>
                </c:pt>
              </c:strCache>
            </c:strRef>
          </c:tx>
          <c:spPr>
            <a:solidFill>
              <a:schemeClr val="accent1"/>
            </a:solidFill>
            <a:ln>
              <a:noFill/>
            </a:ln>
            <a:effectLst/>
          </c:spPr>
          <c:invertIfNegative val="0"/>
          <c:cat>
            <c:strRef>
              <c:f>Sheet1!$A$2:$A$11</c:f>
              <c:strCache>
                <c:ptCount val="10"/>
                <c:pt idx="0">
                  <c:v>Suntory</c:v>
                </c:pt>
                <c:pt idx="1">
                  <c:v>Heineken uk</c:v>
                </c:pt>
                <c:pt idx="2">
                  <c:v>Nestle uk</c:v>
                </c:pt>
                <c:pt idx="3">
                  <c:v>Ekaterra</c:v>
                </c:pt>
                <c:pt idx="4">
                  <c:v>Budweiser brewing gr</c:v>
                </c:pt>
                <c:pt idx="5">
                  <c:v>Thatchers cider comp</c:v>
                </c:pt>
                <c:pt idx="6">
                  <c:v>Red bull company</c:v>
                </c:pt>
                <c:pt idx="7">
                  <c:v>Molson coors brewing</c:v>
                </c:pt>
                <c:pt idx="8">
                  <c:v>Carlsberg uk</c:v>
                </c:pt>
                <c:pt idx="9">
                  <c:v>Britvic soft drinks</c:v>
                </c:pt>
              </c:strCache>
            </c:strRef>
          </c:cat>
          <c:val>
            <c:numRef>
              <c:f>Sheet1!$B$2:$B$11</c:f>
              <c:numCache>
                <c:formatCode>_-* #,##0_-;\-* #,##0_-;_-* "-"??_-;_-@_-</c:formatCode>
                <c:ptCount val="10"/>
                <c:pt idx="0">
                  <c:v>404.94154430000003</c:v>
                </c:pt>
                <c:pt idx="1">
                  <c:v>264.75322</c:v>
                </c:pt>
                <c:pt idx="2">
                  <c:v>148.27099999999999</c:v>
                </c:pt>
                <c:pt idx="3">
                  <c:v>70.543499999999995</c:v>
                </c:pt>
                <c:pt idx="4">
                  <c:v>108.76743</c:v>
                </c:pt>
                <c:pt idx="5">
                  <c:v>131.5368</c:v>
                </c:pt>
                <c:pt idx="6">
                  <c:v>108.218</c:v>
                </c:pt>
                <c:pt idx="7">
                  <c:v>134.8075</c:v>
                </c:pt>
                <c:pt idx="8">
                  <c:v>82.890900000000002</c:v>
                </c:pt>
                <c:pt idx="9">
                  <c:v>0</c:v>
                </c:pt>
              </c:numCache>
            </c:numRef>
          </c:val>
          <c:extLst>
            <c:ext xmlns:c16="http://schemas.microsoft.com/office/drawing/2014/chart" uri="{C3380CC4-5D6E-409C-BE32-E72D297353CC}">
              <c16:uniqueId val="{00000000-12C6-42EB-B63B-025125FE3DBC}"/>
            </c:ext>
          </c:extLst>
        </c:ser>
        <c:ser>
          <c:idx val="1"/>
          <c:order val="1"/>
          <c:tx>
            <c:strRef>
              <c:f>Sheet1!$C$1</c:f>
              <c:strCache>
                <c:ptCount val="1"/>
                <c:pt idx="0">
                  <c:v> May </c:v>
                </c:pt>
              </c:strCache>
            </c:strRef>
          </c:tx>
          <c:spPr>
            <a:solidFill>
              <a:schemeClr val="accent2"/>
            </a:solidFill>
            <a:ln>
              <a:noFill/>
            </a:ln>
            <a:effectLst/>
          </c:spPr>
          <c:invertIfNegative val="0"/>
          <c:cat>
            <c:strRef>
              <c:f>Sheet1!$A$2:$A$11</c:f>
              <c:strCache>
                <c:ptCount val="10"/>
                <c:pt idx="0">
                  <c:v>Suntory</c:v>
                </c:pt>
                <c:pt idx="1">
                  <c:v>Heineken uk</c:v>
                </c:pt>
                <c:pt idx="2">
                  <c:v>Nestle uk</c:v>
                </c:pt>
                <c:pt idx="3">
                  <c:v>Ekaterra</c:v>
                </c:pt>
                <c:pt idx="4">
                  <c:v>Budweiser brewing gr</c:v>
                </c:pt>
                <c:pt idx="5">
                  <c:v>Thatchers cider comp</c:v>
                </c:pt>
                <c:pt idx="6">
                  <c:v>Red bull company</c:v>
                </c:pt>
                <c:pt idx="7">
                  <c:v>Molson coors brewing</c:v>
                </c:pt>
                <c:pt idx="8">
                  <c:v>Carlsberg uk</c:v>
                </c:pt>
                <c:pt idx="9">
                  <c:v>Britvic soft drinks</c:v>
                </c:pt>
              </c:strCache>
            </c:strRef>
          </c:cat>
          <c:val>
            <c:numRef>
              <c:f>Sheet1!$C$2:$C$11</c:f>
              <c:numCache>
                <c:formatCode>_-* #,##0_-;\-* #,##0_-;_-* "-"??_-;_-@_-</c:formatCode>
                <c:ptCount val="10"/>
                <c:pt idx="0">
                  <c:v>321.96284070000002</c:v>
                </c:pt>
                <c:pt idx="1">
                  <c:v>329.28118499999999</c:v>
                </c:pt>
                <c:pt idx="2">
                  <c:v>277.99606589999996</c:v>
                </c:pt>
                <c:pt idx="3">
                  <c:v>191.5618111</c:v>
                </c:pt>
                <c:pt idx="4">
                  <c:v>62.892670000000003</c:v>
                </c:pt>
                <c:pt idx="5">
                  <c:v>88.039644999999993</c:v>
                </c:pt>
                <c:pt idx="6">
                  <c:v>68.065664999999996</c:v>
                </c:pt>
                <c:pt idx="7">
                  <c:v>64.915599999999998</c:v>
                </c:pt>
                <c:pt idx="8">
                  <c:v>86.209000000000003</c:v>
                </c:pt>
                <c:pt idx="9">
                  <c:v>69.909599999999998</c:v>
                </c:pt>
              </c:numCache>
            </c:numRef>
          </c:val>
          <c:extLst>
            <c:ext xmlns:c16="http://schemas.microsoft.com/office/drawing/2014/chart" uri="{C3380CC4-5D6E-409C-BE32-E72D297353CC}">
              <c16:uniqueId val="{00000001-12C6-42EB-B63B-025125FE3DBC}"/>
            </c:ext>
          </c:extLst>
        </c:ser>
        <c:ser>
          <c:idx val="2"/>
          <c:order val="2"/>
          <c:tx>
            <c:strRef>
              <c:f>Sheet1!$D$1</c:f>
              <c:strCache>
                <c:ptCount val="1"/>
                <c:pt idx="0">
                  <c:v> Jun </c:v>
                </c:pt>
              </c:strCache>
            </c:strRef>
          </c:tx>
          <c:spPr>
            <a:solidFill>
              <a:schemeClr val="accent3"/>
            </a:solidFill>
            <a:ln>
              <a:noFill/>
            </a:ln>
            <a:effectLst/>
          </c:spPr>
          <c:invertIfNegative val="0"/>
          <c:cat>
            <c:strRef>
              <c:f>Sheet1!$A$2:$A$11</c:f>
              <c:strCache>
                <c:ptCount val="10"/>
                <c:pt idx="0">
                  <c:v>Suntory</c:v>
                </c:pt>
                <c:pt idx="1">
                  <c:v>Heineken uk</c:v>
                </c:pt>
                <c:pt idx="2">
                  <c:v>Nestle uk</c:v>
                </c:pt>
                <c:pt idx="3">
                  <c:v>Ekaterra</c:v>
                </c:pt>
                <c:pt idx="4">
                  <c:v>Budweiser brewing gr</c:v>
                </c:pt>
                <c:pt idx="5">
                  <c:v>Thatchers cider comp</c:v>
                </c:pt>
                <c:pt idx="6">
                  <c:v>Red bull company</c:v>
                </c:pt>
                <c:pt idx="7">
                  <c:v>Molson coors brewing</c:v>
                </c:pt>
                <c:pt idx="8">
                  <c:v>Carlsberg uk</c:v>
                </c:pt>
                <c:pt idx="9">
                  <c:v>Britvic soft drinks</c:v>
                </c:pt>
              </c:strCache>
            </c:strRef>
          </c:cat>
          <c:val>
            <c:numRef>
              <c:f>Sheet1!$D$2:$D$11</c:f>
              <c:numCache>
                <c:formatCode>_-* #,##0_-;\-* #,##0_-;_-* "-"??_-;_-@_-</c:formatCode>
                <c:ptCount val="10"/>
                <c:pt idx="0">
                  <c:v>251.9309973</c:v>
                </c:pt>
                <c:pt idx="1">
                  <c:v>229.49319</c:v>
                </c:pt>
                <c:pt idx="2">
                  <c:v>202.26137560000001</c:v>
                </c:pt>
                <c:pt idx="3">
                  <c:v>66.743049999999997</c:v>
                </c:pt>
                <c:pt idx="4">
                  <c:v>153.291415</c:v>
                </c:pt>
                <c:pt idx="5">
                  <c:v>77.494245000000006</c:v>
                </c:pt>
                <c:pt idx="6">
                  <c:v>87.097930000000005</c:v>
                </c:pt>
                <c:pt idx="7">
                  <c:v>36.706944999999997</c:v>
                </c:pt>
                <c:pt idx="8">
                  <c:v>53.317900000000002</c:v>
                </c:pt>
                <c:pt idx="9">
                  <c:v>135.26230000000001</c:v>
                </c:pt>
              </c:numCache>
            </c:numRef>
          </c:val>
          <c:extLst>
            <c:ext xmlns:c16="http://schemas.microsoft.com/office/drawing/2014/chart" uri="{C3380CC4-5D6E-409C-BE32-E72D297353CC}">
              <c16:uniqueId val="{00000002-12C6-42EB-B63B-025125FE3DBC}"/>
            </c:ext>
          </c:extLst>
        </c:ser>
        <c:dLbls>
          <c:showLegendKey val="0"/>
          <c:showVal val="0"/>
          <c:showCatName val="0"/>
          <c:showSerName val="0"/>
          <c:showPercent val="0"/>
          <c:showBubbleSize val="0"/>
        </c:dLbls>
        <c:gapWidth val="219"/>
        <c:overlap val="-27"/>
        <c:axId val="1253125688"/>
        <c:axId val="1253127984"/>
      </c:barChart>
      <c:catAx>
        <c:axId val="1253125688"/>
        <c:scaling>
          <c:orientation val="minMax"/>
        </c:scaling>
        <c:delete val="1"/>
        <c:axPos val="b"/>
        <c:numFmt formatCode="General" sourceLinked="1"/>
        <c:majorTickMark val="out"/>
        <c:minorTickMark val="none"/>
        <c:tickLblPos val="nextTo"/>
        <c:crossAx val="1253127984"/>
        <c:crosses val="autoZero"/>
        <c:auto val="1"/>
        <c:lblAlgn val="ctr"/>
        <c:lblOffset val="100"/>
        <c:noMultiLvlLbl val="0"/>
      </c:catAx>
      <c:valAx>
        <c:axId val="12531279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Impacts (R/W) (millions)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125312568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4B7E24-BA52-4F6D-B945-8CC14EABBA14}" type="datetimeFigureOut">
              <a:rPr lang="en-GB" smtClean="0"/>
              <a:t>14/01/2025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25A247-2633-4828-95AB-4BD37EB8413B}" type="slidenum">
              <a:rPr lang="en-GB" smtClean="0"/>
              <a:t>‹#›</a:t>
            </a:fld>
            <a:endParaRPr lang="en-GB" dirty="0"/>
          </a:p>
        </p:txBody>
      </p:sp>
    </p:spTree>
    <p:extLst>
      <p:ext uri="{BB962C8B-B14F-4D97-AF65-F5344CB8AC3E}">
        <p14:creationId xmlns:p14="http://schemas.microsoft.com/office/powerpoint/2010/main" val="3300585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3F25A247-2633-4828-95AB-4BD37EB8413B}" type="slidenum">
              <a:rPr lang="en-GB" smtClean="0"/>
              <a:t>1</a:t>
            </a:fld>
            <a:endParaRPr lang="en-GB" dirty="0"/>
          </a:p>
        </p:txBody>
      </p:sp>
    </p:spTree>
    <p:extLst>
      <p:ext uri="{BB962C8B-B14F-4D97-AF65-F5344CB8AC3E}">
        <p14:creationId xmlns:p14="http://schemas.microsoft.com/office/powerpoint/2010/main" val="3446992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Left Chart:</a:t>
            </a:r>
            <a:r>
              <a:rPr lang="en-GB" dirty="0"/>
              <a:t> Detailed analysis by PwC has identified a segment that are important drivers of why BVOD is delivering incremental reach.</a:t>
            </a:r>
          </a:p>
          <a:p>
            <a:endParaRPr lang="en-GB" dirty="0"/>
          </a:p>
          <a:p>
            <a:r>
              <a:rPr lang="en-GB" dirty="0"/>
              <a:t>This chart shows the viewing population split into ten equal groups (deciles) based upon amount of liner TV viewing per week.</a:t>
            </a:r>
          </a:p>
          <a:p>
            <a:endParaRPr lang="en-GB" dirty="0"/>
          </a:p>
          <a:p>
            <a:r>
              <a:rPr lang="en-GB" dirty="0"/>
              <a:t>The lightest decile averages 4-mins of linear viewing per day.  Up to the heaviest decile who view for 734-minutes (12-hours 14-minutes) per day.</a:t>
            </a:r>
          </a:p>
          <a:p>
            <a:endParaRPr lang="en-GB" dirty="0"/>
          </a:p>
          <a:p>
            <a:r>
              <a:rPr lang="en-GB" dirty="0"/>
              <a:t>The deciles have been split into three groups:</a:t>
            </a:r>
          </a:p>
          <a:p>
            <a:endParaRPr lang="en-GB" dirty="0"/>
          </a:p>
          <a:p>
            <a:pPr marL="171450" indent="-171450">
              <a:buFont typeface="Arial" panose="020B0604020202020204" pitchFamily="34" charset="0"/>
              <a:buChar char="•"/>
            </a:pPr>
            <a:r>
              <a:rPr lang="en-GB" dirty="0"/>
              <a:t>Lightest tier.  These are very hard to reach on TV (linear or BVOD) and are most likely to be targeted via platforms such as YouTube</a:t>
            </a:r>
          </a:p>
          <a:p>
            <a:pPr marL="171450" indent="-171450">
              <a:buFont typeface="Arial" panose="020B0604020202020204" pitchFamily="34" charset="0"/>
              <a:buChar char="•"/>
            </a:pPr>
            <a:r>
              <a:rPr lang="en-GB" dirty="0"/>
              <a:t>Middle tier.</a:t>
            </a:r>
          </a:p>
          <a:p>
            <a:pPr marL="171450" indent="-171450">
              <a:buFont typeface="Arial" panose="020B0604020202020204" pitchFamily="34" charset="0"/>
              <a:buChar char="•"/>
            </a:pPr>
            <a:r>
              <a:rPr lang="en-GB" dirty="0"/>
              <a:t>Heaviest tier.  These are quite easy to reach via linear TV and, as a result, BVOD probably has little role to play.</a:t>
            </a:r>
          </a:p>
          <a:p>
            <a:pPr marL="171450" indent="-171450">
              <a:buFont typeface="Arial" panose="020B0604020202020204" pitchFamily="34" charset="0"/>
              <a:buChar char="•"/>
            </a:pPr>
            <a:endParaRPr lang="en-GB" dirty="0"/>
          </a:p>
          <a:p>
            <a:r>
              <a:rPr lang="en-GB" b="1" dirty="0"/>
              <a:t>Right Chart: </a:t>
            </a:r>
            <a:r>
              <a:rPr lang="en-GB" dirty="0"/>
              <a:t>This chart shows for each of the three tiers (and the deciles within them) what proportion of linear and BVOD consumption they account for.</a:t>
            </a:r>
          </a:p>
          <a:p>
            <a:endParaRPr lang="en-GB" dirty="0"/>
          </a:p>
          <a:p>
            <a:r>
              <a:rPr lang="en-GB" dirty="0"/>
              <a:t>Key to note is that the middle tier (green) proportionally watch a lot of BVOD.  Whilst they account for 7% of linear TV viewing, they make up 28% of BVOD consumption.</a:t>
            </a:r>
          </a:p>
          <a:p>
            <a:endParaRPr lang="en-GB" dirty="0"/>
          </a:p>
          <a:p>
            <a:r>
              <a:rPr lang="en-GB" dirty="0"/>
              <a:t>This makes them the key audience for extending campaign via the use of BVOD – relatively they are easier to reach via BVOD then linear TV.</a:t>
            </a:r>
          </a:p>
          <a:p>
            <a:pPr marL="0" indent="0">
              <a:buFont typeface="Arial" panose="020B0604020202020204" pitchFamily="34" charset="0"/>
              <a:buNone/>
            </a:pPr>
            <a:endParaRPr lang="en-GB" b="1" dirty="0"/>
          </a:p>
        </p:txBody>
      </p:sp>
      <p:sp>
        <p:nvSpPr>
          <p:cNvPr id="4" name="Slide Number Placeholder 3"/>
          <p:cNvSpPr>
            <a:spLocks noGrp="1"/>
          </p:cNvSpPr>
          <p:nvPr>
            <p:ph type="sldNum" sz="quarter" idx="5"/>
          </p:nvPr>
        </p:nvSpPr>
        <p:spPr/>
        <p:txBody>
          <a:bodyPr/>
          <a:lstStyle/>
          <a:p>
            <a:fld id="{3F25A247-2633-4828-95AB-4BD37EB8413B}" type="slidenum">
              <a:rPr lang="en-GB" smtClean="0"/>
              <a:t>10</a:t>
            </a:fld>
            <a:endParaRPr lang="en-GB" dirty="0"/>
          </a:p>
        </p:txBody>
      </p:sp>
    </p:spTree>
    <p:extLst>
      <p:ext uri="{BB962C8B-B14F-4D97-AF65-F5344CB8AC3E}">
        <p14:creationId xmlns:p14="http://schemas.microsoft.com/office/powerpoint/2010/main" val="780999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Left Chart:</a:t>
            </a:r>
            <a:r>
              <a:rPr lang="en-GB" dirty="0"/>
              <a:t> BVOD provides good odds of reaching an attractive audience or to put it another way, for every 14 impressions you buy on linear one person falls into the middle tier group (assuming natural delivery)</a:t>
            </a:r>
          </a:p>
          <a:p>
            <a:endParaRPr lang="en-GB" dirty="0"/>
          </a:p>
          <a:p>
            <a:r>
              <a:rPr lang="en-GB" dirty="0"/>
              <a:t>But on BVOD, it only takes four impressions to, on average, reach somebody in the middle tier.  As such, on average, using BVOD is three and a half more efficient than linear at reaching the middle tier of viewers.</a:t>
            </a:r>
          </a:p>
          <a:p>
            <a:endParaRPr lang="en-GB" dirty="0"/>
          </a:p>
          <a:p>
            <a:r>
              <a:rPr lang="en-GB" dirty="0"/>
              <a:t>The middle tier are very attractive audiences for many advertisers (proportionally younger and upscale) and BVOD enables them to be reached in an efficient way.</a:t>
            </a:r>
          </a:p>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11</a:t>
            </a:fld>
            <a:endParaRPr lang="en-GB" dirty="0"/>
          </a:p>
        </p:txBody>
      </p:sp>
    </p:spTree>
    <p:extLst>
      <p:ext uri="{BB962C8B-B14F-4D97-AF65-F5344CB8AC3E}">
        <p14:creationId xmlns:p14="http://schemas.microsoft.com/office/powerpoint/2010/main" val="3989728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12</a:t>
            </a:fld>
            <a:endParaRPr lang="en-GB" dirty="0"/>
          </a:p>
        </p:txBody>
      </p:sp>
    </p:spTree>
    <p:extLst>
      <p:ext uri="{BB962C8B-B14F-4D97-AF65-F5344CB8AC3E}">
        <p14:creationId xmlns:p14="http://schemas.microsoft.com/office/powerpoint/2010/main" val="2909606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13</a:t>
            </a:fld>
            <a:endParaRPr lang="en-GB" dirty="0"/>
          </a:p>
        </p:txBody>
      </p:sp>
    </p:spTree>
    <p:extLst>
      <p:ext uri="{BB962C8B-B14F-4D97-AF65-F5344CB8AC3E}">
        <p14:creationId xmlns:p14="http://schemas.microsoft.com/office/powerpoint/2010/main" val="2115094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14</a:t>
            </a:fld>
            <a:endParaRPr lang="en-GB" dirty="0"/>
          </a:p>
        </p:txBody>
      </p:sp>
    </p:spTree>
    <p:extLst>
      <p:ext uri="{BB962C8B-B14F-4D97-AF65-F5344CB8AC3E}">
        <p14:creationId xmlns:p14="http://schemas.microsoft.com/office/powerpoint/2010/main" val="2503552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15</a:t>
            </a:fld>
            <a:endParaRPr lang="en-GB" dirty="0"/>
          </a:p>
        </p:txBody>
      </p:sp>
    </p:spTree>
    <p:extLst>
      <p:ext uri="{BB962C8B-B14F-4D97-AF65-F5344CB8AC3E}">
        <p14:creationId xmlns:p14="http://schemas.microsoft.com/office/powerpoint/2010/main" val="10572968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16</a:t>
            </a:fld>
            <a:endParaRPr lang="en-GB" dirty="0"/>
          </a:p>
        </p:txBody>
      </p:sp>
    </p:spTree>
    <p:extLst>
      <p:ext uri="{BB962C8B-B14F-4D97-AF65-F5344CB8AC3E}">
        <p14:creationId xmlns:p14="http://schemas.microsoft.com/office/powerpoint/2010/main" val="37137275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17</a:t>
            </a:fld>
            <a:endParaRPr lang="en-GB" dirty="0"/>
          </a:p>
        </p:txBody>
      </p:sp>
    </p:spTree>
    <p:extLst>
      <p:ext uri="{BB962C8B-B14F-4D97-AF65-F5344CB8AC3E}">
        <p14:creationId xmlns:p14="http://schemas.microsoft.com/office/powerpoint/2010/main" val="4108161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Q2 2024 linear TV figures for weekly reach, impacts, total TV viewing hours and commercial TV viewing hours</a:t>
            </a:r>
          </a:p>
          <a:p>
            <a:endParaRPr lang="en-GB" b="0" dirty="0"/>
          </a:p>
        </p:txBody>
      </p:sp>
      <p:sp>
        <p:nvSpPr>
          <p:cNvPr id="4" name="Slide Number Placeholder 3"/>
          <p:cNvSpPr>
            <a:spLocks noGrp="1"/>
          </p:cNvSpPr>
          <p:nvPr>
            <p:ph type="sldNum" sz="quarter" idx="10"/>
          </p:nvPr>
        </p:nvSpPr>
        <p:spPr/>
        <p:txBody>
          <a:bodyPr/>
          <a:lstStyle/>
          <a:p>
            <a:fld id="{3F25A247-2633-4828-95AB-4BD37EB8413B}" type="slidenum">
              <a:rPr lang="en-GB" smtClean="0"/>
              <a:t>18</a:t>
            </a:fld>
            <a:endParaRPr lang="en-GB" dirty="0"/>
          </a:p>
        </p:txBody>
      </p:sp>
    </p:spTree>
    <p:extLst>
      <p:ext uri="{BB962C8B-B14F-4D97-AF65-F5344CB8AC3E}">
        <p14:creationId xmlns:p14="http://schemas.microsoft.com/office/powerpoint/2010/main" val="6607015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19</a:t>
            </a:fld>
            <a:endParaRPr lang="en-GB" dirty="0"/>
          </a:p>
        </p:txBody>
      </p:sp>
    </p:spTree>
    <p:extLst>
      <p:ext uri="{BB962C8B-B14F-4D97-AF65-F5344CB8AC3E}">
        <p14:creationId xmlns:p14="http://schemas.microsoft.com/office/powerpoint/2010/main" val="643973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Future Focus Report puts Q2 in the spotlight and is a useful guide to help with planning for the upcoming quarter. </a:t>
            </a:r>
          </a:p>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2</a:t>
            </a:fld>
            <a:endParaRPr lang="en-GB" dirty="0"/>
          </a:p>
        </p:txBody>
      </p:sp>
    </p:spTree>
    <p:extLst>
      <p:ext uri="{BB962C8B-B14F-4D97-AF65-F5344CB8AC3E}">
        <p14:creationId xmlns:p14="http://schemas.microsoft.com/office/powerpoint/2010/main" val="4782220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25A247-2633-4828-95AB-4BD37EB8413B}" type="slidenum">
              <a:rPr lang="en-GB" smtClean="0"/>
              <a:t>20</a:t>
            </a:fld>
            <a:endParaRPr lang="en-GB"/>
          </a:p>
        </p:txBody>
      </p:sp>
    </p:spTree>
    <p:extLst>
      <p:ext uri="{BB962C8B-B14F-4D97-AF65-F5344CB8AC3E}">
        <p14:creationId xmlns:p14="http://schemas.microsoft.com/office/powerpoint/2010/main" val="665517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A924C00-85C6-4295-BE2C-B41F9E304FE2}" type="slidenum">
              <a:rPr lang="en-GB" smtClean="0"/>
              <a:t>21</a:t>
            </a:fld>
            <a:endParaRPr lang="en-GB"/>
          </a:p>
        </p:txBody>
      </p:sp>
    </p:spTree>
    <p:extLst>
      <p:ext uri="{BB962C8B-B14F-4D97-AF65-F5344CB8AC3E}">
        <p14:creationId xmlns:p14="http://schemas.microsoft.com/office/powerpoint/2010/main" val="8218809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A924C00-85C6-4295-BE2C-B41F9E304FE2}" type="slidenum">
              <a:rPr lang="en-GB" smtClean="0"/>
              <a:t>22</a:t>
            </a:fld>
            <a:endParaRPr lang="en-GB"/>
          </a:p>
        </p:txBody>
      </p:sp>
    </p:spTree>
    <p:extLst>
      <p:ext uri="{BB962C8B-B14F-4D97-AF65-F5344CB8AC3E}">
        <p14:creationId xmlns:p14="http://schemas.microsoft.com/office/powerpoint/2010/main" val="24382629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A924C00-85C6-4295-BE2C-B41F9E304FE2}" type="slidenum">
              <a:rPr lang="en-GB" smtClean="0"/>
              <a:t>23</a:t>
            </a:fld>
            <a:endParaRPr lang="en-GB"/>
          </a:p>
        </p:txBody>
      </p:sp>
    </p:spTree>
    <p:extLst>
      <p:ext uri="{BB962C8B-B14F-4D97-AF65-F5344CB8AC3E}">
        <p14:creationId xmlns:p14="http://schemas.microsoft.com/office/powerpoint/2010/main" val="5210874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A924C00-85C6-4295-BE2C-B41F9E304FE2}" type="slidenum">
              <a:rPr lang="en-GB" smtClean="0"/>
              <a:t>24</a:t>
            </a:fld>
            <a:endParaRPr lang="en-GB"/>
          </a:p>
        </p:txBody>
      </p:sp>
    </p:spTree>
    <p:extLst>
      <p:ext uri="{BB962C8B-B14F-4D97-AF65-F5344CB8AC3E}">
        <p14:creationId xmlns:p14="http://schemas.microsoft.com/office/powerpoint/2010/main" val="28163667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C01CE4-3762-45B6-9736-1C63892740C8}" type="slidenum">
              <a:rPr lang="en-GB" smtClean="0"/>
              <a:t>25</a:t>
            </a:fld>
            <a:endParaRPr lang="en-GB"/>
          </a:p>
        </p:txBody>
      </p:sp>
    </p:spTree>
    <p:extLst>
      <p:ext uri="{BB962C8B-B14F-4D97-AF65-F5344CB8AC3E}">
        <p14:creationId xmlns:p14="http://schemas.microsoft.com/office/powerpoint/2010/main" val="2481271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26</a:t>
            </a:fld>
            <a:endParaRPr lang="en-GB" dirty="0"/>
          </a:p>
        </p:txBody>
      </p:sp>
    </p:spTree>
    <p:extLst>
      <p:ext uri="{BB962C8B-B14F-4D97-AF65-F5344CB8AC3E}">
        <p14:creationId xmlns:p14="http://schemas.microsoft.com/office/powerpoint/2010/main" val="31598261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27</a:t>
            </a:fld>
            <a:endParaRPr lang="en-GB" dirty="0"/>
          </a:p>
        </p:txBody>
      </p:sp>
    </p:spTree>
    <p:extLst>
      <p:ext uri="{BB962C8B-B14F-4D97-AF65-F5344CB8AC3E}">
        <p14:creationId xmlns:p14="http://schemas.microsoft.com/office/powerpoint/2010/main" val="24305481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5A247-2633-4828-95AB-4BD37EB8413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3007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3</a:t>
            </a:fld>
            <a:endParaRPr lang="en-GB" dirty="0"/>
          </a:p>
        </p:txBody>
      </p:sp>
    </p:spTree>
    <p:extLst>
      <p:ext uri="{BB962C8B-B14F-4D97-AF65-F5344CB8AC3E}">
        <p14:creationId xmlns:p14="http://schemas.microsoft.com/office/powerpoint/2010/main" val="2016974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effectLst/>
                <a:latin typeface="Calibri" panose="020F0502020204030204" pitchFamily="34" charset="0"/>
                <a:ea typeface="Times New Roman" panose="02020603050405020304" pitchFamily="18" charset="0"/>
              </a:rPr>
              <a:t>Q2 TV Impacts by category. Indexed % spend by category for each month vs. the average % for 2023</a:t>
            </a:r>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4</a:t>
            </a:fld>
            <a:endParaRPr lang="en-GB" dirty="0"/>
          </a:p>
        </p:txBody>
      </p:sp>
    </p:spTree>
    <p:extLst>
      <p:ext uri="{BB962C8B-B14F-4D97-AF65-F5344CB8AC3E}">
        <p14:creationId xmlns:p14="http://schemas.microsoft.com/office/powerpoint/2010/main" val="808448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5</a:t>
            </a:fld>
            <a:endParaRPr lang="en-GB" dirty="0"/>
          </a:p>
        </p:txBody>
      </p:sp>
    </p:spTree>
    <p:extLst>
      <p:ext uri="{BB962C8B-B14F-4D97-AF65-F5344CB8AC3E}">
        <p14:creationId xmlns:p14="http://schemas.microsoft.com/office/powerpoint/2010/main" val="3811545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6</a:t>
            </a:fld>
            <a:endParaRPr lang="en-GB" dirty="0"/>
          </a:p>
        </p:txBody>
      </p:sp>
    </p:spTree>
    <p:extLst>
      <p:ext uri="{BB962C8B-B14F-4D97-AF65-F5344CB8AC3E}">
        <p14:creationId xmlns:p14="http://schemas.microsoft.com/office/powerpoint/2010/main" val="1196336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7</a:t>
            </a:fld>
            <a:endParaRPr lang="en-GB" dirty="0"/>
          </a:p>
        </p:txBody>
      </p:sp>
    </p:spTree>
    <p:extLst>
      <p:ext uri="{BB962C8B-B14F-4D97-AF65-F5344CB8AC3E}">
        <p14:creationId xmlns:p14="http://schemas.microsoft.com/office/powerpoint/2010/main" val="2015820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8</a:t>
            </a:fld>
            <a:endParaRPr lang="en-GB" dirty="0"/>
          </a:p>
        </p:txBody>
      </p:sp>
    </p:spTree>
    <p:extLst>
      <p:ext uri="{BB962C8B-B14F-4D97-AF65-F5344CB8AC3E}">
        <p14:creationId xmlns:p14="http://schemas.microsoft.com/office/powerpoint/2010/main" val="3718493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9</a:t>
            </a:fld>
            <a:endParaRPr lang="en-GB" dirty="0"/>
          </a:p>
        </p:txBody>
      </p:sp>
    </p:spTree>
    <p:extLst>
      <p:ext uri="{BB962C8B-B14F-4D97-AF65-F5344CB8AC3E}">
        <p14:creationId xmlns:p14="http://schemas.microsoft.com/office/powerpoint/2010/main" val="39448277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5BD38DE-0542-4FAE-989F-105676356085}" type="datetimeFigureOut">
              <a:rPr lang="en-GB" smtClean="0"/>
              <a:t>14/01/2025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9E5F90B-4EFD-4F87-8571-C292E52EB0A8}" type="slidenum">
              <a:rPr lang="en-GB" smtClean="0"/>
              <a:t>‹#›</a:t>
            </a:fld>
            <a:endParaRPr lang="en-GB" dirty="0"/>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191196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14/01/2025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dirty="0"/>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dirty="0"/>
              <a:t>Click icon to add picture</a:t>
            </a:r>
            <a:endParaRPr lang="en-GB" dirty="0"/>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dirty="0"/>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2403723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14/01/2025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40320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14/01/2025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dirty="0"/>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378129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14/01/2025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1586147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14/01/2025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3990048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5BD38DE-0542-4FAE-989F-105676356085}" type="datetimeFigureOut">
              <a:rPr lang="en-GB" smtClean="0"/>
              <a:t>14/01/2025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62653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5BD38DE-0542-4FAE-989F-105676356085}" type="datetimeFigureOut">
              <a:rPr lang="en-GB" smtClean="0"/>
              <a:t>14/01/2025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213580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5BD38DE-0542-4FAE-989F-105676356085}" type="datetimeFigureOut">
              <a:rPr lang="en-GB" smtClean="0"/>
              <a:t>14/01/2025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3043310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14/01/2025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16688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BD38DE-0542-4FAE-989F-105676356085}" type="datetimeFigureOut">
              <a:rPr lang="en-GB" smtClean="0"/>
              <a:t>14/01/2025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9E5F90B-4EFD-4F87-8571-C292E52EB0A8}" type="slidenum">
              <a:rPr lang="en-GB" smtClean="0"/>
              <a:t>‹#›</a:t>
            </a:fld>
            <a:endParaRPr lang="en-GB" dirty="0"/>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1807238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5BD38DE-0542-4FAE-989F-105676356085}" type="datetimeFigureOut">
              <a:rPr lang="en-GB" smtClean="0"/>
              <a:t>14/01/2025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9E5F90B-4EFD-4F87-8571-C292E52EB0A8}" type="slidenum">
              <a:rPr lang="en-GB" smtClean="0"/>
              <a:t>‹#›</a:t>
            </a:fld>
            <a:endParaRPr lang="en-GB" dirty="0"/>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116456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dirty="0"/>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dirty="0"/>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dirty="0"/>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dirty="0"/>
              <a:t>Click icon to add picture</a:t>
            </a:r>
            <a:endParaRPr lang="en-GB" dirty="0"/>
          </a:p>
        </p:txBody>
      </p:sp>
      <p:sp>
        <p:nvSpPr>
          <p:cNvPr id="2" name="Date Placeholder 1"/>
          <p:cNvSpPr>
            <a:spLocks noGrp="1"/>
          </p:cNvSpPr>
          <p:nvPr>
            <p:ph type="dt" sz="half" idx="10"/>
          </p:nvPr>
        </p:nvSpPr>
        <p:spPr/>
        <p:txBody>
          <a:bodyPr/>
          <a:lstStyle/>
          <a:p>
            <a:fld id="{85BD38DE-0542-4FAE-989F-105676356085}" type="datetimeFigureOut">
              <a:rPr lang="en-GB" smtClean="0"/>
              <a:t>14/01/2025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2718718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85BD38DE-0542-4FAE-989F-105676356085}" type="datetimeFigureOut">
              <a:rPr lang="en-GB" smtClean="0"/>
              <a:t>14/01/2025</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79E5F90B-4EFD-4F87-8571-C292E52EB0A8}" type="slidenum">
              <a:rPr lang="en-GB" smtClean="0"/>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dirty="0"/>
              <a:t>Click icon to add media</a:t>
            </a:r>
            <a:endParaRPr lang="en-GB" dirty="0"/>
          </a:p>
        </p:txBody>
      </p:sp>
    </p:spTree>
    <p:custDataLst>
      <p:tags r:id="rId1"/>
    </p:custDataLst>
    <p:extLst>
      <p:ext uri="{BB962C8B-B14F-4D97-AF65-F5344CB8AC3E}">
        <p14:creationId xmlns:p14="http://schemas.microsoft.com/office/powerpoint/2010/main" val="72256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14/01/2025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dirty="0"/>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1877177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14/01/2025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dirty="0"/>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dirty="0"/>
              <a:t>Click icon to add picture</a:t>
            </a:r>
            <a:endParaRPr lang="en-GB" dirty="0"/>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1069255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14/01/2025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179633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14/01/2025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60964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14/01/2025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341816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14/01/2025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093317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BD38DE-0542-4FAE-989F-105676356085}" type="datetimeFigureOut">
              <a:rPr lang="en-GB" smtClean="0"/>
              <a:t>14/01/2025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9E5F90B-4EFD-4F87-8571-C292E52EB0A8}" type="slidenum">
              <a:rPr lang="en-GB" smtClean="0"/>
              <a:t>‹#›</a:t>
            </a:fld>
            <a:endParaRPr lang="en-GB" dirty="0"/>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00805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5BD38DE-0542-4FAE-989F-105676356085}" type="datetimeFigureOut">
              <a:rPr lang="en-GB" smtClean="0"/>
              <a:t>14/01/2025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9E5F90B-4EFD-4F87-8571-C292E52EB0A8}" type="slidenum">
              <a:rPr lang="en-GB" smtClean="0"/>
              <a:t>‹#›</a:t>
            </a:fld>
            <a:endParaRPr lang="en-GB" dirty="0"/>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428759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14/01/2025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2932081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2" name="Text Placeholder 6">
            <a:extLst>
              <a:ext uri="{FF2B5EF4-FFF2-40B4-BE49-F238E27FC236}">
                <a16:creationId xmlns:a16="http://schemas.microsoft.com/office/drawing/2014/main" id="{9C8B26C0-A80C-691B-592F-DF64977168B2}"/>
              </a:ext>
            </a:extLst>
          </p:cNvPr>
          <p:cNvSpPr>
            <a:spLocks noGrp="1"/>
          </p:cNvSpPr>
          <p:nvPr>
            <p:ph type="body" sz="quarter" idx="34" hasCustomPrompt="1"/>
          </p:nvPr>
        </p:nvSpPr>
        <p:spPr>
          <a:xfrm>
            <a:off x="279263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6" name="Picture Placeholder 5">
            <a:extLst>
              <a:ext uri="{FF2B5EF4-FFF2-40B4-BE49-F238E27FC236}">
                <a16:creationId xmlns:a16="http://schemas.microsoft.com/office/drawing/2014/main" id="{CAD97536-789A-7744-C13B-53E10C02D1D3}"/>
              </a:ext>
            </a:extLst>
          </p:cNvPr>
          <p:cNvSpPr>
            <a:spLocks noGrp="1"/>
          </p:cNvSpPr>
          <p:nvPr>
            <p:ph type="pic" sz="quarter" idx="13"/>
          </p:nvPr>
        </p:nvSpPr>
        <p:spPr>
          <a:xfrm>
            <a:off x="614885" y="1149559"/>
            <a:ext cx="1184400" cy="1184400"/>
          </a:xfrm>
          <a:solidFill>
            <a:schemeClr val="bg1">
              <a:lumMod val="85000"/>
            </a:schemeClr>
          </a:solidFill>
        </p:spPr>
        <p:txBody>
          <a:bodyPr/>
          <a:lstStyle/>
          <a:p>
            <a:endParaRPr lang="en-GB"/>
          </a:p>
        </p:txBody>
      </p:sp>
      <p:sp>
        <p:nvSpPr>
          <p:cNvPr id="39" name="Picture Placeholder 5">
            <a:extLst>
              <a:ext uri="{FF2B5EF4-FFF2-40B4-BE49-F238E27FC236}">
                <a16:creationId xmlns:a16="http://schemas.microsoft.com/office/drawing/2014/main" id="{9B94EB92-59A2-CAE0-A920-38D56FEEE97A}"/>
              </a:ext>
            </a:extLst>
          </p:cNvPr>
          <p:cNvSpPr>
            <a:spLocks noGrp="1"/>
          </p:cNvSpPr>
          <p:nvPr>
            <p:ph type="pic" sz="quarter" idx="14"/>
          </p:nvPr>
        </p:nvSpPr>
        <p:spPr>
          <a:xfrm>
            <a:off x="3077087" y="1149559"/>
            <a:ext cx="1184400" cy="1184400"/>
          </a:xfrm>
          <a:solidFill>
            <a:schemeClr val="bg1">
              <a:lumMod val="85000"/>
            </a:schemeClr>
          </a:solidFill>
        </p:spPr>
        <p:txBody>
          <a:bodyPr/>
          <a:lstStyle/>
          <a:p>
            <a:endParaRPr lang="en-GB"/>
          </a:p>
        </p:txBody>
      </p:sp>
      <p:sp>
        <p:nvSpPr>
          <p:cNvPr id="40" name="Picture Placeholder 5">
            <a:extLst>
              <a:ext uri="{FF2B5EF4-FFF2-40B4-BE49-F238E27FC236}">
                <a16:creationId xmlns:a16="http://schemas.microsoft.com/office/drawing/2014/main" id="{A2037EF0-46C5-5ECD-6D7D-8B423B135415}"/>
              </a:ext>
            </a:extLst>
          </p:cNvPr>
          <p:cNvSpPr>
            <a:spLocks noGrp="1"/>
          </p:cNvSpPr>
          <p:nvPr>
            <p:ph type="pic" sz="quarter" idx="15"/>
          </p:nvPr>
        </p:nvSpPr>
        <p:spPr>
          <a:xfrm>
            <a:off x="5539289" y="1149559"/>
            <a:ext cx="1184400" cy="1184400"/>
          </a:xfrm>
          <a:solidFill>
            <a:schemeClr val="bg1">
              <a:lumMod val="85000"/>
            </a:schemeClr>
          </a:solidFill>
        </p:spPr>
        <p:txBody>
          <a:bodyPr/>
          <a:lstStyle/>
          <a:p>
            <a:endParaRPr lang="en-GB"/>
          </a:p>
        </p:txBody>
      </p:sp>
      <p:sp>
        <p:nvSpPr>
          <p:cNvPr id="41" name="Picture Placeholder 5">
            <a:extLst>
              <a:ext uri="{FF2B5EF4-FFF2-40B4-BE49-F238E27FC236}">
                <a16:creationId xmlns:a16="http://schemas.microsoft.com/office/drawing/2014/main" id="{691DB60B-EBF1-0394-56AB-9271D3584436}"/>
              </a:ext>
            </a:extLst>
          </p:cNvPr>
          <p:cNvSpPr>
            <a:spLocks noGrp="1"/>
          </p:cNvSpPr>
          <p:nvPr>
            <p:ph type="pic" sz="quarter" idx="16"/>
          </p:nvPr>
        </p:nvSpPr>
        <p:spPr>
          <a:xfrm>
            <a:off x="8001491" y="1149559"/>
            <a:ext cx="1184400" cy="1184400"/>
          </a:xfrm>
          <a:solidFill>
            <a:schemeClr val="bg1">
              <a:lumMod val="85000"/>
            </a:schemeClr>
          </a:solidFill>
        </p:spPr>
        <p:txBody>
          <a:bodyPr/>
          <a:lstStyle/>
          <a:p>
            <a:endParaRPr lang="en-GB"/>
          </a:p>
        </p:txBody>
      </p:sp>
      <p:sp>
        <p:nvSpPr>
          <p:cNvPr id="42" name="Picture Placeholder 5">
            <a:extLst>
              <a:ext uri="{FF2B5EF4-FFF2-40B4-BE49-F238E27FC236}">
                <a16:creationId xmlns:a16="http://schemas.microsoft.com/office/drawing/2014/main" id="{0743C6B7-447D-329E-04CC-831A65AA2BDF}"/>
              </a:ext>
            </a:extLst>
          </p:cNvPr>
          <p:cNvSpPr>
            <a:spLocks noGrp="1"/>
          </p:cNvSpPr>
          <p:nvPr>
            <p:ph type="pic" sz="quarter" idx="17"/>
          </p:nvPr>
        </p:nvSpPr>
        <p:spPr>
          <a:xfrm>
            <a:off x="10463691" y="1149559"/>
            <a:ext cx="1184400" cy="1184400"/>
          </a:xfrm>
          <a:solidFill>
            <a:schemeClr val="bg1">
              <a:lumMod val="85000"/>
            </a:schemeClr>
          </a:solidFill>
        </p:spPr>
        <p:txBody>
          <a:bodyPr/>
          <a:lstStyle/>
          <a:p>
            <a:endParaRPr lang="en-GB"/>
          </a:p>
        </p:txBody>
      </p:sp>
      <p:sp>
        <p:nvSpPr>
          <p:cNvPr id="43" name="Picture Placeholder 5">
            <a:extLst>
              <a:ext uri="{FF2B5EF4-FFF2-40B4-BE49-F238E27FC236}">
                <a16:creationId xmlns:a16="http://schemas.microsoft.com/office/drawing/2014/main" id="{97885C51-DAF8-CFE4-E07E-4A77D20A2D0B}"/>
              </a:ext>
            </a:extLst>
          </p:cNvPr>
          <p:cNvSpPr>
            <a:spLocks noGrp="1"/>
          </p:cNvSpPr>
          <p:nvPr>
            <p:ph type="pic" sz="quarter" idx="18"/>
          </p:nvPr>
        </p:nvSpPr>
        <p:spPr>
          <a:xfrm>
            <a:off x="614259" y="3346575"/>
            <a:ext cx="1184400" cy="1184400"/>
          </a:xfrm>
          <a:solidFill>
            <a:schemeClr val="bg1">
              <a:lumMod val="85000"/>
            </a:schemeClr>
          </a:solidFill>
        </p:spPr>
        <p:txBody>
          <a:bodyPr/>
          <a:lstStyle/>
          <a:p>
            <a:endParaRPr lang="en-GB"/>
          </a:p>
        </p:txBody>
      </p:sp>
      <p:sp>
        <p:nvSpPr>
          <p:cNvPr id="44" name="Picture Placeholder 5">
            <a:extLst>
              <a:ext uri="{FF2B5EF4-FFF2-40B4-BE49-F238E27FC236}">
                <a16:creationId xmlns:a16="http://schemas.microsoft.com/office/drawing/2014/main" id="{85B93E8A-559B-3B56-D8B2-697FFE006976}"/>
              </a:ext>
            </a:extLst>
          </p:cNvPr>
          <p:cNvSpPr>
            <a:spLocks noGrp="1"/>
          </p:cNvSpPr>
          <p:nvPr>
            <p:ph type="pic" sz="quarter" idx="19"/>
          </p:nvPr>
        </p:nvSpPr>
        <p:spPr>
          <a:xfrm>
            <a:off x="3076461" y="3346575"/>
            <a:ext cx="1184400" cy="1184400"/>
          </a:xfrm>
          <a:solidFill>
            <a:schemeClr val="bg1">
              <a:lumMod val="85000"/>
            </a:schemeClr>
          </a:solidFill>
        </p:spPr>
        <p:txBody>
          <a:bodyPr/>
          <a:lstStyle/>
          <a:p>
            <a:endParaRPr lang="en-GB"/>
          </a:p>
        </p:txBody>
      </p:sp>
      <p:sp>
        <p:nvSpPr>
          <p:cNvPr id="45" name="Picture Placeholder 5">
            <a:extLst>
              <a:ext uri="{FF2B5EF4-FFF2-40B4-BE49-F238E27FC236}">
                <a16:creationId xmlns:a16="http://schemas.microsoft.com/office/drawing/2014/main" id="{CABD96A4-7320-AAC4-F94F-6763511A79E3}"/>
              </a:ext>
            </a:extLst>
          </p:cNvPr>
          <p:cNvSpPr>
            <a:spLocks noGrp="1"/>
          </p:cNvSpPr>
          <p:nvPr>
            <p:ph type="pic" sz="quarter" idx="20"/>
          </p:nvPr>
        </p:nvSpPr>
        <p:spPr>
          <a:xfrm>
            <a:off x="5538663" y="3346575"/>
            <a:ext cx="1184400" cy="1184400"/>
          </a:xfrm>
          <a:solidFill>
            <a:schemeClr val="bg1">
              <a:lumMod val="85000"/>
            </a:schemeClr>
          </a:solidFill>
        </p:spPr>
        <p:txBody>
          <a:bodyPr/>
          <a:lstStyle/>
          <a:p>
            <a:endParaRPr lang="en-GB"/>
          </a:p>
        </p:txBody>
      </p:sp>
      <p:sp>
        <p:nvSpPr>
          <p:cNvPr id="46" name="Picture Placeholder 5">
            <a:extLst>
              <a:ext uri="{FF2B5EF4-FFF2-40B4-BE49-F238E27FC236}">
                <a16:creationId xmlns:a16="http://schemas.microsoft.com/office/drawing/2014/main" id="{4877BC27-3D51-9663-2237-14A93A7CC097}"/>
              </a:ext>
            </a:extLst>
          </p:cNvPr>
          <p:cNvSpPr>
            <a:spLocks noGrp="1"/>
          </p:cNvSpPr>
          <p:nvPr>
            <p:ph type="pic" sz="quarter" idx="21"/>
          </p:nvPr>
        </p:nvSpPr>
        <p:spPr>
          <a:xfrm>
            <a:off x="8000865" y="3346575"/>
            <a:ext cx="1184400" cy="1184400"/>
          </a:xfrm>
          <a:solidFill>
            <a:schemeClr val="bg1">
              <a:lumMod val="85000"/>
            </a:schemeClr>
          </a:solidFill>
        </p:spPr>
        <p:txBody>
          <a:bodyPr/>
          <a:lstStyle/>
          <a:p>
            <a:endParaRPr lang="en-GB"/>
          </a:p>
        </p:txBody>
      </p:sp>
      <p:sp>
        <p:nvSpPr>
          <p:cNvPr id="47" name="Picture Placeholder 5">
            <a:extLst>
              <a:ext uri="{FF2B5EF4-FFF2-40B4-BE49-F238E27FC236}">
                <a16:creationId xmlns:a16="http://schemas.microsoft.com/office/drawing/2014/main" id="{14626682-DD25-49BD-144A-69E8DC53596B}"/>
              </a:ext>
            </a:extLst>
          </p:cNvPr>
          <p:cNvSpPr>
            <a:spLocks noGrp="1"/>
          </p:cNvSpPr>
          <p:nvPr>
            <p:ph type="pic" sz="quarter" idx="22"/>
          </p:nvPr>
        </p:nvSpPr>
        <p:spPr>
          <a:xfrm>
            <a:off x="10463065" y="3346575"/>
            <a:ext cx="1184400" cy="1184400"/>
          </a:xfrm>
          <a:solidFill>
            <a:schemeClr val="bg1">
              <a:lumMod val="85000"/>
            </a:schemeClr>
          </a:solidFill>
        </p:spPr>
        <p:txBody>
          <a:bodyPr/>
          <a:lstStyle/>
          <a:p>
            <a:endParaRPr lang="en-GB"/>
          </a:p>
        </p:txBody>
      </p:sp>
      <p:sp>
        <p:nvSpPr>
          <p:cNvPr id="2" name="Title 1">
            <a:extLst>
              <a:ext uri="{FF2B5EF4-FFF2-40B4-BE49-F238E27FC236}">
                <a16:creationId xmlns:a16="http://schemas.microsoft.com/office/drawing/2014/main" id="{21E1C2C8-4790-21AB-D95A-92CA8FA8C069}"/>
              </a:ext>
            </a:extLst>
          </p:cNvPr>
          <p:cNvSpPr>
            <a:spLocks noGrp="1"/>
          </p:cNvSpPr>
          <p:nvPr>
            <p:ph type="title"/>
          </p:nvPr>
        </p:nvSpPr>
        <p:spPr>
          <a:xfrm>
            <a:off x="371475" y="359944"/>
            <a:ext cx="11518423" cy="701501"/>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0761C70-B041-4A23-4BCB-F5CB4E9443EB}"/>
              </a:ext>
            </a:extLst>
          </p:cNvPr>
          <p:cNvSpPr>
            <a:spLocks noGrp="1"/>
          </p:cNvSpPr>
          <p:nvPr>
            <p:ph type="dt" sz="half" idx="10"/>
          </p:nvPr>
        </p:nvSpPr>
        <p:spPr/>
        <p:txBody>
          <a:bodyPr/>
          <a:lstStyle/>
          <a:p>
            <a:fld id="{2E6EF22D-7DBE-4099-99F0-B83DD9779912}" type="datetimeFigureOut">
              <a:rPr lang="en-GB" smtClean="0"/>
              <a:pPr/>
              <a:t>14/01/2025</a:t>
            </a:fld>
            <a:endParaRPr lang="en-GB"/>
          </a:p>
        </p:txBody>
      </p:sp>
      <p:sp>
        <p:nvSpPr>
          <p:cNvPr id="4" name="Footer Placeholder 3">
            <a:extLst>
              <a:ext uri="{FF2B5EF4-FFF2-40B4-BE49-F238E27FC236}">
                <a16:creationId xmlns:a16="http://schemas.microsoft.com/office/drawing/2014/main" id="{4D52B300-B434-691D-3D76-E4AF774AA4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EC6692B-927B-4B22-9C5F-35CB3A5ACA82}"/>
              </a:ext>
            </a:extLst>
          </p:cNvPr>
          <p:cNvSpPr>
            <a:spLocks noGrp="1"/>
          </p:cNvSpPr>
          <p:nvPr>
            <p:ph type="sldNum" sz="quarter" idx="12"/>
          </p:nvPr>
        </p:nvSpPr>
        <p:spPr/>
        <p:txBody>
          <a:bodyPr/>
          <a:lstStyle/>
          <a:p>
            <a:fld id="{6623F64F-6692-49A2-80FF-3D660AAAEE7A}" type="slidenum">
              <a:rPr lang="en-GB" smtClean="0"/>
              <a:pPr/>
              <a:t>‹#›</a:t>
            </a:fld>
            <a:endParaRPr lang="en-GB"/>
          </a:p>
        </p:txBody>
      </p:sp>
      <p:cxnSp>
        <p:nvCxnSpPr>
          <p:cNvPr id="21" name="Straight Connector 20">
            <a:extLst>
              <a:ext uri="{FF2B5EF4-FFF2-40B4-BE49-F238E27FC236}">
                <a16:creationId xmlns:a16="http://schemas.microsoft.com/office/drawing/2014/main" id="{9C8CFFC5-56C6-267B-E772-EFDE38E880EE}"/>
              </a:ext>
            </a:extLst>
          </p:cNvPr>
          <p:cNvCxnSpPr>
            <a:cxnSpLocks/>
          </p:cNvCxnSpPr>
          <p:nvPr userDrawn="1"/>
        </p:nvCxnSpPr>
        <p:spPr>
          <a:xfrm>
            <a:off x="382866"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2C87480-7EC0-E06B-80CE-A5E61F866A2B}"/>
              </a:ext>
            </a:extLst>
          </p:cNvPr>
          <p:cNvCxnSpPr>
            <a:cxnSpLocks/>
          </p:cNvCxnSpPr>
          <p:nvPr userDrawn="1"/>
        </p:nvCxnSpPr>
        <p:spPr>
          <a:xfrm>
            <a:off x="2893461"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E5449B5-F0DD-5201-E55C-9CC82C0210E2}"/>
              </a:ext>
            </a:extLst>
          </p:cNvPr>
          <p:cNvCxnSpPr>
            <a:cxnSpLocks/>
          </p:cNvCxnSpPr>
          <p:nvPr userDrawn="1"/>
        </p:nvCxnSpPr>
        <p:spPr>
          <a:xfrm>
            <a:off x="5302129"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6C37246-3AD9-B2AC-76D9-17FDAD4B05C9}"/>
              </a:ext>
            </a:extLst>
          </p:cNvPr>
          <p:cNvCxnSpPr>
            <a:cxnSpLocks/>
          </p:cNvCxnSpPr>
          <p:nvPr userDrawn="1"/>
        </p:nvCxnSpPr>
        <p:spPr>
          <a:xfrm>
            <a:off x="7766244"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71A764D-3E43-45CC-0191-A353558094A7}"/>
              </a:ext>
            </a:extLst>
          </p:cNvPr>
          <p:cNvCxnSpPr>
            <a:cxnSpLocks/>
          </p:cNvCxnSpPr>
          <p:nvPr userDrawn="1"/>
        </p:nvCxnSpPr>
        <p:spPr>
          <a:xfrm>
            <a:off x="10220687"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39FA8FC-3DAD-0365-DCC6-0F32E87173AA}"/>
              </a:ext>
            </a:extLst>
          </p:cNvPr>
          <p:cNvCxnSpPr>
            <a:cxnSpLocks/>
          </p:cNvCxnSpPr>
          <p:nvPr userDrawn="1"/>
        </p:nvCxnSpPr>
        <p:spPr>
          <a:xfrm>
            <a:off x="2898438"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4215D00-4EC5-ED6C-6901-9C80C4842851}"/>
              </a:ext>
            </a:extLst>
          </p:cNvPr>
          <p:cNvCxnSpPr>
            <a:cxnSpLocks/>
          </p:cNvCxnSpPr>
          <p:nvPr userDrawn="1"/>
        </p:nvCxnSpPr>
        <p:spPr>
          <a:xfrm>
            <a:off x="5327145"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04CDA88-7F72-6884-E098-8EF2A6E29414}"/>
              </a:ext>
            </a:extLst>
          </p:cNvPr>
          <p:cNvCxnSpPr>
            <a:cxnSpLocks/>
          </p:cNvCxnSpPr>
          <p:nvPr userDrawn="1"/>
        </p:nvCxnSpPr>
        <p:spPr>
          <a:xfrm>
            <a:off x="10263495"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279A4DB-0427-0A66-AF0B-093378DC095E}"/>
              </a:ext>
            </a:extLst>
          </p:cNvPr>
          <p:cNvCxnSpPr>
            <a:cxnSpLocks/>
          </p:cNvCxnSpPr>
          <p:nvPr userDrawn="1"/>
        </p:nvCxnSpPr>
        <p:spPr>
          <a:xfrm>
            <a:off x="7803150" y="4624675"/>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9D02220-F018-1969-3164-6BFF4EA1B235}"/>
              </a:ext>
            </a:extLst>
          </p:cNvPr>
          <p:cNvCxnSpPr>
            <a:cxnSpLocks/>
          </p:cNvCxnSpPr>
          <p:nvPr userDrawn="1"/>
        </p:nvCxnSpPr>
        <p:spPr>
          <a:xfrm>
            <a:off x="484036" y="464773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71" name="Text Placeholder 6">
            <a:extLst>
              <a:ext uri="{FF2B5EF4-FFF2-40B4-BE49-F238E27FC236}">
                <a16:creationId xmlns:a16="http://schemas.microsoft.com/office/drawing/2014/main" id="{19EADE65-C122-EB2C-19EB-19D10330B91B}"/>
              </a:ext>
            </a:extLst>
          </p:cNvPr>
          <p:cNvSpPr>
            <a:spLocks noGrp="1"/>
          </p:cNvSpPr>
          <p:nvPr>
            <p:ph type="body" sz="quarter" idx="33" hasCustomPrompt="1"/>
          </p:nvPr>
        </p:nvSpPr>
        <p:spPr>
          <a:xfrm>
            <a:off x="34284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3" name="Text Placeholder 6">
            <a:extLst>
              <a:ext uri="{FF2B5EF4-FFF2-40B4-BE49-F238E27FC236}">
                <a16:creationId xmlns:a16="http://schemas.microsoft.com/office/drawing/2014/main" id="{CB9D182C-F076-5175-7385-DE48C8E9FF5A}"/>
              </a:ext>
            </a:extLst>
          </p:cNvPr>
          <p:cNvSpPr>
            <a:spLocks noGrp="1"/>
          </p:cNvSpPr>
          <p:nvPr>
            <p:ph type="body" sz="quarter" idx="35" hasCustomPrompt="1"/>
          </p:nvPr>
        </p:nvSpPr>
        <p:spPr>
          <a:xfrm>
            <a:off x="5226317"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4" name="Text Placeholder 6">
            <a:extLst>
              <a:ext uri="{FF2B5EF4-FFF2-40B4-BE49-F238E27FC236}">
                <a16:creationId xmlns:a16="http://schemas.microsoft.com/office/drawing/2014/main" id="{88730061-9A2D-BBD8-79B7-3F41D535AE99}"/>
              </a:ext>
            </a:extLst>
          </p:cNvPr>
          <p:cNvSpPr>
            <a:spLocks noGrp="1"/>
          </p:cNvSpPr>
          <p:nvPr>
            <p:ph type="body" sz="quarter" idx="36" hasCustomPrompt="1"/>
          </p:nvPr>
        </p:nvSpPr>
        <p:spPr>
          <a:xfrm>
            <a:off x="7729449"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5" name="Text Placeholder 6">
            <a:extLst>
              <a:ext uri="{FF2B5EF4-FFF2-40B4-BE49-F238E27FC236}">
                <a16:creationId xmlns:a16="http://schemas.microsoft.com/office/drawing/2014/main" id="{97C1F9A3-D059-7259-C0FB-DF8D338811A8}"/>
              </a:ext>
            </a:extLst>
          </p:cNvPr>
          <p:cNvSpPr>
            <a:spLocks noGrp="1"/>
          </p:cNvSpPr>
          <p:nvPr>
            <p:ph type="body" sz="quarter" idx="37" hasCustomPrompt="1"/>
          </p:nvPr>
        </p:nvSpPr>
        <p:spPr>
          <a:xfrm>
            <a:off x="1017027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6" name="Text Placeholder 6">
            <a:extLst>
              <a:ext uri="{FF2B5EF4-FFF2-40B4-BE49-F238E27FC236}">
                <a16:creationId xmlns:a16="http://schemas.microsoft.com/office/drawing/2014/main" id="{B6A037C9-0C42-CE2B-896B-AF6B848B534A}"/>
              </a:ext>
            </a:extLst>
          </p:cNvPr>
          <p:cNvSpPr>
            <a:spLocks noGrp="1"/>
          </p:cNvSpPr>
          <p:nvPr>
            <p:ph type="body" sz="quarter" idx="38" hasCustomPrompt="1"/>
          </p:nvPr>
        </p:nvSpPr>
        <p:spPr>
          <a:xfrm>
            <a:off x="279263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7" name="Text Placeholder 6">
            <a:extLst>
              <a:ext uri="{FF2B5EF4-FFF2-40B4-BE49-F238E27FC236}">
                <a16:creationId xmlns:a16="http://schemas.microsoft.com/office/drawing/2014/main" id="{D83EABD8-8716-2269-4367-B8B667FDE791}"/>
              </a:ext>
            </a:extLst>
          </p:cNvPr>
          <p:cNvSpPr>
            <a:spLocks noGrp="1"/>
          </p:cNvSpPr>
          <p:nvPr>
            <p:ph type="body" sz="quarter" idx="39" hasCustomPrompt="1"/>
          </p:nvPr>
        </p:nvSpPr>
        <p:spPr>
          <a:xfrm>
            <a:off x="34284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8" name="Text Placeholder 6">
            <a:extLst>
              <a:ext uri="{FF2B5EF4-FFF2-40B4-BE49-F238E27FC236}">
                <a16:creationId xmlns:a16="http://schemas.microsoft.com/office/drawing/2014/main" id="{EA92B77D-AE99-9AE0-42D8-2D2A16ED3C1D}"/>
              </a:ext>
            </a:extLst>
          </p:cNvPr>
          <p:cNvSpPr>
            <a:spLocks noGrp="1"/>
          </p:cNvSpPr>
          <p:nvPr>
            <p:ph type="body" sz="quarter" idx="40" hasCustomPrompt="1"/>
          </p:nvPr>
        </p:nvSpPr>
        <p:spPr>
          <a:xfrm>
            <a:off x="5226317"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9" name="Text Placeholder 6">
            <a:extLst>
              <a:ext uri="{FF2B5EF4-FFF2-40B4-BE49-F238E27FC236}">
                <a16:creationId xmlns:a16="http://schemas.microsoft.com/office/drawing/2014/main" id="{ADC7C694-3541-85F1-A4EC-DA4E64C5A090}"/>
              </a:ext>
            </a:extLst>
          </p:cNvPr>
          <p:cNvSpPr>
            <a:spLocks noGrp="1"/>
          </p:cNvSpPr>
          <p:nvPr>
            <p:ph type="body" sz="quarter" idx="41" hasCustomPrompt="1"/>
          </p:nvPr>
        </p:nvSpPr>
        <p:spPr>
          <a:xfrm>
            <a:off x="7729449"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80" name="Text Placeholder 6">
            <a:extLst>
              <a:ext uri="{FF2B5EF4-FFF2-40B4-BE49-F238E27FC236}">
                <a16:creationId xmlns:a16="http://schemas.microsoft.com/office/drawing/2014/main" id="{B724C0B8-9B99-F1BB-62EB-0C571FF3E752}"/>
              </a:ext>
            </a:extLst>
          </p:cNvPr>
          <p:cNvSpPr>
            <a:spLocks noGrp="1"/>
          </p:cNvSpPr>
          <p:nvPr>
            <p:ph type="body" sz="quarter" idx="42" hasCustomPrompt="1"/>
          </p:nvPr>
        </p:nvSpPr>
        <p:spPr>
          <a:xfrm>
            <a:off x="1017027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Tree>
    <p:extLst>
      <p:ext uri="{BB962C8B-B14F-4D97-AF65-F5344CB8AC3E}">
        <p14:creationId xmlns:p14="http://schemas.microsoft.com/office/powerpoint/2010/main" val="632071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F981E92-320F-428D-AE9E-6ED8AAFCF980}" type="datetimeFigureOut">
              <a:rPr lang="en-GB" smtClean="0"/>
              <a:t>14/01/2025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E2C877-0506-4A3A-B5DF-8149D82B0B2E}"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864917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F981E92-320F-428D-AE9E-6ED8AAFCF980}" type="datetimeFigureOut">
              <a:rPr lang="en-GB" smtClean="0"/>
              <a:t>14/01/2025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E2C877-0506-4A3A-B5DF-8149D82B0B2E}"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26000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14/01/2025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2000923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14/01/2025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108530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14/01/2025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706971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14/01/2025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557241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14/01/2025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543197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14/01/2025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3634658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14/01/2025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300178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14/01/2025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593224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14/01/2025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625421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14/01/2025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51715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14/01/2025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568909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14/01/2025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847833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14/01/2025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853699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F981E92-320F-428D-AE9E-6ED8AAFCF980}" type="datetimeFigureOut">
              <a:rPr lang="en-GB" smtClean="0"/>
              <a:t>14/01/2025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211275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F981E92-320F-428D-AE9E-6ED8AAFCF980}" type="datetimeFigureOut">
              <a:rPr lang="en-GB" smtClean="0"/>
              <a:t>14/01/2025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809165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F981E92-320F-428D-AE9E-6ED8AAFCF980}" type="datetimeFigureOut">
              <a:rPr lang="en-GB" smtClean="0"/>
              <a:t>14/01/2025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159281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14/01/2025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63242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981E92-320F-428D-AE9E-6ED8AAFCF980}" type="datetimeFigureOut">
              <a:rPr lang="en-GB" smtClean="0"/>
              <a:t>14/01/2025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E2C877-0506-4A3A-B5DF-8149D82B0B2E}"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1737146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14/01/2025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57494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dirty="0"/>
          </a:p>
        </p:txBody>
      </p:sp>
      <p:sp>
        <p:nvSpPr>
          <p:cNvPr id="2" name="Date Placeholder 1"/>
          <p:cNvSpPr>
            <a:spLocks noGrp="1"/>
          </p:cNvSpPr>
          <p:nvPr>
            <p:ph type="dt" sz="half" idx="10"/>
          </p:nvPr>
        </p:nvSpPr>
        <p:spPr/>
        <p:txBody>
          <a:bodyPr/>
          <a:lstStyle/>
          <a:p>
            <a:fld id="{2F981E92-320F-428D-AE9E-6ED8AAFCF980}" type="datetimeFigureOut">
              <a:rPr lang="en-GB" smtClean="0"/>
              <a:t>14/01/2025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3475310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F981E92-320F-428D-AE9E-6ED8AAFCF980}" type="datetimeFigureOut">
              <a:rPr lang="en-GB" smtClean="0"/>
              <a:t>14/01/2025</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90E2C877-0506-4A3A-B5DF-8149D82B0B2E}" type="slidenum">
              <a:rPr lang="en-GB" smtClean="0"/>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2487152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14/01/2025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858983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14/01/2025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dirty="0"/>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924084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14/01/2025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23857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14/01/2025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674962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14/01/2025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53356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14/01/2025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171413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981E92-320F-428D-AE9E-6ED8AAFCF980}" type="datetimeFigureOut">
              <a:rPr lang="en-GB" smtClean="0"/>
              <a:t>14/01/2025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E2C877-0506-4A3A-B5DF-8149D82B0B2E}"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258978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F981E92-320F-428D-AE9E-6ED8AAFCF980}" type="datetimeFigureOut">
              <a:rPr lang="en-GB" smtClean="0"/>
              <a:t>14/01/2025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E2C877-0506-4A3A-B5DF-8149D82B0B2E}"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423260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14/01/2025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661752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14/01/2025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98794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14/01/2025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614933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14/01/2025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dirty="0"/>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dirty="0"/>
              <a:t>Click icon to add picture</a:t>
            </a:r>
            <a:endParaRPr lang="en-GB" dirty="0"/>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dirty="0"/>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dirty="0"/>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673288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image" Target="../media/image2.jpeg"/><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tags" Target="../tags/tag32.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85BD38DE-0542-4FAE-989F-105676356085}" type="datetimeFigureOut">
              <a:rPr lang="en-GB" smtClean="0"/>
              <a:t>14/01/2025</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79E5F90B-4EFD-4F87-8571-C292E52EB0A8}" type="slidenum">
              <a:rPr lang="en-GB" smtClean="0"/>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2"/>
    </p:custDataLst>
    <p:extLst>
      <p:ext uri="{BB962C8B-B14F-4D97-AF65-F5344CB8AC3E}">
        <p14:creationId xmlns:p14="http://schemas.microsoft.com/office/powerpoint/2010/main" val="30511158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720"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F981E92-320F-428D-AE9E-6ED8AAFCF980}" type="datetimeFigureOut">
              <a:rPr lang="en-GB" smtClean="0"/>
              <a:t>14/01/2025</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90E2C877-0506-4A3A-B5DF-8149D82B0B2E}" type="slidenum">
              <a:rPr lang="en-GB" smtClean="0"/>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1"/>
    </p:custDataLst>
    <p:extLst>
      <p:ext uri="{BB962C8B-B14F-4D97-AF65-F5344CB8AC3E}">
        <p14:creationId xmlns:p14="http://schemas.microsoft.com/office/powerpoint/2010/main" val="58516419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40.jp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40.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6.jpeg"/><Relationship Id="rId5" Type="http://schemas.openxmlformats.org/officeDocument/2006/relationships/image" Target="../media/image49.jpeg"/><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52.jpeg"/><Relationship Id="rId5" Type="http://schemas.openxmlformats.org/officeDocument/2006/relationships/image" Target="../media/image45.jpeg"/><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jpeg"/></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5.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png"/><Relationship Id="rId7" Type="http://schemas.openxmlformats.org/officeDocument/2006/relationships/image" Target="../media/image67.jpeg"/><Relationship Id="rId12" Type="http://schemas.openxmlformats.org/officeDocument/2006/relationships/image" Target="../media/image72.jpeg"/><Relationship Id="rId2" Type="http://schemas.openxmlformats.org/officeDocument/2006/relationships/notesSlide" Target="../notesSlides/notesSlide25.xml"/><Relationship Id="rId1" Type="http://schemas.openxmlformats.org/officeDocument/2006/relationships/slideLayout" Target="../slideLayouts/slideLayout30.xml"/><Relationship Id="rId6" Type="http://schemas.openxmlformats.org/officeDocument/2006/relationships/image" Target="../media/image66.png"/><Relationship Id="rId11" Type="http://schemas.openxmlformats.org/officeDocument/2006/relationships/image" Target="../media/image71.jpeg"/><Relationship Id="rId5" Type="http://schemas.openxmlformats.org/officeDocument/2006/relationships/image" Target="../media/image65.png"/><Relationship Id="rId10" Type="http://schemas.openxmlformats.org/officeDocument/2006/relationships/image" Target="../media/image70.jpeg"/><Relationship Id="rId4" Type="http://schemas.openxmlformats.org/officeDocument/2006/relationships/image" Target="../media/image64.png"/><Relationship Id="rId9" Type="http://schemas.openxmlformats.org/officeDocument/2006/relationships/image" Target="../media/image69.jpeg"/></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79.jpeg"/><Relationship Id="rId13" Type="http://schemas.openxmlformats.org/officeDocument/2006/relationships/image" Target="../media/image84.jpg"/><Relationship Id="rId18" Type="http://schemas.openxmlformats.org/officeDocument/2006/relationships/image" Target="../media/image89.emf"/><Relationship Id="rId26" Type="http://schemas.openxmlformats.org/officeDocument/2006/relationships/image" Target="../media/image97.jpg"/><Relationship Id="rId39" Type="http://schemas.openxmlformats.org/officeDocument/2006/relationships/image" Target="../media/image110.png"/><Relationship Id="rId3" Type="http://schemas.openxmlformats.org/officeDocument/2006/relationships/image" Target="../media/image74.jpg"/><Relationship Id="rId21" Type="http://schemas.openxmlformats.org/officeDocument/2006/relationships/image" Target="../media/image92.jpeg"/><Relationship Id="rId34" Type="http://schemas.openxmlformats.org/officeDocument/2006/relationships/image" Target="../media/image105.png"/><Relationship Id="rId7" Type="http://schemas.openxmlformats.org/officeDocument/2006/relationships/image" Target="../media/image78.png"/><Relationship Id="rId12" Type="http://schemas.openxmlformats.org/officeDocument/2006/relationships/image" Target="../media/image83.jpeg"/><Relationship Id="rId17" Type="http://schemas.openxmlformats.org/officeDocument/2006/relationships/image" Target="../media/image88.jpeg"/><Relationship Id="rId25" Type="http://schemas.openxmlformats.org/officeDocument/2006/relationships/image" Target="../media/image96.jpg"/><Relationship Id="rId33" Type="http://schemas.openxmlformats.org/officeDocument/2006/relationships/image" Target="../media/image104.png"/><Relationship Id="rId38" Type="http://schemas.openxmlformats.org/officeDocument/2006/relationships/image" Target="../media/image109.jpg"/><Relationship Id="rId2" Type="http://schemas.openxmlformats.org/officeDocument/2006/relationships/notesSlide" Target="../notesSlides/notesSlide28.xml"/><Relationship Id="rId16" Type="http://schemas.openxmlformats.org/officeDocument/2006/relationships/image" Target="../media/image87.jpeg"/><Relationship Id="rId20" Type="http://schemas.openxmlformats.org/officeDocument/2006/relationships/image" Target="../media/image91.jpeg"/><Relationship Id="rId29" Type="http://schemas.openxmlformats.org/officeDocument/2006/relationships/image" Target="../media/image100.jpg"/><Relationship Id="rId41" Type="http://schemas.openxmlformats.org/officeDocument/2006/relationships/image" Target="../media/image112.png"/><Relationship Id="rId1" Type="http://schemas.openxmlformats.org/officeDocument/2006/relationships/slideLayout" Target="../slideLayouts/slideLayout3.xml"/><Relationship Id="rId6" Type="http://schemas.openxmlformats.org/officeDocument/2006/relationships/image" Target="../media/image77.jpeg"/><Relationship Id="rId11" Type="http://schemas.openxmlformats.org/officeDocument/2006/relationships/image" Target="../media/image82.png"/><Relationship Id="rId24" Type="http://schemas.openxmlformats.org/officeDocument/2006/relationships/image" Target="../media/image95.jpg"/><Relationship Id="rId32" Type="http://schemas.openxmlformats.org/officeDocument/2006/relationships/image" Target="../media/image103.png"/><Relationship Id="rId37" Type="http://schemas.openxmlformats.org/officeDocument/2006/relationships/image" Target="../media/image108.emf"/><Relationship Id="rId40" Type="http://schemas.openxmlformats.org/officeDocument/2006/relationships/image" Target="../media/image111.png"/><Relationship Id="rId5" Type="http://schemas.openxmlformats.org/officeDocument/2006/relationships/image" Target="../media/image76.jpeg"/><Relationship Id="rId15" Type="http://schemas.openxmlformats.org/officeDocument/2006/relationships/image" Target="../media/image86.jpg"/><Relationship Id="rId23" Type="http://schemas.openxmlformats.org/officeDocument/2006/relationships/image" Target="../media/image94.jpg"/><Relationship Id="rId28" Type="http://schemas.openxmlformats.org/officeDocument/2006/relationships/image" Target="../media/image99.jpg"/><Relationship Id="rId36" Type="http://schemas.openxmlformats.org/officeDocument/2006/relationships/image" Target="../media/image107.jpeg"/><Relationship Id="rId10" Type="http://schemas.openxmlformats.org/officeDocument/2006/relationships/image" Target="../media/image81.jpeg"/><Relationship Id="rId19" Type="http://schemas.openxmlformats.org/officeDocument/2006/relationships/image" Target="../media/image90.jpeg"/><Relationship Id="rId31" Type="http://schemas.openxmlformats.org/officeDocument/2006/relationships/image" Target="../media/image102.png"/><Relationship Id="rId4" Type="http://schemas.openxmlformats.org/officeDocument/2006/relationships/image" Target="../media/image75.jpg"/><Relationship Id="rId9" Type="http://schemas.openxmlformats.org/officeDocument/2006/relationships/image" Target="../media/image80.jpeg"/><Relationship Id="rId14" Type="http://schemas.openxmlformats.org/officeDocument/2006/relationships/image" Target="../media/image85.jpeg"/><Relationship Id="rId22" Type="http://schemas.openxmlformats.org/officeDocument/2006/relationships/image" Target="../media/image93.png"/><Relationship Id="rId27" Type="http://schemas.openxmlformats.org/officeDocument/2006/relationships/image" Target="../media/image98.png"/><Relationship Id="rId30" Type="http://schemas.openxmlformats.org/officeDocument/2006/relationships/image" Target="../media/image101.png"/><Relationship Id="rId35" Type="http://schemas.openxmlformats.org/officeDocument/2006/relationships/image" Target="../media/image10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chart" Target="../charts/chart2.xml"/><Relationship Id="rId7" Type="http://schemas.openxmlformats.org/officeDocument/2006/relationships/image" Target="../media/image10.jpeg"/><Relationship Id="rId12"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jpeg"/><Relationship Id="rId3" Type="http://schemas.openxmlformats.org/officeDocument/2006/relationships/chart" Target="../charts/chart3.xml"/><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chart" Target="../charts/chart4.xml"/><Relationship Id="rId7" Type="http://schemas.openxmlformats.org/officeDocument/2006/relationships/image" Target="../media/image30.png"/><Relationship Id="rId12"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9.jpeg"/><Relationship Id="rId11" Type="http://schemas.openxmlformats.org/officeDocument/2006/relationships/image" Target="../media/image34.png"/><Relationship Id="rId5" Type="http://schemas.openxmlformats.org/officeDocument/2006/relationships/image" Target="../media/image28.jpeg"/><Relationship Id="rId10" Type="http://schemas.openxmlformats.org/officeDocument/2006/relationships/image" Target="../media/image33.png"/><Relationship Id="rId4" Type="http://schemas.openxmlformats.org/officeDocument/2006/relationships/image" Target="../media/image27.jpe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izard singing into a microphone&#10;&#10;Description automatically generated">
            <a:extLst>
              <a:ext uri="{FF2B5EF4-FFF2-40B4-BE49-F238E27FC236}">
                <a16:creationId xmlns:a16="http://schemas.microsoft.com/office/drawing/2014/main" id="{ADB0D8A1-952C-F484-1A03-622821C3EE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C7B00337-5F6E-43B5-87CC-45ED701B4FF0}"/>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3" name="Freeform 7">
            <a:extLst>
              <a:ext uri="{FF2B5EF4-FFF2-40B4-BE49-F238E27FC236}">
                <a16:creationId xmlns:a16="http://schemas.microsoft.com/office/drawing/2014/main" id="{20C4367D-8492-447F-8E54-9F2C355F17E6}"/>
              </a:ext>
            </a:extLst>
          </p:cNvPr>
          <p:cNvSpPr>
            <a:spLocks/>
          </p:cNvSpPr>
          <p:nvPr/>
        </p:nvSpPr>
        <p:spPr bwMode="auto">
          <a:xfrm>
            <a:off x="730992" y="304652"/>
            <a:ext cx="1659735" cy="576786"/>
          </a:xfrm>
          <a:custGeom>
            <a:avLst/>
            <a:gdLst>
              <a:gd name="T0" fmla="*/ 26 w 452"/>
              <a:gd name="T1" fmla="*/ 2 h 132"/>
              <a:gd name="T2" fmla="*/ 26 w 452"/>
              <a:gd name="T3" fmla="*/ 0 h 132"/>
              <a:gd name="T4" fmla="*/ 13 w 452"/>
              <a:gd name="T5" fmla="*/ 3 h 132"/>
              <a:gd name="T6" fmla="*/ 4 w 452"/>
              <a:gd name="T7" fmla="*/ 11 h 132"/>
              <a:gd name="T8" fmla="*/ 0 w 452"/>
              <a:gd name="T9" fmla="*/ 26 h 132"/>
              <a:gd name="T10" fmla="*/ 0 w 452"/>
              <a:gd name="T11" fmla="*/ 132 h 132"/>
              <a:gd name="T12" fmla="*/ 426 w 452"/>
              <a:gd name="T13" fmla="*/ 132 h 132"/>
              <a:gd name="T14" fmla="*/ 438 w 452"/>
              <a:gd name="T15" fmla="*/ 129 h 132"/>
              <a:gd name="T16" fmla="*/ 447 w 452"/>
              <a:gd name="T17" fmla="*/ 121 h 132"/>
              <a:gd name="T18" fmla="*/ 452 w 452"/>
              <a:gd name="T19" fmla="*/ 106 h 132"/>
              <a:gd name="T20" fmla="*/ 452 w 452"/>
              <a:gd name="T21" fmla="*/ 26 h 132"/>
              <a:gd name="T22" fmla="*/ 448 w 452"/>
              <a:gd name="T23" fmla="*/ 13 h 132"/>
              <a:gd name="T24" fmla="*/ 441 w 452"/>
              <a:gd name="T25" fmla="*/ 4 h 132"/>
              <a:gd name="T26" fmla="*/ 426 w 452"/>
              <a:gd name="T27" fmla="*/ 0 h 132"/>
              <a:gd name="T28" fmla="*/ 26 w 452"/>
              <a:gd name="T29" fmla="*/ 0 h 132"/>
              <a:gd name="T30" fmla="*/ 26 w 452"/>
              <a:gd name="T31" fmla="*/ 2 h 132"/>
              <a:gd name="T32" fmla="*/ 26 w 452"/>
              <a:gd name="T33" fmla="*/ 4 h 132"/>
              <a:gd name="T34" fmla="*/ 426 w 452"/>
              <a:gd name="T35" fmla="*/ 4 h 132"/>
              <a:gd name="T36" fmla="*/ 438 w 452"/>
              <a:gd name="T37" fmla="*/ 7 h 132"/>
              <a:gd name="T38" fmla="*/ 446 w 452"/>
              <a:gd name="T39" fmla="*/ 19 h 132"/>
              <a:gd name="T40" fmla="*/ 447 w 452"/>
              <a:gd name="T41" fmla="*/ 24 h 132"/>
              <a:gd name="T42" fmla="*/ 448 w 452"/>
              <a:gd name="T43" fmla="*/ 25 h 132"/>
              <a:gd name="T44" fmla="*/ 448 w 452"/>
              <a:gd name="T45" fmla="*/ 26 h 132"/>
              <a:gd name="T46" fmla="*/ 448 w 452"/>
              <a:gd name="T47" fmla="*/ 26 h 132"/>
              <a:gd name="T48" fmla="*/ 448 w 452"/>
              <a:gd name="T49" fmla="*/ 106 h 132"/>
              <a:gd name="T50" fmla="*/ 444 w 452"/>
              <a:gd name="T51" fmla="*/ 119 h 132"/>
              <a:gd name="T52" fmla="*/ 433 w 452"/>
              <a:gd name="T53" fmla="*/ 127 h 132"/>
              <a:gd name="T54" fmla="*/ 428 w 452"/>
              <a:gd name="T55" fmla="*/ 128 h 132"/>
              <a:gd name="T56" fmla="*/ 426 w 452"/>
              <a:gd name="T57" fmla="*/ 128 h 132"/>
              <a:gd name="T58" fmla="*/ 426 w 452"/>
              <a:gd name="T59" fmla="*/ 128 h 132"/>
              <a:gd name="T60" fmla="*/ 426 w 452"/>
              <a:gd name="T61" fmla="*/ 128 h 132"/>
              <a:gd name="T62" fmla="*/ 4 w 452"/>
              <a:gd name="T63" fmla="*/ 128 h 132"/>
              <a:gd name="T64" fmla="*/ 4 w 452"/>
              <a:gd name="T65" fmla="*/ 26 h 132"/>
              <a:gd name="T66" fmla="*/ 7 w 452"/>
              <a:gd name="T67" fmla="*/ 13 h 132"/>
              <a:gd name="T68" fmla="*/ 19 w 452"/>
              <a:gd name="T69" fmla="*/ 5 h 132"/>
              <a:gd name="T70" fmla="*/ 24 w 452"/>
              <a:gd name="T71" fmla="*/ 4 h 132"/>
              <a:gd name="T72" fmla="*/ 25 w 452"/>
              <a:gd name="T73" fmla="*/ 4 h 132"/>
              <a:gd name="T74" fmla="*/ 25 w 452"/>
              <a:gd name="T75" fmla="*/ 4 h 132"/>
              <a:gd name="T76" fmla="*/ 26 w 452"/>
              <a:gd name="T77" fmla="*/ 4 h 132"/>
              <a:gd name="T78" fmla="*/ 26 w 452"/>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52" h="132">
                <a:moveTo>
                  <a:pt x="26" y="2"/>
                </a:moveTo>
                <a:cubicBezTo>
                  <a:pt x="26" y="0"/>
                  <a:pt x="26" y="0"/>
                  <a:pt x="26" y="0"/>
                </a:cubicBezTo>
                <a:cubicBezTo>
                  <a:pt x="25" y="0"/>
                  <a:pt x="19" y="0"/>
                  <a:pt x="13" y="3"/>
                </a:cubicBezTo>
                <a:cubicBezTo>
                  <a:pt x="9" y="5"/>
                  <a:pt x="6" y="7"/>
                  <a:pt x="4" y="11"/>
                </a:cubicBezTo>
                <a:cubicBezTo>
                  <a:pt x="1" y="14"/>
                  <a:pt x="0" y="19"/>
                  <a:pt x="0" y="26"/>
                </a:cubicBezTo>
                <a:cubicBezTo>
                  <a:pt x="0" y="132"/>
                  <a:pt x="0" y="132"/>
                  <a:pt x="0" y="132"/>
                </a:cubicBezTo>
                <a:cubicBezTo>
                  <a:pt x="426" y="132"/>
                  <a:pt x="426" y="132"/>
                  <a:pt x="426" y="132"/>
                </a:cubicBezTo>
                <a:cubicBezTo>
                  <a:pt x="426" y="132"/>
                  <a:pt x="432" y="132"/>
                  <a:pt x="438" y="129"/>
                </a:cubicBezTo>
                <a:cubicBezTo>
                  <a:pt x="442" y="127"/>
                  <a:pt x="445" y="124"/>
                  <a:pt x="447" y="121"/>
                </a:cubicBezTo>
                <a:cubicBezTo>
                  <a:pt x="450" y="117"/>
                  <a:pt x="452" y="112"/>
                  <a:pt x="452" y="106"/>
                </a:cubicBezTo>
                <a:cubicBezTo>
                  <a:pt x="452" y="26"/>
                  <a:pt x="452" y="26"/>
                  <a:pt x="452" y="26"/>
                </a:cubicBezTo>
                <a:cubicBezTo>
                  <a:pt x="452" y="26"/>
                  <a:pt x="452" y="19"/>
                  <a:pt x="448" y="13"/>
                </a:cubicBezTo>
                <a:cubicBezTo>
                  <a:pt x="447" y="10"/>
                  <a:pt x="444" y="6"/>
                  <a:pt x="441" y="4"/>
                </a:cubicBezTo>
                <a:cubicBezTo>
                  <a:pt x="437" y="1"/>
                  <a:pt x="432" y="0"/>
                  <a:pt x="426" y="0"/>
                </a:cubicBezTo>
                <a:cubicBezTo>
                  <a:pt x="26" y="0"/>
                  <a:pt x="26" y="0"/>
                  <a:pt x="26" y="0"/>
                </a:cubicBezTo>
                <a:cubicBezTo>
                  <a:pt x="26" y="2"/>
                  <a:pt x="26" y="2"/>
                  <a:pt x="26" y="2"/>
                </a:cubicBezTo>
                <a:cubicBezTo>
                  <a:pt x="26" y="4"/>
                  <a:pt x="26" y="4"/>
                  <a:pt x="26" y="4"/>
                </a:cubicBezTo>
                <a:cubicBezTo>
                  <a:pt x="426" y="4"/>
                  <a:pt x="426" y="4"/>
                  <a:pt x="426" y="4"/>
                </a:cubicBezTo>
                <a:cubicBezTo>
                  <a:pt x="431" y="4"/>
                  <a:pt x="435" y="5"/>
                  <a:pt x="438" y="7"/>
                </a:cubicBezTo>
                <a:cubicBezTo>
                  <a:pt x="443" y="10"/>
                  <a:pt x="445" y="15"/>
                  <a:pt x="446" y="19"/>
                </a:cubicBezTo>
                <a:cubicBezTo>
                  <a:pt x="447" y="21"/>
                  <a:pt x="447" y="22"/>
                  <a:pt x="447" y="24"/>
                </a:cubicBezTo>
                <a:cubicBezTo>
                  <a:pt x="447" y="24"/>
                  <a:pt x="448" y="25"/>
                  <a:pt x="448" y="25"/>
                </a:cubicBezTo>
                <a:cubicBezTo>
                  <a:pt x="448" y="26"/>
                  <a:pt x="448" y="26"/>
                  <a:pt x="448" y="26"/>
                </a:cubicBezTo>
                <a:cubicBezTo>
                  <a:pt x="448" y="26"/>
                  <a:pt x="448" y="26"/>
                  <a:pt x="448" y="26"/>
                </a:cubicBezTo>
                <a:cubicBezTo>
                  <a:pt x="448" y="106"/>
                  <a:pt x="448" y="106"/>
                  <a:pt x="448" y="106"/>
                </a:cubicBezTo>
                <a:cubicBezTo>
                  <a:pt x="448" y="111"/>
                  <a:pt x="446" y="115"/>
                  <a:pt x="444" y="119"/>
                </a:cubicBezTo>
                <a:cubicBezTo>
                  <a:pt x="441" y="123"/>
                  <a:pt x="437" y="125"/>
                  <a:pt x="433" y="127"/>
                </a:cubicBezTo>
                <a:cubicBezTo>
                  <a:pt x="431" y="127"/>
                  <a:pt x="429" y="127"/>
                  <a:pt x="428" y="128"/>
                </a:cubicBezTo>
                <a:cubicBezTo>
                  <a:pt x="427" y="128"/>
                  <a:pt x="426" y="128"/>
                  <a:pt x="426" y="128"/>
                </a:cubicBezTo>
                <a:cubicBezTo>
                  <a:pt x="426" y="128"/>
                  <a:pt x="426" y="128"/>
                  <a:pt x="426" y="128"/>
                </a:cubicBezTo>
                <a:cubicBezTo>
                  <a:pt x="426" y="128"/>
                  <a:pt x="426" y="128"/>
                  <a:pt x="426"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0" name="Title 2">
            <a:extLst>
              <a:ext uri="{FF2B5EF4-FFF2-40B4-BE49-F238E27FC236}">
                <a16:creationId xmlns:a16="http://schemas.microsoft.com/office/drawing/2014/main" id="{A59039B1-FF18-4717-A835-8D3EB179A427}"/>
              </a:ext>
            </a:extLst>
          </p:cNvPr>
          <p:cNvSpPr>
            <a:spLocks noGrp="1"/>
          </p:cNvSpPr>
          <p:nvPr>
            <p:ph type="ctrTitle"/>
          </p:nvPr>
        </p:nvSpPr>
        <p:spPr>
          <a:xfrm>
            <a:off x="574109" y="979422"/>
            <a:ext cx="4947782" cy="2412000"/>
          </a:xfrm>
        </p:spPr>
        <p:txBody>
          <a:bodyPr/>
          <a:lstStyle/>
          <a:p>
            <a:r>
              <a:rPr lang="en-GB" sz="4000" dirty="0"/>
              <a:t>Future Focus Report</a:t>
            </a:r>
          </a:p>
        </p:txBody>
      </p:sp>
      <p:sp>
        <p:nvSpPr>
          <p:cNvPr id="11" name="Text Placeholder 3">
            <a:extLst>
              <a:ext uri="{FF2B5EF4-FFF2-40B4-BE49-F238E27FC236}">
                <a16:creationId xmlns:a16="http://schemas.microsoft.com/office/drawing/2014/main" id="{653A546F-84C5-465F-A4B1-DFC4E922148B}"/>
              </a:ext>
            </a:extLst>
          </p:cNvPr>
          <p:cNvSpPr>
            <a:spLocks noGrp="1"/>
          </p:cNvSpPr>
          <p:nvPr>
            <p:ph type="body" sz="quarter" idx="14"/>
          </p:nvPr>
        </p:nvSpPr>
        <p:spPr>
          <a:xfrm>
            <a:off x="839344" y="434677"/>
            <a:ext cx="1551383" cy="352613"/>
          </a:xfrm>
        </p:spPr>
        <p:txBody>
          <a:bodyPr/>
          <a:lstStyle/>
          <a:p>
            <a:r>
              <a:rPr lang="en-GB" dirty="0"/>
              <a:t>Q2 2025</a:t>
            </a:r>
          </a:p>
        </p:txBody>
      </p:sp>
      <p:pic>
        <p:nvPicPr>
          <p:cNvPr id="7" name="Picture 6">
            <a:extLst>
              <a:ext uri="{FF2B5EF4-FFF2-40B4-BE49-F238E27FC236}">
                <a16:creationId xmlns:a16="http://schemas.microsoft.com/office/drawing/2014/main" id="{79CFBA5A-06B0-40ED-B60C-A490A63950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5931" y="6069538"/>
            <a:ext cx="1618439" cy="681207"/>
          </a:xfrm>
          <a:prstGeom prst="rect">
            <a:avLst/>
          </a:prstGeom>
        </p:spPr>
      </p:pic>
      <p:sp>
        <p:nvSpPr>
          <p:cNvPr id="20" name="Text Placeholder 5">
            <a:extLst>
              <a:ext uri="{FF2B5EF4-FFF2-40B4-BE49-F238E27FC236}">
                <a16:creationId xmlns:a16="http://schemas.microsoft.com/office/drawing/2014/main" id="{B38D3E0E-17CF-4BF4-9B02-5C3F1D9A5A00}"/>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solidFill>
                <a:schemeClr val="bg1"/>
              </a:solidFill>
            </a:endParaRPr>
          </a:p>
        </p:txBody>
      </p:sp>
      <p:sp>
        <p:nvSpPr>
          <p:cNvPr id="18" name="Text Placeholder 5">
            <a:extLst>
              <a:ext uri="{FF2B5EF4-FFF2-40B4-BE49-F238E27FC236}">
                <a16:creationId xmlns:a16="http://schemas.microsoft.com/office/drawing/2014/main" id="{0A04A02B-0C1C-F1B4-9AD3-96041E64E50F}"/>
              </a:ext>
            </a:extLst>
          </p:cNvPr>
          <p:cNvSpPr txBox="1">
            <a:spLocks/>
          </p:cNvSpPr>
          <p:nvPr/>
        </p:nvSpPr>
        <p:spPr>
          <a:xfrm rot="16200000">
            <a:off x="10051200" y="3765600"/>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Sky, “That Sky Feeling”</a:t>
            </a:r>
          </a:p>
        </p:txBody>
      </p:sp>
    </p:spTree>
    <p:extLst>
      <p:ext uri="{BB962C8B-B14F-4D97-AF65-F5344CB8AC3E}">
        <p14:creationId xmlns:p14="http://schemas.microsoft.com/office/powerpoint/2010/main" val="26825108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50882EE-0623-E1A8-6E49-7DD07E0D490E}"/>
              </a:ext>
            </a:extLst>
          </p:cNvPr>
          <p:cNvSpPr/>
          <p:nvPr/>
        </p:nvSpPr>
        <p:spPr>
          <a:xfrm>
            <a:off x="6246074" y="3634309"/>
            <a:ext cx="5724526" cy="1550466"/>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bg2"/>
                </a:solidFill>
                <a:latin typeface="+mj-lt"/>
              </a:rPr>
              <a:t>This chart displays the proportion of linear and BVOD consumption for each of the three tiers and their deciles. Notably, the ‘middle tier’, accounting for 7% of linear TV viewing, makes up 28% of BVOD consumption, making them the key audience to extend campaigns through BVOD; we call them the ‘Reach Extenders’.</a:t>
            </a:r>
          </a:p>
        </p:txBody>
      </p:sp>
      <p:sp>
        <p:nvSpPr>
          <p:cNvPr id="2" name="Title 1">
            <a:extLst>
              <a:ext uri="{FF2B5EF4-FFF2-40B4-BE49-F238E27FC236}">
                <a16:creationId xmlns:a16="http://schemas.microsoft.com/office/drawing/2014/main" id="{4CFE4498-3A51-D56C-3D18-E731DD2A7B6E}"/>
              </a:ext>
            </a:extLst>
          </p:cNvPr>
          <p:cNvSpPr>
            <a:spLocks noGrp="1"/>
          </p:cNvSpPr>
          <p:nvPr>
            <p:ph type="title"/>
          </p:nvPr>
        </p:nvSpPr>
        <p:spPr/>
        <p:txBody>
          <a:bodyPr/>
          <a:lstStyle/>
          <a:p>
            <a:r>
              <a:rPr lang="en-GB" dirty="0"/>
              <a:t>Identifying the ‘Reach Extenders’</a:t>
            </a:r>
          </a:p>
        </p:txBody>
      </p:sp>
      <p:sp>
        <p:nvSpPr>
          <p:cNvPr id="3" name="Text Placeholder 2">
            <a:extLst>
              <a:ext uri="{FF2B5EF4-FFF2-40B4-BE49-F238E27FC236}">
                <a16:creationId xmlns:a16="http://schemas.microsoft.com/office/drawing/2014/main" id="{379AEF7D-8F42-D9A8-05D0-756B0512D93A}"/>
              </a:ext>
            </a:extLst>
          </p:cNvPr>
          <p:cNvSpPr>
            <a:spLocks noGrp="1"/>
          </p:cNvSpPr>
          <p:nvPr>
            <p:ph type="body" sz="quarter" idx="15"/>
          </p:nvPr>
        </p:nvSpPr>
        <p:spPr/>
        <p:txBody>
          <a:bodyPr/>
          <a:lstStyle/>
          <a:p>
            <a:r>
              <a:rPr lang="en-GB" dirty="0"/>
              <a:t>Source: BVOD Almighty</a:t>
            </a:r>
          </a:p>
        </p:txBody>
      </p:sp>
      <p:sp>
        <p:nvSpPr>
          <p:cNvPr id="9" name="Rectangle 8">
            <a:extLst>
              <a:ext uri="{FF2B5EF4-FFF2-40B4-BE49-F238E27FC236}">
                <a16:creationId xmlns:a16="http://schemas.microsoft.com/office/drawing/2014/main" id="{43CDD9E5-465F-9687-F8E8-61324B4DCF23}"/>
              </a:ext>
            </a:extLst>
          </p:cNvPr>
          <p:cNvSpPr/>
          <p:nvPr/>
        </p:nvSpPr>
        <p:spPr>
          <a:xfrm>
            <a:off x="371475" y="1151653"/>
            <a:ext cx="5506370" cy="520045"/>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GB" sz="1600" b="1" i="0" u="none" strike="noStrike" kern="1200" cap="none" spc="0" normalizeH="0" baseline="0" noProof="0" dirty="0">
                <a:solidFill>
                  <a:schemeClr val="bg2"/>
                </a:solidFill>
                <a:effectLst/>
                <a:uLnTx/>
                <a:uFillTx/>
                <a:latin typeface="Arial"/>
                <a:ea typeface="+mj-ea"/>
                <a:cs typeface="+mj-cs"/>
              </a:rPr>
              <a:t>Weight of viewing is a key factor </a:t>
            </a:r>
          </a:p>
          <a:p>
            <a:pPr algn="ctr"/>
            <a:r>
              <a:rPr kumimoji="0" lang="en-GB" sz="1600" b="1" i="0" u="none" strike="noStrike" kern="1200" cap="none" spc="0" normalizeH="0" baseline="0" noProof="0" dirty="0">
                <a:solidFill>
                  <a:schemeClr val="bg2"/>
                </a:solidFill>
                <a:effectLst/>
                <a:uLnTx/>
                <a:uFillTx/>
                <a:latin typeface="Arial"/>
                <a:ea typeface="+mj-ea"/>
                <a:cs typeface="+mj-cs"/>
              </a:rPr>
              <a:t>in incremental reach</a:t>
            </a:r>
            <a:endParaRPr lang="en-GB" sz="1600" b="1" dirty="0">
              <a:solidFill>
                <a:schemeClr val="bg2"/>
              </a:solidFill>
            </a:endParaRPr>
          </a:p>
        </p:txBody>
      </p:sp>
      <p:sp>
        <p:nvSpPr>
          <p:cNvPr id="10" name="Rectangle 9">
            <a:extLst>
              <a:ext uri="{FF2B5EF4-FFF2-40B4-BE49-F238E27FC236}">
                <a16:creationId xmlns:a16="http://schemas.microsoft.com/office/drawing/2014/main" id="{DC58A0AE-615E-F763-4B4C-29A77B093F46}"/>
              </a:ext>
            </a:extLst>
          </p:cNvPr>
          <p:cNvSpPr/>
          <p:nvPr/>
        </p:nvSpPr>
        <p:spPr>
          <a:xfrm>
            <a:off x="371475" y="3634309"/>
            <a:ext cx="5607970" cy="1550466"/>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bg2"/>
                </a:solidFill>
                <a:latin typeface="+mj-lt"/>
              </a:rPr>
              <a:t>Research from BVOD Almighty divided viewers into deciles based on weekly linear TV viewing. Light viewers are hard to target on TV, while heavy viewers are easily targeted via linear TV, reducing the role of BVOD. PwC’s analysis identifies the ‘middle tier’ as the key segment driving incremental reach via BVOD.</a:t>
            </a:r>
          </a:p>
        </p:txBody>
      </p:sp>
      <p:pic>
        <p:nvPicPr>
          <p:cNvPr id="17" name="Picture 16">
            <a:extLst>
              <a:ext uri="{FF2B5EF4-FFF2-40B4-BE49-F238E27FC236}">
                <a16:creationId xmlns:a16="http://schemas.microsoft.com/office/drawing/2014/main" id="{41EFAE3E-645B-7260-FFEB-8E4A80A963BB}"/>
              </a:ext>
            </a:extLst>
          </p:cNvPr>
          <p:cNvPicPr>
            <a:picLocks noChangeAspect="1"/>
          </p:cNvPicPr>
          <p:nvPr/>
        </p:nvPicPr>
        <p:blipFill rotWithShape="1">
          <a:blip r:embed="rId3"/>
          <a:srcRect l="1238" r="1094"/>
          <a:stretch/>
        </p:blipFill>
        <p:spPr>
          <a:xfrm>
            <a:off x="127836" y="1736485"/>
            <a:ext cx="5936992" cy="2001315"/>
          </a:xfrm>
          <a:prstGeom prst="rect">
            <a:avLst/>
          </a:prstGeom>
          <a:ln w="12700">
            <a:noFill/>
          </a:ln>
        </p:spPr>
      </p:pic>
      <p:pic>
        <p:nvPicPr>
          <p:cNvPr id="18" name="Picture 17">
            <a:extLst>
              <a:ext uri="{FF2B5EF4-FFF2-40B4-BE49-F238E27FC236}">
                <a16:creationId xmlns:a16="http://schemas.microsoft.com/office/drawing/2014/main" id="{B69A023C-C4A8-16D4-0CD7-47C1E963961F}"/>
              </a:ext>
            </a:extLst>
          </p:cNvPr>
          <p:cNvPicPr>
            <a:picLocks noChangeAspect="1"/>
          </p:cNvPicPr>
          <p:nvPr/>
        </p:nvPicPr>
        <p:blipFill rotWithShape="1">
          <a:blip r:embed="rId4"/>
          <a:srcRect l="3816" t="-1808" r="1886" b="-26"/>
          <a:stretch/>
        </p:blipFill>
        <p:spPr>
          <a:xfrm>
            <a:off x="6212556" y="1766222"/>
            <a:ext cx="5925461" cy="1941841"/>
          </a:xfrm>
          <a:prstGeom prst="rect">
            <a:avLst/>
          </a:prstGeom>
          <a:ln w="12700">
            <a:noFill/>
          </a:ln>
        </p:spPr>
      </p:pic>
      <p:sp>
        <p:nvSpPr>
          <p:cNvPr id="20" name="Rectangle 19">
            <a:extLst>
              <a:ext uri="{FF2B5EF4-FFF2-40B4-BE49-F238E27FC236}">
                <a16:creationId xmlns:a16="http://schemas.microsoft.com/office/drawing/2014/main" id="{C93F030E-6622-EA69-30C3-BDAA771C9AD0}"/>
              </a:ext>
            </a:extLst>
          </p:cNvPr>
          <p:cNvSpPr/>
          <p:nvPr/>
        </p:nvSpPr>
        <p:spPr>
          <a:xfrm>
            <a:off x="6314156" y="1151653"/>
            <a:ext cx="5411786" cy="520045"/>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GB" sz="1600" b="1" i="0" u="none" strike="noStrike" kern="1200" cap="none" spc="0" normalizeH="0" baseline="0" noProof="0" dirty="0">
                <a:ln>
                  <a:noFill/>
                </a:ln>
                <a:solidFill>
                  <a:schemeClr val="bg2"/>
                </a:solidFill>
                <a:effectLst/>
                <a:uLnTx/>
                <a:uFillTx/>
                <a:latin typeface="Arial"/>
                <a:ea typeface="+mj-ea"/>
                <a:cs typeface="+mj-cs"/>
              </a:rPr>
              <a:t>‘Middle tier’ of viewers are key to </a:t>
            </a:r>
          </a:p>
          <a:p>
            <a:pPr algn="ctr"/>
            <a:r>
              <a:rPr kumimoji="0" lang="en-GB" sz="1600" b="1" i="0" u="none" strike="noStrike" kern="1200" cap="none" spc="0" normalizeH="0" baseline="0" noProof="0" dirty="0">
                <a:ln>
                  <a:noFill/>
                </a:ln>
                <a:solidFill>
                  <a:schemeClr val="bg2"/>
                </a:solidFill>
                <a:effectLst/>
                <a:uLnTx/>
                <a:uFillTx/>
                <a:latin typeface="Arial"/>
                <a:ea typeface="+mj-ea"/>
                <a:cs typeface="+mj-cs"/>
              </a:rPr>
              <a:t>BVOD’s incremental reach</a:t>
            </a:r>
            <a:endParaRPr lang="en-GB" sz="1600" b="1" dirty="0">
              <a:solidFill>
                <a:schemeClr val="bg2"/>
              </a:solidFill>
            </a:endParaRPr>
          </a:p>
        </p:txBody>
      </p:sp>
      <p:pic>
        <p:nvPicPr>
          <p:cNvPr id="22" name="Picture 21" descr="Logo">
            <a:extLst>
              <a:ext uri="{FF2B5EF4-FFF2-40B4-BE49-F238E27FC236}">
                <a16:creationId xmlns:a16="http://schemas.microsoft.com/office/drawing/2014/main" id="{C4899102-C831-0D68-A54C-C74D2D0739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83431" y="4952982"/>
            <a:ext cx="909527" cy="690916"/>
          </a:xfrm>
          <a:prstGeom prst="rect">
            <a:avLst/>
          </a:prstGeom>
        </p:spPr>
      </p:pic>
      <p:cxnSp>
        <p:nvCxnSpPr>
          <p:cNvPr id="6" name="Straight Connector 5">
            <a:extLst>
              <a:ext uri="{FF2B5EF4-FFF2-40B4-BE49-F238E27FC236}">
                <a16:creationId xmlns:a16="http://schemas.microsoft.com/office/drawing/2014/main" id="{067E9411-197C-78A2-878E-A04D248F447D}"/>
              </a:ext>
            </a:extLst>
          </p:cNvPr>
          <p:cNvCxnSpPr>
            <a:cxnSpLocks/>
          </p:cNvCxnSpPr>
          <p:nvPr/>
        </p:nvCxnSpPr>
        <p:spPr>
          <a:xfrm>
            <a:off x="6096000" y="1257300"/>
            <a:ext cx="0" cy="3927475"/>
          </a:xfrm>
          <a:prstGeom prst="line">
            <a:avLst/>
          </a:prstGeom>
          <a:ln w="19050">
            <a:solidFill>
              <a:schemeClr val="bg2">
                <a:lumMod val="20000"/>
                <a:lumOff val="8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4461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F7A04A-C50B-E2CC-F949-DBAAF9B2B7C1}"/>
              </a:ext>
            </a:extLst>
          </p:cNvPr>
          <p:cNvPicPr>
            <a:picLocks noChangeAspect="1"/>
          </p:cNvPicPr>
          <p:nvPr/>
        </p:nvPicPr>
        <p:blipFill rotWithShape="1">
          <a:blip r:embed="rId3"/>
          <a:srcRect r="3635"/>
          <a:stretch/>
        </p:blipFill>
        <p:spPr>
          <a:xfrm>
            <a:off x="74177" y="1781721"/>
            <a:ext cx="5912483" cy="1831444"/>
          </a:xfrm>
          <a:prstGeom prst="rect">
            <a:avLst/>
          </a:prstGeom>
        </p:spPr>
      </p:pic>
      <p:sp>
        <p:nvSpPr>
          <p:cNvPr id="12" name="Rectangle 11">
            <a:extLst>
              <a:ext uri="{FF2B5EF4-FFF2-40B4-BE49-F238E27FC236}">
                <a16:creationId xmlns:a16="http://schemas.microsoft.com/office/drawing/2014/main" id="{315F1BE0-AF23-62ED-4201-F61B8C8C334B}"/>
              </a:ext>
            </a:extLst>
          </p:cNvPr>
          <p:cNvSpPr>
            <a:spLocks noGrp="1" noRot="1" noMove="1" noResize="1" noEditPoints="1" noAdjustHandles="1" noChangeArrowheads="1" noChangeShapeType="1"/>
          </p:cNvSpPr>
          <p:nvPr/>
        </p:nvSpPr>
        <p:spPr>
          <a:xfrm>
            <a:off x="6314681" y="1074104"/>
            <a:ext cx="5397891" cy="361696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0" lang="en-GB" sz="1600" b="1" i="0" u="none" strike="noStrike" kern="1200" cap="none" spc="0" normalizeH="0" baseline="0" noProof="0" dirty="0">
                <a:solidFill>
                  <a:schemeClr val="bg2"/>
                </a:solidFill>
                <a:effectLst/>
                <a:uLnTx/>
                <a:uFillTx/>
                <a:latin typeface="+mj-lt"/>
                <a:ea typeface="+mj-ea"/>
                <a:cs typeface="+mj-cs"/>
              </a:rPr>
              <a:t>Where and when can we effectively reach this valuable audience of ‘Reach </a:t>
            </a:r>
            <a:r>
              <a:rPr lang="en-GB" sz="1600" b="1" dirty="0">
                <a:solidFill>
                  <a:schemeClr val="bg2"/>
                </a:solidFill>
                <a:latin typeface="+mj-lt"/>
                <a:ea typeface="+mj-ea"/>
                <a:cs typeface="+mj-cs"/>
              </a:rPr>
              <a:t>Extenders’</a:t>
            </a:r>
            <a:r>
              <a:rPr kumimoji="0" lang="en-GB" sz="1600" b="1" i="0" u="none" strike="noStrike" kern="1200" cap="none" spc="0" normalizeH="0" baseline="0" noProof="0" dirty="0">
                <a:solidFill>
                  <a:schemeClr val="bg2"/>
                </a:solidFill>
                <a:effectLst/>
                <a:uLnTx/>
                <a:uFillTx/>
                <a:latin typeface="+mj-lt"/>
                <a:ea typeface="+mj-ea"/>
                <a:cs typeface="+mj-cs"/>
              </a:rPr>
              <a:t>?</a:t>
            </a:r>
            <a:endParaRPr lang="en-GB" sz="1600" dirty="0">
              <a:solidFill>
                <a:schemeClr val="bg2"/>
              </a:solidFill>
              <a:latin typeface="+mj-lt"/>
            </a:endParaRPr>
          </a:p>
          <a:p>
            <a:endParaRPr lang="en-GB" sz="1400" dirty="0">
              <a:solidFill>
                <a:schemeClr val="bg2"/>
              </a:solidFill>
              <a:latin typeface="+mj-lt"/>
            </a:endParaRPr>
          </a:p>
          <a:p>
            <a:endParaRPr lang="en-GB" sz="1400" dirty="0">
              <a:solidFill>
                <a:schemeClr val="bg2"/>
              </a:solidFill>
              <a:latin typeface="+mj-lt"/>
            </a:endParaRPr>
          </a:p>
          <a:p>
            <a:r>
              <a:rPr lang="en-GB" sz="1400" dirty="0">
                <a:solidFill>
                  <a:schemeClr val="bg2"/>
                </a:solidFill>
                <a:latin typeface="+mj-lt"/>
              </a:rPr>
              <a:t>While BVOD excels at reaching this audience there are key programmes and times you’re very likely to reach them across the whole of TV.</a:t>
            </a:r>
          </a:p>
          <a:p>
            <a:endParaRPr lang="en-GB" sz="1400" dirty="0">
              <a:solidFill>
                <a:schemeClr val="bg2"/>
              </a:solidFill>
              <a:latin typeface="+mj-lt"/>
            </a:endParaRPr>
          </a:p>
          <a:p>
            <a:r>
              <a:rPr lang="en-GB" sz="1400" dirty="0">
                <a:solidFill>
                  <a:schemeClr val="bg2"/>
                </a:solidFill>
                <a:latin typeface="+mj-lt"/>
              </a:rPr>
              <a:t>‘Reach Extenders’ display a strong affinity for the following genres:</a:t>
            </a:r>
          </a:p>
          <a:p>
            <a:pPr marL="342900" indent="-342900">
              <a:buFont typeface="Arial" panose="020B0604020202020204" pitchFamily="34" charset="0"/>
              <a:buChar char="•"/>
            </a:pPr>
            <a:r>
              <a:rPr lang="en-GB" sz="1400" dirty="0">
                <a:solidFill>
                  <a:schemeClr val="bg2"/>
                </a:solidFill>
                <a:latin typeface="+mj-lt"/>
              </a:rPr>
              <a:t>Drama</a:t>
            </a:r>
          </a:p>
          <a:p>
            <a:pPr marL="342900" indent="-342900">
              <a:buFont typeface="Arial" panose="020B0604020202020204" pitchFamily="34" charset="0"/>
              <a:buChar char="•"/>
            </a:pPr>
            <a:r>
              <a:rPr lang="en-GB" sz="1400" dirty="0">
                <a:solidFill>
                  <a:schemeClr val="bg2"/>
                </a:solidFill>
                <a:latin typeface="+mj-lt"/>
              </a:rPr>
              <a:t>Films</a:t>
            </a:r>
          </a:p>
          <a:p>
            <a:pPr marL="342900" indent="-342900">
              <a:buFont typeface="Arial" panose="020B0604020202020204" pitchFamily="34" charset="0"/>
              <a:buChar char="•"/>
            </a:pPr>
            <a:r>
              <a:rPr lang="en-GB" sz="1400" dirty="0">
                <a:solidFill>
                  <a:schemeClr val="bg2"/>
                </a:solidFill>
                <a:latin typeface="+mj-lt"/>
              </a:rPr>
              <a:t>Children</a:t>
            </a:r>
          </a:p>
          <a:p>
            <a:endParaRPr lang="en-GB" sz="1400" dirty="0">
              <a:solidFill>
                <a:schemeClr val="bg2"/>
              </a:solidFill>
              <a:latin typeface="+mj-lt"/>
            </a:endParaRPr>
          </a:p>
          <a:p>
            <a:r>
              <a:rPr lang="en-GB" sz="1400" dirty="0">
                <a:solidFill>
                  <a:schemeClr val="bg2"/>
                </a:solidFill>
                <a:latin typeface="+mj-lt"/>
              </a:rPr>
              <a:t>Their peak viewing hours take place daily from 8-11pm, with a higher likelihood of viewership occurring at the weekend.</a:t>
            </a:r>
          </a:p>
          <a:p>
            <a:endParaRPr lang="en-GB" sz="1600" dirty="0">
              <a:solidFill>
                <a:schemeClr val="bg2"/>
              </a:solidFill>
              <a:latin typeface="+mj-lt"/>
            </a:endParaRPr>
          </a:p>
          <a:p>
            <a:pPr marL="285750" indent="-285750">
              <a:buFont typeface="Arial" panose="020B0604020202020204" pitchFamily="34" charset="0"/>
              <a:buChar char="•"/>
            </a:pPr>
            <a:endParaRPr lang="en-GB" dirty="0">
              <a:solidFill>
                <a:schemeClr val="bg2"/>
              </a:solidFill>
              <a:latin typeface="+mj-lt"/>
            </a:endParaRPr>
          </a:p>
          <a:p>
            <a:pPr marL="285750" indent="-285750">
              <a:buFont typeface="Arial" panose="020B0604020202020204" pitchFamily="34" charset="0"/>
              <a:buChar char="•"/>
            </a:pPr>
            <a:endParaRPr lang="en-GB" dirty="0">
              <a:solidFill>
                <a:schemeClr val="bg2"/>
              </a:solidFill>
              <a:latin typeface="+mj-lt"/>
            </a:endParaRPr>
          </a:p>
          <a:p>
            <a:endParaRPr lang="en-GB" dirty="0">
              <a:solidFill>
                <a:schemeClr val="bg2"/>
              </a:solidFill>
              <a:latin typeface="+mj-lt"/>
            </a:endParaRPr>
          </a:p>
        </p:txBody>
      </p:sp>
      <p:sp>
        <p:nvSpPr>
          <p:cNvPr id="2" name="Title 1">
            <a:extLst>
              <a:ext uri="{FF2B5EF4-FFF2-40B4-BE49-F238E27FC236}">
                <a16:creationId xmlns:a16="http://schemas.microsoft.com/office/drawing/2014/main" id="{4CFE4498-3A51-D56C-3D18-E731DD2A7B6E}"/>
              </a:ext>
            </a:extLst>
          </p:cNvPr>
          <p:cNvSpPr>
            <a:spLocks noGrp="1"/>
          </p:cNvSpPr>
          <p:nvPr>
            <p:ph type="title"/>
          </p:nvPr>
        </p:nvSpPr>
        <p:spPr/>
        <p:txBody>
          <a:bodyPr/>
          <a:lstStyle/>
          <a:p>
            <a:r>
              <a:rPr lang="en-GB" dirty="0"/>
              <a:t>Identifying the ‘Reach Extenders’</a:t>
            </a:r>
          </a:p>
        </p:txBody>
      </p:sp>
      <p:sp>
        <p:nvSpPr>
          <p:cNvPr id="3" name="Text Placeholder 2">
            <a:extLst>
              <a:ext uri="{FF2B5EF4-FFF2-40B4-BE49-F238E27FC236}">
                <a16:creationId xmlns:a16="http://schemas.microsoft.com/office/drawing/2014/main" id="{379AEF7D-8F42-D9A8-05D0-756B0512D93A}"/>
              </a:ext>
            </a:extLst>
          </p:cNvPr>
          <p:cNvSpPr>
            <a:spLocks noGrp="1"/>
          </p:cNvSpPr>
          <p:nvPr>
            <p:ph type="body" sz="quarter" idx="15"/>
          </p:nvPr>
        </p:nvSpPr>
        <p:spPr/>
        <p:txBody>
          <a:bodyPr/>
          <a:lstStyle/>
          <a:p>
            <a:r>
              <a:rPr lang="en-GB" dirty="0"/>
              <a:t>Source: BVOD Almighty</a:t>
            </a:r>
          </a:p>
        </p:txBody>
      </p:sp>
      <p:sp>
        <p:nvSpPr>
          <p:cNvPr id="19" name="Rectangle 18">
            <a:extLst>
              <a:ext uri="{FF2B5EF4-FFF2-40B4-BE49-F238E27FC236}">
                <a16:creationId xmlns:a16="http://schemas.microsoft.com/office/drawing/2014/main" id="{DF7FE9C8-5B5E-86FA-BAE0-E83AF814C164}"/>
              </a:ext>
            </a:extLst>
          </p:cNvPr>
          <p:cNvSpPr/>
          <p:nvPr/>
        </p:nvSpPr>
        <p:spPr>
          <a:xfrm>
            <a:off x="371473" y="1153002"/>
            <a:ext cx="5506372" cy="520045"/>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GB" sz="1600" b="1" i="0" u="none" strike="noStrike" kern="1200" cap="none" spc="0" normalizeH="0" baseline="0" noProof="0" dirty="0">
                <a:solidFill>
                  <a:schemeClr val="bg2"/>
                </a:solidFill>
                <a:effectLst/>
                <a:uLnTx/>
                <a:uFillTx/>
                <a:latin typeface="Arial"/>
                <a:ea typeface="+mj-ea"/>
                <a:cs typeface="+mj-cs"/>
              </a:rPr>
              <a:t>BVOD provides good odds of reaching an attractive audience</a:t>
            </a:r>
            <a:endParaRPr lang="en-GB" sz="1050" b="1" dirty="0">
              <a:solidFill>
                <a:schemeClr val="bg2"/>
              </a:solidFill>
            </a:endParaRPr>
          </a:p>
        </p:txBody>
      </p:sp>
      <p:sp>
        <p:nvSpPr>
          <p:cNvPr id="20" name="Rectangle 19">
            <a:extLst>
              <a:ext uri="{FF2B5EF4-FFF2-40B4-BE49-F238E27FC236}">
                <a16:creationId xmlns:a16="http://schemas.microsoft.com/office/drawing/2014/main" id="{00E6125A-DECD-11B2-A5FE-CEE5EBD7B457}"/>
              </a:ext>
            </a:extLst>
          </p:cNvPr>
          <p:cNvSpPr/>
          <p:nvPr/>
        </p:nvSpPr>
        <p:spPr>
          <a:xfrm>
            <a:off x="371475" y="3540790"/>
            <a:ext cx="5607970" cy="1550466"/>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bg2"/>
                </a:solidFill>
                <a:latin typeface="+mj-lt"/>
              </a:rPr>
              <a:t>On average, it takes only four impressions to reach a ‘middle tier’ viewer through BVOD, as opposed to 14 impressions on linear. This makes BVOD 3.5 times more efficient in targeting the ‘middle tier’ group, which often consists of younger and upscale viewers, highly sought after by advertisers.</a:t>
            </a:r>
          </a:p>
        </p:txBody>
      </p:sp>
      <p:cxnSp>
        <p:nvCxnSpPr>
          <p:cNvPr id="21" name="Straight Connector 20">
            <a:extLst>
              <a:ext uri="{FF2B5EF4-FFF2-40B4-BE49-F238E27FC236}">
                <a16:creationId xmlns:a16="http://schemas.microsoft.com/office/drawing/2014/main" id="{FE6E9A7E-3317-5F3E-E6E1-960F25B01541}"/>
              </a:ext>
            </a:extLst>
          </p:cNvPr>
          <p:cNvCxnSpPr>
            <a:cxnSpLocks/>
          </p:cNvCxnSpPr>
          <p:nvPr/>
        </p:nvCxnSpPr>
        <p:spPr>
          <a:xfrm>
            <a:off x="6096000" y="1257300"/>
            <a:ext cx="0" cy="3927475"/>
          </a:xfrm>
          <a:prstGeom prst="line">
            <a:avLst/>
          </a:prstGeom>
          <a:ln w="19050">
            <a:solidFill>
              <a:schemeClr val="bg2">
                <a:lumMod val="20000"/>
                <a:lumOff val="80000"/>
              </a:schemeClr>
            </a:solidFill>
          </a:ln>
        </p:spPr>
        <p:style>
          <a:lnRef idx="1">
            <a:schemeClr val="dk1"/>
          </a:lnRef>
          <a:fillRef idx="0">
            <a:schemeClr val="dk1"/>
          </a:fillRef>
          <a:effectRef idx="0">
            <a:schemeClr val="dk1"/>
          </a:effectRef>
          <a:fontRef idx="minor">
            <a:schemeClr val="tx1"/>
          </a:fontRef>
        </p:style>
      </p:cxnSp>
      <p:pic>
        <p:nvPicPr>
          <p:cNvPr id="26" name="Picture 25" descr="Logo">
            <a:extLst>
              <a:ext uri="{FF2B5EF4-FFF2-40B4-BE49-F238E27FC236}">
                <a16:creationId xmlns:a16="http://schemas.microsoft.com/office/drawing/2014/main" id="{586E907A-D70D-EA00-748C-F10EA2C7F5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6496" y="4991082"/>
            <a:ext cx="909527" cy="690916"/>
          </a:xfrm>
          <a:prstGeom prst="rect">
            <a:avLst/>
          </a:prstGeom>
        </p:spPr>
      </p:pic>
    </p:spTree>
    <p:extLst>
      <p:ext uri="{BB962C8B-B14F-4D97-AF65-F5344CB8AC3E}">
        <p14:creationId xmlns:p14="http://schemas.microsoft.com/office/powerpoint/2010/main" val="3875319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F2A2EF6-78A0-86E3-C240-F3B41C5EC085}"/>
              </a:ext>
            </a:extLst>
          </p:cNvPr>
          <p:cNvGraphicFramePr>
            <a:graphicFrameLocks noGrp="1"/>
          </p:cNvGraphicFramePr>
          <p:nvPr>
            <p:extLst>
              <p:ext uri="{D42A27DB-BD31-4B8C-83A1-F6EECF244321}">
                <p14:modId xmlns:p14="http://schemas.microsoft.com/office/powerpoint/2010/main" val="829260869"/>
              </p:ext>
            </p:extLst>
          </p:nvPr>
        </p:nvGraphicFramePr>
        <p:xfrm>
          <a:off x="1232253" y="1709853"/>
          <a:ext cx="9727488" cy="3116150"/>
        </p:xfrm>
        <a:graphic>
          <a:graphicData uri="http://schemas.openxmlformats.org/drawingml/2006/table">
            <a:tbl>
              <a:tblPr/>
              <a:tblGrid>
                <a:gridCol w="2431872">
                  <a:extLst>
                    <a:ext uri="{9D8B030D-6E8A-4147-A177-3AD203B41FA5}">
                      <a16:colId xmlns:a16="http://schemas.microsoft.com/office/drawing/2014/main" val="2052540792"/>
                    </a:ext>
                  </a:extLst>
                </a:gridCol>
                <a:gridCol w="2431872">
                  <a:extLst>
                    <a:ext uri="{9D8B030D-6E8A-4147-A177-3AD203B41FA5}">
                      <a16:colId xmlns:a16="http://schemas.microsoft.com/office/drawing/2014/main" val="3091555242"/>
                    </a:ext>
                  </a:extLst>
                </a:gridCol>
                <a:gridCol w="2431872">
                  <a:extLst>
                    <a:ext uri="{9D8B030D-6E8A-4147-A177-3AD203B41FA5}">
                      <a16:colId xmlns:a16="http://schemas.microsoft.com/office/drawing/2014/main" val="18268352"/>
                    </a:ext>
                  </a:extLst>
                </a:gridCol>
                <a:gridCol w="2431872">
                  <a:extLst>
                    <a:ext uri="{9D8B030D-6E8A-4147-A177-3AD203B41FA5}">
                      <a16:colId xmlns:a16="http://schemas.microsoft.com/office/drawing/2014/main" val="4019479102"/>
                    </a:ext>
                  </a:extLst>
                </a:gridCol>
              </a:tblGrid>
              <a:tr h="311615">
                <a:tc gridSpan="4">
                  <a:txBody>
                    <a:bodyPr/>
                    <a:lstStyle/>
                    <a:p>
                      <a:pPr algn="ctr" rtl="0" fontAlgn="b"/>
                      <a:r>
                        <a:rPr lang="en-GB" sz="1400" b="1" i="0" u="none" strike="noStrike">
                          <a:solidFill>
                            <a:srgbClr val="FFFFFF"/>
                          </a:solidFill>
                          <a:effectLst/>
                          <a:latin typeface="Arial" panose="020B0604020202020204" pitchFamily="34" charset="0"/>
                        </a:rPr>
                        <a:t>% of All Viewing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613004042"/>
                  </a:ext>
                </a:extLst>
              </a:tr>
              <a:tr h="311615">
                <a:tc>
                  <a:txBody>
                    <a:bodyPr/>
                    <a:lstStyle/>
                    <a:p>
                      <a:pPr algn="ctr" rtl="0" fontAlgn="b"/>
                      <a:r>
                        <a:rPr lang="en-GB" sz="1400" b="1" i="0" u="none" strike="noStrike">
                          <a:solidFill>
                            <a:srgbClr val="000000"/>
                          </a:solidFill>
                          <a:effectLst/>
                          <a:latin typeface="Arial" panose="020B0604020202020204" pitchFamily="34" charset="0"/>
                        </a:rPr>
                        <a:t>Genre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rtl="0" fontAlgn="b"/>
                      <a:r>
                        <a:rPr lang="en-GB" sz="1400" b="1" i="0" u="none" strike="noStrike">
                          <a:solidFill>
                            <a:srgbClr val="000000"/>
                          </a:solidFill>
                          <a:effectLst/>
                          <a:latin typeface="Arial" panose="020B0604020202020204" pitchFamily="34" charset="0"/>
                        </a:rPr>
                        <a:t>Adults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rtl="0" fontAlgn="b"/>
                      <a:r>
                        <a:rPr lang="en-GB" sz="1400" b="1" i="0" u="none" strike="noStrike">
                          <a:solidFill>
                            <a:srgbClr val="000000"/>
                          </a:solidFill>
                          <a:effectLst/>
                          <a:latin typeface="Arial" panose="020B0604020202020204" pitchFamily="34" charset="0"/>
                        </a:rPr>
                        <a:t>Reach Extenders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rtl="0" fontAlgn="b"/>
                      <a:r>
                        <a:rPr lang="en-GB" sz="1400" b="1" i="0" u="none" strike="noStrike">
                          <a:solidFill>
                            <a:srgbClr val="000000"/>
                          </a:solidFill>
                          <a:effectLst/>
                          <a:latin typeface="Arial" panose="020B0604020202020204" pitchFamily="34" charset="0"/>
                        </a:rPr>
                        <a:t>Index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1557364590"/>
                  </a:ext>
                </a:extLst>
              </a:tr>
              <a:tr h="311615">
                <a:tc>
                  <a:txBody>
                    <a:bodyPr/>
                    <a:lstStyle/>
                    <a:p>
                      <a:pPr algn="ctr" rtl="0" fontAlgn="b"/>
                      <a:r>
                        <a:rPr lang="en-GB" sz="1400" b="0" i="0" u="none" strike="noStrike">
                          <a:solidFill>
                            <a:srgbClr val="FFFFFF"/>
                          </a:solidFill>
                          <a:effectLst/>
                          <a:latin typeface="Arial" panose="020B0604020202020204" pitchFamily="34" charset="0"/>
                        </a:rPr>
                        <a:t>Drama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400" b="0" i="0" u="none" strike="noStrike">
                          <a:solidFill>
                            <a:srgbClr val="FFFFFF"/>
                          </a:solidFill>
                          <a:effectLst/>
                          <a:latin typeface="Arial" panose="020B0604020202020204" pitchFamily="34" charset="0"/>
                        </a:rPr>
                        <a:t>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400" b="0" i="0" u="none" strike="noStrike">
                          <a:solidFill>
                            <a:srgbClr val="FFFFFF"/>
                          </a:solidFill>
                          <a:effectLst/>
                          <a:latin typeface="Arial" panose="020B0604020202020204" pitchFamily="34" charset="0"/>
                        </a:rPr>
                        <a:t>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400" b="0" i="0" u="none" strike="noStrike">
                          <a:solidFill>
                            <a:srgbClr val="FFFFFF"/>
                          </a:solidFill>
                          <a:effectLst/>
                          <a:latin typeface="Arial" panose="020B0604020202020204" pitchFamily="34" charset="0"/>
                        </a:rPr>
                        <a:t>116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3140941713"/>
                  </a:ext>
                </a:extLst>
              </a:tr>
              <a:tr h="311615">
                <a:tc>
                  <a:txBody>
                    <a:bodyPr/>
                    <a:lstStyle/>
                    <a:p>
                      <a:pPr algn="ctr" rtl="0" fontAlgn="b"/>
                      <a:r>
                        <a:rPr lang="en-GB" sz="1400" b="0" i="0" u="none" strike="noStrike">
                          <a:solidFill>
                            <a:srgbClr val="FFFFFF"/>
                          </a:solidFill>
                          <a:effectLst/>
                          <a:latin typeface="Arial" panose="020B0604020202020204" pitchFamily="34" charset="0"/>
                        </a:rPr>
                        <a:t>Entertainment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400" b="0" i="0" u="none" strike="noStrike">
                          <a:solidFill>
                            <a:srgbClr val="FFFFFF"/>
                          </a:solidFill>
                          <a:effectLst/>
                          <a:latin typeface="Arial" panose="020B0604020202020204" pitchFamily="34" charset="0"/>
                        </a:rPr>
                        <a:t>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400" b="0" i="0" u="none" strike="noStrike">
                          <a:solidFill>
                            <a:srgbClr val="FFFFFF"/>
                          </a:solidFill>
                          <a:effectLst/>
                          <a:latin typeface="Arial" panose="020B0604020202020204" pitchFamily="34" charset="0"/>
                        </a:rPr>
                        <a:t>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400" b="0" i="0" u="none" strike="noStrike">
                          <a:solidFill>
                            <a:srgbClr val="FFFFFF"/>
                          </a:solidFill>
                          <a:effectLst/>
                          <a:latin typeface="Arial" panose="020B0604020202020204" pitchFamily="34" charset="0"/>
                        </a:rPr>
                        <a:t>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740403531"/>
                  </a:ext>
                </a:extLst>
              </a:tr>
              <a:tr h="311615">
                <a:tc>
                  <a:txBody>
                    <a:bodyPr/>
                    <a:lstStyle/>
                    <a:p>
                      <a:pPr algn="ctr" rtl="0" fontAlgn="b"/>
                      <a:r>
                        <a:rPr lang="en-GB" sz="1400" b="0" i="0" u="none" strike="noStrike">
                          <a:solidFill>
                            <a:srgbClr val="FFFFFF"/>
                          </a:solidFill>
                          <a:effectLst/>
                          <a:latin typeface="Arial" panose="020B0604020202020204" pitchFamily="34" charset="0"/>
                        </a:rPr>
                        <a:t>Films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400" b="0" i="0" u="none" strike="noStrike">
                          <a:solidFill>
                            <a:srgbClr val="FFFFFF"/>
                          </a:solidFill>
                          <a:effectLst/>
                          <a:latin typeface="Arial" panose="020B060402020202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400" b="0" i="0" u="none" strike="noStrike">
                          <a:solidFill>
                            <a:srgbClr val="FFFFFF"/>
                          </a:solidFill>
                          <a:effectLst/>
                          <a:latin typeface="Arial" panose="020B0604020202020204"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400" b="0" i="0" u="none" strike="noStrike">
                          <a:solidFill>
                            <a:srgbClr val="FFFFFF"/>
                          </a:solidFill>
                          <a:effectLst/>
                          <a:latin typeface="Arial" panose="020B0604020202020204" pitchFamily="34" charset="0"/>
                        </a:rPr>
                        <a:t>135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382754691"/>
                  </a:ext>
                </a:extLst>
              </a:tr>
              <a:tr h="311615">
                <a:tc>
                  <a:txBody>
                    <a:bodyPr/>
                    <a:lstStyle/>
                    <a:p>
                      <a:pPr algn="ctr" rtl="0" fontAlgn="b"/>
                      <a:r>
                        <a:rPr lang="en-GB" sz="1400" b="0" i="0" u="none" strike="noStrike">
                          <a:solidFill>
                            <a:srgbClr val="000000"/>
                          </a:solidFill>
                          <a:effectLst/>
                          <a:latin typeface="Arial" panose="020B0604020202020204" pitchFamily="34" charset="0"/>
                        </a:rPr>
                        <a:t>Sport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n-GB" sz="1400" b="0" i="0" u="none" strike="noStrike">
                          <a:solidFill>
                            <a:srgbClr val="000000"/>
                          </a:solidFill>
                          <a:effectLst/>
                          <a:latin typeface="Arial" panose="020B060402020202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n-GB" sz="1400" b="0" i="0" u="none" strike="noStrike">
                          <a:solidFill>
                            <a:srgbClr val="000000"/>
                          </a:solidFill>
                          <a:effectLst/>
                          <a:latin typeface="Arial" panose="020B060402020202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n-GB" sz="1400" b="0" i="0" u="none" strike="noStrike">
                          <a:solidFill>
                            <a:srgbClr val="000000"/>
                          </a:solidFill>
                          <a:effectLst/>
                          <a:latin typeface="Arial" panose="020B0604020202020204" pitchFamily="34" charset="0"/>
                        </a:rPr>
                        <a:t>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85533608"/>
                  </a:ext>
                </a:extLst>
              </a:tr>
              <a:tr h="311615">
                <a:tc>
                  <a:txBody>
                    <a:bodyPr/>
                    <a:lstStyle/>
                    <a:p>
                      <a:pPr algn="ctr" rtl="0" fontAlgn="b"/>
                      <a:r>
                        <a:rPr lang="en-GB" sz="1400" b="0" i="0" u="none" strike="noStrike">
                          <a:solidFill>
                            <a:srgbClr val="000000"/>
                          </a:solidFill>
                          <a:effectLst/>
                          <a:latin typeface="Arial" panose="020B0604020202020204" pitchFamily="34" charset="0"/>
                        </a:rPr>
                        <a:t>Documentaries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400" b="0" i="0" u="none" strike="noStrike">
                          <a:solidFill>
                            <a:srgbClr val="000000"/>
                          </a:solidFill>
                          <a:effectLst/>
                          <a:latin typeface="Arial" panose="020B060402020202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400" b="0" i="0" u="none" strike="noStrike">
                          <a:solidFill>
                            <a:srgbClr val="000000"/>
                          </a:solidFill>
                          <a:effectLst/>
                          <a:latin typeface="Arial" panose="020B060402020202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400" b="0" i="0" u="none" strike="noStrike">
                          <a:solidFill>
                            <a:srgbClr val="000000"/>
                          </a:solidFill>
                          <a:effectLst/>
                          <a:latin typeface="Arial" panose="020B0604020202020204" pitchFamily="34" charset="0"/>
                        </a:rPr>
                        <a:t>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7035533"/>
                  </a:ext>
                </a:extLst>
              </a:tr>
              <a:tr h="311615">
                <a:tc>
                  <a:txBody>
                    <a:bodyPr/>
                    <a:lstStyle/>
                    <a:p>
                      <a:pPr algn="ctr" rtl="0" fontAlgn="b"/>
                      <a:r>
                        <a:rPr lang="en-GB" sz="1400" b="0" i="0" u="none" strike="noStrike">
                          <a:solidFill>
                            <a:srgbClr val="000000"/>
                          </a:solidFill>
                          <a:effectLst/>
                          <a:latin typeface="Arial" panose="020B0604020202020204" pitchFamily="34" charset="0"/>
                        </a:rPr>
                        <a:t>Hobbies/Leisure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n-GB" sz="1400" b="0" i="0" u="none" strike="noStrike">
                          <a:solidFill>
                            <a:srgbClr val="000000"/>
                          </a:solidFill>
                          <a:effectLst/>
                          <a:latin typeface="Arial" panose="020B060402020202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n-GB" sz="1400" b="0" i="0" u="none" strike="noStrike">
                          <a:solidFill>
                            <a:srgbClr val="000000"/>
                          </a:solidFill>
                          <a:effectLst/>
                          <a:latin typeface="Arial" panose="020B060402020202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n-GB" sz="1400" b="0" i="0" u="none" strike="noStrike">
                          <a:solidFill>
                            <a:srgbClr val="000000"/>
                          </a:solidFill>
                          <a:effectLst/>
                          <a:latin typeface="Arial" panose="020B0604020202020204" pitchFamily="34" charset="0"/>
                        </a:rPr>
                        <a:t>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82235895"/>
                  </a:ext>
                </a:extLst>
              </a:tr>
              <a:tr h="311615">
                <a:tc>
                  <a:txBody>
                    <a:bodyPr/>
                    <a:lstStyle/>
                    <a:p>
                      <a:pPr algn="ctr" rtl="0" fontAlgn="b"/>
                      <a:r>
                        <a:rPr lang="en-GB" sz="1400" b="0" i="0" u="none" strike="noStrike">
                          <a:solidFill>
                            <a:srgbClr val="FFFFFF"/>
                          </a:solidFill>
                          <a:effectLst/>
                          <a:latin typeface="Arial" panose="020B0604020202020204" pitchFamily="34" charset="0"/>
                        </a:rPr>
                        <a:t>Children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400" b="0" i="0" u="none" strike="noStrike">
                          <a:solidFill>
                            <a:srgbClr val="FFFFFF"/>
                          </a:solidFill>
                          <a:effectLst/>
                          <a:latin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400" b="0" i="0" u="none" strike="noStrike">
                          <a:solidFill>
                            <a:srgbClr val="FFFFFF"/>
                          </a:solidFill>
                          <a:effectLst/>
                          <a:latin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400" b="0" i="0" u="none" strike="noStrike">
                          <a:solidFill>
                            <a:srgbClr val="FFFFFF"/>
                          </a:solidFill>
                          <a:effectLst/>
                          <a:latin typeface="Arial" panose="020B0604020202020204" pitchFamily="34" charset="0"/>
                        </a:rPr>
                        <a:t>207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2535314832"/>
                  </a:ext>
                </a:extLst>
              </a:tr>
              <a:tr h="311615">
                <a:tc>
                  <a:txBody>
                    <a:bodyPr/>
                    <a:lstStyle/>
                    <a:p>
                      <a:pPr algn="ctr" rtl="0" fontAlgn="b"/>
                      <a:r>
                        <a:rPr lang="en-GB" sz="1400" b="0" i="0" u="none" strike="noStrike" dirty="0">
                          <a:solidFill>
                            <a:srgbClr val="000000"/>
                          </a:solidFill>
                          <a:effectLst/>
                          <a:latin typeface="Arial" panose="020B0604020202020204" pitchFamily="34" charset="0"/>
                        </a:rPr>
                        <a:t>News/Weather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400" b="0" i="0" u="none" strike="noStrike">
                          <a:solidFill>
                            <a:srgbClr val="000000"/>
                          </a:solidFill>
                          <a:effectLst/>
                          <a:latin typeface="Arial" panose="020B060402020202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400" b="0" i="0" u="none" strike="noStrike">
                          <a:solidFill>
                            <a:srgbClr val="000000"/>
                          </a:solidFill>
                          <a:effectLst/>
                          <a:latin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400" b="0" i="0" u="none" strike="noStrike" dirty="0">
                          <a:solidFill>
                            <a:srgbClr val="000000"/>
                          </a:solidFill>
                          <a:effectLst/>
                          <a:latin typeface="Arial" panose="020B0604020202020204" pitchFamily="34" charset="0"/>
                        </a:rPr>
                        <a:t>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1007935"/>
                  </a:ext>
                </a:extLst>
              </a:tr>
            </a:tbl>
          </a:graphicData>
        </a:graphic>
      </p:graphicFrame>
      <p:sp>
        <p:nvSpPr>
          <p:cNvPr id="2" name="Title 1">
            <a:extLst>
              <a:ext uri="{FF2B5EF4-FFF2-40B4-BE49-F238E27FC236}">
                <a16:creationId xmlns:a16="http://schemas.microsoft.com/office/drawing/2014/main" id="{FF0CBA66-4B6E-47EB-3475-54134A7E2660}"/>
              </a:ext>
            </a:extLst>
          </p:cNvPr>
          <p:cNvSpPr>
            <a:spLocks noGrp="1"/>
          </p:cNvSpPr>
          <p:nvPr>
            <p:ph type="title"/>
          </p:nvPr>
        </p:nvSpPr>
        <p:spPr/>
        <p:txBody>
          <a:bodyPr/>
          <a:lstStyle/>
          <a:p>
            <a:r>
              <a:rPr lang="en-GB" dirty="0"/>
              <a:t>Top genres watched by ‘Reach Extenders’</a:t>
            </a:r>
          </a:p>
        </p:txBody>
      </p:sp>
      <p:sp>
        <p:nvSpPr>
          <p:cNvPr id="3" name="Text Placeholder 2">
            <a:extLst>
              <a:ext uri="{FF2B5EF4-FFF2-40B4-BE49-F238E27FC236}">
                <a16:creationId xmlns:a16="http://schemas.microsoft.com/office/drawing/2014/main" id="{8954196E-BA0F-F33F-F089-180DB22414E3}"/>
              </a:ext>
            </a:extLst>
          </p:cNvPr>
          <p:cNvSpPr>
            <a:spLocks noGrp="1"/>
          </p:cNvSpPr>
          <p:nvPr>
            <p:ph type="body" sz="quarter" idx="15"/>
          </p:nvPr>
        </p:nvSpPr>
        <p:spPr/>
        <p:txBody>
          <a:bodyPr/>
          <a:lstStyle/>
          <a:p>
            <a:r>
              <a:rPr lang="en-GB" dirty="0"/>
              <a:t>Source: Barb Q2 2024, % of all viewing, index vs all adults.</a:t>
            </a:r>
          </a:p>
        </p:txBody>
      </p:sp>
    </p:spTree>
    <p:extLst>
      <p:ext uri="{BB962C8B-B14F-4D97-AF65-F5344CB8AC3E}">
        <p14:creationId xmlns:p14="http://schemas.microsoft.com/office/powerpoint/2010/main" val="3539844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F7ED0B7-2EA2-4797-5B44-FA08F04D8AB7}"/>
              </a:ext>
            </a:extLst>
          </p:cNvPr>
          <p:cNvGraphicFramePr>
            <a:graphicFrameLocks noGrp="1"/>
          </p:cNvGraphicFramePr>
          <p:nvPr>
            <p:extLst>
              <p:ext uri="{D42A27DB-BD31-4B8C-83A1-F6EECF244321}">
                <p14:modId xmlns:p14="http://schemas.microsoft.com/office/powerpoint/2010/main" val="3659056984"/>
              </p:ext>
            </p:extLst>
          </p:nvPr>
        </p:nvGraphicFramePr>
        <p:xfrm>
          <a:off x="799116" y="1664156"/>
          <a:ext cx="4914900" cy="3067050"/>
        </p:xfrm>
        <a:graphic>
          <a:graphicData uri="http://schemas.openxmlformats.org/drawingml/2006/table">
            <a:tbl>
              <a:tblPr/>
              <a:tblGrid>
                <a:gridCol w="1091495">
                  <a:extLst>
                    <a:ext uri="{9D8B030D-6E8A-4147-A177-3AD203B41FA5}">
                      <a16:colId xmlns:a16="http://schemas.microsoft.com/office/drawing/2014/main" val="3312859188"/>
                    </a:ext>
                  </a:extLst>
                </a:gridCol>
                <a:gridCol w="2728737">
                  <a:extLst>
                    <a:ext uri="{9D8B030D-6E8A-4147-A177-3AD203B41FA5}">
                      <a16:colId xmlns:a16="http://schemas.microsoft.com/office/drawing/2014/main" val="3503907435"/>
                    </a:ext>
                  </a:extLst>
                </a:gridCol>
                <a:gridCol w="1094668">
                  <a:extLst>
                    <a:ext uri="{9D8B030D-6E8A-4147-A177-3AD203B41FA5}">
                      <a16:colId xmlns:a16="http://schemas.microsoft.com/office/drawing/2014/main" val="2383794592"/>
                    </a:ext>
                  </a:extLst>
                </a:gridCol>
              </a:tblGrid>
              <a:tr h="219075">
                <a:tc gridSpan="3">
                  <a:txBody>
                    <a:bodyPr/>
                    <a:lstStyle/>
                    <a:p>
                      <a:pPr algn="ctr" rtl="0" fontAlgn="b"/>
                      <a:r>
                        <a:rPr lang="en-GB" sz="1200" b="1" i="0" u="none" strike="noStrike" dirty="0">
                          <a:solidFill>
                            <a:srgbClr val="F2F2F2"/>
                          </a:solidFill>
                          <a:effectLst/>
                          <a:latin typeface="Arial" panose="020B0604020202020204" pitchFamily="34" charset="0"/>
                        </a:rPr>
                        <a:t>Drama - Commercial 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712968706"/>
                  </a:ext>
                </a:extLst>
              </a:tr>
              <a:tr h="219075">
                <a:tc>
                  <a:txBody>
                    <a:bodyPr/>
                    <a:lstStyle/>
                    <a:p>
                      <a:pPr algn="ctr" rtl="0" fontAlgn="ctr"/>
                      <a:r>
                        <a:rPr lang="en-GB" sz="1200" b="1" i="0" u="none" strike="noStrike">
                          <a:solidFill>
                            <a:srgbClr val="000000"/>
                          </a:solidFill>
                          <a:effectLst/>
                          <a:latin typeface="Arial" panose="020B0604020202020204" pitchFamily="34" charset="0"/>
                        </a:rPr>
                        <a:t>Channel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GB" sz="1200" b="1" i="0" u="none" strike="noStrike">
                          <a:solidFill>
                            <a:srgbClr val="000000"/>
                          </a:solidFill>
                          <a:effectLst/>
                          <a:latin typeface="Arial" panose="020B0604020202020204" pitchFamily="34" charset="0"/>
                        </a:rPr>
                        <a:t>Programme Title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GB" sz="1200" b="1" i="0" u="none" strike="noStrike">
                          <a:solidFill>
                            <a:srgbClr val="000000"/>
                          </a:solidFill>
                          <a:effectLst/>
                          <a:latin typeface="Arial" panose="020B0604020202020204" pitchFamily="34" charset="0"/>
                        </a:rPr>
                        <a:t>Index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18464621"/>
                  </a:ext>
                </a:extLst>
              </a:tr>
              <a:tr h="219075">
                <a:tc>
                  <a:txBody>
                    <a:bodyPr/>
                    <a:lstStyle/>
                    <a:p>
                      <a:pPr algn="ctr" fontAlgn="b"/>
                      <a:r>
                        <a:rPr lang="en-GB" sz="1100" b="0" i="0" u="none" strike="noStrike">
                          <a:solidFill>
                            <a:srgbClr val="000000"/>
                          </a:solidFill>
                          <a:effectLst/>
                          <a:latin typeface="Arial" panose="020B0604020202020204" pitchFamily="34" charset="0"/>
                        </a:rPr>
                        <a:t>Channel 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DEBF7"/>
                    </a:solidFill>
                  </a:tcPr>
                </a:tc>
                <a:tc>
                  <a:txBody>
                    <a:bodyPr/>
                    <a:lstStyle/>
                    <a:p>
                      <a:pPr algn="ctr" fontAlgn="b"/>
                      <a:r>
                        <a:rPr lang="en-GB" sz="1100" b="0" i="0" u="none" strike="noStrike">
                          <a:solidFill>
                            <a:srgbClr val="000000"/>
                          </a:solidFill>
                          <a:effectLst/>
                          <a:latin typeface="Arial" panose="020B0604020202020204" pitchFamily="34" charset="0"/>
                        </a:rPr>
                        <a:t>The West Wing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DEBF7"/>
                    </a:solidFill>
                  </a:tcPr>
                </a:tc>
                <a:tc>
                  <a:txBody>
                    <a:bodyPr/>
                    <a:lstStyle/>
                    <a:p>
                      <a:pPr algn="ctr" fontAlgn="b"/>
                      <a:r>
                        <a:rPr lang="en-GB" sz="1100" b="0" i="0" u="none" strike="noStrike">
                          <a:solidFill>
                            <a:srgbClr val="000000"/>
                          </a:solidFill>
                          <a:effectLst/>
                          <a:latin typeface="Arial" panose="020B0604020202020204" pitchFamily="34" charset="0"/>
                        </a:rPr>
                        <a:t>462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2513212065"/>
                  </a:ext>
                </a:extLst>
              </a:tr>
              <a:tr h="219075">
                <a:tc>
                  <a:txBody>
                    <a:bodyPr/>
                    <a:lstStyle/>
                    <a:p>
                      <a:pPr algn="ctr" fontAlgn="b"/>
                      <a:r>
                        <a:rPr lang="en-GB" sz="1100" b="0" i="0" u="none" strike="noStrike">
                          <a:solidFill>
                            <a:srgbClr val="000000"/>
                          </a:solidFill>
                          <a:effectLst/>
                          <a:latin typeface="Arial" panose="020B0604020202020204" pitchFamily="34" charset="0"/>
                        </a:rPr>
                        <a:t>Channel 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100" b="0" i="0" u="none" strike="noStrike">
                          <a:solidFill>
                            <a:srgbClr val="000000"/>
                          </a:solidFill>
                          <a:effectLst/>
                          <a:latin typeface="Arial" panose="020B0604020202020204" pitchFamily="34" charset="0"/>
                        </a:rPr>
                        <a:t>The Gathering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100" b="0" i="0" u="none" strike="noStrike">
                          <a:solidFill>
                            <a:srgbClr val="000000"/>
                          </a:solidFill>
                          <a:effectLst/>
                          <a:latin typeface="Arial" panose="020B0604020202020204" pitchFamily="34" charset="0"/>
                        </a:rPr>
                        <a:t>171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3880371070"/>
                  </a:ext>
                </a:extLst>
              </a:tr>
              <a:tr h="219075">
                <a:tc>
                  <a:txBody>
                    <a:bodyPr/>
                    <a:lstStyle/>
                    <a:p>
                      <a:pPr algn="ctr" fontAlgn="b"/>
                      <a:r>
                        <a:rPr lang="en-GB" sz="1100" b="0" i="0" u="none" strike="noStrike">
                          <a:solidFill>
                            <a:srgbClr val="000000"/>
                          </a:solidFill>
                          <a:effectLst/>
                          <a:latin typeface="Arial" panose="020B0604020202020204" pitchFamily="34" charset="0"/>
                        </a:rPr>
                        <a:t>Sky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a:solidFill>
                            <a:srgbClr val="000000"/>
                          </a:solidFill>
                          <a:effectLst/>
                          <a:latin typeface="Arial" panose="020B0604020202020204" pitchFamily="34" charset="0"/>
                        </a:rPr>
                        <a:t>House Of The Dragon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a:solidFill>
                            <a:srgbClr val="000000"/>
                          </a:solidFill>
                          <a:effectLst/>
                          <a:latin typeface="Arial" panose="020B0604020202020204" pitchFamily="34" charset="0"/>
                        </a:rPr>
                        <a:t>165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413137741"/>
                  </a:ext>
                </a:extLst>
              </a:tr>
              <a:tr h="219075">
                <a:tc>
                  <a:txBody>
                    <a:bodyPr/>
                    <a:lstStyle/>
                    <a:p>
                      <a:pPr algn="ctr" fontAlgn="b"/>
                      <a:r>
                        <a:rPr lang="en-GB" sz="1100" b="0" i="0" u="none" strike="noStrike">
                          <a:solidFill>
                            <a:srgbClr val="000000"/>
                          </a:solidFill>
                          <a:effectLst/>
                          <a:latin typeface="Arial" panose="020B0604020202020204" pitchFamily="34" charset="0"/>
                        </a:rPr>
                        <a:t>Channel 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100" b="0" i="0" u="none" strike="noStrike">
                          <a:solidFill>
                            <a:srgbClr val="000000"/>
                          </a:solidFill>
                          <a:effectLst/>
                          <a:latin typeface="Arial" panose="020B0604020202020204" pitchFamily="34" charset="0"/>
                        </a:rPr>
                        <a:t>Bones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100" b="0" i="0" u="none" strike="noStrike">
                          <a:solidFill>
                            <a:srgbClr val="000000"/>
                          </a:solidFill>
                          <a:effectLst/>
                          <a:latin typeface="Arial" panose="020B0604020202020204" pitchFamily="34" charset="0"/>
                        </a:rPr>
                        <a:t>152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2573425523"/>
                  </a:ext>
                </a:extLst>
              </a:tr>
              <a:tr h="219075">
                <a:tc>
                  <a:txBody>
                    <a:bodyPr/>
                    <a:lstStyle/>
                    <a:p>
                      <a:pPr algn="ctr" fontAlgn="b"/>
                      <a:r>
                        <a:rPr lang="en-GB" sz="1100" b="0" i="0" u="none" strike="noStrike">
                          <a:solidFill>
                            <a:srgbClr val="000000"/>
                          </a:solidFill>
                          <a:effectLst/>
                          <a:latin typeface="Arial" panose="020B0604020202020204" pitchFamily="34" charset="0"/>
                        </a:rPr>
                        <a:t>Channel 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100" b="0" i="0" u="none" strike="noStrike">
                          <a:solidFill>
                            <a:srgbClr val="000000"/>
                          </a:solidFill>
                          <a:effectLst/>
                          <a:latin typeface="Arial" panose="020B0604020202020204" pitchFamily="34" charset="0"/>
                        </a:rPr>
                        <a:t>Astrid: Murder in Paris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100" b="0" i="0" u="none" strike="noStrike">
                          <a:solidFill>
                            <a:srgbClr val="000000"/>
                          </a:solidFill>
                          <a:effectLst/>
                          <a:latin typeface="Arial" panose="020B0604020202020204" pitchFamily="34" charset="0"/>
                        </a:rPr>
                        <a:t>151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1202967857"/>
                  </a:ext>
                </a:extLst>
              </a:tr>
              <a:tr h="219075">
                <a:tc>
                  <a:txBody>
                    <a:bodyPr/>
                    <a:lstStyle/>
                    <a:p>
                      <a:pPr algn="ctr" fontAlgn="b"/>
                      <a:r>
                        <a:rPr lang="en-GB" sz="1100" b="0" i="0" u="none" strike="noStrike">
                          <a:solidFill>
                            <a:srgbClr val="000000"/>
                          </a:solidFill>
                          <a:effectLst/>
                          <a:latin typeface="Arial" panose="020B0604020202020204" pitchFamily="34" charset="0"/>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GB" sz="1100" b="0" i="0" u="none" strike="noStrike">
                          <a:solidFill>
                            <a:srgbClr val="000000"/>
                          </a:solidFill>
                          <a:effectLst/>
                          <a:latin typeface="Arial" panose="020B0604020202020204" pitchFamily="34" charset="0"/>
                        </a:rPr>
                        <a:t>Red Eye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GB" sz="1100" b="0" i="0" u="none" strike="noStrike">
                          <a:solidFill>
                            <a:srgbClr val="000000"/>
                          </a:solidFill>
                          <a:effectLst/>
                          <a:latin typeface="Arial" panose="020B0604020202020204" pitchFamily="34" charset="0"/>
                        </a:rPr>
                        <a:t>137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3159406260"/>
                  </a:ext>
                </a:extLst>
              </a:tr>
              <a:tr h="219075">
                <a:tc>
                  <a:txBody>
                    <a:bodyPr/>
                    <a:lstStyle/>
                    <a:p>
                      <a:pPr algn="ctr" fontAlgn="b"/>
                      <a:r>
                        <a:rPr lang="en-GB" sz="1100" b="0" i="0" u="none" strike="noStrike">
                          <a:solidFill>
                            <a:srgbClr val="000000"/>
                          </a:solidFill>
                          <a:effectLst/>
                          <a:latin typeface="Arial" panose="020B0604020202020204" pitchFamily="34" charset="0"/>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GB" sz="1100" b="0" i="0" u="none" strike="noStrike">
                          <a:solidFill>
                            <a:srgbClr val="000000"/>
                          </a:solidFill>
                          <a:effectLst/>
                          <a:latin typeface="Arial" panose="020B0604020202020204" pitchFamily="34" charset="0"/>
                        </a:rPr>
                        <a:t>Passenger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GB" sz="1100" b="0" i="0" u="none" strike="noStrike">
                          <a:solidFill>
                            <a:srgbClr val="000000"/>
                          </a:solidFill>
                          <a:effectLst/>
                          <a:latin typeface="Arial" panose="020B0604020202020204" pitchFamily="34" charset="0"/>
                        </a:rPr>
                        <a:t>134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1136175860"/>
                  </a:ext>
                </a:extLst>
              </a:tr>
              <a:tr h="219075">
                <a:tc>
                  <a:txBody>
                    <a:bodyPr/>
                    <a:lstStyle/>
                    <a:p>
                      <a:pPr algn="ctr" fontAlgn="b"/>
                      <a:r>
                        <a:rPr lang="en-GB" sz="1100" b="0" i="0" u="none" strike="noStrike">
                          <a:solidFill>
                            <a:srgbClr val="000000"/>
                          </a:solidFill>
                          <a:effectLst/>
                          <a:latin typeface="Arial" panose="020B0604020202020204" pitchFamily="34" charset="0"/>
                        </a:rPr>
                        <a:t>Sky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a:solidFill>
                            <a:srgbClr val="000000"/>
                          </a:solidFill>
                          <a:effectLst/>
                          <a:latin typeface="Arial" panose="020B0604020202020204" pitchFamily="34" charset="0"/>
                        </a:rPr>
                        <a:t>The Tattooist Of Auschwitz</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a:solidFill>
                            <a:srgbClr val="000000"/>
                          </a:solidFill>
                          <a:effectLst/>
                          <a:latin typeface="Arial" panose="020B0604020202020204" pitchFamily="34" charset="0"/>
                        </a:rPr>
                        <a:t>127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188085589"/>
                  </a:ext>
                </a:extLst>
              </a:tr>
              <a:tr h="219075">
                <a:tc>
                  <a:txBody>
                    <a:bodyPr/>
                    <a:lstStyle/>
                    <a:p>
                      <a:pPr algn="ctr" fontAlgn="b"/>
                      <a:r>
                        <a:rPr lang="en-GB" sz="1100" b="0" i="0" u="none" strike="noStrike">
                          <a:solidFill>
                            <a:srgbClr val="000000"/>
                          </a:solidFill>
                          <a:effectLst/>
                          <a:latin typeface="Arial" panose="020B0604020202020204" pitchFamily="34" charset="0"/>
                        </a:rPr>
                        <a:t>Sky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a:solidFill>
                            <a:srgbClr val="000000"/>
                          </a:solidFill>
                          <a:effectLst/>
                          <a:latin typeface="Arial" panose="020B0604020202020204" pitchFamily="34" charset="0"/>
                        </a:rPr>
                        <a:t>The Rookie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a:solidFill>
                            <a:srgbClr val="000000"/>
                          </a:solidFill>
                          <a:effectLst/>
                          <a:latin typeface="Arial" panose="020B0604020202020204" pitchFamily="34" charset="0"/>
                        </a:rPr>
                        <a:t>126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2767561852"/>
                  </a:ext>
                </a:extLst>
              </a:tr>
              <a:tr h="219075">
                <a:tc>
                  <a:txBody>
                    <a:bodyPr/>
                    <a:lstStyle/>
                    <a:p>
                      <a:pPr algn="ctr" fontAlgn="b"/>
                      <a:r>
                        <a:rPr lang="en-GB" sz="1100" b="0" i="0" u="none" strike="noStrike">
                          <a:solidFill>
                            <a:srgbClr val="000000"/>
                          </a:solidFill>
                          <a:effectLst/>
                          <a:latin typeface="Arial" panose="020B0604020202020204" pitchFamily="34" charset="0"/>
                        </a:rPr>
                        <a:t>Channel 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b"/>
                      <a:r>
                        <a:rPr lang="en-GB" sz="1100" b="0" i="0" u="none" strike="noStrike">
                          <a:solidFill>
                            <a:srgbClr val="000000"/>
                          </a:solidFill>
                          <a:effectLst/>
                          <a:latin typeface="Arial" panose="020B0604020202020204" pitchFamily="34" charset="0"/>
                        </a:rPr>
                        <a:t>The Cuckoo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b"/>
                      <a:r>
                        <a:rPr lang="en-GB" sz="1100" b="0" i="0" u="none" strike="noStrike">
                          <a:solidFill>
                            <a:srgbClr val="000000"/>
                          </a:solidFill>
                          <a:effectLst/>
                          <a:latin typeface="Arial" panose="020B0604020202020204" pitchFamily="34" charset="0"/>
                        </a:rPr>
                        <a:t>124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extLst>
                  <a:ext uri="{0D108BD9-81ED-4DB2-BD59-A6C34878D82A}">
                    <a16:rowId xmlns:a16="http://schemas.microsoft.com/office/drawing/2014/main" val="3745180708"/>
                  </a:ext>
                </a:extLst>
              </a:tr>
              <a:tr h="219075">
                <a:tc>
                  <a:txBody>
                    <a:bodyPr/>
                    <a:lstStyle/>
                    <a:p>
                      <a:pPr algn="ctr" fontAlgn="b"/>
                      <a:r>
                        <a:rPr lang="en-GB" sz="1100" b="0" i="0" u="none" strike="noStrike">
                          <a:solidFill>
                            <a:srgbClr val="000000"/>
                          </a:solidFill>
                          <a:effectLst/>
                          <a:latin typeface="Arial" panose="020B0604020202020204" pitchFamily="34" charset="0"/>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GB" sz="1100" b="0" i="0" u="none" strike="noStrike">
                          <a:solidFill>
                            <a:srgbClr val="000000"/>
                          </a:solidFill>
                          <a:effectLst/>
                          <a:latin typeface="Arial" panose="020B0604020202020204" pitchFamily="34" charset="0"/>
                        </a:rPr>
                        <a:t>Professor 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GB" sz="1100" b="0" i="0" u="none" strike="noStrike">
                          <a:solidFill>
                            <a:srgbClr val="000000"/>
                          </a:solidFill>
                          <a:effectLst/>
                          <a:latin typeface="Arial" panose="020B0604020202020204" pitchFamily="34" charset="0"/>
                        </a:rPr>
                        <a:t>122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4143824789"/>
                  </a:ext>
                </a:extLst>
              </a:tr>
              <a:tr h="219075">
                <a:tc>
                  <a:txBody>
                    <a:bodyPr/>
                    <a:lstStyle/>
                    <a:p>
                      <a:pPr algn="ctr" fontAlgn="b"/>
                      <a:r>
                        <a:rPr lang="en-GB" sz="1100" b="0" i="0" u="none" strike="noStrike">
                          <a:solidFill>
                            <a:srgbClr val="000000"/>
                          </a:solidFill>
                          <a:effectLst/>
                          <a:latin typeface="Arial" panose="020B0604020202020204" pitchFamily="34" charset="0"/>
                        </a:rPr>
                        <a:t>Sky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GB" sz="1100" b="0" i="0" u="none" strike="noStrike">
                          <a:solidFill>
                            <a:srgbClr val="000000"/>
                          </a:solidFill>
                          <a:effectLst/>
                          <a:latin typeface="Arial" panose="020B0604020202020204" pitchFamily="34" charset="0"/>
                        </a:rPr>
                        <a:t>Chicago Fire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GB" sz="1100" b="0" i="0" u="none" strike="noStrike" dirty="0">
                          <a:solidFill>
                            <a:srgbClr val="000000"/>
                          </a:solidFill>
                          <a:effectLst/>
                          <a:latin typeface="Arial" panose="020B0604020202020204" pitchFamily="34" charset="0"/>
                        </a:rPr>
                        <a:t>105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683006834"/>
                  </a:ext>
                </a:extLst>
              </a:tr>
            </a:tbl>
          </a:graphicData>
        </a:graphic>
      </p:graphicFrame>
      <p:graphicFrame>
        <p:nvGraphicFramePr>
          <p:cNvPr id="5" name="Table 4">
            <a:extLst>
              <a:ext uri="{FF2B5EF4-FFF2-40B4-BE49-F238E27FC236}">
                <a16:creationId xmlns:a16="http://schemas.microsoft.com/office/drawing/2014/main" id="{26D8147F-6316-0707-B001-81EBC4CB07F9}"/>
              </a:ext>
            </a:extLst>
          </p:cNvPr>
          <p:cNvGraphicFramePr>
            <a:graphicFrameLocks noGrp="1"/>
          </p:cNvGraphicFramePr>
          <p:nvPr>
            <p:extLst>
              <p:ext uri="{D42A27DB-BD31-4B8C-83A1-F6EECF244321}">
                <p14:modId xmlns:p14="http://schemas.microsoft.com/office/powerpoint/2010/main" val="334083710"/>
              </p:ext>
            </p:extLst>
          </p:nvPr>
        </p:nvGraphicFramePr>
        <p:xfrm>
          <a:off x="6477980" y="1664156"/>
          <a:ext cx="4914900" cy="3067050"/>
        </p:xfrm>
        <a:graphic>
          <a:graphicData uri="http://schemas.openxmlformats.org/drawingml/2006/table">
            <a:tbl>
              <a:tblPr/>
              <a:tblGrid>
                <a:gridCol w="1091495">
                  <a:extLst>
                    <a:ext uri="{9D8B030D-6E8A-4147-A177-3AD203B41FA5}">
                      <a16:colId xmlns:a16="http://schemas.microsoft.com/office/drawing/2014/main" val="2199863321"/>
                    </a:ext>
                  </a:extLst>
                </a:gridCol>
                <a:gridCol w="2728737">
                  <a:extLst>
                    <a:ext uri="{9D8B030D-6E8A-4147-A177-3AD203B41FA5}">
                      <a16:colId xmlns:a16="http://schemas.microsoft.com/office/drawing/2014/main" val="3954868581"/>
                    </a:ext>
                  </a:extLst>
                </a:gridCol>
                <a:gridCol w="1094668">
                  <a:extLst>
                    <a:ext uri="{9D8B030D-6E8A-4147-A177-3AD203B41FA5}">
                      <a16:colId xmlns:a16="http://schemas.microsoft.com/office/drawing/2014/main" val="517801003"/>
                    </a:ext>
                  </a:extLst>
                </a:gridCol>
              </a:tblGrid>
              <a:tr h="219075">
                <a:tc gridSpan="3">
                  <a:txBody>
                    <a:bodyPr/>
                    <a:lstStyle/>
                    <a:p>
                      <a:pPr algn="ctr" rtl="0" fontAlgn="b"/>
                      <a:r>
                        <a:rPr lang="en-GB" sz="1200" b="1" i="0" u="none" strike="noStrike">
                          <a:solidFill>
                            <a:srgbClr val="F2F2F2"/>
                          </a:solidFill>
                          <a:effectLst/>
                          <a:latin typeface="Arial" panose="020B0604020202020204" pitchFamily="34" charset="0"/>
                        </a:rPr>
                        <a:t>Drama - SVOD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91781758"/>
                  </a:ext>
                </a:extLst>
              </a:tr>
              <a:tr h="219075">
                <a:tc>
                  <a:txBody>
                    <a:bodyPr/>
                    <a:lstStyle/>
                    <a:p>
                      <a:pPr algn="ctr" rtl="0" fontAlgn="ctr"/>
                      <a:r>
                        <a:rPr lang="en-GB" sz="1200" b="1" i="0" u="none" strike="noStrike">
                          <a:solidFill>
                            <a:srgbClr val="000000"/>
                          </a:solidFill>
                          <a:effectLst/>
                          <a:latin typeface="Arial" panose="020B0604020202020204" pitchFamily="34" charset="0"/>
                        </a:rPr>
                        <a:t>Channel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GB" sz="1200" b="1" i="0" u="none" strike="noStrike">
                          <a:solidFill>
                            <a:srgbClr val="000000"/>
                          </a:solidFill>
                          <a:effectLst/>
                          <a:latin typeface="Arial" panose="020B0604020202020204" pitchFamily="34" charset="0"/>
                        </a:rPr>
                        <a:t>Programme Title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GB" sz="1200" b="1" i="0" u="none" strike="noStrike">
                          <a:solidFill>
                            <a:srgbClr val="000000"/>
                          </a:solidFill>
                          <a:effectLst/>
                          <a:latin typeface="Arial" panose="020B0604020202020204" pitchFamily="34" charset="0"/>
                        </a:rPr>
                        <a:t>Index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871447275"/>
                  </a:ext>
                </a:extLst>
              </a:tr>
              <a:tr h="219075">
                <a:tc>
                  <a:txBody>
                    <a:bodyPr/>
                    <a:lstStyle/>
                    <a:p>
                      <a:pPr algn="ctr" fontAlgn="b"/>
                      <a:r>
                        <a:rPr lang="en-GB" sz="1100" b="0" i="0" u="none" strike="noStrike" dirty="0">
                          <a:solidFill>
                            <a:srgbClr val="000000"/>
                          </a:solidFill>
                          <a:effectLst/>
                          <a:latin typeface="Arial" panose="020B0604020202020204" pitchFamily="34" charset="0"/>
                        </a:rPr>
                        <a:t>Disney+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92CDDC"/>
                    </a:solidFill>
                  </a:tcPr>
                </a:tc>
                <a:tc>
                  <a:txBody>
                    <a:bodyPr/>
                    <a:lstStyle/>
                    <a:p>
                      <a:pPr algn="ctr" fontAlgn="b"/>
                      <a:r>
                        <a:rPr lang="en-GB" sz="1100" b="0" i="0" u="none" strike="noStrike">
                          <a:solidFill>
                            <a:srgbClr val="000000"/>
                          </a:solidFill>
                          <a:effectLst/>
                          <a:latin typeface="Arial" panose="020B0604020202020204" pitchFamily="34" charset="0"/>
                        </a:rPr>
                        <a:t>Buffy the Vampire Slayer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92CDDC"/>
                    </a:solidFill>
                  </a:tcPr>
                </a:tc>
                <a:tc>
                  <a:txBody>
                    <a:bodyPr/>
                    <a:lstStyle/>
                    <a:p>
                      <a:pPr algn="ctr" fontAlgn="b"/>
                      <a:r>
                        <a:rPr lang="en-GB" sz="1100" b="0" i="0" u="none" strike="noStrike">
                          <a:solidFill>
                            <a:srgbClr val="000000"/>
                          </a:solidFill>
                          <a:effectLst/>
                          <a:latin typeface="Arial" panose="020B0604020202020204" pitchFamily="34" charset="0"/>
                        </a:rPr>
                        <a:t>310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92CDDC"/>
                    </a:solidFill>
                  </a:tcPr>
                </a:tc>
                <a:extLst>
                  <a:ext uri="{0D108BD9-81ED-4DB2-BD59-A6C34878D82A}">
                    <a16:rowId xmlns:a16="http://schemas.microsoft.com/office/drawing/2014/main" val="234259132"/>
                  </a:ext>
                </a:extLst>
              </a:tr>
              <a:tr h="219075">
                <a:tc>
                  <a:txBody>
                    <a:bodyPr/>
                    <a:lstStyle/>
                    <a:p>
                      <a:pPr algn="ctr" fontAlgn="b"/>
                      <a:r>
                        <a:rPr lang="en-GB" sz="1100" b="0" i="0" u="none" strike="noStrike">
                          <a:solidFill>
                            <a:srgbClr val="000000"/>
                          </a:solidFill>
                          <a:effectLst/>
                          <a:latin typeface="Arial" panose="020B0604020202020204" pitchFamily="34" charset="0"/>
                        </a:rPr>
                        <a:t>Disney+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tc>
                  <a:txBody>
                    <a:bodyPr/>
                    <a:lstStyle/>
                    <a:p>
                      <a:pPr algn="ctr" fontAlgn="b"/>
                      <a:r>
                        <a:rPr lang="en-GB" sz="1100" b="0" i="0" u="none" strike="noStrike">
                          <a:solidFill>
                            <a:srgbClr val="000000"/>
                          </a:solidFill>
                          <a:effectLst/>
                          <a:latin typeface="Arial" panose="020B0604020202020204" pitchFamily="34" charset="0"/>
                        </a:rPr>
                        <a:t>Grey's Anatomy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tc>
                  <a:txBody>
                    <a:bodyPr/>
                    <a:lstStyle/>
                    <a:p>
                      <a:pPr algn="ctr" fontAlgn="b"/>
                      <a:r>
                        <a:rPr lang="en-GB" sz="1100" b="0" i="0" u="none" strike="noStrike">
                          <a:solidFill>
                            <a:srgbClr val="000000"/>
                          </a:solidFill>
                          <a:effectLst/>
                          <a:latin typeface="Arial" panose="020B0604020202020204" pitchFamily="34" charset="0"/>
                        </a:rPr>
                        <a:t>304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extLst>
                  <a:ext uri="{0D108BD9-81ED-4DB2-BD59-A6C34878D82A}">
                    <a16:rowId xmlns:a16="http://schemas.microsoft.com/office/drawing/2014/main" val="2402508432"/>
                  </a:ext>
                </a:extLst>
              </a:tr>
              <a:tr h="219075">
                <a:tc>
                  <a:txBody>
                    <a:bodyPr/>
                    <a:lstStyle/>
                    <a:p>
                      <a:pPr algn="ctr" fontAlgn="b"/>
                      <a:r>
                        <a:rPr lang="en-GB" sz="1100" b="0" i="0" u="none" strike="noStrike">
                          <a:solidFill>
                            <a:srgbClr val="000000"/>
                          </a:solidFill>
                          <a:effectLst/>
                          <a:latin typeface="Arial" panose="020B0604020202020204" pitchFamily="34" charset="0"/>
                        </a:rPr>
                        <a:t>Netflix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100" b="0" i="0" u="none" strike="noStrike">
                          <a:solidFill>
                            <a:srgbClr val="000000"/>
                          </a:solidFill>
                          <a:effectLst/>
                          <a:latin typeface="Arial" panose="020B0604020202020204" pitchFamily="34" charset="0"/>
                        </a:rPr>
                        <a:t>The Gentlemen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100" b="0" i="0" u="none" strike="noStrike">
                          <a:solidFill>
                            <a:srgbClr val="000000"/>
                          </a:solidFill>
                          <a:effectLst/>
                          <a:latin typeface="Arial" panose="020B0604020202020204" pitchFamily="34" charset="0"/>
                        </a:rPr>
                        <a:t>283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extLst>
                  <a:ext uri="{0D108BD9-81ED-4DB2-BD59-A6C34878D82A}">
                    <a16:rowId xmlns:a16="http://schemas.microsoft.com/office/drawing/2014/main" val="1086365124"/>
                  </a:ext>
                </a:extLst>
              </a:tr>
              <a:tr h="219075">
                <a:tc>
                  <a:txBody>
                    <a:bodyPr/>
                    <a:lstStyle/>
                    <a:p>
                      <a:pPr algn="ctr" fontAlgn="b"/>
                      <a:r>
                        <a:rPr lang="en-GB" sz="1100" b="0" i="0" u="none" strike="noStrike">
                          <a:solidFill>
                            <a:srgbClr val="000000"/>
                          </a:solidFill>
                          <a:effectLst/>
                          <a:latin typeface="Arial" panose="020B0604020202020204" pitchFamily="34" charset="0"/>
                        </a:rPr>
                        <a:t>Netflix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100" b="0" i="0" u="none" strike="noStrike">
                          <a:solidFill>
                            <a:srgbClr val="000000"/>
                          </a:solidFill>
                          <a:effectLst/>
                          <a:latin typeface="Arial" panose="020B0604020202020204" pitchFamily="34" charset="0"/>
                        </a:rPr>
                        <a:t>Baby Reindeer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100" b="0" i="0" u="none" strike="noStrike">
                          <a:solidFill>
                            <a:srgbClr val="000000"/>
                          </a:solidFill>
                          <a:effectLst/>
                          <a:latin typeface="Arial" panose="020B0604020202020204" pitchFamily="34" charset="0"/>
                        </a:rPr>
                        <a:t>278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extLst>
                  <a:ext uri="{0D108BD9-81ED-4DB2-BD59-A6C34878D82A}">
                    <a16:rowId xmlns:a16="http://schemas.microsoft.com/office/drawing/2014/main" val="3522060696"/>
                  </a:ext>
                </a:extLst>
              </a:tr>
              <a:tr h="219075">
                <a:tc>
                  <a:txBody>
                    <a:bodyPr/>
                    <a:lstStyle/>
                    <a:p>
                      <a:pPr algn="ctr" fontAlgn="b"/>
                      <a:r>
                        <a:rPr lang="en-GB" sz="1100" b="0" i="0" u="none" strike="noStrike">
                          <a:solidFill>
                            <a:srgbClr val="000000"/>
                          </a:solidFill>
                          <a:effectLst/>
                          <a:latin typeface="Arial" panose="020B0604020202020204" pitchFamily="34" charset="0"/>
                        </a:rPr>
                        <a:t>Netflix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100" b="0" i="0" u="none" strike="noStrike">
                          <a:solidFill>
                            <a:srgbClr val="000000"/>
                          </a:solidFill>
                          <a:effectLst/>
                          <a:latin typeface="Arial" panose="020B0604020202020204" pitchFamily="34" charset="0"/>
                        </a:rPr>
                        <a:t>Dexter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100" b="0" i="0" u="none" strike="noStrike">
                          <a:solidFill>
                            <a:srgbClr val="000000"/>
                          </a:solidFill>
                          <a:effectLst/>
                          <a:latin typeface="Arial" panose="020B0604020202020204" pitchFamily="34" charset="0"/>
                        </a:rPr>
                        <a:t>266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extLst>
                  <a:ext uri="{0D108BD9-81ED-4DB2-BD59-A6C34878D82A}">
                    <a16:rowId xmlns:a16="http://schemas.microsoft.com/office/drawing/2014/main" val="1613756261"/>
                  </a:ext>
                </a:extLst>
              </a:tr>
              <a:tr h="219075">
                <a:tc>
                  <a:txBody>
                    <a:bodyPr/>
                    <a:lstStyle/>
                    <a:p>
                      <a:pPr algn="ctr" fontAlgn="b"/>
                      <a:r>
                        <a:rPr lang="en-GB" sz="1100" b="0" i="0" u="none" strike="noStrike">
                          <a:solidFill>
                            <a:srgbClr val="000000"/>
                          </a:solidFill>
                          <a:effectLst/>
                          <a:latin typeface="Arial" panose="020B0604020202020204" pitchFamily="34" charset="0"/>
                        </a:rPr>
                        <a:t>Amazon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B0E6"/>
                    </a:solidFill>
                  </a:tcPr>
                </a:tc>
                <a:tc>
                  <a:txBody>
                    <a:bodyPr/>
                    <a:lstStyle/>
                    <a:p>
                      <a:pPr algn="ctr" fontAlgn="b"/>
                      <a:r>
                        <a:rPr lang="en-GB" sz="1100" b="0" i="0" u="none" strike="noStrike">
                          <a:solidFill>
                            <a:srgbClr val="000000"/>
                          </a:solidFill>
                          <a:effectLst/>
                          <a:latin typeface="Arial" panose="020B0604020202020204" pitchFamily="34" charset="0"/>
                        </a:rPr>
                        <a:t>Fallout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B0E6"/>
                    </a:solidFill>
                  </a:tcPr>
                </a:tc>
                <a:tc>
                  <a:txBody>
                    <a:bodyPr/>
                    <a:lstStyle/>
                    <a:p>
                      <a:pPr algn="ctr" fontAlgn="b"/>
                      <a:r>
                        <a:rPr lang="en-GB" sz="1100" b="0" i="0" u="none" strike="noStrike">
                          <a:solidFill>
                            <a:srgbClr val="000000"/>
                          </a:solidFill>
                          <a:effectLst/>
                          <a:latin typeface="Arial" panose="020B0604020202020204" pitchFamily="34" charset="0"/>
                        </a:rPr>
                        <a:t>255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B0E6"/>
                    </a:solidFill>
                  </a:tcPr>
                </a:tc>
                <a:extLst>
                  <a:ext uri="{0D108BD9-81ED-4DB2-BD59-A6C34878D82A}">
                    <a16:rowId xmlns:a16="http://schemas.microsoft.com/office/drawing/2014/main" val="2194955234"/>
                  </a:ext>
                </a:extLst>
              </a:tr>
              <a:tr h="219075">
                <a:tc>
                  <a:txBody>
                    <a:bodyPr/>
                    <a:lstStyle/>
                    <a:p>
                      <a:pPr algn="ctr" fontAlgn="b"/>
                      <a:r>
                        <a:rPr lang="en-GB" sz="1100" b="0" i="0" u="none" strike="noStrike">
                          <a:solidFill>
                            <a:srgbClr val="000000"/>
                          </a:solidFill>
                          <a:effectLst/>
                          <a:latin typeface="Arial" panose="020B0604020202020204" pitchFamily="34" charset="0"/>
                        </a:rPr>
                        <a:t>Netflix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100" b="0" i="0" u="none" strike="noStrike">
                          <a:solidFill>
                            <a:srgbClr val="000000"/>
                          </a:solidFill>
                          <a:effectLst/>
                          <a:latin typeface="Arial" panose="020B0604020202020204" pitchFamily="34" charset="0"/>
                        </a:rPr>
                        <a:t>Monk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100" b="0" i="0" u="none" strike="noStrike">
                          <a:solidFill>
                            <a:srgbClr val="000000"/>
                          </a:solidFill>
                          <a:effectLst/>
                          <a:latin typeface="Arial" panose="020B0604020202020204" pitchFamily="34" charset="0"/>
                        </a:rPr>
                        <a:t>249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extLst>
                  <a:ext uri="{0D108BD9-81ED-4DB2-BD59-A6C34878D82A}">
                    <a16:rowId xmlns:a16="http://schemas.microsoft.com/office/drawing/2014/main" val="110544316"/>
                  </a:ext>
                </a:extLst>
              </a:tr>
              <a:tr h="219075">
                <a:tc>
                  <a:txBody>
                    <a:bodyPr/>
                    <a:lstStyle/>
                    <a:p>
                      <a:pPr algn="ctr" fontAlgn="b"/>
                      <a:r>
                        <a:rPr lang="en-GB" sz="1100" b="0" i="0" u="none" strike="noStrike">
                          <a:solidFill>
                            <a:srgbClr val="000000"/>
                          </a:solidFill>
                          <a:effectLst/>
                          <a:latin typeface="Arial" panose="020B0604020202020204" pitchFamily="34" charset="0"/>
                        </a:rPr>
                        <a:t>Disney+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tc>
                  <a:txBody>
                    <a:bodyPr/>
                    <a:lstStyle/>
                    <a:p>
                      <a:pPr algn="ctr" fontAlgn="b"/>
                      <a:r>
                        <a:rPr lang="en-GB" sz="1100" b="0" i="0" u="none" strike="noStrike">
                          <a:solidFill>
                            <a:srgbClr val="000000"/>
                          </a:solidFill>
                          <a:effectLst/>
                          <a:latin typeface="Arial" panose="020B0604020202020204" pitchFamily="34" charset="0"/>
                        </a:rPr>
                        <a:t>9-1-1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tc>
                  <a:txBody>
                    <a:bodyPr/>
                    <a:lstStyle/>
                    <a:p>
                      <a:pPr algn="ctr" fontAlgn="b"/>
                      <a:r>
                        <a:rPr lang="en-GB" sz="1100" b="0" i="0" u="none" strike="noStrike">
                          <a:solidFill>
                            <a:srgbClr val="000000"/>
                          </a:solidFill>
                          <a:effectLst/>
                          <a:latin typeface="Arial" panose="020B0604020202020204" pitchFamily="34" charset="0"/>
                        </a:rPr>
                        <a:t>248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extLst>
                  <a:ext uri="{0D108BD9-81ED-4DB2-BD59-A6C34878D82A}">
                    <a16:rowId xmlns:a16="http://schemas.microsoft.com/office/drawing/2014/main" val="1516299875"/>
                  </a:ext>
                </a:extLst>
              </a:tr>
              <a:tr h="219075">
                <a:tc>
                  <a:txBody>
                    <a:bodyPr/>
                    <a:lstStyle/>
                    <a:p>
                      <a:pPr algn="ctr" fontAlgn="b"/>
                      <a:r>
                        <a:rPr lang="en-GB" sz="1100" b="0" i="0" u="none" strike="noStrike">
                          <a:solidFill>
                            <a:srgbClr val="000000"/>
                          </a:solidFill>
                          <a:effectLst/>
                          <a:latin typeface="Arial" panose="020B0604020202020204" pitchFamily="34" charset="0"/>
                        </a:rPr>
                        <a:t>Disney+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tc>
                  <a:txBody>
                    <a:bodyPr/>
                    <a:lstStyle/>
                    <a:p>
                      <a:pPr algn="ctr" fontAlgn="b"/>
                      <a:r>
                        <a:rPr lang="en-GB" sz="1100" b="0" i="0" u="none" strike="noStrike">
                          <a:solidFill>
                            <a:srgbClr val="000000"/>
                          </a:solidFill>
                          <a:effectLst/>
                          <a:latin typeface="Arial" panose="020B0604020202020204" pitchFamily="34" charset="0"/>
                        </a:rPr>
                        <a:t>Shogun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tc>
                  <a:txBody>
                    <a:bodyPr/>
                    <a:lstStyle/>
                    <a:p>
                      <a:pPr algn="ctr" fontAlgn="b"/>
                      <a:r>
                        <a:rPr lang="en-GB" sz="1100" b="0" i="0" u="none" strike="noStrike">
                          <a:solidFill>
                            <a:srgbClr val="000000"/>
                          </a:solidFill>
                          <a:effectLst/>
                          <a:latin typeface="Arial" panose="020B0604020202020204" pitchFamily="34" charset="0"/>
                        </a:rPr>
                        <a:t>239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extLst>
                  <a:ext uri="{0D108BD9-81ED-4DB2-BD59-A6C34878D82A}">
                    <a16:rowId xmlns:a16="http://schemas.microsoft.com/office/drawing/2014/main" val="4272683638"/>
                  </a:ext>
                </a:extLst>
              </a:tr>
              <a:tr h="219075">
                <a:tc>
                  <a:txBody>
                    <a:bodyPr/>
                    <a:lstStyle/>
                    <a:p>
                      <a:pPr algn="ctr" fontAlgn="b"/>
                      <a:r>
                        <a:rPr lang="en-GB" sz="1100" b="0" i="0" u="none" strike="noStrike">
                          <a:solidFill>
                            <a:srgbClr val="000000"/>
                          </a:solidFill>
                          <a:effectLst/>
                          <a:latin typeface="Arial" panose="020B0604020202020204" pitchFamily="34" charset="0"/>
                        </a:rPr>
                        <a:t>Disney+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tc>
                  <a:txBody>
                    <a:bodyPr/>
                    <a:lstStyle/>
                    <a:p>
                      <a:pPr algn="ctr" fontAlgn="b"/>
                      <a:r>
                        <a:rPr lang="en-GB" sz="1100" b="0" i="0" u="none" strike="noStrike">
                          <a:solidFill>
                            <a:srgbClr val="000000"/>
                          </a:solidFill>
                          <a:effectLst/>
                          <a:latin typeface="Arial" panose="020B0604020202020204" pitchFamily="34" charset="0"/>
                        </a:rPr>
                        <a:t>NCIS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tc>
                  <a:txBody>
                    <a:bodyPr/>
                    <a:lstStyle/>
                    <a:p>
                      <a:pPr algn="ctr" fontAlgn="b"/>
                      <a:r>
                        <a:rPr lang="en-GB" sz="1100" b="0" i="0" u="none" strike="noStrike">
                          <a:solidFill>
                            <a:srgbClr val="000000"/>
                          </a:solidFill>
                          <a:effectLst/>
                          <a:latin typeface="Arial" panose="020B0604020202020204" pitchFamily="34" charset="0"/>
                        </a:rPr>
                        <a:t>229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extLst>
                  <a:ext uri="{0D108BD9-81ED-4DB2-BD59-A6C34878D82A}">
                    <a16:rowId xmlns:a16="http://schemas.microsoft.com/office/drawing/2014/main" val="2442487686"/>
                  </a:ext>
                </a:extLst>
              </a:tr>
              <a:tr h="219075">
                <a:tc>
                  <a:txBody>
                    <a:bodyPr/>
                    <a:lstStyle/>
                    <a:p>
                      <a:pPr algn="ctr" fontAlgn="b"/>
                      <a:r>
                        <a:rPr lang="en-GB" sz="1100" b="0" i="0" u="none" strike="noStrike">
                          <a:solidFill>
                            <a:srgbClr val="000000"/>
                          </a:solidFill>
                          <a:effectLst/>
                          <a:latin typeface="Arial" panose="020B0604020202020204" pitchFamily="34" charset="0"/>
                        </a:rPr>
                        <a:t>Netflix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100" b="0" i="0" u="none" strike="noStrike">
                          <a:solidFill>
                            <a:srgbClr val="000000"/>
                          </a:solidFill>
                          <a:effectLst/>
                          <a:latin typeface="Arial" panose="020B0604020202020204" pitchFamily="34" charset="0"/>
                        </a:rPr>
                        <a:t>Bridgerton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100" b="0" i="0" u="none" strike="noStrike">
                          <a:solidFill>
                            <a:srgbClr val="000000"/>
                          </a:solidFill>
                          <a:effectLst/>
                          <a:latin typeface="Arial" panose="020B0604020202020204" pitchFamily="34" charset="0"/>
                        </a:rPr>
                        <a:t>208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extLst>
                  <a:ext uri="{0D108BD9-81ED-4DB2-BD59-A6C34878D82A}">
                    <a16:rowId xmlns:a16="http://schemas.microsoft.com/office/drawing/2014/main" val="922831956"/>
                  </a:ext>
                </a:extLst>
              </a:tr>
              <a:tr h="219075">
                <a:tc>
                  <a:txBody>
                    <a:bodyPr/>
                    <a:lstStyle/>
                    <a:p>
                      <a:pPr algn="ctr" fontAlgn="b"/>
                      <a:r>
                        <a:rPr lang="en-GB" sz="1100" b="0" i="0" u="none" strike="noStrike">
                          <a:solidFill>
                            <a:srgbClr val="000000"/>
                          </a:solidFill>
                          <a:effectLst/>
                          <a:latin typeface="Arial" panose="020B0604020202020204" pitchFamily="34" charset="0"/>
                        </a:rPr>
                        <a:t>Amazon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2B0E6"/>
                    </a:solidFill>
                  </a:tcPr>
                </a:tc>
                <a:tc>
                  <a:txBody>
                    <a:bodyPr/>
                    <a:lstStyle/>
                    <a:p>
                      <a:pPr algn="ctr" fontAlgn="b"/>
                      <a:r>
                        <a:rPr lang="en-GB" sz="1100" b="0" i="0" u="none" strike="noStrike">
                          <a:solidFill>
                            <a:srgbClr val="000000"/>
                          </a:solidFill>
                          <a:effectLst/>
                          <a:latin typeface="Arial" panose="020B0604020202020204" pitchFamily="34" charset="0"/>
                        </a:rPr>
                        <a:t>The Boys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2B0E6"/>
                    </a:solidFill>
                  </a:tcPr>
                </a:tc>
                <a:tc>
                  <a:txBody>
                    <a:bodyPr/>
                    <a:lstStyle/>
                    <a:p>
                      <a:pPr algn="ctr" fontAlgn="b"/>
                      <a:r>
                        <a:rPr lang="en-GB" sz="1100" b="0" i="0" u="none" strike="noStrike" dirty="0">
                          <a:solidFill>
                            <a:srgbClr val="000000"/>
                          </a:solidFill>
                          <a:effectLst/>
                          <a:latin typeface="Arial" panose="020B0604020202020204" pitchFamily="34" charset="0"/>
                        </a:rPr>
                        <a:t>111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2B0E6"/>
                    </a:solidFill>
                  </a:tcPr>
                </a:tc>
                <a:extLst>
                  <a:ext uri="{0D108BD9-81ED-4DB2-BD59-A6C34878D82A}">
                    <a16:rowId xmlns:a16="http://schemas.microsoft.com/office/drawing/2014/main" val="3008973124"/>
                  </a:ext>
                </a:extLst>
              </a:tr>
            </a:tbl>
          </a:graphicData>
        </a:graphic>
      </p:graphicFrame>
      <p:sp>
        <p:nvSpPr>
          <p:cNvPr id="2" name="Title 1">
            <a:extLst>
              <a:ext uri="{FF2B5EF4-FFF2-40B4-BE49-F238E27FC236}">
                <a16:creationId xmlns:a16="http://schemas.microsoft.com/office/drawing/2014/main" id="{BEFA9C5B-E2A0-9B21-EDF4-EE9385EC5877}"/>
              </a:ext>
            </a:extLst>
          </p:cNvPr>
          <p:cNvSpPr>
            <a:spLocks noGrp="1"/>
          </p:cNvSpPr>
          <p:nvPr>
            <p:ph type="title"/>
          </p:nvPr>
        </p:nvSpPr>
        <p:spPr/>
        <p:txBody>
          <a:bodyPr/>
          <a:lstStyle/>
          <a:p>
            <a:r>
              <a:rPr lang="en-GB" dirty="0"/>
              <a:t>High indexing drama content</a:t>
            </a:r>
          </a:p>
        </p:txBody>
      </p:sp>
      <p:sp>
        <p:nvSpPr>
          <p:cNvPr id="3" name="Text Placeholder 2">
            <a:extLst>
              <a:ext uri="{FF2B5EF4-FFF2-40B4-BE49-F238E27FC236}">
                <a16:creationId xmlns:a16="http://schemas.microsoft.com/office/drawing/2014/main" id="{AE6FE676-47AD-68C3-20EB-4B9791A75754}"/>
              </a:ext>
            </a:extLst>
          </p:cNvPr>
          <p:cNvSpPr>
            <a:spLocks noGrp="1"/>
          </p:cNvSpPr>
          <p:nvPr>
            <p:ph type="body" sz="quarter" idx="15"/>
          </p:nvPr>
        </p:nvSpPr>
        <p:spPr/>
        <p:txBody>
          <a:bodyPr/>
          <a:lstStyle/>
          <a:p>
            <a:r>
              <a:rPr lang="en-GB" dirty="0"/>
              <a:t>Source: Barb Q2 2024, ‘Reach Extender’ index vs all adults, Thinkbox created list of programmes ranked by volume of viewing and index. Commercial broadcasters and SVODs are separated because we can’t currently separate viewing by homes that are / are not on the SVOD ad tiers.</a:t>
            </a:r>
          </a:p>
        </p:txBody>
      </p:sp>
    </p:spTree>
    <p:extLst>
      <p:ext uri="{BB962C8B-B14F-4D97-AF65-F5344CB8AC3E}">
        <p14:creationId xmlns:p14="http://schemas.microsoft.com/office/powerpoint/2010/main" val="2086112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4350FEAD-801E-DE32-05CB-872EFBDFC04E}"/>
              </a:ext>
            </a:extLst>
          </p:cNvPr>
          <p:cNvGraphicFramePr>
            <a:graphicFrameLocks noGrp="1"/>
          </p:cNvGraphicFramePr>
          <p:nvPr>
            <p:extLst>
              <p:ext uri="{D42A27DB-BD31-4B8C-83A1-F6EECF244321}">
                <p14:modId xmlns:p14="http://schemas.microsoft.com/office/powerpoint/2010/main" val="616044796"/>
              </p:ext>
            </p:extLst>
          </p:nvPr>
        </p:nvGraphicFramePr>
        <p:xfrm>
          <a:off x="799116" y="1664156"/>
          <a:ext cx="4914900" cy="3067050"/>
        </p:xfrm>
        <a:graphic>
          <a:graphicData uri="http://schemas.openxmlformats.org/drawingml/2006/table">
            <a:tbl>
              <a:tblPr/>
              <a:tblGrid>
                <a:gridCol w="1091495">
                  <a:extLst>
                    <a:ext uri="{9D8B030D-6E8A-4147-A177-3AD203B41FA5}">
                      <a16:colId xmlns:a16="http://schemas.microsoft.com/office/drawing/2014/main" val="22950051"/>
                    </a:ext>
                  </a:extLst>
                </a:gridCol>
                <a:gridCol w="2728737">
                  <a:extLst>
                    <a:ext uri="{9D8B030D-6E8A-4147-A177-3AD203B41FA5}">
                      <a16:colId xmlns:a16="http://schemas.microsoft.com/office/drawing/2014/main" val="1078465198"/>
                    </a:ext>
                  </a:extLst>
                </a:gridCol>
                <a:gridCol w="1094668">
                  <a:extLst>
                    <a:ext uri="{9D8B030D-6E8A-4147-A177-3AD203B41FA5}">
                      <a16:colId xmlns:a16="http://schemas.microsoft.com/office/drawing/2014/main" val="531960747"/>
                    </a:ext>
                  </a:extLst>
                </a:gridCol>
              </a:tblGrid>
              <a:tr h="219075">
                <a:tc gridSpan="3">
                  <a:txBody>
                    <a:bodyPr/>
                    <a:lstStyle/>
                    <a:p>
                      <a:pPr algn="ctr" rtl="0" fontAlgn="b"/>
                      <a:r>
                        <a:rPr lang="en-GB" sz="1200" b="1" i="0" u="none" strike="noStrike">
                          <a:solidFill>
                            <a:srgbClr val="F2F2F2"/>
                          </a:solidFill>
                          <a:effectLst/>
                          <a:latin typeface="Arial" panose="020B0604020202020204" pitchFamily="34" charset="0"/>
                        </a:rPr>
                        <a:t>Entertainment - Commercial 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68772809"/>
                  </a:ext>
                </a:extLst>
              </a:tr>
              <a:tr h="219075">
                <a:tc>
                  <a:txBody>
                    <a:bodyPr/>
                    <a:lstStyle/>
                    <a:p>
                      <a:pPr algn="ctr" rtl="0" fontAlgn="ctr"/>
                      <a:r>
                        <a:rPr lang="en-GB" sz="1200" b="1" i="0" u="none" strike="noStrike">
                          <a:solidFill>
                            <a:srgbClr val="000000"/>
                          </a:solidFill>
                          <a:effectLst/>
                          <a:latin typeface="Arial" panose="020B0604020202020204" pitchFamily="34" charset="0"/>
                        </a:rPr>
                        <a:t>Channel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GB" sz="1200" b="1" i="0" u="none" strike="noStrike">
                          <a:solidFill>
                            <a:srgbClr val="000000"/>
                          </a:solidFill>
                          <a:effectLst/>
                          <a:latin typeface="Arial" panose="020B0604020202020204" pitchFamily="34" charset="0"/>
                        </a:rPr>
                        <a:t>Programme Title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GB" sz="1200" b="1" i="0" u="none" strike="noStrike">
                          <a:solidFill>
                            <a:srgbClr val="000000"/>
                          </a:solidFill>
                          <a:effectLst/>
                          <a:latin typeface="Arial" panose="020B0604020202020204" pitchFamily="34" charset="0"/>
                        </a:rPr>
                        <a:t>Index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4223063699"/>
                  </a:ext>
                </a:extLst>
              </a:tr>
              <a:tr h="219075">
                <a:tc>
                  <a:txBody>
                    <a:bodyPr/>
                    <a:lstStyle/>
                    <a:p>
                      <a:pPr algn="ctr" fontAlgn="b"/>
                      <a:r>
                        <a:rPr lang="en-GB" sz="1100" b="0" i="0" u="none" strike="noStrike">
                          <a:solidFill>
                            <a:srgbClr val="000000"/>
                          </a:solidFill>
                          <a:effectLst/>
                          <a:latin typeface="Arial" panose="020B0604020202020204" pitchFamily="34" charset="0"/>
                        </a:rPr>
                        <a:t>Channel 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DEBF7"/>
                    </a:solidFill>
                  </a:tcPr>
                </a:tc>
                <a:tc>
                  <a:txBody>
                    <a:bodyPr/>
                    <a:lstStyle/>
                    <a:p>
                      <a:pPr algn="ctr" fontAlgn="b"/>
                      <a:r>
                        <a:rPr lang="en-GB" sz="1100" b="0" i="0" u="none" strike="noStrike">
                          <a:solidFill>
                            <a:srgbClr val="000000"/>
                          </a:solidFill>
                          <a:effectLst/>
                          <a:latin typeface="Arial" panose="020B0604020202020204" pitchFamily="34" charset="0"/>
                        </a:rPr>
                        <a:t>Taskmaster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DEBF7"/>
                    </a:solidFill>
                  </a:tcPr>
                </a:tc>
                <a:tc>
                  <a:txBody>
                    <a:bodyPr/>
                    <a:lstStyle/>
                    <a:p>
                      <a:pPr algn="ctr" fontAlgn="b"/>
                      <a:r>
                        <a:rPr lang="en-GB" sz="1100" b="0" i="0" u="none" strike="noStrike">
                          <a:solidFill>
                            <a:srgbClr val="000000"/>
                          </a:solidFill>
                          <a:effectLst/>
                          <a:latin typeface="Arial" panose="020B0604020202020204" pitchFamily="34" charset="0"/>
                        </a:rPr>
                        <a:t>265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798198018"/>
                  </a:ext>
                </a:extLst>
              </a:tr>
              <a:tr h="219075">
                <a:tc>
                  <a:txBody>
                    <a:bodyPr/>
                    <a:lstStyle/>
                    <a:p>
                      <a:pPr algn="ctr" fontAlgn="b"/>
                      <a:r>
                        <a:rPr lang="en-GB" sz="1100" b="0" i="0" u="none" strike="noStrike">
                          <a:solidFill>
                            <a:srgbClr val="000000"/>
                          </a:solidFill>
                          <a:effectLst/>
                          <a:latin typeface="Arial" panose="020B0604020202020204" pitchFamily="34" charset="0"/>
                        </a:rPr>
                        <a:t>Paramount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b"/>
                      <a:r>
                        <a:rPr lang="en-GB" sz="1100" b="0" i="0" u="none" strike="noStrike">
                          <a:solidFill>
                            <a:srgbClr val="000000"/>
                          </a:solidFill>
                          <a:effectLst/>
                          <a:latin typeface="Arial" panose="020B0604020202020204" pitchFamily="34" charset="0"/>
                        </a:rPr>
                        <a:t>South Park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b"/>
                      <a:r>
                        <a:rPr lang="en-GB" sz="1100" b="0" i="0" u="none" strike="noStrike">
                          <a:solidFill>
                            <a:srgbClr val="000000"/>
                          </a:solidFill>
                          <a:effectLst/>
                          <a:latin typeface="Arial" panose="020B0604020202020204" pitchFamily="34" charset="0"/>
                        </a:rPr>
                        <a:t>222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extLst>
                  <a:ext uri="{0D108BD9-81ED-4DB2-BD59-A6C34878D82A}">
                    <a16:rowId xmlns:a16="http://schemas.microsoft.com/office/drawing/2014/main" val="4088040777"/>
                  </a:ext>
                </a:extLst>
              </a:tr>
              <a:tr h="219075">
                <a:tc>
                  <a:txBody>
                    <a:bodyPr/>
                    <a:lstStyle/>
                    <a:p>
                      <a:pPr algn="ctr" fontAlgn="b"/>
                      <a:r>
                        <a:rPr lang="en-GB" sz="1100" b="0" i="0" u="none" strike="noStrike">
                          <a:solidFill>
                            <a:srgbClr val="000000"/>
                          </a:solidFill>
                          <a:effectLst/>
                          <a:latin typeface="Arial" panose="020B0604020202020204" pitchFamily="34" charset="0"/>
                        </a:rPr>
                        <a:t>Sky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a:solidFill>
                            <a:srgbClr val="000000"/>
                          </a:solidFill>
                          <a:effectLst/>
                          <a:latin typeface="Arial" panose="020B0604020202020204" pitchFamily="34" charset="0"/>
                        </a:rPr>
                        <a:t>Curb Your Enthusiasm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a:solidFill>
                            <a:srgbClr val="000000"/>
                          </a:solidFill>
                          <a:effectLst/>
                          <a:latin typeface="Arial" panose="020B0604020202020204" pitchFamily="34" charset="0"/>
                        </a:rPr>
                        <a:t>189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2512558849"/>
                  </a:ext>
                </a:extLst>
              </a:tr>
              <a:tr h="219075">
                <a:tc>
                  <a:txBody>
                    <a:bodyPr/>
                    <a:lstStyle/>
                    <a:p>
                      <a:pPr algn="ctr" fontAlgn="b"/>
                      <a:r>
                        <a:rPr lang="en-GB" sz="1100" b="0" i="0" u="none" strike="noStrike">
                          <a:solidFill>
                            <a:srgbClr val="000000"/>
                          </a:solidFill>
                          <a:effectLst/>
                          <a:latin typeface="Arial" panose="020B0604020202020204" pitchFamily="34" charset="0"/>
                        </a:rPr>
                        <a:t>UKTV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b"/>
                      <a:r>
                        <a:rPr lang="en-GB" sz="1100" b="0" i="0" u="none" strike="noStrike">
                          <a:solidFill>
                            <a:srgbClr val="000000"/>
                          </a:solidFill>
                          <a:effectLst/>
                          <a:latin typeface="Arial" panose="020B0604020202020204" pitchFamily="34" charset="0"/>
                        </a:rPr>
                        <a:t>Gavin &amp; Stacey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b"/>
                      <a:r>
                        <a:rPr lang="en-GB" sz="1100" b="0" i="0" u="none" strike="noStrike">
                          <a:solidFill>
                            <a:srgbClr val="000000"/>
                          </a:solidFill>
                          <a:effectLst/>
                          <a:latin typeface="Arial" panose="020B0604020202020204" pitchFamily="34" charset="0"/>
                        </a:rPr>
                        <a:t>184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extLst>
                  <a:ext uri="{0D108BD9-81ED-4DB2-BD59-A6C34878D82A}">
                    <a16:rowId xmlns:a16="http://schemas.microsoft.com/office/drawing/2014/main" val="1781868036"/>
                  </a:ext>
                </a:extLst>
              </a:tr>
              <a:tr h="219075">
                <a:tc>
                  <a:txBody>
                    <a:bodyPr/>
                    <a:lstStyle/>
                    <a:p>
                      <a:pPr algn="ctr" fontAlgn="b"/>
                      <a:r>
                        <a:rPr lang="en-GB" sz="1100" b="0" i="0" u="none" strike="noStrike">
                          <a:solidFill>
                            <a:srgbClr val="000000"/>
                          </a:solidFill>
                          <a:effectLst/>
                          <a:latin typeface="Arial" panose="020B0604020202020204" pitchFamily="34" charset="0"/>
                        </a:rPr>
                        <a:t>Sky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a:solidFill>
                            <a:srgbClr val="000000"/>
                          </a:solidFill>
                          <a:effectLst/>
                          <a:latin typeface="Arial" panose="020B0604020202020204" pitchFamily="34" charset="0"/>
                        </a:rPr>
                        <a:t>Hold The Front Page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a:solidFill>
                            <a:srgbClr val="000000"/>
                          </a:solidFill>
                          <a:effectLst/>
                          <a:latin typeface="Arial" panose="020B0604020202020204" pitchFamily="34" charset="0"/>
                        </a:rPr>
                        <a:t>176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246251058"/>
                  </a:ext>
                </a:extLst>
              </a:tr>
              <a:tr h="219075">
                <a:tc>
                  <a:txBody>
                    <a:bodyPr/>
                    <a:lstStyle/>
                    <a:p>
                      <a:pPr algn="ctr" fontAlgn="b"/>
                      <a:r>
                        <a:rPr lang="en-GB" sz="1100" b="0" i="0" u="none" strike="noStrike">
                          <a:solidFill>
                            <a:srgbClr val="000000"/>
                          </a:solidFill>
                          <a:effectLst/>
                          <a:latin typeface="Arial" panose="020B0604020202020204" pitchFamily="34" charset="0"/>
                        </a:rPr>
                        <a:t>Channel 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100" b="0" i="0" u="none" strike="noStrike">
                          <a:solidFill>
                            <a:srgbClr val="000000"/>
                          </a:solidFill>
                          <a:effectLst/>
                          <a:latin typeface="Arial" panose="020B0604020202020204" pitchFamily="34" charset="0"/>
                        </a:rPr>
                        <a:t>Married at First Sight Australia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100" b="0" i="0" u="none" strike="noStrike">
                          <a:solidFill>
                            <a:srgbClr val="000000"/>
                          </a:solidFill>
                          <a:effectLst/>
                          <a:latin typeface="Arial" panose="020B0604020202020204" pitchFamily="34" charset="0"/>
                        </a:rPr>
                        <a:t>164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39747985"/>
                  </a:ext>
                </a:extLst>
              </a:tr>
              <a:tr h="219075">
                <a:tc>
                  <a:txBody>
                    <a:bodyPr/>
                    <a:lstStyle/>
                    <a:p>
                      <a:pPr algn="ctr" fontAlgn="b"/>
                      <a:r>
                        <a:rPr lang="en-GB" sz="1100" b="0" i="0" u="none" strike="noStrike">
                          <a:solidFill>
                            <a:srgbClr val="000000"/>
                          </a:solidFill>
                          <a:effectLst/>
                          <a:latin typeface="Arial" panose="020B0604020202020204" pitchFamily="34" charset="0"/>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GB" sz="1100" b="0" i="0" u="none" strike="noStrike">
                          <a:solidFill>
                            <a:srgbClr val="000000"/>
                          </a:solidFill>
                          <a:effectLst/>
                          <a:latin typeface="Arial" panose="020B0604020202020204" pitchFamily="34" charset="0"/>
                        </a:rPr>
                        <a:t>Hell's Kitchen (USA)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GB" sz="1100" b="0" i="0" u="none" strike="noStrike">
                          <a:solidFill>
                            <a:srgbClr val="000000"/>
                          </a:solidFill>
                          <a:effectLst/>
                          <a:latin typeface="Arial" panose="020B0604020202020204" pitchFamily="34" charset="0"/>
                        </a:rPr>
                        <a:t>162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2354046078"/>
                  </a:ext>
                </a:extLst>
              </a:tr>
              <a:tr h="219075">
                <a:tc>
                  <a:txBody>
                    <a:bodyPr/>
                    <a:lstStyle/>
                    <a:p>
                      <a:pPr algn="ctr" fontAlgn="b"/>
                      <a:r>
                        <a:rPr lang="en-GB" sz="1100" b="0" i="0" u="none" strike="noStrike">
                          <a:solidFill>
                            <a:srgbClr val="000000"/>
                          </a:solidFill>
                          <a:effectLst/>
                          <a:latin typeface="Arial" panose="020B0604020202020204" pitchFamily="34" charset="0"/>
                        </a:rPr>
                        <a:t>Channel 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100" b="0" i="0" u="none" strike="noStrike">
                          <a:solidFill>
                            <a:srgbClr val="000000"/>
                          </a:solidFill>
                          <a:effectLst/>
                          <a:latin typeface="Arial" panose="020B0604020202020204" pitchFamily="34" charset="0"/>
                        </a:rPr>
                        <a:t>The Great Celebrity Bake Off for SU2C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100" b="0" i="0" u="none" strike="noStrike">
                          <a:solidFill>
                            <a:srgbClr val="000000"/>
                          </a:solidFill>
                          <a:effectLst/>
                          <a:latin typeface="Arial" panose="020B0604020202020204" pitchFamily="34" charset="0"/>
                        </a:rPr>
                        <a:t>147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3487431513"/>
                  </a:ext>
                </a:extLst>
              </a:tr>
              <a:tr h="219075">
                <a:tc>
                  <a:txBody>
                    <a:bodyPr/>
                    <a:lstStyle/>
                    <a:p>
                      <a:pPr algn="ctr" fontAlgn="b"/>
                      <a:r>
                        <a:rPr lang="en-GB" sz="1100" b="0" i="0" u="none" strike="noStrike">
                          <a:solidFill>
                            <a:srgbClr val="000000"/>
                          </a:solidFill>
                          <a:effectLst/>
                          <a:latin typeface="Arial" panose="020B0604020202020204" pitchFamily="34" charset="0"/>
                        </a:rPr>
                        <a:t>UKTV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b"/>
                      <a:r>
                        <a:rPr lang="en-GB" sz="1100" b="0" i="0" u="none" strike="noStrike">
                          <a:solidFill>
                            <a:srgbClr val="000000"/>
                          </a:solidFill>
                          <a:effectLst/>
                          <a:latin typeface="Arial" panose="020B0604020202020204" pitchFamily="34" charset="0"/>
                        </a:rPr>
                        <a:t>Richard Osman's House of Games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b"/>
                      <a:r>
                        <a:rPr lang="en-GB" sz="1100" b="0" i="0" u="none" strike="noStrike">
                          <a:solidFill>
                            <a:srgbClr val="000000"/>
                          </a:solidFill>
                          <a:effectLst/>
                          <a:latin typeface="Arial" panose="020B0604020202020204" pitchFamily="34" charset="0"/>
                        </a:rPr>
                        <a:t>138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extLst>
                  <a:ext uri="{0D108BD9-81ED-4DB2-BD59-A6C34878D82A}">
                    <a16:rowId xmlns:a16="http://schemas.microsoft.com/office/drawing/2014/main" val="1027540348"/>
                  </a:ext>
                </a:extLst>
              </a:tr>
              <a:tr h="219075">
                <a:tc>
                  <a:txBody>
                    <a:bodyPr/>
                    <a:lstStyle/>
                    <a:p>
                      <a:pPr algn="ctr" fontAlgn="b"/>
                      <a:r>
                        <a:rPr lang="en-GB" sz="1100" b="0" i="0" u="none" strike="noStrike">
                          <a:solidFill>
                            <a:srgbClr val="000000"/>
                          </a:solidFill>
                          <a:effectLst/>
                          <a:latin typeface="Arial" panose="020B0604020202020204" pitchFamily="34" charset="0"/>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GB" sz="1100" b="0" i="0" u="none" strike="noStrike">
                          <a:solidFill>
                            <a:srgbClr val="000000"/>
                          </a:solidFill>
                          <a:effectLst/>
                          <a:latin typeface="Arial" panose="020B0604020202020204" pitchFamily="34" charset="0"/>
                        </a:rPr>
                        <a:t>Ant &amp; Dec's Saturday Night Takeaway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GB" sz="1100" b="0" i="0" u="none" strike="noStrike">
                          <a:solidFill>
                            <a:srgbClr val="000000"/>
                          </a:solidFill>
                          <a:effectLst/>
                          <a:latin typeface="Arial" panose="020B0604020202020204" pitchFamily="34" charset="0"/>
                        </a:rPr>
                        <a:t>128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610035180"/>
                  </a:ext>
                </a:extLst>
              </a:tr>
              <a:tr h="219075">
                <a:tc>
                  <a:txBody>
                    <a:bodyPr/>
                    <a:lstStyle/>
                    <a:p>
                      <a:pPr algn="ctr" fontAlgn="b"/>
                      <a:r>
                        <a:rPr lang="en-GB" sz="1100" b="0" i="0" u="none" strike="noStrike">
                          <a:solidFill>
                            <a:srgbClr val="000000"/>
                          </a:solidFill>
                          <a:effectLst/>
                          <a:latin typeface="Arial" panose="020B0604020202020204" pitchFamily="34" charset="0"/>
                        </a:rPr>
                        <a:t>Sky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a:solidFill>
                            <a:srgbClr val="000000"/>
                          </a:solidFill>
                          <a:effectLst/>
                          <a:latin typeface="Arial" panose="020B0604020202020204" pitchFamily="34" charset="0"/>
                        </a:rPr>
                        <a:t>The Office US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a:solidFill>
                            <a:srgbClr val="000000"/>
                          </a:solidFill>
                          <a:effectLst/>
                          <a:latin typeface="Arial" panose="020B0604020202020204" pitchFamily="34" charset="0"/>
                        </a:rPr>
                        <a:t>124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1610175024"/>
                  </a:ext>
                </a:extLst>
              </a:tr>
              <a:tr h="219075">
                <a:tc>
                  <a:txBody>
                    <a:bodyPr/>
                    <a:lstStyle/>
                    <a:p>
                      <a:pPr algn="ctr" fontAlgn="b"/>
                      <a:r>
                        <a:rPr lang="en-GB" sz="1100" b="0" i="0" u="none" strike="noStrike">
                          <a:solidFill>
                            <a:srgbClr val="000000"/>
                          </a:solidFill>
                          <a:effectLst/>
                          <a:latin typeface="Arial" panose="020B0604020202020204" pitchFamily="34" charset="0"/>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GB" sz="1100" b="0" i="0" u="none" strike="noStrike">
                          <a:solidFill>
                            <a:srgbClr val="000000"/>
                          </a:solidFill>
                          <a:effectLst/>
                          <a:latin typeface="Arial" panose="020B0604020202020204" pitchFamily="34" charset="0"/>
                        </a:rPr>
                        <a:t>The 1% Club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GB" sz="1100" b="0" i="0" u="none" strike="noStrike" dirty="0">
                          <a:solidFill>
                            <a:srgbClr val="000000"/>
                          </a:solidFill>
                          <a:effectLst/>
                          <a:latin typeface="Arial" panose="020B0604020202020204" pitchFamily="34" charset="0"/>
                        </a:rPr>
                        <a:t>115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088953393"/>
                  </a:ext>
                </a:extLst>
              </a:tr>
            </a:tbl>
          </a:graphicData>
        </a:graphic>
      </p:graphicFrame>
      <p:graphicFrame>
        <p:nvGraphicFramePr>
          <p:cNvPr id="6" name="Table 5">
            <a:extLst>
              <a:ext uri="{FF2B5EF4-FFF2-40B4-BE49-F238E27FC236}">
                <a16:creationId xmlns:a16="http://schemas.microsoft.com/office/drawing/2014/main" id="{A587FC1E-CB8E-2830-5B2C-3C169B72AF49}"/>
              </a:ext>
            </a:extLst>
          </p:cNvPr>
          <p:cNvGraphicFramePr>
            <a:graphicFrameLocks noGrp="1"/>
          </p:cNvGraphicFramePr>
          <p:nvPr>
            <p:extLst>
              <p:ext uri="{D42A27DB-BD31-4B8C-83A1-F6EECF244321}">
                <p14:modId xmlns:p14="http://schemas.microsoft.com/office/powerpoint/2010/main" val="1410343182"/>
              </p:ext>
            </p:extLst>
          </p:nvPr>
        </p:nvGraphicFramePr>
        <p:xfrm>
          <a:off x="6477980" y="1664156"/>
          <a:ext cx="4914900" cy="3067050"/>
        </p:xfrm>
        <a:graphic>
          <a:graphicData uri="http://schemas.openxmlformats.org/drawingml/2006/table">
            <a:tbl>
              <a:tblPr/>
              <a:tblGrid>
                <a:gridCol w="1090075">
                  <a:extLst>
                    <a:ext uri="{9D8B030D-6E8A-4147-A177-3AD203B41FA5}">
                      <a16:colId xmlns:a16="http://schemas.microsoft.com/office/drawing/2014/main" val="2486467311"/>
                    </a:ext>
                  </a:extLst>
                </a:gridCol>
                <a:gridCol w="2734750">
                  <a:extLst>
                    <a:ext uri="{9D8B030D-6E8A-4147-A177-3AD203B41FA5}">
                      <a16:colId xmlns:a16="http://schemas.microsoft.com/office/drawing/2014/main" val="3231615421"/>
                    </a:ext>
                  </a:extLst>
                </a:gridCol>
                <a:gridCol w="1090075">
                  <a:extLst>
                    <a:ext uri="{9D8B030D-6E8A-4147-A177-3AD203B41FA5}">
                      <a16:colId xmlns:a16="http://schemas.microsoft.com/office/drawing/2014/main" val="2908337551"/>
                    </a:ext>
                  </a:extLst>
                </a:gridCol>
              </a:tblGrid>
              <a:tr h="219075">
                <a:tc gridSpan="3">
                  <a:txBody>
                    <a:bodyPr/>
                    <a:lstStyle/>
                    <a:p>
                      <a:pPr algn="ctr" rtl="0" fontAlgn="b"/>
                      <a:r>
                        <a:rPr lang="en-GB" sz="1200" b="1" i="0" u="none" strike="noStrike" dirty="0">
                          <a:solidFill>
                            <a:srgbClr val="F2F2F2"/>
                          </a:solidFill>
                          <a:effectLst/>
                          <a:latin typeface="Arial" panose="020B0604020202020204" pitchFamily="34" charset="0"/>
                        </a:rPr>
                        <a:t>Entertainment - SVOD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652526942"/>
                  </a:ext>
                </a:extLst>
              </a:tr>
              <a:tr h="219075">
                <a:tc>
                  <a:txBody>
                    <a:bodyPr/>
                    <a:lstStyle/>
                    <a:p>
                      <a:pPr algn="ctr" rtl="0" fontAlgn="ctr"/>
                      <a:r>
                        <a:rPr lang="en-GB" sz="1200" b="1" i="0" u="none" strike="noStrike">
                          <a:solidFill>
                            <a:srgbClr val="000000"/>
                          </a:solidFill>
                          <a:effectLst/>
                          <a:latin typeface="Arial" panose="020B0604020202020204" pitchFamily="34" charset="0"/>
                        </a:rPr>
                        <a:t>Channel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GB" sz="1200" b="1" i="0" u="none" strike="noStrike">
                          <a:solidFill>
                            <a:srgbClr val="000000"/>
                          </a:solidFill>
                          <a:effectLst/>
                          <a:latin typeface="Arial" panose="020B0604020202020204" pitchFamily="34" charset="0"/>
                        </a:rPr>
                        <a:t>Programme Title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GB" sz="1200" b="1" i="0" u="none" strike="noStrike">
                          <a:solidFill>
                            <a:srgbClr val="000000"/>
                          </a:solidFill>
                          <a:effectLst/>
                          <a:latin typeface="Arial" panose="020B0604020202020204" pitchFamily="34" charset="0"/>
                        </a:rPr>
                        <a:t>Index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619836823"/>
                  </a:ext>
                </a:extLst>
              </a:tr>
              <a:tr h="219075">
                <a:tc>
                  <a:txBody>
                    <a:bodyPr/>
                    <a:lstStyle/>
                    <a:p>
                      <a:pPr algn="ctr" fontAlgn="b"/>
                      <a:r>
                        <a:rPr lang="en-GB" sz="1100" b="0" i="0" u="none" strike="noStrike">
                          <a:solidFill>
                            <a:srgbClr val="000000"/>
                          </a:solidFill>
                          <a:effectLst/>
                          <a:latin typeface="Arial" panose="020B0604020202020204" pitchFamily="34" charset="0"/>
                        </a:rPr>
                        <a:t>Disney+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92CDDC"/>
                    </a:solidFill>
                  </a:tcPr>
                </a:tc>
                <a:tc>
                  <a:txBody>
                    <a:bodyPr/>
                    <a:lstStyle/>
                    <a:p>
                      <a:pPr algn="ctr" fontAlgn="b"/>
                      <a:r>
                        <a:rPr lang="en-GB" sz="1100" b="0" i="0" u="none" strike="noStrike">
                          <a:solidFill>
                            <a:srgbClr val="000000"/>
                          </a:solidFill>
                          <a:effectLst/>
                          <a:latin typeface="Arial" panose="020B0604020202020204" pitchFamily="34" charset="0"/>
                        </a:rPr>
                        <a:t>Bob's Burgers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92CDDC"/>
                    </a:solidFill>
                  </a:tcPr>
                </a:tc>
                <a:tc>
                  <a:txBody>
                    <a:bodyPr/>
                    <a:lstStyle/>
                    <a:p>
                      <a:pPr algn="ctr" fontAlgn="b"/>
                      <a:r>
                        <a:rPr lang="en-GB" sz="1100" b="0" i="0" u="none" strike="noStrike">
                          <a:solidFill>
                            <a:srgbClr val="000000"/>
                          </a:solidFill>
                          <a:effectLst/>
                          <a:latin typeface="Arial" panose="020B0604020202020204" pitchFamily="34" charset="0"/>
                        </a:rPr>
                        <a:t>367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92CDDC"/>
                    </a:solidFill>
                  </a:tcPr>
                </a:tc>
                <a:extLst>
                  <a:ext uri="{0D108BD9-81ED-4DB2-BD59-A6C34878D82A}">
                    <a16:rowId xmlns:a16="http://schemas.microsoft.com/office/drawing/2014/main" val="3306584353"/>
                  </a:ext>
                </a:extLst>
              </a:tr>
              <a:tr h="219075">
                <a:tc>
                  <a:txBody>
                    <a:bodyPr/>
                    <a:lstStyle/>
                    <a:p>
                      <a:pPr algn="ctr" fontAlgn="b"/>
                      <a:r>
                        <a:rPr lang="en-GB" sz="1100" b="0" i="0" u="none" strike="noStrike">
                          <a:solidFill>
                            <a:srgbClr val="000000"/>
                          </a:solidFill>
                          <a:effectLst/>
                          <a:latin typeface="Arial" panose="020B0604020202020204" pitchFamily="34" charset="0"/>
                        </a:rPr>
                        <a:t>Amazon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B0E6"/>
                    </a:solidFill>
                  </a:tcPr>
                </a:tc>
                <a:tc>
                  <a:txBody>
                    <a:bodyPr/>
                    <a:lstStyle/>
                    <a:p>
                      <a:pPr algn="ctr" fontAlgn="b"/>
                      <a:r>
                        <a:rPr lang="en-GB" sz="1100" b="0" i="0" u="none" strike="noStrike" dirty="0">
                          <a:solidFill>
                            <a:srgbClr val="000000"/>
                          </a:solidFill>
                          <a:effectLst/>
                          <a:latin typeface="Arial" panose="020B0604020202020204" pitchFamily="34" charset="0"/>
                        </a:rPr>
                        <a:t>The Big Bang Theory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B0E6"/>
                    </a:solidFill>
                  </a:tcPr>
                </a:tc>
                <a:tc>
                  <a:txBody>
                    <a:bodyPr/>
                    <a:lstStyle/>
                    <a:p>
                      <a:pPr algn="ctr" fontAlgn="b"/>
                      <a:r>
                        <a:rPr lang="en-GB" sz="1100" b="0" i="0" u="none" strike="noStrike">
                          <a:solidFill>
                            <a:srgbClr val="000000"/>
                          </a:solidFill>
                          <a:effectLst/>
                          <a:latin typeface="Arial" panose="020B0604020202020204" pitchFamily="34" charset="0"/>
                        </a:rPr>
                        <a:t>305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B0E6"/>
                    </a:solidFill>
                  </a:tcPr>
                </a:tc>
                <a:extLst>
                  <a:ext uri="{0D108BD9-81ED-4DB2-BD59-A6C34878D82A}">
                    <a16:rowId xmlns:a16="http://schemas.microsoft.com/office/drawing/2014/main" val="3360840874"/>
                  </a:ext>
                </a:extLst>
              </a:tr>
              <a:tr h="219075">
                <a:tc>
                  <a:txBody>
                    <a:bodyPr/>
                    <a:lstStyle/>
                    <a:p>
                      <a:pPr algn="ctr" fontAlgn="b"/>
                      <a:r>
                        <a:rPr lang="en-GB" sz="1100" b="0" i="0" u="none" strike="noStrike">
                          <a:solidFill>
                            <a:srgbClr val="000000"/>
                          </a:solidFill>
                          <a:effectLst/>
                          <a:latin typeface="Arial" panose="020B0604020202020204" pitchFamily="34" charset="0"/>
                        </a:rPr>
                        <a:t>Disney+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tc>
                  <a:txBody>
                    <a:bodyPr/>
                    <a:lstStyle/>
                    <a:p>
                      <a:pPr algn="ctr" fontAlgn="b"/>
                      <a:r>
                        <a:rPr lang="en-GB" sz="1100" b="0" i="0" u="none" strike="noStrike">
                          <a:solidFill>
                            <a:srgbClr val="000000"/>
                          </a:solidFill>
                          <a:effectLst/>
                          <a:latin typeface="Arial" panose="020B0604020202020204" pitchFamily="34" charset="0"/>
                        </a:rPr>
                        <a:t>The Simpsons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tc>
                  <a:txBody>
                    <a:bodyPr/>
                    <a:lstStyle/>
                    <a:p>
                      <a:pPr algn="ctr" fontAlgn="b"/>
                      <a:r>
                        <a:rPr lang="en-GB" sz="1100" b="0" i="0" u="none" strike="noStrike">
                          <a:solidFill>
                            <a:srgbClr val="000000"/>
                          </a:solidFill>
                          <a:effectLst/>
                          <a:latin typeface="Arial" panose="020B0604020202020204" pitchFamily="34" charset="0"/>
                        </a:rPr>
                        <a:t>259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extLst>
                  <a:ext uri="{0D108BD9-81ED-4DB2-BD59-A6C34878D82A}">
                    <a16:rowId xmlns:a16="http://schemas.microsoft.com/office/drawing/2014/main" val="1585150802"/>
                  </a:ext>
                </a:extLst>
              </a:tr>
              <a:tr h="219075">
                <a:tc>
                  <a:txBody>
                    <a:bodyPr/>
                    <a:lstStyle/>
                    <a:p>
                      <a:pPr algn="ctr" fontAlgn="b"/>
                      <a:r>
                        <a:rPr lang="en-GB" sz="1100" b="0" i="0" u="none" strike="noStrike">
                          <a:solidFill>
                            <a:srgbClr val="000000"/>
                          </a:solidFill>
                          <a:effectLst/>
                          <a:latin typeface="Arial" panose="020B0604020202020204" pitchFamily="34" charset="0"/>
                        </a:rPr>
                        <a:t>Netflix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100" b="0" i="0" u="none" strike="noStrike">
                          <a:solidFill>
                            <a:srgbClr val="000000"/>
                          </a:solidFill>
                          <a:effectLst/>
                          <a:latin typeface="Arial" panose="020B0604020202020204" pitchFamily="34" charset="0"/>
                        </a:rPr>
                        <a:t>Brooklyn Nine-Nine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100" b="0" i="0" u="none" strike="noStrike">
                          <a:solidFill>
                            <a:srgbClr val="000000"/>
                          </a:solidFill>
                          <a:effectLst/>
                          <a:latin typeface="Arial" panose="020B0604020202020204" pitchFamily="34" charset="0"/>
                        </a:rPr>
                        <a:t>240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extLst>
                  <a:ext uri="{0D108BD9-81ED-4DB2-BD59-A6C34878D82A}">
                    <a16:rowId xmlns:a16="http://schemas.microsoft.com/office/drawing/2014/main" val="68558846"/>
                  </a:ext>
                </a:extLst>
              </a:tr>
              <a:tr h="219075">
                <a:tc>
                  <a:txBody>
                    <a:bodyPr/>
                    <a:lstStyle/>
                    <a:p>
                      <a:pPr algn="ctr" fontAlgn="b"/>
                      <a:r>
                        <a:rPr lang="en-GB" sz="1100" b="0" i="0" u="none" strike="noStrike">
                          <a:solidFill>
                            <a:srgbClr val="000000"/>
                          </a:solidFill>
                          <a:effectLst/>
                          <a:latin typeface="Arial" panose="020B0604020202020204" pitchFamily="34" charset="0"/>
                        </a:rPr>
                        <a:t>Disney+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tc>
                  <a:txBody>
                    <a:bodyPr/>
                    <a:lstStyle/>
                    <a:p>
                      <a:pPr algn="ctr" fontAlgn="b"/>
                      <a:r>
                        <a:rPr lang="en-GB" sz="1100" b="0" i="0" u="none" strike="noStrike">
                          <a:solidFill>
                            <a:srgbClr val="000000"/>
                          </a:solidFill>
                          <a:effectLst/>
                          <a:latin typeface="Arial" panose="020B0604020202020204" pitchFamily="34" charset="0"/>
                        </a:rPr>
                        <a:t>Family Guy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tc>
                  <a:txBody>
                    <a:bodyPr/>
                    <a:lstStyle/>
                    <a:p>
                      <a:pPr algn="ctr" fontAlgn="b"/>
                      <a:r>
                        <a:rPr lang="en-GB" sz="1100" b="0" i="0" u="none" strike="noStrike">
                          <a:solidFill>
                            <a:srgbClr val="000000"/>
                          </a:solidFill>
                          <a:effectLst/>
                          <a:latin typeface="Arial" panose="020B0604020202020204" pitchFamily="34" charset="0"/>
                        </a:rPr>
                        <a:t>219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extLst>
                  <a:ext uri="{0D108BD9-81ED-4DB2-BD59-A6C34878D82A}">
                    <a16:rowId xmlns:a16="http://schemas.microsoft.com/office/drawing/2014/main" val="2868274966"/>
                  </a:ext>
                </a:extLst>
              </a:tr>
              <a:tr h="219075">
                <a:tc>
                  <a:txBody>
                    <a:bodyPr/>
                    <a:lstStyle/>
                    <a:p>
                      <a:pPr algn="ctr" fontAlgn="b"/>
                      <a:r>
                        <a:rPr lang="en-GB" sz="1100" b="0" i="0" u="none" strike="noStrike">
                          <a:solidFill>
                            <a:srgbClr val="000000"/>
                          </a:solidFill>
                          <a:effectLst/>
                          <a:latin typeface="Arial" panose="020B0604020202020204" pitchFamily="34" charset="0"/>
                        </a:rPr>
                        <a:t>Disney+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tc>
                  <a:txBody>
                    <a:bodyPr/>
                    <a:lstStyle/>
                    <a:p>
                      <a:pPr algn="ctr" fontAlgn="b"/>
                      <a:r>
                        <a:rPr lang="en-GB" sz="1100" b="0" i="0" u="none" strike="noStrike">
                          <a:solidFill>
                            <a:srgbClr val="000000"/>
                          </a:solidFill>
                          <a:effectLst/>
                          <a:latin typeface="Arial" panose="020B0604020202020204" pitchFamily="34" charset="0"/>
                        </a:rPr>
                        <a:t>Modern Family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tc>
                  <a:txBody>
                    <a:bodyPr/>
                    <a:lstStyle/>
                    <a:p>
                      <a:pPr algn="ctr" fontAlgn="b"/>
                      <a:r>
                        <a:rPr lang="en-GB" sz="1100" b="0" i="0" u="none" strike="noStrike">
                          <a:solidFill>
                            <a:srgbClr val="000000"/>
                          </a:solidFill>
                          <a:effectLst/>
                          <a:latin typeface="Arial" panose="020B0604020202020204" pitchFamily="34" charset="0"/>
                        </a:rPr>
                        <a:t>208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extLst>
                  <a:ext uri="{0D108BD9-81ED-4DB2-BD59-A6C34878D82A}">
                    <a16:rowId xmlns:a16="http://schemas.microsoft.com/office/drawing/2014/main" val="4089294274"/>
                  </a:ext>
                </a:extLst>
              </a:tr>
              <a:tr h="219075">
                <a:tc>
                  <a:txBody>
                    <a:bodyPr/>
                    <a:lstStyle/>
                    <a:p>
                      <a:pPr algn="ctr" fontAlgn="b"/>
                      <a:r>
                        <a:rPr lang="en-GB" sz="1100" b="0" i="0" u="none" strike="noStrike">
                          <a:solidFill>
                            <a:srgbClr val="000000"/>
                          </a:solidFill>
                          <a:effectLst/>
                          <a:latin typeface="Arial" panose="020B0604020202020204" pitchFamily="34" charset="0"/>
                        </a:rPr>
                        <a:t>Netflix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100" b="0" i="0" u="none" strike="noStrike">
                          <a:solidFill>
                            <a:srgbClr val="000000"/>
                          </a:solidFill>
                          <a:effectLst/>
                          <a:latin typeface="Arial" panose="020B0604020202020204" pitchFamily="34" charset="0"/>
                        </a:rPr>
                        <a:t>The Big Bang Theory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100" b="0" i="0" u="none" strike="noStrike">
                          <a:solidFill>
                            <a:srgbClr val="000000"/>
                          </a:solidFill>
                          <a:effectLst/>
                          <a:latin typeface="Arial" panose="020B0604020202020204" pitchFamily="34" charset="0"/>
                        </a:rPr>
                        <a:t>196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extLst>
                  <a:ext uri="{0D108BD9-81ED-4DB2-BD59-A6C34878D82A}">
                    <a16:rowId xmlns:a16="http://schemas.microsoft.com/office/drawing/2014/main" val="3976631591"/>
                  </a:ext>
                </a:extLst>
              </a:tr>
              <a:tr h="219075">
                <a:tc>
                  <a:txBody>
                    <a:bodyPr/>
                    <a:lstStyle/>
                    <a:p>
                      <a:pPr algn="ctr" fontAlgn="b"/>
                      <a:r>
                        <a:rPr lang="en-GB" sz="1100" b="0" i="0" u="none" strike="noStrike">
                          <a:solidFill>
                            <a:srgbClr val="000000"/>
                          </a:solidFill>
                          <a:effectLst/>
                          <a:latin typeface="Arial" panose="020B0604020202020204" pitchFamily="34" charset="0"/>
                        </a:rPr>
                        <a:t>Netflix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100" b="0" i="0" u="none" strike="noStrike">
                          <a:solidFill>
                            <a:srgbClr val="000000"/>
                          </a:solidFill>
                          <a:effectLst/>
                          <a:latin typeface="Arial" panose="020B0604020202020204" pitchFamily="34" charset="0"/>
                        </a:rPr>
                        <a:t>The Office US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100" b="0" i="0" u="none" strike="noStrike">
                          <a:solidFill>
                            <a:srgbClr val="000000"/>
                          </a:solidFill>
                          <a:effectLst/>
                          <a:latin typeface="Arial" panose="020B0604020202020204" pitchFamily="34" charset="0"/>
                        </a:rPr>
                        <a:t>191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extLst>
                  <a:ext uri="{0D108BD9-81ED-4DB2-BD59-A6C34878D82A}">
                    <a16:rowId xmlns:a16="http://schemas.microsoft.com/office/drawing/2014/main" val="3506879704"/>
                  </a:ext>
                </a:extLst>
              </a:tr>
              <a:tr h="219075">
                <a:tc>
                  <a:txBody>
                    <a:bodyPr/>
                    <a:lstStyle/>
                    <a:p>
                      <a:pPr algn="ctr" fontAlgn="b"/>
                      <a:r>
                        <a:rPr lang="en-GB" sz="1100" b="0" i="0" u="none" strike="noStrike">
                          <a:solidFill>
                            <a:srgbClr val="000000"/>
                          </a:solidFill>
                          <a:effectLst/>
                          <a:latin typeface="Arial" panose="020B0604020202020204" pitchFamily="34" charset="0"/>
                        </a:rPr>
                        <a:t>Amazon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B0E6"/>
                    </a:solidFill>
                  </a:tcPr>
                </a:tc>
                <a:tc>
                  <a:txBody>
                    <a:bodyPr/>
                    <a:lstStyle/>
                    <a:p>
                      <a:pPr algn="ctr" fontAlgn="b"/>
                      <a:r>
                        <a:rPr lang="en-GB" sz="1100" b="0" i="0" u="none" strike="noStrike">
                          <a:solidFill>
                            <a:srgbClr val="000000"/>
                          </a:solidFill>
                          <a:effectLst/>
                          <a:latin typeface="Arial" panose="020B0604020202020204" pitchFamily="34" charset="0"/>
                        </a:rPr>
                        <a:t>Invincible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B0E6"/>
                    </a:solidFill>
                  </a:tcPr>
                </a:tc>
                <a:tc>
                  <a:txBody>
                    <a:bodyPr/>
                    <a:lstStyle/>
                    <a:p>
                      <a:pPr algn="ctr" fontAlgn="b"/>
                      <a:r>
                        <a:rPr lang="en-GB" sz="1100" b="0" i="0" u="none" strike="noStrike">
                          <a:solidFill>
                            <a:srgbClr val="000000"/>
                          </a:solidFill>
                          <a:effectLst/>
                          <a:latin typeface="Arial" panose="020B0604020202020204" pitchFamily="34" charset="0"/>
                        </a:rPr>
                        <a:t>174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B0E6"/>
                    </a:solidFill>
                  </a:tcPr>
                </a:tc>
                <a:extLst>
                  <a:ext uri="{0D108BD9-81ED-4DB2-BD59-A6C34878D82A}">
                    <a16:rowId xmlns:a16="http://schemas.microsoft.com/office/drawing/2014/main" val="1236601088"/>
                  </a:ext>
                </a:extLst>
              </a:tr>
              <a:tr h="219075">
                <a:tc>
                  <a:txBody>
                    <a:bodyPr/>
                    <a:lstStyle/>
                    <a:p>
                      <a:pPr algn="ctr" fontAlgn="b"/>
                      <a:r>
                        <a:rPr lang="en-GB" sz="1100" b="0" i="0" u="none" strike="noStrike">
                          <a:solidFill>
                            <a:srgbClr val="000000"/>
                          </a:solidFill>
                          <a:effectLst/>
                          <a:latin typeface="Arial" panose="020B0604020202020204" pitchFamily="34" charset="0"/>
                        </a:rPr>
                        <a:t>Netflix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100" b="0" i="0" u="none" strike="noStrike">
                          <a:solidFill>
                            <a:srgbClr val="000000"/>
                          </a:solidFill>
                          <a:effectLst/>
                          <a:latin typeface="Arial" panose="020B0604020202020204" pitchFamily="34" charset="0"/>
                        </a:rPr>
                        <a:t>Young Sheldon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100" b="0" i="0" u="none" strike="noStrike">
                          <a:solidFill>
                            <a:srgbClr val="000000"/>
                          </a:solidFill>
                          <a:effectLst/>
                          <a:latin typeface="Arial" panose="020B0604020202020204" pitchFamily="34" charset="0"/>
                        </a:rPr>
                        <a:t>165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extLst>
                  <a:ext uri="{0D108BD9-81ED-4DB2-BD59-A6C34878D82A}">
                    <a16:rowId xmlns:a16="http://schemas.microsoft.com/office/drawing/2014/main" val="4293864015"/>
                  </a:ext>
                </a:extLst>
              </a:tr>
              <a:tr h="219075">
                <a:tc>
                  <a:txBody>
                    <a:bodyPr/>
                    <a:lstStyle/>
                    <a:p>
                      <a:pPr algn="ctr" fontAlgn="b"/>
                      <a:r>
                        <a:rPr lang="en-GB" sz="1100" b="0" i="0" u="none" strike="noStrike">
                          <a:solidFill>
                            <a:srgbClr val="000000"/>
                          </a:solidFill>
                          <a:effectLst/>
                          <a:latin typeface="Arial" panose="020B0604020202020204" pitchFamily="34" charset="0"/>
                        </a:rPr>
                        <a:t>Netflix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100" b="0" i="0" u="none" strike="noStrike">
                          <a:solidFill>
                            <a:srgbClr val="000000"/>
                          </a:solidFill>
                          <a:effectLst/>
                          <a:latin typeface="Arial" panose="020B0604020202020204" pitchFamily="34" charset="0"/>
                        </a:rPr>
                        <a:t>Friends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100" b="0" i="0" u="none" strike="noStrike">
                          <a:solidFill>
                            <a:srgbClr val="000000"/>
                          </a:solidFill>
                          <a:effectLst/>
                          <a:latin typeface="Arial" panose="020B0604020202020204" pitchFamily="34" charset="0"/>
                        </a:rPr>
                        <a:t>161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extLst>
                  <a:ext uri="{0D108BD9-81ED-4DB2-BD59-A6C34878D82A}">
                    <a16:rowId xmlns:a16="http://schemas.microsoft.com/office/drawing/2014/main" val="2474540318"/>
                  </a:ext>
                </a:extLst>
              </a:tr>
              <a:tr h="219075">
                <a:tc>
                  <a:txBody>
                    <a:bodyPr/>
                    <a:lstStyle/>
                    <a:p>
                      <a:pPr algn="ctr" fontAlgn="b"/>
                      <a:r>
                        <a:rPr lang="en-GB" sz="1100" b="0" i="0" u="none" strike="noStrike" dirty="0">
                          <a:solidFill>
                            <a:srgbClr val="000000"/>
                          </a:solidFill>
                          <a:effectLst/>
                          <a:latin typeface="Arial" panose="020B0604020202020204" pitchFamily="34" charset="0"/>
                        </a:rPr>
                        <a:t>Amazon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2B0E6"/>
                    </a:solidFill>
                  </a:tcPr>
                </a:tc>
                <a:tc>
                  <a:txBody>
                    <a:bodyPr/>
                    <a:lstStyle/>
                    <a:p>
                      <a:pPr algn="ctr" fontAlgn="b"/>
                      <a:r>
                        <a:rPr lang="en-GB" sz="1100" b="0" i="0" u="none" strike="noStrike">
                          <a:solidFill>
                            <a:srgbClr val="000000"/>
                          </a:solidFill>
                          <a:effectLst/>
                          <a:latin typeface="Arial" panose="020B0604020202020204" pitchFamily="34" charset="0"/>
                        </a:rPr>
                        <a:t>The Office US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2B0E6"/>
                    </a:solidFill>
                  </a:tcPr>
                </a:tc>
                <a:tc>
                  <a:txBody>
                    <a:bodyPr/>
                    <a:lstStyle/>
                    <a:p>
                      <a:pPr algn="ctr" fontAlgn="b"/>
                      <a:r>
                        <a:rPr lang="en-GB" sz="1100" b="0" i="0" u="none" strike="noStrike" dirty="0">
                          <a:solidFill>
                            <a:srgbClr val="000000"/>
                          </a:solidFill>
                          <a:effectLst/>
                          <a:latin typeface="Arial" panose="020B0604020202020204" pitchFamily="34" charset="0"/>
                        </a:rPr>
                        <a:t>141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2B0E6"/>
                    </a:solidFill>
                  </a:tcPr>
                </a:tc>
                <a:extLst>
                  <a:ext uri="{0D108BD9-81ED-4DB2-BD59-A6C34878D82A}">
                    <a16:rowId xmlns:a16="http://schemas.microsoft.com/office/drawing/2014/main" val="1694481714"/>
                  </a:ext>
                </a:extLst>
              </a:tr>
            </a:tbl>
          </a:graphicData>
        </a:graphic>
      </p:graphicFrame>
      <p:sp>
        <p:nvSpPr>
          <p:cNvPr id="2" name="Title 1">
            <a:extLst>
              <a:ext uri="{FF2B5EF4-FFF2-40B4-BE49-F238E27FC236}">
                <a16:creationId xmlns:a16="http://schemas.microsoft.com/office/drawing/2014/main" id="{BEFA9C5B-E2A0-9B21-EDF4-EE9385EC5877}"/>
              </a:ext>
            </a:extLst>
          </p:cNvPr>
          <p:cNvSpPr>
            <a:spLocks noGrp="1"/>
          </p:cNvSpPr>
          <p:nvPr>
            <p:ph type="title"/>
          </p:nvPr>
        </p:nvSpPr>
        <p:spPr/>
        <p:txBody>
          <a:bodyPr/>
          <a:lstStyle/>
          <a:p>
            <a:r>
              <a:rPr lang="en-GB" dirty="0"/>
              <a:t>High indexing entertainment content</a:t>
            </a:r>
          </a:p>
        </p:txBody>
      </p:sp>
      <p:sp>
        <p:nvSpPr>
          <p:cNvPr id="3" name="Text Placeholder 2">
            <a:extLst>
              <a:ext uri="{FF2B5EF4-FFF2-40B4-BE49-F238E27FC236}">
                <a16:creationId xmlns:a16="http://schemas.microsoft.com/office/drawing/2014/main" id="{AE6FE676-47AD-68C3-20EB-4B9791A75754}"/>
              </a:ext>
            </a:extLst>
          </p:cNvPr>
          <p:cNvSpPr>
            <a:spLocks noGrp="1"/>
          </p:cNvSpPr>
          <p:nvPr>
            <p:ph type="body" sz="quarter" idx="15"/>
          </p:nvPr>
        </p:nvSpPr>
        <p:spPr/>
        <p:txBody>
          <a:bodyPr/>
          <a:lstStyle/>
          <a:p>
            <a:r>
              <a:rPr lang="en-GB" dirty="0"/>
              <a:t>Source: Barb Q2 2024, ‘Reach Extender’ index vs all adults, Thinkbox created list of programmes ranked by volume of viewing and index. Commercial broadcasters and SVODs are separated because we can’t currently separate viewing by homes that are / are not on the SVOD ad tiers.</a:t>
            </a:r>
          </a:p>
        </p:txBody>
      </p:sp>
    </p:spTree>
    <p:extLst>
      <p:ext uri="{BB962C8B-B14F-4D97-AF65-F5344CB8AC3E}">
        <p14:creationId xmlns:p14="http://schemas.microsoft.com/office/powerpoint/2010/main" val="307069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189AC80C-B975-49AE-0662-468232F7A5FA}"/>
              </a:ext>
            </a:extLst>
          </p:cNvPr>
          <p:cNvGraphicFramePr>
            <a:graphicFrameLocks noGrp="1"/>
          </p:cNvGraphicFramePr>
          <p:nvPr>
            <p:extLst>
              <p:ext uri="{D42A27DB-BD31-4B8C-83A1-F6EECF244321}">
                <p14:modId xmlns:p14="http://schemas.microsoft.com/office/powerpoint/2010/main" val="4072464321"/>
              </p:ext>
            </p:extLst>
          </p:nvPr>
        </p:nvGraphicFramePr>
        <p:xfrm>
          <a:off x="6526590" y="1289684"/>
          <a:ext cx="5054599" cy="2190750"/>
        </p:xfrm>
        <a:graphic>
          <a:graphicData uri="http://schemas.openxmlformats.org/drawingml/2006/table">
            <a:tbl>
              <a:tblPr/>
              <a:tblGrid>
                <a:gridCol w="1194376">
                  <a:extLst>
                    <a:ext uri="{9D8B030D-6E8A-4147-A177-3AD203B41FA5}">
                      <a16:colId xmlns:a16="http://schemas.microsoft.com/office/drawing/2014/main" val="3199081689"/>
                    </a:ext>
                  </a:extLst>
                </a:gridCol>
                <a:gridCol w="1051051">
                  <a:extLst>
                    <a:ext uri="{9D8B030D-6E8A-4147-A177-3AD203B41FA5}">
                      <a16:colId xmlns:a16="http://schemas.microsoft.com/office/drawing/2014/main" val="1448228473"/>
                    </a:ext>
                  </a:extLst>
                </a:gridCol>
                <a:gridCol w="2312312">
                  <a:extLst>
                    <a:ext uri="{9D8B030D-6E8A-4147-A177-3AD203B41FA5}">
                      <a16:colId xmlns:a16="http://schemas.microsoft.com/office/drawing/2014/main" val="4078468574"/>
                    </a:ext>
                  </a:extLst>
                </a:gridCol>
                <a:gridCol w="496860">
                  <a:extLst>
                    <a:ext uri="{9D8B030D-6E8A-4147-A177-3AD203B41FA5}">
                      <a16:colId xmlns:a16="http://schemas.microsoft.com/office/drawing/2014/main" val="2868398605"/>
                    </a:ext>
                  </a:extLst>
                </a:gridCol>
              </a:tblGrid>
              <a:tr h="219075">
                <a:tc gridSpan="4">
                  <a:txBody>
                    <a:bodyPr/>
                    <a:lstStyle/>
                    <a:p>
                      <a:pPr algn="ctr" rtl="0" fontAlgn="ctr"/>
                      <a:r>
                        <a:rPr lang="en-GB" sz="1200" b="1" i="0" u="none" strike="noStrike">
                          <a:solidFill>
                            <a:srgbClr val="FFFFFF"/>
                          </a:solidFill>
                          <a:effectLst/>
                          <a:latin typeface="Arial" panose="020B0604020202020204" pitchFamily="34" charset="0"/>
                        </a:rPr>
                        <a:t>Films - Commercial 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956945188"/>
                  </a:ext>
                </a:extLst>
              </a:tr>
              <a:tr h="219075">
                <a:tc>
                  <a:txBody>
                    <a:bodyPr/>
                    <a:lstStyle/>
                    <a:p>
                      <a:pPr algn="ctr" rtl="0" fontAlgn="ctr"/>
                      <a:r>
                        <a:rPr lang="en-GB" sz="1200" b="1" i="0" u="none" strike="noStrike">
                          <a:solidFill>
                            <a:srgbClr val="000000"/>
                          </a:solidFill>
                          <a:effectLst/>
                          <a:latin typeface="Arial" panose="020B0604020202020204" pitchFamily="34" charset="0"/>
                        </a:rPr>
                        <a:t> Sub-Genre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GB" sz="1200" b="1" i="0" u="none" strike="noStrike">
                          <a:solidFill>
                            <a:srgbClr val="000000"/>
                          </a:solidFill>
                          <a:effectLst/>
                          <a:latin typeface="Arial" panose="020B0604020202020204" pitchFamily="34" charset="0"/>
                        </a:rPr>
                        <a:t>Channel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GB" sz="1200" b="1" i="0" u="none" strike="noStrike">
                          <a:solidFill>
                            <a:srgbClr val="000000"/>
                          </a:solidFill>
                          <a:effectLst/>
                          <a:latin typeface="Arial" panose="020B0604020202020204" pitchFamily="34" charset="0"/>
                        </a:rPr>
                        <a:t>Programme Title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GB" sz="1200" b="1" i="0" u="none" strike="noStrike">
                          <a:solidFill>
                            <a:srgbClr val="000000"/>
                          </a:solidFill>
                          <a:effectLst/>
                          <a:latin typeface="Arial" panose="020B0604020202020204" pitchFamily="34" charset="0"/>
                        </a:rPr>
                        <a:t>Index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782674683"/>
                  </a:ext>
                </a:extLst>
              </a:tr>
              <a:tr h="219075">
                <a:tc>
                  <a:txBody>
                    <a:bodyPr/>
                    <a:lstStyle/>
                    <a:p>
                      <a:pPr algn="ctr" fontAlgn="ctr"/>
                      <a:r>
                        <a:rPr lang="en-GB" sz="1100" b="0" i="0" u="none" strike="noStrike">
                          <a:solidFill>
                            <a:srgbClr val="000000"/>
                          </a:solidFill>
                          <a:effectLst/>
                          <a:latin typeface="Arial" panose="020B0604020202020204" pitchFamily="34" charset="0"/>
                        </a:rPr>
                        <a:t>Family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ctr" fontAlgn="ctr"/>
                      <a:r>
                        <a:rPr lang="en-GB" sz="1100" b="0" i="0" u="none" strike="noStrike">
                          <a:solidFill>
                            <a:srgbClr val="000000"/>
                          </a:solidFill>
                          <a:effectLst/>
                          <a:latin typeface="Arial" panose="020B0604020202020204" pitchFamily="34" charset="0"/>
                        </a:rPr>
                        <a:t>Sky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ctr" fontAlgn="ctr"/>
                      <a:r>
                        <a:rPr lang="en-GB" sz="1100" b="0" i="0" u="none" strike="noStrike">
                          <a:solidFill>
                            <a:srgbClr val="000000"/>
                          </a:solidFill>
                          <a:effectLst/>
                          <a:latin typeface="Arial" panose="020B0604020202020204" pitchFamily="34" charset="0"/>
                        </a:rPr>
                        <a:t>The Super Mario Bros. Movie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ctr" fontAlgn="ctr"/>
                      <a:r>
                        <a:rPr lang="en-GB" sz="1100" b="0" i="0" u="none" strike="noStrike">
                          <a:solidFill>
                            <a:srgbClr val="000000"/>
                          </a:solidFill>
                          <a:effectLst/>
                          <a:latin typeface="Arial" panose="020B0604020202020204" pitchFamily="34" charset="0"/>
                        </a:rPr>
                        <a:t>190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2EFDA"/>
                    </a:solidFill>
                  </a:tcPr>
                </a:tc>
                <a:extLst>
                  <a:ext uri="{0D108BD9-81ED-4DB2-BD59-A6C34878D82A}">
                    <a16:rowId xmlns:a16="http://schemas.microsoft.com/office/drawing/2014/main" val="1749918949"/>
                  </a:ext>
                </a:extLst>
              </a:tr>
              <a:tr h="219075">
                <a:tc>
                  <a:txBody>
                    <a:bodyPr/>
                    <a:lstStyle/>
                    <a:p>
                      <a:pPr algn="ctr" fontAlgn="ctr"/>
                      <a:r>
                        <a:rPr lang="en-GB" sz="1100" b="0" i="0" u="none" strike="noStrike">
                          <a:solidFill>
                            <a:srgbClr val="000000"/>
                          </a:solidFill>
                          <a:effectLst/>
                          <a:latin typeface="Arial" panose="020B0604020202020204" pitchFamily="34" charset="0"/>
                        </a:rPr>
                        <a:t>Family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ctr"/>
                      <a:r>
                        <a:rPr lang="en-GB" sz="1100" b="0" i="0" u="none" strike="noStrike">
                          <a:solidFill>
                            <a:srgbClr val="000000"/>
                          </a:solidFill>
                          <a:effectLst/>
                          <a:latin typeface="Arial" panose="020B0604020202020204" pitchFamily="34" charset="0"/>
                        </a:rPr>
                        <a:t>Sky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ctr"/>
                      <a:r>
                        <a:rPr lang="en-GB" sz="1100" b="0" i="0" u="none" strike="noStrike">
                          <a:solidFill>
                            <a:srgbClr val="000000"/>
                          </a:solidFill>
                          <a:effectLst/>
                          <a:latin typeface="Arial" panose="020B0604020202020204" pitchFamily="34" charset="0"/>
                        </a:rPr>
                        <a:t>Despicable Me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ctr"/>
                      <a:r>
                        <a:rPr lang="en-GB" sz="1100" b="0" i="0" u="none" strike="noStrike">
                          <a:solidFill>
                            <a:srgbClr val="000000"/>
                          </a:solidFill>
                          <a:effectLst/>
                          <a:latin typeface="Arial" panose="020B0604020202020204" pitchFamily="34" charset="0"/>
                        </a:rPr>
                        <a:t>153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4094229894"/>
                  </a:ext>
                </a:extLst>
              </a:tr>
              <a:tr h="219075">
                <a:tc>
                  <a:txBody>
                    <a:bodyPr/>
                    <a:lstStyle/>
                    <a:p>
                      <a:pPr algn="ctr" fontAlgn="ctr"/>
                      <a:r>
                        <a:rPr lang="en-GB" sz="1100" b="0" i="0" u="none" strike="noStrike">
                          <a:solidFill>
                            <a:srgbClr val="000000"/>
                          </a:solidFill>
                          <a:effectLst/>
                          <a:latin typeface="Arial" panose="020B0604020202020204" pitchFamily="34" charset="0"/>
                        </a:rPr>
                        <a:t>Family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100" b="0" i="0" u="none" strike="noStrike">
                          <a:solidFill>
                            <a:srgbClr val="000000"/>
                          </a:solidFill>
                          <a:effectLst/>
                          <a:latin typeface="Arial" panose="020B0604020202020204" pitchFamily="34" charset="0"/>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100" b="0" i="0" u="none" strike="noStrike">
                          <a:solidFill>
                            <a:srgbClr val="000000"/>
                          </a:solidFill>
                          <a:effectLst/>
                          <a:latin typeface="Arial" panose="020B0604020202020204" pitchFamily="34" charset="0"/>
                        </a:rPr>
                        <a:t>Sing 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100" b="0" i="0" u="none" strike="noStrike">
                          <a:solidFill>
                            <a:srgbClr val="000000"/>
                          </a:solidFill>
                          <a:effectLst/>
                          <a:latin typeface="Arial" panose="020B0604020202020204" pitchFamily="34" charset="0"/>
                        </a:rPr>
                        <a:t>140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63217466"/>
                  </a:ext>
                </a:extLst>
              </a:tr>
              <a:tr h="219075">
                <a:tc>
                  <a:txBody>
                    <a:bodyPr/>
                    <a:lstStyle/>
                    <a:p>
                      <a:pPr algn="ctr" fontAlgn="ctr"/>
                      <a:r>
                        <a:rPr lang="en-GB" sz="1100" b="0" i="0" u="none" strike="noStrike">
                          <a:solidFill>
                            <a:srgbClr val="000000"/>
                          </a:solidFill>
                          <a:effectLst/>
                          <a:latin typeface="Arial" panose="020B0604020202020204" pitchFamily="34" charset="0"/>
                        </a:rPr>
                        <a:t>Romcom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100" b="0" i="0" u="none" strike="noStrike">
                          <a:solidFill>
                            <a:srgbClr val="000000"/>
                          </a:solidFill>
                          <a:effectLst/>
                          <a:latin typeface="Arial" panose="020B0604020202020204" pitchFamily="34" charset="0"/>
                        </a:rPr>
                        <a:t>Channel 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100" b="0" i="0" u="none" strike="noStrike">
                          <a:solidFill>
                            <a:srgbClr val="000000"/>
                          </a:solidFill>
                          <a:effectLst/>
                          <a:latin typeface="Arial" panose="020B0604020202020204" pitchFamily="34" charset="0"/>
                        </a:rPr>
                        <a:t>10 Things I Hate About You</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100" b="0" i="0" u="none" strike="noStrike">
                          <a:solidFill>
                            <a:srgbClr val="000000"/>
                          </a:solidFill>
                          <a:effectLst/>
                          <a:latin typeface="Arial" panose="020B0604020202020204" pitchFamily="34" charset="0"/>
                        </a:rPr>
                        <a:t>138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3698088771"/>
                  </a:ext>
                </a:extLst>
              </a:tr>
              <a:tr h="219075">
                <a:tc>
                  <a:txBody>
                    <a:bodyPr/>
                    <a:lstStyle/>
                    <a:p>
                      <a:pPr algn="ctr" fontAlgn="ctr"/>
                      <a:r>
                        <a:rPr lang="en-GB" sz="1100" b="0" i="0" u="none" strike="noStrike">
                          <a:solidFill>
                            <a:srgbClr val="000000"/>
                          </a:solidFill>
                          <a:effectLst/>
                          <a:latin typeface="Arial" panose="020B0604020202020204" pitchFamily="34" charset="0"/>
                        </a:rPr>
                        <a:t>Romcom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100" b="0" i="0" u="none" strike="noStrike">
                          <a:solidFill>
                            <a:srgbClr val="000000"/>
                          </a:solidFill>
                          <a:effectLst/>
                          <a:latin typeface="Arial" panose="020B0604020202020204" pitchFamily="34" charset="0"/>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100" b="0" i="0" u="none" strike="noStrike">
                          <a:solidFill>
                            <a:srgbClr val="000000"/>
                          </a:solidFill>
                          <a:effectLst/>
                          <a:latin typeface="Arial" panose="020B0604020202020204" pitchFamily="34" charset="0"/>
                        </a:rPr>
                        <a:t>Wedding Crashers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100" b="0" i="0" u="none" strike="noStrike">
                          <a:solidFill>
                            <a:srgbClr val="000000"/>
                          </a:solidFill>
                          <a:effectLst/>
                          <a:latin typeface="Arial" panose="020B0604020202020204" pitchFamily="34" charset="0"/>
                        </a:rPr>
                        <a:t>133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3573990259"/>
                  </a:ext>
                </a:extLst>
              </a:tr>
              <a:tr h="219075">
                <a:tc>
                  <a:txBody>
                    <a:bodyPr/>
                    <a:lstStyle/>
                    <a:p>
                      <a:pPr algn="ctr" fontAlgn="ctr"/>
                      <a:r>
                        <a:rPr lang="en-GB" sz="1100" b="0" i="0" u="none" strike="noStrike">
                          <a:solidFill>
                            <a:srgbClr val="000000"/>
                          </a:solidFill>
                          <a:effectLst/>
                          <a:latin typeface="Arial" panose="020B0604020202020204" pitchFamily="34" charset="0"/>
                        </a:rPr>
                        <a:t>Romcom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100" b="0" i="0" u="none" strike="noStrike">
                          <a:solidFill>
                            <a:srgbClr val="000000"/>
                          </a:solidFill>
                          <a:effectLst/>
                          <a:latin typeface="Arial" panose="020B0604020202020204" pitchFamily="34" charset="0"/>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100" b="0" i="0" u="none" strike="noStrike">
                          <a:solidFill>
                            <a:srgbClr val="000000"/>
                          </a:solidFill>
                          <a:effectLst/>
                          <a:latin typeface="Arial" panose="020B0604020202020204" pitchFamily="34" charset="0"/>
                        </a:rPr>
                        <a:t>Legally Blonde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100" b="0" i="0" u="none" strike="noStrike">
                          <a:solidFill>
                            <a:srgbClr val="000000"/>
                          </a:solidFill>
                          <a:effectLst/>
                          <a:latin typeface="Arial" panose="020B0604020202020204" pitchFamily="34" charset="0"/>
                        </a:rPr>
                        <a:t>110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112097450"/>
                  </a:ext>
                </a:extLst>
              </a:tr>
              <a:tr h="219075">
                <a:tc>
                  <a:txBody>
                    <a:bodyPr/>
                    <a:lstStyle/>
                    <a:p>
                      <a:pPr algn="ctr" fontAlgn="ctr"/>
                      <a:r>
                        <a:rPr lang="en-GB" sz="900" b="0" i="0" u="none" strike="noStrike">
                          <a:solidFill>
                            <a:srgbClr val="000000"/>
                          </a:solidFill>
                          <a:effectLst/>
                          <a:latin typeface="Arial" panose="020B0604020202020204" pitchFamily="34" charset="0"/>
                        </a:rPr>
                        <a:t>Historical and Period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100" b="0" i="0" u="none" strike="noStrike">
                          <a:solidFill>
                            <a:srgbClr val="000000"/>
                          </a:solidFill>
                          <a:effectLst/>
                          <a:latin typeface="Arial" panose="020B0604020202020204" pitchFamily="34" charset="0"/>
                        </a:rPr>
                        <a:t>Channel 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100" b="0" i="0" u="none" strike="noStrike">
                          <a:solidFill>
                            <a:srgbClr val="000000"/>
                          </a:solidFill>
                          <a:effectLst/>
                          <a:latin typeface="Arial" panose="020B0604020202020204" pitchFamily="34" charset="0"/>
                        </a:rPr>
                        <a:t>The Handmaiden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100" b="0" i="0" u="none" strike="noStrike">
                          <a:solidFill>
                            <a:srgbClr val="000000"/>
                          </a:solidFill>
                          <a:effectLst/>
                          <a:latin typeface="Arial" panose="020B0604020202020204" pitchFamily="34" charset="0"/>
                        </a:rPr>
                        <a:t>146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2629193856"/>
                  </a:ext>
                </a:extLst>
              </a:tr>
              <a:tr h="219075">
                <a:tc>
                  <a:txBody>
                    <a:bodyPr/>
                    <a:lstStyle/>
                    <a:p>
                      <a:pPr algn="ctr" fontAlgn="ctr"/>
                      <a:r>
                        <a:rPr lang="en-GB" sz="900" b="0" i="0" u="none" strike="noStrike">
                          <a:solidFill>
                            <a:srgbClr val="000000"/>
                          </a:solidFill>
                          <a:effectLst/>
                          <a:latin typeface="Arial" panose="020B0604020202020204" pitchFamily="34" charset="0"/>
                        </a:rPr>
                        <a:t>Historical and Period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GB" sz="1100" b="0" i="0" u="none" strike="noStrike">
                          <a:solidFill>
                            <a:srgbClr val="000000"/>
                          </a:solidFill>
                          <a:effectLst/>
                          <a:latin typeface="Arial" panose="020B0604020202020204" pitchFamily="34" charset="0"/>
                        </a:rPr>
                        <a:t>Sky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GB" sz="1100" b="0" i="0" u="none" strike="noStrike">
                          <a:solidFill>
                            <a:srgbClr val="000000"/>
                          </a:solidFill>
                          <a:effectLst/>
                          <a:latin typeface="Arial" panose="020B0604020202020204" pitchFamily="34" charset="0"/>
                        </a:rPr>
                        <a:t>Oppenheimer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GB" sz="1100" b="0" i="0" u="none" strike="noStrike" dirty="0">
                          <a:solidFill>
                            <a:srgbClr val="000000"/>
                          </a:solidFill>
                          <a:effectLst/>
                          <a:latin typeface="Arial" panose="020B0604020202020204" pitchFamily="34" charset="0"/>
                        </a:rPr>
                        <a:t>118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580454796"/>
                  </a:ext>
                </a:extLst>
              </a:tr>
            </a:tbl>
          </a:graphicData>
        </a:graphic>
      </p:graphicFrame>
      <p:graphicFrame>
        <p:nvGraphicFramePr>
          <p:cNvPr id="9" name="Table 8">
            <a:extLst>
              <a:ext uri="{FF2B5EF4-FFF2-40B4-BE49-F238E27FC236}">
                <a16:creationId xmlns:a16="http://schemas.microsoft.com/office/drawing/2014/main" id="{EF03C574-EA40-A80D-4A78-3DDE6C52C2AA}"/>
              </a:ext>
            </a:extLst>
          </p:cNvPr>
          <p:cNvGraphicFramePr>
            <a:graphicFrameLocks noGrp="1"/>
          </p:cNvGraphicFramePr>
          <p:nvPr>
            <p:extLst>
              <p:ext uri="{D42A27DB-BD31-4B8C-83A1-F6EECF244321}">
                <p14:modId xmlns:p14="http://schemas.microsoft.com/office/powerpoint/2010/main" val="226022411"/>
              </p:ext>
            </p:extLst>
          </p:nvPr>
        </p:nvGraphicFramePr>
        <p:xfrm>
          <a:off x="6526590" y="3703142"/>
          <a:ext cx="5054599" cy="1314450"/>
        </p:xfrm>
        <a:graphic>
          <a:graphicData uri="http://schemas.openxmlformats.org/drawingml/2006/table">
            <a:tbl>
              <a:tblPr/>
              <a:tblGrid>
                <a:gridCol w="1194376">
                  <a:extLst>
                    <a:ext uri="{9D8B030D-6E8A-4147-A177-3AD203B41FA5}">
                      <a16:colId xmlns:a16="http://schemas.microsoft.com/office/drawing/2014/main" val="3734155350"/>
                    </a:ext>
                  </a:extLst>
                </a:gridCol>
                <a:gridCol w="1051051">
                  <a:extLst>
                    <a:ext uri="{9D8B030D-6E8A-4147-A177-3AD203B41FA5}">
                      <a16:colId xmlns:a16="http://schemas.microsoft.com/office/drawing/2014/main" val="1507815983"/>
                    </a:ext>
                  </a:extLst>
                </a:gridCol>
                <a:gridCol w="2312312">
                  <a:extLst>
                    <a:ext uri="{9D8B030D-6E8A-4147-A177-3AD203B41FA5}">
                      <a16:colId xmlns:a16="http://schemas.microsoft.com/office/drawing/2014/main" val="2658618140"/>
                    </a:ext>
                  </a:extLst>
                </a:gridCol>
                <a:gridCol w="496860">
                  <a:extLst>
                    <a:ext uri="{9D8B030D-6E8A-4147-A177-3AD203B41FA5}">
                      <a16:colId xmlns:a16="http://schemas.microsoft.com/office/drawing/2014/main" val="1999665703"/>
                    </a:ext>
                  </a:extLst>
                </a:gridCol>
              </a:tblGrid>
              <a:tr h="219075">
                <a:tc gridSpan="4">
                  <a:txBody>
                    <a:bodyPr/>
                    <a:lstStyle/>
                    <a:p>
                      <a:pPr algn="ctr" rtl="0" fontAlgn="ctr"/>
                      <a:r>
                        <a:rPr lang="en-GB" sz="1200" b="1" i="0" u="none" strike="noStrike">
                          <a:solidFill>
                            <a:srgbClr val="FFFFFF"/>
                          </a:solidFill>
                          <a:effectLst/>
                          <a:latin typeface="Arial" panose="020B0604020202020204" pitchFamily="34" charset="0"/>
                        </a:rPr>
                        <a:t>Films - SVOD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64359232"/>
                  </a:ext>
                </a:extLst>
              </a:tr>
              <a:tr h="219075">
                <a:tc>
                  <a:txBody>
                    <a:bodyPr/>
                    <a:lstStyle/>
                    <a:p>
                      <a:pPr algn="ctr" rtl="0" fontAlgn="ctr"/>
                      <a:r>
                        <a:rPr lang="en-GB" sz="1200" b="1" i="0" u="none" strike="noStrike">
                          <a:solidFill>
                            <a:srgbClr val="000000"/>
                          </a:solidFill>
                          <a:effectLst/>
                          <a:latin typeface="Arial" panose="020B0604020202020204" pitchFamily="34" charset="0"/>
                        </a:rPr>
                        <a:t> Sub-Genre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GB" sz="1200" b="1" i="0" u="none" strike="noStrike">
                          <a:solidFill>
                            <a:srgbClr val="000000"/>
                          </a:solidFill>
                          <a:effectLst/>
                          <a:latin typeface="Arial" panose="020B0604020202020204" pitchFamily="34" charset="0"/>
                        </a:rPr>
                        <a:t>Channel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GB" sz="1200" b="1" i="0" u="none" strike="noStrike">
                          <a:solidFill>
                            <a:srgbClr val="000000"/>
                          </a:solidFill>
                          <a:effectLst/>
                          <a:latin typeface="Arial" panose="020B0604020202020204" pitchFamily="34" charset="0"/>
                        </a:rPr>
                        <a:t>Programme Title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GB" sz="1200" b="1" i="0" u="none" strike="noStrike">
                          <a:solidFill>
                            <a:srgbClr val="000000"/>
                          </a:solidFill>
                          <a:effectLst/>
                          <a:latin typeface="Arial" panose="020B0604020202020204" pitchFamily="34" charset="0"/>
                        </a:rPr>
                        <a:t>Index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307665345"/>
                  </a:ext>
                </a:extLst>
              </a:tr>
              <a:tr h="219075">
                <a:tc>
                  <a:txBody>
                    <a:bodyPr/>
                    <a:lstStyle/>
                    <a:p>
                      <a:pPr algn="ctr" fontAlgn="b"/>
                      <a:r>
                        <a:rPr lang="en-GB" sz="1100" b="0" i="0" u="none" strike="noStrike">
                          <a:solidFill>
                            <a:srgbClr val="000000"/>
                          </a:solidFill>
                          <a:effectLst/>
                          <a:latin typeface="Arial" panose="020B0604020202020204" pitchFamily="34" charset="0"/>
                        </a:rPr>
                        <a:t>Family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92CDDC"/>
                    </a:solidFill>
                  </a:tcPr>
                </a:tc>
                <a:tc>
                  <a:txBody>
                    <a:bodyPr/>
                    <a:lstStyle/>
                    <a:p>
                      <a:pPr algn="ctr" fontAlgn="b"/>
                      <a:r>
                        <a:rPr lang="en-GB" sz="1100" b="0" i="0" u="none" strike="noStrike">
                          <a:solidFill>
                            <a:srgbClr val="000000"/>
                          </a:solidFill>
                          <a:effectLst/>
                          <a:latin typeface="Arial" panose="020B0604020202020204" pitchFamily="34" charset="0"/>
                        </a:rPr>
                        <a:t>Disney+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92CDDC"/>
                    </a:solidFill>
                  </a:tcPr>
                </a:tc>
                <a:tc>
                  <a:txBody>
                    <a:bodyPr/>
                    <a:lstStyle/>
                    <a:p>
                      <a:pPr algn="ctr" fontAlgn="b"/>
                      <a:r>
                        <a:rPr lang="en-GB" sz="1100" b="0" i="0" u="none" strike="noStrike">
                          <a:solidFill>
                            <a:srgbClr val="000000"/>
                          </a:solidFill>
                          <a:effectLst/>
                          <a:latin typeface="Arial" panose="020B0604020202020204" pitchFamily="34" charset="0"/>
                        </a:rPr>
                        <a:t>Wish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92CDDC"/>
                    </a:solidFill>
                  </a:tcPr>
                </a:tc>
                <a:tc>
                  <a:txBody>
                    <a:bodyPr/>
                    <a:lstStyle/>
                    <a:p>
                      <a:pPr algn="ctr" fontAlgn="b"/>
                      <a:r>
                        <a:rPr lang="en-GB" sz="1100" b="0" i="0" u="none" strike="noStrike">
                          <a:solidFill>
                            <a:srgbClr val="000000"/>
                          </a:solidFill>
                          <a:effectLst/>
                          <a:latin typeface="Arial" panose="020B0604020202020204" pitchFamily="34" charset="0"/>
                        </a:rPr>
                        <a:t>175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92CDDC"/>
                    </a:solidFill>
                  </a:tcPr>
                </a:tc>
                <a:extLst>
                  <a:ext uri="{0D108BD9-81ED-4DB2-BD59-A6C34878D82A}">
                    <a16:rowId xmlns:a16="http://schemas.microsoft.com/office/drawing/2014/main" val="986155701"/>
                  </a:ext>
                </a:extLst>
              </a:tr>
              <a:tr h="219075">
                <a:tc>
                  <a:txBody>
                    <a:bodyPr/>
                    <a:lstStyle/>
                    <a:p>
                      <a:pPr algn="ctr" fontAlgn="b"/>
                      <a:r>
                        <a:rPr lang="en-GB" sz="1100" b="0" i="0" u="none" strike="noStrike">
                          <a:solidFill>
                            <a:srgbClr val="000000"/>
                          </a:solidFill>
                          <a:effectLst/>
                          <a:latin typeface="Arial" panose="020B0604020202020204" pitchFamily="34" charset="0"/>
                        </a:rPr>
                        <a:t>Family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100" b="0" i="0" u="none" strike="noStrike">
                          <a:solidFill>
                            <a:srgbClr val="000000"/>
                          </a:solidFill>
                          <a:effectLst/>
                          <a:latin typeface="Arial" panose="020B0604020202020204" pitchFamily="34" charset="0"/>
                        </a:rPr>
                        <a:t>Netflix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100" b="0" i="0" u="none" strike="noStrike">
                          <a:solidFill>
                            <a:srgbClr val="000000"/>
                          </a:solidFill>
                          <a:effectLst/>
                          <a:latin typeface="Arial" panose="020B0604020202020204" pitchFamily="34" charset="0"/>
                        </a:rPr>
                        <a:t>Minions: The Rise Of Gru</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100" b="0" i="0" u="none" strike="noStrike">
                          <a:solidFill>
                            <a:srgbClr val="000000"/>
                          </a:solidFill>
                          <a:effectLst/>
                          <a:latin typeface="Arial" panose="020B0604020202020204" pitchFamily="34" charset="0"/>
                        </a:rPr>
                        <a:t>161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extLst>
                  <a:ext uri="{0D108BD9-81ED-4DB2-BD59-A6C34878D82A}">
                    <a16:rowId xmlns:a16="http://schemas.microsoft.com/office/drawing/2014/main" val="4266331982"/>
                  </a:ext>
                </a:extLst>
              </a:tr>
              <a:tr h="219075">
                <a:tc>
                  <a:txBody>
                    <a:bodyPr/>
                    <a:lstStyle/>
                    <a:p>
                      <a:pPr algn="ctr" fontAlgn="b"/>
                      <a:r>
                        <a:rPr lang="en-GB" sz="1100" b="0" i="0" u="none" strike="noStrike">
                          <a:solidFill>
                            <a:srgbClr val="000000"/>
                          </a:solidFill>
                          <a:effectLst/>
                          <a:latin typeface="Arial" panose="020B0604020202020204" pitchFamily="34" charset="0"/>
                        </a:rPr>
                        <a:t>Romcom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B0E6"/>
                    </a:solidFill>
                  </a:tcPr>
                </a:tc>
                <a:tc>
                  <a:txBody>
                    <a:bodyPr/>
                    <a:lstStyle/>
                    <a:p>
                      <a:pPr algn="ctr" fontAlgn="b"/>
                      <a:r>
                        <a:rPr lang="en-GB" sz="1100" b="0" i="0" u="none" strike="noStrike">
                          <a:solidFill>
                            <a:srgbClr val="000000"/>
                          </a:solidFill>
                          <a:effectLst/>
                          <a:latin typeface="Arial" panose="020B0604020202020204" pitchFamily="34" charset="0"/>
                        </a:rPr>
                        <a:t>Amazon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B0E6"/>
                    </a:solidFill>
                  </a:tcPr>
                </a:tc>
                <a:tc>
                  <a:txBody>
                    <a:bodyPr/>
                    <a:lstStyle/>
                    <a:p>
                      <a:pPr algn="ctr" fontAlgn="b"/>
                      <a:r>
                        <a:rPr lang="en-GB" sz="1100" b="0" i="0" u="none" strike="noStrike">
                          <a:solidFill>
                            <a:srgbClr val="000000"/>
                          </a:solidFill>
                          <a:effectLst/>
                          <a:latin typeface="Arial" panose="020B0604020202020204" pitchFamily="34" charset="0"/>
                        </a:rPr>
                        <a:t>The Idea of You</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B0E6"/>
                    </a:solidFill>
                  </a:tcPr>
                </a:tc>
                <a:tc>
                  <a:txBody>
                    <a:bodyPr/>
                    <a:lstStyle/>
                    <a:p>
                      <a:pPr algn="ctr" fontAlgn="b"/>
                      <a:r>
                        <a:rPr lang="en-GB" sz="1100" b="0" i="0" u="none" strike="noStrike">
                          <a:solidFill>
                            <a:srgbClr val="000000"/>
                          </a:solidFill>
                          <a:effectLst/>
                          <a:latin typeface="Arial" panose="020B0604020202020204" pitchFamily="34" charset="0"/>
                        </a:rPr>
                        <a:t>235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B0E6"/>
                    </a:solidFill>
                  </a:tcPr>
                </a:tc>
                <a:extLst>
                  <a:ext uri="{0D108BD9-81ED-4DB2-BD59-A6C34878D82A}">
                    <a16:rowId xmlns:a16="http://schemas.microsoft.com/office/drawing/2014/main" val="3449655112"/>
                  </a:ext>
                </a:extLst>
              </a:tr>
              <a:tr h="219075">
                <a:tc>
                  <a:txBody>
                    <a:bodyPr/>
                    <a:lstStyle/>
                    <a:p>
                      <a:pPr algn="ctr" fontAlgn="b"/>
                      <a:r>
                        <a:rPr lang="en-GB" sz="900" b="0" i="0" u="none" strike="noStrike">
                          <a:solidFill>
                            <a:srgbClr val="000000"/>
                          </a:solidFill>
                          <a:effectLst/>
                          <a:latin typeface="Arial" panose="020B0604020202020204" pitchFamily="34" charset="0"/>
                        </a:rPr>
                        <a:t>Historical and Period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9C9"/>
                    </a:solidFill>
                  </a:tcPr>
                </a:tc>
                <a:tc>
                  <a:txBody>
                    <a:bodyPr/>
                    <a:lstStyle/>
                    <a:p>
                      <a:pPr algn="ctr" fontAlgn="b"/>
                      <a:r>
                        <a:rPr lang="en-GB" sz="1100" b="0" i="0" u="none" strike="noStrike">
                          <a:solidFill>
                            <a:srgbClr val="000000"/>
                          </a:solidFill>
                          <a:effectLst/>
                          <a:latin typeface="Arial" panose="020B0604020202020204" pitchFamily="34" charset="0"/>
                        </a:rPr>
                        <a:t>Netflix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9C9"/>
                    </a:solidFill>
                  </a:tcPr>
                </a:tc>
                <a:tc>
                  <a:txBody>
                    <a:bodyPr/>
                    <a:lstStyle/>
                    <a:p>
                      <a:pPr algn="ctr" fontAlgn="b"/>
                      <a:r>
                        <a:rPr lang="en-GB" sz="1100" b="0" i="0" u="none" strike="noStrike">
                          <a:solidFill>
                            <a:srgbClr val="000000"/>
                          </a:solidFill>
                          <a:effectLst/>
                          <a:latin typeface="Arial" panose="020B0604020202020204" pitchFamily="34" charset="0"/>
                        </a:rPr>
                        <a:t>Scoop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9C9"/>
                    </a:solidFill>
                  </a:tcPr>
                </a:tc>
                <a:tc>
                  <a:txBody>
                    <a:bodyPr/>
                    <a:lstStyle/>
                    <a:p>
                      <a:pPr algn="ctr" fontAlgn="b"/>
                      <a:r>
                        <a:rPr lang="en-GB" sz="1100" b="0" i="0" u="none" strike="noStrike" dirty="0">
                          <a:solidFill>
                            <a:srgbClr val="000000"/>
                          </a:solidFill>
                          <a:effectLst/>
                          <a:latin typeface="Arial" panose="020B0604020202020204" pitchFamily="34" charset="0"/>
                        </a:rPr>
                        <a:t>198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9C9"/>
                    </a:solidFill>
                  </a:tcPr>
                </a:tc>
                <a:extLst>
                  <a:ext uri="{0D108BD9-81ED-4DB2-BD59-A6C34878D82A}">
                    <a16:rowId xmlns:a16="http://schemas.microsoft.com/office/drawing/2014/main" val="1685026402"/>
                  </a:ext>
                </a:extLst>
              </a:tr>
            </a:tbl>
          </a:graphicData>
        </a:graphic>
      </p:graphicFrame>
      <p:graphicFrame>
        <p:nvGraphicFramePr>
          <p:cNvPr id="12" name="Table 11">
            <a:extLst>
              <a:ext uri="{FF2B5EF4-FFF2-40B4-BE49-F238E27FC236}">
                <a16:creationId xmlns:a16="http://schemas.microsoft.com/office/drawing/2014/main" id="{0453F688-A209-8C78-222C-9688930B5870}"/>
              </a:ext>
            </a:extLst>
          </p:cNvPr>
          <p:cNvGraphicFramePr>
            <a:graphicFrameLocks noGrp="1"/>
          </p:cNvGraphicFramePr>
          <p:nvPr>
            <p:extLst>
              <p:ext uri="{D42A27DB-BD31-4B8C-83A1-F6EECF244321}">
                <p14:modId xmlns:p14="http://schemas.microsoft.com/office/powerpoint/2010/main" val="654138501"/>
              </p:ext>
            </p:extLst>
          </p:nvPr>
        </p:nvGraphicFramePr>
        <p:xfrm>
          <a:off x="518779" y="2368791"/>
          <a:ext cx="5269071" cy="2796141"/>
        </p:xfrm>
        <a:graphic>
          <a:graphicData uri="http://schemas.openxmlformats.org/drawingml/2006/table">
            <a:tbl>
              <a:tblPr/>
              <a:tblGrid>
                <a:gridCol w="1871724">
                  <a:extLst>
                    <a:ext uri="{9D8B030D-6E8A-4147-A177-3AD203B41FA5}">
                      <a16:colId xmlns:a16="http://schemas.microsoft.com/office/drawing/2014/main" val="3251433173"/>
                    </a:ext>
                  </a:extLst>
                </a:gridCol>
                <a:gridCol w="1132449">
                  <a:extLst>
                    <a:ext uri="{9D8B030D-6E8A-4147-A177-3AD203B41FA5}">
                      <a16:colId xmlns:a16="http://schemas.microsoft.com/office/drawing/2014/main" val="385108618"/>
                    </a:ext>
                  </a:extLst>
                </a:gridCol>
                <a:gridCol w="1132449">
                  <a:extLst>
                    <a:ext uri="{9D8B030D-6E8A-4147-A177-3AD203B41FA5}">
                      <a16:colId xmlns:a16="http://schemas.microsoft.com/office/drawing/2014/main" val="3371267290"/>
                    </a:ext>
                  </a:extLst>
                </a:gridCol>
                <a:gridCol w="1132449">
                  <a:extLst>
                    <a:ext uri="{9D8B030D-6E8A-4147-A177-3AD203B41FA5}">
                      <a16:colId xmlns:a16="http://schemas.microsoft.com/office/drawing/2014/main" val="945064712"/>
                    </a:ext>
                  </a:extLst>
                </a:gridCol>
              </a:tblGrid>
              <a:tr h="268984">
                <a:tc gridSpan="4">
                  <a:txBody>
                    <a:bodyPr/>
                    <a:lstStyle/>
                    <a:p>
                      <a:pPr algn="ctr" rtl="0" fontAlgn="ctr"/>
                      <a:r>
                        <a:rPr lang="en-GB" sz="1200" b="1" i="0" u="none" strike="noStrike">
                          <a:solidFill>
                            <a:srgbClr val="FFFFFF"/>
                          </a:solidFill>
                          <a:effectLst/>
                          <a:latin typeface="Arial" panose="020B0604020202020204" pitchFamily="34" charset="0"/>
                        </a:rPr>
                        <a:t>% of all film viewing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893553211"/>
                  </a:ext>
                </a:extLst>
              </a:tr>
              <a:tr h="268984">
                <a:tc>
                  <a:txBody>
                    <a:bodyPr/>
                    <a:lstStyle/>
                    <a:p>
                      <a:pPr algn="ctr" rtl="0" fontAlgn="ctr"/>
                      <a:r>
                        <a:rPr lang="en-GB" sz="1200" b="1" i="0" u="none" strike="noStrike">
                          <a:solidFill>
                            <a:srgbClr val="000000"/>
                          </a:solidFill>
                          <a:effectLst/>
                          <a:latin typeface="Arial" panose="020B0604020202020204" pitchFamily="34" charset="0"/>
                        </a:rPr>
                        <a:t>Genre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rtl="0" fontAlgn="ctr"/>
                      <a:r>
                        <a:rPr lang="en-GB" sz="1200" b="1" i="0" u="none" strike="noStrike" dirty="0">
                          <a:solidFill>
                            <a:srgbClr val="000000"/>
                          </a:solidFill>
                          <a:effectLst/>
                          <a:latin typeface="Arial" panose="020B0604020202020204" pitchFamily="34" charset="0"/>
                        </a:rPr>
                        <a:t>Adults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rtl="0" fontAlgn="ctr"/>
                      <a:r>
                        <a:rPr lang="en-GB" sz="1200" b="1" i="0" u="none" strike="noStrike" dirty="0">
                          <a:solidFill>
                            <a:srgbClr val="000000"/>
                          </a:solidFill>
                          <a:effectLst/>
                          <a:latin typeface="Arial" panose="020B0604020202020204" pitchFamily="34" charset="0"/>
                        </a:rPr>
                        <a:t>Reach Extenders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rtl="0" fontAlgn="ctr"/>
                      <a:r>
                        <a:rPr lang="en-GB" sz="1200" b="1" i="0" u="none" strike="noStrike" dirty="0">
                          <a:solidFill>
                            <a:srgbClr val="000000"/>
                          </a:solidFill>
                          <a:effectLst/>
                          <a:latin typeface="Arial" panose="020B0604020202020204" pitchFamily="34" charset="0"/>
                        </a:rPr>
                        <a:t>Index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2024057181"/>
                  </a:ext>
                </a:extLst>
              </a:tr>
              <a:tr h="268984">
                <a:tc>
                  <a:txBody>
                    <a:bodyPr/>
                    <a:lstStyle/>
                    <a:p>
                      <a:pPr algn="ctr" rtl="0" fontAlgn="b"/>
                      <a:r>
                        <a:rPr lang="en-GB" sz="1100" b="0" i="0" u="none" strike="noStrike">
                          <a:solidFill>
                            <a:srgbClr val="000000"/>
                          </a:solidFill>
                          <a:effectLst/>
                          <a:latin typeface="Arial" panose="020B0604020202020204" pitchFamily="34" charset="0"/>
                        </a:rPr>
                        <a:t>Action / Adventure / Thriller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0" i="0" u="none" strike="noStrike" dirty="0">
                          <a:solidFill>
                            <a:srgbClr val="000000"/>
                          </a:solidFill>
                          <a:effectLst/>
                          <a:latin typeface="Arial" panose="020B0604020202020204" pitchFamily="34" charset="0"/>
                        </a:rPr>
                        <a:t>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0" i="0" u="none" strike="noStrike">
                          <a:solidFill>
                            <a:srgbClr val="000000"/>
                          </a:solidFill>
                          <a:effectLst/>
                          <a:latin typeface="Arial" panose="020B0604020202020204" pitchFamily="34" charset="0"/>
                        </a:rPr>
                        <a:t>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0" i="0" u="none" strike="noStrike">
                          <a:solidFill>
                            <a:srgbClr val="000000"/>
                          </a:solidFill>
                          <a:effectLst/>
                          <a:latin typeface="Arial" panose="020B0604020202020204" pitchFamily="34" charset="0"/>
                        </a:rPr>
                        <a:t>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2626095"/>
                  </a:ext>
                </a:extLst>
              </a:tr>
              <a:tr h="268984">
                <a:tc>
                  <a:txBody>
                    <a:bodyPr/>
                    <a:lstStyle/>
                    <a:p>
                      <a:pPr algn="ctr" rtl="0" fontAlgn="b"/>
                      <a:r>
                        <a:rPr lang="en-GB" sz="1100" b="0" i="0" u="none" strike="noStrike">
                          <a:solidFill>
                            <a:srgbClr val="FFFFFF"/>
                          </a:solidFill>
                          <a:effectLst/>
                          <a:latin typeface="Arial" panose="020B0604020202020204" pitchFamily="34" charset="0"/>
                        </a:rPr>
                        <a:t>Family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100" b="0" i="0" u="none" strike="noStrike">
                          <a:solidFill>
                            <a:srgbClr val="FFFFFF"/>
                          </a:solidFill>
                          <a:effectLst/>
                          <a:latin typeface="Arial" panose="020B060402020202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100" b="0" i="0" u="none" strike="noStrike" dirty="0">
                          <a:solidFill>
                            <a:srgbClr val="FFFFFF"/>
                          </a:solidFill>
                          <a:effectLst/>
                          <a:latin typeface="Arial" panose="020B0604020202020204" pitchFamily="34" charset="0"/>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100" b="0" i="0" u="none" strike="noStrike">
                          <a:solidFill>
                            <a:srgbClr val="FFFFFF"/>
                          </a:solidFill>
                          <a:effectLst/>
                          <a:latin typeface="Arial" panose="020B0604020202020204" pitchFamily="34" charset="0"/>
                        </a:rPr>
                        <a:t>133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859970027"/>
                  </a:ext>
                </a:extLst>
              </a:tr>
              <a:tr h="268984">
                <a:tc>
                  <a:txBody>
                    <a:bodyPr/>
                    <a:lstStyle/>
                    <a:p>
                      <a:pPr algn="ctr" rtl="0" fontAlgn="b"/>
                      <a:r>
                        <a:rPr lang="en-GB" sz="1100" b="0" i="0" u="none" strike="noStrike">
                          <a:solidFill>
                            <a:srgbClr val="000000"/>
                          </a:solidFill>
                          <a:effectLst/>
                          <a:latin typeface="Arial" panose="020B0604020202020204" pitchFamily="34" charset="0"/>
                        </a:rPr>
                        <a:t>Sci-Fi and Fantasy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0" i="0" u="none" strike="noStrike">
                          <a:solidFill>
                            <a:srgbClr val="000000"/>
                          </a:solidFill>
                          <a:effectLst/>
                          <a:latin typeface="Arial" panose="020B060402020202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0" i="0" u="none" strike="noStrike" dirty="0">
                          <a:solidFill>
                            <a:srgbClr val="000000"/>
                          </a:solidFill>
                          <a:effectLst/>
                          <a:latin typeface="Arial" panose="020B0604020202020204"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0" i="0" u="none" strike="noStrike">
                          <a:solidFill>
                            <a:srgbClr val="000000"/>
                          </a:solidFill>
                          <a:effectLst/>
                          <a:latin typeface="Arial" panose="020B0604020202020204" pitchFamily="34" charset="0"/>
                        </a:rPr>
                        <a:t>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23857324"/>
                  </a:ext>
                </a:extLst>
              </a:tr>
              <a:tr h="268984">
                <a:tc>
                  <a:txBody>
                    <a:bodyPr/>
                    <a:lstStyle/>
                    <a:p>
                      <a:pPr algn="ctr" rtl="0" fontAlgn="b"/>
                      <a:r>
                        <a:rPr lang="en-GB" sz="1100" b="0" i="0" u="none" strike="noStrike">
                          <a:solidFill>
                            <a:srgbClr val="000000"/>
                          </a:solidFill>
                          <a:effectLst/>
                          <a:latin typeface="Arial" panose="020B0604020202020204" pitchFamily="34" charset="0"/>
                        </a:rPr>
                        <a:t>Comedy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0" i="0" u="none" strike="noStrike">
                          <a:solidFill>
                            <a:srgbClr val="000000"/>
                          </a:solidFill>
                          <a:effectLst/>
                          <a:latin typeface="Arial" panose="020B060402020202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0" i="0" u="none" strike="noStrike" dirty="0">
                          <a:solidFill>
                            <a:srgbClr val="000000"/>
                          </a:solidFill>
                          <a:effectLst/>
                          <a:latin typeface="Arial" panose="020B060402020202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0" i="0" u="none" strike="noStrike" dirty="0">
                          <a:solidFill>
                            <a:srgbClr val="000000"/>
                          </a:solidFill>
                          <a:effectLst/>
                          <a:latin typeface="Arial" panose="020B0604020202020204" pitchFamily="34" charset="0"/>
                        </a:rPr>
                        <a:t>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0984034"/>
                  </a:ext>
                </a:extLst>
              </a:tr>
              <a:tr h="268984">
                <a:tc>
                  <a:txBody>
                    <a:bodyPr/>
                    <a:lstStyle/>
                    <a:p>
                      <a:pPr algn="ctr" rtl="0" fontAlgn="b"/>
                      <a:r>
                        <a:rPr lang="en-GB" sz="1100" b="0" i="0" u="none" strike="noStrike">
                          <a:solidFill>
                            <a:srgbClr val="FFFFFF"/>
                          </a:solidFill>
                          <a:effectLst/>
                          <a:latin typeface="Arial" panose="020B0604020202020204" pitchFamily="34" charset="0"/>
                        </a:rPr>
                        <a:t>Romcom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100" b="0" i="0" u="none" strike="noStrike">
                          <a:solidFill>
                            <a:srgbClr val="FFFFFF"/>
                          </a:solidFill>
                          <a:effectLst/>
                          <a:latin typeface="Arial" panose="020B060402020202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100" b="0" i="0" u="none" strike="noStrike" dirty="0">
                          <a:solidFill>
                            <a:srgbClr val="FFFFFF"/>
                          </a:solidFill>
                          <a:effectLst/>
                          <a:latin typeface="Arial" panose="020B060402020202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100" b="0" i="0" u="none" strike="noStrike" dirty="0">
                          <a:solidFill>
                            <a:srgbClr val="FFFFFF"/>
                          </a:solidFill>
                          <a:effectLst/>
                          <a:latin typeface="Arial" panose="020B0604020202020204" pitchFamily="34" charset="0"/>
                        </a:rPr>
                        <a:t>132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753726313"/>
                  </a:ext>
                </a:extLst>
              </a:tr>
              <a:tr h="268984">
                <a:tc>
                  <a:txBody>
                    <a:bodyPr/>
                    <a:lstStyle/>
                    <a:p>
                      <a:pPr algn="ctr" rtl="0" fontAlgn="b"/>
                      <a:r>
                        <a:rPr lang="en-GB" sz="1100" b="0" i="0" u="none" strike="noStrike">
                          <a:solidFill>
                            <a:srgbClr val="000000"/>
                          </a:solidFill>
                          <a:effectLst/>
                          <a:latin typeface="Arial" panose="020B0604020202020204" pitchFamily="34" charset="0"/>
                        </a:rPr>
                        <a:t>Crime Drama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0" i="0" u="none" strike="noStrike">
                          <a:solidFill>
                            <a:srgbClr val="000000"/>
                          </a:solidFill>
                          <a:effectLst/>
                          <a:latin typeface="Arial" panose="020B060402020202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0" i="0" u="none" strike="noStrike">
                          <a:solidFill>
                            <a:srgbClr val="000000"/>
                          </a:solidFill>
                          <a:effectLst/>
                          <a:latin typeface="Arial" panose="020B060402020202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0" i="0" u="none" strike="noStrike" dirty="0">
                          <a:solidFill>
                            <a:srgbClr val="000000"/>
                          </a:solidFill>
                          <a:effectLst/>
                          <a:latin typeface="Arial" panose="020B0604020202020204" pitchFamily="34" charset="0"/>
                        </a:rPr>
                        <a:t>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81616513"/>
                  </a:ext>
                </a:extLst>
              </a:tr>
              <a:tr h="268984">
                <a:tc>
                  <a:txBody>
                    <a:bodyPr/>
                    <a:lstStyle/>
                    <a:p>
                      <a:pPr algn="ctr" rtl="0" fontAlgn="b"/>
                      <a:r>
                        <a:rPr lang="en-GB" sz="1100" b="0" i="0" u="none" strike="noStrike">
                          <a:solidFill>
                            <a:srgbClr val="000000"/>
                          </a:solidFill>
                          <a:effectLst/>
                          <a:latin typeface="Arial" panose="020B0604020202020204" pitchFamily="34" charset="0"/>
                        </a:rPr>
                        <a:t>Other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0" i="0" u="none" strike="noStrike">
                          <a:solidFill>
                            <a:srgbClr val="000000"/>
                          </a:solidFill>
                          <a:effectLst/>
                          <a:latin typeface="Arial" panose="020B060402020202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0" i="0" u="none" strike="noStrike">
                          <a:solidFill>
                            <a:srgbClr val="000000"/>
                          </a:solidFill>
                          <a:effectLst/>
                          <a:latin typeface="Arial" panose="020B060402020202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0" i="0" u="none" strike="noStrike" dirty="0">
                          <a:solidFill>
                            <a:srgbClr val="000000"/>
                          </a:solidFill>
                          <a:effectLst/>
                          <a:latin typeface="Arial" panose="020B0604020202020204" pitchFamily="34" charset="0"/>
                        </a:rPr>
                        <a:t>112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21582949"/>
                  </a:ext>
                </a:extLst>
              </a:tr>
              <a:tr h="268984">
                <a:tc>
                  <a:txBody>
                    <a:bodyPr/>
                    <a:lstStyle/>
                    <a:p>
                      <a:pPr algn="ctr" rtl="0" fontAlgn="b"/>
                      <a:r>
                        <a:rPr lang="en-GB" sz="1100" b="0" i="0" u="none" strike="noStrike">
                          <a:solidFill>
                            <a:srgbClr val="FFFFFF"/>
                          </a:solidFill>
                          <a:effectLst/>
                          <a:latin typeface="Arial" panose="020B0604020202020204" pitchFamily="34" charset="0"/>
                        </a:rPr>
                        <a:t>Historical and Period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100" b="0" i="0" u="none" strike="noStrike">
                          <a:solidFill>
                            <a:srgbClr val="FFFFFF"/>
                          </a:solidFill>
                          <a:effectLst/>
                          <a:latin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100" b="0" i="0" u="none" strike="noStrike">
                          <a:solidFill>
                            <a:srgbClr val="FFFFFF"/>
                          </a:solidFill>
                          <a:effectLst/>
                          <a:latin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100" b="0" i="0" u="none" strike="noStrike" dirty="0">
                          <a:solidFill>
                            <a:srgbClr val="FFFFFF"/>
                          </a:solidFill>
                          <a:effectLst/>
                          <a:latin typeface="Arial" panose="020B0604020202020204" pitchFamily="34" charset="0"/>
                        </a:rPr>
                        <a:t>125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704236044"/>
                  </a:ext>
                </a:extLst>
              </a:tr>
            </a:tbl>
          </a:graphicData>
        </a:graphic>
      </p:graphicFrame>
      <p:sp>
        <p:nvSpPr>
          <p:cNvPr id="7" name="Rectangle 6">
            <a:extLst>
              <a:ext uri="{FF2B5EF4-FFF2-40B4-BE49-F238E27FC236}">
                <a16:creationId xmlns:a16="http://schemas.microsoft.com/office/drawing/2014/main" id="{E2E37192-A853-3EC4-D1DF-900019C30A26}"/>
              </a:ext>
            </a:extLst>
          </p:cNvPr>
          <p:cNvSpPr/>
          <p:nvPr/>
        </p:nvSpPr>
        <p:spPr>
          <a:xfrm>
            <a:off x="371475" y="1257300"/>
            <a:ext cx="5607970" cy="902240"/>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dirty="0">
                <a:solidFill>
                  <a:schemeClr val="bg2"/>
                </a:solidFill>
                <a:latin typeface="+mj-lt"/>
              </a:rPr>
              <a:t>Films are popular among the ‘Reach Extender’ audience, but planning for this genre is less straightforward due to the variance in film scheduling. To help, here is a breakdown of which sub-genres the ‘Reach Extenders’ are watching. </a:t>
            </a:r>
          </a:p>
          <a:p>
            <a:endParaRPr lang="en-GB" sz="1400" dirty="0">
              <a:solidFill>
                <a:schemeClr val="bg2"/>
              </a:solidFill>
              <a:latin typeface="+mj-lt"/>
            </a:endParaRPr>
          </a:p>
        </p:txBody>
      </p:sp>
      <p:sp>
        <p:nvSpPr>
          <p:cNvPr id="2" name="Title 1">
            <a:extLst>
              <a:ext uri="{FF2B5EF4-FFF2-40B4-BE49-F238E27FC236}">
                <a16:creationId xmlns:a16="http://schemas.microsoft.com/office/drawing/2014/main" id="{BA336B49-113A-6C3F-7BF9-F70AC40072DA}"/>
              </a:ext>
            </a:extLst>
          </p:cNvPr>
          <p:cNvSpPr>
            <a:spLocks noGrp="1"/>
          </p:cNvSpPr>
          <p:nvPr>
            <p:ph type="title"/>
          </p:nvPr>
        </p:nvSpPr>
        <p:spPr/>
        <p:txBody>
          <a:bodyPr/>
          <a:lstStyle/>
          <a:p>
            <a:r>
              <a:rPr lang="en-GB" dirty="0"/>
              <a:t>High indexing film content</a:t>
            </a:r>
          </a:p>
        </p:txBody>
      </p:sp>
      <p:sp>
        <p:nvSpPr>
          <p:cNvPr id="3" name="Text Placeholder 2">
            <a:extLst>
              <a:ext uri="{FF2B5EF4-FFF2-40B4-BE49-F238E27FC236}">
                <a16:creationId xmlns:a16="http://schemas.microsoft.com/office/drawing/2014/main" id="{44FB4FDE-09FD-032E-F101-F50F1AD18D10}"/>
              </a:ext>
            </a:extLst>
          </p:cNvPr>
          <p:cNvSpPr>
            <a:spLocks noGrp="1"/>
          </p:cNvSpPr>
          <p:nvPr>
            <p:ph type="body" sz="quarter" idx="15"/>
          </p:nvPr>
        </p:nvSpPr>
        <p:spPr/>
        <p:txBody>
          <a:bodyPr/>
          <a:lstStyle/>
          <a:p>
            <a:r>
              <a:rPr lang="en-GB" dirty="0"/>
              <a:t>Source: Barb Q2 2024, ‘Reach Extender’ index vs all adults, Thinkbox created list of programmes ranked by sub-genre, volume of viewing and index. Commercial broadcasters and SVODs are separated because we can’t currently separate viewing by homes that are / are not on the SVOD ad tiers.</a:t>
            </a:r>
          </a:p>
        </p:txBody>
      </p:sp>
      <p:cxnSp>
        <p:nvCxnSpPr>
          <p:cNvPr id="8" name="Straight Connector 7">
            <a:extLst>
              <a:ext uri="{FF2B5EF4-FFF2-40B4-BE49-F238E27FC236}">
                <a16:creationId xmlns:a16="http://schemas.microsoft.com/office/drawing/2014/main" id="{A361B3AC-878E-28D3-815A-E1CCCF8349B2}"/>
              </a:ext>
            </a:extLst>
          </p:cNvPr>
          <p:cNvCxnSpPr>
            <a:cxnSpLocks/>
          </p:cNvCxnSpPr>
          <p:nvPr/>
        </p:nvCxnSpPr>
        <p:spPr>
          <a:xfrm>
            <a:off x="6096000" y="1257300"/>
            <a:ext cx="0" cy="3927475"/>
          </a:xfrm>
          <a:prstGeom prst="line">
            <a:avLst/>
          </a:prstGeom>
          <a:ln w="19050">
            <a:solidFill>
              <a:schemeClr val="bg2">
                <a:lumMod val="20000"/>
                <a:lumOff val="8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55867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FB49BDF0-E796-A09B-BB93-4B447EBC6CC1}"/>
              </a:ext>
            </a:extLst>
          </p:cNvPr>
          <p:cNvGraphicFramePr>
            <a:graphicFrameLocks noGrp="1"/>
          </p:cNvGraphicFramePr>
          <p:nvPr>
            <p:extLst>
              <p:ext uri="{D42A27DB-BD31-4B8C-83A1-F6EECF244321}">
                <p14:modId xmlns:p14="http://schemas.microsoft.com/office/powerpoint/2010/main" val="2897922251"/>
              </p:ext>
            </p:extLst>
          </p:nvPr>
        </p:nvGraphicFramePr>
        <p:xfrm>
          <a:off x="6477981" y="1188085"/>
          <a:ext cx="4914900" cy="1752600"/>
        </p:xfrm>
        <a:graphic>
          <a:graphicData uri="http://schemas.openxmlformats.org/drawingml/2006/table">
            <a:tbl>
              <a:tblPr/>
              <a:tblGrid>
                <a:gridCol w="1091495">
                  <a:extLst>
                    <a:ext uri="{9D8B030D-6E8A-4147-A177-3AD203B41FA5}">
                      <a16:colId xmlns:a16="http://schemas.microsoft.com/office/drawing/2014/main" val="3261150801"/>
                    </a:ext>
                  </a:extLst>
                </a:gridCol>
                <a:gridCol w="2728737">
                  <a:extLst>
                    <a:ext uri="{9D8B030D-6E8A-4147-A177-3AD203B41FA5}">
                      <a16:colId xmlns:a16="http://schemas.microsoft.com/office/drawing/2014/main" val="4040889108"/>
                    </a:ext>
                  </a:extLst>
                </a:gridCol>
                <a:gridCol w="1094668">
                  <a:extLst>
                    <a:ext uri="{9D8B030D-6E8A-4147-A177-3AD203B41FA5}">
                      <a16:colId xmlns:a16="http://schemas.microsoft.com/office/drawing/2014/main" val="211912236"/>
                    </a:ext>
                  </a:extLst>
                </a:gridCol>
              </a:tblGrid>
              <a:tr h="219075">
                <a:tc gridSpan="3">
                  <a:txBody>
                    <a:bodyPr/>
                    <a:lstStyle/>
                    <a:p>
                      <a:pPr algn="ctr" rtl="0" fontAlgn="b"/>
                      <a:r>
                        <a:rPr lang="en-GB" sz="1200" b="1" i="0" u="none" strike="noStrike">
                          <a:solidFill>
                            <a:srgbClr val="F2F2F2"/>
                          </a:solidFill>
                          <a:effectLst/>
                          <a:latin typeface="Arial" panose="020B0604020202020204" pitchFamily="34" charset="0"/>
                        </a:rPr>
                        <a:t>Documentaries - Commercial 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683499306"/>
                  </a:ext>
                </a:extLst>
              </a:tr>
              <a:tr h="219075">
                <a:tc>
                  <a:txBody>
                    <a:bodyPr/>
                    <a:lstStyle/>
                    <a:p>
                      <a:pPr algn="ctr" rtl="0" fontAlgn="ctr"/>
                      <a:r>
                        <a:rPr lang="en-GB" sz="1100" b="1" i="0" u="none" strike="noStrike">
                          <a:solidFill>
                            <a:srgbClr val="000000"/>
                          </a:solidFill>
                          <a:effectLst/>
                          <a:latin typeface="Arial" panose="020B0604020202020204" pitchFamily="34" charset="0"/>
                        </a:rPr>
                        <a:t>Channel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GB" sz="1100" b="1" i="0" u="none" strike="noStrike">
                          <a:solidFill>
                            <a:srgbClr val="000000"/>
                          </a:solidFill>
                          <a:effectLst/>
                          <a:latin typeface="Arial" panose="020B0604020202020204" pitchFamily="34" charset="0"/>
                        </a:rPr>
                        <a:t>Programme Title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GB" sz="1100" b="1" i="0" u="none" strike="noStrike">
                          <a:solidFill>
                            <a:srgbClr val="000000"/>
                          </a:solidFill>
                          <a:effectLst/>
                          <a:latin typeface="Arial" panose="020B0604020202020204" pitchFamily="34" charset="0"/>
                        </a:rPr>
                        <a:t>Index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459623045"/>
                  </a:ext>
                </a:extLst>
              </a:tr>
              <a:tr h="219075">
                <a:tc>
                  <a:txBody>
                    <a:bodyPr/>
                    <a:lstStyle/>
                    <a:p>
                      <a:pPr algn="ctr" fontAlgn="b"/>
                      <a:r>
                        <a:rPr lang="en-GB" sz="1100" b="0" i="0" u="none" strike="noStrike">
                          <a:solidFill>
                            <a:srgbClr val="000000"/>
                          </a:solidFill>
                          <a:effectLst/>
                          <a:latin typeface="Arial" panose="020B0604020202020204" pitchFamily="34" charset="0"/>
                        </a:rPr>
                        <a:t>Sky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ctr" fontAlgn="b"/>
                      <a:r>
                        <a:rPr lang="en-GB" sz="1100" b="0" i="0" u="none" strike="noStrike">
                          <a:solidFill>
                            <a:srgbClr val="000000"/>
                          </a:solidFill>
                          <a:effectLst/>
                          <a:latin typeface="Arial" panose="020B0604020202020204" pitchFamily="34" charset="0"/>
                        </a:rPr>
                        <a:t>Hardcore Pawn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ctr" fontAlgn="b"/>
                      <a:r>
                        <a:rPr lang="en-GB" sz="1100" b="0" i="0" u="none" strike="noStrike">
                          <a:solidFill>
                            <a:srgbClr val="000000"/>
                          </a:solidFill>
                          <a:effectLst/>
                          <a:latin typeface="Arial" panose="020B0604020202020204" pitchFamily="34" charset="0"/>
                        </a:rPr>
                        <a:t>185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2EFDA"/>
                    </a:solidFill>
                  </a:tcPr>
                </a:tc>
                <a:extLst>
                  <a:ext uri="{0D108BD9-81ED-4DB2-BD59-A6C34878D82A}">
                    <a16:rowId xmlns:a16="http://schemas.microsoft.com/office/drawing/2014/main" val="1285389559"/>
                  </a:ext>
                </a:extLst>
              </a:tr>
              <a:tr h="219075">
                <a:tc>
                  <a:txBody>
                    <a:bodyPr/>
                    <a:lstStyle/>
                    <a:p>
                      <a:pPr algn="ctr" fontAlgn="b"/>
                      <a:r>
                        <a:rPr lang="en-GB" sz="1100" b="0" i="0" u="none" strike="noStrike">
                          <a:solidFill>
                            <a:srgbClr val="000000"/>
                          </a:solidFill>
                          <a:effectLst/>
                          <a:latin typeface="Arial" panose="020B0604020202020204" pitchFamily="34" charset="0"/>
                        </a:rPr>
                        <a:t>Channel 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b"/>
                      <a:r>
                        <a:rPr lang="en-GB" sz="1100" b="0" i="0" u="none" strike="noStrike">
                          <a:solidFill>
                            <a:srgbClr val="000000"/>
                          </a:solidFill>
                          <a:effectLst/>
                          <a:latin typeface="Arial" panose="020B0604020202020204" pitchFamily="34" charset="0"/>
                        </a:rPr>
                        <a:t>Michael Palin in Nigeria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b"/>
                      <a:r>
                        <a:rPr lang="en-GB" sz="1100" b="0" i="0" u="none" strike="noStrike">
                          <a:solidFill>
                            <a:srgbClr val="000000"/>
                          </a:solidFill>
                          <a:effectLst/>
                          <a:latin typeface="Arial" panose="020B0604020202020204" pitchFamily="34" charset="0"/>
                        </a:rPr>
                        <a:t>145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extLst>
                  <a:ext uri="{0D108BD9-81ED-4DB2-BD59-A6C34878D82A}">
                    <a16:rowId xmlns:a16="http://schemas.microsoft.com/office/drawing/2014/main" val="1325381484"/>
                  </a:ext>
                </a:extLst>
              </a:tr>
              <a:tr h="219075">
                <a:tc>
                  <a:txBody>
                    <a:bodyPr/>
                    <a:lstStyle/>
                    <a:p>
                      <a:pPr algn="ctr" fontAlgn="b"/>
                      <a:r>
                        <a:rPr lang="en-GB" sz="1100" b="0" i="0" u="none" strike="noStrike">
                          <a:solidFill>
                            <a:srgbClr val="000000"/>
                          </a:solidFill>
                          <a:effectLst/>
                          <a:latin typeface="Arial" panose="020B0604020202020204" pitchFamily="34" charset="0"/>
                        </a:rPr>
                        <a:t>Sky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a:solidFill>
                            <a:srgbClr val="000000"/>
                          </a:solidFill>
                          <a:effectLst/>
                          <a:latin typeface="Arial" panose="020B0604020202020204" pitchFamily="34" charset="0"/>
                        </a:rPr>
                        <a:t>An Idiot Abroad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a:solidFill>
                            <a:srgbClr val="000000"/>
                          </a:solidFill>
                          <a:effectLst/>
                          <a:latin typeface="Arial" panose="020B0604020202020204" pitchFamily="34" charset="0"/>
                        </a:rPr>
                        <a:t>142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1092760876"/>
                  </a:ext>
                </a:extLst>
              </a:tr>
              <a:tr h="219075">
                <a:tc>
                  <a:txBody>
                    <a:bodyPr/>
                    <a:lstStyle/>
                    <a:p>
                      <a:pPr algn="ctr" fontAlgn="b"/>
                      <a:r>
                        <a:rPr lang="en-GB" sz="1100" b="0" i="0" u="none" strike="noStrike">
                          <a:solidFill>
                            <a:srgbClr val="000000"/>
                          </a:solidFill>
                          <a:effectLst/>
                          <a:latin typeface="Arial" panose="020B0604020202020204" pitchFamily="34" charset="0"/>
                        </a:rPr>
                        <a:t>Channel 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b"/>
                      <a:r>
                        <a:rPr lang="en-GB" sz="1100" b="0" i="0" u="none" strike="noStrike">
                          <a:solidFill>
                            <a:srgbClr val="000000"/>
                          </a:solidFill>
                          <a:effectLst/>
                          <a:latin typeface="Arial" panose="020B0604020202020204" pitchFamily="34" charset="0"/>
                        </a:rPr>
                        <a:t>Michael Portillo's Long Weekends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b"/>
                      <a:r>
                        <a:rPr lang="en-GB" sz="1100" b="0" i="0" u="none" strike="noStrike">
                          <a:solidFill>
                            <a:srgbClr val="000000"/>
                          </a:solidFill>
                          <a:effectLst/>
                          <a:latin typeface="Arial" panose="020B0604020202020204" pitchFamily="34" charset="0"/>
                        </a:rPr>
                        <a:t>126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extLst>
                  <a:ext uri="{0D108BD9-81ED-4DB2-BD59-A6C34878D82A}">
                    <a16:rowId xmlns:a16="http://schemas.microsoft.com/office/drawing/2014/main" val="3152125998"/>
                  </a:ext>
                </a:extLst>
              </a:tr>
              <a:tr h="219075">
                <a:tc>
                  <a:txBody>
                    <a:bodyPr/>
                    <a:lstStyle/>
                    <a:p>
                      <a:pPr algn="ctr" fontAlgn="b"/>
                      <a:r>
                        <a:rPr lang="en-GB" sz="1100" b="0" i="0" u="none" strike="noStrike">
                          <a:solidFill>
                            <a:srgbClr val="000000"/>
                          </a:solidFill>
                          <a:effectLst/>
                          <a:latin typeface="Arial" panose="020B0604020202020204" pitchFamily="34" charset="0"/>
                        </a:rPr>
                        <a:t>Channel 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100" b="0" i="0" u="none" strike="noStrike">
                          <a:solidFill>
                            <a:srgbClr val="000000"/>
                          </a:solidFill>
                          <a:effectLst/>
                          <a:latin typeface="Arial" panose="020B0604020202020204" pitchFamily="34" charset="0"/>
                        </a:rPr>
                        <a:t>Murder Case: The Digital Detectives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100" b="0" i="0" u="none" strike="noStrike">
                          <a:solidFill>
                            <a:srgbClr val="000000"/>
                          </a:solidFill>
                          <a:effectLst/>
                          <a:latin typeface="Arial" panose="020B0604020202020204" pitchFamily="34" charset="0"/>
                        </a:rPr>
                        <a:t>125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2104842787"/>
                  </a:ext>
                </a:extLst>
              </a:tr>
              <a:tr h="219075">
                <a:tc>
                  <a:txBody>
                    <a:bodyPr/>
                    <a:lstStyle/>
                    <a:p>
                      <a:pPr algn="ctr" fontAlgn="b"/>
                      <a:r>
                        <a:rPr lang="en-GB" sz="1100" b="0" i="0" u="none" strike="noStrike">
                          <a:solidFill>
                            <a:srgbClr val="000000"/>
                          </a:solidFill>
                          <a:effectLst/>
                          <a:latin typeface="Arial" panose="020B0604020202020204" pitchFamily="34" charset="0"/>
                        </a:rPr>
                        <a:t>Channel 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GB" sz="900" b="0" i="0" u="none" strike="noStrike">
                          <a:solidFill>
                            <a:srgbClr val="000000"/>
                          </a:solidFill>
                          <a:effectLst/>
                          <a:latin typeface="Arial" panose="020B0604020202020204" pitchFamily="34" charset="0"/>
                        </a:rPr>
                        <a:t>Imposter: The Man Who Came Back from the Dead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GB" sz="1100" b="0" i="0" u="none" strike="noStrike" dirty="0">
                          <a:solidFill>
                            <a:srgbClr val="000000"/>
                          </a:solidFill>
                          <a:effectLst/>
                          <a:latin typeface="Arial" panose="020B0604020202020204" pitchFamily="34" charset="0"/>
                        </a:rPr>
                        <a:t>123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4258086702"/>
                  </a:ext>
                </a:extLst>
              </a:tr>
            </a:tbl>
          </a:graphicData>
        </a:graphic>
      </p:graphicFrame>
      <p:graphicFrame>
        <p:nvGraphicFramePr>
          <p:cNvPr id="7" name="Table 6">
            <a:extLst>
              <a:ext uri="{FF2B5EF4-FFF2-40B4-BE49-F238E27FC236}">
                <a16:creationId xmlns:a16="http://schemas.microsoft.com/office/drawing/2014/main" id="{E6BA0460-69A9-F2E9-CD14-DE64A2513B88}"/>
              </a:ext>
            </a:extLst>
          </p:cNvPr>
          <p:cNvGraphicFramePr>
            <a:graphicFrameLocks noGrp="1"/>
          </p:cNvGraphicFramePr>
          <p:nvPr>
            <p:extLst>
              <p:ext uri="{D42A27DB-BD31-4B8C-83A1-F6EECF244321}">
                <p14:modId xmlns:p14="http://schemas.microsoft.com/office/powerpoint/2010/main" val="1973000537"/>
              </p:ext>
            </p:extLst>
          </p:nvPr>
        </p:nvGraphicFramePr>
        <p:xfrm>
          <a:off x="6477981" y="3216368"/>
          <a:ext cx="4914900" cy="1752600"/>
        </p:xfrm>
        <a:graphic>
          <a:graphicData uri="http://schemas.openxmlformats.org/drawingml/2006/table">
            <a:tbl>
              <a:tblPr/>
              <a:tblGrid>
                <a:gridCol w="1091495">
                  <a:extLst>
                    <a:ext uri="{9D8B030D-6E8A-4147-A177-3AD203B41FA5}">
                      <a16:colId xmlns:a16="http://schemas.microsoft.com/office/drawing/2014/main" val="249799225"/>
                    </a:ext>
                  </a:extLst>
                </a:gridCol>
                <a:gridCol w="2728737">
                  <a:extLst>
                    <a:ext uri="{9D8B030D-6E8A-4147-A177-3AD203B41FA5}">
                      <a16:colId xmlns:a16="http://schemas.microsoft.com/office/drawing/2014/main" val="2448657036"/>
                    </a:ext>
                  </a:extLst>
                </a:gridCol>
                <a:gridCol w="1094668">
                  <a:extLst>
                    <a:ext uri="{9D8B030D-6E8A-4147-A177-3AD203B41FA5}">
                      <a16:colId xmlns:a16="http://schemas.microsoft.com/office/drawing/2014/main" val="3360333122"/>
                    </a:ext>
                  </a:extLst>
                </a:gridCol>
              </a:tblGrid>
              <a:tr h="219075">
                <a:tc gridSpan="3">
                  <a:txBody>
                    <a:bodyPr/>
                    <a:lstStyle/>
                    <a:p>
                      <a:pPr algn="ctr" rtl="0" fontAlgn="ctr"/>
                      <a:r>
                        <a:rPr lang="en-GB" sz="1200" b="1" i="0" u="none" strike="noStrike">
                          <a:solidFill>
                            <a:srgbClr val="F2F2F2"/>
                          </a:solidFill>
                          <a:effectLst/>
                          <a:latin typeface="Arial" panose="020B0604020202020204" pitchFamily="34" charset="0"/>
                        </a:rPr>
                        <a:t>Documentaries - SVOD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240312311"/>
                  </a:ext>
                </a:extLst>
              </a:tr>
              <a:tr h="219075">
                <a:tc>
                  <a:txBody>
                    <a:bodyPr/>
                    <a:lstStyle/>
                    <a:p>
                      <a:pPr algn="ctr" rtl="0" fontAlgn="ctr"/>
                      <a:r>
                        <a:rPr lang="en-GB" sz="1200" b="1" i="0" u="none" strike="noStrike">
                          <a:solidFill>
                            <a:srgbClr val="000000"/>
                          </a:solidFill>
                          <a:effectLst/>
                          <a:latin typeface="Arial" panose="020B0604020202020204" pitchFamily="34" charset="0"/>
                        </a:rPr>
                        <a:t>Channel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GB" sz="1200" b="1" i="0" u="none" strike="noStrike">
                          <a:solidFill>
                            <a:srgbClr val="000000"/>
                          </a:solidFill>
                          <a:effectLst/>
                          <a:latin typeface="Arial" panose="020B0604020202020204" pitchFamily="34" charset="0"/>
                        </a:rPr>
                        <a:t>Programme Title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GB" sz="1200" b="1" i="0" u="none" strike="noStrike">
                          <a:solidFill>
                            <a:srgbClr val="000000"/>
                          </a:solidFill>
                          <a:effectLst/>
                          <a:latin typeface="Arial" panose="020B0604020202020204" pitchFamily="34" charset="0"/>
                        </a:rPr>
                        <a:t>Index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845188757"/>
                  </a:ext>
                </a:extLst>
              </a:tr>
              <a:tr h="219075">
                <a:tc>
                  <a:txBody>
                    <a:bodyPr/>
                    <a:lstStyle/>
                    <a:p>
                      <a:pPr algn="ctr" fontAlgn="b"/>
                      <a:r>
                        <a:rPr lang="en-GB" sz="1100" b="0" i="0" u="none" strike="noStrike">
                          <a:solidFill>
                            <a:srgbClr val="000000"/>
                          </a:solidFill>
                          <a:effectLst/>
                          <a:latin typeface="Arial" panose="020B0604020202020204" pitchFamily="34" charset="0"/>
                        </a:rPr>
                        <a:t>Disney+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92CDDC"/>
                    </a:solidFill>
                  </a:tcPr>
                </a:tc>
                <a:tc>
                  <a:txBody>
                    <a:bodyPr/>
                    <a:lstStyle/>
                    <a:p>
                      <a:pPr algn="ctr" fontAlgn="b"/>
                      <a:r>
                        <a:rPr lang="en-GB" sz="1100" b="0" i="0" u="none" strike="noStrike">
                          <a:solidFill>
                            <a:srgbClr val="000000"/>
                          </a:solidFill>
                          <a:effectLst/>
                          <a:latin typeface="Arial" panose="020B0604020202020204" pitchFamily="34" charset="0"/>
                        </a:rPr>
                        <a:t>Welcome to Wrexham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92CDDC"/>
                    </a:solidFill>
                  </a:tcPr>
                </a:tc>
                <a:tc>
                  <a:txBody>
                    <a:bodyPr/>
                    <a:lstStyle/>
                    <a:p>
                      <a:pPr algn="ctr" fontAlgn="b"/>
                      <a:r>
                        <a:rPr lang="en-GB" sz="1100" b="0" i="0" u="none" strike="noStrike">
                          <a:solidFill>
                            <a:srgbClr val="000000"/>
                          </a:solidFill>
                          <a:effectLst/>
                          <a:latin typeface="Arial" panose="020B0604020202020204" pitchFamily="34" charset="0"/>
                        </a:rPr>
                        <a:t>275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92CDDC"/>
                    </a:solidFill>
                  </a:tcPr>
                </a:tc>
                <a:extLst>
                  <a:ext uri="{0D108BD9-81ED-4DB2-BD59-A6C34878D82A}">
                    <a16:rowId xmlns:a16="http://schemas.microsoft.com/office/drawing/2014/main" val="117198478"/>
                  </a:ext>
                </a:extLst>
              </a:tr>
              <a:tr h="219075">
                <a:tc>
                  <a:txBody>
                    <a:bodyPr/>
                    <a:lstStyle/>
                    <a:p>
                      <a:pPr algn="ctr" fontAlgn="b"/>
                      <a:r>
                        <a:rPr lang="en-GB" sz="1100" b="0" i="0" u="none" strike="noStrike">
                          <a:solidFill>
                            <a:srgbClr val="000000"/>
                          </a:solidFill>
                          <a:effectLst/>
                          <a:latin typeface="Arial" panose="020B0604020202020204" pitchFamily="34" charset="0"/>
                        </a:rPr>
                        <a:t>Netflix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100" b="0" i="0" u="none" strike="noStrike">
                          <a:solidFill>
                            <a:srgbClr val="000000"/>
                          </a:solidFill>
                          <a:effectLst/>
                          <a:latin typeface="Arial" panose="020B0604020202020204" pitchFamily="34" charset="0"/>
                        </a:rPr>
                        <a:t>Ashley Madison: Sex, Lies and Scandal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100" b="0" i="0" u="none" strike="noStrike">
                          <a:solidFill>
                            <a:srgbClr val="000000"/>
                          </a:solidFill>
                          <a:effectLst/>
                          <a:latin typeface="Arial" panose="020B0604020202020204" pitchFamily="34" charset="0"/>
                        </a:rPr>
                        <a:t>274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extLst>
                  <a:ext uri="{0D108BD9-81ED-4DB2-BD59-A6C34878D82A}">
                    <a16:rowId xmlns:a16="http://schemas.microsoft.com/office/drawing/2014/main" val="2747048307"/>
                  </a:ext>
                </a:extLst>
              </a:tr>
              <a:tr h="219075">
                <a:tc>
                  <a:txBody>
                    <a:bodyPr/>
                    <a:lstStyle/>
                    <a:p>
                      <a:pPr algn="ctr" fontAlgn="b"/>
                      <a:r>
                        <a:rPr lang="en-GB" sz="1100" b="0" i="0" u="none" strike="noStrike">
                          <a:solidFill>
                            <a:srgbClr val="000000"/>
                          </a:solidFill>
                          <a:effectLst/>
                          <a:latin typeface="Arial" panose="020B0604020202020204" pitchFamily="34" charset="0"/>
                        </a:rPr>
                        <a:t>Amazon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B0E6"/>
                    </a:solidFill>
                  </a:tcPr>
                </a:tc>
                <a:tc>
                  <a:txBody>
                    <a:bodyPr/>
                    <a:lstStyle/>
                    <a:p>
                      <a:pPr algn="ctr" fontAlgn="b"/>
                      <a:r>
                        <a:rPr lang="en-GB" sz="1100" b="0" i="0" u="none" strike="noStrike">
                          <a:solidFill>
                            <a:srgbClr val="000000"/>
                          </a:solidFill>
                          <a:effectLst/>
                          <a:latin typeface="Arial" panose="020B0604020202020204" pitchFamily="34" charset="0"/>
                        </a:rPr>
                        <a:t>Mythbusters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B0E6"/>
                    </a:solidFill>
                  </a:tcPr>
                </a:tc>
                <a:tc>
                  <a:txBody>
                    <a:bodyPr/>
                    <a:lstStyle/>
                    <a:p>
                      <a:pPr algn="ctr" fontAlgn="b"/>
                      <a:r>
                        <a:rPr lang="en-GB" sz="1100" b="0" i="0" u="none" strike="noStrike">
                          <a:solidFill>
                            <a:srgbClr val="000000"/>
                          </a:solidFill>
                          <a:effectLst/>
                          <a:latin typeface="Arial" panose="020B0604020202020204" pitchFamily="34" charset="0"/>
                        </a:rPr>
                        <a:t>257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B0E6"/>
                    </a:solidFill>
                  </a:tcPr>
                </a:tc>
                <a:extLst>
                  <a:ext uri="{0D108BD9-81ED-4DB2-BD59-A6C34878D82A}">
                    <a16:rowId xmlns:a16="http://schemas.microsoft.com/office/drawing/2014/main" val="1998508271"/>
                  </a:ext>
                </a:extLst>
              </a:tr>
              <a:tr h="219075">
                <a:tc>
                  <a:txBody>
                    <a:bodyPr/>
                    <a:lstStyle/>
                    <a:p>
                      <a:pPr algn="ctr" fontAlgn="b"/>
                      <a:r>
                        <a:rPr lang="en-GB" sz="1100" b="0" i="0" u="none" strike="noStrike">
                          <a:solidFill>
                            <a:srgbClr val="000000"/>
                          </a:solidFill>
                          <a:effectLst/>
                          <a:latin typeface="Arial" panose="020B0604020202020204" pitchFamily="34" charset="0"/>
                        </a:rPr>
                        <a:t>Netflix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100" b="0" i="0" u="none" strike="noStrike">
                          <a:solidFill>
                            <a:srgbClr val="000000"/>
                          </a:solidFill>
                          <a:effectLst/>
                          <a:latin typeface="Arial" panose="020B0604020202020204" pitchFamily="34" charset="0"/>
                        </a:rPr>
                        <a:t>What Jennifer Did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100" b="0" i="0" u="none" strike="noStrike">
                          <a:solidFill>
                            <a:srgbClr val="000000"/>
                          </a:solidFill>
                          <a:effectLst/>
                          <a:latin typeface="Arial" panose="020B0604020202020204" pitchFamily="34" charset="0"/>
                        </a:rPr>
                        <a:t>246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extLst>
                  <a:ext uri="{0D108BD9-81ED-4DB2-BD59-A6C34878D82A}">
                    <a16:rowId xmlns:a16="http://schemas.microsoft.com/office/drawing/2014/main" val="35358177"/>
                  </a:ext>
                </a:extLst>
              </a:tr>
              <a:tr h="219075">
                <a:tc>
                  <a:txBody>
                    <a:bodyPr/>
                    <a:lstStyle/>
                    <a:p>
                      <a:pPr algn="ctr" fontAlgn="b"/>
                      <a:r>
                        <a:rPr lang="en-GB" sz="1100" b="0" i="0" u="none" strike="noStrike">
                          <a:solidFill>
                            <a:srgbClr val="000000"/>
                          </a:solidFill>
                          <a:effectLst/>
                          <a:latin typeface="Arial" panose="020B0604020202020204" pitchFamily="34" charset="0"/>
                        </a:rPr>
                        <a:t>Amazon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B0E6"/>
                    </a:solidFill>
                  </a:tcPr>
                </a:tc>
                <a:tc>
                  <a:txBody>
                    <a:bodyPr/>
                    <a:lstStyle/>
                    <a:p>
                      <a:pPr algn="ctr" fontAlgn="b"/>
                      <a:r>
                        <a:rPr lang="en-GB" sz="1100" b="0" i="0" u="none" strike="noStrike">
                          <a:solidFill>
                            <a:srgbClr val="000000"/>
                          </a:solidFill>
                          <a:effectLst/>
                          <a:latin typeface="Arial" panose="020B0604020202020204" pitchFamily="34" charset="0"/>
                        </a:rPr>
                        <a:t>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B0E6"/>
                    </a:solidFill>
                  </a:tcPr>
                </a:tc>
                <a:tc>
                  <a:txBody>
                    <a:bodyPr/>
                    <a:lstStyle/>
                    <a:p>
                      <a:pPr algn="ctr" fontAlgn="b"/>
                      <a:r>
                        <a:rPr lang="en-GB" sz="1100" b="0" i="0" u="none" strike="noStrike">
                          <a:solidFill>
                            <a:srgbClr val="000000"/>
                          </a:solidFill>
                          <a:effectLst/>
                          <a:latin typeface="Arial" panose="020B0604020202020204" pitchFamily="34" charset="0"/>
                        </a:rPr>
                        <a:t>216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B0E6"/>
                    </a:solidFill>
                  </a:tcPr>
                </a:tc>
                <a:extLst>
                  <a:ext uri="{0D108BD9-81ED-4DB2-BD59-A6C34878D82A}">
                    <a16:rowId xmlns:a16="http://schemas.microsoft.com/office/drawing/2014/main" val="2276842802"/>
                  </a:ext>
                </a:extLst>
              </a:tr>
              <a:tr h="219075">
                <a:tc>
                  <a:txBody>
                    <a:bodyPr/>
                    <a:lstStyle/>
                    <a:p>
                      <a:pPr algn="ctr" fontAlgn="b"/>
                      <a:r>
                        <a:rPr lang="en-GB" sz="1100" b="0" i="0" u="none" strike="noStrike">
                          <a:solidFill>
                            <a:srgbClr val="000000"/>
                          </a:solidFill>
                          <a:effectLst/>
                          <a:latin typeface="Arial" panose="020B0604020202020204" pitchFamily="34" charset="0"/>
                        </a:rPr>
                        <a:t>Netflix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9C9"/>
                    </a:solidFill>
                  </a:tcPr>
                </a:tc>
                <a:tc>
                  <a:txBody>
                    <a:bodyPr/>
                    <a:lstStyle/>
                    <a:p>
                      <a:pPr algn="ctr" fontAlgn="b"/>
                      <a:r>
                        <a:rPr lang="en-GB" sz="1100" b="0" i="0" u="none" strike="noStrike">
                          <a:solidFill>
                            <a:srgbClr val="000000"/>
                          </a:solidFill>
                          <a:effectLst/>
                          <a:latin typeface="Arial" panose="020B0604020202020204" pitchFamily="34" charset="0"/>
                        </a:rPr>
                        <a:t>Dancing for the Devil: The 7M TikTok Cult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9C9"/>
                    </a:solidFill>
                  </a:tcPr>
                </a:tc>
                <a:tc>
                  <a:txBody>
                    <a:bodyPr/>
                    <a:lstStyle/>
                    <a:p>
                      <a:pPr algn="ctr" fontAlgn="b"/>
                      <a:r>
                        <a:rPr lang="en-GB" sz="1100" b="0" i="0" u="none" strike="noStrike" dirty="0">
                          <a:solidFill>
                            <a:srgbClr val="000000"/>
                          </a:solidFill>
                          <a:effectLst/>
                          <a:latin typeface="Arial" panose="020B0604020202020204" pitchFamily="34" charset="0"/>
                        </a:rPr>
                        <a:t>172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9C9"/>
                    </a:solidFill>
                  </a:tcPr>
                </a:tc>
                <a:extLst>
                  <a:ext uri="{0D108BD9-81ED-4DB2-BD59-A6C34878D82A}">
                    <a16:rowId xmlns:a16="http://schemas.microsoft.com/office/drawing/2014/main" val="3489288333"/>
                  </a:ext>
                </a:extLst>
              </a:tr>
            </a:tbl>
          </a:graphicData>
        </a:graphic>
      </p:graphicFrame>
      <p:sp>
        <p:nvSpPr>
          <p:cNvPr id="2" name="Title 1">
            <a:extLst>
              <a:ext uri="{FF2B5EF4-FFF2-40B4-BE49-F238E27FC236}">
                <a16:creationId xmlns:a16="http://schemas.microsoft.com/office/drawing/2014/main" id="{769E7EE3-7C32-7ACD-7830-BB33C40EA43B}"/>
              </a:ext>
            </a:extLst>
          </p:cNvPr>
          <p:cNvSpPr>
            <a:spLocks noGrp="1"/>
          </p:cNvSpPr>
          <p:nvPr>
            <p:ph type="title"/>
          </p:nvPr>
        </p:nvSpPr>
        <p:spPr>
          <a:xfrm>
            <a:off x="349703" y="350518"/>
            <a:ext cx="11581039" cy="1021181"/>
          </a:xfrm>
        </p:spPr>
        <p:txBody>
          <a:bodyPr/>
          <a:lstStyle/>
          <a:p>
            <a:r>
              <a:rPr lang="en-GB" dirty="0"/>
              <a:t>‘Reach Extenders’ aren’t solely limited to high indexing genres</a:t>
            </a:r>
          </a:p>
        </p:txBody>
      </p:sp>
      <p:sp>
        <p:nvSpPr>
          <p:cNvPr id="3" name="Text Placeholder 2">
            <a:extLst>
              <a:ext uri="{FF2B5EF4-FFF2-40B4-BE49-F238E27FC236}">
                <a16:creationId xmlns:a16="http://schemas.microsoft.com/office/drawing/2014/main" id="{27C80CD9-A487-5048-F9BA-F69B18D8F392}"/>
              </a:ext>
            </a:extLst>
          </p:cNvPr>
          <p:cNvSpPr>
            <a:spLocks noGrp="1"/>
          </p:cNvSpPr>
          <p:nvPr>
            <p:ph type="body" sz="quarter" idx="15"/>
          </p:nvPr>
        </p:nvSpPr>
        <p:spPr/>
        <p:txBody>
          <a:bodyPr/>
          <a:lstStyle/>
          <a:p>
            <a:r>
              <a:rPr lang="en-GB" dirty="0"/>
              <a:t>Source: Barb Q2 2024, ‘Reach Extender’ index vs all adults, Thinkbox created list of programmes ranked by volume of viewing and index. Limited SVOD Sport Programmes. Commercial broadcasters and SVODs are separated because we can’t currently separate viewing by homes that are / are not on the SVOD ad tiers.</a:t>
            </a:r>
          </a:p>
        </p:txBody>
      </p:sp>
      <p:graphicFrame>
        <p:nvGraphicFramePr>
          <p:cNvPr id="5" name="Table 4">
            <a:extLst>
              <a:ext uri="{FF2B5EF4-FFF2-40B4-BE49-F238E27FC236}">
                <a16:creationId xmlns:a16="http://schemas.microsoft.com/office/drawing/2014/main" id="{1A6EF99F-DF5B-46F3-8C1E-5298689EE6E2}"/>
              </a:ext>
            </a:extLst>
          </p:cNvPr>
          <p:cNvGraphicFramePr>
            <a:graphicFrameLocks noGrp="1"/>
          </p:cNvGraphicFramePr>
          <p:nvPr>
            <p:extLst>
              <p:ext uri="{D42A27DB-BD31-4B8C-83A1-F6EECF244321}">
                <p14:modId xmlns:p14="http://schemas.microsoft.com/office/powerpoint/2010/main" val="397569972"/>
              </p:ext>
            </p:extLst>
          </p:nvPr>
        </p:nvGraphicFramePr>
        <p:xfrm>
          <a:off x="799117" y="1578526"/>
          <a:ext cx="4914900" cy="3067050"/>
        </p:xfrm>
        <a:graphic>
          <a:graphicData uri="http://schemas.openxmlformats.org/drawingml/2006/table">
            <a:tbl>
              <a:tblPr/>
              <a:tblGrid>
                <a:gridCol w="1091495">
                  <a:extLst>
                    <a:ext uri="{9D8B030D-6E8A-4147-A177-3AD203B41FA5}">
                      <a16:colId xmlns:a16="http://schemas.microsoft.com/office/drawing/2014/main" val="2523180911"/>
                    </a:ext>
                  </a:extLst>
                </a:gridCol>
                <a:gridCol w="2728737">
                  <a:extLst>
                    <a:ext uri="{9D8B030D-6E8A-4147-A177-3AD203B41FA5}">
                      <a16:colId xmlns:a16="http://schemas.microsoft.com/office/drawing/2014/main" val="1700392441"/>
                    </a:ext>
                  </a:extLst>
                </a:gridCol>
                <a:gridCol w="1094668">
                  <a:extLst>
                    <a:ext uri="{9D8B030D-6E8A-4147-A177-3AD203B41FA5}">
                      <a16:colId xmlns:a16="http://schemas.microsoft.com/office/drawing/2014/main" val="2578452733"/>
                    </a:ext>
                  </a:extLst>
                </a:gridCol>
              </a:tblGrid>
              <a:tr h="219075">
                <a:tc gridSpan="3">
                  <a:txBody>
                    <a:bodyPr/>
                    <a:lstStyle/>
                    <a:p>
                      <a:pPr algn="ctr" rtl="0" fontAlgn="b"/>
                      <a:r>
                        <a:rPr lang="en-GB" sz="1200" b="1" i="0" u="none" strike="noStrike" dirty="0">
                          <a:solidFill>
                            <a:srgbClr val="F2F2F2"/>
                          </a:solidFill>
                          <a:effectLst/>
                          <a:latin typeface="Arial" panose="020B0604020202020204" pitchFamily="34" charset="0"/>
                        </a:rPr>
                        <a:t>Sport - Commercial 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103798406"/>
                  </a:ext>
                </a:extLst>
              </a:tr>
              <a:tr h="219075">
                <a:tc>
                  <a:txBody>
                    <a:bodyPr/>
                    <a:lstStyle/>
                    <a:p>
                      <a:pPr algn="ctr" rtl="0" fontAlgn="ctr"/>
                      <a:r>
                        <a:rPr lang="en-GB" sz="1200" b="1" i="0" u="none" strike="noStrike">
                          <a:solidFill>
                            <a:srgbClr val="000000"/>
                          </a:solidFill>
                          <a:effectLst/>
                          <a:latin typeface="Arial" panose="020B0604020202020204" pitchFamily="34" charset="0"/>
                        </a:rPr>
                        <a:t>Channel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GB" sz="1200" b="1" i="0" u="none" strike="noStrike">
                          <a:solidFill>
                            <a:srgbClr val="000000"/>
                          </a:solidFill>
                          <a:effectLst/>
                          <a:latin typeface="Arial" panose="020B0604020202020204" pitchFamily="34" charset="0"/>
                        </a:rPr>
                        <a:t>Programme Title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GB" sz="1200" b="1" i="0" u="none" strike="noStrike">
                          <a:solidFill>
                            <a:srgbClr val="000000"/>
                          </a:solidFill>
                          <a:effectLst/>
                          <a:latin typeface="Arial" panose="020B0604020202020204" pitchFamily="34" charset="0"/>
                        </a:rPr>
                        <a:t>Index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466484724"/>
                  </a:ext>
                </a:extLst>
              </a:tr>
              <a:tr h="219075">
                <a:tc>
                  <a:txBody>
                    <a:bodyPr/>
                    <a:lstStyle/>
                    <a:p>
                      <a:pPr algn="ctr" fontAlgn="b"/>
                      <a:r>
                        <a:rPr lang="en-GB" sz="1100" b="0" i="0" u="none" strike="noStrike">
                          <a:solidFill>
                            <a:srgbClr val="000000"/>
                          </a:solidFill>
                          <a:effectLst/>
                          <a:latin typeface="Arial" panose="020B0604020202020204" pitchFamily="34" charset="0"/>
                        </a:rPr>
                        <a:t>Sky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ctr" fontAlgn="b"/>
                      <a:r>
                        <a:rPr lang="en-GB" sz="1100" b="0" i="0" u="none" strike="noStrike">
                          <a:solidFill>
                            <a:srgbClr val="000000"/>
                          </a:solidFill>
                          <a:effectLst/>
                          <a:latin typeface="Arial" panose="020B0604020202020204" pitchFamily="34" charset="0"/>
                        </a:rPr>
                        <a:t>Chinese F1 GP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ctr" fontAlgn="b"/>
                      <a:r>
                        <a:rPr lang="en-GB" sz="1100" b="0" i="0" u="none" strike="noStrike">
                          <a:solidFill>
                            <a:srgbClr val="000000"/>
                          </a:solidFill>
                          <a:effectLst/>
                          <a:latin typeface="Arial" panose="020B0604020202020204" pitchFamily="34" charset="0"/>
                        </a:rPr>
                        <a:t>190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2EFDA"/>
                    </a:solidFill>
                  </a:tcPr>
                </a:tc>
                <a:extLst>
                  <a:ext uri="{0D108BD9-81ED-4DB2-BD59-A6C34878D82A}">
                    <a16:rowId xmlns:a16="http://schemas.microsoft.com/office/drawing/2014/main" val="1737074367"/>
                  </a:ext>
                </a:extLst>
              </a:tr>
              <a:tr h="219075">
                <a:tc>
                  <a:txBody>
                    <a:bodyPr/>
                    <a:lstStyle/>
                    <a:p>
                      <a:pPr algn="ctr" fontAlgn="b"/>
                      <a:r>
                        <a:rPr lang="en-GB" sz="1100" b="0" i="0" u="none" strike="noStrike">
                          <a:solidFill>
                            <a:srgbClr val="000000"/>
                          </a:solidFill>
                          <a:effectLst/>
                          <a:latin typeface="Arial" panose="020B0604020202020204" pitchFamily="34" charset="0"/>
                        </a:rPr>
                        <a:t>TNT Sport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a:solidFill>
                            <a:srgbClr val="000000"/>
                          </a:solidFill>
                          <a:effectLst/>
                          <a:latin typeface="Arial" panose="020B0604020202020204" pitchFamily="34" charset="0"/>
                        </a:rPr>
                        <a:t>UEFA Europa League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a:solidFill>
                            <a:srgbClr val="000000"/>
                          </a:solidFill>
                          <a:effectLst/>
                          <a:latin typeface="Arial" panose="020B0604020202020204" pitchFamily="34" charset="0"/>
                        </a:rPr>
                        <a:t>163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903013317"/>
                  </a:ext>
                </a:extLst>
              </a:tr>
              <a:tr h="219075">
                <a:tc>
                  <a:txBody>
                    <a:bodyPr/>
                    <a:lstStyle/>
                    <a:p>
                      <a:pPr algn="ctr" fontAlgn="b"/>
                      <a:r>
                        <a:rPr lang="en-GB" sz="1100" b="0" i="0" u="none" strike="noStrike">
                          <a:solidFill>
                            <a:srgbClr val="000000"/>
                          </a:solidFill>
                          <a:effectLst/>
                          <a:latin typeface="Arial" panose="020B0604020202020204" pitchFamily="34" charset="0"/>
                        </a:rPr>
                        <a:t>TNT Sport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a:solidFill>
                            <a:srgbClr val="000000"/>
                          </a:solidFill>
                          <a:effectLst/>
                          <a:latin typeface="Arial" panose="020B0604020202020204" pitchFamily="34" charset="0"/>
                        </a:rPr>
                        <a:t>UEFA Champions League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a:solidFill>
                            <a:srgbClr val="000000"/>
                          </a:solidFill>
                          <a:effectLst/>
                          <a:latin typeface="Arial" panose="020B0604020202020204" pitchFamily="34" charset="0"/>
                        </a:rPr>
                        <a:t>153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1546824453"/>
                  </a:ext>
                </a:extLst>
              </a:tr>
              <a:tr h="219075">
                <a:tc>
                  <a:txBody>
                    <a:bodyPr/>
                    <a:lstStyle/>
                    <a:p>
                      <a:pPr algn="ctr" fontAlgn="b"/>
                      <a:r>
                        <a:rPr lang="en-GB" sz="1100" b="0" i="0" u="none" strike="noStrike">
                          <a:solidFill>
                            <a:srgbClr val="000000"/>
                          </a:solidFill>
                          <a:effectLst/>
                          <a:latin typeface="Arial" panose="020B0604020202020204" pitchFamily="34" charset="0"/>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GB" sz="1100" b="0" i="0" u="none" strike="noStrike">
                          <a:solidFill>
                            <a:srgbClr val="000000"/>
                          </a:solidFill>
                          <a:effectLst/>
                          <a:latin typeface="Arial" panose="020B0604020202020204" pitchFamily="34" charset="0"/>
                        </a:rPr>
                        <a:t>FA Cup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GB" sz="1100" b="0" i="0" u="none" strike="noStrike">
                          <a:solidFill>
                            <a:srgbClr val="000000"/>
                          </a:solidFill>
                          <a:effectLst/>
                          <a:latin typeface="Arial" panose="020B0604020202020204" pitchFamily="34" charset="0"/>
                        </a:rPr>
                        <a:t>152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53448192"/>
                  </a:ext>
                </a:extLst>
              </a:tr>
              <a:tr h="219075">
                <a:tc>
                  <a:txBody>
                    <a:bodyPr/>
                    <a:lstStyle/>
                    <a:p>
                      <a:pPr algn="ctr" fontAlgn="b"/>
                      <a:r>
                        <a:rPr lang="en-GB" sz="1100" b="0" i="0" u="none" strike="noStrike">
                          <a:solidFill>
                            <a:srgbClr val="000000"/>
                          </a:solidFill>
                          <a:effectLst/>
                          <a:latin typeface="Arial" panose="020B0604020202020204" pitchFamily="34" charset="0"/>
                        </a:rPr>
                        <a:t>Sky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a:solidFill>
                            <a:srgbClr val="000000"/>
                          </a:solidFill>
                          <a:effectLst/>
                          <a:latin typeface="Arial" panose="020B0604020202020204" pitchFamily="34" charset="0"/>
                        </a:rPr>
                        <a:t>Premier League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a:solidFill>
                            <a:srgbClr val="000000"/>
                          </a:solidFill>
                          <a:effectLst/>
                          <a:latin typeface="Arial" panose="020B0604020202020204" pitchFamily="34" charset="0"/>
                        </a:rPr>
                        <a:t>143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1395867047"/>
                  </a:ext>
                </a:extLst>
              </a:tr>
              <a:tr h="219075">
                <a:tc>
                  <a:txBody>
                    <a:bodyPr/>
                    <a:lstStyle/>
                    <a:p>
                      <a:pPr algn="ctr" fontAlgn="b"/>
                      <a:r>
                        <a:rPr lang="en-GB" sz="1100" b="0" i="0" u="none" strike="noStrike">
                          <a:solidFill>
                            <a:srgbClr val="000000"/>
                          </a:solidFill>
                          <a:effectLst/>
                          <a:latin typeface="Arial" panose="020B0604020202020204" pitchFamily="34" charset="0"/>
                        </a:rPr>
                        <a:t>Channel 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100" b="0" i="0" u="none" strike="noStrike">
                          <a:solidFill>
                            <a:srgbClr val="000000"/>
                          </a:solidFill>
                          <a:effectLst/>
                          <a:latin typeface="Arial" panose="020B0604020202020204" pitchFamily="34" charset="0"/>
                        </a:rPr>
                        <a:t>Formula 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100" b="0" i="0" u="none" strike="noStrike">
                          <a:solidFill>
                            <a:srgbClr val="000000"/>
                          </a:solidFill>
                          <a:effectLst/>
                          <a:latin typeface="Arial" panose="020B0604020202020204" pitchFamily="34" charset="0"/>
                        </a:rPr>
                        <a:t>137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2606902360"/>
                  </a:ext>
                </a:extLst>
              </a:tr>
              <a:tr h="219075">
                <a:tc>
                  <a:txBody>
                    <a:bodyPr/>
                    <a:lstStyle/>
                    <a:p>
                      <a:pPr algn="ctr" fontAlgn="b"/>
                      <a:r>
                        <a:rPr lang="en-GB" sz="1100" b="0" i="0" u="none" strike="noStrike">
                          <a:solidFill>
                            <a:srgbClr val="000000"/>
                          </a:solidFill>
                          <a:effectLst/>
                          <a:latin typeface="Arial" panose="020B0604020202020204" pitchFamily="34" charset="0"/>
                        </a:rPr>
                        <a:t>TNT Sport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a:solidFill>
                            <a:srgbClr val="000000"/>
                          </a:solidFill>
                          <a:effectLst/>
                          <a:latin typeface="Arial" panose="020B0604020202020204" pitchFamily="34" charset="0"/>
                        </a:rPr>
                        <a:t>Premier League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a:solidFill>
                            <a:srgbClr val="000000"/>
                          </a:solidFill>
                          <a:effectLst/>
                          <a:latin typeface="Arial" panose="020B0604020202020204" pitchFamily="34" charset="0"/>
                        </a:rPr>
                        <a:t>128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1653178279"/>
                  </a:ext>
                </a:extLst>
              </a:tr>
              <a:tr h="219075">
                <a:tc>
                  <a:txBody>
                    <a:bodyPr/>
                    <a:lstStyle/>
                    <a:p>
                      <a:pPr algn="ctr" fontAlgn="b"/>
                      <a:r>
                        <a:rPr lang="en-GB" sz="1100" b="0" i="0" u="none" strike="noStrike">
                          <a:solidFill>
                            <a:srgbClr val="000000"/>
                          </a:solidFill>
                          <a:effectLst/>
                          <a:latin typeface="Arial" panose="020B0604020202020204" pitchFamily="34" charset="0"/>
                        </a:rPr>
                        <a:t>Channel 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b"/>
                      <a:r>
                        <a:rPr lang="en-GB" sz="1100" b="0" i="0" u="none" strike="noStrike">
                          <a:solidFill>
                            <a:srgbClr val="000000"/>
                          </a:solidFill>
                          <a:effectLst/>
                          <a:latin typeface="Arial" panose="020B0604020202020204" pitchFamily="34" charset="0"/>
                        </a:rPr>
                        <a:t>The Big Fight Live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b"/>
                      <a:r>
                        <a:rPr lang="en-GB" sz="1100" b="0" i="0" u="none" strike="noStrike">
                          <a:solidFill>
                            <a:srgbClr val="000000"/>
                          </a:solidFill>
                          <a:effectLst/>
                          <a:latin typeface="Arial" panose="020B0604020202020204" pitchFamily="34" charset="0"/>
                        </a:rPr>
                        <a:t>126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extLst>
                  <a:ext uri="{0D108BD9-81ED-4DB2-BD59-A6C34878D82A}">
                    <a16:rowId xmlns:a16="http://schemas.microsoft.com/office/drawing/2014/main" val="1628785802"/>
                  </a:ext>
                </a:extLst>
              </a:tr>
              <a:tr h="219075">
                <a:tc>
                  <a:txBody>
                    <a:bodyPr/>
                    <a:lstStyle/>
                    <a:p>
                      <a:pPr algn="ctr" fontAlgn="b"/>
                      <a:r>
                        <a:rPr lang="en-GB" sz="1100" b="0" i="0" u="none" strike="noStrike">
                          <a:solidFill>
                            <a:srgbClr val="000000"/>
                          </a:solidFill>
                          <a:effectLst/>
                          <a:latin typeface="Arial" panose="020B0604020202020204" pitchFamily="34" charset="0"/>
                        </a:rPr>
                        <a:t>Sky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a:solidFill>
                            <a:srgbClr val="000000"/>
                          </a:solidFill>
                          <a:effectLst/>
                          <a:latin typeface="Arial" panose="020B0604020202020204" pitchFamily="34" charset="0"/>
                        </a:rPr>
                        <a:t>Golf: The Masters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a:solidFill>
                            <a:srgbClr val="000000"/>
                          </a:solidFill>
                          <a:effectLst/>
                          <a:latin typeface="Arial" panose="020B0604020202020204" pitchFamily="34" charset="0"/>
                        </a:rPr>
                        <a:t>125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4154612706"/>
                  </a:ext>
                </a:extLst>
              </a:tr>
              <a:tr h="219075">
                <a:tc>
                  <a:txBody>
                    <a:bodyPr/>
                    <a:lstStyle/>
                    <a:p>
                      <a:pPr algn="ctr" fontAlgn="b"/>
                      <a:r>
                        <a:rPr lang="en-GB" sz="1100" b="0" i="0" u="none" strike="noStrike">
                          <a:solidFill>
                            <a:srgbClr val="000000"/>
                          </a:solidFill>
                          <a:effectLst/>
                          <a:latin typeface="Arial" panose="020B0604020202020204" pitchFamily="34" charset="0"/>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GB" sz="1100" b="0" i="0" u="none" strike="noStrike">
                          <a:solidFill>
                            <a:srgbClr val="000000"/>
                          </a:solidFill>
                          <a:effectLst/>
                          <a:latin typeface="Arial" panose="020B0604020202020204" pitchFamily="34" charset="0"/>
                        </a:rPr>
                        <a:t>Gallagher Premiership Rugby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GB" sz="1100" b="0" i="0" u="none" strike="noStrike">
                          <a:solidFill>
                            <a:srgbClr val="000000"/>
                          </a:solidFill>
                          <a:effectLst/>
                          <a:latin typeface="Arial" panose="020B0604020202020204" pitchFamily="34" charset="0"/>
                        </a:rPr>
                        <a:t>123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4228058094"/>
                  </a:ext>
                </a:extLst>
              </a:tr>
              <a:tr h="219075">
                <a:tc>
                  <a:txBody>
                    <a:bodyPr/>
                    <a:lstStyle/>
                    <a:p>
                      <a:pPr algn="ctr" fontAlgn="b"/>
                      <a:r>
                        <a:rPr lang="en-GB" sz="1100" b="0" i="0" u="none" strike="noStrike">
                          <a:solidFill>
                            <a:srgbClr val="000000"/>
                          </a:solidFill>
                          <a:effectLst/>
                          <a:latin typeface="Arial" panose="020B0604020202020204" pitchFamily="34" charset="0"/>
                        </a:rPr>
                        <a:t>Sky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a:solidFill>
                            <a:srgbClr val="000000"/>
                          </a:solidFill>
                          <a:effectLst/>
                          <a:latin typeface="Arial" panose="020B0604020202020204" pitchFamily="34" charset="0"/>
                        </a:rPr>
                        <a:t>EFL Play-Offs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a:solidFill>
                            <a:srgbClr val="000000"/>
                          </a:solidFill>
                          <a:effectLst/>
                          <a:latin typeface="Arial" panose="020B0604020202020204" pitchFamily="34" charset="0"/>
                        </a:rPr>
                        <a:t>106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3861519720"/>
                  </a:ext>
                </a:extLst>
              </a:tr>
              <a:tr h="219075">
                <a:tc>
                  <a:txBody>
                    <a:bodyPr/>
                    <a:lstStyle/>
                    <a:p>
                      <a:pPr algn="ctr" fontAlgn="b"/>
                      <a:r>
                        <a:rPr lang="en-GB" sz="1100" b="0" i="0" u="none" strike="noStrike">
                          <a:solidFill>
                            <a:srgbClr val="000000"/>
                          </a:solidFill>
                          <a:effectLst/>
                          <a:latin typeface="Arial" panose="020B0604020202020204" pitchFamily="34" charset="0"/>
                        </a:rPr>
                        <a:t>Sky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GB" sz="1100" b="0" i="0" u="none" strike="noStrike">
                          <a:solidFill>
                            <a:srgbClr val="000000"/>
                          </a:solidFill>
                          <a:effectLst/>
                          <a:latin typeface="Arial" panose="020B0604020202020204" pitchFamily="34" charset="0"/>
                        </a:rPr>
                        <a:t>Golf: US PGA Championship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GB" sz="1100" b="0" i="0" u="none" strike="noStrike" dirty="0">
                          <a:solidFill>
                            <a:srgbClr val="000000"/>
                          </a:solidFill>
                          <a:effectLst/>
                          <a:latin typeface="Arial" panose="020B0604020202020204" pitchFamily="34" charset="0"/>
                        </a:rPr>
                        <a:t>129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452759203"/>
                  </a:ext>
                </a:extLst>
              </a:tr>
            </a:tbl>
          </a:graphicData>
        </a:graphic>
      </p:graphicFrame>
    </p:spTree>
    <p:extLst>
      <p:ext uri="{BB962C8B-B14F-4D97-AF65-F5344CB8AC3E}">
        <p14:creationId xmlns:p14="http://schemas.microsoft.com/office/powerpoint/2010/main" val="1790273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3D2A54F9-498C-5CA4-D811-BD5E7E301038}"/>
              </a:ext>
            </a:extLst>
          </p:cNvPr>
          <p:cNvGraphicFramePr>
            <a:graphicFrameLocks noGrp="1"/>
          </p:cNvGraphicFramePr>
          <p:nvPr>
            <p:extLst>
              <p:ext uri="{D42A27DB-BD31-4B8C-83A1-F6EECF244321}">
                <p14:modId xmlns:p14="http://schemas.microsoft.com/office/powerpoint/2010/main" val="1130974485"/>
              </p:ext>
            </p:extLst>
          </p:nvPr>
        </p:nvGraphicFramePr>
        <p:xfrm>
          <a:off x="695995" y="1381115"/>
          <a:ext cx="10799988" cy="3053459"/>
        </p:xfrm>
        <a:graphic>
          <a:graphicData uri="http://schemas.openxmlformats.org/drawingml/2006/table">
            <a:tbl>
              <a:tblPr/>
              <a:tblGrid>
                <a:gridCol w="949836">
                  <a:extLst>
                    <a:ext uri="{9D8B030D-6E8A-4147-A177-3AD203B41FA5}">
                      <a16:colId xmlns:a16="http://schemas.microsoft.com/office/drawing/2014/main" val="4185219064"/>
                    </a:ext>
                  </a:extLst>
                </a:gridCol>
                <a:gridCol w="410423">
                  <a:extLst>
                    <a:ext uri="{9D8B030D-6E8A-4147-A177-3AD203B41FA5}">
                      <a16:colId xmlns:a16="http://schemas.microsoft.com/office/drawing/2014/main" val="1777903152"/>
                    </a:ext>
                  </a:extLst>
                </a:gridCol>
                <a:gridCol w="410423">
                  <a:extLst>
                    <a:ext uri="{9D8B030D-6E8A-4147-A177-3AD203B41FA5}">
                      <a16:colId xmlns:a16="http://schemas.microsoft.com/office/drawing/2014/main" val="993709366"/>
                    </a:ext>
                  </a:extLst>
                </a:gridCol>
                <a:gridCol w="410423">
                  <a:extLst>
                    <a:ext uri="{9D8B030D-6E8A-4147-A177-3AD203B41FA5}">
                      <a16:colId xmlns:a16="http://schemas.microsoft.com/office/drawing/2014/main" val="3120143901"/>
                    </a:ext>
                  </a:extLst>
                </a:gridCol>
                <a:gridCol w="410423">
                  <a:extLst>
                    <a:ext uri="{9D8B030D-6E8A-4147-A177-3AD203B41FA5}">
                      <a16:colId xmlns:a16="http://schemas.microsoft.com/office/drawing/2014/main" val="2932739129"/>
                    </a:ext>
                  </a:extLst>
                </a:gridCol>
                <a:gridCol w="410423">
                  <a:extLst>
                    <a:ext uri="{9D8B030D-6E8A-4147-A177-3AD203B41FA5}">
                      <a16:colId xmlns:a16="http://schemas.microsoft.com/office/drawing/2014/main" val="144518022"/>
                    </a:ext>
                  </a:extLst>
                </a:gridCol>
                <a:gridCol w="410423">
                  <a:extLst>
                    <a:ext uri="{9D8B030D-6E8A-4147-A177-3AD203B41FA5}">
                      <a16:colId xmlns:a16="http://schemas.microsoft.com/office/drawing/2014/main" val="1610064135"/>
                    </a:ext>
                  </a:extLst>
                </a:gridCol>
                <a:gridCol w="410423">
                  <a:extLst>
                    <a:ext uri="{9D8B030D-6E8A-4147-A177-3AD203B41FA5}">
                      <a16:colId xmlns:a16="http://schemas.microsoft.com/office/drawing/2014/main" val="527500265"/>
                    </a:ext>
                  </a:extLst>
                </a:gridCol>
                <a:gridCol w="410423">
                  <a:extLst>
                    <a:ext uri="{9D8B030D-6E8A-4147-A177-3AD203B41FA5}">
                      <a16:colId xmlns:a16="http://schemas.microsoft.com/office/drawing/2014/main" val="820012058"/>
                    </a:ext>
                  </a:extLst>
                </a:gridCol>
                <a:gridCol w="410423">
                  <a:extLst>
                    <a:ext uri="{9D8B030D-6E8A-4147-A177-3AD203B41FA5}">
                      <a16:colId xmlns:a16="http://schemas.microsoft.com/office/drawing/2014/main" val="3697357657"/>
                    </a:ext>
                  </a:extLst>
                </a:gridCol>
                <a:gridCol w="410423">
                  <a:extLst>
                    <a:ext uri="{9D8B030D-6E8A-4147-A177-3AD203B41FA5}">
                      <a16:colId xmlns:a16="http://schemas.microsoft.com/office/drawing/2014/main" val="3960335073"/>
                    </a:ext>
                  </a:extLst>
                </a:gridCol>
                <a:gridCol w="410423">
                  <a:extLst>
                    <a:ext uri="{9D8B030D-6E8A-4147-A177-3AD203B41FA5}">
                      <a16:colId xmlns:a16="http://schemas.microsoft.com/office/drawing/2014/main" val="3851394206"/>
                    </a:ext>
                  </a:extLst>
                </a:gridCol>
                <a:gridCol w="410423">
                  <a:extLst>
                    <a:ext uri="{9D8B030D-6E8A-4147-A177-3AD203B41FA5}">
                      <a16:colId xmlns:a16="http://schemas.microsoft.com/office/drawing/2014/main" val="3756584886"/>
                    </a:ext>
                  </a:extLst>
                </a:gridCol>
                <a:gridCol w="410423">
                  <a:extLst>
                    <a:ext uri="{9D8B030D-6E8A-4147-A177-3AD203B41FA5}">
                      <a16:colId xmlns:a16="http://schemas.microsoft.com/office/drawing/2014/main" val="822321527"/>
                    </a:ext>
                  </a:extLst>
                </a:gridCol>
                <a:gridCol w="410423">
                  <a:extLst>
                    <a:ext uri="{9D8B030D-6E8A-4147-A177-3AD203B41FA5}">
                      <a16:colId xmlns:a16="http://schemas.microsoft.com/office/drawing/2014/main" val="439443833"/>
                    </a:ext>
                  </a:extLst>
                </a:gridCol>
                <a:gridCol w="410423">
                  <a:extLst>
                    <a:ext uri="{9D8B030D-6E8A-4147-A177-3AD203B41FA5}">
                      <a16:colId xmlns:a16="http://schemas.microsoft.com/office/drawing/2014/main" val="1298785702"/>
                    </a:ext>
                  </a:extLst>
                </a:gridCol>
                <a:gridCol w="410423">
                  <a:extLst>
                    <a:ext uri="{9D8B030D-6E8A-4147-A177-3AD203B41FA5}">
                      <a16:colId xmlns:a16="http://schemas.microsoft.com/office/drawing/2014/main" val="1718349774"/>
                    </a:ext>
                  </a:extLst>
                </a:gridCol>
                <a:gridCol w="410423">
                  <a:extLst>
                    <a:ext uri="{9D8B030D-6E8A-4147-A177-3AD203B41FA5}">
                      <a16:colId xmlns:a16="http://schemas.microsoft.com/office/drawing/2014/main" val="325941160"/>
                    </a:ext>
                  </a:extLst>
                </a:gridCol>
                <a:gridCol w="410423">
                  <a:extLst>
                    <a:ext uri="{9D8B030D-6E8A-4147-A177-3AD203B41FA5}">
                      <a16:colId xmlns:a16="http://schemas.microsoft.com/office/drawing/2014/main" val="1608877782"/>
                    </a:ext>
                  </a:extLst>
                </a:gridCol>
                <a:gridCol w="410423">
                  <a:extLst>
                    <a:ext uri="{9D8B030D-6E8A-4147-A177-3AD203B41FA5}">
                      <a16:colId xmlns:a16="http://schemas.microsoft.com/office/drawing/2014/main" val="3116796042"/>
                    </a:ext>
                  </a:extLst>
                </a:gridCol>
                <a:gridCol w="410423">
                  <a:extLst>
                    <a:ext uri="{9D8B030D-6E8A-4147-A177-3AD203B41FA5}">
                      <a16:colId xmlns:a16="http://schemas.microsoft.com/office/drawing/2014/main" val="3683929962"/>
                    </a:ext>
                  </a:extLst>
                </a:gridCol>
                <a:gridCol w="410423">
                  <a:extLst>
                    <a:ext uri="{9D8B030D-6E8A-4147-A177-3AD203B41FA5}">
                      <a16:colId xmlns:a16="http://schemas.microsoft.com/office/drawing/2014/main" val="1890142599"/>
                    </a:ext>
                  </a:extLst>
                </a:gridCol>
                <a:gridCol w="410423">
                  <a:extLst>
                    <a:ext uri="{9D8B030D-6E8A-4147-A177-3AD203B41FA5}">
                      <a16:colId xmlns:a16="http://schemas.microsoft.com/office/drawing/2014/main" val="3651541611"/>
                    </a:ext>
                  </a:extLst>
                </a:gridCol>
                <a:gridCol w="410423">
                  <a:extLst>
                    <a:ext uri="{9D8B030D-6E8A-4147-A177-3AD203B41FA5}">
                      <a16:colId xmlns:a16="http://schemas.microsoft.com/office/drawing/2014/main" val="65926585"/>
                    </a:ext>
                  </a:extLst>
                </a:gridCol>
                <a:gridCol w="410423">
                  <a:extLst>
                    <a:ext uri="{9D8B030D-6E8A-4147-A177-3AD203B41FA5}">
                      <a16:colId xmlns:a16="http://schemas.microsoft.com/office/drawing/2014/main" val="4291925788"/>
                    </a:ext>
                  </a:extLst>
                </a:gridCol>
              </a:tblGrid>
              <a:tr h="352322">
                <a:tc gridSpan="25">
                  <a:txBody>
                    <a:bodyPr/>
                    <a:lstStyle/>
                    <a:p>
                      <a:pPr algn="ctr" fontAlgn="b"/>
                      <a:r>
                        <a:rPr lang="en-GB" sz="1000" b="1" i="0" u="none" strike="noStrike">
                          <a:solidFill>
                            <a:srgbClr val="FFFFFF"/>
                          </a:solidFill>
                          <a:effectLst/>
                          <a:latin typeface="Arial" panose="020B0604020202020204" pitchFamily="34" charset="0"/>
                        </a:rPr>
                        <a:t>Reach Extenders' index by daypart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461813786"/>
                  </a:ext>
                </a:extLst>
              </a:tr>
              <a:tr h="335545">
                <a:tc>
                  <a:txBody>
                    <a:bodyPr/>
                    <a:lstStyle/>
                    <a:p>
                      <a:pPr algn="ctr" fontAlgn="b"/>
                      <a:r>
                        <a:rPr lang="en-GB" sz="1000" b="1" i="0" u="none" strike="noStrike">
                          <a:solidFill>
                            <a:srgbClr val="000000"/>
                          </a:solidFill>
                          <a:effectLst/>
                          <a:latin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latin typeface="Arial" panose="020B0604020202020204" pitchFamily="34" charset="0"/>
                        </a:rPr>
                        <a:t>6am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latin typeface="Arial" panose="020B0604020202020204" pitchFamily="34" charset="0"/>
                        </a:rPr>
                        <a:t>7am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latin typeface="Arial" panose="020B0604020202020204" pitchFamily="34" charset="0"/>
                        </a:rPr>
                        <a:t>8am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latin typeface="Arial" panose="020B0604020202020204" pitchFamily="34" charset="0"/>
                        </a:rPr>
                        <a:t>9am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latin typeface="Arial" panose="020B0604020202020204" pitchFamily="34" charset="0"/>
                        </a:rPr>
                        <a:t>10am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latin typeface="Arial" panose="020B0604020202020204" pitchFamily="34" charset="0"/>
                        </a:rPr>
                        <a:t>11am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latin typeface="Arial" panose="020B0604020202020204" pitchFamily="34" charset="0"/>
                        </a:rPr>
                        <a:t>12pm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latin typeface="Arial" panose="020B0604020202020204" pitchFamily="34" charset="0"/>
                        </a:rPr>
                        <a:t>1pm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latin typeface="Arial" panose="020B0604020202020204" pitchFamily="34" charset="0"/>
                        </a:rPr>
                        <a:t>2pm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latin typeface="Arial" panose="020B0604020202020204" pitchFamily="34" charset="0"/>
                        </a:rPr>
                        <a:t>3pm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latin typeface="Arial" panose="020B0604020202020204" pitchFamily="34" charset="0"/>
                        </a:rPr>
                        <a:t>4pm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latin typeface="Arial" panose="020B0604020202020204" pitchFamily="34" charset="0"/>
                        </a:rPr>
                        <a:t>5pm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latin typeface="Arial" panose="020B0604020202020204" pitchFamily="34" charset="0"/>
                        </a:rPr>
                        <a:t>6pm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latin typeface="Arial" panose="020B0604020202020204" pitchFamily="34" charset="0"/>
                        </a:rPr>
                        <a:t>7pm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latin typeface="Arial" panose="020B0604020202020204" pitchFamily="34" charset="0"/>
                        </a:rPr>
                        <a:t>8pm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latin typeface="Arial" panose="020B0604020202020204" pitchFamily="34" charset="0"/>
                        </a:rPr>
                        <a:t>9pm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latin typeface="Arial" panose="020B0604020202020204" pitchFamily="34" charset="0"/>
                        </a:rPr>
                        <a:t>10pm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latin typeface="Arial" panose="020B0604020202020204" pitchFamily="34" charset="0"/>
                        </a:rPr>
                        <a:t>11pm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latin typeface="Arial" panose="020B0604020202020204" pitchFamily="34" charset="0"/>
                        </a:rPr>
                        <a:t>12am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latin typeface="Arial" panose="020B0604020202020204" pitchFamily="34" charset="0"/>
                        </a:rPr>
                        <a:t>1am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latin typeface="Arial" panose="020B0604020202020204" pitchFamily="34" charset="0"/>
                        </a:rPr>
                        <a:t>2am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latin typeface="Arial" panose="020B0604020202020204" pitchFamily="34" charset="0"/>
                        </a:rPr>
                        <a:t>3am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latin typeface="Arial" panose="020B0604020202020204" pitchFamily="34" charset="0"/>
                        </a:rPr>
                        <a:t>4am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latin typeface="Arial" panose="020B0604020202020204" pitchFamily="34" charset="0"/>
                        </a:rPr>
                        <a:t>5am</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1073123923"/>
                  </a:ext>
                </a:extLst>
              </a:tr>
              <a:tr h="335545">
                <a:tc>
                  <a:txBody>
                    <a:bodyPr/>
                    <a:lstStyle/>
                    <a:p>
                      <a:pPr algn="ctr" fontAlgn="b"/>
                      <a:r>
                        <a:rPr lang="en-GB" sz="1000" b="1" i="0" u="none" strike="noStrike">
                          <a:solidFill>
                            <a:srgbClr val="000000"/>
                          </a:solidFill>
                          <a:effectLst/>
                          <a:latin typeface="Arial" panose="020B0604020202020204" pitchFamily="34" charset="0"/>
                        </a:rPr>
                        <a:t>Monday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0" i="0" u="none" strike="noStrike">
                          <a:solidFill>
                            <a:srgbClr val="000000"/>
                          </a:solidFill>
                          <a:effectLst/>
                          <a:latin typeface="Arial" panose="020B0604020202020204" pitchFamily="34" charset="0"/>
                        </a:rPr>
                        <a:t>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E7B"/>
                    </a:solidFill>
                  </a:tcPr>
                </a:tc>
                <a:tc>
                  <a:txBody>
                    <a:bodyPr/>
                    <a:lstStyle/>
                    <a:p>
                      <a:pPr algn="ctr" fontAlgn="ctr"/>
                      <a:r>
                        <a:rPr lang="en-GB" sz="1000" b="0" i="0" u="none" strike="noStrike">
                          <a:solidFill>
                            <a:srgbClr val="000000"/>
                          </a:solidFill>
                          <a:effectLst/>
                          <a:latin typeface="Arial" panose="020B0604020202020204" pitchFamily="34" charset="0"/>
                        </a:rPr>
                        <a:t>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57F"/>
                    </a:solidFill>
                  </a:tcPr>
                </a:tc>
                <a:tc>
                  <a:txBody>
                    <a:bodyPr/>
                    <a:lstStyle/>
                    <a:p>
                      <a:pPr algn="ctr" fontAlgn="ctr"/>
                      <a:r>
                        <a:rPr lang="en-GB" sz="1000" b="0" i="0" u="none" strike="noStrike">
                          <a:solidFill>
                            <a:srgbClr val="000000"/>
                          </a:solidFill>
                          <a:effectLst/>
                          <a:latin typeface="Arial" panose="020B0604020202020204" pitchFamily="34" charset="0"/>
                        </a:rPr>
                        <a:t>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282"/>
                    </a:solidFill>
                  </a:tcPr>
                </a:tc>
                <a:tc>
                  <a:txBody>
                    <a:bodyPr/>
                    <a:lstStyle/>
                    <a:p>
                      <a:pPr algn="ctr" fontAlgn="ctr"/>
                      <a:r>
                        <a:rPr lang="en-GB" sz="1000" b="0" i="0" u="none" strike="noStrike">
                          <a:solidFill>
                            <a:srgbClr val="000000"/>
                          </a:solidFill>
                          <a:effectLst/>
                          <a:latin typeface="Arial" panose="020B0604020202020204" pitchFamily="34" charset="0"/>
                        </a:rPr>
                        <a:t>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081"/>
                    </a:solidFill>
                  </a:tcPr>
                </a:tc>
                <a:tc>
                  <a:txBody>
                    <a:bodyPr/>
                    <a:lstStyle/>
                    <a:p>
                      <a:pPr algn="ctr" fontAlgn="ctr"/>
                      <a:r>
                        <a:rPr lang="en-GB" sz="1000" b="0" i="0" u="none" strike="noStrike">
                          <a:solidFill>
                            <a:srgbClr val="000000"/>
                          </a:solidFill>
                          <a:effectLst/>
                          <a:latin typeface="Arial" panose="020B0604020202020204" pitchFamily="34" charset="0"/>
                        </a:rPr>
                        <a:t>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A80"/>
                    </a:solidFill>
                  </a:tcPr>
                </a:tc>
                <a:tc>
                  <a:txBody>
                    <a:bodyPr/>
                    <a:lstStyle/>
                    <a:p>
                      <a:pPr algn="ctr" fontAlgn="ctr"/>
                      <a:r>
                        <a:rPr lang="en-GB" sz="1000" b="0" i="0" u="none" strike="noStrike">
                          <a:solidFill>
                            <a:srgbClr val="000000"/>
                          </a:solidFill>
                          <a:effectLst/>
                          <a:latin typeface="Arial" panose="020B0604020202020204" pitchFamily="34" charset="0"/>
                        </a:rPr>
                        <a:t>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680"/>
                    </a:solidFill>
                  </a:tcPr>
                </a:tc>
                <a:tc>
                  <a:txBody>
                    <a:bodyPr/>
                    <a:lstStyle/>
                    <a:p>
                      <a:pPr algn="ctr" fontAlgn="ctr"/>
                      <a:r>
                        <a:rPr lang="en-GB" sz="1000" b="0" i="0" u="none" strike="noStrike">
                          <a:solidFill>
                            <a:srgbClr val="000000"/>
                          </a:solidFill>
                          <a:effectLst/>
                          <a:latin typeface="Arial" panose="020B0604020202020204" pitchFamily="34" charset="0"/>
                        </a:rPr>
                        <a:t>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683"/>
                    </a:solidFill>
                  </a:tcPr>
                </a:tc>
                <a:tc>
                  <a:txBody>
                    <a:bodyPr/>
                    <a:lstStyle/>
                    <a:p>
                      <a:pPr algn="ctr" fontAlgn="ctr"/>
                      <a:r>
                        <a:rPr lang="en-GB" sz="1000" b="0" i="0" u="none" strike="noStrike">
                          <a:solidFill>
                            <a:srgbClr val="000000"/>
                          </a:solidFill>
                          <a:effectLst/>
                          <a:latin typeface="Arial" panose="020B0604020202020204" pitchFamily="34" charset="0"/>
                        </a:rPr>
                        <a:t>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984"/>
                    </a:solidFill>
                  </a:tcPr>
                </a:tc>
                <a:tc>
                  <a:txBody>
                    <a:bodyPr/>
                    <a:lstStyle/>
                    <a:p>
                      <a:pPr algn="ctr" fontAlgn="ctr"/>
                      <a:r>
                        <a:rPr lang="en-GB" sz="1000" b="0" i="0" u="none" strike="noStrike">
                          <a:solidFill>
                            <a:srgbClr val="000000"/>
                          </a:solidFill>
                          <a:effectLst/>
                          <a:latin typeface="Arial" panose="020B0604020202020204" pitchFamily="34" charset="0"/>
                        </a:rPr>
                        <a:t>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984"/>
                    </a:solidFill>
                  </a:tcPr>
                </a:tc>
                <a:tc>
                  <a:txBody>
                    <a:bodyPr/>
                    <a:lstStyle/>
                    <a:p>
                      <a:pPr algn="ctr" fontAlgn="ctr"/>
                      <a:r>
                        <a:rPr lang="en-GB" sz="1000" b="0" i="0" u="none" strike="noStrike">
                          <a:solidFill>
                            <a:srgbClr val="000000"/>
                          </a:solidFill>
                          <a:effectLst/>
                          <a:latin typeface="Arial" panose="020B0604020202020204" pitchFamily="34" charset="0"/>
                        </a:rPr>
                        <a:t>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883"/>
                    </a:solidFill>
                  </a:tcPr>
                </a:tc>
                <a:tc>
                  <a:txBody>
                    <a:bodyPr/>
                    <a:lstStyle/>
                    <a:p>
                      <a:pPr algn="ctr" fontAlgn="ctr"/>
                      <a:r>
                        <a:rPr lang="en-GB" sz="1000" b="0" i="0" u="none" strike="noStrike">
                          <a:solidFill>
                            <a:srgbClr val="000000"/>
                          </a:solidFill>
                          <a:effectLst/>
                          <a:latin typeface="Arial" panose="020B0604020202020204" pitchFamily="34" charset="0"/>
                        </a:rPr>
                        <a:t>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B84"/>
                    </a:solidFill>
                  </a:tcPr>
                </a:tc>
                <a:tc>
                  <a:txBody>
                    <a:bodyPr/>
                    <a:lstStyle/>
                    <a:p>
                      <a:pPr algn="ctr" fontAlgn="ctr"/>
                      <a:r>
                        <a:rPr lang="en-GB" sz="1000" b="0" i="0" u="none" strike="noStrike">
                          <a:solidFill>
                            <a:srgbClr val="000000"/>
                          </a:solidFill>
                          <a:effectLst/>
                          <a:latin typeface="Arial" panose="020B0604020202020204" pitchFamily="34" charset="0"/>
                        </a:rPr>
                        <a:t>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784"/>
                    </a:solidFill>
                  </a:tcPr>
                </a:tc>
                <a:tc>
                  <a:txBody>
                    <a:bodyPr/>
                    <a:lstStyle/>
                    <a:p>
                      <a:pPr algn="ctr" fontAlgn="ctr"/>
                      <a:r>
                        <a:rPr lang="en-GB" sz="1000" b="0" i="0" u="none" strike="noStrike">
                          <a:solidFill>
                            <a:srgbClr val="000000"/>
                          </a:solidFill>
                          <a:effectLst/>
                          <a:latin typeface="Arial" panose="020B0604020202020204" pitchFamily="34" charset="0"/>
                        </a:rPr>
                        <a:t>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182"/>
                    </a:solidFill>
                  </a:tcPr>
                </a:tc>
                <a:tc>
                  <a:txBody>
                    <a:bodyPr/>
                    <a:lstStyle/>
                    <a:p>
                      <a:pPr algn="ctr" fontAlgn="ctr"/>
                      <a:r>
                        <a:rPr lang="en-GB" sz="1000" b="0" i="0" u="none" strike="noStrike">
                          <a:solidFill>
                            <a:srgbClr val="000000"/>
                          </a:solidFill>
                          <a:effectLst/>
                          <a:latin typeface="Arial" panose="020B0604020202020204" pitchFamily="34" charset="0"/>
                        </a:rPr>
                        <a:t>118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0D580"/>
                    </a:solidFill>
                  </a:tcPr>
                </a:tc>
                <a:tc>
                  <a:txBody>
                    <a:bodyPr/>
                    <a:lstStyle/>
                    <a:p>
                      <a:pPr algn="ctr" fontAlgn="ctr"/>
                      <a:r>
                        <a:rPr lang="en-GB" sz="1000" b="0" i="0" u="none" strike="noStrike">
                          <a:solidFill>
                            <a:srgbClr val="000000"/>
                          </a:solidFill>
                          <a:effectLst/>
                          <a:latin typeface="Arial" panose="020B0604020202020204" pitchFamily="34" charset="0"/>
                        </a:rPr>
                        <a:t>141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CA7E"/>
                    </a:solidFill>
                  </a:tcPr>
                </a:tc>
                <a:tc>
                  <a:txBody>
                    <a:bodyPr/>
                    <a:lstStyle/>
                    <a:p>
                      <a:pPr algn="ctr" fontAlgn="ctr"/>
                      <a:r>
                        <a:rPr lang="en-GB" sz="1000" b="0" i="0" u="none" strike="noStrike">
                          <a:solidFill>
                            <a:srgbClr val="000000"/>
                          </a:solidFill>
                          <a:effectLst/>
                          <a:latin typeface="Arial" panose="020B0604020202020204" pitchFamily="34" charset="0"/>
                        </a:rPr>
                        <a:t>159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C27C"/>
                    </a:solidFill>
                  </a:tcPr>
                </a:tc>
                <a:tc>
                  <a:txBody>
                    <a:bodyPr/>
                    <a:lstStyle/>
                    <a:p>
                      <a:pPr algn="ctr" fontAlgn="ctr"/>
                      <a:r>
                        <a:rPr lang="en-GB" sz="1000" b="0" i="0" u="none" strike="noStrike">
                          <a:solidFill>
                            <a:srgbClr val="000000"/>
                          </a:solidFill>
                          <a:effectLst/>
                          <a:latin typeface="Arial" panose="020B0604020202020204" pitchFamily="34" charset="0"/>
                        </a:rPr>
                        <a:t>128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1D07F"/>
                    </a:solidFill>
                  </a:tcPr>
                </a:tc>
                <a:tc>
                  <a:txBody>
                    <a:bodyPr/>
                    <a:lstStyle/>
                    <a:p>
                      <a:pPr algn="ctr" fontAlgn="ctr"/>
                      <a:r>
                        <a:rPr lang="en-GB" sz="1000" b="0" i="0" u="none" strike="noStrike">
                          <a:solidFill>
                            <a:srgbClr val="000000"/>
                          </a:solidFill>
                          <a:effectLst/>
                          <a:latin typeface="Arial" panose="020B0604020202020204" pitchFamily="34" charset="0"/>
                        </a:rPr>
                        <a:t>101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DC81"/>
                    </a:solidFill>
                  </a:tcPr>
                </a:tc>
                <a:tc>
                  <a:txBody>
                    <a:bodyPr/>
                    <a:lstStyle/>
                    <a:p>
                      <a:pPr algn="ctr" fontAlgn="ctr"/>
                      <a:r>
                        <a:rPr lang="en-GB" sz="1000" b="0" i="0" u="none" strike="noStrike">
                          <a:solidFill>
                            <a:srgbClr val="000000"/>
                          </a:solidFill>
                          <a:effectLst/>
                          <a:latin typeface="Arial" panose="020B0604020202020204" pitchFamily="34" charset="0"/>
                        </a:rPr>
                        <a:t>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E884"/>
                    </a:solidFill>
                  </a:tcPr>
                </a:tc>
                <a:tc>
                  <a:txBody>
                    <a:bodyPr/>
                    <a:lstStyle/>
                    <a:p>
                      <a:pPr algn="ctr" fontAlgn="ctr"/>
                      <a:r>
                        <a:rPr lang="en-GB" sz="1000" b="0" i="0" u="none" strike="noStrike">
                          <a:solidFill>
                            <a:srgbClr val="000000"/>
                          </a:solidFill>
                          <a:effectLst/>
                          <a:latin typeface="Arial" panose="020B0604020202020204" pitchFamily="34" charset="0"/>
                        </a:rPr>
                        <a:t>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C27C"/>
                    </a:solidFill>
                  </a:tcPr>
                </a:tc>
                <a:tc>
                  <a:txBody>
                    <a:bodyPr/>
                    <a:lstStyle/>
                    <a:p>
                      <a:pPr algn="ctr" fontAlgn="ctr"/>
                      <a:r>
                        <a:rPr lang="en-GB" sz="1000" b="0" i="0" u="none" strike="noStrike">
                          <a:solidFill>
                            <a:srgbClr val="000000"/>
                          </a:solidFill>
                          <a:effectLst/>
                          <a:latin typeface="Arial" panose="020B0604020202020204" pitchFamily="34" charset="0"/>
                        </a:rPr>
                        <a:t>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376"/>
                    </a:solidFill>
                  </a:tcPr>
                </a:tc>
                <a:tc>
                  <a:txBody>
                    <a:bodyPr/>
                    <a:lstStyle/>
                    <a:p>
                      <a:pPr algn="ctr" fontAlgn="ctr"/>
                      <a:r>
                        <a:rPr lang="en-GB" sz="1000" b="0" i="0" u="none" strike="noStrike">
                          <a:solidFill>
                            <a:srgbClr val="000000"/>
                          </a:solidFill>
                          <a:effectLst/>
                          <a:latin typeface="Arial" panose="020B0604020202020204" pitchFamily="34" charset="0"/>
                        </a:rPr>
                        <a:t>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072"/>
                    </a:solidFill>
                  </a:tcPr>
                </a:tc>
                <a:tc>
                  <a:txBody>
                    <a:bodyPr/>
                    <a:lstStyle/>
                    <a:p>
                      <a:pPr algn="ctr" fontAlgn="ctr"/>
                      <a:r>
                        <a:rPr lang="en-GB" sz="1000" b="0" i="0" u="none" strike="noStrike">
                          <a:solidFill>
                            <a:srgbClr val="000000"/>
                          </a:solidFill>
                          <a:effectLst/>
                          <a:latin typeface="Arial" panose="020B0604020202020204" pitchFamily="34" charset="0"/>
                        </a:rPr>
                        <a:t>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16F"/>
                    </a:solidFill>
                  </a:tcPr>
                </a:tc>
                <a:tc>
                  <a:txBody>
                    <a:bodyPr/>
                    <a:lstStyle/>
                    <a:p>
                      <a:pPr algn="ctr" fontAlgn="ctr"/>
                      <a:r>
                        <a:rPr lang="en-GB" sz="1000" b="0" i="0" u="none" strike="noStrike">
                          <a:solidFill>
                            <a:srgbClr val="000000"/>
                          </a:solidFill>
                          <a:effectLst/>
                          <a:latin typeface="Arial" panose="020B0604020202020204" pitchFamily="34" charset="0"/>
                        </a:rPr>
                        <a:t>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570"/>
                    </a:solidFill>
                  </a:tcPr>
                </a:tc>
                <a:extLst>
                  <a:ext uri="{0D108BD9-81ED-4DB2-BD59-A6C34878D82A}">
                    <a16:rowId xmlns:a16="http://schemas.microsoft.com/office/drawing/2014/main" val="2508062779"/>
                  </a:ext>
                </a:extLst>
              </a:tr>
              <a:tr h="335545">
                <a:tc>
                  <a:txBody>
                    <a:bodyPr/>
                    <a:lstStyle/>
                    <a:p>
                      <a:pPr algn="ctr" fontAlgn="b"/>
                      <a:r>
                        <a:rPr lang="en-GB" sz="1000" b="1" i="0" u="none" strike="noStrike">
                          <a:solidFill>
                            <a:srgbClr val="000000"/>
                          </a:solidFill>
                          <a:effectLst/>
                          <a:latin typeface="Arial" panose="020B0604020202020204" pitchFamily="34" charset="0"/>
                        </a:rPr>
                        <a:t>Tuesday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0" i="0" u="none" strike="noStrike">
                          <a:solidFill>
                            <a:srgbClr val="000000"/>
                          </a:solidFill>
                          <a:effectLst/>
                          <a:latin typeface="Arial" panose="020B060402020202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B7A"/>
                    </a:solidFill>
                  </a:tcPr>
                </a:tc>
                <a:tc>
                  <a:txBody>
                    <a:bodyPr/>
                    <a:lstStyle/>
                    <a:p>
                      <a:pPr algn="ctr" fontAlgn="ctr"/>
                      <a:r>
                        <a:rPr lang="en-GB" sz="1000" b="0" i="0" u="none" strike="noStrike">
                          <a:solidFill>
                            <a:srgbClr val="000000"/>
                          </a:solidFill>
                          <a:effectLst/>
                          <a:latin typeface="Arial" panose="020B0604020202020204" pitchFamily="34" charset="0"/>
                        </a:rPr>
                        <a:t>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582"/>
                    </a:solidFill>
                  </a:tcPr>
                </a:tc>
                <a:tc>
                  <a:txBody>
                    <a:bodyPr/>
                    <a:lstStyle/>
                    <a:p>
                      <a:pPr algn="ctr" fontAlgn="ctr"/>
                      <a:r>
                        <a:rPr lang="en-GB" sz="1000" b="0" i="0" u="none" strike="noStrike">
                          <a:solidFill>
                            <a:srgbClr val="000000"/>
                          </a:solidFill>
                          <a:effectLst/>
                          <a:latin typeface="Arial" panose="020B0604020202020204" pitchFamily="34" charset="0"/>
                        </a:rPr>
                        <a:t>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680"/>
                    </a:solidFill>
                  </a:tcPr>
                </a:tc>
                <a:tc>
                  <a:txBody>
                    <a:bodyPr/>
                    <a:lstStyle/>
                    <a:p>
                      <a:pPr algn="ctr" fontAlgn="ctr"/>
                      <a:r>
                        <a:rPr lang="en-GB" sz="1000" b="0" i="0" u="none" strike="noStrike">
                          <a:solidFill>
                            <a:srgbClr val="000000"/>
                          </a:solidFill>
                          <a:effectLst/>
                          <a:latin typeface="Arial" panose="020B0604020202020204" pitchFamily="34" charset="0"/>
                        </a:rPr>
                        <a:t>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87D"/>
                    </a:solidFill>
                  </a:tcPr>
                </a:tc>
                <a:tc>
                  <a:txBody>
                    <a:bodyPr/>
                    <a:lstStyle/>
                    <a:p>
                      <a:pPr algn="ctr" fontAlgn="ctr"/>
                      <a:r>
                        <a:rPr lang="en-GB" sz="1000" b="0" i="0" u="none" strike="noStrike">
                          <a:solidFill>
                            <a:srgbClr val="000000"/>
                          </a:solidFill>
                          <a:effectLst/>
                          <a:latin typeface="Arial" panose="020B0604020202020204" pitchFamily="34" charset="0"/>
                        </a:rPr>
                        <a:t>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07E"/>
                    </a:solidFill>
                  </a:tcPr>
                </a:tc>
                <a:tc>
                  <a:txBody>
                    <a:bodyPr/>
                    <a:lstStyle/>
                    <a:p>
                      <a:pPr algn="ctr" fontAlgn="ctr"/>
                      <a:r>
                        <a:rPr lang="en-GB" sz="1000" b="0" i="0" u="none" strike="noStrike">
                          <a:solidFill>
                            <a:srgbClr val="000000"/>
                          </a:solidFill>
                          <a:effectLst/>
                          <a:latin typeface="Arial" panose="020B0604020202020204" pitchFamily="34" charset="0"/>
                        </a:rPr>
                        <a:t>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97D"/>
                    </a:solidFill>
                  </a:tcPr>
                </a:tc>
                <a:tc>
                  <a:txBody>
                    <a:bodyPr/>
                    <a:lstStyle/>
                    <a:p>
                      <a:pPr algn="ctr" fontAlgn="ctr"/>
                      <a:r>
                        <a:rPr lang="en-GB" sz="1000" b="0" i="0" u="none" strike="noStrike">
                          <a:solidFill>
                            <a:srgbClr val="000000"/>
                          </a:solidFill>
                          <a:effectLst/>
                          <a:latin typeface="Arial" panose="020B0604020202020204" pitchFamily="34" charset="0"/>
                        </a:rPr>
                        <a:t>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E81"/>
                    </a:solidFill>
                  </a:tcPr>
                </a:tc>
                <a:tc>
                  <a:txBody>
                    <a:bodyPr/>
                    <a:lstStyle/>
                    <a:p>
                      <a:pPr algn="ctr" fontAlgn="ctr"/>
                      <a:r>
                        <a:rPr lang="en-GB" sz="1000" b="0" i="0" u="none" strike="noStrike">
                          <a:solidFill>
                            <a:srgbClr val="000000"/>
                          </a:solidFill>
                          <a:effectLst/>
                          <a:latin typeface="Arial" panose="020B0604020202020204" pitchFamily="34" charset="0"/>
                        </a:rPr>
                        <a:t>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B84"/>
                    </a:solidFill>
                  </a:tcPr>
                </a:tc>
                <a:tc>
                  <a:txBody>
                    <a:bodyPr/>
                    <a:lstStyle/>
                    <a:p>
                      <a:pPr algn="ctr" fontAlgn="ctr"/>
                      <a:r>
                        <a:rPr lang="en-GB" sz="1000" b="0" i="0" u="none" strike="noStrike">
                          <a:solidFill>
                            <a:srgbClr val="000000"/>
                          </a:solidFill>
                          <a:effectLst/>
                          <a:latin typeface="Arial" panose="020B0604020202020204" pitchFamily="34" charset="0"/>
                        </a:rPr>
                        <a:t>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282"/>
                    </a:solidFill>
                  </a:tcPr>
                </a:tc>
                <a:tc>
                  <a:txBody>
                    <a:bodyPr/>
                    <a:lstStyle/>
                    <a:p>
                      <a:pPr algn="ctr" fontAlgn="ctr"/>
                      <a:r>
                        <a:rPr lang="en-GB" sz="1000" b="0" i="0" u="none" strike="noStrike">
                          <a:solidFill>
                            <a:srgbClr val="000000"/>
                          </a:solidFill>
                          <a:effectLst/>
                          <a:latin typeface="Arial" panose="020B0604020202020204" pitchFamily="34" charset="0"/>
                        </a:rPr>
                        <a:t>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482"/>
                    </a:solidFill>
                  </a:tcPr>
                </a:tc>
                <a:tc>
                  <a:txBody>
                    <a:bodyPr/>
                    <a:lstStyle/>
                    <a:p>
                      <a:pPr algn="ctr" fontAlgn="ctr"/>
                      <a:r>
                        <a:rPr lang="en-GB" sz="1000" b="0" i="0" u="none" strike="noStrike">
                          <a:solidFill>
                            <a:srgbClr val="000000"/>
                          </a:solidFill>
                          <a:effectLst/>
                          <a:latin typeface="Arial" panose="020B0604020202020204" pitchFamily="34" charset="0"/>
                        </a:rPr>
                        <a:t>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783"/>
                    </a:solidFill>
                  </a:tcPr>
                </a:tc>
                <a:tc>
                  <a:txBody>
                    <a:bodyPr/>
                    <a:lstStyle/>
                    <a:p>
                      <a:pPr algn="ctr" fontAlgn="ctr"/>
                      <a:r>
                        <a:rPr lang="en-GB" sz="1000" b="0" i="0" u="none" strike="noStrike">
                          <a:solidFill>
                            <a:srgbClr val="000000"/>
                          </a:solidFill>
                          <a:effectLst/>
                          <a:latin typeface="Arial" panose="020B0604020202020204" pitchFamily="34" charset="0"/>
                        </a:rPr>
                        <a:t>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E884"/>
                    </a:solidFill>
                  </a:tcPr>
                </a:tc>
                <a:tc>
                  <a:txBody>
                    <a:bodyPr/>
                    <a:lstStyle/>
                    <a:p>
                      <a:pPr algn="ctr" fontAlgn="ctr"/>
                      <a:r>
                        <a:rPr lang="en-GB" sz="1000" b="0" i="0" u="none" strike="noStrike">
                          <a:solidFill>
                            <a:srgbClr val="000000"/>
                          </a:solidFill>
                          <a:effectLst/>
                          <a:latin typeface="Arial" panose="020B0604020202020204" pitchFamily="34" charset="0"/>
                        </a:rPr>
                        <a:t>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483"/>
                    </a:solidFill>
                  </a:tcPr>
                </a:tc>
                <a:tc>
                  <a:txBody>
                    <a:bodyPr/>
                    <a:lstStyle/>
                    <a:p>
                      <a:pPr algn="ctr" fontAlgn="ctr"/>
                      <a:r>
                        <a:rPr lang="en-GB" sz="1000" b="0" i="0" u="none" strike="noStrike">
                          <a:solidFill>
                            <a:srgbClr val="000000"/>
                          </a:solidFill>
                          <a:effectLst/>
                          <a:latin typeface="Arial" panose="020B0604020202020204" pitchFamily="34" charset="0"/>
                        </a:rPr>
                        <a:t>112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881"/>
                    </a:solidFill>
                  </a:tcPr>
                </a:tc>
                <a:tc>
                  <a:txBody>
                    <a:bodyPr/>
                    <a:lstStyle/>
                    <a:p>
                      <a:pPr algn="ctr" fontAlgn="ctr"/>
                      <a:r>
                        <a:rPr lang="en-GB" sz="1000" b="0" i="0" u="none" strike="noStrike">
                          <a:solidFill>
                            <a:srgbClr val="000000"/>
                          </a:solidFill>
                          <a:effectLst/>
                          <a:latin typeface="Arial" panose="020B0604020202020204" pitchFamily="34" charset="0"/>
                        </a:rPr>
                        <a:t>149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C77D"/>
                    </a:solidFill>
                  </a:tcPr>
                </a:tc>
                <a:tc>
                  <a:txBody>
                    <a:bodyPr/>
                    <a:lstStyle/>
                    <a:p>
                      <a:pPr algn="ctr" fontAlgn="ctr"/>
                      <a:r>
                        <a:rPr lang="en-GB" sz="1000" b="0" i="0" u="none" strike="noStrike">
                          <a:solidFill>
                            <a:srgbClr val="000000"/>
                          </a:solidFill>
                          <a:effectLst/>
                          <a:latin typeface="Arial" panose="020B0604020202020204" pitchFamily="34" charset="0"/>
                        </a:rPr>
                        <a:t>167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000" b="0" i="0" u="none" strike="noStrike">
                          <a:solidFill>
                            <a:srgbClr val="000000"/>
                          </a:solidFill>
                          <a:effectLst/>
                          <a:latin typeface="Arial" panose="020B0604020202020204" pitchFamily="34" charset="0"/>
                        </a:rPr>
                        <a:t>129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FD07F"/>
                    </a:solidFill>
                  </a:tcPr>
                </a:tc>
                <a:tc>
                  <a:txBody>
                    <a:bodyPr/>
                    <a:lstStyle/>
                    <a:p>
                      <a:pPr algn="ctr" fontAlgn="ctr"/>
                      <a:r>
                        <a:rPr lang="en-GB" sz="1000" b="0" i="0" u="none" strike="noStrike">
                          <a:solidFill>
                            <a:srgbClr val="000000"/>
                          </a:solidFill>
                          <a:effectLst/>
                          <a:latin typeface="Arial" panose="020B0604020202020204" pitchFamily="34" charset="0"/>
                        </a:rPr>
                        <a:t>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EDD82"/>
                    </a:solidFill>
                  </a:tcPr>
                </a:tc>
                <a:tc>
                  <a:txBody>
                    <a:bodyPr/>
                    <a:lstStyle/>
                    <a:p>
                      <a:pPr algn="ctr" fontAlgn="ctr"/>
                      <a:r>
                        <a:rPr lang="en-GB" sz="1000" b="0" i="0" u="none" strike="noStrike">
                          <a:solidFill>
                            <a:srgbClr val="000000"/>
                          </a:solidFill>
                          <a:effectLst/>
                          <a:latin typeface="Arial" panose="020B0604020202020204" pitchFamily="34" charset="0"/>
                        </a:rPr>
                        <a:t>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683"/>
                    </a:solidFill>
                  </a:tcPr>
                </a:tc>
                <a:tc>
                  <a:txBody>
                    <a:bodyPr/>
                    <a:lstStyle/>
                    <a:p>
                      <a:pPr algn="ctr" fontAlgn="ctr"/>
                      <a:r>
                        <a:rPr lang="en-GB" sz="1000" b="0" i="0" u="none" strike="noStrike">
                          <a:solidFill>
                            <a:srgbClr val="000000"/>
                          </a:solidFill>
                          <a:effectLst/>
                          <a:latin typeface="Arial" panose="020B0604020202020204" pitchFamily="34" charset="0"/>
                        </a:rPr>
                        <a:t>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B84"/>
                    </a:solidFill>
                  </a:tcPr>
                </a:tc>
                <a:tc>
                  <a:txBody>
                    <a:bodyPr/>
                    <a:lstStyle/>
                    <a:p>
                      <a:pPr algn="ctr" fontAlgn="ctr"/>
                      <a:r>
                        <a:rPr lang="en-GB" sz="1000" b="0" i="0" u="none" strike="noStrike">
                          <a:solidFill>
                            <a:srgbClr val="000000"/>
                          </a:solidFill>
                          <a:effectLst/>
                          <a:latin typeface="Arial" panose="020B0604020202020204" pitchFamily="34" charset="0"/>
                        </a:rPr>
                        <a:t>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67C"/>
                    </a:solidFill>
                  </a:tcPr>
                </a:tc>
                <a:tc>
                  <a:txBody>
                    <a:bodyPr/>
                    <a:lstStyle/>
                    <a:p>
                      <a:pPr algn="ctr" fontAlgn="ctr"/>
                      <a:r>
                        <a:rPr lang="en-GB" sz="1000" b="0" i="0" u="none" strike="noStrike">
                          <a:solidFill>
                            <a:srgbClr val="000000"/>
                          </a:solidFill>
                          <a:effectLst/>
                          <a:latin typeface="Arial" panose="020B0604020202020204" pitchFamily="34" charset="0"/>
                        </a:rPr>
                        <a:t>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C71"/>
                    </a:solidFill>
                  </a:tcPr>
                </a:tc>
                <a:tc>
                  <a:txBody>
                    <a:bodyPr/>
                    <a:lstStyle/>
                    <a:p>
                      <a:pPr algn="ctr" fontAlgn="ctr"/>
                      <a:r>
                        <a:rPr lang="en-GB" sz="1000" b="0" i="0" u="none" strike="noStrike">
                          <a:solidFill>
                            <a:srgbClr val="000000"/>
                          </a:solidFill>
                          <a:effectLst/>
                          <a:latin typeface="Arial" panose="020B0604020202020204" pitchFamily="34" charset="0"/>
                        </a:rPr>
                        <a:t>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766D"/>
                    </a:solidFill>
                  </a:tcPr>
                </a:tc>
                <a:tc>
                  <a:txBody>
                    <a:bodyPr/>
                    <a:lstStyle/>
                    <a:p>
                      <a:pPr algn="ctr" fontAlgn="ctr"/>
                      <a:r>
                        <a:rPr lang="en-GB" sz="1000" b="0" i="0" u="none" strike="noStrike">
                          <a:solidFill>
                            <a:srgbClr val="000000"/>
                          </a:solidFill>
                          <a:effectLst/>
                          <a:latin typeface="Arial" panose="020B0604020202020204" pitchFamily="34" charset="0"/>
                        </a:rPr>
                        <a:t>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7D6E"/>
                    </a:solidFill>
                  </a:tcPr>
                </a:tc>
                <a:extLst>
                  <a:ext uri="{0D108BD9-81ED-4DB2-BD59-A6C34878D82A}">
                    <a16:rowId xmlns:a16="http://schemas.microsoft.com/office/drawing/2014/main" val="1503857202"/>
                  </a:ext>
                </a:extLst>
              </a:tr>
              <a:tr h="335545">
                <a:tc>
                  <a:txBody>
                    <a:bodyPr/>
                    <a:lstStyle/>
                    <a:p>
                      <a:pPr algn="ctr" fontAlgn="b"/>
                      <a:r>
                        <a:rPr lang="en-GB" sz="1000" b="1" i="0" u="none" strike="noStrike">
                          <a:solidFill>
                            <a:srgbClr val="000000"/>
                          </a:solidFill>
                          <a:effectLst/>
                          <a:latin typeface="Arial" panose="020B0604020202020204" pitchFamily="34" charset="0"/>
                        </a:rPr>
                        <a:t>Wednesday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0" i="0" u="none" strike="noStrike">
                          <a:solidFill>
                            <a:srgbClr val="000000"/>
                          </a:solidFill>
                          <a:effectLst/>
                          <a:latin typeface="Arial" panose="020B060402020202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B7A"/>
                    </a:solidFill>
                  </a:tcPr>
                </a:tc>
                <a:tc>
                  <a:txBody>
                    <a:bodyPr/>
                    <a:lstStyle/>
                    <a:p>
                      <a:pPr algn="ctr" fontAlgn="ctr"/>
                      <a:r>
                        <a:rPr lang="en-GB" sz="1000" b="0" i="0" u="none" strike="noStrike">
                          <a:solidFill>
                            <a:srgbClr val="000000"/>
                          </a:solidFill>
                          <a:effectLst/>
                          <a:latin typeface="Arial" panose="020B0604020202020204" pitchFamily="34" charset="0"/>
                        </a:rPr>
                        <a:t>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282"/>
                    </a:solidFill>
                  </a:tcPr>
                </a:tc>
                <a:tc>
                  <a:txBody>
                    <a:bodyPr/>
                    <a:lstStyle/>
                    <a:p>
                      <a:pPr algn="ctr" fontAlgn="ctr"/>
                      <a:r>
                        <a:rPr lang="en-GB" sz="1000" b="0" i="0" u="none" strike="noStrike">
                          <a:solidFill>
                            <a:srgbClr val="000000"/>
                          </a:solidFill>
                          <a:effectLst/>
                          <a:latin typeface="Arial" panose="020B0604020202020204" pitchFamily="34" charset="0"/>
                        </a:rPr>
                        <a:t>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F81"/>
                    </a:solidFill>
                  </a:tcPr>
                </a:tc>
                <a:tc>
                  <a:txBody>
                    <a:bodyPr/>
                    <a:lstStyle/>
                    <a:p>
                      <a:pPr algn="ctr" fontAlgn="ctr"/>
                      <a:r>
                        <a:rPr lang="en-GB" sz="1000" b="0" i="0" u="none" strike="noStrike">
                          <a:solidFill>
                            <a:srgbClr val="000000"/>
                          </a:solidFill>
                          <a:effectLst/>
                          <a:latin typeface="Arial" panose="020B0604020202020204" pitchFamily="34" charset="0"/>
                        </a:rPr>
                        <a:t>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B81"/>
                    </a:solidFill>
                  </a:tcPr>
                </a:tc>
                <a:tc>
                  <a:txBody>
                    <a:bodyPr/>
                    <a:lstStyle/>
                    <a:p>
                      <a:pPr algn="ctr" fontAlgn="ctr"/>
                      <a:r>
                        <a:rPr lang="en-GB" sz="1000" b="0" i="0" u="none" strike="noStrike">
                          <a:solidFill>
                            <a:srgbClr val="000000"/>
                          </a:solidFill>
                          <a:effectLst/>
                          <a:latin typeface="Arial" panose="020B0604020202020204" pitchFamily="34" charset="0"/>
                        </a:rPr>
                        <a:t>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382"/>
                    </a:solidFill>
                  </a:tcPr>
                </a:tc>
                <a:tc>
                  <a:txBody>
                    <a:bodyPr/>
                    <a:lstStyle/>
                    <a:p>
                      <a:pPr algn="ctr" fontAlgn="ctr"/>
                      <a:r>
                        <a:rPr lang="en-GB" sz="1000" b="0" i="0" u="none" strike="noStrike">
                          <a:solidFill>
                            <a:srgbClr val="000000"/>
                          </a:solidFill>
                          <a:effectLst/>
                          <a:latin typeface="Arial" panose="020B0604020202020204" pitchFamily="34" charset="0"/>
                        </a:rPr>
                        <a:t>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683"/>
                    </a:solidFill>
                  </a:tcPr>
                </a:tc>
                <a:tc>
                  <a:txBody>
                    <a:bodyPr/>
                    <a:lstStyle/>
                    <a:p>
                      <a:pPr algn="ctr" fontAlgn="ctr"/>
                      <a:r>
                        <a:rPr lang="en-GB" sz="1000" b="0" i="0" u="none" strike="noStrike">
                          <a:solidFill>
                            <a:srgbClr val="000000"/>
                          </a:solidFill>
                          <a:effectLst/>
                          <a:latin typeface="Arial" panose="020B0604020202020204" pitchFamily="34" charset="0"/>
                        </a:rPr>
                        <a:t>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B84"/>
                    </a:solidFill>
                  </a:tcPr>
                </a:tc>
                <a:tc>
                  <a:txBody>
                    <a:bodyPr/>
                    <a:lstStyle/>
                    <a:p>
                      <a:pPr algn="ctr" fontAlgn="ctr"/>
                      <a:r>
                        <a:rPr lang="en-GB" sz="1000" b="0" i="0" u="none" strike="noStrike">
                          <a:solidFill>
                            <a:srgbClr val="000000"/>
                          </a:solidFill>
                          <a:effectLst/>
                          <a:latin typeface="Arial" panose="020B0604020202020204" pitchFamily="34" charset="0"/>
                        </a:rPr>
                        <a:t>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E884"/>
                    </a:solidFill>
                  </a:tcPr>
                </a:tc>
                <a:tc>
                  <a:txBody>
                    <a:bodyPr/>
                    <a:lstStyle/>
                    <a:p>
                      <a:pPr algn="ctr" fontAlgn="ctr"/>
                      <a:r>
                        <a:rPr lang="en-GB" sz="1000" b="0" i="0" u="none" strike="noStrike">
                          <a:solidFill>
                            <a:srgbClr val="000000"/>
                          </a:solidFill>
                          <a:effectLst/>
                          <a:latin typeface="Arial" panose="020B0604020202020204" pitchFamily="34" charset="0"/>
                        </a:rPr>
                        <a:t>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883"/>
                    </a:solidFill>
                  </a:tcPr>
                </a:tc>
                <a:tc>
                  <a:txBody>
                    <a:bodyPr/>
                    <a:lstStyle/>
                    <a:p>
                      <a:pPr algn="ctr" fontAlgn="ctr"/>
                      <a:r>
                        <a:rPr lang="en-GB" sz="1000" b="0" i="0" u="none" strike="noStrike">
                          <a:solidFill>
                            <a:srgbClr val="000000"/>
                          </a:solidFill>
                          <a:effectLst/>
                          <a:latin typeface="Arial" panose="020B0604020202020204" pitchFamily="34" charset="0"/>
                        </a:rPr>
                        <a:t>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883"/>
                    </a:solidFill>
                  </a:tcPr>
                </a:tc>
                <a:tc>
                  <a:txBody>
                    <a:bodyPr/>
                    <a:lstStyle/>
                    <a:p>
                      <a:pPr algn="ctr" fontAlgn="ctr"/>
                      <a:r>
                        <a:rPr lang="en-GB" sz="1000" b="0" i="0" u="none" strike="noStrike">
                          <a:solidFill>
                            <a:srgbClr val="000000"/>
                          </a:solidFill>
                          <a:effectLst/>
                          <a:latin typeface="Arial" panose="020B0604020202020204" pitchFamily="34" charset="0"/>
                        </a:rPr>
                        <a:t>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B81"/>
                    </a:solidFill>
                  </a:tcPr>
                </a:tc>
                <a:tc>
                  <a:txBody>
                    <a:bodyPr/>
                    <a:lstStyle/>
                    <a:p>
                      <a:pPr algn="ctr" fontAlgn="ctr"/>
                      <a:r>
                        <a:rPr lang="en-GB" sz="1000" b="0" i="0" u="none" strike="noStrike">
                          <a:solidFill>
                            <a:srgbClr val="000000"/>
                          </a:solidFill>
                          <a:effectLst/>
                          <a:latin typeface="Arial" panose="020B0604020202020204" pitchFamily="34" charset="0"/>
                        </a:rPr>
                        <a:t>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E884"/>
                    </a:solidFill>
                  </a:tcPr>
                </a:tc>
                <a:tc>
                  <a:txBody>
                    <a:bodyPr/>
                    <a:lstStyle/>
                    <a:p>
                      <a:pPr algn="ctr" fontAlgn="ctr"/>
                      <a:r>
                        <a:rPr lang="en-GB" sz="1000" b="0" i="0" u="none" strike="noStrike">
                          <a:solidFill>
                            <a:srgbClr val="000000"/>
                          </a:solidFill>
                          <a:effectLst/>
                          <a:latin typeface="Arial" panose="020B0604020202020204" pitchFamily="34" charset="0"/>
                        </a:rPr>
                        <a:t>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182"/>
                    </a:solidFill>
                  </a:tcPr>
                </a:tc>
                <a:tc>
                  <a:txBody>
                    <a:bodyPr/>
                    <a:lstStyle/>
                    <a:p>
                      <a:pPr algn="ctr" fontAlgn="ctr"/>
                      <a:r>
                        <a:rPr lang="en-GB" sz="1000" b="0" i="0" u="none" strike="noStrike">
                          <a:solidFill>
                            <a:srgbClr val="000000"/>
                          </a:solidFill>
                          <a:effectLst/>
                          <a:latin typeface="Arial" panose="020B0604020202020204" pitchFamily="34" charset="0"/>
                        </a:rPr>
                        <a:t>116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D680"/>
                    </a:solidFill>
                  </a:tcPr>
                </a:tc>
                <a:tc>
                  <a:txBody>
                    <a:bodyPr/>
                    <a:lstStyle/>
                    <a:p>
                      <a:pPr algn="ctr" fontAlgn="ctr"/>
                      <a:r>
                        <a:rPr lang="en-GB" sz="1000" b="0" i="0" u="none" strike="noStrike">
                          <a:solidFill>
                            <a:srgbClr val="000000"/>
                          </a:solidFill>
                          <a:effectLst/>
                          <a:latin typeface="Arial" panose="020B0604020202020204" pitchFamily="34" charset="0"/>
                        </a:rPr>
                        <a:t>141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CA7E"/>
                    </a:solidFill>
                  </a:tcPr>
                </a:tc>
                <a:tc>
                  <a:txBody>
                    <a:bodyPr/>
                    <a:lstStyle/>
                    <a:p>
                      <a:pPr algn="ctr" fontAlgn="ctr"/>
                      <a:r>
                        <a:rPr lang="en-GB" sz="1000" b="0" i="0" u="none" strike="noStrike">
                          <a:solidFill>
                            <a:srgbClr val="000000"/>
                          </a:solidFill>
                          <a:effectLst/>
                          <a:latin typeface="Arial" panose="020B0604020202020204" pitchFamily="34" charset="0"/>
                        </a:rPr>
                        <a:t>156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C37C"/>
                    </a:solidFill>
                  </a:tcPr>
                </a:tc>
                <a:tc>
                  <a:txBody>
                    <a:bodyPr/>
                    <a:lstStyle/>
                    <a:p>
                      <a:pPr algn="ctr" fontAlgn="ctr"/>
                      <a:r>
                        <a:rPr lang="en-GB" sz="1000" b="0" i="0" u="none" strike="noStrike">
                          <a:solidFill>
                            <a:srgbClr val="000000"/>
                          </a:solidFill>
                          <a:effectLst/>
                          <a:latin typeface="Arial" panose="020B0604020202020204" pitchFamily="34" charset="0"/>
                        </a:rPr>
                        <a:t>131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CCF7F"/>
                    </a:solidFill>
                  </a:tcPr>
                </a:tc>
                <a:tc>
                  <a:txBody>
                    <a:bodyPr/>
                    <a:lstStyle/>
                    <a:p>
                      <a:pPr algn="ctr" fontAlgn="ctr"/>
                      <a:r>
                        <a:rPr lang="en-GB" sz="1000" b="0" i="0" u="none" strike="noStrike">
                          <a:solidFill>
                            <a:srgbClr val="000000"/>
                          </a:solidFill>
                          <a:effectLst/>
                          <a:latin typeface="Arial" panose="020B0604020202020204" pitchFamily="34" charset="0"/>
                        </a:rPr>
                        <a:t>103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8DC81"/>
                    </a:solidFill>
                  </a:tcPr>
                </a:tc>
                <a:tc>
                  <a:txBody>
                    <a:bodyPr/>
                    <a:lstStyle/>
                    <a:p>
                      <a:pPr algn="ctr" fontAlgn="ctr"/>
                      <a:r>
                        <a:rPr lang="en-GB" sz="1000" b="0" i="0" u="none" strike="noStrike">
                          <a:solidFill>
                            <a:srgbClr val="000000"/>
                          </a:solidFill>
                          <a:effectLst/>
                          <a:latin typeface="Arial" panose="020B0604020202020204" pitchFamily="34" charset="0"/>
                        </a:rPr>
                        <a:t>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483"/>
                    </a:solidFill>
                  </a:tcPr>
                </a:tc>
                <a:tc>
                  <a:txBody>
                    <a:bodyPr/>
                    <a:lstStyle/>
                    <a:p>
                      <a:pPr algn="ctr" fontAlgn="ctr"/>
                      <a:r>
                        <a:rPr lang="en-GB" sz="1000" b="0" i="0" u="none" strike="noStrike">
                          <a:solidFill>
                            <a:srgbClr val="000000"/>
                          </a:solidFill>
                          <a:effectLst/>
                          <a:latin typeface="Arial" panose="020B0604020202020204" pitchFamily="34" charset="0"/>
                        </a:rPr>
                        <a:t>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883"/>
                    </a:solidFill>
                  </a:tcPr>
                </a:tc>
                <a:tc>
                  <a:txBody>
                    <a:bodyPr/>
                    <a:lstStyle/>
                    <a:p>
                      <a:pPr algn="ctr" fontAlgn="ctr"/>
                      <a:r>
                        <a:rPr lang="en-GB" sz="1000" b="0" i="0" u="none" strike="noStrike">
                          <a:solidFill>
                            <a:srgbClr val="000000"/>
                          </a:solidFill>
                          <a:effectLst/>
                          <a:latin typeface="Arial" panose="020B0604020202020204" pitchFamily="34" charset="0"/>
                        </a:rPr>
                        <a:t>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E7E"/>
                    </a:solidFill>
                  </a:tcPr>
                </a:tc>
                <a:tc>
                  <a:txBody>
                    <a:bodyPr/>
                    <a:lstStyle/>
                    <a:p>
                      <a:pPr algn="ctr" fontAlgn="ctr"/>
                      <a:r>
                        <a:rPr lang="en-GB" sz="1000" b="0" i="0" u="none" strike="noStrike">
                          <a:solidFill>
                            <a:srgbClr val="000000"/>
                          </a:solidFill>
                          <a:effectLst/>
                          <a:latin typeface="Arial" panose="020B0604020202020204" pitchFamily="34" charset="0"/>
                        </a:rPr>
                        <a:t>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77D"/>
                    </a:solidFill>
                  </a:tcPr>
                </a:tc>
                <a:tc>
                  <a:txBody>
                    <a:bodyPr/>
                    <a:lstStyle/>
                    <a:p>
                      <a:pPr algn="ctr" fontAlgn="ctr"/>
                      <a:r>
                        <a:rPr lang="en-GB" sz="1000" b="0" i="0" u="none" strike="noStrike">
                          <a:solidFill>
                            <a:srgbClr val="000000"/>
                          </a:solidFill>
                          <a:effectLst/>
                          <a:latin typeface="Arial" panose="020B0604020202020204" pitchFamily="34" charset="0"/>
                        </a:rPr>
                        <a:t>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777"/>
                    </a:solidFill>
                  </a:tcPr>
                </a:tc>
                <a:tc>
                  <a:txBody>
                    <a:bodyPr/>
                    <a:lstStyle/>
                    <a:p>
                      <a:pPr algn="ctr" fontAlgn="ctr"/>
                      <a:r>
                        <a:rPr lang="en-GB" sz="1000" b="0" i="0" u="none" strike="noStrike">
                          <a:solidFill>
                            <a:srgbClr val="000000"/>
                          </a:solidFill>
                          <a:effectLst/>
                          <a:latin typeface="Arial" panose="020B0604020202020204" pitchFamily="34" charset="0"/>
                        </a:rPr>
                        <a:t>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175"/>
                    </a:solidFill>
                  </a:tcPr>
                </a:tc>
                <a:extLst>
                  <a:ext uri="{0D108BD9-81ED-4DB2-BD59-A6C34878D82A}">
                    <a16:rowId xmlns:a16="http://schemas.microsoft.com/office/drawing/2014/main" val="2991923034"/>
                  </a:ext>
                </a:extLst>
              </a:tr>
              <a:tr h="335545">
                <a:tc>
                  <a:txBody>
                    <a:bodyPr/>
                    <a:lstStyle/>
                    <a:p>
                      <a:pPr algn="ctr" fontAlgn="b"/>
                      <a:r>
                        <a:rPr lang="en-GB" sz="1000" b="1" i="0" u="none" strike="noStrike">
                          <a:solidFill>
                            <a:srgbClr val="000000"/>
                          </a:solidFill>
                          <a:effectLst/>
                          <a:latin typeface="Arial" panose="020B0604020202020204" pitchFamily="34" charset="0"/>
                        </a:rPr>
                        <a:t>Thursday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0" i="0" u="none" strike="noStrike">
                          <a:solidFill>
                            <a:srgbClr val="000000"/>
                          </a:solidFill>
                          <a:effectLst/>
                          <a:latin typeface="Arial" panose="020B0604020202020204" pitchFamily="34" charset="0"/>
                        </a:rPr>
                        <a:t>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07E"/>
                    </a:solidFill>
                  </a:tcPr>
                </a:tc>
                <a:tc>
                  <a:txBody>
                    <a:bodyPr/>
                    <a:lstStyle/>
                    <a:p>
                      <a:pPr algn="ctr" fontAlgn="ctr"/>
                      <a:r>
                        <a:rPr lang="en-GB" sz="1000" b="0" i="0" u="none" strike="noStrike">
                          <a:solidFill>
                            <a:srgbClr val="000000"/>
                          </a:solidFill>
                          <a:effectLst/>
                          <a:latin typeface="Arial" panose="020B0604020202020204" pitchFamily="34" charset="0"/>
                        </a:rPr>
                        <a:t>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E984"/>
                    </a:solidFill>
                  </a:tcPr>
                </a:tc>
                <a:tc>
                  <a:txBody>
                    <a:bodyPr/>
                    <a:lstStyle/>
                    <a:p>
                      <a:pPr algn="ctr" fontAlgn="ctr"/>
                      <a:r>
                        <a:rPr lang="en-GB" sz="1000" b="0" i="0" u="none" strike="noStrike">
                          <a:solidFill>
                            <a:srgbClr val="000000"/>
                          </a:solidFill>
                          <a:effectLst/>
                          <a:latin typeface="Arial" panose="020B0604020202020204" pitchFamily="34" charset="0"/>
                        </a:rPr>
                        <a:t>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ctr"/>
                      <a:r>
                        <a:rPr lang="en-GB" sz="1000" b="0" i="0" u="none" strike="noStrike">
                          <a:solidFill>
                            <a:srgbClr val="000000"/>
                          </a:solidFill>
                          <a:effectLst/>
                          <a:latin typeface="Arial" panose="020B0604020202020204" pitchFamily="34" charset="0"/>
                        </a:rPr>
                        <a:t>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182"/>
                    </a:solidFill>
                  </a:tcPr>
                </a:tc>
                <a:tc>
                  <a:txBody>
                    <a:bodyPr/>
                    <a:lstStyle/>
                    <a:p>
                      <a:pPr algn="ctr" fontAlgn="ctr"/>
                      <a:r>
                        <a:rPr lang="en-GB" sz="1000" b="0" i="0" u="none" strike="noStrike">
                          <a:solidFill>
                            <a:srgbClr val="000000"/>
                          </a:solidFill>
                          <a:effectLst/>
                          <a:latin typeface="Arial" panose="020B0604020202020204" pitchFamily="34" charset="0"/>
                        </a:rPr>
                        <a:t>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E81"/>
                    </a:solidFill>
                  </a:tcPr>
                </a:tc>
                <a:tc>
                  <a:txBody>
                    <a:bodyPr/>
                    <a:lstStyle/>
                    <a:p>
                      <a:pPr algn="ctr" fontAlgn="ctr"/>
                      <a:r>
                        <a:rPr lang="en-GB" sz="1000" b="0" i="0" u="none" strike="noStrike">
                          <a:solidFill>
                            <a:srgbClr val="000000"/>
                          </a:solidFill>
                          <a:effectLst/>
                          <a:latin typeface="Arial" panose="020B0604020202020204" pitchFamily="34" charset="0"/>
                        </a:rPr>
                        <a:t>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081"/>
                    </a:solidFill>
                  </a:tcPr>
                </a:tc>
                <a:tc>
                  <a:txBody>
                    <a:bodyPr/>
                    <a:lstStyle/>
                    <a:p>
                      <a:pPr algn="ctr" fontAlgn="ctr"/>
                      <a:r>
                        <a:rPr lang="en-GB" sz="1000" b="0" i="0" u="none" strike="noStrike">
                          <a:solidFill>
                            <a:srgbClr val="000000"/>
                          </a:solidFill>
                          <a:effectLst/>
                          <a:latin typeface="Arial" panose="020B0604020202020204" pitchFamily="34" charset="0"/>
                        </a:rPr>
                        <a:t>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883"/>
                    </a:solidFill>
                  </a:tcPr>
                </a:tc>
                <a:tc>
                  <a:txBody>
                    <a:bodyPr/>
                    <a:lstStyle/>
                    <a:p>
                      <a:pPr algn="ctr" fontAlgn="ctr"/>
                      <a:r>
                        <a:rPr lang="en-GB" sz="1000" b="0" i="0" u="none" strike="noStrike">
                          <a:solidFill>
                            <a:srgbClr val="000000"/>
                          </a:solidFill>
                          <a:effectLst/>
                          <a:latin typeface="Arial" panose="020B0604020202020204" pitchFamily="34" charset="0"/>
                        </a:rPr>
                        <a:t>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784"/>
                    </a:solidFill>
                  </a:tcPr>
                </a:tc>
                <a:tc>
                  <a:txBody>
                    <a:bodyPr/>
                    <a:lstStyle/>
                    <a:p>
                      <a:pPr algn="ctr" fontAlgn="ctr"/>
                      <a:r>
                        <a:rPr lang="en-GB" sz="1000" b="0" i="0" u="none" strike="noStrike">
                          <a:solidFill>
                            <a:srgbClr val="000000"/>
                          </a:solidFill>
                          <a:effectLst/>
                          <a:latin typeface="Arial" panose="020B0604020202020204" pitchFamily="34" charset="0"/>
                        </a:rPr>
                        <a:t>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E884"/>
                    </a:solidFill>
                  </a:tcPr>
                </a:tc>
                <a:tc>
                  <a:txBody>
                    <a:bodyPr/>
                    <a:lstStyle/>
                    <a:p>
                      <a:pPr algn="ctr" fontAlgn="ctr"/>
                      <a:r>
                        <a:rPr lang="en-GB" sz="1000" b="0" i="0" u="none" strike="noStrike">
                          <a:solidFill>
                            <a:srgbClr val="000000"/>
                          </a:solidFill>
                          <a:effectLst/>
                          <a:latin typeface="Arial" panose="020B0604020202020204" pitchFamily="34" charset="0"/>
                        </a:rPr>
                        <a:t>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783"/>
                    </a:solidFill>
                  </a:tcPr>
                </a:tc>
                <a:tc>
                  <a:txBody>
                    <a:bodyPr/>
                    <a:lstStyle/>
                    <a:p>
                      <a:pPr algn="ctr" fontAlgn="ctr"/>
                      <a:r>
                        <a:rPr lang="en-GB" sz="1000" b="0" i="0" u="none" strike="noStrike">
                          <a:solidFill>
                            <a:srgbClr val="000000"/>
                          </a:solidFill>
                          <a:effectLst/>
                          <a:latin typeface="Arial" panose="020B0604020202020204" pitchFamily="34" charset="0"/>
                        </a:rPr>
                        <a:t>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F81"/>
                    </a:solidFill>
                  </a:tcPr>
                </a:tc>
                <a:tc>
                  <a:txBody>
                    <a:bodyPr/>
                    <a:lstStyle/>
                    <a:p>
                      <a:pPr algn="ctr" fontAlgn="ctr"/>
                      <a:r>
                        <a:rPr lang="en-GB" sz="1000" b="0" i="0" u="none" strike="noStrike">
                          <a:solidFill>
                            <a:srgbClr val="000000"/>
                          </a:solidFill>
                          <a:effectLst/>
                          <a:latin typeface="Arial" panose="020B0604020202020204" pitchFamily="34" charset="0"/>
                        </a:rPr>
                        <a:t>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E984"/>
                    </a:solidFill>
                  </a:tcPr>
                </a:tc>
                <a:tc>
                  <a:txBody>
                    <a:bodyPr/>
                    <a:lstStyle/>
                    <a:p>
                      <a:pPr algn="ctr" fontAlgn="ctr"/>
                      <a:r>
                        <a:rPr lang="en-GB" sz="1000" b="0" i="0" u="none" strike="noStrike">
                          <a:solidFill>
                            <a:srgbClr val="000000"/>
                          </a:solidFill>
                          <a:effectLst/>
                          <a:latin typeface="Arial" panose="020B0604020202020204" pitchFamily="34" charset="0"/>
                        </a:rPr>
                        <a:t>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583"/>
                    </a:solidFill>
                  </a:tcPr>
                </a:tc>
                <a:tc>
                  <a:txBody>
                    <a:bodyPr/>
                    <a:lstStyle/>
                    <a:p>
                      <a:pPr algn="ctr" fontAlgn="ctr"/>
                      <a:r>
                        <a:rPr lang="en-GB" sz="1000" b="0" i="0" u="none" strike="noStrike">
                          <a:solidFill>
                            <a:srgbClr val="000000"/>
                          </a:solidFill>
                          <a:effectLst/>
                          <a:latin typeface="Arial" panose="020B0604020202020204" pitchFamily="34" charset="0"/>
                        </a:rPr>
                        <a:t>113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9D780"/>
                    </a:solidFill>
                  </a:tcPr>
                </a:tc>
                <a:tc>
                  <a:txBody>
                    <a:bodyPr/>
                    <a:lstStyle/>
                    <a:p>
                      <a:pPr algn="ctr" fontAlgn="ctr"/>
                      <a:r>
                        <a:rPr lang="en-GB" sz="1000" b="0" i="0" u="none" strike="noStrike">
                          <a:solidFill>
                            <a:srgbClr val="000000"/>
                          </a:solidFill>
                          <a:effectLst/>
                          <a:latin typeface="Arial" panose="020B0604020202020204" pitchFamily="34" charset="0"/>
                        </a:rPr>
                        <a:t>138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C7E"/>
                    </a:solidFill>
                  </a:tcPr>
                </a:tc>
                <a:tc>
                  <a:txBody>
                    <a:bodyPr/>
                    <a:lstStyle/>
                    <a:p>
                      <a:pPr algn="ctr" fontAlgn="ctr"/>
                      <a:r>
                        <a:rPr lang="en-GB" sz="1000" b="0" i="0" u="none" strike="noStrike">
                          <a:solidFill>
                            <a:srgbClr val="000000"/>
                          </a:solidFill>
                          <a:effectLst/>
                          <a:latin typeface="Arial" panose="020B0604020202020204" pitchFamily="34" charset="0"/>
                        </a:rPr>
                        <a:t>159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C27C"/>
                    </a:solidFill>
                  </a:tcPr>
                </a:tc>
                <a:tc>
                  <a:txBody>
                    <a:bodyPr/>
                    <a:lstStyle/>
                    <a:p>
                      <a:pPr algn="ctr" fontAlgn="ctr"/>
                      <a:r>
                        <a:rPr lang="en-GB" sz="1000" b="0" i="0" u="none" strike="noStrike">
                          <a:solidFill>
                            <a:srgbClr val="000000"/>
                          </a:solidFill>
                          <a:effectLst/>
                          <a:latin typeface="Arial" panose="020B0604020202020204" pitchFamily="34" charset="0"/>
                        </a:rPr>
                        <a:t>134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8CE7F"/>
                    </a:solidFill>
                  </a:tcPr>
                </a:tc>
                <a:tc>
                  <a:txBody>
                    <a:bodyPr/>
                    <a:lstStyle/>
                    <a:p>
                      <a:pPr algn="ctr" fontAlgn="ctr"/>
                      <a:r>
                        <a:rPr lang="en-GB" sz="1000" b="0" i="0" u="none" strike="noStrike">
                          <a:solidFill>
                            <a:srgbClr val="000000"/>
                          </a:solidFill>
                          <a:effectLst/>
                          <a:latin typeface="Arial" panose="020B0604020202020204" pitchFamily="34" charset="0"/>
                        </a:rPr>
                        <a:t>101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DC81"/>
                    </a:solidFill>
                  </a:tcPr>
                </a:tc>
                <a:tc>
                  <a:txBody>
                    <a:bodyPr/>
                    <a:lstStyle/>
                    <a:p>
                      <a:pPr algn="ctr" fontAlgn="ctr"/>
                      <a:r>
                        <a:rPr lang="en-GB" sz="1000" b="0" i="0" u="none" strike="noStrike">
                          <a:solidFill>
                            <a:srgbClr val="000000"/>
                          </a:solidFill>
                          <a:effectLst/>
                          <a:latin typeface="Arial" panose="020B0604020202020204" pitchFamily="34" charset="0"/>
                        </a:rPr>
                        <a:t>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583"/>
                    </a:solidFill>
                  </a:tcPr>
                </a:tc>
                <a:tc>
                  <a:txBody>
                    <a:bodyPr/>
                    <a:lstStyle/>
                    <a:p>
                      <a:pPr algn="ctr" fontAlgn="ctr"/>
                      <a:r>
                        <a:rPr lang="en-GB" sz="1000" b="0" i="0" u="none" strike="noStrike">
                          <a:solidFill>
                            <a:srgbClr val="000000"/>
                          </a:solidFill>
                          <a:effectLst/>
                          <a:latin typeface="Arial" panose="020B0604020202020204" pitchFamily="34" charset="0"/>
                        </a:rPr>
                        <a:t>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783"/>
                    </a:solidFill>
                  </a:tcPr>
                </a:tc>
                <a:tc>
                  <a:txBody>
                    <a:bodyPr/>
                    <a:lstStyle/>
                    <a:p>
                      <a:pPr algn="ctr" fontAlgn="ctr"/>
                      <a:r>
                        <a:rPr lang="en-GB" sz="1000" b="0" i="0" u="none" strike="noStrike">
                          <a:solidFill>
                            <a:srgbClr val="000000"/>
                          </a:solidFill>
                          <a:effectLst/>
                          <a:latin typeface="Arial" panose="020B0604020202020204" pitchFamily="34" charset="0"/>
                        </a:rPr>
                        <a:t>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C81"/>
                    </a:solidFill>
                  </a:tcPr>
                </a:tc>
                <a:tc>
                  <a:txBody>
                    <a:bodyPr/>
                    <a:lstStyle/>
                    <a:p>
                      <a:pPr algn="ctr" fontAlgn="ctr"/>
                      <a:r>
                        <a:rPr lang="en-GB" sz="1000" b="0" i="0" u="none" strike="noStrike">
                          <a:solidFill>
                            <a:srgbClr val="000000"/>
                          </a:solidFill>
                          <a:effectLst/>
                          <a:latin typeface="Arial" panose="020B0604020202020204" pitchFamily="34" charset="0"/>
                        </a:rPr>
                        <a:t>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680"/>
                    </a:solidFill>
                  </a:tcPr>
                </a:tc>
                <a:tc>
                  <a:txBody>
                    <a:bodyPr/>
                    <a:lstStyle/>
                    <a:p>
                      <a:pPr algn="ctr" fontAlgn="ctr"/>
                      <a:r>
                        <a:rPr lang="en-GB" sz="1000" b="0" i="0" u="none" strike="noStrike">
                          <a:solidFill>
                            <a:srgbClr val="000000"/>
                          </a:solidFill>
                          <a:effectLst/>
                          <a:latin typeface="Arial" panose="020B0604020202020204" pitchFamily="34" charset="0"/>
                        </a:rPr>
                        <a:t>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C81"/>
                    </a:solidFill>
                  </a:tcPr>
                </a:tc>
                <a:tc>
                  <a:txBody>
                    <a:bodyPr/>
                    <a:lstStyle/>
                    <a:p>
                      <a:pPr algn="ctr" fontAlgn="ctr"/>
                      <a:r>
                        <a:rPr lang="en-GB" sz="1000" b="0" i="0" u="none" strike="noStrike">
                          <a:solidFill>
                            <a:srgbClr val="000000"/>
                          </a:solidFill>
                          <a:effectLst/>
                          <a:latin typeface="Arial" panose="020B0604020202020204" pitchFamily="34" charset="0"/>
                        </a:rPr>
                        <a:t>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A7D"/>
                    </a:solidFill>
                  </a:tcPr>
                </a:tc>
                <a:extLst>
                  <a:ext uri="{0D108BD9-81ED-4DB2-BD59-A6C34878D82A}">
                    <a16:rowId xmlns:a16="http://schemas.microsoft.com/office/drawing/2014/main" val="1239775743"/>
                  </a:ext>
                </a:extLst>
              </a:tr>
              <a:tr h="335545">
                <a:tc>
                  <a:txBody>
                    <a:bodyPr/>
                    <a:lstStyle/>
                    <a:p>
                      <a:pPr algn="ctr" fontAlgn="b"/>
                      <a:r>
                        <a:rPr lang="en-GB" sz="1000" b="1" i="0" u="none" strike="noStrike">
                          <a:solidFill>
                            <a:srgbClr val="000000"/>
                          </a:solidFill>
                          <a:effectLst/>
                          <a:latin typeface="Arial" panose="020B0604020202020204" pitchFamily="34" charset="0"/>
                        </a:rPr>
                        <a:t>Friday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0" i="0" u="none" strike="noStrike">
                          <a:solidFill>
                            <a:srgbClr val="000000"/>
                          </a:solidFill>
                          <a:effectLst/>
                          <a:latin typeface="Arial" panose="020B0604020202020204" pitchFamily="34" charset="0"/>
                        </a:rPr>
                        <a:t>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D7E"/>
                    </a:solidFill>
                  </a:tcPr>
                </a:tc>
                <a:tc>
                  <a:txBody>
                    <a:bodyPr/>
                    <a:lstStyle/>
                    <a:p>
                      <a:pPr algn="ctr" fontAlgn="ctr"/>
                      <a:r>
                        <a:rPr lang="en-GB" sz="1000" b="0" i="0" u="none" strike="noStrike">
                          <a:solidFill>
                            <a:srgbClr val="000000"/>
                          </a:solidFill>
                          <a:effectLst/>
                          <a:latin typeface="Arial" panose="020B0604020202020204" pitchFamily="34" charset="0"/>
                        </a:rPr>
                        <a:t>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A83"/>
                    </a:solidFill>
                  </a:tcPr>
                </a:tc>
                <a:tc>
                  <a:txBody>
                    <a:bodyPr/>
                    <a:lstStyle/>
                    <a:p>
                      <a:pPr algn="ctr" fontAlgn="ctr"/>
                      <a:r>
                        <a:rPr lang="en-GB" sz="1000" b="0" i="0" u="none" strike="noStrike">
                          <a:solidFill>
                            <a:srgbClr val="000000"/>
                          </a:solidFill>
                          <a:effectLst/>
                          <a:latin typeface="Arial" panose="020B0604020202020204" pitchFamily="34" charset="0"/>
                        </a:rPr>
                        <a:t>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680"/>
                    </a:solidFill>
                  </a:tcPr>
                </a:tc>
                <a:tc>
                  <a:txBody>
                    <a:bodyPr/>
                    <a:lstStyle/>
                    <a:p>
                      <a:pPr algn="ctr" fontAlgn="ctr"/>
                      <a:r>
                        <a:rPr lang="en-GB" sz="1000" b="0" i="0" u="none" strike="noStrike">
                          <a:solidFill>
                            <a:srgbClr val="000000"/>
                          </a:solidFill>
                          <a:effectLst/>
                          <a:latin typeface="Arial" panose="020B0604020202020204" pitchFamily="34" charset="0"/>
                        </a:rPr>
                        <a:t>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E81"/>
                    </a:solidFill>
                  </a:tcPr>
                </a:tc>
                <a:tc>
                  <a:txBody>
                    <a:bodyPr/>
                    <a:lstStyle/>
                    <a:p>
                      <a:pPr algn="ctr" fontAlgn="ctr"/>
                      <a:r>
                        <a:rPr lang="en-GB" sz="1000" b="0" i="0" u="none" strike="noStrike">
                          <a:solidFill>
                            <a:srgbClr val="000000"/>
                          </a:solidFill>
                          <a:effectLst/>
                          <a:latin typeface="Arial" panose="020B0604020202020204" pitchFamily="34" charset="0"/>
                        </a:rPr>
                        <a:t>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E81"/>
                    </a:solidFill>
                  </a:tcPr>
                </a:tc>
                <a:tc>
                  <a:txBody>
                    <a:bodyPr/>
                    <a:lstStyle/>
                    <a:p>
                      <a:pPr algn="ctr" fontAlgn="ctr"/>
                      <a:r>
                        <a:rPr lang="en-GB" sz="1000" b="0" i="0" u="none" strike="noStrike">
                          <a:solidFill>
                            <a:srgbClr val="000000"/>
                          </a:solidFill>
                          <a:effectLst/>
                          <a:latin typeface="Arial" panose="020B0604020202020204" pitchFamily="34" charset="0"/>
                        </a:rPr>
                        <a:t>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282"/>
                    </a:solidFill>
                  </a:tcPr>
                </a:tc>
                <a:tc>
                  <a:txBody>
                    <a:bodyPr/>
                    <a:lstStyle/>
                    <a:p>
                      <a:pPr algn="ctr" fontAlgn="ctr"/>
                      <a:r>
                        <a:rPr lang="en-GB" sz="1000" b="0" i="0" u="none" strike="noStrike">
                          <a:solidFill>
                            <a:srgbClr val="000000"/>
                          </a:solidFill>
                          <a:effectLst/>
                          <a:latin typeface="Arial" panose="020B0604020202020204" pitchFamily="34" charset="0"/>
                        </a:rPr>
                        <a:t>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E884"/>
                    </a:solidFill>
                  </a:tcPr>
                </a:tc>
                <a:tc>
                  <a:txBody>
                    <a:bodyPr/>
                    <a:lstStyle/>
                    <a:p>
                      <a:pPr algn="ctr" fontAlgn="ctr"/>
                      <a:r>
                        <a:rPr lang="en-GB" sz="1000" b="0" i="0" u="none" strike="noStrike">
                          <a:solidFill>
                            <a:srgbClr val="000000"/>
                          </a:solidFill>
                          <a:effectLst/>
                          <a:latin typeface="Arial" panose="020B0604020202020204" pitchFamily="34" charset="0"/>
                        </a:rPr>
                        <a:t>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884"/>
                    </a:solidFill>
                  </a:tcPr>
                </a:tc>
                <a:tc>
                  <a:txBody>
                    <a:bodyPr/>
                    <a:lstStyle/>
                    <a:p>
                      <a:pPr algn="ctr" fontAlgn="ctr"/>
                      <a:r>
                        <a:rPr lang="en-GB" sz="1000" b="0" i="0" u="none" strike="noStrike">
                          <a:solidFill>
                            <a:srgbClr val="000000"/>
                          </a:solidFill>
                          <a:effectLst/>
                          <a:latin typeface="Arial" panose="020B0604020202020204" pitchFamily="34" charset="0"/>
                        </a:rPr>
                        <a:t>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B84"/>
                    </a:solidFill>
                  </a:tcPr>
                </a:tc>
                <a:tc>
                  <a:txBody>
                    <a:bodyPr/>
                    <a:lstStyle/>
                    <a:p>
                      <a:pPr algn="ctr" fontAlgn="ctr"/>
                      <a:r>
                        <a:rPr lang="en-GB" sz="1000" b="0" i="0" u="none" strike="noStrike">
                          <a:solidFill>
                            <a:srgbClr val="000000"/>
                          </a:solidFill>
                          <a:effectLst/>
                          <a:latin typeface="Arial" panose="020B0604020202020204" pitchFamily="34" charset="0"/>
                        </a:rPr>
                        <a:t>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D81"/>
                    </a:solidFill>
                  </a:tcPr>
                </a:tc>
                <a:tc>
                  <a:txBody>
                    <a:bodyPr/>
                    <a:lstStyle/>
                    <a:p>
                      <a:pPr algn="ctr" fontAlgn="ctr"/>
                      <a:r>
                        <a:rPr lang="en-GB" sz="1000" b="0" i="0" u="none" strike="noStrike">
                          <a:solidFill>
                            <a:srgbClr val="000000"/>
                          </a:solidFill>
                          <a:effectLst/>
                          <a:latin typeface="Arial" panose="020B0604020202020204" pitchFamily="34" charset="0"/>
                        </a:rPr>
                        <a:t>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683"/>
                    </a:solidFill>
                  </a:tcPr>
                </a:tc>
                <a:tc>
                  <a:txBody>
                    <a:bodyPr/>
                    <a:lstStyle/>
                    <a:p>
                      <a:pPr algn="ctr" fontAlgn="ctr"/>
                      <a:r>
                        <a:rPr lang="en-GB" sz="1000" b="0" i="0" u="none" strike="noStrike">
                          <a:solidFill>
                            <a:srgbClr val="000000"/>
                          </a:solidFill>
                          <a:effectLst/>
                          <a:latin typeface="Arial" panose="020B0604020202020204" pitchFamily="34" charset="0"/>
                        </a:rPr>
                        <a:t>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784"/>
                    </a:solidFill>
                  </a:tcPr>
                </a:tc>
                <a:tc>
                  <a:txBody>
                    <a:bodyPr/>
                    <a:lstStyle/>
                    <a:p>
                      <a:pPr algn="ctr" fontAlgn="ctr"/>
                      <a:r>
                        <a:rPr lang="en-GB" sz="1000" b="0" i="0" u="none" strike="noStrike">
                          <a:solidFill>
                            <a:srgbClr val="000000"/>
                          </a:solidFill>
                          <a:effectLst/>
                          <a:latin typeface="Arial" panose="020B0604020202020204" pitchFamily="34" charset="0"/>
                        </a:rPr>
                        <a:t>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182"/>
                    </a:solidFill>
                  </a:tcPr>
                </a:tc>
                <a:tc>
                  <a:txBody>
                    <a:bodyPr/>
                    <a:lstStyle/>
                    <a:p>
                      <a:pPr algn="ctr" fontAlgn="ctr"/>
                      <a:r>
                        <a:rPr lang="en-GB" sz="1000" b="0" i="0" u="none" strike="noStrike">
                          <a:solidFill>
                            <a:srgbClr val="000000"/>
                          </a:solidFill>
                          <a:effectLst/>
                          <a:latin typeface="Arial" panose="020B0604020202020204" pitchFamily="34" charset="0"/>
                        </a:rPr>
                        <a:t>111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CD881"/>
                    </a:solidFill>
                  </a:tcPr>
                </a:tc>
                <a:tc>
                  <a:txBody>
                    <a:bodyPr/>
                    <a:lstStyle/>
                    <a:p>
                      <a:pPr algn="ctr" fontAlgn="ctr"/>
                      <a:r>
                        <a:rPr lang="en-GB" sz="1000" b="0" i="0" u="none" strike="noStrike">
                          <a:solidFill>
                            <a:srgbClr val="000000"/>
                          </a:solidFill>
                          <a:effectLst/>
                          <a:latin typeface="Arial" panose="020B0604020202020204" pitchFamily="34" charset="0"/>
                        </a:rPr>
                        <a:t>138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1CC7E"/>
                    </a:solidFill>
                  </a:tcPr>
                </a:tc>
                <a:tc>
                  <a:txBody>
                    <a:bodyPr/>
                    <a:lstStyle/>
                    <a:p>
                      <a:pPr algn="ctr" fontAlgn="ctr"/>
                      <a:r>
                        <a:rPr lang="en-GB" sz="1000" b="0" i="0" u="none" strike="noStrike">
                          <a:solidFill>
                            <a:srgbClr val="000000"/>
                          </a:solidFill>
                          <a:effectLst/>
                          <a:latin typeface="Arial" panose="020B0604020202020204" pitchFamily="34" charset="0"/>
                        </a:rPr>
                        <a:t>154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9C57D"/>
                    </a:solidFill>
                  </a:tcPr>
                </a:tc>
                <a:tc>
                  <a:txBody>
                    <a:bodyPr/>
                    <a:lstStyle/>
                    <a:p>
                      <a:pPr algn="ctr" fontAlgn="ctr"/>
                      <a:r>
                        <a:rPr lang="en-GB" sz="1000" b="0" i="0" u="none" strike="noStrike">
                          <a:solidFill>
                            <a:srgbClr val="000000"/>
                          </a:solidFill>
                          <a:effectLst/>
                          <a:latin typeface="Arial" panose="020B0604020202020204" pitchFamily="34" charset="0"/>
                        </a:rPr>
                        <a:t>137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C7E"/>
                    </a:solidFill>
                  </a:tcPr>
                </a:tc>
                <a:tc>
                  <a:txBody>
                    <a:bodyPr/>
                    <a:lstStyle/>
                    <a:p>
                      <a:pPr algn="ctr" fontAlgn="ctr"/>
                      <a:r>
                        <a:rPr lang="en-GB" sz="1000" b="0" i="0" u="none" strike="noStrike">
                          <a:solidFill>
                            <a:srgbClr val="000000"/>
                          </a:solidFill>
                          <a:effectLst/>
                          <a:latin typeface="Arial" panose="020B0604020202020204" pitchFamily="34" charset="0"/>
                        </a:rPr>
                        <a:t>113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9D780"/>
                    </a:solidFill>
                  </a:tcPr>
                </a:tc>
                <a:tc>
                  <a:txBody>
                    <a:bodyPr/>
                    <a:lstStyle/>
                    <a:p>
                      <a:pPr algn="ctr" fontAlgn="ctr"/>
                      <a:r>
                        <a:rPr lang="en-GB" sz="1000" b="0" i="0" u="none" strike="noStrike">
                          <a:solidFill>
                            <a:srgbClr val="000000"/>
                          </a:solidFill>
                          <a:effectLst/>
                          <a:latin typeface="Arial" panose="020B0604020202020204" pitchFamily="34" charset="0"/>
                        </a:rPr>
                        <a:t>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182"/>
                    </a:solidFill>
                  </a:tcPr>
                </a:tc>
                <a:tc>
                  <a:txBody>
                    <a:bodyPr/>
                    <a:lstStyle/>
                    <a:p>
                      <a:pPr algn="ctr" fontAlgn="ctr"/>
                      <a:r>
                        <a:rPr lang="en-GB" sz="1000" b="0" i="0" u="none" strike="noStrike">
                          <a:solidFill>
                            <a:srgbClr val="000000"/>
                          </a:solidFill>
                          <a:effectLst/>
                          <a:latin typeface="Arial" panose="020B0604020202020204" pitchFamily="34" charset="0"/>
                        </a:rPr>
                        <a:t>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E884"/>
                    </a:solidFill>
                  </a:tcPr>
                </a:tc>
                <a:tc>
                  <a:txBody>
                    <a:bodyPr/>
                    <a:lstStyle/>
                    <a:p>
                      <a:pPr algn="ctr" fontAlgn="ctr"/>
                      <a:r>
                        <a:rPr lang="en-GB" sz="1000" b="0" i="0" u="none" strike="noStrike">
                          <a:solidFill>
                            <a:srgbClr val="000000"/>
                          </a:solidFill>
                          <a:effectLst/>
                          <a:latin typeface="Arial" panose="020B0604020202020204" pitchFamily="34" charset="0"/>
                        </a:rPr>
                        <a:t>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783"/>
                    </a:solidFill>
                  </a:tcPr>
                </a:tc>
                <a:tc>
                  <a:txBody>
                    <a:bodyPr/>
                    <a:lstStyle/>
                    <a:p>
                      <a:pPr algn="ctr" fontAlgn="ctr"/>
                      <a:r>
                        <a:rPr lang="en-GB" sz="1000" b="0" i="0" u="none" strike="noStrike">
                          <a:solidFill>
                            <a:srgbClr val="000000"/>
                          </a:solidFill>
                          <a:effectLst/>
                          <a:latin typeface="Arial" panose="020B0604020202020204" pitchFamily="34" charset="0"/>
                        </a:rPr>
                        <a:t>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D7B"/>
                    </a:solidFill>
                  </a:tcPr>
                </a:tc>
                <a:tc>
                  <a:txBody>
                    <a:bodyPr/>
                    <a:lstStyle/>
                    <a:p>
                      <a:pPr algn="ctr" fontAlgn="ctr"/>
                      <a:r>
                        <a:rPr lang="en-GB" sz="1000" b="0" i="0" u="none" strike="noStrike">
                          <a:solidFill>
                            <a:srgbClr val="000000"/>
                          </a:solidFill>
                          <a:effectLst/>
                          <a:latin typeface="Arial" panose="020B0604020202020204" pitchFamily="34" charset="0"/>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F75"/>
                    </a:solidFill>
                  </a:tcPr>
                </a:tc>
                <a:tc>
                  <a:txBody>
                    <a:bodyPr/>
                    <a:lstStyle/>
                    <a:p>
                      <a:pPr algn="ctr" fontAlgn="ctr"/>
                      <a:r>
                        <a:rPr lang="en-GB" sz="1000" b="0" i="0" u="none" strike="noStrike">
                          <a:solidFill>
                            <a:srgbClr val="000000"/>
                          </a:solidFill>
                          <a:effectLst/>
                          <a:latin typeface="Arial" panose="020B0604020202020204" pitchFamily="34" charset="0"/>
                        </a:rPr>
                        <a:t>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B078"/>
                    </a:solidFill>
                  </a:tcPr>
                </a:tc>
                <a:extLst>
                  <a:ext uri="{0D108BD9-81ED-4DB2-BD59-A6C34878D82A}">
                    <a16:rowId xmlns:a16="http://schemas.microsoft.com/office/drawing/2014/main" val="1056074910"/>
                  </a:ext>
                </a:extLst>
              </a:tr>
              <a:tr h="335545">
                <a:tc>
                  <a:txBody>
                    <a:bodyPr/>
                    <a:lstStyle/>
                    <a:p>
                      <a:pPr algn="ctr" fontAlgn="b"/>
                      <a:r>
                        <a:rPr lang="en-GB" sz="1000" b="1" i="0" u="none" strike="noStrike">
                          <a:solidFill>
                            <a:srgbClr val="000000"/>
                          </a:solidFill>
                          <a:effectLst/>
                          <a:latin typeface="Arial" panose="020B0604020202020204" pitchFamily="34" charset="0"/>
                        </a:rPr>
                        <a:t>Saturday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0" i="0" u="none" strike="noStrike">
                          <a:solidFill>
                            <a:srgbClr val="000000"/>
                          </a:solidFill>
                          <a:effectLst/>
                          <a:latin typeface="Arial" panose="020B0604020202020204" pitchFamily="34" charset="0"/>
                        </a:rPr>
                        <a:t>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977"/>
                    </a:solidFill>
                  </a:tcPr>
                </a:tc>
                <a:tc>
                  <a:txBody>
                    <a:bodyPr/>
                    <a:lstStyle/>
                    <a:p>
                      <a:pPr algn="ctr" fontAlgn="ctr"/>
                      <a:r>
                        <a:rPr lang="en-GB" sz="1000" b="0" i="0" u="none" strike="noStrike">
                          <a:solidFill>
                            <a:srgbClr val="000000"/>
                          </a:solidFill>
                          <a:effectLst/>
                          <a:latin typeface="Arial" panose="020B0604020202020204" pitchFamily="34" charset="0"/>
                        </a:rPr>
                        <a:t>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683"/>
                    </a:solidFill>
                  </a:tcPr>
                </a:tc>
                <a:tc>
                  <a:txBody>
                    <a:bodyPr/>
                    <a:lstStyle/>
                    <a:p>
                      <a:pPr algn="ctr" fontAlgn="ctr"/>
                      <a:r>
                        <a:rPr lang="en-GB" sz="1000" b="0" i="0" u="none" strike="noStrike">
                          <a:solidFill>
                            <a:srgbClr val="000000"/>
                          </a:solidFill>
                          <a:effectLst/>
                          <a:latin typeface="Arial" panose="020B0604020202020204" pitchFamily="34" charset="0"/>
                        </a:rPr>
                        <a:t>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ctr"/>
                      <a:r>
                        <a:rPr lang="en-GB" sz="1000" b="0" i="0" u="none" strike="noStrike">
                          <a:solidFill>
                            <a:srgbClr val="000000"/>
                          </a:solidFill>
                          <a:effectLst/>
                          <a:latin typeface="Arial" panose="020B0604020202020204" pitchFamily="34" charset="0"/>
                        </a:rPr>
                        <a:t>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B81"/>
                    </a:solidFill>
                  </a:tcPr>
                </a:tc>
                <a:tc>
                  <a:txBody>
                    <a:bodyPr/>
                    <a:lstStyle/>
                    <a:p>
                      <a:pPr algn="ctr" fontAlgn="ctr"/>
                      <a:r>
                        <a:rPr lang="en-GB" sz="1000" b="0" i="0" u="none" strike="noStrike">
                          <a:solidFill>
                            <a:srgbClr val="000000"/>
                          </a:solidFill>
                          <a:effectLst/>
                          <a:latin typeface="Arial" panose="020B0604020202020204" pitchFamily="34" charset="0"/>
                        </a:rPr>
                        <a:t>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F7E"/>
                    </a:solidFill>
                  </a:tcPr>
                </a:tc>
                <a:tc>
                  <a:txBody>
                    <a:bodyPr/>
                    <a:lstStyle/>
                    <a:p>
                      <a:pPr algn="ctr" fontAlgn="ctr"/>
                      <a:r>
                        <a:rPr lang="en-GB" sz="1000" b="0" i="0" u="none" strike="noStrike">
                          <a:solidFill>
                            <a:srgbClr val="000000"/>
                          </a:solidFill>
                          <a:effectLst/>
                          <a:latin typeface="Arial" panose="020B0604020202020204" pitchFamily="34" charset="0"/>
                        </a:rPr>
                        <a:t>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683"/>
                    </a:solidFill>
                  </a:tcPr>
                </a:tc>
                <a:tc>
                  <a:txBody>
                    <a:bodyPr/>
                    <a:lstStyle/>
                    <a:p>
                      <a:pPr algn="ctr" fontAlgn="ctr"/>
                      <a:r>
                        <a:rPr lang="en-GB" sz="1000" b="0" i="0" u="none" strike="noStrike">
                          <a:solidFill>
                            <a:srgbClr val="000000"/>
                          </a:solidFill>
                          <a:effectLst/>
                          <a:latin typeface="Arial" panose="020B0604020202020204" pitchFamily="34" charset="0"/>
                        </a:rPr>
                        <a:t>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A84"/>
                    </a:solidFill>
                  </a:tcPr>
                </a:tc>
                <a:tc>
                  <a:txBody>
                    <a:bodyPr/>
                    <a:lstStyle/>
                    <a:p>
                      <a:pPr algn="ctr" fontAlgn="ctr"/>
                      <a:r>
                        <a:rPr lang="en-GB" sz="1000" b="0" i="0" u="none" strike="noStrike">
                          <a:solidFill>
                            <a:srgbClr val="000000"/>
                          </a:solidFill>
                          <a:effectLst/>
                          <a:latin typeface="Arial" panose="020B0604020202020204" pitchFamily="34" charset="0"/>
                        </a:rPr>
                        <a:t>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E483"/>
                    </a:solidFill>
                  </a:tcPr>
                </a:tc>
                <a:tc>
                  <a:txBody>
                    <a:bodyPr/>
                    <a:lstStyle/>
                    <a:p>
                      <a:pPr algn="ctr" fontAlgn="ctr"/>
                      <a:r>
                        <a:rPr lang="en-GB" sz="1000" b="0" i="0" u="none" strike="noStrike">
                          <a:solidFill>
                            <a:srgbClr val="000000"/>
                          </a:solidFill>
                          <a:effectLst/>
                          <a:latin typeface="Arial" panose="020B0604020202020204" pitchFamily="34" charset="0"/>
                        </a:rPr>
                        <a:t>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E383"/>
                    </a:solidFill>
                  </a:tcPr>
                </a:tc>
                <a:tc>
                  <a:txBody>
                    <a:bodyPr/>
                    <a:lstStyle/>
                    <a:p>
                      <a:pPr algn="ctr" fontAlgn="ctr"/>
                      <a:r>
                        <a:rPr lang="en-GB" sz="1000" b="0" i="0" u="none" strike="noStrike">
                          <a:solidFill>
                            <a:srgbClr val="000000"/>
                          </a:solidFill>
                          <a:effectLst/>
                          <a:latin typeface="Arial" panose="020B0604020202020204" pitchFamily="34" charset="0"/>
                        </a:rPr>
                        <a:t>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1E383"/>
                    </a:solidFill>
                  </a:tcPr>
                </a:tc>
                <a:tc>
                  <a:txBody>
                    <a:bodyPr/>
                    <a:lstStyle/>
                    <a:p>
                      <a:pPr algn="ctr" fontAlgn="ctr"/>
                      <a:r>
                        <a:rPr lang="en-GB" sz="1000" b="0" i="0" u="none" strike="noStrike">
                          <a:solidFill>
                            <a:srgbClr val="000000"/>
                          </a:solidFill>
                          <a:effectLst/>
                          <a:latin typeface="Arial" panose="020B0604020202020204" pitchFamily="34" charset="0"/>
                        </a:rPr>
                        <a:t>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383"/>
                    </a:solidFill>
                  </a:tcPr>
                </a:tc>
                <a:tc>
                  <a:txBody>
                    <a:bodyPr/>
                    <a:lstStyle/>
                    <a:p>
                      <a:pPr algn="ctr" fontAlgn="ctr"/>
                      <a:r>
                        <a:rPr lang="en-GB" sz="1000" b="0" i="0" u="none" strike="noStrike">
                          <a:solidFill>
                            <a:srgbClr val="000000"/>
                          </a:solidFill>
                          <a:effectLst/>
                          <a:latin typeface="Arial" panose="020B0604020202020204" pitchFamily="34" charset="0"/>
                        </a:rPr>
                        <a:t>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283"/>
                    </a:solidFill>
                  </a:tcPr>
                </a:tc>
                <a:tc>
                  <a:txBody>
                    <a:bodyPr/>
                    <a:lstStyle/>
                    <a:p>
                      <a:pPr algn="ctr" fontAlgn="ctr"/>
                      <a:r>
                        <a:rPr lang="en-GB" sz="1000" b="0" i="0" u="none" strike="noStrike">
                          <a:solidFill>
                            <a:srgbClr val="000000"/>
                          </a:solidFill>
                          <a:effectLst/>
                          <a:latin typeface="Arial" panose="020B0604020202020204" pitchFamily="34" charset="0"/>
                        </a:rPr>
                        <a:t>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2DE82"/>
                    </a:solidFill>
                  </a:tcPr>
                </a:tc>
                <a:tc>
                  <a:txBody>
                    <a:bodyPr/>
                    <a:lstStyle/>
                    <a:p>
                      <a:pPr algn="ctr" fontAlgn="ctr"/>
                      <a:r>
                        <a:rPr lang="en-GB" sz="1000" b="0" i="0" u="none" strike="noStrike">
                          <a:solidFill>
                            <a:srgbClr val="000000"/>
                          </a:solidFill>
                          <a:effectLst/>
                          <a:latin typeface="Arial" panose="020B0604020202020204" pitchFamily="34" charset="0"/>
                        </a:rPr>
                        <a:t>113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D780"/>
                    </a:solidFill>
                  </a:tcPr>
                </a:tc>
                <a:tc>
                  <a:txBody>
                    <a:bodyPr/>
                    <a:lstStyle/>
                    <a:p>
                      <a:pPr algn="ctr" fontAlgn="ctr"/>
                      <a:r>
                        <a:rPr lang="en-GB" sz="1000" b="0" i="0" u="none" strike="noStrike">
                          <a:solidFill>
                            <a:srgbClr val="000000"/>
                          </a:solidFill>
                          <a:effectLst/>
                          <a:latin typeface="Arial" panose="020B0604020202020204" pitchFamily="34" charset="0"/>
                        </a:rPr>
                        <a:t>134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8CE7F"/>
                    </a:solidFill>
                  </a:tcPr>
                </a:tc>
                <a:tc>
                  <a:txBody>
                    <a:bodyPr/>
                    <a:lstStyle/>
                    <a:p>
                      <a:pPr algn="ctr" fontAlgn="ctr"/>
                      <a:r>
                        <a:rPr lang="en-GB" sz="1000" b="0" i="0" u="none" strike="noStrike">
                          <a:solidFill>
                            <a:srgbClr val="000000"/>
                          </a:solidFill>
                          <a:effectLst/>
                          <a:latin typeface="Arial" panose="020B0604020202020204" pitchFamily="34" charset="0"/>
                        </a:rPr>
                        <a:t>144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8C97E"/>
                    </a:solidFill>
                  </a:tcPr>
                </a:tc>
                <a:tc>
                  <a:txBody>
                    <a:bodyPr/>
                    <a:lstStyle/>
                    <a:p>
                      <a:pPr algn="ctr" fontAlgn="ctr"/>
                      <a:r>
                        <a:rPr lang="en-GB" sz="1000" b="0" i="0" u="none" strike="noStrike">
                          <a:solidFill>
                            <a:srgbClr val="000000"/>
                          </a:solidFill>
                          <a:effectLst/>
                          <a:latin typeface="Arial" panose="020B0604020202020204" pitchFamily="34" charset="0"/>
                        </a:rPr>
                        <a:t>129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0D07F"/>
                    </a:solidFill>
                  </a:tcPr>
                </a:tc>
                <a:tc>
                  <a:txBody>
                    <a:bodyPr/>
                    <a:lstStyle/>
                    <a:p>
                      <a:pPr algn="ctr" fontAlgn="ctr"/>
                      <a:r>
                        <a:rPr lang="en-GB" sz="1000" b="0" i="0" u="none" strike="noStrike">
                          <a:solidFill>
                            <a:srgbClr val="000000"/>
                          </a:solidFill>
                          <a:effectLst/>
                          <a:latin typeface="Arial" panose="020B0604020202020204" pitchFamily="34" charset="0"/>
                        </a:rPr>
                        <a:t>107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A81"/>
                    </a:solidFill>
                  </a:tcPr>
                </a:tc>
                <a:tc>
                  <a:txBody>
                    <a:bodyPr/>
                    <a:lstStyle/>
                    <a:p>
                      <a:pPr algn="ctr" fontAlgn="ctr"/>
                      <a:r>
                        <a:rPr lang="en-GB" sz="1000" b="0" i="0" u="none" strike="noStrike">
                          <a:solidFill>
                            <a:srgbClr val="000000"/>
                          </a:solidFill>
                          <a:effectLst/>
                          <a:latin typeface="Arial" panose="020B0604020202020204" pitchFamily="34" charset="0"/>
                        </a:rPr>
                        <a:t>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383"/>
                    </a:solidFill>
                  </a:tcPr>
                </a:tc>
                <a:tc>
                  <a:txBody>
                    <a:bodyPr/>
                    <a:lstStyle/>
                    <a:p>
                      <a:pPr algn="ctr" fontAlgn="ctr"/>
                      <a:r>
                        <a:rPr lang="en-GB" sz="1000" b="0" i="0" u="none" strike="noStrike">
                          <a:solidFill>
                            <a:srgbClr val="000000"/>
                          </a:solidFill>
                          <a:effectLst/>
                          <a:latin typeface="Arial" panose="020B0604020202020204" pitchFamily="34" charset="0"/>
                        </a:rPr>
                        <a:t>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EA84"/>
                    </a:solidFill>
                  </a:tcPr>
                </a:tc>
                <a:tc>
                  <a:txBody>
                    <a:bodyPr/>
                    <a:lstStyle/>
                    <a:p>
                      <a:pPr algn="ctr" fontAlgn="ctr"/>
                      <a:r>
                        <a:rPr lang="en-GB" sz="1000" b="0" i="0" u="none" strike="noStrike">
                          <a:solidFill>
                            <a:srgbClr val="000000"/>
                          </a:solidFill>
                          <a:effectLst/>
                          <a:latin typeface="Arial" panose="020B0604020202020204" pitchFamily="34" charset="0"/>
                        </a:rPr>
                        <a:t>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980"/>
                    </a:solidFill>
                  </a:tcPr>
                </a:tc>
                <a:tc>
                  <a:txBody>
                    <a:bodyPr/>
                    <a:lstStyle/>
                    <a:p>
                      <a:pPr algn="ctr" fontAlgn="ctr"/>
                      <a:r>
                        <a:rPr lang="en-GB" sz="1000" b="0" i="0" u="none" strike="noStrike">
                          <a:solidFill>
                            <a:srgbClr val="000000"/>
                          </a:solidFill>
                          <a:effectLst/>
                          <a:latin typeface="Arial" panose="020B0604020202020204" pitchFamily="34" charset="0"/>
                        </a:rPr>
                        <a:t>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C27C"/>
                    </a:solidFill>
                  </a:tcPr>
                </a:tc>
                <a:tc>
                  <a:txBody>
                    <a:bodyPr/>
                    <a:lstStyle/>
                    <a:p>
                      <a:pPr algn="ctr" fontAlgn="ctr"/>
                      <a:r>
                        <a:rPr lang="en-GB" sz="1000" b="0" i="0" u="none" strike="noStrike">
                          <a:solidFill>
                            <a:srgbClr val="000000"/>
                          </a:solidFill>
                          <a:effectLst/>
                          <a:latin typeface="Arial" panose="020B0604020202020204" pitchFamily="34" charset="0"/>
                        </a:rPr>
                        <a:t>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476"/>
                    </a:solidFill>
                  </a:tcPr>
                </a:tc>
                <a:tc>
                  <a:txBody>
                    <a:bodyPr/>
                    <a:lstStyle/>
                    <a:p>
                      <a:pPr algn="ctr" fontAlgn="ctr"/>
                      <a:r>
                        <a:rPr lang="en-GB" sz="1000" b="0" i="0" u="none" strike="noStrike">
                          <a:solidFill>
                            <a:srgbClr val="000000"/>
                          </a:solidFill>
                          <a:effectLst/>
                          <a:latin typeface="Arial" panose="020B0604020202020204" pitchFamily="34" charset="0"/>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E75"/>
                    </a:solidFill>
                  </a:tcPr>
                </a:tc>
                <a:extLst>
                  <a:ext uri="{0D108BD9-81ED-4DB2-BD59-A6C34878D82A}">
                    <a16:rowId xmlns:a16="http://schemas.microsoft.com/office/drawing/2014/main" val="3058409395"/>
                  </a:ext>
                </a:extLst>
              </a:tr>
              <a:tr h="352322">
                <a:tc>
                  <a:txBody>
                    <a:bodyPr/>
                    <a:lstStyle/>
                    <a:p>
                      <a:pPr algn="ctr" fontAlgn="b"/>
                      <a:r>
                        <a:rPr lang="en-GB" sz="1000" b="1" i="0" u="none" strike="noStrike">
                          <a:solidFill>
                            <a:srgbClr val="000000"/>
                          </a:solidFill>
                          <a:effectLst/>
                          <a:latin typeface="Arial" panose="020B0604020202020204" pitchFamily="34" charset="0"/>
                        </a:rPr>
                        <a:t>Sunday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0" i="0" u="none" strike="noStrike">
                          <a:solidFill>
                            <a:srgbClr val="000000"/>
                          </a:solidFill>
                          <a:effectLst/>
                          <a:latin typeface="Arial" panose="020B0604020202020204" pitchFamily="34" charset="0"/>
                        </a:rPr>
                        <a:t>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C27C"/>
                    </a:solidFill>
                  </a:tcPr>
                </a:tc>
                <a:tc>
                  <a:txBody>
                    <a:bodyPr/>
                    <a:lstStyle/>
                    <a:p>
                      <a:pPr algn="ctr" fontAlgn="ctr"/>
                      <a:r>
                        <a:rPr lang="en-GB" sz="1000" b="0" i="0" u="none" strike="noStrike" dirty="0">
                          <a:solidFill>
                            <a:srgbClr val="000000"/>
                          </a:solidFill>
                          <a:effectLst/>
                          <a:latin typeface="Arial" panose="020B0604020202020204" pitchFamily="34" charset="0"/>
                        </a:rPr>
                        <a:t>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E81"/>
                    </a:solidFill>
                  </a:tcPr>
                </a:tc>
                <a:tc>
                  <a:txBody>
                    <a:bodyPr/>
                    <a:lstStyle/>
                    <a:p>
                      <a:pPr algn="ctr" fontAlgn="ctr"/>
                      <a:r>
                        <a:rPr lang="en-GB" sz="1000" b="0" i="0" u="none" strike="noStrike">
                          <a:solidFill>
                            <a:srgbClr val="000000"/>
                          </a:solidFill>
                          <a:effectLst/>
                          <a:latin typeface="Arial" panose="020B0604020202020204" pitchFamily="34" charset="0"/>
                        </a:rPr>
                        <a:t>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A84"/>
                    </a:solidFill>
                  </a:tcPr>
                </a:tc>
                <a:tc>
                  <a:txBody>
                    <a:bodyPr/>
                    <a:lstStyle/>
                    <a:p>
                      <a:pPr algn="ctr" fontAlgn="ctr"/>
                      <a:r>
                        <a:rPr lang="en-GB" sz="1000" b="0" i="0" u="none" strike="noStrike">
                          <a:solidFill>
                            <a:srgbClr val="000000"/>
                          </a:solidFill>
                          <a:effectLst/>
                          <a:latin typeface="Arial" panose="020B0604020202020204" pitchFamily="34" charset="0"/>
                        </a:rPr>
                        <a:t>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683"/>
                    </a:solidFill>
                  </a:tcPr>
                </a:tc>
                <a:tc>
                  <a:txBody>
                    <a:bodyPr/>
                    <a:lstStyle/>
                    <a:p>
                      <a:pPr algn="ctr" fontAlgn="ctr"/>
                      <a:r>
                        <a:rPr lang="en-GB" sz="1000" b="0" i="0" u="none" strike="noStrike">
                          <a:solidFill>
                            <a:srgbClr val="000000"/>
                          </a:solidFill>
                          <a:effectLst/>
                          <a:latin typeface="Arial" panose="020B0604020202020204" pitchFamily="34" charset="0"/>
                        </a:rPr>
                        <a:t>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883"/>
                    </a:solidFill>
                  </a:tcPr>
                </a:tc>
                <a:tc>
                  <a:txBody>
                    <a:bodyPr/>
                    <a:lstStyle/>
                    <a:p>
                      <a:pPr algn="ctr" fontAlgn="ctr"/>
                      <a:r>
                        <a:rPr lang="en-GB" sz="1000" b="0" i="0" u="none" strike="noStrike">
                          <a:solidFill>
                            <a:srgbClr val="000000"/>
                          </a:solidFill>
                          <a:effectLst/>
                          <a:latin typeface="Arial" panose="020B0604020202020204" pitchFamily="34" charset="0"/>
                        </a:rPr>
                        <a:t>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ctr"/>
                      <a:r>
                        <a:rPr lang="en-GB" sz="1000" b="0" i="0" u="none" strike="noStrike">
                          <a:solidFill>
                            <a:srgbClr val="000000"/>
                          </a:solidFill>
                          <a:effectLst/>
                          <a:latin typeface="Arial" panose="020B0604020202020204" pitchFamily="34" charset="0"/>
                        </a:rPr>
                        <a:t>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983"/>
                    </a:solidFill>
                  </a:tcPr>
                </a:tc>
                <a:tc>
                  <a:txBody>
                    <a:bodyPr/>
                    <a:lstStyle/>
                    <a:p>
                      <a:pPr algn="ctr" fontAlgn="ctr"/>
                      <a:r>
                        <a:rPr lang="en-GB" sz="1000" b="0" i="0" u="none" strike="noStrike">
                          <a:solidFill>
                            <a:srgbClr val="000000"/>
                          </a:solidFill>
                          <a:effectLst/>
                          <a:latin typeface="Arial" panose="020B0604020202020204" pitchFamily="34" charset="0"/>
                        </a:rPr>
                        <a:t>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E984"/>
                    </a:solidFill>
                  </a:tcPr>
                </a:tc>
                <a:tc>
                  <a:txBody>
                    <a:bodyPr/>
                    <a:lstStyle/>
                    <a:p>
                      <a:pPr algn="ctr" fontAlgn="ctr"/>
                      <a:r>
                        <a:rPr lang="en-GB" sz="1000" b="0" i="0" u="none" strike="noStrike">
                          <a:solidFill>
                            <a:srgbClr val="000000"/>
                          </a:solidFill>
                          <a:effectLst/>
                          <a:latin typeface="Arial" panose="020B0604020202020204" pitchFamily="34" charset="0"/>
                        </a:rPr>
                        <a:t>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1E383"/>
                    </a:solidFill>
                  </a:tcPr>
                </a:tc>
                <a:tc>
                  <a:txBody>
                    <a:bodyPr/>
                    <a:lstStyle/>
                    <a:p>
                      <a:pPr algn="ctr" fontAlgn="ctr"/>
                      <a:r>
                        <a:rPr lang="en-GB" sz="1000" b="0" i="0" u="none" strike="noStrike">
                          <a:solidFill>
                            <a:srgbClr val="000000"/>
                          </a:solidFill>
                          <a:effectLst/>
                          <a:latin typeface="Arial" panose="020B0604020202020204" pitchFamily="34" charset="0"/>
                        </a:rPr>
                        <a:t>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82"/>
                    </a:solidFill>
                  </a:tcPr>
                </a:tc>
                <a:tc>
                  <a:txBody>
                    <a:bodyPr/>
                    <a:lstStyle/>
                    <a:p>
                      <a:pPr algn="ctr" fontAlgn="ctr"/>
                      <a:r>
                        <a:rPr lang="en-GB" sz="1000" b="0" i="0" u="none" strike="noStrike">
                          <a:solidFill>
                            <a:srgbClr val="000000"/>
                          </a:solidFill>
                          <a:effectLst/>
                          <a:latin typeface="Arial" panose="020B0604020202020204" pitchFamily="34" charset="0"/>
                        </a:rPr>
                        <a:t>103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8DB81"/>
                    </a:solidFill>
                  </a:tcPr>
                </a:tc>
                <a:tc>
                  <a:txBody>
                    <a:bodyPr/>
                    <a:lstStyle/>
                    <a:p>
                      <a:pPr algn="ctr" fontAlgn="ctr"/>
                      <a:r>
                        <a:rPr lang="en-GB" sz="1000" b="0" i="0" u="none" strike="noStrike">
                          <a:solidFill>
                            <a:srgbClr val="000000"/>
                          </a:solidFill>
                          <a:effectLst/>
                          <a:latin typeface="Arial" panose="020B0604020202020204" pitchFamily="34" charset="0"/>
                        </a:rPr>
                        <a:t>114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D780"/>
                    </a:solidFill>
                  </a:tcPr>
                </a:tc>
                <a:tc>
                  <a:txBody>
                    <a:bodyPr/>
                    <a:lstStyle/>
                    <a:p>
                      <a:pPr algn="ctr" fontAlgn="ctr"/>
                      <a:r>
                        <a:rPr lang="en-GB" sz="1000" b="0" i="0" u="none" strike="noStrike">
                          <a:solidFill>
                            <a:srgbClr val="000000"/>
                          </a:solidFill>
                          <a:effectLst/>
                          <a:latin typeface="Arial" panose="020B0604020202020204" pitchFamily="34" charset="0"/>
                        </a:rPr>
                        <a:t>114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780"/>
                    </a:solidFill>
                  </a:tcPr>
                </a:tc>
                <a:tc>
                  <a:txBody>
                    <a:bodyPr/>
                    <a:lstStyle/>
                    <a:p>
                      <a:pPr algn="ctr" fontAlgn="ctr"/>
                      <a:r>
                        <a:rPr lang="en-GB" sz="1000" b="0" i="0" u="none" strike="noStrike">
                          <a:solidFill>
                            <a:srgbClr val="000000"/>
                          </a:solidFill>
                          <a:effectLst/>
                          <a:latin typeface="Arial" panose="020B0604020202020204" pitchFamily="34" charset="0"/>
                        </a:rPr>
                        <a:t>116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D680"/>
                    </a:solidFill>
                  </a:tcPr>
                </a:tc>
                <a:tc>
                  <a:txBody>
                    <a:bodyPr/>
                    <a:lstStyle/>
                    <a:p>
                      <a:pPr algn="ctr" fontAlgn="ctr"/>
                      <a:r>
                        <a:rPr lang="en-GB" sz="1000" b="0" i="0" u="none" strike="noStrike">
                          <a:solidFill>
                            <a:srgbClr val="000000"/>
                          </a:solidFill>
                          <a:effectLst/>
                          <a:latin typeface="Arial" panose="020B0604020202020204" pitchFamily="34" charset="0"/>
                        </a:rPr>
                        <a:t>128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D07F"/>
                    </a:solidFill>
                  </a:tcPr>
                </a:tc>
                <a:tc>
                  <a:txBody>
                    <a:bodyPr/>
                    <a:lstStyle/>
                    <a:p>
                      <a:pPr algn="ctr" fontAlgn="ctr"/>
                      <a:r>
                        <a:rPr lang="en-GB" sz="1000" b="0" i="0" u="none" strike="noStrike">
                          <a:solidFill>
                            <a:srgbClr val="000000"/>
                          </a:solidFill>
                          <a:effectLst/>
                          <a:latin typeface="Arial" panose="020B0604020202020204" pitchFamily="34" charset="0"/>
                        </a:rPr>
                        <a:t>137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C7E"/>
                    </a:solidFill>
                  </a:tcPr>
                </a:tc>
                <a:tc>
                  <a:txBody>
                    <a:bodyPr/>
                    <a:lstStyle/>
                    <a:p>
                      <a:pPr algn="ctr" fontAlgn="ctr"/>
                      <a:r>
                        <a:rPr lang="en-GB" sz="1000" b="0" i="0" u="none" strike="noStrike">
                          <a:solidFill>
                            <a:srgbClr val="000000"/>
                          </a:solidFill>
                          <a:effectLst/>
                          <a:latin typeface="Arial" panose="020B0604020202020204" pitchFamily="34" charset="0"/>
                        </a:rPr>
                        <a:t>112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AD780"/>
                    </a:solidFill>
                  </a:tcPr>
                </a:tc>
                <a:tc>
                  <a:txBody>
                    <a:bodyPr/>
                    <a:lstStyle/>
                    <a:p>
                      <a:pPr algn="ctr" fontAlgn="ctr"/>
                      <a:r>
                        <a:rPr lang="en-GB" sz="1000" b="0" i="0" u="none" strike="noStrike">
                          <a:solidFill>
                            <a:srgbClr val="000000"/>
                          </a:solidFill>
                          <a:effectLst/>
                          <a:latin typeface="Arial" panose="020B0604020202020204" pitchFamily="34" charset="0"/>
                        </a:rPr>
                        <a:t>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283"/>
                    </a:solidFill>
                  </a:tcPr>
                </a:tc>
                <a:tc>
                  <a:txBody>
                    <a:bodyPr/>
                    <a:lstStyle/>
                    <a:p>
                      <a:pPr algn="ctr" fontAlgn="ctr"/>
                      <a:r>
                        <a:rPr lang="en-GB" sz="1000" b="0" i="0" u="none" strike="noStrike">
                          <a:solidFill>
                            <a:srgbClr val="000000"/>
                          </a:solidFill>
                          <a:effectLst/>
                          <a:latin typeface="Arial" panose="020B0604020202020204" pitchFamily="34" charset="0"/>
                        </a:rPr>
                        <a:t>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B84"/>
                    </a:solidFill>
                  </a:tcPr>
                </a:tc>
                <a:tc>
                  <a:txBody>
                    <a:bodyPr/>
                    <a:lstStyle/>
                    <a:p>
                      <a:pPr algn="ctr" fontAlgn="ctr"/>
                      <a:r>
                        <a:rPr lang="en-GB" sz="1000" b="0" i="0" u="none" strike="noStrike">
                          <a:solidFill>
                            <a:srgbClr val="000000"/>
                          </a:solidFill>
                          <a:effectLst/>
                          <a:latin typeface="Arial" panose="020B060402020202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97A"/>
                    </a:solidFill>
                  </a:tcPr>
                </a:tc>
                <a:tc>
                  <a:txBody>
                    <a:bodyPr/>
                    <a:lstStyle/>
                    <a:p>
                      <a:pPr algn="ctr" fontAlgn="ctr"/>
                      <a:r>
                        <a:rPr lang="en-GB" sz="1000" b="0" i="0" u="none" strike="noStrike">
                          <a:solidFill>
                            <a:srgbClr val="000000"/>
                          </a:solidFill>
                          <a:effectLst/>
                          <a:latin typeface="Arial" panose="020B0604020202020204" pitchFamily="34" charset="0"/>
                        </a:rPr>
                        <a:t>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874"/>
                    </a:solidFill>
                  </a:tcPr>
                </a:tc>
                <a:tc>
                  <a:txBody>
                    <a:bodyPr/>
                    <a:lstStyle/>
                    <a:p>
                      <a:pPr algn="ctr" fontAlgn="ctr"/>
                      <a:r>
                        <a:rPr lang="en-GB" sz="1000" b="0" i="0" u="none" strike="noStrike">
                          <a:solidFill>
                            <a:srgbClr val="000000"/>
                          </a:solidFill>
                          <a:effectLst/>
                          <a:latin typeface="Arial" panose="020B0604020202020204" pitchFamily="34" charset="0"/>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756D"/>
                    </a:solidFill>
                  </a:tcPr>
                </a:tc>
                <a:tc>
                  <a:txBody>
                    <a:bodyPr/>
                    <a:lstStyle/>
                    <a:p>
                      <a:pPr algn="ctr" fontAlgn="ctr"/>
                      <a:r>
                        <a:rPr lang="en-GB" sz="1000" b="0" i="0" u="none" strike="noStrike">
                          <a:solidFill>
                            <a:srgbClr val="000000"/>
                          </a:solidFill>
                          <a:effectLst/>
                          <a:latin typeface="Arial" panose="020B0604020202020204" pitchFamily="34" charset="0"/>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ctr"/>
                      <a:r>
                        <a:rPr lang="en-GB" sz="1000" b="0" i="0" u="none" strike="noStrike" dirty="0">
                          <a:solidFill>
                            <a:srgbClr val="000000"/>
                          </a:solidFill>
                          <a:effectLst/>
                          <a:latin typeface="Arial" panose="020B0604020202020204" pitchFamily="34" charset="0"/>
                        </a:rPr>
                        <a:t>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726C"/>
                    </a:solidFill>
                  </a:tcPr>
                </a:tc>
                <a:extLst>
                  <a:ext uri="{0D108BD9-81ED-4DB2-BD59-A6C34878D82A}">
                    <a16:rowId xmlns:a16="http://schemas.microsoft.com/office/drawing/2014/main" val="330020013"/>
                  </a:ext>
                </a:extLst>
              </a:tr>
            </a:tbl>
          </a:graphicData>
        </a:graphic>
      </p:graphicFrame>
      <p:graphicFrame>
        <p:nvGraphicFramePr>
          <p:cNvPr id="6" name="Table 5">
            <a:extLst>
              <a:ext uri="{FF2B5EF4-FFF2-40B4-BE49-F238E27FC236}">
                <a16:creationId xmlns:a16="http://schemas.microsoft.com/office/drawing/2014/main" id="{113F992B-FABF-C447-43FE-3481AC0645C2}"/>
              </a:ext>
            </a:extLst>
          </p:cNvPr>
          <p:cNvGraphicFramePr>
            <a:graphicFrameLocks noGrp="1"/>
          </p:cNvGraphicFramePr>
          <p:nvPr>
            <p:extLst>
              <p:ext uri="{D42A27DB-BD31-4B8C-83A1-F6EECF244321}">
                <p14:modId xmlns:p14="http://schemas.microsoft.com/office/powerpoint/2010/main" val="3935623905"/>
              </p:ext>
            </p:extLst>
          </p:nvPr>
        </p:nvGraphicFramePr>
        <p:xfrm>
          <a:off x="3473439" y="4704582"/>
          <a:ext cx="5245100" cy="390525"/>
        </p:xfrm>
        <a:graphic>
          <a:graphicData uri="http://schemas.openxmlformats.org/drawingml/2006/table">
            <a:tbl>
              <a:tblPr/>
              <a:tblGrid>
                <a:gridCol w="749300">
                  <a:extLst>
                    <a:ext uri="{9D8B030D-6E8A-4147-A177-3AD203B41FA5}">
                      <a16:colId xmlns:a16="http://schemas.microsoft.com/office/drawing/2014/main" val="3677813676"/>
                    </a:ext>
                  </a:extLst>
                </a:gridCol>
                <a:gridCol w="749300">
                  <a:extLst>
                    <a:ext uri="{9D8B030D-6E8A-4147-A177-3AD203B41FA5}">
                      <a16:colId xmlns:a16="http://schemas.microsoft.com/office/drawing/2014/main" val="192071765"/>
                    </a:ext>
                  </a:extLst>
                </a:gridCol>
                <a:gridCol w="749300">
                  <a:extLst>
                    <a:ext uri="{9D8B030D-6E8A-4147-A177-3AD203B41FA5}">
                      <a16:colId xmlns:a16="http://schemas.microsoft.com/office/drawing/2014/main" val="2070710130"/>
                    </a:ext>
                  </a:extLst>
                </a:gridCol>
                <a:gridCol w="749300">
                  <a:extLst>
                    <a:ext uri="{9D8B030D-6E8A-4147-A177-3AD203B41FA5}">
                      <a16:colId xmlns:a16="http://schemas.microsoft.com/office/drawing/2014/main" val="1133748047"/>
                    </a:ext>
                  </a:extLst>
                </a:gridCol>
                <a:gridCol w="749300">
                  <a:extLst>
                    <a:ext uri="{9D8B030D-6E8A-4147-A177-3AD203B41FA5}">
                      <a16:colId xmlns:a16="http://schemas.microsoft.com/office/drawing/2014/main" val="1262567374"/>
                    </a:ext>
                  </a:extLst>
                </a:gridCol>
                <a:gridCol w="749300">
                  <a:extLst>
                    <a:ext uri="{9D8B030D-6E8A-4147-A177-3AD203B41FA5}">
                      <a16:colId xmlns:a16="http://schemas.microsoft.com/office/drawing/2014/main" val="3025168572"/>
                    </a:ext>
                  </a:extLst>
                </a:gridCol>
                <a:gridCol w="749300">
                  <a:extLst>
                    <a:ext uri="{9D8B030D-6E8A-4147-A177-3AD203B41FA5}">
                      <a16:colId xmlns:a16="http://schemas.microsoft.com/office/drawing/2014/main" val="1921073288"/>
                    </a:ext>
                  </a:extLst>
                </a:gridCol>
              </a:tblGrid>
              <a:tr h="190500">
                <a:tc>
                  <a:txBody>
                    <a:bodyPr/>
                    <a:lstStyle/>
                    <a:p>
                      <a:pPr algn="ctr" fontAlgn="ctr"/>
                      <a:r>
                        <a:rPr lang="en-GB" sz="1000" b="1" i="0" u="none" strike="noStrike">
                          <a:solidFill>
                            <a:srgbClr val="000000"/>
                          </a:solidFill>
                          <a:effectLst/>
                          <a:latin typeface="Arial" panose="020B0604020202020204" pitchFamily="34" charset="0"/>
                        </a:rPr>
                        <a:t>Monday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Tuesday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Wednesday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Thursday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Friday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Saturday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Sunday</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2288921370"/>
                  </a:ext>
                </a:extLst>
              </a:tr>
              <a:tr h="200025">
                <a:tc>
                  <a:txBody>
                    <a:bodyPr/>
                    <a:lstStyle/>
                    <a:p>
                      <a:pPr algn="ctr" fontAlgn="ctr"/>
                      <a:r>
                        <a:rPr lang="en-GB" sz="1100" b="0" i="0" u="none" strike="noStrike">
                          <a:solidFill>
                            <a:srgbClr val="000000"/>
                          </a:solidFill>
                          <a:effectLst/>
                          <a:latin typeface="Calibri" panose="020F0502020204030204" pitchFamily="34" charset="0"/>
                        </a:rPr>
                        <a:t>96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84"/>
                    </a:solidFill>
                  </a:tcPr>
                </a:tc>
                <a:tc>
                  <a:txBody>
                    <a:bodyPr/>
                    <a:lstStyle/>
                    <a:p>
                      <a:pPr algn="ctr" fontAlgn="ctr"/>
                      <a:r>
                        <a:rPr lang="en-GB" sz="1100" b="0" i="0" u="none" strike="noStrike">
                          <a:solidFill>
                            <a:srgbClr val="000000"/>
                          </a:solidFill>
                          <a:effectLst/>
                          <a:latin typeface="Calibri" panose="020F0502020204030204" pitchFamily="34" charset="0"/>
                        </a:rPr>
                        <a:t>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A84"/>
                    </a:solidFill>
                  </a:tcPr>
                </a:tc>
                <a:tc>
                  <a:txBody>
                    <a:bodyPr/>
                    <a:lstStyle/>
                    <a:p>
                      <a:pPr algn="ctr" fontAlgn="ctr"/>
                      <a:r>
                        <a:rPr lang="en-GB" sz="1100" b="0" i="0" u="none" strike="noStrike">
                          <a:solidFill>
                            <a:srgbClr val="000000"/>
                          </a:solidFill>
                          <a:effectLst/>
                          <a:latin typeface="Calibri" panose="020F0502020204030204" pitchFamily="34" charset="0"/>
                        </a:rPr>
                        <a:t>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7B6E"/>
                    </a:solidFill>
                  </a:tcPr>
                </a:tc>
                <a:tc>
                  <a:txBody>
                    <a:bodyPr/>
                    <a:lstStyle/>
                    <a:p>
                      <a:pPr algn="ctr" fontAlgn="ctr"/>
                      <a:r>
                        <a:rPr lang="en-GB" sz="1100" b="0" i="0" u="none" strike="noStrike">
                          <a:solidFill>
                            <a:srgbClr val="000000"/>
                          </a:solidFill>
                          <a:effectLst/>
                          <a:latin typeface="Calibri" panose="020F0502020204030204" pitchFamily="34" charset="0"/>
                        </a:rPr>
                        <a:t>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696B"/>
                    </a:solidFill>
                  </a:tcPr>
                </a:tc>
                <a:tc>
                  <a:txBody>
                    <a:bodyPr/>
                    <a:lstStyle/>
                    <a:p>
                      <a:pPr algn="ctr" fontAlgn="ctr"/>
                      <a:r>
                        <a:rPr lang="en-GB" sz="1100" b="0" i="0" u="none" strike="noStrike">
                          <a:solidFill>
                            <a:srgbClr val="000000"/>
                          </a:solidFill>
                          <a:effectLst/>
                          <a:latin typeface="Calibri" panose="020F0502020204030204" pitchFamily="34" charset="0"/>
                        </a:rPr>
                        <a:t>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BD7B"/>
                    </a:solidFill>
                  </a:tcPr>
                </a:tc>
                <a:tc>
                  <a:txBody>
                    <a:bodyPr/>
                    <a:lstStyle/>
                    <a:p>
                      <a:pPr algn="ctr" fontAlgn="ctr"/>
                      <a:r>
                        <a:rPr lang="en-GB" sz="1100" b="0" i="0" u="none" strike="noStrike">
                          <a:solidFill>
                            <a:srgbClr val="000000"/>
                          </a:solidFill>
                          <a:effectLst/>
                          <a:latin typeface="Calibri" panose="020F0502020204030204" pitchFamily="34" charset="0"/>
                        </a:rPr>
                        <a:t>110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9C97E"/>
                    </a:solidFill>
                  </a:tcPr>
                </a:tc>
                <a:tc>
                  <a:txBody>
                    <a:bodyPr/>
                    <a:lstStyle/>
                    <a:p>
                      <a:pPr algn="ctr" fontAlgn="ctr"/>
                      <a:r>
                        <a:rPr lang="en-GB" sz="1100" b="0" i="0" u="none" strike="noStrike" dirty="0">
                          <a:solidFill>
                            <a:srgbClr val="000000"/>
                          </a:solidFill>
                          <a:effectLst/>
                          <a:latin typeface="Calibri" panose="020F0502020204030204" pitchFamily="34" charset="0"/>
                        </a:rPr>
                        <a:t>114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2197196793"/>
                  </a:ext>
                </a:extLst>
              </a:tr>
            </a:tbl>
          </a:graphicData>
        </a:graphic>
      </p:graphicFrame>
      <p:sp>
        <p:nvSpPr>
          <p:cNvPr id="2" name="Title 1">
            <a:extLst>
              <a:ext uri="{FF2B5EF4-FFF2-40B4-BE49-F238E27FC236}">
                <a16:creationId xmlns:a16="http://schemas.microsoft.com/office/drawing/2014/main" id="{6A74CBB0-EB64-71F1-50CE-D877A42B8B6B}"/>
              </a:ext>
            </a:extLst>
          </p:cNvPr>
          <p:cNvSpPr>
            <a:spLocks noGrp="1"/>
          </p:cNvSpPr>
          <p:nvPr>
            <p:ph type="title"/>
          </p:nvPr>
        </p:nvSpPr>
        <p:spPr/>
        <p:txBody>
          <a:bodyPr/>
          <a:lstStyle/>
          <a:p>
            <a:r>
              <a:rPr lang="en-GB" dirty="0"/>
              <a:t>When to target the ‘Reach Extenders’</a:t>
            </a:r>
          </a:p>
        </p:txBody>
      </p:sp>
      <p:sp>
        <p:nvSpPr>
          <p:cNvPr id="3" name="Text Placeholder 2">
            <a:extLst>
              <a:ext uri="{FF2B5EF4-FFF2-40B4-BE49-F238E27FC236}">
                <a16:creationId xmlns:a16="http://schemas.microsoft.com/office/drawing/2014/main" id="{EFD09B86-EBB4-497A-77C8-2E451A2B4900}"/>
              </a:ext>
            </a:extLst>
          </p:cNvPr>
          <p:cNvSpPr>
            <a:spLocks noGrp="1"/>
          </p:cNvSpPr>
          <p:nvPr>
            <p:ph type="body" sz="quarter" idx="15"/>
          </p:nvPr>
        </p:nvSpPr>
        <p:spPr/>
        <p:txBody>
          <a:bodyPr/>
          <a:lstStyle/>
          <a:p>
            <a:r>
              <a:rPr lang="en-GB" dirty="0"/>
              <a:t>Source: Barb Q2 2024, commercial linear &amp; BVOD, ‘Reach Extender’ index vs all adults.</a:t>
            </a:r>
          </a:p>
        </p:txBody>
      </p:sp>
    </p:spTree>
    <p:extLst>
      <p:ext uri="{BB962C8B-B14F-4D97-AF65-F5344CB8AC3E}">
        <p14:creationId xmlns:p14="http://schemas.microsoft.com/office/powerpoint/2010/main" val="2250969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4737851-A412-48FB-84FD-700B26E0335A}"/>
              </a:ext>
            </a:extLst>
          </p:cNvPr>
          <p:cNvSpPr>
            <a:spLocks noGrp="1"/>
          </p:cNvSpPr>
          <p:nvPr>
            <p:ph type="title"/>
          </p:nvPr>
        </p:nvSpPr>
        <p:spPr>
          <a:xfrm>
            <a:off x="313437" y="371584"/>
            <a:ext cx="11341099" cy="816050"/>
          </a:xfrm>
        </p:spPr>
        <p:txBody>
          <a:bodyPr/>
          <a:lstStyle/>
          <a:p>
            <a:r>
              <a:rPr lang="en-GB" dirty="0"/>
              <a:t>Q2 2024 linear TV facts &amp; figures</a:t>
            </a:r>
          </a:p>
        </p:txBody>
      </p:sp>
      <p:sp>
        <p:nvSpPr>
          <p:cNvPr id="7" name="Text Placeholder 6">
            <a:extLst>
              <a:ext uri="{FF2B5EF4-FFF2-40B4-BE49-F238E27FC236}">
                <a16:creationId xmlns:a16="http://schemas.microsoft.com/office/drawing/2014/main" id="{FB990534-D1D9-4FE8-A26E-CDDF3AB76B78}"/>
              </a:ext>
            </a:extLst>
          </p:cNvPr>
          <p:cNvSpPr>
            <a:spLocks noGrp="1"/>
          </p:cNvSpPr>
          <p:nvPr>
            <p:ph type="body" sz="quarter" idx="15"/>
          </p:nvPr>
        </p:nvSpPr>
        <p:spPr>
          <a:xfrm>
            <a:off x="371475" y="5412181"/>
            <a:ext cx="11334817" cy="584775"/>
          </a:xfrm>
        </p:spPr>
        <p:txBody>
          <a:bodyPr/>
          <a:lstStyle/>
          <a:p>
            <a:r>
              <a:rPr lang="en-GB" dirty="0"/>
              <a:t>Sources: Barb Q2 2024, industry standard TV viewing in-home on a TV set. Reach 3min+. 30” equivalent impacts.</a:t>
            </a:r>
          </a:p>
        </p:txBody>
      </p:sp>
      <p:cxnSp>
        <p:nvCxnSpPr>
          <p:cNvPr id="77" name="Straight Connector 76">
            <a:extLst>
              <a:ext uri="{FF2B5EF4-FFF2-40B4-BE49-F238E27FC236}">
                <a16:creationId xmlns:a16="http://schemas.microsoft.com/office/drawing/2014/main" id="{851E1FB5-0357-4B16-85AD-E59CBF92B620}"/>
              </a:ext>
            </a:extLst>
          </p:cNvPr>
          <p:cNvCxnSpPr/>
          <p:nvPr/>
        </p:nvCxnSpPr>
        <p:spPr>
          <a:xfrm>
            <a:off x="1040272" y="1941706"/>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CA687A6D-6142-4732-BB06-92AFB560A249}"/>
              </a:ext>
            </a:extLst>
          </p:cNvPr>
          <p:cNvSpPr txBox="1"/>
          <p:nvPr/>
        </p:nvSpPr>
        <p:spPr>
          <a:xfrm>
            <a:off x="1128533" y="1990860"/>
            <a:ext cx="1352159" cy="338554"/>
          </a:xfrm>
          <a:prstGeom prst="rect">
            <a:avLst/>
          </a:prstGeom>
          <a:noFill/>
        </p:spPr>
        <p:txBody>
          <a:bodyPr wrap="square" rtlCol="0">
            <a:spAutoFit/>
          </a:bodyPr>
          <a:lstStyle/>
          <a:p>
            <a:r>
              <a:rPr lang="en-GB" sz="1600" dirty="0">
                <a:solidFill>
                  <a:schemeClr val="accent3"/>
                </a:solidFill>
              </a:rPr>
              <a:t>Individuals</a:t>
            </a:r>
          </a:p>
        </p:txBody>
      </p:sp>
      <p:sp>
        <p:nvSpPr>
          <p:cNvPr id="79" name="TextBox 78">
            <a:extLst>
              <a:ext uri="{FF2B5EF4-FFF2-40B4-BE49-F238E27FC236}">
                <a16:creationId xmlns:a16="http://schemas.microsoft.com/office/drawing/2014/main" id="{B2007A06-8EDE-4BE7-B577-082892B8A85D}"/>
              </a:ext>
            </a:extLst>
          </p:cNvPr>
          <p:cNvSpPr txBox="1"/>
          <p:nvPr/>
        </p:nvSpPr>
        <p:spPr>
          <a:xfrm>
            <a:off x="1128533" y="2470350"/>
            <a:ext cx="1352159" cy="338554"/>
          </a:xfrm>
          <a:prstGeom prst="rect">
            <a:avLst/>
          </a:prstGeom>
          <a:noFill/>
        </p:spPr>
        <p:txBody>
          <a:bodyPr wrap="square" rtlCol="0">
            <a:spAutoFit/>
          </a:bodyPr>
          <a:lstStyle/>
          <a:p>
            <a:r>
              <a:rPr lang="en-GB" sz="1600" dirty="0">
                <a:solidFill>
                  <a:schemeClr val="accent4"/>
                </a:solidFill>
              </a:rPr>
              <a:t>Adults</a:t>
            </a:r>
          </a:p>
        </p:txBody>
      </p:sp>
      <p:sp>
        <p:nvSpPr>
          <p:cNvPr id="80" name="TextBox 79">
            <a:extLst>
              <a:ext uri="{FF2B5EF4-FFF2-40B4-BE49-F238E27FC236}">
                <a16:creationId xmlns:a16="http://schemas.microsoft.com/office/drawing/2014/main" id="{997882D2-1813-4124-AC2C-005501699B2F}"/>
              </a:ext>
            </a:extLst>
          </p:cNvPr>
          <p:cNvSpPr txBox="1"/>
          <p:nvPr/>
        </p:nvSpPr>
        <p:spPr>
          <a:xfrm>
            <a:off x="1128533" y="2915078"/>
            <a:ext cx="1352159" cy="338554"/>
          </a:xfrm>
          <a:prstGeom prst="rect">
            <a:avLst/>
          </a:prstGeom>
          <a:noFill/>
        </p:spPr>
        <p:txBody>
          <a:bodyPr wrap="square" rtlCol="0">
            <a:spAutoFit/>
          </a:bodyPr>
          <a:lstStyle/>
          <a:p>
            <a:r>
              <a:rPr lang="en-GB" sz="1600" dirty="0">
                <a:solidFill>
                  <a:schemeClr val="accent5"/>
                </a:solidFill>
              </a:rPr>
              <a:t>ABC1 adults</a:t>
            </a:r>
          </a:p>
        </p:txBody>
      </p:sp>
      <p:sp>
        <p:nvSpPr>
          <p:cNvPr id="81" name="TextBox 80">
            <a:extLst>
              <a:ext uri="{FF2B5EF4-FFF2-40B4-BE49-F238E27FC236}">
                <a16:creationId xmlns:a16="http://schemas.microsoft.com/office/drawing/2014/main" id="{5AC6EB2C-2C1C-4848-BB59-A3C31288213F}"/>
              </a:ext>
            </a:extLst>
          </p:cNvPr>
          <p:cNvSpPr txBox="1"/>
          <p:nvPr/>
        </p:nvSpPr>
        <p:spPr>
          <a:xfrm>
            <a:off x="1116810" y="3371838"/>
            <a:ext cx="1352159" cy="338554"/>
          </a:xfrm>
          <a:prstGeom prst="rect">
            <a:avLst/>
          </a:prstGeom>
          <a:noFill/>
        </p:spPr>
        <p:txBody>
          <a:bodyPr wrap="square" rtlCol="0">
            <a:spAutoFit/>
          </a:bodyPr>
          <a:lstStyle/>
          <a:p>
            <a:r>
              <a:rPr lang="en-GB" sz="1600" dirty="0">
                <a:solidFill>
                  <a:schemeClr val="accent6"/>
                </a:solidFill>
              </a:rPr>
              <a:t>16-34</a:t>
            </a:r>
          </a:p>
        </p:txBody>
      </p:sp>
      <p:sp>
        <p:nvSpPr>
          <p:cNvPr id="82" name="TextBox 81">
            <a:extLst>
              <a:ext uri="{FF2B5EF4-FFF2-40B4-BE49-F238E27FC236}">
                <a16:creationId xmlns:a16="http://schemas.microsoft.com/office/drawing/2014/main" id="{2674F647-F3FA-41BC-95E7-6C041C373E8A}"/>
              </a:ext>
            </a:extLst>
          </p:cNvPr>
          <p:cNvSpPr txBox="1"/>
          <p:nvPr/>
        </p:nvSpPr>
        <p:spPr>
          <a:xfrm>
            <a:off x="1128533" y="3828598"/>
            <a:ext cx="1352159" cy="338554"/>
          </a:xfrm>
          <a:prstGeom prst="rect">
            <a:avLst/>
          </a:prstGeom>
          <a:noFill/>
        </p:spPr>
        <p:txBody>
          <a:bodyPr wrap="square" rtlCol="0">
            <a:spAutoFit/>
          </a:bodyPr>
          <a:lstStyle/>
          <a:p>
            <a:r>
              <a:rPr lang="en-GB" sz="1600" dirty="0">
                <a:solidFill>
                  <a:srgbClr val="00A5D7"/>
                </a:solidFill>
              </a:rPr>
              <a:t>Men</a:t>
            </a:r>
          </a:p>
        </p:txBody>
      </p:sp>
      <p:sp>
        <p:nvSpPr>
          <p:cNvPr id="83" name="TextBox 82">
            <a:extLst>
              <a:ext uri="{FF2B5EF4-FFF2-40B4-BE49-F238E27FC236}">
                <a16:creationId xmlns:a16="http://schemas.microsoft.com/office/drawing/2014/main" id="{CE0D12C1-C2A4-48BB-847C-6FF0EB41F93D}"/>
              </a:ext>
            </a:extLst>
          </p:cNvPr>
          <p:cNvSpPr txBox="1"/>
          <p:nvPr/>
        </p:nvSpPr>
        <p:spPr>
          <a:xfrm>
            <a:off x="1128533" y="4285358"/>
            <a:ext cx="1352159" cy="338554"/>
          </a:xfrm>
          <a:prstGeom prst="rect">
            <a:avLst/>
          </a:prstGeom>
          <a:noFill/>
        </p:spPr>
        <p:txBody>
          <a:bodyPr wrap="square" rtlCol="0">
            <a:spAutoFit/>
          </a:bodyPr>
          <a:lstStyle/>
          <a:p>
            <a:r>
              <a:rPr lang="en-GB" sz="1600" dirty="0">
                <a:solidFill>
                  <a:schemeClr val="accent2"/>
                </a:solidFill>
              </a:rPr>
              <a:t>Women</a:t>
            </a:r>
          </a:p>
        </p:txBody>
      </p:sp>
      <p:sp>
        <p:nvSpPr>
          <p:cNvPr id="84" name="TextBox 83">
            <a:extLst>
              <a:ext uri="{FF2B5EF4-FFF2-40B4-BE49-F238E27FC236}">
                <a16:creationId xmlns:a16="http://schemas.microsoft.com/office/drawing/2014/main" id="{4D5CC32D-181E-48C2-89D3-A9048440DC37}"/>
              </a:ext>
            </a:extLst>
          </p:cNvPr>
          <p:cNvSpPr txBox="1"/>
          <p:nvPr/>
        </p:nvSpPr>
        <p:spPr>
          <a:xfrm>
            <a:off x="1128533" y="4690163"/>
            <a:ext cx="2601803" cy="584775"/>
          </a:xfrm>
          <a:prstGeom prst="rect">
            <a:avLst/>
          </a:prstGeom>
          <a:noFill/>
        </p:spPr>
        <p:txBody>
          <a:bodyPr wrap="square" rtlCol="0">
            <a:spAutoFit/>
          </a:bodyPr>
          <a:lstStyle/>
          <a:p>
            <a:r>
              <a:rPr lang="en-GB" sz="1600" dirty="0">
                <a:solidFill>
                  <a:schemeClr val="accent1"/>
                </a:solidFill>
              </a:rPr>
              <a:t>Housepersons with children</a:t>
            </a:r>
          </a:p>
        </p:txBody>
      </p:sp>
      <p:cxnSp>
        <p:nvCxnSpPr>
          <p:cNvPr id="85" name="Straight Connector 84">
            <a:extLst>
              <a:ext uri="{FF2B5EF4-FFF2-40B4-BE49-F238E27FC236}">
                <a16:creationId xmlns:a16="http://schemas.microsoft.com/office/drawing/2014/main" id="{BB0385D4-BA47-40DA-B778-9858DFD1B0C5}"/>
              </a:ext>
            </a:extLst>
          </p:cNvPr>
          <p:cNvCxnSpPr/>
          <p:nvPr/>
        </p:nvCxnSpPr>
        <p:spPr>
          <a:xfrm>
            <a:off x="1040272" y="4656829"/>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6D0CEF1C-808B-44B1-9C4F-B975FC3D6CF4}"/>
              </a:ext>
            </a:extLst>
          </p:cNvPr>
          <p:cNvCxnSpPr/>
          <p:nvPr/>
        </p:nvCxnSpPr>
        <p:spPr>
          <a:xfrm>
            <a:off x="1040272" y="2394227"/>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597C32FA-DFB1-4AF0-88EE-32038E1B9AF1}"/>
              </a:ext>
            </a:extLst>
          </p:cNvPr>
          <p:cNvCxnSpPr/>
          <p:nvPr/>
        </p:nvCxnSpPr>
        <p:spPr>
          <a:xfrm>
            <a:off x="1040272" y="2846748"/>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FC5613B-7C1F-483D-9B15-0423E98C9911}"/>
              </a:ext>
            </a:extLst>
          </p:cNvPr>
          <p:cNvCxnSpPr/>
          <p:nvPr/>
        </p:nvCxnSpPr>
        <p:spPr>
          <a:xfrm>
            <a:off x="1040272" y="3299269"/>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3F77F519-A2C0-4943-A452-F260C4B579E4}"/>
              </a:ext>
            </a:extLst>
          </p:cNvPr>
          <p:cNvCxnSpPr/>
          <p:nvPr/>
        </p:nvCxnSpPr>
        <p:spPr>
          <a:xfrm>
            <a:off x="1040272" y="3751790"/>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86FCF732-A3E1-4541-8C3C-A302678D0BC1}"/>
              </a:ext>
            </a:extLst>
          </p:cNvPr>
          <p:cNvCxnSpPr/>
          <p:nvPr/>
        </p:nvCxnSpPr>
        <p:spPr>
          <a:xfrm>
            <a:off x="1040272" y="4204311"/>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DAC84E56-BB41-4F0F-92E6-2C26C603A462}"/>
              </a:ext>
            </a:extLst>
          </p:cNvPr>
          <p:cNvSpPr txBox="1"/>
          <p:nvPr/>
        </p:nvSpPr>
        <p:spPr>
          <a:xfrm>
            <a:off x="3379324" y="1350193"/>
            <a:ext cx="1924429" cy="584775"/>
          </a:xfrm>
          <a:prstGeom prst="rect">
            <a:avLst/>
          </a:prstGeom>
          <a:noFill/>
        </p:spPr>
        <p:txBody>
          <a:bodyPr wrap="square" rtlCol="0">
            <a:spAutoFit/>
          </a:bodyPr>
          <a:lstStyle/>
          <a:p>
            <a:pPr algn="ctr"/>
            <a:r>
              <a:rPr lang="en-GB" sz="1600" dirty="0">
                <a:solidFill>
                  <a:schemeClr val="bg2"/>
                </a:solidFill>
              </a:rPr>
              <a:t>Total TV weekly reach %</a:t>
            </a:r>
          </a:p>
        </p:txBody>
      </p:sp>
      <p:sp>
        <p:nvSpPr>
          <p:cNvPr id="93" name="TextBox 92">
            <a:extLst>
              <a:ext uri="{FF2B5EF4-FFF2-40B4-BE49-F238E27FC236}">
                <a16:creationId xmlns:a16="http://schemas.microsoft.com/office/drawing/2014/main" id="{6709D51F-E281-46A0-8023-85C2F9E7D818}"/>
              </a:ext>
            </a:extLst>
          </p:cNvPr>
          <p:cNvSpPr txBox="1"/>
          <p:nvPr/>
        </p:nvSpPr>
        <p:spPr>
          <a:xfrm>
            <a:off x="8700457" y="1350193"/>
            <a:ext cx="2212911" cy="584775"/>
          </a:xfrm>
          <a:prstGeom prst="rect">
            <a:avLst/>
          </a:prstGeom>
          <a:noFill/>
        </p:spPr>
        <p:txBody>
          <a:bodyPr wrap="square" rtlCol="0">
            <a:spAutoFit/>
          </a:bodyPr>
          <a:lstStyle/>
          <a:p>
            <a:pPr algn="ctr"/>
            <a:r>
              <a:rPr lang="en-GB" sz="1600" dirty="0">
                <a:solidFill>
                  <a:schemeClr val="bg2"/>
                </a:solidFill>
              </a:rPr>
              <a:t>Commercial TV viewed per day</a:t>
            </a:r>
          </a:p>
        </p:txBody>
      </p:sp>
      <p:sp>
        <p:nvSpPr>
          <p:cNvPr id="94" name="TextBox 93">
            <a:extLst>
              <a:ext uri="{FF2B5EF4-FFF2-40B4-BE49-F238E27FC236}">
                <a16:creationId xmlns:a16="http://schemas.microsoft.com/office/drawing/2014/main" id="{13A5AC6F-F36D-4BC2-86C3-3C6B9B1D6263}"/>
              </a:ext>
            </a:extLst>
          </p:cNvPr>
          <p:cNvSpPr txBox="1"/>
          <p:nvPr/>
        </p:nvSpPr>
        <p:spPr>
          <a:xfrm>
            <a:off x="7138922" y="1350193"/>
            <a:ext cx="1561535" cy="584775"/>
          </a:xfrm>
          <a:prstGeom prst="rect">
            <a:avLst/>
          </a:prstGeom>
          <a:noFill/>
        </p:spPr>
        <p:txBody>
          <a:bodyPr wrap="square" rtlCol="0">
            <a:spAutoFit/>
          </a:bodyPr>
          <a:lstStyle/>
          <a:p>
            <a:pPr algn="ctr"/>
            <a:r>
              <a:rPr lang="en-GB" sz="1600" dirty="0">
                <a:solidFill>
                  <a:schemeClr val="bg2"/>
                </a:solidFill>
              </a:rPr>
              <a:t>Total TV viewed per day</a:t>
            </a:r>
          </a:p>
        </p:txBody>
      </p:sp>
      <p:sp>
        <p:nvSpPr>
          <p:cNvPr id="95" name="TextBox 94">
            <a:extLst>
              <a:ext uri="{FF2B5EF4-FFF2-40B4-BE49-F238E27FC236}">
                <a16:creationId xmlns:a16="http://schemas.microsoft.com/office/drawing/2014/main" id="{E717505D-79F1-41B8-B5AA-36BFA81DAF28}"/>
              </a:ext>
            </a:extLst>
          </p:cNvPr>
          <p:cNvSpPr txBox="1"/>
          <p:nvPr/>
        </p:nvSpPr>
        <p:spPr>
          <a:xfrm>
            <a:off x="5464419" y="1589676"/>
            <a:ext cx="1263161" cy="338554"/>
          </a:xfrm>
          <a:prstGeom prst="rect">
            <a:avLst/>
          </a:prstGeom>
          <a:noFill/>
        </p:spPr>
        <p:txBody>
          <a:bodyPr wrap="square" rtlCol="0">
            <a:spAutoFit/>
          </a:bodyPr>
          <a:lstStyle/>
          <a:p>
            <a:pPr algn="ctr"/>
            <a:r>
              <a:rPr lang="en-GB" sz="1600" dirty="0">
                <a:solidFill>
                  <a:schemeClr val="bg2"/>
                </a:solidFill>
              </a:rPr>
              <a:t>Impacts</a:t>
            </a:r>
          </a:p>
        </p:txBody>
      </p:sp>
      <p:graphicFrame>
        <p:nvGraphicFramePr>
          <p:cNvPr id="97" name="Table 96">
            <a:extLst>
              <a:ext uri="{FF2B5EF4-FFF2-40B4-BE49-F238E27FC236}">
                <a16:creationId xmlns:a16="http://schemas.microsoft.com/office/drawing/2014/main" id="{1236EF09-69F1-4148-8589-AEB4454DC808}"/>
              </a:ext>
            </a:extLst>
          </p:cNvPr>
          <p:cNvGraphicFramePr>
            <a:graphicFrameLocks noGrp="1"/>
          </p:cNvGraphicFramePr>
          <p:nvPr>
            <p:extLst>
              <p:ext uri="{D42A27DB-BD31-4B8C-83A1-F6EECF244321}">
                <p14:modId xmlns:p14="http://schemas.microsoft.com/office/powerpoint/2010/main" val="1519493513"/>
              </p:ext>
            </p:extLst>
          </p:nvPr>
        </p:nvGraphicFramePr>
        <p:xfrm>
          <a:off x="3385173" y="1928230"/>
          <a:ext cx="9319550" cy="3159401"/>
        </p:xfrm>
        <a:graphic>
          <a:graphicData uri="http://schemas.openxmlformats.org/drawingml/2006/table">
            <a:tbl>
              <a:tblPr firstRow="1" bandRow="1">
                <a:tableStyleId>{5C22544A-7EE6-4342-B048-85BDC9FD1C3A}</a:tableStyleId>
              </a:tblPr>
              <a:tblGrid>
                <a:gridCol w="1863910">
                  <a:extLst>
                    <a:ext uri="{9D8B030D-6E8A-4147-A177-3AD203B41FA5}">
                      <a16:colId xmlns:a16="http://schemas.microsoft.com/office/drawing/2014/main" val="4065483464"/>
                    </a:ext>
                  </a:extLst>
                </a:gridCol>
                <a:gridCol w="1863910">
                  <a:extLst>
                    <a:ext uri="{9D8B030D-6E8A-4147-A177-3AD203B41FA5}">
                      <a16:colId xmlns:a16="http://schemas.microsoft.com/office/drawing/2014/main" val="1999741266"/>
                    </a:ext>
                  </a:extLst>
                </a:gridCol>
                <a:gridCol w="1863910">
                  <a:extLst>
                    <a:ext uri="{9D8B030D-6E8A-4147-A177-3AD203B41FA5}">
                      <a16:colId xmlns:a16="http://schemas.microsoft.com/office/drawing/2014/main" val="1998474233"/>
                    </a:ext>
                  </a:extLst>
                </a:gridCol>
                <a:gridCol w="1863910">
                  <a:extLst>
                    <a:ext uri="{9D8B030D-6E8A-4147-A177-3AD203B41FA5}">
                      <a16:colId xmlns:a16="http://schemas.microsoft.com/office/drawing/2014/main" val="979735285"/>
                    </a:ext>
                  </a:extLst>
                </a:gridCol>
                <a:gridCol w="1863910">
                  <a:extLst>
                    <a:ext uri="{9D8B030D-6E8A-4147-A177-3AD203B41FA5}">
                      <a16:colId xmlns:a16="http://schemas.microsoft.com/office/drawing/2014/main" val="1518720453"/>
                    </a:ext>
                  </a:extLst>
                </a:gridCol>
              </a:tblGrid>
              <a:tr h="451343">
                <a:tc>
                  <a:txBody>
                    <a:bodyPr/>
                    <a:lstStyle/>
                    <a:p>
                      <a:pPr algn="ctr" fontAlgn="b"/>
                      <a:r>
                        <a:rPr lang="en-GB" sz="1400" b="0" i="0" u="none" strike="noStrike" kern="1200" dirty="0">
                          <a:solidFill>
                            <a:schemeClr val="accent3"/>
                          </a:solidFill>
                          <a:effectLst/>
                          <a:latin typeface="+mn-lt"/>
                          <a:ea typeface="+mn-ea"/>
                          <a:cs typeface="+mn-cs"/>
                        </a:rPr>
                        <a:t>77.9</a:t>
                      </a:r>
                    </a:p>
                  </a:txBody>
                  <a:tcPr marL="7620" marR="7620" marT="762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3"/>
                          </a:solidFill>
                          <a:effectLst/>
                          <a:latin typeface="+mn-lt"/>
                        </a:rPr>
                        <a:t>151.8bn</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3"/>
                          </a:solidFill>
                          <a:effectLst/>
                          <a:latin typeface="+mn-lt"/>
                        </a:rPr>
                        <a:t>2h 14m</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3"/>
                          </a:solidFill>
                          <a:effectLst/>
                          <a:latin typeface="+mn-lt"/>
                        </a:rPr>
                        <a:t>1h 30m</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36254602"/>
                  </a:ext>
                </a:extLst>
              </a:tr>
              <a:tr h="451343">
                <a:tc>
                  <a:txBody>
                    <a:bodyPr/>
                    <a:lstStyle/>
                    <a:p>
                      <a:pPr algn="ctr" fontAlgn="b"/>
                      <a:r>
                        <a:rPr lang="en-GB" sz="1400" b="0" i="0" u="none" strike="noStrike" kern="1200" dirty="0">
                          <a:solidFill>
                            <a:schemeClr val="accent4"/>
                          </a:solidFill>
                          <a:effectLst/>
                          <a:latin typeface="+mn-lt"/>
                          <a:ea typeface="+mn-ea"/>
                          <a:cs typeface="+mn-cs"/>
                        </a:rPr>
                        <a:t>80.6</a:t>
                      </a:r>
                    </a:p>
                  </a:txBody>
                  <a:tcPr marL="7620" marR="7620" marT="762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4"/>
                          </a:solidFill>
                          <a:effectLst/>
                          <a:latin typeface="+mn-lt"/>
                        </a:rPr>
                        <a:t>146.5bn</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4"/>
                          </a:solidFill>
                          <a:effectLst/>
                          <a:latin typeface="+mn-lt"/>
                        </a:rPr>
                        <a:t>2h 32m</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4"/>
                          </a:solidFill>
                          <a:effectLst/>
                          <a:latin typeface="+mn-lt"/>
                        </a:rPr>
                        <a:t>1h 42m</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38376718"/>
                  </a:ext>
                </a:extLst>
              </a:tr>
              <a:tr h="451343">
                <a:tc>
                  <a:txBody>
                    <a:bodyPr/>
                    <a:lstStyle/>
                    <a:p>
                      <a:pPr algn="ctr" fontAlgn="b"/>
                      <a:r>
                        <a:rPr lang="en-GB" sz="1400" b="0" i="0" u="none" strike="noStrike" kern="1200" dirty="0">
                          <a:solidFill>
                            <a:schemeClr val="accent5"/>
                          </a:solidFill>
                          <a:effectLst/>
                          <a:latin typeface="+mn-lt"/>
                          <a:ea typeface="+mn-ea"/>
                          <a:cs typeface="+mn-cs"/>
                        </a:rPr>
                        <a:t>79.9</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5"/>
                          </a:solidFill>
                          <a:effectLst/>
                          <a:latin typeface="+mn-lt"/>
                        </a:rPr>
                        <a:t>57.4bn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5"/>
                          </a:solidFill>
                          <a:effectLst/>
                          <a:latin typeface="+mn-lt"/>
                        </a:rPr>
                        <a:t>2h 1m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5"/>
                          </a:solidFill>
                          <a:effectLst/>
                          <a:latin typeface="+mn-lt"/>
                        </a:rPr>
                        <a:t>1h 15m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39653420"/>
                  </a:ext>
                </a:extLst>
              </a:tr>
              <a:tr h="451343">
                <a:tc>
                  <a:txBody>
                    <a:bodyPr/>
                    <a:lstStyle/>
                    <a:p>
                      <a:pPr algn="ctr" fontAlgn="b"/>
                      <a:r>
                        <a:rPr lang="en-GB" sz="1400" b="0" i="0" u="none" strike="noStrike" kern="1200" dirty="0">
                          <a:solidFill>
                            <a:schemeClr val="accent6"/>
                          </a:solidFill>
                          <a:effectLst/>
                          <a:latin typeface="+mn-lt"/>
                          <a:ea typeface="+mn-ea"/>
                          <a:cs typeface="+mn-cs"/>
                        </a:rPr>
                        <a:t>61.6</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6"/>
                          </a:solidFill>
                          <a:effectLst/>
                          <a:latin typeface="+mn-lt"/>
                        </a:rPr>
                        <a:t>10.5bn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6"/>
                          </a:solidFill>
                          <a:effectLst/>
                          <a:latin typeface="+mn-lt"/>
                        </a:rPr>
                        <a:t>41m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6"/>
                          </a:solidFill>
                          <a:effectLst/>
                          <a:latin typeface="+mn-lt"/>
                        </a:rPr>
                        <a:t>29m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9398261"/>
                  </a:ext>
                </a:extLst>
              </a:tr>
              <a:tr h="451343">
                <a:tc>
                  <a:txBody>
                    <a:bodyPr/>
                    <a:lstStyle/>
                    <a:p>
                      <a:pPr algn="ctr" fontAlgn="b"/>
                      <a:r>
                        <a:rPr lang="en-GB" sz="1400" b="0" i="0" u="none" strike="noStrike" kern="1200" dirty="0">
                          <a:solidFill>
                            <a:srgbClr val="00A5D7"/>
                          </a:solidFill>
                          <a:effectLst/>
                          <a:latin typeface="+mn-lt"/>
                          <a:ea typeface="+mn-ea"/>
                          <a:cs typeface="+mn-cs"/>
                        </a:rPr>
                        <a:t>79.8</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rgbClr val="00A5D7"/>
                          </a:solidFill>
                          <a:effectLst/>
                          <a:latin typeface="+mn-lt"/>
                        </a:rPr>
                        <a:t>65.8bn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rgbClr val="00A5D7"/>
                          </a:solidFill>
                          <a:effectLst/>
                          <a:latin typeface="+mn-lt"/>
                        </a:rPr>
                        <a:t>2h 28m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rgbClr val="00A5D7"/>
                          </a:solidFill>
                          <a:effectLst/>
                          <a:latin typeface="+mn-lt"/>
                        </a:rPr>
                        <a:t>1h 39m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02205371"/>
                  </a:ext>
                </a:extLst>
              </a:tr>
              <a:tr h="451343">
                <a:tc>
                  <a:txBody>
                    <a:bodyPr/>
                    <a:lstStyle/>
                    <a:p>
                      <a:pPr algn="ctr" fontAlgn="b"/>
                      <a:r>
                        <a:rPr lang="en-GB" sz="1400" b="0" i="0" u="none" strike="noStrike" kern="1200" dirty="0">
                          <a:solidFill>
                            <a:schemeClr val="accent2"/>
                          </a:solidFill>
                          <a:effectLst/>
                          <a:latin typeface="+mn-lt"/>
                          <a:ea typeface="+mn-ea"/>
                          <a:cs typeface="+mn-cs"/>
                        </a:rPr>
                        <a:t>81.3</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2"/>
                          </a:solidFill>
                          <a:effectLst/>
                          <a:latin typeface="+mn-lt"/>
                        </a:rPr>
                        <a:t>80.7bn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2"/>
                          </a:solidFill>
                          <a:effectLst/>
                          <a:latin typeface="+mn-lt"/>
                        </a:rPr>
                        <a:t>2h 36m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2"/>
                          </a:solidFill>
                          <a:effectLst/>
                          <a:latin typeface="+mn-lt"/>
                        </a:rPr>
                        <a:t>1h 44m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167741"/>
                  </a:ext>
                </a:extLst>
              </a:tr>
              <a:tr h="451343">
                <a:tc>
                  <a:txBody>
                    <a:bodyPr/>
                    <a:lstStyle/>
                    <a:p>
                      <a:pPr algn="ctr" fontAlgn="b"/>
                      <a:r>
                        <a:rPr lang="en-GB" sz="1400" b="0" i="0" u="none" strike="noStrike" kern="1200" dirty="0">
                          <a:solidFill>
                            <a:schemeClr val="accent1"/>
                          </a:solidFill>
                          <a:effectLst/>
                          <a:latin typeface="+mn-lt"/>
                          <a:ea typeface="+mn-ea"/>
                          <a:cs typeface="+mn-cs"/>
                        </a:rPr>
                        <a:t>78.6</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1"/>
                          </a:solidFill>
                          <a:effectLst/>
                          <a:latin typeface="+mn-lt"/>
                        </a:rPr>
                        <a:t>10.9bn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1"/>
                          </a:solidFill>
                          <a:effectLst/>
                          <a:latin typeface="+mn-lt"/>
                        </a:rPr>
                        <a:t>1h 25m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1"/>
                          </a:solidFill>
                          <a:effectLst/>
                          <a:latin typeface="+mn-lt"/>
                        </a:rPr>
                        <a:t>57m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13760102"/>
                  </a:ext>
                </a:extLst>
              </a:tr>
            </a:tbl>
          </a:graphicData>
        </a:graphic>
      </p:graphicFrame>
    </p:spTree>
    <p:extLst>
      <p:ext uri="{BB962C8B-B14F-4D97-AF65-F5344CB8AC3E}">
        <p14:creationId xmlns:p14="http://schemas.microsoft.com/office/powerpoint/2010/main" val="136733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in a garden with a gnome statue&#10;&#10;Description automatically generated">
            <a:extLst>
              <a:ext uri="{FF2B5EF4-FFF2-40B4-BE49-F238E27FC236}">
                <a16:creationId xmlns:a16="http://schemas.microsoft.com/office/drawing/2014/main" id="{639DE704-D93F-A4C8-C62A-B11FA166331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8" name="Rectangle 7">
            <a:extLst>
              <a:ext uri="{FF2B5EF4-FFF2-40B4-BE49-F238E27FC236}">
                <a16:creationId xmlns:a16="http://schemas.microsoft.com/office/drawing/2014/main" id="{E140672B-4D45-8FE1-35C8-C21FA0D441F3}"/>
              </a:ext>
            </a:extLst>
          </p:cNvPr>
          <p:cNvSpPr/>
          <p:nvPr/>
        </p:nvSpPr>
        <p:spPr>
          <a:xfrm flipH="1">
            <a:off x="-11" y="0"/>
            <a:ext cx="4221136" cy="6858000"/>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7" name="Text Placeholder 5">
            <a:extLst>
              <a:ext uri="{FF2B5EF4-FFF2-40B4-BE49-F238E27FC236}">
                <a16:creationId xmlns:a16="http://schemas.microsoft.com/office/drawing/2014/main" id="{56B09972-450A-8127-778F-4F90DC3BB0FA}"/>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Remember A Charity, “House of Gnomes”</a:t>
            </a:r>
          </a:p>
        </p:txBody>
      </p:sp>
      <p:sp>
        <p:nvSpPr>
          <p:cNvPr id="3" name="Title 2">
            <a:extLst>
              <a:ext uri="{FF2B5EF4-FFF2-40B4-BE49-F238E27FC236}">
                <a16:creationId xmlns:a16="http://schemas.microsoft.com/office/drawing/2014/main" id="{3B35BDB5-13B4-27AA-7EA5-07554B4CBDB5}"/>
              </a:ext>
            </a:extLst>
          </p:cNvPr>
          <p:cNvSpPr>
            <a:spLocks noGrp="1"/>
          </p:cNvSpPr>
          <p:nvPr>
            <p:ph type="ctrTitle"/>
          </p:nvPr>
        </p:nvSpPr>
        <p:spPr/>
        <p:txBody>
          <a:bodyPr/>
          <a:lstStyle/>
          <a:p>
            <a:r>
              <a:rPr lang="en-GB" dirty="0"/>
              <a:t>Programming </a:t>
            </a:r>
            <a:br>
              <a:rPr lang="en-GB" dirty="0"/>
            </a:br>
            <a:r>
              <a:rPr lang="en-GB" dirty="0"/>
              <a:t>Q2 2024</a:t>
            </a:r>
          </a:p>
        </p:txBody>
      </p:sp>
    </p:spTree>
    <p:extLst>
      <p:ext uri="{BB962C8B-B14F-4D97-AF65-F5344CB8AC3E}">
        <p14:creationId xmlns:p14="http://schemas.microsoft.com/office/powerpoint/2010/main" val="3463271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6" descr="A hand holding a thumb up in water&#10;&#10;Description automatically generated">
            <a:extLst>
              <a:ext uri="{FF2B5EF4-FFF2-40B4-BE49-F238E27FC236}">
                <a16:creationId xmlns:a16="http://schemas.microsoft.com/office/drawing/2014/main" id="{FEFDA87A-3220-FE96-A316-3D878673A61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32533" t="-160" r="8995" b="160"/>
          <a:stretch/>
        </p:blipFill>
        <p:spPr>
          <a:xfrm>
            <a:off x="6008688" y="-9525"/>
            <a:ext cx="6183312" cy="5948363"/>
          </a:xfrm>
          <a:prstGeom prst="rect">
            <a:avLst/>
          </a:prstGeom>
          <a:solidFill>
            <a:schemeClr val="bg1">
              <a:lumMod val="85000"/>
            </a:schemeClr>
          </a:solidFill>
        </p:spPr>
      </p:pic>
      <p:sp>
        <p:nvSpPr>
          <p:cNvPr id="2" name="Title 1">
            <a:extLst>
              <a:ext uri="{FF2B5EF4-FFF2-40B4-BE49-F238E27FC236}">
                <a16:creationId xmlns:a16="http://schemas.microsoft.com/office/drawing/2014/main" id="{B6097223-7D69-81E0-79C4-2C45FF06D2A9}"/>
              </a:ext>
            </a:extLst>
          </p:cNvPr>
          <p:cNvSpPr>
            <a:spLocks noGrp="1"/>
          </p:cNvSpPr>
          <p:nvPr>
            <p:ph type="title"/>
          </p:nvPr>
        </p:nvSpPr>
        <p:spPr/>
        <p:txBody>
          <a:bodyPr/>
          <a:lstStyle/>
          <a:p>
            <a:r>
              <a:rPr lang="en-GB" dirty="0"/>
              <a:t>In this deck...</a:t>
            </a:r>
          </a:p>
        </p:txBody>
      </p:sp>
      <p:sp>
        <p:nvSpPr>
          <p:cNvPr id="3" name="Text Placeholder 2">
            <a:extLst>
              <a:ext uri="{FF2B5EF4-FFF2-40B4-BE49-F238E27FC236}">
                <a16:creationId xmlns:a16="http://schemas.microsoft.com/office/drawing/2014/main" id="{B40D8020-446C-B3B0-1A69-9B7C906032C4}"/>
              </a:ext>
            </a:extLst>
          </p:cNvPr>
          <p:cNvSpPr>
            <a:spLocks noGrp="1"/>
          </p:cNvSpPr>
          <p:nvPr>
            <p:ph type="body" sz="quarter" idx="13"/>
          </p:nvPr>
        </p:nvSpPr>
        <p:spPr>
          <a:xfrm>
            <a:off x="377758" y="1614207"/>
            <a:ext cx="5007042" cy="4126193"/>
          </a:xfrm>
        </p:spPr>
        <p:txBody>
          <a:bodyPr>
            <a:normAutofit/>
          </a:bodyPr>
          <a:lstStyle/>
          <a:p>
            <a:pPr>
              <a:lnSpc>
                <a:spcPct val="107000"/>
              </a:lnSpc>
            </a:pPr>
            <a:r>
              <a:rPr lang="en-GB" sz="1600" dirty="0">
                <a:effectLst/>
                <a:latin typeface="+mj-lt"/>
                <a:ea typeface="Calibri" panose="020F0502020204030204" pitchFamily="34" charset="0"/>
                <a:cs typeface="Times New Roman" panose="02020603050405020304" pitchFamily="18" charset="0"/>
              </a:rPr>
              <a:t>With Q2 planning well under way, this report will be a handy guide on what to expect over the coming months. </a:t>
            </a:r>
          </a:p>
          <a:p>
            <a:pPr lvl="0">
              <a:lnSpc>
                <a:spcPct val="107000"/>
              </a:lnSpc>
            </a:pPr>
            <a:r>
              <a:rPr lang="en-GB" sz="1600" dirty="0">
                <a:effectLst/>
                <a:latin typeface="+mj-lt"/>
                <a:ea typeface="Calibri" panose="020F0502020204030204" pitchFamily="34" charset="0"/>
                <a:cs typeface="Times New Roman" panose="02020603050405020304" pitchFamily="18" charset="0"/>
              </a:rPr>
              <a:t>To provide a useful base on what to expect this year we look historically to Q2 2024:</a:t>
            </a:r>
          </a:p>
          <a:p>
            <a:pPr marL="285750" lvl="0" indent="-285750">
              <a:lnSpc>
                <a:spcPct val="107000"/>
              </a:lnSpc>
              <a:buFont typeface="Symbol" panose="05050102010706020507" pitchFamily="18" charset="2"/>
              <a:buChar char="¾"/>
            </a:pPr>
            <a:r>
              <a:rPr lang="en-GB" sz="1500" dirty="0">
                <a:effectLst/>
                <a:latin typeface="+mj-lt"/>
                <a:ea typeface="Calibri" panose="020F0502020204030204" pitchFamily="34" charset="0"/>
                <a:cs typeface="Times New Roman" panose="02020603050405020304" pitchFamily="18" charset="0"/>
              </a:rPr>
              <a:t>Category &amp; advertiser analysis </a:t>
            </a:r>
          </a:p>
          <a:p>
            <a:pPr marL="285750" lvl="0" indent="-285750">
              <a:lnSpc>
                <a:spcPct val="107000"/>
              </a:lnSpc>
              <a:buFont typeface="Symbol" panose="05050102010706020507" pitchFamily="18" charset="2"/>
              <a:buChar char="¾"/>
            </a:pPr>
            <a:r>
              <a:rPr lang="en-GB" sz="1500" dirty="0">
                <a:latin typeface="+mj-lt"/>
                <a:ea typeface="Calibri" panose="020F0502020204030204" pitchFamily="34" charset="0"/>
                <a:cs typeface="Times New Roman" panose="02020603050405020304" pitchFamily="18" charset="0"/>
              </a:rPr>
              <a:t>‘Reach Extenders’ analysis &amp; </a:t>
            </a:r>
            <a:r>
              <a:rPr lang="en-GB" sz="1500" dirty="0">
                <a:effectLst/>
                <a:latin typeface="+mj-lt"/>
                <a:ea typeface="Calibri" panose="020F0502020204030204" pitchFamily="34" charset="0"/>
                <a:cs typeface="Times New Roman" panose="02020603050405020304" pitchFamily="18" charset="0"/>
              </a:rPr>
              <a:t>TV viewing overview</a:t>
            </a:r>
          </a:p>
          <a:p>
            <a:pPr marL="285750" lvl="0" indent="-285750">
              <a:lnSpc>
                <a:spcPct val="107000"/>
              </a:lnSpc>
              <a:buFont typeface="Symbol" panose="05050102010706020507" pitchFamily="18" charset="2"/>
              <a:buChar char="¾"/>
            </a:pPr>
            <a:r>
              <a:rPr lang="en-GB" sz="1500" dirty="0">
                <a:effectLst/>
                <a:latin typeface="+mj-lt"/>
                <a:ea typeface="Calibri" panose="020F0502020204030204" pitchFamily="34" charset="0"/>
                <a:cs typeface="Times New Roman" panose="02020603050405020304" pitchFamily="18" charset="0"/>
              </a:rPr>
              <a:t>Programming highlights across a range of genres</a:t>
            </a:r>
          </a:p>
          <a:p>
            <a:pPr lvl="0">
              <a:lnSpc>
                <a:spcPct val="107000"/>
              </a:lnSpc>
            </a:pPr>
            <a:r>
              <a:rPr lang="en-GB" sz="1600" dirty="0">
                <a:effectLst/>
                <a:latin typeface="+mj-lt"/>
                <a:ea typeface="Calibri" panose="020F0502020204030204" pitchFamily="34" charset="0"/>
                <a:cs typeface="Times New Roman" panose="02020603050405020304" pitchFamily="18" charset="0"/>
              </a:rPr>
              <a:t>To better prepare you, we include key considerations for the quarter ahead:</a:t>
            </a:r>
          </a:p>
          <a:p>
            <a:pPr marL="285750" lvl="0" indent="-285750">
              <a:lnSpc>
                <a:spcPct val="107000"/>
              </a:lnSpc>
              <a:buFont typeface="Symbol" panose="05050102010706020507" pitchFamily="18" charset="2"/>
              <a:buChar char="¾"/>
            </a:pPr>
            <a:r>
              <a:rPr lang="en-GB" sz="1500" dirty="0">
                <a:effectLst/>
                <a:latin typeface="+mj-lt"/>
                <a:ea typeface="Calibri" panose="020F0502020204030204" pitchFamily="34" charset="0"/>
                <a:cs typeface="Times New Roman" panose="02020603050405020304" pitchFamily="18" charset="0"/>
              </a:rPr>
              <a:t>Important dates </a:t>
            </a:r>
          </a:p>
          <a:p>
            <a:pPr marL="285750" lvl="0" indent="-285750">
              <a:lnSpc>
                <a:spcPct val="107000"/>
              </a:lnSpc>
              <a:buFont typeface="Symbol" panose="05050102010706020507" pitchFamily="18" charset="2"/>
              <a:buChar char="¾"/>
            </a:pPr>
            <a:r>
              <a:rPr lang="en-GB" sz="1500" dirty="0">
                <a:effectLst/>
                <a:latin typeface="+mj-lt"/>
                <a:ea typeface="Calibri" panose="020F0502020204030204" pitchFamily="34" charset="0"/>
                <a:cs typeface="Times New Roman" panose="02020603050405020304" pitchFamily="18" charset="0"/>
              </a:rPr>
              <a:t>Preview on programming to expect in </a:t>
            </a:r>
            <a:r>
              <a:rPr lang="en-GB" sz="1500" dirty="0">
                <a:latin typeface="+mj-lt"/>
                <a:ea typeface="Calibri" panose="020F0502020204030204" pitchFamily="34" charset="0"/>
                <a:cs typeface="Times New Roman" panose="02020603050405020304" pitchFamily="18" charset="0"/>
              </a:rPr>
              <a:t>Q2 2025</a:t>
            </a:r>
            <a:endParaRPr lang="en-GB" sz="1500" dirty="0">
              <a:effectLst/>
              <a:latin typeface="+mj-lt"/>
              <a:ea typeface="Calibri" panose="020F0502020204030204" pitchFamily="34" charset="0"/>
              <a:cs typeface="Times New Roman" panose="02020603050405020304" pitchFamily="18" charset="0"/>
            </a:endParaRPr>
          </a:p>
          <a:p>
            <a:endParaRPr lang="en-GB" sz="1600" dirty="0">
              <a:latin typeface="+mj-lt"/>
            </a:endParaRPr>
          </a:p>
          <a:p>
            <a:endParaRPr lang="en-GB" dirty="0"/>
          </a:p>
        </p:txBody>
      </p:sp>
      <p:sp>
        <p:nvSpPr>
          <p:cNvPr id="12" name="Text Placeholder 5">
            <a:extLst>
              <a:ext uri="{FF2B5EF4-FFF2-40B4-BE49-F238E27FC236}">
                <a16:creationId xmlns:a16="http://schemas.microsoft.com/office/drawing/2014/main" id="{47E3475E-B6DD-8C9E-3577-04217C39FFEA}"/>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0" i="0" dirty="0">
                <a:solidFill>
                  <a:srgbClr val="FFFFFF"/>
                </a:solidFill>
                <a:effectLst/>
                <a:latin typeface="+mj-lt"/>
              </a:rPr>
              <a:t>I’m A Celebrity, “2024 Season Trailer”</a:t>
            </a:r>
            <a:endParaRPr lang="en-GB" dirty="0">
              <a:solidFill>
                <a:schemeClr val="bg1"/>
              </a:solidFill>
              <a:latin typeface="+mj-lt"/>
            </a:endParaRPr>
          </a:p>
        </p:txBody>
      </p:sp>
    </p:spTree>
    <p:extLst>
      <p:ext uri="{BB962C8B-B14F-4D97-AF65-F5344CB8AC3E}">
        <p14:creationId xmlns:p14="http://schemas.microsoft.com/office/powerpoint/2010/main" val="15160364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Britain's Got Talent 2024: Who won? - BBC Newsround">
            <a:extLst>
              <a:ext uri="{FF2B5EF4-FFF2-40B4-BE49-F238E27FC236}">
                <a16:creationId xmlns:a16="http://schemas.microsoft.com/office/drawing/2014/main" id="{4956B445-0A13-BB6A-4087-560D85981F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90"/>
          <a:stretch/>
        </p:blipFill>
        <p:spPr bwMode="auto">
          <a:xfrm>
            <a:off x="346917" y="1641452"/>
            <a:ext cx="2699999" cy="1548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teven Gerrard, Jill Scott and Joe Cole line up with Channel 4 for England  EURO qualifiers against Italy &amp; Ukraine | Channel 4">
            <a:extLst>
              <a:ext uri="{FF2B5EF4-FFF2-40B4-BE49-F238E27FC236}">
                <a16:creationId xmlns:a16="http://schemas.microsoft.com/office/drawing/2014/main" id="{118B87C3-040E-04DF-8F18-62B5C689C5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9870" y="1659452"/>
            <a:ext cx="2700000" cy="15120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My5 - The Hotel Inspector - Season 10 - Episode 2 / The Vidella">
            <a:extLst>
              <a:ext uri="{FF2B5EF4-FFF2-40B4-BE49-F238E27FC236}">
                <a16:creationId xmlns:a16="http://schemas.microsoft.com/office/drawing/2014/main" id="{B257CCF4-BD56-1C93-82EF-DC558A92D5C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6"/>
          <a:stretch/>
        </p:blipFill>
        <p:spPr bwMode="auto">
          <a:xfrm>
            <a:off x="6132824" y="1659452"/>
            <a:ext cx="2691652" cy="15120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ouse of the Dragon: What to Know Before Season 2 - ComicBook.com">
            <a:extLst>
              <a:ext uri="{FF2B5EF4-FFF2-40B4-BE49-F238E27FC236}">
                <a16:creationId xmlns:a16="http://schemas.microsoft.com/office/drawing/2014/main" id="{12C64D7B-2F94-B198-06F2-51690B0B754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45" r="5140"/>
          <a:stretch/>
        </p:blipFill>
        <p:spPr bwMode="auto">
          <a:xfrm>
            <a:off x="9017430" y="1659452"/>
            <a:ext cx="2691652" cy="1512000"/>
          </a:xfrm>
          <a:prstGeom prst="rect">
            <a:avLst/>
          </a:prstGeom>
          <a:noFill/>
          <a:extLst>
            <a:ext uri="{909E8E84-426E-40DD-AFC4-6F175D3DCCD1}">
              <a14:hiddenFill xmlns:a14="http://schemas.microsoft.com/office/drawing/2010/main">
                <a:solidFill>
                  <a:srgbClr val="FFFFFF"/>
                </a:solidFill>
              </a14:hiddenFill>
            </a:ext>
          </a:extLst>
        </p:spPr>
      </p:pic>
      <p:sp>
        <p:nvSpPr>
          <p:cNvPr id="40" name="Text Placeholder 3">
            <a:extLst>
              <a:ext uri="{FF2B5EF4-FFF2-40B4-BE49-F238E27FC236}">
                <a16:creationId xmlns:a16="http://schemas.microsoft.com/office/drawing/2014/main" id="{6B3D050E-30CC-47B0-8DB5-7B4B13E80B59}"/>
              </a:ext>
            </a:extLst>
          </p:cNvPr>
          <p:cNvSpPr txBox="1">
            <a:spLocks/>
          </p:cNvSpPr>
          <p:nvPr/>
        </p:nvSpPr>
        <p:spPr>
          <a:xfrm>
            <a:off x="3356603" y="3420504"/>
            <a:ext cx="2745061" cy="1947464"/>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tx2"/>
                </a:solidFill>
                <a:effectLst/>
                <a:uLnTx/>
                <a:uFillTx/>
                <a:latin typeface="Arial"/>
                <a:ea typeface="+mn-ea"/>
                <a:cs typeface="+mn-cs"/>
              </a:rPr>
              <a:t>International Football: England v Bosnia and Herzegovina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Channel 4, 3 Jun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tx2"/>
                </a:solidFill>
                <a:effectLst/>
                <a:uLnTx/>
                <a:uFillTx/>
                <a:latin typeface="Arial"/>
                <a:ea typeface="+mn-ea"/>
                <a:cs typeface="+mn-cs"/>
              </a:rPr>
              <a:t>Average Audience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Individuals: 2,916,700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Adults: 2,761,200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ABC1 Ads: 153,1400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16-34: 341,200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HP+CH: 246,000</a:t>
            </a:r>
          </a:p>
        </p:txBody>
      </p:sp>
      <p:sp>
        <p:nvSpPr>
          <p:cNvPr id="5" name="Title 4">
            <a:extLst>
              <a:ext uri="{FF2B5EF4-FFF2-40B4-BE49-F238E27FC236}">
                <a16:creationId xmlns:a16="http://schemas.microsoft.com/office/drawing/2014/main" id="{4CACA7E3-B34B-4A88-AAEF-8604599EDE99}"/>
              </a:ext>
            </a:extLst>
          </p:cNvPr>
          <p:cNvSpPr>
            <a:spLocks noGrp="1"/>
          </p:cNvSpPr>
          <p:nvPr>
            <p:ph type="title"/>
          </p:nvPr>
        </p:nvSpPr>
        <p:spPr/>
        <p:txBody>
          <a:bodyPr>
            <a:normAutofit/>
          </a:bodyPr>
          <a:lstStyle/>
          <a:p>
            <a:r>
              <a:rPr lang="en-GB" dirty="0"/>
              <a:t>Programming Highlights – Q2 2024</a:t>
            </a:r>
          </a:p>
        </p:txBody>
      </p:sp>
      <p:cxnSp>
        <p:nvCxnSpPr>
          <p:cNvPr id="28" name="Straight Connector 27">
            <a:extLst>
              <a:ext uri="{FF2B5EF4-FFF2-40B4-BE49-F238E27FC236}">
                <a16:creationId xmlns:a16="http://schemas.microsoft.com/office/drawing/2014/main" id="{82F31B00-E5F3-4E90-BD75-91C2EC40E42D}"/>
              </a:ext>
            </a:extLst>
          </p:cNvPr>
          <p:cNvCxnSpPr>
            <a:cxnSpLocks/>
          </p:cNvCxnSpPr>
          <p:nvPr/>
        </p:nvCxnSpPr>
        <p:spPr>
          <a:xfrm>
            <a:off x="3295364" y="3420504"/>
            <a:ext cx="2591582" cy="0"/>
          </a:xfrm>
          <a:prstGeom prst="line">
            <a:avLst/>
          </a:prstGeom>
          <a:ln w="635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3A743CA-9597-4AF7-845D-796E96F48630}"/>
              </a:ext>
            </a:extLst>
          </p:cNvPr>
          <p:cNvCxnSpPr>
            <a:cxnSpLocks/>
          </p:cNvCxnSpPr>
          <p:nvPr/>
        </p:nvCxnSpPr>
        <p:spPr>
          <a:xfrm>
            <a:off x="6188337" y="3420504"/>
            <a:ext cx="2591582" cy="0"/>
          </a:xfrm>
          <a:prstGeom prst="line">
            <a:avLst/>
          </a:prstGeom>
          <a:ln w="635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BFC8874-8B3F-43F6-BF11-3BEB813786D0}"/>
              </a:ext>
            </a:extLst>
          </p:cNvPr>
          <p:cNvCxnSpPr>
            <a:cxnSpLocks/>
          </p:cNvCxnSpPr>
          <p:nvPr/>
        </p:nvCxnSpPr>
        <p:spPr>
          <a:xfrm>
            <a:off x="9074826" y="3420504"/>
            <a:ext cx="2591582" cy="0"/>
          </a:xfrm>
          <a:prstGeom prst="line">
            <a:avLst/>
          </a:prstGeom>
          <a:ln w="635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3145717-12A9-45B7-B0F0-A4616CE9BD60}"/>
              </a:ext>
            </a:extLst>
          </p:cNvPr>
          <p:cNvCxnSpPr>
            <a:cxnSpLocks/>
          </p:cNvCxnSpPr>
          <p:nvPr/>
        </p:nvCxnSpPr>
        <p:spPr>
          <a:xfrm>
            <a:off x="468540" y="3420504"/>
            <a:ext cx="2591582" cy="0"/>
          </a:xfrm>
          <a:prstGeom prst="line">
            <a:avLst/>
          </a:prstGeom>
          <a:ln w="6350">
            <a:solidFill>
              <a:srgbClr val="D9D9D9"/>
            </a:solidFill>
          </a:ln>
        </p:spPr>
        <p:style>
          <a:lnRef idx="1">
            <a:schemeClr val="accent1"/>
          </a:lnRef>
          <a:fillRef idx="0">
            <a:schemeClr val="accent1"/>
          </a:fillRef>
          <a:effectRef idx="0">
            <a:schemeClr val="accent1"/>
          </a:effectRef>
          <a:fontRef idx="minor">
            <a:schemeClr val="tx1"/>
          </a:fontRef>
        </p:style>
      </p:cxnSp>
      <p:sp>
        <p:nvSpPr>
          <p:cNvPr id="22" name="Text Placeholder 3">
            <a:extLst>
              <a:ext uri="{FF2B5EF4-FFF2-40B4-BE49-F238E27FC236}">
                <a16:creationId xmlns:a16="http://schemas.microsoft.com/office/drawing/2014/main" id="{951C67DE-2114-45EB-95DC-A70D3FB4DD3C}"/>
              </a:ext>
            </a:extLst>
          </p:cNvPr>
          <p:cNvSpPr txBox="1">
            <a:spLocks/>
          </p:cNvSpPr>
          <p:nvPr/>
        </p:nvSpPr>
        <p:spPr>
          <a:xfrm>
            <a:off x="517623" y="3420504"/>
            <a:ext cx="2745061" cy="1947464"/>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tx2"/>
                </a:solidFill>
                <a:effectLst/>
                <a:uLnTx/>
                <a:uFillTx/>
                <a:latin typeface="Arial"/>
                <a:ea typeface="+mn-ea"/>
                <a:cs typeface="+mn-cs"/>
              </a:rPr>
              <a:t>Britain’s Got Talent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ITV1, 20 Apr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tx2"/>
                </a:solidFill>
                <a:effectLst/>
                <a:uLnTx/>
                <a:uFillTx/>
                <a:latin typeface="Arial"/>
                <a:ea typeface="+mn-ea"/>
                <a:cs typeface="+mn-cs"/>
              </a:rPr>
              <a:t>Average Audience</a:t>
            </a:r>
          </a:p>
          <a:p>
            <a:pPr>
              <a:spcBef>
                <a:spcPts val="0"/>
              </a:spcBef>
            </a:pPr>
            <a:r>
              <a:rPr lang="en-GB" sz="1200" dirty="0">
                <a:solidFill>
                  <a:schemeClr val="bg2"/>
                </a:solidFill>
              </a:rPr>
              <a:t>Individuals: 6,884,500</a:t>
            </a:r>
          </a:p>
          <a:p>
            <a:pPr>
              <a:spcBef>
                <a:spcPts val="0"/>
              </a:spcBef>
            </a:pPr>
            <a:r>
              <a:rPr lang="en-GB" sz="1200" dirty="0">
                <a:solidFill>
                  <a:schemeClr val="bg2"/>
                </a:solidFill>
              </a:rPr>
              <a:t>Adults: 6,021,500</a:t>
            </a:r>
          </a:p>
          <a:p>
            <a:pPr>
              <a:spcBef>
                <a:spcPts val="0"/>
              </a:spcBef>
            </a:pPr>
            <a:r>
              <a:rPr lang="en-GB" sz="1200" dirty="0">
                <a:solidFill>
                  <a:schemeClr val="bg2"/>
                </a:solidFill>
              </a:rPr>
              <a:t>ABC1 Ads: 2,798,000</a:t>
            </a:r>
          </a:p>
          <a:p>
            <a:pPr>
              <a:spcBef>
                <a:spcPts val="0"/>
              </a:spcBef>
            </a:pPr>
            <a:r>
              <a:rPr lang="en-GB" sz="1200" dirty="0">
                <a:solidFill>
                  <a:schemeClr val="bg2"/>
                </a:solidFill>
              </a:rPr>
              <a:t>16-34: 819,000</a:t>
            </a:r>
          </a:p>
          <a:p>
            <a:pPr>
              <a:spcBef>
                <a:spcPts val="0"/>
              </a:spcBef>
            </a:pPr>
            <a:r>
              <a:rPr lang="en-GB" sz="1200" dirty="0">
                <a:solidFill>
                  <a:schemeClr val="bg2"/>
                </a:solidFill>
              </a:rPr>
              <a:t>HP+CH: 876,300</a:t>
            </a:r>
          </a:p>
        </p:txBody>
      </p:sp>
      <p:sp>
        <p:nvSpPr>
          <p:cNvPr id="23" name="Text Placeholder 3">
            <a:extLst>
              <a:ext uri="{FF2B5EF4-FFF2-40B4-BE49-F238E27FC236}">
                <a16:creationId xmlns:a16="http://schemas.microsoft.com/office/drawing/2014/main" id="{A318E814-C179-4770-9115-9B641962F305}"/>
              </a:ext>
            </a:extLst>
          </p:cNvPr>
          <p:cNvSpPr txBox="1">
            <a:spLocks/>
          </p:cNvSpPr>
          <p:nvPr/>
        </p:nvSpPr>
        <p:spPr>
          <a:xfrm>
            <a:off x="6195583" y="3420504"/>
            <a:ext cx="2745061" cy="1947464"/>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tx2"/>
                </a:solidFill>
                <a:effectLst/>
                <a:uLnTx/>
                <a:uFillTx/>
                <a:latin typeface="Arial"/>
                <a:ea typeface="+mn-ea"/>
                <a:cs typeface="+mn-cs"/>
              </a:rPr>
              <a:t>The Hotel Inspector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Channel 5, 18 Apr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tx2"/>
                </a:solidFill>
                <a:effectLst/>
                <a:uLnTx/>
                <a:uFillTx/>
                <a:latin typeface="Arial"/>
                <a:ea typeface="+mn-ea"/>
                <a:cs typeface="+mn-cs"/>
              </a:rPr>
              <a:t>Average Audience</a:t>
            </a:r>
          </a:p>
          <a:p>
            <a:pPr>
              <a:spcBef>
                <a:spcPts val="0"/>
              </a:spcBef>
            </a:pPr>
            <a:r>
              <a:rPr lang="en-GB" sz="1200" dirty="0">
                <a:solidFill>
                  <a:schemeClr val="bg2"/>
                </a:solidFill>
              </a:rPr>
              <a:t>Individuals: 1,222,500</a:t>
            </a:r>
          </a:p>
          <a:p>
            <a:pPr>
              <a:spcBef>
                <a:spcPts val="0"/>
              </a:spcBef>
            </a:pPr>
            <a:r>
              <a:rPr lang="en-GB" sz="1200" dirty="0">
                <a:solidFill>
                  <a:schemeClr val="bg2"/>
                </a:solidFill>
              </a:rPr>
              <a:t>Adults: 1,206,200</a:t>
            </a:r>
          </a:p>
          <a:p>
            <a:pPr>
              <a:spcBef>
                <a:spcPts val="0"/>
              </a:spcBef>
            </a:pPr>
            <a:r>
              <a:rPr lang="en-GB" sz="1200" dirty="0">
                <a:solidFill>
                  <a:schemeClr val="bg2"/>
                </a:solidFill>
              </a:rPr>
              <a:t>ABC1 Ads: 613,600</a:t>
            </a:r>
          </a:p>
          <a:p>
            <a:pPr>
              <a:spcBef>
                <a:spcPts val="0"/>
              </a:spcBef>
            </a:pPr>
            <a:r>
              <a:rPr lang="en-GB" sz="1200" dirty="0">
                <a:solidFill>
                  <a:schemeClr val="bg2"/>
                </a:solidFill>
              </a:rPr>
              <a:t>16-34: 68,400</a:t>
            </a:r>
          </a:p>
          <a:p>
            <a:pPr>
              <a:spcBef>
                <a:spcPts val="0"/>
              </a:spcBef>
            </a:pPr>
            <a:r>
              <a:rPr lang="en-GB" sz="1200" dirty="0">
                <a:solidFill>
                  <a:schemeClr val="bg2"/>
                </a:solidFill>
              </a:rPr>
              <a:t>HP+CH: 70,800</a:t>
            </a:r>
          </a:p>
        </p:txBody>
      </p:sp>
      <p:sp>
        <p:nvSpPr>
          <p:cNvPr id="24" name="Text Placeholder 3">
            <a:extLst>
              <a:ext uri="{FF2B5EF4-FFF2-40B4-BE49-F238E27FC236}">
                <a16:creationId xmlns:a16="http://schemas.microsoft.com/office/drawing/2014/main" id="{8B99157E-741C-4807-9528-4284AF1F888B}"/>
              </a:ext>
            </a:extLst>
          </p:cNvPr>
          <p:cNvSpPr txBox="1">
            <a:spLocks/>
          </p:cNvSpPr>
          <p:nvPr/>
        </p:nvSpPr>
        <p:spPr>
          <a:xfrm>
            <a:off x="9045890" y="3420504"/>
            <a:ext cx="2745061" cy="1947464"/>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tx2"/>
                </a:solidFill>
                <a:effectLst/>
                <a:uLnTx/>
                <a:uFillTx/>
                <a:latin typeface="Arial"/>
                <a:ea typeface="+mn-ea"/>
                <a:cs typeface="+mn-cs"/>
              </a:rPr>
              <a:t>House Of The Dragon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Sky Atlantic, 23 Jun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tx2"/>
                </a:solidFill>
                <a:effectLst/>
                <a:uLnTx/>
                <a:uFillTx/>
                <a:latin typeface="Arial"/>
                <a:ea typeface="+mn-ea"/>
                <a:cs typeface="+mn-cs"/>
              </a:rPr>
              <a:t>Average Audience</a:t>
            </a:r>
          </a:p>
          <a:p>
            <a:pPr>
              <a:spcBef>
                <a:spcPts val="0"/>
              </a:spcBef>
            </a:pPr>
            <a:r>
              <a:rPr lang="en-GB" sz="1200" dirty="0">
                <a:solidFill>
                  <a:schemeClr val="bg2"/>
                </a:solidFill>
              </a:rPr>
              <a:t>Individuals: 1,360,600</a:t>
            </a:r>
          </a:p>
          <a:p>
            <a:pPr>
              <a:spcBef>
                <a:spcPts val="0"/>
              </a:spcBef>
            </a:pPr>
            <a:r>
              <a:rPr lang="en-GB" sz="1200" dirty="0">
                <a:solidFill>
                  <a:schemeClr val="bg2"/>
                </a:solidFill>
              </a:rPr>
              <a:t>Adults: 1,333,500</a:t>
            </a:r>
          </a:p>
          <a:p>
            <a:pPr>
              <a:spcBef>
                <a:spcPts val="0"/>
              </a:spcBef>
            </a:pPr>
            <a:r>
              <a:rPr lang="en-GB" sz="1200" dirty="0">
                <a:solidFill>
                  <a:schemeClr val="bg2"/>
                </a:solidFill>
              </a:rPr>
              <a:t>ABC1 Ads: 819,300</a:t>
            </a:r>
          </a:p>
          <a:p>
            <a:pPr>
              <a:spcBef>
                <a:spcPts val="0"/>
              </a:spcBef>
            </a:pPr>
            <a:r>
              <a:rPr lang="en-GB" sz="1200" dirty="0">
                <a:solidFill>
                  <a:schemeClr val="bg2"/>
                </a:solidFill>
              </a:rPr>
              <a:t>16-34: 434,600</a:t>
            </a:r>
          </a:p>
          <a:p>
            <a:pPr>
              <a:spcBef>
                <a:spcPts val="0"/>
              </a:spcBef>
            </a:pPr>
            <a:r>
              <a:rPr lang="en-GB" sz="1200" dirty="0">
                <a:solidFill>
                  <a:schemeClr val="bg2"/>
                </a:solidFill>
              </a:rPr>
              <a:t>HP+CH: 203,600</a:t>
            </a:r>
          </a:p>
        </p:txBody>
      </p:sp>
      <p:sp>
        <p:nvSpPr>
          <p:cNvPr id="3" name="Text Placeholder 2">
            <a:extLst>
              <a:ext uri="{FF2B5EF4-FFF2-40B4-BE49-F238E27FC236}">
                <a16:creationId xmlns:a16="http://schemas.microsoft.com/office/drawing/2014/main" id="{D012AB23-FD1B-1095-C0A1-57BF21C4DE87}"/>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00" dirty="0"/>
              <a:t>Source: Barb, Q2 2024. Average audience figures - Consolidated, Top performing episode of series (if applicable). </a:t>
            </a:r>
          </a:p>
        </p:txBody>
      </p:sp>
      <p:sp>
        <p:nvSpPr>
          <p:cNvPr id="6" name="AutoShape 4" descr="ITV Britain's Got Talent 2024: Which acts have made it through to the  final? - Wales Online">
            <a:extLst>
              <a:ext uri="{FF2B5EF4-FFF2-40B4-BE49-F238E27FC236}">
                <a16:creationId xmlns:a16="http://schemas.microsoft.com/office/drawing/2014/main" id="{C403BF0A-2284-0508-3092-6412DDFDC17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258552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d Eye cast | Who stars in the ITV thriller? | Radio Times">
            <a:extLst>
              <a:ext uri="{FF2B5EF4-FFF2-40B4-BE49-F238E27FC236}">
                <a16:creationId xmlns:a16="http://schemas.microsoft.com/office/drawing/2014/main" id="{A139D2D1-2F7D-9CE1-114F-81AE53463E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75" t="6313" r="2279" b="10242"/>
          <a:stretch/>
        </p:blipFill>
        <p:spPr bwMode="auto">
          <a:xfrm>
            <a:off x="599881" y="1820512"/>
            <a:ext cx="1792000" cy="1008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he Gathering First Look Images | Channel 4">
            <a:extLst>
              <a:ext uri="{FF2B5EF4-FFF2-40B4-BE49-F238E27FC236}">
                <a16:creationId xmlns:a16="http://schemas.microsoft.com/office/drawing/2014/main" id="{016E5324-B63B-B367-A3FD-C678850E68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9417" y="1820512"/>
            <a:ext cx="1800000" cy="10080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My5 - The Cuckoo - Season 1 - Episode 1 / Episode 1">
            <a:extLst>
              <a:ext uri="{FF2B5EF4-FFF2-40B4-BE49-F238E27FC236}">
                <a16:creationId xmlns:a16="http://schemas.microsoft.com/office/drawing/2014/main" id="{E0165998-A701-51CB-537A-79686163B8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6953" y="1820512"/>
            <a:ext cx="1792000" cy="100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House of the Dragon: What to Know Before Season 2 - ComicBook.com">
            <a:extLst>
              <a:ext uri="{FF2B5EF4-FFF2-40B4-BE49-F238E27FC236}">
                <a16:creationId xmlns:a16="http://schemas.microsoft.com/office/drawing/2014/main" id="{D63E68D7-5A7F-0860-4035-F0DC276E29A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45" r="5140"/>
          <a:stretch/>
        </p:blipFill>
        <p:spPr bwMode="auto">
          <a:xfrm>
            <a:off x="7446489" y="1820512"/>
            <a:ext cx="1794435" cy="10080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Watch Whitstable Pearl: Series 2 | Prime Video">
            <a:extLst>
              <a:ext uri="{FF2B5EF4-FFF2-40B4-BE49-F238E27FC236}">
                <a16:creationId xmlns:a16="http://schemas.microsoft.com/office/drawing/2014/main" id="{C99F364E-59F0-1404-E304-FFAABD418D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28459" y="1820512"/>
            <a:ext cx="1792000" cy="100800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EA91CF96-3A5F-410F-BF47-E9E485D79AD9}"/>
              </a:ext>
            </a:extLst>
          </p:cNvPr>
          <p:cNvSpPr txBox="1"/>
          <p:nvPr/>
        </p:nvSpPr>
        <p:spPr>
          <a:xfrm>
            <a:off x="5126040" y="2964944"/>
            <a:ext cx="2105116" cy="1754326"/>
          </a:xfrm>
          <a:prstGeom prst="rect">
            <a:avLst/>
          </a:prstGeom>
          <a:noFill/>
        </p:spPr>
        <p:txBody>
          <a:bodyPr wrap="square" rtlCol="0">
            <a:spAutoFit/>
          </a:bodyPr>
          <a:lstStyle/>
          <a:p>
            <a:r>
              <a:rPr lang="en-GB" sz="1200" b="1" dirty="0">
                <a:solidFill>
                  <a:schemeClr val="accent3"/>
                </a:solidFill>
              </a:rPr>
              <a:t>The Cuckoo</a:t>
            </a:r>
          </a:p>
          <a:p>
            <a:r>
              <a:rPr lang="en-GB" sz="1200" dirty="0">
                <a:solidFill>
                  <a:schemeClr val="bg2"/>
                </a:solidFill>
              </a:rPr>
              <a:t>Channel 5, 8 Apr</a:t>
            </a: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3,344,900</a:t>
            </a:r>
          </a:p>
          <a:p>
            <a:pPr>
              <a:spcBef>
                <a:spcPts val="0"/>
              </a:spcBef>
            </a:pPr>
            <a:r>
              <a:rPr lang="en-GB" sz="1200" dirty="0">
                <a:solidFill>
                  <a:schemeClr val="bg2"/>
                </a:solidFill>
              </a:rPr>
              <a:t>Adults: 3,335,500</a:t>
            </a:r>
          </a:p>
          <a:p>
            <a:pPr>
              <a:spcBef>
                <a:spcPts val="0"/>
              </a:spcBef>
            </a:pPr>
            <a:r>
              <a:rPr lang="en-GB" sz="1200" dirty="0">
                <a:solidFill>
                  <a:schemeClr val="bg2"/>
                </a:solidFill>
              </a:rPr>
              <a:t>ABC1 Ads: 1,601,500</a:t>
            </a:r>
          </a:p>
          <a:p>
            <a:pPr>
              <a:spcBef>
                <a:spcPts val="0"/>
              </a:spcBef>
            </a:pPr>
            <a:r>
              <a:rPr lang="en-GB" sz="1200" dirty="0">
                <a:solidFill>
                  <a:schemeClr val="bg2"/>
                </a:solidFill>
              </a:rPr>
              <a:t>16-34: 190,100</a:t>
            </a:r>
          </a:p>
          <a:p>
            <a:pPr>
              <a:spcBef>
                <a:spcPts val="0"/>
              </a:spcBef>
            </a:pPr>
            <a:r>
              <a:rPr lang="en-GB" sz="1200" dirty="0">
                <a:solidFill>
                  <a:schemeClr val="bg2"/>
                </a:solidFill>
              </a:rPr>
              <a:t>HP+CH: 245,400</a:t>
            </a:r>
          </a:p>
        </p:txBody>
      </p:sp>
      <p:sp>
        <p:nvSpPr>
          <p:cNvPr id="36" name="TextBox 35">
            <a:extLst>
              <a:ext uri="{FF2B5EF4-FFF2-40B4-BE49-F238E27FC236}">
                <a16:creationId xmlns:a16="http://schemas.microsoft.com/office/drawing/2014/main" id="{9203E1DA-208C-4286-BB21-FFEB8D45DF31}"/>
              </a:ext>
            </a:extLst>
          </p:cNvPr>
          <p:cNvSpPr txBox="1"/>
          <p:nvPr/>
        </p:nvSpPr>
        <p:spPr>
          <a:xfrm>
            <a:off x="2834140" y="2964944"/>
            <a:ext cx="2105116" cy="1754326"/>
          </a:xfrm>
          <a:prstGeom prst="rect">
            <a:avLst/>
          </a:prstGeom>
          <a:noFill/>
        </p:spPr>
        <p:txBody>
          <a:bodyPr wrap="square" rtlCol="0">
            <a:spAutoFit/>
          </a:bodyPr>
          <a:lstStyle/>
          <a:p>
            <a:r>
              <a:rPr lang="en-GB" sz="1200" b="1" dirty="0">
                <a:solidFill>
                  <a:schemeClr val="accent3"/>
                </a:solidFill>
              </a:rPr>
              <a:t>The Gathering</a:t>
            </a:r>
          </a:p>
          <a:p>
            <a:r>
              <a:rPr lang="en-GB" sz="1200" dirty="0">
                <a:solidFill>
                  <a:schemeClr val="bg2"/>
                </a:solidFill>
              </a:rPr>
              <a:t>Channel 4, 14 May</a:t>
            </a: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1,853,000</a:t>
            </a:r>
          </a:p>
          <a:p>
            <a:pPr>
              <a:spcBef>
                <a:spcPts val="0"/>
              </a:spcBef>
            </a:pPr>
            <a:r>
              <a:rPr lang="en-GB" sz="1200" dirty="0">
                <a:solidFill>
                  <a:schemeClr val="bg2"/>
                </a:solidFill>
              </a:rPr>
              <a:t>Adults: 1,836,700</a:t>
            </a:r>
          </a:p>
          <a:p>
            <a:pPr>
              <a:spcBef>
                <a:spcPts val="0"/>
              </a:spcBef>
            </a:pPr>
            <a:r>
              <a:rPr lang="en-GB" sz="1200" dirty="0">
                <a:solidFill>
                  <a:schemeClr val="bg2"/>
                </a:solidFill>
              </a:rPr>
              <a:t>ABC1 Ads: 953,200</a:t>
            </a:r>
          </a:p>
          <a:p>
            <a:pPr>
              <a:spcBef>
                <a:spcPts val="0"/>
              </a:spcBef>
            </a:pPr>
            <a:r>
              <a:rPr lang="en-GB" sz="1200" dirty="0">
                <a:solidFill>
                  <a:schemeClr val="bg2"/>
                </a:solidFill>
              </a:rPr>
              <a:t>16-34: 164,400</a:t>
            </a:r>
          </a:p>
          <a:p>
            <a:pPr>
              <a:spcBef>
                <a:spcPts val="0"/>
              </a:spcBef>
            </a:pPr>
            <a:r>
              <a:rPr lang="en-GB" sz="1200" dirty="0">
                <a:solidFill>
                  <a:schemeClr val="bg2"/>
                </a:solidFill>
              </a:rPr>
              <a:t>HP+CH: 160,000</a:t>
            </a:r>
          </a:p>
        </p:txBody>
      </p:sp>
      <p:sp>
        <p:nvSpPr>
          <p:cNvPr id="48" name="TextBox 47">
            <a:extLst>
              <a:ext uri="{FF2B5EF4-FFF2-40B4-BE49-F238E27FC236}">
                <a16:creationId xmlns:a16="http://schemas.microsoft.com/office/drawing/2014/main" id="{E3A6758E-9C07-4927-AE4B-49B13422E4FA}"/>
              </a:ext>
            </a:extLst>
          </p:cNvPr>
          <p:cNvSpPr txBox="1"/>
          <p:nvPr/>
        </p:nvSpPr>
        <p:spPr>
          <a:xfrm>
            <a:off x="7383833" y="2964944"/>
            <a:ext cx="2105116" cy="1754326"/>
          </a:xfrm>
          <a:prstGeom prst="rect">
            <a:avLst/>
          </a:prstGeom>
          <a:noFill/>
        </p:spPr>
        <p:txBody>
          <a:bodyPr wrap="square" rtlCol="0">
            <a:spAutoFit/>
          </a:bodyPr>
          <a:lstStyle/>
          <a:p>
            <a:r>
              <a:rPr lang="en-GB" sz="1200" b="1" dirty="0">
                <a:solidFill>
                  <a:schemeClr val="accent3"/>
                </a:solidFill>
              </a:rPr>
              <a:t>House Of The Dragon</a:t>
            </a:r>
          </a:p>
          <a:p>
            <a:r>
              <a:rPr lang="en-GB" sz="1200" dirty="0">
                <a:solidFill>
                  <a:schemeClr val="bg2"/>
                </a:solidFill>
              </a:rPr>
              <a:t>Sky Atlantic, 23 Jun</a:t>
            </a: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1,360,600</a:t>
            </a:r>
          </a:p>
          <a:p>
            <a:pPr>
              <a:spcBef>
                <a:spcPts val="0"/>
              </a:spcBef>
            </a:pPr>
            <a:r>
              <a:rPr lang="en-GB" sz="1200" dirty="0">
                <a:solidFill>
                  <a:schemeClr val="bg2"/>
                </a:solidFill>
              </a:rPr>
              <a:t>Adults: 1,333,500</a:t>
            </a:r>
          </a:p>
          <a:p>
            <a:pPr>
              <a:spcBef>
                <a:spcPts val="0"/>
              </a:spcBef>
            </a:pPr>
            <a:r>
              <a:rPr lang="en-GB" sz="1200" dirty="0">
                <a:solidFill>
                  <a:schemeClr val="bg2"/>
                </a:solidFill>
              </a:rPr>
              <a:t>ABC1 Ads: 819,300</a:t>
            </a:r>
          </a:p>
          <a:p>
            <a:pPr>
              <a:spcBef>
                <a:spcPts val="0"/>
              </a:spcBef>
            </a:pPr>
            <a:r>
              <a:rPr lang="en-GB" sz="1200" dirty="0">
                <a:solidFill>
                  <a:schemeClr val="bg2"/>
                </a:solidFill>
              </a:rPr>
              <a:t>16-34: 434,600</a:t>
            </a:r>
          </a:p>
          <a:p>
            <a:pPr>
              <a:spcBef>
                <a:spcPts val="0"/>
              </a:spcBef>
            </a:pPr>
            <a:r>
              <a:rPr lang="en-GB" sz="1200" dirty="0">
                <a:solidFill>
                  <a:schemeClr val="bg2"/>
                </a:solidFill>
              </a:rPr>
              <a:t>HP+CH: 203,600</a:t>
            </a:r>
          </a:p>
        </p:txBody>
      </p:sp>
      <p:sp>
        <p:nvSpPr>
          <p:cNvPr id="2" name="Title 1">
            <a:extLst>
              <a:ext uri="{FF2B5EF4-FFF2-40B4-BE49-F238E27FC236}">
                <a16:creationId xmlns:a16="http://schemas.microsoft.com/office/drawing/2014/main" id="{B7789AD1-6931-4E92-9154-7C36CD81193B}"/>
              </a:ext>
            </a:extLst>
          </p:cNvPr>
          <p:cNvSpPr>
            <a:spLocks noGrp="1"/>
          </p:cNvSpPr>
          <p:nvPr>
            <p:ph type="title"/>
          </p:nvPr>
        </p:nvSpPr>
        <p:spPr/>
        <p:txBody>
          <a:bodyPr/>
          <a:lstStyle/>
          <a:p>
            <a:r>
              <a:rPr lang="en-GB" u="sng" dirty="0"/>
              <a:t>Drama</a:t>
            </a:r>
            <a:r>
              <a:rPr lang="en-GB" dirty="0"/>
              <a:t> - Programming Highlights</a:t>
            </a:r>
          </a:p>
        </p:txBody>
      </p:sp>
      <p:sp>
        <p:nvSpPr>
          <p:cNvPr id="5" name="TextBox 4">
            <a:extLst>
              <a:ext uri="{FF2B5EF4-FFF2-40B4-BE49-F238E27FC236}">
                <a16:creationId xmlns:a16="http://schemas.microsoft.com/office/drawing/2014/main" id="{E54E646A-EAD2-4502-970C-0AB0A33B0B47}"/>
              </a:ext>
            </a:extLst>
          </p:cNvPr>
          <p:cNvSpPr txBox="1"/>
          <p:nvPr/>
        </p:nvSpPr>
        <p:spPr>
          <a:xfrm>
            <a:off x="577745" y="2964944"/>
            <a:ext cx="2105116" cy="1754326"/>
          </a:xfrm>
          <a:prstGeom prst="rect">
            <a:avLst/>
          </a:prstGeom>
          <a:noFill/>
        </p:spPr>
        <p:txBody>
          <a:bodyPr wrap="square" rtlCol="0">
            <a:spAutoFit/>
          </a:bodyPr>
          <a:lstStyle/>
          <a:p>
            <a:r>
              <a:rPr lang="en-GB" sz="1200" b="1" dirty="0">
                <a:solidFill>
                  <a:schemeClr val="accent3"/>
                </a:solidFill>
              </a:rPr>
              <a:t>Red Eye</a:t>
            </a:r>
          </a:p>
          <a:p>
            <a:r>
              <a:rPr lang="en-GB" sz="1200" dirty="0">
                <a:solidFill>
                  <a:schemeClr val="bg2"/>
                </a:solidFill>
              </a:rPr>
              <a:t>ITV1, 21 Apr</a:t>
            </a: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5,712,700</a:t>
            </a:r>
          </a:p>
          <a:p>
            <a:pPr>
              <a:spcBef>
                <a:spcPts val="0"/>
              </a:spcBef>
            </a:pPr>
            <a:r>
              <a:rPr lang="en-GB" sz="1200" dirty="0">
                <a:solidFill>
                  <a:schemeClr val="bg2"/>
                </a:solidFill>
              </a:rPr>
              <a:t>Adults: 5,596,300</a:t>
            </a:r>
          </a:p>
          <a:p>
            <a:pPr>
              <a:spcBef>
                <a:spcPts val="0"/>
              </a:spcBef>
            </a:pPr>
            <a:r>
              <a:rPr lang="en-GB" sz="1200" dirty="0">
                <a:solidFill>
                  <a:schemeClr val="bg2"/>
                </a:solidFill>
              </a:rPr>
              <a:t>ABC1 Ads: 2,998,100</a:t>
            </a:r>
          </a:p>
          <a:p>
            <a:pPr>
              <a:spcBef>
                <a:spcPts val="0"/>
              </a:spcBef>
            </a:pPr>
            <a:r>
              <a:rPr lang="en-GB" sz="1200" dirty="0">
                <a:solidFill>
                  <a:schemeClr val="bg2"/>
                </a:solidFill>
              </a:rPr>
              <a:t>16-34: 373,500</a:t>
            </a:r>
          </a:p>
          <a:p>
            <a:pPr>
              <a:spcBef>
                <a:spcPts val="0"/>
              </a:spcBef>
            </a:pPr>
            <a:r>
              <a:rPr lang="en-GB" sz="1200" dirty="0">
                <a:solidFill>
                  <a:schemeClr val="bg2"/>
                </a:solidFill>
              </a:rPr>
              <a:t>HP+CH: 390,400</a:t>
            </a:r>
          </a:p>
        </p:txBody>
      </p:sp>
      <p:cxnSp>
        <p:nvCxnSpPr>
          <p:cNvPr id="12" name="Straight Connector 11">
            <a:extLst>
              <a:ext uri="{FF2B5EF4-FFF2-40B4-BE49-F238E27FC236}">
                <a16:creationId xmlns:a16="http://schemas.microsoft.com/office/drawing/2014/main" id="{C719D7E1-1A54-46B5-A417-7E3FFE470D3D}"/>
              </a:ext>
            </a:extLst>
          </p:cNvPr>
          <p:cNvCxnSpPr>
            <a:cxnSpLocks/>
          </p:cNvCxnSpPr>
          <p:nvPr/>
        </p:nvCxnSpPr>
        <p:spPr>
          <a:xfrm>
            <a:off x="678364" y="2950214"/>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08E7595-F6CA-4FA3-A654-D85AE8932CD2}"/>
              </a:ext>
            </a:extLst>
          </p:cNvPr>
          <p:cNvCxnSpPr>
            <a:cxnSpLocks/>
          </p:cNvCxnSpPr>
          <p:nvPr/>
        </p:nvCxnSpPr>
        <p:spPr>
          <a:xfrm>
            <a:off x="2935066" y="2961419"/>
            <a:ext cx="1752568"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2EC584E-B8DF-4C74-927D-ECDA0083F697}"/>
              </a:ext>
            </a:extLst>
          </p:cNvPr>
          <p:cNvCxnSpPr>
            <a:cxnSpLocks/>
          </p:cNvCxnSpPr>
          <p:nvPr/>
        </p:nvCxnSpPr>
        <p:spPr>
          <a:xfrm>
            <a:off x="5191768" y="2961419"/>
            <a:ext cx="1752568"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C5BE1BF-83F0-43D9-97FC-149C40A490FA}"/>
              </a:ext>
            </a:extLst>
          </p:cNvPr>
          <p:cNvCxnSpPr>
            <a:cxnSpLocks/>
          </p:cNvCxnSpPr>
          <p:nvPr/>
        </p:nvCxnSpPr>
        <p:spPr>
          <a:xfrm flipV="1">
            <a:off x="7448470" y="2961385"/>
            <a:ext cx="1742441" cy="34"/>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60A38EF-154F-4E8A-A1A6-39C2C72A106E}"/>
              </a:ext>
            </a:extLst>
          </p:cNvPr>
          <p:cNvCxnSpPr>
            <a:cxnSpLocks/>
          </p:cNvCxnSpPr>
          <p:nvPr/>
        </p:nvCxnSpPr>
        <p:spPr>
          <a:xfrm>
            <a:off x="9705173" y="2950214"/>
            <a:ext cx="1764778" cy="11171"/>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DA68C767-BFB7-48A2-ACC6-695985785D2B}"/>
              </a:ext>
            </a:extLst>
          </p:cNvPr>
          <p:cNvSpPr txBox="1"/>
          <p:nvPr/>
        </p:nvSpPr>
        <p:spPr>
          <a:xfrm>
            <a:off x="9686532" y="2964944"/>
            <a:ext cx="2105116" cy="1754326"/>
          </a:xfrm>
          <a:prstGeom prst="rect">
            <a:avLst/>
          </a:prstGeom>
          <a:noFill/>
        </p:spPr>
        <p:txBody>
          <a:bodyPr wrap="square" rtlCol="0">
            <a:spAutoFit/>
          </a:bodyPr>
          <a:lstStyle/>
          <a:p>
            <a:r>
              <a:rPr lang="en-GB" sz="1200" b="1" dirty="0">
                <a:solidFill>
                  <a:schemeClr val="accent3"/>
                </a:solidFill>
              </a:rPr>
              <a:t>Whitstable Pearl</a:t>
            </a:r>
          </a:p>
          <a:p>
            <a:r>
              <a:rPr lang="en-GB" sz="1200" dirty="0">
                <a:solidFill>
                  <a:schemeClr val="bg2"/>
                </a:solidFill>
              </a:rPr>
              <a:t>U&amp;Drama, 11 Apr</a:t>
            </a: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759,500</a:t>
            </a:r>
          </a:p>
          <a:p>
            <a:pPr>
              <a:spcBef>
                <a:spcPts val="0"/>
              </a:spcBef>
            </a:pPr>
            <a:r>
              <a:rPr lang="en-GB" sz="1200" dirty="0">
                <a:solidFill>
                  <a:schemeClr val="bg2"/>
                </a:solidFill>
              </a:rPr>
              <a:t>Adults: 758,800</a:t>
            </a:r>
          </a:p>
          <a:p>
            <a:pPr>
              <a:spcBef>
                <a:spcPts val="0"/>
              </a:spcBef>
            </a:pPr>
            <a:r>
              <a:rPr lang="en-GB" sz="1200" dirty="0">
                <a:solidFill>
                  <a:schemeClr val="bg2"/>
                </a:solidFill>
              </a:rPr>
              <a:t>ABC1 Ads: 423,600</a:t>
            </a:r>
          </a:p>
          <a:p>
            <a:pPr>
              <a:spcBef>
                <a:spcPts val="0"/>
              </a:spcBef>
            </a:pPr>
            <a:r>
              <a:rPr lang="en-GB" sz="1200" dirty="0">
                <a:solidFill>
                  <a:schemeClr val="bg2"/>
                </a:solidFill>
              </a:rPr>
              <a:t>16-34: 3,200</a:t>
            </a:r>
          </a:p>
          <a:p>
            <a:pPr>
              <a:spcBef>
                <a:spcPts val="0"/>
              </a:spcBef>
            </a:pPr>
            <a:r>
              <a:rPr lang="en-GB" sz="1200" dirty="0">
                <a:solidFill>
                  <a:schemeClr val="bg2"/>
                </a:solidFill>
              </a:rPr>
              <a:t>HP+CH: 13,100</a:t>
            </a:r>
          </a:p>
        </p:txBody>
      </p:sp>
      <p:sp>
        <p:nvSpPr>
          <p:cNvPr id="9" name="Text Placeholder 2">
            <a:extLst>
              <a:ext uri="{FF2B5EF4-FFF2-40B4-BE49-F238E27FC236}">
                <a16:creationId xmlns:a16="http://schemas.microsoft.com/office/drawing/2014/main" id="{CBFF667E-0207-FBAA-BEAF-E9D9B2EC909B}"/>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00" dirty="0"/>
              <a:t>Source: Barb, Q2 2024. Average audience figures - Consolidated, Top performing episode of series (if applicable). </a:t>
            </a:r>
          </a:p>
        </p:txBody>
      </p:sp>
    </p:spTree>
    <p:extLst>
      <p:ext uri="{BB962C8B-B14F-4D97-AF65-F5344CB8AC3E}">
        <p14:creationId xmlns:p14="http://schemas.microsoft.com/office/powerpoint/2010/main" val="1651483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Watch Gogglebox | Stream free on Channel 4">
            <a:extLst>
              <a:ext uri="{FF2B5EF4-FFF2-40B4-BE49-F238E27FC236}">
                <a16:creationId xmlns:a16="http://schemas.microsoft.com/office/drawing/2014/main" id="{1EA6A508-1CD6-09C1-1CBC-6AC154F72F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4388" y="1803811"/>
            <a:ext cx="1804800" cy="1015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Britain's Got Talent 2024: Who won? - BBC Newsround">
            <a:extLst>
              <a:ext uri="{FF2B5EF4-FFF2-40B4-BE49-F238E27FC236}">
                <a16:creationId xmlns:a16="http://schemas.microsoft.com/office/drawing/2014/main" id="{8BF17A51-1900-9DBD-F3E7-4DB7ADE12DC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0" r="1"/>
          <a:stretch/>
        </p:blipFill>
        <p:spPr bwMode="auto">
          <a:xfrm>
            <a:off x="600944" y="1807411"/>
            <a:ext cx="1789308" cy="100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My5 - The Hotel Inspector - Season 10 - Episode 2 / The Vidella">
            <a:extLst>
              <a:ext uri="{FF2B5EF4-FFF2-40B4-BE49-F238E27FC236}">
                <a16:creationId xmlns:a16="http://schemas.microsoft.com/office/drawing/2014/main" id="{C7532458-15C0-368A-9AEE-4E42EA8881E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6"/>
          <a:stretch/>
        </p:blipFill>
        <p:spPr bwMode="auto">
          <a:xfrm>
            <a:off x="5163324" y="1807411"/>
            <a:ext cx="1794435" cy="10080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Watch A League of Their Own: Mexican Road Trip on Sky Max | Sky.com">
            <a:extLst>
              <a:ext uri="{FF2B5EF4-FFF2-40B4-BE49-F238E27FC236}">
                <a16:creationId xmlns:a16="http://schemas.microsoft.com/office/drawing/2014/main" id="{D18FAB22-81D2-D19D-07F2-B5F1DA2A3D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41894" y="1807411"/>
            <a:ext cx="1792000" cy="100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F7F6735-D57C-C4A1-002E-CCD640C72FAE}"/>
              </a:ext>
            </a:extLst>
          </p:cNvPr>
          <p:cNvPicPr>
            <a:picLocks noChangeAspect="1"/>
          </p:cNvPicPr>
          <p:nvPr/>
        </p:nvPicPr>
        <p:blipFill>
          <a:blip r:embed="rId7"/>
          <a:stretch>
            <a:fillRect/>
          </a:stretch>
        </p:blipFill>
        <p:spPr>
          <a:xfrm>
            <a:off x="9718029" y="1807411"/>
            <a:ext cx="1800000" cy="1008000"/>
          </a:xfrm>
          <a:prstGeom prst="rect">
            <a:avLst/>
          </a:prstGeom>
        </p:spPr>
      </p:pic>
      <p:sp>
        <p:nvSpPr>
          <p:cNvPr id="37" name="TextBox 36">
            <a:extLst>
              <a:ext uri="{FF2B5EF4-FFF2-40B4-BE49-F238E27FC236}">
                <a16:creationId xmlns:a16="http://schemas.microsoft.com/office/drawing/2014/main" id="{EA91CF96-3A5F-410F-BF47-E9E485D79AD9}"/>
              </a:ext>
            </a:extLst>
          </p:cNvPr>
          <p:cNvSpPr txBox="1"/>
          <p:nvPr/>
        </p:nvSpPr>
        <p:spPr>
          <a:xfrm>
            <a:off x="5126040" y="2964944"/>
            <a:ext cx="2105116" cy="1938992"/>
          </a:xfrm>
          <a:prstGeom prst="rect">
            <a:avLst/>
          </a:prstGeom>
          <a:noFill/>
        </p:spPr>
        <p:txBody>
          <a:bodyPr wrap="square" rtlCol="0">
            <a:spAutoFit/>
          </a:bodyPr>
          <a:lstStyle/>
          <a:p>
            <a:r>
              <a:rPr lang="en-GB" sz="1200" b="1" dirty="0">
                <a:solidFill>
                  <a:schemeClr val="accent3"/>
                </a:solidFill>
              </a:rPr>
              <a:t>The Hotel Inspector</a:t>
            </a:r>
          </a:p>
          <a:p>
            <a:r>
              <a:rPr lang="en-GB" sz="1200" dirty="0">
                <a:solidFill>
                  <a:schemeClr val="bg2"/>
                </a:solidFill>
              </a:rPr>
              <a:t>Channel 5, 18 Apr</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1,222,500</a:t>
            </a:r>
          </a:p>
          <a:p>
            <a:pPr>
              <a:spcBef>
                <a:spcPts val="0"/>
              </a:spcBef>
            </a:pPr>
            <a:r>
              <a:rPr lang="en-GB" sz="1200" dirty="0">
                <a:solidFill>
                  <a:schemeClr val="bg2"/>
                </a:solidFill>
              </a:rPr>
              <a:t>Adults: 1,206,200</a:t>
            </a:r>
          </a:p>
          <a:p>
            <a:pPr>
              <a:spcBef>
                <a:spcPts val="0"/>
              </a:spcBef>
            </a:pPr>
            <a:r>
              <a:rPr lang="en-GB" sz="1200" dirty="0">
                <a:solidFill>
                  <a:schemeClr val="bg2"/>
                </a:solidFill>
              </a:rPr>
              <a:t>ABC1 Ads: 613,600</a:t>
            </a:r>
          </a:p>
          <a:p>
            <a:pPr>
              <a:spcBef>
                <a:spcPts val="0"/>
              </a:spcBef>
            </a:pPr>
            <a:r>
              <a:rPr lang="en-GB" sz="1200" dirty="0">
                <a:solidFill>
                  <a:schemeClr val="bg2"/>
                </a:solidFill>
              </a:rPr>
              <a:t>16-34: 68,400</a:t>
            </a:r>
          </a:p>
          <a:p>
            <a:pPr>
              <a:spcBef>
                <a:spcPts val="0"/>
              </a:spcBef>
            </a:pPr>
            <a:r>
              <a:rPr lang="en-GB" sz="1200" dirty="0">
                <a:solidFill>
                  <a:schemeClr val="bg2"/>
                </a:solidFill>
              </a:rPr>
              <a:t>HP+CH: 70,800</a:t>
            </a:r>
          </a:p>
        </p:txBody>
      </p:sp>
      <p:sp>
        <p:nvSpPr>
          <p:cNvPr id="36" name="TextBox 35">
            <a:extLst>
              <a:ext uri="{FF2B5EF4-FFF2-40B4-BE49-F238E27FC236}">
                <a16:creationId xmlns:a16="http://schemas.microsoft.com/office/drawing/2014/main" id="{9203E1DA-208C-4286-BB21-FFEB8D45DF31}"/>
              </a:ext>
            </a:extLst>
          </p:cNvPr>
          <p:cNvSpPr txBox="1"/>
          <p:nvPr/>
        </p:nvSpPr>
        <p:spPr>
          <a:xfrm>
            <a:off x="2834139" y="2964944"/>
            <a:ext cx="2105115" cy="1938992"/>
          </a:xfrm>
          <a:prstGeom prst="rect">
            <a:avLst/>
          </a:prstGeom>
          <a:noFill/>
        </p:spPr>
        <p:txBody>
          <a:bodyPr wrap="square" rtlCol="0">
            <a:spAutoFit/>
          </a:bodyPr>
          <a:lstStyle/>
          <a:p>
            <a:r>
              <a:rPr lang="en-GB" sz="1200" b="1" dirty="0">
                <a:solidFill>
                  <a:schemeClr val="accent3"/>
                </a:solidFill>
              </a:rPr>
              <a:t>Gogglebox</a:t>
            </a:r>
          </a:p>
          <a:p>
            <a:r>
              <a:rPr lang="en-GB" sz="1200" dirty="0">
                <a:solidFill>
                  <a:schemeClr val="bg2"/>
                </a:solidFill>
              </a:rPr>
              <a:t>Channel 4, 26 Apr</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3,511,100</a:t>
            </a:r>
          </a:p>
          <a:p>
            <a:pPr>
              <a:spcBef>
                <a:spcPts val="0"/>
              </a:spcBef>
            </a:pPr>
            <a:r>
              <a:rPr lang="en-GB" sz="1200" dirty="0">
                <a:solidFill>
                  <a:schemeClr val="bg2"/>
                </a:solidFill>
              </a:rPr>
              <a:t>Adults: 3,430,000</a:t>
            </a:r>
          </a:p>
          <a:p>
            <a:pPr>
              <a:spcBef>
                <a:spcPts val="0"/>
              </a:spcBef>
            </a:pPr>
            <a:r>
              <a:rPr lang="en-GB" sz="1200" dirty="0">
                <a:solidFill>
                  <a:schemeClr val="bg2"/>
                </a:solidFill>
              </a:rPr>
              <a:t>ABC1 Ads: 1,905,100</a:t>
            </a:r>
          </a:p>
          <a:p>
            <a:pPr>
              <a:spcBef>
                <a:spcPts val="0"/>
              </a:spcBef>
            </a:pPr>
            <a:r>
              <a:rPr lang="en-GB" sz="1200" dirty="0">
                <a:solidFill>
                  <a:schemeClr val="bg2"/>
                </a:solidFill>
              </a:rPr>
              <a:t>16-34: 444,700</a:t>
            </a:r>
          </a:p>
          <a:p>
            <a:pPr>
              <a:spcBef>
                <a:spcPts val="0"/>
              </a:spcBef>
            </a:pPr>
            <a:r>
              <a:rPr lang="en-GB" sz="1200" dirty="0">
                <a:solidFill>
                  <a:schemeClr val="bg2"/>
                </a:solidFill>
              </a:rPr>
              <a:t>HP+CH: 405,000</a:t>
            </a:r>
          </a:p>
        </p:txBody>
      </p:sp>
      <p:sp>
        <p:nvSpPr>
          <p:cNvPr id="48" name="TextBox 47">
            <a:extLst>
              <a:ext uri="{FF2B5EF4-FFF2-40B4-BE49-F238E27FC236}">
                <a16:creationId xmlns:a16="http://schemas.microsoft.com/office/drawing/2014/main" id="{E3A6758E-9C07-4927-AE4B-49B13422E4FA}"/>
              </a:ext>
            </a:extLst>
          </p:cNvPr>
          <p:cNvSpPr txBox="1"/>
          <p:nvPr/>
        </p:nvSpPr>
        <p:spPr>
          <a:xfrm>
            <a:off x="7383833" y="2964944"/>
            <a:ext cx="2105116" cy="1938992"/>
          </a:xfrm>
          <a:prstGeom prst="rect">
            <a:avLst/>
          </a:prstGeom>
          <a:noFill/>
        </p:spPr>
        <p:txBody>
          <a:bodyPr wrap="square" rtlCol="0">
            <a:spAutoFit/>
          </a:bodyPr>
          <a:lstStyle/>
          <a:p>
            <a:r>
              <a:rPr lang="en-GB" sz="1200" b="1" dirty="0">
                <a:solidFill>
                  <a:schemeClr val="accent3"/>
                </a:solidFill>
              </a:rPr>
              <a:t>A League Of Their Own: Mexican Road Trip</a:t>
            </a:r>
          </a:p>
          <a:p>
            <a:r>
              <a:rPr lang="en-GB" sz="1200" dirty="0">
                <a:solidFill>
                  <a:schemeClr val="bg2"/>
                </a:solidFill>
              </a:rPr>
              <a:t>Sky Max, 20 May</a:t>
            </a: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268,100</a:t>
            </a:r>
          </a:p>
          <a:p>
            <a:pPr>
              <a:spcBef>
                <a:spcPts val="0"/>
              </a:spcBef>
            </a:pPr>
            <a:r>
              <a:rPr lang="en-GB" sz="1200" dirty="0">
                <a:solidFill>
                  <a:schemeClr val="bg2"/>
                </a:solidFill>
              </a:rPr>
              <a:t>Adults: 258,500</a:t>
            </a:r>
          </a:p>
          <a:p>
            <a:pPr>
              <a:spcBef>
                <a:spcPts val="0"/>
              </a:spcBef>
            </a:pPr>
            <a:r>
              <a:rPr lang="en-GB" sz="1200" dirty="0">
                <a:solidFill>
                  <a:schemeClr val="bg2"/>
                </a:solidFill>
              </a:rPr>
              <a:t>ABC1 Ads: 162,500</a:t>
            </a:r>
          </a:p>
          <a:p>
            <a:pPr>
              <a:spcBef>
                <a:spcPts val="0"/>
              </a:spcBef>
            </a:pPr>
            <a:r>
              <a:rPr lang="en-GB" sz="1200" dirty="0">
                <a:solidFill>
                  <a:schemeClr val="bg2"/>
                </a:solidFill>
              </a:rPr>
              <a:t>16-34: 31,400</a:t>
            </a:r>
          </a:p>
          <a:p>
            <a:pPr>
              <a:spcBef>
                <a:spcPts val="0"/>
              </a:spcBef>
            </a:pPr>
            <a:r>
              <a:rPr lang="en-GB" sz="1200" dirty="0">
                <a:solidFill>
                  <a:schemeClr val="bg2"/>
                </a:solidFill>
              </a:rPr>
              <a:t>HP+CH: 40,400</a:t>
            </a:r>
          </a:p>
        </p:txBody>
      </p:sp>
      <p:sp>
        <p:nvSpPr>
          <p:cNvPr id="2" name="Title 1">
            <a:extLst>
              <a:ext uri="{FF2B5EF4-FFF2-40B4-BE49-F238E27FC236}">
                <a16:creationId xmlns:a16="http://schemas.microsoft.com/office/drawing/2014/main" id="{B7789AD1-6931-4E92-9154-7C36CD81193B}"/>
              </a:ext>
            </a:extLst>
          </p:cNvPr>
          <p:cNvSpPr>
            <a:spLocks noGrp="1"/>
          </p:cNvSpPr>
          <p:nvPr>
            <p:ph type="title"/>
          </p:nvPr>
        </p:nvSpPr>
        <p:spPr/>
        <p:txBody>
          <a:bodyPr/>
          <a:lstStyle/>
          <a:p>
            <a:r>
              <a:rPr lang="en-GB" u="sng" dirty="0"/>
              <a:t>Entertainment</a:t>
            </a:r>
            <a:r>
              <a:rPr lang="en-GB" dirty="0"/>
              <a:t> - Programming Highlights</a:t>
            </a:r>
          </a:p>
        </p:txBody>
      </p:sp>
      <p:sp>
        <p:nvSpPr>
          <p:cNvPr id="5" name="TextBox 4">
            <a:extLst>
              <a:ext uri="{FF2B5EF4-FFF2-40B4-BE49-F238E27FC236}">
                <a16:creationId xmlns:a16="http://schemas.microsoft.com/office/drawing/2014/main" id="{E54E646A-EAD2-4502-970C-0AB0A33B0B47}"/>
              </a:ext>
            </a:extLst>
          </p:cNvPr>
          <p:cNvSpPr txBox="1"/>
          <p:nvPr/>
        </p:nvSpPr>
        <p:spPr>
          <a:xfrm>
            <a:off x="577745" y="2964944"/>
            <a:ext cx="2105116" cy="1938992"/>
          </a:xfrm>
          <a:prstGeom prst="rect">
            <a:avLst/>
          </a:prstGeom>
          <a:noFill/>
        </p:spPr>
        <p:txBody>
          <a:bodyPr wrap="square" rtlCol="0">
            <a:spAutoFit/>
          </a:bodyPr>
          <a:lstStyle/>
          <a:p>
            <a:r>
              <a:rPr lang="en-GB" sz="1200" b="1" dirty="0">
                <a:solidFill>
                  <a:schemeClr val="accent3"/>
                </a:solidFill>
              </a:rPr>
              <a:t>Britain’s Got Talent</a:t>
            </a:r>
          </a:p>
          <a:p>
            <a:r>
              <a:rPr lang="en-GB" sz="1200" dirty="0">
                <a:solidFill>
                  <a:schemeClr val="bg2"/>
                </a:solidFill>
              </a:rPr>
              <a:t>ITV1, 20 Apr</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6,884,500</a:t>
            </a:r>
          </a:p>
          <a:p>
            <a:pPr>
              <a:spcBef>
                <a:spcPts val="0"/>
              </a:spcBef>
            </a:pPr>
            <a:r>
              <a:rPr lang="en-GB" sz="1200" dirty="0">
                <a:solidFill>
                  <a:schemeClr val="bg2"/>
                </a:solidFill>
              </a:rPr>
              <a:t>Adults: 6,021,500</a:t>
            </a:r>
          </a:p>
          <a:p>
            <a:pPr>
              <a:spcBef>
                <a:spcPts val="0"/>
              </a:spcBef>
            </a:pPr>
            <a:r>
              <a:rPr lang="en-GB" sz="1200" dirty="0">
                <a:solidFill>
                  <a:schemeClr val="bg2"/>
                </a:solidFill>
              </a:rPr>
              <a:t>ABC1 Ads: 2,798,000</a:t>
            </a:r>
          </a:p>
          <a:p>
            <a:pPr>
              <a:spcBef>
                <a:spcPts val="0"/>
              </a:spcBef>
            </a:pPr>
            <a:r>
              <a:rPr lang="en-GB" sz="1200" dirty="0">
                <a:solidFill>
                  <a:schemeClr val="bg2"/>
                </a:solidFill>
              </a:rPr>
              <a:t>16-34: 819,000</a:t>
            </a:r>
          </a:p>
          <a:p>
            <a:pPr>
              <a:spcBef>
                <a:spcPts val="0"/>
              </a:spcBef>
            </a:pPr>
            <a:r>
              <a:rPr lang="en-GB" sz="1200" dirty="0">
                <a:solidFill>
                  <a:schemeClr val="bg2"/>
                </a:solidFill>
              </a:rPr>
              <a:t>HP+CH: 876,300</a:t>
            </a:r>
          </a:p>
        </p:txBody>
      </p:sp>
      <p:cxnSp>
        <p:nvCxnSpPr>
          <p:cNvPr id="12" name="Straight Connector 11">
            <a:extLst>
              <a:ext uri="{FF2B5EF4-FFF2-40B4-BE49-F238E27FC236}">
                <a16:creationId xmlns:a16="http://schemas.microsoft.com/office/drawing/2014/main" id="{C719D7E1-1A54-46B5-A417-7E3FFE470D3D}"/>
              </a:ext>
            </a:extLst>
          </p:cNvPr>
          <p:cNvCxnSpPr>
            <a:cxnSpLocks/>
          </p:cNvCxnSpPr>
          <p:nvPr/>
        </p:nvCxnSpPr>
        <p:spPr>
          <a:xfrm>
            <a:off x="678364" y="2950214"/>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08E7595-F6CA-4FA3-A654-D85AE8932CD2}"/>
              </a:ext>
            </a:extLst>
          </p:cNvPr>
          <p:cNvCxnSpPr>
            <a:cxnSpLocks/>
          </p:cNvCxnSpPr>
          <p:nvPr/>
        </p:nvCxnSpPr>
        <p:spPr>
          <a:xfrm>
            <a:off x="2935066" y="2961419"/>
            <a:ext cx="1752568"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2EC584E-B8DF-4C74-927D-ECDA0083F697}"/>
              </a:ext>
            </a:extLst>
          </p:cNvPr>
          <p:cNvCxnSpPr>
            <a:cxnSpLocks/>
          </p:cNvCxnSpPr>
          <p:nvPr/>
        </p:nvCxnSpPr>
        <p:spPr>
          <a:xfrm>
            <a:off x="5191768" y="2961419"/>
            <a:ext cx="1752568"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C5BE1BF-83F0-43D9-97FC-149C40A490FA}"/>
              </a:ext>
            </a:extLst>
          </p:cNvPr>
          <p:cNvCxnSpPr>
            <a:cxnSpLocks/>
          </p:cNvCxnSpPr>
          <p:nvPr/>
        </p:nvCxnSpPr>
        <p:spPr>
          <a:xfrm flipV="1">
            <a:off x="7448470" y="2961385"/>
            <a:ext cx="1742441" cy="34"/>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60A38EF-154F-4E8A-A1A6-39C2C72A106E}"/>
              </a:ext>
            </a:extLst>
          </p:cNvPr>
          <p:cNvCxnSpPr>
            <a:cxnSpLocks/>
          </p:cNvCxnSpPr>
          <p:nvPr/>
        </p:nvCxnSpPr>
        <p:spPr>
          <a:xfrm>
            <a:off x="9705173" y="2950214"/>
            <a:ext cx="1764778" cy="11171"/>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DA68C767-BFB7-48A2-ACC6-695985785D2B}"/>
              </a:ext>
            </a:extLst>
          </p:cNvPr>
          <p:cNvSpPr txBox="1"/>
          <p:nvPr/>
        </p:nvSpPr>
        <p:spPr>
          <a:xfrm>
            <a:off x="9686532" y="2964944"/>
            <a:ext cx="2105116" cy="1938992"/>
          </a:xfrm>
          <a:prstGeom prst="rect">
            <a:avLst/>
          </a:prstGeom>
          <a:noFill/>
        </p:spPr>
        <p:txBody>
          <a:bodyPr wrap="square" rtlCol="0">
            <a:spAutoFit/>
          </a:bodyPr>
          <a:lstStyle/>
          <a:p>
            <a:r>
              <a:rPr lang="en-GB" sz="1200" b="1" dirty="0">
                <a:solidFill>
                  <a:schemeClr val="accent3"/>
                </a:solidFill>
              </a:rPr>
              <a:t>Married at First Sight Australia</a:t>
            </a:r>
          </a:p>
          <a:p>
            <a:r>
              <a:rPr lang="en-GB" sz="1200" dirty="0">
                <a:solidFill>
                  <a:schemeClr val="bg2"/>
                </a:solidFill>
              </a:rPr>
              <a:t>E4, 8 Apr</a:t>
            </a: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1,931,600</a:t>
            </a:r>
          </a:p>
          <a:p>
            <a:pPr>
              <a:spcBef>
                <a:spcPts val="0"/>
              </a:spcBef>
            </a:pPr>
            <a:r>
              <a:rPr lang="en-GB" sz="1200" dirty="0">
                <a:solidFill>
                  <a:schemeClr val="bg2"/>
                </a:solidFill>
              </a:rPr>
              <a:t>Adults: 1,853,900</a:t>
            </a:r>
          </a:p>
          <a:p>
            <a:pPr>
              <a:spcBef>
                <a:spcPts val="0"/>
              </a:spcBef>
            </a:pPr>
            <a:r>
              <a:rPr lang="en-GB" sz="1200" dirty="0">
                <a:solidFill>
                  <a:schemeClr val="bg2"/>
                </a:solidFill>
              </a:rPr>
              <a:t>ABC1 Ads: 909,000</a:t>
            </a:r>
          </a:p>
          <a:p>
            <a:pPr>
              <a:spcBef>
                <a:spcPts val="0"/>
              </a:spcBef>
            </a:pPr>
            <a:r>
              <a:rPr lang="en-GB" sz="1200" dirty="0">
                <a:solidFill>
                  <a:schemeClr val="bg2"/>
                </a:solidFill>
              </a:rPr>
              <a:t>16-34: 371,100</a:t>
            </a:r>
          </a:p>
          <a:p>
            <a:pPr>
              <a:spcBef>
                <a:spcPts val="0"/>
              </a:spcBef>
            </a:pPr>
            <a:r>
              <a:rPr lang="en-GB" sz="1200" dirty="0">
                <a:solidFill>
                  <a:schemeClr val="bg2"/>
                </a:solidFill>
              </a:rPr>
              <a:t>HP+CH: 382,000</a:t>
            </a:r>
          </a:p>
        </p:txBody>
      </p:sp>
      <p:sp>
        <p:nvSpPr>
          <p:cNvPr id="8" name="Text Placeholder 2">
            <a:extLst>
              <a:ext uri="{FF2B5EF4-FFF2-40B4-BE49-F238E27FC236}">
                <a16:creationId xmlns:a16="http://schemas.microsoft.com/office/drawing/2014/main" id="{B2BF0878-9379-D4F4-E858-E451E510936E}"/>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00" dirty="0"/>
              <a:t>Source: Barb, Q2 2024. Average audience figures - Consolidated, Top performing episode of series (if applicable)</a:t>
            </a:r>
          </a:p>
        </p:txBody>
      </p:sp>
    </p:spTree>
    <p:extLst>
      <p:ext uri="{BB962C8B-B14F-4D97-AF65-F5344CB8AC3E}">
        <p14:creationId xmlns:p14="http://schemas.microsoft.com/office/powerpoint/2010/main" val="28147298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Steven Gerrard, Jill Scott and Joe Cole line up with Channel 4 for England  EURO qualifiers against Italy &amp; Ukraine | Channel 4">
            <a:extLst>
              <a:ext uri="{FF2B5EF4-FFF2-40B4-BE49-F238E27FC236}">
                <a16:creationId xmlns:a16="http://schemas.microsoft.com/office/drawing/2014/main" id="{D4F98D34-32C9-8FCE-C2AD-1E68296E41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8670" y="1813562"/>
            <a:ext cx="1812857" cy="10152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UEFA Euro 2024 Episode Week 27 | Press Centre">
            <a:extLst>
              <a:ext uri="{FF2B5EF4-FFF2-40B4-BE49-F238E27FC236}">
                <a16:creationId xmlns:a16="http://schemas.microsoft.com/office/drawing/2014/main" id="{594DE948-9149-3BDF-1082-671EB6BBA87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39" r="1" b="16663"/>
          <a:stretch/>
        </p:blipFill>
        <p:spPr bwMode="auto">
          <a:xfrm>
            <a:off x="597278" y="1817162"/>
            <a:ext cx="1788576" cy="1008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My5 - UK's Strongest Man 2024 - Season 2023 - Episode 4 / Group B Semi  Finals">
            <a:extLst>
              <a:ext uri="{FF2B5EF4-FFF2-40B4-BE49-F238E27FC236}">
                <a16:creationId xmlns:a16="http://schemas.microsoft.com/office/drawing/2014/main" id="{0162235C-5DBB-CF6F-2BB8-39F9C43532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4343" y="1817162"/>
            <a:ext cx="1792000" cy="10080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Monaco GP: UK schedule, when to watch Practice, Qualifying and Grand Prix  in Monte Carlo live on Sky Sports F1 | F1 News | Sky Sports">
            <a:extLst>
              <a:ext uri="{FF2B5EF4-FFF2-40B4-BE49-F238E27FC236}">
                <a16:creationId xmlns:a16="http://schemas.microsoft.com/office/drawing/2014/main" id="{DBB9913F-6079-1B8E-A5B4-2AD4096D6FD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636" r="18770" b="34405"/>
          <a:stretch/>
        </p:blipFill>
        <p:spPr bwMode="auto">
          <a:xfrm>
            <a:off x="7439159" y="1817162"/>
            <a:ext cx="1792000" cy="100800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UEFA Champions League Final 2024: Host broadcaster TNT Sports and Warner  Bros. Discovery Sports Europe talk production and pride for this weekend's  big game">
            <a:extLst>
              <a:ext uri="{FF2B5EF4-FFF2-40B4-BE49-F238E27FC236}">
                <a16:creationId xmlns:a16="http://schemas.microsoft.com/office/drawing/2014/main" id="{444C8075-ED89-28A0-3C64-8688177E972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450" b="11988"/>
          <a:stretch/>
        </p:blipFill>
        <p:spPr bwMode="auto">
          <a:xfrm>
            <a:off x="9713974" y="1817162"/>
            <a:ext cx="1804800" cy="100800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EA91CF96-3A5F-410F-BF47-E9E485D79AD9}"/>
              </a:ext>
            </a:extLst>
          </p:cNvPr>
          <p:cNvSpPr txBox="1"/>
          <p:nvPr/>
        </p:nvSpPr>
        <p:spPr>
          <a:xfrm>
            <a:off x="5126040" y="2964944"/>
            <a:ext cx="2105116" cy="2123658"/>
          </a:xfrm>
          <a:prstGeom prst="rect">
            <a:avLst/>
          </a:prstGeom>
          <a:noFill/>
        </p:spPr>
        <p:txBody>
          <a:bodyPr wrap="square" rtlCol="0">
            <a:spAutoFit/>
          </a:bodyPr>
          <a:lstStyle/>
          <a:p>
            <a:r>
              <a:rPr lang="en-GB" sz="1200" b="1" dirty="0">
                <a:solidFill>
                  <a:schemeClr val="accent3"/>
                </a:solidFill>
              </a:rPr>
              <a:t>UK's Strongest Man 2024</a:t>
            </a:r>
          </a:p>
          <a:p>
            <a:r>
              <a:rPr lang="en-GB" sz="1200" dirty="0">
                <a:solidFill>
                  <a:schemeClr val="bg2"/>
                </a:solidFill>
              </a:rPr>
              <a:t>Channel 5, 9 Jun</a:t>
            </a:r>
          </a:p>
          <a:p>
            <a:endParaRPr lang="en-GB" sz="1200" dirty="0">
              <a:solidFill>
                <a:schemeClr val="bg2"/>
              </a:solidFill>
            </a:endParaRP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478,800</a:t>
            </a:r>
          </a:p>
          <a:p>
            <a:pPr>
              <a:spcBef>
                <a:spcPts val="0"/>
              </a:spcBef>
            </a:pPr>
            <a:r>
              <a:rPr lang="en-GB" sz="1200" dirty="0">
                <a:solidFill>
                  <a:schemeClr val="bg2"/>
                </a:solidFill>
              </a:rPr>
              <a:t>Adults: 462,400</a:t>
            </a:r>
          </a:p>
          <a:p>
            <a:pPr>
              <a:spcBef>
                <a:spcPts val="0"/>
              </a:spcBef>
            </a:pPr>
            <a:r>
              <a:rPr lang="en-GB" sz="1200" dirty="0">
                <a:solidFill>
                  <a:schemeClr val="bg2"/>
                </a:solidFill>
              </a:rPr>
              <a:t>ABC1 Ads: 204,600</a:t>
            </a:r>
          </a:p>
          <a:p>
            <a:pPr>
              <a:spcBef>
                <a:spcPts val="0"/>
              </a:spcBef>
            </a:pPr>
            <a:r>
              <a:rPr lang="en-GB" sz="1200" dirty="0">
                <a:solidFill>
                  <a:schemeClr val="bg2"/>
                </a:solidFill>
              </a:rPr>
              <a:t>16-34: 27,200</a:t>
            </a:r>
          </a:p>
          <a:p>
            <a:pPr>
              <a:spcBef>
                <a:spcPts val="0"/>
              </a:spcBef>
            </a:pPr>
            <a:r>
              <a:rPr lang="en-GB" sz="1200" dirty="0">
                <a:solidFill>
                  <a:schemeClr val="bg2"/>
                </a:solidFill>
              </a:rPr>
              <a:t>HP+CH: 34,400</a:t>
            </a:r>
          </a:p>
        </p:txBody>
      </p:sp>
      <p:sp>
        <p:nvSpPr>
          <p:cNvPr id="36" name="TextBox 35">
            <a:extLst>
              <a:ext uri="{FF2B5EF4-FFF2-40B4-BE49-F238E27FC236}">
                <a16:creationId xmlns:a16="http://schemas.microsoft.com/office/drawing/2014/main" id="{9203E1DA-208C-4286-BB21-FFEB8D45DF31}"/>
              </a:ext>
            </a:extLst>
          </p:cNvPr>
          <p:cNvSpPr txBox="1"/>
          <p:nvPr/>
        </p:nvSpPr>
        <p:spPr>
          <a:xfrm>
            <a:off x="2834140" y="2964944"/>
            <a:ext cx="2105116" cy="2308324"/>
          </a:xfrm>
          <a:prstGeom prst="rect">
            <a:avLst/>
          </a:prstGeom>
          <a:noFill/>
        </p:spPr>
        <p:txBody>
          <a:bodyPr wrap="square" rtlCol="0">
            <a:spAutoFit/>
          </a:bodyPr>
          <a:lstStyle/>
          <a:p>
            <a:r>
              <a:rPr lang="en-GB" sz="1200" b="1" dirty="0">
                <a:solidFill>
                  <a:schemeClr val="accent3"/>
                </a:solidFill>
              </a:rPr>
              <a:t>International Football: England v Bosnia and Herzegovina</a:t>
            </a:r>
          </a:p>
          <a:p>
            <a:r>
              <a:rPr lang="en-GB" sz="1200" dirty="0">
                <a:solidFill>
                  <a:schemeClr val="bg2"/>
                </a:solidFill>
              </a:rPr>
              <a:t>Channel 4, 3 Jun</a:t>
            </a: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2,916,700</a:t>
            </a:r>
          </a:p>
          <a:p>
            <a:pPr>
              <a:spcBef>
                <a:spcPts val="0"/>
              </a:spcBef>
            </a:pPr>
            <a:r>
              <a:rPr lang="en-GB" sz="1200" dirty="0">
                <a:solidFill>
                  <a:schemeClr val="bg2"/>
                </a:solidFill>
              </a:rPr>
              <a:t>Adults: 2,761,200</a:t>
            </a:r>
          </a:p>
          <a:p>
            <a:pPr>
              <a:spcBef>
                <a:spcPts val="0"/>
              </a:spcBef>
            </a:pPr>
            <a:r>
              <a:rPr lang="en-GB" sz="1200" dirty="0">
                <a:solidFill>
                  <a:schemeClr val="bg2"/>
                </a:solidFill>
              </a:rPr>
              <a:t>ABC1 Ads: 153,1400</a:t>
            </a:r>
          </a:p>
          <a:p>
            <a:pPr>
              <a:spcBef>
                <a:spcPts val="0"/>
              </a:spcBef>
            </a:pPr>
            <a:r>
              <a:rPr lang="en-GB" sz="1200" dirty="0">
                <a:solidFill>
                  <a:schemeClr val="bg2"/>
                </a:solidFill>
              </a:rPr>
              <a:t>16-34: 341,200</a:t>
            </a:r>
          </a:p>
          <a:p>
            <a:pPr>
              <a:spcBef>
                <a:spcPts val="0"/>
              </a:spcBef>
            </a:pPr>
            <a:r>
              <a:rPr lang="en-GB" sz="1200" dirty="0">
                <a:solidFill>
                  <a:schemeClr val="bg2"/>
                </a:solidFill>
              </a:rPr>
              <a:t>HP+CH: 246,000</a:t>
            </a:r>
          </a:p>
          <a:p>
            <a:pPr>
              <a:spcBef>
                <a:spcPts val="0"/>
              </a:spcBef>
            </a:pPr>
            <a:endParaRPr lang="en-GB" sz="1200" dirty="0">
              <a:solidFill>
                <a:schemeClr val="bg2"/>
              </a:solidFill>
            </a:endParaRPr>
          </a:p>
        </p:txBody>
      </p:sp>
      <p:sp>
        <p:nvSpPr>
          <p:cNvPr id="48" name="TextBox 47">
            <a:extLst>
              <a:ext uri="{FF2B5EF4-FFF2-40B4-BE49-F238E27FC236}">
                <a16:creationId xmlns:a16="http://schemas.microsoft.com/office/drawing/2014/main" id="{E3A6758E-9C07-4927-AE4B-49B13422E4FA}"/>
              </a:ext>
            </a:extLst>
          </p:cNvPr>
          <p:cNvSpPr txBox="1"/>
          <p:nvPr/>
        </p:nvSpPr>
        <p:spPr>
          <a:xfrm>
            <a:off x="7383832" y="2964944"/>
            <a:ext cx="1852091" cy="2123658"/>
          </a:xfrm>
          <a:prstGeom prst="rect">
            <a:avLst/>
          </a:prstGeom>
          <a:noFill/>
        </p:spPr>
        <p:txBody>
          <a:bodyPr wrap="square" rtlCol="0">
            <a:spAutoFit/>
          </a:bodyPr>
          <a:lstStyle/>
          <a:p>
            <a:r>
              <a:rPr lang="en-GB" sz="1200" b="1" dirty="0">
                <a:solidFill>
                  <a:schemeClr val="accent3"/>
                </a:solidFill>
              </a:rPr>
              <a:t>Monaco F1 GP</a:t>
            </a:r>
          </a:p>
          <a:p>
            <a:r>
              <a:rPr lang="en-GB" sz="1200" dirty="0">
                <a:solidFill>
                  <a:schemeClr val="bg2"/>
                </a:solidFill>
              </a:rPr>
              <a:t>Sky Sports F1, 26 May</a:t>
            </a:r>
          </a:p>
          <a:p>
            <a:endParaRPr lang="en-GB" sz="1200" dirty="0">
              <a:solidFill>
                <a:schemeClr val="bg2"/>
              </a:solidFill>
            </a:endParaRP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1,458,300</a:t>
            </a:r>
          </a:p>
          <a:p>
            <a:pPr>
              <a:spcBef>
                <a:spcPts val="0"/>
              </a:spcBef>
            </a:pPr>
            <a:r>
              <a:rPr lang="en-GB" sz="1200" dirty="0">
                <a:solidFill>
                  <a:schemeClr val="bg2"/>
                </a:solidFill>
              </a:rPr>
              <a:t>Adults: 1,430,700</a:t>
            </a:r>
          </a:p>
          <a:p>
            <a:pPr>
              <a:spcBef>
                <a:spcPts val="0"/>
              </a:spcBef>
            </a:pPr>
            <a:r>
              <a:rPr lang="en-GB" sz="1200" dirty="0">
                <a:solidFill>
                  <a:schemeClr val="bg2"/>
                </a:solidFill>
              </a:rPr>
              <a:t>ABC1 Ads: 812,300</a:t>
            </a:r>
          </a:p>
          <a:p>
            <a:pPr>
              <a:spcBef>
                <a:spcPts val="0"/>
              </a:spcBef>
            </a:pPr>
            <a:r>
              <a:rPr lang="en-GB" sz="1200" dirty="0">
                <a:solidFill>
                  <a:schemeClr val="bg2"/>
                </a:solidFill>
              </a:rPr>
              <a:t>16-34: 367,500</a:t>
            </a:r>
          </a:p>
          <a:p>
            <a:pPr>
              <a:spcBef>
                <a:spcPts val="0"/>
              </a:spcBef>
            </a:pPr>
            <a:r>
              <a:rPr lang="en-GB" sz="1200" dirty="0">
                <a:solidFill>
                  <a:schemeClr val="bg2"/>
                </a:solidFill>
              </a:rPr>
              <a:t>HP+CH: 73,200</a:t>
            </a:r>
          </a:p>
        </p:txBody>
      </p:sp>
      <p:sp>
        <p:nvSpPr>
          <p:cNvPr id="2" name="Title 1">
            <a:extLst>
              <a:ext uri="{FF2B5EF4-FFF2-40B4-BE49-F238E27FC236}">
                <a16:creationId xmlns:a16="http://schemas.microsoft.com/office/drawing/2014/main" id="{B7789AD1-6931-4E92-9154-7C36CD81193B}"/>
              </a:ext>
            </a:extLst>
          </p:cNvPr>
          <p:cNvSpPr>
            <a:spLocks noGrp="1"/>
          </p:cNvSpPr>
          <p:nvPr>
            <p:ph type="title"/>
          </p:nvPr>
        </p:nvSpPr>
        <p:spPr/>
        <p:txBody>
          <a:bodyPr/>
          <a:lstStyle/>
          <a:p>
            <a:r>
              <a:rPr lang="en-GB" u="sng" dirty="0"/>
              <a:t>Sports</a:t>
            </a:r>
            <a:r>
              <a:rPr lang="en-GB" dirty="0"/>
              <a:t> - Programming Highlights</a:t>
            </a:r>
          </a:p>
        </p:txBody>
      </p:sp>
      <p:sp>
        <p:nvSpPr>
          <p:cNvPr id="5" name="TextBox 4">
            <a:extLst>
              <a:ext uri="{FF2B5EF4-FFF2-40B4-BE49-F238E27FC236}">
                <a16:creationId xmlns:a16="http://schemas.microsoft.com/office/drawing/2014/main" id="{E54E646A-EAD2-4502-970C-0AB0A33B0B47}"/>
              </a:ext>
            </a:extLst>
          </p:cNvPr>
          <p:cNvSpPr txBox="1"/>
          <p:nvPr/>
        </p:nvSpPr>
        <p:spPr>
          <a:xfrm>
            <a:off x="577745" y="2964944"/>
            <a:ext cx="2125306" cy="2123658"/>
          </a:xfrm>
          <a:prstGeom prst="rect">
            <a:avLst/>
          </a:prstGeom>
          <a:noFill/>
        </p:spPr>
        <p:txBody>
          <a:bodyPr wrap="square" rtlCol="0">
            <a:spAutoFit/>
          </a:bodyPr>
          <a:lstStyle/>
          <a:p>
            <a:r>
              <a:rPr lang="en-GB" sz="1200" b="1" dirty="0">
                <a:solidFill>
                  <a:schemeClr val="accent3"/>
                </a:solidFill>
              </a:rPr>
              <a:t>Euro 2024: England v Slovakia</a:t>
            </a:r>
          </a:p>
          <a:p>
            <a:r>
              <a:rPr lang="en-GB" sz="1200" dirty="0">
                <a:solidFill>
                  <a:schemeClr val="bg2"/>
                </a:solidFill>
              </a:rPr>
              <a:t>ITV1, 30 Jun</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11,270,400</a:t>
            </a:r>
          </a:p>
          <a:p>
            <a:pPr>
              <a:spcBef>
                <a:spcPts val="0"/>
              </a:spcBef>
            </a:pPr>
            <a:r>
              <a:rPr lang="en-GB" sz="1200" dirty="0">
                <a:solidFill>
                  <a:schemeClr val="bg2"/>
                </a:solidFill>
              </a:rPr>
              <a:t>Adults: 10,060,800</a:t>
            </a:r>
          </a:p>
          <a:p>
            <a:pPr>
              <a:spcBef>
                <a:spcPts val="0"/>
              </a:spcBef>
            </a:pPr>
            <a:r>
              <a:rPr lang="en-GB" sz="1200" dirty="0">
                <a:solidFill>
                  <a:schemeClr val="bg2"/>
                </a:solidFill>
              </a:rPr>
              <a:t>ABC1 Ads: 5,650,700</a:t>
            </a:r>
          </a:p>
          <a:p>
            <a:pPr>
              <a:spcBef>
                <a:spcPts val="0"/>
              </a:spcBef>
            </a:pPr>
            <a:r>
              <a:rPr lang="en-GB" sz="1200" dirty="0">
                <a:solidFill>
                  <a:schemeClr val="bg2"/>
                </a:solidFill>
              </a:rPr>
              <a:t>16-34: 1,577,100</a:t>
            </a:r>
          </a:p>
          <a:p>
            <a:pPr>
              <a:spcBef>
                <a:spcPts val="0"/>
              </a:spcBef>
            </a:pPr>
            <a:r>
              <a:rPr lang="en-GB" sz="1200" dirty="0">
                <a:solidFill>
                  <a:schemeClr val="bg2"/>
                </a:solidFill>
              </a:rPr>
              <a:t>HP+CH: 1,062,500</a:t>
            </a:r>
          </a:p>
        </p:txBody>
      </p:sp>
      <p:cxnSp>
        <p:nvCxnSpPr>
          <p:cNvPr id="12" name="Straight Connector 11">
            <a:extLst>
              <a:ext uri="{FF2B5EF4-FFF2-40B4-BE49-F238E27FC236}">
                <a16:creationId xmlns:a16="http://schemas.microsoft.com/office/drawing/2014/main" id="{C719D7E1-1A54-46B5-A417-7E3FFE470D3D}"/>
              </a:ext>
            </a:extLst>
          </p:cNvPr>
          <p:cNvCxnSpPr>
            <a:cxnSpLocks/>
          </p:cNvCxnSpPr>
          <p:nvPr/>
        </p:nvCxnSpPr>
        <p:spPr>
          <a:xfrm>
            <a:off x="678364" y="2950214"/>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08E7595-F6CA-4FA3-A654-D85AE8932CD2}"/>
              </a:ext>
            </a:extLst>
          </p:cNvPr>
          <p:cNvCxnSpPr>
            <a:cxnSpLocks/>
          </p:cNvCxnSpPr>
          <p:nvPr/>
        </p:nvCxnSpPr>
        <p:spPr>
          <a:xfrm>
            <a:off x="2935066" y="2961419"/>
            <a:ext cx="1752568"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2EC584E-B8DF-4C74-927D-ECDA0083F697}"/>
              </a:ext>
            </a:extLst>
          </p:cNvPr>
          <p:cNvCxnSpPr>
            <a:cxnSpLocks/>
          </p:cNvCxnSpPr>
          <p:nvPr/>
        </p:nvCxnSpPr>
        <p:spPr>
          <a:xfrm>
            <a:off x="5191768" y="2961419"/>
            <a:ext cx="1752568"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C5BE1BF-83F0-43D9-97FC-149C40A490FA}"/>
              </a:ext>
            </a:extLst>
          </p:cNvPr>
          <p:cNvCxnSpPr>
            <a:cxnSpLocks/>
          </p:cNvCxnSpPr>
          <p:nvPr/>
        </p:nvCxnSpPr>
        <p:spPr>
          <a:xfrm flipV="1">
            <a:off x="7448470" y="2961385"/>
            <a:ext cx="1742441" cy="34"/>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60A38EF-154F-4E8A-A1A6-39C2C72A106E}"/>
              </a:ext>
            </a:extLst>
          </p:cNvPr>
          <p:cNvCxnSpPr>
            <a:cxnSpLocks/>
          </p:cNvCxnSpPr>
          <p:nvPr/>
        </p:nvCxnSpPr>
        <p:spPr>
          <a:xfrm>
            <a:off x="9705173" y="2950214"/>
            <a:ext cx="1764778" cy="11171"/>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DA68C767-BFB7-48A2-ACC6-695985785D2B}"/>
              </a:ext>
            </a:extLst>
          </p:cNvPr>
          <p:cNvSpPr txBox="1"/>
          <p:nvPr/>
        </p:nvSpPr>
        <p:spPr>
          <a:xfrm>
            <a:off x="9686532" y="2964944"/>
            <a:ext cx="2105116" cy="2123658"/>
          </a:xfrm>
          <a:prstGeom prst="rect">
            <a:avLst/>
          </a:prstGeom>
          <a:noFill/>
        </p:spPr>
        <p:txBody>
          <a:bodyPr wrap="square" rtlCol="0">
            <a:spAutoFit/>
          </a:bodyPr>
          <a:lstStyle/>
          <a:p>
            <a:r>
              <a:rPr lang="en-GB" sz="1200" b="1" dirty="0">
                <a:solidFill>
                  <a:schemeClr val="accent3"/>
                </a:solidFill>
              </a:rPr>
              <a:t>UEFA Champions League: Borussia Dortmund v Real Madrid </a:t>
            </a:r>
            <a:r>
              <a:rPr lang="en-GB" sz="1200" dirty="0">
                <a:solidFill>
                  <a:schemeClr val="bg2"/>
                </a:solidFill>
              </a:rPr>
              <a:t>Sky Sports Main Event, 1 Jun</a:t>
            </a: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1,292,100</a:t>
            </a:r>
          </a:p>
          <a:p>
            <a:pPr>
              <a:spcBef>
                <a:spcPts val="0"/>
              </a:spcBef>
            </a:pPr>
            <a:r>
              <a:rPr lang="en-GB" sz="1200" dirty="0">
                <a:solidFill>
                  <a:schemeClr val="bg2"/>
                </a:solidFill>
              </a:rPr>
              <a:t>Adults: 1,153,700</a:t>
            </a:r>
          </a:p>
          <a:p>
            <a:pPr>
              <a:spcBef>
                <a:spcPts val="0"/>
              </a:spcBef>
            </a:pPr>
            <a:r>
              <a:rPr lang="en-GB" sz="1200" dirty="0">
                <a:solidFill>
                  <a:schemeClr val="bg2"/>
                </a:solidFill>
              </a:rPr>
              <a:t>ABC1 Ads: 725,100</a:t>
            </a:r>
          </a:p>
          <a:p>
            <a:pPr>
              <a:spcBef>
                <a:spcPts val="0"/>
              </a:spcBef>
            </a:pPr>
            <a:r>
              <a:rPr lang="en-GB" sz="1200" dirty="0">
                <a:solidFill>
                  <a:schemeClr val="bg2"/>
                </a:solidFill>
              </a:rPr>
              <a:t>16-34: 248,300</a:t>
            </a:r>
          </a:p>
          <a:p>
            <a:pPr>
              <a:spcBef>
                <a:spcPts val="0"/>
              </a:spcBef>
            </a:pPr>
            <a:r>
              <a:rPr lang="en-GB" sz="1200" dirty="0">
                <a:solidFill>
                  <a:schemeClr val="bg2"/>
                </a:solidFill>
              </a:rPr>
              <a:t>HP+CH: 131,200</a:t>
            </a:r>
          </a:p>
        </p:txBody>
      </p:sp>
      <p:sp>
        <p:nvSpPr>
          <p:cNvPr id="9" name="Text Placeholder 2">
            <a:extLst>
              <a:ext uri="{FF2B5EF4-FFF2-40B4-BE49-F238E27FC236}">
                <a16:creationId xmlns:a16="http://schemas.microsoft.com/office/drawing/2014/main" id="{F5E3A44F-4F75-E7DF-F753-0B0E08BF5E60}"/>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00" dirty="0"/>
              <a:t>Source: Barb, Q2 2024. Average audience figures - Consolidated, Top performing episode of series (if applicable)</a:t>
            </a:r>
          </a:p>
        </p:txBody>
      </p:sp>
    </p:spTree>
    <p:extLst>
      <p:ext uri="{BB962C8B-B14F-4D97-AF65-F5344CB8AC3E}">
        <p14:creationId xmlns:p14="http://schemas.microsoft.com/office/powerpoint/2010/main" val="2173070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ickinson's Real Deal - Watch Episode - ITVX">
            <a:extLst>
              <a:ext uri="{FF2B5EF4-FFF2-40B4-BE49-F238E27FC236}">
                <a16:creationId xmlns:a16="http://schemas.microsoft.com/office/drawing/2014/main" id="{6B326A2C-1126-3E6A-8050-178B86ED25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745" y="1802275"/>
            <a:ext cx="1806632" cy="10152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Watch Stacey Solomon's Renovation Rescue | Stream free on Channel 4">
            <a:extLst>
              <a:ext uri="{FF2B5EF4-FFF2-40B4-BE49-F238E27FC236}">
                <a16:creationId xmlns:a16="http://schemas.microsoft.com/office/drawing/2014/main" id="{5E692AD9-1753-E560-185F-4B7A415A38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4885" y="1805875"/>
            <a:ext cx="1790628" cy="100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My5 - Air Fryers Made Easy - Season 1 - Episode 1 / Air Fryers: Sunday  Lunch Made Easy">
            <a:extLst>
              <a:ext uri="{FF2B5EF4-FFF2-40B4-BE49-F238E27FC236}">
                <a16:creationId xmlns:a16="http://schemas.microsoft.com/office/drawing/2014/main" id="{4B160A19-8271-9CDB-CBB8-3E9902440F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6021" y="1805875"/>
            <a:ext cx="1792000" cy="100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Bangers &amp; Cash: Restoring Classics - U&amp;Yesterday +1 | TV Guide">
            <a:extLst>
              <a:ext uri="{FF2B5EF4-FFF2-40B4-BE49-F238E27FC236}">
                <a16:creationId xmlns:a16="http://schemas.microsoft.com/office/drawing/2014/main" id="{BEE0A7E0-1107-4BFA-2F12-6EAD0CB121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8529" y="1805875"/>
            <a:ext cx="1792000" cy="100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Season Three of 'Shed and Buried' in the Works on Quest | Next TV">
            <a:extLst>
              <a:ext uri="{FF2B5EF4-FFF2-40B4-BE49-F238E27FC236}">
                <a16:creationId xmlns:a16="http://schemas.microsoft.com/office/drawing/2014/main" id="{870A0407-0DA6-0B8A-BE7F-23467C313D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81037" y="1805875"/>
            <a:ext cx="1788914" cy="100800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EA91CF96-3A5F-410F-BF47-E9E485D79AD9}"/>
              </a:ext>
            </a:extLst>
          </p:cNvPr>
          <p:cNvSpPr txBox="1"/>
          <p:nvPr/>
        </p:nvSpPr>
        <p:spPr>
          <a:xfrm>
            <a:off x="5126040" y="2964944"/>
            <a:ext cx="2126706" cy="1938992"/>
          </a:xfrm>
          <a:prstGeom prst="rect">
            <a:avLst/>
          </a:prstGeom>
          <a:noFill/>
        </p:spPr>
        <p:txBody>
          <a:bodyPr wrap="square" rtlCol="0">
            <a:spAutoFit/>
          </a:bodyPr>
          <a:lstStyle/>
          <a:p>
            <a:r>
              <a:rPr lang="en-GB" sz="1200" b="1" dirty="0">
                <a:solidFill>
                  <a:schemeClr val="accent3"/>
                </a:solidFill>
              </a:rPr>
              <a:t>Air Fryers Made Easy</a:t>
            </a:r>
          </a:p>
          <a:p>
            <a:r>
              <a:rPr lang="en-GB" sz="1200" dirty="0">
                <a:solidFill>
                  <a:schemeClr val="bg2"/>
                </a:solidFill>
              </a:rPr>
              <a:t>Channel 5, 3 Apr</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799,900</a:t>
            </a:r>
          </a:p>
          <a:p>
            <a:pPr>
              <a:spcBef>
                <a:spcPts val="0"/>
              </a:spcBef>
            </a:pPr>
            <a:r>
              <a:rPr lang="en-GB" sz="1200" dirty="0">
                <a:solidFill>
                  <a:schemeClr val="bg2"/>
                </a:solidFill>
              </a:rPr>
              <a:t>Adults: 782,100</a:t>
            </a:r>
          </a:p>
          <a:p>
            <a:pPr>
              <a:spcBef>
                <a:spcPts val="0"/>
              </a:spcBef>
            </a:pPr>
            <a:r>
              <a:rPr lang="en-GB" sz="1200" dirty="0">
                <a:solidFill>
                  <a:schemeClr val="bg2"/>
                </a:solidFill>
              </a:rPr>
              <a:t>ABC1 Ads: 397,800</a:t>
            </a:r>
          </a:p>
          <a:p>
            <a:pPr>
              <a:spcBef>
                <a:spcPts val="0"/>
              </a:spcBef>
            </a:pPr>
            <a:r>
              <a:rPr lang="en-GB" sz="1200" dirty="0">
                <a:solidFill>
                  <a:schemeClr val="bg2"/>
                </a:solidFill>
              </a:rPr>
              <a:t>16-34: 29,800</a:t>
            </a:r>
          </a:p>
          <a:p>
            <a:pPr>
              <a:spcBef>
                <a:spcPts val="0"/>
              </a:spcBef>
            </a:pPr>
            <a:r>
              <a:rPr lang="en-GB" sz="1200" dirty="0">
                <a:solidFill>
                  <a:schemeClr val="bg2"/>
                </a:solidFill>
              </a:rPr>
              <a:t>HP+CH: 25,600</a:t>
            </a:r>
          </a:p>
        </p:txBody>
      </p:sp>
      <p:sp>
        <p:nvSpPr>
          <p:cNvPr id="36" name="TextBox 35">
            <a:extLst>
              <a:ext uri="{FF2B5EF4-FFF2-40B4-BE49-F238E27FC236}">
                <a16:creationId xmlns:a16="http://schemas.microsoft.com/office/drawing/2014/main" id="{9203E1DA-208C-4286-BB21-FFEB8D45DF31}"/>
              </a:ext>
            </a:extLst>
          </p:cNvPr>
          <p:cNvSpPr txBox="1"/>
          <p:nvPr/>
        </p:nvSpPr>
        <p:spPr>
          <a:xfrm>
            <a:off x="2834140" y="2964944"/>
            <a:ext cx="2105116" cy="1938992"/>
          </a:xfrm>
          <a:prstGeom prst="rect">
            <a:avLst/>
          </a:prstGeom>
          <a:noFill/>
        </p:spPr>
        <p:txBody>
          <a:bodyPr wrap="square" rtlCol="0">
            <a:spAutoFit/>
          </a:bodyPr>
          <a:lstStyle/>
          <a:p>
            <a:r>
              <a:rPr lang="en-GB" sz="1200" b="1" dirty="0">
                <a:solidFill>
                  <a:schemeClr val="accent3"/>
                </a:solidFill>
              </a:rPr>
              <a:t>Stacey Solomon's Renovation Rescue</a:t>
            </a:r>
          </a:p>
          <a:p>
            <a:r>
              <a:rPr lang="en-GB" sz="1200" dirty="0">
                <a:solidFill>
                  <a:schemeClr val="bg2"/>
                </a:solidFill>
              </a:rPr>
              <a:t>Channel 4, 10 Apr</a:t>
            </a: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1,738,900</a:t>
            </a:r>
          </a:p>
          <a:p>
            <a:pPr>
              <a:spcBef>
                <a:spcPts val="0"/>
              </a:spcBef>
            </a:pPr>
            <a:r>
              <a:rPr lang="en-GB" sz="1200" dirty="0">
                <a:solidFill>
                  <a:schemeClr val="bg2"/>
                </a:solidFill>
              </a:rPr>
              <a:t>Adults: 1,656,700</a:t>
            </a:r>
          </a:p>
          <a:p>
            <a:pPr>
              <a:spcBef>
                <a:spcPts val="0"/>
              </a:spcBef>
            </a:pPr>
            <a:r>
              <a:rPr lang="en-GB" sz="1200" dirty="0">
                <a:solidFill>
                  <a:schemeClr val="bg2"/>
                </a:solidFill>
              </a:rPr>
              <a:t>ABC1 Ads: 879,700</a:t>
            </a:r>
          </a:p>
          <a:p>
            <a:pPr>
              <a:spcBef>
                <a:spcPts val="0"/>
              </a:spcBef>
            </a:pPr>
            <a:r>
              <a:rPr lang="en-GB" sz="1200" dirty="0">
                <a:solidFill>
                  <a:schemeClr val="bg2"/>
                </a:solidFill>
              </a:rPr>
              <a:t>16-34: 230,400</a:t>
            </a:r>
          </a:p>
          <a:p>
            <a:pPr>
              <a:spcBef>
                <a:spcPts val="0"/>
              </a:spcBef>
            </a:pPr>
            <a:r>
              <a:rPr lang="en-GB" sz="1200" dirty="0">
                <a:solidFill>
                  <a:schemeClr val="bg2"/>
                </a:solidFill>
              </a:rPr>
              <a:t>HP+CH: 199,000</a:t>
            </a:r>
          </a:p>
        </p:txBody>
      </p:sp>
      <p:sp>
        <p:nvSpPr>
          <p:cNvPr id="48" name="TextBox 47">
            <a:extLst>
              <a:ext uri="{FF2B5EF4-FFF2-40B4-BE49-F238E27FC236}">
                <a16:creationId xmlns:a16="http://schemas.microsoft.com/office/drawing/2014/main" id="{E3A6758E-9C07-4927-AE4B-49B13422E4FA}"/>
              </a:ext>
            </a:extLst>
          </p:cNvPr>
          <p:cNvSpPr txBox="1"/>
          <p:nvPr/>
        </p:nvSpPr>
        <p:spPr>
          <a:xfrm>
            <a:off x="7383833" y="2964944"/>
            <a:ext cx="2105116" cy="1938992"/>
          </a:xfrm>
          <a:prstGeom prst="rect">
            <a:avLst/>
          </a:prstGeom>
          <a:noFill/>
        </p:spPr>
        <p:txBody>
          <a:bodyPr wrap="square" rtlCol="0">
            <a:spAutoFit/>
          </a:bodyPr>
          <a:lstStyle/>
          <a:p>
            <a:r>
              <a:rPr lang="en-GB" sz="1200" b="1" dirty="0">
                <a:solidFill>
                  <a:schemeClr val="accent3"/>
                </a:solidFill>
              </a:rPr>
              <a:t>Bangers &amp; Cash: Restoring Classics</a:t>
            </a:r>
          </a:p>
          <a:p>
            <a:r>
              <a:rPr lang="en-GB" sz="1200" dirty="0">
                <a:solidFill>
                  <a:schemeClr val="bg2"/>
                </a:solidFill>
              </a:rPr>
              <a:t>U&amp;Yesterday, 6 Jun</a:t>
            </a: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404,700</a:t>
            </a:r>
          </a:p>
          <a:p>
            <a:pPr>
              <a:spcBef>
                <a:spcPts val="0"/>
              </a:spcBef>
            </a:pPr>
            <a:r>
              <a:rPr lang="en-GB" sz="1200" dirty="0">
                <a:solidFill>
                  <a:schemeClr val="bg2"/>
                </a:solidFill>
              </a:rPr>
              <a:t>Adults: 399,200</a:t>
            </a:r>
          </a:p>
          <a:p>
            <a:pPr>
              <a:spcBef>
                <a:spcPts val="0"/>
              </a:spcBef>
            </a:pPr>
            <a:r>
              <a:rPr lang="en-GB" sz="1200" dirty="0">
                <a:solidFill>
                  <a:schemeClr val="bg2"/>
                </a:solidFill>
              </a:rPr>
              <a:t>ABC1 Ads: 149,400</a:t>
            </a:r>
          </a:p>
          <a:p>
            <a:pPr>
              <a:spcBef>
                <a:spcPts val="0"/>
              </a:spcBef>
            </a:pPr>
            <a:r>
              <a:rPr lang="en-GB" sz="1200" dirty="0">
                <a:solidFill>
                  <a:schemeClr val="bg2"/>
                </a:solidFill>
              </a:rPr>
              <a:t>16-34: 2,500</a:t>
            </a:r>
          </a:p>
          <a:p>
            <a:pPr>
              <a:spcBef>
                <a:spcPts val="0"/>
              </a:spcBef>
            </a:pPr>
            <a:r>
              <a:rPr lang="en-GB" sz="1200" dirty="0">
                <a:solidFill>
                  <a:schemeClr val="bg2"/>
                </a:solidFill>
              </a:rPr>
              <a:t>HP+CH: 2,900</a:t>
            </a:r>
          </a:p>
        </p:txBody>
      </p:sp>
      <p:sp>
        <p:nvSpPr>
          <p:cNvPr id="2" name="Title 1">
            <a:extLst>
              <a:ext uri="{FF2B5EF4-FFF2-40B4-BE49-F238E27FC236}">
                <a16:creationId xmlns:a16="http://schemas.microsoft.com/office/drawing/2014/main" id="{B7789AD1-6931-4E92-9154-7C36CD81193B}"/>
              </a:ext>
            </a:extLst>
          </p:cNvPr>
          <p:cNvSpPr>
            <a:spLocks noGrp="1"/>
          </p:cNvSpPr>
          <p:nvPr>
            <p:ph type="title"/>
          </p:nvPr>
        </p:nvSpPr>
        <p:spPr/>
        <p:txBody>
          <a:bodyPr/>
          <a:lstStyle/>
          <a:p>
            <a:r>
              <a:rPr lang="en-GB" u="sng" dirty="0"/>
              <a:t>Hobbies &amp; Leisure</a:t>
            </a:r>
            <a:r>
              <a:rPr lang="en-GB" dirty="0"/>
              <a:t> - Programming Highlights</a:t>
            </a:r>
          </a:p>
        </p:txBody>
      </p:sp>
      <p:sp>
        <p:nvSpPr>
          <p:cNvPr id="5" name="TextBox 4">
            <a:extLst>
              <a:ext uri="{FF2B5EF4-FFF2-40B4-BE49-F238E27FC236}">
                <a16:creationId xmlns:a16="http://schemas.microsoft.com/office/drawing/2014/main" id="{E54E646A-EAD2-4502-970C-0AB0A33B0B47}"/>
              </a:ext>
            </a:extLst>
          </p:cNvPr>
          <p:cNvSpPr txBox="1"/>
          <p:nvPr/>
        </p:nvSpPr>
        <p:spPr>
          <a:xfrm>
            <a:off x="577745" y="2964944"/>
            <a:ext cx="2105116" cy="1938992"/>
          </a:xfrm>
          <a:prstGeom prst="rect">
            <a:avLst/>
          </a:prstGeom>
          <a:noFill/>
        </p:spPr>
        <p:txBody>
          <a:bodyPr wrap="square" rtlCol="0">
            <a:spAutoFit/>
          </a:bodyPr>
          <a:lstStyle/>
          <a:p>
            <a:r>
              <a:rPr lang="en-GB" sz="1200" b="1" dirty="0">
                <a:solidFill>
                  <a:schemeClr val="accent3"/>
                </a:solidFill>
              </a:rPr>
              <a:t>Dickinson's Real Deal</a:t>
            </a:r>
          </a:p>
          <a:p>
            <a:r>
              <a:rPr lang="en-GB" sz="1200" dirty="0">
                <a:solidFill>
                  <a:schemeClr val="bg2"/>
                </a:solidFill>
              </a:rPr>
              <a:t>ITV1, 4 Jun</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801,400</a:t>
            </a:r>
          </a:p>
          <a:p>
            <a:pPr>
              <a:spcBef>
                <a:spcPts val="0"/>
              </a:spcBef>
            </a:pPr>
            <a:r>
              <a:rPr lang="en-GB" sz="1200" dirty="0">
                <a:solidFill>
                  <a:schemeClr val="bg2"/>
                </a:solidFill>
              </a:rPr>
              <a:t>Adults: 794,500</a:t>
            </a:r>
          </a:p>
          <a:p>
            <a:pPr>
              <a:spcBef>
                <a:spcPts val="0"/>
              </a:spcBef>
            </a:pPr>
            <a:r>
              <a:rPr lang="en-GB" sz="1200" dirty="0">
                <a:solidFill>
                  <a:schemeClr val="bg2"/>
                </a:solidFill>
              </a:rPr>
              <a:t>ABC1 Ads: 250,200</a:t>
            </a:r>
          </a:p>
          <a:p>
            <a:pPr>
              <a:spcBef>
                <a:spcPts val="0"/>
              </a:spcBef>
            </a:pPr>
            <a:r>
              <a:rPr lang="en-GB" sz="1200" dirty="0">
                <a:solidFill>
                  <a:schemeClr val="bg2"/>
                </a:solidFill>
              </a:rPr>
              <a:t>16-34: 71,000</a:t>
            </a:r>
          </a:p>
          <a:p>
            <a:pPr>
              <a:spcBef>
                <a:spcPts val="0"/>
              </a:spcBef>
            </a:pPr>
            <a:r>
              <a:rPr lang="en-GB" sz="1200" dirty="0">
                <a:solidFill>
                  <a:schemeClr val="bg2"/>
                </a:solidFill>
              </a:rPr>
              <a:t>HP+CH: 42,300</a:t>
            </a:r>
          </a:p>
        </p:txBody>
      </p:sp>
      <p:cxnSp>
        <p:nvCxnSpPr>
          <p:cNvPr id="12" name="Straight Connector 11">
            <a:extLst>
              <a:ext uri="{FF2B5EF4-FFF2-40B4-BE49-F238E27FC236}">
                <a16:creationId xmlns:a16="http://schemas.microsoft.com/office/drawing/2014/main" id="{C719D7E1-1A54-46B5-A417-7E3FFE470D3D}"/>
              </a:ext>
            </a:extLst>
          </p:cNvPr>
          <p:cNvCxnSpPr>
            <a:cxnSpLocks/>
          </p:cNvCxnSpPr>
          <p:nvPr/>
        </p:nvCxnSpPr>
        <p:spPr>
          <a:xfrm>
            <a:off x="678364" y="2950214"/>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08E7595-F6CA-4FA3-A654-D85AE8932CD2}"/>
              </a:ext>
            </a:extLst>
          </p:cNvPr>
          <p:cNvCxnSpPr>
            <a:cxnSpLocks/>
          </p:cNvCxnSpPr>
          <p:nvPr/>
        </p:nvCxnSpPr>
        <p:spPr>
          <a:xfrm>
            <a:off x="2935066" y="2961419"/>
            <a:ext cx="1752568"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2EC584E-B8DF-4C74-927D-ECDA0083F697}"/>
              </a:ext>
            </a:extLst>
          </p:cNvPr>
          <p:cNvCxnSpPr>
            <a:cxnSpLocks/>
          </p:cNvCxnSpPr>
          <p:nvPr/>
        </p:nvCxnSpPr>
        <p:spPr>
          <a:xfrm>
            <a:off x="5191768" y="2961419"/>
            <a:ext cx="1752568"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C5BE1BF-83F0-43D9-97FC-149C40A490FA}"/>
              </a:ext>
            </a:extLst>
          </p:cNvPr>
          <p:cNvCxnSpPr>
            <a:cxnSpLocks/>
          </p:cNvCxnSpPr>
          <p:nvPr/>
        </p:nvCxnSpPr>
        <p:spPr>
          <a:xfrm flipV="1">
            <a:off x="7448470" y="2961385"/>
            <a:ext cx="1742441" cy="34"/>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60A38EF-154F-4E8A-A1A6-39C2C72A106E}"/>
              </a:ext>
            </a:extLst>
          </p:cNvPr>
          <p:cNvCxnSpPr>
            <a:cxnSpLocks/>
          </p:cNvCxnSpPr>
          <p:nvPr/>
        </p:nvCxnSpPr>
        <p:spPr>
          <a:xfrm>
            <a:off x="9705173" y="2950214"/>
            <a:ext cx="1764778" cy="11171"/>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DA68C767-BFB7-48A2-ACC6-695985785D2B}"/>
              </a:ext>
            </a:extLst>
          </p:cNvPr>
          <p:cNvSpPr txBox="1"/>
          <p:nvPr/>
        </p:nvSpPr>
        <p:spPr>
          <a:xfrm>
            <a:off x="9686532" y="2964944"/>
            <a:ext cx="2105116" cy="2123658"/>
          </a:xfrm>
          <a:prstGeom prst="rect">
            <a:avLst/>
          </a:prstGeom>
          <a:noFill/>
        </p:spPr>
        <p:txBody>
          <a:bodyPr wrap="square" rtlCol="0">
            <a:spAutoFit/>
          </a:bodyPr>
          <a:lstStyle/>
          <a:p>
            <a:r>
              <a:rPr lang="en-GB" sz="1200" b="1" dirty="0">
                <a:solidFill>
                  <a:schemeClr val="accent3"/>
                </a:solidFill>
              </a:rPr>
              <a:t>Shed and Buried</a:t>
            </a:r>
          </a:p>
          <a:p>
            <a:r>
              <a:rPr lang="en-GB" sz="1200" dirty="0">
                <a:solidFill>
                  <a:schemeClr val="bg2"/>
                </a:solidFill>
              </a:rPr>
              <a:t>Quest, 4 Apr</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312,000</a:t>
            </a:r>
          </a:p>
          <a:p>
            <a:pPr>
              <a:spcBef>
                <a:spcPts val="0"/>
              </a:spcBef>
            </a:pPr>
            <a:r>
              <a:rPr lang="en-GB" sz="1200" dirty="0">
                <a:solidFill>
                  <a:schemeClr val="bg2"/>
                </a:solidFill>
              </a:rPr>
              <a:t>Adults: 289,000</a:t>
            </a:r>
          </a:p>
          <a:p>
            <a:pPr>
              <a:spcBef>
                <a:spcPts val="0"/>
              </a:spcBef>
            </a:pPr>
            <a:r>
              <a:rPr lang="en-GB" sz="1200" dirty="0">
                <a:solidFill>
                  <a:schemeClr val="bg2"/>
                </a:solidFill>
              </a:rPr>
              <a:t>ABC1 Ads: 87,500</a:t>
            </a:r>
          </a:p>
          <a:p>
            <a:pPr>
              <a:spcBef>
                <a:spcPts val="0"/>
              </a:spcBef>
            </a:pPr>
            <a:r>
              <a:rPr lang="en-GB" sz="1200" dirty="0">
                <a:solidFill>
                  <a:schemeClr val="bg2"/>
                </a:solidFill>
              </a:rPr>
              <a:t>16-34: 15,400</a:t>
            </a:r>
          </a:p>
          <a:p>
            <a:pPr>
              <a:spcBef>
                <a:spcPts val="0"/>
              </a:spcBef>
            </a:pPr>
            <a:r>
              <a:rPr lang="en-GB" sz="1200" dirty="0">
                <a:solidFill>
                  <a:schemeClr val="bg2"/>
                </a:solidFill>
              </a:rPr>
              <a:t>HP+CH: 19,400</a:t>
            </a:r>
          </a:p>
          <a:p>
            <a:pPr>
              <a:spcBef>
                <a:spcPts val="0"/>
              </a:spcBef>
            </a:pPr>
            <a:endParaRPr lang="en-GB" sz="1200" dirty="0">
              <a:solidFill>
                <a:schemeClr val="bg2"/>
              </a:solidFill>
            </a:endParaRPr>
          </a:p>
        </p:txBody>
      </p:sp>
      <p:sp>
        <p:nvSpPr>
          <p:cNvPr id="3" name="Text Placeholder 2">
            <a:extLst>
              <a:ext uri="{FF2B5EF4-FFF2-40B4-BE49-F238E27FC236}">
                <a16:creationId xmlns:a16="http://schemas.microsoft.com/office/drawing/2014/main" id="{1C7AB7AF-06D2-D477-A7E1-6191D3D550F0}"/>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00" dirty="0"/>
              <a:t>Source: Barb, Q2 2024. Average audience figures - Consolidated, Top performing episode of series (if applicable)</a:t>
            </a:r>
          </a:p>
        </p:txBody>
      </p:sp>
    </p:spTree>
    <p:extLst>
      <p:ext uri="{BB962C8B-B14F-4D97-AF65-F5344CB8AC3E}">
        <p14:creationId xmlns:p14="http://schemas.microsoft.com/office/powerpoint/2010/main" val="3893060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Text Placeholder 153">
            <a:extLst>
              <a:ext uri="{FF2B5EF4-FFF2-40B4-BE49-F238E27FC236}">
                <a16:creationId xmlns:a16="http://schemas.microsoft.com/office/drawing/2014/main" id="{DF0143EB-849C-E6AD-7DBA-8482915848BF}"/>
              </a:ext>
            </a:extLst>
          </p:cNvPr>
          <p:cNvSpPr>
            <a:spLocks noGrp="1"/>
          </p:cNvSpPr>
          <p:nvPr>
            <p:ph type="body" sz="quarter" idx="34"/>
          </p:nvPr>
        </p:nvSpPr>
        <p:spPr/>
        <p:txBody>
          <a:bodyPr>
            <a:normAutofit/>
          </a:bodyPr>
          <a:lstStyle/>
          <a:p>
            <a:r>
              <a:rPr lang="en-GB" sz="1000" b="1" dirty="0">
                <a:solidFill>
                  <a:srgbClr val="E10514"/>
                </a:solidFill>
              </a:rPr>
              <a:t>Fallout </a:t>
            </a:r>
            <a:r>
              <a:rPr lang="en-GB" sz="1000" dirty="0">
                <a:solidFill>
                  <a:schemeClr val="bg2"/>
                </a:solidFill>
              </a:rPr>
              <a:t>S1, Ep1</a:t>
            </a:r>
            <a:endParaRPr lang="en-GB" sz="1000" b="1" dirty="0">
              <a:solidFill>
                <a:srgbClr val="E10514"/>
              </a:solidFill>
            </a:endParaRPr>
          </a:p>
          <a:p>
            <a:r>
              <a:rPr lang="en-GB" sz="1000" dirty="0">
                <a:solidFill>
                  <a:schemeClr val="bg2"/>
                </a:solidFill>
              </a:rPr>
              <a:t>Prime, Drama </a:t>
            </a:r>
          </a:p>
          <a:p>
            <a:r>
              <a:rPr lang="en-GB" sz="1000" dirty="0">
                <a:solidFill>
                  <a:schemeClr val="bg2"/>
                </a:solidFill>
              </a:rPr>
              <a:t>Individuals: 3,325,539</a:t>
            </a:r>
          </a:p>
          <a:p>
            <a:r>
              <a:rPr lang="en-GB" sz="1000" dirty="0">
                <a:solidFill>
                  <a:schemeClr val="bg2"/>
                </a:solidFill>
              </a:rPr>
              <a:t>Adults: 3,158,714</a:t>
            </a:r>
          </a:p>
          <a:p>
            <a:endParaRPr lang="en-GB" sz="1000" dirty="0">
              <a:solidFill>
                <a:schemeClr val="bg2"/>
              </a:solidFill>
            </a:endParaRPr>
          </a:p>
          <a:p>
            <a:endParaRPr lang="en-GB" sz="1000" dirty="0">
              <a:solidFill>
                <a:schemeClr val="bg2"/>
              </a:solidFill>
            </a:endParaRPr>
          </a:p>
        </p:txBody>
      </p:sp>
      <p:sp>
        <p:nvSpPr>
          <p:cNvPr id="12" name="Title 11">
            <a:extLst>
              <a:ext uri="{FF2B5EF4-FFF2-40B4-BE49-F238E27FC236}">
                <a16:creationId xmlns:a16="http://schemas.microsoft.com/office/drawing/2014/main" id="{26DAAB83-0C79-1F92-8A50-79FFBECA216D}"/>
              </a:ext>
            </a:extLst>
          </p:cNvPr>
          <p:cNvSpPr>
            <a:spLocks noGrp="1"/>
          </p:cNvSpPr>
          <p:nvPr>
            <p:ph type="title"/>
          </p:nvPr>
        </p:nvSpPr>
        <p:spPr/>
        <p:txBody>
          <a:bodyPr>
            <a:normAutofit/>
          </a:bodyPr>
          <a:lstStyle/>
          <a:p>
            <a:r>
              <a:rPr lang="en-GB" u="sng" dirty="0"/>
              <a:t>SVOD Drama &amp; Entertainment</a:t>
            </a:r>
            <a:r>
              <a:rPr lang="en-GB" dirty="0"/>
              <a:t> - Programming Highlights</a:t>
            </a:r>
          </a:p>
        </p:txBody>
      </p:sp>
      <p:sp>
        <p:nvSpPr>
          <p:cNvPr id="153" name="Text Placeholder 152">
            <a:extLst>
              <a:ext uri="{FF2B5EF4-FFF2-40B4-BE49-F238E27FC236}">
                <a16:creationId xmlns:a16="http://schemas.microsoft.com/office/drawing/2014/main" id="{07C0EC5E-170F-6474-4211-EFB0EC5690B6}"/>
              </a:ext>
            </a:extLst>
          </p:cNvPr>
          <p:cNvSpPr>
            <a:spLocks noGrp="1"/>
          </p:cNvSpPr>
          <p:nvPr>
            <p:ph type="body" sz="quarter" idx="33"/>
          </p:nvPr>
        </p:nvSpPr>
        <p:spPr/>
        <p:txBody>
          <a:bodyPr>
            <a:normAutofit/>
          </a:bodyPr>
          <a:lstStyle/>
          <a:p>
            <a:r>
              <a:rPr lang="en-GB" sz="1000" b="1" dirty="0">
                <a:solidFill>
                  <a:srgbClr val="E10514"/>
                </a:solidFill>
              </a:rPr>
              <a:t>Bridgerton </a:t>
            </a:r>
            <a:r>
              <a:rPr lang="en-GB" sz="1000" dirty="0">
                <a:solidFill>
                  <a:schemeClr val="bg2"/>
                </a:solidFill>
              </a:rPr>
              <a:t>S3, Ep5</a:t>
            </a:r>
            <a:endParaRPr lang="en-GB" sz="1000" b="1" dirty="0">
              <a:solidFill>
                <a:srgbClr val="E10514"/>
              </a:solidFill>
            </a:endParaRPr>
          </a:p>
          <a:p>
            <a:r>
              <a:rPr lang="en-GB" sz="1000" dirty="0">
                <a:solidFill>
                  <a:schemeClr val="bg2"/>
                </a:solidFill>
              </a:rPr>
              <a:t>Netflix, Drama </a:t>
            </a:r>
          </a:p>
          <a:p>
            <a:r>
              <a:rPr lang="en-GB" sz="1000" dirty="0">
                <a:solidFill>
                  <a:schemeClr val="bg2"/>
                </a:solidFill>
              </a:rPr>
              <a:t>Individuals: 4,000,970</a:t>
            </a:r>
          </a:p>
          <a:p>
            <a:r>
              <a:rPr lang="en-GB" sz="1000" dirty="0">
                <a:solidFill>
                  <a:schemeClr val="bg2"/>
                </a:solidFill>
              </a:rPr>
              <a:t>Adults: 3,925,471</a:t>
            </a:r>
          </a:p>
        </p:txBody>
      </p:sp>
      <p:sp>
        <p:nvSpPr>
          <p:cNvPr id="155" name="Text Placeholder 154">
            <a:extLst>
              <a:ext uri="{FF2B5EF4-FFF2-40B4-BE49-F238E27FC236}">
                <a16:creationId xmlns:a16="http://schemas.microsoft.com/office/drawing/2014/main" id="{595F508A-C05C-1195-F8A4-70316217BD6B}"/>
              </a:ext>
            </a:extLst>
          </p:cNvPr>
          <p:cNvSpPr>
            <a:spLocks noGrp="1"/>
          </p:cNvSpPr>
          <p:nvPr>
            <p:ph type="body" sz="quarter" idx="35"/>
          </p:nvPr>
        </p:nvSpPr>
        <p:spPr>
          <a:xfrm>
            <a:off x="5195495" y="2428621"/>
            <a:ext cx="1923784" cy="812103"/>
          </a:xfrm>
        </p:spPr>
        <p:txBody>
          <a:bodyPr>
            <a:normAutofit lnSpcReduction="10000"/>
          </a:bodyPr>
          <a:lstStyle/>
          <a:p>
            <a:r>
              <a:rPr lang="en-GB" b="1" dirty="0">
                <a:solidFill>
                  <a:srgbClr val="E10514"/>
                </a:solidFill>
              </a:rPr>
              <a:t>Baby Reindeer </a:t>
            </a:r>
            <a:r>
              <a:rPr lang="en-GB" dirty="0">
                <a:solidFill>
                  <a:schemeClr val="bg2"/>
                </a:solidFill>
              </a:rPr>
              <a:t>S1, Ep1</a:t>
            </a:r>
            <a:endParaRPr lang="en-GB" b="1" dirty="0">
              <a:solidFill>
                <a:srgbClr val="E10514"/>
              </a:solidFill>
            </a:endParaRPr>
          </a:p>
          <a:p>
            <a:r>
              <a:rPr lang="en-GB" dirty="0">
                <a:solidFill>
                  <a:schemeClr val="bg2"/>
                </a:solidFill>
              </a:rPr>
              <a:t>Netflix, Drama </a:t>
            </a:r>
          </a:p>
          <a:p>
            <a:r>
              <a:rPr lang="en-GB" dirty="0">
                <a:solidFill>
                  <a:schemeClr val="bg2"/>
                </a:solidFill>
              </a:rPr>
              <a:t>Individuals: 2,216,543</a:t>
            </a:r>
          </a:p>
          <a:p>
            <a:r>
              <a:rPr lang="en-GB" dirty="0">
                <a:solidFill>
                  <a:schemeClr val="bg2"/>
                </a:solidFill>
              </a:rPr>
              <a:t>Adults: 2,165,631</a:t>
            </a:r>
          </a:p>
          <a:p>
            <a:endParaRPr lang="en-GB" dirty="0">
              <a:solidFill>
                <a:schemeClr val="bg2"/>
              </a:solidFill>
            </a:endParaRPr>
          </a:p>
          <a:p>
            <a:endParaRPr lang="en-GB" dirty="0">
              <a:solidFill>
                <a:schemeClr val="bg2"/>
              </a:solidFill>
            </a:endParaRPr>
          </a:p>
        </p:txBody>
      </p:sp>
      <p:sp>
        <p:nvSpPr>
          <p:cNvPr id="156" name="Text Placeholder 155">
            <a:extLst>
              <a:ext uri="{FF2B5EF4-FFF2-40B4-BE49-F238E27FC236}">
                <a16:creationId xmlns:a16="http://schemas.microsoft.com/office/drawing/2014/main" id="{AD8A38C8-7D75-636A-70EC-254ABBCABF23}"/>
              </a:ext>
            </a:extLst>
          </p:cNvPr>
          <p:cNvSpPr>
            <a:spLocks noGrp="1"/>
          </p:cNvSpPr>
          <p:nvPr>
            <p:ph type="body" sz="quarter" idx="36"/>
          </p:nvPr>
        </p:nvSpPr>
        <p:spPr/>
        <p:txBody>
          <a:bodyPr>
            <a:normAutofit lnSpcReduction="10000"/>
          </a:bodyPr>
          <a:lstStyle/>
          <a:p>
            <a:r>
              <a:rPr lang="en-GB" b="1" dirty="0">
                <a:solidFill>
                  <a:srgbClr val="E10514"/>
                </a:solidFill>
              </a:rPr>
              <a:t>The Boys </a:t>
            </a:r>
            <a:r>
              <a:rPr lang="en-GB" dirty="0">
                <a:solidFill>
                  <a:schemeClr val="bg2"/>
                </a:solidFill>
              </a:rPr>
              <a:t>S4, Ep1</a:t>
            </a:r>
            <a:endParaRPr lang="en-GB" b="1" dirty="0">
              <a:solidFill>
                <a:srgbClr val="E10514"/>
              </a:solidFill>
            </a:endParaRPr>
          </a:p>
          <a:p>
            <a:r>
              <a:rPr lang="en-GB" dirty="0">
                <a:solidFill>
                  <a:schemeClr val="bg2"/>
                </a:solidFill>
              </a:rPr>
              <a:t>Prime, Drama </a:t>
            </a:r>
          </a:p>
          <a:p>
            <a:r>
              <a:rPr lang="en-GB" dirty="0">
                <a:solidFill>
                  <a:schemeClr val="bg2"/>
                </a:solidFill>
              </a:rPr>
              <a:t>Individuals: 1,605,338</a:t>
            </a:r>
          </a:p>
          <a:p>
            <a:r>
              <a:rPr lang="en-GB" dirty="0">
                <a:solidFill>
                  <a:schemeClr val="bg2"/>
                </a:solidFill>
              </a:rPr>
              <a:t>Adults: 1,572,748</a:t>
            </a:r>
          </a:p>
          <a:p>
            <a:endParaRPr lang="en-GB" dirty="0">
              <a:solidFill>
                <a:schemeClr val="bg2"/>
              </a:solidFill>
            </a:endParaRPr>
          </a:p>
          <a:p>
            <a:endParaRPr lang="en-GB" dirty="0">
              <a:solidFill>
                <a:schemeClr val="bg2"/>
              </a:solidFill>
            </a:endParaRPr>
          </a:p>
        </p:txBody>
      </p:sp>
      <p:sp>
        <p:nvSpPr>
          <p:cNvPr id="157" name="Text Placeholder 156">
            <a:extLst>
              <a:ext uri="{FF2B5EF4-FFF2-40B4-BE49-F238E27FC236}">
                <a16:creationId xmlns:a16="http://schemas.microsoft.com/office/drawing/2014/main" id="{6A49DB3C-5E3A-0035-CA18-93F832430949}"/>
              </a:ext>
            </a:extLst>
          </p:cNvPr>
          <p:cNvSpPr>
            <a:spLocks noGrp="1"/>
          </p:cNvSpPr>
          <p:nvPr>
            <p:ph type="body" sz="quarter" idx="37"/>
          </p:nvPr>
        </p:nvSpPr>
        <p:spPr/>
        <p:txBody>
          <a:bodyPr>
            <a:normAutofit lnSpcReduction="10000"/>
          </a:bodyPr>
          <a:lstStyle/>
          <a:p>
            <a:r>
              <a:rPr lang="en-GB" b="1" dirty="0">
                <a:solidFill>
                  <a:srgbClr val="E10514"/>
                </a:solidFill>
              </a:rPr>
              <a:t>The Acolyte </a:t>
            </a:r>
            <a:r>
              <a:rPr lang="en-GB" dirty="0">
                <a:solidFill>
                  <a:schemeClr val="bg2"/>
                </a:solidFill>
              </a:rPr>
              <a:t>S1, Ep1</a:t>
            </a:r>
            <a:endParaRPr lang="en-GB" b="1" dirty="0">
              <a:solidFill>
                <a:srgbClr val="E10514"/>
              </a:solidFill>
            </a:endParaRPr>
          </a:p>
          <a:p>
            <a:r>
              <a:rPr lang="en-GB" dirty="0">
                <a:solidFill>
                  <a:schemeClr val="bg2"/>
                </a:solidFill>
              </a:rPr>
              <a:t>Disney+, Drama </a:t>
            </a:r>
          </a:p>
          <a:p>
            <a:r>
              <a:rPr lang="en-GB" dirty="0">
                <a:solidFill>
                  <a:schemeClr val="bg2"/>
                </a:solidFill>
              </a:rPr>
              <a:t>Individuals: 1,208,359</a:t>
            </a:r>
          </a:p>
          <a:p>
            <a:r>
              <a:rPr lang="en-GB" dirty="0">
                <a:solidFill>
                  <a:schemeClr val="bg2"/>
                </a:solidFill>
              </a:rPr>
              <a:t>Adults: 1,131,449</a:t>
            </a:r>
          </a:p>
        </p:txBody>
      </p:sp>
      <p:sp>
        <p:nvSpPr>
          <p:cNvPr id="158" name="Text Placeholder 157">
            <a:extLst>
              <a:ext uri="{FF2B5EF4-FFF2-40B4-BE49-F238E27FC236}">
                <a16:creationId xmlns:a16="http://schemas.microsoft.com/office/drawing/2014/main" id="{435AAFF9-80E1-0B9E-F7ED-5B98CEE980D0}"/>
              </a:ext>
            </a:extLst>
          </p:cNvPr>
          <p:cNvSpPr>
            <a:spLocks noGrp="1"/>
          </p:cNvSpPr>
          <p:nvPr>
            <p:ph type="body" sz="quarter" idx="38"/>
          </p:nvPr>
        </p:nvSpPr>
        <p:spPr>
          <a:xfrm>
            <a:off x="2792633" y="4654203"/>
            <a:ext cx="1582722" cy="812103"/>
          </a:xfrm>
        </p:spPr>
        <p:txBody>
          <a:bodyPr>
            <a:normAutofit fontScale="92500" lnSpcReduction="20000"/>
          </a:bodyPr>
          <a:lstStyle/>
          <a:p>
            <a:r>
              <a:rPr lang="en-GB" b="1" dirty="0">
                <a:solidFill>
                  <a:srgbClr val="E10514"/>
                </a:solidFill>
              </a:rPr>
              <a:t>Jimmy Carr: Natural Born Killer </a:t>
            </a:r>
            <a:r>
              <a:rPr lang="en-GB" dirty="0">
                <a:solidFill>
                  <a:schemeClr val="bg2"/>
                </a:solidFill>
              </a:rPr>
              <a:t>Special</a:t>
            </a:r>
            <a:endParaRPr lang="en-GB" b="1" dirty="0">
              <a:solidFill>
                <a:srgbClr val="E10514"/>
              </a:solidFill>
            </a:endParaRPr>
          </a:p>
          <a:p>
            <a:r>
              <a:rPr lang="en-GB" dirty="0">
                <a:solidFill>
                  <a:schemeClr val="bg2"/>
                </a:solidFill>
              </a:rPr>
              <a:t>Netflix, Entertainment </a:t>
            </a:r>
          </a:p>
          <a:p>
            <a:r>
              <a:rPr lang="en-GB" dirty="0">
                <a:solidFill>
                  <a:schemeClr val="bg2"/>
                </a:solidFill>
              </a:rPr>
              <a:t>Individuals: 839,276</a:t>
            </a:r>
          </a:p>
          <a:p>
            <a:r>
              <a:rPr lang="en-GB" dirty="0">
                <a:solidFill>
                  <a:schemeClr val="bg2"/>
                </a:solidFill>
              </a:rPr>
              <a:t>Adults: 792,894</a:t>
            </a:r>
          </a:p>
          <a:p>
            <a:endParaRPr lang="en-GB" dirty="0">
              <a:solidFill>
                <a:schemeClr val="bg2"/>
              </a:solidFill>
            </a:endParaRPr>
          </a:p>
        </p:txBody>
      </p:sp>
      <p:sp>
        <p:nvSpPr>
          <p:cNvPr id="159" name="Text Placeholder 158">
            <a:extLst>
              <a:ext uri="{FF2B5EF4-FFF2-40B4-BE49-F238E27FC236}">
                <a16:creationId xmlns:a16="http://schemas.microsoft.com/office/drawing/2014/main" id="{237DEE33-16B6-24F4-89E0-CDEC7D6B3628}"/>
              </a:ext>
            </a:extLst>
          </p:cNvPr>
          <p:cNvSpPr>
            <a:spLocks noGrp="1"/>
          </p:cNvSpPr>
          <p:nvPr>
            <p:ph type="body" sz="quarter" idx="39"/>
          </p:nvPr>
        </p:nvSpPr>
        <p:spPr>
          <a:xfrm>
            <a:off x="342843" y="4654203"/>
            <a:ext cx="1727232" cy="812103"/>
          </a:xfrm>
        </p:spPr>
        <p:txBody>
          <a:bodyPr>
            <a:normAutofit fontScale="92500" lnSpcReduction="20000"/>
          </a:bodyPr>
          <a:lstStyle/>
          <a:p>
            <a:r>
              <a:rPr lang="en-GB" b="1" dirty="0">
                <a:solidFill>
                  <a:srgbClr val="E10514"/>
                </a:solidFill>
              </a:rPr>
              <a:t>Unlocked: A Jail Experiment </a:t>
            </a:r>
            <a:r>
              <a:rPr lang="en-GB" dirty="0">
                <a:solidFill>
                  <a:schemeClr val="bg2"/>
                </a:solidFill>
              </a:rPr>
              <a:t>S1, Ep1</a:t>
            </a:r>
            <a:endParaRPr lang="en-GB" b="1" dirty="0">
              <a:solidFill>
                <a:srgbClr val="E10514"/>
              </a:solidFill>
            </a:endParaRPr>
          </a:p>
          <a:p>
            <a:r>
              <a:rPr lang="en-GB" dirty="0">
                <a:solidFill>
                  <a:schemeClr val="bg2"/>
                </a:solidFill>
              </a:rPr>
              <a:t>Netflix, Entertainment </a:t>
            </a:r>
          </a:p>
          <a:p>
            <a:r>
              <a:rPr lang="en-GB" dirty="0">
                <a:solidFill>
                  <a:schemeClr val="bg2"/>
                </a:solidFill>
              </a:rPr>
              <a:t>Individuals: 981,343</a:t>
            </a:r>
          </a:p>
          <a:p>
            <a:r>
              <a:rPr lang="en-GB" dirty="0">
                <a:solidFill>
                  <a:schemeClr val="bg2"/>
                </a:solidFill>
              </a:rPr>
              <a:t>Adults: 906,814</a:t>
            </a:r>
          </a:p>
          <a:p>
            <a:endParaRPr lang="en-GB" dirty="0">
              <a:solidFill>
                <a:schemeClr val="bg2"/>
              </a:solidFill>
            </a:endParaRPr>
          </a:p>
        </p:txBody>
      </p:sp>
      <p:sp>
        <p:nvSpPr>
          <p:cNvPr id="160" name="Text Placeholder 159">
            <a:extLst>
              <a:ext uri="{FF2B5EF4-FFF2-40B4-BE49-F238E27FC236}">
                <a16:creationId xmlns:a16="http://schemas.microsoft.com/office/drawing/2014/main" id="{489BAB16-EAD6-A5B1-A163-5059912854F0}"/>
              </a:ext>
            </a:extLst>
          </p:cNvPr>
          <p:cNvSpPr>
            <a:spLocks noGrp="1"/>
          </p:cNvSpPr>
          <p:nvPr>
            <p:ph type="body" sz="quarter" idx="40"/>
          </p:nvPr>
        </p:nvSpPr>
        <p:spPr>
          <a:xfrm>
            <a:off x="5226316" y="4654203"/>
            <a:ext cx="1743443" cy="812103"/>
          </a:xfrm>
        </p:spPr>
        <p:txBody>
          <a:bodyPr>
            <a:normAutofit fontScale="92500"/>
          </a:bodyPr>
          <a:lstStyle/>
          <a:p>
            <a:r>
              <a:rPr lang="en-GB" b="1" dirty="0">
                <a:solidFill>
                  <a:srgbClr val="E10514"/>
                </a:solidFill>
              </a:rPr>
              <a:t>The Kardashians </a:t>
            </a:r>
            <a:r>
              <a:rPr lang="en-GB" dirty="0">
                <a:solidFill>
                  <a:schemeClr val="bg2"/>
                </a:solidFill>
              </a:rPr>
              <a:t>S15 Ep1</a:t>
            </a:r>
            <a:endParaRPr lang="en-GB" b="1" dirty="0">
              <a:solidFill>
                <a:srgbClr val="E10514"/>
              </a:solidFill>
            </a:endParaRPr>
          </a:p>
          <a:p>
            <a:r>
              <a:rPr lang="en-GB" dirty="0">
                <a:solidFill>
                  <a:schemeClr val="bg2"/>
                </a:solidFill>
              </a:rPr>
              <a:t>Disney+, Entertainment </a:t>
            </a:r>
          </a:p>
          <a:p>
            <a:r>
              <a:rPr lang="en-GB" dirty="0">
                <a:solidFill>
                  <a:schemeClr val="bg2"/>
                </a:solidFill>
              </a:rPr>
              <a:t>Individuals: 335,120</a:t>
            </a:r>
          </a:p>
          <a:p>
            <a:r>
              <a:rPr lang="en-GB" dirty="0">
                <a:solidFill>
                  <a:schemeClr val="bg2"/>
                </a:solidFill>
              </a:rPr>
              <a:t>Adults: 314,003</a:t>
            </a:r>
          </a:p>
          <a:p>
            <a:endParaRPr lang="en-GB" dirty="0">
              <a:solidFill>
                <a:schemeClr val="bg2"/>
              </a:solidFill>
            </a:endParaRPr>
          </a:p>
        </p:txBody>
      </p:sp>
      <p:sp>
        <p:nvSpPr>
          <p:cNvPr id="161" name="Text Placeholder 160">
            <a:extLst>
              <a:ext uri="{FF2B5EF4-FFF2-40B4-BE49-F238E27FC236}">
                <a16:creationId xmlns:a16="http://schemas.microsoft.com/office/drawing/2014/main" id="{CAA1122A-5037-35BA-757C-1DAA87C71EA7}"/>
              </a:ext>
            </a:extLst>
          </p:cNvPr>
          <p:cNvSpPr>
            <a:spLocks noGrp="1"/>
          </p:cNvSpPr>
          <p:nvPr>
            <p:ph type="body" sz="quarter" idx="41"/>
          </p:nvPr>
        </p:nvSpPr>
        <p:spPr>
          <a:xfrm>
            <a:off x="7729448" y="4654203"/>
            <a:ext cx="1989317" cy="1021181"/>
          </a:xfrm>
        </p:spPr>
        <p:txBody>
          <a:bodyPr>
            <a:normAutofit/>
          </a:bodyPr>
          <a:lstStyle/>
          <a:p>
            <a:r>
              <a:rPr lang="en-GB" sz="1000" b="1" dirty="0">
                <a:solidFill>
                  <a:srgbClr val="E10514"/>
                </a:solidFill>
              </a:rPr>
              <a:t>Star Wars: Tales of the Empire </a:t>
            </a:r>
            <a:r>
              <a:rPr lang="en-GB" sz="1000" dirty="0">
                <a:solidFill>
                  <a:schemeClr val="bg2"/>
                </a:solidFill>
              </a:rPr>
              <a:t>S21 Ep1</a:t>
            </a:r>
            <a:endParaRPr lang="en-GB" sz="1000" b="1" dirty="0">
              <a:solidFill>
                <a:srgbClr val="E10514"/>
              </a:solidFill>
            </a:endParaRPr>
          </a:p>
          <a:p>
            <a:r>
              <a:rPr lang="en-GB" sz="1000" dirty="0">
                <a:solidFill>
                  <a:schemeClr val="bg2"/>
                </a:solidFill>
              </a:rPr>
              <a:t>Disney+, Entertainment </a:t>
            </a:r>
          </a:p>
          <a:p>
            <a:r>
              <a:rPr lang="en-GB" sz="1000" dirty="0">
                <a:solidFill>
                  <a:schemeClr val="bg2"/>
                </a:solidFill>
              </a:rPr>
              <a:t>Individuals: 262,116</a:t>
            </a:r>
          </a:p>
          <a:p>
            <a:r>
              <a:rPr lang="en-GB" sz="1000" dirty="0">
                <a:solidFill>
                  <a:schemeClr val="bg2"/>
                </a:solidFill>
              </a:rPr>
              <a:t>Adults: 233,643</a:t>
            </a:r>
          </a:p>
          <a:p>
            <a:endParaRPr lang="en-GB" sz="1000" dirty="0">
              <a:solidFill>
                <a:schemeClr val="bg2"/>
              </a:solidFill>
            </a:endParaRPr>
          </a:p>
          <a:p>
            <a:endParaRPr lang="en-GB" sz="1000" dirty="0">
              <a:solidFill>
                <a:schemeClr val="bg2"/>
              </a:solidFill>
            </a:endParaRPr>
          </a:p>
        </p:txBody>
      </p:sp>
      <p:sp>
        <p:nvSpPr>
          <p:cNvPr id="162" name="Text Placeholder 161">
            <a:extLst>
              <a:ext uri="{FF2B5EF4-FFF2-40B4-BE49-F238E27FC236}">
                <a16:creationId xmlns:a16="http://schemas.microsoft.com/office/drawing/2014/main" id="{BE99DFF8-AC72-F89F-8452-F499AF66D280}"/>
              </a:ext>
            </a:extLst>
          </p:cNvPr>
          <p:cNvSpPr>
            <a:spLocks noGrp="1"/>
          </p:cNvSpPr>
          <p:nvPr>
            <p:ph type="body" sz="quarter" idx="42"/>
          </p:nvPr>
        </p:nvSpPr>
        <p:spPr/>
        <p:txBody>
          <a:bodyPr>
            <a:normAutofit/>
          </a:bodyPr>
          <a:lstStyle/>
          <a:p>
            <a:r>
              <a:rPr lang="en-GB" sz="1000" b="1" dirty="0">
                <a:solidFill>
                  <a:srgbClr val="E10514"/>
                </a:solidFill>
              </a:rPr>
              <a:t>Invincible </a:t>
            </a:r>
            <a:r>
              <a:rPr lang="en-GB" sz="1000" dirty="0">
                <a:solidFill>
                  <a:schemeClr val="bg2"/>
                </a:solidFill>
              </a:rPr>
              <a:t>S2, Ep8</a:t>
            </a:r>
            <a:endParaRPr lang="en-GB" sz="1000" b="1" dirty="0">
              <a:solidFill>
                <a:srgbClr val="E10514"/>
              </a:solidFill>
            </a:endParaRPr>
          </a:p>
          <a:p>
            <a:r>
              <a:rPr lang="en-GB" sz="1000" dirty="0">
                <a:solidFill>
                  <a:schemeClr val="bg2"/>
                </a:solidFill>
              </a:rPr>
              <a:t>Prime, Entertainment </a:t>
            </a:r>
          </a:p>
          <a:p>
            <a:r>
              <a:rPr lang="en-GB" sz="1000" dirty="0">
                <a:solidFill>
                  <a:schemeClr val="bg2"/>
                </a:solidFill>
              </a:rPr>
              <a:t>Individuals: 260,440</a:t>
            </a:r>
          </a:p>
          <a:p>
            <a:r>
              <a:rPr lang="en-GB" sz="1000" dirty="0">
                <a:solidFill>
                  <a:schemeClr val="bg2"/>
                </a:solidFill>
              </a:rPr>
              <a:t>Adults: 245,571</a:t>
            </a:r>
          </a:p>
          <a:p>
            <a:endParaRPr lang="en-GB" sz="1000" dirty="0">
              <a:solidFill>
                <a:schemeClr val="bg2"/>
              </a:solidFill>
            </a:endParaRPr>
          </a:p>
        </p:txBody>
      </p:sp>
      <p:sp>
        <p:nvSpPr>
          <p:cNvPr id="15" name="Text Placeholder 2">
            <a:extLst>
              <a:ext uri="{FF2B5EF4-FFF2-40B4-BE49-F238E27FC236}">
                <a16:creationId xmlns:a16="http://schemas.microsoft.com/office/drawing/2014/main" id="{C3FFA81C-4DC3-941B-97FB-A6EE710C8B5F}"/>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00" dirty="0"/>
              <a:t>Source: Barb, Q2 2024, individuals and adults. Average audience achieved during the first seven days of their availability. Only includes TV set viewing.  </a:t>
            </a:r>
          </a:p>
        </p:txBody>
      </p:sp>
      <p:pic>
        <p:nvPicPr>
          <p:cNvPr id="13" name="Picture 18" descr="Watch INVINCIBLE – SEASON 2 | Prime Video">
            <a:extLst>
              <a:ext uri="{FF2B5EF4-FFF2-40B4-BE49-F238E27FC236}">
                <a16:creationId xmlns:a16="http://schemas.microsoft.com/office/drawing/2014/main" id="{A70D3980-E021-AFC7-121F-F6F9DEEC58EC}"/>
              </a:ext>
            </a:extLst>
          </p:cNvPr>
          <p:cNvPicPr>
            <a:picLocks noGrp="1" noChangeAspect="1" noChangeArrowheads="1"/>
          </p:cNvPicPr>
          <p:nvPr>
            <p:ph type="pic" sz="quarter" idx="22"/>
          </p:nvPr>
        </p:nvPicPr>
        <p:blipFill>
          <a:blip r:embed="rId3">
            <a:extLst>
              <a:ext uri="{28A0092B-C50C-407E-A947-70E740481C1C}">
                <a14:useLocalDpi xmlns:a14="http://schemas.microsoft.com/office/drawing/2010/main" val="0"/>
              </a:ext>
            </a:extLst>
          </a:blip>
          <a:srcRect l="21852" r="21852"/>
          <a:stretch>
            <a:fillRect/>
          </a:stretch>
        </p:blipFill>
        <p:spPr bwMode="auto">
          <a:xfrm>
            <a:off x="10463213" y="3346450"/>
            <a:ext cx="1184275" cy="118427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Placeholder 21">
            <a:extLst>
              <a:ext uri="{FF2B5EF4-FFF2-40B4-BE49-F238E27FC236}">
                <a16:creationId xmlns:a16="http://schemas.microsoft.com/office/drawing/2014/main" id="{1C355E96-198B-3FEB-DE53-20B8149A2689}"/>
              </a:ext>
            </a:extLst>
          </p:cNvPr>
          <p:cNvPicPr>
            <a:picLocks noGrp="1" noChangeAspect="1"/>
          </p:cNvPicPr>
          <p:nvPr>
            <p:ph type="pic" sz="quarter" idx="21"/>
          </p:nvPr>
        </p:nvPicPr>
        <p:blipFill>
          <a:blip r:embed="rId4"/>
          <a:srcRect t="5004" r="34962" b="8325"/>
          <a:stretch/>
        </p:blipFill>
        <p:spPr>
          <a:xfrm>
            <a:off x="8000865" y="3346575"/>
            <a:ext cx="1184400" cy="1184400"/>
          </a:xfrm>
          <a:prstGeom prst="rect">
            <a:avLst/>
          </a:prstGeom>
        </p:spPr>
      </p:pic>
      <p:pic>
        <p:nvPicPr>
          <p:cNvPr id="20" name="Picture Placeholder 19">
            <a:extLst>
              <a:ext uri="{FF2B5EF4-FFF2-40B4-BE49-F238E27FC236}">
                <a16:creationId xmlns:a16="http://schemas.microsoft.com/office/drawing/2014/main" id="{2070EE8B-3D6B-03BC-8592-F3F7DB117307}"/>
              </a:ext>
            </a:extLst>
          </p:cNvPr>
          <p:cNvPicPr>
            <a:picLocks noGrp="1" noChangeAspect="1"/>
          </p:cNvPicPr>
          <p:nvPr>
            <p:ph type="pic" sz="quarter" idx="20"/>
          </p:nvPr>
        </p:nvPicPr>
        <p:blipFill>
          <a:blip r:embed="rId5"/>
          <a:srcRect l="39345" t="-805" r="4291" b="805"/>
          <a:stretch/>
        </p:blipFill>
        <p:spPr>
          <a:xfrm>
            <a:off x="5538663" y="3346575"/>
            <a:ext cx="1184400" cy="1184400"/>
          </a:xfrm>
          <a:prstGeom prst="rect">
            <a:avLst/>
          </a:prstGeom>
        </p:spPr>
      </p:pic>
      <p:pic>
        <p:nvPicPr>
          <p:cNvPr id="8194" name="Picture 2" descr="Video">
            <a:extLst>
              <a:ext uri="{FF2B5EF4-FFF2-40B4-BE49-F238E27FC236}">
                <a16:creationId xmlns:a16="http://schemas.microsoft.com/office/drawing/2014/main" id="{4B7A6C19-EC44-9EE4-3A98-7C849E959795}"/>
              </a:ext>
            </a:extLst>
          </p:cNvPr>
          <p:cNvPicPr>
            <a:picLocks noGrp="1" noChangeAspect="1" noChangeArrowheads="1"/>
          </p:cNvPicPr>
          <p:nvPr>
            <p:ph type="pic" sz="quarter" idx="13"/>
          </p:nvPr>
        </p:nvPicPr>
        <p:blipFill>
          <a:blip r:embed="rId6">
            <a:extLst>
              <a:ext uri="{28A0092B-C50C-407E-A947-70E740481C1C}">
                <a14:useLocalDpi xmlns:a14="http://schemas.microsoft.com/office/drawing/2010/main" val="0"/>
              </a:ext>
            </a:extLst>
          </a:blip>
          <a:srcRect l="23625" r="2362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Neverending Night: The Making of Blair Witch | show | 2017| S1 | Official  Featurette">
            <a:extLst>
              <a:ext uri="{FF2B5EF4-FFF2-40B4-BE49-F238E27FC236}">
                <a16:creationId xmlns:a16="http://schemas.microsoft.com/office/drawing/2014/main" id="{81C8DCC6-3E64-C9DD-62B8-036EB8451250}"/>
              </a:ext>
            </a:extLst>
          </p:cNvPr>
          <p:cNvPicPr>
            <a:picLocks noGrp="1" noChangeAspect="1" noChangeArrowheads="1"/>
          </p:cNvPicPr>
          <p:nvPr>
            <p:ph type="pic" sz="quarter" idx="14"/>
          </p:nvPr>
        </p:nvPicPr>
        <p:blipFill>
          <a:blip r:embed="rId7">
            <a:extLst>
              <a:ext uri="{28A0092B-C50C-407E-A947-70E740481C1C}">
                <a14:useLocalDpi xmlns:a14="http://schemas.microsoft.com/office/drawing/2010/main" val="0"/>
              </a:ext>
            </a:extLst>
          </a:blip>
          <a:srcRect l="23984" r="2398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Baby Reindeer season 1 Episode 1 Reviews - Metacritic">
            <a:extLst>
              <a:ext uri="{FF2B5EF4-FFF2-40B4-BE49-F238E27FC236}">
                <a16:creationId xmlns:a16="http://schemas.microsoft.com/office/drawing/2014/main" id="{19EAE2D5-ADE8-C7DF-CD4B-397EA58EFAC1}"/>
              </a:ext>
            </a:extLst>
          </p:cNvPr>
          <p:cNvPicPr>
            <a:picLocks noGrp="1" noChangeAspect="1" noChangeArrowheads="1"/>
          </p:cNvPicPr>
          <p:nvPr>
            <p:ph type="pic" sz="quarter" idx="15"/>
          </p:nvPr>
        </p:nvPicPr>
        <p:blipFill>
          <a:blip r:embed="rId8">
            <a:extLst>
              <a:ext uri="{28A0092B-C50C-407E-A947-70E740481C1C}">
                <a14:useLocalDpi xmlns:a14="http://schemas.microsoft.com/office/drawing/2010/main" val="0"/>
              </a:ext>
            </a:extLst>
          </a:blip>
          <a:srcRect l="23633" r="2363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Watch The Boys – Season 4 | Prime Video">
            <a:extLst>
              <a:ext uri="{FF2B5EF4-FFF2-40B4-BE49-F238E27FC236}">
                <a16:creationId xmlns:a16="http://schemas.microsoft.com/office/drawing/2014/main" id="{D94EB636-7840-B631-910A-C3CDB1D3513A}"/>
              </a:ext>
            </a:extLst>
          </p:cNvPr>
          <p:cNvPicPr>
            <a:picLocks noGrp="1" noChangeAspect="1" noChangeArrowheads="1"/>
          </p:cNvPicPr>
          <p:nvPr>
            <p:ph type="pic" sz="quarter" idx="16"/>
          </p:nvPr>
        </p:nvPicPr>
        <p:blipFill>
          <a:blip r:embed="rId9">
            <a:extLst>
              <a:ext uri="{28A0092B-C50C-407E-A947-70E740481C1C}">
                <a14:useLocalDpi xmlns:a14="http://schemas.microsoft.com/office/drawing/2010/main" val="0"/>
              </a:ext>
            </a:extLst>
          </a:blip>
          <a:srcRect l="21852" r="2185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The Acolyte Season 1, episode 1 recap: Lost/Found">
            <a:extLst>
              <a:ext uri="{FF2B5EF4-FFF2-40B4-BE49-F238E27FC236}">
                <a16:creationId xmlns:a16="http://schemas.microsoft.com/office/drawing/2014/main" id="{A152D05E-856C-4940-0491-81FCC2463F6F}"/>
              </a:ext>
            </a:extLst>
          </p:cNvPr>
          <p:cNvPicPr>
            <a:picLocks noGrp="1" noChangeAspect="1" noChangeArrowheads="1"/>
          </p:cNvPicPr>
          <p:nvPr>
            <p:ph type="pic" sz="quarter" idx="17"/>
          </p:nvPr>
        </p:nvPicPr>
        <p:blipFill>
          <a:blip r:embed="rId10">
            <a:extLst>
              <a:ext uri="{28A0092B-C50C-407E-A947-70E740481C1C}">
                <a14:useLocalDpi xmlns:a14="http://schemas.microsoft.com/office/drawing/2010/main" val="0"/>
              </a:ext>
            </a:extLst>
          </a:blip>
          <a:srcRect l="21875" r="2187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Watch Unlocked: A Jail Experiment | Netflix Official Site">
            <a:extLst>
              <a:ext uri="{FF2B5EF4-FFF2-40B4-BE49-F238E27FC236}">
                <a16:creationId xmlns:a16="http://schemas.microsoft.com/office/drawing/2014/main" id="{15861B37-C052-E950-7F72-34C616E1C3C3}"/>
              </a:ext>
            </a:extLst>
          </p:cNvPr>
          <p:cNvPicPr>
            <a:picLocks noGrp="1" noChangeAspect="1" noChangeArrowheads="1"/>
          </p:cNvPicPr>
          <p:nvPr>
            <p:ph type="pic" sz="quarter" idx="18"/>
          </p:nvPr>
        </p:nvPicPr>
        <p:blipFill>
          <a:blip r:embed="rId11">
            <a:extLst>
              <a:ext uri="{28A0092B-C50C-407E-A947-70E740481C1C}">
                <a14:useLocalDpi xmlns:a14="http://schemas.microsoft.com/office/drawing/2010/main" val="0"/>
              </a:ext>
            </a:extLst>
          </a:blip>
          <a:srcRect l="21875" r="2187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Jimmy Carr: Natural Born Killer (2024) - Taste">
            <a:extLst>
              <a:ext uri="{FF2B5EF4-FFF2-40B4-BE49-F238E27FC236}">
                <a16:creationId xmlns:a16="http://schemas.microsoft.com/office/drawing/2014/main" id="{129D140D-CF9B-D2E1-EAA4-4E63B6013F35}"/>
              </a:ext>
            </a:extLst>
          </p:cNvPr>
          <p:cNvPicPr>
            <a:picLocks noGrp="1" noChangeAspect="1" noChangeArrowheads="1"/>
          </p:cNvPicPr>
          <p:nvPr>
            <p:ph type="pic" sz="quarter" idx="19"/>
          </p:nvPr>
        </p:nvPicPr>
        <p:blipFill>
          <a:blip r:embed="rId12">
            <a:extLst>
              <a:ext uri="{28A0092B-C50C-407E-A947-70E740481C1C}">
                <a14:useLocalDpi xmlns:a14="http://schemas.microsoft.com/office/drawing/2010/main" val="0"/>
              </a:ext>
            </a:extLst>
          </a:blip>
          <a:srcRect l="21875" r="2187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428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hild in a ball pit&#10;&#10;Description automatically generated">
            <a:extLst>
              <a:ext uri="{FF2B5EF4-FFF2-40B4-BE49-F238E27FC236}">
                <a16:creationId xmlns:a16="http://schemas.microsoft.com/office/drawing/2014/main" id="{97981461-25D9-BD66-99AD-CF8DF4386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014016A-9C43-AFEA-7932-4B63D37D821C}"/>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3B35BDB5-13B4-27AA-7EA5-07554B4CBDB5}"/>
              </a:ext>
            </a:extLst>
          </p:cNvPr>
          <p:cNvSpPr>
            <a:spLocks noGrp="1"/>
          </p:cNvSpPr>
          <p:nvPr>
            <p:ph type="ctrTitle"/>
          </p:nvPr>
        </p:nvSpPr>
        <p:spPr/>
        <p:txBody>
          <a:bodyPr/>
          <a:lstStyle/>
          <a:p>
            <a:r>
              <a:rPr lang="en-GB" dirty="0"/>
              <a:t>Q2 2025</a:t>
            </a:r>
          </a:p>
        </p:txBody>
      </p:sp>
      <p:sp>
        <p:nvSpPr>
          <p:cNvPr id="7" name="Text Placeholder 5">
            <a:extLst>
              <a:ext uri="{FF2B5EF4-FFF2-40B4-BE49-F238E27FC236}">
                <a16:creationId xmlns:a16="http://schemas.microsoft.com/office/drawing/2014/main" id="{56B09972-450A-8127-778F-4F90DC3BB0FA}"/>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Smyths, “Two Magical Words”</a:t>
            </a:r>
          </a:p>
          <a:p>
            <a:endParaRPr lang="en-GB" dirty="0">
              <a:solidFill>
                <a:schemeClr val="bg1"/>
              </a:solidFill>
            </a:endParaRPr>
          </a:p>
        </p:txBody>
      </p:sp>
    </p:spTree>
    <p:extLst>
      <p:ext uri="{BB962C8B-B14F-4D97-AF65-F5344CB8AC3E}">
        <p14:creationId xmlns:p14="http://schemas.microsoft.com/office/powerpoint/2010/main" val="452797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26DCA-4509-2465-0526-30B8C9EB16E7}"/>
              </a:ext>
            </a:extLst>
          </p:cNvPr>
          <p:cNvSpPr>
            <a:spLocks noGrp="1"/>
          </p:cNvSpPr>
          <p:nvPr>
            <p:ph type="title"/>
          </p:nvPr>
        </p:nvSpPr>
        <p:spPr/>
        <p:txBody>
          <a:bodyPr/>
          <a:lstStyle/>
          <a:p>
            <a:r>
              <a:rPr lang="en-GB" dirty="0"/>
              <a:t>Key Dates</a:t>
            </a:r>
          </a:p>
        </p:txBody>
      </p:sp>
      <p:graphicFrame>
        <p:nvGraphicFramePr>
          <p:cNvPr id="5" name="Table 4">
            <a:extLst>
              <a:ext uri="{FF2B5EF4-FFF2-40B4-BE49-F238E27FC236}">
                <a16:creationId xmlns:a16="http://schemas.microsoft.com/office/drawing/2014/main" id="{365E0BDF-FB09-2BA3-0CE0-38809575E94E}"/>
              </a:ext>
            </a:extLst>
          </p:cNvPr>
          <p:cNvGraphicFramePr>
            <a:graphicFrameLocks noGrp="1"/>
          </p:cNvGraphicFramePr>
          <p:nvPr>
            <p:extLst>
              <p:ext uri="{D42A27DB-BD31-4B8C-83A1-F6EECF244321}">
                <p14:modId xmlns:p14="http://schemas.microsoft.com/office/powerpoint/2010/main" val="573795790"/>
              </p:ext>
            </p:extLst>
          </p:nvPr>
        </p:nvGraphicFramePr>
        <p:xfrm>
          <a:off x="1111250" y="1724627"/>
          <a:ext cx="9867900" cy="3414534"/>
        </p:xfrm>
        <a:graphic>
          <a:graphicData uri="http://schemas.openxmlformats.org/drawingml/2006/table">
            <a:tbl>
              <a:tblPr/>
              <a:tblGrid>
                <a:gridCol w="1333500">
                  <a:extLst>
                    <a:ext uri="{9D8B030D-6E8A-4147-A177-3AD203B41FA5}">
                      <a16:colId xmlns:a16="http://schemas.microsoft.com/office/drawing/2014/main" val="4011882814"/>
                    </a:ext>
                  </a:extLst>
                </a:gridCol>
                <a:gridCol w="609600">
                  <a:extLst>
                    <a:ext uri="{9D8B030D-6E8A-4147-A177-3AD203B41FA5}">
                      <a16:colId xmlns:a16="http://schemas.microsoft.com/office/drawing/2014/main" val="370832290"/>
                    </a:ext>
                  </a:extLst>
                </a:gridCol>
                <a:gridCol w="609600">
                  <a:extLst>
                    <a:ext uri="{9D8B030D-6E8A-4147-A177-3AD203B41FA5}">
                      <a16:colId xmlns:a16="http://schemas.microsoft.com/office/drawing/2014/main" val="3962821984"/>
                    </a:ext>
                  </a:extLst>
                </a:gridCol>
                <a:gridCol w="609600">
                  <a:extLst>
                    <a:ext uri="{9D8B030D-6E8A-4147-A177-3AD203B41FA5}">
                      <a16:colId xmlns:a16="http://schemas.microsoft.com/office/drawing/2014/main" val="274286137"/>
                    </a:ext>
                  </a:extLst>
                </a:gridCol>
                <a:gridCol w="609600">
                  <a:extLst>
                    <a:ext uri="{9D8B030D-6E8A-4147-A177-3AD203B41FA5}">
                      <a16:colId xmlns:a16="http://schemas.microsoft.com/office/drawing/2014/main" val="3219221985"/>
                    </a:ext>
                  </a:extLst>
                </a:gridCol>
                <a:gridCol w="609600">
                  <a:extLst>
                    <a:ext uri="{9D8B030D-6E8A-4147-A177-3AD203B41FA5}">
                      <a16:colId xmlns:a16="http://schemas.microsoft.com/office/drawing/2014/main" val="2847462916"/>
                    </a:ext>
                  </a:extLst>
                </a:gridCol>
                <a:gridCol w="609600">
                  <a:extLst>
                    <a:ext uri="{9D8B030D-6E8A-4147-A177-3AD203B41FA5}">
                      <a16:colId xmlns:a16="http://schemas.microsoft.com/office/drawing/2014/main" val="2406323161"/>
                    </a:ext>
                  </a:extLst>
                </a:gridCol>
                <a:gridCol w="609600">
                  <a:extLst>
                    <a:ext uri="{9D8B030D-6E8A-4147-A177-3AD203B41FA5}">
                      <a16:colId xmlns:a16="http://schemas.microsoft.com/office/drawing/2014/main" val="335109473"/>
                    </a:ext>
                  </a:extLst>
                </a:gridCol>
                <a:gridCol w="609600">
                  <a:extLst>
                    <a:ext uri="{9D8B030D-6E8A-4147-A177-3AD203B41FA5}">
                      <a16:colId xmlns:a16="http://schemas.microsoft.com/office/drawing/2014/main" val="801114914"/>
                    </a:ext>
                  </a:extLst>
                </a:gridCol>
                <a:gridCol w="609600">
                  <a:extLst>
                    <a:ext uri="{9D8B030D-6E8A-4147-A177-3AD203B41FA5}">
                      <a16:colId xmlns:a16="http://schemas.microsoft.com/office/drawing/2014/main" val="2404164998"/>
                    </a:ext>
                  </a:extLst>
                </a:gridCol>
                <a:gridCol w="609600">
                  <a:extLst>
                    <a:ext uri="{9D8B030D-6E8A-4147-A177-3AD203B41FA5}">
                      <a16:colId xmlns:a16="http://schemas.microsoft.com/office/drawing/2014/main" val="4076372349"/>
                    </a:ext>
                  </a:extLst>
                </a:gridCol>
                <a:gridCol w="609600">
                  <a:extLst>
                    <a:ext uri="{9D8B030D-6E8A-4147-A177-3AD203B41FA5}">
                      <a16:colId xmlns:a16="http://schemas.microsoft.com/office/drawing/2014/main" val="4125820827"/>
                    </a:ext>
                  </a:extLst>
                </a:gridCol>
                <a:gridCol w="609600">
                  <a:extLst>
                    <a:ext uri="{9D8B030D-6E8A-4147-A177-3AD203B41FA5}">
                      <a16:colId xmlns:a16="http://schemas.microsoft.com/office/drawing/2014/main" val="1927804316"/>
                    </a:ext>
                  </a:extLst>
                </a:gridCol>
                <a:gridCol w="609600">
                  <a:extLst>
                    <a:ext uri="{9D8B030D-6E8A-4147-A177-3AD203B41FA5}">
                      <a16:colId xmlns:a16="http://schemas.microsoft.com/office/drawing/2014/main" val="2502930539"/>
                    </a:ext>
                  </a:extLst>
                </a:gridCol>
                <a:gridCol w="609600">
                  <a:extLst>
                    <a:ext uri="{9D8B030D-6E8A-4147-A177-3AD203B41FA5}">
                      <a16:colId xmlns:a16="http://schemas.microsoft.com/office/drawing/2014/main" val="473873990"/>
                    </a:ext>
                  </a:extLst>
                </a:gridCol>
              </a:tblGrid>
              <a:tr h="230711">
                <a:tc rowSpan="2">
                  <a:txBody>
                    <a:bodyPr/>
                    <a:lstStyle/>
                    <a:p>
                      <a:pPr algn="ctr" rtl="0" fontAlgn="ctr"/>
                      <a:endParaRPr lang="en-GB" sz="1800" b="0" i="0" u="none" strike="noStrike">
                        <a:solidFill>
                          <a:srgbClr val="000000"/>
                        </a:solidFill>
                        <a:effectLst/>
                        <a:latin typeface="Arial" panose="020B0604020202020204" pitchFamily="34" charset="0"/>
                      </a:endParaRP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gridSpan="14">
                  <a:txBody>
                    <a:bodyPr/>
                    <a:lstStyle/>
                    <a:p>
                      <a:pPr algn="ctr" rtl="0" fontAlgn="ctr"/>
                      <a:r>
                        <a:rPr lang="en-GB" sz="1100" b="1" i="0" u="none" strike="noStrike">
                          <a:solidFill>
                            <a:srgbClr val="000000"/>
                          </a:solidFill>
                          <a:effectLst/>
                          <a:latin typeface="Arial" panose="020B0604020202020204" pitchFamily="34" charset="0"/>
                        </a:rPr>
                        <a:t>Week Commencing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801279232"/>
                  </a:ext>
                </a:extLst>
              </a:tr>
              <a:tr h="230711">
                <a:tc vMerge="1">
                  <a:txBody>
                    <a:bodyPr/>
                    <a:lstStyle/>
                    <a:p>
                      <a:endParaRPr lang="en-GB"/>
                    </a:p>
                  </a:txBody>
                  <a:tcPr/>
                </a:tc>
                <a:tc>
                  <a:txBody>
                    <a:bodyPr/>
                    <a:lstStyle/>
                    <a:p>
                      <a:pPr algn="ctr" rtl="0" fontAlgn="ctr"/>
                      <a:r>
                        <a:rPr lang="en-GB" sz="1100" b="1" i="0" u="none" strike="noStrike">
                          <a:solidFill>
                            <a:srgbClr val="000000"/>
                          </a:solidFill>
                          <a:effectLst/>
                          <a:latin typeface="Arial" panose="020B0604020202020204" pitchFamily="34" charset="0"/>
                        </a:rPr>
                        <a:t>31-Mar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Arial" panose="020B0604020202020204" pitchFamily="34" charset="0"/>
                        </a:rPr>
                        <a:t>07-Apr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Arial" panose="020B0604020202020204" pitchFamily="34" charset="0"/>
                        </a:rPr>
                        <a:t>14-Apr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Arial" panose="020B0604020202020204" pitchFamily="34" charset="0"/>
                        </a:rPr>
                        <a:t>21-Apr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Arial" panose="020B0604020202020204" pitchFamily="34" charset="0"/>
                        </a:rPr>
                        <a:t>28-Apr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Arial" panose="020B0604020202020204" pitchFamily="34" charset="0"/>
                        </a:rPr>
                        <a:t>05-May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Arial" panose="020B0604020202020204" pitchFamily="34" charset="0"/>
                        </a:rPr>
                        <a:t>12-May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Arial" panose="020B0604020202020204" pitchFamily="34" charset="0"/>
                        </a:rPr>
                        <a:t>19-May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Arial" panose="020B0604020202020204" pitchFamily="34" charset="0"/>
                        </a:rPr>
                        <a:t>26-May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Arial" panose="020B0604020202020204" pitchFamily="34" charset="0"/>
                        </a:rPr>
                        <a:t>02-Jun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Arial" panose="020B0604020202020204" pitchFamily="34" charset="0"/>
                        </a:rPr>
                        <a:t>09-Jun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Arial" panose="020B0604020202020204" pitchFamily="34" charset="0"/>
                        </a:rPr>
                        <a:t>16-Jun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Arial" panose="020B0604020202020204" pitchFamily="34" charset="0"/>
                        </a:rPr>
                        <a:t>23-Jun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Arial" panose="020B0604020202020204" pitchFamily="34" charset="0"/>
                        </a:rPr>
                        <a:t>30-Jun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82240038"/>
                  </a:ext>
                </a:extLst>
              </a:tr>
              <a:tr h="369139">
                <a:tc>
                  <a:txBody>
                    <a:bodyPr/>
                    <a:lstStyle/>
                    <a:p>
                      <a:pPr algn="ctr" rtl="0" fontAlgn="ctr"/>
                      <a:r>
                        <a:rPr lang="en-GB" sz="1100" b="1" i="0" u="none" strike="noStrike">
                          <a:solidFill>
                            <a:srgbClr val="000000"/>
                          </a:solidFill>
                          <a:effectLst/>
                          <a:latin typeface="Arial" panose="020B0604020202020204" pitchFamily="34" charset="0"/>
                        </a:rPr>
                        <a:t>Premier League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21804311"/>
                  </a:ext>
                </a:extLst>
              </a:tr>
              <a:tr h="369139">
                <a:tc>
                  <a:txBody>
                    <a:bodyPr/>
                    <a:lstStyle/>
                    <a:p>
                      <a:pPr algn="ctr" rtl="0" fontAlgn="ctr"/>
                      <a:r>
                        <a:rPr lang="en-GB" sz="1100" b="1" i="0" u="none" strike="noStrike">
                          <a:solidFill>
                            <a:srgbClr val="000000"/>
                          </a:solidFill>
                          <a:effectLst/>
                          <a:latin typeface="Arial" panose="020B0604020202020204" pitchFamily="34" charset="0"/>
                        </a:rPr>
                        <a:t>Bank Holidays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8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8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n-GB" sz="18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n-GB" sz="18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8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n-GB" sz="18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8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8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n-GB" sz="18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8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8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8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35640935"/>
                  </a:ext>
                </a:extLst>
              </a:tr>
              <a:tr h="369139">
                <a:tc>
                  <a:txBody>
                    <a:bodyPr/>
                    <a:lstStyle/>
                    <a:p>
                      <a:pPr algn="ctr" rtl="0" fontAlgn="ctr"/>
                      <a:r>
                        <a:rPr lang="en-GB" sz="1100" b="1" i="0" u="none" strike="noStrike">
                          <a:solidFill>
                            <a:srgbClr val="000000"/>
                          </a:solidFill>
                          <a:effectLst/>
                          <a:latin typeface="Arial" panose="020B0604020202020204" pitchFamily="34" charset="0"/>
                        </a:rPr>
                        <a:t>Formula 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n-GB" sz="18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2368647090"/>
                  </a:ext>
                </a:extLst>
              </a:tr>
              <a:tr h="369139">
                <a:tc>
                  <a:txBody>
                    <a:bodyPr/>
                    <a:lstStyle/>
                    <a:p>
                      <a:pPr algn="ctr" rtl="0" fontAlgn="ctr"/>
                      <a:r>
                        <a:rPr lang="en-GB" sz="1100" b="1" i="0" u="none" strike="noStrike">
                          <a:solidFill>
                            <a:srgbClr val="000000"/>
                          </a:solidFill>
                          <a:effectLst/>
                          <a:latin typeface="Arial" panose="020B0604020202020204" pitchFamily="34" charset="0"/>
                        </a:rPr>
                        <a:t>Grand National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67775527"/>
                  </a:ext>
                </a:extLst>
              </a:tr>
              <a:tr h="369139">
                <a:tc>
                  <a:txBody>
                    <a:bodyPr/>
                    <a:lstStyle/>
                    <a:p>
                      <a:pPr algn="ctr" rtl="0" fontAlgn="ctr"/>
                      <a:r>
                        <a:rPr lang="en-GB" sz="1100" b="1" i="0" u="none" strike="noStrike">
                          <a:solidFill>
                            <a:srgbClr val="000000"/>
                          </a:solidFill>
                          <a:effectLst/>
                          <a:latin typeface="Arial" panose="020B0604020202020204" pitchFamily="34" charset="0"/>
                        </a:rPr>
                        <a:t>Champions League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69838689"/>
                  </a:ext>
                </a:extLst>
              </a:tr>
              <a:tr h="369139">
                <a:tc>
                  <a:txBody>
                    <a:bodyPr/>
                    <a:lstStyle/>
                    <a:p>
                      <a:pPr algn="ctr" rtl="0" fontAlgn="ctr"/>
                      <a:r>
                        <a:rPr lang="en-GB" sz="1100" b="1" i="0" u="none" strike="noStrike">
                          <a:solidFill>
                            <a:srgbClr val="000000"/>
                          </a:solidFill>
                          <a:effectLst/>
                          <a:latin typeface="Arial" panose="020B0604020202020204" pitchFamily="34" charset="0"/>
                        </a:rPr>
                        <a:t>FA Cup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8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95550536"/>
                  </a:ext>
                </a:extLst>
              </a:tr>
              <a:tr h="369139">
                <a:tc>
                  <a:txBody>
                    <a:bodyPr/>
                    <a:lstStyle/>
                    <a:p>
                      <a:pPr algn="ctr" rtl="0" fontAlgn="ctr"/>
                      <a:r>
                        <a:rPr lang="en-GB" sz="1100" b="1" i="0" u="none" strike="noStrike">
                          <a:solidFill>
                            <a:srgbClr val="000000"/>
                          </a:solidFill>
                          <a:effectLst/>
                          <a:latin typeface="Arial" panose="020B0604020202020204" pitchFamily="34" charset="0"/>
                        </a:rPr>
                        <a:t>Father's Day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ctr"/>
                      <a:r>
                        <a:rPr lang="en-GB" sz="11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24467498"/>
                  </a:ext>
                </a:extLst>
              </a:tr>
              <a:tr h="369139">
                <a:tc>
                  <a:txBody>
                    <a:bodyPr/>
                    <a:lstStyle/>
                    <a:p>
                      <a:pPr algn="ctr" rtl="0" fontAlgn="ctr"/>
                      <a:r>
                        <a:rPr lang="en-GB" sz="1100" b="1" i="0" u="none" strike="noStrike">
                          <a:solidFill>
                            <a:srgbClr val="000000"/>
                          </a:solidFill>
                          <a:effectLst/>
                          <a:latin typeface="Arial" panose="020B0604020202020204" pitchFamily="34" charset="0"/>
                        </a:rPr>
                        <a:t>Wimbledon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96494136"/>
                  </a:ext>
                </a:extLst>
              </a:tr>
            </a:tbl>
          </a:graphicData>
        </a:graphic>
      </p:graphicFrame>
    </p:spTree>
    <p:extLst>
      <p:ext uri="{BB962C8B-B14F-4D97-AF65-F5344CB8AC3E}">
        <p14:creationId xmlns:p14="http://schemas.microsoft.com/office/powerpoint/2010/main" val="1268586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in a black and blue shirt with black dots and pink stripes&#10;&#10;Description automatically generated">
            <a:extLst>
              <a:ext uri="{FF2B5EF4-FFF2-40B4-BE49-F238E27FC236}">
                <a16:creationId xmlns:a16="http://schemas.microsoft.com/office/drawing/2014/main" id="{DCC5DFF1-5F8F-4D83-697B-EDDC0817576D}"/>
              </a:ext>
            </a:extLst>
          </p:cNvPr>
          <p:cNvPicPr>
            <a:picLocks noChangeAspect="1"/>
          </p:cNvPicPr>
          <p:nvPr/>
        </p:nvPicPr>
        <p:blipFill>
          <a:blip r:embed="rId3">
            <a:extLst>
              <a:ext uri="{28A0092B-C50C-407E-A947-70E740481C1C}">
                <a14:useLocalDpi xmlns:a14="http://schemas.microsoft.com/office/drawing/2010/main" val="0"/>
              </a:ext>
            </a:extLst>
          </a:blip>
          <a:srcRect l="1151" t="6321" r="-1152" b="6718"/>
          <a:stretch/>
        </p:blipFill>
        <p:spPr>
          <a:xfrm>
            <a:off x="5242503" y="1318806"/>
            <a:ext cx="1380420" cy="900000"/>
          </a:xfrm>
          <a:prstGeom prst="rect">
            <a:avLst/>
          </a:prstGeom>
        </p:spPr>
      </p:pic>
      <p:pic>
        <p:nvPicPr>
          <p:cNvPr id="15" name="Picture 14" descr="A person in a red dress&#10;&#10;Description automatically generated">
            <a:extLst>
              <a:ext uri="{FF2B5EF4-FFF2-40B4-BE49-F238E27FC236}">
                <a16:creationId xmlns:a16="http://schemas.microsoft.com/office/drawing/2014/main" id="{5DD2BB3C-A28C-0C99-A416-065AA2211B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6759" y="1318806"/>
            <a:ext cx="1350000" cy="900000"/>
          </a:xfrm>
          <a:prstGeom prst="rect">
            <a:avLst/>
          </a:prstGeom>
        </p:spPr>
      </p:pic>
      <p:pic>
        <p:nvPicPr>
          <p:cNvPr id="1026" name="Picture 2" descr="Big Zuu &amp; AJ Tracey embark on a global quest for the world's most expensive  dishes in Sky Max's new original series Big Zuu &amp; AJ Tracey's Seriously  Rich Flavours, coming in">
            <a:extLst>
              <a:ext uri="{FF2B5EF4-FFF2-40B4-BE49-F238E27FC236}">
                <a16:creationId xmlns:a16="http://schemas.microsoft.com/office/drawing/2014/main" id="{7A8C6FB8-7288-9A69-3906-EBE3588258C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438" r="14512"/>
          <a:stretch/>
        </p:blipFill>
        <p:spPr bwMode="auto">
          <a:xfrm>
            <a:off x="3309304" y="3719544"/>
            <a:ext cx="1216805" cy="90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The Last of Us confirms season 2 release window with chilling new teaser |  Radio Times">
            <a:extLst>
              <a:ext uri="{FF2B5EF4-FFF2-40B4-BE49-F238E27FC236}">
                <a16:creationId xmlns:a16="http://schemas.microsoft.com/office/drawing/2014/main" id="{E3F3BC7A-4199-559D-3F4F-61A6CBB480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0264" y="3719544"/>
            <a:ext cx="1348624" cy="90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82E2B1D7-3A61-5D49-5832-92550BABFF70}"/>
              </a:ext>
            </a:extLst>
          </p:cNvPr>
          <p:cNvPicPr>
            <a:picLocks noChangeAspect="1"/>
          </p:cNvPicPr>
          <p:nvPr/>
        </p:nvPicPr>
        <p:blipFill>
          <a:blip r:embed="rId7"/>
          <a:srcRect t="16550" b="19968"/>
          <a:stretch/>
        </p:blipFill>
        <p:spPr>
          <a:xfrm>
            <a:off x="5983043" y="3719544"/>
            <a:ext cx="999501" cy="900000"/>
          </a:xfrm>
          <a:prstGeom prst="rect">
            <a:avLst/>
          </a:prstGeom>
        </p:spPr>
      </p:pic>
      <p:pic>
        <p:nvPicPr>
          <p:cNvPr id="28" name="Picture 6" descr="100-Foot Wave | Sky.com">
            <a:extLst>
              <a:ext uri="{FF2B5EF4-FFF2-40B4-BE49-F238E27FC236}">
                <a16:creationId xmlns:a16="http://schemas.microsoft.com/office/drawing/2014/main" id="{A615D11B-D252-B6E2-3F2E-30BDE98787E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0390" r="4643"/>
          <a:stretch/>
        </p:blipFill>
        <p:spPr bwMode="auto">
          <a:xfrm>
            <a:off x="7036699" y="3719544"/>
            <a:ext cx="1199464" cy="9000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The Beetlejuice Beetlejuice cast and where you've seen them before |  Glamour UK">
            <a:extLst>
              <a:ext uri="{FF2B5EF4-FFF2-40B4-BE49-F238E27FC236}">
                <a16:creationId xmlns:a16="http://schemas.microsoft.com/office/drawing/2014/main" id="{02CE400E-228E-DF55-7A5B-156B9626D16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90318" y="3719544"/>
            <a:ext cx="12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10" descr="Embankment Films Making Greta Garbo Feature Doc &quot;Garbo Leave Me Alone&quot;">
            <a:extLst>
              <a:ext uri="{FF2B5EF4-FFF2-40B4-BE49-F238E27FC236}">
                <a16:creationId xmlns:a16="http://schemas.microsoft.com/office/drawing/2014/main" id="{875B27CB-D187-C4FB-9CD9-F8479EFDA68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44473" y="3719544"/>
            <a:ext cx="1136250" cy="900000"/>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2058">
            <a:extLst>
              <a:ext uri="{FF2B5EF4-FFF2-40B4-BE49-F238E27FC236}">
                <a16:creationId xmlns:a16="http://schemas.microsoft.com/office/drawing/2014/main" id="{8B3C1616-2DEA-5796-3851-A90B4D1ACF4E}"/>
              </a:ext>
            </a:extLst>
          </p:cNvPr>
          <p:cNvPicPr>
            <a:picLocks noChangeAspect="1"/>
          </p:cNvPicPr>
          <p:nvPr/>
        </p:nvPicPr>
        <p:blipFill>
          <a:blip r:embed="rId11"/>
          <a:stretch>
            <a:fillRect/>
          </a:stretch>
        </p:blipFill>
        <p:spPr>
          <a:xfrm>
            <a:off x="10734879" y="3719544"/>
            <a:ext cx="1350000" cy="900000"/>
          </a:xfrm>
          <a:prstGeom prst="rect">
            <a:avLst/>
          </a:prstGeom>
        </p:spPr>
      </p:pic>
      <p:pic>
        <p:nvPicPr>
          <p:cNvPr id="2073" name="Picture 12" descr="The Equalizer Season 5 Release Schedule: When Are New Episodes?">
            <a:extLst>
              <a:ext uri="{FF2B5EF4-FFF2-40B4-BE49-F238E27FC236}">
                <a16:creationId xmlns:a16="http://schemas.microsoft.com/office/drawing/2014/main" id="{76FB9A57-77BB-D524-5B96-1870AECAB079}"/>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3210" t="-875" r="10790" b="875"/>
          <a:stretch/>
        </p:blipFill>
        <p:spPr bwMode="auto">
          <a:xfrm>
            <a:off x="2041602" y="3719544"/>
            <a:ext cx="1213547" cy="900000"/>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92" descr="A colorful eye with different symbols&#10;&#10;Description automatically generated">
            <a:extLst>
              <a:ext uri="{FF2B5EF4-FFF2-40B4-BE49-F238E27FC236}">
                <a16:creationId xmlns:a16="http://schemas.microsoft.com/office/drawing/2014/main" id="{990D413F-5B12-34A0-FC55-E69D3F0868F3}"/>
              </a:ext>
            </a:extLst>
          </p:cNvPr>
          <p:cNvPicPr>
            <a:picLocks noChangeAspect="1"/>
          </p:cNvPicPr>
          <p:nvPr/>
        </p:nvPicPr>
        <p:blipFill>
          <a:blip r:embed="rId13">
            <a:extLst>
              <a:ext uri="{28A0092B-C50C-407E-A947-70E740481C1C}">
                <a14:useLocalDpi xmlns:a14="http://schemas.microsoft.com/office/drawing/2010/main" val="0"/>
              </a:ext>
            </a:extLst>
          </a:blip>
          <a:srcRect l="4062" t="-45" r="1843" b="45"/>
          <a:stretch/>
        </p:blipFill>
        <p:spPr>
          <a:xfrm>
            <a:off x="423292" y="1318806"/>
            <a:ext cx="1538382" cy="900000"/>
          </a:xfrm>
          <a:prstGeom prst="rect">
            <a:avLst/>
          </a:prstGeom>
        </p:spPr>
      </p:pic>
      <p:pic>
        <p:nvPicPr>
          <p:cNvPr id="83" name="Picture 82" descr="A person in a suit holding his hands up&#10;&#10;Description automatically generated">
            <a:extLst>
              <a:ext uri="{FF2B5EF4-FFF2-40B4-BE49-F238E27FC236}">
                <a16:creationId xmlns:a16="http://schemas.microsoft.com/office/drawing/2014/main" id="{8654BF2A-0AE0-3954-6E28-79D2F706AC4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99346" y="1318806"/>
            <a:ext cx="1349321" cy="900000"/>
          </a:xfrm>
          <a:prstGeom prst="rect">
            <a:avLst/>
          </a:prstGeom>
        </p:spPr>
      </p:pic>
      <p:pic>
        <p:nvPicPr>
          <p:cNvPr id="76" name="Picture 75" descr="A person in a dark room&#10;&#10;Description automatically generated">
            <a:extLst>
              <a:ext uri="{FF2B5EF4-FFF2-40B4-BE49-F238E27FC236}">
                <a16:creationId xmlns:a16="http://schemas.microsoft.com/office/drawing/2014/main" id="{73D9C563-4EAA-05A2-895F-23338543BC7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155510" y="1318806"/>
            <a:ext cx="1350000" cy="900000"/>
          </a:xfrm>
          <a:prstGeom prst="rect">
            <a:avLst/>
          </a:prstGeom>
        </p:spPr>
      </p:pic>
      <p:pic>
        <p:nvPicPr>
          <p:cNvPr id="2064" name="Picture 2063" descr="A person and person standing back to back&#10;&#10;Description automatically generated">
            <a:extLst>
              <a:ext uri="{FF2B5EF4-FFF2-40B4-BE49-F238E27FC236}">
                <a16:creationId xmlns:a16="http://schemas.microsoft.com/office/drawing/2014/main" id="{1C548C52-40D3-888E-E61B-DBDCB0D94A96}"/>
              </a:ext>
            </a:extLst>
          </p:cNvPr>
          <p:cNvPicPr>
            <a:picLocks noChangeAspect="1"/>
          </p:cNvPicPr>
          <p:nvPr/>
        </p:nvPicPr>
        <p:blipFill>
          <a:blip r:embed="rId16">
            <a:extLst>
              <a:ext uri="{28A0092B-C50C-407E-A947-70E740481C1C}">
                <a14:useLocalDpi xmlns:a14="http://schemas.microsoft.com/office/drawing/2010/main" val="0"/>
              </a:ext>
            </a:extLst>
          </a:blip>
          <a:srcRect l="702" t="13381" r="-702" b="33978"/>
          <a:stretch/>
        </p:blipFill>
        <p:spPr>
          <a:xfrm flipH="1">
            <a:off x="6263741" y="4866692"/>
            <a:ext cx="1139794" cy="899999"/>
          </a:xfrm>
          <a:prstGeom prst="rect">
            <a:avLst/>
          </a:prstGeom>
        </p:spPr>
      </p:pic>
      <p:sp>
        <p:nvSpPr>
          <p:cNvPr id="125" name="Rectangle 124">
            <a:extLst>
              <a:ext uri="{FF2B5EF4-FFF2-40B4-BE49-F238E27FC236}">
                <a16:creationId xmlns:a16="http://schemas.microsoft.com/office/drawing/2014/main" id="{05230F5C-F29C-F0B6-8CC3-B2B27B8327A9}"/>
              </a:ext>
            </a:extLst>
          </p:cNvPr>
          <p:cNvSpPr/>
          <p:nvPr/>
        </p:nvSpPr>
        <p:spPr>
          <a:xfrm rot="16200000" flipH="1">
            <a:off x="6377369" y="4757964"/>
            <a:ext cx="905441" cy="1119034"/>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pic>
        <p:nvPicPr>
          <p:cNvPr id="1036" name="Picture 12" descr="CHANNEL 4 COMMISSIONS NEW COMEDY SERIES 'DISABILITY BENEFITS' STARRING  ROSIE JONES | Channel 4">
            <a:extLst>
              <a:ext uri="{FF2B5EF4-FFF2-40B4-BE49-F238E27FC236}">
                <a16:creationId xmlns:a16="http://schemas.microsoft.com/office/drawing/2014/main" id="{7DD3CE1A-803B-D77B-C130-83A9D208AC83}"/>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12359" r="5209"/>
          <a:stretch/>
        </p:blipFill>
        <p:spPr bwMode="auto">
          <a:xfrm>
            <a:off x="7737566" y="2572137"/>
            <a:ext cx="1324816" cy="900000"/>
          </a:xfrm>
          <a:prstGeom prst="rect">
            <a:avLst/>
          </a:prstGeom>
          <a:noFill/>
          <a:extLst>
            <a:ext uri="{909E8E84-426E-40DD-AFC4-6F175D3DCCD1}">
              <a14:hiddenFill xmlns:a14="http://schemas.microsoft.com/office/drawing/2010/main">
                <a:solidFill>
                  <a:srgbClr val="FFFFFF"/>
                </a:solidFill>
              </a14:hiddenFill>
            </a:ext>
          </a:extLst>
        </p:spPr>
      </p:pic>
      <p:pic>
        <p:nvPicPr>
          <p:cNvPr id="2075" name="Picture 2074">
            <a:extLst>
              <a:ext uri="{FF2B5EF4-FFF2-40B4-BE49-F238E27FC236}">
                <a16:creationId xmlns:a16="http://schemas.microsoft.com/office/drawing/2014/main" id="{4A83588C-7046-B2E5-9288-3E1D1EF35A3B}"/>
              </a:ext>
            </a:extLst>
          </p:cNvPr>
          <p:cNvPicPr>
            <a:picLocks noChangeAspect="1"/>
          </p:cNvPicPr>
          <p:nvPr/>
        </p:nvPicPr>
        <p:blipFill>
          <a:blip r:embed="rId18"/>
          <a:srcRect r="5947"/>
          <a:stretch/>
        </p:blipFill>
        <p:spPr>
          <a:xfrm>
            <a:off x="9190301" y="2572137"/>
            <a:ext cx="1454954" cy="900000"/>
          </a:xfrm>
          <a:prstGeom prst="rect">
            <a:avLst/>
          </a:prstGeom>
        </p:spPr>
      </p:pic>
      <p:pic>
        <p:nvPicPr>
          <p:cNvPr id="1032" name="Picture 8" descr="Channel 4 Career: Working at Channel 4 | Glassdoor">
            <a:extLst>
              <a:ext uri="{FF2B5EF4-FFF2-40B4-BE49-F238E27FC236}">
                <a16:creationId xmlns:a16="http://schemas.microsoft.com/office/drawing/2014/main" id="{64E68B29-22EF-3968-7F15-03BFABE90BE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846704" y="2572137"/>
            <a:ext cx="1363636" cy="90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Handmaid's Tale recap: Season 3, Episode 6">
            <a:extLst>
              <a:ext uri="{FF2B5EF4-FFF2-40B4-BE49-F238E27FC236}">
                <a16:creationId xmlns:a16="http://schemas.microsoft.com/office/drawing/2014/main" id="{9F2212E0-4CDD-BBD8-460B-459B75022B9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368784" y="2572137"/>
            <a:ext cx="1350001" cy="90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ake Off: The Professionals 2023 Press Pack | Channel 4">
            <a:extLst>
              <a:ext uri="{FF2B5EF4-FFF2-40B4-BE49-F238E27FC236}">
                <a16:creationId xmlns:a16="http://schemas.microsoft.com/office/drawing/2014/main" id="{5F3C0DA4-5DAA-87A4-2934-CEF103489C51}"/>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11156" t="1138" r="5150" b="-1138"/>
          <a:stretch/>
        </p:blipFill>
        <p:spPr bwMode="auto">
          <a:xfrm>
            <a:off x="1895780" y="2572137"/>
            <a:ext cx="1345085" cy="900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2050">
            <a:extLst>
              <a:ext uri="{FF2B5EF4-FFF2-40B4-BE49-F238E27FC236}">
                <a16:creationId xmlns:a16="http://schemas.microsoft.com/office/drawing/2014/main" id="{537FBA76-E554-A9AA-CE1D-6BD0338D1012}"/>
              </a:ext>
            </a:extLst>
          </p:cNvPr>
          <p:cNvPicPr>
            <a:picLocks noChangeAspect="1"/>
          </p:cNvPicPr>
          <p:nvPr/>
        </p:nvPicPr>
        <p:blipFill>
          <a:blip r:embed="rId22"/>
          <a:srcRect b="33353"/>
          <a:stretch/>
        </p:blipFill>
        <p:spPr>
          <a:xfrm>
            <a:off x="417463" y="2572137"/>
            <a:ext cx="1350398" cy="900000"/>
          </a:xfrm>
          <a:prstGeom prst="rect">
            <a:avLst/>
          </a:prstGeom>
        </p:spPr>
      </p:pic>
      <p:pic>
        <p:nvPicPr>
          <p:cNvPr id="2049" name="Picture 2048" descr="A person in a red dress&#10;&#10;Description automatically generated">
            <a:extLst>
              <a:ext uri="{FF2B5EF4-FFF2-40B4-BE49-F238E27FC236}">
                <a16:creationId xmlns:a16="http://schemas.microsoft.com/office/drawing/2014/main" id="{38E5FD2B-C88B-3F85-EE4C-891D5E3697A5}"/>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625170" y="4869909"/>
            <a:ext cx="1349999" cy="900000"/>
          </a:xfrm>
          <a:prstGeom prst="rect">
            <a:avLst/>
          </a:prstGeom>
        </p:spPr>
      </p:pic>
      <p:pic>
        <p:nvPicPr>
          <p:cNvPr id="2053" name="Picture 2052" descr="A person wearing a welding helmet and a helmet&#10;&#10;Description automatically generated">
            <a:extLst>
              <a:ext uri="{FF2B5EF4-FFF2-40B4-BE49-F238E27FC236}">
                <a16:creationId xmlns:a16="http://schemas.microsoft.com/office/drawing/2014/main" id="{9DF418E4-3EDC-8F03-57EF-84A83E34861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178623" y="4866692"/>
            <a:ext cx="1349999" cy="899999"/>
          </a:xfrm>
          <a:prstGeom prst="rect">
            <a:avLst/>
          </a:prstGeom>
        </p:spPr>
      </p:pic>
      <p:pic>
        <p:nvPicPr>
          <p:cNvPr id="2062" name="Picture 2061" descr="A person in a black jacket&#10;&#10;Description automatically generated">
            <a:extLst>
              <a:ext uri="{FF2B5EF4-FFF2-40B4-BE49-F238E27FC236}">
                <a16:creationId xmlns:a16="http://schemas.microsoft.com/office/drawing/2014/main" id="{46D7DF2E-97E7-D180-567E-96FED340C0C8}"/>
              </a:ext>
            </a:extLst>
          </p:cNvPr>
          <p:cNvPicPr>
            <a:picLocks noChangeAspect="1"/>
          </p:cNvPicPr>
          <p:nvPr/>
        </p:nvPicPr>
        <p:blipFill>
          <a:blip r:embed="rId25">
            <a:extLst>
              <a:ext uri="{28A0092B-C50C-407E-A947-70E740481C1C}">
                <a14:useLocalDpi xmlns:a14="http://schemas.microsoft.com/office/drawing/2010/main" val="0"/>
              </a:ext>
            </a:extLst>
          </a:blip>
          <a:srcRect l="1" t="7087" r="1585" b="40347"/>
          <a:stretch/>
        </p:blipFill>
        <p:spPr>
          <a:xfrm>
            <a:off x="5062062" y="4873981"/>
            <a:ext cx="1123329" cy="900000"/>
          </a:xfrm>
          <a:prstGeom prst="rect">
            <a:avLst/>
          </a:prstGeom>
        </p:spPr>
      </p:pic>
      <p:pic>
        <p:nvPicPr>
          <p:cNvPr id="2048" name="Picture 2047" descr="A close up of a logo&#10;&#10;Description automatically generated">
            <a:extLst>
              <a:ext uri="{FF2B5EF4-FFF2-40B4-BE49-F238E27FC236}">
                <a16:creationId xmlns:a16="http://schemas.microsoft.com/office/drawing/2014/main" id="{16F56E29-92E0-BBA1-7845-B39AE92F3ECA}"/>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129865" y="1601059"/>
            <a:ext cx="605014" cy="338462"/>
          </a:xfrm>
          <a:prstGeom prst="rect">
            <a:avLst/>
          </a:prstGeom>
        </p:spPr>
      </p:pic>
      <p:sp>
        <p:nvSpPr>
          <p:cNvPr id="66" name="Rectangle 65">
            <a:extLst>
              <a:ext uri="{FF2B5EF4-FFF2-40B4-BE49-F238E27FC236}">
                <a16:creationId xmlns:a16="http://schemas.microsoft.com/office/drawing/2014/main" id="{ACE01870-BB07-A8CD-773D-DDE5D5821B1D}"/>
              </a:ext>
            </a:extLst>
          </p:cNvPr>
          <p:cNvSpPr/>
          <p:nvPr/>
        </p:nvSpPr>
        <p:spPr>
          <a:xfrm rot="16200000" flipH="1">
            <a:off x="3861272" y="1160793"/>
            <a:ext cx="900000" cy="1218832"/>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64" name="Rectangle 63">
            <a:extLst>
              <a:ext uri="{FF2B5EF4-FFF2-40B4-BE49-F238E27FC236}">
                <a16:creationId xmlns:a16="http://schemas.microsoft.com/office/drawing/2014/main" id="{EB3317B4-B4A0-50F1-41E7-21C6A6049F48}"/>
              </a:ext>
            </a:extLst>
          </p:cNvPr>
          <p:cNvSpPr/>
          <p:nvPr/>
        </p:nvSpPr>
        <p:spPr>
          <a:xfrm rot="16200000" flipH="1">
            <a:off x="5407728" y="1158762"/>
            <a:ext cx="900000" cy="1218832"/>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35" name="Rectangle 1034">
            <a:extLst>
              <a:ext uri="{FF2B5EF4-FFF2-40B4-BE49-F238E27FC236}">
                <a16:creationId xmlns:a16="http://schemas.microsoft.com/office/drawing/2014/main" id="{32E47A7F-B65F-FBB5-1A45-F8592A1030DB}"/>
              </a:ext>
            </a:extLst>
          </p:cNvPr>
          <p:cNvSpPr/>
          <p:nvPr/>
        </p:nvSpPr>
        <p:spPr>
          <a:xfrm rot="16200000" flipH="1">
            <a:off x="2180183" y="4866449"/>
            <a:ext cx="899998" cy="900599"/>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37" name="TextBox 1036">
            <a:extLst>
              <a:ext uri="{FF2B5EF4-FFF2-40B4-BE49-F238E27FC236}">
                <a16:creationId xmlns:a16="http://schemas.microsoft.com/office/drawing/2014/main" id="{702772FA-EF8A-223F-525D-CC13393D2AB4}"/>
              </a:ext>
            </a:extLst>
          </p:cNvPr>
          <p:cNvSpPr txBox="1"/>
          <p:nvPr/>
        </p:nvSpPr>
        <p:spPr>
          <a:xfrm>
            <a:off x="2128102" y="5525079"/>
            <a:ext cx="116743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Classic Car Kings</a:t>
            </a:r>
          </a:p>
        </p:txBody>
      </p:sp>
      <p:sp>
        <p:nvSpPr>
          <p:cNvPr id="85" name="Rectangle 84">
            <a:extLst>
              <a:ext uri="{FF2B5EF4-FFF2-40B4-BE49-F238E27FC236}">
                <a16:creationId xmlns:a16="http://schemas.microsoft.com/office/drawing/2014/main" id="{316ACE8D-FD1C-1645-21A0-7FB8CED08543}"/>
              </a:ext>
            </a:extLst>
          </p:cNvPr>
          <p:cNvSpPr/>
          <p:nvPr/>
        </p:nvSpPr>
        <p:spPr>
          <a:xfrm rot="16200000" flipH="1">
            <a:off x="6900268" y="1237890"/>
            <a:ext cx="899998" cy="1063575"/>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86" name="TextBox 85">
            <a:extLst>
              <a:ext uri="{FF2B5EF4-FFF2-40B4-BE49-F238E27FC236}">
                <a16:creationId xmlns:a16="http://schemas.microsoft.com/office/drawing/2014/main" id="{E7BDC1E3-A86E-976D-8F50-979A083A30CC}"/>
              </a:ext>
            </a:extLst>
          </p:cNvPr>
          <p:cNvSpPr txBox="1"/>
          <p:nvPr/>
        </p:nvSpPr>
        <p:spPr>
          <a:xfrm>
            <a:off x="6804692" y="1977057"/>
            <a:ext cx="137074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Love Island</a:t>
            </a:r>
          </a:p>
        </p:txBody>
      </p:sp>
      <p:sp>
        <p:nvSpPr>
          <p:cNvPr id="2130" name="Rectangle 2129">
            <a:extLst>
              <a:ext uri="{FF2B5EF4-FFF2-40B4-BE49-F238E27FC236}">
                <a16:creationId xmlns:a16="http://schemas.microsoft.com/office/drawing/2014/main" id="{60CF98C4-1960-344D-5498-FD989599A39A}"/>
              </a:ext>
            </a:extLst>
          </p:cNvPr>
          <p:cNvSpPr/>
          <p:nvPr/>
        </p:nvSpPr>
        <p:spPr>
          <a:xfrm rot="16200000" flipH="1">
            <a:off x="532024" y="2452057"/>
            <a:ext cx="900001" cy="1133261"/>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2131" name="TextBox 2130">
            <a:extLst>
              <a:ext uri="{FF2B5EF4-FFF2-40B4-BE49-F238E27FC236}">
                <a16:creationId xmlns:a16="http://schemas.microsoft.com/office/drawing/2014/main" id="{F7B77200-737C-6D82-0C23-CB7F99BDFAB1}"/>
              </a:ext>
            </a:extLst>
          </p:cNvPr>
          <p:cNvSpPr txBox="1"/>
          <p:nvPr/>
        </p:nvSpPr>
        <p:spPr>
          <a:xfrm>
            <a:off x="349051" y="3246936"/>
            <a:ext cx="133109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Celebrity Gogglebox</a:t>
            </a:r>
          </a:p>
        </p:txBody>
      </p:sp>
      <p:sp>
        <p:nvSpPr>
          <p:cNvPr id="10" name="Rectangle 9">
            <a:extLst>
              <a:ext uri="{FF2B5EF4-FFF2-40B4-BE49-F238E27FC236}">
                <a16:creationId xmlns:a16="http://schemas.microsoft.com/office/drawing/2014/main" id="{04E45D71-A037-71A1-5EB3-BA89F503BBEA}"/>
              </a:ext>
            </a:extLst>
          </p:cNvPr>
          <p:cNvSpPr/>
          <p:nvPr/>
        </p:nvSpPr>
        <p:spPr>
          <a:xfrm rot="16200000" flipH="1">
            <a:off x="2067555" y="1408479"/>
            <a:ext cx="897931" cy="719497"/>
          </a:xfrm>
          <a:prstGeom prst="rect">
            <a:avLst/>
          </a:prstGeom>
          <a:gradFill flip="none" rotWithShape="1">
            <a:gsLst>
              <a:gs pos="68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50" name="TextBox 49">
            <a:extLst>
              <a:ext uri="{FF2B5EF4-FFF2-40B4-BE49-F238E27FC236}">
                <a16:creationId xmlns:a16="http://schemas.microsoft.com/office/drawing/2014/main" id="{9DEF924E-B5D8-9240-BE4C-6C5512603B55}"/>
              </a:ext>
            </a:extLst>
          </p:cNvPr>
          <p:cNvSpPr txBox="1"/>
          <p:nvPr/>
        </p:nvSpPr>
        <p:spPr>
          <a:xfrm>
            <a:off x="2139041" y="1980346"/>
            <a:ext cx="1476342"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solidFill>
                  <a:prstClr val="white"/>
                </a:solidFill>
                <a:latin typeface="Arial"/>
              </a:rPr>
              <a:t>Ridley</a:t>
            </a:r>
            <a:endParaRPr kumimoji="0" lang="en-GB" sz="900" b="0" i="0" u="none" strike="noStrike" kern="1200" cap="none" spc="0" normalizeH="0" baseline="0" noProof="0" dirty="0">
              <a:ln>
                <a:noFill/>
              </a:ln>
              <a:solidFill>
                <a:prstClr val="white"/>
              </a:solidFill>
              <a:effectLst/>
              <a:uLnTx/>
              <a:uFillTx/>
              <a:latin typeface="Arial"/>
              <a:ea typeface="+mn-ea"/>
              <a:cs typeface="+mn-cs"/>
            </a:endParaRPr>
          </a:p>
        </p:txBody>
      </p:sp>
      <p:sp>
        <p:nvSpPr>
          <p:cNvPr id="48" name="TextBox 47">
            <a:extLst>
              <a:ext uri="{FF2B5EF4-FFF2-40B4-BE49-F238E27FC236}">
                <a16:creationId xmlns:a16="http://schemas.microsoft.com/office/drawing/2014/main" id="{0D0B88DF-C0E3-5273-958E-1407507FB193}"/>
              </a:ext>
            </a:extLst>
          </p:cNvPr>
          <p:cNvSpPr txBox="1"/>
          <p:nvPr/>
        </p:nvSpPr>
        <p:spPr>
          <a:xfrm>
            <a:off x="10713250" y="1539458"/>
            <a:ext cx="15646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effectLst/>
                <a:uLnTx/>
                <a:uFillTx/>
                <a:latin typeface="Arial"/>
                <a:ea typeface="+mn-ea"/>
                <a:cs typeface="+mn-cs"/>
              </a:rPr>
              <a:t>The FA Cup Final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800" dirty="0">
                <a:latin typeface="Arial"/>
              </a:rPr>
              <a:t>Men’s &amp; Women’s England Football Internationals </a:t>
            </a:r>
            <a:endParaRPr kumimoji="0" lang="en-GB" sz="800" b="0" i="0" u="none" strike="noStrike" kern="1200" cap="none" spc="0" normalizeH="0" baseline="0" noProof="0" dirty="0">
              <a:ln>
                <a:noFill/>
              </a:ln>
              <a:effectLst/>
              <a:uLnTx/>
              <a:uFillTx/>
              <a:latin typeface="Arial"/>
              <a:ea typeface="+mn-ea"/>
              <a:cs typeface="+mn-cs"/>
            </a:endParaRPr>
          </a:p>
        </p:txBody>
      </p:sp>
      <p:sp>
        <p:nvSpPr>
          <p:cNvPr id="2" name="Title 1">
            <a:extLst>
              <a:ext uri="{FF2B5EF4-FFF2-40B4-BE49-F238E27FC236}">
                <a16:creationId xmlns:a16="http://schemas.microsoft.com/office/drawing/2014/main" id="{C55A1AFC-A65D-0DDB-04FE-B81CDEB8BC79}"/>
              </a:ext>
            </a:extLst>
          </p:cNvPr>
          <p:cNvSpPr>
            <a:spLocks noGrp="1"/>
          </p:cNvSpPr>
          <p:nvPr>
            <p:ph type="title"/>
          </p:nvPr>
        </p:nvSpPr>
        <p:spPr/>
        <p:txBody>
          <a:bodyPr/>
          <a:lstStyle/>
          <a:p>
            <a:r>
              <a:rPr lang="en-GB" dirty="0"/>
              <a:t>Programming Highlights – Q2 2025</a:t>
            </a:r>
          </a:p>
        </p:txBody>
      </p:sp>
      <p:sp>
        <p:nvSpPr>
          <p:cNvPr id="32" name="Text Placeholder 3">
            <a:extLst>
              <a:ext uri="{FF2B5EF4-FFF2-40B4-BE49-F238E27FC236}">
                <a16:creationId xmlns:a16="http://schemas.microsoft.com/office/drawing/2014/main" id="{E45CFDAB-6BFA-9691-1444-3A9A6C17D2A3}"/>
              </a:ext>
            </a:extLst>
          </p:cNvPr>
          <p:cNvSpPr txBox="1">
            <a:spLocks/>
          </p:cNvSpPr>
          <p:nvPr/>
        </p:nvSpPr>
        <p:spPr>
          <a:xfrm>
            <a:off x="347425" y="4559367"/>
            <a:ext cx="2048168" cy="319972"/>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372D87"/>
                </a:solidFill>
                <a:effectLst/>
                <a:uLnTx/>
                <a:uFillTx/>
                <a:latin typeface="Arial" panose="020B0604020202020204" pitchFamily="34" charset="0"/>
                <a:ea typeface="+mn-ea"/>
                <a:cs typeface="Arial" panose="020B0604020202020204" pitchFamily="34" charset="0"/>
              </a:rPr>
              <a:t>UKTV</a:t>
            </a:r>
          </a:p>
        </p:txBody>
      </p:sp>
      <p:sp>
        <p:nvSpPr>
          <p:cNvPr id="84" name="Text Placeholder 3">
            <a:extLst>
              <a:ext uri="{FF2B5EF4-FFF2-40B4-BE49-F238E27FC236}">
                <a16:creationId xmlns:a16="http://schemas.microsoft.com/office/drawing/2014/main" id="{20981D8E-6A50-B286-74B6-D0505FABD770}"/>
              </a:ext>
            </a:extLst>
          </p:cNvPr>
          <p:cNvSpPr txBox="1">
            <a:spLocks/>
          </p:cNvSpPr>
          <p:nvPr/>
        </p:nvSpPr>
        <p:spPr>
          <a:xfrm>
            <a:off x="327419" y="2244562"/>
            <a:ext cx="2048168" cy="319972"/>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372D87"/>
                </a:solidFill>
                <a:effectLst/>
                <a:uLnTx/>
                <a:uFillTx/>
                <a:latin typeface="Arial" panose="020B0604020202020204" pitchFamily="34" charset="0"/>
                <a:ea typeface="+mn-ea"/>
                <a:cs typeface="Arial" panose="020B0604020202020204" pitchFamily="34" charset="0"/>
              </a:rPr>
              <a:t>Channel 4</a:t>
            </a:r>
          </a:p>
        </p:txBody>
      </p:sp>
      <p:sp>
        <p:nvSpPr>
          <p:cNvPr id="4" name="Text Placeholder 3">
            <a:extLst>
              <a:ext uri="{FF2B5EF4-FFF2-40B4-BE49-F238E27FC236}">
                <a16:creationId xmlns:a16="http://schemas.microsoft.com/office/drawing/2014/main" id="{8E1F6781-3168-3261-8108-8791296F8F4B}"/>
              </a:ext>
            </a:extLst>
          </p:cNvPr>
          <p:cNvSpPr txBox="1">
            <a:spLocks/>
          </p:cNvSpPr>
          <p:nvPr/>
        </p:nvSpPr>
        <p:spPr>
          <a:xfrm>
            <a:off x="367170" y="960526"/>
            <a:ext cx="2048168" cy="304018"/>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372D87"/>
                </a:solidFill>
                <a:effectLst/>
                <a:uLnTx/>
                <a:uFillTx/>
                <a:latin typeface="Arial" panose="020B0604020202020204" pitchFamily="34" charset="0"/>
                <a:ea typeface="+mn-ea"/>
                <a:cs typeface="Arial" panose="020B0604020202020204" pitchFamily="34" charset="0"/>
              </a:rPr>
              <a:t>ITV</a:t>
            </a:r>
          </a:p>
        </p:txBody>
      </p:sp>
      <p:sp>
        <p:nvSpPr>
          <p:cNvPr id="20" name="Text Placeholder 3">
            <a:extLst>
              <a:ext uri="{FF2B5EF4-FFF2-40B4-BE49-F238E27FC236}">
                <a16:creationId xmlns:a16="http://schemas.microsoft.com/office/drawing/2014/main" id="{82C32081-E958-C3A8-B4C7-8E8B68EACC75}"/>
              </a:ext>
            </a:extLst>
          </p:cNvPr>
          <p:cNvSpPr txBox="1">
            <a:spLocks/>
          </p:cNvSpPr>
          <p:nvPr/>
        </p:nvSpPr>
        <p:spPr>
          <a:xfrm>
            <a:off x="338706" y="3435426"/>
            <a:ext cx="930918" cy="316984"/>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372D87"/>
                </a:solidFill>
                <a:effectLst/>
                <a:uLnTx/>
                <a:uFillTx/>
                <a:latin typeface="Arial" panose="020B0604020202020204" pitchFamily="34" charset="0"/>
                <a:ea typeface="+mn-ea"/>
                <a:cs typeface="Arial" panose="020B0604020202020204" pitchFamily="34" charset="0"/>
              </a:rPr>
              <a:t>Sky</a:t>
            </a:r>
          </a:p>
        </p:txBody>
      </p:sp>
      <p:pic>
        <p:nvPicPr>
          <p:cNvPr id="2060" name="Picture 2">
            <a:extLst>
              <a:ext uri="{FF2B5EF4-FFF2-40B4-BE49-F238E27FC236}">
                <a16:creationId xmlns:a16="http://schemas.microsoft.com/office/drawing/2014/main" id="{23C20AAB-0EB8-54B7-7DE2-37E28E95A2D7}"/>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108679" y="3979799"/>
            <a:ext cx="713785" cy="141084"/>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a:extLst>
              <a:ext uri="{FF2B5EF4-FFF2-40B4-BE49-F238E27FC236}">
                <a16:creationId xmlns:a16="http://schemas.microsoft.com/office/drawing/2014/main" id="{0B75E1A2-7E31-7D84-48F5-22CADCA9DD78}"/>
              </a:ext>
            </a:extLst>
          </p:cNvPr>
          <p:cNvSpPr/>
          <p:nvPr/>
        </p:nvSpPr>
        <p:spPr>
          <a:xfrm rot="16200000" flipH="1">
            <a:off x="669698" y="1074702"/>
            <a:ext cx="900000" cy="1389741"/>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8" name="TextBox 17">
            <a:extLst>
              <a:ext uri="{FF2B5EF4-FFF2-40B4-BE49-F238E27FC236}">
                <a16:creationId xmlns:a16="http://schemas.microsoft.com/office/drawing/2014/main" id="{DF8FF814-EA3A-901B-7F10-4D2C0F695A30}"/>
              </a:ext>
            </a:extLst>
          </p:cNvPr>
          <p:cNvSpPr txBox="1"/>
          <p:nvPr/>
        </p:nvSpPr>
        <p:spPr>
          <a:xfrm>
            <a:off x="390592" y="1996059"/>
            <a:ext cx="127860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Celebrity Big Brother</a:t>
            </a:r>
          </a:p>
        </p:txBody>
      </p:sp>
      <p:sp>
        <p:nvSpPr>
          <p:cNvPr id="41" name="Rectangle 40">
            <a:extLst>
              <a:ext uri="{FF2B5EF4-FFF2-40B4-BE49-F238E27FC236}">
                <a16:creationId xmlns:a16="http://schemas.microsoft.com/office/drawing/2014/main" id="{DA67342B-9D44-0A7E-5812-1708BA954E8F}"/>
              </a:ext>
            </a:extLst>
          </p:cNvPr>
          <p:cNvSpPr/>
          <p:nvPr/>
        </p:nvSpPr>
        <p:spPr>
          <a:xfrm rot="16200000" flipH="1">
            <a:off x="1775488" y="2688982"/>
            <a:ext cx="893437" cy="652851"/>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2068" name="TextBox 2067">
            <a:extLst>
              <a:ext uri="{FF2B5EF4-FFF2-40B4-BE49-F238E27FC236}">
                <a16:creationId xmlns:a16="http://schemas.microsoft.com/office/drawing/2014/main" id="{C94442D8-74D3-6008-8EC5-A0A0B40EA9FE}"/>
              </a:ext>
            </a:extLst>
          </p:cNvPr>
          <p:cNvSpPr txBox="1"/>
          <p:nvPr/>
        </p:nvSpPr>
        <p:spPr>
          <a:xfrm>
            <a:off x="1868990" y="3106977"/>
            <a:ext cx="14604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solidFill>
                  <a:prstClr val="white"/>
                </a:solidFill>
                <a:latin typeface="Arial"/>
              </a:rPr>
              <a:t>Bake Off: The Professionals</a:t>
            </a:r>
            <a:endParaRPr kumimoji="0" lang="en-GB" sz="900" b="0" i="0" u="none" strike="noStrike" kern="1200" cap="none" spc="0" normalizeH="0" baseline="0" noProof="0" dirty="0">
              <a:ln>
                <a:noFill/>
              </a:ln>
              <a:solidFill>
                <a:prstClr val="white"/>
              </a:solidFill>
              <a:effectLst/>
              <a:uLnTx/>
              <a:uFillTx/>
              <a:latin typeface="Arial"/>
              <a:ea typeface="+mn-ea"/>
              <a:cs typeface="+mn-cs"/>
            </a:endParaRPr>
          </a:p>
        </p:txBody>
      </p:sp>
      <p:sp>
        <p:nvSpPr>
          <p:cNvPr id="75" name="Rectangle 74">
            <a:extLst>
              <a:ext uri="{FF2B5EF4-FFF2-40B4-BE49-F238E27FC236}">
                <a16:creationId xmlns:a16="http://schemas.microsoft.com/office/drawing/2014/main" id="{64484E78-A568-6CD1-D1D2-BEDE23EB71F1}"/>
              </a:ext>
            </a:extLst>
          </p:cNvPr>
          <p:cNvSpPr/>
          <p:nvPr/>
        </p:nvSpPr>
        <p:spPr>
          <a:xfrm rot="16200000" flipH="1">
            <a:off x="5012489" y="2406352"/>
            <a:ext cx="896554" cy="1228121"/>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2056" name="TextBox 2055">
            <a:extLst>
              <a:ext uri="{FF2B5EF4-FFF2-40B4-BE49-F238E27FC236}">
                <a16:creationId xmlns:a16="http://schemas.microsoft.com/office/drawing/2014/main" id="{A55265F1-BAFF-A617-36D2-A7B207D1E977}"/>
              </a:ext>
            </a:extLst>
          </p:cNvPr>
          <p:cNvSpPr txBox="1"/>
          <p:nvPr/>
        </p:nvSpPr>
        <p:spPr>
          <a:xfrm>
            <a:off x="4842227" y="3234042"/>
            <a:ext cx="119027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Taskmaster</a:t>
            </a:r>
          </a:p>
        </p:txBody>
      </p:sp>
      <p:pic>
        <p:nvPicPr>
          <p:cNvPr id="65" name="Picture 64" descr="A red rectangular sign with white text&#10;&#10;Description automatically generated">
            <a:extLst>
              <a:ext uri="{FF2B5EF4-FFF2-40B4-BE49-F238E27FC236}">
                <a16:creationId xmlns:a16="http://schemas.microsoft.com/office/drawing/2014/main" id="{A3C19BE3-2085-1C6F-FF8D-D910DA259893}"/>
              </a:ext>
            </a:extLst>
          </p:cNvPr>
          <p:cNvPicPr>
            <a:picLocks noChangeAspect="1"/>
          </p:cNvPicPr>
          <p:nvPr/>
        </p:nvPicPr>
        <p:blipFill rotWithShape="1">
          <a:blip r:embed="rId28">
            <a:extLst>
              <a:ext uri="{28A0092B-C50C-407E-A947-70E740481C1C}">
                <a14:useLocalDpi xmlns:a14="http://schemas.microsoft.com/office/drawing/2010/main" val="0"/>
              </a:ext>
            </a:extLst>
          </a:blip>
          <a:srcRect t="39357" b="39611"/>
          <a:stretch/>
        </p:blipFill>
        <p:spPr>
          <a:xfrm>
            <a:off x="847871" y="4186549"/>
            <a:ext cx="1156392" cy="136800"/>
          </a:xfrm>
          <a:prstGeom prst="rect">
            <a:avLst/>
          </a:prstGeom>
        </p:spPr>
      </p:pic>
      <p:pic>
        <p:nvPicPr>
          <p:cNvPr id="67" name="Picture 66" descr="A red and white sign&#10;&#10;Description automatically generated">
            <a:extLst>
              <a:ext uri="{FF2B5EF4-FFF2-40B4-BE49-F238E27FC236}">
                <a16:creationId xmlns:a16="http://schemas.microsoft.com/office/drawing/2014/main" id="{98B7C5E0-2CB4-D489-413E-A20FFE82AA24}"/>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61818" y="3979800"/>
            <a:ext cx="672600" cy="136800"/>
          </a:xfrm>
          <a:prstGeom prst="rect">
            <a:avLst/>
          </a:prstGeom>
        </p:spPr>
      </p:pic>
      <p:sp>
        <p:nvSpPr>
          <p:cNvPr id="2078" name="TextBox 2077">
            <a:extLst>
              <a:ext uri="{FF2B5EF4-FFF2-40B4-BE49-F238E27FC236}">
                <a16:creationId xmlns:a16="http://schemas.microsoft.com/office/drawing/2014/main" id="{3BF5A2EF-5808-B311-B662-25C6DF1E1995}"/>
              </a:ext>
            </a:extLst>
          </p:cNvPr>
          <p:cNvSpPr txBox="1"/>
          <p:nvPr/>
        </p:nvSpPr>
        <p:spPr>
          <a:xfrm>
            <a:off x="3672209" y="1979505"/>
            <a:ext cx="152125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Genius Game</a:t>
            </a:r>
          </a:p>
        </p:txBody>
      </p:sp>
      <p:sp>
        <p:nvSpPr>
          <p:cNvPr id="2079" name="TextBox 2078">
            <a:extLst>
              <a:ext uri="{FF2B5EF4-FFF2-40B4-BE49-F238E27FC236}">
                <a16:creationId xmlns:a16="http://schemas.microsoft.com/office/drawing/2014/main" id="{1F2C3BD7-F03E-43C2-3641-9162C867BEA6}"/>
              </a:ext>
            </a:extLst>
          </p:cNvPr>
          <p:cNvSpPr txBox="1"/>
          <p:nvPr/>
        </p:nvSpPr>
        <p:spPr>
          <a:xfrm>
            <a:off x="5247403" y="2003781"/>
            <a:ext cx="152125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Soccer Aid</a:t>
            </a:r>
          </a:p>
        </p:txBody>
      </p:sp>
      <p:sp>
        <p:nvSpPr>
          <p:cNvPr id="95" name="Rectangle 94">
            <a:extLst>
              <a:ext uri="{FF2B5EF4-FFF2-40B4-BE49-F238E27FC236}">
                <a16:creationId xmlns:a16="http://schemas.microsoft.com/office/drawing/2014/main" id="{EED2C5BF-7FAE-85BE-94AD-6D5CA587DEA4}"/>
              </a:ext>
            </a:extLst>
          </p:cNvPr>
          <p:cNvSpPr/>
          <p:nvPr/>
        </p:nvSpPr>
        <p:spPr>
          <a:xfrm rot="16200000" flipH="1">
            <a:off x="3381829" y="2561071"/>
            <a:ext cx="896551" cy="918683"/>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68" name="TextBox 67">
            <a:extLst>
              <a:ext uri="{FF2B5EF4-FFF2-40B4-BE49-F238E27FC236}">
                <a16:creationId xmlns:a16="http://schemas.microsoft.com/office/drawing/2014/main" id="{987417DD-D26B-0031-63DC-80C539990812}"/>
              </a:ext>
            </a:extLst>
          </p:cNvPr>
          <p:cNvSpPr txBox="1"/>
          <p:nvPr/>
        </p:nvSpPr>
        <p:spPr>
          <a:xfrm>
            <a:off x="3305044" y="3131533"/>
            <a:ext cx="11902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The Handmaids Tale S6</a:t>
            </a:r>
          </a:p>
        </p:txBody>
      </p:sp>
      <p:sp>
        <p:nvSpPr>
          <p:cNvPr id="104" name="Rectangle 103">
            <a:extLst>
              <a:ext uri="{FF2B5EF4-FFF2-40B4-BE49-F238E27FC236}">
                <a16:creationId xmlns:a16="http://schemas.microsoft.com/office/drawing/2014/main" id="{7D647E02-2BF2-BBCE-BBD8-26FABDE83811}"/>
              </a:ext>
            </a:extLst>
          </p:cNvPr>
          <p:cNvSpPr/>
          <p:nvPr/>
        </p:nvSpPr>
        <p:spPr>
          <a:xfrm rot="16200000" flipH="1">
            <a:off x="7897968" y="2410259"/>
            <a:ext cx="898030" cy="1218832"/>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C825BA51-BE63-4993-29F8-CDCAF8B51159}"/>
              </a:ext>
            </a:extLst>
          </p:cNvPr>
          <p:cNvSpPr txBox="1"/>
          <p:nvPr/>
        </p:nvSpPr>
        <p:spPr>
          <a:xfrm>
            <a:off x="7719967" y="3241353"/>
            <a:ext cx="119027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Disability Benefits</a:t>
            </a:r>
          </a:p>
        </p:txBody>
      </p:sp>
      <p:sp>
        <p:nvSpPr>
          <p:cNvPr id="106" name="Rectangle 105">
            <a:extLst>
              <a:ext uri="{FF2B5EF4-FFF2-40B4-BE49-F238E27FC236}">
                <a16:creationId xmlns:a16="http://schemas.microsoft.com/office/drawing/2014/main" id="{875D5E4A-B30F-10B1-8335-207B1A764584}"/>
              </a:ext>
            </a:extLst>
          </p:cNvPr>
          <p:cNvSpPr/>
          <p:nvPr/>
        </p:nvSpPr>
        <p:spPr>
          <a:xfrm rot="16200000" flipH="1">
            <a:off x="9207974" y="2553967"/>
            <a:ext cx="897048" cy="932393"/>
          </a:xfrm>
          <a:prstGeom prst="rect">
            <a:avLst/>
          </a:prstGeom>
          <a:gradFill flip="none" rotWithShape="1">
            <a:gsLst>
              <a:gs pos="80000">
                <a:schemeClr val="bg1">
                  <a:lumMod val="0"/>
                  <a:alpha val="0"/>
                </a:schemeClr>
              </a:gs>
              <a:gs pos="6000">
                <a:srgbClr val="000000">
                  <a:lumMod val="24000"/>
                  <a:alpha val="95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0DF4E1B-31BE-F7CE-8BF6-5A6A6D476E67}"/>
              </a:ext>
            </a:extLst>
          </p:cNvPr>
          <p:cNvSpPr txBox="1"/>
          <p:nvPr/>
        </p:nvSpPr>
        <p:spPr>
          <a:xfrm>
            <a:off x="9149011" y="3214733"/>
            <a:ext cx="132481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Virgin Island</a:t>
            </a:r>
          </a:p>
        </p:txBody>
      </p:sp>
      <p:sp>
        <p:nvSpPr>
          <p:cNvPr id="121" name="Rectangle 120">
            <a:extLst>
              <a:ext uri="{FF2B5EF4-FFF2-40B4-BE49-F238E27FC236}">
                <a16:creationId xmlns:a16="http://schemas.microsoft.com/office/drawing/2014/main" id="{BC36B9D9-2636-D4D9-FCF2-3B6E0B6F009E}"/>
              </a:ext>
            </a:extLst>
          </p:cNvPr>
          <p:cNvSpPr/>
          <p:nvPr/>
        </p:nvSpPr>
        <p:spPr>
          <a:xfrm rot="16200000" flipH="1">
            <a:off x="3629443" y="4873166"/>
            <a:ext cx="899998" cy="900599"/>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22" name="TextBox 121">
            <a:extLst>
              <a:ext uri="{FF2B5EF4-FFF2-40B4-BE49-F238E27FC236}">
                <a16:creationId xmlns:a16="http://schemas.microsoft.com/office/drawing/2014/main" id="{3333808C-389B-8DA6-A101-B6E668F015C0}"/>
              </a:ext>
            </a:extLst>
          </p:cNvPr>
          <p:cNvSpPr txBox="1"/>
          <p:nvPr/>
        </p:nvSpPr>
        <p:spPr>
          <a:xfrm>
            <a:off x="3580273" y="5526943"/>
            <a:ext cx="116743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Outrageous</a:t>
            </a:r>
          </a:p>
        </p:txBody>
      </p:sp>
      <p:sp>
        <p:nvSpPr>
          <p:cNvPr id="123" name="Rectangle 122">
            <a:extLst>
              <a:ext uri="{FF2B5EF4-FFF2-40B4-BE49-F238E27FC236}">
                <a16:creationId xmlns:a16="http://schemas.microsoft.com/office/drawing/2014/main" id="{93FFA06A-D606-7468-AD8A-13D84FB44586}"/>
              </a:ext>
            </a:extLst>
          </p:cNvPr>
          <p:cNvSpPr/>
          <p:nvPr/>
        </p:nvSpPr>
        <p:spPr>
          <a:xfrm rot="16200000" flipH="1">
            <a:off x="5062078" y="4873167"/>
            <a:ext cx="900000" cy="900599"/>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24" name="TextBox 123">
            <a:extLst>
              <a:ext uri="{FF2B5EF4-FFF2-40B4-BE49-F238E27FC236}">
                <a16:creationId xmlns:a16="http://schemas.microsoft.com/office/drawing/2014/main" id="{5251F137-7113-A122-9517-B790B58B8AA6}"/>
              </a:ext>
            </a:extLst>
          </p:cNvPr>
          <p:cNvSpPr txBox="1"/>
          <p:nvPr/>
        </p:nvSpPr>
        <p:spPr>
          <a:xfrm>
            <a:off x="5098087" y="5492148"/>
            <a:ext cx="116743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I, Jack Wright</a:t>
            </a:r>
          </a:p>
        </p:txBody>
      </p:sp>
      <p:sp>
        <p:nvSpPr>
          <p:cNvPr id="127" name="TextBox 126">
            <a:extLst>
              <a:ext uri="{FF2B5EF4-FFF2-40B4-BE49-F238E27FC236}">
                <a16:creationId xmlns:a16="http://schemas.microsoft.com/office/drawing/2014/main" id="{64CB8433-DA3B-D28A-37AD-9751004C42C2}"/>
              </a:ext>
            </a:extLst>
          </p:cNvPr>
          <p:cNvSpPr txBox="1"/>
          <p:nvPr/>
        </p:nvSpPr>
        <p:spPr>
          <a:xfrm>
            <a:off x="6236097" y="5492148"/>
            <a:ext cx="116743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Signora Valope</a:t>
            </a:r>
          </a:p>
        </p:txBody>
      </p:sp>
      <p:sp>
        <p:nvSpPr>
          <p:cNvPr id="31" name="Rectangle 30">
            <a:extLst>
              <a:ext uri="{FF2B5EF4-FFF2-40B4-BE49-F238E27FC236}">
                <a16:creationId xmlns:a16="http://schemas.microsoft.com/office/drawing/2014/main" id="{6635FD49-861F-FF9B-C2F4-400156BBA5F6}"/>
              </a:ext>
            </a:extLst>
          </p:cNvPr>
          <p:cNvSpPr/>
          <p:nvPr/>
        </p:nvSpPr>
        <p:spPr>
          <a:xfrm rot="16200000" flipH="1">
            <a:off x="2042269" y="3721625"/>
            <a:ext cx="895239" cy="900601"/>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33" name="TextBox 32">
            <a:extLst>
              <a:ext uri="{FF2B5EF4-FFF2-40B4-BE49-F238E27FC236}">
                <a16:creationId xmlns:a16="http://schemas.microsoft.com/office/drawing/2014/main" id="{C19D6F39-9A95-4E32-70F3-7E14DCDD02D1}"/>
              </a:ext>
            </a:extLst>
          </p:cNvPr>
          <p:cNvSpPr txBox="1"/>
          <p:nvPr/>
        </p:nvSpPr>
        <p:spPr>
          <a:xfrm>
            <a:off x="1995211" y="4365747"/>
            <a:ext cx="119027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The Equalizer S5</a:t>
            </a:r>
          </a:p>
        </p:txBody>
      </p:sp>
      <p:sp>
        <p:nvSpPr>
          <p:cNvPr id="34" name="Rectangle 33">
            <a:extLst>
              <a:ext uri="{FF2B5EF4-FFF2-40B4-BE49-F238E27FC236}">
                <a16:creationId xmlns:a16="http://schemas.microsoft.com/office/drawing/2014/main" id="{31ED62BE-6182-DF43-F583-F4120CB0102C}"/>
              </a:ext>
            </a:extLst>
          </p:cNvPr>
          <p:cNvSpPr/>
          <p:nvPr/>
        </p:nvSpPr>
        <p:spPr>
          <a:xfrm rot="16200000" flipH="1">
            <a:off x="3442908" y="3589453"/>
            <a:ext cx="895239" cy="1164943"/>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35" name="TextBox 34">
            <a:extLst>
              <a:ext uri="{FF2B5EF4-FFF2-40B4-BE49-F238E27FC236}">
                <a16:creationId xmlns:a16="http://schemas.microsoft.com/office/drawing/2014/main" id="{8BC97DEE-DCD9-5E4E-6507-01F9AD2F4E93}"/>
              </a:ext>
            </a:extLst>
          </p:cNvPr>
          <p:cNvSpPr txBox="1"/>
          <p:nvPr/>
        </p:nvSpPr>
        <p:spPr>
          <a:xfrm>
            <a:off x="3253187" y="4141471"/>
            <a:ext cx="1250127"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Big Zuu &amp; AJ Tracey’s Seriously Rich Flavours</a:t>
            </a:r>
          </a:p>
        </p:txBody>
      </p:sp>
      <p:sp>
        <p:nvSpPr>
          <p:cNvPr id="37" name="Rectangle 36">
            <a:extLst>
              <a:ext uri="{FF2B5EF4-FFF2-40B4-BE49-F238E27FC236}">
                <a16:creationId xmlns:a16="http://schemas.microsoft.com/office/drawing/2014/main" id="{63FB9E2E-C81A-B84D-4BFA-BF7C8A29A6A1}"/>
              </a:ext>
            </a:extLst>
          </p:cNvPr>
          <p:cNvSpPr/>
          <p:nvPr/>
        </p:nvSpPr>
        <p:spPr>
          <a:xfrm rot="16200000" flipH="1">
            <a:off x="4534003" y="3766211"/>
            <a:ext cx="895239" cy="811427"/>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40" name="TextBox 39">
            <a:extLst>
              <a:ext uri="{FF2B5EF4-FFF2-40B4-BE49-F238E27FC236}">
                <a16:creationId xmlns:a16="http://schemas.microsoft.com/office/drawing/2014/main" id="{C2196B2D-87BA-44EC-E43E-B75C4E0514FF}"/>
              </a:ext>
            </a:extLst>
          </p:cNvPr>
          <p:cNvSpPr txBox="1"/>
          <p:nvPr/>
        </p:nvSpPr>
        <p:spPr>
          <a:xfrm>
            <a:off x="4522144" y="4378014"/>
            <a:ext cx="1123329"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The Last of Us S2</a:t>
            </a:r>
          </a:p>
        </p:txBody>
      </p:sp>
      <p:sp>
        <p:nvSpPr>
          <p:cNvPr id="42" name="Rectangle 41">
            <a:extLst>
              <a:ext uri="{FF2B5EF4-FFF2-40B4-BE49-F238E27FC236}">
                <a16:creationId xmlns:a16="http://schemas.microsoft.com/office/drawing/2014/main" id="{12302383-985D-7E79-50E7-8F51929BC04F}"/>
              </a:ext>
            </a:extLst>
          </p:cNvPr>
          <p:cNvSpPr/>
          <p:nvPr/>
        </p:nvSpPr>
        <p:spPr>
          <a:xfrm rot="16200000" flipH="1">
            <a:off x="5937664" y="3763338"/>
            <a:ext cx="896946" cy="811428"/>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45" name="TextBox 44">
            <a:extLst>
              <a:ext uri="{FF2B5EF4-FFF2-40B4-BE49-F238E27FC236}">
                <a16:creationId xmlns:a16="http://schemas.microsoft.com/office/drawing/2014/main" id="{31E9B190-6017-83A1-78F7-6616715A5CF5}"/>
              </a:ext>
            </a:extLst>
          </p:cNvPr>
          <p:cNvSpPr txBox="1"/>
          <p:nvPr/>
        </p:nvSpPr>
        <p:spPr>
          <a:xfrm>
            <a:off x="5929341" y="4372935"/>
            <a:ext cx="101931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Smile</a:t>
            </a:r>
          </a:p>
        </p:txBody>
      </p:sp>
      <p:sp>
        <p:nvSpPr>
          <p:cNvPr id="46" name="Rectangle 45">
            <a:extLst>
              <a:ext uri="{FF2B5EF4-FFF2-40B4-BE49-F238E27FC236}">
                <a16:creationId xmlns:a16="http://schemas.microsoft.com/office/drawing/2014/main" id="{A4335E1F-D07A-7858-EE2E-562D80B58305}"/>
              </a:ext>
            </a:extLst>
          </p:cNvPr>
          <p:cNvSpPr/>
          <p:nvPr/>
        </p:nvSpPr>
        <p:spPr>
          <a:xfrm rot="16200000" flipH="1">
            <a:off x="6995740" y="3763337"/>
            <a:ext cx="896946" cy="811428"/>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56F36842-445E-514E-B046-0468474B9D96}"/>
              </a:ext>
            </a:extLst>
          </p:cNvPr>
          <p:cNvSpPr txBox="1"/>
          <p:nvPr/>
        </p:nvSpPr>
        <p:spPr>
          <a:xfrm>
            <a:off x="6986641" y="4387725"/>
            <a:ext cx="110321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100 Foot Wave</a:t>
            </a:r>
          </a:p>
        </p:txBody>
      </p:sp>
      <p:sp>
        <p:nvSpPr>
          <p:cNvPr id="51" name="Rectangle 50">
            <a:extLst>
              <a:ext uri="{FF2B5EF4-FFF2-40B4-BE49-F238E27FC236}">
                <a16:creationId xmlns:a16="http://schemas.microsoft.com/office/drawing/2014/main" id="{1FC43117-A008-C68E-3B1B-20482289A658}"/>
              </a:ext>
            </a:extLst>
          </p:cNvPr>
          <p:cNvSpPr/>
          <p:nvPr/>
        </p:nvSpPr>
        <p:spPr>
          <a:xfrm rot="16200000" flipH="1">
            <a:off x="8247780" y="3761976"/>
            <a:ext cx="896946" cy="811428"/>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52" name="TextBox 51">
            <a:extLst>
              <a:ext uri="{FF2B5EF4-FFF2-40B4-BE49-F238E27FC236}">
                <a16:creationId xmlns:a16="http://schemas.microsoft.com/office/drawing/2014/main" id="{EB02CEB8-DE97-6632-2468-227D07AA449B}"/>
              </a:ext>
            </a:extLst>
          </p:cNvPr>
          <p:cNvSpPr txBox="1"/>
          <p:nvPr/>
        </p:nvSpPr>
        <p:spPr>
          <a:xfrm>
            <a:off x="8249003" y="4248192"/>
            <a:ext cx="11032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Beetlejuice </a:t>
            </a:r>
            <a:br>
              <a:rPr kumimoji="0" lang="en-GB" sz="900" b="0" i="0" u="none" strike="noStrike" kern="1200" cap="none" spc="0" normalizeH="0" baseline="0" noProof="0" dirty="0">
                <a:ln>
                  <a:noFill/>
                </a:ln>
                <a:solidFill>
                  <a:prstClr val="white"/>
                </a:solidFill>
                <a:effectLst/>
                <a:uLnTx/>
                <a:uFillTx/>
                <a:latin typeface="Arial"/>
                <a:ea typeface="+mn-ea"/>
                <a:cs typeface="+mn-cs"/>
              </a:rPr>
            </a:br>
            <a:r>
              <a:rPr kumimoji="0" lang="en-GB" sz="900" b="0" i="0" u="none" strike="noStrike" kern="1200" cap="none" spc="0" normalizeH="0" baseline="0" noProof="0" dirty="0">
                <a:ln>
                  <a:noFill/>
                </a:ln>
                <a:solidFill>
                  <a:prstClr val="white"/>
                </a:solidFill>
                <a:effectLst/>
                <a:uLnTx/>
                <a:uFillTx/>
                <a:latin typeface="Arial"/>
                <a:ea typeface="+mn-ea"/>
                <a:cs typeface="+mn-cs"/>
              </a:rPr>
              <a:t>Beetlejuice</a:t>
            </a:r>
          </a:p>
        </p:txBody>
      </p:sp>
      <p:sp>
        <p:nvSpPr>
          <p:cNvPr id="53" name="Rectangle 52">
            <a:extLst>
              <a:ext uri="{FF2B5EF4-FFF2-40B4-BE49-F238E27FC236}">
                <a16:creationId xmlns:a16="http://schemas.microsoft.com/office/drawing/2014/main" id="{602C7A02-8D14-AAF1-DE79-3F79A7F3F630}"/>
              </a:ext>
            </a:extLst>
          </p:cNvPr>
          <p:cNvSpPr/>
          <p:nvPr/>
        </p:nvSpPr>
        <p:spPr>
          <a:xfrm rot="16200000" flipH="1">
            <a:off x="9510343" y="3772088"/>
            <a:ext cx="879449" cy="811428"/>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54" name="TextBox 53">
            <a:extLst>
              <a:ext uri="{FF2B5EF4-FFF2-40B4-BE49-F238E27FC236}">
                <a16:creationId xmlns:a16="http://schemas.microsoft.com/office/drawing/2014/main" id="{5040FF94-B256-244D-CF72-14553F0770D1}"/>
              </a:ext>
            </a:extLst>
          </p:cNvPr>
          <p:cNvSpPr txBox="1"/>
          <p:nvPr/>
        </p:nvSpPr>
        <p:spPr>
          <a:xfrm>
            <a:off x="9490317" y="4254949"/>
            <a:ext cx="11032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Greta Garbo: Leave Me</a:t>
            </a:r>
          </a:p>
        </p:txBody>
      </p:sp>
      <p:sp>
        <p:nvSpPr>
          <p:cNvPr id="57" name="Rectangle 56">
            <a:extLst>
              <a:ext uri="{FF2B5EF4-FFF2-40B4-BE49-F238E27FC236}">
                <a16:creationId xmlns:a16="http://schemas.microsoft.com/office/drawing/2014/main" id="{33C2B8B5-9F2F-63C0-E34F-21124A86D8C2}"/>
              </a:ext>
            </a:extLst>
          </p:cNvPr>
          <p:cNvSpPr/>
          <p:nvPr/>
        </p:nvSpPr>
        <p:spPr>
          <a:xfrm rot="16200000" flipH="1">
            <a:off x="10774587" y="3681919"/>
            <a:ext cx="896948" cy="974265"/>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62" name="TextBox 61">
            <a:extLst>
              <a:ext uri="{FF2B5EF4-FFF2-40B4-BE49-F238E27FC236}">
                <a16:creationId xmlns:a16="http://schemas.microsoft.com/office/drawing/2014/main" id="{8916919C-E35F-1B7E-4E15-FB28E66126DC}"/>
              </a:ext>
            </a:extLst>
          </p:cNvPr>
          <p:cNvSpPr txBox="1"/>
          <p:nvPr/>
        </p:nvSpPr>
        <p:spPr>
          <a:xfrm>
            <a:off x="10680723" y="4254949"/>
            <a:ext cx="11032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Romesh Don't Knock The Hustle </a:t>
            </a:r>
          </a:p>
        </p:txBody>
      </p:sp>
      <p:pic>
        <p:nvPicPr>
          <p:cNvPr id="12" name="Picture 11" descr="A blue and black letter&#10;&#10;Description automatically generated">
            <a:extLst>
              <a:ext uri="{FF2B5EF4-FFF2-40B4-BE49-F238E27FC236}">
                <a16:creationId xmlns:a16="http://schemas.microsoft.com/office/drawing/2014/main" id="{569A4268-76BB-42D2-A557-1CC920A5E345}"/>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39615" y="5029937"/>
            <a:ext cx="537290" cy="100085"/>
          </a:xfrm>
          <a:prstGeom prst="rect">
            <a:avLst/>
          </a:prstGeom>
        </p:spPr>
      </p:pic>
      <p:pic>
        <p:nvPicPr>
          <p:cNvPr id="13" name="Picture 12" descr="A purple letters on a black background&#10;&#10;Description automatically generated">
            <a:extLst>
              <a:ext uri="{FF2B5EF4-FFF2-40B4-BE49-F238E27FC236}">
                <a16:creationId xmlns:a16="http://schemas.microsoft.com/office/drawing/2014/main" id="{B2E37ABD-51CD-A2D5-1A66-0BEC91491F3D}"/>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524886" y="5475037"/>
            <a:ext cx="524099" cy="100085"/>
          </a:xfrm>
          <a:prstGeom prst="rect">
            <a:avLst/>
          </a:prstGeom>
        </p:spPr>
      </p:pic>
      <p:pic>
        <p:nvPicPr>
          <p:cNvPr id="14" name="Picture 13" descr="A red and black sign&#10;&#10;Description automatically generated">
            <a:extLst>
              <a:ext uri="{FF2B5EF4-FFF2-40B4-BE49-F238E27FC236}">
                <a16:creationId xmlns:a16="http://schemas.microsoft.com/office/drawing/2014/main" id="{F01CDD5D-F715-E191-8581-4714249E852C}"/>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049459" y="5033006"/>
            <a:ext cx="333029" cy="93947"/>
          </a:xfrm>
          <a:prstGeom prst="rect">
            <a:avLst/>
          </a:prstGeom>
        </p:spPr>
      </p:pic>
      <p:pic>
        <p:nvPicPr>
          <p:cNvPr id="22" name="Picture 21" descr="A green letter and a black background&#10;&#10;Description automatically generated">
            <a:extLst>
              <a:ext uri="{FF2B5EF4-FFF2-40B4-BE49-F238E27FC236}">
                <a16:creationId xmlns:a16="http://schemas.microsoft.com/office/drawing/2014/main" id="{1372EEEC-62A0-CC74-C3F5-B63AAA271D6E}"/>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429636" y="5258572"/>
            <a:ext cx="774748" cy="100568"/>
          </a:xfrm>
          <a:prstGeom prst="rect">
            <a:avLst/>
          </a:prstGeom>
        </p:spPr>
      </p:pic>
      <p:pic>
        <p:nvPicPr>
          <p:cNvPr id="25" name="Eden_Logo_Secondary_Colour.png" descr="Eden_Logo_Secondary_Colour.png">
            <a:extLst>
              <a:ext uri="{FF2B5EF4-FFF2-40B4-BE49-F238E27FC236}">
                <a16:creationId xmlns:a16="http://schemas.microsoft.com/office/drawing/2014/main" id="{641F450B-E9C1-A8DF-C533-B09C71C194F6}"/>
              </a:ext>
            </a:extLst>
          </p:cNvPr>
          <p:cNvPicPr>
            <a:picLocks noChangeAspect="1"/>
          </p:cNvPicPr>
          <p:nvPr/>
        </p:nvPicPr>
        <p:blipFill>
          <a:blip r:embed="rId34"/>
          <a:stretch>
            <a:fillRect/>
          </a:stretch>
        </p:blipFill>
        <p:spPr>
          <a:xfrm>
            <a:off x="1286459" y="5254547"/>
            <a:ext cx="306993" cy="108619"/>
          </a:xfrm>
          <a:prstGeom prst="rect">
            <a:avLst/>
          </a:prstGeom>
          <a:ln w="12700">
            <a:miter lim="400000"/>
          </a:ln>
        </p:spPr>
      </p:pic>
      <p:pic>
        <p:nvPicPr>
          <p:cNvPr id="27" name="Picture 26">
            <a:extLst>
              <a:ext uri="{FF2B5EF4-FFF2-40B4-BE49-F238E27FC236}">
                <a16:creationId xmlns:a16="http://schemas.microsoft.com/office/drawing/2014/main" id="{0033AED0-3ED0-696E-4AE4-D8EF0F81F791}"/>
              </a:ext>
            </a:extLst>
          </p:cNvPr>
          <p:cNvPicPr>
            <a:picLocks noChangeAspect="1"/>
          </p:cNvPicPr>
          <p:nvPr/>
        </p:nvPicPr>
        <p:blipFill>
          <a:blip r:embed="rId35"/>
          <a:stretch>
            <a:fillRect/>
          </a:stretch>
        </p:blipFill>
        <p:spPr>
          <a:xfrm>
            <a:off x="1675527" y="5258814"/>
            <a:ext cx="114088" cy="100085"/>
          </a:xfrm>
          <a:prstGeom prst="rect">
            <a:avLst/>
          </a:prstGeom>
        </p:spPr>
      </p:pic>
      <p:pic>
        <p:nvPicPr>
          <p:cNvPr id="1034" name="Picture 10" descr="When does MAFS UK 2024 start? Release date, schedule and cast in full | Glamour UK">
            <a:extLst>
              <a:ext uri="{FF2B5EF4-FFF2-40B4-BE49-F238E27FC236}">
                <a16:creationId xmlns:a16="http://schemas.microsoft.com/office/drawing/2014/main" id="{044D4291-C3EA-706A-EA3E-C2E34190B23A}"/>
              </a:ext>
            </a:extLst>
          </p:cNvPr>
          <p:cNvPicPr>
            <a:picLocks noChangeAspect="1" noChangeArrowheads="1"/>
          </p:cNvPicPr>
          <p:nvPr/>
        </p:nvPicPr>
        <p:blipFill rotWithShape="1">
          <a:blip r:embed="rId36">
            <a:extLst>
              <a:ext uri="{28A0092B-C50C-407E-A947-70E740481C1C}">
                <a14:useLocalDpi xmlns:a14="http://schemas.microsoft.com/office/drawing/2010/main" val="0"/>
              </a:ext>
            </a:extLst>
          </a:blip>
          <a:srcRect l="10753" r="8900"/>
          <a:stretch/>
        </p:blipFill>
        <p:spPr bwMode="auto">
          <a:xfrm>
            <a:off x="6338259" y="2577106"/>
            <a:ext cx="1271388" cy="890062"/>
          </a:xfrm>
          <a:prstGeom prst="rect">
            <a:avLst/>
          </a:prstGeom>
          <a:noFill/>
          <a:extLst>
            <a:ext uri="{909E8E84-426E-40DD-AFC4-6F175D3DCCD1}">
              <a14:hiddenFill xmlns:a14="http://schemas.microsoft.com/office/drawing/2010/main">
                <a:solidFill>
                  <a:srgbClr val="FFFFFF"/>
                </a:solidFill>
              </a14:hiddenFill>
            </a:ext>
          </a:extLst>
        </p:spPr>
      </p:pic>
      <p:sp>
        <p:nvSpPr>
          <p:cNvPr id="2071" name="Rectangle 2070">
            <a:extLst>
              <a:ext uri="{FF2B5EF4-FFF2-40B4-BE49-F238E27FC236}">
                <a16:creationId xmlns:a16="http://schemas.microsoft.com/office/drawing/2014/main" id="{B3E5D676-F9D3-C037-1B16-5616A2F43BC2}"/>
              </a:ext>
            </a:extLst>
          </p:cNvPr>
          <p:cNvSpPr/>
          <p:nvPr/>
        </p:nvSpPr>
        <p:spPr>
          <a:xfrm rot="16200000" flipH="1">
            <a:off x="6504052" y="2413018"/>
            <a:ext cx="892512" cy="1218832"/>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2072" name="TextBox 2071">
            <a:extLst>
              <a:ext uri="{FF2B5EF4-FFF2-40B4-BE49-F238E27FC236}">
                <a16:creationId xmlns:a16="http://schemas.microsoft.com/office/drawing/2014/main" id="{4AB5BD0D-38E8-DFAD-532C-211F17D730D7}"/>
              </a:ext>
            </a:extLst>
          </p:cNvPr>
          <p:cNvSpPr txBox="1"/>
          <p:nvPr/>
        </p:nvSpPr>
        <p:spPr>
          <a:xfrm>
            <a:off x="6347783" y="3246280"/>
            <a:ext cx="119027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The Honesty Box</a:t>
            </a:r>
          </a:p>
        </p:txBody>
      </p:sp>
      <p:pic>
        <p:nvPicPr>
          <p:cNvPr id="61" name="Picture 60">
            <a:extLst>
              <a:ext uri="{FF2B5EF4-FFF2-40B4-BE49-F238E27FC236}">
                <a16:creationId xmlns:a16="http://schemas.microsoft.com/office/drawing/2014/main" id="{B206A7C2-8BE5-CE51-1BC1-843EE01348EA}"/>
              </a:ext>
            </a:extLst>
          </p:cNvPr>
          <p:cNvPicPr>
            <a:picLocks noChangeAspect="1"/>
          </p:cNvPicPr>
          <p:nvPr/>
        </p:nvPicPr>
        <p:blipFill>
          <a:blip r:embed="rId37"/>
          <a:stretch>
            <a:fillRect/>
          </a:stretch>
        </p:blipFill>
        <p:spPr>
          <a:xfrm>
            <a:off x="10773171" y="2572137"/>
            <a:ext cx="1172571" cy="900000"/>
          </a:xfrm>
          <a:prstGeom prst="rect">
            <a:avLst/>
          </a:prstGeom>
        </p:spPr>
      </p:pic>
      <p:sp>
        <p:nvSpPr>
          <p:cNvPr id="63" name="Rectangle 62">
            <a:extLst>
              <a:ext uri="{FF2B5EF4-FFF2-40B4-BE49-F238E27FC236}">
                <a16:creationId xmlns:a16="http://schemas.microsoft.com/office/drawing/2014/main" id="{4127ABDA-103A-81B5-62FF-FF5121CA0A4A}"/>
              </a:ext>
            </a:extLst>
          </p:cNvPr>
          <p:cNvSpPr/>
          <p:nvPr/>
        </p:nvSpPr>
        <p:spPr>
          <a:xfrm rot="16200000" flipH="1">
            <a:off x="10838801" y="2506011"/>
            <a:ext cx="897048" cy="1028306"/>
          </a:xfrm>
          <a:prstGeom prst="rect">
            <a:avLst/>
          </a:prstGeom>
          <a:gradFill flip="none" rotWithShape="1">
            <a:gsLst>
              <a:gs pos="80000">
                <a:schemeClr val="bg1">
                  <a:lumMod val="0"/>
                  <a:alpha val="0"/>
                </a:schemeClr>
              </a:gs>
              <a:gs pos="6000">
                <a:srgbClr val="000000">
                  <a:lumMod val="24000"/>
                  <a:alpha val="95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70" name="TextBox 69">
            <a:extLst>
              <a:ext uri="{FF2B5EF4-FFF2-40B4-BE49-F238E27FC236}">
                <a16:creationId xmlns:a16="http://schemas.microsoft.com/office/drawing/2014/main" id="{FD577500-CCCB-6E33-5A60-35266A1EFB3E}"/>
              </a:ext>
            </a:extLst>
          </p:cNvPr>
          <p:cNvSpPr txBox="1"/>
          <p:nvPr/>
        </p:nvSpPr>
        <p:spPr>
          <a:xfrm>
            <a:off x="10717025" y="3206870"/>
            <a:ext cx="132481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Murder Squad: PSNI</a:t>
            </a:r>
          </a:p>
        </p:txBody>
      </p:sp>
      <p:pic>
        <p:nvPicPr>
          <p:cNvPr id="2113" name="Picture 2112" descr="A blue and white logo&#10;&#10;Description automatically generated">
            <a:extLst>
              <a:ext uri="{FF2B5EF4-FFF2-40B4-BE49-F238E27FC236}">
                <a16:creationId xmlns:a16="http://schemas.microsoft.com/office/drawing/2014/main" id="{21275E96-A30A-9BF6-EDD3-9A95C1F4E577}"/>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8315738" y="1676188"/>
            <a:ext cx="510431" cy="188204"/>
          </a:xfrm>
          <a:prstGeom prst="rect">
            <a:avLst/>
          </a:prstGeom>
        </p:spPr>
      </p:pic>
      <p:sp>
        <p:nvSpPr>
          <p:cNvPr id="2114" name="TextBox 2113">
            <a:extLst>
              <a:ext uri="{FF2B5EF4-FFF2-40B4-BE49-F238E27FC236}">
                <a16:creationId xmlns:a16="http://schemas.microsoft.com/office/drawing/2014/main" id="{FBA3A44A-C9DE-0B33-2681-4E04C13F0739}"/>
              </a:ext>
            </a:extLst>
          </p:cNvPr>
          <p:cNvSpPr txBox="1"/>
          <p:nvPr/>
        </p:nvSpPr>
        <p:spPr>
          <a:xfrm>
            <a:off x="8667449" y="1539458"/>
            <a:ext cx="155829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effectLst/>
                <a:uLnTx/>
                <a:uFillTx/>
                <a:latin typeface="Arial"/>
                <a:ea typeface="+mn-ea"/>
                <a:cs typeface="+mn-cs"/>
              </a:rPr>
              <a:t>Malpractice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800" dirty="0">
                <a:latin typeface="Arial"/>
              </a:rPr>
              <a:t>Code of Silence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effectLst/>
                <a:uLnTx/>
                <a:uFillTx/>
                <a:latin typeface="Arial"/>
                <a:ea typeface="+mn-ea"/>
                <a:cs typeface="+mn-cs"/>
              </a:rPr>
              <a:t>Noel’s Kiwi Kingdom</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800" dirty="0">
                <a:latin typeface="Arial"/>
              </a:rPr>
              <a:t>Grace</a:t>
            </a:r>
            <a:endParaRPr kumimoji="0" lang="en-GB" sz="800" b="0" i="0" u="none" strike="noStrike" kern="1200" cap="none" spc="0" normalizeH="0" baseline="0" noProof="0" dirty="0">
              <a:ln>
                <a:noFill/>
              </a:ln>
              <a:effectLst/>
              <a:uLnTx/>
              <a:uFillTx/>
              <a:latin typeface="Arial"/>
              <a:ea typeface="+mn-ea"/>
              <a:cs typeface="+mn-cs"/>
            </a:endParaRPr>
          </a:p>
        </p:txBody>
      </p:sp>
      <p:pic>
        <p:nvPicPr>
          <p:cNvPr id="2057" name="Picture 4">
            <a:extLst>
              <a:ext uri="{FF2B5EF4-FFF2-40B4-BE49-F238E27FC236}">
                <a16:creationId xmlns:a16="http://schemas.microsoft.com/office/drawing/2014/main" id="{6E636B66-0AAE-C76C-E112-76FA8EE105CB}"/>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352860" y="4176281"/>
            <a:ext cx="508372" cy="13781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a:extLst>
              <a:ext uri="{FF2B5EF4-FFF2-40B4-BE49-F238E27FC236}">
                <a16:creationId xmlns:a16="http://schemas.microsoft.com/office/drawing/2014/main" id="{F630FFBC-5452-3DC0-2CD7-68491AA4E701}"/>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1455042" y="5018864"/>
            <a:ext cx="428957" cy="122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A1C1BB86-C5E0-4C19-BB7A-FA36882AE394}"/>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175763" y="5472723"/>
            <a:ext cx="607843" cy="10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8236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flying a kite in a field&#10;&#10;Description automatically generated">
            <a:extLst>
              <a:ext uri="{FF2B5EF4-FFF2-40B4-BE49-F238E27FC236}">
                <a16:creationId xmlns:a16="http://schemas.microsoft.com/office/drawing/2014/main" id="{22369486-562F-C9D7-77E2-20A4A8C0C49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2" name="Rectangle 1">
            <a:extLst>
              <a:ext uri="{FF2B5EF4-FFF2-40B4-BE49-F238E27FC236}">
                <a16:creationId xmlns:a16="http://schemas.microsoft.com/office/drawing/2014/main" id="{38C7EE44-93B7-3EBF-833D-0CEF1A8E7474}"/>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3B35BDB5-13B4-27AA-7EA5-07554B4CBDB5}"/>
              </a:ext>
            </a:extLst>
          </p:cNvPr>
          <p:cNvSpPr>
            <a:spLocks noGrp="1"/>
          </p:cNvSpPr>
          <p:nvPr>
            <p:ph type="ctrTitle"/>
          </p:nvPr>
        </p:nvSpPr>
        <p:spPr/>
        <p:txBody>
          <a:bodyPr/>
          <a:lstStyle/>
          <a:p>
            <a:r>
              <a:rPr lang="en-GB" dirty="0"/>
              <a:t>Category &amp; Advertiser Analysis Q2 2024</a:t>
            </a:r>
          </a:p>
        </p:txBody>
      </p:sp>
      <p:sp>
        <p:nvSpPr>
          <p:cNvPr id="7" name="Text Placeholder 5">
            <a:extLst>
              <a:ext uri="{FF2B5EF4-FFF2-40B4-BE49-F238E27FC236}">
                <a16:creationId xmlns:a16="http://schemas.microsoft.com/office/drawing/2014/main" id="{56B09972-450A-8127-778F-4F90DC3BB0FA}"/>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TransPennine Express, “Building Momentum”</a:t>
            </a:r>
          </a:p>
        </p:txBody>
      </p:sp>
    </p:spTree>
    <p:extLst>
      <p:ext uri="{BB962C8B-B14F-4D97-AF65-F5344CB8AC3E}">
        <p14:creationId xmlns:p14="http://schemas.microsoft.com/office/powerpoint/2010/main" val="17657810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B8B249C-3F3E-7076-9B8E-1922AB3A41A5}"/>
              </a:ext>
            </a:extLst>
          </p:cNvPr>
          <p:cNvGraphicFramePr>
            <a:graphicFrameLocks noGrp="1"/>
          </p:cNvGraphicFramePr>
          <p:nvPr>
            <p:extLst>
              <p:ext uri="{D42A27DB-BD31-4B8C-83A1-F6EECF244321}">
                <p14:modId xmlns:p14="http://schemas.microsoft.com/office/powerpoint/2010/main" val="3559344941"/>
              </p:ext>
            </p:extLst>
          </p:nvPr>
        </p:nvGraphicFramePr>
        <p:xfrm>
          <a:off x="912002" y="1212575"/>
          <a:ext cx="10367997" cy="3974473"/>
        </p:xfrm>
        <a:graphic>
          <a:graphicData uri="http://schemas.openxmlformats.org/drawingml/2006/table">
            <a:tbl>
              <a:tblPr/>
              <a:tblGrid>
                <a:gridCol w="976857">
                  <a:extLst>
                    <a:ext uri="{9D8B030D-6E8A-4147-A177-3AD203B41FA5}">
                      <a16:colId xmlns:a16="http://schemas.microsoft.com/office/drawing/2014/main" val="2622401417"/>
                    </a:ext>
                  </a:extLst>
                </a:gridCol>
                <a:gridCol w="626076">
                  <a:extLst>
                    <a:ext uri="{9D8B030D-6E8A-4147-A177-3AD203B41FA5}">
                      <a16:colId xmlns:a16="http://schemas.microsoft.com/office/drawing/2014/main" val="2282118468"/>
                    </a:ext>
                  </a:extLst>
                </a:gridCol>
                <a:gridCol w="626076">
                  <a:extLst>
                    <a:ext uri="{9D8B030D-6E8A-4147-A177-3AD203B41FA5}">
                      <a16:colId xmlns:a16="http://schemas.microsoft.com/office/drawing/2014/main" val="3029195652"/>
                    </a:ext>
                  </a:extLst>
                </a:gridCol>
                <a:gridCol w="626076">
                  <a:extLst>
                    <a:ext uri="{9D8B030D-6E8A-4147-A177-3AD203B41FA5}">
                      <a16:colId xmlns:a16="http://schemas.microsoft.com/office/drawing/2014/main" val="906674469"/>
                    </a:ext>
                  </a:extLst>
                </a:gridCol>
                <a:gridCol w="626076">
                  <a:extLst>
                    <a:ext uri="{9D8B030D-6E8A-4147-A177-3AD203B41FA5}">
                      <a16:colId xmlns:a16="http://schemas.microsoft.com/office/drawing/2014/main" val="3812243266"/>
                    </a:ext>
                  </a:extLst>
                </a:gridCol>
                <a:gridCol w="626076">
                  <a:extLst>
                    <a:ext uri="{9D8B030D-6E8A-4147-A177-3AD203B41FA5}">
                      <a16:colId xmlns:a16="http://schemas.microsoft.com/office/drawing/2014/main" val="1927106044"/>
                    </a:ext>
                  </a:extLst>
                </a:gridCol>
                <a:gridCol w="626076">
                  <a:extLst>
                    <a:ext uri="{9D8B030D-6E8A-4147-A177-3AD203B41FA5}">
                      <a16:colId xmlns:a16="http://schemas.microsoft.com/office/drawing/2014/main" val="3062699289"/>
                    </a:ext>
                  </a:extLst>
                </a:gridCol>
                <a:gridCol w="626076">
                  <a:extLst>
                    <a:ext uri="{9D8B030D-6E8A-4147-A177-3AD203B41FA5}">
                      <a16:colId xmlns:a16="http://schemas.microsoft.com/office/drawing/2014/main" val="2557831443"/>
                    </a:ext>
                  </a:extLst>
                </a:gridCol>
                <a:gridCol w="626076">
                  <a:extLst>
                    <a:ext uri="{9D8B030D-6E8A-4147-A177-3AD203B41FA5}">
                      <a16:colId xmlns:a16="http://schemas.microsoft.com/office/drawing/2014/main" val="742748804"/>
                    </a:ext>
                  </a:extLst>
                </a:gridCol>
                <a:gridCol w="626076">
                  <a:extLst>
                    <a:ext uri="{9D8B030D-6E8A-4147-A177-3AD203B41FA5}">
                      <a16:colId xmlns:a16="http://schemas.microsoft.com/office/drawing/2014/main" val="1364439270"/>
                    </a:ext>
                  </a:extLst>
                </a:gridCol>
                <a:gridCol w="626076">
                  <a:extLst>
                    <a:ext uri="{9D8B030D-6E8A-4147-A177-3AD203B41FA5}">
                      <a16:colId xmlns:a16="http://schemas.microsoft.com/office/drawing/2014/main" val="521144510"/>
                    </a:ext>
                  </a:extLst>
                </a:gridCol>
                <a:gridCol w="626076">
                  <a:extLst>
                    <a:ext uri="{9D8B030D-6E8A-4147-A177-3AD203B41FA5}">
                      <a16:colId xmlns:a16="http://schemas.microsoft.com/office/drawing/2014/main" val="1527344406"/>
                    </a:ext>
                  </a:extLst>
                </a:gridCol>
                <a:gridCol w="626076">
                  <a:extLst>
                    <a:ext uri="{9D8B030D-6E8A-4147-A177-3AD203B41FA5}">
                      <a16:colId xmlns:a16="http://schemas.microsoft.com/office/drawing/2014/main" val="2256157157"/>
                    </a:ext>
                  </a:extLst>
                </a:gridCol>
                <a:gridCol w="626076">
                  <a:extLst>
                    <a:ext uri="{9D8B030D-6E8A-4147-A177-3AD203B41FA5}">
                      <a16:colId xmlns:a16="http://schemas.microsoft.com/office/drawing/2014/main" val="1365319150"/>
                    </a:ext>
                  </a:extLst>
                </a:gridCol>
                <a:gridCol w="626076">
                  <a:extLst>
                    <a:ext uri="{9D8B030D-6E8A-4147-A177-3AD203B41FA5}">
                      <a16:colId xmlns:a16="http://schemas.microsoft.com/office/drawing/2014/main" val="1760655952"/>
                    </a:ext>
                  </a:extLst>
                </a:gridCol>
                <a:gridCol w="626076">
                  <a:extLst>
                    <a:ext uri="{9D8B030D-6E8A-4147-A177-3AD203B41FA5}">
                      <a16:colId xmlns:a16="http://schemas.microsoft.com/office/drawing/2014/main" val="745501171"/>
                    </a:ext>
                  </a:extLst>
                </a:gridCol>
              </a:tblGrid>
              <a:tr h="1611580">
                <a:tc>
                  <a:txBody>
                    <a:bodyPr/>
                    <a:lstStyle/>
                    <a:p>
                      <a:pPr algn="l" fontAlgn="ctr"/>
                      <a:r>
                        <a:rPr lang="en-GB" sz="1100" b="1" i="0" u="none" strike="noStrike" dirty="0">
                          <a:solidFill>
                            <a:srgbClr val="000000"/>
                          </a:solidFill>
                          <a:effectLst/>
                          <a:latin typeface="Arial" panose="020B0604020202020204" pitchFamily="34" charset="0"/>
                        </a:rPr>
                        <a:t> </a:t>
                      </a: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Household fmcg</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Retail</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100" b="0" i="0" u="none" strike="noStrike">
                          <a:solidFill>
                            <a:srgbClr val="000000"/>
                          </a:solidFill>
                          <a:effectLst/>
                          <a:latin typeface="Calibri" panose="020F0502020204030204" pitchFamily="34" charset="0"/>
                        </a:rPr>
                        <a:t>Drink</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100" b="0" i="0" u="none" strike="noStrike">
                          <a:solidFill>
                            <a:srgbClr val="000000"/>
                          </a:solidFill>
                          <a:effectLst/>
                          <a:latin typeface="Calibri" panose="020F0502020204030204" pitchFamily="34" charset="0"/>
                        </a:rPr>
                        <a:t>Cosmetics &amp; personal care</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100" b="0" i="0" u="none" strike="noStrike">
                          <a:solidFill>
                            <a:srgbClr val="000000"/>
                          </a:solidFill>
                          <a:effectLst/>
                          <a:latin typeface="Calibri" panose="020F0502020204030204" pitchFamily="34" charset="0"/>
                        </a:rPr>
                        <a:t>Food</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100" b="0" i="0" u="none" strike="noStrike">
                          <a:solidFill>
                            <a:srgbClr val="000000"/>
                          </a:solidFill>
                          <a:effectLst/>
                          <a:latin typeface="Calibri" panose="020F0502020204030204" pitchFamily="34" charset="0"/>
                        </a:rPr>
                        <a:t>Finance</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Health &amp; wellbeing</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Travel &amp; transport</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100" b="0" i="0" u="none" strike="noStrike" dirty="0">
                          <a:solidFill>
                            <a:srgbClr val="000000"/>
                          </a:solidFill>
                          <a:effectLst/>
                          <a:latin typeface="Calibri" panose="020F0502020204030204" pitchFamily="34" charset="0"/>
                        </a:rPr>
                        <a:t>Entertainment &amp; leisure</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100" b="0" i="0" u="none" strike="noStrike">
                          <a:solidFill>
                            <a:srgbClr val="000000"/>
                          </a:solidFill>
                          <a:effectLst/>
                          <a:latin typeface="Calibri" panose="020F0502020204030204" pitchFamily="34" charset="0"/>
                        </a:rPr>
                        <a:t>Online retail</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100" b="0" i="0" u="none" strike="noStrike">
                          <a:solidFill>
                            <a:srgbClr val="000000"/>
                          </a:solidFill>
                          <a:effectLst/>
                          <a:latin typeface="Calibri" panose="020F0502020204030204" pitchFamily="34" charset="0"/>
                        </a:rPr>
                        <a:t>Electronics, household appliances &amp; tech</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Automotive</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Government social political organisation</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Household equipment &amp; diy</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Telecoms</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34890994"/>
                  </a:ext>
                </a:extLst>
              </a:tr>
              <a:tr h="533410">
                <a:tc>
                  <a:txBody>
                    <a:bodyPr/>
                    <a:lstStyle/>
                    <a:p>
                      <a:pPr algn="ctr" fontAlgn="ctr"/>
                      <a:r>
                        <a:rPr lang="en-GB" sz="1000" b="0" i="0" u="none" strike="noStrike" dirty="0">
                          <a:solidFill>
                            <a:srgbClr val="000000"/>
                          </a:solidFill>
                          <a:effectLst/>
                          <a:latin typeface="Arial" panose="020B0604020202020204" pitchFamily="34" charset="0"/>
                        </a:rPr>
                        <a:t>Apr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154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1" i="0" u="none" strike="noStrike">
                          <a:solidFill>
                            <a:srgbClr val="000000"/>
                          </a:solidFill>
                          <a:effectLst/>
                          <a:latin typeface="Arial" panose="020B0604020202020204" pitchFamily="34" charset="0"/>
                        </a:rPr>
                        <a:t>159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1" i="0" u="none" strike="noStrike">
                          <a:solidFill>
                            <a:srgbClr val="000000"/>
                          </a:solidFill>
                          <a:effectLst/>
                          <a:latin typeface="Arial" panose="020B0604020202020204" pitchFamily="34" charset="0"/>
                        </a:rPr>
                        <a:t>136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1" i="0" u="none" strike="noStrike">
                          <a:solidFill>
                            <a:srgbClr val="000000"/>
                          </a:solidFill>
                          <a:effectLst/>
                          <a:latin typeface="Arial" panose="020B0604020202020204" pitchFamily="34" charset="0"/>
                        </a:rPr>
                        <a:t>102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182"/>
                    </a:solidFill>
                  </a:tcPr>
                </a:tc>
                <a:tc>
                  <a:txBody>
                    <a:bodyPr/>
                    <a:lstStyle/>
                    <a:p>
                      <a:pPr algn="ctr" fontAlgn="ctr"/>
                      <a:r>
                        <a:rPr lang="en-GB" sz="1200" b="1" i="0" u="none" strike="noStrike">
                          <a:solidFill>
                            <a:srgbClr val="000000"/>
                          </a:solidFill>
                          <a:effectLst/>
                          <a:latin typeface="Arial" panose="020B0604020202020204" pitchFamily="34" charset="0"/>
                        </a:rPr>
                        <a:t>107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D981"/>
                    </a:solidFill>
                  </a:tcPr>
                </a:tc>
                <a:tc>
                  <a:txBody>
                    <a:bodyPr/>
                    <a:lstStyle/>
                    <a:p>
                      <a:pPr algn="ctr" fontAlgn="ctr"/>
                      <a:r>
                        <a:rPr lang="en-GB" sz="1200" b="1" i="0" u="none" strike="noStrike">
                          <a:solidFill>
                            <a:srgbClr val="000000"/>
                          </a:solidFill>
                          <a:effectLst/>
                          <a:latin typeface="Arial" panose="020B0604020202020204" pitchFamily="34" charset="0"/>
                        </a:rPr>
                        <a:t>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683"/>
                    </a:solidFill>
                  </a:tcPr>
                </a:tc>
                <a:tc>
                  <a:txBody>
                    <a:bodyPr/>
                    <a:lstStyle/>
                    <a:p>
                      <a:pPr algn="ctr" fontAlgn="ctr"/>
                      <a:r>
                        <a:rPr lang="en-GB" sz="1200" b="1" i="0" u="none" strike="noStrike">
                          <a:solidFill>
                            <a:srgbClr val="000000"/>
                          </a:solidFill>
                          <a:effectLst/>
                          <a:latin typeface="Arial" panose="020B0604020202020204" pitchFamily="34" charset="0"/>
                        </a:rPr>
                        <a:t>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282"/>
                    </a:solidFill>
                  </a:tcPr>
                </a:tc>
                <a:tc>
                  <a:txBody>
                    <a:bodyPr/>
                    <a:lstStyle/>
                    <a:p>
                      <a:pPr algn="ctr" fontAlgn="ctr"/>
                      <a:r>
                        <a:rPr lang="en-GB" sz="1200" b="1" i="0" u="none" strike="noStrike">
                          <a:solidFill>
                            <a:srgbClr val="000000"/>
                          </a:solidFill>
                          <a:effectLst/>
                          <a:latin typeface="Arial" panose="020B0604020202020204" pitchFamily="34" charset="0"/>
                        </a:rPr>
                        <a:t>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182"/>
                    </a:solidFill>
                  </a:tcPr>
                </a:tc>
                <a:tc>
                  <a:txBody>
                    <a:bodyPr/>
                    <a:lstStyle/>
                    <a:p>
                      <a:pPr algn="ctr" fontAlgn="ctr"/>
                      <a:r>
                        <a:rPr lang="en-GB" sz="1200" b="1" i="0" u="none" strike="noStrike">
                          <a:solidFill>
                            <a:srgbClr val="000000"/>
                          </a:solidFill>
                          <a:effectLst/>
                          <a:latin typeface="Arial" panose="020B0604020202020204" pitchFamily="34" charset="0"/>
                        </a:rPr>
                        <a:t>104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EDD82"/>
                    </a:solidFill>
                  </a:tcPr>
                </a:tc>
                <a:tc>
                  <a:txBody>
                    <a:bodyPr/>
                    <a:lstStyle/>
                    <a:p>
                      <a:pPr algn="ctr" fontAlgn="ctr"/>
                      <a:r>
                        <a:rPr lang="en-GB" sz="1200" b="1" i="0" u="none" strike="noStrike">
                          <a:solidFill>
                            <a:srgbClr val="000000"/>
                          </a:solidFill>
                          <a:effectLst/>
                          <a:latin typeface="Arial" panose="020B0604020202020204" pitchFamily="34" charset="0"/>
                        </a:rPr>
                        <a:t>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683"/>
                    </a:solidFill>
                  </a:tcPr>
                </a:tc>
                <a:tc>
                  <a:txBody>
                    <a:bodyPr/>
                    <a:lstStyle/>
                    <a:p>
                      <a:pPr algn="ctr" fontAlgn="ctr"/>
                      <a:r>
                        <a:rPr lang="en-GB" sz="1200" b="1" i="0" u="none" strike="noStrike">
                          <a:solidFill>
                            <a:srgbClr val="000000"/>
                          </a:solidFill>
                          <a:effectLst/>
                          <a:latin typeface="Arial" panose="020B0604020202020204" pitchFamily="34" charset="0"/>
                        </a:rPr>
                        <a:t>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974"/>
                    </a:solidFill>
                  </a:tcPr>
                </a:tc>
                <a:tc>
                  <a:txBody>
                    <a:bodyPr/>
                    <a:lstStyle/>
                    <a:p>
                      <a:pPr algn="ctr" fontAlgn="ctr"/>
                      <a:r>
                        <a:rPr lang="en-GB" sz="1200" b="1" i="0" u="none" strike="noStrike">
                          <a:solidFill>
                            <a:srgbClr val="000000"/>
                          </a:solidFill>
                          <a:effectLst/>
                          <a:latin typeface="Arial" panose="020B0604020202020204" pitchFamily="34" charset="0"/>
                        </a:rPr>
                        <a:t>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ctr"/>
                      <a:r>
                        <a:rPr lang="en-GB" sz="1200" b="1" i="0" u="none" strike="noStrike">
                          <a:solidFill>
                            <a:srgbClr val="000000"/>
                          </a:solidFill>
                          <a:effectLst/>
                          <a:latin typeface="Arial" panose="020B0604020202020204" pitchFamily="34" charset="0"/>
                        </a:rPr>
                        <a:t>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47F"/>
                    </a:solidFill>
                  </a:tcPr>
                </a:tc>
                <a:tc>
                  <a:txBody>
                    <a:bodyPr/>
                    <a:lstStyle/>
                    <a:p>
                      <a:pPr algn="ctr" fontAlgn="ctr"/>
                      <a:r>
                        <a:rPr lang="en-GB" sz="1200" b="1" i="0" u="none" strike="noStrike">
                          <a:solidFill>
                            <a:srgbClr val="000000"/>
                          </a:solidFill>
                          <a:effectLst/>
                          <a:latin typeface="Arial" panose="020B0604020202020204" pitchFamily="34" charset="0"/>
                        </a:rPr>
                        <a:t>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B178"/>
                    </a:solidFill>
                  </a:tcPr>
                </a:tc>
                <a:tc>
                  <a:txBody>
                    <a:bodyPr/>
                    <a:lstStyle/>
                    <a:p>
                      <a:pPr algn="ctr" fontAlgn="ctr"/>
                      <a:r>
                        <a:rPr lang="en-GB" sz="1200" b="1" i="0" u="none" strike="noStrike">
                          <a:solidFill>
                            <a:srgbClr val="000000"/>
                          </a:solidFill>
                          <a:effectLst/>
                          <a:latin typeface="Arial" panose="020B0604020202020204" pitchFamily="34" charset="0"/>
                        </a:rPr>
                        <a:t>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579"/>
                    </a:solidFill>
                  </a:tcPr>
                </a:tc>
                <a:extLst>
                  <a:ext uri="{0D108BD9-81ED-4DB2-BD59-A6C34878D82A}">
                    <a16:rowId xmlns:a16="http://schemas.microsoft.com/office/drawing/2014/main" val="3215758560"/>
                  </a:ext>
                </a:extLst>
              </a:tr>
              <a:tr h="533410">
                <a:tc>
                  <a:txBody>
                    <a:bodyPr/>
                    <a:lstStyle/>
                    <a:p>
                      <a:pPr algn="ctr" fontAlgn="ctr"/>
                      <a:r>
                        <a:rPr lang="en-GB" sz="1000" b="0" i="0" u="none" strike="noStrike" dirty="0">
                          <a:solidFill>
                            <a:srgbClr val="000000"/>
                          </a:solidFill>
                          <a:effectLst/>
                          <a:latin typeface="Arial" panose="020B0604020202020204" pitchFamily="34" charset="0"/>
                        </a:rPr>
                        <a:t>May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160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1" i="0" u="none" strike="noStrike">
                          <a:solidFill>
                            <a:srgbClr val="000000"/>
                          </a:solidFill>
                          <a:effectLst/>
                          <a:latin typeface="Arial" panose="020B0604020202020204" pitchFamily="34" charset="0"/>
                        </a:rPr>
                        <a:t>138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1" i="0" u="none" strike="noStrike">
                          <a:solidFill>
                            <a:srgbClr val="000000"/>
                          </a:solidFill>
                          <a:effectLst/>
                          <a:latin typeface="Arial" panose="020B0604020202020204" pitchFamily="34" charset="0"/>
                        </a:rPr>
                        <a:t>157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1"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E483"/>
                    </a:solidFill>
                  </a:tcPr>
                </a:tc>
                <a:tc>
                  <a:txBody>
                    <a:bodyPr/>
                    <a:lstStyle/>
                    <a:p>
                      <a:pPr algn="ctr" fontAlgn="ctr"/>
                      <a:r>
                        <a:rPr lang="en-GB" sz="1200" b="1" i="0" u="none" strike="noStrike">
                          <a:solidFill>
                            <a:srgbClr val="000000"/>
                          </a:solidFill>
                          <a:effectLst/>
                          <a:latin typeface="Arial" panose="020B0604020202020204" pitchFamily="34" charset="0"/>
                        </a:rPr>
                        <a:t>106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A81"/>
                    </a:solidFill>
                  </a:tcPr>
                </a:tc>
                <a:tc>
                  <a:txBody>
                    <a:bodyPr/>
                    <a:lstStyle/>
                    <a:p>
                      <a:pPr algn="ctr" fontAlgn="ctr"/>
                      <a:r>
                        <a:rPr lang="en-GB" sz="1200" b="1" i="0" u="none" strike="noStrike">
                          <a:solidFill>
                            <a:srgbClr val="000000"/>
                          </a:solidFill>
                          <a:effectLst/>
                          <a:latin typeface="Arial" panose="020B0604020202020204" pitchFamily="34" charset="0"/>
                        </a:rPr>
                        <a:t>101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E283"/>
                    </a:solidFill>
                  </a:tcPr>
                </a:tc>
                <a:tc>
                  <a:txBody>
                    <a:bodyPr/>
                    <a:lstStyle/>
                    <a:p>
                      <a:pPr algn="ctr" fontAlgn="ctr"/>
                      <a:r>
                        <a:rPr lang="en-GB" sz="1200" b="1" i="0" u="none" strike="noStrike">
                          <a:solidFill>
                            <a:srgbClr val="000000"/>
                          </a:solidFill>
                          <a:effectLst/>
                          <a:latin typeface="Arial" panose="020B0604020202020204" pitchFamily="34" charset="0"/>
                        </a:rPr>
                        <a:t>110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ED480"/>
                    </a:solidFill>
                  </a:tcPr>
                </a:tc>
                <a:tc>
                  <a:txBody>
                    <a:bodyPr/>
                    <a:lstStyle/>
                    <a:p>
                      <a:pPr algn="ctr" fontAlgn="ctr"/>
                      <a:r>
                        <a:rPr lang="en-GB" sz="1200" b="1" i="0" u="none" strike="noStrike">
                          <a:solidFill>
                            <a:srgbClr val="000000"/>
                          </a:solidFill>
                          <a:effectLst/>
                          <a:latin typeface="Arial" panose="020B0604020202020204" pitchFamily="34" charset="0"/>
                        </a:rPr>
                        <a:t>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783"/>
                    </a:solidFill>
                  </a:tcPr>
                </a:tc>
                <a:tc>
                  <a:txBody>
                    <a:bodyPr/>
                    <a:lstStyle/>
                    <a:p>
                      <a:pPr algn="ctr" fontAlgn="ctr"/>
                      <a:r>
                        <a:rPr lang="en-GB" sz="1200" b="1" i="0" u="none" strike="noStrike">
                          <a:solidFill>
                            <a:srgbClr val="000000"/>
                          </a:solidFill>
                          <a:effectLst/>
                          <a:latin typeface="Arial" panose="020B0604020202020204" pitchFamily="34" charset="0"/>
                        </a:rPr>
                        <a:t>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97D"/>
                    </a:solidFill>
                  </a:tcPr>
                </a:tc>
                <a:tc>
                  <a:txBody>
                    <a:bodyPr/>
                    <a:lstStyle/>
                    <a:p>
                      <a:pPr algn="ctr" fontAlgn="ctr"/>
                      <a:r>
                        <a:rPr lang="en-GB" sz="1200" b="1" i="0" u="none" strike="noStrike">
                          <a:solidFill>
                            <a:srgbClr val="000000"/>
                          </a:solidFill>
                          <a:effectLst/>
                          <a:latin typeface="Arial" panose="020B0604020202020204" pitchFamily="34" charset="0"/>
                        </a:rPr>
                        <a:t>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B71"/>
                    </a:solidFill>
                  </a:tcPr>
                </a:tc>
                <a:tc>
                  <a:txBody>
                    <a:bodyPr/>
                    <a:lstStyle/>
                    <a:p>
                      <a:pPr algn="ctr" fontAlgn="ctr"/>
                      <a:r>
                        <a:rPr lang="en-GB" sz="1200" b="1" i="0" u="none" strike="noStrike">
                          <a:solidFill>
                            <a:srgbClr val="000000"/>
                          </a:solidFill>
                          <a:effectLst/>
                          <a:latin typeface="Arial" panose="020B0604020202020204" pitchFamily="34" charset="0"/>
                        </a:rPr>
                        <a:t>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37F"/>
                    </a:solidFill>
                  </a:tcPr>
                </a:tc>
                <a:tc>
                  <a:txBody>
                    <a:bodyPr/>
                    <a:lstStyle/>
                    <a:p>
                      <a:pPr algn="ctr" fontAlgn="ctr"/>
                      <a:r>
                        <a:rPr lang="en-GB" sz="1200" b="1" i="0" u="none" strike="noStrike">
                          <a:solidFill>
                            <a:srgbClr val="000000"/>
                          </a:solidFill>
                          <a:effectLst/>
                          <a:latin typeface="Arial" panose="020B0604020202020204" pitchFamily="34" charset="0"/>
                        </a:rPr>
                        <a:t>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583"/>
                    </a:solidFill>
                  </a:tcPr>
                </a:tc>
                <a:tc>
                  <a:txBody>
                    <a:bodyPr/>
                    <a:lstStyle/>
                    <a:p>
                      <a:pPr algn="ctr" fontAlgn="ctr"/>
                      <a:r>
                        <a:rPr lang="en-GB" sz="1200" b="1" i="0" u="none" strike="noStrike">
                          <a:solidFill>
                            <a:srgbClr val="000000"/>
                          </a:solidFill>
                          <a:effectLst/>
                          <a:latin typeface="Arial" panose="020B0604020202020204" pitchFamily="34" charset="0"/>
                        </a:rPr>
                        <a:t>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F75"/>
                    </a:solidFill>
                  </a:tcPr>
                </a:tc>
                <a:tc>
                  <a:txBody>
                    <a:bodyPr/>
                    <a:lstStyle/>
                    <a:p>
                      <a:pPr algn="ctr" fontAlgn="ctr"/>
                      <a:r>
                        <a:rPr lang="en-GB" sz="1200" b="1" i="0" u="none" strike="noStrike">
                          <a:solidFill>
                            <a:srgbClr val="000000"/>
                          </a:solidFill>
                          <a:effectLst/>
                          <a:latin typeface="Arial" panose="020B0604020202020204" pitchFamily="34" charset="0"/>
                        </a:rPr>
                        <a:t>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680"/>
                    </a:solidFill>
                  </a:tcPr>
                </a:tc>
                <a:tc>
                  <a:txBody>
                    <a:bodyPr/>
                    <a:lstStyle/>
                    <a:p>
                      <a:pPr algn="ctr" fontAlgn="ctr"/>
                      <a:r>
                        <a:rPr lang="en-GB" sz="1200" b="1" i="0" u="none" strike="noStrike">
                          <a:solidFill>
                            <a:srgbClr val="000000"/>
                          </a:solidFill>
                          <a:effectLst/>
                          <a:latin typeface="Arial" panose="020B0604020202020204" pitchFamily="34" charset="0"/>
                        </a:rPr>
                        <a:t>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971"/>
                    </a:solidFill>
                  </a:tcPr>
                </a:tc>
                <a:extLst>
                  <a:ext uri="{0D108BD9-81ED-4DB2-BD59-A6C34878D82A}">
                    <a16:rowId xmlns:a16="http://schemas.microsoft.com/office/drawing/2014/main" val="3480278179"/>
                  </a:ext>
                </a:extLst>
              </a:tr>
              <a:tr h="533410">
                <a:tc>
                  <a:txBody>
                    <a:bodyPr/>
                    <a:lstStyle/>
                    <a:p>
                      <a:pPr algn="ctr" fontAlgn="ctr"/>
                      <a:r>
                        <a:rPr lang="en-GB" sz="1000" b="0" i="0" u="none" strike="noStrike" dirty="0">
                          <a:solidFill>
                            <a:srgbClr val="000000"/>
                          </a:solidFill>
                          <a:effectLst/>
                          <a:latin typeface="Arial" panose="020B0604020202020204" pitchFamily="34" charset="0"/>
                        </a:rPr>
                        <a:t>Jun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144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1" i="0" u="none" strike="noStrike">
                          <a:solidFill>
                            <a:srgbClr val="000000"/>
                          </a:solidFill>
                          <a:effectLst/>
                          <a:latin typeface="Arial" panose="020B0604020202020204" pitchFamily="34" charset="0"/>
                        </a:rPr>
                        <a:t>134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1" i="0" u="none" strike="noStrike">
                          <a:solidFill>
                            <a:srgbClr val="000000"/>
                          </a:solidFill>
                          <a:effectLst/>
                          <a:latin typeface="Arial" panose="020B0604020202020204" pitchFamily="34" charset="0"/>
                        </a:rPr>
                        <a:t>129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1" i="0" u="none" strike="noStrike">
                          <a:solidFill>
                            <a:srgbClr val="000000"/>
                          </a:solidFill>
                          <a:effectLst/>
                          <a:latin typeface="Arial" panose="020B0604020202020204" pitchFamily="34" charset="0"/>
                        </a:rPr>
                        <a:t>117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BCA7E"/>
                    </a:solidFill>
                  </a:tcPr>
                </a:tc>
                <a:tc>
                  <a:txBody>
                    <a:bodyPr/>
                    <a:lstStyle/>
                    <a:p>
                      <a:pPr algn="ctr" fontAlgn="ctr"/>
                      <a:r>
                        <a:rPr lang="en-GB" sz="1200" b="1" i="0" u="none" strike="noStrike">
                          <a:solidFill>
                            <a:srgbClr val="000000"/>
                          </a:solidFill>
                          <a:effectLst/>
                          <a:latin typeface="Arial" panose="020B0604020202020204" pitchFamily="34" charset="0"/>
                        </a:rPr>
                        <a:t>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482"/>
                    </a:solidFill>
                  </a:tcPr>
                </a:tc>
                <a:tc>
                  <a:txBody>
                    <a:bodyPr/>
                    <a:lstStyle/>
                    <a:p>
                      <a:pPr algn="ctr" fontAlgn="ctr"/>
                      <a:r>
                        <a:rPr lang="en-GB" sz="1200" b="1" i="0" u="none" strike="noStrike">
                          <a:solidFill>
                            <a:srgbClr val="000000"/>
                          </a:solidFill>
                          <a:effectLst/>
                          <a:latin typeface="Arial" panose="020B0604020202020204" pitchFamily="34" charset="0"/>
                        </a:rPr>
                        <a:t>105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DC81"/>
                    </a:solidFill>
                  </a:tcPr>
                </a:tc>
                <a:tc>
                  <a:txBody>
                    <a:bodyPr/>
                    <a:lstStyle/>
                    <a:p>
                      <a:pPr algn="ctr" fontAlgn="ctr"/>
                      <a:r>
                        <a:rPr lang="en-GB" sz="1200" b="1" i="0" u="none" strike="noStrike">
                          <a:solidFill>
                            <a:srgbClr val="000000"/>
                          </a:solidFill>
                          <a:effectLst/>
                          <a:latin typeface="Arial" panose="020B0604020202020204" pitchFamily="34" charset="0"/>
                        </a:rPr>
                        <a:t>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E7E"/>
                    </a:solidFill>
                  </a:tcPr>
                </a:tc>
                <a:tc>
                  <a:txBody>
                    <a:bodyPr/>
                    <a:lstStyle/>
                    <a:p>
                      <a:pPr algn="ctr" fontAlgn="ctr"/>
                      <a:r>
                        <a:rPr lang="en-GB" sz="1200" b="1"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383"/>
                    </a:solidFill>
                  </a:tcPr>
                </a:tc>
                <a:tc>
                  <a:txBody>
                    <a:bodyPr/>
                    <a:lstStyle/>
                    <a:p>
                      <a:pPr algn="ctr" fontAlgn="ctr"/>
                      <a:r>
                        <a:rPr lang="en-GB" sz="1200" b="1" i="0" u="none" strike="noStrike">
                          <a:solidFill>
                            <a:srgbClr val="000000"/>
                          </a:solidFill>
                          <a:effectLst/>
                          <a:latin typeface="Arial" panose="020B0604020202020204" pitchFamily="34" charset="0"/>
                        </a:rPr>
                        <a:t>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A80"/>
                    </a:solidFill>
                  </a:tcPr>
                </a:tc>
                <a:tc>
                  <a:txBody>
                    <a:bodyPr/>
                    <a:lstStyle/>
                    <a:p>
                      <a:pPr algn="ctr" fontAlgn="ctr"/>
                      <a:r>
                        <a:rPr lang="en-GB" sz="1200" b="1" i="0" u="none" strike="noStrike">
                          <a:solidFill>
                            <a:srgbClr val="000000"/>
                          </a:solidFill>
                          <a:effectLst/>
                          <a:latin typeface="Arial" panose="020B0604020202020204" pitchFamily="34" charset="0"/>
                        </a:rPr>
                        <a:t>102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082"/>
                    </a:solidFill>
                  </a:tcPr>
                </a:tc>
                <a:tc>
                  <a:txBody>
                    <a:bodyPr/>
                    <a:lstStyle/>
                    <a:p>
                      <a:pPr algn="ctr" fontAlgn="ctr"/>
                      <a:r>
                        <a:rPr lang="en-GB" sz="1200" b="1" i="0" u="none" strike="noStrike">
                          <a:solidFill>
                            <a:srgbClr val="000000"/>
                          </a:solidFill>
                          <a:effectLst/>
                          <a:latin typeface="Arial" panose="020B0604020202020204" pitchFamily="34" charset="0"/>
                        </a:rPr>
                        <a:t>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783"/>
                    </a:solidFill>
                  </a:tcPr>
                </a:tc>
                <a:tc>
                  <a:txBody>
                    <a:bodyPr/>
                    <a:lstStyle/>
                    <a:p>
                      <a:pPr algn="ctr" fontAlgn="ctr"/>
                      <a:r>
                        <a:rPr lang="en-GB" sz="1200" b="1" i="0" u="none" strike="noStrike">
                          <a:solidFill>
                            <a:srgbClr val="000000"/>
                          </a:solidFill>
                          <a:effectLst/>
                          <a:latin typeface="Arial" panose="020B0604020202020204" pitchFamily="34" charset="0"/>
                        </a:rPr>
                        <a:t>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A80"/>
                    </a:solidFill>
                  </a:tcPr>
                </a:tc>
                <a:tc>
                  <a:txBody>
                    <a:bodyPr/>
                    <a:lstStyle/>
                    <a:p>
                      <a:pPr algn="ctr" fontAlgn="ctr"/>
                      <a:r>
                        <a:rPr lang="en-GB" sz="1200" b="1" i="0" u="none" strike="noStrike">
                          <a:solidFill>
                            <a:srgbClr val="000000"/>
                          </a:solidFill>
                          <a:effectLst/>
                          <a:latin typeface="Arial" panose="020B0604020202020204" pitchFamily="34" charset="0"/>
                        </a:rPr>
                        <a:t>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A7A"/>
                    </a:solidFill>
                  </a:tcPr>
                </a:tc>
                <a:tc>
                  <a:txBody>
                    <a:bodyPr/>
                    <a:lstStyle/>
                    <a:p>
                      <a:pPr algn="ctr" fontAlgn="ctr"/>
                      <a:r>
                        <a:rPr lang="en-GB" sz="1200" b="1" i="0" u="none" strike="noStrike">
                          <a:solidFill>
                            <a:srgbClr val="000000"/>
                          </a:solidFill>
                          <a:effectLst/>
                          <a:latin typeface="Arial" panose="020B0604020202020204" pitchFamily="34" charset="0"/>
                        </a:rPr>
                        <a:t>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971"/>
                    </a:solidFill>
                  </a:tcPr>
                </a:tc>
                <a:tc>
                  <a:txBody>
                    <a:bodyPr/>
                    <a:lstStyle/>
                    <a:p>
                      <a:pPr algn="ctr" fontAlgn="ctr"/>
                      <a:r>
                        <a:rPr lang="en-GB" sz="1200" b="1" i="0" u="none" strike="noStrike">
                          <a:solidFill>
                            <a:srgbClr val="000000"/>
                          </a:solidFill>
                          <a:effectLst/>
                          <a:latin typeface="Arial" panose="020B0604020202020204" pitchFamily="34" charset="0"/>
                        </a:rPr>
                        <a:t>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F78"/>
                    </a:solidFill>
                  </a:tcPr>
                </a:tc>
                <a:extLst>
                  <a:ext uri="{0D108BD9-81ED-4DB2-BD59-A6C34878D82A}">
                    <a16:rowId xmlns:a16="http://schemas.microsoft.com/office/drawing/2014/main" val="3197230022"/>
                  </a:ext>
                </a:extLst>
              </a:tr>
              <a:tr h="229253">
                <a:tc>
                  <a:txBody>
                    <a:bodyPr/>
                    <a:lstStyle/>
                    <a:p>
                      <a:pPr algn="ctr" fontAlgn="ctr"/>
                      <a:r>
                        <a:rPr lang="en-GB" sz="1000" b="0" i="0" u="none" strike="noStrike">
                          <a:solidFill>
                            <a:srgbClr val="000000"/>
                          </a:solidFill>
                          <a:effectLs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99755366"/>
                  </a:ext>
                </a:extLst>
              </a:tr>
              <a:tr h="533410">
                <a:tc>
                  <a:txBody>
                    <a:bodyPr/>
                    <a:lstStyle/>
                    <a:p>
                      <a:pPr algn="ctr" fontAlgn="ctr"/>
                      <a:r>
                        <a:rPr lang="en-GB" sz="1000" b="0" i="0" u="none" strike="noStrike">
                          <a:solidFill>
                            <a:srgbClr val="000000"/>
                          </a:solidFill>
                          <a:effectLst/>
                          <a:latin typeface="Arial" panose="020B0604020202020204" pitchFamily="34" charset="0"/>
                        </a:rPr>
                        <a:t>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GB" sz="1200" b="1" i="0" u="none" strike="noStrike">
                          <a:solidFill>
                            <a:srgbClr val="000000"/>
                          </a:solidFill>
                          <a:effectLst/>
                          <a:latin typeface="Arial" panose="020B0604020202020204" pitchFamily="34" charset="0"/>
                        </a:rPr>
                        <a:t>153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1" i="0" u="none" strike="noStrike">
                          <a:solidFill>
                            <a:srgbClr val="000000"/>
                          </a:solidFill>
                          <a:effectLst/>
                          <a:latin typeface="Arial" panose="020B0604020202020204" pitchFamily="34" charset="0"/>
                        </a:rPr>
                        <a:t>144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1" i="0" u="none" strike="noStrike">
                          <a:solidFill>
                            <a:srgbClr val="000000"/>
                          </a:solidFill>
                          <a:effectLst/>
                          <a:latin typeface="Arial" panose="020B0604020202020204" pitchFamily="34" charset="0"/>
                        </a:rPr>
                        <a:t>141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1" i="0" u="none" strike="noStrike">
                          <a:solidFill>
                            <a:srgbClr val="000000"/>
                          </a:solidFill>
                          <a:effectLst/>
                          <a:latin typeface="Arial" panose="020B0604020202020204" pitchFamily="34" charset="0"/>
                        </a:rPr>
                        <a:t>106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A81"/>
                    </a:solidFill>
                  </a:tcPr>
                </a:tc>
                <a:tc>
                  <a:txBody>
                    <a:bodyPr/>
                    <a:lstStyle/>
                    <a:p>
                      <a:pPr algn="ctr" fontAlgn="ctr"/>
                      <a:r>
                        <a:rPr lang="en-GB" sz="1200" b="1" i="0" u="none" strike="noStrike">
                          <a:solidFill>
                            <a:srgbClr val="000000"/>
                          </a:solidFill>
                          <a:effectLst/>
                          <a:latin typeface="Arial" panose="020B0604020202020204" pitchFamily="34" charset="0"/>
                        </a:rPr>
                        <a:t>102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082"/>
                    </a:solidFill>
                  </a:tcPr>
                </a:tc>
                <a:tc>
                  <a:txBody>
                    <a:bodyPr/>
                    <a:lstStyle/>
                    <a:p>
                      <a:pPr algn="ctr" fontAlgn="ctr"/>
                      <a:r>
                        <a:rPr lang="en-GB" sz="1200" b="1" i="0" u="none" strike="noStrike">
                          <a:solidFill>
                            <a:srgbClr val="000000"/>
                          </a:solidFill>
                          <a:effectLst/>
                          <a:latin typeface="Arial" panose="020B0604020202020204" pitchFamily="34" charset="0"/>
                        </a:rPr>
                        <a:t>101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182"/>
                    </a:solidFill>
                  </a:tcPr>
                </a:tc>
                <a:tc>
                  <a:txBody>
                    <a:bodyPr/>
                    <a:lstStyle/>
                    <a:p>
                      <a:pPr algn="ctr" fontAlgn="ctr"/>
                      <a:r>
                        <a:rPr lang="en-GB" sz="1200" b="1" i="0" u="none" strike="noStrike">
                          <a:solidFill>
                            <a:srgbClr val="000000"/>
                          </a:solidFill>
                          <a:effectLst/>
                          <a:latin typeface="Arial" panose="020B0604020202020204" pitchFamily="34" charset="0"/>
                        </a:rPr>
                        <a:t>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E884"/>
                    </a:solidFill>
                  </a:tcPr>
                </a:tc>
                <a:tc>
                  <a:txBody>
                    <a:bodyPr/>
                    <a:lstStyle/>
                    <a:p>
                      <a:pPr algn="ctr" fontAlgn="ctr"/>
                      <a:r>
                        <a:rPr lang="en-GB" sz="1200" b="1" i="0" u="none" strike="noStrike">
                          <a:solidFill>
                            <a:srgbClr val="000000"/>
                          </a:solidFill>
                          <a:effectLst/>
                          <a:latin typeface="Arial" panose="020B0604020202020204" pitchFamily="34" charset="0"/>
                        </a:rPr>
                        <a:t>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A84"/>
                    </a:solidFill>
                  </a:tcPr>
                </a:tc>
                <a:tc>
                  <a:txBody>
                    <a:bodyPr/>
                    <a:lstStyle/>
                    <a:p>
                      <a:pPr algn="ctr" fontAlgn="ctr"/>
                      <a:r>
                        <a:rPr lang="en-GB" sz="1200" b="1" i="0" u="none" strike="noStrike">
                          <a:solidFill>
                            <a:srgbClr val="000000"/>
                          </a:solidFill>
                          <a:effectLst/>
                          <a:latin typeface="Arial" panose="020B0604020202020204" pitchFamily="34" charset="0"/>
                        </a:rPr>
                        <a:t>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783"/>
                    </a:solidFill>
                  </a:tcPr>
                </a:tc>
                <a:tc>
                  <a:txBody>
                    <a:bodyPr/>
                    <a:lstStyle/>
                    <a:p>
                      <a:pPr algn="ctr" fontAlgn="ctr"/>
                      <a:r>
                        <a:rPr lang="en-GB" sz="1200" b="1" i="0" u="none" strike="noStrike">
                          <a:solidFill>
                            <a:srgbClr val="000000"/>
                          </a:solidFill>
                          <a:effectLst/>
                          <a:latin typeface="Arial" panose="020B0604020202020204" pitchFamily="34" charset="0"/>
                        </a:rPr>
                        <a:t>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27F"/>
                    </a:solidFill>
                  </a:tcPr>
                </a:tc>
                <a:tc>
                  <a:txBody>
                    <a:bodyPr/>
                    <a:lstStyle/>
                    <a:p>
                      <a:pPr algn="ctr" fontAlgn="ctr"/>
                      <a:r>
                        <a:rPr lang="en-GB" sz="1200" b="1" i="0" u="none" strike="noStrike">
                          <a:solidFill>
                            <a:srgbClr val="000000"/>
                          </a:solidFill>
                          <a:effectLst/>
                          <a:latin typeface="Arial" panose="020B0604020202020204" pitchFamily="34" charset="0"/>
                        </a:rPr>
                        <a:t>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67C"/>
                    </a:solidFill>
                  </a:tcPr>
                </a:tc>
                <a:tc>
                  <a:txBody>
                    <a:bodyPr/>
                    <a:lstStyle/>
                    <a:p>
                      <a:pPr algn="ctr" fontAlgn="ctr"/>
                      <a:r>
                        <a:rPr lang="en-GB" sz="1200" b="1" i="0" u="none" strike="noStrike">
                          <a:solidFill>
                            <a:srgbClr val="000000"/>
                          </a:solidFill>
                          <a:effectLst/>
                          <a:latin typeface="Arial" panose="020B0604020202020204" pitchFamily="34" charset="0"/>
                        </a:rPr>
                        <a:t>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E7B"/>
                    </a:solidFill>
                  </a:tcPr>
                </a:tc>
                <a:tc>
                  <a:txBody>
                    <a:bodyPr/>
                    <a:lstStyle/>
                    <a:p>
                      <a:pPr algn="ctr" fontAlgn="ctr"/>
                      <a:r>
                        <a:rPr lang="en-GB" sz="1200" b="1" i="0" u="none" strike="noStrike">
                          <a:solidFill>
                            <a:srgbClr val="000000"/>
                          </a:solidFill>
                          <a:effectLst/>
                          <a:latin typeface="Arial" panose="020B0604020202020204" pitchFamily="34" charset="0"/>
                        </a:rPr>
                        <a:t>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A7A"/>
                    </a:solidFill>
                  </a:tcPr>
                </a:tc>
                <a:tc>
                  <a:txBody>
                    <a:bodyPr/>
                    <a:lstStyle/>
                    <a:p>
                      <a:pPr algn="ctr" fontAlgn="ctr"/>
                      <a:r>
                        <a:rPr lang="en-GB" sz="1200" b="1" i="0" u="none" strike="noStrike">
                          <a:solidFill>
                            <a:srgbClr val="000000"/>
                          </a:solidFill>
                          <a:effectLst/>
                          <a:latin typeface="Arial" panose="020B0604020202020204" pitchFamily="34" charset="0"/>
                        </a:rPr>
                        <a:t>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B078"/>
                    </a:solidFill>
                  </a:tcPr>
                </a:tc>
                <a:tc>
                  <a:txBody>
                    <a:bodyPr/>
                    <a:lstStyle/>
                    <a:p>
                      <a:pPr algn="ctr" fontAlgn="ctr"/>
                      <a:r>
                        <a:rPr lang="en-GB" sz="1200" b="1" i="0" u="none" strike="noStrike" dirty="0">
                          <a:solidFill>
                            <a:srgbClr val="000000"/>
                          </a:solidFill>
                          <a:effectLst/>
                          <a:latin typeface="Arial" panose="020B0604020202020204" pitchFamily="34" charset="0"/>
                        </a:rPr>
                        <a:t>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476"/>
                    </a:solidFill>
                  </a:tcPr>
                </a:tc>
                <a:extLst>
                  <a:ext uri="{0D108BD9-81ED-4DB2-BD59-A6C34878D82A}">
                    <a16:rowId xmlns:a16="http://schemas.microsoft.com/office/drawing/2014/main" val="728036460"/>
                  </a:ext>
                </a:extLst>
              </a:tr>
            </a:tbl>
          </a:graphicData>
        </a:graphic>
      </p:graphicFrame>
      <p:sp>
        <p:nvSpPr>
          <p:cNvPr id="2" name="Title 1">
            <a:extLst>
              <a:ext uri="{FF2B5EF4-FFF2-40B4-BE49-F238E27FC236}">
                <a16:creationId xmlns:a16="http://schemas.microsoft.com/office/drawing/2014/main" id="{E7F47CEA-22E5-4F40-B53C-FCB1B7AF8C02}"/>
              </a:ext>
            </a:extLst>
          </p:cNvPr>
          <p:cNvSpPr>
            <a:spLocks noGrp="1"/>
          </p:cNvSpPr>
          <p:nvPr>
            <p:ph type="title"/>
          </p:nvPr>
        </p:nvSpPr>
        <p:spPr/>
        <p:txBody>
          <a:bodyPr/>
          <a:lstStyle/>
          <a:p>
            <a:r>
              <a:rPr lang="en-GB" dirty="0"/>
              <a:t>Q2 2024 TV Impacts by Category</a:t>
            </a:r>
          </a:p>
        </p:txBody>
      </p:sp>
      <p:graphicFrame>
        <p:nvGraphicFramePr>
          <p:cNvPr id="7" name="Table 6">
            <a:extLst>
              <a:ext uri="{FF2B5EF4-FFF2-40B4-BE49-F238E27FC236}">
                <a16:creationId xmlns:a16="http://schemas.microsoft.com/office/drawing/2014/main" id="{1B05427E-B60E-313A-3394-67599AC99AE1}"/>
              </a:ext>
            </a:extLst>
          </p:cNvPr>
          <p:cNvGraphicFramePr>
            <a:graphicFrameLocks noGrp="1"/>
          </p:cNvGraphicFramePr>
          <p:nvPr>
            <p:extLst>
              <p:ext uri="{D42A27DB-BD31-4B8C-83A1-F6EECF244321}">
                <p14:modId xmlns:p14="http://schemas.microsoft.com/office/powerpoint/2010/main" val="71862976"/>
              </p:ext>
            </p:extLst>
          </p:nvPr>
        </p:nvGraphicFramePr>
        <p:xfrm>
          <a:off x="10694013" y="299034"/>
          <a:ext cx="635000" cy="571500"/>
        </p:xfrm>
        <a:graphic>
          <a:graphicData uri="http://schemas.openxmlformats.org/drawingml/2006/table">
            <a:tbl>
              <a:tblPr/>
              <a:tblGrid>
                <a:gridCol w="330200">
                  <a:extLst>
                    <a:ext uri="{9D8B030D-6E8A-4147-A177-3AD203B41FA5}">
                      <a16:colId xmlns:a16="http://schemas.microsoft.com/office/drawing/2014/main" val="2444969715"/>
                    </a:ext>
                  </a:extLst>
                </a:gridCol>
                <a:gridCol w="304800">
                  <a:extLst>
                    <a:ext uri="{9D8B030D-6E8A-4147-A177-3AD203B41FA5}">
                      <a16:colId xmlns:a16="http://schemas.microsoft.com/office/drawing/2014/main" val="586171761"/>
                    </a:ext>
                  </a:extLst>
                </a:gridCol>
              </a:tblGrid>
              <a:tr h="190500">
                <a:tc>
                  <a:txBody>
                    <a:bodyPr/>
                    <a:lstStyle/>
                    <a:p>
                      <a:pPr algn="l" fontAlgn="b"/>
                      <a:r>
                        <a:rPr lang="en-GB" sz="1000" b="1" i="0" u="none" strike="noStrike" dirty="0">
                          <a:solidFill>
                            <a:srgbClr val="000000"/>
                          </a:solidFill>
                          <a:effectLst/>
                          <a:latin typeface="+mj-lt"/>
                        </a:rPr>
                        <a:t>High</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800" b="0" i="0" u="none" strike="noStrike" dirty="0">
                          <a:solidFill>
                            <a:srgbClr val="000000"/>
                          </a:solidFill>
                          <a:effectLst/>
                          <a:latin typeface="Arial" panose="020B06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2040813860"/>
                  </a:ext>
                </a:extLst>
              </a:tr>
              <a:tr h="190500">
                <a:tc>
                  <a:txBody>
                    <a:bodyPr/>
                    <a:lstStyle/>
                    <a:p>
                      <a:pPr algn="l" fontAlgn="b"/>
                      <a:r>
                        <a:rPr lang="en-GB" sz="1000" b="1" i="0" u="none" strike="noStrike" dirty="0">
                          <a:solidFill>
                            <a:srgbClr val="000000"/>
                          </a:solidFill>
                          <a:effectLst/>
                          <a:latin typeface="+mj-lt"/>
                        </a:rPr>
                        <a:t>Mid </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800" b="0" i="0" u="none" strike="noStrike" dirty="0">
                          <a:solidFill>
                            <a:srgbClr val="000000"/>
                          </a:solidFill>
                          <a:effectLst/>
                          <a:latin typeface="Arial" panose="020B06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extLst>
                  <a:ext uri="{0D108BD9-81ED-4DB2-BD59-A6C34878D82A}">
                    <a16:rowId xmlns:a16="http://schemas.microsoft.com/office/drawing/2014/main" val="1475636764"/>
                  </a:ext>
                </a:extLst>
              </a:tr>
              <a:tr h="190500">
                <a:tc>
                  <a:txBody>
                    <a:bodyPr/>
                    <a:lstStyle/>
                    <a:p>
                      <a:pPr algn="l" fontAlgn="b"/>
                      <a:r>
                        <a:rPr lang="en-GB" sz="1000" b="1" i="0" u="none" strike="noStrike" dirty="0">
                          <a:solidFill>
                            <a:srgbClr val="000000"/>
                          </a:solidFill>
                          <a:effectLst/>
                          <a:latin typeface="+mj-lt"/>
                        </a:rPr>
                        <a:t>Low</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800" b="0" i="0" u="none" strike="noStrike" dirty="0">
                          <a:solidFill>
                            <a:srgbClr val="000000"/>
                          </a:solidFill>
                          <a:effectLst/>
                          <a:latin typeface="Arial" panose="020B06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1192220067"/>
                  </a:ext>
                </a:extLst>
              </a:tr>
            </a:tbl>
          </a:graphicData>
        </a:graphic>
      </p:graphicFrame>
      <p:sp>
        <p:nvSpPr>
          <p:cNvPr id="8" name="Text Placeholder 2">
            <a:extLst>
              <a:ext uri="{FF2B5EF4-FFF2-40B4-BE49-F238E27FC236}">
                <a16:creationId xmlns:a16="http://schemas.microsoft.com/office/drawing/2014/main" id="{67024283-FDD6-EA84-914C-9B758D65E942}"/>
              </a:ext>
            </a:extLst>
          </p:cNvPr>
          <p:cNvSpPr txBox="1">
            <a:spLocks/>
          </p:cNvSpPr>
          <p:nvPr/>
        </p:nvSpPr>
        <p:spPr>
          <a:xfrm>
            <a:off x="146645" y="5517515"/>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Q2 2024 vs 2023 Index, Adults, Top 15 categories by total impacts</a:t>
            </a:r>
          </a:p>
        </p:txBody>
      </p:sp>
      <p:sp>
        <p:nvSpPr>
          <p:cNvPr id="3" name="TextBox 2">
            <a:extLst>
              <a:ext uri="{FF2B5EF4-FFF2-40B4-BE49-F238E27FC236}">
                <a16:creationId xmlns:a16="http://schemas.microsoft.com/office/drawing/2014/main" id="{6128A574-453E-F928-B7F1-08A3CE832EAB}"/>
              </a:ext>
            </a:extLst>
          </p:cNvPr>
          <p:cNvSpPr txBox="1"/>
          <p:nvPr/>
        </p:nvSpPr>
        <p:spPr>
          <a:xfrm>
            <a:off x="8938260" y="399827"/>
            <a:ext cx="1755753" cy="400110"/>
          </a:xfrm>
          <a:prstGeom prst="rect">
            <a:avLst/>
          </a:prstGeom>
          <a:noFill/>
        </p:spPr>
        <p:txBody>
          <a:bodyPr wrap="square" rtlCol="0">
            <a:spAutoFit/>
          </a:bodyPr>
          <a:lstStyle/>
          <a:p>
            <a:pPr algn="ctr"/>
            <a:r>
              <a:rPr lang="en-GB" sz="1000" b="1" dirty="0">
                <a:solidFill>
                  <a:schemeClr val="bg2"/>
                </a:solidFill>
              </a:rPr>
              <a:t>Relative propensity of media spend by category</a:t>
            </a:r>
          </a:p>
        </p:txBody>
      </p:sp>
    </p:spTree>
    <p:extLst>
      <p:ext uri="{BB962C8B-B14F-4D97-AF65-F5344CB8AC3E}">
        <p14:creationId xmlns:p14="http://schemas.microsoft.com/office/powerpoint/2010/main" val="1757172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F2B5A-4506-51B8-C30F-E9868EA0361E}"/>
              </a:ext>
            </a:extLst>
          </p:cNvPr>
          <p:cNvSpPr>
            <a:spLocks noGrp="1"/>
          </p:cNvSpPr>
          <p:nvPr>
            <p:ph type="title"/>
          </p:nvPr>
        </p:nvSpPr>
        <p:spPr/>
        <p:txBody>
          <a:bodyPr/>
          <a:lstStyle/>
          <a:p>
            <a:r>
              <a:rPr lang="en-GB" dirty="0"/>
              <a:t>Top sectors by Q2 2024 impacts</a:t>
            </a:r>
          </a:p>
        </p:txBody>
      </p:sp>
      <p:graphicFrame>
        <p:nvGraphicFramePr>
          <p:cNvPr id="6" name="Chart 5">
            <a:extLst>
              <a:ext uri="{FF2B5EF4-FFF2-40B4-BE49-F238E27FC236}">
                <a16:creationId xmlns:a16="http://schemas.microsoft.com/office/drawing/2014/main" id="{1F8DBBBD-1FA9-0A8D-79E3-4AD97EC2F490}"/>
              </a:ext>
            </a:extLst>
          </p:cNvPr>
          <p:cNvGraphicFramePr/>
          <p:nvPr>
            <p:extLst>
              <p:ext uri="{D42A27DB-BD31-4B8C-83A1-F6EECF244321}">
                <p14:modId xmlns:p14="http://schemas.microsoft.com/office/powerpoint/2010/main" val="1712196031"/>
              </p:ext>
            </p:extLst>
          </p:nvPr>
        </p:nvGraphicFramePr>
        <p:xfrm>
          <a:off x="371476" y="1269000"/>
          <a:ext cx="11449049"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2">
            <a:extLst>
              <a:ext uri="{FF2B5EF4-FFF2-40B4-BE49-F238E27FC236}">
                <a16:creationId xmlns:a16="http://schemas.microsoft.com/office/drawing/2014/main" id="{D41FF732-BCDA-4AEC-3204-26F0D07B5FD9}"/>
              </a:ext>
            </a:extLst>
          </p:cNvPr>
          <p:cNvSpPr txBox="1">
            <a:spLocks/>
          </p:cNvSpPr>
          <p:nvPr/>
        </p:nvSpPr>
        <p:spPr>
          <a:xfrm>
            <a:off x="146645" y="5517515"/>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Q2 2024, All Adults, Impacts (R/W) (million). Numbers above bars show Q2 index vs 2023.</a:t>
            </a:r>
          </a:p>
        </p:txBody>
      </p:sp>
      <p:sp>
        <p:nvSpPr>
          <p:cNvPr id="8" name="TextBox 7">
            <a:extLst>
              <a:ext uri="{FF2B5EF4-FFF2-40B4-BE49-F238E27FC236}">
                <a16:creationId xmlns:a16="http://schemas.microsoft.com/office/drawing/2014/main" id="{F53B08A9-F988-1D60-20C0-75ADB9837F81}"/>
              </a:ext>
            </a:extLst>
          </p:cNvPr>
          <p:cNvSpPr txBox="1"/>
          <p:nvPr/>
        </p:nvSpPr>
        <p:spPr>
          <a:xfrm>
            <a:off x="1373313" y="1289072"/>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102</a:t>
            </a:r>
          </a:p>
        </p:txBody>
      </p:sp>
      <p:sp>
        <p:nvSpPr>
          <p:cNvPr id="4" name="TextBox 3">
            <a:extLst>
              <a:ext uri="{FF2B5EF4-FFF2-40B4-BE49-F238E27FC236}">
                <a16:creationId xmlns:a16="http://schemas.microsoft.com/office/drawing/2014/main" id="{C1420680-AD75-363F-6AC5-EF3DAF534582}"/>
              </a:ext>
            </a:extLst>
          </p:cNvPr>
          <p:cNvSpPr txBox="1"/>
          <p:nvPr/>
        </p:nvSpPr>
        <p:spPr>
          <a:xfrm>
            <a:off x="2075424" y="1515197"/>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101</a:t>
            </a:r>
          </a:p>
        </p:txBody>
      </p:sp>
      <p:sp>
        <p:nvSpPr>
          <p:cNvPr id="5" name="TextBox 4">
            <a:extLst>
              <a:ext uri="{FF2B5EF4-FFF2-40B4-BE49-F238E27FC236}">
                <a16:creationId xmlns:a16="http://schemas.microsoft.com/office/drawing/2014/main" id="{13CF8655-52A1-BBB1-F63A-665554D48CEA}"/>
              </a:ext>
            </a:extLst>
          </p:cNvPr>
          <p:cNvSpPr txBox="1"/>
          <p:nvPr/>
        </p:nvSpPr>
        <p:spPr>
          <a:xfrm>
            <a:off x="2777535" y="1750948"/>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153</a:t>
            </a:r>
          </a:p>
        </p:txBody>
      </p:sp>
      <p:sp>
        <p:nvSpPr>
          <p:cNvPr id="34" name="TextBox 33">
            <a:extLst>
              <a:ext uri="{FF2B5EF4-FFF2-40B4-BE49-F238E27FC236}">
                <a16:creationId xmlns:a16="http://schemas.microsoft.com/office/drawing/2014/main" id="{008E8A78-FFD6-DC9C-6685-D9475E85D46D}"/>
              </a:ext>
            </a:extLst>
          </p:cNvPr>
          <p:cNvSpPr txBox="1"/>
          <p:nvPr/>
        </p:nvSpPr>
        <p:spPr>
          <a:xfrm>
            <a:off x="3491235" y="1849830"/>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93</a:t>
            </a:r>
          </a:p>
        </p:txBody>
      </p:sp>
      <p:sp>
        <p:nvSpPr>
          <p:cNvPr id="35" name="TextBox 34">
            <a:extLst>
              <a:ext uri="{FF2B5EF4-FFF2-40B4-BE49-F238E27FC236}">
                <a16:creationId xmlns:a16="http://schemas.microsoft.com/office/drawing/2014/main" id="{B754C542-1565-C9B1-51F5-B52C6C8F367C}"/>
              </a:ext>
            </a:extLst>
          </p:cNvPr>
          <p:cNvSpPr txBox="1"/>
          <p:nvPr/>
        </p:nvSpPr>
        <p:spPr>
          <a:xfrm>
            <a:off x="4162853" y="1940875"/>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106</a:t>
            </a:r>
          </a:p>
        </p:txBody>
      </p:sp>
      <p:sp>
        <p:nvSpPr>
          <p:cNvPr id="36" name="TextBox 35">
            <a:extLst>
              <a:ext uri="{FF2B5EF4-FFF2-40B4-BE49-F238E27FC236}">
                <a16:creationId xmlns:a16="http://schemas.microsoft.com/office/drawing/2014/main" id="{00CCAC84-EB32-6F99-5C4C-60E9315E3EBB}"/>
              </a:ext>
            </a:extLst>
          </p:cNvPr>
          <p:cNvSpPr txBox="1"/>
          <p:nvPr/>
        </p:nvSpPr>
        <p:spPr>
          <a:xfrm>
            <a:off x="4904838" y="2551666"/>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95</a:t>
            </a:r>
          </a:p>
        </p:txBody>
      </p:sp>
      <p:sp>
        <p:nvSpPr>
          <p:cNvPr id="37" name="TextBox 36">
            <a:extLst>
              <a:ext uri="{FF2B5EF4-FFF2-40B4-BE49-F238E27FC236}">
                <a16:creationId xmlns:a16="http://schemas.microsoft.com/office/drawing/2014/main" id="{F2E804CF-1BE2-4020-3172-7B7A041F4712}"/>
              </a:ext>
            </a:extLst>
          </p:cNvPr>
          <p:cNvSpPr txBox="1"/>
          <p:nvPr/>
        </p:nvSpPr>
        <p:spPr>
          <a:xfrm>
            <a:off x="5570070" y="2593943"/>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82</a:t>
            </a:r>
          </a:p>
        </p:txBody>
      </p:sp>
      <p:sp>
        <p:nvSpPr>
          <p:cNvPr id="38" name="TextBox 37">
            <a:extLst>
              <a:ext uri="{FF2B5EF4-FFF2-40B4-BE49-F238E27FC236}">
                <a16:creationId xmlns:a16="http://schemas.microsoft.com/office/drawing/2014/main" id="{6BE236C3-1E34-71C4-6F57-1506042325A3}"/>
              </a:ext>
            </a:extLst>
          </p:cNvPr>
          <p:cNvSpPr txBox="1"/>
          <p:nvPr/>
        </p:nvSpPr>
        <p:spPr>
          <a:xfrm>
            <a:off x="6241920" y="3027437"/>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144</a:t>
            </a:r>
          </a:p>
        </p:txBody>
      </p:sp>
      <p:sp>
        <p:nvSpPr>
          <p:cNvPr id="39" name="TextBox 38">
            <a:extLst>
              <a:ext uri="{FF2B5EF4-FFF2-40B4-BE49-F238E27FC236}">
                <a16:creationId xmlns:a16="http://schemas.microsoft.com/office/drawing/2014/main" id="{4568F2FE-7AF9-D09C-0509-4BA0A3D34309}"/>
              </a:ext>
            </a:extLst>
          </p:cNvPr>
          <p:cNvSpPr txBox="1"/>
          <p:nvPr/>
        </p:nvSpPr>
        <p:spPr>
          <a:xfrm>
            <a:off x="6942375" y="3175713"/>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76</a:t>
            </a:r>
          </a:p>
        </p:txBody>
      </p:sp>
      <p:sp>
        <p:nvSpPr>
          <p:cNvPr id="40" name="TextBox 39">
            <a:extLst>
              <a:ext uri="{FF2B5EF4-FFF2-40B4-BE49-F238E27FC236}">
                <a16:creationId xmlns:a16="http://schemas.microsoft.com/office/drawing/2014/main" id="{F76A4368-0DB1-A555-096A-C70F704F32BF}"/>
              </a:ext>
            </a:extLst>
          </p:cNvPr>
          <p:cNvSpPr txBox="1"/>
          <p:nvPr/>
        </p:nvSpPr>
        <p:spPr>
          <a:xfrm>
            <a:off x="7675859" y="3387848"/>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141</a:t>
            </a:r>
          </a:p>
        </p:txBody>
      </p:sp>
      <p:sp>
        <p:nvSpPr>
          <p:cNvPr id="41" name="TextBox 40">
            <a:extLst>
              <a:ext uri="{FF2B5EF4-FFF2-40B4-BE49-F238E27FC236}">
                <a16:creationId xmlns:a16="http://schemas.microsoft.com/office/drawing/2014/main" id="{4850C702-D0E3-4B46-5B96-66062288A4EC}"/>
              </a:ext>
            </a:extLst>
          </p:cNvPr>
          <p:cNvSpPr txBox="1"/>
          <p:nvPr/>
        </p:nvSpPr>
        <p:spPr>
          <a:xfrm>
            <a:off x="8374920" y="3491029"/>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83</a:t>
            </a:r>
          </a:p>
        </p:txBody>
      </p:sp>
      <p:sp>
        <p:nvSpPr>
          <p:cNvPr id="42" name="TextBox 41">
            <a:extLst>
              <a:ext uri="{FF2B5EF4-FFF2-40B4-BE49-F238E27FC236}">
                <a16:creationId xmlns:a16="http://schemas.microsoft.com/office/drawing/2014/main" id="{A093D268-47DB-B4DC-E52A-A1BA24EAD08D}"/>
              </a:ext>
            </a:extLst>
          </p:cNvPr>
          <p:cNvSpPr txBox="1"/>
          <p:nvPr/>
        </p:nvSpPr>
        <p:spPr>
          <a:xfrm>
            <a:off x="9081196" y="3518137"/>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97</a:t>
            </a:r>
          </a:p>
        </p:txBody>
      </p:sp>
      <p:sp>
        <p:nvSpPr>
          <p:cNvPr id="43" name="TextBox 42">
            <a:extLst>
              <a:ext uri="{FF2B5EF4-FFF2-40B4-BE49-F238E27FC236}">
                <a16:creationId xmlns:a16="http://schemas.microsoft.com/office/drawing/2014/main" id="{504FC782-D1F1-4186-7DC2-AC3381F25334}"/>
              </a:ext>
            </a:extLst>
          </p:cNvPr>
          <p:cNvSpPr txBox="1"/>
          <p:nvPr/>
        </p:nvSpPr>
        <p:spPr>
          <a:xfrm>
            <a:off x="9775446" y="3692639"/>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79</a:t>
            </a:r>
          </a:p>
        </p:txBody>
      </p:sp>
      <p:sp>
        <p:nvSpPr>
          <p:cNvPr id="44" name="TextBox 43">
            <a:extLst>
              <a:ext uri="{FF2B5EF4-FFF2-40B4-BE49-F238E27FC236}">
                <a16:creationId xmlns:a16="http://schemas.microsoft.com/office/drawing/2014/main" id="{943E9C07-F363-C221-39D4-11E5D75B4FAE}"/>
              </a:ext>
            </a:extLst>
          </p:cNvPr>
          <p:cNvSpPr txBox="1"/>
          <p:nvPr/>
        </p:nvSpPr>
        <p:spPr>
          <a:xfrm>
            <a:off x="10472032" y="3954012"/>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85</a:t>
            </a:r>
          </a:p>
        </p:txBody>
      </p:sp>
      <p:sp>
        <p:nvSpPr>
          <p:cNvPr id="45" name="TextBox 44">
            <a:extLst>
              <a:ext uri="{FF2B5EF4-FFF2-40B4-BE49-F238E27FC236}">
                <a16:creationId xmlns:a16="http://schemas.microsoft.com/office/drawing/2014/main" id="{D684D09B-1DAA-C465-4448-30A03C377696}"/>
              </a:ext>
            </a:extLst>
          </p:cNvPr>
          <p:cNvSpPr txBox="1"/>
          <p:nvPr/>
        </p:nvSpPr>
        <p:spPr>
          <a:xfrm>
            <a:off x="11148904" y="3982984"/>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88</a:t>
            </a:r>
          </a:p>
        </p:txBody>
      </p:sp>
    </p:spTree>
    <p:extLst>
      <p:ext uri="{BB962C8B-B14F-4D97-AF65-F5344CB8AC3E}">
        <p14:creationId xmlns:p14="http://schemas.microsoft.com/office/powerpoint/2010/main" val="4156976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E1FDB-E692-480F-BB42-D4521D39B803}"/>
              </a:ext>
            </a:extLst>
          </p:cNvPr>
          <p:cNvSpPr>
            <a:spLocks noGrp="1"/>
          </p:cNvSpPr>
          <p:nvPr>
            <p:ph type="title"/>
          </p:nvPr>
        </p:nvSpPr>
        <p:spPr/>
        <p:txBody>
          <a:bodyPr/>
          <a:lstStyle/>
          <a:p>
            <a:r>
              <a:rPr lang="en-GB" dirty="0"/>
              <a:t>Household FMCG - Advertiser </a:t>
            </a:r>
          </a:p>
        </p:txBody>
      </p:sp>
      <p:sp>
        <p:nvSpPr>
          <p:cNvPr id="3" name="Text Placeholder 2">
            <a:extLst>
              <a:ext uri="{FF2B5EF4-FFF2-40B4-BE49-F238E27FC236}">
                <a16:creationId xmlns:a16="http://schemas.microsoft.com/office/drawing/2014/main" id="{BA44A26F-9A61-4601-978A-8CADD9B7D2EA}"/>
              </a:ext>
            </a:extLst>
          </p:cNvPr>
          <p:cNvSpPr>
            <a:spLocks noGrp="1"/>
          </p:cNvSpPr>
          <p:nvPr>
            <p:ph type="body" sz="quarter" idx="15"/>
          </p:nvPr>
        </p:nvSpPr>
        <p:spPr>
          <a:xfrm>
            <a:off x="146645" y="5517515"/>
            <a:ext cx="11334817" cy="304800"/>
          </a:xfrm>
        </p:spPr>
        <p:txBody>
          <a:bodyPr/>
          <a:lstStyle/>
          <a:p>
            <a:r>
              <a:rPr lang="en-GB" dirty="0"/>
              <a:t>Source: Barb, Q2 2024, All Adults, Impacts (R/W) (million). Top 10 2024 Q2 advertisers by total impacts.</a:t>
            </a:r>
          </a:p>
        </p:txBody>
      </p:sp>
      <p:graphicFrame>
        <p:nvGraphicFramePr>
          <p:cNvPr id="7" name="Chart 6">
            <a:extLst>
              <a:ext uri="{FF2B5EF4-FFF2-40B4-BE49-F238E27FC236}">
                <a16:creationId xmlns:a16="http://schemas.microsoft.com/office/drawing/2014/main" id="{A82FA031-4F15-F677-44CA-CA0AA1D28499}"/>
              </a:ext>
            </a:extLst>
          </p:cNvPr>
          <p:cNvGraphicFramePr/>
          <p:nvPr>
            <p:extLst>
              <p:ext uri="{D42A27DB-BD31-4B8C-83A1-F6EECF244321}">
                <p14:modId xmlns:p14="http://schemas.microsoft.com/office/powerpoint/2010/main" val="3131071475"/>
              </p:ext>
            </p:extLst>
          </p:nvPr>
        </p:nvGraphicFramePr>
        <p:xfrm>
          <a:off x="696000" y="1035685"/>
          <a:ext cx="10800000" cy="3960000"/>
        </p:xfrm>
        <a:graphic>
          <a:graphicData uri="http://schemas.openxmlformats.org/drawingml/2006/chart">
            <c:chart xmlns:c="http://schemas.openxmlformats.org/drawingml/2006/chart" xmlns:r="http://schemas.openxmlformats.org/officeDocument/2006/relationships" r:id="rId3"/>
          </a:graphicData>
        </a:graphic>
      </p:graphicFrame>
      <p:pic>
        <p:nvPicPr>
          <p:cNvPr id="9218" name="Picture 2" descr="Procter &amp; Gamble - Wikipedia">
            <a:extLst>
              <a:ext uri="{FF2B5EF4-FFF2-40B4-BE49-F238E27FC236}">
                <a16:creationId xmlns:a16="http://schemas.microsoft.com/office/drawing/2014/main" id="{5CCDCABA-7903-B971-CCC5-BC9696E110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5036" y="4981244"/>
            <a:ext cx="410157" cy="410157"/>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Unilever - Wikipedia">
            <a:extLst>
              <a:ext uri="{FF2B5EF4-FFF2-40B4-BE49-F238E27FC236}">
                <a16:creationId xmlns:a16="http://schemas.microsoft.com/office/drawing/2014/main" id="{B68E3D34-B4A4-23FF-09C8-5D912CC162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9278" y="4986543"/>
            <a:ext cx="361083" cy="399559"/>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Reckitt">
            <a:extLst>
              <a:ext uri="{FF2B5EF4-FFF2-40B4-BE49-F238E27FC236}">
                <a16:creationId xmlns:a16="http://schemas.microsoft.com/office/drawing/2014/main" id="{D546850E-7451-A440-C6B6-B23B4FDC3F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63646" y="4954136"/>
            <a:ext cx="464373" cy="464373"/>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Our Brands | Pets at home">
            <a:extLst>
              <a:ext uri="{FF2B5EF4-FFF2-40B4-BE49-F238E27FC236}">
                <a16:creationId xmlns:a16="http://schemas.microsoft.com/office/drawing/2014/main" id="{4E7D12C2-ACC9-D176-C458-8674BDFBA1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64840" y="4990134"/>
            <a:ext cx="405906" cy="392376"/>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a:extLst>
              <a:ext uri="{FF2B5EF4-FFF2-40B4-BE49-F238E27FC236}">
                <a16:creationId xmlns:a16="http://schemas.microsoft.com/office/drawing/2014/main" id="{A07D3E18-F820-DFA0-5AEE-94B98BFE03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22928" y="4999249"/>
            <a:ext cx="662811" cy="3741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44F3C4D-CE3C-9E47-511C-90B2AFA16155}"/>
              </a:ext>
            </a:extLst>
          </p:cNvPr>
          <p:cNvPicPr>
            <a:picLocks noChangeAspect="1"/>
          </p:cNvPicPr>
          <p:nvPr/>
        </p:nvPicPr>
        <p:blipFill>
          <a:blip r:embed="rId9"/>
          <a:stretch>
            <a:fillRect/>
          </a:stretch>
        </p:blipFill>
        <p:spPr>
          <a:xfrm>
            <a:off x="6745503" y="5033922"/>
            <a:ext cx="412451" cy="304801"/>
          </a:xfrm>
          <a:prstGeom prst="rect">
            <a:avLst/>
          </a:prstGeom>
        </p:spPr>
      </p:pic>
      <p:pic>
        <p:nvPicPr>
          <p:cNvPr id="9230" name="Picture 14" descr="Purina UK: Your Pet, Our Passion">
            <a:extLst>
              <a:ext uri="{FF2B5EF4-FFF2-40B4-BE49-F238E27FC236}">
                <a16:creationId xmlns:a16="http://schemas.microsoft.com/office/drawing/2014/main" id="{9906DFA3-B76C-D645-D818-3E041C4F1F0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86380" y="5112107"/>
            <a:ext cx="863600" cy="148431"/>
          </a:xfrm>
          <a:prstGeom prst="rect">
            <a:avLst/>
          </a:prstGeom>
          <a:noFill/>
          <a:extLst>
            <a:ext uri="{909E8E84-426E-40DD-AFC4-6F175D3DCCD1}">
              <a14:hiddenFill xmlns:a14="http://schemas.microsoft.com/office/drawing/2010/main">
                <a:solidFill>
                  <a:srgbClr val="FFFFFF"/>
                </a:solidFill>
              </a14:hiddenFill>
            </a:ext>
          </a:extLst>
        </p:spPr>
      </p:pic>
      <p:pic>
        <p:nvPicPr>
          <p:cNvPr id="9232" name="Picture 16" descr="Duracell Logo | evolution history and meaning, PNG">
            <a:extLst>
              <a:ext uri="{FF2B5EF4-FFF2-40B4-BE49-F238E27FC236}">
                <a16:creationId xmlns:a16="http://schemas.microsoft.com/office/drawing/2014/main" id="{AD9AEE2D-6B87-0E83-FD9E-CC6B7983F46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18625" y="4961525"/>
            <a:ext cx="799280" cy="449595"/>
          </a:xfrm>
          <a:prstGeom prst="rect">
            <a:avLst/>
          </a:prstGeom>
          <a:noFill/>
          <a:extLst>
            <a:ext uri="{909E8E84-426E-40DD-AFC4-6F175D3DCCD1}">
              <a14:hiddenFill xmlns:a14="http://schemas.microsoft.com/office/drawing/2010/main">
                <a:solidFill>
                  <a:srgbClr val="FFFFFF"/>
                </a:solidFill>
              </a14:hiddenFill>
            </a:ext>
          </a:extLst>
        </p:spPr>
      </p:pic>
      <p:pic>
        <p:nvPicPr>
          <p:cNvPr id="9234" name="Picture 18" descr="New Kimberly-Clark Logo and Brand Identity | Facebook">
            <a:extLst>
              <a:ext uri="{FF2B5EF4-FFF2-40B4-BE49-F238E27FC236}">
                <a16:creationId xmlns:a16="http://schemas.microsoft.com/office/drawing/2014/main" id="{3487DA95-C97E-B6AA-D5BD-571D5AC4489C}"/>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39926" b="38741"/>
          <a:stretch/>
        </p:blipFill>
        <p:spPr bwMode="auto">
          <a:xfrm>
            <a:off x="9420701" y="5085291"/>
            <a:ext cx="947167" cy="202063"/>
          </a:xfrm>
          <a:prstGeom prst="rect">
            <a:avLst/>
          </a:prstGeom>
          <a:noFill/>
          <a:extLst>
            <a:ext uri="{909E8E84-426E-40DD-AFC4-6F175D3DCCD1}">
              <a14:hiddenFill xmlns:a14="http://schemas.microsoft.com/office/drawing/2010/main">
                <a:solidFill>
                  <a:srgbClr val="FFFFFF"/>
                </a:solidFill>
              </a14:hiddenFill>
            </a:ext>
          </a:extLst>
        </p:spPr>
      </p:pic>
      <p:pic>
        <p:nvPicPr>
          <p:cNvPr id="9236" name="Picture 20" descr="Lintbells new logo - Origin Capital">
            <a:extLst>
              <a:ext uri="{FF2B5EF4-FFF2-40B4-BE49-F238E27FC236}">
                <a16:creationId xmlns:a16="http://schemas.microsoft.com/office/drawing/2014/main" id="{00065455-95CF-6DF5-4062-515839B418E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543946" y="5034303"/>
            <a:ext cx="736093" cy="304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709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E1FDB-E692-480F-BB42-D4521D39B803}"/>
              </a:ext>
            </a:extLst>
          </p:cNvPr>
          <p:cNvSpPr>
            <a:spLocks noGrp="1"/>
          </p:cNvSpPr>
          <p:nvPr>
            <p:ph type="title"/>
          </p:nvPr>
        </p:nvSpPr>
        <p:spPr/>
        <p:txBody>
          <a:bodyPr/>
          <a:lstStyle/>
          <a:p>
            <a:r>
              <a:rPr lang="en-GB" dirty="0"/>
              <a:t>Retail - Advertiser </a:t>
            </a:r>
          </a:p>
        </p:txBody>
      </p:sp>
      <p:sp>
        <p:nvSpPr>
          <p:cNvPr id="3" name="Text Placeholder 2">
            <a:extLst>
              <a:ext uri="{FF2B5EF4-FFF2-40B4-BE49-F238E27FC236}">
                <a16:creationId xmlns:a16="http://schemas.microsoft.com/office/drawing/2014/main" id="{BA44A26F-9A61-4601-978A-8CADD9B7D2EA}"/>
              </a:ext>
            </a:extLst>
          </p:cNvPr>
          <p:cNvSpPr>
            <a:spLocks noGrp="1"/>
          </p:cNvSpPr>
          <p:nvPr>
            <p:ph type="body" sz="quarter" idx="15"/>
          </p:nvPr>
        </p:nvSpPr>
        <p:spPr>
          <a:xfrm>
            <a:off x="146645" y="5517515"/>
            <a:ext cx="11334817" cy="304800"/>
          </a:xfrm>
        </p:spPr>
        <p:txBody>
          <a:bodyPr/>
          <a:lstStyle/>
          <a:p>
            <a:r>
              <a:rPr lang="en-GB" dirty="0"/>
              <a:t>Source: Barb, Q2 2024, All Adults, Impacts (R/W) (million). Top 10 2024 Q2 advertisers by total impacts.</a:t>
            </a:r>
          </a:p>
        </p:txBody>
      </p:sp>
      <p:graphicFrame>
        <p:nvGraphicFramePr>
          <p:cNvPr id="7" name="Chart 6">
            <a:extLst>
              <a:ext uri="{FF2B5EF4-FFF2-40B4-BE49-F238E27FC236}">
                <a16:creationId xmlns:a16="http://schemas.microsoft.com/office/drawing/2014/main" id="{A82FA031-4F15-F677-44CA-CA0AA1D28499}"/>
              </a:ext>
            </a:extLst>
          </p:cNvPr>
          <p:cNvGraphicFramePr/>
          <p:nvPr>
            <p:extLst>
              <p:ext uri="{D42A27DB-BD31-4B8C-83A1-F6EECF244321}">
                <p14:modId xmlns:p14="http://schemas.microsoft.com/office/powerpoint/2010/main" val="1363436547"/>
              </p:ext>
            </p:extLst>
          </p:nvPr>
        </p:nvGraphicFramePr>
        <p:xfrm>
          <a:off x="696000" y="1035685"/>
          <a:ext cx="10800000" cy="3960000"/>
        </p:xfrm>
        <a:graphic>
          <a:graphicData uri="http://schemas.openxmlformats.org/drawingml/2006/chart">
            <c:chart xmlns:c="http://schemas.openxmlformats.org/drawingml/2006/chart" xmlns:r="http://schemas.openxmlformats.org/officeDocument/2006/relationships" r:id="rId3"/>
          </a:graphicData>
        </a:graphic>
      </p:graphicFrame>
      <p:pic>
        <p:nvPicPr>
          <p:cNvPr id="3080" name="Picture 8" descr="Currys - Wikipedia">
            <a:extLst>
              <a:ext uri="{FF2B5EF4-FFF2-40B4-BE49-F238E27FC236}">
                <a16:creationId xmlns:a16="http://schemas.microsoft.com/office/drawing/2014/main" id="{0288DF51-99DF-CC25-ACD4-B5B3D2E1DC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2397" y="4964790"/>
            <a:ext cx="407146" cy="40714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Sell on B&amp;Q Marketplace - ChannelUnity">
            <a:extLst>
              <a:ext uri="{FF2B5EF4-FFF2-40B4-BE49-F238E27FC236}">
                <a16:creationId xmlns:a16="http://schemas.microsoft.com/office/drawing/2014/main" id="{F6DD6ABE-2EBD-8455-D7F4-30C34DCAFB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56592" y="5071649"/>
            <a:ext cx="450162" cy="1934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91F5FE06-65D7-AEFE-73E1-941A18237C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9054" y="5034594"/>
            <a:ext cx="502861" cy="267538"/>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a:extLst>
              <a:ext uri="{FF2B5EF4-FFF2-40B4-BE49-F238E27FC236}">
                <a16:creationId xmlns:a16="http://schemas.microsoft.com/office/drawing/2014/main" id="{545B8842-A23A-9199-7AED-F0FC383827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9010" y="5012660"/>
            <a:ext cx="311407" cy="3114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763B138-68E1-0362-1632-5D4D1E0BE8E8}"/>
              </a:ext>
            </a:extLst>
          </p:cNvPr>
          <p:cNvPicPr>
            <a:picLocks noChangeAspect="1"/>
          </p:cNvPicPr>
          <p:nvPr/>
        </p:nvPicPr>
        <p:blipFill>
          <a:blip r:embed="rId8"/>
          <a:stretch>
            <a:fillRect/>
          </a:stretch>
        </p:blipFill>
        <p:spPr>
          <a:xfrm>
            <a:off x="2565392" y="4943070"/>
            <a:ext cx="675879" cy="450586"/>
          </a:xfrm>
          <a:prstGeom prst="rect">
            <a:avLst/>
          </a:prstGeom>
        </p:spPr>
      </p:pic>
      <p:pic>
        <p:nvPicPr>
          <p:cNvPr id="9" name="Picture 8">
            <a:extLst>
              <a:ext uri="{FF2B5EF4-FFF2-40B4-BE49-F238E27FC236}">
                <a16:creationId xmlns:a16="http://schemas.microsoft.com/office/drawing/2014/main" id="{5B55326B-23C1-1230-3260-835C36EFDC1B}"/>
              </a:ext>
            </a:extLst>
          </p:cNvPr>
          <p:cNvPicPr>
            <a:picLocks noChangeAspect="1"/>
          </p:cNvPicPr>
          <p:nvPr/>
        </p:nvPicPr>
        <p:blipFill>
          <a:blip r:embed="rId9"/>
          <a:stretch>
            <a:fillRect/>
          </a:stretch>
        </p:blipFill>
        <p:spPr>
          <a:xfrm>
            <a:off x="4662790" y="5026934"/>
            <a:ext cx="502861" cy="282859"/>
          </a:xfrm>
          <a:prstGeom prst="rect">
            <a:avLst/>
          </a:prstGeom>
        </p:spPr>
      </p:pic>
      <p:pic>
        <p:nvPicPr>
          <p:cNvPr id="10244" name="Picture 4" descr="Homebase - All your home needs">
            <a:extLst>
              <a:ext uri="{FF2B5EF4-FFF2-40B4-BE49-F238E27FC236}">
                <a16:creationId xmlns:a16="http://schemas.microsoft.com/office/drawing/2014/main" id="{46801B05-F0A4-E2B6-06F2-850D28A4FCC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32251" b="30166"/>
          <a:stretch/>
        </p:blipFill>
        <p:spPr bwMode="auto">
          <a:xfrm>
            <a:off x="5518917" y="5024818"/>
            <a:ext cx="763889" cy="28709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freemans-logo — Thames Distribution">
            <a:extLst>
              <a:ext uri="{FF2B5EF4-FFF2-40B4-BE49-F238E27FC236}">
                <a16:creationId xmlns:a16="http://schemas.microsoft.com/office/drawing/2014/main" id="{B80D25F0-9E7E-D50E-3A93-A990468661A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95224" y="5009219"/>
            <a:ext cx="763890" cy="318288"/>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Vintage Cash Cow | ProductionBase">
            <a:extLst>
              <a:ext uri="{FF2B5EF4-FFF2-40B4-BE49-F238E27FC236}">
                <a16:creationId xmlns:a16="http://schemas.microsoft.com/office/drawing/2014/main" id="{85616557-F09F-CFE7-DD7D-8BE8D203624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41458" y="4946758"/>
            <a:ext cx="664817" cy="44321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illarys (@hillarysblinds) / X">
            <a:extLst>
              <a:ext uri="{FF2B5EF4-FFF2-40B4-BE49-F238E27FC236}">
                <a16:creationId xmlns:a16="http://schemas.microsoft.com/office/drawing/2014/main" id="{896E86A5-CF3D-EA64-55A3-CA209845D1F6}"/>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36523" b="33222"/>
          <a:stretch/>
        </p:blipFill>
        <p:spPr bwMode="auto">
          <a:xfrm>
            <a:off x="10407827" y="5027284"/>
            <a:ext cx="932619" cy="282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372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E1FDB-E692-480F-BB42-D4521D39B803}"/>
              </a:ext>
            </a:extLst>
          </p:cNvPr>
          <p:cNvSpPr>
            <a:spLocks noGrp="1"/>
          </p:cNvSpPr>
          <p:nvPr>
            <p:ph type="title"/>
          </p:nvPr>
        </p:nvSpPr>
        <p:spPr/>
        <p:txBody>
          <a:bodyPr/>
          <a:lstStyle/>
          <a:p>
            <a:r>
              <a:rPr lang="en-GB" dirty="0"/>
              <a:t>Drink - Advertiser </a:t>
            </a:r>
          </a:p>
        </p:txBody>
      </p:sp>
      <p:sp>
        <p:nvSpPr>
          <p:cNvPr id="3" name="Text Placeholder 2">
            <a:extLst>
              <a:ext uri="{FF2B5EF4-FFF2-40B4-BE49-F238E27FC236}">
                <a16:creationId xmlns:a16="http://schemas.microsoft.com/office/drawing/2014/main" id="{BA44A26F-9A61-4601-978A-8CADD9B7D2EA}"/>
              </a:ext>
            </a:extLst>
          </p:cNvPr>
          <p:cNvSpPr>
            <a:spLocks noGrp="1"/>
          </p:cNvSpPr>
          <p:nvPr>
            <p:ph type="body" sz="quarter" idx="15"/>
          </p:nvPr>
        </p:nvSpPr>
        <p:spPr>
          <a:xfrm>
            <a:off x="146645" y="5517515"/>
            <a:ext cx="11334817" cy="304800"/>
          </a:xfrm>
        </p:spPr>
        <p:txBody>
          <a:bodyPr/>
          <a:lstStyle/>
          <a:p>
            <a:r>
              <a:rPr lang="en-GB" dirty="0"/>
              <a:t>Source: Barb, Q2 2024, All Adults, Impacts (R/W) (million). Top 10 2024 Q2 advertisers by total impacts. Lidl retail spend associated with mobile app.</a:t>
            </a:r>
          </a:p>
        </p:txBody>
      </p:sp>
      <p:graphicFrame>
        <p:nvGraphicFramePr>
          <p:cNvPr id="7" name="Chart 6">
            <a:extLst>
              <a:ext uri="{FF2B5EF4-FFF2-40B4-BE49-F238E27FC236}">
                <a16:creationId xmlns:a16="http://schemas.microsoft.com/office/drawing/2014/main" id="{A82FA031-4F15-F677-44CA-CA0AA1D28499}"/>
              </a:ext>
            </a:extLst>
          </p:cNvPr>
          <p:cNvGraphicFramePr/>
          <p:nvPr>
            <p:extLst>
              <p:ext uri="{D42A27DB-BD31-4B8C-83A1-F6EECF244321}">
                <p14:modId xmlns:p14="http://schemas.microsoft.com/office/powerpoint/2010/main" val="689097867"/>
              </p:ext>
            </p:extLst>
          </p:nvPr>
        </p:nvGraphicFramePr>
        <p:xfrm>
          <a:off x="696000" y="1035685"/>
          <a:ext cx="10800000" cy="3960000"/>
        </p:xfrm>
        <a:graphic>
          <a:graphicData uri="http://schemas.openxmlformats.org/drawingml/2006/chart">
            <c:chart xmlns:c="http://schemas.openxmlformats.org/drawingml/2006/chart" xmlns:r="http://schemas.openxmlformats.org/officeDocument/2006/relationships" r:id="rId3"/>
          </a:graphicData>
        </a:graphic>
      </p:graphicFrame>
      <p:sp>
        <p:nvSpPr>
          <p:cNvPr id="5" name="AutoShape 4" descr="Moneysupermarket.com buys Quidco for up to £101m">
            <a:extLst>
              <a:ext uri="{FF2B5EF4-FFF2-40B4-BE49-F238E27FC236}">
                <a16:creationId xmlns:a16="http://schemas.microsoft.com/office/drawing/2014/main" id="{87F9DEE8-732A-B67B-834D-3F3AADFAD1B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1266" name="Picture 2" descr="Suntory">
            <a:extLst>
              <a:ext uri="{FF2B5EF4-FFF2-40B4-BE49-F238E27FC236}">
                <a16:creationId xmlns:a16="http://schemas.microsoft.com/office/drawing/2014/main" id="{6CE35944-E167-4A6B-63B9-24D67480A23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949" t="38235" r="20205" b="37675"/>
          <a:stretch/>
        </p:blipFill>
        <p:spPr bwMode="auto">
          <a:xfrm>
            <a:off x="1541854" y="5007668"/>
            <a:ext cx="794946" cy="21634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eineken Logo History: The Story Of A Global Beer Brand">
            <a:extLst>
              <a:ext uri="{FF2B5EF4-FFF2-40B4-BE49-F238E27FC236}">
                <a16:creationId xmlns:a16="http://schemas.microsoft.com/office/drawing/2014/main" id="{2FAC1E7C-9722-B952-BAC5-F1981B02C4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2341" y="4876031"/>
            <a:ext cx="856426" cy="479621"/>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Nestlé Logo Design: History &amp; Evolution">
            <a:extLst>
              <a:ext uri="{FF2B5EF4-FFF2-40B4-BE49-F238E27FC236}">
                <a16:creationId xmlns:a16="http://schemas.microsoft.com/office/drawing/2014/main" id="{44D50F49-393C-F313-BF34-5FE550DE717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331"/>
          <a:stretch/>
        </p:blipFill>
        <p:spPr bwMode="auto">
          <a:xfrm>
            <a:off x="3492666" y="4876031"/>
            <a:ext cx="856425" cy="496738"/>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Ekaterra | Kisaco Research">
            <a:extLst>
              <a:ext uri="{FF2B5EF4-FFF2-40B4-BE49-F238E27FC236}">
                <a16:creationId xmlns:a16="http://schemas.microsoft.com/office/drawing/2014/main" id="{C4ECD784-B645-010A-896A-2EF010FD34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25258" y="4940136"/>
            <a:ext cx="437555" cy="351411"/>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Budweiser Logo and symbol, meaning, history, PNG, brand">
            <a:extLst>
              <a:ext uri="{FF2B5EF4-FFF2-40B4-BE49-F238E27FC236}">
                <a16:creationId xmlns:a16="http://schemas.microsoft.com/office/drawing/2014/main" id="{3AE743EB-1F0D-B213-0EBC-F7C6F8CE13B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1139"/>
          <a:stretch/>
        </p:blipFill>
        <p:spPr bwMode="auto">
          <a:xfrm>
            <a:off x="5452028" y="4912068"/>
            <a:ext cx="932200" cy="465955"/>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a:extLst>
              <a:ext uri="{FF2B5EF4-FFF2-40B4-BE49-F238E27FC236}">
                <a16:creationId xmlns:a16="http://schemas.microsoft.com/office/drawing/2014/main" id="{559B927C-21ED-31CD-F64C-E975C920A00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00802" y="4912068"/>
            <a:ext cx="734561" cy="407547"/>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Red Bull Logo and symbol, meaning, history, PNG, brand">
            <a:extLst>
              <a:ext uri="{FF2B5EF4-FFF2-40B4-BE49-F238E27FC236}">
                <a16:creationId xmlns:a16="http://schemas.microsoft.com/office/drawing/2014/main" id="{786CDBD0-ED40-96E7-924D-9549763A453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82768" y="4938317"/>
            <a:ext cx="631197" cy="355048"/>
          </a:xfrm>
          <a:prstGeom prst="rect">
            <a:avLst/>
          </a:prstGeom>
          <a:noFill/>
          <a:extLst>
            <a:ext uri="{909E8E84-426E-40DD-AFC4-6F175D3DCCD1}">
              <a14:hiddenFill xmlns:a14="http://schemas.microsoft.com/office/drawing/2010/main">
                <a:solidFill>
                  <a:srgbClr val="FFFFFF"/>
                </a:solidFill>
              </a14:hiddenFill>
            </a:ext>
          </a:extLst>
        </p:spPr>
      </p:pic>
      <p:pic>
        <p:nvPicPr>
          <p:cNvPr id="11280" name="Picture 16">
            <a:extLst>
              <a:ext uri="{FF2B5EF4-FFF2-40B4-BE49-F238E27FC236}">
                <a16:creationId xmlns:a16="http://schemas.microsoft.com/office/drawing/2014/main" id="{A609E06A-9863-5AC8-F0F5-577C921ACD0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90132" y="4968981"/>
            <a:ext cx="981798" cy="293721"/>
          </a:xfrm>
          <a:prstGeom prst="rect">
            <a:avLst/>
          </a:prstGeom>
          <a:noFill/>
          <a:extLst>
            <a:ext uri="{909E8E84-426E-40DD-AFC4-6F175D3DCCD1}">
              <a14:hiddenFill xmlns:a14="http://schemas.microsoft.com/office/drawing/2010/main">
                <a:solidFill>
                  <a:srgbClr val="FFFFFF"/>
                </a:solidFill>
              </a14:hiddenFill>
            </a:ext>
          </a:extLst>
        </p:spPr>
      </p:pic>
      <p:pic>
        <p:nvPicPr>
          <p:cNvPr id="11282" name="Picture 18" descr="Carlsberg Logo and symbol, meaning, history, PNG, brand">
            <a:extLst>
              <a:ext uri="{FF2B5EF4-FFF2-40B4-BE49-F238E27FC236}">
                <a16:creationId xmlns:a16="http://schemas.microsoft.com/office/drawing/2014/main" id="{6A1FB99E-2A37-45C3-05CC-25051DF6471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640427" y="4937939"/>
            <a:ext cx="632540" cy="355804"/>
          </a:xfrm>
          <a:prstGeom prst="rect">
            <a:avLst/>
          </a:prstGeom>
          <a:noFill/>
          <a:extLst>
            <a:ext uri="{909E8E84-426E-40DD-AFC4-6F175D3DCCD1}">
              <a14:hiddenFill xmlns:a14="http://schemas.microsoft.com/office/drawing/2010/main">
                <a:solidFill>
                  <a:srgbClr val="FFFFFF"/>
                </a:solidFill>
              </a14:hiddenFill>
            </a:ext>
          </a:extLst>
        </p:spPr>
      </p:pic>
      <p:pic>
        <p:nvPicPr>
          <p:cNvPr id="11284" name="Picture 20">
            <a:extLst>
              <a:ext uri="{FF2B5EF4-FFF2-40B4-BE49-F238E27FC236}">
                <a16:creationId xmlns:a16="http://schemas.microsoft.com/office/drawing/2014/main" id="{57698582-BF74-FC0A-A263-404B60A6BF9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609962" y="4940136"/>
            <a:ext cx="632539" cy="351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0077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holding up a finger&#10;&#10;Description automatically generated">
            <a:extLst>
              <a:ext uri="{FF2B5EF4-FFF2-40B4-BE49-F238E27FC236}">
                <a16:creationId xmlns:a16="http://schemas.microsoft.com/office/drawing/2014/main" id="{B1C3F359-09D7-D766-EA82-E9E5E48ECE2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11" name="Rectangle 10">
            <a:extLst>
              <a:ext uri="{FF2B5EF4-FFF2-40B4-BE49-F238E27FC236}">
                <a16:creationId xmlns:a16="http://schemas.microsoft.com/office/drawing/2014/main" id="{16302025-6CD0-CCCA-68DE-A7A948DEE8AE}"/>
              </a:ext>
            </a:extLst>
          </p:cNvPr>
          <p:cNvSpPr/>
          <p:nvPr/>
        </p:nvSpPr>
        <p:spPr>
          <a:xfrm flipH="1">
            <a:off x="-7" y="0"/>
            <a:ext cx="11617897" cy="6858000"/>
          </a:xfrm>
          <a:prstGeom prst="rect">
            <a:avLst/>
          </a:prstGeom>
          <a:gradFill flip="none" rotWithShape="1">
            <a:gsLst>
              <a:gs pos="42000">
                <a:schemeClr val="bg1">
                  <a:lumMod val="0"/>
                  <a:alpha val="0"/>
                </a:schemeClr>
              </a:gs>
              <a:gs pos="22000">
                <a:srgbClr val="000000">
                  <a:lumMod val="24000"/>
                  <a:alpha val="25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3B35BDB5-13B4-27AA-7EA5-07554B4CBDB5}"/>
              </a:ext>
            </a:extLst>
          </p:cNvPr>
          <p:cNvSpPr>
            <a:spLocks noGrp="1"/>
          </p:cNvSpPr>
          <p:nvPr>
            <p:ph type="ctrTitle"/>
          </p:nvPr>
        </p:nvSpPr>
        <p:spPr/>
        <p:txBody>
          <a:bodyPr/>
          <a:lstStyle/>
          <a:p>
            <a:r>
              <a:rPr lang="en-GB" dirty="0"/>
              <a:t>Reach Extenders &amp; Viewing Overview</a:t>
            </a:r>
          </a:p>
        </p:txBody>
      </p:sp>
      <p:sp>
        <p:nvSpPr>
          <p:cNvPr id="7" name="Text Placeholder 5">
            <a:extLst>
              <a:ext uri="{FF2B5EF4-FFF2-40B4-BE49-F238E27FC236}">
                <a16:creationId xmlns:a16="http://schemas.microsoft.com/office/drawing/2014/main" id="{56B09972-450A-8127-778F-4F90DC3BB0FA}"/>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McDonalds, “Power Peel”</a:t>
            </a:r>
          </a:p>
        </p:txBody>
      </p:sp>
    </p:spTree>
    <p:extLst>
      <p:ext uri="{BB962C8B-B14F-4D97-AF65-F5344CB8AC3E}">
        <p14:creationId xmlns:p14="http://schemas.microsoft.com/office/powerpoint/2010/main" val="3348989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PASSING_SCORE" val="0.000000"/>
  <p:tag name="ISPRING_ULTRA_SCORM_COURSE_ID" val="826B905D-671C-48BC-A0DD-0FECA015BEE4"/>
  <p:tag name="ISPRINGONLINEFOLDERID" val="0"/>
  <p:tag name="ISPRINGONLINEFOLDERPATH" val="Content List"/>
  <p:tag name="ISPRINGCLOUDFOLDERID" val="26"/>
  <p:tag name="ISPRINGCLOUDFOLDERPATH" val="Repository/Nickable Charts/TV  viewing &amp; audiences/"/>
  <p:tag name="ISPRINGCLOUDFOLDERDOMAIN" val="https://thinkbox.ispringcloud.eu"/>
  <p:tag name="ISPRING_PLAYERS_CUSTOMIZATION" val="UEsDBBQAAgAIACJN40qpAcR2+wIAALAIAAAUAAAAdW5pdmVyc2FsL3BsYXllci54bWytVU1v2zAMPadA/4Ohe6WkH2sb2C26AsUO61Ag67ZboNqKrcW2PEmum/76UZK/53QrsEMCm+J7pMhH2r9+yVLvmUnFRR6gBZ4jj+WhiHgeB+jx693RBbq+Ojzwi5TumPR4FKAy5wZAU+RFTIWSFxrAD1QnAeoZMDAjr5BcSK53wH0G3G2k41N0eDADl1wFKNG6WBJSVRXmChB5rERaGhKFQ5GRQjLFcs0kcWkgr8Eu9d/R8MtETvSuYKqHLPT7A9ckLceL4gOS6gQLGZPj+XxBftx/XoUJy+gRz5WmeciQB5Wc2VI+0XB7L6IyZcrYZr5LcsW0NklY28zXS764yD0lwwA5h3XGlKIxUzjNY0QclkyA/U1KVVLzqAGt4VVbXvNav7V5XzdutnOkcy7Kp5SrBI76kM46CfTJMKqf2etaBT02CrozTMiT7FfJJYvs67dWjPMFcgFbxdk8sapCOICnOxpqIXe3AAMV1R3EbdOwaxq2oJYDt9FXHQVqbrthVJeSNaWa+c88YuILlZIaWVxpWTKfjIw1lgzBPnFXrpvUNcRPdJae/UNvjN+oNT/VW52xgP/RmE9A1NaE5xF7uePgo1kGNdUMim1sWBcpNjG7nFT5lPV0PTC5HOumwEU8TWXMYAwjqinp7GQflEmqwCUs5QjbO9gLTnicpPDTkwzj0700GZXbSYbewV5wKsLtBLQ1t2Uk4zqOxNQqyCcT68QPS6VFxl+tPAd7Ri+tDt8auebopuDtwfn8j1EcxGgGc4MmVpd56u2r5vDBzKlWnc+6cJaBWmEemC4L59XMQlmMfCK2oWWqb/s5NfuwBx3lPDUd01zfQe+iWvFX5lU8Ml+6xYmpScKMZgL04eKkxwD9hO0yCG9N+yJuRN7UAWNi39y/rWiz5evWua7v67APNXzmrHIYN1MfQR2xFGUejXqIi+4jolLYaTeSUS9lG7jR4hhEKooAncJDfefLs8vuyueLywZr83pwgV0u71jpdcKdgkit6/Yifr0b4PE3UEsDBBQAAgAIAOtaAlMxtD4H3QQAAGoSAAAdAAAAdW5pdmVyc2FsL2NvbW1vbl9tZXNzYWdlcy5sbmetWG1v2zYQ/l6g/4EQUGADurQd0KIYEgeyxDhCZMqV6DjZMAiMxNhEKNHTi1Pv037Nfth+yY6U7dhNCklJAduQaN1zx3t57qjj06+ZRCtelELlJ9aHo/cW4nmiUpHPT6wpPfvls4XKiuUpkyrnJ1auLHQ6eP3qWLJ8XrM5h+vXrxA6znhZwm050HcP90ikJ9ZkGDvBeGKT69gPRkE89EbWwFHZkuVr5Ku5+unXT5+/fvj46efjdxu5LjDR2Pb9QyBkkD6+7wBEaBj4MaBhPyb4iloD/dtPLphS3yPYGmwu+klPQnxpDfRvq9w0DDGhceR7Lo69KCYBNb7wMcWuNbhWNVqwFUeVQivB71G14BDHShQclVKk5o9EwUJe8zZlbjC2PRKHOKKh51AvINYgUkWxfmtgWV0tVAHqSpSKkt1InhqdkDHm/2XBS1DNKsgoBJ9qIeBJlTGRH7WrnhE/sN3YnkziMY4iewTOpbtNAdIB/L2oFvBfytVbUHGfS8VSdFtwAAwixJZLKZLmSREtC23hRLJ1qxWhPfPIKKZB4EcxJu52xRrgPEVuwfRme6KEdoRDAChYyYtnyMYm1404sqXsh3Dujc59+FJtwrmYLyR8q752TDBkwoTnbVKQqTiEHI+iWRC62mmgCjG0ZGV5r4r0IEv349kG7BEngEJw6B441RhbYMgPAexVFDyp2sB8e0qc83hICVwOMTjXZ3WeLDrKQYU8maT7KVlDrPYTrzX/N2jxMLiCEgdGCvpIBBdARBd9JK5xBOSBozYZYl96I1tTgSafLTNsmSdhutDlGrEkATkd0pVQdQkr2iXAD4aDyn5aIvxlCpnk2f4T/NYAQrBNDs3FioMJRdqe0cC2DnZ1Tn+Zer/HZ7bnYzeGJAfqialpA1oZA+LMVYWYlEpvAPSydMXyhKMbnjAd2DU8lorUPKYT0FjyVy3+RqzakO6bDV8TF1+9Oepp2gHFP7Ywq0swr6p4tqzaVO+Z/xwrdLF914QuW3+e/sjBxA694LtByti6CVKXyJQiq2XTC14cn51lfWPUasQLPdU9Wj/akqgh/aEHrDUUqrsEhmFDNzaYD2R3KY+cgaJJ0zuguXj5bQ+dJNgAEIWei3EJrjow4VJzfnf5GR5GHoXGMeM3pahapzJTjU2Ang5tAmOw5BV/KMYbfquAxyRnq2Y4g/ZoIt0a0L3Z76BfUI/6YDIBwPlmriqRFBnYn3bAnI7x1gMNzR/sZKZqmZrileLOUD34ts7446nytlCZWZWs3CZv02lOX2JFs7mwUTrpMZfs6q9zfPbK7/lRirAdwiTi2MTR44uja1V2FIIS0K7wabSdfqAWMlYlC2irt6rO045AzVHGxWc2gG32HHFWJIv//vm3I8Y3ljSraLP6Wy8QPZcBC+Id2B9EVbz8sw2E2sNDOXPTRWpz9NvKdTwJUg+y8IccsVjTWjKVwdJRu15I8k3QbEpt53wMdRCZtFd1kbRPafsIYzu8AC4zxwNrMGbFHRAhVUr2QjGutgaXerAz0eoj/HAEX/FCO6mP8Msait429Sax7brmhQSUIJw375rOmcKBJ9m8mZBq3hnMObcJsO03eDwVVV/AEOPdCwd9qDYHWB9OyJBGHWrTNLgtlwFdNPcPZLF63O92d6V5K3T8bu8l0f9QSwMEFAACAAgA61oCU0dLVwP8AwAAFxEAACcAAAB1bml2ZXJzYWwvZmxhc2hfcHVibGlzaGluZ19zZXR0aW5ncy54bWzVWO9y2kYQ/85T3KiTj0F2atcOA3g8thgzwUCR3CbT6XgO3YKuPt2puhOEfOrT9MH6JN3TYQwBJyIpnWQYD+i0+9u/v13JzYv3qSAzyDVXsuUd1488AjJWjMtpy7uLOi/PPaINlYwKJaHlSeWRi3atmRVjwXUSgjEoqgnCSN3ITMtLjMkavj+fz+tcZ7m9q0RhEF/XY5X6WQ4apIHczwRd4JdZZKC9JUIFAPxLlVyqtWs1QpoO6VaxQgDhDD2X3AZFRUdQnXi+ExvT+GGaq0KyKyVUTvLpuOX9cH5pP48yDuqapyBtTnQbD+2xaVDGuPWCipB/AJIAnybo7tmJR+acmaTlvTqxKCjtb6OU2C50alGuFOZAmiV8CoYyaqi7dPYMvDf68cAdsYWkKY8jvENs/C3vOroPe93r4L4/iILw/ia67Tkf9lCKgrfRHkpRN+oF+8hXhb95NwxGvW7/zX00GPSi7vBJCzO6kZCmv5mxJmZWFXkMq4Q1TVKkY0m5wB79KI0aDHa5oPkUItXhWMQJFRo88kcG058LKrhZIBmOkAwPANmlziA2I1u2lmfyArwnOAeIjmEtVy1x+nrVEmfnG6H7zvpTWDu9bFJjaJxg8+BZ6VrTXz96FJsouRGavSZjJdgqIEjHwPo0hTVKhA9cdlDy2CMTLILAUAcZSBJSiTTkBsOPVwC6GGvDTUm/zlL6MudUEMTDOQHkNtxKR5zQXG9kfZV52/xx+7e+MqB/d+lwR8+J/qoKwchCFUTwByBGESx1keKvBMg6ocgkV2l5ipQ3RAuOzs04zIFdVDH0Dk2kBWrifMkEGGfhz4J/IGOYqBxxgc5wGuE51w6/vhdwRrV+AqWPPr5wNOn2r4O3L2yAlM2ojPcEx/6ANDOHwKcYu1RoQgiF2VyDwMzEtNBQ1odxVopVCbP+5RXRPC2Eq/h/XZc16ANW5zBW6MLVqEphPutBZbMJnZWctDwroZGNHEviMPFGjIOGywKqAsZUEiXFgtAYh7m2DJ9xVWg8cVx20PqLHHSqhMvS1SnOQzSWM8iroB0dv/rx5PSns/PXjbr/z19/v/yk0nLBDQW11tyGu3p2g1bT+miPfkbpE9t0S7ej8tS2KNsyuvsJYbnJtud807c7aPdKKjfnt7qRwuBydHVDRkF414vCRpWG6CtknYkT7KiJfaasojO4i7AkQRXR4Sj4pZIbWJtKbAjCSnCDSnG8qSI1cpt6uLalK7mA43zqxhMOdMFTjp35XVD0ObZ8Pbv/F4Z+9UOjo/iBGAo0jxOs6sE64buYgodM8beUNXe1et3beL9r+jvfpO2dlEueYi7tpl+9frdPT47wjXHnrVoN0Tb/mdGu/QtQSwMEFAACAAgA61oCU6GEF03jAgAAlAoAACEAAAB1bml2ZXJzYWwvZmxhc2hfc2tpbl9zZXR0aW5ncy54bWyVVsFu4jAQve9XRNl706XdlpUCElAqVepuqxb17iRDYuHYke3Q8vdrxw6xgUAaCymeec8zHj9PiMUG0+mPIIjTmnOgcgVlRZCEgKISJuGqwHSTsK8Av1cc0zxQzh3wQFpYGBkyI4y/g5QKIrSltQU4m4RJLSWjVymjUkW4ooyXiITTn9fNE0cN8hKLbYErzmPzXOCsUQpdmOEUG+P3vR59hJSVFaK7Z5azqwSlm5yzmmYX4xS7CjhR1dQb/3O/WPYGIFjIJ1VgL6flWI9hlIqDEKBTulvqcZFFUAKkjXT+VA44Xajzuz+gbbHAsqHNfunRR6tQDn6RxzM9+vFUre4Rrpej0c3deYKEL6mgNyM9eqGN8r+1OKvq6jsaqTjLdUF9zvxuMetXy55DGMrU9VOE0fz2cXx7kaA3pAMpxsNYjz6GLc/tgx4OyL669z7W15Uz8qrretAQ9KEnBKaS1xBH7cz4RME+X2qp7kfrdy0d5lXl/IpqAdM1IsLCOmMHfINPTDMXZS0d5IORuoSFSdhF+o6OsFjMm2bhZLg3OSly2B7hHGOH/KfqeoR0jB3yneAMXijZWY+T7KHLkNpDniN7nOfrr7xAkZpm1tvOWq+O9KyvrnBStYYWU7IMpkKns8Il6IOLo8ZmUoqOcoop2uIcSczoX41Lds1mRBwdOKzWTisrllgSOCW4JkfVpt1yNXNfj9brC9J8FrrNmXkgVRefhMzoMgwsZxI2a5iP4TGcMgliKBhJidKiVJ+8wRTdhBUe+BNds6GkEvEN8BVjpDdOHDlViKPTdY5tMU4dAK3LBPhSnRuGVji+zeAKnBdE/eQHhk/IfEKP0zBloZajCO916RisCADxtGhVaybGU9ZEYgJbINbrGJoN9+0sFkqlfYKbyWdYS1dy1jJIk7ZXdMfp9TnPcYLwofJiftdxHQNkL1Eimp15N7/tw04uXmtu+5nWuQsyBqslb2nlP66hMup/o/8BUEsDBBQAAgAIAOtaAlOpYJAf6AMAAKgQAAAmAAAAdW5pdmVyc2FsL2h0bWxfcHVibGlzaGluZ19zZXR0aW5ncy54bWzVWO9u2kgQ/85TrHzqx+K0l15SZIiixCioBDjs3LWqqmjxDngv613Xu4bST/c0fbA+yY29hEAgqWnL5U4oAo9nfvP3t2PHO/mUCDKFTHMlm86L+oFDQEaKcTlpOldh+/mxQ7ShklGhJDQdqRxy0qp5aT4SXMcBGIOqmiCM1I3UNJ3YmLThurPZrM51mhV3lcgN4ut6pBI3zUCDNJC5qaBz/DLzFLSzQKgAgH+JkguzVq1GiGeRLhXLBRDOMHLJi6SouDCJcFyrNaLRzSRTuWRnSqiMZJNR0/nl+LT43OpYpHOegCxKolsoLMSmQRnjRRBUBPwzkBj4JMZojw4dMuPMxE3n5WGBgtruJkqJbTOnBcqZwhJIs4BPwFBGDbWX1p+BT0bfCqyIzSVNeBTiHVKk33TOw+ug2zn3r3v90A+uL8LLro1hB6PQfxvuYBR2wq6/i35V+It3A3/Y7fTeXIf9fjfsDO6ssKJrBfHc9Yp5WFmVZxEsC+aZOE9GknKBI3qvjBoMDrmg2QRC1ebYxDEVGhzyVwqT33MquJkjFw6QCzcA6alOITLDom1Nx2Q5OHdwFhADw14uR+LV6+VIHB2vpe5a73dpbY3So8bQKMbhQVkZmueuim7VxkqupVZck5ESbJkQJCNgPZpggQdt6ZAxVl1gbv0UJAmoRNpxg/lGSwudj7ThpqRbe6F9mnEqCFIKzwUgl8FG/lFMM71W5mWpi2mPWu97yoD+YPO3oodU/1S5YGSuciL4DRCjCPY2T/BXDGSVQWScqaSUCqoN0YJjcFMOM2AnVRy9QxdJjpZ4nqQCjPXwMeefyQjGKkNcoFM8fVDOtcWv7wScUq3vQOltjM8sLzq9c//tsyJByqZURjuC40BAkpp94FPMXSp0IYTCaq5AYGUimmso+8M4K9WqpFn//o5onuTCdvxn92UFeo/d2Y8XOrc9qtKYb0ZQ2W1MpyUnC56V0MhGji2xmHgjwjOIyxyqAkZUEiXFnNAIT29dMHzKVa5RYrlsofV3BWhNCZdlqBN8JEBnGYOsCtrBi5e/Hr767ej4daPufv37y/NHjRYbbSBo4c2utLMHV2Y1q3uL8xtGj6zPDdu2ypJiRNmG0+2PBIvVtXnOe26xdLbvoHJV3ltBo6fbQYF/Ojy7IEM/uOqGQaPKCPQU8sxEMc7QuHhsrGLTvwqxCX4V1cHQ/6NSGNiNSvPvB5Xg+pXyeFNFa2h382BlL1cKAQ/wiT2Q8AgXPOE4i/8LUj7Ejx/n87/Cya3PhfxRUloa74mTQLMoxj7urfdPd9I9XVX/S4WyV8vXtrX3NM/d+kZcQ/n6fxdatX8AUEsDBBQAAgAIAOtaAlMyYqOLkAEAAAMGAAAfAAAAdW5pdmVyc2FsL2h0bWxfc2tpbl9zZXR0aW5ncy5qc42Uy27CMBBF93xFlG4r1AYKaXc8glSJRaV2V3XhhCFEOLZlOykp4t+LEx6247R4NvHVyR3PWJ59zzsuP/G9F29ff9f7N3Nfa6A0yQu4N3XcoedK9wXOVvCR5YAzAr6FlOdfL/LhSriMfVKbxtW7shWan08dNFPaGmGhi9wBChdYOsBvF7hzgD8XsKfV1dSkNToupKSkn1Aigcg+oTxHNePfPdRLL9GCaQm8QRf1cqBrlIBh+jd5dXwaq9C5hOYMkWpJU9qPUbJNOS3Iqst1UzHgxyvfnmp5Hs8iww5nQr5KyO3EUaiim2QchIBT3lGkwgljFAPWfNvdtFDDuF2QRZeZyOSZnjyq0GmGUmh1KZyoMDFy9LK5hygIBqM2J2EnG2IQqDAIjCrgt1hRVrAbLpBxmqqOtNDpaDYxr/KCYopWGUkbLpgOF+HQyanDKtsGnIcqdPBa6HCuwjeeELWe0Mbx+vKu0eF695YmjaF0ziqsrEvXIMAukbhE6hJZ5xRqDxJpDxK1//S+/juNbdc7/AJQSwMEFAACAAgATmFyVCkQ9LPCDwAAfiUAABcAAAB1bml2ZXJzYWwvdW5pdmVyc2FsLnBuZ+2a+1tSWffAabrNVF6apsbJC1Zv01zKa6lh4liWNaVNmmmmkjliXtDQQAGBKZ+ypoScSkdRaOI188o0hBcUtJs0KZJ5IUSlYowAlUQOKAh8wXrf7/P+D/7AOex99uectfZaZ+21zrMv/xQWYrNi/QoQCGRzYH9wOAi0JBgEWpz26TJLz+GXoWGW06Ls8JDdoIYeJ7mlsSQ5KDQIBLpHXjmXsNTS/uzM/uPZIJDtI+tvES/z7s8g0OY1B4KDjubGT4xIrozn4HlT2fTiY4Wh2277FIbWI8oeR6xZG/x4cPcf9zZrlj8MOu0W4NrfuIRz7fPPf/1CfPRbTdQK1snHxSvil/y47f5q3AaHoKzVHprdQf8uCTKf+1bFx4ADZRRBz+TcywDcWyD3UT7Tf7qi1EhI7qHO7spB91QOeAgCzA8Vik3kepe2LOBpmgrra5G0Y1u1YR+LlOoijbXbSMuduyy/sMjSbRvEIlPprur+Eio141NLx5n9NeeclhapCCpDnw3IOuII69pBALed6b3oPy0dV/WHvNR6seBuzNNK0Vfzfw/ZWwe8+XSj5fiDU9ASy+nSpkvWS8glqy1HV5LrJ5bT49WWKQb94nfe+jT7kAVoAVqAFqAFaAFagBagBWgBWoAWoAVoAVqAFqAFaAFagBagBeh/ocYVG3NiTR2KCBo+C2AxiNnAiApPTPKhQOCocYXD4L1y50TLOLRvAyyTVc1omeMH4pF0ViLiRIm8S1ITATMcb6D42m60fssduBI485rlLhiHoLYqf+8h7bCAYpxqeWCeR+BjBitxQpAeGMLi/1EvUkJ38bmZqdL5D8Zc7eZSfKhzn+jesh7eTEQ+fi5fHnkSBPKFGV/N/nRqv6APNqs4C7OQG8JGSgwEzwedQY9r92gDUYeSeev9cMnGmiZ2BuOTxSA/GLCnWkYlvh7y/utRmchEssUooCMyOyeLgG/T4ei6HKThhISFFePt6uLNK1Vl1MDpQRzYjz2cO+RInKoIEWbrxLAs3oiq7XWeVmmTiZMTahPjiCQdj0KUVwhVBa2TmJMAm0aTNCkb/SdQW/kujihR05ya3JCZl97fiCqFMrRpbeMpTbXiuwwmd3JKg4eQoziYtQ6gjtmaKIWLolubc/ZdhG4ivb1pw6XYa6XOSsTAbTW1S8eYNNw0kOMuuUX6VXdtPczYm7G3KOb3QdQI0Wx03LvOJ0J33FkFGUSNf7+uX77WVm/auvYgvOjkCLqKQ6qUWuVgk7jcoTsZ9J5aRuupAxXxhoim1ra5A+IB1AAgBAZ9pGNa+a544K11cmVVo2lvriU3Cuh7aNgMDkO3ZnWw29NuEtCYmnCc2GD4ey7c+IVpO8P08h+I6NBI5lpQZ59bu9SkZPzmoKJ5hh/1e3fyz4xWlKw+eziR7ubfeW/oTmM9o4k7iRQPMQixx/ZX855bHk1jhU6Ijy8rmi4TIRaD/oQByi8KtNwNXaUTum8SFFHJcAP326B/znePR6tSr+f2rlSJMHT9Z6bmT+FE+Eoz1y5Zl8SJqTLVGeh7nrEnBiuaepDkwrEkHoNpchI46upvH3hCut54ImcIWiHsznAE/WKE9Pt+4ZzcKKHfqDYfy200U+w/KNYAX/mqVH8Zb07thAArfhn73uElTfSQuGpVlyFrnfcgImdI6VCPS093DB5KaaJUNB6W7WCKl4FOEhug6pes5PiCACYevJl/k7zLK2BZ1eYPtovjr+vwljK+daoi1LTHtv0FY14wOzgU68YwS4pQZJugn5mlIz4gkAE5aM5+tdfikuTf4EJz79SdJUWZeOWJ2mQq5i17TDPrzp15w4qIL0MaxlBXFVmV0IYJOLOtUJUn8xe6t5ePARo0fUzIln/Uo5JA54sw9fGbf1J9iSyDVSfg1roUMzp28nGXrs5rcnpLgE8j3q4IPTSRAbeffcmDNmLNBglx5JFdYJ5Gx6niZvanSH1QpRD8znktA9Gz7mgeayw9rimj/mWfjIwNjSnuE+7Ejea+6NYS7/M1ntENNBxYr3TSpRz1JuwKo0FdeJVjExlerW20py3Li/xVbdko+YtKx2G0GFHrTpztEjZGO2/7TqGBeEg12h0c/iFwv765kcJX+7jgNb3KEvOwDJpzNkagxmJbe9VpI2fhPGxU1WcbOZcqKqIgF/uB+8jV3YRI13fSEwm3YEFHqiLL330zYPY/iI99fXuyymr20e4D5EIIcZWf0a+arNSQ3AGgULUnHJZWgX6BnoAvLUJJEhXg8+GSVrhMqGsZm3eRkQHcgXEvpgwP7GFQkfUv3WDcvD3d0VRYamG0eIDXtdS8xy7g7Fl9sy10opv04DTlK/KDZhinoSHRg8A9GsGrg7oI+wBkxTHe6+auYiSHw083EDbK1gfrzx1dToe64Z+nJvT25XR6eWke1MjPA6WCvLd61KCssjaygjB8Lm60c8aV8eRQXMi85lwOlx9njU2RV0TX3+zd9isOCYlYqa5EXfkZHaHbu/c8pAeQOSz/zqd7Mh+Cz6t8ghRXnB19YdE73JPOYNAPVTNaG9oFjuACABNyDSVmsUen2DqEj7GwtR3cLzGbqEckaal6XBTtmExIAzCcH3/+YHJfu/gW7IRoUNsnmE5FHFc+NG0guI/j6qMFZoV0lHt732F8fHHa43gGSWCn1EAQsYszvZhSjyE4lvasGcYCo2ImdDOzzSa3HSwY63AldFKQZohpF8o4+MDMBmkETaVeUUTFbu0m8SCydcH6MFW+Zxh4riHRiAG/pHLn/FihFcdKvpI19+GKm3rt1FCO6n3ZGNAvS6J5+w92iCihxHw3qa5W7xIp8e5UJXcRnyrAPRDiR+ENM7Ak0glHbdmZWUzAljrBYea+cVmh9PtLhoJMJvh2BRzOS7jP7+f2Z7+ydcBvxcaNGEZpZAM0THXiCd206BQMXT7mKeH1Jyagdw3ubHJ9sbzBVp1VbPen1Das4ljnzknbnXJSzOg+ok3ce8W55+5rY+IP40erWHHJ6LpzTF+KyZ971TnAaKzs5j4QwNFiEGgcDmbGOmp3cwcv7uAcq+tLo5jyVq0HMKX1qw3CRCxeJGyfqN04L5bG8x1whiE2YDIDZRMCJSZLJfMa16AKhczy0TvkWS7cKpPONdyfW074AQiCTr7qT0kqlzbkjEwMbM2kt1/Ut00+1ze73N3RpawWlKArrGvnaLpeBSAlgXrDQblqwxb+eOMi0Es+9I7w4kFnD2y9X80F0wHVhhd9jLJ3HeGeCVpqdlWFCOmA8MavSk2VKKR6tgGj8rp0tVhQ6l9zY1Q2ppmo0LZoUpItwrTYM+zlIOSR8/s5dSl51c/VWMX0X4JS57RX4/w7xMz7V9tN4eZ3AzIgmRZoIiXxZ+ykfh/sJDGO6hgB4iECFhGdNqBvJnhAuaIUxlplG4EV8uQ8Ut/yOl0vhCvURqWP2MQ+xB/3u9pYCl22A3h2U988+NgIuOXvRwRS4g+SO2V9AXgcx+W/VhP6Rtbne4rl8XkaOXP5cfcfFJD/Gm5Ron31V0T3dEwAgBHJLHETwjCJumrBOKOgPh5lcPa926doEyX9UmLxs8BvALtEfLwCF9meVdfue0NPjZTlDMeZFh/3bkVYkp/pyzxaszY9zZLr2JT0CWyUgphhYfbDmJKe+A1Zw5r1TebhsdDg5I+WlctYeOwEjn9AOc6N5Xj9G/ZtuKGt/Dpp1ieCfEE0FS2Lzd8feE3xIAJcQvjhqvtXipIvCsXAohPF96WT16CcBnpPGucnuVLpf6u9ccpWjigWBlIH0ZgfhBYlDj0hrQDroO+pAzTzE1g91HzBffTVdTKUy55G6JwRm652/A2PMD8HDi4tUeB+rIARZUqpyEequ0KdX35bGXgjRUhFInyB4XrqI+cmPxXrlPE4czI0EoeP7txxCnanm5B26nqpc36vTx/vVhVM3gvLVhmQyvGpNqRZvxNQRyXrtST/t5SwgGVw3pt/WaJeqv7B9pr8+6tWxBXvM14XIfW3dBXP+6rcAeeWtsV65XrVtamkKSmgS6HHqZ6K7sVj+SdcojnqRl+XveRMokHM03cyBS6ICPFgEly4tO3nka3tdgO6c1ObiQCS6J7SdVr8wQo5vDFL2jb3wI4RoBzKK057NKaJuSf8bYcx3xj/Tpf9oFeth3g46bjrLW7tOe/WnfIvv7sxqhuqgiKO9k0lxoqFPEvQMsz8WmaxxtcROvxHHVyCUxW3+klN0ju20ZnebrttkZaVSB4ZiJIpdIy5B9vPd1tTOxFqkftOxof1fOrVzVohFeVssqyNN3yioOqnGr/yztDPNr4dswQvOm2m1EAirIWvgw62GEbaW7BKhrlXQS0wXT3R/YioZ9QSzZ3me50w0zQxzMxNf9P2IYAIqqCGf/4/1YiAYbHYVWEH7VtcrTfFMvuxgmtJ72dmqsxJwB+BpoJNwJR6botJ//cAZXSqtW+p75eSrZ+coYskJaHlH7Mh7OTslw0BBsiwNeFKUhBvirRRSWWuWUGWFSeEkTvheMwMSATD9v6myWpzrugTdphjE+ZtrZnJNjbo2tL9M2yYoI5COBHmg4yfN4NWOaoLuN9nuDy8wlusOvKsTZcPpk6av15StNKLmRiAfZJG0F98fgS+8t1fw5NbVHnCs/5u3OOgV/uY7e4UPzLRQ+kDb7IBdZgGcD86qbu1mBseUWBMOltF+fxDnrbf/u/tK0HDp7W6pDUAriA5oNWUsQkEouwky3J90+AGf4hGJMtWFuY//aN97h28O4WA3WW4WWqZmrFPsLPQjYSkt4M+/7lBsvGvZ+xJdqHV+8+guVogMx63D+0XoaJ4ioVHENl3I3TydFoTC2m/858XaObb7RdqTYZhEaWGoJkSwGC7hLyuaWVopGRGK+EmFPHrE9eBmnvHVV13FDo7wRtwN7sHPzcvnf9j3Zqd/KGpn4TjyVP5nYX5+x9S+stl5dow42VfCZOtO6dr25pb/s9IuxZX20oA6H1PfL4ULwbrNdtB7zeZtd1miyNYqrNqcJjzMz1wP423J5YpNJU/sVtvKV7G6ghlZT4Uk2bmJgM3rbC88FAbsDcLYckb4qzbh2wTjGz50NS1wXHKpOFrS0037MTgTjuHqDarC4jqqRRQiiRXK6IjUsXs7nG2tUwsdc26Ut1xRLVF7dgO+NcKiK+vuF/ZQDTozLma2h2sQgdrFZl9/uk2BU9yVqeIbJIgNZIpkuI+JBNt3afzavOH0lL2gmsWr7fWmlfqYp5W1pJ3+QSssV63j1zZohmedj8ksJabfsEDu90GzEqDJZL+ngH6uEGo32lpUdlhvPZv+cX5rT+3hkIEgGv4tCaKy8a+fzYgv2Dtztg7AKnBzJ0+VmtefifxhleZW0Ghtf/A3rDght0nz/8fUEsDBBQAAgAIAE5hclTAqrEVSgAAAGsAAAAbAAAAdW5pdmVyc2FsL3VuaXZlcnNhbC5wbmcueG1ss7GvyM1RKEstKs7Mz7NVMtQzULK34+WyKShKLctMLVeoAIoBBSFASaESyDVCcMszU0oygEIGZhYIwYzUzPSMElslCwOERn2gmQBQSwECAAAUAAIACAAiTeNKqQHEdvsCAACwCAAAFAAAAAAAAAABAAAAAAAAAAAAdW5pdmVyc2FsL3BsYXllci54bWxQSwECAAAUAAIACADrWgJTMbQ+B90EAABqEgAAHQAAAAAAAAABAAAAAAAtAwAAdW5pdmVyc2FsL2NvbW1vbl9tZXNzYWdlcy5sbmdQSwECAAAUAAIACADrWgJTR0tXA/wDAAAXEQAAJwAAAAAAAAABAAAAAABFCAAAdW5pdmVyc2FsL2ZsYXNoX3B1Ymxpc2hpbmdfc2V0dGluZ3MueG1sUEsBAgAAFAACAAgA61oCU6GEF03jAgAAlAoAACEAAAAAAAAAAQAAAAAAhgwAAHVuaXZlcnNhbC9mbGFzaF9za2luX3NldHRpbmdzLnhtbFBLAQIAABQAAgAIAOtaAlOpYJAf6AMAAKgQAAAmAAAAAAAAAAEAAAAAAKgPAAB1bml2ZXJzYWwvaHRtbF9wdWJsaXNoaW5nX3NldHRpbmdzLnhtbFBLAQIAABQAAgAIAOtaAlMyYqOLkAEAAAMGAAAfAAAAAAAAAAEAAAAAANQTAAB1bml2ZXJzYWwvaHRtbF9za2luX3NldHRpbmdzLmpzUEsBAgAAFAACAAgATmFyVCkQ9LPCDwAAfiUAABcAAAAAAAAAAAAAAAAAoRUAAHVuaXZlcnNhbC91bml2ZXJzYWwucG5nUEsBAgAAFAACAAgATmFyVMCqsRVKAAAAawAAABsAAAAAAAAAAQAAAAAAmCUAAHVuaXZlcnNhbC91bml2ZXJzYWwucG5nLnhtbFBLBQYAAAAACAAIAGACAAAbJgAAAAA="/>
  <p:tag name="ISPRING_FIRST_PUBLISH" val="1"/>
  <p:tag name="ISPRING_SCORM_RATE_QUIZZES" val="0"/>
  <p:tag name="ISPRING_SCORM_ENDPOINT" val="&lt;endpoint&gt;&lt;enable&gt;0&lt;/enable&gt;&lt;lrs&gt;http://&lt;/lrs&gt;&lt;auth&gt;0&lt;/auth&gt;&lt;login&gt;&lt;/login&gt;&lt;password&gt;&lt;/password&gt;&lt;key&gt;&lt;/key&gt;&lt;name&gt;&lt;/name&gt;&lt;email&gt;&lt;/email&gt;&lt;/endpoint&gt;&#10;"/>
  <p:tag name="ISPRING_PRESENTATION_TITLE" val="Future Focus Report - Q3 2023"/>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2.xml><?xml version="1.0" encoding="utf-8"?>
<a:theme xmlns:a="http://schemas.openxmlformats.org/drawingml/2006/main" name="1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712C10D46BFB04798D9B0BF8875AC26" ma:contentTypeVersion="9" ma:contentTypeDescription="Create a new document." ma:contentTypeScope="" ma:versionID="0529903f3036c693614b27c4cb42a34a">
  <xsd:schema xmlns:xsd="http://www.w3.org/2001/XMLSchema" xmlns:xs="http://www.w3.org/2001/XMLSchema" xmlns:p="http://schemas.microsoft.com/office/2006/metadata/properties" xmlns:ns3="b285913d-14e6-45f5-a3a7-22f3c8c29baa" xmlns:ns4="7c0d7b1a-507e-46fe-ab3e-c281bbe4bb2b" targetNamespace="http://schemas.microsoft.com/office/2006/metadata/properties" ma:root="true" ma:fieldsID="45f79b689ab585f420f25ae3252ac4fc" ns3:_="" ns4:_="">
    <xsd:import namespace="b285913d-14e6-45f5-a3a7-22f3c8c29baa"/>
    <xsd:import namespace="7c0d7b1a-507e-46fe-ab3e-c281bbe4bb2b"/>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LengthInSeconds"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85913d-14e6-45f5-a3a7-22f3c8c29b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c0d7b1a-507e-46fe-ab3e-c281bbe4bb2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B904C35-2EEA-4522-8CD1-3BC9BEEF119A}">
  <ds:schemaRefs>
    <ds:schemaRef ds:uri="http://schemas.microsoft.com/sharepoint/v3/contenttype/forms"/>
  </ds:schemaRefs>
</ds:datastoreItem>
</file>

<file path=customXml/itemProps2.xml><?xml version="1.0" encoding="utf-8"?>
<ds:datastoreItem xmlns:ds="http://schemas.openxmlformats.org/officeDocument/2006/customXml" ds:itemID="{46B6022E-8A93-42F0-BDB4-69DBA3D54EE2}">
  <ds:schemaRefs>
    <ds:schemaRef ds:uri="b285913d-14e6-45f5-a3a7-22f3c8c29baa"/>
    <ds:schemaRef ds:uri="http://schemas.microsoft.com/office/2006/metadata/properties"/>
    <ds:schemaRef ds:uri="http://purl.org/dc/elements/1.1/"/>
    <ds:schemaRef ds:uri="http://schemas.openxmlformats.org/package/2006/metadata/core-properties"/>
    <ds:schemaRef ds:uri="http://purl.org/dc/terms/"/>
    <ds:schemaRef ds:uri="7c0d7b1a-507e-46fe-ab3e-c281bbe4bb2b"/>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AA84130A-5CCA-482B-A0B0-C54EBD94EA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85913d-14e6-45f5-a3a7-22f3c8c29baa"/>
    <ds:schemaRef ds:uri="7c0d7b1a-507e-46fe-ab3e-c281bbe4bb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ThinkboxPowerPoint_Template_Nov17_FINAL</Template>
  <TotalTime>36731</TotalTime>
  <Words>3824</Words>
  <Application>Microsoft Office PowerPoint</Application>
  <PresentationFormat>Widescreen</PresentationFormat>
  <Paragraphs>1325</Paragraphs>
  <Slides>28</Slides>
  <Notes>28</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28</vt:i4>
      </vt:variant>
    </vt:vector>
  </HeadingPairs>
  <TitlesOfParts>
    <vt:vector size="33" baseType="lpstr">
      <vt:lpstr>Arial</vt:lpstr>
      <vt:lpstr>Calibri</vt:lpstr>
      <vt:lpstr>Symbol</vt:lpstr>
      <vt:lpstr>Thinkbox</vt:lpstr>
      <vt:lpstr>1_Thinkbox</vt:lpstr>
      <vt:lpstr>Future Focus Report</vt:lpstr>
      <vt:lpstr>In this deck...</vt:lpstr>
      <vt:lpstr>Category &amp; Advertiser Analysis Q2 2024</vt:lpstr>
      <vt:lpstr>Q2 2024 TV Impacts by Category</vt:lpstr>
      <vt:lpstr>Top sectors by Q2 2024 impacts</vt:lpstr>
      <vt:lpstr>Household FMCG - Advertiser </vt:lpstr>
      <vt:lpstr>Retail - Advertiser </vt:lpstr>
      <vt:lpstr>Drink - Advertiser </vt:lpstr>
      <vt:lpstr>Reach Extenders &amp; Viewing Overview</vt:lpstr>
      <vt:lpstr>Identifying the ‘Reach Extenders’</vt:lpstr>
      <vt:lpstr>Identifying the ‘Reach Extenders’</vt:lpstr>
      <vt:lpstr>Top genres watched by ‘Reach Extenders’</vt:lpstr>
      <vt:lpstr>High indexing drama content</vt:lpstr>
      <vt:lpstr>High indexing entertainment content</vt:lpstr>
      <vt:lpstr>High indexing film content</vt:lpstr>
      <vt:lpstr>‘Reach Extenders’ aren’t solely limited to high indexing genres</vt:lpstr>
      <vt:lpstr>When to target the ‘Reach Extenders’</vt:lpstr>
      <vt:lpstr>Q2 2024 linear TV facts &amp; figures</vt:lpstr>
      <vt:lpstr>Programming  Q2 2024</vt:lpstr>
      <vt:lpstr>Programming Highlights – Q2 2024</vt:lpstr>
      <vt:lpstr>Drama - Programming Highlights</vt:lpstr>
      <vt:lpstr>Entertainment - Programming Highlights</vt:lpstr>
      <vt:lpstr>Sports - Programming Highlights</vt:lpstr>
      <vt:lpstr>Hobbies &amp; Leisure - Programming Highlights</vt:lpstr>
      <vt:lpstr>SVOD Drama &amp; Entertainment - Programming Highlights</vt:lpstr>
      <vt:lpstr>Q2 2025</vt:lpstr>
      <vt:lpstr>Key Dates</vt:lpstr>
      <vt:lpstr>Programming Highlights – Q2 2025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Future Focus Report - Q3 2023</dc:title>
  <dc:creator>Kate Allinson</dc:creator>
  <cp:lastModifiedBy>Harry Parker</cp:lastModifiedBy>
  <cp:revision>3672</cp:revision>
  <dcterms:created xsi:type="dcterms:W3CDTF">2017-11-21T15:01:39Z</dcterms:created>
  <dcterms:modified xsi:type="dcterms:W3CDTF">2025-01-14T10:41:17Z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0x010100A712C10D46BFB04798D9B0BF8875AC26</vt:lpwstr>
  </property>
</Properties>
</file>