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8"/>
  </p:notesMasterIdLst>
  <p:sldIdLst>
    <p:sldId id="270" r:id="rId6"/>
    <p:sldId id="2147376123" r:id="rId7"/>
    <p:sldId id="4751" r:id="rId8"/>
    <p:sldId id="4701" r:id="rId9"/>
    <p:sldId id="4717" r:id="rId10"/>
    <p:sldId id="2147376121" r:id="rId11"/>
    <p:sldId id="2147376117" r:id="rId12"/>
    <p:sldId id="2147376113" r:id="rId13"/>
    <p:sldId id="2147376109" r:id="rId14"/>
    <p:sldId id="2147376108" r:id="rId15"/>
    <p:sldId id="2147376107" r:id="rId16"/>
    <p:sldId id="2147376112" r:id="rId17"/>
    <p:sldId id="2147376122" r:id="rId18"/>
    <p:sldId id="2147376120" r:id="rId19"/>
    <p:sldId id="2147376114" r:id="rId20"/>
    <p:sldId id="2147376115" r:id="rId21"/>
    <p:sldId id="2147376106" r:id="rId22"/>
    <p:sldId id="4752" r:id="rId23"/>
    <p:sldId id="258" r:id="rId24"/>
    <p:sldId id="2147376125" r:id="rId25"/>
    <p:sldId id="2147376126" r:id="rId26"/>
    <p:sldId id="2147376127" r:id="rId27"/>
    <p:sldId id="4753" r:id="rId28"/>
    <p:sldId id="4656" r:id="rId29"/>
    <p:sldId id="4693" r:id="rId30"/>
    <p:sldId id="4698" r:id="rId31"/>
    <p:sldId id="4699" r:id="rId32"/>
    <p:sldId id="4700" r:id="rId33"/>
    <p:sldId id="2147376249" r:id="rId34"/>
    <p:sldId id="2147376124" r:id="rId35"/>
    <p:sldId id="2147376128" r:id="rId36"/>
    <p:sldId id="11408"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23"/>
          </p14:sldIdLst>
        </p14:section>
        <p14:section name="Category &amp; Advertiser Analysis" id="{B95F88B3-D839-43DF-A3B6-554018B70641}">
          <p14:sldIdLst>
            <p14:sldId id="4751"/>
            <p14:sldId id="4701"/>
            <p14:sldId id="4717"/>
            <p14:sldId id="2147376121"/>
            <p14:sldId id="2147376117"/>
            <p14:sldId id="2147376113"/>
          </p14:sldIdLst>
        </p14:section>
        <p14:section name="Reach Extenders" id="{B3157487-2CF3-4010-A9D9-C2ED641E2EF8}">
          <p14:sldIdLst>
            <p14:sldId id="2147376109"/>
            <p14:sldId id="2147376108"/>
            <p14:sldId id="2147376107"/>
            <p14:sldId id="2147376112"/>
            <p14:sldId id="2147376122"/>
            <p14:sldId id="2147376120"/>
            <p14:sldId id="2147376114"/>
            <p14:sldId id="2147376115"/>
            <p14:sldId id="2147376106"/>
          </p14:sldIdLst>
        </p14:section>
        <p14:section name="TV Viewing Overview" id="{AE5C6B85-D788-4289-80C4-C99369AE51C7}">
          <p14:sldIdLst>
            <p14:sldId id="4752"/>
            <p14:sldId id="258"/>
            <p14:sldId id="2147376125"/>
            <p14:sldId id="2147376126"/>
            <p14:sldId id="2147376127"/>
          </p14:sldIdLst>
        </p14:section>
        <p14:section name="Programming" id="{B122256C-AE2B-44B3-A998-3F3A81E40474}">
          <p14:sldIdLst>
            <p14:sldId id="4753"/>
            <p14:sldId id="4656"/>
            <p14:sldId id="4693"/>
            <p14:sldId id="4698"/>
            <p14:sldId id="4699"/>
            <p14:sldId id="4700"/>
            <p14:sldId id="2147376249"/>
          </p14:sldIdLst>
        </p14:section>
        <p14:section name="Q3 2024" id="{F78B9DDE-CB78-40A8-A1BC-D7D605B839F2}">
          <p14:sldIdLst>
            <p14:sldId id="2147376124"/>
            <p14:sldId id="2147376128"/>
            <p14:sldId id="1140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E4D6"/>
    <a:srgbClr val="372D87"/>
    <a:srgbClr val="FFFFFF"/>
    <a:srgbClr val="8EA9DB"/>
    <a:srgbClr val="FFCD00"/>
    <a:srgbClr val="E2EFDA"/>
    <a:srgbClr val="FFF2CC"/>
    <a:srgbClr val="44546A"/>
    <a:srgbClr val="EDEDED"/>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744" autoAdjust="0"/>
  </p:normalViewPr>
  <p:slideViewPr>
    <p:cSldViewPr snapToGrid="0">
      <p:cViewPr>
        <p:scale>
          <a:sx n="400" d="100"/>
          <a:sy n="400" d="100"/>
        </p:scale>
        <p:origin x="-20718" y="-11226"/>
      </p:cViewPr>
      <p:guideLst/>
    </p:cSldViewPr>
  </p:slideViewPr>
  <p:notesTextViewPr>
    <p:cViewPr>
      <p:scale>
        <a:sx n="3" d="2"/>
        <a:sy n="3" d="2"/>
      </p:scale>
      <p:origin x="0" y="0"/>
    </p:cViewPr>
  </p:notesTextViewPr>
  <p:sorterViewPr>
    <p:cViewPr varScale="1">
      <p:scale>
        <a:sx n="100" d="100"/>
        <a:sy n="100" d="100"/>
      </p:scale>
      <p:origin x="0" y="-90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Q4</c:v>
                </c:pt>
              </c:strCache>
            </c:strRef>
          </c:tx>
          <c:spPr>
            <a:solidFill>
              <a:schemeClr val="accent1"/>
            </a:solidFill>
            <a:ln>
              <a:noFill/>
            </a:ln>
            <a:effectLst/>
          </c:spPr>
          <c:invertIfNegative val="0"/>
          <c:cat>
            <c:strRef>
              <c:f>Sheet1!$A$2:$A$16</c:f>
              <c:strCache>
                <c:ptCount val="15"/>
                <c:pt idx="0">
                  <c:v>Food</c:v>
                </c:pt>
                <c:pt idx="1">
                  <c:v>Entertainment &amp; Leisure</c:v>
                </c:pt>
                <c:pt idx="2">
                  <c:v>Cosmetics &amp; Personal Care</c:v>
                </c:pt>
                <c:pt idx="3">
                  <c:v>Charities</c:v>
                </c:pt>
                <c:pt idx="4">
                  <c:v>Household FMCG</c:v>
                </c:pt>
                <c:pt idx="5">
                  <c:v>Finance</c:v>
                </c:pt>
                <c:pt idx="6">
                  <c:v>Telecoms</c:v>
                </c:pt>
                <c:pt idx="7">
                  <c:v>Retail</c:v>
                </c:pt>
                <c:pt idx="8">
                  <c:v>Travel &amp; Transport</c:v>
                </c:pt>
                <c:pt idx="9">
                  <c:v>Household Equipment &amp; DIY</c:v>
                </c:pt>
                <c:pt idx="10">
                  <c:v>Health &amp; Wellbeing</c:v>
                </c:pt>
                <c:pt idx="11">
                  <c:v>Electronics, Household Appliances &amp; Tech</c:v>
                </c:pt>
                <c:pt idx="12">
                  <c:v>Online Retail</c:v>
                </c:pt>
                <c:pt idx="13">
                  <c:v>Automotive</c:v>
                </c:pt>
                <c:pt idx="14">
                  <c:v>Drink</c:v>
                </c:pt>
              </c:strCache>
            </c:strRef>
          </c:cat>
          <c:val>
            <c:numRef>
              <c:f>Sheet1!$B$2:$B$16</c:f>
              <c:numCache>
                <c:formatCode>#,##0</c:formatCode>
                <c:ptCount val="15"/>
                <c:pt idx="0">
                  <c:v>20686</c:v>
                </c:pt>
                <c:pt idx="1">
                  <c:v>16676</c:v>
                </c:pt>
                <c:pt idx="2">
                  <c:v>16457</c:v>
                </c:pt>
                <c:pt idx="3">
                  <c:v>16444</c:v>
                </c:pt>
                <c:pt idx="4">
                  <c:v>11498</c:v>
                </c:pt>
                <c:pt idx="5">
                  <c:v>10424</c:v>
                </c:pt>
                <c:pt idx="6">
                  <c:v>10201</c:v>
                </c:pt>
                <c:pt idx="7">
                  <c:v>9118</c:v>
                </c:pt>
                <c:pt idx="8">
                  <c:v>7698</c:v>
                </c:pt>
                <c:pt idx="9">
                  <c:v>7308</c:v>
                </c:pt>
                <c:pt idx="10">
                  <c:v>7018</c:v>
                </c:pt>
                <c:pt idx="11">
                  <c:v>6164</c:v>
                </c:pt>
                <c:pt idx="12">
                  <c:v>5595</c:v>
                </c:pt>
                <c:pt idx="13">
                  <c:v>5177</c:v>
                </c:pt>
                <c:pt idx="14">
                  <c:v>5065</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Dsg retail</c:v>
                </c:pt>
                <c:pt idx="1">
                  <c:v>Boots company</c:v>
                </c:pt>
                <c:pt idx="2">
                  <c:v>Freemans</c:v>
                </c:pt>
                <c:pt idx="3">
                  <c:v>Marks &amp; spencer</c:v>
                </c:pt>
                <c:pt idx="4">
                  <c:v>Furniture village</c:v>
                </c:pt>
                <c:pt idx="5">
                  <c:v>Wayfair uk</c:v>
                </c:pt>
                <c:pt idx="6">
                  <c:v>Hillarys blinds</c:v>
                </c:pt>
                <c:pt idx="7">
                  <c:v>Dunelm</c:v>
                </c:pt>
                <c:pt idx="8">
                  <c:v>Jb global</c:v>
                </c:pt>
                <c:pt idx="9">
                  <c:v>Dusk retail</c:v>
                </c:pt>
              </c:strCache>
            </c:strRef>
          </c:cat>
          <c:val>
            <c:numRef>
              <c:f>Sheet1!$B$2:$B$11</c:f>
              <c:numCache>
                <c:formatCode>_-* #,##0_-;\-* #,##0_-;_-* "-"??_-;_-@_-</c:formatCode>
                <c:ptCount val="10"/>
                <c:pt idx="0">
                  <c:v>361.54050000000001</c:v>
                </c:pt>
                <c:pt idx="1">
                  <c:v>27.786999999999999</c:v>
                </c:pt>
                <c:pt idx="2">
                  <c:v>226.96008499999999</c:v>
                </c:pt>
                <c:pt idx="3">
                  <c:v>25.6007</c:v>
                </c:pt>
                <c:pt idx="4">
                  <c:v>129.34174999999999</c:v>
                </c:pt>
                <c:pt idx="5">
                  <c:v>161.24872999999999</c:v>
                </c:pt>
                <c:pt idx="6">
                  <c:v>321.07119999999998</c:v>
                </c:pt>
                <c:pt idx="7">
                  <c:v>284.43419999999998</c:v>
                </c:pt>
                <c:pt idx="8">
                  <c:v>290.31950000000001</c:v>
                </c:pt>
                <c:pt idx="9">
                  <c:v>82.446100000000001</c:v>
                </c:pt>
              </c:numCache>
            </c:numRef>
          </c:val>
          <c:extLst>
            <c:ext xmlns:c16="http://schemas.microsoft.com/office/drawing/2014/chart" uri="{C3380CC4-5D6E-409C-BE32-E72D297353CC}">
              <c16:uniqueId val="{00000000-A7AF-4119-A894-5AE2D2DC94AB}"/>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Dsg retail</c:v>
                </c:pt>
                <c:pt idx="1">
                  <c:v>Boots company</c:v>
                </c:pt>
                <c:pt idx="2">
                  <c:v>Freemans</c:v>
                </c:pt>
                <c:pt idx="3">
                  <c:v>Marks &amp; spencer</c:v>
                </c:pt>
                <c:pt idx="4">
                  <c:v>Furniture village</c:v>
                </c:pt>
                <c:pt idx="5">
                  <c:v>Wayfair uk</c:v>
                </c:pt>
                <c:pt idx="6">
                  <c:v>Hillarys blinds</c:v>
                </c:pt>
                <c:pt idx="7">
                  <c:v>Dunelm</c:v>
                </c:pt>
                <c:pt idx="8">
                  <c:v>Jb global</c:v>
                </c:pt>
                <c:pt idx="9">
                  <c:v>Dusk retail</c:v>
                </c:pt>
              </c:strCache>
            </c:strRef>
          </c:cat>
          <c:val>
            <c:numRef>
              <c:f>Sheet1!$C$2:$C$11</c:f>
              <c:numCache>
                <c:formatCode>_-* #,##0_-;\-* #,##0_-;_-* "-"??_-;_-@_-</c:formatCode>
                <c:ptCount val="10"/>
                <c:pt idx="0">
                  <c:v>563.65194320000001</c:v>
                </c:pt>
                <c:pt idx="1">
                  <c:v>239.47314499999999</c:v>
                </c:pt>
                <c:pt idx="2">
                  <c:v>230.94562500000001</c:v>
                </c:pt>
                <c:pt idx="3">
                  <c:v>324.4797974</c:v>
                </c:pt>
                <c:pt idx="4">
                  <c:v>155.2893</c:v>
                </c:pt>
                <c:pt idx="5">
                  <c:v>140.72636499999999</c:v>
                </c:pt>
                <c:pt idx="6">
                  <c:v>118.2709</c:v>
                </c:pt>
                <c:pt idx="7">
                  <c:v>68.566599999999994</c:v>
                </c:pt>
                <c:pt idx="8">
                  <c:v>0</c:v>
                </c:pt>
                <c:pt idx="9">
                  <c:v>161.22575000000001</c:v>
                </c:pt>
              </c:numCache>
            </c:numRef>
          </c:val>
          <c:extLst>
            <c:ext xmlns:c16="http://schemas.microsoft.com/office/drawing/2014/chart" uri="{C3380CC4-5D6E-409C-BE32-E72D297353CC}">
              <c16:uniqueId val="{00000001-A7AF-4119-A894-5AE2D2DC94AB}"/>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Dsg retail</c:v>
                </c:pt>
                <c:pt idx="1">
                  <c:v>Boots company</c:v>
                </c:pt>
                <c:pt idx="2">
                  <c:v>Freemans</c:v>
                </c:pt>
                <c:pt idx="3">
                  <c:v>Marks &amp; spencer</c:v>
                </c:pt>
                <c:pt idx="4">
                  <c:v>Furniture village</c:v>
                </c:pt>
                <c:pt idx="5">
                  <c:v>Wayfair uk</c:v>
                </c:pt>
                <c:pt idx="6">
                  <c:v>Hillarys blinds</c:v>
                </c:pt>
                <c:pt idx="7">
                  <c:v>Dunelm</c:v>
                </c:pt>
                <c:pt idx="8">
                  <c:v>Jb global</c:v>
                </c:pt>
                <c:pt idx="9">
                  <c:v>Dusk retail</c:v>
                </c:pt>
              </c:strCache>
            </c:strRef>
          </c:cat>
          <c:val>
            <c:numRef>
              <c:f>Sheet1!$D$2:$D$11</c:f>
              <c:numCache>
                <c:formatCode>_-* #,##0_-;\-* #,##0_-;_-* "-"??_-;_-@_-</c:formatCode>
                <c:ptCount val="10"/>
                <c:pt idx="0">
                  <c:v>516.12189390000003</c:v>
                </c:pt>
                <c:pt idx="1">
                  <c:v>278.18215500000002</c:v>
                </c:pt>
                <c:pt idx="2">
                  <c:v>67.852684999999994</c:v>
                </c:pt>
                <c:pt idx="3">
                  <c:v>163.71055000000001</c:v>
                </c:pt>
                <c:pt idx="4">
                  <c:v>165.69456</c:v>
                </c:pt>
                <c:pt idx="5">
                  <c:v>141.19907000000001</c:v>
                </c:pt>
                <c:pt idx="6">
                  <c:v>0</c:v>
                </c:pt>
                <c:pt idx="7">
                  <c:v>43.997190000000003</c:v>
                </c:pt>
                <c:pt idx="8">
                  <c:v>100.06945</c:v>
                </c:pt>
                <c:pt idx="9">
                  <c:v>107.98600500000001</c:v>
                </c:pt>
              </c:numCache>
            </c:numRef>
          </c:val>
          <c:extLst>
            <c:ext xmlns:c16="http://schemas.microsoft.com/office/drawing/2014/chart" uri="{C3380CC4-5D6E-409C-BE32-E72D297353CC}">
              <c16:uniqueId val="{00000002-A7AF-4119-A894-5AE2D2DC94AB}"/>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Sharkninja europe</c:v>
                </c:pt>
                <c:pt idx="1">
                  <c:v>Vax</c:v>
                </c:pt>
                <c:pt idx="2">
                  <c:v>Verisure services</c:v>
                </c:pt>
                <c:pt idx="3">
                  <c:v>Dyson appliances</c:v>
                </c:pt>
                <c:pt idx="4">
                  <c:v>Sky uk</c:v>
                </c:pt>
                <c:pt idx="5">
                  <c:v>Apple computer uk</c:v>
                </c:pt>
                <c:pt idx="6">
                  <c:v>John mills</c:v>
                </c:pt>
                <c:pt idx="7">
                  <c:v>Snapfish uk</c:v>
                </c:pt>
                <c:pt idx="8">
                  <c:v>Lg electronics</c:v>
                </c:pt>
                <c:pt idx="9">
                  <c:v>Facebook</c:v>
                </c:pt>
              </c:strCache>
            </c:strRef>
          </c:cat>
          <c:val>
            <c:numRef>
              <c:f>Sheet1!$B$2:$B$11</c:f>
              <c:numCache>
                <c:formatCode>_-* #,##0_-;\-* #,##0_-;_-* "-"??_-;_-@_-</c:formatCode>
                <c:ptCount val="10"/>
                <c:pt idx="0">
                  <c:v>237.79589999999999</c:v>
                </c:pt>
                <c:pt idx="1">
                  <c:v>200.033995</c:v>
                </c:pt>
                <c:pt idx="2">
                  <c:v>207.36055999999999</c:v>
                </c:pt>
                <c:pt idx="3">
                  <c:v>160.3366</c:v>
                </c:pt>
                <c:pt idx="4">
                  <c:v>357.9600446</c:v>
                </c:pt>
                <c:pt idx="5">
                  <c:v>49.331200000000003</c:v>
                </c:pt>
                <c:pt idx="6">
                  <c:v>16.809000000000001</c:v>
                </c:pt>
                <c:pt idx="7">
                  <c:v>0</c:v>
                </c:pt>
                <c:pt idx="8">
                  <c:v>170.78540000000001</c:v>
                </c:pt>
                <c:pt idx="9">
                  <c:v>86.078900000000004</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Sharkninja europe</c:v>
                </c:pt>
                <c:pt idx="1">
                  <c:v>Vax</c:v>
                </c:pt>
                <c:pt idx="2">
                  <c:v>Verisure services</c:v>
                </c:pt>
                <c:pt idx="3">
                  <c:v>Dyson appliances</c:v>
                </c:pt>
                <c:pt idx="4">
                  <c:v>Sky uk</c:v>
                </c:pt>
                <c:pt idx="5">
                  <c:v>Apple computer uk</c:v>
                </c:pt>
                <c:pt idx="6">
                  <c:v>John mills</c:v>
                </c:pt>
                <c:pt idx="7">
                  <c:v>Snapfish uk</c:v>
                </c:pt>
                <c:pt idx="8">
                  <c:v>Lg electronics</c:v>
                </c:pt>
                <c:pt idx="9">
                  <c:v>Facebook</c:v>
                </c:pt>
              </c:strCache>
            </c:strRef>
          </c:cat>
          <c:val>
            <c:numRef>
              <c:f>Sheet1!$C$2:$C$11</c:f>
              <c:numCache>
                <c:formatCode>_-* #,##0_-;\-* #,##0_-;_-* "-"??_-;_-@_-</c:formatCode>
                <c:ptCount val="10"/>
                <c:pt idx="0">
                  <c:v>340.72750000000002</c:v>
                </c:pt>
                <c:pt idx="1">
                  <c:v>269.06957</c:v>
                </c:pt>
                <c:pt idx="2">
                  <c:v>217.71738500000001</c:v>
                </c:pt>
                <c:pt idx="3">
                  <c:v>123.1101</c:v>
                </c:pt>
                <c:pt idx="4">
                  <c:v>134.4133549</c:v>
                </c:pt>
                <c:pt idx="5">
                  <c:v>140.4486</c:v>
                </c:pt>
                <c:pt idx="6">
                  <c:v>99.547799999999995</c:v>
                </c:pt>
                <c:pt idx="7">
                  <c:v>106.82809</c:v>
                </c:pt>
                <c:pt idx="8">
                  <c:v>0</c:v>
                </c:pt>
                <c:pt idx="9">
                  <c:v>25.10951</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Sharkninja europe</c:v>
                </c:pt>
                <c:pt idx="1">
                  <c:v>Vax</c:v>
                </c:pt>
                <c:pt idx="2">
                  <c:v>Verisure services</c:v>
                </c:pt>
                <c:pt idx="3">
                  <c:v>Dyson appliances</c:v>
                </c:pt>
                <c:pt idx="4">
                  <c:v>Sky uk</c:v>
                </c:pt>
                <c:pt idx="5">
                  <c:v>Apple computer uk</c:v>
                </c:pt>
                <c:pt idx="6">
                  <c:v>John mills</c:v>
                </c:pt>
                <c:pt idx="7">
                  <c:v>Snapfish uk</c:v>
                </c:pt>
                <c:pt idx="8">
                  <c:v>Lg electronics</c:v>
                </c:pt>
                <c:pt idx="9">
                  <c:v>Facebook</c:v>
                </c:pt>
              </c:strCache>
            </c:strRef>
          </c:cat>
          <c:val>
            <c:numRef>
              <c:f>Sheet1!$D$2:$D$11</c:f>
              <c:numCache>
                <c:formatCode>_-* #,##0_-;\-* #,##0_-;_-* "-"??_-;_-@_-</c:formatCode>
                <c:ptCount val="10"/>
                <c:pt idx="0">
                  <c:v>243.79329999999999</c:v>
                </c:pt>
                <c:pt idx="1">
                  <c:v>139.6266</c:v>
                </c:pt>
                <c:pt idx="2">
                  <c:v>144.40446</c:v>
                </c:pt>
                <c:pt idx="3">
                  <c:v>242.77080000000001</c:v>
                </c:pt>
                <c:pt idx="4">
                  <c:v>21.2040027</c:v>
                </c:pt>
                <c:pt idx="5">
                  <c:v>13.0129</c:v>
                </c:pt>
                <c:pt idx="6">
                  <c:v>72.297399999999996</c:v>
                </c:pt>
                <c:pt idx="7">
                  <c:v>71.796764999999994</c:v>
                </c:pt>
                <c:pt idx="8">
                  <c:v>0</c:v>
                </c:pt>
                <c:pt idx="9">
                  <c:v>57.371940000000002</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sz="1000" b="1" i="0" u="none" strike="noStrike" kern="1200" baseline="0" dirty="0">
                    <a:solidFill>
                      <a:prstClr val="black"/>
                    </a:solidFill>
                  </a:rPr>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Oct</c:v>
                </c:pt>
              </c:strCache>
            </c:strRef>
          </c:tx>
          <c:spPr>
            <a:solidFill>
              <a:schemeClr val="accent1"/>
            </a:solidFill>
            <a:ln>
              <a:noFill/>
            </a:ln>
            <a:effectLst/>
          </c:spPr>
          <c:invertIfNegative val="0"/>
          <c:cat>
            <c:strRef>
              <c:f>Sheet1!$A$2:$A$11</c:f>
              <c:strCache>
                <c:ptCount val="10"/>
                <c:pt idx="0">
                  <c:v>Amazon.co.uk</c:v>
                </c:pt>
                <c:pt idx="1">
                  <c:v>Etsy.com</c:v>
                </c:pt>
                <c:pt idx="2">
                  <c:v>Shop direct home sho</c:v>
                </c:pt>
                <c:pt idx="3">
                  <c:v>Vinted</c:v>
                </c:pt>
                <c:pt idx="4">
                  <c:v>Wowcher</c:v>
                </c:pt>
                <c:pt idx="5">
                  <c:v>Moonpig.com</c:v>
                </c:pt>
                <c:pt idx="6">
                  <c:v>Moneysupermarket.com</c:v>
                </c:pt>
                <c:pt idx="7">
                  <c:v>Topcashback.co.uk</c:v>
                </c:pt>
                <c:pt idx="8">
                  <c:v>Funkypigeon.com</c:v>
                </c:pt>
                <c:pt idx="9">
                  <c:v>Hattons of london</c:v>
                </c:pt>
              </c:strCache>
            </c:strRef>
          </c:cat>
          <c:val>
            <c:numRef>
              <c:f>Sheet1!$B$2:$B$11</c:f>
              <c:numCache>
                <c:formatCode>_-* #,##0_-;\-* #,##0_-;_-* "-"??_-;_-@_-</c:formatCode>
                <c:ptCount val="10"/>
                <c:pt idx="0">
                  <c:v>174.59263999999999</c:v>
                </c:pt>
                <c:pt idx="1">
                  <c:v>231.30943430000002</c:v>
                </c:pt>
                <c:pt idx="2">
                  <c:v>167.52594999999999</c:v>
                </c:pt>
                <c:pt idx="3">
                  <c:v>4.8619000000000003</c:v>
                </c:pt>
                <c:pt idx="4">
                  <c:v>94.25085</c:v>
                </c:pt>
                <c:pt idx="5">
                  <c:v>0</c:v>
                </c:pt>
                <c:pt idx="6">
                  <c:v>81.065700000000007</c:v>
                </c:pt>
                <c:pt idx="7">
                  <c:v>48.1648</c:v>
                </c:pt>
                <c:pt idx="8">
                  <c:v>0</c:v>
                </c:pt>
                <c:pt idx="9">
                  <c:v>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Nov</c:v>
                </c:pt>
              </c:strCache>
            </c:strRef>
          </c:tx>
          <c:spPr>
            <a:solidFill>
              <a:schemeClr val="accent2"/>
            </a:solidFill>
            <a:ln>
              <a:noFill/>
            </a:ln>
            <a:effectLst/>
          </c:spPr>
          <c:invertIfNegative val="0"/>
          <c:cat>
            <c:strRef>
              <c:f>Sheet1!$A$2:$A$11</c:f>
              <c:strCache>
                <c:ptCount val="10"/>
                <c:pt idx="0">
                  <c:v>Amazon.co.uk</c:v>
                </c:pt>
                <c:pt idx="1">
                  <c:v>Etsy.com</c:v>
                </c:pt>
                <c:pt idx="2">
                  <c:v>Shop direct home sho</c:v>
                </c:pt>
                <c:pt idx="3">
                  <c:v>Vinted</c:v>
                </c:pt>
                <c:pt idx="4">
                  <c:v>Wowcher</c:v>
                </c:pt>
                <c:pt idx="5">
                  <c:v>Moonpig.com</c:v>
                </c:pt>
                <c:pt idx="6">
                  <c:v>Moneysupermarket.com</c:v>
                </c:pt>
                <c:pt idx="7">
                  <c:v>Topcashback.co.uk</c:v>
                </c:pt>
                <c:pt idx="8">
                  <c:v>Funkypigeon.com</c:v>
                </c:pt>
                <c:pt idx="9">
                  <c:v>Hattons of london</c:v>
                </c:pt>
              </c:strCache>
            </c:strRef>
          </c:cat>
          <c:val>
            <c:numRef>
              <c:f>Sheet1!$C$2:$C$11</c:f>
              <c:numCache>
                <c:formatCode>_-* #,##0_-;\-* #,##0_-;_-* "-"??_-;_-@_-</c:formatCode>
                <c:ptCount val="10"/>
                <c:pt idx="0">
                  <c:v>741.21604000000002</c:v>
                </c:pt>
                <c:pt idx="1">
                  <c:v>293.26034319999997</c:v>
                </c:pt>
                <c:pt idx="2">
                  <c:v>260.13535769999999</c:v>
                </c:pt>
                <c:pt idx="3">
                  <c:v>276.89953980000001</c:v>
                </c:pt>
                <c:pt idx="4">
                  <c:v>102.92</c:v>
                </c:pt>
                <c:pt idx="5">
                  <c:v>32.987139999999997</c:v>
                </c:pt>
                <c:pt idx="6">
                  <c:v>68.884200000000007</c:v>
                </c:pt>
                <c:pt idx="7">
                  <c:v>68.368099999999998</c:v>
                </c:pt>
                <c:pt idx="8">
                  <c:v>14.165050000000001</c:v>
                </c:pt>
                <c:pt idx="9">
                  <c:v>75.332099999999997</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Dec</c:v>
                </c:pt>
              </c:strCache>
            </c:strRef>
          </c:tx>
          <c:spPr>
            <a:solidFill>
              <a:schemeClr val="accent3"/>
            </a:solidFill>
            <a:ln>
              <a:noFill/>
            </a:ln>
            <a:effectLst/>
          </c:spPr>
          <c:invertIfNegative val="0"/>
          <c:cat>
            <c:strRef>
              <c:f>Sheet1!$A$2:$A$11</c:f>
              <c:strCache>
                <c:ptCount val="10"/>
                <c:pt idx="0">
                  <c:v>Amazon.co.uk</c:v>
                </c:pt>
                <c:pt idx="1">
                  <c:v>Etsy.com</c:v>
                </c:pt>
                <c:pt idx="2">
                  <c:v>Shop direct home sho</c:v>
                </c:pt>
                <c:pt idx="3">
                  <c:v>Vinted</c:v>
                </c:pt>
                <c:pt idx="4">
                  <c:v>Wowcher</c:v>
                </c:pt>
                <c:pt idx="5">
                  <c:v>Moonpig.com</c:v>
                </c:pt>
                <c:pt idx="6">
                  <c:v>Moneysupermarket.com</c:v>
                </c:pt>
                <c:pt idx="7">
                  <c:v>Topcashback.co.uk</c:v>
                </c:pt>
                <c:pt idx="8">
                  <c:v>Funkypigeon.com</c:v>
                </c:pt>
                <c:pt idx="9">
                  <c:v>Hattons of london</c:v>
                </c:pt>
              </c:strCache>
            </c:strRef>
          </c:cat>
          <c:val>
            <c:numRef>
              <c:f>Sheet1!$D$2:$D$11</c:f>
              <c:numCache>
                <c:formatCode>_-* #,##0_-;\-* #,##0_-;_-* "-"??_-;_-@_-</c:formatCode>
                <c:ptCount val="10"/>
                <c:pt idx="0">
                  <c:v>976.48271</c:v>
                </c:pt>
                <c:pt idx="1">
                  <c:v>242.07527899999999</c:v>
                </c:pt>
                <c:pt idx="2">
                  <c:v>240.48683819999999</c:v>
                </c:pt>
                <c:pt idx="3">
                  <c:v>44.209405200000006</c:v>
                </c:pt>
                <c:pt idx="4">
                  <c:v>96.585099999999997</c:v>
                </c:pt>
                <c:pt idx="5">
                  <c:v>175.62584000000001</c:v>
                </c:pt>
                <c:pt idx="6">
                  <c:v>50.540999999999997</c:v>
                </c:pt>
                <c:pt idx="7">
                  <c:v>56.440399999999997</c:v>
                </c:pt>
                <c:pt idx="8">
                  <c:v>95.724649999999997</c:v>
                </c:pt>
                <c:pt idx="9">
                  <c:v>24.762899999999998</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Sheet1!$A$1</c:f>
              <c:strCache>
                <c:ptCount val="1"/>
                <c:pt idx="0">
                  <c:v>100% Linear TV (Q4 2023)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Sheet1!$A$2:$A$52</c:f>
              <c:numCache>
                <c:formatCode>_-"£"* #,##0_-;\-"£"* #,##0_-;_-"£"* "-"??_-;_-@_-</c:formatCode>
                <c:ptCount val="51"/>
                <c:pt idx="0">
                  <c:v>0</c:v>
                </c:pt>
                <c:pt idx="1">
                  <c:v>88975.190831186628</c:v>
                </c:pt>
                <c:pt idx="2">
                  <c:v>177950.38166237326</c:v>
                </c:pt>
                <c:pt idx="3">
                  <c:v>266925.57249355991</c:v>
                </c:pt>
                <c:pt idx="4">
                  <c:v>355900.76332474651</c:v>
                </c:pt>
                <c:pt idx="5">
                  <c:v>444875.95415593311</c:v>
                </c:pt>
                <c:pt idx="6">
                  <c:v>533851.14498711983</c:v>
                </c:pt>
                <c:pt idx="7">
                  <c:v>622826.33581830643</c:v>
                </c:pt>
                <c:pt idx="8">
                  <c:v>711801.52664949303</c:v>
                </c:pt>
                <c:pt idx="9">
                  <c:v>800776.71748067962</c:v>
                </c:pt>
                <c:pt idx="10">
                  <c:v>889751.90831186622</c:v>
                </c:pt>
                <c:pt idx="11">
                  <c:v>978727.09914305294</c:v>
                </c:pt>
                <c:pt idx="12">
                  <c:v>1067702.2899742397</c:v>
                </c:pt>
                <c:pt idx="13">
                  <c:v>1156677.4808054261</c:v>
                </c:pt>
                <c:pt idx="14">
                  <c:v>1245652.6716366129</c:v>
                </c:pt>
                <c:pt idx="15">
                  <c:v>1334627.8624677993</c:v>
                </c:pt>
                <c:pt idx="16">
                  <c:v>1423603.0532989861</c:v>
                </c:pt>
                <c:pt idx="17">
                  <c:v>1512578.2441301728</c:v>
                </c:pt>
                <c:pt idx="18">
                  <c:v>1601553.4349613592</c:v>
                </c:pt>
                <c:pt idx="19">
                  <c:v>1690528.625792546</c:v>
                </c:pt>
                <c:pt idx="20">
                  <c:v>1779503.8166237324</c:v>
                </c:pt>
                <c:pt idx="21">
                  <c:v>1868479.0074549192</c:v>
                </c:pt>
                <c:pt idx="22">
                  <c:v>1957454.1982861059</c:v>
                </c:pt>
                <c:pt idx="23">
                  <c:v>2046429.3891172924</c:v>
                </c:pt>
                <c:pt idx="24">
                  <c:v>2135404.5799484793</c:v>
                </c:pt>
                <c:pt idx="25">
                  <c:v>2224379.7707796656</c:v>
                </c:pt>
                <c:pt idx="26">
                  <c:v>2313354.9616108523</c:v>
                </c:pt>
                <c:pt idx="27">
                  <c:v>2402330.152442039</c:v>
                </c:pt>
                <c:pt idx="28">
                  <c:v>2491305.3432732257</c:v>
                </c:pt>
                <c:pt idx="29">
                  <c:v>2580280.5341044124</c:v>
                </c:pt>
                <c:pt idx="30">
                  <c:v>2669255.7249355987</c:v>
                </c:pt>
                <c:pt idx="31">
                  <c:v>2758230.9157667854</c:v>
                </c:pt>
                <c:pt idx="32">
                  <c:v>2847206.1065979721</c:v>
                </c:pt>
                <c:pt idx="33">
                  <c:v>2936181.2974291588</c:v>
                </c:pt>
                <c:pt idx="34">
                  <c:v>3025156.4882603455</c:v>
                </c:pt>
                <c:pt idx="35">
                  <c:v>3114131.6790915318</c:v>
                </c:pt>
                <c:pt idx="36">
                  <c:v>3203106.8699227185</c:v>
                </c:pt>
                <c:pt idx="37">
                  <c:v>3292082.0607539052</c:v>
                </c:pt>
                <c:pt idx="38">
                  <c:v>3381057.2515850919</c:v>
                </c:pt>
                <c:pt idx="39">
                  <c:v>3470032.4424162786</c:v>
                </c:pt>
                <c:pt idx="40">
                  <c:v>3559007.6332474649</c:v>
                </c:pt>
                <c:pt idx="41">
                  <c:v>3647982.8240786516</c:v>
                </c:pt>
                <c:pt idx="42">
                  <c:v>3736958.0149098383</c:v>
                </c:pt>
                <c:pt idx="43">
                  <c:v>3825933.205741025</c:v>
                </c:pt>
                <c:pt idx="44">
                  <c:v>3914908.3965722118</c:v>
                </c:pt>
                <c:pt idx="45">
                  <c:v>4003883.5874033985</c:v>
                </c:pt>
                <c:pt idx="46">
                  <c:v>4092858.7782345847</c:v>
                </c:pt>
                <c:pt idx="47">
                  <c:v>4181833.9690657714</c:v>
                </c:pt>
                <c:pt idx="48">
                  <c:v>4270809.1598969586</c:v>
                </c:pt>
                <c:pt idx="49">
                  <c:v>4359784.3507281449</c:v>
                </c:pt>
                <c:pt idx="50">
                  <c:v>4448759.5415593311</c:v>
                </c:pt>
              </c:numCache>
            </c:numRef>
          </c:xVal>
          <c:yVal>
            <c:numRef>
              <c:f>Sheet1!$B$2:$B$52</c:f>
              <c:numCache>
                <c:formatCode>General</c:formatCode>
                <c:ptCount val="51"/>
                <c:pt idx="0">
                  <c:v>0</c:v>
                </c:pt>
                <c:pt idx="1">
                  <c:v>15.2</c:v>
                </c:pt>
                <c:pt idx="2">
                  <c:v>22.7</c:v>
                </c:pt>
                <c:pt idx="3">
                  <c:v>28.1</c:v>
                </c:pt>
                <c:pt idx="4">
                  <c:v>32.4</c:v>
                </c:pt>
                <c:pt idx="5">
                  <c:v>36</c:v>
                </c:pt>
                <c:pt idx="6">
                  <c:v>39</c:v>
                </c:pt>
                <c:pt idx="7">
                  <c:v>41.7</c:v>
                </c:pt>
                <c:pt idx="8">
                  <c:v>44</c:v>
                </c:pt>
                <c:pt idx="9">
                  <c:v>46.1</c:v>
                </c:pt>
                <c:pt idx="10">
                  <c:v>48</c:v>
                </c:pt>
                <c:pt idx="11">
                  <c:v>49.7</c:v>
                </c:pt>
                <c:pt idx="12">
                  <c:v>51.2</c:v>
                </c:pt>
                <c:pt idx="13">
                  <c:v>52.7</c:v>
                </c:pt>
                <c:pt idx="14">
                  <c:v>54</c:v>
                </c:pt>
                <c:pt idx="15">
                  <c:v>55.2</c:v>
                </c:pt>
                <c:pt idx="16">
                  <c:v>56.3</c:v>
                </c:pt>
                <c:pt idx="17">
                  <c:v>57.4</c:v>
                </c:pt>
                <c:pt idx="18">
                  <c:v>58.4</c:v>
                </c:pt>
                <c:pt idx="19">
                  <c:v>59.3</c:v>
                </c:pt>
                <c:pt idx="20">
                  <c:v>60.2</c:v>
                </c:pt>
                <c:pt idx="21">
                  <c:v>61.1</c:v>
                </c:pt>
                <c:pt idx="22">
                  <c:v>61.9</c:v>
                </c:pt>
                <c:pt idx="23">
                  <c:v>62.6</c:v>
                </c:pt>
                <c:pt idx="24">
                  <c:v>63.3</c:v>
                </c:pt>
                <c:pt idx="25">
                  <c:v>64</c:v>
                </c:pt>
                <c:pt idx="26">
                  <c:v>64.7</c:v>
                </c:pt>
                <c:pt idx="27">
                  <c:v>65.3</c:v>
                </c:pt>
                <c:pt idx="28">
                  <c:v>65.900000000000006</c:v>
                </c:pt>
                <c:pt idx="29">
                  <c:v>66.400000000000006</c:v>
                </c:pt>
                <c:pt idx="30">
                  <c:v>67</c:v>
                </c:pt>
                <c:pt idx="31">
                  <c:v>67.5</c:v>
                </c:pt>
                <c:pt idx="32">
                  <c:v>68</c:v>
                </c:pt>
                <c:pt idx="33">
                  <c:v>68.5</c:v>
                </c:pt>
                <c:pt idx="34">
                  <c:v>68.900000000000006</c:v>
                </c:pt>
                <c:pt idx="35">
                  <c:v>69.400000000000006</c:v>
                </c:pt>
                <c:pt idx="36">
                  <c:v>69.8</c:v>
                </c:pt>
                <c:pt idx="37">
                  <c:v>70.2</c:v>
                </c:pt>
                <c:pt idx="38">
                  <c:v>70.599999999999994</c:v>
                </c:pt>
                <c:pt idx="39">
                  <c:v>71</c:v>
                </c:pt>
                <c:pt idx="40">
                  <c:v>71.400000000000006</c:v>
                </c:pt>
                <c:pt idx="41">
                  <c:v>71.8</c:v>
                </c:pt>
                <c:pt idx="42">
                  <c:v>72.099999999999994</c:v>
                </c:pt>
                <c:pt idx="43">
                  <c:v>72.5</c:v>
                </c:pt>
                <c:pt idx="44">
                  <c:v>72.8</c:v>
                </c:pt>
                <c:pt idx="45">
                  <c:v>73.099999999999994</c:v>
                </c:pt>
                <c:pt idx="46">
                  <c:v>73.400000000000006</c:v>
                </c:pt>
                <c:pt idx="47">
                  <c:v>73.7</c:v>
                </c:pt>
                <c:pt idx="48">
                  <c:v>74</c:v>
                </c:pt>
                <c:pt idx="49">
                  <c:v>74.3</c:v>
                </c:pt>
                <c:pt idx="50">
                  <c:v>74.599999999999994</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70% / BVOD 30% (Q4 2023)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Sheet1!$C$2:$C$43</c:f>
              <c:numCache>
                <c:formatCode>_-"£"* #,##0_-;\-"£"* #,##0_-;_-"£"* "-"??_-;_-@_-</c:formatCode>
                <c:ptCount val="42"/>
                <c:pt idx="0">
                  <c:v>0</c:v>
                </c:pt>
                <c:pt idx="1">
                  <c:v>109611.95058183064</c:v>
                </c:pt>
                <c:pt idx="2">
                  <c:v>219223.90116366127</c:v>
                </c:pt>
                <c:pt idx="3">
                  <c:v>328835.85174549191</c:v>
                </c:pt>
                <c:pt idx="4">
                  <c:v>438447.80232732254</c:v>
                </c:pt>
                <c:pt idx="5">
                  <c:v>548059.75290915323</c:v>
                </c:pt>
                <c:pt idx="6">
                  <c:v>657671.70349098381</c:v>
                </c:pt>
                <c:pt idx="7">
                  <c:v>767283.65407281439</c:v>
                </c:pt>
                <c:pt idx="8">
                  <c:v>876895.60465464508</c:v>
                </c:pt>
                <c:pt idx="9">
                  <c:v>986507.55523647566</c:v>
                </c:pt>
                <c:pt idx="10">
                  <c:v>1096119.5058183065</c:v>
                </c:pt>
                <c:pt idx="11">
                  <c:v>1205731.4564001372</c:v>
                </c:pt>
                <c:pt idx="12">
                  <c:v>1315343.4069819676</c:v>
                </c:pt>
                <c:pt idx="13">
                  <c:v>1424955.3575637983</c:v>
                </c:pt>
                <c:pt idx="14">
                  <c:v>1534567.3081456288</c:v>
                </c:pt>
                <c:pt idx="15">
                  <c:v>1644179.2587274597</c:v>
                </c:pt>
                <c:pt idx="16">
                  <c:v>1753791.2093092902</c:v>
                </c:pt>
                <c:pt idx="17">
                  <c:v>1863403.1598911206</c:v>
                </c:pt>
                <c:pt idx="18">
                  <c:v>1973015.1104729513</c:v>
                </c:pt>
                <c:pt idx="19">
                  <c:v>2082627.0610547822</c:v>
                </c:pt>
                <c:pt idx="20">
                  <c:v>2192239.0116366129</c:v>
                </c:pt>
                <c:pt idx="21">
                  <c:v>2301850.9622184434</c:v>
                </c:pt>
                <c:pt idx="22">
                  <c:v>2411462.9128002743</c:v>
                </c:pt>
                <c:pt idx="23">
                  <c:v>2521074.8633821048</c:v>
                </c:pt>
                <c:pt idx="24">
                  <c:v>2630686.8139639352</c:v>
                </c:pt>
                <c:pt idx="25">
                  <c:v>2740298.7645457657</c:v>
                </c:pt>
                <c:pt idx="26">
                  <c:v>2849910.7151275966</c:v>
                </c:pt>
                <c:pt idx="27">
                  <c:v>2959522.6657094276</c:v>
                </c:pt>
                <c:pt idx="28">
                  <c:v>3069134.6162912576</c:v>
                </c:pt>
                <c:pt idx="29">
                  <c:v>3178746.5668730885</c:v>
                </c:pt>
                <c:pt idx="30">
                  <c:v>3288358.5174549194</c:v>
                </c:pt>
                <c:pt idx="31">
                  <c:v>3397970.4680367499</c:v>
                </c:pt>
                <c:pt idx="32">
                  <c:v>3507582.4186185803</c:v>
                </c:pt>
                <c:pt idx="33">
                  <c:v>3617194.3692004113</c:v>
                </c:pt>
                <c:pt idx="34">
                  <c:v>3726806.3197822412</c:v>
                </c:pt>
                <c:pt idx="35">
                  <c:v>3836418.2703640722</c:v>
                </c:pt>
                <c:pt idx="36">
                  <c:v>3946030.2209459026</c:v>
                </c:pt>
                <c:pt idx="37">
                  <c:v>4055642.171527734</c:v>
                </c:pt>
                <c:pt idx="38">
                  <c:v>4165254.1221095645</c:v>
                </c:pt>
                <c:pt idx="39">
                  <c:v>4274866.0726913949</c:v>
                </c:pt>
                <c:pt idx="40">
                  <c:v>4384478.0232732259</c:v>
                </c:pt>
                <c:pt idx="41">
                  <c:v>4494089.9738550559</c:v>
                </c:pt>
              </c:numCache>
            </c:numRef>
          </c:xVal>
          <c:yVal>
            <c:numRef>
              <c:f>Sheet1!$D$2:$D$43</c:f>
              <c:numCache>
                <c:formatCode>General</c:formatCode>
                <c:ptCount val="42"/>
                <c:pt idx="0">
                  <c:v>0</c:v>
                </c:pt>
                <c:pt idx="1">
                  <c:v>16.100000000000001</c:v>
                </c:pt>
                <c:pt idx="2">
                  <c:v>25</c:v>
                </c:pt>
                <c:pt idx="3">
                  <c:v>31.5</c:v>
                </c:pt>
                <c:pt idx="4">
                  <c:v>36.6</c:v>
                </c:pt>
                <c:pt idx="5">
                  <c:v>40.799999999999997</c:v>
                </c:pt>
                <c:pt idx="6">
                  <c:v>44.3</c:v>
                </c:pt>
                <c:pt idx="7">
                  <c:v>47.4</c:v>
                </c:pt>
                <c:pt idx="8">
                  <c:v>50.1</c:v>
                </c:pt>
                <c:pt idx="9">
                  <c:v>52.4</c:v>
                </c:pt>
                <c:pt idx="10">
                  <c:v>54.5</c:v>
                </c:pt>
                <c:pt idx="11">
                  <c:v>56.4</c:v>
                </c:pt>
                <c:pt idx="12">
                  <c:v>58.1</c:v>
                </c:pt>
                <c:pt idx="13">
                  <c:v>59.7</c:v>
                </c:pt>
                <c:pt idx="14">
                  <c:v>61.1</c:v>
                </c:pt>
                <c:pt idx="15">
                  <c:v>62.4</c:v>
                </c:pt>
                <c:pt idx="16">
                  <c:v>63.6</c:v>
                </c:pt>
                <c:pt idx="17">
                  <c:v>64.7</c:v>
                </c:pt>
                <c:pt idx="18">
                  <c:v>65.8</c:v>
                </c:pt>
                <c:pt idx="19">
                  <c:v>66.8</c:v>
                </c:pt>
                <c:pt idx="20">
                  <c:v>67.7</c:v>
                </c:pt>
                <c:pt idx="21">
                  <c:v>68.5</c:v>
                </c:pt>
                <c:pt idx="22">
                  <c:v>69.3</c:v>
                </c:pt>
                <c:pt idx="23">
                  <c:v>70.099999999999994</c:v>
                </c:pt>
                <c:pt idx="24">
                  <c:v>70.8</c:v>
                </c:pt>
                <c:pt idx="25">
                  <c:v>71.5</c:v>
                </c:pt>
                <c:pt idx="26">
                  <c:v>72.099999999999994</c:v>
                </c:pt>
                <c:pt idx="27">
                  <c:v>72.7</c:v>
                </c:pt>
                <c:pt idx="28">
                  <c:v>73.3</c:v>
                </c:pt>
                <c:pt idx="29">
                  <c:v>73.900000000000006</c:v>
                </c:pt>
                <c:pt idx="30">
                  <c:v>74.400000000000006</c:v>
                </c:pt>
                <c:pt idx="31">
                  <c:v>74.900000000000006</c:v>
                </c:pt>
                <c:pt idx="32">
                  <c:v>75.400000000000006</c:v>
                </c:pt>
                <c:pt idx="33">
                  <c:v>75.900000000000006</c:v>
                </c:pt>
                <c:pt idx="34">
                  <c:v>76.3</c:v>
                </c:pt>
                <c:pt idx="35">
                  <c:v>76.7</c:v>
                </c:pt>
                <c:pt idx="36">
                  <c:v>77.099999999999994</c:v>
                </c:pt>
                <c:pt idx="37">
                  <c:v>77.5</c:v>
                </c:pt>
                <c:pt idx="38">
                  <c:v>77.900000000000006</c:v>
                </c:pt>
                <c:pt idx="39">
                  <c:v>78.3</c:v>
                </c:pt>
                <c:pt idx="40">
                  <c:v>78.599999999999994</c:v>
                </c:pt>
                <c:pt idx="41">
                  <c:v>79</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ax val="450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(CURRENT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(ABC1 ADULTS)</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Sheet1!$A$1</c:f>
              <c:strCache>
                <c:ptCount val="1"/>
                <c:pt idx="0">
                  <c:v>100% Linear TV (Q4 2023)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Sheet1!$A$2:$A$30</c:f>
              <c:numCache>
                <c:formatCode>_-"£"* #,##0_-;\-"£"* #,##0_-;_-"£"* "-"??_-;_-@_-</c:formatCode>
                <c:ptCount val="29"/>
                <c:pt idx="0">
                  <c:v>0</c:v>
                </c:pt>
                <c:pt idx="1">
                  <c:v>212927.06228516324</c:v>
                </c:pt>
                <c:pt idx="2">
                  <c:v>425854.12457032647</c:v>
                </c:pt>
                <c:pt idx="3">
                  <c:v>638781.18685548974</c:v>
                </c:pt>
                <c:pt idx="4">
                  <c:v>851708.24914065294</c:v>
                </c:pt>
                <c:pt idx="5">
                  <c:v>1064635.311425816</c:v>
                </c:pt>
                <c:pt idx="6">
                  <c:v>1277562.3737109795</c:v>
                </c:pt>
                <c:pt idx="7">
                  <c:v>1490489.4359961427</c:v>
                </c:pt>
                <c:pt idx="8">
                  <c:v>1703416.4982813059</c:v>
                </c:pt>
                <c:pt idx="9">
                  <c:v>1916343.5605664691</c:v>
                </c:pt>
                <c:pt idx="10">
                  <c:v>2129270.6228516321</c:v>
                </c:pt>
                <c:pt idx="11">
                  <c:v>2342197.6851367955</c:v>
                </c:pt>
                <c:pt idx="12">
                  <c:v>2555124.7474219589</c:v>
                </c:pt>
                <c:pt idx="13">
                  <c:v>2768051.8097071219</c:v>
                </c:pt>
                <c:pt idx="14">
                  <c:v>2980978.8719922854</c:v>
                </c:pt>
                <c:pt idx="15">
                  <c:v>3193905.9342774483</c:v>
                </c:pt>
                <c:pt idx="16">
                  <c:v>3406832.9965626118</c:v>
                </c:pt>
                <c:pt idx="17">
                  <c:v>3619760.0588477748</c:v>
                </c:pt>
                <c:pt idx="18">
                  <c:v>3832687.1211329382</c:v>
                </c:pt>
                <c:pt idx="19">
                  <c:v>4045614.1834181012</c:v>
                </c:pt>
                <c:pt idx="20">
                  <c:v>4258541.2457032641</c:v>
                </c:pt>
                <c:pt idx="21">
                  <c:v>4471468.3079884276</c:v>
                </c:pt>
                <c:pt idx="22">
                  <c:v>4684395.370273591</c:v>
                </c:pt>
                <c:pt idx="23">
                  <c:v>4897322.4325587545</c:v>
                </c:pt>
                <c:pt idx="24">
                  <c:v>5110249.4948439179</c:v>
                </c:pt>
                <c:pt idx="25">
                  <c:v>5323176.5571290804</c:v>
                </c:pt>
                <c:pt idx="26">
                  <c:v>5536103.6194142438</c:v>
                </c:pt>
                <c:pt idx="27">
                  <c:v>5749030.6816994073</c:v>
                </c:pt>
                <c:pt idx="28">
                  <c:v>5961957.7439845707</c:v>
                </c:pt>
              </c:numCache>
            </c:numRef>
          </c:xVal>
          <c:yVal>
            <c:numRef>
              <c:f>Sheet1!$B$2:$B$42</c:f>
              <c:numCache>
                <c:formatCode>General</c:formatCode>
                <c:ptCount val="41"/>
                <c:pt idx="0">
                  <c:v>0</c:v>
                </c:pt>
                <c:pt idx="1">
                  <c:v>10.199999999999999</c:v>
                </c:pt>
                <c:pt idx="2">
                  <c:v>16</c:v>
                </c:pt>
                <c:pt idx="3">
                  <c:v>20.399999999999999</c:v>
                </c:pt>
                <c:pt idx="4">
                  <c:v>24.1</c:v>
                </c:pt>
                <c:pt idx="5">
                  <c:v>27.2</c:v>
                </c:pt>
                <c:pt idx="6">
                  <c:v>30</c:v>
                </c:pt>
                <c:pt idx="7">
                  <c:v>32.4</c:v>
                </c:pt>
                <c:pt idx="8">
                  <c:v>34.6</c:v>
                </c:pt>
                <c:pt idx="9">
                  <c:v>36.6</c:v>
                </c:pt>
                <c:pt idx="10">
                  <c:v>38.5</c:v>
                </c:pt>
                <c:pt idx="11">
                  <c:v>40.200000000000003</c:v>
                </c:pt>
                <c:pt idx="12">
                  <c:v>41.7</c:v>
                </c:pt>
                <c:pt idx="13">
                  <c:v>43.2</c:v>
                </c:pt>
                <c:pt idx="14">
                  <c:v>44.5</c:v>
                </c:pt>
                <c:pt idx="15">
                  <c:v>45.8</c:v>
                </c:pt>
                <c:pt idx="16">
                  <c:v>47</c:v>
                </c:pt>
                <c:pt idx="17">
                  <c:v>48.1</c:v>
                </c:pt>
                <c:pt idx="18">
                  <c:v>49.2</c:v>
                </c:pt>
                <c:pt idx="19">
                  <c:v>50.2</c:v>
                </c:pt>
                <c:pt idx="20">
                  <c:v>51.1</c:v>
                </c:pt>
                <c:pt idx="21">
                  <c:v>52</c:v>
                </c:pt>
                <c:pt idx="22">
                  <c:v>52.9</c:v>
                </c:pt>
                <c:pt idx="23">
                  <c:v>53.7</c:v>
                </c:pt>
                <c:pt idx="24">
                  <c:v>54.5</c:v>
                </c:pt>
                <c:pt idx="25">
                  <c:v>55.3</c:v>
                </c:pt>
                <c:pt idx="26">
                  <c:v>56</c:v>
                </c:pt>
                <c:pt idx="27">
                  <c:v>56.7</c:v>
                </c:pt>
                <c:pt idx="28">
                  <c:v>57.4</c:v>
                </c:pt>
                <c:pt idx="29">
                  <c:v>58</c:v>
                </c:pt>
                <c:pt idx="30">
                  <c:v>58.6</c:v>
                </c:pt>
                <c:pt idx="31">
                  <c:v>59.2</c:v>
                </c:pt>
                <c:pt idx="32">
                  <c:v>59.8</c:v>
                </c:pt>
                <c:pt idx="33">
                  <c:v>60.3</c:v>
                </c:pt>
                <c:pt idx="34">
                  <c:v>60.9</c:v>
                </c:pt>
                <c:pt idx="35">
                  <c:v>61.4</c:v>
                </c:pt>
                <c:pt idx="36">
                  <c:v>61.9</c:v>
                </c:pt>
                <c:pt idx="37">
                  <c:v>62.4</c:v>
                </c:pt>
                <c:pt idx="38">
                  <c:v>62.8</c:v>
                </c:pt>
                <c:pt idx="39">
                  <c:v>63.3</c:v>
                </c:pt>
                <c:pt idx="40">
                  <c:v>63.7</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30% / BVOD 70% (Q4 2023)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Sheet1!$C$2:$C$52</c:f>
              <c:numCache>
                <c:formatCode>_-"£"* #,##0_-;\-"£"* #,##0_-;_-"£"* "-"??_-;_-@_-</c:formatCode>
                <c:ptCount val="51"/>
                <c:pt idx="0">
                  <c:v>0</c:v>
                </c:pt>
                <c:pt idx="1">
                  <c:v>117638.50260862589</c:v>
                </c:pt>
                <c:pt idx="2">
                  <c:v>235277.00521725178</c:v>
                </c:pt>
                <c:pt idx="3">
                  <c:v>352915.50782587769</c:v>
                </c:pt>
                <c:pt idx="4">
                  <c:v>470554.01043450355</c:v>
                </c:pt>
                <c:pt idx="5">
                  <c:v>588192.51304312947</c:v>
                </c:pt>
                <c:pt idx="6">
                  <c:v>705831.01565175538</c:v>
                </c:pt>
                <c:pt idx="7">
                  <c:v>823469.51826038118</c:v>
                </c:pt>
                <c:pt idx="8">
                  <c:v>941108.0208690071</c:v>
                </c:pt>
                <c:pt idx="9">
                  <c:v>1058746.523477633</c:v>
                </c:pt>
                <c:pt idx="10">
                  <c:v>1176385.0260862589</c:v>
                </c:pt>
                <c:pt idx="11">
                  <c:v>1294023.5286948849</c:v>
                </c:pt>
                <c:pt idx="12">
                  <c:v>1411662.0313035108</c:v>
                </c:pt>
                <c:pt idx="13">
                  <c:v>1529300.5339121367</c:v>
                </c:pt>
                <c:pt idx="14">
                  <c:v>1646939.0365207624</c:v>
                </c:pt>
                <c:pt idx="15">
                  <c:v>1764577.5391293885</c:v>
                </c:pt>
                <c:pt idx="16">
                  <c:v>1882216.0417380142</c:v>
                </c:pt>
                <c:pt idx="17">
                  <c:v>1999854.5443466404</c:v>
                </c:pt>
                <c:pt idx="18">
                  <c:v>2117493.046955266</c:v>
                </c:pt>
                <c:pt idx="19">
                  <c:v>2235131.5495638922</c:v>
                </c:pt>
                <c:pt idx="20">
                  <c:v>2352770.0521725179</c:v>
                </c:pt>
                <c:pt idx="21">
                  <c:v>2470408.5547811436</c:v>
                </c:pt>
                <c:pt idx="22">
                  <c:v>2588047.0573897697</c:v>
                </c:pt>
                <c:pt idx="23">
                  <c:v>2705685.5599983959</c:v>
                </c:pt>
                <c:pt idx="24">
                  <c:v>2823324.0626070215</c:v>
                </c:pt>
                <c:pt idx="25">
                  <c:v>2940962.5652156472</c:v>
                </c:pt>
                <c:pt idx="26">
                  <c:v>3058601.0678242734</c:v>
                </c:pt>
                <c:pt idx="27">
                  <c:v>3176239.5704328995</c:v>
                </c:pt>
                <c:pt idx="28">
                  <c:v>3293878.0730415247</c:v>
                </c:pt>
                <c:pt idx="29">
                  <c:v>3411516.5756501509</c:v>
                </c:pt>
                <c:pt idx="30">
                  <c:v>3529155.078258777</c:v>
                </c:pt>
                <c:pt idx="31">
                  <c:v>3646793.5808674027</c:v>
                </c:pt>
                <c:pt idx="32">
                  <c:v>3764432.0834760284</c:v>
                </c:pt>
                <c:pt idx="33">
                  <c:v>3882070.5860846546</c:v>
                </c:pt>
                <c:pt idx="34">
                  <c:v>3999709.0886932807</c:v>
                </c:pt>
                <c:pt idx="35">
                  <c:v>4117347.5913019059</c:v>
                </c:pt>
                <c:pt idx="36">
                  <c:v>4234986.0939105321</c:v>
                </c:pt>
                <c:pt idx="37">
                  <c:v>4352624.5965191582</c:v>
                </c:pt>
                <c:pt idx="38">
                  <c:v>4470263.0991277844</c:v>
                </c:pt>
                <c:pt idx="39">
                  <c:v>4587901.6017364096</c:v>
                </c:pt>
                <c:pt idx="40">
                  <c:v>4705540.1043450357</c:v>
                </c:pt>
                <c:pt idx="41">
                  <c:v>4823178.6069536619</c:v>
                </c:pt>
                <c:pt idx="42">
                  <c:v>4940817.1095622871</c:v>
                </c:pt>
                <c:pt idx="43">
                  <c:v>5058455.6121709142</c:v>
                </c:pt>
                <c:pt idx="44">
                  <c:v>5176094.1147795394</c:v>
                </c:pt>
                <c:pt idx="45">
                  <c:v>5293732.6173881646</c:v>
                </c:pt>
                <c:pt idx="46">
                  <c:v>5411371.1199967917</c:v>
                </c:pt>
                <c:pt idx="47">
                  <c:v>5529009.6226054169</c:v>
                </c:pt>
                <c:pt idx="48">
                  <c:v>5646648.1252140431</c:v>
                </c:pt>
                <c:pt idx="49">
                  <c:v>5764286.6278226692</c:v>
                </c:pt>
                <c:pt idx="50">
                  <c:v>5881925.1304312944</c:v>
                </c:pt>
              </c:numCache>
            </c:numRef>
          </c:xVal>
          <c:yVal>
            <c:numRef>
              <c:f>Sheet1!$D$2:$D$52</c:f>
              <c:numCache>
                <c:formatCode>General</c:formatCode>
                <c:ptCount val="51"/>
                <c:pt idx="0">
                  <c:v>0</c:v>
                </c:pt>
                <c:pt idx="1">
                  <c:v>16.7</c:v>
                </c:pt>
                <c:pt idx="2">
                  <c:v>23.5</c:v>
                </c:pt>
                <c:pt idx="3">
                  <c:v>28.3</c:v>
                </c:pt>
                <c:pt idx="4">
                  <c:v>32</c:v>
                </c:pt>
                <c:pt idx="5">
                  <c:v>35.1</c:v>
                </c:pt>
                <c:pt idx="6">
                  <c:v>37.700000000000003</c:v>
                </c:pt>
                <c:pt idx="7">
                  <c:v>40</c:v>
                </c:pt>
                <c:pt idx="8">
                  <c:v>42</c:v>
                </c:pt>
                <c:pt idx="9">
                  <c:v>43.8</c:v>
                </c:pt>
                <c:pt idx="10">
                  <c:v>45.4</c:v>
                </c:pt>
                <c:pt idx="11">
                  <c:v>46.9</c:v>
                </c:pt>
                <c:pt idx="12">
                  <c:v>48.2</c:v>
                </c:pt>
                <c:pt idx="13">
                  <c:v>49.5</c:v>
                </c:pt>
                <c:pt idx="14">
                  <c:v>50.6</c:v>
                </c:pt>
                <c:pt idx="15">
                  <c:v>51.7</c:v>
                </c:pt>
                <c:pt idx="16">
                  <c:v>52.7</c:v>
                </c:pt>
                <c:pt idx="17">
                  <c:v>53.6</c:v>
                </c:pt>
                <c:pt idx="18">
                  <c:v>54.5</c:v>
                </c:pt>
                <c:pt idx="19">
                  <c:v>55.4</c:v>
                </c:pt>
                <c:pt idx="20">
                  <c:v>56.1</c:v>
                </c:pt>
                <c:pt idx="21">
                  <c:v>56.9</c:v>
                </c:pt>
                <c:pt idx="22">
                  <c:v>57.6</c:v>
                </c:pt>
                <c:pt idx="23">
                  <c:v>58.3</c:v>
                </c:pt>
                <c:pt idx="24">
                  <c:v>58.9</c:v>
                </c:pt>
                <c:pt idx="25">
                  <c:v>59.5</c:v>
                </c:pt>
                <c:pt idx="26">
                  <c:v>60.1</c:v>
                </c:pt>
                <c:pt idx="27">
                  <c:v>60.7</c:v>
                </c:pt>
                <c:pt idx="28">
                  <c:v>61.2</c:v>
                </c:pt>
                <c:pt idx="29">
                  <c:v>61.8</c:v>
                </c:pt>
                <c:pt idx="30">
                  <c:v>62.3</c:v>
                </c:pt>
                <c:pt idx="31">
                  <c:v>62.7</c:v>
                </c:pt>
                <c:pt idx="32">
                  <c:v>63.2</c:v>
                </c:pt>
                <c:pt idx="33">
                  <c:v>63.6</c:v>
                </c:pt>
                <c:pt idx="34">
                  <c:v>64.099999999999994</c:v>
                </c:pt>
                <c:pt idx="35">
                  <c:v>64.5</c:v>
                </c:pt>
                <c:pt idx="36">
                  <c:v>64.900000000000006</c:v>
                </c:pt>
                <c:pt idx="37">
                  <c:v>65.3</c:v>
                </c:pt>
                <c:pt idx="38">
                  <c:v>65.7</c:v>
                </c:pt>
                <c:pt idx="39">
                  <c:v>66</c:v>
                </c:pt>
                <c:pt idx="40">
                  <c:v>66.400000000000006</c:v>
                </c:pt>
                <c:pt idx="41">
                  <c:v>66.7</c:v>
                </c:pt>
                <c:pt idx="42">
                  <c:v>67.099999999999994</c:v>
                </c:pt>
                <c:pt idx="43">
                  <c:v>67.400000000000006</c:v>
                </c:pt>
                <c:pt idx="44">
                  <c:v>67.7</c:v>
                </c:pt>
                <c:pt idx="45">
                  <c:v>68</c:v>
                </c:pt>
                <c:pt idx="46">
                  <c:v>68.3</c:v>
                </c:pt>
                <c:pt idx="47">
                  <c:v>68.599999999999994</c:v>
                </c:pt>
                <c:pt idx="48">
                  <c:v>68.900000000000006</c:v>
                </c:pt>
                <c:pt idx="49">
                  <c:v>69.2</c:v>
                </c:pt>
                <c:pt idx="50">
                  <c:v>69.400000000000006</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(CURRENT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(16-34)</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946111111111112E-2"/>
          <c:y val="3.2337962962962964E-2"/>
          <c:w val="0.89942796296296301"/>
          <c:h val="0.80810370370370366"/>
        </c:manualLayout>
      </c:layout>
      <c:scatterChart>
        <c:scatterStyle val="lineMarker"/>
        <c:varyColors val="0"/>
        <c:ser>
          <c:idx val="0"/>
          <c:order val="0"/>
          <c:tx>
            <c:strRef>
              <c:f>Sheet1!$A$1</c:f>
              <c:strCache>
                <c:ptCount val="1"/>
                <c:pt idx="0">
                  <c:v>100% Linear TV (Q4 2023)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_("£"* #,##0.00_);_("£"* \(#,##0.00\);_("£"* "-"??_);_(@_)</c:formatCode>
                <c:ptCount val="28"/>
                <c:pt idx="0" formatCode="_-&quot;£&quot;* #,##0_-;\-&quot;£&quot;* #,##0_-;_-&quot;£&quot;* &quot;-&quot;??_-;_-@_-">
                  <c:v>0</c:v>
                </c:pt>
                <c:pt idx="1">
                  <c:v>97222.12713878644</c:v>
                </c:pt>
                <c:pt idx="2">
                  <c:v>194444.25427757288</c:v>
                </c:pt>
                <c:pt idx="3">
                  <c:v>291666.38141635933</c:v>
                </c:pt>
                <c:pt idx="4">
                  <c:v>388888.50855514576</c:v>
                </c:pt>
                <c:pt idx="5">
                  <c:v>486110.63569393218</c:v>
                </c:pt>
                <c:pt idx="6">
                  <c:v>583332.76283271867</c:v>
                </c:pt>
                <c:pt idx="7">
                  <c:v>680554.88997150504</c:v>
                </c:pt>
                <c:pt idx="8">
                  <c:v>777777.01711029152</c:v>
                </c:pt>
                <c:pt idx="9">
                  <c:v>874999.14424907789</c:v>
                </c:pt>
                <c:pt idx="10">
                  <c:v>972221.27138786437</c:v>
                </c:pt>
                <c:pt idx="11">
                  <c:v>1069443.3985266509</c:v>
                </c:pt>
                <c:pt idx="12">
                  <c:v>1166665.5256654373</c:v>
                </c:pt>
                <c:pt idx="13">
                  <c:v>1263887.6528042236</c:v>
                </c:pt>
                <c:pt idx="14">
                  <c:v>1361109.7799430101</c:v>
                </c:pt>
                <c:pt idx="15">
                  <c:v>1458331.9070817966</c:v>
                </c:pt>
                <c:pt idx="16">
                  <c:v>1555554.034220583</c:v>
                </c:pt>
                <c:pt idx="17">
                  <c:v>1652776.1613593695</c:v>
                </c:pt>
                <c:pt idx="18">
                  <c:v>1749998.2884981558</c:v>
                </c:pt>
                <c:pt idx="19">
                  <c:v>1847220.4156369423</c:v>
                </c:pt>
                <c:pt idx="20">
                  <c:v>1944442.5427757287</c:v>
                </c:pt>
                <c:pt idx="21">
                  <c:v>2041664.6699145152</c:v>
                </c:pt>
                <c:pt idx="22">
                  <c:v>2138886.7970533017</c:v>
                </c:pt>
                <c:pt idx="23">
                  <c:v>2236108.9241920882</c:v>
                </c:pt>
                <c:pt idx="24">
                  <c:v>2333331.0513308747</c:v>
                </c:pt>
                <c:pt idx="25">
                  <c:v>2430553.1784696607</c:v>
                </c:pt>
                <c:pt idx="26">
                  <c:v>2527775.3056084472</c:v>
                </c:pt>
                <c:pt idx="27">
                  <c:v>2624997.4327472337</c:v>
                </c:pt>
              </c:numCache>
            </c:numRef>
          </c:xVal>
          <c:yVal>
            <c:numRef>
              <c:f>Sheet1!$B$2:$B$52</c:f>
              <c:numCache>
                <c:formatCode>0.0</c:formatCode>
                <c:ptCount val="51"/>
                <c:pt idx="0" formatCode="General">
                  <c:v>0</c:v>
                </c:pt>
                <c:pt idx="1">
                  <c:v>12.4</c:v>
                </c:pt>
                <c:pt idx="2">
                  <c:v>19.100000000000001</c:v>
                </c:pt>
                <c:pt idx="3">
                  <c:v>24.1</c:v>
                </c:pt>
                <c:pt idx="4">
                  <c:v>28.2</c:v>
                </c:pt>
                <c:pt idx="5">
                  <c:v>31.7</c:v>
                </c:pt>
                <c:pt idx="6">
                  <c:v>34.700000000000003</c:v>
                </c:pt>
                <c:pt idx="7">
                  <c:v>37.299999999999997</c:v>
                </c:pt>
                <c:pt idx="8">
                  <c:v>39.700000000000003</c:v>
                </c:pt>
                <c:pt idx="9">
                  <c:v>41.8</c:v>
                </c:pt>
                <c:pt idx="10">
                  <c:v>43.7</c:v>
                </c:pt>
                <c:pt idx="11">
                  <c:v>45.5</c:v>
                </c:pt>
                <c:pt idx="12">
                  <c:v>47.1</c:v>
                </c:pt>
                <c:pt idx="13">
                  <c:v>48.6</c:v>
                </c:pt>
                <c:pt idx="14">
                  <c:v>49.9</c:v>
                </c:pt>
                <c:pt idx="15">
                  <c:v>51.2</c:v>
                </c:pt>
                <c:pt idx="16">
                  <c:v>52.4</c:v>
                </c:pt>
                <c:pt idx="17">
                  <c:v>53.6</c:v>
                </c:pt>
                <c:pt idx="18">
                  <c:v>54.6</c:v>
                </c:pt>
                <c:pt idx="19">
                  <c:v>55.6</c:v>
                </c:pt>
                <c:pt idx="20">
                  <c:v>56.6</c:v>
                </c:pt>
                <c:pt idx="21">
                  <c:v>57.4</c:v>
                </c:pt>
                <c:pt idx="22">
                  <c:v>58.3</c:v>
                </c:pt>
                <c:pt idx="23">
                  <c:v>59.1</c:v>
                </c:pt>
                <c:pt idx="24">
                  <c:v>59.9</c:v>
                </c:pt>
                <c:pt idx="25">
                  <c:v>60.6</c:v>
                </c:pt>
                <c:pt idx="26">
                  <c:v>61.3</c:v>
                </c:pt>
                <c:pt idx="27">
                  <c:v>62</c:v>
                </c:pt>
                <c:pt idx="28">
                  <c:v>62.6</c:v>
                </c:pt>
                <c:pt idx="29">
                  <c:v>63.2</c:v>
                </c:pt>
                <c:pt idx="30">
                  <c:v>63.8</c:v>
                </c:pt>
                <c:pt idx="31">
                  <c:v>64.400000000000006</c:v>
                </c:pt>
                <c:pt idx="32">
                  <c:v>64.900000000000006</c:v>
                </c:pt>
                <c:pt idx="33">
                  <c:v>65.400000000000006</c:v>
                </c:pt>
                <c:pt idx="34">
                  <c:v>65.900000000000006</c:v>
                </c:pt>
                <c:pt idx="35">
                  <c:v>66.400000000000006</c:v>
                </c:pt>
                <c:pt idx="36">
                  <c:v>66.900000000000006</c:v>
                </c:pt>
                <c:pt idx="37">
                  <c:v>67.400000000000006</c:v>
                </c:pt>
                <c:pt idx="38">
                  <c:v>67.8</c:v>
                </c:pt>
                <c:pt idx="39">
                  <c:v>68.2</c:v>
                </c:pt>
                <c:pt idx="40">
                  <c:v>68.599999999999994</c:v>
                </c:pt>
                <c:pt idx="41">
                  <c:v>69</c:v>
                </c:pt>
                <c:pt idx="42">
                  <c:v>69.400000000000006</c:v>
                </c:pt>
                <c:pt idx="43">
                  <c:v>69.8</c:v>
                </c:pt>
                <c:pt idx="44">
                  <c:v>70.2</c:v>
                </c:pt>
                <c:pt idx="45">
                  <c:v>70.5</c:v>
                </c:pt>
                <c:pt idx="46">
                  <c:v>70.900000000000006</c:v>
                </c:pt>
                <c:pt idx="47">
                  <c:v>71.2</c:v>
                </c:pt>
                <c:pt idx="48">
                  <c:v>71.5</c:v>
                </c:pt>
                <c:pt idx="49">
                  <c:v>71.8</c:v>
                </c:pt>
                <c:pt idx="50">
                  <c:v>72.099999999999994</c:v>
                </c:pt>
              </c:numCache>
            </c:numRef>
          </c:yVal>
          <c:smooth val="0"/>
          <c:extLst>
            <c:ext xmlns:c16="http://schemas.microsoft.com/office/drawing/2014/chart" uri="{C3380CC4-5D6E-409C-BE32-E72D297353CC}">
              <c16:uniqueId val="{00000000-1533-4DBE-9FB0-03CCB4473286}"/>
            </c:ext>
          </c:extLst>
        </c:ser>
        <c:ser>
          <c:idx val="1"/>
          <c:order val="1"/>
          <c:tx>
            <c:strRef>
              <c:f>Sheet1!$C$1</c:f>
              <c:strCache>
                <c:ptCount val="1"/>
                <c:pt idx="0">
                  <c:v>Linear TV 25% / BVOD 75% (Q4 2023)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Sheet1!$C$2:$C$52</c:f>
              <c:numCache>
                <c:formatCode>_-"£"* #,##0_-;\-"£"* #,##0_-;_-"£"* "-"??_-;_-@_-</c:formatCode>
                <c:ptCount val="51"/>
                <c:pt idx="0">
                  <c:v>0</c:v>
                </c:pt>
                <c:pt idx="1">
                  <c:v>52411.374477004305</c:v>
                </c:pt>
                <c:pt idx="2">
                  <c:v>104822.74895400861</c:v>
                </c:pt>
                <c:pt idx="3">
                  <c:v>157234.12343101291</c:v>
                </c:pt>
                <c:pt idx="4">
                  <c:v>209645.49790801722</c:v>
                </c:pt>
                <c:pt idx="5">
                  <c:v>262056.87238502153</c:v>
                </c:pt>
                <c:pt idx="6">
                  <c:v>314468.24686202582</c:v>
                </c:pt>
                <c:pt idx="7">
                  <c:v>366879.6213390301</c:v>
                </c:pt>
                <c:pt idx="8">
                  <c:v>419290.99581603444</c:v>
                </c:pt>
                <c:pt idx="9">
                  <c:v>471702.37029303872</c:v>
                </c:pt>
                <c:pt idx="10">
                  <c:v>524113.74477004306</c:v>
                </c:pt>
                <c:pt idx="11">
                  <c:v>576525.11924704735</c:v>
                </c:pt>
                <c:pt idx="12">
                  <c:v>628936.49372405163</c:v>
                </c:pt>
                <c:pt idx="13">
                  <c:v>681347.86820105591</c:v>
                </c:pt>
                <c:pt idx="14">
                  <c:v>733759.2426780602</c:v>
                </c:pt>
                <c:pt idx="15">
                  <c:v>786170.6171550646</c:v>
                </c:pt>
                <c:pt idx="16">
                  <c:v>838581.99163206888</c:v>
                </c:pt>
                <c:pt idx="17">
                  <c:v>890993.36610907316</c:v>
                </c:pt>
                <c:pt idx="18">
                  <c:v>943404.74058607745</c:v>
                </c:pt>
                <c:pt idx="19">
                  <c:v>995816.11506308173</c:v>
                </c:pt>
                <c:pt idx="20">
                  <c:v>1048227.4895400861</c:v>
                </c:pt>
                <c:pt idx="21">
                  <c:v>1100638.8640170903</c:v>
                </c:pt>
                <c:pt idx="22">
                  <c:v>1153050.2384940947</c:v>
                </c:pt>
                <c:pt idx="23">
                  <c:v>1205461.6129710991</c:v>
                </c:pt>
                <c:pt idx="24">
                  <c:v>1257872.9874481033</c:v>
                </c:pt>
                <c:pt idx="25">
                  <c:v>1310284.3619251074</c:v>
                </c:pt>
                <c:pt idx="26">
                  <c:v>1362695.7364021118</c:v>
                </c:pt>
                <c:pt idx="27">
                  <c:v>1415107.1108791162</c:v>
                </c:pt>
                <c:pt idx="28">
                  <c:v>1467518.4853561204</c:v>
                </c:pt>
                <c:pt idx="29">
                  <c:v>1519929.8598331248</c:v>
                </c:pt>
                <c:pt idx="30">
                  <c:v>1572341.2343101292</c:v>
                </c:pt>
                <c:pt idx="31">
                  <c:v>1624752.6087871334</c:v>
                </c:pt>
                <c:pt idx="32">
                  <c:v>1677163.9832641378</c:v>
                </c:pt>
                <c:pt idx="33">
                  <c:v>1729575.3577411422</c:v>
                </c:pt>
                <c:pt idx="34">
                  <c:v>1781986.7322181463</c:v>
                </c:pt>
                <c:pt idx="35">
                  <c:v>1834398.1066951505</c:v>
                </c:pt>
                <c:pt idx="36">
                  <c:v>1886809.4811721549</c:v>
                </c:pt>
                <c:pt idx="37">
                  <c:v>1939220.8556491593</c:v>
                </c:pt>
                <c:pt idx="38">
                  <c:v>1991632.2301261635</c:v>
                </c:pt>
                <c:pt idx="39">
                  <c:v>2044043.6046031681</c:v>
                </c:pt>
                <c:pt idx="40">
                  <c:v>2096454.9790801723</c:v>
                </c:pt>
                <c:pt idx="41">
                  <c:v>2148866.3535571764</c:v>
                </c:pt>
                <c:pt idx="42">
                  <c:v>2201277.7280341806</c:v>
                </c:pt>
                <c:pt idx="43">
                  <c:v>2253689.1025111852</c:v>
                </c:pt>
                <c:pt idx="44">
                  <c:v>2306100.4769881894</c:v>
                </c:pt>
                <c:pt idx="45">
                  <c:v>2358511.8514651936</c:v>
                </c:pt>
                <c:pt idx="46">
                  <c:v>2410923.2259421982</c:v>
                </c:pt>
                <c:pt idx="47">
                  <c:v>2463334.6004192024</c:v>
                </c:pt>
                <c:pt idx="48">
                  <c:v>2515745.9748962065</c:v>
                </c:pt>
                <c:pt idx="49">
                  <c:v>2568157.3493732112</c:v>
                </c:pt>
                <c:pt idx="50">
                  <c:v>2620568.7238502149</c:v>
                </c:pt>
              </c:numCache>
            </c:numRef>
          </c:xVal>
          <c:yVal>
            <c:numRef>
              <c:f>Sheet1!$D$2:$D$52</c:f>
              <c:numCache>
                <c:formatCode>0.0</c:formatCode>
                <c:ptCount val="51"/>
                <c:pt idx="0" formatCode="General">
                  <c:v>0</c:v>
                </c:pt>
                <c:pt idx="1">
                  <c:v>18</c:v>
                </c:pt>
                <c:pt idx="2">
                  <c:v>25.7</c:v>
                </c:pt>
                <c:pt idx="3">
                  <c:v>31.2</c:v>
                </c:pt>
                <c:pt idx="4">
                  <c:v>35.4</c:v>
                </c:pt>
                <c:pt idx="5">
                  <c:v>38.9</c:v>
                </c:pt>
                <c:pt idx="6">
                  <c:v>41.8</c:v>
                </c:pt>
                <c:pt idx="7">
                  <c:v>44.3</c:v>
                </c:pt>
                <c:pt idx="8">
                  <c:v>46.5</c:v>
                </c:pt>
                <c:pt idx="9">
                  <c:v>48.5</c:v>
                </c:pt>
                <c:pt idx="10">
                  <c:v>50.2</c:v>
                </c:pt>
                <c:pt idx="11">
                  <c:v>51.8</c:v>
                </c:pt>
                <c:pt idx="12">
                  <c:v>53.3</c:v>
                </c:pt>
                <c:pt idx="13">
                  <c:v>54.6</c:v>
                </c:pt>
                <c:pt idx="14">
                  <c:v>55.8</c:v>
                </c:pt>
                <c:pt idx="15">
                  <c:v>57</c:v>
                </c:pt>
                <c:pt idx="16">
                  <c:v>58</c:v>
                </c:pt>
                <c:pt idx="17">
                  <c:v>59</c:v>
                </c:pt>
                <c:pt idx="18">
                  <c:v>59.9</c:v>
                </c:pt>
                <c:pt idx="19">
                  <c:v>60.8</c:v>
                </c:pt>
                <c:pt idx="20">
                  <c:v>61.6</c:v>
                </c:pt>
                <c:pt idx="21">
                  <c:v>62.4</c:v>
                </c:pt>
                <c:pt idx="22">
                  <c:v>63.1</c:v>
                </c:pt>
                <c:pt idx="23">
                  <c:v>63.8</c:v>
                </c:pt>
                <c:pt idx="24">
                  <c:v>64.5</c:v>
                </c:pt>
                <c:pt idx="25">
                  <c:v>65.099999999999994</c:v>
                </c:pt>
                <c:pt idx="26">
                  <c:v>65.7</c:v>
                </c:pt>
                <c:pt idx="27">
                  <c:v>66.3</c:v>
                </c:pt>
                <c:pt idx="28">
                  <c:v>66.8</c:v>
                </c:pt>
                <c:pt idx="29">
                  <c:v>67.3</c:v>
                </c:pt>
                <c:pt idx="30">
                  <c:v>67.8</c:v>
                </c:pt>
                <c:pt idx="31">
                  <c:v>68.3</c:v>
                </c:pt>
                <c:pt idx="32">
                  <c:v>68.8</c:v>
                </c:pt>
                <c:pt idx="33">
                  <c:v>69.2</c:v>
                </c:pt>
                <c:pt idx="34">
                  <c:v>69.599999999999994</c:v>
                </c:pt>
                <c:pt idx="35">
                  <c:v>70.099999999999994</c:v>
                </c:pt>
                <c:pt idx="36">
                  <c:v>70.5</c:v>
                </c:pt>
                <c:pt idx="37">
                  <c:v>70.8</c:v>
                </c:pt>
                <c:pt idx="38">
                  <c:v>71.2</c:v>
                </c:pt>
                <c:pt idx="39">
                  <c:v>71.599999999999994</c:v>
                </c:pt>
                <c:pt idx="40">
                  <c:v>71.900000000000006</c:v>
                </c:pt>
                <c:pt idx="41">
                  <c:v>72.3</c:v>
                </c:pt>
                <c:pt idx="42">
                  <c:v>72.599999999999994</c:v>
                </c:pt>
                <c:pt idx="43">
                  <c:v>72.900000000000006</c:v>
                </c:pt>
                <c:pt idx="44">
                  <c:v>73.2</c:v>
                </c:pt>
                <c:pt idx="45">
                  <c:v>73.5</c:v>
                </c:pt>
                <c:pt idx="46">
                  <c:v>73.8</c:v>
                </c:pt>
                <c:pt idx="47">
                  <c:v>74.099999999999994</c:v>
                </c:pt>
                <c:pt idx="48">
                  <c:v>74.3</c:v>
                </c:pt>
                <c:pt idx="49">
                  <c:v>74.599999999999994</c:v>
                </c:pt>
                <c:pt idx="50">
                  <c:v>74.900000000000006</c:v>
                </c:pt>
              </c:numCache>
            </c:numRef>
          </c:yVal>
          <c:smooth val="0"/>
          <c:extLst>
            <c:ext xmlns:c16="http://schemas.microsoft.com/office/drawing/2014/chart" uri="{C3380CC4-5D6E-409C-BE32-E72D297353CC}">
              <c16:uniqueId val="{00000003-1533-4DBE-9FB0-03CCB4473286}"/>
            </c:ext>
          </c:extLst>
        </c:ser>
        <c:dLbls>
          <c:showLegendKey val="0"/>
          <c:showVal val="0"/>
          <c:showCatName val="0"/>
          <c:showSerName val="0"/>
          <c:showPercent val="0"/>
          <c:showBubbleSize val="0"/>
        </c:dLbls>
        <c:axId val="924430464"/>
        <c:axId val="924427184"/>
      </c:scatterChart>
      <c:valAx>
        <c:axId val="924430464"/>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SPEND (CURRENT PRICES)</a:t>
                </a:r>
              </a:p>
            </c:rich>
          </c:tx>
          <c:layout>
            <c:manualLayout>
              <c:xMode val="edge"/>
              <c:yMode val="edge"/>
              <c:x val="0.41561305555555544"/>
              <c:y val="0.9219090277777777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27184"/>
        <c:crosses val="autoZero"/>
        <c:crossBetween val="midCat"/>
      </c:valAx>
      <c:valAx>
        <c:axId val="9244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1+ % REACH (HP+CH)</a:t>
                </a:r>
              </a:p>
            </c:rich>
          </c:tx>
          <c:layout>
            <c:manualLayout>
              <c:xMode val="edge"/>
              <c:yMode val="edge"/>
              <c:x val="2.3518518518518519E-3"/>
              <c:y val="0.2292062499999999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924430464"/>
        <c:crosses val="autoZero"/>
        <c:crossBetween val="midCat"/>
      </c:valAx>
      <c:spPr>
        <a:noFill/>
        <a:ln>
          <a:noFill/>
        </a:ln>
        <a:effectLst/>
      </c:spPr>
    </c:plotArea>
    <c:legend>
      <c:legendPos val="b"/>
      <c:layout>
        <c:manualLayout>
          <c:xMode val="edge"/>
          <c:yMode val="edge"/>
          <c:x val="0.62079182253862375"/>
          <c:y val="0.51525907444546803"/>
          <c:w val="0.31873329878071394"/>
          <c:h val="0.1277119169475826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05/06/2024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250355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272793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Q4 2023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Q4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20</a:t>
            </a:fld>
            <a:endParaRPr lang="en-GB" dirty="0"/>
          </a:p>
        </p:txBody>
      </p:sp>
    </p:spTree>
    <p:extLst>
      <p:ext uri="{BB962C8B-B14F-4D97-AF65-F5344CB8AC3E}">
        <p14:creationId xmlns:p14="http://schemas.microsoft.com/office/powerpoint/2010/main" val="3598541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21</a:t>
            </a:fld>
            <a:endParaRPr lang="en-GB" dirty="0"/>
          </a:p>
        </p:txBody>
      </p:sp>
    </p:spTree>
    <p:extLst>
      <p:ext uri="{BB962C8B-B14F-4D97-AF65-F5344CB8AC3E}">
        <p14:creationId xmlns:p14="http://schemas.microsoft.com/office/powerpoint/2010/main" val="2360684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22</a:t>
            </a:fld>
            <a:endParaRPr lang="en-GB" dirty="0"/>
          </a:p>
        </p:txBody>
      </p:sp>
    </p:spTree>
    <p:extLst>
      <p:ext uri="{BB962C8B-B14F-4D97-AF65-F5344CB8AC3E}">
        <p14:creationId xmlns:p14="http://schemas.microsoft.com/office/powerpoint/2010/main" val="3419307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23</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24</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25</a:t>
            </a:fld>
            <a:endParaRPr lang="en-GB"/>
          </a:p>
        </p:txBody>
      </p:sp>
    </p:spTree>
    <p:extLst>
      <p:ext uri="{BB962C8B-B14F-4D97-AF65-F5344CB8AC3E}">
        <p14:creationId xmlns:p14="http://schemas.microsoft.com/office/powerpoint/2010/main" val="821880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26</a:t>
            </a:fld>
            <a:endParaRPr lang="en-GB"/>
          </a:p>
        </p:txBody>
      </p:sp>
    </p:spTree>
    <p:extLst>
      <p:ext uri="{BB962C8B-B14F-4D97-AF65-F5344CB8AC3E}">
        <p14:creationId xmlns:p14="http://schemas.microsoft.com/office/powerpoint/2010/main" val="243826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27</a:t>
            </a:fld>
            <a:endParaRPr lang="en-GB"/>
          </a:p>
        </p:txBody>
      </p:sp>
    </p:spTree>
    <p:extLst>
      <p:ext uri="{BB962C8B-B14F-4D97-AF65-F5344CB8AC3E}">
        <p14:creationId xmlns:p14="http://schemas.microsoft.com/office/powerpoint/2010/main" val="521087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A924C00-85C6-4295-BE2C-B41F9E304FE2}" type="slidenum">
              <a:rPr lang="en-GB" smtClean="0"/>
              <a:t>28</a:t>
            </a:fld>
            <a:endParaRPr lang="en-GB"/>
          </a:p>
        </p:txBody>
      </p:sp>
    </p:spTree>
    <p:extLst>
      <p:ext uri="{BB962C8B-B14F-4D97-AF65-F5344CB8AC3E}">
        <p14:creationId xmlns:p14="http://schemas.microsoft.com/office/powerpoint/2010/main" val="2816366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29</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30</a:t>
            </a:fld>
            <a:endParaRPr lang="en-GB" dirty="0"/>
          </a:p>
        </p:txBody>
      </p:sp>
    </p:spTree>
    <p:extLst>
      <p:ext uri="{BB962C8B-B14F-4D97-AF65-F5344CB8AC3E}">
        <p14:creationId xmlns:p14="http://schemas.microsoft.com/office/powerpoint/2010/main" val="2634284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31</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(Oct-Dec)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6098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05/06/2024</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372683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05/06/2024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05/06/2024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image" Target="../media/image2.jpe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ags" Target="../tags/tag3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05/06/2024</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2"/>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05/06/2024</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85.jp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jpg"/><Relationship Id="rId21" Type="http://schemas.openxmlformats.org/officeDocument/2006/relationships/image" Target="../media/image93.jpeg"/><Relationship Id="rId34" Type="http://schemas.openxmlformats.org/officeDocument/2006/relationships/image" Target="../media/image106.png"/><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jpeg"/><Relationship Id="rId25" Type="http://schemas.openxmlformats.org/officeDocument/2006/relationships/image" Target="../media/image97.png"/><Relationship Id="rId33" Type="http://schemas.openxmlformats.org/officeDocument/2006/relationships/image" Target="../media/image105.png"/><Relationship Id="rId2" Type="http://schemas.openxmlformats.org/officeDocument/2006/relationships/notesSlide" Target="../notesSlides/notesSlide32.xml"/><Relationship Id="rId16" Type="http://schemas.openxmlformats.org/officeDocument/2006/relationships/image" Target="../media/image88.jpg"/><Relationship Id="rId20" Type="http://schemas.openxmlformats.org/officeDocument/2006/relationships/image" Target="../media/image92.jpeg"/><Relationship Id="rId29" Type="http://schemas.openxmlformats.org/officeDocument/2006/relationships/image" Target="../media/image101.jpg"/><Relationship Id="rId1" Type="http://schemas.openxmlformats.org/officeDocument/2006/relationships/slideLayout" Target="../slideLayouts/slideLayout3.xml"/><Relationship Id="rId6" Type="http://schemas.openxmlformats.org/officeDocument/2006/relationships/image" Target="../media/image78.jpeg"/><Relationship Id="rId11" Type="http://schemas.openxmlformats.org/officeDocument/2006/relationships/image" Target="../media/image83.png"/><Relationship Id="rId24" Type="http://schemas.openxmlformats.org/officeDocument/2006/relationships/image" Target="../media/image96.jpeg"/><Relationship Id="rId32" Type="http://schemas.openxmlformats.org/officeDocument/2006/relationships/image" Target="../media/image104.jpeg"/><Relationship Id="rId37" Type="http://schemas.openxmlformats.org/officeDocument/2006/relationships/image" Target="../media/image109.png"/><Relationship Id="rId5" Type="http://schemas.openxmlformats.org/officeDocument/2006/relationships/image" Target="../media/image77.jpeg"/><Relationship Id="rId15" Type="http://schemas.openxmlformats.org/officeDocument/2006/relationships/image" Target="../media/image87.jpg"/><Relationship Id="rId23" Type="http://schemas.openxmlformats.org/officeDocument/2006/relationships/image" Target="../media/image95.jpeg"/><Relationship Id="rId28" Type="http://schemas.openxmlformats.org/officeDocument/2006/relationships/image" Target="../media/image100.jpg"/><Relationship Id="rId36" Type="http://schemas.openxmlformats.org/officeDocument/2006/relationships/image" Target="../media/image108.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6.jpg"/><Relationship Id="rId9" Type="http://schemas.openxmlformats.org/officeDocument/2006/relationships/image" Target="../media/image81.jpg"/><Relationship Id="rId14" Type="http://schemas.openxmlformats.org/officeDocument/2006/relationships/image" Target="../media/image86.jpg"/><Relationship Id="rId22" Type="http://schemas.openxmlformats.org/officeDocument/2006/relationships/image" Target="../media/image94.jpeg"/><Relationship Id="rId27" Type="http://schemas.openxmlformats.org/officeDocument/2006/relationships/image" Target="../media/image99.jpg"/><Relationship Id="rId30" Type="http://schemas.openxmlformats.org/officeDocument/2006/relationships/image" Target="../media/image102.jpg"/><Relationship Id="rId35" Type="http://schemas.openxmlformats.org/officeDocument/2006/relationships/image" Target="../media/image10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chart" Target="../charts/chart4.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couch with a dog&#10;&#10;Description automatically generated">
            <a:extLst>
              <a:ext uri="{FF2B5EF4-FFF2-40B4-BE49-F238E27FC236}">
                <a16:creationId xmlns:a16="http://schemas.microsoft.com/office/drawing/2014/main" id="{1A2FA9AC-9E91-45D9-1DC1-31F297EB2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Q4 2024</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hotels.com, “Big Sampson”</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Entertainment</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52069B9-10E7-4EC0-3683-76A46CEB9203}"/>
              </a:ext>
            </a:extLst>
          </p:cNvPr>
          <p:cNvGraphicFramePr>
            <a:graphicFrameLocks noGrp="1"/>
          </p:cNvGraphicFramePr>
          <p:nvPr>
            <p:extLst>
              <p:ext uri="{D42A27DB-BD31-4B8C-83A1-F6EECF244321}">
                <p14:modId xmlns:p14="http://schemas.microsoft.com/office/powerpoint/2010/main" val="4283643949"/>
              </p:ext>
            </p:extLst>
          </p:nvPr>
        </p:nvGraphicFramePr>
        <p:xfrm>
          <a:off x="1232252" y="1687642"/>
          <a:ext cx="9727488" cy="3210920"/>
        </p:xfrm>
        <a:graphic>
          <a:graphicData uri="http://schemas.openxmlformats.org/drawingml/2006/table">
            <a:tbl>
              <a:tblPr/>
              <a:tblGrid>
                <a:gridCol w="2431872">
                  <a:extLst>
                    <a:ext uri="{9D8B030D-6E8A-4147-A177-3AD203B41FA5}">
                      <a16:colId xmlns:a16="http://schemas.microsoft.com/office/drawing/2014/main" val="3618050381"/>
                    </a:ext>
                  </a:extLst>
                </a:gridCol>
                <a:gridCol w="2431872">
                  <a:extLst>
                    <a:ext uri="{9D8B030D-6E8A-4147-A177-3AD203B41FA5}">
                      <a16:colId xmlns:a16="http://schemas.microsoft.com/office/drawing/2014/main" val="1855891505"/>
                    </a:ext>
                  </a:extLst>
                </a:gridCol>
                <a:gridCol w="2431872">
                  <a:extLst>
                    <a:ext uri="{9D8B030D-6E8A-4147-A177-3AD203B41FA5}">
                      <a16:colId xmlns:a16="http://schemas.microsoft.com/office/drawing/2014/main" val="3597229486"/>
                    </a:ext>
                  </a:extLst>
                </a:gridCol>
                <a:gridCol w="2431872">
                  <a:extLst>
                    <a:ext uri="{9D8B030D-6E8A-4147-A177-3AD203B41FA5}">
                      <a16:colId xmlns:a16="http://schemas.microsoft.com/office/drawing/2014/main" val="1941279588"/>
                    </a:ext>
                  </a:extLst>
                </a:gridCol>
              </a:tblGrid>
              <a:tr h="321092">
                <a:tc gridSpan="4">
                  <a:txBody>
                    <a:bodyPr/>
                    <a:lstStyle/>
                    <a:p>
                      <a:pPr algn="ctr" rtl="0" fontAlgn="b"/>
                      <a:r>
                        <a:rPr lang="en-GB" sz="1400" b="1" i="0" u="none" strike="noStrike">
                          <a:solidFill>
                            <a:srgbClr val="FFFFFF"/>
                          </a:solidFill>
                          <a:effectLst/>
                          <a:highlight>
                            <a:srgbClr val="44546A"/>
                          </a:highlight>
                          <a:latin typeface="Arial" panose="020B0604020202020204" pitchFamily="34" charset="0"/>
                        </a:rPr>
                        <a:t>% of All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47843831"/>
                  </a:ext>
                </a:extLst>
              </a:tr>
              <a:tr h="321092">
                <a:tc>
                  <a:txBody>
                    <a:bodyPr/>
                    <a:lstStyle/>
                    <a:p>
                      <a:pPr algn="ctr" rtl="0" fontAlgn="b"/>
                      <a:r>
                        <a:rPr lang="en-GB" sz="1400" b="1" i="0" u="none" strike="noStrike">
                          <a:solidFill>
                            <a:srgbClr val="000000"/>
                          </a:solidFill>
                          <a:effectLst/>
                          <a:highlight>
                            <a:srgbClr val="EDEDED"/>
                          </a:highligh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highlight>
                            <a:srgbClr val="EDEDED"/>
                          </a:highligh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highlight>
                            <a:srgbClr val="EDEDED"/>
                          </a:highligh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b"/>
                      <a:r>
                        <a:rPr lang="en-GB" sz="1400" b="1" i="0" u="none" strike="noStrike">
                          <a:solidFill>
                            <a:srgbClr val="000000"/>
                          </a:solidFill>
                          <a:effectLst/>
                          <a:highlight>
                            <a:srgbClr val="EDEDED"/>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29984219"/>
                  </a:ext>
                </a:extLst>
              </a:tr>
              <a:tr h="321092">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14607854"/>
                  </a:ext>
                </a:extLst>
              </a:tr>
              <a:tr h="321092">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86049198"/>
                  </a:ext>
                </a:extLst>
              </a:tr>
              <a:tr h="321092">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Films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872999909"/>
                  </a:ext>
                </a:extLst>
              </a:tr>
              <a:tr h="321092">
                <a:tc>
                  <a:txBody>
                    <a:bodyPr/>
                    <a:lstStyle/>
                    <a:p>
                      <a:pPr algn="ctr" rtl="0" fontAlgn="b"/>
                      <a:r>
                        <a:rPr lang="en-GB" sz="1400" b="0" i="0" u="none" strike="noStrike">
                          <a:solidFill>
                            <a:srgbClr val="000000"/>
                          </a:solidFill>
                          <a:effectLst/>
                          <a:highlight>
                            <a:srgbClr val="FFFFFF"/>
                          </a:highligh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highlight>
                            <a:srgbClr val="FFFFFF"/>
                          </a:highligh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highlight>
                            <a:srgbClr val="FFFFFF"/>
                          </a:highlight>
                          <a:latin typeface="Arial" panose="020B060402020202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400" b="0" i="0" u="none" strike="noStrike">
                          <a:solidFill>
                            <a:srgbClr val="000000"/>
                          </a:solidFill>
                          <a:effectLst/>
                          <a:highlight>
                            <a:srgbClr val="FFFFFF"/>
                          </a:highligh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4208949"/>
                  </a:ext>
                </a:extLst>
              </a:tr>
              <a:tr h="321092">
                <a:tc>
                  <a:txBody>
                    <a:bodyPr/>
                    <a:lstStyle/>
                    <a:p>
                      <a:pPr algn="ctr" rtl="0" fontAlgn="b"/>
                      <a:r>
                        <a:rPr lang="en-GB" sz="1400" b="0" i="0" u="none" strike="noStrike">
                          <a:solidFill>
                            <a:srgbClr val="000000"/>
                          </a:solidFill>
                          <a:effectLst/>
                          <a:latin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2678360"/>
                  </a:ext>
                </a:extLst>
              </a:tr>
              <a:tr h="321092">
                <a:tc>
                  <a:txBody>
                    <a:bodyPr/>
                    <a:lstStyle/>
                    <a:p>
                      <a:pPr algn="ctr" rtl="0" fontAlgn="b"/>
                      <a:r>
                        <a:rPr lang="en-GB" sz="1400" b="0" i="0" u="none" strike="noStrike">
                          <a:solidFill>
                            <a:srgbClr val="000000"/>
                          </a:solidFill>
                          <a:effectLst/>
                          <a:latin typeface="Arial" panose="020B0604020202020204" pitchFamily="34" charset="0"/>
                        </a:rPr>
                        <a:t>Hobbies/Leisure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7939946"/>
                  </a:ext>
                </a:extLst>
              </a:tr>
              <a:tr h="321092">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Children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400" b="0" i="0" u="none" strike="noStrike">
                          <a:solidFill>
                            <a:srgbClr val="FFFFFF"/>
                          </a:solidFill>
                          <a:effectLst/>
                          <a:highlight>
                            <a:srgbClr val="00B050"/>
                          </a:highlight>
                          <a:latin typeface="Arial" panose="020B0604020202020204" pitchFamily="34" charset="0"/>
                        </a:rPr>
                        <a:t>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603378062"/>
                  </a:ext>
                </a:extLst>
              </a:tr>
              <a:tr h="321092">
                <a:tc>
                  <a:txBody>
                    <a:bodyPr/>
                    <a:lstStyle/>
                    <a:p>
                      <a:pPr algn="ctr" rtl="0" fontAlgn="b"/>
                      <a:r>
                        <a:rPr lang="en-GB" sz="1400" b="0" i="0" u="none" strike="noStrike">
                          <a:solidFill>
                            <a:srgbClr val="000000"/>
                          </a:solidFill>
                          <a:effectLst/>
                          <a:latin typeface="Arial" panose="020B0604020202020204" pitchFamily="34" charset="0"/>
                        </a:rPr>
                        <a:t>News/Weather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400" b="0" i="0" u="none" strike="noStrike" dirty="0">
                          <a:solidFill>
                            <a:srgbClr val="000000"/>
                          </a:solidFill>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638538"/>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Q4 2023, % of all commercial viewing including SVOD’s,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E3277D3-DA1C-7B54-EF4A-386FD6A8AE53}"/>
              </a:ext>
            </a:extLst>
          </p:cNvPr>
          <p:cNvGraphicFramePr>
            <a:graphicFrameLocks noGrp="1"/>
          </p:cNvGraphicFramePr>
          <p:nvPr>
            <p:extLst>
              <p:ext uri="{D42A27DB-BD31-4B8C-83A1-F6EECF244321}">
                <p14:modId xmlns:p14="http://schemas.microsoft.com/office/powerpoint/2010/main" val="3187111691"/>
              </p:ext>
            </p:extLst>
          </p:nvPr>
        </p:nvGraphicFramePr>
        <p:xfrm>
          <a:off x="714268" y="1477622"/>
          <a:ext cx="5054600" cy="3489960"/>
        </p:xfrm>
        <a:graphic>
          <a:graphicData uri="http://schemas.openxmlformats.org/drawingml/2006/table">
            <a:tbl>
              <a:tblPr/>
              <a:tblGrid>
                <a:gridCol w="1122540">
                  <a:extLst>
                    <a:ext uri="{9D8B030D-6E8A-4147-A177-3AD203B41FA5}">
                      <a16:colId xmlns:a16="http://schemas.microsoft.com/office/drawing/2014/main" val="2461774093"/>
                    </a:ext>
                  </a:extLst>
                </a:gridCol>
                <a:gridCol w="2803178">
                  <a:extLst>
                    <a:ext uri="{9D8B030D-6E8A-4147-A177-3AD203B41FA5}">
                      <a16:colId xmlns:a16="http://schemas.microsoft.com/office/drawing/2014/main" val="2882139688"/>
                    </a:ext>
                  </a:extLst>
                </a:gridCol>
                <a:gridCol w="1128882">
                  <a:extLst>
                    <a:ext uri="{9D8B030D-6E8A-4147-A177-3AD203B41FA5}">
                      <a16:colId xmlns:a16="http://schemas.microsoft.com/office/drawing/2014/main" val="182794284"/>
                    </a:ext>
                  </a:extLst>
                </a:gridCol>
              </a:tblGrid>
              <a:tr h="220980">
                <a:tc gridSpan="3">
                  <a:txBody>
                    <a:bodyPr/>
                    <a:lstStyle/>
                    <a:p>
                      <a:pPr algn="ctr" rtl="0" fontAlgn="b"/>
                      <a:r>
                        <a:rPr lang="en-GB" sz="1200" b="1" i="0" u="none" strike="noStrike">
                          <a:solidFill>
                            <a:srgbClr val="F2F2F2"/>
                          </a:solidFill>
                          <a:effectLst/>
                          <a:highlight>
                            <a:srgbClr val="44546A"/>
                          </a:highligh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61364657"/>
                  </a:ext>
                </a:extLst>
              </a:tr>
              <a:tr h="220980">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dirty="0">
                          <a:solidFill>
                            <a:srgbClr val="000000"/>
                          </a:solidFill>
                          <a:effectLst/>
                          <a:highlight>
                            <a:srgbClr val="F2F2F2"/>
                          </a:highligh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46578576"/>
                  </a:ext>
                </a:extLst>
              </a:tr>
              <a:tr h="2209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Hell's Kitchen (USA)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502132981"/>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dirty="0">
                          <a:solidFill>
                            <a:srgbClr val="000000"/>
                          </a:solidFill>
                          <a:effectLst/>
                          <a:highlight>
                            <a:srgbClr val="92CDDC"/>
                          </a:highlight>
                          <a:latin typeface="Arial" panose="020B0604020202020204" pitchFamily="34" charset="0"/>
                        </a:rPr>
                        <a:t>The Simpsons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1264599222"/>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American 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95997761"/>
                  </a:ext>
                </a:extLst>
              </a:tr>
              <a:tr h="220980">
                <a:tc>
                  <a:txBody>
                    <a:bodyPr/>
                    <a:lstStyle/>
                    <a:p>
                      <a:pPr algn="ctr" fontAlgn="b"/>
                      <a:r>
                        <a:rPr lang="en-GB" sz="1100" b="0" i="0" u="none" strike="noStrike" dirty="0">
                          <a:solidFill>
                            <a:srgbClr val="000000"/>
                          </a:solidFill>
                          <a:effectLst/>
                          <a:highlight>
                            <a:srgbClr val="FCE4D6"/>
                          </a:highlight>
                          <a:latin typeface="Arial" panose="020B0604020202020204" pitchFamily="34" charset="0"/>
                        </a:rPr>
                        <a:t>MTV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The Challenge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575359384"/>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The Office 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339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620413209"/>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dirty="0">
                          <a:solidFill>
                            <a:srgbClr val="000000"/>
                          </a:solidFill>
                          <a:effectLst/>
                          <a:highlight>
                            <a:srgbClr val="92CDDC"/>
                          </a:highlight>
                          <a:latin typeface="Arial" panose="020B0604020202020204" pitchFamily="34" charset="0"/>
                        </a:rPr>
                        <a:t>Family Guy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2995370487"/>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Brooklyn Nine-Nine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998826114"/>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How I Met Your Mother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322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291530683"/>
                  </a:ext>
                </a:extLst>
              </a:tr>
              <a:tr h="1828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Benidorm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50883328"/>
                  </a:ext>
                </a:extLst>
              </a:tr>
              <a:tr h="1828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Friends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37844074"/>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Last Week Tonight With John Oliver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571790142"/>
                  </a:ext>
                </a:extLst>
              </a:tr>
              <a:tr h="1828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Selling Sunset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906709785"/>
                  </a:ext>
                </a:extLst>
              </a:tr>
              <a:tr h="1828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Modern 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278186153"/>
                  </a:ext>
                </a:extLst>
              </a:tr>
              <a:tr h="1828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The Big Bang Theory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906253465"/>
                  </a:ext>
                </a:extLst>
              </a:tr>
              <a:tr h="1828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dirty="0">
                          <a:solidFill>
                            <a:srgbClr val="000000"/>
                          </a:solidFill>
                          <a:effectLst/>
                          <a:highlight>
                            <a:srgbClr val="E2B0E6"/>
                          </a:highlight>
                          <a:latin typeface="Arial" panose="020B0604020202020204" pitchFamily="34" charset="0"/>
                        </a:rPr>
                        <a:t>007: Road To A Million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dirty="0">
                          <a:solidFill>
                            <a:srgbClr val="000000"/>
                          </a:solidFill>
                          <a:effectLst/>
                          <a:highlight>
                            <a:srgbClr val="E2B0E6"/>
                          </a:highlight>
                          <a:latin typeface="Arial" panose="020B0604020202020204" pitchFamily="34" charset="0"/>
                        </a:rPr>
                        <a:t>253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extLst>
                  <a:ext uri="{0D108BD9-81ED-4DB2-BD59-A6C34878D82A}">
                    <a16:rowId xmlns:a16="http://schemas.microsoft.com/office/drawing/2014/main" val="2978837264"/>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entertainment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Q4 2023, ‘Reach Extender’ index vs all adults, Thinkbox created list of programmes based on volume of viewing and index.</a:t>
            </a:r>
          </a:p>
        </p:txBody>
      </p:sp>
      <p:graphicFrame>
        <p:nvGraphicFramePr>
          <p:cNvPr id="11" name="Table 10">
            <a:extLst>
              <a:ext uri="{FF2B5EF4-FFF2-40B4-BE49-F238E27FC236}">
                <a16:creationId xmlns:a16="http://schemas.microsoft.com/office/drawing/2014/main" id="{E831012D-1557-F01A-3B43-E900FE6B23D6}"/>
              </a:ext>
            </a:extLst>
          </p:cNvPr>
          <p:cNvGraphicFramePr>
            <a:graphicFrameLocks noGrp="1"/>
          </p:cNvGraphicFramePr>
          <p:nvPr>
            <p:extLst>
              <p:ext uri="{D42A27DB-BD31-4B8C-83A1-F6EECF244321}">
                <p14:modId xmlns:p14="http://schemas.microsoft.com/office/powerpoint/2010/main" val="539551667"/>
              </p:ext>
            </p:extLst>
          </p:nvPr>
        </p:nvGraphicFramePr>
        <p:xfrm>
          <a:off x="6423134" y="1477622"/>
          <a:ext cx="5041900" cy="3489960"/>
        </p:xfrm>
        <a:graphic>
          <a:graphicData uri="http://schemas.openxmlformats.org/drawingml/2006/table">
            <a:tbl>
              <a:tblPr/>
              <a:tblGrid>
                <a:gridCol w="1122536">
                  <a:extLst>
                    <a:ext uri="{9D8B030D-6E8A-4147-A177-3AD203B41FA5}">
                      <a16:colId xmlns:a16="http://schemas.microsoft.com/office/drawing/2014/main" val="4005626864"/>
                    </a:ext>
                  </a:extLst>
                </a:gridCol>
                <a:gridCol w="2796828">
                  <a:extLst>
                    <a:ext uri="{9D8B030D-6E8A-4147-A177-3AD203B41FA5}">
                      <a16:colId xmlns:a16="http://schemas.microsoft.com/office/drawing/2014/main" val="2075332744"/>
                    </a:ext>
                  </a:extLst>
                </a:gridCol>
                <a:gridCol w="1122536">
                  <a:extLst>
                    <a:ext uri="{9D8B030D-6E8A-4147-A177-3AD203B41FA5}">
                      <a16:colId xmlns:a16="http://schemas.microsoft.com/office/drawing/2014/main" val="3369730571"/>
                    </a:ext>
                  </a:extLst>
                </a:gridCol>
              </a:tblGrid>
              <a:tr h="220980">
                <a:tc gridSpan="3">
                  <a:txBody>
                    <a:bodyPr/>
                    <a:lstStyle/>
                    <a:p>
                      <a:pPr algn="ctr" rtl="0" fontAlgn="b"/>
                      <a:r>
                        <a:rPr lang="en-GB" sz="1200" b="1" i="0" u="none" strike="noStrike">
                          <a:solidFill>
                            <a:srgbClr val="F2F2F2"/>
                          </a:solidFill>
                          <a:effectLst/>
                          <a:highlight>
                            <a:srgbClr val="44546A"/>
                          </a:highlight>
                          <a:latin typeface="Arial" panose="020B0604020202020204" pitchFamily="34" charset="0"/>
                        </a:rPr>
                        <a:t>Entertainment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70070891"/>
                  </a:ext>
                </a:extLst>
              </a:tr>
              <a:tr h="220980">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67914701"/>
                  </a:ext>
                </a:extLst>
              </a:tr>
              <a:tr h="2209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Invincible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extLst>
                  <a:ext uri="{0D108BD9-81ED-4DB2-BD59-A6C34878D82A}">
                    <a16:rowId xmlns:a16="http://schemas.microsoft.com/office/drawing/2014/main" val="884609601"/>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Squid Game: The Challenge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830801302"/>
                  </a:ext>
                </a:extLst>
              </a:tr>
              <a:tr h="2209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Gordon, Gino &amp; Fred: Road Trip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274215589"/>
                  </a:ext>
                </a:extLst>
              </a:tr>
              <a:tr h="2209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Comedy Central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South Park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4189638649"/>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Taskmaster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824897867"/>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The Big Bang Theory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138195772"/>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The Great British Bake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504455225"/>
                  </a:ext>
                </a:extLst>
              </a:tr>
              <a:tr h="2209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Superstore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705318433"/>
                  </a:ext>
                </a:extLst>
              </a:tr>
              <a:tr h="182880">
                <a:tc>
                  <a:txBody>
                    <a:bodyPr/>
                    <a:lstStyle/>
                    <a:p>
                      <a:pPr algn="ctr" fontAlgn="b"/>
                      <a:r>
                        <a:rPr lang="en-GB" sz="1100" b="0" i="0" u="none" strike="noStrike" dirty="0">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Teen Mom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122692462"/>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Made in Chelsea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052827813"/>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dirty="0">
                          <a:solidFill>
                            <a:srgbClr val="000000"/>
                          </a:solidFill>
                          <a:effectLst/>
                          <a:highlight>
                            <a:srgbClr val="E2EFDA"/>
                          </a:highlight>
                          <a:latin typeface="Arial" panose="020B0604020202020204" pitchFamily="34" charset="0"/>
                        </a:rPr>
                        <a:t>Never Mind the Buzzcocks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08664047"/>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Married at First Sight UK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0761314"/>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Celebrity SAS: Who Dares Wins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959465659"/>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Rob &amp; Romesh vs...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59739523"/>
                  </a:ext>
                </a:extLst>
              </a:tr>
              <a:tr h="1828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I'm a Celebrity... Get Me Out of Here!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GB" sz="1100" b="0" i="0" u="none" strike="noStrike" dirty="0">
                          <a:solidFill>
                            <a:srgbClr val="000000"/>
                          </a:solidFill>
                          <a:effectLst/>
                          <a:highlight>
                            <a:srgbClr val="FFF2CC"/>
                          </a:highligh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80424363"/>
                  </a:ext>
                </a:extLst>
              </a:tr>
            </a:tbl>
          </a:graphicData>
        </a:graphic>
      </p:graphicFrame>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371B22F-A8CD-C05F-41DF-EA4192107A5D}"/>
              </a:ext>
            </a:extLst>
          </p:cNvPr>
          <p:cNvGraphicFramePr>
            <a:graphicFrameLocks noGrp="1"/>
          </p:cNvGraphicFramePr>
          <p:nvPr>
            <p:extLst>
              <p:ext uri="{D42A27DB-BD31-4B8C-83A1-F6EECF244321}">
                <p14:modId xmlns:p14="http://schemas.microsoft.com/office/powerpoint/2010/main" val="2896611364"/>
              </p:ext>
            </p:extLst>
          </p:nvPr>
        </p:nvGraphicFramePr>
        <p:xfrm>
          <a:off x="707918" y="1477622"/>
          <a:ext cx="5054600" cy="3489960"/>
        </p:xfrm>
        <a:graphic>
          <a:graphicData uri="http://schemas.openxmlformats.org/drawingml/2006/table">
            <a:tbl>
              <a:tblPr/>
              <a:tblGrid>
                <a:gridCol w="1122540">
                  <a:extLst>
                    <a:ext uri="{9D8B030D-6E8A-4147-A177-3AD203B41FA5}">
                      <a16:colId xmlns:a16="http://schemas.microsoft.com/office/drawing/2014/main" val="3565900719"/>
                    </a:ext>
                  </a:extLst>
                </a:gridCol>
                <a:gridCol w="2803178">
                  <a:extLst>
                    <a:ext uri="{9D8B030D-6E8A-4147-A177-3AD203B41FA5}">
                      <a16:colId xmlns:a16="http://schemas.microsoft.com/office/drawing/2014/main" val="2687314117"/>
                    </a:ext>
                  </a:extLst>
                </a:gridCol>
                <a:gridCol w="1128882">
                  <a:extLst>
                    <a:ext uri="{9D8B030D-6E8A-4147-A177-3AD203B41FA5}">
                      <a16:colId xmlns:a16="http://schemas.microsoft.com/office/drawing/2014/main" val="4153548530"/>
                    </a:ext>
                  </a:extLst>
                </a:gridCol>
              </a:tblGrid>
              <a:tr h="220980">
                <a:tc gridSpan="3">
                  <a:txBody>
                    <a:bodyPr/>
                    <a:lstStyle/>
                    <a:p>
                      <a:pPr algn="ctr" rtl="0" fontAlgn="b"/>
                      <a:r>
                        <a:rPr lang="en-GB" sz="1200" b="1" i="0" u="none" strike="noStrike">
                          <a:solidFill>
                            <a:srgbClr val="F2F2F2"/>
                          </a:solidFill>
                          <a:effectLst/>
                          <a:highlight>
                            <a:srgbClr val="44546A"/>
                          </a:highlight>
                          <a:latin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386930"/>
                  </a:ext>
                </a:extLst>
              </a:tr>
              <a:tr h="220980">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dirty="0">
                          <a:solidFill>
                            <a:srgbClr val="000000"/>
                          </a:solidFill>
                          <a:effectLst/>
                          <a:highlight>
                            <a:srgbClr val="F2F2F2"/>
                          </a:highligh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0604124"/>
                  </a:ext>
                </a:extLst>
              </a:tr>
              <a:tr h="2209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100" b="0" i="0" u="none" strike="noStrike" dirty="0">
                          <a:solidFill>
                            <a:srgbClr val="000000"/>
                          </a:solidFill>
                          <a:effectLst/>
                          <a:highlight>
                            <a:srgbClr val="E2EFDA"/>
                          </a:highlight>
                          <a:latin typeface="Arial" panose="020B0604020202020204" pitchFamily="34" charset="0"/>
                        </a:rPr>
                        <a:t>Manifest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514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425701253"/>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Suits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344460179"/>
                  </a:ext>
                </a:extLst>
              </a:tr>
              <a:tr h="2209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House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361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3797794567"/>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Sex Education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329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991942002"/>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The Walking Dead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323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324104230"/>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Nordic Murders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305314115"/>
                  </a:ext>
                </a:extLst>
              </a:tr>
              <a:tr h="2209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Succession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306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717736272"/>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Only Murders in the Building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507844056"/>
                  </a:ext>
                </a:extLst>
              </a:tr>
              <a:tr h="1828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The Originals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586980682"/>
                  </a:ext>
                </a:extLst>
              </a:tr>
              <a:tr h="1828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Broadchurch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1706485080"/>
                  </a:ext>
                </a:extLst>
              </a:tr>
              <a:tr h="1828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dirty="0">
                          <a:solidFill>
                            <a:srgbClr val="000000"/>
                          </a:solidFill>
                          <a:effectLst/>
                          <a:highlight>
                            <a:srgbClr val="FFC9C9"/>
                          </a:highlight>
                          <a:latin typeface="Arial" panose="020B0604020202020204" pitchFamily="34" charset="0"/>
                        </a:rPr>
                        <a:t>Bodies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54870596"/>
                  </a:ext>
                </a:extLst>
              </a:tr>
              <a:tr h="1828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050" b="0" i="0" u="none" strike="noStrike" dirty="0">
                          <a:solidFill>
                            <a:srgbClr val="000000"/>
                          </a:solidFill>
                          <a:effectLst/>
                          <a:highlight>
                            <a:srgbClr val="E2B0E6"/>
                          </a:highlight>
                          <a:latin typeface="Arial" panose="020B0604020202020204" pitchFamily="34" charset="0"/>
                        </a:rPr>
                        <a:t>The Continental: From the World of John Wick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2938678208"/>
                  </a:ext>
                </a:extLst>
              </a:tr>
              <a:tr h="1828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Gilmore Girls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969797239"/>
                  </a:ext>
                </a:extLst>
              </a:tr>
              <a:tr h="1828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Loki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1531080963"/>
                  </a:ext>
                </a:extLst>
              </a:tr>
              <a:tr h="1828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The Boys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dirty="0">
                          <a:solidFill>
                            <a:srgbClr val="000000"/>
                          </a:solidFill>
                          <a:effectLst/>
                          <a:highlight>
                            <a:srgbClr val="E2B0E6"/>
                          </a:highlight>
                          <a:latin typeface="Arial" panose="020B0604020202020204" pitchFamily="34" charset="0"/>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extLst>
                  <a:ext uri="{0D108BD9-81ED-4DB2-BD59-A6C34878D82A}">
                    <a16:rowId xmlns:a16="http://schemas.microsoft.com/office/drawing/2014/main" val="979490954"/>
                  </a:ext>
                </a:extLst>
              </a:tr>
            </a:tbl>
          </a:graphicData>
        </a:graphic>
      </p:graphicFrame>
      <p:graphicFrame>
        <p:nvGraphicFramePr>
          <p:cNvPr id="9" name="Table 8">
            <a:extLst>
              <a:ext uri="{FF2B5EF4-FFF2-40B4-BE49-F238E27FC236}">
                <a16:creationId xmlns:a16="http://schemas.microsoft.com/office/drawing/2014/main" id="{EFDF6F88-7D1F-9557-50D4-B2DE881D8D17}"/>
              </a:ext>
            </a:extLst>
          </p:cNvPr>
          <p:cNvGraphicFramePr>
            <a:graphicFrameLocks noGrp="1"/>
          </p:cNvGraphicFramePr>
          <p:nvPr>
            <p:extLst>
              <p:ext uri="{D42A27DB-BD31-4B8C-83A1-F6EECF244321}">
                <p14:modId xmlns:p14="http://schemas.microsoft.com/office/powerpoint/2010/main" val="12117695"/>
              </p:ext>
            </p:extLst>
          </p:nvPr>
        </p:nvGraphicFramePr>
        <p:xfrm>
          <a:off x="6416784" y="1488656"/>
          <a:ext cx="5054600" cy="3489960"/>
        </p:xfrm>
        <a:graphic>
          <a:graphicData uri="http://schemas.openxmlformats.org/drawingml/2006/table">
            <a:tbl>
              <a:tblPr/>
              <a:tblGrid>
                <a:gridCol w="1122540">
                  <a:extLst>
                    <a:ext uri="{9D8B030D-6E8A-4147-A177-3AD203B41FA5}">
                      <a16:colId xmlns:a16="http://schemas.microsoft.com/office/drawing/2014/main" val="1478042706"/>
                    </a:ext>
                  </a:extLst>
                </a:gridCol>
                <a:gridCol w="2803178">
                  <a:extLst>
                    <a:ext uri="{9D8B030D-6E8A-4147-A177-3AD203B41FA5}">
                      <a16:colId xmlns:a16="http://schemas.microsoft.com/office/drawing/2014/main" val="2221920108"/>
                    </a:ext>
                  </a:extLst>
                </a:gridCol>
                <a:gridCol w="1128882">
                  <a:extLst>
                    <a:ext uri="{9D8B030D-6E8A-4147-A177-3AD203B41FA5}">
                      <a16:colId xmlns:a16="http://schemas.microsoft.com/office/drawing/2014/main" val="3890861413"/>
                    </a:ext>
                  </a:extLst>
                </a:gridCol>
              </a:tblGrid>
              <a:tr h="220980">
                <a:tc gridSpan="3">
                  <a:txBody>
                    <a:bodyPr/>
                    <a:lstStyle/>
                    <a:p>
                      <a:pPr algn="ctr" rtl="0" fontAlgn="b"/>
                      <a:r>
                        <a:rPr lang="en-GB" sz="1200" b="1" i="0" u="none" strike="noStrike" dirty="0">
                          <a:solidFill>
                            <a:srgbClr val="F2F2F2"/>
                          </a:solidFill>
                          <a:effectLst/>
                          <a:highlight>
                            <a:srgbClr val="44546A"/>
                          </a:highlight>
                          <a:latin typeface="Arial" panose="020B0604020202020204" pitchFamily="34" charset="0"/>
                        </a:rPr>
                        <a:t>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76165193"/>
                  </a:ext>
                </a:extLst>
              </a:tr>
              <a:tr h="220980">
                <a:tc>
                  <a:txBody>
                    <a:bodyPr/>
                    <a:lstStyle/>
                    <a:p>
                      <a:pPr algn="ctr" rtl="0" fontAlgn="ctr"/>
                      <a:r>
                        <a:rPr lang="en-GB" sz="1200" b="1" i="0" u="none" strike="noStrike" dirty="0">
                          <a:solidFill>
                            <a:srgbClr val="000000"/>
                          </a:solidFill>
                          <a:effectLst/>
                          <a:highlight>
                            <a:srgbClr val="F2F2F2"/>
                          </a:highligh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74295141"/>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Grey's Anatomy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CDDC"/>
                    </a:solidFill>
                  </a:tcPr>
                </a:tc>
                <a:extLst>
                  <a:ext uri="{0D108BD9-81ED-4DB2-BD59-A6C34878D82A}">
                    <a16:rowId xmlns:a16="http://schemas.microsoft.com/office/drawing/2014/main" val="3983582183"/>
                  </a:ext>
                </a:extLst>
              </a:tr>
              <a:tr h="2209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Gen 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4102421494"/>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The Good Doctor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232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231316196"/>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The Crown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164655377"/>
                  </a:ext>
                </a:extLst>
              </a:tr>
              <a:tr h="2209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Reacher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1867862665"/>
                  </a:ext>
                </a:extLst>
              </a:tr>
              <a:tr h="2209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Unforgotten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392768449"/>
                  </a:ext>
                </a:extLst>
              </a:tr>
              <a:tr h="2209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Love and Death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5761281"/>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Astrid: Murder in Paris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600888980"/>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Billions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562888280"/>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The Gilded 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597473890"/>
                  </a:ext>
                </a:extLst>
              </a:tr>
              <a:tr h="1828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Criminal Minds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1330311822"/>
                  </a:ext>
                </a:extLst>
              </a:tr>
              <a:tr h="1828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All Creatures Great and Small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416921872"/>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The Lazarus Project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79473656"/>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Partygate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52940997"/>
                  </a:ext>
                </a:extLst>
              </a:tr>
              <a:tr h="1828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The Inheritance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100" b="0" i="0" u="none" strike="noStrike" dirty="0">
                          <a:solidFill>
                            <a:srgbClr val="000000"/>
                          </a:solidFill>
                          <a:effectLst/>
                          <a:highlight>
                            <a:srgbClr val="FCE4D6"/>
                          </a:highlight>
                          <a:latin typeface="Arial" panose="020B0604020202020204" pitchFamily="34" charset="0"/>
                        </a:rPr>
                        <a:t>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013155064"/>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Q4 2023, ‘Reach Extender’ index vs all adults, Thinkbox created list of programmes based on volume of viewing and index.</a:t>
            </a:r>
          </a:p>
        </p:txBody>
      </p:sp>
    </p:spTree>
    <p:extLst>
      <p:ext uri="{BB962C8B-B14F-4D97-AF65-F5344CB8AC3E}">
        <p14:creationId xmlns:p14="http://schemas.microsoft.com/office/powerpoint/2010/main" val="30706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964AC18-EF51-8E81-6583-8B98A1275518}"/>
              </a:ext>
            </a:extLst>
          </p:cNvPr>
          <p:cNvGraphicFramePr>
            <a:graphicFrameLocks noGrp="1"/>
          </p:cNvGraphicFramePr>
          <p:nvPr>
            <p:extLst>
              <p:ext uri="{D42A27DB-BD31-4B8C-83A1-F6EECF244321}">
                <p14:modId xmlns:p14="http://schemas.microsoft.com/office/powerpoint/2010/main" val="3665037521"/>
              </p:ext>
            </p:extLst>
          </p:nvPr>
        </p:nvGraphicFramePr>
        <p:xfrm>
          <a:off x="6344313" y="1257280"/>
          <a:ext cx="5607973" cy="3907395"/>
        </p:xfrm>
        <a:graphic>
          <a:graphicData uri="http://schemas.openxmlformats.org/drawingml/2006/table">
            <a:tbl>
              <a:tblPr/>
              <a:tblGrid>
                <a:gridCol w="1325136">
                  <a:extLst>
                    <a:ext uri="{9D8B030D-6E8A-4147-A177-3AD203B41FA5}">
                      <a16:colId xmlns:a16="http://schemas.microsoft.com/office/drawing/2014/main" val="356128491"/>
                    </a:ext>
                  </a:extLst>
                </a:gridCol>
                <a:gridCol w="1166119">
                  <a:extLst>
                    <a:ext uri="{9D8B030D-6E8A-4147-A177-3AD203B41FA5}">
                      <a16:colId xmlns:a16="http://schemas.microsoft.com/office/drawing/2014/main" val="2102814600"/>
                    </a:ext>
                  </a:extLst>
                </a:gridCol>
                <a:gridCol w="2565462">
                  <a:extLst>
                    <a:ext uri="{9D8B030D-6E8A-4147-A177-3AD203B41FA5}">
                      <a16:colId xmlns:a16="http://schemas.microsoft.com/office/drawing/2014/main" val="958040779"/>
                    </a:ext>
                  </a:extLst>
                </a:gridCol>
                <a:gridCol w="551256">
                  <a:extLst>
                    <a:ext uri="{9D8B030D-6E8A-4147-A177-3AD203B41FA5}">
                      <a16:colId xmlns:a16="http://schemas.microsoft.com/office/drawing/2014/main" val="726124641"/>
                    </a:ext>
                  </a:extLst>
                </a:gridCol>
              </a:tblGrid>
              <a:tr h="227697">
                <a:tc gridSpan="4">
                  <a:txBody>
                    <a:bodyPr/>
                    <a:lstStyle/>
                    <a:p>
                      <a:pPr algn="ctr" rtl="0" fontAlgn="ctr"/>
                      <a:r>
                        <a:rPr lang="en-GB" sz="1200" b="1" i="0" u="none" strike="noStrike">
                          <a:solidFill>
                            <a:srgbClr val="FFFFFF"/>
                          </a:solidFill>
                          <a:effectLst/>
                          <a:highlight>
                            <a:srgbClr val="44546A"/>
                          </a:highlight>
                          <a:latin typeface="Arial" panose="020B0604020202020204" pitchFamily="34" charset="0"/>
                        </a:rPr>
                        <a:t>Films</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58165103"/>
                  </a:ext>
                </a:extLst>
              </a:tr>
              <a:tr h="234874">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 Sub-Genre</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Channel</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Programme Title</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Index</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59811427"/>
                  </a:ext>
                </a:extLst>
              </a:tr>
              <a:tr h="234874">
                <a:tc>
                  <a:txBody>
                    <a:bodyPr/>
                    <a:lstStyle/>
                    <a:p>
                      <a:pPr algn="ctr" fontAlgn="ctr"/>
                      <a:r>
                        <a:rPr lang="en-GB" sz="1100" b="0" i="0" u="none" strike="noStrike" dirty="0">
                          <a:solidFill>
                            <a:srgbClr val="000000"/>
                          </a:solidFill>
                          <a:effectLst/>
                          <a:highlight>
                            <a:srgbClr val="FFC9C9"/>
                          </a:highlight>
                          <a:latin typeface="Arial" panose="020B0604020202020204" pitchFamily="34" charset="0"/>
                        </a:rPr>
                        <a:t>Family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Netflix</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 Chicken Run Dawn of the Nugget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253</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extLst>
                  <a:ext uri="{0D108BD9-81ED-4DB2-BD59-A6C34878D82A}">
                    <a16:rowId xmlns:a16="http://schemas.microsoft.com/office/drawing/2014/main" val="1709891324"/>
                  </a:ext>
                </a:extLst>
              </a:tr>
              <a:tr h="234874">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Family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Disney+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 Home Alone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241</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762809869"/>
                  </a:ext>
                </a:extLst>
              </a:tr>
              <a:tr h="234874">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Family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dirty="0">
                          <a:solidFill>
                            <a:srgbClr val="000000"/>
                          </a:solidFill>
                          <a:effectLst/>
                          <a:highlight>
                            <a:srgbClr val="DDEBF7"/>
                          </a:highlight>
                          <a:latin typeface="Arial" panose="020B0604020202020204" pitchFamily="34" charset="0"/>
                        </a:rPr>
                        <a:t>Channel 4</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 Mog's Christmas</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182</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863618922"/>
                  </a:ext>
                </a:extLst>
              </a:tr>
              <a:tr h="234874">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Family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Sky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 Elf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166</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880344926"/>
                  </a:ext>
                </a:extLst>
              </a:tr>
              <a:tr h="234874">
                <a:tc>
                  <a:txBody>
                    <a:bodyPr/>
                    <a:lstStyle/>
                    <a:p>
                      <a:pPr algn="ctr" fontAlgn="ctr"/>
                      <a:r>
                        <a:rPr lang="en-GB" sz="1100" b="0" i="0" u="none" strike="noStrike">
                          <a:solidFill>
                            <a:srgbClr val="000000"/>
                          </a:solidFill>
                          <a:effectLst/>
                          <a:highlight>
                            <a:srgbClr val="E2B0E6"/>
                          </a:highlight>
                          <a:latin typeface="Arial" panose="020B0604020202020204" pitchFamily="34" charset="0"/>
                        </a:rPr>
                        <a:t>Romcom</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100" b="0" i="0" u="none" strike="noStrike" dirty="0">
                          <a:solidFill>
                            <a:srgbClr val="000000"/>
                          </a:solidFill>
                          <a:effectLst/>
                          <a:highlight>
                            <a:srgbClr val="E2B0E6"/>
                          </a:highlight>
                          <a:latin typeface="Arial" panose="020B0604020202020204" pitchFamily="34" charset="0"/>
                        </a:rPr>
                        <a:t>Amazon</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100" b="0" i="0" u="none" strike="noStrike">
                          <a:solidFill>
                            <a:srgbClr val="000000"/>
                          </a:solidFill>
                          <a:effectLst/>
                          <a:highlight>
                            <a:srgbClr val="E2B0E6"/>
                          </a:highlight>
                          <a:latin typeface="Arial" panose="020B0604020202020204" pitchFamily="34" charset="0"/>
                        </a:rPr>
                        <a:t> Love Actually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ctr"/>
                      <a:r>
                        <a:rPr lang="en-GB" sz="1100" b="0" i="0" u="none" strike="noStrike">
                          <a:solidFill>
                            <a:srgbClr val="000000"/>
                          </a:solidFill>
                          <a:effectLst/>
                          <a:highlight>
                            <a:srgbClr val="E2B0E6"/>
                          </a:highlight>
                          <a:latin typeface="Arial" panose="020B0604020202020204" pitchFamily="34" charset="0"/>
                        </a:rPr>
                        <a:t>365</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848339771"/>
                  </a:ext>
                </a:extLst>
              </a:tr>
              <a:tr h="234874">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Romcom</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Netflix</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100" b="0" i="0" u="none" strike="noStrike" dirty="0">
                          <a:solidFill>
                            <a:srgbClr val="000000"/>
                          </a:solidFill>
                          <a:effectLst/>
                          <a:highlight>
                            <a:srgbClr val="FFC9C9"/>
                          </a:highlight>
                          <a:latin typeface="Arial" panose="020B0604020202020204" pitchFamily="34" charset="0"/>
                        </a:rPr>
                        <a:t> The Holiday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255</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87584566"/>
                  </a:ext>
                </a:extLst>
              </a:tr>
              <a:tr h="234874">
                <a:tc>
                  <a:txBody>
                    <a:bodyPr/>
                    <a:lstStyle/>
                    <a:p>
                      <a:pPr algn="ctr" fontAlgn="ctr"/>
                      <a:r>
                        <a:rPr lang="en-GB" sz="1100" b="0" i="0" u="none" strike="noStrike">
                          <a:solidFill>
                            <a:srgbClr val="000000"/>
                          </a:solidFill>
                          <a:effectLst/>
                          <a:highlight>
                            <a:srgbClr val="FFF2CC"/>
                          </a:highlight>
                          <a:latin typeface="Arial" panose="020B0604020202020204" pitchFamily="34" charset="0"/>
                        </a:rPr>
                        <a:t>Romcom</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highlight>
                            <a:srgbClr val="FFF2CC"/>
                          </a:highlight>
                          <a:latin typeface="Arial" panose="020B0604020202020204" pitchFamily="34" charset="0"/>
                        </a:rPr>
                        <a:t>ITV</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highlight>
                            <a:srgbClr val="FFF2CC"/>
                          </a:highlight>
                          <a:latin typeface="Arial" panose="020B0604020202020204" pitchFamily="34" charset="0"/>
                        </a:rPr>
                        <a:t> There's Something About Mary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ctr"/>
                      <a:r>
                        <a:rPr lang="en-GB" sz="1100" b="0" i="0" u="none" strike="noStrike">
                          <a:solidFill>
                            <a:srgbClr val="000000"/>
                          </a:solidFill>
                          <a:effectLst/>
                          <a:highlight>
                            <a:srgbClr val="FFF2CC"/>
                          </a:highlight>
                          <a:latin typeface="Arial" panose="020B0604020202020204" pitchFamily="34" charset="0"/>
                        </a:rPr>
                        <a:t>150</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060457374"/>
                  </a:ext>
                </a:extLst>
              </a:tr>
              <a:tr h="234874">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Romcom</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Channel 4</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dirty="0">
                          <a:solidFill>
                            <a:srgbClr val="000000"/>
                          </a:solidFill>
                          <a:effectLst/>
                          <a:highlight>
                            <a:srgbClr val="DDEBF7"/>
                          </a:highlight>
                          <a:latin typeface="Arial" panose="020B0604020202020204" pitchFamily="34" charset="0"/>
                        </a:rPr>
                        <a:t> Four Weddings and a Funeral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130</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4232781814"/>
                  </a:ext>
                </a:extLst>
              </a:tr>
              <a:tr h="195729">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Horror</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Disney+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 A Haunting in Venice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ctr"/>
                      <a:r>
                        <a:rPr lang="en-GB" sz="1100" b="0" i="0" u="none" strike="noStrike">
                          <a:solidFill>
                            <a:srgbClr val="000000"/>
                          </a:solidFill>
                          <a:effectLst/>
                          <a:highlight>
                            <a:srgbClr val="92CDDC"/>
                          </a:highlight>
                          <a:latin typeface="Arial" panose="020B0604020202020204" pitchFamily="34" charset="0"/>
                        </a:rPr>
                        <a:t>254</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1664577485"/>
                  </a:ext>
                </a:extLst>
              </a:tr>
              <a:tr h="195729">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Horror</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Netflix</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100" b="0" i="0" u="none" strike="noStrike" dirty="0">
                          <a:solidFill>
                            <a:srgbClr val="000000"/>
                          </a:solidFill>
                          <a:effectLst/>
                          <a:highlight>
                            <a:srgbClr val="FFC9C9"/>
                          </a:highlight>
                          <a:latin typeface="Arial" panose="020B0604020202020204" pitchFamily="34" charset="0"/>
                        </a:rPr>
                        <a:t> Talk to Me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ctr"/>
                      <a:r>
                        <a:rPr lang="en-GB" sz="1100" b="0" i="0" u="none" strike="noStrike">
                          <a:solidFill>
                            <a:srgbClr val="000000"/>
                          </a:solidFill>
                          <a:effectLst/>
                          <a:highlight>
                            <a:srgbClr val="FFC9C9"/>
                          </a:highlight>
                          <a:latin typeface="Arial" panose="020B0604020202020204" pitchFamily="34" charset="0"/>
                        </a:rPr>
                        <a:t>197</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940733726"/>
                  </a:ext>
                </a:extLst>
              </a:tr>
              <a:tr h="195729">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Horror</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Sky</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dirty="0">
                          <a:solidFill>
                            <a:srgbClr val="000000"/>
                          </a:solidFill>
                          <a:effectLst/>
                          <a:highlight>
                            <a:srgbClr val="E2EFDA"/>
                          </a:highlight>
                          <a:latin typeface="Arial" panose="020B0604020202020204" pitchFamily="34" charset="0"/>
                        </a:rPr>
                        <a:t> The Pope's Exorcist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ctr"/>
                      <a:r>
                        <a:rPr lang="en-GB" sz="1100" b="0" i="0" u="none" strike="noStrike">
                          <a:solidFill>
                            <a:srgbClr val="000000"/>
                          </a:solidFill>
                          <a:effectLst/>
                          <a:highlight>
                            <a:srgbClr val="E2EFDA"/>
                          </a:highlight>
                          <a:latin typeface="Arial" panose="020B0604020202020204" pitchFamily="34" charset="0"/>
                        </a:rPr>
                        <a:t>185</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845610401"/>
                  </a:ext>
                </a:extLst>
              </a:tr>
              <a:tr h="195729">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Horror</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Channel 4</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 Alien Covenant </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ctr"/>
                      <a:r>
                        <a:rPr lang="en-GB" sz="1100" b="0" i="0" u="none" strike="noStrike">
                          <a:solidFill>
                            <a:srgbClr val="000000"/>
                          </a:solidFill>
                          <a:effectLst/>
                          <a:highlight>
                            <a:srgbClr val="DDEBF7"/>
                          </a:highlight>
                          <a:latin typeface="Arial" panose="020B0604020202020204" pitchFamily="34" charset="0"/>
                        </a:rPr>
                        <a:t>153</a:t>
                      </a:r>
                    </a:p>
                  </a:txBody>
                  <a:tcPr marL="9145" marR="9145" marT="9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454616203"/>
                  </a:ext>
                </a:extLst>
              </a:tr>
              <a:tr h="195729">
                <a:tc>
                  <a:txBody>
                    <a:bodyPr/>
                    <a:lstStyle/>
                    <a:p>
                      <a:pPr algn="ctr" fontAlgn="b"/>
                      <a:r>
                        <a:rPr lang="en-GB" sz="1100" b="0" i="0" u="none" strike="noStrike">
                          <a:solidFill>
                            <a:srgbClr val="000000"/>
                          </a:solidFill>
                          <a:effectLst/>
                          <a:highlight>
                            <a:srgbClr val="92CDDC"/>
                          </a:highlight>
                          <a:latin typeface="Arial" panose="020B0604020202020204" pitchFamily="34" charset="0"/>
                        </a:rPr>
                        <a:t>Crime Drama</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dirty="0">
                          <a:solidFill>
                            <a:srgbClr val="000000"/>
                          </a:solidFill>
                          <a:effectLst/>
                          <a:highlight>
                            <a:srgbClr val="92CDDC"/>
                          </a:highlight>
                          <a:latin typeface="Arial" panose="020B0604020202020204" pitchFamily="34" charset="0"/>
                        </a:rPr>
                        <a:t>Boston Strangler</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452</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128265018"/>
                  </a:ext>
                </a:extLst>
              </a:tr>
              <a:tr h="195729">
                <a:tc>
                  <a:txBody>
                    <a:bodyPr/>
                    <a:lstStyle/>
                    <a:p>
                      <a:pPr algn="ctr" fontAlgn="b"/>
                      <a:r>
                        <a:rPr lang="en-GB" sz="1100" b="0" i="0" u="none" strike="noStrike">
                          <a:solidFill>
                            <a:srgbClr val="000000"/>
                          </a:solidFill>
                          <a:effectLst/>
                          <a:highlight>
                            <a:srgbClr val="FFC9C9"/>
                          </a:highlight>
                          <a:latin typeface="Arial" panose="020B0604020202020204" pitchFamily="34" charset="0"/>
                        </a:rPr>
                        <a:t>Crime Drama</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dirty="0">
                          <a:solidFill>
                            <a:srgbClr val="000000"/>
                          </a:solidFill>
                          <a:effectLst/>
                          <a:highlight>
                            <a:srgbClr val="FFC9C9"/>
                          </a:highlight>
                          <a:latin typeface="Arial" panose="020B0604020202020204" pitchFamily="34" charset="0"/>
                        </a:rPr>
                        <a:t>Reptile</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255</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297612203"/>
                  </a:ext>
                </a:extLst>
              </a:tr>
              <a:tr h="195729">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Crime Drama</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dirty="0">
                          <a:solidFill>
                            <a:srgbClr val="000000"/>
                          </a:solidFill>
                          <a:effectLst/>
                          <a:highlight>
                            <a:srgbClr val="FCE4D6"/>
                          </a:highlight>
                          <a:latin typeface="Arial" panose="020B0604020202020204" pitchFamily="34" charset="0"/>
                        </a:rPr>
                        <a:t>The Rainmaker</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dirty="0">
                          <a:solidFill>
                            <a:srgbClr val="000000"/>
                          </a:solidFill>
                          <a:effectLst/>
                          <a:highlight>
                            <a:srgbClr val="FCE4D6"/>
                          </a:highlight>
                          <a:latin typeface="Arial" panose="020B0604020202020204" pitchFamily="34" charset="0"/>
                        </a:rPr>
                        <a:t>176</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1033285786"/>
                  </a:ext>
                </a:extLst>
              </a:tr>
              <a:tr h="195729">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Crime Drama</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The Italian Job</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100" b="0" i="0" u="none" strike="noStrike" dirty="0">
                          <a:solidFill>
                            <a:srgbClr val="000000"/>
                          </a:solidFill>
                          <a:effectLst/>
                          <a:highlight>
                            <a:srgbClr val="DDEBF7"/>
                          </a:highlight>
                          <a:latin typeface="Arial" panose="020B0604020202020204" pitchFamily="34" charset="0"/>
                        </a:rPr>
                        <a:t>136</a:t>
                      </a:r>
                    </a:p>
                  </a:txBody>
                  <a:tcPr marL="9145" marR="9145" marT="91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97017967"/>
                  </a:ext>
                </a:extLst>
              </a:tr>
            </a:tbl>
          </a:graphicData>
        </a:graphic>
      </p:graphicFrame>
      <p:graphicFrame>
        <p:nvGraphicFramePr>
          <p:cNvPr id="6" name="Table 5">
            <a:extLst>
              <a:ext uri="{FF2B5EF4-FFF2-40B4-BE49-F238E27FC236}">
                <a16:creationId xmlns:a16="http://schemas.microsoft.com/office/drawing/2014/main" id="{ED22DABB-0014-FD4D-E931-83B9571E08C0}"/>
              </a:ext>
            </a:extLst>
          </p:cNvPr>
          <p:cNvGraphicFramePr>
            <a:graphicFrameLocks noGrp="1"/>
          </p:cNvGraphicFramePr>
          <p:nvPr>
            <p:extLst>
              <p:ext uri="{D42A27DB-BD31-4B8C-83A1-F6EECF244321}">
                <p14:modId xmlns:p14="http://schemas.microsoft.com/office/powerpoint/2010/main" val="1455870056"/>
              </p:ext>
            </p:extLst>
          </p:nvPr>
        </p:nvGraphicFramePr>
        <p:xfrm>
          <a:off x="445129" y="2366217"/>
          <a:ext cx="5328903" cy="2798463"/>
        </p:xfrm>
        <a:graphic>
          <a:graphicData uri="http://schemas.openxmlformats.org/drawingml/2006/table">
            <a:tbl>
              <a:tblPr/>
              <a:tblGrid>
                <a:gridCol w="2276430">
                  <a:extLst>
                    <a:ext uri="{9D8B030D-6E8A-4147-A177-3AD203B41FA5}">
                      <a16:colId xmlns:a16="http://schemas.microsoft.com/office/drawing/2014/main" val="765801720"/>
                    </a:ext>
                  </a:extLst>
                </a:gridCol>
                <a:gridCol w="877047">
                  <a:extLst>
                    <a:ext uri="{9D8B030D-6E8A-4147-A177-3AD203B41FA5}">
                      <a16:colId xmlns:a16="http://schemas.microsoft.com/office/drawing/2014/main" val="3703106550"/>
                    </a:ext>
                  </a:extLst>
                </a:gridCol>
                <a:gridCol w="1169648">
                  <a:extLst>
                    <a:ext uri="{9D8B030D-6E8A-4147-A177-3AD203B41FA5}">
                      <a16:colId xmlns:a16="http://schemas.microsoft.com/office/drawing/2014/main" val="1739467353"/>
                    </a:ext>
                  </a:extLst>
                </a:gridCol>
                <a:gridCol w="1005778">
                  <a:extLst>
                    <a:ext uri="{9D8B030D-6E8A-4147-A177-3AD203B41FA5}">
                      <a16:colId xmlns:a16="http://schemas.microsoft.com/office/drawing/2014/main" val="401400867"/>
                    </a:ext>
                  </a:extLst>
                </a:gridCol>
              </a:tblGrid>
              <a:tr h="269242">
                <a:tc gridSpan="4">
                  <a:txBody>
                    <a:bodyPr/>
                    <a:lstStyle/>
                    <a:p>
                      <a:pPr algn="ctr" rtl="0" fontAlgn="ctr"/>
                      <a:r>
                        <a:rPr lang="en-GB" sz="1200" b="1" i="0" u="none" strike="noStrike">
                          <a:solidFill>
                            <a:srgbClr val="FFFFFF"/>
                          </a:solidFill>
                          <a:effectLst/>
                          <a:highlight>
                            <a:srgbClr val="44546A"/>
                          </a:highlight>
                          <a:latin typeface="Arial" panose="020B0604020202020204" pitchFamily="34" charset="0"/>
                        </a:rPr>
                        <a:t>% of all film viewing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96974073"/>
                  </a:ext>
                </a:extLst>
              </a:tr>
              <a:tr h="269242">
                <a:tc>
                  <a:txBody>
                    <a:bodyPr/>
                    <a:lstStyle/>
                    <a:p>
                      <a:pPr algn="ctr" rtl="0" fontAlgn="ctr"/>
                      <a:r>
                        <a:rPr lang="en-GB" sz="1200" b="1" i="0" u="none" strike="noStrike">
                          <a:solidFill>
                            <a:srgbClr val="000000"/>
                          </a:solidFill>
                          <a:effectLst/>
                          <a:highlight>
                            <a:srgbClr val="EDEDED"/>
                          </a:highlight>
                          <a:latin typeface="Arial" panose="020B0604020202020204" pitchFamily="34" charset="0"/>
                        </a:rPr>
                        <a:t>Genre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highlight>
                            <a:srgbClr val="EDEDED"/>
                          </a:highlight>
                          <a:latin typeface="Arial" panose="020B0604020202020204" pitchFamily="34" charset="0"/>
                        </a:rPr>
                        <a:t>Adults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highlight>
                            <a:srgbClr val="EDEDED"/>
                          </a:highlight>
                          <a:latin typeface="Arial" panose="020B0604020202020204" pitchFamily="34" charset="0"/>
                        </a:rPr>
                        <a:t>Reach Extenders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rtl="0" fontAlgn="ctr"/>
                      <a:r>
                        <a:rPr lang="en-GB" sz="1200" b="1" i="0" u="none" strike="noStrike">
                          <a:solidFill>
                            <a:srgbClr val="000000"/>
                          </a:solidFill>
                          <a:effectLst/>
                          <a:highlight>
                            <a:srgbClr val="EDEDED"/>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14986934"/>
                  </a:ext>
                </a:extLst>
              </a:tr>
              <a:tr h="269242">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Family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288504910"/>
                  </a:ext>
                </a:extLst>
              </a:tr>
              <a:tr h="269242">
                <a:tc>
                  <a:txBody>
                    <a:bodyPr/>
                    <a:lstStyle/>
                    <a:p>
                      <a:pPr algn="ctr" rtl="0" fontAlgn="b"/>
                      <a:r>
                        <a:rPr lang="en-GB" sz="1200" b="0" i="0" u="none" strike="noStrike" dirty="0">
                          <a:solidFill>
                            <a:srgbClr val="000000"/>
                          </a:solidFill>
                          <a:effectLst/>
                          <a:latin typeface="Arial" panose="020B0604020202020204" pitchFamily="34" charset="0"/>
                        </a:rPr>
                        <a:t>Action / Adventure / Thriller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dirty="0">
                          <a:solidFill>
                            <a:srgbClr val="000000"/>
                          </a:solidFill>
                          <a:effectLst/>
                          <a:latin typeface="Arial" panose="020B060402020202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5348252"/>
                  </a:ext>
                </a:extLst>
              </a:tr>
              <a:tr h="269242">
                <a:tc>
                  <a:txBody>
                    <a:bodyPr/>
                    <a:lstStyle/>
                    <a:p>
                      <a:pPr algn="ctr" rtl="0" fontAlgn="b"/>
                      <a:r>
                        <a:rPr lang="en-GB" sz="1200" b="0" i="0" u="none" strike="noStrike">
                          <a:solidFill>
                            <a:srgbClr val="000000"/>
                          </a:solidFill>
                          <a:effectLst/>
                          <a:latin typeface="Arial" panose="020B0604020202020204" pitchFamily="34" charset="0"/>
                        </a:rPr>
                        <a:t>Sci-Fi and Fantasy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4532236"/>
                  </a:ext>
                </a:extLst>
              </a:tr>
              <a:tr h="269242">
                <a:tc>
                  <a:txBody>
                    <a:bodyPr/>
                    <a:lstStyle/>
                    <a:p>
                      <a:pPr algn="ctr" rtl="0" fontAlgn="b"/>
                      <a:r>
                        <a:rPr lang="en-GB" sz="1200" b="0" i="0" u="none" strike="noStrike">
                          <a:solidFill>
                            <a:srgbClr val="000000"/>
                          </a:solidFill>
                          <a:effectLst/>
                          <a:highlight>
                            <a:srgbClr val="FFFFFF"/>
                          </a:highlight>
                          <a:latin typeface="Arial" panose="020B0604020202020204" pitchFamily="34" charset="0"/>
                        </a:rPr>
                        <a:t>Comedy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highlight>
                            <a:srgbClr val="FFFFFF"/>
                          </a:highlight>
                          <a:latin typeface="Arial" panose="020B060402020202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highlight>
                            <a:srgbClr val="FFFFFF"/>
                          </a:highlight>
                          <a:latin typeface="Arial" panose="020B060402020202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b"/>
                      <a:r>
                        <a:rPr lang="en-GB" sz="1200" b="0" i="0" u="none" strike="noStrike">
                          <a:solidFill>
                            <a:srgbClr val="000000"/>
                          </a:solidFill>
                          <a:effectLst/>
                          <a:highlight>
                            <a:srgbClr val="FFFFFF"/>
                          </a:highlight>
                          <a:latin typeface="Arial" panose="020B0604020202020204" pitchFamily="34" charset="0"/>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8368178"/>
                  </a:ext>
                </a:extLst>
              </a:tr>
              <a:tr h="269242">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Romcom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91427054"/>
                  </a:ext>
                </a:extLst>
              </a:tr>
              <a:tr h="269242">
                <a:tc>
                  <a:txBody>
                    <a:bodyPr/>
                    <a:lstStyle/>
                    <a:p>
                      <a:pPr algn="ctr" rtl="0" fontAlgn="b"/>
                      <a:r>
                        <a:rPr lang="en-GB" sz="1200" b="0" i="0" u="none" strike="noStrike">
                          <a:solidFill>
                            <a:srgbClr val="000000"/>
                          </a:solidFill>
                          <a:effectLst/>
                          <a:latin typeface="Arial" panose="020B0604020202020204" pitchFamily="34" charset="0"/>
                        </a:rPr>
                        <a:t>Crime Drama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7626663"/>
                  </a:ext>
                </a:extLst>
              </a:tr>
              <a:tr h="269242">
                <a:tc>
                  <a:txBody>
                    <a:bodyPr/>
                    <a:lstStyle/>
                    <a:p>
                      <a:pPr algn="ctr" rtl="0" fontAlgn="b"/>
                      <a:r>
                        <a:rPr lang="en-GB" sz="1200" b="0" i="0" u="none" strike="noStrike">
                          <a:solidFill>
                            <a:srgbClr val="000000"/>
                          </a:solidFill>
                          <a:effectLst/>
                          <a:latin typeface="Arial" panose="020B0604020202020204" pitchFamily="34" charset="0"/>
                        </a:rPr>
                        <a:t>Other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0" i="0" u="none" strike="noStrike">
                          <a:solidFill>
                            <a:srgbClr val="000000"/>
                          </a:solidFill>
                          <a:effectLst/>
                          <a:latin typeface="Arial" panose="020B0604020202020204" pitchFamily="34"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8615975"/>
                  </a:ext>
                </a:extLst>
              </a:tr>
              <a:tr h="269242">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Horror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a:solidFill>
                            <a:srgbClr val="FFFFFF"/>
                          </a:solidFill>
                          <a:effectLst/>
                          <a:highlight>
                            <a:srgbClr val="00B050"/>
                          </a:highligh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b"/>
                      <a:r>
                        <a:rPr lang="en-GB" sz="1200" b="0" i="0" u="none" strike="noStrike" dirty="0">
                          <a:solidFill>
                            <a:srgbClr val="FFFFFF"/>
                          </a:solidFill>
                          <a:effectLst/>
                          <a:highlight>
                            <a:srgbClr val="00B050"/>
                          </a:highligh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125462755"/>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movie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Q4 2023, ‘Reach Extender’ index vs all adults, Thinkbox created list of programmes based on volume of viewing and index.</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EBC9B53-EC07-ABF9-9235-9EB62E4A5A8F}"/>
              </a:ext>
            </a:extLst>
          </p:cNvPr>
          <p:cNvGraphicFramePr>
            <a:graphicFrameLocks noGrp="1"/>
          </p:cNvGraphicFramePr>
          <p:nvPr>
            <p:extLst>
              <p:ext uri="{D42A27DB-BD31-4B8C-83A1-F6EECF244321}">
                <p14:modId xmlns:p14="http://schemas.microsoft.com/office/powerpoint/2010/main" val="2082467281"/>
              </p:ext>
            </p:extLst>
          </p:nvPr>
        </p:nvGraphicFramePr>
        <p:xfrm>
          <a:off x="720617" y="1488656"/>
          <a:ext cx="5054600" cy="3489960"/>
        </p:xfrm>
        <a:graphic>
          <a:graphicData uri="http://schemas.openxmlformats.org/drawingml/2006/table">
            <a:tbl>
              <a:tblPr/>
              <a:tblGrid>
                <a:gridCol w="1122540">
                  <a:extLst>
                    <a:ext uri="{9D8B030D-6E8A-4147-A177-3AD203B41FA5}">
                      <a16:colId xmlns:a16="http://schemas.microsoft.com/office/drawing/2014/main" val="4171690590"/>
                    </a:ext>
                  </a:extLst>
                </a:gridCol>
                <a:gridCol w="2803178">
                  <a:extLst>
                    <a:ext uri="{9D8B030D-6E8A-4147-A177-3AD203B41FA5}">
                      <a16:colId xmlns:a16="http://schemas.microsoft.com/office/drawing/2014/main" val="858158207"/>
                    </a:ext>
                  </a:extLst>
                </a:gridCol>
                <a:gridCol w="1128882">
                  <a:extLst>
                    <a:ext uri="{9D8B030D-6E8A-4147-A177-3AD203B41FA5}">
                      <a16:colId xmlns:a16="http://schemas.microsoft.com/office/drawing/2014/main" val="1453222572"/>
                    </a:ext>
                  </a:extLst>
                </a:gridCol>
              </a:tblGrid>
              <a:tr h="220980">
                <a:tc gridSpan="3">
                  <a:txBody>
                    <a:bodyPr/>
                    <a:lstStyle/>
                    <a:p>
                      <a:pPr algn="ctr" rtl="0" fontAlgn="b"/>
                      <a:r>
                        <a:rPr lang="en-GB" sz="1200" b="1" i="0" u="none" strike="noStrike" dirty="0">
                          <a:solidFill>
                            <a:srgbClr val="F2F2F2"/>
                          </a:solidFill>
                          <a:effectLst/>
                          <a:highlight>
                            <a:srgbClr val="44546A"/>
                          </a:highlight>
                          <a:latin typeface="Arial" panose="020B0604020202020204" pitchFamily="34" charset="0"/>
                        </a:rPr>
                        <a:t>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6088808"/>
                  </a:ext>
                </a:extLst>
              </a:tr>
              <a:tr h="220980">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dirty="0">
                          <a:solidFill>
                            <a:srgbClr val="000000"/>
                          </a:solidFill>
                          <a:effectLst/>
                          <a:highlight>
                            <a:srgbClr val="F2F2F2"/>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72871991"/>
                  </a:ext>
                </a:extLst>
              </a:tr>
              <a:tr h="2209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2B0E6"/>
                    </a:solidFill>
                  </a:tcPr>
                </a:tc>
                <a:extLst>
                  <a:ext uri="{0D108BD9-81ED-4DB2-BD59-A6C34878D82A}">
                    <a16:rowId xmlns:a16="http://schemas.microsoft.com/office/drawing/2014/main" val="4187300758"/>
                  </a:ext>
                </a:extLst>
              </a:tr>
              <a:tr h="2209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Autumn International Rugby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B0E6"/>
                    </a:solidFill>
                  </a:tcPr>
                </a:tc>
                <a:extLst>
                  <a:ext uri="{0D108BD9-81ED-4DB2-BD59-A6C34878D82A}">
                    <a16:rowId xmlns:a16="http://schemas.microsoft.com/office/drawing/2014/main" val="353878579"/>
                  </a:ext>
                </a:extLst>
              </a:tr>
              <a:tr h="2209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NFL RedZone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755488422"/>
                  </a:ext>
                </a:extLst>
              </a:tr>
              <a:tr h="2209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World Rally Championship Highlights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155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582993222"/>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Formula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634085577"/>
                  </a:ext>
                </a:extLst>
              </a:tr>
              <a:tr h="2209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Gary Neville's Soccerbox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3574610902"/>
                  </a:ext>
                </a:extLst>
              </a:tr>
              <a:tr h="2209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Ted's Notebook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875106029"/>
                  </a:ext>
                </a:extLst>
              </a:tr>
              <a:tr h="2209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TNT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UFC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000397959"/>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Brazilian F1 GP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928887642"/>
                  </a:ext>
                </a:extLst>
              </a:tr>
              <a:tr h="1828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Rugby World Cup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2224170907"/>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International Football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891842444"/>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TNT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WWE Raw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855884247"/>
                  </a:ext>
                </a:extLst>
              </a:tr>
              <a:tr h="182880">
                <a:tc>
                  <a:txBody>
                    <a:bodyPr/>
                    <a:lstStyle/>
                    <a:p>
                      <a:pPr algn="ctr" fontAlgn="b"/>
                      <a:r>
                        <a:rPr lang="en-GB" sz="1100" b="0" i="0" u="none" strike="noStrike">
                          <a:solidFill>
                            <a:srgbClr val="000000"/>
                          </a:solidFill>
                          <a:effectLst/>
                          <a:highlight>
                            <a:srgbClr val="E2EFDA"/>
                          </a:highlight>
                          <a:latin typeface="Arial" panose="020B0604020202020204" pitchFamily="34" charset="0"/>
                        </a:rPr>
                        <a:t>TNT Sport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UEFA 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tc>
                  <a:txBody>
                    <a:bodyPr/>
                    <a:lstStyle/>
                    <a:p>
                      <a:pPr algn="ctr" fontAlgn="b"/>
                      <a:r>
                        <a:rPr lang="en-GB" sz="1100" b="0" i="0" u="none" strike="noStrike">
                          <a:solidFill>
                            <a:srgbClr val="000000"/>
                          </a:solidFill>
                          <a:effectLst/>
                          <a:highlight>
                            <a:srgbClr val="E2EFDA"/>
                          </a:highligh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1674270527"/>
                  </a:ext>
                </a:extLst>
              </a:tr>
              <a:tr h="182880">
                <a:tc>
                  <a:txBody>
                    <a:bodyPr/>
                    <a:lstStyle/>
                    <a:p>
                      <a:pPr algn="ctr" fontAlgn="b"/>
                      <a:r>
                        <a:rPr lang="en-GB" sz="1100" b="0" i="0" u="none" strike="noStrike">
                          <a:solidFill>
                            <a:srgbClr val="000000"/>
                          </a:solidFill>
                          <a:effectLst/>
                          <a:highlight>
                            <a:srgbClr val="FFF2CC"/>
                          </a:highlight>
                          <a:latin typeface="Arial" panose="020B0604020202020204" pitchFamily="34" charset="0"/>
                        </a:rPr>
                        <a:t>ITV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Goodwood Festival of Speed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GB" sz="1100" b="0" i="0" u="none" strike="noStrike">
                          <a:solidFill>
                            <a:srgbClr val="000000"/>
                          </a:solidFill>
                          <a:effectLst/>
                          <a:highlight>
                            <a:srgbClr val="FFF2CC"/>
                          </a:highlight>
                          <a:latin typeface="Arial" panose="020B0604020202020204" pitchFamily="34" charset="0"/>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793634768"/>
                  </a:ext>
                </a:extLst>
              </a:tr>
              <a:tr h="1828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World's Strongest Man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en-GB" sz="1100" b="0" i="0" u="none" strike="noStrike" dirty="0">
                          <a:solidFill>
                            <a:srgbClr val="000000"/>
                          </a:solidFill>
                          <a:effectLst/>
                          <a:highlight>
                            <a:srgbClr val="FCE4D6"/>
                          </a:highlight>
                          <a:latin typeface="Arial" panose="020B0604020202020204" pitchFamily="34"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095919"/>
                  </a:ext>
                </a:extLst>
              </a:tr>
            </a:tbl>
          </a:graphicData>
        </a:graphic>
      </p:graphicFrame>
      <p:graphicFrame>
        <p:nvGraphicFramePr>
          <p:cNvPr id="11" name="Table 10">
            <a:extLst>
              <a:ext uri="{FF2B5EF4-FFF2-40B4-BE49-F238E27FC236}">
                <a16:creationId xmlns:a16="http://schemas.microsoft.com/office/drawing/2014/main" id="{5B159D03-F9DE-58C1-AD3E-3FB135C1DC26}"/>
              </a:ext>
            </a:extLst>
          </p:cNvPr>
          <p:cNvGraphicFramePr>
            <a:graphicFrameLocks noGrp="1"/>
          </p:cNvGraphicFramePr>
          <p:nvPr>
            <p:extLst>
              <p:ext uri="{D42A27DB-BD31-4B8C-83A1-F6EECF244321}">
                <p14:modId xmlns:p14="http://schemas.microsoft.com/office/powerpoint/2010/main" val="2288361902"/>
              </p:ext>
            </p:extLst>
          </p:nvPr>
        </p:nvGraphicFramePr>
        <p:xfrm>
          <a:off x="6404085" y="1477622"/>
          <a:ext cx="5054600" cy="3489960"/>
        </p:xfrm>
        <a:graphic>
          <a:graphicData uri="http://schemas.openxmlformats.org/drawingml/2006/table">
            <a:tbl>
              <a:tblPr/>
              <a:tblGrid>
                <a:gridCol w="1122540">
                  <a:extLst>
                    <a:ext uri="{9D8B030D-6E8A-4147-A177-3AD203B41FA5}">
                      <a16:colId xmlns:a16="http://schemas.microsoft.com/office/drawing/2014/main" val="2381041797"/>
                    </a:ext>
                  </a:extLst>
                </a:gridCol>
                <a:gridCol w="2803178">
                  <a:extLst>
                    <a:ext uri="{9D8B030D-6E8A-4147-A177-3AD203B41FA5}">
                      <a16:colId xmlns:a16="http://schemas.microsoft.com/office/drawing/2014/main" val="1007360679"/>
                    </a:ext>
                  </a:extLst>
                </a:gridCol>
                <a:gridCol w="1128882">
                  <a:extLst>
                    <a:ext uri="{9D8B030D-6E8A-4147-A177-3AD203B41FA5}">
                      <a16:colId xmlns:a16="http://schemas.microsoft.com/office/drawing/2014/main" val="3855634806"/>
                    </a:ext>
                  </a:extLst>
                </a:gridCol>
              </a:tblGrid>
              <a:tr h="220980">
                <a:tc gridSpan="3">
                  <a:txBody>
                    <a:bodyPr/>
                    <a:lstStyle/>
                    <a:p>
                      <a:pPr algn="ctr" rtl="0" fontAlgn="b"/>
                      <a:r>
                        <a:rPr lang="en-GB" sz="1200" b="1" i="0" u="none" strike="noStrike" dirty="0">
                          <a:solidFill>
                            <a:srgbClr val="F2F2F2"/>
                          </a:solidFill>
                          <a:effectLst/>
                          <a:highlight>
                            <a:srgbClr val="44546A"/>
                          </a:highlight>
                          <a:latin typeface="Arial" panose="020B0604020202020204" pitchFamily="34" charset="0"/>
                        </a:rPr>
                        <a:t>Documentaries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67985133"/>
                  </a:ext>
                </a:extLst>
              </a:tr>
              <a:tr h="220980">
                <a:tc>
                  <a:txBody>
                    <a:bodyPr/>
                    <a:lstStyle/>
                    <a:p>
                      <a:pPr algn="ctr" rtl="0" fontAlgn="ctr"/>
                      <a:r>
                        <a:rPr lang="en-GB" sz="1200" b="1" i="0" u="none" strike="noStrike" dirty="0">
                          <a:solidFill>
                            <a:srgbClr val="000000"/>
                          </a:solidFill>
                          <a:effectLst/>
                          <a:highlight>
                            <a:srgbClr val="F2F2F2"/>
                          </a:highlight>
                          <a:latin typeface="Arial" panose="020B0604020202020204" pitchFamily="34" charset="0"/>
                        </a:rPr>
                        <a:t>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a:solidFill>
                            <a:srgbClr val="000000"/>
                          </a:solidFill>
                          <a:effectLst/>
                          <a:highlight>
                            <a:srgbClr val="F2F2F2"/>
                          </a:highlight>
                          <a:latin typeface="Arial" panose="020B0604020202020204" pitchFamily="34" charset="0"/>
                        </a:rPr>
                        <a:t>Programme Title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GB" sz="1200" b="1" i="0" u="none" strike="noStrike" dirty="0">
                          <a:solidFill>
                            <a:srgbClr val="000000"/>
                          </a:solidFill>
                          <a:effectLst/>
                          <a:highlight>
                            <a:srgbClr val="F2F2F2"/>
                          </a:highlight>
                          <a:latin typeface="Arial" panose="020B0604020202020204" pitchFamily="34" charset="0"/>
                        </a:rPr>
                        <a:t>Index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036118864"/>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Beckham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9C9"/>
                    </a:solidFill>
                  </a:tcPr>
                </a:tc>
                <a:extLst>
                  <a:ext uri="{0D108BD9-81ED-4DB2-BD59-A6C34878D82A}">
                    <a16:rowId xmlns:a16="http://schemas.microsoft.com/office/drawing/2014/main" val="2461697126"/>
                  </a:ext>
                </a:extLst>
              </a:tr>
              <a:tr h="2209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Welcome to Wrexham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925959487"/>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24 Hours in Police Custody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2973180772"/>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Robbie Williams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1586469659"/>
                  </a:ext>
                </a:extLst>
              </a:tr>
              <a:tr h="2209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Michael Portillo In Andalucia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570595360"/>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World War II: From the Frontlines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062707040"/>
                  </a:ext>
                </a:extLst>
              </a:tr>
              <a:tr h="2209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Bill Bailey's Australian Adventure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787011709"/>
                  </a:ext>
                </a:extLst>
              </a:tr>
              <a:tr h="220980">
                <a:tc>
                  <a:txBody>
                    <a:bodyPr/>
                    <a:lstStyle/>
                    <a:p>
                      <a:pPr algn="ctr" fontAlgn="b"/>
                      <a:r>
                        <a:rPr lang="en-GB" sz="1100" b="0" i="0" u="none" strike="noStrike">
                          <a:solidFill>
                            <a:srgbClr val="000000"/>
                          </a:solidFill>
                          <a:effectLst/>
                          <a:highlight>
                            <a:srgbClr val="FFC9C9"/>
                          </a:highlight>
                          <a:latin typeface="Arial" panose="020B0604020202020204" pitchFamily="34" charset="0"/>
                        </a:rPr>
                        <a:t>Netflix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Escaping Twin Flames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tc>
                  <a:txBody>
                    <a:bodyPr/>
                    <a:lstStyle/>
                    <a:p>
                      <a:pPr algn="ctr" fontAlgn="b"/>
                      <a:r>
                        <a:rPr lang="en-GB" sz="1100" b="0" i="0" u="none" strike="noStrike">
                          <a:solidFill>
                            <a:srgbClr val="000000"/>
                          </a:solidFill>
                          <a:effectLst/>
                          <a:highlight>
                            <a:srgbClr val="FFC9C9"/>
                          </a:highlight>
                          <a:latin typeface="Arial" panose="020B0604020202020204" pitchFamily="34" charset="0"/>
                        </a:rPr>
                        <a:t>323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C9C9"/>
                    </a:solidFill>
                  </a:tcPr>
                </a:tc>
                <a:extLst>
                  <a:ext uri="{0D108BD9-81ED-4DB2-BD59-A6C34878D82A}">
                    <a16:rowId xmlns:a16="http://schemas.microsoft.com/office/drawing/2014/main" val="3938038455"/>
                  </a:ext>
                </a:extLst>
              </a:tr>
              <a:tr h="1828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Brawn: The Impossible Formula 1 Story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3894435510"/>
                  </a:ext>
                </a:extLst>
              </a:tr>
              <a:tr h="182880">
                <a:tc>
                  <a:txBody>
                    <a:bodyPr/>
                    <a:lstStyle/>
                    <a:p>
                      <a:pPr algn="ctr" fontAlgn="b"/>
                      <a:r>
                        <a:rPr lang="en-GB" sz="1100" b="0" i="0" u="none" strike="noStrike">
                          <a:solidFill>
                            <a:srgbClr val="000000"/>
                          </a:solidFill>
                          <a:effectLst/>
                          <a:highlight>
                            <a:srgbClr val="92CDDC"/>
                          </a:highlight>
                          <a:latin typeface="Arial" panose="020B0604020202020204" pitchFamily="34" charset="0"/>
                        </a:rPr>
                        <a:t>Disney+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Coleen Rooney: The Real Wagatha Story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tc>
                  <a:txBody>
                    <a:bodyPr/>
                    <a:lstStyle/>
                    <a:p>
                      <a:pPr algn="ctr" fontAlgn="b"/>
                      <a:r>
                        <a:rPr lang="en-GB" sz="1100" b="0" i="0" u="none" strike="noStrike">
                          <a:solidFill>
                            <a:srgbClr val="000000"/>
                          </a:solidFill>
                          <a:effectLst/>
                          <a:highlight>
                            <a:srgbClr val="92CDDC"/>
                          </a:highlight>
                          <a:latin typeface="Arial" panose="020B0604020202020204" pitchFamily="34" charset="0"/>
                        </a:rPr>
                        <a:t>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2CDDC"/>
                    </a:solidFill>
                  </a:tcPr>
                </a:tc>
                <a:extLst>
                  <a:ext uri="{0D108BD9-81ED-4DB2-BD59-A6C34878D82A}">
                    <a16:rowId xmlns:a16="http://schemas.microsoft.com/office/drawing/2014/main" val="601981916"/>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000" b="0" i="0" u="none" strike="noStrike">
                          <a:solidFill>
                            <a:srgbClr val="000000"/>
                          </a:solidFill>
                          <a:effectLst/>
                          <a:highlight>
                            <a:srgbClr val="DDEBF7"/>
                          </a:highlight>
                          <a:latin typeface="Arial" panose="020B0604020202020204" pitchFamily="34" charset="0"/>
                        </a:rPr>
                        <a:t>The Princes in the Tower: The New Evidence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346563341"/>
                  </a:ext>
                </a:extLst>
              </a:tr>
              <a:tr h="1828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Jay Blades: The Midlands Through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940446238"/>
                  </a:ext>
                </a:extLst>
              </a:tr>
              <a:tr h="182880">
                <a:tc>
                  <a:txBody>
                    <a:bodyPr/>
                    <a:lstStyle/>
                    <a:p>
                      <a:pPr algn="ctr" fontAlgn="b"/>
                      <a:r>
                        <a:rPr lang="en-GB" sz="1100" b="0" i="0" u="none" strike="noStrike">
                          <a:solidFill>
                            <a:srgbClr val="000000"/>
                          </a:solidFill>
                          <a:effectLst/>
                          <a:highlight>
                            <a:srgbClr val="FCE4D6"/>
                          </a:highlight>
                          <a:latin typeface="Arial" panose="020B0604020202020204" pitchFamily="34" charset="0"/>
                        </a:rPr>
                        <a:t>Channel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900" b="0" i="0" u="none" strike="noStrike">
                          <a:solidFill>
                            <a:srgbClr val="000000"/>
                          </a:solidFill>
                          <a:effectLst/>
                          <a:highlight>
                            <a:srgbClr val="FCE4D6"/>
                          </a:highlight>
                          <a:latin typeface="Arial" panose="020B0604020202020204" pitchFamily="34" charset="0"/>
                        </a:rPr>
                        <a:t>All Creatures Great &amp; Small: Yorkshire Vet Special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tc>
                  <a:txBody>
                    <a:bodyPr/>
                    <a:lstStyle/>
                    <a:p>
                      <a:pPr algn="ctr" fontAlgn="b"/>
                      <a:r>
                        <a:rPr lang="en-GB" sz="1100" b="0" i="0" u="none" strike="noStrike">
                          <a:solidFill>
                            <a:srgbClr val="000000"/>
                          </a:solidFill>
                          <a:effectLst/>
                          <a:highlight>
                            <a:srgbClr val="FCE4D6"/>
                          </a:highlight>
                          <a:latin typeface="Arial" panose="020B060402020202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3981837724"/>
                  </a:ext>
                </a:extLst>
              </a:tr>
              <a:tr h="182880">
                <a:tc>
                  <a:txBody>
                    <a:bodyPr/>
                    <a:lstStyle/>
                    <a:p>
                      <a:pPr algn="ctr" fontAlgn="b"/>
                      <a:r>
                        <a:rPr lang="en-GB" sz="1100" b="0" i="0" u="none" strike="noStrike">
                          <a:solidFill>
                            <a:srgbClr val="000000"/>
                          </a:solidFill>
                          <a:effectLst/>
                          <a:highlight>
                            <a:srgbClr val="DDEBF7"/>
                          </a:highlight>
                          <a:latin typeface="Arial" panose="020B0604020202020204" pitchFamily="34" charset="0"/>
                        </a:rPr>
                        <a:t>Channel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Rhod Gilbert: A Pain in the Neck for SU2C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tc>
                  <a:txBody>
                    <a:bodyPr/>
                    <a:lstStyle/>
                    <a:p>
                      <a:pPr algn="ctr" fontAlgn="b"/>
                      <a:r>
                        <a:rPr lang="en-GB" sz="1100" b="0" i="0" u="none" strike="noStrike">
                          <a:solidFill>
                            <a:srgbClr val="000000"/>
                          </a:solidFill>
                          <a:effectLst/>
                          <a:highlight>
                            <a:srgbClr val="DDEBF7"/>
                          </a:highlight>
                          <a:latin typeface="Arial" panose="020B0604020202020204" pitchFamily="34" charset="0"/>
                        </a:rPr>
                        <a:t>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3406736688"/>
                  </a:ext>
                </a:extLst>
              </a:tr>
              <a:tr h="182880">
                <a:tc>
                  <a:txBody>
                    <a:bodyPr/>
                    <a:lstStyle/>
                    <a:p>
                      <a:pPr algn="ctr" fontAlgn="b"/>
                      <a:r>
                        <a:rPr lang="en-GB" sz="1100" b="0" i="0" u="none" strike="noStrike">
                          <a:solidFill>
                            <a:srgbClr val="000000"/>
                          </a:solidFill>
                          <a:effectLst/>
                          <a:highlight>
                            <a:srgbClr val="E2B0E6"/>
                          </a:highlight>
                          <a:latin typeface="Arial" panose="020B0604020202020204" pitchFamily="34" charset="0"/>
                        </a:rPr>
                        <a:t>Amazon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a:solidFill>
                            <a:srgbClr val="000000"/>
                          </a:solidFill>
                          <a:effectLst/>
                          <a:highlight>
                            <a:srgbClr val="E2B0E6"/>
                          </a:highlight>
                          <a:latin typeface="Arial" panose="020B0604020202020204" pitchFamily="34" charset="0"/>
                        </a:rPr>
                        <a:t>Supersize vs Superskinny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tc>
                  <a:txBody>
                    <a:bodyPr/>
                    <a:lstStyle/>
                    <a:p>
                      <a:pPr algn="ctr" fontAlgn="b"/>
                      <a:r>
                        <a:rPr lang="en-GB" sz="1100" b="0" i="0" u="none" strike="noStrike" dirty="0">
                          <a:solidFill>
                            <a:srgbClr val="000000"/>
                          </a:solidFill>
                          <a:effectLst/>
                          <a:highlight>
                            <a:srgbClr val="E2B0E6"/>
                          </a:highlight>
                          <a:latin typeface="Arial" panose="020B0604020202020204" pitchFamily="34" charset="0"/>
                        </a:rPr>
                        <a:t>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2B0E6"/>
                    </a:solidFill>
                  </a:tcPr>
                </a:tc>
                <a:extLst>
                  <a:ext uri="{0D108BD9-81ED-4DB2-BD59-A6C34878D82A}">
                    <a16:rowId xmlns:a16="http://schemas.microsoft.com/office/drawing/2014/main" val="1409434403"/>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Q4 2023, ‘Reach Extender’ index vs all adults, Thinkbox created list of programmes based on volume of viewing and index.</a:t>
            </a:r>
          </a:p>
        </p:txBody>
      </p:sp>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0BA3DB0-93B8-A312-E086-0563064B1285}"/>
              </a:ext>
            </a:extLst>
          </p:cNvPr>
          <p:cNvGraphicFramePr>
            <a:graphicFrameLocks noGrp="1"/>
          </p:cNvGraphicFramePr>
          <p:nvPr>
            <p:extLst>
              <p:ext uri="{D42A27DB-BD31-4B8C-83A1-F6EECF244321}">
                <p14:modId xmlns:p14="http://schemas.microsoft.com/office/powerpoint/2010/main" val="923525112"/>
              </p:ext>
            </p:extLst>
          </p:nvPr>
        </p:nvGraphicFramePr>
        <p:xfrm>
          <a:off x="3473439" y="4723575"/>
          <a:ext cx="5245100" cy="381000"/>
        </p:xfrm>
        <a:graphic>
          <a:graphicData uri="http://schemas.openxmlformats.org/drawingml/2006/table">
            <a:tbl>
              <a:tblPr/>
              <a:tblGrid>
                <a:gridCol w="749300">
                  <a:extLst>
                    <a:ext uri="{9D8B030D-6E8A-4147-A177-3AD203B41FA5}">
                      <a16:colId xmlns:a16="http://schemas.microsoft.com/office/drawing/2014/main" val="2286518150"/>
                    </a:ext>
                  </a:extLst>
                </a:gridCol>
                <a:gridCol w="749300">
                  <a:extLst>
                    <a:ext uri="{9D8B030D-6E8A-4147-A177-3AD203B41FA5}">
                      <a16:colId xmlns:a16="http://schemas.microsoft.com/office/drawing/2014/main" val="4174227397"/>
                    </a:ext>
                  </a:extLst>
                </a:gridCol>
                <a:gridCol w="749300">
                  <a:extLst>
                    <a:ext uri="{9D8B030D-6E8A-4147-A177-3AD203B41FA5}">
                      <a16:colId xmlns:a16="http://schemas.microsoft.com/office/drawing/2014/main" val="1593617844"/>
                    </a:ext>
                  </a:extLst>
                </a:gridCol>
                <a:gridCol w="749300">
                  <a:extLst>
                    <a:ext uri="{9D8B030D-6E8A-4147-A177-3AD203B41FA5}">
                      <a16:colId xmlns:a16="http://schemas.microsoft.com/office/drawing/2014/main" val="828819152"/>
                    </a:ext>
                  </a:extLst>
                </a:gridCol>
                <a:gridCol w="749300">
                  <a:extLst>
                    <a:ext uri="{9D8B030D-6E8A-4147-A177-3AD203B41FA5}">
                      <a16:colId xmlns:a16="http://schemas.microsoft.com/office/drawing/2014/main" val="2407169462"/>
                    </a:ext>
                  </a:extLst>
                </a:gridCol>
                <a:gridCol w="749300">
                  <a:extLst>
                    <a:ext uri="{9D8B030D-6E8A-4147-A177-3AD203B41FA5}">
                      <a16:colId xmlns:a16="http://schemas.microsoft.com/office/drawing/2014/main" val="2726359529"/>
                    </a:ext>
                  </a:extLst>
                </a:gridCol>
                <a:gridCol w="749300">
                  <a:extLst>
                    <a:ext uri="{9D8B030D-6E8A-4147-A177-3AD203B41FA5}">
                      <a16:colId xmlns:a16="http://schemas.microsoft.com/office/drawing/2014/main" val="3261816580"/>
                    </a:ext>
                  </a:extLst>
                </a:gridCol>
              </a:tblGrid>
              <a:tr h="190500">
                <a:tc>
                  <a:txBody>
                    <a:bodyPr/>
                    <a:lstStyle/>
                    <a:p>
                      <a:pPr algn="ctr" fontAlgn="ctr"/>
                      <a:r>
                        <a:rPr lang="en-GB" sz="1000" b="1" i="0" u="none" strike="noStrike">
                          <a:solidFill>
                            <a:srgbClr val="000000"/>
                          </a:solidFill>
                          <a:effectLst/>
                          <a:highlight>
                            <a:srgbClr val="EDEDED"/>
                          </a:highlight>
                          <a:latin typeface="+mj-lt"/>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highlight>
                            <a:srgbClr val="EDEDED"/>
                          </a:highlight>
                          <a:latin typeface="+mj-lt"/>
                        </a:rPr>
                        <a:t>Tuesday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highlight>
                            <a:srgbClr val="EDEDED"/>
                          </a:highlight>
                          <a:latin typeface="+mj-lt"/>
                        </a:rPr>
                        <a:t>Wednesday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highlight>
                            <a:srgbClr val="EDEDED"/>
                          </a:highlight>
                          <a:latin typeface="+mj-lt"/>
                        </a:rPr>
                        <a:t>Thursday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highlight>
                            <a:srgbClr val="EDEDED"/>
                          </a:highlight>
                          <a:latin typeface="+mj-lt"/>
                        </a:rPr>
                        <a:t>Friday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highlight>
                            <a:srgbClr val="EDEDED"/>
                          </a:highlight>
                          <a:latin typeface="+mj-lt"/>
                        </a:rPr>
                        <a:t>Saturday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1" i="0" u="none" strike="noStrike">
                          <a:solidFill>
                            <a:srgbClr val="000000"/>
                          </a:solidFill>
                          <a:effectLst/>
                          <a:highlight>
                            <a:srgbClr val="EDEDED"/>
                          </a:highlight>
                          <a:latin typeface="+mj-lt"/>
                        </a:rPr>
                        <a:t>Sunday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619090664"/>
                  </a:ext>
                </a:extLst>
              </a:tr>
              <a:tr h="190500">
                <a:tc>
                  <a:txBody>
                    <a:bodyPr/>
                    <a:lstStyle/>
                    <a:p>
                      <a:pPr algn="ctr" fontAlgn="ctr"/>
                      <a:r>
                        <a:rPr lang="en-GB" sz="1000" b="0" i="0" u="none" strike="noStrike">
                          <a:solidFill>
                            <a:srgbClr val="000000"/>
                          </a:solidFill>
                          <a:effectLst/>
                          <a:highlight>
                            <a:srgbClr val="FFEB84"/>
                          </a:highlight>
                          <a:latin typeface="+mj-lt"/>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highlight>
                            <a:srgbClr val="DFE283"/>
                          </a:highlight>
                          <a:latin typeface="+mj-lt"/>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3"/>
                    </a:solidFill>
                  </a:tcPr>
                </a:tc>
                <a:tc>
                  <a:txBody>
                    <a:bodyPr/>
                    <a:lstStyle/>
                    <a:p>
                      <a:pPr algn="ctr" fontAlgn="ctr"/>
                      <a:r>
                        <a:rPr lang="en-GB" sz="1000" b="0" i="0" u="none" strike="noStrike">
                          <a:solidFill>
                            <a:srgbClr val="000000"/>
                          </a:solidFill>
                          <a:effectLst/>
                          <a:highlight>
                            <a:srgbClr val="FED980"/>
                          </a:highlight>
                          <a:latin typeface="+mj-lt"/>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dirty="0">
                          <a:solidFill>
                            <a:srgbClr val="000000"/>
                          </a:solidFill>
                          <a:effectLst/>
                          <a:highlight>
                            <a:srgbClr val="F8696B"/>
                          </a:highlight>
                          <a:latin typeface="+mj-lt"/>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r>
                        <a:rPr lang="en-GB" sz="1000" b="0" i="0" u="none" strike="noStrike">
                          <a:solidFill>
                            <a:srgbClr val="000000"/>
                          </a:solidFill>
                          <a:effectLst/>
                          <a:highlight>
                            <a:srgbClr val="FCBD7B"/>
                          </a:highlight>
                          <a:latin typeface="+mj-lt"/>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000" b="0" i="0" u="none" strike="noStrike" dirty="0">
                          <a:solidFill>
                            <a:srgbClr val="000000"/>
                          </a:solidFill>
                          <a:effectLst/>
                          <a:highlight>
                            <a:srgbClr val="65BF7C"/>
                          </a:highlight>
                          <a:latin typeface="+mj-lt"/>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5BF7C"/>
                    </a:solidFill>
                  </a:tcPr>
                </a:tc>
                <a:tc>
                  <a:txBody>
                    <a:bodyPr/>
                    <a:lstStyle/>
                    <a:p>
                      <a:pPr algn="ctr" fontAlgn="ctr"/>
                      <a:r>
                        <a:rPr lang="en-GB" sz="1000" b="0" i="0" u="none" strike="noStrike" dirty="0">
                          <a:solidFill>
                            <a:srgbClr val="000000"/>
                          </a:solidFill>
                          <a:effectLst/>
                          <a:highlight>
                            <a:srgbClr val="63BE7B"/>
                          </a:highlight>
                          <a:latin typeface="+mj-lt"/>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7879528"/>
                  </a:ext>
                </a:extLst>
              </a:tr>
            </a:tbl>
          </a:graphicData>
        </a:graphic>
      </p:graphicFrame>
      <p:graphicFrame>
        <p:nvGraphicFramePr>
          <p:cNvPr id="5" name="Table 4">
            <a:extLst>
              <a:ext uri="{FF2B5EF4-FFF2-40B4-BE49-F238E27FC236}">
                <a16:creationId xmlns:a16="http://schemas.microsoft.com/office/drawing/2014/main" id="{6083287C-117D-05E0-2231-25FA8F89C3F9}"/>
              </a:ext>
            </a:extLst>
          </p:cNvPr>
          <p:cNvGraphicFramePr>
            <a:graphicFrameLocks noGrp="1"/>
          </p:cNvGraphicFramePr>
          <p:nvPr>
            <p:extLst>
              <p:ext uri="{D42A27DB-BD31-4B8C-83A1-F6EECF244321}">
                <p14:modId xmlns:p14="http://schemas.microsoft.com/office/powerpoint/2010/main" val="327210470"/>
              </p:ext>
            </p:extLst>
          </p:nvPr>
        </p:nvGraphicFramePr>
        <p:xfrm>
          <a:off x="696006" y="1379896"/>
          <a:ext cx="10799989" cy="3055245"/>
        </p:xfrm>
        <a:graphic>
          <a:graphicData uri="http://schemas.openxmlformats.org/drawingml/2006/table">
            <a:tbl>
              <a:tblPr/>
              <a:tblGrid>
                <a:gridCol w="949837">
                  <a:extLst>
                    <a:ext uri="{9D8B030D-6E8A-4147-A177-3AD203B41FA5}">
                      <a16:colId xmlns:a16="http://schemas.microsoft.com/office/drawing/2014/main" val="1541017191"/>
                    </a:ext>
                  </a:extLst>
                </a:gridCol>
                <a:gridCol w="410423">
                  <a:extLst>
                    <a:ext uri="{9D8B030D-6E8A-4147-A177-3AD203B41FA5}">
                      <a16:colId xmlns:a16="http://schemas.microsoft.com/office/drawing/2014/main" val="3640364304"/>
                    </a:ext>
                  </a:extLst>
                </a:gridCol>
                <a:gridCol w="410423">
                  <a:extLst>
                    <a:ext uri="{9D8B030D-6E8A-4147-A177-3AD203B41FA5}">
                      <a16:colId xmlns:a16="http://schemas.microsoft.com/office/drawing/2014/main" val="2101713716"/>
                    </a:ext>
                  </a:extLst>
                </a:gridCol>
                <a:gridCol w="410423">
                  <a:extLst>
                    <a:ext uri="{9D8B030D-6E8A-4147-A177-3AD203B41FA5}">
                      <a16:colId xmlns:a16="http://schemas.microsoft.com/office/drawing/2014/main" val="2261510941"/>
                    </a:ext>
                  </a:extLst>
                </a:gridCol>
                <a:gridCol w="410423">
                  <a:extLst>
                    <a:ext uri="{9D8B030D-6E8A-4147-A177-3AD203B41FA5}">
                      <a16:colId xmlns:a16="http://schemas.microsoft.com/office/drawing/2014/main" val="2521315641"/>
                    </a:ext>
                  </a:extLst>
                </a:gridCol>
                <a:gridCol w="410423">
                  <a:extLst>
                    <a:ext uri="{9D8B030D-6E8A-4147-A177-3AD203B41FA5}">
                      <a16:colId xmlns:a16="http://schemas.microsoft.com/office/drawing/2014/main" val="785822178"/>
                    </a:ext>
                  </a:extLst>
                </a:gridCol>
                <a:gridCol w="410423">
                  <a:extLst>
                    <a:ext uri="{9D8B030D-6E8A-4147-A177-3AD203B41FA5}">
                      <a16:colId xmlns:a16="http://schemas.microsoft.com/office/drawing/2014/main" val="2967298938"/>
                    </a:ext>
                  </a:extLst>
                </a:gridCol>
                <a:gridCol w="410423">
                  <a:extLst>
                    <a:ext uri="{9D8B030D-6E8A-4147-A177-3AD203B41FA5}">
                      <a16:colId xmlns:a16="http://schemas.microsoft.com/office/drawing/2014/main" val="4135130317"/>
                    </a:ext>
                  </a:extLst>
                </a:gridCol>
                <a:gridCol w="410423">
                  <a:extLst>
                    <a:ext uri="{9D8B030D-6E8A-4147-A177-3AD203B41FA5}">
                      <a16:colId xmlns:a16="http://schemas.microsoft.com/office/drawing/2014/main" val="2408277709"/>
                    </a:ext>
                  </a:extLst>
                </a:gridCol>
                <a:gridCol w="410423">
                  <a:extLst>
                    <a:ext uri="{9D8B030D-6E8A-4147-A177-3AD203B41FA5}">
                      <a16:colId xmlns:a16="http://schemas.microsoft.com/office/drawing/2014/main" val="1633930345"/>
                    </a:ext>
                  </a:extLst>
                </a:gridCol>
                <a:gridCol w="410423">
                  <a:extLst>
                    <a:ext uri="{9D8B030D-6E8A-4147-A177-3AD203B41FA5}">
                      <a16:colId xmlns:a16="http://schemas.microsoft.com/office/drawing/2014/main" val="913906452"/>
                    </a:ext>
                  </a:extLst>
                </a:gridCol>
                <a:gridCol w="410423">
                  <a:extLst>
                    <a:ext uri="{9D8B030D-6E8A-4147-A177-3AD203B41FA5}">
                      <a16:colId xmlns:a16="http://schemas.microsoft.com/office/drawing/2014/main" val="3257499571"/>
                    </a:ext>
                  </a:extLst>
                </a:gridCol>
                <a:gridCol w="410423">
                  <a:extLst>
                    <a:ext uri="{9D8B030D-6E8A-4147-A177-3AD203B41FA5}">
                      <a16:colId xmlns:a16="http://schemas.microsoft.com/office/drawing/2014/main" val="2182748400"/>
                    </a:ext>
                  </a:extLst>
                </a:gridCol>
                <a:gridCol w="410423">
                  <a:extLst>
                    <a:ext uri="{9D8B030D-6E8A-4147-A177-3AD203B41FA5}">
                      <a16:colId xmlns:a16="http://schemas.microsoft.com/office/drawing/2014/main" val="1014870333"/>
                    </a:ext>
                  </a:extLst>
                </a:gridCol>
                <a:gridCol w="410423">
                  <a:extLst>
                    <a:ext uri="{9D8B030D-6E8A-4147-A177-3AD203B41FA5}">
                      <a16:colId xmlns:a16="http://schemas.microsoft.com/office/drawing/2014/main" val="1151856722"/>
                    </a:ext>
                  </a:extLst>
                </a:gridCol>
                <a:gridCol w="410423">
                  <a:extLst>
                    <a:ext uri="{9D8B030D-6E8A-4147-A177-3AD203B41FA5}">
                      <a16:colId xmlns:a16="http://schemas.microsoft.com/office/drawing/2014/main" val="3084550196"/>
                    </a:ext>
                  </a:extLst>
                </a:gridCol>
                <a:gridCol w="410423">
                  <a:extLst>
                    <a:ext uri="{9D8B030D-6E8A-4147-A177-3AD203B41FA5}">
                      <a16:colId xmlns:a16="http://schemas.microsoft.com/office/drawing/2014/main" val="3847830608"/>
                    </a:ext>
                  </a:extLst>
                </a:gridCol>
                <a:gridCol w="410423">
                  <a:extLst>
                    <a:ext uri="{9D8B030D-6E8A-4147-A177-3AD203B41FA5}">
                      <a16:colId xmlns:a16="http://schemas.microsoft.com/office/drawing/2014/main" val="97015297"/>
                    </a:ext>
                  </a:extLst>
                </a:gridCol>
                <a:gridCol w="410423">
                  <a:extLst>
                    <a:ext uri="{9D8B030D-6E8A-4147-A177-3AD203B41FA5}">
                      <a16:colId xmlns:a16="http://schemas.microsoft.com/office/drawing/2014/main" val="3341328184"/>
                    </a:ext>
                  </a:extLst>
                </a:gridCol>
                <a:gridCol w="410423">
                  <a:extLst>
                    <a:ext uri="{9D8B030D-6E8A-4147-A177-3AD203B41FA5}">
                      <a16:colId xmlns:a16="http://schemas.microsoft.com/office/drawing/2014/main" val="1405718997"/>
                    </a:ext>
                  </a:extLst>
                </a:gridCol>
                <a:gridCol w="410423">
                  <a:extLst>
                    <a:ext uri="{9D8B030D-6E8A-4147-A177-3AD203B41FA5}">
                      <a16:colId xmlns:a16="http://schemas.microsoft.com/office/drawing/2014/main" val="2241204302"/>
                    </a:ext>
                  </a:extLst>
                </a:gridCol>
                <a:gridCol w="410423">
                  <a:extLst>
                    <a:ext uri="{9D8B030D-6E8A-4147-A177-3AD203B41FA5}">
                      <a16:colId xmlns:a16="http://schemas.microsoft.com/office/drawing/2014/main" val="1759274830"/>
                    </a:ext>
                  </a:extLst>
                </a:gridCol>
                <a:gridCol w="410423">
                  <a:extLst>
                    <a:ext uri="{9D8B030D-6E8A-4147-A177-3AD203B41FA5}">
                      <a16:colId xmlns:a16="http://schemas.microsoft.com/office/drawing/2014/main" val="1624209629"/>
                    </a:ext>
                  </a:extLst>
                </a:gridCol>
                <a:gridCol w="410423">
                  <a:extLst>
                    <a:ext uri="{9D8B030D-6E8A-4147-A177-3AD203B41FA5}">
                      <a16:colId xmlns:a16="http://schemas.microsoft.com/office/drawing/2014/main" val="3514688003"/>
                    </a:ext>
                  </a:extLst>
                </a:gridCol>
                <a:gridCol w="410423">
                  <a:extLst>
                    <a:ext uri="{9D8B030D-6E8A-4147-A177-3AD203B41FA5}">
                      <a16:colId xmlns:a16="http://schemas.microsoft.com/office/drawing/2014/main" val="1339315656"/>
                    </a:ext>
                  </a:extLst>
                </a:gridCol>
              </a:tblGrid>
              <a:tr h="352529">
                <a:tc gridSpan="25">
                  <a:txBody>
                    <a:bodyPr/>
                    <a:lstStyle/>
                    <a:p>
                      <a:pPr algn="ctr" fontAlgn="b"/>
                      <a:r>
                        <a:rPr lang="en-GB" sz="1000" b="1" i="0" u="none" strike="noStrike">
                          <a:solidFill>
                            <a:srgbClr val="FFFFFF"/>
                          </a:solidFill>
                          <a:effectLst/>
                          <a:highlight>
                            <a:srgbClr val="44546A"/>
                          </a:highlight>
                          <a:latin typeface="Arial" panose="020B0604020202020204" pitchFamily="34" charset="0"/>
                        </a:rPr>
                        <a:t>Reach Extenders' index by daypart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76539788"/>
                  </a:ext>
                </a:extLst>
              </a:tr>
              <a:tr h="335741">
                <a:tc>
                  <a:txBody>
                    <a:bodyPr/>
                    <a:lstStyle/>
                    <a:p>
                      <a:pPr algn="ctr" fontAlgn="b"/>
                      <a:r>
                        <a:rPr lang="en-GB" sz="1000" b="1" i="0" u="none" strike="noStrike">
                          <a:solidFill>
                            <a:srgbClr val="000000"/>
                          </a:solidFill>
                          <a:effectLst/>
                          <a:highlight>
                            <a:srgbClr val="EDEDED"/>
                          </a:highligh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6am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7am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8am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9am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10am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2pm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3pm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4pm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5pm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6pm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7pm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8pm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9pm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10pm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11pm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1am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2am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3am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4am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900" b="1" i="0" u="none" strike="noStrike">
                          <a:solidFill>
                            <a:srgbClr val="000000"/>
                          </a:solidFill>
                          <a:effectLst/>
                          <a:highlight>
                            <a:srgbClr val="EDEDED"/>
                          </a:highlight>
                          <a:latin typeface="Arial" panose="020B0604020202020204" pitchFamily="34" charset="0"/>
                        </a:rPr>
                        <a:t>5am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338707389"/>
                  </a:ext>
                </a:extLst>
              </a:tr>
              <a:tr h="335741">
                <a:tc>
                  <a:txBody>
                    <a:bodyPr/>
                    <a:lstStyle/>
                    <a:p>
                      <a:pPr algn="ctr" fontAlgn="b"/>
                      <a:r>
                        <a:rPr lang="en-GB" sz="1000" b="1" i="0" u="none" strike="noStrike" dirty="0">
                          <a:solidFill>
                            <a:srgbClr val="000000"/>
                          </a:solidFill>
                          <a:effectLst/>
                          <a:highlight>
                            <a:srgbClr val="EDEDED"/>
                          </a:highlight>
                          <a:latin typeface="Arial" panose="020B0604020202020204" pitchFamily="34" charset="0"/>
                        </a:rPr>
                        <a:t>Monday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CB479"/>
                          </a:highligh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479"/>
                    </a:solidFill>
                  </a:tcPr>
                </a:tc>
                <a:tc>
                  <a:txBody>
                    <a:bodyPr/>
                    <a:lstStyle/>
                    <a:p>
                      <a:pPr algn="ctr" fontAlgn="ctr"/>
                      <a:r>
                        <a:rPr lang="en-GB" sz="1000" b="0" i="0" u="none" strike="noStrike">
                          <a:solidFill>
                            <a:srgbClr val="000000"/>
                          </a:solidFill>
                          <a:effectLst/>
                          <a:highlight>
                            <a:srgbClr val="FCEA84"/>
                          </a:highligh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4"/>
                    </a:solidFill>
                  </a:tcPr>
                </a:tc>
                <a:tc>
                  <a:txBody>
                    <a:bodyPr/>
                    <a:lstStyle/>
                    <a:p>
                      <a:pPr algn="ctr" fontAlgn="ctr"/>
                      <a:r>
                        <a:rPr lang="en-GB" sz="1000" b="0" i="0" u="none" strike="noStrike">
                          <a:solidFill>
                            <a:srgbClr val="000000"/>
                          </a:solidFill>
                          <a:effectLst/>
                          <a:highlight>
                            <a:srgbClr val="FED980"/>
                          </a:highligh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highlight>
                            <a:srgbClr val="FDC57C"/>
                          </a:highligh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57C"/>
                    </a:solidFill>
                  </a:tcPr>
                </a:tc>
                <a:tc>
                  <a:txBody>
                    <a:bodyPr/>
                    <a:lstStyle/>
                    <a:p>
                      <a:pPr algn="ctr" fontAlgn="ctr"/>
                      <a:r>
                        <a:rPr lang="en-GB" sz="1000" b="0" i="0" u="none" strike="noStrike">
                          <a:solidFill>
                            <a:srgbClr val="000000"/>
                          </a:solidFill>
                          <a:effectLst/>
                          <a:highlight>
                            <a:srgbClr val="FDC67C"/>
                          </a:highligh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ctr"/>
                      <a:r>
                        <a:rPr lang="en-GB" sz="1000" b="0" i="0" u="none" strike="noStrike">
                          <a:solidFill>
                            <a:srgbClr val="000000"/>
                          </a:solidFill>
                          <a:effectLst/>
                          <a:highlight>
                            <a:srgbClr val="FCC47C"/>
                          </a:highligh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000" b="0" i="0" u="none" strike="noStrike">
                          <a:solidFill>
                            <a:srgbClr val="000000"/>
                          </a:solidFill>
                          <a:effectLst/>
                          <a:highlight>
                            <a:srgbClr val="FEDF81"/>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ctr"/>
                      <a:r>
                        <a:rPr lang="en-GB" sz="1000" b="0" i="0" u="none" strike="noStrike">
                          <a:solidFill>
                            <a:srgbClr val="000000"/>
                          </a:solidFill>
                          <a:effectLst/>
                          <a:highlight>
                            <a:srgbClr val="FAEA84"/>
                          </a:highligh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000" b="0" i="0" u="none" strike="noStrike">
                          <a:solidFill>
                            <a:srgbClr val="000000"/>
                          </a:solidFill>
                          <a:effectLst/>
                          <a:highlight>
                            <a:srgbClr val="FEE182"/>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000" b="0" i="0" u="none" strike="noStrike">
                          <a:solidFill>
                            <a:srgbClr val="000000"/>
                          </a:solidFill>
                          <a:effectLst/>
                          <a:highlight>
                            <a:srgbClr val="FDD27F"/>
                          </a:highligh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r>
                        <a:rPr lang="en-GB" sz="1000" b="0" i="0" u="none" strike="noStrike">
                          <a:solidFill>
                            <a:srgbClr val="000000"/>
                          </a:solidFill>
                          <a:effectLst/>
                          <a:highlight>
                            <a:srgbClr val="FCBD7B"/>
                          </a:highligh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000" b="0" i="0" u="none" strike="noStrike">
                          <a:solidFill>
                            <a:srgbClr val="000000"/>
                          </a:solidFill>
                          <a:effectLst/>
                          <a:highlight>
                            <a:srgbClr val="FFEB84"/>
                          </a:highligh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highlight>
                            <a:srgbClr val="E2E383"/>
                          </a:highligh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r>
                        <a:rPr lang="en-GB" sz="1000" b="0" i="0" u="none" strike="noStrike">
                          <a:solidFill>
                            <a:srgbClr val="000000"/>
                          </a:solidFill>
                          <a:effectLst/>
                          <a:highlight>
                            <a:srgbClr val="B8D780"/>
                          </a:highligh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r>
                        <a:rPr lang="en-GB" sz="1000" b="0" i="0" u="none" strike="noStrike">
                          <a:solidFill>
                            <a:srgbClr val="000000"/>
                          </a:solidFill>
                          <a:effectLst/>
                          <a:highlight>
                            <a:srgbClr val="89C97E"/>
                          </a:highligh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9C97E"/>
                    </a:solidFill>
                  </a:tcPr>
                </a:tc>
                <a:tc>
                  <a:txBody>
                    <a:bodyPr/>
                    <a:lstStyle/>
                    <a:p>
                      <a:pPr algn="ctr" fontAlgn="ctr"/>
                      <a:r>
                        <a:rPr lang="en-GB" sz="1000" b="0" i="0" u="none" strike="noStrike">
                          <a:solidFill>
                            <a:srgbClr val="000000"/>
                          </a:solidFill>
                          <a:effectLst/>
                          <a:highlight>
                            <a:srgbClr val="6BC17C"/>
                          </a:highlight>
                          <a:latin typeface="Arial" panose="020B0604020202020204" pitchFamily="34" charset="0"/>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BC17C"/>
                    </a:solidFill>
                  </a:tcPr>
                </a:tc>
                <a:tc>
                  <a:txBody>
                    <a:bodyPr/>
                    <a:lstStyle/>
                    <a:p>
                      <a:pPr algn="ctr" fontAlgn="ctr"/>
                      <a:r>
                        <a:rPr lang="en-GB" sz="1000" b="0" i="0" u="none" strike="noStrike">
                          <a:solidFill>
                            <a:srgbClr val="000000"/>
                          </a:solidFill>
                          <a:effectLst/>
                          <a:highlight>
                            <a:srgbClr val="97CD7E"/>
                          </a:highlight>
                          <a:latin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CD7E"/>
                    </a:solidFill>
                  </a:tcPr>
                </a:tc>
                <a:tc>
                  <a:txBody>
                    <a:bodyPr/>
                    <a:lstStyle/>
                    <a:p>
                      <a:pPr algn="ctr" fontAlgn="ctr"/>
                      <a:r>
                        <a:rPr lang="en-GB" sz="1000" b="0" i="0" u="none" strike="noStrike">
                          <a:solidFill>
                            <a:srgbClr val="000000"/>
                          </a:solidFill>
                          <a:effectLst/>
                          <a:highlight>
                            <a:srgbClr val="D0DE82"/>
                          </a:highligh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E82"/>
                    </a:solidFill>
                  </a:tcPr>
                </a:tc>
                <a:tc>
                  <a:txBody>
                    <a:bodyPr/>
                    <a:lstStyle/>
                    <a:p>
                      <a:pPr algn="ctr" fontAlgn="ctr"/>
                      <a:r>
                        <a:rPr lang="en-GB" sz="1000" b="0" i="0" u="none" strike="noStrike">
                          <a:solidFill>
                            <a:srgbClr val="000000"/>
                          </a:solidFill>
                          <a:effectLst/>
                          <a:highlight>
                            <a:srgbClr val="F1E784"/>
                          </a:highlight>
                          <a:latin typeface="Arial" panose="020B0604020202020204" pitchFamily="34" charset="0"/>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r>
                        <a:rPr lang="en-GB" sz="1000" b="0" i="0" u="none" strike="noStrike">
                          <a:solidFill>
                            <a:srgbClr val="000000"/>
                          </a:solidFill>
                          <a:effectLst/>
                          <a:highlight>
                            <a:srgbClr val="FAEA84"/>
                          </a:highligh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000" b="0" i="0" u="none" strike="noStrike">
                          <a:solidFill>
                            <a:srgbClr val="000000"/>
                          </a:solidFill>
                          <a:effectLst/>
                          <a:highlight>
                            <a:srgbClr val="FEEB84"/>
                          </a:highligh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highlight>
                            <a:srgbClr val="FEE081"/>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ctr"/>
                      <a:r>
                        <a:rPr lang="en-GB" sz="1000" b="0" i="0" u="none" strike="noStrike">
                          <a:solidFill>
                            <a:srgbClr val="000000"/>
                          </a:solidFill>
                          <a:effectLst/>
                          <a:highlight>
                            <a:srgbClr val="FCB679"/>
                          </a:highligh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highlight>
                            <a:srgbClr val="FA9774"/>
                          </a:highlight>
                          <a:latin typeface="Arial" panose="020B060402020202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4"/>
                    </a:solidFill>
                  </a:tcPr>
                </a:tc>
                <a:extLst>
                  <a:ext uri="{0D108BD9-81ED-4DB2-BD59-A6C34878D82A}">
                    <a16:rowId xmlns:a16="http://schemas.microsoft.com/office/drawing/2014/main" val="454700104"/>
                  </a:ext>
                </a:extLst>
              </a:tr>
              <a:tr h="335741">
                <a:tc>
                  <a:txBody>
                    <a:bodyPr/>
                    <a:lstStyle/>
                    <a:p>
                      <a:pPr algn="ctr" fontAlgn="b"/>
                      <a:r>
                        <a:rPr lang="en-GB" sz="1000" b="1" i="0" u="none" strike="noStrike">
                          <a:solidFill>
                            <a:srgbClr val="000000"/>
                          </a:solidFill>
                          <a:effectLst/>
                          <a:highlight>
                            <a:srgbClr val="EDEDED"/>
                          </a:highlight>
                          <a:latin typeface="Arial" panose="020B0604020202020204" pitchFamily="34" charset="0"/>
                        </a:rPr>
                        <a:t>Tuesday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BAD78"/>
                          </a:highligh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tc>
                  <a:txBody>
                    <a:bodyPr/>
                    <a:lstStyle/>
                    <a:p>
                      <a:pPr algn="ctr" fontAlgn="ctr"/>
                      <a:r>
                        <a:rPr lang="en-GB" sz="1000" b="0" i="0" u="none" strike="noStrike">
                          <a:solidFill>
                            <a:srgbClr val="000000"/>
                          </a:solidFill>
                          <a:effectLst/>
                          <a:highlight>
                            <a:srgbClr val="FDD57F"/>
                          </a:highligh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0" i="0" u="none" strike="noStrike">
                          <a:solidFill>
                            <a:srgbClr val="000000"/>
                          </a:solidFill>
                          <a:effectLst/>
                          <a:highlight>
                            <a:srgbClr val="FDC67C"/>
                          </a:highligh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ctr"/>
                      <a:r>
                        <a:rPr lang="en-GB" sz="1000" b="0" i="0" u="none" strike="noStrike">
                          <a:solidFill>
                            <a:srgbClr val="000000"/>
                          </a:solidFill>
                          <a:effectLst/>
                          <a:highlight>
                            <a:srgbClr val="FDCD7E"/>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000" b="0" i="0" u="none" strike="noStrike">
                          <a:solidFill>
                            <a:srgbClr val="000000"/>
                          </a:solidFill>
                          <a:effectLst/>
                          <a:highlight>
                            <a:srgbClr val="FCB679"/>
                          </a:highligh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highlight>
                            <a:srgbClr val="FDC97D"/>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ctr"/>
                      <a:r>
                        <a:rPr lang="en-GB" sz="1000" b="0" i="0" u="none" strike="noStrike">
                          <a:solidFill>
                            <a:srgbClr val="000000"/>
                          </a:solidFill>
                          <a:effectLst/>
                          <a:highlight>
                            <a:srgbClr val="FED980"/>
                          </a:highligh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ctr"/>
                      <a:r>
                        <a:rPr lang="en-GB" sz="1000" b="0" i="0" u="none" strike="noStrike">
                          <a:solidFill>
                            <a:srgbClr val="000000"/>
                          </a:solidFill>
                          <a:effectLst/>
                          <a:highlight>
                            <a:srgbClr val="FEDA80"/>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0" i="0" u="none" strike="noStrike">
                          <a:solidFill>
                            <a:srgbClr val="000000"/>
                          </a:solidFill>
                          <a:effectLst/>
                          <a:highlight>
                            <a:srgbClr val="FCBE7B"/>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000" b="0" i="0" u="none" strike="noStrike">
                          <a:solidFill>
                            <a:srgbClr val="000000"/>
                          </a:solidFill>
                          <a:effectLst/>
                          <a:highlight>
                            <a:srgbClr val="FBAA77"/>
                          </a:highligh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tc>
                  <a:txBody>
                    <a:bodyPr/>
                    <a:lstStyle/>
                    <a:p>
                      <a:pPr algn="ctr" fontAlgn="ctr"/>
                      <a:r>
                        <a:rPr lang="en-GB" sz="1000" b="0" i="0" u="none" strike="noStrike">
                          <a:solidFill>
                            <a:srgbClr val="000000"/>
                          </a:solidFill>
                          <a:effectLst/>
                          <a:highlight>
                            <a:srgbClr val="FCBE7B"/>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000" b="0" i="0" u="none" strike="noStrike">
                          <a:solidFill>
                            <a:srgbClr val="000000"/>
                          </a:solidFill>
                          <a:effectLst/>
                          <a:highlight>
                            <a:srgbClr val="FFEB84"/>
                          </a:highligh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000" b="0" i="0" u="none" strike="noStrike">
                          <a:solidFill>
                            <a:srgbClr val="000000"/>
                          </a:solidFill>
                          <a:effectLst/>
                          <a:highlight>
                            <a:srgbClr val="EEE784"/>
                          </a:highlight>
                          <a:latin typeface="Arial" panose="020B0604020202020204" pitchFamily="34" charset="0"/>
                        </a:rPr>
                        <a:t>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784"/>
                    </a:solidFill>
                  </a:tcPr>
                </a:tc>
                <a:tc>
                  <a:txBody>
                    <a:bodyPr/>
                    <a:lstStyle/>
                    <a:p>
                      <a:pPr algn="ctr" fontAlgn="ctr"/>
                      <a:r>
                        <a:rPr lang="en-GB" sz="1000" b="0" i="0" u="none" strike="noStrike">
                          <a:solidFill>
                            <a:srgbClr val="000000"/>
                          </a:solidFill>
                          <a:effectLst/>
                          <a:highlight>
                            <a:srgbClr val="BED881"/>
                          </a:highligh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ED881"/>
                    </a:solidFill>
                  </a:tcPr>
                </a:tc>
                <a:tc>
                  <a:txBody>
                    <a:bodyPr/>
                    <a:lstStyle/>
                    <a:p>
                      <a:pPr algn="ctr" fontAlgn="ctr"/>
                      <a:r>
                        <a:rPr lang="en-GB" sz="1000" b="0" i="0" u="none" strike="noStrike">
                          <a:solidFill>
                            <a:srgbClr val="000000"/>
                          </a:solidFill>
                          <a:effectLst/>
                          <a:highlight>
                            <a:srgbClr val="6EC17C"/>
                          </a:highlight>
                          <a:latin typeface="Arial" panose="020B0604020202020204" pitchFamily="34" charset="0"/>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C17C"/>
                    </a:solidFill>
                  </a:tcPr>
                </a:tc>
                <a:tc>
                  <a:txBody>
                    <a:bodyPr/>
                    <a:lstStyle/>
                    <a:p>
                      <a:pPr algn="ctr" fontAlgn="ctr"/>
                      <a:r>
                        <a:rPr lang="en-GB" sz="1000" b="0" i="0" u="none" strike="noStrike">
                          <a:solidFill>
                            <a:srgbClr val="000000"/>
                          </a:solidFill>
                          <a:effectLst/>
                          <a:highlight>
                            <a:srgbClr val="65BF7C"/>
                          </a:highlight>
                          <a:latin typeface="Arial" panose="020B0604020202020204" pitchFamily="34" charset="0"/>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5BF7C"/>
                    </a:solidFill>
                  </a:tcPr>
                </a:tc>
                <a:tc>
                  <a:txBody>
                    <a:bodyPr/>
                    <a:lstStyle/>
                    <a:p>
                      <a:pPr algn="ctr" fontAlgn="ctr"/>
                      <a:r>
                        <a:rPr lang="en-GB" sz="1000" b="0" i="0" u="none" strike="noStrike">
                          <a:solidFill>
                            <a:srgbClr val="000000"/>
                          </a:solidFill>
                          <a:effectLst/>
                          <a:highlight>
                            <a:srgbClr val="9ECF7F"/>
                          </a:highlight>
                          <a:latin typeface="Arial" panose="020B0604020202020204" pitchFamily="34" charset="0"/>
                        </a:rPr>
                        <a:t>132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ECF7F"/>
                    </a:solidFill>
                  </a:tcPr>
                </a:tc>
                <a:tc>
                  <a:txBody>
                    <a:bodyPr/>
                    <a:lstStyle/>
                    <a:p>
                      <a:pPr algn="ctr" fontAlgn="ctr"/>
                      <a:r>
                        <a:rPr lang="en-GB" sz="1000" b="0" i="0" u="none" strike="noStrike">
                          <a:solidFill>
                            <a:srgbClr val="000000"/>
                          </a:solidFill>
                          <a:effectLst/>
                          <a:highlight>
                            <a:srgbClr val="D1DE82"/>
                          </a:highligh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DE82"/>
                    </a:solidFill>
                  </a:tcPr>
                </a:tc>
                <a:tc>
                  <a:txBody>
                    <a:bodyPr/>
                    <a:lstStyle/>
                    <a:p>
                      <a:pPr algn="ctr" fontAlgn="ctr"/>
                      <a:r>
                        <a:rPr lang="en-GB" sz="1000" b="0" i="0" u="none" strike="noStrike">
                          <a:solidFill>
                            <a:srgbClr val="000000"/>
                          </a:solidFill>
                          <a:effectLst/>
                          <a:highlight>
                            <a:srgbClr val="F6E984"/>
                          </a:highligh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highlight>
                            <a:srgbClr val="FEE883"/>
                          </a:highligh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000" b="0" i="0" u="none" strike="noStrike">
                          <a:solidFill>
                            <a:srgbClr val="000000"/>
                          </a:solidFill>
                          <a:effectLst/>
                          <a:highlight>
                            <a:srgbClr val="FEE182"/>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000" b="0" i="0" u="none" strike="noStrike">
                          <a:solidFill>
                            <a:srgbClr val="000000"/>
                          </a:solidFill>
                          <a:effectLst/>
                          <a:highlight>
                            <a:srgbClr val="FCBF7B"/>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000" b="0" i="0" u="none" strike="noStrike">
                          <a:solidFill>
                            <a:srgbClr val="000000"/>
                          </a:solidFill>
                          <a:effectLst/>
                          <a:highlight>
                            <a:srgbClr val="FA9B74"/>
                          </a:highligh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B74"/>
                    </a:solidFill>
                  </a:tcPr>
                </a:tc>
                <a:tc>
                  <a:txBody>
                    <a:bodyPr/>
                    <a:lstStyle/>
                    <a:p>
                      <a:pPr algn="ctr" fontAlgn="ctr"/>
                      <a:r>
                        <a:rPr lang="en-GB" sz="1000" b="0" i="0" u="none" strike="noStrike">
                          <a:solidFill>
                            <a:srgbClr val="000000"/>
                          </a:solidFill>
                          <a:effectLst/>
                          <a:highlight>
                            <a:srgbClr val="F86C6B"/>
                          </a:highligh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C6B"/>
                    </a:solidFill>
                  </a:tcPr>
                </a:tc>
                <a:extLst>
                  <a:ext uri="{0D108BD9-81ED-4DB2-BD59-A6C34878D82A}">
                    <a16:rowId xmlns:a16="http://schemas.microsoft.com/office/drawing/2014/main" val="4257646680"/>
                  </a:ext>
                </a:extLst>
              </a:tr>
              <a:tr h="335741">
                <a:tc>
                  <a:txBody>
                    <a:bodyPr/>
                    <a:lstStyle/>
                    <a:p>
                      <a:pPr algn="ctr" fontAlgn="b"/>
                      <a:r>
                        <a:rPr lang="en-GB" sz="1000" b="1" i="0" u="none" strike="noStrike">
                          <a:solidFill>
                            <a:srgbClr val="000000"/>
                          </a:solidFill>
                          <a:effectLst/>
                          <a:highlight>
                            <a:srgbClr val="EDEDED"/>
                          </a:highlight>
                          <a:latin typeface="Arial" panose="020B0604020202020204" pitchFamily="34" charset="0"/>
                        </a:rPr>
                        <a:t>Wednesday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DD57F"/>
                          </a:highligh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000" b="0" i="0" u="none" strike="noStrike">
                          <a:solidFill>
                            <a:srgbClr val="000000"/>
                          </a:solidFill>
                          <a:effectLst/>
                          <a:highlight>
                            <a:srgbClr val="FEEA83"/>
                          </a:highlight>
                          <a:latin typeface="Arial" panose="020B060402020202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0" i="0" u="none" strike="noStrike">
                          <a:solidFill>
                            <a:srgbClr val="000000"/>
                          </a:solidFill>
                          <a:effectLst/>
                          <a:highlight>
                            <a:srgbClr val="FDCF7E"/>
                          </a:highligh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r>
                        <a:rPr lang="en-GB" sz="1000" b="0" i="0" u="none" strike="noStrike">
                          <a:solidFill>
                            <a:srgbClr val="000000"/>
                          </a:solidFill>
                          <a:effectLst/>
                          <a:highlight>
                            <a:srgbClr val="FCC17C"/>
                          </a:highligh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17C"/>
                    </a:solidFill>
                  </a:tcPr>
                </a:tc>
                <a:tc>
                  <a:txBody>
                    <a:bodyPr/>
                    <a:lstStyle/>
                    <a:p>
                      <a:pPr algn="ctr" fontAlgn="ctr"/>
                      <a:r>
                        <a:rPr lang="en-GB" sz="1000" b="0" i="0" u="none" strike="noStrike">
                          <a:solidFill>
                            <a:srgbClr val="000000"/>
                          </a:solidFill>
                          <a:effectLst/>
                          <a:highlight>
                            <a:srgbClr val="FBAF78"/>
                          </a:highligh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ctr" fontAlgn="ctr"/>
                      <a:r>
                        <a:rPr lang="en-GB" sz="1000" b="0" i="0" u="none" strike="noStrike">
                          <a:solidFill>
                            <a:srgbClr val="000000"/>
                          </a:solidFill>
                          <a:effectLst/>
                          <a:highlight>
                            <a:srgbClr val="FCB679"/>
                          </a:highligh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highlight>
                            <a:srgbClr val="F7E984"/>
                          </a:highligh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r>
                        <a:rPr lang="en-GB" sz="1000" b="0" i="0" u="none" strike="noStrike">
                          <a:solidFill>
                            <a:srgbClr val="000000"/>
                          </a:solidFill>
                          <a:effectLst/>
                          <a:highlight>
                            <a:srgbClr val="F9EA84"/>
                          </a:highligh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0" i="0" u="none" strike="noStrike">
                          <a:solidFill>
                            <a:srgbClr val="000000"/>
                          </a:solidFill>
                          <a:effectLst/>
                          <a:highlight>
                            <a:srgbClr val="FEDE81"/>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highlight>
                            <a:srgbClr val="FBAE78"/>
                          </a:highligh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E78"/>
                    </a:solidFill>
                  </a:tcPr>
                </a:tc>
                <a:tc>
                  <a:txBody>
                    <a:bodyPr/>
                    <a:lstStyle/>
                    <a:p>
                      <a:pPr algn="ctr" fontAlgn="ctr"/>
                      <a:r>
                        <a:rPr lang="en-GB" sz="1000" b="0" i="0" u="none" strike="noStrike">
                          <a:solidFill>
                            <a:srgbClr val="000000"/>
                          </a:solidFill>
                          <a:effectLst/>
                          <a:highlight>
                            <a:srgbClr val="FCB679"/>
                          </a:highlight>
                          <a:latin typeface="Arial" panose="020B060402020202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ctr"/>
                      <a:r>
                        <a:rPr lang="en-GB" sz="1000" b="0" i="0" u="none" strike="noStrike">
                          <a:solidFill>
                            <a:srgbClr val="000000"/>
                          </a:solidFill>
                          <a:effectLst/>
                          <a:highlight>
                            <a:srgbClr val="FEEB84"/>
                          </a:highligh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highlight>
                            <a:srgbClr val="E4E483"/>
                          </a:highligh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r>
                        <a:rPr lang="en-GB" sz="1000" b="0" i="0" u="none" strike="noStrike">
                          <a:solidFill>
                            <a:srgbClr val="000000"/>
                          </a:solidFill>
                          <a:effectLst/>
                          <a:highlight>
                            <a:srgbClr val="B8D780"/>
                          </a:highligh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r>
                        <a:rPr lang="en-GB" sz="1000" b="0" i="0" u="none" strike="noStrike" dirty="0">
                          <a:solidFill>
                            <a:srgbClr val="000000"/>
                          </a:solidFill>
                          <a:effectLst/>
                          <a:highlight>
                            <a:srgbClr val="82C77D"/>
                          </a:highlight>
                          <a:latin typeface="Arial" panose="020B060402020202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77D"/>
                    </a:solidFill>
                  </a:tcPr>
                </a:tc>
                <a:tc>
                  <a:txBody>
                    <a:bodyPr/>
                    <a:lstStyle/>
                    <a:p>
                      <a:pPr algn="ctr" fontAlgn="ctr"/>
                      <a:r>
                        <a:rPr lang="en-GB" sz="1000" b="0" i="0" u="none" strike="noStrike">
                          <a:solidFill>
                            <a:srgbClr val="000000"/>
                          </a:solidFill>
                          <a:effectLst/>
                          <a:highlight>
                            <a:srgbClr val="63BE7B"/>
                          </a:highlight>
                          <a:latin typeface="Arial" panose="020B0604020202020204" pitchFamily="34" charset="0"/>
                        </a:rPr>
                        <a:t>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000" b="0" i="0" u="none" strike="noStrike">
                          <a:solidFill>
                            <a:srgbClr val="000000"/>
                          </a:solidFill>
                          <a:effectLst/>
                          <a:highlight>
                            <a:srgbClr val="9BCE7F"/>
                          </a:highligh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E7F"/>
                    </a:solidFill>
                  </a:tcPr>
                </a:tc>
                <a:tc>
                  <a:txBody>
                    <a:bodyPr/>
                    <a:lstStyle/>
                    <a:p>
                      <a:pPr algn="ctr" fontAlgn="ctr"/>
                      <a:r>
                        <a:rPr lang="en-GB" sz="1000" b="0" i="0" u="none" strike="noStrike">
                          <a:solidFill>
                            <a:srgbClr val="000000"/>
                          </a:solidFill>
                          <a:effectLst/>
                          <a:highlight>
                            <a:srgbClr val="BCD881"/>
                          </a:highligh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881"/>
                    </a:solidFill>
                  </a:tcPr>
                </a:tc>
                <a:tc>
                  <a:txBody>
                    <a:bodyPr/>
                    <a:lstStyle/>
                    <a:p>
                      <a:pPr algn="ctr" fontAlgn="ctr"/>
                      <a:r>
                        <a:rPr lang="en-GB" sz="1000" b="0" i="0" u="none" strike="noStrike">
                          <a:solidFill>
                            <a:srgbClr val="000000"/>
                          </a:solidFill>
                          <a:effectLst/>
                          <a:highlight>
                            <a:srgbClr val="E3E383"/>
                          </a:highligh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ctr"/>
                      <a:r>
                        <a:rPr lang="en-GB" sz="1000" b="0" i="0" u="none" strike="noStrike">
                          <a:solidFill>
                            <a:srgbClr val="000000"/>
                          </a:solidFill>
                          <a:effectLst/>
                          <a:highlight>
                            <a:srgbClr val="F7E984"/>
                          </a:highlight>
                          <a:latin typeface="Arial" panose="020B0604020202020204" pitchFamily="34" charset="0"/>
                        </a:rPr>
                        <a:t>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ctr"/>
                      <a:r>
                        <a:rPr lang="en-GB" sz="1000" b="0" i="0" u="none" strike="noStrike">
                          <a:solidFill>
                            <a:srgbClr val="000000"/>
                          </a:solidFill>
                          <a:effectLst/>
                          <a:highlight>
                            <a:srgbClr val="FDD67F"/>
                          </a:highligh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7F"/>
                    </a:solidFill>
                  </a:tcPr>
                </a:tc>
                <a:tc>
                  <a:txBody>
                    <a:bodyPr/>
                    <a:lstStyle/>
                    <a:p>
                      <a:pPr algn="ctr" fontAlgn="ctr"/>
                      <a:r>
                        <a:rPr lang="en-GB" sz="1000" b="0" i="0" u="none" strike="noStrike">
                          <a:solidFill>
                            <a:srgbClr val="000000"/>
                          </a:solidFill>
                          <a:effectLst/>
                          <a:highlight>
                            <a:srgbClr val="FCC47C"/>
                          </a:highligh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ctr"/>
                      <a:r>
                        <a:rPr lang="en-GB" sz="1000" b="0" i="0" u="none" strike="noStrike">
                          <a:solidFill>
                            <a:srgbClr val="000000"/>
                          </a:solidFill>
                          <a:effectLst/>
                          <a:highlight>
                            <a:srgbClr val="FBA977"/>
                          </a:highlight>
                          <a:latin typeface="Arial" panose="020B060402020202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ctr"/>
                      <a:r>
                        <a:rPr lang="en-GB" sz="1000" b="0" i="0" u="none" strike="noStrike">
                          <a:solidFill>
                            <a:srgbClr val="000000"/>
                          </a:solidFill>
                          <a:effectLst/>
                          <a:highlight>
                            <a:srgbClr val="F86C6B"/>
                          </a:highlight>
                          <a:latin typeface="Arial" panose="020B0604020202020204" pitchFamily="34" charset="0"/>
                        </a:rPr>
                        <a:t>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C6B"/>
                    </a:solidFill>
                  </a:tcPr>
                </a:tc>
                <a:extLst>
                  <a:ext uri="{0D108BD9-81ED-4DB2-BD59-A6C34878D82A}">
                    <a16:rowId xmlns:a16="http://schemas.microsoft.com/office/drawing/2014/main" val="523333806"/>
                  </a:ext>
                </a:extLst>
              </a:tr>
              <a:tr h="335741">
                <a:tc>
                  <a:txBody>
                    <a:bodyPr/>
                    <a:lstStyle/>
                    <a:p>
                      <a:pPr algn="ctr" fontAlgn="b"/>
                      <a:r>
                        <a:rPr lang="en-GB" sz="1000" b="1" i="0" u="none" strike="noStrike">
                          <a:solidFill>
                            <a:srgbClr val="000000"/>
                          </a:solidFill>
                          <a:effectLst/>
                          <a:highlight>
                            <a:srgbClr val="EDEDED"/>
                          </a:highlight>
                          <a:latin typeface="Arial" panose="020B0604020202020204" pitchFamily="34" charset="0"/>
                        </a:rPr>
                        <a:t>Thursday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A9F75"/>
                          </a:highligh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F75"/>
                    </a:solidFill>
                  </a:tcPr>
                </a:tc>
                <a:tc>
                  <a:txBody>
                    <a:bodyPr/>
                    <a:lstStyle/>
                    <a:p>
                      <a:pPr algn="ctr" fontAlgn="ctr"/>
                      <a:r>
                        <a:rPr lang="en-GB" sz="1000" b="0" i="0" u="none" strike="noStrike">
                          <a:solidFill>
                            <a:srgbClr val="000000"/>
                          </a:solidFill>
                          <a:effectLst/>
                          <a:highlight>
                            <a:srgbClr val="FCC57C"/>
                          </a:highlight>
                          <a:latin typeface="Arial" panose="020B060402020202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r>
                        <a:rPr lang="en-GB" sz="1000" b="0" i="0" u="none" strike="noStrike">
                          <a:solidFill>
                            <a:srgbClr val="000000"/>
                          </a:solidFill>
                          <a:effectLst/>
                          <a:highlight>
                            <a:srgbClr val="FDC87D"/>
                          </a:highligh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ctr"/>
                      <a:r>
                        <a:rPr lang="en-GB" sz="1000" b="0" i="0" u="none" strike="noStrike">
                          <a:solidFill>
                            <a:srgbClr val="000000"/>
                          </a:solidFill>
                          <a:effectLst/>
                          <a:highlight>
                            <a:srgbClr val="FEDE81"/>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ctr"/>
                      <a:r>
                        <a:rPr lang="en-GB" sz="1000" b="0" i="0" u="none" strike="noStrike">
                          <a:solidFill>
                            <a:srgbClr val="000000"/>
                          </a:solidFill>
                          <a:effectLst/>
                          <a:highlight>
                            <a:srgbClr val="FDCC7E"/>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r>
                        <a:rPr lang="en-GB" sz="1000" b="0" i="0" u="none" strike="noStrike">
                          <a:solidFill>
                            <a:srgbClr val="000000"/>
                          </a:solidFill>
                          <a:effectLst/>
                          <a:highlight>
                            <a:srgbClr val="FDCA7D"/>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ctr"/>
                      <a:r>
                        <a:rPr lang="en-GB" sz="1000" b="0" i="0" u="none" strike="noStrike">
                          <a:solidFill>
                            <a:srgbClr val="000000"/>
                          </a:solidFill>
                          <a:effectLst/>
                          <a:highlight>
                            <a:srgbClr val="FEEA83"/>
                          </a:highligh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000" b="0" i="0" u="none" strike="noStrike">
                          <a:solidFill>
                            <a:srgbClr val="000000"/>
                          </a:solidFill>
                          <a:effectLst/>
                          <a:highlight>
                            <a:srgbClr val="F6E984"/>
                          </a:highligh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highlight>
                            <a:srgbClr val="FDCF7E"/>
                          </a:highligh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r>
                        <a:rPr lang="en-GB" sz="1000" b="0" i="0" u="none" strike="noStrike">
                          <a:solidFill>
                            <a:srgbClr val="000000"/>
                          </a:solidFill>
                          <a:effectLst/>
                          <a:highlight>
                            <a:srgbClr val="FDCC7E"/>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r>
                        <a:rPr lang="en-GB" sz="1000" b="0" i="0" u="none" strike="noStrike">
                          <a:solidFill>
                            <a:srgbClr val="000000"/>
                          </a:solidFill>
                          <a:effectLst/>
                          <a:highlight>
                            <a:srgbClr val="FDD47F"/>
                          </a:highligh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000" b="0" i="0" u="none" strike="noStrike">
                          <a:solidFill>
                            <a:srgbClr val="000000"/>
                          </a:solidFill>
                          <a:effectLst/>
                          <a:highlight>
                            <a:srgbClr val="FBEA84"/>
                          </a:highligh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highlight>
                            <a:srgbClr val="DFE283"/>
                          </a:highligh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3"/>
                    </a:solidFill>
                  </a:tcPr>
                </a:tc>
                <a:tc>
                  <a:txBody>
                    <a:bodyPr/>
                    <a:lstStyle/>
                    <a:p>
                      <a:pPr algn="ctr" fontAlgn="ctr"/>
                      <a:r>
                        <a:rPr lang="en-GB" sz="1000" b="0" i="0" u="none" strike="noStrike">
                          <a:solidFill>
                            <a:srgbClr val="000000"/>
                          </a:solidFill>
                          <a:effectLst/>
                          <a:highlight>
                            <a:srgbClr val="BCD881"/>
                          </a:highligh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881"/>
                    </a:solidFill>
                  </a:tcPr>
                </a:tc>
                <a:tc>
                  <a:txBody>
                    <a:bodyPr/>
                    <a:lstStyle/>
                    <a:p>
                      <a:pPr algn="ctr" fontAlgn="ctr"/>
                      <a:r>
                        <a:rPr lang="en-GB" sz="1000" b="0" i="0" u="none" strike="noStrike">
                          <a:solidFill>
                            <a:srgbClr val="000000"/>
                          </a:solidFill>
                          <a:effectLst/>
                          <a:highlight>
                            <a:srgbClr val="8FCB7E"/>
                          </a:highlight>
                          <a:latin typeface="Arial" panose="020B0604020202020204" pitchFamily="34" charset="0"/>
                        </a:rPr>
                        <a:t>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FCB7E"/>
                    </a:solidFill>
                  </a:tcPr>
                </a:tc>
                <a:tc>
                  <a:txBody>
                    <a:bodyPr/>
                    <a:lstStyle/>
                    <a:p>
                      <a:pPr algn="ctr" fontAlgn="ctr"/>
                      <a:r>
                        <a:rPr lang="en-GB" sz="1000" b="0" i="0" u="none" strike="noStrike">
                          <a:solidFill>
                            <a:srgbClr val="000000"/>
                          </a:solidFill>
                          <a:effectLst/>
                          <a:highlight>
                            <a:srgbClr val="67C07C"/>
                          </a:highlight>
                          <a:latin typeface="Arial" panose="020B0604020202020204" pitchFamily="34" charset="0"/>
                        </a:rPr>
                        <a:t>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C07C"/>
                    </a:solidFill>
                  </a:tcPr>
                </a:tc>
                <a:tc>
                  <a:txBody>
                    <a:bodyPr/>
                    <a:lstStyle/>
                    <a:p>
                      <a:pPr algn="ctr" fontAlgn="ctr"/>
                      <a:r>
                        <a:rPr lang="en-GB" sz="1000" b="0" i="0" u="none" strike="noStrike">
                          <a:solidFill>
                            <a:srgbClr val="000000"/>
                          </a:solidFill>
                          <a:effectLst/>
                          <a:highlight>
                            <a:srgbClr val="99CE7F"/>
                          </a:highligh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E7F"/>
                    </a:solidFill>
                  </a:tcPr>
                </a:tc>
                <a:tc>
                  <a:txBody>
                    <a:bodyPr/>
                    <a:lstStyle/>
                    <a:p>
                      <a:pPr algn="ctr" fontAlgn="ctr"/>
                      <a:r>
                        <a:rPr lang="en-GB" sz="1000" b="0" i="0" u="none" strike="noStrike">
                          <a:solidFill>
                            <a:srgbClr val="000000"/>
                          </a:solidFill>
                          <a:effectLst/>
                          <a:highlight>
                            <a:srgbClr val="BAD881"/>
                          </a:highligh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D881"/>
                    </a:solidFill>
                  </a:tcPr>
                </a:tc>
                <a:tc>
                  <a:txBody>
                    <a:bodyPr/>
                    <a:lstStyle/>
                    <a:p>
                      <a:pPr algn="ctr" fontAlgn="ctr"/>
                      <a:r>
                        <a:rPr lang="en-GB" sz="1000" b="0" i="0" u="none" strike="noStrike">
                          <a:solidFill>
                            <a:srgbClr val="000000"/>
                          </a:solidFill>
                          <a:effectLst/>
                          <a:highlight>
                            <a:srgbClr val="E2E383"/>
                          </a:highlight>
                          <a:latin typeface="Arial" panose="020B060402020202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r>
                        <a:rPr lang="en-GB" sz="1000" b="0" i="0" u="none" strike="noStrike">
                          <a:solidFill>
                            <a:srgbClr val="000000"/>
                          </a:solidFill>
                          <a:effectLst/>
                          <a:highlight>
                            <a:srgbClr val="F4E884"/>
                          </a:highligh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highlight>
                            <a:srgbClr val="FAEA84"/>
                          </a:highligh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000" b="0" i="0" u="none" strike="noStrike">
                          <a:solidFill>
                            <a:srgbClr val="000000"/>
                          </a:solidFill>
                          <a:effectLst/>
                          <a:highlight>
                            <a:srgbClr val="FEEB84"/>
                          </a:highligh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highlight>
                            <a:srgbClr val="FCBB7A"/>
                          </a:highligh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r>
                        <a:rPr lang="en-GB" sz="1000" b="0" i="0" u="none" strike="noStrike">
                          <a:solidFill>
                            <a:srgbClr val="000000"/>
                          </a:solidFill>
                          <a:effectLst/>
                          <a:highlight>
                            <a:srgbClr val="F9806F"/>
                          </a:highligh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06F"/>
                    </a:solidFill>
                  </a:tcPr>
                </a:tc>
                <a:extLst>
                  <a:ext uri="{0D108BD9-81ED-4DB2-BD59-A6C34878D82A}">
                    <a16:rowId xmlns:a16="http://schemas.microsoft.com/office/drawing/2014/main" val="1137561701"/>
                  </a:ext>
                </a:extLst>
              </a:tr>
              <a:tr h="335741">
                <a:tc>
                  <a:txBody>
                    <a:bodyPr/>
                    <a:lstStyle/>
                    <a:p>
                      <a:pPr algn="ctr" fontAlgn="b"/>
                      <a:r>
                        <a:rPr lang="en-GB" sz="1000" b="1" i="0" u="none" strike="noStrike">
                          <a:solidFill>
                            <a:srgbClr val="000000"/>
                          </a:solidFill>
                          <a:effectLst/>
                          <a:highlight>
                            <a:srgbClr val="EDEDED"/>
                          </a:highlight>
                          <a:latin typeface="Arial" panose="020B0604020202020204" pitchFamily="34" charset="0"/>
                        </a:rPr>
                        <a:t>Friday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A9D75"/>
                          </a:highligh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ctr" fontAlgn="ctr"/>
                      <a:r>
                        <a:rPr lang="en-GB" sz="1000" b="0" i="0" u="none" strike="noStrike" dirty="0">
                          <a:solidFill>
                            <a:srgbClr val="000000"/>
                          </a:solidFill>
                          <a:effectLst/>
                          <a:highlight>
                            <a:srgbClr val="FBEA84"/>
                          </a:highligh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highlight>
                            <a:srgbClr val="FEDD81"/>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ctr"/>
                      <a:r>
                        <a:rPr lang="en-GB" sz="1000" b="0" i="0" u="none" strike="noStrike">
                          <a:solidFill>
                            <a:srgbClr val="000000"/>
                          </a:solidFill>
                          <a:effectLst/>
                          <a:highlight>
                            <a:srgbClr val="FDD680"/>
                          </a:highligh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r>
                        <a:rPr lang="en-GB" sz="1000" b="0" i="0" u="none" strike="noStrike">
                          <a:solidFill>
                            <a:srgbClr val="000000"/>
                          </a:solidFill>
                          <a:effectLst/>
                          <a:highlight>
                            <a:srgbClr val="FCBC7A"/>
                          </a:highligh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C7A"/>
                    </a:solidFill>
                  </a:tcPr>
                </a:tc>
                <a:tc>
                  <a:txBody>
                    <a:bodyPr/>
                    <a:lstStyle/>
                    <a:p>
                      <a:pPr algn="ctr" fontAlgn="ctr"/>
                      <a:r>
                        <a:rPr lang="en-GB" sz="1000" b="0" i="0" u="none" strike="noStrike">
                          <a:solidFill>
                            <a:srgbClr val="000000"/>
                          </a:solidFill>
                          <a:effectLst/>
                          <a:highlight>
                            <a:srgbClr val="FCC17C"/>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17C"/>
                    </a:solidFill>
                  </a:tcPr>
                </a:tc>
                <a:tc>
                  <a:txBody>
                    <a:bodyPr/>
                    <a:lstStyle/>
                    <a:p>
                      <a:pPr algn="ctr" fontAlgn="ctr"/>
                      <a:r>
                        <a:rPr lang="en-GB" sz="1000" b="0" i="0" u="none" strike="noStrike">
                          <a:solidFill>
                            <a:srgbClr val="000000"/>
                          </a:solidFill>
                          <a:effectLst/>
                          <a:highlight>
                            <a:srgbClr val="FEE182"/>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r>
                        <a:rPr lang="en-GB" sz="1000" b="0" i="0" u="none" strike="noStrike">
                          <a:solidFill>
                            <a:srgbClr val="000000"/>
                          </a:solidFill>
                          <a:effectLst/>
                          <a:highlight>
                            <a:srgbClr val="FEE382"/>
                          </a:highligh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000" b="0" i="0" u="none" strike="noStrike">
                          <a:solidFill>
                            <a:srgbClr val="000000"/>
                          </a:solidFill>
                          <a:effectLst/>
                          <a:highlight>
                            <a:srgbClr val="FDC67D"/>
                          </a:highlight>
                          <a:latin typeface="Arial" panose="020B0604020202020204" pitchFamily="34" charset="0"/>
                        </a:rPr>
                        <a:t>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D"/>
                    </a:solidFill>
                  </a:tcPr>
                </a:tc>
                <a:tc>
                  <a:txBody>
                    <a:bodyPr/>
                    <a:lstStyle/>
                    <a:p>
                      <a:pPr algn="ctr" fontAlgn="ctr"/>
                      <a:r>
                        <a:rPr lang="en-GB" sz="1000" b="0" i="0" u="none" strike="noStrike">
                          <a:solidFill>
                            <a:srgbClr val="000000"/>
                          </a:solidFill>
                          <a:effectLst/>
                          <a:highlight>
                            <a:srgbClr val="FCBB7A"/>
                          </a:highlight>
                          <a:latin typeface="Arial" panose="020B0604020202020204" pitchFamily="34" charset="0"/>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r>
                        <a:rPr lang="en-GB" sz="1000" b="0" i="0" u="none" strike="noStrike">
                          <a:solidFill>
                            <a:srgbClr val="000000"/>
                          </a:solidFill>
                          <a:effectLst/>
                          <a:highlight>
                            <a:srgbClr val="FDCD7E"/>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tc>
                  <a:txBody>
                    <a:bodyPr/>
                    <a:lstStyle/>
                    <a:p>
                      <a:pPr algn="ctr" fontAlgn="ctr"/>
                      <a:r>
                        <a:rPr lang="en-GB" sz="1000" b="0" i="0" u="none" strike="noStrike">
                          <a:solidFill>
                            <a:srgbClr val="000000"/>
                          </a:solidFill>
                          <a:effectLst/>
                          <a:highlight>
                            <a:srgbClr val="FAEA84"/>
                          </a:highligh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r>
                        <a:rPr lang="en-GB" sz="1000" b="0" i="0" u="none" strike="noStrike">
                          <a:solidFill>
                            <a:srgbClr val="000000"/>
                          </a:solidFill>
                          <a:effectLst/>
                          <a:highlight>
                            <a:srgbClr val="DBE182"/>
                          </a:highligh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ctr" fontAlgn="ctr"/>
                      <a:r>
                        <a:rPr lang="en-GB" sz="1000" b="0" i="0" u="none" strike="noStrike">
                          <a:solidFill>
                            <a:srgbClr val="000000"/>
                          </a:solidFill>
                          <a:effectLst/>
                          <a:highlight>
                            <a:srgbClr val="BDD881"/>
                          </a:highligh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1"/>
                    </a:solidFill>
                  </a:tcPr>
                </a:tc>
                <a:tc>
                  <a:txBody>
                    <a:bodyPr/>
                    <a:lstStyle/>
                    <a:p>
                      <a:pPr algn="ctr" fontAlgn="ctr"/>
                      <a:r>
                        <a:rPr lang="en-GB" sz="1000" b="0" i="0" u="none" strike="noStrike">
                          <a:solidFill>
                            <a:srgbClr val="000000"/>
                          </a:solidFill>
                          <a:effectLst/>
                          <a:highlight>
                            <a:srgbClr val="90CB7E"/>
                          </a:highlight>
                          <a:latin typeface="Arial" panose="020B0604020202020204" pitchFamily="34" charset="0"/>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CB7E"/>
                    </a:solidFill>
                  </a:tcPr>
                </a:tc>
                <a:tc>
                  <a:txBody>
                    <a:bodyPr/>
                    <a:lstStyle/>
                    <a:p>
                      <a:pPr algn="ctr" fontAlgn="ctr"/>
                      <a:r>
                        <a:rPr lang="en-GB" sz="1000" b="0" i="0" u="none" strike="noStrike">
                          <a:solidFill>
                            <a:srgbClr val="000000"/>
                          </a:solidFill>
                          <a:effectLst/>
                          <a:highlight>
                            <a:srgbClr val="73C37C"/>
                          </a:highlight>
                          <a:latin typeface="Arial" panose="020B060402020202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3C37C"/>
                    </a:solidFill>
                  </a:tcPr>
                </a:tc>
                <a:tc>
                  <a:txBody>
                    <a:bodyPr/>
                    <a:lstStyle/>
                    <a:p>
                      <a:pPr algn="ctr" fontAlgn="ctr"/>
                      <a:r>
                        <a:rPr lang="en-GB" sz="1000" b="0" i="0" u="none" strike="noStrike">
                          <a:solidFill>
                            <a:srgbClr val="000000"/>
                          </a:solidFill>
                          <a:effectLst/>
                          <a:highlight>
                            <a:srgbClr val="87C97E"/>
                          </a:highlight>
                          <a:latin typeface="Arial" panose="020B0604020202020204" pitchFamily="34" charset="0"/>
                        </a:rPr>
                        <a:t>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7C97E"/>
                    </a:solidFill>
                  </a:tcPr>
                </a:tc>
                <a:tc>
                  <a:txBody>
                    <a:bodyPr/>
                    <a:lstStyle/>
                    <a:p>
                      <a:pPr algn="ctr" fontAlgn="ctr"/>
                      <a:r>
                        <a:rPr lang="en-GB" sz="1000" b="0" i="0" u="none" strike="noStrike">
                          <a:solidFill>
                            <a:srgbClr val="000000"/>
                          </a:solidFill>
                          <a:effectLst/>
                          <a:highlight>
                            <a:srgbClr val="B3D580"/>
                          </a:highligh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tc>
                  <a:txBody>
                    <a:bodyPr/>
                    <a:lstStyle/>
                    <a:p>
                      <a:pPr algn="ctr" fontAlgn="ctr"/>
                      <a:r>
                        <a:rPr lang="en-GB" sz="1000" b="0" i="0" u="none" strike="noStrike">
                          <a:solidFill>
                            <a:srgbClr val="000000"/>
                          </a:solidFill>
                          <a:effectLst/>
                          <a:highlight>
                            <a:srgbClr val="DCE182"/>
                          </a:highlight>
                          <a:latin typeface="Arial" panose="020B0604020202020204" pitchFamily="34" charset="0"/>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r>
                        <a:rPr lang="en-GB" sz="1000" b="0" i="0" u="none" strike="noStrike">
                          <a:solidFill>
                            <a:srgbClr val="000000"/>
                          </a:solidFill>
                          <a:effectLst/>
                          <a:highlight>
                            <a:srgbClr val="F0E784"/>
                          </a:highligh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ctr"/>
                      <a:r>
                        <a:rPr lang="en-GB" sz="1000" b="0" i="0" u="none" strike="noStrike">
                          <a:solidFill>
                            <a:srgbClr val="000000"/>
                          </a:solidFill>
                          <a:effectLst/>
                          <a:highlight>
                            <a:srgbClr val="F3E884"/>
                          </a:highligh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000" b="0" i="0" u="none" strike="noStrike">
                          <a:solidFill>
                            <a:srgbClr val="000000"/>
                          </a:solidFill>
                          <a:effectLst/>
                          <a:highlight>
                            <a:srgbClr val="FEDB80"/>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0"/>
                    </a:solidFill>
                  </a:tcPr>
                </a:tc>
                <a:tc>
                  <a:txBody>
                    <a:bodyPr/>
                    <a:lstStyle/>
                    <a:p>
                      <a:pPr algn="ctr" fontAlgn="ctr"/>
                      <a:r>
                        <a:rPr lang="en-GB" sz="1000" b="0" i="0" u="none" strike="noStrike">
                          <a:solidFill>
                            <a:srgbClr val="000000"/>
                          </a:solidFill>
                          <a:effectLst/>
                          <a:highlight>
                            <a:srgbClr val="FA9D75"/>
                          </a:highlight>
                          <a:latin typeface="Arial" panose="020B060402020202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ctr" fontAlgn="ctr"/>
                      <a:r>
                        <a:rPr lang="en-GB" sz="1000" b="0" i="0" u="none" strike="noStrike">
                          <a:solidFill>
                            <a:srgbClr val="000000"/>
                          </a:solidFill>
                          <a:effectLst/>
                          <a:highlight>
                            <a:srgbClr val="F8696B"/>
                          </a:highligh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183479634"/>
                  </a:ext>
                </a:extLst>
              </a:tr>
              <a:tr h="335741">
                <a:tc>
                  <a:txBody>
                    <a:bodyPr/>
                    <a:lstStyle/>
                    <a:p>
                      <a:pPr algn="ctr" fontAlgn="b"/>
                      <a:r>
                        <a:rPr lang="en-GB" sz="1000" b="1" i="0" u="none" strike="noStrike">
                          <a:solidFill>
                            <a:srgbClr val="000000"/>
                          </a:solidFill>
                          <a:effectLst/>
                          <a:highlight>
                            <a:srgbClr val="EDEDED"/>
                          </a:highlight>
                          <a:latin typeface="Arial" panose="020B0604020202020204" pitchFamily="34" charset="0"/>
                        </a:rPr>
                        <a:t>Saturday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97F6F"/>
                          </a:highligh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F6F"/>
                    </a:solidFill>
                  </a:tcPr>
                </a:tc>
                <a:tc>
                  <a:txBody>
                    <a:bodyPr/>
                    <a:lstStyle/>
                    <a:p>
                      <a:pPr algn="ctr" fontAlgn="ctr"/>
                      <a:r>
                        <a:rPr lang="en-GB" sz="1000" b="0" i="0" u="none" strike="noStrike">
                          <a:solidFill>
                            <a:srgbClr val="000000"/>
                          </a:solidFill>
                          <a:effectLst/>
                          <a:highlight>
                            <a:srgbClr val="FDCA7D"/>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ctr"/>
                      <a:r>
                        <a:rPr lang="en-GB" sz="1000" b="0" i="0" u="none" strike="noStrike">
                          <a:solidFill>
                            <a:srgbClr val="000000"/>
                          </a:solidFill>
                          <a:effectLst/>
                          <a:highlight>
                            <a:srgbClr val="FBEA84"/>
                          </a:highlight>
                          <a:latin typeface="Arial" panose="020B0604020202020204"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r>
                        <a:rPr lang="en-GB" sz="1000" b="0" i="0" u="none" strike="noStrike">
                          <a:solidFill>
                            <a:srgbClr val="000000"/>
                          </a:solidFill>
                          <a:effectLst/>
                          <a:highlight>
                            <a:srgbClr val="F5E984"/>
                          </a:highligh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984"/>
                    </a:solidFill>
                  </a:tcPr>
                </a:tc>
                <a:tc>
                  <a:txBody>
                    <a:bodyPr/>
                    <a:lstStyle/>
                    <a:p>
                      <a:pPr algn="ctr" fontAlgn="ctr"/>
                      <a:r>
                        <a:rPr lang="en-GB" sz="1000" b="0" i="0" u="none" strike="noStrike">
                          <a:solidFill>
                            <a:srgbClr val="000000"/>
                          </a:solidFill>
                          <a:effectLst/>
                          <a:highlight>
                            <a:srgbClr val="FDD47F"/>
                          </a:highlight>
                          <a:latin typeface="Arial" panose="020B0604020202020204" pitchFamily="34" charset="0"/>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000" b="0" i="0" u="none" strike="noStrike">
                          <a:solidFill>
                            <a:srgbClr val="000000"/>
                          </a:solidFill>
                          <a:effectLst/>
                          <a:highlight>
                            <a:srgbClr val="FEDA80"/>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000" b="0" i="0" u="none" strike="noStrike">
                          <a:solidFill>
                            <a:srgbClr val="000000"/>
                          </a:solidFill>
                          <a:effectLst/>
                          <a:highlight>
                            <a:srgbClr val="F6E984"/>
                          </a:highligh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highlight>
                            <a:srgbClr val="E5E483"/>
                          </a:highligh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000" b="0" i="0" u="none" strike="noStrike">
                          <a:solidFill>
                            <a:srgbClr val="000000"/>
                          </a:solidFill>
                          <a:effectLst/>
                          <a:highlight>
                            <a:srgbClr val="EBE683"/>
                          </a:highlight>
                          <a:latin typeface="Arial" panose="020B060402020202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000" b="0" i="0" u="none" strike="noStrike">
                          <a:solidFill>
                            <a:srgbClr val="000000"/>
                          </a:solidFill>
                          <a:effectLst/>
                          <a:highlight>
                            <a:srgbClr val="F9EA84"/>
                          </a:highlight>
                          <a:latin typeface="Arial" panose="020B060402020202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ctr"/>
                      <a:r>
                        <a:rPr lang="en-GB" sz="1000" b="0" i="0" u="none" strike="noStrike">
                          <a:solidFill>
                            <a:srgbClr val="000000"/>
                          </a:solidFill>
                          <a:effectLst/>
                          <a:highlight>
                            <a:srgbClr val="EDE683"/>
                          </a:highligh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r>
                        <a:rPr lang="en-GB" sz="1000" b="0" i="0" u="none" strike="noStrike">
                          <a:solidFill>
                            <a:srgbClr val="000000"/>
                          </a:solidFill>
                          <a:effectLst/>
                          <a:highlight>
                            <a:srgbClr val="D4DF82"/>
                          </a:highlight>
                          <a:latin typeface="Arial" panose="020B0604020202020204" pitchFamily="34" charset="0"/>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F82"/>
                    </a:solidFill>
                  </a:tcPr>
                </a:tc>
                <a:tc>
                  <a:txBody>
                    <a:bodyPr/>
                    <a:lstStyle/>
                    <a:p>
                      <a:pPr algn="ctr" fontAlgn="ctr"/>
                      <a:r>
                        <a:rPr lang="en-GB" sz="1000" b="0" i="0" u="none" strike="noStrike">
                          <a:solidFill>
                            <a:srgbClr val="000000"/>
                          </a:solidFill>
                          <a:effectLst/>
                          <a:highlight>
                            <a:srgbClr val="BDD881"/>
                          </a:highligh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881"/>
                    </a:solidFill>
                  </a:tcPr>
                </a:tc>
                <a:tc>
                  <a:txBody>
                    <a:bodyPr/>
                    <a:lstStyle/>
                    <a:p>
                      <a:pPr algn="ctr" fontAlgn="ctr"/>
                      <a:r>
                        <a:rPr lang="en-GB" sz="1000" b="0" i="0" u="none" strike="noStrike">
                          <a:solidFill>
                            <a:srgbClr val="000000"/>
                          </a:solidFill>
                          <a:effectLst/>
                          <a:highlight>
                            <a:srgbClr val="B4D680"/>
                          </a:highligh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D680"/>
                    </a:solidFill>
                  </a:tcPr>
                </a:tc>
                <a:tc>
                  <a:txBody>
                    <a:bodyPr/>
                    <a:lstStyle/>
                    <a:p>
                      <a:pPr algn="ctr" fontAlgn="ctr"/>
                      <a:r>
                        <a:rPr lang="en-GB" sz="1000" b="0" i="0" u="none" strike="noStrike">
                          <a:solidFill>
                            <a:srgbClr val="000000"/>
                          </a:solidFill>
                          <a:effectLst/>
                          <a:highlight>
                            <a:srgbClr val="93CC7E"/>
                          </a:highlight>
                          <a:latin typeface="Arial" panose="020B0604020202020204" pitchFamily="34" charset="0"/>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000" b="0" i="0" u="none" strike="noStrike">
                          <a:solidFill>
                            <a:srgbClr val="000000"/>
                          </a:solidFill>
                          <a:effectLst/>
                          <a:highlight>
                            <a:srgbClr val="85C87D"/>
                          </a:highlight>
                          <a:latin typeface="Arial" panose="020B0604020202020204" pitchFamily="34" charset="0"/>
                        </a:rPr>
                        <a:t>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5C87D"/>
                    </a:solidFill>
                  </a:tcPr>
                </a:tc>
                <a:tc>
                  <a:txBody>
                    <a:bodyPr/>
                    <a:lstStyle/>
                    <a:p>
                      <a:pPr algn="ctr" fontAlgn="ctr"/>
                      <a:r>
                        <a:rPr lang="en-GB" sz="1000" b="0" i="0" u="none" strike="noStrike">
                          <a:solidFill>
                            <a:srgbClr val="000000"/>
                          </a:solidFill>
                          <a:effectLst/>
                          <a:highlight>
                            <a:srgbClr val="A4D17F"/>
                          </a:highlight>
                          <a:latin typeface="Arial" panose="020B0604020202020204" pitchFamily="34" charset="0"/>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D17F"/>
                    </a:solidFill>
                  </a:tcPr>
                </a:tc>
                <a:tc>
                  <a:txBody>
                    <a:bodyPr/>
                    <a:lstStyle/>
                    <a:p>
                      <a:pPr algn="ctr" fontAlgn="ctr"/>
                      <a:r>
                        <a:rPr lang="en-GB" sz="1000" b="0" i="0" u="none" strike="noStrike">
                          <a:solidFill>
                            <a:srgbClr val="000000"/>
                          </a:solidFill>
                          <a:effectLst/>
                          <a:highlight>
                            <a:srgbClr val="D1DE82"/>
                          </a:highligh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DE82"/>
                    </a:solidFill>
                  </a:tcPr>
                </a:tc>
                <a:tc>
                  <a:txBody>
                    <a:bodyPr/>
                    <a:lstStyle/>
                    <a:p>
                      <a:pPr algn="ctr" fontAlgn="ctr"/>
                      <a:r>
                        <a:rPr lang="en-GB" sz="1000" b="0" i="0" u="none" strike="noStrike">
                          <a:solidFill>
                            <a:srgbClr val="000000"/>
                          </a:solidFill>
                          <a:effectLst/>
                          <a:highlight>
                            <a:srgbClr val="F4E884"/>
                          </a:highlight>
                          <a:latin typeface="Arial" panose="020B0604020202020204" pitchFamily="34"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ctr"/>
                      <a:r>
                        <a:rPr lang="en-GB" sz="1000" b="0" i="0" u="none" strike="noStrike">
                          <a:solidFill>
                            <a:srgbClr val="000000"/>
                          </a:solidFill>
                          <a:effectLst/>
                          <a:highlight>
                            <a:srgbClr val="FDEB84"/>
                          </a:highligh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highlight>
                            <a:srgbClr val="FBB379"/>
                          </a:highlight>
                          <a:latin typeface="Arial" panose="020B0604020202020204" pitchFamily="34" charset="0"/>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379"/>
                    </a:solidFill>
                  </a:tcPr>
                </a:tc>
                <a:tc>
                  <a:txBody>
                    <a:bodyPr/>
                    <a:lstStyle/>
                    <a:p>
                      <a:pPr algn="ctr" fontAlgn="ctr"/>
                      <a:r>
                        <a:rPr lang="en-GB" sz="1000" b="0" i="0" u="none" strike="noStrike">
                          <a:solidFill>
                            <a:srgbClr val="000000"/>
                          </a:solidFill>
                          <a:effectLst/>
                          <a:highlight>
                            <a:srgbClr val="FBA476"/>
                          </a:highligh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ctr" fontAlgn="ctr"/>
                      <a:r>
                        <a:rPr lang="en-GB" sz="1000" b="0" i="0" u="none" strike="noStrike">
                          <a:solidFill>
                            <a:srgbClr val="000000"/>
                          </a:solidFill>
                          <a:effectLst/>
                          <a:highlight>
                            <a:srgbClr val="FBA376"/>
                          </a:highlight>
                          <a:latin typeface="Arial" panose="020B060402020202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ctr"/>
                      <a:r>
                        <a:rPr lang="en-GB" sz="1000" b="0" i="0" u="none" strike="noStrike">
                          <a:solidFill>
                            <a:srgbClr val="000000"/>
                          </a:solidFill>
                          <a:effectLst/>
                          <a:highlight>
                            <a:srgbClr val="F8706C"/>
                          </a:highlight>
                          <a:latin typeface="Arial" panose="020B060402020202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06C"/>
                    </a:solidFill>
                  </a:tcPr>
                </a:tc>
                <a:extLst>
                  <a:ext uri="{0D108BD9-81ED-4DB2-BD59-A6C34878D82A}">
                    <a16:rowId xmlns:a16="http://schemas.microsoft.com/office/drawing/2014/main" val="4156276610"/>
                  </a:ext>
                </a:extLst>
              </a:tr>
              <a:tr h="352529">
                <a:tc>
                  <a:txBody>
                    <a:bodyPr/>
                    <a:lstStyle/>
                    <a:p>
                      <a:pPr algn="ctr" fontAlgn="b"/>
                      <a:r>
                        <a:rPr lang="en-GB" sz="1000" b="1" i="0" u="none" strike="noStrike">
                          <a:solidFill>
                            <a:srgbClr val="000000"/>
                          </a:solidFill>
                          <a:effectLst/>
                          <a:highlight>
                            <a:srgbClr val="EDEDED"/>
                          </a:highlight>
                          <a:latin typeface="Arial" panose="020B0604020202020204" pitchFamily="34" charset="0"/>
                        </a:rPr>
                        <a:t>Sunday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ctr"/>
                      <a:r>
                        <a:rPr lang="en-GB" sz="1000" b="0" i="0" u="none" strike="noStrike">
                          <a:solidFill>
                            <a:srgbClr val="000000"/>
                          </a:solidFill>
                          <a:effectLst/>
                          <a:highlight>
                            <a:srgbClr val="FCBD7B"/>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000" b="0" i="0" u="none" strike="noStrike">
                          <a:solidFill>
                            <a:srgbClr val="000000"/>
                          </a:solidFill>
                          <a:effectLst/>
                          <a:highlight>
                            <a:srgbClr val="FEE482"/>
                          </a:highligh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000" b="0" i="0" u="none" strike="noStrike">
                          <a:solidFill>
                            <a:srgbClr val="000000"/>
                          </a:solidFill>
                          <a:effectLst/>
                          <a:highlight>
                            <a:srgbClr val="F6E984"/>
                          </a:highlight>
                          <a:latin typeface="Arial" panose="020B060402020202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r>
                        <a:rPr lang="en-GB" sz="1000" b="0" i="0" u="none" strike="noStrike">
                          <a:solidFill>
                            <a:srgbClr val="000000"/>
                          </a:solidFill>
                          <a:effectLst/>
                          <a:highlight>
                            <a:srgbClr val="FDEB84"/>
                          </a:highligh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B84"/>
                    </a:solidFill>
                  </a:tcPr>
                </a:tc>
                <a:tc>
                  <a:txBody>
                    <a:bodyPr/>
                    <a:lstStyle/>
                    <a:p>
                      <a:pPr algn="ctr" fontAlgn="ctr"/>
                      <a:r>
                        <a:rPr lang="en-GB" sz="1000" b="0" i="0" u="none" strike="noStrike">
                          <a:solidFill>
                            <a:srgbClr val="000000"/>
                          </a:solidFill>
                          <a:effectLst/>
                          <a:highlight>
                            <a:srgbClr val="FEEB84"/>
                          </a:highlight>
                          <a:latin typeface="Arial" panose="020B0604020202020204" pitchFamily="34" charset="0"/>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ctr"/>
                      <a:r>
                        <a:rPr lang="en-GB" sz="1000" b="0" i="0" u="none" strike="noStrike">
                          <a:solidFill>
                            <a:srgbClr val="000000"/>
                          </a:solidFill>
                          <a:effectLst/>
                          <a:highlight>
                            <a:srgbClr val="FEDC81"/>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r>
                        <a:rPr lang="en-GB" sz="1000" b="0" i="0" u="none" strike="noStrike">
                          <a:solidFill>
                            <a:srgbClr val="000000"/>
                          </a:solidFill>
                          <a:effectLst/>
                          <a:highlight>
                            <a:srgbClr val="FEE582"/>
                          </a:highlight>
                          <a:latin typeface="Arial" panose="020B0604020202020204" pitchFamily="34" charset="0"/>
                        </a:rPr>
                        <a:t>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000" b="0" i="0" u="none" strike="noStrike">
                          <a:solidFill>
                            <a:srgbClr val="000000"/>
                          </a:solidFill>
                          <a:effectLst/>
                          <a:highlight>
                            <a:srgbClr val="F3E884"/>
                          </a:highlight>
                          <a:latin typeface="Arial" panose="020B060402020202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ctr"/>
                      <a:r>
                        <a:rPr lang="en-GB" sz="1000" b="0" i="0" u="none" strike="noStrike">
                          <a:solidFill>
                            <a:srgbClr val="000000"/>
                          </a:solidFill>
                          <a:effectLst/>
                          <a:highlight>
                            <a:srgbClr val="E8E583"/>
                          </a:highligh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000" b="0" i="0" u="none" strike="noStrike">
                          <a:solidFill>
                            <a:srgbClr val="000000"/>
                          </a:solidFill>
                          <a:effectLst/>
                          <a:highlight>
                            <a:srgbClr val="E0E383"/>
                          </a:highlight>
                          <a:latin typeface="Arial" panose="020B060402020202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383"/>
                    </a:solidFill>
                  </a:tcPr>
                </a:tc>
                <a:tc>
                  <a:txBody>
                    <a:bodyPr/>
                    <a:lstStyle/>
                    <a:p>
                      <a:pPr algn="ctr" fontAlgn="ctr"/>
                      <a:r>
                        <a:rPr lang="en-GB" sz="1000" b="0" i="0" u="none" strike="noStrike">
                          <a:solidFill>
                            <a:srgbClr val="000000"/>
                          </a:solidFill>
                          <a:effectLst/>
                          <a:highlight>
                            <a:srgbClr val="D2DE82"/>
                          </a:highlight>
                          <a:latin typeface="Arial" panose="020B0604020202020204" pitchFamily="34" charset="0"/>
                        </a:rPr>
                        <a:t>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ctr" fontAlgn="ctr"/>
                      <a:r>
                        <a:rPr lang="en-GB" sz="1000" b="0" i="0" u="none" strike="noStrike">
                          <a:solidFill>
                            <a:srgbClr val="000000"/>
                          </a:solidFill>
                          <a:effectLst/>
                          <a:highlight>
                            <a:srgbClr val="C4DA81"/>
                          </a:highligh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ctr"/>
                      <a:r>
                        <a:rPr lang="en-GB" sz="1000" b="0" i="0" u="none" strike="noStrike">
                          <a:solidFill>
                            <a:srgbClr val="000000"/>
                          </a:solidFill>
                          <a:effectLst/>
                          <a:highlight>
                            <a:srgbClr val="BCD881"/>
                          </a:highlight>
                          <a:latin typeface="Arial" panose="020B0604020202020204" pitchFamily="34" charset="0"/>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881"/>
                    </a:solidFill>
                  </a:tcPr>
                </a:tc>
                <a:tc>
                  <a:txBody>
                    <a:bodyPr/>
                    <a:lstStyle/>
                    <a:p>
                      <a:pPr algn="ctr" fontAlgn="ctr"/>
                      <a:r>
                        <a:rPr lang="en-GB" sz="1000" b="0" i="0" u="none" strike="noStrike">
                          <a:solidFill>
                            <a:srgbClr val="000000"/>
                          </a:solidFill>
                          <a:effectLst/>
                          <a:highlight>
                            <a:srgbClr val="B9D780"/>
                          </a:highligh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ctr"/>
                      <a:r>
                        <a:rPr lang="en-GB" sz="1000" b="0" i="0" u="none" strike="noStrike">
                          <a:solidFill>
                            <a:srgbClr val="000000"/>
                          </a:solidFill>
                          <a:effectLst/>
                          <a:highlight>
                            <a:srgbClr val="9ACE7F"/>
                          </a:highlight>
                          <a:latin typeface="Arial" panose="020B0604020202020204" pitchFamily="34" charset="0"/>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CE7F"/>
                    </a:solidFill>
                  </a:tcPr>
                </a:tc>
                <a:tc>
                  <a:txBody>
                    <a:bodyPr/>
                    <a:lstStyle/>
                    <a:p>
                      <a:pPr algn="ctr" fontAlgn="ctr"/>
                      <a:r>
                        <a:rPr lang="en-GB" sz="1000" b="0" i="0" u="none" strike="noStrike">
                          <a:solidFill>
                            <a:srgbClr val="000000"/>
                          </a:solidFill>
                          <a:effectLst/>
                          <a:highlight>
                            <a:srgbClr val="8DCA7E"/>
                          </a:highlight>
                          <a:latin typeface="Arial" panose="020B0604020202020204" pitchFamily="34" charset="0"/>
                        </a:rPr>
                        <a:t>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CA7E"/>
                    </a:solidFill>
                  </a:tcPr>
                </a:tc>
                <a:tc>
                  <a:txBody>
                    <a:bodyPr/>
                    <a:lstStyle/>
                    <a:p>
                      <a:pPr algn="ctr" fontAlgn="ctr"/>
                      <a:r>
                        <a:rPr lang="en-GB" sz="1000" b="0" i="0" u="none" strike="noStrike">
                          <a:solidFill>
                            <a:srgbClr val="000000"/>
                          </a:solidFill>
                          <a:effectLst/>
                          <a:highlight>
                            <a:srgbClr val="B5D680"/>
                          </a:highligh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D680"/>
                    </a:solidFill>
                  </a:tcPr>
                </a:tc>
                <a:tc>
                  <a:txBody>
                    <a:bodyPr/>
                    <a:lstStyle/>
                    <a:p>
                      <a:pPr algn="ctr" fontAlgn="ctr"/>
                      <a:r>
                        <a:rPr lang="en-GB" sz="1000" b="0" i="0" u="none" strike="noStrike">
                          <a:solidFill>
                            <a:srgbClr val="000000"/>
                          </a:solidFill>
                          <a:effectLst/>
                          <a:highlight>
                            <a:srgbClr val="E4E483"/>
                          </a:highlight>
                          <a:latin typeface="Arial" panose="020B060402020202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r>
                        <a:rPr lang="en-GB" sz="1000" b="0" i="0" u="none" strike="noStrike">
                          <a:solidFill>
                            <a:srgbClr val="000000"/>
                          </a:solidFill>
                          <a:effectLst/>
                          <a:highlight>
                            <a:srgbClr val="FEE082"/>
                          </a:highlight>
                          <a:latin typeface="Arial" panose="020B0604020202020204" pitchFamily="34" charset="0"/>
                        </a:rPr>
                        <a:t>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2"/>
                    </a:solidFill>
                  </a:tcPr>
                </a:tc>
                <a:tc>
                  <a:txBody>
                    <a:bodyPr/>
                    <a:lstStyle/>
                    <a:p>
                      <a:pPr algn="ctr" fontAlgn="ctr"/>
                      <a:r>
                        <a:rPr lang="en-GB" sz="1000" b="0" i="0" u="none" strike="noStrike">
                          <a:solidFill>
                            <a:srgbClr val="000000"/>
                          </a:solidFill>
                          <a:effectLst/>
                          <a:highlight>
                            <a:srgbClr val="FCBF7B"/>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tc>
                  <a:txBody>
                    <a:bodyPr/>
                    <a:lstStyle/>
                    <a:p>
                      <a:pPr algn="ctr" fontAlgn="ctr"/>
                      <a:r>
                        <a:rPr lang="en-GB" sz="1000" b="0" i="0" u="none" strike="noStrike">
                          <a:solidFill>
                            <a:srgbClr val="000000"/>
                          </a:solidFill>
                          <a:effectLst/>
                          <a:highlight>
                            <a:srgbClr val="FCBD7B"/>
                          </a:highlight>
                          <a:latin typeface="Arial" panose="020B060402020202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r>
                        <a:rPr lang="en-GB" sz="1000" b="0" i="0" u="none" strike="noStrike">
                          <a:solidFill>
                            <a:srgbClr val="000000"/>
                          </a:solidFill>
                          <a:effectLst/>
                          <a:highlight>
                            <a:srgbClr val="F9816F"/>
                          </a:highlight>
                          <a:latin typeface="Arial" panose="020B060402020202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16F"/>
                    </a:solidFill>
                  </a:tcPr>
                </a:tc>
                <a:tc>
                  <a:txBody>
                    <a:bodyPr/>
                    <a:lstStyle/>
                    <a:p>
                      <a:pPr algn="ctr" fontAlgn="ctr"/>
                      <a:r>
                        <a:rPr lang="en-GB" sz="1000" b="0" i="0" u="none" strike="noStrike">
                          <a:solidFill>
                            <a:srgbClr val="000000"/>
                          </a:solidFill>
                          <a:effectLst/>
                          <a:highlight>
                            <a:srgbClr val="F8766D"/>
                          </a:highlight>
                          <a:latin typeface="Arial" panose="020B060402020202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66D"/>
                    </a:solidFill>
                  </a:tcPr>
                </a:tc>
                <a:tc>
                  <a:txBody>
                    <a:bodyPr/>
                    <a:lstStyle/>
                    <a:p>
                      <a:pPr algn="ctr" fontAlgn="ctr"/>
                      <a:r>
                        <a:rPr lang="en-GB" sz="1000" b="0" i="0" u="none" strike="noStrike" dirty="0">
                          <a:solidFill>
                            <a:srgbClr val="000000"/>
                          </a:solidFill>
                          <a:effectLst/>
                          <a:highlight>
                            <a:srgbClr val="F97E6F"/>
                          </a:highligh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E6F"/>
                    </a:solidFill>
                  </a:tcPr>
                </a:tc>
                <a:extLst>
                  <a:ext uri="{0D108BD9-81ED-4DB2-BD59-A6C34878D82A}">
                    <a16:rowId xmlns:a16="http://schemas.microsoft.com/office/drawing/2014/main" val="4192713571"/>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Q4 2023, commercial broadcasters,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artoon character on a white surface&#10;&#10;Description automatically generated with medium confidence">
            <a:extLst>
              <a:ext uri="{FF2B5EF4-FFF2-40B4-BE49-F238E27FC236}">
                <a16:creationId xmlns:a16="http://schemas.microsoft.com/office/drawing/2014/main" id="{70761216-4958-4DA1-EB9E-E04E47BD53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A4FC24D0-7C92-16AA-2F83-6A30013536FD}"/>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TV Viewing Overview Q4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Deliveroo, “Fridge Flirt”</a:t>
            </a:r>
          </a:p>
        </p:txBody>
      </p:sp>
    </p:spTree>
    <p:extLst>
      <p:ext uri="{BB962C8B-B14F-4D97-AF65-F5344CB8AC3E}">
        <p14:creationId xmlns:p14="http://schemas.microsoft.com/office/powerpoint/2010/main" val="38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Q4 2023 TV facts &amp; figures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1754367"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2440156654"/>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80.3</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179.5bn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31m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42m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GB" sz="1400" b="0" i="0" u="none" strike="noStrike" kern="1200" dirty="0">
                          <a:solidFill>
                            <a:schemeClr val="accent4"/>
                          </a:solidFill>
                          <a:effectLst/>
                          <a:latin typeface="+mn-lt"/>
                          <a:ea typeface="+mn-ea"/>
                          <a:cs typeface="+mn-cs"/>
                        </a:rPr>
                        <a:t>82.8</a:t>
                      </a: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172.6bn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51m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55m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82.3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69.8bn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2h 18m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27m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GB" sz="1400" b="0" i="0" u="none" strike="noStrike" kern="1200" dirty="0">
                          <a:solidFill>
                            <a:schemeClr val="accent6"/>
                          </a:solidFill>
                          <a:effectLst/>
                          <a:latin typeface="+mn-lt"/>
                          <a:ea typeface="+mn-ea"/>
                          <a:cs typeface="+mn-cs"/>
                        </a:rPr>
                        <a:t>64.9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14.1bn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49m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GB" sz="1400" b="0" i="0" u="none" strike="noStrike" kern="1200" dirty="0">
                          <a:solidFill>
                            <a:srgbClr val="00A5D7"/>
                          </a:solidFill>
                          <a:effectLst/>
                          <a:latin typeface="+mn-lt"/>
                          <a:ea typeface="+mn-ea"/>
                          <a:cs typeface="+mn-cs"/>
                        </a:rPr>
                        <a:t>81.8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77.9bn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43m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51m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83.6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94.7bn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58m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59m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79.9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14.8bn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42m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14m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
        <p:nvSpPr>
          <p:cNvPr id="2" name="Text Placeholder 2">
            <a:extLst>
              <a:ext uri="{FF2B5EF4-FFF2-40B4-BE49-F238E27FC236}">
                <a16:creationId xmlns:a16="http://schemas.microsoft.com/office/drawing/2014/main" id="{C1B00012-C7FF-D83B-3781-0DCA9B6B65D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industry standard TV viewing in-home on a TV set. Reach 3min+. 30” equivalent impacts.</a:t>
            </a:r>
          </a:p>
        </p:txBody>
      </p:sp>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yellow stuffed toy in a washing machine&#10;&#10;Description automatically generated">
            <a:extLst>
              <a:ext uri="{FF2B5EF4-FFF2-40B4-BE49-F238E27FC236}">
                <a16:creationId xmlns:a16="http://schemas.microsoft.com/office/drawing/2014/main" id="{E960B93D-A483-11ED-3F2A-7BDFB4D28AC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849" t="10447" r="26965" b="10564"/>
          <a:stretch/>
        </p:blipFill>
        <p:spPr>
          <a:xfrm>
            <a:off x="6007894" y="-9729"/>
            <a:ext cx="6184106" cy="5948364"/>
          </a:xfrm>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This deck is packed with insights</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fontScale="92500" lnSpcReduction="10000"/>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Q4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this year we look historically to Q4 2023:</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a:t>
            </a:r>
            <a:endParaRPr lang="en-GB" sz="1500" dirty="0">
              <a:effectLst/>
              <a:latin typeface="+mj-lt"/>
              <a:ea typeface="Calibri" panose="020F0502020204030204" pitchFamily="34" charset="0"/>
              <a:cs typeface="Times New Roman" panose="02020603050405020304" pitchFamily="18" charset="0"/>
            </a:endParaRP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TV viewing overview with cover guides for key buying audiences</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Q4 2024</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8" name="Text Placeholder 5">
            <a:extLst>
              <a:ext uri="{FF2B5EF4-FFF2-40B4-BE49-F238E27FC236}">
                <a16:creationId xmlns:a16="http://schemas.microsoft.com/office/drawing/2014/main" id="{E39585D2-9D4C-3791-7D76-84CE4899AD1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chemeClr val="bg1"/>
                </a:solidFill>
              </a:rPr>
              <a:t>ClearScore</a:t>
            </a:r>
            <a:r>
              <a:rPr lang="en-GB" dirty="0">
                <a:solidFill>
                  <a:schemeClr val="bg1"/>
                </a:solidFill>
              </a:rPr>
              <a:t>, “Washing Machine”</a:t>
            </a: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Q4 2023 – Cover guide – ABC1 Ads</a:t>
            </a:r>
          </a:p>
        </p:txBody>
      </p:sp>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838173146"/>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8DF39628-D8CC-F46E-473F-9E14228D361D}"/>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BVOD Planner (2023, 6 weeks 44-49) / natural delivery / station average prices.</a:t>
            </a:r>
          </a:p>
        </p:txBody>
      </p:sp>
    </p:spTree>
    <p:extLst>
      <p:ext uri="{BB962C8B-B14F-4D97-AF65-F5344CB8AC3E}">
        <p14:creationId xmlns:p14="http://schemas.microsoft.com/office/powerpoint/2010/main" val="89792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1009327235"/>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474D46C9-8BE3-CB9A-356E-6D3B56A5D22D}"/>
              </a:ext>
            </a:extLst>
          </p:cNvPr>
          <p:cNvSpPr>
            <a:spLocks noGrp="1"/>
          </p:cNvSpPr>
          <p:nvPr>
            <p:ph type="title"/>
          </p:nvPr>
        </p:nvSpPr>
        <p:spPr/>
        <p:txBody>
          <a:bodyPr/>
          <a:lstStyle/>
          <a:p>
            <a:r>
              <a:rPr lang="en-GB" dirty="0"/>
              <a:t>Q4 2023 – Cover guide – 16-34</a:t>
            </a:r>
          </a:p>
        </p:txBody>
      </p:sp>
      <p:sp>
        <p:nvSpPr>
          <p:cNvPr id="3" name="Text Placeholder 2">
            <a:extLst>
              <a:ext uri="{FF2B5EF4-FFF2-40B4-BE49-F238E27FC236}">
                <a16:creationId xmlns:a16="http://schemas.microsoft.com/office/drawing/2014/main" id="{094ABA0C-2E2F-A474-701B-41A7D7ADEA3D}"/>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BVOD Planner (2023, 6 weeks 44-49) / natural delivery / station average prices.</a:t>
            </a:r>
          </a:p>
        </p:txBody>
      </p:sp>
    </p:spTree>
    <p:extLst>
      <p:ext uri="{BB962C8B-B14F-4D97-AF65-F5344CB8AC3E}">
        <p14:creationId xmlns:p14="http://schemas.microsoft.com/office/powerpoint/2010/main" val="2453618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E6F055-3DF1-B7CA-B27A-471DBEE257FE}"/>
              </a:ext>
            </a:extLst>
          </p:cNvPr>
          <p:cNvGraphicFramePr/>
          <p:nvPr>
            <p:extLst>
              <p:ext uri="{D42A27DB-BD31-4B8C-83A1-F6EECF244321}">
                <p14:modId xmlns:p14="http://schemas.microsoft.com/office/powerpoint/2010/main" val="2075830258"/>
              </p:ext>
            </p:extLst>
          </p:nvPr>
        </p:nvGraphicFramePr>
        <p:xfrm>
          <a:off x="696000" y="1269000"/>
          <a:ext cx="108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261C0804-C967-50F1-8098-A412AD4DD64C}"/>
              </a:ext>
            </a:extLst>
          </p:cNvPr>
          <p:cNvSpPr>
            <a:spLocks noGrp="1"/>
          </p:cNvSpPr>
          <p:nvPr>
            <p:ph type="title"/>
          </p:nvPr>
        </p:nvSpPr>
        <p:spPr>
          <a:xfrm>
            <a:off x="371475" y="359944"/>
            <a:ext cx="11341099" cy="1021181"/>
          </a:xfrm>
        </p:spPr>
        <p:txBody>
          <a:bodyPr/>
          <a:lstStyle/>
          <a:p>
            <a:r>
              <a:rPr lang="en-GB" dirty="0"/>
              <a:t>Q4 2023 – Cover guide – Housepersons with children</a:t>
            </a:r>
          </a:p>
        </p:txBody>
      </p:sp>
      <p:sp>
        <p:nvSpPr>
          <p:cNvPr id="2" name="Text Placeholder 2">
            <a:extLst>
              <a:ext uri="{FF2B5EF4-FFF2-40B4-BE49-F238E27FC236}">
                <a16:creationId xmlns:a16="http://schemas.microsoft.com/office/drawing/2014/main" id="{F50F387F-6B23-AF35-D272-03F29396C403}"/>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BVOD Planner (2023, 6 weeks 44-49) / natural delivery / station average prices.</a:t>
            </a:r>
          </a:p>
        </p:txBody>
      </p:sp>
    </p:spTree>
    <p:extLst>
      <p:ext uri="{BB962C8B-B14F-4D97-AF65-F5344CB8AC3E}">
        <p14:creationId xmlns:p14="http://schemas.microsoft.com/office/powerpoint/2010/main" val="4005165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in a room&#10;&#10;Description automatically generated">
            <a:extLst>
              <a:ext uri="{FF2B5EF4-FFF2-40B4-BE49-F238E27FC236}">
                <a16:creationId xmlns:a16="http://schemas.microsoft.com/office/drawing/2014/main" id="{ABBAE3DB-A4B9-F7D0-C611-164918EA784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8" name="Rectangle 7">
            <a:extLst>
              <a:ext uri="{FF2B5EF4-FFF2-40B4-BE49-F238E27FC236}">
                <a16:creationId xmlns:a16="http://schemas.microsoft.com/office/drawing/2014/main" id="{E140672B-4D45-8FE1-35C8-C21FA0D441F3}"/>
              </a:ext>
            </a:extLst>
          </p:cNvPr>
          <p:cNvSpPr/>
          <p:nvPr/>
        </p:nvSpPr>
        <p:spPr>
          <a:xfrm flipH="1">
            <a:off x="-9" y="0"/>
            <a:ext cx="930729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Q4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Weetabix, “Fixing Britain”</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atch The Couple Next Door | Stream free on Channel 4">
            <a:extLst>
              <a:ext uri="{FF2B5EF4-FFF2-40B4-BE49-F238E27FC236}">
                <a16:creationId xmlns:a16="http://schemas.microsoft.com/office/drawing/2014/main" id="{45A55568-4E8B-BA39-A855-980BD7C61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469" y="1667278"/>
            <a:ext cx="2688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 A Celebrity Get Me Out Of Here">
            <a:extLst>
              <a:ext uri="{FF2B5EF4-FFF2-40B4-BE49-F238E27FC236}">
                <a16:creationId xmlns:a16="http://schemas.microsoft.com/office/drawing/2014/main" id="{AF4CA800-BA18-749B-7C4C-4DB0330D7C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916" y="1667278"/>
            <a:ext cx="2688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ir Fryers: Christmas Made Easy (TV Special 2023) - IMDb">
            <a:extLst>
              <a:ext uri="{FF2B5EF4-FFF2-40B4-BE49-F238E27FC236}">
                <a16:creationId xmlns:a16="http://schemas.microsoft.com/office/drawing/2014/main" id="{247AFBA3-B594-2A3B-84F6-7279345F0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6022" y="1667278"/>
            <a:ext cx="2688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ao Paulo F1 Grand Prix: When to watch the race live on Sky Sports F1 | F1  News | Sky Sports">
            <a:extLst>
              <a:ext uri="{FF2B5EF4-FFF2-40B4-BE49-F238E27FC236}">
                <a16:creationId xmlns:a16="http://schemas.microsoft.com/office/drawing/2014/main" id="{6502A903-0021-630E-C3E6-DBEC905916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15" t="455" r="12172" b="23332"/>
          <a:stretch/>
        </p:blipFill>
        <p:spPr bwMode="auto">
          <a:xfrm>
            <a:off x="9024574" y="1667278"/>
            <a:ext cx="2688000" cy="1512000"/>
          </a:xfrm>
          <a:prstGeom prst="rect">
            <a:avLst/>
          </a:prstGeom>
          <a:noFill/>
          <a:extLst>
            <a:ext uri="{909E8E84-426E-40DD-AFC4-6F175D3DCCD1}">
              <a14:hiddenFill xmlns:a14="http://schemas.microsoft.com/office/drawing/2010/main">
                <a:solidFill>
                  <a:srgbClr val="FFFFFF"/>
                </a:solidFill>
              </a14:hiddenFill>
            </a:ext>
          </a:extLst>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The Couple Next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4, 27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2,224,500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2,207,400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1,228,600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183,000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168,100</a:t>
            </a: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Q4 2023</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I’m a Celebrity Get Me Out of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19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GB" sz="1200" dirty="0">
                <a:solidFill>
                  <a:schemeClr val="bg2"/>
                </a:solidFill>
              </a:rPr>
              <a:t>Individuals: 9,784,500</a:t>
            </a:r>
          </a:p>
          <a:p>
            <a:pPr>
              <a:spcBef>
                <a:spcPts val="0"/>
              </a:spcBef>
            </a:pPr>
            <a:r>
              <a:rPr lang="en-GB" sz="1200" dirty="0">
                <a:solidFill>
                  <a:schemeClr val="bg2"/>
                </a:solidFill>
              </a:rPr>
              <a:t>Adults: 9,000,100</a:t>
            </a:r>
          </a:p>
          <a:p>
            <a:pPr>
              <a:spcBef>
                <a:spcPts val="0"/>
              </a:spcBef>
            </a:pPr>
            <a:r>
              <a:rPr lang="en-GB" sz="1200" dirty="0">
                <a:solidFill>
                  <a:schemeClr val="bg2"/>
                </a:solidFill>
              </a:rPr>
              <a:t>ABC1 Ads: 4,531,000</a:t>
            </a:r>
          </a:p>
          <a:p>
            <a:pPr>
              <a:spcBef>
                <a:spcPts val="0"/>
              </a:spcBef>
            </a:pPr>
            <a:r>
              <a:rPr lang="en-GB" sz="1200" dirty="0">
                <a:solidFill>
                  <a:schemeClr val="bg2"/>
                </a:solidFill>
              </a:rPr>
              <a:t>16-34: 2,185,500</a:t>
            </a:r>
          </a:p>
          <a:p>
            <a:pPr>
              <a:spcBef>
                <a:spcPts val="0"/>
              </a:spcBef>
            </a:pPr>
            <a:r>
              <a:rPr lang="en-GB" sz="1200" dirty="0">
                <a:solidFill>
                  <a:schemeClr val="bg2"/>
                </a:solidFill>
              </a:rPr>
              <a:t>HP+CH: 1,455,200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3"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Air Fryers: Christmas Made Easy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Channel 5, 16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1,790,300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1,712,200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795,100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151,200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153,600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745061"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Brazilian F1 GP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Sky Sports F1, 5 Nov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Individuals: 1,403,000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Adults: 1,356,700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ABC1 Ads: 682,400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16-34: 300,800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HP+CH: 91,000</a:t>
            </a:r>
          </a:p>
        </p:txBody>
      </p:sp>
      <p:sp>
        <p:nvSpPr>
          <p:cNvPr id="3" name="Text Placeholder 2">
            <a:extLst>
              <a:ext uri="{FF2B5EF4-FFF2-40B4-BE49-F238E27FC236}">
                <a16:creationId xmlns:a16="http://schemas.microsoft.com/office/drawing/2014/main" id="{D012AB23-FD1B-1095-C0A1-57BF21C4DE87}"/>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Average audience figures - Consolidated, Top performing episode of series (if applicable)</a:t>
            </a:r>
          </a:p>
        </p:txBody>
      </p:sp>
    </p:spTree>
    <p:extLst>
      <p:ext uri="{BB962C8B-B14F-4D97-AF65-F5344CB8AC3E}">
        <p14:creationId xmlns:p14="http://schemas.microsoft.com/office/powerpoint/2010/main" val="3882572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Watch The Couple Next Door | Stream free on Channel 4">
            <a:extLst>
              <a:ext uri="{FF2B5EF4-FFF2-40B4-BE49-F238E27FC236}">
                <a16:creationId xmlns:a16="http://schemas.microsoft.com/office/drawing/2014/main" id="{7D397AFC-4263-09C8-DA81-F55F35AF1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091" y="181499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7BCCB7E-E108-44B0-DAA2-EB72C6F1F399}"/>
              </a:ext>
            </a:extLst>
          </p:cNvPr>
          <p:cNvPicPr>
            <a:picLocks noChangeAspect="1"/>
          </p:cNvPicPr>
          <p:nvPr/>
        </p:nvPicPr>
        <p:blipFill rotWithShape="1">
          <a:blip r:embed="rId4"/>
          <a:srcRect r="6250"/>
          <a:stretch/>
        </p:blipFill>
        <p:spPr>
          <a:xfrm>
            <a:off x="577745" y="1814992"/>
            <a:ext cx="1812856" cy="1015200"/>
          </a:xfrm>
          <a:prstGeom prst="rect">
            <a:avLst/>
          </a:prstGeom>
        </p:spPr>
      </p:pic>
      <p:pic>
        <p:nvPicPr>
          <p:cNvPr id="1026" name="Picture 2" descr="My5 - All Creatures Great and Small - Season 1 - Episode 1 / You've Got to  Dream">
            <a:extLst>
              <a:ext uri="{FF2B5EF4-FFF2-40B4-BE49-F238E27FC236}">
                <a16:creationId xmlns:a16="http://schemas.microsoft.com/office/drawing/2014/main" id="{D89D0B23-3DE4-3C6C-5709-CB27CC095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381" y="181499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eist Before Christmas - Sky Max Comedy Drama - British Comedy Guide">
            <a:extLst>
              <a:ext uri="{FF2B5EF4-FFF2-40B4-BE49-F238E27FC236}">
                <a16:creationId xmlns:a16="http://schemas.microsoft.com/office/drawing/2014/main" id="{BCFDE7D2-4C0A-21C6-FA7C-251138E518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7"/>
          <a:stretch/>
        </p:blipFill>
        <p:spPr bwMode="auto">
          <a:xfrm>
            <a:off x="7282671" y="1814992"/>
            <a:ext cx="201156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tch Mrs Sidhu Investigates online | YouTube TV (Free Trial)">
            <a:extLst>
              <a:ext uri="{FF2B5EF4-FFF2-40B4-BE49-F238E27FC236}">
                <a16:creationId xmlns:a16="http://schemas.microsoft.com/office/drawing/2014/main" id="{7BDB3B03-E442-9230-9DCB-D3805D6863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1727" y="1814992"/>
            <a:ext cx="1804800"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All Creatures Great and Small</a:t>
            </a:r>
          </a:p>
          <a:p>
            <a:r>
              <a:rPr lang="en-GB" sz="1200" dirty="0">
                <a:solidFill>
                  <a:schemeClr val="bg2"/>
                </a:solidFill>
              </a:rPr>
              <a:t>Channel 5, 2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3,720,000</a:t>
            </a:r>
          </a:p>
          <a:p>
            <a:pPr>
              <a:spcBef>
                <a:spcPts val="0"/>
              </a:spcBef>
            </a:pPr>
            <a:r>
              <a:rPr lang="en-GB" sz="1200" dirty="0">
                <a:solidFill>
                  <a:schemeClr val="bg2"/>
                </a:solidFill>
              </a:rPr>
              <a:t>Adults: 3,651,900</a:t>
            </a:r>
          </a:p>
          <a:p>
            <a:pPr>
              <a:spcBef>
                <a:spcPts val="0"/>
              </a:spcBef>
            </a:pPr>
            <a:r>
              <a:rPr lang="en-GB" sz="1200" dirty="0">
                <a:solidFill>
                  <a:schemeClr val="bg2"/>
                </a:solidFill>
              </a:rPr>
              <a:t>ABC1 Ads: 2,195,000</a:t>
            </a:r>
          </a:p>
          <a:p>
            <a:pPr>
              <a:spcBef>
                <a:spcPts val="0"/>
              </a:spcBef>
            </a:pPr>
            <a:r>
              <a:rPr lang="en-GB" sz="1200" dirty="0">
                <a:solidFill>
                  <a:schemeClr val="bg2"/>
                </a:solidFill>
              </a:rPr>
              <a:t>16-34: 104,700</a:t>
            </a:r>
          </a:p>
          <a:p>
            <a:pPr>
              <a:spcBef>
                <a:spcPts val="0"/>
              </a:spcBef>
            </a:pPr>
            <a:r>
              <a:rPr lang="en-GB" sz="1200" dirty="0">
                <a:solidFill>
                  <a:schemeClr val="bg2"/>
                </a:solidFill>
              </a:rPr>
              <a:t>HP+CH: 114,700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The Couple Next Door</a:t>
            </a:r>
          </a:p>
          <a:p>
            <a:r>
              <a:rPr lang="en-GB" sz="1200" dirty="0">
                <a:solidFill>
                  <a:schemeClr val="bg2"/>
                </a:solidFill>
              </a:rPr>
              <a:t>Channel 4, 27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2,224,500</a:t>
            </a:r>
          </a:p>
          <a:p>
            <a:pPr>
              <a:spcBef>
                <a:spcPts val="0"/>
              </a:spcBef>
            </a:pPr>
            <a:r>
              <a:rPr lang="en-GB" sz="1200" dirty="0">
                <a:solidFill>
                  <a:schemeClr val="bg2"/>
                </a:solidFill>
              </a:rPr>
              <a:t>Adults: 2,207,400</a:t>
            </a:r>
          </a:p>
          <a:p>
            <a:pPr>
              <a:spcBef>
                <a:spcPts val="0"/>
              </a:spcBef>
            </a:pPr>
            <a:r>
              <a:rPr lang="en-GB" sz="1200" dirty="0">
                <a:solidFill>
                  <a:schemeClr val="bg2"/>
                </a:solidFill>
              </a:rPr>
              <a:t>ABC1 Ads: 1,228,600</a:t>
            </a:r>
          </a:p>
          <a:p>
            <a:pPr>
              <a:spcBef>
                <a:spcPts val="0"/>
              </a:spcBef>
            </a:pPr>
            <a:r>
              <a:rPr lang="en-GB" sz="1200" dirty="0">
                <a:solidFill>
                  <a:schemeClr val="bg2"/>
                </a:solidFill>
              </a:rPr>
              <a:t>16-34: 183,000</a:t>
            </a:r>
          </a:p>
          <a:p>
            <a:pPr>
              <a:spcBef>
                <a:spcPts val="0"/>
              </a:spcBef>
            </a:pPr>
            <a:r>
              <a:rPr lang="en-GB" sz="1200" dirty="0">
                <a:solidFill>
                  <a:schemeClr val="bg2"/>
                </a:solidFill>
              </a:rPr>
              <a:t>HP+CH: 168,100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The Heist Before Christmas</a:t>
            </a:r>
          </a:p>
          <a:p>
            <a:r>
              <a:rPr lang="en-GB" sz="1200" dirty="0">
                <a:solidFill>
                  <a:schemeClr val="bg2"/>
                </a:solidFill>
              </a:rPr>
              <a:t>Sky Max, 23 Dec</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912,700</a:t>
            </a:r>
          </a:p>
          <a:p>
            <a:pPr>
              <a:spcBef>
                <a:spcPts val="0"/>
              </a:spcBef>
            </a:pPr>
            <a:r>
              <a:rPr lang="en-GB" sz="1200" dirty="0">
                <a:solidFill>
                  <a:schemeClr val="bg2"/>
                </a:solidFill>
              </a:rPr>
              <a:t>Adults: 847,400</a:t>
            </a:r>
          </a:p>
          <a:p>
            <a:pPr>
              <a:spcBef>
                <a:spcPts val="0"/>
              </a:spcBef>
            </a:pPr>
            <a:r>
              <a:rPr lang="en-GB" sz="1200" dirty="0">
                <a:solidFill>
                  <a:schemeClr val="bg2"/>
                </a:solidFill>
              </a:rPr>
              <a:t>ABC1 Ads: 468,100</a:t>
            </a:r>
          </a:p>
          <a:p>
            <a:pPr>
              <a:spcBef>
                <a:spcPts val="0"/>
              </a:spcBef>
            </a:pPr>
            <a:r>
              <a:rPr lang="en-GB" sz="1200" dirty="0">
                <a:solidFill>
                  <a:schemeClr val="bg2"/>
                </a:solidFill>
              </a:rPr>
              <a:t>16-34: 119,200</a:t>
            </a:r>
          </a:p>
          <a:p>
            <a:pPr>
              <a:spcBef>
                <a:spcPts val="0"/>
              </a:spcBef>
            </a:pPr>
            <a:r>
              <a:rPr lang="en-GB" sz="1200" dirty="0">
                <a:solidFill>
                  <a:schemeClr val="bg2"/>
                </a:solidFill>
              </a:rPr>
              <a:t>HP+CH: 99,100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Drama</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Vera</a:t>
            </a:r>
          </a:p>
          <a:p>
            <a:r>
              <a:rPr lang="en-GB" sz="1200" dirty="0">
                <a:solidFill>
                  <a:schemeClr val="bg2"/>
                </a:solidFill>
              </a:rPr>
              <a:t>ITV1, 26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5,632,700</a:t>
            </a:r>
          </a:p>
          <a:p>
            <a:pPr>
              <a:spcBef>
                <a:spcPts val="0"/>
              </a:spcBef>
            </a:pPr>
            <a:r>
              <a:rPr lang="en-GB" sz="1200" dirty="0">
                <a:solidFill>
                  <a:schemeClr val="bg2"/>
                </a:solidFill>
              </a:rPr>
              <a:t>Adults: 5,569,200</a:t>
            </a:r>
          </a:p>
          <a:p>
            <a:pPr>
              <a:spcBef>
                <a:spcPts val="0"/>
              </a:spcBef>
            </a:pPr>
            <a:r>
              <a:rPr lang="en-GB" sz="1200" dirty="0">
                <a:solidFill>
                  <a:schemeClr val="bg2"/>
                </a:solidFill>
              </a:rPr>
              <a:t>ABC1 Ads: 3,029,300</a:t>
            </a:r>
          </a:p>
          <a:p>
            <a:pPr>
              <a:spcBef>
                <a:spcPts val="0"/>
              </a:spcBef>
            </a:pPr>
            <a:r>
              <a:rPr lang="en-GB" sz="1200" dirty="0">
                <a:solidFill>
                  <a:schemeClr val="bg2"/>
                </a:solidFill>
              </a:rPr>
              <a:t>16-34: 205,600</a:t>
            </a:r>
          </a:p>
          <a:p>
            <a:pPr>
              <a:spcBef>
                <a:spcPts val="0"/>
              </a:spcBef>
            </a:pPr>
            <a:r>
              <a:rPr lang="en-GB" sz="1200" dirty="0">
                <a:solidFill>
                  <a:schemeClr val="bg2"/>
                </a:solidFill>
              </a:rPr>
              <a:t>HP+CH: 196,800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Mrs Sidhu Investigates</a:t>
            </a:r>
          </a:p>
          <a:p>
            <a:r>
              <a:rPr lang="en-GB" sz="1200" dirty="0">
                <a:solidFill>
                  <a:schemeClr val="bg2"/>
                </a:solidFill>
              </a:rPr>
              <a:t>Drama, 4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1,001,700</a:t>
            </a:r>
          </a:p>
          <a:p>
            <a:pPr>
              <a:spcBef>
                <a:spcPts val="0"/>
              </a:spcBef>
            </a:pPr>
            <a:r>
              <a:rPr lang="en-GB" sz="1200" dirty="0">
                <a:solidFill>
                  <a:schemeClr val="bg2"/>
                </a:solidFill>
              </a:rPr>
              <a:t>Adults: 969,600</a:t>
            </a:r>
          </a:p>
          <a:p>
            <a:pPr>
              <a:spcBef>
                <a:spcPts val="0"/>
              </a:spcBef>
            </a:pPr>
            <a:r>
              <a:rPr lang="en-GB" sz="1200" dirty="0">
                <a:solidFill>
                  <a:schemeClr val="bg2"/>
                </a:solidFill>
              </a:rPr>
              <a:t>ABC1 Ads: 536,800</a:t>
            </a:r>
          </a:p>
          <a:p>
            <a:pPr>
              <a:spcBef>
                <a:spcPts val="0"/>
              </a:spcBef>
            </a:pPr>
            <a:r>
              <a:rPr lang="en-GB" sz="1200" dirty="0">
                <a:solidFill>
                  <a:schemeClr val="bg2"/>
                </a:solidFill>
              </a:rPr>
              <a:t>16-34: 12,300</a:t>
            </a:r>
          </a:p>
          <a:p>
            <a:pPr>
              <a:spcBef>
                <a:spcPts val="0"/>
              </a:spcBef>
            </a:pPr>
            <a:r>
              <a:rPr lang="en-GB" sz="1200" dirty="0">
                <a:solidFill>
                  <a:schemeClr val="bg2"/>
                </a:solidFill>
              </a:rPr>
              <a:t>HP+CH: 26,100</a:t>
            </a:r>
          </a:p>
        </p:txBody>
      </p:sp>
      <p:sp>
        <p:nvSpPr>
          <p:cNvPr id="9" name="Text Placeholder 2">
            <a:extLst>
              <a:ext uri="{FF2B5EF4-FFF2-40B4-BE49-F238E27FC236}">
                <a16:creationId xmlns:a16="http://schemas.microsoft.com/office/drawing/2014/main" id="{CBFF667E-0207-FBAA-BEAF-E9D9B2EC909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Average audience figures - Consolidated, Top performing episode of series (if applicable)</a:t>
            </a:r>
          </a:p>
        </p:txBody>
      </p:sp>
    </p:spTree>
    <p:extLst>
      <p:ext uri="{BB962C8B-B14F-4D97-AF65-F5344CB8AC3E}">
        <p14:creationId xmlns:p14="http://schemas.microsoft.com/office/powerpoint/2010/main" val="3895947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The Great British Bake Off Series 14 – the final! | Channel 4">
            <a:extLst>
              <a:ext uri="{FF2B5EF4-FFF2-40B4-BE49-F238E27FC236}">
                <a16:creationId xmlns:a16="http://schemas.microsoft.com/office/drawing/2014/main" id="{4EC69602-B337-AA3D-B5A5-A3F3F9435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88" y="1805693"/>
            <a:ext cx="18128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ob &amp; Romesh Vs | Sky.com">
            <a:extLst>
              <a:ext uri="{FF2B5EF4-FFF2-40B4-BE49-F238E27FC236}">
                <a16:creationId xmlns:a16="http://schemas.microsoft.com/office/drawing/2014/main" id="{E123B69E-98BE-345F-057A-5EBE5F9A7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767" y="1805693"/>
            <a:ext cx="1805504" cy="10152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Last of the Summer Wine at 50: Super fans head to Holmfirth - BBC News">
            <a:extLst>
              <a:ext uri="{FF2B5EF4-FFF2-40B4-BE49-F238E27FC236}">
                <a16:creationId xmlns:a16="http://schemas.microsoft.com/office/drawing/2014/main" id="{5B0FA835-DDF3-2E2E-6DAE-CEB0E632F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0480" y="1805693"/>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 A Celebrity Get Me Out Of Here">
            <a:extLst>
              <a:ext uri="{FF2B5EF4-FFF2-40B4-BE49-F238E27FC236}">
                <a16:creationId xmlns:a16="http://schemas.microsoft.com/office/drawing/2014/main" id="{1FE9038A-072D-0E57-CFF5-A5424DDAA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66" y="1790964"/>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Hotel Inspector – Twofour">
            <a:extLst>
              <a:ext uri="{FF2B5EF4-FFF2-40B4-BE49-F238E27FC236}">
                <a16:creationId xmlns:a16="http://schemas.microsoft.com/office/drawing/2014/main" id="{3D5EEFBC-6AB9-5CD8-39F3-70939995D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5754" y="1805693"/>
            <a:ext cx="1804800"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The Hotel Inspector</a:t>
            </a:r>
          </a:p>
          <a:p>
            <a:r>
              <a:rPr lang="en-GB" sz="1200" dirty="0">
                <a:solidFill>
                  <a:schemeClr val="bg2"/>
                </a:solidFill>
              </a:rPr>
              <a:t>Channel 5, 31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1,413,400</a:t>
            </a:r>
          </a:p>
          <a:p>
            <a:pPr>
              <a:spcBef>
                <a:spcPts val="0"/>
              </a:spcBef>
            </a:pPr>
            <a:r>
              <a:rPr lang="en-GB" sz="1200" dirty="0">
                <a:solidFill>
                  <a:schemeClr val="bg2"/>
                </a:solidFill>
              </a:rPr>
              <a:t>Adults: 1,389,200</a:t>
            </a:r>
          </a:p>
          <a:p>
            <a:pPr>
              <a:spcBef>
                <a:spcPts val="0"/>
              </a:spcBef>
            </a:pPr>
            <a:r>
              <a:rPr lang="en-GB" sz="1200" dirty="0">
                <a:solidFill>
                  <a:schemeClr val="bg2"/>
                </a:solidFill>
              </a:rPr>
              <a:t>ABC1 Ads: 710,800</a:t>
            </a:r>
          </a:p>
          <a:p>
            <a:pPr>
              <a:spcBef>
                <a:spcPts val="0"/>
              </a:spcBef>
            </a:pPr>
            <a:r>
              <a:rPr lang="en-GB" sz="1200" dirty="0">
                <a:solidFill>
                  <a:schemeClr val="bg2"/>
                </a:solidFill>
              </a:rPr>
              <a:t>16-34: 68,500</a:t>
            </a:r>
          </a:p>
          <a:p>
            <a:pPr>
              <a:spcBef>
                <a:spcPts val="0"/>
              </a:spcBef>
            </a:pPr>
            <a:r>
              <a:rPr lang="en-GB" sz="1200" dirty="0">
                <a:solidFill>
                  <a:schemeClr val="bg2"/>
                </a:solidFill>
              </a:rPr>
              <a:t>HP+CH: 107,700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39" y="2964944"/>
            <a:ext cx="2105115" cy="1938992"/>
          </a:xfrm>
          <a:prstGeom prst="rect">
            <a:avLst/>
          </a:prstGeom>
          <a:noFill/>
        </p:spPr>
        <p:txBody>
          <a:bodyPr wrap="square" rtlCol="0">
            <a:spAutoFit/>
          </a:bodyPr>
          <a:lstStyle/>
          <a:p>
            <a:r>
              <a:rPr lang="en-GB" sz="1200" b="1" dirty="0">
                <a:solidFill>
                  <a:schemeClr val="accent3"/>
                </a:solidFill>
              </a:rPr>
              <a:t>The Great British Bake Off</a:t>
            </a:r>
          </a:p>
          <a:p>
            <a:r>
              <a:rPr lang="en-GB" sz="1200" dirty="0">
                <a:solidFill>
                  <a:schemeClr val="bg2"/>
                </a:solidFill>
              </a:rPr>
              <a:t>Channel 4, 3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7,276,300</a:t>
            </a:r>
          </a:p>
          <a:p>
            <a:pPr>
              <a:spcBef>
                <a:spcPts val="0"/>
              </a:spcBef>
            </a:pPr>
            <a:r>
              <a:rPr lang="en-GB" sz="1200" dirty="0">
                <a:solidFill>
                  <a:schemeClr val="bg2"/>
                </a:solidFill>
              </a:rPr>
              <a:t>Adults: 6,922,200</a:t>
            </a:r>
          </a:p>
          <a:p>
            <a:pPr>
              <a:spcBef>
                <a:spcPts val="0"/>
              </a:spcBef>
            </a:pPr>
            <a:r>
              <a:rPr lang="en-GB" sz="1200" dirty="0">
                <a:solidFill>
                  <a:schemeClr val="bg2"/>
                </a:solidFill>
              </a:rPr>
              <a:t>ABC1 Ads: 4,625,800</a:t>
            </a:r>
          </a:p>
          <a:p>
            <a:pPr>
              <a:spcBef>
                <a:spcPts val="0"/>
              </a:spcBef>
            </a:pPr>
            <a:r>
              <a:rPr lang="en-GB" sz="1200" dirty="0">
                <a:solidFill>
                  <a:schemeClr val="bg2"/>
                </a:solidFill>
              </a:rPr>
              <a:t>16-34: 1,386,400</a:t>
            </a:r>
          </a:p>
          <a:p>
            <a:pPr>
              <a:spcBef>
                <a:spcPts val="0"/>
              </a:spcBef>
            </a:pPr>
            <a:r>
              <a:rPr lang="en-GB" sz="1200" dirty="0">
                <a:solidFill>
                  <a:schemeClr val="bg2"/>
                </a:solidFill>
              </a:rPr>
              <a:t>HP+CH: 983,100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Rob &amp; Romesh vs...</a:t>
            </a:r>
          </a:p>
          <a:p>
            <a:r>
              <a:rPr lang="en-GB" sz="1200" dirty="0">
                <a:solidFill>
                  <a:schemeClr val="bg2"/>
                </a:solidFill>
              </a:rPr>
              <a:t>Sky Max, 16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384,100</a:t>
            </a:r>
          </a:p>
          <a:p>
            <a:pPr>
              <a:spcBef>
                <a:spcPts val="0"/>
              </a:spcBef>
            </a:pPr>
            <a:r>
              <a:rPr lang="en-GB" sz="1200" dirty="0">
                <a:solidFill>
                  <a:schemeClr val="bg2"/>
                </a:solidFill>
              </a:rPr>
              <a:t>Adults: 366,500</a:t>
            </a:r>
          </a:p>
          <a:p>
            <a:pPr>
              <a:spcBef>
                <a:spcPts val="0"/>
              </a:spcBef>
            </a:pPr>
            <a:r>
              <a:rPr lang="en-GB" sz="1200" dirty="0">
                <a:solidFill>
                  <a:schemeClr val="bg2"/>
                </a:solidFill>
              </a:rPr>
              <a:t>ABC1 Ads: 205,100</a:t>
            </a:r>
          </a:p>
          <a:p>
            <a:pPr>
              <a:spcBef>
                <a:spcPts val="0"/>
              </a:spcBef>
            </a:pPr>
            <a:r>
              <a:rPr lang="en-GB" sz="1200" dirty="0">
                <a:solidFill>
                  <a:schemeClr val="bg2"/>
                </a:solidFill>
              </a:rPr>
              <a:t>16-34: 78,200</a:t>
            </a:r>
          </a:p>
          <a:p>
            <a:pPr>
              <a:spcBef>
                <a:spcPts val="0"/>
              </a:spcBef>
            </a:pPr>
            <a:r>
              <a:rPr lang="en-GB" sz="1200" dirty="0">
                <a:solidFill>
                  <a:schemeClr val="bg2"/>
                </a:solidFill>
              </a:rPr>
              <a:t>HP+CH: 75,200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Entertainment</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I’m a Celebrity Get Me Out of Here</a:t>
            </a:r>
          </a:p>
          <a:p>
            <a:r>
              <a:rPr lang="en-GB" sz="1200" dirty="0">
                <a:solidFill>
                  <a:schemeClr val="bg2"/>
                </a:solidFill>
              </a:rPr>
              <a:t>ITV1, 19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9,784,500</a:t>
            </a:r>
          </a:p>
          <a:p>
            <a:pPr>
              <a:spcBef>
                <a:spcPts val="0"/>
              </a:spcBef>
            </a:pPr>
            <a:r>
              <a:rPr lang="en-GB" sz="1200" dirty="0">
                <a:solidFill>
                  <a:schemeClr val="bg2"/>
                </a:solidFill>
              </a:rPr>
              <a:t>Adults: 9,000,100</a:t>
            </a:r>
          </a:p>
          <a:p>
            <a:pPr>
              <a:spcBef>
                <a:spcPts val="0"/>
              </a:spcBef>
            </a:pPr>
            <a:r>
              <a:rPr lang="en-GB" sz="1200" dirty="0">
                <a:solidFill>
                  <a:schemeClr val="bg2"/>
                </a:solidFill>
              </a:rPr>
              <a:t>ABC1 Ads: 4,531,000</a:t>
            </a:r>
          </a:p>
          <a:p>
            <a:pPr>
              <a:spcBef>
                <a:spcPts val="0"/>
              </a:spcBef>
            </a:pPr>
            <a:r>
              <a:rPr lang="en-GB" sz="1200" dirty="0">
                <a:solidFill>
                  <a:schemeClr val="bg2"/>
                </a:solidFill>
              </a:rPr>
              <a:t>16-34: 2,185,500</a:t>
            </a:r>
          </a:p>
          <a:p>
            <a:pPr>
              <a:spcBef>
                <a:spcPts val="0"/>
              </a:spcBef>
            </a:pPr>
            <a:r>
              <a:rPr lang="en-GB" sz="1200" dirty="0">
                <a:solidFill>
                  <a:schemeClr val="bg2"/>
                </a:solidFill>
              </a:rPr>
              <a:t>HP+CH: 1,455,200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Last of the Summer Wine</a:t>
            </a:r>
          </a:p>
          <a:p>
            <a:r>
              <a:rPr lang="en-GB" sz="1200" dirty="0">
                <a:solidFill>
                  <a:schemeClr val="bg2"/>
                </a:solidFill>
              </a:rPr>
              <a:t>Drama, 27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402,800</a:t>
            </a:r>
          </a:p>
          <a:p>
            <a:pPr>
              <a:spcBef>
                <a:spcPts val="0"/>
              </a:spcBef>
            </a:pPr>
            <a:r>
              <a:rPr lang="en-GB" sz="1200" dirty="0">
                <a:solidFill>
                  <a:schemeClr val="bg2"/>
                </a:solidFill>
              </a:rPr>
              <a:t>Adults: 402,800</a:t>
            </a:r>
          </a:p>
          <a:p>
            <a:pPr>
              <a:spcBef>
                <a:spcPts val="0"/>
              </a:spcBef>
            </a:pPr>
            <a:r>
              <a:rPr lang="en-GB" sz="1200" dirty="0">
                <a:solidFill>
                  <a:schemeClr val="bg2"/>
                </a:solidFill>
              </a:rPr>
              <a:t>ABC1 Ads: 135,200</a:t>
            </a:r>
          </a:p>
          <a:p>
            <a:pPr>
              <a:spcBef>
                <a:spcPts val="0"/>
              </a:spcBef>
            </a:pPr>
            <a:r>
              <a:rPr lang="en-GB" sz="1200" dirty="0">
                <a:solidFill>
                  <a:schemeClr val="bg2"/>
                </a:solidFill>
              </a:rPr>
              <a:t>16-34: 15,800</a:t>
            </a:r>
          </a:p>
          <a:p>
            <a:pPr>
              <a:spcBef>
                <a:spcPts val="0"/>
              </a:spcBef>
            </a:pPr>
            <a:r>
              <a:rPr lang="en-GB" sz="1200" dirty="0">
                <a:solidFill>
                  <a:schemeClr val="bg2"/>
                </a:solidFill>
              </a:rPr>
              <a:t>HP+CH: 8,300</a:t>
            </a:r>
          </a:p>
        </p:txBody>
      </p:sp>
      <p:sp>
        <p:nvSpPr>
          <p:cNvPr id="8" name="Text Placeholder 2">
            <a:extLst>
              <a:ext uri="{FF2B5EF4-FFF2-40B4-BE49-F238E27FC236}">
                <a16:creationId xmlns:a16="http://schemas.microsoft.com/office/drawing/2014/main" id="{B2BF0878-9379-D4F4-E858-E451E510936E}"/>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Average audience figures - Consolidated, Top performing episode of series (if applicable)</a:t>
            </a:r>
          </a:p>
        </p:txBody>
      </p:sp>
    </p:spTree>
    <p:extLst>
      <p:ext uri="{BB962C8B-B14F-4D97-AF65-F5344CB8AC3E}">
        <p14:creationId xmlns:p14="http://schemas.microsoft.com/office/powerpoint/2010/main" val="433063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teven Gerrard, Jill Scott and Joe Cole line up with Channel 4 for England  EURO qualifiers against Italy &amp; Ukraine | Channel 4">
            <a:extLst>
              <a:ext uri="{FF2B5EF4-FFF2-40B4-BE49-F238E27FC236}">
                <a16:creationId xmlns:a16="http://schemas.microsoft.com/office/drawing/2014/main" id="{D4F98D34-32C9-8FCE-C2AD-1E68296E4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808" y="1812377"/>
            <a:ext cx="1812857"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Sao Paulo F1 Grand Prix: When to watch the race live on Sky Sports F1 | F1  News | Sky Sports">
            <a:extLst>
              <a:ext uri="{FF2B5EF4-FFF2-40B4-BE49-F238E27FC236}">
                <a16:creationId xmlns:a16="http://schemas.microsoft.com/office/drawing/2014/main" id="{C58EE608-8906-C322-5722-ABA7DB2E86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15" t="455" r="12172" b="23332"/>
          <a:stretch/>
        </p:blipFill>
        <p:spPr bwMode="auto">
          <a:xfrm>
            <a:off x="9711995" y="1812377"/>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TV Sport unveils formidable line-out for Rugby World Cup 2023 | The home  of Rugby on ITV">
            <a:extLst>
              <a:ext uri="{FF2B5EF4-FFF2-40B4-BE49-F238E27FC236}">
                <a16:creationId xmlns:a16="http://schemas.microsoft.com/office/drawing/2014/main" id="{43B33E97-01E6-AD12-6772-817C38107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13" y="1812377"/>
            <a:ext cx="1805218" cy="101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y5 - World's Strongest Man 2023 - Season 23 - Episode 11 / Final">
            <a:extLst>
              <a:ext uri="{FF2B5EF4-FFF2-40B4-BE49-F238E27FC236}">
                <a16:creationId xmlns:a16="http://schemas.microsoft.com/office/drawing/2014/main" id="{9452A8DB-286E-AD2A-ABED-460F27167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242" y="1812377"/>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ef Reporter Kaveh Solhekol explains the details behind Sky Sports' new  agreement with the Premier League, which will commence with the 2025/26  season">
            <a:extLst>
              <a:ext uri="{FF2B5EF4-FFF2-40B4-BE49-F238E27FC236}">
                <a16:creationId xmlns:a16="http://schemas.microsoft.com/office/drawing/2014/main" id="{109F78EA-5EA2-ED73-7E03-0B0FED156D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3619" y="1812377"/>
            <a:ext cx="1804800"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05116" cy="1938992"/>
          </a:xfrm>
          <a:prstGeom prst="rect">
            <a:avLst/>
          </a:prstGeom>
          <a:noFill/>
        </p:spPr>
        <p:txBody>
          <a:bodyPr wrap="square" rtlCol="0">
            <a:spAutoFit/>
          </a:bodyPr>
          <a:lstStyle/>
          <a:p>
            <a:r>
              <a:rPr lang="en-GB" sz="1200" b="1" dirty="0">
                <a:solidFill>
                  <a:schemeClr val="accent3"/>
                </a:solidFill>
              </a:rPr>
              <a:t>World's Strongest Man 2023</a:t>
            </a:r>
          </a:p>
          <a:p>
            <a:r>
              <a:rPr lang="en-GB" sz="1200" dirty="0">
                <a:solidFill>
                  <a:schemeClr val="bg2"/>
                </a:solidFill>
              </a:rPr>
              <a:t>Channel 5, 27 Dec</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1,317,200</a:t>
            </a:r>
          </a:p>
          <a:p>
            <a:pPr>
              <a:spcBef>
                <a:spcPts val="0"/>
              </a:spcBef>
            </a:pPr>
            <a:r>
              <a:rPr lang="en-GB" sz="1200" dirty="0">
                <a:solidFill>
                  <a:schemeClr val="bg2"/>
                </a:solidFill>
              </a:rPr>
              <a:t>Adults: 1,213,000</a:t>
            </a:r>
          </a:p>
          <a:p>
            <a:pPr>
              <a:spcBef>
                <a:spcPts val="0"/>
              </a:spcBef>
            </a:pPr>
            <a:r>
              <a:rPr lang="en-GB" sz="1200" dirty="0">
                <a:solidFill>
                  <a:schemeClr val="bg2"/>
                </a:solidFill>
              </a:rPr>
              <a:t>ABC1 Ads: 540,800</a:t>
            </a:r>
          </a:p>
          <a:p>
            <a:pPr>
              <a:spcBef>
                <a:spcPts val="0"/>
              </a:spcBef>
            </a:pPr>
            <a:r>
              <a:rPr lang="en-GB" sz="1200" dirty="0">
                <a:solidFill>
                  <a:schemeClr val="bg2"/>
                </a:solidFill>
              </a:rPr>
              <a:t>16-34: 84,200</a:t>
            </a:r>
          </a:p>
          <a:p>
            <a:pPr>
              <a:spcBef>
                <a:spcPts val="0"/>
              </a:spcBef>
            </a:pPr>
            <a:r>
              <a:rPr lang="en-GB" sz="1200" dirty="0">
                <a:solidFill>
                  <a:schemeClr val="bg2"/>
                </a:solidFill>
              </a:rPr>
              <a:t>HP+CH: 170,000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2123658"/>
          </a:xfrm>
          <a:prstGeom prst="rect">
            <a:avLst/>
          </a:prstGeom>
          <a:noFill/>
        </p:spPr>
        <p:txBody>
          <a:bodyPr wrap="square" rtlCol="0">
            <a:spAutoFit/>
          </a:bodyPr>
          <a:lstStyle/>
          <a:p>
            <a:r>
              <a:rPr lang="en-GB" sz="1200" b="1" dirty="0">
                <a:solidFill>
                  <a:schemeClr val="accent3"/>
                </a:solidFill>
              </a:rPr>
              <a:t>International Football</a:t>
            </a:r>
          </a:p>
          <a:p>
            <a:r>
              <a:rPr lang="en-GB" sz="1200" dirty="0">
                <a:solidFill>
                  <a:schemeClr val="bg2"/>
                </a:solidFill>
              </a:rPr>
              <a:t>Channel 4, 17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4,313,500</a:t>
            </a:r>
          </a:p>
          <a:p>
            <a:pPr>
              <a:spcBef>
                <a:spcPts val="0"/>
              </a:spcBef>
            </a:pPr>
            <a:r>
              <a:rPr lang="en-GB" sz="1200" dirty="0">
                <a:solidFill>
                  <a:schemeClr val="bg2"/>
                </a:solidFill>
              </a:rPr>
              <a:t>Adults: 3,980,900</a:t>
            </a:r>
          </a:p>
          <a:p>
            <a:pPr>
              <a:spcBef>
                <a:spcPts val="0"/>
              </a:spcBef>
            </a:pPr>
            <a:r>
              <a:rPr lang="en-GB" sz="1200" dirty="0">
                <a:solidFill>
                  <a:schemeClr val="bg2"/>
                </a:solidFill>
              </a:rPr>
              <a:t>ABC1 Ads: 2,308,500</a:t>
            </a:r>
          </a:p>
          <a:p>
            <a:pPr>
              <a:spcBef>
                <a:spcPts val="0"/>
              </a:spcBef>
            </a:pPr>
            <a:r>
              <a:rPr lang="en-GB" sz="1200" dirty="0">
                <a:solidFill>
                  <a:schemeClr val="bg2"/>
                </a:solidFill>
              </a:rPr>
              <a:t>16-34: 579,600</a:t>
            </a:r>
          </a:p>
          <a:p>
            <a:pPr>
              <a:spcBef>
                <a:spcPts val="0"/>
              </a:spcBef>
            </a:pPr>
            <a:r>
              <a:rPr lang="en-GB" sz="1200" dirty="0">
                <a:solidFill>
                  <a:schemeClr val="bg2"/>
                </a:solidFill>
              </a:rPr>
              <a:t>HP+CH: 389,500</a:t>
            </a:r>
          </a:p>
          <a:p>
            <a:pPr>
              <a:spcBef>
                <a:spcPts val="0"/>
              </a:spcBef>
            </a:pPr>
            <a:endParaRPr lang="en-GB" sz="1200" dirty="0">
              <a:solidFill>
                <a:schemeClr val="bg2"/>
              </a:solidFill>
            </a:endParaRP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2" y="2964944"/>
            <a:ext cx="1852091" cy="1938992"/>
          </a:xfrm>
          <a:prstGeom prst="rect">
            <a:avLst/>
          </a:prstGeom>
          <a:noFill/>
        </p:spPr>
        <p:txBody>
          <a:bodyPr wrap="square" rtlCol="0">
            <a:spAutoFit/>
          </a:bodyPr>
          <a:lstStyle/>
          <a:p>
            <a:r>
              <a:rPr lang="en-GB" sz="1200" b="1" dirty="0">
                <a:solidFill>
                  <a:schemeClr val="accent3"/>
                </a:solidFill>
              </a:rPr>
              <a:t>Premier League</a:t>
            </a:r>
          </a:p>
          <a:p>
            <a:r>
              <a:rPr lang="en-GB" sz="1200" dirty="0">
                <a:solidFill>
                  <a:schemeClr val="bg2"/>
                </a:solidFill>
              </a:rPr>
              <a:t>Sky Sports Main Event, 29 Oct</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1,473,600</a:t>
            </a:r>
          </a:p>
          <a:p>
            <a:pPr>
              <a:spcBef>
                <a:spcPts val="0"/>
              </a:spcBef>
            </a:pPr>
            <a:r>
              <a:rPr lang="en-GB" sz="1200" dirty="0">
                <a:solidFill>
                  <a:schemeClr val="bg2"/>
                </a:solidFill>
              </a:rPr>
              <a:t>Adults: 1,403,400</a:t>
            </a:r>
          </a:p>
          <a:p>
            <a:pPr>
              <a:spcBef>
                <a:spcPts val="0"/>
              </a:spcBef>
            </a:pPr>
            <a:r>
              <a:rPr lang="en-GB" sz="1200" dirty="0">
                <a:solidFill>
                  <a:schemeClr val="bg2"/>
                </a:solidFill>
              </a:rPr>
              <a:t>ABC1 Ads: 900,600</a:t>
            </a:r>
          </a:p>
          <a:p>
            <a:pPr>
              <a:spcBef>
                <a:spcPts val="0"/>
              </a:spcBef>
            </a:pPr>
            <a:r>
              <a:rPr lang="en-GB" sz="1200" dirty="0">
                <a:solidFill>
                  <a:schemeClr val="bg2"/>
                </a:solidFill>
              </a:rPr>
              <a:t>16-34: 306,800</a:t>
            </a:r>
          </a:p>
          <a:p>
            <a:pPr>
              <a:spcBef>
                <a:spcPts val="0"/>
              </a:spcBef>
            </a:pPr>
            <a:r>
              <a:rPr lang="en-GB" sz="1200" dirty="0">
                <a:solidFill>
                  <a:schemeClr val="bg2"/>
                </a:solidFill>
              </a:rPr>
              <a:t>HP+CH: 78,800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Sports</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25306" cy="1938992"/>
          </a:xfrm>
          <a:prstGeom prst="rect">
            <a:avLst/>
          </a:prstGeom>
          <a:noFill/>
        </p:spPr>
        <p:txBody>
          <a:bodyPr wrap="square" rtlCol="0">
            <a:spAutoFit/>
          </a:bodyPr>
          <a:lstStyle/>
          <a:p>
            <a:r>
              <a:rPr lang="en-GB" sz="1200" b="1" dirty="0">
                <a:solidFill>
                  <a:schemeClr val="accent3"/>
                </a:solidFill>
              </a:rPr>
              <a:t>Rugby World Cup</a:t>
            </a:r>
          </a:p>
          <a:p>
            <a:r>
              <a:rPr lang="en-GB" sz="1200" dirty="0">
                <a:solidFill>
                  <a:schemeClr val="bg2"/>
                </a:solidFill>
              </a:rPr>
              <a:t>ITV1, 21 Oct</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5,598,100</a:t>
            </a:r>
          </a:p>
          <a:p>
            <a:pPr>
              <a:spcBef>
                <a:spcPts val="0"/>
              </a:spcBef>
            </a:pPr>
            <a:r>
              <a:rPr lang="en-GB" sz="1200" dirty="0">
                <a:solidFill>
                  <a:schemeClr val="bg2"/>
                </a:solidFill>
              </a:rPr>
              <a:t>Adults: 5,203,600</a:t>
            </a:r>
          </a:p>
          <a:p>
            <a:pPr>
              <a:spcBef>
                <a:spcPts val="0"/>
              </a:spcBef>
            </a:pPr>
            <a:r>
              <a:rPr lang="en-GB" sz="1200" dirty="0">
                <a:solidFill>
                  <a:schemeClr val="bg2"/>
                </a:solidFill>
              </a:rPr>
              <a:t>ABC1 Ads: 3,344,100</a:t>
            </a:r>
          </a:p>
          <a:p>
            <a:pPr>
              <a:spcBef>
                <a:spcPts val="0"/>
              </a:spcBef>
            </a:pPr>
            <a:r>
              <a:rPr lang="en-GB" sz="1200" dirty="0">
                <a:solidFill>
                  <a:schemeClr val="bg2"/>
                </a:solidFill>
              </a:rPr>
              <a:t>16-34: 709,000</a:t>
            </a:r>
          </a:p>
          <a:p>
            <a:pPr>
              <a:spcBef>
                <a:spcPts val="0"/>
              </a:spcBef>
            </a:pPr>
            <a:r>
              <a:rPr lang="en-GB" sz="1200" dirty="0">
                <a:solidFill>
                  <a:schemeClr val="bg2"/>
                </a:solidFill>
              </a:rPr>
              <a:t>HP+CH: 519,600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1938992"/>
          </a:xfrm>
          <a:prstGeom prst="rect">
            <a:avLst/>
          </a:prstGeom>
          <a:noFill/>
        </p:spPr>
        <p:txBody>
          <a:bodyPr wrap="square" rtlCol="0">
            <a:spAutoFit/>
          </a:bodyPr>
          <a:lstStyle/>
          <a:p>
            <a:r>
              <a:rPr lang="en-GB" sz="1200" b="1" dirty="0">
                <a:solidFill>
                  <a:schemeClr val="accent3"/>
                </a:solidFill>
              </a:rPr>
              <a:t>Brazilian F1 GP</a:t>
            </a:r>
          </a:p>
          <a:p>
            <a:r>
              <a:rPr lang="en-GB" sz="1200" dirty="0">
                <a:solidFill>
                  <a:schemeClr val="bg2"/>
                </a:solidFill>
              </a:rPr>
              <a:t>Sky Sports F1, 5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1,403,000</a:t>
            </a:r>
          </a:p>
          <a:p>
            <a:pPr>
              <a:spcBef>
                <a:spcPts val="0"/>
              </a:spcBef>
            </a:pPr>
            <a:r>
              <a:rPr lang="en-GB" sz="1200" dirty="0">
                <a:solidFill>
                  <a:schemeClr val="bg2"/>
                </a:solidFill>
              </a:rPr>
              <a:t>Adults: 1,356,700</a:t>
            </a:r>
          </a:p>
          <a:p>
            <a:pPr>
              <a:spcBef>
                <a:spcPts val="0"/>
              </a:spcBef>
            </a:pPr>
            <a:r>
              <a:rPr lang="en-GB" sz="1200" dirty="0">
                <a:solidFill>
                  <a:schemeClr val="bg2"/>
                </a:solidFill>
              </a:rPr>
              <a:t>ABC1 Ads: 682,400</a:t>
            </a:r>
          </a:p>
          <a:p>
            <a:pPr>
              <a:spcBef>
                <a:spcPts val="0"/>
              </a:spcBef>
            </a:pPr>
            <a:r>
              <a:rPr lang="en-GB" sz="1200" dirty="0">
                <a:solidFill>
                  <a:schemeClr val="bg2"/>
                </a:solidFill>
              </a:rPr>
              <a:t>16-34: 300,800</a:t>
            </a:r>
          </a:p>
          <a:p>
            <a:pPr>
              <a:spcBef>
                <a:spcPts val="0"/>
              </a:spcBef>
            </a:pPr>
            <a:r>
              <a:rPr lang="en-GB" sz="1200" dirty="0">
                <a:solidFill>
                  <a:schemeClr val="bg2"/>
                </a:solidFill>
              </a:rPr>
              <a:t>HP+CH: 91,000</a:t>
            </a:r>
          </a:p>
        </p:txBody>
      </p:sp>
      <p:sp>
        <p:nvSpPr>
          <p:cNvPr id="9" name="Text Placeholder 2">
            <a:extLst>
              <a:ext uri="{FF2B5EF4-FFF2-40B4-BE49-F238E27FC236}">
                <a16:creationId xmlns:a16="http://schemas.microsoft.com/office/drawing/2014/main" id="{F5E3A44F-4F75-E7DF-F753-0B0E08BF5E6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Average audience figures - Consolidated, Top performing episode of series (if applicable)</a:t>
            </a:r>
          </a:p>
        </p:txBody>
      </p:sp>
    </p:spTree>
    <p:extLst>
      <p:ext uri="{BB962C8B-B14F-4D97-AF65-F5344CB8AC3E}">
        <p14:creationId xmlns:p14="http://schemas.microsoft.com/office/powerpoint/2010/main" val="2442659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atch Grand Designs | Stream free on Channel 4">
            <a:extLst>
              <a:ext uri="{FF2B5EF4-FFF2-40B4-BE49-F238E27FC236}">
                <a16:creationId xmlns:a16="http://schemas.microsoft.com/office/drawing/2014/main" id="{69BC01B1-58A6-871F-29E6-42073552F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58" b="5158"/>
          <a:stretch/>
        </p:blipFill>
        <p:spPr bwMode="auto">
          <a:xfrm>
            <a:off x="2862967" y="179857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ove Your Garden - Watch Episode - ITVX">
            <a:extLst>
              <a:ext uri="{FF2B5EF4-FFF2-40B4-BE49-F238E27FC236}">
                <a16:creationId xmlns:a16="http://schemas.microsoft.com/office/drawing/2014/main" id="{8F3FB0BF-A31E-BF8B-55BF-C9F80A875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047" y="1798572"/>
            <a:ext cx="1806632" cy="10152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ngers &amp; Cash: Restoring Classics gets air date - Mike Brewer Motoring">
            <a:extLst>
              <a:ext uri="{FF2B5EF4-FFF2-40B4-BE49-F238E27FC236}">
                <a16:creationId xmlns:a16="http://schemas.microsoft.com/office/drawing/2014/main" id="{10429FAB-7182-4460-45B1-D1EB0E50A7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1144" y="179857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Air Fryers: Christmas Made Easy (TV Special 2023) - IMDb">
            <a:extLst>
              <a:ext uri="{FF2B5EF4-FFF2-40B4-BE49-F238E27FC236}">
                <a16:creationId xmlns:a16="http://schemas.microsoft.com/office/drawing/2014/main" id="{75E37A21-1918-B14D-1728-734D55F59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2056" y="1798572"/>
            <a:ext cx="1804800" cy="101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elebrity Yorkshire Auction House: Auctioneer Angus Ashworth returns with  new show taking a look inside celebrity homes">
            <a:extLst>
              <a:ext uri="{FF2B5EF4-FFF2-40B4-BE49-F238E27FC236}">
                <a16:creationId xmlns:a16="http://schemas.microsoft.com/office/drawing/2014/main" id="{663A538E-CEC4-BF18-CB2A-62F728D520D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4" t="7773" b="7773"/>
          <a:stretch/>
        </p:blipFill>
        <p:spPr bwMode="auto">
          <a:xfrm>
            <a:off x="9700233" y="1798572"/>
            <a:ext cx="1806632" cy="10152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A91CF96-3A5F-410F-BF47-E9E485D79AD9}"/>
              </a:ext>
            </a:extLst>
          </p:cNvPr>
          <p:cNvSpPr txBox="1"/>
          <p:nvPr/>
        </p:nvSpPr>
        <p:spPr>
          <a:xfrm>
            <a:off x="5126040" y="2964944"/>
            <a:ext cx="2126706" cy="1938992"/>
          </a:xfrm>
          <a:prstGeom prst="rect">
            <a:avLst/>
          </a:prstGeom>
          <a:noFill/>
        </p:spPr>
        <p:txBody>
          <a:bodyPr wrap="square" rtlCol="0">
            <a:spAutoFit/>
          </a:bodyPr>
          <a:lstStyle/>
          <a:p>
            <a:r>
              <a:rPr lang="en-GB" sz="1200" b="1" dirty="0">
                <a:solidFill>
                  <a:schemeClr val="accent3"/>
                </a:solidFill>
              </a:rPr>
              <a:t>Air Fryers: Christmas Made Easy</a:t>
            </a:r>
          </a:p>
          <a:p>
            <a:r>
              <a:rPr lang="en-GB" sz="1200" dirty="0">
                <a:solidFill>
                  <a:schemeClr val="bg2"/>
                </a:solidFill>
              </a:rPr>
              <a:t>Channel 5, 16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1,790,300</a:t>
            </a:r>
          </a:p>
          <a:p>
            <a:pPr>
              <a:spcBef>
                <a:spcPts val="0"/>
              </a:spcBef>
            </a:pPr>
            <a:r>
              <a:rPr lang="en-GB" sz="1200" dirty="0">
                <a:solidFill>
                  <a:schemeClr val="bg2"/>
                </a:solidFill>
              </a:rPr>
              <a:t>Adults: 1,712,200</a:t>
            </a:r>
          </a:p>
          <a:p>
            <a:pPr>
              <a:spcBef>
                <a:spcPts val="0"/>
              </a:spcBef>
            </a:pPr>
            <a:r>
              <a:rPr lang="en-GB" sz="1200" dirty="0">
                <a:solidFill>
                  <a:schemeClr val="bg2"/>
                </a:solidFill>
              </a:rPr>
              <a:t>ABC1 Ads: 795,100</a:t>
            </a:r>
          </a:p>
          <a:p>
            <a:pPr>
              <a:spcBef>
                <a:spcPts val="0"/>
              </a:spcBef>
            </a:pPr>
            <a:r>
              <a:rPr lang="en-GB" sz="1200" dirty="0">
                <a:solidFill>
                  <a:schemeClr val="bg2"/>
                </a:solidFill>
              </a:rPr>
              <a:t>16-34: 151,200</a:t>
            </a:r>
          </a:p>
          <a:p>
            <a:pPr>
              <a:spcBef>
                <a:spcPts val="0"/>
              </a:spcBef>
            </a:pPr>
            <a:r>
              <a:rPr lang="en-GB" sz="1200" dirty="0">
                <a:solidFill>
                  <a:schemeClr val="bg2"/>
                </a:solidFill>
              </a:rPr>
              <a:t>HP+CH: 153,600</a:t>
            </a:r>
          </a:p>
        </p:txBody>
      </p:sp>
      <p:sp>
        <p:nvSpPr>
          <p:cNvPr id="36" name="TextBox 35">
            <a:extLst>
              <a:ext uri="{FF2B5EF4-FFF2-40B4-BE49-F238E27FC236}">
                <a16:creationId xmlns:a16="http://schemas.microsoft.com/office/drawing/2014/main" id="{9203E1DA-208C-4286-BB21-FFEB8D45DF31}"/>
              </a:ext>
            </a:extLst>
          </p:cNvPr>
          <p:cNvSpPr txBox="1"/>
          <p:nvPr/>
        </p:nvSpPr>
        <p:spPr>
          <a:xfrm>
            <a:off x="2834140" y="2964944"/>
            <a:ext cx="2105116" cy="1938992"/>
          </a:xfrm>
          <a:prstGeom prst="rect">
            <a:avLst/>
          </a:prstGeom>
          <a:noFill/>
        </p:spPr>
        <p:txBody>
          <a:bodyPr wrap="square" rtlCol="0">
            <a:spAutoFit/>
          </a:bodyPr>
          <a:lstStyle/>
          <a:p>
            <a:r>
              <a:rPr lang="en-GB" sz="1200" b="1" dirty="0">
                <a:solidFill>
                  <a:schemeClr val="accent3"/>
                </a:solidFill>
              </a:rPr>
              <a:t>Grand Designs</a:t>
            </a:r>
          </a:p>
          <a:p>
            <a:r>
              <a:rPr lang="en-GB" sz="1200" dirty="0">
                <a:solidFill>
                  <a:schemeClr val="bg2"/>
                </a:solidFill>
              </a:rPr>
              <a:t>Channel 4, 8 Nov</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1,746,800</a:t>
            </a:r>
          </a:p>
          <a:p>
            <a:pPr>
              <a:spcBef>
                <a:spcPts val="0"/>
              </a:spcBef>
            </a:pPr>
            <a:r>
              <a:rPr lang="en-GB" sz="1200" dirty="0">
                <a:solidFill>
                  <a:schemeClr val="bg2"/>
                </a:solidFill>
              </a:rPr>
              <a:t>Adults: 1,691,800</a:t>
            </a:r>
          </a:p>
          <a:p>
            <a:pPr>
              <a:spcBef>
                <a:spcPts val="0"/>
              </a:spcBef>
            </a:pPr>
            <a:r>
              <a:rPr lang="en-GB" sz="1200" dirty="0">
                <a:solidFill>
                  <a:schemeClr val="bg2"/>
                </a:solidFill>
              </a:rPr>
              <a:t>ABC1 Ads: 1,056,300</a:t>
            </a:r>
          </a:p>
          <a:p>
            <a:pPr>
              <a:spcBef>
                <a:spcPts val="0"/>
              </a:spcBef>
            </a:pPr>
            <a:r>
              <a:rPr lang="en-GB" sz="1200" dirty="0">
                <a:solidFill>
                  <a:schemeClr val="bg2"/>
                </a:solidFill>
              </a:rPr>
              <a:t>16-34: 191,200</a:t>
            </a:r>
          </a:p>
          <a:p>
            <a:pPr>
              <a:spcBef>
                <a:spcPts val="0"/>
              </a:spcBef>
            </a:pPr>
            <a:r>
              <a:rPr lang="en-GB" sz="1200" dirty="0">
                <a:solidFill>
                  <a:schemeClr val="bg2"/>
                </a:solidFill>
              </a:rPr>
              <a:t>HP+CH: 179,400</a:t>
            </a:r>
          </a:p>
        </p:txBody>
      </p:sp>
      <p:sp>
        <p:nvSpPr>
          <p:cNvPr id="48" name="TextBox 47">
            <a:extLst>
              <a:ext uri="{FF2B5EF4-FFF2-40B4-BE49-F238E27FC236}">
                <a16:creationId xmlns:a16="http://schemas.microsoft.com/office/drawing/2014/main" id="{E3A6758E-9C07-4927-AE4B-49B13422E4FA}"/>
              </a:ext>
            </a:extLst>
          </p:cNvPr>
          <p:cNvSpPr txBox="1"/>
          <p:nvPr/>
        </p:nvSpPr>
        <p:spPr>
          <a:xfrm>
            <a:off x="7383833" y="2964944"/>
            <a:ext cx="2105116" cy="1938992"/>
          </a:xfrm>
          <a:prstGeom prst="rect">
            <a:avLst/>
          </a:prstGeom>
          <a:noFill/>
        </p:spPr>
        <p:txBody>
          <a:bodyPr wrap="square" rtlCol="0">
            <a:spAutoFit/>
          </a:bodyPr>
          <a:lstStyle/>
          <a:p>
            <a:r>
              <a:rPr lang="en-GB" sz="1200" b="1" dirty="0">
                <a:solidFill>
                  <a:schemeClr val="accent3"/>
                </a:solidFill>
              </a:rPr>
              <a:t>Bangers &amp; Cash: Restoring Classics</a:t>
            </a:r>
          </a:p>
          <a:p>
            <a:r>
              <a:rPr lang="en-GB" sz="1200" dirty="0">
                <a:solidFill>
                  <a:schemeClr val="bg2"/>
                </a:solidFill>
              </a:rPr>
              <a:t>Yesterday, 2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471,400</a:t>
            </a:r>
          </a:p>
          <a:p>
            <a:pPr>
              <a:spcBef>
                <a:spcPts val="0"/>
              </a:spcBef>
            </a:pPr>
            <a:r>
              <a:rPr lang="en-GB" sz="1200" dirty="0">
                <a:solidFill>
                  <a:schemeClr val="bg2"/>
                </a:solidFill>
              </a:rPr>
              <a:t>Adults: 441,500</a:t>
            </a:r>
          </a:p>
          <a:p>
            <a:pPr>
              <a:spcBef>
                <a:spcPts val="0"/>
              </a:spcBef>
            </a:pPr>
            <a:r>
              <a:rPr lang="en-GB" sz="1200" dirty="0">
                <a:solidFill>
                  <a:schemeClr val="bg2"/>
                </a:solidFill>
              </a:rPr>
              <a:t>ABC1 Ads: 215,000</a:t>
            </a:r>
          </a:p>
          <a:p>
            <a:pPr>
              <a:spcBef>
                <a:spcPts val="0"/>
              </a:spcBef>
            </a:pPr>
            <a:r>
              <a:rPr lang="en-GB" sz="1200" dirty="0">
                <a:solidFill>
                  <a:schemeClr val="bg2"/>
                </a:solidFill>
              </a:rPr>
              <a:t>16-34: 2,300</a:t>
            </a:r>
          </a:p>
          <a:p>
            <a:pPr>
              <a:spcBef>
                <a:spcPts val="0"/>
              </a:spcBef>
            </a:pPr>
            <a:r>
              <a:rPr lang="en-GB" sz="1200" dirty="0">
                <a:solidFill>
                  <a:schemeClr val="bg2"/>
                </a:solidFill>
              </a:rPr>
              <a:t>HP+CH: 26,900</a:t>
            </a:r>
          </a:p>
        </p:txBody>
      </p:sp>
      <p:sp>
        <p:nvSpPr>
          <p:cNvPr id="2" name="Title 1">
            <a:extLst>
              <a:ext uri="{FF2B5EF4-FFF2-40B4-BE49-F238E27FC236}">
                <a16:creationId xmlns:a16="http://schemas.microsoft.com/office/drawing/2014/main" id="{B7789AD1-6931-4E92-9154-7C36CD81193B}"/>
              </a:ext>
            </a:extLst>
          </p:cNvPr>
          <p:cNvSpPr>
            <a:spLocks noGrp="1"/>
          </p:cNvSpPr>
          <p:nvPr>
            <p:ph type="title"/>
          </p:nvPr>
        </p:nvSpPr>
        <p:spPr/>
        <p:txBody>
          <a:bodyPr/>
          <a:lstStyle/>
          <a:p>
            <a:r>
              <a:rPr lang="en-GB" u="sng" dirty="0"/>
              <a:t>Hobbies &amp; Leisure</a:t>
            </a:r>
            <a:r>
              <a:rPr lang="en-GB" dirty="0"/>
              <a:t> - Programming Highlights</a:t>
            </a:r>
          </a:p>
        </p:txBody>
      </p:sp>
      <p:sp>
        <p:nvSpPr>
          <p:cNvPr id="5" name="TextBox 4">
            <a:extLst>
              <a:ext uri="{FF2B5EF4-FFF2-40B4-BE49-F238E27FC236}">
                <a16:creationId xmlns:a16="http://schemas.microsoft.com/office/drawing/2014/main" id="{E54E646A-EAD2-4502-970C-0AB0A33B0B47}"/>
              </a:ext>
            </a:extLst>
          </p:cNvPr>
          <p:cNvSpPr txBox="1"/>
          <p:nvPr/>
        </p:nvSpPr>
        <p:spPr>
          <a:xfrm>
            <a:off x="577745" y="2964944"/>
            <a:ext cx="2105116" cy="1938992"/>
          </a:xfrm>
          <a:prstGeom prst="rect">
            <a:avLst/>
          </a:prstGeom>
          <a:noFill/>
        </p:spPr>
        <p:txBody>
          <a:bodyPr wrap="square" rtlCol="0">
            <a:spAutoFit/>
          </a:bodyPr>
          <a:lstStyle/>
          <a:p>
            <a:r>
              <a:rPr lang="en-GB" sz="1200" b="1" dirty="0">
                <a:solidFill>
                  <a:schemeClr val="accent3"/>
                </a:solidFill>
              </a:rPr>
              <a:t>Love Your Garden</a:t>
            </a:r>
          </a:p>
          <a:p>
            <a:r>
              <a:rPr lang="en-GB" sz="1200" dirty="0">
                <a:solidFill>
                  <a:schemeClr val="bg2"/>
                </a:solidFill>
              </a:rPr>
              <a:t>ITV1, 19 Dec</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1,632,600</a:t>
            </a:r>
          </a:p>
          <a:p>
            <a:pPr>
              <a:spcBef>
                <a:spcPts val="0"/>
              </a:spcBef>
            </a:pPr>
            <a:r>
              <a:rPr lang="en-GB" sz="1200" dirty="0">
                <a:solidFill>
                  <a:schemeClr val="bg2"/>
                </a:solidFill>
              </a:rPr>
              <a:t>Adults: 1,559,400</a:t>
            </a:r>
          </a:p>
          <a:p>
            <a:pPr>
              <a:spcBef>
                <a:spcPts val="0"/>
              </a:spcBef>
            </a:pPr>
            <a:r>
              <a:rPr lang="en-GB" sz="1200" dirty="0">
                <a:solidFill>
                  <a:schemeClr val="bg2"/>
                </a:solidFill>
              </a:rPr>
              <a:t>ABC1 Ads: 600,600</a:t>
            </a:r>
          </a:p>
          <a:p>
            <a:pPr>
              <a:spcBef>
                <a:spcPts val="0"/>
              </a:spcBef>
            </a:pPr>
            <a:r>
              <a:rPr lang="en-GB" sz="1200" dirty="0">
                <a:solidFill>
                  <a:schemeClr val="bg2"/>
                </a:solidFill>
              </a:rPr>
              <a:t>16-34: 35,200</a:t>
            </a:r>
          </a:p>
          <a:p>
            <a:pPr>
              <a:spcBef>
                <a:spcPts val="0"/>
              </a:spcBef>
            </a:pPr>
            <a:r>
              <a:rPr lang="en-GB" sz="1200" dirty="0">
                <a:solidFill>
                  <a:schemeClr val="bg2"/>
                </a:solidFill>
              </a:rPr>
              <a:t>HP+CH: 132,700</a:t>
            </a:r>
          </a:p>
        </p:txBody>
      </p:sp>
      <p:cxnSp>
        <p:nvCxnSpPr>
          <p:cNvPr id="12" name="Straight Connector 11">
            <a:extLst>
              <a:ext uri="{FF2B5EF4-FFF2-40B4-BE49-F238E27FC236}">
                <a16:creationId xmlns:a16="http://schemas.microsoft.com/office/drawing/2014/main" id="{C719D7E1-1A54-46B5-A417-7E3FFE470D3D}"/>
              </a:ext>
            </a:extLst>
          </p:cNvPr>
          <p:cNvCxnSpPr>
            <a:cxnSpLocks/>
          </p:cNvCxnSpPr>
          <p:nvPr/>
        </p:nvCxnSpPr>
        <p:spPr>
          <a:xfrm>
            <a:off x="678364" y="2950214"/>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8E7595-F6CA-4FA3-A654-D85AE8932CD2}"/>
              </a:ext>
            </a:extLst>
          </p:cNvPr>
          <p:cNvCxnSpPr>
            <a:cxnSpLocks/>
          </p:cNvCxnSpPr>
          <p:nvPr/>
        </p:nvCxnSpPr>
        <p:spPr>
          <a:xfrm>
            <a:off x="2935066"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EC584E-B8DF-4C74-927D-ECDA0083F697}"/>
              </a:ext>
            </a:extLst>
          </p:cNvPr>
          <p:cNvCxnSpPr>
            <a:cxnSpLocks/>
          </p:cNvCxnSpPr>
          <p:nvPr/>
        </p:nvCxnSpPr>
        <p:spPr>
          <a:xfrm>
            <a:off x="5191768" y="2961419"/>
            <a:ext cx="1752568"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5BE1BF-83F0-43D9-97FC-149C40A490FA}"/>
              </a:ext>
            </a:extLst>
          </p:cNvPr>
          <p:cNvCxnSpPr>
            <a:cxnSpLocks/>
          </p:cNvCxnSpPr>
          <p:nvPr/>
        </p:nvCxnSpPr>
        <p:spPr>
          <a:xfrm flipV="1">
            <a:off x="7448470" y="2961385"/>
            <a:ext cx="1742441"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0A38EF-154F-4E8A-A1A6-39C2C72A106E}"/>
              </a:ext>
            </a:extLst>
          </p:cNvPr>
          <p:cNvCxnSpPr>
            <a:cxnSpLocks/>
          </p:cNvCxnSpPr>
          <p:nvPr/>
        </p:nvCxnSpPr>
        <p:spPr>
          <a:xfrm>
            <a:off x="9705173" y="2950214"/>
            <a:ext cx="1764778"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68C767-BFB7-48A2-ACC6-695985785D2B}"/>
              </a:ext>
            </a:extLst>
          </p:cNvPr>
          <p:cNvSpPr txBox="1"/>
          <p:nvPr/>
        </p:nvSpPr>
        <p:spPr>
          <a:xfrm>
            <a:off x="9686532" y="2964944"/>
            <a:ext cx="2105116" cy="2123658"/>
          </a:xfrm>
          <a:prstGeom prst="rect">
            <a:avLst/>
          </a:prstGeom>
          <a:noFill/>
        </p:spPr>
        <p:txBody>
          <a:bodyPr wrap="square" rtlCol="0">
            <a:spAutoFit/>
          </a:bodyPr>
          <a:lstStyle/>
          <a:p>
            <a:r>
              <a:rPr lang="en-GB" sz="1200" b="1" dirty="0">
                <a:solidFill>
                  <a:schemeClr val="accent3"/>
                </a:solidFill>
              </a:rPr>
              <a:t>Celebrity Yorkshire Auction House</a:t>
            </a:r>
          </a:p>
          <a:p>
            <a:r>
              <a:rPr lang="en-GB" sz="1200" dirty="0">
                <a:solidFill>
                  <a:schemeClr val="bg2"/>
                </a:solidFill>
              </a:rPr>
              <a:t>Really, 20 Nov</a:t>
            </a:r>
          </a:p>
          <a:p>
            <a:endParaRPr lang="en-GB" sz="1200" dirty="0">
              <a:solidFill>
                <a:schemeClr val="bg2"/>
              </a:solidFill>
            </a:endParaRPr>
          </a:p>
          <a:p>
            <a:r>
              <a:rPr lang="en-GB" sz="1200" b="1" dirty="0">
                <a:solidFill>
                  <a:schemeClr val="accent3"/>
                </a:solidFill>
              </a:rPr>
              <a:t>Average Audience</a:t>
            </a:r>
          </a:p>
          <a:p>
            <a:pPr>
              <a:spcBef>
                <a:spcPts val="0"/>
              </a:spcBef>
            </a:pPr>
            <a:r>
              <a:rPr lang="en-GB" sz="1200" dirty="0">
                <a:solidFill>
                  <a:schemeClr val="bg2"/>
                </a:solidFill>
              </a:rPr>
              <a:t>Individuals: 395,700</a:t>
            </a:r>
          </a:p>
          <a:p>
            <a:pPr>
              <a:spcBef>
                <a:spcPts val="0"/>
              </a:spcBef>
            </a:pPr>
            <a:r>
              <a:rPr lang="en-GB" sz="1200" dirty="0">
                <a:solidFill>
                  <a:schemeClr val="bg2"/>
                </a:solidFill>
              </a:rPr>
              <a:t>Adults: 395,700</a:t>
            </a:r>
          </a:p>
          <a:p>
            <a:pPr>
              <a:spcBef>
                <a:spcPts val="0"/>
              </a:spcBef>
            </a:pPr>
            <a:r>
              <a:rPr lang="en-GB" sz="1200" dirty="0">
                <a:solidFill>
                  <a:schemeClr val="bg2"/>
                </a:solidFill>
              </a:rPr>
              <a:t>ABC1 Ads: 120,200</a:t>
            </a:r>
          </a:p>
          <a:p>
            <a:pPr>
              <a:spcBef>
                <a:spcPts val="0"/>
              </a:spcBef>
            </a:pPr>
            <a:r>
              <a:rPr lang="en-GB" sz="1200" dirty="0">
                <a:solidFill>
                  <a:schemeClr val="bg2"/>
                </a:solidFill>
              </a:rPr>
              <a:t>16-34: 8,400</a:t>
            </a:r>
          </a:p>
          <a:p>
            <a:pPr>
              <a:spcBef>
                <a:spcPts val="0"/>
              </a:spcBef>
            </a:pPr>
            <a:r>
              <a:rPr lang="en-GB" sz="1200" dirty="0">
                <a:solidFill>
                  <a:schemeClr val="bg2"/>
                </a:solidFill>
              </a:rPr>
              <a:t>HP+CH: 1,100</a:t>
            </a:r>
          </a:p>
          <a:p>
            <a:pPr>
              <a:spcBef>
                <a:spcPts val="0"/>
              </a:spcBef>
            </a:pPr>
            <a:endParaRPr lang="en-GB" sz="1200" dirty="0">
              <a:solidFill>
                <a:schemeClr val="bg2"/>
              </a:solidFill>
            </a:endParaRPr>
          </a:p>
        </p:txBody>
      </p:sp>
      <p:sp>
        <p:nvSpPr>
          <p:cNvPr id="3" name="Text Placeholder 2">
            <a:extLst>
              <a:ext uri="{FF2B5EF4-FFF2-40B4-BE49-F238E27FC236}">
                <a16:creationId xmlns:a16="http://schemas.microsoft.com/office/drawing/2014/main" id="{1C7AB7AF-06D2-D477-A7E1-6191D3D550F0}"/>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Average audience figures - Consolidated, Top performing episode of series (if applicable)</a:t>
            </a:r>
          </a:p>
        </p:txBody>
      </p:sp>
    </p:spTree>
    <p:extLst>
      <p:ext uri="{BB962C8B-B14F-4D97-AF65-F5344CB8AC3E}">
        <p14:creationId xmlns:p14="http://schemas.microsoft.com/office/powerpoint/2010/main" val="445016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p:txBody>
          <a:bodyPr>
            <a:normAutofit lnSpcReduction="10000"/>
          </a:bodyPr>
          <a:lstStyle/>
          <a:p>
            <a:r>
              <a:rPr lang="en-GB" b="1" dirty="0">
                <a:solidFill>
                  <a:srgbClr val="E10514"/>
                </a:solidFill>
              </a:rPr>
              <a:t>Reacher </a:t>
            </a:r>
            <a:r>
              <a:rPr lang="en-GB" dirty="0">
                <a:solidFill>
                  <a:schemeClr val="bg2"/>
                </a:solidFill>
              </a:rPr>
              <a:t>S2, Ep1</a:t>
            </a:r>
            <a:endParaRPr lang="en-GB" b="1" dirty="0">
              <a:solidFill>
                <a:srgbClr val="E10514"/>
              </a:solidFill>
            </a:endParaRPr>
          </a:p>
          <a:p>
            <a:r>
              <a:rPr lang="en-GB" dirty="0">
                <a:solidFill>
                  <a:schemeClr val="bg2"/>
                </a:solidFill>
              </a:rPr>
              <a:t>Prime, Drama </a:t>
            </a:r>
          </a:p>
          <a:p>
            <a:r>
              <a:rPr lang="en-GB" dirty="0">
                <a:solidFill>
                  <a:schemeClr val="bg2"/>
                </a:solidFill>
              </a:rPr>
              <a:t>Individuals: 2,202,493</a:t>
            </a:r>
          </a:p>
          <a:p>
            <a:r>
              <a:rPr lang="en-GB" dirty="0">
                <a:solidFill>
                  <a:schemeClr val="bg2"/>
                </a:solidFill>
              </a:rPr>
              <a:t>Adults: 2,153,787</a:t>
            </a:r>
          </a:p>
          <a:p>
            <a:endParaRPr lang="en-GB" dirty="0">
              <a:solidFill>
                <a:schemeClr val="bg2"/>
              </a:solidFill>
            </a:endParaRPr>
          </a:p>
          <a:p>
            <a:endParaRPr lang="en-GB"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lnSpcReduction="10000"/>
          </a:bodyPr>
          <a:lstStyle/>
          <a:p>
            <a:r>
              <a:rPr lang="en-GB" b="1" dirty="0">
                <a:solidFill>
                  <a:srgbClr val="E10514"/>
                </a:solidFill>
              </a:rPr>
              <a:t>Bodies </a:t>
            </a:r>
            <a:r>
              <a:rPr lang="en-GB" dirty="0">
                <a:solidFill>
                  <a:schemeClr val="bg2"/>
                </a:solidFill>
              </a:rPr>
              <a:t>S1, Ep1 </a:t>
            </a:r>
            <a:endParaRPr lang="en-GB" b="1" dirty="0">
              <a:solidFill>
                <a:srgbClr val="E10514"/>
              </a:solidFill>
            </a:endParaRPr>
          </a:p>
          <a:p>
            <a:r>
              <a:rPr lang="en-GB" dirty="0">
                <a:solidFill>
                  <a:schemeClr val="bg2"/>
                </a:solidFill>
              </a:rPr>
              <a:t>Netflix, Drama </a:t>
            </a:r>
          </a:p>
          <a:p>
            <a:r>
              <a:rPr lang="en-GB" dirty="0">
                <a:solidFill>
                  <a:schemeClr val="bg2"/>
                </a:solidFill>
              </a:rPr>
              <a:t>Individuals: 2,960,082 </a:t>
            </a:r>
          </a:p>
          <a:p>
            <a:r>
              <a:rPr lang="en-GB" dirty="0">
                <a:solidFill>
                  <a:schemeClr val="bg2"/>
                </a:solidFill>
              </a:rPr>
              <a:t>Adults: 2,851,221</a:t>
            </a: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a:xfrm>
            <a:off x="5195495" y="2428621"/>
            <a:ext cx="1923784" cy="812103"/>
          </a:xfrm>
        </p:spPr>
        <p:txBody>
          <a:bodyPr>
            <a:normAutofit lnSpcReduction="10000"/>
          </a:bodyPr>
          <a:lstStyle/>
          <a:p>
            <a:r>
              <a:rPr lang="en-GB" b="1" dirty="0">
                <a:solidFill>
                  <a:srgbClr val="E10514"/>
                </a:solidFill>
              </a:rPr>
              <a:t>Loki </a:t>
            </a:r>
            <a:r>
              <a:rPr lang="en-GB" dirty="0">
                <a:solidFill>
                  <a:schemeClr val="bg2"/>
                </a:solidFill>
              </a:rPr>
              <a:t>S2, Ep1</a:t>
            </a:r>
            <a:endParaRPr lang="en-GB" b="1" dirty="0">
              <a:solidFill>
                <a:srgbClr val="E10514"/>
              </a:solidFill>
            </a:endParaRPr>
          </a:p>
          <a:p>
            <a:r>
              <a:rPr lang="en-GB" dirty="0">
                <a:solidFill>
                  <a:schemeClr val="bg2"/>
                </a:solidFill>
              </a:rPr>
              <a:t>Disney+, Drama </a:t>
            </a:r>
          </a:p>
          <a:p>
            <a:r>
              <a:rPr lang="en-GB" dirty="0">
                <a:solidFill>
                  <a:schemeClr val="bg2"/>
                </a:solidFill>
              </a:rPr>
              <a:t>Individuals: 1,961,325</a:t>
            </a:r>
          </a:p>
          <a:p>
            <a:r>
              <a:rPr lang="en-GB" dirty="0">
                <a:solidFill>
                  <a:schemeClr val="bg2"/>
                </a:solidFill>
              </a:rPr>
              <a:t>Adults: 1,744,457</a:t>
            </a:r>
          </a:p>
          <a:p>
            <a:endParaRPr lang="en-GB" dirty="0">
              <a:solidFill>
                <a:schemeClr val="bg2"/>
              </a:solidFill>
            </a:endParaRPr>
          </a:p>
          <a:p>
            <a:endParaRPr lang="en-GB"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rmAutofit lnSpcReduction="10000"/>
          </a:bodyPr>
          <a:lstStyle/>
          <a:p>
            <a:r>
              <a:rPr lang="en-GB" b="1" dirty="0">
                <a:solidFill>
                  <a:srgbClr val="E10514"/>
                </a:solidFill>
              </a:rPr>
              <a:t>The Crown </a:t>
            </a:r>
            <a:r>
              <a:rPr lang="en-GB" dirty="0">
                <a:solidFill>
                  <a:schemeClr val="bg2"/>
                </a:solidFill>
              </a:rPr>
              <a:t>S6,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2,948,774</a:t>
            </a:r>
          </a:p>
          <a:p>
            <a:r>
              <a:rPr lang="en-GB" dirty="0">
                <a:solidFill>
                  <a:schemeClr val="bg2"/>
                </a:solidFill>
              </a:rPr>
              <a:t>Adults: 2,866,560</a:t>
            </a:r>
          </a:p>
          <a:p>
            <a:endParaRPr lang="en-GB" dirty="0">
              <a:solidFill>
                <a:schemeClr val="bg2"/>
              </a:solidFill>
            </a:endParaRPr>
          </a:p>
          <a:p>
            <a:endParaRPr lang="en-GB" dirty="0">
              <a:solidFill>
                <a:schemeClr val="bg2"/>
              </a:solidFill>
            </a:endParaRP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lnSpcReduction="10000"/>
          </a:bodyPr>
          <a:lstStyle/>
          <a:p>
            <a:r>
              <a:rPr lang="en-GB" b="1" dirty="0">
                <a:solidFill>
                  <a:srgbClr val="E10514"/>
                </a:solidFill>
              </a:rPr>
              <a:t>Gen V </a:t>
            </a:r>
            <a:r>
              <a:rPr lang="en-GB" dirty="0">
                <a:solidFill>
                  <a:schemeClr val="bg2"/>
                </a:solidFill>
              </a:rPr>
              <a:t>S1, Ep8</a:t>
            </a:r>
            <a:endParaRPr lang="en-GB" b="1" dirty="0">
              <a:solidFill>
                <a:srgbClr val="E10514"/>
              </a:solidFill>
            </a:endParaRPr>
          </a:p>
          <a:p>
            <a:r>
              <a:rPr lang="en-GB" dirty="0">
                <a:solidFill>
                  <a:schemeClr val="bg2"/>
                </a:solidFill>
              </a:rPr>
              <a:t>Prime, Entertainment </a:t>
            </a:r>
          </a:p>
          <a:p>
            <a:r>
              <a:rPr lang="en-GB" dirty="0">
                <a:solidFill>
                  <a:schemeClr val="bg2"/>
                </a:solidFill>
              </a:rPr>
              <a:t>Individuals: 820,943 </a:t>
            </a:r>
          </a:p>
          <a:p>
            <a:r>
              <a:rPr lang="en-GB" dirty="0">
                <a:solidFill>
                  <a:schemeClr val="bg2"/>
                </a:solidFill>
              </a:rPr>
              <a:t>Adults: 806,674 </a:t>
            </a:r>
          </a:p>
          <a:p>
            <a:endParaRPr lang="en-GB" dirty="0">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a:xfrm>
            <a:off x="2792633" y="4654203"/>
            <a:ext cx="1582722" cy="812103"/>
          </a:xfrm>
        </p:spPr>
        <p:txBody>
          <a:bodyPr>
            <a:normAutofit fontScale="92500"/>
          </a:bodyPr>
          <a:lstStyle/>
          <a:p>
            <a:r>
              <a:rPr lang="en-GB" b="1" dirty="0">
                <a:solidFill>
                  <a:srgbClr val="E10514"/>
                </a:solidFill>
              </a:rPr>
              <a:t>What If… ? </a:t>
            </a:r>
            <a:r>
              <a:rPr lang="en-GB" dirty="0">
                <a:solidFill>
                  <a:schemeClr val="bg2"/>
                </a:solidFill>
              </a:rPr>
              <a:t>S2, Ep1</a:t>
            </a:r>
            <a:endParaRPr lang="en-GB" b="1" dirty="0">
              <a:solidFill>
                <a:srgbClr val="E10514"/>
              </a:solidFill>
            </a:endParaRPr>
          </a:p>
          <a:p>
            <a:r>
              <a:rPr lang="en-GB" dirty="0">
                <a:solidFill>
                  <a:schemeClr val="bg2"/>
                </a:solidFill>
              </a:rPr>
              <a:t>Disney+, Entertainment </a:t>
            </a:r>
          </a:p>
          <a:p>
            <a:r>
              <a:rPr lang="en-GB" dirty="0">
                <a:solidFill>
                  <a:schemeClr val="bg2"/>
                </a:solidFill>
              </a:rPr>
              <a:t>Individuals:  597,796</a:t>
            </a:r>
          </a:p>
          <a:p>
            <a:r>
              <a:rPr lang="en-GB" dirty="0">
                <a:solidFill>
                  <a:schemeClr val="bg2"/>
                </a:solidFill>
              </a:rPr>
              <a:t>Adults:  505,522 </a:t>
            </a:r>
          </a:p>
          <a:p>
            <a:endParaRPr lang="en-GB"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rmAutofit fontScale="92500" lnSpcReduction="20000"/>
          </a:bodyPr>
          <a:lstStyle/>
          <a:p>
            <a:r>
              <a:rPr lang="en-GB" b="1" dirty="0">
                <a:solidFill>
                  <a:srgbClr val="E10514"/>
                </a:solidFill>
              </a:rPr>
              <a:t>Squid Game: The Challenge </a:t>
            </a:r>
            <a:r>
              <a:rPr lang="en-GB" dirty="0">
                <a:solidFill>
                  <a:schemeClr val="bg2"/>
                </a:solidFill>
              </a:rPr>
              <a:t>S1,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2,158,694</a:t>
            </a:r>
          </a:p>
          <a:p>
            <a:r>
              <a:rPr lang="en-GB" dirty="0">
                <a:solidFill>
                  <a:schemeClr val="bg2"/>
                </a:solidFill>
              </a:rPr>
              <a:t>Adults:  1,919,332 </a:t>
            </a:r>
          </a:p>
          <a:p>
            <a:endParaRPr lang="en-GB"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a:xfrm>
            <a:off x="5226317" y="4654203"/>
            <a:ext cx="1669918" cy="812103"/>
          </a:xfrm>
        </p:spPr>
        <p:txBody>
          <a:bodyPr>
            <a:normAutofit fontScale="92500" lnSpcReduction="20000"/>
          </a:bodyPr>
          <a:lstStyle/>
          <a:p>
            <a:r>
              <a:rPr lang="en-GB" b="1" dirty="0">
                <a:solidFill>
                  <a:srgbClr val="E10514"/>
                </a:solidFill>
              </a:rPr>
              <a:t>007: Road To A Million</a:t>
            </a:r>
            <a:r>
              <a:rPr lang="en-GB" dirty="0">
                <a:solidFill>
                  <a:schemeClr val="bg2"/>
                </a:solidFill>
              </a:rPr>
              <a:t> S1, Ep1</a:t>
            </a:r>
            <a:endParaRPr lang="en-GB" b="1" dirty="0">
              <a:solidFill>
                <a:srgbClr val="E10514"/>
              </a:solidFill>
            </a:endParaRPr>
          </a:p>
          <a:p>
            <a:r>
              <a:rPr lang="en-GB" dirty="0">
                <a:solidFill>
                  <a:schemeClr val="bg2"/>
                </a:solidFill>
              </a:rPr>
              <a:t>Prime, Entertainment </a:t>
            </a:r>
          </a:p>
          <a:p>
            <a:r>
              <a:rPr lang="en-GB" dirty="0">
                <a:solidFill>
                  <a:schemeClr val="bg2"/>
                </a:solidFill>
              </a:rPr>
              <a:t>Individuals:  529,635 </a:t>
            </a:r>
          </a:p>
          <a:p>
            <a:r>
              <a:rPr lang="en-GB" dirty="0">
                <a:solidFill>
                  <a:schemeClr val="bg2"/>
                </a:solidFill>
              </a:rPr>
              <a:t>Adults:  513,366 </a:t>
            </a:r>
          </a:p>
          <a:p>
            <a:endParaRPr lang="en-GB"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9" y="4654203"/>
            <a:ext cx="1669918" cy="812103"/>
          </a:xfrm>
        </p:spPr>
        <p:txBody>
          <a:bodyPr>
            <a:normAutofit fontScale="92500"/>
          </a:bodyPr>
          <a:lstStyle/>
          <a:p>
            <a:r>
              <a:rPr lang="en-GB" b="1" dirty="0">
                <a:solidFill>
                  <a:srgbClr val="E10514"/>
                </a:solidFill>
              </a:rPr>
              <a:t>Selling Sunset </a:t>
            </a:r>
            <a:r>
              <a:rPr lang="en-GB" dirty="0">
                <a:solidFill>
                  <a:schemeClr val="bg2"/>
                </a:solidFill>
              </a:rPr>
              <a:t>S7, Ep1</a:t>
            </a:r>
            <a:endParaRPr lang="en-GB" b="1" dirty="0">
              <a:solidFill>
                <a:srgbClr val="E10514"/>
              </a:solidFill>
            </a:endParaRPr>
          </a:p>
          <a:p>
            <a:r>
              <a:rPr lang="en-GB" dirty="0">
                <a:solidFill>
                  <a:schemeClr val="bg2"/>
                </a:solidFill>
              </a:rPr>
              <a:t>Netflix, Entertainment </a:t>
            </a:r>
          </a:p>
          <a:p>
            <a:r>
              <a:rPr lang="en-GB" dirty="0">
                <a:solidFill>
                  <a:schemeClr val="bg2"/>
                </a:solidFill>
              </a:rPr>
              <a:t>Individuals:  704,946</a:t>
            </a:r>
          </a:p>
          <a:p>
            <a:r>
              <a:rPr lang="en-GB" dirty="0">
                <a:solidFill>
                  <a:schemeClr val="bg2"/>
                </a:solidFill>
              </a:rPr>
              <a:t>Adults:  678,901 </a:t>
            </a:r>
          </a:p>
          <a:p>
            <a:endParaRPr lang="en-GB" dirty="0">
              <a:solidFill>
                <a:schemeClr val="bg2"/>
              </a:solidFill>
            </a:endParaRPr>
          </a:p>
          <a:p>
            <a:endParaRPr lang="en-GB"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fontScale="92500"/>
          </a:bodyPr>
          <a:lstStyle/>
          <a:p>
            <a:r>
              <a:rPr lang="en-GB" b="1" dirty="0">
                <a:solidFill>
                  <a:srgbClr val="E10514"/>
                </a:solidFill>
              </a:rPr>
              <a:t>The Kardashians </a:t>
            </a:r>
            <a:r>
              <a:rPr lang="en-GB" dirty="0">
                <a:solidFill>
                  <a:schemeClr val="bg2"/>
                </a:solidFill>
              </a:rPr>
              <a:t>S4, Ep3</a:t>
            </a:r>
            <a:endParaRPr lang="en-GB" b="1" dirty="0">
              <a:solidFill>
                <a:srgbClr val="E10514"/>
              </a:solidFill>
            </a:endParaRPr>
          </a:p>
          <a:p>
            <a:r>
              <a:rPr lang="en-GB" dirty="0">
                <a:solidFill>
                  <a:schemeClr val="bg2"/>
                </a:solidFill>
              </a:rPr>
              <a:t>Disney+, Entertainment </a:t>
            </a:r>
          </a:p>
          <a:p>
            <a:r>
              <a:rPr lang="en-GB" dirty="0">
                <a:solidFill>
                  <a:schemeClr val="bg2"/>
                </a:solidFill>
              </a:rPr>
              <a:t>Individuals:  418,784</a:t>
            </a:r>
          </a:p>
          <a:p>
            <a:r>
              <a:rPr lang="en-GB" dirty="0">
                <a:solidFill>
                  <a:schemeClr val="bg2"/>
                </a:solidFill>
              </a:rPr>
              <a:t>Adults:  406,548 </a:t>
            </a:r>
          </a:p>
          <a:p>
            <a:endParaRPr lang="en-GB"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Q4 2023, individuals and adults. Average audience achieved during the first seven days of their availability. Only includes TV set viewing.  </a:t>
            </a:r>
          </a:p>
        </p:txBody>
      </p:sp>
      <p:pic>
        <p:nvPicPr>
          <p:cNvPr id="3076" name="Picture 4" descr="Bodies (2023) - Taste">
            <a:extLst>
              <a:ext uri="{FF2B5EF4-FFF2-40B4-BE49-F238E27FC236}">
                <a16:creationId xmlns:a16="http://schemas.microsoft.com/office/drawing/2014/main" id="{46709043-1D20-2DC7-F0CC-23A86CCFB8C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acher season 2 release date announced with action-packed trailer | Radio  Times">
            <a:extLst>
              <a:ext uri="{FF2B5EF4-FFF2-40B4-BE49-F238E27FC236}">
                <a16:creationId xmlns:a16="http://schemas.microsoft.com/office/drawing/2014/main" id="{1EA4BB27-2FB3-A02E-04D6-62282C190323}"/>
              </a:ext>
            </a:extLst>
          </p:cNvPr>
          <p:cNvPicPr>
            <a:picLocks noGrp="1" noChangeAspect="1" noChangeArrowheads="1"/>
          </p:cNvPicPr>
          <p:nvPr>
            <p:ph type="pic" sz="quarter" idx="14"/>
          </p:nvPr>
        </p:nvPicPr>
        <p:blipFill>
          <a:blip r:embed="rId4">
            <a:extLst>
              <a:ext uri="{28A0092B-C50C-407E-A947-70E740481C1C}">
                <a14:useLocalDpi xmlns:a14="http://schemas.microsoft.com/office/drawing/2010/main" val="0"/>
              </a:ext>
            </a:extLst>
          </a:blip>
          <a:srcRect l="16694" r="166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ki Season 2 and the Art of a Perfect Ending - IGN">
            <a:extLst>
              <a:ext uri="{FF2B5EF4-FFF2-40B4-BE49-F238E27FC236}">
                <a16:creationId xmlns:a16="http://schemas.microsoft.com/office/drawing/2014/main" id="{B464E1E0-2EAC-3FA5-DB6D-6A9A5D26DFCE}"/>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Brian Cox To Appear In 007: Road To A Million | James Bond 007">
            <a:extLst>
              <a:ext uri="{FF2B5EF4-FFF2-40B4-BE49-F238E27FC236}">
                <a16:creationId xmlns:a16="http://schemas.microsoft.com/office/drawing/2014/main" id="{098E2E81-50F8-3DF6-A60A-CE0517CB3A6D}"/>
              </a:ext>
            </a:extLst>
          </p:cNvPr>
          <p:cNvPicPr>
            <a:picLocks noGrp="1" noChangeAspect="1" noChangeArrowheads="1"/>
          </p:cNvPicPr>
          <p:nvPr>
            <p:ph type="pic" sz="quarter" idx="20"/>
          </p:nvPr>
        </p:nvPicPr>
        <p:blipFill>
          <a:blip r:embed="rId6">
            <a:extLst>
              <a:ext uri="{28A0092B-C50C-407E-A947-70E740481C1C}">
                <a14:useLocalDpi xmlns:a14="http://schemas.microsoft.com/office/drawing/2010/main" val="0"/>
              </a:ext>
            </a:extLst>
          </a:blip>
          <a:srcRect l="13099" r="13099"/>
          <a:stretch>
            <a:fillRect/>
          </a:stretch>
        </p:blipFill>
        <p:spPr bwMode="auto">
          <a:xfrm>
            <a:off x="5538788"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The Kardashians season 4 release schedule: When is episode 10? | Radio Times">
            <a:extLst>
              <a:ext uri="{FF2B5EF4-FFF2-40B4-BE49-F238E27FC236}">
                <a16:creationId xmlns:a16="http://schemas.microsoft.com/office/drawing/2014/main" id="{BCAFAC6A-07D8-81A2-0F6B-6D0BE3DB789D}"/>
              </a:ext>
            </a:extLst>
          </p:cNvPr>
          <p:cNvPicPr>
            <a:picLocks noGrp="1" noChangeAspect="1" noChangeArrowheads="1"/>
          </p:cNvPicPr>
          <p:nvPr>
            <p:ph type="pic" sz="quarter" idx="22"/>
          </p:nvPr>
        </p:nvPicPr>
        <p:blipFill>
          <a:blip r:embed="rId7">
            <a:extLst>
              <a:ext uri="{28A0092B-C50C-407E-A947-70E740481C1C}">
                <a14:useLocalDpi xmlns:a14="http://schemas.microsoft.com/office/drawing/2010/main" val="0"/>
              </a:ext>
            </a:extLst>
          </a:blip>
          <a:srcRect l="16633" r="16633"/>
          <a:stretch>
            <a:fillRect/>
          </a:stretch>
        </p:blipFill>
        <p:spPr bwMode="auto">
          <a:xfrm>
            <a:off x="1046321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e Crown: Season 6 Part 1 Official Trailer (Netflix)">
            <a:extLst>
              <a:ext uri="{FF2B5EF4-FFF2-40B4-BE49-F238E27FC236}">
                <a16:creationId xmlns:a16="http://schemas.microsoft.com/office/drawing/2014/main" id="{01740124-4037-1CA3-0E44-4A7FDA0E6333}"/>
              </a:ext>
            </a:extLst>
          </p:cNvPr>
          <p:cNvPicPr>
            <a:picLocks noGrp="1" noChangeAspect="1" noChangeArrowheads="1"/>
          </p:cNvPicPr>
          <p:nvPr>
            <p:ph type="pic" sz="quarter" idx="16"/>
          </p:nvPr>
        </p:nvPicPr>
        <p:blipFill rotWithShape="1">
          <a:blip r:embed="rId8">
            <a:extLst>
              <a:ext uri="{28A0092B-C50C-407E-A947-70E740481C1C}">
                <a14:useLocalDpi xmlns:a14="http://schemas.microsoft.com/office/drawing/2010/main" val="0"/>
              </a:ext>
            </a:extLst>
          </a:blip>
          <a:srcRect l="11485" r="3851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atch Gen V - Season 1 | Prime Video">
            <a:extLst>
              <a:ext uri="{FF2B5EF4-FFF2-40B4-BE49-F238E27FC236}">
                <a16:creationId xmlns:a16="http://schemas.microsoft.com/office/drawing/2014/main" id="{56A95522-6683-5360-EFC4-D81B9FF9D4A4}"/>
              </a:ext>
            </a:extLst>
          </p:cNvPr>
          <p:cNvPicPr>
            <a:picLocks noGrp="1" noChangeAspect="1" noChangeArrowheads="1"/>
          </p:cNvPicPr>
          <p:nvPr>
            <p:ph type="pic" sz="quarter" idx="17"/>
          </p:nvPr>
        </p:nvPicPr>
        <p:blipFill rotWithShape="1">
          <a:blip r:embed="rId9">
            <a:extLst>
              <a:ext uri="{28A0092B-C50C-407E-A947-70E740481C1C}">
                <a14:useLocalDpi xmlns:a14="http://schemas.microsoft.com/office/drawing/2010/main" val="0"/>
              </a:ext>
            </a:extLst>
          </a:blip>
          <a:srcRect l="47780" r="9084" b="23314"/>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lling Sunset' Drops Season 7 Premiere Date, Photo and More">
            <a:extLst>
              <a:ext uri="{FF2B5EF4-FFF2-40B4-BE49-F238E27FC236}">
                <a16:creationId xmlns:a16="http://schemas.microsoft.com/office/drawing/2014/main" id="{2BCF605B-7C58-1EF6-F0DA-D8508A5E5BA6}"/>
              </a:ext>
            </a:extLst>
          </p:cNvPr>
          <p:cNvPicPr>
            <a:picLocks noGrp="1" noChangeAspect="1" noChangeArrowheads="1"/>
          </p:cNvPicPr>
          <p:nvPr>
            <p:ph type="pic" sz="quarter" idx="21"/>
          </p:nvPr>
        </p:nvPicPr>
        <p:blipFill>
          <a:blip r:embed="rId10">
            <a:extLst>
              <a:ext uri="{28A0092B-C50C-407E-A947-70E740481C1C}">
                <a14:useLocalDpi xmlns:a14="http://schemas.microsoft.com/office/drawing/2010/main" val="0"/>
              </a:ext>
            </a:extLst>
          </a:blip>
          <a:srcRect l="16667" r="166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quid Game: The Challenge' Players and Producers Talk Finale and Backlash">
            <a:extLst>
              <a:ext uri="{FF2B5EF4-FFF2-40B4-BE49-F238E27FC236}">
                <a16:creationId xmlns:a16="http://schemas.microsoft.com/office/drawing/2014/main" id="{FD2CF8E1-2D23-A163-C007-6C9456197555}"/>
              </a:ext>
            </a:extLst>
          </p:cNvPr>
          <p:cNvPicPr>
            <a:picLocks noGrp="1" noChangeAspect="1" noChangeArrowheads="1"/>
          </p:cNvPicPr>
          <p:nvPr>
            <p:ph type="pic" sz="quarter" idx="18"/>
          </p:nvPr>
        </p:nvPicPr>
        <p:blipFill>
          <a:blip r:embed="rId11">
            <a:extLst>
              <a:ext uri="{28A0092B-C50C-407E-A947-70E740481C1C}">
                <a14:useLocalDpi xmlns:a14="http://schemas.microsoft.com/office/drawing/2010/main" val="0"/>
              </a:ext>
            </a:extLst>
          </a:blip>
          <a:srcRect l="16667" r="16667"/>
          <a:stretch>
            <a:fillRect/>
          </a:stretch>
        </p:blipFill>
        <p:spPr bwMode="auto">
          <a:xfrm>
            <a:off x="614363" y="3346450"/>
            <a:ext cx="1184275" cy="11842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rvel's What If Season 2 | Official Trailer">
            <a:extLst>
              <a:ext uri="{FF2B5EF4-FFF2-40B4-BE49-F238E27FC236}">
                <a16:creationId xmlns:a16="http://schemas.microsoft.com/office/drawing/2014/main" id="{55B2C0F3-59FE-6DE3-128F-9A80DE9D8C3E}"/>
              </a:ext>
            </a:extLst>
          </p:cNvPr>
          <p:cNvPicPr>
            <a:picLocks noGrp="1" noChangeAspect="1" noChangeArrowheads="1"/>
          </p:cNvPicPr>
          <p:nvPr>
            <p:ph type="pic" sz="quarter" idx="19"/>
          </p:nvPr>
        </p:nvPicPr>
        <p:blipFill>
          <a:blip r:embed="rId12">
            <a:extLst>
              <a:ext uri="{28A0092B-C50C-407E-A947-70E740481C1C}">
                <a14:useLocalDpi xmlns:a14="http://schemas.microsoft.com/office/drawing/2010/main" val="0"/>
              </a:ext>
            </a:extLst>
          </a:blip>
          <a:srcRect l="21958" r="219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016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standing in a room with lights&#10;&#10;Description automatically generated">
            <a:extLst>
              <a:ext uri="{FF2B5EF4-FFF2-40B4-BE49-F238E27FC236}">
                <a16:creationId xmlns:a16="http://schemas.microsoft.com/office/drawing/2014/main" id="{A73DBE4D-8060-67C2-627B-7D9FEEF29C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Q4 2023</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Bumble, “The Like Detector”</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sitting on a boat holding a mermaid tail&#10;&#10;Description automatically generated">
            <a:extLst>
              <a:ext uri="{FF2B5EF4-FFF2-40B4-BE49-F238E27FC236}">
                <a16:creationId xmlns:a16="http://schemas.microsoft.com/office/drawing/2014/main" id="{4AA6E9B2-50F3-E8A9-D2C9-AF6CB077FA0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E40D7E0D-C2A2-E748-B0EC-446D27D35B3D}"/>
              </a:ext>
            </a:extLst>
          </p:cNvPr>
          <p:cNvSpPr/>
          <p:nvPr/>
        </p:nvSpPr>
        <p:spPr>
          <a:xfrm flipH="1">
            <a:off x="-6" y="0"/>
            <a:ext cx="11617897" cy="4427621"/>
          </a:xfrm>
          <a:prstGeom prst="rect">
            <a:avLst/>
          </a:prstGeom>
          <a:gradFill flip="none" rotWithShape="1">
            <a:gsLst>
              <a:gs pos="42000">
                <a:schemeClr val="bg1">
                  <a:lumMod val="0"/>
                  <a:alpha val="0"/>
                </a:schemeClr>
              </a:gs>
              <a:gs pos="4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Q4 2024</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Burger King, “</a:t>
            </a:r>
            <a:r>
              <a:rPr lang="en-GB" dirty="0" err="1">
                <a:solidFill>
                  <a:schemeClr val="bg1"/>
                </a:solidFill>
              </a:rPr>
              <a:t>Foodfillment</a:t>
            </a:r>
            <a:r>
              <a:rPr lang="en-GB" dirty="0">
                <a:solidFill>
                  <a:schemeClr val="bg1"/>
                </a:solidFill>
              </a:rPr>
              <a:t>”</a:t>
            </a:r>
          </a:p>
        </p:txBody>
      </p:sp>
    </p:spTree>
    <p:extLst>
      <p:ext uri="{BB962C8B-B14F-4D97-AF65-F5344CB8AC3E}">
        <p14:creationId xmlns:p14="http://schemas.microsoft.com/office/powerpoint/2010/main" val="30140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
        <p:nvSpPr>
          <p:cNvPr id="7" name="Text Placeholder 6">
            <a:extLst>
              <a:ext uri="{FF2B5EF4-FFF2-40B4-BE49-F238E27FC236}">
                <a16:creationId xmlns:a16="http://schemas.microsoft.com/office/drawing/2014/main" id="{878DCE4C-B8A8-32AF-BB96-04C1630D0276}"/>
              </a:ext>
            </a:extLst>
          </p:cNvPr>
          <p:cNvSpPr>
            <a:spLocks noGrp="1"/>
          </p:cNvSpPr>
          <p:nvPr>
            <p:ph type="body" sz="quarter" idx="15"/>
          </p:nvPr>
        </p:nvSpPr>
        <p:spPr/>
        <p:txBody>
          <a:bodyPr/>
          <a:lstStyle/>
          <a:p>
            <a:endParaRPr lang="en-GB"/>
          </a:p>
        </p:txBody>
      </p:sp>
      <p:graphicFrame>
        <p:nvGraphicFramePr>
          <p:cNvPr id="5" name="Table 4">
            <a:extLst>
              <a:ext uri="{FF2B5EF4-FFF2-40B4-BE49-F238E27FC236}">
                <a16:creationId xmlns:a16="http://schemas.microsoft.com/office/drawing/2014/main" id="{B002CA1F-D624-54FF-4F29-EDA392DD0466}"/>
              </a:ext>
            </a:extLst>
          </p:cNvPr>
          <p:cNvGraphicFramePr>
            <a:graphicFrameLocks noGrp="1"/>
          </p:cNvGraphicFramePr>
          <p:nvPr>
            <p:extLst>
              <p:ext uri="{D42A27DB-BD31-4B8C-83A1-F6EECF244321}">
                <p14:modId xmlns:p14="http://schemas.microsoft.com/office/powerpoint/2010/main" val="927739551"/>
              </p:ext>
            </p:extLst>
          </p:nvPr>
        </p:nvGraphicFramePr>
        <p:xfrm>
          <a:off x="806451" y="1381124"/>
          <a:ext cx="10579098" cy="3729322"/>
        </p:xfrm>
        <a:graphic>
          <a:graphicData uri="http://schemas.openxmlformats.org/drawingml/2006/table">
            <a:tbl>
              <a:tblPr/>
              <a:tblGrid>
                <a:gridCol w="1429608">
                  <a:extLst>
                    <a:ext uri="{9D8B030D-6E8A-4147-A177-3AD203B41FA5}">
                      <a16:colId xmlns:a16="http://schemas.microsoft.com/office/drawing/2014/main" val="3216792998"/>
                    </a:ext>
                  </a:extLst>
                </a:gridCol>
                <a:gridCol w="653535">
                  <a:extLst>
                    <a:ext uri="{9D8B030D-6E8A-4147-A177-3AD203B41FA5}">
                      <a16:colId xmlns:a16="http://schemas.microsoft.com/office/drawing/2014/main" val="989151437"/>
                    </a:ext>
                  </a:extLst>
                </a:gridCol>
                <a:gridCol w="653535">
                  <a:extLst>
                    <a:ext uri="{9D8B030D-6E8A-4147-A177-3AD203B41FA5}">
                      <a16:colId xmlns:a16="http://schemas.microsoft.com/office/drawing/2014/main" val="128530269"/>
                    </a:ext>
                  </a:extLst>
                </a:gridCol>
                <a:gridCol w="653535">
                  <a:extLst>
                    <a:ext uri="{9D8B030D-6E8A-4147-A177-3AD203B41FA5}">
                      <a16:colId xmlns:a16="http://schemas.microsoft.com/office/drawing/2014/main" val="2681637379"/>
                    </a:ext>
                  </a:extLst>
                </a:gridCol>
                <a:gridCol w="653535">
                  <a:extLst>
                    <a:ext uri="{9D8B030D-6E8A-4147-A177-3AD203B41FA5}">
                      <a16:colId xmlns:a16="http://schemas.microsoft.com/office/drawing/2014/main" val="2766949555"/>
                    </a:ext>
                  </a:extLst>
                </a:gridCol>
                <a:gridCol w="653535">
                  <a:extLst>
                    <a:ext uri="{9D8B030D-6E8A-4147-A177-3AD203B41FA5}">
                      <a16:colId xmlns:a16="http://schemas.microsoft.com/office/drawing/2014/main" val="2313527353"/>
                    </a:ext>
                  </a:extLst>
                </a:gridCol>
                <a:gridCol w="653535">
                  <a:extLst>
                    <a:ext uri="{9D8B030D-6E8A-4147-A177-3AD203B41FA5}">
                      <a16:colId xmlns:a16="http://schemas.microsoft.com/office/drawing/2014/main" val="3061772031"/>
                    </a:ext>
                  </a:extLst>
                </a:gridCol>
                <a:gridCol w="653535">
                  <a:extLst>
                    <a:ext uri="{9D8B030D-6E8A-4147-A177-3AD203B41FA5}">
                      <a16:colId xmlns:a16="http://schemas.microsoft.com/office/drawing/2014/main" val="1080722905"/>
                    </a:ext>
                  </a:extLst>
                </a:gridCol>
                <a:gridCol w="653535">
                  <a:extLst>
                    <a:ext uri="{9D8B030D-6E8A-4147-A177-3AD203B41FA5}">
                      <a16:colId xmlns:a16="http://schemas.microsoft.com/office/drawing/2014/main" val="3977852755"/>
                    </a:ext>
                  </a:extLst>
                </a:gridCol>
                <a:gridCol w="653535">
                  <a:extLst>
                    <a:ext uri="{9D8B030D-6E8A-4147-A177-3AD203B41FA5}">
                      <a16:colId xmlns:a16="http://schemas.microsoft.com/office/drawing/2014/main" val="2264463816"/>
                    </a:ext>
                  </a:extLst>
                </a:gridCol>
                <a:gridCol w="653535">
                  <a:extLst>
                    <a:ext uri="{9D8B030D-6E8A-4147-A177-3AD203B41FA5}">
                      <a16:colId xmlns:a16="http://schemas.microsoft.com/office/drawing/2014/main" val="1101126902"/>
                    </a:ext>
                  </a:extLst>
                </a:gridCol>
                <a:gridCol w="653535">
                  <a:extLst>
                    <a:ext uri="{9D8B030D-6E8A-4147-A177-3AD203B41FA5}">
                      <a16:colId xmlns:a16="http://schemas.microsoft.com/office/drawing/2014/main" val="2381134093"/>
                    </a:ext>
                  </a:extLst>
                </a:gridCol>
                <a:gridCol w="653535">
                  <a:extLst>
                    <a:ext uri="{9D8B030D-6E8A-4147-A177-3AD203B41FA5}">
                      <a16:colId xmlns:a16="http://schemas.microsoft.com/office/drawing/2014/main" val="3637162561"/>
                    </a:ext>
                  </a:extLst>
                </a:gridCol>
                <a:gridCol w="653535">
                  <a:extLst>
                    <a:ext uri="{9D8B030D-6E8A-4147-A177-3AD203B41FA5}">
                      <a16:colId xmlns:a16="http://schemas.microsoft.com/office/drawing/2014/main" val="1255043276"/>
                    </a:ext>
                  </a:extLst>
                </a:gridCol>
                <a:gridCol w="653535">
                  <a:extLst>
                    <a:ext uri="{9D8B030D-6E8A-4147-A177-3AD203B41FA5}">
                      <a16:colId xmlns:a16="http://schemas.microsoft.com/office/drawing/2014/main" val="817118722"/>
                    </a:ext>
                  </a:extLst>
                </a:gridCol>
              </a:tblGrid>
              <a:tr h="266381">
                <a:tc rowSpan="2">
                  <a:txBody>
                    <a:bodyPr/>
                    <a:lstStyle/>
                    <a:p>
                      <a:pPr algn="ctr" rtl="0" fontAlgn="ctr"/>
                      <a:r>
                        <a:rPr lang="en-GB" sz="1800" b="0" i="0" u="none" strike="noStrike" dirty="0">
                          <a:solidFill>
                            <a:srgbClr val="000000"/>
                          </a:solidFill>
                          <a:effectLst/>
                          <a:latin typeface="+mj-lt"/>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r>
                        <a:rPr lang="en-GB" sz="1100" b="1" i="0" u="none" strike="noStrike">
                          <a:solidFill>
                            <a:srgbClr val="000000"/>
                          </a:solidFill>
                          <a:effectLst/>
                          <a:latin typeface="+mj-lt"/>
                        </a:rPr>
                        <a:t>Week Commencing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00653710"/>
                  </a:ext>
                </a:extLst>
              </a:tr>
              <a:tr h="266381">
                <a:tc vMerge="1">
                  <a:txBody>
                    <a:bodyPr/>
                    <a:lstStyle/>
                    <a:p>
                      <a:endParaRPr lang="en-GB"/>
                    </a:p>
                  </a:txBody>
                  <a:tcPr/>
                </a:tc>
                <a:tc>
                  <a:txBody>
                    <a:bodyPr/>
                    <a:lstStyle/>
                    <a:p>
                      <a:pPr algn="ctr" rtl="0" fontAlgn="ctr"/>
                      <a:r>
                        <a:rPr lang="en-GB" sz="1100" b="1" i="0" u="none" strike="noStrike">
                          <a:solidFill>
                            <a:srgbClr val="000000"/>
                          </a:solidFill>
                          <a:effectLst/>
                          <a:latin typeface="+mj-lt"/>
                        </a:rPr>
                        <a:t>30-Sep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07-Oct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14-Oct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21-Oct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28-Oct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04-Nov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11-Nov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18-Nov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25-Nov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02-Dec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09-Dec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16-Dec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23-Dec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1" i="0" u="none" strike="noStrike">
                          <a:solidFill>
                            <a:srgbClr val="000000"/>
                          </a:solidFill>
                          <a:effectLst/>
                          <a:latin typeface="+mj-lt"/>
                        </a:rPr>
                        <a:t>30-Dec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3257041"/>
                  </a:ext>
                </a:extLst>
              </a:tr>
              <a:tr h="532760">
                <a:tc>
                  <a:txBody>
                    <a:bodyPr/>
                    <a:lstStyle/>
                    <a:p>
                      <a:pPr algn="ctr" rtl="0" fontAlgn="ctr"/>
                      <a:r>
                        <a:rPr lang="en-GB" sz="1100" b="1" i="0" u="none" strike="noStrike">
                          <a:solidFill>
                            <a:srgbClr val="000000"/>
                          </a:solidFill>
                          <a:effectLst/>
                          <a:latin typeface="+mj-lt"/>
                        </a:rPr>
                        <a:t>Champions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7728019"/>
                  </a:ext>
                </a:extLst>
              </a:tr>
              <a:tr h="532760">
                <a:tc>
                  <a:txBody>
                    <a:bodyPr/>
                    <a:lstStyle/>
                    <a:p>
                      <a:pPr algn="ctr" rtl="0" fontAlgn="ctr"/>
                      <a:r>
                        <a:rPr lang="en-GB" sz="1100" b="1" i="0" u="none" strike="noStrike">
                          <a:solidFill>
                            <a:srgbClr val="000000"/>
                          </a:solidFill>
                          <a:effectLst/>
                          <a:latin typeface="+mj-lt"/>
                        </a:rPr>
                        <a:t>Formula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23524"/>
                  </a:ext>
                </a:extLst>
              </a:tr>
              <a:tr h="532760">
                <a:tc>
                  <a:txBody>
                    <a:bodyPr/>
                    <a:lstStyle/>
                    <a:p>
                      <a:pPr algn="ctr" rtl="0" fontAlgn="ctr"/>
                      <a:r>
                        <a:rPr lang="en-GB" sz="1100" b="1" i="0" u="none" strike="noStrike">
                          <a:solidFill>
                            <a:srgbClr val="000000"/>
                          </a:solidFill>
                          <a:effectLst/>
                          <a:latin typeface="+mj-lt"/>
                        </a:rPr>
                        <a:t>Premier League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8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GB" sz="11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extLst>
                  <a:ext uri="{0D108BD9-81ED-4DB2-BD59-A6C34878D82A}">
                    <a16:rowId xmlns:a16="http://schemas.microsoft.com/office/drawing/2014/main" val="2858244622"/>
                  </a:ext>
                </a:extLst>
              </a:tr>
              <a:tr h="532760">
                <a:tc>
                  <a:txBody>
                    <a:bodyPr/>
                    <a:lstStyle/>
                    <a:p>
                      <a:pPr algn="ctr" rtl="0" fontAlgn="ctr"/>
                      <a:r>
                        <a:rPr lang="en-GB" sz="1100" b="1" i="0" u="none" strike="noStrike">
                          <a:solidFill>
                            <a:srgbClr val="000000"/>
                          </a:solidFill>
                          <a:effectLst/>
                          <a:latin typeface="+mj-lt"/>
                        </a:rPr>
                        <a:t>Halloween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2490024"/>
                  </a:ext>
                </a:extLst>
              </a:tr>
              <a:tr h="532760">
                <a:tc>
                  <a:txBody>
                    <a:bodyPr/>
                    <a:lstStyle/>
                    <a:p>
                      <a:pPr algn="ctr" rtl="0" fontAlgn="ctr"/>
                      <a:r>
                        <a:rPr lang="en-GB" sz="1100" b="1" i="0" u="none" strike="noStrike">
                          <a:solidFill>
                            <a:srgbClr val="000000"/>
                          </a:solidFill>
                          <a:effectLst/>
                          <a:latin typeface="+mj-lt"/>
                        </a:rPr>
                        <a:t>Black Friday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highlight>
                            <a:srgbClr val="95B3D7"/>
                          </a:highligh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100" b="1"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GB" sz="1100" b="0" i="0" u="none" strike="noStrike">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7231195"/>
                  </a:ext>
                </a:extLst>
              </a:tr>
              <a:tr h="532760">
                <a:tc>
                  <a:txBody>
                    <a:bodyPr/>
                    <a:lstStyle/>
                    <a:p>
                      <a:pPr algn="ctr" rtl="0" fontAlgn="ctr"/>
                      <a:r>
                        <a:rPr lang="en-GB" sz="1100" b="1" i="0" u="none" strike="noStrike">
                          <a:solidFill>
                            <a:srgbClr val="000000"/>
                          </a:solidFill>
                          <a:effectLst/>
                          <a:latin typeface="+mj-lt"/>
                        </a:rPr>
                        <a:t>Christmas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GB" sz="1100" b="0" i="0" u="none" strike="noStrike">
                          <a:solidFill>
                            <a:srgbClr val="000000"/>
                          </a:solidFill>
                          <a:effectLst/>
                          <a:highlight>
                            <a:srgbClr val="95B3D7"/>
                          </a:highlight>
                          <a:latin typeface="+mj-lt"/>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l" fontAlgn="b"/>
                      <a:r>
                        <a:rPr lang="en-GB" sz="1100" b="0" i="0" u="none" strike="noStrike" dirty="0">
                          <a:solidFill>
                            <a:srgbClr val="000000"/>
                          </a:solidFill>
                          <a:effectLst/>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9497662"/>
                  </a:ext>
                </a:extLst>
              </a:tr>
            </a:tbl>
          </a:graphicData>
        </a:graphic>
      </p:graphicFrame>
    </p:spTree>
    <p:extLst>
      <p:ext uri="{BB962C8B-B14F-4D97-AF65-F5344CB8AC3E}">
        <p14:creationId xmlns:p14="http://schemas.microsoft.com/office/powerpoint/2010/main" val="188667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er hand on her chin&#10;&#10;Description automatically generated">
            <a:extLst>
              <a:ext uri="{FF2B5EF4-FFF2-40B4-BE49-F238E27FC236}">
                <a16:creationId xmlns:a16="http://schemas.microsoft.com/office/drawing/2014/main" id="{EC1C3379-A4A2-F5CD-6D87-C1A93D1E829C}"/>
              </a:ext>
            </a:extLst>
          </p:cNvPr>
          <p:cNvPicPr>
            <a:picLocks noChangeAspect="1"/>
          </p:cNvPicPr>
          <p:nvPr/>
        </p:nvPicPr>
        <p:blipFill rotWithShape="1">
          <a:blip r:embed="rId3">
            <a:extLst>
              <a:ext uri="{28A0092B-C50C-407E-A947-70E740481C1C}">
                <a14:useLocalDpi xmlns:a14="http://schemas.microsoft.com/office/drawing/2010/main" val="0"/>
              </a:ext>
            </a:extLst>
          </a:blip>
          <a:srcRect t="-7" b="40923"/>
          <a:stretch/>
        </p:blipFill>
        <p:spPr>
          <a:xfrm>
            <a:off x="9573355" y="4861403"/>
            <a:ext cx="1053223" cy="871200"/>
          </a:xfrm>
          <a:prstGeom prst="rect">
            <a:avLst/>
          </a:prstGeom>
        </p:spPr>
      </p:pic>
      <p:pic>
        <p:nvPicPr>
          <p:cNvPr id="108" name="Picture 107" descr="A green and white logo&#10;&#10;Description automatically generated">
            <a:extLst>
              <a:ext uri="{FF2B5EF4-FFF2-40B4-BE49-F238E27FC236}">
                <a16:creationId xmlns:a16="http://schemas.microsoft.com/office/drawing/2014/main" id="{A7B8181E-D4DC-9350-83D1-F4C8ED3B0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6463" y="1351154"/>
            <a:ext cx="1318624" cy="871200"/>
          </a:xfrm>
          <a:prstGeom prst="rect">
            <a:avLst/>
          </a:prstGeom>
        </p:spPr>
      </p:pic>
      <p:sp>
        <p:nvSpPr>
          <p:cNvPr id="115" name="Rectangle 114">
            <a:extLst>
              <a:ext uri="{FF2B5EF4-FFF2-40B4-BE49-F238E27FC236}">
                <a16:creationId xmlns:a16="http://schemas.microsoft.com/office/drawing/2014/main" id="{E5F8E584-8D6B-B036-C7ED-2527EC89BA35}"/>
              </a:ext>
            </a:extLst>
          </p:cNvPr>
          <p:cNvSpPr/>
          <p:nvPr/>
        </p:nvSpPr>
        <p:spPr>
          <a:xfrm rot="16200000" flipH="1">
            <a:off x="10796220" y="1141336"/>
            <a:ext cx="871200" cy="129111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06" name="Picture 105" descr="A person standing in front of a sign&#10;&#10;Description automatically generated">
            <a:extLst>
              <a:ext uri="{FF2B5EF4-FFF2-40B4-BE49-F238E27FC236}">
                <a16:creationId xmlns:a16="http://schemas.microsoft.com/office/drawing/2014/main" id="{B3AAF4DD-98A9-BA89-22DF-66C18C265D6C}"/>
              </a:ext>
            </a:extLst>
          </p:cNvPr>
          <p:cNvPicPr>
            <a:picLocks noChangeAspect="1"/>
          </p:cNvPicPr>
          <p:nvPr/>
        </p:nvPicPr>
        <p:blipFill rotWithShape="1">
          <a:blip r:embed="rId5">
            <a:extLst>
              <a:ext uri="{28A0092B-C50C-407E-A947-70E740481C1C}">
                <a14:useLocalDpi xmlns:a14="http://schemas.microsoft.com/office/drawing/2010/main" val="0"/>
              </a:ext>
            </a:extLst>
          </a:blip>
          <a:srcRect l="1" r="-320" b="15673"/>
          <a:stretch/>
        </p:blipFill>
        <p:spPr>
          <a:xfrm>
            <a:off x="6587669" y="1351154"/>
            <a:ext cx="1553745" cy="871200"/>
          </a:xfrm>
          <a:prstGeom prst="rect">
            <a:avLst/>
          </a:prstGeom>
        </p:spPr>
      </p:pic>
      <p:sp>
        <p:nvSpPr>
          <p:cNvPr id="113" name="Rectangle 112">
            <a:extLst>
              <a:ext uri="{FF2B5EF4-FFF2-40B4-BE49-F238E27FC236}">
                <a16:creationId xmlns:a16="http://schemas.microsoft.com/office/drawing/2014/main" id="{3454A547-7C25-AA0C-C8FE-AB7059F349C6}"/>
              </a:ext>
            </a:extLst>
          </p:cNvPr>
          <p:cNvSpPr/>
          <p:nvPr/>
        </p:nvSpPr>
        <p:spPr>
          <a:xfrm rot="16200000" flipH="1">
            <a:off x="6729566" y="1209125"/>
            <a:ext cx="872812" cy="115767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00" name="Picture 99" descr="Two men sitting on a stump in a tropical forest&#10;&#10;Description automatically generated">
            <a:extLst>
              <a:ext uri="{FF2B5EF4-FFF2-40B4-BE49-F238E27FC236}">
                <a16:creationId xmlns:a16="http://schemas.microsoft.com/office/drawing/2014/main" id="{BA29F585-C1C8-F432-5A0E-E69A140562C8}"/>
              </a:ext>
            </a:extLst>
          </p:cNvPr>
          <p:cNvPicPr>
            <a:picLocks noChangeAspect="1"/>
          </p:cNvPicPr>
          <p:nvPr/>
        </p:nvPicPr>
        <p:blipFill rotWithShape="1">
          <a:blip r:embed="rId6">
            <a:extLst>
              <a:ext uri="{28A0092B-C50C-407E-A947-70E740481C1C}">
                <a14:useLocalDpi xmlns:a14="http://schemas.microsoft.com/office/drawing/2010/main" val="0"/>
              </a:ext>
            </a:extLst>
          </a:blip>
          <a:srcRect l="-197" t="13727" r="197" b="1896"/>
          <a:stretch/>
        </p:blipFill>
        <p:spPr>
          <a:xfrm>
            <a:off x="405298" y="1351154"/>
            <a:ext cx="1548800" cy="871200"/>
          </a:xfrm>
          <a:prstGeom prst="rect">
            <a:avLst/>
          </a:prstGeom>
        </p:spPr>
      </p:pic>
      <p:pic>
        <p:nvPicPr>
          <p:cNvPr id="102" name="Picture 101" descr="A person and person sitting next to each other&#10;&#10;Description automatically generated">
            <a:extLst>
              <a:ext uri="{FF2B5EF4-FFF2-40B4-BE49-F238E27FC236}">
                <a16:creationId xmlns:a16="http://schemas.microsoft.com/office/drawing/2014/main" id="{1DD61446-4637-A2D3-D9A7-835B2E259596}"/>
              </a:ext>
            </a:extLst>
          </p:cNvPr>
          <p:cNvPicPr>
            <a:picLocks noChangeAspect="1"/>
          </p:cNvPicPr>
          <p:nvPr/>
        </p:nvPicPr>
        <p:blipFill rotWithShape="1">
          <a:blip r:embed="rId7">
            <a:extLst>
              <a:ext uri="{28A0092B-C50C-407E-A947-70E740481C1C}">
                <a14:useLocalDpi xmlns:a14="http://schemas.microsoft.com/office/drawing/2010/main" val="0"/>
              </a:ext>
            </a:extLst>
          </a:blip>
          <a:srcRect l="-1" r="620" b="16360"/>
          <a:stretch/>
        </p:blipFill>
        <p:spPr>
          <a:xfrm>
            <a:off x="4523388" y="1351154"/>
            <a:ext cx="1554036" cy="871200"/>
          </a:xfrm>
          <a:prstGeom prst="rect">
            <a:avLst/>
          </a:prstGeom>
        </p:spPr>
      </p:pic>
      <p:pic>
        <p:nvPicPr>
          <p:cNvPr id="104" name="Picture 103" descr="A colorful circle with different symbols&#10;&#10;Description automatically generated">
            <a:extLst>
              <a:ext uri="{FF2B5EF4-FFF2-40B4-BE49-F238E27FC236}">
                <a16:creationId xmlns:a16="http://schemas.microsoft.com/office/drawing/2014/main" id="{E013D007-11DC-8F93-B504-D4C2E43EC7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4343" y="1351154"/>
            <a:ext cx="1548800" cy="871200"/>
          </a:xfrm>
          <a:prstGeom prst="rect">
            <a:avLst/>
          </a:prstGeom>
        </p:spPr>
      </p:pic>
      <p:pic>
        <p:nvPicPr>
          <p:cNvPr id="110" name="Picture 109" descr="A blue logo with a plus symbol&#10;&#10;Description automatically generated">
            <a:extLst>
              <a:ext uri="{FF2B5EF4-FFF2-40B4-BE49-F238E27FC236}">
                <a16:creationId xmlns:a16="http://schemas.microsoft.com/office/drawing/2014/main" id="{BFBD1B4D-7F1E-5F6D-CFB9-75FACD5842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74553" y="1581905"/>
            <a:ext cx="1243132" cy="494480"/>
          </a:xfrm>
          <a:prstGeom prst="rect">
            <a:avLst/>
          </a:prstGeom>
        </p:spPr>
      </p:pic>
      <p:pic>
        <p:nvPicPr>
          <p:cNvPr id="86" name="Picture Placeholder 17" descr="A group of people posing for a photo&#10;&#10;Description automatically generated">
            <a:extLst>
              <a:ext uri="{FF2B5EF4-FFF2-40B4-BE49-F238E27FC236}">
                <a16:creationId xmlns:a16="http://schemas.microsoft.com/office/drawing/2014/main" id="{91594F8E-D494-B99B-CD0F-9541836419E4}"/>
              </a:ext>
            </a:extLst>
          </p:cNvPr>
          <p:cNvPicPr>
            <a:picLocks noChangeAspect="1"/>
          </p:cNvPicPr>
          <p:nvPr/>
        </p:nvPicPr>
        <p:blipFill rotWithShape="1">
          <a:blip r:embed="rId10">
            <a:extLst>
              <a:ext uri="{28A0092B-C50C-407E-A947-70E740481C1C}">
                <a14:useLocalDpi xmlns:a14="http://schemas.microsoft.com/office/drawing/2010/main" val="0"/>
              </a:ext>
            </a:extLst>
          </a:blip>
          <a:srcRect l="7173" r="6104"/>
          <a:stretch/>
        </p:blipFill>
        <p:spPr>
          <a:xfrm>
            <a:off x="4856368" y="2547633"/>
            <a:ext cx="1342099" cy="871200"/>
          </a:xfrm>
          <a:prstGeom prst="rect">
            <a:avLst/>
          </a:prstGeom>
        </p:spPr>
      </p:pic>
      <p:pic>
        <p:nvPicPr>
          <p:cNvPr id="88" name="Picture Placeholder 12" descr="A group of people standing in front of a fire&#10;&#10;Description automatically generated">
            <a:extLst>
              <a:ext uri="{FF2B5EF4-FFF2-40B4-BE49-F238E27FC236}">
                <a16:creationId xmlns:a16="http://schemas.microsoft.com/office/drawing/2014/main" id="{7CF24ACD-166E-27B0-715A-2BD0BFAB7D61}"/>
              </a:ext>
            </a:extLst>
          </p:cNvPr>
          <p:cNvPicPr>
            <a:picLocks noChangeAspect="1"/>
          </p:cNvPicPr>
          <p:nvPr/>
        </p:nvPicPr>
        <p:blipFill rotWithShape="1">
          <a:blip r:embed="rId11">
            <a:extLst>
              <a:ext uri="{28A0092B-C50C-407E-A947-70E740481C1C}">
                <a14:useLocalDpi xmlns:a14="http://schemas.microsoft.com/office/drawing/2010/main" val="0"/>
              </a:ext>
            </a:extLst>
          </a:blip>
          <a:srcRect l="9798" r="10422"/>
          <a:stretch/>
        </p:blipFill>
        <p:spPr>
          <a:xfrm>
            <a:off x="10675626" y="2549436"/>
            <a:ext cx="1234669" cy="871200"/>
          </a:xfrm>
          <a:prstGeom prst="rect">
            <a:avLst/>
          </a:prstGeom>
        </p:spPr>
      </p:pic>
      <p:pic>
        <p:nvPicPr>
          <p:cNvPr id="91" name="Picture Placeholder 27" descr="A group of people posing for a photo&#10;&#10;Description automatically generated">
            <a:extLst>
              <a:ext uri="{FF2B5EF4-FFF2-40B4-BE49-F238E27FC236}">
                <a16:creationId xmlns:a16="http://schemas.microsoft.com/office/drawing/2014/main" id="{46ECAF3E-85D2-62A0-3933-B3CC86E728DB}"/>
              </a:ext>
            </a:extLst>
          </p:cNvPr>
          <p:cNvPicPr>
            <a:picLocks noChangeAspect="1"/>
          </p:cNvPicPr>
          <p:nvPr/>
        </p:nvPicPr>
        <p:blipFill rotWithShape="1">
          <a:blip r:embed="rId12">
            <a:extLst>
              <a:ext uri="{28A0092B-C50C-407E-A947-70E740481C1C}">
                <a14:useLocalDpi xmlns:a14="http://schemas.microsoft.com/office/drawing/2010/main" val="0"/>
              </a:ext>
            </a:extLst>
          </a:blip>
          <a:srcRect l="1952" r="348"/>
          <a:stretch/>
        </p:blipFill>
        <p:spPr>
          <a:xfrm>
            <a:off x="391704" y="2547633"/>
            <a:ext cx="1134871" cy="871200"/>
          </a:xfrm>
          <a:prstGeom prst="rect">
            <a:avLst/>
          </a:prstGeom>
        </p:spPr>
      </p:pic>
      <p:pic>
        <p:nvPicPr>
          <p:cNvPr id="46" name="Picture Placeholder 14" descr="A group of people in the woods&#10;&#10;Description automatically generated">
            <a:extLst>
              <a:ext uri="{FF2B5EF4-FFF2-40B4-BE49-F238E27FC236}">
                <a16:creationId xmlns:a16="http://schemas.microsoft.com/office/drawing/2014/main" id="{F9ED9B20-12FF-1548-2AA1-F8D5FA62E8BB}"/>
              </a:ext>
            </a:extLst>
          </p:cNvPr>
          <p:cNvPicPr>
            <a:picLocks noChangeAspect="1"/>
          </p:cNvPicPr>
          <p:nvPr/>
        </p:nvPicPr>
        <p:blipFill rotWithShape="1">
          <a:blip r:embed="rId13">
            <a:extLst>
              <a:ext uri="{28A0092B-C50C-407E-A947-70E740481C1C}">
                <a14:useLocalDpi xmlns:a14="http://schemas.microsoft.com/office/drawing/2010/main" val="0"/>
              </a:ext>
            </a:extLst>
          </a:blip>
          <a:srcRect l="15163" r="6128"/>
          <a:stretch/>
        </p:blipFill>
        <p:spPr>
          <a:xfrm>
            <a:off x="9176615" y="2547633"/>
            <a:ext cx="1224465" cy="871200"/>
          </a:xfrm>
          <a:prstGeom prst="rect">
            <a:avLst/>
          </a:prstGeom>
        </p:spPr>
      </p:pic>
      <p:pic>
        <p:nvPicPr>
          <p:cNvPr id="47" name="Picture Placeholder 5" descr="A person in a red shirt&#10;&#10;Description automatically generated">
            <a:extLst>
              <a:ext uri="{FF2B5EF4-FFF2-40B4-BE49-F238E27FC236}">
                <a16:creationId xmlns:a16="http://schemas.microsoft.com/office/drawing/2014/main" id="{8E360F29-1F09-93D8-7B32-FD333875AF42}"/>
              </a:ext>
            </a:extLst>
          </p:cNvPr>
          <p:cNvPicPr>
            <a:picLocks noChangeAspect="1"/>
          </p:cNvPicPr>
          <p:nvPr/>
        </p:nvPicPr>
        <p:blipFill rotWithShape="1">
          <a:blip r:embed="rId14">
            <a:extLst>
              <a:ext uri="{28A0092B-C50C-407E-A947-70E740481C1C}">
                <a14:useLocalDpi xmlns:a14="http://schemas.microsoft.com/office/drawing/2010/main" val="0"/>
              </a:ext>
            </a:extLst>
          </a:blip>
          <a:srcRect l="8982" r="11944"/>
          <a:stretch/>
        </p:blipFill>
        <p:spPr>
          <a:xfrm>
            <a:off x="3366078" y="2547633"/>
            <a:ext cx="1224466" cy="871200"/>
          </a:xfrm>
          <a:prstGeom prst="rect">
            <a:avLst/>
          </a:prstGeom>
        </p:spPr>
      </p:pic>
      <p:pic>
        <p:nvPicPr>
          <p:cNvPr id="50" name="Picture Placeholder 28" descr="A person with curly hair wearing a red suit and glasses&#10;&#10;Description automatically generated">
            <a:extLst>
              <a:ext uri="{FF2B5EF4-FFF2-40B4-BE49-F238E27FC236}">
                <a16:creationId xmlns:a16="http://schemas.microsoft.com/office/drawing/2014/main" id="{071D17FF-4675-7C33-DF95-1CEDAA7B2470}"/>
              </a:ext>
            </a:extLst>
          </p:cNvPr>
          <p:cNvPicPr>
            <a:picLocks noChangeAspect="1"/>
          </p:cNvPicPr>
          <p:nvPr/>
        </p:nvPicPr>
        <p:blipFill>
          <a:blip r:embed="rId15">
            <a:extLst>
              <a:ext uri="{28A0092B-C50C-407E-A947-70E740481C1C}">
                <a14:useLocalDpi xmlns:a14="http://schemas.microsoft.com/office/drawing/2010/main" val="0"/>
              </a:ext>
            </a:extLst>
          </a:blip>
          <a:srcRect t="17222" b="17222"/>
          <a:stretch>
            <a:fillRect/>
          </a:stretch>
        </p:blipFill>
        <p:spPr>
          <a:xfrm>
            <a:off x="8024825" y="2547633"/>
            <a:ext cx="885966" cy="871200"/>
          </a:xfrm>
          <a:prstGeom prst="rect">
            <a:avLst/>
          </a:prstGeom>
        </p:spPr>
      </p:pic>
      <p:pic>
        <p:nvPicPr>
          <p:cNvPr id="57" name="Picture Placeholder 24" descr="A person standing on a rock with his arms out&#10;&#10;Description automatically generated">
            <a:extLst>
              <a:ext uri="{FF2B5EF4-FFF2-40B4-BE49-F238E27FC236}">
                <a16:creationId xmlns:a16="http://schemas.microsoft.com/office/drawing/2014/main" id="{74378827-0746-A107-75E8-12179F955EBB}"/>
              </a:ext>
            </a:extLst>
          </p:cNvPr>
          <p:cNvPicPr>
            <a:picLocks noChangeAspect="1"/>
          </p:cNvPicPr>
          <p:nvPr/>
        </p:nvPicPr>
        <p:blipFill rotWithShape="1">
          <a:blip r:embed="rId16">
            <a:extLst>
              <a:ext uri="{28A0092B-C50C-407E-A947-70E740481C1C}">
                <a14:useLocalDpi xmlns:a14="http://schemas.microsoft.com/office/drawing/2010/main" val="0"/>
              </a:ext>
            </a:extLst>
          </a:blip>
          <a:srcRect l="8167" r="8237"/>
          <a:stretch/>
        </p:blipFill>
        <p:spPr>
          <a:xfrm>
            <a:off x="6464291" y="2547633"/>
            <a:ext cx="1294710" cy="871200"/>
          </a:xfrm>
          <a:prstGeom prst="rect">
            <a:avLst/>
          </a:prstGeom>
        </p:spPr>
      </p:pic>
      <p:pic>
        <p:nvPicPr>
          <p:cNvPr id="1026" name="Picture 2" descr="Line of Duty stars join Celebrity Gogglebox line-up | Radio Times">
            <a:extLst>
              <a:ext uri="{FF2B5EF4-FFF2-40B4-BE49-F238E27FC236}">
                <a16:creationId xmlns:a16="http://schemas.microsoft.com/office/drawing/2014/main" id="{1F5286D1-F85E-541B-04ED-F1C27D3823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2399" y="2547633"/>
            <a:ext cx="1307855" cy="871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43">
            <a:extLst>
              <a:ext uri="{FF2B5EF4-FFF2-40B4-BE49-F238E27FC236}">
                <a16:creationId xmlns:a16="http://schemas.microsoft.com/office/drawing/2014/main" id="{E96BD617-43D0-97EF-92FF-9EC8C2DAD679}"/>
              </a:ext>
            </a:extLst>
          </p:cNvPr>
          <p:cNvPicPr>
            <a:picLocks noChangeAspect="1"/>
          </p:cNvPicPr>
          <p:nvPr/>
        </p:nvPicPr>
        <p:blipFill rotWithShape="1">
          <a:blip r:embed="rId18"/>
          <a:srcRect l="2295" t="1945" r="984" b="18305"/>
          <a:stretch/>
        </p:blipFill>
        <p:spPr>
          <a:xfrm>
            <a:off x="5860943" y="3714188"/>
            <a:ext cx="1054937" cy="871200"/>
          </a:xfrm>
          <a:prstGeom prst="rect">
            <a:avLst/>
          </a:prstGeom>
        </p:spPr>
      </p:pic>
      <p:pic>
        <p:nvPicPr>
          <p:cNvPr id="13" name="Picture 12">
            <a:extLst>
              <a:ext uri="{FF2B5EF4-FFF2-40B4-BE49-F238E27FC236}">
                <a16:creationId xmlns:a16="http://schemas.microsoft.com/office/drawing/2014/main" id="{97A39359-B8E1-F26D-5A91-1617B873E7A8}"/>
              </a:ext>
            </a:extLst>
          </p:cNvPr>
          <p:cNvPicPr>
            <a:picLocks noChangeAspect="1"/>
          </p:cNvPicPr>
          <p:nvPr/>
        </p:nvPicPr>
        <p:blipFill>
          <a:blip r:embed="rId19"/>
          <a:stretch>
            <a:fillRect/>
          </a:stretch>
        </p:blipFill>
        <p:spPr>
          <a:xfrm>
            <a:off x="4623796" y="3714188"/>
            <a:ext cx="1070503" cy="871200"/>
          </a:xfrm>
          <a:prstGeom prst="rect">
            <a:avLst/>
          </a:prstGeom>
        </p:spPr>
      </p:pic>
      <p:pic>
        <p:nvPicPr>
          <p:cNvPr id="14" name="Picture Placeholder 3">
            <a:extLst>
              <a:ext uri="{FF2B5EF4-FFF2-40B4-BE49-F238E27FC236}">
                <a16:creationId xmlns:a16="http://schemas.microsoft.com/office/drawing/2014/main" id="{8F1E87B9-6348-FDC2-CEFB-98E497C5353A}"/>
              </a:ext>
            </a:extLst>
          </p:cNvPr>
          <p:cNvPicPr>
            <a:picLocks noChangeAspect="1"/>
          </p:cNvPicPr>
          <p:nvPr/>
        </p:nvPicPr>
        <p:blipFill>
          <a:blip r:embed="rId20" cstate="print">
            <a:extLst>
              <a:ext uri="{28A0092B-C50C-407E-A947-70E740481C1C}">
                <a14:useLocalDpi xmlns:a14="http://schemas.microsoft.com/office/drawing/2010/main" val="0"/>
              </a:ext>
            </a:extLst>
          </a:blip>
          <a:srcRect t="22832" b="22832"/>
          <a:stretch/>
        </p:blipFill>
        <p:spPr>
          <a:xfrm>
            <a:off x="3390629" y="3714188"/>
            <a:ext cx="1066523" cy="871200"/>
          </a:xfrm>
          <a:prstGeom prst="rect">
            <a:avLst/>
          </a:prstGeom>
        </p:spPr>
      </p:pic>
      <p:pic>
        <p:nvPicPr>
          <p:cNvPr id="19" name="Picture Placeholder 10">
            <a:extLst>
              <a:ext uri="{FF2B5EF4-FFF2-40B4-BE49-F238E27FC236}">
                <a16:creationId xmlns:a16="http://schemas.microsoft.com/office/drawing/2014/main" id="{85CDDAC2-3269-3D2A-9089-904D371C510A}"/>
              </a:ext>
            </a:extLst>
          </p:cNvPr>
          <p:cNvPicPr>
            <a:picLocks noChangeAspect="1"/>
          </p:cNvPicPr>
          <p:nvPr/>
        </p:nvPicPr>
        <p:blipFill>
          <a:blip r:embed="rId21" cstate="print">
            <a:extLst>
              <a:ext uri="{28A0092B-C50C-407E-A947-70E740481C1C}">
                <a14:useLocalDpi xmlns:a14="http://schemas.microsoft.com/office/drawing/2010/main" val="0"/>
              </a:ext>
            </a:extLst>
          </a:blip>
          <a:srcRect l="9163" r="9163"/>
          <a:stretch/>
        </p:blipFill>
        <p:spPr>
          <a:xfrm>
            <a:off x="2156292" y="3714188"/>
            <a:ext cx="1067693" cy="871200"/>
          </a:xfrm>
          <a:prstGeom prst="rect">
            <a:avLst/>
          </a:prstGeom>
          <a:solidFill>
            <a:schemeClr val="bg1">
              <a:lumMod val="95000"/>
            </a:schemeClr>
          </a:solidFill>
          <a:ln>
            <a:noFill/>
          </a:ln>
        </p:spPr>
      </p:pic>
      <p:pic>
        <p:nvPicPr>
          <p:cNvPr id="2067" name="Picture Placeholder 23">
            <a:extLst>
              <a:ext uri="{FF2B5EF4-FFF2-40B4-BE49-F238E27FC236}">
                <a16:creationId xmlns:a16="http://schemas.microsoft.com/office/drawing/2014/main" id="{852A44D0-CABB-F844-7423-CF4D6543672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6456" t="86" r="2258" b="-86"/>
          <a:stretch/>
        </p:blipFill>
        <p:spPr>
          <a:xfrm>
            <a:off x="7082524" y="3714188"/>
            <a:ext cx="1089915" cy="871200"/>
          </a:xfrm>
          <a:prstGeom prst="rect">
            <a:avLst/>
          </a:prstGeom>
        </p:spPr>
      </p:pic>
      <p:pic>
        <p:nvPicPr>
          <p:cNvPr id="2070" name="Picture Placeholder 11">
            <a:extLst>
              <a:ext uri="{FF2B5EF4-FFF2-40B4-BE49-F238E27FC236}">
                <a16:creationId xmlns:a16="http://schemas.microsoft.com/office/drawing/2014/main" id="{5223BDCD-A851-B12A-0E42-2A2ECEA70868}"/>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0743" t="566" r="279" b="2776"/>
          <a:stretch/>
        </p:blipFill>
        <p:spPr>
          <a:xfrm>
            <a:off x="8339083" y="3714188"/>
            <a:ext cx="1079471" cy="871200"/>
          </a:xfrm>
          <a:prstGeom prst="rect">
            <a:avLst/>
          </a:prstGeom>
          <a:solidFill>
            <a:schemeClr val="bg1">
              <a:lumMod val="95000"/>
            </a:schemeClr>
          </a:solidFill>
          <a:ln>
            <a:noFill/>
          </a:ln>
        </p:spPr>
      </p:pic>
      <p:pic>
        <p:nvPicPr>
          <p:cNvPr id="2071" name="Picture Placeholder 49">
            <a:extLst>
              <a:ext uri="{FF2B5EF4-FFF2-40B4-BE49-F238E27FC236}">
                <a16:creationId xmlns:a16="http://schemas.microsoft.com/office/drawing/2014/main" id="{445CF7BB-6E4A-7F3A-A203-8121C5930F18}"/>
              </a:ext>
            </a:extLst>
          </p:cNvPr>
          <p:cNvPicPr>
            <a:picLocks noChangeAspect="1"/>
          </p:cNvPicPr>
          <p:nvPr/>
        </p:nvPicPr>
        <p:blipFill rotWithShape="1">
          <a:blip r:embed="rId24">
            <a:extLst>
              <a:ext uri="{28A0092B-C50C-407E-A947-70E740481C1C}">
                <a14:useLocalDpi xmlns:a14="http://schemas.microsoft.com/office/drawing/2010/main" val="0"/>
              </a:ext>
            </a:extLst>
          </a:blip>
          <a:srcRect l="30349" r="-167"/>
          <a:stretch/>
        </p:blipFill>
        <p:spPr>
          <a:xfrm>
            <a:off x="9585198" y="3714188"/>
            <a:ext cx="1075058" cy="871200"/>
          </a:xfrm>
          <a:prstGeom prst="rect">
            <a:avLst/>
          </a:prstGeom>
        </p:spPr>
      </p:pic>
      <p:pic>
        <p:nvPicPr>
          <p:cNvPr id="2065" name="Picture 2064">
            <a:extLst>
              <a:ext uri="{FF2B5EF4-FFF2-40B4-BE49-F238E27FC236}">
                <a16:creationId xmlns:a16="http://schemas.microsoft.com/office/drawing/2014/main" id="{12CDE97B-13CF-0482-802F-5332486A674B}"/>
              </a:ext>
            </a:extLst>
          </p:cNvPr>
          <p:cNvPicPr>
            <a:picLocks noChangeAspect="1"/>
          </p:cNvPicPr>
          <p:nvPr/>
        </p:nvPicPr>
        <p:blipFill>
          <a:blip r:embed="rId25"/>
          <a:stretch>
            <a:fillRect/>
          </a:stretch>
        </p:blipFill>
        <p:spPr>
          <a:xfrm>
            <a:off x="10830853" y="4862994"/>
            <a:ext cx="1085407" cy="871200"/>
          </a:xfrm>
          <a:prstGeom prst="rect">
            <a:avLst/>
          </a:prstGeom>
        </p:spPr>
      </p:pic>
      <p:pic>
        <p:nvPicPr>
          <p:cNvPr id="2048" name="Picture Placeholder 3">
            <a:extLst>
              <a:ext uri="{FF2B5EF4-FFF2-40B4-BE49-F238E27FC236}">
                <a16:creationId xmlns:a16="http://schemas.microsoft.com/office/drawing/2014/main" id="{6D07D8B4-A01F-1002-8415-0EA2758CC4F1}"/>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897" r="1735"/>
          <a:stretch/>
        </p:blipFill>
        <p:spPr>
          <a:xfrm>
            <a:off x="8217211" y="4862994"/>
            <a:ext cx="1151870" cy="871200"/>
          </a:xfrm>
          <a:prstGeom prst="rect">
            <a:avLst/>
          </a:prstGeom>
        </p:spPr>
      </p:pic>
      <p:pic>
        <p:nvPicPr>
          <p:cNvPr id="21" name="Picture 20" descr="Two men on a tractor&#10;&#10;Description automatically generated">
            <a:extLst>
              <a:ext uri="{FF2B5EF4-FFF2-40B4-BE49-F238E27FC236}">
                <a16:creationId xmlns:a16="http://schemas.microsoft.com/office/drawing/2014/main" id="{469645C7-A24F-BE50-F267-A04E1A69A66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95884" y="4862994"/>
            <a:ext cx="1306388" cy="871200"/>
          </a:xfrm>
          <a:prstGeom prst="rect">
            <a:avLst/>
          </a:prstGeom>
        </p:spPr>
      </p:pic>
      <p:pic>
        <p:nvPicPr>
          <p:cNvPr id="23" name="Picture 22" descr="A person sitting outside with his hands folded&#10;&#10;Description automatically generated">
            <a:extLst>
              <a:ext uri="{FF2B5EF4-FFF2-40B4-BE49-F238E27FC236}">
                <a16:creationId xmlns:a16="http://schemas.microsoft.com/office/drawing/2014/main" id="{4CCE4482-8767-44C4-7F1A-D958B8FFB70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174881" y="4862994"/>
            <a:ext cx="1306239" cy="871200"/>
          </a:xfrm>
          <a:prstGeom prst="rect">
            <a:avLst/>
          </a:prstGeom>
        </p:spPr>
      </p:pic>
      <p:pic>
        <p:nvPicPr>
          <p:cNvPr id="25" name="Picture 24" descr="A group of people standing together&#10;&#10;Description automatically generated">
            <a:extLst>
              <a:ext uri="{FF2B5EF4-FFF2-40B4-BE49-F238E27FC236}">
                <a16:creationId xmlns:a16="http://schemas.microsoft.com/office/drawing/2014/main" id="{3994F197-3F2B-0F51-A9CB-56D93D3C2DD8}"/>
              </a:ext>
            </a:extLst>
          </p:cNvPr>
          <p:cNvPicPr>
            <a:picLocks noChangeAspect="1"/>
          </p:cNvPicPr>
          <p:nvPr/>
        </p:nvPicPr>
        <p:blipFill rotWithShape="1">
          <a:blip r:embed="rId29">
            <a:extLst>
              <a:ext uri="{28A0092B-C50C-407E-A947-70E740481C1C}">
                <a14:useLocalDpi xmlns:a14="http://schemas.microsoft.com/office/drawing/2010/main" val="0"/>
              </a:ext>
            </a:extLst>
          </a:blip>
          <a:srcRect l="7299" r="8405"/>
          <a:stretch/>
        </p:blipFill>
        <p:spPr>
          <a:xfrm>
            <a:off x="6706547" y="4862994"/>
            <a:ext cx="1306389" cy="871200"/>
          </a:xfrm>
          <a:prstGeom prst="rect">
            <a:avLst/>
          </a:prstGeom>
        </p:spPr>
      </p:pic>
      <p:pic>
        <p:nvPicPr>
          <p:cNvPr id="30" name="Picture 29" descr="A group of people standing in front of a door&#10;&#10;Description automatically generated">
            <a:extLst>
              <a:ext uri="{FF2B5EF4-FFF2-40B4-BE49-F238E27FC236}">
                <a16:creationId xmlns:a16="http://schemas.microsoft.com/office/drawing/2014/main" id="{C5F4E33C-FD23-97A0-8C10-5136EA5C743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685395" y="4862994"/>
            <a:ext cx="1306214" cy="871200"/>
          </a:xfrm>
          <a:prstGeom prst="rect">
            <a:avLst/>
          </a:prstGeom>
        </p:spPr>
      </p:pic>
      <p:sp>
        <p:nvSpPr>
          <p:cNvPr id="78" name="Rectangle 77">
            <a:extLst>
              <a:ext uri="{FF2B5EF4-FFF2-40B4-BE49-F238E27FC236}">
                <a16:creationId xmlns:a16="http://schemas.microsoft.com/office/drawing/2014/main" id="{93A077A9-3603-00F7-DADC-22D8DEA5BCC7}"/>
              </a:ext>
            </a:extLst>
          </p:cNvPr>
          <p:cNvSpPr/>
          <p:nvPr/>
        </p:nvSpPr>
        <p:spPr>
          <a:xfrm rot="16200000" flipH="1">
            <a:off x="2173799" y="4865525"/>
            <a:ext cx="871200" cy="86400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1028" name="Picture 4" descr="Sky Arts | Freeview">
            <a:extLst>
              <a:ext uri="{FF2B5EF4-FFF2-40B4-BE49-F238E27FC236}">
                <a16:creationId xmlns:a16="http://schemas.microsoft.com/office/drawing/2014/main" id="{644C0910-1063-038E-5A59-0A76EA4B547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158490" y="4015787"/>
            <a:ext cx="545064" cy="299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2B36586-7544-F493-0002-86DB1A3A7307}"/>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9185" b="27171"/>
          <a:stretch/>
        </p:blipFill>
        <p:spPr bwMode="auto">
          <a:xfrm>
            <a:off x="289154" y="4996833"/>
            <a:ext cx="1816599" cy="65033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C5AA3B05-9065-6AEB-CF28-C8DC1883D898}"/>
              </a:ext>
            </a:extLst>
          </p:cNvPr>
          <p:cNvSpPr/>
          <p:nvPr/>
        </p:nvSpPr>
        <p:spPr>
          <a:xfrm rot="16200000" flipH="1">
            <a:off x="5210582" y="4846847"/>
            <a:ext cx="8712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3" name="Rectangle 1052">
            <a:extLst>
              <a:ext uri="{FF2B5EF4-FFF2-40B4-BE49-F238E27FC236}">
                <a16:creationId xmlns:a16="http://schemas.microsoft.com/office/drawing/2014/main" id="{664C86B5-CDD2-441E-C8D4-FD899E4D5831}"/>
              </a:ext>
            </a:extLst>
          </p:cNvPr>
          <p:cNvSpPr/>
          <p:nvPr/>
        </p:nvSpPr>
        <p:spPr>
          <a:xfrm rot="16200000" flipH="1">
            <a:off x="3702850" y="4847538"/>
            <a:ext cx="871200" cy="900599"/>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Q4 2024</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04617" y="4581910"/>
            <a:ext cx="1280014"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14624" y="2201214"/>
            <a:ext cx="1260000"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14624" y="1012375"/>
            <a:ext cx="1260000"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15592" y="3435832"/>
            <a:ext cx="1258065"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58102" y="3933816"/>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
            <a:extLst>
              <a:ext uri="{FF2B5EF4-FFF2-40B4-BE49-F238E27FC236}">
                <a16:creationId xmlns:a16="http://schemas.microsoft.com/office/drawing/2014/main" id="{23C20AAB-0EB8-54B7-7DE2-37E28E95A2D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8102" y="4098239"/>
            <a:ext cx="713785" cy="1410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35B13C-50C2-4773-21DB-20A369713B27}"/>
              </a:ext>
            </a:extLst>
          </p:cNvPr>
          <p:cNvSpPr txBox="1"/>
          <p:nvPr/>
        </p:nvSpPr>
        <p:spPr>
          <a:xfrm>
            <a:off x="2112190" y="5384629"/>
            <a:ext cx="12358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Follow the Leader with Jamali Maddix</a:t>
            </a:r>
          </a:p>
        </p:txBody>
      </p:sp>
      <p:sp>
        <p:nvSpPr>
          <p:cNvPr id="17" name="Text Placeholder 3">
            <a:extLst>
              <a:ext uri="{FF2B5EF4-FFF2-40B4-BE49-F238E27FC236}">
                <a16:creationId xmlns:a16="http://schemas.microsoft.com/office/drawing/2014/main" id="{0D2F3A89-640E-A49A-E6C9-1C907049E92C}"/>
              </a:ext>
            </a:extLst>
          </p:cNvPr>
          <p:cNvSpPr txBox="1">
            <a:spLocks/>
          </p:cNvSpPr>
          <p:nvPr/>
        </p:nvSpPr>
        <p:spPr>
          <a:xfrm>
            <a:off x="8128057" y="4581910"/>
            <a:ext cx="2776831"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sp>
        <p:nvSpPr>
          <p:cNvPr id="41" name="Rectangle 40">
            <a:extLst>
              <a:ext uri="{FF2B5EF4-FFF2-40B4-BE49-F238E27FC236}">
                <a16:creationId xmlns:a16="http://schemas.microsoft.com/office/drawing/2014/main" id="{DA67342B-9D44-0A7E-5812-1708BA954E8F}"/>
              </a:ext>
            </a:extLst>
          </p:cNvPr>
          <p:cNvSpPr/>
          <p:nvPr/>
        </p:nvSpPr>
        <p:spPr>
          <a:xfrm rot="16200000" flipH="1">
            <a:off x="1771693" y="2559062"/>
            <a:ext cx="870639" cy="845305"/>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8" name="TextBox 2067">
            <a:extLst>
              <a:ext uri="{FF2B5EF4-FFF2-40B4-BE49-F238E27FC236}">
                <a16:creationId xmlns:a16="http://schemas.microsoft.com/office/drawing/2014/main" id="{C94442D8-74D3-6008-8EC5-A0A0B40EA9FE}"/>
              </a:ext>
            </a:extLst>
          </p:cNvPr>
          <p:cNvSpPr txBox="1"/>
          <p:nvPr/>
        </p:nvSpPr>
        <p:spPr>
          <a:xfrm>
            <a:off x="1742282" y="3061803"/>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Gogglebox</a:t>
            </a:r>
          </a:p>
        </p:txBody>
      </p:sp>
      <p:sp>
        <p:nvSpPr>
          <p:cNvPr id="71" name="Rectangle 70">
            <a:extLst>
              <a:ext uri="{FF2B5EF4-FFF2-40B4-BE49-F238E27FC236}">
                <a16:creationId xmlns:a16="http://schemas.microsoft.com/office/drawing/2014/main" id="{83B6D0AA-3BC8-5B9E-BAA7-E77199E41CE6}"/>
              </a:ext>
            </a:extLst>
          </p:cNvPr>
          <p:cNvSpPr/>
          <p:nvPr/>
        </p:nvSpPr>
        <p:spPr>
          <a:xfrm rot="16200000" flipH="1">
            <a:off x="4997855" y="2406944"/>
            <a:ext cx="871200" cy="115018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2" name="TextBox 71">
            <a:extLst>
              <a:ext uri="{FF2B5EF4-FFF2-40B4-BE49-F238E27FC236}">
                <a16:creationId xmlns:a16="http://schemas.microsoft.com/office/drawing/2014/main" id="{FD8B361B-45D2-EDD0-E858-B1CF0116F466}"/>
              </a:ext>
            </a:extLst>
          </p:cNvPr>
          <p:cNvSpPr txBox="1"/>
          <p:nvPr/>
        </p:nvSpPr>
        <p:spPr>
          <a:xfrm>
            <a:off x="4812427" y="3061803"/>
            <a:ext cx="1190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Sight: UK</a:t>
            </a:r>
          </a:p>
        </p:txBody>
      </p:sp>
      <p:sp>
        <p:nvSpPr>
          <p:cNvPr id="126" name="TextBox 125">
            <a:extLst>
              <a:ext uri="{FF2B5EF4-FFF2-40B4-BE49-F238E27FC236}">
                <a16:creationId xmlns:a16="http://schemas.microsoft.com/office/drawing/2014/main" id="{985729EC-0E5A-C0A2-5C2A-BFB0A669D964}"/>
              </a:ext>
            </a:extLst>
          </p:cNvPr>
          <p:cNvSpPr txBox="1"/>
          <p:nvPr/>
        </p:nvSpPr>
        <p:spPr>
          <a:xfrm>
            <a:off x="3627518" y="5242641"/>
            <a:ext cx="122292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Apocalypse Slough: A Murder They Hope Mystery </a:t>
            </a:r>
          </a:p>
        </p:txBody>
      </p:sp>
      <p:sp>
        <p:nvSpPr>
          <p:cNvPr id="1041" name="TextBox 1040">
            <a:extLst>
              <a:ext uri="{FF2B5EF4-FFF2-40B4-BE49-F238E27FC236}">
                <a16:creationId xmlns:a16="http://schemas.microsoft.com/office/drawing/2014/main" id="{E641E85E-8680-C00D-CC33-727683D96916}"/>
              </a:ext>
            </a:extLst>
          </p:cNvPr>
          <p:cNvSpPr txBox="1"/>
          <p:nvPr/>
        </p:nvSpPr>
        <p:spPr>
          <a:xfrm>
            <a:off x="5149292" y="5498310"/>
            <a:ext cx="1352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Find </a:t>
            </a:r>
            <a:r>
              <a:rPr lang="en-GB" sz="900" dirty="0">
                <a:solidFill>
                  <a:prstClr val="white"/>
                </a:solidFill>
                <a:latin typeface="Arial"/>
              </a:rPr>
              <a:t>It, Fix It, Flog It</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55" name="Rectangle 1054">
            <a:extLst>
              <a:ext uri="{FF2B5EF4-FFF2-40B4-BE49-F238E27FC236}">
                <a16:creationId xmlns:a16="http://schemas.microsoft.com/office/drawing/2014/main" id="{67B86D28-C161-C35F-889D-E5498C7E1843}"/>
              </a:ext>
            </a:extLst>
          </p:cNvPr>
          <p:cNvSpPr/>
          <p:nvPr/>
        </p:nvSpPr>
        <p:spPr>
          <a:xfrm rot="16200000" flipH="1">
            <a:off x="6754529" y="4814586"/>
            <a:ext cx="871200" cy="967166"/>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6" name="TextBox 1055">
            <a:extLst>
              <a:ext uri="{FF2B5EF4-FFF2-40B4-BE49-F238E27FC236}">
                <a16:creationId xmlns:a16="http://schemas.microsoft.com/office/drawing/2014/main" id="{D4950B2E-DAD7-2D35-ED6D-58B07ED6C655}"/>
              </a:ext>
            </a:extLst>
          </p:cNvPr>
          <p:cNvSpPr txBox="1"/>
          <p:nvPr/>
        </p:nvSpPr>
        <p:spPr>
          <a:xfrm>
            <a:off x="6650123" y="5498310"/>
            <a:ext cx="137074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Diplomat</a:t>
            </a:r>
          </a:p>
        </p:txBody>
      </p:sp>
      <p:sp>
        <p:nvSpPr>
          <p:cNvPr id="2130" name="Rectangle 2129">
            <a:extLst>
              <a:ext uri="{FF2B5EF4-FFF2-40B4-BE49-F238E27FC236}">
                <a16:creationId xmlns:a16="http://schemas.microsoft.com/office/drawing/2014/main" id="{60CF98C4-1960-344D-5498-FD989599A39A}"/>
              </a:ext>
            </a:extLst>
          </p:cNvPr>
          <p:cNvSpPr/>
          <p:nvPr/>
        </p:nvSpPr>
        <p:spPr>
          <a:xfrm rot="16200000" flipH="1">
            <a:off x="487374" y="2445126"/>
            <a:ext cx="871200" cy="105953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131" name="TextBox 2130">
            <a:extLst>
              <a:ext uri="{FF2B5EF4-FFF2-40B4-BE49-F238E27FC236}">
                <a16:creationId xmlns:a16="http://schemas.microsoft.com/office/drawing/2014/main" id="{F7B77200-737C-6D82-0C23-CB7F99BDFAB1}"/>
              </a:ext>
            </a:extLst>
          </p:cNvPr>
          <p:cNvSpPr txBox="1"/>
          <p:nvPr/>
        </p:nvSpPr>
        <p:spPr>
          <a:xfrm>
            <a:off x="344754" y="3061803"/>
            <a:ext cx="1224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Great British Bake Off</a:t>
            </a:r>
          </a:p>
        </p:txBody>
      </p:sp>
      <p:sp>
        <p:nvSpPr>
          <p:cNvPr id="3" name="Rectangle 2">
            <a:extLst>
              <a:ext uri="{FF2B5EF4-FFF2-40B4-BE49-F238E27FC236}">
                <a16:creationId xmlns:a16="http://schemas.microsoft.com/office/drawing/2014/main" id="{F00FF0F0-0D4F-168B-6AC9-7F6125A26705}"/>
              </a:ext>
            </a:extLst>
          </p:cNvPr>
          <p:cNvSpPr/>
          <p:nvPr/>
        </p:nvSpPr>
        <p:spPr>
          <a:xfrm rot="16200000" flipH="1">
            <a:off x="733955" y="1026459"/>
            <a:ext cx="871200" cy="152640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74C4FCBF-5FE8-B2A4-0384-67F1ED457E20}"/>
              </a:ext>
            </a:extLst>
          </p:cNvPr>
          <p:cNvSpPr txBox="1"/>
          <p:nvPr/>
        </p:nvSpPr>
        <p:spPr>
          <a:xfrm>
            <a:off x="366513" y="1863677"/>
            <a:ext cx="1224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I’m a Celebrity Get Me Out of Here</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ctangle 6">
            <a:extLst>
              <a:ext uri="{FF2B5EF4-FFF2-40B4-BE49-F238E27FC236}">
                <a16:creationId xmlns:a16="http://schemas.microsoft.com/office/drawing/2014/main" id="{7FDDE76C-21AE-9252-856F-1BD51DBC93E2}"/>
              </a:ext>
            </a:extLst>
          </p:cNvPr>
          <p:cNvSpPr/>
          <p:nvPr/>
        </p:nvSpPr>
        <p:spPr>
          <a:xfrm rot="16200000" flipH="1">
            <a:off x="2607227" y="1209372"/>
            <a:ext cx="871196" cy="115556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4" name="TextBox 43">
            <a:extLst>
              <a:ext uri="{FF2B5EF4-FFF2-40B4-BE49-F238E27FC236}">
                <a16:creationId xmlns:a16="http://schemas.microsoft.com/office/drawing/2014/main" id="{A974838C-C0B3-17BA-3E68-51D3A0A98BA1}"/>
              </a:ext>
            </a:extLst>
          </p:cNvPr>
          <p:cNvSpPr txBox="1"/>
          <p:nvPr/>
        </p:nvSpPr>
        <p:spPr>
          <a:xfrm>
            <a:off x="10576239" y="1863677"/>
            <a:ext cx="1011159" cy="369332"/>
          </a:xfrm>
          <a:prstGeom prst="rect">
            <a:avLst/>
          </a:prstGeom>
          <a:noFill/>
        </p:spPr>
        <p:txBody>
          <a:bodyPr wrap="square" rtlCol="0">
            <a:spAutoFit/>
          </a:bodyPr>
          <a:lstStyle/>
          <a:p>
            <a:pPr algn="l"/>
            <a:r>
              <a:rPr lang="en-GB" sz="900" dirty="0">
                <a:solidFill>
                  <a:schemeClr val="bg1"/>
                </a:solidFill>
              </a:rPr>
              <a:t>International Football</a:t>
            </a:r>
          </a:p>
        </p:txBody>
      </p:sp>
      <p:sp>
        <p:nvSpPr>
          <p:cNvPr id="52" name="TextBox 51">
            <a:extLst>
              <a:ext uri="{FF2B5EF4-FFF2-40B4-BE49-F238E27FC236}">
                <a16:creationId xmlns:a16="http://schemas.microsoft.com/office/drawing/2014/main" id="{EED3980F-76F9-86F7-E421-4F56B4481028}"/>
              </a:ext>
            </a:extLst>
          </p:cNvPr>
          <p:cNvSpPr txBox="1"/>
          <p:nvPr/>
        </p:nvSpPr>
        <p:spPr>
          <a:xfrm>
            <a:off x="6572746" y="1978767"/>
            <a:ext cx="1370745" cy="230832"/>
          </a:xfrm>
          <a:prstGeom prst="rect">
            <a:avLst/>
          </a:prstGeom>
          <a:noFill/>
        </p:spPr>
        <p:txBody>
          <a:bodyPr wrap="square" rtlCol="0">
            <a:spAutoFit/>
          </a:bodyPr>
          <a:lstStyle/>
          <a:p>
            <a:pPr algn="l"/>
            <a:r>
              <a:rPr lang="en-GB" sz="900" dirty="0">
                <a:solidFill>
                  <a:schemeClr val="bg1"/>
                </a:solidFill>
              </a:rPr>
              <a:t>The 1% Club</a:t>
            </a:r>
          </a:p>
        </p:txBody>
      </p:sp>
      <p:sp>
        <p:nvSpPr>
          <p:cNvPr id="53" name="TextBox 52">
            <a:extLst>
              <a:ext uri="{FF2B5EF4-FFF2-40B4-BE49-F238E27FC236}">
                <a16:creationId xmlns:a16="http://schemas.microsoft.com/office/drawing/2014/main" id="{2AAA8199-B942-54C0-DECC-C3A000BC8D85}"/>
              </a:ext>
            </a:extLst>
          </p:cNvPr>
          <p:cNvSpPr txBox="1"/>
          <p:nvPr/>
        </p:nvSpPr>
        <p:spPr>
          <a:xfrm>
            <a:off x="8035076" y="1986469"/>
            <a:ext cx="691215" cy="230832"/>
          </a:xfrm>
          <a:prstGeom prst="rect">
            <a:avLst/>
          </a:prstGeom>
          <a:noFill/>
        </p:spPr>
        <p:txBody>
          <a:bodyPr wrap="none" rtlCol="0">
            <a:spAutoFit/>
          </a:bodyPr>
          <a:lstStyle/>
          <a:p>
            <a:pPr algn="l"/>
            <a:r>
              <a:rPr lang="en-GB" sz="900" dirty="0">
                <a:solidFill>
                  <a:schemeClr val="bg1"/>
                </a:solidFill>
              </a:rPr>
              <a:t>Password</a:t>
            </a:r>
          </a:p>
        </p:txBody>
      </p:sp>
      <p:sp>
        <p:nvSpPr>
          <p:cNvPr id="54" name="Rectangle 53">
            <a:extLst>
              <a:ext uri="{FF2B5EF4-FFF2-40B4-BE49-F238E27FC236}">
                <a16:creationId xmlns:a16="http://schemas.microsoft.com/office/drawing/2014/main" id="{38E27C92-22F5-9D6C-6787-0566CD57982D}"/>
              </a:ext>
            </a:extLst>
          </p:cNvPr>
          <p:cNvSpPr/>
          <p:nvPr/>
        </p:nvSpPr>
        <p:spPr>
          <a:xfrm rot="16200000" flipH="1">
            <a:off x="4647957" y="1235284"/>
            <a:ext cx="863147" cy="1107648"/>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55" name="TextBox 54">
            <a:extLst>
              <a:ext uri="{FF2B5EF4-FFF2-40B4-BE49-F238E27FC236}">
                <a16:creationId xmlns:a16="http://schemas.microsoft.com/office/drawing/2014/main" id="{4393BE0F-0D66-A3DB-86EA-1993C04BABBE}"/>
              </a:ext>
            </a:extLst>
          </p:cNvPr>
          <p:cNvSpPr txBox="1"/>
          <p:nvPr/>
        </p:nvSpPr>
        <p:spPr>
          <a:xfrm>
            <a:off x="2438151" y="1978767"/>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Big Brother</a:t>
            </a:r>
          </a:p>
        </p:txBody>
      </p:sp>
      <p:sp>
        <p:nvSpPr>
          <p:cNvPr id="56" name="TextBox 55">
            <a:extLst>
              <a:ext uri="{FF2B5EF4-FFF2-40B4-BE49-F238E27FC236}">
                <a16:creationId xmlns:a16="http://schemas.microsoft.com/office/drawing/2014/main" id="{C6A109B0-62BA-E9AB-4A95-2A0BF734D156}"/>
              </a:ext>
            </a:extLst>
          </p:cNvPr>
          <p:cNvSpPr txBox="1"/>
          <p:nvPr/>
        </p:nvSpPr>
        <p:spPr>
          <a:xfrm>
            <a:off x="4498591" y="1978767"/>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Joan</a:t>
            </a:r>
          </a:p>
        </p:txBody>
      </p:sp>
      <p:sp>
        <p:nvSpPr>
          <p:cNvPr id="2049" name="Rectangle 2048">
            <a:extLst>
              <a:ext uri="{FF2B5EF4-FFF2-40B4-BE49-F238E27FC236}">
                <a16:creationId xmlns:a16="http://schemas.microsoft.com/office/drawing/2014/main" id="{9B600998-6C8C-ECE7-4E7D-A96AA6E8840F}"/>
              </a:ext>
            </a:extLst>
          </p:cNvPr>
          <p:cNvSpPr/>
          <p:nvPr/>
        </p:nvSpPr>
        <p:spPr>
          <a:xfrm rot="16200000" flipH="1">
            <a:off x="2090252" y="3779830"/>
            <a:ext cx="871200" cy="739917"/>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0" name="TextBox 2049">
            <a:extLst>
              <a:ext uri="{FF2B5EF4-FFF2-40B4-BE49-F238E27FC236}">
                <a16:creationId xmlns:a16="http://schemas.microsoft.com/office/drawing/2014/main" id="{0F06BE50-6F23-B84B-3671-AFB56BC7387D}"/>
              </a:ext>
            </a:extLst>
          </p:cNvPr>
          <p:cNvSpPr txBox="1"/>
          <p:nvPr/>
        </p:nvSpPr>
        <p:spPr>
          <a:xfrm>
            <a:off x="2119394" y="4231239"/>
            <a:ext cx="994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Bob Marley: One Love</a:t>
            </a:r>
          </a:p>
        </p:txBody>
      </p:sp>
      <p:sp>
        <p:nvSpPr>
          <p:cNvPr id="2051" name="Rectangle 2050">
            <a:extLst>
              <a:ext uri="{FF2B5EF4-FFF2-40B4-BE49-F238E27FC236}">
                <a16:creationId xmlns:a16="http://schemas.microsoft.com/office/drawing/2014/main" id="{ECA1923B-1464-A427-40B5-3DB0DB42E28E}"/>
              </a:ext>
            </a:extLst>
          </p:cNvPr>
          <p:cNvSpPr/>
          <p:nvPr/>
        </p:nvSpPr>
        <p:spPr>
          <a:xfrm rot="16200000" flipH="1">
            <a:off x="3393472" y="3715891"/>
            <a:ext cx="871200" cy="87120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2" name="TextBox 2051">
            <a:extLst>
              <a:ext uri="{FF2B5EF4-FFF2-40B4-BE49-F238E27FC236}">
                <a16:creationId xmlns:a16="http://schemas.microsoft.com/office/drawing/2014/main" id="{7E6798F0-5496-3EC8-4352-63D3B47B87B6}"/>
              </a:ext>
            </a:extLst>
          </p:cNvPr>
          <p:cNvSpPr txBox="1"/>
          <p:nvPr/>
        </p:nvSpPr>
        <p:spPr>
          <a:xfrm>
            <a:off x="3361728" y="4226992"/>
            <a:ext cx="10590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Based on a True Story S2</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2053" name="Rectangle 2052">
            <a:extLst>
              <a:ext uri="{FF2B5EF4-FFF2-40B4-BE49-F238E27FC236}">
                <a16:creationId xmlns:a16="http://schemas.microsoft.com/office/drawing/2014/main" id="{935B07DE-BEDE-1125-3913-54426D831843}"/>
              </a:ext>
            </a:extLst>
          </p:cNvPr>
          <p:cNvSpPr/>
          <p:nvPr/>
        </p:nvSpPr>
        <p:spPr>
          <a:xfrm rot="16200000" flipH="1">
            <a:off x="4561701" y="3786991"/>
            <a:ext cx="864000" cy="732794"/>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4" name="TextBox 2053">
            <a:extLst>
              <a:ext uri="{FF2B5EF4-FFF2-40B4-BE49-F238E27FC236}">
                <a16:creationId xmlns:a16="http://schemas.microsoft.com/office/drawing/2014/main" id="{BAD6B67F-889D-0710-31C9-2473C7DB50BA}"/>
              </a:ext>
            </a:extLst>
          </p:cNvPr>
          <p:cNvSpPr txBox="1"/>
          <p:nvPr/>
        </p:nvSpPr>
        <p:spPr>
          <a:xfrm>
            <a:off x="4587373" y="4334312"/>
            <a:ext cx="102767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Lee</a:t>
            </a:r>
          </a:p>
        </p:txBody>
      </p:sp>
      <p:sp>
        <p:nvSpPr>
          <p:cNvPr id="2055" name="Rectangle 2054">
            <a:extLst>
              <a:ext uri="{FF2B5EF4-FFF2-40B4-BE49-F238E27FC236}">
                <a16:creationId xmlns:a16="http://schemas.microsoft.com/office/drawing/2014/main" id="{084233E6-41C2-2084-7042-9B40334F3FF6}"/>
              </a:ext>
            </a:extLst>
          </p:cNvPr>
          <p:cNvSpPr/>
          <p:nvPr/>
        </p:nvSpPr>
        <p:spPr>
          <a:xfrm rot="16200000" flipH="1">
            <a:off x="8392023" y="3662946"/>
            <a:ext cx="871200"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56" name="TextBox 2055">
            <a:extLst>
              <a:ext uri="{FF2B5EF4-FFF2-40B4-BE49-F238E27FC236}">
                <a16:creationId xmlns:a16="http://schemas.microsoft.com/office/drawing/2014/main" id="{A5473E53-1978-F43E-22D9-D1499C334C26}"/>
              </a:ext>
            </a:extLst>
          </p:cNvPr>
          <p:cNvSpPr txBox="1"/>
          <p:nvPr/>
        </p:nvSpPr>
        <p:spPr>
          <a:xfrm>
            <a:off x="8292007" y="4347127"/>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Ark S2</a:t>
            </a:r>
          </a:p>
        </p:txBody>
      </p:sp>
      <p:sp>
        <p:nvSpPr>
          <p:cNvPr id="2062" name="Rectangle 2061">
            <a:extLst>
              <a:ext uri="{FF2B5EF4-FFF2-40B4-BE49-F238E27FC236}">
                <a16:creationId xmlns:a16="http://schemas.microsoft.com/office/drawing/2014/main" id="{6773B133-C74C-234E-0345-AF4C6C4DAC11}"/>
              </a:ext>
            </a:extLst>
          </p:cNvPr>
          <p:cNvSpPr/>
          <p:nvPr/>
        </p:nvSpPr>
        <p:spPr>
          <a:xfrm rot="16200000" flipH="1">
            <a:off x="6956791" y="3842889"/>
            <a:ext cx="871200" cy="615196"/>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63" name="TextBox 2062">
            <a:extLst>
              <a:ext uri="{FF2B5EF4-FFF2-40B4-BE49-F238E27FC236}">
                <a16:creationId xmlns:a16="http://schemas.microsoft.com/office/drawing/2014/main" id="{E10C6E24-5A0E-E0B3-5E80-1EE85CAF5516}"/>
              </a:ext>
            </a:extLst>
          </p:cNvPr>
          <p:cNvSpPr txBox="1"/>
          <p:nvPr/>
        </p:nvSpPr>
        <p:spPr>
          <a:xfrm>
            <a:off x="7042161" y="4233782"/>
            <a:ext cx="11945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Never Mind the Buzzcocks S4</a:t>
            </a:r>
          </a:p>
        </p:txBody>
      </p:sp>
      <p:sp>
        <p:nvSpPr>
          <p:cNvPr id="62" name="Rectangle 61">
            <a:extLst>
              <a:ext uri="{FF2B5EF4-FFF2-40B4-BE49-F238E27FC236}">
                <a16:creationId xmlns:a16="http://schemas.microsoft.com/office/drawing/2014/main" id="{41FE227B-DB71-381B-C9E6-0105EE8DD6F2}"/>
              </a:ext>
            </a:extLst>
          </p:cNvPr>
          <p:cNvSpPr/>
          <p:nvPr/>
        </p:nvSpPr>
        <p:spPr>
          <a:xfrm rot="16200000" flipH="1">
            <a:off x="5779712" y="3797209"/>
            <a:ext cx="871200" cy="707156"/>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4" name="TextBox 63">
            <a:extLst>
              <a:ext uri="{FF2B5EF4-FFF2-40B4-BE49-F238E27FC236}">
                <a16:creationId xmlns:a16="http://schemas.microsoft.com/office/drawing/2014/main" id="{B50958BF-0F77-3883-7027-BA5CDD07C297}"/>
              </a:ext>
            </a:extLst>
          </p:cNvPr>
          <p:cNvSpPr txBox="1"/>
          <p:nvPr/>
        </p:nvSpPr>
        <p:spPr>
          <a:xfrm>
            <a:off x="5804894" y="4226992"/>
            <a:ext cx="7971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Day of the Jackal</a:t>
            </a:r>
          </a:p>
        </p:txBody>
      </p:sp>
      <p:sp>
        <p:nvSpPr>
          <p:cNvPr id="77" name="TextBox 76">
            <a:extLst>
              <a:ext uri="{FF2B5EF4-FFF2-40B4-BE49-F238E27FC236}">
                <a16:creationId xmlns:a16="http://schemas.microsoft.com/office/drawing/2014/main" id="{ACEA36AC-A2B2-5CD9-C5B4-0643ABC54730}"/>
              </a:ext>
            </a:extLst>
          </p:cNvPr>
          <p:cNvSpPr txBox="1"/>
          <p:nvPr/>
        </p:nvSpPr>
        <p:spPr>
          <a:xfrm>
            <a:off x="10598894" y="4302382"/>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Stalker</a:t>
            </a:r>
          </a:p>
        </p:txBody>
      </p:sp>
      <p:pic>
        <p:nvPicPr>
          <p:cNvPr id="2074" name="Picture 2073">
            <a:extLst>
              <a:ext uri="{FF2B5EF4-FFF2-40B4-BE49-F238E27FC236}">
                <a16:creationId xmlns:a16="http://schemas.microsoft.com/office/drawing/2014/main" id="{CF7D496D-9F7D-D208-A068-A2D178C93E65}"/>
              </a:ext>
            </a:extLst>
          </p:cNvPr>
          <p:cNvPicPr>
            <a:picLocks noChangeAspect="1"/>
          </p:cNvPicPr>
          <p:nvPr/>
        </p:nvPicPr>
        <p:blipFill>
          <a:blip r:embed="rId35"/>
          <a:stretch>
            <a:fillRect/>
          </a:stretch>
        </p:blipFill>
        <p:spPr>
          <a:xfrm>
            <a:off x="10826900" y="3714188"/>
            <a:ext cx="1083395" cy="871200"/>
          </a:xfrm>
          <a:prstGeom prst="rect">
            <a:avLst/>
          </a:prstGeom>
        </p:spPr>
      </p:pic>
      <p:sp>
        <p:nvSpPr>
          <p:cNvPr id="2075" name="Rectangle 2074">
            <a:extLst>
              <a:ext uri="{FF2B5EF4-FFF2-40B4-BE49-F238E27FC236}">
                <a16:creationId xmlns:a16="http://schemas.microsoft.com/office/drawing/2014/main" id="{CFBAAB52-17F9-7626-EDB6-EAEC4C8CE9EA}"/>
              </a:ext>
            </a:extLst>
          </p:cNvPr>
          <p:cNvSpPr/>
          <p:nvPr/>
        </p:nvSpPr>
        <p:spPr>
          <a:xfrm rot="16200000" flipH="1">
            <a:off x="9640651" y="3660893"/>
            <a:ext cx="871200"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76" name="TextBox 2075">
            <a:extLst>
              <a:ext uri="{FF2B5EF4-FFF2-40B4-BE49-F238E27FC236}">
                <a16:creationId xmlns:a16="http://schemas.microsoft.com/office/drawing/2014/main" id="{F671C696-D067-2E59-709B-FBC745211A98}"/>
              </a:ext>
            </a:extLst>
          </p:cNvPr>
          <p:cNvSpPr txBox="1"/>
          <p:nvPr/>
        </p:nvSpPr>
        <p:spPr>
          <a:xfrm>
            <a:off x="9540635" y="4345074"/>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Overlap S2</a:t>
            </a:r>
          </a:p>
        </p:txBody>
      </p:sp>
      <p:sp>
        <p:nvSpPr>
          <p:cNvPr id="2078" name="Rectangle 2077">
            <a:extLst>
              <a:ext uri="{FF2B5EF4-FFF2-40B4-BE49-F238E27FC236}">
                <a16:creationId xmlns:a16="http://schemas.microsoft.com/office/drawing/2014/main" id="{E821EA5F-ACF0-B627-1BCA-276EF4CB42D7}"/>
              </a:ext>
            </a:extLst>
          </p:cNvPr>
          <p:cNvSpPr/>
          <p:nvPr/>
        </p:nvSpPr>
        <p:spPr>
          <a:xfrm rot="16200000" flipH="1">
            <a:off x="10880195" y="3661427"/>
            <a:ext cx="871200"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2079" name="TextBox 2078">
            <a:extLst>
              <a:ext uri="{FF2B5EF4-FFF2-40B4-BE49-F238E27FC236}">
                <a16:creationId xmlns:a16="http://schemas.microsoft.com/office/drawing/2014/main" id="{2BCF937A-34FC-4EBA-F277-AA63D802831B}"/>
              </a:ext>
            </a:extLst>
          </p:cNvPr>
          <p:cNvSpPr txBox="1"/>
          <p:nvPr/>
        </p:nvSpPr>
        <p:spPr>
          <a:xfrm>
            <a:off x="10780179" y="4248403"/>
            <a:ext cx="11049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Portrait Artist of the Year 2024</a:t>
            </a:r>
          </a:p>
        </p:txBody>
      </p:sp>
      <p:sp>
        <p:nvSpPr>
          <p:cNvPr id="34" name="Rectangle 33">
            <a:extLst>
              <a:ext uri="{FF2B5EF4-FFF2-40B4-BE49-F238E27FC236}">
                <a16:creationId xmlns:a16="http://schemas.microsoft.com/office/drawing/2014/main" id="{9B828E2F-7BB1-0A38-91FF-8BA748E44B25}"/>
              </a:ext>
            </a:extLst>
          </p:cNvPr>
          <p:cNvSpPr/>
          <p:nvPr/>
        </p:nvSpPr>
        <p:spPr>
          <a:xfrm rot="16200000" flipH="1">
            <a:off x="8282735" y="4808209"/>
            <a:ext cx="871200"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5" name="TextBox 34">
            <a:extLst>
              <a:ext uri="{FF2B5EF4-FFF2-40B4-BE49-F238E27FC236}">
                <a16:creationId xmlns:a16="http://schemas.microsoft.com/office/drawing/2014/main" id="{166F70F7-9C65-418D-435A-CC115FB082E0}"/>
              </a:ext>
            </a:extLst>
          </p:cNvPr>
          <p:cNvSpPr txBox="1"/>
          <p:nvPr/>
        </p:nvSpPr>
        <p:spPr>
          <a:xfrm>
            <a:off x="8182719" y="5498310"/>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Dating Naked</a:t>
            </a:r>
          </a:p>
        </p:txBody>
      </p:sp>
      <p:sp>
        <p:nvSpPr>
          <p:cNvPr id="37" name="Rectangle 36">
            <a:extLst>
              <a:ext uri="{FF2B5EF4-FFF2-40B4-BE49-F238E27FC236}">
                <a16:creationId xmlns:a16="http://schemas.microsoft.com/office/drawing/2014/main" id="{8D4C4406-69FE-9A1D-46C8-098BE48BD6DE}"/>
              </a:ext>
            </a:extLst>
          </p:cNvPr>
          <p:cNvSpPr/>
          <p:nvPr/>
        </p:nvSpPr>
        <p:spPr>
          <a:xfrm rot="16200000" flipH="1">
            <a:off x="9627320" y="4808903"/>
            <a:ext cx="871200" cy="97779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8" name="TextBox 37">
            <a:extLst>
              <a:ext uri="{FF2B5EF4-FFF2-40B4-BE49-F238E27FC236}">
                <a16:creationId xmlns:a16="http://schemas.microsoft.com/office/drawing/2014/main" id="{B9858031-FF68-8BCF-8689-8C61E2ED08B0}"/>
              </a:ext>
            </a:extLst>
          </p:cNvPr>
          <p:cNvSpPr txBox="1"/>
          <p:nvPr/>
        </p:nvSpPr>
        <p:spPr>
          <a:xfrm>
            <a:off x="9527304" y="5498310"/>
            <a:ext cx="122446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Hardacres</a:t>
            </a:r>
          </a:p>
        </p:txBody>
      </p:sp>
      <p:sp>
        <p:nvSpPr>
          <p:cNvPr id="39" name="Rectangle 38">
            <a:extLst>
              <a:ext uri="{FF2B5EF4-FFF2-40B4-BE49-F238E27FC236}">
                <a16:creationId xmlns:a16="http://schemas.microsoft.com/office/drawing/2014/main" id="{6C2E2EC0-3D31-E0B2-FDFE-03905BE53793}"/>
              </a:ext>
            </a:extLst>
          </p:cNvPr>
          <p:cNvSpPr/>
          <p:nvPr/>
        </p:nvSpPr>
        <p:spPr>
          <a:xfrm rot="16200000" flipH="1">
            <a:off x="10936020" y="4759452"/>
            <a:ext cx="871200" cy="1077350"/>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40" name="TextBox 39">
            <a:extLst>
              <a:ext uri="{FF2B5EF4-FFF2-40B4-BE49-F238E27FC236}">
                <a16:creationId xmlns:a16="http://schemas.microsoft.com/office/drawing/2014/main" id="{F1F78917-10FA-A8D1-069D-6D5301D2BE4F}"/>
              </a:ext>
            </a:extLst>
          </p:cNvPr>
          <p:cNvSpPr txBox="1"/>
          <p:nvPr/>
        </p:nvSpPr>
        <p:spPr>
          <a:xfrm>
            <a:off x="10784609" y="5384629"/>
            <a:ext cx="11633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All Creatures Great and Small S5 </a:t>
            </a:r>
          </a:p>
        </p:txBody>
      </p:sp>
      <p:pic>
        <p:nvPicPr>
          <p:cNvPr id="43" name="Picture 42">
            <a:extLst>
              <a:ext uri="{FF2B5EF4-FFF2-40B4-BE49-F238E27FC236}">
                <a16:creationId xmlns:a16="http://schemas.microsoft.com/office/drawing/2014/main" id="{886EBC14-60A6-0A57-E428-A019D8F0A940}"/>
              </a:ext>
            </a:extLst>
          </p:cNvPr>
          <p:cNvPicPr>
            <a:picLocks noChangeAspect="1"/>
          </p:cNvPicPr>
          <p:nvPr/>
        </p:nvPicPr>
        <p:blipFill>
          <a:blip r:embed="rId36"/>
          <a:stretch>
            <a:fillRect/>
          </a:stretch>
        </p:blipFill>
        <p:spPr>
          <a:xfrm>
            <a:off x="460311" y="4265930"/>
            <a:ext cx="686688" cy="136687"/>
          </a:xfrm>
          <a:prstGeom prst="rect">
            <a:avLst/>
          </a:prstGeom>
        </p:spPr>
      </p:pic>
      <p:pic>
        <p:nvPicPr>
          <p:cNvPr id="45" name="Picture 44" descr="A green letter in a black square&#10;&#10;Description automatically generated">
            <a:extLst>
              <a:ext uri="{FF2B5EF4-FFF2-40B4-BE49-F238E27FC236}">
                <a16:creationId xmlns:a16="http://schemas.microsoft.com/office/drawing/2014/main" id="{6D2B2A9B-702C-930A-1568-DCBD7E6BA813}"/>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61339" y="3918206"/>
            <a:ext cx="622104" cy="166376"/>
          </a:xfrm>
          <a:prstGeom prst="rect">
            <a:avLst/>
          </a:prstGeom>
        </p:spPr>
      </p:pic>
      <p:sp>
        <p:nvSpPr>
          <p:cNvPr id="65" name="Rectangle 64">
            <a:extLst>
              <a:ext uri="{FF2B5EF4-FFF2-40B4-BE49-F238E27FC236}">
                <a16:creationId xmlns:a16="http://schemas.microsoft.com/office/drawing/2014/main" id="{481B7E25-B781-98D7-3360-484EAAE26050}"/>
              </a:ext>
            </a:extLst>
          </p:cNvPr>
          <p:cNvSpPr/>
          <p:nvPr/>
        </p:nvSpPr>
        <p:spPr>
          <a:xfrm rot="16200000" flipH="1">
            <a:off x="3460316" y="2459263"/>
            <a:ext cx="870639" cy="1050187"/>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7" name="TextBox 66">
            <a:extLst>
              <a:ext uri="{FF2B5EF4-FFF2-40B4-BE49-F238E27FC236}">
                <a16:creationId xmlns:a16="http://schemas.microsoft.com/office/drawing/2014/main" id="{D08B3C5E-D49E-D370-287B-F19F5029AEDF}"/>
              </a:ext>
            </a:extLst>
          </p:cNvPr>
          <p:cNvSpPr txBox="1"/>
          <p:nvPr/>
        </p:nvSpPr>
        <p:spPr>
          <a:xfrm>
            <a:off x="3316894" y="3188858"/>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After The Party</a:t>
            </a:r>
          </a:p>
        </p:txBody>
      </p:sp>
      <p:sp>
        <p:nvSpPr>
          <p:cNvPr id="70" name="Rectangle 69">
            <a:extLst>
              <a:ext uri="{FF2B5EF4-FFF2-40B4-BE49-F238E27FC236}">
                <a16:creationId xmlns:a16="http://schemas.microsoft.com/office/drawing/2014/main" id="{A688C753-573D-F024-A0B5-80CF3C58B89D}"/>
              </a:ext>
            </a:extLst>
          </p:cNvPr>
          <p:cNvSpPr/>
          <p:nvPr/>
        </p:nvSpPr>
        <p:spPr>
          <a:xfrm rot="16200000" flipH="1">
            <a:off x="6602088" y="2406944"/>
            <a:ext cx="871200" cy="115018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2" name="TextBox 91">
            <a:extLst>
              <a:ext uri="{FF2B5EF4-FFF2-40B4-BE49-F238E27FC236}">
                <a16:creationId xmlns:a16="http://schemas.microsoft.com/office/drawing/2014/main" id="{26B82EB0-2DE5-E36E-1B13-F23B7380E7A8}"/>
              </a:ext>
            </a:extLst>
          </p:cNvPr>
          <p:cNvSpPr txBox="1"/>
          <p:nvPr/>
        </p:nvSpPr>
        <p:spPr>
          <a:xfrm>
            <a:off x="6417190" y="3188858"/>
            <a:ext cx="11902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Jungle Dads</a:t>
            </a:r>
          </a:p>
        </p:txBody>
      </p:sp>
      <p:sp>
        <p:nvSpPr>
          <p:cNvPr id="93" name="Rectangle 92">
            <a:extLst>
              <a:ext uri="{FF2B5EF4-FFF2-40B4-BE49-F238E27FC236}">
                <a16:creationId xmlns:a16="http://schemas.microsoft.com/office/drawing/2014/main" id="{2C230E5A-7F13-0452-1142-B587B461733E}"/>
              </a:ext>
            </a:extLst>
          </p:cNvPr>
          <p:cNvSpPr/>
          <p:nvPr/>
        </p:nvSpPr>
        <p:spPr>
          <a:xfrm rot="16200000" flipH="1">
            <a:off x="7915067" y="2657764"/>
            <a:ext cx="871200" cy="648462"/>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4" name="TextBox 93">
            <a:extLst>
              <a:ext uri="{FF2B5EF4-FFF2-40B4-BE49-F238E27FC236}">
                <a16:creationId xmlns:a16="http://schemas.microsoft.com/office/drawing/2014/main" id="{1500934D-7056-A063-02B0-E6EDD8781A5C}"/>
              </a:ext>
            </a:extLst>
          </p:cNvPr>
          <p:cNvSpPr txBox="1"/>
          <p:nvPr/>
        </p:nvSpPr>
        <p:spPr>
          <a:xfrm>
            <a:off x="7971201" y="3061803"/>
            <a:ext cx="10415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Junior Taskmaster</a:t>
            </a:r>
          </a:p>
        </p:txBody>
      </p:sp>
      <p:sp>
        <p:nvSpPr>
          <p:cNvPr id="95" name="Rectangle 94">
            <a:extLst>
              <a:ext uri="{FF2B5EF4-FFF2-40B4-BE49-F238E27FC236}">
                <a16:creationId xmlns:a16="http://schemas.microsoft.com/office/drawing/2014/main" id="{A76804C1-8D49-24E2-FE8F-5D8D45B82746}"/>
              </a:ext>
            </a:extLst>
          </p:cNvPr>
          <p:cNvSpPr/>
          <p:nvPr/>
        </p:nvSpPr>
        <p:spPr>
          <a:xfrm rot="16200000" flipH="1">
            <a:off x="9316103" y="2406905"/>
            <a:ext cx="871200" cy="115018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6" name="TextBox 95">
            <a:extLst>
              <a:ext uri="{FF2B5EF4-FFF2-40B4-BE49-F238E27FC236}">
                <a16:creationId xmlns:a16="http://schemas.microsoft.com/office/drawing/2014/main" id="{46BBD656-EA00-4793-6E8D-D07BF3F81E19}"/>
              </a:ext>
            </a:extLst>
          </p:cNvPr>
          <p:cNvSpPr txBox="1"/>
          <p:nvPr/>
        </p:nvSpPr>
        <p:spPr>
          <a:xfrm>
            <a:off x="9128390" y="3188858"/>
            <a:ext cx="10415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Generation Z</a:t>
            </a:r>
          </a:p>
        </p:txBody>
      </p:sp>
      <p:sp>
        <p:nvSpPr>
          <p:cNvPr id="97" name="Rectangle 96">
            <a:extLst>
              <a:ext uri="{FF2B5EF4-FFF2-40B4-BE49-F238E27FC236}">
                <a16:creationId xmlns:a16="http://schemas.microsoft.com/office/drawing/2014/main" id="{CFFF3422-621C-7541-211B-6DE35C804A31}"/>
              </a:ext>
            </a:extLst>
          </p:cNvPr>
          <p:cNvSpPr/>
          <p:nvPr/>
        </p:nvSpPr>
        <p:spPr>
          <a:xfrm rot="16200000" flipH="1">
            <a:off x="10814312" y="2409326"/>
            <a:ext cx="871200" cy="1150181"/>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8" name="TextBox 97">
            <a:extLst>
              <a:ext uri="{FF2B5EF4-FFF2-40B4-BE49-F238E27FC236}">
                <a16:creationId xmlns:a16="http://schemas.microsoft.com/office/drawing/2014/main" id="{40E0549B-C795-EAC5-1165-9B373403B49D}"/>
              </a:ext>
            </a:extLst>
          </p:cNvPr>
          <p:cNvSpPr txBox="1"/>
          <p:nvPr/>
        </p:nvSpPr>
        <p:spPr>
          <a:xfrm>
            <a:off x="10618081" y="3061803"/>
            <a:ext cx="1116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Everyone Else Burns S2</a:t>
            </a:r>
          </a:p>
        </p:txBody>
      </p:sp>
      <p:sp>
        <p:nvSpPr>
          <p:cNvPr id="112" name="Rectangle 111">
            <a:extLst>
              <a:ext uri="{FF2B5EF4-FFF2-40B4-BE49-F238E27FC236}">
                <a16:creationId xmlns:a16="http://schemas.microsoft.com/office/drawing/2014/main" id="{EA6FA15E-B420-6FDB-64E6-F46348E883D8}"/>
              </a:ext>
            </a:extLst>
          </p:cNvPr>
          <p:cNvSpPr/>
          <p:nvPr/>
        </p:nvSpPr>
        <p:spPr>
          <a:xfrm rot="16200000" flipH="1">
            <a:off x="8992934" y="1009881"/>
            <a:ext cx="871200" cy="1553747"/>
          </a:xfrm>
          <a:prstGeom prst="rect">
            <a:avLst/>
          </a:prstGeom>
          <a:gradFill flip="none" rotWithShape="1">
            <a:gsLst>
              <a:gs pos="65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4" name="TextBox 113">
            <a:extLst>
              <a:ext uri="{FF2B5EF4-FFF2-40B4-BE49-F238E27FC236}">
                <a16:creationId xmlns:a16="http://schemas.microsoft.com/office/drawing/2014/main" id="{9E4D76F6-99D0-8E4F-DC20-84191DFDB54C}"/>
              </a:ext>
            </a:extLst>
          </p:cNvPr>
          <p:cNvSpPr txBox="1"/>
          <p:nvPr/>
        </p:nvSpPr>
        <p:spPr>
          <a:xfrm>
            <a:off x="8624272" y="1978767"/>
            <a:ext cx="1370745" cy="230832"/>
          </a:xfrm>
          <a:prstGeom prst="rect">
            <a:avLst/>
          </a:prstGeom>
          <a:noFill/>
        </p:spPr>
        <p:txBody>
          <a:bodyPr wrap="square" rtlCol="0">
            <a:spAutoFit/>
          </a:bodyPr>
          <a:lstStyle/>
          <a:p>
            <a:pPr algn="l"/>
            <a:r>
              <a:rPr lang="en-GB" sz="900" dirty="0">
                <a:solidFill>
                  <a:schemeClr val="bg1"/>
                </a:solidFill>
              </a:rPr>
              <a:t>Playing Nice</a:t>
            </a:r>
          </a:p>
        </p:txBody>
      </p:sp>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0058529-6FA0-B0D6-E34A-EA0503DA0666}"/>
              </a:ext>
            </a:extLst>
          </p:cNvPr>
          <p:cNvGraphicFramePr>
            <a:graphicFrameLocks noGrp="1"/>
          </p:cNvGraphicFramePr>
          <p:nvPr>
            <p:extLst>
              <p:ext uri="{D42A27DB-BD31-4B8C-83A1-F6EECF244321}">
                <p14:modId xmlns:p14="http://schemas.microsoft.com/office/powerpoint/2010/main" val="3010996243"/>
              </p:ext>
            </p:extLst>
          </p:nvPr>
        </p:nvGraphicFramePr>
        <p:xfrm>
          <a:off x="912000" y="1212575"/>
          <a:ext cx="10417015" cy="3974473"/>
        </p:xfrm>
        <a:graphic>
          <a:graphicData uri="http://schemas.openxmlformats.org/drawingml/2006/table">
            <a:tbl>
              <a:tblPr/>
              <a:tblGrid>
                <a:gridCol w="981475">
                  <a:extLst>
                    <a:ext uri="{9D8B030D-6E8A-4147-A177-3AD203B41FA5}">
                      <a16:colId xmlns:a16="http://schemas.microsoft.com/office/drawing/2014/main" val="1134494068"/>
                    </a:ext>
                  </a:extLst>
                </a:gridCol>
                <a:gridCol w="629036">
                  <a:extLst>
                    <a:ext uri="{9D8B030D-6E8A-4147-A177-3AD203B41FA5}">
                      <a16:colId xmlns:a16="http://schemas.microsoft.com/office/drawing/2014/main" val="1552972575"/>
                    </a:ext>
                  </a:extLst>
                </a:gridCol>
                <a:gridCol w="629036">
                  <a:extLst>
                    <a:ext uri="{9D8B030D-6E8A-4147-A177-3AD203B41FA5}">
                      <a16:colId xmlns:a16="http://schemas.microsoft.com/office/drawing/2014/main" val="2679794060"/>
                    </a:ext>
                  </a:extLst>
                </a:gridCol>
                <a:gridCol w="629036">
                  <a:extLst>
                    <a:ext uri="{9D8B030D-6E8A-4147-A177-3AD203B41FA5}">
                      <a16:colId xmlns:a16="http://schemas.microsoft.com/office/drawing/2014/main" val="3758844620"/>
                    </a:ext>
                  </a:extLst>
                </a:gridCol>
                <a:gridCol w="629036">
                  <a:extLst>
                    <a:ext uri="{9D8B030D-6E8A-4147-A177-3AD203B41FA5}">
                      <a16:colId xmlns:a16="http://schemas.microsoft.com/office/drawing/2014/main" val="3757835266"/>
                    </a:ext>
                  </a:extLst>
                </a:gridCol>
                <a:gridCol w="629036">
                  <a:extLst>
                    <a:ext uri="{9D8B030D-6E8A-4147-A177-3AD203B41FA5}">
                      <a16:colId xmlns:a16="http://schemas.microsoft.com/office/drawing/2014/main" val="1487270858"/>
                    </a:ext>
                  </a:extLst>
                </a:gridCol>
                <a:gridCol w="629036">
                  <a:extLst>
                    <a:ext uri="{9D8B030D-6E8A-4147-A177-3AD203B41FA5}">
                      <a16:colId xmlns:a16="http://schemas.microsoft.com/office/drawing/2014/main" val="2170877847"/>
                    </a:ext>
                  </a:extLst>
                </a:gridCol>
                <a:gridCol w="629036">
                  <a:extLst>
                    <a:ext uri="{9D8B030D-6E8A-4147-A177-3AD203B41FA5}">
                      <a16:colId xmlns:a16="http://schemas.microsoft.com/office/drawing/2014/main" val="4038267982"/>
                    </a:ext>
                  </a:extLst>
                </a:gridCol>
                <a:gridCol w="629036">
                  <a:extLst>
                    <a:ext uri="{9D8B030D-6E8A-4147-A177-3AD203B41FA5}">
                      <a16:colId xmlns:a16="http://schemas.microsoft.com/office/drawing/2014/main" val="601397234"/>
                    </a:ext>
                  </a:extLst>
                </a:gridCol>
                <a:gridCol w="629036">
                  <a:extLst>
                    <a:ext uri="{9D8B030D-6E8A-4147-A177-3AD203B41FA5}">
                      <a16:colId xmlns:a16="http://schemas.microsoft.com/office/drawing/2014/main" val="2457571713"/>
                    </a:ext>
                  </a:extLst>
                </a:gridCol>
                <a:gridCol w="629036">
                  <a:extLst>
                    <a:ext uri="{9D8B030D-6E8A-4147-A177-3AD203B41FA5}">
                      <a16:colId xmlns:a16="http://schemas.microsoft.com/office/drawing/2014/main" val="3693501409"/>
                    </a:ext>
                  </a:extLst>
                </a:gridCol>
                <a:gridCol w="629036">
                  <a:extLst>
                    <a:ext uri="{9D8B030D-6E8A-4147-A177-3AD203B41FA5}">
                      <a16:colId xmlns:a16="http://schemas.microsoft.com/office/drawing/2014/main" val="518340960"/>
                    </a:ext>
                  </a:extLst>
                </a:gridCol>
                <a:gridCol w="629036">
                  <a:extLst>
                    <a:ext uri="{9D8B030D-6E8A-4147-A177-3AD203B41FA5}">
                      <a16:colId xmlns:a16="http://schemas.microsoft.com/office/drawing/2014/main" val="3957508883"/>
                    </a:ext>
                  </a:extLst>
                </a:gridCol>
                <a:gridCol w="629036">
                  <a:extLst>
                    <a:ext uri="{9D8B030D-6E8A-4147-A177-3AD203B41FA5}">
                      <a16:colId xmlns:a16="http://schemas.microsoft.com/office/drawing/2014/main" val="3451578728"/>
                    </a:ext>
                  </a:extLst>
                </a:gridCol>
                <a:gridCol w="629036">
                  <a:extLst>
                    <a:ext uri="{9D8B030D-6E8A-4147-A177-3AD203B41FA5}">
                      <a16:colId xmlns:a16="http://schemas.microsoft.com/office/drawing/2014/main" val="2690088896"/>
                    </a:ext>
                  </a:extLst>
                </a:gridCol>
                <a:gridCol w="629036">
                  <a:extLst>
                    <a:ext uri="{9D8B030D-6E8A-4147-A177-3AD203B41FA5}">
                      <a16:colId xmlns:a16="http://schemas.microsoft.com/office/drawing/2014/main" val="3877551120"/>
                    </a:ext>
                  </a:extLst>
                </a:gridCol>
              </a:tblGrid>
              <a:tr h="1611580">
                <a:tc>
                  <a:txBody>
                    <a:bodyPr/>
                    <a:lstStyle/>
                    <a:p>
                      <a:pPr algn="l" fontAlgn="ctr"/>
                      <a:r>
                        <a:rPr lang="en-GB" sz="1100" b="1" i="0" u="none" strike="noStrike" dirty="0">
                          <a:solidFill>
                            <a:srgbClr val="000000"/>
                          </a:solidFill>
                          <a:effectLst/>
                          <a:highlight>
                            <a:srgbClr val="FFFFFF"/>
                          </a:highlight>
                          <a:latin typeface="Arial" panose="020B060402020202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dirty="0">
                          <a:solidFill>
                            <a:srgbClr val="000000"/>
                          </a:solidFill>
                          <a:effectLst/>
                          <a:highlight>
                            <a:srgbClr val="FFFFFF"/>
                          </a:highlight>
                          <a:latin typeface="Arial" panose="020B0604020202020204" pitchFamily="34" charset="0"/>
                        </a:rPr>
                        <a:t>Retail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Electronics, Household Appliances &amp; Tech</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Online Retail</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Charities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Cosmetics &amp; </a:t>
                      </a:r>
                      <a:br>
                        <a:rPr lang="en-GB" sz="1100" b="0" i="0" u="none" strike="noStrike">
                          <a:solidFill>
                            <a:srgbClr val="000000"/>
                          </a:solidFill>
                          <a:effectLst/>
                          <a:highlight>
                            <a:srgbClr val="FFFFFF"/>
                          </a:highlight>
                          <a:latin typeface="Calibri" panose="020F0502020204030204" pitchFamily="34" charset="0"/>
                        </a:rPr>
                      </a:br>
                      <a:r>
                        <a:rPr lang="en-GB" sz="1100" b="0" i="0" u="none" strike="noStrike">
                          <a:solidFill>
                            <a:srgbClr val="000000"/>
                          </a:solidFill>
                          <a:effectLst/>
                          <a:highlight>
                            <a:srgbClr val="FFFFFF"/>
                          </a:highlight>
                          <a:latin typeface="Calibri" panose="020F0502020204030204" pitchFamily="34" charset="0"/>
                        </a:rPr>
                        <a:t>Personal Care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Food</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Household </a:t>
                      </a:r>
                      <a:br>
                        <a:rPr lang="en-GB" sz="1000" b="0" i="0" u="none" strike="noStrike">
                          <a:solidFill>
                            <a:srgbClr val="000000"/>
                          </a:solidFill>
                          <a:effectLst/>
                          <a:highlight>
                            <a:srgbClr val="FFFFFF"/>
                          </a:highlight>
                          <a:latin typeface="Arial" panose="020B0604020202020204" pitchFamily="34" charset="0"/>
                        </a:rPr>
                      </a:br>
                      <a:r>
                        <a:rPr lang="en-GB" sz="1000" b="0" i="0" u="none" strike="noStrike">
                          <a:solidFill>
                            <a:srgbClr val="000000"/>
                          </a:solidFill>
                          <a:effectLst/>
                          <a:highlight>
                            <a:srgbClr val="FFFFFF"/>
                          </a:highlight>
                          <a:latin typeface="Arial" panose="020B0604020202020204" pitchFamily="34" charset="0"/>
                        </a:rPr>
                        <a:t>FMCG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Health &amp; Wellbeing</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Entertainment &amp; Leisure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Household Equipment &amp; DIY</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100" b="0" i="0" u="none" strike="noStrike">
                          <a:solidFill>
                            <a:srgbClr val="000000"/>
                          </a:solidFill>
                          <a:effectLst/>
                          <a:highlight>
                            <a:srgbClr val="FFFFFF"/>
                          </a:highlight>
                          <a:latin typeface="Calibri" panose="020F0502020204030204" pitchFamily="34" charset="0"/>
                        </a:rPr>
                        <a:t>Drink</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Telecoms</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Automotive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Travel &amp; Transport</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Finance</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2327076"/>
                  </a:ext>
                </a:extLst>
              </a:tr>
              <a:tr h="533410">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Oct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94CC7E"/>
                          </a:highligh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E"/>
                    </a:solidFill>
                  </a:tcPr>
                </a:tc>
                <a:tc>
                  <a:txBody>
                    <a:bodyPr/>
                    <a:lstStyle/>
                    <a:p>
                      <a:pPr algn="ctr" fontAlgn="ctr"/>
                      <a:r>
                        <a:rPr lang="en-GB" sz="1200" b="1" i="0" u="none" strike="noStrike">
                          <a:solidFill>
                            <a:srgbClr val="000000"/>
                          </a:solidFill>
                          <a:effectLst/>
                          <a:highlight>
                            <a:srgbClr val="FBAC77"/>
                          </a:highlight>
                          <a:latin typeface="Arial" panose="020B0604020202020204" pitchFamily="34" charset="0"/>
                        </a:rPr>
                        <a:t>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C77"/>
                    </a:solidFill>
                  </a:tcPr>
                </a:tc>
                <a:tc>
                  <a:txBody>
                    <a:bodyPr/>
                    <a:lstStyle/>
                    <a:p>
                      <a:pPr algn="ctr" fontAlgn="ctr"/>
                      <a:r>
                        <a:rPr lang="en-GB" sz="1200" b="1" i="0" u="none" strike="noStrike">
                          <a:solidFill>
                            <a:srgbClr val="000000"/>
                          </a:solidFill>
                          <a:effectLst/>
                          <a:highlight>
                            <a:srgbClr val="C2DA81"/>
                          </a:highligh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ctr"/>
                      <a:r>
                        <a:rPr lang="en-GB" sz="1200" b="1" i="0" u="none" strike="noStrike">
                          <a:solidFill>
                            <a:srgbClr val="000000"/>
                          </a:solidFill>
                          <a:effectLst/>
                          <a:highlight>
                            <a:srgbClr val="FCBA7A"/>
                          </a:highlight>
                          <a:latin typeface="Arial" panose="020B0604020202020204" pitchFamily="34" charset="0"/>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ctr"/>
                      <a:r>
                        <a:rPr lang="en-GB" sz="1200" b="1" i="0" u="none" strike="noStrike">
                          <a:solidFill>
                            <a:srgbClr val="000000"/>
                          </a:solidFill>
                          <a:effectLst/>
                          <a:highlight>
                            <a:srgbClr val="A8D27F"/>
                          </a:highlight>
                          <a:latin typeface="Arial" panose="020B0604020202020204" pitchFamily="34" charset="0"/>
                        </a:rPr>
                        <a:t>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ctr"/>
                      <a:r>
                        <a:rPr lang="en-GB" sz="1200" b="1" i="0" u="none" strike="noStrike">
                          <a:solidFill>
                            <a:srgbClr val="000000"/>
                          </a:solidFill>
                          <a:effectLst/>
                          <a:highlight>
                            <a:srgbClr val="FEEA83"/>
                          </a:highligh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r>
                        <a:rPr lang="en-GB" sz="1200" b="1" i="0" u="none" strike="noStrike">
                          <a:solidFill>
                            <a:srgbClr val="000000"/>
                          </a:solidFill>
                          <a:effectLst/>
                          <a:highlight>
                            <a:srgbClr val="6CC17C"/>
                          </a:highligh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C17C"/>
                    </a:solidFill>
                  </a:tcPr>
                </a:tc>
                <a:tc>
                  <a:txBody>
                    <a:bodyPr/>
                    <a:lstStyle/>
                    <a:p>
                      <a:pPr algn="ctr" fontAlgn="ctr"/>
                      <a:r>
                        <a:rPr lang="en-GB" sz="1200" b="1" i="0" u="none" strike="noStrike">
                          <a:solidFill>
                            <a:srgbClr val="000000"/>
                          </a:solidFill>
                          <a:effectLst/>
                          <a:highlight>
                            <a:srgbClr val="FEDA80"/>
                          </a:highligh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r>
                        <a:rPr lang="en-GB" sz="1200" b="1" i="0" u="none" strike="noStrike">
                          <a:solidFill>
                            <a:srgbClr val="000000"/>
                          </a:solidFill>
                          <a:effectLst/>
                          <a:highlight>
                            <a:srgbClr val="F1E784"/>
                          </a:highligh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r>
                        <a:rPr lang="en-GB" sz="1200" b="1" i="0" u="none" strike="noStrike">
                          <a:solidFill>
                            <a:srgbClr val="000000"/>
                          </a:solidFill>
                          <a:effectLst/>
                          <a:highlight>
                            <a:srgbClr val="FDD47F"/>
                          </a:highligh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200" b="1" i="0" u="none" strike="noStrike">
                          <a:solidFill>
                            <a:srgbClr val="000000"/>
                          </a:solidFill>
                          <a:effectLst/>
                          <a:highlight>
                            <a:srgbClr val="FEDB80"/>
                          </a:highlight>
                          <a:latin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0"/>
                    </a:solidFill>
                  </a:tcPr>
                </a:tc>
                <a:tc>
                  <a:txBody>
                    <a:bodyPr/>
                    <a:lstStyle/>
                    <a:p>
                      <a:pPr algn="ctr" fontAlgn="ctr"/>
                      <a:r>
                        <a:rPr lang="en-GB" sz="1200" b="1" i="0" u="none" strike="noStrike">
                          <a:solidFill>
                            <a:srgbClr val="000000"/>
                          </a:solidFill>
                          <a:effectLst/>
                          <a:highlight>
                            <a:srgbClr val="FCBE7B"/>
                          </a:highlight>
                          <a:latin typeface="Arial" panose="020B060402020202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r>
                        <a:rPr lang="en-GB" sz="1200" b="1" i="0" u="none" strike="noStrike">
                          <a:solidFill>
                            <a:srgbClr val="000000"/>
                          </a:solidFill>
                          <a:effectLst/>
                          <a:highlight>
                            <a:srgbClr val="FBA877"/>
                          </a:highlight>
                          <a:latin typeface="Arial" panose="020B0604020202020204" pitchFamily="34" charset="0"/>
                        </a:rPr>
                        <a:t>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877"/>
                    </a:solidFill>
                  </a:tcPr>
                </a:tc>
                <a:tc>
                  <a:txBody>
                    <a:bodyPr/>
                    <a:lstStyle/>
                    <a:p>
                      <a:pPr algn="ctr" fontAlgn="ctr"/>
                      <a:r>
                        <a:rPr lang="en-GB" sz="1200" b="1" i="0" u="none" strike="noStrike">
                          <a:solidFill>
                            <a:srgbClr val="000000"/>
                          </a:solidFill>
                          <a:effectLst/>
                          <a:highlight>
                            <a:srgbClr val="FDCE7E"/>
                          </a:highlight>
                          <a:latin typeface="Arial" panose="020B0604020202020204" pitchFamily="34" charset="0"/>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extLst>
                  <a:ext uri="{0D108BD9-81ED-4DB2-BD59-A6C34878D82A}">
                    <a16:rowId xmlns:a16="http://schemas.microsoft.com/office/drawing/2014/main" val="202829110"/>
                  </a:ext>
                </a:extLst>
              </a:tr>
              <a:tr h="533410">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E8E583"/>
                          </a:highligh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583"/>
                    </a:solidFill>
                  </a:tcPr>
                </a:tc>
                <a:tc>
                  <a:txBody>
                    <a:bodyPr/>
                    <a:lstStyle/>
                    <a:p>
                      <a:pPr algn="ctr" fontAlgn="ctr"/>
                      <a:r>
                        <a:rPr lang="en-GB" sz="1200" b="1" i="0" u="none" strike="noStrike">
                          <a:solidFill>
                            <a:srgbClr val="000000"/>
                          </a:solidFill>
                          <a:effectLst/>
                          <a:highlight>
                            <a:srgbClr val="78C47D"/>
                          </a:highligh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8C47D"/>
                    </a:solidFill>
                  </a:tcPr>
                </a:tc>
                <a:tc>
                  <a:txBody>
                    <a:bodyPr/>
                    <a:lstStyle/>
                    <a:p>
                      <a:pPr algn="ctr" fontAlgn="ctr"/>
                      <a:r>
                        <a:rPr lang="en-GB" sz="1200" b="1" i="0" u="none" strike="noStrike">
                          <a:solidFill>
                            <a:srgbClr val="000000"/>
                          </a:solidFill>
                          <a:effectLst/>
                          <a:highlight>
                            <a:srgbClr val="86C87D"/>
                          </a:highligh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6C87D"/>
                    </a:solidFill>
                  </a:tcPr>
                </a:tc>
                <a:tc>
                  <a:txBody>
                    <a:bodyPr/>
                    <a:lstStyle/>
                    <a:p>
                      <a:pPr algn="ctr" fontAlgn="ctr"/>
                      <a:r>
                        <a:rPr lang="en-GB" sz="1200" b="1" i="0" u="none" strike="noStrike">
                          <a:solidFill>
                            <a:srgbClr val="000000"/>
                          </a:solidFill>
                          <a:effectLst/>
                          <a:highlight>
                            <a:srgbClr val="EBE683"/>
                          </a:highlight>
                          <a:latin typeface="Arial" panose="020B0604020202020204" pitchFamily="34"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ctr"/>
                      <a:r>
                        <a:rPr lang="en-GB" sz="1200" b="1" i="0" u="none" strike="noStrike">
                          <a:solidFill>
                            <a:srgbClr val="000000"/>
                          </a:solidFill>
                          <a:effectLst/>
                          <a:highlight>
                            <a:srgbClr val="D0DE82"/>
                          </a:highlight>
                          <a:latin typeface="Arial" panose="020B0604020202020204" pitchFamily="34" charset="0"/>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E82"/>
                    </a:solidFill>
                  </a:tcPr>
                </a:tc>
                <a:tc>
                  <a:txBody>
                    <a:bodyPr/>
                    <a:lstStyle/>
                    <a:p>
                      <a:pPr algn="ctr" fontAlgn="ctr"/>
                      <a:r>
                        <a:rPr lang="en-GB" sz="1200" b="1" i="0" u="none" strike="noStrike">
                          <a:solidFill>
                            <a:srgbClr val="000000"/>
                          </a:solidFill>
                          <a:effectLst/>
                          <a:highlight>
                            <a:srgbClr val="FEE482"/>
                          </a:highligh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200" b="1" i="0" u="none" strike="noStrike">
                          <a:solidFill>
                            <a:srgbClr val="000000"/>
                          </a:solidFill>
                          <a:effectLst/>
                          <a:highlight>
                            <a:srgbClr val="FDD880"/>
                          </a:highlight>
                          <a:latin typeface="Arial" panose="020B0604020202020204" pitchFamily="34" charset="0"/>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880"/>
                    </a:solidFill>
                  </a:tcPr>
                </a:tc>
                <a:tc>
                  <a:txBody>
                    <a:bodyPr/>
                    <a:lstStyle/>
                    <a:p>
                      <a:pPr algn="ctr" fontAlgn="ctr"/>
                      <a:r>
                        <a:rPr lang="en-GB" sz="1200" b="1" i="0" u="none" strike="noStrike">
                          <a:solidFill>
                            <a:srgbClr val="000000"/>
                          </a:solidFill>
                          <a:effectLst/>
                          <a:highlight>
                            <a:srgbClr val="FDD47F"/>
                          </a:highligh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47F"/>
                    </a:solidFill>
                  </a:tcPr>
                </a:tc>
                <a:tc>
                  <a:txBody>
                    <a:bodyPr/>
                    <a:lstStyle/>
                    <a:p>
                      <a:pPr algn="ctr" fontAlgn="ctr"/>
                      <a:r>
                        <a:rPr lang="en-GB" sz="1200" b="1" i="0" u="none" strike="noStrike">
                          <a:solidFill>
                            <a:srgbClr val="000000"/>
                          </a:solidFill>
                          <a:effectLst/>
                          <a:highlight>
                            <a:srgbClr val="FEE382"/>
                          </a:highlight>
                          <a:latin typeface="Arial" panose="020B060402020202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r>
                        <a:rPr lang="en-GB" sz="1200" b="1" i="0" u="none" strike="noStrike">
                          <a:solidFill>
                            <a:srgbClr val="000000"/>
                          </a:solidFill>
                          <a:effectLst/>
                          <a:highlight>
                            <a:srgbClr val="F98B71"/>
                          </a:highlight>
                          <a:latin typeface="Arial" panose="020B0604020202020204" pitchFamily="34" charset="0"/>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B71"/>
                    </a:solidFill>
                  </a:tcPr>
                </a:tc>
                <a:tc>
                  <a:txBody>
                    <a:bodyPr/>
                    <a:lstStyle/>
                    <a:p>
                      <a:pPr algn="ctr" fontAlgn="ctr"/>
                      <a:r>
                        <a:rPr lang="en-GB" sz="1200" b="1" i="0" u="none" strike="noStrike">
                          <a:solidFill>
                            <a:srgbClr val="000000"/>
                          </a:solidFill>
                          <a:effectLst/>
                          <a:highlight>
                            <a:srgbClr val="F86B6B"/>
                          </a:highlight>
                          <a:latin typeface="Arial" panose="020B0604020202020204" pitchFamily="34" charset="0"/>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B6B"/>
                    </a:solidFill>
                  </a:tcPr>
                </a:tc>
                <a:tc>
                  <a:txBody>
                    <a:bodyPr/>
                    <a:lstStyle/>
                    <a:p>
                      <a:pPr algn="ctr" fontAlgn="ctr"/>
                      <a:r>
                        <a:rPr lang="en-GB" sz="1200" b="1" i="0" u="none" strike="noStrike">
                          <a:solidFill>
                            <a:srgbClr val="000000"/>
                          </a:solidFill>
                          <a:effectLst/>
                          <a:highlight>
                            <a:srgbClr val="FA9D75"/>
                          </a:highligh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extLst>
                  <a:ext uri="{0D108BD9-81ED-4DB2-BD59-A6C34878D82A}">
                    <a16:rowId xmlns:a16="http://schemas.microsoft.com/office/drawing/2014/main" val="2895278698"/>
                  </a:ext>
                </a:extLst>
              </a:tr>
              <a:tr h="533410">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Dec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FEE883"/>
                          </a:highligh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B2D580"/>
                          </a:highligh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ctr"/>
                      <a:r>
                        <a:rPr lang="en-GB" sz="1200" b="1" i="0" u="none" strike="noStrike">
                          <a:solidFill>
                            <a:srgbClr val="000000"/>
                          </a:solidFill>
                          <a:effectLst/>
                          <a:highlight>
                            <a:srgbClr val="75C47D"/>
                          </a:highlight>
                          <a:latin typeface="Arial" panose="020B0604020202020204" pitchFamily="34" charset="0"/>
                        </a:rPr>
                        <a:t>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C47D"/>
                    </a:solidFill>
                  </a:tcPr>
                </a:tc>
                <a:tc>
                  <a:txBody>
                    <a:bodyPr/>
                    <a:lstStyle/>
                    <a:p>
                      <a:pPr algn="ctr" fontAlgn="ctr"/>
                      <a:r>
                        <a:rPr lang="en-GB" sz="1200" b="1" i="0" u="none" strike="noStrike">
                          <a:solidFill>
                            <a:srgbClr val="000000"/>
                          </a:solidFill>
                          <a:effectLst/>
                          <a:highlight>
                            <a:srgbClr val="FCC27C"/>
                          </a:highligh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r>
                        <a:rPr lang="en-GB" sz="1200" b="1" i="0" u="none" strike="noStrike">
                          <a:solidFill>
                            <a:srgbClr val="000000"/>
                          </a:solidFill>
                          <a:effectLst/>
                          <a:highlight>
                            <a:srgbClr val="E5E483"/>
                          </a:highlight>
                          <a:latin typeface="Arial" panose="020B0604020202020204" pitchFamily="34" charset="0"/>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r>
                        <a:rPr lang="en-GB" sz="1200" b="1" i="0" u="none" strike="noStrike">
                          <a:solidFill>
                            <a:srgbClr val="000000"/>
                          </a:solidFill>
                          <a:effectLst/>
                          <a:highlight>
                            <a:srgbClr val="FEE783"/>
                          </a:highlight>
                          <a:latin typeface="Arial" panose="020B0604020202020204" pitchFamily="34" charset="0"/>
                        </a:rPr>
                        <a:t>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ctr"/>
                      <a:r>
                        <a:rPr lang="en-GB" sz="1200" b="1" i="0" u="none" strike="noStrike">
                          <a:solidFill>
                            <a:srgbClr val="000000"/>
                          </a:solidFill>
                          <a:effectLst/>
                          <a:highlight>
                            <a:srgbClr val="B2D580"/>
                          </a:highlight>
                          <a:latin typeface="Arial" panose="020B060402020202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ctr"/>
                      <a:r>
                        <a:rPr lang="en-GB" sz="1200" b="1" i="0" u="none" strike="noStrike">
                          <a:solidFill>
                            <a:srgbClr val="000000"/>
                          </a:solidFill>
                          <a:effectLst/>
                          <a:highlight>
                            <a:srgbClr val="FCC37C"/>
                          </a:highligh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ctr"/>
                      <a:r>
                        <a:rPr lang="en-GB" sz="1200" b="1" i="0" u="none" strike="noStrike">
                          <a:solidFill>
                            <a:srgbClr val="000000"/>
                          </a:solidFill>
                          <a:effectLst/>
                          <a:highlight>
                            <a:srgbClr val="FA9874"/>
                          </a:highlight>
                          <a:latin typeface="Arial" panose="020B0604020202020204" pitchFamily="34"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tc>
                  <a:txBody>
                    <a:bodyPr/>
                    <a:lstStyle/>
                    <a:p>
                      <a:pPr algn="ctr" fontAlgn="ctr"/>
                      <a:r>
                        <a:rPr lang="en-GB" sz="1200" b="1" i="0" u="none" strike="noStrike">
                          <a:solidFill>
                            <a:srgbClr val="000000"/>
                          </a:solidFill>
                          <a:effectLst/>
                          <a:highlight>
                            <a:srgbClr val="FCC37C"/>
                          </a:highlight>
                          <a:latin typeface="Arial" panose="020B060402020202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ctr"/>
                      <a:r>
                        <a:rPr lang="en-GB" sz="1200" b="1" i="0" u="none" strike="noStrike">
                          <a:solidFill>
                            <a:srgbClr val="000000"/>
                          </a:solidFill>
                          <a:effectLst/>
                          <a:highlight>
                            <a:srgbClr val="F8696B"/>
                          </a:highlight>
                          <a:latin typeface="Arial" panose="020B060402020202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173870181"/>
                  </a:ext>
                </a:extLst>
              </a:tr>
              <a:tr h="229253">
                <a:tc>
                  <a:txBody>
                    <a:bodyPr/>
                    <a:lstStyle/>
                    <a:p>
                      <a:pPr algn="ctr" fontAlgn="ctr"/>
                      <a:r>
                        <a:rPr lang="en-GB" sz="1000" b="0"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GB" sz="1200" b="1" i="0" u="none" strike="noStrike">
                          <a:solidFill>
                            <a:srgbClr val="000000"/>
                          </a:solidFill>
                          <a:effectLst/>
                          <a:highlight>
                            <a:srgbClr val="FFFFFF"/>
                          </a:highlight>
                          <a:latin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6912685"/>
                  </a:ext>
                </a:extLst>
              </a:tr>
              <a:tr h="533410">
                <a:tc>
                  <a:txBody>
                    <a:bodyPr/>
                    <a:lstStyle/>
                    <a:p>
                      <a:pPr algn="ctr" fontAlgn="ctr"/>
                      <a:r>
                        <a:rPr lang="en-GB" sz="1000" b="0" i="0" u="none" strike="noStrike">
                          <a:solidFill>
                            <a:srgbClr val="000000"/>
                          </a:solidFill>
                          <a:effectLst/>
                          <a:latin typeface="Arial" panose="020B060402020202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a:solidFill>
                            <a:srgbClr val="000000"/>
                          </a:solidFill>
                          <a:effectLst/>
                          <a:highlight>
                            <a:srgbClr val="63BE7B"/>
                          </a:highlight>
                          <a:latin typeface="Arial" panose="020B0604020202020204" pitchFamily="34" charset="0"/>
                        </a:rPr>
                        <a:t>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r>
                        <a:rPr lang="en-GB" sz="1200" b="1" i="0" u="none" strike="noStrike">
                          <a:solidFill>
                            <a:srgbClr val="000000"/>
                          </a:solidFill>
                          <a:effectLst/>
                          <a:highlight>
                            <a:srgbClr val="6DC17C"/>
                          </a:highlight>
                          <a:latin typeface="Arial" panose="020B0604020202020204" pitchFamily="34" charset="0"/>
                        </a:rPr>
                        <a:t>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DC17C"/>
                    </a:solidFill>
                  </a:tcPr>
                </a:tc>
                <a:tc>
                  <a:txBody>
                    <a:bodyPr/>
                    <a:lstStyle/>
                    <a:p>
                      <a:pPr algn="ctr" fontAlgn="ctr"/>
                      <a:r>
                        <a:rPr lang="en-GB" sz="1200" b="1" i="0" u="none" strike="noStrike">
                          <a:solidFill>
                            <a:srgbClr val="000000"/>
                          </a:solidFill>
                          <a:effectLst/>
                          <a:highlight>
                            <a:srgbClr val="88C97E"/>
                          </a:highligh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8C97E"/>
                    </a:solidFill>
                  </a:tcPr>
                </a:tc>
                <a:tc>
                  <a:txBody>
                    <a:bodyPr/>
                    <a:lstStyle/>
                    <a:p>
                      <a:pPr algn="ctr" fontAlgn="ctr"/>
                      <a:r>
                        <a:rPr lang="en-GB" sz="1200" b="1" i="0" u="none" strike="noStrike">
                          <a:solidFill>
                            <a:srgbClr val="000000"/>
                          </a:solidFill>
                          <a:effectLst/>
                          <a:highlight>
                            <a:srgbClr val="8ACA7E"/>
                          </a:highlight>
                          <a:latin typeface="Arial" panose="020B0604020202020204" pitchFamily="34" charset="0"/>
                        </a:rPr>
                        <a:t>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A7E"/>
                    </a:solidFill>
                  </a:tcPr>
                </a:tc>
                <a:tc>
                  <a:txBody>
                    <a:bodyPr/>
                    <a:lstStyle/>
                    <a:p>
                      <a:pPr algn="ctr" fontAlgn="ctr"/>
                      <a:r>
                        <a:rPr lang="en-GB" sz="1200" b="1" i="0" u="none" strike="noStrike">
                          <a:solidFill>
                            <a:srgbClr val="000000"/>
                          </a:solidFill>
                          <a:effectLst/>
                          <a:highlight>
                            <a:srgbClr val="93CC7E"/>
                          </a:highlight>
                          <a:latin typeface="Arial" panose="020B060402020202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3CC7E"/>
                    </a:solidFill>
                  </a:tcPr>
                </a:tc>
                <a:tc>
                  <a:txBody>
                    <a:bodyPr/>
                    <a:lstStyle/>
                    <a:p>
                      <a:pPr algn="ctr" fontAlgn="ctr"/>
                      <a:r>
                        <a:rPr lang="en-GB" sz="1200" b="1" i="0" u="none" strike="noStrike">
                          <a:solidFill>
                            <a:srgbClr val="000000"/>
                          </a:solidFill>
                          <a:effectLst/>
                          <a:highlight>
                            <a:srgbClr val="A1D07F"/>
                          </a:highlight>
                          <a:latin typeface="Arial" panose="020B060402020202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1D07F"/>
                    </a:solidFill>
                  </a:tcPr>
                </a:tc>
                <a:tc>
                  <a:txBody>
                    <a:bodyPr/>
                    <a:lstStyle/>
                    <a:p>
                      <a:pPr algn="ctr" fontAlgn="ctr"/>
                      <a:r>
                        <a:rPr lang="en-GB" sz="1200" b="1" i="0" u="none" strike="noStrike">
                          <a:solidFill>
                            <a:srgbClr val="000000"/>
                          </a:solidFill>
                          <a:effectLst/>
                          <a:highlight>
                            <a:srgbClr val="C8DC81"/>
                          </a:highlight>
                          <a:latin typeface="Arial" panose="020B06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C81"/>
                    </a:solidFill>
                  </a:tcPr>
                </a:tc>
                <a:tc>
                  <a:txBody>
                    <a:bodyPr/>
                    <a:lstStyle/>
                    <a:p>
                      <a:pPr algn="ctr" fontAlgn="ctr"/>
                      <a:r>
                        <a:rPr lang="en-GB" sz="1200" b="1" i="0" u="none" strike="noStrike">
                          <a:solidFill>
                            <a:srgbClr val="000000"/>
                          </a:solidFill>
                          <a:effectLst/>
                          <a:highlight>
                            <a:srgbClr val="FFEB84"/>
                          </a:highlight>
                          <a:latin typeface="Arial" panose="020B0604020202020204" pitchFamily="34"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r>
                        <a:rPr lang="en-GB" sz="1200" b="1" i="0" u="none" strike="noStrike">
                          <a:solidFill>
                            <a:srgbClr val="000000"/>
                          </a:solidFill>
                          <a:effectLst/>
                          <a:highlight>
                            <a:srgbClr val="FEE582"/>
                          </a:highligh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ctr"/>
                      <a:r>
                        <a:rPr lang="en-GB" sz="1200" b="1" i="0" u="none" strike="noStrike">
                          <a:solidFill>
                            <a:srgbClr val="000000"/>
                          </a:solidFill>
                          <a:effectLst/>
                          <a:highlight>
                            <a:srgbClr val="FEE482"/>
                          </a:highlight>
                          <a:latin typeface="Arial" panose="020B0604020202020204" pitchFamily="34" charset="0"/>
                        </a:rPr>
                        <a:t>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ctr"/>
                      <a:r>
                        <a:rPr lang="en-GB" sz="1200" b="1" i="0" u="none" strike="noStrike">
                          <a:solidFill>
                            <a:srgbClr val="000000"/>
                          </a:solidFill>
                          <a:effectLst/>
                          <a:highlight>
                            <a:srgbClr val="FEE282"/>
                          </a:highlight>
                          <a:latin typeface="Arial" panose="020B060402020202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r>
                        <a:rPr lang="en-GB" sz="1200" b="1" i="0" u="none" strike="noStrike">
                          <a:solidFill>
                            <a:srgbClr val="000000"/>
                          </a:solidFill>
                          <a:effectLst/>
                          <a:highlight>
                            <a:srgbClr val="FDD57F"/>
                          </a:highlight>
                          <a:latin typeface="Arial" panose="020B0604020202020204" pitchFamily="34" charset="0"/>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r>
                        <a:rPr lang="en-GB" sz="1200" b="1" i="0" u="none" strike="noStrike">
                          <a:solidFill>
                            <a:srgbClr val="000000"/>
                          </a:solidFill>
                          <a:effectLst/>
                          <a:highlight>
                            <a:srgbClr val="FAA075"/>
                          </a:highlight>
                          <a:latin typeface="Arial" panose="020B0604020202020204" pitchFamily="34" charset="0"/>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A075"/>
                    </a:solidFill>
                  </a:tcPr>
                </a:tc>
                <a:tc>
                  <a:txBody>
                    <a:bodyPr/>
                    <a:lstStyle/>
                    <a:p>
                      <a:pPr algn="ctr" fontAlgn="ctr"/>
                      <a:r>
                        <a:rPr lang="en-GB" sz="1200" b="1" i="0" u="none" strike="noStrike">
                          <a:solidFill>
                            <a:srgbClr val="000000"/>
                          </a:solidFill>
                          <a:effectLst/>
                          <a:highlight>
                            <a:srgbClr val="FA9E75"/>
                          </a:highlight>
                          <a:latin typeface="Arial" panose="020B0604020202020204" pitchFamily="34" charset="0"/>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E75"/>
                    </a:solidFill>
                  </a:tcPr>
                </a:tc>
                <a:tc>
                  <a:txBody>
                    <a:bodyPr/>
                    <a:lstStyle/>
                    <a:p>
                      <a:pPr algn="ctr" fontAlgn="ctr"/>
                      <a:r>
                        <a:rPr lang="en-GB" sz="1200" b="1" i="0" u="none" strike="noStrike" dirty="0">
                          <a:solidFill>
                            <a:srgbClr val="000000"/>
                          </a:solidFill>
                          <a:effectLst/>
                          <a:highlight>
                            <a:srgbClr val="FA9A74"/>
                          </a:highlight>
                          <a:latin typeface="Arial" panose="020B0604020202020204" pitchFamily="34" charset="0"/>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A74"/>
                    </a:solidFill>
                  </a:tcPr>
                </a:tc>
                <a:extLst>
                  <a:ext uri="{0D108BD9-81ED-4DB2-BD59-A6C34878D82A}">
                    <a16:rowId xmlns:a16="http://schemas.microsoft.com/office/drawing/2014/main" val="1480904246"/>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Q4 2023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2023, Q4 index vs full-year 2023, Adults, Top 15 categories by total impacts</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Q4 2023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3436946689"/>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Q4 2023, All Adults, Impacts (R/W) (million). Numbers above bars show Q4 index vs 2023.</a:t>
            </a:r>
          </a:p>
        </p:txBody>
      </p:sp>
      <p:sp>
        <p:nvSpPr>
          <p:cNvPr id="8" name="TextBox 7">
            <a:extLst>
              <a:ext uri="{FF2B5EF4-FFF2-40B4-BE49-F238E27FC236}">
                <a16:creationId xmlns:a16="http://schemas.microsoft.com/office/drawing/2014/main" id="{F53B08A9-F988-1D60-20C0-75ADB9837F81}"/>
              </a:ext>
            </a:extLst>
          </p:cNvPr>
          <p:cNvSpPr txBox="1"/>
          <p:nvPr/>
        </p:nvSpPr>
        <p:spPr>
          <a:xfrm>
            <a:off x="1362378" y="177942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115</a:t>
            </a:r>
          </a:p>
        </p:txBody>
      </p:sp>
      <p:sp>
        <p:nvSpPr>
          <p:cNvPr id="4" name="TextBox 3">
            <a:extLst>
              <a:ext uri="{FF2B5EF4-FFF2-40B4-BE49-F238E27FC236}">
                <a16:creationId xmlns:a16="http://schemas.microsoft.com/office/drawing/2014/main" id="{C1420680-AD75-363F-6AC5-EF3DAF534582}"/>
              </a:ext>
            </a:extLst>
          </p:cNvPr>
          <p:cNvSpPr txBox="1"/>
          <p:nvPr/>
        </p:nvSpPr>
        <p:spPr>
          <a:xfrm>
            <a:off x="2059651" y="235710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101</a:t>
            </a:r>
          </a:p>
        </p:txBody>
      </p:sp>
      <p:sp>
        <p:nvSpPr>
          <p:cNvPr id="5" name="TextBox 4">
            <a:extLst>
              <a:ext uri="{FF2B5EF4-FFF2-40B4-BE49-F238E27FC236}">
                <a16:creationId xmlns:a16="http://schemas.microsoft.com/office/drawing/2014/main" id="{13CF8655-52A1-BBB1-F63A-665554D48CEA}"/>
              </a:ext>
            </a:extLst>
          </p:cNvPr>
          <p:cNvSpPr txBox="1"/>
          <p:nvPr/>
        </p:nvSpPr>
        <p:spPr>
          <a:xfrm>
            <a:off x="2758075" y="238659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117</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56499" y="238568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118</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58276" y="313583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110</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887941" y="329500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61</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616087" y="330588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92</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36849" y="344234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146</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62959" y="367549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63</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646193" y="373379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101</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34935" y="3767762"/>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104</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34563" y="3890872"/>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121</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27916" y="396545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118</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462201" y="4032051"/>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64</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52249" y="4059981"/>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99</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2023, All Adults, Impacts (R/W) (million). Top 10 Q4 2023 advertisers by total impacts.</a:t>
            </a:r>
          </a:p>
        </p:txBody>
      </p:sp>
      <p:graphicFrame>
        <p:nvGraphicFramePr>
          <p:cNvPr id="5" name="Chart 4">
            <a:extLst>
              <a:ext uri="{FF2B5EF4-FFF2-40B4-BE49-F238E27FC236}">
                <a16:creationId xmlns:a16="http://schemas.microsoft.com/office/drawing/2014/main" id="{FD6249B2-9EF5-4EA4-40DB-99BEB8A85721}"/>
              </a:ext>
            </a:extLst>
          </p:cNvPr>
          <p:cNvGraphicFramePr/>
          <p:nvPr>
            <p:extLst>
              <p:ext uri="{D42A27DB-BD31-4B8C-83A1-F6EECF244321}">
                <p14:modId xmlns:p14="http://schemas.microsoft.com/office/powerpoint/2010/main" val="386400786"/>
              </p:ext>
            </p:extLst>
          </p:nvPr>
        </p:nvGraphicFramePr>
        <p:xfrm>
          <a:off x="680201" y="1045672"/>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3074" name="Picture 2">
            <a:extLst>
              <a:ext uri="{FF2B5EF4-FFF2-40B4-BE49-F238E27FC236}">
                <a16:creationId xmlns:a16="http://schemas.microsoft.com/office/drawing/2014/main" id="{CDE2CFE8-D0C9-DAD6-C212-484590961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051" y="4968815"/>
            <a:ext cx="403401" cy="4034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826CEBB-BC37-9576-AE22-8C5315C00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7922" y="5026010"/>
            <a:ext cx="543220" cy="28901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CCA3581-FA0F-4E9E-6FE4-E8E175AF0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6025" y="4968929"/>
            <a:ext cx="725713" cy="40317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amp;S Logo and symbol, meaning, history, PNG, brand">
            <a:extLst>
              <a:ext uri="{FF2B5EF4-FFF2-40B4-BE49-F238E27FC236}">
                <a16:creationId xmlns:a16="http://schemas.microsoft.com/office/drawing/2014/main" id="{62E3BF9C-FBE1-23D5-16BD-A8610AA3FD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511" y="5000414"/>
            <a:ext cx="478095" cy="34020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urniture Village - BGF">
            <a:extLst>
              <a:ext uri="{FF2B5EF4-FFF2-40B4-BE49-F238E27FC236}">
                <a16:creationId xmlns:a16="http://schemas.microsoft.com/office/drawing/2014/main" id="{4BEB5048-375C-AC20-C188-748E7FF49B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5279" y="5017512"/>
            <a:ext cx="734414" cy="30600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1DB2DAB-1213-9F18-6263-7FC9354E78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4566" y="5090332"/>
            <a:ext cx="734414" cy="16036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illarys (@hillarysblinds) / X">
            <a:extLst>
              <a:ext uri="{FF2B5EF4-FFF2-40B4-BE49-F238E27FC236}">
                <a16:creationId xmlns:a16="http://schemas.microsoft.com/office/drawing/2014/main" id="{32063C60-F1B4-19CE-ADED-62E7E46018F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1000" b="37666"/>
          <a:stretch/>
        </p:blipFill>
        <p:spPr bwMode="auto">
          <a:xfrm>
            <a:off x="7433893" y="5079324"/>
            <a:ext cx="854917" cy="18238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44C992D2-4E75-DF66-19AB-B57E4E88FB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72173" y="5056840"/>
            <a:ext cx="584200" cy="227351"/>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DUSK | Luxury Sofas, Beautiful Beds &amp; Chic Homeware for Less">
            <a:extLst>
              <a:ext uri="{FF2B5EF4-FFF2-40B4-BE49-F238E27FC236}">
                <a16:creationId xmlns:a16="http://schemas.microsoft.com/office/drawing/2014/main" id="{D2D15121-4C8E-F068-1AAA-B33602BEB6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14123" y="5091658"/>
            <a:ext cx="665153" cy="1577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ak Furnitureland | Swindon">
            <a:extLst>
              <a:ext uri="{FF2B5EF4-FFF2-40B4-BE49-F238E27FC236}">
                <a16:creationId xmlns:a16="http://schemas.microsoft.com/office/drawing/2014/main" id="{D6AA5F67-586E-7396-8317-5FD771FCEF9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921" t="26258" r="14674" b="26092"/>
          <a:stretch/>
        </p:blipFill>
        <p:spPr bwMode="auto">
          <a:xfrm>
            <a:off x="9579609" y="4998191"/>
            <a:ext cx="530942" cy="344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Electronics, Household Appliances &amp; Tech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2023, All Adults, Impacts (R/W) (million). Top 10 Q4 2023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606428587"/>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descr="SharkNinja - Wikipedia">
            <a:extLst>
              <a:ext uri="{FF2B5EF4-FFF2-40B4-BE49-F238E27FC236}">
                <a16:creationId xmlns:a16="http://schemas.microsoft.com/office/drawing/2014/main" id="{D5529321-B3C0-14C5-4C12-9A20E3131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684" y="4985896"/>
            <a:ext cx="805273" cy="423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01194F24-A28C-2DB6-9A78-2862A081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528" y="5120484"/>
            <a:ext cx="533400" cy="1542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erisure Press Kit &amp; Media Inquiries | Verisure UK">
            <a:extLst>
              <a:ext uri="{FF2B5EF4-FFF2-40B4-BE49-F238E27FC236}">
                <a16:creationId xmlns:a16="http://schemas.microsoft.com/office/drawing/2014/main" id="{899C6C23-931A-4FBE-2CD9-55BC59136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5457" y="5008965"/>
            <a:ext cx="588541" cy="3772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22DE8643-5C86-32F0-4094-C49D538D3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6797" y="5058552"/>
            <a:ext cx="725001" cy="27810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ky UK - Wikipedia">
            <a:extLst>
              <a:ext uri="{FF2B5EF4-FFF2-40B4-BE49-F238E27FC236}">
                <a16:creationId xmlns:a16="http://schemas.microsoft.com/office/drawing/2014/main" id="{A578F500-3B17-7EA6-BBE1-896685874C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4703" y="5061206"/>
            <a:ext cx="446013" cy="2727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0998AD23-59B6-78CB-E2ED-9E80998F32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4515" y="5007888"/>
            <a:ext cx="308818" cy="37943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John Mills Limited - Wikipedia">
            <a:extLst>
              <a:ext uri="{FF2B5EF4-FFF2-40B4-BE49-F238E27FC236}">
                <a16:creationId xmlns:a16="http://schemas.microsoft.com/office/drawing/2014/main" id="{A563CF68-AEE2-C0F2-BC41-DB15DA95E8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7825" y="5033905"/>
            <a:ext cx="588541" cy="3274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lients — District Photo">
            <a:extLst>
              <a:ext uri="{FF2B5EF4-FFF2-40B4-BE49-F238E27FC236}">
                <a16:creationId xmlns:a16="http://schemas.microsoft.com/office/drawing/2014/main" id="{10BEB682-E27E-1C66-DE00-8503C030C0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16670" y="4975489"/>
            <a:ext cx="732738" cy="44423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LG Electronics Logo PNG Transparent &amp; SVG Vector - Freebie Supply">
            <a:extLst>
              <a:ext uri="{FF2B5EF4-FFF2-40B4-BE49-F238E27FC236}">
                <a16:creationId xmlns:a16="http://schemas.microsoft.com/office/drawing/2014/main" id="{980F279B-B952-B55B-1BD6-409BA2F0183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952" b="28805"/>
          <a:stretch/>
        </p:blipFill>
        <p:spPr bwMode="auto">
          <a:xfrm>
            <a:off x="9483245" y="5019634"/>
            <a:ext cx="737824" cy="355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36A9F8-0C38-EB94-BDD4-8E8987EA95DE}"/>
              </a:ext>
            </a:extLst>
          </p:cNvPr>
          <p:cNvPicPr>
            <a:picLocks noChangeAspect="1"/>
          </p:cNvPicPr>
          <p:nvPr/>
        </p:nvPicPr>
        <p:blipFill>
          <a:blip r:embed="rId13"/>
          <a:stretch>
            <a:fillRect/>
          </a:stretch>
        </p:blipFill>
        <p:spPr>
          <a:xfrm>
            <a:off x="10454906" y="5106604"/>
            <a:ext cx="829846" cy="182003"/>
          </a:xfrm>
          <a:prstGeom prst="rect">
            <a:avLst/>
          </a:prstGeom>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Online Retail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Q4 2023, All Adults, Impacts (R/W) (million). Top 10 Q4 2023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4027111121"/>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124" name="Picture 4" descr="From A to Z: The History of the Amazon Logo | Looka">
            <a:extLst>
              <a:ext uri="{FF2B5EF4-FFF2-40B4-BE49-F238E27FC236}">
                <a16:creationId xmlns:a16="http://schemas.microsoft.com/office/drawing/2014/main" id="{8B37A15F-4D1C-4FD5-CA80-C30D70D03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467" y="4998240"/>
            <a:ext cx="687260" cy="38715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2B187F7-EE3D-6204-E367-87CA84501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242" y="5071962"/>
            <a:ext cx="479426" cy="23971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hop Direct Logo PNG Vector (SVG) Free Download">
            <a:extLst>
              <a:ext uri="{FF2B5EF4-FFF2-40B4-BE49-F238E27FC236}">
                <a16:creationId xmlns:a16="http://schemas.microsoft.com/office/drawing/2014/main" id="{5E9F9DD9-3238-CB7E-35D0-2F731578DC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6847" y="5067625"/>
            <a:ext cx="560271" cy="24838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DEC77D25-C509-26F9-A651-0A048F9189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2180" y="5078318"/>
            <a:ext cx="589612" cy="227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Wowcher Logo - Talentarc">
            <a:extLst>
              <a:ext uri="{FF2B5EF4-FFF2-40B4-BE49-F238E27FC236}">
                <a16:creationId xmlns:a16="http://schemas.microsoft.com/office/drawing/2014/main" id="{FBD78AEC-31CD-9C76-50AC-D6EDB6DC37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8674" y="5003732"/>
            <a:ext cx="589612" cy="376172"/>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B85B2069-B088-6240-06D0-9714457DED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3159" y="5096866"/>
            <a:ext cx="783704" cy="18990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Money Super Market Logo PNG vector in SVG, PDF, AI, CDR format">
            <a:extLst>
              <a:ext uri="{FF2B5EF4-FFF2-40B4-BE49-F238E27FC236}">
                <a16:creationId xmlns:a16="http://schemas.microsoft.com/office/drawing/2014/main" id="{08176C90-7FD6-AC1E-D9ED-DF31D2DC445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8" b="26841"/>
          <a:stretch/>
        </p:blipFill>
        <p:spPr bwMode="auto">
          <a:xfrm>
            <a:off x="7475576" y="5040611"/>
            <a:ext cx="889000" cy="302414"/>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Topcashback-logo - Big Clean Switch">
            <a:extLst>
              <a:ext uri="{FF2B5EF4-FFF2-40B4-BE49-F238E27FC236}">
                <a16:creationId xmlns:a16="http://schemas.microsoft.com/office/drawing/2014/main" id="{8F851844-54FB-2C09-D18A-2D46A1D2989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0868" y="5077896"/>
            <a:ext cx="772355" cy="22784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Frequently Asked Questions | Funky Pigeon">
            <a:extLst>
              <a:ext uri="{FF2B5EF4-FFF2-40B4-BE49-F238E27FC236}">
                <a16:creationId xmlns:a16="http://schemas.microsoft.com/office/drawing/2014/main" id="{3E707496-796F-6514-169A-6ED1F99F89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92322" y="5123480"/>
            <a:ext cx="798010" cy="136676"/>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Why Deal with Hattons of London? - Hattons of London">
            <a:extLst>
              <a:ext uri="{FF2B5EF4-FFF2-40B4-BE49-F238E27FC236}">
                <a16:creationId xmlns:a16="http://schemas.microsoft.com/office/drawing/2014/main" id="{9792ED78-6A30-0764-9A7B-9562D2FEA2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66205" y="5061362"/>
            <a:ext cx="798011" cy="26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riding a lawn mower in front of a house&#10;&#10;Description automatically generated">
            <a:extLst>
              <a:ext uri="{FF2B5EF4-FFF2-40B4-BE49-F238E27FC236}">
                <a16:creationId xmlns:a16="http://schemas.microsoft.com/office/drawing/2014/main" id="{D26FF047-AD02-1D22-9EA0-9B6B5A8C8E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Barclaycard, “Lawnmower”</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CLOUDFOLDERID" val="26"/>
  <p:tag name="ISPRINGCLOUDFOLDERPATH" val="Repository/Nickable Charts/TV  viewing &amp; audiences/"/>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4 20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2.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B6022E-8A93-42F0-BDB4-69DBA3D54EE2}">
  <ds:schemaRefs>
    <ds:schemaRef ds:uri="http://purl.org/dc/terms/"/>
    <ds:schemaRef ds:uri="http://schemas.openxmlformats.org/package/2006/metadata/core-properties"/>
    <ds:schemaRef ds:uri="http://purl.org/dc/dcmitype/"/>
    <ds:schemaRef ds:uri="7c0d7b1a-507e-46fe-ab3e-c281bbe4bb2b"/>
    <ds:schemaRef ds:uri="b285913d-14e6-45f5-a3a7-22f3c8c29baa"/>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12</TotalTime>
  <Words>3983</Words>
  <Application>Microsoft Office PowerPoint</Application>
  <PresentationFormat>Widescreen</PresentationFormat>
  <Paragraphs>1380</Paragraphs>
  <Slides>32</Slides>
  <Notes>32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Symbol</vt:lpstr>
      <vt:lpstr>Thinkbox</vt:lpstr>
      <vt:lpstr>1_Thinkbox</vt:lpstr>
      <vt:lpstr>Future Focus Report</vt:lpstr>
      <vt:lpstr>This deck is packed with insights</vt:lpstr>
      <vt:lpstr>Category &amp; Advertiser Analysis Q4 2023</vt:lpstr>
      <vt:lpstr>Q4 2023 TV Impacts by Category</vt:lpstr>
      <vt:lpstr>Top sectors by Q4 2023 impacts</vt:lpstr>
      <vt:lpstr>Retail - Advertiser </vt:lpstr>
      <vt:lpstr>Electronics, Household Appliances &amp; Tech - Advertiser </vt:lpstr>
      <vt:lpstr>Online Retail - Advertiser </vt:lpstr>
      <vt:lpstr>Reach Extenders</vt:lpstr>
      <vt:lpstr>Identifying the ‘Reach Extenders’</vt:lpstr>
      <vt:lpstr>Identifying the ‘Reach Extenders’</vt:lpstr>
      <vt:lpstr>Top genres watched by ‘Reach Extenders’</vt:lpstr>
      <vt:lpstr>High indexing entertainment content</vt:lpstr>
      <vt:lpstr>High indexing drama content</vt:lpstr>
      <vt:lpstr>High indexing movie content</vt:lpstr>
      <vt:lpstr>‘Reach Extenders’ aren’t solely limited to high indexing genres</vt:lpstr>
      <vt:lpstr>When to target the ‘Reach Extenders’</vt:lpstr>
      <vt:lpstr>TV Viewing Overview Q4 2023</vt:lpstr>
      <vt:lpstr>Q4 2023 TV facts &amp; figures</vt:lpstr>
      <vt:lpstr>Q4 2023 – Cover guide – ABC1 Ads</vt:lpstr>
      <vt:lpstr>Q4 2023 – Cover guide – 16-34</vt:lpstr>
      <vt:lpstr>Q4 2023 – Cover guide – Housepersons with children</vt:lpstr>
      <vt:lpstr>Programming  Q4 2023</vt:lpstr>
      <vt:lpstr>Programming Highlights – Q4 2023</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Q4 2024</vt:lpstr>
      <vt:lpstr>Key Dates</vt:lpstr>
      <vt:lpstr>Programming Highlights – Q4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Q4 2024</dc:title>
  <dc:creator>Kate Allinson</dc:creator>
  <cp:lastModifiedBy>Harry Parker</cp:lastModifiedBy>
  <cp:revision>3672</cp:revision>
  <dcterms:created xsi:type="dcterms:W3CDTF">2017-11-21T15:01:39Z</dcterms:created>
  <dcterms:modified xsi:type="dcterms:W3CDTF">2024-06-05T08:03:51Z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