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3655" autoAdjust="0"/>
  </p:normalViewPr>
  <p:slideViewPr>
    <p:cSldViewPr snapToGrid="0">
      <p:cViewPr varScale="1">
        <p:scale>
          <a:sx n="111" d="100"/>
          <a:sy n="111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Island,
ITV2 (17 Jun)</c:v>
                </c:pt>
                <c:pt idx="1">
                  <c:v>World Cup: Brazil v Haiti,
ITV1 (19 Jun)</c:v>
                </c:pt>
                <c:pt idx="2">
                  <c:v>World Cup: Ghana v Panama,
ITV1 (17 Jun)</c:v>
                </c:pt>
                <c:pt idx="3">
                  <c:v>World Cup: Saudi Arabia v Uruguay,
ITV1 (15 Jun)</c:v>
                </c:pt>
                <c:pt idx="4">
                  <c:v>World Cup: France v Sweden,
ITV1 (30 Jun)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0.68</c:v>
                </c:pt>
                <c:pt idx="1">
                  <c:v>0.85</c:v>
                </c:pt>
                <c:pt idx="2">
                  <c:v>0.9</c:v>
                </c:pt>
                <c:pt idx="3">
                  <c:v>0.90700000000000003</c:v>
                </c:pt>
                <c:pt idx="4">
                  <c:v>0.90900000000000003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Island,
ITV2 (17 Jun)</c:v>
                </c:pt>
                <c:pt idx="1">
                  <c:v>World Cup: Brazil v Haiti,
ITV1 (19 Jun)</c:v>
                </c:pt>
                <c:pt idx="2">
                  <c:v>World Cup: Ghana v Panama,
ITV1 (17 Jun)</c:v>
                </c:pt>
                <c:pt idx="3">
                  <c:v>World Cup: Saudi Arabia v Uruguay,
ITV1 (15 Jun)</c:v>
                </c:pt>
                <c:pt idx="4">
                  <c:v>World Cup: France v Sweden,
ITV1 (30 Jun)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0.32</c:v>
                </c:pt>
                <c:pt idx="1">
                  <c:v>0.15</c:v>
                </c:pt>
                <c:pt idx="2">
                  <c:v>0.1</c:v>
                </c:pt>
                <c:pt idx="3">
                  <c:v>9.2999999999999999E-2</c:v>
                </c:pt>
                <c:pt idx="4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Hardacres,
Channel 5
(18 Jun)</c:v>
                </c:pt>
                <c:pt idx="1">
                  <c:v>Falling,
Channel 4
(3 Jun)</c:v>
                </c:pt>
                <c:pt idx="2">
                  <c:v>Tip Toe,
Channel 4
(9 Jun)</c:v>
                </c:pt>
                <c:pt idx="3">
                  <c:v>Little Disasters,
Channel 5
(23 Jun)</c:v>
                </c:pt>
                <c:pt idx="4">
                  <c:v>Nobody's Fool,
ITV1
(1 Jun)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0.32400000000000001</c:v>
                </c:pt>
                <c:pt idx="1">
                  <c:v>0.24199999999999999</c:v>
                </c:pt>
                <c:pt idx="2">
                  <c:v>0.14699999999999999</c:v>
                </c:pt>
                <c:pt idx="3">
                  <c:v>0.13700000000000001</c:v>
                </c:pt>
                <c:pt idx="4">
                  <c:v>0.11799999999999999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Hardacres,
Channel 5
(18 Jun)</c:v>
                </c:pt>
                <c:pt idx="1">
                  <c:v>Falling,
Channel 4
(3 Jun)</c:v>
                </c:pt>
                <c:pt idx="2">
                  <c:v>Tip Toe,
Channel 4
(9 Jun)</c:v>
                </c:pt>
                <c:pt idx="3">
                  <c:v>Little Disasters,
Channel 5
(23 Jun)</c:v>
                </c:pt>
                <c:pt idx="4">
                  <c:v>Nobody's Fool,
ITV1
(1 Jun)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0.316</c:v>
                </c:pt>
                <c:pt idx="1">
                  <c:v>0.39200000000000002</c:v>
                </c:pt>
                <c:pt idx="2">
                  <c:v>0.19600000000000001</c:v>
                </c:pt>
                <c:pt idx="3">
                  <c:v>0.23699999999999999</c:v>
                </c:pt>
                <c:pt idx="4">
                  <c:v>0.47399999999999998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Hardacres,
Channel 5
(18 Jun)</c:v>
                </c:pt>
                <c:pt idx="1">
                  <c:v>Falling,
Channel 4
(3 Jun)</c:v>
                </c:pt>
                <c:pt idx="2">
                  <c:v>Tip Toe,
Channel 4
(9 Jun)</c:v>
                </c:pt>
                <c:pt idx="3">
                  <c:v>Little Disasters,
Channel 5
(23 Jun)</c:v>
                </c:pt>
                <c:pt idx="4">
                  <c:v>Nobody's Fool,
ITV1
(1 Jun)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0.36</c:v>
                </c:pt>
                <c:pt idx="1">
                  <c:v>0.36599999999999999</c:v>
                </c:pt>
                <c:pt idx="2">
                  <c:v>0.65700000000000003</c:v>
                </c:pt>
                <c:pt idx="3">
                  <c:v>0.626</c:v>
                </c:pt>
                <c:pt idx="4">
                  <c:v>0.40799999999999997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June.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June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14/07/2026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image shows a group of people gathered around a table filled with burgers, enjoying a meal together in a home setting.&#10;&#10;AI-generated content may be incorrect.">
            <a:extLst>
              <a:ext uri="{FF2B5EF4-FFF2-40B4-BE49-F238E27FC236}">
                <a16:creationId xmlns:a16="http://schemas.microsoft.com/office/drawing/2014/main" id="{AE29020B-2205-BB9C-5843-B46EC5CAC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8795" r="8839" b="80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9792595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June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j-lt"/>
              </a:rPr>
              <a:t>Uber Eats – Who Could Cook at a Time Like This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dressed in period attire stands in front of a grand house with a plane flying overhead.&#10;&#10;AI-generated content may be incorrect.">
            <a:extLst>
              <a:ext uri="{FF2B5EF4-FFF2-40B4-BE49-F238E27FC236}">
                <a16:creationId xmlns:a16="http://schemas.microsoft.com/office/drawing/2014/main" id="{A01B58E8-BF2C-D6D4-1EAC-E3206F1E27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182" t="-164" r="5538" b="164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Hoppers (3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1.84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Rivals </a:t>
            </a:r>
            <a:r>
              <a:rPr lang="en-GB" b="1" dirty="0">
                <a:solidFill>
                  <a:schemeClr val="tx2"/>
                </a:solidFill>
              </a:rPr>
              <a:t>(5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Avatar: Fire and Ash (24 June)</a:t>
            </a:r>
            <a:br>
              <a:rPr lang="en-GB" dirty="0"/>
            </a:br>
            <a:r>
              <a:rPr lang="en-GB" dirty="0"/>
              <a:t>0.54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Alice and Steve </a:t>
            </a:r>
            <a:r>
              <a:rPr lang="en-GB" b="1" dirty="0">
                <a:solidFill>
                  <a:schemeClr val="tx2"/>
                </a:solidFill>
              </a:rPr>
              <a:t>(8 June)</a:t>
            </a:r>
            <a:br>
              <a:rPr lang="en-GB" dirty="0"/>
            </a:br>
            <a:r>
              <a:rPr lang="en-GB" dirty="0"/>
              <a:t>0.44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Bear </a:t>
            </a:r>
            <a:r>
              <a:rPr lang="en-GB" b="1" dirty="0">
                <a:solidFill>
                  <a:schemeClr val="tx2"/>
                </a:solidFill>
              </a:rPr>
              <a:t>(26 June)</a:t>
            </a:r>
            <a:br>
              <a:rPr lang="en-GB" dirty="0"/>
            </a:br>
            <a:r>
              <a:rPr lang="en-GB" dirty="0"/>
              <a:t>0.26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Rivals –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067106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1.67m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1.23m</a:t>
            </a:r>
            <a:endParaRPr lang="en-GB" sz="1200" b="1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1.23m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3.80m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1.03m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701904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1.37m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2.07m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1.08m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1.20m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1.19m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Hawkstone makes TV ad debut before England's first World Cup match">
            <a:extLst>
              <a:ext uri="{FF2B5EF4-FFF2-40B4-BE49-F238E27FC236}">
                <a16:creationId xmlns:a16="http://schemas.microsoft.com/office/drawing/2014/main" id="{CF5055FD-5269-FA45-5AA3-CD74BA77CC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336" r="15336"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Key new to linear TV advertisers in June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7022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Hawkstone</a:t>
            </a:r>
            <a:br>
              <a:rPr lang="en-GB" sz="1800" dirty="0"/>
            </a:br>
            <a:r>
              <a:rPr lang="en-US" sz="1800" dirty="0"/>
              <a:t>Hawkstone made its TV debut in the final ad break before England’s first match of the 2026 FIFA World Cup.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Moss</a:t>
            </a:r>
            <a:br>
              <a:rPr lang="en-GB" sz="1800" dirty="0"/>
            </a:br>
            <a:r>
              <a:rPr lang="en-US" sz="1800" dirty="0"/>
              <a:t>British menswear brand Moss launched its first ever TV commercial, under the title ‘Bring Back Stories’ for SS26.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Surewise</a:t>
            </a:r>
            <a:br>
              <a:rPr lang="en-GB" sz="1800" dirty="0"/>
            </a:br>
            <a:r>
              <a:rPr lang="en-US" sz="1800" dirty="0"/>
              <a:t>Mobility scooter insurer, Surewise launched its first ever TV advert, aiming to raise awareness to the 60% of mobility scooter users who are uninsured.</a:t>
            </a:r>
            <a:endParaRPr lang="en-GB" sz="1800" dirty="0">
              <a:highlight>
                <a:srgbClr val="FFFF00"/>
              </a:highlight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Hawkstone – A Year’s Graft in Every Pint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June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June 2026,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73363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41.0bn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56m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15m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40.1bn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12m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16.1bn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18.2bn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11m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25m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75.2</a:t>
                      </a:r>
                      <a:endParaRPr lang="en-GB" sz="1400" b="0" i="0" u="none" strike="noStrike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13m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27m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June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60" y="3831702"/>
            <a:ext cx="2677018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17 June, ITV1 hosed England’s first game with </a:t>
            </a:r>
            <a:r>
              <a:rPr lang="en-US" b="1" dirty="0">
                <a:solidFill>
                  <a:schemeClr val="accent1"/>
                </a:solidFill>
              </a:rPr>
              <a:t>World Cup: ENG v CRO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11.18m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9 June, Channel 4 aired miniseries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Toe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pre-broadcast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live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407k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and time-shifted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 June, Channel 5 aired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Fortune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1.79m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782071" cy="1443039"/>
          </a:xfrm>
        </p:spPr>
        <p:txBody>
          <a:bodyPr>
            <a:normAutofit/>
          </a:bodyPr>
          <a:lstStyle/>
          <a:p>
            <a:r>
              <a:rPr lang="en-US" dirty="0"/>
              <a:t>On 21 June, Sky Atlantic aired </a:t>
            </a:r>
            <a:r>
              <a:rPr lang="en-US" b="1" dirty="0">
                <a:solidFill>
                  <a:schemeClr val="tx2"/>
                </a:solidFill>
              </a:rPr>
              <a:t>House of the Dragon </a:t>
            </a:r>
            <a:r>
              <a:rPr lang="en-US" dirty="0"/>
              <a:t>to an audience of </a:t>
            </a:r>
            <a:r>
              <a:rPr lang="en-US" b="1" dirty="0">
                <a:solidFill>
                  <a:schemeClr val="tx2"/>
                </a:solidFill>
              </a:rPr>
              <a:t>0.95m</a:t>
            </a:r>
            <a:r>
              <a:rPr lang="en-US" dirty="0"/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June 2026, individuals. Average audience figures, TV set and devices viewing 1-7 days (includes pre-broadcast figures, if applicable).</a:t>
            </a:r>
          </a:p>
        </p:txBody>
      </p:sp>
      <p:pic>
        <p:nvPicPr>
          <p:cNvPr id="12" name="Picture Placeholder 11" descr="The image shows a person standing on a street, dressed in a leather jacket, with colorful lights and decorations hanging above them.&#10;&#10;AI-generated content may be incorrect.">
            <a:extLst>
              <a:ext uri="{FF2B5EF4-FFF2-40B4-BE49-F238E27FC236}">
                <a16:creationId xmlns:a16="http://schemas.microsoft.com/office/drawing/2014/main" id="{52832813-118E-CCD5-FA81-98EB5031866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4224" r="1422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20" name="Picture Placeholder 19" descr="The image shows a person wearing a dark, sleek jacket with a striped shirt, standing against a backdrop of autumn foliage with trees displaying vibrant, colored leaves.&#10;&#10;AI-generated content may be incorrect.">
            <a:extLst>
              <a:ext uri="{FF2B5EF4-FFF2-40B4-BE49-F238E27FC236}">
                <a16:creationId xmlns:a16="http://schemas.microsoft.com/office/drawing/2014/main" id="{E13A37EA-9CF7-17E1-944C-14D4DF43B33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l="7652" r="7652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E45EF759-0D76-2222-465B-B976913CE72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7705" r="7705"/>
          <a:stretch/>
        </p:blipFill>
        <p:spPr>
          <a:xfrm>
            <a:off x="479425" y="1428750"/>
            <a:ext cx="2679700" cy="2106613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27" name="Picture Placeholder 26" descr="How Ryan Condal &amp; Team Pulled Off 'House Of The Dragon' Season 3">
            <a:extLst>
              <a:ext uri="{FF2B5EF4-FFF2-40B4-BE49-F238E27FC236}">
                <a16:creationId xmlns:a16="http://schemas.microsoft.com/office/drawing/2014/main" id="{036ABC52-890B-E9A4-3002-B270F3E7FC8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 l="14230" r="1423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9274D3-A8BF-2E68-A831-E9352DFC24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437" r="15437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World Cup 2026: ENG v CRO (17 June)</a:t>
            </a:r>
            <a:br>
              <a:rPr lang="en-GB" dirty="0"/>
            </a:br>
            <a:r>
              <a:rPr lang="en-GB" dirty="0"/>
              <a:t>11.18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World Cup 2026: PAN v ENG (27 June)</a:t>
            </a:r>
            <a:br>
              <a:rPr lang="en-GB" dirty="0"/>
            </a:br>
            <a:r>
              <a:rPr lang="en-GB" dirty="0"/>
              <a:t>8.83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World Cup 2026: MEX v RSA (11 June)</a:t>
            </a:r>
            <a:br>
              <a:rPr lang="en-GB" dirty="0"/>
            </a:br>
            <a:r>
              <a:rPr lang="en-GB" dirty="0"/>
              <a:t>6.18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World Cup 2026: BRA v JPN (29 June)</a:t>
            </a:r>
            <a:br>
              <a:rPr lang="en-GB" dirty="0"/>
            </a:br>
            <a:r>
              <a:rPr lang="en-GB" dirty="0"/>
              <a:t>5.24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World Cup 2026: NED v JPN (14 June)</a:t>
            </a:r>
            <a:br>
              <a:rPr lang="en-GB" dirty="0"/>
            </a:br>
            <a:r>
              <a:rPr lang="en-GB" dirty="0"/>
              <a:t>4.52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FIFA World Cup 2026 –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he image shows a group of people standing in a brightly colored, indoor setting, with a person wearing a red shirt, a skateboard, and a skateboard in hand, while others are dressed in various outfits and posing.&#10;&#10;AI-generated content may be incorrect.">
            <a:extLst>
              <a:ext uri="{FF2B5EF4-FFF2-40B4-BE49-F238E27FC236}">
                <a16:creationId xmlns:a16="http://schemas.microsoft.com/office/drawing/2014/main" id="{930B872B-178E-B073-F02E-7884ACAC3C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959786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Celebrity Gogglebox (5 June)</a:t>
            </a:r>
            <a:br>
              <a:rPr lang="en-GB" b="1" dirty="0"/>
            </a:br>
            <a:r>
              <a:rPr lang="en-GB" dirty="0"/>
              <a:t>2.21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Tip Toe (7 June)</a:t>
            </a:r>
            <a:br>
              <a:rPr lang="en-GB" b="1" dirty="0"/>
            </a:br>
            <a:r>
              <a:rPr lang="en-GB" dirty="0"/>
              <a:t>2.13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Taskmaster </a:t>
            </a:r>
            <a:r>
              <a:rPr lang="en-GB" b="1" dirty="0">
                <a:solidFill>
                  <a:schemeClr val="tx2"/>
                </a:solidFill>
              </a:rPr>
              <a:t>(11 June)</a:t>
            </a:r>
            <a:br>
              <a:rPr lang="en-GB" dirty="0"/>
            </a:br>
            <a:r>
              <a:rPr lang="en-GB" dirty="0"/>
              <a:t>1.64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Location, Location, Location </a:t>
            </a:r>
            <a:r>
              <a:rPr lang="en-GB" b="1" dirty="0">
                <a:solidFill>
                  <a:schemeClr val="tx2"/>
                </a:solidFill>
              </a:rPr>
              <a:t>(3 June)</a:t>
            </a:r>
            <a:br>
              <a:rPr lang="en-GB" b="1" dirty="0"/>
            </a:br>
            <a:r>
              <a:rPr lang="en-GB" dirty="0"/>
              <a:t>1.37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Formula 1 (7 June)</a:t>
            </a:r>
            <a:br>
              <a:rPr lang="en-GB" dirty="0"/>
            </a:br>
            <a:r>
              <a:rPr lang="en-GB" dirty="0"/>
              <a:t>1.33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Taskmaster </a:t>
            </a:r>
            <a:r>
              <a:rPr lang="en-GB" dirty="0">
                <a:solidFill>
                  <a:schemeClr val="bg1"/>
                </a:solidFill>
              </a:rPr>
              <a:t>–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he image depicts a group of elegantly dressed people in a room with decorative furniture and a dog, suggesting a refined, historical setting.&#10;&#10;AI-generated content may be incorrect.">
            <a:extLst>
              <a:ext uri="{FF2B5EF4-FFF2-40B4-BE49-F238E27FC236}">
                <a16:creationId xmlns:a16="http://schemas.microsoft.com/office/drawing/2014/main" id="{70051057-E2D3-B127-1980-D3A2A60CE8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359" r="15359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Fortune </a:t>
            </a:r>
            <a:r>
              <a:rPr lang="en-GB" b="1" dirty="0">
                <a:solidFill>
                  <a:schemeClr val="tx2"/>
                </a:solidFill>
              </a:rPr>
              <a:t>(2 June)</a:t>
            </a:r>
            <a:br>
              <a:rPr lang="en-GB" dirty="0"/>
            </a:br>
            <a:r>
              <a:rPr lang="en-GB" dirty="0"/>
              <a:t>1.79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Forensics: Crash Scene Investigators (1 June)</a:t>
            </a:r>
            <a:br>
              <a:rPr lang="en-GB" dirty="0"/>
            </a:br>
            <a:r>
              <a:rPr lang="en-GB" dirty="0"/>
              <a:t>1.77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</a:t>
            </a:r>
            <a:r>
              <a:rPr lang="en-GB" b="1" dirty="0" err="1">
                <a:solidFill>
                  <a:schemeClr val="tx2"/>
                </a:solidFill>
              </a:rPr>
              <a:t>Hardacres</a:t>
            </a:r>
            <a:r>
              <a:rPr lang="en-GB" b="1" dirty="0">
                <a:solidFill>
                  <a:schemeClr val="tx2"/>
                </a:solidFill>
              </a:rPr>
              <a:t> (11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Little Disasters (14 June)</a:t>
            </a:r>
            <a:br>
              <a:rPr lang="en-GB" dirty="0"/>
            </a:br>
            <a:r>
              <a:rPr lang="en-GB" dirty="0"/>
              <a:t>1.17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Police Interceptors </a:t>
            </a:r>
            <a:r>
              <a:rPr lang="en-GB" b="1" dirty="0">
                <a:solidFill>
                  <a:schemeClr val="tx2"/>
                </a:solidFill>
              </a:rPr>
              <a:t>(1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Hardacres </a:t>
            </a:r>
            <a:r>
              <a:rPr lang="en-GB" dirty="0">
                <a:solidFill>
                  <a:schemeClr val="bg1"/>
                </a:solidFill>
              </a:rPr>
              <a:t>–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The image depicts a woman elegantly posed in a pink dress, sitting on a stylish pink seat in a room decorated with pink hues, a plush red ball, and ornate palm trees, all under a warm, inviting ambiance.&#10;&#10;AI-generated content may be incorrect.">
            <a:extLst>
              <a:ext uri="{FF2B5EF4-FFF2-40B4-BE49-F238E27FC236}">
                <a16:creationId xmlns:a16="http://schemas.microsoft.com/office/drawing/2014/main" id="{3741F10C-7FA8-7D19-2A75-02D3CC01A2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Love Island, ITV2 </a:t>
            </a:r>
            <a:r>
              <a:rPr lang="en-GB" b="1" dirty="0">
                <a:solidFill>
                  <a:schemeClr val="tx2"/>
                </a:solidFill>
              </a:rPr>
              <a:t>(7 June)</a:t>
            </a:r>
            <a:br>
              <a:rPr lang="en-GB" dirty="0"/>
            </a:br>
            <a:r>
              <a:rPr lang="en-GB" dirty="0"/>
              <a:t>1.96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House of the Dragon, Sky Atlantic (21 June)</a:t>
            </a:r>
            <a:br>
              <a:rPr lang="en-GB" dirty="0"/>
            </a:br>
            <a:r>
              <a:rPr lang="en-GB" dirty="0"/>
              <a:t>0.95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Brokenwood Mysteries, </a:t>
            </a:r>
            <a:r>
              <a:rPr lang="en-GB" b="1" dirty="0" err="1">
                <a:solidFill>
                  <a:schemeClr val="tx2"/>
                </a:solidFill>
              </a:rPr>
              <a:t>U&amp;Drama</a:t>
            </a:r>
            <a:r>
              <a:rPr lang="en-GB" b="1" dirty="0">
                <a:solidFill>
                  <a:schemeClr val="tx2"/>
                </a:solidFill>
              </a:rPr>
              <a:t> (1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Rookie, Sky Witness (8 June)</a:t>
            </a:r>
            <a:br>
              <a:rPr lang="en-GB" dirty="0"/>
            </a:br>
            <a:r>
              <a:rPr lang="en-GB" dirty="0"/>
              <a:t>0.66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Home and Away, 5STAR </a:t>
            </a:r>
            <a:r>
              <a:rPr lang="en-GB" b="1" dirty="0">
                <a:solidFill>
                  <a:schemeClr val="tx2"/>
                </a:solidFill>
              </a:rPr>
              <a:t>(19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Love Island, ITV2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woman with red hair sitting at a computer, focusing on the screen.&#10;&#10;AI-generated content may be incorrect.">
            <a:extLst>
              <a:ext uri="{FF2B5EF4-FFF2-40B4-BE49-F238E27FC236}">
                <a16:creationId xmlns:a16="http://schemas.microsoft.com/office/drawing/2014/main" id="{2408F43D-8A28-7302-FB3D-FAFBE3FF8D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I Will Find You </a:t>
            </a:r>
            <a:r>
              <a:rPr lang="en-GB" b="1" dirty="0">
                <a:solidFill>
                  <a:schemeClr val="tx2"/>
                </a:solidFill>
              </a:rPr>
              <a:t>(18 June)</a:t>
            </a:r>
            <a:br>
              <a:rPr lang="en-GB" dirty="0"/>
            </a:br>
            <a:r>
              <a:rPr lang="en-GB" dirty="0"/>
              <a:t>2.96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Maternal Instinct </a:t>
            </a:r>
            <a:r>
              <a:rPr lang="en-GB" b="1" dirty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12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2.45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Witness </a:t>
            </a:r>
            <a:r>
              <a:rPr lang="en-GB" b="1" dirty="0">
                <a:solidFill>
                  <a:schemeClr val="tx2"/>
                </a:solidFill>
              </a:rPr>
              <a:t>(4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1.91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Office Romance (5 June)</a:t>
            </a:r>
            <a:br>
              <a:rPr lang="en-GB" dirty="0"/>
            </a:br>
            <a:r>
              <a:rPr lang="en-GB" dirty="0"/>
              <a:t>1.55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Murder of Rachel Nickell </a:t>
            </a:r>
            <a:r>
              <a:rPr lang="en-GB" b="1" dirty="0">
                <a:solidFill>
                  <a:schemeClr val="tx2"/>
                </a:solidFill>
              </a:rPr>
              <a:t>(4 June)</a:t>
            </a:r>
            <a:br>
              <a:rPr lang="en-GB" dirty="0"/>
            </a:br>
            <a:r>
              <a:rPr lang="en-GB" dirty="0"/>
              <a:t>1.32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 Will Find You </a:t>
            </a:r>
            <a:r>
              <a:rPr lang="en-GB" dirty="0">
                <a:solidFill>
                  <a:schemeClr val="bg1"/>
                </a:solidFill>
              </a:rPr>
              <a:t>–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people, one with light hair, are standing in a grassy field with several white goats in the background under a cloudy sky.&#10;&#10;AI-generated content may be incorrect.">
            <a:extLst>
              <a:ext uri="{FF2B5EF4-FFF2-40B4-BE49-F238E27FC236}">
                <a16:creationId xmlns:a16="http://schemas.microsoft.com/office/drawing/2014/main" id="{DB78567F-A2D0-4006-0876-AED55100FD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8224" t="-164" r="3256" b="164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Clarkson’s Farm (3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5.05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Sheep Detectives </a:t>
            </a:r>
            <a:r>
              <a:rPr lang="en-GB" b="1" dirty="0">
                <a:solidFill>
                  <a:schemeClr val="tx2"/>
                </a:solidFill>
              </a:rPr>
              <a:t>(24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Every Year After (10 June)</a:t>
            </a:r>
            <a:br>
              <a:rPr lang="en-GB" dirty="0"/>
            </a:br>
            <a:r>
              <a:rPr lang="en-GB" dirty="0"/>
              <a:t>0.31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Furiosa: A Mad Max Saga </a:t>
            </a:r>
            <a:r>
              <a:rPr lang="en-GB" b="1" dirty="0">
                <a:solidFill>
                  <a:schemeClr val="tx2"/>
                </a:solidFill>
              </a:rPr>
              <a:t>(5 June)</a:t>
            </a:r>
            <a:br>
              <a:rPr lang="en-GB" dirty="0"/>
            </a:br>
            <a:r>
              <a:rPr lang="en-GB" dirty="0"/>
              <a:t>0.28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Your Fault: London </a:t>
            </a:r>
            <a:r>
              <a:rPr lang="en-GB" b="1" dirty="0">
                <a:solidFill>
                  <a:schemeClr val="tx2"/>
                </a:solidFill>
              </a:rPr>
              <a:t>(17 June)</a:t>
            </a:r>
            <a:br>
              <a:rPr lang="en-GB" dirty="0"/>
            </a:br>
            <a:r>
              <a:rPr lang="en-GB" dirty="0"/>
              <a:t>0.26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2026, individuals. Average audience achieved during the first seven days of their availability. Only includes TV set viewing. *Only viewing in June.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Clarkson’s Farm </a:t>
            </a:r>
            <a:r>
              <a:rPr lang="en-GB" dirty="0">
                <a:solidFill>
                  <a:schemeClr val="bg1"/>
                </a:solidFill>
              </a:rPr>
              <a:t>–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PRESENTATION_TITLE" val="Monthly_TV_Report_February_2024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/Nickable Charts/TV  viewing &amp; audiences"/>
  <p:tag name="ISPRING_OUTPUT_FOLDER" val="\\Tboxfs001\shared\Thinkbox.tv\Website content\4.Research\Nickable Charts\Viewing and Audiences\2026\Monthly Report\06. Jun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1217</Words>
  <Application>Microsoft Office PowerPoint</Application>
  <PresentationFormat>Widescreen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June linear TV facts &amp; figures</vt:lpstr>
      <vt:lpstr>Some notable TV moments in June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June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Akeel Mungul</cp:lastModifiedBy>
  <cp:revision>3670</cp:revision>
  <dcterms:created xsi:type="dcterms:W3CDTF">2017-11-21T15:01:39Z</dcterms:created>
  <dcterms:modified xsi:type="dcterms:W3CDTF">2026-07-14T11:34:46Z</dcterms:modified>
</cp:coreProperties>
</file>