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4.xml" ContentType="application/vnd.openxmlformats-officedocument.presentationml.tags+xml"/>
  <Override PartName="/ppt/notesSlides/notesSlide1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theme/themeOverride9.xml" ContentType="application/vnd.openxmlformats-officedocument.themeOverride+xml"/>
  <Override PartName="/ppt/charts/chart10.xml" ContentType="application/vnd.openxmlformats-officedocument.drawingml.chart+xml"/>
  <Override PartName="/ppt/theme/themeOverride10.xml" ContentType="application/vnd.openxmlformats-officedocument.themeOverride+xml"/>
  <Override PartName="/ppt/charts/chart11.xml" ContentType="application/vnd.openxmlformats-officedocument.drawingml.chart+xml"/>
  <Override PartName="/ppt/theme/themeOverride11.xml" ContentType="application/vnd.openxmlformats-officedocument.themeOverride+xml"/>
  <Override PartName="/ppt/tags/tag3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6.xml" ContentType="application/vnd.openxmlformats-officedocument.presentationml.tags+xml"/>
  <Override PartName="/ppt/notesSlides/notesSlide15.xml" ContentType="application/vnd.openxmlformats-officedocument.presentationml.notesSlide+xml"/>
  <Override PartName="/ppt/charts/chart12.xml" ContentType="application/vnd.openxmlformats-officedocument.drawingml.chart+xml"/>
  <Override PartName="/ppt/tags/tag37.xml" ContentType="application/vnd.openxmlformats-officedocument.presentationml.tags+xml"/>
  <Override PartName="/ppt/notesSlides/notesSlide16.xml" ContentType="application/vnd.openxmlformats-officedocument.presentationml.notesSlide+xml"/>
  <Override PartName="/ppt/charts/chart13.xml" ContentType="application/vnd.openxmlformats-officedocument.drawingml.chart+xml"/>
  <Override PartName="/ppt/drawings/drawing1.xml" ContentType="application/vnd.openxmlformats-officedocument.drawingml.chartshapes+xml"/>
  <Override PartName="/ppt/tags/tag3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4.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39.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40.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5.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59" r:id="rId2"/>
    <p:sldId id="4461" r:id="rId3"/>
    <p:sldId id="4385" r:id="rId4"/>
    <p:sldId id="365" r:id="rId5"/>
    <p:sldId id="549" r:id="rId6"/>
    <p:sldId id="4449" r:id="rId7"/>
    <p:sldId id="4450" r:id="rId8"/>
    <p:sldId id="4470" r:id="rId9"/>
    <p:sldId id="4462" r:id="rId10"/>
    <p:sldId id="4447" r:id="rId11"/>
    <p:sldId id="4458" r:id="rId12"/>
    <p:sldId id="256" r:id="rId13"/>
    <p:sldId id="4463" r:id="rId14"/>
    <p:sldId id="4456" r:id="rId15"/>
    <p:sldId id="4457" r:id="rId16"/>
    <p:sldId id="4446" r:id="rId17"/>
    <p:sldId id="4464" r:id="rId18"/>
    <p:sldId id="2147472090" r:id="rId19"/>
    <p:sldId id="2147376566" r:id="rId20"/>
    <p:sldId id="2147482516" r:id="rId21"/>
    <p:sldId id="4471" r:id="rId22"/>
    <p:sldId id="4465" r:id="rId23"/>
    <p:sldId id="506" r:id="rId24"/>
    <p:sldId id="271" r:id="rId25"/>
    <p:sldId id="4466" r:id="rId26"/>
    <p:sldId id="4473" r:id="rId27"/>
    <p:sldId id="4467" r:id="rId28"/>
    <p:sldId id="4468" r:id="rId29"/>
    <p:sldId id="4474" r:id="rId30"/>
    <p:sldId id="4451" r:id="rId31"/>
    <p:sldId id="4453" r:id="rId32"/>
    <p:sldId id="4460" r:id="rId33"/>
    <p:sldId id="4459" r:id="rId34"/>
    <p:sldId id="4472" r:id="rId35"/>
    <p:sldId id="4455" r:id="rId36"/>
    <p:sldId id="551" r:id="rId37"/>
    <p:sldId id="552" r:id="rId38"/>
    <p:sldId id="4475" r:id="rId39"/>
    <p:sldId id="553" r:id="rId40"/>
    <p:sldId id="4452" r:id="rId41"/>
    <p:sldId id="3067" r:id="rId42"/>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5F465BB-4413-435E-A1FD-3581943881C8}">
          <p14:sldIdLst>
            <p14:sldId id="259"/>
            <p14:sldId id="4461"/>
            <p14:sldId id="4385"/>
            <p14:sldId id="365"/>
            <p14:sldId id="549"/>
            <p14:sldId id="4449"/>
            <p14:sldId id="4450"/>
            <p14:sldId id="4470"/>
            <p14:sldId id="4462"/>
            <p14:sldId id="4447"/>
            <p14:sldId id="4458"/>
            <p14:sldId id="256"/>
            <p14:sldId id="4463"/>
            <p14:sldId id="4456"/>
            <p14:sldId id="4457"/>
            <p14:sldId id="4446"/>
            <p14:sldId id="4464"/>
            <p14:sldId id="2147472090"/>
            <p14:sldId id="2147376566"/>
            <p14:sldId id="2147482516"/>
            <p14:sldId id="4471"/>
            <p14:sldId id="4465"/>
            <p14:sldId id="506"/>
            <p14:sldId id="271"/>
            <p14:sldId id="4466"/>
            <p14:sldId id="4473"/>
            <p14:sldId id="4467"/>
            <p14:sldId id="4468"/>
            <p14:sldId id="4474"/>
            <p14:sldId id="4451"/>
            <p14:sldId id="4453"/>
            <p14:sldId id="4460"/>
            <p14:sldId id="4459"/>
            <p14:sldId id="4472"/>
            <p14:sldId id="4455"/>
            <p14:sldId id="551"/>
            <p14:sldId id="552"/>
            <p14:sldId id="4475"/>
            <p14:sldId id="553"/>
            <p14:sldId id="4452"/>
            <p14:sldId id="306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e Greenfield-Smith" initials="NG" lastIdx="7" clrIdx="0">
    <p:extLst>
      <p:ext uri="{19B8F6BF-5375-455C-9EA6-DF929625EA0E}">
        <p15:presenceInfo xmlns:p15="http://schemas.microsoft.com/office/powerpoint/2012/main" userId="S::nicole.greenfield-smith@thinkbox.tv::02aef416-05f8-4a24-9f6d-2a8fe7cbf4a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DB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44" autoAdjust="0"/>
    <p:restoredTop sz="78832" autoAdjust="0"/>
  </p:normalViewPr>
  <p:slideViewPr>
    <p:cSldViewPr snapToGrid="0">
      <p:cViewPr varScale="1">
        <p:scale>
          <a:sx n="55" d="100"/>
          <a:sy n="55" d="100"/>
        </p:scale>
        <p:origin x="108" y="762"/>
      </p:cViewPr>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10.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1.xml"/></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xml"/><Relationship Id="rId1" Type="http://schemas.microsoft.com/office/2011/relationships/chartStyle" Target="style1.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2.xml"/><Relationship Id="rId1" Type="http://schemas.microsoft.com/office/2011/relationships/chartStyle" Target="style2.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Sheet1!$A$2</c:f>
              <c:strCache>
                <c:ptCount val="1"/>
                <c:pt idx="0">
                  <c:v>TV</c:v>
                </c:pt>
              </c:strCache>
            </c:strRef>
          </c:tx>
          <c:dPt>
            <c:idx val="0"/>
            <c:bubble3D val="0"/>
            <c:spPr>
              <a:solidFill>
                <a:schemeClr val="accent1"/>
              </a:solidFill>
            </c:spPr>
            <c:extLst>
              <c:ext xmlns:c16="http://schemas.microsoft.com/office/drawing/2014/chart" uri="{C3380CC4-5D6E-409C-BE32-E72D297353CC}">
                <c16:uniqueId val="{00000001-70EC-478C-A26B-6DA1ACEADDCE}"/>
              </c:ext>
            </c:extLst>
          </c:dPt>
          <c:dPt>
            <c:idx val="1"/>
            <c:bubble3D val="0"/>
            <c:spPr>
              <a:solidFill>
                <a:srgbClr val="4D4D4D">
                  <a:lumMod val="20000"/>
                  <a:lumOff val="80000"/>
                </a:srgbClr>
              </a:solidFill>
            </c:spPr>
            <c:extLst>
              <c:ext xmlns:c16="http://schemas.microsoft.com/office/drawing/2014/chart" uri="{C3380CC4-5D6E-409C-BE32-E72D297353CC}">
                <c16:uniqueId val="{00000003-70EC-478C-A26B-6DA1ACEADDCE}"/>
              </c:ext>
            </c:extLst>
          </c:dPt>
          <c:dLbls>
            <c:dLbl>
              <c:idx val="0"/>
              <c:spPr>
                <a:noFill/>
                <a:ln>
                  <a:noFill/>
                </a:ln>
                <a:effectLst/>
              </c:spPr>
              <c:txPr>
                <a:bodyPr/>
                <a:lstStyle/>
                <a:p>
                  <a:pPr>
                    <a:defRPr sz="12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0EC-478C-A26B-6DA1ACEADDCE}"/>
                </c:ext>
              </c:extLst>
            </c:dLbl>
            <c:spPr>
              <a:noFill/>
              <a:ln>
                <a:noFill/>
              </a:ln>
              <a:effectLst/>
            </c:spPr>
            <c:txPr>
              <a:bodyPr/>
              <a:lstStyle/>
              <a:p>
                <a:pPr>
                  <a:defRPr sz="1200">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Sheet1!$B$2:$C$2</c:f>
              <c:numCache>
                <c:formatCode>0%</c:formatCode>
                <c:ptCount val="2"/>
                <c:pt idx="0">
                  <c:v>0.47</c:v>
                </c:pt>
                <c:pt idx="1">
                  <c:v>0.53</c:v>
                </c:pt>
              </c:numCache>
            </c:numRef>
          </c:val>
          <c:extLst>
            <c:ext xmlns:c16="http://schemas.microsoft.com/office/drawing/2014/chart" uri="{C3380CC4-5D6E-409C-BE32-E72D297353CC}">
              <c16:uniqueId val="{00000004-70EC-478C-A26B-6DA1ACEADDCE}"/>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Sheet1!$A$12</c:f>
              <c:strCache>
                <c:ptCount val="1"/>
                <c:pt idx="0">
                  <c:v>direct mail</c:v>
                </c:pt>
              </c:strCache>
            </c:strRef>
          </c:tx>
          <c:dPt>
            <c:idx val="0"/>
            <c:bubble3D val="0"/>
            <c:spPr>
              <a:solidFill>
                <a:sysClr val="window" lastClr="FFFFFF">
                  <a:lumMod val="50000"/>
                </a:sysClr>
              </a:solidFill>
            </c:spPr>
            <c:extLst>
              <c:ext xmlns:c16="http://schemas.microsoft.com/office/drawing/2014/chart" uri="{C3380CC4-5D6E-409C-BE32-E72D297353CC}">
                <c16:uniqueId val="{00000001-FD34-4ABD-A2F0-4FCE3D1A5677}"/>
              </c:ext>
            </c:extLst>
          </c:dPt>
          <c:dPt>
            <c:idx val="1"/>
            <c:bubble3D val="0"/>
            <c:spPr>
              <a:solidFill>
                <a:srgbClr val="DBDBDB"/>
              </a:solidFill>
            </c:spPr>
            <c:extLst>
              <c:ext xmlns:c16="http://schemas.microsoft.com/office/drawing/2014/chart" uri="{C3380CC4-5D6E-409C-BE32-E72D297353CC}">
                <c16:uniqueId val="{00000003-FD34-4ABD-A2F0-4FCE3D1A5677}"/>
              </c:ext>
            </c:extLst>
          </c:dPt>
          <c:dLbls>
            <c:dLbl>
              <c:idx val="0"/>
              <c:layout>
                <c:manualLayout>
                  <c:x val="9.4228275559776462E-2"/>
                  <c:y val="7.2060989698115516E-3"/>
                </c:manualLayout>
              </c:layout>
              <c:spPr>
                <a:noFill/>
                <a:ln>
                  <a:noFill/>
                </a:ln>
                <a:effectLst/>
              </c:spPr>
              <c:txPr>
                <a:bodyPr wrap="square" lIns="38100" tIns="19050" rIns="38100" bIns="19050" anchor="ctr">
                  <a:spAutoFit/>
                </a:bodyPr>
                <a:lstStyle/>
                <a:p>
                  <a:pPr>
                    <a:defRPr sz="1000" b="1"/>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D34-4ABD-A2F0-4FCE3D1A5677}"/>
                </c:ext>
              </c:extLst>
            </c:dLbl>
            <c:dLbl>
              <c:idx val="1"/>
              <c:delete val="1"/>
              <c:extLst>
                <c:ext xmlns:c15="http://schemas.microsoft.com/office/drawing/2012/chart" uri="{CE6537A1-D6FC-4f65-9D91-7224C49458BB}"/>
                <c:ext xmlns:c16="http://schemas.microsoft.com/office/drawing/2014/chart" uri="{C3380CC4-5D6E-409C-BE32-E72D297353CC}">
                  <c16:uniqueId val="{00000003-FD34-4ABD-A2F0-4FCE3D1A5677}"/>
                </c:ext>
              </c:extLst>
            </c:dLbl>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Sheet1!$B$12:$C$12</c:f>
              <c:numCache>
                <c:formatCode>0%</c:formatCode>
                <c:ptCount val="2"/>
                <c:pt idx="0">
                  <c:v>0.02</c:v>
                </c:pt>
                <c:pt idx="1">
                  <c:v>0.98</c:v>
                </c:pt>
              </c:numCache>
            </c:numRef>
          </c:val>
          <c:extLst>
            <c:ext xmlns:c16="http://schemas.microsoft.com/office/drawing/2014/chart" uri="{C3380CC4-5D6E-409C-BE32-E72D297353CC}">
              <c16:uniqueId val="{00000004-FD34-4ABD-A2F0-4FCE3D1A5677}"/>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Sheet1!$A$6</c:f>
              <c:strCache>
                <c:ptCount val="1"/>
                <c:pt idx="0">
                  <c:v>Websites</c:v>
                </c:pt>
              </c:strCache>
            </c:strRef>
          </c:tx>
          <c:dPt>
            <c:idx val="0"/>
            <c:bubble3D val="0"/>
            <c:spPr>
              <a:solidFill>
                <a:sysClr val="window" lastClr="FFFFFF">
                  <a:lumMod val="50000"/>
                </a:sysClr>
              </a:solidFill>
            </c:spPr>
            <c:extLst>
              <c:ext xmlns:c16="http://schemas.microsoft.com/office/drawing/2014/chart" uri="{C3380CC4-5D6E-409C-BE32-E72D297353CC}">
                <c16:uniqueId val="{00000001-52D0-4506-ACF7-3F77F0313218}"/>
              </c:ext>
            </c:extLst>
          </c:dPt>
          <c:dPt>
            <c:idx val="1"/>
            <c:bubble3D val="0"/>
            <c:spPr>
              <a:solidFill>
                <a:srgbClr val="DBDBDB"/>
              </a:solidFill>
            </c:spPr>
            <c:extLst>
              <c:ext xmlns:c16="http://schemas.microsoft.com/office/drawing/2014/chart" uri="{C3380CC4-5D6E-409C-BE32-E72D297353CC}">
                <c16:uniqueId val="{00000003-52D0-4506-ACF7-3F77F0313218}"/>
              </c:ext>
            </c:extLst>
          </c:dPt>
          <c:dLbls>
            <c:dLbl>
              <c:idx val="0"/>
              <c:layout>
                <c:manualLayout>
                  <c:x val="0.14496657778427147"/>
                  <c:y val="-1.6513786037152661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2D0-4506-ACF7-3F77F0313218}"/>
                </c:ext>
              </c:extLst>
            </c:dLbl>
            <c:spPr>
              <a:noFill/>
              <a:ln>
                <a:noFill/>
              </a:ln>
              <a:effectLst/>
            </c:spPr>
            <c:txPr>
              <a:bodyPr wrap="square" lIns="38100" tIns="19050" rIns="38100" bIns="19050" anchor="ctr">
                <a:spAutoFit/>
              </a:bodyPr>
              <a:lstStyle/>
              <a:p>
                <a:pPr>
                  <a:defRPr sz="1000" b="1"/>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Sheet1!$B$6:$C$6</c:f>
              <c:numCache>
                <c:formatCode>0%</c:formatCode>
                <c:ptCount val="2"/>
                <c:pt idx="0">
                  <c:v>0.02</c:v>
                </c:pt>
                <c:pt idx="1">
                  <c:v>0.98</c:v>
                </c:pt>
              </c:numCache>
            </c:numRef>
          </c:val>
          <c:extLst>
            <c:ext xmlns:c16="http://schemas.microsoft.com/office/drawing/2014/chart" uri="{C3380CC4-5D6E-409C-BE32-E72D297353CC}">
              <c16:uniqueId val="{00000004-52D0-4506-ACF7-3F77F0313218}"/>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86401254039807E-2"/>
          <c:y val="2.2364436254895849E-2"/>
          <c:w val="0.95287101836220822"/>
          <c:h val="0.77997842714618248"/>
        </c:manualLayout>
      </c:layout>
      <c:barChart>
        <c:barDir val="col"/>
        <c:grouping val="clustered"/>
        <c:varyColors val="0"/>
        <c:ser>
          <c:idx val="0"/>
          <c:order val="0"/>
          <c:tx>
            <c:strRef>
              <c:f>Sheet1!$B$1</c:f>
              <c:strCache>
                <c:ptCount val="1"/>
                <c:pt idx="0">
                  <c:v>TV</c:v>
                </c:pt>
              </c:strCache>
            </c:strRef>
          </c:tx>
          <c:invertIfNegative val="0"/>
          <c:cat>
            <c:strRef>
              <c:f>Sheet1!$A$2:$A$9</c:f>
              <c:strCache>
                <c:ptCount val="8"/>
                <c:pt idx="0">
                  <c:v>Makes brands famous</c:v>
                </c:pt>
                <c:pt idx="1">
                  <c:v>Sticks in memory</c:v>
                </c:pt>
                <c:pt idx="2">
                  <c:v>Makes you laugh</c:v>
                </c:pt>
                <c:pt idx="3">
                  <c:v>Makes you feel emotional</c:v>
                </c:pt>
                <c:pt idx="4">
                  <c:v>Draws attention to new brands/products</c:v>
                </c:pt>
                <c:pt idx="5">
                  <c:v>You like</c:v>
                </c:pt>
                <c:pt idx="6">
                  <c:v>You talk about (face-to-face/phone)</c:v>
                </c:pt>
                <c:pt idx="7">
                  <c:v>You trust</c:v>
                </c:pt>
              </c:strCache>
            </c:strRef>
          </c:cat>
          <c:val>
            <c:numRef>
              <c:f>Sheet1!$B$2:$B$9</c:f>
              <c:numCache>
                <c:formatCode>0%</c:formatCode>
                <c:ptCount val="8"/>
                <c:pt idx="0">
                  <c:v>0.66</c:v>
                </c:pt>
                <c:pt idx="1">
                  <c:v>0.56999999999999995</c:v>
                </c:pt>
                <c:pt idx="2">
                  <c:v>0.52</c:v>
                </c:pt>
                <c:pt idx="3">
                  <c:v>0.47</c:v>
                </c:pt>
                <c:pt idx="4">
                  <c:v>0.49</c:v>
                </c:pt>
                <c:pt idx="5">
                  <c:v>0.4</c:v>
                </c:pt>
                <c:pt idx="6">
                  <c:v>0.46</c:v>
                </c:pt>
                <c:pt idx="7">
                  <c:v>0.35</c:v>
                </c:pt>
              </c:numCache>
            </c:numRef>
          </c:val>
          <c:extLst>
            <c:ext xmlns:c16="http://schemas.microsoft.com/office/drawing/2014/chart" uri="{C3380CC4-5D6E-409C-BE32-E72D297353CC}">
              <c16:uniqueId val="{00000002-FB55-4EAE-9231-CF7CB74C7A31}"/>
            </c:ext>
          </c:extLst>
        </c:ser>
        <c:ser>
          <c:idx val="1"/>
          <c:order val="1"/>
          <c:tx>
            <c:strRef>
              <c:f>Sheet1!$C$1</c:f>
              <c:strCache>
                <c:ptCount val="1"/>
                <c:pt idx="0">
                  <c:v>Next best competitor</c:v>
                </c:pt>
              </c:strCache>
            </c:strRef>
          </c:tx>
          <c:spPr>
            <a:solidFill>
              <a:schemeClr val="accent2"/>
            </a:solidFill>
          </c:spPr>
          <c:invertIfNegative val="0"/>
          <c:cat>
            <c:strRef>
              <c:f>Sheet1!$A$2:$A$9</c:f>
              <c:strCache>
                <c:ptCount val="8"/>
                <c:pt idx="0">
                  <c:v>Makes brands famous</c:v>
                </c:pt>
                <c:pt idx="1">
                  <c:v>Sticks in memory</c:v>
                </c:pt>
                <c:pt idx="2">
                  <c:v>Makes you laugh</c:v>
                </c:pt>
                <c:pt idx="3">
                  <c:v>Makes you feel emotional</c:v>
                </c:pt>
                <c:pt idx="4">
                  <c:v>Draws attention to new brands/products</c:v>
                </c:pt>
                <c:pt idx="5">
                  <c:v>You like</c:v>
                </c:pt>
                <c:pt idx="6">
                  <c:v>You talk about (face-to-face/phone)</c:v>
                </c:pt>
                <c:pt idx="7">
                  <c:v>You trust</c:v>
                </c:pt>
              </c:strCache>
            </c:strRef>
          </c:cat>
          <c:val>
            <c:numRef>
              <c:f>Sheet1!$C$2:$C$9</c:f>
              <c:numCache>
                <c:formatCode>0%</c:formatCode>
                <c:ptCount val="8"/>
                <c:pt idx="0">
                  <c:v>0.34</c:v>
                </c:pt>
                <c:pt idx="1">
                  <c:v>0.28000000000000003</c:v>
                </c:pt>
                <c:pt idx="2">
                  <c:v>0.35</c:v>
                </c:pt>
                <c:pt idx="3">
                  <c:v>0.17</c:v>
                </c:pt>
                <c:pt idx="4">
                  <c:v>0.39</c:v>
                </c:pt>
                <c:pt idx="5">
                  <c:v>0.27</c:v>
                </c:pt>
                <c:pt idx="6">
                  <c:v>0.28000000000000003</c:v>
                </c:pt>
                <c:pt idx="7">
                  <c:v>0.19</c:v>
                </c:pt>
              </c:numCache>
            </c:numRef>
          </c:val>
          <c:extLst>
            <c:ext xmlns:c16="http://schemas.microsoft.com/office/drawing/2014/chart" uri="{C3380CC4-5D6E-409C-BE32-E72D297353CC}">
              <c16:uniqueId val="{0000000C-FB55-4EAE-9231-CF7CB74C7A31}"/>
            </c:ext>
          </c:extLst>
        </c:ser>
        <c:dLbls>
          <c:showLegendKey val="0"/>
          <c:showVal val="0"/>
          <c:showCatName val="0"/>
          <c:showSerName val="0"/>
          <c:showPercent val="0"/>
          <c:showBubbleSize val="0"/>
        </c:dLbls>
        <c:gapWidth val="150"/>
        <c:overlap val="-12"/>
        <c:axId val="117234304"/>
        <c:axId val="125907328"/>
      </c:barChart>
      <c:catAx>
        <c:axId val="117234304"/>
        <c:scaling>
          <c:orientation val="minMax"/>
        </c:scaling>
        <c:delete val="0"/>
        <c:axPos val="b"/>
        <c:numFmt formatCode="General" sourceLinked="0"/>
        <c:majorTickMark val="out"/>
        <c:minorTickMark val="none"/>
        <c:tickLblPos val="nextTo"/>
        <c:spPr>
          <a:ln>
            <a:noFill/>
          </a:ln>
        </c:spPr>
        <c:txPr>
          <a:bodyPr/>
          <a:lstStyle/>
          <a:p>
            <a:pPr>
              <a:defRPr sz="1100" b="0">
                <a:solidFill>
                  <a:schemeClr val="tx1"/>
                </a:solidFill>
              </a:defRPr>
            </a:pPr>
            <a:endParaRPr lang="en-US"/>
          </a:p>
        </c:txPr>
        <c:crossAx val="125907328"/>
        <c:crosses val="autoZero"/>
        <c:auto val="1"/>
        <c:lblAlgn val="ctr"/>
        <c:lblOffset val="100"/>
        <c:noMultiLvlLbl val="0"/>
      </c:catAx>
      <c:valAx>
        <c:axId val="125907328"/>
        <c:scaling>
          <c:orientation val="minMax"/>
        </c:scaling>
        <c:delete val="0"/>
        <c:axPos val="l"/>
        <c:majorGridlines>
          <c:spPr>
            <a:ln>
              <a:solidFill>
                <a:schemeClr val="bg2">
                  <a:lumMod val="20000"/>
                  <a:lumOff val="80000"/>
                </a:schemeClr>
              </a:solidFill>
            </a:ln>
          </c:spPr>
        </c:majorGridlines>
        <c:numFmt formatCode="0%" sourceLinked="1"/>
        <c:majorTickMark val="out"/>
        <c:minorTickMark val="none"/>
        <c:tickLblPos val="nextTo"/>
        <c:spPr>
          <a:ln>
            <a:noFill/>
          </a:ln>
        </c:spPr>
        <c:txPr>
          <a:bodyPr/>
          <a:lstStyle/>
          <a:p>
            <a:pPr>
              <a:defRPr sz="1200" b="1">
                <a:solidFill>
                  <a:schemeClr val="tx1"/>
                </a:solidFill>
              </a:defRPr>
            </a:pPr>
            <a:endParaRPr lang="en-US"/>
          </a:p>
        </c:txPr>
        <c:crossAx val="117234304"/>
        <c:crosses val="autoZero"/>
        <c:crossBetween val="between"/>
      </c:valAx>
      <c:spPr>
        <a:ln>
          <a:noFill/>
        </a:ln>
      </c:spPr>
    </c:plotArea>
    <c:legend>
      <c:legendPos val="r"/>
      <c:layout>
        <c:manualLayout>
          <c:xMode val="edge"/>
          <c:yMode val="edge"/>
          <c:x val="0.33027704976457906"/>
          <c:y val="0.92520622771048044"/>
          <c:w val="0.2996950419888233"/>
          <c:h val="7.4793787442761758E-2"/>
        </c:manualLayout>
      </c:layout>
      <c:overlay val="0"/>
      <c:txPr>
        <a:bodyPr/>
        <a:lstStyle/>
        <a:p>
          <a:pPr>
            <a:defRPr sz="1200" b="1">
              <a:solidFill>
                <a:schemeClr val="tx1"/>
              </a:solidFill>
            </a:defRPr>
          </a:pPr>
          <a:endParaRPr lang="en-US"/>
        </a:p>
      </c:txPr>
    </c:legend>
    <c:plotVisOnly val="1"/>
    <c:dispBlanksAs val="gap"/>
    <c:showDLblsOverMax val="0"/>
  </c:chart>
  <c:spPr>
    <a:ln>
      <a:noFill/>
    </a:ln>
  </c:spPr>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69457447670979"/>
          <c:y val="0.12628936722514317"/>
          <c:w val="0.83300452362094424"/>
          <c:h val="0.60929012272996286"/>
        </c:manualLayout>
      </c:layout>
      <c:barChart>
        <c:barDir val="col"/>
        <c:grouping val="clustered"/>
        <c:varyColors val="0"/>
        <c:ser>
          <c:idx val="0"/>
          <c:order val="0"/>
          <c:tx>
            <c:strRef>
              <c:f>Sheet1!$A$2</c:f>
              <c:strCache>
                <c:ptCount val="1"/>
                <c:pt idx="0">
                  <c:v>SOV  EFFICIENCY</c:v>
                </c:pt>
              </c:strCache>
            </c:strRef>
          </c:tx>
          <c:spPr>
            <a:solidFill>
              <a:schemeClr val="accent1"/>
            </a:solidFill>
          </c:spPr>
          <c:invertIfNegative val="0"/>
          <c:dPt>
            <c:idx val="0"/>
            <c:invertIfNegative val="0"/>
            <c:bubble3D val="0"/>
            <c:extLst>
              <c:ext xmlns:c16="http://schemas.microsoft.com/office/drawing/2014/chart" uri="{C3380CC4-5D6E-409C-BE32-E72D297353CC}">
                <c16:uniqueId val="{00000000-5CEA-4F7E-B395-3282C6774246}"/>
              </c:ext>
            </c:extLst>
          </c:dPt>
          <c:dPt>
            <c:idx val="1"/>
            <c:invertIfNegative val="0"/>
            <c:bubble3D val="0"/>
            <c:extLst>
              <c:ext xmlns:c16="http://schemas.microsoft.com/office/drawing/2014/chart" uri="{C3380CC4-5D6E-409C-BE32-E72D297353CC}">
                <c16:uniqueId val="{00000001-5CEA-4F7E-B395-3282C6774246}"/>
              </c:ext>
            </c:extLst>
          </c:dPt>
          <c:cat>
            <c:strRef>
              <c:f>Sheet1!$B$1:$D$1</c:f>
              <c:strCache>
                <c:ptCount val="3"/>
                <c:pt idx="0">
                  <c:v>RATIONAL</c:v>
                </c:pt>
                <c:pt idx="1">
                  <c:v>EMOTIONAL</c:v>
                </c:pt>
                <c:pt idx="2">
                  <c:v>FAME</c:v>
                </c:pt>
              </c:strCache>
            </c:strRef>
          </c:cat>
          <c:val>
            <c:numRef>
              <c:f>Sheet1!$B$2:$D$2</c:f>
              <c:numCache>
                <c:formatCode>0.0</c:formatCode>
                <c:ptCount val="3"/>
                <c:pt idx="0">
                  <c:v>0.2</c:v>
                </c:pt>
                <c:pt idx="1">
                  <c:v>1</c:v>
                </c:pt>
                <c:pt idx="2">
                  <c:v>1.3</c:v>
                </c:pt>
              </c:numCache>
            </c:numRef>
          </c:val>
          <c:extLst>
            <c:ext xmlns:c16="http://schemas.microsoft.com/office/drawing/2014/chart" uri="{C3380CC4-5D6E-409C-BE32-E72D297353CC}">
              <c16:uniqueId val="{00000002-5CEA-4F7E-B395-3282C6774246}"/>
            </c:ext>
          </c:extLst>
        </c:ser>
        <c:dLbls>
          <c:showLegendKey val="0"/>
          <c:showVal val="0"/>
          <c:showCatName val="0"/>
          <c:showSerName val="0"/>
          <c:showPercent val="0"/>
          <c:showBubbleSize val="0"/>
        </c:dLbls>
        <c:gapWidth val="275"/>
        <c:axId val="39320576"/>
        <c:axId val="39326464"/>
      </c:barChart>
      <c:catAx>
        <c:axId val="39320576"/>
        <c:scaling>
          <c:orientation val="minMax"/>
        </c:scaling>
        <c:delete val="0"/>
        <c:axPos val="b"/>
        <c:numFmt formatCode="General" sourceLinked="0"/>
        <c:majorTickMark val="out"/>
        <c:minorTickMark val="none"/>
        <c:tickLblPos val="nextTo"/>
        <c:spPr>
          <a:ln>
            <a:noFill/>
          </a:ln>
        </c:spPr>
        <c:txPr>
          <a:bodyPr/>
          <a:lstStyle/>
          <a:p>
            <a:pPr>
              <a:defRPr sz="1400" b="1"/>
            </a:pPr>
            <a:endParaRPr lang="en-US"/>
          </a:p>
        </c:txPr>
        <c:crossAx val="39326464"/>
        <c:crosses val="autoZero"/>
        <c:auto val="1"/>
        <c:lblAlgn val="ctr"/>
        <c:lblOffset val="100"/>
        <c:noMultiLvlLbl val="0"/>
      </c:catAx>
      <c:valAx>
        <c:axId val="39326464"/>
        <c:scaling>
          <c:orientation val="minMax"/>
          <c:max val="2"/>
        </c:scaling>
        <c:delete val="0"/>
        <c:axPos val="l"/>
        <c:majorGridlines>
          <c:spPr>
            <a:ln>
              <a:solidFill>
                <a:schemeClr val="bg2">
                  <a:lumMod val="20000"/>
                  <a:lumOff val="80000"/>
                </a:schemeClr>
              </a:solidFill>
            </a:ln>
          </c:spPr>
        </c:majorGridlines>
        <c:title>
          <c:tx>
            <c:rich>
              <a:bodyPr rot="-5400000" vert="horz"/>
              <a:lstStyle/>
              <a:p>
                <a:pPr>
                  <a:defRPr sz="1400" b="1">
                    <a:solidFill>
                      <a:schemeClr val="tx1"/>
                    </a:solidFill>
                  </a:defRPr>
                </a:pPr>
                <a:r>
                  <a:rPr lang="en-US" sz="1400" b="1" dirty="0">
                    <a:solidFill>
                      <a:schemeClr val="tx1"/>
                    </a:solidFill>
                  </a:rPr>
                  <a:t>SOV</a:t>
                </a:r>
                <a:r>
                  <a:rPr lang="en-US" sz="1400" b="1" baseline="0" dirty="0">
                    <a:solidFill>
                      <a:schemeClr val="tx1"/>
                    </a:solidFill>
                  </a:rPr>
                  <a:t> EFFICIENCY</a:t>
                </a:r>
                <a:endParaRPr lang="en-US" sz="1400" b="1" dirty="0">
                  <a:solidFill>
                    <a:schemeClr val="tx1"/>
                  </a:solidFill>
                </a:endParaRPr>
              </a:p>
            </c:rich>
          </c:tx>
          <c:layout>
            <c:manualLayout>
              <c:xMode val="edge"/>
              <c:yMode val="edge"/>
              <c:x val="4.3934926634526958E-2"/>
              <c:y val="0.30787014427941556"/>
            </c:manualLayout>
          </c:layout>
          <c:overlay val="0"/>
        </c:title>
        <c:numFmt formatCode="#,##0.0" sourceLinked="0"/>
        <c:majorTickMark val="out"/>
        <c:minorTickMark val="none"/>
        <c:tickLblPos val="nextTo"/>
        <c:spPr>
          <a:ln>
            <a:noFill/>
          </a:ln>
        </c:spPr>
        <c:txPr>
          <a:bodyPr/>
          <a:lstStyle/>
          <a:p>
            <a:pPr>
              <a:defRPr sz="1200" b="1"/>
            </a:pPr>
            <a:endParaRPr lang="en-US"/>
          </a:p>
        </c:txPr>
        <c:crossAx val="39320576"/>
        <c:crosses val="autoZero"/>
        <c:crossBetween val="between"/>
      </c:valAx>
    </c:plotArea>
    <c:plotVisOnly val="1"/>
    <c:dispBlanksAs val="gap"/>
    <c:showDLblsOverMax val="0"/>
  </c:chart>
  <c:spPr>
    <a:ln>
      <a:noFill/>
    </a:ln>
  </c:spPr>
  <c:txPr>
    <a:bodyPr/>
    <a:lstStyle/>
    <a:p>
      <a:pPr>
        <a:defRPr sz="1800"/>
      </a:pPr>
      <a:endParaRPr lang="en-US"/>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Trusted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TV</c:v>
                </c:pt>
                <c:pt idx="1">
                  <c:v>Newspapers/magazines</c:v>
                </c:pt>
                <c:pt idx="2">
                  <c:v>Radio/podcasts</c:v>
                </c:pt>
                <c:pt idx="3">
                  <c:v>YouTube</c:v>
                </c:pt>
                <c:pt idx="4">
                  <c:v>Social media</c:v>
                </c:pt>
              </c:strCache>
            </c:strRef>
          </c:cat>
          <c:val>
            <c:numRef>
              <c:f>Sheet1!$B$2:$B$6</c:f>
              <c:numCache>
                <c:formatCode>0%</c:formatCode>
                <c:ptCount val="5"/>
                <c:pt idx="0">
                  <c:v>0.23514627368839999</c:v>
                </c:pt>
                <c:pt idx="1">
                  <c:v>0.195200402488</c:v>
                </c:pt>
                <c:pt idx="2">
                  <c:v>0.16591713899339999</c:v>
                </c:pt>
                <c:pt idx="3">
                  <c:v>0.12413428767369999</c:v>
                </c:pt>
                <c:pt idx="4">
                  <c:v>8.5573039942539994E-2</c:v>
                </c:pt>
              </c:numCache>
            </c:numRef>
          </c:val>
          <c:extLst>
            <c:ext xmlns:c16="http://schemas.microsoft.com/office/drawing/2014/chart" uri="{C3380CC4-5D6E-409C-BE32-E72D297353CC}">
              <c16:uniqueId val="{00000000-CE97-437E-958C-51B4A7E283F8}"/>
            </c:ext>
          </c:extLst>
        </c:ser>
        <c:dLbls>
          <c:showLegendKey val="0"/>
          <c:showVal val="0"/>
          <c:showCatName val="0"/>
          <c:showSerName val="0"/>
          <c:showPercent val="0"/>
          <c:showBubbleSize val="0"/>
        </c:dLbls>
        <c:gapWidth val="100"/>
        <c:overlap val="-27"/>
        <c:axId val="702220880"/>
        <c:axId val="702217520"/>
      </c:barChart>
      <c:catAx>
        <c:axId val="702220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02217520"/>
        <c:crosses val="autoZero"/>
        <c:auto val="1"/>
        <c:lblAlgn val="ctr"/>
        <c:lblOffset val="100"/>
        <c:noMultiLvlLbl val="0"/>
      </c:catAx>
      <c:valAx>
        <c:axId val="702217520"/>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a:t>Trusted</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022208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26572355263706"/>
          <c:y val="4.3418422518596192E-2"/>
          <c:w val="0.86869665416249808"/>
          <c:h val="0.7621384333790534"/>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3"/>
              </a:solidFill>
              <a:ln>
                <a:noFill/>
              </a:ln>
              <a:effectLst/>
            </c:spPr>
            <c:extLst>
              <c:ext xmlns:c16="http://schemas.microsoft.com/office/drawing/2014/chart" uri="{C3380CC4-5D6E-409C-BE32-E72D297353CC}">
                <c16:uniqueId val="{00000003-F96F-4D13-A927-5714E11AC4A7}"/>
              </c:ext>
            </c:extLst>
          </c:dPt>
          <c:cat>
            <c:strRef>
              <c:f>Sheet1!$A$2:$A$3</c:f>
              <c:strCache>
                <c:ptCount val="2"/>
                <c:pt idx="0">
                  <c:v>Short ad exposure</c:v>
                </c:pt>
                <c:pt idx="1">
                  <c:v>Long ad exposure</c:v>
                </c:pt>
              </c:strCache>
            </c:strRef>
          </c:cat>
          <c:val>
            <c:numRef>
              <c:f>Sheet1!$B$2:$B$3</c:f>
              <c:numCache>
                <c:formatCode>0%</c:formatCode>
                <c:ptCount val="2"/>
                <c:pt idx="0">
                  <c:v>0.64</c:v>
                </c:pt>
                <c:pt idx="1">
                  <c:v>0.91</c:v>
                </c:pt>
              </c:numCache>
            </c:numRef>
          </c:val>
          <c:extLst>
            <c:ext xmlns:c16="http://schemas.microsoft.com/office/drawing/2014/chart" uri="{C3380CC4-5D6E-409C-BE32-E72D297353CC}">
              <c16:uniqueId val="{00000000-F96F-4D13-A927-5714E11AC4A7}"/>
            </c:ext>
          </c:extLst>
        </c:ser>
        <c:dLbls>
          <c:showLegendKey val="0"/>
          <c:showVal val="0"/>
          <c:showCatName val="0"/>
          <c:showSerName val="0"/>
          <c:showPercent val="0"/>
          <c:showBubbleSize val="0"/>
        </c:dLbls>
        <c:gapWidth val="124"/>
        <c:overlap val="-10"/>
        <c:axId val="195721336"/>
        <c:axId val="195720024"/>
      </c:barChart>
      <c:catAx>
        <c:axId val="195721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95720024"/>
        <c:crosses val="autoZero"/>
        <c:auto val="1"/>
        <c:lblAlgn val="ctr"/>
        <c:lblOffset val="100"/>
        <c:noMultiLvlLbl val="0"/>
      </c:catAx>
      <c:valAx>
        <c:axId val="1957200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cap="all" baseline="0" dirty="0">
                    <a:effectLst/>
                  </a:rPr>
                  <a:t>% of statements significantly shifted</a:t>
                </a:r>
                <a:endParaRPr lang="en-GB" sz="1200" cap="all" baseline="0" dirty="0">
                  <a:effectLst/>
                </a:endParaRPr>
              </a:p>
            </c:rich>
          </c:tx>
          <c:layout>
            <c:manualLayout>
              <c:xMode val="edge"/>
              <c:yMode val="edge"/>
              <c:x val="8.5564840691214963E-3"/>
              <c:y val="2.6293599820240706E-2"/>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GB"/>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957213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Sheet1!$A$8</c:f>
              <c:strCache>
                <c:ptCount val="1"/>
                <c:pt idx="0">
                  <c:v>Social media sites such as Twitter or Facebook</c:v>
                </c:pt>
              </c:strCache>
            </c:strRef>
          </c:tx>
          <c:dPt>
            <c:idx val="0"/>
            <c:bubble3D val="0"/>
            <c:spPr>
              <a:solidFill>
                <a:sysClr val="window" lastClr="FFFFFF">
                  <a:lumMod val="50000"/>
                </a:sysClr>
              </a:solidFill>
            </c:spPr>
            <c:extLst>
              <c:ext xmlns:c16="http://schemas.microsoft.com/office/drawing/2014/chart" uri="{C3380CC4-5D6E-409C-BE32-E72D297353CC}">
                <c16:uniqueId val="{00000001-30C7-4A21-85A7-0AAA36DA3F0D}"/>
              </c:ext>
            </c:extLst>
          </c:dPt>
          <c:dPt>
            <c:idx val="1"/>
            <c:bubble3D val="0"/>
            <c:spPr>
              <a:solidFill>
                <a:srgbClr val="DBDBDB"/>
              </a:solidFill>
            </c:spPr>
            <c:extLst>
              <c:ext xmlns:c16="http://schemas.microsoft.com/office/drawing/2014/chart" uri="{C3380CC4-5D6E-409C-BE32-E72D297353CC}">
                <c16:uniqueId val="{00000003-30C7-4A21-85A7-0AAA36DA3F0D}"/>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0C7-4A21-85A7-0AAA36DA3F0D}"/>
                </c:ext>
              </c:extLst>
            </c:dLbl>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Sheet1!$B$8:$C$8</c:f>
              <c:numCache>
                <c:formatCode>0%</c:formatCode>
                <c:ptCount val="2"/>
                <c:pt idx="0">
                  <c:v>0.17</c:v>
                </c:pt>
                <c:pt idx="1">
                  <c:v>0.83</c:v>
                </c:pt>
              </c:numCache>
            </c:numRef>
          </c:val>
          <c:extLst>
            <c:ext xmlns:c16="http://schemas.microsoft.com/office/drawing/2014/chart" uri="{C3380CC4-5D6E-409C-BE32-E72D297353CC}">
              <c16:uniqueId val="{00000004-30C7-4A21-85A7-0AAA36DA3F0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Sheet1!$A$11</c:f>
              <c:strCache>
                <c:ptCount val="1"/>
                <c:pt idx="0">
                  <c:v>cinema</c:v>
                </c:pt>
              </c:strCache>
            </c:strRef>
          </c:tx>
          <c:dPt>
            <c:idx val="0"/>
            <c:bubble3D val="0"/>
            <c:spPr>
              <a:solidFill>
                <a:sysClr val="window" lastClr="FFFFFF">
                  <a:lumMod val="50000"/>
                </a:sysClr>
              </a:solidFill>
            </c:spPr>
            <c:extLst>
              <c:ext xmlns:c16="http://schemas.microsoft.com/office/drawing/2014/chart" uri="{C3380CC4-5D6E-409C-BE32-E72D297353CC}">
                <c16:uniqueId val="{00000001-9C50-48C2-9253-5446CFEB22E7}"/>
              </c:ext>
            </c:extLst>
          </c:dPt>
          <c:dPt>
            <c:idx val="1"/>
            <c:bubble3D val="0"/>
            <c:spPr>
              <a:solidFill>
                <a:srgbClr val="DBDBDB"/>
              </a:solidFill>
            </c:spPr>
            <c:extLst>
              <c:ext xmlns:c16="http://schemas.microsoft.com/office/drawing/2014/chart" uri="{C3380CC4-5D6E-409C-BE32-E72D297353CC}">
                <c16:uniqueId val="{00000003-9C50-48C2-9253-5446CFEB22E7}"/>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C50-48C2-9253-5446CFEB22E7}"/>
                </c:ext>
              </c:extLst>
            </c:dLbl>
            <c:spPr>
              <a:noFill/>
              <a:ln>
                <a:noFill/>
              </a:ln>
              <a:effectLst/>
            </c:spPr>
            <c:txPr>
              <a:bodyPr wrap="square" lIns="38100" tIns="19050" rIns="38100" bIns="19050" anchor="ctr">
                <a:spAutoFit/>
              </a:bodyPr>
              <a:lstStyle/>
              <a:p>
                <a:pPr>
                  <a:defRPr sz="1000">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Sheet1!$B$11:$C$11</c:f>
              <c:numCache>
                <c:formatCode>0%</c:formatCode>
                <c:ptCount val="2"/>
                <c:pt idx="0">
                  <c:v>0.15</c:v>
                </c:pt>
                <c:pt idx="1">
                  <c:v>0.85</c:v>
                </c:pt>
              </c:numCache>
            </c:numRef>
          </c:val>
          <c:extLst>
            <c:ext xmlns:c16="http://schemas.microsoft.com/office/drawing/2014/chart" uri="{C3380CC4-5D6E-409C-BE32-E72D297353CC}">
              <c16:uniqueId val="{00000004-9C50-48C2-9253-5446CFEB22E7}"/>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Sheet1!$A$10</c:f>
              <c:strCache>
                <c:ptCount val="1"/>
                <c:pt idx="0">
                  <c:v>YouTube</c:v>
                </c:pt>
              </c:strCache>
            </c:strRef>
          </c:tx>
          <c:dPt>
            <c:idx val="0"/>
            <c:bubble3D val="0"/>
            <c:spPr>
              <a:solidFill>
                <a:sysClr val="window" lastClr="FFFFFF">
                  <a:lumMod val="50000"/>
                </a:sysClr>
              </a:solidFill>
            </c:spPr>
            <c:extLst>
              <c:ext xmlns:c16="http://schemas.microsoft.com/office/drawing/2014/chart" uri="{C3380CC4-5D6E-409C-BE32-E72D297353CC}">
                <c16:uniqueId val="{00000001-9C50-48C2-9253-5446CFEB22E7}"/>
              </c:ext>
            </c:extLst>
          </c:dPt>
          <c:dPt>
            <c:idx val="1"/>
            <c:bubble3D val="0"/>
            <c:spPr>
              <a:solidFill>
                <a:srgbClr val="DBDBDB"/>
              </a:solidFill>
            </c:spPr>
            <c:extLst>
              <c:ext xmlns:c16="http://schemas.microsoft.com/office/drawing/2014/chart" uri="{C3380CC4-5D6E-409C-BE32-E72D297353CC}">
                <c16:uniqueId val="{00000003-9C50-48C2-9253-5446CFEB22E7}"/>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C50-48C2-9253-5446CFEB22E7}"/>
                </c:ext>
              </c:extLst>
            </c:dLbl>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Sheet1!$B$10:$C$10</c:f>
              <c:numCache>
                <c:formatCode>0%</c:formatCode>
                <c:ptCount val="2"/>
                <c:pt idx="0">
                  <c:v>0.1</c:v>
                </c:pt>
                <c:pt idx="1">
                  <c:v>0.9</c:v>
                </c:pt>
              </c:numCache>
            </c:numRef>
          </c:val>
          <c:extLst>
            <c:ext xmlns:c16="http://schemas.microsoft.com/office/drawing/2014/chart" uri="{C3380CC4-5D6E-409C-BE32-E72D297353CC}">
              <c16:uniqueId val="{00000004-9C50-48C2-9253-5446CFEB22E7}"/>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Sheet1!$A$4</c:f>
              <c:strCache>
                <c:ptCount val="1"/>
                <c:pt idx="0">
                  <c:v>Newspapers</c:v>
                </c:pt>
              </c:strCache>
            </c:strRef>
          </c:tx>
          <c:dPt>
            <c:idx val="0"/>
            <c:bubble3D val="0"/>
            <c:spPr>
              <a:solidFill>
                <a:sysClr val="window" lastClr="FFFFFF">
                  <a:lumMod val="50000"/>
                </a:sysClr>
              </a:solidFill>
            </c:spPr>
            <c:extLst>
              <c:ext xmlns:c16="http://schemas.microsoft.com/office/drawing/2014/chart" uri="{C3380CC4-5D6E-409C-BE32-E72D297353CC}">
                <c16:uniqueId val="{00000001-9C50-48C2-9253-5446CFEB22E7}"/>
              </c:ext>
            </c:extLst>
          </c:dPt>
          <c:dPt>
            <c:idx val="1"/>
            <c:bubble3D val="0"/>
            <c:spPr>
              <a:solidFill>
                <a:srgbClr val="DBDBDB"/>
              </a:solidFill>
            </c:spPr>
            <c:extLst>
              <c:ext xmlns:c16="http://schemas.microsoft.com/office/drawing/2014/chart" uri="{C3380CC4-5D6E-409C-BE32-E72D297353CC}">
                <c16:uniqueId val="{00000003-9C50-48C2-9253-5446CFEB22E7}"/>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C50-48C2-9253-5446CFEB22E7}"/>
                </c:ext>
              </c:extLst>
            </c:dLbl>
            <c:spPr>
              <a:noFill/>
              <a:ln>
                <a:noFill/>
              </a:ln>
              <a:effectLst/>
            </c:spPr>
            <c:txPr>
              <a:bodyPr wrap="square" lIns="38100" tIns="19050" rIns="38100" bIns="19050" anchor="ctr">
                <a:spAutoFit/>
              </a:bodyPr>
              <a:lstStyle/>
              <a:p>
                <a:pPr>
                  <a:defRPr sz="1000">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Sheet1!$B$4:$C$4</c:f>
              <c:numCache>
                <c:formatCode>0%</c:formatCode>
                <c:ptCount val="2"/>
                <c:pt idx="0">
                  <c:v>0.09</c:v>
                </c:pt>
                <c:pt idx="1">
                  <c:v>0.91</c:v>
                </c:pt>
              </c:numCache>
            </c:numRef>
          </c:val>
          <c:extLst>
            <c:ext xmlns:c16="http://schemas.microsoft.com/office/drawing/2014/chart" uri="{C3380CC4-5D6E-409C-BE32-E72D297353CC}">
              <c16:uniqueId val="{00000004-9C50-48C2-9253-5446CFEB22E7}"/>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Sheet1!$A$3</c:f>
              <c:strCache>
                <c:ptCount val="1"/>
                <c:pt idx="0">
                  <c:v>Radio</c:v>
                </c:pt>
              </c:strCache>
            </c:strRef>
          </c:tx>
          <c:dPt>
            <c:idx val="0"/>
            <c:bubble3D val="0"/>
            <c:spPr>
              <a:solidFill>
                <a:sysClr val="window" lastClr="FFFFFF">
                  <a:lumMod val="50000"/>
                </a:sysClr>
              </a:solidFill>
            </c:spPr>
            <c:extLst>
              <c:ext xmlns:c16="http://schemas.microsoft.com/office/drawing/2014/chart" uri="{C3380CC4-5D6E-409C-BE32-E72D297353CC}">
                <c16:uniqueId val="{00000001-9C50-48C2-9253-5446CFEB22E7}"/>
              </c:ext>
            </c:extLst>
          </c:dPt>
          <c:dPt>
            <c:idx val="1"/>
            <c:bubble3D val="0"/>
            <c:spPr>
              <a:solidFill>
                <a:srgbClr val="DBDBDB"/>
              </a:solidFill>
            </c:spPr>
            <c:extLst>
              <c:ext xmlns:c16="http://schemas.microsoft.com/office/drawing/2014/chart" uri="{C3380CC4-5D6E-409C-BE32-E72D297353CC}">
                <c16:uniqueId val="{00000003-9C50-48C2-9253-5446CFEB22E7}"/>
              </c:ext>
            </c:extLst>
          </c:dPt>
          <c:dLbls>
            <c:dLbl>
              <c:idx val="1"/>
              <c:delete val="1"/>
              <c:extLst>
                <c:ext xmlns:c15="http://schemas.microsoft.com/office/drawing/2012/chart" uri="{CE6537A1-D6FC-4f65-9D91-7224C49458BB}"/>
                <c:ext xmlns:c16="http://schemas.microsoft.com/office/drawing/2014/chart" uri="{C3380CC4-5D6E-409C-BE32-E72D297353CC}">
                  <c16:uniqueId val="{00000003-9C50-48C2-9253-5446CFEB22E7}"/>
                </c:ext>
              </c:extLst>
            </c:dLbl>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Sheet1!$B$3:$C$3</c:f>
              <c:numCache>
                <c:formatCode>0%</c:formatCode>
                <c:ptCount val="2"/>
                <c:pt idx="0">
                  <c:v>0.06</c:v>
                </c:pt>
                <c:pt idx="1">
                  <c:v>0.94</c:v>
                </c:pt>
              </c:numCache>
            </c:numRef>
          </c:val>
          <c:extLst>
            <c:ext xmlns:c16="http://schemas.microsoft.com/office/drawing/2014/chart" uri="{C3380CC4-5D6E-409C-BE32-E72D297353CC}">
              <c16:uniqueId val="{00000004-9C50-48C2-9253-5446CFEB22E7}"/>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Sheet1!$A$5</c:f>
              <c:strCache>
                <c:ptCount val="1"/>
                <c:pt idx="0">
                  <c:v>Magazines</c:v>
                </c:pt>
              </c:strCache>
            </c:strRef>
          </c:tx>
          <c:dPt>
            <c:idx val="0"/>
            <c:bubble3D val="0"/>
            <c:spPr>
              <a:solidFill>
                <a:sysClr val="window" lastClr="FFFFFF">
                  <a:lumMod val="50000"/>
                </a:sysClr>
              </a:solidFill>
            </c:spPr>
            <c:extLst>
              <c:ext xmlns:c16="http://schemas.microsoft.com/office/drawing/2014/chart" uri="{C3380CC4-5D6E-409C-BE32-E72D297353CC}">
                <c16:uniqueId val="{00000001-8B4C-497D-8054-0783139D70BC}"/>
              </c:ext>
            </c:extLst>
          </c:dPt>
          <c:dPt>
            <c:idx val="1"/>
            <c:bubble3D val="0"/>
            <c:spPr>
              <a:solidFill>
                <a:srgbClr val="DBDBDB"/>
              </a:solidFill>
            </c:spPr>
            <c:extLst>
              <c:ext xmlns:c16="http://schemas.microsoft.com/office/drawing/2014/chart" uri="{C3380CC4-5D6E-409C-BE32-E72D297353CC}">
                <c16:uniqueId val="{00000003-8B4C-497D-8054-0783139D70BC}"/>
              </c:ext>
            </c:extLst>
          </c:dPt>
          <c:dLbls>
            <c:dLbl>
              <c:idx val="1"/>
              <c:delete val="1"/>
              <c:extLst>
                <c:ext xmlns:c15="http://schemas.microsoft.com/office/drawing/2012/chart" uri="{CE6537A1-D6FC-4f65-9D91-7224C49458BB}"/>
                <c:ext xmlns:c16="http://schemas.microsoft.com/office/drawing/2014/chart" uri="{C3380CC4-5D6E-409C-BE32-E72D297353CC}">
                  <c16:uniqueId val="{00000003-8B4C-497D-8054-0783139D70BC}"/>
                </c:ext>
              </c:extLst>
            </c:dLbl>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Sheet1!$B$5:$C$5</c:f>
              <c:numCache>
                <c:formatCode>0%</c:formatCode>
                <c:ptCount val="2"/>
                <c:pt idx="0">
                  <c:v>0.05</c:v>
                </c:pt>
                <c:pt idx="1">
                  <c:v>0.95</c:v>
                </c:pt>
              </c:numCache>
            </c:numRef>
          </c:val>
          <c:extLst>
            <c:ext xmlns:c16="http://schemas.microsoft.com/office/drawing/2014/chart" uri="{C3380CC4-5D6E-409C-BE32-E72D297353CC}">
              <c16:uniqueId val="{00000004-8B4C-497D-8054-0783139D70BC}"/>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Sheet1!$A$7</c:f>
              <c:strCache>
                <c:ptCount val="1"/>
                <c:pt idx="0">
                  <c:v>Online search pages such as Google or Bing</c:v>
                </c:pt>
              </c:strCache>
            </c:strRef>
          </c:tx>
          <c:dPt>
            <c:idx val="0"/>
            <c:bubble3D val="0"/>
            <c:spPr>
              <a:solidFill>
                <a:sysClr val="window" lastClr="FFFFFF">
                  <a:lumMod val="50000"/>
                </a:sysClr>
              </a:solidFill>
            </c:spPr>
            <c:extLst>
              <c:ext xmlns:c16="http://schemas.microsoft.com/office/drawing/2014/chart" uri="{C3380CC4-5D6E-409C-BE32-E72D297353CC}">
                <c16:uniqueId val="{00000001-C889-4813-BCFE-8FCDBB39DFAF}"/>
              </c:ext>
            </c:extLst>
          </c:dPt>
          <c:dPt>
            <c:idx val="1"/>
            <c:bubble3D val="0"/>
            <c:spPr>
              <a:solidFill>
                <a:srgbClr val="DBDBDB"/>
              </a:solidFill>
            </c:spPr>
            <c:extLst>
              <c:ext xmlns:c16="http://schemas.microsoft.com/office/drawing/2014/chart" uri="{C3380CC4-5D6E-409C-BE32-E72D297353CC}">
                <c16:uniqueId val="{00000003-C889-4813-BCFE-8FCDBB39DFAF}"/>
              </c:ext>
            </c:extLst>
          </c:dPt>
          <c:dLbls>
            <c:dLbl>
              <c:idx val="0"/>
              <c:layout>
                <c:manualLayout>
                  <c:x val="0.18845655111955292"/>
                  <c:y val="3.6030494849057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889-4813-BCFE-8FCDBB39DFAF}"/>
                </c:ext>
              </c:extLst>
            </c:dLbl>
            <c:spPr>
              <a:noFill/>
              <a:ln>
                <a:noFill/>
              </a:ln>
              <a:effectLst/>
            </c:spPr>
            <c:txPr>
              <a:bodyPr wrap="square" lIns="38100" tIns="19050" rIns="38100" bIns="19050" anchor="ctr">
                <a:spAutoFit/>
              </a:bodyPr>
              <a:lstStyle/>
              <a:p>
                <a:pPr>
                  <a:defRPr sz="1000" b="1"/>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Sheet1!$B$7:$C$7</c:f>
              <c:numCache>
                <c:formatCode>0%</c:formatCode>
                <c:ptCount val="2"/>
                <c:pt idx="0">
                  <c:v>0.04</c:v>
                </c:pt>
                <c:pt idx="1">
                  <c:v>0.96</c:v>
                </c:pt>
              </c:numCache>
            </c:numRef>
          </c:val>
          <c:extLst>
            <c:ext xmlns:c16="http://schemas.microsoft.com/office/drawing/2014/chart" uri="{C3380CC4-5D6E-409C-BE32-E72D297353CC}">
              <c16:uniqueId val="{00000004-C889-4813-BCFE-8FCDBB39DFAF}"/>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Sheet1!$A$9</c:f>
              <c:strCache>
                <c:ptCount val="1"/>
                <c:pt idx="0">
                  <c:v>Outdoor posters / billboards</c:v>
                </c:pt>
              </c:strCache>
            </c:strRef>
          </c:tx>
          <c:dPt>
            <c:idx val="0"/>
            <c:bubble3D val="0"/>
            <c:spPr>
              <a:solidFill>
                <a:sysClr val="window" lastClr="FFFFFF">
                  <a:lumMod val="50000"/>
                </a:sysClr>
              </a:solidFill>
            </c:spPr>
            <c:extLst>
              <c:ext xmlns:c16="http://schemas.microsoft.com/office/drawing/2014/chart" uri="{C3380CC4-5D6E-409C-BE32-E72D297353CC}">
                <c16:uniqueId val="{00000001-0FD2-4D07-ABF3-D2CB80FA4FFE}"/>
              </c:ext>
            </c:extLst>
          </c:dPt>
          <c:dPt>
            <c:idx val="1"/>
            <c:bubble3D val="0"/>
            <c:spPr>
              <a:solidFill>
                <a:srgbClr val="DBDBDB"/>
              </a:solidFill>
            </c:spPr>
            <c:extLst>
              <c:ext xmlns:c16="http://schemas.microsoft.com/office/drawing/2014/chart" uri="{C3380CC4-5D6E-409C-BE32-E72D297353CC}">
                <c16:uniqueId val="{00000003-0FD2-4D07-ABF3-D2CB80FA4FFE}"/>
              </c:ext>
            </c:extLst>
          </c:dPt>
          <c:dLbls>
            <c:dLbl>
              <c:idx val="0"/>
              <c:layout>
                <c:manualLayout>
                  <c:x val="0.14496657778427141"/>
                  <c:y val="2.88243958792461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FD2-4D07-ABF3-D2CB80FA4FFE}"/>
                </c:ext>
              </c:extLst>
            </c:dLbl>
            <c:spPr>
              <a:noFill/>
              <a:ln>
                <a:noFill/>
              </a:ln>
              <a:effectLst/>
            </c:spPr>
            <c:txPr>
              <a:bodyPr wrap="square" lIns="38100" tIns="19050" rIns="38100" bIns="19050" anchor="ctr">
                <a:spAutoFit/>
              </a:bodyPr>
              <a:lstStyle/>
              <a:p>
                <a:pPr>
                  <a:defRPr sz="1000" b="1"/>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Sheet1!$B$9:$C$9</c:f>
              <c:numCache>
                <c:formatCode>0%</c:formatCode>
                <c:ptCount val="2"/>
                <c:pt idx="0">
                  <c:v>0.03</c:v>
                </c:pt>
                <c:pt idx="1">
                  <c:v>0.97</c:v>
                </c:pt>
              </c:numCache>
            </c:numRef>
          </c:val>
          <c:extLst>
            <c:ext xmlns:c16="http://schemas.microsoft.com/office/drawing/2014/chart" uri="{C3380CC4-5D6E-409C-BE32-E72D297353CC}">
              <c16:uniqueId val="{00000004-0FD2-4D07-ABF3-D2CB80FA4FFE}"/>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0.60232</cdr:x>
      <cdr:y>0</cdr:y>
    </cdr:from>
    <cdr:to>
      <cdr:x>0.66653</cdr:x>
      <cdr:y>0.05941</cdr:y>
    </cdr:to>
    <cdr:sp macro="" textlink="">
      <cdr:nvSpPr>
        <cdr:cNvPr id="3" name="TextBox 11">
          <a:extLst xmlns:a="http://schemas.openxmlformats.org/drawingml/2006/main">
            <a:ext uri="{FF2B5EF4-FFF2-40B4-BE49-F238E27FC236}">
              <a16:creationId xmlns:a16="http://schemas.microsoft.com/office/drawing/2014/main" id="{C028A0A7-3F14-4C72-8724-78327B0A8B06}"/>
            </a:ext>
          </a:extLst>
        </cdr:cNvPr>
        <cdr:cNvSpPr txBox="1"/>
      </cdr:nvSpPr>
      <cdr:spPr>
        <a:xfrm xmlns:a="http://schemas.openxmlformats.org/drawingml/2006/main">
          <a:off x="6790203" y="-883982"/>
          <a:ext cx="72390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prstClr val="white"/>
              </a:solidFill>
              <a:latin typeface="Arial"/>
            </a:rPr>
            <a:t>1</a:t>
          </a:r>
          <a:endParaRPr kumimoji="0" lang="en-GB" sz="1400" b="1" i="0" u="none" strike="noStrike" kern="1200" cap="none" spc="0" normalizeH="0" baseline="0" noProof="0" dirty="0">
            <a:ln>
              <a:noFill/>
            </a:ln>
            <a:solidFill>
              <a:prstClr val="white"/>
            </a:solidFill>
            <a:effectLst/>
            <a:uLnTx/>
            <a:uFillTx/>
            <a:latin typeface="Arial"/>
            <a:ea typeface="+mn-ea"/>
            <a:cs typeface="+mn-cs"/>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9B47C0-FB9C-4209-A52A-2510081EA849}" type="datetimeFigureOut">
              <a:rPr lang="en-GB" smtClean="0"/>
              <a:t>22/05/2026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8EF951-9DD0-46C5-90C4-250AF2D7B5E0}" type="slidenum">
              <a:rPr lang="en-GB" smtClean="0"/>
              <a:t>‹#›</a:t>
            </a:fld>
            <a:endParaRPr lang="en-GB"/>
          </a:p>
        </p:txBody>
      </p:sp>
    </p:spTree>
    <p:extLst>
      <p:ext uri="{BB962C8B-B14F-4D97-AF65-F5344CB8AC3E}">
        <p14:creationId xmlns:p14="http://schemas.microsoft.com/office/powerpoint/2010/main" val="531613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thinkbox.tv/why-tv/unrivalled-trust"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8EF951-9DD0-46C5-90C4-250AF2D7B5E0}" type="slidenum">
              <a:rPr lang="en-GB" smtClean="0"/>
              <a:t>1</a:t>
            </a:fld>
            <a:endParaRPr lang="en-GB"/>
          </a:p>
        </p:txBody>
      </p:sp>
    </p:spTree>
    <p:extLst>
      <p:ext uri="{BB962C8B-B14F-4D97-AF65-F5344CB8AC3E}">
        <p14:creationId xmlns:p14="http://schemas.microsoft.com/office/powerpoint/2010/main" val="1780402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A brand consists of what we </a:t>
            </a:r>
            <a:r>
              <a:rPr lang="en-GB" b="0" dirty="0">
                <a:solidFill>
                  <a:schemeClr val="tx2"/>
                </a:solidFill>
              </a:rPr>
              <a:t>feel</a:t>
            </a:r>
            <a:r>
              <a:rPr lang="en-GB" b="0" dirty="0"/>
              <a:t> and what we </a:t>
            </a:r>
            <a:r>
              <a:rPr lang="en-GB" b="0" dirty="0">
                <a:solidFill>
                  <a:schemeClr val="tx2"/>
                </a:solidFill>
              </a:rPr>
              <a:t>remember </a:t>
            </a:r>
            <a:r>
              <a:rPr lang="en-GB" b="0" dirty="0"/>
              <a:t>about it.</a:t>
            </a:r>
          </a:p>
          <a:p>
            <a:endParaRPr lang="en-GB" b="0" dirty="0">
              <a:solidFill>
                <a:schemeClr val="tx2"/>
              </a:solidFill>
            </a:endParaRPr>
          </a:p>
          <a:p>
            <a:r>
              <a:rPr lang="en-GB" b="0" dirty="0">
                <a:solidFill>
                  <a:schemeClr val="tx2"/>
                </a:solidFill>
              </a:rPr>
              <a:t>Emotive </a:t>
            </a:r>
            <a:r>
              <a:rPr lang="en-GB" b="0" dirty="0"/>
              <a:t>advertising campaigns and those that have </a:t>
            </a:r>
            <a:r>
              <a:rPr lang="en-GB" b="0" dirty="0">
                <a:solidFill>
                  <a:schemeClr val="tx2"/>
                </a:solidFill>
              </a:rPr>
              <a:t>fame</a:t>
            </a:r>
            <a:r>
              <a:rPr lang="en-GB" b="0" dirty="0"/>
              <a:t> at their core are by far the most effective at creating large business effects, like sales and profit. In fact, emotive campaigns are </a:t>
            </a:r>
            <a:r>
              <a:rPr lang="en-GB" b="0" dirty="0">
                <a:solidFill>
                  <a:schemeClr val="accent1"/>
                </a:solidFill>
              </a:rPr>
              <a:t>50% more </a:t>
            </a:r>
            <a:r>
              <a:rPr lang="en-GB" b="0" dirty="0"/>
              <a:t>likely to create these effects.</a:t>
            </a:r>
          </a:p>
          <a:p>
            <a:endParaRPr lang="en-GB" b="0" dirty="0"/>
          </a:p>
          <a:p>
            <a:r>
              <a:rPr lang="en-GB" b="0" dirty="0"/>
              <a:t>Emotional connection drives </a:t>
            </a:r>
            <a:r>
              <a:rPr lang="en-GB" b="0" dirty="0">
                <a:solidFill>
                  <a:schemeClr val="accent1"/>
                </a:solidFill>
              </a:rPr>
              <a:t>trust, </a:t>
            </a:r>
            <a:r>
              <a:rPr lang="en-GB" b="0" dirty="0"/>
              <a:t>which is hugely important.</a:t>
            </a:r>
          </a:p>
          <a:p>
            <a:endParaRPr lang="en-GB" dirty="0"/>
          </a:p>
        </p:txBody>
      </p:sp>
      <p:sp>
        <p:nvSpPr>
          <p:cNvPr id="4" name="Slide Number Placeholder 3"/>
          <p:cNvSpPr>
            <a:spLocks noGrp="1"/>
          </p:cNvSpPr>
          <p:nvPr>
            <p:ph type="sldNum" sz="quarter" idx="5"/>
          </p:nvPr>
        </p:nvSpPr>
        <p:spPr/>
        <p:txBody>
          <a:bodyPr/>
          <a:lstStyle/>
          <a:p>
            <a:fld id="{1A8EF951-9DD0-46C5-90C4-250AF2D7B5E0}" type="slidenum">
              <a:rPr lang="en-GB" smtClean="0"/>
              <a:t>10</a:t>
            </a:fld>
            <a:endParaRPr lang="en-GB"/>
          </a:p>
        </p:txBody>
      </p:sp>
    </p:spTree>
    <p:extLst>
      <p:ext uri="{BB962C8B-B14F-4D97-AF65-F5344CB8AC3E}">
        <p14:creationId xmlns:p14="http://schemas.microsoft.com/office/powerpoint/2010/main" val="1707315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b="0" u="none" dirty="0">
              <a:solidFill>
                <a:srgbClr val="FF0000"/>
              </a:solidFill>
            </a:endParaRPr>
          </a:p>
          <a:p>
            <a:endParaRPr lang="en-GB" b="0" u="none" dirty="0">
              <a:solidFill>
                <a:srgbClr val="FF0000"/>
              </a:solidFill>
            </a:endParaRPr>
          </a:p>
          <a:p>
            <a:endParaRPr lang="en-GB" b="0" u="none" dirty="0">
              <a:solidFill>
                <a:srgbClr val="FF0000"/>
              </a:solidFill>
            </a:endParaRPr>
          </a:p>
          <a:p>
            <a:endParaRPr lang="en-GB" b="0" u="none" dirty="0">
              <a:solidFill>
                <a:srgbClr val="FF0000"/>
              </a:solidFill>
            </a:endParaRPr>
          </a:p>
          <a:p>
            <a:endParaRPr lang="en-GB" b="0" u="none" dirty="0">
              <a:solidFill>
                <a:srgbClr val="FF0000"/>
              </a:solidFill>
            </a:endParaRPr>
          </a:p>
          <a:p>
            <a:endParaRPr lang="en-GB" dirty="0"/>
          </a:p>
          <a:p>
            <a:endParaRPr lang="en-GB" dirty="0"/>
          </a:p>
        </p:txBody>
      </p:sp>
      <p:sp>
        <p:nvSpPr>
          <p:cNvPr id="4" name="Slide Number Placeholder 3"/>
          <p:cNvSpPr>
            <a:spLocks noGrp="1"/>
          </p:cNvSpPr>
          <p:nvPr>
            <p:ph type="sldNum" sz="quarter" idx="10"/>
          </p:nvPr>
        </p:nvSpPr>
        <p:spPr/>
        <p:txBody>
          <a:bodyPr/>
          <a:lstStyle/>
          <a:p>
            <a:fld id="{DD601AC1-B53C-485C-AE53-1DBC871FE704}" type="slidenum">
              <a:rPr lang="en-GB" smtClean="0"/>
              <a:t>11</a:t>
            </a:fld>
            <a:endParaRPr lang="en-GB"/>
          </a:p>
        </p:txBody>
      </p:sp>
    </p:spTree>
    <p:extLst>
      <p:ext uri="{BB962C8B-B14F-4D97-AF65-F5344CB8AC3E}">
        <p14:creationId xmlns:p14="http://schemas.microsoft.com/office/powerpoint/2010/main" val="211404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1320" rtl="0" eaLnBrk="1" fontAlgn="auto" latinLnBrk="0" hangingPunct="1">
              <a:lnSpc>
                <a:spcPct val="100000"/>
              </a:lnSpc>
              <a:spcBef>
                <a:spcPct val="0"/>
              </a:spcBef>
              <a:spcAft>
                <a:spcPts val="0"/>
              </a:spcAft>
              <a:buClrTx/>
              <a:buSzTx/>
              <a:buFontTx/>
              <a:buNone/>
              <a:tabLst/>
              <a:defRPr/>
            </a:pPr>
            <a:r>
              <a:rPr lang="en-GB" sz="1200" dirty="0" err="1">
                <a:latin typeface="Calibri" pitchFamily="34" charset="0"/>
                <a:cs typeface="Calibri" pitchFamily="34" charset="0"/>
              </a:rPr>
              <a:t>Thinkbox’s</a:t>
            </a:r>
            <a:r>
              <a:rPr lang="en-GB" sz="1200" dirty="0">
                <a:latin typeface="Calibri" pitchFamily="34" charset="0"/>
                <a:cs typeface="Calibri" pitchFamily="34" charset="0"/>
              </a:rPr>
              <a:t> research study ‘Adnormal Behaviour 2022’ (conducted by Ipsos) asked the UK public which forms of advertising makes them feel emotional, 47% of the UK said TV advertising. This dwarfed all other media. </a:t>
            </a:r>
          </a:p>
          <a:p>
            <a:pPr marL="0" marR="0" lvl="0" indent="0" algn="l" defTabSz="911320" rtl="0" eaLnBrk="1" fontAlgn="auto" latinLnBrk="0" hangingPunct="1">
              <a:lnSpc>
                <a:spcPct val="100000"/>
              </a:lnSpc>
              <a:spcBef>
                <a:spcPct val="0"/>
              </a:spcBef>
              <a:spcAft>
                <a:spcPts val="0"/>
              </a:spcAft>
              <a:buClrTx/>
              <a:buSzTx/>
              <a:buFontTx/>
              <a:buNone/>
              <a:tabLst/>
              <a:defRPr/>
            </a:pPr>
            <a:endParaRPr lang="en-GB" sz="1200" dirty="0">
              <a:latin typeface="Calibri" pitchFamily="34" charset="0"/>
              <a:cs typeface="Calibri" pitchFamily="34" charset="0"/>
            </a:endParaRPr>
          </a:p>
          <a:p>
            <a:pPr marL="0" marR="0" lvl="0" indent="0" algn="l" defTabSz="911320" rtl="0" eaLnBrk="1" fontAlgn="auto" latinLnBrk="0" hangingPunct="1">
              <a:lnSpc>
                <a:spcPct val="100000"/>
              </a:lnSpc>
              <a:spcBef>
                <a:spcPct val="0"/>
              </a:spcBef>
              <a:spcAft>
                <a:spcPts val="0"/>
              </a:spcAft>
              <a:buClrTx/>
              <a:buSzTx/>
              <a:buFontTx/>
              <a:buNone/>
              <a:tabLst/>
              <a:defRPr/>
            </a:pPr>
            <a:r>
              <a:rPr lang="en-GB" sz="1200" dirty="0">
                <a:latin typeface="Calibri" pitchFamily="34" charset="0"/>
                <a:cs typeface="Calibri" pitchFamily="34" charset="0"/>
              </a:rPr>
              <a:t>Creating an emotional response is incredibly effective in advertising.</a:t>
            </a:r>
          </a:p>
          <a:p>
            <a:pPr marL="0" marR="0" lvl="0" indent="0" algn="l" defTabSz="911320" rtl="0" eaLnBrk="1" fontAlgn="auto" latinLnBrk="0" hangingPunct="1">
              <a:lnSpc>
                <a:spcPct val="100000"/>
              </a:lnSpc>
              <a:spcBef>
                <a:spcPct val="0"/>
              </a:spcBef>
              <a:spcAft>
                <a:spcPts val="0"/>
              </a:spcAft>
              <a:buClrTx/>
              <a:buSzTx/>
              <a:buFontTx/>
              <a:buNone/>
              <a:tabLst/>
              <a:defRPr/>
            </a:pPr>
            <a:endParaRPr lang="en-GB" sz="1200" dirty="0">
              <a:latin typeface="Calibri" pitchFamily="34" charset="0"/>
              <a:cs typeface="Calibri" pitchFamily="34" charset="0"/>
            </a:endParaRPr>
          </a:p>
          <a:p>
            <a:pPr marL="0" marR="0" lvl="0" indent="0" algn="l" defTabSz="911320" rtl="0" eaLnBrk="1" fontAlgn="auto" latinLnBrk="0" hangingPunct="1">
              <a:lnSpc>
                <a:spcPct val="100000"/>
              </a:lnSpc>
              <a:spcBef>
                <a:spcPct val="0"/>
              </a:spcBef>
              <a:spcAft>
                <a:spcPts val="0"/>
              </a:spcAft>
              <a:buClrTx/>
              <a:buSzTx/>
              <a:buFontTx/>
              <a:buNone/>
              <a:tabLst/>
              <a:defRPr/>
            </a:pPr>
            <a:endParaRPr lang="en-GB" sz="1200" baseline="0" dirty="0">
              <a:latin typeface="Calibri" pitchFamily="34" charset="0"/>
              <a:cs typeface="Calibri" pitchFamily="34"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498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5621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Famous brands are powerful, premium and iconic. They’re highly visible, people talk about them and they are seen as being creative. </a:t>
            </a:r>
          </a:p>
          <a:p>
            <a:endParaRPr lang="en-GB" dirty="0"/>
          </a:p>
          <a:p>
            <a:r>
              <a:rPr lang="en-GB" dirty="0"/>
              <a:t>Fame helps create mental availability, meaning a brand is easily recalled at the moment of choice. People are more likely to buy something if they remember it.</a:t>
            </a:r>
          </a:p>
          <a:p>
            <a:endParaRPr lang="en-GB" dirty="0"/>
          </a:p>
          <a:p>
            <a:r>
              <a:rPr lang="en-GB" dirty="0"/>
              <a:t>In earning consumers’ attention and building a sense of shared excitement through the power of emotion, brands are able to build brand equity for the long-term and change consumer behaviour.</a:t>
            </a:r>
          </a:p>
          <a:p>
            <a:endParaRPr lang="en-GB" dirty="0"/>
          </a:p>
          <a:p>
            <a:endParaRPr lang="en-GB" dirty="0"/>
          </a:p>
        </p:txBody>
      </p:sp>
      <p:sp>
        <p:nvSpPr>
          <p:cNvPr id="4" name="Slide Number Placeholder 3"/>
          <p:cNvSpPr>
            <a:spLocks noGrp="1"/>
          </p:cNvSpPr>
          <p:nvPr>
            <p:ph type="sldNum" sz="quarter" idx="5"/>
          </p:nvPr>
        </p:nvSpPr>
        <p:spPr/>
        <p:txBody>
          <a:bodyPr/>
          <a:lstStyle/>
          <a:p>
            <a:fld id="{1A8EF951-9DD0-46C5-90C4-250AF2D7B5E0}" type="slidenum">
              <a:rPr lang="en-GB" smtClean="0"/>
              <a:t>14</a:t>
            </a:fld>
            <a:endParaRPr lang="en-GB"/>
          </a:p>
        </p:txBody>
      </p:sp>
    </p:spTree>
    <p:extLst>
      <p:ext uri="{BB962C8B-B14F-4D97-AF65-F5344CB8AC3E}">
        <p14:creationId xmlns:p14="http://schemas.microsoft.com/office/powerpoint/2010/main" val="1685525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err="1"/>
              <a:t>Thinkbox’s</a:t>
            </a:r>
            <a:r>
              <a:rPr lang="en-GB" baseline="0" dirty="0"/>
              <a:t> ‘Adnormal Behaviour’ study demonstrated that TV advertising is more impactful than other media.</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Next best competitors: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“Makes brands famous” – Social media</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“Sticks in memory” – Social media</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“Makes you laugh” – Social media</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“Makes you feel emotional” – Social media</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“Draws attention to new brands/products” – Social media</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“You like” – Social media</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“You talk about (face-to-face/phone)” – Social media</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“You trust” – Newspapers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more information on this study,</a:t>
            </a:r>
            <a:r>
              <a:rPr lang="en-GB" sz="1200" kern="1200" baseline="0" dirty="0">
                <a:solidFill>
                  <a:schemeClr val="tx1"/>
                </a:solidFill>
                <a:effectLst/>
                <a:latin typeface="+mn-lt"/>
                <a:ea typeface="+mn-ea"/>
                <a:cs typeface="+mn-cs"/>
              </a:rPr>
              <a:t> see the full write up on the </a:t>
            </a:r>
            <a:r>
              <a:rPr lang="en-GB" sz="1200" kern="1200" baseline="0" dirty="0" err="1">
                <a:solidFill>
                  <a:schemeClr val="tx1"/>
                </a:solidFill>
                <a:effectLst/>
                <a:latin typeface="+mn-lt"/>
                <a:ea typeface="+mn-ea"/>
                <a:cs typeface="+mn-cs"/>
              </a:rPr>
              <a:t>Thinkbox</a:t>
            </a:r>
            <a:r>
              <a:rPr lang="en-GB" sz="1200" kern="1200" baseline="0" dirty="0">
                <a:solidFill>
                  <a:schemeClr val="tx1"/>
                </a:solidFill>
                <a:effectLst/>
                <a:latin typeface="+mn-lt"/>
                <a:ea typeface="+mn-ea"/>
                <a:cs typeface="+mn-cs"/>
              </a:rPr>
              <a:t> website:</a:t>
            </a:r>
            <a:endParaRPr lang="en-GB" dirty="0"/>
          </a:p>
          <a:p>
            <a:r>
              <a:rPr lang="en-GB" dirty="0"/>
              <a:t>https://www.thinkbox.tv/research/thinkbox-research/adnormal-behaviour/</a:t>
            </a:r>
          </a:p>
        </p:txBody>
      </p:sp>
      <p:sp>
        <p:nvSpPr>
          <p:cNvPr id="4" name="Slide Number Placeholder 3"/>
          <p:cNvSpPr>
            <a:spLocks noGrp="1"/>
          </p:cNvSpPr>
          <p:nvPr>
            <p:ph type="sldNum" sz="quarter" idx="10"/>
          </p:nvPr>
        </p:nvSpPr>
        <p:spPr/>
        <p:txBody>
          <a:bodyPr/>
          <a:lstStyle/>
          <a:p>
            <a:fld id="{BA0DFD36-33EA-4DB4-B32D-6EBE0B1D4496}" type="slidenum">
              <a:rPr lang="en-GB" smtClean="0"/>
              <a:t>15</a:t>
            </a:fld>
            <a:endParaRPr lang="en-GB"/>
          </a:p>
        </p:txBody>
      </p:sp>
    </p:spTree>
    <p:extLst>
      <p:ext uri="{BB962C8B-B14F-4D97-AF65-F5344CB8AC3E}">
        <p14:creationId xmlns:p14="http://schemas.microsoft.com/office/powerpoint/2010/main" val="1583214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IPA have demonstrated that fame is the most efficient media strategy, closely followed by emotion.  TV drives fame due to its high levels of reach and frequency.  It is also the most emotive advertising medium, as AV stimulates the areas of the brain responsible for feelings and memory.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328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3364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Working with Tapestry Research, we asked respondents about the different places that they see advertising and how they felt about brands that advertised on these channels.</a:t>
            </a:r>
          </a:p>
          <a:p>
            <a:endParaRPr lang="en-GB"/>
          </a:p>
          <a:p>
            <a:r>
              <a:rPr lang="en-GB"/>
              <a:t>Analysis reveals that TV emerges as the strongest at 24%, with newspapers/magazines coming in second at 20%. Twice as many people trust brands advertised on TV than YouTube (12%).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A2C312-9106-4197-94EF-1C5B6552B694}" type="slidenum">
              <a:rPr kumimoji="0" lang="en-GB" sz="18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2782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000000"/>
                </a:solidFill>
                <a:effectLst/>
                <a:latin typeface="Calibri" panose="020F0502020204030204" pitchFamily="34" charset="0"/>
                <a:ea typeface="Calibri" panose="020F0502020204030204" pitchFamily="34" charset="0"/>
              </a:rPr>
              <a:t>Recent years have seen a strengthening relationship between advertising trust and advertising</a:t>
            </a:r>
            <a:r>
              <a:rPr lang="en-GB" sz="1800" dirty="0">
                <a:solidFill>
                  <a:srgbClr val="FF0000"/>
                </a:solidFill>
                <a:effectLst/>
                <a:latin typeface="Calibri" panose="020F0502020204030204" pitchFamily="34" charset="0"/>
                <a:ea typeface="Calibri" panose="020F0502020204030204" pitchFamily="34" charset="0"/>
              </a:rPr>
              <a:t> </a:t>
            </a:r>
            <a:r>
              <a:rPr lang="en-GB" sz="1800" dirty="0">
                <a:solidFill>
                  <a:srgbClr val="000000"/>
                </a:solidFill>
                <a:effectLst/>
                <a:latin typeface="Calibri" panose="020F0502020204030204" pitchFamily="34" charset="0"/>
                <a:ea typeface="Calibri" panose="020F0502020204030204" pitchFamily="34" charset="0"/>
              </a:rPr>
              <a:t>driven profit.  Comparing IPA survey data from 2014-2022 with data from 2000-2012, trust jumped from the seventh-highest brand metric linked to profit to the second-highest, just below quality.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Trust is often correlated with quality and has become increasingly important. Consumers are continuously forming assessments of the quality of the brands they may buy, based on whether they trust the brand (and its advertising).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Data showcased by effectiveness expert Peter Field at </a:t>
            </a:r>
            <a:r>
              <a:rPr lang="en-GB" sz="1800" i="1" dirty="0">
                <a:solidFill>
                  <a:srgbClr val="000000"/>
                </a:solidFill>
                <a:effectLst/>
                <a:latin typeface="Calibri" panose="020F0502020204030204" pitchFamily="34" charset="0"/>
                <a:ea typeface="Calibri" panose="020F0502020204030204" pitchFamily="34" charset="0"/>
              </a:rPr>
              <a:t>The Future of TV Advertising Global 2023</a:t>
            </a:r>
            <a:r>
              <a:rPr lang="en-GB" sz="1800" dirty="0">
                <a:solidFill>
                  <a:srgbClr val="000000"/>
                </a:solidFill>
                <a:effectLst/>
                <a:latin typeface="Calibri" panose="020F0502020204030204" pitchFamily="34" charset="0"/>
                <a:ea typeface="Calibri" panose="020F0502020204030204" pitchFamily="34" charset="0"/>
              </a:rPr>
              <a:t> suggests that there seems to be a relationship between campaigns that created trust effects and their budget allocation to different media. Field’s work shows that campaigns using TV, search, online display, press, and radio achieved enhanced trust effects; whilst social media, social video, and online video were much less likely to deliver positive trust effects.</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Additionally, many previous research studies have emphasised the importance of trust – not least </a:t>
            </a:r>
            <a:r>
              <a:rPr lang="en-GB" sz="1800" dirty="0" err="1">
                <a:solidFill>
                  <a:srgbClr val="000000"/>
                </a:solidFill>
                <a:effectLst/>
                <a:latin typeface="Calibri" panose="020F0502020204030204" pitchFamily="34" charset="0"/>
                <a:ea typeface="Calibri" panose="020F0502020204030204" pitchFamily="34" charset="0"/>
              </a:rPr>
              <a:t>Thinkbox’s</a:t>
            </a:r>
            <a:r>
              <a:rPr lang="en-GB" sz="1800" dirty="0">
                <a:solidFill>
                  <a:srgbClr val="000000"/>
                </a:solidFill>
                <a:effectLst/>
                <a:latin typeface="Calibri" panose="020F0502020204030204" pitchFamily="34" charset="0"/>
                <a:ea typeface="Calibri" panose="020F0502020204030204" pitchFamily="34" charset="0"/>
              </a:rPr>
              <a:t> ‘Adnormal Behaviour’ (conducted by Ipsos), which revealed how TV outperformed all other media as the leading source of advertising that people trust. </a:t>
            </a:r>
            <a:endParaRPr lang="en-GB" sz="18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19</a:t>
            </a:fld>
            <a:endParaRPr lang="en-GB"/>
          </a:p>
        </p:txBody>
      </p:sp>
    </p:spTree>
    <p:extLst>
      <p:ext uri="{BB962C8B-B14F-4D97-AF65-F5344CB8AC3E}">
        <p14:creationId xmlns:p14="http://schemas.microsoft.com/office/powerpoint/2010/main" val="2199968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8EF951-9DD0-46C5-90C4-250AF2D7B5E0}" type="slidenum">
              <a:rPr lang="en-GB" smtClean="0"/>
              <a:t>2</a:t>
            </a:fld>
            <a:endParaRPr lang="en-GB"/>
          </a:p>
        </p:txBody>
      </p:sp>
    </p:spTree>
    <p:extLst>
      <p:ext uri="{BB962C8B-B14F-4D97-AF65-F5344CB8AC3E}">
        <p14:creationId xmlns:p14="http://schemas.microsoft.com/office/powerpoint/2010/main" val="24042392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factor is becoming a clear differentiator in advertising: trust. As uncertainty grows and consumer confidence declines, it’s playing an increasingly critical role in shaping brand preference and driving profitability.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chart highlights data presented at LEAD 2026 from the 2025 Credos Trust Tracker revealing a key trend: trust in advertising has increased across every media channel since 2021.</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One channel stands out. TV is the most trusted advertising environment. Between 2021–2025, trust in TV grew faster than any other medium, reaching 46%, outperforming online ads (31%), social media (27%) and Influencer content (25%).</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To dive deeper into why trust matters for brands and why TV continues to lead, read more here: </a:t>
            </a:r>
            <a:r>
              <a:rPr lang="en-GB" sz="1200" u="sng" kern="1200" dirty="0">
                <a:solidFill>
                  <a:schemeClr val="tx1"/>
                </a:solidFill>
                <a:effectLst/>
                <a:latin typeface="+mn-lt"/>
                <a:ea typeface="+mn-ea"/>
                <a:cs typeface="+mn-cs"/>
                <a:hlinkClick r:id="rId3"/>
              </a:rPr>
              <a:t>https://www.thinkbox.tv/why-tv/unrivalled-trust</a:t>
            </a:r>
            <a:endParaRPr lang="en-GB" sz="1200" kern="1200" dirty="0">
              <a:solidFill>
                <a:schemeClr val="tx1"/>
              </a:solidFill>
              <a:effectLst/>
              <a:latin typeface="+mn-lt"/>
              <a:ea typeface="+mn-ea"/>
              <a:cs typeface="+mn-cs"/>
            </a:endParaRPr>
          </a:p>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098AE3-61CE-4295-BC32-959C8A11CE3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34664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5432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4315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none" dirty="0">
                <a:solidFill>
                  <a:schemeClr val="tx1"/>
                </a:solidFill>
              </a:rPr>
              <a:t>Emotion is a key driver of long-term memory. We remember things that evoke strong emotions.</a:t>
            </a:r>
          </a:p>
          <a:p>
            <a:endParaRPr lang="en-GB" b="0" u="none"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dirty="0">
                <a:solidFill>
                  <a:schemeClr val="tx1"/>
                </a:solidFill>
              </a:rPr>
              <a:t>Long-term memory encoding is important. There is a wealth of academic evidence that suggests the link between long-term memory encoding (LTME), decision making and future behaviour. We can’t be influenced by messages that haven’t sunk into our long-term memory.</a:t>
            </a:r>
          </a:p>
          <a:p>
            <a:endParaRPr lang="en-GB" b="0" u="none" dirty="0">
              <a:solidFill>
                <a:schemeClr val="tx1"/>
              </a:solidFill>
            </a:endParaRPr>
          </a:p>
          <a:p>
            <a:r>
              <a:rPr lang="en-GB" b="0" u="none" dirty="0">
                <a:solidFill>
                  <a:schemeClr val="tx1"/>
                </a:solidFill>
              </a:rPr>
              <a:t>Short-term, or ‘working’ memory, lasts just a few seconds – long enough to jot down a phone number that we quickly forget. LTME is anything longer than that and once information is stored within our long-term memory, it can stay with us for a lifetime.</a:t>
            </a:r>
          </a:p>
          <a:p>
            <a:endParaRPr lang="en-GB" b="0" u="none" dirty="0">
              <a:solidFill>
                <a:schemeClr val="tx1"/>
              </a:solidFill>
            </a:endParaRPr>
          </a:p>
          <a:p>
            <a:r>
              <a:rPr lang="en-GB" b="0" u="none" dirty="0">
                <a:solidFill>
                  <a:schemeClr val="tx1"/>
                </a:solidFill>
              </a:rPr>
              <a:t>For advertisers, it is crucial for ads to reach this part of the brain. If an ad doesn’t reach this part of the brain then it serves no purpose as a marketing tool. </a:t>
            </a:r>
            <a:endParaRPr lang="en-GB" b="0" u="none" dirty="0">
              <a:solidFill>
                <a:srgbClr val="FF0000"/>
              </a:solidFill>
            </a:endParaRPr>
          </a:p>
        </p:txBody>
      </p:sp>
      <p:sp>
        <p:nvSpPr>
          <p:cNvPr id="4" name="Slide Number Placeholder 3"/>
          <p:cNvSpPr>
            <a:spLocks noGrp="1"/>
          </p:cNvSpPr>
          <p:nvPr>
            <p:ph type="sldNum" sz="quarter" idx="10"/>
          </p:nvPr>
        </p:nvSpPr>
        <p:spPr/>
        <p:txBody>
          <a:bodyPr/>
          <a:lstStyle/>
          <a:p>
            <a:fld id="{DD601AC1-B53C-485C-AE53-1DBC871FE704}" type="slidenum">
              <a:rPr lang="en-GB" smtClean="0"/>
              <a:t>23</a:t>
            </a:fld>
            <a:endParaRPr lang="en-GB"/>
          </a:p>
        </p:txBody>
      </p:sp>
    </p:spTree>
    <p:extLst>
      <p:ext uri="{BB962C8B-B14F-4D97-AF65-F5344CB8AC3E}">
        <p14:creationId xmlns:p14="http://schemas.microsoft.com/office/powerpoint/2010/main" val="3950870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ads above are just some examples of ads over the years that have stayed in the public conscious and been at the core of long-term brand building campaigns. </a:t>
            </a:r>
          </a:p>
        </p:txBody>
      </p:sp>
      <p:sp>
        <p:nvSpPr>
          <p:cNvPr id="4" name="Slide Number Placeholder 3"/>
          <p:cNvSpPr>
            <a:spLocks noGrp="1"/>
          </p:cNvSpPr>
          <p:nvPr>
            <p:ph type="sldNum" sz="quarter" idx="10"/>
          </p:nvPr>
        </p:nvSpPr>
        <p:spPr/>
        <p:txBody>
          <a:bodyPr/>
          <a:lstStyle/>
          <a:p>
            <a:fld id="{47596300-0520-41B2-A8D2-C65E8DC9C6A6}" type="slidenum">
              <a:rPr lang="en-GB" smtClean="0"/>
              <a:t>24</a:t>
            </a:fld>
            <a:endParaRPr lang="en-GB"/>
          </a:p>
        </p:txBody>
      </p:sp>
    </p:spTree>
    <p:extLst>
      <p:ext uri="{BB962C8B-B14F-4D97-AF65-F5344CB8AC3E}">
        <p14:creationId xmlns:p14="http://schemas.microsoft.com/office/powerpoint/2010/main" val="31710612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3065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Our brains don’t work like video cameras.  We evoke memories by storing still snapshots of events.  This is why iconic imagery is so crucial to TV advertising and building effective brands. Both context and narrative are key drivers of brand memory and these inherently come from strong brand stories.</a:t>
            </a:r>
          </a:p>
          <a:p>
            <a:endParaRPr lang="en-GB" dirty="0"/>
          </a:p>
        </p:txBody>
      </p:sp>
      <p:sp>
        <p:nvSpPr>
          <p:cNvPr id="4" name="Slide Number Placeholder 3"/>
          <p:cNvSpPr>
            <a:spLocks noGrp="1"/>
          </p:cNvSpPr>
          <p:nvPr>
            <p:ph type="sldNum" sz="quarter" idx="5"/>
          </p:nvPr>
        </p:nvSpPr>
        <p:spPr/>
        <p:txBody>
          <a:bodyPr/>
          <a:lstStyle/>
          <a:p>
            <a:fld id="{A5A3640A-FFD2-4570-BA73-C3DE468201FC}" type="slidenum">
              <a:rPr lang="en-GB" smtClean="0"/>
              <a:t>26</a:t>
            </a:fld>
            <a:endParaRPr lang="en-GB"/>
          </a:p>
        </p:txBody>
      </p:sp>
    </p:spTree>
    <p:extLst>
      <p:ext uri="{BB962C8B-B14F-4D97-AF65-F5344CB8AC3E}">
        <p14:creationId xmlns:p14="http://schemas.microsoft.com/office/powerpoint/2010/main" val="8559785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none" dirty="0">
                <a:solidFill>
                  <a:srgbClr val="FF0000"/>
                </a:solidFill>
              </a:rPr>
              <a:t>We know that there is a place for both long and short executions in TV advertising, but the trick is to utilise the strengths of both.</a:t>
            </a:r>
          </a:p>
          <a:p>
            <a:endParaRPr lang="en-GB" b="0" u="none" dirty="0">
              <a:solidFill>
                <a:srgbClr val="FF0000"/>
              </a:solidFill>
            </a:endParaRPr>
          </a:p>
          <a:p>
            <a:r>
              <a:rPr lang="en-GB" sz="1200" b="0" i="0" kern="1200" dirty="0">
                <a:solidFill>
                  <a:schemeClr val="tx1"/>
                </a:solidFill>
                <a:effectLst/>
                <a:latin typeface="+mn-lt"/>
                <a:ea typeface="+mn-ea"/>
                <a:cs typeface="+mn-cs"/>
              </a:rPr>
              <a:t>Longer ads are better at building narratives than shorter ads and storytelling is the cornerstone of TV’s effectiveness.  Because of this, they are also better equipped to drive positive brand perceptions – especially implicit associations – than shorter ads.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Longer executions act as effective memory anchors.  This increases the effectiveness of shorter executions and affords advertisers have greater control over the way their brands are perceived.  Shorter ads therefore work best when placed after longer executions.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We know that brand perceptions are crucially important, not least because brand awareness is the measure that decays the fastest.</a:t>
            </a:r>
          </a:p>
          <a:p>
            <a:endParaRPr lang="en-GB" b="0" u="none" dirty="0">
              <a:solidFill>
                <a:srgbClr val="FF0000"/>
              </a:solidFill>
            </a:endParaRPr>
          </a:p>
        </p:txBody>
      </p:sp>
      <p:sp>
        <p:nvSpPr>
          <p:cNvPr id="4" name="Slide Number Placeholder 3"/>
          <p:cNvSpPr>
            <a:spLocks noGrp="1"/>
          </p:cNvSpPr>
          <p:nvPr>
            <p:ph type="sldNum" sz="quarter" idx="10"/>
          </p:nvPr>
        </p:nvSpPr>
        <p:spPr/>
        <p:txBody>
          <a:bodyPr/>
          <a:lstStyle/>
          <a:p>
            <a:fld id="{DD601AC1-B53C-485C-AE53-1DBC871FE704}" type="slidenum">
              <a:rPr lang="en-GB" smtClean="0"/>
              <a:t>27</a:t>
            </a:fld>
            <a:endParaRPr lang="en-GB"/>
          </a:p>
        </p:txBody>
      </p:sp>
    </p:spTree>
    <p:extLst>
      <p:ext uri="{BB962C8B-B14F-4D97-AF65-F5344CB8AC3E}">
        <p14:creationId xmlns:p14="http://schemas.microsoft.com/office/powerpoint/2010/main" val="13461943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Longer ads delivered a 42% uplift to explicit brand statements over short ones and were therefore, unsurprisingly, better at delivering a greater volume of information.</a:t>
            </a:r>
          </a:p>
          <a:p>
            <a:endParaRPr lang="en-GB" dirty="0"/>
          </a:p>
        </p:txBody>
      </p:sp>
      <p:sp>
        <p:nvSpPr>
          <p:cNvPr id="4" name="Slide Number Placeholder 3"/>
          <p:cNvSpPr>
            <a:spLocks noGrp="1"/>
          </p:cNvSpPr>
          <p:nvPr>
            <p:ph type="sldNum" sz="quarter" idx="5"/>
          </p:nvPr>
        </p:nvSpPr>
        <p:spPr/>
        <p:txBody>
          <a:bodyPr/>
          <a:lstStyle/>
          <a:p>
            <a:fld id="{A5A3640A-FFD2-4570-BA73-C3DE468201FC}" type="slidenum">
              <a:rPr lang="en-GB" smtClean="0"/>
              <a:t>28</a:t>
            </a:fld>
            <a:endParaRPr lang="en-GB"/>
          </a:p>
        </p:txBody>
      </p:sp>
    </p:spTree>
    <p:extLst>
      <p:ext uri="{BB962C8B-B14F-4D97-AF65-F5344CB8AC3E}">
        <p14:creationId xmlns:p14="http://schemas.microsoft.com/office/powerpoint/2010/main" val="28679580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Thinkbox’s</a:t>
            </a:r>
            <a:r>
              <a:rPr lang="en-GB" sz="1200" kern="1200" dirty="0">
                <a:solidFill>
                  <a:schemeClr val="tx1"/>
                </a:solidFill>
                <a:effectLst/>
                <a:latin typeface="+mn-lt"/>
                <a:ea typeface="+mn-ea"/>
                <a:cs typeface="+mn-cs"/>
              </a:rPr>
              <a:t> 2019 study ‘A Matter of Time’ found that longer ads act as an ‘anchor’, which provide a basis for positive brand memory leading to significantly enhanced memory effects.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When a short ad is seen after a long ad, there’s a 51% uplift in explicit memory effects versus just 9% for seeing a short ad in isolation.  This is including a gap of several days between viewing the ads and testing.</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A3640A-FFD2-4570-BA73-C3DE468201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44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8778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8EF951-9DD0-46C5-90C4-250AF2D7B5E0}" type="slidenum">
              <a:rPr lang="en-GB" smtClean="0"/>
              <a:t>30</a:t>
            </a:fld>
            <a:endParaRPr lang="en-GB"/>
          </a:p>
        </p:txBody>
      </p:sp>
    </p:spTree>
    <p:extLst>
      <p:ext uri="{BB962C8B-B14F-4D97-AF65-F5344CB8AC3E}">
        <p14:creationId xmlns:p14="http://schemas.microsoft.com/office/powerpoint/2010/main" val="32828123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b="0" dirty="0">
                <a:solidFill>
                  <a:schemeClr val="accent1"/>
                </a:solidFill>
              </a:rPr>
              <a:t>People are fascinated by stories. They present the opportunity to engage audiences, to leave lasting memories, and to provoke emotional (and rational) responses.</a:t>
            </a:r>
          </a:p>
          <a:p>
            <a:pPr marL="0" indent="0">
              <a:buFontTx/>
              <a:buNone/>
            </a:pPr>
            <a:endParaRPr lang="en-GB" b="0" dirty="0">
              <a:solidFill>
                <a:schemeClr val="accent1"/>
              </a:solidFill>
            </a:endParaRPr>
          </a:p>
          <a:p>
            <a:pPr marL="0" indent="0">
              <a:buFontTx/>
              <a:buNone/>
            </a:pPr>
            <a:r>
              <a:rPr lang="en-GB" b="0" dirty="0">
                <a:solidFill>
                  <a:schemeClr val="accent1"/>
                </a:solidFill>
              </a:rPr>
              <a:t>A</a:t>
            </a:r>
            <a:r>
              <a:rPr lang="en-GB" b="0" dirty="0"/>
              <a:t>ds that use storytelling are more noticeable and more memorable, both of which contribute to sales. Ads that also feature stories create higher levels of expressiveness, which as a direct linkage to a lift in sales. </a:t>
            </a:r>
          </a:p>
          <a:p>
            <a:pPr marL="0" indent="0">
              <a:buFontTx/>
              <a:buNone/>
            </a:pPr>
            <a:endParaRPr lang="en-GB" b="0" dirty="0"/>
          </a:p>
          <a:p>
            <a:pPr marL="0" indent="0">
              <a:buFontTx/>
              <a:buNone/>
            </a:pPr>
            <a:r>
              <a:rPr lang="en-GB" b="0" dirty="0"/>
              <a:t>One example is John Lewis’s “Buster the Boxer” Christmas ad. The story is enjoyable, easy to understand and differentiates the brand from other retailers. It has the ability to not only generate short-term sales, but also to support the brand’s longer-term equity.</a:t>
            </a:r>
          </a:p>
        </p:txBody>
      </p:sp>
      <p:sp>
        <p:nvSpPr>
          <p:cNvPr id="4" name="Slide Number Placeholder 3"/>
          <p:cNvSpPr>
            <a:spLocks noGrp="1"/>
          </p:cNvSpPr>
          <p:nvPr>
            <p:ph type="sldNum" sz="quarter" idx="5"/>
          </p:nvPr>
        </p:nvSpPr>
        <p:spPr/>
        <p:txBody>
          <a:bodyPr/>
          <a:lstStyle/>
          <a:p>
            <a:fld id="{1A8EF951-9DD0-46C5-90C4-250AF2D7B5E0}" type="slidenum">
              <a:rPr lang="en-GB" smtClean="0"/>
              <a:t>31</a:t>
            </a:fld>
            <a:endParaRPr lang="en-GB"/>
          </a:p>
        </p:txBody>
      </p:sp>
    </p:spTree>
    <p:extLst>
      <p:ext uri="{BB962C8B-B14F-4D97-AF65-F5344CB8AC3E}">
        <p14:creationId xmlns:p14="http://schemas.microsoft.com/office/powerpoint/2010/main" val="7424005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b="0" dirty="0"/>
              <a:t>Brands that are seen as meaningfully different have the greatest chance of financial success. Sustainable </a:t>
            </a:r>
            <a:r>
              <a:rPr lang="en-GB" dirty="0"/>
              <a:t>competitive advantage comes from building a </a:t>
            </a:r>
            <a:r>
              <a:rPr lang="en-GB" b="0" dirty="0"/>
              <a:t>brand’s emotional meaningful difference. </a:t>
            </a:r>
          </a:p>
          <a:p>
            <a:pPr marL="0" indent="0">
              <a:buFontTx/>
              <a:buNone/>
            </a:pPr>
            <a:endParaRPr lang="en-GB" b="0" dirty="0"/>
          </a:p>
          <a:p>
            <a:pPr marL="0" indent="0">
              <a:buFontTx/>
              <a:buNone/>
            </a:pPr>
            <a:r>
              <a:rPr lang="en-GB" b="0" dirty="0"/>
              <a:t>Emotional meaningfulness is about creating affinity for the brand, and emotional difference is about a brand behaving in a way that makes it seem more dynamic or progressive than other brands.</a:t>
            </a:r>
          </a:p>
          <a:p>
            <a:pPr marL="0" indent="0">
              <a:buFontTx/>
              <a:buNone/>
            </a:pPr>
            <a:endParaRPr lang="en-GB" b="0" dirty="0"/>
          </a:p>
          <a:p>
            <a:pPr marL="0" indent="0">
              <a:buFontTx/>
              <a:buNone/>
            </a:pPr>
            <a:r>
              <a:rPr lang="en-GB" b="0" dirty="0"/>
              <a:t>The way a brand communications can be valuable in conveying meaningful difference. Meaningful impressions are often suggested, or demonstrated, rather than claimed. One powerful solution is to identify a purpose for the brand – one that it can be legitimately linked with – and build creative around that purpose.</a:t>
            </a:r>
          </a:p>
          <a:p>
            <a:pPr marL="171450" indent="-171450">
              <a:buFontTx/>
              <a:buChar char="-"/>
            </a:pPr>
            <a:endParaRPr lang="en-GB" b="0" dirty="0">
              <a:solidFill>
                <a:schemeClr val="accent1"/>
              </a:solidFill>
            </a:endParaRPr>
          </a:p>
          <a:p>
            <a:pPr marL="0" indent="0">
              <a:buFontTx/>
              <a:buNone/>
            </a:pP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EF951-9DD0-46C5-90C4-250AF2D7B5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4792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b="0" dirty="0">
                <a:solidFill>
                  <a:schemeClr val="accent1"/>
                </a:solidFill>
              </a:rPr>
              <a:t>The </a:t>
            </a:r>
            <a:r>
              <a:rPr lang="en-GB" b="0" dirty="0"/>
              <a:t>single best predictor of in-market sales effects for ads is branding. Creating an engaging film without branding simply won’t add value to the brand.</a:t>
            </a:r>
          </a:p>
          <a:p>
            <a:pPr marL="0" indent="0">
              <a:buFontTx/>
              <a:buNone/>
            </a:pPr>
            <a:endParaRPr lang="en-GB" b="0" dirty="0"/>
          </a:p>
          <a:p>
            <a:pPr marL="0" indent="0">
              <a:buFontTx/>
              <a:buNone/>
            </a:pPr>
            <a:r>
              <a:rPr lang="en-GB" b="0" dirty="0"/>
              <a:t>This is consistent with evidence on the importance of ‘mental availability’ for brands. Ads with weak branding have no chance to boost the ease with which brands come to mind at the point of decision. Ads with a strong narrative only result in motivation if they are also well branded.</a:t>
            </a:r>
          </a:p>
          <a:p>
            <a:pPr marL="0" indent="0">
              <a:buFontTx/>
              <a:buNone/>
            </a:pPr>
            <a:endParaRPr lang="en-GB" b="0" dirty="0"/>
          </a:p>
          <a:p>
            <a:pPr marL="0" indent="0">
              <a:buFontTx/>
              <a:buNone/>
            </a:pPr>
            <a:r>
              <a:rPr lang="en-GB" b="0" dirty="0"/>
              <a:t>Make the brand essential to an emotionally powerful storyline, either through use or as a catalyst to an outcome, or through the use of easily recognisable brand cues – visual, aural or stylistic – which require no effort to register with viewers.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EF951-9DD0-46C5-90C4-250AF2D7B5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50055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84629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8EF951-9DD0-46C5-90C4-250AF2D7B5E0}" type="slidenum">
              <a:rPr lang="en-GB" smtClean="0"/>
              <a:t>35</a:t>
            </a:fld>
            <a:endParaRPr lang="en-GB"/>
          </a:p>
        </p:txBody>
      </p:sp>
    </p:spTree>
    <p:extLst>
      <p:ext uri="{BB962C8B-B14F-4D97-AF65-F5344CB8AC3E}">
        <p14:creationId xmlns:p14="http://schemas.microsoft.com/office/powerpoint/2010/main" val="157405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2F2F2F"/>
                </a:solidFill>
                <a:effectLst/>
                <a:latin typeface="proxima-nova"/>
              </a:rPr>
              <a:t>Showcase your product, don’t shout</a:t>
            </a:r>
          </a:p>
          <a:p>
            <a:pPr algn="l"/>
            <a:r>
              <a:rPr lang="en-US" b="0" i="0" dirty="0">
                <a:solidFill>
                  <a:srgbClr val="2F2F2F"/>
                </a:solidFill>
                <a:effectLst/>
                <a:latin typeface="proxima-nova"/>
              </a:rPr>
              <a:t>Whilst we consistently encounter advertising in our daily lives, our brains are not necessarily receptive to everything, nor do they like being advertised to. Essentially, our brain has a built in ‘ad blocker’ which develops during adolescence, it is an evolutionary mechanism that allows us to avoid danger. Therefore, if we feel as though we are being overtly advertised to, this ‘ad blocker’ fires up, making the TV ad less effective and less memorable.</a:t>
            </a:r>
          </a:p>
          <a:p>
            <a:pPr algn="l"/>
            <a:endParaRPr lang="en-US" b="0" i="0" dirty="0">
              <a:solidFill>
                <a:srgbClr val="2F2F2F"/>
              </a:solidFill>
              <a:effectLst/>
              <a:latin typeface="proxima-nova"/>
            </a:endParaRPr>
          </a:p>
          <a:p>
            <a:pPr algn="l"/>
            <a:r>
              <a:rPr lang="en-US" b="0" i="0" dirty="0">
                <a:solidFill>
                  <a:srgbClr val="2F2F2F"/>
                </a:solidFill>
                <a:effectLst/>
                <a:latin typeface="proxima-nova"/>
              </a:rPr>
              <a:t>A way to navigate around this ‘blocker’ is to weave the product into the narrative. Analysis found that </a:t>
            </a:r>
            <a:r>
              <a:rPr lang="en-US" b="0" i="0" dirty="0" err="1">
                <a:solidFill>
                  <a:srgbClr val="2F2F2F"/>
                </a:solidFill>
                <a:effectLst/>
                <a:latin typeface="proxima-nova"/>
              </a:rPr>
              <a:t>utilising</a:t>
            </a:r>
            <a:r>
              <a:rPr lang="en-US" b="0" i="0" dirty="0">
                <a:solidFill>
                  <a:srgbClr val="2F2F2F"/>
                </a:solidFill>
                <a:effectLst/>
                <a:latin typeface="proxima-nova"/>
              </a:rPr>
              <a:t> this technique elicits more peaks of memory and personal relevance throughout an ad. This gives a brand more opportunity to get into the audience’s memory as there are 1.4x more peaks of strong brain response throughout the ad, than when you have an overt focus on the product.</a:t>
            </a:r>
          </a:p>
          <a:p>
            <a:pPr algn="l"/>
            <a:endParaRPr lang="en-US" b="0" i="0" dirty="0">
              <a:solidFill>
                <a:srgbClr val="2F2F2F"/>
              </a:solidFill>
              <a:effectLst/>
              <a:latin typeface="proxima-nova"/>
            </a:endParaRPr>
          </a:p>
          <a:p>
            <a:pPr algn="l"/>
            <a:r>
              <a:rPr lang="en-US" b="0" i="0" dirty="0">
                <a:solidFill>
                  <a:srgbClr val="2F2F2F"/>
                </a:solidFill>
                <a:effectLst/>
                <a:latin typeface="proxima-nova"/>
              </a:rPr>
              <a:t>We’ve long known that emotion is an integral part of successful TV advertising, even in very rational categories and the study supported this.</a:t>
            </a:r>
          </a:p>
          <a:p>
            <a:endParaRPr lang="en-GB" dirty="0"/>
          </a:p>
        </p:txBody>
      </p:sp>
      <p:sp>
        <p:nvSpPr>
          <p:cNvPr id="4" name="Slide Number Placeholder 3"/>
          <p:cNvSpPr>
            <a:spLocks noGrp="1"/>
          </p:cNvSpPr>
          <p:nvPr>
            <p:ph type="sldNum" sz="quarter" idx="5"/>
          </p:nvPr>
        </p:nvSpPr>
        <p:spPr/>
        <p:txBody>
          <a:bodyPr/>
          <a:lstStyle/>
          <a:p>
            <a:fld id="{1A8EF951-9DD0-46C5-90C4-250AF2D7B5E0}" type="slidenum">
              <a:rPr lang="en-GB" smtClean="0"/>
              <a:t>36</a:t>
            </a:fld>
            <a:endParaRPr lang="en-GB"/>
          </a:p>
        </p:txBody>
      </p:sp>
    </p:spTree>
    <p:extLst>
      <p:ext uri="{BB962C8B-B14F-4D97-AF65-F5344CB8AC3E}">
        <p14:creationId xmlns:p14="http://schemas.microsoft.com/office/powerpoint/2010/main" val="21807798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F2F2F"/>
                </a:solidFill>
                <a:effectLst/>
                <a:latin typeface="proxima-nova"/>
              </a:rPr>
              <a:t>We’re all human and humans are fundamentally dominated by our emotions and our need to connect with others. The analysis from Neuro-Insight found that human focus is important to ad success and that ads with people present, deliver more impact – reinforcing the findings that were discovered in the first iteration of this study. The ads featuring people were 15% more relevant to the audience and drove 24% higher levels of memory encoding at final branding in comparison to ads with no people.</a:t>
            </a:r>
          </a:p>
          <a:p>
            <a:pPr algn="l"/>
            <a:endParaRPr lang="en-US" b="0" i="0" dirty="0">
              <a:solidFill>
                <a:srgbClr val="2F2F2F"/>
              </a:solidFill>
              <a:effectLst/>
              <a:latin typeface="proxima-nova"/>
            </a:endParaRPr>
          </a:p>
          <a:p>
            <a:pPr algn="l"/>
            <a:r>
              <a:rPr lang="en-US" b="0" i="0" dirty="0">
                <a:solidFill>
                  <a:srgbClr val="2F2F2F"/>
                </a:solidFill>
                <a:effectLst/>
                <a:latin typeface="proxima-nova"/>
              </a:rPr>
              <a:t>Making the narrative of an ad revolve around a person allows the audience to create a connection with the on-screen character and provides an opportunity for the audience to become more involved.</a:t>
            </a:r>
          </a:p>
        </p:txBody>
      </p:sp>
      <p:sp>
        <p:nvSpPr>
          <p:cNvPr id="4" name="Slide Number Placeholder 3"/>
          <p:cNvSpPr>
            <a:spLocks noGrp="1"/>
          </p:cNvSpPr>
          <p:nvPr>
            <p:ph type="sldNum" sz="quarter" idx="5"/>
          </p:nvPr>
        </p:nvSpPr>
        <p:spPr/>
        <p:txBody>
          <a:bodyPr/>
          <a:lstStyle/>
          <a:p>
            <a:fld id="{1A8EF951-9DD0-46C5-90C4-250AF2D7B5E0}" type="slidenum">
              <a:rPr lang="en-GB" smtClean="0"/>
              <a:t>37</a:t>
            </a:fld>
            <a:endParaRPr lang="en-GB"/>
          </a:p>
        </p:txBody>
      </p:sp>
    </p:spTree>
    <p:extLst>
      <p:ext uri="{BB962C8B-B14F-4D97-AF65-F5344CB8AC3E}">
        <p14:creationId xmlns:p14="http://schemas.microsoft.com/office/powerpoint/2010/main" val="13319452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People show higher levels of brain response when the music in an ad is driving the action. This describes instances where lyrics in the ad would match what was appearing on screen, as well as where the cadence of the music would match the action on screen.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Interestingly, if the music in an ad was recessive (as in, the music did not offer anything to the action in the ad), levels of brain response at end branding are lower than if there was no music at all. This could be because recessive music only “crowds” the ad and does not help to develop the narrative in the ad (as opposed to music which is driving the ad).</a:t>
            </a:r>
            <a:endParaRPr lang="en-GB" dirty="0"/>
          </a:p>
        </p:txBody>
      </p:sp>
      <p:sp>
        <p:nvSpPr>
          <p:cNvPr id="4" name="Slide Number Placeholder 3"/>
          <p:cNvSpPr>
            <a:spLocks noGrp="1"/>
          </p:cNvSpPr>
          <p:nvPr>
            <p:ph type="sldNum" sz="quarter" idx="5"/>
          </p:nvPr>
        </p:nvSpPr>
        <p:spPr/>
        <p:txBody>
          <a:bodyPr/>
          <a:lstStyle/>
          <a:p>
            <a:fld id="{1A8EF951-9DD0-46C5-90C4-250AF2D7B5E0}" type="slidenum">
              <a:rPr lang="en-GB" smtClean="0"/>
              <a:t>39</a:t>
            </a:fld>
            <a:endParaRPr lang="en-GB"/>
          </a:p>
        </p:txBody>
      </p:sp>
    </p:spTree>
    <p:extLst>
      <p:ext uri="{BB962C8B-B14F-4D97-AF65-F5344CB8AC3E}">
        <p14:creationId xmlns:p14="http://schemas.microsoft.com/office/powerpoint/2010/main" val="30478178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Emotional intensity refers to the degree of emotional change which determines level of memory encoding strength.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According to research from BBC StoryWorks, delivering multiple emotional peaks is key to making content more memorable – brand films which have 10+ emotional peaks are in the top quartile for memorability.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Using neuroscientific research to explore the relationship between emotion and long-term memory in delivering engaging brand content, it found 70% of long-term memory encoding peaks are associated with peaks of emotional intensity. The research also suggests using intimate personal narratives, with one or two main protagonists, or personally relevant content were most memorable. Films that triggered the highest emotional intensity in the first third of their length were also more memorable.</a:t>
            </a:r>
            <a:endParaRPr lang="en-GB" dirty="0"/>
          </a:p>
        </p:txBody>
      </p:sp>
      <p:sp>
        <p:nvSpPr>
          <p:cNvPr id="4" name="Slide Number Placeholder 3"/>
          <p:cNvSpPr>
            <a:spLocks noGrp="1"/>
          </p:cNvSpPr>
          <p:nvPr>
            <p:ph type="sldNum" sz="quarter" idx="5"/>
          </p:nvPr>
        </p:nvSpPr>
        <p:spPr/>
        <p:txBody>
          <a:bodyPr/>
          <a:lstStyle/>
          <a:p>
            <a:fld id="{1A8EF951-9DD0-46C5-90C4-250AF2D7B5E0}" type="slidenum">
              <a:rPr lang="en-GB" smtClean="0"/>
              <a:t>40</a:t>
            </a:fld>
            <a:endParaRPr lang="en-GB"/>
          </a:p>
        </p:txBody>
      </p:sp>
    </p:spTree>
    <p:extLst>
      <p:ext uri="{BB962C8B-B14F-4D97-AF65-F5344CB8AC3E}">
        <p14:creationId xmlns:p14="http://schemas.microsoft.com/office/powerpoint/2010/main" val="685663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55337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4DCACC-26D3-42D4-985E-6852C5409334}" type="slidenum">
              <a:rPr lang="en-GB" smtClean="0"/>
              <a:t>41</a:t>
            </a:fld>
            <a:endParaRPr lang="en-GB"/>
          </a:p>
        </p:txBody>
      </p:sp>
    </p:spTree>
    <p:extLst>
      <p:ext uri="{BB962C8B-B14F-4D97-AF65-F5344CB8AC3E}">
        <p14:creationId xmlns:p14="http://schemas.microsoft.com/office/powerpoint/2010/main" val="3142653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8ADAB3C-94D2-48E1-B44A-4689BAC5C7FD}"/>
              </a:ext>
            </a:extLst>
          </p:cNvPr>
          <p:cNvSpPr>
            <a:spLocks noGrp="1"/>
          </p:cNvSpPr>
          <p:nvPr>
            <p:ph type="body" idx="1"/>
          </p:nvPr>
        </p:nvSpPr>
        <p:spPr/>
        <p:txBody>
          <a:bodyPr/>
          <a:lstStyle/>
          <a:p>
            <a:r>
              <a:rPr lang="en-GB" dirty="0"/>
              <a:t>Brands provide hugely important mental shortcuts (heuristics) and can convey rich brand heritage through nothing more than a logo.</a:t>
            </a:r>
          </a:p>
          <a:p>
            <a:endParaRPr lang="en-GB" dirty="0"/>
          </a:p>
          <a:p>
            <a:r>
              <a:rPr lang="en-GB" dirty="0"/>
              <a:t>For example: in Thinkbox’s “From Brand to Bland” study, we witnessed a respondent talk at length about the heritage of Yorkshire Tea. They spoke of the evocative imagery that the brand conveys through its packaging and described it as a ‘proper brew’, which is the language used in the ads.</a:t>
            </a:r>
          </a:p>
          <a:p>
            <a:endParaRPr lang="en-GB" dirty="0"/>
          </a:p>
          <a:p>
            <a:r>
              <a:rPr lang="en-GB" dirty="0"/>
              <a:t>We also witnessed high levels of commitment bias where brands had built deep behavioural connections around their brand. One example of this was with Heinz Ketchup, where people mentioned the ‘need’ to put it on their ‘beige food’ and how a substitute ketchup is inherently less attractive; “it has to be Heinz”.</a:t>
            </a:r>
          </a:p>
          <a:p>
            <a:endParaRPr lang="en-GB" dirty="0"/>
          </a:p>
          <a:p>
            <a:r>
              <a:rPr lang="en-GB" dirty="0"/>
              <a:t>Advertising - and particularly TV advertising - creates these heuristics and gives the brand a host of positive attributes that can set it well apart from its competitors.</a:t>
            </a:r>
          </a:p>
          <a:p>
            <a:endParaRPr lang="en-GB" dirty="0"/>
          </a:p>
        </p:txBody>
      </p:sp>
    </p:spTree>
    <p:extLst>
      <p:ext uri="{BB962C8B-B14F-4D97-AF65-F5344CB8AC3E}">
        <p14:creationId xmlns:p14="http://schemas.microsoft.com/office/powerpoint/2010/main" val="1290491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8ADAB3C-94D2-48E1-B44A-4689BAC5C7FD}"/>
              </a:ext>
            </a:extLst>
          </p:cNvPr>
          <p:cNvSpPr>
            <a:spLocks noGrp="1"/>
          </p:cNvSpPr>
          <p:nvPr>
            <p:ph type="body" idx="1"/>
          </p:nvPr>
        </p:nvSpPr>
        <p:spPr/>
        <p:txBody>
          <a:bodyPr/>
          <a:lstStyle/>
          <a:p>
            <a:r>
              <a:rPr lang="en-GB" dirty="0"/>
              <a:t>People don’t like change, whatever they say – we like the status quo – and in our subconscious, brands give us this sense of permanence, familiarity and comfort.</a:t>
            </a:r>
          </a:p>
          <a:p>
            <a:endParaRPr lang="en-GB" dirty="0"/>
          </a:p>
          <a:p>
            <a:r>
              <a:rPr lang="en-GB" dirty="0"/>
              <a:t>Brands bring stability to people’s lives in a time when they are often less physically connected to their friends and family. Behavioural economics also demonstrate that people generally prefer to avoiding losses to acquiring equivalent gains – when brands are taken away, a perceived level of stability is removed alongside them.</a:t>
            </a:r>
          </a:p>
          <a:p>
            <a:endParaRPr lang="en-GB" dirty="0"/>
          </a:p>
          <a:p>
            <a:r>
              <a:rPr lang="en-GB" dirty="0"/>
              <a:t>Brands provide an ‘anchor’ for consumers. People make snap judgements and ‘anchor’ their decisions based on the initial information they receive.</a:t>
            </a:r>
          </a:p>
          <a:p>
            <a:endParaRPr lang="en-GB" dirty="0"/>
          </a:p>
        </p:txBody>
      </p:sp>
    </p:spTree>
    <p:extLst>
      <p:ext uri="{BB962C8B-B14F-4D97-AF65-F5344CB8AC3E}">
        <p14:creationId xmlns:p14="http://schemas.microsoft.com/office/powerpoint/2010/main" val="140597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8ADAB3C-94D2-48E1-B44A-4689BAC5C7FD}"/>
              </a:ext>
            </a:extLst>
          </p:cNvPr>
          <p:cNvSpPr>
            <a:spLocks noGrp="1"/>
          </p:cNvSpPr>
          <p:nvPr>
            <p:ph type="body" idx="1"/>
          </p:nvPr>
        </p:nvSpPr>
        <p:spPr/>
        <p:txBody>
          <a:bodyPr/>
          <a:lstStyle/>
          <a:p>
            <a:r>
              <a:rPr lang="en-GB" dirty="0"/>
              <a:t>Strong brand identity primes consumers towards a more positive experience and is fundamental in driving the whole brand experience.</a:t>
            </a:r>
          </a:p>
          <a:p>
            <a:endParaRPr lang="en-GB" dirty="0"/>
          </a:p>
          <a:p>
            <a:r>
              <a:rPr lang="en-GB" dirty="0"/>
              <a:t>For example:</a:t>
            </a:r>
          </a:p>
          <a:p>
            <a:endParaRPr lang="en-GB" dirty="0"/>
          </a:p>
          <a:p>
            <a:pPr marL="171450" indent="-171450">
              <a:buFontTx/>
              <a:buChar char="-"/>
            </a:pPr>
            <a:r>
              <a:rPr lang="en-GB" dirty="0"/>
              <a:t>Wear Nike and no one will question your ability on the field, you “look the part” and it primes you to lift your game. </a:t>
            </a:r>
          </a:p>
          <a:p>
            <a:pPr marL="171450" indent="-171450">
              <a:buFontTx/>
              <a:buChar char="-"/>
            </a:pPr>
            <a:r>
              <a:rPr lang="en-GB" dirty="0"/>
              <a:t>BMW badge appears “authoritative, innovative, successful” like those who drive them – it taps into social norms, authority bias and egocentric bias.</a:t>
            </a:r>
          </a:p>
          <a:p>
            <a:endParaRPr lang="en-GB" dirty="0"/>
          </a:p>
          <a:p>
            <a:r>
              <a:rPr lang="en-GB" dirty="0"/>
              <a:t>Priming plays a fundamental part in driving the whole brand experience.</a:t>
            </a:r>
          </a:p>
        </p:txBody>
      </p:sp>
    </p:spTree>
    <p:extLst>
      <p:ext uri="{BB962C8B-B14F-4D97-AF65-F5344CB8AC3E}">
        <p14:creationId xmlns:p14="http://schemas.microsoft.com/office/powerpoint/2010/main" val="657607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9992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4754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22/05/2026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3248030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22/05/2026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735122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55072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086692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73216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10639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22/05/2026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316049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22/05/2026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880213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22/05/2026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00964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22/05/2026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0671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22/05/2026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2042345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22/05/2026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874010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22/05/2026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33727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22/05/2026</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359397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565201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47041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970833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671282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16805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274116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22/05/2026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84587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22/05/2026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2238807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91959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20655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6126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75689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329672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22/05/2026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27408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22/05/2026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603016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22/05/2026</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42270323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chart" Target="../charts/chart5.xml"/><Relationship Id="rId13" Type="http://schemas.openxmlformats.org/officeDocument/2006/relationships/chart" Target="../charts/chart10.xml"/><Relationship Id="rId3" Type="http://schemas.openxmlformats.org/officeDocument/2006/relationships/notesSlide" Target="../notesSlides/notesSlide12.xml"/><Relationship Id="rId7" Type="http://schemas.openxmlformats.org/officeDocument/2006/relationships/chart" Target="../charts/chart4.xml"/><Relationship Id="rId12" Type="http://schemas.openxmlformats.org/officeDocument/2006/relationships/chart" Target="../charts/chart9.xml"/><Relationship Id="rId17" Type="http://schemas.openxmlformats.org/officeDocument/2006/relationships/image" Target="../media/image19.png"/><Relationship Id="rId2" Type="http://schemas.openxmlformats.org/officeDocument/2006/relationships/slideLayout" Target="../slideLayouts/slideLayout3.xml"/><Relationship Id="rId16" Type="http://schemas.openxmlformats.org/officeDocument/2006/relationships/image" Target="../media/image18.png"/><Relationship Id="rId1" Type="http://schemas.openxmlformats.org/officeDocument/2006/relationships/tags" Target="../tags/tag34.xml"/><Relationship Id="rId6" Type="http://schemas.openxmlformats.org/officeDocument/2006/relationships/chart" Target="../charts/chart3.xml"/><Relationship Id="rId11" Type="http://schemas.openxmlformats.org/officeDocument/2006/relationships/chart" Target="../charts/chart8.xml"/><Relationship Id="rId5" Type="http://schemas.openxmlformats.org/officeDocument/2006/relationships/chart" Target="../charts/chart2.xml"/><Relationship Id="rId15" Type="http://schemas.openxmlformats.org/officeDocument/2006/relationships/image" Target="../media/image17.png"/><Relationship Id="rId10" Type="http://schemas.openxmlformats.org/officeDocument/2006/relationships/chart" Target="../charts/chart7.xml"/><Relationship Id="rId4" Type="http://schemas.openxmlformats.org/officeDocument/2006/relationships/chart" Target="../charts/chart1.xml"/><Relationship Id="rId9" Type="http://schemas.openxmlformats.org/officeDocument/2006/relationships/chart" Target="../charts/chart6.xml"/><Relationship Id="rId14" Type="http://schemas.openxmlformats.org/officeDocument/2006/relationships/chart" Target="../charts/chart1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xml"/><Relationship Id="rId1" Type="http://schemas.openxmlformats.org/officeDocument/2006/relationships/tags" Target="../tags/tag35.xml"/><Relationship Id="rId5" Type="http://schemas.openxmlformats.org/officeDocument/2006/relationships/image" Target="../media/image3.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36.xml"/><Relationship Id="rId4" Type="http://schemas.openxmlformats.org/officeDocument/2006/relationships/chart" Target="../charts/chart1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37.xml"/><Relationship Id="rId4" Type="http://schemas.openxmlformats.org/officeDocument/2006/relationships/chart" Target="../charts/chart1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7.xml"/><Relationship Id="rId1" Type="http://schemas.openxmlformats.org/officeDocument/2006/relationships/tags" Target="../tags/tag38.xml"/><Relationship Id="rId5" Type="http://schemas.openxmlformats.org/officeDocument/2006/relationships/image" Target="../media/image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7.xml"/><Relationship Id="rId1" Type="http://schemas.openxmlformats.org/officeDocument/2006/relationships/tags" Target="../tags/tag39.xml"/><Relationship Id="rId5" Type="http://schemas.openxmlformats.org/officeDocument/2006/relationships/image" Target="../media/image3.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7.xml"/><Relationship Id="rId1" Type="http://schemas.openxmlformats.org/officeDocument/2006/relationships/tags" Target="../tags/tag40.xml"/><Relationship Id="rId5" Type="http://schemas.openxmlformats.org/officeDocument/2006/relationships/image" Target="../media/image3.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7.xml"/><Relationship Id="rId1" Type="http://schemas.openxmlformats.org/officeDocument/2006/relationships/tags" Target="../tags/tag32.xml"/><Relationship Id="rId5" Type="http://schemas.openxmlformats.org/officeDocument/2006/relationships/image" Target="../media/image3.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tags" Target="../tags/tag33.xml"/><Relationship Id="rId5" Type="http://schemas.openxmlformats.org/officeDocument/2006/relationships/image" Target="../media/image3.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around a birthday cake&#10;&#10;AI-generated content may be incorrect.">
            <a:extLst>
              <a:ext uri="{FF2B5EF4-FFF2-40B4-BE49-F238E27FC236}">
                <a16:creationId xmlns:a16="http://schemas.microsoft.com/office/drawing/2014/main" id="{0AA73BCC-D8C3-55BA-A016-43A3D0EAE9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79338795-345F-4FA8-8D31-6A86338B0E60}"/>
              </a:ext>
            </a:extLst>
          </p:cNvPr>
          <p:cNvSpPr/>
          <p:nvPr/>
        </p:nvSpPr>
        <p:spPr>
          <a:xfrm flipH="1">
            <a:off x="-3" y="0"/>
            <a:ext cx="7001303" cy="6858000"/>
          </a:xfrm>
          <a:prstGeom prst="rect">
            <a:avLst/>
          </a:prstGeom>
          <a:gradFill flip="none" rotWithShape="1">
            <a:gsLst>
              <a:gs pos="22000">
                <a:srgbClr val="000000">
                  <a:alpha val="66000"/>
                </a:srgbClr>
              </a:gs>
              <a:gs pos="69000">
                <a:schemeClr val="bg1">
                  <a:alpha val="3000"/>
                  <a:lumMod val="2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Title 3">
            <a:extLst>
              <a:ext uri="{FF2B5EF4-FFF2-40B4-BE49-F238E27FC236}">
                <a16:creationId xmlns:a16="http://schemas.microsoft.com/office/drawing/2014/main" id="{67ABEF47-AFE5-4FC4-812E-551F4DA117E8}"/>
              </a:ext>
            </a:extLst>
          </p:cNvPr>
          <p:cNvSpPr>
            <a:spLocks noGrp="1"/>
          </p:cNvSpPr>
          <p:nvPr>
            <p:ph type="ctrTitle"/>
          </p:nvPr>
        </p:nvSpPr>
        <p:spPr>
          <a:xfrm>
            <a:off x="358588" y="1292694"/>
            <a:ext cx="5298141" cy="2411176"/>
          </a:xfrm>
        </p:spPr>
        <p:txBody>
          <a:bodyPr/>
          <a:lstStyle/>
          <a:p>
            <a:r>
              <a:rPr lang="en-GB" dirty="0"/>
              <a:t>The importance of branding &amp; emotion in TV advertising</a:t>
            </a:r>
          </a:p>
        </p:txBody>
      </p:sp>
      <p:pic>
        <p:nvPicPr>
          <p:cNvPr id="5" name="Picture 4">
            <a:extLst>
              <a:ext uri="{FF2B5EF4-FFF2-40B4-BE49-F238E27FC236}">
                <a16:creationId xmlns:a16="http://schemas.microsoft.com/office/drawing/2014/main" id="{8CBF1943-B631-4675-B7C5-E717869608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11" name="TextBox 10">
            <a:extLst>
              <a:ext uri="{FF2B5EF4-FFF2-40B4-BE49-F238E27FC236}">
                <a16:creationId xmlns:a16="http://schemas.microsoft.com/office/drawing/2014/main" id="{4C203AE7-8BE2-A94F-7866-0370E51C0455}"/>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Etsy – Don’t Celebrate Birthdays</a:t>
            </a:r>
          </a:p>
        </p:txBody>
      </p:sp>
    </p:spTree>
    <p:extLst>
      <p:ext uri="{BB962C8B-B14F-4D97-AF65-F5344CB8AC3E}">
        <p14:creationId xmlns:p14="http://schemas.microsoft.com/office/powerpoint/2010/main" val="398363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B6FF1548-27AB-1530-39F3-EC2A13903BB8}"/>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a:prstGeom prst="rect">
            <a:avLst/>
          </a:prstGeom>
          <a:solidFill>
            <a:prstClr val="white">
              <a:lumMod val="85000"/>
            </a:prstClr>
          </a:solidFill>
        </p:spPr>
      </p:pic>
      <p:sp>
        <p:nvSpPr>
          <p:cNvPr id="5" name="Title 4">
            <a:extLst>
              <a:ext uri="{FF2B5EF4-FFF2-40B4-BE49-F238E27FC236}">
                <a16:creationId xmlns:a16="http://schemas.microsoft.com/office/drawing/2014/main" id="{5C482E40-969D-437E-B62F-22306FE7216D}"/>
              </a:ext>
            </a:extLst>
          </p:cNvPr>
          <p:cNvSpPr>
            <a:spLocks noGrp="1"/>
          </p:cNvSpPr>
          <p:nvPr>
            <p:ph type="title"/>
          </p:nvPr>
        </p:nvSpPr>
        <p:spPr>
          <a:xfrm>
            <a:off x="371476" y="359944"/>
            <a:ext cx="5448300" cy="1021181"/>
          </a:xfrm>
        </p:spPr>
        <p:txBody>
          <a:bodyPr>
            <a:normAutofit/>
          </a:bodyPr>
          <a:lstStyle/>
          <a:p>
            <a:r>
              <a:rPr lang="en-GB" dirty="0"/>
              <a:t>The importance of emotion in advertising</a:t>
            </a:r>
          </a:p>
        </p:txBody>
      </p:sp>
      <p:sp>
        <p:nvSpPr>
          <p:cNvPr id="6" name="Text Placeholder 5">
            <a:extLst>
              <a:ext uri="{FF2B5EF4-FFF2-40B4-BE49-F238E27FC236}">
                <a16:creationId xmlns:a16="http://schemas.microsoft.com/office/drawing/2014/main" id="{68B9EAC2-E4BC-4614-A08A-9DFC85B7DDF7}"/>
              </a:ext>
            </a:extLst>
          </p:cNvPr>
          <p:cNvSpPr>
            <a:spLocks noGrp="1"/>
          </p:cNvSpPr>
          <p:nvPr>
            <p:ph type="body" sz="quarter" idx="13"/>
          </p:nvPr>
        </p:nvSpPr>
        <p:spPr/>
        <p:txBody>
          <a:bodyPr>
            <a:normAutofit/>
          </a:bodyPr>
          <a:lstStyle/>
          <a:p>
            <a:pPr marL="285750" indent="-285750">
              <a:buFontTx/>
              <a:buChar char="-"/>
            </a:pPr>
            <a:r>
              <a:rPr lang="en-GB" sz="1800" dirty="0"/>
              <a:t>A brand consists of what we </a:t>
            </a:r>
            <a:r>
              <a:rPr lang="en-GB" sz="1800" b="1" dirty="0">
                <a:solidFill>
                  <a:schemeClr val="tx2"/>
                </a:solidFill>
              </a:rPr>
              <a:t>feel</a:t>
            </a:r>
            <a:r>
              <a:rPr lang="en-GB" sz="1800" dirty="0"/>
              <a:t> &amp; what </a:t>
            </a:r>
            <a:r>
              <a:rPr lang="en-GB" sz="1800" b="1" dirty="0">
                <a:solidFill>
                  <a:schemeClr val="tx2"/>
                </a:solidFill>
              </a:rPr>
              <a:t>remember</a:t>
            </a:r>
            <a:r>
              <a:rPr lang="en-GB" sz="1800" dirty="0"/>
              <a:t> about it</a:t>
            </a:r>
          </a:p>
          <a:p>
            <a:pPr marL="285750" indent="-285750">
              <a:buFontTx/>
              <a:buChar char="-"/>
            </a:pPr>
            <a:r>
              <a:rPr lang="en-GB" sz="1800" dirty="0"/>
              <a:t>Emotive advertising campaigns are </a:t>
            </a:r>
            <a:r>
              <a:rPr lang="en-GB" sz="1800" b="1" dirty="0">
                <a:solidFill>
                  <a:schemeClr val="tx2"/>
                </a:solidFill>
              </a:rPr>
              <a:t>50% more likely </a:t>
            </a:r>
            <a:r>
              <a:rPr lang="en-GB" sz="1800" dirty="0"/>
              <a:t>to create large business effects, like sales &amp; profit*</a:t>
            </a:r>
            <a:endParaRPr lang="en-GB" sz="1800" b="1" dirty="0">
              <a:solidFill>
                <a:schemeClr val="tx2"/>
              </a:solidFill>
            </a:endParaRPr>
          </a:p>
          <a:p>
            <a:pPr marL="285750" indent="-285750">
              <a:buFontTx/>
              <a:buChar char="-"/>
            </a:pPr>
            <a:r>
              <a:rPr lang="en-GB" sz="1800" dirty="0"/>
              <a:t>Emotional connection drives </a:t>
            </a:r>
            <a:r>
              <a:rPr lang="en-GB" sz="1800" b="1" dirty="0">
                <a:solidFill>
                  <a:schemeClr val="accent1"/>
                </a:solidFill>
              </a:rPr>
              <a:t>trust, </a:t>
            </a:r>
            <a:r>
              <a:rPr lang="en-GB" sz="1800" dirty="0"/>
              <a:t>which is hugely important</a:t>
            </a:r>
          </a:p>
          <a:p>
            <a:endParaRPr lang="en-GB" sz="1800" dirty="0">
              <a:solidFill>
                <a:schemeClr val="tx2"/>
              </a:solidFill>
            </a:endParaRPr>
          </a:p>
          <a:p>
            <a:endParaRPr lang="en-GB" sz="1800" dirty="0">
              <a:solidFill>
                <a:schemeClr val="tx2"/>
              </a:solidFill>
            </a:endParaRPr>
          </a:p>
        </p:txBody>
      </p:sp>
      <p:sp>
        <p:nvSpPr>
          <p:cNvPr id="8" name="Text Placeholder 7">
            <a:extLst>
              <a:ext uri="{FF2B5EF4-FFF2-40B4-BE49-F238E27FC236}">
                <a16:creationId xmlns:a16="http://schemas.microsoft.com/office/drawing/2014/main" id="{4C7DB6C3-AAA8-404D-A312-79F2648F23F8}"/>
              </a:ext>
            </a:extLst>
          </p:cNvPr>
          <p:cNvSpPr>
            <a:spLocks noGrp="1"/>
          </p:cNvSpPr>
          <p:nvPr>
            <p:ph type="body" sz="quarter" idx="15"/>
          </p:nvPr>
        </p:nvSpPr>
        <p:spPr/>
        <p:txBody>
          <a:bodyPr/>
          <a:lstStyle/>
          <a:p>
            <a:r>
              <a:rPr lang="en-GB" dirty="0"/>
              <a:t>*Source: IPA Databank, 2008-2018 creatively awarded cases</a:t>
            </a:r>
          </a:p>
        </p:txBody>
      </p:sp>
      <p:sp>
        <p:nvSpPr>
          <p:cNvPr id="9" name="TextBox 8">
            <a:extLst>
              <a:ext uri="{FF2B5EF4-FFF2-40B4-BE49-F238E27FC236}">
                <a16:creationId xmlns:a16="http://schemas.microsoft.com/office/drawing/2014/main" id="{F5DDB6AD-E709-A9F4-4B90-1A7B3036ECEE}"/>
              </a:ext>
            </a:extLst>
          </p:cNvPr>
          <p:cNvSpPr txBox="1"/>
          <p:nvPr/>
        </p:nvSpPr>
        <p:spPr>
          <a:xfrm rot="16200000">
            <a:off x="10486929" y="4324278"/>
            <a:ext cx="2982494" cy="246221"/>
          </a:xfrm>
          <a:prstGeom prst="rect">
            <a:avLst/>
          </a:prstGeom>
          <a:noFill/>
        </p:spPr>
        <p:txBody>
          <a:bodyPr wrap="square" rtlCol="0">
            <a:spAutoFit/>
          </a:bodyPr>
          <a:lstStyle/>
          <a:p>
            <a:r>
              <a:rPr lang="en-US" sz="1000" dirty="0">
                <a:solidFill>
                  <a:schemeClr val="bg1"/>
                </a:solidFill>
              </a:rPr>
              <a:t>1664 Blanc - Unquestionably Good Taste</a:t>
            </a:r>
            <a:endParaRPr lang="en-GB" sz="1000" dirty="0">
              <a:solidFill>
                <a:schemeClr val="bg1"/>
              </a:solidFill>
            </a:endParaRPr>
          </a:p>
        </p:txBody>
      </p:sp>
    </p:spTree>
    <p:extLst>
      <p:ext uri="{BB962C8B-B14F-4D97-AF65-F5344CB8AC3E}">
        <p14:creationId xmlns:p14="http://schemas.microsoft.com/office/powerpoint/2010/main" val="252675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854384A-3928-DD69-32AD-D9BEFC67B964}"/>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4247" r="14247"/>
          <a:stretch>
            <a:fillRect/>
          </a:stretch>
        </p:blipFill>
        <p:spPr>
          <a:prstGeom prst="rect">
            <a:avLst/>
          </a:prstGeom>
          <a:solidFill>
            <a:prstClr val="white">
              <a:lumMod val="85000"/>
            </a:prstClr>
          </a:solidFill>
        </p:spPr>
      </p:pic>
      <p:sp>
        <p:nvSpPr>
          <p:cNvPr id="2" name="Title 1">
            <a:extLst>
              <a:ext uri="{FF2B5EF4-FFF2-40B4-BE49-F238E27FC236}">
                <a16:creationId xmlns:a16="http://schemas.microsoft.com/office/drawing/2014/main" id="{BF79E1D1-1B6C-4256-B4E5-7CCD1A5529FF}"/>
              </a:ext>
            </a:extLst>
          </p:cNvPr>
          <p:cNvSpPr>
            <a:spLocks noGrp="1"/>
          </p:cNvSpPr>
          <p:nvPr>
            <p:ph type="title"/>
          </p:nvPr>
        </p:nvSpPr>
        <p:spPr/>
        <p:txBody>
          <a:bodyPr/>
          <a:lstStyle/>
          <a:p>
            <a:r>
              <a:rPr lang="en-GB" dirty="0"/>
              <a:t>The importance of emotion in advertising</a:t>
            </a:r>
          </a:p>
        </p:txBody>
      </p:sp>
      <p:sp>
        <p:nvSpPr>
          <p:cNvPr id="4" name="Text Placeholder 3">
            <a:extLst>
              <a:ext uri="{FF2B5EF4-FFF2-40B4-BE49-F238E27FC236}">
                <a16:creationId xmlns:a16="http://schemas.microsoft.com/office/drawing/2014/main" id="{C9D54758-1945-446A-8D37-3A9DB9E9C44F}"/>
              </a:ext>
            </a:extLst>
          </p:cNvPr>
          <p:cNvSpPr>
            <a:spLocks noGrp="1"/>
          </p:cNvSpPr>
          <p:nvPr>
            <p:ph type="body" sz="quarter" idx="13"/>
          </p:nvPr>
        </p:nvSpPr>
        <p:spPr/>
        <p:txBody>
          <a:bodyPr>
            <a:normAutofit/>
          </a:bodyPr>
          <a:lstStyle/>
          <a:p>
            <a:r>
              <a:rPr lang="en-GB" sz="1800" dirty="0"/>
              <a:t>Emotion is crucial in TV advertising as:</a:t>
            </a:r>
          </a:p>
          <a:p>
            <a:pPr marL="285750" indent="-285750">
              <a:buFontTx/>
              <a:buChar char="-"/>
            </a:pPr>
            <a:r>
              <a:rPr lang="en-GB" sz="1800" dirty="0"/>
              <a:t>Emotional ads tend to be more creative</a:t>
            </a:r>
          </a:p>
          <a:p>
            <a:pPr marL="285750" indent="-285750">
              <a:buFontTx/>
              <a:buChar char="-"/>
            </a:pPr>
            <a:r>
              <a:rPr lang="en-GB" sz="1800" dirty="0"/>
              <a:t>Creativity makes us feel something about brands</a:t>
            </a:r>
          </a:p>
          <a:p>
            <a:pPr marL="285750" indent="-285750">
              <a:buFontTx/>
              <a:buChar char="-"/>
            </a:pPr>
            <a:r>
              <a:rPr lang="en-GB" sz="1800" dirty="0"/>
              <a:t>That drives fame, implicit memory &amp; mental availability</a:t>
            </a:r>
          </a:p>
          <a:p>
            <a:pPr marL="285750" indent="-285750">
              <a:buFontTx/>
              <a:buChar char="-"/>
            </a:pPr>
            <a:r>
              <a:rPr lang="en-GB" sz="1800" dirty="0"/>
              <a:t>High-performing creatively awarded campaigns are </a:t>
            </a:r>
            <a:r>
              <a:rPr lang="en-GB" sz="1800" b="1" dirty="0">
                <a:solidFill>
                  <a:schemeClr val="tx2"/>
                </a:solidFill>
              </a:rPr>
              <a:t>8 times more effective</a:t>
            </a:r>
            <a:r>
              <a:rPr lang="en-GB" sz="1800" dirty="0"/>
              <a:t> than their lower-performing peers*</a:t>
            </a:r>
            <a:endParaRPr lang="en-GB" sz="1800" dirty="0">
              <a:solidFill>
                <a:schemeClr val="tx2"/>
              </a:solidFill>
            </a:endParaRPr>
          </a:p>
          <a:p>
            <a:endParaRPr lang="en-GB" sz="1800" dirty="0"/>
          </a:p>
          <a:p>
            <a:endParaRPr lang="en-GB" sz="1800" dirty="0"/>
          </a:p>
        </p:txBody>
      </p:sp>
      <p:sp>
        <p:nvSpPr>
          <p:cNvPr id="8" name="Text Placeholder 7">
            <a:extLst>
              <a:ext uri="{FF2B5EF4-FFF2-40B4-BE49-F238E27FC236}">
                <a16:creationId xmlns:a16="http://schemas.microsoft.com/office/drawing/2014/main" id="{B8A4128D-7E62-4B17-9929-DC565DF07610}"/>
              </a:ext>
            </a:extLst>
          </p:cNvPr>
          <p:cNvSpPr>
            <a:spLocks noGrp="1"/>
          </p:cNvSpPr>
          <p:nvPr>
            <p:ph type="body" sz="quarter" idx="15"/>
          </p:nvPr>
        </p:nvSpPr>
        <p:spPr/>
        <p:txBody>
          <a:bodyPr/>
          <a:lstStyle/>
          <a:p>
            <a:r>
              <a:rPr lang="en-GB" dirty="0"/>
              <a:t>*Source:  ‘Crisis in Creative Effectiveness</a:t>
            </a:r>
            <a:r>
              <a:rPr lang="en-GB"/>
              <a:t>’; 2019, IPA</a:t>
            </a:r>
            <a:endParaRPr lang="en-GB" dirty="0"/>
          </a:p>
          <a:p>
            <a:endParaRPr lang="en-GB" dirty="0"/>
          </a:p>
        </p:txBody>
      </p:sp>
      <p:sp>
        <p:nvSpPr>
          <p:cNvPr id="6" name="TextBox 5">
            <a:extLst>
              <a:ext uri="{FF2B5EF4-FFF2-40B4-BE49-F238E27FC236}">
                <a16:creationId xmlns:a16="http://schemas.microsoft.com/office/drawing/2014/main" id="{2DACEDB9-44BA-0CBA-BE21-7F11E0812C0A}"/>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McCain - Gastro Chip</a:t>
            </a:r>
          </a:p>
        </p:txBody>
      </p:sp>
    </p:spTree>
    <p:extLst>
      <p:ext uri="{BB962C8B-B14F-4D97-AF65-F5344CB8AC3E}">
        <p14:creationId xmlns:p14="http://schemas.microsoft.com/office/powerpoint/2010/main" val="1363668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8251-7B8F-4CE1-945F-3FCBD401D2A0}"/>
              </a:ext>
            </a:extLst>
          </p:cNvPr>
          <p:cNvSpPr>
            <a:spLocks noGrp="1"/>
          </p:cNvSpPr>
          <p:nvPr>
            <p:ph type="title"/>
          </p:nvPr>
        </p:nvSpPr>
        <p:spPr/>
        <p:txBody>
          <a:bodyPr/>
          <a:lstStyle/>
          <a:p>
            <a:r>
              <a:rPr lang="en-GB" dirty="0"/>
              <a:t>TV ads evoke emotion more than those in other media</a:t>
            </a:r>
          </a:p>
        </p:txBody>
      </p:sp>
      <p:sp>
        <p:nvSpPr>
          <p:cNvPr id="3" name="Text Placeholder 2">
            <a:extLst>
              <a:ext uri="{FF2B5EF4-FFF2-40B4-BE49-F238E27FC236}">
                <a16:creationId xmlns:a16="http://schemas.microsoft.com/office/drawing/2014/main" id="{1C6375E4-44A2-4749-9836-47BD964881C8}"/>
              </a:ext>
            </a:extLst>
          </p:cNvPr>
          <p:cNvSpPr>
            <a:spLocks noGrp="1"/>
          </p:cNvSpPr>
          <p:nvPr>
            <p:ph type="body" sz="quarter" idx="15"/>
          </p:nvPr>
        </p:nvSpPr>
        <p:spPr>
          <a:xfrm>
            <a:off x="377757" y="5365115"/>
            <a:ext cx="11334817" cy="304800"/>
          </a:xfrm>
        </p:spPr>
        <p:txBody>
          <a:bodyPr/>
          <a:lstStyle/>
          <a:p>
            <a:pPr>
              <a:spcBef>
                <a:spcPts val="0"/>
              </a:spcBef>
            </a:pPr>
            <a:r>
              <a:rPr lang="en-GB" sz="1000" b="0" dirty="0">
                <a:solidFill>
                  <a:prstClr val="black">
                    <a:lumMod val="75000"/>
                    <a:lumOff val="25000"/>
                  </a:prstClr>
                </a:solidFill>
                <a:latin typeface="Arial"/>
              </a:rPr>
              <a:t>Source: Adnormal Behaviour, 2022, Ipsos / Thinkbox. </a:t>
            </a:r>
            <a:r>
              <a:rPr lang="en-GB" sz="1000" b="0" dirty="0">
                <a:solidFill>
                  <a:prstClr val="black">
                    <a:lumMod val="75000"/>
                    <a:lumOff val="25000"/>
                  </a:prstClr>
                </a:solidFill>
              </a:rPr>
              <a:t>Q.</a:t>
            </a:r>
            <a:r>
              <a:rPr lang="en-GB" sz="1000" b="0" dirty="0">
                <a:solidFill>
                  <a:prstClr val="black">
                    <a:lumMod val="75000"/>
                    <a:lumOff val="25000"/>
                  </a:prstClr>
                </a:solidFill>
                <a:latin typeface="Arial"/>
              </a:rPr>
              <a:t>TN3: In which, if any, of the following places are you most likely to find advertising that...makes them feel emotional</a:t>
            </a:r>
          </a:p>
          <a:p>
            <a:pPr>
              <a:spcBef>
                <a:spcPts val="0"/>
              </a:spcBef>
            </a:pPr>
            <a:r>
              <a:rPr lang="en-GB" sz="1000" b="0" dirty="0">
                <a:solidFill>
                  <a:prstClr val="black">
                    <a:lumMod val="75000"/>
                    <a:lumOff val="25000"/>
                  </a:prstClr>
                </a:solidFill>
                <a:latin typeface="Arial"/>
              </a:rPr>
              <a:t>Base: ‘normal’ people (1,158)</a:t>
            </a:r>
          </a:p>
        </p:txBody>
      </p:sp>
      <p:graphicFrame>
        <p:nvGraphicFramePr>
          <p:cNvPr id="76" name="Chart 75">
            <a:extLst>
              <a:ext uri="{FF2B5EF4-FFF2-40B4-BE49-F238E27FC236}">
                <a16:creationId xmlns:a16="http://schemas.microsoft.com/office/drawing/2014/main" id="{7E356E0F-A2DF-4219-BF30-C3D6BC7C2673}"/>
              </a:ext>
            </a:extLst>
          </p:cNvPr>
          <p:cNvGraphicFramePr/>
          <p:nvPr>
            <p:extLst>
              <p:ext uri="{D42A27DB-BD31-4B8C-83A1-F6EECF244321}">
                <p14:modId xmlns:p14="http://schemas.microsoft.com/office/powerpoint/2010/main" val="3965975099"/>
              </p:ext>
            </p:extLst>
          </p:nvPr>
        </p:nvGraphicFramePr>
        <p:xfrm>
          <a:off x="464712" y="2121259"/>
          <a:ext cx="1752128" cy="1762396"/>
        </p:xfrm>
        <a:graphic>
          <a:graphicData uri="http://schemas.openxmlformats.org/drawingml/2006/chart">
            <c:chart xmlns:c="http://schemas.openxmlformats.org/drawingml/2006/chart" xmlns:r="http://schemas.openxmlformats.org/officeDocument/2006/relationships" r:id="rId4"/>
          </a:graphicData>
        </a:graphic>
      </p:graphicFrame>
      <p:grpSp>
        <p:nvGrpSpPr>
          <p:cNvPr id="93" name="Group 4">
            <a:extLst>
              <a:ext uri="{FF2B5EF4-FFF2-40B4-BE49-F238E27FC236}">
                <a16:creationId xmlns:a16="http://schemas.microsoft.com/office/drawing/2014/main" id="{CCEB7975-FD06-4782-9F0F-A4191DFE7BBF}"/>
              </a:ext>
            </a:extLst>
          </p:cNvPr>
          <p:cNvGrpSpPr>
            <a:grpSpLocks noChangeAspect="1"/>
          </p:cNvGrpSpPr>
          <p:nvPr/>
        </p:nvGrpSpPr>
        <p:grpSpPr bwMode="auto">
          <a:xfrm>
            <a:off x="995821" y="2806041"/>
            <a:ext cx="588310" cy="416076"/>
            <a:chOff x="6722" y="3088"/>
            <a:chExt cx="304" cy="215"/>
          </a:xfrm>
          <a:solidFill>
            <a:srgbClr val="E10514"/>
          </a:solidFill>
        </p:grpSpPr>
        <p:sp>
          <p:nvSpPr>
            <p:cNvPr id="94" name="Oval 5">
              <a:extLst>
                <a:ext uri="{FF2B5EF4-FFF2-40B4-BE49-F238E27FC236}">
                  <a16:creationId xmlns:a16="http://schemas.microsoft.com/office/drawing/2014/main" id="{D1804E00-02B3-4535-A26A-F67F640CBD40}"/>
                </a:ext>
              </a:extLst>
            </p:cNvPr>
            <p:cNvSpPr>
              <a:spLocks noChangeArrowheads="1"/>
            </p:cNvSpPr>
            <p:nvPr/>
          </p:nvSpPr>
          <p:spPr bwMode="auto">
            <a:xfrm>
              <a:off x="6869" y="3236"/>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95" name="Freeform 6">
              <a:extLst>
                <a:ext uri="{FF2B5EF4-FFF2-40B4-BE49-F238E27FC236}">
                  <a16:creationId xmlns:a16="http://schemas.microsoft.com/office/drawing/2014/main" id="{20467B34-25DD-4D52-BCC5-FE13651B0822}"/>
                </a:ext>
              </a:extLst>
            </p:cNvPr>
            <p:cNvSpPr>
              <a:spLocks noEditPoints="1"/>
            </p:cNvSpPr>
            <p:nvPr/>
          </p:nvSpPr>
          <p:spPr bwMode="auto">
            <a:xfrm>
              <a:off x="6722" y="3088"/>
              <a:ext cx="304" cy="215"/>
            </a:xfrm>
            <a:custGeom>
              <a:avLst/>
              <a:gdLst>
                <a:gd name="T0" fmla="*/ 170 w 182"/>
                <a:gd name="T1" fmla="*/ 0 h 128"/>
                <a:gd name="T2" fmla="*/ 12 w 182"/>
                <a:gd name="T3" fmla="*/ 0 h 128"/>
                <a:gd name="T4" fmla="*/ 0 w 182"/>
                <a:gd name="T5" fmla="*/ 12 h 128"/>
                <a:gd name="T6" fmla="*/ 0 w 182"/>
                <a:gd name="T7" fmla="*/ 94 h 128"/>
                <a:gd name="T8" fmla="*/ 12 w 182"/>
                <a:gd name="T9" fmla="*/ 106 h 128"/>
                <a:gd name="T10" fmla="*/ 71 w 182"/>
                <a:gd name="T11" fmla="*/ 106 h 128"/>
                <a:gd name="T12" fmla="*/ 71 w 182"/>
                <a:gd name="T13" fmla="*/ 123 h 128"/>
                <a:gd name="T14" fmla="*/ 48 w 182"/>
                <a:gd name="T15" fmla="*/ 123 h 128"/>
                <a:gd name="T16" fmla="*/ 45 w 182"/>
                <a:gd name="T17" fmla="*/ 126 h 128"/>
                <a:gd name="T18" fmla="*/ 48 w 182"/>
                <a:gd name="T19" fmla="*/ 128 h 128"/>
                <a:gd name="T20" fmla="*/ 134 w 182"/>
                <a:gd name="T21" fmla="*/ 128 h 128"/>
                <a:gd name="T22" fmla="*/ 136 w 182"/>
                <a:gd name="T23" fmla="*/ 126 h 128"/>
                <a:gd name="T24" fmla="*/ 134 w 182"/>
                <a:gd name="T25" fmla="*/ 123 h 128"/>
                <a:gd name="T26" fmla="*/ 111 w 182"/>
                <a:gd name="T27" fmla="*/ 123 h 128"/>
                <a:gd name="T28" fmla="*/ 111 w 182"/>
                <a:gd name="T29" fmla="*/ 106 h 128"/>
                <a:gd name="T30" fmla="*/ 170 w 182"/>
                <a:gd name="T31" fmla="*/ 106 h 128"/>
                <a:gd name="T32" fmla="*/ 182 w 182"/>
                <a:gd name="T33" fmla="*/ 94 h 128"/>
                <a:gd name="T34" fmla="*/ 182 w 182"/>
                <a:gd name="T35" fmla="*/ 12 h 128"/>
                <a:gd name="T36" fmla="*/ 170 w 182"/>
                <a:gd name="T37" fmla="*/ 0 h 128"/>
                <a:gd name="T38" fmla="*/ 106 w 182"/>
                <a:gd name="T39" fmla="*/ 123 h 128"/>
                <a:gd name="T40" fmla="*/ 76 w 182"/>
                <a:gd name="T41" fmla="*/ 123 h 128"/>
                <a:gd name="T42" fmla="*/ 76 w 182"/>
                <a:gd name="T43" fmla="*/ 106 h 128"/>
                <a:gd name="T44" fmla="*/ 106 w 182"/>
                <a:gd name="T45" fmla="*/ 106 h 128"/>
                <a:gd name="T46" fmla="*/ 106 w 182"/>
                <a:gd name="T47" fmla="*/ 123 h 128"/>
                <a:gd name="T48" fmla="*/ 177 w 182"/>
                <a:gd name="T49" fmla="*/ 94 h 128"/>
                <a:gd name="T50" fmla="*/ 170 w 182"/>
                <a:gd name="T51" fmla="*/ 101 h 128"/>
                <a:gd name="T52" fmla="*/ 12 w 182"/>
                <a:gd name="T53" fmla="*/ 101 h 128"/>
                <a:gd name="T54" fmla="*/ 5 w 182"/>
                <a:gd name="T55" fmla="*/ 94 h 128"/>
                <a:gd name="T56" fmla="*/ 5 w 182"/>
                <a:gd name="T57" fmla="*/ 12 h 128"/>
                <a:gd name="T58" fmla="*/ 12 w 182"/>
                <a:gd name="T59" fmla="*/ 5 h 128"/>
                <a:gd name="T60" fmla="*/ 170 w 182"/>
                <a:gd name="T61" fmla="*/ 5 h 128"/>
                <a:gd name="T62" fmla="*/ 177 w 182"/>
                <a:gd name="T63" fmla="*/ 12 h 128"/>
                <a:gd name="T64" fmla="*/ 177 w 182"/>
                <a:gd name="T65" fmla="*/ 9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128">
                  <a:moveTo>
                    <a:pt x="170" y="0"/>
                  </a:moveTo>
                  <a:cubicBezTo>
                    <a:pt x="12" y="0"/>
                    <a:pt x="12" y="0"/>
                    <a:pt x="12" y="0"/>
                  </a:cubicBezTo>
                  <a:cubicBezTo>
                    <a:pt x="5" y="0"/>
                    <a:pt x="0" y="6"/>
                    <a:pt x="0" y="12"/>
                  </a:cubicBezTo>
                  <a:cubicBezTo>
                    <a:pt x="0" y="94"/>
                    <a:pt x="0" y="94"/>
                    <a:pt x="0" y="94"/>
                  </a:cubicBezTo>
                  <a:cubicBezTo>
                    <a:pt x="0" y="101"/>
                    <a:pt x="5" y="106"/>
                    <a:pt x="12" y="106"/>
                  </a:cubicBezTo>
                  <a:cubicBezTo>
                    <a:pt x="71" y="106"/>
                    <a:pt x="71" y="106"/>
                    <a:pt x="71" y="106"/>
                  </a:cubicBezTo>
                  <a:cubicBezTo>
                    <a:pt x="71" y="123"/>
                    <a:pt x="71" y="123"/>
                    <a:pt x="71" y="123"/>
                  </a:cubicBezTo>
                  <a:cubicBezTo>
                    <a:pt x="48" y="123"/>
                    <a:pt x="48" y="123"/>
                    <a:pt x="48" y="123"/>
                  </a:cubicBezTo>
                  <a:cubicBezTo>
                    <a:pt x="47" y="123"/>
                    <a:pt x="45" y="124"/>
                    <a:pt x="45" y="126"/>
                  </a:cubicBezTo>
                  <a:cubicBezTo>
                    <a:pt x="45" y="127"/>
                    <a:pt x="47" y="128"/>
                    <a:pt x="48" y="128"/>
                  </a:cubicBezTo>
                  <a:cubicBezTo>
                    <a:pt x="134" y="128"/>
                    <a:pt x="134" y="128"/>
                    <a:pt x="134" y="128"/>
                  </a:cubicBezTo>
                  <a:cubicBezTo>
                    <a:pt x="135" y="128"/>
                    <a:pt x="136" y="127"/>
                    <a:pt x="136" y="126"/>
                  </a:cubicBezTo>
                  <a:cubicBezTo>
                    <a:pt x="136" y="124"/>
                    <a:pt x="135" y="123"/>
                    <a:pt x="134" y="123"/>
                  </a:cubicBezTo>
                  <a:cubicBezTo>
                    <a:pt x="111" y="123"/>
                    <a:pt x="111" y="123"/>
                    <a:pt x="111" y="123"/>
                  </a:cubicBezTo>
                  <a:cubicBezTo>
                    <a:pt x="111" y="106"/>
                    <a:pt x="111" y="106"/>
                    <a:pt x="111" y="106"/>
                  </a:cubicBezTo>
                  <a:cubicBezTo>
                    <a:pt x="170" y="106"/>
                    <a:pt x="170" y="106"/>
                    <a:pt x="170" y="106"/>
                  </a:cubicBezTo>
                  <a:cubicBezTo>
                    <a:pt x="177" y="106"/>
                    <a:pt x="182" y="101"/>
                    <a:pt x="182" y="94"/>
                  </a:cubicBezTo>
                  <a:cubicBezTo>
                    <a:pt x="182" y="12"/>
                    <a:pt x="182" y="12"/>
                    <a:pt x="182" y="12"/>
                  </a:cubicBezTo>
                  <a:cubicBezTo>
                    <a:pt x="182" y="6"/>
                    <a:pt x="177" y="0"/>
                    <a:pt x="170" y="0"/>
                  </a:cubicBezTo>
                  <a:close/>
                  <a:moveTo>
                    <a:pt x="106" y="123"/>
                  </a:moveTo>
                  <a:cubicBezTo>
                    <a:pt x="76" y="123"/>
                    <a:pt x="76" y="123"/>
                    <a:pt x="76" y="123"/>
                  </a:cubicBezTo>
                  <a:cubicBezTo>
                    <a:pt x="76" y="106"/>
                    <a:pt x="76" y="106"/>
                    <a:pt x="76" y="106"/>
                  </a:cubicBezTo>
                  <a:cubicBezTo>
                    <a:pt x="106" y="106"/>
                    <a:pt x="106" y="106"/>
                    <a:pt x="106" y="106"/>
                  </a:cubicBezTo>
                  <a:lnTo>
                    <a:pt x="106" y="123"/>
                  </a:lnTo>
                  <a:close/>
                  <a:moveTo>
                    <a:pt x="177" y="94"/>
                  </a:moveTo>
                  <a:cubicBezTo>
                    <a:pt x="177" y="98"/>
                    <a:pt x="174" y="101"/>
                    <a:pt x="170" y="101"/>
                  </a:cubicBezTo>
                  <a:cubicBezTo>
                    <a:pt x="12" y="101"/>
                    <a:pt x="12" y="101"/>
                    <a:pt x="12" y="101"/>
                  </a:cubicBezTo>
                  <a:cubicBezTo>
                    <a:pt x="8" y="101"/>
                    <a:pt x="5" y="98"/>
                    <a:pt x="5" y="94"/>
                  </a:cubicBezTo>
                  <a:cubicBezTo>
                    <a:pt x="5" y="12"/>
                    <a:pt x="5" y="12"/>
                    <a:pt x="5" y="12"/>
                  </a:cubicBezTo>
                  <a:cubicBezTo>
                    <a:pt x="5" y="8"/>
                    <a:pt x="8" y="5"/>
                    <a:pt x="12" y="5"/>
                  </a:cubicBezTo>
                  <a:cubicBezTo>
                    <a:pt x="170" y="5"/>
                    <a:pt x="170" y="5"/>
                    <a:pt x="170" y="5"/>
                  </a:cubicBezTo>
                  <a:cubicBezTo>
                    <a:pt x="174" y="5"/>
                    <a:pt x="177" y="8"/>
                    <a:pt x="177" y="12"/>
                  </a:cubicBezTo>
                  <a:lnTo>
                    <a:pt x="17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146" name="TextBox 145">
            <a:extLst>
              <a:ext uri="{FF2B5EF4-FFF2-40B4-BE49-F238E27FC236}">
                <a16:creationId xmlns:a16="http://schemas.microsoft.com/office/drawing/2014/main" id="{A6E97659-917B-4F8E-8498-96E3DAE2804B}"/>
              </a:ext>
            </a:extLst>
          </p:cNvPr>
          <p:cNvSpPr txBox="1"/>
          <p:nvPr/>
        </p:nvSpPr>
        <p:spPr>
          <a:xfrm>
            <a:off x="940231" y="4026895"/>
            <a:ext cx="912467" cy="325618"/>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TV</a:t>
            </a:r>
          </a:p>
        </p:txBody>
      </p:sp>
      <p:graphicFrame>
        <p:nvGraphicFramePr>
          <p:cNvPr id="6" name="Chart 5">
            <a:extLst>
              <a:ext uri="{FF2B5EF4-FFF2-40B4-BE49-F238E27FC236}">
                <a16:creationId xmlns:a16="http://schemas.microsoft.com/office/drawing/2014/main" id="{ABDD1F0D-7460-888B-AFC3-C7B3F2FC6D74}"/>
              </a:ext>
            </a:extLst>
          </p:cNvPr>
          <p:cNvGraphicFramePr/>
          <p:nvPr>
            <p:extLst>
              <p:ext uri="{D42A27DB-BD31-4B8C-83A1-F6EECF244321}">
                <p14:modId xmlns:p14="http://schemas.microsoft.com/office/powerpoint/2010/main" val="850430390"/>
              </p:ext>
            </p:extLst>
          </p:nvPr>
        </p:nvGraphicFramePr>
        <p:xfrm>
          <a:off x="2319465" y="899816"/>
          <a:ext cx="1752128" cy="1762396"/>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a16="http://schemas.microsoft.com/office/drawing/2014/main" id="{66B7ECD3-149F-8C30-48E8-E5880B92F157}"/>
              </a:ext>
            </a:extLst>
          </p:cNvPr>
          <p:cNvSpPr txBox="1"/>
          <p:nvPr/>
        </p:nvSpPr>
        <p:spPr>
          <a:xfrm>
            <a:off x="2560529"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Social Media </a:t>
            </a:r>
          </a:p>
        </p:txBody>
      </p:sp>
      <p:graphicFrame>
        <p:nvGraphicFramePr>
          <p:cNvPr id="22" name="Chart 21">
            <a:extLst>
              <a:ext uri="{FF2B5EF4-FFF2-40B4-BE49-F238E27FC236}">
                <a16:creationId xmlns:a16="http://schemas.microsoft.com/office/drawing/2014/main" id="{89D812E4-4865-816E-B143-49CBC85C5570}"/>
              </a:ext>
            </a:extLst>
          </p:cNvPr>
          <p:cNvGraphicFramePr/>
          <p:nvPr>
            <p:extLst>
              <p:ext uri="{D42A27DB-BD31-4B8C-83A1-F6EECF244321}">
                <p14:modId xmlns:p14="http://schemas.microsoft.com/office/powerpoint/2010/main" val="550167193"/>
              </p:ext>
            </p:extLst>
          </p:nvPr>
        </p:nvGraphicFramePr>
        <p:xfrm>
          <a:off x="4249402" y="899816"/>
          <a:ext cx="1752128" cy="1762396"/>
        </p:xfrm>
        <a:graphic>
          <a:graphicData uri="http://schemas.openxmlformats.org/drawingml/2006/chart">
            <c:chart xmlns:c="http://schemas.openxmlformats.org/drawingml/2006/chart" xmlns:r="http://schemas.openxmlformats.org/officeDocument/2006/relationships" r:id="rId6"/>
          </a:graphicData>
        </a:graphic>
      </p:graphicFrame>
      <p:sp>
        <p:nvSpPr>
          <p:cNvPr id="23" name="TextBox 22">
            <a:extLst>
              <a:ext uri="{FF2B5EF4-FFF2-40B4-BE49-F238E27FC236}">
                <a16:creationId xmlns:a16="http://schemas.microsoft.com/office/drawing/2014/main" id="{C9E0EF53-B1CA-00F8-A22D-C0D36A7946A5}"/>
              </a:ext>
            </a:extLst>
          </p:cNvPr>
          <p:cNvSpPr txBox="1"/>
          <p:nvPr/>
        </p:nvSpPr>
        <p:spPr>
          <a:xfrm>
            <a:off x="4490466"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Cinema</a:t>
            </a:r>
          </a:p>
        </p:txBody>
      </p:sp>
      <p:graphicFrame>
        <p:nvGraphicFramePr>
          <p:cNvPr id="26" name="Chart 25">
            <a:extLst>
              <a:ext uri="{FF2B5EF4-FFF2-40B4-BE49-F238E27FC236}">
                <a16:creationId xmlns:a16="http://schemas.microsoft.com/office/drawing/2014/main" id="{ABE74491-8FA1-B58F-E890-0B5D0258B0B4}"/>
              </a:ext>
            </a:extLst>
          </p:cNvPr>
          <p:cNvGraphicFramePr/>
          <p:nvPr>
            <p:extLst>
              <p:ext uri="{D42A27DB-BD31-4B8C-83A1-F6EECF244321}">
                <p14:modId xmlns:p14="http://schemas.microsoft.com/office/powerpoint/2010/main" val="1551511556"/>
              </p:ext>
            </p:extLst>
          </p:nvPr>
        </p:nvGraphicFramePr>
        <p:xfrm>
          <a:off x="6179339" y="899816"/>
          <a:ext cx="1752128" cy="1762396"/>
        </p:xfrm>
        <a:graphic>
          <a:graphicData uri="http://schemas.openxmlformats.org/drawingml/2006/chart">
            <c:chart xmlns:c="http://schemas.openxmlformats.org/drawingml/2006/chart" xmlns:r="http://schemas.openxmlformats.org/officeDocument/2006/relationships" r:id="rId7"/>
          </a:graphicData>
        </a:graphic>
      </p:graphicFrame>
      <p:sp>
        <p:nvSpPr>
          <p:cNvPr id="27" name="TextBox 26">
            <a:extLst>
              <a:ext uri="{FF2B5EF4-FFF2-40B4-BE49-F238E27FC236}">
                <a16:creationId xmlns:a16="http://schemas.microsoft.com/office/drawing/2014/main" id="{237873EB-5C81-8676-C5EF-07B75C845FE5}"/>
              </a:ext>
            </a:extLst>
          </p:cNvPr>
          <p:cNvSpPr txBox="1"/>
          <p:nvPr/>
        </p:nvSpPr>
        <p:spPr>
          <a:xfrm>
            <a:off x="6420404"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YouTube</a:t>
            </a:r>
          </a:p>
        </p:txBody>
      </p:sp>
      <p:graphicFrame>
        <p:nvGraphicFramePr>
          <p:cNvPr id="33" name="Chart 32">
            <a:extLst>
              <a:ext uri="{FF2B5EF4-FFF2-40B4-BE49-F238E27FC236}">
                <a16:creationId xmlns:a16="http://schemas.microsoft.com/office/drawing/2014/main" id="{825EFA44-5293-2CD9-CF68-BDA57B2A5DC3}"/>
              </a:ext>
            </a:extLst>
          </p:cNvPr>
          <p:cNvGraphicFramePr/>
          <p:nvPr>
            <p:extLst>
              <p:ext uri="{D42A27DB-BD31-4B8C-83A1-F6EECF244321}">
                <p14:modId xmlns:p14="http://schemas.microsoft.com/office/powerpoint/2010/main" val="3676480052"/>
              </p:ext>
            </p:extLst>
          </p:nvPr>
        </p:nvGraphicFramePr>
        <p:xfrm>
          <a:off x="8109276" y="899816"/>
          <a:ext cx="1752128" cy="1762396"/>
        </p:xfrm>
        <a:graphic>
          <a:graphicData uri="http://schemas.openxmlformats.org/drawingml/2006/chart">
            <c:chart xmlns:c="http://schemas.openxmlformats.org/drawingml/2006/chart" xmlns:r="http://schemas.openxmlformats.org/officeDocument/2006/relationships" r:id="rId8"/>
          </a:graphicData>
        </a:graphic>
      </p:graphicFrame>
      <p:sp>
        <p:nvSpPr>
          <p:cNvPr id="34" name="TextBox 33">
            <a:extLst>
              <a:ext uri="{FF2B5EF4-FFF2-40B4-BE49-F238E27FC236}">
                <a16:creationId xmlns:a16="http://schemas.microsoft.com/office/drawing/2014/main" id="{A768FA9B-2075-AA87-6057-316E0E29F89A}"/>
              </a:ext>
            </a:extLst>
          </p:cNvPr>
          <p:cNvSpPr txBox="1"/>
          <p:nvPr/>
        </p:nvSpPr>
        <p:spPr>
          <a:xfrm>
            <a:off x="8350342"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Newspapers</a:t>
            </a:r>
          </a:p>
        </p:txBody>
      </p:sp>
      <p:graphicFrame>
        <p:nvGraphicFramePr>
          <p:cNvPr id="37" name="Chart 36">
            <a:extLst>
              <a:ext uri="{FF2B5EF4-FFF2-40B4-BE49-F238E27FC236}">
                <a16:creationId xmlns:a16="http://schemas.microsoft.com/office/drawing/2014/main" id="{1D46EB5B-C20E-E2DB-6926-62944CEE4A60}"/>
              </a:ext>
            </a:extLst>
          </p:cNvPr>
          <p:cNvGraphicFramePr/>
          <p:nvPr>
            <p:extLst>
              <p:ext uri="{D42A27DB-BD31-4B8C-83A1-F6EECF244321}">
                <p14:modId xmlns:p14="http://schemas.microsoft.com/office/powerpoint/2010/main" val="1248333545"/>
              </p:ext>
            </p:extLst>
          </p:nvPr>
        </p:nvGraphicFramePr>
        <p:xfrm>
          <a:off x="10039215" y="899816"/>
          <a:ext cx="1752128" cy="1762396"/>
        </p:xfrm>
        <a:graphic>
          <a:graphicData uri="http://schemas.openxmlformats.org/drawingml/2006/chart">
            <c:chart xmlns:c="http://schemas.openxmlformats.org/drawingml/2006/chart" xmlns:r="http://schemas.openxmlformats.org/officeDocument/2006/relationships" r:id="rId9"/>
          </a:graphicData>
        </a:graphic>
      </p:graphicFrame>
      <p:sp>
        <p:nvSpPr>
          <p:cNvPr id="38" name="TextBox 37">
            <a:extLst>
              <a:ext uri="{FF2B5EF4-FFF2-40B4-BE49-F238E27FC236}">
                <a16:creationId xmlns:a16="http://schemas.microsoft.com/office/drawing/2014/main" id="{09499AE1-8FD7-DADC-5044-D915A1C07276}"/>
              </a:ext>
            </a:extLst>
          </p:cNvPr>
          <p:cNvSpPr txBox="1"/>
          <p:nvPr/>
        </p:nvSpPr>
        <p:spPr>
          <a:xfrm>
            <a:off x="10280279"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Radio</a:t>
            </a:r>
          </a:p>
        </p:txBody>
      </p:sp>
      <p:graphicFrame>
        <p:nvGraphicFramePr>
          <p:cNvPr id="41" name="Chart 40">
            <a:extLst>
              <a:ext uri="{FF2B5EF4-FFF2-40B4-BE49-F238E27FC236}">
                <a16:creationId xmlns:a16="http://schemas.microsoft.com/office/drawing/2014/main" id="{5DD642A4-EFCA-1666-F7C5-681B138ADD42}"/>
              </a:ext>
            </a:extLst>
          </p:cNvPr>
          <p:cNvGraphicFramePr/>
          <p:nvPr>
            <p:extLst>
              <p:ext uri="{D42A27DB-BD31-4B8C-83A1-F6EECF244321}">
                <p14:modId xmlns:p14="http://schemas.microsoft.com/office/powerpoint/2010/main" val="2935271509"/>
              </p:ext>
            </p:extLst>
          </p:nvPr>
        </p:nvGraphicFramePr>
        <p:xfrm>
          <a:off x="2319465" y="3093184"/>
          <a:ext cx="1752128" cy="1762396"/>
        </p:xfrm>
        <a:graphic>
          <a:graphicData uri="http://schemas.openxmlformats.org/drawingml/2006/chart">
            <c:chart xmlns:c="http://schemas.openxmlformats.org/drawingml/2006/chart" xmlns:r="http://schemas.openxmlformats.org/officeDocument/2006/relationships" r:id="rId10"/>
          </a:graphicData>
        </a:graphic>
      </p:graphicFrame>
      <p:sp>
        <p:nvSpPr>
          <p:cNvPr id="42" name="TextBox 41">
            <a:extLst>
              <a:ext uri="{FF2B5EF4-FFF2-40B4-BE49-F238E27FC236}">
                <a16:creationId xmlns:a16="http://schemas.microsoft.com/office/drawing/2014/main" id="{6121D3AF-34A9-B8E7-682B-623987454E0F}"/>
              </a:ext>
            </a:extLst>
          </p:cNvPr>
          <p:cNvSpPr txBox="1"/>
          <p:nvPr/>
        </p:nvSpPr>
        <p:spPr>
          <a:xfrm>
            <a:off x="2560529"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Magazines</a:t>
            </a:r>
          </a:p>
        </p:txBody>
      </p:sp>
      <p:graphicFrame>
        <p:nvGraphicFramePr>
          <p:cNvPr id="43" name="Chart 42">
            <a:extLst>
              <a:ext uri="{FF2B5EF4-FFF2-40B4-BE49-F238E27FC236}">
                <a16:creationId xmlns:a16="http://schemas.microsoft.com/office/drawing/2014/main" id="{A5CFC87B-78A9-F8B6-6DA5-068EE384114E}"/>
              </a:ext>
            </a:extLst>
          </p:cNvPr>
          <p:cNvGraphicFramePr/>
          <p:nvPr>
            <p:extLst>
              <p:ext uri="{D42A27DB-BD31-4B8C-83A1-F6EECF244321}">
                <p14:modId xmlns:p14="http://schemas.microsoft.com/office/powerpoint/2010/main" val="2296081446"/>
              </p:ext>
            </p:extLst>
          </p:nvPr>
        </p:nvGraphicFramePr>
        <p:xfrm>
          <a:off x="4249402" y="3093184"/>
          <a:ext cx="1752128" cy="1762396"/>
        </p:xfrm>
        <a:graphic>
          <a:graphicData uri="http://schemas.openxmlformats.org/drawingml/2006/chart">
            <c:chart xmlns:c="http://schemas.openxmlformats.org/drawingml/2006/chart" xmlns:r="http://schemas.openxmlformats.org/officeDocument/2006/relationships" r:id="rId11"/>
          </a:graphicData>
        </a:graphic>
      </p:graphicFrame>
      <p:sp>
        <p:nvSpPr>
          <p:cNvPr id="44" name="TextBox 43">
            <a:extLst>
              <a:ext uri="{FF2B5EF4-FFF2-40B4-BE49-F238E27FC236}">
                <a16:creationId xmlns:a16="http://schemas.microsoft.com/office/drawing/2014/main" id="{C5CF1322-2018-272D-A47D-236CC6D34175}"/>
              </a:ext>
            </a:extLst>
          </p:cNvPr>
          <p:cNvSpPr txBox="1"/>
          <p:nvPr/>
        </p:nvSpPr>
        <p:spPr>
          <a:xfrm>
            <a:off x="4490466"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Search</a:t>
            </a:r>
          </a:p>
        </p:txBody>
      </p:sp>
      <p:graphicFrame>
        <p:nvGraphicFramePr>
          <p:cNvPr id="45" name="Chart 44">
            <a:extLst>
              <a:ext uri="{FF2B5EF4-FFF2-40B4-BE49-F238E27FC236}">
                <a16:creationId xmlns:a16="http://schemas.microsoft.com/office/drawing/2014/main" id="{8B1E6E91-10F0-1DB4-F94A-3000A62A4232}"/>
              </a:ext>
            </a:extLst>
          </p:cNvPr>
          <p:cNvGraphicFramePr/>
          <p:nvPr>
            <p:extLst>
              <p:ext uri="{D42A27DB-BD31-4B8C-83A1-F6EECF244321}">
                <p14:modId xmlns:p14="http://schemas.microsoft.com/office/powerpoint/2010/main" val="2070145873"/>
              </p:ext>
            </p:extLst>
          </p:nvPr>
        </p:nvGraphicFramePr>
        <p:xfrm>
          <a:off x="6179339" y="3093184"/>
          <a:ext cx="1752128" cy="1762396"/>
        </p:xfrm>
        <a:graphic>
          <a:graphicData uri="http://schemas.openxmlformats.org/drawingml/2006/chart">
            <c:chart xmlns:c="http://schemas.openxmlformats.org/drawingml/2006/chart" xmlns:r="http://schemas.openxmlformats.org/officeDocument/2006/relationships" r:id="rId12"/>
          </a:graphicData>
        </a:graphic>
      </p:graphicFrame>
      <p:sp>
        <p:nvSpPr>
          <p:cNvPr id="46" name="TextBox 45">
            <a:extLst>
              <a:ext uri="{FF2B5EF4-FFF2-40B4-BE49-F238E27FC236}">
                <a16:creationId xmlns:a16="http://schemas.microsoft.com/office/drawing/2014/main" id="{9EB07278-041D-FE80-F8EF-8827A2841261}"/>
              </a:ext>
            </a:extLst>
          </p:cNvPr>
          <p:cNvSpPr txBox="1"/>
          <p:nvPr/>
        </p:nvSpPr>
        <p:spPr>
          <a:xfrm>
            <a:off x="6420404"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Outdoor</a:t>
            </a:r>
          </a:p>
        </p:txBody>
      </p:sp>
      <p:graphicFrame>
        <p:nvGraphicFramePr>
          <p:cNvPr id="47" name="Chart 46">
            <a:extLst>
              <a:ext uri="{FF2B5EF4-FFF2-40B4-BE49-F238E27FC236}">
                <a16:creationId xmlns:a16="http://schemas.microsoft.com/office/drawing/2014/main" id="{C167D356-2BB3-D601-8296-002D1A1DC434}"/>
              </a:ext>
            </a:extLst>
          </p:cNvPr>
          <p:cNvGraphicFramePr/>
          <p:nvPr>
            <p:extLst>
              <p:ext uri="{D42A27DB-BD31-4B8C-83A1-F6EECF244321}">
                <p14:modId xmlns:p14="http://schemas.microsoft.com/office/powerpoint/2010/main" val="4206504928"/>
              </p:ext>
            </p:extLst>
          </p:nvPr>
        </p:nvGraphicFramePr>
        <p:xfrm>
          <a:off x="8109276" y="3093184"/>
          <a:ext cx="1752128" cy="1762396"/>
        </p:xfrm>
        <a:graphic>
          <a:graphicData uri="http://schemas.openxmlformats.org/drawingml/2006/chart">
            <c:chart xmlns:c="http://schemas.openxmlformats.org/drawingml/2006/chart" xmlns:r="http://schemas.openxmlformats.org/officeDocument/2006/relationships" r:id="rId13"/>
          </a:graphicData>
        </a:graphic>
      </p:graphicFrame>
      <p:sp>
        <p:nvSpPr>
          <p:cNvPr id="48" name="TextBox 47">
            <a:extLst>
              <a:ext uri="{FF2B5EF4-FFF2-40B4-BE49-F238E27FC236}">
                <a16:creationId xmlns:a16="http://schemas.microsoft.com/office/drawing/2014/main" id="{06CC7E3C-EF57-F519-7DCA-C87535D64D62}"/>
              </a:ext>
            </a:extLst>
          </p:cNvPr>
          <p:cNvSpPr txBox="1"/>
          <p:nvPr/>
        </p:nvSpPr>
        <p:spPr>
          <a:xfrm>
            <a:off x="8350342"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Direct Mail</a:t>
            </a:r>
          </a:p>
        </p:txBody>
      </p:sp>
      <p:graphicFrame>
        <p:nvGraphicFramePr>
          <p:cNvPr id="49" name="Chart 48">
            <a:extLst>
              <a:ext uri="{FF2B5EF4-FFF2-40B4-BE49-F238E27FC236}">
                <a16:creationId xmlns:a16="http://schemas.microsoft.com/office/drawing/2014/main" id="{8D948058-653C-0A03-F75D-3EDE437FAB61}"/>
              </a:ext>
            </a:extLst>
          </p:cNvPr>
          <p:cNvGraphicFramePr/>
          <p:nvPr>
            <p:extLst>
              <p:ext uri="{D42A27DB-BD31-4B8C-83A1-F6EECF244321}">
                <p14:modId xmlns:p14="http://schemas.microsoft.com/office/powerpoint/2010/main" val="554759188"/>
              </p:ext>
            </p:extLst>
          </p:nvPr>
        </p:nvGraphicFramePr>
        <p:xfrm>
          <a:off x="10039215" y="3093184"/>
          <a:ext cx="1752128" cy="1762396"/>
        </p:xfrm>
        <a:graphic>
          <a:graphicData uri="http://schemas.openxmlformats.org/drawingml/2006/chart">
            <c:chart xmlns:c="http://schemas.openxmlformats.org/drawingml/2006/chart" xmlns:r="http://schemas.openxmlformats.org/officeDocument/2006/relationships" r:id="rId14"/>
          </a:graphicData>
        </a:graphic>
      </p:graphicFrame>
      <p:sp>
        <p:nvSpPr>
          <p:cNvPr id="50" name="TextBox 49">
            <a:extLst>
              <a:ext uri="{FF2B5EF4-FFF2-40B4-BE49-F238E27FC236}">
                <a16:creationId xmlns:a16="http://schemas.microsoft.com/office/drawing/2014/main" id="{6EA9B783-CE4A-2ABD-B9F6-4B7791F04181}"/>
              </a:ext>
            </a:extLst>
          </p:cNvPr>
          <p:cNvSpPr txBox="1"/>
          <p:nvPr/>
        </p:nvSpPr>
        <p:spPr>
          <a:xfrm>
            <a:off x="10280279"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Websites</a:t>
            </a:r>
          </a:p>
        </p:txBody>
      </p:sp>
      <p:sp>
        <p:nvSpPr>
          <p:cNvPr id="51" name="Freeform 30">
            <a:extLst>
              <a:ext uri="{FF2B5EF4-FFF2-40B4-BE49-F238E27FC236}">
                <a16:creationId xmlns:a16="http://schemas.microsoft.com/office/drawing/2014/main" id="{A41A0417-7E1F-52BE-E3F0-1390972877A4}"/>
              </a:ext>
            </a:extLst>
          </p:cNvPr>
          <p:cNvSpPr>
            <a:spLocks noEditPoints="1"/>
          </p:cNvSpPr>
          <p:nvPr/>
        </p:nvSpPr>
        <p:spPr bwMode="auto">
          <a:xfrm>
            <a:off x="8717338" y="1599197"/>
            <a:ext cx="429352" cy="388777"/>
          </a:xfrm>
          <a:custGeom>
            <a:avLst/>
            <a:gdLst>
              <a:gd name="T0" fmla="*/ 4153 w 6558"/>
              <a:gd name="T1" fmla="*/ 4801 h 5682"/>
              <a:gd name="T2" fmla="*/ 3354 w 6558"/>
              <a:gd name="T3" fmla="*/ 4750 h 5682"/>
              <a:gd name="T4" fmla="*/ 3085 w 6558"/>
              <a:gd name="T5" fmla="*/ 4674 h 5682"/>
              <a:gd name="T6" fmla="*/ 1981 w 6558"/>
              <a:gd name="T7" fmla="*/ 4829 h 5682"/>
              <a:gd name="T8" fmla="*/ 1953 w 6558"/>
              <a:gd name="T9" fmla="*/ 4660 h 5682"/>
              <a:gd name="T10" fmla="*/ 3974 w 6558"/>
              <a:gd name="T11" fmla="*/ 4336 h 5682"/>
              <a:gd name="T12" fmla="*/ 3358 w 6558"/>
              <a:gd name="T13" fmla="*/ 4336 h 5682"/>
              <a:gd name="T14" fmla="*/ 2747 w 6558"/>
              <a:gd name="T15" fmla="*/ 4221 h 5682"/>
              <a:gd name="T16" fmla="*/ 2721 w 6558"/>
              <a:gd name="T17" fmla="*/ 4388 h 5682"/>
              <a:gd name="T18" fmla="*/ 1929 w 6558"/>
              <a:gd name="T19" fmla="*/ 4233 h 5682"/>
              <a:gd name="T20" fmla="*/ 5229 w 6558"/>
              <a:gd name="T21" fmla="*/ 3783 h 5682"/>
              <a:gd name="T22" fmla="*/ 5281 w 6558"/>
              <a:gd name="T23" fmla="*/ 4813 h 5682"/>
              <a:gd name="T24" fmla="*/ 4394 w 6558"/>
              <a:gd name="T25" fmla="*/ 3871 h 5682"/>
              <a:gd name="T26" fmla="*/ 4135 w 6558"/>
              <a:gd name="T27" fmla="*/ 3797 h 5682"/>
              <a:gd name="T28" fmla="*/ 3441 w 6558"/>
              <a:gd name="T29" fmla="*/ 3954 h 5682"/>
              <a:gd name="T30" fmla="*/ 3413 w 6558"/>
              <a:gd name="T31" fmla="*/ 3785 h 5682"/>
              <a:gd name="T32" fmla="*/ 3115 w 6558"/>
              <a:gd name="T33" fmla="*/ 3889 h 5682"/>
              <a:gd name="T34" fmla="*/ 1900 w 6558"/>
              <a:gd name="T35" fmla="*/ 3889 h 5682"/>
              <a:gd name="T36" fmla="*/ 4959 w 6558"/>
              <a:gd name="T37" fmla="*/ 3344 h 5682"/>
              <a:gd name="T38" fmla="*/ 4933 w 6558"/>
              <a:gd name="T39" fmla="*/ 3513 h 5682"/>
              <a:gd name="T40" fmla="*/ 4430 w 6558"/>
              <a:gd name="T41" fmla="*/ 3356 h 5682"/>
              <a:gd name="T42" fmla="*/ 3978 w 6558"/>
              <a:gd name="T43" fmla="*/ 3426 h 5682"/>
              <a:gd name="T44" fmla="*/ 3370 w 6558"/>
              <a:gd name="T45" fmla="*/ 3477 h 5682"/>
              <a:gd name="T46" fmla="*/ 2721 w 6558"/>
              <a:gd name="T47" fmla="*/ 3334 h 5682"/>
              <a:gd name="T48" fmla="*/ 2747 w 6558"/>
              <a:gd name="T49" fmla="*/ 3503 h 5682"/>
              <a:gd name="T50" fmla="*/ 1912 w 6558"/>
              <a:gd name="T51" fmla="*/ 3368 h 5682"/>
              <a:gd name="T52" fmla="*/ 4479 w 6558"/>
              <a:gd name="T53" fmla="*/ 2899 h 5682"/>
              <a:gd name="T54" fmla="*/ 5213 w 6558"/>
              <a:gd name="T55" fmla="*/ 3056 h 5682"/>
              <a:gd name="T56" fmla="*/ 4398 w 6558"/>
              <a:gd name="T57" fmla="*/ 2958 h 5682"/>
              <a:gd name="T58" fmla="*/ 4193 w 6558"/>
              <a:gd name="T59" fmla="*/ 2934 h 5682"/>
              <a:gd name="T60" fmla="*/ 3413 w 6558"/>
              <a:gd name="T61" fmla="*/ 3068 h 5682"/>
              <a:gd name="T62" fmla="*/ 3441 w 6558"/>
              <a:gd name="T63" fmla="*/ 2899 h 5682"/>
              <a:gd name="T64" fmla="*/ 3085 w 6558"/>
              <a:gd name="T65" fmla="*/ 3030 h 5682"/>
              <a:gd name="T66" fmla="*/ 1894 w 6558"/>
              <a:gd name="T67" fmla="*/ 2978 h 5682"/>
              <a:gd name="T68" fmla="*/ 1609 w 6558"/>
              <a:gd name="T69" fmla="*/ 2909 h 5682"/>
              <a:gd name="T70" fmla="*/ 1557 w 6558"/>
              <a:gd name="T71" fmla="*/ 4829 h 5682"/>
              <a:gd name="T72" fmla="*/ 489 w 6558"/>
              <a:gd name="T73" fmla="*/ 2928 h 5682"/>
              <a:gd name="T74" fmla="*/ 4991 w 6558"/>
              <a:gd name="T75" fmla="*/ 2340 h 5682"/>
              <a:gd name="T76" fmla="*/ 3415 w 6558"/>
              <a:gd name="T77" fmla="*/ 2437 h 5682"/>
              <a:gd name="T78" fmla="*/ 3467 w 6558"/>
              <a:gd name="T79" fmla="*/ 1839 h 5682"/>
              <a:gd name="T80" fmla="*/ 5142 w 6558"/>
              <a:gd name="T81" fmla="*/ 1996 h 5682"/>
              <a:gd name="T82" fmla="*/ 3383 w 6558"/>
              <a:gd name="T83" fmla="*/ 1899 h 5682"/>
              <a:gd name="T84" fmla="*/ 4979 w 6558"/>
              <a:gd name="T85" fmla="*/ 1433 h 5682"/>
              <a:gd name="T86" fmla="*/ 3439 w 6558"/>
              <a:gd name="T87" fmla="*/ 1567 h 5682"/>
              <a:gd name="T88" fmla="*/ 3467 w 6558"/>
              <a:gd name="T89" fmla="*/ 1400 h 5682"/>
              <a:gd name="T90" fmla="*/ 5850 w 6558"/>
              <a:gd name="T91" fmla="*/ 5459 h 5682"/>
              <a:gd name="T92" fmla="*/ 6335 w 6558"/>
              <a:gd name="T93" fmla="*/ 5332 h 5682"/>
              <a:gd name="T94" fmla="*/ 4764 w 6558"/>
              <a:gd name="T95" fmla="*/ 994 h 5682"/>
              <a:gd name="T96" fmla="*/ 3439 w 6558"/>
              <a:gd name="T97" fmla="*/ 1127 h 5682"/>
              <a:gd name="T98" fmla="*/ 3467 w 6558"/>
              <a:gd name="T99" fmla="*/ 958 h 5682"/>
              <a:gd name="T100" fmla="*/ 5142 w 6558"/>
              <a:gd name="T101" fmla="*/ 533 h 5682"/>
              <a:gd name="T102" fmla="*/ 3467 w 6558"/>
              <a:gd name="T103" fmla="*/ 690 h 5682"/>
              <a:gd name="T104" fmla="*/ 3439 w 6558"/>
              <a:gd name="T105" fmla="*/ 521 h 5682"/>
              <a:gd name="T106" fmla="*/ 3173 w 6558"/>
              <a:gd name="T107" fmla="*/ 2368 h 5682"/>
              <a:gd name="T108" fmla="*/ 489 w 6558"/>
              <a:gd name="T109" fmla="*/ 2420 h 5682"/>
              <a:gd name="T110" fmla="*/ 173 w 6558"/>
              <a:gd name="T111" fmla="*/ 173 h 5682"/>
              <a:gd name="T112" fmla="*/ 489 w 6558"/>
              <a:gd name="T113" fmla="*/ 5485 h 5682"/>
              <a:gd name="T114" fmla="*/ 5500 w 6558"/>
              <a:gd name="T115" fmla="*/ 173 h 5682"/>
              <a:gd name="T116" fmla="*/ 5673 w 6558"/>
              <a:gd name="T117" fmla="*/ 795 h 5682"/>
              <a:gd name="T118" fmla="*/ 6552 w 6558"/>
              <a:gd name="T119" fmla="*/ 5231 h 5682"/>
              <a:gd name="T120" fmla="*/ 6107 w 6558"/>
              <a:gd name="T121" fmla="*/ 5676 h 5682"/>
              <a:gd name="T122" fmla="*/ 314 w 6558"/>
              <a:gd name="T123" fmla="*/ 5595 h 5682"/>
              <a:gd name="T124" fmla="*/ 0 w 6558"/>
              <a:gd name="T125" fmla="*/ 87 h 5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58" h="5682">
                <a:moveTo>
                  <a:pt x="3441" y="4662"/>
                </a:moveTo>
                <a:lnTo>
                  <a:pt x="4084" y="4662"/>
                </a:lnTo>
                <a:lnTo>
                  <a:pt x="4111" y="4668"/>
                </a:lnTo>
                <a:lnTo>
                  <a:pt x="4135" y="4680"/>
                </a:lnTo>
                <a:lnTo>
                  <a:pt x="4153" y="4698"/>
                </a:lnTo>
                <a:lnTo>
                  <a:pt x="4165" y="4722"/>
                </a:lnTo>
                <a:lnTo>
                  <a:pt x="4171" y="4750"/>
                </a:lnTo>
                <a:lnTo>
                  <a:pt x="4165" y="4777"/>
                </a:lnTo>
                <a:lnTo>
                  <a:pt x="4153" y="4801"/>
                </a:lnTo>
                <a:lnTo>
                  <a:pt x="4135" y="4819"/>
                </a:lnTo>
                <a:lnTo>
                  <a:pt x="4111" y="4831"/>
                </a:lnTo>
                <a:lnTo>
                  <a:pt x="4084" y="4835"/>
                </a:lnTo>
                <a:lnTo>
                  <a:pt x="3441" y="4835"/>
                </a:lnTo>
                <a:lnTo>
                  <a:pt x="3413" y="4831"/>
                </a:lnTo>
                <a:lnTo>
                  <a:pt x="3389" y="4819"/>
                </a:lnTo>
                <a:lnTo>
                  <a:pt x="3370" y="4801"/>
                </a:lnTo>
                <a:lnTo>
                  <a:pt x="3358" y="4777"/>
                </a:lnTo>
                <a:lnTo>
                  <a:pt x="3354" y="4750"/>
                </a:lnTo>
                <a:lnTo>
                  <a:pt x="3358" y="4722"/>
                </a:lnTo>
                <a:lnTo>
                  <a:pt x="3370" y="4698"/>
                </a:lnTo>
                <a:lnTo>
                  <a:pt x="3389" y="4680"/>
                </a:lnTo>
                <a:lnTo>
                  <a:pt x="3413" y="4668"/>
                </a:lnTo>
                <a:lnTo>
                  <a:pt x="3441" y="4662"/>
                </a:lnTo>
                <a:close/>
                <a:moveTo>
                  <a:pt x="1981" y="4656"/>
                </a:moveTo>
                <a:lnTo>
                  <a:pt x="3033" y="4656"/>
                </a:lnTo>
                <a:lnTo>
                  <a:pt x="3061" y="4660"/>
                </a:lnTo>
                <a:lnTo>
                  <a:pt x="3085" y="4674"/>
                </a:lnTo>
                <a:lnTo>
                  <a:pt x="3103" y="4692"/>
                </a:lnTo>
                <a:lnTo>
                  <a:pt x="3115" y="4716"/>
                </a:lnTo>
                <a:lnTo>
                  <a:pt x="3121" y="4744"/>
                </a:lnTo>
                <a:lnTo>
                  <a:pt x="3115" y="4770"/>
                </a:lnTo>
                <a:lnTo>
                  <a:pt x="3103" y="4793"/>
                </a:lnTo>
                <a:lnTo>
                  <a:pt x="3085" y="4813"/>
                </a:lnTo>
                <a:lnTo>
                  <a:pt x="3061" y="4825"/>
                </a:lnTo>
                <a:lnTo>
                  <a:pt x="3033" y="4829"/>
                </a:lnTo>
                <a:lnTo>
                  <a:pt x="1981" y="4829"/>
                </a:lnTo>
                <a:lnTo>
                  <a:pt x="1953" y="4825"/>
                </a:lnTo>
                <a:lnTo>
                  <a:pt x="1929" y="4813"/>
                </a:lnTo>
                <a:lnTo>
                  <a:pt x="1912" y="4793"/>
                </a:lnTo>
                <a:lnTo>
                  <a:pt x="1900" y="4770"/>
                </a:lnTo>
                <a:lnTo>
                  <a:pt x="1894" y="4744"/>
                </a:lnTo>
                <a:lnTo>
                  <a:pt x="1900" y="4716"/>
                </a:lnTo>
                <a:lnTo>
                  <a:pt x="1912" y="4692"/>
                </a:lnTo>
                <a:lnTo>
                  <a:pt x="1929" y="4674"/>
                </a:lnTo>
                <a:lnTo>
                  <a:pt x="1953" y="4660"/>
                </a:lnTo>
                <a:lnTo>
                  <a:pt x="1981" y="4656"/>
                </a:lnTo>
                <a:close/>
                <a:moveTo>
                  <a:pt x="3441" y="4221"/>
                </a:moveTo>
                <a:lnTo>
                  <a:pt x="3893" y="4221"/>
                </a:lnTo>
                <a:lnTo>
                  <a:pt x="3920" y="4227"/>
                </a:lnTo>
                <a:lnTo>
                  <a:pt x="3942" y="4239"/>
                </a:lnTo>
                <a:lnTo>
                  <a:pt x="3962" y="4257"/>
                </a:lnTo>
                <a:lnTo>
                  <a:pt x="3974" y="4280"/>
                </a:lnTo>
                <a:lnTo>
                  <a:pt x="3978" y="4308"/>
                </a:lnTo>
                <a:lnTo>
                  <a:pt x="3974" y="4336"/>
                </a:lnTo>
                <a:lnTo>
                  <a:pt x="3962" y="4360"/>
                </a:lnTo>
                <a:lnTo>
                  <a:pt x="3942" y="4378"/>
                </a:lnTo>
                <a:lnTo>
                  <a:pt x="3920" y="4390"/>
                </a:lnTo>
                <a:lnTo>
                  <a:pt x="3893" y="4396"/>
                </a:lnTo>
                <a:lnTo>
                  <a:pt x="3441" y="4396"/>
                </a:lnTo>
                <a:lnTo>
                  <a:pt x="3413" y="4390"/>
                </a:lnTo>
                <a:lnTo>
                  <a:pt x="3389" y="4378"/>
                </a:lnTo>
                <a:lnTo>
                  <a:pt x="3370" y="4360"/>
                </a:lnTo>
                <a:lnTo>
                  <a:pt x="3358" y="4336"/>
                </a:lnTo>
                <a:lnTo>
                  <a:pt x="3354" y="4308"/>
                </a:lnTo>
                <a:lnTo>
                  <a:pt x="3358" y="4280"/>
                </a:lnTo>
                <a:lnTo>
                  <a:pt x="3370" y="4257"/>
                </a:lnTo>
                <a:lnTo>
                  <a:pt x="3389" y="4239"/>
                </a:lnTo>
                <a:lnTo>
                  <a:pt x="3413" y="4227"/>
                </a:lnTo>
                <a:lnTo>
                  <a:pt x="3441" y="4221"/>
                </a:lnTo>
                <a:close/>
                <a:moveTo>
                  <a:pt x="1981" y="4215"/>
                </a:moveTo>
                <a:lnTo>
                  <a:pt x="2721" y="4215"/>
                </a:lnTo>
                <a:lnTo>
                  <a:pt x="2747" y="4221"/>
                </a:lnTo>
                <a:lnTo>
                  <a:pt x="2771" y="4233"/>
                </a:lnTo>
                <a:lnTo>
                  <a:pt x="2791" y="4251"/>
                </a:lnTo>
                <a:lnTo>
                  <a:pt x="2803" y="4274"/>
                </a:lnTo>
                <a:lnTo>
                  <a:pt x="2807" y="4302"/>
                </a:lnTo>
                <a:lnTo>
                  <a:pt x="2803" y="4330"/>
                </a:lnTo>
                <a:lnTo>
                  <a:pt x="2791" y="4354"/>
                </a:lnTo>
                <a:lnTo>
                  <a:pt x="2771" y="4372"/>
                </a:lnTo>
                <a:lnTo>
                  <a:pt x="2747" y="4384"/>
                </a:lnTo>
                <a:lnTo>
                  <a:pt x="2721" y="4388"/>
                </a:lnTo>
                <a:lnTo>
                  <a:pt x="1981" y="4388"/>
                </a:lnTo>
                <a:lnTo>
                  <a:pt x="1953" y="4384"/>
                </a:lnTo>
                <a:lnTo>
                  <a:pt x="1929" y="4372"/>
                </a:lnTo>
                <a:lnTo>
                  <a:pt x="1912" y="4354"/>
                </a:lnTo>
                <a:lnTo>
                  <a:pt x="1900" y="4330"/>
                </a:lnTo>
                <a:lnTo>
                  <a:pt x="1894" y="4302"/>
                </a:lnTo>
                <a:lnTo>
                  <a:pt x="1900" y="4274"/>
                </a:lnTo>
                <a:lnTo>
                  <a:pt x="1912" y="4251"/>
                </a:lnTo>
                <a:lnTo>
                  <a:pt x="1929" y="4233"/>
                </a:lnTo>
                <a:lnTo>
                  <a:pt x="1953" y="4221"/>
                </a:lnTo>
                <a:lnTo>
                  <a:pt x="1981" y="4215"/>
                </a:lnTo>
                <a:close/>
                <a:moveTo>
                  <a:pt x="4567" y="3956"/>
                </a:moveTo>
                <a:lnTo>
                  <a:pt x="4567" y="4656"/>
                </a:lnTo>
                <a:lnTo>
                  <a:pt x="5144" y="4656"/>
                </a:lnTo>
                <a:lnTo>
                  <a:pt x="5144" y="3956"/>
                </a:lnTo>
                <a:lnTo>
                  <a:pt x="4567" y="3956"/>
                </a:lnTo>
                <a:close/>
                <a:moveTo>
                  <a:pt x="4479" y="3783"/>
                </a:moveTo>
                <a:lnTo>
                  <a:pt x="5229" y="3783"/>
                </a:lnTo>
                <a:lnTo>
                  <a:pt x="5257" y="3787"/>
                </a:lnTo>
                <a:lnTo>
                  <a:pt x="5281" y="3799"/>
                </a:lnTo>
                <a:lnTo>
                  <a:pt x="5301" y="3819"/>
                </a:lnTo>
                <a:lnTo>
                  <a:pt x="5313" y="3843"/>
                </a:lnTo>
                <a:lnTo>
                  <a:pt x="5317" y="3871"/>
                </a:lnTo>
                <a:lnTo>
                  <a:pt x="5317" y="4744"/>
                </a:lnTo>
                <a:lnTo>
                  <a:pt x="5313" y="4770"/>
                </a:lnTo>
                <a:lnTo>
                  <a:pt x="5301" y="4793"/>
                </a:lnTo>
                <a:lnTo>
                  <a:pt x="5281" y="4813"/>
                </a:lnTo>
                <a:lnTo>
                  <a:pt x="5257" y="4825"/>
                </a:lnTo>
                <a:lnTo>
                  <a:pt x="5229" y="4829"/>
                </a:lnTo>
                <a:lnTo>
                  <a:pt x="4479" y="4829"/>
                </a:lnTo>
                <a:lnTo>
                  <a:pt x="4454" y="4825"/>
                </a:lnTo>
                <a:lnTo>
                  <a:pt x="4430" y="4813"/>
                </a:lnTo>
                <a:lnTo>
                  <a:pt x="4410" y="4793"/>
                </a:lnTo>
                <a:lnTo>
                  <a:pt x="4398" y="4770"/>
                </a:lnTo>
                <a:lnTo>
                  <a:pt x="4394" y="4744"/>
                </a:lnTo>
                <a:lnTo>
                  <a:pt x="4394" y="3871"/>
                </a:lnTo>
                <a:lnTo>
                  <a:pt x="4398" y="3843"/>
                </a:lnTo>
                <a:lnTo>
                  <a:pt x="4410" y="3819"/>
                </a:lnTo>
                <a:lnTo>
                  <a:pt x="4430" y="3799"/>
                </a:lnTo>
                <a:lnTo>
                  <a:pt x="4454" y="3787"/>
                </a:lnTo>
                <a:lnTo>
                  <a:pt x="4479" y="3783"/>
                </a:lnTo>
                <a:close/>
                <a:moveTo>
                  <a:pt x="3441" y="3781"/>
                </a:moveTo>
                <a:lnTo>
                  <a:pt x="4084" y="3781"/>
                </a:lnTo>
                <a:lnTo>
                  <a:pt x="4111" y="3785"/>
                </a:lnTo>
                <a:lnTo>
                  <a:pt x="4135" y="3797"/>
                </a:lnTo>
                <a:lnTo>
                  <a:pt x="4153" y="3815"/>
                </a:lnTo>
                <a:lnTo>
                  <a:pt x="4165" y="3839"/>
                </a:lnTo>
                <a:lnTo>
                  <a:pt x="4171" y="3867"/>
                </a:lnTo>
                <a:lnTo>
                  <a:pt x="4165" y="3895"/>
                </a:lnTo>
                <a:lnTo>
                  <a:pt x="4153" y="3919"/>
                </a:lnTo>
                <a:lnTo>
                  <a:pt x="4135" y="3936"/>
                </a:lnTo>
                <a:lnTo>
                  <a:pt x="4111" y="3950"/>
                </a:lnTo>
                <a:lnTo>
                  <a:pt x="4084" y="3954"/>
                </a:lnTo>
                <a:lnTo>
                  <a:pt x="3441" y="3954"/>
                </a:lnTo>
                <a:lnTo>
                  <a:pt x="3413" y="3950"/>
                </a:lnTo>
                <a:lnTo>
                  <a:pt x="3389" y="3936"/>
                </a:lnTo>
                <a:lnTo>
                  <a:pt x="3370" y="3919"/>
                </a:lnTo>
                <a:lnTo>
                  <a:pt x="3358" y="3895"/>
                </a:lnTo>
                <a:lnTo>
                  <a:pt x="3354" y="3867"/>
                </a:lnTo>
                <a:lnTo>
                  <a:pt x="3358" y="3839"/>
                </a:lnTo>
                <a:lnTo>
                  <a:pt x="3370" y="3815"/>
                </a:lnTo>
                <a:lnTo>
                  <a:pt x="3389" y="3797"/>
                </a:lnTo>
                <a:lnTo>
                  <a:pt x="3413" y="3785"/>
                </a:lnTo>
                <a:lnTo>
                  <a:pt x="3441" y="3781"/>
                </a:lnTo>
                <a:close/>
                <a:moveTo>
                  <a:pt x="1981" y="3773"/>
                </a:moveTo>
                <a:lnTo>
                  <a:pt x="3033" y="3773"/>
                </a:lnTo>
                <a:lnTo>
                  <a:pt x="3061" y="3779"/>
                </a:lnTo>
                <a:lnTo>
                  <a:pt x="3085" y="3791"/>
                </a:lnTo>
                <a:lnTo>
                  <a:pt x="3103" y="3809"/>
                </a:lnTo>
                <a:lnTo>
                  <a:pt x="3115" y="3833"/>
                </a:lnTo>
                <a:lnTo>
                  <a:pt x="3121" y="3861"/>
                </a:lnTo>
                <a:lnTo>
                  <a:pt x="3115" y="3889"/>
                </a:lnTo>
                <a:lnTo>
                  <a:pt x="3103" y="3913"/>
                </a:lnTo>
                <a:lnTo>
                  <a:pt x="3085" y="3931"/>
                </a:lnTo>
                <a:lnTo>
                  <a:pt x="3061" y="3942"/>
                </a:lnTo>
                <a:lnTo>
                  <a:pt x="3033" y="3948"/>
                </a:lnTo>
                <a:lnTo>
                  <a:pt x="1981" y="3948"/>
                </a:lnTo>
                <a:lnTo>
                  <a:pt x="1953" y="3942"/>
                </a:lnTo>
                <a:lnTo>
                  <a:pt x="1929" y="3931"/>
                </a:lnTo>
                <a:lnTo>
                  <a:pt x="1912" y="3913"/>
                </a:lnTo>
                <a:lnTo>
                  <a:pt x="1900" y="3889"/>
                </a:lnTo>
                <a:lnTo>
                  <a:pt x="1894" y="3861"/>
                </a:lnTo>
                <a:lnTo>
                  <a:pt x="1900" y="3833"/>
                </a:lnTo>
                <a:lnTo>
                  <a:pt x="1912" y="3809"/>
                </a:lnTo>
                <a:lnTo>
                  <a:pt x="1929" y="3791"/>
                </a:lnTo>
                <a:lnTo>
                  <a:pt x="1953" y="3779"/>
                </a:lnTo>
                <a:lnTo>
                  <a:pt x="1981" y="3773"/>
                </a:lnTo>
                <a:close/>
                <a:moveTo>
                  <a:pt x="4479" y="3340"/>
                </a:moveTo>
                <a:lnTo>
                  <a:pt x="4933" y="3340"/>
                </a:lnTo>
                <a:lnTo>
                  <a:pt x="4959" y="3344"/>
                </a:lnTo>
                <a:lnTo>
                  <a:pt x="4983" y="3356"/>
                </a:lnTo>
                <a:lnTo>
                  <a:pt x="5003" y="3376"/>
                </a:lnTo>
                <a:lnTo>
                  <a:pt x="5014" y="3400"/>
                </a:lnTo>
                <a:lnTo>
                  <a:pt x="5018" y="3426"/>
                </a:lnTo>
                <a:lnTo>
                  <a:pt x="5014" y="3453"/>
                </a:lnTo>
                <a:lnTo>
                  <a:pt x="5003" y="3477"/>
                </a:lnTo>
                <a:lnTo>
                  <a:pt x="4983" y="3495"/>
                </a:lnTo>
                <a:lnTo>
                  <a:pt x="4959" y="3509"/>
                </a:lnTo>
                <a:lnTo>
                  <a:pt x="4933" y="3513"/>
                </a:lnTo>
                <a:lnTo>
                  <a:pt x="4479" y="3513"/>
                </a:lnTo>
                <a:lnTo>
                  <a:pt x="4454" y="3509"/>
                </a:lnTo>
                <a:lnTo>
                  <a:pt x="4430" y="3495"/>
                </a:lnTo>
                <a:lnTo>
                  <a:pt x="4410" y="3477"/>
                </a:lnTo>
                <a:lnTo>
                  <a:pt x="4398" y="3453"/>
                </a:lnTo>
                <a:lnTo>
                  <a:pt x="4394" y="3426"/>
                </a:lnTo>
                <a:lnTo>
                  <a:pt x="4398" y="3400"/>
                </a:lnTo>
                <a:lnTo>
                  <a:pt x="4410" y="3376"/>
                </a:lnTo>
                <a:lnTo>
                  <a:pt x="4430" y="3356"/>
                </a:lnTo>
                <a:lnTo>
                  <a:pt x="4454" y="3344"/>
                </a:lnTo>
                <a:lnTo>
                  <a:pt x="4479" y="3340"/>
                </a:lnTo>
                <a:close/>
                <a:moveTo>
                  <a:pt x="3441" y="3340"/>
                </a:moveTo>
                <a:lnTo>
                  <a:pt x="3893" y="3340"/>
                </a:lnTo>
                <a:lnTo>
                  <a:pt x="3920" y="3344"/>
                </a:lnTo>
                <a:lnTo>
                  <a:pt x="3942" y="3356"/>
                </a:lnTo>
                <a:lnTo>
                  <a:pt x="3962" y="3376"/>
                </a:lnTo>
                <a:lnTo>
                  <a:pt x="3974" y="3400"/>
                </a:lnTo>
                <a:lnTo>
                  <a:pt x="3978" y="3426"/>
                </a:lnTo>
                <a:lnTo>
                  <a:pt x="3974" y="3453"/>
                </a:lnTo>
                <a:lnTo>
                  <a:pt x="3962" y="3477"/>
                </a:lnTo>
                <a:lnTo>
                  <a:pt x="3942" y="3495"/>
                </a:lnTo>
                <a:lnTo>
                  <a:pt x="3920" y="3509"/>
                </a:lnTo>
                <a:lnTo>
                  <a:pt x="3893" y="3513"/>
                </a:lnTo>
                <a:lnTo>
                  <a:pt x="3441" y="3513"/>
                </a:lnTo>
                <a:lnTo>
                  <a:pt x="3413" y="3509"/>
                </a:lnTo>
                <a:lnTo>
                  <a:pt x="3389" y="3495"/>
                </a:lnTo>
                <a:lnTo>
                  <a:pt x="3370" y="3477"/>
                </a:lnTo>
                <a:lnTo>
                  <a:pt x="3358" y="3453"/>
                </a:lnTo>
                <a:lnTo>
                  <a:pt x="3354" y="3426"/>
                </a:lnTo>
                <a:lnTo>
                  <a:pt x="3358" y="3400"/>
                </a:lnTo>
                <a:lnTo>
                  <a:pt x="3370" y="3376"/>
                </a:lnTo>
                <a:lnTo>
                  <a:pt x="3389" y="3356"/>
                </a:lnTo>
                <a:lnTo>
                  <a:pt x="3413" y="3344"/>
                </a:lnTo>
                <a:lnTo>
                  <a:pt x="3441" y="3340"/>
                </a:lnTo>
                <a:close/>
                <a:moveTo>
                  <a:pt x="1981" y="3334"/>
                </a:moveTo>
                <a:lnTo>
                  <a:pt x="2721" y="3334"/>
                </a:lnTo>
                <a:lnTo>
                  <a:pt x="2747" y="3338"/>
                </a:lnTo>
                <a:lnTo>
                  <a:pt x="2771" y="3350"/>
                </a:lnTo>
                <a:lnTo>
                  <a:pt x="2791" y="3368"/>
                </a:lnTo>
                <a:lnTo>
                  <a:pt x="2803" y="3392"/>
                </a:lnTo>
                <a:lnTo>
                  <a:pt x="2807" y="3420"/>
                </a:lnTo>
                <a:lnTo>
                  <a:pt x="2803" y="3447"/>
                </a:lnTo>
                <a:lnTo>
                  <a:pt x="2791" y="3471"/>
                </a:lnTo>
                <a:lnTo>
                  <a:pt x="2771" y="3489"/>
                </a:lnTo>
                <a:lnTo>
                  <a:pt x="2747" y="3503"/>
                </a:lnTo>
                <a:lnTo>
                  <a:pt x="2721" y="3507"/>
                </a:lnTo>
                <a:lnTo>
                  <a:pt x="1981" y="3507"/>
                </a:lnTo>
                <a:lnTo>
                  <a:pt x="1953" y="3503"/>
                </a:lnTo>
                <a:lnTo>
                  <a:pt x="1929" y="3489"/>
                </a:lnTo>
                <a:lnTo>
                  <a:pt x="1912" y="3471"/>
                </a:lnTo>
                <a:lnTo>
                  <a:pt x="1900" y="3447"/>
                </a:lnTo>
                <a:lnTo>
                  <a:pt x="1894" y="3420"/>
                </a:lnTo>
                <a:lnTo>
                  <a:pt x="1900" y="3392"/>
                </a:lnTo>
                <a:lnTo>
                  <a:pt x="1912" y="3368"/>
                </a:lnTo>
                <a:lnTo>
                  <a:pt x="1929" y="3350"/>
                </a:lnTo>
                <a:lnTo>
                  <a:pt x="1953" y="3338"/>
                </a:lnTo>
                <a:lnTo>
                  <a:pt x="1981" y="3334"/>
                </a:lnTo>
                <a:close/>
                <a:moveTo>
                  <a:pt x="646" y="3066"/>
                </a:moveTo>
                <a:lnTo>
                  <a:pt x="646" y="4656"/>
                </a:lnTo>
                <a:lnTo>
                  <a:pt x="1470" y="4656"/>
                </a:lnTo>
                <a:lnTo>
                  <a:pt x="1470" y="3066"/>
                </a:lnTo>
                <a:lnTo>
                  <a:pt x="646" y="3066"/>
                </a:lnTo>
                <a:close/>
                <a:moveTo>
                  <a:pt x="4479" y="2899"/>
                </a:moveTo>
                <a:lnTo>
                  <a:pt x="5162" y="2899"/>
                </a:lnTo>
                <a:lnTo>
                  <a:pt x="5190" y="2903"/>
                </a:lnTo>
                <a:lnTo>
                  <a:pt x="5213" y="2915"/>
                </a:lnTo>
                <a:lnTo>
                  <a:pt x="5231" y="2934"/>
                </a:lnTo>
                <a:lnTo>
                  <a:pt x="5245" y="2958"/>
                </a:lnTo>
                <a:lnTo>
                  <a:pt x="5249" y="2984"/>
                </a:lnTo>
                <a:lnTo>
                  <a:pt x="5245" y="3012"/>
                </a:lnTo>
                <a:lnTo>
                  <a:pt x="5231" y="3036"/>
                </a:lnTo>
                <a:lnTo>
                  <a:pt x="5213" y="3056"/>
                </a:lnTo>
                <a:lnTo>
                  <a:pt x="5190" y="3068"/>
                </a:lnTo>
                <a:lnTo>
                  <a:pt x="5162" y="3072"/>
                </a:lnTo>
                <a:lnTo>
                  <a:pt x="4479" y="3072"/>
                </a:lnTo>
                <a:lnTo>
                  <a:pt x="4454" y="3068"/>
                </a:lnTo>
                <a:lnTo>
                  <a:pt x="4430" y="3056"/>
                </a:lnTo>
                <a:lnTo>
                  <a:pt x="4410" y="3036"/>
                </a:lnTo>
                <a:lnTo>
                  <a:pt x="4398" y="3012"/>
                </a:lnTo>
                <a:lnTo>
                  <a:pt x="4394" y="2984"/>
                </a:lnTo>
                <a:lnTo>
                  <a:pt x="4398" y="2958"/>
                </a:lnTo>
                <a:lnTo>
                  <a:pt x="4410" y="2934"/>
                </a:lnTo>
                <a:lnTo>
                  <a:pt x="4430" y="2915"/>
                </a:lnTo>
                <a:lnTo>
                  <a:pt x="4454" y="2903"/>
                </a:lnTo>
                <a:lnTo>
                  <a:pt x="4479" y="2899"/>
                </a:lnTo>
                <a:close/>
                <a:moveTo>
                  <a:pt x="3441" y="2899"/>
                </a:moveTo>
                <a:lnTo>
                  <a:pt x="4121" y="2899"/>
                </a:lnTo>
                <a:lnTo>
                  <a:pt x="4149" y="2903"/>
                </a:lnTo>
                <a:lnTo>
                  <a:pt x="4173" y="2915"/>
                </a:lnTo>
                <a:lnTo>
                  <a:pt x="4193" y="2934"/>
                </a:lnTo>
                <a:lnTo>
                  <a:pt x="4205" y="2958"/>
                </a:lnTo>
                <a:lnTo>
                  <a:pt x="4209" y="2984"/>
                </a:lnTo>
                <a:lnTo>
                  <a:pt x="4205" y="3012"/>
                </a:lnTo>
                <a:lnTo>
                  <a:pt x="4193" y="3036"/>
                </a:lnTo>
                <a:lnTo>
                  <a:pt x="4173" y="3056"/>
                </a:lnTo>
                <a:lnTo>
                  <a:pt x="4149" y="3068"/>
                </a:lnTo>
                <a:lnTo>
                  <a:pt x="4121" y="3072"/>
                </a:lnTo>
                <a:lnTo>
                  <a:pt x="3441" y="3072"/>
                </a:lnTo>
                <a:lnTo>
                  <a:pt x="3413" y="3068"/>
                </a:lnTo>
                <a:lnTo>
                  <a:pt x="3389" y="3056"/>
                </a:lnTo>
                <a:lnTo>
                  <a:pt x="3370" y="3036"/>
                </a:lnTo>
                <a:lnTo>
                  <a:pt x="3358" y="3012"/>
                </a:lnTo>
                <a:lnTo>
                  <a:pt x="3354" y="2984"/>
                </a:lnTo>
                <a:lnTo>
                  <a:pt x="3358" y="2958"/>
                </a:lnTo>
                <a:lnTo>
                  <a:pt x="3370" y="2934"/>
                </a:lnTo>
                <a:lnTo>
                  <a:pt x="3389" y="2915"/>
                </a:lnTo>
                <a:lnTo>
                  <a:pt x="3413" y="2903"/>
                </a:lnTo>
                <a:lnTo>
                  <a:pt x="3441" y="2899"/>
                </a:lnTo>
                <a:close/>
                <a:moveTo>
                  <a:pt x="1981" y="2893"/>
                </a:moveTo>
                <a:lnTo>
                  <a:pt x="3013" y="2893"/>
                </a:lnTo>
                <a:lnTo>
                  <a:pt x="3041" y="2897"/>
                </a:lnTo>
                <a:lnTo>
                  <a:pt x="3065" y="2909"/>
                </a:lnTo>
                <a:lnTo>
                  <a:pt x="3085" y="2928"/>
                </a:lnTo>
                <a:lnTo>
                  <a:pt x="3097" y="2952"/>
                </a:lnTo>
                <a:lnTo>
                  <a:pt x="3101" y="2978"/>
                </a:lnTo>
                <a:lnTo>
                  <a:pt x="3097" y="3006"/>
                </a:lnTo>
                <a:lnTo>
                  <a:pt x="3085" y="3030"/>
                </a:lnTo>
                <a:lnTo>
                  <a:pt x="3065" y="3048"/>
                </a:lnTo>
                <a:lnTo>
                  <a:pt x="3041" y="3062"/>
                </a:lnTo>
                <a:lnTo>
                  <a:pt x="3013" y="3066"/>
                </a:lnTo>
                <a:lnTo>
                  <a:pt x="1981" y="3066"/>
                </a:lnTo>
                <a:lnTo>
                  <a:pt x="1953" y="3062"/>
                </a:lnTo>
                <a:lnTo>
                  <a:pt x="1929" y="3048"/>
                </a:lnTo>
                <a:lnTo>
                  <a:pt x="1912" y="3030"/>
                </a:lnTo>
                <a:lnTo>
                  <a:pt x="1900" y="3006"/>
                </a:lnTo>
                <a:lnTo>
                  <a:pt x="1894" y="2978"/>
                </a:lnTo>
                <a:lnTo>
                  <a:pt x="1900" y="2952"/>
                </a:lnTo>
                <a:lnTo>
                  <a:pt x="1912" y="2928"/>
                </a:lnTo>
                <a:lnTo>
                  <a:pt x="1929" y="2909"/>
                </a:lnTo>
                <a:lnTo>
                  <a:pt x="1953" y="2897"/>
                </a:lnTo>
                <a:lnTo>
                  <a:pt x="1981" y="2893"/>
                </a:lnTo>
                <a:close/>
                <a:moveTo>
                  <a:pt x="561" y="2893"/>
                </a:moveTo>
                <a:lnTo>
                  <a:pt x="1557" y="2893"/>
                </a:lnTo>
                <a:lnTo>
                  <a:pt x="1585" y="2897"/>
                </a:lnTo>
                <a:lnTo>
                  <a:pt x="1609" y="2909"/>
                </a:lnTo>
                <a:lnTo>
                  <a:pt x="1627" y="2928"/>
                </a:lnTo>
                <a:lnTo>
                  <a:pt x="1639" y="2952"/>
                </a:lnTo>
                <a:lnTo>
                  <a:pt x="1645" y="2978"/>
                </a:lnTo>
                <a:lnTo>
                  <a:pt x="1645" y="4744"/>
                </a:lnTo>
                <a:lnTo>
                  <a:pt x="1639" y="4770"/>
                </a:lnTo>
                <a:lnTo>
                  <a:pt x="1627" y="4793"/>
                </a:lnTo>
                <a:lnTo>
                  <a:pt x="1609" y="4813"/>
                </a:lnTo>
                <a:lnTo>
                  <a:pt x="1585" y="4825"/>
                </a:lnTo>
                <a:lnTo>
                  <a:pt x="1557" y="4829"/>
                </a:lnTo>
                <a:lnTo>
                  <a:pt x="561" y="4829"/>
                </a:lnTo>
                <a:lnTo>
                  <a:pt x="533" y="4825"/>
                </a:lnTo>
                <a:lnTo>
                  <a:pt x="509" y="4813"/>
                </a:lnTo>
                <a:lnTo>
                  <a:pt x="489" y="4793"/>
                </a:lnTo>
                <a:lnTo>
                  <a:pt x="477" y="4770"/>
                </a:lnTo>
                <a:lnTo>
                  <a:pt x="473" y="4744"/>
                </a:lnTo>
                <a:lnTo>
                  <a:pt x="473" y="2978"/>
                </a:lnTo>
                <a:lnTo>
                  <a:pt x="477" y="2952"/>
                </a:lnTo>
                <a:lnTo>
                  <a:pt x="489" y="2928"/>
                </a:lnTo>
                <a:lnTo>
                  <a:pt x="509" y="2909"/>
                </a:lnTo>
                <a:lnTo>
                  <a:pt x="533" y="2897"/>
                </a:lnTo>
                <a:lnTo>
                  <a:pt x="561" y="2893"/>
                </a:lnTo>
                <a:close/>
                <a:moveTo>
                  <a:pt x="3467" y="2280"/>
                </a:moveTo>
                <a:lnTo>
                  <a:pt x="4909" y="2280"/>
                </a:lnTo>
                <a:lnTo>
                  <a:pt x="4935" y="2284"/>
                </a:lnTo>
                <a:lnTo>
                  <a:pt x="4959" y="2298"/>
                </a:lnTo>
                <a:lnTo>
                  <a:pt x="4979" y="2316"/>
                </a:lnTo>
                <a:lnTo>
                  <a:pt x="4991" y="2340"/>
                </a:lnTo>
                <a:lnTo>
                  <a:pt x="4995" y="2368"/>
                </a:lnTo>
                <a:lnTo>
                  <a:pt x="4991" y="2396"/>
                </a:lnTo>
                <a:lnTo>
                  <a:pt x="4979" y="2420"/>
                </a:lnTo>
                <a:lnTo>
                  <a:pt x="4959" y="2437"/>
                </a:lnTo>
                <a:lnTo>
                  <a:pt x="4935" y="2449"/>
                </a:lnTo>
                <a:lnTo>
                  <a:pt x="4909" y="2453"/>
                </a:lnTo>
                <a:lnTo>
                  <a:pt x="3467" y="2453"/>
                </a:lnTo>
                <a:lnTo>
                  <a:pt x="3439" y="2449"/>
                </a:lnTo>
                <a:lnTo>
                  <a:pt x="3415" y="2437"/>
                </a:lnTo>
                <a:lnTo>
                  <a:pt x="3395" y="2420"/>
                </a:lnTo>
                <a:lnTo>
                  <a:pt x="3383" y="2396"/>
                </a:lnTo>
                <a:lnTo>
                  <a:pt x="3379" y="2368"/>
                </a:lnTo>
                <a:lnTo>
                  <a:pt x="3383" y="2340"/>
                </a:lnTo>
                <a:lnTo>
                  <a:pt x="3395" y="2316"/>
                </a:lnTo>
                <a:lnTo>
                  <a:pt x="3415" y="2298"/>
                </a:lnTo>
                <a:lnTo>
                  <a:pt x="3439" y="2284"/>
                </a:lnTo>
                <a:lnTo>
                  <a:pt x="3467" y="2280"/>
                </a:lnTo>
                <a:close/>
                <a:moveTo>
                  <a:pt x="3467" y="1839"/>
                </a:moveTo>
                <a:lnTo>
                  <a:pt x="5092" y="1839"/>
                </a:lnTo>
                <a:lnTo>
                  <a:pt x="5118" y="1845"/>
                </a:lnTo>
                <a:lnTo>
                  <a:pt x="5142" y="1857"/>
                </a:lnTo>
                <a:lnTo>
                  <a:pt x="5162" y="1875"/>
                </a:lnTo>
                <a:lnTo>
                  <a:pt x="5174" y="1899"/>
                </a:lnTo>
                <a:lnTo>
                  <a:pt x="5178" y="1926"/>
                </a:lnTo>
                <a:lnTo>
                  <a:pt x="5174" y="1954"/>
                </a:lnTo>
                <a:lnTo>
                  <a:pt x="5162" y="1978"/>
                </a:lnTo>
                <a:lnTo>
                  <a:pt x="5142" y="1996"/>
                </a:lnTo>
                <a:lnTo>
                  <a:pt x="5118" y="2008"/>
                </a:lnTo>
                <a:lnTo>
                  <a:pt x="5092" y="2014"/>
                </a:lnTo>
                <a:lnTo>
                  <a:pt x="3467" y="2014"/>
                </a:lnTo>
                <a:lnTo>
                  <a:pt x="3439" y="2008"/>
                </a:lnTo>
                <a:lnTo>
                  <a:pt x="3415" y="1996"/>
                </a:lnTo>
                <a:lnTo>
                  <a:pt x="3395" y="1978"/>
                </a:lnTo>
                <a:lnTo>
                  <a:pt x="3383" y="1954"/>
                </a:lnTo>
                <a:lnTo>
                  <a:pt x="3379" y="1926"/>
                </a:lnTo>
                <a:lnTo>
                  <a:pt x="3383" y="1899"/>
                </a:lnTo>
                <a:lnTo>
                  <a:pt x="3395" y="1875"/>
                </a:lnTo>
                <a:lnTo>
                  <a:pt x="3415" y="1857"/>
                </a:lnTo>
                <a:lnTo>
                  <a:pt x="3439" y="1845"/>
                </a:lnTo>
                <a:lnTo>
                  <a:pt x="3467" y="1839"/>
                </a:lnTo>
                <a:close/>
                <a:moveTo>
                  <a:pt x="3467" y="1400"/>
                </a:moveTo>
                <a:lnTo>
                  <a:pt x="4909" y="1400"/>
                </a:lnTo>
                <a:lnTo>
                  <a:pt x="4935" y="1404"/>
                </a:lnTo>
                <a:lnTo>
                  <a:pt x="4959" y="1415"/>
                </a:lnTo>
                <a:lnTo>
                  <a:pt x="4979" y="1433"/>
                </a:lnTo>
                <a:lnTo>
                  <a:pt x="4991" y="1457"/>
                </a:lnTo>
                <a:lnTo>
                  <a:pt x="4995" y="1485"/>
                </a:lnTo>
                <a:lnTo>
                  <a:pt x="4991" y="1513"/>
                </a:lnTo>
                <a:lnTo>
                  <a:pt x="4979" y="1537"/>
                </a:lnTo>
                <a:lnTo>
                  <a:pt x="4959" y="1555"/>
                </a:lnTo>
                <a:lnTo>
                  <a:pt x="4935" y="1567"/>
                </a:lnTo>
                <a:lnTo>
                  <a:pt x="4909" y="1573"/>
                </a:lnTo>
                <a:lnTo>
                  <a:pt x="3467" y="1573"/>
                </a:lnTo>
                <a:lnTo>
                  <a:pt x="3439" y="1567"/>
                </a:lnTo>
                <a:lnTo>
                  <a:pt x="3415" y="1555"/>
                </a:lnTo>
                <a:lnTo>
                  <a:pt x="3395" y="1537"/>
                </a:lnTo>
                <a:lnTo>
                  <a:pt x="3383" y="1513"/>
                </a:lnTo>
                <a:lnTo>
                  <a:pt x="3379" y="1485"/>
                </a:lnTo>
                <a:lnTo>
                  <a:pt x="3383" y="1457"/>
                </a:lnTo>
                <a:lnTo>
                  <a:pt x="3395" y="1433"/>
                </a:lnTo>
                <a:lnTo>
                  <a:pt x="3415" y="1415"/>
                </a:lnTo>
                <a:lnTo>
                  <a:pt x="3439" y="1404"/>
                </a:lnTo>
                <a:lnTo>
                  <a:pt x="3467" y="1400"/>
                </a:lnTo>
                <a:close/>
                <a:moveTo>
                  <a:pt x="6385" y="968"/>
                </a:moveTo>
                <a:lnTo>
                  <a:pt x="5673" y="968"/>
                </a:lnTo>
                <a:lnTo>
                  <a:pt x="5673" y="5153"/>
                </a:lnTo>
                <a:lnTo>
                  <a:pt x="5679" y="5217"/>
                </a:lnTo>
                <a:lnTo>
                  <a:pt x="5695" y="5277"/>
                </a:lnTo>
                <a:lnTo>
                  <a:pt x="5723" y="5332"/>
                </a:lnTo>
                <a:lnTo>
                  <a:pt x="5756" y="5382"/>
                </a:lnTo>
                <a:lnTo>
                  <a:pt x="5800" y="5424"/>
                </a:lnTo>
                <a:lnTo>
                  <a:pt x="5850" y="5459"/>
                </a:lnTo>
                <a:lnTo>
                  <a:pt x="5906" y="5485"/>
                </a:lnTo>
                <a:lnTo>
                  <a:pt x="5965" y="5503"/>
                </a:lnTo>
                <a:lnTo>
                  <a:pt x="6029" y="5509"/>
                </a:lnTo>
                <a:lnTo>
                  <a:pt x="6093" y="5503"/>
                </a:lnTo>
                <a:lnTo>
                  <a:pt x="6152" y="5485"/>
                </a:lnTo>
                <a:lnTo>
                  <a:pt x="6208" y="5459"/>
                </a:lnTo>
                <a:lnTo>
                  <a:pt x="6258" y="5424"/>
                </a:lnTo>
                <a:lnTo>
                  <a:pt x="6301" y="5382"/>
                </a:lnTo>
                <a:lnTo>
                  <a:pt x="6335" y="5332"/>
                </a:lnTo>
                <a:lnTo>
                  <a:pt x="6361" y="5277"/>
                </a:lnTo>
                <a:lnTo>
                  <a:pt x="6379" y="5217"/>
                </a:lnTo>
                <a:lnTo>
                  <a:pt x="6385" y="5153"/>
                </a:lnTo>
                <a:lnTo>
                  <a:pt x="6385" y="968"/>
                </a:lnTo>
                <a:close/>
                <a:moveTo>
                  <a:pt x="3467" y="958"/>
                </a:moveTo>
                <a:lnTo>
                  <a:pt x="4692" y="958"/>
                </a:lnTo>
                <a:lnTo>
                  <a:pt x="4720" y="962"/>
                </a:lnTo>
                <a:lnTo>
                  <a:pt x="4744" y="974"/>
                </a:lnTo>
                <a:lnTo>
                  <a:pt x="4764" y="994"/>
                </a:lnTo>
                <a:lnTo>
                  <a:pt x="4776" y="1016"/>
                </a:lnTo>
                <a:lnTo>
                  <a:pt x="4780" y="1044"/>
                </a:lnTo>
                <a:lnTo>
                  <a:pt x="4776" y="1072"/>
                </a:lnTo>
                <a:lnTo>
                  <a:pt x="4764" y="1095"/>
                </a:lnTo>
                <a:lnTo>
                  <a:pt x="4744" y="1113"/>
                </a:lnTo>
                <a:lnTo>
                  <a:pt x="4720" y="1127"/>
                </a:lnTo>
                <a:lnTo>
                  <a:pt x="4692" y="1131"/>
                </a:lnTo>
                <a:lnTo>
                  <a:pt x="3467" y="1131"/>
                </a:lnTo>
                <a:lnTo>
                  <a:pt x="3439" y="1127"/>
                </a:lnTo>
                <a:lnTo>
                  <a:pt x="3415" y="1113"/>
                </a:lnTo>
                <a:lnTo>
                  <a:pt x="3395" y="1095"/>
                </a:lnTo>
                <a:lnTo>
                  <a:pt x="3383" y="1072"/>
                </a:lnTo>
                <a:lnTo>
                  <a:pt x="3379" y="1044"/>
                </a:lnTo>
                <a:lnTo>
                  <a:pt x="3383" y="1016"/>
                </a:lnTo>
                <a:lnTo>
                  <a:pt x="3395" y="994"/>
                </a:lnTo>
                <a:lnTo>
                  <a:pt x="3415" y="974"/>
                </a:lnTo>
                <a:lnTo>
                  <a:pt x="3439" y="962"/>
                </a:lnTo>
                <a:lnTo>
                  <a:pt x="3467" y="958"/>
                </a:lnTo>
                <a:close/>
                <a:moveTo>
                  <a:pt x="646" y="690"/>
                </a:moveTo>
                <a:lnTo>
                  <a:pt x="646" y="2280"/>
                </a:lnTo>
                <a:lnTo>
                  <a:pt x="3000" y="2280"/>
                </a:lnTo>
                <a:lnTo>
                  <a:pt x="3000" y="690"/>
                </a:lnTo>
                <a:lnTo>
                  <a:pt x="646" y="690"/>
                </a:lnTo>
                <a:close/>
                <a:moveTo>
                  <a:pt x="3467" y="517"/>
                </a:moveTo>
                <a:lnTo>
                  <a:pt x="5092" y="517"/>
                </a:lnTo>
                <a:lnTo>
                  <a:pt x="5118" y="521"/>
                </a:lnTo>
                <a:lnTo>
                  <a:pt x="5142" y="533"/>
                </a:lnTo>
                <a:lnTo>
                  <a:pt x="5162" y="553"/>
                </a:lnTo>
                <a:lnTo>
                  <a:pt x="5174" y="576"/>
                </a:lnTo>
                <a:lnTo>
                  <a:pt x="5178" y="602"/>
                </a:lnTo>
                <a:lnTo>
                  <a:pt x="5174" y="630"/>
                </a:lnTo>
                <a:lnTo>
                  <a:pt x="5162" y="654"/>
                </a:lnTo>
                <a:lnTo>
                  <a:pt x="5142" y="674"/>
                </a:lnTo>
                <a:lnTo>
                  <a:pt x="5118" y="686"/>
                </a:lnTo>
                <a:lnTo>
                  <a:pt x="5092" y="690"/>
                </a:lnTo>
                <a:lnTo>
                  <a:pt x="3467" y="690"/>
                </a:lnTo>
                <a:lnTo>
                  <a:pt x="3439" y="686"/>
                </a:lnTo>
                <a:lnTo>
                  <a:pt x="3415" y="674"/>
                </a:lnTo>
                <a:lnTo>
                  <a:pt x="3395" y="654"/>
                </a:lnTo>
                <a:lnTo>
                  <a:pt x="3383" y="630"/>
                </a:lnTo>
                <a:lnTo>
                  <a:pt x="3379" y="602"/>
                </a:lnTo>
                <a:lnTo>
                  <a:pt x="3383" y="576"/>
                </a:lnTo>
                <a:lnTo>
                  <a:pt x="3395" y="553"/>
                </a:lnTo>
                <a:lnTo>
                  <a:pt x="3415" y="533"/>
                </a:lnTo>
                <a:lnTo>
                  <a:pt x="3439" y="521"/>
                </a:lnTo>
                <a:lnTo>
                  <a:pt x="3467" y="517"/>
                </a:lnTo>
                <a:close/>
                <a:moveTo>
                  <a:pt x="561" y="517"/>
                </a:moveTo>
                <a:lnTo>
                  <a:pt x="3085" y="517"/>
                </a:lnTo>
                <a:lnTo>
                  <a:pt x="3113" y="521"/>
                </a:lnTo>
                <a:lnTo>
                  <a:pt x="3137" y="533"/>
                </a:lnTo>
                <a:lnTo>
                  <a:pt x="3157" y="553"/>
                </a:lnTo>
                <a:lnTo>
                  <a:pt x="3169" y="576"/>
                </a:lnTo>
                <a:lnTo>
                  <a:pt x="3173" y="602"/>
                </a:lnTo>
                <a:lnTo>
                  <a:pt x="3173" y="2368"/>
                </a:lnTo>
                <a:lnTo>
                  <a:pt x="3169" y="2396"/>
                </a:lnTo>
                <a:lnTo>
                  <a:pt x="3157" y="2420"/>
                </a:lnTo>
                <a:lnTo>
                  <a:pt x="3137" y="2437"/>
                </a:lnTo>
                <a:lnTo>
                  <a:pt x="3113" y="2449"/>
                </a:lnTo>
                <a:lnTo>
                  <a:pt x="3085" y="2453"/>
                </a:lnTo>
                <a:lnTo>
                  <a:pt x="561" y="2453"/>
                </a:lnTo>
                <a:lnTo>
                  <a:pt x="533" y="2449"/>
                </a:lnTo>
                <a:lnTo>
                  <a:pt x="509" y="2437"/>
                </a:lnTo>
                <a:lnTo>
                  <a:pt x="489" y="2420"/>
                </a:lnTo>
                <a:lnTo>
                  <a:pt x="477" y="2396"/>
                </a:lnTo>
                <a:lnTo>
                  <a:pt x="473" y="2368"/>
                </a:lnTo>
                <a:lnTo>
                  <a:pt x="473" y="602"/>
                </a:lnTo>
                <a:lnTo>
                  <a:pt x="477" y="576"/>
                </a:lnTo>
                <a:lnTo>
                  <a:pt x="489" y="553"/>
                </a:lnTo>
                <a:lnTo>
                  <a:pt x="509" y="533"/>
                </a:lnTo>
                <a:lnTo>
                  <a:pt x="533" y="521"/>
                </a:lnTo>
                <a:lnTo>
                  <a:pt x="561" y="517"/>
                </a:lnTo>
                <a:close/>
                <a:moveTo>
                  <a:pt x="173" y="173"/>
                </a:moveTo>
                <a:lnTo>
                  <a:pt x="173" y="5046"/>
                </a:lnTo>
                <a:lnTo>
                  <a:pt x="179" y="5121"/>
                </a:lnTo>
                <a:lnTo>
                  <a:pt x="197" y="5193"/>
                </a:lnTo>
                <a:lnTo>
                  <a:pt x="225" y="5259"/>
                </a:lnTo>
                <a:lnTo>
                  <a:pt x="263" y="5318"/>
                </a:lnTo>
                <a:lnTo>
                  <a:pt x="308" y="5372"/>
                </a:lnTo>
                <a:lnTo>
                  <a:pt x="362" y="5420"/>
                </a:lnTo>
                <a:lnTo>
                  <a:pt x="424" y="5457"/>
                </a:lnTo>
                <a:lnTo>
                  <a:pt x="489" y="5485"/>
                </a:lnTo>
                <a:lnTo>
                  <a:pt x="561" y="5503"/>
                </a:lnTo>
                <a:lnTo>
                  <a:pt x="637" y="5509"/>
                </a:lnTo>
                <a:lnTo>
                  <a:pt x="5637" y="5509"/>
                </a:lnTo>
                <a:lnTo>
                  <a:pt x="5589" y="5447"/>
                </a:lnTo>
                <a:lnTo>
                  <a:pt x="5552" y="5382"/>
                </a:lnTo>
                <a:lnTo>
                  <a:pt x="5522" y="5308"/>
                </a:lnTo>
                <a:lnTo>
                  <a:pt x="5506" y="5233"/>
                </a:lnTo>
                <a:lnTo>
                  <a:pt x="5500" y="5153"/>
                </a:lnTo>
                <a:lnTo>
                  <a:pt x="5500" y="173"/>
                </a:lnTo>
                <a:lnTo>
                  <a:pt x="173" y="173"/>
                </a:lnTo>
                <a:close/>
                <a:moveTo>
                  <a:pt x="88" y="0"/>
                </a:moveTo>
                <a:lnTo>
                  <a:pt x="5585" y="0"/>
                </a:lnTo>
                <a:lnTo>
                  <a:pt x="5613" y="4"/>
                </a:lnTo>
                <a:lnTo>
                  <a:pt x="5637" y="18"/>
                </a:lnTo>
                <a:lnTo>
                  <a:pt x="5655" y="36"/>
                </a:lnTo>
                <a:lnTo>
                  <a:pt x="5667" y="60"/>
                </a:lnTo>
                <a:lnTo>
                  <a:pt x="5673" y="87"/>
                </a:lnTo>
                <a:lnTo>
                  <a:pt x="5673" y="795"/>
                </a:lnTo>
                <a:lnTo>
                  <a:pt x="6385" y="795"/>
                </a:lnTo>
                <a:lnTo>
                  <a:pt x="6431" y="801"/>
                </a:lnTo>
                <a:lnTo>
                  <a:pt x="6473" y="819"/>
                </a:lnTo>
                <a:lnTo>
                  <a:pt x="6506" y="847"/>
                </a:lnTo>
                <a:lnTo>
                  <a:pt x="6534" y="881"/>
                </a:lnTo>
                <a:lnTo>
                  <a:pt x="6552" y="922"/>
                </a:lnTo>
                <a:lnTo>
                  <a:pt x="6558" y="968"/>
                </a:lnTo>
                <a:lnTo>
                  <a:pt x="6558" y="5153"/>
                </a:lnTo>
                <a:lnTo>
                  <a:pt x="6552" y="5231"/>
                </a:lnTo>
                <a:lnTo>
                  <a:pt x="6536" y="5304"/>
                </a:lnTo>
                <a:lnTo>
                  <a:pt x="6508" y="5376"/>
                </a:lnTo>
                <a:lnTo>
                  <a:pt x="6473" y="5440"/>
                </a:lnTo>
                <a:lnTo>
                  <a:pt x="6427" y="5499"/>
                </a:lnTo>
                <a:lnTo>
                  <a:pt x="6375" y="5551"/>
                </a:lnTo>
                <a:lnTo>
                  <a:pt x="6317" y="5597"/>
                </a:lnTo>
                <a:lnTo>
                  <a:pt x="6252" y="5632"/>
                </a:lnTo>
                <a:lnTo>
                  <a:pt x="6182" y="5658"/>
                </a:lnTo>
                <a:lnTo>
                  <a:pt x="6107" y="5676"/>
                </a:lnTo>
                <a:lnTo>
                  <a:pt x="6029" y="5682"/>
                </a:lnTo>
                <a:lnTo>
                  <a:pt x="5967" y="5678"/>
                </a:lnTo>
                <a:lnTo>
                  <a:pt x="5955" y="5680"/>
                </a:lnTo>
                <a:lnTo>
                  <a:pt x="5941" y="5682"/>
                </a:lnTo>
                <a:lnTo>
                  <a:pt x="637" y="5682"/>
                </a:lnTo>
                <a:lnTo>
                  <a:pt x="549" y="5676"/>
                </a:lnTo>
                <a:lnTo>
                  <a:pt x="467" y="5658"/>
                </a:lnTo>
                <a:lnTo>
                  <a:pt x="388" y="5632"/>
                </a:lnTo>
                <a:lnTo>
                  <a:pt x="314" y="5595"/>
                </a:lnTo>
                <a:lnTo>
                  <a:pt x="247" y="5549"/>
                </a:lnTo>
                <a:lnTo>
                  <a:pt x="187" y="5495"/>
                </a:lnTo>
                <a:lnTo>
                  <a:pt x="133" y="5434"/>
                </a:lnTo>
                <a:lnTo>
                  <a:pt x="88" y="5366"/>
                </a:lnTo>
                <a:lnTo>
                  <a:pt x="50" y="5292"/>
                </a:lnTo>
                <a:lnTo>
                  <a:pt x="22" y="5215"/>
                </a:lnTo>
                <a:lnTo>
                  <a:pt x="6" y="5131"/>
                </a:lnTo>
                <a:lnTo>
                  <a:pt x="0" y="5046"/>
                </a:lnTo>
                <a:lnTo>
                  <a:pt x="0" y="87"/>
                </a:lnTo>
                <a:lnTo>
                  <a:pt x="4" y="60"/>
                </a:lnTo>
                <a:lnTo>
                  <a:pt x="16" y="36"/>
                </a:lnTo>
                <a:lnTo>
                  <a:pt x="36" y="18"/>
                </a:lnTo>
                <a:lnTo>
                  <a:pt x="60" y="4"/>
                </a:lnTo>
                <a:lnTo>
                  <a:pt x="8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52" name="Group 51">
            <a:extLst>
              <a:ext uri="{FF2B5EF4-FFF2-40B4-BE49-F238E27FC236}">
                <a16:creationId xmlns:a16="http://schemas.microsoft.com/office/drawing/2014/main" id="{A072A4B1-CEFD-4238-F139-9E6C89D96EB9}"/>
              </a:ext>
            </a:extLst>
          </p:cNvPr>
          <p:cNvGrpSpPr/>
          <p:nvPr/>
        </p:nvGrpSpPr>
        <p:grpSpPr>
          <a:xfrm>
            <a:off x="10654916" y="3768801"/>
            <a:ext cx="419125" cy="414160"/>
            <a:chOff x="11134618" y="2265484"/>
            <a:chExt cx="419125" cy="414160"/>
          </a:xfrm>
        </p:grpSpPr>
        <p:sp>
          <p:nvSpPr>
            <p:cNvPr id="53" name="Freeform 82">
              <a:extLst>
                <a:ext uri="{FF2B5EF4-FFF2-40B4-BE49-F238E27FC236}">
                  <a16:creationId xmlns:a16="http://schemas.microsoft.com/office/drawing/2014/main" id="{CAF2C02C-6ED4-B8D1-2C56-B74D361A70BB}"/>
                </a:ext>
              </a:extLst>
            </p:cNvPr>
            <p:cNvSpPr>
              <a:spLocks noEditPoints="1"/>
            </p:cNvSpPr>
            <p:nvPr/>
          </p:nvSpPr>
          <p:spPr bwMode="auto">
            <a:xfrm>
              <a:off x="11177457" y="2419944"/>
              <a:ext cx="96651" cy="161796"/>
            </a:xfrm>
            <a:custGeom>
              <a:avLst/>
              <a:gdLst>
                <a:gd name="T0" fmla="*/ 1323 w 1655"/>
                <a:gd name="T1" fmla="*/ 209 h 2533"/>
                <a:gd name="T2" fmla="*/ 1277 w 1655"/>
                <a:gd name="T3" fmla="*/ 233 h 2533"/>
                <a:gd name="T4" fmla="*/ 219 w 1655"/>
                <a:gd name="T5" fmla="*/ 1242 h 2533"/>
                <a:gd name="T6" fmla="*/ 205 w 1655"/>
                <a:gd name="T7" fmla="*/ 1296 h 2533"/>
                <a:gd name="T8" fmla="*/ 221 w 1655"/>
                <a:gd name="T9" fmla="*/ 1349 h 2533"/>
                <a:gd name="T10" fmla="*/ 1279 w 1655"/>
                <a:gd name="T11" fmla="*/ 2302 h 2533"/>
                <a:gd name="T12" fmla="*/ 1323 w 1655"/>
                <a:gd name="T13" fmla="*/ 2324 h 2533"/>
                <a:gd name="T14" fmla="*/ 1377 w 1655"/>
                <a:gd name="T15" fmla="*/ 2324 h 2533"/>
                <a:gd name="T16" fmla="*/ 1424 w 1655"/>
                <a:gd name="T17" fmla="*/ 2294 h 2533"/>
                <a:gd name="T18" fmla="*/ 1450 w 1655"/>
                <a:gd name="T19" fmla="*/ 2235 h 2533"/>
                <a:gd name="T20" fmla="*/ 1436 w 1655"/>
                <a:gd name="T21" fmla="*/ 2175 h 2533"/>
                <a:gd name="T22" fmla="*/ 543 w 1655"/>
                <a:gd name="T23" fmla="*/ 1365 h 2533"/>
                <a:gd name="T24" fmla="*/ 511 w 1655"/>
                <a:gd name="T25" fmla="*/ 1319 h 2533"/>
                <a:gd name="T26" fmla="*/ 511 w 1655"/>
                <a:gd name="T27" fmla="*/ 1264 h 2533"/>
                <a:gd name="T28" fmla="*/ 539 w 1655"/>
                <a:gd name="T29" fmla="*/ 1216 h 2533"/>
                <a:gd name="T30" fmla="*/ 1436 w 1655"/>
                <a:gd name="T31" fmla="*/ 362 h 2533"/>
                <a:gd name="T32" fmla="*/ 1450 w 1655"/>
                <a:gd name="T33" fmla="*/ 311 h 2533"/>
                <a:gd name="T34" fmla="*/ 1438 w 1655"/>
                <a:gd name="T35" fmla="*/ 259 h 2533"/>
                <a:gd name="T36" fmla="*/ 1403 w 1655"/>
                <a:gd name="T37" fmla="*/ 221 h 2533"/>
                <a:gd name="T38" fmla="*/ 1351 w 1655"/>
                <a:gd name="T39" fmla="*/ 205 h 2533"/>
                <a:gd name="T40" fmla="*/ 1357 w 1655"/>
                <a:gd name="T41" fmla="*/ 0 h 2533"/>
                <a:gd name="T42" fmla="*/ 1452 w 1655"/>
                <a:gd name="T43" fmla="*/ 18 h 2533"/>
                <a:gd name="T44" fmla="*/ 1536 w 1655"/>
                <a:gd name="T45" fmla="*/ 64 h 2533"/>
                <a:gd name="T46" fmla="*/ 1601 w 1655"/>
                <a:gd name="T47" fmla="*/ 134 h 2533"/>
                <a:gd name="T48" fmla="*/ 1643 w 1655"/>
                <a:gd name="T49" fmla="*/ 221 h 2533"/>
                <a:gd name="T50" fmla="*/ 1655 w 1655"/>
                <a:gd name="T51" fmla="*/ 317 h 2533"/>
                <a:gd name="T52" fmla="*/ 1639 w 1655"/>
                <a:gd name="T53" fmla="*/ 412 h 2533"/>
                <a:gd name="T54" fmla="*/ 1593 w 1655"/>
                <a:gd name="T55" fmla="*/ 496 h 2533"/>
                <a:gd name="T56" fmla="*/ 762 w 1655"/>
                <a:gd name="T57" fmla="*/ 1288 h 2533"/>
                <a:gd name="T58" fmla="*/ 1591 w 1655"/>
                <a:gd name="T59" fmla="*/ 2036 h 2533"/>
                <a:gd name="T60" fmla="*/ 1641 w 1655"/>
                <a:gd name="T61" fmla="*/ 2131 h 2533"/>
                <a:gd name="T62" fmla="*/ 1655 w 1655"/>
                <a:gd name="T63" fmla="*/ 2235 h 2533"/>
                <a:gd name="T64" fmla="*/ 1635 w 1655"/>
                <a:gd name="T65" fmla="*/ 2338 h 2533"/>
                <a:gd name="T66" fmla="*/ 1578 w 1655"/>
                <a:gd name="T67" fmla="*/ 2430 h 2533"/>
                <a:gd name="T68" fmla="*/ 1496 w 1655"/>
                <a:gd name="T69" fmla="*/ 2495 h 2533"/>
                <a:gd name="T70" fmla="*/ 1401 w 1655"/>
                <a:gd name="T71" fmla="*/ 2529 h 2533"/>
                <a:gd name="T72" fmla="*/ 1291 w 1655"/>
                <a:gd name="T73" fmla="*/ 2527 h 2533"/>
                <a:gd name="T74" fmla="*/ 1188 w 1655"/>
                <a:gd name="T75" fmla="*/ 2489 h 2533"/>
                <a:gd name="T76" fmla="*/ 102 w 1655"/>
                <a:gd name="T77" fmla="*/ 1524 h 2533"/>
                <a:gd name="T78" fmla="*/ 38 w 1655"/>
                <a:gd name="T79" fmla="*/ 1445 h 2533"/>
                <a:gd name="T80" fmla="*/ 4 w 1655"/>
                <a:gd name="T81" fmla="*/ 1349 h 2533"/>
                <a:gd name="T82" fmla="*/ 2 w 1655"/>
                <a:gd name="T83" fmla="*/ 1248 h 2533"/>
                <a:gd name="T84" fmla="*/ 34 w 1655"/>
                <a:gd name="T85" fmla="*/ 1150 h 2533"/>
                <a:gd name="T86" fmla="*/ 96 w 1655"/>
                <a:gd name="T87" fmla="*/ 1071 h 2533"/>
                <a:gd name="T88" fmla="*/ 1174 w 1655"/>
                <a:gd name="T89" fmla="*/ 54 h 2533"/>
                <a:gd name="T90" fmla="*/ 1261 w 1655"/>
                <a:gd name="T91" fmla="*/ 12 h 2533"/>
                <a:gd name="T92" fmla="*/ 1357 w 1655"/>
                <a:gd name="T93" fmla="*/ 0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5" h="2533">
                  <a:moveTo>
                    <a:pt x="1349" y="205"/>
                  </a:moveTo>
                  <a:lnTo>
                    <a:pt x="1323" y="209"/>
                  </a:lnTo>
                  <a:lnTo>
                    <a:pt x="1299" y="217"/>
                  </a:lnTo>
                  <a:lnTo>
                    <a:pt x="1277" y="233"/>
                  </a:lnTo>
                  <a:lnTo>
                    <a:pt x="237" y="1220"/>
                  </a:lnTo>
                  <a:lnTo>
                    <a:pt x="219" y="1242"/>
                  </a:lnTo>
                  <a:lnTo>
                    <a:pt x="209" y="1268"/>
                  </a:lnTo>
                  <a:lnTo>
                    <a:pt x="205" y="1296"/>
                  </a:lnTo>
                  <a:lnTo>
                    <a:pt x="209" y="1323"/>
                  </a:lnTo>
                  <a:lnTo>
                    <a:pt x="221" y="1349"/>
                  </a:lnTo>
                  <a:lnTo>
                    <a:pt x="239" y="1371"/>
                  </a:lnTo>
                  <a:lnTo>
                    <a:pt x="1279" y="2302"/>
                  </a:lnTo>
                  <a:lnTo>
                    <a:pt x="1299" y="2316"/>
                  </a:lnTo>
                  <a:lnTo>
                    <a:pt x="1323" y="2324"/>
                  </a:lnTo>
                  <a:lnTo>
                    <a:pt x="1349" y="2328"/>
                  </a:lnTo>
                  <a:lnTo>
                    <a:pt x="1377" y="2324"/>
                  </a:lnTo>
                  <a:lnTo>
                    <a:pt x="1403" y="2312"/>
                  </a:lnTo>
                  <a:lnTo>
                    <a:pt x="1424" y="2294"/>
                  </a:lnTo>
                  <a:lnTo>
                    <a:pt x="1442" y="2266"/>
                  </a:lnTo>
                  <a:lnTo>
                    <a:pt x="1450" y="2235"/>
                  </a:lnTo>
                  <a:lnTo>
                    <a:pt x="1448" y="2203"/>
                  </a:lnTo>
                  <a:lnTo>
                    <a:pt x="1436" y="2175"/>
                  </a:lnTo>
                  <a:lnTo>
                    <a:pt x="1416" y="2149"/>
                  </a:lnTo>
                  <a:lnTo>
                    <a:pt x="543" y="1365"/>
                  </a:lnTo>
                  <a:lnTo>
                    <a:pt x="523" y="1345"/>
                  </a:lnTo>
                  <a:lnTo>
                    <a:pt x="511" y="1319"/>
                  </a:lnTo>
                  <a:lnTo>
                    <a:pt x="507" y="1292"/>
                  </a:lnTo>
                  <a:lnTo>
                    <a:pt x="511" y="1264"/>
                  </a:lnTo>
                  <a:lnTo>
                    <a:pt x="523" y="1238"/>
                  </a:lnTo>
                  <a:lnTo>
                    <a:pt x="539" y="1216"/>
                  </a:lnTo>
                  <a:lnTo>
                    <a:pt x="1418" y="382"/>
                  </a:lnTo>
                  <a:lnTo>
                    <a:pt x="1436" y="362"/>
                  </a:lnTo>
                  <a:lnTo>
                    <a:pt x="1446" y="337"/>
                  </a:lnTo>
                  <a:lnTo>
                    <a:pt x="1450" y="311"/>
                  </a:lnTo>
                  <a:lnTo>
                    <a:pt x="1448" y="285"/>
                  </a:lnTo>
                  <a:lnTo>
                    <a:pt x="1438" y="259"/>
                  </a:lnTo>
                  <a:lnTo>
                    <a:pt x="1422" y="237"/>
                  </a:lnTo>
                  <a:lnTo>
                    <a:pt x="1403" y="221"/>
                  </a:lnTo>
                  <a:lnTo>
                    <a:pt x="1377" y="209"/>
                  </a:lnTo>
                  <a:lnTo>
                    <a:pt x="1351" y="205"/>
                  </a:lnTo>
                  <a:lnTo>
                    <a:pt x="1349" y="205"/>
                  </a:lnTo>
                  <a:close/>
                  <a:moveTo>
                    <a:pt x="1357" y="0"/>
                  </a:moveTo>
                  <a:lnTo>
                    <a:pt x="1405" y="4"/>
                  </a:lnTo>
                  <a:lnTo>
                    <a:pt x="1452" y="18"/>
                  </a:lnTo>
                  <a:lnTo>
                    <a:pt x="1496" y="36"/>
                  </a:lnTo>
                  <a:lnTo>
                    <a:pt x="1536" y="64"/>
                  </a:lnTo>
                  <a:lnTo>
                    <a:pt x="1572" y="96"/>
                  </a:lnTo>
                  <a:lnTo>
                    <a:pt x="1601" y="134"/>
                  </a:lnTo>
                  <a:lnTo>
                    <a:pt x="1627" y="175"/>
                  </a:lnTo>
                  <a:lnTo>
                    <a:pt x="1643" y="221"/>
                  </a:lnTo>
                  <a:lnTo>
                    <a:pt x="1653" y="267"/>
                  </a:lnTo>
                  <a:lnTo>
                    <a:pt x="1655" y="317"/>
                  </a:lnTo>
                  <a:lnTo>
                    <a:pt x="1651" y="364"/>
                  </a:lnTo>
                  <a:lnTo>
                    <a:pt x="1639" y="412"/>
                  </a:lnTo>
                  <a:lnTo>
                    <a:pt x="1619" y="456"/>
                  </a:lnTo>
                  <a:lnTo>
                    <a:pt x="1593" y="496"/>
                  </a:lnTo>
                  <a:lnTo>
                    <a:pt x="1560" y="532"/>
                  </a:lnTo>
                  <a:lnTo>
                    <a:pt x="762" y="1288"/>
                  </a:lnTo>
                  <a:lnTo>
                    <a:pt x="1554" y="1996"/>
                  </a:lnTo>
                  <a:lnTo>
                    <a:pt x="1591" y="2036"/>
                  </a:lnTo>
                  <a:lnTo>
                    <a:pt x="1621" y="2081"/>
                  </a:lnTo>
                  <a:lnTo>
                    <a:pt x="1641" y="2131"/>
                  </a:lnTo>
                  <a:lnTo>
                    <a:pt x="1653" y="2181"/>
                  </a:lnTo>
                  <a:lnTo>
                    <a:pt x="1655" y="2235"/>
                  </a:lnTo>
                  <a:lnTo>
                    <a:pt x="1649" y="2286"/>
                  </a:lnTo>
                  <a:lnTo>
                    <a:pt x="1635" y="2338"/>
                  </a:lnTo>
                  <a:lnTo>
                    <a:pt x="1611" y="2386"/>
                  </a:lnTo>
                  <a:lnTo>
                    <a:pt x="1578" y="2430"/>
                  </a:lnTo>
                  <a:lnTo>
                    <a:pt x="1540" y="2465"/>
                  </a:lnTo>
                  <a:lnTo>
                    <a:pt x="1496" y="2495"/>
                  </a:lnTo>
                  <a:lnTo>
                    <a:pt x="1450" y="2515"/>
                  </a:lnTo>
                  <a:lnTo>
                    <a:pt x="1401" y="2529"/>
                  </a:lnTo>
                  <a:lnTo>
                    <a:pt x="1349" y="2533"/>
                  </a:lnTo>
                  <a:lnTo>
                    <a:pt x="1291" y="2527"/>
                  </a:lnTo>
                  <a:lnTo>
                    <a:pt x="1237" y="2513"/>
                  </a:lnTo>
                  <a:lnTo>
                    <a:pt x="1188" y="2489"/>
                  </a:lnTo>
                  <a:lnTo>
                    <a:pt x="1142" y="2455"/>
                  </a:lnTo>
                  <a:lnTo>
                    <a:pt x="102" y="1524"/>
                  </a:lnTo>
                  <a:lnTo>
                    <a:pt x="68" y="1486"/>
                  </a:lnTo>
                  <a:lnTo>
                    <a:pt x="38" y="1445"/>
                  </a:lnTo>
                  <a:lnTo>
                    <a:pt x="18" y="1399"/>
                  </a:lnTo>
                  <a:lnTo>
                    <a:pt x="4" y="1349"/>
                  </a:lnTo>
                  <a:lnTo>
                    <a:pt x="0" y="1297"/>
                  </a:lnTo>
                  <a:lnTo>
                    <a:pt x="2" y="1248"/>
                  </a:lnTo>
                  <a:lnTo>
                    <a:pt x="14" y="1198"/>
                  </a:lnTo>
                  <a:lnTo>
                    <a:pt x="34" y="1150"/>
                  </a:lnTo>
                  <a:lnTo>
                    <a:pt x="62" y="1108"/>
                  </a:lnTo>
                  <a:lnTo>
                    <a:pt x="96" y="1071"/>
                  </a:lnTo>
                  <a:lnTo>
                    <a:pt x="1136" y="84"/>
                  </a:lnTo>
                  <a:lnTo>
                    <a:pt x="1174" y="54"/>
                  </a:lnTo>
                  <a:lnTo>
                    <a:pt x="1216" y="30"/>
                  </a:lnTo>
                  <a:lnTo>
                    <a:pt x="1261" y="12"/>
                  </a:lnTo>
                  <a:lnTo>
                    <a:pt x="1307" y="2"/>
                  </a:lnTo>
                  <a:lnTo>
                    <a:pt x="135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4" name="Freeform 83">
              <a:extLst>
                <a:ext uri="{FF2B5EF4-FFF2-40B4-BE49-F238E27FC236}">
                  <a16:creationId xmlns:a16="http://schemas.microsoft.com/office/drawing/2014/main" id="{4EE768D7-33CB-2C8B-DA11-DDEAC26BA0F4}"/>
                </a:ext>
              </a:extLst>
            </p:cNvPr>
            <p:cNvSpPr>
              <a:spLocks noEditPoints="1"/>
            </p:cNvSpPr>
            <p:nvPr/>
          </p:nvSpPr>
          <p:spPr bwMode="auto">
            <a:xfrm>
              <a:off x="11404534" y="2419944"/>
              <a:ext cx="96768" cy="161796"/>
            </a:xfrm>
            <a:custGeom>
              <a:avLst/>
              <a:gdLst>
                <a:gd name="T0" fmla="*/ 282 w 1657"/>
                <a:gd name="T1" fmla="*/ 209 h 2533"/>
                <a:gd name="T2" fmla="*/ 235 w 1657"/>
                <a:gd name="T3" fmla="*/ 237 h 2533"/>
                <a:gd name="T4" fmla="*/ 207 w 1657"/>
                <a:gd name="T5" fmla="*/ 295 h 2533"/>
                <a:gd name="T6" fmla="*/ 219 w 1657"/>
                <a:gd name="T7" fmla="*/ 356 h 2533"/>
                <a:gd name="T8" fmla="*/ 1116 w 1657"/>
                <a:gd name="T9" fmla="*/ 1216 h 2533"/>
                <a:gd name="T10" fmla="*/ 1146 w 1657"/>
                <a:gd name="T11" fmla="*/ 1264 h 2533"/>
                <a:gd name="T12" fmla="*/ 1144 w 1657"/>
                <a:gd name="T13" fmla="*/ 1319 h 2533"/>
                <a:gd name="T14" fmla="*/ 1114 w 1657"/>
                <a:gd name="T15" fmla="*/ 1365 h 2533"/>
                <a:gd name="T16" fmla="*/ 219 w 1657"/>
                <a:gd name="T17" fmla="*/ 2175 h 2533"/>
                <a:gd name="T18" fmla="*/ 207 w 1657"/>
                <a:gd name="T19" fmla="*/ 2235 h 2533"/>
                <a:gd name="T20" fmla="*/ 233 w 1657"/>
                <a:gd name="T21" fmla="*/ 2294 h 2533"/>
                <a:gd name="T22" fmla="*/ 280 w 1657"/>
                <a:gd name="T23" fmla="*/ 2324 h 2533"/>
                <a:gd name="T24" fmla="*/ 308 w 1657"/>
                <a:gd name="T25" fmla="*/ 2328 h 2533"/>
                <a:gd name="T26" fmla="*/ 356 w 1657"/>
                <a:gd name="T27" fmla="*/ 2316 h 2533"/>
                <a:gd name="T28" fmla="*/ 1418 w 1657"/>
                <a:gd name="T29" fmla="*/ 1371 h 2533"/>
                <a:gd name="T30" fmla="*/ 1448 w 1657"/>
                <a:gd name="T31" fmla="*/ 1323 h 2533"/>
                <a:gd name="T32" fmla="*/ 1452 w 1657"/>
                <a:gd name="T33" fmla="*/ 1296 h 2533"/>
                <a:gd name="T34" fmla="*/ 1438 w 1657"/>
                <a:gd name="T35" fmla="*/ 1242 h 2533"/>
                <a:gd name="T36" fmla="*/ 380 w 1657"/>
                <a:gd name="T37" fmla="*/ 233 h 2533"/>
                <a:gd name="T38" fmla="*/ 334 w 1657"/>
                <a:gd name="T39" fmla="*/ 209 h 2533"/>
                <a:gd name="T40" fmla="*/ 326 w 1657"/>
                <a:gd name="T41" fmla="*/ 0 h 2533"/>
                <a:gd name="T42" fmla="*/ 430 w 1657"/>
                <a:gd name="T43" fmla="*/ 24 h 2533"/>
                <a:gd name="T44" fmla="*/ 521 w 1657"/>
                <a:gd name="T45" fmla="*/ 84 h 2533"/>
                <a:gd name="T46" fmla="*/ 1595 w 1657"/>
                <a:gd name="T47" fmla="*/ 1108 h 2533"/>
                <a:gd name="T48" fmla="*/ 1641 w 1657"/>
                <a:gd name="T49" fmla="*/ 1198 h 2533"/>
                <a:gd name="T50" fmla="*/ 1657 w 1657"/>
                <a:gd name="T51" fmla="*/ 1297 h 2533"/>
                <a:gd name="T52" fmla="*/ 1639 w 1657"/>
                <a:gd name="T53" fmla="*/ 1399 h 2533"/>
                <a:gd name="T54" fmla="*/ 1589 w 1657"/>
                <a:gd name="T55" fmla="*/ 1486 h 2533"/>
                <a:gd name="T56" fmla="*/ 513 w 1657"/>
                <a:gd name="T57" fmla="*/ 2455 h 2533"/>
                <a:gd name="T58" fmla="*/ 418 w 1657"/>
                <a:gd name="T59" fmla="*/ 2513 h 2533"/>
                <a:gd name="T60" fmla="*/ 308 w 1657"/>
                <a:gd name="T61" fmla="*/ 2533 h 2533"/>
                <a:gd name="T62" fmla="*/ 256 w 1657"/>
                <a:gd name="T63" fmla="*/ 2529 h 2533"/>
                <a:gd name="T64" fmla="*/ 159 w 1657"/>
                <a:gd name="T65" fmla="*/ 2495 h 2533"/>
                <a:gd name="T66" fmla="*/ 79 w 1657"/>
                <a:gd name="T67" fmla="*/ 2430 h 2533"/>
                <a:gd name="T68" fmla="*/ 22 w 1657"/>
                <a:gd name="T69" fmla="*/ 2338 h 2533"/>
                <a:gd name="T70" fmla="*/ 0 w 1657"/>
                <a:gd name="T71" fmla="*/ 2235 h 2533"/>
                <a:gd name="T72" fmla="*/ 16 w 1657"/>
                <a:gd name="T73" fmla="*/ 2131 h 2533"/>
                <a:gd name="T74" fmla="*/ 66 w 1657"/>
                <a:gd name="T75" fmla="*/ 2036 h 2533"/>
                <a:gd name="T76" fmla="*/ 895 w 1657"/>
                <a:gd name="T77" fmla="*/ 1288 h 2533"/>
                <a:gd name="T78" fmla="*/ 60 w 1657"/>
                <a:gd name="T79" fmla="*/ 490 h 2533"/>
                <a:gd name="T80" fmla="*/ 14 w 1657"/>
                <a:gd name="T81" fmla="*/ 394 h 2533"/>
                <a:gd name="T82" fmla="*/ 2 w 1657"/>
                <a:gd name="T83" fmla="*/ 291 h 2533"/>
                <a:gd name="T84" fmla="*/ 26 w 1657"/>
                <a:gd name="T85" fmla="*/ 187 h 2533"/>
                <a:gd name="T86" fmla="*/ 85 w 1657"/>
                <a:gd name="T87" fmla="*/ 96 h 2533"/>
                <a:gd name="T88" fmla="*/ 173 w 1657"/>
                <a:gd name="T89" fmla="*/ 32 h 2533"/>
                <a:gd name="T90" fmla="*/ 274 w 1657"/>
                <a:gd name="T91" fmla="*/ 2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57" h="2533">
                  <a:moveTo>
                    <a:pt x="308" y="205"/>
                  </a:moveTo>
                  <a:lnTo>
                    <a:pt x="282" y="209"/>
                  </a:lnTo>
                  <a:lnTo>
                    <a:pt x="256" y="219"/>
                  </a:lnTo>
                  <a:lnTo>
                    <a:pt x="235" y="237"/>
                  </a:lnTo>
                  <a:lnTo>
                    <a:pt x="215" y="265"/>
                  </a:lnTo>
                  <a:lnTo>
                    <a:pt x="207" y="295"/>
                  </a:lnTo>
                  <a:lnTo>
                    <a:pt x="207" y="327"/>
                  </a:lnTo>
                  <a:lnTo>
                    <a:pt x="219" y="356"/>
                  </a:lnTo>
                  <a:lnTo>
                    <a:pt x="239" y="382"/>
                  </a:lnTo>
                  <a:lnTo>
                    <a:pt x="1116" y="1216"/>
                  </a:lnTo>
                  <a:lnTo>
                    <a:pt x="1134" y="1238"/>
                  </a:lnTo>
                  <a:lnTo>
                    <a:pt x="1146" y="1264"/>
                  </a:lnTo>
                  <a:lnTo>
                    <a:pt x="1148" y="1292"/>
                  </a:lnTo>
                  <a:lnTo>
                    <a:pt x="1144" y="1319"/>
                  </a:lnTo>
                  <a:lnTo>
                    <a:pt x="1132" y="1345"/>
                  </a:lnTo>
                  <a:lnTo>
                    <a:pt x="1114" y="1365"/>
                  </a:lnTo>
                  <a:lnTo>
                    <a:pt x="241" y="2149"/>
                  </a:lnTo>
                  <a:lnTo>
                    <a:pt x="219" y="2175"/>
                  </a:lnTo>
                  <a:lnTo>
                    <a:pt x="209" y="2203"/>
                  </a:lnTo>
                  <a:lnTo>
                    <a:pt x="207" y="2235"/>
                  </a:lnTo>
                  <a:lnTo>
                    <a:pt x="215" y="2266"/>
                  </a:lnTo>
                  <a:lnTo>
                    <a:pt x="233" y="2294"/>
                  </a:lnTo>
                  <a:lnTo>
                    <a:pt x="255" y="2312"/>
                  </a:lnTo>
                  <a:lnTo>
                    <a:pt x="280" y="2324"/>
                  </a:lnTo>
                  <a:lnTo>
                    <a:pt x="308" y="2328"/>
                  </a:lnTo>
                  <a:lnTo>
                    <a:pt x="308" y="2328"/>
                  </a:lnTo>
                  <a:lnTo>
                    <a:pt x="334" y="2324"/>
                  </a:lnTo>
                  <a:lnTo>
                    <a:pt x="356" y="2316"/>
                  </a:lnTo>
                  <a:lnTo>
                    <a:pt x="378" y="2302"/>
                  </a:lnTo>
                  <a:lnTo>
                    <a:pt x="1418" y="1371"/>
                  </a:lnTo>
                  <a:lnTo>
                    <a:pt x="1436" y="1349"/>
                  </a:lnTo>
                  <a:lnTo>
                    <a:pt x="1448" y="1323"/>
                  </a:lnTo>
                  <a:lnTo>
                    <a:pt x="1452" y="1296"/>
                  </a:lnTo>
                  <a:lnTo>
                    <a:pt x="1452" y="1296"/>
                  </a:lnTo>
                  <a:lnTo>
                    <a:pt x="1448" y="1268"/>
                  </a:lnTo>
                  <a:lnTo>
                    <a:pt x="1438" y="1242"/>
                  </a:lnTo>
                  <a:lnTo>
                    <a:pt x="1420" y="1220"/>
                  </a:lnTo>
                  <a:lnTo>
                    <a:pt x="380" y="233"/>
                  </a:lnTo>
                  <a:lnTo>
                    <a:pt x="358" y="217"/>
                  </a:lnTo>
                  <a:lnTo>
                    <a:pt x="334" y="209"/>
                  </a:lnTo>
                  <a:lnTo>
                    <a:pt x="308" y="205"/>
                  </a:lnTo>
                  <a:close/>
                  <a:moveTo>
                    <a:pt x="326" y="0"/>
                  </a:moveTo>
                  <a:lnTo>
                    <a:pt x="378" y="8"/>
                  </a:lnTo>
                  <a:lnTo>
                    <a:pt x="430" y="24"/>
                  </a:lnTo>
                  <a:lnTo>
                    <a:pt x="477" y="50"/>
                  </a:lnTo>
                  <a:lnTo>
                    <a:pt x="521" y="84"/>
                  </a:lnTo>
                  <a:lnTo>
                    <a:pt x="1561" y="1071"/>
                  </a:lnTo>
                  <a:lnTo>
                    <a:pt x="1595" y="1108"/>
                  </a:lnTo>
                  <a:lnTo>
                    <a:pt x="1621" y="1150"/>
                  </a:lnTo>
                  <a:lnTo>
                    <a:pt x="1641" y="1198"/>
                  </a:lnTo>
                  <a:lnTo>
                    <a:pt x="1653" y="1248"/>
                  </a:lnTo>
                  <a:lnTo>
                    <a:pt x="1657" y="1297"/>
                  </a:lnTo>
                  <a:lnTo>
                    <a:pt x="1653" y="1349"/>
                  </a:lnTo>
                  <a:lnTo>
                    <a:pt x="1639" y="1399"/>
                  </a:lnTo>
                  <a:lnTo>
                    <a:pt x="1617" y="1445"/>
                  </a:lnTo>
                  <a:lnTo>
                    <a:pt x="1589" y="1486"/>
                  </a:lnTo>
                  <a:lnTo>
                    <a:pt x="1555" y="1524"/>
                  </a:lnTo>
                  <a:lnTo>
                    <a:pt x="513" y="2455"/>
                  </a:lnTo>
                  <a:lnTo>
                    <a:pt x="469" y="2489"/>
                  </a:lnTo>
                  <a:lnTo>
                    <a:pt x="418" y="2513"/>
                  </a:lnTo>
                  <a:lnTo>
                    <a:pt x="364" y="2527"/>
                  </a:lnTo>
                  <a:lnTo>
                    <a:pt x="308" y="2533"/>
                  </a:lnTo>
                  <a:lnTo>
                    <a:pt x="308" y="2533"/>
                  </a:lnTo>
                  <a:lnTo>
                    <a:pt x="256" y="2529"/>
                  </a:lnTo>
                  <a:lnTo>
                    <a:pt x="207" y="2515"/>
                  </a:lnTo>
                  <a:lnTo>
                    <a:pt x="159" y="2495"/>
                  </a:lnTo>
                  <a:lnTo>
                    <a:pt x="117" y="2465"/>
                  </a:lnTo>
                  <a:lnTo>
                    <a:pt x="79" y="2430"/>
                  </a:lnTo>
                  <a:lnTo>
                    <a:pt x="46" y="2386"/>
                  </a:lnTo>
                  <a:lnTo>
                    <a:pt x="22" y="2338"/>
                  </a:lnTo>
                  <a:lnTo>
                    <a:pt x="6" y="2286"/>
                  </a:lnTo>
                  <a:lnTo>
                    <a:pt x="0" y="2235"/>
                  </a:lnTo>
                  <a:lnTo>
                    <a:pt x="4" y="2181"/>
                  </a:lnTo>
                  <a:lnTo>
                    <a:pt x="16" y="2131"/>
                  </a:lnTo>
                  <a:lnTo>
                    <a:pt x="36" y="2081"/>
                  </a:lnTo>
                  <a:lnTo>
                    <a:pt x="66" y="2036"/>
                  </a:lnTo>
                  <a:lnTo>
                    <a:pt x="103" y="1996"/>
                  </a:lnTo>
                  <a:lnTo>
                    <a:pt x="895" y="1288"/>
                  </a:lnTo>
                  <a:lnTo>
                    <a:pt x="97" y="532"/>
                  </a:lnTo>
                  <a:lnTo>
                    <a:pt x="60" y="490"/>
                  </a:lnTo>
                  <a:lnTo>
                    <a:pt x="32" y="444"/>
                  </a:lnTo>
                  <a:lnTo>
                    <a:pt x="14" y="394"/>
                  </a:lnTo>
                  <a:lnTo>
                    <a:pt x="2" y="343"/>
                  </a:lnTo>
                  <a:lnTo>
                    <a:pt x="2" y="291"/>
                  </a:lnTo>
                  <a:lnTo>
                    <a:pt x="8" y="237"/>
                  </a:lnTo>
                  <a:lnTo>
                    <a:pt x="26" y="187"/>
                  </a:lnTo>
                  <a:lnTo>
                    <a:pt x="50" y="140"/>
                  </a:lnTo>
                  <a:lnTo>
                    <a:pt x="85" y="96"/>
                  </a:lnTo>
                  <a:lnTo>
                    <a:pt x="127" y="60"/>
                  </a:lnTo>
                  <a:lnTo>
                    <a:pt x="173" y="32"/>
                  </a:lnTo>
                  <a:lnTo>
                    <a:pt x="223" y="12"/>
                  </a:lnTo>
                  <a:lnTo>
                    <a:pt x="274" y="2"/>
                  </a:lnTo>
                  <a:lnTo>
                    <a:pt x="32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5" name="Freeform 84">
              <a:extLst>
                <a:ext uri="{FF2B5EF4-FFF2-40B4-BE49-F238E27FC236}">
                  <a16:creationId xmlns:a16="http://schemas.microsoft.com/office/drawing/2014/main" id="{534D45B1-10DF-157C-04B7-F40B5EFCAFBF}"/>
                </a:ext>
              </a:extLst>
            </p:cNvPr>
            <p:cNvSpPr>
              <a:spLocks noEditPoints="1"/>
            </p:cNvSpPr>
            <p:nvPr/>
          </p:nvSpPr>
          <p:spPr bwMode="auto">
            <a:xfrm>
              <a:off x="11289301" y="2426973"/>
              <a:ext cx="96885" cy="154767"/>
            </a:xfrm>
            <a:custGeom>
              <a:avLst/>
              <a:gdLst>
                <a:gd name="T0" fmla="*/ 1322 w 1657"/>
                <a:gd name="T1" fmla="*/ 209 h 2423"/>
                <a:gd name="T2" fmla="*/ 1277 w 1657"/>
                <a:gd name="T3" fmla="*/ 235 h 2423"/>
                <a:gd name="T4" fmla="*/ 219 w 1657"/>
                <a:gd name="T5" fmla="*/ 2063 h 2423"/>
                <a:gd name="T6" fmla="*/ 205 w 1657"/>
                <a:gd name="T7" fmla="*/ 2117 h 2423"/>
                <a:gd name="T8" fmla="*/ 219 w 1657"/>
                <a:gd name="T9" fmla="*/ 2166 h 2423"/>
                <a:gd name="T10" fmla="*/ 256 w 1657"/>
                <a:gd name="T11" fmla="*/ 2204 h 2423"/>
                <a:gd name="T12" fmla="*/ 308 w 1657"/>
                <a:gd name="T13" fmla="*/ 2218 h 2423"/>
                <a:gd name="T14" fmla="*/ 360 w 1657"/>
                <a:gd name="T15" fmla="*/ 2204 h 2423"/>
                <a:gd name="T16" fmla="*/ 398 w 1657"/>
                <a:gd name="T17" fmla="*/ 2166 h 2423"/>
                <a:gd name="T18" fmla="*/ 1448 w 1657"/>
                <a:gd name="T19" fmla="*/ 334 h 2423"/>
                <a:gd name="T20" fmla="*/ 1448 w 1657"/>
                <a:gd name="T21" fmla="*/ 280 h 2423"/>
                <a:gd name="T22" fmla="*/ 1422 w 1657"/>
                <a:gd name="T23" fmla="*/ 235 h 2423"/>
                <a:gd name="T24" fmla="*/ 1374 w 1657"/>
                <a:gd name="T25" fmla="*/ 209 h 2423"/>
                <a:gd name="T26" fmla="*/ 1346 w 1657"/>
                <a:gd name="T27" fmla="*/ 0 h 2423"/>
                <a:gd name="T28" fmla="*/ 1452 w 1657"/>
                <a:gd name="T29" fmla="*/ 18 h 2423"/>
                <a:gd name="T30" fmla="*/ 1501 w 1657"/>
                <a:gd name="T31" fmla="*/ 42 h 2423"/>
                <a:gd name="T32" fmla="*/ 1577 w 1657"/>
                <a:gd name="T33" fmla="*/ 101 h 2423"/>
                <a:gd name="T34" fmla="*/ 1631 w 1657"/>
                <a:gd name="T35" fmla="*/ 181 h 2423"/>
                <a:gd name="T36" fmla="*/ 1657 w 1657"/>
                <a:gd name="T37" fmla="*/ 288 h 2423"/>
                <a:gd name="T38" fmla="*/ 1641 w 1657"/>
                <a:gd name="T39" fmla="*/ 406 h 2423"/>
                <a:gd name="T40" fmla="*/ 575 w 1657"/>
                <a:gd name="T41" fmla="*/ 2268 h 2423"/>
                <a:gd name="T42" fmla="*/ 505 w 1657"/>
                <a:gd name="T43" fmla="*/ 2351 h 2423"/>
                <a:gd name="T44" fmla="*/ 413 w 1657"/>
                <a:gd name="T45" fmla="*/ 2405 h 2423"/>
                <a:gd name="T46" fmla="*/ 308 w 1657"/>
                <a:gd name="T47" fmla="*/ 2423 h 2423"/>
                <a:gd name="T48" fmla="*/ 203 w 1657"/>
                <a:gd name="T49" fmla="*/ 2405 h 2423"/>
                <a:gd name="T50" fmla="*/ 109 w 1657"/>
                <a:gd name="T51" fmla="*/ 2349 h 2423"/>
                <a:gd name="T52" fmla="*/ 41 w 1657"/>
                <a:gd name="T53" fmla="*/ 2268 h 2423"/>
                <a:gd name="T54" fmla="*/ 6 w 1657"/>
                <a:gd name="T55" fmla="*/ 2170 h 2423"/>
                <a:gd name="T56" fmla="*/ 4 w 1657"/>
                <a:gd name="T57" fmla="*/ 2065 h 2423"/>
                <a:gd name="T58" fmla="*/ 41 w 1657"/>
                <a:gd name="T59" fmla="*/ 1961 h 2423"/>
                <a:gd name="T60" fmla="*/ 1114 w 1657"/>
                <a:gd name="T61" fmla="*/ 109 h 2423"/>
                <a:gd name="T62" fmla="*/ 1195 w 1657"/>
                <a:gd name="T63" fmla="*/ 40 h 2423"/>
                <a:gd name="T64" fmla="*/ 1295 w 1657"/>
                <a:gd name="T65" fmla="*/ 4 h 2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57" h="2423">
                  <a:moveTo>
                    <a:pt x="1348" y="205"/>
                  </a:moveTo>
                  <a:lnTo>
                    <a:pt x="1322" y="209"/>
                  </a:lnTo>
                  <a:lnTo>
                    <a:pt x="1299" y="219"/>
                  </a:lnTo>
                  <a:lnTo>
                    <a:pt x="1277" y="235"/>
                  </a:lnTo>
                  <a:lnTo>
                    <a:pt x="1259" y="256"/>
                  </a:lnTo>
                  <a:lnTo>
                    <a:pt x="219" y="2063"/>
                  </a:lnTo>
                  <a:lnTo>
                    <a:pt x="209" y="2089"/>
                  </a:lnTo>
                  <a:lnTo>
                    <a:pt x="205" y="2117"/>
                  </a:lnTo>
                  <a:lnTo>
                    <a:pt x="209" y="2142"/>
                  </a:lnTo>
                  <a:lnTo>
                    <a:pt x="219" y="2166"/>
                  </a:lnTo>
                  <a:lnTo>
                    <a:pt x="234" y="2186"/>
                  </a:lnTo>
                  <a:lnTo>
                    <a:pt x="256" y="2204"/>
                  </a:lnTo>
                  <a:lnTo>
                    <a:pt x="282" y="2214"/>
                  </a:lnTo>
                  <a:lnTo>
                    <a:pt x="308" y="2218"/>
                  </a:lnTo>
                  <a:lnTo>
                    <a:pt x="334" y="2214"/>
                  </a:lnTo>
                  <a:lnTo>
                    <a:pt x="360" y="2204"/>
                  </a:lnTo>
                  <a:lnTo>
                    <a:pt x="382" y="2188"/>
                  </a:lnTo>
                  <a:lnTo>
                    <a:pt x="398" y="2166"/>
                  </a:lnTo>
                  <a:lnTo>
                    <a:pt x="1438" y="358"/>
                  </a:lnTo>
                  <a:lnTo>
                    <a:pt x="1448" y="334"/>
                  </a:lnTo>
                  <a:lnTo>
                    <a:pt x="1452" y="308"/>
                  </a:lnTo>
                  <a:lnTo>
                    <a:pt x="1448" y="280"/>
                  </a:lnTo>
                  <a:lnTo>
                    <a:pt x="1438" y="256"/>
                  </a:lnTo>
                  <a:lnTo>
                    <a:pt x="1422" y="235"/>
                  </a:lnTo>
                  <a:lnTo>
                    <a:pt x="1400" y="219"/>
                  </a:lnTo>
                  <a:lnTo>
                    <a:pt x="1374" y="209"/>
                  </a:lnTo>
                  <a:lnTo>
                    <a:pt x="1348" y="205"/>
                  </a:lnTo>
                  <a:close/>
                  <a:moveTo>
                    <a:pt x="1346" y="0"/>
                  </a:moveTo>
                  <a:lnTo>
                    <a:pt x="1400" y="4"/>
                  </a:lnTo>
                  <a:lnTo>
                    <a:pt x="1452" y="18"/>
                  </a:lnTo>
                  <a:lnTo>
                    <a:pt x="1501" y="40"/>
                  </a:lnTo>
                  <a:lnTo>
                    <a:pt x="1501" y="42"/>
                  </a:lnTo>
                  <a:lnTo>
                    <a:pt x="1543" y="67"/>
                  </a:lnTo>
                  <a:lnTo>
                    <a:pt x="1577" y="101"/>
                  </a:lnTo>
                  <a:lnTo>
                    <a:pt x="1607" y="139"/>
                  </a:lnTo>
                  <a:lnTo>
                    <a:pt x="1631" y="181"/>
                  </a:lnTo>
                  <a:lnTo>
                    <a:pt x="1647" y="227"/>
                  </a:lnTo>
                  <a:lnTo>
                    <a:pt x="1657" y="288"/>
                  </a:lnTo>
                  <a:lnTo>
                    <a:pt x="1655" y="348"/>
                  </a:lnTo>
                  <a:lnTo>
                    <a:pt x="1641" y="406"/>
                  </a:lnTo>
                  <a:lnTo>
                    <a:pt x="1615" y="461"/>
                  </a:lnTo>
                  <a:lnTo>
                    <a:pt x="575" y="2268"/>
                  </a:lnTo>
                  <a:lnTo>
                    <a:pt x="545" y="2314"/>
                  </a:lnTo>
                  <a:lnTo>
                    <a:pt x="505" y="2351"/>
                  </a:lnTo>
                  <a:lnTo>
                    <a:pt x="463" y="2381"/>
                  </a:lnTo>
                  <a:lnTo>
                    <a:pt x="413" y="2405"/>
                  </a:lnTo>
                  <a:lnTo>
                    <a:pt x="362" y="2419"/>
                  </a:lnTo>
                  <a:lnTo>
                    <a:pt x="308" y="2423"/>
                  </a:lnTo>
                  <a:lnTo>
                    <a:pt x="254" y="2419"/>
                  </a:lnTo>
                  <a:lnTo>
                    <a:pt x="203" y="2405"/>
                  </a:lnTo>
                  <a:lnTo>
                    <a:pt x="155" y="2381"/>
                  </a:lnTo>
                  <a:lnTo>
                    <a:pt x="109" y="2349"/>
                  </a:lnTo>
                  <a:lnTo>
                    <a:pt x="71" y="2312"/>
                  </a:lnTo>
                  <a:lnTo>
                    <a:pt x="41" y="2268"/>
                  </a:lnTo>
                  <a:lnTo>
                    <a:pt x="20" y="2220"/>
                  </a:lnTo>
                  <a:lnTo>
                    <a:pt x="6" y="2170"/>
                  </a:lnTo>
                  <a:lnTo>
                    <a:pt x="0" y="2117"/>
                  </a:lnTo>
                  <a:lnTo>
                    <a:pt x="4" y="2065"/>
                  </a:lnTo>
                  <a:lnTo>
                    <a:pt x="18" y="2011"/>
                  </a:lnTo>
                  <a:lnTo>
                    <a:pt x="41" y="1961"/>
                  </a:lnTo>
                  <a:lnTo>
                    <a:pt x="1082" y="153"/>
                  </a:lnTo>
                  <a:lnTo>
                    <a:pt x="1114" y="109"/>
                  </a:lnTo>
                  <a:lnTo>
                    <a:pt x="1151" y="69"/>
                  </a:lnTo>
                  <a:lnTo>
                    <a:pt x="1195" y="40"/>
                  </a:lnTo>
                  <a:lnTo>
                    <a:pt x="1243" y="18"/>
                  </a:lnTo>
                  <a:lnTo>
                    <a:pt x="1295" y="4"/>
                  </a:lnTo>
                  <a:lnTo>
                    <a:pt x="134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56" name="Group 55">
              <a:extLst>
                <a:ext uri="{FF2B5EF4-FFF2-40B4-BE49-F238E27FC236}">
                  <a16:creationId xmlns:a16="http://schemas.microsoft.com/office/drawing/2014/main" id="{08DA8506-518C-7ED3-5950-570F5BDBE478}"/>
                </a:ext>
              </a:extLst>
            </p:cNvPr>
            <p:cNvGrpSpPr/>
            <p:nvPr/>
          </p:nvGrpSpPr>
          <p:grpSpPr>
            <a:xfrm>
              <a:off x="11134618" y="2265484"/>
              <a:ext cx="419125" cy="414160"/>
              <a:chOff x="4657976" y="-5051728"/>
              <a:chExt cx="5205413" cy="4703763"/>
            </a:xfrm>
            <a:solidFill>
              <a:schemeClr val="bg2"/>
            </a:solidFill>
          </p:grpSpPr>
          <p:sp>
            <p:nvSpPr>
              <p:cNvPr id="57" name="Freeform 67">
                <a:extLst>
                  <a:ext uri="{FF2B5EF4-FFF2-40B4-BE49-F238E27FC236}">
                    <a16:creationId xmlns:a16="http://schemas.microsoft.com/office/drawing/2014/main" id="{6A77EA19-3B9E-6456-FBCD-FC1CBB42AED2}"/>
                  </a:ext>
                </a:extLst>
              </p:cNvPr>
              <p:cNvSpPr>
                <a:spLocks/>
              </p:cNvSpPr>
              <p:nvPr/>
            </p:nvSpPr>
            <p:spPr bwMode="auto">
              <a:xfrm>
                <a:off x="8795001" y="-4724703"/>
                <a:ext cx="176213" cy="176213"/>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8" name="Freeform 68">
                <a:extLst>
                  <a:ext uri="{FF2B5EF4-FFF2-40B4-BE49-F238E27FC236}">
                    <a16:creationId xmlns:a16="http://schemas.microsoft.com/office/drawing/2014/main" id="{515D4694-76FF-6695-3ED2-30F01B37F07B}"/>
                  </a:ext>
                </a:extLst>
              </p:cNvPr>
              <p:cNvSpPr>
                <a:spLocks/>
              </p:cNvSpPr>
              <p:nvPr/>
            </p:nvSpPr>
            <p:spPr bwMode="auto">
              <a:xfrm>
                <a:off x="8339389" y="-4724703"/>
                <a:ext cx="179388" cy="176213"/>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9" name="Freeform 69">
                <a:extLst>
                  <a:ext uri="{FF2B5EF4-FFF2-40B4-BE49-F238E27FC236}">
                    <a16:creationId xmlns:a16="http://schemas.microsoft.com/office/drawing/2014/main" id="{461593CD-3414-9F60-757E-3D8618ED45CF}"/>
                  </a:ext>
                </a:extLst>
              </p:cNvPr>
              <p:cNvSpPr>
                <a:spLocks/>
              </p:cNvSpPr>
              <p:nvPr/>
            </p:nvSpPr>
            <p:spPr bwMode="auto">
              <a:xfrm>
                <a:off x="9247439" y="-4724703"/>
                <a:ext cx="179388" cy="176213"/>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0" name="Freeform 66">
                <a:extLst>
                  <a:ext uri="{FF2B5EF4-FFF2-40B4-BE49-F238E27FC236}">
                    <a16:creationId xmlns:a16="http://schemas.microsoft.com/office/drawing/2014/main" id="{DA3DA33A-8136-25E8-EEB0-8A18EE67F5F7}"/>
                  </a:ext>
                </a:extLst>
              </p:cNvPr>
              <p:cNvSpPr>
                <a:spLocks noEditPoints="1"/>
              </p:cNvSpPr>
              <p:nvPr/>
            </p:nvSpPr>
            <p:spPr bwMode="auto">
              <a:xfrm>
                <a:off x="4657976" y="-5051728"/>
                <a:ext cx="5205413" cy="4703763"/>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pSp>
      <p:grpSp>
        <p:nvGrpSpPr>
          <p:cNvPr id="61" name="Group 60">
            <a:extLst>
              <a:ext uri="{FF2B5EF4-FFF2-40B4-BE49-F238E27FC236}">
                <a16:creationId xmlns:a16="http://schemas.microsoft.com/office/drawing/2014/main" id="{FAC0D6C1-D809-7261-1C78-1D43C17E3C20}"/>
              </a:ext>
            </a:extLst>
          </p:cNvPr>
          <p:cNvGrpSpPr/>
          <p:nvPr/>
        </p:nvGrpSpPr>
        <p:grpSpPr>
          <a:xfrm>
            <a:off x="10643365" y="1579947"/>
            <a:ext cx="429351" cy="393719"/>
            <a:chOff x="4283372" y="2252718"/>
            <a:chExt cx="429351" cy="393719"/>
          </a:xfrm>
        </p:grpSpPr>
        <p:sp>
          <p:nvSpPr>
            <p:cNvPr id="62" name="Freeform 35">
              <a:extLst>
                <a:ext uri="{FF2B5EF4-FFF2-40B4-BE49-F238E27FC236}">
                  <a16:creationId xmlns:a16="http://schemas.microsoft.com/office/drawing/2014/main" id="{7221C0A4-6258-BD53-BC2B-BF650A19800C}"/>
                </a:ext>
              </a:extLst>
            </p:cNvPr>
            <p:cNvSpPr>
              <a:spLocks noEditPoints="1"/>
            </p:cNvSpPr>
            <p:nvPr/>
          </p:nvSpPr>
          <p:spPr bwMode="auto">
            <a:xfrm>
              <a:off x="4283503" y="2359452"/>
              <a:ext cx="429220" cy="286985"/>
            </a:xfrm>
            <a:custGeom>
              <a:avLst/>
              <a:gdLst>
                <a:gd name="T0" fmla="*/ 294 w 6556"/>
                <a:gd name="T1" fmla="*/ 225 h 4699"/>
                <a:gd name="T2" fmla="*/ 241 w 6556"/>
                <a:gd name="T3" fmla="*/ 262 h 4699"/>
                <a:gd name="T4" fmla="*/ 219 w 6556"/>
                <a:gd name="T5" fmla="*/ 328 h 4699"/>
                <a:gd name="T6" fmla="*/ 225 w 6556"/>
                <a:gd name="T7" fmla="*/ 4405 h 4699"/>
                <a:gd name="T8" fmla="*/ 263 w 6556"/>
                <a:gd name="T9" fmla="*/ 4458 h 4699"/>
                <a:gd name="T10" fmla="*/ 328 w 6556"/>
                <a:gd name="T11" fmla="*/ 4480 h 4699"/>
                <a:gd name="T12" fmla="*/ 6262 w 6556"/>
                <a:gd name="T13" fmla="*/ 4474 h 4699"/>
                <a:gd name="T14" fmla="*/ 6315 w 6556"/>
                <a:gd name="T15" fmla="*/ 4434 h 4699"/>
                <a:gd name="T16" fmla="*/ 6337 w 6556"/>
                <a:gd name="T17" fmla="*/ 4371 h 4699"/>
                <a:gd name="T18" fmla="*/ 6331 w 6556"/>
                <a:gd name="T19" fmla="*/ 292 h 4699"/>
                <a:gd name="T20" fmla="*/ 6291 w 6556"/>
                <a:gd name="T21" fmla="*/ 239 h 4699"/>
                <a:gd name="T22" fmla="*/ 6228 w 6556"/>
                <a:gd name="T23" fmla="*/ 219 h 4699"/>
                <a:gd name="T24" fmla="*/ 328 w 6556"/>
                <a:gd name="T25" fmla="*/ 0 h 4699"/>
                <a:gd name="T26" fmla="*/ 6288 w 6556"/>
                <a:gd name="T27" fmla="*/ 6 h 4699"/>
                <a:gd name="T28" fmla="*/ 6393 w 6556"/>
                <a:gd name="T29" fmla="*/ 44 h 4699"/>
                <a:gd name="T30" fmla="*/ 6478 w 6556"/>
                <a:gd name="T31" fmla="*/ 117 h 4699"/>
                <a:gd name="T32" fmla="*/ 6534 w 6556"/>
                <a:gd name="T33" fmla="*/ 213 h 4699"/>
                <a:gd name="T34" fmla="*/ 6556 w 6556"/>
                <a:gd name="T35" fmla="*/ 328 h 4699"/>
                <a:gd name="T36" fmla="*/ 6550 w 6556"/>
                <a:gd name="T37" fmla="*/ 4430 h 4699"/>
                <a:gd name="T38" fmla="*/ 6510 w 6556"/>
                <a:gd name="T39" fmla="*/ 4536 h 4699"/>
                <a:gd name="T40" fmla="*/ 6439 w 6556"/>
                <a:gd name="T41" fmla="*/ 4621 h 4699"/>
                <a:gd name="T42" fmla="*/ 6341 w 6556"/>
                <a:gd name="T43" fmla="*/ 4677 h 4699"/>
                <a:gd name="T44" fmla="*/ 6228 w 6556"/>
                <a:gd name="T45" fmla="*/ 4699 h 4699"/>
                <a:gd name="T46" fmla="*/ 269 w 6556"/>
                <a:gd name="T47" fmla="*/ 4693 h 4699"/>
                <a:gd name="T48" fmla="*/ 163 w 6556"/>
                <a:gd name="T49" fmla="*/ 4653 h 4699"/>
                <a:gd name="T50" fmla="*/ 78 w 6556"/>
                <a:gd name="T51" fmla="*/ 4582 h 4699"/>
                <a:gd name="T52" fmla="*/ 20 w 6556"/>
                <a:gd name="T53" fmla="*/ 4486 h 4699"/>
                <a:gd name="T54" fmla="*/ 0 w 6556"/>
                <a:gd name="T55" fmla="*/ 4371 h 4699"/>
                <a:gd name="T56" fmla="*/ 6 w 6556"/>
                <a:gd name="T57" fmla="*/ 268 h 4699"/>
                <a:gd name="T58" fmla="*/ 46 w 6556"/>
                <a:gd name="T59" fmla="*/ 163 h 4699"/>
                <a:gd name="T60" fmla="*/ 117 w 6556"/>
                <a:gd name="T61" fmla="*/ 77 h 4699"/>
                <a:gd name="T62" fmla="*/ 213 w 6556"/>
                <a:gd name="T63" fmla="*/ 20 h 4699"/>
                <a:gd name="T64" fmla="*/ 328 w 6556"/>
                <a:gd name="T65" fmla="*/ 0 h 4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56" h="4699">
                  <a:moveTo>
                    <a:pt x="328" y="219"/>
                  </a:moveTo>
                  <a:lnTo>
                    <a:pt x="294" y="225"/>
                  </a:lnTo>
                  <a:lnTo>
                    <a:pt x="263" y="239"/>
                  </a:lnTo>
                  <a:lnTo>
                    <a:pt x="241" y="262"/>
                  </a:lnTo>
                  <a:lnTo>
                    <a:pt x="225" y="292"/>
                  </a:lnTo>
                  <a:lnTo>
                    <a:pt x="219" y="328"/>
                  </a:lnTo>
                  <a:lnTo>
                    <a:pt x="219" y="4371"/>
                  </a:lnTo>
                  <a:lnTo>
                    <a:pt x="225" y="4405"/>
                  </a:lnTo>
                  <a:lnTo>
                    <a:pt x="241" y="4434"/>
                  </a:lnTo>
                  <a:lnTo>
                    <a:pt x="263" y="4458"/>
                  </a:lnTo>
                  <a:lnTo>
                    <a:pt x="294" y="4474"/>
                  </a:lnTo>
                  <a:lnTo>
                    <a:pt x="328" y="4480"/>
                  </a:lnTo>
                  <a:lnTo>
                    <a:pt x="6228" y="4480"/>
                  </a:lnTo>
                  <a:lnTo>
                    <a:pt x="6262" y="4474"/>
                  </a:lnTo>
                  <a:lnTo>
                    <a:pt x="6291" y="4458"/>
                  </a:lnTo>
                  <a:lnTo>
                    <a:pt x="6315" y="4434"/>
                  </a:lnTo>
                  <a:lnTo>
                    <a:pt x="6331" y="4405"/>
                  </a:lnTo>
                  <a:lnTo>
                    <a:pt x="6337" y="4371"/>
                  </a:lnTo>
                  <a:lnTo>
                    <a:pt x="6337" y="328"/>
                  </a:lnTo>
                  <a:lnTo>
                    <a:pt x="6331" y="292"/>
                  </a:lnTo>
                  <a:lnTo>
                    <a:pt x="6315" y="262"/>
                  </a:lnTo>
                  <a:lnTo>
                    <a:pt x="6291" y="239"/>
                  </a:lnTo>
                  <a:lnTo>
                    <a:pt x="6262" y="225"/>
                  </a:lnTo>
                  <a:lnTo>
                    <a:pt x="6228" y="219"/>
                  </a:lnTo>
                  <a:lnTo>
                    <a:pt x="328" y="219"/>
                  </a:lnTo>
                  <a:close/>
                  <a:moveTo>
                    <a:pt x="328" y="0"/>
                  </a:moveTo>
                  <a:lnTo>
                    <a:pt x="6228" y="0"/>
                  </a:lnTo>
                  <a:lnTo>
                    <a:pt x="6288" y="6"/>
                  </a:lnTo>
                  <a:lnTo>
                    <a:pt x="6341" y="20"/>
                  </a:lnTo>
                  <a:lnTo>
                    <a:pt x="6393" y="44"/>
                  </a:lnTo>
                  <a:lnTo>
                    <a:pt x="6439" y="77"/>
                  </a:lnTo>
                  <a:lnTo>
                    <a:pt x="6478" y="117"/>
                  </a:lnTo>
                  <a:lnTo>
                    <a:pt x="6510" y="163"/>
                  </a:lnTo>
                  <a:lnTo>
                    <a:pt x="6534" y="213"/>
                  </a:lnTo>
                  <a:lnTo>
                    <a:pt x="6550" y="268"/>
                  </a:lnTo>
                  <a:lnTo>
                    <a:pt x="6556" y="328"/>
                  </a:lnTo>
                  <a:lnTo>
                    <a:pt x="6556" y="4371"/>
                  </a:lnTo>
                  <a:lnTo>
                    <a:pt x="6550" y="4430"/>
                  </a:lnTo>
                  <a:lnTo>
                    <a:pt x="6534" y="4486"/>
                  </a:lnTo>
                  <a:lnTo>
                    <a:pt x="6510" y="4536"/>
                  </a:lnTo>
                  <a:lnTo>
                    <a:pt x="6478" y="4582"/>
                  </a:lnTo>
                  <a:lnTo>
                    <a:pt x="6439" y="4621"/>
                  </a:lnTo>
                  <a:lnTo>
                    <a:pt x="6393" y="4653"/>
                  </a:lnTo>
                  <a:lnTo>
                    <a:pt x="6341" y="4677"/>
                  </a:lnTo>
                  <a:lnTo>
                    <a:pt x="6288" y="4693"/>
                  </a:lnTo>
                  <a:lnTo>
                    <a:pt x="6228" y="4699"/>
                  </a:lnTo>
                  <a:lnTo>
                    <a:pt x="328" y="4699"/>
                  </a:lnTo>
                  <a:lnTo>
                    <a:pt x="269" y="4693"/>
                  </a:lnTo>
                  <a:lnTo>
                    <a:pt x="213" y="4677"/>
                  </a:lnTo>
                  <a:lnTo>
                    <a:pt x="163" y="4653"/>
                  </a:lnTo>
                  <a:lnTo>
                    <a:pt x="117" y="4621"/>
                  </a:lnTo>
                  <a:lnTo>
                    <a:pt x="78" y="4582"/>
                  </a:lnTo>
                  <a:lnTo>
                    <a:pt x="46" y="4536"/>
                  </a:lnTo>
                  <a:lnTo>
                    <a:pt x="20" y="4486"/>
                  </a:lnTo>
                  <a:lnTo>
                    <a:pt x="6" y="4430"/>
                  </a:lnTo>
                  <a:lnTo>
                    <a:pt x="0" y="4371"/>
                  </a:lnTo>
                  <a:lnTo>
                    <a:pt x="0" y="328"/>
                  </a:lnTo>
                  <a:lnTo>
                    <a:pt x="6" y="268"/>
                  </a:lnTo>
                  <a:lnTo>
                    <a:pt x="20" y="213"/>
                  </a:lnTo>
                  <a:lnTo>
                    <a:pt x="46" y="163"/>
                  </a:lnTo>
                  <a:lnTo>
                    <a:pt x="78" y="117"/>
                  </a:lnTo>
                  <a:lnTo>
                    <a:pt x="117" y="77"/>
                  </a:lnTo>
                  <a:lnTo>
                    <a:pt x="163" y="44"/>
                  </a:lnTo>
                  <a:lnTo>
                    <a:pt x="213" y="20"/>
                  </a:lnTo>
                  <a:lnTo>
                    <a:pt x="269"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3" name="Freeform 36">
              <a:extLst>
                <a:ext uri="{FF2B5EF4-FFF2-40B4-BE49-F238E27FC236}">
                  <a16:creationId xmlns:a16="http://schemas.microsoft.com/office/drawing/2014/main" id="{A8514610-ABD0-A3CB-D11F-55F385BCB70C}"/>
                </a:ext>
              </a:extLst>
            </p:cNvPr>
            <p:cNvSpPr>
              <a:spLocks noEditPoints="1"/>
            </p:cNvSpPr>
            <p:nvPr/>
          </p:nvSpPr>
          <p:spPr bwMode="auto">
            <a:xfrm>
              <a:off x="4312179" y="2386196"/>
              <a:ext cx="371868" cy="66678"/>
            </a:xfrm>
            <a:custGeom>
              <a:avLst/>
              <a:gdLst>
                <a:gd name="T0" fmla="*/ 487 w 5680"/>
                <a:gd name="T1" fmla="*/ 223 h 1093"/>
                <a:gd name="T2" fmla="*/ 380 w 5680"/>
                <a:gd name="T3" fmla="*/ 263 h 1093"/>
                <a:gd name="T4" fmla="*/ 294 w 5680"/>
                <a:gd name="T5" fmla="*/ 335 h 1093"/>
                <a:gd name="T6" fmla="*/ 238 w 5680"/>
                <a:gd name="T7" fmla="*/ 432 h 1093"/>
                <a:gd name="T8" fmla="*/ 218 w 5680"/>
                <a:gd name="T9" fmla="*/ 546 h 1093"/>
                <a:gd name="T10" fmla="*/ 238 w 5680"/>
                <a:gd name="T11" fmla="*/ 661 h 1093"/>
                <a:gd name="T12" fmla="*/ 294 w 5680"/>
                <a:gd name="T13" fmla="*/ 757 h 1093"/>
                <a:gd name="T14" fmla="*/ 380 w 5680"/>
                <a:gd name="T15" fmla="*/ 830 h 1093"/>
                <a:gd name="T16" fmla="*/ 487 w 5680"/>
                <a:gd name="T17" fmla="*/ 868 h 1093"/>
                <a:gd name="T18" fmla="*/ 5133 w 5680"/>
                <a:gd name="T19" fmla="*/ 874 h 1093"/>
                <a:gd name="T20" fmla="*/ 5249 w 5680"/>
                <a:gd name="T21" fmla="*/ 854 h 1093"/>
                <a:gd name="T22" fmla="*/ 5346 w 5680"/>
                <a:gd name="T23" fmla="*/ 796 h 1093"/>
                <a:gd name="T24" fmla="*/ 5418 w 5680"/>
                <a:gd name="T25" fmla="*/ 711 h 1093"/>
                <a:gd name="T26" fmla="*/ 5458 w 5680"/>
                <a:gd name="T27" fmla="*/ 605 h 1093"/>
                <a:gd name="T28" fmla="*/ 5458 w 5680"/>
                <a:gd name="T29" fmla="*/ 488 h 1093"/>
                <a:gd name="T30" fmla="*/ 5418 w 5680"/>
                <a:gd name="T31" fmla="*/ 380 h 1093"/>
                <a:gd name="T32" fmla="*/ 5346 w 5680"/>
                <a:gd name="T33" fmla="*/ 295 h 1093"/>
                <a:gd name="T34" fmla="*/ 5249 w 5680"/>
                <a:gd name="T35" fmla="*/ 239 h 1093"/>
                <a:gd name="T36" fmla="*/ 5133 w 5680"/>
                <a:gd name="T37" fmla="*/ 217 h 1093"/>
                <a:gd name="T38" fmla="*/ 545 w 5680"/>
                <a:gd name="T39" fmla="*/ 0 h 1093"/>
                <a:gd name="T40" fmla="*/ 5215 w 5680"/>
                <a:gd name="T41" fmla="*/ 6 h 1093"/>
                <a:gd name="T42" fmla="*/ 5364 w 5680"/>
                <a:gd name="T43" fmla="*/ 50 h 1093"/>
                <a:gd name="T44" fmla="*/ 5493 w 5680"/>
                <a:gd name="T45" fmla="*/ 134 h 1093"/>
                <a:gd name="T46" fmla="*/ 5593 w 5680"/>
                <a:gd name="T47" fmla="*/ 249 h 1093"/>
                <a:gd name="T48" fmla="*/ 5657 w 5680"/>
                <a:gd name="T49" fmla="*/ 388 h 1093"/>
                <a:gd name="T50" fmla="*/ 5680 w 5680"/>
                <a:gd name="T51" fmla="*/ 546 h 1093"/>
                <a:gd name="T52" fmla="*/ 5657 w 5680"/>
                <a:gd name="T53" fmla="*/ 705 h 1093"/>
                <a:gd name="T54" fmla="*/ 5593 w 5680"/>
                <a:gd name="T55" fmla="*/ 844 h 1093"/>
                <a:gd name="T56" fmla="*/ 5493 w 5680"/>
                <a:gd name="T57" fmla="*/ 959 h 1093"/>
                <a:gd name="T58" fmla="*/ 5364 w 5680"/>
                <a:gd name="T59" fmla="*/ 1041 h 1093"/>
                <a:gd name="T60" fmla="*/ 5215 w 5680"/>
                <a:gd name="T61" fmla="*/ 1087 h 1093"/>
                <a:gd name="T62" fmla="*/ 545 w 5680"/>
                <a:gd name="T63" fmla="*/ 1093 h 1093"/>
                <a:gd name="T64" fmla="*/ 387 w 5680"/>
                <a:gd name="T65" fmla="*/ 1069 h 1093"/>
                <a:gd name="T66" fmla="*/ 248 w 5680"/>
                <a:gd name="T67" fmla="*/ 1005 h 1093"/>
                <a:gd name="T68" fmla="*/ 133 w 5680"/>
                <a:gd name="T69" fmla="*/ 904 h 1093"/>
                <a:gd name="T70" fmla="*/ 49 w 5680"/>
                <a:gd name="T71" fmla="*/ 776 h 1093"/>
                <a:gd name="T72" fmla="*/ 6 w 5680"/>
                <a:gd name="T73" fmla="*/ 627 h 1093"/>
                <a:gd name="T74" fmla="*/ 6 w 5680"/>
                <a:gd name="T75" fmla="*/ 466 h 1093"/>
                <a:gd name="T76" fmla="*/ 49 w 5680"/>
                <a:gd name="T77" fmla="*/ 315 h 1093"/>
                <a:gd name="T78" fmla="*/ 133 w 5680"/>
                <a:gd name="T79" fmla="*/ 188 h 1093"/>
                <a:gd name="T80" fmla="*/ 248 w 5680"/>
                <a:gd name="T81" fmla="*/ 88 h 1093"/>
                <a:gd name="T82" fmla="*/ 387 w 5680"/>
                <a:gd name="T83" fmla="*/ 22 h 1093"/>
                <a:gd name="T84" fmla="*/ 545 w 5680"/>
                <a:gd name="T8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80" h="1093">
                  <a:moveTo>
                    <a:pt x="545" y="217"/>
                  </a:moveTo>
                  <a:lnTo>
                    <a:pt x="487" y="223"/>
                  </a:lnTo>
                  <a:lnTo>
                    <a:pt x="431" y="239"/>
                  </a:lnTo>
                  <a:lnTo>
                    <a:pt x="380" y="263"/>
                  </a:lnTo>
                  <a:lnTo>
                    <a:pt x="334" y="295"/>
                  </a:lnTo>
                  <a:lnTo>
                    <a:pt x="294" y="335"/>
                  </a:lnTo>
                  <a:lnTo>
                    <a:pt x="262" y="380"/>
                  </a:lnTo>
                  <a:lnTo>
                    <a:pt x="238" y="432"/>
                  </a:lnTo>
                  <a:lnTo>
                    <a:pt x="222" y="488"/>
                  </a:lnTo>
                  <a:lnTo>
                    <a:pt x="218" y="546"/>
                  </a:lnTo>
                  <a:lnTo>
                    <a:pt x="222" y="605"/>
                  </a:lnTo>
                  <a:lnTo>
                    <a:pt x="238" y="661"/>
                  </a:lnTo>
                  <a:lnTo>
                    <a:pt x="262" y="711"/>
                  </a:lnTo>
                  <a:lnTo>
                    <a:pt x="294" y="757"/>
                  </a:lnTo>
                  <a:lnTo>
                    <a:pt x="334" y="796"/>
                  </a:lnTo>
                  <a:lnTo>
                    <a:pt x="380" y="830"/>
                  </a:lnTo>
                  <a:lnTo>
                    <a:pt x="431" y="854"/>
                  </a:lnTo>
                  <a:lnTo>
                    <a:pt x="487" y="868"/>
                  </a:lnTo>
                  <a:lnTo>
                    <a:pt x="545" y="874"/>
                  </a:lnTo>
                  <a:lnTo>
                    <a:pt x="5133" y="874"/>
                  </a:lnTo>
                  <a:lnTo>
                    <a:pt x="5193" y="868"/>
                  </a:lnTo>
                  <a:lnTo>
                    <a:pt x="5249" y="854"/>
                  </a:lnTo>
                  <a:lnTo>
                    <a:pt x="5301" y="830"/>
                  </a:lnTo>
                  <a:lnTo>
                    <a:pt x="5346" y="796"/>
                  </a:lnTo>
                  <a:lnTo>
                    <a:pt x="5384" y="757"/>
                  </a:lnTo>
                  <a:lnTo>
                    <a:pt x="5418" y="711"/>
                  </a:lnTo>
                  <a:lnTo>
                    <a:pt x="5442" y="661"/>
                  </a:lnTo>
                  <a:lnTo>
                    <a:pt x="5458" y="605"/>
                  </a:lnTo>
                  <a:lnTo>
                    <a:pt x="5462" y="546"/>
                  </a:lnTo>
                  <a:lnTo>
                    <a:pt x="5458" y="488"/>
                  </a:lnTo>
                  <a:lnTo>
                    <a:pt x="5442" y="432"/>
                  </a:lnTo>
                  <a:lnTo>
                    <a:pt x="5418" y="380"/>
                  </a:lnTo>
                  <a:lnTo>
                    <a:pt x="5384" y="335"/>
                  </a:lnTo>
                  <a:lnTo>
                    <a:pt x="5346" y="295"/>
                  </a:lnTo>
                  <a:lnTo>
                    <a:pt x="5301" y="263"/>
                  </a:lnTo>
                  <a:lnTo>
                    <a:pt x="5249" y="239"/>
                  </a:lnTo>
                  <a:lnTo>
                    <a:pt x="5193" y="223"/>
                  </a:lnTo>
                  <a:lnTo>
                    <a:pt x="5133" y="217"/>
                  </a:lnTo>
                  <a:lnTo>
                    <a:pt x="545" y="217"/>
                  </a:lnTo>
                  <a:close/>
                  <a:moveTo>
                    <a:pt x="545" y="0"/>
                  </a:moveTo>
                  <a:lnTo>
                    <a:pt x="5133" y="0"/>
                  </a:lnTo>
                  <a:lnTo>
                    <a:pt x="5215" y="6"/>
                  </a:lnTo>
                  <a:lnTo>
                    <a:pt x="5293" y="22"/>
                  </a:lnTo>
                  <a:lnTo>
                    <a:pt x="5364" y="50"/>
                  </a:lnTo>
                  <a:lnTo>
                    <a:pt x="5432" y="88"/>
                  </a:lnTo>
                  <a:lnTo>
                    <a:pt x="5493" y="134"/>
                  </a:lnTo>
                  <a:lnTo>
                    <a:pt x="5547" y="188"/>
                  </a:lnTo>
                  <a:lnTo>
                    <a:pt x="5593" y="249"/>
                  </a:lnTo>
                  <a:lnTo>
                    <a:pt x="5631" y="315"/>
                  </a:lnTo>
                  <a:lnTo>
                    <a:pt x="5657" y="388"/>
                  </a:lnTo>
                  <a:lnTo>
                    <a:pt x="5674" y="466"/>
                  </a:lnTo>
                  <a:lnTo>
                    <a:pt x="5680" y="546"/>
                  </a:lnTo>
                  <a:lnTo>
                    <a:pt x="5674" y="627"/>
                  </a:lnTo>
                  <a:lnTo>
                    <a:pt x="5657" y="705"/>
                  </a:lnTo>
                  <a:lnTo>
                    <a:pt x="5631" y="776"/>
                  </a:lnTo>
                  <a:lnTo>
                    <a:pt x="5593" y="844"/>
                  </a:lnTo>
                  <a:lnTo>
                    <a:pt x="5547" y="904"/>
                  </a:lnTo>
                  <a:lnTo>
                    <a:pt x="5493" y="959"/>
                  </a:lnTo>
                  <a:lnTo>
                    <a:pt x="5432" y="1005"/>
                  </a:lnTo>
                  <a:lnTo>
                    <a:pt x="5364" y="1041"/>
                  </a:lnTo>
                  <a:lnTo>
                    <a:pt x="5293" y="1069"/>
                  </a:lnTo>
                  <a:lnTo>
                    <a:pt x="5215" y="1087"/>
                  </a:lnTo>
                  <a:lnTo>
                    <a:pt x="5133" y="1093"/>
                  </a:lnTo>
                  <a:lnTo>
                    <a:pt x="545" y="1093"/>
                  </a:lnTo>
                  <a:lnTo>
                    <a:pt x="465" y="1087"/>
                  </a:lnTo>
                  <a:lnTo>
                    <a:pt x="387" y="1069"/>
                  </a:lnTo>
                  <a:lnTo>
                    <a:pt x="316" y="1041"/>
                  </a:lnTo>
                  <a:lnTo>
                    <a:pt x="248" y="1005"/>
                  </a:lnTo>
                  <a:lnTo>
                    <a:pt x="187" y="959"/>
                  </a:lnTo>
                  <a:lnTo>
                    <a:pt x="133" y="904"/>
                  </a:lnTo>
                  <a:lnTo>
                    <a:pt x="87" y="844"/>
                  </a:lnTo>
                  <a:lnTo>
                    <a:pt x="49" y="776"/>
                  </a:lnTo>
                  <a:lnTo>
                    <a:pt x="21" y="705"/>
                  </a:lnTo>
                  <a:lnTo>
                    <a:pt x="6" y="627"/>
                  </a:lnTo>
                  <a:lnTo>
                    <a:pt x="0" y="546"/>
                  </a:lnTo>
                  <a:lnTo>
                    <a:pt x="6" y="466"/>
                  </a:lnTo>
                  <a:lnTo>
                    <a:pt x="21" y="388"/>
                  </a:lnTo>
                  <a:lnTo>
                    <a:pt x="49" y="315"/>
                  </a:lnTo>
                  <a:lnTo>
                    <a:pt x="87" y="249"/>
                  </a:lnTo>
                  <a:lnTo>
                    <a:pt x="133" y="188"/>
                  </a:lnTo>
                  <a:lnTo>
                    <a:pt x="187" y="134"/>
                  </a:lnTo>
                  <a:lnTo>
                    <a:pt x="248" y="88"/>
                  </a:lnTo>
                  <a:lnTo>
                    <a:pt x="316" y="50"/>
                  </a:lnTo>
                  <a:lnTo>
                    <a:pt x="387" y="22"/>
                  </a:lnTo>
                  <a:lnTo>
                    <a:pt x="465" y="6"/>
                  </a:lnTo>
                  <a:lnTo>
                    <a:pt x="54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4" name="Freeform 37">
              <a:extLst>
                <a:ext uri="{FF2B5EF4-FFF2-40B4-BE49-F238E27FC236}">
                  <a16:creationId xmlns:a16="http://schemas.microsoft.com/office/drawing/2014/main" id="{228CF7E8-799E-83E3-B37E-AF24878A1A3F}"/>
                </a:ext>
              </a:extLst>
            </p:cNvPr>
            <p:cNvSpPr>
              <a:spLocks/>
            </p:cNvSpPr>
            <p:nvPr/>
          </p:nvSpPr>
          <p:spPr bwMode="auto">
            <a:xfrm>
              <a:off x="4340855" y="2412819"/>
              <a:ext cx="314517" cy="13433"/>
            </a:xfrm>
            <a:custGeom>
              <a:avLst/>
              <a:gdLst>
                <a:gd name="T0" fmla="*/ 108 w 4806"/>
                <a:gd name="T1" fmla="*/ 0 h 219"/>
                <a:gd name="T2" fmla="*/ 4696 w 4806"/>
                <a:gd name="T3" fmla="*/ 0 h 219"/>
                <a:gd name="T4" fmla="*/ 4732 w 4806"/>
                <a:gd name="T5" fmla="*/ 6 h 219"/>
                <a:gd name="T6" fmla="*/ 4762 w 4806"/>
                <a:gd name="T7" fmla="*/ 22 h 219"/>
                <a:gd name="T8" fmla="*/ 4786 w 4806"/>
                <a:gd name="T9" fmla="*/ 46 h 219"/>
                <a:gd name="T10" fmla="*/ 4802 w 4806"/>
                <a:gd name="T11" fmla="*/ 76 h 219"/>
                <a:gd name="T12" fmla="*/ 4806 w 4806"/>
                <a:gd name="T13" fmla="*/ 110 h 219"/>
                <a:gd name="T14" fmla="*/ 4802 w 4806"/>
                <a:gd name="T15" fmla="*/ 145 h 219"/>
                <a:gd name="T16" fmla="*/ 4786 w 4806"/>
                <a:gd name="T17" fmla="*/ 175 h 219"/>
                <a:gd name="T18" fmla="*/ 4762 w 4806"/>
                <a:gd name="T19" fmla="*/ 199 h 219"/>
                <a:gd name="T20" fmla="*/ 4732 w 4806"/>
                <a:gd name="T21" fmla="*/ 213 h 219"/>
                <a:gd name="T22" fmla="*/ 4696 w 4806"/>
                <a:gd name="T23" fmla="*/ 219 h 219"/>
                <a:gd name="T24" fmla="*/ 108 w 4806"/>
                <a:gd name="T25" fmla="*/ 219 h 219"/>
                <a:gd name="T26" fmla="*/ 74 w 4806"/>
                <a:gd name="T27" fmla="*/ 213 h 219"/>
                <a:gd name="T28" fmla="*/ 44 w 4806"/>
                <a:gd name="T29" fmla="*/ 199 h 219"/>
                <a:gd name="T30" fmla="*/ 20 w 4806"/>
                <a:gd name="T31" fmla="*/ 175 h 219"/>
                <a:gd name="T32" fmla="*/ 4 w 4806"/>
                <a:gd name="T33" fmla="*/ 145 h 219"/>
                <a:gd name="T34" fmla="*/ 0 w 4806"/>
                <a:gd name="T35" fmla="*/ 110 h 219"/>
                <a:gd name="T36" fmla="*/ 4 w 4806"/>
                <a:gd name="T37" fmla="*/ 76 h 219"/>
                <a:gd name="T38" fmla="*/ 20 w 4806"/>
                <a:gd name="T39" fmla="*/ 46 h 219"/>
                <a:gd name="T40" fmla="*/ 44 w 4806"/>
                <a:gd name="T41" fmla="*/ 22 h 219"/>
                <a:gd name="T42" fmla="*/ 74 w 4806"/>
                <a:gd name="T43" fmla="*/ 6 h 219"/>
                <a:gd name="T44" fmla="*/ 108 w 4806"/>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06" h="219">
                  <a:moveTo>
                    <a:pt x="108" y="0"/>
                  </a:moveTo>
                  <a:lnTo>
                    <a:pt x="4696" y="0"/>
                  </a:lnTo>
                  <a:lnTo>
                    <a:pt x="4732" y="6"/>
                  </a:lnTo>
                  <a:lnTo>
                    <a:pt x="4762" y="22"/>
                  </a:lnTo>
                  <a:lnTo>
                    <a:pt x="4786" y="46"/>
                  </a:lnTo>
                  <a:lnTo>
                    <a:pt x="4802" y="76"/>
                  </a:lnTo>
                  <a:lnTo>
                    <a:pt x="4806" y="110"/>
                  </a:lnTo>
                  <a:lnTo>
                    <a:pt x="4802" y="145"/>
                  </a:lnTo>
                  <a:lnTo>
                    <a:pt x="4786" y="175"/>
                  </a:lnTo>
                  <a:lnTo>
                    <a:pt x="4762" y="199"/>
                  </a:lnTo>
                  <a:lnTo>
                    <a:pt x="4732" y="213"/>
                  </a:lnTo>
                  <a:lnTo>
                    <a:pt x="4696" y="219"/>
                  </a:lnTo>
                  <a:lnTo>
                    <a:pt x="108" y="219"/>
                  </a:lnTo>
                  <a:lnTo>
                    <a:pt x="74" y="213"/>
                  </a:lnTo>
                  <a:lnTo>
                    <a:pt x="44" y="199"/>
                  </a:lnTo>
                  <a:lnTo>
                    <a:pt x="20" y="175"/>
                  </a:lnTo>
                  <a:lnTo>
                    <a:pt x="4" y="145"/>
                  </a:lnTo>
                  <a:lnTo>
                    <a:pt x="0" y="110"/>
                  </a:lnTo>
                  <a:lnTo>
                    <a:pt x="4" y="76"/>
                  </a:lnTo>
                  <a:lnTo>
                    <a:pt x="20" y="46"/>
                  </a:lnTo>
                  <a:lnTo>
                    <a:pt x="44" y="22"/>
                  </a:lnTo>
                  <a:lnTo>
                    <a:pt x="74" y="6"/>
                  </a:lnTo>
                  <a:lnTo>
                    <a:pt x="10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5" name="Freeform 38">
              <a:extLst>
                <a:ext uri="{FF2B5EF4-FFF2-40B4-BE49-F238E27FC236}">
                  <a16:creationId xmlns:a16="http://schemas.microsoft.com/office/drawing/2014/main" id="{102C38BE-DA5E-31CF-3F28-EC4B473D473B}"/>
                </a:ext>
              </a:extLst>
            </p:cNvPr>
            <p:cNvSpPr>
              <a:spLocks/>
            </p:cNvSpPr>
            <p:nvPr/>
          </p:nvSpPr>
          <p:spPr bwMode="auto">
            <a:xfrm>
              <a:off x="4569606" y="2386196"/>
              <a:ext cx="14272" cy="66678"/>
            </a:xfrm>
            <a:custGeom>
              <a:avLst/>
              <a:gdLst>
                <a:gd name="T0" fmla="*/ 109 w 219"/>
                <a:gd name="T1" fmla="*/ 0 h 1093"/>
                <a:gd name="T2" fmla="*/ 145 w 219"/>
                <a:gd name="T3" fmla="*/ 4 h 1093"/>
                <a:gd name="T4" fmla="*/ 175 w 219"/>
                <a:gd name="T5" fmla="*/ 20 h 1093"/>
                <a:gd name="T6" fmla="*/ 197 w 219"/>
                <a:gd name="T7" fmla="*/ 44 h 1093"/>
                <a:gd name="T8" fmla="*/ 213 w 219"/>
                <a:gd name="T9" fmla="*/ 74 h 1093"/>
                <a:gd name="T10" fmla="*/ 219 w 219"/>
                <a:gd name="T11" fmla="*/ 110 h 1093"/>
                <a:gd name="T12" fmla="*/ 219 w 219"/>
                <a:gd name="T13" fmla="*/ 983 h 1093"/>
                <a:gd name="T14" fmla="*/ 213 w 219"/>
                <a:gd name="T15" fmla="*/ 1017 h 1093"/>
                <a:gd name="T16" fmla="*/ 197 w 219"/>
                <a:gd name="T17" fmla="*/ 1047 h 1093"/>
                <a:gd name="T18" fmla="*/ 175 w 219"/>
                <a:gd name="T19" fmla="*/ 1071 h 1093"/>
                <a:gd name="T20" fmla="*/ 145 w 219"/>
                <a:gd name="T21" fmla="*/ 1087 h 1093"/>
                <a:gd name="T22" fmla="*/ 109 w 219"/>
                <a:gd name="T23" fmla="*/ 1093 h 1093"/>
                <a:gd name="T24" fmla="*/ 76 w 219"/>
                <a:gd name="T25" fmla="*/ 1087 h 1093"/>
                <a:gd name="T26" fmla="*/ 46 w 219"/>
                <a:gd name="T27" fmla="*/ 1071 h 1093"/>
                <a:gd name="T28" fmla="*/ 22 w 219"/>
                <a:gd name="T29" fmla="*/ 1047 h 1093"/>
                <a:gd name="T30" fmla="*/ 6 w 219"/>
                <a:gd name="T31" fmla="*/ 1017 h 1093"/>
                <a:gd name="T32" fmla="*/ 0 w 219"/>
                <a:gd name="T33" fmla="*/ 983 h 1093"/>
                <a:gd name="T34" fmla="*/ 0 w 219"/>
                <a:gd name="T35" fmla="*/ 110 h 1093"/>
                <a:gd name="T36" fmla="*/ 6 w 219"/>
                <a:gd name="T37" fmla="*/ 74 h 1093"/>
                <a:gd name="T38" fmla="*/ 22 w 219"/>
                <a:gd name="T39" fmla="*/ 44 h 1093"/>
                <a:gd name="T40" fmla="*/ 46 w 219"/>
                <a:gd name="T41" fmla="*/ 20 h 1093"/>
                <a:gd name="T42" fmla="*/ 76 w 219"/>
                <a:gd name="T43" fmla="*/ 4 h 1093"/>
                <a:gd name="T44" fmla="*/ 109 w 219"/>
                <a:gd name="T4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1093">
                  <a:moveTo>
                    <a:pt x="109" y="0"/>
                  </a:moveTo>
                  <a:lnTo>
                    <a:pt x="145" y="4"/>
                  </a:lnTo>
                  <a:lnTo>
                    <a:pt x="175" y="20"/>
                  </a:lnTo>
                  <a:lnTo>
                    <a:pt x="197" y="44"/>
                  </a:lnTo>
                  <a:lnTo>
                    <a:pt x="213" y="74"/>
                  </a:lnTo>
                  <a:lnTo>
                    <a:pt x="219" y="110"/>
                  </a:lnTo>
                  <a:lnTo>
                    <a:pt x="219" y="983"/>
                  </a:lnTo>
                  <a:lnTo>
                    <a:pt x="213" y="1017"/>
                  </a:lnTo>
                  <a:lnTo>
                    <a:pt x="197" y="1047"/>
                  </a:lnTo>
                  <a:lnTo>
                    <a:pt x="175" y="1071"/>
                  </a:lnTo>
                  <a:lnTo>
                    <a:pt x="145" y="1087"/>
                  </a:lnTo>
                  <a:lnTo>
                    <a:pt x="109" y="1093"/>
                  </a:lnTo>
                  <a:lnTo>
                    <a:pt x="76" y="1087"/>
                  </a:lnTo>
                  <a:lnTo>
                    <a:pt x="46" y="1071"/>
                  </a:lnTo>
                  <a:lnTo>
                    <a:pt x="22" y="1047"/>
                  </a:lnTo>
                  <a:lnTo>
                    <a:pt x="6" y="1017"/>
                  </a:lnTo>
                  <a:lnTo>
                    <a:pt x="0" y="983"/>
                  </a:lnTo>
                  <a:lnTo>
                    <a:pt x="0" y="110"/>
                  </a:lnTo>
                  <a:lnTo>
                    <a:pt x="6" y="74"/>
                  </a:lnTo>
                  <a:lnTo>
                    <a:pt x="22" y="44"/>
                  </a:lnTo>
                  <a:lnTo>
                    <a:pt x="46" y="20"/>
                  </a:lnTo>
                  <a:lnTo>
                    <a:pt x="76"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6" name="Freeform 39">
              <a:extLst>
                <a:ext uri="{FF2B5EF4-FFF2-40B4-BE49-F238E27FC236}">
                  <a16:creationId xmlns:a16="http://schemas.microsoft.com/office/drawing/2014/main" id="{BD05CDC0-5CF5-91E0-3500-F40F07728CA9}"/>
                </a:ext>
              </a:extLst>
            </p:cNvPr>
            <p:cNvSpPr>
              <a:spLocks noEditPoints="1"/>
            </p:cNvSpPr>
            <p:nvPr/>
          </p:nvSpPr>
          <p:spPr bwMode="auto">
            <a:xfrm>
              <a:off x="4533990" y="2466308"/>
              <a:ext cx="78564" cy="73395"/>
            </a:xfrm>
            <a:custGeom>
              <a:avLst/>
              <a:gdLst>
                <a:gd name="T0" fmla="*/ 531 w 1201"/>
                <a:gd name="T1" fmla="*/ 224 h 1201"/>
                <a:gd name="T2" fmla="*/ 408 w 1201"/>
                <a:gd name="T3" fmla="*/ 270 h 1201"/>
                <a:gd name="T4" fmla="*/ 308 w 1201"/>
                <a:gd name="T5" fmla="*/ 354 h 1201"/>
                <a:gd name="T6" fmla="*/ 241 w 1201"/>
                <a:gd name="T7" fmla="*/ 467 h 1201"/>
                <a:gd name="T8" fmla="*/ 217 w 1201"/>
                <a:gd name="T9" fmla="*/ 600 h 1201"/>
                <a:gd name="T10" fmla="*/ 241 w 1201"/>
                <a:gd name="T11" fmla="*/ 734 h 1201"/>
                <a:gd name="T12" fmla="*/ 308 w 1201"/>
                <a:gd name="T13" fmla="*/ 847 h 1201"/>
                <a:gd name="T14" fmla="*/ 408 w 1201"/>
                <a:gd name="T15" fmla="*/ 931 h 1201"/>
                <a:gd name="T16" fmla="*/ 531 w 1201"/>
                <a:gd name="T17" fmla="*/ 976 h 1201"/>
                <a:gd name="T18" fmla="*/ 668 w 1201"/>
                <a:gd name="T19" fmla="*/ 976 h 1201"/>
                <a:gd name="T20" fmla="*/ 794 w 1201"/>
                <a:gd name="T21" fmla="*/ 931 h 1201"/>
                <a:gd name="T22" fmla="*/ 893 w 1201"/>
                <a:gd name="T23" fmla="*/ 847 h 1201"/>
                <a:gd name="T24" fmla="*/ 959 w 1201"/>
                <a:gd name="T25" fmla="*/ 734 h 1201"/>
                <a:gd name="T26" fmla="*/ 983 w 1201"/>
                <a:gd name="T27" fmla="*/ 600 h 1201"/>
                <a:gd name="T28" fmla="*/ 959 w 1201"/>
                <a:gd name="T29" fmla="*/ 467 h 1201"/>
                <a:gd name="T30" fmla="*/ 893 w 1201"/>
                <a:gd name="T31" fmla="*/ 354 h 1201"/>
                <a:gd name="T32" fmla="*/ 794 w 1201"/>
                <a:gd name="T33" fmla="*/ 270 h 1201"/>
                <a:gd name="T34" fmla="*/ 668 w 1201"/>
                <a:gd name="T35" fmla="*/ 224 h 1201"/>
                <a:gd name="T36" fmla="*/ 601 w 1201"/>
                <a:gd name="T37" fmla="*/ 0 h 1201"/>
                <a:gd name="T38" fmla="*/ 760 w 1201"/>
                <a:gd name="T39" fmla="*/ 21 h 1201"/>
                <a:gd name="T40" fmla="*/ 903 w 1201"/>
                <a:gd name="T41" fmla="*/ 81 h 1201"/>
                <a:gd name="T42" fmla="*/ 1024 w 1201"/>
                <a:gd name="T43" fmla="*/ 175 h 1201"/>
                <a:gd name="T44" fmla="*/ 1120 w 1201"/>
                <a:gd name="T45" fmla="*/ 296 h 1201"/>
                <a:gd name="T46" fmla="*/ 1180 w 1201"/>
                <a:gd name="T47" fmla="*/ 441 h 1201"/>
                <a:gd name="T48" fmla="*/ 1201 w 1201"/>
                <a:gd name="T49" fmla="*/ 600 h 1201"/>
                <a:gd name="T50" fmla="*/ 1180 w 1201"/>
                <a:gd name="T51" fmla="*/ 760 h 1201"/>
                <a:gd name="T52" fmla="*/ 1118 w 1201"/>
                <a:gd name="T53" fmla="*/ 903 h 1201"/>
                <a:gd name="T54" fmla="*/ 1024 w 1201"/>
                <a:gd name="T55" fmla="*/ 1024 h 1201"/>
                <a:gd name="T56" fmla="*/ 903 w 1201"/>
                <a:gd name="T57" fmla="*/ 1120 h 1201"/>
                <a:gd name="T58" fmla="*/ 760 w 1201"/>
                <a:gd name="T59" fmla="*/ 1179 h 1201"/>
                <a:gd name="T60" fmla="*/ 601 w 1201"/>
                <a:gd name="T61" fmla="*/ 1201 h 1201"/>
                <a:gd name="T62" fmla="*/ 440 w 1201"/>
                <a:gd name="T63" fmla="*/ 1179 h 1201"/>
                <a:gd name="T64" fmla="*/ 296 w 1201"/>
                <a:gd name="T65" fmla="*/ 1120 h 1201"/>
                <a:gd name="T66" fmla="*/ 175 w 1201"/>
                <a:gd name="T67" fmla="*/ 1024 h 1201"/>
                <a:gd name="T68" fmla="*/ 82 w 1201"/>
                <a:gd name="T69" fmla="*/ 903 h 1201"/>
                <a:gd name="T70" fmla="*/ 20 w 1201"/>
                <a:gd name="T71" fmla="*/ 760 h 1201"/>
                <a:gd name="T72" fmla="*/ 0 w 1201"/>
                <a:gd name="T73" fmla="*/ 600 h 1201"/>
                <a:gd name="T74" fmla="*/ 20 w 1201"/>
                <a:gd name="T75" fmla="*/ 441 h 1201"/>
                <a:gd name="T76" fmla="*/ 82 w 1201"/>
                <a:gd name="T77" fmla="*/ 296 h 1201"/>
                <a:gd name="T78" fmla="*/ 175 w 1201"/>
                <a:gd name="T79" fmla="*/ 175 h 1201"/>
                <a:gd name="T80" fmla="*/ 296 w 1201"/>
                <a:gd name="T81" fmla="*/ 81 h 1201"/>
                <a:gd name="T82" fmla="*/ 440 w 1201"/>
                <a:gd name="T83" fmla="*/ 21 h 1201"/>
                <a:gd name="T84" fmla="*/ 601 w 1201"/>
                <a:gd name="T85" fmla="*/ 0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1" h="1201">
                  <a:moveTo>
                    <a:pt x="601" y="218"/>
                  </a:moveTo>
                  <a:lnTo>
                    <a:pt x="531" y="224"/>
                  </a:lnTo>
                  <a:lnTo>
                    <a:pt x="467" y="242"/>
                  </a:lnTo>
                  <a:lnTo>
                    <a:pt x="408" y="270"/>
                  </a:lnTo>
                  <a:lnTo>
                    <a:pt x="354" y="308"/>
                  </a:lnTo>
                  <a:lnTo>
                    <a:pt x="308" y="354"/>
                  </a:lnTo>
                  <a:lnTo>
                    <a:pt x="271" y="407"/>
                  </a:lnTo>
                  <a:lnTo>
                    <a:pt x="241" y="467"/>
                  </a:lnTo>
                  <a:lnTo>
                    <a:pt x="225" y="531"/>
                  </a:lnTo>
                  <a:lnTo>
                    <a:pt x="217" y="600"/>
                  </a:lnTo>
                  <a:lnTo>
                    <a:pt x="225" y="668"/>
                  </a:lnTo>
                  <a:lnTo>
                    <a:pt x="241" y="734"/>
                  </a:lnTo>
                  <a:lnTo>
                    <a:pt x="271" y="793"/>
                  </a:lnTo>
                  <a:lnTo>
                    <a:pt x="308" y="847"/>
                  </a:lnTo>
                  <a:lnTo>
                    <a:pt x="354" y="893"/>
                  </a:lnTo>
                  <a:lnTo>
                    <a:pt x="408" y="931"/>
                  </a:lnTo>
                  <a:lnTo>
                    <a:pt x="467" y="959"/>
                  </a:lnTo>
                  <a:lnTo>
                    <a:pt x="531" y="976"/>
                  </a:lnTo>
                  <a:lnTo>
                    <a:pt x="601" y="982"/>
                  </a:lnTo>
                  <a:lnTo>
                    <a:pt x="668" y="976"/>
                  </a:lnTo>
                  <a:lnTo>
                    <a:pt x="734" y="959"/>
                  </a:lnTo>
                  <a:lnTo>
                    <a:pt x="794" y="931"/>
                  </a:lnTo>
                  <a:lnTo>
                    <a:pt x="847" y="893"/>
                  </a:lnTo>
                  <a:lnTo>
                    <a:pt x="893" y="847"/>
                  </a:lnTo>
                  <a:lnTo>
                    <a:pt x="931" y="793"/>
                  </a:lnTo>
                  <a:lnTo>
                    <a:pt x="959" y="734"/>
                  </a:lnTo>
                  <a:lnTo>
                    <a:pt x="977" y="668"/>
                  </a:lnTo>
                  <a:lnTo>
                    <a:pt x="983" y="600"/>
                  </a:lnTo>
                  <a:lnTo>
                    <a:pt x="977" y="531"/>
                  </a:lnTo>
                  <a:lnTo>
                    <a:pt x="959" y="467"/>
                  </a:lnTo>
                  <a:lnTo>
                    <a:pt x="931" y="407"/>
                  </a:lnTo>
                  <a:lnTo>
                    <a:pt x="893" y="354"/>
                  </a:lnTo>
                  <a:lnTo>
                    <a:pt x="847" y="308"/>
                  </a:lnTo>
                  <a:lnTo>
                    <a:pt x="794" y="270"/>
                  </a:lnTo>
                  <a:lnTo>
                    <a:pt x="734" y="242"/>
                  </a:lnTo>
                  <a:lnTo>
                    <a:pt x="668" y="224"/>
                  </a:lnTo>
                  <a:lnTo>
                    <a:pt x="601" y="218"/>
                  </a:lnTo>
                  <a:close/>
                  <a:moveTo>
                    <a:pt x="601" y="0"/>
                  </a:moveTo>
                  <a:lnTo>
                    <a:pt x="682" y="6"/>
                  </a:lnTo>
                  <a:lnTo>
                    <a:pt x="760" y="21"/>
                  </a:lnTo>
                  <a:lnTo>
                    <a:pt x="833" y="45"/>
                  </a:lnTo>
                  <a:lnTo>
                    <a:pt x="903" y="81"/>
                  </a:lnTo>
                  <a:lnTo>
                    <a:pt x="967" y="125"/>
                  </a:lnTo>
                  <a:lnTo>
                    <a:pt x="1024" y="175"/>
                  </a:lnTo>
                  <a:lnTo>
                    <a:pt x="1076" y="232"/>
                  </a:lnTo>
                  <a:lnTo>
                    <a:pt x="1120" y="296"/>
                  </a:lnTo>
                  <a:lnTo>
                    <a:pt x="1154" y="366"/>
                  </a:lnTo>
                  <a:lnTo>
                    <a:pt x="1180" y="441"/>
                  </a:lnTo>
                  <a:lnTo>
                    <a:pt x="1195" y="519"/>
                  </a:lnTo>
                  <a:lnTo>
                    <a:pt x="1201" y="600"/>
                  </a:lnTo>
                  <a:lnTo>
                    <a:pt x="1195" y="682"/>
                  </a:lnTo>
                  <a:lnTo>
                    <a:pt x="1180" y="760"/>
                  </a:lnTo>
                  <a:lnTo>
                    <a:pt x="1154" y="833"/>
                  </a:lnTo>
                  <a:lnTo>
                    <a:pt x="1118" y="903"/>
                  </a:lnTo>
                  <a:lnTo>
                    <a:pt x="1076" y="967"/>
                  </a:lnTo>
                  <a:lnTo>
                    <a:pt x="1024" y="1024"/>
                  </a:lnTo>
                  <a:lnTo>
                    <a:pt x="967" y="1076"/>
                  </a:lnTo>
                  <a:lnTo>
                    <a:pt x="903" y="1120"/>
                  </a:lnTo>
                  <a:lnTo>
                    <a:pt x="833" y="1154"/>
                  </a:lnTo>
                  <a:lnTo>
                    <a:pt x="760" y="1179"/>
                  </a:lnTo>
                  <a:lnTo>
                    <a:pt x="682" y="1195"/>
                  </a:lnTo>
                  <a:lnTo>
                    <a:pt x="601" y="1201"/>
                  </a:lnTo>
                  <a:lnTo>
                    <a:pt x="519" y="1195"/>
                  </a:lnTo>
                  <a:lnTo>
                    <a:pt x="440" y="1179"/>
                  </a:lnTo>
                  <a:lnTo>
                    <a:pt x="366" y="1154"/>
                  </a:lnTo>
                  <a:lnTo>
                    <a:pt x="296" y="1120"/>
                  </a:lnTo>
                  <a:lnTo>
                    <a:pt x="233" y="1076"/>
                  </a:lnTo>
                  <a:lnTo>
                    <a:pt x="175" y="1024"/>
                  </a:lnTo>
                  <a:lnTo>
                    <a:pt x="125" y="967"/>
                  </a:lnTo>
                  <a:lnTo>
                    <a:pt x="82" y="903"/>
                  </a:lnTo>
                  <a:lnTo>
                    <a:pt x="46" y="833"/>
                  </a:lnTo>
                  <a:lnTo>
                    <a:pt x="20" y="760"/>
                  </a:lnTo>
                  <a:lnTo>
                    <a:pt x="4" y="682"/>
                  </a:lnTo>
                  <a:lnTo>
                    <a:pt x="0" y="600"/>
                  </a:lnTo>
                  <a:lnTo>
                    <a:pt x="4" y="519"/>
                  </a:lnTo>
                  <a:lnTo>
                    <a:pt x="20" y="441"/>
                  </a:lnTo>
                  <a:lnTo>
                    <a:pt x="46" y="366"/>
                  </a:lnTo>
                  <a:lnTo>
                    <a:pt x="82" y="296"/>
                  </a:lnTo>
                  <a:lnTo>
                    <a:pt x="125" y="232"/>
                  </a:lnTo>
                  <a:lnTo>
                    <a:pt x="175" y="175"/>
                  </a:lnTo>
                  <a:lnTo>
                    <a:pt x="233" y="125"/>
                  </a:lnTo>
                  <a:lnTo>
                    <a:pt x="296" y="81"/>
                  </a:lnTo>
                  <a:lnTo>
                    <a:pt x="366" y="45"/>
                  </a:lnTo>
                  <a:lnTo>
                    <a:pt x="440" y="21"/>
                  </a:lnTo>
                  <a:lnTo>
                    <a:pt x="519" y="6"/>
                  </a:lnTo>
                  <a:lnTo>
                    <a:pt x="60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7" name="Freeform 40">
              <a:extLst>
                <a:ext uri="{FF2B5EF4-FFF2-40B4-BE49-F238E27FC236}">
                  <a16:creationId xmlns:a16="http://schemas.microsoft.com/office/drawing/2014/main" id="{952F3A1B-A8AB-5D39-DAA6-CCED8193A9B2}"/>
                </a:ext>
              </a:extLst>
            </p:cNvPr>
            <p:cNvSpPr>
              <a:spLocks noEditPoints="1"/>
            </p:cNvSpPr>
            <p:nvPr/>
          </p:nvSpPr>
          <p:spPr bwMode="auto">
            <a:xfrm>
              <a:off x="4591080" y="2532986"/>
              <a:ext cx="92967" cy="86706"/>
            </a:xfrm>
            <a:custGeom>
              <a:avLst/>
              <a:gdLst>
                <a:gd name="T0" fmla="*/ 639 w 1420"/>
                <a:gd name="T1" fmla="*/ 225 h 1420"/>
                <a:gd name="T2" fmla="*/ 503 w 1420"/>
                <a:gd name="T3" fmla="*/ 264 h 1420"/>
                <a:gd name="T4" fmla="*/ 388 w 1420"/>
                <a:gd name="T5" fmla="*/ 340 h 1420"/>
                <a:gd name="T6" fmla="*/ 299 w 1420"/>
                <a:gd name="T7" fmla="*/ 442 h 1420"/>
                <a:gd name="T8" fmla="*/ 239 w 1420"/>
                <a:gd name="T9" fmla="*/ 569 h 1420"/>
                <a:gd name="T10" fmla="*/ 219 w 1420"/>
                <a:gd name="T11" fmla="*/ 710 h 1420"/>
                <a:gd name="T12" fmla="*/ 239 w 1420"/>
                <a:gd name="T13" fmla="*/ 851 h 1420"/>
                <a:gd name="T14" fmla="*/ 299 w 1420"/>
                <a:gd name="T15" fmla="*/ 979 h 1420"/>
                <a:gd name="T16" fmla="*/ 388 w 1420"/>
                <a:gd name="T17" fmla="*/ 1082 h 1420"/>
                <a:gd name="T18" fmla="*/ 503 w 1420"/>
                <a:gd name="T19" fmla="*/ 1156 h 1420"/>
                <a:gd name="T20" fmla="*/ 639 w 1420"/>
                <a:gd name="T21" fmla="*/ 1198 h 1420"/>
                <a:gd name="T22" fmla="*/ 784 w 1420"/>
                <a:gd name="T23" fmla="*/ 1198 h 1420"/>
                <a:gd name="T24" fmla="*/ 917 w 1420"/>
                <a:gd name="T25" fmla="*/ 1156 h 1420"/>
                <a:gd name="T26" fmla="*/ 1033 w 1420"/>
                <a:gd name="T27" fmla="*/ 1082 h 1420"/>
                <a:gd name="T28" fmla="*/ 1122 w 1420"/>
                <a:gd name="T29" fmla="*/ 979 h 1420"/>
                <a:gd name="T30" fmla="*/ 1182 w 1420"/>
                <a:gd name="T31" fmla="*/ 851 h 1420"/>
                <a:gd name="T32" fmla="*/ 1202 w 1420"/>
                <a:gd name="T33" fmla="*/ 710 h 1420"/>
                <a:gd name="T34" fmla="*/ 1182 w 1420"/>
                <a:gd name="T35" fmla="*/ 569 h 1420"/>
                <a:gd name="T36" fmla="*/ 1122 w 1420"/>
                <a:gd name="T37" fmla="*/ 442 h 1420"/>
                <a:gd name="T38" fmla="*/ 1033 w 1420"/>
                <a:gd name="T39" fmla="*/ 340 h 1420"/>
                <a:gd name="T40" fmla="*/ 917 w 1420"/>
                <a:gd name="T41" fmla="*/ 264 h 1420"/>
                <a:gd name="T42" fmla="*/ 784 w 1420"/>
                <a:gd name="T43" fmla="*/ 225 h 1420"/>
                <a:gd name="T44" fmla="*/ 710 w 1420"/>
                <a:gd name="T45" fmla="*/ 0 h 1420"/>
                <a:gd name="T46" fmla="*/ 885 w 1420"/>
                <a:gd name="T47" fmla="*/ 22 h 1420"/>
                <a:gd name="T48" fmla="*/ 1044 w 1420"/>
                <a:gd name="T49" fmla="*/ 83 h 1420"/>
                <a:gd name="T50" fmla="*/ 1182 w 1420"/>
                <a:gd name="T51" fmla="*/ 179 h 1420"/>
                <a:gd name="T52" fmla="*/ 1293 w 1420"/>
                <a:gd name="T53" fmla="*/ 304 h 1420"/>
                <a:gd name="T54" fmla="*/ 1373 w 1420"/>
                <a:gd name="T55" fmla="*/ 453 h 1420"/>
                <a:gd name="T56" fmla="*/ 1414 w 1420"/>
                <a:gd name="T57" fmla="*/ 621 h 1420"/>
                <a:gd name="T58" fmla="*/ 1414 w 1420"/>
                <a:gd name="T59" fmla="*/ 800 h 1420"/>
                <a:gd name="T60" fmla="*/ 1373 w 1420"/>
                <a:gd name="T61" fmla="*/ 967 h 1420"/>
                <a:gd name="T62" fmla="*/ 1293 w 1420"/>
                <a:gd name="T63" fmla="*/ 1116 h 1420"/>
                <a:gd name="T64" fmla="*/ 1182 w 1420"/>
                <a:gd name="T65" fmla="*/ 1241 h 1420"/>
                <a:gd name="T66" fmla="*/ 1044 w 1420"/>
                <a:gd name="T67" fmla="*/ 1337 h 1420"/>
                <a:gd name="T68" fmla="*/ 885 w 1420"/>
                <a:gd name="T69" fmla="*/ 1398 h 1420"/>
                <a:gd name="T70" fmla="*/ 710 w 1420"/>
                <a:gd name="T71" fmla="*/ 1420 h 1420"/>
                <a:gd name="T72" fmla="*/ 535 w 1420"/>
                <a:gd name="T73" fmla="*/ 1398 h 1420"/>
                <a:gd name="T74" fmla="*/ 376 w 1420"/>
                <a:gd name="T75" fmla="*/ 1337 h 1420"/>
                <a:gd name="T76" fmla="*/ 239 w 1420"/>
                <a:gd name="T77" fmla="*/ 1241 h 1420"/>
                <a:gd name="T78" fmla="*/ 128 w 1420"/>
                <a:gd name="T79" fmla="*/ 1116 h 1420"/>
                <a:gd name="T80" fmla="*/ 48 w 1420"/>
                <a:gd name="T81" fmla="*/ 967 h 1420"/>
                <a:gd name="T82" fmla="*/ 6 w 1420"/>
                <a:gd name="T83" fmla="*/ 800 h 1420"/>
                <a:gd name="T84" fmla="*/ 6 w 1420"/>
                <a:gd name="T85" fmla="*/ 621 h 1420"/>
                <a:gd name="T86" fmla="*/ 48 w 1420"/>
                <a:gd name="T87" fmla="*/ 453 h 1420"/>
                <a:gd name="T88" fmla="*/ 128 w 1420"/>
                <a:gd name="T89" fmla="*/ 304 h 1420"/>
                <a:gd name="T90" fmla="*/ 239 w 1420"/>
                <a:gd name="T91" fmla="*/ 179 h 1420"/>
                <a:gd name="T92" fmla="*/ 376 w 1420"/>
                <a:gd name="T93" fmla="*/ 83 h 1420"/>
                <a:gd name="T94" fmla="*/ 535 w 1420"/>
                <a:gd name="T95" fmla="*/ 22 h 1420"/>
                <a:gd name="T96" fmla="*/ 710 w 1420"/>
                <a:gd name="T97" fmla="*/ 0 h 1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0" h="1420">
                  <a:moveTo>
                    <a:pt x="710" y="219"/>
                  </a:moveTo>
                  <a:lnTo>
                    <a:pt x="639" y="225"/>
                  </a:lnTo>
                  <a:lnTo>
                    <a:pt x="569" y="239"/>
                  </a:lnTo>
                  <a:lnTo>
                    <a:pt x="503" y="264"/>
                  </a:lnTo>
                  <a:lnTo>
                    <a:pt x="442" y="298"/>
                  </a:lnTo>
                  <a:lnTo>
                    <a:pt x="388" y="340"/>
                  </a:lnTo>
                  <a:lnTo>
                    <a:pt x="338" y="388"/>
                  </a:lnTo>
                  <a:lnTo>
                    <a:pt x="299" y="442"/>
                  </a:lnTo>
                  <a:lnTo>
                    <a:pt x="265" y="503"/>
                  </a:lnTo>
                  <a:lnTo>
                    <a:pt x="239" y="569"/>
                  </a:lnTo>
                  <a:lnTo>
                    <a:pt x="225" y="638"/>
                  </a:lnTo>
                  <a:lnTo>
                    <a:pt x="219" y="710"/>
                  </a:lnTo>
                  <a:lnTo>
                    <a:pt x="225" y="784"/>
                  </a:lnTo>
                  <a:lnTo>
                    <a:pt x="239" y="851"/>
                  </a:lnTo>
                  <a:lnTo>
                    <a:pt x="265" y="917"/>
                  </a:lnTo>
                  <a:lnTo>
                    <a:pt x="299" y="979"/>
                  </a:lnTo>
                  <a:lnTo>
                    <a:pt x="338" y="1032"/>
                  </a:lnTo>
                  <a:lnTo>
                    <a:pt x="388" y="1082"/>
                  </a:lnTo>
                  <a:lnTo>
                    <a:pt x="442" y="1122"/>
                  </a:lnTo>
                  <a:lnTo>
                    <a:pt x="503" y="1156"/>
                  </a:lnTo>
                  <a:lnTo>
                    <a:pt x="569" y="1182"/>
                  </a:lnTo>
                  <a:lnTo>
                    <a:pt x="639" y="1198"/>
                  </a:lnTo>
                  <a:lnTo>
                    <a:pt x="710" y="1202"/>
                  </a:lnTo>
                  <a:lnTo>
                    <a:pt x="784" y="1198"/>
                  </a:lnTo>
                  <a:lnTo>
                    <a:pt x="852" y="1182"/>
                  </a:lnTo>
                  <a:lnTo>
                    <a:pt x="917" y="1156"/>
                  </a:lnTo>
                  <a:lnTo>
                    <a:pt x="979" y="1122"/>
                  </a:lnTo>
                  <a:lnTo>
                    <a:pt x="1033" y="1082"/>
                  </a:lnTo>
                  <a:lnTo>
                    <a:pt x="1082" y="1032"/>
                  </a:lnTo>
                  <a:lnTo>
                    <a:pt x="1122" y="979"/>
                  </a:lnTo>
                  <a:lnTo>
                    <a:pt x="1156" y="917"/>
                  </a:lnTo>
                  <a:lnTo>
                    <a:pt x="1182" y="851"/>
                  </a:lnTo>
                  <a:lnTo>
                    <a:pt x="1198" y="784"/>
                  </a:lnTo>
                  <a:lnTo>
                    <a:pt x="1202" y="710"/>
                  </a:lnTo>
                  <a:lnTo>
                    <a:pt x="1198" y="638"/>
                  </a:lnTo>
                  <a:lnTo>
                    <a:pt x="1182" y="569"/>
                  </a:lnTo>
                  <a:lnTo>
                    <a:pt x="1156" y="503"/>
                  </a:lnTo>
                  <a:lnTo>
                    <a:pt x="1122" y="442"/>
                  </a:lnTo>
                  <a:lnTo>
                    <a:pt x="1082" y="388"/>
                  </a:lnTo>
                  <a:lnTo>
                    <a:pt x="1033" y="340"/>
                  </a:lnTo>
                  <a:lnTo>
                    <a:pt x="979" y="298"/>
                  </a:lnTo>
                  <a:lnTo>
                    <a:pt x="917" y="264"/>
                  </a:lnTo>
                  <a:lnTo>
                    <a:pt x="852" y="239"/>
                  </a:lnTo>
                  <a:lnTo>
                    <a:pt x="784" y="225"/>
                  </a:lnTo>
                  <a:lnTo>
                    <a:pt x="710" y="219"/>
                  </a:lnTo>
                  <a:close/>
                  <a:moveTo>
                    <a:pt x="710" y="0"/>
                  </a:moveTo>
                  <a:lnTo>
                    <a:pt x="800" y="6"/>
                  </a:lnTo>
                  <a:lnTo>
                    <a:pt x="885" y="22"/>
                  </a:lnTo>
                  <a:lnTo>
                    <a:pt x="967" y="48"/>
                  </a:lnTo>
                  <a:lnTo>
                    <a:pt x="1044" y="83"/>
                  </a:lnTo>
                  <a:lnTo>
                    <a:pt x="1116" y="127"/>
                  </a:lnTo>
                  <a:lnTo>
                    <a:pt x="1182" y="179"/>
                  </a:lnTo>
                  <a:lnTo>
                    <a:pt x="1241" y="239"/>
                  </a:lnTo>
                  <a:lnTo>
                    <a:pt x="1293" y="304"/>
                  </a:lnTo>
                  <a:lnTo>
                    <a:pt x="1337" y="376"/>
                  </a:lnTo>
                  <a:lnTo>
                    <a:pt x="1373" y="453"/>
                  </a:lnTo>
                  <a:lnTo>
                    <a:pt x="1399" y="535"/>
                  </a:lnTo>
                  <a:lnTo>
                    <a:pt x="1414" y="621"/>
                  </a:lnTo>
                  <a:lnTo>
                    <a:pt x="1420" y="710"/>
                  </a:lnTo>
                  <a:lnTo>
                    <a:pt x="1414" y="800"/>
                  </a:lnTo>
                  <a:lnTo>
                    <a:pt x="1399" y="885"/>
                  </a:lnTo>
                  <a:lnTo>
                    <a:pt x="1373" y="967"/>
                  </a:lnTo>
                  <a:lnTo>
                    <a:pt x="1337" y="1044"/>
                  </a:lnTo>
                  <a:lnTo>
                    <a:pt x="1293" y="1116"/>
                  </a:lnTo>
                  <a:lnTo>
                    <a:pt x="1241" y="1182"/>
                  </a:lnTo>
                  <a:lnTo>
                    <a:pt x="1182" y="1241"/>
                  </a:lnTo>
                  <a:lnTo>
                    <a:pt x="1116" y="1293"/>
                  </a:lnTo>
                  <a:lnTo>
                    <a:pt x="1044" y="1337"/>
                  </a:lnTo>
                  <a:lnTo>
                    <a:pt x="967" y="1373"/>
                  </a:lnTo>
                  <a:lnTo>
                    <a:pt x="885" y="1398"/>
                  </a:lnTo>
                  <a:lnTo>
                    <a:pt x="800" y="1414"/>
                  </a:lnTo>
                  <a:lnTo>
                    <a:pt x="710" y="1420"/>
                  </a:lnTo>
                  <a:lnTo>
                    <a:pt x="621" y="1414"/>
                  </a:lnTo>
                  <a:lnTo>
                    <a:pt x="535" y="1398"/>
                  </a:lnTo>
                  <a:lnTo>
                    <a:pt x="454" y="1373"/>
                  </a:lnTo>
                  <a:lnTo>
                    <a:pt x="376" y="1337"/>
                  </a:lnTo>
                  <a:lnTo>
                    <a:pt x="305" y="1293"/>
                  </a:lnTo>
                  <a:lnTo>
                    <a:pt x="239" y="1241"/>
                  </a:lnTo>
                  <a:lnTo>
                    <a:pt x="179" y="1182"/>
                  </a:lnTo>
                  <a:lnTo>
                    <a:pt x="128" y="1116"/>
                  </a:lnTo>
                  <a:lnTo>
                    <a:pt x="84" y="1044"/>
                  </a:lnTo>
                  <a:lnTo>
                    <a:pt x="48" y="967"/>
                  </a:lnTo>
                  <a:lnTo>
                    <a:pt x="22" y="885"/>
                  </a:lnTo>
                  <a:lnTo>
                    <a:pt x="6" y="800"/>
                  </a:lnTo>
                  <a:lnTo>
                    <a:pt x="0" y="710"/>
                  </a:lnTo>
                  <a:lnTo>
                    <a:pt x="6" y="621"/>
                  </a:lnTo>
                  <a:lnTo>
                    <a:pt x="22" y="535"/>
                  </a:lnTo>
                  <a:lnTo>
                    <a:pt x="48" y="453"/>
                  </a:lnTo>
                  <a:lnTo>
                    <a:pt x="84" y="376"/>
                  </a:lnTo>
                  <a:lnTo>
                    <a:pt x="128" y="304"/>
                  </a:lnTo>
                  <a:lnTo>
                    <a:pt x="179" y="239"/>
                  </a:lnTo>
                  <a:lnTo>
                    <a:pt x="239" y="179"/>
                  </a:lnTo>
                  <a:lnTo>
                    <a:pt x="305" y="127"/>
                  </a:lnTo>
                  <a:lnTo>
                    <a:pt x="376" y="83"/>
                  </a:lnTo>
                  <a:lnTo>
                    <a:pt x="454" y="48"/>
                  </a:lnTo>
                  <a:lnTo>
                    <a:pt x="535" y="22"/>
                  </a:lnTo>
                  <a:lnTo>
                    <a:pt x="621" y="6"/>
                  </a:lnTo>
                  <a:lnTo>
                    <a:pt x="71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8" name="Freeform 41">
              <a:extLst>
                <a:ext uri="{FF2B5EF4-FFF2-40B4-BE49-F238E27FC236}">
                  <a16:creationId xmlns:a16="http://schemas.microsoft.com/office/drawing/2014/main" id="{0CCDCABA-C099-3856-CDE2-559389CC8E8C}"/>
                </a:ext>
              </a:extLst>
            </p:cNvPr>
            <p:cNvSpPr>
              <a:spLocks/>
            </p:cNvSpPr>
            <p:nvPr/>
          </p:nvSpPr>
          <p:spPr bwMode="auto">
            <a:xfrm>
              <a:off x="4312179" y="2473025"/>
              <a:ext cx="200207" cy="13311"/>
            </a:xfrm>
            <a:custGeom>
              <a:avLst/>
              <a:gdLst>
                <a:gd name="T0" fmla="*/ 109 w 3059"/>
                <a:gd name="T1" fmla="*/ 0 h 219"/>
                <a:gd name="T2" fmla="*/ 2949 w 3059"/>
                <a:gd name="T3" fmla="*/ 0 h 219"/>
                <a:gd name="T4" fmla="*/ 2983 w 3059"/>
                <a:gd name="T5" fmla="*/ 4 h 219"/>
                <a:gd name="T6" fmla="*/ 3013 w 3059"/>
                <a:gd name="T7" fmla="*/ 20 h 219"/>
                <a:gd name="T8" fmla="*/ 3037 w 3059"/>
                <a:gd name="T9" fmla="*/ 44 h 219"/>
                <a:gd name="T10" fmla="*/ 3053 w 3059"/>
                <a:gd name="T11" fmla="*/ 74 h 219"/>
                <a:gd name="T12" fmla="*/ 3059 w 3059"/>
                <a:gd name="T13" fmla="*/ 109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09 h 219"/>
                <a:gd name="T36" fmla="*/ 6 w 3059"/>
                <a:gd name="T37" fmla="*/ 74 h 219"/>
                <a:gd name="T38" fmla="*/ 19 w 3059"/>
                <a:gd name="T39" fmla="*/ 44 h 219"/>
                <a:gd name="T40" fmla="*/ 43 w 3059"/>
                <a:gd name="T41" fmla="*/ 20 h 219"/>
                <a:gd name="T42" fmla="*/ 73 w 3059"/>
                <a:gd name="T43" fmla="*/ 4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4"/>
                  </a:lnTo>
                  <a:lnTo>
                    <a:pt x="3013" y="20"/>
                  </a:lnTo>
                  <a:lnTo>
                    <a:pt x="3037" y="44"/>
                  </a:lnTo>
                  <a:lnTo>
                    <a:pt x="3053" y="74"/>
                  </a:lnTo>
                  <a:lnTo>
                    <a:pt x="3059" y="109"/>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09"/>
                  </a:lnTo>
                  <a:lnTo>
                    <a:pt x="6" y="74"/>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9" name="Freeform 42">
              <a:extLst>
                <a:ext uri="{FF2B5EF4-FFF2-40B4-BE49-F238E27FC236}">
                  <a16:creationId xmlns:a16="http://schemas.microsoft.com/office/drawing/2014/main" id="{9921A069-96D9-35C2-124B-B83E4D9C2C33}"/>
                </a:ext>
              </a:extLst>
            </p:cNvPr>
            <p:cNvSpPr>
              <a:spLocks/>
            </p:cNvSpPr>
            <p:nvPr/>
          </p:nvSpPr>
          <p:spPr bwMode="auto">
            <a:xfrm>
              <a:off x="4312179" y="2499525"/>
              <a:ext cx="200207" cy="13433"/>
            </a:xfrm>
            <a:custGeom>
              <a:avLst/>
              <a:gdLst>
                <a:gd name="T0" fmla="*/ 109 w 3059"/>
                <a:gd name="T1" fmla="*/ 0 h 219"/>
                <a:gd name="T2" fmla="*/ 2949 w 3059"/>
                <a:gd name="T3" fmla="*/ 0 h 219"/>
                <a:gd name="T4" fmla="*/ 2983 w 3059"/>
                <a:gd name="T5" fmla="*/ 6 h 219"/>
                <a:gd name="T6" fmla="*/ 3013 w 3059"/>
                <a:gd name="T7" fmla="*/ 22 h 219"/>
                <a:gd name="T8" fmla="*/ 3037 w 3059"/>
                <a:gd name="T9" fmla="*/ 45 h 219"/>
                <a:gd name="T10" fmla="*/ 3053 w 3059"/>
                <a:gd name="T11" fmla="*/ 75 h 219"/>
                <a:gd name="T12" fmla="*/ 3059 w 3059"/>
                <a:gd name="T13" fmla="*/ 109 h 219"/>
                <a:gd name="T14" fmla="*/ 3053 w 3059"/>
                <a:gd name="T15" fmla="*/ 145 h 219"/>
                <a:gd name="T16" fmla="*/ 3037 w 3059"/>
                <a:gd name="T17" fmla="*/ 175 h 219"/>
                <a:gd name="T18" fmla="*/ 3013 w 3059"/>
                <a:gd name="T19" fmla="*/ 199 h 219"/>
                <a:gd name="T20" fmla="*/ 2983 w 3059"/>
                <a:gd name="T21" fmla="*/ 213 h 219"/>
                <a:gd name="T22" fmla="*/ 2949 w 3059"/>
                <a:gd name="T23" fmla="*/ 219 h 219"/>
                <a:gd name="T24" fmla="*/ 109 w 3059"/>
                <a:gd name="T25" fmla="*/ 219 h 219"/>
                <a:gd name="T26" fmla="*/ 73 w 3059"/>
                <a:gd name="T27" fmla="*/ 213 h 219"/>
                <a:gd name="T28" fmla="*/ 43 w 3059"/>
                <a:gd name="T29" fmla="*/ 199 h 219"/>
                <a:gd name="T30" fmla="*/ 19 w 3059"/>
                <a:gd name="T31" fmla="*/ 175 h 219"/>
                <a:gd name="T32" fmla="*/ 6 w 3059"/>
                <a:gd name="T33" fmla="*/ 145 h 219"/>
                <a:gd name="T34" fmla="*/ 0 w 3059"/>
                <a:gd name="T35" fmla="*/ 109 h 219"/>
                <a:gd name="T36" fmla="*/ 6 w 3059"/>
                <a:gd name="T37" fmla="*/ 75 h 219"/>
                <a:gd name="T38" fmla="*/ 19 w 3059"/>
                <a:gd name="T39" fmla="*/ 45 h 219"/>
                <a:gd name="T40" fmla="*/ 43 w 3059"/>
                <a:gd name="T41" fmla="*/ 22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2"/>
                  </a:lnTo>
                  <a:lnTo>
                    <a:pt x="3037" y="45"/>
                  </a:lnTo>
                  <a:lnTo>
                    <a:pt x="3053" y="75"/>
                  </a:lnTo>
                  <a:lnTo>
                    <a:pt x="3059" y="109"/>
                  </a:lnTo>
                  <a:lnTo>
                    <a:pt x="3053" y="145"/>
                  </a:lnTo>
                  <a:lnTo>
                    <a:pt x="3037" y="175"/>
                  </a:lnTo>
                  <a:lnTo>
                    <a:pt x="3013" y="199"/>
                  </a:lnTo>
                  <a:lnTo>
                    <a:pt x="2983" y="213"/>
                  </a:lnTo>
                  <a:lnTo>
                    <a:pt x="2949" y="219"/>
                  </a:lnTo>
                  <a:lnTo>
                    <a:pt x="109" y="219"/>
                  </a:lnTo>
                  <a:lnTo>
                    <a:pt x="73" y="213"/>
                  </a:lnTo>
                  <a:lnTo>
                    <a:pt x="43" y="199"/>
                  </a:lnTo>
                  <a:lnTo>
                    <a:pt x="19" y="175"/>
                  </a:lnTo>
                  <a:lnTo>
                    <a:pt x="6" y="145"/>
                  </a:lnTo>
                  <a:lnTo>
                    <a:pt x="0" y="109"/>
                  </a:lnTo>
                  <a:lnTo>
                    <a:pt x="6" y="75"/>
                  </a:lnTo>
                  <a:lnTo>
                    <a:pt x="19" y="45"/>
                  </a:lnTo>
                  <a:lnTo>
                    <a:pt x="43" y="22"/>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0" name="Freeform 44">
              <a:extLst>
                <a:ext uri="{FF2B5EF4-FFF2-40B4-BE49-F238E27FC236}">
                  <a16:creationId xmlns:a16="http://schemas.microsoft.com/office/drawing/2014/main" id="{E4E8E2EB-D297-5CC4-7A3F-2F42FFC0F33E}"/>
                </a:ext>
              </a:extLst>
            </p:cNvPr>
            <p:cNvSpPr>
              <a:spLocks/>
            </p:cNvSpPr>
            <p:nvPr/>
          </p:nvSpPr>
          <p:spPr bwMode="auto">
            <a:xfrm>
              <a:off x="4312179" y="2553015"/>
              <a:ext cx="200207" cy="13311"/>
            </a:xfrm>
            <a:custGeom>
              <a:avLst/>
              <a:gdLst>
                <a:gd name="T0" fmla="*/ 109 w 3059"/>
                <a:gd name="T1" fmla="*/ 0 h 219"/>
                <a:gd name="T2" fmla="*/ 2949 w 3059"/>
                <a:gd name="T3" fmla="*/ 0 h 219"/>
                <a:gd name="T4" fmla="*/ 2983 w 3059"/>
                <a:gd name="T5" fmla="*/ 6 h 219"/>
                <a:gd name="T6" fmla="*/ 3013 w 3059"/>
                <a:gd name="T7" fmla="*/ 20 h 219"/>
                <a:gd name="T8" fmla="*/ 3037 w 3059"/>
                <a:gd name="T9" fmla="*/ 44 h 219"/>
                <a:gd name="T10" fmla="*/ 3053 w 3059"/>
                <a:gd name="T11" fmla="*/ 74 h 219"/>
                <a:gd name="T12" fmla="*/ 3059 w 3059"/>
                <a:gd name="T13" fmla="*/ 110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10 h 219"/>
                <a:gd name="T36" fmla="*/ 6 w 3059"/>
                <a:gd name="T37" fmla="*/ 74 h 219"/>
                <a:gd name="T38" fmla="*/ 19 w 3059"/>
                <a:gd name="T39" fmla="*/ 44 h 219"/>
                <a:gd name="T40" fmla="*/ 43 w 3059"/>
                <a:gd name="T41" fmla="*/ 20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0"/>
                  </a:lnTo>
                  <a:lnTo>
                    <a:pt x="3037" y="44"/>
                  </a:lnTo>
                  <a:lnTo>
                    <a:pt x="3053" y="74"/>
                  </a:lnTo>
                  <a:lnTo>
                    <a:pt x="3059" y="110"/>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10"/>
                  </a:lnTo>
                  <a:lnTo>
                    <a:pt x="6" y="74"/>
                  </a:lnTo>
                  <a:lnTo>
                    <a:pt x="19" y="44"/>
                  </a:lnTo>
                  <a:lnTo>
                    <a:pt x="43" y="20"/>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1" name="Freeform 45">
              <a:extLst>
                <a:ext uri="{FF2B5EF4-FFF2-40B4-BE49-F238E27FC236}">
                  <a16:creationId xmlns:a16="http://schemas.microsoft.com/office/drawing/2014/main" id="{F5AE931B-58A7-509A-23D7-44E282538A07}"/>
                </a:ext>
              </a:extLst>
            </p:cNvPr>
            <p:cNvSpPr>
              <a:spLocks/>
            </p:cNvSpPr>
            <p:nvPr/>
          </p:nvSpPr>
          <p:spPr bwMode="auto">
            <a:xfrm>
              <a:off x="4312179" y="2579759"/>
              <a:ext cx="200207" cy="13189"/>
            </a:xfrm>
            <a:custGeom>
              <a:avLst/>
              <a:gdLst>
                <a:gd name="T0" fmla="*/ 109 w 3059"/>
                <a:gd name="T1" fmla="*/ 0 h 217"/>
                <a:gd name="T2" fmla="*/ 2949 w 3059"/>
                <a:gd name="T3" fmla="*/ 0 h 217"/>
                <a:gd name="T4" fmla="*/ 2983 w 3059"/>
                <a:gd name="T5" fmla="*/ 4 h 217"/>
                <a:gd name="T6" fmla="*/ 3013 w 3059"/>
                <a:gd name="T7" fmla="*/ 20 h 217"/>
                <a:gd name="T8" fmla="*/ 3037 w 3059"/>
                <a:gd name="T9" fmla="*/ 44 h 217"/>
                <a:gd name="T10" fmla="*/ 3053 w 3059"/>
                <a:gd name="T11" fmla="*/ 73 h 217"/>
                <a:gd name="T12" fmla="*/ 3059 w 3059"/>
                <a:gd name="T13" fmla="*/ 107 h 217"/>
                <a:gd name="T14" fmla="*/ 3053 w 3059"/>
                <a:gd name="T15" fmla="*/ 143 h 217"/>
                <a:gd name="T16" fmla="*/ 3037 w 3059"/>
                <a:gd name="T17" fmla="*/ 173 h 217"/>
                <a:gd name="T18" fmla="*/ 3013 w 3059"/>
                <a:gd name="T19" fmla="*/ 197 h 217"/>
                <a:gd name="T20" fmla="*/ 2983 w 3059"/>
                <a:gd name="T21" fmla="*/ 213 h 217"/>
                <a:gd name="T22" fmla="*/ 2949 w 3059"/>
                <a:gd name="T23" fmla="*/ 217 h 217"/>
                <a:gd name="T24" fmla="*/ 109 w 3059"/>
                <a:gd name="T25" fmla="*/ 217 h 217"/>
                <a:gd name="T26" fmla="*/ 73 w 3059"/>
                <a:gd name="T27" fmla="*/ 213 h 217"/>
                <a:gd name="T28" fmla="*/ 43 w 3059"/>
                <a:gd name="T29" fmla="*/ 197 h 217"/>
                <a:gd name="T30" fmla="*/ 19 w 3059"/>
                <a:gd name="T31" fmla="*/ 173 h 217"/>
                <a:gd name="T32" fmla="*/ 6 w 3059"/>
                <a:gd name="T33" fmla="*/ 143 h 217"/>
                <a:gd name="T34" fmla="*/ 0 w 3059"/>
                <a:gd name="T35" fmla="*/ 107 h 217"/>
                <a:gd name="T36" fmla="*/ 6 w 3059"/>
                <a:gd name="T37" fmla="*/ 73 h 217"/>
                <a:gd name="T38" fmla="*/ 19 w 3059"/>
                <a:gd name="T39" fmla="*/ 44 h 217"/>
                <a:gd name="T40" fmla="*/ 43 w 3059"/>
                <a:gd name="T41" fmla="*/ 20 h 217"/>
                <a:gd name="T42" fmla="*/ 73 w 3059"/>
                <a:gd name="T43" fmla="*/ 4 h 217"/>
                <a:gd name="T44" fmla="*/ 109 w 3059"/>
                <a:gd name="T45"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7">
                  <a:moveTo>
                    <a:pt x="109" y="0"/>
                  </a:moveTo>
                  <a:lnTo>
                    <a:pt x="2949" y="0"/>
                  </a:lnTo>
                  <a:lnTo>
                    <a:pt x="2983" y="4"/>
                  </a:lnTo>
                  <a:lnTo>
                    <a:pt x="3013" y="20"/>
                  </a:lnTo>
                  <a:lnTo>
                    <a:pt x="3037" y="44"/>
                  </a:lnTo>
                  <a:lnTo>
                    <a:pt x="3053" y="73"/>
                  </a:lnTo>
                  <a:lnTo>
                    <a:pt x="3059" y="107"/>
                  </a:lnTo>
                  <a:lnTo>
                    <a:pt x="3053" y="143"/>
                  </a:lnTo>
                  <a:lnTo>
                    <a:pt x="3037" y="173"/>
                  </a:lnTo>
                  <a:lnTo>
                    <a:pt x="3013" y="197"/>
                  </a:lnTo>
                  <a:lnTo>
                    <a:pt x="2983" y="213"/>
                  </a:lnTo>
                  <a:lnTo>
                    <a:pt x="2949" y="217"/>
                  </a:lnTo>
                  <a:lnTo>
                    <a:pt x="109" y="217"/>
                  </a:lnTo>
                  <a:lnTo>
                    <a:pt x="73" y="213"/>
                  </a:lnTo>
                  <a:lnTo>
                    <a:pt x="43" y="197"/>
                  </a:lnTo>
                  <a:lnTo>
                    <a:pt x="19" y="173"/>
                  </a:lnTo>
                  <a:lnTo>
                    <a:pt x="6" y="143"/>
                  </a:lnTo>
                  <a:lnTo>
                    <a:pt x="0" y="107"/>
                  </a:lnTo>
                  <a:lnTo>
                    <a:pt x="6" y="73"/>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2" name="Freeform 46">
              <a:extLst>
                <a:ext uri="{FF2B5EF4-FFF2-40B4-BE49-F238E27FC236}">
                  <a16:creationId xmlns:a16="http://schemas.microsoft.com/office/drawing/2014/main" id="{95E7D647-6A38-901A-1380-26C6BBCEAB1B}"/>
                </a:ext>
              </a:extLst>
            </p:cNvPr>
            <p:cNvSpPr>
              <a:spLocks/>
            </p:cNvSpPr>
            <p:nvPr/>
          </p:nvSpPr>
          <p:spPr bwMode="auto">
            <a:xfrm>
              <a:off x="4312179" y="2606381"/>
              <a:ext cx="200207" cy="13311"/>
            </a:xfrm>
            <a:custGeom>
              <a:avLst/>
              <a:gdLst>
                <a:gd name="T0" fmla="*/ 109 w 3059"/>
                <a:gd name="T1" fmla="*/ 0 h 218"/>
                <a:gd name="T2" fmla="*/ 2949 w 3059"/>
                <a:gd name="T3" fmla="*/ 0 h 218"/>
                <a:gd name="T4" fmla="*/ 2983 w 3059"/>
                <a:gd name="T5" fmla="*/ 6 h 218"/>
                <a:gd name="T6" fmla="*/ 3013 w 3059"/>
                <a:gd name="T7" fmla="*/ 21 h 218"/>
                <a:gd name="T8" fmla="*/ 3037 w 3059"/>
                <a:gd name="T9" fmla="*/ 45 h 218"/>
                <a:gd name="T10" fmla="*/ 3053 w 3059"/>
                <a:gd name="T11" fmla="*/ 75 h 218"/>
                <a:gd name="T12" fmla="*/ 3059 w 3059"/>
                <a:gd name="T13" fmla="*/ 109 h 218"/>
                <a:gd name="T14" fmla="*/ 3053 w 3059"/>
                <a:gd name="T15" fmla="*/ 145 h 218"/>
                <a:gd name="T16" fmla="*/ 3037 w 3059"/>
                <a:gd name="T17" fmla="*/ 175 h 218"/>
                <a:gd name="T18" fmla="*/ 3013 w 3059"/>
                <a:gd name="T19" fmla="*/ 196 h 218"/>
                <a:gd name="T20" fmla="*/ 2983 w 3059"/>
                <a:gd name="T21" fmla="*/ 212 h 218"/>
                <a:gd name="T22" fmla="*/ 2949 w 3059"/>
                <a:gd name="T23" fmla="*/ 218 h 218"/>
                <a:gd name="T24" fmla="*/ 109 w 3059"/>
                <a:gd name="T25" fmla="*/ 218 h 218"/>
                <a:gd name="T26" fmla="*/ 73 w 3059"/>
                <a:gd name="T27" fmla="*/ 212 h 218"/>
                <a:gd name="T28" fmla="*/ 43 w 3059"/>
                <a:gd name="T29" fmla="*/ 196 h 218"/>
                <a:gd name="T30" fmla="*/ 19 w 3059"/>
                <a:gd name="T31" fmla="*/ 175 h 218"/>
                <a:gd name="T32" fmla="*/ 6 w 3059"/>
                <a:gd name="T33" fmla="*/ 145 h 218"/>
                <a:gd name="T34" fmla="*/ 0 w 3059"/>
                <a:gd name="T35" fmla="*/ 109 h 218"/>
                <a:gd name="T36" fmla="*/ 6 w 3059"/>
                <a:gd name="T37" fmla="*/ 75 h 218"/>
                <a:gd name="T38" fmla="*/ 19 w 3059"/>
                <a:gd name="T39" fmla="*/ 45 h 218"/>
                <a:gd name="T40" fmla="*/ 43 w 3059"/>
                <a:gd name="T41" fmla="*/ 21 h 218"/>
                <a:gd name="T42" fmla="*/ 73 w 3059"/>
                <a:gd name="T43" fmla="*/ 6 h 218"/>
                <a:gd name="T44" fmla="*/ 109 w 3059"/>
                <a:gd name="T45"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8">
                  <a:moveTo>
                    <a:pt x="109" y="0"/>
                  </a:moveTo>
                  <a:lnTo>
                    <a:pt x="2949" y="0"/>
                  </a:lnTo>
                  <a:lnTo>
                    <a:pt x="2983" y="6"/>
                  </a:lnTo>
                  <a:lnTo>
                    <a:pt x="3013" y="21"/>
                  </a:lnTo>
                  <a:lnTo>
                    <a:pt x="3037" y="45"/>
                  </a:lnTo>
                  <a:lnTo>
                    <a:pt x="3053" y="75"/>
                  </a:lnTo>
                  <a:lnTo>
                    <a:pt x="3059" y="109"/>
                  </a:lnTo>
                  <a:lnTo>
                    <a:pt x="3053" y="145"/>
                  </a:lnTo>
                  <a:lnTo>
                    <a:pt x="3037" y="175"/>
                  </a:lnTo>
                  <a:lnTo>
                    <a:pt x="3013" y="196"/>
                  </a:lnTo>
                  <a:lnTo>
                    <a:pt x="2983" y="212"/>
                  </a:lnTo>
                  <a:lnTo>
                    <a:pt x="2949" y="218"/>
                  </a:lnTo>
                  <a:lnTo>
                    <a:pt x="109" y="218"/>
                  </a:lnTo>
                  <a:lnTo>
                    <a:pt x="73" y="212"/>
                  </a:lnTo>
                  <a:lnTo>
                    <a:pt x="43" y="196"/>
                  </a:lnTo>
                  <a:lnTo>
                    <a:pt x="19" y="175"/>
                  </a:lnTo>
                  <a:lnTo>
                    <a:pt x="6" y="145"/>
                  </a:lnTo>
                  <a:lnTo>
                    <a:pt x="0" y="109"/>
                  </a:lnTo>
                  <a:lnTo>
                    <a:pt x="6" y="75"/>
                  </a:lnTo>
                  <a:lnTo>
                    <a:pt x="19" y="45"/>
                  </a:lnTo>
                  <a:lnTo>
                    <a:pt x="43" y="21"/>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3" name="Freeform 47">
              <a:extLst>
                <a:ext uri="{FF2B5EF4-FFF2-40B4-BE49-F238E27FC236}">
                  <a16:creationId xmlns:a16="http://schemas.microsoft.com/office/drawing/2014/main" id="{C00DDB1F-932B-58A9-2648-1D7526C79013}"/>
                </a:ext>
              </a:extLst>
            </p:cNvPr>
            <p:cNvSpPr>
              <a:spLocks noEditPoints="1"/>
            </p:cNvSpPr>
            <p:nvPr/>
          </p:nvSpPr>
          <p:spPr bwMode="auto">
            <a:xfrm>
              <a:off x="4641099" y="2312680"/>
              <a:ext cx="42948" cy="60205"/>
            </a:xfrm>
            <a:custGeom>
              <a:avLst/>
              <a:gdLst>
                <a:gd name="T0" fmla="*/ 328 w 656"/>
                <a:gd name="T1" fmla="*/ 219 h 985"/>
                <a:gd name="T2" fmla="*/ 294 w 656"/>
                <a:gd name="T3" fmla="*/ 225 h 985"/>
                <a:gd name="T4" fmla="*/ 265 w 656"/>
                <a:gd name="T5" fmla="*/ 241 h 985"/>
                <a:gd name="T6" fmla="*/ 241 w 656"/>
                <a:gd name="T7" fmla="*/ 264 h 985"/>
                <a:gd name="T8" fmla="*/ 225 w 656"/>
                <a:gd name="T9" fmla="*/ 294 h 985"/>
                <a:gd name="T10" fmla="*/ 219 w 656"/>
                <a:gd name="T11" fmla="*/ 328 h 985"/>
                <a:gd name="T12" fmla="*/ 219 w 656"/>
                <a:gd name="T13" fmla="*/ 766 h 985"/>
                <a:gd name="T14" fmla="*/ 438 w 656"/>
                <a:gd name="T15" fmla="*/ 766 h 985"/>
                <a:gd name="T16" fmla="*/ 438 w 656"/>
                <a:gd name="T17" fmla="*/ 328 h 985"/>
                <a:gd name="T18" fmla="*/ 432 w 656"/>
                <a:gd name="T19" fmla="*/ 294 h 985"/>
                <a:gd name="T20" fmla="*/ 418 w 656"/>
                <a:gd name="T21" fmla="*/ 264 h 985"/>
                <a:gd name="T22" fmla="*/ 394 w 656"/>
                <a:gd name="T23" fmla="*/ 241 h 985"/>
                <a:gd name="T24" fmla="*/ 364 w 656"/>
                <a:gd name="T25" fmla="*/ 225 h 985"/>
                <a:gd name="T26" fmla="*/ 328 w 656"/>
                <a:gd name="T27" fmla="*/ 219 h 985"/>
                <a:gd name="T28" fmla="*/ 328 w 656"/>
                <a:gd name="T29" fmla="*/ 0 h 985"/>
                <a:gd name="T30" fmla="*/ 388 w 656"/>
                <a:gd name="T31" fmla="*/ 6 h 985"/>
                <a:gd name="T32" fmla="*/ 444 w 656"/>
                <a:gd name="T33" fmla="*/ 22 h 985"/>
                <a:gd name="T34" fmla="*/ 493 w 656"/>
                <a:gd name="T35" fmla="*/ 46 h 985"/>
                <a:gd name="T36" fmla="*/ 539 w 656"/>
                <a:gd name="T37" fmla="*/ 77 h 985"/>
                <a:gd name="T38" fmla="*/ 579 w 656"/>
                <a:gd name="T39" fmla="*/ 117 h 985"/>
                <a:gd name="T40" fmla="*/ 613 w 656"/>
                <a:gd name="T41" fmla="*/ 163 h 985"/>
                <a:gd name="T42" fmla="*/ 637 w 656"/>
                <a:gd name="T43" fmla="*/ 215 h 985"/>
                <a:gd name="T44" fmla="*/ 650 w 656"/>
                <a:gd name="T45" fmla="*/ 270 h 985"/>
                <a:gd name="T46" fmla="*/ 656 w 656"/>
                <a:gd name="T47" fmla="*/ 328 h 985"/>
                <a:gd name="T48" fmla="*/ 656 w 656"/>
                <a:gd name="T49" fmla="*/ 875 h 985"/>
                <a:gd name="T50" fmla="*/ 650 w 656"/>
                <a:gd name="T51" fmla="*/ 909 h 985"/>
                <a:gd name="T52" fmla="*/ 635 w 656"/>
                <a:gd name="T53" fmla="*/ 939 h 985"/>
                <a:gd name="T54" fmla="*/ 613 w 656"/>
                <a:gd name="T55" fmla="*/ 963 h 985"/>
                <a:gd name="T56" fmla="*/ 581 w 656"/>
                <a:gd name="T57" fmla="*/ 979 h 985"/>
                <a:gd name="T58" fmla="*/ 547 w 656"/>
                <a:gd name="T59" fmla="*/ 985 h 985"/>
                <a:gd name="T60" fmla="*/ 109 w 656"/>
                <a:gd name="T61" fmla="*/ 985 h 985"/>
                <a:gd name="T62" fmla="*/ 76 w 656"/>
                <a:gd name="T63" fmla="*/ 979 h 985"/>
                <a:gd name="T64" fmla="*/ 46 w 656"/>
                <a:gd name="T65" fmla="*/ 963 h 985"/>
                <a:gd name="T66" fmla="*/ 22 w 656"/>
                <a:gd name="T67" fmla="*/ 939 h 985"/>
                <a:gd name="T68" fmla="*/ 6 w 656"/>
                <a:gd name="T69" fmla="*/ 909 h 985"/>
                <a:gd name="T70" fmla="*/ 0 w 656"/>
                <a:gd name="T71" fmla="*/ 875 h 985"/>
                <a:gd name="T72" fmla="*/ 0 w 656"/>
                <a:gd name="T73" fmla="*/ 328 h 985"/>
                <a:gd name="T74" fmla="*/ 6 w 656"/>
                <a:gd name="T75" fmla="*/ 270 h 985"/>
                <a:gd name="T76" fmla="*/ 22 w 656"/>
                <a:gd name="T77" fmla="*/ 215 h 985"/>
                <a:gd name="T78" fmla="*/ 46 w 656"/>
                <a:gd name="T79" fmla="*/ 163 h 985"/>
                <a:gd name="T80" fmla="*/ 78 w 656"/>
                <a:gd name="T81" fmla="*/ 117 h 985"/>
                <a:gd name="T82" fmla="*/ 117 w 656"/>
                <a:gd name="T83" fmla="*/ 77 h 985"/>
                <a:gd name="T84" fmla="*/ 163 w 656"/>
                <a:gd name="T85" fmla="*/ 46 h 985"/>
                <a:gd name="T86" fmla="*/ 215 w 656"/>
                <a:gd name="T87" fmla="*/ 22 h 985"/>
                <a:gd name="T88" fmla="*/ 271 w 656"/>
                <a:gd name="T89" fmla="*/ 6 h 985"/>
                <a:gd name="T90" fmla="*/ 328 w 656"/>
                <a:gd name="T91" fmla="*/ 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985">
                  <a:moveTo>
                    <a:pt x="328" y="219"/>
                  </a:moveTo>
                  <a:lnTo>
                    <a:pt x="294" y="225"/>
                  </a:lnTo>
                  <a:lnTo>
                    <a:pt x="265" y="241"/>
                  </a:lnTo>
                  <a:lnTo>
                    <a:pt x="241" y="264"/>
                  </a:lnTo>
                  <a:lnTo>
                    <a:pt x="225" y="294"/>
                  </a:lnTo>
                  <a:lnTo>
                    <a:pt x="219" y="328"/>
                  </a:lnTo>
                  <a:lnTo>
                    <a:pt x="219" y="766"/>
                  </a:lnTo>
                  <a:lnTo>
                    <a:pt x="438" y="766"/>
                  </a:lnTo>
                  <a:lnTo>
                    <a:pt x="438" y="328"/>
                  </a:lnTo>
                  <a:lnTo>
                    <a:pt x="432" y="294"/>
                  </a:lnTo>
                  <a:lnTo>
                    <a:pt x="418" y="264"/>
                  </a:lnTo>
                  <a:lnTo>
                    <a:pt x="394" y="241"/>
                  </a:lnTo>
                  <a:lnTo>
                    <a:pt x="364" y="225"/>
                  </a:lnTo>
                  <a:lnTo>
                    <a:pt x="328" y="219"/>
                  </a:lnTo>
                  <a:close/>
                  <a:moveTo>
                    <a:pt x="328" y="0"/>
                  </a:moveTo>
                  <a:lnTo>
                    <a:pt x="388" y="6"/>
                  </a:lnTo>
                  <a:lnTo>
                    <a:pt x="444" y="22"/>
                  </a:lnTo>
                  <a:lnTo>
                    <a:pt x="493" y="46"/>
                  </a:lnTo>
                  <a:lnTo>
                    <a:pt x="539" y="77"/>
                  </a:lnTo>
                  <a:lnTo>
                    <a:pt x="579" y="117"/>
                  </a:lnTo>
                  <a:lnTo>
                    <a:pt x="613" y="163"/>
                  </a:lnTo>
                  <a:lnTo>
                    <a:pt x="637" y="215"/>
                  </a:lnTo>
                  <a:lnTo>
                    <a:pt x="650" y="270"/>
                  </a:lnTo>
                  <a:lnTo>
                    <a:pt x="656" y="328"/>
                  </a:lnTo>
                  <a:lnTo>
                    <a:pt x="656" y="875"/>
                  </a:lnTo>
                  <a:lnTo>
                    <a:pt x="650" y="909"/>
                  </a:lnTo>
                  <a:lnTo>
                    <a:pt x="635" y="939"/>
                  </a:lnTo>
                  <a:lnTo>
                    <a:pt x="613" y="963"/>
                  </a:lnTo>
                  <a:lnTo>
                    <a:pt x="581" y="979"/>
                  </a:lnTo>
                  <a:lnTo>
                    <a:pt x="547" y="985"/>
                  </a:lnTo>
                  <a:lnTo>
                    <a:pt x="109" y="985"/>
                  </a:lnTo>
                  <a:lnTo>
                    <a:pt x="76" y="979"/>
                  </a:lnTo>
                  <a:lnTo>
                    <a:pt x="46" y="963"/>
                  </a:lnTo>
                  <a:lnTo>
                    <a:pt x="22" y="939"/>
                  </a:lnTo>
                  <a:lnTo>
                    <a:pt x="6" y="909"/>
                  </a:lnTo>
                  <a:lnTo>
                    <a:pt x="0" y="875"/>
                  </a:lnTo>
                  <a:lnTo>
                    <a:pt x="0" y="328"/>
                  </a:lnTo>
                  <a:lnTo>
                    <a:pt x="6" y="270"/>
                  </a:lnTo>
                  <a:lnTo>
                    <a:pt x="22" y="215"/>
                  </a:lnTo>
                  <a:lnTo>
                    <a:pt x="46" y="163"/>
                  </a:lnTo>
                  <a:lnTo>
                    <a:pt x="78" y="117"/>
                  </a:lnTo>
                  <a:lnTo>
                    <a:pt x="117" y="77"/>
                  </a:lnTo>
                  <a:lnTo>
                    <a:pt x="163" y="46"/>
                  </a:lnTo>
                  <a:lnTo>
                    <a:pt x="215" y="22"/>
                  </a:lnTo>
                  <a:lnTo>
                    <a:pt x="271"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4" name="Freeform 48">
              <a:extLst>
                <a:ext uri="{FF2B5EF4-FFF2-40B4-BE49-F238E27FC236}">
                  <a16:creationId xmlns:a16="http://schemas.microsoft.com/office/drawing/2014/main" id="{A6B2C6B7-CE53-F45B-B51D-0E61EC5721C5}"/>
                </a:ext>
              </a:extLst>
            </p:cNvPr>
            <p:cNvSpPr>
              <a:spLocks/>
            </p:cNvSpPr>
            <p:nvPr/>
          </p:nvSpPr>
          <p:spPr bwMode="auto">
            <a:xfrm>
              <a:off x="4283372" y="2259313"/>
              <a:ext cx="372785" cy="80111"/>
            </a:xfrm>
            <a:custGeom>
              <a:avLst/>
              <a:gdLst>
                <a:gd name="T0" fmla="*/ 103 w 5695"/>
                <a:gd name="T1" fmla="*/ 0 h 1314"/>
                <a:gd name="T2" fmla="*/ 133 w 5695"/>
                <a:gd name="T3" fmla="*/ 2 h 1314"/>
                <a:gd name="T4" fmla="*/ 5595 w 5695"/>
                <a:gd name="T5" fmla="*/ 1095 h 1314"/>
                <a:gd name="T6" fmla="*/ 5629 w 5695"/>
                <a:gd name="T7" fmla="*/ 1105 h 1314"/>
                <a:gd name="T8" fmla="*/ 5659 w 5695"/>
                <a:gd name="T9" fmla="*/ 1123 h 1314"/>
                <a:gd name="T10" fmla="*/ 5679 w 5695"/>
                <a:gd name="T11" fmla="*/ 1148 h 1314"/>
                <a:gd name="T12" fmla="*/ 5693 w 5695"/>
                <a:gd name="T13" fmla="*/ 1180 h 1314"/>
                <a:gd name="T14" fmla="*/ 5695 w 5695"/>
                <a:gd name="T15" fmla="*/ 1216 h 1314"/>
                <a:gd name="T16" fmla="*/ 5685 w 5695"/>
                <a:gd name="T17" fmla="*/ 1250 h 1314"/>
                <a:gd name="T18" fmla="*/ 5667 w 5695"/>
                <a:gd name="T19" fmla="*/ 1278 h 1314"/>
                <a:gd name="T20" fmla="*/ 5641 w 5695"/>
                <a:gd name="T21" fmla="*/ 1300 h 1314"/>
                <a:gd name="T22" fmla="*/ 5609 w 5695"/>
                <a:gd name="T23" fmla="*/ 1312 h 1314"/>
                <a:gd name="T24" fmla="*/ 5573 w 5695"/>
                <a:gd name="T25" fmla="*/ 1314 h 1314"/>
                <a:gd name="T26" fmla="*/ 5552 w 5695"/>
                <a:gd name="T27" fmla="*/ 1314 h 1314"/>
                <a:gd name="T28" fmla="*/ 90 w 5695"/>
                <a:gd name="T29" fmla="*/ 221 h 1314"/>
                <a:gd name="T30" fmla="*/ 62 w 5695"/>
                <a:gd name="T31" fmla="*/ 211 h 1314"/>
                <a:gd name="T32" fmla="*/ 38 w 5695"/>
                <a:gd name="T33" fmla="*/ 195 h 1314"/>
                <a:gd name="T34" fmla="*/ 18 w 5695"/>
                <a:gd name="T35" fmla="*/ 174 h 1314"/>
                <a:gd name="T36" fmla="*/ 6 w 5695"/>
                <a:gd name="T37" fmla="*/ 148 h 1314"/>
                <a:gd name="T38" fmla="*/ 0 w 5695"/>
                <a:gd name="T39" fmla="*/ 120 h 1314"/>
                <a:gd name="T40" fmla="*/ 2 w 5695"/>
                <a:gd name="T41" fmla="*/ 90 h 1314"/>
                <a:gd name="T42" fmla="*/ 12 w 5695"/>
                <a:gd name="T43" fmla="*/ 62 h 1314"/>
                <a:gd name="T44" fmla="*/ 28 w 5695"/>
                <a:gd name="T45" fmla="*/ 38 h 1314"/>
                <a:gd name="T46" fmla="*/ 50 w 5695"/>
                <a:gd name="T47" fmla="*/ 18 h 1314"/>
                <a:gd name="T48" fmla="*/ 76 w 5695"/>
                <a:gd name="T49" fmla="*/ 6 h 1314"/>
                <a:gd name="T50" fmla="*/ 103 w 5695"/>
                <a:gd name="T51" fmla="*/ 0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95" h="1314">
                  <a:moveTo>
                    <a:pt x="103" y="0"/>
                  </a:moveTo>
                  <a:lnTo>
                    <a:pt x="133" y="2"/>
                  </a:lnTo>
                  <a:lnTo>
                    <a:pt x="5595" y="1095"/>
                  </a:lnTo>
                  <a:lnTo>
                    <a:pt x="5629" y="1105"/>
                  </a:lnTo>
                  <a:lnTo>
                    <a:pt x="5659" y="1123"/>
                  </a:lnTo>
                  <a:lnTo>
                    <a:pt x="5679" y="1148"/>
                  </a:lnTo>
                  <a:lnTo>
                    <a:pt x="5693" y="1180"/>
                  </a:lnTo>
                  <a:lnTo>
                    <a:pt x="5695" y="1216"/>
                  </a:lnTo>
                  <a:lnTo>
                    <a:pt x="5685" y="1250"/>
                  </a:lnTo>
                  <a:lnTo>
                    <a:pt x="5667" y="1278"/>
                  </a:lnTo>
                  <a:lnTo>
                    <a:pt x="5641" y="1300"/>
                  </a:lnTo>
                  <a:lnTo>
                    <a:pt x="5609" y="1312"/>
                  </a:lnTo>
                  <a:lnTo>
                    <a:pt x="5573" y="1314"/>
                  </a:lnTo>
                  <a:lnTo>
                    <a:pt x="5552" y="1314"/>
                  </a:lnTo>
                  <a:lnTo>
                    <a:pt x="90" y="221"/>
                  </a:lnTo>
                  <a:lnTo>
                    <a:pt x="62" y="211"/>
                  </a:lnTo>
                  <a:lnTo>
                    <a:pt x="38" y="195"/>
                  </a:lnTo>
                  <a:lnTo>
                    <a:pt x="18" y="174"/>
                  </a:lnTo>
                  <a:lnTo>
                    <a:pt x="6" y="148"/>
                  </a:lnTo>
                  <a:lnTo>
                    <a:pt x="0" y="120"/>
                  </a:lnTo>
                  <a:lnTo>
                    <a:pt x="2" y="90"/>
                  </a:lnTo>
                  <a:lnTo>
                    <a:pt x="12" y="62"/>
                  </a:lnTo>
                  <a:lnTo>
                    <a:pt x="28" y="38"/>
                  </a:lnTo>
                  <a:lnTo>
                    <a:pt x="50" y="18"/>
                  </a:lnTo>
                  <a:lnTo>
                    <a:pt x="76" y="6"/>
                  </a:lnTo>
                  <a:lnTo>
                    <a:pt x="103"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9" name="Freeform 49">
              <a:extLst>
                <a:ext uri="{FF2B5EF4-FFF2-40B4-BE49-F238E27FC236}">
                  <a16:creationId xmlns:a16="http://schemas.microsoft.com/office/drawing/2014/main" id="{7CC3A956-AFCC-4A6E-3B2C-3376336896D0}"/>
                </a:ext>
              </a:extLst>
            </p:cNvPr>
            <p:cNvSpPr>
              <a:spLocks/>
            </p:cNvSpPr>
            <p:nvPr/>
          </p:nvSpPr>
          <p:spPr bwMode="auto">
            <a:xfrm>
              <a:off x="4283503" y="2252718"/>
              <a:ext cx="14272" cy="26745"/>
            </a:xfrm>
            <a:custGeom>
              <a:avLst/>
              <a:gdLst>
                <a:gd name="T0" fmla="*/ 109 w 219"/>
                <a:gd name="T1" fmla="*/ 0 h 438"/>
                <a:gd name="T2" fmla="*/ 143 w 219"/>
                <a:gd name="T3" fmla="*/ 6 h 438"/>
                <a:gd name="T4" fmla="*/ 173 w 219"/>
                <a:gd name="T5" fmla="*/ 22 h 438"/>
                <a:gd name="T6" fmla="*/ 197 w 219"/>
                <a:gd name="T7" fmla="*/ 46 h 438"/>
                <a:gd name="T8" fmla="*/ 213 w 219"/>
                <a:gd name="T9" fmla="*/ 76 h 438"/>
                <a:gd name="T10" fmla="*/ 219 w 219"/>
                <a:gd name="T11" fmla="*/ 109 h 438"/>
                <a:gd name="T12" fmla="*/ 219 w 219"/>
                <a:gd name="T13" fmla="*/ 328 h 438"/>
                <a:gd name="T14" fmla="*/ 213 w 219"/>
                <a:gd name="T15" fmla="*/ 362 h 438"/>
                <a:gd name="T16" fmla="*/ 197 w 219"/>
                <a:gd name="T17" fmla="*/ 392 h 438"/>
                <a:gd name="T18" fmla="*/ 173 w 219"/>
                <a:gd name="T19" fmla="*/ 416 h 438"/>
                <a:gd name="T20" fmla="*/ 143 w 219"/>
                <a:gd name="T21" fmla="*/ 432 h 438"/>
                <a:gd name="T22" fmla="*/ 109 w 219"/>
                <a:gd name="T23" fmla="*/ 438 h 438"/>
                <a:gd name="T24" fmla="*/ 76 w 219"/>
                <a:gd name="T25" fmla="*/ 432 h 438"/>
                <a:gd name="T26" fmla="*/ 46 w 219"/>
                <a:gd name="T27" fmla="*/ 416 h 438"/>
                <a:gd name="T28" fmla="*/ 22 w 219"/>
                <a:gd name="T29" fmla="*/ 392 h 438"/>
                <a:gd name="T30" fmla="*/ 6 w 219"/>
                <a:gd name="T31" fmla="*/ 362 h 438"/>
                <a:gd name="T32" fmla="*/ 0 w 219"/>
                <a:gd name="T33" fmla="*/ 328 h 438"/>
                <a:gd name="T34" fmla="*/ 0 w 219"/>
                <a:gd name="T35" fmla="*/ 109 h 438"/>
                <a:gd name="T36" fmla="*/ 6 w 219"/>
                <a:gd name="T37" fmla="*/ 76 h 438"/>
                <a:gd name="T38" fmla="*/ 22 w 219"/>
                <a:gd name="T39" fmla="*/ 46 h 438"/>
                <a:gd name="T40" fmla="*/ 46 w 219"/>
                <a:gd name="T41" fmla="*/ 22 h 438"/>
                <a:gd name="T42" fmla="*/ 76 w 219"/>
                <a:gd name="T43" fmla="*/ 6 h 438"/>
                <a:gd name="T44" fmla="*/ 109 w 219"/>
                <a:gd name="T4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438">
                  <a:moveTo>
                    <a:pt x="109" y="0"/>
                  </a:moveTo>
                  <a:lnTo>
                    <a:pt x="143" y="6"/>
                  </a:lnTo>
                  <a:lnTo>
                    <a:pt x="173" y="22"/>
                  </a:lnTo>
                  <a:lnTo>
                    <a:pt x="197" y="46"/>
                  </a:lnTo>
                  <a:lnTo>
                    <a:pt x="213" y="76"/>
                  </a:lnTo>
                  <a:lnTo>
                    <a:pt x="219" y="109"/>
                  </a:lnTo>
                  <a:lnTo>
                    <a:pt x="219" y="328"/>
                  </a:lnTo>
                  <a:lnTo>
                    <a:pt x="213" y="362"/>
                  </a:lnTo>
                  <a:lnTo>
                    <a:pt x="197" y="392"/>
                  </a:lnTo>
                  <a:lnTo>
                    <a:pt x="173" y="416"/>
                  </a:lnTo>
                  <a:lnTo>
                    <a:pt x="143" y="432"/>
                  </a:lnTo>
                  <a:lnTo>
                    <a:pt x="109" y="438"/>
                  </a:lnTo>
                  <a:lnTo>
                    <a:pt x="76" y="432"/>
                  </a:lnTo>
                  <a:lnTo>
                    <a:pt x="46" y="416"/>
                  </a:lnTo>
                  <a:lnTo>
                    <a:pt x="22" y="392"/>
                  </a:lnTo>
                  <a:lnTo>
                    <a:pt x="6" y="362"/>
                  </a:lnTo>
                  <a:lnTo>
                    <a:pt x="0" y="328"/>
                  </a:lnTo>
                  <a:lnTo>
                    <a:pt x="0" y="109"/>
                  </a:lnTo>
                  <a:lnTo>
                    <a:pt x="6" y="76"/>
                  </a:lnTo>
                  <a:lnTo>
                    <a:pt x="22" y="46"/>
                  </a:lnTo>
                  <a:lnTo>
                    <a:pt x="46" y="22"/>
                  </a:lnTo>
                  <a:lnTo>
                    <a:pt x="76"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pSp>
        <p:nvGrpSpPr>
          <p:cNvPr id="85" name="Group 84">
            <a:extLst>
              <a:ext uri="{FF2B5EF4-FFF2-40B4-BE49-F238E27FC236}">
                <a16:creationId xmlns:a16="http://schemas.microsoft.com/office/drawing/2014/main" id="{3344AAB5-14C0-BE15-555A-4FDFB757B09F}"/>
              </a:ext>
            </a:extLst>
          </p:cNvPr>
          <p:cNvGrpSpPr/>
          <p:nvPr/>
        </p:nvGrpSpPr>
        <p:grpSpPr>
          <a:xfrm>
            <a:off x="2959408" y="3834474"/>
            <a:ext cx="361099" cy="279816"/>
            <a:chOff x="6943168" y="2354968"/>
            <a:chExt cx="361099" cy="279816"/>
          </a:xfrm>
        </p:grpSpPr>
        <p:sp>
          <p:nvSpPr>
            <p:cNvPr id="105" name="Freeform 54">
              <a:extLst>
                <a:ext uri="{FF2B5EF4-FFF2-40B4-BE49-F238E27FC236}">
                  <a16:creationId xmlns:a16="http://schemas.microsoft.com/office/drawing/2014/main" id="{F136FE11-A983-7ED0-FB00-33431AAE6083}"/>
                </a:ext>
              </a:extLst>
            </p:cNvPr>
            <p:cNvSpPr>
              <a:spLocks/>
            </p:cNvSpPr>
            <p:nvPr/>
          </p:nvSpPr>
          <p:spPr bwMode="auto">
            <a:xfrm>
              <a:off x="7117826" y="2415607"/>
              <a:ext cx="11784" cy="175655"/>
            </a:xfrm>
            <a:custGeom>
              <a:avLst/>
              <a:gdLst>
                <a:gd name="T0" fmla="*/ 105 w 212"/>
                <a:gd name="T1" fmla="*/ 0 h 3366"/>
                <a:gd name="T2" fmla="*/ 139 w 212"/>
                <a:gd name="T3" fmla="*/ 4 h 3366"/>
                <a:gd name="T4" fmla="*/ 169 w 212"/>
                <a:gd name="T5" fmla="*/ 20 h 3366"/>
                <a:gd name="T6" fmla="*/ 191 w 212"/>
                <a:gd name="T7" fmla="*/ 42 h 3366"/>
                <a:gd name="T8" fmla="*/ 206 w 212"/>
                <a:gd name="T9" fmla="*/ 72 h 3366"/>
                <a:gd name="T10" fmla="*/ 212 w 212"/>
                <a:gd name="T11" fmla="*/ 105 h 3366"/>
                <a:gd name="T12" fmla="*/ 212 w 212"/>
                <a:gd name="T13" fmla="*/ 3260 h 3366"/>
                <a:gd name="T14" fmla="*/ 206 w 212"/>
                <a:gd name="T15" fmla="*/ 3292 h 3366"/>
                <a:gd name="T16" fmla="*/ 191 w 212"/>
                <a:gd name="T17" fmla="*/ 3322 h 3366"/>
                <a:gd name="T18" fmla="*/ 169 w 212"/>
                <a:gd name="T19" fmla="*/ 3344 h 3366"/>
                <a:gd name="T20" fmla="*/ 139 w 212"/>
                <a:gd name="T21" fmla="*/ 3360 h 3366"/>
                <a:gd name="T22" fmla="*/ 105 w 212"/>
                <a:gd name="T23" fmla="*/ 3366 h 3366"/>
                <a:gd name="T24" fmla="*/ 73 w 212"/>
                <a:gd name="T25" fmla="*/ 3360 h 3366"/>
                <a:gd name="T26" fmla="*/ 43 w 212"/>
                <a:gd name="T27" fmla="*/ 3344 h 3366"/>
                <a:gd name="T28" fmla="*/ 19 w 212"/>
                <a:gd name="T29" fmla="*/ 3322 h 3366"/>
                <a:gd name="T30" fmla="*/ 6 w 212"/>
                <a:gd name="T31" fmla="*/ 3292 h 3366"/>
                <a:gd name="T32" fmla="*/ 0 w 212"/>
                <a:gd name="T33" fmla="*/ 3260 h 3366"/>
                <a:gd name="T34" fmla="*/ 0 w 212"/>
                <a:gd name="T35" fmla="*/ 105 h 3366"/>
                <a:gd name="T36" fmla="*/ 6 w 212"/>
                <a:gd name="T37" fmla="*/ 72 h 3366"/>
                <a:gd name="T38" fmla="*/ 19 w 212"/>
                <a:gd name="T39" fmla="*/ 42 h 3366"/>
                <a:gd name="T40" fmla="*/ 43 w 212"/>
                <a:gd name="T41" fmla="*/ 20 h 3366"/>
                <a:gd name="T42" fmla="*/ 73 w 212"/>
                <a:gd name="T43" fmla="*/ 4 h 3366"/>
                <a:gd name="T44" fmla="*/ 105 w 212"/>
                <a:gd name="T45" fmla="*/ 0 h 3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3366">
                  <a:moveTo>
                    <a:pt x="105" y="0"/>
                  </a:moveTo>
                  <a:lnTo>
                    <a:pt x="139" y="4"/>
                  </a:lnTo>
                  <a:lnTo>
                    <a:pt x="169" y="20"/>
                  </a:lnTo>
                  <a:lnTo>
                    <a:pt x="191" y="42"/>
                  </a:lnTo>
                  <a:lnTo>
                    <a:pt x="206" y="72"/>
                  </a:lnTo>
                  <a:lnTo>
                    <a:pt x="212" y="105"/>
                  </a:lnTo>
                  <a:lnTo>
                    <a:pt x="212" y="3260"/>
                  </a:lnTo>
                  <a:lnTo>
                    <a:pt x="206" y="3292"/>
                  </a:lnTo>
                  <a:lnTo>
                    <a:pt x="191" y="3322"/>
                  </a:lnTo>
                  <a:lnTo>
                    <a:pt x="169" y="3344"/>
                  </a:lnTo>
                  <a:lnTo>
                    <a:pt x="139" y="3360"/>
                  </a:lnTo>
                  <a:lnTo>
                    <a:pt x="105" y="3366"/>
                  </a:lnTo>
                  <a:lnTo>
                    <a:pt x="73" y="3360"/>
                  </a:lnTo>
                  <a:lnTo>
                    <a:pt x="43" y="3344"/>
                  </a:lnTo>
                  <a:lnTo>
                    <a:pt x="19" y="3322"/>
                  </a:lnTo>
                  <a:lnTo>
                    <a:pt x="6" y="3292"/>
                  </a:lnTo>
                  <a:lnTo>
                    <a:pt x="0" y="3260"/>
                  </a:lnTo>
                  <a:lnTo>
                    <a:pt x="0" y="105"/>
                  </a:lnTo>
                  <a:lnTo>
                    <a:pt x="6" y="72"/>
                  </a:lnTo>
                  <a:lnTo>
                    <a:pt x="19" y="42"/>
                  </a:lnTo>
                  <a:lnTo>
                    <a:pt x="43" y="20"/>
                  </a:lnTo>
                  <a:lnTo>
                    <a:pt x="73" y="4"/>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06" name="Freeform 55">
              <a:extLst>
                <a:ext uri="{FF2B5EF4-FFF2-40B4-BE49-F238E27FC236}">
                  <a16:creationId xmlns:a16="http://schemas.microsoft.com/office/drawing/2014/main" id="{B080D98A-9DD3-7E9B-F02C-6CE64B3497FA}"/>
                </a:ext>
              </a:extLst>
            </p:cNvPr>
            <p:cNvSpPr>
              <a:spLocks/>
            </p:cNvSpPr>
            <p:nvPr/>
          </p:nvSpPr>
          <p:spPr bwMode="auto">
            <a:xfrm>
              <a:off x="6943168" y="2354968"/>
              <a:ext cx="361099" cy="257690"/>
            </a:xfrm>
            <a:custGeom>
              <a:avLst/>
              <a:gdLst>
                <a:gd name="T0" fmla="*/ 2554 w 6558"/>
                <a:gd name="T1" fmla="*/ 56 h 4939"/>
                <a:gd name="T2" fmla="*/ 2930 w 6558"/>
                <a:gd name="T3" fmla="*/ 234 h 4939"/>
                <a:gd name="T4" fmla="*/ 3187 w 6558"/>
                <a:gd name="T5" fmla="*/ 479 h 4939"/>
                <a:gd name="T6" fmla="*/ 3429 w 6558"/>
                <a:gd name="T7" fmla="*/ 409 h 4939"/>
                <a:gd name="T8" fmla="*/ 3692 w 6558"/>
                <a:gd name="T9" fmla="*/ 193 h 4939"/>
                <a:gd name="T10" fmla="*/ 4098 w 6558"/>
                <a:gd name="T11" fmla="*/ 32 h 4939"/>
                <a:gd name="T12" fmla="*/ 4744 w 6558"/>
                <a:gd name="T13" fmla="*/ 24 h 4939"/>
                <a:gd name="T14" fmla="*/ 5512 w 6558"/>
                <a:gd name="T15" fmla="*/ 226 h 4939"/>
                <a:gd name="T16" fmla="*/ 6081 w 6558"/>
                <a:gd name="T17" fmla="*/ 413 h 4939"/>
                <a:gd name="T18" fmla="*/ 6484 w 6558"/>
                <a:gd name="T19" fmla="*/ 479 h 4939"/>
                <a:gd name="T20" fmla="*/ 6558 w 6558"/>
                <a:gd name="T21" fmla="*/ 4834 h 4939"/>
                <a:gd name="T22" fmla="*/ 6453 w 6558"/>
                <a:gd name="T23" fmla="*/ 4939 h 4939"/>
                <a:gd name="T24" fmla="*/ 5927 w 6558"/>
                <a:gd name="T25" fmla="*/ 4844 h 4939"/>
                <a:gd name="T26" fmla="*/ 5309 w 6558"/>
                <a:gd name="T27" fmla="*/ 4637 h 4939"/>
                <a:gd name="T28" fmla="*/ 4569 w 6558"/>
                <a:gd name="T29" fmla="*/ 4472 h 4939"/>
                <a:gd name="T30" fmla="*/ 3996 w 6558"/>
                <a:gd name="T31" fmla="*/ 4534 h 4939"/>
                <a:gd name="T32" fmla="*/ 3586 w 6558"/>
                <a:gd name="T33" fmla="*/ 4806 h 4939"/>
                <a:gd name="T34" fmla="*/ 3459 w 6558"/>
                <a:gd name="T35" fmla="*/ 4830 h 4939"/>
                <a:gd name="T36" fmla="*/ 3403 w 6558"/>
                <a:gd name="T37" fmla="*/ 4712 h 4939"/>
                <a:gd name="T38" fmla="*/ 3570 w 6558"/>
                <a:gd name="T39" fmla="*/ 4532 h 4939"/>
                <a:gd name="T40" fmla="*/ 3917 w 6558"/>
                <a:gd name="T41" fmla="*/ 4339 h 4939"/>
                <a:gd name="T42" fmla="*/ 4418 w 6558"/>
                <a:gd name="T43" fmla="*/ 4256 h 4939"/>
                <a:gd name="T44" fmla="*/ 5215 w 6558"/>
                <a:gd name="T45" fmla="*/ 4387 h 4939"/>
                <a:gd name="T46" fmla="*/ 5900 w 6558"/>
                <a:gd name="T47" fmla="*/ 4613 h 4939"/>
                <a:gd name="T48" fmla="*/ 6345 w 6558"/>
                <a:gd name="T49" fmla="*/ 679 h 4939"/>
                <a:gd name="T50" fmla="*/ 5719 w 6558"/>
                <a:gd name="T51" fmla="*/ 520 h 4939"/>
                <a:gd name="T52" fmla="*/ 5018 w 6558"/>
                <a:gd name="T53" fmla="*/ 296 h 4939"/>
                <a:gd name="T54" fmla="*/ 4310 w 6558"/>
                <a:gd name="T55" fmla="*/ 215 h 4939"/>
                <a:gd name="T56" fmla="*/ 3873 w 6558"/>
                <a:gd name="T57" fmla="*/ 334 h 4939"/>
                <a:gd name="T58" fmla="*/ 3592 w 6558"/>
                <a:gd name="T59" fmla="*/ 546 h 4939"/>
                <a:gd name="T60" fmla="*/ 3437 w 6558"/>
                <a:gd name="T61" fmla="*/ 759 h 4939"/>
                <a:gd name="T62" fmla="*/ 3381 w 6558"/>
                <a:gd name="T63" fmla="*/ 880 h 4939"/>
                <a:gd name="T64" fmla="*/ 3278 w 6558"/>
                <a:gd name="T65" fmla="*/ 960 h 4939"/>
                <a:gd name="T66" fmla="*/ 3175 w 6558"/>
                <a:gd name="T67" fmla="*/ 878 h 4939"/>
                <a:gd name="T68" fmla="*/ 3117 w 6558"/>
                <a:gd name="T69" fmla="*/ 751 h 4939"/>
                <a:gd name="T70" fmla="*/ 2962 w 6558"/>
                <a:gd name="T71" fmla="*/ 538 h 4939"/>
                <a:gd name="T72" fmla="*/ 2681 w 6558"/>
                <a:gd name="T73" fmla="*/ 330 h 4939"/>
                <a:gd name="T74" fmla="*/ 2248 w 6558"/>
                <a:gd name="T75" fmla="*/ 215 h 4939"/>
                <a:gd name="T76" fmla="*/ 1540 w 6558"/>
                <a:gd name="T77" fmla="*/ 296 h 4939"/>
                <a:gd name="T78" fmla="*/ 837 w 6558"/>
                <a:gd name="T79" fmla="*/ 520 h 4939"/>
                <a:gd name="T80" fmla="*/ 211 w 6558"/>
                <a:gd name="T81" fmla="*/ 679 h 4939"/>
                <a:gd name="T82" fmla="*/ 658 w 6558"/>
                <a:gd name="T83" fmla="*/ 4613 h 4939"/>
                <a:gd name="T84" fmla="*/ 1343 w 6558"/>
                <a:gd name="T85" fmla="*/ 4387 h 4939"/>
                <a:gd name="T86" fmla="*/ 2138 w 6558"/>
                <a:gd name="T87" fmla="*/ 4256 h 4939"/>
                <a:gd name="T88" fmla="*/ 2642 w 6558"/>
                <a:gd name="T89" fmla="*/ 4339 h 4939"/>
                <a:gd name="T90" fmla="*/ 2988 w 6558"/>
                <a:gd name="T91" fmla="*/ 4532 h 4939"/>
                <a:gd name="T92" fmla="*/ 3153 w 6558"/>
                <a:gd name="T93" fmla="*/ 4712 h 4939"/>
                <a:gd name="T94" fmla="*/ 3097 w 6558"/>
                <a:gd name="T95" fmla="*/ 4830 h 4939"/>
                <a:gd name="T96" fmla="*/ 2972 w 6558"/>
                <a:gd name="T97" fmla="*/ 4806 h 4939"/>
                <a:gd name="T98" fmla="*/ 2560 w 6558"/>
                <a:gd name="T99" fmla="*/ 4534 h 4939"/>
                <a:gd name="T100" fmla="*/ 1987 w 6558"/>
                <a:gd name="T101" fmla="*/ 4472 h 4939"/>
                <a:gd name="T102" fmla="*/ 1249 w 6558"/>
                <a:gd name="T103" fmla="*/ 4637 h 4939"/>
                <a:gd name="T104" fmla="*/ 629 w 6558"/>
                <a:gd name="T105" fmla="*/ 4844 h 4939"/>
                <a:gd name="T106" fmla="*/ 105 w 6558"/>
                <a:gd name="T107" fmla="*/ 4939 h 4939"/>
                <a:gd name="T108" fmla="*/ 0 w 6558"/>
                <a:gd name="T109" fmla="*/ 4834 h 4939"/>
                <a:gd name="T110" fmla="*/ 72 w 6558"/>
                <a:gd name="T111" fmla="*/ 479 h 4939"/>
                <a:gd name="T112" fmla="*/ 477 w 6558"/>
                <a:gd name="T113" fmla="*/ 413 h 4939"/>
                <a:gd name="T114" fmla="*/ 1046 w 6558"/>
                <a:gd name="T115" fmla="*/ 226 h 4939"/>
                <a:gd name="T116" fmla="*/ 1814 w 6558"/>
                <a:gd name="T117" fmla="*/ 24 h 4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58" h="4939">
                  <a:moveTo>
                    <a:pt x="2140" y="0"/>
                  </a:moveTo>
                  <a:lnTo>
                    <a:pt x="2254" y="4"/>
                  </a:lnTo>
                  <a:lnTo>
                    <a:pt x="2359" y="14"/>
                  </a:lnTo>
                  <a:lnTo>
                    <a:pt x="2461" y="32"/>
                  </a:lnTo>
                  <a:lnTo>
                    <a:pt x="2554" y="56"/>
                  </a:lnTo>
                  <a:lnTo>
                    <a:pt x="2642" y="83"/>
                  </a:lnTo>
                  <a:lnTo>
                    <a:pt x="2721" y="115"/>
                  </a:lnTo>
                  <a:lnTo>
                    <a:pt x="2797" y="153"/>
                  </a:lnTo>
                  <a:lnTo>
                    <a:pt x="2866" y="193"/>
                  </a:lnTo>
                  <a:lnTo>
                    <a:pt x="2930" y="234"/>
                  </a:lnTo>
                  <a:lnTo>
                    <a:pt x="2988" y="276"/>
                  </a:lnTo>
                  <a:lnTo>
                    <a:pt x="3039" y="320"/>
                  </a:lnTo>
                  <a:lnTo>
                    <a:pt x="3087" y="365"/>
                  </a:lnTo>
                  <a:lnTo>
                    <a:pt x="3129" y="409"/>
                  </a:lnTo>
                  <a:lnTo>
                    <a:pt x="3187" y="479"/>
                  </a:lnTo>
                  <a:lnTo>
                    <a:pt x="3238" y="546"/>
                  </a:lnTo>
                  <a:lnTo>
                    <a:pt x="3278" y="610"/>
                  </a:lnTo>
                  <a:lnTo>
                    <a:pt x="3320" y="546"/>
                  </a:lnTo>
                  <a:lnTo>
                    <a:pt x="3370" y="479"/>
                  </a:lnTo>
                  <a:lnTo>
                    <a:pt x="3429" y="409"/>
                  </a:lnTo>
                  <a:lnTo>
                    <a:pt x="3471" y="365"/>
                  </a:lnTo>
                  <a:lnTo>
                    <a:pt x="3519" y="320"/>
                  </a:lnTo>
                  <a:lnTo>
                    <a:pt x="3570" y="276"/>
                  </a:lnTo>
                  <a:lnTo>
                    <a:pt x="3628" y="234"/>
                  </a:lnTo>
                  <a:lnTo>
                    <a:pt x="3692" y="193"/>
                  </a:lnTo>
                  <a:lnTo>
                    <a:pt x="3761" y="153"/>
                  </a:lnTo>
                  <a:lnTo>
                    <a:pt x="3835" y="115"/>
                  </a:lnTo>
                  <a:lnTo>
                    <a:pt x="3917" y="83"/>
                  </a:lnTo>
                  <a:lnTo>
                    <a:pt x="4004" y="56"/>
                  </a:lnTo>
                  <a:lnTo>
                    <a:pt x="4098" y="32"/>
                  </a:lnTo>
                  <a:lnTo>
                    <a:pt x="4197" y="14"/>
                  </a:lnTo>
                  <a:lnTo>
                    <a:pt x="4304" y="4"/>
                  </a:lnTo>
                  <a:lnTo>
                    <a:pt x="4418" y="0"/>
                  </a:lnTo>
                  <a:lnTo>
                    <a:pt x="4583" y="6"/>
                  </a:lnTo>
                  <a:lnTo>
                    <a:pt x="4744" y="24"/>
                  </a:lnTo>
                  <a:lnTo>
                    <a:pt x="4903" y="52"/>
                  </a:lnTo>
                  <a:lnTo>
                    <a:pt x="5060" y="89"/>
                  </a:lnTo>
                  <a:lnTo>
                    <a:pt x="5215" y="131"/>
                  </a:lnTo>
                  <a:lnTo>
                    <a:pt x="5365" y="177"/>
                  </a:lnTo>
                  <a:lnTo>
                    <a:pt x="5512" y="226"/>
                  </a:lnTo>
                  <a:lnTo>
                    <a:pt x="5655" y="274"/>
                  </a:lnTo>
                  <a:lnTo>
                    <a:pt x="5764" y="314"/>
                  </a:lnTo>
                  <a:lnTo>
                    <a:pt x="5872" y="350"/>
                  </a:lnTo>
                  <a:lnTo>
                    <a:pt x="5977" y="383"/>
                  </a:lnTo>
                  <a:lnTo>
                    <a:pt x="6081" y="413"/>
                  </a:lnTo>
                  <a:lnTo>
                    <a:pt x="6178" y="437"/>
                  </a:lnTo>
                  <a:lnTo>
                    <a:pt x="6274" y="457"/>
                  </a:lnTo>
                  <a:lnTo>
                    <a:pt x="6365" y="469"/>
                  </a:lnTo>
                  <a:lnTo>
                    <a:pt x="6453" y="473"/>
                  </a:lnTo>
                  <a:lnTo>
                    <a:pt x="6484" y="479"/>
                  </a:lnTo>
                  <a:lnTo>
                    <a:pt x="6514" y="495"/>
                  </a:lnTo>
                  <a:lnTo>
                    <a:pt x="6538" y="516"/>
                  </a:lnTo>
                  <a:lnTo>
                    <a:pt x="6552" y="546"/>
                  </a:lnTo>
                  <a:lnTo>
                    <a:pt x="6558" y="580"/>
                  </a:lnTo>
                  <a:lnTo>
                    <a:pt x="6558" y="4834"/>
                  </a:lnTo>
                  <a:lnTo>
                    <a:pt x="6552" y="4867"/>
                  </a:lnTo>
                  <a:lnTo>
                    <a:pt x="6538" y="4897"/>
                  </a:lnTo>
                  <a:lnTo>
                    <a:pt x="6514" y="4919"/>
                  </a:lnTo>
                  <a:lnTo>
                    <a:pt x="6484" y="4935"/>
                  </a:lnTo>
                  <a:lnTo>
                    <a:pt x="6453" y="4939"/>
                  </a:lnTo>
                  <a:lnTo>
                    <a:pt x="6353" y="4935"/>
                  </a:lnTo>
                  <a:lnTo>
                    <a:pt x="6252" y="4923"/>
                  </a:lnTo>
                  <a:lnTo>
                    <a:pt x="6146" y="4901"/>
                  </a:lnTo>
                  <a:lnTo>
                    <a:pt x="6039" y="4875"/>
                  </a:lnTo>
                  <a:lnTo>
                    <a:pt x="5927" y="4844"/>
                  </a:lnTo>
                  <a:lnTo>
                    <a:pt x="5816" y="4808"/>
                  </a:lnTo>
                  <a:lnTo>
                    <a:pt x="5701" y="4770"/>
                  </a:lnTo>
                  <a:lnTo>
                    <a:pt x="5585" y="4730"/>
                  </a:lnTo>
                  <a:lnTo>
                    <a:pt x="5448" y="4683"/>
                  </a:lnTo>
                  <a:lnTo>
                    <a:pt x="5309" y="4637"/>
                  </a:lnTo>
                  <a:lnTo>
                    <a:pt x="5166" y="4591"/>
                  </a:lnTo>
                  <a:lnTo>
                    <a:pt x="5018" y="4552"/>
                  </a:lnTo>
                  <a:lnTo>
                    <a:pt x="4871" y="4518"/>
                  </a:lnTo>
                  <a:lnTo>
                    <a:pt x="4720" y="4490"/>
                  </a:lnTo>
                  <a:lnTo>
                    <a:pt x="4569" y="4472"/>
                  </a:lnTo>
                  <a:lnTo>
                    <a:pt x="4418" y="4466"/>
                  </a:lnTo>
                  <a:lnTo>
                    <a:pt x="4306" y="4470"/>
                  </a:lnTo>
                  <a:lnTo>
                    <a:pt x="4197" y="4482"/>
                  </a:lnTo>
                  <a:lnTo>
                    <a:pt x="4094" y="4504"/>
                  </a:lnTo>
                  <a:lnTo>
                    <a:pt x="3996" y="4534"/>
                  </a:lnTo>
                  <a:lnTo>
                    <a:pt x="3905" y="4571"/>
                  </a:lnTo>
                  <a:lnTo>
                    <a:pt x="3817" y="4617"/>
                  </a:lnTo>
                  <a:lnTo>
                    <a:pt x="3734" y="4673"/>
                  </a:lnTo>
                  <a:lnTo>
                    <a:pt x="3658" y="4734"/>
                  </a:lnTo>
                  <a:lnTo>
                    <a:pt x="3586" y="4806"/>
                  </a:lnTo>
                  <a:lnTo>
                    <a:pt x="3564" y="4824"/>
                  </a:lnTo>
                  <a:lnTo>
                    <a:pt x="3539" y="4836"/>
                  </a:lnTo>
                  <a:lnTo>
                    <a:pt x="3513" y="4840"/>
                  </a:lnTo>
                  <a:lnTo>
                    <a:pt x="3485" y="4838"/>
                  </a:lnTo>
                  <a:lnTo>
                    <a:pt x="3459" y="4830"/>
                  </a:lnTo>
                  <a:lnTo>
                    <a:pt x="3437" y="4814"/>
                  </a:lnTo>
                  <a:lnTo>
                    <a:pt x="3417" y="4792"/>
                  </a:lnTo>
                  <a:lnTo>
                    <a:pt x="3407" y="4766"/>
                  </a:lnTo>
                  <a:lnTo>
                    <a:pt x="3401" y="4740"/>
                  </a:lnTo>
                  <a:lnTo>
                    <a:pt x="3403" y="4712"/>
                  </a:lnTo>
                  <a:lnTo>
                    <a:pt x="3413" y="4687"/>
                  </a:lnTo>
                  <a:lnTo>
                    <a:pt x="3429" y="4663"/>
                  </a:lnTo>
                  <a:lnTo>
                    <a:pt x="3471" y="4619"/>
                  </a:lnTo>
                  <a:lnTo>
                    <a:pt x="3519" y="4575"/>
                  </a:lnTo>
                  <a:lnTo>
                    <a:pt x="3570" y="4532"/>
                  </a:lnTo>
                  <a:lnTo>
                    <a:pt x="3628" y="4488"/>
                  </a:lnTo>
                  <a:lnTo>
                    <a:pt x="3692" y="4446"/>
                  </a:lnTo>
                  <a:lnTo>
                    <a:pt x="3761" y="4408"/>
                  </a:lnTo>
                  <a:lnTo>
                    <a:pt x="3835" y="4371"/>
                  </a:lnTo>
                  <a:lnTo>
                    <a:pt x="3917" y="4339"/>
                  </a:lnTo>
                  <a:lnTo>
                    <a:pt x="4004" y="4311"/>
                  </a:lnTo>
                  <a:lnTo>
                    <a:pt x="4098" y="4287"/>
                  </a:lnTo>
                  <a:lnTo>
                    <a:pt x="4197" y="4269"/>
                  </a:lnTo>
                  <a:lnTo>
                    <a:pt x="4304" y="4257"/>
                  </a:lnTo>
                  <a:lnTo>
                    <a:pt x="4418" y="4256"/>
                  </a:lnTo>
                  <a:lnTo>
                    <a:pt x="4583" y="4261"/>
                  </a:lnTo>
                  <a:lnTo>
                    <a:pt x="4744" y="4279"/>
                  </a:lnTo>
                  <a:lnTo>
                    <a:pt x="4903" y="4307"/>
                  </a:lnTo>
                  <a:lnTo>
                    <a:pt x="5060" y="4343"/>
                  </a:lnTo>
                  <a:lnTo>
                    <a:pt x="5215" y="4387"/>
                  </a:lnTo>
                  <a:lnTo>
                    <a:pt x="5365" y="4432"/>
                  </a:lnTo>
                  <a:lnTo>
                    <a:pt x="5512" y="4482"/>
                  </a:lnTo>
                  <a:lnTo>
                    <a:pt x="5655" y="4530"/>
                  </a:lnTo>
                  <a:lnTo>
                    <a:pt x="5778" y="4573"/>
                  </a:lnTo>
                  <a:lnTo>
                    <a:pt x="5900" y="4613"/>
                  </a:lnTo>
                  <a:lnTo>
                    <a:pt x="6017" y="4651"/>
                  </a:lnTo>
                  <a:lnTo>
                    <a:pt x="6132" y="4681"/>
                  </a:lnTo>
                  <a:lnTo>
                    <a:pt x="6242" y="4706"/>
                  </a:lnTo>
                  <a:lnTo>
                    <a:pt x="6345" y="4722"/>
                  </a:lnTo>
                  <a:lnTo>
                    <a:pt x="6345" y="679"/>
                  </a:lnTo>
                  <a:lnTo>
                    <a:pt x="6228" y="664"/>
                  </a:lnTo>
                  <a:lnTo>
                    <a:pt x="6107" y="638"/>
                  </a:lnTo>
                  <a:lnTo>
                    <a:pt x="5979" y="604"/>
                  </a:lnTo>
                  <a:lnTo>
                    <a:pt x="5852" y="564"/>
                  </a:lnTo>
                  <a:lnTo>
                    <a:pt x="5719" y="520"/>
                  </a:lnTo>
                  <a:lnTo>
                    <a:pt x="5585" y="475"/>
                  </a:lnTo>
                  <a:lnTo>
                    <a:pt x="5448" y="427"/>
                  </a:lnTo>
                  <a:lnTo>
                    <a:pt x="5309" y="381"/>
                  </a:lnTo>
                  <a:lnTo>
                    <a:pt x="5166" y="338"/>
                  </a:lnTo>
                  <a:lnTo>
                    <a:pt x="5018" y="296"/>
                  </a:lnTo>
                  <a:lnTo>
                    <a:pt x="4871" y="262"/>
                  </a:lnTo>
                  <a:lnTo>
                    <a:pt x="4720" y="234"/>
                  </a:lnTo>
                  <a:lnTo>
                    <a:pt x="4569" y="216"/>
                  </a:lnTo>
                  <a:lnTo>
                    <a:pt x="4418" y="211"/>
                  </a:lnTo>
                  <a:lnTo>
                    <a:pt x="4310" y="215"/>
                  </a:lnTo>
                  <a:lnTo>
                    <a:pt x="4209" y="226"/>
                  </a:lnTo>
                  <a:lnTo>
                    <a:pt x="4115" y="244"/>
                  </a:lnTo>
                  <a:lnTo>
                    <a:pt x="4028" y="268"/>
                  </a:lnTo>
                  <a:lnTo>
                    <a:pt x="3948" y="298"/>
                  </a:lnTo>
                  <a:lnTo>
                    <a:pt x="3873" y="334"/>
                  </a:lnTo>
                  <a:lnTo>
                    <a:pt x="3805" y="371"/>
                  </a:lnTo>
                  <a:lnTo>
                    <a:pt x="3743" y="411"/>
                  </a:lnTo>
                  <a:lnTo>
                    <a:pt x="3688" y="455"/>
                  </a:lnTo>
                  <a:lnTo>
                    <a:pt x="3638" y="501"/>
                  </a:lnTo>
                  <a:lnTo>
                    <a:pt x="3592" y="546"/>
                  </a:lnTo>
                  <a:lnTo>
                    <a:pt x="3553" y="592"/>
                  </a:lnTo>
                  <a:lnTo>
                    <a:pt x="3517" y="636"/>
                  </a:lnTo>
                  <a:lnTo>
                    <a:pt x="3485" y="679"/>
                  </a:lnTo>
                  <a:lnTo>
                    <a:pt x="3459" y="721"/>
                  </a:lnTo>
                  <a:lnTo>
                    <a:pt x="3437" y="759"/>
                  </a:lnTo>
                  <a:lnTo>
                    <a:pt x="3419" y="795"/>
                  </a:lnTo>
                  <a:lnTo>
                    <a:pt x="3405" y="824"/>
                  </a:lnTo>
                  <a:lnTo>
                    <a:pt x="3393" y="848"/>
                  </a:lnTo>
                  <a:lnTo>
                    <a:pt x="3385" y="868"/>
                  </a:lnTo>
                  <a:lnTo>
                    <a:pt x="3381" y="880"/>
                  </a:lnTo>
                  <a:lnTo>
                    <a:pt x="3379" y="886"/>
                  </a:lnTo>
                  <a:lnTo>
                    <a:pt x="3366" y="916"/>
                  </a:lnTo>
                  <a:lnTo>
                    <a:pt x="3342" y="940"/>
                  </a:lnTo>
                  <a:lnTo>
                    <a:pt x="3312" y="954"/>
                  </a:lnTo>
                  <a:lnTo>
                    <a:pt x="3278" y="960"/>
                  </a:lnTo>
                  <a:lnTo>
                    <a:pt x="3246" y="954"/>
                  </a:lnTo>
                  <a:lnTo>
                    <a:pt x="3216" y="940"/>
                  </a:lnTo>
                  <a:lnTo>
                    <a:pt x="3192" y="916"/>
                  </a:lnTo>
                  <a:lnTo>
                    <a:pt x="3179" y="886"/>
                  </a:lnTo>
                  <a:lnTo>
                    <a:pt x="3175" y="878"/>
                  </a:lnTo>
                  <a:lnTo>
                    <a:pt x="3171" y="864"/>
                  </a:lnTo>
                  <a:lnTo>
                    <a:pt x="3163" y="842"/>
                  </a:lnTo>
                  <a:lnTo>
                    <a:pt x="3151" y="816"/>
                  </a:lnTo>
                  <a:lnTo>
                    <a:pt x="3135" y="785"/>
                  </a:lnTo>
                  <a:lnTo>
                    <a:pt x="3117" y="751"/>
                  </a:lnTo>
                  <a:lnTo>
                    <a:pt x="3095" y="711"/>
                  </a:lnTo>
                  <a:lnTo>
                    <a:pt x="3067" y="671"/>
                  </a:lnTo>
                  <a:lnTo>
                    <a:pt x="3037" y="628"/>
                  </a:lnTo>
                  <a:lnTo>
                    <a:pt x="3002" y="582"/>
                  </a:lnTo>
                  <a:lnTo>
                    <a:pt x="2962" y="538"/>
                  </a:lnTo>
                  <a:lnTo>
                    <a:pt x="2916" y="493"/>
                  </a:lnTo>
                  <a:lnTo>
                    <a:pt x="2866" y="449"/>
                  </a:lnTo>
                  <a:lnTo>
                    <a:pt x="2811" y="407"/>
                  </a:lnTo>
                  <a:lnTo>
                    <a:pt x="2749" y="367"/>
                  </a:lnTo>
                  <a:lnTo>
                    <a:pt x="2681" y="330"/>
                  </a:lnTo>
                  <a:lnTo>
                    <a:pt x="2608" y="296"/>
                  </a:lnTo>
                  <a:lnTo>
                    <a:pt x="2526" y="268"/>
                  </a:lnTo>
                  <a:lnTo>
                    <a:pt x="2441" y="244"/>
                  </a:lnTo>
                  <a:lnTo>
                    <a:pt x="2347" y="226"/>
                  </a:lnTo>
                  <a:lnTo>
                    <a:pt x="2248" y="215"/>
                  </a:lnTo>
                  <a:lnTo>
                    <a:pt x="2138" y="211"/>
                  </a:lnTo>
                  <a:lnTo>
                    <a:pt x="1987" y="216"/>
                  </a:lnTo>
                  <a:lnTo>
                    <a:pt x="1838" y="234"/>
                  </a:lnTo>
                  <a:lnTo>
                    <a:pt x="1687" y="262"/>
                  </a:lnTo>
                  <a:lnTo>
                    <a:pt x="1540" y="296"/>
                  </a:lnTo>
                  <a:lnTo>
                    <a:pt x="1392" y="338"/>
                  </a:lnTo>
                  <a:lnTo>
                    <a:pt x="1249" y="381"/>
                  </a:lnTo>
                  <a:lnTo>
                    <a:pt x="1108" y="427"/>
                  </a:lnTo>
                  <a:lnTo>
                    <a:pt x="973" y="475"/>
                  </a:lnTo>
                  <a:lnTo>
                    <a:pt x="837" y="520"/>
                  </a:lnTo>
                  <a:lnTo>
                    <a:pt x="706" y="564"/>
                  </a:lnTo>
                  <a:lnTo>
                    <a:pt x="577" y="604"/>
                  </a:lnTo>
                  <a:lnTo>
                    <a:pt x="452" y="638"/>
                  </a:lnTo>
                  <a:lnTo>
                    <a:pt x="330" y="664"/>
                  </a:lnTo>
                  <a:lnTo>
                    <a:pt x="211" y="679"/>
                  </a:lnTo>
                  <a:lnTo>
                    <a:pt x="211" y="4722"/>
                  </a:lnTo>
                  <a:lnTo>
                    <a:pt x="316" y="4706"/>
                  </a:lnTo>
                  <a:lnTo>
                    <a:pt x="426" y="4681"/>
                  </a:lnTo>
                  <a:lnTo>
                    <a:pt x="539" y="4651"/>
                  </a:lnTo>
                  <a:lnTo>
                    <a:pt x="658" y="4613"/>
                  </a:lnTo>
                  <a:lnTo>
                    <a:pt x="780" y="4573"/>
                  </a:lnTo>
                  <a:lnTo>
                    <a:pt x="903" y="4530"/>
                  </a:lnTo>
                  <a:lnTo>
                    <a:pt x="1046" y="4482"/>
                  </a:lnTo>
                  <a:lnTo>
                    <a:pt x="1191" y="4432"/>
                  </a:lnTo>
                  <a:lnTo>
                    <a:pt x="1343" y="4387"/>
                  </a:lnTo>
                  <a:lnTo>
                    <a:pt x="1496" y="4343"/>
                  </a:lnTo>
                  <a:lnTo>
                    <a:pt x="1653" y="4307"/>
                  </a:lnTo>
                  <a:lnTo>
                    <a:pt x="1814" y="4279"/>
                  </a:lnTo>
                  <a:lnTo>
                    <a:pt x="1975" y="4261"/>
                  </a:lnTo>
                  <a:lnTo>
                    <a:pt x="2138" y="4256"/>
                  </a:lnTo>
                  <a:lnTo>
                    <a:pt x="2254" y="4257"/>
                  </a:lnTo>
                  <a:lnTo>
                    <a:pt x="2359" y="4269"/>
                  </a:lnTo>
                  <a:lnTo>
                    <a:pt x="2461" y="4287"/>
                  </a:lnTo>
                  <a:lnTo>
                    <a:pt x="2554" y="4311"/>
                  </a:lnTo>
                  <a:lnTo>
                    <a:pt x="2642" y="4339"/>
                  </a:lnTo>
                  <a:lnTo>
                    <a:pt x="2721" y="4371"/>
                  </a:lnTo>
                  <a:lnTo>
                    <a:pt x="2797" y="4408"/>
                  </a:lnTo>
                  <a:lnTo>
                    <a:pt x="2866" y="4446"/>
                  </a:lnTo>
                  <a:lnTo>
                    <a:pt x="2930" y="4488"/>
                  </a:lnTo>
                  <a:lnTo>
                    <a:pt x="2988" y="4532"/>
                  </a:lnTo>
                  <a:lnTo>
                    <a:pt x="3039" y="4575"/>
                  </a:lnTo>
                  <a:lnTo>
                    <a:pt x="3087" y="4619"/>
                  </a:lnTo>
                  <a:lnTo>
                    <a:pt x="3129" y="4663"/>
                  </a:lnTo>
                  <a:lnTo>
                    <a:pt x="3145" y="4687"/>
                  </a:lnTo>
                  <a:lnTo>
                    <a:pt x="3153" y="4712"/>
                  </a:lnTo>
                  <a:lnTo>
                    <a:pt x="3155" y="4740"/>
                  </a:lnTo>
                  <a:lnTo>
                    <a:pt x="3151" y="4766"/>
                  </a:lnTo>
                  <a:lnTo>
                    <a:pt x="3139" y="4792"/>
                  </a:lnTo>
                  <a:lnTo>
                    <a:pt x="3121" y="4814"/>
                  </a:lnTo>
                  <a:lnTo>
                    <a:pt x="3097" y="4830"/>
                  </a:lnTo>
                  <a:lnTo>
                    <a:pt x="3071" y="4838"/>
                  </a:lnTo>
                  <a:lnTo>
                    <a:pt x="3045" y="4840"/>
                  </a:lnTo>
                  <a:lnTo>
                    <a:pt x="3019" y="4836"/>
                  </a:lnTo>
                  <a:lnTo>
                    <a:pt x="2994" y="4824"/>
                  </a:lnTo>
                  <a:lnTo>
                    <a:pt x="2972" y="4806"/>
                  </a:lnTo>
                  <a:lnTo>
                    <a:pt x="2900" y="4734"/>
                  </a:lnTo>
                  <a:lnTo>
                    <a:pt x="2823" y="4673"/>
                  </a:lnTo>
                  <a:lnTo>
                    <a:pt x="2741" y="4617"/>
                  </a:lnTo>
                  <a:lnTo>
                    <a:pt x="2653" y="4571"/>
                  </a:lnTo>
                  <a:lnTo>
                    <a:pt x="2560" y="4534"/>
                  </a:lnTo>
                  <a:lnTo>
                    <a:pt x="2462" y="4504"/>
                  </a:lnTo>
                  <a:lnTo>
                    <a:pt x="2361" y="4482"/>
                  </a:lnTo>
                  <a:lnTo>
                    <a:pt x="2252" y="4470"/>
                  </a:lnTo>
                  <a:lnTo>
                    <a:pt x="2138" y="4466"/>
                  </a:lnTo>
                  <a:lnTo>
                    <a:pt x="1987" y="4472"/>
                  </a:lnTo>
                  <a:lnTo>
                    <a:pt x="1838" y="4490"/>
                  </a:lnTo>
                  <a:lnTo>
                    <a:pt x="1687" y="4516"/>
                  </a:lnTo>
                  <a:lnTo>
                    <a:pt x="1540" y="4552"/>
                  </a:lnTo>
                  <a:lnTo>
                    <a:pt x="1392" y="4591"/>
                  </a:lnTo>
                  <a:lnTo>
                    <a:pt x="1249" y="4637"/>
                  </a:lnTo>
                  <a:lnTo>
                    <a:pt x="1108" y="4683"/>
                  </a:lnTo>
                  <a:lnTo>
                    <a:pt x="973" y="4730"/>
                  </a:lnTo>
                  <a:lnTo>
                    <a:pt x="855" y="4770"/>
                  </a:lnTo>
                  <a:lnTo>
                    <a:pt x="742" y="4808"/>
                  </a:lnTo>
                  <a:lnTo>
                    <a:pt x="629" y="4844"/>
                  </a:lnTo>
                  <a:lnTo>
                    <a:pt x="519" y="4875"/>
                  </a:lnTo>
                  <a:lnTo>
                    <a:pt x="412" y="4901"/>
                  </a:lnTo>
                  <a:lnTo>
                    <a:pt x="306" y="4923"/>
                  </a:lnTo>
                  <a:lnTo>
                    <a:pt x="205" y="4935"/>
                  </a:lnTo>
                  <a:lnTo>
                    <a:pt x="105" y="4939"/>
                  </a:lnTo>
                  <a:lnTo>
                    <a:pt x="72" y="4935"/>
                  </a:lnTo>
                  <a:lnTo>
                    <a:pt x="44" y="4919"/>
                  </a:lnTo>
                  <a:lnTo>
                    <a:pt x="20" y="4897"/>
                  </a:lnTo>
                  <a:lnTo>
                    <a:pt x="6" y="4867"/>
                  </a:lnTo>
                  <a:lnTo>
                    <a:pt x="0" y="4834"/>
                  </a:lnTo>
                  <a:lnTo>
                    <a:pt x="0" y="580"/>
                  </a:lnTo>
                  <a:lnTo>
                    <a:pt x="6" y="546"/>
                  </a:lnTo>
                  <a:lnTo>
                    <a:pt x="20" y="516"/>
                  </a:lnTo>
                  <a:lnTo>
                    <a:pt x="44" y="495"/>
                  </a:lnTo>
                  <a:lnTo>
                    <a:pt x="72" y="479"/>
                  </a:lnTo>
                  <a:lnTo>
                    <a:pt x="105" y="473"/>
                  </a:lnTo>
                  <a:lnTo>
                    <a:pt x="193" y="469"/>
                  </a:lnTo>
                  <a:lnTo>
                    <a:pt x="282" y="457"/>
                  </a:lnTo>
                  <a:lnTo>
                    <a:pt x="378" y="437"/>
                  </a:lnTo>
                  <a:lnTo>
                    <a:pt x="477" y="413"/>
                  </a:lnTo>
                  <a:lnTo>
                    <a:pt x="581" y="383"/>
                  </a:lnTo>
                  <a:lnTo>
                    <a:pt x="686" y="350"/>
                  </a:lnTo>
                  <a:lnTo>
                    <a:pt x="794" y="314"/>
                  </a:lnTo>
                  <a:lnTo>
                    <a:pt x="903" y="274"/>
                  </a:lnTo>
                  <a:lnTo>
                    <a:pt x="1046" y="226"/>
                  </a:lnTo>
                  <a:lnTo>
                    <a:pt x="1191" y="177"/>
                  </a:lnTo>
                  <a:lnTo>
                    <a:pt x="1343" y="131"/>
                  </a:lnTo>
                  <a:lnTo>
                    <a:pt x="1496" y="89"/>
                  </a:lnTo>
                  <a:lnTo>
                    <a:pt x="1653" y="52"/>
                  </a:lnTo>
                  <a:lnTo>
                    <a:pt x="1814" y="24"/>
                  </a:lnTo>
                  <a:lnTo>
                    <a:pt x="1975" y="6"/>
                  </a:lnTo>
                  <a:lnTo>
                    <a:pt x="21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07" name="Freeform 56">
              <a:extLst>
                <a:ext uri="{FF2B5EF4-FFF2-40B4-BE49-F238E27FC236}">
                  <a16:creationId xmlns:a16="http://schemas.microsoft.com/office/drawing/2014/main" id="{05D67990-47F3-EF98-0390-1732E8CA745D}"/>
                </a:ext>
              </a:extLst>
            </p:cNvPr>
            <p:cNvSpPr>
              <a:spLocks/>
            </p:cNvSpPr>
            <p:nvPr/>
          </p:nvSpPr>
          <p:spPr bwMode="auto">
            <a:xfrm>
              <a:off x="6943168" y="2598985"/>
              <a:ext cx="361099" cy="35799"/>
            </a:xfrm>
            <a:custGeom>
              <a:avLst/>
              <a:gdLst>
                <a:gd name="T0" fmla="*/ 2363 w 6558"/>
                <a:gd name="T1" fmla="*/ 16 h 685"/>
                <a:gd name="T2" fmla="*/ 2647 w 6558"/>
                <a:gd name="T3" fmla="*/ 87 h 685"/>
                <a:gd name="T4" fmla="*/ 2874 w 6558"/>
                <a:gd name="T5" fmla="*/ 198 h 685"/>
                <a:gd name="T6" fmla="*/ 3049 w 6558"/>
                <a:gd name="T7" fmla="*/ 329 h 685"/>
                <a:gd name="T8" fmla="*/ 3509 w 6558"/>
                <a:gd name="T9" fmla="*/ 329 h 685"/>
                <a:gd name="T10" fmla="*/ 3682 w 6558"/>
                <a:gd name="T11" fmla="*/ 198 h 685"/>
                <a:gd name="T12" fmla="*/ 3909 w 6558"/>
                <a:gd name="T13" fmla="*/ 87 h 685"/>
                <a:gd name="T14" fmla="*/ 4195 w 6558"/>
                <a:gd name="T15" fmla="*/ 16 h 685"/>
                <a:gd name="T16" fmla="*/ 4583 w 6558"/>
                <a:gd name="T17" fmla="*/ 8 h 685"/>
                <a:gd name="T18" fmla="*/ 5060 w 6558"/>
                <a:gd name="T19" fmla="*/ 89 h 685"/>
                <a:gd name="T20" fmla="*/ 5512 w 6558"/>
                <a:gd name="T21" fmla="*/ 226 h 685"/>
                <a:gd name="T22" fmla="*/ 5872 w 6558"/>
                <a:gd name="T23" fmla="*/ 349 h 685"/>
                <a:gd name="T24" fmla="*/ 6178 w 6558"/>
                <a:gd name="T25" fmla="*/ 439 h 685"/>
                <a:gd name="T26" fmla="*/ 6453 w 6558"/>
                <a:gd name="T27" fmla="*/ 475 h 685"/>
                <a:gd name="T28" fmla="*/ 6538 w 6558"/>
                <a:gd name="T29" fmla="*/ 518 h 685"/>
                <a:gd name="T30" fmla="*/ 6552 w 6558"/>
                <a:gd name="T31" fmla="*/ 614 h 685"/>
                <a:gd name="T32" fmla="*/ 6484 w 6558"/>
                <a:gd name="T33" fmla="*/ 679 h 685"/>
                <a:gd name="T34" fmla="*/ 6252 w 6558"/>
                <a:gd name="T35" fmla="*/ 667 h 685"/>
                <a:gd name="T36" fmla="*/ 5927 w 6558"/>
                <a:gd name="T37" fmla="*/ 590 h 685"/>
                <a:gd name="T38" fmla="*/ 5585 w 6558"/>
                <a:gd name="T39" fmla="*/ 475 h 685"/>
                <a:gd name="T40" fmla="*/ 5166 w 6558"/>
                <a:gd name="T41" fmla="*/ 337 h 685"/>
                <a:gd name="T42" fmla="*/ 4720 w 6558"/>
                <a:gd name="T43" fmla="*/ 236 h 685"/>
                <a:gd name="T44" fmla="*/ 4306 w 6558"/>
                <a:gd name="T45" fmla="*/ 216 h 685"/>
                <a:gd name="T46" fmla="*/ 3996 w 6558"/>
                <a:gd name="T47" fmla="*/ 280 h 685"/>
                <a:gd name="T48" fmla="*/ 3734 w 6558"/>
                <a:gd name="T49" fmla="*/ 417 h 685"/>
                <a:gd name="T50" fmla="*/ 3562 w 6558"/>
                <a:gd name="T51" fmla="*/ 570 h 685"/>
                <a:gd name="T52" fmla="*/ 3049 w 6558"/>
                <a:gd name="T53" fmla="*/ 586 h 685"/>
                <a:gd name="T54" fmla="*/ 2972 w 6558"/>
                <a:gd name="T55" fmla="*/ 552 h 685"/>
                <a:gd name="T56" fmla="*/ 2741 w 6558"/>
                <a:gd name="T57" fmla="*/ 363 h 685"/>
                <a:gd name="T58" fmla="*/ 2462 w 6558"/>
                <a:gd name="T59" fmla="*/ 250 h 685"/>
                <a:gd name="T60" fmla="*/ 2138 w 6558"/>
                <a:gd name="T61" fmla="*/ 212 h 685"/>
                <a:gd name="T62" fmla="*/ 1687 w 6558"/>
                <a:gd name="T63" fmla="*/ 262 h 685"/>
                <a:gd name="T64" fmla="*/ 1249 w 6558"/>
                <a:gd name="T65" fmla="*/ 381 h 685"/>
                <a:gd name="T66" fmla="*/ 855 w 6558"/>
                <a:gd name="T67" fmla="*/ 516 h 685"/>
                <a:gd name="T68" fmla="*/ 519 w 6558"/>
                <a:gd name="T69" fmla="*/ 622 h 685"/>
                <a:gd name="T70" fmla="*/ 205 w 6558"/>
                <a:gd name="T71" fmla="*/ 681 h 685"/>
                <a:gd name="T72" fmla="*/ 44 w 6558"/>
                <a:gd name="T73" fmla="*/ 665 h 685"/>
                <a:gd name="T74" fmla="*/ 0 w 6558"/>
                <a:gd name="T75" fmla="*/ 580 h 685"/>
                <a:gd name="T76" fmla="*/ 44 w 6558"/>
                <a:gd name="T77" fmla="*/ 494 h 685"/>
                <a:gd name="T78" fmla="*/ 193 w 6558"/>
                <a:gd name="T79" fmla="*/ 471 h 685"/>
                <a:gd name="T80" fmla="*/ 477 w 6558"/>
                <a:gd name="T81" fmla="*/ 413 h 685"/>
                <a:gd name="T82" fmla="*/ 794 w 6558"/>
                <a:gd name="T83" fmla="*/ 314 h 685"/>
                <a:gd name="T84" fmla="*/ 1191 w 6558"/>
                <a:gd name="T85" fmla="*/ 178 h 685"/>
                <a:gd name="T86" fmla="*/ 1653 w 6558"/>
                <a:gd name="T87" fmla="*/ 53 h 685"/>
                <a:gd name="T88" fmla="*/ 2138 w 6558"/>
                <a:gd name="T89"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58" h="685">
                  <a:moveTo>
                    <a:pt x="2138" y="0"/>
                  </a:moveTo>
                  <a:lnTo>
                    <a:pt x="2256" y="4"/>
                  </a:lnTo>
                  <a:lnTo>
                    <a:pt x="2363" y="16"/>
                  </a:lnTo>
                  <a:lnTo>
                    <a:pt x="2464" y="33"/>
                  </a:lnTo>
                  <a:lnTo>
                    <a:pt x="2560" y="57"/>
                  </a:lnTo>
                  <a:lnTo>
                    <a:pt x="2647" y="87"/>
                  </a:lnTo>
                  <a:lnTo>
                    <a:pt x="2731" y="121"/>
                  </a:lnTo>
                  <a:lnTo>
                    <a:pt x="2807" y="159"/>
                  </a:lnTo>
                  <a:lnTo>
                    <a:pt x="2874" y="198"/>
                  </a:lnTo>
                  <a:lnTo>
                    <a:pt x="2938" y="240"/>
                  </a:lnTo>
                  <a:lnTo>
                    <a:pt x="2996" y="286"/>
                  </a:lnTo>
                  <a:lnTo>
                    <a:pt x="3049" y="329"/>
                  </a:lnTo>
                  <a:lnTo>
                    <a:pt x="3095" y="375"/>
                  </a:lnTo>
                  <a:lnTo>
                    <a:pt x="3463" y="375"/>
                  </a:lnTo>
                  <a:lnTo>
                    <a:pt x="3509" y="329"/>
                  </a:lnTo>
                  <a:lnTo>
                    <a:pt x="3560" y="286"/>
                  </a:lnTo>
                  <a:lnTo>
                    <a:pt x="3618" y="240"/>
                  </a:lnTo>
                  <a:lnTo>
                    <a:pt x="3682" y="198"/>
                  </a:lnTo>
                  <a:lnTo>
                    <a:pt x="3751" y="159"/>
                  </a:lnTo>
                  <a:lnTo>
                    <a:pt x="3827" y="121"/>
                  </a:lnTo>
                  <a:lnTo>
                    <a:pt x="3909" y="87"/>
                  </a:lnTo>
                  <a:lnTo>
                    <a:pt x="3998" y="57"/>
                  </a:lnTo>
                  <a:lnTo>
                    <a:pt x="4092" y="33"/>
                  </a:lnTo>
                  <a:lnTo>
                    <a:pt x="4195" y="16"/>
                  </a:lnTo>
                  <a:lnTo>
                    <a:pt x="4302" y="4"/>
                  </a:lnTo>
                  <a:lnTo>
                    <a:pt x="4418" y="0"/>
                  </a:lnTo>
                  <a:lnTo>
                    <a:pt x="4583" y="8"/>
                  </a:lnTo>
                  <a:lnTo>
                    <a:pt x="4744" y="26"/>
                  </a:lnTo>
                  <a:lnTo>
                    <a:pt x="4903" y="53"/>
                  </a:lnTo>
                  <a:lnTo>
                    <a:pt x="5060" y="89"/>
                  </a:lnTo>
                  <a:lnTo>
                    <a:pt x="5215" y="131"/>
                  </a:lnTo>
                  <a:lnTo>
                    <a:pt x="5365" y="178"/>
                  </a:lnTo>
                  <a:lnTo>
                    <a:pt x="5512" y="226"/>
                  </a:lnTo>
                  <a:lnTo>
                    <a:pt x="5655" y="276"/>
                  </a:lnTo>
                  <a:lnTo>
                    <a:pt x="5764" y="314"/>
                  </a:lnTo>
                  <a:lnTo>
                    <a:pt x="5872" y="349"/>
                  </a:lnTo>
                  <a:lnTo>
                    <a:pt x="5977" y="383"/>
                  </a:lnTo>
                  <a:lnTo>
                    <a:pt x="6081" y="413"/>
                  </a:lnTo>
                  <a:lnTo>
                    <a:pt x="6178" y="439"/>
                  </a:lnTo>
                  <a:lnTo>
                    <a:pt x="6274" y="457"/>
                  </a:lnTo>
                  <a:lnTo>
                    <a:pt x="6365" y="471"/>
                  </a:lnTo>
                  <a:lnTo>
                    <a:pt x="6453" y="475"/>
                  </a:lnTo>
                  <a:lnTo>
                    <a:pt x="6484" y="480"/>
                  </a:lnTo>
                  <a:lnTo>
                    <a:pt x="6514" y="494"/>
                  </a:lnTo>
                  <a:lnTo>
                    <a:pt x="6538" y="518"/>
                  </a:lnTo>
                  <a:lnTo>
                    <a:pt x="6552" y="546"/>
                  </a:lnTo>
                  <a:lnTo>
                    <a:pt x="6558" y="580"/>
                  </a:lnTo>
                  <a:lnTo>
                    <a:pt x="6552" y="614"/>
                  </a:lnTo>
                  <a:lnTo>
                    <a:pt x="6538" y="641"/>
                  </a:lnTo>
                  <a:lnTo>
                    <a:pt x="6514" y="665"/>
                  </a:lnTo>
                  <a:lnTo>
                    <a:pt x="6484" y="679"/>
                  </a:lnTo>
                  <a:lnTo>
                    <a:pt x="6453" y="685"/>
                  </a:lnTo>
                  <a:lnTo>
                    <a:pt x="6353" y="681"/>
                  </a:lnTo>
                  <a:lnTo>
                    <a:pt x="6252" y="667"/>
                  </a:lnTo>
                  <a:lnTo>
                    <a:pt x="6146" y="647"/>
                  </a:lnTo>
                  <a:lnTo>
                    <a:pt x="6039" y="622"/>
                  </a:lnTo>
                  <a:lnTo>
                    <a:pt x="5927" y="590"/>
                  </a:lnTo>
                  <a:lnTo>
                    <a:pt x="5816" y="554"/>
                  </a:lnTo>
                  <a:lnTo>
                    <a:pt x="5701" y="516"/>
                  </a:lnTo>
                  <a:lnTo>
                    <a:pt x="5585" y="475"/>
                  </a:lnTo>
                  <a:lnTo>
                    <a:pt x="5448" y="429"/>
                  </a:lnTo>
                  <a:lnTo>
                    <a:pt x="5309" y="381"/>
                  </a:lnTo>
                  <a:lnTo>
                    <a:pt x="5166" y="337"/>
                  </a:lnTo>
                  <a:lnTo>
                    <a:pt x="5018" y="298"/>
                  </a:lnTo>
                  <a:lnTo>
                    <a:pt x="4871" y="262"/>
                  </a:lnTo>
                  <a:lnTo>
                    <a:pt x="4720" y="236"/>
                  </a:lnTo>
                  <a:lnTo>
                    <a:pt x="4569" y="218"/>
                  </a:lnTo>
                  <a:lnTo>
                    <a:pt x="4418" y="212"/>
                  </a:lnTo>
                  <a:lnTo>
                    <a:pt x="4306" y="216"/>
                  </a:lnTo>
                  <a:lnTo>
                    <a:pt x="4197" y="228"/>
                  </a:lnTo>
                  <a:lnTo>
                    <a:pt x="4094" y="250"/>
                  </a:lnTo>
                  <a:lnTo>
                    <a:pt x="3996" y="280"/>
                  </a:lnTo>
                  <a:lnTo>
                    <a:pt x="3905" y="318"/>
                  </a:lnTo>
                  <a:lnTo>
                    <a:pt x="3817" y="363"/>
                  </a:lnTo>
                  <a:lnTo>
                    <a:pt x="3734" y="417"/>
                  </a:lnTo>
                  <a:lnTo>
                    <a:pt x="3658" y="480"/>
                  </a:lnTo>
                  <a:lnTo>
                    <a:pt x="3586" y="552"/>
                  </a:lnTo>
                  <a:lnTo>
                    <a:pt x="3562" y="570"/>
                  </a:lnTo>
                  <a:lnTo>
                    <a:pt x="3537" y="582"/>
                  </a:lnTo>
                  <a:lnTo>
                    <a:pt x="3507" y="586"/>
                  </a:lnTo>
                  <a:lnTo>
                    <a:pt x="3049" y="586"/>
                  </a:lnTo>
                  <a:lnTo>
                    <a:pt x="3021" y="582"/>
                  </a:lnTo>
                  <a:lnTo>
                    <a:pt x="2994" y="570"/>
                  </a:lnTo>
                  <a:lnTo>
                    <a:pt x="2972" y="552"/>
                  </a:lnTo>
                  <a:lnTo>
                    <a:pt x="2900" y="480"/>
                  </a:lnTo>
                  <a:lnTo>
                    <a:pt x="2823" y="417"/>
                  </a:lnTo>
                  <a:lnTo>
                    <a:pt x="2741" y="363"/>
                  </a:lnTo>
                  <a:lnTo>
                    <a:pt x="2653" y="318"/>
                  </a:lnTo>
                  <a:lnTo>
                    <a:pt x="2560" y="280"/>
                  </a:lnTo>
                  <a:lnTo>
                    <a:pt x="2462" y="250"/>
                  </a:lnTo>
                  <a:lnTo>
                    <a:pt x="2361" y="228"/>
                  </a:lnTo>
                  <a:lnTo>
                    <a:pt x="2252" y="216"/>
                  </a:lnTo>
                  <a:lnTo>
                    <a:pt x="2138" y="212"/>
                  </a:lnTo>
                  <a:lnTo>
                    <a:pt x="1987" y="218"/>
                  </a:lnTo>
                  <a:lnTo>
                    <a:pt x="1838" y="236"/>
                  </a:lnTo>
                  <a:lnTo>
                    <a:pt x="1687" y="262"/>
                  </a:lnTo>
                  <a:lnTo>
                    <a:pt x="1540" y="298"/>
                  </a:lnTo>
                  <a:lnTo>
                    <a:pt x="1392" y="337"/>
                  </a:lnTo>
                  <a:lnTo>
                    <a:pt x="1249" y="381"/>
                  </a:lnTo>
                  <a:lnTo>
                    <a:pt x="1108" y="429"/>
                  </a:lnTo>
                  <a:lnTo>
                    <a:pt x="973" y="475"/>
                  </a:lnTo>
                  <a:lnTo>
                    <a:pt x="855" y="516"/>
                  </a:lnTo>
                  <a:lnTo>
                    <a:pt x="742" y="554"/>
                  </a:lnTo>
                  <a:lnTo>
                    <a:pt x="629" y="590"/>
                  </a:lnTo>
                  <a:lnTo>
                    <a:pt x="519" y="622"/>
                  </a:lnTo>
                  <a:lnTo>
                    <a:pt x="412" y="647"/>
                  </a:lnTo>
                  <a:lnTo>
                    <a:pt x="306" y="667"/>
                  </a:lnTo>
                  <a:lnTo>
                    <a:pt x="205" y="681"/>
                  </a:lnTo>
                  <a:lnTo>
                    <a:pt x="105" y="685"/>
                  </a:lnTo>
                  <a:lnTo>
                    <a:pt x="72" y="679"/>
                  </a:lnTo>
                  <a:lnTo>
                    <a:pt x="44" y="665"/>
                  </a:lnTo>
                  <a:lnTo>
                    <a:pt x="20" y="641"/>
                  </a:lnTo>
                  <a:lnTo>
                    <a:pt x="6" y="614"/>
                  </a:lnTo>
                  <a:lnTo>
                    <a:pt x="0" y="580"/>
                  </a:lnTo>
                  <a:lnTo>
                    <a:pt x="6" y="546"/>
                  </a:lnTo>
                  <a:lnTo>
                    <a:pt x="20" y="518"/>
                  </a:lnTo>
                  <a:lnTo>
                    <a:pt x="44" y="494"/>
                  </a:lnTo>
                  <a:lnTo>
                    <a:pt x="72" y="480"/>
                  </a:lnTo>
                  <a:lnTo>
                    <a:pt x="105" y="475"/>
                  </a:lnTo>
                  <a:lnTo>
                    <a:pt x="193" y="471"/>
                  </a:lnTo>
                  <a:lnTo>
                    <a:pt x="282" y="457"/>
                  </a:lnTo>
                  <a:lnTo>
                    <a:pt x="378" y="439"/>
                  </a:lnTo>
                  <a:lnTo>
                    <a:pt x="477" y="413"/>
                  </a:lnTo>
                  <a:lnTo>
                    <a:pt x="581" y="383"/>
                  </a:lnTo>
                  <a:lnTo>
                    <a:pt x="686" y="349"/>
                  </a:lnTo>
                  <a:lnTo>
                    <a:pt x="794" y="314"/>
                  </a:lnTo>
                  <a:lnTo>
                    <a:pt x="903" y="276"/>
                  </a:lnTo>
                  <a:lnTo>
                    <a:pt x="1046" y="226"/>
                  </a:lnTo>
                  <a:lnTo>
                    <a:pt x="1191" y="178"/>
                  </a:lnTo>
                  <a:lnTo>
                    <a:pt x="1343" y="131"/>
                  </a:lnTo>
                  <a:lnTo>
                    <a:pt x="1496" y="89"/>
                  </a:lnTo>
                  <a:lnTo>
                    <a:pt x="1653" y="53"/>
                  </a:lnTo>
                  <a:lnTo>
                    <a:pt x="1814" y="26"/>
                  </a:lnTo>
                  <a:lnTo>
                    <a:pt x="1975" y="8"/>
                  </a:lnTo>
                  <a:lnTo>
                    <a:pt x="213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151" name="Freeform 61">
            <a:extLst>
              <a:ext uri="{FF2B5EF4-FFF2-40B4-BE49-F238E27FC236}">
                <a16:creationId xmlns:a16="http://schemas.microsoft.com/office/drawing/2014/main" id="{851A0AEE-B88C-088D-30F0-BEC1CFB606F3}"/>
              </a:ext>
            </a:extLst>
          </p:cNvPr>
          <p:cNvSpPr>
            <a:spLocks noEditPoints="1"/>
          </p:cNvSpPr>
          <p:nvPr/>
        </p:nvSpPr>
        <p:spPr bwMode="auto">
          <a:xfrm>
            <a:off x="6846823" y="3768801"/>
            <a:ext cx="361099" cy="393719"/>
          </a:xfrm>
          <a:custGeom>
            <a:avLst/>
            <a:gdLst>
              <a:gd name="T0" fmla="*/ 3389 w 6560"/>
              <a:gd name="T1" fmla="*/ 4698 h 6556"/>
              <a:gd name="T2" fmla="*/ 3826 w 6560"/>
              <a:gd name="T3" fmla="*/ 4481 h 6556"/>
              <a:gd name="T4" fmla="*/ 2515 w 6560"/>
              <a:gd name="T5" fmla="*/ 4042 h 6556"/>
              <a:gd name="T6" fmla="*/ 219 w 6560"/>
              <a:gd name="T7" fmla="*/ 546 h 6556"/>
              <a:gd name="T8" fmla="*/ 4155 w 6560"/>
              <a:gd name="T9" fmla="*/ 3606 h 6556"/>
              <a:gd name="T10" fmla="*/ 6014 w 6560"/>
              <a:gd name="T11" fmla="*/ 546 h 6556"/>
              <a:gd name="T12" fmla="*/ 5968 w 6560"/>
              <a:gd name="T13" fmla="*/ 853 h 6556"/>
              <a:gd name="T14" fmla="*/ 4994 w 6560"/>
              <a:gd name="T15" fmla="*/ 869 h 6556"/>
              <a:gd name="T16" fmla="*/ 4921 w 6560"/>
              <a:gd name="T17" fmla="*/ 765 h 6556"/>
              <a:gd name="T18" fmla="*/ 3822 w 6560"/>
              <a:gd name="T19" fmla="*/ 799 h 6556"/>
              <a:gd name="T20" fmla="*/ 3718 w 6560"/>
              <a:gd name="T21" fmla="*/ 875 h 6556"/>
              <a:gd name="T22" fmla="*/ 2754 w 6560"/>
              <a:gd name="T23" fmla="*/ 829 h 6556"/>
              <a:gd name="T24" fmla="*/ 1640 w 6560"/>
              <a:gd name="T25" fmla="*/ 546 h 6556"/>
              <a:gd name="T26" fmla="*/ 1596 w 6560"/>
              <a:gd name="T27" fmla="*/ 853 h 6556"/>
              <a:gd name="T28" fmla="*/ 622 w 6560"/>
              <a:gd name="T29" fmla="*/ 869 h 6556"/>
              <a:gd name="T30" fmla="*/ 547 w 6560"/>
              <a:gd name="T31" fmla="*/ 765 h 6556"/>
              <a:gd name="T32" fmla="*/ 5138 w 6560"/>
              <a:gd name="T33" fmla="*/ 656 h 6556"/>
              <a:gd name="T34" fmla="*/ 2952 w 6560"/>
              <a:gd name="T35" fmla="*/ 219 h 6556"/>
              <a:gd name="T36" fmla="*/ 2952 w 6560"/>
              <a:gd name="T37" fmla="*/ 219 h 6556"/>
              <a:gd name="T38" fmla="*/ 1422 w 6560"/>
              <a:gd name="T39" fmla="*/ 219 h 6556"/>
              <a:gd name="T40" fmla="*/ 1566 w 6560"/>
              <a:gd name="T41" fmla="*/ 6 h 6556"/>
              <a:gd name="T42" fmla="*/ 1640 w 6560"/>
              <a:gd name="T43" fmla="*/ 110 h 6556"/>
              <a:gd name="T44" fmla="*/ 2738 w 6560"/>
              <a:gd name="T45" fmla="*/ 76 h 6556"/>
              <a:gd name="T46" fmla="*/ 2842 w 6560"/>
              <a:gd name="T47" fmla="*/ 0 h 6556"/>
              <a:gd name="T48" fmla="*/ 3806 w 6560"/>
              <a:gd name="T49" fmla="*/ 46 h 6556"/>
              <a:gd name="T50" fmla="*/ 4921 w 6560"/>
              <a:gd name="T51" fmla="*/ 329 h 6556"/>
              <a:gd name="T52" fmla="*/ 4964 w 6560"/>
              <a:gd name="T53" fmla="*/ 22 h 6556"/>
              <a:gd name="T54" fmla="*/ 5938 w 6560"/>
              <a:gd name="T55" fmla="*/ 6 h 6556"/>
              <a:gd name="T56" fmla="*/ 6014 w 6560"/>
              <a:gd name="T57" fmla="*/ 110 h 6556"/>
              <a:gd name="T58" fmla="*/ 6514 w 6560"/>
              <a:gd name="T59" fmla="*/ 349 h 6556"/>
              <a:gd name="T60" fmla="*/ 6560 w 6560"/>
              <a:gd name="T61" fmla="*/ 3716 h 6556"/>
              <a:gd name="T62" fmla="*/ 6484 w 6560"/>
              <a:gd name="T63" fmla="*/ 3819 h 6556"/>
              <a:gd name="T64" fmla="*/ 4258 w 6560"/>
              <a:gd name="T65" fmla="*/ 4186 h 6556"/>
              <a:gd name="T66" fmla="*/ 4155 w 6560"/>
              <a:gd name="T67" fmla="*/ 4262 h 6556"/>
              <a:gd name="T68" fmla="*/ 4025 w 6560"/>
              <a:gd name="T69" fmla="*/ 4654 h 6556"/>
              <a:gd name="T70" fmla="*/ 3608 w 6560"/>
              <a:gd name="T71" fmla="*/ 4698 h 6556"/>
              <a:gd name="T72" fmla="*/ 6514 w 6560"/>
              <a:gd name="T73" fmla="*/ 6359 h 6556"/>
              <a:gd name="T74" fmla="*/ 6554 w 6560"/>
              <a:gd name="T75" fmla="*/ 6480 h 6556"/>
              <a:gd name="T76" fmla="*/ 6450 w 6560"/>
              <a:gd name="T77" fmla="*/ 6556 h 6556"/>
              <a:gd name="T78" fmla="*/ 22 w 6560"/>
              <a:gd name="T79" fmla="*/ 6512 h 6556"/>
              <a:gd name="T80" fmla="*/ 22 w 6560"/>
              <a:gd name="T81" fmla="*/ 6383 h 6556"/>
              <a:gd name="T82" fmla="*/ 2952 w 6560"/>
              <a:gd name="T83" fmla="*/ 6337 h 6556"/>
              <a:gd name="T84" fmla="*/ 2559 w 6560"/>
              <a:gd name="T85" fmla="*/ 4678 h 6556"/>
              <a:gd name="T86" fmla="*/ 2515 w 6560"/>
              <a:gd name="T87" fmla="*/ 4262 h 6556"/>
              <a:gd name="T88" fmla="*/ 2318 w 6560"/>
              <a:gd name="T89" fmla="*/ 4216 h 6556"/>
              <a:gd name="T90" fmla="*/ 110 w 6560"/>
              <a:gd name="T91" fmla="*/ 3825 h 6556"/>
              <a:gd name="T92" fmla="*/ 6 w 6560"/>
              <a:gd name="T93" fmla="*/ 3749 h 6556"/>
              <a:gd name="T94" fmla="*/ 22 w 6560"/>
              <a:gd name="T95" fmla="*/ 373 h 6556"/>
              <a:gd name="T96" fmla="*/ 547 w 6560"/>
              <a:gd name="T97" fmla="*/ 329 h 6556"/>
              <a:gd name="T98" fmla="*/ 592 w 6560"/>
              <a:gd name="T99" fmla="*/ 22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560" h="6556">
                <a:moveTo>
                  <a:pt x="3171" y="4698"/>
                </a:moveTo>
                <a:lnTo>
                  <a:pt x="3171" y="6337"/>
                </a:lnTo>
                <a:lnTo>
                  <a:pt x="3389" y="6337"/>
                </a:lnTo>
                <a:lnTo>
                  <a:pt x="3389" y="4698"/>
                </a:lnTo>
                <a:lnTo>
                  <a:pt x="3171" y="4698"/>
                </a:lnTo>
                <a:close/>
                <a:moveTo>
                  <a:pt x="2733" y="4262"/>
                </a:moveTo>
                <a:lnTo>
                  <a:pt x="2733" y="4481"/>
                </a:lnTo>
                <a:lnTo>
                  <a:pt x="3826" y="4481"/>
                </a:lnTo>
                <a:lnTo>
                  <a:pt x="3826" y="4262"/>
                </a:lnTo>
                <a:lnTo>
                  <a:pt x="2733" y="4262"/>
                </a:lnTo>
                <a:close/>
                <a:moveTo>
                  <a:pt x="2515" y="3825"/>
                </a:moveTo>
                <a:lnTo>
                  <a:pt x="2515" y="4042"/>
                </a:lnTo>
                <a:lnTo>
                  <a:pt x="4045" y="4042"/>
                </a:lnTo>
                <a:lnTo>
                  <a:pt x="4045" y="3825"/>
                </a:lnTo>
                <a:lnTo>
                  <a:pt x="2515" y="3825"/>
                </a:lnTo>
                <a:close/>
                <a:moveTo>
                  <a:pt x="219" y="546"/>
                </a:moveTo>
                <a:lnTo>
                  <a:pt x="219" y="3606"/>
                </a:lnTo>
                <a:lnTo>
                  <a:pt x="2405" y="3606"/>
                </a:lnTo>
                <a:lnTo>
                  <a:pt x="2405" y="3606"/>
                </a:lnTo>
                <a:lnTo>
                  <a:pt x="4155" y="3606"/>
                </a:lnTo>
                <a:lnTo>
                  <a:pt x="4155" y="3606"/>
                </a:lnTo>
                <a:lnTo>
                  <a:pt x="6341" y="3606"/>
                </a:lnTo>
                <a:lnTo>
                  <a:pt x="6341" y="546"/>
                </a:lnTo>
                <a:lnTo>
                  <a:pt x="6014" y="546"/>
                </a:lnTo>
                <a:lnTo>
                  <a:pt x="6014" y="765"/>
                </a:lnTo>
                <a:lnTo>
                  <a:pt x="6008" y="799"/>
                </a:lnTo>
                <a:lnTo>
                  <a:pt x="5992" y="829"/>
                </a:lnTo>
                <a:lnTo>
                  <a:pt x="5968" y="853"/>
                </a:lnTo>
                <a:lnTo>
                  <a:pt x="5938" y="869"/>
                </a:lnTo>
                <a:lnTo>
                  <a:pt x="5904" y="875"/>
                </a:lnTo>
                <a:lnTo>
                  <a:pt x="5028" y="875"/>
                </a:lnTo>
                <a:lnTo>
                  <a:pt x="4994" y="869"/>
                </a:lnTo>
                <a:lnTo>
                  <a:pt x="4964" y="853"/>
                </a:lnTo>
                <a:lnTo>
                  <a:pt x="4940" y="829"/>
                </a:lnTo>
                <a:lnTo>
                  <a:pt x="4925" y="799"/>
                </a:lnTo>
                <a:lnTo>
                  <a:pt x="4921" y="765"/>
                </a:lnTo>
                <a:lnTo>
                  <a:pt x="4921" y="546"/>
                </a:lnTo>
                <a:lnTo>
                  <a:pt x="3826" y="546"/>
                </a:lnTo>
                <a:lnTo>
                  <a:pt x="3826" y="765"/>
                </a:lnTo>
                <a:lnTo>
                  <a:pt x="3822" y="799"/>
                </a:lnTo>
                <a:lnTo>
                  <a:pt x="3806" y="829"/>
                </a:lnTo>
                <a:lnTo>
                  <a:pt x="3782" y="853"/>
                </a:lnTo>
                <a:lnTo>
                  <a:pt x="3752" y="869"/>
                </a:lnTo>
                <a:lnTo>
                  <a:pt x="3718" y="875"/>
                </a:lnTo>
                <a:lnTo>
                  <a:pt x="2842" y="875"/>
                </a:lnTo>
                <a:lnTo>
                  <a:pt x="2808" y="869"/>
                </a:lnTo>
                <a:lnTo>
                  <a:pt x="2778" y="853"/>
                </a:lnTo>
                <a:lnTo>
                  <a:pt x="2754" y="829"/>
                </a:lnTo>
                <a:lnTo>
                  <a:pt x="2738" y="799"/>
                </a:lnTo>
                <a:lnTo>
                  <a:pt x="2733" y="765"/>
                </a:lnTo>
                <a:lnTo>
                  <a:pt x="2733" y="546"/>
                </a:lnTo>
                <a:lnTo>
                  <a:pt x="1640" y="546"/>
                </a:lnTo>
                <a:lnTo>
                  <a:pt x="1640" y="765"/>
                </a:lnTo>
                <a:lnTo>
                  <a:pt x="1634" y="799"/>
                </a:lnTo>
                <a:lnTo>
                  <a:pt x="1620" y="829"/>
                </a:lnTo>
                <a:lnTo>
                  <a:pt x="1596" y="853"/>
                </a:lnTo>
                <a:lnTo>
                  <a:pt x="1566" y="869"/>
                </a:lnTo>
                <a:lnTo>
                  <a:pt x="1530" y="875"/>
                </a:lnTo>
                <a:lnTo>
                  <a:pt x="656" y="875"/>
                </a:lnTo>
                <a:lnTo>
                  <a:pt x="622" y="869"/>
                </a:lnTo>
                <a:lnTo>
                  <a:pt x="592" y="853"/>
                </a:lnTo>
                <a:lnTo>
                  <a:pt x="568" y="829"/>
                </a:lnTo>
                <a:lnTo>
                  <a:pt x="552" y="799"/>
                </a:lnTo>
                <a:lnTo>
                  <a:pt x="547" y="765"/>
                </a:lnTo>
                <a:lnTo>
                  <a:pt x="547" y="546"/>
                </a:lnTo>
                <a:lnTo>
                  <a:pt x="219" y="546"/>
                </a:lnTo>
                <a:close/>
                <a:moveTo>
                  <a:pt x="5138" y="219"/>
                </a:moveTo>
                <a:lnTo>
                  <a:pt x="5138" y="656"/>
                </a:lnTo>
                <a:lnTo>
                  <a:pt x="5794" y="656"/>
                </a:lnTo>
                <a:lnTo>
                  <a:pt x="5794" y="219"/>
                </a:lnTo>
                <a:lnTo>
                  <a:pt x="5138" y="219"/>
                </a:lnTo>
                <a:close/>
                <a:moveTo>
                  <a:pt x="2952" y="219"/>
                </a:moveTo>
                <a:lnTo>
                  <a:pt x="2952" y="656"/>
                </a:lnTo>
                <a:lnTo>
                  <a:pt x="3608" y="656"/>
                </a:lnTo>
                <a:lnTo>
                  <a:pt x="3608" y="219"/>
                </a:lnTo>
                <a:lnTo>
                  <a:pt x="2952" y="219"/>
                </a:lnTo>
                <a:close/>
                <a:moveTo>
                  <a:pt x="766" y="219"/>
                </a:moveTo>
                <a:lnTo>
                  <a:pt x="766" y="656"/>
                </a:lnTo>
                <a:lnTo>
                  <a:pt x="1422" y="656"/>
                </a:lnTo>
                <a:lnTo>
                  <a:pt x="1422" y="219"/>
                </a:lnTo>
                <a:lnTo>
                  <a:pt x="766" y="219"/>
                </a:lnTo>
                <a:close/>
                <a:moveTo>
                  <a:pt x="656" y="0"/>
                </a:moveTo>
                <a:lnTo>
                  <a:pt x="1530" y="0"/>
                </a:lnTo>
                <a:lnTo>
                  <a:pt x="1566" y="6"/>
                </a:lnTo>
                <a:lnTo>
                  <a:pt x="1596" y="22"/>
                </a:lnTo>
                <a:lnTo>
                  <a:pt x="1620" y="46"/>
                </a:lnTo>
                <a:lnTo>
                  <a:pt x="1634" y="76"/>
                </a:lnTo>
                <a:lnTo>
                  <a:pt x="1640" y="110"/>
                </a:lnTo>
                <a:lnTo>
                  <a:pt x="1640" y="329"/>
                </a:lnTo>
                <a:lnTo>
                  <a:pt x="2733" y="329"/>
                </a:lnTo>
                <a:lnTo>
                  <a:pt x="2733" y="110"/>
                </a:lnTo>
                <a:lnTo>
                  <a:pt x="2738" y="76"/>
                </a:lnTo>
                <a:lnTo>
                  <a:pt x="2754" y="46"/>
                </a:lnTo>
                <a:lnTo>
                  <a:pt x="2778" y="22"/>
                </a:lnTo>
                <a:lnTo>
                  <a:pt x="2808" y="6"/>
                </a:lnTo>
                <a:lnTo>
                  <a:pt x="2842" y="0"/>
                </a:lnTo>
                <a:lnTo>
                  <a:pt x="3718" y="0"/>
                </a:lnTo>
                <a:lnTo>
                  <a:pt x="3752" y="6"/>
                </a:lnTo>
                <a:lnTo>
                  <a:pt x="3782" y="22"/>
                </a:lnTo>
                <a:lnTo>
                  <a:pt x="3806" y="46"/>
                </a:lnTo>
                <a:lnTo>
                  <a:pt x="3822" y="76"/>
                </a:lnTo>
                <a:lnTo>
                  <a:pt x="3826" y="110"/>
                </a:lnTo>
                <a:lnTo>
                  <a:pt x="3826" y="329"/>
                </a:lnTo>
                <a:lnTo>
                  <a:pt x="4921" y="329"/>
                </a:lnTo>
                <a:lnTo>
                  <a:pt x="4921" y="110"/>
                </a:lnTo>
                <a:lnTo>
                  <a:pt x="4925" y="76"/>
                </a:lnTo>
                <a:lnTo>
                  <a:pt x="4940" y="46"/>
                </a:lnTo>
                <a:lnTo>
                  <a:pt x="4964" y="22"/>
                </a:lnTo>
                <a:lnTo>
                  <a:pt x="4994" y="6"/>
                </a:lnTo>
                <a:lnTo>
                  <a:pt x="5028" y="0"/>
                </a:lnTo>
                <a:lnTo>
                  <a:pt x="5904" y="0"/>
                </a:lnTo>
                <a:lnTo>
                  <a:pt x="5938" y="6"/>
                </a:lnTo>
                <a:lnTo>
                  <a:pt x="5968" y="22"/>
                </a:lnTo>
                <a:lnTo>
                  <a:pt x="5992" y="46"/>
                </a:lnTo>
                <a:lnTo>
                  <a:pt x="6008" y="76"/>
                </a:lnTo>
                <a:lnTo>
                  <a:pt x="6014" y="110"/>
                </a:lnTo>
                <a:lnTo>
                  <a:pt x="6014" y="329"/>
                </a:lnTo>
                <a:lnTo>
                  <a:pt x="6450" y="329"/>
                </a:lnTo>
                <a:lnTo>
                  <a:pt x="6484" y="333"/>
                </a:lnTo>
                <a:lnTo>
                  <a:pt x="6514" y="349"/>
                </a:lnTo>
                <a:lnTo>
                  <a:pt x="6538" y="373"/>
                </a:lnTo>
                <a:lnTo>
                  <a:pt x="6554" y="403"/>
                </a:lnTo>
                <a:lnTo>
                  <a:pt x="6560" y="437"/>
                </a:lnTo>
                <a:lnTo>
                  <a:pt x="6560" y="3716"/>
                </a:lnTo>
                <a:lnTo>
                  <a:pt x="6554" y="3749"/>
                </a:lnTo>
                <a:lnTo>
                  <a:pt x="6538" y="3779"/>
                </a:lnTo>
                <a:lnTo>
                  <a:pt x="6514" y="3803"/>
                </a:lnTo>
                <a:lnTo>
                  <a:pt x="6484" y="3819"/>
                </a:lnTo>
                <a:lnTo>
                  <a:pt x="6450" y="3825"/>
                </a:lnTo>
                <a:lnTo>
                  <a:pt x="4264" y="3825"/>
                </a:lnTo>
                <a:lnTo>
                  <a:pt x="4264" y="4152"/>
                </a:lnTo>
                <a:lnTo>
                  <a:pt x="4258" y="4186"/>
                </a:lnTo>
                <a:lnTo>
                  <a:pt x="4242" y="4216"/>
                </a:lnTo>
                <a:lnTo>
                  <a:pt x="4218" y="4240"/>
                </a:lnTo>
                <a:lnTo>
                  <a:pt x="4189" y="4256"/>
                </a:lnTo>
                <a:lnTo>
                  <a:pt x="4155" y="4262"/>
                </a:lnTo>
                <a:lnTo>
                  <a:pt x="4045" y="4262"/>
                </a:lnTo>
                <a:lnTo>
                  <a:pt x="4045" y="4589"/>
                </a:lnTo>
                <a:lnTo>
                  <a:pt x="4039" y="4625"/>
                </a:lnTo>
                <a:lnTo>
                  <a:pt x="4025" y="4654"/>
                </a:lnTo>
                <a:lnTo>
                  <a:pt x="4001" y="4678"/>
                </a:lnTo>
                <a:lnTo>
                  <a:pt x="3971" y="4692"/>
                </a:lnTo>
                <a:lnTo>
                  <a:pt x="3935" y="4698"/>
                </a:lnTo>
                <a:lnTo>
                  <a:pt x="3608" y="4698"/>
                </a:lnTo>
                <a:lnTo>
                  <a:pt x="3608" y="6337"/>
                </a:lnTo>
                <a:lnTo>
                  <a:pt x="6450" y="6337"/>
                </a:lnTo>
                <a:lnTo>
                  <a:pt x="6484" y="6343"/>
                </a:lnTo>
                <a:lnTo>
                  <a:pt x="6514" y="6359"/>
                </a:lnTo>
                <a:lnTo>
                  <a:pt x="6538" y="6383"/>
                </a:lnTo>
                <a:lnTo>
                  <a:pt x="6554" y="6413"/>
                </a:lnTo>
                <a:lnTo>
                  <a:pt x="6560" y="6446"/>
                </a:lnTo>
                <a:lnTo>
                  <a:pt x="6554" y="6480"/>
                </a:lnTo>
                <a:lnTo>
                  <a:pt x="6538" y="6512"/>
                </a:lnTo>
                <a:lnTo>
                  <a:pt x="6514" y="6534"/>
                </a:lnTo>
                <a:lnTo>
                  <a:pt x="6484" y="6550"/>
                </a:lnTo>
                <a:lnTo>
                  <a:pt x="6450" y="6556"/>
                </a:lnTo>
                <a:lnTo>
                  <a:pt x="110" y="6556"/>
                </a:lnTo>
                <a:lnTo>
                  <a:pt x="76" y="6550"/>
                </a:lnTo>
                <a:lnTo>
                  <a:pt x="44" y="6534"/>
                </a:lnTo>
                <a:lnTo>
                  <a:pt x="22" y="6512"/>
                </a:lnTo>
                <a:lnTo>
                  <a:pt x="6" y="6480"/>
                </a:lnTo>
                <a:lnTo>
                  <a:pt x="0" y="6446"/>
                </a:lnTo>
                <a:lnTo>
                  <a:pt x="6" y="6413"/>
                </a:lnTo>
                <a:lnTo>
                  <a:pt x="22" y="6383"/>
                </a:lnTo>
                <a:lnTo>
                  <a:pt x="44" y="6359"/>
                </a:lnTo>
                <a:lnTo>
                  <a:pt x="76" y="6343"/>
                </a:lnTo>
                <a:lnTo>
                  <a:pt x="110" y="6337"/>
                </a:lnTo>
                <a:lnTo>
                  <a:pt x="2952" y="6337"/>
                </a:lnTo>
                <a:lnTo>
                  <a:pt x="2952" y="4698"/>
                </a:lnTo>
                <a:lnTo>
                  <a:pt x="2625" y="4698"/>
                </a:lnTo>
                <a:lnTo>
                  <a:pt x="2589" y="4692"/>
                </a:lnTo>
                <a:lnTo>
                  <a:pt x="2559" y="4678"/>
                </a:lnTo>
                <a:lnTo>
                  <a:pt x="2535" y="4654"/>
                </a:lnTo>
                <a:lnTo>
                  <a:pt x="2519" y="4625"/>
                </a:lnTo>
                <a:lnTo>
                  <a:pt x="2515" y="4589"/>
                </a:lnTo>
                <a:lnTo>
                  <a:pt x="2515" y="4262"/>
                </a:lnTo>
                <a:lnTo>
                  <a:pt x="2405" y="4262"/>
                </a:lnTo>
                <a:lnTo>
                  <a:pt x="2372" y="4256"/>
                </a:lnTo>
                <a:lnTo>
                  <a:pt x="2342" y="4240"/>
                </a:lnTo>
                <a:lnTo>
                  <a:pt x="2318" y="4216"/>
                </a:lnTo>
                <a:lnTo>
                  <a:pt x="2302" y="4186"/>
                </a:lnTo>
                <a:lnTo>
                  <a:pt x="2296" y="4152"/>
                </a:lnTo>
                <a:lnTo>
                  <a:pt x="2296" y="3825"/>
                </a:lnTo>
                <a:lnTo>
                  <a:pt x="110" y="3825"/>
                </a:lnTo>
                <a:lnTo>
                  <a:pt x="76" y="3819"/>
                </a:lnTo>
                <a:lnTo>
                  <a:pt x="44" y="3803"/>
                </a:lnTo>
                <a:lnTo>
                  <a:pt x="22" y="3779"/>
                </a:lnTo>
                <a:lnTo>
                  <a:pt x="6" y="3749"/>
                </a:lnTo>
                <a:lnTo>
                  <a:pt x="0" y="3716"/>
                </a:lnTo>
                <a:lnTo>
                  <a:pt x="0" y="437"/>
                </a:lnTo>
                <a:lnTo>
                  <a:pt x="6" y="403"/>
                </a:lnTo>
                <a:lnTo>
                  <a:pt x="22" y="373"/>
                </a:lnTo>
                <a:lnTo>
                  <a:pt x="44" y="349"/>
                </a:lnTo>
                <a:lnTo>
                  <a:pt x="76" y="333"/>
                </a:lnTo>
                <a:lnTo>
                  <a:pt x="110" y="329"/>
                </a:lnTo>
                <a:lnTo>
                  <a:pt x="547" y="329"/>
                </a:lnTo>
                <a:lnTo>
                  <a:pt x="547" y="110"/>
                </a:lnTo>
                <a:lnTo>
                  <a:pt x="552" y="76"/>
                </a:lnTo>
                <a:lnTo>
                  <a:pt x="568" y="46"/>
                </a:lnTo>
                <a:lnTo>
                  <a:pt x="592" y="22"/>
                </a:lnTo>
                <a:lnTo>
                  <a:pt x="622" y="6"/>
                </a:lnTo>
                <a:lnTo>
                  <a:pt x="65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152" name="Group 151">
            <a:extLst>
              <a:ext uri="{FF2B5EF4-FFF2-40B4-BE49-F238E27FC236}">
                <a16:creationId xmlns:a16="http://schemas.microsoft.com/office/drawing/2014/main" id="{CE450879-D21D-501A-13E0-485860CD9CA7}"/>
              </a:ext>
            </a:extLst>
          </p:cNvPr>
          <p:cNvGrpSpPr/>
          <p:nvPr/>
        </p:nvGrpSpPr>
        <p:grpSpPr>
          <a:xfrm>
            <a:off x="6793022" y="1610968"/>
            <a:ext cx="468703" cy="340091"/>
            <a:chOff x="5153820" y="2317602"/>
            <a:chExt cx="468703" cy="340091"/>
          </a:xfrm>
        </p:grpSpPr>
        <p:sp>
          <p:nvSpPr>
            <p:cNvPr id="153" name="Freeform 24">
              <a:extLst>
                <a:ext uri="{FF2B5EF4-FFF2-40B4-BE49-F238E27FC236}">
                  <a16:creationId xmlns:a16="http://schemas.microsoft.com/office/drawing/2014/main" id="{79F437A7-381D-0731-1F6D-9813EDC285AA}"/>
                </a:ext>
              </a:extLst>
            </p:cNvPr>
            <p:cNvSpPr>
              <a:spLocks noEditPoints="1"/>
            </p:cNvSpPr>
            <p:nvPr/>
          </p:nvSpPr>
          <p:spPr bwMode="auto">
            <a:xfrm>
              <a:off x="5153820" y="2317602"/>
              <a:ext cx="468703" cy="340091"/>
            </a:xfrm>
            <a:custGeom>
              <a:avLst/>
              <a:gdLst>
                <a:gd name="T0" fmla="*/ 2858 w 6558"/>
                <a:gd name="T1" fmla="*/ 224 h 5030"/>
                <a:gd name="T2" fmla="*/ 1808 w 6558"/>
                <a:gd name="T3" fmla="*/ 254 h 5030"/>
                <a:gd name="T4" fmla="*/ 931 w 6558"/>
                <a:gd name="T5" fmla="*/ 306 h 5030"/>
                <a:gd name="T6" fmla="*/ 426 w 6558"/>
                <a:gd name="T7" fmla="*/ 648 h 5030"/>
                <a:gd name="T8" fmla="*/ 274 w 6558"/>
                <a:gd name="T9" fmla="*/ 1170 h 5030"/>
                <a:gd name="T10" fmla="*/ 235 w 6558"/>
                <a:gd name="T11" fmla="*/ 1591 h 5030"/>
                <a:gd name="T12" fmla="*/ 209 w 6558"/>
                <a:gd name="T13" fmla="*/ 2877 h 5030"/>
                <a:gd name="T14" fmla="*/ 253 w 6558"/>
                <a:gd name="T15" fmla="*/ 3661 h 5030"/>
                <a:gd name="T16" fmla="*/ 296 w 6558"/>
                <a:gd name="T17" fmla="*/ 4011 h 5030"/>
                <a:gd name="T18" fmla="*/ 553 w 6558"/>
                <a:gd name="T19" fmla="*/ 4543 h 5030"/>
                <a:gd name="T20" fmla="*/ 1072 w 6558"/>
                <a:gd name="T21" fmla="*/ 4726 h 5030"/>
                <a:gd name="T22" fmla="*/ 1754 w 6558"/>
                <a:gd name="T23" fmla="*/ 4772 h 5030"/>
                <a:gd name="T24" fmla="*/ 2757 w 6558"/>
                <a:gd name="T25" fmla="*/ 4802 h 5030"/>
                <a:gd name="T26" fmla="*/ 3274 w 6558"/>
                <a:gd name="T27" fmla="*/ 4812 h 5030"/>
                <a:gd name="T28" fmla="*/ 3783 w 6558"/>
                <a:gd name="T29" fmla="*/ 4808 h 5030"/>
                <a:gd name="T30" fmla="*/ 4867 w 6558"/>
                <a:gd name="T31" fmla="*/ 4780 h 5030"/>
                <a:gd name="T32" fmla="*/ 5649 w 6558"/>
                <a:gd name="T33" fmla="*/ 4728 h 5030"/>
                <a:gd name="T34" fmla="*/ 6112 w 6558"/>
                <a:gd name="T35" fmla="*/ 4392 h 5030"/>
                <a:gd name="T36" fmla="*/ 6274 w 6558"/>
                <a:gd name="T37" fmla="*/ 3870 h 5030"/>
                <a:gd name="T38" fmla="*/ 6311 w 6558"/>
                <a:gd name="T39" fmla="*/ 3449 h 5030"/>
                <a:gd name="T40" fmla="*/ 6337 w 6558"/>
                <a:gd name="T41" fmla="*/ 2157 h 5030"/>
                <a:gd name="T42" fmla="*/ 6295 w 6558"/>
                <a:gd name="T43" fmla="*/ 1347 h 5030"/>
                <a:gd name="T44" fmla="*/ 6230 w 6558"/>
                <a:gd name="T45" fmla="*/ 967 h 5030"/>
                <a:gd name="T46" fmla="*/ 5939 w 6558"/>
                <a:gd name="T47" fmla="*/ 437 h 5030"/>
                <a:gd name="T48" fmla="*/ 5484 w 6558"/>
                <a:gd name="T49" fmla="*/ 294 h 5030"/>
                <a:gd name="T50" fmla="*/ 4356 w 6558"/>
                <a:gd name="T51" fmla="*/ 240 h 5030"/>
                <a:gd name="T52" fmla="*/ 3449 w 6558"/>
                <a:gd name="T53" fmla="*/ 220 h 5030"/>
                <a:gd name="T54" fmla="*/ 3344 w 6558"/>
                <a:gd name="T55" fmla="*/ 0 h 5030"/>
                <a:gd name="T56" fmla="*/ 4123 w 6558"/>
                <a:gd name="T57" fmla="*/ 16 h 5030"/>
                <a:gd name="T58" fmla="*/ 5267 w 6558"/>
                <a:gd name="T59" fmla="*/ 60 h 5030"/>
                <a:gd name="T60" fmla="*/ 5916 w 6558"/>
                <a:gd name="T61" fmla="*/ 167 h 5030"/>
                <a:gd name="T62" fmla="*/ 6381 w 6558"/>
                <a:gd name="T63" fmla="*/ 681 h 5030"/>
                <a:gd name="T64" fmla="*/ 6490 w 6558"/>
                <a:gd name="T65" fmla="*/ 1116 h 5030"/>
                <a:gd name="T66" fmla="*/ 6524 w 6558"/>
                <a:gd name="T67" fmla="*/ 1482 h 5030"/>
                <a:gd name="T68" fmla="*/ 6558 w 6558"/>
                <a:gd name="T69" fmla="*/ 2755 h 5030"/>
                <a:gd name="T70" fmla="*/ 6518 w 6558"/>
                <a:gd name="T71" fmla="*/ 3598 h 5030"/>
                <a:gd name="T72" fmla="*/ 6488 w 6558"/>
                <a:gd name="T73" fmla="*/ 3902 h 5030"/>
                <a:gd name="T74" fmla="*/ 6351 w 6558"/>
                <a:gd name="T75" fmla="*/ 4388 h 5030"/>
                <a:gd name="T76" fmla="*/ 5874 w 6558"/>
                <a:gd name="T77" fmla="*/ 4857 h 5030"/>
                <a:gd name="T78" fmla="*/ 5267 w 6558"/>
                <a:gd name="T79" fmla="*/ 4955 h 5030"/>
                <a:gd name="T80" fmla="*/ 4119 w 6558"/>
                <a:gd name="T81" fmla="*/ 5016 h 5030"/>
                <a:gd name="T82" fmla="*/ 3342 w 6558"/>
                <a:gd name="T83" fmla="*/ 5030 h 5030"/>
                <a:gd name="T84" fmla="*/ 2998 w 6558"/>
                <a:gd name="T85" fmla="*/ 5026 h 5030"/>
                <a:gd name="T86" fmla="*/ 2067 w 6558"/>
                <a:gd name="T87" fmla="*/ 5006 h 5030"/>
                <a:gd name="T88" fmla="*/ 1172 w 6558"/>
                <a:gd name="T89" fmla="*/ 4969 h 5030"/>
                <a:gd name="T90" fmla="*/ 732 w 6558"/>
                <a:gd name="T91" fmla="*/ 4895 h 5030"/>
                <a:gd name="T92" fmla="*/ 231 w 6558"/>
                <a:gd name="T93" fmla="*/ 4474 h 5030"/>
                <a:gd name="T94" fmla="*/ 74 w 6558"/>
                <a:gd name="T95" fmla="*/ 3965 h 5030"/>
                <a:gd name="T96" fmla="*/ 46 w 6558"/>
                <a:gd name="T97" fmla="*/ 3689 h 5030"/>
                <a:gd name="T98" fmla="*/ 0 w 6558"/>
                <a:gd name="T99" fmla="*/ 2891 h 5030"/>
                <a:gd name="T100" fmla="*/ 26 w 6558"/>
                <a:gd name="T101" fmla="*/ 1589 h 5030"/>
                <a:gd name="T102" fmla="*/ 66 w 6558"/>
                <a:gd name="T103" fmla="*/ 1158 h 5030"/>
                <a:gd name="T104" fmla="*/ 155 w 6558"/>
                <a:gd name="T105" fmla="*/ 771 h 5030"/>
                <a:gd name="T106" fmla="*/ 551 w 6558"/>
                <a:gd name="T107" fmla="*/ 240 h 5030"/>
                <a:gd name="T108" fmla="*/ 1050 w 6558"/>
                <a:gd name="T109" fmla="*/ 97 h 5030"/>
                <a:gd name="T110" fmla="*/ 2184 w 6558"/>
                <a:gd name="T111" fmla="*/ 26 h 5030"/>
                <a:gd name="T112" fmla="*/ 3097 w 6558"/>
                <a:gd name="T113" fmla="*/ 2 h 5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58" h="5030">
                  <a:moveTo>
                    <a:pt x="3274" y="218"/>
                  </a:moveTo>
                  <a:lnTo>
                    <a:pt x="3264" y="218"/>
                  </a:lnTo>
                  <a:lnTo>
                    <a:pt x="3242" y="218"/>
                  </a:lnTo>
                  <a:lnTo>
                    <a:pt x="3206" y="218"/>
                  </a:lnTo>
                  <a:lnTo>
                    <a:pt x="3157" y="220"/>
                  </a:lnTo>
                  <a:lnTo>
                    <a:pt x="3099" y="220"/>
                  </a:lnTo>
                  <a:lnTo>
                    <a:pt x="3027" y="220"/>
                  </a:lnTo>
                  <a:lnTo>
                    <a:pt x="2948" y="222"/>
                  </a:lnTo>
                  <a:lnTo>
                    <a:pt x="2858" y="224"/>
                  </a:lnTo>
                  <a:lnTo>
                    <a:pt x="2763" y="226"/>
                  </a:lnTo>
                  <a:lnTo>
                    <a:pt x="2659" y="228"/>
                  </a:lnTo>
                  <a:lnTo>
                    <a:pt x="2548" y="230"/>
                  </a:lnTo>
                  <a:lnTo>
                    <a:pt x="2435" y="234"/>
                  </a:lnTo>
                  <a:lnTo>
                    <a:pt x="2313" y="236"/>
                  </a:lnTo>
                  <a:lnTo>
                    <a:pt x="2190" y="240"/>
                  </a:lnTo>
                  <a:lnTo>
                    <a:pt x="2065" y="244"/>
                  </a:lnTo>
                  <a:lnTo>
                    <a:pt x="1937" y="248"/>
                  </a:lnTo>
                  <a:lnTo>
                    <a:pt x="1808" y="254"/>
                  </a:lnTo>
                  <a:lnTo>
                    <a:pt x="1679" y="260"/>
                  </a:lnTo>
                  <a:lnTo>
                    <a:pt x="1550" y="266"/>
                  </a:lnTo>
                  <a:lnTo>
                    <a:pt x="1424" y="272"/>
                  </a:lnTo>
                  <a:lnTo>
                    <a:pt x="1299" y="278"/>
                  </a:lnTo>
                  <a:lnTo>
                    <a:pt x="1178" y="286"/>
                  </a:lnTo>
                  <a:lnTo>
                    <a:pt x="1062" y="294"/>
                  </a:lnTo>
                  <a:lnTo>
                    <a:pt x="1028" y="294"/>
                  </a:lnTo>
                  <a:lnTo>
                    <a:pt x="983" y="300"/>
                  </a:lnTo>
                  <a:lnTo>
                    <a:pt x="931" y="306"/>
                  </a:lnTo>
                  <a:lnTo>
                    <a:pt x="875" y="316"/>
                  </a:lnTo>
                  <a:lnTo>
                    <a:pt x="816" y="332"/>
                  </a:lnTo>
                  <a:lnTo>
                    <a:pt x="754" y="356"/>
                  </a:lnTo>
                  <a:lnTo>
                    <a:pt x="690" y="387"/>
                  </a:lnTo>
                  <a:lnTo>
                    <a:pt x="625" y="427"/>
                  </a:lnTo>
                  <a:lnTo>
                    <a:pt x="559" y="481"/>
                  </a:lnTo>
                  <a:lnTo>
                    <a:pt x="493" y="546"/>
                  </a:lnTo>
                  <a:lnTo>
                    <a:pt x="457" y="592"/>
                  </a:lnTo>
                  <a:lnTo>
                    <a:pt x="426" y="648"/>
                  </a:lnTo>
                  <a:lnTo>
                    <a:pt x="398" y="707"/>
                  </a:lnTo>
                  <a:lnTo>
                    <a:pt x="372" y="771"/>
                  </a:lnTo>
                  <a:lnTo>
                    <a:pt x="348" y="836"/>
                  </a:lnTo>
                  <a:lnTo>
                    <a:pt x="328" y="904"/>
                  </a:lnTo>
                  <a:lnTo>
                    <a:pt x="310" y="967"/>
                  </a:lnTo>
                  <a:lnTo>
                    <a:pt x="296" y="1029"/>
                  </a:lnTo>
                  <a:lnTo>
                    <a:pt x="286" y="1085"/>
                  </a:lnTo>
                  <a:lnTo>
                    <a:pt x="278" y="1132"/>
                  </a:lnTo>
                  <a:lnTo>
                    <a:pt x="274" y="1170"/>
                  </a:lnTo>
                  <a:lnTo>
                    <a:pt x="273" y="1176"/>
                  </a:lnTo>
                  <a:lnTo>
                    <a:pt x="271" y="1194"/>
                  </a:lnTo>
                  <a:lnTo>
                    <a:pt x="269" y="1224"/>
                  </a:lnTo>
                  <a:lnTo>
                    <a:pt x="263" y="1263"/>
                  </a:lnTo>
                  <a:lnTo>
                    <a:pt x="259" y="1313"/>
                  </a:lnTo>
                  <a:lnTo>
                    <a:pt x="253" y="1371"/>
                  </a:lnTo>
                  <a:lnTo>
                    <a:pt x="247" y="1438"/>
                  </a:lnTo>
                  <a:lnTo>
                    <a:pt x="241" y="1512"/>
                  </a:lnTo>
                  <a:lnTo>
                    <a:pt x="235" y="1591"/>
                  </a:lnTo>
                  <a:lnTo>
                    <a:pt x="229" y="1677"/>
                  </a:lnTo>
                  <a:lnTo>
                    <a:pt x="223" y="1768"/>
                  </a:lnTo>
                  <a:lnTo>
                    <a:pt x="219" y="1861"/>
                  </a:lnTo>
                  <a:lnTo>
                    <a:pt x="215" y="1959"/>
                  </a:lnTo>
                  <a:lnTo>
                    <a:pt x="211" y="2060"/>
                  </a:lnTo>
                  <a:lnTo>
                    <a:pt x="209" y="2161"/>
                  </a:lnTo>
                  <a:lnTo>
                    <a:pt x="209" y="2263"/>
                  </a:lnTo>
                  <a:lnTo>
                    <a:pt x="209" y="2777"/>
                  </a:lnTo>
                  <a:lnTo>
                    <a:pt x="209" y="2877"/>
                  </a:lnTo>
                  <a:lnTo>
                    <a:pt x="211" y="2978"/>
                  </a:lnTo>
                  <a:lnTo>
                    <a:pt x="215" y="3075"/>
                  </a:lnTo>
                  <a:lnTo>
                    <a:pt x="219" y="3173"/>
                  </a:lnTo>
                  <a:lnTo>
                    <a:pt x="223" y="3266"/>
                  </a:lnTo>
                  <a:lnTo>
                    <a:pt x="229" y="3355"/>
                  </a:lnTo>
                  <a:lnTo>
                    <a:pt x="235" y="3441"/>
                  </a:lnTo>
                  <a:lnTo>
                    <a:pt x="241" y="3520"/>
                  </a:lnTo>
                  <a:lnTo>
                    <a:pt x="247" y="3594"/>
                  </a:lnTo>
                  <a:lnTo>
                    <a:pt x="253" y="3661"/>
                  </a:lnTo>
                  <a:lnTo>
                    <a:pt x="259" y="3719"/>
                  </a:lnTo>
                  <a:lnTo>
                    <a:pt x="263" y="3771"/>
                  </a:lnTo>
                  <a:lnTo>
                    <a:pt x="269" y="3812"/>
                  </a:lnTo>
                  <a:lnTo>
                    <a:pt x="271" y="3842"/>
                  </a:lnTo>
                  <a:lnTo>
                    <a:pt x="273" y="3862"/>
                  </a:lnTo>
                  <a:lnTo>
                    <a:pt x="274" y="3870"/>
                  </a:lnTo>
                  <a:lnTo>
                    <a:pt x="278" y="3908"/>
                  </a:lnTo>
                  <a:lnTo>
                    <a:pt x="286" y="3955"/>
                  </a:lnTo>
                  <a:lnTo>
                    <a:pt x="296" y="4011"/>
                  </a:lnTo>
                  <a:lnTo>
                    <a:pt x="310" y="4073"/>
                  </a:lnTo>
                  <a:lnTo>
                    <a:pt x="328" y="4136"/>
                  </a:lnTo>
                  <a:lnTo>
                    <a:pt x="348" y="4202"/>
                  </a:lnTo>
                  <a:lnTo>
                    <a:pt x="372" y="4267"/>
                  </a:lnTo>
                  <a:lnTo>
                    <a:pt x="398" y="4329"/>
                  </a:lnTo>
                  <a:lnTo>
                    <a:pt x="426" y="4386"/>
                  </a:lnTo>
                  <a:lnTo>
                    <a:pt x="457" y="4440"/>
                  </a:lnTo>
                  <a:lnTo>
                    <a:pt x="493" y="4482"/>
                  </a:lnTo>
                  <a:lnTo>
                    <a:pt x="553" y="4543"/>
                  </a:lnTo>
                  <a:lnTo>
                    <a:pt x="615" y="4591"/>
                  </a:lnTo>
                  <a:lnTo>
                    <a:pt x="678" y="4631"/>
                  </a:lnTo>
                  <a:lnTo>
                    <a:pt x="742" y="4661"/>
                  </a:lnTo>
                  <a:lnTo>
                    <a:pt x="806" y="4682"/>
                  </a:lnTo>
                  <a:lnTo>
                    <a:pt x="869" y="4700"/>
                  </a:lnTo>
                  <a:lnTo>
                    <a:pt x="929" y="4710"/>
                  </a:lnTo>
                  <a:lnTo>
                    <a:pt x="987" y="4718"/>
                  </a:lnTo>
                  <a:lnTo>
                    <a:pt x="1040" y="4724"/>
                  </a:lnTo>
                  <a:lnTo>
                    <a:pt x="1072" y="4726"/>
                  </a:lnTo>
                  <a:lnTo>
                    <a:pt x="1106" y="4732"/>
                  </a:lnTo>
                  <a:lnTo>
                    <a:pt x="1138" y="4734"/>
                  </a:lnTo>
                  <a:lnTo>
                    <a:pt x="1201" y="4740"/>
                  </a:lnTo>
                  <a:lnTo>
                    <a:pt x="1275" y="4746"/>
                  </a:lnTo>
                  <a:lnTo>
                    <a:pt x="1357" y="4752"/>
                  </a:lnTo>
                  <a:lnTo>
                    <a:pt x="1448" y="4758"/>
                  </a:lnTo>
                  <a:lnTo>
                    <a:pt x="1544" y="4764"/>
                  </a:lnTo>
                  <a:lnTo>
                    <a:pt x="1647" y="4768"/>
                  </a:lnTo>
                  <a:lnTo>
                    <a:pt x="1754" y="4772"/>
                  </a:lnTo>
                  <a:lnTo>
                    <a:pt x="1866" y="4778"/>
                  </a:lnTo>
                  <a:lnTo>
                    <a:pt x="1979" y="4782"/>
                  </a:lnTo>
                  <a:lnTo>
                    <a:pt x="2095" y="4786"/>
                  </a:lnTo>
                  <a:lnTo>
                    <a:pt x="2210" y="4788"/>
                  </a:lnTo>
                  <a:lnTo>
                    <a:pt x="2325" y="4792"/>
                  </a:lnTo>
                  <a:lnTo>
                    <a:pt x="2439" y="4794"/>
                  </a:lnTo>
                  <a:lnTo>
                    <a:pt x="2550" y="4798"/>
                  </a:lnTo>
                  <a:lnTo>
                    <a:pt x="2655" y="4800"/>
                  </a:lnTo>
                  <a:lnTo>
                    <a:pt x="2757" y="4802"/>
                  </a:lnTo>
                  <a:lnTo>
                    <a:pt x="2852" y="4804"/>
                  </a:lnTo>
                  <a:lnTo>
                    <a:pt x="2942" y="4806"/>
                  </a:lnTo>
                  <a:lnTo>
                    <a:pt x="3021" y="4808"/>
                  </a:lnTo>
                  <a:lnTo>
                    <a:pt x="3093" y="4808"/>
                  </a:lnTo>
                  <a:lnTo>
                    <a:pt x="3155" y="4810"/>
                  </a:lnTo>
                  <a:lnTo>
                    <a:pt x="3204" y="4810"/>
                  </a:lnTo>
                  <a:lnTo>
                    <a:pt x="3240" y="4810"/>
                  </a:lnTo>
                  <a:lnTo>
                    <a:pt x="3264" y="4812"/>
                  </a:lnTo>
                  <a:lnTo>
                    <a:pt x="3274" y="4812"/>
                  </a:lnTo>
                  <a:lnTo>
                    <a:pt x="3282" y="4812"/>
                  </a:lnTo>
                  <a:lnTo>
                    <a:pt x="3304" y="4812"/>
                  </a:lnTo>
                  <a:lnTo>
                    <a:pt x="3342" y="4812"/>
                  </a:lnTo>
                  <a:lnTo>
                    <a:pt x="3389" y="4810"/>
                  </a:lnTo>
                  <a:lnTo>
                    <a:pt x="3449" y="4810"/>
                  </a:lnTo>
                  <a:lnTo>
                    <a:pt x="3519" y="4810"/>
                  </a:lnTo>
                  <a:lnTo>
                    <a:pt x="3598" y="4810"/>
                  </a:lnTo>
                  <a:lnTo>
                    <a:pt x="3688" y="4808"/>
                  </a:lnTo>
                  <a:lnTo>
                    <a:pt x="3783" y="4808"/>
                  </a:lnTo>
                  <a:lnTo>
                    <a:pt x="3889" y="4806"/>
                  </a:lnTo>
                  <a:lnTo>
                    <a:pt x="3998" y="4804"/>
                  </a:lnTo>
                  <a:lnTo>
                    <a:pt x="4113" y="4802"/>
                  </a:lnTo>
                  <a:lnTo>
                    <a:pt x="4233" y="4800"/>
                  </a:lnTo>
                  <a:lnTo>
                    <a:pt x="4356" y="4796"/>
                  </a:lnTo>
                  <a:lnTo>
                    <a:pt x="4481" y="4792"/>
                  </a:lnTo>
                  <a:lnTo>
                    <a:pt x="4611" y="4788"/>
                  </a:lnTo>
                  <a:lnTo>
                    <a:pt x="4738" y="4784"/>
                  </a:lnTo>
                  <a:lnTo>
                    <a:pt x="4867" y="4780"/>
                  </a:lnTo>
                  <a:lnTo>
                    <a:pt x="4997" y="4774"/>
                  </a:lnTo>
                  <a:lnTo>
                    <a:pt x="5124" y="4768"/>
                  </a:lnTo>
                  <a:lnTo>
                    <a:pt x="5247" y="4760"/>
                  </a:lnTo>
                  <a:lnTo>
                    <a:pt x="5369" y="4754"/>
                  </a:lnTo>
                  <a:lnTo>
                    <a:pt x="5484" y="4746"/>
                  </a:lnTo>
                  <a:lnTo>
                    <a:pt x="5518" y="4746"/>
                  </a:lnTo>
                  <a:lnTo>
                    <a:pt x="5556" y="4742"/>
                  </a:lnTo>
                  <a:lnTo>
                    <a:pt x="5601" y="4736"/>
                  </a:lnTo>
                  <a:lnTo>
                    <a:pt x="5649" y="4728"/>
                  </a:lnTo>
                  <a:lnTo>
                    <a:pt x="5701" y="4714"/>
                  </a:lnTo>
                  <a:lnTo>
                    <a:pt x="5756" y="4696"/>
                  </a:lnTo>
                  <a:lnTo>
                    <a:pt x="5812" y="4673"/>
                  </a:lnTo>
                  <a:lnTo>
                    <a:pt x="5870" y="4643"/>
                  </a:lnTo>
                  <a:lnTo>
                    <a:pt x="5929" y="4603"/>
                  </a:lnTo>
                  <a:lnTo>
                    <a:pt x="5987" y="4553"/>
                  </a:lnTo>
                  <a:lnTo>
                    <a:pt x="6043" y="4494"/>
                  </a:lnTo>
                  <a:lnTo>
                    <a:pt x="6081" y="4448"/>
                  </a:lnTo>
                  <a:lnTo>
                    <a:pt x="6112" y="4392"/>
                  </a:lnTo>
                  <a:lnTo>
                    <a:pt x="6142" y="4333"/>
                  </a:lnTo>
                  <a:lnTo>
                    <a:pt x="6170" y="4269"/>
                  </a:lnTo>
                  <a:lnTo>
                    <a:pt x="6192" y="4204"/>
                  </a:lnTo>
                  <a:lnTo>
                    <a:pt x="6212" y="4136"/>
                  </a:lnTo>
                  <a:lnTo>
                    <a:pt x="6230" y="4073"/>
                  </a:lnTo>
                  <a:lnTo>
                    <a:pt x="6244" y="4011"/>
                  </a:lnTo>
                  <a:lnTo>
                    <a:pt x="6256" y="3955"/>
                  </a:lnTo>
                  <a:lnTo>
                    <a:pt x="6266" y="3908"/>
                  </a:lnTo>
                  <a:lnTo>
                    <a:pt x="6274" y="3870"/>
                  </a:lnTo>
                  <a:lnTo>
                    <a:pt x="6274" y="3864"/>
                  </a:lnTo>
                  <a:lnTo>
                    <a:pt x="6276" y="3846"/>
                  </a:lnTo>
                  <a:lnTo>
                    <a:pt x="6280" y="3816"/>
                  </a:lnTo>
                  <a:lnTo>
                    <a:pt x="6284" y="3777"/>
                  </a:lnTo>
                  <a:lnTo>
                    <a:pt x="6288" y="3727"/>
                  </a:lnTo>
                  <a:lnTo>
                    <a:pt x="6293" y="3669"/>
                  </a:lnTo>
                  <a:lnTo>
                    <a:pt x="6299" y="3602"/>
                  </a:lnTo>
                  <a:lnTo>
                    <a:pt x="6305" y="3528"/>
                  </a:lnTo>
                  <a:lnTo>
                    <a:pt x="6311" y="3449"/>
                  </a:lnTo>
                  <a:lnTo>
                    <a:pt x="6317" y="3363"/>
                  </a:lnTo>
                  <a:lnTo>
                    <a:pt x="6323" y="3272"/>
                  </a:lnTo>
                  <a:lnTo>
                    <a:pt x="6329" y="3179"/>
                  </a:lnTo>
                  <a:lnTo>
                    <a:pt x="6333" y="3081"/>
                  </a:lnTo>
                  <a:lnTo>
                    <a:pt x="6335" y="2982"/>
                  </a:lnTo>
                  <a:lnTo>
                    <a:pt x="6337" y="2879"/>
                  </a:lnTo>
                  <a:lnTo>
                    <a:pt x="6339" y="2777"/>
                  </a:lnTo>
                  <a:lnTo>
                    <a:pt x="6339" y="2263"/>
                  </a:lnTo>
                  <a:lnTo>
                    <a:pt x="6337" y="2157"/>
                  </a:lnTo>
                  <a:lnTo>
                    <a:pt x="6335" y="2054"/>
                  </a:lnTo>
                  <a:lnTo>
                    <a:pt x="6333" y="1951"/>
                  </a:lnTo>
                  <a:lnTo>
                    <a:pt x="6329" y="1850"/>
                  </a:lnTo>
                  <a:lnTo>
                    <a:pt x="6323" y="1752"/>
                  </a:lnTo>
                  <a:lnTo>
                    <a:pt x="6319" y="1659"/>
                  </a:lnTo>
                  <a:lnTo>
                    <a:pt x="6313" y="1569"/>
                  </a:lnTo>
                  <a:lnTo>
                    <a:pt x="6307" y="1488"/>
                  </a:lnTo>
                  <a:lnTo>
                    <a:pt x="6301" y="1412"/>
                  </a:lnTo>
                  <a:lnTo>
                    <a:pt x="6295" y="1347"/>
                  </a:lnTo>
                  <a:lnTo>
                    <a:pt x="6290" y="1289"/>
                  </a:lnTo>
                  <a:lnTo>
                    <a:pt x="6284" y="1242"/>
                  </a:lnTo>
                  <a:lnTo>
                    <a:pt x="6280" y="1206"/>
                  </a:lnTo>
                  <a:lnTo>
                    <a:pt x="6276" y="1180"/>
                  </a:lnTo>
                  <a:lnTo>
                    <a:pt x="6274" y="1170"/>
                  </a:lnTo>
                  <a:lnTo>
                    <a:pt x="6266" y="1132"/>
                  </a:lnTo>
                  <a:lnTo>
                    <a:pt x="6256" y="1085"/>
                  </a:lnTo>
                  <a:lnTo>
                    <a:pt x="6246" y="1029"/>
                  </a:lnTo>
                  <a:lnTo>
                    <a:pt x="6230" y="967"/>
                  </a:lnTo>
                  <a:lnTo>
                    <a:pt x="6214" y="904"/>
                  </a:lnTo>
                  <a:lnTo>
                    <a:pt x="6194" y="836"/>
                  </a:lnTo>
                  <a:lnTo>
                    <a:pt x="6172" y="771"/>
                  </a:lnTo>
                  <a:lnTo>
                    <a:pt x="6146" y="707"/>
                  </a:lnTo>
                  <a:lnTo>
                    <a:pt x="6118" y="648"/>
                  </a:lnTo>
                  <a:lnTo>
                    <a:pt x="6089" y="592"/>
                  </a:lnTo>
                  <a:lnTo>
                    <a:pt x="6055" y="546"/>
                  </a:lnTo>
                  <a:lnTo>
                    <a:pt x="5997" y="487"/>
                  </a:lnTo>
                  <a:lnTo>
                    <a:pt x="5939" y="437"/>
                  </a:lnTo>
                  <a:lnTo>
                    <a:pt x="5882" y="397"/>
                  </a:lnTo>
                  <a:lnTo>
                    <a:pt x="5824" y="367"/>
                  </a:lnTo>
                  <a:lnTo>
                    <a:pt x="5766" y="344"/>
                  </a:lnTo>
                  <a:lnTo>
                    <a:pt x="5713" y="326"/>
                  </a:lnTo>
                  <a:lnTo>
                    <a:pt x="5659" y="312"/>
                  </a:lnTo>
                  <a:lnTo>
                    <a:pt x="5611" y="304"/>
                  </a:lnTo>
                  <a:lnTo>
                    <a:pt x="5567" y="298"/>
                  </a:lnTo>
                  <a:lnTo>
                    <a:pt x="5528" y="294"/>
                  </a:lnTo>
                  <a:lnTo>
                    <a:pt x="5484" y="294"/>
                  </a:lnTo>
                  <a:lnTo>
                    <a:pt x="5369" y="286"/>
                  </a:lnTo>
                  <a:lnTo>
                    <a:pt x="5247" y="278"/>
                  </a:lnTo>
                  <a:lnTo>
                    <a:pt x="5124" y="272"/>
                  </a:lnTo>
                  <a:lnTo>
                    <a:pt x="4997" y="266"/>
                  </a:lnTo>
                  <a:lnTo>
                    <a:pt x="4867" y="260"/>
                  </a:lnTo>
                  <a:lnTo>
                    <a:pt x="4738" y="254"/>
                  </a:lnTo>
                  <a:lnTo>
                    <a:pt x="4611" y="248"/>
                  </a:lnTo>
                  <a:lnTo>
                    <a:pt x="4481" y="244"/>
                  </a:lnTo>
                  <a:lnTo>
                    <a:pt x="4356" y="240"/>
                  </a:lnTo>
                  <a:lnTo>
                    <a:pt x="4233" y="236"/>
                  </a:lnTo>
                  <a:lnTo>
                    <a:pt x="4113" y="234"/>
                  </a:lnTo>
                  <a:lnTo>
                    <a:pt x="3998" y="230"/>
                  </a:lnTo>
                  <a:lnTo>
                    <a:pt x="3889" y="228"/>
                  </a:lnTo>
                  <a:lnTo>
                    <a:pt x="3783" y="226"/>
                  </a:lnTo>
                  <a:lnTo>
                    <a:pt x="3688" y="224"/>
                  </a:lnTo>
                  <a:lnTo>
                    <a:pt x="3598" y="222"/>
                  </a:lnTo>
                  <a:lnTo>
                    <a:pt x="3519" y="220"/>
                  </a:lnTo>
                  <a:lnTo>
                    <a:pt x="3449" y="220"/>
                  </a:lnTo>
                  <a:lnTo>
                    <a:pt x="3389" y="220"/>
                  </a:lnTo>
                  <a:lnTo>
                    <a:pt x="3342" y="218"/>
                  </a:lnTo>
                  <a:lnTo>
                    <a:pt x="3304" y="218"/>
                  </a:lnTo>
                  <a:lnTo>
                    <a:pt x="3282" y="218"/>
                  </a:lnTo>
                  <a:lnTo>
                    <a:pt x="3274" y="218"/>
                  </a:lnTo>
                  <a:close/>
                  <a:moveTo>
                    <a:pt x="3274" y="0"/>
                  </a:moveTo>
                  <a:lnTo>
                    <a:pt x="3284" y="0"/>
                  </a:lnTo>
                  <a:lnTo>
                    <a:pt x="3308" y="0"/>
                  </a:lnTo>
                  <a:lnTo>
                    <a:pt x="3344" y="0"/>
                  </a:lnTo>
                  <a:lnTo>
                    <a:pt x="3393" y="2"/>
                  </a:lnTo>
                  <a:lnTo>
                    <a:pt x="3455" y="2"/>
                  </a:lnTo>
                  <a:lnTo>
                    <a:pt x="3525" y="2"/>
                  </a:lnTo>
                  <a:lnTo>
                    <a:pt x="3606" y="4"/>
                  </a:lnTo>
                  <a:lnTo>
                    <a:pt x="3696" y="6"/>
                  </a:lnTo>
                  <a:lnTo>
                    <a:pt x="3793" y="8"/>
                  </a:lnTo>
                  <a:lnTo>
                    <a:pt x="3899" y="10"/>
                  </a:lnTo>
                  <a:lnTo>
                    <a:pt x="4008" y="12"/>
                  </a:lnTo>
                  <a:lnTo>
                    <a:pt x="4123" y="16"/>
                  </a:lnTo>
                  <a:lnTo>
                    <a:pt x="4245" y="18"/>
                  </a:lnTo>
                  <a:lnTo>
                    <a:pt x="4368" y="22"/>
                  </a:lnTo>
                  <a:lnTo>
                    <a:pt x="4495" y="26"/>
                  </a:lnTo>
                  <a:lnTo>
                    <a:pt x="4625" y="30"/>
                  </a:lnTo>
                  <a:lnTo>
                    <a:pt x="4754" y="36"/>
                  </a:lnTo>
                  <a:lnTo>
                    <a:pt x="4883" y="42"/>
                  </a:lnTo>
                  <a:lnTo>
                    <a:pt x="5013" y="48"/>
                  </a:lnTo>
                  <a:lnTo>
                    <a:pt x="5142" y="54"/>
                  </a:lnTo>
                  <a:lnTo>
                    <a:pt x="5267" y="60"/>
                  </a:lnTo>
                  <a:lnTo>
                    <a:pt x="5388" y="68"/>
                  </a:lnTo>
                  <a:lnTo>
                    <a:pt x="5506" y="75"/>
                  </a:lnTo>
                  <a:lnTo>
                    <a:pt x="5550" y="75"/>
                  </a:lnTo>
                  <a:lnTo>
                    <a:pt x="5597" y="81"/>
                  </a:lnTo>
                  <a:lnTo>
                    <a:pt x="5651" y="87"/>
                  </a:lnTo>
                  <a:lnTo>
                    <a:pt x="5711" y="97"/>
                  </a:lnTo>
                  <a:lnTo>
                    <a:pt x="5774" y="113"/>
                  </a:lnTo>
                  <a:lnTo>
                    <a:pt x="5844" y="137"/>
                  </a:lnTo>
                  <a:lnTo>
                    <a:pt x="5916" y="167"/>
                  </a:lnTo>
                  <a:lnTo>
                    <a:pt x="5989" y="207"/>
                  </a:lnTo>
                  <a:lnTo>
                    <a:pt x="6067" y="256"/>
                  </a:lnTo>
                  <a:lnTo>
                    <a:pt x="6142" y="318"/>
                  </a:lnTo>
                  <a:lnTo>
                    <a:pt x="6218" y="393"/>
                  </a:lnTo>
                  <a:lnTo>
                    <a:pt x="6258" y="443"/>
                  </a:lnTo>
                  <a:lnTo>
                    <a:pt x="6293" y="497"/>
                  </a:lnTo>
                  <a:lnTo>
                    <a:pt x="6327" y="556"/>
                  </a:lnTo>
                  <a:lnTo>
                    <a:pt x="6355" y="618"/>
                  </a:lnTo>
                  <a:lnTo>
                    <a:pt x="6381" y="681"/>
                  </a:lnTo>
                  <a:lnTo>
                    <a:pt x="6405" y="745"/>
                  </a:lnTo>
                  <a:lnTo>
                    <a:pt x="6425" y="807"/>
                  </a:lnTo>
                  <a:lnTo>
                    <a:pt x="6441" y="868"/>
                  </a:lnTo>
                  <a:lnTo>
                    <a:pt x="6455" y="926"/>
                  </a:lnTo>
                  <a:lnTo>
                    <a:pt x="6467" y="977"/>
                  </a:lnTo>
                  <a:lnTo>
                    <a:pt x="6476" y="1023"/>
                  </a:lnTo>
                  <a:lnTo>
                    <a:pt x="6482" y="1063"/>
                  </a:lnTo>
                  <a:lnTo>
                    <a:pt x="6488" y="1095"/>
                  </a:lnTo>
                  <a:lnTo>
                    <a:pt x="6490" y="1116"/>
                  </a:lnTo>
                  <a:lnTo>
                    <a:pt x="6492" y="1126"/>
                  </a:lnTo>
                  <a:lnTo>
                    <a:pt x="6492" y="1134"/>
                  </a:lnTo>
                  <a:lnTo>
                    <a:pt x="6494" y="1154"/>
                  </a:lnTo>
                  <a:lnTo>
                    <a:pt x="6498" y="1186"/>
                  </a:lnTo>
                  <a:lnTo>
                    <a:pt x="6502" y="1228"/>
                  </a:lnTo>
                  <a:lnTo>
                    <a:pt x="6506" y="1279"/>
                  </a:lnTo>
                  <a:lnTo>
                    <a:pt x="6512" y="1339"/>
                  </a:lnTo>
                  <a:lnTo>
                    <a:pt x="6518" y="1408"/>
                  </a:lnTo>
                  <a:lnTo>
                    <a:pt x="6524" y="1482"/>
                  </a:lnTo>
                  <a:lnTo>
                    <a:pt x="6530" y="1563"/>
                  </a:lnTo>
                  <a:lnTo>
                    <a:pt x="6536" y="1651"/>
                  </a:lnTo>
                  <a:lnTo>
                    <a:pt x="6542" y="1742"/>
                  </a:lnTo>
                  <a:lnTo>
                    <a:pt x="6548" y="1838"/>
                  </a:lnTo>
                  <a:lnTo>
                    <a:pt x="6552" y="1937"/>
                  </a:lnTo>
                  <a:lnTo>
                    <a:pt x="6554" y="2036"/>
                  </a:lnTo>
                  <a:lnTo>
                    <a:pt x="6556" y="2140"/>
                  </a:lnTo>
                  <a:lnTo>
                    <a:pt x="6558" y="2241"/>
                  </a:lnTo>
                  <a:lnTo>
                    <a:pt x="6558" y="2755"/>
                  </a:lnTo>
                  <a:lnTo>
                    <a:pt x="6556" y="2859"/>
                  </a:lnTo>
                  <a:lnTo>
                    <a:pt x="6554" y="2964"/>
                  </a:lnTo>
                  <a:lnTo>
                    <a:pt x="6552" y="3065"/>
                  </a:lnTo>
                  <a:lnTo>
                    <a:pt x="6548" y="3165"/>
                  </a:lnTo>
                  <a:lnTo>
                    <a:pt x="6542" y="3260"/>
                  </a:lnTo>
                  <a:lnTo>
                    <a:pt x="6536" y="3353"/>
                  </a:lnTo>
                  <a:lnTo>
                    <a:pt x="6530" y="3441"/>
                  </a:lnTo>
                  <a:lnTo>
                    <a:pt x="6524" y="3522"/>
                  </a:lnTo>
                  <a:lnTo>
                    <a:pt x="6518" y="3598"/>
                  </a:lnTo>
                  <a:lnTo>
                    <a:pt x="6512" y="3665"/>
                  </a:lnTo>
                  <a:lnTo>
                    <a:pt x="6506" y="3725"/>
                  </a:lnTo>
                  <a:lnTo>
                    <a:pt x="6502" y="3775"/>
                  </a:lnTo>
                  <a:lnTo>
                    <a:pt x="6498" y="3814"/>
                  </a:lnTo>
                  <a:lnTo>
                    <a:pt x="6494" y="3846"/>
                  </a:lnTo>
                  <a:lnTo>
                    <a:pt x="6492" y="3864"/>
                  </a:lnTo>
                  <a:lnTo>
                    <a:pt x="6492" y="3870"/>
                  </a:lnTo>
                  <a:lnTo>
                    <a:pt x="6490" y="3880"/>
                  </a:lnTo>
                  <a:lnTo>
                    <a:pt x="6488" y="3902"/>
                  </a:lnTo>
                  <a:lnTo>
                    <a:pt x="6482" y="3933"/>
                  </a:lnTo>
                  <a:lnTo>
                    <a:pt x="6476" y="3975"/>
                  </a:lnTo>
                  <a:lnTo>
                    <a:pt x="6467" y="4021"/>
                  </a:lnTo>
                  <a:lnTo>
                    <a:pt x="6455" y="4075"/>
                  </a:lnTo>
                  <a:lnTo>
                    <a:pt x="6441" y="4134"/>
                  </a:lnTo>
                  <a:lnTo>
                    <a:pt x="6423" y="4196"/>
                  </a:lnTo>
                  <a:lnTo>
                    <a:pt x="6403" y="4259"/>
                  </a:lnTo>
                  <a:lnTo>
                    <a:pt x="6379" y="4325"/>
                  </a:lnTo>
                  <a:lnTo>
                    <a:pt x="6351" y="4388"/>
                  </a:lnTo>
                  <a:lnTo>
                    <a:pt x="6321" y="4450"/>
                  </a:lnTo>
                  <a:lnTo>
                    <a:pt x="6288" y="4510"/>
                  </a:lnTo>
                  <a:lnTo>
                    <a:pt x="6250" y="4565"/>
                  </a:lnTo>
                  <a:lnTo>
                    <a:pt x="6208" y="4615"/>
                  </a:lnTo>
                  <a:lnTo>
                    <a:pt x="6140" y="4682"/>
                  </a:lnTo>
                  <a:lnTo>
                    <a:pt x="6073" y="4740"/>
                  </a:lnTo>
                  <a:lnTo>
                    <a:pt x="6005" y="4788"/>
                  </a:lnTo>
                  <a:lnTo>
                    <a:pt x="5939" y="4827"/>
                  </a:lnTo>
                  <a:lnTo>
                    <a:pt x="5874" y="4857"/>
                  </a:lnTo>
                  <a:lnTo>
                    <a:pt x="5808" y="4881"/>
                  </a:lnTo>
                  <a:lnTo>
                    <a:pt x="5746" y="4899"/>
                  </a:lnTo>
                  <a:lnTo>
                    <a:pt x="5689" y="4913"/>
                  </a:lnTo>
                  <a:lnTo>
                    <a:pt x="5635" y="4921"/>
                  </a:lnTo>
                  <a:lnTo>
                    <a:pt x="5583" y="4927"/>
                  </a:lnTo>
                  <a:lnTo>
                    <a:pt x="5540" y="4931"/>
                  </a:lnTo>
                  <a:lnTo>
                    <a:pt x="5506" y="4931"/>
                  </a:lnTo>
                  <a:lnTo>
                    <a:pt x="5388" y="4943"/>
                  </a:lnTo>
                  <a:lnTo>
                    <a:pt x="5267" y="4955"/>
                  </a:lnTo>
                  <a:lnTo>
                    <a:pt x="5140" y="4965"/>
                  </a:lnTo>
                  <a:lnTo>
                    <a:pt x="5013" y="4974"/>
                  </a:lnTo>
                  <a:lnTo>
                    <a:pt x="4883" y="4982"/>
                  </a:lnTo>
                  <a:lnTo>
                    <a:pt x="4752" y="4990"/>
                  </a:lnTo>
                  <a:lnTo>
                    <a:pt x="4623" y="4996"/>
                  </a:lnTo>
                  <a:lnTo>
                    <a:pt x="4493" y="5002"/>
                  </a:lnTo>
                  <a:lnTo>
                    <a:pt x="4366" y="5006"/>
                  </a:lnTo>
                  <a:lnTo>
                    <a:pt x="4241" y="5012"/>
                  </a:lnTo>
                  <a:lnTo>
                    <a:pt x="4119" y="5016"/>
                  </a:lnTo>
                  <a:lnTo>
                    <a:pt x="4004" y="5018"/>
                  </a:lnTo>
                  <a:lnTo>
                    <a:pt x="3893" y="5022"/>
                  </a:lnTo>
                  <a:lnTo>
                    <a:pt x="3789" y="5024"/>
                  </a:lnTo>
                  <a:lnTo>
                    <a:pt x="3692" y="5026"/>
                  </a:lnTo>
                  <a:lnTo>
                    <a:pt x="3602" y="5026"/>
                  </a:lnTo>
                  <a:lnTo>
                    <a:pt x="3521" y="5028"/>
                  </a:lnTo>
                  <a:lnTo>
                    <a:pt x="3449" y="5028"/>
                  </a:lnTo>
                  <a:lnTo>
                    <a:pt x="3389" y="5028"/>
                  </a:lnTo>
                  <a:lnTo>
                    <a:pt x="3342" y="5030"/>
                  </a:lnTo>
                  <a:lnTo>
                    <a:pt x="3306" y="5030"/>
                  </a:lnTo>
                  <a:lnTo>
                    <a:pt x="3282" y="5030"/>
                  </a:lnTo>
                  <a:lnTo>
                    <a:pt x="3274" y="5030"/>
                  </a:lnTo>
                  <a:lnTo>
                    <a:pt x="3258" y="5030"/>
                  </a:lnTo>
                  <a:lnTo>
                    <a:pt x="3230" y="5028"/>
                  </a:lnTo>
                  <a:lnTo>
                    <a:pt x="3189" y="5028"/>
                  </a:lnTo>
                  <a:lnTo>
                    <a:pt x="3135" y="5028"/>
                  </a:lnTo>
                  <a:lnTo>
                    <a:pt x="3071" y="5026"/>
                  </a:lnTo>
                  <a:lnTo>
                    <a:pt x="2998" y="5026"/>
                  </a:lnTo>
                  <a:lnTo>
                    <a:pt x="2916" y="5024"/>
                  </a:lnTo>
                  <a:lnTo>
                    <a:pt x="2826" y="5022"/>
                  </a:lnTo>
                  <a:lnTo>
                    <a:pt x="2729" y="5020"/>
                  </a:lnTo>
                  <a:lnTo>
                    <a:pt x="2628" y="5018"/>
                  </a:lnTo>
                  <a:lnTo>
                    <a:pt x="2520" y="5016"/>
                  </a:lnTo>
                  <a:lnTo>
                    <a:pt x="2411" y="5014"/>
                  </a:lnTo>
                  <a:lnTo>
                    <a:pt x="2297" y="5012"/>
                  </a:lnTo>
                  <a:lnTo>
                    <a:pt x="2182" y="5008"/>
                  </a:lnTo>
                  <a:lnTo>
                    <a:pt x="2067" y="5006"/>
                  </a:lnTo>
                  <a:lnTo>
                    <a:pt x="1953" y="5002"/>
                  </a:lnTo>
                  <a:lnTo>
                    <a:pt x="1840" y="4998"/>
                  </a:lnTo>
                  <a:lnTo>
                    <a:pt x="1729" y="4996"/>
                  </a:lnTo>
                  <a:lnTo>
                    <a:pt x="1621" y="4992"/>
                  </a:lnTo>
                  <a:lnTo>
                    <a:pt x="1518" y="4988"/>
                  </a:lnTo>
                  <a:lnTo>
                    <a:pt x="1420" y="4982"/>
                  </a:lnTo>
                  <a:lnTo>
                    <a:pt x="1331" y="4978"/>
                  </a:lnTo>
                  <a:lnTo>
                    <a:pt x="1247" y="4974"/>
                  </a:lnTo>
                  <a:lnTo>
                    <a:pt x="1172" y="4969"/>
                  </a:lnTo>
                  <a:lnTo>
                    <a:pt x="1106" y="4965"/>
                  </a:lnTo>
                  <a:lnTo>
                    <a:pt x="1076" y="4957"/>
                  </a:lnTo>
                  <a:lnTo>
                    <a:pt x="1048" y="4953"/>
                  </a:lnTo>
                  <a:lnTo>
                    <a:pt x="1018" y="4953"/>
                  </a:lnTo>
                  <a:lnTo>
                    <a:pt x="969" y="4947"/>
                  </a:lnTo>
                  <a:lnTo>
                    <a:pt x="913" y="4939"/>
                  </a:lnTo>
                  <a:lnTo>
                    <a:pt x="855" y="4929"/>
                  </a:lnTo>
                  <a:lnTo>
                    <a:pt x="796" y="4915"/>
                  </a:lnTo>
                  <a:lnTo>
                    <a:pt x="732" y="4895"/>
                  </a:lnTo>
                  <a:lnTo>
                    <a:pt x="666" y="4871"/>
                  </a:lnTo>
                  <a:lnTo>
                    <a:pt x="601" y="4841"/>
                  </a:lnTo>
                  <a:lnTo>
                    <a:pt x="535" y="4804"/>
                  </a:lnTo>
                  <a:lnTo>
                    <a:pt x="467" y="4758"/>
                  </a:lnTo>
                  <a:lnTo>
                    <a:pt x="404" y="4702"/>
                  </a:lnTo>
                  <a:lnTo>
                    <a:pt x="340" y="4637"/>
                  </a:lnTo>
                  <a:lnTo>
                    <a:pt x="300" y="4587"/>
                  </a:lnTo>
                  <a:lnTo>
                    <a:pt x="265" y="4531"/>
                  </a:lnTo>
                  <a:lnTo>
                    <a:pt x="231" y="4474"/>
                  </a:lnTo>
                  <a:lnTo>
                    <a:pt x="203" y="4412"/>
                  </a:lnTo>
                  <a:lnTo>
                    <a:pt x="175" y="4349"/>
                  </a:lnTo>
                  <a:lnTo>
                    <a:pt x="153" y="4285"/>
                  </a:lnTo>
                  <a:lnTo>
                    <a:pt x="133" y="4222"/>
                  </a:lnTo>
                  <a:lnTo>
                    <a:pt x="117" y="4162"/>
                  </a:lnTo>
                  <a:lnTo>
                    <a:pt x="101" y="4104"/>
                  </a:lnTo>
                  <a:lnTo>
                    <a:pt x="90" y="4053"/>
                  </a:lnTo>
                  <a:lnTo>
                    <a:pt x="82" y="4005"/>
                  </a:lnTo>
                  <a:lnTo>
                    <a:pt x="74" y="3965"/>
                  </a:lnTo>
                  <a:lnTo>
                    <a:pt x="70" y="3935"/>
                  </a:lnTo>
                  <a:lnTo>
                    <a:pt x="66" y="3914"/>
                  </a:lnTo>
                  <a:lnTo>
                    <a:pt x="66" y="3904"/>
                  </a:lnTo>
                  <a:lnTo>
                    <a:pt x="66" y="3896"/>
                  </a:lnTo>
                  <a:lnTo>
                    <a:pt x="64" y="3874"/>
                  </a:lnTo>
                  <a:lnTo>
                    <a:pt x="60" y="3842"/>
                  </a:lnTo>
                  <a:lnTo>
                    <a:pt x="56" y="3800"/>
                  </a:lnTo>
                  <a:lnTo>
                    <a:pt x="50" y="3751"/>
                  </a:lnTo>
                  <a:lnTo>
                    <a:pt x="46" y="3689"/>
                  </a:lnTo>
                  <a:lnTo>
                    <a:pt x="40" y="3622"/>
                  </a:lnTo>
                  <a:lnTo>
                    <a:pt x="34" y="3546"/>
                  </a:lnTo>
                  <a:lnTo>
                    <a:pt x="26" y="3465"/>
                  </a:lnTo>
                  <a:lnTo>
                    <a:pt x="20" y="3377"/>
                  </a:lnTo>
                  <a:lnTo>
                    <a:pt x="16" y="3286"/>
                  </a:lnTo>
                  <a:lnTo>
                    <a:pt x="10" y="3190"/>
                  </a:lnTo>
                  <a:lnTo>
                    <a:pt x="6" y="3093"/>
                  </a:lnTo>
                  <a:lnTo>
                    <a:pt x="2" y="2992"/>
                  </a:lnTo>
                  <a:lnTo>
                    <a:pt x="0" y="2891"/>
                  </a:lnTo>
                  <a:lnTo>
                    <a:pt x="0" y="2787"/>
                  </a:lnTo>
                  <a:lnTo>
                    <a:pt x="0" y="2275"/>
                  </a:lnTo>
                  <a:lnTo>
                    <a:pt x="0" y="2169"/>
                  </a:lnTo>
                  <a:lnTo>
                    <a:pt x="2" y="2066"/>
                  </a:lnTo>
                  <a:lnTo>
                    <a:pt x="6" y="1965"/>
                  </a:lnTo>
                  <a:lnTo>
                    <a:pt x="10" y="1865"/>
                  </a:lnTo>
                  <a:lnTo>
                    <a:pt x="16" y="1768"/>
                  </a:lnTo>
                  <a:lnTo>
                    <a:pt x="20" y="1677"/>
                  </a:lnTo>
                  <a:lnTo>
                    <a:pt x="26" y="1589"/>
                  </a:lnTo>
                  <a:lnTo>
                    <a:pt x="34" y="1508"/>
                  </a:lnTo>
                  <a:lnTo>
                    <a:pt x="40" y="1432"/>
                  </a:lnTo>
                  <a:lnTo>
                    <a:pt x="46" y="1365"/>
                  </a:lnTo>
                  <a:lnTo>
                    <a:pt x="50" y="1305"/>
                  </a:lnTo>
                  <a:lnTo>
                    <a:pt x="56" y="1256"/>
                  </a:lnTo>
                  <a:lnTo>
                    <a:pt x="60" y="1214"/>
                  </a:lnTo>
                  <a:lnTo>
                    <a:pt x="64" y="1184"/>
                  </a:lnTo>
                  <a:lnTo>
                    <a:pt x="66" y="1166"/>
                  </a:lnTo>
                  <a:lnTo>
                    <a:pt x="66" y="1158"/>
                  </a:lnTo>
                  <a:lnTo>
                    <a:pt x="66" y="1148"/>
                  </a:lnTo>
                  <a:lnTo>
                    <a:pt x="70" y="1126"/>
                  </a:lnTo>
                  <a:lnTo>
                    <a:pt x="74" y="1095"/>
                  </a:lnTo>
                  <a:lnTo>
                    <a:pt x="82" y="1055"/>
                  </a:lnTo>
                  <a:lnTo>
                    <a:pt x="91" y="1007"/>
                  </a:lnTo>
                  <a:lnTo>
                    <a:pt x="103" y="954"/>
                  </a:lnTo>
                  <a:lnTo>
                    <a:pt x="117" y="896"/>
                  </a:lnTo>
                  <a:lnTo>
                    <a:pt x="135" y="834"/>
                  </a:lnTo>
                  <a:lnTo>
                    <a:pt x="155" y="771"/>
                  </a:lnTo>
                  <a:lnTo>
                    <a:pt x="179" y="705"/>
                  </a:lnTo>
                  <a:lnTo>
                    <a:pt x="207" y="642"/>
                  </a:lnTo>
                  <a:lnTo>
                    <a:pt x="237" y="578"/>
                  </a:lnTo>
                  <a:lnTo>
                    <a:pt x="271" y="518"/>
                  </a:lnTo>
                  <a:lnTo>
                    <a:pt x="308" y="465"/>
                  </a:lnTo>
                  <a:lnTo>
                    <a:pt x="350" y="415"/>
                  </a:lnTo>
                  <a:lnTo>
                    <a:pt x="418" y="346"/>
                  </a:lnTo>
                  <a:lnTo>
                    <a:pt x="483" y="288"/>
                  </a:lnTo>
                  <a:lnTo>
                    <a:pt x="551" y="240"/>
                  </a:lnTo>
                  <a:lnTo>
                    <a:pt x="619" y="203"/>
                  </a:lnTo>
                  <a:lnTo>
                    <a:pt x="684" y="171"/>
                  </a:lnTo>
                  <a:lnTo>
                    <a:pt x="748" y="147"/>
                  </a:lnTo>
                  <a:lnTo>
                    <a:pt x="810" y="129"/>
                  </a:lnTo>
                  <a:lnTo>
                    <a:pt x="869" y="117"/>
                  </a:lnTo>
                  <a:lnTo>
                    <a:pt x="923" y="107"/>
                  </a:lnTo>
                  <a:lnTo>
                    <a:pt x="973" y="101"/>
                  </a:lnTo>
                  <a:lnTo>
                    <a:pt x="1018" y="97"/>
                  </a:lnTo>
                  <a:lnTo>
                    <a:pt x="1050" y="97"/>
                  </a:lnTo>
                  <a:lnTo>
                    <a:pt x="1168" y="87"/>
                  </a:lnTo>
                  <a:lnTo>
                    <a:pt x="1289" y="77"/>
                  </a:lnTo>
                  <a:lnTo>
                    <a:pt x="1412" y="68"/>
                  </a:lnTo>
                  <a:lnTo>
                    <a:pt x="1540" y="60"/>
                  </a:lnTo>
                  <a:lnTo>
                    <a:pt x="1669" y="52"/>
                  </a:lnTo>
                  <a:lnTo>
                    <a:pt x="1798" y="44"/>
                  </a:lnTo>
                  <a:lnTo>
                    <a:pt x="1927" y="38"/>
                  </a:lnTo>
                  <a:lnTo>
                    <a:pt x="2057" y="32"/>
                  </a:lnTo>
                  <a:lnTo>
                    <a:pt x="2184" y="26"/>
                  </a:lnTo>
                  <a:lnTo>
                    <a:pt x="2307" y="22"/>
                  </a:lnTo>
                  <a:lnTo>
                    <a:pt x="2429" y="18"/>
                  </a:lnTo>
                  <a:lnTo>
                    <a:pt x="2544" y="14"/>
                  </a:lnTo>
                  <a:lnTo>
                    <a:pt x="2655" y="12"/>
                  </a:lnTo>
                  <a:lnTo>
                    <a:pt x="2759" y="8"/>
                  </a:lnTo>
                  <a:lnTo>
                    <a:pt x="2856" y="6"/>
                  </a:lnTo>
                  <a:lnTo>
                    <a:pt x="2946" y="4"/>
                  </a:lnTo>
                  <a:lnTo>
                    <a:pt x="3025" y="4"/>
                  </a:lnTo>
                  <a:lnTo>
                    <a:pt x="3097" y="2"/>
                  </a:lnTo>
                  <a:lnTo>
                    <a:pt x="3157" y="2"/>
                  </a:lnTo>
                  <a:lnTo>
                    <a:pt x="3206" y="0"/>
                  </a:lnTo>
                  <a:lnTo>
                    <a:pt x="3242" y="0"/>
                  </a:lnTo>
                  <a:lnTo>
                    <a:pt x="3264" y="0"/>
                  </a:lnTo>
                  <a:lnTo>
                    <a:pt x="327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54" name="Freeform 25">
              <a:extLst>
                <a:ext uri="{FF2B5EF4-FFF2-40B4-BE49-F238E27FC236}">
                  <a16:creationId xmlns:a16="http://schemas.microsoft.com/office/drawing/2014/main" id="{BE530457-8219-184E-4E3E-A58F64B7BFE8}"/>
                </a:ext>
              </a:extLst>
            </p:cNvPr>
            <p:cNvSpPr>
              <a:spLocks noEditPoints="1"/>
            </p:cNvSpPr>
            <p:nvPr/>
          </p:nvSpPr>
          <p:spPr bwMode="auto">
            <a:xfrm>
              <a:off x="5325063" y="2405228"/>
              <a:ext cx="164382" cy="175522"/>
            </a:xfrm>
            <a:custGeom>
              <a:avLst/>
              <a:gdLst>
                <a:gd name="T0" fmla="*/ 219 w 2299"/>
                <a:gd name="T1" fmla="*/ 300 h 2597"/>
                <a:gd name="T2" fmla="*/ 219 w 2299"/>
                <a:gd name="T3" fmla="*/ 2303 h 2597"/>
                <a:gd name="T4" fmla="*/ 1971 w 2299"/>
                <a:gd name="T5" fmla="*/ 1329 h 2597"/>
                <a:gd name="T6" fmla="*/ 219 w 2299"/>
                <a:gd name="T7" fmla="*/ 300 h 2597"/>
                <a:gd name="T8" fmla="*/ 109 w 2299"/>
                <a:gd name="T9" fmla="*/ 0 h 2597"/>
                <a:gd name="T10" fmla="*/ 139 w 2299"/>
                <a:gd name="T11" fmla="*/ 4 h 2597"/>
                <a:gd name="T12" fmla="*/ 165 w 2299"/>
                <a:gd name="T13" fmla="*/ 16 h 2597"/>
                <a:gd name="T14" fmla="*/ 2246 w 2299"/>
                <a:gd name="T15" fmla="*/ 1230 h 2597"/>
                <a:gd name="T16" fmla="*/ 2267 w 2299"/>
                <a:gd name="T17" fmla="*/ 1250 h 2597"/>
                <a:gd name="T18" fmla="*/ 2285 w 2299"/>
                <a:gd name="T19" fmla="*/ 1272 h 2597"/>
                <a:gd name="T20" fmla="*/ 2295 w 2299"/>
                <a:gd name="T21" fmla="*/ 1298 h 2597"/>
                <a:gd name="T22" fmla="*/ 2299 w 2299"/>
                <a:gd name="T23" fmla="*/ 1329 h 2597"/>
                <a:gd name="T24" fmla="*/ 2295 w 2299"/>
                <a:gd name="T25" fmla="*/ 1359 h 2597"/>
                <a:gd name="T26" fmla="*/ 2285 w 2299"/>
                <a:gd name="T27" fmla="*/ 1387 h 2597"/>
                <a:gd name="T28" fmla="*/ 2267 w 2299"/>
                <a:gd name="T29" fmla="*/ 1409 h 2597"/>
                <a:gd name="T30" fmla="*/ 2246 w 2299"/>
                <a:gd name="T31" fmla="*/ 1427 h 2597"/>
                <a:gd name="T32" fmla="*/ 165 w 2299"/>
                <a:gd name="T33" fmla="*/ 2587 h 2597"/>
                <a:gd name="T34" fmla="*/ 145 w 2299"/>
                <a:gd name="T35" fmla="*/ 2595 h 2597"/>
                <a:gd name="T36" fmla="*/ 129 w 2299"/>
                <a:gd name="T37" fmla="*/ 2597 h 2597"/>
                <a:gd name="T38" fmla="*/ 109 w 2299"/>
                <a:gd name="T39" fmla="*/ 2597 h 2597"/>
                <a:gd name="T40" fmla="*/ 91 w 2299"/>
                <a:gd name="T41" fmla="*/ 2597 h 2597"/>
                <a:gd name="T42" fmla="*/ 73 w 2299"/>
                <a:gd name="T43" fmla="*/ 2595 h 2597"/>
                <a:gd name="T44" fmla="*/ 56 w 2299"/>
                <a:gd name="T45" fmla="*/ 2587 h 2597"/>
                <a:gd name="T46" fmla="*/ 34 w 2299"/>
                <a:gd name="T47" fmla="*/ 2567 h 2597"/>
                <a:gd name="T48" fmla="*/ 16 w 2299"/>
                <a:gd name="T49" fmla="*/ 2545 h 2597"/>
                <a:gd name="T50" fmla="*/ 4 w 2299"/>
                <a:gd name="T51" fmla="*/ 2519 h 2597"/>
                <a:gd name="T52" fmla="*/ 0 w 2299"/>
                <a:gd name="T53" fmla="*/ 2488 h 2597"/>
                <a:gd name="T54" fmla="*/ 0 w 2299"/>
                <a:gd name="T55" fmla="*/ 115 h 2597"/>
                <a:gd name="T56" fmla="*/ 4 w 2299"/>
                <a:gd name="T57" fmla="*/ 84 h 2597"/>
                <a:gd name="T58" fmla="*/ 16 w 2299"/>
                <a:gd name="T59" fmla="*/ 58 h 2597"/>
                <a:gd name="T60" fmla="*/ 34 w 2299"/>
                <a:gd name="T61" fmla="*/ 36 h 2597"/>
                <a:gd name="T62" fmla="*/ 56 w 2299"/>
                <a:gd name="T63" fmla="*/ 16 h 2597"/>
                <a:gd name="T64" fmla="*/ 81 w 2299"/>
                <a:gd name="T65" fmla="*/ 4 h 2597"/>
                <a:gd name="T66" fmla="*/ 109 w 2299"/>
                <a:gd name="T67" fmla="*/ 0 h 2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99" h="2597">
                  <a:moveTo>
                    <a:pt x="219" y="300"/>
                  </a:moveTo>
                  <a:lnTo>
                    <a:pt x="219" y="2303"/>
                  </a:lnTo>
                  <a:lnTo>
                    <a:pt x="1971" y="1329"/>
                  </a:lnTo>
                  <a:lnTo>
                    <a:pt x="219" y="300"/>
                  </a:lnTo>
                  <a:close/>
                  <a:moveTo>
                    <a:pt x="109" y="0"/>
                  </a:moveTo>
                  <a:lnTo>
                    <a:pt x="139" y="4"/>
                  </a:lnTo>
                  <a:lnTo>
                    <a:pt x="165" y="16"/>
                  </a:lnTo>
                  <a:lnTo>
                    <a:pt x="2246" y="1230"/>
                  </a:lnTo>
                  <a:lnTo>
                    <a:pt x="2267" y="1250"/>
                  </a:lnTo>
                  <a:lnTo>
                    <a:pt x="2285" y="1272"/>
                  </a:lnTo>
                  <a:lnTo>
                    <a:pt x="2295" y="1298"/>
                  </a:lnTo>
                  <a:lnTo>
                    <a:pt x="2299" y="1329"/>
                  </a:lnTo>
                  <a:lnTo>
                    <a:pt x="2295" y="1359"/>
                  </a:lnTo>
                  <a:lnTo>
                    <a:pt x="2285" y="1387"/>
                  </a:lnTo>
                  <a:lnTo>
                    <a:pt x="2267" y="1409"/>
                  </a:lnTo>
                  <a:lnTo>
                    <a:pt x="2246" y="1427"/>
                  </a:lnTo>
                  <a:lnTo>
                    <a:pt x="165" y="2587"/>
                  </a:lnTo>
                  <a:lnTo>
                    <a:pt x="145" y="2595"/>
                  </a:lnTo>
                  <a:lnTo>
                    <a:pt x="129" y="2597"/>
                  </a:lnTo>
                  <a:lnTo>
                    <a:pt x="109" y="2597"/>
                  </a:lnTo>
                  <a:lnTo>
                    <a:pt x="91" y="2597"/>
                  </a:lnTo>
                  <a:lnTo>
                    <a:pt x="73" y="2595"/>
                  </a:lnTo>
                  <a:lnTo>
                    <a:pt x="56" y="2587"/>
                  </a:lnTo>
                  <a:lnTo>
                    <a:pt x="34" y="2567"/>
                  </a:lnTo>
                  <a:lnTo>
                    <a:pt x="16" y="2545"/>
                  </a:lnTo>
                  <a:lnTo>
                    <a:pt x="4" y="2519"/>
                  </a:lnTo>
                  <a:lnTo>
                    <a:pt x="0" y="2488"/>
                  </a:lnTo>
                  <a:lnTo>
                    <a:pt x="0" y="115"/>
                  </a:lnTo>
                  <a:lnTo>
                    <a:pt x="4" y="84"/>
                  </a:lnTo>
                  <a:lnTo>
                    <a:pt x="16" y="58"/>
                  </a:lnTo>
                  <a:lnTo>
                    <a:pt x="34" y="36"/>
                  </a:lnTo>
                  <a:lnTo>
                    <a:pt x="56" y="16"/>
                  </a:lnTo>
                  <a:lnTo>
                    <a:pt x="81"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a typeface="+mn-ea"/>
                <a:cs typeface="+mn-cs"/>
              </a:endParaRPr>
            </a:p>
          </p:txBody>
        </p:sp>
      </p:grpSp>
      <p:grpSp>
        <p:nvGrpSpPr>
          <p:cNvPr id="155" name="Group 154">
            <a:extLst>
              <a:ext uri="{FF2B5EF4-FFF2-40B4-BE49-F238E27FC236}">
                <a16:creationId xmlns:a16="http://schemas.microsoft.com/office/drawing/2014/main" id="{90A8882F-4BAD-CCE5-6907-F2DE9685EE17}"/>
              </a:ext>
            </a:extLst>
          </p:cNvPr>
          <p:cNvGrpSpPr/>
          <p:nvPr/>
        </p:nvGrpSpPr>
        <p:grpSpPr>
          <a:xfrm>
            <a:off x="4878426" y="3806337"/>
            <a:ext cx="414770" cy="380184"/>
            <a:chOff x="9414555" y="2268033"/>
            <a:chExt cx="414770" cy="380184"/>
          </a:xfrm>
        </p:grpSpPr>
        <p:sp>
          <p:nvSpPr>
            <p:cNvPr id="156" name="Freeform 67">
              <a:extLst>
                <a:ext uri="{FF2B5EF4-FFF2-40B4-BE49-F238E27FC236}">
                  <a16:creationId xmlns:a16="http://schemas.microsoft.com/office/drawing/2014/main" id="{39F74EDB-FBC0-FCAF-2EC6-2E7BEA2BF946}"/>
                </a:ext>
              </a:extLst>
            </p:cNvPr>
            <p:cNvSpPr>
              <a:spLocks/>
            </p:cNvSpPr>
            <p:nvPr/>
          </p:nvSpPr>
          <p:spPr bwMode="auto">
            <a:xfrm>
              <a:off x="9744195" y="2294465"/>
              <a:ext cx="14041" cy="14242"/>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57" name="Freeform 68">
              <a:extLst>
                <a:ext uri="{FF2B5EF4-FFF2-40B4-BE49-F238E27FC236}">
                  <a16:creationId xmlns:a16="http://schemas.microsoft.com/office/drawing/2014/main" id="{EA30CCCC-E6EB-FE4F-ECF6-F94CA1EDDB53}"/>
                </a:ext>
              </a:extLst>
            </p:cNvPr>
            <p:cNvSpPr>
              <a:spLocks/>
            </p:cNvSpPr>
            <p:nvPr/>
          </p:nvSpPr>
          <p:spPr bwMode="auto">
            <a:xfrm>
              <a:off x="9707892" y="2294465"/>
              <a:ext cx="14294" cy="14242"/>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58" name="Freeform 69">
              <a:extLst>
                <a:ext uri="{FF2B5EF4-FFF2-40B4-BE49-F238E27FC236}">
                  <a16:creationId xmlns:a16="http://schemas.microsoft.com/office/drawing/2014/main" id="{2D9B18B3-F18E-968F-EF69-D6A195BE0B0C}"/>
                </a:ext>
              </a:extLst>
            </p:cNvPr>
            <p:cNvSpPr>
              <a:spLocks/>
            </p:cNvSpPr>
            <p:nvPr/>
          </p:nvSpPr>
          <p:spPr bwMode="auto">
            <a:xfrm>
              <a:off x="9780246" y="2294465"/>
              <a:ext cx="14294" cy="14242"/>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59" name="Freeform 70">
              <a:extLst>
                <a:ext uri="{FF2B5EF4-FFF2-40B4-BE49-F238E27FC236}">
                  <a16:creationId xmlns:a16="http://schemas.microsoft.com/office/drawing/2014/main" id="{DE9BE337-4042-42E4-944F-66C8E48AC35A}"/>
                </a:ext>
              </a:extLst>
            </p:cNvPr>
            <p:cNvSpPr>
              <a:spLocks noEditPoints="1"/>
            </p:cNvSpPr>
            <p:nvPr/>
          </p:nvSpPr>
          <p:spPr bwMode="auto">
            <a:xfrm>
              <a:off x="9507780" y="2369141"/>
              <a:ext cx="228319" cy="231600"/>
            </a:xfrm>
            <a:custGeom>
              <a:avLst/>
              <a:gdLst>
                <a:gd name="T0" fmla="*/ 3210 w 3610"/>
                <a:gd name="T1" fmla="*/ 3358 h 3611"/>
                <a:gd name="T2" fmla="*/ 1358 w 3610"/>
                <a:gd name="T3" fmla="*/ 209 h 3611"/>
                <a:gd name="T4" fmla="*/ 1022 w 3610"/>
                <a:gd name="T5" fmla="*/ 259 h 3611"/>
                <a:gd name="T6" fmla="*/ 720 w 3610"/>
                <a:gd name="T7" fmla="*/ 402 h 3611"/>
                <a:gd name="T8" fmla="*/ 469 w 3610"/>
                <a:gd name="T9" fmla="*/ 627 h 3611"/>
                <a:gd name="T10" fmla="*/ 302 w 3610"/>
                <a:gd name="T11" fmla="*/ 901 h 3611"/>
                <a:gd name="T12" fmla="*/ 219 w 3610"/>
                <a:gd name="T13" fmla="*/ 1203 h 3611"/>
                <a:gd name="T14" fmla="*/ 219 w 3610"/>
                <a:gd name="T15" fmla="*/ 1515 h 3611"/>
                <a:gd name="T16" fmla="*/ 302 w 3610"/>
                <a:gd name="T17" fmla="*/ 1817 h 3611"/>
                <a:gd name="T18" fmla="*/ 469 w 3610"/>
                <a:gd name="T19" fmla="*/ 2090 h 3611"/>
                <a:gd name="T20" fmla="*/ 720 w 3610"/>
                <a:gd name="T21" fmla="*/ 2316 h 3611"/>
                <a:gd name="T22" fmla="*/ 1022 w 3610"/>
                <a:gd name="T23" fmla="*/ 2460 h 3611"/>
                <a:gd name="T24" fmla="*/ 1358 w 3610"/>
                <a:gd name="T25" fmla="*/ 2509 h 3611"/>
                <a:gd name="T26" fmla="*/ 1695 w 3610"/>
                <a:gd name="T27" fmla="*/ 2460 h 3611"/>
                <a:gd name="T28" fmla="*/ 1997 w 3610"/>
                <a:gd name="T29" fmla="*/ 2316 h 3611"/>
                <a:gd name="T30" fmla="*/ 2248 w 3610"/>
                <a:gd name="T31" fmla="*/ 2090 h 3611"/>
                <a:gd name="T32" fmla="*/ 2415 w 3610"/>
                <a:gd name="T33" fmla="*/ 1817 h 3611"/>
                <a:gd name="T34" fmla="*/ 2498 w 3610"/>
                <a:gd name="T35" fmla="*/ 1515 h 3611"/>
                <a:gd name="T36" fmla="*/ 2498 w 3610"/>
                <a:gd name="T37" fmla="*/ 1203 h 3611"/>
                <a:gd name="T38" fmla="*/ 2415 w 3610"/>
                <a:gd name="T39" fmla="*/ 901 h 3611"/>
                <a:gd name="T40" fmla="*/ 2248 w 3610"/>
                <a:gd name="T41" fmla="*/ 627 h 3611"/>
                <a:gd name="T42" fmla="*/ 1997 w 3610"/>
                <a:gd name="T43" fmla="*/ 402 h 3611"/>
                <a:gd name="T44" fmla="*/ 1695 w 3610"/>
                <a:gd name="T45" fmla="*/ 259 h 3611"/>
                <a:gd name="T46" fmla="*/ 1358 w 3610"/>
                <a:gd name="T47" fmla="*/ 209 h 3611"/>
                <a:gd name="T48" fmla="*/ 1597 w 3610"/>
                <a:gd name="T49" fmla="*/ 20 h 3611"/>
                <a:gd name="T50" fmla="*/ 1933 w 3610"/>
                <a:gd name="T51" fmla="*/ 126 h 3611"/>
                <a:gd name="T52" fmla="*/ 2232 w 3610"/>
                <a:gd name="T53" fmla="*/ 316 h 3611"/>
                <a:gd name="T54" fmla="*/ 2470 w 3610"/>
                <a:gd name="T55" fmla="*/ 577 h 3611"/>
                <a:gd name="T56" fmla="*/ 2629 w 3610"/>
                <a:gd name="T57" fmla="*/ 877 h 3611"/>
                <a:gd name="T58" fmla="*/ 2709 w 3610"/>
                <a:gd name="T59" fmla="*/ 1199 h 3611"/>
                <a:gd name="T60" fmla="*/ 2707 w 3610"/>
                <a:gd name="T61" fmla="*/ 1531 h 3611"/>
                <a:gd name="T62" fmla="*/ 2626 w 3610"/>
                <a:gd name="T63" fmla="*/ 1853 h 3611"/>
                <a:gd name="T64" fmla="*/ 2462 w 3610"/>
                <a:gd name="T65" fmla="*/ 2151 h 3611"/>
                <a:gd name="T66" fmla="*/ 2616 w 3610"/>
                <a:gd name="T67" fmla="*/ 2320 h 3611"/>
                <a:gd name="T68" fmla="*/ 2707 w 3610"/>
                <a:gd name="T69" fmla="*/ 2291 h 3611"/>
                <a:gd name="T70" fmla="*/ 3580 w 3610"/>
                <a:gd name="T71" fmla="*/ 3137 h 3611"/>
                <a:gd name="T72" fmla="*/ 3610 w 3610"/>
                <a:gd name="T73" fmla="*/ 3227 h 3611"/>
                <a:gd name="T74" fmla="*/ 3286 w 3610"/>
                <a:gd name="T75" fmla="*/ 3581 h 3611"/>
                <a:gd name="T76" fmla="*/ 3210 w 3610"/>
                <a:gd name="T77" fmla="*/ 3611 h 3611"/>
                <a:gd name="T78" fmla="*/ 3137 w 3610"/>
                <a:gd name="T79" fmla="*/ 3581 h 3611"/>
                <a:gd name="T80" fmla="*/ 2293 w 3610"/>
                <a:gd name="T81" fmla="*/ 2718 h 3611"/>
                <a:gd name="T82" fmla="*/ 2303 w 3610"/>
                <a:gd name="T83" fmla="*/ 2638 h 3611"/>
                <a:gd name="T84" fmla="*/ 2244 w 3610"/>
                <a:gd name="T85" fmla="*/ 2392 h 3611"/>
                <a:gd name="T86" fmla="*/ 1941 w 3610"/>
                <a:gd name="T87" fmla="*/ 2589 h 3611"/>
                <a:gd name="T88" fmla="*/ 1601 w 3610"/>
                <a:gd name="T89" fmla="*/ 2698 h 3611"/>
                <a:gd name="T90" fmla="*/ 1237 w 3610"/>
                <a:gd name="T91" fmla="*/ 2714 h 3611"/>
                <a:gd name="T92" fmla="*/ 893 w 3610"/>
                <a:gd name="T93" fmla="*/ 2636 h 3611"/>
                <a:gd name="T94" fmla="*/ 579 w 3610"/>
                <a:gd name="T95" fmla="*/ 2473 h 3611"/>
                <a:gd name="T96" fmla="*/ 316 w 3610"/>
                <a:gd name="T97" fmla="*/ 2235 h 3611"/>
                <a:gd name="T98" fmla="*/ 131 w 3610"/>
                <a:gd name="T99" fmla="*/ 1947 h 3611"/>
                <a:gd name="T100" fmla="*/ 26 w 3610"/>
                <a:gd name="T101" fmla="*/ 1633 h 3611"/>
                <a:gd name="T102" fmla="*/ 0 w 3610"/>
                <a:gd name="T103" fmla="*/ 1305 h 3611"/>
                <a:gd name="T104" fmla="*/ 52 w 3610"/>
                <a:gd name="T105" fmla="*/ 978 h 3611"/>
                <a:gd name="T106" fmla="*/ 185 w 3610"/>
                <a:gd name="T107" fmla="*/ 670 h 3611"/>
                <a:gd name="T108" fmla="*/ 396 w 3610"/>
                <a:gd name="T109" fmla="*/ 398 h 3611"/>
                <a:gd name="T110" fmla="*/ 680 w 3610"/>
                <a:gd name="T111" fmla="*/ 179 h 3611"/>
                <a:gd name="T112" fmla="*/ 1004 w 3610"/>
                <a:gd name="T113" fmla="*/ 46 h 3611"/>
                <a:gd name="T114" fmla="*/ 1358 w 3610"/>
                <a:gd name="T115" fmla="*/ 0 h 3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10" h="3611">
                  <a:moveTo>
                    <a:pt x="2691" y="2543"/>
                  </a:moveTo>
                  <a:lnTo>
                    <a:pt x="2542" y="2690"/>
                  </a:lnTo>
                  <a:lnTo>
                    <a:pt x="3210" y="3358"/>
                  </a:lnTo>
                  <a:lnTo>
                    <a:pt x="3359" y="3211"/>
                  </a:lnTo>
                  <a:lnTo>
                    <a:pt x="2691" y="2543"/>
                  </a:lnTo>
                  <a:close/>
                  <a:moveTo>
                    <a:pt x="1358" y="209"/>
                  </a:moveTo>
                  <a:lnTo>
                    <a:pt x="1243" y="215"/>
                  </a:lnTo>
                  <a:lnTo>
                    <a:pt x="1132" y="231"/>
                  </a:lnTo>
                  <a:lnTo>
                    <a:pt x="1022" y="259"/>
                  </a:lnTo>
                  <a:lnTo>
                    <a:pt x="917" y="295"/>
                  </a:lnTo>
                  <a:lnTo>
                    <a:pt x="815" y="344"/>
                  </a:lnTo>
                  <a:lnTo>
                    <a:pt x="720" y="402"/>
                  </a:lnTo>
                  <a:lnTo>
                    <a:pt x="628" y="470"/>
                  </a:lnTo>
                  <a:lnTo>
                    <a:pt x="545" y="545"/>
                  </a:lnTo>
                  <a:lnTo>
                    <a:pt x="469" y="627"/>
                  </a:lnTo>
                  <a:lnTo>
                    <a:pt x="404" y="714"/>
                  </a:lnTo>
                  <a:lnTo>
                    <a:pt x="348" y="806"/>
                  </a:lnTo>
                  <a:lnTo>
                    <a:pt x="302" y="901"/>
                  </a:lnTo>
                  <a:lnTo>
                    <a:pt x="264" y="1000"/>
                  </a:lnTo>
                  <a:lnTo>
                    <a:pt x="237" y="1102"/>
                  </a:lnTo>
                  <a:lnTo>
                    <a:pt x="219" y="1203"/>
                  </a:lnTo>
                  <a:lnTo>
                    <a:pt x="209" y="1307"/>
                  </a:lnTo>
                  <a:lnTo>
                    <a:pt x="209" y="1412"/>
                  </a:lnTo>
                  <a:lnTo>
                    <a:pt x="219" y="1515"/>
                  </a:lnTo>
                  <a:lnTo>
                    <a:pt x="237" y="1617"/>
                  </a:lnTo>
                  <a:lnTo>
                    <a:pt x="264" y="1718"/>
                  </a:lnTo>
                  <a:lnTo>
                    <a:pt x="302" y="1817"/>
                  </a:lnTo>
                  <a:lnTo>
                    <a:pt x="348" y="1911"/>
                  </a:lnTo>
                  <a:lnTo>
                    <a:pt x="404" y="2004"/>
                  </a:lnTo>
                  <a:lnTo>
                    <a:pt x="469" y="2090"/>
                  </a:lnTo>
                  <a:lnTo>
                    <a:pt x="545" y="2173"/>
                  </a:lnTo>
                  <a:lnTo>
                    <a:pt x="628" y="2249"/>
                  </a:lnTo>
                  <a:lnTo>
                    <a:pt x="720" y="2316"/>
                  </a:lnTo>
                  <a:lnTo>
                    <a:pt x="815" y="2374"/>
                  </a:lnTo>
                  <a:lnTo>
                    <a:pt x="917" y="2422"/>
                  </a:lnTo>
                  <a:lnTo>
                    <a:pt x="1022" y="2460"/>
                  </a:lnTo>
                  <a:lnTo>
                    <a:pt x="1132" y="2487"/>
                  </a:lnTo>
                  <a:lnTo>
                    <a:pt x="1243" y="2503"/>
                  </a:lnTo>
                  <a:lnTo>
                    <a:pt x="1358" y="2509"/>
                  </a:lnTo>
                  <a:lnTo>
                    <a:pt x="1472" y="2503"/>
                  </a:lnTo>
                  <a:lnTo>
                    <a:pt x="1585" y="2487"/>
                  </a:lnTo>
                  <a:lnTo>
                    <a:pt x="1695" y="2460"/>
                  </a:lnTo>
                  <a:lnTo>
                    <a:pt x="1798" y="2422"/>
                  </a:lnTo>
                  <a:lnTo>
                    <a:pt x="1899" y="2374"/>
                  </a:lnTo>
                  <a:lnTo>
                    <a:pt x="1997" y="2316"/>
                  </a:lnTo>
                  <a:lnTo>
                    <a:pt x="2086" y="2249"/>
                  </a:lnTo>
                  <a:lnTo>
                    <a:pt x="2172" y="2173"/>
                  </a:lnTo>
                  <a:lnTo>
                    <a:pt x="2248" y="2090"/>
                  </a:lnTo>
                  <a:lnTo>
                    <a:pt x="2311" y="2004"/>
                  </a:lnTo>
                  <a:lnTo>
                    <a:pt x="2367" y="1911"/>
                  </a:lnTo>
                  <a:lnTo>
                    <a:pt x="2415" y="1817"/>
                  </a:lnTo>
                  <a:lnTo>
                    <a:pt x="2452" y="1718"/>
                  </a:lnTo>
                  <a:lnTo>
                    <a:pt x="2480" y="1617"/>
                  </a:lnTo>
                  <a:lnTo>
                    <a:pt x="2498" y="1515"/>
                  </a:lnTo>
                  <a:lnTo>
                    <a:pt x="2508" y="1412"/>
                  </a:lnTo>
                  <a:lnTo>
                    <a:pt x="2508" y="1307"/>
                  </a:lnTo>
                  <a:lnTo>
                    <a:pt x="2498" y="1203"/>
                  </a:lnTo>
                  <a:lnTo>
                    <a:pt x="2480" y="1102"/>
                  </a:lnTo>
                  <a:lnTo>
                    <a:pt x="2452" y="1000"/>
                  </a:lnTo>
                  <a:lnTo>
                    <a:pt x="2415" y="901"/>
                  </a:lnTo>
                  <a:lnTo>
                    <a:pt x="2367" y="806"/>
                  </a:lnTo>
                  <a:lnTo>
                    <a:pt x="2311" y="714"/>
                  </a:lnTo>
                  <a:lnTo>
                    <a:pt x="2248" y="627"/>
                  </a:lnTo>
                  <a:lnTo>
                    <a:pt x="2172" y="545"/>
                  </a:lnTo>
                  <a:lnTo>
                    <a:pt x="2086" y="470"/>
                  </a:lnTo>
                  <a:lnTo>
                    <a:pt x="1997" y="402"/>
                  </a:lnTo>
                  <a:lnTo>
                    <a:pt x="1899" y="344"/>
                  </a:lnTo>
                  <a:lnTo>
                    <a:pt x="1798" y="295"/>
                  </a:lnTo>
                  <a:lnTo>
                    <a:pt x="1695" y="259"/>
                  </a:lnTo>
                  <a:lnTo>
                    <a:pt x="1585" y="231"/>
                  </a:lnTo>
                  <a:lnTo>
                    <a:pt x="1472" y="215"/>
                  </a:lnTo>
                  <a:lnTo>
                    <a:pt x="1358" y="209"/>
                  </a:lnTo>
                  <a:close/>
                  <a:moveTo>
                    <a:pt x="1358" y="0"/>
                  </a:moveTo>
                  <a:lnTo>
                    <a:pt x="1478" y="4"/>
                  </a:lnTo>
                  <a:lnTo>
                    <a:pt x="1597" y="20"/>
                  </a:lnTo>
                  <a:lnTo>
                    <a:pt x="1713" y="46"/>
                  </a:lnTo>
                  <a:lnTo>
                    <a:pt x="1824" y="82"/>
                  </a:lnTo>
                  <a:lnTo>
                    <a:pt x="1933" y="126"/>
                  </a:lnTo>
                  <a:lnTo>
                    <a:pt x="2037" y="179"/>
                  </a:lnTo>
                  <a:lnTo>
                    <a:pt x="2136" y="243"/>
                  </a:lnTo>
                  <a:lnTo>
                    <a:pt x="2232" y="316"/>
                  </a:lnTo>
                  <a:lnTo>
                    <a:pt x="2321" y="398"/>
                  </a:lnTo>
                  <a:lnTo>
                    <a:pt x="2401" y="485"/>
                  </a:lnTo>
                  <a:lnTo>
                    <a:pt x="2470" y="577"/>
                  </a:lnTo>
                  <a:lnTo>
                    <a:pt x="2532" y="672"/>
                  </a:lnTo>
                  <a:lnTo>
                    <a:pt x="2586" y="774"/>
                  </a:lnTo>
                  <a:lnTo>
                    <a:pt x="2629" y="877"/>
                  </a:lnTo>
                  <a:lnTo>
                    <a:pt x="2665" y="982"/>
                  </a:lnTo>
                  <a:lnTo>
                    <a:pt x="2691" y="1090"/>
                  </a:lnTo>
                  <a:lnTo>
                    <a:pt x="2709" y="1199"/>
                  </a:lnTo>
                  <a:lnTo>
                    <a:pt x="2717" y="1310"/>
                  </a:lnTo>
                  <a:lnTo>
                    <a:pt x="2717" y="1420"/>
                  </a:lnTo>
                  <a:lnTo>
                    <a:pt x="2707" y="1531"/>
                  </a:lnTo>
                  <a:lnTo>
                    <a:pt x="2689" y="1640"/>
                  </a:lnTo>
                  <a:lnTo>
                    <a:pt x="2661" y="1748"/>
                  </a:lnTo>
                  <a:lnTo>
                    <a:pt x="2626" y="1853"/>
                  </a:lnTo>
                  <a:lnTo>
                    <a:pt x="2580" y="1957"/>
                  </a:lnTo>
                  <a:lnTo>
                    <a:pt x="2526" y="2056"/>
                  </a:lnTo>
                  <a:lnTo>
                    <a:pt x="2462" y="2151"/>
                  </a:lnTo>
                  <a:lnTo>
                    <a:pt x="2391" y="2243"/>
                  </a:lnTo>
                  <a:lnTo>
                    <a:pt x="2542" y="2394"/>
                  </a:lnTo>
                  <a:lnTo>
                    <a:pt x="2616" y="2320"/>
                  </a:lnTo>
                  <a:lnTo>
                    <a:pt x="2643" y="2300"/>
                  </a:lnTo>
                  <a:lnTo>
                    <a:pt x="2673" y="2291"/>
                  </a:lnTo>
                  <a:lnTo>
                    <a:pt x="2707" y="2291"/>
                  </a:lnTo>
                  <a:lnTo>
                    <a:pt x="2737" y="2300"/>
                  </a:lnTo>
                  <a:lnTo>
                    <a:pt x="2765" y="2320"/>
                  </a:lnTo>
                  <a:lnTo>
                    <a:pt x="3580" y="3137"/>
                  </a:lnTo>
                  <a:lnTo>
                    <a:pt x="3600" y="3163"/>
                  </a:lnTo>
                  <a:lnTo>
                    <a:pt x="3610" y="3195"/>
                  </a:lnTo>
                  <a:lnTo>
                    <a:pt x="3610" y="3227"/>
                  </a:lnTo>
                  <a:lnTo>
                    <a:pt x="3600" y="3257"/>
                  </a:lnTo>
                  <a:lnTo>
                    <a:pt x="3580" y="3285"/>
                  </a:lnTo>
                  <a:lnTo>
                    <a:pt x="3286" y="3581"/>
                  </a:lnTo>
                  <a:lnTo>
                    <a:pt x="3264" y="3597"/>
                  </a:lnTo>
                  <a:lnTo>
                    <a:pt x="3238" y="3607"/>
                  </a:lnTo>
                  <a:lnTo>
                    <a:pt x="3210" y="3611"/>
                  </a:lnTo>
                  <a:lnTo>
                    <a:pt x="3184" y="3607"/>
                  </a:lnTo>
                  <a:lnTo>
                    <a:pt x="3159" y="3597"/>
                  </a:lnTo>
                  <a:lnTo>
                    <a:pt x="3137" y="3581"/>
                  </a:lnTo>
                  <a:lnTo>
                    <a:pt x="2319" y="2764"/>
                  </a:lnTo>
                  <a:lnTo>
                    <a:pt x="2303" y="2742"/>
                  </a:lnTo>
                  <a:lnTo>
                    <a:pt x="2293" y="2718"/>
                  </a:lnTo>
                  <a:lnTo>
                    <a:pt x="2289" y="2690"/>
                  </a:lnTo>
                  <a:lnTo>
                    <a:pt x="2293" y="2662"/>
                  </a:lnTo>
                  <a:lnTo>
                    <a:pt x="2303" y="2638"/>
                  </a:lnTo>
                  <a:lnTo>
                    <a:pt x="2321" y="2617"/>
                  </a:lnTo>
                  <a:lnTo>
                    <a:pt x="2395" y="2543"/>
                  </a:lnTo>
                  <a:lnTo>
                    <a:pt x="2244" y="2392"/>
                  </a:lnTo>
                  <a:lnTo>
                    <a:pt x="2148" y="2465"/>
                  </a:lnTo>
                  <a:lnTo>
                    <a:pt x="2047" y="2531"/>
                  </a:lnTo>
                  <a:lnTo>
                    <a:pt x="1941" y="2589"/>
                  </a:lnTo>
                  <a:lnTo>
                    <a:pt x="1832" y="2634"/>
                  </a:lnTo>
                  <a:lnTo>
                    <a:pt x="1718" y="2670"/>
                  </a:lnTo>
                  <a:lnTo>
                    <a:pt x="1601" y="2698"/>
                  </a:lnTo>
                  <a:lnTo>
                    <a:pt x="1480" y="2714"/>
                  </a:lnTo>
                  <a:lnTo>
                    <a:pt x="1358" y="2718"/>
                  </a:lnTo>
                  <a:lnTo>
                    <a:pt x="1237" y="2714"/>
                  </a:lnTo>
                  <a:lnTo>
                    <a:pt x="1120" y="2698"/>
                  </a:lnTo>
                  <a:lnTo>
                    <a:pt x="1004" y="2672"/>
                  </a:lnTo>
                  <a:lnTo>
                    <a:pt x="893" y="2636"/>
                  </a:lnTo>
                  <a:lnTo>
                    <a:pt x="784" y="2593"/>
                  </a:lnTo>
                  <a:lnTo>
                    <a:pt x="680" y="2537"/>
                  </a:lnTo>
                  <a:lnTo>
                    <a:pt x="579" y="2473"/>
                  </a:lnTo>
                  <a:lnTo>
                    <a:pt x="485" y="2402"/>
                  </a:lnTo>
                  <a:lnTo>
                    <a:pt x="396" y="2320"/>
                  </a:lnTo>
                  <a:lnTo>
                    <a:pt x="316" y="2235"/>
                  </a:lnTo>
                  <a:lnTo>
                    <a:pt x="247" y="2143"/>
                  </a:lnTo>
                  <a:lnTo>
                    <a:pt x="185" y="2048"/>
                  </a:lnTo>
                  <a:lnTo>
                    <a:pt x="131" y="1947"/>
                  </a:lnTo>
                  <a:lnTo>
                    <a:pt x="87" y="1845"/>
                  </a:lnTo>
                  <a:lnTo>
                    <a:pt x="52" y="1740"/>
                  </a:lnTo>
                  <a:lnTo>
                    <a:pt x="26" y="1633"/>
                  </a:lnTo>
                  <a:lnTo>
                    <a:pt x="8" y="1523"/>
                  </a:lnTo>
                  <a:lnTo>
                    <a:pt x="0" y="1414"/>
                  </a:lnTo>
                  <a:lnTo>
                    <a:pt x="0" y="1305"/>
                  </a:lnTo>
                  <a:lnTo>
                    <a:pt x="8" y="1195"/>
                  </a:lnTo>
                  <a:lnTo>
                    <a:pt x="26" y="1086"/>
                  </a:lnTo>
                  <a:lnTo>
                    <a:pt x="52" y="978"/>
                  </a:lnTo>
                  <a:lnTo>
                    <a:pt x="87" y="873"/>
                  </a:lnTo>
                  <a:lnTo>
                    <a:pt x="131" y="770"/>
                  </a:lnTo>
                  <a:lnTo>
                    <a:pt x="185" y="670"/>
                  </a:lnTo>
                  <a:lnTo>
                    <a:pt x="247" y="575"/>
                  </a:lnTo>
                  <a:lnTo>
                    <a:pt x="316" y="483"/>
                  </a:lnTo>
                  <a:lnTo>
                    <a:pt x="396" y="398"/>
                  </a:lnTo>
                  <a:lnTo>
                    <a:pt x="485" y="316"/>
                  </a:lnTo>
                  <a:lnTo>
                    <a:pt x="579" y="243"/>
                  </a:lnTo>
                  <a:lnTo>
                    <a:pt x="680" y="179"/>
                  </a:lnTo>
                  <a:lnTo>
                    <a:pt x="784" y="126"/>
                  </a:lnTo>
                  <a:lnTo>
                    <a:pt x="893" y="82"/>
                  </a:lnTo>
                  <a:lnTo>
                    <a:pt x="1004" y="46"/>
                  </a:lnTo>
                  <a:lnTo>
                    <a:pt x="1120" y="20"/>
                  </a:lnTo>
                  <a:lnTo>
                    <a:pt x="1237" y="4"/>
                  </a:lnTo>
                  <a:lnTo>
                    <a:pt x="135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60" name="Freeform 71">
              <a:extLst>
                <a:ext uri="{FF2B5EF4-FFF2-40B4-BE49-F238E27FC236}">
                  <a16:creationId xmlns:a16="http://schemas.microsoft.com/office/drawing/2014/main" id="{4218A64F-4A22-9636-9FAF-8351A70C280F}"/>
                </a:ext>
              </a:extLst>
            </p:cNvPr>
            <p:cNvSpPr>
              <a:spLocks noEditPoints="1"/>
            </p:cNvSpPr>
            <p:nvPr/>
          </p:nvSpPr>
          <p:spPr bwMode="auto">
            <a:xfrm>
              <a:off x="9534217" y="2395959"/>
              <a:ext cx="119030" cy="120740"/>
            </a:xfrm>
            <a:custGeom>
              <a:avLst/>
              <a:gdLst>
                <a:gd name="T0" fmla="*/ 857 w 1881"/>
                <a:gd name="T1" fmla="*/ 213 h 1882"/>
                <a:gd name="T2" fmla="*/ 698 w 1881"/>
                <a:gd name="T3" fmla="*/ 250 h 1882"/>
                <a:gd name="T4" fmla="*/ 551 w 1881"/>
                <a:gd name="T5" fmla="*/ 320 h 1882"/>
                <a:gd name="T6" fmla="*/ 423 w 1881"/>
                <a:gd name="T7" fmla="*/ 423 h 1882"/>
                <a:gd name="T8" fmla="*/ 318 w 1881"/>
                <a:gd name="T9" fmla="*/ 557 h 1882"/>
                <a:gd name="T10" fmla="*/ 248 w 1881"/>
                <a:gd name="T11" fmla="*/ 704 h 1882"/>
                <a:gd name="T12" fmla="*/ 212 w 1881"/>
                <a:gd name="T13" fmla="*/ 861 h 1882"/>
                <a:gd name="T14" fmla="*/ 212 w 1881"/>
                <a:gd name="T15" fmla="*/ 1022 h 1882"/>
                <a:gd name="T16" fmla="*/ 248 w 1881"/>
                <a:gd name="T17" fmla="*/ 1179 h 1882"/>
                <a:gd name="T18" fmla="*/ 318 w 1881"/>
                <a:gd name="T19" fmla="*/ 1326 h 1882"/>
                <a:gd name="T20" fmla="*/ 423 w 1881"/>
                <a:gd name="T21" fmla="*/ 1459 h 1882"/>
                <a:gd name="T22" fmla="*/ 551 w 1881"/>
                <a:gd name="T23" fmla="*/ 1562 h 1882"/>
                <a:gd name="T24" fmla="*/ 698 w 1881"/>
                <a:gd name="T25" fmla="*/ 1632 h 1882"/>
                <a:gd name="T26" fmla="*/ 857 w 1881"/>
                <a:gd name="T27" fmla="*/ 1668 h 1882"/>
                <a:gd name="T28" fmla="*/ 1024 w 1881"/>
                <a:gd name="T29" fmla="*/ 1668 h 1882"/>
                <a:gd name="T30" fmla="*/ 1183 w 1881"/>
                <a:gd name="T31" fmla="*/ 1632 h 1882"/>
                <a:gd name="T32" fmla="*/ 1328 w 1881"/>
                <a:gd name="T33" fmla="*/ 1562 h 1882"/>
                <a:gd name="T34" fmla="*/ 1458 w 1881"/>
                <a:gd name="T35" fmla="*/ 1459 h 1882"/>
                <a:gd name="T36" fmla="*/ 1563 w 1881"/>
                <a:gd name="T37" fmla="*/ 1326 h 1882"/>
                <a:gd name="T38" fmla="*/ 1633 w 1881"/>
                <a:gd name="T39" fmla="*/ 1179 h 1882"/>
                <a:gd name="T40" fmla="*/ 1668 w 1881"/>
                <a:gd name="T41" fmla="*/ 1022 h 1882"/>
                <a:gd name="T42" fmla="*/ 1668 w 1881"/>
                <a:gd name="T43" fmla="*/ 861 h 1882"/>
                <a:gd name="T44" fmla="*/ 1633 w 1881"/>
                <a:gd name="T45" fmla="*/ 704 h 1882"/>
                <a:gd name="T46" fmla="*/ 1563 w 1881"/>
                <a:gd name="T47" fmla="*/ 557 h 1882"/>
                <a:gd name="T48" fmla="*/ 1458 w 1881"/>
                <a:gd name="T49" fmla="*/ 423 h 1882"/>
                <a:gd name="T50" fmla="*/ 1328 w 1881"/>
                <a:gd name="T51" fmla="*/ 320 h 1882"/>
                <a:gd name="T52" fmla="*/ 1183 w 1881"/>
                <a:gd name="T53" fmla="*/ 250 h 1882"/>
                <a:gd name="T54" fmla="*/ 1024 w 1881"/>
                <a:gd name="T55" fmla="*/ 213 h 1882"/>
                <a:gd name="T56" fmla="*/ 940 w 1881"/>
                <a:gd name="T57" fmla="*/ 0 h 1882"/>
                <a:gd name="T58" fmla="*/ 1125 w 1881"/>
                <a:gd name="T59" fmla="*/ 18 h 1882"/>
                <a:gd name="T60" fmla="*/ 1300 w 1881"/>
                <a:gd name="T61" fmla="*/ 71 h 1882"/>
                <a:gd name="T62" fmla="*/ 1462 w 1881"/>
                <a:gd name="T63" fmla="*/ 157 h 1882"/>
                <a:gd name="T64" fmla="*/ 1607 w 1881"/>
                <a:gd name="T65" fmla="*/ 276 h 1882"/>
                <a:gd name="T66" fmla="*/ 1726 w 1881"/>
                <a:gd name="T67" fmla="*/ 423 h 1882"/>
                <a:gd name="T68" fmla="*/ 1814 w 1881"/>
                <a:gd name="T69" fmla="*/ 586 h 1882"/>
                <a:gd name="T70" fmla="*/ 1865 w 1881"/>
                <a:gd name="T71" fmla="*/ 761 h 1882"/>
                <a:gd name="T72" fmla="*/ 1881 w 1881"/>
                <a:gd name="T73" fmla="*/ 940 h 1882"/>
                <a:gd name="T74" fmla="*/ 1865 w 1881"/>
                <a:gd name="T75" fmla="*/ 1121 h 1882"/>
                <a:gd name="T76" fmla="*/ 1814 w 1881"/>
                <a:gd name="T77" fmla="*/ 1296 h 1882"/>
                <a:gd name="T78" fmla="*/ 1726 w 1881"/>
                <a:gd name="T79" fmla="*/ 1459 h 1882"/>
                <a:gd name="T80" fmla="*/ 1607 w 1881"/>
                <a:gd name="T81" fmla="*/ 1606 h 1882"/>
                <a:gd name="T82" fmla="*/ 1462 w 1881"/>
                <a:gd name="T83" fmla="*/ 1725 h 1882"/>
                <a:gd name="T84" fmla="*/ 1300 w 1881"/>
                <a:gd name="T85" fmla="*/ 1811 h 1882"/>
                <a:gd name="T86" fmla="*/ 1125 w 1881"/>
                <a:gd name="T87" fmla="*/ 1865 h 1882"/>
                <a:gd name="T88" fmla="*/ 940 w 1881"/>
                <a:gd name="T89" fmla="*/ 1882 h 1882"/>
                <a:gd name="T90" fmla="*/ 755 w 1881"/>
                <a:gd name="T91" fmla="*/ 1865 h 1882"/>
                <a:gd name="T92" fmla="*/ 580 w 1881"/>
                <a:gd name="T93" fmla="*/ 1811 h 1882"/>
                <a:gd name="T94" fmla="*/ 417 w 1881"/>
                <a:gd name="T95" fmla="*/ 1725 h 1882"/>
                <a:gd name="T96" fmla="*/ 274 w 1881"/>
                <a:gd name="T97" fmla="*/ 1606 h 1882"/>
                <a:gd name="T98" fmla="*/ 155 w 1881"/>
                <a:gd name="T99" fmla="*/ 1459 h 1882"/>
                <a:gd name="T100" fmla="*/ 67 w 1881"/>
                <a:gd name="T101" fmla="*/ 1296 h 1882"/>
                <a:gd name="T102" fmla="*/ 16 w 1881"/>
                <a:gd name="T103" fmla="*/ 1121 h 1882"/>
                <a:gd name="T104" fmla="*/ 0 w 1881"/>
                <a:gd name="T105" fmla="*/ 940 h 1882"/>
                <a:gd name="T106" fmla="*/ 16 w 1881"/>
                <a:gd name="T107" fmla="*/ 761 h 1882"/>
                <a:gd name="T108" fmla="*/ 67 w 1881"/>
                <a:gd name="T109" fmla="*/ 586 h 1882"/>
                <a:gd name="T110" fmla="*/ 155 w 1881"/>
                <a:gd name="T111" fmla="*/ 423 h 1882"/>
                <a:gd name="T112" fmla="*/ 274 w 1881"/>
                <a:gd name="T113" fmla="*/ 276 h 1882"/>
                <a:gd name="T114" fmla="*/ 417 w 1881"/>
                <a:gd name="T115" fmla="*/ 157 h 1882"/>
                <a:gd name="T116" fmla="*/ 580 w 1881"/>
                <a:gd name="T117" fmla="*/ 71 h 1882"/>
                <a:gd name="T118" fmla="*/ 755 w 1881"/>
                <a:gd name="T119" fmla="*/ 18 h 1882"/>
                <a:gd name="T120" fmla="*/ 940 w 1881"/>
                <a:gd name="T121" fmla="*/ 0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81" h="1882">
                  <a:moveTo>
                    <a:pt x="940" y="209"/>
                  </a:moveTo>
                  <a:lnTo>
                    <a:pt x="857" y="213"/>
                  </a:lnTo>
                  <a:lnTo>
                    <a:pt x="775" y="227"/>
                  </a:lnTo>
                  <a:lnTo>
                    <a:pt x="698" y="250"/>
                  </a:lnTo>
                  <a:lnTo>
                    <a:pt x="622" y="280"/>
                  </a:lnTo>
                  <a:lnTo>
                    <a:pt x="551" y="320"/>
                  </a:lnTo>
                  <a:lnTo>
                    <a:pt x="485" y="368"/>
                  </a:lnTo>
                  <a:lnTo>
                    <a:pt x="423" y="423"/>
                  </a:lnTo>
                  <a:lnTo>
                    <a:pt x="366" y="487"/>
                  </a:lnTo>
                  <a:lnTo>
                    <a:pt x="318" y="557"/>
                  </a:lnTo>
                  <a:lnTo>
                    <a:pt x="278" y="628"/>
                  </a:lnTo>
                  <a:lnTo>
                    <a:pt x="248" y="704"/>
                  </a:lnTo>
                  <a:lnTo>
                    <a:pt x="226" y="781"/>
                  </a:lnTo>
                  <a:lnTo>
                    <a:pt x="212" y="861"/>
                  </a:lnTo>
                  <a:lnTo>
                    <a:pt x="208" y="940"/>
                  </a:lnTo>
                  <a:lnTo>
                    <a:pt x="212" y="1022"/>
                  </a:lnTo>
                  <a:lnTo>
                    <a:pt x="226" y="1101"/>
                  </a:lnTo>
                  <a:lnTo>
                    <a:pt x="248" y="1179"/>
                  </a:lnTo>
                  <a:lnTo>
                    <a:pt x="278" y="1254"/>
                  </a:lnTo>
                  <a:lnTo>
                    <a:pt x="318" y="1326"/>
                  </a:lnTo>
                  <a:lnTo>
                    <a:pt x="366" y="1395"/>
                  </a:lnTo>
                  <a:lnTo>
                    <a:pt x="423" y="1459"/>
                  </a:lnTo>
                  <a:lnTo>
                    <a:pt x="485" y="1515"/>
                  </a:lnTo>
                  <a:lnTo>
                    <a:pt x="551" y="1562"/>
                  </a:lnTo>
                  <a:lnTo>
                    <a:pt x="622" y="1600"/>
                  </a:lnTo>
                  <a:lnTo>
                    <a:pt x="698" y="1632"/>
                  </a:lnTo>
                  <a:lnTo>
                    <a:pt x="775" y="1654"/>
                  </a:lnTo>
                  <a:lnTo>
                    <a:pt x="857" y="1668"/>
                  </a:lnTo>
                  <a:lnTo>
                    <a:pt x="940" y="1674"/>
                  </a:lnTo>
                  <a:lnTo>
                    <a:pt x="1024" y="1668"/>
                  </a:lnTo>
                  <a:lnTo>
                    <a:pt x="1104" y="1654"/>
                  </a:lnTo>
                  <a:lnTo>
                    <a:pt x="1183" y="1632"/>
                  </a:lnTo>
                  <a:lnTo>
                    <a:pt x="1259" y="1600"/>
                  </a:lnTo>
                  <a:lnTo>
                    <a:pt x="1328" y="1562"/>
                  </a:lnTo>
                  <a:lnTo>
                    <a:pt x="1396" y="1515"/>
                  </a:lnTo>
                  <a:lnTo>
                    <a:pt x="1458" y="1459"/>
                  </a:lnTo>
                  <a:lnTo>
                    <a:pt x="1515" y="1395"/>
                  </a:lnTo>
                  <a:lnTo>
                    <a:pt x="1563" y="1326"/>
                  </a:lnTo>
                  <a:lnTo>
                    <a:pt x="1603" y="1254"/>
                  </a:lnTo>
                  <a:lnTo>
                    <a:pt x="1633" y="1179"/>
                  </a:lnTo>
                  <a:lnTo>
                    <a:pt x="1655" y="1101"/>
                  </a:lnTo>
                  <a:lnTo>
                    <a:pt x="1668" y="1022"/>
                  </a:lnTo>
                  <a:lnTo>
                    <a:pt x="1672" y="940"/>
                  </a:lnTo>
                  <a:lnTo>
                    <a:pt x="1668" y="861"/>
                  </a:lnTo>
                  <a:lnTo>
                    <a:pt x="1655" y="781"/>
                  </a:lnTo>
                  <a:lnTo>
                    <a:pt x="1633" y="704"/>
                  </a:lnTo>
                  <a:lnTo>
                    <a:pt x="1603" y="628"/>
                  </a:lnTo>
                  <a:lnTo>
                    <a:pt x="1563" y="557"/>
                  </a:lnTo>
                  <a:lnTo>
                    <a:pt x="1515" y="487"/>
                  </a:lnTo>
                  <a:lnTo>
                    <a:pt x="1458" y="423"/>
                  </a:lnTo>
                  <a:lnTo>
                    <a:pt x="1396" y="368"/>
                  </a:lnTo>
                  <a:lnTo>
                    <a:pt x="1328" y="320"/>
                  </a:lnTo>
                  <a:lnTo>
                    <a:pt x="1259" y="280"/>
                  </a:lnTo>
                  <a:lnTo>
                    <a:pt x="1183" y="250"/>
                  </a:lnTo>
                  <a:lnTo>
                    <a:pt x="1104" y="227"/>
                  </a:lnTo>
                  <a:lnTo>
                    <a:pt x="1024" y="213"/>
                  </a:lnTo>
                  <a:lnTo>
                    <a:pt x="940" y="209"/>
                  </a:lnTo>
                  <a:close/>
                  <a:moveTo>
                    <a:pt x="940" y="0"/>
                  </a:moveTo>
                  <a:lnTo>
                    <a:pt x="1034" y="4"/>
                  </a:lnTo>
                  <a:lnTo>
                    <a:pt x="1125" y="18"/>
                  </a:lnTo>
                  <a:lnTo>
                    <a:pt x="1215" y="40"/>
                  </a:lnTo>
                  <a:lnTo>
                    <a:pt x="1300" y="71"/>
                  </a:lnTo>
                  <a:lnTo>
                    <a:pt x="1384" y="109"/>
                  </a:lnTo>
                  <a:lnTo>
                    <a:pt x="1462" y="157"/>
                  </a:lnTo>
                  <a:lnTo>
                    <a:pt x="1537" y="213"/>
                  </a:lnTo>
                  <a:lnTo>
                    <a:pt x="1607" y="276"/>
                  </a:lnTo>
                  <a:lnTo>
                    <a:pt x="1670" y="348"/>
                  </a:lnTo>
                  <a:lnTo>
                    <a:pt x="1726" y="423"/>
                  </a:lnTo>
                  <a:lnTo>
                    <a:pt x="1774" y="503"/>
                  </a:lnTo>
                  <a:lnTo>
                    <a:pt x="1814" y="586"/>
                  </a:lnTo>
                  <a:lnTo>
                    <a:pt x="1844" y="674"/>
                  </a:lnTo>
                  <a:lnTo>
                    <a:pt x="1865" y="761"/>
                  </a:lnTo>
                  <a:lnTo>
                    <a:pt x="1877" y="851"/>
                  </a:lnTo>
                  <a:lnTo>
                    <a:pt x="1881" y="940"/>
                  </a:lnTo>
                  <a:lnTo>
                    <a:pt x="1877" y="1032"/>
                  </a:lnTo>
                  <a:lnTo>
                    <a:pt x="1865" y="1121"/>
                  </a:lnTo>
                  <a:lnTo>
                    <a:pt x="1844" y="1209"/>
                  </a:lnTo>
                  <a:lnTo>
                    <a:pt x="1814" y="1296"/>
                  </a:lnTo>
                  <a:lnTo>
                    <a:pt x="1774" y="1380"/>
                  </a:lnTo>
                  <a:lnTo>
                    <a:pt x="1726" y="1459"/>
                  </a:lnTo>
                  <a:lnTo>
                    <a:pt x="1670" y="1535"/>
                  </a:lnTo>
                  <a:lnTo>
                    <a:pt x="1607" y="1606"/>
                  </a:lnTo>
                  <a:lnTo>
                    <a:pt x="1537" y="1670"/>
                  </a:lnTo>
                  <a:lnTo>
                    <a:pt x="1462" y="1725"/>
                  </a:lnTo>
                  <a:lnTo>
                    <a:pt x="1384" y="1771"/>
                  </a:lnTo>
                  <a:lnTo>
                    <a:pt x="1300" y="1811"/>
                  </a:lnTo>
                  <a:lnTo>
                    <a:pt x="1215" y="1843"/>
                  </a:lnTo>
                  <a:lnTo>
                    <a:pt x="1125" y="1865"/>
                  </a:lnTo>
                  <a:lnTo>
                    <a:pt x="1034" y="1879"/>
                  </a:lnTo>
                  <a:lnTo>
                    <a:pt x="940" y="1882"/>
                  </a:lnTo>
                  <a:lnTo>
                    <a:pt x="847" y="1879"/>
                  </a:lnTo>
                  <a:lnTo>
                    <a:pt x="755" y="1865"/>
                  </a:lnTo>
                  <a:lnTo>
                    <a:pt x="666" y="1843"/>
                  </a:lnTo>
                  <a:lnTo>
                    <a:pt x="580" y="1811"/>
                  </a:lnTo>
                  <a:lnTo>
                    <a:pt x="497" y="1771"/>
                  </a:lnTo>
                  <a:lnTo>
                    <a:pt x="417" y="1725"/>
                  </a:lnTo>
                  <a:lnTo>
                    <a:pt x="344" y="1670"/>
                  </a:lnTo>
                  <a:lnTo>
                    <a:pt x="274" y="1606"/>
                  </a:lnTo>
                  <a:lnTo>
                    <a:pt x="210" y="1535"/>
                  </a:lnTo>
                  <a:lnTo>
                    <a:pt x="155" y="1459"/>
                  </a:lnTo>
                  <a:lnTo>
                    <a:pt x="107" y="1380"/>
                  </a:lnTo>
                  <a:lnTo>
                    <a:pt x="67" y="1296"/>
                  </a:lnTo>
                  <a:lnTo>
                    <a:pt x="37" y="1209"/>
                  </a:lnTo>
                  <a:lnTo>
                    <a:pt x="16" y="1121"/>
                  </a:lnTo>
                  <a:lnTo>
                    <a:pt x="4" y="1032"/>
                  </a:lnTo>
                  <a:lnTo>
                    <a:pt x="0" y="940"/>
                  </a:lnTo>
                  <a:lnTo>
                    <a:pt x="4" y="851"/>
                  </a:lnTo>
                  <a:lnTo>
                    <a:pt x="16" y="761"/>
                  </a:lnTo>
                  <a:lnTo>
                    <a:pt x="37" y="674"/>
                  </a:lnTo>
                  <a:lnTo>
                    <a:pt x="67" y="586"/>
                  </a:lnTo>
                  <a:lnTo>
                    <a:pt x="107" y="503"/>
                  </a:lnTo>
                  <a:lnTo>
                    <a:pt x="155" y="423"/>
                  </a:lnTo>
                  <a:lnTo>
                    <a:pt x="210" y="348"/>
                  </a:lnTo>
                  <a:lnTo>
                    <a:pt x="274" y="276"/>
                  </a:lnTo>
                  <a:lnTo>
                    <a:pt x="344" y="213"/>
                  </a:lnTo>
                  <a:lnTo>
                    <a:pt x="417" y="157"/>
                  </a:lnTo>
                  <a:lnTo>
                    <a:pt x="497" y="109"/>
                  </a:lnTo>
                  <a:lnTo>
                    <a:pt x="580" y="71"/>
                  </a:lnTo>
                  <a:lnTo>
                    <a:pt x="666" y="40"/>
                  </a:lnTo>
                  <a:lnTo>
                    <a:pt x="755" y="18"/>
                  </a:lnTo>
                  <a:lnTo>
                    <a:pt x="847" y="4"/>
                  </a:lnTo>
                  <a:lnTo>
                    <a:pt x="9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61" name="Freeform 66">
              <a:extLst>
                <a:ext uri="{FF2B5EF4-FFF2-40B4-BE49-F238E27FC236}">
                  <a16:creationId xmlns:a16="http://schemas.microsoft.com/office/drawing/2014/main" id="{3DE95E47-6C91-B65B-EBD1-9CCF1981D63F}"/>
                </a:ext>
              </a:extLst>
            </p:cNvPr>
            <p:cNvSpPr>
              <a:spLocks noEditPoints="1"/>
            </p:cNvSpPr>
            <p:nvPr/>
          </p:nvSpPr>
          <p:spPr bwMode="auto">
            <a:xfrm>
              <a:off x="9414555" y="2268033"/>
              <a:ext cx="414770" cy="380184"/>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pic>
        <p:nvPicPr>
          <p:cNvPr id="162" name="Picture 2" descr="cinema Icon 1468738">
            <a:extLst>
              <a:ext uri="{FF2B5EF4-FFF2-40B4-BE49-F238E27FC236}">
                <a16:creationId xmlns:a16="http://schemas.microsoft.com/office/drawing/2014/main" id="{657E1853-4D88-3835-312E-A8220C8302BC}"/>
              </a:ext>
            </a:extLst>
          </p:cNvPr>
          <p:cNvPicPr>
            <a:picLocks noChangeAspect="1" noChangeArrowheads="1"/>
          </p:cNvPicPr>
          <p:nvPr/>
        </p:nvPicPr>
        <p:blipFill>
          <a:blip r:embed="rId1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59284" y="1565504"/>
            <a:ext cx="456164" cy="456164"/>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4" descr="message Icon 4702918">
            <a:extLst>
              <a:ext uri="{FF2B5EF4-FFF2-40B4-BE49-F238E27FC236}">
                <a16:creationId xmlns:a16="http://schemas.microsoft.com/office/drawing/2014/main" id="{7003ABDE-4225-BC01-6462-8E1BCCDEAA2F}"/>
              </a:ext>
            </a:extLst>
          </p:cNvPr>
          <p:cNvPicPr>
            <a:picLocks noChangeAspect="1" noChangeArrowheads="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41015" y="3813160"/>
            <a:ext cx="381998" cy="381998"/>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2" descr="social media Icon 2731512">
            <a:extLst>
              <a:ext uri="{FF2B5EF4-FFF2-40B4-BE49-F238E27FC236}">
                <a16:creationId xmlns:a16="http://schemas.microsoft.com/office/drawing/2014/main" id="{A3EC459D-C9EE-E64F-1512-FB73A7635665}"/>
              </a:ext>
            </a:extLst>
          </p:cNvPr>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53050" y="1586429"/>
            <a:ext cx="373816" cy="3738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40317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CC88DDC7-C5F0-82F0-30DE-7ABEC31406F9}"/>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a:prstGeom prst="rect">
            <a:avLst/>
          </a:prstGeom>
          <a:solidFill>
            <a:prstClr val="white">
              <a:lumMod val="85000"/>
            </a:prstClr>
          </a:solidFill>
        </p:spPr>
      </p:pic>
      <p:sp>
        <p:nvSpPr>
          <p:cNvPr id="20" name="Rectangle 19">
            <a:extLst>
              <a:ext uri="{FF2B5EF4-FFF2-40B4-BE49-F238E27FC236}">
                <a16:creationId xmlns:a16="http://schemas.microsoft.com/office/drawing/2014/main" id="{AD678A53-4787-413E-B56E-A7C04D6A41EE}"/>
              </a:ext>
            </a:extLst>
          </p:cNvPr>
          <p:cNvSpPr/>
          <p:nvPr/>
        </p:nvSpPr>
        <p:spPr>
          <a:xfrm>
            <a:off x="0" y="0"/>
            <a:ext cx="12192000" cy="6858000"/>
          </a:xfrm>
          <a:prstGeom prst="rect">
            <a:avLst/>
          </a:prstGeom>
          <a:gradFill flip="none" rotWithShape="1">
            <a:gsLst>
              <a:gs pos="22000">
                <a:srgbClr val="000000">
                  <a:alpha val="66000"/>
                </a:srgbClr>
              </a:gs>
              <a:gs pos="69000">
                <a:schemeClr val="bg1">
                  <a:alpha val="3000"/>
                  <a:lumMod val="2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Title 4">
            <a:extLst>
              <a:ext uri="{FF2B5EF4-FFF2-40B4-BE49-F238E27FC236}">
                <a16:creationId xmlns:a16="http://schemas.microsoft.com/office/drawing/2014/main" id="{16748C4D-63B6-405B-9387-789C3D16EC25}"/>
              </a:ext>
            </a:extLst>
          </p:cNvPr>
          <p:cNvSpPr>
            <a:spLocks noGrp="1"/>
          </p:cNvSpPr>
          <p:nvPr>
            <p:ph type="title"/>
          </p:nvPr>
        </p:nvSpPr>
        <p:spPr>
          <a:xfrm>
            <a:off x="8585200" y="530862"/>
            <a:ext cx="3360196" cy="2216940"/>
          </a:xfrm>
        </p:spPr>
        <p:txBody>
          <a:bodyPr>
            <a:normAutofit fontScale="90000"/>
          </a:bodyPr>
          <a:lstStyle/>
          <a:p>
            <a:r>
              <a:rPr lang="en-GB" sz="3200" dirty="0"/>
              <a:t>TV advertising sticks in our brain and drives </a:t>
            </a:r>
            <a:r>
              <a:rPr lang="en-GB" sz="3200" dirty="0">
                <a:solidFill>
                  <a:schemeClr val="accent4"/>
                </a:solidFill>
              </a:rPr>
              <a:t>brand fame</a:t>
            </a:r>
            <a:br>
              <a:rPr lang="en-GB" sz="3200" dirty="0"/>
            </a:br>
            <a:br>
              <a:rPr lang="en-GB" sz="3200" dirty="0"/>
            </a:br>
            <a:br>
              <a:rPr lang="en-GB" sz="3200" dirty="0"/>
            </a:br>
            <a:endParaRPr lang="en-GB" sz="3200" dirty="0"/>
          </a:p>
        </p:txBody>
      </p:sp>
      <p:sp>
        <p:nvSpPr>
          <p:cNvPr id="10" name="Freeform 7">
            <a:extLst>
              <a:ext uri="{FF2B5EF4-FFF2-40B4-BE49-F238E27FC236}">
                <a16:creationId xmlns:a16="http://schemas.microsoft.com/office/drawing/2014/main" id="{B870145C-FC0F-40A5-8658-066DA0821AD6}"/>
              </a:ext>
            </a:extLst>
          </p:cNvPr>
          <p:cNvSpPr>
            <a:spLocks/>
          </p:cNvSpPr>
          <p:nvPr/>
        </p:nvSpPr>
        <p:spPr bwMode="auto">
          <a:xfrm>
            <a:off x="8458200" y="355388"/>
            <a:ext cx="3487197" cy="3434414"/>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DC5A7AB0-1E6C-4C47-A987-221919AA16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7" name="TextBox 6">
            <a:extLst>
              <a:ext uri="{FF2B5EF4-FFF2-40B4-BE49-F238E27FC236}">
                <a16:creationId xmlns:a16="http://schemas.microsoft.com/office/drawing/2014/main" id="{79B83815-512F-6E8B-5E2C-578B6453F502}"/>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Toyota - Imagine the Possibilities</a:t>
            </a:r>
          </a:p>
        </p:txBody>
      </p:sp>
    </p:spTree>
    <p:custDataLst>
      <p:tags r:id="rId1"/>
    </p:custDataLst>
    <p:extLst>
      <p:ext uri="{BB962C8B-B14F-4D97-AF65-F5344CB8AC3E}">
        <p14:creationId xmlns:p14="http://schemas.microsoft.com/office/powerpoint/2010/main" val="382698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8DB0BFB6-8FA7-8CCE-9F64-AE577BED091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a:prstGeom prst="rect">
            <a:avLst/>
          </a:prstGeom>
          <a:solidFill>
            <a:prstClr val="white">
              <a:lumMod val="85000"/>
            </a:prstClr>
          </a:solidFill>
        </p:spPr>
      </p:pic>
      <p:sp>
        <p:nvSpPr>
          <p:cNvPr id="4" name="Title 3">
            <a:extLst>
              <a:ext uri="{FF2B5EF4-FFF2-40B4-BE49-F238E27FC236}">
                <a16:creationId xmlns:a16="http://schemas.microsoft.com/office/drawing/2014/main" id="{8224D7B9-6C55-4AEE-96CE-30A20445DC35}"/>
              </a:ext>
            </a:extLst>
          </p:cNvPr>
          <p:cNvSpPr>
            <a:spLocks noGrp="1"/>
          </p:cNvSpPr>
          <p:nvPr>
            <p:ph type="title"/>
          </p:nvPr>
        </p:nvSpPr>
        <p:spPr/>
        <p:txBody>
          <a:bodyPr/>
          <a:lstStyle/>
          <a:p>
            <a:r>
              <a:rPr lang="en-GB" dirty="0"/>
              <a:t>Why is brand fame important?</a:t>
            </a:r>
          </a:p>
        </p:txBody>
      </p:sp>
      <p:sp>
        <p:nvSpPr>
          <p:cNvPr id="3" name="Content Placeholder 2">
            <a:extLst>
              <a:ext uri="{FF2B5EF4-FFF2-40B4-BE49-F238E27FC236}">
                <a16:creationId xmlns:a16="http://schemas.microsoft.com/office/drawing/2014/main" id="{CA9A34BB-A7A6-4969-9672-DD90A400242F}"/>
              </a:ext>
            </a:extLst>
          </p:cNvPr>
          <p:cNvSpPr>
            <a:spLocks noGrp="1"/>
          </p:cNvSpPr>
          <p:nvPr>
            <p:ph type="body" sz="quarter" idx="13"/>
          </p:nvPr>
        </p:nvSpPr>
        <p:spPr/>
        <p:txBody>
          <a:bodyPr>
            <a:normAutofit/>
          </a:bodyPr>
          <a:lstStyle/>
          <a:p>
            <a:pPr marL="285750" indent="-285750">
              <a:buFontTx/>
              <a:buChar char="-"/>
            </a:pPr>
            <a:r>
              <a:rPr lang="en-GB" sz="1800" dirty="0"/>
              <a:t>Brand fame is important because famous brands are </a:t>
            </a:r>
            <a:r>
              <a:rPr lang="en-GB" sz="1800" b="1" dirty="0">
                <a:solidFill>
                  <a:schemeClr val="tx2"/>
                </a:solidFill>
              </a:rPr>
              <a:t>memorable</a:t>
            </a:r>
          </a:p>
          <a:p>
            <a:pPr marL="285750" indent="-285750">
              <a:buFontTx/>
              <a:buChar char="-"/>
            </a:pPr>
            <a:r>
              <a:rPr lang="en-GB" sz="1800" dirty="0"/>
              <a:t>Fame helps create </a:t>
            </a:r>
            <a:r>
              <a:rPr lang="en-GB" sz="1800" b="1" dirty="0">
                <a:solidFill>
                  <a:schemeClr val="tx2"/>
                </a:solidFill>
              </a:rPr>
              <a:t>mental availability</a:t>
            </a:r>
          </a:p>
          <a:p>
            <a:pPr marL="285750" indent="-285750">
              <a:buFontTx/>
              <a:buChar char="-"/>
            </a:pPr>
            <a:r>
              <a:rPr lang="en-GB" sz="1800" dirty="0"/>
              <a:t>Brands that are talked about seem </a:t>
            </a:r>
            <a:r>
              <a:rPr lang="en-GB" sz="1800" b="1" dirty="0">
                <a:solidFill>
                  <a:schemeClr val="tx2"/>
                </a:solidFill>
              </a:rPr>
              <a:t>bigger</a:t>
            </a:r>
            <a:r>
              <a:rPr lang="en-GB" sz="1800" dirty="0"/>
              <a:t> than they really are</a:t>
            </a:r>
          </a:p>
          <a:p>
            <a:pPr marL="285750" indent="-285750">
              <a:buFontTx/>
              <a:buChar char="-"/>
            </a:pPr>
            <a:r>
              <a:rPr lang="en-GB" sz="1800" dirty="0"/>
              <a:t>This creates ‘top of mind’ awareness &amp; </a:t>
            </a:r>
            <a:r>
              <a:rPr lang="en-GB" sz="1800" b="1" dirty="0">
                <a:solidFill>
                  <a:schemeClr val="tx2"/>
                </a:solidFill>
              </a:rPr>
              <a:t>influence</a:t>
            </a:r>
          </a:p>
          <a:p>
            <a:pPr marL="285750" indent="-285750">
              <a:buFontTx/>
              <a:buChar char="-"/>
            </a:pPr>
            <a:endParaRPr lang="en-GB" sz="1800" dirty="0"/>
          </a:p>
        </p:txBody>
      </p:sp>
      <p:sp>
        <p:nvSpPr>
          <p:cNvPr id="6" name="TextBox 5">
            <a:extLst>
              <a:ext uri="{FF2B5EF4-FFF2-40B4-BE49-F238E27FC236}">
                <a16:creationId xmlns:a16="http://schemas.microsoft.com/office/drawing/2014/main" id="{4E84A326-8594-75E6-956D-338115B29B8C}"/>
              </a:ext>
            </a:extLst>
          </p:cNvPr>
          <p:cNvSpPr txBox="1"/>
          <p:nvPr/>
        </p:nvSpPr>
        <p:spPr>
          <a:xfrm rot="16200000">
            <a:off x="10486929" y="4324278"/>
            <a:ext cx="2982494" cy="246221"/>
          </a:xfrm>
          <a:prstGeom prst="rect">
            <a:avLst/>
          </a:prstGeom>
          <a:noFill/>
        </p:spPr>
        <p:txBody>
          <a:bodyPr wrap="square" rtlCol="0">
            <a:spAutoFit/>
          </a:bodyPr>
          <a:lstStyle/>
          <a:p>
            <a:r>
              <a:rPr lang="en-US" sz="1000" dirty="0">
                <a:solidFill>
                  <a:schemeClr val="bg1"/>
                </a:solidFill>
              </a:rPr>
              <a:t>Maltesers - Look On The Light Side</a:t>
            </a:r>
            <a:endParaRPr lang="en-GB" sz="1000" dirty="0">
              <a:solidFill>
                <a:schemeClr val="bg1"/>
              </a:solidFill>
            </a:endParaRPr>
          </a:p>
        </p:txBody>
      </p:sp>
    </p:spTree>
    <p:extLst>
      <p:ext uri="{BB962C8B-B14F-4D97-AF65-F5344CB8AC3E}">
        <p14:creationId xmlns:p14="http://schemas.microsoft.com/office/powerpoint/2010/main" val="373113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FBD588-FEB5-4A75-A363-B5FCF9AAD9A8}"/>
              </a:ext>
            </a:extLst>
          </p:cNvPr>
          <p:cNvSpPr>
            <a:spLocks noGrp="1"/>
          </p:cNvSpPr>
          <p:nvPr>
            <p:ph type="title"/>
          </p:nvPr>
        </p:nvSpPr>
        <p:spPr>
          <a:xfrm>
            <a:off x="371475" y="359944"/>
            <a:ext cx="11341099" cy="1021181"/>
          </a:xfrm>
        </p:spPr>
        <p:txBody>
          <a:bodyPr/>
          <a:lstStyle/>
          <a:p>
            <a:r>
              <a:rPr lang="en-GB" dirty="0"/>
              <a:t>TV drives fame more than any other media</a:t>
            </a:r>
          </a:p>
        </p:txBody>
      </p:sp>
      <p:sp>
        <p:nvSpPr>
          <p:cNvPr id="6" name="Text Placeholder 5">
            <a:extLst>
              <a:ext uri="{FF2B5EF4-FFF2-40B4-BE49-F238E27FC236}">
                <a16:creationId xmlns:a16="http://schemas.microsoft.com/office/drawing/2014/main" id="{BD7B055C-3F62-44CD-9FBF-B64C2C838CAE}"/>
              </a:ext>
            </a:extLst>
          </p:cNvPr>
          <p:cNvSpPr>
            <a:spLocks noGrp="1"/>
          </p:cNvSpPr>
          <p:nvPr>
            <p:ph type="body" sz="quarter" idx="15"/>
          </p:nvPr>
        </p:nvSpPr>
        <p:spPr/>
        <p:txBody>
          <a:bodyPr>
            <a:noAutofit/>
          </a:bodyPr>
          <a:lstStyle/>
          <a:p>
            <a:pPr>
              <a:spcBef>
                <a:spcPts val="0"/>
              </a:spcBef>
            </a:pPr>
            <a:r>
              <a:rPr lang="en-GB" sz="1000" b="0" dirty="0">
                <a:solidFill>
                  <a:prstClr val="black">
                    <a:lumMod val="75000"/>
                    <a:lumOff val="25000"/>
                  </a:prstClr>
                </a:solidFill>
                <a:latin typeface="Arial"/>
              </a:rPr>
              <a:t>Source: Adnormal Behaviour, 2022, Ipsos / Thinkbox. </a:t>
            </a:r>
            <a:r>
              <a:rPr lang="en-GB" sz="1000" b="0" dirty="0">
                <a:solidFill>
                  <a:prstClr val="black">
                    <a:lumMod val="75000"/>
                    <a:lumOff val="25000"/>
                  </a:prstClr>
                </a:solidFill>
              </a:rPr>
              <a:t>Q.</a:t>
            </a:r>
            <a:r>
              <a:rPr lang="en-GB" sz="1000" b="0" dirty="0">
                <a:solidFill>
                  <a:prstClr val="black">
                    <a:lumMod val="75000"/>
                    <a:lumOff val="25000"/>
                  </a:prstClr>
                </a:solidFill>
                <a:latin typeface="Arial"/>
              </a:rPr>
              <a:t>TN3: In which, if any, of the following places are you most likely to find advertising that...</a:t>
            </a:r>
          </a:p>
          <a:p>
            <a:pPr>
              <a:spcBef>
                <a:spcPts val="0"/>
              </a:spcBef>
            </a:pPr>
            <a:r>
              <a:rPr lang="en-GB" sz="1000" b="0" dirty="0">
                <a:solidFill>
                  <a:prstClr val="black">
                    <a:lumMod val="75000"/>
                    <a:lumOff val="25000"/>
                  </a:prstClr>
                </a:solidFill>
                <a:latin typeface="Arial"/>
              </a:rPr>
              <a:t>Base: ‘normal’ people (1,158)</a:t>
            </a:r>
          </a:p>
        </p:txBody>
      </p:sp>
      <p:graphicFrame>
        <p:nvGraphicFramePr>
          <p:cNvPr id="7" name="Chart 6">
            <a:extLst>
              <a:ext uri="{FF2B5EF4-FFF2-40B4-BE49-F238E27FC236}">
                <a16:creationId xmlns:a16="http://schemas.microsoft.com/office/drawing/2014/main" id="{87925770-01F7-4E31-9199-74AE05D4AACD}"/>
              </a:ext>
            </a:extLst>
          </p:cNvPr>
          <p:cNvGraphicFramePr/>
          <p:nvPr>
            <p:extLst>
              <p:ext uri="{D42A27DB-BD31-4B8C-83A1-F6EECF244321}">
                <p14:modId xmlns:p14="http://schemas.microsoft.com/office/powerpoint/2010/main" val="3081945314"/>
              </p:ext>
            </p:extLst>
          </p:nvPr>
        </p:nvGraphicFramePr>
        <p:xfrm>
          <a:off x="334788" y="1254345"/>
          <a:ext cx="11419970" cy="4047271"/>
        </p:xfrm>
        <a:graphic>
          <a:graphicData uri="http://schemas.openxmlformats.org/drawingml/2006/chart">
            <c:chart xmlns:c="http://schemas.openxmlformats.org/drawingml/2006/chart" xmlns:r="http://schemas.openxmlformats.org/officeDocument/2006/relationships" r:id="rId4"/>
          </a:graphicData>
        </a:graphic>
      </p:graphicFrame>
      <p:sp>
        <p:nvSpPr>
          <p:cNvPr id="63" name="Rectangle 62">
            <a:extLst>
              <a:ext uri="{FF2B5EF4-FFF2-40B4-BE49-F238E27FC236}">
                <a16:creationId xmlns:a16="http://schemas.microsoft.com/office/drawing/2014/main" id="{F7B8C19D-DCF8-4391-8A05-AEC4A3D21CC1}"/>
              </a:ext>
            </a:extLst>
          </p:cNvPr>
          <p:cNvSpPr/>
          <p:nvPr/>
        </p:nvSpPr>
        <p:spPr>
          <a:xfrm rot="16200000">
            <a:off x="-247896" y="2951006"/>
            <a:ext cx="1032144" cy="276999"/>
          </a:xfrm>
          <a:prstGeom prst="rect">
            <a:avLst/>
          </a:prstGeom>
        </p:spPr>
        <p:txBody>
          <a:bodyPr wrap="square">
            <a:spAutoFit/>
          </a:bodyPr>
          <a:lstStyle/>
          <a:p>
            <a:r>
              <a:rPr lang="en-GB" sz="1200" b="1" dirty="0"/>
              <a:t>% AGREE</a:t>
            </a:r>
          </a:p>
        </p:txBody>
      </p:sp>
      <p:grpSp>
        <p:nvGrpSpPr>
          <p:cNvPr id="72" name="Group 71">
            <a:extLst>
              <a:ext uri="{FF2B5EF4-FFF2-40B4-BE49-F238E27FC236}">
                <a16:creationId xmlns:a16="http://schemas.microsoft.com/office/drawing/2014/main" id="{FF3AC841-56E2-4EA5-9170-853633C4E368}"/>
              </a:ext>
            </a:extLst>
          </p:cNvPr>
          <p:cNvGrpSpPr/>
          <p:nvPr/>
        </p:nvGrpSpPr>
        <p:grpSpPr>
          <a:xfrm>
            <a:off x="1115343" y="1199604"/>
            <a:ext cx="366537" cy="292602"/>
            <a:chOff x="7227668" y="3481862"/>
            <a:chExt cx="500634" cy="388155"/>
          </a:xfrm>
          <a:solidFill>
            <a:schemeClr val="accent1"/>
          </a:solidFill>
        </p:grpSpPr>
        <p:sp>
          <p:nvSpPr>
            <p:cNvPr id="73" name="Rectangle 72">
              <a:extLst>
                <a:ext uri="{FF2B5EF4-FFF2-40B4-BE49-F238E27FC236}">
                  <a16:creationId xmlns:a16="http://schemas.microsoft.com/office/drawing/2014/main" id="{F4154D48-63FB-45F4-A3C4-97CC3B9EAA82}"/>
                </a:ext>
              </a:extLst>
            </p:cNvPr>
            <p:cNvSpPr/>
            <p:nvPr/>
          </p:nvSpPr>
          <p:spPr>
            <a:xfrm>
              <a:off x="7227668" y="3481862"/>
              <a:ext cx="500634" cy="2734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66%</a:t>
              </a:r>
            </a:p>
          </p:txBody>
        </p:sp>
        <p:sp>
          <p:nvSpPr>
            <p:cNvPr id="74" name="Isosceles Triangle 73">
              <a:extLst>
                <a:ext uri="{FF2B5EF4-FFF2-40B4-BE49-F238E27FC236}">
                  <a16:creationId xmlns:a16="http://schemas.microsoft.com/office/drawing/2014/main" id="{68CA40C1-B449-4245-8F5A-1F50F8A208B0}"/>
                </a:ext>
              </a:extLst>
            </p:cNvPr>
            <p:cNvSpPr/>
            <p:nvPr/>
          </p:nvSpPr>
          <p:spPr>
            <a:xfrm rot="10800000">
              <a:off x="7390844" y="3755328"/>
              <a:ext cx="174284" cy="11468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78" name="Group 77">
            <a:extLst>
              <a:ext uri="{FF2B5EF4-FFF2-40B4-BE49-F238E27FC236}">
                <a16:creationId xmlns:a16="http://schemas.microsoft.com/office/drawing/2014/main" id="{C1D612FC-308D-4C01-B94B-FCA157F75CCC}"/>
              </a:ext>
            </a:extLst>
          </p:cNvPr>
          <p:cNvGrpSpPr/>
          <p:nvPr/>
        </p:nvGrpSpPr>
        <p:grpSpPr>
          <a:xfrm>
            <a:off x="3859464" y="1808044"/>
            <a:ext cx="366537" cy="292602"/>
            <a:chOff x="7227668" y="3481862"/>
            <a:chExt cx="500634" cy="388155"/>
          </a:xfrm>
          <a:solidFill>
            <a:schemeClr val="accent1"/>
          </a:solidFill>
        </p:grpSpPr>
        <p:sp>
          <p:nvSpPr>
            <p:cNvPr id="79" name="Rectangle 78">
              <a:extLst>
                <a:ext uri="{FF2B5EF4-FFF2-40B4-BE49-F238E27FC236}">
                  <a16:creationId xmlns:a16="http://schemas.microsoft.com/office/drawing/2014/main" id="{0399F2B0-E894-4B3B-B9C2-EFFE72EE2DED}"/>
                </a:ext>
              </a:extLst>
            </p:cNvPr>
            <p:cNvSpPr/>
            <p:nvPr/>
          </p:nvSpPr>
          <p:spPr>
            <a:xfrm>
              <a:off x="7227668" y="3481862"/>
              <a:ext cx="500634" cy="2734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52%</a:t>
              </a:r>
            </a:p>
          </p:txBody>
        </p:sp>
        <p:sp>
          <p:nvSpPr>
            <p:cNvPr id="80" name="Isosceles Triangle 79">
              <a:extLst>
                <a:ext uri="{FF2B5EF4-FFF2-40B4-BE49-F238E27FC236}">
                  <a16:creationId xmlns:a16="http://schemas.microsoft.com/office/drawing/2014/main" id="{2BEB34CB-AA81-4D7D-B5B8-A2F685566E6B}"/>
                </a:ext>
              </a:extLst>
            </p:cNvPr>
            <p:cNvSpPr/>
            <p:nvPr/>
          </p:nvSpPr>
          <p:spPr>
            <a:xfrm rot="10800000">
              <a:off x="7390844" y="3755328"/>
              <a:ext cx="174284" cy="11468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81" name="Group 80">
            <a:extLst>
              <a:ext uri="{FF2B5EF4-FFF2-40B4-BE49-F238E27FC236}">
                <a16:creationId xmlns:a16="http://schemas.microsoft.com/office/drawing/2014/main" id="{B5326F51-26E4-4B12-8DE6-04D355F838C6}"/>
              </a:ext>
            </a:extLst>
          </p:cNvPr>
          <p:cNvGrpSpPr/>
          <p:nvPr/>
        </p:nvGrpSpPr>
        <p:grpSpPr>
          <a:xfrm>
            <a:off x="5242011" y="2060857"/>
            <a:ext cx="366537" cy="292602"/>
            <a:chOff x="7227668" y="3481862"/>
            <a:chExt cx="500634" cy="388155"/>
          </a:xfrm>
          <a:solidFill>
            <a:schemeClr val="accent1"/>
          </a:solidFill>
        </p:grpSpPr>
        <p:sp>
          <p:nvSpPr>
            <p:cNvPr id="82" name="Rectangle 81">
              <a:extLst>
                <a:ext uri="{FF2B5EF4-FFF2-40B4-BE49-F238E27FC236}">
                  <a16:creationId xmlns:a16="http://schemas.microsoft.com/office/drawing/2014/main" id="{0B0A21CE-4823-468E-9917-873B78D86284}"/>
                </a:ext>
              </a:extLst>
            </p:cNvPr>
            <p:cNvSpPr/>
            <p:nvPr/>
          </p:nvSpPr>
          <p:spPr>
            <a:xfrm>
              <a:off x="7227668" y="3481862"/>
              <a:ext cx="500634" cy="2734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47%</a:t>
              </a:r>
            </a:p>
          </p:txBody>
        </p:sp>
        <p:sp>
          <p:nvSpPr>
            <p:cNvPr id="83" name="Isosceles Triangle 82">
              <a:extLst>
                <a:ext uri="{FF2B5EF4-FFF2-40B4-BE49-F238E27FC236}">
                  <a16:creationId xmlns:a16="http://schemas.microsoft.com/office/drawing/2014/main" id="{9E3EAC67-AB5E-4777-9346-80D86D4DDD1F}"/>
                </a:ext>
              </a:extLst>
            </p:cNvPr>
            <p:cNvSpPr/>
            <p:nvPr/>
          </p:nvSpPr>
          <p:spPr>
            <a:xfrm rot="10800000">
              <a:off x="7390844" y="3755328"/>
              <a:ext cx="174284" cy="11468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84" name="Group 83">
            <a:extLst>
              <a:ext uri="{FF2B5EF4-FFF2-40B4-BE49-F238E27FC236}">
                <a16:creationId xmlns:a16="http://schemas.microsoft.com/office/drawing/2014/main" id="{5766859A-8E08-49C2-A07B-1CDE81193273}"/>
              </a:ext>
            </a:extLst>
          </p:cNvPr>
          <p:cNvGrpSpPr/>
          <p:nvPr/>
        </p:nvGrpSpPr>
        <p:grpSpPr>
          <a:xfrm>
            <a:off x="6615199" y="1997359"/>
            <a:ext cx="366537" cy="292602"/>
            <a:chOff x="7227668" y="3481862"/>
            <a:chExt cx="500634" cy="388155"/>
          </a:xfrm>
          <a:solidFill>
            <a:schemeClr val="accent1"/>
          </a:solidFill>
        </p:grpSpPr>
        <p:sp>
          <p:nvSpPr>
            <p:cNvPr id="85" name="Rectangle 84">
              <a:extLst>
                <a:ext uri="{FF2B5EF4-FFF2-40B4-BE49-F238E27FC236}">
                  <a16:creationId xmlns:a16="http://schemas.microsoft.com/office/drawing/2014/main" id="{789881D6-B29A-4DE3-86AA-B87A0C535F9D}"/>
                </a:ext>
              </a:extLst>
            </p:cNvPr>
            <p:cNvSpPr/>
            <p:nvPr/>
          </p:nvSpPr>
          <p:spPr>
            <a:xfrm>
              <a:off x="7227668" y="3481862"/>
              <a:ext cx="500634" cy="2734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49%</a:t>
              </a:r>
            </a:p>
          </p:txBody>
        </p:sp>
        <p:sp>
          <p:nvSpPr>
            <p:cNvPr id="86" name="Isosceles Triangle 85">
              <a:extLst>
                <a:ext uri="{FF2B5EF4-FFF2-40B4-BE49-F238E27FC236}">
                  <a16:creationId xmlns:a16="http://schemas.microsoft.com/office/drawing/2014/main" id="{BF23AB91-D3EF-4502-849E-49292D681B1B}"/>
                </a:ext>
              </a:extLst>
            </p:cNvPr>
            <p:cNvSpPr/>
            <p:nvPr/>
          </p:nvSpPr>
          <p:spPr>
            <a:xfrm rot="10800000">
              <a:off x="7390844" y="3755328"/>
              <a:ext cx="174284" cy="11468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87" name="Group 86">
            <a:extLst>
              <a:ext uri="{FF2B5EF4-FFF2-40B4-BE49-F238E27FC236}">
                <a16:creationId xmlns:a16="http://schemas.microsoft.com/office/drawing/2014/main" id="{ECBC2D13-448B-413B-8DFC-4AE7252527DB}"/>
              </a:ext>
            </a:extLst>
          </p:cNvPr>
          <p:cNvGrpSpPr/>
          <p:nvPr/>
        </p:nvGrpSpPr>
        <p:grpSpPr>
          <a:xfrm>
            <a:off x="7975827" y="2379266"/>
            <a:ext cx="366537" cy="292590"/>
            <a:chOff x="7227668" y="3481876"/>
            <a:chExt cx="500634" cy="388141"/>
          </a:xfrm>
          <a:solidFill>
            <a:schemeClr val="accent1"/>
          </a:solidFill>
        </p:grpSpPr>
        <p:sp>
          <p:nvSpPr>
            <p:cNvPr id="88" name="Rectangle 87">
              <a:extLst>
                <a:ext uri="{FF2B5EF4-FFF2-40B4-BE49-F238E27FC236}">
                  <a16:creationId xmlns:a16="http://schemas.microsoft.com/office/drawing/2014/main" id="{34BDBB32-0121-4676-9F03-B83C09D803DA}"/>
                </a:ext>
              </a:extLst>
            </p:cNvPr>
            <p:cNvSpPr/>
            <p:nvPr/>
          </p:nvSpPr>
          <p:spPr>
            <a:xfrm>
              <a:off x="7227668" y="3481876"/>
              <a:ext cx="500634" cy="2734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40%</a:t>
              </a:r>
            </a:p>
          </p:txBody>
        </p:sp>
        <p:sp>
          <p:nvSpPr>
            <p:cNvPr id="89" name="Isosceles Triangle 88">
              <a:extLst>
                <a:ext uri="{FF2B5EF4-FFF2-40B4-BE49-F238E27FC236}">
                  <a16:creationId xmlns:a16="http://schemas.microsoft.com/office/drawing/2014/main" id="{24F66DA1-33E4-4ADD-810A-871EB356E24E}"/>
                </a:ext>
              </a:extLst>
            </p:cNvPr>
            <p:cNvSpPr/>
            <p:nvPr/>
          </p:nvSpPr>
          <p:spPr>
            <a:xfrm rot="10800000">
              <a:off x="7390844" y="3755328"/>
              <a:ext cx="174284" cy="11468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90" name="Group 89">
            <a:extLst>
              <a:ext uri="{FF2B5EF4-FFF2-40B4-BE49-F238E27FC236}">
                <a16:creationId xmlns:a16="http://schemas.microsoft.com/office/drawing/2014/main" id="{5CE03059-9769-45A4-9365-BA41CD2BF420}"/>
              </a:ext>
            </a:extLst>
          </p:cNvPr>
          <p:cNvGrpSpPr/>
          <p:nvPr/>
        </p:nvGrpSpPr>
        <p:grpSpPr>
          <a:xfrm>
            <a:off x="9307132" y="2100432"/>
            <a:ext cx="366537" cy="292602"/>
            <a:chOff x="7227668" y="3481862"/>
            <a:chExt cx="500634" cy="388155"/>
          </a:xfrm>
          <a:solidFill>
            <a:schemeClr val="accent1"/>
          </a:solidFill>
        </p:grpSpPr>
        <p:sp>
          <p:nvSpPr>
            <p:cNvPr id="91" name="Rectangle 90">
              <a:extLst>
                <a:ext uri="{FF2B5EF4-FFF2-40B4-BE49-F238E27FC236}">
                  <a16:creationId xmlns:a16="http://schemas.microsoft.com/office/drawing/2014/main" id="{0F008BAC-43F7-48F2-BFAC-BA69239C47E4}"/>
                </a:ext>
              </a:extLst>
            </p:cNvPr>
            <p:cNvSpPr/>
            <p:nvPr/>
          </p:nvSpPr>
          <p:spPr>
            <a:xfrm>
              <a:off x="7227668" y="3481862"/>
              <a:ext cx="500634" cy="2734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46%</a:t>
              </a:r>
            </a:p>
          </p:txBody>
        </p:sp>
        <p:sp>
          <p:nvSpPr>
            <p:cNvPr id="92" name="Isosceles Triangle 91">
              <a:extLst>
                <a:ext uri="{FF2B5EF4-FFF2-40B4-BE49-F238E27FC236}">
                  <a16:creationId xmlns:a16="http://schemas.microsoft.com/office/drawing/2014/main" id="{62BC4A1A-611E-4C2A-BE0F-D5D738829922}"/>
                </a:ext>
              </a:extLst>
            </p:cNvPr>
            <p:cNvSpPr/>
            <p:nvPr/>
          </p:nvSpPr>
          <p:spPr>
            <a:xfrm rot="10800000">
              <a:off x="7390844" y="3755328"/>
              <a:ext cx="174284" cy="11468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93" name="Group 92">
            <a:extLst>
              <a:ext uri="{FF2B5EF4-FFF2-40B4-BE49-F238E27FC236}">
                <a16:creationId xmlns:a16="http://schemas.microsoft.com/office/drawing/2014/main" id="{BFF3B35F-8400-46D6-B846-4194A91E4C26}"/>
              </a:ext>
            </a:extLst>
          </p:cNvPr>
          <p:cNvGrpSpPr/>
          <p:nvPr/>
        </p:nvGrpSpPr>
        <p:grpSpPr>
          <a:xfrm>
            <a:off x="10677281" y="2602433"/>
            <a:ext cx="366537" cy="292602"/>
            <a:chOff x="7227668" y="3481862"/>
            <a:chExt cx="500634" cy="388155"/>
          </a:xfrm>
          <a:solidFill>
            <a:schemeClr val="accent1"/>
          </a:solidFill>
        </p:grpSpPr>
        <p:sp>
          <p:nvSpPr>
            <p:cNvPr id="94" name="Rectangle 93">
              <a:extLst>
                <a:ext uri="{FF2B5EF4-FFF2-40B4-BE49-F238E27FC236}">
                  <a16:creationId xmlns:a16="http://schemas.microsoft.com/office/drawing/2014/main" id="{8D6B46B9-972C-42AC-A7B8-EFC1E8B1BF47}"/>
                </a:ext>
              </a:extLst>
            </p:cNvPr>
            <p:cNvSpPr/>
            <p:nvPr/>
          </p:nvSpPr>
          <p:spPr>
            <a:xfrm>
              <a:off x="7227668" y="3481862"/>
              <a:ext cx="500634" cy="2734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35%</a:t>
              </a:r>
            </a:p>
          </p:txBody>
        </p:sp>
        <p:sp>
          <p:nvSpPr>
            <p:cNvPr id="95" name="Isosceles Triangle 94">
              <a:extLst>
                <a:ext uri="{FF2B5EF4-FFF2-40B4-BE49-F238E27FC236}">
                  <a16:creationId xmlns:a16="http://schemas.microsoft.com/office/drawing/2014/main" id="{F139F7F9-77D3-4690-96E7-00D766B43DE5}"/>
                </a:ext>
              </a:extLst>
            </p:cNvPr>
            <p:cNvSpPr/>
            <p:nvPr/>
          </p:nvSpPr>
          <p:spPr>
            <a:xfrm rot="10800000">
              <a:off x="7390844" y="3755328"/>
              <a:ext cx="174284" cy="11468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sp>
        <p:nvSpPr>
          <p:cNvPr id="101" name="Isosceles Triangle 100">
            <a:extLst>
              <a:ext uri="{FF2B5EF4-FFF2-40B4-BE49-F238E27FC236}">
                <a16:creationId xmlns:a16="http://schemas.microsoft.com/office/drawing/2014/main" id="{3D61D77D-F7A9-47AF-BE29-1510BCDE2A04}"/>
              </a:ext>
            </a:extLst>
          </p:cNvPr>
          <p:cNvSpPr/>
          <p:nvPr/>
        </p:nvSpPr>
        <p:spPr>
          <a:xfrm rot="10800000">
            <a:off x="1610367" y="3850549"/>
            <a:ext cx="122041" cy="8645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grpSp>
        <p:nvGrpSpPr>
          <p:cNvPr id="102" name="Group 101">
            <a:extLst>
              <a:ext uri="{FF2B5EF4-FFF2-40B4-BE49-F238E27FC236}">
                <a16:creationId xmlns:a16="http://schemas.microsoft.com/office/drawing/2014/main" id="{5DF585BD-8404-4322-850F-E1DD2D961C14}"/>
              </a:ext>
            </a:extLst>
          </p:cNvPr>
          <p:cNvGrpSpPr/>
          <p:nvPr/>
        </p:nvGrpSpPr>
        <p:grpSpPr>
          <a:xfrm>
            <a:off x="2940739" y="2923485"/>
            <a:ext cx="351722" cy="292605"/>
            <a:chOff x="7227668" y="3481858"/>
            <a:chExt cx="502286" cy="388159"/>
          </a:xfrm>
          <a:solidFill>
            <a:schemeClr val="accent1"/>
          </a:solidFill>
        </p:grpSpPr>
        <p:sp>
          <p:nvSpPr>
            <p:cNvPr id="103" name="Rectangle 102">
              <a:extLst>
                <a:ext uri="{FF2B5EF4-FFF2-40B4-BE49-F238E27FC236}">
                  <a16:creationId xmlns:a16="http://schemas.microsoft.com/office/drawing/2014/main" id="{0B9F7FDF-BB4C-4729-81BD-33362B620D7C}"/>
                </a:ext>
              </a:extLst>
            </p:cNvPr>
            <p:cNvSpPr/>
            <p:nvPr/>
          </p:nvSpPr>
          <p:spPr>
            <a:xfrm>
              <a:off x="7227668" y="3481858"/>
              <a:ext cx="502286" cy="2734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28%</a:t>
              </a:r>
            </a:p>
          </p:txBody>
        </p:sp>
        <p:sp>
          <p:nvSpPr>
            <p:cNvPr id="104" name="Isosceles Triangle 103">
              <a:extLst>
                <a:ext uri="{FF2B5EF4-FFF2-40B4-BE49-F238E27FC236}">
                  <a16:creationId xmlns:a16="http://schemas.microsoft.com/office/drawing/2014/main" id="{289CB761-2192-4FB4-8958-2026C1463CDA}"/>
                </a:ext>
              </a:extLst>
            </p:cNvPr>
            <p:cNvSpPr/>
            <p:nvPr/>
          </p:nvSpPr>
          <p:spPr>
            <a:xfrm rot="10800000">
              <a:off x="7391668" y="3755328"/>
              <a:ext cx="174284" cy="11468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grpSp>
      <p:grpSp>
        <p:nvGrpSpPr>
          <p:cNvPr id="105" name="Group 104">
            <a:extLst>
              <a:ext uri="{FF2B5EF4-FFF2-40B4-BE49-F238E27FC236}">
                <a16:creationId xmlns:a16="http://schemas.microsoft.com/office/drawing/2014/main" id="{5252E7FF-944C-41EB-A46A-D2469969FE56}"/>
              </a:ext>
            </a:extLst>
          </p:cNvPr>
          <p:cNvGrpSpPr/>
          <p:nvPr/>
        </p:nvGrpSpPr>
        <p:grpSpPr>
          <a:xfrm>
            <a:off x="4292674" y="2602433"/>
            <a:ext cx="351722" cy="292605"/>
            <a:chOff x="7227668" y="3481858"/>
            <a:chExt cx="502286" cy="388159"/>
          </a:xfrm>
          <a:solidFill>
            <a:schemeClr val="accent1"/>
          </a:solidFill>
        </p:grpSpPr>
        <p:sp>
          <p:nvSpPr>
            <p:cNvPr id="106" name="Rectangle 105">
              <a:extLst>
                <a:ext uri="{FF2B5EF4-FFF2-40B4-BE49-F238E27FC236}">
                  <a16:creationId xmlns:a16="http://schemas.microsoft.com/office/drawing/2014/main" id="{D6A33D22-87E9-48E9-9CB5-EB6DD62B8981}"/>
                </a:ext>
              </a:extLst>
            </p:cNvPr>
            <p:cNvSpPr/>
            <p:nvPr/>
          </p:nvSpPr>
          <p:spPr>
            <a:xfrm>
              <a:off x="7227668" y="3481858"/>
              <a:ext cx="502286" cy="2734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35%</a:t>
              </a:r>
            </a:p>
          </p:txBody>
        </p:sp>
        <p:sp>
          <p:nvSpPr>
            <p:cNvPr id="107" name="Isosceles Triangle 106">
              <a:extLst>
                <a:ext uri="{FF2B5EF4-FFF2-40B4-BE49-F238E27FC236}">
                  <a16:creationId xmlns:a16="http://schemas.microsoft.com/office/drawing/2014/main" id="{86577FE7-3F5B-4C60-9EA3-8F81779CC3F0}"/>
                </a:ext>
              </a:extLst>
            </p:cNvPr>
            <p:cNvSpPr/>
            <p:nvPr/>
          </p:nvSpPr>
          <p:spPr>
            <a:xfrm rot="10800000">
              <a:off x="7391668" y="3755328"/>
              <a:ext cx="174284" cy="11468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grpSp>
      <p:grpSp>
        <p:nvGrpSpPr>
          <p:cNvPr id="108" name="Group 107">
            <a:extLst>
              <a:ext uri="{FF2B5EF4-FFF2-40B4-BE49-F238E27FC236}">
                <a16:creationId xmlns:a16="http://schemas.microsoft.com/office/drawing/2014/main" id="{DE2E6136-6000-4055-AB98-33B5BCCF17A4}"/>
              </a:ext>
            </a:extLst>
          </p:cNvPr>
          <p:cNvGrpSpPr/>
          <p:nvPr/>
        </p:nvGrpSpPr>
        <p:grpSpPr>
          <a:xfrm>
            <a:off x="5657624" y="3355157"/>
            <a:ext cx="351722" cy="292605"/>
            <a:chOff x="7227668" y="3481858"/>
            <a:chExt cx="502286" cy="388159"/>
          </a:xfrm>
          <a:solidFill>
            <a:schemeClr val="accent1"/>
          </a:solidFill>
        </p:grpSpPr>
        <p:sp>
          <p:nvSpPr>
            <p:cNvPr id="109" name="Rectangle 108">
              <a:extLst>
                <a:ext uri="{FF2B5EF4-FFF2-40B4-BE49-F238E27FC236}">
                  <a16:creationId xmlns:a16="http://schemas.microsoft.com/office/drawing/2014/main" id="{0BD00E70-D3EE-4414-83F9-9F1CCEA39544}"/>
                </a:ext>
              </a:extLst>
            </p:cNvPr>
            <p:cNvSpPr/>
            <p:nvPr/>
          </p:nvSpPr>
          <p:spPr>
            <a:xfrm>
              <a:off x="7227668" y="3481858"/>
              <a:ext cx="502286" cy="2734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17%</a:t>
              </a:r>
            </a:p>
          </p:txBody>
        </p:sp>
        <p:sp>
          <p:nvSpPr>
            <p:cNvPr id="110" name="Isosceles Triangle 109">
              <a:extLst>
                <a:ext uri="{FF2B5EF4-FFF2-40B4-BE49-F238E27FC236}">
                  <a16:creationId xmlns:a16="http://schemas.microsoft.com/office/drawing/2014/main" id="{EE6F5D8B-191B-4929-B53E-FC97EA1B04B1}"/>
                </a:ext>
              </a:extLst>
            </p:cNvPr>
            <p:cNvSpPr/>
            <p:nvPr/>
          </p:nvSpPr>
          <p:spPr>
            <a:xfrm rot="10800000">
              <a:off x="7391668" y="3755328"/>
              <a:ext cx="174284" cy="11468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grpSp>
      <p:grpSp>
        <p:nvGrpSpPr>
          <p:cNvPr id="111" name="Group 110">
            <a:extLst>
              <a:ext uri="{FF2B5EF4-FFF2-40B4-BE49-F238E27FC236}">
                <a16:creationId xmlns:a16="http://schemas.microsoft.com/office/drawing/2014/main" id="{4B06C466-E0C9-4257-841C-2937013D799D}"/>
              </a:ext>
            </a:extLst>
          </p:cNvPr>
          <p:cNvGrpSpPr/>
          <p:nvPr/>
        </p:nvGrpSpPr>
        <p:grpSpPr>
          <a:xfrm>
            <a:off x="7031477" y="2422487"/>
            <a:ext cx="351722" cy="292605"/>
            <a:chOff x="7227668" y="3481858"/>
            <a:chExt cx="502286" cy="388159"/>
          </a:xfrm>
          <a:solidFill>
            <a:schemeClr val="accent1"/>
          </a:solidFill>
        </p:grpSpPr>
        <p:sp>
          <p:nvSpPr>
            <p:cNvPr id="112" name="Rectangle 111">
              <a:extLst>
                <a:ext uri="{FF2B5EF4-FFF2-40B4-BE49-F238E27FC236}">
                  <a16:creationId xmlns:a16="http://schemas.microsoft.com/office/drawing/2014/main" id="{6214F50C-697E-4712-B2A5-C496A7030337}"/>
                </a:ext>
              </a:extLst>
            </p:cNvPr>
            <p:cNvSpPr/>
            <p:nvPr/>
          </p:nvSpPr>
          <p:spPr>
            <a:xfrm>
              <a:off x="7227668" y="3481858"/>
              <a:ext cx="502286" cy="2734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39%</a:t>
              </a:r>
            </a:p>
          </p:txBody>
        </p:sp>
        <p:sp>
          <p:nvSpPr>
            <p:cNvPr id="113" name="Isosceles Triangle 112">
              <a:extLst>
                <a:ext uri="{FF2B5EF4-FFF2-40B4-BE49-F238E27FC236}">
                  <a16:creationId xmlns:a16="http://schemas.microsoft.com/office/drawing/2014/main" id="{FE2A74BE-1F35-45F6-A49C-1461E3EE3BCE}"/>
                </a:ext>
              </a:extLst>
            </p:cNvPr>
            <p:cNvSpPr/>
            <p:nvPr/>
          </p:nvSpPr>
          <p:spPr>
            <a:xfrm rot="10800000">
              <a:off x="7391668" y="3755328"/>
              <a:ext cx="174284" cy="11468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grpSp>
      <p:grpSp>
        <p:nvGrpSpPr>
          <p:cNvPr id="114" name="Group 113">
            <a:extLst>
              <a:ext uri="{FF2B5EF4-FFF2-40B4-BE49-F238E27FC236}">
                <a16:creationId xmlns:a16="http://schemas.microsoft.com/office/drawing/2014/main" id="{878F3C6C-51B8-47AD-960B-BFFE8FB58F83}"/>
              </a:ext>
            </a:extLst>
          </p:cNvPr>
          <p:cNvGrpSpPr/>
          <p:nvPr/>
        </p:nvGrpSpPr>
        <p:grpSpPr>
          <a:xfrm>
            <a:off x="8364281" y="2966713"/>
            <a:ext cx="351722" cy="292605"/>
            <a:chOff x="7227668" y="3481858"/>
            <a:chExt cx="502286" cy="388159"/>
          </a:xfrm>
          <a:solidFill>
            <a:schemeClr val="accent1"/>
          </a:solidFill>
        </p:grpSpPr>
        <p:sp>
          <p:nvSpPr>
            <p:cNvPr id="115" name="Rectangle 114">
              <a:extLst>
                <a:ext uri="{FF2B5EF4-FFF2-40B4-BE49-F238E27FC236}">
                  <a16:creationId xmlns:a16="http://schemas.microsoft.com/office/drawing/2014/main" id="{EA0A23D9-1FCF-4400-912D-D249FA40C6BB}"/>
                </a:ext>
              </a:extLst>
            </p:cNvPr>
            <p:cNvSpPr/>
            <p:nvPr/>
          </p:nvSpPr>
          <p:spPr>
            <a:xfrm>
              <a:off x="7227668" y="3481858"/>
              <a:ext cx="502286" cy="2734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27%</a:t>
              </a:r>
            </a:p>
          </p:txBody>
        </p:sp>
        <p:sp>
          <p:nvSpPr>
            <p:cNvPr id="116" name="Isosceles Triangle 115">
              <a:extLst>
                <a:ext uri="{FF2B5EF4-FFF2-40B4-BE49-F238E27FC236}">
                  <a16:creationId xmlns:a16="http://schemas.microsoft.com/office/drawing/2014/main" id="{1EE4C39A-CAF0-40B8-BD1D-330B8EC9A15C}"/>
                </a:ext>
              </a:extLst>
            </p:cNvPr>
            <p:cNvSpPr/>
            <p:nvPr/>
          </p:nvSpPr>
          <p:spPr>
            <a:xfrm rot="10800000">
              <a:off x="7391668" y="3755328"/>
              <a:ext cx="174284" cy="11468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grpSp>
      <p:grpSp>
        <p:nvGrpSpPr>
          <p:cNvPr id="117" name="Group 116">
            <a:extLst>
              <a:ext uri="{FF2B5EF4-FFF2-40B4-BE49-F238E27FC236}">
                <a16:creationId xmlns:a16="http://schemas.microsoft.com/office/drawing/2014/main" id="{98D5E2ED-3082-418F-A969-CF704544B875}"/>
              </a:ext>
            </a:extLst>
          </p:cNvPr>
          <p:cNvGrpSpPr/>
          <p:nvPr/>
        </p:nvGrpSpPr>
        <p:grpSpPr>
          <a:xfrm>
            <a:off x="9744031" y="2911340"/>
            <a:ext cx="351722" cy="292605"/>
            <a:chOff x="7227668" y="3481858"/>
            <a:chExt cx="502286" cy="388159"/>
          </a:xfrm>
          <a:solidFill>
            <a:schemeClr val="accent1"/>
          </a:solidFill>
        </p:grpSpPr>
        <p:sp>
          <p:nvSpPr>
            <p:cNvPr id="118" name="Rectangle 117">
              <a:extLst>
                <a:ext uri="{FF2B5EF4-FFF2-40B4-BE49-F238E27FC236}">
                  <a16:creationId xmlns:a16="http://schemas.microsoft.com/office/drawing/2014/main" id="{EDC5D370-DE97-4E9B-9D09-7A12E55DB1D8}"/>
                </a:ext>
              </a:extLst>
            </p:cNvPr>
            <p:cNvSpPr/>
            <p:nvPr/>
          </p:nvSpPr>
          <p:spPr>
            <a:xfrm>
              <a:off x="7227668" y="3481858"/>
              <a:ext cx="502286" cy="2734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28%</a:t>
              </a:r>
            </a:p>
          </p:txBody>
        </p:sp>
        <p:sp>
          <p:nvSpPr>
            <p:cNvPr id="119" name="Isosceles Triangle 118">
              <a:extLst>
                <a:ext uri="{FF2B5EF4-FFF2-40B4-BE49-F238E27FC236}">
                  <a16:creationId xmlns:a16="http://schemas.microsoft.com/office/drawing/2014/main" id="{53515E64-6B60-4539-82B0-582B31A054DD}"/>
                </a:ext>
              </a:extLst>
            </p:cNvPr>
            <p:cNvSpPr/>
            <p:nvPr/>
          </p:nvSpPr>
          <p:spPr>
            <a:xfrm rot="10800000">
              <a:off x="7391668" y="3755328"/>
              <a:ext cx="174284" cy="11468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grpSp>
      <p:grpSp>
        <p:nvGrpSpPr>
          <p:cNvPr id="120" name="Group 119">
            <a:extLst>
              <a:ext uri="{FF2B5EF4-FFF2-40B4-BE49-F238E27FC236}">
                <a16:creationId xmlns:a16="http://schemas.microsoft.com/office/drawing/2014/main" id="{1C0C1811-D0D0-4031-B4DE-5EF0D658F278}"/>
              </a:ext>
            </a:extLst>
          </p:cNvPr>
          <p:cNvGrpSpPr/>
          <p:nvPr/>
        </p:nvGrpSpPr>
        <p:grpSpPr>
          <a:xfrm>
            <a:off x="1602025" y="2661986"/>
            <a:ext cx="351722" cy="292582"/>
            <a:chOff x="7227668" y="3481885"/>
            <a:chExt cx="502286" cy="388132"/>
          </a:xfrm>
          <a:solidFill>
            <a:schemeClr val="accent1"/>
          </a:solidFill>
        </p:grpSpPr>
        <p:sp>
          <p:nvSpPr>
            <p:cNvPr id="121" name="Rectangle 120">
              <a:extLst>
                <a:ext uri="{FF2B5EF4-FFF2-40B4-BE49-F238E27FC236}">
                  <a16:creationId xmlns:a16="http://schemas.microsoft.com/office/drawing/2014/main" id="{CAF19207-7314-4CA0-99AC-7348B0D88B49}"/>
                </a:ext>
              </a:extLst>
            </p:cNvPr>
            <p:cNvSpPr/>
            <p:nvPr/>
          </p:nvSpPr>
          <p:spPr>
            <a:xfrm>
              <a:off x="7227668" y="3481885"/>
              <a:ext cx="502286" cy="2734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34%</a:t>
              </a:r>
            </a:p>
          </p:txBody>
        </p:sp>
        <p:sp>
          <p:nvSpPr>
            <p:cNvPr id="122" name="Isosceles Triangle 121">
              <a:extLst>
                <a:ext uri="{FF2B5EF4-FFF2-40B4-BE49-F238E27FC236}">
                  <a16:creationId xmlns:a16="http://schemas.microsoft.com/office/drawing/2014/main" id="{FE9E4E35-ABD8-438A-BB60-93B0E40D2F8E}"/>
                </a:ext>
              </a:extLst>
            </p:cNvPr>
            <p:cNvSpPr/>
            <p:nvPr/>
          </p:nvSpPr>
          <p:spPr>
            <a:xfrm rot="10800000">
              <a:off x="7391668" y="3755328"/>
              <a:ext cx="174284" cy="11468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grpSp>
      <p:grpSp>
        <p:nvGrpSpPr>
          <p:cNvPr id="123" name="Group 122">
            <a:extLst>
              <a:ext uri="{FF2B5EF4-FFF2-40B4-BE49-F238E27FC236}">
                <a16:creationId xmlns:a16="http://schemas.microsoft.com/office/drawing/2014/main" id="{2DE85ACE-CFE8-4587-B8B1-CBB34A3CAAF9}"/>
              </a:ext>
            </a:extLst>
          </p:cNvPr>
          <p:cNvGrpSpPr/>
          <p:nvPr/>
        </p:nvGrpSpPr>
        <p:grpSpPr>
          <a:xfrm>
            <a:off x="11118476" y="3322642"/>
            <a:ext cx="351722" cy="292602"/>
            <a:chOff x="7227668" y="3481862"/>
            <a:chExt cx="502286" cy="388155"/>
          </a:xfrm>
          <a:solidFill>
            <a:schemeClr val="accent1"/>
          </a:solidFill>
        </p:grpSpPr>
        <p:sp>
          <p:nvSpPr>
            <p:cNvPr id="124" name="Rectangle 123">
              <a:extLst>
                <a:ext uri="{FF2B5EF4-FFF2-40B4-BE49-F238E27FC236}">
                  <a16:creationId xmlns:a16="http://schemas.microsoft.com/office/drawing/2014/main" id="{3CB66994-0829-486E-BAFF-5AC76D51840A}"/>
                </a:ext>
              </a:extLst>
            </p:cNvPr>
            <p:cNvSpPr/>
            <p:nvPr/>
          </p:nvSpPr>
          <p:spPr>
            <a:xfrm>
              <a:off x="7227668" y="3481862"/>
              <a:ext cx="502286" cy="2734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19%</a:t>
              </a:r>
            </a:p>
          </p:txBody>
        </p:sp>
        <p:sp>
          <p:nvSpPr>
            <p:cNvPr id="125" name="Isosceles Triangle 124">
              <a:extLst>
                <a:ext uri="{FF2B5EF4-FFF2-40B4-BE49-F238E27FC236}">
                  <a16:creationId xmlns:a16="http://schemas.microsoft.com/office/drawing/2014/main" id="{2C76F363-718B-4EBF-BA17-22FCD4773DDE}"/>
                </a:ext>
              </a:extLst>
            </p:cNvPr>
            <p:cNvSpPr/>
            <p:nvPr/>
          </p:nvSpPr>
          <p:spPr>
            <a:xfrm rot="10800000">
              <a:off x="7391668" y="3755328"/>
              <a:ext cx="174284" cy="11468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grpSp>
      <p:grpSp>
        <p:nvGrpSpPr>
          <p:cNvPr id="2" name="Group 1">
            <a:extLst>
              <a:ext uri="{FF2B5EF4-FFF2-40B4-BE49-F238E27FC236}">
                <a16:creationId xmlns:a16="http://schemas.microsoft.com/office/drawing/2014/main" id="{AF30317A-BACE-128C-1FCC-8017945E1040}"/>
              </a:ext>
            </a:extLst>
          </p:cNvPr>
          <p:cNvGrpSpPr/>
          <p:nvPr/>
        </p:nvGrpSpPr>
        <p:grpSpPr>
          <a:xfrm>
            <a:off x="2504066" y="1601920"/>
            <a:ext cx="366537" cy="292602"/>
            <a:chOff x="7227668" y="3481862"/>
            <a:chExt cx="500634" cy="388155"/>
          </a:xfrm>
          <a:solidFill>
            <a:schemeClr val="accent1"/>
          </a:solidFill>
        </p:grpSpPr>
        <p:sp>
          <p:nvSpPr>
            <p:cNvPr id="3" name="Rectangle 2">
              <a:extLst>
                <a:ext uri="{FF2B5EF4-FFF2-40B4-BE49-F238E27FC236}">
                  <a16:creationId xmlns:a16="http://schemas.microsoft.com/office/drawing/2014/main" id="{3542B0D8-0ECD-F72F-F4A5-53379DDCEC0B}"/>
                </a:ext>
              </a:extLst>
            </p:cNvPr>
            <p:cNvSpPr/>
            <p:nvPr/>
          </p:nvSpPr>
          <p:spPr>
            <a:xfrm>
              <a:off x="7227668" y="3481862"/>
              <a:ext cx="500634" cy="2734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57%</a:t>
              </a:r>
            </a:p>
          </p:txBody>
        </p:sp>
        <p:sp>
          <p:nvSpPr>
            <p:cNvPr id="4" name="Isosceles Triangle 3">
              <a:extLst>
                <a:ext uri="{FF2B5EF4-FFF2-40B4-BE49-F238E27FC236}">
                  <a16:creationId xmlns:a16="http://schemas.microsoft.com/office/drawing/2014/main" id="{06122F61-70D5-B57D-EE38-597B0BB35FB4}"/>
                </a:ext>
              </a:extLst>
            </p:cNvPr>
            <p:cNvSpPr/>
            <p:nvPr/>
          </p:nvSpPr>
          <p:spPr>
            <a:xfrm rot="10800000">
              <a:off x="7390844" y="3755328"/>
              <a:ext cx="174284" cy="11468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spTree>
    <p:custDataLst>
      <p:tags r:id="rId1"/>
    </p:custDataLst>
    <p:extLst>
      <p:ext uri="{BB962C8B-B14F-4D97-AF65-F5344CB8AC3E}">
        <p14:creationId xmlns:p14="http://schemas.microsoft.com/office/powerpoint/2010/main" val="3202111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5">
            <a:extLst>
              <a:ext uri="{FF2B5EF4-FFF2-40B4-BE49-F238E27FC236}">
                <a16:creationId xmlns:a16="http://schemas.microsoft.com/office/drawing/2014/main" id="{DBCFB683-DC41-40DE-9858-EA263CF5D3EE}"/>
              </a:ext>
            </a:extLst>
          </p:cNvPr>
          <p:cNvGraphicFramePr>
            <a:graphicFrameLocks/>
          </p:cNvGraphicFramePr>
          <p:nvPr/>
        </p:nvGraphicFramePr>
        <p:xfrm>
          <a:off x="439083" y="883982"/>
          <a:ext cx="11273491" cy="5180642"/>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9FA399CC-0D08-4DC2-8EB4-3E7E528CAE5F}"/>
              </a:ext>
            </a:extLst>
          </p:cNvPr>
          <p:cNvSpPr>
            <a:spLocks noGrp="1"/>
          </p:cNvSpPr>
          <p:nvPr>
            <p:ph type="title"/>
          </p:nvPr>
        </p:nvSpPr>
        <p:spPr/>
        <p:txBody>
          <a:bodyPr/>
          <a:lstStyle/>
          <a:p>
            <a:r>
              <a:rPr lang="en-GB" dirty="0"/>
              <a:t>Emotional &amp; fame strategies are the most efficient</a:t>
            </a:r>
            <a:br>
              <a:rPr lang="en-GB" dirty="0"/>
            </a:br>
            <a:endParaRPr lang="en-GB" dirty="0"/>
          </a:p>
        </p:txBody>
      </p:sp>
      <p:sp>
        <p:nvSpPr>
          <p:cNvPr id="3" name="Text Placeholder 2">
            <a:extLst>
              <a:ext uri="{FF2B5EF4-FFF2-40B4-BE49-F238E27FC236}">
                <a16:creationId xmlns:a16="http://schemas.microsoft.com/office/drawing/2014/main" id="{F9387AA5-24C3-48EA-ABB7-37BFB8EE6FB5}"/>
              </a:ext>
            </a:extLst>
          </p:cNvPr>
          <p:cNvSpPr>
            <a:spLocks noGrp="1"/>
          </p:cNvSpPr>
          <p:nvPr>
            <p:ph type="body" sz="quarter" idx="15"/>
          </p:nvPr>
        </p:nvSpPr>
        <p:spPr/>
        <p:txBody>
          <a:bodyPr/>
          <a:lstStyle/>
          <a:p>
            <a:r>
              <a:rPr lang="en-GB" dirty="0"/>
              <a:t>Source:  IPA Databank, 2004-2016 </a:t>
            </a:r>
          </a:p>
        </p:txBody>
      </p:sp>
      <p:grpSp>
        <p:nvGrpSpPr>
          <p:cNvPr id="5" name="Group 4">
            <a:extLst>
              <a:ext uri="{FF2B5EF4-FFF2-40B4-BE49-F238E27FC236}">
                <a16:creationId xmlns:a16="http://schemas.microsoft.com/office/drawing/2014/main" id="{9123CC7D-2278-4041-8183-B5CD053D37DE}"/>
              </a:ext>
            </a:extLst>
          </p:cNvPr>
          <p:cNvGrpSpPr/>
          <p:nvPr/>
        </p:nvGrpSpPr>
        <p:grpSpPr>
          <a:xfrm>
            <a:off x="2996518" y="3983829"/>
            <a:ext cx="539261" cy="388159"/>
            <a:chOff x="8916260" y="2301857"/>
            <a:chExt cx="539261" cy="388159"/>
          </a:xfrm>
          <a:solidFill>
            <a:schemeClr val="accent2"/>
          </a:solidFill>
        </p:grpSpPr>
        <p:sp>
          <p:nvSpPr>
            <p:cNvPr id="6" name="Rectangle 5">
              <a:extLst>
                <a:ext uri="{FF2B5EF4-FFF2-40B4-BE49-F238E27FC236}">
                  <a16:creationId xmlns:a16="http://schemas.microsoft.com/office/drawing/2014/main" id="{FFFBC772-F49C-4A28-961A-C8EE8DF6D4CF}"/>
                </a:ext>
              </a:extLst>
            </p:cNvPr>
            <p:cNvSpPr/>
            <p:nvPr/>
          </p:nvSpPr>
          <p:spPr>
            <a:xfrm>
              <a:off x="8916260" y="2301857"/>
              <a:ext cx="539261" cy="2734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1200" cap="none" spc="0" normalizeH="0" baseline="0" noProof="0" dirty="0">
                <a:ln>
                  <a:noFill/>
                </a:ln>
                <a:solidFill>
                  <a:prstClr val="white"/>
                </a:solidFill>
                <a:effectLst/>
                <a:uLnTx/>
                <a:uFillTx/>
                <a:latin typeface="Arial"/>
                <a:ea typeface="+mn-ea"/>
                <a:cs typeface="+mn-cs"/>
              </a:endParaRPr>
            </a:p>
          </p:txBody>
        </p:sp>
        <p:sp>
          <p:nvSpPr>
            <p:cNvPr id="7" name="Isosceles Triangle 6">
              <a:extLst>
                <a:ext uri="{FF2B5EF4-FFF2-40B4-BE49-F238E27FC236}">
                  <a16:creationId xmlns:a16="http://schemas.microsoft.com/office/drawing/2014/main" id="{F4D75AED-E593-4EC3-86B9-B27C5247DA9C}"/>
                </a:ext>
              </a:extLst>
            </p:cNvPr>
            <p:cNvSpPr/>
            <p:nvPr/>
          </p:nvSpPr>
          <p:spPr>
            <a:xfrm rot="10800000">
              <a:off x="9098748" y="2575326"/>
              <a:ext cx="174284" cy="11469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8" name="TextBox 7">
            <a:extLst>
              <a:ext uri="{FF2B5EF4-FFF2-40B4-BE49-F238E27FC236}">
                <a16:creationId xmlns:a16="http://schemas.microsoft.com/office/drawing/2014/main" id="{478D489F-6474-47B9-A6A5-3480749DF0C5}"/>
              </a:ext>
            </a:extLst>
          </p:cNvPr>
          <p:cNvSpPr txBox="1"/>
          <p:nvPr/>
        </p:nvSpPr>
        <p:spPr>
          <a:xfrm>
            <a:off x="2904197" y="3993951"/>
            <a:ext cx="723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prstClr val="white"/>
                </a:solidFill>
                <a:latin typeface="Arial"/>
              </a:rPr>
              <a:t>0.2</a:t>
            </a:r>
            <a:endParaRPr kumimoji="0" lang="en-GB" sz="1400" b="1" i="0" u="none" strike="noStrike" kern="1200" cap="none" spc="0" normalizeH="0" baseline="0" noProof="0" dirty="0">
              <a:ln>
                <a:noFill/>
              </a:ln>
              <a:solidFill>
                <a:prstClr val="white"/>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D91783C3-4C55-4281-81A7-DCEA38F98817}"/>
              </a:ext>
            </a:extLst>
          </p:cNvPr>
          <p:cNvGrpSpPr/>
          <p:nvPr/>
        </p:nvGrpSpPr>
        <p:grpSpPr>
          <a:xfrm>
            <a:off x="6153105" y="2670510"/>
            <a:ext cx="539261" cy="388159"/>
            <a:chOff x="8916260" y="2301857"/>
            <a:chExt cx="539261" cy="388159"/>
          </a:xfrm>
          <a:solidFill>
            <a:schemeClr val="accent2"/>
          </a:solidFill>
        </p:grpSpPr>
        <p:sp>
          <p:nvSpPr>
            <p:cNvPr id="10" name="Rectangle 9">
              <a:extLst>
                <a:ext uri="{FF2B5EF4-FFF2-40B4-BE49-F238E27FC236}">
                  <a16:creationId xmlns:a16="http://schemas.microsoft.com/office/drawing/2014/main" id="{07CE2425-F2A8-4364-A967-29FB8654DB70}"/>
                </a:ext>
              </a:extLst>
            </p:cNvPr>
            <p:cNvSpPr/>
            <p:nvPr/>
          </p:nvSpPr>
          <p:spPr>
            <a:xfrm>
              <a:off x="8916260" y="2301857"/>
              <a:ext cx="539261" cy="2734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1200" cap="none" spc="0" normalizeH="0" baseline="0" noProof="0" dirty="0">
                <a:ln>
                  <a:noFill/>
                </a:ln>
                <a:solidFill>
                  <a:prstClr val="white"/>
                </a:solidFill>
                <a:effectLst/>
                <a:uLnTx/>
                <a:uFillTx/>
                <a:latin typeface="Arial"/>
                <a:ea typeface="+mn-ea"/>
                <a:cs typeface="+mn-cs"/>
              </a:endParaRPr>
            </a:p>
          </p:txBody>
        </p:sp>
        <p:sp>
          <p:nvSpPr>
            <p:cNvPr id="11" name="Isosceles Triangle 10">
              <a:extLst>
                <a:ext uri="{FF2B5EF4-FFF2-40B4-BE49-F238E27FC236}">
                  <a16:creationId xmlns:a16="http://schemas.microsoft.com/office/drawing/2014/main" id="{11004225-EA36-437A-855F-C1A787F7F38B}"/>
                </a:ext>
              </a:extLst>
            </p:cNvPr>
            <p:cNvSpPr/>
            <p:nvPr/>
          </p:nvSpPr>
          <p:spPr>
            <a:xfrm rot="10800000">
              <a:off x="9098748" y="2575326"/>
              <a:ext cx="174284" cy="11469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2" name="TextBox 11">
            <a:extLst>
              <a:ext uri="{FF2B5EF4-FFF2-40B4-BE49-F238E27FC236}">
                <a16:creationId xmlns:a16="http://schemas.microsoft.com/office/drawing/2014/main" id="{C028A0A7-3F14-4C72-8724-78327B0A8B06}"/>
              </a:ext>
            </a:extLst>
          </p:cNvPr>
          <p:cNvSpPr txBox="1"/>
          <p:nvPr/>
        </p:nvSpPr>
        <p:spPr>
          <a:xfrm>
            <a:off x="6047558" y="2645334"/>
            <a:ext cx="723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prstClr val="white"/>
                </a:solidFill>
                <a:latin typeface="Arial"/>
              </a:rPr>
              <a:t>1.0</a:t>
            </a:r>
            <a:endParaRPr kumimoji="0" lang="en-GB" sz="1400" b="1" i="0" u="none" strike="noStrike" kern="1200" cap="none" spc="0" normalizeH="0" baseline="0" noProof="0" dirty="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C69A3A53-98BC-4C85-9797-5584797FA9EE}"/>
              </a:ext>
            </a:extLst>
          </p:cNvPr>
          <p:cNvSpPr txBox="1"/>
          <p:nvPr/>
        </p:nvSpPr>
        <p:spPr>
          <a:xfrm>
            <a:off x="9147877" y="1934404"/>
            <a:ext cx="723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prstClr val="white"/>
                </a:solidFill>
                <a:latin typeface="Arial"/>
              </a:rPr>
              <a:t>1.0</a:t>
            </a:r>
            <a:endParaRPr kumimoji="0" lang="en-GB" sz="1400" b="1" i="0" u="none" strike="noStrike" kern="1200" cap="none" spc="0" normalizeH="0" baseline="0" noProof="0" dirty="0">
              <a:ln>
                <a:noFill/>
              </a:ln>
              <a:solidFill>
                <a:prstClr val="white"/>
              </a:solidFill>
              <a:effectLst/>
              <a:uLnTx/>
              <a:uFillTx/>
              <a:latin typeface="Arial"/>
              <a:ea typeface="+mn-ea"/>
              <a:cs typeface="+mn-cs"/>
            </a:endParaRPr>
          </a:p>
        </p:txBody>
      </p:sp>
      <p:grpSp>
        <p:nvGrpSpPr>
          <p:cNvPr id="15" name="Group 14">
            <a:extLst>
              <a:ext uri="{FF2B5EF4-FFF2-40B4-BE49-F238E27FC236}">
                <a16:creationId xmlns:a16="http://schemas.microsoft.com/office/drawing/2014/main" id="{9CF3893D-E533-44A3-908A-7F9277A6D50E}"/>
              </a:ext>
            </a:extLst>
          </p:cNvPr>
          <p:cNvGrpSpPr/>
          <p:nvPr/>
        </p:nvGrpSpPr>
        <p:grpSpPr>
          <a:xfrm>
            <a:off x="9285215" y="2232509"/>
            <a:ext cx="539261" cy="388159"/>
            <a:chOff x="8916260" y="2301857"/>
            <a:chExt cx="539261" cy="388159"/>
          </a:xfrm>
          <a:solidFill>
            <a:schemeClr val="accent2"/>
          </a:solidFill>
        </p:grpSpPr>
        <p:sp>
          <p:nvSpPr>
            <p:cNvPr id="16" name="Rectangle 15">
              <a:extLst>
                <a:ext uri="{FF2B5EF4-FFF2-40B4-BE49-F238E27FC236}">
                  <a16:creationId xmlns:a16="http://schemas.microsoft.com/office/drawing/2014/main" id="{140D9E01-F31C-40E7-A80E-BBF77ABD7EE6}"/>
                </a:ext>
              </a:extLst>
            </p:cNvPr>
            <p:cNvSpPr/>
            <p:nvPr/>
          </p:nvSpPr>
          <p:spPr>
            <a:xfrm>
              <a:off x="8916260" y="2301857"/>
              <a:ext cx="539261" cy="2734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1200" cap="none" spc="0" normalizeH="0" baseline="0" noProof="0" dirty="0">
                <a:ln>
                  <a:noFill/>
                </a:ln>
                <a:solidFill>
                  <a:prstClr val="white"/>
                </a:solidFill>
                <a:effectLst/>
                <a:uLnTx/>
                <a:uFillTx/>
                <a:latin typeface="Arial"/>
                <a:ea typeface="+mn-ea"/>
                <a:cs typeface="+mn-cs"/>
              </a:endParaRPr>
            </a:p>
          </p:txBody>
        </p:sp>
        <p:sp>
          <p:nvSpPr>
            <p:cNvPr id="17" name="Isosceles Triangle 16">
              <a:extLst>
                <a:ext uri="{FF2B5EF4-FFF2-40B4-BE49-F238E27FC236}">
                  <a16:creationId xmlns:a16="http://schemas.microsoft.com/office/drawing/2014/main" id="{DE9F678E-F93E-4178-B4E6-77A55DC6645D}"/>
                </a:ext>
              </a:extLst>
            </p:cNvPr>
            <p:cNvSpPr/>
            <p:nvPr/>
          </p:nvSpPr>
          <p:spPr>
            <a:xfrm rot="10800000">
              <a:off x="9098748" y="2575326"/>
              <a:ext cx="174284" cy="11469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8" name="TextBox 17">
            <a:extLst>
              <a:ext uri="{FF2B5EF4-FFF2-40B4-BE49-F238E27FC236}">
                <a16:creationId xmlns:a16="http://schemas.microsoft.com/office/drawing/2014/main" id="{2B6129CF-FE4F-4D70-AB9F-9C4B737BD368}"/>
              </a:ext>
            </a:extLst>
          </p:cNvPr>
          <p:cNvSpPr txBox="1"/>
          <p:nvPr/>
        </p:nvSpPr>
        <p:spPr>
          <a:xfrm>
            <a:off x="9192895" y="2215354"/>
            <a:ext cx="723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prstClr val="white"/>
                </a:solidFill>
                <a:latin typeface="Arial"/>
              </a:rPr>
              <a:t>1.3</a:t>
            </a:r>
            <a:endParaRPr kumimoji="0" lang="en-GB" sz="1400" b="1" i="0" u="none" strike="noStrike" kern="1200" cap="none" spc="0" normalizeH="0" baseline="0" noProof="0" dirty="0">
              <a:ln>
                <a:noFill/>
              </a:ln>
              <a:solidFill>
                <a:prstClr val="white"/>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113613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865C4F3-A4B0-A642-7E6C-41C393710D7F}"/>
              </a:ext>
            </a:extLst>
          </p:cNvPr>
          <p:cNvSpPr>
            <a:spLocks noGrp="1"/>
          </p:cNvSpPr>
          <p:nvPr>
            <p:ph type="pic" sz="quarter" idx="13"/>
          </p:nvPr>
        </p:nvSpPr>
        <p:spPr/>
        <p:txBody>
          <a:bodyPr/>
          <a:lstStyle/>
          <a:p>
            <a:endParaRPr lang="en-GB"/>
          </a:p>
        </p:txBody>
      </p:sp>
      <p:pic>
        <p:nvPicPr>
          <p:cNvPr id="7" name="Picture 6">
            <a:extLst>
              <a:ext uri="{FF2B5EF4-FFF2-40B4-BE49-F238E27FC236}">
                <a16:creationId xmlns:a16="http://schemas.microsoft.com/office/drawing/2014/main" id="{B1FBCD4D-BC81-2F44-131D-B56B0C6FA4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19">
            <a:extLst>
              <a:ext uri="{FF2B5EF4-FFF2-40B4-BE49-F238E27FC236}">
                <a16:creationId xmlns:a16="http://schemas.microsoft.com/office/drawing/2014/main" id="{AD678A53-4787-413E-B56E-A7C04D6A41EE}"/>
              </a:ext>
            </a:extLst>
          </p:cNvPr>
          <p:cNvSpPr/>
          <p:nvPr/>
        </p:nvSpPr>
        <p:spPr>
          <a:xfrm>
            <a:off x="1684421" y="0"/>
            <a:ext cx="10507579" cy="6858000"/>
          </a:xfrm>
          <a:prstGeom prst="rect">
            <a:avLst/>
          </a:prstGeom>
          <a:gradFill flip="none" rotWithShape="1">
            <a:gsLst>
              <a:gs pos="22000">
                <a:srgbClr val="000000">
                  <a:alpha val="66000"/>
                </a:srgbClr>
              </a:gs>
              <a:gs pos="69000">
                <a:schemeClr val="bg1">
                  <a:alpha val="3000"/>
                  <a:lumMod val="2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Title 4">
            <a:extLst>
              <a:ext uri="{FF2B5EF4-FFF2-40B4-BE49-F238E27FC236}">
                <a16:creationId xmlns:a16="http://schemas.microsoft.com/office/drawing/2014/main" id="{16748C4D-63B6-405B-9387-789C3D16EC25}"/>
              </a:ext>
            </a:extLst>
          </p:cNvPr>
          <p:cNvSpPr>
            <a:spLocks noGrp="1"/>
          </p:cNvSpPr>
          <p:nvPr>
            <p:ph type="title"/>
          </p:nvPr>
        </p:nvSpPr>
        <p:spPr>
          <a:xfrm>
            <a:off x="8486047" y="530862"/>
            <a:ext cx="3360196" cy="2216940"/>
          </a:xfrm>
        </p:spPr>
        <p:txBody>
          <a:bodyPr>
            <a:noAutofit/>
          </a:bodyPr>
          <a:lstStyle/>
          <a:p>
            <a:r>
              <a:rPr lang="en-GB" sz="2600" dirty="0"/>
              <a:t>TV ads are the most trusted form of advertising</a:t>
            </a:r>
            <a:br>
              <a:rPr lang="en-GB" sz="2600" dirty="0"/>
            </a:br>
            <a:br>
              <a:rPr lang="en-GB" sz="2600" dirty="0"/>
            </a:br>
            <a:br>
              <a:rPr lang="en-GB" sz="2600" dirty="0"/>
            </a:br>
            <a:endParaRPr lang="en-GB" sz="2600" dirty="0"/>
          </a:p>
        </p:txBody>
      </p:sp>
      <p:sp>
        <p:nvSpPr>
          <p:cNvPr id="10" name="Freeform 7">
            <a:extLst>
              <a:ext uri="{FF2B5EF4-FFF2-40B4-BE49-F238E27FC236}">
                <a16:creationId xmlns:a16="http://schemas.microsoft.com/office/drawing/2014/main" id="{B870145C-FC0F-40A5-8658-066DA0821AD6}"/>
              </a:ext>
            </a:extLst>
          </p:cNvPr>
          <p:cNvSpPr>
            <a:spLocks/>
          </p:cNvSpPr>
          <p:nvPr/>
        </p:nvSpPr>
        <p:spPr bwMode="auto">
          <a:xfrm>
            <a:off x="8359047" y="355388"/>
            <a:ext cx="3487197" cy="2600753"/>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DC5A7AB0-1E6C-4C47-A987-221919AA16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8" name="TextBox 7">
            <a:extLst>
              <a:ext uri="{FF2B5EF4-FFF2-40B4-BE49-F238E27FC236}">
                <a16:creationId xmlns:a16="http://schemas.microsoft.com/office/drawing/2014/main" id="{C46360F7-A956-88CF-E97D-392C2E4589A1}"/>
              </a:ext>
            </a:extLst>
          </p:cNvPr>
          <p:cNvSpPr txBox="1"/>
          <p:nvPr/>
        </p:nvSpPr>
        <p:spPr>
          <a:xfrm rot="16200000">
            <a:off x="10486929" y="4324278"/>
            <a:ext cx="2982494" cy="246221"/>
          </a:xfrm>
          <a:prstGeom prst="rect">
            <a:avLst/>
          </a:prstGeom>
          <a:noFill/>
        </p:spPr>
        <p:txBody>
          <a:bodyPr wrap="square" rtlCol="0">
            <a:spAutoFit/>
          </a:bodyPr>
          <a:lstStyle/>
          <a:p>
            <a:r>
              <a:rPr lang="en-US" sz="1000" dirty="0">
                <a:solidFill>
                  <a:schemeClr val="bg1"/>
                </a:solidFill>
              </a:rPr>
              <a:t>Bath &amp; Body Works - All Aboard</a:t>
            </a:r>
            <a:endParaRPr lang="en-GB" sz="1000" dirty="0">
              <a:solidFill>
                <a:schemeClr val="bg1"/>
              </a:solidFill>
            </a:endParaRPr>
          </a:p>
        </p:txBody>
      </p:sp>
    </p:spTree>
    <p:custDataLst>
      <p:tags r:id="rId1"/>
    </p:custDataLst>
    <p:extLst>
      <p:ext uri="{BB962C8B-B14F-4D97-AF65-F5344CB8AC3E}">
        <p14:creationId xmlns:p14="http://schemas.microsoft.com/office/powerpoint/2010/main" val="516716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6349-EC88-8447-F3A9-F97C4252D224}"/>
              </a:ext>
            </a:extLst>
          </p:cNvPr>
          <p:cNvSpPr>
            <a:spLocks noGrp="1"/>
          </p:cNvSpPr>
          <p:nvPr>
            <p:ph type="title"/>
          </p:nvPr>
        </p:nvSpPr>
        <p:spPr/>
        <p:txBody>
          <a:bodyPr>
            <a:normAutofit/>
          </a:bodyPr>
          <a:lstStyle/>
          <a:p>
            <a:r>
              <a:rPr lang="en-US" dirty="0"/>
              <a:t>People trust brands on TV more than anything else</a:t>
            </a:r>
            <a:endParaRPr lang="en-GB" dirty="0"/>
          </a:p>
        </p:txBody>
      </p:sp>
      <p:graphicFrame>
        <p:nvGraphicFramePr>
          <p:cNvPr id="7" name="Content Placeholder 6">
            <a:extLst>
              <a:ext uri="{FF2B5EF4-FFF2-40B4-BE49-F238E27FC236}">
                <a16:creationId xmlns:a16="http://schemas.microsoft.com/office/drawing/2014/main" id="{6FA02F1A-9CDB-83C1-2DDD-2B855B429884}"/>
              </a:ext>
            </a:extLst>
          </p:cNvPr>
          <p:cNvGraphicFramePr>
            <a:graphicFrameLocks noGrp="1"/>
          </p:cNvGraphicFramePr>
          <p:nvPr>
            <p:ph sz="quarter" idx="14"/>
          </p:nvPr>
        </p:nvGraphicFramePr>
        <p:xfrm>
          <a:off x="379413" y="1900040"/>
          <a:ext cx="11295062" cy="336569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a:extLst>
              <a:ext uri="{FF2B5EF4-FFF2-40B4-BE49-F238E27FC236}">
                <a16:creationId xmlns:a16="http://schemas.microsoft.com/office/drawing/2014/main" id="{FB520386-1E56-03B6-3F6F-574ECC4F6E1A}"/>
              </a:ext>
            </a:extLst>
          </p:cNvPr>
          <p:cNvSpPr>
            <a:spLocks noGrp="1"/>
          </p:cNvSpPr>
          <p:nvPr>
            <p:ph type="body" sz="quarter" idx="15"/>
          </p:nvPr>
        </p:nvSpPr>
        <p:spPr>
          <a:xfrm>
            <a:off x="377758" y="5365115"/>
            <a:ext cx="11628712" cy="836902"/>
          </a:xfrm>
        </p:spPr>
        <p:txBody>
          <a:bodyPr/>
          <a:lstStyle/>
          <a:p>
            <a:r>
              <a:rPr lang="en-US"/>
              <a:t>Source: Tapestry Research, 2025, ADS1a. Thinking about different places in which you see advertising, please tell us how you feel [TRUSTED] about brands that advertise [INSERT TYPE OF AD]. Social media e.g.  Facebook, Instagram and TikTok. </a:t>
            </a:r>
          </a:p>
        </p:txBody>
      </p:sp>
      <p:sp>
        <p:nvSpPr>
          <p:cNvPr id="9" name="TextBox 8">
            <a:extLst>
              <a:ext uri="{FF2B5EF4-FFF2-40B4-BE49-F238E27FC236}">
                <a16:creationId xmlns:a16="http://schemas.microsoft.com/office/drawing/2014/main" id="{DD3E18F7-ADCE-A997-1527-3197A0DDBEC1}"/>
              </a:ext>
            </a:extLst>
          </p:cNvPr>
          <p:cNvSpPr txBox="1"/>
          <p:nvPr/>
        </p:nvSpPr>
        <p:spPr>
          <a:xfrm>
            <a:off x="517525" y="1592263"/>
            <a:ext cx="1119504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D4D4D"/>
                </a:solidFill>
                <a:effectLst/>
                <a:uLnTx/>
                <a:uFillTx/>
                <a:latin typeface="Arial"/>
                <a:ea typeface="+mn-ea"/>
                <a:cs typeface="+mn-cs"/>
              </a:rPr>
              <a:t>% of people that trust brands that advertise on…</a:t>
            </a:r>
          </a:p>
        </p:txBody>
      </p:sp>
    </p:spTree>
    <p:extLst>
      <p:ext uri="{BB962C8B-B14F-4D97-AF65-F5344CB8AC3E}">
        <p14:creationId xmlns:p14="http://schemas.microsoft.com/office/powerpoint/2010/main" val="327665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7E052-016D-000D-4CE7-CD8DBB5667B7}"/>
              </a:ext>
            </a:extLst>
          </p:cNvPr>
          <p:cNvSpPr>
            <a:spLocks noGrp="1"/>
          </p:cNvSpPr>
          <p:nvPr>
            <p:ph type="title"/>
          </p:nvPr>
        </p:nvSpPr>
        <p:spPr>
          <a:xfrm>
            <a:off x="371475" y="359944"/>
            <a:ext cx="11820525" cy="1021181"/>
          </a:xfrm>
        </p:spPr>
        <p:txBody>
          <a:bodyPr>
            <a:normAutofit/>
          </a:bodyPr>
          <a:lstStyle/>
          <a:p>
            <a:r>
              <a:rPr lang="en-US" sz="2800" dirty="0"/>
              <a:t>TV is a trusted medium</a:t>
            </a:r>
          </a:p>
        </p:txBody>
      </p:sp>
      <p:sp>
        <p:nvSpPr>
          <p:cNvPr id="3" name="Text Placeholder 2">
            <a:extLst>
              <a:ext uri="{FF2B5EF4-FFF2-40B4-BE49-F238E27FC236}">
                <a16:creationId xmlns:a16="http://schemas.microsoft.com/office/drawing/2014/main" id="{72F860CA-3048-1390-7C39-EE84A0BABD12}"/>
              </a:ext>
            </a:extLst>
          </p:cNvPr>
          <p:cNvSpPr>
            <a:spLocks noGrp="1"/>
          </p:cNvSpPr>
          <p:nvPr>
            <p:ph type="body" sz="quarter" idx="15"/>
          </p:nvPr>
        </p:nvSpPr>
        <p:spPr/>
        <p:txBody>
          <a:bodyPr/>
          <a:lstStyle/>
          <a:p>
            <a:r>
              <a:rPr lang="en-GB" dirty="0"/>
              <a:t>Source</a:t>
            </a:r>
            <a:r>
              <a:rPr lang="en-US" dirty="0"/>
              <a:t>: IPA Databank 2014-2022 for profit cases *data available from 2016</a:t>
            </a:r>
            <a:endParaRPr lang="en-GB" dirty="0"/>
          </a:p>
        </p:txBody>
      </p:sp>
      <p:pic>
        <p:nvPicPr>
          <p:cNvPr id="5" name="Picture 4">
            <a:extLst>
              <a:ext uri="{FF2B5EF4-FFF2-40B4-BE49-F238E27FC236}">
                <a16:creationId xmlns:a16="http://schemas.microsoft.com/office/drawing/2014/main" id="{D2198AFC-238C-027E-A970-F59E56FA0094}"/>
              </a:ext>
            </a:extLst>
          </p:cNvPr>
          <p:cNvPicPr>
            <a:picLocks noChangeAspect="1"/>
          </p:cNvPicPr>
          <p:nvPr/>
        </p:nvPicPr>
        <p:blipFill>
          <a:blip r:embed="rId3"/>
          <a:stretch>
            <a:fillRect/>
          </a:stretch>
        </p:blipFill>
        <p:spPr>
          <a:xfrm>
            <a:off x="1455735" y="1264294"/>
            <a:ext cx="8660354" cy="3618791"/>
          </a:xfrm>
          <a:prstGeom prst="rect">
            <a:avLst/>
          </a:prstGeom>
          <a:effectLst>
            <a:outerShdw blurRad="266700" dist="38100" dir="2700000" algn="ctr" rotWithShape="0">
              <a:srgbClr val="000000">
                <a:alpha val="40000"/>
              </a:srgbClr>
            </a:outerShdw>
          </a:effectLst>
        </p:spPr>
      </p:pic>
      <p:grpSp>
        <p:nvGrpSpPr>
          <p:cNvPr id="11" name="Group 10">
            <a:extLst>
              <a:ext uri="{FF2B5EF4-FFF2-40B4-BE49-F238E27FC236}">
                <a16:creationId xmlns:a16="http://schemas.microsoft.com/office/drawing/2014/main" id="{791A554F-3AD2-89E0-8AD5-756412CA4344}"/>
              </a:ext>
            </a:extLst>
          </p:cNvPr>
          <p:cNvGrpSpPr/>
          <p:nvPr/>
        </p:nvGrpSpPr>
        <p:grpSpPr>
          <a:xfrm>
            <a:off x="9925522" y="5273288"/>
            <a:ext cx="2028365" cy="466476"/>
            <a:chOff x="9925522" y="5273288"/>
            <a:chExt cx="2028365" cy="466476"/>
          </a:xfrm>
        </p:grpSpPr>
        <p:pic>
          <p:nvPicPr>
            <p:cNvPr id="8" name="Picture 7">
              <a:extLst>
                <a:ext uri="{FF2B5EF4-FFF2-40B4-BE49-F238E27FC236}">
                  <a16:creationId xmlns:a16="http://schemas.microsoft.com/office/drawing/2014/main" id="{31513230-041B-AF2E-E8FF-6763A3C8B34F}"/>
                </a:ext>
              </a:extLst>
            </p:cNvPr>
            <p:cNvPicPr>
              <a:picLocks noChangeAspect="1"/>
            </p:cNvPicPr>
            <p:nvPr/>
          </p:nvPicPr>
          <p:blipFill>
            <a:blip r:embed="rId4"/>
            <a:stretch>
              <a:fillRect/>
            </a:stretch>
          </p:blipFill>
          <p:spPr>
            <a:xfrm>
              <a:off x="9925522" y="5301706"/>
              <a:ext cx="1257665" cy="409640"/>
            </a:xfrm>
            <a:prstGeom prst="rect">
              <a:avLst/>
            </a:prstGeom>
          </p:spPr>
        </p:pic>
        <p:pic>
          <p:nvPicPr>
            <p:cNvPr id="10" name="Picture 9">
              <a:extLst>
                <a:ext uri="{FF2B5EF4-FFF2-40B4-BE49-F238E27FC236}">
                  <a16:creationId xmlns:a16="http://schemas.microsoft.com/office/drawing/2014/main" id="{5BCDDEBF-453B-9232-0EB7-178293DF6D87}"/>
                </a:ext>
              </a:extLst>
            </p:cNvPr>
            <p:cNvPicPr>
              <a:picLocks noChangeAspect="1"/>
            </p:cNvPicPr>
            <p:nvPr/>
          </p:nvPicPr>
          <p:blipFill>
            <a:blip r:embed="rId5"/>
            <a:stretch>
              <a:fillRect/>
            </a:stretch>
          </p:blipFill>
          <p:spPr>
            <a:xfrm>
              <a:off x="11183187" y="5273288"/>
              <a:ext cx="770700" cy="466476"/>
            </a:xfrm>
            <a:prstGeom prst="rect">
              <a:avLst/>
            </a:prstGeom>
          </p:spPr>
        </p:pic>
      </p:grpSp>
    </p:spTree>
    <p:extLst>
      <p:ext uri="{BB962C8B-B14F-4D97-AF65-F5344CB8AC3E}">
        <p14:creationId xmlns:p14="http://schemas.microsoft.com/office/powerpoint/2010/main" val="3364355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B48DED-C18B-5919-46F1-AF4A4B9EEC66}"/>
              </a:ext>
            </a:extLst>
          </p:cNvPr>
          <p:cNvPicPr>
            <a:picLocks noChangeAspect="1"/>
          </p:cNvPicPr>
          <p:nvPr/>
        </p:nvPicPr>
        <p:blipFill>
          <a:blip r:embed="rId3"/>
          <a:stretch>
            <a:fillRect/>
          </a:stretch>
        </p:blipFill>
        <p:spPr>
          <a:xfrm>
            <a:off x="8754806" y="3317143"/>
            <a:ext cx="2846842" cy="1654335"/>
          </a:xfrm>
          <a:prstGeom prst="rect">
            <a:avLst/>
          </a:prstGeom>
        </p:spPr>
      </p:pic>
      <p:pic>
        <p:nvPicPr>
          <p:cNvPr id="3" name="Picture 2">
            <a:extLst>
              <a:ext uri="{FF2B5EF4-FFF2-40B4-BE49-F238E27FC236}">
                <a16:creationId xmlns:a16="http://schemas.microsoft.com/office/drawing/2014/main" id="{1650EE56-24BF-50F7-956A-88DC5A9A0B45}"/>
              </a:ext>
            </a:extLst>
          </p:cNvPr>
          <p:cNvPicPr>
            <a:picLocks noChangeAspect="1"/>
          </p:cNvPicPr>
          <p:nvPr/>
        </p:nvPicPr>
        <p:blipFill>
          <a:blip r:embed="rId4"/>
          <a:stretch>
            <a:fillRect/>
          </a:stretch>
        </p:blipFill>
        <p:spPr>
          <a:xfrm>
            <a:off x="5619275" y="1489850"/>
            <a:ext cx="2962966" cy="1631236"/>
          </a:xfrm>
          <a:prstGeom prst="rect">
            <a:avLst/>
          </a:prstGeom>
        </p:spPr>
      </p:pic>
      <p:sp>
        <p:nvSpPr>
          <p:cNvPr id="5" name="Title 4">
            <a:extLst>
              <a:ext uri="{FF2B5EF4-FFF2-40B4-BE49-F238E27FC236}">
                <a16:creationId xmlns:a16="http://schemas.microsoft.com/office/drawing/2014/main" id="{F15890E2-F1A9-439F-BE93-777991724593}"/>
              </a:ext>
            </a:extLst>
          </p:cNvPr>
          <p:cNvSpPr>
            <a:spLocks noGrp="1"/>
          </p:cNvSpPr>
          <p:nvPr>
            <p:ph type="title"/>
          </p:nvPr>
        </p:nvSpPr>
        <p:spPr/>
        <p:txBody>
          <a:bodyPr>
            <a:noAutofit/>
          </a:bodyPr>
          <a:lstStyle/>
          <a:p>
            <a:r>
              <a:rPr lang="en-GB" sz="2400" b="1" dirty="0"/>
              <a:t>Just as it turns people into stars,</a:t>
            </a:r>
            <a:br>
              <a:rPr lang="en-GB" sz="2400" b="1" dirty="0"/>
            </a:br>
            <a:r>
              <a:rPr lang="en-GB" sz="2400" b="1" dirty="0"/>
              <a:t>TV turns brands into household names</a:t>
            </a:r>
            <a:br>
              <a:rPr lang="en-GB" sz="2400" b="1" dirty="0"/>
            </a:br>
            <a:endParaRPr lang="en-GB" sz="2400" b="1" dirty="0"/>
          </a:p>
        </p:txBody>
      </p:sp>
      <p:sp>
        <p:nvSpPr>
          <p:cNvPr id="15" name="Text Placeholder 14">
            <a:extLst>
              <a:ext uri="{FF2B5EF4-FFF2-40B4-BE49-F238E27FC236}">
                <a16:creationId xmlns:a16="http://schemas.microsoft.com/office/drawing/2014/main" id="{B63A8B99-16C8-4C95-A20C-53F2AA5E41EF}"/>
              </a:ext>
            </a:extLst>
          </p:cNvPr>
          <p:cNvSpPr>
            <a:spLocks noGrp="1"/>
          </p:cNvSpPr>
          <p:nvPr>
            <p:ph type="body" sz="quarter" idx="13"/>
          </p:nvPr>
        </p:nvSpPr>
        <p:spPr/>
        <p:txBody>
          <a:bodyPr>
            <a:normAutofit/>
          </a:bodyPr>
          <a:lstStyle/>
          <a:p>
            <a:r>
              <a:rPr lang="en-GB" sz="1800" dirty="0"/>
              <a:t>Research has repeatedly shown that emotive advertising campaigns are by far the most effective</a:t>
            </a:r>
            <a:br>
              <a:rPr lang="en-GB" sz="1800" dirty="0"/>
            </a:br>
            <a:br>
              <a:rPr lang="en-GB" sz="1800" dirty="0"/>
            </a:br>
            <a:r>
              <a:rPr lang="en-GB" sz="1800" dirty="0"/>
              <a:t>Drawn from Thinkbox’s catalogue of research studies, let’s take a look at how emotion and branding work in TV advertising…</a:t>
            </a:r>
          </a:p>
        </p:txBody>
      </p:sp>
      <p:pic>
        <p:nvPicPr>
          <p:cNvPr id="8" name="Picture 7">
            <a:extLst>
              <a:ext uri="{FF2B5EF4-FFF2-40B4-BE49-F238E27FC236}">
                <a16:creationId xmlns:a16="http://schemas.microsoft.com/office/drawing/2014/main" id="{717C0C77-4B56-4E33-ACBE-6F3DAD9047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pic>
        <p:nvPicPr>
          <p:cNvPr id="23" name="Picture 22">
            <a:extLst>
              <a:ext uri="{FF2B5EF4-FFF2-40B4-BE49-F238E27FC236}">
                <a16:creationId xmlns:a16="http://schemas.microsoft.com/office/drawing/2014/main" id="{5E4EFDB8-64AF-482F-A217-EDCD3E4DC9D6}"/>
              </a:ext>
            </a:extLst>
          </p:cNvPr>
          <p:cNvPicPr>
            <a:picLocks noChangeAspect="1"/>
          </p:cNvPicPr>
          <p:nvPr/>
        </p:nvPicPr>
        <p:blipFill>
          <a:blip r:embed="rId6"/>
          <a:stretch>
            <a:fillRect/>
          </a:stretch>
        </p:blipFill>
        <p:spPr>
          <a:xfrm>
            <a:off x="5619278" y="3317143"/>
            <a:ext cx="2962964" cy="1654335"/>
          </a:xfrm>
          <a:prstGeom prst="rect">
            <a:avLst/>
          </a:prstGeom>
        </p:spPr>
      </p:pic>
      <p:pic>
        <p:nvPicPr>
          <p:cNvPr id="24" name="Picture 23">
            <a:extLst>
              <a:ext uri="{FF2B5EF4-FFF2-40B4-BE49-F238E27FC236}">
                <a16:creationId xmlns:a16="http://schemas.microsoft.com/office/drawing/2014/main" id="{850E93F7-5740-4EC5-849D-4902BDB8797D}"/>
              </a:ext>
            </a:extLst>
          </p:cNvPr>
          <p:cNvPicPr>
            <a:picLocks noChangeAspect="1"/>
          </p:cNvPicPr>
          <p:nvPr/>
        </p:nvPicPr>
        <p:blipFill>
          <a:blip r:embed="rId7"/>
          <a:stretch>
            <a:fillRect/>
          </a:stretch>
        </p:blipFill>
        <p:spPr>
          <a:xfrm>
            <a:off x="8754806" y="1494452"/>
            <a:ext cx="2846842" cy="1602480"/>
          </a:xfrm>
          <a:prstGeom prst="rect">
            <a:avLst/>
          </a:prstGeom>
        </p:spPr>
      </p:pic>
      <p:pic>
        <p:nvPicPr>
          <p:cNvPr id="6" name="Picture 5">
            <a:extLst>
              <a:ext uri="{FF2B5EF4-FFF2-40B4-BE49-F238E27FC236}">
                <a16:creationId xmlns:a16="http://schemas.microsoft.com/office/drawing/2014/main" id="{13FACE9B-B925-40AC-4D70-664C4EA47650}"/>
              </a:ext>
            </a:extLst>
          </p:cNvPr>
          <p:cNvPicPr>
            <a:picLocks noChangeAspect="1"/>
          </p:cNvPicPr>
          <p:nvPr/>
        </p:nvPicPr>
        <p:blipFill>
          <a:blip r:embed="rId8"/>
          <a:stretch>
            <a:fillRect/>
          </a:stretch>
        </p:blipFill>
        <p:spPr>
          <a:xfrm>
            <a:off x="5619277" y="3317143"/>
            <a:ext cx="2962964" cy="1649265"/>
          </a:xfrm>
          <a:prstGeom prst="rect">
            <a:avLst/>
          </a:prstGeom>
        </p:spPr>
      </p:pic>
    </p:spTree>
    <p:extLst>
      <p:ext uri="{BB962C8B-B14F-4D97-AF65-F5344CB8AC3E}">
        <p14:creationId xmlns:p14="http://schemas.microsoft.com/office/powerpoint/2010/main" val="2022857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F64C5B-B9EB-C046-24F8-9FBD3BBB9941}"/>
              </a:ext>
            </a:extLst>
          </p:cNvPr>
          <p:cNvSpPr>
            <a:spLocks noGrp="1"/>
          </p:cNvSpPr>
          <p:nvPr>
            <p:ph type="title"/>
          </p:nvPr>
        </p:nvSpPr>
        <p:spPr/>
        <p:txBody>
          <a:bodyPr/>
          <a:lstStyle/>
          <a:p>
            <a:r>
              <a:rPr lang="en-US" dirty="0"/>
              <a:t>TV advertising is the most trusted medium</a:t>
            </a:r>
            <a:endParaRPr lang="en-GB" dirty="0"/>
          </a:p>
        </p:txBody>
      </p:sp>
      <p:sp>
        <p:nvSpPr>
          <p:cNvPr id="6" name="Text Placeholder 5">
            <a:extLst>
              <a:ext uri="{FF2B5EF4-FFF2-40B4-BE49-F238E27FC236}">
                <a16:creationId xmlns:a16="http://schemas.microsoft.com/office/drawing/2014/main" id="{1CF6CDFF-0951-81BF-A60B-566DDCA41BF7}"/>
              </a:ext>
            </a:extLst>
          </p:cNvPr>
          <p:cNvSpPr>
            <a:spLocks noGrp="1"/>
          </p:cNvSpPr>
          <p:nvPr>
            <p:ph type="body" sz="quarter" idx="15"/>
          </p:nvPr>
        </p:nvSpPr>
        <p:spPr/>
        <p:txBody>
          <a:bodyPr/>
          <a:lstStyle/>
          <a:p>
            <a:pPr>
              <a:spcBef>
                <a:spcPts val="0"/>
              </a:spcBef>
            </a:pPr>
            <a:r>
              <a:rPr lang="en-US" dirty="0"/>
              <a:t>Source: Credos Trust Tracker (Advertising Association). </a:t>
            </a:r>
          </a:p>
          <a:p>
            <a:pPr>
              <a:spcBef>
                <a:spcPts val="0"/>
              </a:spcBef>
            </a:pPr>
            <a:r>
              <a:rPr lang="en-US" dirty="0"/>
              <a:t>Q. To what extent, if at all, do you trust each of the following types of advertising in relation to products and services? (very trusting / fairly trusting), Kantar, 2025, n= 2,534</a:t>
            </a:r>
          </a:p>
          <a:p>
            <a:pPr>
              <a:spcBef>
                <a:spcPts val="0"/>
              </a:spcBef>
            </a:pPr>
            <a:endParaRPr lang="en-GB" dirty="0"/>
          </a:p>
        </p:txBody>
      </p:sp>
      <p:pic>
        <p:nvPicPr>
          <p:cNvPr id="3" name="Picture 2">
            <a:extLst>
              <a:ext uri="{FF2B5EF4-FFF2-40B4-BE49-F238E27FC236}">
                <a16:creationId xmlns:a16="http://schemas.microsoft.com/office/drawing/2014/main" id="{E098AEED-A313-4095-AD4A-AF88BDE19C6F}"/>
              </a:ext>
            </a:extLst>
          </p:cNvPr>
          <p:cNvPicPr>
            <a:picLocks noChangeAspect="1"/>
          </p:cNvPicPr>
          <p:nvPr/>
        </p:nvPicPr>
        <p:blipFill>
          <a:blip r:embed="rId3"/>
          <a:stretch>
            <a:fillRect/>
          </a:stretch>
        </p:blipFill>
        <p:spPr>
          <a:xfrm>
            <a:off x="1283788" y="1188085"/>
            <a:ext cx="9624424" cy="4020113"/>
          </a:xfrm>
          <a:prstGeom prst="rect">
            <a:avLst/>
          </a:prstGeom>
          <a:effectLst>
            <a:outerShdw blurRad="228600" dist="63500" dir="2700000" algn="ctr" rotWithShape="0">
              <a:srgbClr val="000000">
                <a:alpha val="40000"/>
              </a:srgbClr>
            </a:outerShdw>
          </a:effectLst>
        </p:spPr>
      </p:pic>
    </p:spTree>
    <p:extLst>
      <p:ext uri="{BB962C8B-B14F-4D97-AF65-F5344CB8AC3E}">
        <p14:creationId xmlns:p14="http://schemas.microsoft.com/office/powerpoint/2010/main" val="238586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7C6B1360-5DB2-09F2-811E-2CB70E60A6B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a:prstGeom prst="rect">
            <a:avLst/>
          </a:prstGeom>
          <a:solidFill>
            <a:prstClr val="white">
              <a:lumMod val="85000"/>
            </a:prstClr>
          </a:solidFill>
        </p:spPr>
      </p:pic>
      <p:sp>
        <p:nvSpPr>
          <p:cNvPr id="2" name="Title 1">
            <a:extLst>
              <a:ext uri="{FF2B5EF4-FFF2-40B4-BE49-F238E27FC236}">
                <a16:creationId xmlns:a16="http://schemas.microsoft.com/office/drawing/2014/main" id="{B07A86FC-5AEE-4618-B98B-D9EB86A98AFD}"/>
              </a:ext>
            </a:extLst>
          </p:cNvPr>
          <p:cNvSpPr>
            <a:spLocks noGrp="1"/>
          </p:cNvSpPr>
          <p:nvPr>
            <p:ph type="title"/>
          </p:nvPr>
        </p:nvSpPr>
        <p:spPr/>
        <p:txBody>
          <a:bodyPr/>
          <a:lstStyle/>
          <a:p>
            <a:r>
              <a:rPr lang="en-GB" dirty="0"/>
              <a:t>Agenda</a:t>
            </a:r>
          </a:p>
        </p:txBody>
      </p:sp>
      <p:graphicFrame>
        <p:nvGraphicFramePr>
          <p:cNvPr id="8" name="Table 7">
            <a:extLst>
              <a:ext uri="{FF2B5EF4-FFF2-40B4-BE49-F238E27FC236}">
                <a16:creationId xmlns:a16="http://schemas.microsoft.com/office/drawing/2014/main" id="{311D8F57-5E76-49E9-A2A2-1C422824623E}"/>
              </a:ext>
            </a:extLst>
          </p:cNvPr>
          <p:cNvGraphicFramePr>
            <a:graphicFrameLocks noGrp="1"/>
          </p:cNvGraphicFramePr>
          <p:nvPr>
            <p:extLst>
              <p:ext uri="{D42A27DB-BD31-4B8C-83A1-F6EECF244321}">
                <p14:modId xmlns:p14="http://schemas.microsoft.com/office/powerpoint/2010/main" val="4037172021"/>
              </p:ext>
            </p:extLst>
          </p:nvPr>
        </p:nvGraphicFramePr>
        <p:xfrm>
          <a:off x="175491" y="1678362"/>
          <a:ext cx="5644285" cy="2211252"/>
        </p:xfrm>
        <a:graphic>
          <a:graphicData uri="http://schemas.openxmlformats.org/drawingml/2006/table">
            <a:tbl>
              <a:tblPr firstRow="1" bandRow="1">
                <a:tableStyleId>{5C22544A-7EE6-4342-B048-85BDC9FD1C3A}</a:tableStyleId>
              </a:tblPr>
              <a:tblGrid>
                <a:gridCol w="5132796">
                  <a:extLst>
                    <a:ext uri="{9D8B030D-6E8A-4147-A177-3AD203B41FA5}">
                      <a16:colId xmlns:a16="http://schemas.microsoft.com/office/drawing/2014/main" val="1497214192"/>
                    </a:ext>
                  </a:extLst>
                </a:gridCol>
                <a:gridCol w="511489">
                  <a:extLst>
                    <a:ext uri="{9D8B030D-6E8A-4147-A177-3AD203B41FA5}">
                      <a16:colId xmlns:a16="http://schemas.microsoft.com/office/drawing/2014/main" val="2303286546"/>
                    </a:ext>
                  </a:extLst>
                </a:gridCol>
              </a:tblGrid>
              <a:tr h="552813">
                <a:tc>
                  <a:txBody>
                    <a:bodyPr/>
                    <a:lstStyle/>
                    <a:p>
                      <a:r>
                        <a:rPr lang="en-GB" sz="1400" b="1" dirty="0">
                          <a:solidFill>
                            <a:schemeClr val="accent1">
                              <a:lumMod val="20000"/>
                              <a:lumOff val="80000"/>
                            </a:schemeClr>
                          </a:solidFill>
                        </a:rPr>
                        <a:t>WHY BRANDS MATTER</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7255761"/>
                  </a:ext>
                </a:extLst>
              </a:tr>
              <a:tr h="552813">
                <a:tc>
                  <a:txBody>
                    <a:bodyPr/>
                    <a:lstStyle/>
                    <a:p>
                      <a:r>
                        <a:rPr lang="en-GB" sz="1400" b="1" dirty="0">
                          <a:solidFill>
                            <a:schemeClr val="accent2">
                              <a:lumMod val="20000"/>
                              <a:lumOff val="80000"/>
                            </a:schemeClr>
                          </a:solidFill>
                        </a:rPr>
                        <a:t>THE IMPORTANCE OF EMOTION, FAME &amp; TRUST</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935599331"/>
                  </a:ext>
                </a:extLst>
              </a:tr>
              <a:tr h="552813">
                <a:tc>
                  <a:txBody>
                    <a:bodyPr/>
                    <a:lstStyle/>
                    <a:p>
                      <a:r>
                        <a:rPr lang="en-GB" sz="1400" b="1" dirty="0">
                          <a:solidFill>
                            <a:schemeClr val="accent3"/>
                          </a:solidFill>
                        </a:rPr>
                        <a:t>MEMORY &amp; STORYTELLING </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807201451"/>
                  </a:ext>
                </a:extLst>
              </a:tr>
              <a:tr h="552813">
                <a:tc>
                  <a:txBody>
                    <a:bodyPr/>
                    <a:lstStyle/>
                    <a:p>
                      <a:r>
                        <a:rPr lang="en-GB" sz="1400" b="1" dirty="0">
                          <a:solidFill>
                            <a:schemeClr val="accent6">
                              <a:lumMod val="40000"/>
                              <a:lumOff val="60000"/>
                            </a:schemeClr>
                          </a:solidFill>
                        </a:rPr>
                        <a:t>BOOSTING THE EFFECTS OF BRANDING</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879502170"/>
                  </a:ext>
                </a:extLst>
              </a:tr>
            </a:tbl>
          </a:graphicData>
        </a:graphic>
      </p:graphicFrame>
      <p:sp>
        <p:nvSpPr>
          <p:cNvPr id="27" name="TextBox 26">
            <a:extLst>
              <a:ext uri="{FF2B5EF4-FFF2-40B4-BE49-F238E27FC236}">
                <a16:creationId xmlns:a16="http://schemas.microsoft.com/office/drawing/2014/main" id="{2F0192A7-011B-420E-8BC0-F97156A3434C}"/>
              </a:ext>
            </a:extLst>
          </p:cNvPr>
          <p:cNvSpPr txBox="1"/>
          <p:nvPr/>
        </p:nvSpPr>
        <p:spPr>
          <a:xfrm>
            <a:off x="491320" y="1143423"/>
            <a:ext cx="4637252" cy="338554"/>
          </a:xfrm>
          <a:prstGeom prst="rect">
            <a:avLst/>
          </a:prstGeom>
          <a:solidFill>
            <a:schemeClr val="bg1"/>
          </a:solidFill>
        </p:spPr>
        <p:txBody>
          <a:bodyPr wrap="square" rtlCol="0">
            <a:spAutoFit/>
          </a:bodyPr>
          <a:lstStyle/>
          <a:p>
            <a:pPr algn="l"/>
            <a:endParaRPr lang="en-GB" sz="1600" dirty="0" err="1">
              <a:solidFill>
                <a:schemeClr val="bg2"/>
              </a:solidFill>
            </a:endParaRPr>
          </a:p>
        </p:txBody>
      </p:sp>
      <p:sp>
        <p:nvSpPr>
          <p:cNvPr id="4" name="TextBox 3">
            <a:extLst>
              <a:ext uri="{FF2B5EF4-FFF2-40B4-BE49-F238E27FC236}">
                <a16:creationId xmlns:a16="http://schemas.microsoft.com/office/drawing/2014/main" id="{06E826FE-98AE-AFB6-F4E6-7A1F21E60121}"/>
              </a:ext>
            </a:extLst>
          </p:cNvPr>
          <p:cNvSpPr txBox="1"/>
          <p:nvPr/>
        </p:nvSpPr>
        <p:spPr>
          <a:xfrm rot="16200000">
            <a:off x="10518886" y="4256131"/>
            <a:ext cx="2982494" cy="246221"/>
          </a:xfrm>
          <a:prstGeom prst="rect">
            <a:avLst/>
          </a:prstGeom>
          <a:noFill/>
        </p:spPr>
        <p:txBody>
          <a:bodyPr wrap="square" rtlCol="0">
            <a:spAutoFit/>
          </a:bodyPr>
          <a:lstStyle/>
          <a:p>
            <a:r>
              <a:rPr lang="en-GB" sz="1000" dirty="0">
                <a:solidFill>
                  <a:schemeClr val="bg1"/>
                </a:solidFill>
              </a:rPr>
              <a:t>Very – The Destination for Spring Style</a:t>
            </a:r>
          </a:p>
        </p:txBody>
      </p:sp>
      <p:sp>
        <p:nvSpPr>
          <p:cNvPr id="5" name="TextBox 4">
            <a:extLst>
              <a:ext uri="{FF2B5EF4-FFF2-40B4-BE49-F238E27FC236}">
                <a16:creationId xmlns:a16="http://schemas.microsoft.com/office/drawing/2014/main" id="{7DF33F9E-A6CA-CF1E-6A7F-46B28BD09D3E}"/>
              </a:ext>
            </a:extLst>
          </p:cNvPr>
          <p:cNvSpPr txBox="1"/>
          <p:nvPr/>
        </p:nvSpPr>
        <p:spPr>
          <a:xfrm rot="16200000">
            <a:off x="10486929" y="4324278"/>
            <a:ext cx="2982494" cy="246221"/>
          </a:xfrm>
          <a:prstGeom prst="rect">
            <a:avLst/>
          </a:prstGeom>
          <a:noFill/>
        </p:spPr>
        <p:txBody>
          <a:bodyPr wrap="square" rtlCol="0">
            <a:spAutoFit/>
          </a:bodyPr>
          <a:lstStyle/>
          <a:p>
            <a:r>
              <a:rPr lang="en-US" sz="1000" dirty="0" err="1">
                <a:solidFill>
                  <a:schemeClr val="bg1"/>
                </a:solidFill>
              </a:rPr>
              <a:t>Irn</a:t>
            </a:r>
            <a:r>
              <a:rPr lang="en-US" sz="1000" dirty="0">
                <a:solidFill>
                  <a:schemeClr val="bg1"/>
                </a:solidFill>
              </a:rPr>
              <a:t> Bru - Park</a:t>
            </a:r>
            <a:endParaRPr lang="en-GB" sz="1000" dirty="0">
              <a:solidFill>
                <a:schemeClr val="bg1"/>
              </a:solidFill>
            </a:endParaRPr>
          </a:p>
        </p:txBody>
      </p:sp>
    </p:spTree>
    <p:extLst>
      <p:ext uri="{BB962C8B-B14F-4D97-AF65-F5344CB8AC3E}">
        <p14:creationId xmlns:p14="http://schemas.microsoft.com/office/powerpoint/2010/main" val="170330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CDCEE184-15DD-2E6F-34B1-2A7F4AC8E14F}"/>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a:prstGeom prst="rect">
            <a:avLst/>
          </a:prstGeom>
          <a:solidFill>
            <a:prstClr val="white">
              <a:lumMod val="85000"/>
            </a:prstClr>
          </a:solidFill>
        </p:spPr>
      </p:pic>
      <p:sp>
        <p:nvSpPr>
          <p:cNvPr id="20" name="Rectangle 19">
            <a:extLst>
              <a:ext uri="{FF2B5EF4-FFF2-40B4-BE49-F238E27FC236}">
                <a16:creationId xmlns:a16="http://schemas.microsoft.com/office/drawing/2014/main" id="{AD678A53-4787-413E-B56E-A7C04D6A41EE}"/>
              </a:ext>
            </a:extLst>
          </p:cNvPr>
          <p:cNvSpPr/>
          <p:nvPr/>
        </p:nvSpPr>
        <p:spPr>
          <a:xfrm>
            <a:off x="1684421" y="0"/>
            <a:ext cx="10507579" cy="6858000"/>
          </a:xfrm>
          <a:prstGeom prst="rect">
            <a:avLst/>
          </a:prstGeom>
          <a:gradFill flip="none" rotWithShape="1">
            <a:gsLst>
              <a:gs pos="22000">
                <a:srgbClr val="000000">
                  <a:alpha val="66000"/>
                </a:srgbClr>
              </a:gs>
              <a:gs pos="69000">
                <a:schemeClr val="bg1">
                  <a:alpha val="3000"/>
                  <a:lumMod val="2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Title 4">
            <a:extLst>
              <a:ext uri="{FF2B5EF4-FFF2-40B4-BE49-F238E27FC236}">
                <a16:creationId xmlns:a16="http://schemas.microsoft.com/office/drawing/2014/main" id="{16748C4D-63B6-405B-9387-789C3D16EC25}"/>
              </a:ext>
            </a:extLst>
          </p:cNvPr>
          <p:cNvSpPr>
            <a:spLocks noGrp="1"/>
          </p:cNvSpPr>
          <p:nvPr>
            <p:ph type="title"/>
          </p:nvPr>
        </p:nvSpPr>
        <p:spPr>
          <a:xfrm>
            <a:off x="8585200" y="530862"/>
            <a:ext cx="3360196" cy="2216940"/>
          </a:xfrm>
        </p:spPr>
        <p:txBody>
          <a:bodyPr>
            <a:normAutofit fontScale="90000"/>
          </a:bodyPr>
          <a:lstStyle/>
          <a:p>
            <a:r>
              <a:rPr lang="en-GB" sz="3200" dirty="0"/>
              <a:t>Emotion is a key driver for </a:t>
            </a:r>
            <a:r>
              <a:rPr lang="en-GB" sz="3200" dirty="0">
                <a:solidFill>
                  <a:srgbClr val="FFC000"/>
                </a:solidFill>
              </a:rPr>
              <a:t>long-term memory</a:t>
            </a:r>
            <a:br>
              <a:rPr lang="en-GB" sz="3200" dirty="0"/>
            </a:br>
            <a:br>
              <a:rPr lang="en-GB" sz="3200" dirty="0"/>
            </a:br>
            <a:endParaRPr lang="en-GB" sz="3200" dirty="0"/>
          </a:p>
        </p:txBody>
      </p:sp>
      <p:sp>
        <p:nvSpPr>
          <p:cNvPr id="10" name="Freeform 7">
            <a:extLst>
              <a:ext uri="{FF2B5EF4-FFF2-40B4-BE49-F238E27FC236}">
                <a16:creationId xmlns:a16="http://schemas.microsoft.com/office/drawing/2014/main" id="{B870145C-FC0F-40A5-8658-066DA0821AD6}"/>
              </a:ext>
            </a:extLst>
          </p:cNvPr>
          <p:cNvSpPr>
            <a:spLocks/>
          </p:cNvSpPr>
          <p:nvPr/>
        </p:nvSpPr>
        <p:spPr bwMode="auto">
          <a:xfrm>
            <a:off x="8458200" y="355388"/>
            <a:ext cx="3487197" cy="3988012"/>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DC5A7AB0-1E6C-4C47-A987-221919AA16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7" name="TextBox 6">
            <a:extLst>
              <a:ext uri="{FF2B5EF4-FFF2-40B4-BE49-F238E27FC236}">
                <a16:creationId xmlns:a16="http://schemas.microsoft.com/office/drawing/2014/main" id="{3257E75D-8F67-BC46-DB94-F32C55294898}"/>
              </a:ext>
            </a:extLst>
          </p:cNvPr>
          <p:cNvSpPr txBox="1"/>
          <p:nvPr/>
        </p:nvSpPr>
        <p:spPr>
          <a:xfrm rot="16200000">
            <a:off x="10577260" y="4347923"/>
            <a:ext cx="2982494" cy="246221"/>
          </a:xfrm>
          <a:prstGeom prst="rect">
            <a:avLst/>
          </a:prstGeom>
          <a:noFill/>
        </p:spPr>
        <p:txBody>
          <a:bodyPr wrap="square" rtlCol="0">
            <a:spAutoFit/>
          </a:bodyPr>
          <a:lstStyle/>
          <a:p>
            <a:r>
              <a:rPr lang="en-US" sz="1000" dirty="0">
                <a:solidFill>
                  <a:schemeClr val="bg1"/>
                </a:solidFill>
              </a:rPr>
              <a:t>ITV - There's No Place Like ITV</a:t>
            </a:r>
            <a:endParaRPr lang="en-GB" sz="1000" dirty="0">
              <a:solidFill>
                <a:schemeClr val="bg1"/>
              </a:solidFill>
            </a:endParaRPr>
          </a:p>
        </p:txBody>
      </p:sp>
    </p:spTree>
    <p:custDataLst>
      <p:tags r:id="rId1"/>
    </p:custDataLst>
    <p:extLst>
      <p:ext uri="{BB962C8B-B14F-4D97-AF65-F5344CB8AC3E}">
        <p14:creationId xmlns:p14="http://schemas.microsoft.com/office/powerpoint/2010/main" val="1575978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9591197-AF84-9590-FAA0-4349DBE40EFC}"/>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a:prstGeom prst="rect">
            <a:avLst/>
          </a:prstGeom>
          <a:solidFill>
            <a:prstClr val="white">
              <a:lumMod val="85000"/>
            </a:prstClr>
          </a:solidFill>
        </p:spPr>
      </p:pic>
      <p:sp>
        <p:nvSpPr>
          <p:cNvPr id="2" name="Title 1">
            <a:extLst>
              <a:ext uri="{FF2B5EF4-FFF2-40B4-BE49-F238E27FC236}">
                <a16:creationId xmlns:a16="http://schemas.microsoft.com/office/drawing/2014/main" id="{BF79E1D1-1B6C-4256-B4E5-7CCD1A5529FF}"/>
              </a:ext>
            </a:extLst>
          </p:cNvPr>
          <p:cNvSpPr>
            <a:spLocks noGrp="1"/>
          </p:cNvSpPr>
          <p:nvPr>
            <p:ph type="title"/>
          </p:nvPr>
        </p:nvSpPr>
        <p:spPr/>
        <p:txBody>
          <a:bodyPr/>
          <a:lstStyle/>
          <a:p>
            <a:r>
              <a:rPr lang="en-GB" dirty="0"/>
              <a:t>How does memory </a:t>
            </a:r>
            <a:r>
              <a:rPr lang="en-GB"/>
              <a:t>work in </a:t>
            </a:r>
            <a:r>
              <a:rPr lang="en-GB" dirty="0"/>
              <a:t>advertising?</a:t>
            </a:r>
          </a:p>
        </p:txBody>
      </p:sp>
      <p:sp>
        <p:nvSpPr>
          <p:cNvPr id="4" name="Text Placeholder 3">
            <a:extLst>
              <a:ext uri="{FF2B5EF4-FFF2-40B4-BE49-F238E27FC236}">
                <a16:creationId xmlns:a16="http://schemas.microsoft.com/office/drawing/2014/main" id="{58D8F4D6-C6B5-43F3-BD3A-B38CBFE64441}"/>
              </a:ext>
            </a:extLst>
          </p:cNvPr>
          <p:cNvSpPr>
            <a:spLocks noGrp="1"/>
          </p:cNvSpPr>
          <p:nvPr>
            <p:ph type="body" sz="quarter" idx="13"/>
          </p:nvPr>
        </p:nvSpPr>
        <p:spPr>
          <a:xfrm>
            <a:off x="377758" y="1614207"/>
            <a:ext cx="5042381" cy="3651531"/>
          </a:xfrm>
        </p:spPr>
        <p:txBody>
          <a:bodyPr>
            <a:normAutofit/>
          </a:bodyPr>
          <a:lstStyle/>
          <a:p>
            <a:pPr marL="285750" indent="-285750">
              <a:buFontTx/>
              <a:buChar char="-"/>
            </a:pPr>
            <a:r>
              <a:rPr lang="en-GB" sz="1800" dirty="0"/>
              <a:t>We remember things that evoke strong </a:t>
            </a:r>
            <a:r>
              <a:rPr lang="en-GB" sz="1800" b="1" dirty="0">
                <a:solidFill>
                  <a:schemeClr val="tx2"/>
                </a:solidFill>
              </a:rPr>
              <a:t>emotions</a:t>
            </a:r>
          </a:p>
          <a:p>
            <a:pPr marL="285750" indent="-285750">
              <a:buFontTx/>
              <a:buChar char="-"/>
            </a:pPr>
            <a:r>
              <a:rPr lang="en-GB" sz="1800" dirty="0"/>
              <a:t>Long-term memory is anything longer than a few seconds &amp; can stay with us for a </a:t>
            </a:r>
            <a:r>
              <a:rPr lang="en-GB" sz="1800" b="1" dirty="0">
                <a:solidFill>
                  <a:schemeClr val="tx2"/>
                </a:solidFill>
              </a:rPr>
              <a:t>lifetime</a:t>
            </a:r>
          </a:p>
          <a:p>
            <a:pPr marL="285750" indent="-285750">
              <a:buFontTx/>
              <a:buChar char="-"/>
            </a:pPr>
            <a:r>
              <a:rPr lang="en-GB" sz="1800" dirty="0"/>
              <a:t>Long-term memory encoding is linked to </a:t>
            </a:r>
            <a:r>
              <a:rPr lang="en-GB" sz="1800" b="1" dirty="0">
                <a:solidFill>
                  <a:schemeClr val="tx2"/>
                </a:solidFill>
              </a:rPr>
              <a:t>decision</a:t>
            </a:r>
            <a:r>
              <a:rPr lang="en-GB" sz="1800" dirty="0"/>
              <a:t> </a:t>
            </a:r>
            <a:r>
              <a:rPr lang="en-GB" sz="1800" b="1" dirty="0">
                <a:solidFill>
                  <a:schemeClr val="tx2"/>
                </a:solidFill>
              </a:rPr>
              <a:t>making</a:t>
            </a:r>
            <a:r>
              <a:rPr lang="en-GB" sz="1800" dirty="0"/>
              <a:t> &amp; future behaviour</a:t>
            </a:r>
          </a:p>
          <a:p>
            <a:pPr marL="285750" indent="-285750">
              <a:buFontTx/>
              <a:buChar char="-"/>
            </a:pPr>
            <a:r>
              <a:rPr lang="en-GB" sz="1800" dirty="0"/>
              <a:t>For advertisers, it is </a:t>
            </a:r>
            <a:r>
              <a:rPr lang="en-GB" sz="1800" b="1" dirty="0">
                <a:solidFill>
                  <a:schemeClr val="tx2"/>
                </a:solidFill>
              </a:rPr>
              <a:t>crucial</a:t>
            </a:r>
            <a:r>
              <a:rPr lang="en-GB" sz="1800" dirty="0"/>
              <a:t> for ads to reach this part of the brain</a:t>
            </a:r>
          </a:p>
        </p:txBody>
      </p:sp>
      <p:sp>
        <p:nvSpPr>
          <p:cNvPr id="8" name="Text Placeholder 7">
            <a:extLst>
              <a:ext uri="{FF2B5EF4-FFF2-40B4-BE49-F238E27FC236}">
                <a16:creationId xmlns:a16="http://schemas.microsoft.com/office/drawing/2014/main" id="{A772EE87-7CC6-4D43-8184-3C47E16B44AD}"/>
              </a:ext>
            </a:extLst>
          </p:cNvPr>
          <p:cNvSpPr>
            <a:spLocks noGrp="1"/>
          </p:cNvSpPr>
          <p:nvPr>
            <p:ph type="body" sz="quarter" idx="15"/>
          </p:nvPr>
        </p:nvSpPr>
        <p:spPr/>
        <p:txBody>
          <a:bodyPr/>
          <a:lstStyle/>
          <a:p>
            <a:r>
              <a:rPr lang="en-GB" dirty="0"/>
              <a:t>Source: ‘Creative Drivers of Effectiveness’, 2016, Thinkbox</a:t>
            </a:r>
          </a:p>
        </p:txBody>
      </p:sp>
      <p:sp>
        <p:nvSpPr>
          <p:cNvPr id="9" name="TextBox 8">
            <a:extLst>
              <a:ext uri="{FF2B5EF4-FFF2-40B4-BE49-F238E27FC236}">
                <a16:creationId xmlns:a16="http://schemas.microsoft.com/office/drawing/2014/main" id="{54EAF5D3-384A-9728-9C2C-8AA7FB7A5668}"/>
              </a:ext>
            </a:extLst>
          </p:cNvPr>
          <p:cNvSpPr txBox="1"/>
          <p:nvPr/>
        </p:nvSpPr>
        <p:spPr>
          <a:xfrm rot="16200000">
            <a:off x="10486929" y="4324278"/>
            <a:ext cx="2982494" cy="246221"/>
          </a:xfrm>
          <a:prstGeom prst="rect">
            <a:avLst/>
          </a:prstGeom>
          <a:noFill/>
        </p:spPr>
        <p:txBody>
          <a:bodyPr wrap="square" rtlCol="0">
            <a:spAutoFit/>
          </a:bodyPr>
          <a:lstStyle/>
          <a:p>
            <a:r>
              <a:rPr lang="en-US" sz="1000" dirty="0">
                <a:solidFill>
                  <a:schemeClr val="bg1"/>
                </a:solidFill>
              </a:rPr>
              <a:t>Lenovo - A World Gone Football </a:t>
            </a:r>
            <a:endParaRPr lang="en-GB" sz="1000" dirty="0">
              <a:solidFill>
                <a:schemeClr val="bg1"/>
              </a:solidFill>
            </a:endParaRPr>
          </a:p>
        </p:txBody>
      </p:sp>
    </p:spTree>
    <p:extLst>
      <p:ext uri="{BB962C8B-B14F-4D97-AF65-F5344CB8AC3E}">
        <p14:creationId xmlns:p14="http://schemas.microsoft.com/office/powerpoint/2010/main" val="218078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orilla playing a drum set&#10;&#10;Description automatically generated">
            <a:extLst>
              <a:ext uri="{FF2B5EF4-FFF2-40B4-BE49-F238E27FC236}">
                <a16:creationId xmlns:a16="http://schemas.microsoft.com/office/drawing/2014/main" id="{E9DABB45-A957-7CAA-1A3E-23B1C33B5164}"/>
              </a:ext>
            </a:extLst>
          </p:cNvPr>
          <p:cNvPicPr>
            <a:picLocks noChangeAspect="1"/>
          </p:cNvPicPr>
          <p:nvPr/>
        </p:nvPicPr>
        <p:blipFill rotWithShape="1">
          <a:blip r:embed="rId3">
            <a:extLst>
              <a:ext uri="{28A0092B-C50C-407E-A947-70E740481C1C}">
                <a14:useLocalDpi xmlns:a14="http://schemas.microsoft.com/office/drawing/2010/main" val="0"/>
              </a:ext>
            </a:extLst>
          </a:blip>
          <a:srcRect l="15633" r="12801"/>
          <a:stretch/>
        </p:blipFill>
        <p:spPr>
          <a:xfrm>
            <a:off x="9032168" y="1428750"/>
            <a:ext cx="2680405" cy="2106775"/>
          </a:xfrm>
          <a:prstGeom prst="rect">
            <a:avLst/>
          </a:prstGeom>
        </p:spPr>
      </p:pic>
      <p:sp>
        <p:nvSpPr>
          <p:cNvPr id="2" name="Title 1">
            <a:extLst>
              <a:ext uri="{FF2B5EF4-FFF2-40B4-BE49-F238E27FC236}">
                <a16:creationId xmlns:a16="http://schemas.microsoft.com/office/drawing/2014/main" id="{6F17DBFD-4D6D-46CB-AF32-F44951AC9B17}"/>
              </a:ext>
            </a:extLst>
          </p:cNvPr>
          <p:cNvSpPr>
            <a:spLocks noGrp="1"/>
          </p:cNvSpPr>
          <p:nvPr>
            <p:ph type="title"/>
          </p:nvPr>
        </p:nvSpPr>
        <p:spPr/>
        <p:txBody>
          <a:bodyPr/>
          <a:lstStyle/>
          <a:p>
            <a:r>
              <a:rPr lang="en-GB" dirty="0"/>
              <a:t>Most of us can remember ads from decades ago</a:t>
            </a:r>
          </a:p>
        </p:txBody>
      </p:sp>
      <p:sp>
        <p:nvSpPr>
          <p:cNvPr id="4" name="Text Placeholder 3">
            <a:extLst>
              <a:ext uri="{FF2B5EF4-FFF2-40B4-BE49-F238E27FC236}">
                <a16:creationId xmlns:a16="http://schemas.microsoft.com/office/drawing/2014/main" id="{19C16A8F-1DD8-4CCF-A65A-3F1BEB0EA1F8}"/>
              </a:ext>
            </a:extLst>
          </p:cNvPr>
          <p:cNvSpPr>
            <a:spLocks noGrp="1"/>
          </p:cNvSpPr>
          <p:nvPr>
            <p:ph type="body" sz="quarter" idx="13"/>
          </p:nvPr>
        </p:nvSpPr>
        <p:spPr>
          <a:xfrm>
            <a:off x="3330341" y="3808511"/>
            <a:ext cx="2792238" cy="1443039"/>
          </a:xfrm>
        </p:spPr>
        <p:txBody>
          <a:bodyPr/>
          <a:lstStyle/>
          <a:p>
            <a:r>
              <a:rPr lang="en-GB" b="1" dirty="0"/>
              <a:t>Levi’s:</a:t>
            </a:r>
          </a:p>
          <a:p>
            <a:r>
              <a:rPr lang="en-GB" dirty="0"/>
              <a:t>Launderette</a:t>
            </a:r>
          </a:p>
          <a:p>
            <a:r>
              <a:rPr lang="en-GB" b="1" dirty="0">
                <a:solidFill>
                  <a:schemeClr val="accent3"/>
                </a:solidFill>
              </a:rPr>
              <a:t>1985</a:t>
            </a:r>
          </a:p>
        </p:txBody>
      </p:sp>
      <p:sp>
        <p:nvSpPr>
          <p:cNvPr id="5" name="Text Placeholder 4">
            <a:extLst>
              <a:ext uri="{FF2B5EF4-FFF2-40B4-BE49-F238E27FC236}">
                <a16:creationId xmlns:a16="http://schemas.microsoft.com/office/drawing/2014/main" id="{0ECA3089-36E8-49BF-959D-DB1BA3E60755}"/>
              </a:ext>
            </a:extLst>
          </p:cNvPr>
          <p:cNvSpPr>
            <a:spLocks noGrp="1"/>
          </p:cNvSpPr>
          <p:nvPr>
            <p:ph type="body" sz="quarter" idx="17"/>
          </p:nvPr>
        </p:nvSpPr>
        <p:spPr>
          <a:xfrm>
            <a:off x="566375" y="3825355"/>
            <a:ext cx="2680405" cy="1443039"/>
          </a:xfrm>
        </p:spPr>
        <p:txBody>
          <a:bodyPr/>
          <a:lstStyle/>
          <a:p>
            <a:r>
              <a:rPr lang="en-GB" b="1" dirty="0"/>
              <a:t>Smash:</a:t>
            </a:r>
          </a:p>
          <a:p>
            <a:r>
              <a:rPr lang="en-GB" dirty="0"/>
              <a:t>Martians</a:t>
            </a:r>
          </a:p>
          <a:p>
            <a:r>
              <a:rPr lang="en-GB" b="1" dirty="0">
                <a:solidFill>
                  <a:schemeClr val="accent3"/>
                </a:solidFill>
              </a:rPr>
              <a:t>1973</a:t>
            </a:r>
          </a:p>
        </p:txBody>
      </p:sp>
      <p:sp>
        <p:nvSpPr>
          <p:cNvPr id="6" name="Text Placeholder 5">
            <a:extLst>
              <a:ext uri="{FF2B5EF4-FFF2-40B4-BE49-F238E27FC236}">
                <a16:creationId xmlns:a16="http://schemas.microsoft.com/office/drawing/2014/main" id="{B367ADD0-6E8A-4704-B4CD-41E779A36623}"/>
              </a:ext>
            </a:extLst>
          </p:cNvPr>
          <p:cNvSpPr>
            <a:spLocks noGrp="1"/>
          </p:cNvSpPr>
          <p:nvPr>
            <p:ph type="body" sz="quarter" idx="18"/>
          </p:nvPr>
        </p:nvSpPr>
        <p:spPr/>
        <p:txBody>
          <a:bodyPr/>
          <a:lstStyle/>
          <a:p>
            <a:r>
              <a:rPr lang="en-GB" b="1" dirty="0"/>
              <a:t>Guinness:</a:t>
            </a:r>
          </a:p>
          <a:p>
            <a:r>
              <a:rPr lang="en-GB" dirty="0"/>
              <a:t>Surfer</a:t>
            </a:r>
          </a:p>
          <a:p>
            <a:r>
              <a:rPr lang="en-GB" b="1" dirty="0">
                <a:solidFill>
                  <a:schemeClr val="accent3"/>
                </a:solidFill>
              </a:rPr>
              <a:t>1999</a:t>
            </a:r>
          </a:p>
        </p:txBody>
      </p:sp>
      <p:pic>
        <p:nvPicPr>
          <p:cNvPr id="17" name="Picture Placeholder 16">
            <a:extLst>
              <a:ext uri="{FF2B5EF4-FFF2-40B4-BE49-F238E27FC236}">
                <a16:creationId xmlns:a16="http://schemas.microsoft.com/office/drawing/2014/main" id="{6E83A9F4-1D94-472C-9A4F-DAD2273ADFF3}"/>
              </a:ext>
            </a:extLst>
          </p:cNvPr>
          <p:cNvPicPr>
            <a:picLocks noGrp="1" noChangeAspect="1"/>
          </p:cNvPicPr>
          <p:nvPr>
            <p:ph type="pic" sz="quarter" idx="23"/>
          </p:nvPr>
        </p:nvPicPr>
        <p:blipFill>
          <a:blip r:embed="rId4">
            <a:extLst>
              <a:ext uri="{28A0092B-C50C-407E-A947-70E740481C1C}">
                <a14:useLocalDpi xmlns:a14="http://schemas.microsoft.com/office/drawing/2010/main" val="0"/>
              </a:ext>
            </a:extLst>
          </a:blip>
          <a:srcRect l="4670" r="4670"/>
          <a:stretch>
            <a:fillRect/>
          </a:stretch>
        </p:blipFill>
        <p:spPr>
          <a:xfrm>
            <a:off x="6184644" y="1428750"/>
            <a:ext cx="2680405" cy="2106774"/>
          </a:xfrm>
        </p:spPr>
      </p:pic>
      <p:pic>
        <p:nvPicPr>
          <p:cNvPr id="13" name="Picture Placeholder 12">
            <a:extLst>
              <a:ext uri="{FF2B5EF4-FFF2-40B4-BE49-F238E27FC236}">
                <a16:creationId xmlns:a16="http://schemas.microsoft.com/office/drawing/2014/main" id="{9015E84B-E377-4CDD-A0AA-8BA76F059A5E}"/>
              </a:ext>
            </a:extLst>
          </p:cNvPr>
          <p:cNvPicPr>
            <a:picLocks noGrp="1" noChangeAspect="1"/>
          </p:cNvPicPr>
          <p:nvPr>
            <p:ph type="pic" sz="quarter" idx="24"/>
          </p:nvPr>
        </p:nvPicPr>
        <p:blipFill>
          <a:blip r:embed="rId5">
            <a:extLst>
              <a:ext uri="{28A0092B-C50C-407E-A947-70E740481C1C}">
                <a14:useLocalDpi xmlns:a14="http://schemas.microsoft.com/office/drawing/2010/main" val="0"/>
              </a:ext>
            </a:extLst>
          </a:blip>
          <a:srcRect l="7599" r="7599"/>
          <a:stretch>
            <a:fillRect/>
          </a:stretch>
        </p:blipFill>
        <p:spPr>
          <a:xfrm>
            <a:off x="3330341" y="1428750"/>
            <a:ext cx="2680405" cy="2106774"/>
          </a:xfrm>
        </p:spPr>
      </p:pic>
      <p:sp>
        <p:nvSpPr>
          <p:cNvPr id="11" name="Text Placeholder 10">
            <a:extLst>
              <a:ext uri="{FF2B5EF4-FFF2-40B4-BE49-F238E27FC236}">
                <a16:creationId xmlns:a16="http://schemas.microsoft.com/office/drawing/2014/main" id="{572051BC-5DEB-435B-A8DE-FF1144C96E72}"/>
              </a:ext>
            </a:extLst>
          </p:cNvPr>
          <p:cNvSpPr>
            <a:spLocks noGrp="1"/>
          </p:cNvSpPr>
          <p:nvPr>
            <p:ph type="body" sz="quarter" idx="27"/>
          </p:nvPr>
        </p:nvSpPr>
        <p:spPr/>
        <p:txBody>
          <a:bodyPr/>
          <a:lstStyle/>
          <a:p>
            <a:r>
              <a:rPr lang="en-GB" b="1" dirty="0"/>
              <a:t>Cadbury Dairy Milk:</a:t>
            </a:r>
          </a:p>
          <a:p>
            <a:r>
              <a:rPr lang="en-GB" dirty="0"/>
              <a:t>Gorilla</a:t>
            </a:r>
          </a:p>
          <a:p>
            <a:r>
              <a:rPr lang="en-GB" b="1" dirty="0">
                <a:solidFill>
                  <a:schemeClr val="accent3"/>
                </a:solidFill>
              </a:rPr>
              <a:t>2007</a:t>
            </a:r>
          </a:p>
        </p:txBody>
      </p:sp>
      <p:pic>
        <p:nvPicPr>
          <p:cNvPr id="19" name="Picture 18">
            <a:extLst>
              <a:ext uri="{FF2B5EF4-FFF2-40B4-BE49-F238E27FC236}">
                <a16:creationId xmlns:a16="http://schemas.microsoft.com/office/drawing/2014/main" id="{D292D40F-B1F7-CB7B-14CA-BBD0A2EE1AF1}"/>
              </a:ext>
            </a:extLst>
          </p:cNvPr>
          <p:cNvPicPr>
            <a:picLocks noChangeAspect="1"/>
          </p:cNvPicPr>
          <p:nvPr/>
        </p:nvPicPr>
        <p:blipFill rotWithShape="1">
          <a:blip r:embed="rId6"/>
          <a:srcRect l="20946" r="12859"/>
          <a:stretch/>
        </p:blipFill>
        <p:spPr>
          <a:xfrm>
            <a:off x="482817" y="1428750"/>
            <a:ext cx="2680405" cy="2110387"/>
          </a:xfrm>
          <a:prstGeom prst="rect">
            <a:avLst/>
          </a:prstGeom>
        </p:spPr>
      </p:pic>
    </p:spTree>
    <p:extLst>
      <p:ext uri="{BB962C8B-B14F-4D97-AF65-F5344CB8AC3E}">
        <p14:creationId xmlns:p14="http://schemas.microsoft.com/office/powerpoint/2010/main" val="276358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31B3BAB2-9216-FD52-089C-27BAB4172CB0}"/>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a:prstGeom prst="rect">
            <a:avLst/>
          </a:prstGeom>
          <a:solidFill>
            <a:prstClr val="white">
              <a:lumMod val="85000"/>
            </a:prstClr>
          </a:solidFill>
        </p:spPr>
      </p:pic>
      <p:sp>
        <p:nvSpPr>
          <p:cNvPr id="20" name="Rectangle 19">
            <a:extLst>
              <a:ext uri="{FF2B5EF4-FFF2-40B4-BE49-F238E27FC236}">
                <a16:creationId xmlns:a16="http://schemas.microsoft.com/office/drawing/2014/main" id="{AD678A53-4787-413E-B56E-A7C04D6A41EE}"/>
              </a:ext>
            </a:extLst>
          </p:cNvPr>
          <p:cNvSpPr/>
          <p:nvPr/>
        </p:nvSpPr>
        <p:spPr>
          <a:xfrm>
            <a:off x="1684421" y="0"/>
            <a:ext cx="10507579" cy="6858000"/>
          </a:xfrm>
          <a:prstGeom prst="rect">
            <a:avLst/>
          </a:prstGeom>
          <a:gradFill flip="none" rotWithShape="1">
            <a:gsLst>
              <a:gs pos="22000">
                <a:srgbClr val="000000">
                  <a:alpha val="66000"/>
                </a:srgbClr>
              </a:gs>
              <a:gs pos="69000">
                <a:schemeClr val="bg1">
                  <a:alpha val="3000"/>
                  <a:lumMod val="2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Title 4">
            <a:extLst>
              <a:ext uri="{FF2B5EF4-FFF2-40B4-BE49-F238E27FC236}">
                <a16:creationId xmlns:a16="http://schemas.microsoft.com/office/drawing/2014/main" id="{16748C4D-63B6-405B-9387-789C3D16EC25}"/>
              </a:ext>
            </a:extLst>
          </p:cNvPr>
          <p:cNvSpPr>
            <a:spLocks noGrp="1"/>
          </p:cNvSpPr>
          <p:nvPr>
            <p:ph type="title"/>
          </p:nvPr>
        </p:nvSpPr>
        <p:spPr>
          <a:xfrm>
            <a:off x="8486047" y="530862"/>
            <a:ext cx="3360196" cy="2216940"/>
          </a:xfrm>
        </p:spPr>
        <p:txBody>
          <a:bodyPr>
            <a:normAutofit/>
          </a:bodyPr>
          <a:lstStyle/>
          <a:p>
            <a:r>
              <a:rPr lang="en-GB" sz="3200" dirty="0"/>
              <a:t>Can you </a:t>
            </a:r>
            <a:r>
              <a:rPr lang="en-GB" sz="3200" dirty="0">
                <a:solidFill>
                  <a:schemeClr val="accent6"/>
                </a:solidFill>
              </a:rPr>
              <a:t>tell a story </a:t>
            </a:r>
            <a:r>
              <a:rPr lang="en-GB" sz="3200" dirty="0"/>
              <a:t>in a few seconds?</a:t>
            </a:r>
          </a:p>
        </p:txBody>
      </p:sp>
      <p:sp>
        <p:nvSpPr>
          <p:cNvPr id="10" name="Freeform 7">
            <a:extLst>
              <a:ext uri="{FF2B5EF4-FFF2-40B4-BE49-F238E27FC236}">
                <a16:creationId xmlns:a16="http://schemas.microsoft.com/office/drawing/2014/main" id="{B870145C-FC0F-40A5-8658-066DA0821AD6}"/>
              </a:ext>
            </a:extLst>
          </p:cNvPr>
          <p:cNvSpPr>
            <a:spLocks/>
          </p:cNvSpPr>
          <p:nvPr/>
        </p:nvSpPr>
        <p:spPr bwMode="auto">
          <a:xfrm>
            <a:off x="8359047" y="355388"/>
            <a:ext cx="3487197" cy="3988012"/>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DC5A7AB0-1E6C-4C47-A987-221919AA16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8" name="TextBox 7">
            <a:extLst>
              <a:ext uri="{FF2B5EF4-FFF2-40B4-BE49-F238E27FC236}">
                <a16:creationId xmlns:a16="http://schemas.microsoft.com/office/drawing/2014/main" id="{D4005208-CE15-FDB4-F754-1757D9A0F1A0}"/>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Smart Energy - Flexibility</a:t>
            </a:r>
          </a:p>
        </p:txBody>
      </p:sp>
    </p:spTree>
    <p:custDataLst>
      <p:tags r:id="rId1"/>
    </p:custDataLst>
    <p:extLst>
      <p:ext uri="{BB962C8B-B14F-4D97-AF65-F5344CB8AC3E}">
        <p14:creationId xmlns:p14="http://schemas.microsoft.com/office/powerpoint/2010/main" val="428978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587CE816-4206-C625-BE28-A0329A5BE1D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a:prstGeom prst="rect">
            <a:avLst/>
          </a:prstGeom>
          <a:solidFill>
            <a:prstClr val="white">
              <a:lumMod val="85000"/>
            </a:prstClr>
          </a:solidFill>
        </p:spPr>
      </p:pic>
      <p:sp>
        <p:nvSpPr>
          <p:cNvPr id="5" name="Title 4">
            <a:extLst>
              <a:ext uri="{FF2B5EF4-FFF2-40B4-BE49-F238E27FC236}">
                <a16:creationId xmlns:a16="http://schemas.microsoft.com/office/drawing/2014/main" id="{3EFE38EC-2AF1-4477-9C3D-F09083ED5955}"/>
              </a:ext>
            </a:extLst>
          </p:cNvPr>
          <p:cNvSpPr>
            <a:spLocks noGrp="1"/>
          </p:cNvSpPr>
          <p:nvPr>
            <p:ph type="title"/>
          </p:nvPr>
        </p:nvSpPr>
        <p:spPr/>
        <p:txBody>
          <a:bodyPr/>
          <a:lstStyle/>
          <a:p>
            <a:r>
              <a:rPr lang="en-GB" dirty="0"/>
              <a:t>Our brains don’t work like video cameras…</a:t>
            </a:r>
          </a:p>
        </p:txBody>
      </p:sp>
      <p:sp>
        <p:nvSpPr>
          <p:cNvPr id="8" name="Text Placeholder 3">
            <a:extLst>
              <a:ext uri="{FF2B5EF4-FFF2-40B4-BE49-F238E27FC236}">
                <a16:creationId xmlns:a16="http://schemas.microsoft.com/office/drawing/2014/main" id="{5480ACBD-002E-4143-A654-6B5A484BF706}"/>
              </a:ext>
            </a:extLst>
          </p:cNvPr>
          <p:cNvSpPr>
            <a:spLocks noGrp="1"/>
          </p:cNvSpPr>
          <p:nvPr>
            <p:ph type="body" sz="quarter" idx="13"/>
          </p:nvPr>
        </p:nvSpPr>
        <p:spPr>
          <a:xfrm>
            <a:off x="377825" y="1614488"/>
            <a:ext cx="4368800" cy="3651250"/>
          </a:xfrm>
        </p:spPr>
        <p:txBody>
          <a:bodyPr>
            <a:normAutofit/>
          </a:bodyPr>
          <a:lstStyle/>
          <a:p>
            <a:pPr marL="285750" indent="-285750">
              <a:buFontTx/>
              <a:buChar char="-"/>
            </a:pPr>
            <a:r>
              <a:rPr lang="en-GB" sz="1800" dirty="0"/>
              <a:t>We evoke memories by storing </a:t>
            </a:r>
            <a:r>
              <a:rPr lang="en-GB" sz="1800" b="1" dirty="0">
                <a:solidFill>
                  <a:schemeClr val="tx2"/>
                </a:solidFill>
              </a:rPr>
              <a:t>still snapshots</a:t>
            </a:r>
          </a:p>
          <a:p>
            <a:pPr marL="285750" indent="-285750">
              <a:buFontTx/>
              <a:buChar char="-"/>
            </a:pPr>
            <a:r>
              <a:rPr lang="en-GB" sz="1800" dirty="0"/>
              <a:t>This is why </a:t>
            </a:r>
            <a:r>
              <a:rPr lang="en-GB" sz="1800" b="1" dirty="0">
                <a:solidFill>
                  <a:schemeClr val="tx2"/>
                </a:solidFill>
              </a:rPr>
              <a:t>imagery</a:t>
            </a:r>
            <a:r>
              <a:rPr lang="en-GB" sz="1800" dirty="0"/>
              <a:t> is so important in building effective brands</a:t>
            </a:r>
            <a:endParaRPr lang="en-GB" sz="1800" b="1" dirty="0">
              <a:solidFill>
                <a:schemeClr val="tx2"/>
              </a:solidFill>
            </a:endParaRPr>
          </a:p>
          <a:p>
            <a:pPr marL="285750" indent="-285750">
              <a:buFontTx/>
              <a:buChar char="-"/>
            </a:pPr>
            <a:r>
              <a:rPr lang="en-GB" sz="1800" b="1" dirty="0">
                <a:solidFill>
                  <a:schemeClr val="tx2"/>
                </a:solidFill>
              </a:rPr>
              <a:t>Context</a:t>
            </a:r>
            <a:r>
              <a:rPr lang="en-GB" sz="1800" dirty="0"/>
              <a:t> and </a:t>
            </a:r>
            <a:r>
              <a:rPr lang="en-GB" sz="1800" b="1" dirty="0">
                <a:solidFill>
                  <a:schemeClr val="tx2"/>
                </a:solidFill>
              </a:rPr>
              <a:t>narrative</a:t>
            </a:r>
            <a:r>
              <a:rPr lang="en-GB" sz="1800" dirty="0"/>
              <a:t> are key drivers of brand memory</a:t>
            </a:r>
          </a:p>
        </p:txBody>
      </p:sp>
      <p:sp>
        <p:nvSpPr>
          <p:cNvPr id="7" name="TextBox 6">
            <a:extLst>
              <a:ext uri="{FF2B5EF4-FFF2-40B4-BE49-F238E27FC236}">
                <a16:creationId xmlns:a16="http://schemas.microsoft.com/office/drawing/2014/main" id="{53953C09-9367-AA55-0383-D501F84B4BCA}"/>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Waitrose - The </a:t>
            </a:r>
            <a:r>
              <a:rPr lang="en-GB" sz="1000" dirty="0" err="1">
                <a:solidFill>
                  <a:schemeClr val="bg1"/>
                </a:solidFill>
              </a:rPr>
              <a:t>Gastronaut</a:t>
            </a:r>
            <a:endParaRPr lang="en-GB" sz="1000" dirty="0">
              <a:solidFill>
                <a:schemeClr val="bg1"/>
              </a:solidFill>
            </a:endParaRPr>
          </a:p>
        </p:txBody>
      </p:sp>
    </p:spTree>
    <p:extLst>
      <p:ext uri="{BB962C8B-B14F-4D97-AF65-F5344CB8AC3E}">
        <p14:creationId xmlns:p14="http://schemas.microsoft.com/office/powerpoint/2010/main" val="4037913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B2DDDD5-168B-50F2-BBE8-BF873FF5A25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a:prstGeom prst="rect">
            <a:avLst/>
          </a:prstGeom>
          <a:solidFill>
            <a:prstClr val="white">
              <a:lumMod val="85000"/>
            </a:prstClr>
          </a:solidFill>
        </p:spPr>
      </p:pic>
      <p:sp>
        <p:nvSpPr>
          <p:cNvPr id="2" name="Title 1">
            <a:extLst>
              <a:ext uri="{FF2B5EF4-FFF2-40B4-BE49-F238E27FC236}">
                <a16:creationId xmlns:a16="http://schemas.microsoft.com/office/drawing/2014/main" id="{BF79E1D1-1B6C-4256-B4E5-7CCD1A5529FF}"/>
              </a:ext>
            </a:extLst>
          </p:cNvPr>
          <p:cNvSpPr>
            <a:spLocks noGrp="1"/>
          </p:cNvSpPr>
          <p:nvPr>
            <p:ph type="title"/>
          </p:nvPr>
        </p:nvSpPr>
        <p:spPr/>
        <p:txBody>
          <a:bodyPr/>
          <a:lstStyle/>
          <a:p>
            <a:r>
              <a:rPr lang="en-GB" dirty="0"/>
              <a:t>The impact of time-lengths in TV advertising</a:t>
            </a:r>
          </a:p>
        </p:txBody>
      </p:sp>
      <p:sp>
        <p:nvSpPr>
          <p:cNvPr id="4" name="Text Placeholder 3">
            <a:extLst>
              <a:ext uri="{FF2B5EF4-FFF2-40B4-BE49-F238E27FC236}">
                <a16:creationId xmlns:a16="http://schemas.microsoft.com/office/drawing/2014/main" id="{58D8F4D6-C6B5-43F3-BD3A-B38CBFE64441}"/>
              </a:ext>
            </a:extLst>
          </p:cNvPr>
          <p:cNvSpPr>
            <a:spLocks noGrp="1"/>
          </p:cNvSpPr>
          <p:nvPr>
            <p:ph type="body" sz="quarter" idx="13"/>
          </p:nvPr>
        </p:nvSpPr>
        <p:spPr>
          <a:xfrm>
            <a:off x="377758" y="1614207"/>
            <a:ext cx="5042381" cy="3651531"/>
          </a:xfrm>
        </p:spPr>
        <p:txBody>
          <a:bodyPr>
            <a:normAutofit/>
          </a:bodyPr>
          <a:lstStyle/>
          <a:p>
            <a:pPr marL="511175" lvl="1" indent="-285750">
              <a:buFontTx/>
              <a:buChar char="-"/>
            </a:pPr>
            <a:r>
              <a:rPr lang="en-GB" sz="1800" b="1" dirty="0">
                <a:solidFill>
                  <a:schemeClr val="accent1"/>
                </a:solidFill>
              </a:rPr>
              <a:t>Storytelling</a:t>
            </a:r>
            <a:r>
              <a:rPr lang="en-GB" sz="1800" dirty="0"/>
              <a:t> is the cornerstone of TV’s effectiveness</a:t>
            </a:r>
          </a:p>
          <a:p>
            <a:pPr marL="511175" lvl="1" indent="-285750">
              <a:buFontTx/>
              <a:buChar char="-"/>
            </a:pPr>
            <a:r>
              <a:rPr lang="en-GB" sz="1800" dirty="0"/>
              <a:t>Longer ads are better at building </a:t>
            </a:r>
            <a:r>
              <a:rPr lang="en-GB" sz="1800" b="1" dirty="0">
                <a:solidFill>
                  <a:schemeClr val="tx2"/>
                </a:solidFill>
              </a:rPr>
              <a:t>narratives</a:t>
            </a:r>
            <a:r>
              <a:rPr lang="en-GB" sz="1800" dirty="0"/>
              <a:t> &amp; are better equipped to drive positive brand perceptions</a:t>
            </a:r>
          </a:p>
          <a:p>
            <a:pPr marL="511175" lvl="1" indent="-285750">
              <a:buFont typeface="Arial" panose="020B0604020202020204" pitchFamily="34" charset="0"/>
              <a:buChar char="-"/>
            </a:pPr>
            <a:r>
              <a:rPr lang="en-GB" sz="1800" dirty="0"/>
              <a:t>They act as memory anchors &amp; increase the </a:t>
            </a:r>
            <a:r>
              <a:rPr lang="en-GB" sz="1800" b="1" dirty="0">
                <a:solidFill>
                  <a:schemeClr val="accent1"/>
                </a:solidFill>
              </a:rPr>
              <a:t>effectiveness</a:t>
            </a:r>
            <a:r>
              <a:rPr lang="en-GB" sz="1800" dirty="0"/>
              <a:t> of shorter executions</a:t>
            </a:r>
          </a:p>
          <a:p>
            <a:pPr marL="511175" lvl="1" indent="-285750">
              <a:buFontTx/>
              <a:buChar char="-"/>
            </a:pPr>
            <a:r>
              <a:rPr lang="en-GB" sz="1800" dirty="0"/>
              <a:t>Shorter ads work best when placed after longer executions  </a:t>
            </a:r>
          </a:p>
        </p:txBody>
      </p:sp>
      <p:sp>
        <p:nvSpPr>
          <p:cNvPr id="8" name="Text Placeholder 7">
            <a:extLst>
              <a:ext uri="{FF2B5EF4-FFF2-40B4-BE49-F238E27FC236}">
                <a16:creationId xmlns:a16="http://schemas.microsoft.com/office/drawing/2014/main" id="{A772EE87-7CC6-4D43-8184-3C47E16B44AD}"/>
              </a:ext>
            </a:extLst>
          </p:cNvPr>
          <p:cNvSpPr>
            <a:spLocks noGrp="1"/>
          </p:cNvSpPr>
          <p:nvPr>
            <p:ph type="body" sz="quarter" idx="15"/>
          </p:nvPr>
        </p:nvSpPr>
        <p:spPr/>
        <p:txBody>
          <a:bodyPr/>
          <a:lstStyle/>
          <a:p>
            <a:r>
              <a:rPr lang="en-GB" dirty="0"/>
              <a:t>Source: ‘A Matter of Time’, 2019, Thinkbox</a:t>
            </a:r>
          </a:p>
        </p:txBody>
      </p:sp>
      <p:sp>
        <p:nvSpPr>
          <p:cNvPr id="3" name="TextBox 2">
            <a:extLst>
              <a:ext uri="{FF2B5EF4-FFF2-40B4-BE49-F238E27FC236}">
                <a16:creationId xmlns:a16="http://schemas.microsoft.com/office/drawing/2014/main" id="{848C1229-ECFA-84B8-0937-A2FE52433978}"/>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Sky Mobile – Keep Rollin</a:t>
            </a:r>
          </a:p>
        </p:txBody>
      </p:sp>
    </p:spTree>
    <p:extLst>
      <p:ext uri="{BB962C8B-B14F-4D97-AF65-F5344CB8AC3E}">
        <p14:creationId xmlns:p14="http://schemas.microsoft.com/office/powerpoint/2010/main" val="166093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B8183B4-3010-4F3A-9824-0B121E99B5B8}"/>
              </a:ext>
            </a:extLst>
          </p:cNvPr>
          <p:cNvSpPr>
            <a:spLocks noGrp="1"/>
          </p:cNvSpPr>
          <p:nvPr>
            <p:ph type="title"/>
          </p:nvPr>
        </p:nvSpPr>
        <p:spPr/>
        <p:txBody>
          <a:bodyPr/>
          <a:lstStyle/>
          <a:p>
            <a:r>
              <a:rPr lang="en-GB" dirty="0"/>
              <a:t>Longer ads deliver more explicit brand information</a:t>
            </a:r>
          </a:p>
        </p:txBody>
      </p:sp>
      <p:sp>
        <p:nvSpPr>
          <p:cNvPr id="8" name="Text Placeholder 7">
            <a:extLst>
              <a:ext uri="{FF2B5EF4-FFF2-40B4-BE49-F238E27FC236}">
                <a16:creationId xmlns:a16="http://schemas.microsoft.com/office/drawing/2014/main" id="{62D0DB99-4BAC-451F-9D43-CE86459DAC38}"/>
              </a:ext>
            </a:extLst>
          </p:cNvPr>
          <p:cNvSpPr>
            <a:spLocks noGrp="1"/>
          </p:cNvSpPr>
          <p:nvPr>
            <p:ph type="body" sz="quarter" idx="15"/>
          </p:nvPr>
        </p:nvSpPr>
        <p:spPr/>
        <p:txBody>
          <a:bodyPr/>
          <a:lstStyle/>
          <a:p>
            <a:r>
              <a:rPr lang="en-GB" dirty="0"/>
              <a:t>Source: A Matter of Time, 2019, Work/Walnut/Thinkbox. Based on 3 brands (3 x short ad; 3 x long ad)</a:t>
            </a:r>
          </a:p>
        </p:txBody>
      </p:sp>
      <p:graphicFrame>
        <p:nvGraphicFramePr>
          <p:cNvPr id="11" name="Chart 10">
            <a:extLst>
              <a:ext uri="{FF2B5EF4-FFF2-40B4-BE49-F238E27FC236}">
                <a16:creationId xmlns:a16="http://schemas.microsoft.com/office/drawing/2014/main" id="{553120B4-3D90-419B-B06D-ED2AB19F65FF}"/>
              </a:ext>
            </a:extLst>
          </p:cNvPr>
          <p:cNvGraphicFramePr/>
          <p:nvPr/>
        </p:nvGraphicFramePr>
        <p:xfrm>
          <a:off x="1313895" y="1961965"/>
          <a:ext cx="9259410" cy="3275861"/>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681BF39A-F8FC-4230-ADD4-BF225CC08417}"/>
              </a:ext>
            </a:extLst>
          </p:cNvPr>
          <p:cNvSpPr txBox="1"/>
          <p:nvPr/>
        </p:nvSpPr>
        <p:spPr>
          <a:xfrm>
            <a:off x="3671686" y="1654188"/>
            <a:ext cx="4740676" cy="338554"/>
          </a:xfrm>
          <a:prstGeom prst="rect">
            <a:avLst/>
          </a:prstGeom>
          <a:noFill/>
        </p:spPr>
        <p:txBody>
          <a:bodyPr wrap="square" rtlCol="0">
            <a:spAutoFit/>
          </a:bodyPr>
          <a:lstStyle/>
          <a:p>
            <a:pPr algn="ctr"/>
            <a:r>
              <a:rPr lang="en-GB" sz="1600" dirty="0">
                <a:solidFill>
                  <a:schemeClr val="bg2"/>
                </a:solidFill>
              </a:rPr>
              <a:t>Explicit agreement to brand statements </a:t>
            </a:r>
            <a:endParaRPr lang="en-US" sz="1600" dirty="0">
              <a:solidFill>
                <a:schemeClr val="bg2"/>
              </a:solidFill>
            </a:endParaRPr>
          </a:p>
        </p:txBody>
      </p:sp>
      <p:grpSp>
        <p:nvGrpSpPr>
          <p:cNvPr id="14" name="Group 13">
            <a:extLst>
              <a:ext uri="{FF2B5EF4-FFF2-40B4-BE49-F238E27FC236}">
                <a16:creationId xmlns:a16="http://schemas.microsoft.com/office/drawing/2014/main" id="{76FB1C54-48E8-4355-8CCD-6FD03541BEFE}"/>
              </a:ext>
            </a:extLst>
          </p:cNvPr>
          <p:cNvGrpSpPr/>
          <p:nvPr/>
        </p:nvGrpSpPr>
        <p:grpSpPr>
          <a:xfrm>
            <a:off x="4030711" y="2575347"/>
            <a:ext cx="723900" cy="390288"/>
            <a:chOff x="1584048" y="1309925"/>
            <a:chExt cx="723900" cy="390288"/>
          </a:xfrm>
        </p:grpSpPr>
        <p:grpSp>
          <p:nvGrpSpPr>
            <p:cNvPr id="15" name="Group 14">
              <a:extLst>
                <a:ext uri="{FF2B5EF4-FFF2-40B4-BE49-F238E27FC236}">
                  <a16:creationId xmlns:a16="http://schemas.microsoft.com/office/drawing/2014/main" id="{66870B67-DB08-4C72-9ED5-4997E8E1E1FA}"/>
                </a:ext>
              </a:extLst>
            </p:cNvPr>
            <p:cNvGrpSpPr/>
            <p:nvPr/>
          </p:nvGrpSpPr>
          <p:grpSpPr>
            <a:xfrm>
              <a:off x="1679182" y="1312054"/>
              <a:ext cx="539261" cy="388159"/>
              <a:chOff x="8916260" y="2301857"/>
              <a:chExt cx="539261" cy="388159"/>
            </a:xfrm>
            <a:solidFill>
              <a:srgbClr val="372D87"/>
            </a:solidFill>
          </p:grpSpPr>
          <p:sp>
            <p:nvSpPr>
              <p:cNvPr id="17" name="Rectangle 16">
                <a:extLst>
                  <a:ext uri="{FF2B5EF4-FFF2-40B4-BE49-F238E27FC236}">
                    <a16:creationId xmlns:a16="http://schemas.microsoft.com/office/drawing/2014/main" id="{D735BCEA-99A9-4E7B-B002-8B2908816136}"/>
                  </a:ext>
                </a:extLst>
              </p:cNvPr>
              <p:cNvSpPr/>
              <p:nvPr/>
            </p:nvSpPr>
            <p:spPr>
              <a:xfrm>
                <a:off x="8916260" y="2301857"/>
                <a:ext cx="539261" cy="273469"/>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dirty="0">
                  <a:ln>
                    <a:noFill/>
                  </a:ln>
                  <a:solidFill>
                    <a:prstClr val="white"/>
                  </a:solidFill>
                  <a:effectLst/>
                  <a:uLnTx/>
                  <a:uFillTx/>
                  <a:latin typeface="Arial"/>
                  <a:ea typeface="+mn-ea"/>
                  <a:cs typeface="+mn-cs"/>
                </a:endParaRPr>
              </a:p>
            </p:txBody>
          </p:sp>
          <p:sp>
            <p:nvSpPr>
              <p:cNvPr id="18" name="Isosceles Triangle 17">
                <a:extLst>
                  <a:ext uri="{FF2B5EF4-FFF2-40B4-BE49-F238E27FC236}">
                    <a16:creationId xmlns:a16="http://schemas.microsoft.com/office/drawing/2014/main" id="{2C8BB5A0-4E57-4A5E-8FAA-E93E4D19582A}"/>
                  </a:ext>
                </a:extLst>
              </p:cNvPr>
              <p:cNvSpPr/>
              <p:nvPr/>
            </p:nvSpPr>
            <p:spPr>
              <a:xfrm rot="10800000">
                <a:off x="9098748" y="2575326"/>
                <a:ext cx="174284" cy="114690"/>
              </a:xfrm>
              <a:prstGeom prst="triangl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16" name="TextBox 15">
              <a:extLst>
                <a:ext uri="{FF2B5EF4-FFF2-40B4-BE49-F238E27FC236}">
                  <a16:creationId xmlns:a16="http://schemas.microsoft.com/office/drawing/2014/main" id="{F26E97C2-7E34-4848-9B06-E855DE1EE7B4}"/>
                </a:ext>
              </a:extLst>
            </p:cNvPr>
            <p:cNvSpPr txBox="1"/>
            <p:nvPr/>
          </p:nvSpPr>
          <p:spPr>
            <a:xfrm>
              <a:off x="1584048" y="1309925"/>
              <a:ext cx="723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0" dirty="0">
                  <a:solidFill>
                    <a:prstClr val="white"/>
                  </a:solidFill>
                  <a:latin typeface="Arial"/>
                </a:rPr>
                <a:t>64</a:t>
              </a:r>
              <a:r>
                <a:rPr kumimoji="0" lang="en-GB" sz="1400" b="1" i="0" u="none" strike="noStrike" kern="0" cap="none" spc="0" normalizeH="0" baseline="0" noProof="0" dirty="0">
                  <a:ln>
                    <a:noFill/>
                  </a:ln>
                  <a:solidFill>
                    <a:prstClr val="white"/>
                  </a:solidFill>
                  <a:effectLst/>
                  <a:uLnTx/>
                  <a:uFillTx/>
                  <a:latin typeface="Arial"/>
                  <a:ea typeface="+mn-ea"/>
                  <a:cs typeface="+mn-cs"/>
                </a:rPr>
                <a:t>%</a:t>
              </a:r>
            </a:p>
          </p:txBody>
        </p:sp>
      </p:grpSp>
      <p:grpSp>
        <p:nvGrpSpPr>
          <p:cNvPr id="24" name="Group 23">
            <a:extLst>
              <a:ext uri="{FF2B5EF4-FFF2-40B4-BE49-F238E27FC236}">
                <a16:creationId xmlns:a16="http://schemas.microsoft.com/office/drawing/2014/main" id="{CBB85CC7-2689-48D0-B9CA-5A519F5FEA2A}"/>
              </a:ext>
            </a:extLst>
          </p:cNvPr>
          <p:cNvGrpSpPr/>
          <p:nvPr/>
        </p:nvGrpSpPr>
        <p:grpSpPr>
          <a:xfrm>
            <a:off x="8133405" y="1862754"/>
            <a:ext cx="723900" cy="405314"/>
            <a:chOff x="1586862" y="1294899"/>
            <a:chExt cx="723900" cy="405314"/>
          </a:xfrm>
        </p:grpSpPr>
        <p:grpSp>
          <p:nvGrpSpPr>
            <p:cNvPr id="25" name="Group 24">
              <a:extLst>
                <a:ext uri="{FF2B5EF4-FFF2-40B4-BE49-F238E27FC236}">
                  <a16:creationId xmlns:a16="http://schemas.microsoft.com/office/drawing/2014/main" id="{9D2566A0-CB45-4C95-8D60-24614AA73188}"/>
                </a:ext>
              </a:extLst>
            </p:cNvPr>
            <p:cNvGrpSpPr/>
            <p:nvPr/>
          </p:nvGrpSpPr>
          <p:grpSpPr>
            <a:xfrm>
              <a:off x="1679182" y="1312054"/>
              <a:ext cx="539261" cy="388159"/>
              <a:chOff x="8916260" y="2301857"/>
              <a:chExt cx="539261" cy="388159"/>
            </a:xfrm>
            <a:solidFill>
              <a:srgbClr val="372D87"/>
            </a:solidFill>
          </p:grpSpPr>
          <p:sp>
            <p:nvSpPr>
              <p:cNvPr id="27" name="Rectangle 26">
                <a:extLst>
                  <a:ext uri="{FF2B5EF4-FFF2-40B4-BE49-F238E27FC236}">
                    <a16:creationId xmlns:a16="http://schemas.microsoft.com/office/drawing/2014/main" id="{2074359C-ABF9-4435-9D47-B2C51AA89A2D}"/>
                  </a:ext>
                </a:extLst>
              </p:cNvPr>
              <p:cNvSpPr/>
              <p:nvPr/>
            </p:nvSpPr>
            <p:spPr>
              <a:xfrm>
                <a:off x="8916260" y="2301857"/>
                <a:ext cx="539261" cy="273469"/>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dirty="0">
                  <a:ln>
                    <a:noFill/>
                  </a:ln>
                  <a:solidFill>
                    <a:prstClr val="white"/>
                  </a:solidFill>
                  <a:effectLst/>
                  <a:uLnTx/>
                  <a:uFillTx/>
                  <a:latin typeface="Arial"/>
                  <a:ea typeface="+mn-ea"/>
                  <a:cs typeface="+mn-cs"/>
                </a:endParaRPr>
              </a:p>
            </p:txBody>
          </p:sp>
          <p:sp>
            <p:nvSpPr>
              <p:cNvPr id="28" name="Isosceles Triangle 27">
                <a:extLst>
                  <a:ext uri="{FF2B5EF4-FFF2-40B4-BE49-F238E27FC236}">
                    <a16:creationId xmlns:a16="http://schemas.microsoft.com/office/drawing/2014/main" id="{4E643902-D79C-49A0-AC19-DE232F4DEC25}"/>
                  </a:ext>
                </a:extLst>
              </p:cNvPr>
              <p:cNvSpPr/>
              <p:nvPr/>
            </p:nvSpPr>
            <p:spPr>
              <a:xfrm rot="10800000">
                <a:off x="9098748" y="2575326"/>
                <a:ext cx="174284" cy="114690"/>
              </a:xfrm>
              <a:prstGeom prst="triangle">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26" name="TextBox 25">
              <a:extLst>
                <a:ext uri="{FF2B5EF4-FFF2-40B4-BE49-F238E27FC236}">
                  <a16:creationId xmlns:a16="http://schemas.microsoft.com/office/drawing/2014/main" id="{150A3C1A-CF84-4395-8953-AEF5F6CB64B2}"/>
                </a:ext>
              </a:extLst>
            </p:cNvPr>
            <p:cNvSpPr txBox="1"/>
            <p:nvPr/>
          </p:nvSpPr>
          <p:spPr>
            <a:xfrm>
              <a:off x="1586862" y="1294899"/>
              <a:ext cx="723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0" dirty="0">
                  <a:solidFill>
                    <a:prstClr val="white"/>
                  </a:solidFill>
                  <a:latin typeface="Arial"/>
                </a:rPr>
                <a:t>91%</a:t>
              </a:r>
              <a:endParaRPr kumimoji="0" lang="en-GB" sz="1400" b="1" i="0" u="none" strike="noStrike" kern="0" cap="none" spc="0" normalizeH="0" baseline="0" noProof="0" dirty="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1183153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FE818189-B995-4163-8F65-D6D0BD83DB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8188" y="3757526"/>
            <a:ext cx="1631711" cy="1322249"/>
          </a:xfrm>
          <a:prstGeom prst="rect">
            <a:avLst/>
          </a:prstGeom>
        </p:spPr>
      </p:pic>
      <p:sp>
        <p:nvSpPr>
          <p:cNvPr id="6" name="Arrow: Right 5">
            <a:extLst>
              <a:ext uri="{FF2B5EF4-FFF2-40B4-BE49-F238E27FC236}">
                <a16:creationId xmlns:a16="http://schemas.microsoft.com/office/drawing/2014/main" id="{79A0B163-6BF4-42C2-A344-1D7A12C30B94}"/>
              </a:ext>
            </a:extLst>
          </p:cNvPr>
          <p:cNvSpPr/>
          <p:nvPr/>
        </p:nvSpPr>
        <p:spPr>
          <a:xfrm>
            <a:off x="2410769" y="3921971"/>
            <a:ext cx="3413092" cy="894040"/>
          </a:xfrm>
          <a:prstGeom prst="rightArrow">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3-5 days</a:t>
            </a:r>
          </a:p>
        </p:txBody>
      </p:sp>
      <p:sp>
        <p:nvSpPr>
          <p:cNvPr id="11" name="TextBox 10">
            <a:extLst>
              <a:ext uri="{FF2B5EF4-FFF2-40B4-BE49-F238E27FC236}">
                <a16:creationId xmlns:a16="http://schemas.microsoft.com/office/drawing/2014/main" id="{BA538D87-EEFC-4C45-830E-180F9A09F9B6}"/>
              </a:ext>
            </a:extLst>
          </p:cNvPr>
          <p:cNvSpPr txBox="1"/>
          <p:nvPr/>
        </p:nvSpPr>
        <p:spPr>
          <a:xfrm>
            <a:off x="3967694" y="1337474"/>
            <a:ext cx="98090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D4D4D"/>
                </a:solidFill>
                <a:effectLst/>
                <a:uLnTx/>
                <a:uFillTx/>
                <a:latin typeface="Arial"/>
                <a:ea typeface="+mn-ea"/>
                <a:cs typeface="+mn-cs"/>
              </a:rPr>
              <a:t>=</a:t>
            </a:r>
          </a:p>
        </p:txBody>
      </p:sp>
      <p:sp>
        <p:nvSpPr>
          <p:cNvPr id="17" name="TextBox 16">
            <a:extLst>
              <a:ext uri="{FF2B5EF4-FFF2-40B4-BE49-F238E27FC236}">
                <a16:creationId xmlns:a16="http://schemas.microsoft.com/office/drawing/2014/main" id="{A7C94894-9DA8-49B9-B91A-D60DE99C3882}"/>
              </a:ext>
            </a:extLst>
          </p:cNvPr>
          <p:cNvSpPr txBox="1"/>
          <p:nvPr/>
        </p:nvSpPr>
        <p:spPr>
          <a:xfrm>
            <a:off x="8390537" y="4040434"/>
            <a:ext cx="98090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D4D4D"/>
                </a:solidFill>
                <a:effectLst/>
                <a:uLnTx/>
                <a:uFillTx/>
                <a:latin typeface="Arial"/>
                <a:ea typeface="+mn-ea"/>
                <a:cs typeface="+mn-cs"/>
              </a:rPr>
              <a:t>=</a:t>
            </a:r>
          </a:p>
        </p:txBody>
      </p:sp>
      <p:sp>
        <p:nvSpPr>
          <p:cNvPr id="18" name="Text Placeholder 7">
            <a:extLst>
              <a:ext uri="{FF2B5EF4-FFF2-40B4-BE49-F238E27FC236}">
                <a16:creationId xmlns:a16="http://schemas.microsoft.com/office/drawing/2014/main" id="{BCDDC18C-F2B9-4ABC-9D32-E551E9C2194C}"/>
              </a:ext>
            </a:extLst>
          </p:cNvPr>
          <p:cNvSpPr txBox="1">
            <a:spLocks/>
          </p:cNvSpPr>
          <p:nvPr/>
        </p:nvSpPr>
        <p:spPr>
          <a:xfrm>
            <a:off x="230899" y="5455816"/>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srgbClr val="4D4D4D"/>
                </a:solidFill>
                <a:effectLst/>
                <a:uLnTx/>
                <a:uFillTx/>
                <a:latin typeface="Arial"/>
                <a:ea typeface="+mn-ea"/>
                <a:cs typeface="+mn-cs"/>
              </a:rPr>
              <a:t>Source: A Matter of Time, 2019, Work/Walnut/</a:t>
            </a:r>
            <a:r>
              <a:rPr kumimoji="0" lang="en-GB" sz="1000" b="0" i="0" u="none" strike="noStrike" kern="1200" cap="none" spc="0" normalizeH="0" baseline="0" noProof="0" dirty="0" err="1">
                <a:ln>
                  <a:noFill/>
                </a:ln>
                <a:solidFill>
                  <a:srgbClr val="4D4D4D"/>
                </a:solidFill>
                <a:effectLst/>
                <a:uLnTx/>
                <a:uFillTx/>
                <a:latin typeface="Arial"/>
                <a:ea typeface="+mn-ea"/>
                <a:cs typeface="+mn-cs"/>
              </a:rPr>
              <a:t>Thinkbox</a:t>
            </a:r>
            <a:r>
              <a:rPr kumimoji="0" lang="en-GB" sz="1000" b="0" i="0" u="none" strike="noStrike" kern="1200" cap="none" spc="0" normalizeH="0" baseline="0" noProof="0" dirty="0">
                <a:ln>
                  <a:noFill/>
                </a:ln>
                <a:solidFill>
                  <a:srgbClr val="4D4D4D"/>
                </a:solidFill>
                <a:effectLst/>
                <a:uLnTx/>
                <a:uFillTx/>
                <a:latin typeface="Arial"/>
                <a:ea typeface="+mn-ea"/>
                <a:cs typeface="+mn-cs"/>
              </a:rPr>
              <a:t>. Based on 3 brands (3 x short ad; 3 x long ad)  * Based on one test cell for one 10 second ad </a:t>
            </a:r>
          </a:p>
        </p:txBody>
      </p:sp>
      <p:sp>
        <p:nvSpPr>
          <p:cNvPr id="12" name="TextBox 11">
            <a:extLst>
              <a:ext uri="{FF2B5EF4-FFF2-40B4-BE49-F238E27FC236}">
                <a16:creationId xmlns:a16="http://schemas.microsoft.com/office/drawing/2014/main" id="{D5E66EDD-0150-4DCA-96CD-859FBD1E64A3}"/>
              </a:ext>
            </a:extLst>
          </p:cNvPr>
          <p:cNvSpPr txBox="1"/>
          <p:nvPr/>
        </p:nvSpPr>
        <p:spPr>
          <a:xfrm>
            <a:off x="4580100" y="1423191"/>
            <a:ext cx="124376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Arial"/>
                <a:ea typeface="+mn-ea"/>
                <a:cs typeface="+mn-cs"/>
              </a:rPr>
              <a:t>+28% </a:t>
            </a:r>
          </a:p>
        </p:txBody>
      </p:sp>
      <p:sp>
        <p:nvSpPr>
          <p:cNvPr id="20" name="TextBox 19">
            <a:extLst>
              <a:ext uri="{FF2B5EF4-FFF2-40B4-BE49-F238E27FC236}">
                <a16:creationId xmlns:a16="http://schemas.microsoft.com/office/drawing/2014/main" id="{D708A291-3498-44FA-A85B-8201A3319DFA}"/>
              </a:ext>
            </a:extLst>
          </p:cNvPr>
          <p:cNvSpPr txBox="1"/>
          <p:nvPr/>
        </p:nvSpPr>
        <p:spPr>
          <a:xfrm>
            <a:off x="8959864" y="4135448"/>
            <a:ext cx="124376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E10514"/>
                </a:solidFill>
                <a:effectLst/>
                <a:uLnTx/>
                <a:uFillTx/>
                <a:latin typeface="Arial"/>
                <a:ea typeface="+mn-ea"/>
                <a:cs typeface="+mn-cs"/>
              </a:rPr>
              <a:t>+51% </a:t>
            </a:r>
          </a:p>
        </p:txBody>
      </p:sp>
      <p:sp>
        <p:nvSpPr>
          <p:cNvPr id="16" name="TextBox 15">
            <a:extLst>
              <a:ext uri="{FF2B5EF4-FFF2-40B4-BE49-F238E27FC236}">
                <a16:creationId xmlns:a16="http://schemas.microsoft.com/office/drawing/2014/main" id="{E71A55AC-47D9-472A-B822-2823B08B34A8}"/>
              </a:ext>
            </a:extLst>
          </p:cNvPr>
          <p:cNvSpPr txBox="1"/>
          <p:nvPr/>
        </p:nvSpPr>
        <p:spPr>
          <a:xfrm>
            <a:off x="5898307" y="1442714"/>
            <a:ext cx="24194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Improvement in explicit brand perception</a:t>
            </a:r>
          </a:p>
        </p:txBody>
      </p:sp>
      <p:sp>
        <p:nvSpPr>
          <p:cNvPr id="22" name="Title 6">
            <a:extLst>
              <a:ext uri="{FF2B5EF4-FFF2-40B4-BE49-F238E27FC236}">
                <a16:creationId xmlns:a16="http://schemas.microsoft.com/office/drawing/2014/main" id="{D54FB074-B80B-4806-AB3D-728E31F38B5B}"/>
              </a:ext>
            </a:extLst>
          </p:cNvPr>
          <p:cNvSpPr>
            <a:spLocks noGrp="1"/>
          </p:cNvSpPr>
          <p:nvPr>
            <p:ph type="title"/>
          </p:nvPr>
        </p:nvSpPr>
        <p:spPr>
          <a:xfrm>
            <a:off x="230899" y="203112"/>
            <a:ext cx="11341099" cy="1021181"/>
          </a:xfrm>
        </p:spPr>
        <p:txBody>
          <a:bodyPr/>
          <a:lstStyle/>
          <a:p>
            <a:r>
              <a:rPr lang="en-GB" dirty="0"/>
              <a:t>Longer ads enhance memory effects</a:t>
            </a:r>
          </a:p>
        </p:txBody>
      </p:sp>
      <p:sp>
        <p:nvSpPr>
          <p:cNvPr id="23" name="TextBox 22">
            <a:extLst>
              <a:ext uri="{FF2B5EF4-FFF2-40B4-BE49-F238E27FC236}">
                <a16:creationId xmlns:a16="http://schemas.microsoft.com/office/drawing/2014/main" id="{20532894-0BCF-4165-B636-D293DE067C42}"/>
              </a:ext>
            </a:extLst>
          </p:cNvPr>
          <p:cNvSpPr txBox="1"/>
          <p:nvPr/>
        </p:nvSpPr>
        <p:spPr>
          <a:xfrm>
            <a:off x="10103800" y="4012336"/>
            <a:ext cx="138891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Improvement in explicit brand perception</a:t>
            </a:r>
          </a:p>
        </p:txBody>
      </p:sp>
      <p:sp>
        <p:nvSpPr>
          <p:cNvPr id="28" name="Arrow: Right 27">
            <a:extLst>
              <a:ext uri="{FF2B5EF4-FFF2-40B4-BE49-F238E27FC236}">
                <a16:creationId xmlns:a16="http://schemas.microsoft.com/office/drawing/2014/main" id="{77CF4F0C-6C6F-4C64-9CBE-C95BDFEA2644}"/>
              </a:ext>
            </a:extLst>
          </p:cNvPr>
          <p:cNvSpPr/>
          <p:nvPr/>
        </p:nvSpPr>
        <p:spPr>
          <a:xfrm>
            <a:off x="2410769" y="2578480"/>
            <a:ext cx="3413092" cy="894040"/>
          </a:xfrm>
          <a:prstGeom prst="rightArrow">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3-5 days</a:t>
            </a:r>
          </a:p>
        </p:txBody>
      </p:sp>
      <p:sp>
        <p:nvSpPr>
          <p:cNvPr id="30" name="TextBox 29">
            <a:extLst>
              <a:ext uri="{FF2B5EF4-FFF2-40B4-BE49-F238E27FC236}">
                <a16:creationId xmlns:a16="http://schemas.microsoft.com/office/drawing/2014/main" id="{42BA1C8B-4E54-43FD-BEDD-69906921E19D}"/>
              </a:ext>
            </a:extLst>
          </p:cNvPr>
          <p:cNvSpPr txBox="1"/>
          <p:nvPr/>
        </p:nvSpPr>
        <p:spPr>
          <a:xfrm>
            <a:off x="8421646" y="2641523"/>
            <a:ext cx="98090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D4D4D"/>
                </a:solidFill>
                <a:effectLst/>
                <a:uLnTx/>
                <a:uFillTx/>
                <a:latin typeface="Arial"/>
                <a:ea typeface="+mn-ea"/>
                <a:cs typeface="+mn-cs"/>
              </a:rPr>
              <a:t>=</a:t>
            </a:r>
          </a:p>
        </p:txBody>
      </p:sp>
      <p:sp>
        <p:nvSpPr>
          <p:cNvPr id="31" name="TextBox 30">
            <a:extLst>
              <a:ext uri="{FF2B5EF4-FFF2-40B4-BE49-F238E27FC236}">
                <a16:creationId xmlns:a16="http://schemas.microsoft.com/office/drawing/2014/main" id="{94341C9F-8447-433E-89B7-6DC722EEDDDF}"/>
              </a:ext>
            </a:extLst>
          </p:cNvPr>
          <p:cNvSpPr txBox="1"/>
          <p:nvPr/>
        </p:nvSpPr>
        <p:spPr>
          <a:xfrm>
            <a:off x="8990973" y="2736537"/>
            <a:ext cx="124376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Arial"/>
                <a:ea typeface="+mn-ea"/>
                <a:cs typeface="+mn-cs"/>
              </a:rPr>
              <a:t>+9%* </a:t>
            </a:r>
          </a:p>
        </p:txBody>
      </p:sp>
      <p:sp>
        <p:nvSpPr>
          <p:cNvPr id="32" name="TextBox 31">
            <a:extLst>
              <a:ext uri="{FF2B5EF4-FFF2-40B4-BE49-F238E27FC236}">
                <a16:creationId xmlns:a16="http://schemas.microsoft.com/office/drawing/2014/main" id="{26F309D7-FFA1-4895-A1A3-DBD0E6073CA4}"/>
              </a:ext>
            </a:extLst>
          </p:cNvPr>
          <p:cNvSpPr txBox="1"/>
          <p:nvPr/>
        </p:nvSpPr>
        <p:spPr>
          <a:xfrm>
            <a:off x="10134909" y="2613425"/>
            <a:ext cx="138891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Improvement in explicit brand perception</a:t>
            </a:r>
          </a:p>
        </p:txBody>
      </p:sp>
      <p:pic>
        <p:nvPicPr>
          <p:cNvPr id="36" name="Picture 35">
            <a:extLst>
              <a:ext uri="{FF2B5EF4-FFF2-40B4-BE49-F238E27FC236}">
                <a16:creationId xmlns:a16="http://schemas.microsoft.com/office/drawing/2014/main" id="{58FFFF8E-9467-4916-8832-D387C09E4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219" y="2410515"/>
            <a:ext cx="1631711" cy="1322249"/>
          </a:xfrm>
          <a:prstGeom prst="rect">
            <a:avLst/>
          </a:prstGeom>
        </p:spPr>
      </p:pic>
      <p:pic>
        <p:nvPicPr>
          <p:cNvPr id="34" name="Picture 33">
            <a:extLst>
              <a:ext uri="{FF2B5EF4-FFF2-40B4-BE49-F238E27FC236}">
                <a16:creationId xmlns:a16="http://schemas.microsoft.com/office/drawing/2014/main" id="{10CA64DB-8B1F-43CC-88E5-5393FC6297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060" y="3708536"/>
            <a:ext cx="1702341" cy="1379483"/>
          </a:xfrm>
          <a:prstGeom prst="rect">
            <a:avLst/>
          </a:prstGeom>
        </p:spPr>
      </p:pic>
      <p:pic>
        <p:nvPicPr>
          <p:cNvPr id="39" name="Picture 38">
            <a:extLst>
              <a:ext uri="{FF2B5EF4-FFF2-40B4-BE49-F238E27FC236}">
                <a16:creationId xmlns:a16="http://schemas.microsoft.com/office/drawing/2014/main" id="{402ADB88-C526-4990-9055-9A66AC9465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299" y="1156280"/>
            <a:ext cx="1631711" cy="1322249"/>
          </a:xfrm>
          <a:prstGeom prst="rect">
            <a:avLst/>
          </a:prstGeom>
        </p:spPr>
      </p:pic>
      <p:pic>
        <p:nvPicPr>
          <p:cNvPr id="37" name="Picture 4" descr="Image result for survey free icon">
            <a:extLst>
              <a:ext uri="{FF2B5EF4-FFF2-40B4-BE49-F238E27FC236}">
                <a16:creationId xmlns:a16="http://schemas.microsoft.com/office/drawing/2014/main" id="{2A058E34-01E7-4F20-A3AD-C2DA38C61D2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146" b="6689"/>
          <a:stretch/>
        </p:blipFill>
        <p:spPr bwMode="auto">
          <a:xfrm>
            <a:off x="2559302" y="1177369"/>
            <a:ext cx="1076527" cy="111610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Image result for survey free icon">
            <a:extLst>
              <a:ext uri="{FF2B5EF4-FFF2-40B4-BE49-F238E27FC236}">
                <a16:creationId xmlns:a16="http://schemas.microsoft.com/office/drawing/2014/main" id="{D611DC0E-C93D-4F92-8F79-7616F6DD6E9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146" b="6689"/>
          <a:stretch/>
        </p:blipFill>
        <p:spPr bwMode="auto">
          <a:xfrm>
            <a:off x="5930143" y="2386614"/>
            <a:ext cx="1076527" cy="111610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Image result for survey free icon">
            <a:extLst>
              <a:ext uri="{FF2B5EF4-FFF2-40B4-BE49-F238E27FC236}">
                <a16:creationId xmlns:a16="http://schemas.microsoft.com/office/drawing/2014/main" id="{098DB919-7911-417D-92A7-CF9C6284EA9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146" b="6689"/>
          <a:stretch/>
        </p:blipFill>
        <p:spPr bwMode="auto">
          <a:xfrm>
            <a:off x="7137816" y="3757526"/>
            <a:ext cx="1076527" cy="111610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E4E67B6-B5CC-4CC1-96BD-9C12CE799224}"/>
              </a:ext>
            </a:extLst>
          </p:cNvPr>
          <p:cNvSpPr txBox="1"/>
          <p:nvPr/>
        </p:nvSpPr>
        <p:spPr>
          <a:xfrm>
            <a:off x="1263488" y="2168645"/>
            <a:ext cx="927100" cy="246221"/>
          </a:xfrm>
          <a:prstGeom prst="rect">
            <a:avLst/>
          </a:prstGeom>
          <a:noFill/>
        </p:spPr>
        <p:txBody>
          <a:bodyPr wrap="square" rtlCol="0">
            <a:spAutoFit/>
          </a:bodyPr>
          <a:lstStyle/>
          <a:p>
            <a:pPr algn="l"/>
            <a:r>
              <a:rPr lang="en-GB" sz="1000" dirty="0">
                <a:solidFill>
                  <a:schemeClr val="bg2"/>
                </a:solidFill>
              </a:rPr>
              <a:t>Short ad</a:t>
            </a:r>
          </a:p>
        </p:txBody>
      </p:sp>
      <p:sp>
        <p:nvSpPr>
          <p:cNvPr id="25" name="TextBox 24">
            <a:extLst>
              <a:ext uri="{FF2B5EF4-FFF2-40B4-BE49-F238E27FC236}">
                <a16:creationId xmlns:a16="http://schemas.microsoft.com/office/drawing/2014/main" id="{65D02573-05B4-4245-BB48-4E7807B391CB}"/>
              </a:ext>
            </a:extLst>
          </p:cNvPr>
          <p:cNvSpPr txBox="1"/>
          <p:nvPr/>
        </p:nvSpPr>
        <p:spPr>
          <a:xfrm>
            <a:off x="2815011" y="2219394"/>
            <a:ext cx="927100" cy="246221"/>
          </a:xfrm>
          <a:prstGeom prst="rect">
            <a:avLst/>
          </a:prstGeom>
          <a:noFill/>
        </p:spPr>
        <p:txBody>
          <a:bodyPr wrap="square" rtlCol="0">
            <a:spAutoFit/>
          </a:bodyPr>
          <a:lstStyle/>
          <a:p>
            <a:pPr algn="l"/>
            <a:r>
              <a:rPr lang="en-GB" sz="1000" dirty="0">
                <a:solidFill>
                  <a:schemeClr val="bg2"/>
                </a:solidFill>
              </a:rPr>
              <a:t>Testing</a:t>
            </a:r>
          </a:p>
        </p:txBody>
      </p:sp>
      <p:sp>
        <p:nvSpPr>
          <p:cNvPr id="26" name="TextBox 25">
            <a:extLst>
              <a:ext uri="{FF2B5EF4-FFF2-40B4-BE49-F238E27FC236}">
                <a16:creationId xmlns:a16="http://schemas.microsoft.com/office/drawing/2014/main" id="{E8502A2E-66B7-4E02-BAD6-3CE1FA3E83E1}"/>
              </a:ext>
            </a:extLst>
          </p:cNvPr>
          <p:cNvSpPr txBox="1"/>
          <p:nvPr/>
        </p:nvSpPr>
        <p:spPr>
          <a:xfrm>
            <a:off x="1255838" y="4785842"/>
            <a:ext cx="927100" cy="246221"/>
          </a:xfrm>
          <a:prstGeom prst="rect">
            <a:avLst/>
          </a:prstGeom>
          <a:noFill/>
        </p:spPr>
        <p:txBody>
          <a:bodyPr wrap="square" rtlCol="0">
            <a:spAutoFit/>
          </a:bodyPr>
          <a:lstStyle/>
          <a:p>
            <a:pPr algn="l"/>
            <a:r>
              <a:rPr lang="en-GB" sz="1000" dirty="0">
                <a:solidFill>
                  <a:schemeClr val="bg2"/>
                </a:solidFill>
              </a:rPr>
              <a:t>Long ad</a:t>
            </a:r>
          </a:p>
        </p:txBody>
      </p:sp>
      <p:sp>
        <p:nvSpPr>
          <p:cNvPr id="27" name="TextBox 26">
            <a:extLst>
              <a:ext uri="{FF2B5EF4-FFF2-40B4-BE49-F238E27FC236}">
                <a16:creationId xmlns:a16="http://schemas.microsoft.com/office/drawing/2014/main" id="{D93FD7C1-0119-43F7-B914-F4B32BCB5E2E}"/>
              </a:ext>
            </a:extLst>
          </p:cNvPr>
          <p:cNvSpPr txBox="1"/>
          <p:nvPr/>
        </p:nvSpPr>
        <p:spPr>
          <a:xfrm>
            <a:off x="1239731" y="3414164"/>
            <a:ext cx="927100" cy="246221"/>
          </a:xfrm>
          <a:prstGeom prst="rect">
            <a:avLst/>
          </a:prstGeom>
          <a:noFill/>
        </p:spPr>
        <p:txBody>
          <a:bodyPr wrap="square" rtlCol="0">
            <a:spAutoFit/>
          </a:bodyPr>
          <a:lstStyle/>
          <a:p>
            <a:pPr algn="l"/>
            <a:r>
              <a:rPr lang="en-GB" sz="1000" dirty="0">
                <a:solidFill>
                  <a:schemeClr val="bg2"/>
                </a:solidFill>
              </a:rPr>
              <a:t>Short ad</a:t>
            </a:r>
          </a:p>
        </p:txBody>
      </p:sp>
      <p:sp>
        <p:nvSpPr>
          <p:cNvPr id="29" name="TextBox 28">
            <a:extLst>
              <a:ext uri="{FF2B5EF4-FFF2-40B4-BE49-F238E27FC236}">
                <a16:creationId xmlns:a16="http://schemas.microsoft.com/office/drawing/2014/main" id="{D2E0FD45-CF44-4094-9866-06BD759B88C3}"/>
              </a:ext>
            </a:extLst>
          </p:cNvPr>
          <p:cNvSpPr txBox="1"/>
          <p:nvPr/>
        </p:nvSpPr>
        <p:spPr>
          <a:xfrm>
            <a:off x="6180925" y="3411921"/>
            <a:ext cx="927100" cy="246221"/>
          </a:xfrm>
          <a:prstGeom prst="rect">
            <a:avLst/>
          </a:prstGeom>
          <a:noFill/>
        </p:spPr>
        <p:txBody>
          <a:bodyPr wrap="square" rtlCol="0">
            <a:spAutoFit/>
          </a:bodyPr>
          <a:lstStyle/>
          <a:p>
            <a:pPr algn="l"/>
            <a:r>
              <a:rPr lang="en-GB" sz="1000" dirty="0">
                <a:solidFill>
                  <a:schemeClr val="bg2"/>
                </a:solidFill>
              </a:rPr>
              <a:t>Testing</a:t>
            </a:r>
          </a:p>
        </p:txBody>
      </p:sp>
      <p:sp>
        <p:nvSpPr>
          <p:cNvPr id="35" name="TextBox 34">
            <a:extLst>
              <a:ext uri="{FF2B5EF4-FFF2-40B4-BE49-F238E27FC236}">
                <a16:creationId xmlns:a16="http://schemas.microsoft.com/office/drawing/2014/main" id="{2518BA7E-DE07-4C10-9F7B-9ABCBF83E50F}"/>
              </a:ext>
            </a:extLst>
          </p:cNvPr>
          <p:cNvSpPr txBox="1"/>
          <p:nvPr/>
        </p:nvSpPr>
        <p:spPr>
          <a:xfrm>
            <a:off x="7386668" y="4774491"/>
            <a:ext cx="927100" cy="246221"/>
          </a:xfrm>
          <a:prstGeom prst="rect">
            <a:avLst/>
          </a:prstGeom>
          <a:noFill/>
        </p:spPr>
        <p:txBody>
          <a:bodyPr wrap="square" rtlCol="0">
            <a:spAutoFit/>
          </a:bodyPr>
          <a:lstStyle/>
          <a:p>
            <a:pPr algn="l"/>
            <a:r>
              <a:rPr lang="en-GB" sz="1000" dirty="0">
                <a:solidFill>
                  <a:schemeClr val="bg2"/>
                </a:solidFill>
              </a:rPr>
              <a:t>Testing</a:t>
            </a:r>
          </a:p>
        </p:txBody>
      </p:sp>
      <p:sp>
        <p:nvSpPr>
          <p:cNvPr id="38" name="TextBox 37">
            <a:extLst>
              <a:ext uri="{FF2B5EF4-FFF2-40B4-BE49-F238E27FC236}">
                <a16:creationId xmlns:a16="http://schemas.microsoft.com/office/drawing/2014/main" id="{0886CD75-32FF-4CD8-AF82-22B59A1057AE}"/>
              </a:ext>
            </a:extLst>
          </p:cNvPr>
          <p:cNvSpPr txBox="1"/>
          <p:nvPr/>
        </p:nvSpPr>
        <p:spPr>
          <a:xfrm>
            <a:off x="6190757" y="4759649"/>
            <a:ext cx="927100" cy="246221"/>
          </a:xfrm>
          <a:prstGeom prst="rect">
            <a:avLst/>
          </a:prstGeom>
          <a:noFill/>
        </p:spPr>
        <p:txBody>
          <a:bodyPr wrap="square" rtlCol="0">
            <a:spAutoFit/>
          </a:bodyPr>
          <a:lstStyle/>
          <a:p>
            <a:pPr algn="l"/>
            <a:r>
              <a:rPr lang="en-GB" sz="1000" dirty="0">
                <a:solidFill>
                  <a:schemeClr val="bg2"/>
                </a:solidFill>
              </a:rPr>
              <a:t>Short ad</a:t>
            </a:r>
          </a:p>
        </p:txBody>
      </p:sp>
    </p:spTree>
    <p:extLst>
      <p:ext uri="{BB962C8B-B14F-4D97-AF65-F5344CB8AC3E}">
        <p14:creationId xmlns:p14="http://schemas.microsoft.com/office/powerpoint/2010/main" val="1645170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8291DD74-DE75-0F66-0A69-973D4479A56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a:prstGeom prst="rect">
            <a:avLst/>
          </a:prstGeom>
          <a:solidFill>
            <a:prstClr val="white">
              <a:lumMod val="85000"/>
            </a:prstClr>
          </a:solidFill>
        </p:spPr>
      </p:pic>
      <p:sp>
        <p:nvSpPr>
          <p:cNvPr id="2" name="Title 1">
            <a:extLst>
              <a:ext uri="{FF2B5EF4-FFF2-40B4-BE49-F238E27FC236}">
                <a16:creationId xmlns:a16="http://schemas.microsoft.com/office/drawing/2014/main" id="{B07A86FC-5AEE-4618-B98B-D9EB86A98AFD}"/>
              </a:ext>
            </a:extLst>
          </p:cNvPr>
          <p:cNvSpPr>
            <a:spLocks noGrp="1"/>
          </p:cNvSpPr>
          <p:nvPr>
            <p:ph type="title"/>
          </p:nvPr>
        </p:nvSpPr>
        <p:spPr/>
        <p:txBody>
          <a:bodyPr/>
          <a:lstStyle/>
          <a:p>
            <a:r>
              <a:rPr lang="en-GB" dirty="0"/>
              <a:t>Agenda</a:t>
            </a:r>
          </a:p>
        </p:txBody>
      </p:sp>
      <p:graphicFrame>
        <p:nvGraphicFramePr>
          <p:cNvPr id="8" name="Table 7">
            <a:extLst>
              <a:ext uri="{FF2B5EF4-FFF2-40B4-BE49-F238E27FC236}">
                <a16:creationId xmlns:a16="http://schemas.microsoft.com/office/drawing/2014/main" id="{311D8F57-5E76-49E9-A2A2-1C422824623E}"/>
              </a:ext>
            </a:extLst>
          </p:cNvPr>
          <p:cNvGraphicFramePr>
            <a:graphicFrameLocks noGrp="1"/>
          </p:cNvGraphicFramePr>
          <p:nvPr>
            <p:extLst>
              <p:ext uri="{D42A27DB-BD31-4B8C-83A1-F6EECF244321}">
                <p14:modId xmlns:p14="http://schemas.microsoft.com/office/powerpoint/2010/main" val="2616359195"/>
              </p:ext>
            </p:extLst>
          </p:nvPr>
        </p:nvGraphicFramePr>
        <p:xfrm>
          <a:off x="175491" y="1678362"/>
          <a:ext cx="5644285" cy="2211252"/>
        </p:xfrm>
        <a:graphic>
          <a:graphicData uri="http://schemas.openxmlformats.org/drawingml/2006/table">
            <a:tbl>
              <a:tblPr firstRow="1" bandRow="1">
                <a:tableStyleId>{5C22544A-7EE6-4342-B048-85BDC9FD1C3A}</a:tableStyleId>
              </a:tblPr>
              <a:tblGrid>
                <a:gridCol w="5132796">
                  <a:extLst>
                    <a:ext uri="{9D8B030D-6E8A-4147-A177-3AD203B41FA5}">
                      <a16:colId xmlns:a16="http://schemas.microsoft.com/office/drawing/2014/main" val="1497214192"/>
                    </a:ext>
                  </a:extLst>
                </a:gridCol>
                <a:gridCol w="511489">
                  <a:extLst>
                    <a:ext uri="{9D8B030D-6E8A-4147-A177-3AD203B41FA5}">
                      <a16:colId xmlns:a16="http://schemas.microsoft.com/office/drawing/2014/main" val="2303286546"/>
                    </a:ext>
                  </a:extLst>
                </a:gridCol>
              </a:tblGrid>
              <a:tr h="552813">
                <a:tc>
                  <a:txBody>
                    <a:bodyPr/>
                    <a:lstStyle/>
                    <a:p>
                      <a:r>
                        <a:rPr lang="en-GB" sz="1400" b="1" dirty="0">
                          <a:solidFill>
                            <a:schemeClr val="accent1"/>
                          </a:solidFill>
                        </a:rPr>
                        <a:t>WHY BRANDS MATTER</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7255761"/>
                  </a:ext>
                </a:extLst>
              </a:tr>
              <a:tr h="552813">
                <a:tc>
                  <a:txBody>
                    <a:bodyPr/>
                    <a:lstStyle/>
                    <a:p>
                      <a:r>
                        <a:rPr lang="en-GB" sz="1400" b="1" dirty="0">
                          <a:solidFill>
                            <a:schemeClr val="accent2">
                              <a:lumMod val="20000"/>
                              <a:lumOff val="80000"/>
                            </a:schemeClr>
                          </a:solidFill>
                        </a:rPr>
                        <a:t>THE IMPORTANCE OF EMOTION, FAME &amp; TRUST</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935599331"/>
                  </a:ext>
                </a:extLst>
              </a:tr>
              <a:tr h="552813">
                <a:tc>
                  <a:txBody>
                    <a:bodyPr/>
                    <a:lstStyle/>
                    <a:p>
                      <a:r>
                        <a:rPr lang="en-GB" sz="1400" b="1" dirty="0">
                          <a:solidFill>
                            <a:schemeClr val="accent3">
                              <a:lumMod val="20000"/>
                              <a:lumOff val="80000"/>
                            </a:schemeClr>
                          </a:solidFill>
                        </a:rPr>
                        <a:t>MEMORY &amp; STORYTELLING </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807201451"/>
                  </a:ext>
                </a:extLst>
              </a:tr>
              <a:tr h="552813">
                <a:tc>
                  <a:txBody>
                    <a:bodyPr/>
                    <a:lstStyle/>
                    <a:p>
                      <a:r>
                        <a:rPr lang="en-GB" sz="1400" b="1" dirty="0">
                          <a:solidFill>
                            <a:schemeClr val="accent6">
                              <a:lumMod val="40000"/>
                              <a:lumOff val="60000"/>
                            </a:schemeClr>
                          </a:solidFill>
                        </a:rPr>
                        <a:t>BOOSTING THE EFFECTS OF BRANDING</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879502170"/>
                  </a:ext>
                </a:extLst>
              </a:tr>
            </a:tbl>
          </a:graphicData>
        </a:graphic>
      </p:graphicFrame>
      <p:sp>
        <p:nvSpPr>
          <p:cNvPr id="27" name="TextBox 26">
            <a:extLst>
              <a:ext uri="{FF2B5EF4-FFF2-40B4-BE49-F238E27FC236}">
                <a16:creationId xmlns:a16="http://schemas.microsoft.com/office/drawing/2014/main" id="{2F0192A7-011B-420E-8BC0-F97156A3434C}"/>
              </a:ext>
            </a:extLst>
          </p:cNvPr>
          <p:cNvSpPr txBox="1"/>
          <p:nvPr/>
        </p:nvSpPr>
        <p:spPr>
          <a:xfrm>
            <a:off x="491320" y="1143423"/>
            <a:ext cx="4637252" cy="338554"/>
          </a:xfrm>
          <a:prstGeom prst="rect">
            <a:avLst/>
          </a:prstGeom>
          <a:solidFill>
            <a:schemeClr val="bg1"/>
          </a:solidFill>
        </p:spPr>
        <p:txBody>
          <a:bodyPr wrap="square" rtlCol="0">
            <a:spAutoFit/>
          </a:bodyPr>
          <a:lstStyle/>
          <a:p>
            <a:pPr algn="l"/>
            <a:endParaRPr lang="en-GB" sz="1600" dirty="0" err="1">
              <a:solidFill>
                <a:schemeClr val="bg2"/>
              </a:solidFill>
            </a:endParaRPr>
          </a:p>
        </p:txBody>
      </p:sp>
      <p:sp>
        <p:nvSpPr>
          <p:cNvPr id="5" name="TextBox 4">
            <a:extLst>
              <a:ext uri="{FF2B5EF4-FFF2-40B4-BE49-F238E27FC236}">
                <a16:creationId xmlns:a16="http://schemas.microsoft.com/office/drawing/2014/main" id="{76FF37DF-A45F-003D-809C-82A5265EBE1C}"/>
              </a:ext>
            </a:extLst>
          </p:cNvPr>
          <p:cNvSpPr txBox="1"/>
          <p:nvPr/>
        </p:nvSpPr>
        <p:spPr>
          <a:xfrm rot="16200000">
            <a:off x="10486929" y="4324278"/>
            <a:ext cx="2982494" cy="246221"/>
          </a:xfrm>
          <a:prstGeom prst="rect">
            <a:avLst/>
          </a:prstGeom>
          <a:noFill/>
        </p:spPr>
        <p:txBody>
          <a:bodyPr wrap="square" rtlCol="0">
            <a:spAutoFit/>
          </a:bodyPr>
          <a:lstStyle/>
          <a:p>
            <a:r>
              <a:rPr lang="en-US" sz="1000" dirty="0" err="1">
                <a:solidFill>
                  <a:schemeClr val="bg1"/>
                </a:solidFill>
              </a:rPr>
              <a:t>Irn</a:t>
            </a:r>
            <a:r>
              <a:rPr lang="en-US" sz="1000" dirty="0">
                <a:solidFill>
                  <a:schemeClr val="bg1"/>
                </a:solidFill>
              </a:rPr>
              <a:t> Bru - Park</a:t>
            </a:r>
            <a:endParaRPr lang="en-GB" sz="1000" dirty="0">
              <a:solidFill>
                <a:schemeClr val="bg1"/>
              </a:solidFill>
            </a:endParaRPr>
          </a:p>
        </p:txBody>
      </p:sp>
    </p:spTree>
    <p:extLst>
      <p:ext uri="{BB962C8B-B14F-4D97-AF65-F5344CB8AC3E}">
        <p14:creationId xmlns:p14="http://schemas.microsoft.com/office/powerpoint/2010/main" val="2533512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1621B97E-A776-9D17-0D44-2579F791600D}"/>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69" r="69"/>
          <a:stretch>
            <a:fillRect/>
          </a:stretch>
        </p:blipFill>
        <p:spPr>
          <a:prstGeom prst="rect">
            <a:avLst/>
          </a:prstGeom>
          <a:solidFill>
            <a:prstClr val="white">
              <a:lumMod val="85000"/>
            </a:prstClr>
          </a:solidFill>
        </p:spPr>
      </p:pic>
      <p:sp>
        <p:nvSpPr>
          <p:cNvPr id="5" name="Rectangle 4">
            <a:extLst>
              <a:ext uri="{FF2B5EF4-FFF2-40B4-BE49-F238E27FC236}">
                <a16:creationId xmlns:a16="http://schemas.microsoft.com/office/drawing/2014/main" id="{73446645-9EAC-4ECC-878D-9D7929C92FEA}"/>
              </a:ext>
            </a:extLst>
          </p:cNvPr>
          <p:cNvSpPr/>
          <p:nvPr/>
        </p:nvSpPr>
        <p:spPr>
          <a:xfrm flipH="1">
            <a:off x="-1" y="-9730"/>
            <a:ext cx="7492621" cy="6858000"/>
          </a:xfrm>
          <a:prstGeom prst="rect">
            <a:avLst/>
          </a:prstGeom>
          <a:gradFill flip="none" rotWithShape="1">
            <a:gsLst>
              <a:gs pos="22000">
                <a:srgbClr val="000000">
                  <a:alpha val="66000"/>
                </a:srgbClr>
              </a:gs>
              <a:gs pos="69000">
                <a:schemeClr val="bg1">
                  <a:alpha val="3000"/>
                  <a:lumMod val="2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B4DF6B89-C5AD-4674-AFC3-3BC1A452FA59}"/>
              </a:ext>
            </a:extLst>
          </p:cNvPr>
          <p:cNvSpPr>
            <a:spLocks noGrp="1"/>
          </p:cNvSpPr>
          <p:nvPr>
            <p:ph type="title"/>
          </p:nvPr>
        </p:nvSpPr>
        <p:spPr>
          <a:xfrm>
            <a:off x="371475" y="359944"/>
            <a:ext cx="5305993" cy="3190976"/>
          </a:xfrm>
        </p:spPr>
        <p:txBody>
          <a:bodyPr/>
          <a:lstStyle/>
          <a:p>
            <a:r>
              <a:rPr lang="en-GB" sz="4000" b="1" dirty="0"/>
              <a:t>How can we ramp up emotion and brand memory through TV advertising?</a:t>
            </a:r>
          </a:p>
        </p:txBody>
      </p:sp>
      <p:pic>
        <p:nvPicPr>
          <p:cNvPr id="6" name="Picture 5">
            <a:extLst>
              <a:ext uri="{FF2B5EF4-FFF2-40B4-BE49-F238E27FC236}">
                <a16:creationId xmlns:a16="http://schemas.microsoft.com/office/drawing/2014/main" id="{F7A094F0-7364-4AE0-9224-89BABCCD73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9" name="TextBox 8">
            <a:extLst>
              <a:ext uri="{FF2B5EF4-FFF2-40B4-BE49-F238E27FC236}">
                <a16:creationId xmlns:a16="http://schemas.microsoft.com/office/drawing/2014/main" id="{16A52C2E-896A-8E6F-EA5E-97C51E0C0990}"/>
              </a:ext>
            </a:extLst>
          </p:cNvPr>
          <p:cNvSpPr txBox="1"/>
          <p:nvPr/>
        </p:nvSpPr>
        <p:spPr>
          <a:xfrm rot="16200000">
            <a:off x="10486929" y="4324278"/>
            <a:ext cx="2982494" cy="246221"/>
          </a:xfrm>
          <a:prstGeom prst="rect">
            <a:avLst/>
          </a:prstGeom>
          <a:noFill/>
        </p:spPr>
        <p:txBody>
          <a:bodyPr wrap="square" rtlCol="0">
            <a:spAutoFit/>
          </a:bodyPr>
          <a:lstStyle/>
          <a:p>
            <a:r>
              <a:rPr lang="en-US" sz="1000" dirty="0" err="1">
                <a:solidFill>
                  <a:schemeClr val="bg1"/>
                </a:solidFill>
              </a:rPr>
              <a:t>Staysure</a:t>
            </a:r>
            <a:r>
              <a:rPr lang="en-US" sz="1000" dirty="0">
                <a:solidFill>
                  <a:schemeClr val="bg1"/>
                </a:solidFill>
              </a:rPr>
              <a:t> - Where the Sun Don't Shine</a:t>
            </a:r>
            <a:endParaRPr lang="en-GB" sz="1000" dirty="0">
              <a:solidFill>
                <a:schemeClr val="bg1"/>
              </a:solidFill>
            </a:endParaRPr>
          </a:p>
        </p:txBody>
      </p:sp>
    </p:spTree>
    <p:extLst>
      <p:ext uri="{BB962C8B-B14F-4D97-AF65-F5344CB8AC3E}">
        <p14:creationId xmlns:p14="http://schemas.microsoft.com/office/powerpoint/2010/main" val="49815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224F3E0-931B-9B9A-6E84-67C653FCA594}"/>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a:prstGeom prst="rect">
            <a:avLst/>
          </a:prstGeom>
          <a:solidFill>
            <a:prstClr val="white">
              <a:lumMod val="85000"/>
            </a:prstClr>
          </a:solidFill>
        </p:spPr>
      </p:pic>
      <p:sp>
        <p:nvSpPr>
          <p:cNvPr id="5" name="Title 4">
            <a:extLst>
              <a:ext uri="{FF2B5EF4-FFF2-40B4-BE49-F238E27FC236}">
                <a16:creationId xmlns:a16="http://schemas.microsoft.com/office/drawing/2014/main" id="{4EFFFFF9-5BFE-40EF-A995-A86B3D3B9359}"/>
              </a:ext>
            </a:extLst>
          </p:cNvPr>
          <p:cNvSpPr>
            <a:spLocks noGrp="1"/>
          </p:cNvSpPr>
          <p:nvPr>
            <p:ph type="title"/>
          </p:nvPr>
        </p:nvSpPr>
        <p:spPr/>
        <p:txBody>
          <a:bodyPr/>
          <a:lstStyle/>
          <a:p>
            <a:r>
              <a:rPr lang="en-GB" dirty="0"/>
              <a:t>Creating memorable ads</a:t>
            </a:r>
          </a:p>
        </p:txBody>
      </p:sp>
      <p:sp>
        <p:nvSpPr>
          <p:cNvPr id="7" name="Text Placeholder 6">
            <a:extLst>
              <a:ext uri="{FF2B5EF4-FFF2-40B4-BE49-F238E27FC236}">
                <a16:creationId xmlns:a16="http://schemas.microsoft.com/office/drawing/2014/main" id="{495D602A-D8D9-4044-BDA9-4A3FA6F9E483}"/>
              </a:ext>
            </a:extLst>
          </p:cNvPr>
          <p:cNvSpPr>
            <a:spLocks noGrp="1"/>
          </p:cNvSpPr>
          <p:nvPr>
            <p:ph type="body" sz="quarter" idx="13"/>
          </p:nvPr>
        </p:nvSpPr>
        <p:spPr/>
        <p:txBody>
          <a:bodyPr>
            <a:normAutofit/>
          </a:bodyPr>
          <a:lstStyle/>
          <a:p>
            <a:r>
              <a:rPr lang="en-GB" sz="1800" b="1" dirty="0">
                <a:solidFill>
                  <a:schemeClr val="tx2"/>
                </a:solidFill>
              </a:rPr>
              <a:t>1) Great storytelling leaves a lasting impression</a:t>
            </a:r>
          </a:p>
          <a:p>
            <a:r>
              <a:rPr lang="en-GB" sz="1800" dirty="0"/>
              <a:t>Ads that use storytelling are more noticeable &amp; more memorable, both of which contribute to sales</a:t>
            </a:r>
          </a:p>
          <a:p>
            <a:r>
              <a:rPr lang="en-GB" sz="1800" dirty="0"/>
              <a:t>Make the story enjoyable, easy to understand in the time-lengths available &amp; highlight what differentiates the brand from its competitors </a:t>
            </a:r>
          </a:p>
          <a:p>
            <a:pPr marL="285750" indent="-285750">
              <a:buFont typeface="Arial" panose="020B0604020202020204" pitchFamily="34" charset="0"/>
              <a:buChar char="•"/>
            </a:pPr>
            <a:endParaRPr lang="en-GB" dirty="0"/>
          </a:p>
        </p:txBody>
      </p:sp>
      <p:sp>
        <p:nvSpPr>
          <p:cNvPr id="6" name="Content Placeholder 5">
            <a:extLst>
              <a:ext uri="{FF2B5EF4-FFF2-40B4-BE49-F238E27FC236}">
                <a16:creationId xmlns:a16="http://schemas.microsoft.com/office/drawing/2014/main" id="{DF951A99-084B-4E7E-A05F-86E2D5B0D6B8}"/>
              </a:ext>
            </a:extLst>
          </p:cNvPr>
          <p:cNvSpPr>
            <a:spLocks noGrp="1"/>
          </p:cNvSpPr>
          <p:nvPr>
            <p:ph type="body" sz="quarter" idx="15"/>
          </p:nvPr>
        </p:nvSpPr>
        <p:spPr/>
        <p:txBody>
          <a:bodyPr/>
          <a:lstStyle/>
          <a:p>
            <a:r>
              <a:rPr lang="en-GB" dirty="0"/>
              <a:t>Source: “5 rules for creating memorable ads”; 2017, Kantar Millward Brown</a:t>
            </a:r>
          </a:p>
        </p:txBody>
      </p:sp>
      <p:sp>
        <p:nvSpPr>
          <p:cNvPr id="2" name="TextBox 1">
            <a:extLst>
              <a:ext uri="{FF2B5EF4-FFF2-40B4-BE49-F238E27FC236}">
                <a16:creationId xmlns:a16="http://schemas.microsoft.com/office/drawing/2014/main" id="{27F649DD-6F62-8A56-3875-7C6F2108F2A7}"/>
              </a:ext>
            </a:extLst>
          </p:cNvPr>
          <p:cNvSpPr txBox="1"/>
          <p:nvPr/>
        </p:nvSpPr>
        <p:spPr>
          <a:xfrm rot="16200000">
            <a:off x="10486929" y="4324278"/>
            <a:ext cx="2982494" cy="246221"/>
          </a:xfrm>
          <a:prstGeom prst="rect">
            <a:avLst/>
          </a:prstGeom>
          <a:noFill/>
        </p:spPr>
        <p:txBody>
          <a:bodyPr wrap="square" rtlCol="0">
            <a:spAutoFit/>
          </a:bodyPr>
          <a:lstStyle/>
          <a:p>
            <a:r>
              <a:rPr lang="en-US" sz="1000" dirty="0">
                <a:solidFill>
                  <a:schemeClr val="bg1"/>
                </a:solidFill>
              </a:rPr>
              <a:t>The Birthday Draw - Is It Your Lucky Day</a:t>
            </a:r>
            <a:endParaRPr lang="en-GB" sz="1000" dirty="0">
              <a:solidFill>
                <a:schemeClr val="bg1"/>
              </a:solidFill>
            </a:endParaRPr>
          </a:p>
        </p:txBody>
      </p:sp>
    </p:spTree>
    <p:extLst>
      <p:ext uri="{BB962C8B-B14F-4D97-AF65-F5344CB8AC3E}">
        <p14:creationId xmlns:p14="http://schemas.microsoft.com/office/powerpoint/2010/main" val="145731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3D96F71A-972D-1AB3-93AD-A6E679A6847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a:prstGeom prst="rect">
            <a:avLst/>
          </a:prstGeom>
          <a:solidFill>
            <a:prstClr val="white">
              <a:lumMod val="85000"/>
            </a:prstClr>
          </a:solidFill>
        </p:spPr>
      </p:pic>
      <p:sp>
        <p:nvSpPr>
          <p:cNvPr id="5" name="Title 4">
            <a:extLst>
              <a:ext uri="{FF2B5EF4-FFF2-40B4-BE49-F238E27FC236}">
                <a16:creationId xmlns:a16="http://schemas.microsoft.com/office/drawing/2014/main" id="{4EFFFFF9-5BFE-40EF-A995-A86B3D3B9359}"/>
              </a:ext>
            </a:extLst>
          </p:cNvPr>
          <p:cNvSpPr>
            <a:spLocks noGrp="1"/>
          </p:cNvSpPr>
          <p:nvPr>
            <p:ph type="title"/>
          </p:nvPr>
        </p:nvSpPr>
        <p:spPr/>
        <p:txBody>
          <a:bodyPr/>
          <a:lstStyle/>
          <a:p>
            <a:r>
              <a:rPr lang="en-GB" dirty="0"/>
              <a:t>Creating memorable ads</a:t>
            </a:r>
          </a:p>
        </p:txBody>
      </p:sp>
      <p:sp>
        <p:nvSpPr>
          <p:cNvPr id="7" name="Text Placeholder 6">
            <a:extLst>
              <a:ext uri="{FF2B5EF4-FFF2-40B4-BE49-F238E27FC236}">
                <a16:creationId xmlns:a16="http://schemas.microsoft.com/office/drawing/2014/main" id="{495D602A-D8D9-4044-BDA9-4A3FA6F9E483}"/>
              </a:ext>
            </a:extLst>
          </p:cNvPr>
          <p:cNvSpPr>
            <a:spLocks noGrp="1"/>
          </p:cNvSpPr>
          <p:nvPr>
            <p:ph type="body" sz="quarter" idx="13"/>
          </p:nvPr>
        </p:nvSpPr>
        <p:spPr/>
        <p:txBody>
          <a:bodyPr>
            <a:normAutofit/>
          </a:bodyPr>
          <a:lstStyle/>
          <a:p>
            <a:r>
              <a:rPr lang="en-GB" sz="1800" b="1" dirty="0">
                <a:solidFill>
                  <a:schemeClr val="tx2"/>
                </a:solidFill>
              </a:rPr>
              <a:t>2) Make that impression a meaningful one</a:t>
            </a:r>
          </a:p>
          <a:p>
            <a:r>
              <a:rPr lang="en-GB" sz="1800" dirty="0"/>
              <a:t>Sustainable competitive advantage comes from building a brand’s emotional meaningful difference</a:t>
            </a:r>
          </a:p>
          <a:p>
            <a:r>
              <a:rPr lang="en-GB" sz="1800" dirty="0"/>
              <a:t>Emotional difference is about a brand behaving in a way that makes it seem more dynamic or progressive than other brands</a:t>
            </a:r>
          </a:p>
          <a:p>
            <a:endParaRPr lang="en-GB" sz="1800" dirty="0"/>
          </a:p>
        </p:txBody>
      </p:sp>
      <p:sp>
        <p:nvSpPr>
          <p:cNvPr id="6" name="Content Placeholder 5">
            <a:extLst>
              <a:ext uri="{FF2B5EF4-FFF2-40B4-BE49-F238E27FC236}">
                <a16:creationId xmlns:a16="http://schemas.microsoft.com/office/drawing/2014/main" id="{DF951A99-084B-4E7E-A05F-86E2D5B0D6B8}"/>
              </a:ext>
            </a:extLst>
          </p:cNvPr>
          <p:cNvSpPr>
            <a:spLocks noGrp="1"/>
          </p:cNvSpPr>
          <p:nvPr>
            <p:ph type="body" sz="quarter" idx="15"/>
          </p:nvPr>
        </p:nvSpPr>
        <p:spPr/>
        <p:txBody>
          <a:bodyPr/>
          <a:lstStyle/>
          <a:p>
            <a:r>
              <a:rPr lang="en-GB" dirty="0"/>
              <a:t>Source: “5 rules for creating memorable ads”; 2017, Kantar Millward Brown</a:t>
            </a:r>
          </a:p>
        </p:txBody>
      </p:sp>
      <p:sp>
        <p:nvSpPr>
          <p:cNvPr id="9" name="TextBox 8">
            <a:extLst>
              <a:ext uri="{FF2B5EF4-FFF2-40B4-BE49-F238E27FC236}">
                <a16:creationId xmlns:a16="http://schemas.microsoft.com/office/drawing/2014/main" id="{99AB0ABF-1AA3-6795-161E-9F42A74901B6}"/>
              </a:ext>
            </a:extLst>
          </p:cNvPr>
          <p:cNvSpPr txBox="1"/>
          <p:nvPr/>
        </p:nvSpPr>
        <p:spPr>
          <a:xfrm rot="16200000">
            <a:off x="10486929" y="4324278"/>
            <a:ext cx="2982494" cy="246221"/>
          </a:xfrm>
          <a:prstGeom prst="rect">
            <a:avLst/>
          </a:prstGeom>
          <a:noFill/>
        </p:spPr>
        <p:txBody>
          <a:bodyPr wrap="square" rtlCol="0">
            <a:spAutoFit/>
          </a:bodyPr>
          <a:lstStyle/>
          <a:p>
            <a:r>
              <a:rPr lang="en-US" sz="1000" dirty="0" err="1">
                <a:solidFill>
                  <a:schemeClr val="bg1"/>
                </a:solidFill>
              </a:rPr>
              <a:t>Staysure</a:t>
            </a:r>
            <a:r>
              <a:rPr lang="en-US" sz="1000" dirty="0">
                <a:solidFill>
                  <a:schemeClr val="bg1"/>
                </a:solidFill>
              </a:rPr>
              <a:t> - Where the Sun Don't Shine </a:t>
            </a:r>
            <a:endParaRPr lang="en-GB" sz="1000" dirty="0">
              <a:solidFill>
                <a:schemeClr val="bg1"/>
              </a:solidFill>
            </a:endParaRPr>
          </a:p>
        </p:txBody>
      </p:sp>
    </p:spTree>
    <p:extLst>
      <p:ext uri="{BB962C8B-B14F-4D97-AF65-F5344CB8AC3E}">
        <p14:creationId xmlns:p14="http://schemas.microsoft.com/office/powerpoint/2010/main" val="32435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6B9B49F1-F25A-DA12-857E-E0750185E92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a:prstGeom prst="rect">
            <a:avLst/>
          </a:prstGeom>
          <a:solidFill>
            <a:prstClr val="white">
              <a:lumMod val="85000"/>
            </a:prstClr>
          </a:solidFill>
        </p:spPr>
      </p:pic>
      <p:sp>
        <p:nvSpPr>
          <p:cNvPr id="5" name="Title 4">
            <a:extLst>
              <a:ext uri="{FF2B5EF4-FFF2-40B4-BE49-F238E27FC236}">
                <a16:creationId xmlns:a16="http://schemas.microsoft.com/office/drawing/2014/main" id="{4EFFFFF9-5BFE-40EF-A995-A86B3D3B9359}"/>
              </a:ext>
            </a:extLst>
          </p:cNvPr>
          <p:cNvSpPr>
            <a:spLocks noGrp="1"/>
          </p:cNvSpPr>
          <p:nvPr>
            <p:ph type="title"/>
          </p:nvPr>
        </p:nvSpPr>
        <p:spPr/>
        <p:txBody>
          <a:bodyPr/>
          <a:lstStyle/>
          <a:p>
            <a:r>
              <a:rPr lang="en-GB" dirty="0"/>
              <a:t>Creating memorable ads</a:t>
            </a:r>
          </a:p>
        </p:txBody>
      </p:sp>
      <p:sp>
        <p:nvSpPr>
          <p:cNvPr id="7" name="Text Placeholder 6">
            <a:extLst>
              <a:ext uri="{FF2B5EF4-FFF2-40B4-BE49-F238E27FC236}">
                <a16:creationId xmlns:a16="http://schemas.microsoft.com/office/drawing/2014/main" id="{495D602A-D8D9-4044-BDA9-4A3FA6F9E483}"/>
              </a:ext>
            </a:extLst>
          </p:cNvPr>
          <p:cNvSpPr>
            <a:spLocks noGrp="1"/>
          </p:cNvSpPr>
          <p:nvPr>
            <p:ph type="body" sz="quarter" idx="13"/>
          </p:nvPr>
        </p:nvSpPr>
        <p:spPr/>
        <p:txBody>
          <a:bodyPr>
            <a:normAutofit/>
          </a:bodyPr>
          <a:lstStyle/>
          <a:p>
            <a:r>
              <a:rPr lang="en-GB" sz="1800" b="1" dirty="0">
                <a:solidFill>
                  <a:schemeClr val="tx2"/>
                </a:solidFill>
              </a:rPr>
              <a:t>3) Don’t skimp on the branding</a:t>
            </a:r>
          </a:p>
          <a:p>
            <a:r>
              <a:rPr lang="en-GB" sz="1800" dirty="0"/>
              <a:t>The single best predictor of in-market sales effects for ads is branding</a:t>
            </a:r>
          </a:p>
          <a:p>
            <a:r>
              <a:rPr lang="en-GB" sz="1800" dirty="0"/>
              <a:t>This is also consistent with the importance of mental availability</a:t>
            </a:r>
          </a:p>
          <a:p>
            <a:r>
              <a:rPr lang="en-GB" sz="1800" dirty="0"/>
              <a:t>Ads with a strong narrative only result in motivation if they are also well branded</a:t>
            </a:r>
          </a:p>
        </p:txBody>
      </p:sp>
      <p:sp>
        <p:nvSpPr>
          <p:cNvPr id="6" name="Content Placeholder 5">
            <a:extLst>
              <a:ext uri="{FF2B5EF4-FFF2-40B4-BE49-F238E27FC236}">
                <a16:creationId xmlns:a16="http://schemas.microsoft.com/office/drawing/2014/main" id="{DF951A99-084B-4E7E-A05F-86E2D5B0D6B8}"/>
              </a:ext>
            </a:extLst>
          </p:cNvPr>
          <p:cNvSpPr>
            <a:spLocks noGrp="1"/>
          </p:cNvSpPr>
          <p:nvPr>
            <p:ph type="body" sz="quarter" idx="15"/>
          </p:nvPr>
        </p:nvSpPr>
        <p:spPr/>
        <p:txBody>
          <a:bodyPr/>
          <a:lstStyle/>
          <a:p>
            <a:r>
              <a:rPr lang="en-GB" dirty="0"/>
              <a:t>Source: “5 rules for creating memorable ads”; 2017, Kantar Millward Brown</a:t>
            </a:r>
          </a:p>
        </p:txBody>
      </p:sp>
      <p:sp>
        <p:nvSpPr>
          <p:cNvPr id="2" name="TextBox 1">
            <a:extLst>
              <a:ext uri="{FF2B5EF4-FFF2-40B4-BE49-F238E27FC236}">
                <a16:creationId xmlns:a16="http://schemas.microsoft.com/office/drawing/2014/main" id="{85193140-F9A5-7CCF-CA84-38193483372A}"/>
              </a:ext>
            </a:extLst>
          </p:cNvPr>
          <p:cNvSpPr txBox="1"/>
          <p:nvPr/>
        </p:nvSpPr>
        <p:spPr>
          <a:xfrm rot="16200000">
            <a:off x="10486929" y="4324278"/>
            <a:ext cx="2982494" cy="246221"/>
          </a:xfrm>
          <a:prstGeom prst="rect">
            <a:avLst/>
          </a:prstGeom>
          <a:noFill/>
        </p:spPr>
        <p:txBody>
          <a:bodyPr wrap="square" rtlCol="0">
            <a:spAutoFit/>
          </a:bodyPr>
          <a:lstStyle/>
          <a:p>
            <a:r>
              <a:rPr lang="en-US" sz="1000" dirty="0">
                <a:solidFill>
                  <a:schemeClr val="bg1"/>
                </a:solidFill>
              </a:rPr>
              <a:t>Inch's - Story On A Pint Glass</a:t>
            </a:r>
            <a:endParaRPr lang="en-GB" sz="1000" dirty="0">
              <a:solidFill>
                <a:schemeClr val="bg1"/>
              </a:solidFill>
            </a:endParaRPr>
          </a:p>
        </p:txBody>
      </p:sp>
    </p:spTree>
    <p:extLst>
      <p:ext uri="{BB962C8B-B14F-4D97-AF65-F5344CB8AC3E}">
        <p14:creationId xmlns:p14="http://schemas.microsoft.com/office/powerpoint/2010/main" val="2521821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9">
            <a:extLst>
              <a:ext uri="{FF2B5EF4-FFF2-40B4-BE49-F238E27FC236}">
                <a16:creationId xmlns:a16="http://schemas.microsoft.com/office/drawing/2014/main" id="{7856E5B3-3593-110A-CE4D-C0231A1EAF24}"/>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a:xfrm>
            <a:off x="6007894" y="-9729"/>
            <a:ext cx="6184106" cy="5948364"/>
          </a:xfrm>
          <a:prstGeom prst="rect">
            <a:avLst/>
          </a:prstGeom>
          <a:solidFill>
            <a:prstClr val="white">
              <a:lumMod val="85000"/>
            </a:prstClr>
          </a:solidFill>
        </p:spPr>
      </p:pic>
      <p:sp>
        <p:nvSpPr>
          <p:cNvPr id="2" name="Title 1">
            <a:extLst>
              <a:ext uri="{FF2B5EF4-FFF2-40B4-BE49-F238E27FC236}">
                <a16:creationId xmlns:a16="http://schemas.microsoft.com/office/drawing/2014/main" id="{B07A86FC-5AEE-4618-B98B-D9EB86A98AFD}"/>
              </a:ext>
            </a:extLst>
          </p:cNvPr>
          <p:cNvSpPr>
            <a:spLocks noGrp="1"/>
          </p:cNvSpPr>
          <p:nvPr>
            <p:ph type="title"/>
          </p:nvPr>
        </p:nvSpPr>
        <p:spPr/>
        <p:txBody>
          <a:bodyPr/>
          <a:lstStyle/>
          <a:p>
            <a:r>
              <a:rPr lang="en-GB" dirty="0"/>
              <a:t>Agenda</a:t>
            </a:r>
          </a:p>
        </p:txBody>
      </p:sp>
      <p:graphicFrame>
        <p:nvGraphicFramePr>
          <p:cNvPr id="8" name="Table 7">
            <a:extLst>
              <a:ext uri="{FF2B5EF4-FFF2-40B4-BE49-F238E27FC236}">
                <a16:creationId xmlns:a16="http://schemas.microsoft.com/office/drawing/2014/main" id="{311D8F57-5E76-49E9-A2A2-1C422824623E}"/>
              </a:ext>
            </a:extLst>
          </p:cNvPr>
          <p:cNvGraphicFramePr>
            <a:graphicFrameLocks noGrp="1"/>
          </p:cNvGraphicFramePr>
          <p:nvPr>
            <p:extLst>
              <p:ext uri="{D42A27DB-BD31-4B8C-83A1-F6EECF244321}">
                <p14:modId xmlns:p14="http://schemas.microsoft.com/office/powerpoint/2010/main" val="1372343806"/>
              </p:ext>
            </p:extLst>
          </p:nvPr>
        </p:nvGraphicFramePr>
        <p:xfrm>
          <a:off x="175491" y="1678362"/>
          <a:ext cx="5644285" cy="2211252"/>
        </p:xfrm>
        <a:graphic>
          <a:graphicData uri="http://schemas.openxmlformats.org/drawingml/2006/table">
            <a:tbl>
              <a:tblPr firstRow="1" bandRow="1">
                <a:tableStyleId>{5C22544A-7EE6-4342-B048-85BDC9FD1C3A}</a:tableStyleId>
              </a:tblPr>
              <a:tblGrid>
                <a:gridCol w="5132796">
                  <a:extLst>
                    <a:ext uri="{9D8B030D-6E8A-4147-A177-3AD203B41FA5}">
                      <a16:colId xmlns:a16="http://schemas.microsoft.com/office/drawing/2014/main" val="1497214192"/>
                    </a:ext>
                  </a:extLst>
                </a:gridCol>
                <a:gridCol w="511489">
                  <a:extLst>
                    <a:ext uri="{9D8B030D-6E8A-4147-A177-3AD203B41FA5}">
                      <a16:colId xmlns:a16="http://schemas.microsoft.com/office/drawing/2014/main" val="2303286546"/>
                    </a:ext>
                  </a:extLst>
                </a:gridCol>
              </a:tblGrid>
              <a:tr h="552813">
                <a:tc>
                  <a:txBody>
                    <a:bodyPr/>
                    <a:lstStyle/>
                    <a:p>
                      <a:r>
                        <a:rPr lang="en-GB" sz="1400" b="1" dirty="0">
                          <a:solidFill>
                            <a:schemeClr val="accent1">
                              <a:lumMod val="20000"/>
                              <a:lumOff val="80000"/>
                            </a:schemeClr>
                          </a:solidFill>
                        </a:rPr>
                        <a:t>WHY BRANDS MATTER</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7255761"/>
                  </a:ext>
                </a:extLst>
              </a:tr>
              <a:tr h="552813">
                <a:tc>
                  <a:txBody>
                    <a:bodyPr/>
                    <a:lstStyle/>
                    <a:p>
                      <a:r>
                        <a:rPr lang="en-GB" sz="1400" b="1" dirty="0">
                          <a:solidFill>
                            <a:schemeClr val="accent2">
                              <a:lumMod val="20000"/>
                              <a:lumOff val="80000"/>
                            </a:schemeClr>
                          </a:solidFill>
                        </a:rPr>
                        <a:t>THE IMPORTANCE OF EMOTION, FAME &amp; TRUST</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935599331"/>
                  </a:ext>
                </a:extLst>
              </a:tr>
              <a:tr h="552813">
                <a:tc>
                  <a:txBody>
                    <a:bodyPr/>
                    <a:lstStyle/>
                    <a:p>
                      <a:r>
                        <a:rPr lang="en-GB" sz="1400" b="1" dirty="0">
                          <a:solidFill>
                            <a:schemeClr val="accent3">
                              <a:lumMod val="20000"/>
                              <a:lumOff val="80000"/>
                            </a:schemeClr>
                          </a:solidFill>
                        </a:rPr>
                        <a:t>MEMORY &amp; STORYTELLING </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807201451"/>
                  </a:ext>
                </a:extLst>
              </a:tr>
              <a:tr h="552813">
                <a:tc>
                  <a:txBody>
                    <a:bodyPr/>
                    <a:lstStyle/>
                    <a:p>
                      <a:r>
                        <a:rPr lang="en-GB" sz="1400" b="1" dirty="0">
                          <a:solidFill>
                            <a:schemeClr val="accent5"/>
                          </a:solidFill>
                        </a:rPr>
                        <a:t>BOOSTING THE EFFECTS OF BRANDING</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879502170"/>
                  </a:ext>
                </a:extLst>
              </a:tr>
            </a:tbl>
          </a:graphicData>
        </a:graphic>
      </p:graphicFrame>
      <p:sp>
        <p:nvSpPr>
          <p:cNvPr id="27" name="TextBox 26">
            <a:extLst>
              <a:ext uri="{FF2B5EF4-FFF2-40B4-BE49-F238E27FC236}">
                <a16:creationId xmlns:a16="http://schemas.microsoft.com/office/drawing/2014/main" id="{2F0192A7-011B-420E-8BC0-F97156A3434C}"/>
              </a:ext>
            </a:extLst>
          </p:cNvPr>
          <p:cNvSpPr txBox="1"/>
          <p:nvPr/>
        </p:nvSpPr>
        <p:spPr>
          <a:xfrm>
            <a:off x="491320" y="1143423"/>
            <a:ext cx="4637252" cy="338554"/>
          </a:xfrm>
          <a:prstGeom prst="rect">
            <a:avLst/>
          </a:prstGeom>
          <a:solidFill>
            <a:schemeClr val="bg1"/>
          </a:solidFill>
        </p:spPr>
        <p:txBody>
          <a:bodyPr wrap="square" rtlCol="0">
            <a:spAutoFit/>
          </a:bodyPr>
          <a:lstStyle/>
          <a:p>
            <a:pPr algn="l"/>
            <a:endParaRPr lang="en-GB" sz="1600" dirty="0" err="1">
              <a:solidFill>
                <a:schemeClr val="bg2"/>
              </a:solidFill>
            </a:endParaRPr>
          </a:p>
        </p:txBody>
      </p:sp>
      <p:sp>
        <p:nvSpPr>
          <p:cNvPr id="4" name="TextBox 3">
            <a:extLst>
              <a:ext uri="{FF2B5EF4-FFF2-40B4-BE49-F238E27FC236}">
                <a16:creationId xmlns:a16="http://schemas.microsoft.com/office/drawing/2014/main" id="{284760F4-0778-4685-2FE9-76EE20411BE9}"/>
              </a:ext>
            </a:extLst>
          </p:cNvPr>
          <p:cNvSpPr txBox="1"/>
          <p:nvPr/>
        </p:nvSpPr>
        <p:spPr>
          <a:xfrm rot="16200000">
            <a:off x="10518886" y="4256131"/>
            <a:ext cx="2982494" cy="246221"/>
          </a:xfrm>
          <a:prstGeom prst="rect">
            <a:avLst/>
          </a:prstGeom>
          <a:noFill/>
        </p:spPr>
        <p:txBody>
          <a:bodyPr wrap="square" rtlCol="0">
            <a:spAutoFit/>
          </a:bodyPr>
          <a:lstStyle/>
          <a:p>
            <a:r>
              <a:rPr lang="en-GB" sz="1000" dirty="0" err="1">
                <a:solidFill>
                  <a:schemeClr val="bg1"/>
                </a:solidFill>
              </a:rPr>
              <a:t>Irn</a:t>
            </a:r>
            <a:r>
              <a:rPr lang="en-GB" sz="1000" dirty="0">
                <a:solidFill>
                  <a:schemeClr val="bg1"/>
                </a:solidFill>
              </a:rPr>
              <a:t> Bru - Park</a:t>
            </a:r>
          </a:p>
        </p:txBody>
      </p:sp>
    </p:spTree>
    <p:extLst>
      <p:ext uri="{BB962C8B-B14F-4D97-AF65-F5344CB8AC3E}">
        <p14:creationId xmlns:p14="http://schemas.microsoft.com/office/powerpoint/2010/main" val="1233251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F3A67B-578B-B570-3939-CF4BFC4D3C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BDFCE02C-5A59-425F-B875-297E3AB3C579}"/>
              </a:ext>
            </a:extLst>
          </p:cNvPr>
          <p:cNvSpPr/>
          <p:nvPr/>
        </p:nvSpPr>
        <p:spPr>
          <a:xfrm flipH="1">
            <a:off x="-1" y="-9730"/>
            <a:ext cx="8693624" cy="6858000"/>
          </a:xfrm>
          <a:prstGeom prst="rect">
            <a:avLst/>
          </a:prstGeom>
          <a:gradFill flip="none" rotWithShape="1">
            <a:gsLst>
              <a:gs pos="22000">
                <a:srgbClr val="000000">
                  <a:alpha val="66000"/>
                </a:srgbClr>
              </a:gs>
              <a:gs pos="69000">
                <a:schemeClr val="bg1">
                  <a:alpha val="3000"/>
                  <a:lumMod val="2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Title 5">
            <a:extLst>
              <a:ext uri="{FF2B5EF4-FFF2-40B4-BE49-F238E27FC236}">
                <a16:creationId xmlns:a16="http://schemas.microsoft.com/office/drawing/2014/main" id="{39C6FCC7-9A50-435C-8201-2CE02088E9FE}"/>
              </a:ext>
            </a:extLst>
          </p:cNvPr>
          <p:cNvSpPr>
            <a:spLocks noGrp="1"/>
          </p:cNvSpPr>
          <p:nvPr>
            <p:ph type="ctrTitle"/>
          </p:nvPr>
        </p:nvSpPr>
        <p:spPr>
          <a:xfrm>
            <a:off x="384540" y="504189"/>
            <a:ext cx="7420990" cy="2412000"/>
          </a:xfrm>
        </p:spPr>
        <p:txBody>
          <a:bodyPr/>
          <a:lstStyle/>
          <a:p>
            <a:r>
              <a:rPr lang="en-GB" dirty="0"/>
              <a:t>What elements of creativity can boost the effects of branding on long-term memory?</a:t>
            </a:r>
          </a:p>
        </p:txBody>
      </p:sp>
      <p:pic>
        <p:nvPicPr>
          <p:cNvPr id="5" name="Picture 4">
            <a:extLst>
              <a:ext uri="{FF2B5EF4-FFF2-40B4-BE49-F238E27FC236}">
                <a16:creationId xmlns:a16="http://schemas.microsoft.com/office/drawing/2014/main" id="{27B53BC2-6F2F-42F1-9C40-5AF0CC7E20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9" name="TextBox 8">
            <a:extLst>
              <a:ext uri="{FF2B5EF4-FFF2-40B4-BE49-F238E27FC236}">
                <a16:creationId xmlns:a16="http://schemas.microsoft.com/office/drawing/2014/main" id="{D2B9BA9D-CD3A-9F9D-0CC0-098F6E0A10DF}"/>
              </a:ext>
            </a:extLst>
          </p:cNvPr>
          <p:cNvSpPr txBox="1"/>
          <p:nvPr/>
        </p:nvSpPr>
        <p:spPr>
          <a:xfrm rot="16200000">
            <a:off x="10486929" y="4324278"/>
            <a:ext cx="2982494" cy="246221"/>
          </a:xfrm>
          <a:prstGeom prst="rect">
            <a:avLst/>
          </a:prstGeom>
          <a:noFill/>
        </p:spPr>
        <p:txBody>
          <a:bodyPr wrap="square" rtlCol="0">
            <a:spAutoFit/>
          </a:bodyPr>
          <a:lstStyle/>
          <a:p>
            <a:r>
              <a:rPr lang="it-IT" sz="1000" dirty="0">
                <a:solidFill>
                  <a:schemeClr val="bg1"/>
                </a:solidFill>
              </a:rPr>
              <a:t> La Famiglia Rana - Grazie, Sofia</a:t>
            </a:r>
            <a:endParaRPr lang="en-GB" sz="1000" dirty="0">
              <a:solidFill>
                <a:schemeClr val="bg1"/>
              </a:solidFill>
            </a:endParaRPr>
          </a:p>
        </p:txBody>
      </p:sp>
    </p:spTree>
    <p:extLst>
      <p:ext uri="{BB962C8B-B14F-4D97-AF65-F5344CB8AC3E}">
        <p14:creationId xmlns:p14="http://schemas.microsoft.com/office/powerpoint/2010/main" val="240536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539EE27E-3C18-CD59-5E6F-6BBB3D7BC17C}"/>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a:prstGeom prst="rect">
            <a:avLst/>
          </a:prstGeom>
          <a:solidFill>
            <a:prstClr val="white">
              <a:lumMod val="85000"/>
            </a:prstClr>
          </a:solidFill>
        </p:spPr>
      </p:pic>
      <p:sp>
        <p:nvSpPr>
          <p:cNvPr id="6" name="Title 5">
            <a:extLst>
              <a:ext uri="{FF2B5EF4-FFF2-40B4-BE49-F238E27FC236}">
                <a16:creationId xmlns:a16="http://schemas.microsoft.com/office/drawing/2014/main" id="{38445C0E-F166-4D36-BB2D-E08AA2DF002A}"/>
              </a:ext>
            </a:extLst>
          </p:cNvPr>
          <p:cNvSpPr>
            <a:spLocks noGrp="1"/>
          </p:cNvSpPr>
          <p:nvPr>
            <p:ph type="title"/>
          </p:nvPr>
        </p:nvSpPr>
        <p:spPr/>
        <p:txBody>
          <a:bodyPr>
            <a:normAutofit/>
          </a:bodyPr>
          <a:lstStyle/>
          <a:p>
            <a:r>
              <a:rPr lang="en-GB" dirty="0"/>
              <a:t>Showcase your product, don’t shout</a:t>
            </a:r>
          </a:p>
        </p:txBody>
      </p:sp>
      <p:sp>
        <p:nvSpPr>
          <p:cNvPr id="7" name="Content Placeholder 6">
            <a:extLst>
              <a:ext uri="{FF2B5EF4-FFF2-40B4-BE49-F238E27FC236}">
                <a16:creationId xmlns:a16="http://schemas.microsoft.com/office/drawing/2014/main" id="{97A6E24B-CB11-408E-A05C-9EB4C2D4EA89}"/>
              </a:ext>
            </a:extLst>
          </p:cNvPr>
          <p:cNvSpPr>
            <a:spLocks noGrp="1"/>
          </p:cNvSpPr>
          <p:nvPr>
            <p:ph type="body" sz="quarter" idx="13"/>
          </p:nvPr>
        </p:nvSpPr>
        <p:spPr/>
        <p:txBody>
          <a:bodyPr>
            <a:normAutofit/>
          </a:bodyPr>
          <a:lstStyle/>
          <a:p>
            <a:r>
              <a:rPr lang="en-GB" sz="1800" b="1" dirty="0">
                <a:solidFill>
                  <a:schemeClr val="tx2"/>
                </a:solidFill>
              </a:rPr>
              <a:t>Weaving your product into the narrative </a:t>
            </a:r>
            <a:r>
              <a:rPr lang="en-GB" sz="1800" dirty="0"/>
              <a:t>elicits more peaks of memory and personal relevance throughout an ad. </a:t>
            </a:r>
            <a:r>
              <a:rPr lang="en-US" sz="1800" dirty="0"/>
              <a:t>This technique creates </a:t>
            </a:r>
            <a:r>
              <a:rPr lang="en-US" sz="1800" b="1" dirty="0">
                <a:solidFill>
                  <a:schemeClr val="tx2"/>
                </a:solidFill>
              </a:rPr>
              <a:t>x1.4 more peaks of strong brain responses </a:t>
            </a:r>
            <a:r>
              <a:rPr lang="en-US" sz="1800" dirty="0"/>
              <a:t>throughout the ad than when there is an overt focus on the product, enhancing brand recall.</a:t>
            </a:r>
            <a:endParaRPr lang="en-GB" sz="1800" dirty="0"/>
          </a:p>
          <a:p>
            <a:endParaRPr lang="en-GB" sz="1800" b="1" dirty="0">
              <a:solidFill>
                <a:schemeClr val="tx2"/>
              </a:solidFill>
            </a:endParaRPr>
          </a:p>
          <a:p>
            <a:endParaRPr lang="en-GB" sz="1800" b="1" dirty="0"/>
          </a:p>
        </p:txBody>
      </p:sp>
      <p:sp>
        <p:nvSpPr>
          <p:cNvPr id="5" name="Text Placeholder 4">
            <a:extLst>
              <a:ext uri="{FF2B5EF4-FFF2-40B4-BE49-F238E27FC236}">
                <a16:creationId xmlns:a16="http://schemas.microsoft.com/office/drawing/2014/main" id="{11ECFC5E-2232-471B-923F-B35B7298DAD4}"/>
              </a:ext>
            </a:extLst>
          </p:cNvPr>
          <p:cNvSpPr>
            <a:spLocks noGrp="1"/>
          </p:cNvSpPr>
          <p:nvPr>
            <p:ph type="body" sz="quarter" idx="15"/>
          </p:nvPr>
        </p:nvSpPr>
        <p:spPr/>
        <p:txBody>
          <a:bodyPr/>
          <a:lstStyle/>
          <a:p>
            <a:r>
              <a:rPr lang="en-GB" dirty="0"/>
              <a:t>Source: ‘The Creative Drivers of Effectiveness’, 2023, Thinkbox</a:t>
            </a:r>
          </a:p>
          <a:p>
            <a:endParaRPr lang="en-GB" dirty="0"/>
          </a:p>
        </p:txBody>
      </p:sp>
      <p:pic>
        <p:nvPicPr>
          <p:cNvPr id="11" name="Picture 10">
            <a:extLst>
              <a:ext uri="{FF2B5EF4-FFF2-40B4-BE49-F238E27FC236}">
                <a16:creationId xmlns:a16="http://schemas.microsoft.com/office/drawing/2014/main" id="{A47087C1-D546-4D91-A926-D84EDDBE92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9" name="TextBox 8">
            <a:extLst>
              <a:ext uri="{FF2B5EF4-FFF2-40B4-BE49-F238E27FC236}">
                <a16:creationId xmlns:a16="http://schemas.microsoft.com/office/drawing/2014/main" id="{3F7665F5-6CAC-2288-E4E2-0380112E2121}"/>
              </a:ext>
            </a:extLst>
          </p:cNvPr>
          <p:cNvSpPr txBox="1"/>
          <p:nvPr/>
        </p:nvSpPr>
        <p:spPr>
          <a:xfrm rot="16200000">
            <a:off x="10486929" y="4324278"/>
            <a:ext cx="2982494" cy="246221"/>
          </a:xfrm>
          <a:prstGeom prst="rect">
            <a:avLst/>
          </a:prstGeom>
          <a:noFill/>
        </p:spPr>
        <p:txBody>
          <a:bodyPr wrap="square" rtlCol="0">
            <a:spAutoFit/>
          </a:bodyPr>
          <a:lstStyle/>
          <a:p>
            <a:r>
              <a:rPr lang="en-US" sz="1000" dirty="0">
                <a:solidFill>
                  <a:schemeClr val="bg1"/>
                </a:solidFill>
              </a:rPr>
              <a:t>McDonald's - All </a:t>
            </a:r>
            <a:r>
              <a:rPr lang="en-US" sz="1000" dirty="0" err="1">
                <a:solidFill>
                  <a:schemeClr val="bg1"/>
                </a:solidFill>
              </a:rPr>
              <a:t>Flavour</a:t>
            </a:r>
            <a:r>
              <a:rPr lang="en-US" sz="1000" dirty="0">
                <a:solidFill>
                  <a:schemeClr val="bg1"/>
                </a:solidFill>
              </a:rPr>
              <a:t>, No Mess</a:t>
            </a:r>
            <a:endParaRPr lang="en-GB" sz="1000" dirty="0">
              <a:solidFill>
                <a:schemeClr val="bg1"/>
              </a:solidFill>
            </a:endParaRPr>
          </a:p>
        </p:txBody>
      </p:sp>
    </p:spTree>
    <p:extLst>
      <p:ext uri="{BB962C8B-B14F-4D97-AF65-F5344CB8AC3E}">
        <p14:creationId xmlns:p14="http://schemas.microsoft.com/office/powerpoint/2010/main" val="330887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C0B5938B-0E6D-8A66-4B3F-3FB828D561C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a:prstGeom prst="rect">
            <a:avLst/>
          </a:prstGeom>
          <a:solidFill>
            <a:prstClr val="white">
              <a:lumMod val="85000"/>
            </a:prstClr>
          </a:solidFill>
        </p:spPr>
      </p:pic>
      <p:sp>
        <p:nvSpPr>
          <p:cNvPr id="6" name="Title 5">
            <a:extLst>
              <a:ext uri="{FF2B5EF4-FFF2-40B4-BE49-F238E27FC236}">
                <a16:creationId xmlns:a16="http://schemas.microsoft.com/office/drawing/2014/main" id="{38445C0E-F166-4D36-BB2D-E08AA2DF002A}"/>
              </a:ext>
            </a:extLst>
          </p:cNvPr>
          <p:cNvSpPr>
            <a:spLocks noGrp="1"/>
          </p:cNvSpPr>
          <p:nvPr>
            <p:ph type="title"/>
          </p:nvPr>
        </p:nvSpPr>
        <p:spPr/>
        <p:txBody>
          <a:bodyPr>
            <a:normAutofit/>
          </a:bodyPr>
          <a:lstStyle/>
          <a:p>
            <a:r>
              <a:rPr lang="en-GB" dirty="0"/>
              <a:t>People are paramount</a:t>
            </a:r>
          </a:p>
        </p:txBody>
      </p:sp>
      <p:sp>
        <p:nvSpPr>
          <p:cNvPr id="7" name="Content Placeholder 6">
            <a:extLst>
              <a:ext uri="{FF2B5EF4-FFF2-40B4-BE49-F238E27FC236}">
                <a16:creationId xmlns:a16="http://schemas.microsoft.com/office/drawing/2014/main" id="{97A6E24B-CB11-408E-A05C-9EB4C2D4EA89}"/>
              </a:ext>
            </a:extLst>
          </p:cNvPr>
          <p:cNvSpPr>
            <a:spLocks noGrp="1"/>
          </p:cNvSpPr>
          <p:nvPr>
            <p:ph type="body" sz="quarter" idx="13"/>
          </p:nvPr>
        </p:nvSpPr>
        <p:spPr/>
        <p:txBody>
          <a:bodyPr>
            <a:normAutofit/>
          </a:bodyPr>
          <a:lstStyle/>
          <a:p>
            <a:r>
              <a:rPr lang="en-US" sz="1800" dirty="0"/>
              <a:t>Ads with people generate more impact, consistent with earlier findings. Such ads were </a:t>
            </a:r>
            <a:r>
              <a:rPr lang="en-US" sz="1800" b="1" dirty="0">
                <a:solidFill>
                  <a:schemeClr val="tx2"/>
                </a:solidFill>
              </a:rPr>
              <a:t>15% more relevant </a:t>
            </a:r>
            <a:r>
              <a:rPr lang="en-US" sz="1800" dirty="0"/>
              <a:t>and led to </a:t>
            </a:r>
            <a:r>
              <a:rPr lang="en-US" sz="1800" b="1" dirty="0">
                <a:solidFill>
                  <a:schemeClr val="tx2"/>
                </a:solidFill>
              </a:rPr>
              <a:t>24% stronger memory encoding </a:t>
            </a:r>
            <a:r>
              <a:rPr lang="en-US" sz="1800" dirty="0"/>
              <a:t>during final branding compared to those without people. </a:t>
            </a:r>
            <a:endParaRPr lang="en-GB" sz="1800" dirty="0"/>
          </a:p>
        </p:txBody>
      </p:sp>
      <p:sp>
        <p:nvSpPr>
          <p:cNvPr id="2" name="Text Placeholder 1">
            <a:extLst>
              <a:ext uri="{FF2B5EF4-FFF2-40B4-BE49-F238E27FC236}">
                <a16:creationId xmlns:a16="http://schemas.microsoft.com/office/drawing/2014/main" id="{03D26190-A5F7-4B28-903B-63B374D60CC7}"/>
              </a:ext>
            </a:extLst>
          </p:cNvPr>
          <p:cNvSpPr>
            <a:spLocks noGrp="1"/>
          </p:cNvSpPr>
          <p:nvPr>
            <p:ph type="body" sz="quarter" idx="15"/>
          </p:nvPr>
        </p:nvSpPr>
        <p:spPr/>
        <p:txBody>
          <a:bodyPr/>
          <a:lstStyle/>
          <a:p>
            <a:r>
              <a:rPr lang="en-GB" dirty="0"/>
              <a:t>Source: ‘The Creative Drivers of Effectiveness’, 2023, Thinkbox</a:t>
            </a:r>
          </a:p>
        </p:txBody>
      </p:sp>
      <p:pic>
        <p:nvPicPr>
          <p:cNvPr id="9" name="Picture 8">
            <a:extLst>
              <a:ext uri="{FF2B5EF4-FFF2-40B4-BE49-F238E27FC236}">
                <a16:creationId xmlns:a16="http://schemas.microsoft.com/office/drawing/2014/main" id="{E3204CDF-DDE8-4202-BD53-A92A7D82BE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4" name="TextBox 3">
            <a:extLst>
              <a:ext uri="{FF2B5EF4-FFF2-40B4-BE49-F238E27FC236}">
                <a16:creationId xmlns:a16="http://schemas.microsoft.com/office/drawing/2014/main" id="{CEDBC2E4-E7F8-0845-8885-6895C1FD95FF}"/>
              </a:ext>
            </a:extLst>
          </p:cNvPr>
          <p:cNvSpPr txBox="1"/>
          <p:nvPr/>
        </p:nvSpPr>
        <p:spPr>
          <a:xfrm rot="16200000">
            <a:off x="10486929" y="4324278"/>
            <a:ext cx="2982494" cy="246221"/>
          </a:xfrm>
          <a:prstGeom prst="rect">
            <a:avLst/>
          </a:prstGeom>
          <a:noFill/>
        </p:spPr>
        <p:txBody>
          <a:bodyPr wrap="square" rtlCol="0">
            <a:spAutoFit/>
          </a:bodyPr>
          <a:lstStyle/>
          <a:p>
            <a:r>
              <a:rPr lang="en-US" sz="1000" dirty="0">
                <a:solidFill>
                  <a:schemeClr val="bg1"/>
                </a:solidFill>
              </a:rPr>
              <a:t>ITV - There's No Place Like ITV</a:t>
            </a:r>
            <a:endParaRPr lang="en-GB" sz="1000" dirty="0">
              <a:solidFill>
                <a:schemeClr val="bg1"/>
              </a:solidFill>
            </a:endParaRPr>
          </a:p>
        </p:txBody>
      </p:sp>
    </p:spTree>
    <p:extLst>
      <p:ext uri="{BB962C8B-B14F-4D97-AF65-F5344CB8AC3E}">
        <p14:creationId xmlns:p14="http://schemas.microsoft.com/office/powerpoint/2010/main" val="140937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A5C4AA9-D850-3342-D7F4-704E92885B3F}"/>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0764" r="20764"/>
          <a:stretch>
            <a:fillRect/>
          </a:stretch>
        </p:blipFill>
        <p:spPr>
          <a:prstGeom prst="rect">
            <a:avLst/>
          </a:prstGeom>
          <a:solidFill>
            <a:prstClr val="white">
              <a:lumMod val="85000"/>
            </a:prstClr>
          </a:solidFill>
        </p:spPr>
      </p:pic>
      <p:sp>
        <p:nvSpPr>
          <p:cNvPr id="2" name="Title 1">
            <a:extLst>
              <a:ext uri="{FF2B5EF4-FFF2-40B4-BE49-F238E27FC236}">
                <a16:creationId xmlns:a16="http://schemas.microsoft.com/office/drawing/2014/main" id="{D72B6081-38A8-E744-F256-E5906E0CD5B2}"/>
              </a:ext>
            </a:extLst>
          </p:cNvPr>
          <p:cNvSpPr>
            <a:spLocks noGrp="1"/>
          </p:cNvSpPr>
          <p:nvPr>
            <p:ph type="title"/>
          </p:nvPr>
        </p:nvSpPr>
        <p:spPr/>
        <p:txBody>
          <a:bodyPr/>
          <a:lstStyle/>
          <a:p>
            <a:r>
              <a:rPr lang="en-GB" dirty="0"/>
              <a:t>Utilise brand assets</a:t>
            </a:r>
          </a:p>
        </p:txBody>
      </p:sp>
      <p:sp>
        <p:nvSpPr>
          <p:cNvPr id="3" name="Text Placeholder 2">
            <a:extLst>
              <a:ext uri="{FF2B5EF4-FFF2-40B4-BE49-F238E27FC236}">
                <a16:creationId xmlns:a16="http://schemas.microsoft.com/office/drawing/2014/main" id="{0A0727D2-4CCF-6A84-3BC2-75E84F291212}"/>
              </a:ext>
            </a:extLst>
          </p:cNvPr>
          <p:cNvSpPr>
            <a:spLocks noGrp="1"/>
          </p:cNvSpPr>
          <p:nvPr>
            <p:ph type="body" sz="quarter" idx="13"/>
          </p:nvPr>
        </p:nvSpPr>
        <p:spPr/>
        <p:txBody>
          <a:bodyPr/>
          <a:lstStyle/>
          <a:p>
            <a:r>
              <a:rPr lang="en-US" sz="1800" dirty="0"/>
              <a:t>For advertising, the brand should be intrinsic to the story of an ad, not incidental to it, with brand cues interspersed throughout the narrative. The </a:t>
            </a:r>
            <a:r>
              <a:rPr lang="en-GB" sz="1800" dirty="0"/>
              <a:t>analysis</a:t>
            </a:r>
            <a:r>
              <a:rPr lang="en-US" sz="1800" dirty="0"/>
              <a:t> discovered that integrating brand </a:t>
            </a:r>
            <a:r>
              <a:rPr lang="en-US" sz="1800" dirty="0" err="1"/>
              <a:t>colours</a:t>
            </a:r>
            <a:r>
              <a:rPr lang="en-US" sz="1800" dirty="0"/>
              <a:t> drove strong </a:t>
            </a:r>
            <a:r>
              <a:rPr lang="en-US" sz="1800" b="1" dirty="0">
                <a:solidFill>
                  <a:schemeClr val="tx2"/>
                </a:solidFill>
              </a:rPr>
              <a:t>emotional impact (+9%). </a:t>
            </a:r>
            <a:endParaRPr lang="en-GB" sz="1800" b="1" dirty="0">
              <a:solidFill>
                <a:schemeClr val="tx2"/>
              </a:solidFill>
            </a:endParaRPr>
          </a:p>
        </p:txBody>
      </p:sp>
      <p:sp>
        <p:nvSpPr>
          <p:cNvPr id="5" name="Text Placeholder 4">
            <a:extLst>
              <a:ext uri="{FF2B5EF4-FFF2-40B4-BE49-F238E27FC236}">
                <a16:creationId xmlns:a16="http://schemas.microsoft.com/office/drawing/2014/main" id="{3560598C-B3C8-CE9F-17F1-185A1E1DB640}"/>
              </a:ext>
            </a:extLst>
          </p:cNvPr>
          <p:cNvSpPr>
            <a:spLocks noGrp="1"/>
          </p:cNvSpPr>
          <p:nvPr>
            <p:ph type="body" sz="quarter" idx="15"/>
          </p:nvPr>
        </p:nvSpPr>
        <p:spPr/>
        <p:txBody>
          <a:bodyPr/>
          <a:lstStyle/>
          <a:p>
            <a:r>
              <a:rPr lang="en-GB" dirty="0"/>
              <a:t>Source: ‘The Creative Drivers of Effectiveness’, 2023, Thinkbox</a:t>
            </a:r>
          </a:p>
        </p:txBody>
      </p:sp>
      <p:sp>
        <p:nvSpPr>
          <p:cNvPr id="12" name="TextBox 11">
            <a:extLst>
              <a:ext uri="{FF2B5EF4-FFF2-40B4-BE49-F238E27FC236}">
                <a16:creationId xmlns:a16="http://schemas.microsoft.com/office/drawing/2014/main" id="{37462D00-A16D-8693-5EA1-E3F6FA42A936}"/>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Deliveroo - Unexpected Guests</a:t>
            </a:r>
          </a:p>
        </p:txBody>
      </p:sp>
    </p:spTree>
    <p:extLst>
      <p:ext uri="{BB962C8B-B14F-4D97-AF65-F5344CB8AC3E}">
        <p14:creationId xmlns:p14="http://schemas.microsoft.com/office/powerpoint/2010/main" val="4270841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2A732232-4E7F-742B-DC5B-8A75651F0BD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a:prstGeom prst="rect">
            <a:avLst/>
          </a:prstGeom>
          <a:solidFill>
            <a:prstClr val="white">
              <a:lumMod val="85000"/>
            </a:prstClr>
          </a:solidFill>
        </p:spPr>
      </p:pic>
      <p:sp>
        <p:nvSpPr>
          <p:cNvPr id="6" name="Title 5">
            <a:extLst>
              <a:ext uri="{FF2B5EF4-FFF2-40B4-BE49-F238E27FC236}">
                <a16:creationId xmlns:a16="http://schemas.microsoft.com/office/drawing/2014/main" id="{38445C0E-F166-4D36-BB2D-E08AA2DF002A}"/>
              </a:ext>
            </a:extLst>
          </p:cNvPr>
          <p:cNvSpPr>
            <a:spLocks noGrp="1"/>
          </p:cNvSpPr>
          <p:nvPr>
            <p:ph type="title"/>
          </p:nvPr>
        </p:nvSpPr>
        <p:spPr/>
        <p:txBody>
          <a:bodyPr>
            <a:normAutofit/>
          </a:bodyPr>
          <a:lstStyle/>
          <a:p>
            <a:r>
              <a:rPr lang="en-GB" dirty="0"/>
              <a:t>If used, music should drive the action</a:t>
            </a:r>
          </a:p>
        </p:txBody>
      </p:sp>
      <p:sp>
        <p:nvSpPr>
          <p:cNvPr id="7" name="Content Placeholder 6">
            <a:extLst>
              <a:ext uri="{FF2B5EF4-FFF2-40B4-BE49-F238E27FC236}">
                <a16:creationId xmlns:a16="http://schemas.microsoft.com/office/drawing/2014/main" id="{97A6E24B-CB11-408E-A05C-9EB4C2D4EA89}"/>
              </a:ext>
            </a:extLst>
          </p:cNvPr>
          <p:cNvSpPr>
            <a:spLocks noGrp="1"/>
          </p:cNvSpPr>
          <p:nvPr>
            <p:ph type="body" sz="quarter" idx="13"/>
          </p:nvPr>
        </p:nvSpPr>
        <p:spPr/>
        <p:txBody>
          <a:bodyPr>
            <a:normAutofit/>
          </a:bodyPr>
          <a:lstStyle/>
          <a:p>
            <a:r>
              <a:rPr lang="en-GB" sz="1800" dirty="0"/>
              <a:t>Ads where </a:t>
            </a:r>
            <a:r>
              <a:rPr lang="en-GB" sz="1800" b="1" dirty="0">
                <a:solidFill>
                  <a:schemeClr val="tx2"/>
                </a:solidFill>
              </a:rPr>
              <a:t>music drove the action </a:t>
            </a:r>
            <a:r>
              <a:rPr lang="en-GB" sz="1800" dirty="0"/>
              <a:t>elicited </a:t>
            </a:r>
            <a:r>
              <a:rPr lang="en-GB" sz="1800" b="1" dirty="0">
                <a:solidFill>
                  <a:schemeClr val="tx2"/>
                </a:solidFill>
              </a:rPr>
              <a:t>significantly more peaks </a:t>
            </a:r>
            <a:r>
              <a:rPr lang="en-GB" sz="1800" dirty="0"/>
              <a:t>of memory and emotional impact throughout the ad.</a:t>
            </a:r>
          </a:p>
        </p:txBody>
      </p:sp>
      <p:sp>
        <p:nvSpPr>
          <p:cNvPr id="2" name="Text Placeholder 1">
            <a:extLst>
              <a:ext uri="{FF2B5EF4-FFF2-40B4-BE49-F238E27FC236}">
                <a16:creationId xmlns:a16="http://schemas.microsoft.com/office/drawing/2014/main" id="{2F5CE49D-7075-4D64-8EF6-64EC2E70BB38}"/>
              </a:ext>
            </a:extLst>
          </p:cNvPr>
          <p:cNvSpPr>
            <a:spLocks noGrp="1"/>
          </p:cNvSpPr>
          <p:nvPr>
            <p:ph type="body" sz="quarter" idx="15"/>
          </p:nvPr>
        </p:nvSpPr>
        <p:spPr/>
        <p:txBody>
          <a:bodyPr/>
          <a:lstStyle/>
          <a:p>
            <a:r>
              <a:rPr lang="en-GB" dirty="0"/>
              <a:t>Source: ‘The Creative Drivers of Effectiveness’, 2023, Thinkbox</a:t>
            </a:r>
          </a:p>
        </p:txBody>
      </p:sp>
      <p:pic>
        <p:nvPicPr>
          <p:cNvPr id="11" name="Picture 10">
            <a:extLst>
              <a:ext uri="{FF2B5EF4-FFF2-40B4-BE49-F238E27FC236}">
                <a16:creationId xmlns:a16="http://schemas.microsoft.com/office/drawing/2014/main" id="{C839EC74-0A0B-425F-BC63-73AE7B68A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3" name="TextBox 2">
            <a:extLst>
              <a:ext uri="{FF2B5EF4-FFF2-40B4-BE49-F238E27FC236}">
                <a16:creationId xmlns:a16="http://schemas.microsoft.com/office/drawing/2014/main" id="{DD758D04-5A36-45B4-2E46-0F3F011EFF6E}"/>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 Ariel - Ditch the Dinge</a:t>
            </a:r>
          </a:p>
        </p:txBody>
      </p:sp>
    </p:spTree>
    <p:extLst>
      <p:ext uri="{BB962C8B-B14F-4D97-AF65-F5344CB8AC3E}">
        <p14:creationId xmlns:p14="http://schemas.microsoft.com/office/powerpoint/2010/main" val="3005179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786DE0-27BC-53A0-0B7A-B1BBF8E00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19">
            <a:extLst>
              <a:ext uri="{FF2B5EF4-FFF2-40B4-BE49-F238E27FC236}">
                <a16:creationId xmlns:a16="http://schemas.microsoft.com/office/drawing/2014/main" id="{AD678A53-4787-413E-B56E-A7C04D6A41EE}"/>
              </a:ext>
            </a:extLst>
          </p:cNvPr>
          <p:cNvSpPr/>
          <p:nvPr/>
        </p:nvSpPr>
        <p:spPr>
          <a:xfrm>
            <a:off x="0" y="0"/>
            <a:ext cx="12192000" cy="6858000"/>
          </a:xfrm>
          <a:prstGeom prst="rect">
            <a:avLst/>
          </a:prstGeom>
          <a:gradFill flip="none" rotWithShape="1">
            <a:gsLst>
              <a:gs pos="22000">
                <a:srgbClr val="000000">
                  <a:alpha val="66000"/>
                </a:srgbClr>
              </a:gs>
              <a:gs pos="69000">
                <a:schemeClr val="bg1">
                  <a:alpha val="3000"/>
                  <a:lumMod val="2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Title 4">
            <a:extLst>
              <a:ext uri="{FF2B5EF4-FFF2-40B4-BE49-F238E27FC236}">
                <a16:creationId xmlns:a16="http://schemas.microsoft.com/office/drawing/2014/main" id="{16748C4D-63B6-405B-9387-789C3D16EC25}"/>
              </a:ext>
            </a:extLst>
          </p:cNvPr>
          <p:cNvSpPr>
            <a:spLocks noGrp="1"/>
          </p:cNvSpPr>
          <p:nvPr>
            <p:ph type="title"/>
          </p:nvPr>
        </p:nvSpPr>
        <p:spPr>
          <a:xfrm>
            <a:off x="8585200" y="530862"/>
            <a:ext cx="3360196" cy="2216940"/>
          </a:xfrm>
        </p:spPr>
        <p:txBody>
          <a:bodyPr>
            <a:normAutofit fontScale="90000"/>
          </a:bodyPr>
          <a:lstStyle/>
          <a:p>
            <a:r>
              <a:rPr lang="en-GB" sz="3200" dirty="0"/>
              <a:t>Brands are important as they provide a sense of:</a:t>
            </a:r>
            <a:br>
              <a:rPr lang="en-GB" sz="3200" dirty="0"/>
            </a:br>
            <a:br>
              <a:rPr lang="en-GB" sz="3200" dirty="0"/>
            </a:br>
            <a:r>
              <a:rPr lang="en-GB" sz="3200" dirty="0">
                <a:solidFill>
                  <a:srgbClr val="C00000"/>
                </a:solidFill>
              </a:rPr>
              <a:t>connection</a:t>
            </a:r>
            <a:br>
              <a:rPr lang="en-GB" sz="3200" dirty="0"/>
            </a:br>
            <a:r>
              <a:rPr lang="en-GB" sz="3200" dirty="0">
                <a:solidFill>
                  <a:schemeClr val="accent4"/>
                </a:solidFill>
              </a:rPr>
              <a:t>stability</a:t>
            </a:r>
            <a:br>
              <a:rPr lang="en-GB" sz="3200" dirty="0"/>
            </a:br>
            <a:r>
              <a:rPr lang="en-GB" sz="3200" dirty="0">
                <a:solidFill>
                  <a:schemeClr val="accent2"/>
                </a:solidFill>
              </a:rPr>
              <a:t>identity</a:t>
            </a:r>
            <a:br>
              <a:rPr lang="en-GB" sz="3200" dirty="0"/>
            </a:br>
            <a:endParaRPr lang="en-GB" sz="3200" dirty="0"/>
          </a:p>
        </p:txBody>
      </p:sp>
      <p:sp>
        <p:nvSpPr>
          <p:cNvPr id="10" name="Freeform 7">
            <a:extLst>
              <a:ext uri="{FF2B5EF4-FFF2-40B4-BE49-F238E27FC236}">
                <a16:creationId xmlns:a16="http://schemas.microsoft.com/office/drawing/2014/main" id="{B870145C-FC0F-40A5-8658-066DA0821AD6}"/>
              </a:ext>
            </a:extLst>
          </p:cNvPr>
          <p:cNvSpPr>
            <a:spLocks/>
          </p:cNvSpPr>
          <p:nvPr/>
        </p:nvSpPr>
        <p:spPr bwMode="auto">
          <a:xfrm>
            <a:off x="8458200" y="355388"/>
            <a:ext cx="3487197" cy="3988012"/>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DC5A7AB0-1E6C-4C47-A987-221919AA16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8" name="TextBox 7">
            <a:extLst>
              <a:ext uri="{FF2B5EF4-FFF2-40B4-BE49-F238E27FC236}">
                <a16:creationId xmlns:a16="http://schemas.microsoft.com/office/drawing/2014/main" id="{49FA4279-D545-5ED5-D6EC-F36E88B6C62D}"/>
              </a:ext>
            </a:extLst>
          </p:cNvPr>
          <p:cNvSpPr txBox="1"/>
          <p:nvPr/>
        </p:nvSpPr>
        <p:spPr>
          <a:xfrm rot="16200000">
            <a:off x="10480012" y="4575677"/>
            <a:ext cx="2982494" cy="246221"/>
          </a:xfrm>
          <a:prstGeom prst="rect">
            <a:avLst/>
          </a:prstGeom>
          <a:noFill/>
        </p:spPr>
        <p:txBody>
          <a:bodyPr wrap="square" rtlCol="0">
            <a:spAutoFit/>
          </a:bodyPr>
          <a:lstStyle/>
          <a:p>
            <a:r>
              <a:rPr lang="en-GB" sz="1000" dirty="0">
                <a:solidFill>
                  <a:schemeClr val="bg1"/>
                </a:solidFill>
              </a:rPr>
              <a:t>Waitrose - The </a:t>
            </a:r>
            <a:r>
              <a:rPr lang="en-GB" sz="1000" dirty="0" err="1">
                <a:solidFill>
                  <a:schemeClr val="bg1"/>
                </a:solidFill>
              </a:rPr>
              <a:t>Gastronaut</a:t>
            </a:r>
            <a:endParaRPr lang="en-GB" sz="1000" dirty="0">
              <a:solidFill>
                <a:schemeClr val="bg1"/>
              </a:solidFill>
            </a:endParaRPr>
          </a:p>
        </p:txBody>
      </p:sp>
    </p:spTree>
    <p:custDataLst>
      <p:tags r:id="rId1"/>
    </p:custDataLst>
    <p:extLst>
      <p:ext uri="{BB962C8B-B14F-4D97-AF65-F5344CB8AC3E}">
        <p14:creationId xmlns:p14="http://schemas.microsoft.com/office/powerpoint/2010/main" val="561024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445C0E-F166-4D36-BB2D-E08AA2DF002A}"/>
              </a:ext>
            </a:extLst>
          </p:cNvPr>
          <p:cNvSpPr>
            <a:spLocks noGrp="1"/>
          </p:cNvSpPr>
          <p:nvPr>
            <p:ph type="title"/>
          </p:nvPr>
        </p:nvSpPr>
        <p:spPr/>
        <p:txBody>
          <a:bodyPr>
            <a:normAutofit/>
          </a:bodyPr>
          <a:lstStyle/>
          <a:p>
            <a:r>
              <a:rPr lang="en-GB" dirty="0"/>
              <a:t>Multiple emotional peaks are key</a:t>
            </a:r>
          </a:p>
        </p:txBody>
      </p:sp>
      <p:sp>
        <p:nvSpPr>
          <p:cNvPr id="7" name="Content Placeholder 6">
            <a:extLst>
              <a:ext uri="{FF2B5EF4-FFF2-40B4-BE49-F238E27FC236}">
                <a16:creationId xmlns:a16="http://schemas.microsoft.com/office/drawing/2014/main" id="{97A6E24B-CB11-408E-A05C-9EB4C2D4EA89}"/>
              </a:ext>
            </a:extLst>
          </p:cNvPr>
          <p:cNvSpPr>
            <a:spLocks noGrp="1"/>
          </p:cNvSpPr>
          <p:nvPr>
            <p:ph type="body" sz="quarter" idx="13"/>
          </p:nvPr>
        </p:nvSpPr>
        <p:spPr/>
        <p:txBody>
          <a:bodyPr>
            <a:normAutofit/>
          </a:bodyPr>
          <a:lstStyle/>
          <a:p>
            <a:r>
              <a:rPr lang="en-GB" sz="1800" b="1" dirty="0">
                <a:solidFill>
                  <a:schemeClr val="tx2"/>
                </a:solidFill>
              </a:rPr>
              <a:t>70%</a:t>
            </a:r>
            <a:r>
              <a:rPr lang="en-GB" sz="1800" dirty="0">
                <a:solidFill>
                  <a:srgbClr val="00B0F0"/>
                </a:solidFill>
              </a:rPr>
              <a:t> </a:t>
            </a:r>
            <a:r>
              <a:rPr lang="en-GB" sz="1800" dirty="0"/>
              <a:t>of long-term memory encoding peaks are associated with peaks of </a:t>
            </a:r>
            <a:r>
              <a:rPr lang="en-GB" sz="1800" b="1" dirty="0">
                <a:solidFill>
                  <a:schemeClr val="tx2"/>
                </a:solidFill>
              </a:rPr>
              <a:t>emotional intensity </a:t>
            </a:r>
          </a:p>
        </p:txBody>
      </p:sp>
      <p:pic>
        <p:nvPicPr>
          <p:cNvPr id="5" name="Picture Placeholder 4">
            <a:extLst>
              <a:ext uri="{FF2B5EF4-FFF2-40B4-BE49-F238E27FC236}">
                <a16:creationId xmlns:a16="http://schemas.microsoft.com/office/drawing/2014/main" id="{B4FDCD85-3FFF-C440-41C0-558728C949A4}"/>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a:prstGeom prst="rect">
            <a:avLst/>
          </a:prstGeom>
          <a:solidFill>
            <a:prstClr val="white">
              <a:lumMod val="85000"/>
            </a:prstClr>
          </a:solidFill>
        </p:spPr>
      </p:pic>
      <p:sp>
        <p:nvSpPr>
          <p:cNvPr id="2" name="Text Placeholder 1">
            <a:extLst>
              <a:ext uri="{FF2B5EF4-FFF2-40B4-BE49-F238E27FC236}">
                <a16:creationId xmlns:a16="http://schemas.microsoft.com/office/drawing/2014/main" id="{1E9FA9AD-BEA4-4DB3-8B06-0441669BCB83}"/>
              </a:ext>
            </a:extLst>
          </p:cNvPr>
          <p:cNvSpPr>
            <a:spLocks noGrp="1"/>
          </p:cNvSpPr>
          <p:nvPr>
            <p:ph type="body" sz="quarter" idx="15"/>
          </p:nvPr>
        </p:nvSpPr>
        <p:spPr/>
        <p:txBody>
          <a:bodyPr/>
          <a:lstStyle/>
          <a:p>
            <a:r>
              <a:rPr lang="en-GB" dirty="0"/>
              <a:t>Source: “The Science of Memory”; 2018, BBC </a:t>
            </a:r>
            <a:r>
              <a:rPr lang="en-GB" dirty="0" err="1"/>
              <a:t>StoryWorks</a:t>
            </a:r>
            <a:endParaRPr lang="en-GB" dirty="0"/>
          </a:p>
        </p:txBody>
      </p:sp>
      <p:pic>
        <p:nvPicPr>
          <p:cNvPr id="11" name="Picture 10">
            <a:extLst>
              <a:ext uri="{FF2B5EF4-FFF2-40B4-BE49-F238E27FC236}">
                <a16:creationId xmlns:a16="http://schemas.microsoft.com/office/drawing/2014/main" id="{C839EC74-0A0B-425F-BC63-73AE7B68A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10" name="TextBox 9">
            <a:extLst>
              <a:ext uri="{FF2B5EF4-FFF2-40B4-BE49-F238E27FC236}">
                <a16:creationId xmlns:a16="http://schemas.microsoft.com/office/drawing/2014/main" id="{6377003F-2DDC-BBA6-215D-12609F23C749}"/>
              </a:ext>
            </a:extLst>
          </p:cNvPr>
          <p:cNvSpPr txBox="1"/>
          <p:nvPr/>
        </p:nvSpPr>
        <p:spPr>
          <a:xfrm rot="16200000">
            <a:off x="10042527" y="3879877"/>
            <a:ext cx="3871297" cy="246221"/>
          </a:xfrm>
          <a:prstGeom prst="rect">
            <a:avLst/>
          </a:prstGeom>
          <a:noFill/>
        </p:spPr>
        <p:txBody>
          <a:bodyPr wrap="square" rtlCol="0">
            <a:spAutoFit/>
          </a:bodyPr>
          <a:lstStyle/>
          <a:p>
            <a:r>
              <a:rPr lang="en-GB" sz="1000" dirty="0">
                <a:solidFill>
                  <a:schemeClr val="bg1"/>
                </a:solidFill>
              </a:rPr>
              <a:t>Burger King - Slurp-Prize</a:t>
            </a:r>
          </a:p>
        </p:txBody>
      </p:sp>
    </p:spTree>
    <p:extLst>
      <p:ext uri="{BB962C8B-B14F-4D97-AF65-F5344CB8AC3E}">
        <p14:creationId xmlns:p14="http://schemas.microsoft.com/office/powerpoint/2010/main" val="4248287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24D4B6-DD54-1659-98E6-D1D6EB89E6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E4CF4045-8FAD-4007-A475-B9E274BC767E}"/>
              </a:ext>
            </a:extLst>
          </p:cNvPr>
          <p:cNvSpPr/>
          <p:nvPr/>
        </p:nvSpPr>
        <p:spPr>
          <a:xfrm>
            <a:off x="0" y="0"/>
            <a:ext cx="9771797" cy="6858000"/>
          </a:xfrm>
          <a:prstGeom prst="rect">
            <a:avLst/>
          </a:prstGeom>
          <a:gradFill flip="none" rotWithShape="1">
            <a:gsLst>
              <a:gs pos="30000">
                <a:srgbClr val="000000">
                  <a:alpha val="87000"/>
                </a:srgbClr>
              </a:gs>
              <a:gs pos="49000">
                <a:srgbClr val="000000">
                  <a:alpha val="0"/>
                </a:srgbClr>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22DB536D-A09E-41D1-AD90-068CB89FF298}"/>
              </a:ext>
            </a:extLst>
          </p:cNvPr>
          <p:cNvSpPr>
            <a:spLocks noGrp="1"/>
          </p:cNvSpPr>
          <p:nvPr>
            <p:ph type="title"/>
          </p:nvPr>
        </p:nvSpPr>
        <p:spPr>
          <a:xfrm>
            <a:off x="371476" y="359944"/>
            <a:ext cx="8306698" cy="1021181"/>
          </a:xfrm>
        </p:spPr>
        <p:txBody>
          <a:bodyPr>
            <a:normAutofit/>
          </a:bodyPr>
          <a:lstStyle/>
          <a:p>
            <a:r>
              <a:rPr lang="en-GB" sz="4000" dirty="0"/>
              <a:t>In summary…</a:t>
            </a:r>
          </a:p>
        </p:txBody>
      </p:sp>
      <p:sp>
        <p:nvSpPr>
          <p:cNvPr id="4" name="Content Placeholder 3">
            <a:extLst>
              <a:ext uri="{FF2B5EF4-FFF2-40B4-BE49-F238E27FC236}">
                <a16:creationId xmlns:a16="http://schemas.microsoft.com/office/drawing/2014/main" id="{EADAD4B9-9262-4FA0-9581-02558ABB88B7}"/>
              </a:ext>
            </a:extLst>
          </p:cNvPr>
          <p:cNvSpPr>
            <a:spLocks noGrp="1"/>
          </p:cNvSpPr>
          <p:nvPr>
            <p:ph sz="half" idx="1"/>
          </p:nvPr>
        </p:nvSpPr>
        <p:spPr>
          <a:xfrm>
            <a:off x="372918" y="1442542"/>
            <a:ext cx="4735362" cy="4119563"/>
          </a:xfrm>
        </p:spPr>
        <p:txBody>
          <a:bodyPr>
            <a:normAutofit/>
          </a:bodyPr>
          <a:lstStyle/>
          <a:p>
            <a:pPr marL="285750" indent="-285750">
              <a:buFont typeface="Arial" panose="020B0604020202020204" pitchFamily="34" charset="0"/>
              <a:buChar char="‒"/>
            </a:pPr>
            <a:r>
              <a:rPr lang="en-GB" sz="2000" dirty="0"/>
              <a:t>Brands provide a sense of </a:t>
            </a:r>
            <a:r>
              <a:rPr lang="en-GB" sz="2000" b="1" dirty="0">
                <a:solidFill>
                  <a:schemeClr val="accent4"/>
                </a:solidFill>
              </a:rPr>
              <a:t>connection, stability</a:t>
            </a:r>
            <a:r>
              <a:rPr lang="en-GB" sz="2000" dirty="0"/>
              <a:t> and </a:t>
            </a:r>
            <a:r>
              <a:rPr lang="en-GB" sz="2000" b="1" dirty="0">
                <a:solidFill>
                  <a:schemeClr val="accent4"/>
                </a:solidFill>
              </a:rPr>
              <a:t>identity</a:t>
            </a:r>
          </a:p>
          <a:p>
            <a:pPr marL="285750" indent="-285750">
              <a:buFont typeface="Arial" panose="020B0604020202020204" pitchFamily="34" charset="0"/>
              <a:buChar char="‒"/>
            </a:pPr>
            <a:r>
              <a:rPr lang="en-GB" sz="2000" dirty="0"/>
              <a:t>TV is the most powerful means of delivering </a:t>
            </a:r>
            <a:r>
              <a:rPr lang="en-GB" sz="2000" b="1" dirty="0">
                <a:solidFill>
                  <a:schemeClr val="accent4"/>
                </a:solidFill>
              </a:rPr>
              <a:t>emotion</a:t>
            </a:r>
            <a:r>
              <a:rPr lang="en-GB" sz="2000" dirty="0"/>
              <a:t> and </a:t>
            </a:r>
            <a:r>
              <a:rPr lang="en-GB" sz="2000" b="1" dirty="0">
                <a:solidFill>
                  <a:schemeClr val="accent4"/>
                </a:solidFill>
              </a:rPr>
              <a:t>fame</a:t>
            </a:r>
            <a:r>
              <a:rPr lang="en-GB" sz="2000" dirty="0"/>
              <a:t> at scale</a:t>
            </a:r>
          </a:p>
          <a:p>
            <a:pPr marL="285750" indent="-285750">
              <a:buFont typeface="Arial" panose="020B0604020202020204" pitchFamily="34" charset="0"/>
              <a:buChar char="‒"/>
            </a:pPr>
            <a:r>
              <a:rPr lang="en-GB" sz="2000" dirty="0"/>
              <a:t>Emotion and fame are the best means to grow </a:t>
            </a:r>
            <a:r>
              <a:rPr lang="en-GB" sz="2000" b="1" dirty="0">
                <a:solidFill>
                  <a:schemeClr val="accent4"/>
                </a:solidFill>
              </a:rPr>
              <a:t>mental availability</a:t>
            </a:r>
          </a:p>
          <a:p>
            <a:pPr marL="285750" indent="-285750">
              <a:buFont typeface="Arial" panose="020B0604020202020204" pitchFamily="34" charset="0"/>
              <a:buChar char="‒"/>
            </a:pPr>
            <a:r>
              <a:rPr lang="en-GB" sz="2000" dirty="0"/>
              <a:t>TV creates memorable ads that increase the chance of </a:t>
            </a:r>
            <a:r>
              <a:rPr lang="en-GB" sz="2000" b="1" dirty="0">
                <a:solidFill>
                  <a:schemeClr val="accent4"/>
                </a:solidFill>
              </a:rPr>
              <a:t>sales generation</a:t>
            </a:r>
          </a:p>
        </p:txBody>
      </p:sp>
      <p:pic>
        <p:nvPicPr>
          <p:cNvPr id="47" name="Picture 46">
            <a:extLst>
              <a:ext uri="{FF2B5EF4-FFF2-40B4-BE49-F238E27FC236}">
                <a16:creationId xmlns:a16="http://schemas.microsoft.com/office/drawing/2014/main" id="{C0E660E9-FF51-4BE3-B10E-EB6AE818E3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9" name="TextBox 8">
            <a:extLst>
              <a:ext uri="{FF2B5EF4-FFF2-40B4-BE49-F238E27FC236}">
                <a16:creationId xmlns:a16="http://schemas.microsoft.com/office/drawing/2014/main" id="{769A584D-4D36-CFC3-D1FF-23D54E30CC7E}"/>
              </a:ext>
            </a:extLst>
          </p:cNvPr>
          <p:cNvSpPr txBox="1"/>
          <p:nvPr/>
        </p:nvSpPr>
        <p:spPr>
          <a:xfrm rot="16200000">
            <a:off x="10042527" y="3879877"/>
            <a:ext cx="3871297" cy="246221"/>
          </a:xfrm>
          <a:prstGeom prst="rect">
            <a:avLst/>
          </a:prstGeom>
          <a:noFill/>
        </p:spPr>
        <p:txBody>
          <a:bodyPr wrap="square" rtlCol="0">
            <a:spAutoFit/>
          </a:bodyPr>
          <a:lstStyle/>
          <a:p>
            <a:r>
              <a:rPr lang="en-US" sz="1000" dirty="0" err="1">
                <a:solidFill>
                  <a:schemeClr val="bg1"/>
                </a:solidFill>
              </a:rPr>
              <a:t>ManyPets</a:t>
            </a:r>
            <a:r>
              <a:rPr lang="en-US" sz="1000" dirty="0">
                <a:solidFill>
                  <a:schemeClr val="bg1"/>
                </a:solidFill>
              </a:rPr>
              <a:t> - </a:t>
            </a:r>
            <a:r>
              <a:rPr lang="en-US" sz="1000" dirty="0" err="1">
                <a:solidFill>
                  <a:schemeClr val="bg1"/>
                </a:solidFill>
              </a:rPr>
              <a:t>Tailmates</a:t>
            </a:r>
            <a:endParaRPr lang="en-GB" sz="1000" dirty="0">
              <a:solidFill>
                <a:schemeClr val="bg1"/>
              </a:solidFill>
            </a:endParaRPr>
          </a:p>
        </p:txBody>
      </p:sp>
    </p:spTree>
    <p:extLst>
      <p:ext uri="{BB962C8B-B14F-4D97-AF65-F5344CB8AC3E}">
        <p14:creationId xmlns:p14="http://schemas.microsoft.com/office/powerpoint/2010/main" val="3031461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A822FFE-7899-F52D-A125-D0C07D803C5D}"/>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a:prstGeom prst="rect">
            <a:avLst/>
          </a:prstGeom>
          <a:solidFill>
            <a:prstClr val="white">
              <a:lumMod val="85000"/>
            </a:prstClr>
          </a:solidFill>
        </p:spPr>
      </p:pic>
      <p:sp>
        <p:nvSpPr>
          <p:cNvPr id="2" name="Title 1">
            <a:extLst>
              <a:ext uri="{FF2B5EF4-FFF2-40B4-BE49-F238E27FC236}">
                <a16:creationId xmlns:a16="http://schemas.microsoft.com/office/drawing/2014/main" id="{7D357C6A-D843-4F72-BF48-B3B10F2010F5}"/>
              </a:ext>
            </a:extLst>
          </p:cNvPr>
          <p:cNvSpPr>
            <a:spLocks noGrp="1"/>
          </p:cNvSpPr>
          <p:nvPr>
            <p:ph type="title"/>
          </p:nvPr>
        </p:nvSpPr>
        <p:spPr>
          <a:xfrm>
            <a:off x="371475" y="359944"/>
            <a:ext cx="5956753" cy="1021181"/>
          </a:xfrm>
        </p:spPr>
        <p:txBody>
          <a:bodyPr>
            <a:normAutofit/>
          </a:bodyPr>
          <a:lstStyle/>
          <a:p>
            <a:r>
              <a:rPr lang="en-GB">
                <a:solidFill>
                  <a:schemeClr val="accent1"/>
                </a:solidFill>
              </a:rPr>
              <a:t>Connection</a:t>
            </a:r>
            <a:endParaRPr lang="en-GB" dirty="0">
              <a:solidFill>
                <a:schemeClr val="accent1"/>
              </a:solidFill>
            </a:endParaRPr>
          </a:p>
        </p:txBody>
      </p:sp>
      <p:sp>
        <p:nvSpPr>
          <p:cNvPr id="3" name="Text Placeholder 2">
            <a:extLst>
              <a:ext uri="{FF2B5EF4-FFF2-40B4-BE49-F238E27FC236}">
                <a16:creationId xmlns:a16="http://schemas.microsoft.com/office/drawing/2014/main" id="{C85150F1-EC0F-49D9-B8B0-0F809EB66AE8}"/>
              </a:ext>
            </a:extLst>
          </p:cNvPr>
          <p:cNvSpPr>
            <a:spLocks noGrp="1"/>
          </p:cNvSpPr>
          <p:nvPr>
            <p:ph type="body" sz="quarter" idx="13"/>
          </p:nvPr>
        </p:nvSpPr>
        <p:spPr/>
        <p:txBody>
          <a:bodyPr>
            <a:normAutofit/>
          </a:bodyPr>
          <a:lstStyle/>
          <a:p>
            <a:pPr marL="285750" indent="-285750">
              <a:buFontTx/>
              <a:buChar char="-"/>
            </a:pPr>
            <a:r>
              <a:rPr lang="en-GB" sz="1800"/>
              <a:t>Brands bring </a:t>
            </a:r>
            <a:r>
              <a:rPr lang="en-GB" sz="1800" b="1">
                <a:solidFill>
                  <a:schemeClr val="tx2"/>
                </a:solidFill>
              </a:rPr>
              <a:t>colour</a:t>
            </a:r>
            <a:r>
              <a:rPr lang="en-GB" sz="1800">
                <a:solidFill>
                  <a:schemeClr val="tx1"/>
                </a:solidFill>
              </a:rPr>
              <a:t> </a:t>
            </a:r>
            <a:r>
              <a:rPr lang="en-GB" sz="1800"/>
              <a:t>into people’s lives</a:t>
            </a:r>
          </a:p>
          <a:p>
            <a:pPr marL="285750" indent="-285750">
              <a:buFontTx/>
              <a:buChar char="-"/>
            </a:pPr>
            <a:r>
              <a:rPr lang="en-GB" sz="1800"/>
              <a:t>They build deep, often subconscious </a:t>
            </a:r>
            <a:r>
              <a:rPr lang="en-GB" sz="1800" b="1">
                <a:solidFill>
                  <a:schemeClr val="tx2"/>
                </a:solidFill>
              </a:rPr>
              <a:t>connections</a:t>
            </a:r>
            <a:r>
              <a:rPr lang="en-GB" sz="1800"/>
              <a:t> which can impact our behaviour &amp; attitudes</a:t>
            </a:r>
          </a:p>
          <a:p>
            <a:pPr marL="285750" indent="-285750">
              <a:buFontTx/>
              <a:buChar char="-"/>
            </a:pPr>
            <a:r>
              <a:rPr lang="en-GB" sz="1800"/>
              <a:t>Provide important mental shortcuts </a:t>
            </a:r>
            <a:r>
              <a:rPr lang="en-GB" sz="1800" b="1">
                <a:solidFill>
                  <a:schemeClr val="tx2"/>
                </a:solidFill>
              </a:rPr>
              <a:t>(heuristics)</a:t>
            </a:r>
            <a:endParaRPr lang="en-GB" sz="1800" b="1" dirty="0">
              <a:solidFill>
                <a:schemeClr val="tx2"/>
              </a:solidFill>
            </a:endParaRPr>
          </a:p>
        </p:txBody>
      </p:sp>
      <p:sp>
        <p:nvSpPr>
          <p:cNvPr id="7" name="TextBox 6">
            <a:extLst>
              <a:ext uri="{FF2B5EF4-FFF2-40B4-BE49-F238E27FC236}">
                <a16:creationId xmlns:a16="http://schemas.microsoft.com/office/drawing/2014/main" id="{EAF87BDE-D953-FF7B-D6A3-84D32B84C605}"/>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 Smart Energy - Flexibility</a:t>
            </a:r>
          </a:p>
        </p:txBody>
      </p:sp>
    </p:spTree>
    <p:extLst>
      <p:ext uri="{BB962C8B-B14F-4D97-AF65-F5344CB8AC3E}">
        <p14:creationId xmlns:p14="http://schemas.microsoft.com/office/powerpoint/2010/main" val="217985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484B66F-98ED-DA7D-9D25-B970CC17621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a:prstGeom prst="rect">
            <a:avLst/>
          </a:prstGeom>
          <a:solidFill>
            <a:prstClr val="white">
              <a:lumMod val="85000"/>
            </a:prstClr>
          </a:solidFill>
        </p:spPr>
      </p:pic>
      <p:sp>
        <p:nvSpPr>
          <p:cNvPr id="2" name="Title 1">
            <a:extLst>
              <a:ext uri="{FF2B5EF4-FFF2-40B4-BE49-F238E27FC236}">
                <a16:creationId xmlns:a16="http://schemas.microsoft.com/office/drawing/2014/main" id="{7D357C6A-D843-4F72-BF48-B3B10F2010F5}"/>
              </a:ext>
            </a:extLst>
          </p:cNvPr>
          <p:cNvSpPr>
            <a:spLocks noGrp="1"/>
          </p:cNvSpPr>
          <p:nvPr>
            <p:ph type="title"/>
          </p:nvPr>
        </p:nvSpPr>
        <p:spPr>
          <a:xfrm>
            <a:off x="371475" y="359944"/>
            <a:ext cx="5956753" cy="1021181"/>
          </a:xfrm>
        </p:spPr>
        <p:txBody>
          <a:bodyPr>
            <a:normAutofit/>
          </a:bodyPr>
          <a:lstStyle/>
          <a:p>
            <a:r>
              <a:rPr lang="en-GB" dirty="0"/>
              <a:t>Stability</a:t>
            </a:r>
          </a:p>
        </p:txBody>
      </p:sp>
      <p:sp>
        <p:nvSpPr>
          <p:cNvPr id="3" name="Text Placeholder 2">
            <a:extLst>
              <a:ext uri="{FF2B5EF4-FFF2-40B4-BE49-F238E27FC236}">
                <a16:creationId xmlns:a16="http://schemas.microsoft.com/office/drawing/2014/main" id="{C85150F1-EC0F-49D9-B8B0-0F809EB66AE8}"/>
              </a:ext>
            </a:extLst>
          </p:cNvPr>
          <p:cNvSpPr>
            <a:spLocks noGrp="1"/>
          </p:cNvSpPr>
          <p:nvPr>
            <p:ph type="body" sz="quarter" idx="13"/>
          </p:nvPr>
        </p:nvSpPr>
        <p:spPr/>
        <p:txBody>
          <a:bodyPr>
            <a:normAutofit/>
          </a:bodyPr>
          <a:lstStyle/>
          <a:p>
            <a:pPr marL="285750" indent="-285750">
              <a:buFontTx/>
              <a:buChar char="-"/>
            </a:pPr>
            <a:r>
              <a:rPr lang="en-GB" sz="1800" dirty="0"/>
              <a:t>Brands bring </a:t>
            </a:r>
            <a:r>
              <a:rPr lang="en-GB" sz="1800" b="1" dirty="0">
                <a:solidFill>
                  <a:schemeClr val="tx2"/>
                </a:solidFill>
              </a:rPr>
              <a:t>stability</a:t>
            </a:r>
            <a:r>
              <a:rPr lang="en-GB" sz="1800" b="1" dirty="0">
                <a:solidFill>
                  <a:schemeClr val="accent6"/>
                </a:solidFill>
              </a:rPr>
              <a:t> </a:t>
            </a:r>
            <a:r>
              <a:rPr lang="en-GB" sz="1800" dirty="0"/>
              <a:t>to people’s lives</a:t>
            </a:r>
          </a:p>
          <a:p>
            <a:pPr marL="285750" indent="-285750">
              <a:buFontTx/>
              <a:buChar char="-"/>
            </a:pPr>
            <a:r>
              <a:rPr lang="en-GB" sz="1800" dirty="0"/>
              <a:t>They give us a sense of </a:t>
            </a:r>
            <a:r>
              <a:rPr lang="en-GB" sz="1800" b="1" dirty="0">
                <a:solidFill>
                  <a:schemeClr val="tx2"/>
                </a:solidFill>
              </a:rPr>
              <a:t>permanence, familiarity, comfort</a:t>
            </a:r>
          </a:p>
          <a:p>
            <a:pPr marL="285750" indent="-285750">
              <a:buFontTx/>
              <a:buChar char="-"/>
            </a:pPr>
            <a:r>
              <a:rPr lang="en-GB" sz="1800" dirty="0"/>
              <a:t>Provide a crucial </a:t>
            </a:r>
            <a:r>
              <a:rPr lang="en-GB" sz="1800" b="1" dirty="0">
                <a:solidFill>
                  <a:schemeClr val="tx2"/>
                </a:solidFill>
              </a:rPr>
              <a:t>‘anchor’ </a:t>
            </a:r>
            <a:r>
              <a:rPr lang="en-GB" sz="1800" dirty="0"/>
              <a:t>for snap judgements &amp; future decisions</a:t>
            </a:r>
          </a:p>
          <a:p>
            <a:pPr marL="285750" indent="-285750">
              <a:buFontTx/>
              <a:buChar char="-"/>
            </a:pPr>
            <a:r>
              <a:rPr lang="en-GB" sz="1800" dirty="0"/>
              <a:t>We have an innate desire to combat</a:t>
            </a:r>
            <a:r>
              <a:rPr lang="en-GB" sz="1800" b="1" dirty="0">
                <a:solidFill>
                  <a:schemeClr val="tx2"/>
                </a:solidFill>
              </a:rPr>
              <a:t> loss aversion </a:t>
            </a:r>
            <a:r>
              <a:rPr lang="en-GB" sz="1800" dirty="0">
                <a:solidFill>
                  <a:schemeClr val="tx1"/>
                </a:solidFill>
              </a:rPr>
              <a:t>	</a:t>
            </a:r>
          </a:p>
        </p:txBody>
      </p:sp>
      <p:sp>
        <p:nvSpPr>
          <p:cNvPr id="8" name="TextBox 7">
            <a:extLst>
              <a:ext uri="{FF2B5EF4-FFF2-40B4-BE49-F238E27FC236}">
                <a16:creationId xmlns:a16="http://schemas.microsoft.com/office/drawing/2014/main" id="{55887822-BA3E-1FEE-0671-D9057BC3F3C0}"/>
              </a:ext>
            </a:extLst>
          </p:cNvPr>
          <p:cNvSpPr txBox="1"/>
          <p:nvPr/>
        </p:nvSpPr>
        <p:spPr>
          <a:xfrm rot="16200000">
            <a:off x="10486929" y="4324278"/>
            <a:ext cx="2982494" cy="246221"/>
          </a:xfrm>
          <a:prstGeom prst="rect">
            <a:avLst/>
          </a:prstGeom>
          <a:noFill/>
        </p:spPr>
        <p:txBody>
          <a:bodyPr wrap="square" rtlCol="0">
            <a:spAutoFit/>
          </a:bodyPr>
          <a:lstStyle/>
          <a:p>
            <a:r>
              <a:rPr lang="en-US" sz="1000" dirty="0" err="1">
                <a:solidFill>
                  <a:schemeClr val="bg1"/>
                </a:solidFill>
              </a:rPr>
              <a:t>Staysure</a:t>
            </a:r>
            <a:r>
              <a:rPr lang="en-US" sz="1000" dirty="0">
                <a:solidFill>
                  <a:schemeClr val="bg1"/>
                </a:solidFill>
              </a:rPr>
              <a:t> - Where the Sun Don't Shine</a:t>
            </a:r>
            <a:endParaRPr lang="en-GB" sz="1000" dirty="0">
              <a:solidFill>
                <a:schemeClr val="bg1"/>
              </a:solidFill>
            </a:endParaRPr>
          </a:p>
        </p:txBody>
      </p:sp>
    </p:spTree>
    <p:extLst>
      <p:ext uri="{BB962C8B-B14F-4D97-AF65-F5344CB8AC3E}">
        <p14:creationId xmlns:p14="http://schemas.microsoft.com/office/powerpoint/2010/main" val="162195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C6C20E1-8370-11C5-DA86-D1C2051777A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a:prstGeom prst="rect">
            <a:avLst/>
          </a:prstGeom>
          <a:solidFill>
            <a:prstClr val="white">
              <a:lumMod val="85000"/>
            </a:prstClr>
          </a:solidFill>
        </p:spPr>
      </p:pic>
      <p:sp>
        <p:nvSpPr>
          <p:cNvPr id="2" name="Title 1">
            <a:extLst>
              <a:ext uri="{FF2B5EF4-FFF2-40B4-BE49-F238E27FC236}">
                <a16:creationId xmlns:a16="http://schemas.microsoft.com/office/drawing/2014/main" id="{7D357C6A-D843-4F72-BF48-B3B10F2010F5}"/>
              </a:ext>
            </a:extLst>
          </p:cNvPr>
          <p:cNvSpPr>
            <a:spLocks noGrp="1"/>
          </p:cNvSpPr>
          <p:nvPr>
            <p:ph type="title"/>
          </p:nvPr>
        </p:nvSpPr>
        <p:spPr>
          <a:xfrm>
            <a:off x="371475" y="359944"/>
            <a:ext cx="5956753" cy="1021181"/>
          </a:xfrm>
        </p:spPr>
        <p:txBody>
          <a:bodyPr>
            <a:normAutofit/>
          </a:bodyPr>
          <a:lstStyle/>
          <a:p>
            <a:r>
              <a:rPr lang="en-GB" dirty="0">
                <a:solidFill>
                  <a:schemeClr val="accent1"/>
                </a:solidFill>
              </a:rPr>
              <a:t>Identity</a:t>
            </a:r>
          </a:p>
        </p:txBody>
      </p:sp>
      <p:sp>
        <p:nvSpPr>
          <p:cNvPr id="3" name="Text Placeholder 2">
            <a:extLst>
              <a:ext uri="{FF2B5EF4-FFF2-40B4-BE49-F238E27FC236}">
                <a16:creationId xmlns:a16="http://schemas.microsoft.com/office/drawing/2014/main" id="{C85150F1-EC0F-49D9-B8B0-0F809EB66AE8}"/>
              </a:ext>
            </a:extLst>
          </p:cNvPr>
          <p:cNvSpPr>
            <a:spLocks noGrp="1"/>
          </p:cNvSpPr>
          <p:nvPr>
            <p:ph type="body" sz="quarter" idx="13"/>
          </p:nvPr>
        </p:nvSpPr>
        <p:spPr/>
        <p:txBody>
          <a:bodyPr>
            <a:normAutofit/>
          </a:bodyPr>
          <a:lstStyle/>
          <a:p>
            <a:pPr marL="285750" indent="-285750">
              <a:buFontTx/>
              <a:buChar char="-"/>
            </a:pPr>
            <a:r>
              <a:rPr lang="en-GB" sz="1800" dirty="0"/>
              <a:t>Brands become part of our </a:t>
            </a:r>
            <a:r>
              <a:rPr lang="en-GB" sz="1800" b="1" dirty="0">
                <a:solidFill>
                  <a:schemeClr val="tx2"/>
                </a:solidFill>
              </a:rPr>
              <a:t>identity</a:t>
            </a:r>
          </a:p>
          <a:p>
            <a:pPr marL="285750" indent="-285750">
              <a:buFontTx/>
              <a:buChar char="-"/>
            </a:pPr>
            <a:r>
              <a:rPr lang="en-GB" sz="1800" dirty="0"/>
              <a:t>They</a:t>
            </a:r>
            <a:r>
              <a:rPr lang="en-GB" sz="1800" b="1" dirty="0">
                <a:solidFill>
                  <a:schemeClr val="tx2"/>
                </a:solidFill>
              </a:rPr>
              <a:t> prime</a:t>
            </a:r>
            <a:r>
              <a:rPr lang="en-GB" sz="1800" dirty="0">
                <a:solidFill>
                  <a:schemeClr val="tx1"/>
                </a:solidFill>
              </a:rPr>
              <a:t> </a:t>
            </a:r>
            <a:r>
              <a:rPr lang="en-GB" sz="1800" dirty="0"/>
              <a:t>others to see us a certain way </a:t>
            </a:r>
          </a:p>
          <a:p>
            <a:pPr marL="285750" indent="-285750">
              <a:buFontTx/>
              <a:buChar char="-"/>
            </a:pPr>
            <a:r>
              <a:rPr lang="en-GB" sz="1800" dirty="0"/>
              <a:t>Taps into key behavioural economics wiring, such as </a:t>
            </a:r>
            <a:r>
              <a:rPr lang="en-GB" sz="1800" b="1" dirty="0">
                <a:solidFill>
                  <a:schemeClr val="accent1"/>
                </a:solidFill>
              </a:rPr>
              <a:t>authority bias </a:t>
            </a:r>
            <a:r>
              <a:rPr lang="en-GB" sz="1800" dirty="0"/>
              <a:t>&amp; social norms</a:t>
            </a:r>
          </a:p>
        </p:txBody>
      </p:sp>
      <p:sp>
        <p:nvSpPr>
          <p:cNvPr id="8" name="TextBox 7">
            <a:extLst>
              <a:ext uri="{FF2B5EF4-FFF2-40B4-BE49-F238E27FC236}">
                <a16:creationId xmlns:a16="http://schemas.microsoft.com/office/drawing/2014/main" id="{5787C4F0-FE76-AAB5-945E-5CE4B06CEC07}"/>
              </a:ext>
            </a:extLst>
          </p:cNvPr>
          <p:cNvSpPr txBox="1"/>
          <p:nvPr/>
        </p:nvSpPr>
        <p:spPr>
          <a:xfrm rot="16200000">
            <a:off x="10486929" y="4324278"/>
            <a:ext cx="2982494" cy="246221"/>
          </a:xfrm>
          <a:prstGeom prst="rect">
            <a:avLst/>
          </a:prstGeom>
          <a:noFill/>
        </p:spPr>
        <p:txBody>
          <a:bodyPr wrap="square" rtlCol="0">
            <a:spAutoFit/>
          </a:bodyPr>
          <a:lstStyle/>
          <a:p>
            <a:r>
              <a:rPr lang="en-GB" sz="1000" dirty="0" err="1">
                <a:solidFill>
                  <a:schemeClr val="bg1"/>
                </a:solidFill>
              </a:rPr>
              <a:t>Tradeify</a:t>
            </a:r>
            <a:r>
              <a:rPr lang="en-GB" sz="1000" dirty="0">
                <a:solidFill>
                  <a:schemeClr val="bg1"/>
                </a:solidFill>
              </a:rPr>
              <a:t> -  Champion Mindset </a:t>
            </a:r>
          </a:p>
        </p:txBody>
      </p:sp>
    </p:spTree>
    <p:extLst>
      <p:ext uri="{BB962C8B-B14F-4D97-AF65-F5344CB8AC3E}">
        <p14:creationId xmlns:p14="http://schemas.microsoft.com/office/powerpoint/2010/main" val="263980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44AA48DC-4CAE-A3B4-050B-0A9960E2769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a:prstGeom prst="rect">
            <a:avLst/>
          </a:prstGeom>
          <a:solidFill>
            <a:prstClr val="white">
              <a:lumMod val="85000"/>
            </a:prstClr>
          </a:solidFill>
        </p:spPr>
      </p:pic>
      <p:sp>
        <p:nvSpPr>
          <p:cNvPr id="4" name="TextBox 3">
            <a:extLst>
              <a:ext uri="{FF2B5EF4-FFF2-40B4-BE49-F238E27FC236}">
                <a16:creationId xmlns:a16="http://schemas.microsoft.com/office/drawing/2014/main" id="{4D0912C1-F056-3847-7A50-23AD7A6418DA}"/>
              </a:ext>
            </a:extLst>
          </p:cNvPr>
          <p:cNvSpPr txBox="1"/>
          <p:nvPr/>
        </p:nvSpPr>
        <p:spPr>
          <a:xfrm rot="16200000">
            <a:off x="10486929" y="4324278"/>
            <a:ext cx="2982494" cy="246221"/>
          </a:xfrm>
          <a:prstGeom prst="rect">
            <a:avLst/>
          </a:prstGeom>
          <a:noFill/>
        </p:spPr>
        <p:txBody>
          <a:bodyPr wrap="square" rtlCol="0">
            <a:spAutoFit/>
          </a:bodyPr>
          <a:lstStyle/>
          <a:p>
            <a:r>
              <a:rPr lang="en-US" sz="1000" dirty="0" err="1">
                <a:solidFill>
                  <a:schemeClr val="bg1"/>
                </a:solidFill>
              </a:rPr>
              <a:t>Irn</a:t>
            </a:r>
            <a:r>
              <a:rPr lang="en-US" sz="1000" dirty="0">
                <a:solidFill>
                  <a:schemeClr val="bg1"/>
                </a:solidFill>
              </a:rPr>
              <a:t> Bru - Park</a:t>
            </a:r>
            <a:endParaRPr lang="en-GB" sz="1000" dirty="0">
              <a:solidFill>
                <a:schemeClr val="bg1"/>
              </a:solidFill>
            </a:endParaRPr>
          </a:p>
        </p:txBody>
      </p:sp>
      <p:sp>
        <p:nvSpPr>
          <p:cNvPr id="2" name="Title 1">
            <a:extLst>
              <a:ext uri="{FF2B5EF4-FFF2-40B4-BE49-F238E27FC236}">
                <a16:creationId xmlns:a16="http://schemas.microsoft.com/office/drawing/2014/main" id="{B07A86FC-5AEE-4618-B98B-D9EB86A98AFD}"/>
              </a:ext>
            </a:extLst>
          </p:cNvPr>
          <p:cNvSpPr>
            <a:spLocks noGrp="1"/>
          </p:cNvSpPr>
          <p:nvPr>
            <p:ph type="title"/>
          </p:nvPr>
        </p:nvSpPr>
        <p:spPr/>
        <p:txBody>
          <a:bodyPr/>
          <a:lstStyle/>
          <a:p>
            <a:r>
              <a:rPr lang="en-GB" dirty="0"/>
              <a:t>Agenda</a:t>
            </a:r>
          </a:p>
        </p:txBody>
      </p:sp>
      <p:graphicFrame>
        <p:nvGraphicFramePr>
          <p:cNvPr id="8" name="Table 7">
            <a:extLst>
              <a:ext uri="{FF2B5EF4-FFF2-40B4-BE49-F238E27FC236}">
                <a16:creationId xmlns:a16="http://schemas.microsoft.com/office/drawing/2014/main" id="{311D8F57-5E76-49E9-A2A2-1C422824623E}"/>
              </a:ext>
            </a:extLst>
          </p:cNvPr>
          <p:cNvGraphicFramePr>
            <a:graphicFrameLocks noGrp="1"/>
          </p:cNvGraphicFramePr>
          <p:nvPr>
            <p:extLst>
              <p:ext uri="{D42A27DB-BD31-4B8C-83A1-F6EECF244321}">
                <p14:modId xmlns:p14="http://schemas.microsoft.com/office/powerpoint/2010/main" val="1171174643"/>
              </p:ext>
            </p:extLst>
          </p:nvPr>
        </p:nvGraphicFramePr>
        <p:xfrm>
          <a:off x="175491" y="1678362"/>
          <a:ext cx="5644285" cy="2211252"/>
        </p:xfrm>
        <a:graphic>
          <a:graphicData uri="http://schemas.openxmlformats.org/drawingml/2006/table">
            <a:tbl>
              <a:tblPr firstRow="1" bandRow="1">
                <a:tableStyleId>{5C22544A-7EE6-4342-B048-85BDC9FD1C3A}</a:tableStyleId>
              </a:tblPr>
              <a:tblGrid>
                <a:gridCol w="5132796">
                  <a:extLst>
                    <a:ext uri="{9D8B030D-6E8A-4147-A177-3AD203B41FA5}">
                      <a16:colId xmlns:a16="http://schemas.microsoft.com/office/drawing/2014/main" val="1497214192"/>
                    </a:ext>
                  </a:extLst>
                </a:gridCol>
                <a:gridCol w="511489">
                  <a:extLst>
                    <a:ext uri="{9D8B030D-6E8A-4147-A177-3AD203B41FA5}">
                      <a16:colId xmlns:a16="http://schemas.microsoft.com/office/drawing/2014/main" val="2303286546"/>
                    </a:ext>
                  </a:extLst>
                </a:gridCol>
              </a:tblGrid>
              <a:tr h="552813">
                <a:tc>
                  <a:txBody>
                    <a:bodyPr/>
                    <a:lstStyle/>
                    <a:p>
                      <a:r>
                        <a:rPr lang="en-GB" sz="1400" b="1" dirty="0">
                          <a:solidFill>
                            <a:schemeClr val="accent1">
                              <a:lumMod val="20000"/>
                              <a:lumOff val="80000"/>
                            </a:schemeClr>
                          </a:solidFill>
                        </a:rPr>
                        <a:t>WHY BRANDS MATTER</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7255761"/>
                  </a:ext>
                </a:extLst>
              </a:tr>
              <a:tr h="552813">
                <a:tc>
                  <a:txBody>
                    <a:bodyPr/>
                    <a:lstStyle/>
                    <a:p>
                      <a:r>
                        <a:rPr lang="en-GB" sz="1400" b="1" dirty="0">
                          <a:solidFill>
                            <a:schemeClr val="accent2"/>
                          </a:solidFill>
                        </a:rPr>
                        <a:t>THE IMPORTANCE OF EMOTION, FAME &amp; TRUST</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935599331"/>
                  </a:ext>
                </a:extLst>
              </a:tr>
              <a:tr h="552813">
                <a:tc>
                  <a:txBody>
                    <a:bodyPr/>
                    <a:lstStyle/>
                    <a:p>
                      <a:r>
                        <a:rPr lang="en-GB" sz="1400" b="1" dirty="0">
                          <a:solidFill>
                            <a:schemeClr val="accent3">
                              <a:lumMod val="20000"/>
                              <a:lumOff val="80000"/>
                            </a:schemeClr>
                          </a:solidFill>
                        </a:rPr>
                        <a:t>MEMORY &amp; STORYTELLING </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807201451"/>
                  </a:ext>
                </a:extLst>
              </a:tr>
              <a:tr h="552813">
                <a:tc>
                  <a:txBody>
                    <a:bodyPr/>
                    <a:lstStyle/>
                    <a:p>
                      <a:r>
                        <a:rPr lang="en-GB" sz="1400" b="1" dirty="0">
                          <a:solidFill>
                            <a:schemeClr val="accent6">
                              <a:lumMod val="40000"/>
                              <a:lumOff val="60000"/>
                            </a:schemeClr>
                          </a:solidFill>
                        </a:rPr>
                        <a:t>BOOSTING THE EFFECTS OF BRANDING</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879502170"/>
                  </a:ext>
                </a:extLst>
              </a:tr>
            </a:tbl>
          </a:graphicData>
        </a:graphic>
      </p:graphicFrame>
      <p:sp>
        <p:nvSpPr>
          <p:cNvPr id="27" name="TextBox 26">
            <a:extLst>
              <a:ext uri="{FF2B5EF4-FFF2-40B4-BE49-F238E27FC236}">
                <a16:creationId xmlns:a16="http://schemas.microsoft.com/office/drawing/2014/main" id="{2F0192A7-011B-420E-8BC0-F97156A3434C}"/>
              </a:ext>
            </a:extLst>
          </p:cNvPr>
          <p:cNvSpPr txBox="1"/>
          <p:nvPr/>
        </p:nvSpPr>
        <p:spPr>
          <a:xfrm>
            <a:off x="491320" y="1143423"/>
            <a:ext cx="4637252" cy="338554"/>
          </a:xfrm>
          <a:prstGeom prst="rect">
            <a:avLst/>
          </a:prstGeom>
          <a:solidFill>
            <a:schemeClr val="bg1"/>
          </a:solidFill>
        </p:spPr>
        <p:txBody>
          <a:bodyPr wrap="square" rtlCol="0">
            <a:spAutoFit/>
          </a:bodyPr>
          <a:lstStyle/>
          <a:p>
            <a:pPr algn="l"/>
            <a:endParaRPr lang="en-GB" sz="1600" dirty="0" err="1">
              <a:solidFill>
                <a:schemeClr val="bg2"/>
              </a:solidFill>
            </a:endParaRPr>
          </a:p>
        </p:txBody>
      </p:sp>
    </p:spTree>
    <p:extLst>
      <p:ext uri="{BB962C8B-B14F-4D97-AF65-F5344CB8AC3E}">
        <p14:creationId xmlns:p14="http://schemas.microsoft.com/office/powerpoint/2010/main" val="290641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9F14E1-D1A8-E610-F4F8-E66B9B7642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19">
            <a:extLst>
              <a:ext uri="{FF2B5EF4-FFF2-40B4-BE49-F238E27FC236}">
                <a16:creationId xmlns:a16="http://schemas.microsoft.com/office/drawing/2014/main" id="{AD678A53-4787-413E-B56E-A7C04D6A41EE}"/>
              </a:ext>
            </a:extLst>
          </p:cNvPr>
          <p:cNvSpPr/>
          <p:nvPr/>
        </p:nvSpPr>
        <p:spPr>
          <a:xfrm>
            <a:off x="4708478" y="0"/>
            <a:ext cx="7483523" cy="6858000"/>
          </a:xfrm>
          <a:prstGeom prst="rect">
            <a:avLst/>
          </a:prstGeom>
          <a:gradFill flip="none" rotWithShape="1">
            <a:gsLst>
              <a:gs pos="22000">
                <a:srgbClr val="000000">
                  <a:alpha val="66000"/>
                </a:srgbClr>
              </a:gs>
              <a:gs pos="69000">
                <a:schemeClr val="bg1">
                  <a:alpha val="3000"/>
                  <a:lumMod val="2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Title 4">
            <a:extLst>
              <a:ext uri="{FF2B5EF4-FFF2-40B4-BE49-F238E27FC236}">
                <a16:creationId xmlns:a16="http://schemas.microsoft.com/office/drawing/2014/main" id="{16748C4D-63B6-405B-9387-789C3D16EC25}"/>
              </a:ext>
            </a:extLst>
          </p:cNvPr>
          <p:cNvSpPr>
            <a:spLocks noGrp="1"/>
          </p:cNvSpPr>
          <p:nvPr>
            <p:ph type="title"/>
          </p:nvPr>
        </p:nvSpPr>
        <p:spPr>
          <a:xfrm>
            <a:off x="8585200" y="530862"/>
            <a:ext cx="3360196" cy="2216940"/>
          </a:xfrm>
        </p:spPr>
        <p:txBody>
          <a:bodyPr>
            <a:normAutofit fontScale="90000"/>
          </a:bodyPr>
          <a:lstStyle/>
          <a:p>
            <a:r>
              <a:rPr lang="en-GB" sz="3200" dirty="0"/>
              <a:t>TV builds brands through </a:t>
            </a:r>
            <a:r>
              <a:rPr lang="en-GB" sz="3200" dirty="0">
                <a:solidFill>
                  <a:schemeClr val="accent6"/>
                </a:solidFill>
              </a:rPr>
              <a:t>emotional</a:t>
            </a:r>
            <a:r>
              <a:rPr lang="en-GB" sz="3200" dirty="0"/>
              <a:t> connection</a:t>
            </a:r>
            <a:br>
              <a:rPr lang="en-GB" sz="3200" dirty="0"/>
            </a:br>
            <a:br>
              <a:rPr lang="en-GB" sz="3200" dirty="0"/>
            </a:br>
            <a:br>
              <a:rPr lang="en-GB" sz="3200" dirty="0"/>
            </a:br>
            <a:endParaRPr lang="en-GB" sz="3200" dirty="0"/>
          </a:p>
        </p:txBody>
      </p:sp>
      <p:sp>
        <p:nvSpPr>
          <p:cNvPr id="10" name="Freeform 7">
            <a:extLst>
              <a:ext uri="{FF2B5EF4-FFF2-40B4-BE49-F238E27FC236}">
                <a16:creationId xmlns:a16="http://schemas.microsoft.com/office/drawing/2014/main" id="{B870145C-FC0F-40A5-8658-066DA0821AD6}"/>
              </a:ext>
            </a:extLst>
          </p:cNvPr>
          <p:cNvSpPr>
            <a:spLocks/>
          </p:cNvSpPr>
          <p:nvPr/>
        </p:nvSpPr>
        <p:spPr bwMode="auto">
          <a:xfrm>
            <a:off x="8458200" y="355388"/>
            <a:ext cx="3487197" cy="3988012"/>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DC5A7AB0-1E6C-4C47-A987-221919AA16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8" name="TextBox 7">
            <a:extLst>
              <a:ext uri="{FF2B5EF4-FFF2-40B4-BE49-F238E27FC236}">
                <a16:creationId xmlns:a16="http://schemas.microsoft.com/office/drawing/2014/main" id="{DE86606B-2240-7644-EB14-4A44E974AEC1}"/>
              </a:ext>
            </a:extLst>
          </p:cNvPr>
          <p:cNvSpPr txBox="1"/>
          <p:nvPr/>
        </p:nvSpPr>
        <p:spPr>
          <a:xfrm rot="16200000">
            <a:off x="10486929" y="4658108"/>
            <a:ext cx="2982494" cy="246221"/>
          </a:xfrm>
          <a:prstGeom prst="rect">
            <a:avLst/>
          </a:prstGeom>
          <a:noFill/>
        </p:spPr>
        <p:txBody>
          <a:bodyPr wrap="square" rtlCol="0">
            <a:spAutoFit/>
          </a:bodyPr>
          <a:lstStyle/>
          <a:p>
            <a:r>
              <a:rPr lang="en-GB" sz="1000" dirty="0">
                <a:solidFill>
                  <a:schemeClr val="bg1"/>
                </a:solidFill>
              </a:rPr>
              <a:t>Tony's </a:t>
            </a:r>
            <a:r>
              <a:rPr lang="en-GB" sz="1000" dirty="0" err="1">
                <a:solidFill>
                  <a:schemeClr val="bg1"/>
                </a:solidFill>
              </a:rPr>
              <a:t>Chocolonely</a:t>
            </a:r>
            <a:r>
              <a:rPr lang="en-GB" sz="1000" dirty="0">
                <a:solidFill>
                  <a:schemeClr val="bg1"/>
                </a:solidFill>
              </a:rPr>
              <a:t> - Wrestlers</a:t>
            </a:r>
          </a:p>
        </p:txBody>
      </p:sp>
    </p:spTree>
    <p:custDataLst>
      <p:tags r:id="rId1"/>
    </p:custDataLst>
    <p:extLst>
      <p:ext uri="{BB962C8B-B14F-4D97-AF65-F5344CB8AC3E}">
        <p14:creationId xmlns:p14="http://schemas.microsoft.com/office/powerpoint/2010/main" val="3395166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PASSING_SCORE" val="0.000000"/>
  <p:tag name="ISPRING_ULTRA_SCORM_COURSE_ID" val="7BBD8E92-AC61-4FC9-88F1-8B8E6F8EEB6B"/>
  <p:tag name="ISPRINGONLINEFOLDERID" val="0"/>
  <p:tag name="ISPRINGONLINEFOLDERPATH" val="Content List"/>
  <p:tag name="ISPRING_PLAYERS_CUSTOMIZATION" val="UEsDBBQAAgAIAHV8+Ui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CZ8AUmzuqfRhAQAAFARAAAdAAAAdW5pdmVyc2FsL2NvbW1vbl9tZXNzYWdlcy5sbmetWG1v2zYQ/l6g/4EQUGADtrQd0KIYEgW0xNhCZMmV6DjZMAiMxNhEKDHVi9vs037Nfth+yY6U7dhNC0lJAdswad1zx3t57ujj0y+5RGteVkIVJ9bbozcW4kWqMlEsT6w5Pfv1g4WqmhUZk6rgJ1ahLHRqv3xxLFmxbNiSw/eXLxA6znlVwbKy9ephjUR2Ys1GiRNOZzi4SvxwHCYjb2zZjsrvWHGPfLVUP/32/sOXt+/e/3z8eiPXByaeYt8/BEIG6d2bHkABjUI/ATTiJwG5pJatP4fJhXPqewGx7M2XYdKziFxYtv7slJtHEQloEvueSxIvToKQGl/4hBLXsq9Ug1ZszVGt0Frwz6hecYhjLUqOKiky80OqYKNoeJcyN5xiL0giEtPIc6gXBpYdq7K8/8XAsqZeqRLUVSgTFbuWPDM6IWPM73clr0A1qyGjELzqlYAnVc5EcdSpOsILLxgnNAz9OCGBu92xbFJkyC2ZVjMQJcIxiQCgZBUvnyCbmCwz4ghLOQxh4o0nPrypNmEilisJ73qoHTMCMZjxoksKcoREkF1xvAgjVzsNVCGG7lhVfVZldpAf+4HqAvYCJ4QUdOgeONUYW2CIsQDeKEue1l1gUxLHeEySUXgJiQx1Fw6RCM+h3M6HSFyRGEqExF0yAb7wxlgnvC6xbf5v6ytlOp3lPWJpCnLafWuhmgp2tEuhCkylVcO0xOTjHKLmYf8bVdwCgmNNvJZizcGEMuvOHuAUh7g6fz7OvT+SM+z5xE0godxwkVBDdloZA3ooVI2YlEofAPSybM2KlKNrnrIGEv4eHstEZh7TwTaWfGrE34jVG2p5tWGlwCWXr44GmnZAZI8tzJsKzKtrnt/VXar3zH+KFTqxv2tCn6M/TX/skABHXvjdIOXsvg1Sn8hUIm9kS73Pjs/OsqEx6jTimZ7qH60fbUncEuzIA9YaCdVfgkBL1U0EuqDsL+UFZ6Bo1vI0ELlX3AzQGYQbgEChp2JcgKsOTLgAFw6QX5BR7FEYkBb8uhJ15+xhqrEN0LdDm8KwJ3nNH4rxmt8o4DHJ2bodQaAVmUh3BnRvwjnoF9SjPpgcAOCyTR6AlCIH+7MemPMp2XqgpfmDkyxUIzNTvFLcGqoH3zY5fzw73ZQqN7uSVdvkbTvN6XOsaA8XtUpnA2aAXf31js9e+T09SjHBkTNJHBw4RE/7ulZlTyEoAe0Kn8aJj0daHGohZ3W6grZ6o5oi6wnUDuwuOcMAtjlzzFmZrv7759+eGF9Z0u6ize7vg0CgsDULkh3Yn4GqefVXFwjFo0M5s+gjtbngbOV63neoB1n4Qy4SrG0tucph66hbLyT5JmiYUuxMplAHsUl71ZRp95S2jzDF0TlwmRnFLXvKylsgQqqUHIRiXG3ZF3qwM9EaIvxw0YS7unbSEOHnNRR9bOrNEuy65toNJShFett2zgwuF+nm/i3h/t0XzJngANj2KzyeiXooYETI7lrth9g1l0VfMf0PRo/aNA1uy2VAF+36gSzWj/vdblWZ/z6OX+/9FfI/UEsDBBQAAgAIACZ8AUlHS1cD/AMAABcRAAAnAAAAdW5pdmVyc2FsL2ZsYXNoX3B1Ymxpc2hpbmdfc2V0dGluZ3MueG1s1VjvctpGEP/OU9yok49BdmrXDgN4PLYYM8FAkdwm0+l4Dt2Crj7dqboThHzq0/TB+iTd02EMASciKZ1kGA/otPvbv79dyc2L96kgM8g1V7LlHdePPAIyVozLacu7izovzz2iDZWMCiWh5UnlkYt2rZkVY8F1EoIxKKoJwkjdyEzLS4zJGr4/n8/rXGe5vatEYRBf12OV+lkOGqSB3M8EXeCXWWSgvSVCBQD8S5VcqrVrNUKaDulWsUIA4Qw9l9wGRUVHUJ14vhMb0/hhmqtCsislVE7y6bjl/XB+aT+PMg7qmqcgbU50Gw/tsWlQxrj1goqQfwCSAJ8m6O7ZiUfmnJmk5b06sSgo7W+jlNgudGpRrhTmQJolfAqGMmqou3T2DLw3+vHAHbGFpCmPI7xDbPwt7zq6D3vd6+C+P4iC8P4muu05H/ZQioK30R5KUTfqBfvIV4W/eTcMRr1u/819NBj0ou7wSQszupGQpr+ZsSZmVhV5DKuENU1SpGNJucAe/SiNGgx2uaD5FCLV4VjECRUaPPJHBtOfCyq4WSAZjpAMDwDZpc4gNiNbtpZn8gK8JzgHiI5hLVctcfp61RJn5xuh+876U1g7vWxSY2icYPPgWela018/ehSbKLkRmr0mYyXYKiBIx8D6NIU1SoQPXHZQ8tgjEyyCwFAHGUgSUok05AbDj1cAuhhrw01Jv85S+jLnVBDEwzkB5DbcSkec0FxvZH2Vedv8cfu3vjKgf3fpcEfPif6qCsHIQhVE8AcgRhEsdZHirwTIOqHIJFdpeYqUN0QLjs7NOMyBXVQx9A5NpAVq4nzJBBhn4c+CfyBjmKgccYHOcBrhOdcOv74XcEa1fgKljz6+cDTp9q+Dty9sgJTNqIz3BMf+gDQzh8CnGLtUaEIIhdlcg8DMxLTQUNaHcVaKVQmz/uUV0TwthKv4f12XNegDVucwVujC1ahKYT7rQWWzCZ2VnLQ8K6GRjRxL4jDxRoyDhssCqgLGVBIlxYLQGIe5tgyfcVVoPHFcdtD6ixx0qoTL0tUpzkM0ljPIq6AdHb/68eT0p7Pz1426/89ff7/8pNJywQ0Ftdbchrt6doNW0/poj35G6RPbdEu3o/LUtijbMrr7CWG5ybbnfNO3O2j3Sio357e6kcLgcnR1Q0ZBeNeLwkaVhugrZJ2JE+yoiX2mrKIzuIuwJEEV0eEo+KWSG1ibSmwIwkpwg0pxvKkiNXKberi2pSu5gON86sYTDnTBU46d+V1Q9Dm2fD27/xeGfvVDo6P4gRgKNI8TrOrBOuG7mIKHTPG3lDV3tXrd23i/a/o736TtnZRLnmIu7aZfvX63T0+O8I1x561aDdE2/5nRrv0LUEsDBBQAAgAIACZ8AUllFrXe5AIAAI8KAAAhAAAAdW5pdmVyc2FsL2ZsYXNoX3NraW5fc2V0dGluZ3MueG1slVbBbuIwEL3vV0TpvenSbstKAQkolSp1u9UW9e4kQ2Lh2JHtQPn7tWOnsYFAGgspnnnPMx4/T4jFBtPpjyCI05pzoHIFZUWQhICiEibhK+yCVYHpJmGfAX6vOKZ58EbQHngYGR4jjL+DlMojtKW1BTibhEktJaPXKaNSLX5NGS8RCadXN80TRw3yEottVbTp1VPzXOCsUQpdmOEUG+PXgx59hJSVFaL7F5az6wSlm5yzmmYX4xT7CjhRRdQb//2wWPYGIFjIZwmll9NyrMcwSsVBCNAp3S/1uMgiKAHSRjp/KgecLtT53R/Qtlhg2dBmP/Xoo1UoB7/I45ke/XiqVvcIN8vR6Pb+PEHCp1TQ25EevdBG8N9anFV19R2NVJzluqA+Z36/mPWr5YtDGMrU9VOE0fzuaXx3kaA3pAMpxuNYjz6GLc/dox4OyL669z7W15Uz8qbretAQ9KEnBKaS1xBH7cz4RMF2f2up7kfrdy0dRnedN1QLmK4RERbWGTvgP9hhmrkoa+kgH4zUJSxMwi7Sd3SExWLeNAsnwy+TkyKH7RHOMXbIV1XXI6Rj7JDvBGfwl5K99TjJHroMqT3kObLHeb7+ygsUqWlmve2s9epIL/rqCidVa2gxJctgKnQ6K1yCPrg4amwmpegop5iiLc6RxIz+0bhk32xGxNGBw2rttLJiiSWBU4JrclRt2i1XM/f1aL2+IM1noducmQdSdfFJyIwuw8ByJmGzhvkYHsMpkyCGgpGUKC1K9ckbTNFNWOGBP9M1G0oqEd8AXzFGeuPEkVOFODpd59gW49QB0LpMgC/VuWFohePbDK7AeUHUT35g2EHmE3qchikLtRxF+EuXjsGKABBPi1a1ZmI8ZU0kJrAFYr2Oodlw385ioVTaJ7iZfIG1dCVnLYM0aXtFd5xen/McJwgfKi/mdx3XMUD2EiWi2Zl389s+7OTitea2n2mduyBjsFryllb+4xoqo/4j+h9QSwMEFAACAAgAJnwBSalgkB/oAwAAqBAAACYAAAB1bml2ZXJzYWwvaHRtbF9wdWJsaXNoaW5nX3NldHRpbmdzLnhtbNVY727aSBD/zlOsfOrH4rSXXlJkiKLEKKgEOOzctaqqaPEOeC/rXde7htJP9zR9sD7Jjb2EQCCpacvlTigCj2d+8/e3Y8c7+ZQIMoVMcyWbzov6gUNARopxOWk6V2H7+bFDtKGSUaEkNB2pHHLSqnlpPhJcxwEYg6qaIIzUjdQ0ndiYtOG6s9msznWaFXeVyA3i63qkEjfNQIM0kLmpoHP8MvMUtLNAqACAf4mSC7NWrUaIZ5EuFcsFEM4wcsmLpKi4MIlwXKs1otHNJFO5ZGdKqIxkk1HT+eX4tPjc6likc56ALEqiWygsxKZBGeNFEFQE/DOQGPgkxmiPDh0y48zETeflYYGC2u4mSoltM6cFypnCEkizgE/AUEYNtZfWn4FPRt8KrIjNJU14FOIdUqTfdM7D66DbOfeve/3QD64vwsuujWEHo9B/G+5gFHbCrr+LflX4i3cDf9jt9N5ch/1+N+wM7qywomsF8dz1inlYWZVnESwL5pk4T0aScoEjeq+MGgwOuaDZBELV5tjEMRUaHPJXCpPfcyq4mSMXDpALNwDpqU4hMsOibU3HZDk4d3AWEAPDXi5H4tXr5UgcHa+l7lrvd2ltjdKjxtAoxuFBWRma566KbtXGSq6lVlyTkRJsmRAkI2A9mmCBB23pkDFWXWBu/RQkCahE2nGD+UZLC52PtOGmpFt7oX2acSoIUgrPBSCXwUb+UUwzvVbmZamLaY9a73vKgP5g87eih1T/VLlgZK5yIvgNEKMI9jZP8FcMZJVBZJyppJQKqg3RgmNwUw4zYCdVHL1DF0mOlniepAKM9fAx55/JCMYqQ1ygUzx9UM61xa/vBJxSre9A6W2MzywvOr1z/+2zIkHKplRGO4LjQECSmn3gU8xdKnQhhMJqrkBgZSKaayj7wzgr1aqkWf/+jmie5MJ2/Gf3ZQV6j93Zjxc6tz2q0phvRlDZbUynJScLnpXQyEaOLbGYeCPCM4jLHKoCRlQSJcWc0AhPb10wfMpVrlFiuWyh9XcFaE0Jl2WoE3wkQGcZg6wK2sGLl78evvrt6Ph1o+5+/fvL80eNFhttIGjhza60swdXZjWre4vzG0aPrM8N27bKkmJE2YbT7Y8Ei9W1ec57brF0tu+gclXeW0Gjp9tBgX86PLsgQz+46oZBo8oI9BTyzEQxztC4eGysYtO/CrEJfhXVwdD/o1IY2I1K8+8HleD6lfJ4U0VraHfzYGUvVwoBD/CJPZDwCBc84TiL/wtSPsSPH+fzv8LJrc+F/FFSWhrviZNAsyjGPu6t90930j1dVf9LhbJXy9e2tfc0z936RlxD+fp/F1q1fwBQSwMEFAACAAgAJnwBSTJio4uQAQAAAwYAAB8AAAB1bml2ZXJzYWwvaHRtbF9za2luX3NldHRpbmdzLmpzjZTLbsIwEEX3fEWUbivUBgppdzyCVIlFpXZXdeGEIUQ4tmU7KSni34sTHrbjtHg28dXJHc9Ynn3POy4/8b0Xb19/1/s3c19roDTJC7g3ddyh50r3Bc5W8JHlgDMCvoWU518v8uFKuIx9UpvG1buyFZqfTx00U9oaYaGL3AEKF1g6wG8XuHOAPxewp9XV1KQ1Oi6kpKSfUCKByD6hPEc149891Esv0YJpCbxBF/VyoGuUgGH6N3l1fBqr0LmE5gyRaklT2o9Rsk05Lciqy3VTMeDHK9+eankezyLDDmdCvkrI7cRRqKKbZByEgFPeUaTCCWMUA9Z82920UMO4XZBFl5nI5JmePKrQaYZSaHUpnKgwMXL0srmHKAgGozYnYScbYhCoMAiMKuC3WFFWsBsukHGaqo600OloNjGv8oJiilYZSRsumA4X4dDJqcMq2wachyp08FrocK7CN54QtZ7QxvH68q7R4Xr3liaNoXTOKqysS9cgwC6RuETqElnnFGoPEmkPErX/9L7+O41t1zv8AlBLAwQUAAIACACiam5KCn/buLAPAAA6JwAAFwAAAHVuaXZlcnNhbC91bml2ZXJzYWwucG5n7Zr9X9Ln+sDx6LKt0nVas2ZEO+2s7bulllMTA2c1rW1KZWaKSs0J+YDPqKBgD3OesxT3/VY6HxAXS3wIzZGgKOh60C0QKwQyFJakKAikPCUIHKjte77nX/i++AEurut1vz9c931d9+e+rtfr/ufRmKgNb7zzBgAA2HDk8KHjAIBHIQDgXrN2jcPSYaudcQi3guNRBwBd/G0LDsUDFREdAQD01KxbPfOaQ38993BCAQDgdcf5cRvNafsaAHh//MihiBMlKepp2aXFYvzoUgGl9mR19O5rwdXRNHTD3diCE29uhK+rGKk9WL5j2zdzj9wPoL94sO7Dd3883BN99UD59aPrIrPaf/+sZeKAb4/PhY3v+bgd9H/rEG6rHvTDsnTR8mIyBxo2EGiRL2Yal771RBXPhQVarPymUB1eUzyXlLBBN6Xzv5ENXX6s/NE3xDRobC52d7ia61tIbj8ZO4ZsgkcoNtWE72EHOKwAJqK3sZndopuoa272W+swDN87tgHlP19mKpWR/QAvDbG7FZ+zvTOL3neqPrDepo9MQ1qz/kun6tecERqPRDl/5ua9DnbKMx5Ax/e5gAteDvHplghPh9hR1eJ04s3IB24OsXbnvHPgNxsLneL2WhfmwlyYC3NhLsyFuTAX5sJcmAtzYS7MhbkwF+bCXJgLc2Eu7P8blrW5UMMynxdSoZZnykyEfU45ILPY7mcF945lSITBN9ChkhHHuABNOTXaypvNsS1c8lVbRD9j6jllyolxQq3F6utJssiK8YYZb0KfXV5/OQbNfdJKR28AAIZnDVJvQgnK61obXpZInsQRM+qTM70woO2o6ZDevAdY5Rcwrf3w3K1WxkIW3F2RukobTV+9uPDBfgAgpoOwNPTRHqpiobsMw+qiJCJ9qBquAPpDqrxFPt8kIL/8jyY2Haq82SU5VgIAZF0jfPhiSue/OHRtilZP056to2oEgtUK7UjEaNMYj2E4MrUiKqZJjcO9QlX502SBDiXF2XvZ3Goqe8lH1l8MMXGsfy+etvDdFQUs6XNGnYb5RGRQlJQPrtRJsSpCn4KT2Sm2rq5ykplTed2p6cbHbVzObF15IV6eSqmlcfXY3hR5Ws1A0nSktclQUEMlt+r2KR+8co6olwqdXompGskkLufgg/4dgRKRpIM0Y+mC9uF+j9++vzAK134blozE4tQ/xU+0A1WsLk9QWS7l8F2kEtqpTpawGPh7RDD7dpSMfP2r8Y/zb8A1feKewsepFD+4+KE4njuBnsAaCuIX2wWZeGVRXV14Rj+ri2VjSRORg1Pp4BqKF7DCEzCcJ0TRFpd5IuwtVaxlDdWABV/gv1Y/yZCeVG8Rk1XEqlMdlB3EAv3Y++LfkEpC57k9zUUGoLcU/HnaYPnIr8efUi6OsmZFJCb/TE01a3GLKaM+kUGQmvtH0zLZ5ryEd9u2H4zaHV8u2tubjdpayM9EMh3pQMGF8bvw2fx8pArCWh+bw26gWVo9SOv20tH4441367w86bpIjMe9vk3jC/UVlzjeKFMacHdcucj68N2z0/kqPlxxc3Rk+Wf5eEI5UVGtOvmQ+tXYMS4tTP0JSczL9gUAIgfM54flPFFpYUKrDW6cNOcceLXMu4Ik58ntO9830yCqiY1buDsP74PQc/es+Z9ZfOilParaMA2mSgQJZmwAq/u4YzFh0YogumQN4FyR7r9HjYhQjZEnwhfWz41Eba/Pvij/a6Hfr858Giv6HTXC7N/WSuw4pSkrYCGffrX+Pa5lef8FPmv02xb65Eun7ifYxzt90pGqcNaXBY/sG00MD1IOXgXvRDVj52pn9Sv+nBcztg/9x/pWl8GRmP7jCHE+PUE6UszRkeB1CP4yDtf/cBk1XYiUmH9Chj3/whrRT9clAq8fI9flNzG/7mG/sYu7s4Wo2wqmYLhAE/jJsZpqdPhBKrC4X7K1EGrsqaFJ7TaTbPn5HW+tFa9tV1SD0UmtfrFUf1SRBAA4GrOMuFJjGaFbH2EsLAje1mZq5+abwaju0pqGSXMNo166hmu1p1TaQkcx7wirEDUCao0kLx070Mg7AoUppi7yp4tlbFb+7H234qm8USUXYVu2/bWTTboGZgfz9rHLov0DBb69nK5ZJH2wOgqE14tmw03942qSiD7YnJJ9azUhhDTJgLbLPUjS18mkePDchOFW3q5mQdx5CjOnohp64XpMZ9+jYzR7cZuZdfuLaVjUbqZmsJ6y3Rdj29JiznOs2QKwRqnwDa+kEkRgddvsE/UbYFVzqhJ04fh4Ml2nwmaHvoyo+eOrl3mLmEzrox7UlBgd350CeTO1VlH3ZJQ2q1Sl3ewjWM3SBTlhNQ/F2BAp4fVtGDEo/Y5KTq8S2lsZCXiI8ZyZFdOpzn2cxn28jlGPDocpki7GhH+fkTohvh6SqN5i0JN6qt5j92SwhvFzgeR+DMmAX1CepIIYZ+qYe6C/ZqJudFFQWAg7SZYimzuCZNBgHUUjNd/598bKwsSBm9+qFamfFezFIE48a1MnlRPzKF/9tghtE4zuTPaCa9p0tURc1pXv9uDxwKufW6cwVrz0xb4b2rCZG/AuoYEoxj9BCmBT1rKj5XZLKKU5M8Pc3wnr1KnGzRziowT+IsMN0De1nZVXYBfOGAXdsZmyPmOmZcd3XpvY3fBuhEqVwrn2JQyPqLX0sYcgHA5NoLqVByJcrkdXPgwWqE6MGDoMbYIM9qh2lHA0I4OdQfocPy0TLwtBSksKB2ESG9u1sPxvYmCQt5GSVFLBOjCeahrZQg0hiNk2TkgWDEFoSmyN6eRWFTxegHAl855YsrS4ZGwZp7TkNzj26vBkY3R4RN3SSkczRRmaWgaF2w6etOeKVrj108EAQJ0kfbX7ZKVaYoSqly24aLgMhAIxESZiVIvJPxw1dHc/n8e4c7axHdMufg48jYMX+sxjtNpRDIgqps3E2//C9A/j5zeSRyZSzzAgolBmi8C3K3g5v9b75p3gGNLJkdBFr1AlMVEaaV+fvEN1/kFlxu5uKkcreHIExaCdp4c02sI4VUEQ6+pxJOw5/U+fePkyxsFDaolIz8kmpXD1ptTv27XcLBBTliK0jOKtku1X90q8KOhWZoR2vLh4Xqy2NrCHusUr7GZugFAclDKej6uXzlGD6Ooefr8nKXFpVu/eEbJ8xpca85F8WxFbld2NxPpaAydMmEqR2PApLSEFhh8qfFSPzvx9cazVngIyrj4c979OPkhsmES7A3L7SSN6jvq45w9SMTCubZ8ysBBnbrvqdWjzQSR5K3bqVTwlLa0iGqeLPIBg+l/kn11pGKIcXcCkxMikeabXiGFOZyr2HaC63//sdTDm1GRJm+g/4jSk7avKIXeU65UWM30cJKPAA2139v2RZBwLW6sdSpwi4GQMY69KBQ44s3pzRiqm6cxnG78DyvWZkkm9pEu5bC2ioWXZcYF/rE80MPQEQgzF2we5LbHc8Vb48Nkp0PyCRNWc+05sTcWk8ZQiKfyt/uCRrOulinYYGfIrzrOjK7XpjuZ7iqZtFhiwhtSwhK/gqhwBSOdnwbt1SjKbZe4R26eUccVSzKekk4oxP/fBqSzzSstEeJUB367ogOZ3k30/h6CEK0Bqnf1TkfPVfY6r3lQT3mPPyLMkaCR+VIRERN68SxmEVsePEx+EZuFAbPv+3yoB4858W0A/EHRzLfpEUwMFHIHoIvIWdmIySHUFE8EypLInQLJd1ZT5YMHzOKREqXrk/Y+l72nQnzKTukIe/+yxvahSv4ABYlJUQBqHw3E3o3y136cgsVZ5uvo97/mGSUZz+6nYp3O2TG2CdQWxKlTqEC9m3Mhl+iXhdE7p6ZytZzyJwY3myi5vYVKH4gp4yMYXi+lpI4pLzc5cGBZzbGPW+CpJNNt4Q9xSea/CEYXwTBH+g3ytrDYPxPSPRWpZk18jJadvjemD5xd2os0oDSb8xqYqxzkrtnhwmSkGNZAxFkLCrecx7h3jB81P6C+mn/BN33qIVVVtDpHL9ZHasB+pMIQyLB/rqR8Pkr4rl/zXiEoriNzF3omS4BaCcvoZuFlgztSlYJnNyPQ2VKPI0/BWR93E61pX8hsrAeot1A2X/JqGnx7/O3orqfRl0VCcbB1W3gOt5trj5HP0KWZyjFZl5ORGg049/PEagkusFYvPP7s5fjVUw2P84oxCQAzog+O46UyS+dax6NHGnugJMSaRZik5JDgmKbvcbuFsd6ej864UeIODeo9l3JOcifW9Ube1+FpRHtLhZFw4xqQ05az+8skMb8JR5U5i3PxDu19u8iuV2VNT5cI+SyDc/jCt0ReE/ZoFJMoZHkDdcj1a9RC2ynMvzbneUNGI0eBNOV1Ss6r8FktrJm+cexpuFQuHyuX2U3J/+0o4tRwRnJcSOIAGAM6SzYuXLd3bikuRKijry5cXYf5dYbRBF/uggaitWVDbQnkCfr7GfgaGZ++3/3OIkG9oLV7VfLIld2nsb2s8x2ycrJlBpPM0D8BpVnyMCIhG80cdFN+JlmUIX9VZENy9TNlNc7edMPfpjZUBqk2e5tYS41uHneu001m6ZtNgVuhe3l/+84EsO14M02PBrwfCtQ/T6k2E53cEBtk3LQURjrMrqrtkDAZaG5T2NuB+fj950JIsmO17gXS7eBHpnOV2+2kR+mUZVKsMjCvCIlX7WesLHFVVq4rzYYTiAi8LXuNB4qa/HbDvrNGUtsnAEdKbL3NC3nZsvtn9KRRp18uaWfGJaUOwF3iA8EKs/kG+aiQYazvNvKY0wCkCkchMSmt8bb1XgxU/eTcBJEoUJzP3ONd2H+9V2l8ZCDT076FjgMK9A2AMmS/Cwh09S7JfBTOTGDuvHAKR8R8sR4HsqzSS3YzDEhyar8wm8fybW+if84jTIiCXygNUYJic3QMAJEEHXmDBo5OmaeFc7ttD89P75pO+9U4Hj4dqSOZNOZwcjL3XNPjx422z00PG0s5SgoEiODV8r0h9kNy8Zj3hmax5RbYg8wEAHr9m4P6SPGmHajhav+DKRDL9xWeOfoXaJMyh+0uyzBJLPEcz1gmDml98MvVnQgIAuUvq2zZTq4UzMLEtONkU7eji+iApeFOYEfqFwtv+TC44J+AsLdJLuf+LAPo9SAGbzyp1hQQ5k4AyrPiXLaXtUeTYbSCTtCGO+49Qx5ibjR6ko+G21tL4bpaui23nl52gCrF0rrNVHIh41T8WzN6ySz52WvgxvU0fhYCwWbh/X80ah9hv/5+rWUr7Z/a7ctiXPk7L7zNt38bSfQozoIbJXdR1f3Fe2rLEDSz0by7MaLbdj4/3nu4LZb/pHKroTowOagSNZRjsvMi1pARQ0VOn+chnMYe6Dpy+8C9QSwMEFAACAAgAompuSg9k3CZKAAAAawAAABsAAAB1bml2ZXJzYWwvdW5pdmVyc2FsLnBuZy54bWyzsa/IzVEoSy0qzszPs1Uy1DNQsrfj5bIpKEoty0wtV6gAigEFIUBJoRLINUJwyzNTSjJAKgzNEIIZqZnpGSW2ShbG5nBBfaCZAFBLAQIAABQAAgAIAHV8+UipAcR2+wIAALAIAAAUAAAAAAAAAAEAAAAAAAAAAAB1bml2ZXJzYWwvcGxheWVyLnhtbFBLAQIAABQAAgAIACZ8AUmzuqfRhAQAAFARAAAdAAAAAAAAAAEAAAAAAC0DAAB1bml2ZXJzYWwvY29tbW9uX21lc3NhZ2VzLmxuZ1BLAQIAABQAAgAIACZ8AUlHS1cD/AMAABcRAAAnAAAAAAAAAAEAAAAAAOwHAAB1bml2ZXJzYWwvZmxhc2hfcHVibGlzaGluZ19zZXR0aW5ncy54bWxQSwECAAAUAAIACAAmfAFJZRa13uQCAACPCgAAIQAAAAAAAAABAAAAAAAtDAAAdW5pdmVyc2FsL2ZsYXNoX3NraW5fc2V0dGluZ3MueG1sUEsBAgAAFAACAAgAJnwBSalgkB/oAwAAqBAAACYAAAAAAAAAAQAAAAAAUA8AAHVuaXZlcnNhbC9odG1sX3B1Ymxpc2hpbmdfc2V0dGluZ3MueG1sUEsBAgAAFAACAAgAJnwBSTJio4uQAQAAAwYAAB8AAAAAAAAAAQAAAAAAfBMAAHVuaXZlcnNhbC9odG1sX3NraW5fc2V0dGluZ3MuanNQSwECAAAUAAIACACiam5KCn/buLAPAAA6JwAAFwAAAAAAAAAAAAAAAABJFQAAdW5pdmVyc2FsL3VuaXZlcnNhbC5wbmdQSwECAAAUAAIACACiam5KD2TcJkoAAABrAAAAGwAAAAAAAAABAAAAAAAuJQAAdW5pdmVyc2FsL3VuaXZlcnNhbC5wbmcueG1sUEsFBgAAAAAIAAgAYAIAALElAAAAAA=="/>
  <p:tag name="ISPRING_FIRST_PUBLISH" val="1"/>
  <p:tag name="ISPRINGCLOUDFOLDERDOMAIN" val="https://thinkbox.ispringcloud.eu"/>
  <p:tag name="ISPRING_SCORM_RATE_QUIZZES" val="0"/>
  <p:tag name="ISPRING_SCORM_ENDPOINT" val="&lt;endpoint&gt;&lt;enable&gt;0&lt;/enable&gt;&lt;lrs&gt;http://&lt;/lrs&gt;&lt;auth&gt;0&lt;/auth&gt;&lt;login&gt;&lt;/login&gt;&lt;password&gt;&lt;/password&gt;&lt;key&gt;&lt;/key&gt;&lt;name&gt;&lt;/name&gt;&lt;email&gt;&lt;/email&gt;&lt;/endpoint&gt;&#10;"/>
  <p:tag name="ISPRINGCLOUDFOLDERID" val="489"/>
  <p:tag name="ISPRINGCLOUDFOLDERPATH" val="Repository/Nickable Charts/Creative/"/>
  <p:tag name="ISPRING_PRESENTATION_TITLE" val="Branding &amp; emotion in TV advertising"/>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4425</Words>
  <Application>Microsoft Office PowerPoint</Application>
  <PresentationFormat>Widescreen</PresentationFormat>
  <Paragraphs>405</Paragraphs>
  <Slides>41</Slides>
  <Notes>40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Aptos</vt:lpstr>
      <vt:lpstr>Arial</vt:lpstr>
      <vt:lpstr>Calibri</vt:lpstr>
      <vt:lpstr>proxima-nova</vt:lpstr>
      <vt:lpstr>Thinkbox</vt:lpstr>
      <vt:lpstr>The importance of branding &amp; emotion in TV advertising</vt:lpstr>
      <vt:lpstr>Just as it turns people into stars, TV turns brands into household names </vt:lpstr>
      <vt:lpstr>Agenda</vt:lpstr>
      <vt:lpstr>Brands are important as they provide a sense of:  connection stability identity </vt:lpstr>
      <vt:lpstr>Connection</vt:lpstr>
      <vt:lpstr>Stability</vt:lpstr>
      <vt:lpstr>Identity</vt:lpstr>
      <vt:lpstr>Agenda</vt:lpstr>
      <vt:lpstr>TV builds brands through emotional connection   </vt:lpstr>
      <vt:lpstr>The importance of emotion in advertising</vt:lpstr>
      <vt:lpstr>The importance of emotion in advertising</vt:lpstr>
      <vt:lpstr>TV ads evoke emotion more than those in other media</vt:lpstr>
      <vt:lpstr>TV advertising sticks in our brain and drives brand fame   </vt:lpstr>
      <vt:lpstr>Why is brand fame important?</vt:lpstr>
      <vt:lpstr>TV drives fame more than any other media</vt:lpstr>
      <vt:lpstr>Emotional &amp; fame strategies are the most efficient </vt:lpstr>
      <vt:lpstr>TV ads are the most trusted form of advertising   </vt:lpstr>
      <vt:lpstr>People trust brands on TV more than anything else</vt:lpstr>
      <vt:lpstr>TV is a trusted medium</vt:lpstr>
      <vt:lpstr>TV advertising is the most trusted medium</vt:lpstr>
      <vt:lpstr>Agenda</vt:lpstr>
      <vt:lpstr>Emotion is a key driver for long-term memory  </vt:lpstr>
      <vt:lpstr>How does memory work in advertising?</vt:lpstr>
      <vt:lpstr>Most of us can remember ads from decades ago</vt:lpstr>
      <vt:lpstr>Can you tell a story in a few seconds?</vt:lpstr>
      <vt:lpstr>Our brains don’t work like video cameras…</vt:lpstr>
      <vt:lpstr>The impact of time-lengths in TV advertising</vt:lpstr>
      <vt:lpstr>Longer ads deliver more explicit brand information</vt:lpstr>
      <vt:lpstr>Longer ads enhance memory effects</vt:lpstr>
      <vt:lpstr>How can we ramp up emotion and brand memory through TV advertising?</vt:lpstr>
      <vt:lpstr>Creating memorable ads</vt:lpstr>
      <vt:lpstr>Creating memorable ads</vt:lpstr>
      <vt:lpstr>Creating memorable ads</vt:lpstr>
      <vt:lpstr>Agenda</vt:lpstr>
      <vt:lpstr>What elements of creativity can boost the effects of branding on long-term memory?</vt:lpstr>
      <vt:lpstr>Showcase your product, don’t shout</vt:lpstr>
      <vt:lpstr>People are paramount</vt:lpstr>
      <vt:lpstr>Utilise brand assets</vt:lpstr>
      <vt:lpstr>If used, music should drive the action</vt:lpstr>
      <vt:lpstr>Multiple emotional peaks are key</vt:lpstr>
      <vt:lpstr>In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Branding &amp; emotion in TV advertising</dc:title>
  <dc:creator>Kate Allinson</dc:creator>
  <cp:lastModifiedBy>Nailah Uddin</cp:lastModifiedBy>
  <cp:revision>522</cp:revision>
  <dcterms:created xsi:type="dcterms:W3CDTF">2018-03-14T15:23:56Z</dcterms:created>
  <dcterms:modified xsi:type="dcterms:W3CDTF">2026-05-22T10:28:12Z</dcterms:modified>
</cp:coreProperties>
</file>