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tags/tag3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charts/chart12.xml" ContentType="application/vnd.openxmlformats-officedocument.drawingml.chart+xml"/>
  <Override PartName="/ppt/tags/tag37.xml" ContentType="application/vnd.openxmlformats-officedocument.presentationml.tags+xml"/>
  <Override PartName="/ppt/notesSlides/notesSlide16.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charts/chart18.xml" ContentType="application/vnd.openxmlformats-officedocument.drawingml.chart+xml"/>
  <Override PartName="/ppt/theme/themeOverride16.xml" ContentType="application/vnd.openxmlformats-officedocument.themeOverride+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theme/themeOverride20.xml" ContentType="application/vnd.openxmlformats-officedocument.themeOverride+xml"/>
  <Override PartName="/ppt/charts/chart23.xml" ContentType="application/vnd.openxmlformats-officedocument.drawingml.chart+xml"/>
  <Override PartName="/ppt/theme/themeOverride21.xml" ContentType="application/vnd.openxmlformats-officedocument.themeOverride+xml"/>
  <Override PartName="/ppt/charts/chart24.xml" ContentType="application/vnd.openxmlformats-officedocument.drawingml.chart+xml"/>
  <Override PartName="/ppt/theme/themeOverride2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9" r:id="rId2"/>
    <p:sldId id="4461" r:id="rId3"/>
    <p:sldId id="4385" r:id="rId4"/>
    <p:sldId id="365" r:id="rId5"/>
    <p:sldId id="549" r:id="rId6"/>
    <p:sldId id="4449" r:id="rId7"/>
    <p:sldId id="4450" r:id="rId8"/>
    <p:sldId id="4470" r:id="rId9"/>
    <p:sldId id="4462" r:id="rId10"/>
    <p:sldId id="4447" r:id="rId11"/>
    <p:sldId id="4458" r:id="rId12"/>
    <p:sldId id="256" r:id="rId13"/>
    <p:sldId id="4463" r:id="rId14"/>
    <p:sldId id="4456" r:id="rId15"/>
    <p:sldId id="4457" r:id="rId16"/>
    <p:sldId id="4446" r:id="rId17"/>
    <p:sldId id="4464" r:id="rId18"/>
    <p:sldId id="399" r:id="rId19"/>
    <p:sldId id="2147376566" r:id="rId20"/>
    <p:sldId id="2147376336" r:id="rId21"/>
    <p:sldId id="4469" r:id="rId22"/>
    <p:sldId id="4471" r:id="rId23"/>
    <p:sldId id="4465" r:id="rId24"/>
    <p:sldId id="506" r:id="rId25"/>
    <p:sldId id="271" r:id="rId26"/>
    <p:sldId id="4466" r:id="rId27"/>
    <p:sldId id="4473" r:id="rId28"/>
    <p:sldId id="4467" r:id="rId29"/>
    <p:sldId id="4468" r:id="rId30"/>
    <p:sldId id="4474" r:id="rId31"/>
    <p:sldId id="4451" r:id="rId32"/>
    <p:sldId id="4453" r:id="rId33"/>
    <p:sldId id="4460" r:id="rId34"/>
    <p:sldId id="4459" r:id="rId35"/>
    <p:sldId id="4472" r:id="rId36"/>
    <p:sldId id="4455" r:id="rId37"/>
    <p:sldId id="551" r:id="rId38"/>
    <p:sldId id="552" r:id="rId39"/>
    <p:sldId id="4475" r:id="rId40"/>
    <p:sldId id="553" r:id="rId41"/>
    <p:sldId id="4452" r:id="rId42"/>
    <p:sldId id="3067"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F465BB-4413-435E-A1FD-3581943881C8}">
          <p14:sldIdLst>
            <p14:sldId id="259"/>
            <p14:sldId id="4461"/>
            <p14:sldId id="4385"/>
            <p14:sldId id="365"/>
            <p14:sldId id="549"/>
            <p14:sldId id="4449"/>
            <p14:sldId id="4450"/>
            <p14:sldId id="4470"/>
            <p14:sldId id="4462"/>
            <p14:sldId id="4447"/>
            <p14:sldId id="4458"/>
            <p14:sldId id="256"/>
            <p14:sldId id="4463"/>
            <p14:sldId id="4456"/>
            <p14:sldId id="4457"/>
            <p14:sldId id="4446"/>
            <p14:sldId id="4464"/>
            <p14:sldId id="399"/>
            <p14:sldId id="2147376566"/>
            <p14:sldId id="2147376336"/>
            <p14:sldId id="4469"/>
            <p14:sldId id="4471"/>
            <p14:sldId id="4465"/>
            <p14:sldId id="506"/>
            <p14:sldId id="271"/>
            <p14:sldId id="4466"/>
            <p14:sldId id="4473"/>
            <p14:sldId id="4467"/>
            <p14:sldId id="4468"/>
            <p14:sldId id="4474"/>
            <p14:sldId id="4451"/>
            <p14:sldId id="4453"/>
            <p14:sldId id="4460"/>
            <p14:sldId id="4459"/>
            <p14:sldId id="4472"/>
            <p14:sldId id="4455"/>
            <p14:sldId id="551"/>
            <p14:sldId id="552"/>
            <p14:sldId id="4475"/>
            <p14:sldId id="553"/>
            <p14:sldId id="4452"/>
            <p14:sldId id="306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Greenfield-Smith" initials="NG" lastIdx="7" clrIdx="0">
    <p:extLst>
      <p:ext uri="{19B8F6BF-5375-455C-9EA6-DF929625EA0E}">
        <p15:presenceInfo xmlns:p15="http://schemas.microsoft.com/office/powerpoint/2012/main" userId="S::nicole.greenfield-smith@thinkbox.tv::02aef416-05f8-4a24-9f6d-2a8fe7cbf4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4" autoAdjust="0"/>
    <p:restoredTop sz="78832" autoAdjust="0"/>
  </p:normalViewPr>
  <p:slideViewPr>
    <p:cSldViewPr snapToGrid="0">
      <p:cViewPr varScale="1">
        <p:scale>
          <a:sx n="87" d="100"/>
          <a:sy n="87" d="100"/>
        </p:scale>
        <p:origin x="1122" y="8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70EC-478C-A26B-6DA1ACEADDCE}"/>
              </c:ext>
            </c:extLst>
          </c:dPt>
          <c:dPt>
            <c:idx val="1"/>
            <c:bubble3D val="0"/>
            <c:spPr>
              <a:solidFill>
                <a:srgbClr val="4D4D4D">
                  <a:lumMod val="20000"/>
                  <a:lumOff val="80000"/>
                </a:srgbClr>
              </a:solidFill>
            </c:spPr>
            <c:extLst>
              <c:ext xmlns:c16="http://schemas.microsoft.com/office/drawing/2014/chart" uri="{C3380CC4-5D6E-409C-BE32-E72D297353CC}">
                <c16:uniqueId val="{00000003-70EC-478C-A26B-6DA1ACEADDCE}"/>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EC-478C-A26B-6DA1ACEADDCE}"/>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Sheet1!$B$2:$C$2</c:f>
              <c:numCache>
                <c:formatCode>0%</c:formatCode>
                <c:ptCount val="2"/>
                <c:pt idx="0">
                  <c:v>0.47</c:v>
                </c:pt>
                <c:pt idx="1">
                  <c:v>0.53</c:v>
                </c:pt>
              </c:numCache>
            </c:numRef>
          </c:val>
          <c:extLst>
            <c:ext xmlns:c16="http://schemas.microsoft.com/office/drawing/2014/chart" uri="{C3380CC4-5D6E-409C-BE32-E72D297353CC}">
              <c16:uniqueId val="{00000004-70EC-478C-A26B-6DA1ACEADDC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FD34-4ABD-A2F0-4FCE3D1A5677}"/>
              </c:ext>
            </c:extLst>
          </c:dPt>
          <c:dPt>
            <c:idx val="1"/>
            <c:bubble3D val="0"/>
            <c:spPr>
              <a:solidFill>
                <a:srgbClr val="DBDBDB"/>
              </a:solidFill>
            </c:spPr>
            <c:extLst>
              <c:ext xmlns:c16="http://schemas.microsoft.com/office/drawing/2014/chart" uri="{C3380CC4-5D6E-409C-BE32-E72D297353CC}">
                <c16:uniqueId val="{00000003-FD34-4ABD-A2F0-4FCE3D1A5677}"/>
              </c:ext>
            </c:extLst>
          </c:dPt>
          <c:dLbls>
            <c:dLbl>
              <c:idx val="0"/>
              <c:layout>
                <c:manualLayout>
                  <c:x val="9.4228275559776462E-2"/>
                  <c:y val="7.2060989698115516E-3"/>
                </c:manualLayout>
              </c:layout>
              <c:spPr>
                <a:noFill/>
                <a:ln>
                  <a:noFill/>
                </a:ln>
                <a:effectLst/>
              </c:spPr>
              <c:txPr>
                <a:bodyPr wrap="square" lIns="38100" tIns="19050" rIns="38100" bIns="19050" anchor="ctr">
                  <a:spAutoFit/>
                </a:bodyPr>
                <a:lstStyle/>
                <a:p>
                  <a:pPr>
                    <a:defRPr sz="10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4-4ABD-A2F0-4FCE3D1A5677}"/>
                </c:ext>
              </c:extLst>
            </c:dLbl>
            <c:dLbl>
              <c:idx val="1"/>
              <c:delete val="1"/>
              <c:extLst>
                <c:ext xmlns:c15="http://schemas.microsoft.com/office/drawing/2012/chart" uri="{CE6537A1-D6FC-4f65-9D91-7224C49458BB}"/>
                <c:ext xmlns:c16="http://schemas.microsoft.com/office/drawing/2014/chart" uri="{C3380CC4-5D6E-409C-BE32-E72D297353CC}">
                  <c16:uniqueId val="{00000003-FD34-4ABD-A2F0-4FCE3D1A5677}"/>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Sheet1!$B$12:$C$12</c:f>
              <c:numCache>
                <c:formatCode>0%</c:formatCode>
                <c:ptCount val="2"/>
                <c:pt idx="0">
                  <c:v>0.02</c:v>
                </c:pt>
                <c:pt idx="1">
                  <c:v>0.98</c:v>
                </c:pt>
              </c:numCache>
            </c:numRef>
          </c:val>
          <c:extLst>
            <c:ext xmlns:c16="http://schemas.microsoft.com/office/drawing/2014/chart" uri="{C3380CC4-5D6E-409C-BE32-E72D297353CC}">
              <c16:uniqueId val="{00000004-FD34-4ABD-A2F0-4FCE3D1A567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2D0-4506-ACF7-3F77F0313218}"/>
              </c:ext>
            </c:extLst>
          </c:dPt>
          <c:dPt>
            <c:idx val="1"/>
            <c:bubble3D val="0"/>
            <c:spPr>
              <a:solidFill>
                <a:srgbClr val="DBDBDB"/>
              </a:solidFill>
            </c:spPr>
            <c:extLst>
              <c:ext xmlns:c16="http://schemas.microsoft.com/office/drawing/2014/chart" uri="{C3380CC4-5D6E-409C-BE32-E72D297353CC}">
                <c16:uniqueId val="{00000003-52D0-4506-ACF7-3F77F0313218}"/>
              </c:ext>
            </c:extLst>
          </c:dPt>
          <c:dLbls>
            <c:dLbl>
              <c:idx val="0"/>
              <c:layout>
                <c:manualLayout>
                  <c:x val="0.14496657778427147"/>
                  <c:y val="-1.651378603715266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D0-4506-ACF7-3F77F0313218}"/>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Sheet1!$B$6:$C$6</c:f>
              <c:numCache>
                <c:formatCode>0%</c:formatCode>
                <c:ptCount val="2"/>
                <c:pt idx="0">
                  <c:v>0.02</c:v>
                </c:pt>
                <c:pt idx="1">
                  <c:v>0.98</c:v>
                </c:pt>
              </c:numCache>
            </c:numRef>
          </c:val>
          <c:extLst>
            <c:ext xmlns:c16="http://schemas.microsoft.com/office/drawing/2014/chart" uri="{C3380CC4-5D6E-409C-BE32-E72D297353CC}">
              <c16:uniqueId val="{00000004-52D0-4506-ACF7-3F77F0313218}"/>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86401254039807E-2"/>
          <c:y val="2.2364436254895849E-2"/>
          <c:w val="0.95287101836220822"/>
          <c:h val="0.77997842714618248"/>
        </c:manualLayout>
      </c:layout>
      <c:barChart>
        <c:barDir val="col"/>
        <c:grouping val="clustered"/>
        <c:varyColors val="0"/>
        <c:ser>
          <c:idx val="0"/>
          <c:order val="0"/>
          <c:tx>
            <c:strRef>
              <c:f>Sheet1!$B$1</c:f>
              <c:strCache>
                <c:ptCount val="1"/>
                <c:pt idx="0">
                  <c:v>TV</c:v>
                </c:pt>
              </c:strCache>
            </c:strRef>
          </c:tx>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Sheet1!$B$2:$B$9</c:f>
              <c:numCache>
                <c:formatCode>0%</c:formatCode>
                <c:ptCount val="8"/>
                <c:pt idx="0">
                  <c:v>0.66</c:v>
                </c:pt>
                <c:pt idx="1">
                  <c:v>0.56999999999999995</c:v>
                </c:pt>
                <c:pt idx="2">
                  <c:v>0.52</c:v>
                </c:pt>
                <c:pt idx="3">
                  <c:v>0.47</c:v>
                </c:pt>
                <c:pt idx="4">
                  <c:v>0.49</c:v>
                </c:pt>
                <c:pt idx="5">
                  <c:v>0.4</c:v>
                </c:pt>
                <c:pt idx="6">
                  <c:v>0.46</c:v>
                </c:pt>
                <c:pt idx="7">
                  <c:v>0.35</c:v>
                </c:pt>
              </c:numCache>
            </c:numRef>
          </c:val>
          <c:extLst>
            <c:ext xmlns:c16="http://schemas.microsoft.com/office/drawing/2014/chart" uri="{C3380CC4-5D6E-409C-BE32-E72D297353CC}">
              <c16:uniqueId val="{00000002-FB55-4EAE-9231-CF7CB74C7A31}"/>
            </c:ext>
          </c:extLst>
        </c:ser>
        <c:ser>
          <c:idx val="1"/>
          <c:order val="1"/>
          <c:tx>
            <c:strRef>
              <c:f>Sheet1!$C$1</c:f>
              <c:strCache>
                <c:ptCount val="1"/>
                <c:pt idx="0">
                  <c:v>Next best competitor</c:v>
                </c:pt>
              </c:strCache>
            </c:strRef>
          </c:tx>
          <c:spPr>
            <a:solidFill>
              <a:schemeClr val="accent2"/>
            </a:solidFill>
          </c:spPr>
          <c:invertIfNegative val="0"/>
          <c:cat>
            <c:strRef>
              <c:f>Sheet1!$A$2:$A$9</c:f>
              <c:strCache>
                <c:ptCount val="8"/>
                <c:pt idx="0">
                  <c:v>Makes brands famous</c:v>
                </c:pt>
                <c:pt idx="1">
                  <c:v>Sticks in memory</c:v>
                </c:pt>
                <c:pt idx="2">
                  <c:v>Makes you laugh</c:v>
                </c:pt>
                <c:pt idx="3">
                  <c:v>Makes you feel emotional</c:v>
                </c:pt>
                <c:pt idx="4">
                  <c:v>Draws attention to new brands/products</c:v>
                </c:pt>
                <c:pt idx="5">
                  <c:v>You like</c:v>
                </c:pt>
                <c:pt idx="6">
                  <c:v>You talk about (face-to-face/phone)</c:v>
                </c:pt>
                <c:pt idx="7">
                  <c:v>You trust</c:v>
                </c:pt>
              </c:strCache>
            </c:strRef>
          </c:cat>
          <c:val>
            <c:numRef>
              <c:f>Sheet1!$C$2:$C$9</c:f>
              <c:numCache>
                <c:formatCode>0%</c:formatCode>
                <c:ptCount val="8"/>
                <c:pt idx="0">
                  <c:v>0.34</c:v>
                </c:pt>
                <c:pt idx="1">
                  <c:v>0.28000000000000003</c:v>
                </c:pt>
                <c:pt idx="2">
                  <c:v>0.35</c:v>
                </c:pt>
                <c:pt idx="3">
                  <c:v>0.17</c:v>
                </c:pt>
                <c:pt idx="4">
                  <c:v>0.39</c:v>
                </c:pt>
                <c:pt idx="5">
                  <c:v>0.27</c:v>
                </c:pt>
                <c:pt idx="6">
                  <c:v>0.28000000000000003</c:v>
                </c:pt>
                <c:pt idx="7">
                  <c:v>0.19</c:v>
                </c:pt>
              </c:numCache>
            </c:numRef>
          </c:val>
          <c:extLst>
            <c:ext xmlns:c16="http://schemas.microsoft.com/office/drawing/2014/chart" uri="{C3380CC4-5D6E-409C-BE32-E72D297353CC}">
              <c16:uniqueId val="{0000000C-FB55-4EAE-9231-CF7CB74C7A31}"/>
            </c:ext>
          </c:extLst>
        </c:ser>
        <c:dLbls>
          <c:showLegendKey val="0"/>
          <c:showVal val="0"/>
          <c:showCatName val="0"/>
          <c:showSerName val="0"/>
          <c:showPercent val="0"/>
          <c:showBubbleSize val="0"/>
        </c:dLbls>
        <c:gapWidth val="150"/>
        <c:overlap val="-12"/>
        <c:axId val="117234304"/>
        <c:axId val="125907328"/>
      </c:barChart>
      <c:catAx>
        <c:axId val="117234304"/>
        <c:scaling>
          <c:orientation val="minMax"/>
        </c:scaling>
        <c:delete val="0"/>
        <c:axPos val="b"/>
        <c:numFmt formatCode="General" sourceLinked="0"/>
        <c:majorTickMark val="out"/>
        <c:minorTickMark val="none"/>
        <c:tickLblPos val="nextTo"/>
        <c:spPr>
          <a:ln>
            <a:noFill/>
          </a:ln>
        </c:spPr>
        <c:txPr>
          <a:bodyPr/>
          <a:lstStyle/>
          <a:p>
            <a:pPr>
              <a:defRPr sz="1100" b="0">
                <a:solidFill>
                  <a:schemeClr val="tx1"/>
                </a:solidFill>
              </a:defRPr>
            </a:pPr>
            <a:endParaRPr lang="en-US"/>
          </a:p>
        </c:txPr>
        <c:crossAx val="125907328"/>
        <c:crosses val="autoZero"/>
        <c:auto val="1"/>
        <c:lblAlgn val="ctr"/>
        <c:lblOffset val="100"/>
        <c:noMultiLvlLbl val="0"/>
      </c:catAx>
      <c:valAx>
        <c:axId val="125907328"/>
        <c:scaling>
          <c:orientation val="minMax"/>
        </c:scaling>
        <c:delete val="0"/>
        <c:axPos val="l"/>
        <c:majorGridlines>
          <c:spPr>
            <a:ln>
              <a:solidFill>
                <a:schemeClr val="bg2">
                  <a:lumMod val="20000"/>
                  <a:lumOff val="80000"/>
                </a:schemeClr>
              </a:solidFill>
            </a:ln>
          </c:spPr>
        </c:majorGridlines>
        <c:numFmt formatCode="0%" sourceLinked="1"/>
        <c:majorTickMark val="out"/>
        <c:minorTickMark val="none"/>
        <c:tickLblPos val="nextTo"/>
        <c:spPr>
          <a:ln>
            <a:noFill/>
          </a:ln>
        </c:spPr>
        <c:txPr>
          <a:bodyPr/>
          <a:lstStyle/>
          <a:p>
            <a:pPr>
              <a:defRPr sz="1200" b="1">
                <a:solidFill>
                  <a:schemeClr val="tx1"/>
                </a:solidFill>
              </a:defRPr>
            </a:pPr>
            <a:endParaRPr lang="en-US"/>
          </a:p>
        </c:txPr>
        <c:crossAx val="117234304"/>
        <c:crosses val="autoZero"/>
        <c:crossBetween val="between"/>
      </c:valAx>
      <c:spPr>
        <a:ln>
          <a:noFill/>
        </a:ln>
      </c:spPr>
    </c:plotArea>
    <c:legend>
      <c:legendPos val="r"/>
      <c:layout>
        <c:manualLayout>
          <c:xMode val="edge"/>
          <c:yMode val="edge"/>
          <c:x val="0.33027704976457906"/>
          <c:y val="0.92520622771048044"/>
          <c:w val="0.2996950419888233"/>
          <c:h val="7.4793787442761758E-2"/>
        </c:manualLayout>
      </c:layout>
      <c:overlay val="0"/>
      <c:txPr>
        <a:bodyPr/>
        <a:lstStyle/>
        <a:p>
          <a:pPr>
            <a:defRPr sz="1200" b="1">
              <a:solidFill>
                <a:schemeClr val="tx1"/>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9457447670979"/>
          <c:y val="0.12628936722514317"/>
          <c:w val="0.83300452362094424"/>
          <c:h val="0.60929012272996286"/>
        </c:manualLayout>
      </c:layout>
      <c:barChart>
        <c:barDir val="col"/>
        <c:grouping val="clustered"/>
        <c:varyColors val="0"/>
        <c:ser>
          <c:idx val="0"/>
          <c:order val="0"/>
          <c:tx>
            <c:strRef>
              <c:f>Sheet1!$A$2</c:f>
              <c:strCache>
                <c:ptCount val="1"/>
                <c:pt idx="0">
                  <c:v>SOV  EFFICIENCY</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0-5CEA-4F7E-B395-3282C6774246}"/>
              </c:ext>
            </c:extLst>
          </c:dPt>
          <c:dPt>
            <c:idx val="1"/>
            <c:invertIfNegative val="0"/>
            <c:bubble3D val="0"/>
            <c:extLst>
              <c:ext xmlns:c16="http://schemas.microsoft.com/office/drawing/2014/chart" uri="{C3380CC4-5D6E-409C-BE32-E72D297353CC}">
                <c16:uniqueId val="{00000001-5CEA-4F7E-B395-3282C6774246}"/>
              </c:ext>
            </c:extLst>
          </c:dPt>
          <c:cat>
            <c:strRef>
              <c:f>Sheet1!$B$1:$D$1</c:f>
              <c:strCache>
                <c:ptCount val="3"/>
                <c:pt idx="0">
                  <c:v>RATIONAL</c:v>
                </c:pt>
                <c:pt idx="1">
                  <c:v>EMOTIONAL</c:v>
                </c:pt>
                <c:pt idx="2">
                  <c:v>FAME</c:v>
                </c:pt>
              </c:strCache>
            </c:strRef>
          </c:cat>
          <c:val>
            <c:numRef>
              <c:f>Sheet1!$B$2:$D$2</c:f>
              <c:numCache>
                <c:formatCode>0.0</c:formatCode>
                <c:ptCount val="3"/>
                <c:pt idx="0">
                  <c:v>0.2</c:v>
                </c:pt>
                <c:pt idx="1">
                  <c:v>1</c:v>
                </c:pt>
                <c:pt idx="2">
                  <c:v>1.3</c:v>
                </c:pt>
              </c:numCache>
            </c:numRef>
          </c:val>
          <c:extLst>
            <c:ext xmlns:c16="http://schemas.microsoft.com/office/drawing/2014/chart" uri="{C3380CC4-5D6E-409C-BE32-E72D297353CC}">
              <c16:uniqueId val="{00000002-5CEA-4F7E-B395-3282C6774246}"/>
            </c:ext>
          </c:extLst>
        </c:ser>
        <c:dLbls>
          <c:showLegendKey val="0"/>
          <c:showVal val="0"/>
          <c:showCatName val="0"/>
          <c:showSerName val="0"/>
          <c:showPercent val="0"/>
          <c:showBubbleSize val="0"/>
        </c:dLbls>
        <c:gapWidth val="275"/>
        <c:axId val="39320576"/>
        <c:axId val="39326464"/>
      </c:barChart>
      <c:catAx>
        <c:axId val="39320576"/>
        <c:scaling>
          <c:orientation val="minMax"/>
        </c:scaling>
        <c:delete val="0"/>
        <c:axPos val="b"/>
        <c:numFmt formatCode="General" sourceLinked="0"/>
        <c:majorTickMark val="out"/>
        <c:minorTickMark val="none"/>
        <c:tickLblPos val="nextTo"/>
        <c:spPr>
          <a:ln>
            <a:noFill/>
          </a:ln>
        </c:spPr>
        <c:txPr>
          <a:bodyPr/>
          <a:lstStyle/>
          <a:p>
            <a:pPr>
              <a:defRPr sz="1400" b="1"/>
            </a:pPr>
            <a:endParaRPr lang="en-US"/>
          </a:p>
        </c:txPr>
        <c:crossAx val="39326464"/>
        <c:crosses val="autoZero"/>
        <c:auto val="1"/>
        <c:lblAlgn val="ctr"/>
        <c:lblOffset val="100"/>
        <c:noMultiLvlLbl val="0"/>
      </c:catAx>
      <c:valAx>
        <c:axId val="39326464"/>
        <c:scaling>
          <c:orientation val="minMax"/>
          <c:max val="2"/>
        </c:scaling>
        <c:delete val="0"/>
        <c:axPos val="l"/>
        <c:majorGridlines>
          <c:spPr>
            <a:ln>
              <a:solidFill>
                <a:schemeClr val="bg2">
                  <a:lumMod val="20000"/>
                  <a:lumOff val="80000"/>
                </a:schemeClr>
              </a:solidFill>
            </a:ln>
          </c:spPr>
        </c:majorGridlines>
        <c:title>
          <c:tx>
            <c:rich>
              <a:bodyPr rot="-5400000" vert="horz"/>
              <a:lstStyle/>
              <a:p>
                <a:pPr>
                  <a:defRPr sz="1400" b="1">
                    <a:solidFill>
                      <a:schemeClr val="tx1"/>
                    </a:solidFill>
                  </a:defRPr>
                </a:pPr>
                <a:r>
                  <a:rPr lang="en-US" sz="1400" b="1" dirty="0">
                    <a:solidFill>
                      <a:schemeClr val="tx1"/>
                    </a:solidFill>
                  </a:rPr>
                  <a:t>SOV</a:t>
                </a:r>
                <a:r>
                  <a:rPr lang="en-US" sz="1400" b="1" baseline="0" dirty="0">
                    <a:solidFill>
                      <a:schemeClr val="tx1"/>
                    </a:solidFill>
                  </a:rPr>
                  <a:t> EFFICIENCY</a:t>
                </a:r>
                <a:endParaRPr lang="en-US" sz="1400" b="1" dirty="0">
                  <a:solidFill>
                    <a:schemeClr val="tx1"/>
                  </a:solidFill>
                </a:endParaRPr>
              </a:p>
            </c:rich>
          </c:tx>
          <c:layout>
            <c:manualLayout>
              <c:xMode val="edge"/>
              <c:yMode val="edge"/>
              <c:x val="4.3934926634526958E-2"/>
              <c:y val="0.30787014427941556"/>
            </c:manualLayout>
          </c:layout>
          <c:overlay val="0"/>
        </c:title>
        <c:numFmt formatCode="#,##0.0" sourceLinked="0"/>
        <c:majorTickMark val="out"/>
        <c:minorTickMark val="none"/>
        <c:tickLblPos val="nextTo"/>
        <c:spPr>
          <a:ln>
            <a:noFill/>
          </a:ln>
        </c:spPr>
        <c:txPr>
          <a:bodyPr/>
          <a:lstStyle/>
          <a:p>
            <a:pPr>
              <a:defRPr sz="1200" b="1"/>
            </a:pPr>
            <a:endParaRPr lang="en-US"/>
          </a:p>
        </c:txPr>
        <c:crossAx val="39320576"/>
        <c:crosses val="autoZero"/>
        <c:crossBetween val="between"/>
      </c:valAx>
    </c:plotArea>
    <c:plotVisOnly val="1"/>
    <c:dispBlanksAs val="gap"/>
    <c:showDLblsOverMax val="0"/>
  </c:chart>
  <c:spPr>
    <a:ln>
      <a:noFill/>
    </a:ln>
  </c:spPr>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30C7-4A21-85A7-0AAA36DA3F0D}"/>
              </c:ext>
            </c:extLst>
          </c:dPt>
          <c:dPt>
            <c:idx val="1"/>
            <c:bubble3D val="0"/>
            <c:spPr>
              <a:solidFill>
                <a:srgbClr val="DBDBDB"/>
              </a:solidFill>
            </c:spPr>
            <c:extLst>
              <c:ext xmlns:c16="http://schemas.microsoft.com/office/drawing/2014/chart" uri="{C3380CC4-5D6E-409C-BE32-E72D297353CC}">
                <c16:uniqueId val="{00000003-30C7-4A21-85A7-0AAA36DA3F0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C7-4A21-85A7-0AAA36DA3F0D}"/>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0.17</c:v>
                </c:pt>
                <c:pt idx="1">
                  <c:v>0.83</c:v>
                </c:pt>
              </c:numCache>
            </c:numRef>
          </c:val>
          <c:extLst>
            <c:ext xmlns:c16="http://schemas.microsoft.com/office/drawing/2014/chart" uri="{C3380CC4-5D6E-409C-BE32-E72D297353CC}">
              <c16:uniqueId val="{00000004-30C7-4A21-85A7-0AAA36DA3F0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Sheet1!$B$11:$C$11</c:f>
              <c:numCache>
                <c:formatCode>0%</c:formatCode>
                <c:ptCount val="2"/>
                <c:pt idx="0">
                  <c:v>0.15</c:v>
                </c:pt>
                <c:pt idx="1">
                  <c:v>0.85</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Sheet1!$B$10:$C$10</c:f>
              <c:numCache>
                <c:formatCode>0%</c:formatCode>
                <c:ptCount val="2"/>
                <c:pt idx="0">
                  <c:v>0.1</c:v>
                </c:pt>
                <c:pt idx="1">
                  <c:v>0.9</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0-48C2-9253-5446CFEB22E7}"/>
                </c:ext>
              </c:extLst>
            </c:dLbl>
            <c:spPr>
              <a:noFill/>
              <a:ln>
                <a:noFill/>
              </a:ln>
              <a:effectLst/>
            </c:spPr>
            <c:txPr>
              <a:bodyPr wrap="square" lIns="38100" tIns="19050" rIns="38100" bIns="19050" anchor="ctr">
                <a:spAutoFit/>
              </a:bodyPr>
              <a:lstStyle/>
              <a:p>
                <a:pPr>
                  <a:defRPr sz="10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Sheet1!$B$4:$C$4</c:f>
              <c:numCache>
                <c:formatCode>0%</c:formatCode>
                <c:ptCount val="2"/>
                <c:pt idx="0">
                  <c:v>0.09</c:v>
                </c:pt>
                <c:pt idx="1">
                  <c:v>0.91</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9C50-48C2-9253-5446CFEB22E7}"/>
              </c:ext>
            </c:extLst>
          </c:dPt>
          <c:dPt>
            <c:idx val="1"/>
            <c:bubble3D val="0"/>
            <c:spPr>
              <a:solidFill>
                <a:srgbClr val="DBDBDB"/>
              </a:solidFill>
            </c:spPr>
            <c:extLst>
              <c:ext xmlns:c16="http://schemas.microsoft.com/office/drawing/2014/chart" uri="{C3380CC4-5D6E-409C-BE32-E72D297353CC}">
                <c16:uniqueId val="{00000003-9C50-48C2-9253-5446CFEB22E7}"/>
              </c:ext>
            </c:extLst>
          </c:dPt>
          <c:dLbls>
            <c:dLbl>
              <c:idx val="1"/>
              <c:delete val="1"/>
              <c:extLst>
                <c:ext xmlns:c15="http://schemas.microsoft.com/office/drawing/2012/chart" uri="{CE6537A1-D6FC-4f65-9D91-7224C49458BB}"/>
                <c:ext xmlns:c16="http://schemas.microsoft.com/office/drawing/2014/chart" uri="{C3380CC4-5D6E-409C-BE32-E72D297353CC}">
                  <c16:uniqueId val="{00000003-9C50-48C2-9253-5446CFEB22E7}"/>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Sheet1!$B$3:$C$3</c:f>
              <c:numCache>
                <c:formatCode>0%</c:formatCode>
                <c:ptCount val="2"/>
                <c:pt idx="0">
                  <c:v>0.06</c:v>
                </c:pt>
                <c:pt idx="1">
                  <c:v>0.94</c:v>
                </c:pt>
              </c:numCache>
            </c:numRef>
          </c:val>
          <c:extLst>
            <c:ext xmlns:c16="http://schemas.microsoft.com/office/drawing/2014/chart" uri="{C3380CC4-5D6E-409C-BE32-E72D297353CC}">
              <c16:uniqueId val="{00000004-9C50-48C2-9253-5446CFEB22E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8B4C-497D-8054-0783139D70BC}"/>
              </c:ext>
            </c:extLst>
          </c:dPt>
          <c:dPt>
            <c:idx val="1"/>
            <c:bubble3D val="0"/>
            <c:spPr>
              <a:solidFill>
                <a:srgbClr val="DBDBDB"/>
              </a:solidFill>
            </c:spPr>
            <c:extLst>
              <c:ext xmlns:c16="http://schemas.microsoft.com/office/drawing/2014/chart" uri="{C3380CC4-5D6E-409C-BE32-E72D297353CC}">
                <c16:uniqueId val="{00000003-8B4C-497D-8054-0783139D70BC}"/>
              </c:ext>
            </c:extLst>
          </c:dPt>
          <c:dLbls>
            <c:dLbl>
              <c:idx val="1"/>
              <c:delete val="1"/>
              <c:extLst>
                <c:ext xmlns:c15="http://schemas.microsoft.com/office/drawing/2012/chart" uri="{CE6537A1-D6FC-4f65-9D91-7224C49458BB}"/>
                <c:ext xmlns:c16="http://schemas.microsoft.com/office/drawing/2014/chart" uri="{C3380CC4-5D6E-409C-BE32-E72D297353CC}">
                  <c16:uniqueId val="{00000003-8B4C-497D-8054-0783139D70BC}"/>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Sheet1!$B$5:$C$5</c:f>
              <c:numCache>
                <c:formatCode>0%</c:formatCode>
                <c:ptCount val="2"/>
                <c:pt idx="0">
                  <c:v>0.05</c:v>
                </c:pt>
                <c:pt idx="1">
                  <c:v>0.95</c:v>
                </c:pt>
              </c:numCache>
            </c:numRef>
          </c:val>
          <c:extLst>
            <c:ext xmlns:c16="http://schemas.microsoft.com/office/drawing/2014/chart" uri="{C3380CC4-5D6E-409C-BE32-E72D297353CC}">
              <c16:uniqueId val="{00000004-8B4C-497D-8054-0783139D70BC}"/>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C889-4813-BCFE-8FCDBB39DFAF}"/>
              </c:ext>
            </c:extLst>
          </c:dPt>
          <c:dPt>
            <c:idx val="1"/>
            <c:bubble3D val="0"/>
            <c:spPr>
              <a:solidFill>
                <a:srgbClr val="DBDBDB"/>
              </a:solidFill>
            </c:spPr>
            <c:extLst>
              <c:ext xmlns:c16="http://schemas.microsoft.com/office/drawing/2014/chart" uri="{C3380CC4-5D6E-409C-BE32-E72D297353CC}">
                <c16:uniqueId val="{00000003-C889-4813-BCFE-8FCDBB39DFAF}"/>
              </c:ext>
            </c:extLst>
          </c:dPt>
          <c:dLbls>
            <c:dLbl>
              <c:idx val="0"/>
              <c:layout>
                <c:manualLayout>
                  <c:x val="0.18845655111955292"/>
                  <c:y val="3.6030494849057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89-4813-BCFE-8FCDBB39DFAF}"/>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Sheet1!$B$7:$C$7</c:f>
              <c:numCache>
                <c:formatCode>0%</c:formatCode>
                <c:ptCount val="2"/>
                <c:pt idx="0">
                  <c:v>0.04</c:v>
                </c:pt>
                <c:pt idx="1">
                  <c:v>0.96</c:v>
                </c:pt>
              </c:numCache>
            </c:numRef>
          </c:val>
          <c:extLst>
            <c:ext xmlns:c16="http://schemas.microsoft.com/office/drawing/2014/chart" uri="{C3380CC4-5D6E-409C-BE32-E72D297353CC}">
              <c16:uniqueId val="{00000004-C889-4813-BCFE-8FCDBB39DFAF}"/>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0FD2-4D07-ABF3-D2CB80FA4FFE}"/>
              </c:ext>
            </c:extLst>
          </c:dPt>
          <c:dPt>
            <c:idx val="1"/>
            <c:bubble3D val="0"/>
            <c:spPr>
              <a:solidFill>
                <a:srgbClr val="DBDBDB"/>
              </a:solidFill>
            </c:spPr>
            <c:extLst>
              <c:ext xmlns:c16="http://schemas.microsoft.com/office/drawing/2014/chart" uri="{C3380CC4-5D6E-409C-BE32-E72D297353CC}">
                <c16:uniqueId val="{00000003-0FD2-4D07-ABF3-D2CB80FA4FFE}"/>
              </c:ext>
            </c:extLst>
          </c:dPt>
          <c:dLbls>
            <c:dLbl>
              <c:idx val="0"/>
              <c:layout>
                <c:manualLayout>
                  <c:x val="0.14496657778427141"/>
                  <c:y val="2.8824395879246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D2-4D07-ABF3-D2CB80FA4FFE}"/>
                </c:ext>
              </c:extLst>
            </c:dLbl>
            <c:spPr>
              <a:noFill/>
              <a:ln>
                <a:noFill/>
              </a:ln>
              <a:effectLst/>
            </c:spPr>
            <c:txPr>
              <a:bodyPr wrap="square" lIns="38100" tIns="19050" rIns="38100" bIns="19050" anchor="ctr">
                <a:spAutoFit/>
              </a:bodyPr>
              <a:lstStyle/>
              <a:p>
                <a:pPr>
                  <a:defRPr sz="1000"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Sheet1!$B$9:$C$9</c:f>
              <c:numCache>
                <c:formatCode>0%</c:formatCode>
                <c:ptCount val="2"/>
                <c:pt idx="0">
                  <c:v>0.03</c:v>
                </c:pt>
                <c:pt idx="1">
                  <c:v>0.97</c:v>
                </c:pt>
              </c:numCache>
            </c:numRef>
          </c:val>
          <c:extLst>
            <c:ext xmlns:c16="http://schemas.microsoft.com/office/drawing/2014/chart" uri="{C3380CC4-5D6E-409C-BE32-E72D297353CC}">
              <c16:uniqueId val="{00000004-0FD2-4D07-ABF3-D2CB80FA4FF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0.60232</cdr:x>
      <cdr:y>0</cdr:y>
    </cdr:from>
    <cdr:to>
      <cdr:x>0.66653</cdr:x>
      <cdr:y>0.05941</cdr:y>
    </cdr:to>
    <cdr:sp macro="" textlink="">
      <cdr:nvSpPr>
        <cdr:cNvPr id="3" name="TextBox 11">
          <a:extLst xmlns:a="http://schemas.openxmlformats.org/drawingml/2006/main">
            <a:ext uri="{FF2B5EF4-FFF2-40B4-BE49-F238E27FC236}">
              <a16:creationId xmlns:a16="http://schemas.microsoft.com/office/drawing/2014/main" id="{C028A0A7-3F14-4C72-8724-78327B0A8B06}"/>
            </a:ext>
          </a:extLst>
        </cdr:cNvPr>
        <cdr:cNvSpPr txBox="1"/>
      </cdr:nvSpPr>
      <cdr:spPr>
        <a:xfrm xmlns:a="http://schemas.openxmlformats.org/drawingml/2006/main">
          <a:off x="6790203" y="-883982"/>
          <a:ext cx="7239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9B47C0-FB9C-4209-A52A-2510081EA849}"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EF951-9DD0-46C5-90C4-250AF2D7B5E0}" type="slidenum">
              <a:rPr lang="en-GB" smtClean="0"/>
              <a:t>‹#›</a:t>
            </a:fld>
            <a:endParaRPr lang="en-GB"/>
          </a:p>
        </p:txBody>
      </p:sp>
    </p:spTree>
    <p:extLst>
      <p:ext uri="{BB962C8B-B14F-4D97-AF65-F5344CB8AC3E}">
        <p14:creationId xmlns:p14="http://schemas.microsoft.com/office/powerpoint/2010/main" val="53161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a:t>
            </a:fld>
            <a:endParaRPr lang="en-GB"/>
          </a:p>
        </p:txBody>
      </p:sp>
    </p:spTree>
    <p:extLst>
      <p:ext uri="{BB962C8B-B14F-4D97-AF65-F5344CB8AC3E}">
        <p14:creationId xmlns:p14="http://schemas.microsoft.com/office/powerpoint/2010/main" val="1780402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brand consists of what we </a:t>
            </a:r>
            <a:r>
              <a:rPr lang="en-GB" b="0" dirty="0">
                <a:solidFill>
                  <a:schemeClr val="tx2"/>
                </a:solidFill>
              </a:rPr>
              <a:t>feel</a:t>
            </a:r>
            <a:r>
              <a:rPr lang="en-GB" b="0" dirty="0"/>
              <a:t> and what we </a:t>
            </a:r>
            <a:r>
              <a:rPr lang="en-GB" b="0" dirty="0">
                <a:solidFill>
                  <a:schemeClr val="tx2"/>
                </a:solidFill>
              </a:rPr>
              <a:t>remember </a:t>
            </a:r>
            <a:r>
              <a:rPr lang="en-GB" b="0" dirty="0"/>
              <a:t>about it.</a:t>
            </a:r>
          </a:p>
          <a:p>
            <a:endParaRPr lang="en-GB" b="0" dirty="0">
              <a:solidFill>
                <a:schemeClr val="tx2"/>
              </a:solidFill>
            </a:endParaRPr>
          </a:p>
          <a:p>
            <a:r>
              <a:rPr lang="en-GB" b="0" dirty="0">
                <a:solidFill>
                  <a:schemeClr val="tx2"/>
                </a:solidFill>
              </a:rPr>
              <a:t>Emotive </a:t>
            </a:r>
            <a:r>
              <a:rPr lang="en-GB" b="0" dirty="0"/>
              <a:t>advertising campaigns and those that have </a:t>
            </a:r>
            <a:r>
              <a:rPr lang="en-GB" b="0" dirty="0">
                <a:solidFill>
                  <a:schemeClr val="tx2"/>
                </a:solidFill>
              </a:rPr>
              <a:t>fame</a:t>
            </a:r>
            <a:r>
              <a:rPr lang="en-GB" b="0" dirty="0"/>
              <a:t> at their core are by far the most effective at creating large business effects, like sales and profit. In fact, emotive campaigns are </a:t>
            </a:r>
            <a:r>
              <a:rPr lang="en-GB" b="0" dirty="0">
                <a:solidFill>
                  <a:schemeClr val="accent1"/>
                </a:solidFill>
              </a:rPr>
              <a:t>50% more </a:t>
            </a:r>
            <a:r>
              <a:rPr lang="en-GB" b="0" dirty="0"/>
              <a:t>likely to create these effects.</a:t>
            </a:r>
          </a:p>
          <a:p>
            <a:endParaRPr lang="en-GB" b="0" dirty="0"/>
          </a:p>
          <a:p>
            <a:r>
              <a:rPr lang="en-GB" b="0" dirty="0"/>
              <a:t>Emotional connection drives </a:t>
            </a:r>
            <a:r>
              <a:rPr lang="en-GB" b="0" dirty="0">
                <a:solidFill>
                  <a:schemeClr val="accent1"/>
                </a:solidFill>
              </a:rPr>
              <a:t>trust, </a:t>
            </a:r>
            <a:r>
              <a:rPr lang="en-GB" b="0" dirty="0"/>
              <a:t>which is hugely important.</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10</a:t>
            </a:fld>
            <a:endParaRPr lang="en-GB"/>
          </a:p>
        </p:txBody>
      </p:sp>
    </p:spTree>
    <p:extLst>
      <p:ext uri="{BB962C8B-B14F-4D97-AF65-F5344CB8AC3E}">
        <p14:creationId xmlns:p14="http://schemas.microsoft.com/office/powerpoint/2010/main" val="170731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b="0" u="none" dirty="0">
              <a:solidFill>
                <a:srgbClr val="FF0000"/>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DD601AC1-B53C-485C-AE53-1DBC871FE704}" type="slidenum">
              <a:rPr lang="en-GB" smtClean="0"/>
              <a:t>11</a:t>
            </a:fld>
            <a:endParaRPr lang="en-GB"/>
          </a:p>
        </p:txBody>
      </p:sp>
    </p:spTree>
    <p:extLst>
      <p:ext uri="{BB962C8B-B14F-4D97-AF65-F5344CB8AC3E}">
        <p14:creationId xmlns:p14="http://schemas.microsoft.com/office/powerpoint/2010/main" val="21140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research study ‘Adnormal Behaviour 2022’ (conducted by Ipsos) asked the UK public which forms of advertising makes them feel emotional, 47% of the UK said TV advertising. This dwarfed all other media. </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a:latin typeface="Calibri" pitchFamily="34" charset="0"/>
                <a:cs typeface="Calibri" pitchFamily="34" charset="0"/>
              </a:rPr>
              <a:t>Creating an emotional response is incredibly effective in advertising.</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dirty="0">
              <a:latin typeface="Calibri" pitchFamily="34" charset="0"/>
              <a:cs typeface="Calibri" pitchFamily="34" charset="0"/>
            </a:endParaRP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49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62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Famous brands are powerful, premium and iconic. They’re highly visible, people talk about them and they are seen as being creative. </a:t>
            </a:r>
          </a:p>
          <a:p>
            <a:endParaRPr lang="en-GB" dirty="0"/>
          </a:p>
          <a:p>
            <a:r>
              <a:rPr lang="en-GB" dirty="0"/>
              <a:t>Fame helps create mental availability, meaning a brand is easily recalled at the moment of choice. People are more likely to buy something if they remember it.</a:t>
            </a:r>
          </a:p>
          <a:p>
            <a:endParaRPr lang="en-GB" dirty="0"/>
          </a:p>
          <a:p>
            <a:r>
              <a:rPr lang="en-GB" dirty="0"/>
              <a:t>In earning consumers’ attention and building a sense of shared excitement through the power of emotion, brands are able to build brand equity for the long-term and change consumer behaviour.</a:t>
            </a:r>
          </a:p>
          <a:p>
            <a:endParaRPr lang="en-GB" dirty="0"/>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14</a:t>
            </a:fld>
            <a:endParaRPr lang="en-GB"/>
          </a:p>
        </p:txBody>
      </p:sp>
    </p:spTree>
    <p:extLst>
      <p:ext uri="{BB962C8B-B14F-4D97-AF65-F5344CB8AC3E}">
        <p14:creationId xmlns:p14="http://schemas.microsoft.com/office/powerpoint/2010/main" val="168552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Thinkbox’s</a:t>
            </a:r>
            <a:r>
              <a:rPr lang="en-GB" baseline="0" dirty="0"/>
              <a:t> ‘Adnormal Behaviour’ study demonstrated that TV advertising is more impactful than other media.</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Next best competitors: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brands famous”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“Sticks in memory”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laugh”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“Makes you feel emotional”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“Draws attention to new brands/products”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like”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talk about (face-to-face/phone)” – Social media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“You trust” – Newspapers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a:t>
            </a:r>
            <a:r>
              <a:rPr lang="en-GB" sz="1200" kern="1200" baseline="0" dirty="0" err="1">
                <a:solidFill>
                  <a:schemeClr val="tx1"/>
                </a:solidFill>
                <a:effectLst/>
                <a:latin typeface="+mn-lt"/>
                <a:ea typeface="+mn-ea"/>
                <a:cs typeface="+mn-cs"/>
              </a:rPr>
              <a:t>Thinkbox</a:t>
            </a:r>
            <a:r>
              <a:rPr lang="en-GB" sz="1200" kern="1200" baseline="0" dirty="0">
                <a:solidFill>
                  <a:schemeClr val="tx1"/>
                </a:solidFill>
                <a:effectLst/>
                <a:latin typeface="+mn-lt"/>
                <a:ea typeface="+mn-ea"/>
                <a:cs typeface="+mn-cs"/>
              </a:rPr>
              <a:t>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15</a:t>
            </a:fld>
            <a:endParaRPr lang="en-GB"/>
          </a:p>
        </p:txBody>
      </p:sp>
    </p:spTree>
    <p:extLst>
      <p:ext uri="{BB962C8B-B14F-4D97-AF65-F5344CB8AC3E}">
        <p14:creationId xmlns:p14="http://schemas.microsoft.com/office/powerpoint/2010/main" val="158321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IPA have demonstrated that fame is the most efficient media strategy, closely followed by emotion.  TV drives fame due to its high levels of reach and frequency.  It is also the most emotive advertising medium, as AV stimulates the areas of the brain responsible for feelings and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2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364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showed that TV ads were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Recent years have seen a strengthening relationship between advertising trust and advertising</a:t>
            </a:r>
            <a:r>
              <a:rPr lang="en-GB" sz="1800" dirty="0">
                <a:solidFill>
                  <a:srgbClr val="FF0000"/>
                </a:solidFill>
                <a:effectLst/>
                <a:latin typeface="Calibri" panose="020F0502020204030204" pitchFamily="34" charset="0"/>
                <a:ea typeface="Calibri" panose="020F0502020204030204" pitchFamily="34" charset="0"/>
              </a:rPr>
              <a:t> </a:t>
            </a:r>
            <a:r>
              <a:rPr lang="en-GB" sz="1800" dirty="0">
                <a:solidFill>
                  <a:srgbClr val="000000"/>
                </a:solidFill>
                <a:effectLst/>
                <a:latin typeface="Calibri" panose="020F0502020204030204" pitchFamily="34" charset="0"/>
                <a:ea typeface="Calibri" panose="020F0502020204030204" pitchFamily="34" charset="0"/>
              </a:rPr>
              <a:t>driven profit.  Comparing IPA survey data from 2014-2022 with data from 2000-2012, trust jumped from the seventh-highest brand metric linked to profit to the second-highest, just below quality.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Trust is often correlated with quality and has become increasingly important. Consumers are continuously forming assessments of the quality of the brands they may buy, based on whether they trust the brand (and its advertising).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Data showcased by effectiveness expert Peter Field at </a:t>
            </a:r>
            <a:r>
              <a:rPr lang="en-GB" sz="1800" i="1" dirty="0">
                <a:solidFill>
                  <a:srgbClr val="000000"/>
                </a:solidFill>
                <a:effectLst/>
                <a:latin typeface="Calibri" panose="020F0502020204030204" pitchFamily="34" charset="0"/>
                <a:ea typeface="Calibri" panose="020F0502020204030204" pitchFamily="34" charset="0"/>
              </a:rPr>
              <a:t>The Future of TV Advertising Global 2023</a:t>
            </a:r>
            <a:r>
              <a:rPr lang="en-GB" sz="1800" dirty="0">
                <a:solidFill>
                  <a:srgbClr val="000000"/>
                </a:solidFill>
                <a:effectLst/>
                <a:latin typeface="Calibri" panose="020F0502020204030204" pitchFamily="34" charset="0"/>
                <a:ea typeface="Calibri" panose="020F0502020204030204" pitchFamily="34" charset="0"/>
              </a:rPr>
              <a:t> suggests that there seems to be a relationship between campaigns that created trust effects and their budget allocation to different media. Field’s work shows that campaigns using TV, search, online display, press, and radio achieved enhanced trust effects; whilst social media, social video, and online video were much less likely to deliver positive trust effects.</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Additionally, many previous research studies have emphasised the importance of trust – not least </a:t>
            </a:r>
            <a:r>
              <a:rPr lang="en-GB" sz="1800" dirty="0" err="1">
                <a:solidFill>
                  <a:srgbClr val="000000"/>
                </a:solidFill>
                <a:effectLst/>
                <a:latin typeface="Calibri" panose="020F0502020204030204" pitchFamily="34" charset="0"/>
                <a:ea typeface="Calibri" panose="020F0502020204030204" pitchFamily="34" charset="0"/>
              </a:rPr>
              <a:t>Thinkbox’s</a:t>
            </a:r>
            <a:r>
              <a:rPr lang="en-GB" sz="1800" dirty="0">
                <a:solidFill>
                  <a:srgbClr val="000000"/>
                </a:solidFill>
                <a:effectLst/>
                <a:latin typeface="Calibri" panose="020F0502020204030204" pitchFamily="34" charset="0"/>
                <a:ea typeface="Calibri" panose="020F0502020204030204" pitchFamily="34" charset="0"/>
              </a:rPr>
              <a:t> ‘Adnormal Behaviour’ (conducted by Ipsos), which revealed how TV outperformed all other media as the leading source of advertising that people trust. </a:t>
            </a:r>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19996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a:t>
            </a:fld>
            <a:endParaRPr lang="en-GB"/>
          </a:p>
        </p:txBody>
      </p:sp>
    </p:spTree>
    <p:extLst>
      <p:ext uri="{BB962C8B-B14F-4D97-AF65-F5344CB8AC3E}">
        <p14:creationId xmlns:p14="http://schemas.microsoft.com/office/powerpoint/2010/main" val="240423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YouGov shows how Trust is higher for traditional ad channels such as TV and Cinema. </a:t>
            </a:r>
          </a:p>
          <a:p>
            <a:endParaRPr lang="en-GB" dirty="0"/>
          </a:p>
          <a:p>
            <a:r>
              <a:rPr lang="en-GB" dirty="0"/>
              <a:t>https://business.yougov.com/content/48911-3-big-questions-for-advertisers-marketers-research-2024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45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21</a:t>
            </a:fld>
            <a:endParaRPr lang="en-GB"/>
          </a:p>
        </p:txBody>
      </p:sp>
    </p:spTree>
    <p:extLst>
      <p:ext uri="{BB962C8B-B14F-4D97-AF65-F5344CB8AC3E}">
        <p14:creationId xmlns:p14="http://schemas.microsoft.com/office/powerpoint/2010/main" val="38115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32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43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chemeClr val="tx1"/>
                </a:solidFill>
              </a:rPr>
              <a:t>Emotion is a key driver of long-term memory. We remember things that evoke strong emotions.</a:t>
            </a:r>
          </a:p>
          <a:p>
            <a:endParaRPr lang="en-GB"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chemeClr val="tx1"/>
                </a:solidFill>
              </a:rPr>
              <a:t>Long-term memory encoding is important. There is a wealth of academic evidence that suggests the link between long-term memory encoding (LTME), decision making and future behaviour. We can’t be influenced by messages that haven’t sunk into our long-term memory.</a:t>
            </a:r>
          </a:p>
          <a:p>
            <a:endParaRPr lang="en-GB" b="0" u="none" dirty="0">
              <a:solidFill>
                <a:schemeClr val="tx1"/>
              </a:solidFill>
            </a:endParaRPr>
          </a:p>
          <a:p>
            <a:r>
              <a:rPr lang="en-GB" b="0" u="none" dirty="0">
                <a:solidFill>
                  <a:schemeClr val="tx1"/>
                </a:solidFill>
              </a:rPr>
              <a:t>Short-term, or ‘working’ memory, lasts just a few seconds – long enough to jot down a phone number that we quickly forget. LTME is anything longer than that and once information is stored within our long-term memory, it can stay with us for a lifetime.</a:t>
            </a:r>
          </a:p>
          <a:p>
            <a:endParaRPr lang="en-GB" b="0" u="none" dirty="0">
              <a:solidFill>
                <a:schemeClr val="tx1"/>
              </a:solidFill>
            </a:endParaRPr>
          </a:p>
          <a:p>
            <a:r>
              <a:rPr lang="en-GB" b="0" u="none" dirty="0">
                <a:solidFill>
                  <a:schemeClr val="tx1"/>
                </a:solidFill>
              </a:rPr>
              <a:t>For advertisers, it is crucial for ads to reach this part of the brain. If an ad doesn’t reach this part of the brain then it serves no purpose as a marketing tool. </a:t>
            </a:r>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24</a:t>
            </a:fld>
            <a:endParaRPr lang="en-GB"/>
          </a:p>
        </p:txBody>
      </p:sp>
    </p:spTree>
    <p:extLst>
      <p:ext uri="{BB962C8B-B14F-4D97-AF65-F5344CB8AC3E}">
        <p14:creationId xmlns:p14="http://schemas.microsoft.com/office/powerpoint/2010/main" val="395087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ads above are just some examples of ads over the years that have stayed in the public conscious and been at the core of long-term brand building campaigns. </a:t>
            </a:r>
          </a:p>
        </p:txBody>
      </p:sp>
      <p:sp>
        <p:nvSpPr>
          <p:cNvPr id="4" name="Slide Number Placeholder 3"/>
          <p:cNvSpPr>
            <a:spLocks noGrp="1"/>
          </p:cNvSpPr>
          <p:nvPr>
            <p:ph type="sldNum" sz="quarter" idx="10"/>
          </p:nvPr>
        </p:nvSpPr>
        <p:spPr/>
        <p:txBody>
          <a:bodyPr/>
          <a:lstStyle/>
          <a:p>
            <a:fld id="{47596300-0520-41B2-A8D2-C65E8DC9C6A6}" type="slidenum">
              <a:rPr lang="en-GB" smtClean="0"/>
              <a:t>25</a:t>
            </a:fld>
            <a:endParaRPr lang="en-GB"/>
          </a:p>
        </p:txBody>
      </p:sp>
    </p:spTree>
    <p:extLst>
      <p:ext uri="{BB962C8B-B14F-4D97-AF65-F5344CB8AC3E}">
        <p14:creationId xmlns:p14="http://schemas.microsoft.com/office/powerpoint/2010/main" val="3171061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306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brains don’t work like video cameras.  We evoke memories by storing still snapshots of events.  This is why iconic imagery is so crucial to TV advertising and building effective brands. Both context and narrative are key drivers of brand memory and these inherently come from strong brand stories.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27</a:t>
            </a:fld>
            <a:endParaRPr lang="en-GB"/>
          </a:p>
        </p:txBody>
      </p:sp>
    </p:spTree>
    <p:extLst>
      <p:ext uri="{BB962C8B-B14F-4D97-AF65-F5344CB8AC3E}">
        <p14:creationId xmlns:p14="http://schemas.microsoft.com/office/powerpoint/2010/main" val="85597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solidFill>
                  <a:srgbClr val="FF0000"/>
                </a:solidFill>
              </a:rPr>
              <a:t>We know that there is a place for both long and short executions in TV advertising, but the trick is to utilise the strengths of both.</a:t>
            </a:r>
          </a:p>
          <a:p>
            <a:endParaRPr lang="en-GB" b="0" u="none" dirty="0">
              <a:solidFill>
                <a:srgbClr val="FF0000"/>
              </a:solidFill>
            </a:endParaRPr>
          </a:p>
          <a:p>
            <a:r>
              <a:rPr lang="en-GB" sz="1200" b="0" i="0" kern="1200" dirty="0">
                <a:solidFill>
                  <a:schemeClr val="tx1"/>
                </a:solidFill>
                <a:effectLst/>
                <a:latin typeface="+mn-lt"/>
                <a:ea typeface="+mn-ea"/>
                <a:cs typeface="+mn-cs"/>
              </a:rPr>
              <a:t>Longer ads are better at building narratives than shorter ads and storytelling is the cornerstone of TV’s effectiveness.  Because of this, they are also better equipped to drive positive brand perceptions – especially implicit associations – than shorter ads.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Longer executions act as effective memory anchors.  This increases the effectiveness of shorter executions and affords advertisers have greater control over the way their brands are perceived.  Shorter ads therefore work best when placed after longer executions.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know that brand perceptions are crucially important, not least because brand awareness is the measure that decays the fastest.</a:t>
            </a:r>
          </a:p>
          <a:p>
            <a:endParaRPr lang="en-GB" b="0" u="none" dirty="0">
              <a:solidFill>
                <a:srgbClr val="FF0000"/>
              </a:solidFill>
            </a:endParaRPr>
          </a:p>
        </p:txBody>
      </p:sp>
      <p:sp>
        <p:nvSpPr>
          <p:cNvPr id="4" name="Slide Number Placeholder 3"/>
          <p:cNvSpPr>
            <a:spLocks noGrp="1"/>
          </p:cNvSpPr>
          <p:nvPr>
            <p:ph type="sldNum" sz="quarter" idx="10"/>
          </p:nvPr>
        </p:nvSpPr>
        <p:spPr/>
        <p:txBody>
          <a:bodyPr/>
          <a:lstStyle/>
          <a:p>
            <a:fld id="{DD601AC1-B53C-485C-AE53-1DBC871FE704}" type="slidenum">
              <a:rPr lang="en-GB" smtClean="0"/>
              <a:t>28</a:t>
            </a:fld>
            <a:endParaRPr lang="en-GB"/>
          </a:p>
        </p:txBody>
      </p:sp>
    </p:spTree>
    <p:extLst>
      <p:ext uri="{BB962C8B-B14F-4D97-AF65-F5344CB8AC3E}">
        <p14:creationId xmlns:p14="http://schemas.microsoft.com/office/powerpoint/2010/main" val="1346194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29</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77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Thinkbox’s</a:t>
            </a:r>
            <a:r>
              <a:rPr lang="en-GB" sz="1200" kern="1200" dirty="0">
                <a:solidFill>
                  <a:schemeClr val="tx1"/>
                </a:solidFill>
                <a:effectLst/>
                <a:latin typeface="+mn-lt"/>
                <a:ea typeface="+mn-ea"/>
                <a:cs typeface="+mn-cs"/>
              </a:rPr>
              <a:t> 2019 study ‘A Matter of Time’ found that longer ads act as an ‘anchor’, which provide a basis for positive brand memory leading to significantly enhanced memory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3640A-FFD2-4570-BA73-C3DE468201F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31</a:t>
            </a:fld>
            <a:endParaRPr lang="en-GB"/>
          </a:p>
        </p:txBody>
      </p:sp>
    </p:spTree>
    <p:extLst>
      <p:ext uri="{BB962C8B-B14F-4D97-AF65-F5344CB8AC3E}">
        <p14:creationId xmlns:p14="http://schemas.microsoft.com/office/powerpoint/2010/main" val="3282812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People are fascinated by stories. They present the opportunity to engage audiences, to leave lasting memories, and to provoke emotional (and rational) responses.</a:t>
            </a:r>
          </a:p>
          <a:p>
            <a:pPr marL="0" indent="0">
              <a:buFontTx/>
              <a:buNone/>
            </a:pPr>
            <a:endParaRPr lang="en-GB" b="0" dirty="0">
              <a:solidFill>
                <a:schemeClr val="accent1"/>
              </a:solidFill>
            </a:endParaRPr>
          </a:p>
          <a:p>
            <a:pPr marL="0" indent="0">
              <a:buFontTx/>
              <a:buNone/>
            </a:pPr>
            <a:r>
              <a:rPr lang="en-GB" b="0" dirty="0">
                <a:solidFill>
                  <a:schemeClr val="accent1"/>
                </a:solidFill>
              </a:rPr>
              <a:t>A</a:t>
            </a:r>
            <a:r>
              <a:rPr lang="en-GB" b="0" dirty="0"/>
              <a:t>ds that use storytelling are more noticeable and more memorable, both of which contribute to sales. Ads that also feature stories create higher levels of expressiveness, which as a direct linkage to a lift in sales. </a:t>
            </a:r>
          </a:p>
          <a:p>
            <a:pPr marL="0" indent="0">
              <a:buFontTx/>
              <a:buNone/>
            </a:pPr>
            <a:endParaRPr lang="en-GB" b="0" dirty="0"/>
          </a:p>
          <a:p>
            <a:pPr marL="0" indent="0">
              <a:buFontTx/>
              <a:buNone/>
            </a:pPr>
            <a:r>
              <a:rPr lang="en-GB" b="0" dirty="0"/>
              <a:t>One example is John Lewis’s “Buster the Boxer” Christmas ad. The story is enjoyable, easy to understand and differentiates the brand from other retailers. It has the ability to not only generate short-term sales, but also to support the brand’s longer-term equity.</a:t>
            </a:r>
          </a:p>
        </p:txBody>
      </p:sp>
      <p:sp>
        <p:nvSpPr>
          <p:cNvPr id="4" name="Slide Number Placeholder 3"/>
          <p:cNvSpPr>
            <a:spLocks noGrp="1"/>
          </p:cNvSpPr>
          <p:nvPr>
            <p:ph type="sldNum" sz="quarter" idx="5"/>
          </p:nvPr>
        </p:nvSpPr>
        <p:spPr/>
        <p:txBody>
          <a:bodyPr/>
          <a:lstStyle/>
          <a:p>
            <a:fld id="{1A8EF951-9DD0-46C5-90C4-250AF2D7B5E0}" type="slidenum">
              <a:rPr lang="en-GB" smtClean="0"/>
              <a:t>32</a:t>
            </a:fld>
            <a:endParaRPr lang="en-GB"/>
          </a:p>
        </p:txBody>
      </p:sp>
    </p:spTree>
    <p:extLst>
      <p:ext uri="{BB962C8B-B14F-4D97-AF65-F5344CB8AC3E}">
        <p14:creationId xmlns:p14="http://schemas.microsoft.com/office/powerpoint/2010/main" val="742400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t>Brands that are seen as meaningfully different have the greatest chance of financial success. Sustainable </a:t>
            </a:r>
            <a:r>
              <a:rPr lang="en-GB" dirty="0"/>
              <a:t>competitive advantage comes from building a </a:t>
            </a:r>
            <a:r>
              <a:rPr lang="en-GB" b="0" dirty="0"/>
              <a:t>brand’s emotional meaningful difference. </a:t>
            </a:r>
          </a:p>
          <a:p>
            <a:pPr marL="0" indent="0">
              <a:buFontTx/>
              <a:buNone/>
            </a:pPr>
            <a:endParaRPr lang="en-GB" b="0" dirty="0"/>
          </a:p>
          <a:p>
            <a:pPr marL="0" indent="0">
              <a:buFontTx/>
              <a:buNone/>
            </a:pPr>
            <a:r>
              <a:rPr lang="en-GB" b="0" dirty="0"/>
              <a:t>Emotional meaningfulness is about creating affinity for the brand, and emotional difference is about a brand behaving in a way that makes it seem more dynamic or progressive than other brands.</a:t>
            </a:r>
          </a:p>
          <a:p>
            <a:pPr marL="0" indent="0">
              <a:buFontTx/>
              <a:buNone/>
            </a:pPr>
            <a:endParaRPr lang="en-GB" b="0" dirty="0"/>
          </a:p>
          <a:p>
            <a:pPr marL="0" indent="0">
              <a:buFontTx/>
              <a:buNone/>
            </a:pPr>
            <a:r>
              <a:rPr lang="en-GB" b="0" dirty="0"/>
              <a:t>The way a brand communications can be valuable in conveying meaningful difference. Meaningful impressions are often suggested, or demonstrated, rather than claimed. One powerful solution is to identify a purpose for the brand – one that it can be legitimately linked with – and build creative around that purpose.</a:t>
            </a:r>
          </a:p>
          <a:p>
            <a:pPr marL="171450" indent="-171450">
              <a:buFontTx/>
              <a:buChar char="-"/>
            </a:pPr>
            <a:endParaRPr lang="en-GB" b="0" dirty="0">
              <a:solidFill>
                <a:schemeClr val="accent1"/>
              </a:solidFill>
            </a:endParaRPr>
          </a:p>
          <a:p>
            <a:pPr marL="0" indent="0">
              <a:buFontTx/>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479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0" dirty="0">
                <a:solidFill>
                  <a:schemeClr val="accent1"/>
                </a:solidFill>
              </a:rPr>
              <a:t>The </a:t>
            </a:r>
            <a:r>
              <a:rPr lang="en-GB" b="0" dirty="0"/>
              <a:t>single best predictor of in-market sales effects for ads is branding. Creating an engaging film without branding simply won’t add value to the brand.</a:t>
            </a:r>
          </a:p>
          <a:p>
            <a:pPr marL="0" indent="0">
              <a:buFontTx/>
              <a:buNone/>
            </a:pPr>
            <a:endParaRPr lang="en-GB" b="0" dirty="0"/>
          </a:p>
          <a:p>
            <a:pPr marL="0" indent="0">
              <a:buFontTx/>
              <a:buNone/>
            </a:pPr>
            <a:r>
              <a:rPr lang="en-GB" b="0" dirty="0"/>
              <a:t>This is consistent with evidence on the importance of ‘mental availability’ for brands. Ads with weak branding have no chance to boost the ease with which brands come to mind at the point of decision. Ads with a strong narrative only result in motivation if they are also well branded.</a:t>
            </a:r>
          </a:p>
          <a:p>
            <a:pPr marL="0" indent="0">
              <a:buFontTx/>
              <a:buNone/>
            </a:pPr>
            <a:endParaRPr lang="en-GB" b="0" dirty="0"/>
          </a:p>
          <a:p>
            <a:pPr marL="0" indent="0">
              <a:buFontTx/>
              <a:buNone/>
            </a:pPr>
            <a:r>
              <a:rPr lang="en-GB" b="0" dirty="0"/>
              <a:t>Make the brand essential to an emotionally powerful storyline, either through use or as a catalyst to an outcome, or through the use of easily recognisable brand cues – visual, aural or stylistic – which require no effort to register with viewers.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F951-9DD0-46C5-90C4-250AF2D7B5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05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462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36</a:t>
            </a:fld>
            <a:endParaRPr lang="en-GB"/>
          </a:p>
        </p:txBody>
      </p:sp>
    </p:spTree>
    <p:extLst>
      <p:ext uri="{BB962C8B-B14F-4D97-AF65-F5344CB8AC3E}">
        <p14:creationId xmlns:p14="http://schemas.microsoft.com/office/powerpoint/2010/main" val="1574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F2F2F"/>
                </a:solidFill>
                <a:effectLst/>
                <a:latin typeface="proxima-nova"/>
              </a:rPr>
              <a:t>Showcase your product, don’t shout</a:t>
            </a:r>
          </a:p>
          <a:p>
            <a:pPr algn="l"/>
            <a:r>
              <a:rPr lang="en-US" b="0" i="0" dirty="0">
                <a:solidFill>
                  <a:srgbClr val="2F2F2F"/>
                </a:solidFill>
                <a:effectLst/>
                <a:latin typeface="proxima-nova"/>
              </a:rPr>
              <a:t>Whilst we consistently encounter advertising in our daily lives, our brains are not necessarily receptive to everything, nor do they like being advertised to. Essentially, our brain has a built in ‘ad blocker’ which develops during adolescence, it is an evolutionary mechanism that allows us to avoid danger. Therefore, if we feel as though we are being overtly advertised to, this ‘ad blocker’ fires up, making the TV ad less effective and less memorable.</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A way to navigate around this ‘blocker’ is to weave the product into the narrative. Analysis found that </a:t>
            </a:r>
            <a:r>
              <a:rPr lang="en-US" b="0" i="0" dirty="0" err="1">
                <a:solidFill>
                  <a:srgbClr val="2F2F2F"/>
                </a:solidFill>
                <a:effectLst/>
                <a:latin typeface="proxima-nova"/>
              </a:rPr>
              <a:t>utilising</a:t>
            </a:r>
            <a:r>
              <a:rPr lang="en-US" b="0" i="0" dirty="0">
                <a:solidFill>
                  <a:srgbClr val="2F2F2F"/>
                </a:solidFill>
                <a:effectLst/>
                <a:latin typeface="proxima-nova"/>
              </a:rPr>
              <a:t> this technique elicits more peaks of memory and personal relevance throughout an ad. This gives a brand more opportunity to get into the audience’s memory as there are 1.4x more peaks of strong brain response throughout the ad, than when you have an overt focus on the product.</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We’ve long known that emotion is an integral part of successful TV advertising, even in very rational categories and the study supported this.</a:t>
            </a:r>
          </a:p>
          <a:p>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37</a:t>
            </a:fld>
            <a:endParaRPr lang="en-GB"/>
          </a:p>
        </p:txBody>
      </p:sp>
    </p:spTree>
    <p:extLst>
      <p:ext uri="{BB962C8B-B14F-4D97-AF65-F5344CB8AC3E}">
        <p14:creationId xmlns:p14="http://schemas.microsoft.com/office/powerpoint/2010/main" val="2180779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F2F2F"/>
                </a:solidFill>
                <a:effectLst/>
                <a:latin typeface="proxima-nova"/>
              </a:rPr>
              <a:t>We’re all human and humans are fundamentally dominated by our emotions and our need to connect with others. The analysis from Neuro-Insight found that human focus is important to ad success and that ads with people present, deliver more impact – reinforcing the findings that were discovered in the first iteration of this study. The ads featuring people were 15% more relevant to the audience and drove 24% higher levels of memory encoding at final branding in comparison to ads with no people.</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Making the narrative of an ad revolve around a person allows the audience to create a connection with the on-screen character and provides an opportunity for the audience to become more involved.</a:t>
            </a:r>
          </a:p>
        </p:txBody>
      </p:sp>
      <p:sp>
        <p:nvSpPr>
          <p:cNvPr id="4" name="Slide Number Placeholder 3"/>
          <p:cNvSpPr>
            <a:spLocks noGrp="1"/>
          </p:cNvSpPr>
          <p:nvPr>
            <p:ph type="sldNum" sz="quarter" idx="5"/>
          </p:nvPr>
        </p:nvSpPr>
        <p:spPr/>
        <p:txBody>
          <a:bodyPr/>
          <a:lstStyle/>
          <a:p>
            <a:fld id="{1A8EF951-9DD0-46C5-90C4-250AF2D7B5E0}" type="slidenum">
              <a:rPr lang="en-GB" smtClean="0"/>
              <a:t>38</a:t>
            </a:fld>
            <a:endParaRPr lang="en-GB"/>
          </a:p>
        </p:txBody>
      </p:sp>
    </p:spTree>
    <p:extLst>
      <p:ext uri="{BB962C8B-B14F-4D97-AF65-F5344CB8AC3E}">
        <p14:creationId xmlns:p14="http://schemas.microsoft.com/office/powerpoint/2010/main" val="1331945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People show higher levels of brain response when the music in an ad is driving the action. This describes instances where lyrics in the ad would match what was appearing on screen, as well as where the cadence of the music would match the action on screen.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Interestingly, if the music in an ad was recessive (as in, the music did not offer anything to the action in the ad), levels of brain response at end branding are lower than if there was no music at all. This could be because recessive music only “crowds” the ad and does not help to develop the narrative in the ad (as opposed to music which is driving the ad).</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40</a:t>
            </a:fld>
            <a:endParaRPr lang="en-GB"/>
          </a:p>
        </p:txBody>
      </p:sp>
    </p:spTree>
    <p:extLst>
      <p:ext uri="{BB962C8B-B14F-4D97-AF65-F5344CB8AC3E}">
        <p14:creationId xmlns:p14="http://schemas.microsoft.com/office/powerpoint/2010/main" val="304781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3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Emotional intensity refers to the degree of emotional change which determines level of memory encoding strength.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According to research from BBC StoryWorks, delivering multiple emotional peaks is key to making content more memorable – brand films which have 10+ emotional peaks are in the top quartile for memorability.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Using neuroscientific research to explore the relationship between emotion and long-term memory in delivering engaging brand content, it found 70% of long-term memory encoding peaks are associated with peaks of emotional intensity. The research also suggests using intimate personal narratives, with one or two main protagonists, or personally relevant content were most memorable. Films that triggered the highest emotional intensity in the first third of their length were also more memorable.</a:t>
            </a:r>
            <a:endParaRPr lang="en-GB" dirty="0"/>
          </a:p>
        </p:txBody>
      </p:sp>
      <p:sp>
        <p:nvSpPr>
          <p:cNvPr id="4" name="Slide Number Placeholder 3"/>
          <p:cNvSpPr>
            <a:spLocks noGrp="1"/>
          </p:cNvSpPr>
          <p:nvPr>
            <p:ph type="sldNum" sz="quarter" idx="5"/>
          </p:nvPr>
        </p:nvSpPr>
        <p:spPr/>
        <p:txBody>
          <a:bodyPr/>
          <a:lstStyle/>
          <a:p>
            <a:fld id="{1A8EF951-9DD0-46C5-90C4-250AF2D7B5E0}" type="slidenum">
              <a:rPr lang="en-GB" smtClean="0"/>
              <a:t>41</a:t>
            </a:fld>
            <a:endParaRPr lang="en-GB"/>
          </a:p>
        </p:txBody>
      </p:sp>
    </p:spTree>
    <p:extLst>
      <p:ext uri="{BB962C8B-B14F-4D97-AF65-F5344CB8AC3E}">
        <p14:creationId xmlns:p14="http://schemas.microsoft.com/office/powerpoint/2010/main" val="685663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4DCACC-26D3-42D4-985E-6852C5409334}" type="slidenum">
              <a:rPr lang="en-GB" smtClean="0"/>
              <a:t>42</a:t>
            </a:fld>
            <a:endParaRPr lang="en-GB"/>
          </a:p>
        </p:txBody>
      </p:sp>
    </p:spTree>
    <p:extLst>
      <p:ext uri="{BB962C8B-B14F-4D97-AF65-F5344CB8AC3E}">
        <p14:creationId xmlns:p14="http://schemas.microsoft.com/office/powerpoint/2010/main" val="314265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Brands provide hugely important mental shortcuts (heuristics) and can convey rich brand heritage through nothing more than a logo.</a:t>
            </a:r>
          </a:p>
          <a:p>
            <a:endParaRPr lang="en-GB" dirty="0"/>
          </a:p>
          <a:p>
            <a:r>
              <a:rPr lang="en-GB" dirty="0"/>
              <a:t>For example: in Thinkbox’s “From Brand to Bland” study, we witnessed a respondent talk at length about the heritage of Yorkshire Tea. They spoke of the evocative imagery that the brand conveys through its packaging and described it as a ‘proper brew’, which is the language used in the ads.</a:t>
            </a:r>
          </a:p>
          <a:p>
            <a:endParaRPr lang="en-GB" dirty="0"/>
          </a:p>
          <a:p>
            <a:r>
              <a:rPr lang="en-GB" dirty="0"/>
              <a:t>We also witnessed high levels of commitment bias where brands had built deep behavioural connections around their brand. One example of this was with Heinz Ketchup, where people mentioned the ‘need’ to put it on their ‘beige food’ and how a substitute ketchup is inherently less attractive; “it has to be Heinz”.</a:t>
            </a:r>
          </a:p>
          <a:p>
            <a:endParaRPr lang="en-GB" dirty="0"/>
          </a:p>
          <a:p>
            <a:r>
              <a:rPr lang="en-GB" dirty="0"/>
              <a:t>Advertising - and particularly TV advertising - creates these heuristics and gives the brand a host of positive attributes that can set it well apart from its competitors.</a:t>
            </a:r>
          </a:p>
          <a:p>
            <a:endParaRPr lang="en-GB" dirty="0"/>
          </a:p>
        </p:txBody>
      </p:sp>
    </p:spTree>
    <p:extLst>
      <p:ext uri="{BB962C8B-B14F-4D97-AF65-F5344CB8AC3E}">
        <p14:creationId xmlns:p14="http://schemas.microsoft.com/office/powerpoint/2010/main" val="129049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People don’t like change, whatever they say – we like the status quo – and in our subconscious, brands give us this sense of permanence, familiarity and comfort.</a:t>
            </a:r>
          </a:p>
          <a:p>
            <a:endParaRPr lang="en-GB" dirty="0"/>
          </a:p>
          <a:p>
            <a:r>
              <a:rPr lang="en-GB" dirty="0"/>
              <a:t>Brands bring stability to people’s lives in a time when they are often less physically connected to their friends and family. Behavioural economics also demonstrate that people generally prefer to avoiding losses to acquiring equivalent gains – when brands are taken away, a perceived level of stability is removed alongside them.</a:t>
            </a:r>
          </a:p>
          <a:p>
            <a:endParaRPr lang="en-GB" dirty="0"/>
          </a:p>
          <a:p>
            <a:r>
              <a:rPr lang="en-GB" dirty="0"/>
              <a:t>Brands provide an ‘anchor’ for consumers. People make snap judgements and ‘anchor’ their decisions based on the initial information they receive.</a:t>
            </a:r>
          </a:p>
          <a:p>
            <a:endParaRPr lang="en-GB" dirty="0"/>
          </a:p>
        </p:txBody>
      </p:sp>
    </p:spTree>
    <p:extLst>
      <p:ext uri="{BB962C8B-B14F-4D97-AF65-F5344CB8AC3E}">
        <p14:creationId xmlns:p14="http://schemas.microsoft.com/office/powerpoint/2010/main" val="14059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ADAB3C-94D2-48E1-B44A-4689BAC5C7FD}"/>
              </a:ext>
            </a:extLst>
          </p:cNvPr>
          <p:cNvSpPr>
            <a:spLocks noGrp="1"/>
          </p:cNvSpPr>
          <p:nvPr>
            <p:ph type="body" idx="1"/>
          </p:nvPr>
        </p:nvSpPr>
        <p:spPr/>
        <p:txBody>
          <a:bodyPr/>
          <a:lstStyle/>
          <a:p>
            <a:r>
              <a:rPr lang="en-GB" dirty="0"/>
              <a:t>Strong brand identity primes consumers towards a more positive experience and is fundamental in driving the whole brand experience.</a:t>
            </a:r>
          </a:p>
          <a:p>
            <a:endParaRPr lang="en-GB" dirty="0"/>
          </a:p>
          <a:p>
            <a:r>
              <a:rPr lang="en-GB" dirty="0"/>
              <a:t>For example:</a:t>
            </a:r>
          </a:p>
          <a:p>
            <a:endParaRPr lang="en-GB" dirty="0"/>
          </a:p>
          <a:p>
            <a:pPr marL="171450" indent="-171450">
              <a:buFontTx/>
              <a:buChar char="-"/>
            </a:pPr>
            <a:r>
              <a:rPr lang="en-GB" dirty="0"/>
              <a:t>Wear Nike and no one will question your ability on the field, you “look the part” and it primes you to lift your game. </a:t>
            </a:r>
          </a:p>
          <a:p>
            <a:pPr marL="171450" indent="-171450">
              <a:buFontTx/>
              <a:buChar char="-"/>
            </a:pPr>
            <a:r>
              <a:rPr lang="en-GB" dirty="0"/>
              <a:t>BMW badge appears “authoritative, innovative, successful” like those who drive them – it taps into social norms, authority bias and egocentric bias.</a:t>
            </a:r>
          </a:p>
          <a:p>
            <a:endParaRPr lang="en-GB" dirty="0"/>
          </a:p>
          <a:p>
            <a:r>
              <a:rPr lang="en-GB" dirty="0"/>
              <a:t>Priming plays a fundamental part in driving the whole brand experience.</a:t>
            </a:r>
          </a:p>
        </p:txBody>
      </p:sp>
    </p:spTree>
    <p:extLst>
      <p:ext uri="{BB962C8B-B14F-4D97-AF65-F5344CB8AC3E}">
        <p14:creationId xmlns:p14="http://schemas.microsoft.com/office/powerpoint/2010/main" val="65760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992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475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24803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7351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5072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0866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73216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10639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1604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88021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13/05/2025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00964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06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423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874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3372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35939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652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04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9708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367128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16805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7411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8458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13/05/2025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22388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9195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06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13/05/2025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612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5689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3296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27408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13/05/2025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60301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13/05/2025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227032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chart" Target="../charts/chart10.xml"/><Relationship Id="rId3" Type="http://schemas.openxmlformats.org/officeDocument/2006/relationships/notesSlide" Target="../notesSlides/notesSlide12.xml"/><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18.png"/><Relationship Id="rId1" Type="http://schemas.openxmlformats.org/officeDocument/2006/relationships/tags" Target="../tags/tag34.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5" Type="http://schemas.openxmlformats.org/officeDocument/2006/relationships/image" Target="../media/image17.png"/><Relationship Id="rId10" Type="http://schemas.openxmlformats.org/officeDocument/2006/relationships/chart" Target="../charts/chart7.xml"/><Relationship Id="rId4" Type="http://schemas.openxmlformats.org/officeDocument/2006/relationships/chart" Target="../charts/chart1.xml"/><Relationship Id="rId9" Type="http://schemas.openxmlformats.org/officeDocument/2006/relationships/chart" Target="../charts/chart6.xml"/><Relationship Id="rId1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chart" Target="../charts/char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chart" Target="../charts/char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38.xml"/><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chart" Target="../charts/chart18.xml"/><Relationship Id="rId13" Type="http://schemas.openxmlformats.org/officeDocument/2006/relationships/chart" Target="../charts/chart23.xml"/><Relationship Id="rId3" Type="http://schemas.openxmlformats.org/officeDocument/2006/relationships/notesSlide" Target="../notesSlides/notesSlide18.xml"/><Relationship Id="rId7" Type="http://schemas.openxmlformats.org/officeDocument/2006/relationships/chart" Target="../charts/chart17.xml"/><Relationship Id="rId12" Type="http://schemas.openxmlformats.org/officeDocument/2006/relationships/chart" Target="../charts/chart22.xml"/><Relationship Id="rId17" Type="http://schemas.openxmlformats.org/officeDocument/2006/relationships/image" Target="../media/image19.png"/><Relationship Id="rId2" Type="http://schemas.openxmlformats.org/officeDocument/2006/relationships/slideLayout" Target="../slideLayouts/slideLayout3.xml"/><Relationship Id="rId16" Type="http://schemas.openxmlformats.org/officeDocument/2006/relationships/image" Target="../media/image18.png"/><Relationship Id="rId1" Type="http://schemas.openxmlformats.org/officeDocument/2006/relationships/tags" Target="../tags/tag39.xml"/><Relationship Id="rId6" Type="http://schemas.openxmlformats.org/officeDocument/2006/relationships/chart" Target="../charts/chart16.xml"/><Relationship Id="rId11" Type="http://schemas.openxmlformats.org/officeDocument/2006/relationships/chart" Target="../charts/chart21.xml"/><Relationship Id="rId5" Type="http://schemas.openxmlformats.org/officeDocument/2006/relationships/chart" Target="../charts/chart15.xml"/><Relationship Id="rId15" Type="http://schemas.openxmlformats.org/officeDocument/2006/relationships/image" Target="../media/image17.png"/><Relationship Id="rId10" Type="http://schemas.openxmlformats.org/officeDocument/2006/relationships/chart" Target="../charts/chart20.xml"/><Relationship Id="rId4" Type="http://schemas.openxmlformats.org/officeDocument/2006/relationships/chart" Target="../charts/chart14.xml"/><Relationship Id="rId9" Type="http://schemas.openxmlformats.org/officeDocument/2006/relationships/chart" Target="../charts/chart19.xml"/><Relationship Id="rId14" Type="http://schemas.openxmlformats.org/officeDocument/2006/relationships/chart" Target="../charts/char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40.xml"/><Relationship Id="rId5" Type="http://schemas.openxmlformats.org/officeDocument/2006/relationships/image" Target="../media/image3.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41.xml"/><Relationship Id="rId5" Type="http://schemas.openxmlformats.org/officeDocument/2006/relationships/image" Target="../media/image3.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around a birthday cake&#10;&#10;AI-generated content may be incorrect.">
            <a:extLst>
              <a:ext uri="{FF2B5EF4-FFF2-40B4-BE49-F238E27FC236}">
                <a16:creationId xmlns:a16="http://schemas.microsoft.com/office/drawing/2014/main" id="{0AA73BCC-D8C3-55BA-A016-43A3D0EAE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9338795-345F-4FA8-8D31-6A86338B0E60}"/>
              </a:ext>
            </a:extLst>
          </p:cNvPr>
          <p:cNvSpPr/>
          <p:nvPr/>
        </p:nvSpPr>
        <p:spPr>
          <a:xfrm flipH="1">
            <a:off x="-3" y="0"/>
            <a:ext cx="700130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67ABEF47-AFE5-4FC4-812E-551F4DA117E8}"/>
              </a:ext>
            </a:extLst>
          </p:cNvPr>
          <p:cNvSpPr>
            <a:spLocks noGrp="1"/>
          </p:cNvSpPr>
          <p:nvPr>
            <p:ph type="ctrTitle"/>
          </p:nvPr>
        </p:nvSpPr>
        <p:spPr>
          <a:xfrm>
            <a:off x="358588" y="1292694"/>
            <a:ext cx="5298141" cy="2411176"/>
          </a:xfrm>
        </p:spPr>
        <p:txBody>
          <a:bodyPr/>
          <a:lstStyle/>
          <a:p>
            <a:r>
              <a:rPr lang="en-GB" dirty="0"/>
              <a:t>The importance of branding &amp; emotion in TV advertising</a:t>
            </a:r>
          </a:p>
        </p:txBody>
      </p:sp>
      <p:pic>
        <p:nvPicPr>
          <p:cNvPr id="5" name="Picture 4">
            <a:extLst>
              <a:ext uri="{FF2B5EF4-FFF2-40B4-BE49-F238E27FC236}">
                <a16:creationId xmlns:a16="http://schemas.microsoft.com/office/drawing/2014/main" id="{8CBF1943-B631-4675-B7C5-E71786960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1" name="TextBox 10">
            <a:extLst>
              <a:ext uri="{FF2B5EF4-FFF2-40B4-BE49-F238E27FC236}">
                <a16:creationId xmlns:a16="http://schemas.microsoft.com/office/drawing/2014/main" id="{4C203AE7-8BE2-A94F-7866-0370E51C045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Etsy – Don’t Celebrate Birthdays</a:t>
            </a:r>
          </a:p>
        </p:txBody>
      </p:sp>
    </p:spTree>
    <p:extLst>
      <p:ext uri="{BB962C8B-B14F-4D97-AF65-F5344CB8AC3E}">
        <p14:creationId xmlns:p14="http://schemas.microsoft.com/office/powerpoint/2010/main" val="39836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slice of pizza&#10;&#10;AI-generated content may be incorrect.">
            <a:extLst>
              <a:ext uri="{FF2B5EF4-FFF2-40B4-BE49-F238E27FC236}">
                <a16:creationId xmlns:a16="http://schemas.microsoft.com/office/drawing/2014/main" id="{E916777F-2633-0483-D349-E23B33EF713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5C482E40-969D-437E-B62F-22306FE7216D}"/>
              </a:ext>
            </a:extLst>
          </p:cNvPr>
          <p:cNvSpPr>
            <a:spLocks noGrp="1"/>
          </p:cNvSpPr>
          <p:nvPr>
            <p:ph type="title"/>
          </p:nvPr>
        </p:nvSpPr>
        <p:spPr>
          <a:xfrm>
            <a:off x="371476" y="359944"/>
            <a:ext cx="5448300" cy="1021181"/>
          </a:xfrm>
        </p:spPr>
        <p:txBody>
          <a:bodyPr>
            <a:normAutofit/>
          </a:bodyPr>
          <a:lstStyle/>
          <a:p>
            <a:r>
              <a:rPr lang="en-GB" dirty="0"/>
              <a:t>The importance of emotion in advertising</a:t>
            </a:r>
          </a:p>
        </p:txBody>
      </p:sp>
      <p:sp>
        <p:nvSpPr>
          <p:cNvPr id="6" name="Text Placeholder 5">
            <a:extLst>
              <a:ext uri="{FF2B5EF4-FFF2-40B4-BE49-F238E27FC236}">
                <a16:creationId xmlns:a16="http://schemas.microsoft.com/office/drawing/2014/main" id="{68B9EAC2-E4BC-4614-A08A-9DFC85B7DDF7}"/>
              </a:ext>
            </a:extLst>
          </p:cNvPr>
          <p:cNvSpPr>
            <a:spLocks noGrp="1"/>
          </p:cNvSpPr>
          <p:nvPr>
            <p:ph type="body" sz="quarter" idx="13"/>
          </p:nvPr>
        </p:nvSpPr>
        <p:spPr/>
        <p:txBody>
          <a:bodyPr>
            <a:normAutofit/>
          </a:bodyPr>
          <a:lstStyle/>
          <a:p>
            <a:pPr marL="285750" indent="-285750">
              <a:buFontTx/>
              <a:buChar char="-"/>
            </a:pPr>
            <a:r>
              <a:rPr lang="en-GB" sz="1800" dirty="0"/>
              <a:t>A brand consists of what we </a:t>
            </a:r>
            <a:r>
              <a:rPr lang="en-GB" sz="1800" b="1" dirty="0">
                <a:solidFill>
                  <a:schemeClr val="tx2"/>
                </a:solidFill>
              </a:rPr>
              <a:t>feel</a:t>
            </a:r>
            <a:r>
              <a:rPr lang="en-GB" sz="1800" dirty="0"/>
              <a:t> &amp; what </a:t>
            </a:r>
            <a:r>
              <a:rPr lang="en-GB" sz="1800" b="1" dirty="0">
                <a:solidFill>
                  <a:schemeClr val="tx2"/>
                </a:solidFill>
              </a:rPr>
              <a:t>remember</a:t>
            </a:r>
            <a:r>
              <a:rPr lang="en-GB" sz="1800" dirty="0"/>
              <a:t> about it</a:t>
            </a:r>
          </a:p>
          <a:p>
            <a:pPr marL="285750" indent="-285750">
              <a:buFontTx/>
              <a:buChar char="-"/>
            </a:pPr>
            <a:r>
              <a:rPr lang="en-GB" sz="1800" dirty="0"/>
              <a:t>Emotive advertising campaigns are </a:t>
            </a:r>
            <a:r>
              <a:rPr lang="en-GB" sz="1800" b="1" dirty="0">
                <a:solidFill>
                  <a:schemeClr val="tx2"/>
                </a:solidFill>
              </a:rPr>
              <a:t>50% more likely </a:t>
            </a:r>
            <a:r>
              <a:rPr lang="en-GB" sz="1800" dirty="0"/>
              <a:t>to create large business effects, like sales &amp; profit*</a:t>
            </a:r>
            <a:endParaRPr lang="en-GB" sz="1800" b="1" dirty="0">
              <a:solidFill>
                <a:schemeClr val="tx2"/>
              </a:solidFill>
            </a:endParaRPr>
          </a:p>
          <a:p>
            <a:pPr marL="285750" indent="-285750">
              <a:buFontTx/>
              <a:buChar char="-"/>
            </a:pPr>
            <a:r>
              <a:rPr lang="en-GB" sz="1800" dirty="0"/>
              <a:t>Emotional connection drives </a:t>
            </a:r>
            <a:r>
              <a:rPr lang="en-GB" sz="1800" b="1" dirty="0">
                <a:solidFill>
                  <a:schemeClr val="accent1"/>
                </a:solidFill>
              </a:rPr>
              <a:t>trust, </a:t>
            </a:r>
            <a:r>
              <a:rPr lang="en-GB" sz="1800" dirty="0"/>
              <a:t>which is hugely important</a:t>
            </a:r>
          </a:p>
          <a:p>
            <a:endParaRPr lang="en-GB" sz="1800" dirty="0">
              <a:solidFill>
                <a:schemeClr val="tx2"/>
              </a:solidFill>
            </a:endParaRPr>
          </a:p>
          <a:p>
            <a:endParaRPr lang="en-GB" sz="1800" dirty="0">
              <a:solidFill>
                <a:schemeClr val="tx2"/>
              </a:solidFill>
            </a:endParaRPr>
          </a:p>
        </p:txBody>
      </p:sp>
      <p:sp>
        <p:nvSpPr>
          <p:cNvPr id="8" name="Text Placeholder 7">
            <a:extLst>
              <a:ext uri="{FF2B5EF4-FFF2-40B4-BE49-F238E27FC236}">
                <a16:creationId xmlns:a16="http://schemas.microsoft.com/office/drawing/2014/main" id="{4C7DB6C3-AAA8-404D-A312-79F2648F23F8}"/>
              </a:ext>
            </a:extLst>
          </p:cNvPr>
          <p:cNvSpPr>
            <a:spLocks noGrp="1"/>
          </p:cNvSpPr>
          <p:nvPr>
            <p:ph type="body" sz="quarter" idx="15"/>
          </p:nvPr>
        </p:nvSpPr>
        <p:spPr/>
        <p:txBody>
          <a:bodyPr/>
          <a:lstStyle/>
          <a:p>
            <a:r>
              <a:rPr lang="en-GB" dirty="0"/>
              <a:t>*Source: IPA Databank, 2008-2018 creatively awarded cases</a:t>
            </a:r>
          </a:p>
        </p:txBody>
      </p:sp>
      <p:sp>
        <p:nvSpPr>
          <p:cNvPr id="9" name="TextBox 8">
            <a:extLst>
              <a:ext uri="{FF2B5EF4-FFF2-40B4-BE49-F238E27FC236}">
                <a16:creationId xmlns:a16="http://schemas.microsoft.com/office/drawing/2014/main" id="{F5DDB6AD-E709-A9F4-4B90-1A7B3036ECE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Goodfella's - </a:t>
            </a:r>
            <a:r>
              <a:rPr lang="en-GB" sz="1000" dirty="0" err="1">
                <a:solidFill>
                  <a:schemeClr val="bg1"/>
                </a:solidFill>
              </a:rPr>
              <a:t>Goooood</a:t>
            </a:r>
            <a:endParaRPr lang="en-GB" sz="1000" dirty="0">
              <a:solidFill>
                <a:schemeClr val="bg1"/>
              </a:solidFill>
            </a:endParaRPr>
          </a:p>
        </p:txBody>
      </p:sp>
    </p:spTree>
    <p:extLst>
      <p:ext uri="{BB962C8B-B14F-4D97-AF65-F5344CB8AC3E}">
        <p14:creationId xmlns:p14="http://schemas.microsoft.com/office/powerpoint/2010/main" val="25267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ith her hands up&#10;&#10;AI-generated content may be incorrect.">
            <a:extLst>
              <a:ext uri="{FF2B5EF4-FFF2-40B4-BE49-F238E27FC236}">
                <a16:creationId xmlns:a16="http://schemas.microsoft.com/office/drawing/2014/main" id="{17ED5D70-7775-C7CB-DE8F-E934FDA67C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677" r="20677"/>
          <a:stretch>
            <a:fillRect/>
          </a:stretch>
        </p:blip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importance of emotion in advertising</a:t>
            </a:r>
          </a:p>
        </p:txBody>
      </p:sp>
      <p:sp>
        <p:nvSpPr>
          <p:cNvPr id="4" name="Text Placeholder 3">
            <a:extLst>
              <a:ext uri="{FF2B5EF4-FFF2-40B4-BE49-F238E27FC236}">
                <a16:creationId xmlns:a16="http://schemas.microsoft.com/office/drawing/2014/main" id="{C9D54758-1945-446A-8D37-3A9DB9E9C44F}"/>
              </a:ext>
            </a:extLst>
          </p:cNvPr>
          <p:cNvSpPr>
            <a:spLocks noGrp="1"/>
          </p:cNvSpPr>
          <p:nvPr>
            <p:ph type="body" sz="quarter" idx="13"/>
          </p:nvPr>
        </p:nvSpPr>
        <p:spPr/>
        <p:txBody>
          <a:bodyPr>
            <a:normAutofit/>
          </a:bodyPr>
          <a:lstStyle/>
          <a:p>
            <a:r>
              <a:rPr lang="en-GB" sz="1800" dirty="0"/>
              <a:t>Emotion is crucial in TV advertising as:</a:t>
            </a:r>
          </a:p>
          <a:p>
            <a:pPr marL="285750" indent="-285750">
              <a:buFontTx/>
              <a:buChar char="-"/>
            </a:pPr>
            <a:r>
              <a:rPr lang="en-GB" sz="1800" dirty="0"/>
              <a:t>Emotional ads tend to be more creative</a:t>
            </a:r>
          </a:p>
          <a:p>
            <a:pPr marL="285750" indent="-285750">
              <a:buFontTx/>
              <a:buChar char="-"/>
            </a:pPr>
            <a:r>
              <a:rPr lang="en-GB" sz="1800" dirty="0"/>
              <a:t>Creativity makes us feel something about brands</a:t>
            </a:r>
          </a:p>
          <a:p>
            <a:pPr marL="285750" indent="-285750">
              <a:buFontTx/>
              <a:buChar char="-"/>
            </a:pPr>
            <a:r>
              <a:rPr lang="en-GB" sz="1800" dirty="0"/>
              <a:t>That drives fame, implicit memory &amp; mental availability</a:t>
            </a:r>
          </a:p>
          <a:p>
            <a:pPr marL="285750" indent="-285750">
              <a:buFontTx/>
              <a:buChar char="-"/>
            </a:pPr>
            <a:r>
              <a:rPr lang="en-GB" sz="1800" dirty="0"/>
              <a:t>High-performing creatively awarded campaigns are </a:t>
            </a:r>
            <a:r>
              <a:rPr lang="en-GB" sz="1800" b="1" dirty="0">
                <a:solidFill>
                  <a:schemeClr val="tx2"/>
                </a:solidFill>
              </a:rPr>
              <a:t>8 times more effective</a:t>
            </a:r>
            <a:r>
              <a:rPr lang="en-GB" sz="1800" dirty="0"/>
              <a:t> than their lower-performing peers*</a:t>
            </a:r>
            <a:endParaRPr lang="en-GB" sz="1800" dirty="0">
              <a:solidFill>
                <a:schemeClr val="tx2"/>
              </a:solidFill>
            </a:endParaRPr>
          </a:p>
          <a:p>
            <a:endParaRPr lang="en-GB" sz="1800" dirty="0"/>
          </a:p>
          <a:p>
            <a:endParaRPr lang="en-GB" sz="1800" dirty="0"/>
          </a:p>
        </p:txBody>
      </p:sp>
      <p:sp>
        <p:nvSpPr>
          <p:cNvPr id="8" name="Text Placeholder 7">
            <a:extLst>
              <a:ext uri="{FF2B5EF4-FFF2-40B4-BE49-F238E27FC236}">
                <a16:creationId xmlns:a16="http://schemas.microsoft.com/office/drawing/2014/main" id="{B8A4128D-7E62-4B17-9929-DC565DF07610}"/>
              </a:ext>
            </a:extLst>
          </p:cNvPr>
          <p:cNvSpPr>
            <a:spLocks noGrp="1"/>
          </p:cNvSpPr>
          <p:nvPr>
            <p:ph type="body" sz="quarter" idx="15"/>
          </p:nvPr>
        </p:nvSpPr>
        <p:spPr/>
        <p:txBody>
          <a:bodyPr/>
          <a:lstStyle/>
          <a:p>
            <a:r>
              <a:rPr lang="en-GB" dirty="0"/>
              <a:t>*Source:  ‘Crisis in Creative Effectiveness</a:t>
            </a:r>
            <a:r>
              <a:rPr lang="en-GB"/>
              <a:t>’; 2019, IPA</a:t>
            </a:r>
            <a:endParaRPr lang="en-GB" dirty="0"/>
          </a:p>
          <a:p>
            <a:endParaRPr lang="en-GB" dirty="0"/>
          </a:p>
        </p:txBody>
      </p:sp>
      <p:sp>
        <p:nvSpPr>
          <p:cNvPr id="6" name="TextBox 5">
            <a:extLst>
              <a:ext uri="{FF2B5EF4-FFF2-40B4-BE49-F238E27FC236}">
                <a16:creationId xmlns:a16="http://schemas.microsoft.com/office/drawing/2014/main" id="{2DACEDB9-44BA-0CBA-BE21-7F11E0812C0A}"/>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Warbutons</a:t>
            </a:r>
            <a:r>
              <a:rPr lang="en-GB" sz="1000" dirty="0">
                <a:solidFill>
                  <a:schemeClr val="bg1"/>
                </a:solidFill>
              </a:rPr>
              <a:t> - The Inspection</a:t>
            </a:r>
          </a:p>
        </p:txBody>
      </p:sp>
    </p:spTree>
    <p:extLst>
      <p:ext uri="{BB962C8B-B14F-4D97-AF65-F5344CB8AC3E}">
        <p14:creationId xmlns:p14="http://schemas.microsoft.com/office/powerpoint/2010/main" val="13636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8251-7B8F-4CE1-945F-3FCBD401D2A0}"/>
              </a:ext>
            </a:extLst>
          </p:cNvPr>
          <p:cNvSpPr>
            <a:spLocks noGrp="1"/>
          </p:cNvSpPr>
          <p:nvPr>
            <p:ph type="title"/>
          </p:nvPr>
        </p:nvSpPr>
        <p:spPr/>
        <p:txBody>
          <a:bodyPr/>
          <a:lstStyle/>
          <a:p>
            <a:r>
              <a:rPr lang="en-GB" dirty="0"/>
              <a:t>TV ads evoke emotion more than those in other media</a:t>
            </a:r>
          </a:p>
        </p:txBody>
      </p:sp>
      <p:sp>
        <p:nvSpPr>
          <p:cNvPr id="3" name="Text Placeholder 2">
            <a:extLst>
              <a:ext uri="{FF2B5EF4-FFF2-40B4-BE49-F238E27FC236}">
                <a16:creationId xmlns:a16="http://schemas.microsoft.com/office/drawing/2014/main" id="{1C6375E4-44A2-4749-9836-47BD964881C8}"/>
              </a:ext>
            </a:extLst>
          </p:cNvPr>
          <p:cNvSpPr>
            <a:spLocks noGrp="1"/>
          </p:cNvSpPr>
          <p:nvPr>
            <p:ph type="body" sz="quarter" idx="15"/>
          </p:nvPr>
        </p:nvSpPr>
        <p:spPr>
          <a:xfrm>
            <a:off x="377757" y="5365115"/>
            <a:ext cx="11334817" cy="304800"/>
          </a:xfrm>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that...makes them feel emotional</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6" name="Chart 75">
            <a:extLst>
              <a:ext uri="{FF2B5EF4-FFF2-40B4-BE49-F238E27FC236}">
                <a16:creationId xmlns:a16="http://schemas.microsoft.com/office/drawing/2014/main" id="{7E356E0F-A2DF-4219-BF30-C3D6BC7C2673}"/>
              </a:ext>
            </a:extLst>
          </p:cNvPr>
          <p:cNvGraphicFramePr/>
          <p:nvPr>
            <p:extLst>
              <p:ext uri="{D42A27DB-BD31-4B8C-83A1-F6EECF244321}">
                <p14:modId xmlns:p14="http://schemas.microsoft.com/office/powerpoint/2010/main" val="3965975099"/>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4"/>
          </a:graphicData>
        </a:graphic>
      </p:graphicFrame>
      <p:grpSp>
        <p:nvGrpSpPr>
          <p:cNvPr id="93" name="Group 4">
            <a:extLst>
              <a:ext uri="{FF2B5EF4-FFF2-40B4-BE49-F238E27FC236}">
                <a16:creationId xmlns:a16="http://schemas.microsoft.com/office/drawing/2014/main" id="{CCEB7975-FD06-4782-9F0F-A4191DFE7BBF}"/>
              </a:ext>
            </a:extLst>
          </p:cNvPr>
          <p:cNvGrpSpPr>
            <a:grpSpLocks noChangeAspect="1"/>
          </p:cNvGrpSpPr>
          <p:nvPr/>
        </p:nvGrpSpPr>
        <p:grpSpPr bwMode="auto">
          <a:xfrm>
            <a:off x="995821" y="2806041"/>
            <a:ext cx="588310" cy="416076"/>
            <a:chOff x="6722" y="3088"/>
            <a:chExt cx="304" cy="215"/>
          </a:xfrm>
          <a:solidFill>
            <a:srgbClr val="E10514"/>
          </a:solidFill>
        </p:grpSpPr>
        <p:sp>
          <p:nvSpPr>
            <p:cNvPr id="94" name="Oval 5">
              <a:extLst>
                <a:ext uri="{FF2B5EF4-FFF2-40B4-BE49-F238E27FC236}">
                  <a16:creationId xmlns:a16="http://schemas.microsoft.com/office/drawing/2014/main" id="{D1804E00-02B3-4535-A26A-F67F640CBD40}"/>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95" name="Freeform 6">
              <a:extLst>
                <a:ext uri="{FF2B5EF4-FFF2-40B4-BE49-F238E27FC236}">
                  <a16:creationId xmlns:a16="http://schemas.microsoft.com/office/drawing/2014/main" id="{20467B34-25DD-4D52-BCC5-FE13651B0822}"/>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A6E97659-917B-4F8E-8498-96E3DAE2804B}"/>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6" name="Chart 5">
            <a:extLst>
              <a:ext uri="{FF2B5EF4-FFF2-40B4-BE49-F238E27FC236}">
                <a16:creationId xmlns:a16="http://schemas.microsoft.com/office/drawing/2014/main" id="{ABDD1F0D-7460-888B-AFC3-C7B3F2FC6D74}"/>
              </a:ext>
            </a:extLst>
          </p:cNvPr>
          <p:cNvGraphicFramePr/>
          <p:nvPr>
            <p:extLst>
              <p:ext uri="{D42A27DB-BD31-4B8C-83A1-F6EECF244321}">
                <p14:modId xmlns:p14="http://schemas.microsoft.com/office/powerpoint/2010/main" val="850430390"/>
              </p:ext>
            </p:extLst>
          </p:nvPr>
        </p:nvGraphicFramePr>
        <p:xfrm>
          <a:off x="2319465"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66B7ECD3-149F-8C30-48E8-E5880B92F157}"/>
              </a:ext>
            </a:extLst>
          </p:cNvPr>
          <p:cNvSpPr txBox="1"/>
          <p:nvPr/>
        </p:nvSpPr>
        <p:spPr>
          <a:xfrm>
            <a:off x="256052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22" name="Chart 21">
            <a:extLst>
              <a:ext uri="{FF2B5EF4-FFF2-40B4-BE49-F238E27FC236}">
                <a16:creationId xmlns:a16="http://schemas.microsoft.com/office/drawing/2014/main" id="{89D812E4-4865-816E-B143-49CBC85C5570}"/>
              </a:ext>
            </a:extLst>
          </p:cNvPr>
          <p:cNvGraphicFramePr/>
          <p:nvPr>
            <p:extLst>
              <p:ext uri="{D42A27DB-BD31-4B8C-83A1-F6EECF244321}">
                <p14:modId xmlns:p14="http://schemas.microsoft.com/office/powerpoint/2010/main" val="550167193"/>
              </p:ext>
            </p:extLst>
          </p:nvPr>
        </p:nvGraphicFramePr>
        <p:xfrm>
          <a:off x="4249402"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C9E0EF53-B1CA-00F8-A22D-C0D36A7946A5}"/>
              </a:ext>
            </a:extLst>
          </p:cNvPr>
          <p:cNvSpPr txBox="1"/>
          <p:nvPr/>
        </p:nvSpPr>
        <p:spPr>
          <a:xfrm>
            <a:off x="4490466"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26" name="Chart 25">
            <a:extLst>
              <a:ext uri="{FF2B5EF4-FFF2-40B4-BE49-F238E27FC236}">
                <a16:creationId xmlns:a16="http://schemas.microsoft.com/office/drawing/2014/main" id="{ABE74491-8FA1-B58F-E890-0B5D0258B0B4}"/>
              </a:ext>
            </a:extLst>
          </p:cNvPr>
          <p:cNvGraphicFramePr/>
          <p:nvPr>
            <p:extLst>
              <p:ext uri="{D42A27DB-BD31-4B8C-83A1-F6EECF244321}">
                <p14:modId xmlns:p14="http://schemas.microsoft.com/office/powerpoint/2010/main" val="1551511556"/>
              </p:ext>
            </p:extLst>
          </p:nvPr>
        </p:nvGraphicFramePr>
        <p:xfrm>
          <a:off x="6179339" y="899816"/>
          <a:ext cx="1752128" cy="1762396"/>
        </p:xfrm>
        <a:graphic>
          <a:graphicData uri="http://schemas.openxmlformats.org/drawingml/2006/chart">
            <c:chart xmlns:c="http://schemas.openxmlformats.org/drawingml/2006/chart" xmlns:r="http://schemas.openxmlformats.org/officeDocument/2006/relationships" r:id="rId7"/>
          </a:graphicData>
        </a:graphic>
      </p:graphicFrame>
      <p:sp>
        <p:nvSpPr>
          <p:cNvPr id="27" name="TextBox 26">
            <a:extLst>
              <a:ext uri="{FF2B5EF4-FFF2-40B4-BE49-F238E27FC236}">
                <a16:creationId xmlns:a16="http://schemas.microsoft.com/office/drawing/2014/main" id="{237873EB-5C81-8676-C5EF-07B75C845FE5}"/>
              </a:ext>
            </a:extLst>
          </p:cNvPr>
          <p:cNvSpPr txBox="1"/>
          <p:nvPr/>
        </p:nvSpPr>
        <p:spPr>
          <a:xfrm>
            <a:off x="6420404"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33" name="Chart 32">
            <a:extLst>
              <a:ext uri="{FF2B5EF4-FFF2-40B4-BE49-F238E27FC236}">
                <a16:creationId xmlns:a16="http://schemas.microsoft.com/office/drawing/2014/main" id="{825EFA44-5293-2CD9-CF68-BDA57B2A5DC3}"/>
              </a:ext>
            </a:extLst>
          </p:cNvPr>
          <p:cNvGraphicFramePr/>
          <p:nvPr>
            <p:extLst>
              <p:ext uri="{D42A27DB-BD31-4B8C-83A1-F6EECF244321}">
                <p14:modId xmlns:p14="http://schemas.microsoft.com/office/powerpoint/2010/main" val="3676480052"/>
              </p:ext>
            </p:extLst>
          </p:nvPr>
        </p:nvGraphicFramePr>
        <p:xfrm>
          <a:off x="8109276" y="899816"/>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34" name="TextBox 33">
            <a:extLst>
              <a:ext uri="{FF2B5EF4-FFF2-40B4-BE49-F238E27FC236}">
                <a16:creationId xmlns:a16="http://schemas.microsoft.com/office/drawing/2014/main" id="{A768FA9B-2075-AA87-6057-316E0E29F89A}"/>
              </a:ext>
            </a:extLst>
          </p:cNvPr>
          <p:cNvSpPr txBox="1"/>
          <p:nvPr/>
        </p:nvSpPr>
        <p:spPr>
          <a:xfrm>
            <a:off x="835034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37" name="Chart 36">
            <a:extLst>
              <a:ext uri="{FF2B5EF4-FFF2-40B4-BE49-F238E27FC236}">
                <a16:creationId xmlns:a16="http://schemas.microsoft.com/office/drawing/2014/main" id="{1D46EB5B-C20E-E2DB-6926-62944CEE4A60}"/>
              </a:ext>
            </a:extLst>
          </p:cNvPr>
          <p:cNvGraphicFramePr/>
          <p:nvPr>
            <p:extLst>
              <p:ext uri="{D42A27DB-BD31-4B8C-83A1-F6EECF244321}">
                <p14:modId xmlns:p14="http://schemas.microsoft.com/office/powerpoint/2010/main" val="1248333545"/>
              </p:ext>
            </p:extLst>
          </p:nvPr>
        </p:nvGraphicFramePr>
        <p:xfrm>
          <a:off x="10039215" y="899816"/>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38" name="TextBox 37">
            <a:extLst>
              <a:ext uri="{FF2B5EF4-FFF2-40B4-BE49-F238E27FC236}">
                <a16:creationId xmlns:a16="http://schemas.microsoft.com/office/drawing/2014/main" id="{09499AE1-8FD7-DADC-5044-D915A1C07276}"/>
              </a:ext>
            </a:extLst>
          </p:cNvPr>
          <p:cNvSpPr txBox="1"/>
          <p:nvPr/>
        </p:nvSpPr>
        <p:spPr>
          <a:xfrm>
            <a:off x="10280279"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graphicFrame>
        <p:nvGraphicFramePr>
          <p:cNvPr id="41" name="Chart 40">
            <a:extLst>
              <a:ext uri="{FF2B5EF4-FFF2-40B4-BE49-F238E27FC236}">
                <a16:creationId xmlns:a16="http://schemas.microsoft.com/office/drawing/2014/main" id="{5DD642A4-EFCA-1666-F7C5-681B138ADD42}"/>
              </a:ext>
            </a:extLst>
          </p:cNvPr>
          <p:cNvGraphicFramePr/>
          <p:nvPr>
            <p:extLst>
              <p:ext uri="{D42A27DB-BD31-4B8C-83A1-F6EECF244321}">
                <p14:modId xmlns:p14="http://schemas.microsoft.com/office/powerpoint/2010/main" val="2935271509"/>
              </p:ext>
            </p:extLst>
          </p:nvPr>
        </p:nvGraphicFramePr>
        <p:xfrm>
          <a:off x="2319465" y="3093184"/>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6121D3AF-34A9-B8E7-682B-623987454E0F}"/>
              </a:ext>
            </a:extLst>
          </p:cNvPr>
          <p:cNvSpPr txBox="1"/>
          <p:nvPr/>
        </p:nvSpPr>
        <p:spPr>
          <a:xfrm>
            <a:off x="256052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aphicFrame>
        <p:nvGraphicFramePr>
          <p:cNvPr id="43" name="Chart 42">
            <a:extLst>
              <a:ext uri="{FF2B5EF4-FFF2-40B4-BE49-F238E27FC236}">
                <a16:creationId xmlns:a16="http://schemas.microsoft.com/office/drawing/2014/main" id="{A5CFC87B-78A9-F8B6-6DA5-068EE384114E}"/>
              </a:ext>
            </a:extLst>
          </p:cNvPr>
          <p:cNvGraphicFramePr/>
          <p:nvPr>
            <p:extLst>
              <p:ext uri="{D42A27DB-BD31-4B8C-83A1-F6EECF244321}">
                <p14:modId xmlns:p14="http://schemas.microsoft.com/office/powerpoint/2010/main" val="2296081446"/>
              </p:ext>
            </p:extLst>
          </p:nvPr>
        </p:nvGraphicFramePr>
        <p:xfrm>
          <a:off x="4249402" y="3093184"/>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44" name="TextBox 43">
            <a:extLst>
              <a:ext uri="{FF2B5EF4-FFF2-40B4-BE49-F238E27FC236}">
                <a16:creationId xmlns:a16="http://schemas.microsoft.com/office/drawing/2014/main" id="{C5CF1322-2018-272D-A47D-236CC6D34175}"/>
              </a:ext>
            </a:extLst>
          </p:cNvPr>
          <p:cNvSpPr txBox="1"/>
          <p:nvPr/>
        </p:nvSpPr>
        <p:spPr>
          <a:xfrm>
            <a:off x="4490466"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45" name="Chart 44">
            <a:extLst>
              <a:ext uri="{FF2B5EF4-FFF2-40B4-BE49-F238E27FC236}">
                <a16:creationId xmlns:a16="http://schemas.microsoft.com/office/drawing/2014/main" id="{8B1E6E91-10F0-1DB4-F94A-3000A62A4232}"/>
              </a:ext>
            </a:extLst>
          </p:cNvPr>
          <p:cNvGraphicFramePr/>
          <p:nvPr>
            <p:extLst>
              <p:ext uri="{D42A27DB-BD31-4B8C-83A1-F6EECF244321}">
                <p14:modId xmlns:p14="http://schemas.microsoft.com/office/powerpoint/2010/main" val="2070145873"/>
              </p:ext>
            </p:extLst>
          </p:nvPr>
        </p:nvGraphicFramePr>
        <p:xfrm>
          <a:off x="6179339" y="3093184"/>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46" name="TextBox 45">
            <a:extLst>
              <a:ext uri="{FF2B5EF4-FFF2-40B4-BE49-F238E27FC236}">
                <a16:creationId xmlns:a16="http://schemas.microsoft.com/office/drawing/2014/main" id="{9EB07278-041D-FE80-F8EF-8827A2841261}"/>
              </a:ext>
            </a:extLst>
          </p:cNvPr>
          <p:cNvSpPr txBox="1"/>
          <p:nvPr/>
        </p:nvSpPr>
        <p:spPr>
          <a:xfrm>
            <a:off x="642040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47" name="Chart 46">
            <a:extLst>
              <a:ext uri="{FF2B5EF4-FFF2-40B4-BE49-F238E27FC236}">
                <a16:creationId xmlns:a16="http://schemas.microsoft.com/office/drawing/2014/main" id="{C167D356-2BB3-D601-8296-002D1A1DC434}"/>
              </a:ext>
            </a:extLst>
          </p:cNvPr>
          <p:cNvGraphicFramePr/>
          <p:nvPr>
            <p:extLst>
              <p:ext uri="{D42A27DB-BD31-4B8C-83A1-F6EECF244321}">
                <p14:modId xmlns:p14="http://schemas.microsoft.com/office/powerpoint/2010/main" val="4206504928"/>
              </p:ext>
            </p:extLst>
          </p:nvPr>
        </p:nvGraphicFramePr>
        <p:xfrm>
          <a:off x="8109276"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48" name="TextBox 47">
            <a:extLst>
              <a:ext uri="{FF2B5EF4-FFF2-40B4-BE49-F238E27FC236}">
                <a16:creationId xmlns:a16="http://schemas.microsoft.com/office/drawing/2014/main" id="{06CC7E3C-EF57-F519-7DCA-C87535D64D62}"/>
              </a:ext>
            </a:extLst>
          </p:cNvPr>
          <p:cNvSpPr txBox="1"/>
          <p:nvPr/>
        </p:nvSpPr>
        <p:spPr>
          <a:xfrm>
            <a:off x="8350342"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49" name="Chart 48">
            <a:extLst>
              <a:ext uri="{FF2B5EF4-FFF2-40B4-BE49-F238E27FC236}">
                <a16:creationId xmlns:a16="http://schemas.microsoft.com/office/drawing/2014/main" id="{8D948058-653C-0A03-F75D-3EDE437FAB61}"/>
              </a:ext>
            </a:extLst>
          </p:cNvPr>
          <p:cNvGraphicFramePr/>
          <p:nvPr>
            <p:extLst>
              <p:ext uri="{D42A27DB-BD31-4B8C-83A1-F6EECF244321}">
                <p14:modId xmlns:p14="http://schemas.microsoft.com/office/powerpoint/2010/main" val="55475918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50" name="TextBox 49">
            <a:extLst>
              <a:ext uri="{FF2B5EF4-FFF2-40B4-BE49-F238E27FC236}">
                <a16:creationId xmlns:a16="http://schemas.microsoft.com/office/drawing/2014/main" id="{6EA9B783-CE4A-2ABD-B9F6-4B7791F04181}"/>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sp>
        <p:nvSpPr>
          <p:cNvPr id="51" name="Freeform 30">
            <a:extLst>
              <a:ext uri="{FF2B5EF4-FFF2-40B4-BE49-F238E27FC236}">
                <a16:creationId xmlns:a16="http://schemas.microsoft.com/office/drawing/2014/main" id="{A41A0417-7E1F-52BE-E3F0-1390972877A4}"/>
              </a:ext>
            </a:extLst>
          </p:cNvPr>
          <p:cNvSpPr>
            <a:spLocks noEditPoints="1"/>
          </p:cNvSpPr>
          <p:nvPr/>
        </p:nvSpPr>
        <p:spPr bwMode="auto">
          <a:xfrm>
            <a:off x="8717338"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072A4B1-CEFD-4238-F139-9E6C89D96EB9}"/>
              </a:ext>
            </a:extLst>
          </p:cNvPr>
          <p:cNvGrpSpPr/>
          <p:nvPr/>
        </p:nvGrpSpPr>
        <p:grpSpPr>
          <a:xfrm>
            <a:off x="10654916" y="3768801"/>
            <a:ext cx="419125" cy="414160"/>
            <a:chOff x="11134618" y="2265484"/>
            <a:chExt cx="419125" cy="414160"/>
          </a:xfrm>
        </p:grpSpPr>
        <p:sp>
          <p:nvSpPr>
            <p:cNvPr id="53" name="Freeform 82">
              <a:extLst>
                <a:ext uri="{FF2B5EF4-FFF2-40B4-BE49-F238E27FC236}">
                  <a16:creationId xmlns:a16="http://schemas.microsoft.com/office/drawing/2014/main" id="{CAF2C02C-6ED4-B8D1-2C56-B74D361A70BB}"/>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4" name="Freeform 83">
              <a:extLst>
                <a:ext uri="{FF2B5EF4-FFF2-40B4-BE49-F238E27FC236}">
                  <a16:creationId xmlns:a16="http://schemas.microsoft.com/office/drawing/2014/main" id="{4EE768D7-33CB-2C8B-DA11-DDEAC26BA0F4}"/>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5" name="Freeform 84">
              <a:extLst>
                <a:ext uri="{FF2B5EF4-FFF2-40B4-BE49-F238E27FC236}">
                  <a16:creationId xmlns:a16="http://schemas.microsoft.com/office/drawing/2014/main" id="{534D45B1-10DF-157C-04B7-F40B5EFCAFBF}"/>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08DA8506-518C-7ED3-5950-570F5BDBE478}"/>
                </a:ext>
              </a:extLst>
            </p:cNvPr>
            <p:cNvGrpSpPr/>
            <p:nvPr/>
          </p:nvGrpSpPr>
          <p:grpSpPr>
            <a:xfrm>
              <a:off x="11134618" y="2265484"/>
              <a:ext cx="419125" cy="414160"/>
              <a:chOff x="4657976" y="-5051728"/>
              <a:chExt cx="5205413" cy="4703763"/>
            </a:xfrm>
            <a:solidFill>
              <a:schemeClr val="bg2"/>
            </a:solidFill>
          </p:grpSpPr>
          <p:sp>
            <p:nvSpPr>
              <p:cNvPr id="57" name="Freeform 67">
                <a:extLst>
                  <a:ext uri="{FF2B5EF4-FFF2-40B4-BE49-F238E27FC236}">
                    <a16:creationId xmlns:a16="http://schemas.microsoft.com/office/drawing/2014/main" id="{6A77EA19-3B9E-6456-FBCD-FC1CBB42AED2}"/>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8" name="Freeform 68">
                <a:extLst>
                  <a:ext uri="{FF2B5EF4-FFF2-40B4-BE49-F238E27FC236}">
                    <a16:creationId xmlns:a16="http://schemas.microsoft.com/office/drawing/2014/main" id="{515D4694-76FF-6695-3ED2-30F01B37F07B}"/>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9" name="Freeform 69">
                <a:extLst>
                  <a:ext uri="{FF2B5EF4-FFF2-40B4-BE49-F238E27FC236}">
                    <a16:creationId xmlns:a16="http://schemas.microsoft.com/office/drawing/2014/main" id="{461593CD-3414-9F60-757E-3D8618ED45CF}"/>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0" name="Freeform 66">
                <a:extLst>
                  <a:ext uri="{FF2B5EF4-FFF2-40B4-BE49-F238E27FC236}">
                    <a16:creationId xmlns:a16="http://schemas.microsoft.com/office/drawing/2014/main" id="{DA3DA33A-8136-25E8-EEB0-8A18EE67F5F7}"/>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grpSp>
        <p:nvGrpSpPr>
          <p:cNvPr id="61" name="Group 60">
            <a:extLst>
              <a:ext uri="{FF2B5EF4-FFF2-40B4-BE49-F238E27FC236}">
                <a16:creationId xmlns:a16="http://schemas.microsoft.com/office/drawing/2014/main" id="{FAC0D6C1-D809-7261-1C78-1D43C17E3C20}"/>
              </a:ext>
            </a:extLst>
          </p:cNvPr>
          <p:cNvGrpSpPr/>
          <p:nvPr/>
        </p:nvGrpSpPr>
        <p:grpSpPr>
          <a:xfrm>
            <a:off x="10643365" y="1579947"/>
            <a:ext cx="429351" cy="393719"/>
            <a:chOff x="4283372" y="2252718"/>
            <a:chExt cx="429351" cy="393719"/>
          </a:xfrm>
        </p:grpSpPr>
        <p:sp>
          <p:nvSpPr>
            <p:cNvPr id="62" name="Freeform 35">
              <a:extLst>
                <a:ext uri="{FF2B5EF4-FFF2-40B4-BE49-F238E27FC236}">
                  <a16:creationId xmlns:a16="http://schemas.microsoft.com/office/drawing/2014/main" id="{7221C0A4-6258-BD53-BC2B-BF650A19800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3" name="Freeform 36">
              <a:extLst>
                <a:ext uri="{FF2B5EF4-FFF2-40B4-BE49-F238E27FC236}">
                  <a16:creationId xmlns:a16="http://schemas.microsoft.com/office/drawing/2014/main" id="{A8514610-ABD0-A3CB-D11F-55F385BCB70C}"/>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37">
              <a:extLst>
                <a:ext uri="{FF2B5EF4-FFF2-40B4-BE49-F238E27FC236}">
                  <a16:creationId xmlns:a16="http://schemas.microsoft.com/office/drawing/2014/main" id="{228CF7E8-799E-83E3-B37E-AF24878A1A3F}"/>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38">
              <a:extLst>
                <a:ext uri="{FF2B5EF4-FFF2-40B4-BE49-F238E27FC236}">
                  <a16:creationId xmlns:a16="http://schemas.microsoft.com/office/drawing/2014/main" id="{102C38BE-DA5E-31CF-3F28-EC4B473D473B}"/>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39">
              <a:extLst>
                <a:ext uri="{FF2B5EF4-FFF2-40B4-BE49-F238E27FC236}">
                  <a16:creationId xmlns:a16="http://schemas.microsoft.com/office/drawing/2014/main" id="{BD05CDC0-5CF5-91E0-3500-F40F07728CA9}"/>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40">
              <a:extLst>
                <a:ext uri="{FF2B5EF4-FFF2-40B4-BE49-F238E27FC236}">
                  <a16:creationId xmlns:a16="http://schemas.microsoft.com/office/drawing/2014/main" id="{952F3A1B-A8AB-5D39-DAA6-CCED8193A9B2}"/>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41">
              <a:extLst>
                <a:ext uri="{FF2B5EF4-FFF2-40B4-BE49-F238E27FC236}">
                  <a16:creationId xmlns:a16="http://schemas.microsoft.com/office/drawing/2014/main" id="{0CCDCABA-C099-3856-CDE2-559389CC8E8C}"/>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9" name="Freeform 42">
              <a:extLst>
                <a:ext uri="{FF2B5EF4-FFF2-40B4-BE49-F238E27FC236}">
                  <a16:creationId xmlns:a16="http://schemas.microsoft.com/office/drawing/2014/main" id="{9921A069-96D9-35C2-124B-B83E4D9C2C33}"/>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0" name="Freeform 44">
              <a:extLst>
                <a:ext uri="{FF2B5EF4-FFF2-40B4-BE49-F238E27FC236}">
                  <a16:creationId xmlns:a16="http://schemas.microsoft.com/office/drawing/2014/main" id="{E4E8E2EB-D297-5CC4-7A3F-2F42FFC0F33E}"/>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1" name="Freeform 45">
              <a:extLst>
                <a:ext uri="{FF2B5EF4-FFF2-40B4-BE49-F238E27FC236}">
                  <a16:creationId xmlns:a16="http://schemas.microsoft.com/office/drawing/2014/main" id="{F5AE931B-58A7-509A-23D7-44E282538A07}"/>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2" name="Freeform 46">
              <a:extLst>
                <a:ext uri="{FF2B5EF4-FFF2-40B4-BE49-F238E27FC236}">
                  <a16:creationId xmlns:a16="http://schemas.microsoft.com/office/drawing/2014/main" id="{95E7D647-6A38-901A-1380-26C6BBCEAB1B}"/>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3" name="Freeform 47">
              <a:extLst>
                <a:ext uri="{FF2B5EF4-FFF2-40B4-BE49-F238E27FC236}">
                  <a16:creationId xmlns:a16="http://schemas.microsoft.com/office/drawing/2014/main" id="{C00DDB1F-932B-58A9-2648-1D7526C79013}"/>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4" name="Freeform 48">
              <a:extLst>
                <a:ext uri="{FF2B5EF4-FFF2-40B4-BE49-F238E27FC236}">
                  <a16:creationId xmlns:a16="http://schemas.microsoft.com/office/drawing/2014/main" id="{A6B2C6B7-CE53-F45B-B51D-0E61EC5721C5}"/>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9" name="Freeform 49">
              <a:extLst>
                <a:ext uri="{FF2B5EF4-FFF2-40B4-BE49-F238E27FC236}">
                  <a16:creationId xmlns:a16="http://schemas.microsoft.com/office/drawing/2014/main" id="{7CC3A956-AFCC-4A6E-3B2C-3376336896D0}"/>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3344AAB5-14C0-BE15-555A-4FDFB757B09F}"/>
              </a:ext>
            </a:extLst>
          </p:cNvPr>
          <p:cNvGrpSpPr/>
          <p:nvPr/>
        </p:nvGrpSpPr>
        <p:grpSpPr>
          <a:xfrm>
            <a:off x="2959408" y="3834474"/>
            <a:ext cx="361099" cy="279816"/>
            <a:chOff x="6943168" y="2354968"/>
            <a:chExt cx="361099" cy="279816"/>
          </a:xfrm>
        </p:grpSpPr>
        <p:sp>
          <p:nvSpPr>
            <p:cNvPr id="105" name="Freeform 54">
              <a:extLst>
                <a:ext uri="{FF2B5EF4-FFF2-40B4-BE49-F238E27FC236}">
                  <a16:creationId xmlns:a16="http://schemas.microsoft.com/office/drawing/2014/main" id="{F136FE11-A983-7ED0-FB00-33431AAE6083}"/>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6" name="Freeform 55">
              <a:extLst>
                <a:ext uri="{FF2B5EF4-FFF2-40B4-BE49-F238E27FC236}">
                  <a16:creationId xmlns:a16="http://schemas.microsoft.com/office/drawing/2014/main" id="{B080D98A-9DD3-7E9B-F02C-6CE64B3497FA}"/>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07" name="Freeform 56">
              <a:extLst>
                <a:ext uri="{FF2B5EF4-FFF2-40B4-BE49-F238E27FC236}">
                  <a16:creationId xmlns:a16="http://schemas.microsoft.com/office/drawing/2014/main" id="{05D67990-47F3-EF98-0390-1732E8CA745D}"/>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151" name="Freeform 61">
            <a:extLst>
              <a:ext uri="{FF2B5EF4-FFF2-40B4-BE49-F238E27FC236}">
                <a16:creationId xmlns:a16="http://schemas.microsoft.com/office/drawing/2014/main" id="{851A0AEE-B88C-088D-30F0-BEC1CFB606F3}"/>
              </a:ext>
            </a:extLst>
          </p:cNvPr>
          <p:cNvSpPr>
            <a:spLocks noEditPoints="1"/>
          </p:cNvSpPr>
          <p:nvPr/>
        </p:nvSpPr>
        <p:spPr bwMode="auto">
          <a:xfrm>
            <a:off x="6846823" y="3768801"/>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152" name="Group 151">
            <a:extLst>
              <a:ext uri="{FF2B5EF4-FFF2-40B4-BE49-F238E27FC236}">
                <a16:creationId xmlns:a16="http://schemas.microsoft.com/office/drawing/2014/main" id="{CE450879-D21D-501A-13E0-485860CD9CA7}"/>
              </a:ext>
            </a:extLst>
          </p:cNvPr>
          <p:cNvGrpSpPr/>
          <p:nvPr/>
        </p:nvGrpSpPr>
        <p:grpSpPr>
          <a:xfrm>
            <a:off x="6793022" y="1610968"/>
            <a:ext cx="468703" cy="340091"/>
            <a:chOff x="5153820" y="2317602"/>
            <a:chExt cx="468703" cy="340091"/>
          </a:xfrm>
        </p:grpSpPr>
        <p:sp>
          <p:nvSpPr>
            <p:cNvPr id="153" name="Freeform 24">
              <a:extLst>
                <a:ext uri="{FF2B5EF4-FFF2-40B4-BE49-F238E27FC236}">
                  <a16:creationId xmlns:a16="http://schemas.microsoft.com/office/drawing/2014/main" id="{79F437A7-381D-0731-1F6D-9813EDC285AA}"/>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4" name="Freeform 25">
              <a:extLst>
                <a:ext uri="{FF2B5EF4-FFF2-40B4-BE49-F238E27FC236}">
                  <a16:creationId xmlns:a16="http://schemas.microsoft.com/office/drawing/2014/main" id="{BE530457-8219-184E-4E3E-A58F64B7BFE8}"/>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155" name="Group 154">
            <a:extLst>
              <a:ext uri="{FF2B5EF4-FFF2-40B4-BE49-F238E27FC236}">
                <a16:creationId xmlns:a16="http://schemas.microsoft.com/office/drawing/2014/main" id="{90A8882F-4BAD-CCE5-6907-F2DE9685EE17}"/>
              </a:ext>
            </a:extLst>
          </p:cNvPr>
          <p:cNvGrpSpPr/>
          <p:nvPr/>
        </p:nvGrpSpPr>
        <p:grpSpPr>
          <a:xfrm>
            <a:off x="4878426" y="3806337"/>
            <a:ext cx="414770" cy="380184"/>
            <a:chOff x="9414555" y="2268033"/>
            <a:chExt cx="414770" cy="380184"/>
          </a:xfrm>
        </p:grpSpPr>
        <p:sp>
          <p:nvSpPr>
            <p:cNvPr id="156" name="Freeform 67">
              <a:extLst>
                <a:ext uri="{FF2B5EF4-FFF2-40B4-BE49-F238E27FC236}">
                  <a16:creationId xmlns:a16="http://schemas.microsoft.com/office/drawing/2014/main" id="{39F74EDB-FBC0-FCAF-2EC6-2E7BEA2BF946}"/>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7" name="Freeform 68">
              <a:extLst>
                <a:ext uri="{FF2B5EF4-FFF2-40B4-BE49-F238E27FC236}">
                  <a16:creationId xmlns:a16="http://schemas.microsoft.com/office/drawing/2014/main" id="{EA30CCCC-E6EB-FE4F-ECF6-F94CA1EDDB53}"/>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8" name="Freeform 69">
              <a:extLst>
                <a:ext uri="{FF2B5EF4-FFF2-40B4-BE49-F238E27FC236}">
                  <a16:creationId xmlns:a16="http://schemas.microsoft.com/office/drawing/2014/main" id="{2D9B18B3-F18E-968F-EF69-D6A195BE0B0C}"/>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59" name="Freeform 70">
              <a:extLst>
                <a:ext uri="{FF2B5EF4-FFF2-40B4-BE49-F238E27FC236}">
                  <a16:creationId xmlns:a16="http://schemas.microsoft.com/office/drawing/2014/main" id="{DE9BE337-4042-42E4-944F-66C8E48AC35A}"/>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0" name="Freeform 71">
              <a:extLst>
                <a:ext uri="{FF2B5EF4-FFF2-40B4-BE49-F238E27FC236}">
                  <a16:creationId xmlns:a16="http://schemas.microsoft.com/office/drawing/2014/main" id="{4218A64F-4A22-9636-9FAF-8351A70C280F}"/>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161" name="Freeform 66">
              <a:extLst>
                <a:ext uri="{FF2B5EF4-FFF2-40B4-BE49-F238E27FC236}">
                  <a16:creationId xmlns:a16="http://schemas.microsoft.com/office/drawing/2014/main" id="{3DE95E47-6C91-B65B-EBD1-9CCF1981D63F}"/>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62" name="Picture 2" descr="cinema Icon 1468738">
            <a:extLst>
              <a:ext uri="{FF2B5EF4-FFF2-40B4-BE49-F238E27FC236}">
                <a16:creationId xmlns:a16="http://schemas.microsoft.com/office/drawing/2014/main" id="{657E1853-4D88-3835-312E-A8220C8302B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9284" y="1565504"/>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4" descr="message Icon 4702918">
            <a:extLst>
              <a:ext uri="{FF2B5EF4-FFF2-40B4-BE49-F238E27FC236}">
                <a16:creationId xmlns:a16="http://schemas.microsoft.com/office/drawing/2014/main" id="{7003ABDE-4225-BC01-6462-8E1BCCDEAA2F}"/>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41015"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social media Icon 2731512">
            <a:extLst>
              <a:ext uri="{FF2B5EF4-FFF2-40B4-BE49-F238E27FC236}">
                <a16:creationId xmlns:a16="http://schemas.microsoft.com/office/drawing/2014/main" id="{A3EC459D-C9EE-E64F-1512-FB73A7635665}"/>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50" y="1586429"/>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03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and person sitting on a couch&#10;&#10;AI-generated content may be incorrect.">
            <a:extLst>
              <a:ext uri="{FF2B5EF4-FFF2-40B4-BE49-F238E27FC236}">
                <a16:creationId xmlns:a16="http://schemas.microsoft.com/office/drawing/2014/main" id="{C92BE0C7-E61B-14B8-07E4-C664DE8F087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advertising sticks in our brain and drives </a:t>
            </a:r>
            <a:r>
              <a:rPr lang="en-GB" sz="3200" dirty="0">
                <a:solidFill>
                  <a:schemeClr val="accent4"/>
                </a:solidFill>
              </a:rPr>
              <a:t>brand fame</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79B83815-512F-6E8B-5E2C-578B6453F50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TV Licensing - Invasion</a:t>
            </a:r>
          </a:p>
        </p:txBody>
      </p:sp>
    </p:spTree>
    <p:custDataLst>
      <p:tags r:id="rId1"/>
    </p:custDataLst>
    <p:extLst>
      <p:ext uri="{BB962C8B-B14F-4D97-AF65-F5344CB8AC3E}">
        <p14:creationId xmlns:p14="http://schemas.microsoft.com/office/powerpoint/2010/main" val="382698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olding a green object&#10;&#10;AI-generated content may be incorrect.">
            <a:extLst>
              <a:ext uri="{FF2B5EF4-FFF2-40B4-BE49-F238E27FC236}">
                <a16:creationId xmlns:a16="http://schemas.microsoft.com/office/drawing/2014/main" id="{25CC47FC-DD35-1B0A-26A7-94E612EFB38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1528" t="140" b="-140"/>
          <a:stretch/>
        </p:blipFill>
        <p:spPr>
          <a:xfrm>
            <a:off x="6007894" y="-9729"/>
            <a:ext cx="6184106" cy="5948364"/>
          </a:xfrm>
        </p:spPr>
      </p:pic>
      <p:sp>
        <p:nvSpPr>
          <p:cNvPr id="4" name="Title 3">
            <a:extLst>
              <a:ext uri="{FF2B5EF4-FFF2-40B4-BE49-F238E27FC236}">
                <a16:creationId xmlns:a16="http://schemas.microsoft.com/office/drawing/2014/main" id="{8224D7B9-6C55-4AEE-96CE-30A20445DC35}"/>
              </a:ext>
            </a:extLst>
          </p:cNvPr>
          <p:cNvSpPr>
            <a:spLocks noGrp="1"/>
          </p:cNvSpPr>
          <p:nvPr>
            <p:ph type="title"/>
          </p:nvPr>
        </p:nvSpPr>
        <p:spPr/>
        <p:txBody>
          <a:bodyPr/>
          <a:lstStyle/>
          <a:p>
            <a:r>
              <a:rPr lang="en-GB" dirty="0"/>
              <a:t>Why is brand fame important?</a:t>
            </a:r>
          </a:p>
        </p:txBody>
      </p:sp>
      <p:sp>
        <p:nvSpPr>
          <p:cNvPr id="3" name="Content Placeholder 2">
            <a:extLst>
              <a:ext uri="{FF2B5EF4-FFF2-40B4-BE49-F238E27FC236}">
                <a16:creationId xmlns:a16="http://schemas.microsoft.com/office/drawing/2014/main" id="{CA9A34BB-A7A6-4969-9672-DD90A400242F}"/>
              </a:ext>
            </a:extLst>
          </p:cNvPr>
          <p:cNvSpPr>
            <a:spLocks noGrp="1"/>
          </p:cNvSpPr>
          <p:nvPr>
            <p:ph type="body" sz="quarter" idx="13"/>
          </p:nvPr>
        </p:nvSpPr>
        <p:spPr/>
        <p:txBody>
          <a:bodyPr>
            <a:normAutofit/>
          </a:bodyPr>
          <a:lstStyle/>
          <a:p>
            <a:pPr marL="285750" indent="-285750">
              <a:buFontTx/>
              <a:buChar char="-"/>
            </a:pPr>
            <a:r>
              <a:rPr lang="en-GB" sz="1800" dirty="0"/>
              <a:t>Brand fame is important because famous brands are </a:t>
            </a:r>
            <a:r>
              <a:rPr lang="en-GB" sz="1800" b="1" dirty="0">
                <a:solidFill>
                  <a:schemeClr val="tx2"/>
                </a:solidFill>
              </a:rPr>
              <a:t>memorable</a:t>
            </a:r>
          </a:p>
          <a:p>
            <a:pPr marL="285750" indent="-285750">
              <a:buFontTx/>
              <a:buChar char="-"/>
            </a:pPr>
            <a:r>
              <a:rPr lang="en-GB" sz="1800" dirty="0"/>
              <a:t>Fame helps create </a:t>
            </a:r>
            <a:r>
              <a:rPr lang="en-GB" sz="1800" b="1" dirty="0">
                <a:solidFill>
                  <a:schemeClr val="tx2"/>
                </a:solidFill>
              </a:rPr>
              <a:t>mental availability</a:t>
            </a:r>
          </a:p>
          <a:p>
            <a:pPr marL="285750" indent="-285750">
              <a:buFontTx/>
              <a:buChar char="-"/>
            </a:pPr>
            <a:r>
              <a:rPr lang="en-GB" sz="1800" dirty="0"/>
              <a:t>Brands that are talked about seem </a:t>
            </a:r>
            <a:r>
              <a:rPr lang="en-GB" sz="1800" b="1" dirty="0">
                <a:solidFill>
                  <a:schemeClr val="tx2"/>
                </a:solidFill>
              </a:rPr>
              <a:t>bigger</a:t>
            </a:r>
            <a:r>
              <a:rPr lang="en-GB" sz="1800" dirty="0"/>
              <a:t> than they really are</a:t>
            </a:r>
          </a:p>
          <a:p>
            <a:pPr marL="285750" indent="-285750">
              <a:buFontTx/>
              <a:buChar char="-"/>
            </a:pPr>
            <a:r>
              <a:rPr lang="en-GB" sz="1800" dirty="0"/>
              <a:t>This creates ‘top of mind’ awareness &amp; </a:t>
            </a:r>
            <a:r>
              <a:rPr lang="en-GB" sz="1800" b="1" dirty="0">
                <a:solidFill>
                  <a:schemeClr val="tx2"/>
                </a:solidFill>
              </a:rPr>
              <a:t>influence</a:t>
            </a:r>
          </a:p>
          <a:p>
            <a:pPr marL="285750" indent="-285750">
              <a:buFontTx/>
              <a:buChar char="-"/>
            </a:pPr>
            <a:endParaRPr lang="en-GB" sz="1800" dirty="0"/>
          </a:p>
        </p:txBody>
      </p:sp>
      <p:sp>
        <p:nvSpPr>
          <p:cNvPr id="6" name="TextBox 5">
            <a:extLst>
              <a:ext uri="{FF2B5EF4-FFF2-40B4-BE49-F238E27FC236}">
                <a16:creationId xmlns:a16="http://schemas.microsoft.com/office/drawing/2014/main" id="{4E84A326-8594-75E6-956D-338115B29B8C}"/>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Wayfair – Rugby Player</a:t>
            </a:r>
          </a:p>
        </p:txBody>
      </p:sp>
    </p:spTree>
    <p:extLst>
      <p:ext uri="{BB962C8B-B14F-4D97-AF65-F5344CB8AC3E}">
        <p14:creationId xmlns:p14="http://schemas.microsoft.com/office/powerpoint/2010/main" val="37311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FBD588-FEB5-4A75-A363-B5FCF9AAD9A8}"/>
              </a:ext>
            </a:extLst>
          </p:cNvPr>
          <p:cNvSpPr>
            <a:spLocks noGrp="1"/>
          </p:cNvSpPr>
          <p:nvPr>
            <p:ph type="title"/>
          </p:nvPr>
        </p:nvSpPr>
        <p:spPr>
          <a:xfrm>
            <a:off x="371475" y="359944"/>
            <a:ext cx="11341099" cy="1021181"/>
          </a:xfrm>
        </p:spPr>
        <p:txBody>
          <a:bodyPr/>
          <a:lstStyle/>
          <a:p>
            <a:r>
              <a:rPr lang="en-GB" dirty="0"/>
              <a:t>TV drives fame more than any other media</a:t>
            </a:r>
          </a:p>
        </p:txBody>
      </p:sp>
      <p:sp>
        <p:nvSpPr>
          <p:cNvPr id="6" name="Text Placeholder 5">
            <a:extLst>
              <a:ext uri="{FF2B5EF4-FFF2-40B4-BE49-F238E27FC236}">
                <a16:creationId xmlns:a16="http://schemas.microsoft.com/office/drawing/2014/main" id="{BD7B055C-3F62-44CD-9FBF-B64C2C838CAE}"/>
              </a:ext>
            </a:extLst>
          </p:cNvPr>
          <p:cNvSpPr>
            <a:spLocks noGrp="1"/>
          </p:cNvSpPr>
          <p:nvPr>
            <p:ph type="body" sz="quarter" idx="15"/>
          </p:nvPr>
        </p:nvSpPr>
        <p:spPr/>
        <p:txBody>
          <a:bodyPr>
            <a:noAutofit/>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7" name="Chart 6">
            <a:extLst>
              <a:ext uri="{FF2B5EF4-FFF2-40B4-BE49-F238E27FC236}">
                <a16:creationId xmlns:a16="http://schemas.microsoft.com/office/drawing/2014/main" id="{87925770-01F7-4E31-9199-74AE05D4AACD}"/>
              </a:ext>
            </a:extLst>
          </p:cNvPr>
          <p:cNvGraphicFramePr/>
          <p:nvPr>
            <p:extLst>
              <p:ext uri="{D42A27DB-BD31-4B8C-83A1-F6EECF244321}">
                <p14:modId xmlns:p14="http://schemas.microsoft.com/office/powerpoint/2010/main" val="3081945314"/>
              </p:ext>
            </p:extLst>
          </p:nvPr>
        </p:nvGraphicFramePr>
        <p:xfrm>
          <a:off x="334788" y="1254345"/>
          <a:ext cx="11419970" cy="4047271"/>
        </p:xfrm>
        <a:graphic>
          <a:graphicData uri="http://schemas.openxmlformats.org/drawingml/2006/chart">
            <c:chart xmlns:c="http://schemas.openxmlformats.org/drawingml/2006/chart" xmlns:r="http://schemas.openxmlformats.org/officeDocument/2006/relationships" r:id="rId4"/>
          </a:graphicData>
        </a:graphic>
      </p:graphicFrame>
      <p:sp>
        <p:nvSpPr>
          <p:cNvPr id="63" name="Rectangle 62">
            <a:extLst>
              <a:ext uri="{FF2B5EF4-FFF2-40B4-BE49-F238E27FC236}">
                <a16:creationId xmlns:a16="http://schemas.microsoft.com/office/drawing/2014/main" id="{F7B8C19D-DCF8-4391-8A05-AEC4A3D21CC1}"/>
              </a:ext>
            </a:extLst>
          </p:cNvPr>
          <p:cNvSpPr/>
          <p:nvPr/>
        </p:nvSpPr>
        <p:spPr>
          <a:xfrm rot="16200000">
            <a:off x="-247896" y="2951006"/>
            <a:ext cx="1032144" cy="276999"/>
          </a:xfrm>
          <a:prstGeom prst="rect">
            <a:avLst/>
          </a:prstGeom>
        </p:spPr>
        <p:txBody>
          <a:bodyPr wrap="square">
            <a:spAutoFit/>
          </a:bodyPr>
          <a:lstStyle/>
          <a:p>
            <a:r>
              <a:rPr lang="en-GB" sz="1200" b="1" dirty="0"/>
              <a:t>% AGREE</a:t>
            </a:r>
          </a:p>
        </p:txBody>
      </p:sp>
      <p:grpSp>
        <p:nvGrpSpPr>
          <p:cNvPr id="72" name="Group 71">
            <a:extLst>
              <a:ext uri="{FF2B5EF4-FFF2-40B4-BE49-F238E27FC236}">
                <a16:creationId xmlns:a16="http://schemas.microsoft.com/office/drawing/2014/main" id="{FF3AC841-56E2-4EA5-9170-853633C4E368}"/>
              </a:ext>
            </a:extLst>
          </p:cNvPr>
          <p:cNvGrpSpPr/>
          <p:nvPr/>
        </p:nvGrpSpPr>
        <p:grpSpPr>
          <a:xfrm>
            <a:off x="1115343" y="1199604"/>
            <a:ext cx="366537" cy="292602"/>
            <a:chOff x="7227668" y="3481862"/>
            <a:chExt cx="500634" cy="388155"/>
          </a:xfrm>
          <a:solidFill>
            <a:schemeClr val="accent1"/>
          </a:solidFill>
        </p:grpSpPr>
        <p:sp>
          <p:nvSpPr>
            <p:cNvPr id="73" name="Rectangle 72">
              <a:extLst>
                <a:ext uri="{FF2B5EF4-FFF2-40B4-BE49-F238E27FC236}">
                  <a16:creationId xmlns:a16="http://schemas.microsoft.com/office/drawing/2014/main" id="{F4154D48-63FB-45F4-A3C4-97CC3B9EAA82}"/>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66%</a:t>
              </a:r>
            </a:p>
          </p:txBody>
        </p:sp>
        <p:sp>
          <p:nvSpPr>
            <p:cNvPr id="74" name="Isosceles Triangle 73">
              <a:extLst>
                <a:ext uri="{FF2B5EF4-FFF2-40B4-BE49-F238E27FC236}">
                  <a16:creationId xmlns:a16="http://schemas.microsoft.com/office/drawing/2014/main" id="{68CA40C1-B449-4245-8F5A-1F50F8A208B0}"/>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78" name="Group 77">
            <a:extLst>
              <a:ext uri="{FF2B5EF4-FFF2-40B4-BE49-F238E27FC236}">
                <a16:creationId xmlns:a16="http://schemas.microsoft.com/office/drawing/2014/main" id="{C1D612FC-308D-4C01-B94B-FCA157F75CCC}"/>
              </a:ext>
            </a:extLst>
          </p:cNvPr>
          <p:cNvGrpSpPr/>
          <p:nvPr/>
        </p:nvGrpSpPr>
        <p:grpSpPr>
          <a:xfrm>
            <a:off x="3859464" y="1808044"/>
            <a:ext cx="366537" cy="292602"/>
            <a:chOff x="7227668" y="3481862"/>
            <a:chExt cx="500634" cy="388155"/>
          </a:xfrm>
          <a:solidFill>
            <a:schemeClr val="accent1"/>
          </a:solidFill>
        </p:grpSpPr>
        <p:sp>
          <p:nvSpPr>
            <p:cNvPr id="79" name="Rectangle 78">
              <a:extLst>
                <a:ext uri="{FF2B5EF4-FFF2-40B4-BE49-F238E27FC236}">
                  <a16:creationId xmlns:a16="http://schemas.microsoft.com/office/drawing/2014/main" id="{0399F2B0-E894-4B3B-B9C2-EFFE72EE2DE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52%</a:t>
              </a:r>
            </a:p>
          </p:txBody>
        </p:sp>
        <p:sp>
          <p:nvSpPr>
            <p:cNvPr id="80" name="Isosceles Triangle 79">
              <a:extLst>
                <a:ext uri="{FF2B5EF4-FFF2-40B4-BE49-F238E27FC236}">
                  <a16:creationId xmlns:a16="http://schemas.microsoft.com/office/drawing/2014/main" id="{2BEB34CB-AA81-4D7D-B5B8-A2F685566E6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1" name="Group 80">
            <a:extLst>
              <a:ext uri="{FF2B5EF4-FFF2-40B4-BE49-F238E27FC236}">
                <a16:creationId xmlns:a16="http://schemas.microsoft.com/office/drawing/2014/main" id="{B5326F51-26E4-4B12-8DE6-04D355F838C6}"/>
              </a:ext>
            </a:extLst>
          </p:cNvPr>
          <p:cNvGrpSpPr/>
          <p:nvPr/>
        </p:nvGrpSpPr>
        <p:grpSpPr>
          <a:xfrm>
            <a:off x="5242011" y="2060857"/>
            <a:ext cx="366537" cy="292602"/>
            <a:chOff x="7227668" y="3481862"/>
            <a:chExt cx="500634" cy="388155"/>
          </a:xfrm>
          <a:solidFill>
            <a:schemeClr val="accent1"/>
          </a:solidFill>
        </p:grpSpPr>
        <p:sp>
          <p:nvSpPr>
            <p:cNvPr id="82" name="Rectangle 81">
              <a:extLst>
                <a:ext uri="{FF2B5EF4-FFF2-40B4-BE49-F238E27FC236}">
                  <a16:creationId xmlns:a16="http://schemas.microsoft.com/office/drawing/2014/main" id="{0B0A21CE-4823-468E-9917-873B78D8628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47%</a:t>
              </a:r>
            </a:p>
          </p:txBody>
        </p:sp>
        <p:sp>
          <p:nvSpPr>
            <p:cNvPr id="83" name="Isosceles Triangle 82">
              <a:extLst>
                <a:ext uri="{FF2B5EF4-FFF2-40B4-BE49-F238E27FC236}">
                  <a16:creationId xmlns:a16="http://schemas.microsoft.com/office/drawing/2014/main" id="{9E3EAC67-AB5E-4777-9346-80D86D4DDD1F}"/>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4" name="Group 83">
            <a:extLst>
              <a:ext uri="{FF2B5EF4-FFF2-40B4-BE49-F238E27FC236}">
                <a16:creationId xmlns:a16="http://schemas.microsoft.com/office/drawing/2014/main" id="{5766859A-8E08-49C2-A07B-1CDE81193273}"/>
              </a:ext>
            </a:extLst>
          </p:cNvPr>
          <p:cNvGrpSpPr/>
          <p:nvPr/>
        </p:nvGrpSpPr>
        <p:grpSpPr>
          <a:xfrm>
            <a:off x="6615199" y="1997359"/>
            <a:ext cx="366537" cy="292602"/>
            <a:chOff x="7227668" y="3481862"/>
            <a:chExt cx="500634" cy="388155"/>
          </a:xfrm>
          <a:solidFill>
            <a:schemeClr val="accent1"/>
          </a:solidFill>
        </p:grpSpPr>
        <p:sp>
          <p:nvSpPr>
            <p:cNvPr id="85" name="Rectangle 84">
              <a:extLst>
                <a:ext uri="{FF2B5EF4-FFF2-40B4-BE49-F238E27FC236}">
                  <a16:creationId xmlns:a16="http://schemas.microsoft.com/office/drawing/2014/main" id="{789881D6-B29A-4DE3-86AA-B87A0C535F9D}"/>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49%</a:t>
              </a:r>
            </a:p>
          </p:txBody>
        </p:sp>
        <p:sp>
          <p:nvSpPr>
            <p:cNvPr id="86" name="Isosceles Triangle 85">
              <a:extLst>
                <a:ext uri="{FF2B5EF4-FFF2-40B4-BE49-F238E27FC236}">
                  <a16:creationId xmlns:a16="http://schemas.microsoft.com/office/drawing/2014/main" id="{BF23AB91-D3EF-4502-849E-49292D681B1B}"/>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87" name="Group 86">
            <a:extLst>
              <a:ext uri="{FF2B5EF4-FFF2-40B4-BE49-F238E27FC236}">
                <a16:creationId xmlns:a16="http://schemas.microsoft.com/office/drawing/2014/main" id="{ECBC2D13-448B-413B-8DFC-4AE7252527DB}"/>
              </a:ext>
            </a:extLst>
          </p:cNvPr>
          <p:cNvGrpSpPr/>
          <p:nvPr/>
        </p:nvGrpSpPr>
        <p:grpSpPr>
          <a:xfrm>
            <a:off x="7975827" y="2379266"/>
            <a:ext cx="366537" cy="292590"/>
            <a:chOff x="7227668" y="3481876"/>
            <a:chExt cx="500634" cy="388141"/>
          </a:xfrm>
          <a:solidFill>
            <a:schemeClr val="accent1"/>
          </a:solidFill>
        </p:grpSpPr>
        <p:sp>
          <p:nvSpPr>
            <p:cNvPr id="88" name="Rectangle 87">
              <a:extLst>
                <a:ext uri="{FF2B5EF4-FFF2-40B4-BE49-F238E27FC236}">
                  <a16:creationId xmlns:a16="http://schemas.microsoft.com/office/drawing/2014/main" id="{34BDBB32-0121-4676-9F03-B83C09D803DA}"/>
                </a:ext>
              </a:extLst>
            </p:cNvPr>
            <p:cNvSpPr/>
            <p:nvPr/>
          </p:nvSpPr>
          <p:spPr>
            <a:xfrm>
              <a:off x="7227668" y="3481876"/>
              <a:ext cx="500634" cy="2734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40%</a:t>
              </a:r>
            </a:p>
          </p:txBody>
        </p:sp>
        <p:sp>
          <p:nvSpPr>
            <p:cNvPr id="89" name="Isosceles Triangle 88">
              <a:extLst>
                <a:ext uri="{FF2B5EF4-FFF2-40B4-BE49-F238E27FC236}">
                  <a16:creationId xmlns:a16="http://schemas.microsoft.com/office/drawing/2014/main" id="{24F66DA1-33E4-4ADD-810A-871EB356E24E}"/>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0" name="Group 89">
            <a:extLst>
              <a:ext uri="{FF2B5EF4-FFF2-40B4-BE49-F238E27FC236}">
                <a16:creationId xmlns:a16="http://schemas.microsoft.com/office/drawing/2014/main" id="{5CE03059-9769-45A4-9365-BA41CD2BF420}"/>
              </a:ext>
            </a:extLst>
          </p:cNvPr>
          <p:cNvGrpSpPr/>
          <p:nvPr/>
        </p:nvGrpSpPr>
        <p:grpSpPr>
          <a:xfrm>
            <a:off x="9307132" y="2100432"/>
            <a:ext cx="366537" cy="292602"/>
            <a:chOff x="7227668" y="3481862"/>
            <a:chExt cx="500634" cy="388155"/>
          </a:xfrm>
          <a:solidFill>
            <a:schemeClr val="accent1"/>
          </a:solidFill>
        </p:grpSpPr>
        <p:sp>
          <p:nvSpPr>
            <p:cNvPr id="91" name="Rectangle 90">
              <a:extLst>
                <a:ext uri="{FF2B5EF4-FFF2-40B4-BE49-F238E27FC236}">
                  <a16:creationId xmlns:a16="http://schemas.microsoft.com/office/drawing/2014/main" id="{0F008BAC-43F7-48F2-BFAC-BA69239C47E4}"/>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46%</a:t>
              </a:r>
            </a:p>
          </p:txBody>
        </p:sp>
        <p:sp>
          <p:nvSpPr>
            <p:cNvPr id="92" name="Isosceles Triangle 91">
              <a:extLst>
                <a:ext uri="{FF2B5EF4-FFF2-40B4-BE49-F238E27FC236}">
                  <a16:creationId xmlns:a16="http://schemas.microsoft.com/office/drawing/2014/main" id="{62BC4A1A-611E-4C2A-BE0F-D5D738829922}"/>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93" name="Group 92">
            <a:extLst>
              <a:ext uri="{FF2B5EF4-FFF2-40B4-BE49-F238E27FC236}">
                <a16:creationId xmlns:a16="http://schemas.microsoft.com/office/drawing/2014/main" id="{BFF3B35F-8400-46D6-B846-4194A91E4C26}"/>
              </a:ext>
            </a:extLst>
          </p:cNvPr>
          <p:cNvGrpSpPr/>
          <p:nvPr/>
        </p:nvGrpSpPr>
        <p:grpSpPr>
          <a:xfrm>
            <a:off x="10677281" y="2602433"/>
            <a:ext cx="366537" cy="292602"/>
            <a:chOff x="7227668" y="3481862"/>
            <a:chExt cx="500634" cy="388155"/>
          </a:xfrm>
          <a:solidFill>
            <a:schemeClr val="accent1"/>
          </a:solidFill>
        </p:grpSpPr>
        <p:sp>
          <p:nvSpPr>
            <p:cNvPr id="94" name="Rectangle 93">
              <a:extLst>
                <a:ext uri="{FF2B5EF4-FFF2-40B4-BE49-F238E27FC236}">
                  <a16:creationId xmlns:a16="http://schemas.microsoft.com/office/drawing/2014/main" id="{8D6B46B9-972C-42AC-A7B8-EFC1E8B1BF47}"/>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95" name="Isosceles Triangle 94">
              <a:extLst>
                <a:ext uri="{FF2B5EF4-FFF2-40B4-BE49-F238E27FC236}">
                  <a16:creationId xmlns:a16="http://schemas.microsoft.com/office/drawing/2014/main" id="{F139F7F9-77D3-4690-96E7-00D766B43DE5}"/>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01" name="Isosceles Triangle 100">
            <a:extLst>
              <a:ext uri="{FF2B5EF4-FFF2-40B4-BE49-F238E27FC236}">
                <a16:creationId xmlns:a16="http://schemas.microsoft.com/office/drawing/2014/main" id="{3D61D77D-F7A9-47AF-BE29-1510BCDE2A04}"/>
              </a:ext>
            </a:extLst>
          </p:cNvPr>
          <p:cNvSpPr/>
          <p:nvPr/>
        </p:nvSpPr>
        <p:spPr>
          <a:xfrm rot="10800000">
            <a:off x="1610367" y="3850549"/>
            <a:ext cx="122041" cy="864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nvGrpSpPr>
          <p:cNvPr id="102" name="Group 101">
            <a:extLst>
              <a:ext uri="{FF2B5EF4-FFF2-40B4-BE49-F238E27FC236}">
                <a16:creationId xmlns:a16="http://schemas.microsoft.com/office/drawing/2014/main" id="{5DF585BD-8404-4322-850F-E1DD2D961C14}"/>
              </a:ext>
            </a:extLst>
          </p:cNvPr>
          <p:cNvGrpSpPr/>
          <p:nvPr/>
        </p:nvGrpSpPr>
        <p:grpSpPr>
          <a:xfrm>
            <a:off x="2940739" y="2923485"/>
            <a:ext cx="351722" cy="292605"/>
            <a:chOff x="7227668" y="3481858"/>
            <a:chExt cx="502286" cy="388159"/>
          </a:xfrm>
          <a:solidFill>
            <a:schemeClr val="accent1"/>
          </a:solidFill>
        </p:grpSpPr>
        <p:sp>
          <p:nvSpPr>
            <p:cNvPr id="103" name="Rectangle 102">
              <a:extLst>
                <a:ext uri="{FF2B5EF4-FFF2-40B4-BE49-F238E27FC236}">
                  <a16:creationId xmlns:a16="http://schemas.microsoft.com/office/drawing/2014/main" id="{0B9F7FDF-BB4C-4729-81BD-33362B620D7C}"/>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04" name="Isosceles Triangle 103">
              <a:extLst>
                <a:ext uri="{FF2B5EF4-FFF2-40B4-BE49-F238E27FC236}">
                  <a16:creationId xmlns:a16="http://schemas.microsoft.com/office/drawing/2014/main" id="{289CB761-2192-4FB4-8958-2026C1463CDA}"/>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5" name="Group 104">
            <a:extLst>
              <a:ext uri="{FF2B5EF4-FFF2-40B4-BE49-F238E27FC236}">
                <a16:creationId xmlns:a16="http://schemas.microsoft.com/office/drawing/2014/main" id="{5252E7FF-944C-41EB-A46A-D2469969FE56}"/>
              </a:ext>
            </a:extLst>
          </p:cNvPr>
          <p:cNvGrpSpPr/>
          <p:nvPr/>
        </p:nvGrpSpPr>
        <p:grpSpPr>
          <a:xfrm>
            <a:off x="4292674" y="2602433"/>
            <a:ext cx="351722" cy="292605"/>
            <a:chOff x="7227668" y="3481858"/>
            <a:chExt cx="502286" cy="388159"/>
          </a:xfrm>
          <a:solidFill>
            <a:schemeClr val="accent1"/>
          </a:solidFill>
        </p:grpSpPr>
        <p:sp>
          <p:nvSpPr>
            <p:cNvPr id="106" name="Rectangle 105">
              <a:extLst>
                <a:ext uri="{FF2B5EF4-FFF2-40B4-BE49-F238E27FC236}">
                  <a16:creationId xmlns:a16="http://schemas.microsoft.com/office/drawing/2014/main" id="{D6A33D22-87E9-48E9-9CB5-EB6DD62B8981}"/>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35%</a:t>
              </a:r>
            </a:p>
          </p:txBody>
        </p:sp>
        <p:sp>
          <p:nvSpPr>
            <p:cNvPr id="107" name="Isosceles Triangle 106">
              <a:extLst>
                <a:ext uri="{FF2B5EF4-FFF2-40B4-BE49-F238E27FC236}">
                  <a16:creationId xmlns:a16="http://schemas.microsoft.com/office/drawing/2014/main" id="{86577FE7-3F5B-4C60-9EA3-8F81779CC3F0}"/>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08" name="Group 107">
            <a:extLst>
              <a:ext uri="{FF2B5EF4-FFF2-40B4-BE49-F238E27FC236}">
                <a16:creationId xmlns:a16="http://schemas.microsoft.com/office/drawing/2014/main" id="{DE2E6136-6000-4055-AB98-33B5BCCF17A4}"/>
              </a:ext>
            </a:extLst>
          </p:cNvPr>
          <p:cNvGrpSpPr/>
          <p:nvPr/>
        </p:nvGrpSpPr>
        <p:grpSpPr>
          <a:xfrm>
            <a:off x="5657624" y="3355157"/>
            <a:ext cx="351722" cy="292605"/>
            <a:chOff x="7227668" y="3481858"/>
            <a:chExt cx="502286" cy="388159"/>
          </a:xfrm>
          <a:solidFill>
            <a:schemeClr val="accent1"/>
          </a:solidFill>
        </p:grpSpPr>
        <p:sp>
          <p:nvSpPr>
            <p:cNvPr id="109" name="Rectangle 108">
              <a:extLst>
                <a:ext uri="{FF2B5EF4-FFF2-40B4-BE49-F238E27FC236}">
                  <a16:creationId xmlns:a16="http://schemas.microsoft.com/office/drawing/2014/main" id="{0BD00E70-D3EE-4414-83F9-9F1CCEA39544}"/>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17%</a:t>
              </a:r>
            </a:p>
          </p:txBody>
        </p:sp>
        <p:sp>
          <p:nvSpPr>
            <p:cNvPr id="110" name="Isosceles Triangle 109">
              <a:extLst>
                <a:ext uri="{FF2B5EF4-FFF2-40B4-BE49-F238E27FC236}">
                  <a16:creationId xmlns:a16="http://schemas.microsoft.com/office/drawing/2014/main" id="{EE6F5D8B-191B-4929-B53E-FC97EA1B04B1}"/>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1" name="Group 110">
            <a:extLst>
              <a:ext uri="{FF2B5EF4-FFF2-40B4-BE49-F238E27FC236}">
                <a16:creationId xmlns:a16="http://schemas.microsoft.com/office/drawing/2014/main" id="{4B06C466-E0C9-4257-841C-2937013D799D}"/>
              </a:ext>
            </a:extLst>
          </p:cNvPr>
          <p:cNvGrpSpPr/>
          <p:nvPr/>
        </p:nvGrpSpPr>
        <p:grpSpPr>
          <a:xfrm>
            <a:off x="7031477" y="2422487"/>
            <a:ext cx="351722" cy="292605"/>
            <a:chOff x="7227668" y="3481858"/>
            <a:chExt cx="502286" cy="388159"/>
          </a:xfrm>
          <a:solidFill>
            <a:schemeClr val="accent1"/>
          </a:solidFill>
        </p:grpSpPr>
        <p:sp>
          <p:nvSpPr>
            <p:cNvPr id="112" name="Rectangle 111">
              <a:extLst>
                <a:ext uri="{FF2B5EF4-FFF2-40B4-BE49-F238E27FC236}">
                  <a16:creationId xmlns:a16="http://schemas.microsoft.com/office/drawing/2014/main" id="{6214F50C-697E-4712-B2A5-C496A7030337}"/>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39%</a:t>
              </a:r>
            </a:p>
          </p:txBody>
        </p:sp>
        <p:sp>
          <p:nvSpPr>
            <p:cNvPr id="113" name="Isosceles Triangle 112">
              <a:extLst>
                <a:ext uri="{FF2B5EF4-FFF2-40B4-BE49-F238E27FC236}">
                  <a16:creationId xmlns:a16="http://schemas.microsoft.com/office/drawing/2014/main" id="{FE2A74BE-1F35-45F6-A49C-1461E3EE3BC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4" name="Group 113">
            <a:extLst>
              <a:ext uri="{FF2B5EF4-FFF2-40B4-BE49-F238E27FC236}">
                <a16:creationId xmlns:a16="http://schemas.microsoft.com/office/drawing/2014/main" id="{878F3C6C-51B8-47AD-960B-BFFE8FB58F83}"/>
              </a:ext>
            </a:extLst>
          </p:cNvPr>
          <p:cNvGrpSpPr/>
          <p:nvPr/>
        </p:nvGrpSpPr>
        <p:grpSpPr>
          <a:xfrm>
            <a:off x="8364281" y="2966713"/>
            <a:ext cx="351722" cy="292605"/>
            <a:chOff x="7227668" y="3481858"/>
            <a:chExt cx="502286" cy="388159"/>
          </a:xfrm>
          <a:solidFill>
            <a:schemeClr val="accent1"/>
          </a:solidFill>
        </p:grpSpPr>
        <p:sp>
          <p:nvSpPr>
            <p:cNvPr id="115" name="Rectangle 114">
              <a:extLst>
                <a:ext uri="{FF2B5EF4-FFF2-40B4-BE49-F238E27FC236}">
                  <a16:creationId xmlns:a16="http://schemas.microsoft.com/office/drawing/2014/main" id="{EA0A23D9-1FCF-4400-912D-D249FA40C6BB}"/>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27%</a:t>
              </a:r>
            </a:p>
          </p:txBody>
        </p:sp>
        <p:sp>
          <p:nvSpPr>
            <p:cNvPr id="116" name="Isosceles Triangle 115">
              <a:extLst>
                <a:ext uri="{FF2B5EF4-FFF2-40B4-BE49-F238E27FC236}">
                  <a16:creationId xmlns:a16="http://schemas.microsoft.com/office/drawing/2014/main" id="{1EE4C39A-CAF0-40B8-BD1D-330B8EC9A15C}"/>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17" name="Group 116">
            <a:extLst>
              <a:ext uri="{FF2B5EF4-FFF2-40B4-BE49-F238E27FC236}">
                <a16:creationId xmlns:a16="http://schemas.microsoft.com/office/drawing/2014/main" id="{98D5E2ED-3082-418F-A969-CF704544B875}"/>
              </a:ext>
            </a:extLst>
          </p:cNvPr>
          <p:cNvGrpSpPr/>
          <p:nvPr/>
        </p:nvGrpSpPr>
        <p:grpSpPr>
          <a:xfrm>
            <a:off x="9744031" y="2911340"/>
            <a:ext cx="351722" cy="292605"/>
            <a:chOff x="7227668" y="3481858"/>
            <a:chExt cx="502286" cy="388159"/>
          </a:xfrm>
          <a:solidFill>
            <a:schemeClr val="accent1"/>
          </a:solidFill>
        </p:grpSpPr>
        <p:sp>
          <p:nvSpPr>
            <p:cNvPr id="118" name="Rectangle 117">
              <a:extLst>
                <a:ext uri="{FF2B5EF4-FFF2-40B4-BE49-F238E27FC236}">
                  <a16:creationId xmlns:a16="http://schemas.microsoft.com/office/drawing/2014/main" id="{EDC5D370-DE97-4E9B-9D09-7A12E55DB1D8}"/>
                </a:ext>
              </a:extLst>
            </p:cNvPr>
            <p:cNvSpPr/>
            <p:nvPr/>
          </p:nvSpPr>
          <p:spPr>
            <a:xfrm>
              <a:off x="7227668" y="3481858"/>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28%</a:t>
              </a:r>
            </a:p>
          </p:txBody>
        </p:sp>
        <p:sp>
          <p:nvSpPr>
            <p:cNvPr id="119" name="Isosceles Triangle 118">
              <a:extLst>
                <a:ext uri="{FF2B5EF4-FFF2-40B4-BE49-F238E27FC236}">
                  <a16:creationId xmlns:a16="http://schemas.microsoft.com/office/drawing/2014/main" id="{53515E64-6B60-4539-82B0-582B31A054DD}"/>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0" name="Group 119">
            <a:extLst>
              <a:ext uri="{FF2B5EF4-FFF2-40B4-BE49-F238E27FC236}">
                <a16:creationId xmlns:a16="http://schemas.microsoft.com/office/drawing/2014/main" id="{1C0C1811-D0D0-4031-B4DE-5EF0D658F278}"/>
              </a:ext>
            </a:extLst>
          </p:cNvPr>
          <p:cNvGrpSpPr/>
          <p:nvPr/>
        </p:nvGrpSpPr>
        <p:grpSpPr>
          <a:xfrm>
            <a:off x="1602025" y="2661986"/>
            <a:ext cx="351722" cy="292582"/>
            <a:chOff x="7227668" y="3481885"/>
            <a:chExt cx="502286" cy="388132"/>
          </a:xfrm>
          <a:solidFill>
            <a:schemeClr val="accent1"/>
          </a:solidFill>
        </p:grpSpPr>
        <p:sp>
          <p:nvSpPr>
            <p:cNvPr id="121" name="Rectangle 120">
              <a:extLst>
                <a:ext uri="{FF2B5EF4-FFF2-40B4-BE49-F238E27FC236}">
                  <a16:creationId xmlns:a16="http://schemas.microsoft.com/office/drawing/2014/main" id="{CAF19207-7314-4CA0-99AC-7348B0D88B49}"/>
                </a:ext>
              </a:extLst>
            </p:cNvPr>
            <p:cNvSpPr/>
            <p:nvPr/>
          </p:nvSpPr>
          <p:spPr>
            <a:xfrm>
              <a:off x="7227668" y="3481885"/>
              <a:ext cx="502286" cy="273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34%</a:t>
              </a:r>
            </a:p>
          </p:txBody>
        </p:sp>
        <p:sp>
          <p:nvSpPr>
            <p:cNvPr id="122" name="Isosceles Triangle 121">
              <a:extLst>
                <a:ext uri="{FF2B5EF4-FFF2-40B4-BE49-F238E27FC236}">
                  <a16:creationId xmlns:a16="http://schemas.microsoft.com/office/drawing/2014/main" id="{FE9E4E35-ABD8-438A-BB60-93B0E40D2F8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123" name="Group 122">
            <a:extLst>
              <a:ext uri="{FF2B5EF4-FFF2-40B4-BE49-F238E27FC236}">
                <a16:creationId xmlns:a16="http://schemas.microsoft.com/office/drawing/2014/main" id="{2DE85ACE-CFE8-4587-B8B1-CBB34A3CAAF9}"/>
              </a:ext>
            </a:extLst>
          </p:cNvPr>
          <p:cNvGrpSpPr/>
          <p:nvPr/>
        </p:nvGrpSpPr>
        <p:grpSpPr>
          <a:xfrm>
            <a:off x="11118476" y="3322642"/>
            <a:ext cx="351722" cy="292602"/>
            <a:chOff x="7227668" y="3481862"/>
            <a:chExt cx="502286" cy="388155"/>
          </a:xfrm>
          <a:solidFill>
            <a:schemeClr val="accent1"/>
          </a:solidFill>
        </p:grpSpPr>
        <p:sp>
          <p:nvSpPr>
            <p:cNvPr id="124" name="Rectangle 123">
              <a:extLst>
                <a:ext uri="{FF2B5EF4-FFF2-40B4-BE49-F238E27FC236}">
                  <a16:creationId xmlns:a16="http://schemas.microsoft.com/office/drawing/2014/main" id="{3CB66994-0829-486E-BAFF-5AC76D51840A}"/>
                </a:ext>
              </a:extLst>
            </p:cNvPr>
            <p:cNvSpPr/>
            <p:nvPr/>
          </p:nvSpPr>
          <p:spPr>
            <a:xfrm>
              <a:off x="7227668" y="3481862"/>
              <a:ext cx="502286" cy="27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19%</a:t>
              </a:r>
            </a:p>
          </p:txBody>
        </p:sp>
        <p:sp>
          <p:nvSpPr>
            <p:cNvPr id="125" name="Isosceles Triangle 124">
              <a:extLst>
                <a:ext uri="{FF2B5EF4-FFF2-40B4-BE49-F238E27FC236}">
                  <a16:creationId xmlns:a16="http://schemas.microsoft.com/office/drawing/2014/main" id="{2C76F363-718B-4EBF-BA17-22FCD4773DDE}"/>
                </a:ext>
              </a:extLst>
            </p:cNvPr>
            <p:cNvSpPr/>
            <p:nvPr/>
          </p:nvSpPr>
          <p:spPr>
            <a:xfrm rot="10800000">
              <a:off x="7391668" y="3755328"/>
              <a:ext cx="174284" cy="1146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grpSp>
        <p:nvGrpSpPr>
          <p:cNvPr id="2" name="Group 1">
            <a:extLst>
              <a:ext uri="{FF2B5EF4-FFF2-40B4-BE49-F238E27FC236}">
                <a16:creationId xmlns:a16="http://schemas.microsoft.com/office/drawing/2014/main" id="{AF30317A-BACE-128C-1FCC-8017945E1040}"/>
              </a:ext>
            </a:extLst>
          </p:cNvPr>
          <p:cNvGrpSpPr/>
          <p:nvPr/>
        </p:nvGrpSpPr>
        <p:grpSpPr>
          <a:xfrm>
            <a:off x="2504066" y="1601920"/>
            <a:ext cx="366537" cy="292602"/>
            <a:chOff x="7227668" y="3481862"/>
            <a:chExt cx="500634" cy="388155"/>
          </a:xfrm>
          <a:solidFill>
            <a:schemeClr val="accent1"/>
          </a:solidFill>
        </p:grpSpPr>
        <p:sp>
          <p:nvSpPr>
            <p:cNvPr id="3" name="Rectangle 2">
              <a:extLst>
                <a:ext uri="{FF2B5EF4-FFF2-40B4-BE49-F238E27FC236}">
                  <a16:creationId xmlns:a16="http://schemas.microsoft.com/office/drawing/2014/main" id="{3542B0D8-0ECD-F72F-F4A5-53379DDCEC0B}"/>
                </a:ext>
              </a:extLst>
            </p:cNvPr>
            <p:cNvSpPr/>
            <p:nvPr/>
          </p:nvSpPr>
          <p:spPr>
            <a:xfrm>
              <a:off x="7227668" y="3481862"/>
              <a:ext cx="500634" cy="2734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t>57%</a:t>
              </a:r>
            </a:p>
          </p:txBody>
        </p:sp>
        <p:sp>
          <p:nvSpPr>
            <p:cNvPr id="4" name="Isosceles Triangle 3">
              <a:extLst>
                <a:ext uri="{FF2B5EF4-FFF2-40B4-BE49-F238E27FC236}">
                  <a16:creationId xmlns:a16="http://schemas.microsoft.com/office/drawing/2014/main" id="{06122F61-70D5-B57D-EE38-597B0BB35FB4}"/>
                </a:ext>
              </a:extLst>
            </p:cNvPr>
            <p:cNvSpPr/>
            <p:nvPr/>
          </p:nvSpPr>
          <p:spPr>
            <a:xfrm rot="10800000">
              <a:off x="7390844" y="3755328"/>
              <a:ext cx="174284" cy="11468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Tree>
    <p:custDataLst>
      <p:tags r:id="rId1"/>
    </p:custDataLst>
    <p:extLst>
      <p:ext uri="{BB962C8B-B14F-4D97-AF65-F5344CB8AC3E}">
        <p14:creationId xmlns:p14="http://schemas.microsoft.com/office/powerpoint/2010/main" val="320211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DBCFB683-DC41-40DE-9858-EA263CF5D3EE}"/>
              </a:ext>
            </a:extLst>
          </p:cNvPr>
          <p:cNvGraphicFramePr>
            <a:graphicFrameLocks/>
          </p:cNvGraphicFramePr>
          <p:nvPr/>
        </p:nvGraphicFramePr>
        <p:xfrm>
          <a:off x="439083" y="883982"/>
          <a:ext cx="11273491" cy="518064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9FA399CC-0D08-4DC2-8EB4-3E7E528CAE5F}"/>
              </a:ext>
            </a:extLst>
          </p:cNvPr>
          <p:cNvSpPr>
            <a:spLocks noGrp="1"/>
          </p:cNvSpPr>
          <p:nvPr>
            <p:ph type="title"/>
          </p:nvPr>
        </p:nvSpPr>
        <p:spPr/>
        <p:txBody>
          <a:bodyPr/>
          <a:lstStyle/>
          <a:p>
            <a:r>
              <a:rPr lang="en-GB" dirty="0"/>
              <a:t>Emotional &amp; fame strategies are the most efficient</a:t>
            </a:r>
            <a:br>
              <a:rPr lang="en-GB" dirty="0"/>
            </a:br>
            <a:endParaRPr lang="en-GB" dirty="0"/>
          </a:p>
        </p:txBody>
      </p:sp>
      <p:sp>
        <p:nvSpPr>
          <p:cNvPr id="3" name="Text Placeholder 2">
            <a:extLst>
              <a:ext uri="{FF2B5EF4-FFF2-40B4-BE49-F238E27FC236}">
                <a16:creationId xmlns:a16="http://schemas.microsoft.com/office/drawing/2014/main" id="{F9387AA5-24C3-48EA-ABB7-37BFB8EE6FB5}"/>
              </a:ext>
            </a:extLst>
          </p:cNvPr>
          <p:cNvSpPr>
            <a:spLocks noGrp="1"/>
          </p:cNvSpPr>
          <p:nvPr>
            <p:ph type="body" sz="quarter" idx="15"/>
          </p:nvPr>
        </p:nvSpPr>
        <p:spPr/>
        <p:txBody>
          <a:bodyPr/>
          <a:lstStyle/>
          <a:p>
            <a:r>
              <a:rPr lang="en-GB" dirty="0"/>
              <a:t>Source:  IPA Databank, 2004-2016 </a:t>
            </a:r>
          </a:p>
        </p:txBody>
      </p:sp>
      <p:grpSp>
        <p:nvGrpSpPr>
          <p:cNvPr id="5" name="Group 4">
            <a:extLst>
              <a:ext uri="{FF2B5EF4-FFF2-40B4-BE49-F238E27FC236}">
                <a16:creationId xmlns:a16="http://schemas.microsoft.com/office/drawing/2014/main" id="{9123CC7D-2278-4041-8183-B5CD053D37DE}"/>
              </a:ext>
            </a:extLst>
          </p:cNvPr>
          <p:cNvGrpSpPr/>
          <p:nvPr/>
        </p:nvGrpSpPr>
        <p:grpSpPr>
          <a:xfrm>
            <a:off x="2996518" y="3983829"/>
            <a:ext cx="539261" cy="388159"/>
            <a:chOff x="8916260" y="2301857"/>
            <a:chExt cx="539261" cy="388159"/>
          </a:xfrm>
          <a:solidFill>
            <a:schemeClr val="accent2"/>
          </a:solidFill>
        </p:grpSpPr>
        <p:sp>
          <p:nvSpPr>
            <p:cNvPr id="6" name="Rectangle 5">
              <a:extLst>
                <a:ext uri="{FF2B5EF4-FFF2-40B4-BE49-F238E27FC236}">
                  <a16:creationId xmlns:a16="http://schemas.microsoft.com/office/drawing/2014/main" id="{FFFBC772-F49C-4A28-961A-C8EE8DF6D4CF}"/>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7" name="Isosceles Triangle 6">
              <a:extLst>
                <a:ext uri="{FF2B5EF4-FFF2-40B4-BE49-F238E27FC236}">
                  <a16:creationId xmlns:a16="http://schemas.microsoft.com/office/drawing/2014/main" id="{F4D75AED-E593-4EC3-86B9-B27C5247DA9C}"/>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478D489F-6474-47B9-A6A5-3480749DF0C5}"/>
              </a:ext>
            </a:extLst>
          </p:cNvPr>
          <p:cNvSpPr txBox="1"/>
          <p:nvPr/>
        </p:nvSpPr>
        <p:spPr>
          <a:xfrm>
            <a:off x="2904197" y="3993951"/>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0.2</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91783C3-4C55-4281-81A7-DCEA38F98817}"/>
              </a:ext>
            </a:extLst>
          </p:cNvPr>
          <p:cNvGrpSpPr/>
          <p:nvPr/>
        </p:nvGrpSpPr>
        <p:grpSpPr>
          <a:xfrm>
            <a:off x="6153105" y="2670510"/>
            <a:ext cx="539261" cy="388159"/>
            <a:chOff x="8916260" y="2301857"/>
            <a:chExt cx="539261" cy="388159"/>
          </a:xfrm>
          <a:solidFill>
            <a:schemeClr val="accent2"/>
          </a:solidFill>
        </p:grpSpPr>
        <p:sp>
          <p:nvSpPr>
            <p:cNvPr id="10" name="Rectangle 9">
              <a:extLst>
                <a:ext uri="{FF2B5EF4-FFF2-40B4-BE49-F238E27FC236}">
                  <a16:creationId xmlns:a16="http://schemas.microsoft.com/office/drawing/2014/main" id="{07CE2425-F2A8-4364-A967-29FB8654DB70}"/>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1" name="Isosceles Triangle 10">
              <a:extLst>
                <a:ext uri="{FF2B5EF4-FFF2-40B4-BE49-F238E27FC236}">
                  <a16:creationId xmlns:a16="http://schemas.microsoft.com/office/drawing/2014/main" id="{11004225-EA36-437A-855F-C1A787F7F38B}"/>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C028A0A7-3F14-4C72-8724-78327B0A8B06}"/>
              </a:ext>
            </a:extLst>
          </p:cNvPr>
          <p:cNvSpPr txBox="1"/>
          <p:nvPr/>
        </p:nvSpPr>
        <p:spPr>
          <a:xfrm>
            <a:off x="6047558" y="264533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C69A3A53-98BC-4C85-9797-5584797FA9EE}"/>
              </a:ext>
            </a:extLst>
          </p:cNvPr>
          <p:cNvSpPr txBox="1"/>
          <p:nvPr/>
        </p:nvSpPr>
        <p:spPr>
          <a:xfrm>
            <a:off x="9147877" y="193440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1.0</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9CF3893D-E533-44A3-908A-7F9277A6D50E}"/>
              </a:ext>
            </a:extLst>
          </p:cNvPr>
          <p:cNvGrpSpPr/>
          <p:nvPr/>
        </p:nvGrpSpPr>
        <p:grpSpPr>
          <a:xfrm>
            <a:off x="9285215" y="2232509"/>
            <a:ext cx="539261" cy="388159"/>
            <a:chOff x="8916260" y="2301857"/>
            <a:chExt cx="539261" cy="388159"/>
          </a:xfrm>
          <a:solidFill>
            <a:schemeClr val="accent2"/>
          </a:solidFill>
        </p:grpSpPr>
        <p:sp>
          <p:nvSpPr>
            <p:cNvPr id="16" name="Rectangle 15">
              <a:extLst>
                <a:ext uri="{FF2B5EF4-FFF2-40B4-BE49-F238E27FC236}">
                  <a16:creationId xmlns:a16="http://schemas.microsoft.com/office/drawing/2014/main" id="{140D9E01-F31C-40E7-A80E-BBF77ABD7EE6}"/>
                </a:ext>
              </a:extLst>
            </p:cNvPr>
            <p:cNvSpPr/>
            <p:nvPr/>
          </p:nvSpPr>
          <p:spPr>
            <a:xfrm>
              <a:off x="8916260" y="2301857"/>
              <a:ext cx="539261" cy="273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prstClr val="white"/>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DE9F678E-F93E-4178-B4E6-77A55DC6645D}"/>
                </a:ext>
              </a:extLst>
            </p:cNvPr>
            <p:cNvSpPr/>
            <p:nvPr/>
          </p:nvSpPr>
          <p:spPr>
            <a:xfrm rot="10800000">
              <a:off x="9098748" y="2575326"/>
              <a:ext cx="174284" cy="11469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8" name="TextBox 17">
            <a:extLst>
              <a:ext uri="{FF2B5EF4-FFF2-40B4-BE49-F238E27FC236}">
                <a16:creationId xmlns:a16="http://schemas.microsoft.com/office/drawing/2014/main" id="{2B6129CF-FE4F-4D70-AB9F-9C4B737BD368}"/>
              </a:ext>
            </a:extLst>
          </p:cNvPr>
          <p:cNvSpPr txBox="1"/>
          <p:nvPr/>
        </p:nvSpPr>
        <p:spPr>
          <a:xfrm>
            <a:off x="9192895" y="2215354"/>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prstClr val="white"/>
                </a:solidFill>
                <a:latin typeface="Arial"/>
              </a:rPr>
              <a:t>1.3</a:t>
            </a:r>
            <a:endParaRPr kumimoji="0" lang="en-GB" sz="1400" b="1"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1361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from a rope with an umbrella&#10;&#10;AI-generated content may be incorrect.">
            <a:extLst>
              <a:ext uri="{FF2B5EF4-FFF2-40B4-BE49-F238E27FC236}">
                <a16:creationId xmlns:a16="http://schemas.microsoft.com/office/drawing/2014/main" id="{D0D675D0-D244-995B-3DEC-538DBAEF3A5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486047" y="530862"/>
            <a:ext cx="3360196" cy="2216940"/>
          </a:xfrm>
        </p:spPr>
        <p:txBody>
          <a:bodyPr>
            <a:noAutofit/>
          </a:bodyPr>
          <a:lstStyle/>
          <a:p>
            <a:r>
              <a:rPr lang="en-GB" sz="2600" dirty="0"/>
              <a:t>TV ads are the most trusted form of advertising</a:t>
            </a:r>
            <a:br>
              <a:rPr lang="en-GB" sz="2600" dirty="0"/>
            </a:br>
            <a:br>
              <a:rPr lang="en-GB" sz="2600" dirty="0"/>
            </a:br>
            <a:r>
              <a:rPr lang="en-GB" sz="2600" dirty="0">
                <a:solidFill>
                  <a:schemeClr val="accent3">
                    <a:lumMod val="60000"/>
                    <a:lumOff val="40000"/>
                  </a:schemeClr>
                </a:solidFill>
              </a:rPr>
              <a:t>35% </a:t>
            </a:r>
            <a:r>
              <a:rPr lang="en-GB" sz="2600" dirty="0"/>
              <a:t>trust TV than the next best performing advertising medium</a:t>
            </a:r>
            <a:br>
              <a:rPr lang="en-GB" sz="2600" dirty="0"/>
            </a:br>
            <a:br>
              <a:rPr lang="en-GB" sz="2600" dirty="0"/>
            </a:br>
            <a:endParaRPr lang="en-GB" sz="26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359047"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C46360F7-A956-88CF-E97D-392C2E4589A1}"/>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P&amp;O - Norwegian Fjords Like Never Before</a:t>
            </a:r>
          </a:p>
        </p:txBody>
      </p:sp>
    </p:spTree>
    <p:custDataLst>
      <p:tags r:id="rId1"/>
    </p:custDataLst>
    <p:extLst>
      <p:ext uri="{BB962C8B-B14F-4D97-AF65-F5344CB8AC3E}">
        <p14:creationId xmlns:p14="http://schemas.microsoft.com/office/powerpoint/2010/main" val="5167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extLst>
              <p:ext uri="{D42A27DB-BD31-4B8C-83A1-F6EECF244321}">
                <p14:modId xmlns:p14="http://schemas.microsoft.com/office/powerpoint/2010/main" val="3177673513"/>
              </p:ext>
            </p:extLst>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extLst>
              <p:ext uri="{D42A27DB-BD31-4B8C-83A1-F6EECF244321}">
                <p14:modId xmlns:p14="http://schemas.microsoft.com/office/powerpoint/2010/main" val="1025276058"/>
              </p:ext>
            </p:extLst>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extLst>
              <p:ext uri="{D42A27DB-BD31-4B8C-83A1-F6EECF244321}">
                <p14:modId xmlns:p14="http://schemas.microsoft.com/office/powerpoint/2010/main" val="2616081923"/>
              </p:ext>
            </p:extLst>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the most trusted</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extLst>
              <p:ext uri="{D42A27DB-BD31-4B8C-83A1-F6EECF244321}">
                <p14:modId xmlns:p14="http://schemas.microsoft.com/office/powerpoint/2010/main" val="941819838"/>
              </p:ext>
            </p:extLst>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940231" y="4026895"/>
            <a:ext cx="912467" cy="325618"/>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extLst>
              <p:ext uri="{D42A27DB-BD31-4B8C-83A1-F6EECF244321}">
                <p14:modId xmlns:p14="http://schemas.microsoft.com/office/powerpoint/2010/main" val="1848973580"/>
              </p:ext>
            </p:extLst>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60525" y="4863553"/>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extLst>
              <p:ext uri="{D42A27DB-BD31-4B8C-83A1-F6EECF244321}">
                <p14:modId xmlns:p14="http://schemas.microsoft.com/office/powerpoint/2010/main" val="3341844585"/>
              </p:ext>
            </p:extLst>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extLst>
              <p:ext uri="{D42A27DB-BD31-4B8C-83A1-F6EECF244321}">
                <p14:modId xmlns:p14="http://schemas.microsoft.com/office/powerpoint/2010/main" val="3166605066"/>
              </p:ext>
            </p:extLst>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extLst>
              <p:ext uri="{D42A27DB-BD31-4B8C-83A1-F6EECF244321}">
                <p14:modId xmlns:p14="http://schemas.microsoft.com/office/powerpoint/2010/main" val="3155356912"/>
              </p:ext>
            </p:extLst>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extLst>
              <p:ext uri="{D42A27DB-BD31-4B8C-83A1-F6EECF244321}">
                <p14:modId xmlns:p14="http://schemas.microsoft.com/office/powerpoint/2010/main" val="623210065"/>
              </p:ext>
            </p:extLst>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extLst>
              <p:ext uri="{D42A27DB-BD31-4B8C-83A1-F6EECF244321}">
                <p14:modId xmlns:p14="http://schemas.microsoft.com/office/powerpoint/2010/main" val="381606006"/>
              </p:ext>
            </p:extLst>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extLst>
              <p:ext uri="{D42A27DB-BD31-4B8C-83A1-F6EECF244321}">
                <p14:modId xmlns:p14="http://schemas.microsoft.com/office/powerpoint/2010/main" val="305008838"/>
              </p:ext>
            </p:extLst>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E052-016D-000D-4CE7-CD8DBB5667B7}"/>
              </a:ext>
            </a:extLst>
          </p:cNvPr>
          <p:cNvSpPr>
            <a:spLocks noGrp="1"/>
          </p:cNvSpPr>
          <p:nvPr>
            <p:ph type="title"/>
          </p:nvPr>
        </p:nvSpPr>
        <p:spPr>
          <a:xfrm>
            <a:off x="371475" y="359944"/>
            <a:ext cx="11820525" cy="1021181"/>
          </a:xfrm>
        </p:spPr>
        <p:txBody>
          <a:bodyPr>
            <a:normAutofit/>
          </a:bodyPr>
          <a:lstStyle/>
          <a:p>
            <a:r>
              <a:rPr lang="en-US" sz="2800" dirty="0"/>
              <a:t>TV is a trusted medium</a:t>
            </a:r>
          </a:p>
        </p:txBody>
      </p:sp>
      <p:sp>
        <p:nvSpPr>
          <p:cNvPr id="3" name="Text Placeholder 2">
            <a:extLst>
              <a:ext uri="{FF2B5EF4-FFF2-40B4-BE49-F238E27FC236}">
                <a16:creationId xmlns:a16="http://schemas.microsoft.com/office/drawing/2014/main" id="{72F860CA-3048-1390-7C39-EE84A0BABD12}"/>
              </a:ext>
            </a:extLst>
          </p:cNvPr>
          <p:cNvSpPr>
            <a:spLocks noGrp="1"/>
          </p:cNvSpPr>
          <p:nvPr>
            <p:ph type="body" sz="quarter" idx="15"/>
          </p:nvPr>
        </p:nvSpPr>
        <p:spPr/>
        <p:txBody>
          <a:bodyPr/>
          <a:lstStyle/>
          <a:p>
            <a:r>
              <a:rPr lang="en-GB" dirty="0"/>
              <a:t>Source</a:t>
            </a:r>
            <a:r>
              <a:rPr lang="en-US" dirty="0"/>
              <a:t>: IPA Databank 2014-2022 for profit cases *data available from 2016</a:t>
            </a:r>
            <a:endParaRPr lang="en-GB" dirty="0"/>
          </a:p>
        </p:txBody>
      </p:sp>
      <p:pic>
        <p:nvPicPr>
          <p:cNvPr id="5" name="Picture 4">
            <a:extLst>
              <a:ext uri="{FF2B5EF4-FFF2-40B4-BE49-F238E27FC236}">
                <a16:creationId xmlns:a16="http://schemas.microsoft.com/office/drawing/2014/main" id="{D2198AFC-238C-027E-A970-F59E56FA0094}"/>
              </a:ext>
            </a:extLst>
          </p:cNvPr>
          <p:cNvPicPr>
            <a:picLocks noChangeAspect="1"/>
          </p:cNvPicPr>
          <p:nvPr/>
        </p:nvPicPr>
        <p:blipFill>
          <a:blip r:embed="rId3"/>
          <a:stretch>
            <a:fillRect/>
          </a:stretch>
        </p:blipFill>
        <p:spPr>
          <a:xfrm>
            <a:off x="1455735" y="1264294"/>
            <a:ext cx="8660354" cy="3618791"/>
          </a:xfrm>
          <a:prstGeom prst="rect">
            <a:avLst/>
          </a:prstGeom>
          <a:effectLst>
            <a:outerShdw blurRad="266700" dist="38100" dir="2700000" algn="ctr" rotWithShape="0">
              <a:srgbClr val="000000">
                <a:alpha val="40000"/>
              </a:srgbClr>
            </a:outerShdw>
          </a:effectLst>
        </p:spPr>
      </p:pic>
      <p:grpSp>
        <p:nvGrpSpPr>
          <p:cNvPr id="11" name="Group 10">
            <a:extLst>
              <a:ext uri="{FF2B5EF4-FFF2-40B4-BE49-F238E27FC236}">
                <a16:creationId xmlns:a16="http://schemas.microsoft.com/office/drawing/2014/main" id="{791A554F-3AD2-89E0-8AD5-756412CA4344}"/>
              </a:ext>
            </a:extLst>
          </p:cNvPr>
          <p:cNvGrpSpPr/>
          <p:nvPr/>
        </p:nvGrpSpPr>
        <p:grpSpPr>
          <a:xfrm>
            <a:off x="9925522" y="5273288"/>
            <a:ext cx="2028365" cy="466476"/>
            <a:chOff x="9925522" y="5273288"/>
            <a:chExt cx="2028365" cy="466476"/>
          </a:xfrm>
        </p:grpSpPr>
        <p:pic>
          <p:nvPicPr>
            <p:cNvPr id="8" name="Picture 7">
              <a:extLst>
                <a:ext uri="{FF2B5EF4-FFF2-40B4-BE49-F238E27FC236}">
                  <a16:creationId xmlns:a16="http://schemas.microsoft.com/office/drawing/2014/main" id="{31513230-041B-AF2E-E8FF-6763A3C8B34F}"/>
                </a:ext>
              </a:extLst>
            </p:cNvPr>
            <p:cNvPicPr>
              <a:picLocks noChangeAspect="1"/>
            </p:cNvPicPr>
            <p:nvPr/>
          </p:nvPicPr>
          <p:blipFill>
            <a:blip r:embed="rId4"/>
            <a:stretch>
              <a:fillRect/>
            </a:stretch>
          </p:blipFill>
          <p:spPr>
            <a:xfrm>
              <a:off x="9925522" y="5301706"/>
              <a:ext cx="1257665" cy="409640"/>
            </a:xfrm>
            <a:prstGeom prst="rect">
              <a:avLst/>
            </a:prstGeom>
          </p:spPr>
        </p:pic>
        <p:pic>
          <p:nvPicPr>
            <p:cNvPr id="10" name="Picture 9">
              <a:extLst>
                <a:ext uri="{FF2B5EF4-FFF2-40B4-BE49-F238E27FC236}">
                  <a16:creationId xmlns:a16="http://schemas.microsoft.com/office/drawing/2014/main" id="{5BCDDEBF-453B-9232-0EB7-178293DF6D87}"/>
                </a:ext>
              </a:extLst>
            </p:cNvPr>
            <p:cNvPicPr>
              <a:picLocks noChangeAspect="1"/>
            </p:cNvPicPr>
            <p:nvPr/>
          </p:nvPicPr>
          <p:blipFill>
            <a:blip r:embed="rId5"/>
            <a:stretch>
              <a:fillRect/>
            </a:stretch>
          </p:blipFill>
          <p:spPr>
            <a:xfrm>
              <a:off x="11183187" y="5273288"/>
              <a:ext cx="770700" cy="466476"/>
            </a:xfrm>
            <a:prstGeom prst="rect">
              <a:avLst/>
            </a:prstGeom>
          </p:spPr>
        </p:pic>
      </p:grpSp>
    </p:spTree>
    <p:extLst>
      <p:ext uri="{BB962C8B-B14F-4D97-AF65-F5344CB8AC3E}">
        <p14:creationId xmlns:p14="http://schemas.microsoft.com/office/powerpoint/2010/main" val="336435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0EE56-24BF-50F7-956A-88DC5A9A0B45}"/>
              </a:ext>
            </a:extLst>
          </p:cNvPr>
          <p:cNvPicPr>
            <a:picLocks noChangeAspect="1"/>
          </p:cNvPicPr>
          <p:nvPr/>
        </p:nvPicPr>
        <p:blipFill>
          <a:blip r:embed="rId3"/>
          <a:stretch>
            <a:fillRect/>
          </a:stretch>
        </p:blipFill>
        <p:spPr>
          <a:xfrm>
            <a:off x="5619275" y="1489850"/>
            <a:ext cx="2962966" cy="1631236"/>
          </a:xfrm>
          <a:prstGeom prst="rect">
            <a:avLst/>
          </a:prstGeom>
        </p:spPr>
      </p:pic>
      <p:sp>
        <p:nvSpPr>
          <p:cNvPr id="5" name="Title 4">
            <a:extLst>
              <a:ext uri="{FF2B5EF4-FFF2-40B4-BE49-F238E27FC236}">
                <a16:creationId xmlns:a16="http://schemas.microsoft.com/office/drawing/2014/main" id="{F15890E2-F1A9-439F-BE93-777991724593}"/>
              </a:ext>
            </a:extLst>
          </p:cNvPr>
          <p:cNvSpPr>
            <a:spLocks noGrp="1"/>
          </p:cNvSpPr>
          <p:nvPr>
            <p:ph type="title"/>
          </p:nvPr>
        </p:nvSpPr>
        <p:spPr/>
        <p:txBody>
          <a:bodyPr>
            <a:noAutofit/>
          </a:bodyPr>
          <a:lstStyle/>
          <a:p>
            <a:r>
              <a:rPr lang="en-GB" sz="2400" b="1" dirty="0"/>
              <a:t>Just as it turns people into stars,</a:t>
            </a:r>
            <a:br>
              <a:rPr lang="en-GB" sz="2400" b="1" dirty="0"/>
            </a:br>
            <a:r>
              <a:rPr lang="en-GB" sz="2400" b="1" dirty="0"/>
              <a:t>TV turns brands into household names</a:t>
            </a:r>
            <a:br>
              <a:rPr lang="en-GB" sz="2400" b="1" dirty="0"/>
            </a:br>
            <a:endParaRPr lang="en-GB" sz="2400" b="1" dirty="0"/>
          </a:p>
        </p:txBody>
      </p:sp>
      <p:sp>
        <p:nvSpPr>
          <p:cNvPr id="15" name="Text Placeholder 14">
            <a:extLst>
              <a:ext uri="{FF2B5EF4-FFF2-40B4-BE49-F238E27FC236}">
                <a16:creationId xmlns:a16="http://schemas.microsoft.com/office/drawing/2014/main" id="{B63A8B99-16C8-4C95-A20C-53F2AA5E41EF}"/>
              </a:ext>
            </a:extLst>
          </p:cNvPr>
          <p:cNvSpPr>
            <a:spLocks noGrp="1"/>
          </p:cNvSpPr>
          <p:nvPr>
            <p:ph type="body" sz="quarter" idx="13"/>
          </p:nvPr>
        </p:nvSpPr>
        <p:spPr/>
        <p:txBody>
          <a:bodyPr>
            <a:normAutofit/>
          </a:bodyPr>
          <a:lstStyle/>
          <a:p>
            <a:r>
              <a:rPr lang="en-GB" sz="1800" dirty="0"/>
              <a:t>Research has repeatedly shown that emotive advertising campaigns are by far the most effective</a:t>
            </a:r>
            <a:br>
              <a:rPr lang="en-GB" sz="1800" dirty="0"/>
            </a:br>
            <a:br>
              <a:rPr lang="en-GB" sz="1800" dirty="0"/>
            </a:br>
            <a:r>
              <a:rPr lang="en-GB" sz="1800" dirty="0"/>
              <a:t>Drawn from Thinkbox’s catalogue of research studies, let’s take a look at how emotion and branding work in TV advertising…</a:t>
            </a:r>
          </a:p>
        </p:txBody>
      </p:sp>
      <p:pic>
        <p:nvPicPr>
          <p:cNvPr id="8" name="Picture 7">
            <a:extLst>
              <a:ext uri="{FF2B5EF4-FFF2-40B4-BE49-F238E27FC236}">
                <a16:creationId xmlns:a16="http://schemas.microsoft.com/office/drawing/2014/main" id="{717C0C77-4B56-4E33-ACBE-6F3DAD9047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pic>
        <p:nvPicPr>
          <p:cNvPr id="22" name="Picture 21">
            <a:extLst>
              <a:ext uri="{FF2B5EF4-FFF2-40B4-BE49-F238E27FC236}">
                <a16:creationId xmlns:a16="http://schemas.microsoft.com/office/drawing/2014/main" id="{168A0661-9815-42F1-8661-ED61174D4CDE}"/>
              </a:ext>
            </a:extLst>
          </p:cNvPr>
          <p:cNvPicPr>
            <a:picLocks noChangeAspect="1"/>
          </p:cNvPicPr>
          <p:nvPr/>
        </p:nvPicPr>
        <p:blipFill>
          <a:blip r:embed="rId5"/>
          <a:stretch>
            <a:fillRect/>
          </a:stretch>
        </p:blipFill>
        <p:spPr>
          <a:xfrm>
            <a:off x="8754806" y="3317143"/>
            <a:ext cx="2846842" cy="1654335"/>
          </a:xfrm>
          <a:prstGeom prst="rect">
            <a:avLst/>
          </a:prstGeom>
        </p:spPr>
      </p:pic>
      <p:pic>
        <p:nvPicPr>
          <p:cNvPr id="23" name="Picture 22">
            <a:extLst>
              <a:ext uri="{FF2B5EF4-FFF2-40B4-BE49-F238E27FC236}">
                <a16:creationId xmlns:a16="http://schemas.microsoft.com/office/drawing/2014/main" id="{5E4EFDB8-64AF-482F-A217-EDCD3E4DC9D6}"/>
              </a:ext>
            </a:extLst>
          </p:cNvPr>
          <p:cNvPicPr>
            <a:picLocks noChangeAspect="1"/>
          </p:cNvPicPr>
          <p:nvPr/>
        </p:nvPicPr>
        <p:blipFill>
          <a:blip r:embed="rId6"/>
          <a:stretch>
            <a:fillRect/>
          </a:stretch>
        </p:blipFill>
        <p:spPr>
          <a:xfrm>
            <a:off x="5619278" y="3317143"/>
            <a:ext cx="2962964" cy="1654335"/>
          </a:xfrm>
          <a:prstGeom prst="rect">
            <a:avLst/>
          </a:prstGeom>
        </p:spPr>
      </p:pic>
      <p:pic>
        <p:nvPicPr>
          <p:cNvPr id="24" name="Picture 23">
            <a:extLst>
              <a:ext uri="{FF2B5EF4-FFF2-40B4-BE49-F238E27FC236}">
                <a16:creationId xmlns:a16="http://schemas.microsoft.com/office/drawing/2014/main" id="{850E93F7-5740-4EC5-849D-4902BDB8797D}"/>
              </a:ext>
            </a:extLst>
          </p:cNvPr>
          <p:cNvPicPr>
            <a:picLocks noChangeAspect="1"/>
          </p:cNvPicPr>
          <p:nvPr/>
        </p:nvPicPr>
        <p:blipFill>
          <a:blip r:embed="rId7"/>
          <a:stretch>
            <a:fillRect/>
          </a:stretch>
        </p:blipFill>
        <p:spPr>
          <a:xfrm>
            <a:off x="8754806" y="1494452"/>
            <a:ext cx="2846842" cy="1602480"/>
          </a:xfrm>
          <a:prstGeom prst="rect">
            <a:avLst/>
          </a:prstGeom>
        </p:spPr>
      </p:pic>
      <p:pic>
        <p:nvPicPr>
          <p:cNvPr id="6" name="Picture 5">
            <a:extLst>
              <a:ext uri="{FF2B5EF4-FFF2-40B4-BE49-F238E27FC236}">
                <a16:creationId xmlns:a16="http://schemas.microsoft.com/office/drawing/2014/main" id="{13FACE9B-B925-40AC-4D70-664C4EA47650}"/>
              </a:ext>
            </a:extLst>
          </p:cNvPr>
          <p:cNvPicPr>
            <a:picLocks noChangeAspect="1"/>
          </p:cNvPicPr>
          <p:nvPr/>
        </p:nvPicPr>
        <p:blipFill>
          <a:blip r:embed="rId8"/>
          <a:stretch>
            <a:fillRect/>
          </a:stretch>
        </p:blipFill>
        <p:spPr>
          <a:xfrm>
            <a:off x="5619277" y="3317143"/>
            <a:ext cx="2962964" cy="1649265"/>
          </a:xfrm>
          <a:prstGeom prst="rect">
            <a:avLst/>
          </a:prstGeom>
        </p:spPr>
      </p:pic>
    </p:spTree>
    <p:extLst>
      <p:ext uri="{BB962C8B-B14F-4D97-AF65-F5344CB8AC3E}">
        <p14:creationId xmlns:p14="http://schemas.microsoft.com/office/powerpoint/2010/main" val="20228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EF4-899B-4ADF-8D9F-89B473192959}"/>
              </a:ext>
            </a:extLst>
          </p:cNvPr>
          <p:cNvSpPr>
            <a:spLocks noGrp="1"/>
          </p:cNvSpPr>
          <p:nvPr>
            <p:ph type="title"/>
          </p:nvPr>
        </p:nvSpPr>
        <p:spPr/>
        <p:txBody>
          <a:bodyPr>
            <a:normAutofit/>
          </a:bodyPr>
          <a:lstStyle/>
          <a:p>
            <a:r>
              <a:rPr lang="en-GB"/>
              <a:t>Trust is higher for traditional ad channels</a:t>
            </a:r>
          </a:p>
        </p:txBody>
      </p:sp>
      <p:sp>
        <p:nvSpPr>
          <p:cNvPr id="13" name="Text Placeholder 11">
            <a:extLst>
              <a:ext uri="{FF2B5EF4-FFF2-40B4-BE49-F238E27FC236}">
                <a16:creationId xmlns:a16="http://schemas.microsoft.com/office/drawing/2014/main" id="{57CDA6CB-E998-4743-B11E-E8AF91547ED5}"/>
              </a:ext>
            </a:extLst>
          </p:cNvPr>
          <p:cNvSpPr>
            <a:spLocks noGrp="1"/>
          </p:cNvSpPr>
          <p:nvPr>
            <p:ph type="body" sz="quarter" idx="15"/>
          </p:nvPr>
        </p:nvSpPr>
        <p:spPr/>
        <p:txBody>
          <a:bodyPr/>
          <a:lstStyle/>
          <a:p>
            <a:r>
              <a:rPr lang="en-GB">
                <a:solidFill>
                  <a:srgbClr val="4D4D4D"/>
                </a:solidFill>
              </a:rPr>
              <a:t>Source: YouGov 2024, 3 big questions for advertisers marketers research</a:t>
            </a:r>
          </a:p>
        </p:txBody>
      </p:sp>
      <p:pic>
        <p:nvPicPr>
          <p:cNvPr id="3" name="Picture 2" descr="No alt text provided for this image">
            <a:extLst>
              <a:ext uri="{FF2B5EF4-FFF2-40B4-BE49-F238E27FC236}">
                <a16:creationId xmlns:a16="http://schemas.microsoft.com/office/drawing/2014/main" id="{965F73F9-D87C-57B9-411C-17A658A7A0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1"/>
          <a:stretch/>
        </p:blipFill>
        <p:spPr bwMode="auto">
          <a:xfrm>
            <a:off x="3560346" y="1188085"/>
            <a:ext cx="5509010" cy="3833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7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lane flying through clouds&#10;&#10;AI-generated content may be incorrect.">
            <a:extLst>
              <a:ext uri="{FF2B5EF4-FFF2-40B4-BE49-F238E27FC236}">
                <a16:creationId xmlns:a16="http://schemas.microsoft.com/office/drawing/2014/main" id="{EEFB53AD-C9AC-7E72-C477-538E97B48CE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Title 5">
            <a:extLst>
              <a:ext uri="{FF2B5EF4-FFF2-40B4-BE49-F238E27FC236}">
                <a16:creationId xmlns:a16="http://schemas.microsoft.com/office/drawing/2014/main" id="{E2998871-CD9F-41E6-A4BA-554ECDCB934F}"/>
              </a:ext>
            </a:extLst>
          </p:cNvPr>
          <p:cNvSpPr>
            <a:spLocks noGrp="1"/>
          </p:cNvSpPr>
          <p:nvPr>
            <p:ph type="title"/>
          </p:nvPr>
        </p:nvSpPr>
        <p:spPr/>
        <p:txBody>
          <a:bodyPr/>
          <a:lstStyle/>
          <a:p>
            <a:r>
              <a:rPr lang="en-GB" dirty="0"/>
              <a:t>Trust in TV is reflected globally</a:t>
            </a:r>
          </a:p>
        </p:txBody>
      </p:sp>
      <p:sp>
        <p:nvSpPr>
          <p:cNvPr id="7" name="Text Placeholder 6">
            <a:extLst>
              <a:ext uri="{FF2B5EF4-FFF2-40B4-BE49-F238E27FC236}">
                <a16:creationId xmlns:a16="http://schemas.microsoft.com/office/drawing/2014/main" id="{DA11055D-40DE-49C2-B79E-FF1565A8D7DB}"/>
              </a:ext>
            </a:extLst>
          </p:cNvPr>
          <p:cNvSpPr>
            <a:spLocks noGrp="1"/>
          </p:cNvSpPr>
          <p:nvPr>
            <p:ph type="body" sz="quarter" idx="13"/>
          </p:nvPr>
        </p:nvSpPr>
        <p:spPr/>
        <p:txBody>
          <a:bodyPr>
            <a:normAutofit/>
          </a:bodyPr>
          <a:lstStyle/>
          <a:p>
            <a:r>
              <a:rPr lang="en-GB" sz="1800" dirty="0"/>
              <a:t>The 2019 Ipsos Global Advisor study found that globally, consumers are </a:t>
            </a:r>
            <a:r>
              <a:rPr lang="en-GB" sz="1800" b="1" dirty="0">
                <a:solidFill>
                  <a:schemeClr val="tx2"/>
                </a:solidFill>
              </a:rPr>
              <a:t>more likely </a:t>
            </a:r>
            <a:r>
              <a:rPr lang="en-GB" sz="1800" dirty="0"/>
              <a:t>to trust television as a news source</a:t>
            </a:r>
          </a:p>
          <a:p>
            <a:r>
              <a:rPr lang="en-GB" sz="1800" dirty="0"/>
              <a:t>This is particularly true in the UK which has a </a:t>
            </a:r>
            <a:r>
              <a:rPr lang="en-GB" sz="1800" b="1" dirty="0">
                <a:solidFill>
                  <a:schemeClr val="tx2"/>
                </a:solidFill>
              </a:rPr>
              <a:t>32% net trust score</a:t>
            </a:r>
            <a:r>
              <a:rPr lang="en-GB" sz="1800" dirty="0"/>
              <a:t> for television, a traditional pattern reflecting stronger rules for impartiality on broadcasters than print media </a:t>
            </a:r>
          </a:p>
        </p:txBody>
      </p:sp>
      <p:sp>
        <p:nvSpPr>
          <p:cNvPr id="9" name="Text Placeholder 8">
            <a:extLst>
              <a:ext uri="{FF2B5EF4-FFF2-40B4-BE49-F238E27FC236}">
                <a16:creationId xmlns:a16="http://schemas.microsoft.com/office/drawing/2014/main" id="{D73974E0-318D-4D6B-9CD6-C4A2BA7292B5}"/>
              </a:ext>
            </a:extLst>
          </p:cNvPr>
          <p:cNvSpPr>
            <a:spLocks noGrp="1"/>
          </p:cNvSpPr>
          <p:nvPr>
            <p:ph type="body" sz="quarter" idx="15"/>
          </p:nvPr>
        </p:nvSpPr>
        <p:spPr/>
        <p:txBody>
          <a:bodyPr/>
          <a:lstStyle/>
          <a:p>
            <a:r>
              <a:rPr lang="en-GB" dirty="0"/>
              <a:t>Source: ‘Trust: The Truth?’; 2019, Ipsos</a:t>
            </a:r>
          </a:p>
        </p:txBody>
      </p:sp>
      <p:sp>
        <p:nvSpPr>
          <p:cNvPr id="4" name="TextBox 3">
            <a:extLst>
              <a:ext uri="{FF2B5EF4-FFF2-40B4-BE49-F238E27FC236}">
                <a16:creationId xmlns:a16="http://schemas.microsoft.com/office/drawing/2014/main" id="{78BCFE60-66AD-9E82-414D-477C8AE7662C}"/>
              </a:ext>
            </a:extLst>
          </p:cNvPr>
          <p:cNvSpPr txBox="1"/>
          <p:nvPr/>
        </p:nvSpPr>
        <p:spPr>
          <a:xfrm rot="16200000">
            <a:off x="10486929" y="4324278"/>
            <a:ext cx="2982494" cy="246221"/>
          </a:xfrm>
          <a:prstGeom prst="rect">
            <a:avLst/>
          </a:prstGeom>
          <a:noFill/>
        </p:spPr>
        <p:txBody>
          <a:bodyPr wrap="square" rtlCol="0">
            <a:spAutoFit/>
          </a:bodyPr>
          <a:lstStyle/>
          <a:p>
            <a:r>
              <a:rPr lang="en-US" sz="1000" dirty="0">
                <a:solidFill>
                  <a:schemeClr val="bg1"/>
                </a:solidFill>
              </a:rPr>
              <a:t>Virgin Atlantic - A Rainbow in the Clouds</a:t>
            </a:r>
            <a:endParaRPr lang="en-GB" sz="1000" dirty="0">
              <a:solidFill>
                <a:schemeClr val="bg1"/>
              </a:solidFill>
            </a:endParaRPr>
          </a:p>
        </p:txBody>
      </p:sp>
    </p:spTree>
    <p:extLst>
      <p:ext uri="{BB962C8B-B14F-4D97-AF65-F5344CB8AC3E}">
        <p14:creationId xmlns:p14="http://schemas.microsoft.com/office/powerpoint/2010/main" val="8719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uple of women standing in a room with luggage&#10;&#10;AI-generated content may be incorrect.">
            <a:extLst>
              <a:ext uri="{FF2B5EF4-FFF2-40B4-BE49-F238E27FC236}">
                <a16:creationId xmlns:a16="http://schemas.microsoft.com/office/drawing/2014/main" id="{2D85D574-51A0-8075-3CA7-655895AF3106}"/>
              </a:ext>
            </a:extLst>
          </p:cNvPr>
          <p:cNvPicPr>
            <a:picLocks noChangeAspect="1"/>
          </p:cNvPicPr>
          <p:nvPr/>
        </p:nvPicPr>
        <p:blipFill>
          <a:blip r:embed="rId3">
            <a:extLst>
              <a:ext uri="{28A0092B-C50C-407E-A947-70E740481C1C}">
                <a14:useLocalDpi xmlns:a14="http://schemas.microsoft.com/office/drawing/2010/main" val="0"/>
              </a:ext>
            </a:extLst>
          </a:blip>
          <a:srcRect l="20764" r="20764"/>
          <a:stretch>
            <a:fillRect/>
          </a:stretch>
        </p:blipFill>
        <p:spPr>
          <a:xfrm>
            <a:off x="6008688" y="-9525"/>
            <a:ext cx="6183312" cy="5948363"/>
          </a:xfrm>
          <a:prstGeom prst="rect">
            <a:avLst/>
          </a:prstGeom>
          <a:solidFill>
            <a:schemeClr val="bg1">
              <a:lumMod val="85000"/>
            </a:schemeClr>
          </a:solid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4037172021"/>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4" name="TextBox 3">
            <a:extLst>
              <a:ext uri="{FF2B5EF4-FFF2-40B4-BE49-F238E27FC236}">
                <a16:creationId xmlns:a16="http://schemas.microsoft.com/office/drawing/2014/main" id="{06E826FE-98AE-AFB6-F4E6-7A1F21E60121}"/>
              </a:ext>
            </a:extLst>
          </p:cNvPr>
          <p:cNvSpPr txBox="1"/>
          <p:nvPr/>
        </p:nvSpPr>
        <p:spPr>
          <a:xfrm rot="16200000">
            <a:off x="10518886" y="4256131"/>
            <a:ext cx="2982494" cy="246221"/>
          </a:xfrm>
          <a:prstGeom prst="rect">
            <a:avLst/>
          </a:prstGeom>
          <a:noFill/>
        </p:spPr>
        <p:txBody>
          <a:bodyPr wrap="square" rtlCol="0">
            <a:spAutoFit/>
          </a:bodyPr>
          <a:lstStyle/>
          <a:p>
            <a:r>
              <a:rPr lang="en-GB" sz="1000" dirty="0">
                <a:solidFill>
                  <a:schemeClr val="bg1"/>
                </a:solidFill>
              </a:rPr>
              <a:t>Very – The Destination for Spring Style</a:t>
            </a:r>
          </a:p>
        </p:txBody>
      </p:sp>
    </p:spTree>
    <p:extLst>
      <p:ext uri="{BB962C8B-B14F-4D97-AF65-F5344CB8AC3E}">
        <p14:creationId xmlns:p14="http://schemas.microsoft.com/office/powerpoint/2010/main" val="17033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hat and sunglasses&#10;&#10;AI-generated content may be incorrect.">
            <a:extLst>
              <a:ext uri="{FF2B5EF4-FFF2-40B4-BE49-F238E27FC236}">
                <a16:creationId xmlns:a16="http://schemas.microsoft.com/office/drawing/2014/main" id="{6F4C4028-1B20-883A-ED26-5231A8FF78A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944" r="1944"/>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Emotion is a key driver for </a:t>
            </a:r>
            <a:r>
              <a:rPr lang="en-GB" sz="3200" dirty="0">
                <a:solidFill>
                  <a:srgbClr val="FFC000"/>
                </a:solidFill>
              </a:rPr>
              <a:t>long-term memory</a:t>
            </a: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7" name="TextBox 6">
            <a:extLst>
              <a:ext uri="{FF2B5EF4-FFF2-40B4-BE49-F238E27FC236}">
                <a16:creationId xmlns:a16="http://schemas.microsoft.com/office/drawing/2014/main" id="{3257E75D-8F67-BC46-DB94-F32C55294898}"/>
              </a:ext>
            </a:extLst>
          </p:cNvPr>
          <p:cNvSpPr txBox="1"/>
          <p:nvPr/>
        </p:nvSpPr>
        <p:spPr>
          <a:xfrm rot="16200000">
            <a:off x="10577260" y="4347923"/>
            <a:ext cx="2982494" cy="246221"/>
          </a:xfrm>
          <a:prstGeom prst="rect">
            <a:avLst/>
          </a:prstGeom>
          <a:noFill/>
        </p:spPr>
        <p:txBody>
          <a:bodyPr wrap="square" rtlCol="0">
            <a:spAutoFit/>
          </a:bodyPr>
          <a:lstStyle/>
          <a:p>
            <a:r>
              <a:rPr lang="en-GB" sz="1000" dirty="0">
                <a:solidFill>
                  <a:schemeClr val="bg1"/>
                </a:solidFill>
              </a:rPr>
              <a:t>EE - Weekender</a:t>
            </a:r>
          </a:p>
        </p:txBody>
      </p:sp>
    </p:spTree>
    <p:custDataLst>
      <p:tags r:id="rId1"/>
    </p:custDataLst>
    <p:extLst>
      <p:ext uri="{BB962C8B-B14F-4D97-AF65-F5344CB8AC3E}">
        <p14:creationId xmlns:p14="http://schemas.microsoft.com/office/powerpoint/2010/main" val="15759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a couch with a tablet&#10;&#10;AI-generated content may be incorrect.">
            <a:extLst>
              <a:ext uri="{FF2B5EF4-FFF2-40B4-BE49-F238E27FC236}">
                <a16:creationId xmlns:a16="http://schemas.microsoft.com/office/drawing/2014/main" id="{C33602DF-D299-FC72-6B85-6D9E8832C66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How does memory </a:t>
            </a:r>
            <a:r>
              <a:rPr lang="en-GB"/>
              <a:t>work in </a:t>
            </a:r>
            <a:r>
              <a:rPr lang="en-GB" dirty="0"/>
              <a:t>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285750" indent="-285750">
              <a:buFontTx/>
              <a:buChar char="-"/>
            </a:pPr>
            <a:r>
              <a:rPr lang="en-GB" sz="1800" dirty="0"/>
              <a:t>We remember things that evoke strong </a:t>
            </a:r>
            <a:r>
              <a:rPr lang="en-GB" sz="1800" b="1" dirty="0">
                <a:solidFill>
                  <a:schemeClr val="tx2"/>
                </a:solidFill>
              </a:rPr>
              <a:t>emotions</a:t>
            </a:r>
          </a:p>
          <a:p>
            <a:pPr marL="285750" indent="-285750">
              <a:buFontTx/>
              <a:buChar char="-"/>
            </a:pPr>
            <a:r>
              <a:rPr lang="en-GB" sz="1800" dirty="0"/>
              <a:t>Long-term memory is anything longer than a few seconds &amp; can stay with us for a </a:t>
            </a:r>
            <a:r>
              <a:rPr lang="en-GB" sz="1800" b="1" dirty="0">
                <a:solidFill>
                  <a:schemeClr val="tx2"/>
                </a:solidFill>
              </a:rPr>
              <a:t>lifetime</a:t>
            </a:r>
          </a:p>
          <a:p>
            <a:pPr marL="285750" indent="-285750">
              <a:buFontTx/>
              <a:buChar char="-"/>
            </a:pPr>
            <a:r>
              <a:rPr lang="en-GB" sz="1800" dirty="0"/>
              <a:t>Long-term memory encoding is linked to </a:t>
            </a:r>
            <a:r>
              <a:rPr lang="en-GB" sz="1800" b="1" dirty="0">
                <a:solidFill>
                  <a:schemeClr val="tx2"/>
                </a:solidFill>
              </a:rPr>
              <a:t>decision</a:t>
            </a:r>
            <a:r>
              <a:rPr lang="en-GB" sz="1800" dirty="0"/>
              <a:t> </a:t>
            </a:r>
            <a:r>
              <a:rPr lang="en-GB" sz="1800" b="1" dirty="0">
                <a:solidFill>
                  <a:schemeClr val="tx2"/>
                </a:solidFill>
              </a:rPr>
              <a:t>making</a:t>
            </a:r>
            <a:r>
              <a:rPr lang="en-GB" sz="1800" dirty="0"/>
              <a:t> &amp; future behaviour</a:t>
            </a:r>
          </a:p>
          <a:p>
            <a:pPr marL="285750" indent="-285750">
              <a:buFontTx/>
              <a:buChar char="-"/>
            </a:pPr>
            <a:r>
              <a:rPr lang="en-GB" sz="1800" dirty="0"/>
              <a:t>For advertisers, it is </a:t>
            </a:r>
            <a:r>
              <a:rPr lang="en-GB" sz="1800" b="1" dirty="0">
                <a:solidFill>
                  <a:schemeClr val="tx2"/>
                </a:solidFill>
              </a:rPr>
              <a:t>crucial</a:t>
            </a:r>
            <a:r>
              <a:rPr lang="en-GB" sz="1800" dirty="0"/>
              <a:t> for ads to reach this part of the brain</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‘Creative Drivers of Effectiveness’, 2016, Thinkbox</a:t>
            </a:r>
          </a:p>
        </p:txBody>
      </p:sp>
      <p:sp>
        <p:nvSpPr>
          <p:cNvPr id="9" name="TextBox 8">
            <a:extLst>
              <a:ext uri="{FF2B5EF4-FFF2-40B4-BE49-F238E27FC236}">
                <a16:creationId xmlns:a16="http://schemas.microsoft.com/office/drawing/2014/main" id="{54EAF5D3-384A-9728-9C2C-8AA7FB7A5668}"/>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Thortful</a:t>
            </a:r>
            <a:r>
              <a:rPr lang="en-GB" sz="1000" dirty="0">
                <a:solidFill>
                  <a:schemeClr val="bg1"/>
                </a:solidFill>
              </a:rPr>
              <a:t> - Congratulations</a:t>
            </a:r>
          </a:p>
        </p:txBody>
      </p:sp>
    </p:spTree>
    <p:extLst>
      <p:ext uri="{BB962C8B-B14F-4D97-AF65-F5344CB8AC3E}">
        <p14:creationId xmlns:p14="http://schemas.microsoft.com/office/powerpoint/2010/main" val="21807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orilla playing a drum set&#10;&#10;Description automatically generated">
            <a:extLst>
              <a:ext uri="{FF2B5EF4-FFF2-40B4-BE49-F238E27FC236}">
                <a16:creationId xmlns:a16="http://schemas.microsoft.com/office/drawing/2014/main" id="{E9DABB45-A957-7CAA-1A3E-23B1C33B5164}"/>
              </a:ext>
            </a:extLst>
          </p:cNvPr>
          <p:cNvPicPr>
            <a:picLocks noChangeAspect="1"/>
          </p:cNvPicPr>
          <p:nvPr/>
        </p:nvPicPr>
        <p:blipFill rotWithShape="1">
          <a:blip r:embed="rId3">
            <a:extLst>
              <a:ext uri="{28A0092B-C50C-407E-A947-70E740481C1C}">
                <a14:useLocalDpi xmlns:a14="http://schemas.microsoft.com/office/drawing/2010/main" val="0"/>
              </a:ext>
            </a:extLst>
          </a:blip>
          <a:srcRect l="15633" r="12801"/>
          <a:stretch/>
        </p:blipFill>
        <p:spPr>
          <a:xfrm>
            <a:off x="9032168" y="1428750"/>
            <a:ext cx="2680405" cy="2106775"/>
          </a:xfrm>
          <a:prstGeom prst="rect">
            <a:avLst/>
          </a:prstGeom>
        </p:spPr>
      </p:pic>
      <p:sp>
        <p:nvSpPr>
          <p:cNvPr id="2" name="Title 1">
            <a:extLst>
              <a:ext uri="{FF2B5EF4-FFF2-40B4-BE49-F238E27FC236}">
                <a16:creationId xmlns:a16="http://schemas.microsoft.com/office/drawing/2014/main" id="{6F17DBFD-4D6D-46CB-AF32-F44951AC9B17}"/>
              </a:ext>
            </a:extLst>
          </p:cNvPr>
          <p:cNvSpPr>
            <a:spLocks noGrp="1"/>
          </p:cNvSpPr>
          <p:nvPr>
            <p:ph type="title"/>
          </p:nvPr>
        </p:nvSpPr>
        <p:spPr/>
        <p:txBody>
          <a:bodyPr/>
          <a:lstStyle/>
          <a:p>
            <a:r>
              <a:rPr lang="en-GB" dirty="0"/>
              <a:t>Most of us can remember ads from decades ago</a:t>
            </a:r>
          </a:p>
        </p:txBody>
      </p:sp>
      <p:sp>
        <p:nvSpPr>
          <p:cNvPr id="4" name="Text Placeholder 3">
            <a:extLst>
              <a:ext uri="{FF2B5EF4-FFF2-40B4-BE49-F238E27FC236}">
                <a16:creationId xmlns:a16="http://schemas.microsoft.com/office/drawing/2014/main" id="{19C16A8F-1DD8-4CCF-A65A-3F1BEB0EA1F8}"/>
              </a:ext>
            </a:extLst>
          </p:cNvPr>
          <p:cNvSpPr>
            <a:spLocks noGrp="1"/>
          </p:cNvSpPr>
          <p:nvPr>
            <p:ph type="body" sz="quarter" idx="13"/>
          </p:nvPr>
        </p:nvSpPr>
        <p:spPr>
          <a:xfrm>
            <a:off x="3330341" y="3808511"/>
            <a:ext cx="2792238" cy="1443039"/>
          </a:xfrm>
        </p:spPr>
        <p:txBody>
          <a:bodyPr/>
          <a:lstStyle/>
          <a:p>
            <a:r>
              <a:rPr lang="en-GB" b="1" dirty="0"/>
              <a:t>Levi’s:</a:t>
            </a:r>
          </a:p>
          <a:p>
            <a:r>
              <a:rPr lang="en-GB" dirty="0"/>
              <a:t>Launderette</a:t>
            </a:r>
          </a:p>
          <a:p>
            <a:r>
              <a:rPr lang="en-GB" b="1" dirty="0">
                <a:solidFill>
                  <a:schemeClr val="accent3"/>
                </a:solidFill>
              </a:rPr>
              <a:t>1985</a:t>
            </a:r>
          </a:p>
        </p:txBody>
      </p:sp>
      <p:sp>
        <p:nvSpPr>
          <p:cNvPr id="5" name="Text Placeholder 4">
            <a:extLst>
              <a:ext uri="{FF2B5EF4-FFF2-40B4-BE49-F238E27FC236}">
                <a16:creationId xmlns:a16="http://schemas.microsoft.com/office/drawing/2014/main" id="{0ECA3089-36E8-49BF-959D-DB1BA3E60755}"/>
              </a:ext>
            </a:extLst>
          </p:cNvPr>
          <p:cNvSpPr>
            <a:spLocks noGrp="1"/>
          </p:cNvSpPr>
          <p:nvPr>
            <p:ph type="body" sz="quarter" idx="17"/>
          </p:nvPr>
        </p:nvSpPr>
        <p:spPr>
          <a:xfrm>
            <a:off x="566375" y="3825355"/>
            <a:ext cx="2680405" cy="1443039"/>
          </a:xfrm>
        </p:spPr>
        <p:txBody>
          <a:bodyPr/>
          <a:lstStyle/>
          <a:p>
            <a:r>
              <a:rPr lang="en-GB" b="1" dirty="0"/>
              <a:t>Smash:</a:t>
            </a:r>
          </a:p>
          <a:p>
            <a:r>
              <a:rPr lang="en-GB" dirty="0"/>
              <a:t>Martians</a:t>
            </a:r>
          </a:p>
          <a:p>
            <a:r>
              <a:rPr lang="en-GB" b="1" dirty="0">
                <a:solidFill>
                  <a:schemeClr val="accent3"/>
                </a:solidFill>
              </a:rPr>
              <a:t>1973</a:t>
            </a:r>
          </a:p>
        </p:txBody>
      </p:sp>
      <p:sp>
        <p:nvSpPr>
          <p:cNvPr id="6" name="Text Placeholder 5">
            <a:extLst>
              <a:ext uri="{FF2B5EF4-FFF2-40B4-BE49-F238E27FC236}">
                <a16:creationId xmlns:a16="http://schemas.microsoft.com/office/drawing/2014/main" id="{B367ADD0-6E8A-4704-B4CD-41E779A36623}"/>
              </a:ext>
            </a:extLst>
          </p:cNvPr>
          <p:cNvSpPr>
            <a:spLocks noGrp="1"/>
          </p:cNvSpPr>
          <p:nvPr>
            <p:ph type="body" sz="quarter" idx="18"/>
          </p:nvPr>
        </p:nvSpPr>
        <p:spPr/>
        <p:txBody>
          <a:bodyPr/>
          <a:lstStyle/>
          <a:p>
            <a:r>
              <a:rPr lang="en-GB" b="1" dirty="0"/>
              <a:t>Guinness:</a:t>
            </a:r>
          </a:p>
          <a:p>
            <a:r>
              <a:rPr lang="en-GB" dirty="0"/>
              <a:t>Surfer</a:t>
            </a:r>
          </a:p>
          <a:p>
            <a:r>
              <a:rPr lang="en-GB" b="1" dirty="0">
                <a:solidFill>
                  <a:schemeClr val="accent3"/>
                </a:solidFill>
              </a:rPr>
              <a:t>1999</a:t>
            </a:r>
          </a:p>
        </p:txBody>
      </p:sp>
      <p:pic>
        <p:nvPicPr>
          <p:cNvPr id="17" name="Picture Placeholder 16">
            <a:extLst>
              <a:ext uri="{FF2B5EF4-FFF2-40B4-BE49-F238E27FC236}">
                <a16:creationId xmlns:a16="http://schemas.microsoft.com/office/drawing/2014/main" id="{6E83A9F4-1D94-472C-9A4F-DAD2273ADFF3}"/>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4670" r="4670"/>
          <a:stretch>
            <a:fillRect/>
          </a:stretch>
        </p:blipFill>
        <p:spPr>
          <a:xfrm>
            <a:off x="6184644" y="1428750"/>
            <a:ext cx="2680405" cy="2106774"/>
          </a:xfrm>
        </p:spPr>
      </p:pic>
      <p:pic>
        <p:nvPicPr>
          <p:cNvPr id="13" name="Picture Placeholder 12">
            <a:extLst>
              <a:ext uri="{FF2B5EF4-FFF2-40B4-BE49-F238E27FC236}">
                <a16:creationId xmlns:a16="http://schemas.microsoft.com/office/drawing/2014/main" id="{9015E84B-E377-4CDD-A0AA-8BA76F059A5E}"/>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l="7599" r="7599"/>
          <a:stretch>
            <a:fillRect/>
          </a:stretch>
        </p:blipFill>
        <p:spPr>
          <a:xfrm>
            <a:off x="3330341" y="1428750"/>
            <a:ext cx="2680405" cy="2106774"/>
          </a:xfrm>
        </p:spPr>
      </p:pic>
      <p:sp>
        <p:nvSpPr>
          <p:cNvPr id="11" name="Text Placeholder 10">
            <a:extLst>
              <a:ext uri="{FF2B5EF4-FFF2-40B4-BE49-F238E27FC236}">
                <a16:creationId xmlns:a16="http://schemas.microsoft.com/office/drawing/2014/main" id="{572051BC-5DEB-435B-A8DE-FF1144C96E72}"/>
              </a:ext>
            </a:extLst>
          </p:cNvPr>
          <p:cNvSpPr>
            <a:spLocks noGrp="1"/>
          </p:cNvSpPr>
          <p:nvPr>
            <p:ph type="body" sz="quarter" idx="27"/>
          </p:nvPr>
        </p:nvSpPr>
        <p:spPr/>
        <p:txBody>
          <a:bodyPr/>
          <a:lstStyle/>
          <a:p>
            <a:r>
              <a:rPr lang="en-GB" b="1" dirty="0"/>
              <a:t>Cadbury Dairy Milk:</a:t>
            </a:r>
          </a:p>
          <a:p>
            <a:r>
              <a:rPr lang="en-GB" dirty="0"/>
              <a:t>Gorilla</a:t>
            </a:r>
          </a:p>
          <a:p>
            <a:r>
              <a:rPr lang="en-GB" b="1" dirty="0">
                <a:solidFill>
                  <a:schemeClr val="accent3"/>
                </a:solidFill>
              </a:rPr>
              <a:t>2007</a:t>
            </a:r>
          </a:p>
        </p:txBody>
      </p:sp>
      <p:pic>
        <p:nvPicPr>
          <p:cNvPr id="19" name="Picture 18">
            <a:extLst>
              <a:ext uri="{FF2B5EF4-FFF2-40B4-BE49-F238E27FC236}">
                <a16:creationId xmlns:a16="http://schemas.microsoft.com/office/drawing/2014/main" id="{D292D40F-B1F7-CB7B-14CA-BBD0A2EE1AF1}"/>
              </a:ext>
            </a:extLst>
          </p:cNvPr>
          <p:cNvPicPr>
            <a:picLocks noChangeAspect="1"/>
          </p:cNvPicPr>
          <p:nvPr/>
        </p:nvPicPr>
        <p:blipFill rotWithShape="1">
          <a:blip r:embed="rId6"/>
          <a:srcRect l="20946" r="12859"/>
          <a:stretch/>
        </p:blipFill>
        <p:spPr>
          <a:xfrm>
            <a:off x="482817" y="1428750"/>
            <a:ext cx="2680405" cy="2110387"/>
          </a:xfrm>
          <a:prstGeom prst="rect">
            <a:avLst/>
          </a:prstGeom>
        </p:spPr>
      </p:pic>
    </p:spTree>
    <p:extLst>
      <p:ext uri="{BB962C8B-B14F-4D97-AF65-F5344CB8AC3E}">
        <p14:creationId xmlns:p14="http://schemas.microsoft.com/office/powerpoint/2010/main" val="27635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purple suit&#10;&#10;AI-generated content may be incorrect.">
            <a:extLst>
              <a:ext uri="{FF2B5EF4-FFF2-40B4-BE49-F238E27FC236}">
                <a16:creationId xmlns:a16="http://schemas.microsoft.com/office/drawing/2014/main" id="{33E94246-A3E9-E3B1-977F-F644BFF7097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20" name="Rectangle 19">
            <a:extLst>
              <a:ext uri="{FF2B5EF4-FFF2-40B4-BE49-F238E27FC236}">
                <a16:creationId xmlns:a16="http://schemas.microsoft.com/office/drawing/2014/main" id="{AD678A53-4787-413E-B56E-A7C04D6A41EE}"/>
              </a:ext>
            </a:extLst>
          </p:cNvPr>
          <p:cNvSpPr/>
          <p:nvPr/>
        </p:nvSpPr>
        <p:spPr>
          <a:xfrm>
            <a:off x="1684421" y="0"/>
            <a:ext cx="10507579"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486047" y="530862"/>
            <a:ext cx="3360196" cy="2216940"/>
          </a:xfrm>
        </p:spPr>
        <p:txBody>
          <a:bodyPr>
            <a:normAutofit/>
          </a:bodyPr>
          <a:lstStyle/>
          <a:p>
            <a:r>
              <a:rPr lang="en-GB" sz="3200" dirty="0"/>
              <a:t>Can you </a:t>
            </a:r>
            <a:r>
              <a:rPr lang="en-GB" sz="3200" dirty="0">
                <a:solidFill>
                  <a:schemeClr val="accent6"/>
                </a:solidFill>
              </a:rPr>
              <a:t>tell a story </a:t>
            </a:r>
            <a:r>
              <a:rPr lang="en-GB" sz="3200" dirty="0"/>
              <a:t>in a few seconds?</a:t>
            </a:r>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359047"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4005208-CE15-FDB4-F754-1757D9A0F1A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Bensons For Beds - Obsessed</a:t>
            </a:r>
          </a:p>
        </p:txBody>
      </p:sp>
    </p:spTree>
    <p:custDataLst>
      <p:tags r:id="rId1"/>
    </p:custDataLst>
    <p:extLst>
      <p:ext uri="{BB962C8B-B14F-4D97-AF65-F5344CB8AC3E}">
        <p14:creationId xmlns:p14="http://schemas.microsoft.com/office/powerpoint/2010/main" val="42897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in a grocery store&#10;&#10;AI-generated content may be incorrect.">
            <a:extLst>
              <a:ext uri="{FF2B5EF4-FFF2-40B4-BE49-F238E27FC236}">
                <a16:creationId xmlns:a16="http://schemas.microsoft.com/office/drawing/2014/main" id="{5A4F6A3A-C9D1-7442-6AAD-FD353B25119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832" r="13832"/>
          <a:stretch>
            <a:fillRect/>
          </a:stretch>
        </p:blipFill>
        <p:spPr/>
      </p:pic>
      <p:sp>
        <p:nvSpPr>
          <p:cNvPr id="5" name="Title 4">
            <a:extLst>
              <a:ext uri="{FF2B5EF4-FFF2-40B4-BE49-F238E27FC236}">
                <a16:creationId xmlns:a16="http://schemas.microsoft.com/office/drawing/2014/main" id="{3EFE38EC-2AF1-4477-9C3D-F09083ED5955}"/>
              </a:ext>
            </a:extLst>
          </p:cNvPr>
          <p:cNvSpPr>
            <a:spLocks noGrp="1"/>
          </p:cNvSpPr>
          <p:nvPr>
            <p:ph type="title"/>
          </p:nvPr>
        </p:nvSpPr>
        <p:spPr/>
        <p:txBody>
          <a:bodyPr/>
          <a:lstStyle/>
          <a:p>
            <a:r>
              <a:rPr lang="en-GB" dirty="0"/>
              <a:t>Our brains don’t work like video cameras…</a:t>
            </a:r>
          </a:p>
        </p:txBody>
      </p:sp>
      <p:sp>
        <p:nvSpPr>
          <p:cNvPr id="8" name="Text Placeholder 3">
            <a:extLst>
              <a:ext uri="{FF2B5EF4-FFF2-40B4-BE49-F238E27FC236}">
                <a16:creationId xmlns:a16="http://schemas.microsoft.com/office/drawing/2014/main" id="{5480ACBD-002E-4143-A654-6B5A484BF706}"/>
              </a:ext>
            </a:extLst>
          </p:cNvPr>
          <p:cNvSpPr>
            <a:spLocks noGrp="1"/>
          </p:cNvSpPr>
          <p:nvPr>
            <p:ph type="body" sz="quarter" idx="13"/>
          </p:nvPr>
        </p:nvSpPr>
        <p:spPr>
          <a:xfrm>
            <a:off x="377825" y="1614488"/>
            <a:ext cx="4368800" cy="3651250"/>
          </a:xfrm>
        </p:spPr>
        <p:txBody>
          <a:bodyPr>
            <a:normAutofit/>
          </a:bodyPr>
          <a:lstStyle/>
          <a:p>
            <a:pPr marL="285750" indent="-285750">
              <a:buFontTx/>
              <a:buChar char="-"/>
            </a:pPr>
            <a:r>
              <a:rPr lang="en-GB" sz="1800" dirty="0"/>
              <a:t>We evoke memories by storing </a:t>
            </a:r>
            <a:r>
              <a:rPr lang="en-GB" sz="1800" b="1" dirty="0">
                <a:solidFill>
                  <a:schemeClr val="tx2"/>
                </a:solidFill>
              </a:rPr>
              <a:t>still snapshots</a:t>
            </a:r>
          </a:p>
          <a:p>
            <a:pPr marL="285750" indent="-285750">
              <a:buFontTx/>
              <a:buChar char="-"/>
            </a:pPr>
            <a:r>
              <a:rPr lang="en-GB" sz="1800" dirty="0"/>
              <a:t>This is why </a:t>
            </a:r>
            <a:r>
              <a:rPr lang="en-GB" sz="1800" b="1" dirty="0">
                <a:solidFill>
                  <a:schemeClr val="tx2"/>
                </a:solidFill>
              </a:rPr>
              <a:t>imagery</a:t>
            </a:r>
            <a:r>
              <a:rPr lang="en-GB" sz="1800" dirty="0"/>
              <a:t> is so important in building effective brands</a:t>
            </a:r>
            <a:endParaRPr lang="en-GB" sz="1800" b="1" dirty="0">
              <a:solidFill>
                <a:schemeClr val="tx2"/>
              </a:solidFill>
            </a:endParaRPr>
          </a:p>
          <a:p>
            <a:pPr marL="285750" indent="-285750">
              <a:buFontTx/>
              <a:buChar char="-"/>
            </a:pPr>
            <a:r>
              <a:rPr lang="en-GB" sz="1800" b="1" dirty="0">
                <a:solidFill>
                  <a:schemeClr val="tx2"/>
                </a:solidFill>
              </a:rPr>
              <a:t>Context</a:t>
            </a:r>
            <a:r>
              <a:rPr lang="en-GB" sz="1800" dirty="0"/>
              <a:t> and </a:t>
            </a:r>
            <a:r>
              <a:rPr lang="en-GB" sz="1800" b="1" dirty="0">
                <a:solidFill>
                  <a:schemeClr val="tx2"/>
                </a:solidFill>
              </a:rPr>
              <a:t>narrative</a:t>
            </a:r>
            <a:r>
              <a:rPr lang="en-GB" sz="1800" dirty="0"/>
              <a:t> are key drivers of brand memory</a:t>
            </a:r>
          </a:p>
        </p:txBody>
      </p:sp>
      <p:sp>
        <p:nvSpPr>
          <p:cNvPr id="7" name="TextBox 6">
            <a:extLst>
              <a:ext uri="{FF2B5EF4-FFF2-40B4-BE49-F238E27FC236}">
                <a16:creationId xmlns:a16="http://schemas.microsoft.com/office/drawing/2014/main" id="{53953C09-9367-AA55-0383-D501F84B4BC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Tesco – Dynamite Power</a:t>
            </a:r>
          </a:p>
        </p:txBody>
      </p:sp>
    </p:spTree>
    <p:extLst>
      <p:ext uri="{BB962C8B-B14F-4D97-AF65-F5344CB8AC3E}">
        <p14:creationId xmlns:p14="http://schemas.microsoft.com/office/powerpoint/2010/main" val="403791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wrist with a watch on it&#10;&#10;AI-generated content may be incorrect.">
            <a:extLst>
              <a:ext uri="{FF2B5EF4-FFF2-40B4-BE49-F238E27FC236}">
                <a16:creationId xmlns:a16="http://schemas.microsoft.com/office/drawing/2014/main" id="{F8D9FC6E-0DAF-EEE9-0735-14AA309F3FF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F79E1D1-1B6C-4256-B4E5-7CCD1A5529FF}"/>
              </a:ext>
            </a:extLst>
          </p:cNvPr>
          <p:cNvSpPr>
            <a:spLocks noGrp="1"/>
          </p:cNvSpPr>
          <p:nvPr>
            <p:ph type="title"/>
          </p:nvPr>
        </p:nvSpPr>
        <p:spPr/>
        <p:txBody>
          <a:bodyPr/>
          <a:lstStyle/>
          <a:p>
            <a:r>
              <a:rPr lang="en-GB" dirty="0"/>
              <a:t>The impact of time-lengths in TV advertising</a:t>
            </a:r>
          </a:p>
        </p:txBody>
      </p:sp>
      <p:sp>
        <p:nvSpPr>
          <p:cNvPr id="4" name="Text Placeholder 3">
            <a:extLst>
              <a:ext uri="{FF2B5EF4-FFF2-40B4-BE49-F238E27FC236}">
                <a16:creationId xmlns:a16="http://schemas.microsoft.com/office/drawing/2014/main" id="{58D8F4D6-C6B5-43F3-BD3A-B38CBFE64441}"/>
              </a:ext>
            </a:extLst>
          </p:cNvPr>
          <p:cNvSpPr>
            <a:spLocks noGrp="1"/>
          </p:cNvSpPr>
          <p:nvPr>
            <p:ph type="body" sz="quarter" idx="13"/>
          </p:nvPr>
        </p:nvSpPr>
        <p:spPr>
          <a:xfrm>
            <a:off x="377758" y="1614207"/>
            <a:ext cx="5042381" cy="3651531"/>
          </a:xfrm>
        </p:spPr>
        <p:txBody>
          <a:bodyPr>
            <a:normAutofit/>
          </a:bodyPr>
          <a:lstStyle/>
          <a:p>
            <a:pPr marL="511175" lvl="1" indent="-285750">
              <a:buFontTx/>
              <a:buChar char="-"/>
            </a:pPr>
            <a:r>
              <a:rPr lang="en-GB" sz="1800" b="1" dirty="0">
                <a:solidFill>
                  <a:schemeClr val="accent1"/>
                </a:solidFill>
              </a:rPr>
              <a:t>Storytelling</a:t>
            </a:r>
            <a:r>
              <a:rPr lang="en-GB" sz="1800" dirty="0"/>
              <a:t> is the cornerstone of TV’s effectiveness</a:t>
            </a:r>
          </a:p>
          <a:p>
            <a:pPr marL="511175" lvl="1" indent="-285750">
              <a:buFontTx/>
              <a:buChar char="-"/>
            </a:pPr>
            <a:r>
              <a:rPr lang="en-GB" sz="1800" dirty="0"/>
              <a:t>Longer ads are better at building </a:t>
            </a:r>
            <a:r>
              <a:rPr lang="en-GB" sz="1800" b="1" dirty="0">
                <a:solidFill>
                  <a:schemeClr val="tx2"/>
                </a:solidFill>
              </a:rPr>
              <a:t>narratives</a:t>
            </a:r>
            <a:r>
              <a:rPr lang="en-GB" sz="1800" dirty="0"/>
              <a:t> &amp; are better equipped to drive positive brand perceptions</a:t>
            </a:r>
          </a:p>
          <a:p>
            <a:pPr marL="511175" lvl="1" indent="-285750">
              <a:buFont typeface="Arial" panose="020B0604020202020204" pitchFamily="34" charset="0"/>
              <a:buChar char="-"/>
            </a:pPr>
            <a:r>
              <a:rPr lang="en-GB" sz="1800" dirty="0"/>
              <a:t>They act as memory anchors &amp; increase the </a:t>
            </a:r>
            <a:r>
              <a:rPr lang="en-GB" sz="1800" b="1" dirty="0">
                <a:solidFill>
                  <a:schemeClr val="accent1"/>
                </a:solidFill>
              </a:rPr>
              <a:t>effectiveness</a:t>
            </a:r>
            <a:r>
              <a:rPr lang="en-GB" sz="1800" dirty="0"/>
              <a:t> of shorter executions</a:t>
            </a:r>
          </a:p>
          <a:p>
            <a:pPr marL="511175" lvl="1" indent="-285750">
              <a:buFontTx/>
              <a:buChar char="-"/>
            </a:pPr>
            <a:r>
              <a:rPr lang="en-GB" sz="1800" dirty="0"/>
              <a:t>Shorter ads work best when placed after longer executions  </a:t>
            </a:r>
          </a:p>
        </p:txBody>
      </p:sp>
      <p:sp>
        <p:nvSpPr>
          <p:cNvPr id="8" name="Text Placeholder 7">
            <a:extLst>
              <a:ext uri="{FF2B5EF4-FFF2-40B4-BE49-F238E27FC236}">
                <a16:creationId xmlns:a16="http://schemas.microsoft.com/office/drawing/2014/main" id="{A772EE87-7CC6-4D43-8184-3C47E16B44AD}"/>
              </a:ext>
            </a:extLst>
          </p:cNvPr>
          <p:cNvSpPr>
            <a:spLocks noGrp="1"/>
          </p:cNvSpPr>
          <p:nvPr>
            <p:ph type="body" sz="quarter" idx="15"/>
          </p:nvPr>
        </p:nvSpPr>
        <p:spPr/>
        <p:txBody>
          <a:bodyPr/>
          <a:lstStyle/>
          <a:p>
            <a:r>
              <a:rPr lang="en-GB" dirty="0"/>
              <a:t>Source: ‘A Matter of Time’, 2019, Thinkbox</a:t>
            </a:r>
          </a:p>
        </p:txBody>
      </p:sp>
      <p:sp>
        <p:nvSpPr>
          <p:cNvPr id="3" name="TextBox 2">
            <a:extLst>
              <a:ext uri="{FF2B5EF4-FFF2-40B4-BE49-F238E27FC236}">
                <a16:creationId xmlns:a16="http://schemas.microsoft.com/office/drawing/2014/main" id="{848C1229-ECFA-84B8-0937-A2FE5243397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Malibu - Clock Off</a:t>
            </a:r>
          </a:p>
        </p:txBody>
      </p:sp>
    </p:spTree>
    <p:extLst>
      <p:ext uri="{BB962C8B-B14F-4D97-AF65-F5344CB8AC3E}">
        <p14:creationId xmlns:p14="http://schemas.microsoft.com/office/powerpoint/2010/main" val="166093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uple of women standing in a room with luggage&#10;&#10;AI-generated content may be incorrect.">
            <a:extLst>
              <a:ext uri="{FF2B5EF4-FFF2-40B4-BE49-F238E27FC236}">
                <a16:creationId xmlns:a16="http://schemas.microsoft.com/office/drawing/2014/main" id="{8CB102B2-D442-BFAF-6C04-B7288D3EB0C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2616359195"/>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5" name="TextBox 4">
            <a:extLst>
              <a:ext uri="{FF2B5EF4-FFF2-40B4-BE49-F238E27FC236}">
                <a16:creationId xmlns:a16="http://schemas.microsoft.com/office/drawing/2014/main" id="{76FF37DF-A45F-003D-809C-82A5265EBE1C}"/>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Very – The Destination for Spring Style</a:t>
            </a:r>
          </a:p>
        </p:txBody>
      </p:sp>
    </p:spTree>
    <p:extLst>
      <p:ext uri="{BB962C8B-B14F-4D97-AF65-F5344CB8AC3E}">
        <p14:creationId xmlns:p14="http://schemas.microsoft.com/office/powerpoint/2010/main" val="25335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Source: A Matter of Time, 2019, Work/Walnut/</a:t>
            </a:r>
            <a:r>
              <a:rPr kumimoji="0" lang="en-GB" sz="1000" b="0" i="0" u="none" strike="noStrike" kern="1200" cap="none" spc="0" normalizeH="0" baseline="0" noProof="0" dirty="0" err="1">
                <a:ln>
                  <a:noFill/>
                </a:ln>
                <a:solidFill>
                  <a:srgbClr val="4D4D4D"/>
                </a:solidFill>
                <a:effectLst/>
                <a:uLnTx/>
                <a:uFillTx/>
                <a:latin typeface="Arial"/>
                <a:ea typeface="+mn-ea"/>
                <a:cs typeface="+mn-cs"/>
              </a:rPr>
              <a:t>Thinkbox</a:t>
            </a:r>
            <a:r>
              <a:rPr kumimoji="0" lang="en-GB" sz="1000" b="0" i="0" u="none" strike="noStrike" kern="1200" cap="none" spc="0" normalizeH="0" baseline="0" noProof="0" dirty="0">
                <a:ln>
                  <a:noFill/>
                </a:ln>
                <a:solidFill>
                  <a:srgbClr val="4D4D4D"/>
                </a:solidFill>
                <a:effectLst/>
                <a:uLnTx/>
                <a:uFillTx/>
                <a:latin typeface="Arial"/>
                <a:ea typeface="+mn-ea"/>
                <a:cs typeface="+mn-cs"/>
              </a:rPr>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10514"/>
                </a:solidFill>
                <a:effectLst/>
                <a:uLnTx/>
                <a:uFillTx/>
                <a:latin typeface="Arial"/>
                <a:ea typeface="+mn-ea"/>
                <a:cs typeface="+mn-cs"/>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D4D4D"/>
                </a:solidFill>
                <a:effectLst/>
                <a:uLnTx/>
                <a:uFillTx/>
                <a:latin typeface="Arial"/>
                <a:ea typeface="+mn-ea"/>
                <a:cs typeface="+mn-cs"/>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rial"/>
                <a:ea typeface="+mn-ea"/>
                <a:cs typeface="+mn-cs"/>
              </a:rPr>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Improvement in explicit brand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4E67B6-B5CC-4CC1-96BD-9C12CE799224}"/>
              </a:ext>
            </a:extLst>
          </p:cNvPr>
          <p:cNvSpPr txBox="1"/>
          <p:nvPr/>
        </p:nvSpPr>
        <p:spPr>
          <a:xfrm>
            <a:off x="1263488" y="2168645"/>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5" name="TextBox 24">
            <a:extLst>
              <a:ext uri="{FF2B5EF4-FFF2-40B4-BE49-F238E27FC236}">
                <a16:creationId xmlns:a16="http://schemas.microsoft.com/office/drawing/2014/main" id="{65D02573-05B4-4245-BB48-4E7807B391CB}"/>
              </a:ext>
            </a:extLst>
          </p:cNvPr>
          <p:cNvSpPr txBox="1"/>
          <p:nvPr/>
        </p:nvSpPr>
        <p:spPr>
          <a:xfrm>
            <a:off x="2815011" y="2219394"/>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26" name="TextBox 25">
            <a:extLst>
              <a:ext uri="{FF2B5EF4-FFF2-40B4-BE49-F238E27FC236}">
                <a16:creationId xmlns:a16="http://schemas.microsoft.com/office/drawing/2014/main" id="{E8502A2E-66B7-4E02-BAD6-3CE1FA3E83E1}"/>
              </a:ext>
            </a:extLst>
          </p:cNvPr>
          <p:cNvSpPr txBox="1"/>
          <p:nvPr/>
        </p:nvSpPr>
        <p:spPr>
          <a:xfrm>
            <a:off x="1255838" y="4785842"/>
            <a:ext cx="927100" cy="246221"/>
          </a:xfrm>
          <a:prstGeom prst="rect">
            <a:avLst/>
          </a:prstGeom>
          <a:noFill/>
        </p:spPr>
        <p:txBody>
          <a:bodyPr wrap="square" rtlCol="0">
            <a:spAutoFit/>
          </a:bodyPr>
          <a:lstStyle/>
          <a:p>
            <a:pPr algn="l"/>
            <a:r>
              <a:rPr lang="en-GB" sz="1000" dirty="0">
                <a:solidFill>
                  <a:schemeClr val="bg2"/>
                </a:solidFill>
              </a:rPr>
              <a:t>Long ad</a:t>
            </a:r>
          </a:p>
        </p:txBody>
      </p:sp>
      <p:sp>
        <p:nvSpPr>
          <p:cNvPr id="27" name="TextBox 26">
            <a:extLst>
              <a:ext uri="{FF2B5EF4-FFF2-40B4-BE49-F238E27FC236}">
                <a16:creationId xmlns:a16="http://schemas.microsoft.com/office/drawing/2014/main" id="{D93FD7C1-0119-43F7-B914-F4B32BCB5E2E}"/>
              </a:ext>
            </a:extLst>
          </p:cNvPr>
          <p:cNvSpPr txBox="1"/>
          <p:nvPr/>
        </p:nvSpPr>
        <p:spPr>
          <a:xfrm>
            <a:off x="1239731" y="3414164"/>
            <a:ext cx="927100" cy="246221"/>
          </a:xfrm>
          <a:prstGeom prst="rect">
            <a:avLst/>
          </a:prstGeom>
          <a:noFill/>
        </p:spPr>
        <p:txBody>
          <a:bodyPr wrap="square" rtlCol="0">
            <a:spAutoFit/>
          </a:bodyPr>
          <a:lstStyle/>
          <a:p>
            <a:pPr algn="l"/>
            <a:r>
              <a:rPr lang="en-GB" sz="1000" dirty="0">
                <a:solidFill>
                  <a:schemeClr val="bg2"/>
                </a:solidFill>
              </a:rPr>
              <a:t>Short ad</a:t>
            </a:r>
          </a:p>
        </p:txBody>
      </p:sp>
      <p:sp>
        <p:nvSpPr>
          <p:cNvPr id="29" name="TextBox 28">
            <a:extLst>
              <a:ext uri="{FF2B5EF4-FFF2-40B4-BE49-F238E27FC236}">
                <a16:creationId xmlns:a16="http://schemas.microsoft.com/office/drawing/2014/main" id="{D2E0FD45-CF44-4094-9866-06BD759B88C3}"/>
              </a:ext>
            </a:extLst>
          </p:cNvPr>
          <p:cNvSpPr txBox="1"/>
          <p:nvPr/>
        </p:nvSpPr>
        <p:spPr>
          <a:xfrm>
            <a:off x="6180925" y="341192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5" name="TextBox 34">
            <a:extLst>
              <a:ext uri="{FF2B5EF4-FFF2-40B4-BE49-F238E27FC236}">
                <a16:creationId xmlns:a16="http://schemas.microsoft.com/office/drawing/2014/main" id="{2518BA7E-DE07-4C10-9F7B-9ABCBF83E50F}"/>
              </a:ext>
            </a:extLst>
          </p:cNvPr>
          <p:cNvSpPr txBox="1"/>
          <p:nvPr/>
        </p:nvSpPr>
        <p:spPr>
          <a:xfrm>
            <a:off x="7386668" y="4774491"/>
            <a:ext cx="927100" cy="246221"/>
          </a:xfrm>
          <a:prstGeom prst="rect">
            <a:avLst/>
          </a:prstGeom>
          <a:noFill/>
        </p:spPr>
        <p:txBody>
          <a:bodyPr wrap="square" rtlCol="0">
            <a:spAutoFit/>
          </a:bodyPr>
          <a:lstStyle/>
          <a:p>
            <a:pPr algn="l"/>
            <a:r>
              <a:rPr lang="en-GB" sz="1000" dirty="0">
                <a:solidFill>
                  <a:schemeClr val="bg2"/>
                </a:solidFill>
              </a:rPr>
              <a:t>Testing</a:t>
            </a:r>
          </a:p>
        </p:txBody>
      </p:sp>
      <p:sp>
        <p:nvSpPr>
          <p:cNvPr id="38" name="TextBox 37">
            <a:extLst>
              <a:ext uri="{FF2B5EF4-FFF2-40B4-BE49-F238E27FC236}">
                <a16:creationId xmlns:a16="http://schemas.microsoft.com/office/drawing/2014/main" id="{0886CD75-32FF-4CD8-AF82-22B59A1057AE}"/>
              </a:ext>
            </a:extLst>
          </p:cNvPr>
          <p:cNvSpPr txBox="1"/>
          <p:nvPr/>
        </p:nvSpPr>
        <p:spPr>
          <a:xfrm>
            <a:off x="6190757" y="4759649"/>
            <a:ext cx="927100" cy="246221"/>
          </a:xfrm>
          <a:prstGeom prst="rect">
            <a:avLst/>
          </a:prstGeom>
          <a:noFill/>
        </p:spPr>
        <p:txBody>
          <a:bodyPr wrap="square" rtlCol="0">
            <a:spAutoFit/>
          </a:bodyPr>
          <a:lstStyle/>
          <a:p>
            <a:pPr algn="l"/>
            <a:r>
              <a:rPr lang="en-GB" sz="1000" dirty="0">
                <a:solidFill>
                  <a:schemeClr val="bg2"/>
                </a:solidFill>
              </a:rPr>
              <a:t>Short ad</a:t>
            </a:r>
          </a:p>
        </p:txBody>
      </p:sp>
    </p:spTree>
    <p:extLst>
      <p:ext uri="{BB962C8B-B14F-4D97-AF65-F5344CB8AC3E}">
        <p14:creationId xmlns:p14="http://schemas.microsoft.com/office/powerpoint/2010/main" val="164517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in a suit sitting at a table&#10;&#10;AI-generated content may be incorrect.">
            <a:extLst>
              <a:ext uri="{FF2B5EF4-FFF2-40B4-BE49-F238E27FC236}">
                <a16:creationId xmlns:a16="http://schemas.microsoft.com/office/drawing/2014/main" id="{B5437FC5-079E-84AD-DA86-539FA229A9A5}"/>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7754" b="7754"/>
          <a:stretch>
            <a:fillRect/>
          </a:stretch>
        </p:blipFill>
        <p:spPr/>
      </p:pic>
      <p:sp>
        <p:nvSpPr>
          <p:cNvPr id="5" name="Rectangle 4">
            <a:extLst>
              <a:ext uri="{FF2B5EF4-FFF2-40B4-BE49-F238E27FC236}">
                <a16:creationId xmlns:a16="http://schemas.microsoft.com/office/drawing/2014/main" id="{73446645-9EAC-4ECC-878D-9D7929C92FEA}"/>
              </a:ext>
            </a:extLst>
          </p:cNvPr>
          <p:cNvSpPr/>
          <p:nvPr/>
        </p:nvSpPr>
        <p:spPr>
          <a:xfrm flipH="1">
            <a:off x="-1" y="-9730"/>
            <a:ext cx="7492621"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4DF6B89-C5AD-4674-AFC3-3BC1A452FA59}"/>
              </a:ext>
            </a:extLst>
          </p:cNvPr>
          <p:cNvSpPr>
            <a:spLocks noGrp="1"/>
          </p:cNvSpPr>
          <p:nvPr>
            <p:ph type="title"/>
          </p:nvPr>
        </p:nvSpPr>
        <p:spPr>
          <a:xfrm>
            <a:off x="371475" y="359944"/>
            <a:ext cx="5305993" cy="3190976"/>
          </a:xfrm>
        </p:spPr>
        <p:txBody>
          <a:bodyPr/>
          <a:lstStyle/>
          <a:p>
            <a:r>
              <a:rPr lang="en-GB" sz="4000" b="1" dirty="0"/>
              <a:t>How can we ramp up emotion and brand memory through TV advertising?</a:t>
            </a:r>
          </a:p>
        </p:txBody>
      </p:sp>
      <p:pic>
        <p:nvPicPr>
          <p:cNvPr id="6" name="Picture 5">
            <a:extLst>
              <a:ext uri="{FF2B5EF4-FFF2-40B4-BE49-F238E27FC236}">
                <a16:creationId xmlns:a16="http://schemas.microsoft.com/office/drawing/2014/main" id="{F7A094F0-7364-4AE0-9224-89BABCCD7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16A52C2E-896A-8E6F-EA5E-97C51E0C099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Indeed – The S Word</a:t>
            </a:r>
          </a:p>
        </p:txBody>
      </p:sp>
    </p:spTree>
    <p:extLst>
      <p:ext uri="{BB962C8B-B14F-4D97-AF65-F5344CB8AC3E}">
        <p14:creationId xmlns:p14="http://schemas.microsoft.com/office/powerpoint/2010/main" val="49815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making a face&#10;&#10;AI-generated content may be incorrect.">
            <a:extLst>
              <a:ext uri="{FF2B5EF4-FFF2-40B4-BE49-F238E27FC236}">
                <a16:creationId xmlns:a16="http://schemas.microsoft.com/office/drawing/2014/main" id="{6DD490C6-80AC-01C3-4F36-B4D3E76BD06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p:txBody>
          <a:bodyPr>
            <a:normAutofit/>
          </a:bodyPr>
          <a:lstStyle/>
          <a:p>
            <a:r>
              <a:rPr lang="en-GB" sz="1800" b="1" dirty="0">
                <a:solidFill>
                  <a:schemeClr val="tx2"/>
                </a:solidFill>
              </a:rPr>
              <a:t>1) Great storytelling leaves a lasting impression</a:t>
            </a:r>
          </a:p>
          <a:p>
            <a:r>
              <a:rPr lang="en-GB" sz="1800" dirty="0"/>
              <a:t>Ads that use storytelling are more noticeable &amp; more memorable, both of which contribute to sales</a:t>
            </a:r>
          </a:p>
          <a:p>
            <a:r>
              <a:rPr lang="en-GB" sz="1800" dirty="0"/>
              <a:t>Make the story enjoyable, easy to understand in the time-lengths available &amp; highlight what differentiates the brand from its competitors </a:t>
            </a:r>
          </a:p>
          <a:p>
            <a:pPr marL="285750" indent="-285750">
              <a:buFont typeface="Arial" panose="020B0604020202020204" pitchFamily="34" charset="0"/>
              <a:buChar char="•"/>
            </a:pPr>
            <a:endParaRPr lang="en-GB" dirty="0"/>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27F649DD-6F62-8A56-3875-7C6F2108F2A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Visa – Security Hero</a:t>
            </a:r>
          </a:p>
        </p:txBody>
      </p:sp>
    </p:spTree>
    <p:extLst>
      <p:ext uri="{BB962C8B-B14F-4D97-AF65-F5344CB8AC3E}">
        <p14:creationId xmlns:p14="http://schemas.microsoft.com/office/powerpoint/2010/main" val="1457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p:txBody>
          <a:bodyPr>
            <a:normAutofit/>
          </a:bodyPr>
          <a:lstStyle/>
          <a:p>
            <a:r>
              <a:rPr lang="en-GB" sz="1800" b="1" dirty="0">
                <a:solidFill>
                  <a:schemeClr val="tx2"/>
                </a:solidFill>
              </a:rPr>
              <a:t>2) Make that impression a meaningful one</a:t>
            </a:r>
          </a:p>
          <a:p>
            <a:r>
              <a:rPr lang="en-GB" sz="1800" dirty="0"/>
              <a:t>Sustainable competitive advantage comes from building a brand’s emotional meaningful difference</a:t>
            </a:r>
          </a:p>
          <a:p>
            <a:r>
              <a:rPr lang="en-GB" sz="1800" dirty="0"/>
              <a:t>Emotional difference is about a brand behaving in a way that makes it seem more dynamic or progressive than other brands</a:t>
            </a:r>
          </a:p>
          <a:p>
            <a:endParaRPr lang="en-GB" sz="1800" dirty="0"/>
          </a:p>
        </p:txBody>
      </p:sp>
      <p:pic>
        <p:nvPicPr>
          <p:cNvPr id="11" name="Picture Placeholder 10" descr="A person kissing a white sheet&#10;&#10;AI-generated content may be incorrect.">
            <a:extLst>
              <a:ext uri="{FF2B5EF4-FFF2-40B4-BE49-F238E27FC236}">
                <a16:creationId xmlns:a16="http://schemas.microsoft.com/office/drawing/2014/main" id="{FE5C6001-3386-CD07-00D3-231E85F4909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9" name="TextBox 8">
            <a:extLst>
              <a:ext uri="{FF2B5EF4-FFF2-40B4-BE49-F238E27FC236}">
                <a16:creationId xmlns:a16="http://schemas.microsoft.com/office/drawing/2014/main" id="{99AB0ABF-1AA3-6795-161E-9F42A74901B6}"/>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Bold – Breathe It All In</a:t>
            </a:r>
          </a:p>
        </p:txBody>
      </p:sp>
    </p:spTree>
    <p:extLst>
      <p:ext uri="{BB962C8B-B14F-4D97-AF65-F5344CB8AC3E}">
        <p14:creationId xmlns:p14="http://schemas.microsoft.com/office/powerpoint/2010/main" val="324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eating a burger&#10;&#10;AI-generated content may be incorrect.">
            <a:extLst>
              <a:ext uri="{FF2B5EF4-FFF2-40B4-BE49-F238E27FC236}">
                <a16:creationId xmlns:a16="http://schemas.microsoft.com/office/drawing/2014/main" id="{12D4619C-BA9A-D660-959A-8DF13B6B346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5" name="Title 4">
            <a:extLst>
              <a:ext uri="{FF2B5EF4-FFF2-40B4-BE49-F238E27FC236}">
                <a16:creationId xmlns:a16="http://schemas.microsoft.com/office/drawing/2014/main" id="{4EFFFFF9-5BFE-40EF-A995-A86B3D3B9359}"/>
              </a:ext>
            </a:extLst>
          </p:cNvPr>
          <p:cNvSpPr>
            <a:spLocks noGrp="1"/>
          </p:cNvSpPr>
          <p:nvPr>
            <p:ph type="title"/>
          </p:nvPr>
        </p:nvSpPr>
        <p:spPr/>
        <p:txBody>
          <a:bodyPr/>
          <a:lstStyle/>
          <a:p>
            <a:r>
              <a:rPr lang="en-GB" dirty="0"/>
              <a:t>Creating memorable ads</a:t>
            </a:r>
          </a:p>
        </p:txBody>
      </p:sp>
      <p:sp>
        <p:nvSpPr>
          <p:cNvPr id="7" name="Text Placeholder 6">
            <a:extLst>
              <a:ext uri="{FF2B5EF4-FFF2-40B4-BE49-F238E27FC236}">
                <a16:creationId xmlns:a16="http://schemas.microsoft.com/office/drawing/2014/main" id="{495D602A-D8D9-4044-BDA9-4A3FA6F9E483}"/>
              </a:ext>
            </a:extLst>
          </p:cNvPr>
          <p:cNvSpPr>
            <a:spLocks noGrp="1"/>
          </p:cNvSpPr>
          <p:nvPr>
            <p:ph type="body" sz="quarter" idx="13"/>
          </p:nvPr>
        </p:nvSpPr>
        <p:spPr/>
        <p:txBody>
          <a:bodyPr>
            <a:normAutofit/>
          </a:bodyPr>
          <a:lstStyle/>
          <a:p>
            <a:r>
              <a:rPr lang="en-GB" sz="1800" b="1" dirty="0">
                <a:solidFill>
                  <a:schemeClr val="tx2"/>
                </a:solidFill>
              </a:rPr>
              <a:t>3) Don’t skimp on the branding</a:t>
            </a:r>
          </a:p>
          <a:p>
            <a:r>
              <a:rPr lang="en-GB" sz="1800" dirty="0"/>
              <a:t>The single best predictor of in-market sales effects for ads is branding</a:t>
            </a:r>
          </a:p>
          <a:p>
            <a:r>
              <a:rPr lang="en-GB" sz="1800" dirty="0"/>
              <a:t>This is also consistent with the importance of mental availability</a:t>
            </a:r>
          </a:p>
          <a:p>
            <a:r>
              <a:rPr lang="en-GB" sz="1800" dirty="0"/>
              <a:t>Ads with a strong narrative only result in motivation if they are also well branded</a:t>
            </a:r>
          </a:p>
        </p:txBody>
      </p:sp>
      <p:sp>
        <p:nvSpPr>
          <p:cNvPr id="6" name="Content Placeholder 5">
            <a:extLst>
              <a:ext uri="{FF2B5EF4-FFF2-40B4-BE49-F238E27FC236}">
                <a16:creationId xmlns:a16="http://schemas.microsoft.com/office/drawing/2014/main" id="{DF951A99-084B-4E7E-A05F-86E2D5B0D6B8}"/>
              </a:ext>
            </a:extLst>
          </p:cNvPr>
          <p:cNvSpPr>
            <a:spLocks noGrp="1"/>
          </p:cNvSpPr>
          <p:nvPr>
            <p:ph type="body" sz="quarter" idx="15"/>
          </p:nvPr>
        </p:nvSpPr>
        <p:spPr/>
        <p:txBody>
          <a:bodyPr/>
          <a:lstStyle/>
          <a:p>
            <a:r>
              <a:rPr lang="en-GB" dirty="0"/>
              <a:t>Source: “5 rules for creating memorable ads”; 2017, Kantar Millward Brown</a:t>
            </a:r>
          </a:p>
        </p:txBody>
      </p:sp>
      <p:sp>
        <p:nvSpPr>
          <p:cNvPr id="2" name="TextBox 1">
            <a:extLst>
              <a:ext uri="{FF2B5EF4-FFF2-40B4-BE49-F238E27FC236}">
                <a16:creationId xmlns:a16="http://schemas.microsoft.com/office/drawing/2014/main" id="{85193140-F9A5-7CCF-CA84-38193483372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Lightning Link Casino - Dragon</a:t>
            </a:r>
          </a:p>
        </p:txBody>
      </p:sp>
    </p:spTree>
    <p:extLst>
      <p:ext uri="{BB962C8B-B14F-4D97-AF65-F5344CB8AC3E}">
        <p14:creationId xmlns:p14="http://schemas.microsoft.com/office/powerpoint/2010/main" val="252182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ouple of women standing in a room with luggage&#10;&#10;AI-generated content may be incorrect.">
            <a:extLst>
              <a:ext uri="{FF2B5EF4-FFF2-40B4-BE49-F238E27FC236}">
                <a16:creationId xmlns:a16="http://schemas.microsoft.com/office/drawing/2014/main" id="{9EAFC963-46C5-5E8F-FD1E-90B9B1A28240}"/>
              </a:ext>
            </a:extLst>
          </p:cNvPr>
          <p:cNvPicPr>
            <a:picLocks noChangeAspect="1"/>
          </p:cNvPicPr>
          <p:nvPr/>
        </p:nvPicPr>
        <p:blipFill>
          <a:blip r:embed="rId3">
            <a:extLst>
              <a:ext uri="{28A0092B-C50C-407E-A947-70E740481C1C}">
                <a14:useLocalDpi xmlns:a14="http://schemas.microsoft.com/office/drawing/2010/main" val="0"/>
              </a:ext>
            </a:extLst>
          </a:blip>
          <a:srcRect l="20764" r="20764"/>
          <a:stretch>
            <a:fillRect/>
          </a:stretch>
        </p:blipFill>
        <p:spPr>
          <a:xfrm>
            <a:off x="6008688" y="-9525"/>
            <a:ext cx="6183312" cy="5948363"/>
          </a:xfrm>
          <a:prstGeom prst="rect">
            <a:avLst/>
          </a:prstGeom>
          <a:solidFill>
            <a:schemeClr val="bg1">
              <a:lumMod val="85000"/>
            </a:schemeClr>
          </a:solidFill>
        </p:spPr>
      </p:pic>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372343806"/>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lumMod val="20000"/>
                              <a:lumOff val="80000"/>
                            </a:schemeClr>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5"/>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
        <p:nvSpPr>
          <p:cNvPr id="4" name="TextBox 3">
            <a:extLst>
              <a:ext uri="{FF2B5EF4-FFF2-40B4-BE49-F238E27FC236}">
                <a16:creationId xmlns:a16="http://schemas.microsoft.com/office/drawing/2014/main" id="{284760F4-0778-4685-2FE9-76EE20411BE9}"/>
              </a:ext>
            </a:extLst>
          </p:cNvPr>
          <p:cNvSpPr txBox="1"/>
          <p:nvPr/>
        </p:nvSpPr>
        <p:spPr>
          <a:xfrm rot="16200000">
            <a:off x="10518886" y="4256131"/>
            <a:ext cx="2982494" cy="246221"/>
          </a:xfrm>
          <a:prstGeom prst="rect">
            <a:avLst/>
          </a:prstGeom>
          <a:noFill/>
        </p:spPr>
        <p:txBody>
          <a:bodyPr wrap="square" rtlCol="0">
            <a:spAutoFit/>
          </a:bodyPr>
          <a:lstStyle/>
          <a:p>
            <a:r>
              <a:rPr lang="en-GB" sz="1000" dirty="0">
                <a:solidFill>
                  <a:schemeClr val="bg1"/>
                </a:solidFill>
              </a:rPr>
              <a:t>Very – The Destination for Spring Style</a:t>
            </a:r>
          </a:p>
        </p:txBody>
      </p:sp>
    </p:spTree>
    <p:extLst>
      <p:ext uri="{BB962C8B-B14F-4D97-AF65-F5344CB8AC3E}">
        <p14:creationId xmlns:p14="http://schemas.microsoft.com/office/powerpoint/2010/main" val="123325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circle surrounded by people&#10;&#10;AI-generated content may be incorrect.">
            <a:extLst>
              <a:ext uri="{FF2B5EF4-FFF2-40B4-BE49-F238E27FC236}">
                <a16:creationId xmlns:a16="http://schemas.microsoft.com/office/drawing/2014/main" id="{885BD3E4-0165-5708-E6A7-5945EA6CF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DFCE02C-5A59-425F-B875-297E3AB3C579}"/>
              </a:ext>
            </a:extLst>
          </p:cNvPr>
          <p:cNvSpPr/>
          <p:nvPr/>
        </p:nvSpPr>
        <p:spPr>
          <a:xfrm flipH="1">
            <a:off x="-1" y="-9730"/>
            <a:ext cx="8693624"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39C6FCC7-9A50-435C-8201-2CE02088E9FE}"/>
              </a:ext>
            </a:extLst>
          </p:cNvPr>
          <p:cNvSpPr>
            <a:spLocks noGrp="1"/>
          </p:cNvSpPr>
          <p:nvPr>
            <p:ph type="ctrTitle"/>
          </p:nvPr>
        </p:nvSpPr>
        <p:spPr>
          <a:xfrm>
            <a:off x="384540" y="504189"/>
            <a:ext cx="7420990" cy="2412000"/>
          </a:xfrm>
        </p:spPr>
        <p:txBody>
          <a:bodyPr/>
          <a:lstStyle/>
          <a:p>
            <a:r>
              <a:rPr lang="en-GB" dirty="0"/>
              <a:t>What elements of creativity can boost the effects of branding on long-term memory?</a:t>
            </a:r>
          </a:p>
        </p:txBody>
      </p:sp>
      <p:pic>
        <p:nvPicPr>
          <p:cNvPr id="5" name="Picture 4">
            <a:extLst>
              <a:ext uri="{FF2B5EF4-FFF2-40B4-BE49-F238E27FC236}">
                <a16:creationId xmlns:a16="http://schemas.microsoft.com/office/drawing/2014/main" id="{27B53BC2-6F2F-42F1-9C40-5AF0CC7E2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D2B9BA9D-CD3A-9F9D-0CC0-098F6E0A10D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Under Armour - Antonio Rudiger</a:t>
            </a:r>
          </a:p>
        </p:txBody>
      </p:sp>
    </p:spTree>
    <p:extLst>
      <p:ext uri="{BB962C8B-B14F-4D97-AF65-F5344CB8AC3E}">
        <p14:creationId xmlns:p14="http://schemas.microsoft.com/office/powerpoint/2010/main" val="240536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road&#10;&#10;Description automatically generated">
            <a:extLst>
              <a:ext uri="{FF2B5EF4-FFF2-40B4-BE49-F238E27FC236}">
                <a16:creationId xmlns:a16="http://schemas.microsoft.com/office/drawing/2014/main" id="{5B10AD09-A3A1-DCFC-8A36-262CE4B20FBE}"/>
              </a:ext>
            </a:extLst>
          </p:cNvPr>
          <p:cNvPicPr>
            <a:picLocks noChangeAspect="1"/>
          </p:cNvPicPr>
          <p:nvPr/>
        </p:nvPicPr>
        <p:blipFill rotWithShape="1">
          <a:blip r:embed="rId3">
            <a:extLst>
              <a:ext uri="{28A0092B-C50C-407E-A947-70E740481C1C}">
                <a14:useLocalDpi xmlns:a14="http://schemas.microsoft.com/office/drawing/2010/main" val="0"/>
              </a:ext>
            </a:extLst>
          </a:blip>
          <a:srcRect l="30504" t="164" r="10920" b="-164"/>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Showcase your product, don’t shout</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Weaving your product into the narrative </a:t>
            </a:r>
            <a:r>
              <a:rPr lang="en-GB" sz="1800" dirty="0"/>
              <a:t>elicits more peaks of memory and personal relevance throughout an ad. </a:t>
            </a:r>
            <a:r>
              <a:rPr lang="en-US" sz="1800" dirty="0"/>
              <a:t>This technique creates </a:t>
            </a:r>
            <a:r>
              <a:rPr lang="en-US" sz="1800" b="1" dirty="0">
                <a:solidFill>
                  <a:schemeClr val="tx2"/>
                </a:solidFill>
              </a:rPr>
              <a:t>x1.4 more peaks of strong brain responses </a:t>
            </a:r>
            <a:r>
              <a:rPr lang="en-US" sz="1800" dirty="0"/>
              <a:t>throughout the ad than when there is an overt focus on the product, enhancing brand recall.</a:t>
            </a:r>
            <a:endParaRPr lang="en-GB" sz="1800" dirty="0"/>
          </a:p>
          <a:p>
            <a:endParaRPr lang="en-GB" sz="1800" b="1" dirty="0">
              <a:solidFill>
                <a:schemeClr val="tx2"/>
              </a:solidFill>
            </a:endParaRPr>
          </a:p>
          <a:p>
            <a:endParaRPr lang="en-GB" sz="1800" b="1" dirty="0"/>
          </a:p>
        </p:txBody>
      </p:sp>
      <p:sp>
        <p:nvSpPr>
          <p:cNvPr id="5" name="Text Placeholder 4">
            <a:extLst>
              <a:ext uri="{FF2B5EF4-FFF2-40B4-BE49-F238E27FC236}">
                <a16:creationId xmlns:a16="http://schemas.microsoft.com/office/drawing/2014/main" id="{11ECFC5E-2232-471B-923F-B35B7298DAD4}"/>
              </a:ext>
            </a:extLst>
          </p:cNvPr>
          <p:cNvSpPr>
            <a:spLocks noGrp="1"/>
          </p:cNvSpPr>
          <p:nvPr>
            <p:ph type="body" sz="quarter" idx="15"/>
          </p:nvPr>
        </p:nvSpPr>
        <p:spPr/>
        <p:txBody>
          <a:bodyPr/>
          <a:lstStyle/>
          <a:p>
            <a:r>
              <a:rPr lang="en-GB" dirty="0"/>
              <a:t>Source: ‘The Creative Drivers of Effectiveness’, 2023, Thinkbox</a:t>
            </a:r>
          </a:p>
          <a:p>
            <a:endParaRPr lang="en-GB" dirty="0"/>
          </a:p>
        </p:txBody>
      </p:sp>
      <p:pic>
        <p:nvPicPr>
          <p:cNvPr id="11" name="Picture 10">
            <a:extLst>
              <a:ext uri="{FF2B5EF4-FFF2-40B4-BE49-F238E27FC236}">
                <a16:creationId xmlns:a16="http://schemas.microsoft.com/office/drawing/2014/main" id="{A47087C1-D546-4D91-A926-D84EDDBE92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3F7665F5-6CAC-2288-E4E2-0380112E2121}"/>
              </a:ext>
            </a:extLst>
          </p:cNvPr>
          <p:cNvSpPr txBox="1"/>
          <p:nvPr/>
        </p:nvSpPr>
        <p:spPr>
          <a:xfrm rot="16200000">
            <a:off x="10486929" y="4324278"/>
            <a:ext cx="2982494" cy="246221"/>
          </a:xfrm>
          <a:prstGeom prst="rect">
            <a:avLst/>
          </a:prstGeom>
          <a:noFill/>
        </p:spPr>
        <p:txBody>
          <a:bodyPr wrap="square" rtlCol="0">
            <a:spAutoFit/>
          </a:bodyPr>
          <a:lstStyle/>
          <a:p>
            <a:r>
              <a:rPr lang="en-GB" sz="1000" dirty="0" err="1">
                <a:solidFill>
                  <a:schemeClr val="bg1"/>
                </a:solidFill>
              </a:rPr>
              <a:t>Levis</a:t>
            </a:r>
            <a:r>
              <a:rPr lang="en-GB" sz="1000" dirty="0">
                <a:solidFill>
                  <a:schemeClr val="bg1"/>
                </a:solidFill>
              </a:rPr>
              <a:t> - Fresh</a:t>
            </a:r>
          </a:p>
        </p:txBody>
      </p:sp>
    </p:spTree>
    <p:extLst>
      <p:ext uri="{BB962C8B-B14F-4D97-AF65-F5344CB8AC3E}">
        <p14:creationId xmlns:p14="http://schemas.microsoft.com/office/powerpoint/2010/main" val="330887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erson, person, indoor&#10;&#10;Description automatically generated">
            <a:extLst>
              <a:ext uri="{FF2B5EF4-FFF2-40B4-BE49-F238E27FC236}">
                <a16:creationId xmlns:a16="http://schemas.microsoft.com/office/drawing/2014/main" id="{1D3465A9-E5F9-E690-55E7-490098505A6D}"/>
              </a:ext>
            </a:extLst>
          </p:cNvPr>
          <p:cNvPicPr>
            <a:picLocks noChangeAspect="1"/>
          </p:cNvPicPr>
          <p:nvPr/>
        </p:nvPicPr>
        <p:blipFill rotWithShape="1">
          <a:blip r:embed="rId3">
            <a:extLst>
              <a:ext uri="{28A0092B-C50C-407E-A947-70E740481C1C}">
                <a14:useLocalDpi xmlns:a14="http://schemas.microsoft.com/office/drawing/2010/main" val="0"/>
              </a:ext>
            </a:extLst>
          </a:blip>
          <a:srcRect l="11947" r="29478"/>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People are paramount</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US" sz="1800" dirty="0"/>
              <a:t>Ads with people generate more impact, consistent with earlier findings. Such ads were </a:t>
            </a:r>
            <a:r>
              <a:rPr lang="en-US" sz="1800" b="1" dirty="0">
                <a:solidFill>
                  <a:schemeClr val="tx2"/>
                </a:solidFill>
              </a:rPr>
              <a:t>15% more relevant </a:t>
            </a:r>
            <a:r>
              <a:rPr lang="en-US" sz="1800" dirty="0"/>
              <a:t>and led to </a:t>
            </a:r>
            <a:r>
              <a:rPr lang="en-US" sz="1800" b="1" dirty="0">
                <a:solidFill>
                  <a:schemeClr val="tx2"/>
                </a:solidFill>
              </a:rPr>
              <a:t>24% stronger memory encoding </a:t>
            </a:r>
            <a:r>
              <a:rPr lang="en-US" sz="1800" dirty="0"/>
              <a:t>during final branding compared to those without people. </a:t>
            </a:r>
            <a:endParaRPr lang="en-GB" sz="1800" dirty="0"/>
          </a:p>
        </p:txBody>
      </p:sp>
      <p:sp>
        <p:nvSpPr>
          <p:cNvPr id="2" name="Text Placeholder 1">
            <a:extLst>
              <a:ext uri="{FF2B5EF4-FFF2-40B4-BE49-F238E27FC236}">
                <a16:creationId xmlns:a16="http://schemas.microsoft.com/office/drawing/2014/main" id="{03D26190-A5F7-4B28-903B-63B374D60CC7}"/>
              </a:ext>
            </a:extLst>
          </p:cNvPr>
          <p:cNvSpPr>
            <a:spLocks noGrp="1"/>
          </p:cNvSpPr>
          <p:nvPr>
            <p:ph type="body" sz="quarter" idx="15"/>
          </p:nvPr>
        </p:nvSpPr>
        <p:spPr/>
        <p:txBody>
          <a:bodyPr/>
          <a:lstStyle/>
          <a:p>
            <a:r>
              <a:rPr lang="en-GB" dirty="0"/>
              <a:t>Source: ‘The Creative Drivers of Effectiveness’, 2023, Thinkbox</a:t>
            </a:r>
          </a:p>
        </p:txBody>
      </p:sp>
      <p:pic>
        <p:nvPicPr>
          <p:cNvPr id="9" name="Picture 8">
            <a:extLst>
              <a:ext uri="{FF2B5EF4-FFF2-40B4-BE49-F238E27FC236}">
                <a16:creationId xmlns:a16="http://schemas.microsoft.com/office/drawing/2014/main" id="{E3204CDF-DDE8-4202-BD53-A92A7D82BE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4" name="TextBox 3">
            <a:extLst>
              <a:ext uri="{FF2B5EF4-FFF2-40B4-BE49-F238E27FC236}">
                <a16:creationId xmlns:a16="http://schemas.microsoft.com/office/drawing/2014/main" id="{CEDBC2E4-E7F8-0845-8885-6895C1FD95F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Alzheimer’s Society – Football Memories</a:t>
            </a:r>
          </a:p>
        </p:txBody>
      </p:sp>
    </p:spTree>
    <p:extLst>
      <p:ext uri="{BB962C8B-B14F-4D97-AF65-F5344CB8AC3E}">
        <p14:creationId xmlns:p14="http://schemas.microsoft.com/office/powerpoint/2010/main" val="14093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6081-38A8-E744-F256-E5906E0CD5B2}"/>
              </a:ext>
            </a:extLst>
          </p:cNvPr>
          <p:cNvSpPr>
            <a:spLocks noGrp="1"/>
          </p:cNvSpPr>
          <p:nvPr>
            <p:ph type="title"/>
          </p:nvPr>
        </p:nvSpPr>
        <p:spPr/>
        <p:txBody>
          <a:bodyPr/>
          <a:lstStyle/>
          <a:p>
            <a:r>
              <a:rPr lang="en-GB" dirty="0"/>
              <a:t>Utilise brand assets</a:t>
            </a:r>
          </a:p>
        </p:txBody>
      </p:sp>
      <p:sp>
        <p:nvSpPr>
          <p:cNvPr id="3" name="Text Placeholder 2">
            <a:extLst>
              <a:ext uri="{FF2B5EF4-FFF2-40B4-BE49-F238E27FC236}">
                <a16:creationId xmlns:a16="http://schemas.microsoft.com/office/drawing/2014/main" id="{0A0727D2-4CCF-6A84-3BC2-75E84F291212}"/>
              </a:ext>
            </a:extLst>
          </p:cNvPr>
          <p:cNvSpPr>
            <a:spLocks noGrp="1"/>
          </p:cNvSpPr>
          <p:nvPr>
            <p:ph type="body" sz="quarter" idx="13"/>
          </p:nvPr>
        </p:nvSpPr>
        <p:spPr/>
        <p:txBody>
          <a:bodyPr/>
          <a:lstStyle/>
          <a:p>
            <a:r>
              <a:rPr lang="en-US" sz="1800" dirty="0"/>
              <a:t>For advertising, the brand should be intrinsic to the story of an ad, not incidental to it, with brand cues interspersed throughout the narrative. The </a:t>
            </a:r>
            <a:r>
              <a:rPr lang="en-GB" sz="1800" dirty="0"/>
              <a:t>analysis</a:t>
            </a:r>
            <a:r>
              <a:rPr lang="en-US" sz="1800" dirty="0"/>
              <a:t> discovered that integrating brand </a:t>
            </a:r>
            <a:r>
              <a:rPr lang="en-US" sz="1800" dirty="0" err="1"/>
              <a:t>colours</a:t>
            </a:r>
            <a:r>
              <a:rPr lang="en-US" sz="1800" dirty="0"/>
              <a:t> drove strong </a:t>
            </a:r>
            <a:r>
              <a:rPr lang="en-US" sz="1800" b="1" dirty="0">
                <a:solidFill>
                  <a:schemeClr val="tx2"/>
                </a:solidFill>
              </a:rPr>
              <a:t>emotional impact (+9%). </a:t>
            </a:r>
            <a:endParaRPr lang="en-GB" sz="1800" b="1" dirty="0">
              <a:solidFill>
                <a:schemeClr val="tx2"/>
              </a:solidFill>
            </a:endParaRPr>
          </a:p>
        </p:txBody>
      </p:sp>
      <p:pic>
        <p:nvPicPr>
          <p:cNvPr id="11" name="Picture Placeholder 10" descr="A person walking in an office&#10;&#10;Description automatically generated">
            <a:extLst>
              <a:ext uri="{FF2B5EF4-FFF2-40B4-BE49-F238E27FC236}">
                <a16:creationId xmlns:a16="http://schemas.microsoft.com/office/drawing/2014/main" id="{C864AC13-5A0B-AE8F-8135-F95092196583}"/>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1691" t="21383" r="27112" b="8277"/>
          <a:stretch/>
        </p:blipFill>
        <p:spPr>
          <a:xfrm>
            <a:off x="6007894" y="-1"/>
            <a:ext cx="6184106" cy="5938635"/>
          </a:xfrm>
        </p:spPr>
      </p:pic>
      <p:sp>
        <p:nvSpPr>
          <p:cNvPr id="5" name="Text Placeholder 4">
            <a:extLst>
              <a:ext uri="{FF2B5EF4-FFF2-40B4-BE49-F238E27FC236}">
                <a16:creationId xmlns:a16="http://schemas.microsoft.com/office/drawing/2014/main" id="{3560598C-B3C8-CE9F-17F1-185A1E1DB640}"/>
              </a:ext>
            </a:extLst>
          </p:cNvPr>
          <p:cNvSpPr>
            <a:spLocks noGrp="1"/>
          </p:cNvSpPr>
          <p:nvPr>
            <p:ph type="body" sz="quarter" idx="15"/>
          </p:nvPr>
        </p:nvSpPr>
        <p:spPr/>
        <p:txBody>
          <a:bodyPr/>
          <a:lstStyle/>
          <a:p>
            <a:r>
              <a:rPr lang="en-GB" dirty="0"/>
              <a:t>Source: ‘The Creative Drivers of Effectiveness’, 2023, Thinkbox</a:t>
            </a:r>
          </a:p>
        </p:txBody>
      </p:sp>
      <p:sp>
        <p:nvSpPr>
          <p:cNvPr id="12" name="TextBox 11">
            <a:extLst>
              <a:ext uri="{FF2B5EF4-FFF2-40B4-BE49-F238E27FC236}">
                <a16:creationId xmlns:a16="http://schemas.microsoft.com/office/drawing/2014/main" id="{37462D00-A16D-8693-5EA1-E3F6FA42A936}"/>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McDonald’s– Raise Your Arches</a:t>
            </a:r>
          </a:p>
        </p:txBody>
      </p:sp>
    </p:spTree>
    <p:extLst>
      <p:ext uri="{BB962C8B-B14F-4D97-AF65-F5344CB8AC3E}">
        <p14:creationId xmlns:p14="http://schemas.microsoft.com/office/powerpoint/2010/main" val="42708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yoga mat&#10;&#10;AI-generated content may be incorrect.">
            <a:extLst>
              <a:ext uri="{FF2B5EF4-FFF2-40B4-BE49-F238E27FC236}">
                <a16:creationId xmlns:a16="http://schemas.microsoft.com/office/drawing/2014/main" id="{E9EC4169-B3EE-9DD4-1420-E43F0E01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0" y="0"/>
            <a:ext cx="12192000"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Brands are important as they provide a sense of:</a:t>
            </a:r>
            <a:br>
              <a:rPr lang="en-GB" sz="3200" dirty="0"/>
            </a:br>
            <a:br>
              <a:rPr lang="en-GB" sz="3200" dirty="0"/>
            </a:br>
            <a:r>
              <a:rPr lang="en-GB" sz="3200" dirty="0">
                <a:solidFill>
                  <a:srgbClr val="C00000"/>
                </a:solidFill>
              </a:rPr>
              <a:t>connection</a:t>
            </a:r>
            <a:br>
              <a:rPr lang="en-GB" sz="3200" dirty="0"/>
            </a:br>
            <a:r>
              <a:rPr lang="en-GB" sz="3200" dirty="0">
                <a:solidFill>
                  <a:schemeClr val="accent4"/>
                </a:solidFill>
              </a:rPr>
              <a:t>stability</a:t>
            </a:r>
            <a:br>
              <a:rPr lang="en-GB" sz="3200" dirty="0"/>
            </a:br>
            <a:r>
              <a:rPr lang="en-GB" sz="3200" dirty="0">
                <a:solidFill>
                  <a:schemeClr val="accent2"/>
                </a:solidFill>
              </a:rPr>
              <a:t>identity</a:t>
            </a: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49FA4279-D545-5ED5-D6EC-F36E88B6C62D}"/>
              </a:ext>
            </a:extLst>
          </p:cNvPr>
          <p:cNvSpPr txBox="1"/>
          <p:nvPr/>
        </p:nvSpPr>
        <p:spPr>
          <a:xfrm rot="16200000">
            <a:off x="10480012" y="4575677"/>
            <a:ext cx="2982494" cy="246221"/>
          </a:xfrm>
          <a:prstGeom prst="rect">
            <a:avLst/>
          </a:prstGeom>
          <a:noFill/>
        </p:spPr>
        <p:txBody>
          <a:bodyPr wrap="square" rtlCol="0">
            <a:spAutoFit/>
          </a:bodyPr>
          <a:lstStyle/>
          <a:p>
            <a:r>
              <a:rPr lang="en-GB" sz="1000" dirty="0">
                <a:solidFill>
                  <a:schemeClr val="bg1"/>
                </a:solidFill>
              </a:rPr>
              <a:t>AG1 – One Step</a:t>
            </a:r>
          </a:p>
        </p:txBody>
      </p:sp>
    </p:spTree>
    <p:custDataLst>
      <p:tags r:id="rId1"/>
    </p:custDataLst>
    <p:extLst>
      <p:ext uri="{BB962C8B-B14F-4D97-AF65-F5344CB8AC3E}">
        <p14:creationId xmlns:p14="http://schemas.microsoft.com/office/powerpoint/2010/main" val="56102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mammal&#10;&#10;Description automatically generated">
            <a:extLst>
              <a:ext uri="{FF2B5EF4-FFF2-40B4-BE49-F238E27FC236}">
                <a16:creationId xmlns:a16="http://schemas.microsoft.com/office/drawing/2014/main" id="{A9BE3B3C-C3B8-D838-193A-996C07436816}"/>
              </a:ext>
            </a:extLst>
          </p:cNvPr>
          <p:cNvPicPr>
            <a:picLocks noChangeAspect="1"/>
          </p:cNvPicPr>
          <p:nvPr/>
        </p:nvPicPr>
        <p:blipFill rotWithShape="1">
          <a:blip r:embed="rId3">
            <a:extLst>
              <a:ext uri="{28A0092B-C50C-407E-A947-70E740481C1C}">
                <a14:useLocalDpi xmlns:a14="http://schemas.microsoft.com/office/drawing/2010/main" val="0"/>
              </a:ext>
            </a:extLst>
          </a:blip>
          <a:srcRect l="15254" t="222" r="26171" b="-222"/>
          <a:stretch/>
        </p:blipFill>
        <p:spPr>
          <a:xfrm>
            <a:off x="6007892" y="1"/>
            <a:ext cx="6193533" cy="5947688"/>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If used, music should drive the action</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dirty="0"/>
              <a:t>Ads where </a:t>
            </a:r>
            <a:r>
              <a:rPr lang="en-GB" sz="1800" b="1" dirty="0">
                <a:solidFill>
                  <a:schemeClr val="tx2"/>
                </a:solidFill>
              </a:rPr>
              <a:t>music drove the action </a:t>
            </a:r>
            <a:r>
              <a:rPr lang="en-GB" sz="1800" dirty="0"/>
              <a:t>elicited </a:t>
            </a:r>
            <a:r>
              <a:rPr lang="en-GB" sz="1800" b="1" dirty="0">
                <a:solidFill>
                  <a:schemeClr val="tx2"/>
                </a:solidFill>
              </a:rPr>
              <a:t>significantly more peaks </a:t>
            </a:r>
            <a:r>
              <a:rPr lang="en-GB" sz="1800" dirty="0"/>
              <a:t>of memory and emotional impact throughout the ad.</a:t>
            </a:r>
          </a:p>
        </p:txBody>
      </p:sp>
      <p:sp>
        <p:nvSpPr>
          <p:cNvPr id="2" name="Text Placeholder 1">
            <a:extLst>
              <a:ext uri="{FF2B5EF4-FFF2-40B4-BE49-F238E27FC236}">
                <a16:creationId xmlns:a16="http://schemas.microsoft.com/office/drawing/2014/main" id="{2F5CE49D-7075-4D64-8EF6-64EC2E70BB38}"/>
              </a:ext>
            </a:extLst>
          </p:cNvPr>
          <p:cNvSpPr>
            <a:spLocks noGrp="1"/>
          </p:cNvSpPr>
          <p:nvPr>
            <p:ph type="body" sz="quarter" idx="15"/>
          </p:nvPr>
        </p:nvSpPr>
        <p:spPr/>
        <p:txBody>
          <a:bodyPr/>
          <a:lstStyle/>
          <a:p>
            <a:r>
              <a:rPr lang="en-GB" dirty="0"/>
              <a:t>Source: ‘The Creative Drivers of Effectiveness’, 2023, Thinkbox</a:t>
            </a:r>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3" name="TextBox 2">
            <a:extLst>
              <a:ext uri="{FF2B5EF4-FFF2-40B4-BE49-F238E27FC236}">
                <a16:creationId xmlns:a16="http://schemas.microsoft.com/office/drawing/2014/main" id="{DD758D04-5A36-45B4-2E46-0F3F011EFF6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Just Eat – Katy Perry</a:t>
            </a:r>
          </a:p>
        </p:txBody>
      </p:sp>
    </p:spTree>
    <p:extLst>
      <p:ext uri="{BB962C8B-B14F-4D97-AF65-F5344CB8AC3E}">
        <p14:creationId xmlns:p14="http://schemas.microsoft.com/office/powerpoint/2010/main" val="300517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water, nature&#10;&#10;Description automatically generated">
            <a:extLst>
              <a:ext uri="{FF2B5EF4-FFF2-40B4-BE49-F238E27FC236}">
                <a16:creationId xmlns:a16="http://schemas.microsoft.com/office/drawing/2014/main" id="{6B943241-AA15-7808-912E-6CE32064369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164" r="30313" b="-164"/>
          <a:stretch/>
        </p:blipFill>
        <p:spPr>
          <a:xfrm>
            <a:off x="6007893" y="0"/>
            <a:ext cx="6184106" cy="5938635"/>
          </a:xfrm>
          <a:prstGeom prst="rect">
            <a:avLst/>
          </a:prstGeom>
        </p:spPr>
      </p:pic>
      <p:sp>
        <p:nvSpPr>
          <p:cNvPr id="6" name="Title 5">
            <a:extLst>
              <a:ext uri="{FF2B5EF4-FFF2-40B4-BE49-F238E27FC236}">
                <a16:creationId xmlns:a16="http://schemas.microsoft.com/office/drawing/2014/main" id="{38445C0E-F166-4D36-BB2D-E08AA2DF002A}"/>
              </a:ext>
            </a:extLst>
          </p:cNvPr>
          <p:cNvSpPr>
            <a:spLocks noGrp="1"/>
          </p:cNvSpPr>
          <p:nvPr>
            <p:ph type="title"/>
          </p:nvPr>
        </p:nvSpPr>
        <p:spPr/>
        <p:txBody>
          <a:bodyPr>
            <a:normAutofit/>
          </a:bodyPr>
          <a:lstStyle/>
          <a:p>
            <a:r>
              <a:rPr lang="en-GB" dirty="0"/>
              <a:t>Multiple emotional peaks are key</a:t>
            </a:r>
          </a:p>
        </p:txBody>
      </p:sp>
      <p:sp>
        <p:nvSpPr>
          <p:cNvPr id="7" name="Content Placeholder 6">
            <a:extLst>
              <a:ext uri="{FF2B5EF4-FFF2-40B4-BE49-F238E27FC236}">
                <a16:creationId xmlns:a16="http://schemas.microsoft.com/office/drawing/2014/main" id="{97A6E24B-CB11-408E-A05C-9EB4C2D4EA89}"/>
              </a:ext>
            </a:extLst>
          </p:cNvPr>
          <p:cNvSpPr>
            <a:spLocks noGrp="1"/>
          </p:cNvSpPr>
          <p:nvPr>
            <p:ph type="body" sz="quarter" idx="13"/>
          </p:nvPr>
        </p:nvSpPr>
        <p:spPr/>
        <p:txBody>
          <a:bodyPr>
            <a:normAutofit/>
          </a:bodyPr>
          <a:lstStyle/>
          <a:p>
            <a:r>
              <a:rPr lang="en-GB" sz="1800" b="1" dirty="0">
                <a:solidFill>
                  <a:schemeClr val="tx2"/>
                </a:solidFill>
              </a:rPr>
              <a:t>70%</a:t>
            </a:r>
            <a:r>
              <a:rPr lang="en-GB" sz="1800" dirty="0">
                <a:solidFill>
                  <a:srgbClr val="00B0F0"/>
                </a:solidFill>
              </a:rPr>
              <a:t> </a:t>
            </a:r>
            <a:r>
              <a:rPr lang="en-GB" sz="1800" dirty="0"/>
              <a:t>of long-term memory encoding peaks are associated with peaks of </a:t>
            </a:r>
            <a:r>
              <a:rPr lang="en-GB" sz="1800" b="1" dirty="0">
                <a:solidFill>
                  <a:schemeClr val="tx2"/>
                </a:solidFill>
              </a:rPr>
              <a:t>emotional intensity </a:t>
            </a:r>
          </a:p>
        </p:txBody>
      </p:sp>
      <p:sp>
        <p:nvSpPr>
          <p:cNvPr id="2" name="Text Placeholder 1">
            <a:extLst>
              <a:ext uri="{FF2B5EF4-FFF2-40B4-BE49-F238E27FC236}">
                <a16:creationId xmlns:a16="http://schemas.microsoft.com/office/drawing/2014/main" id="{1E9FA9AD-BEA4-4DB3-8B06-0441669BCB83}"/>
              </a:ext>
            </a:extLst>
          </p:cNvPr>
          <p:cNvSpPr>
            <a:spLocks noGrp="1"/>
          </p:cNvSpPr>
          <p:nvPr>
            <p:ph type="body" sz="quarter" idx="15"/>
          </p:nvPr>
        </p:nvSpPr>
        <p:spPr/>
        <p:txBody>
          <a:bodyPr/>
          <a:lstStyle/>
          <a:p>
            <a:r>
              <a:rPr lang="en-GB" dirty="0"/>
              <a:t>Source: “The Science of Memory”; 2018, BBC </a:t>
            </a:r>
            <a:r>
              <a:rPr lang="en-GB" dirty="0" err="1"/>
              <a:t>StoryWorks</a:t>
            </a:r>
            <a:endParaRPr lang="en-GB" dirty="0"/>
          </a:p>
        </p:txBody>
      </p:sp>
      <p:pic>
        <p:nvPicPr>
          <p:cNvPr id="11" name="Picture 10">
            <a:extLst>
              <a:ext uri="{FF2B5EF4-FFF2-40B4-BE49-F238E27FC236}">
                <a16:creationId xmlns:a16="http://schemas.microsoft.com/office/drawing/2014/main" id="{C839EC74-0A0B-425F-BC63-73AE7B68A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10" name="TextBox 9">
            <a:extLst>
              <a:ext uri="{FF2B5EF4-FFF2-40B4-BE49-F238E27FC236}">
                <a16:creationId xmlns:a16="http://schemas.microsoft.com/office/drawing/2014/main" id="{6377003F-2DDC-BBA6-215D-12609F23C749}"/>
              </a:ext>
            </a:extLst>
          </p:cNvPr>
          <p:cNvSpPr txBox="1"/>
          <p:nvPr/>
        </p:nvSpPr>
        <p:spPr>
          <a:xfrm rot="16200000">
            <a:off x="10042527" y="3879877"/>
            <a:ext cx="3871297" cy="246221"/>
          </a:xfrm>
          <a:prstGeom prst="rect">
            <a:avLst/>
          </a:prstGeom>
          <a:noFill/>
        </p:spPr>
        <p:txBody>
          <a:bodyPr wrap="square" rtlCol="0">
            <a:spAutoFit/>
          </a:bodyPr>
          <a:lstStyle/>
          <a:p>
            <a:r>
              <a:rPr lang="en-GB" sz="1000" dirty="0">
                <a:solidFill>
                  <a:schemeClr val="bg1"/>
                </a:solidFill>
              </a:rPr>
              <a:t>Ireland – Jamie-Lee Donnell &amp; Saoirse-Monica </a:t>
            </a:r>
            <a:r>
              <a:rPr lang="en-GB" sz="1000" dirty="0" err="1">
                <a:solidFill>
                  <a:schemeClr val="bg1"/>
                </a:solidFill>
              </a:rPr>
              <a:t>Jacson</a:t>
            </a:r>
            <a:endParaRPr lang="en-GB" sz="1000" dirty="0">
              <a:solidFill>
                <a:schemeClr val="bg1"/>
              </a:solidFill>
            </a:endParaRPr>
          </a:p>
        </p:txBody>
      </p:sp>
    </p:spTree>
    <p:extLst>
      <p:ext uri="{BB962C8B-B14F-4D97-AF65-F5344CB8AC3E}">
        <p14:creationId xmlns:p14="http://schemas.microsoft.com/office/powerpoint/2010/main" val="42482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green paper&#10;&#10;AI-generated content may be incorrect.">
            <a:extLst>
              <a:ext uri="{FF2B5EF4-FFF2-40B4-BE49-F238E27FC236}">
                <a16:creationId xmlns:a16="http://schemas.microsoft.com/office/drawing/2014/main" id="{6390203B-6C95-5401-9745-7562570BF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4CF4045-8FAD-4007-A475-B9E274BC767E}"/>
              </a:ext>
            </a:extLst>
          </p:cNvPr>
          <p:cNvSpPr/>
          <p:nvPr/>
        </p:nvSpPr>
        <p:spPr>
          <a:xfrm>
            <a:off x="0" y="0"/>
            <a:ext cx="9771797" cy="6858000"/>
          </a:xfrm>
          <a:prstGeom prst="rect">
            <a:avLst/>
          </a:prstGeom>
          <a:gradFill flip="none" rotWithShape="1">
            <a:gsLst>
              <a:gs pos="30000">
                <a:srgbClr val="000000">
                  <a:alpha val="87000"/>
                </a:srgbClr>
              </a:gs>
              <a:gs pos="49000">
                <a:srgbClr val="000000">
                  <a:alpha val="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2DB536D-A09E-41D1-AD90-068CB89FF298}"/>
              </a:ext>
            </a:extLst>
          </p:cNvPr>
          <p:cNvSpPr>
            <a:spLocks noGrp="1"/>
          </p:cNvSpPr>
          <p:nvPr>
            <p:ph type="title"/>
          </p:nvPr>
        </p:nvSpPr>
        <p:spPr>
          <a:xfrm>
            <a:off x="371476" y="359944"/>
            <a:ext cx="8306698" cy="1021181"/>
          </a:xfrm>
        </p:spPr>
        <p:txBody>
          <a:bodyPr>
            <a:normAutofit/>
          </a:bodyPr>
          <a:lstStyle/>
          <a:p>
            <a:r>
              <a:rPr lang="en-GB" sz="4000" dirty="0"/>
              <a:t>In summary…</a:t>
            </a:r>
          </a:p>
        </p:txBody>
      </p:sp>
      <p:sp>
        <p:nvSpPr>
          <p:cNvPr id="4" name="Content Placeholder 3">
            <a:extLst>
              <a:ext uri="{FF2B5EF4-FFF2-40B4-BE49-F238E27FC236}">
                <a16:creationId xmlns:a16="http://schemas.microsoft.com/office/drawing/2014/main" id="{EADAD4B9-9262-4FA0-9581-02558ABB88B7}"/>
              </a:ext>
            </a:extLst>
          </p:cNvPr>
          <p:cNvSpPr>
            <a:spLocks noGrp="1"/>
          </p:cNvSpPr>
          <p:nvPr>
            <p:ph sz="half" idx="1"/>
          </p:nvPr>
        </p:nvSpPr>
        <p:spPr>
          <a:xfrm>
            <a:off x="372918" y="1442542"/>
            <a:ext cx="4735362" cy="4119563"/>
          </a:xfrm>
        </p:spPr>
        <p:txBody>
          <a:bodyPr>
            <a:normAutofit/>
          </a:bodyPr>
          <a:lstStyle/>
          <a:p>
            <a:pPr marL="285750" indent="-285750">
              <a:buFont typeface="Arial" panose="020B0604020202020204" pitchFamily="34" charset="0"/>
              <a:buChar char="‒"/>
            </a:pPr>
            <a:r>
              <a:rPr lang="en-GB" sz="2000" dirty="0"/>
              <a:t>Brands provide a sense of </a:t>
            </a:r>
            <a:r>
              <a:rPr lang="en-GB" sz="2000" b="1" dirty="0">
                <a:solidFill>
                  <a:schemeClr val="accent4"/>
                </a:solidFill>
              </a:rPr>
              <a:t>connection, stability</a:t>
            </a:r>
            <a:r>
              <a:rPr lang="en-GB" sz="2000" dirty="0"/>
              <a:t> and </a:t>
            </a:r>
            <a:r>
              <a:rPr lang="en-GB" sz="2000" b="1" dirty="0">
                <a:solidFill>
                  <a:schemeClr val="accent4"/>
                </a:solidFill>
              </a:rPr>
              <a:t>identity</a:t>
            </a:r>
          </a:p>
          <a:p>
            <a:pPr marL="285750" indent="-285750">
              <a:buFont typeface="Arial" panose="020B0604020202020204" pitchFamily="34" charset="0"/>
              <a:buChar char="‒"/>
            </a:pPr>
            <a:r>
              <a:rPr lang="en-GB" sz="2000" dirty="0"/>
              <a:t>TV is the most powerful means of delivering </a:t>
            </a:r>
            <a:r>
              <a:rPr lang="en-GB" sz="2000" b="1" dirty="0">
                <a:solidFill>
                  <a:schemeClr val="accent4"/>
                </a:solidFill>
              </a:rPr>
              <a:t>emotion</a:t>
            </a:r>
            <a:r>
              <a:rPr lang="en-GB" sz="2000" dirty="0"/>
              <a:t> and </a:t>
            </a:r>
            <a:r>
              <a:rPr lang="en-GB" sz="2000" b="1" dirty="0">
                <a:solidFill>
                  <a:schemeClr val="accent4"/>
                </a:solidFill>
              </a:rPr>
              <a:t>fame</a:t>
            </a:r>
            <a:r>
              <a:rPr lang="en-GB" sz="2000" dirty="0"/>
              <a:t> at scale</a:t>
            </a:r>
          </a:p>
          <a:p>
            <a:pPr marL="285750" indent="-285750">
              <a:buFont typeface="Arial" panose="020B0604020202020204" pitchFamily="34" charset="0"/>
              <a:buChar char="‒"/>
            </a:pPr>
            <a:r>
              <a:rPr lang="en-GB" sz="2000" dirty="0"/>
              <a:t>Emotion and fame are the best means to grow </a:t>
            </a:r>
            <a:r>
              <a:rPr lang="en-GB" sz="2000" b="1" dirty="0">
                <a:solidFill>
                  <a:schemeClr val="accent4"/>
                </a:solidFill>
              </a:rPr>
              <a:t>mental availability</a:t>
            </a:r>
          </a:p>
          <a:p>
            <a:pPr marL="285750" indent="-285750">
              <a:buFont typeface="Arial" panose="020B0604020202020204" pitchFamily="34" charset="0"/>
              <a:buChar char="‒"/>
            </a:pPr>
            <a:r>
              <a:rPr lang="en-GB" sz="2000" dirty="0"/>
              <a:t>TV creates memorable ads that increase the chance of </a:t>
            </a:r>
            <a:r>
              <a:rPr lang="en-GB" sz="2000" b="1" dirty="0">
                <a:solidFill>
                  <a:schemeClr val="accent4"/>
                </a:solidFill>
              </a:rPr>
              <a:t>sales generation</a:t>
            </a:r>
          </a:p>
        </p:txBody>
      </p:sp>
      <p:pic>
        <p:nvPicPr>
          <p:cNvPr id="47" name="Picture 46">
            <a:extLst>
              <a:ext uri="{FF2B5EF4-FFF2-40B4-BE49-F238E27FC236}">
                <a16:creationId xmlns:a16="http://schemas.microsoft.com/office/drawing/2014/main" id="{C0E660E9-FF51-4BE3-B10E-EB6AE818E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Box 8">
            <a:extLst>
              <a:ext uri="{FF2B5EF4-FFF2-40B4-BE49-F238E27FC236}">
                <a16:creationId xmlns:a16="http://schemas.microsoft.com/office/drawing/2014/main" id="{769A584D-4D36-CFC3-D1FF-23D54E30CC7E}"/>
              </a:ext>
            </a:extLst>
          </p:cNvPr>
          <p:cNvSpPr txBox="1"/>
          <p:nvPr/>
        </p:nvSpPr>
        <p:spPr>
          <a:xfrm rot="16200000">
            <a:off x="10042527" y="3879877"/>
            <a:ext cx="3871297" cy="246221"/>
          </a:xfrm>
          <a:prstGeom prst="rect">
            <a:avLst/>
          </a:prstGeom>
          <a:noFill/>
        </p:spPr>
        <p:txBody>
          <a:bodyPr wrap="square" rtlCol="0">
            <a:spAutoFit/>
          </a:bodyPr>
          <a:lstStyle/>
          <a:p>
            <a:r>
              <a:rPr lang="en-US" sz="1000" dirty="0">
                <a:solidFill>
                  <a:schemeClr val="bg1"/>
                </a:solidFill>
              </a:rPr>
              <a:t>Subway - Putting Lunch Back on the Menu</a:t>
            </a:r>
            <a:endParaRPr lang="en-GB" sz="1000" dirty="0">
              <a:solidFill>
                <a:schemeClr val="bg1"/>
              </a:solidFill>
            </a:endParaRPr>
          </a:p>
        </p:txBody>
      </p:sp>
    </p:spTree>
    <p:extLst>
      <p:ext uri="{BB962C8B-B14F-4D97-AF65-F5344CB8AC3E}">
        <p14:creationId xmlns:p14="http://schemas.microsoft.com/office/powerpoint/2010/main" val="30314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and person looking at each other&#10;&#10;AI-generated content may be incorrect.">
            <a:extLst>
              <a:ext uri="{FF2B5EF4-FFF2-40B4-BE49-F238E27FC236}">
                <a16:creationId xmlns:a16="http://schemas.microsoft.com/office/drawing/2014/main" id="{8BA99A33-FFAD-C011-001B-BCF2CB67A58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a:solidFill>
                  <a:schemeClr val="accent1"/>
                </a:solidFill>
              </a:rPr>
              <a:t>Connection</a:t>
            </a:r>
            <a:endParaRPr lang="en-GB" dirty="0">
              <a:solidFill>
                <a:schemeClr val="accent1"/>
              </a:solidFill>
            </a:endParaRP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a:t>Brands bring </a:t>
            </a:r>
            <a:r>
              <a:rPr lang="en-GB" sz="1800" b="1">
                <a:solidFill>
                  <a:schemeClr val="tx2"/>
                </a:solidFill>
              </a:rPr>
              <a:t>colour</a:t>
            </a:r>
            <a:r>
              <a:rPr lang="en-GB" sz="1800">
                <a:solidFill>
                  <a:schemeClr val="tx1"/>
                </a:solidFill>
              </a:rPr>
              <a:t> </a:t>
            </a:r>
            <a:r>
              <a:rPr lang="en-GB" sz="1800"/>
              <a:t>into people’s lives</a:t>
            </a:r>
          </a:p>
          <a:p>
            <a:pPr marL="285750" indent="-285750">
              <a:buFontTx/>
              <a:buChar char="-"/>
            </a:pPr>
            <a:r>
              <a:rPr lang="en-GB" sz="1800"/>
              <a:t>They build deep, often subconscious </a:t>
            </a:r>
            <a:r>
              <a:rPr lang="en-GB" sz="1800" b="1">
                <a:solidFill>
                  <a:schemeClr val="tx2"/>
                </a:solidFill>
              </a:rPr>
              <a:t>connections</a:t>
            </a:r>
            <a:r>
              <a:rPr lang="en-GB" sz="1800"/>
              <a:t> which can impact our behaviour &amp; attitudes</a:t>
            </a:r>
          </a:p>
          <a:p>
            <a:pPr marL="285750" indent="-285750">
              <a:buFontTx/>
              <a:buChar char="-"/>
            </a:pPr>
            <a:r>
              <a:rPr lang="en-GB" sz="1800"/>
              <a:t>Provide important mental shortcuts </a:t>
            </a:r>
            <a:r>
              <a:rPr lang="en-GB" sz="1800" b="1">
                <a:solidFill>
                  <a:schemeClr val="tx2"/>
                </a:solidFill>
              </a:rPr>
              <a:t>(heuristics)</a:t>
            </a:r>
            <a:endParaRPr lang="en-GB" sz="1800" b="1" dirty="0">
              <a:solidFill>
                <a:schemeClr val="tx2"/>
              </a:solidFill>
            </a:endParaRPr>
          </a:p>
        </p:txBody>
      </p:sp>
      <p:sp>
        <p:nvSpPr>
          <p:cNvPr id="7" name="TextBox 6">
            <a:extLst>
              <a:ext uri="{FF2B5EF4-FFF2-40B4-BE49-F238E27FC236}">
                <a16:creationId xmlns:a16="http://schemas.microsoft.com/office/drawing/2014/main" id="{EAF87BDE-D953-FF7B-D6A3-84D32B84C605}"/>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Dunelm – Spring Renewal</a:t>
            </a:r>
          </a:p>
        </p:txBody>
      </p:sp>
    </p:spTree>
    <p:extLst>
      <p:ext uri="{BB962C8B-B14F-4D97-AF65-F5344CB8AC3E}">
        <p14:creationId xmlns:p14="http://schemas.microsoft.com/office/powerpoint/2010/main" val="21798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in a kayak on the beach&#10;&#10;AI-generated content may be incorrect.">
            <a:extLst>
              <a:ext uri="{FF2B5EF4-FFF2-40B4-BE49-F238E27FC236}">
                <a16:creationId xmlns:a16="http://schemas.microsoft.com/office/drawing/2014/main" id="{121E5D04-8B59-4793-4C26-6F955711AFC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019" r="11019"/>
          <a:stretch>
            <a:fillRect/>
          </a:stretch>
        </p:blip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t>Stability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bring </a:t>
            </a:r>
            <a:r>
              <a:rPr lang="en-GB" sz="1800" b="1" dirty="0">
                <a:solidFill>
                  <a:schemeClr val="tx2"/>
                </a:solidFill>
              </a:rPr>
              <a:t>stability</a:t>
            </a:r>
            <a:r>
              <a:rPr lang="en-GB" sz="1800" b="1" dirty="0">
                <a:solidFill>
                  <a:schemeClr val="accent6"/>
                </a:solidFill>
              </a:rPr>
              <a:t> </a:t>
            </a:r>
            <a:r>
              <a:rPr lang="en-GB" sz="1800" dirty="0"/>
              <a:t>to people’s lives</a:t>
            </a:r>
          </a:p>
          <a:p>
            <a:pPr marL="285750" indent="-285750">
              <a:buFontTx/>
              <a:buChar char="-"/>
            </a:pPr>
            <a:r>
              <a:rPr lang="en-GB" sz="1800" dirty="0"/>
              <a:t>They give us a sense of </a:t>
            </a:r>
            <a:r>
              <a:rPr lang="en-GB" sz="1800" b="1" dirty="0">
                <a:solidFill>
                  <a:schemeClr val="tx2"/>
                </a:solidFill>
              </a:rPr>
              <a:t>permanence, familiarity, comfort</a:t>
            </a:r>
          </a:p>
          <a:p>
            <a:pPr marL="285750" indent="-285750">
              <a:buFontTx/>
              <a:buChar char="-"/>
            </a:pPr>
            <a:r>
              <a:rPr lang="en-GB" sz="1800" dirty="0"/>
              <a:t>Provide a crucial </a:t>
            </a:r>
            <a:r>
              <a:rPr lang="en-GB" sz="1800" b="1" dirty="0">
                <a:solidFill>
                  <a:schemeClr val="tx2"/>
                </a:solidFill>
              </a:rPr>
              <a:t>‘anchor’ </a:t>
            </a:r>
            <a:r>
              <a:rPr lang="en-GB" sz="1800" dirty="0"/>
              <a:t>for snap judgements &amp; future decisions</a:t>
            </a:r>
          </a:p>
          <a:p>
            <a:pPr marL="285750" indent="-285750">
              <a:buFontTx/>
              <a:buChar char="-"/>
            </a:pPr>
            <a:r>
              <a:rPr lang="en-GB" sz="1800" dirty="0"/>
              <a:t>We have an innate desire to combat</a:t>
            </a:r>
            <a:r>
              <a:rPr lang="en-GB" sz="1800" b="1" dirty="0">
                <a:solidFill>
                  <a:schemeClr val="tx2"/>
                </a:solidFill>
              </a:rPr>
              <a:t> loss aversion </a:t>
            </a:r>
            <a:r>
              <a:rPr lang="en-GB" sz="1800" dirty="0">
                <a:solidFill>
                  <a:schemeClr val="tx1"/>
                </a:solidFill>
              </a:rPr>
              <a:t>	</a:t>
            </a:r>
          </a:p>
        </p:txBody>
      </p:sp>
      <p:sp>
        <p:nvSpPr>
          <p:cNvPr id="8" name="TextBox 7">
            <a:extLst>
              <a:ext uri="{FF2B5EF4-FFF2-40B4-BE49-F238E27FC236}">
                <a16:creationId xmlns:a16="http://schemas.microsoft.com/office/drawing/2014/main" id="{55887822-BA3E-1FEE-0671-D9057BC3F3C0}"/>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Android - Wanderlust</a:t>
            </a:r>
          </a:p>
        </p:txBody>
      </p:sp>
    </p:spTree>
    <p:extLst>
      <p:ext uri="{BB962C8B-B14F-4D97-AF65-F5344CB8AC3E}">
        <p14:creationId xmlns:p14="http://schemas.microsoft.com/office/powerpoint/2010/main" val="16219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glass of beer&#10;&#10;AI-generated content may be incorrect.">
            <a:extLst>
              <a:ext uri="{FF2B5EF4-FFF2-40B4-BE49-F238E27FC236}">
                <a16:creationId xmlns:a16="http://schemas.microsoft.com/office/drawing/2014/main" id="{01DA5E16-2444-604C-F2C7-16943B5025A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7D357C6A-D843-4F72-BF48-B3B10F2010F5}"/>
              </a:ext>
            </a:extLst>
          </p:cNvPr>
          <p:cNvSpPr>
            <a:spLocks noGrp="1"/>
          </p:cNvSpPr>
          <p:nvPr>
            <p:ph type="title"/>
          </p:nvPr>
        </p:nvSpPr>
        <p:spPr>
          <a:xfrm>
            <a:off x="371475" y="359944"/>
            <a:ext cx="5956753" cy="1021181"/>
          </a:xfrm>
        </p:spPr>
        <p:txBody>
          <a:bodyPr>
            <a:normAutofit/>
          </a:bodyPr>
          <a:lstStyle/>
          <a:p>
            <a:r>
              <a:rPr lang="en-GB" dirty="0">
                <a:solidFill>
                  <a:schemeClr val="accent1"/>
                </a:solidFill>
              </a:rPr>
              <a:t>Identity</a:t>
            </a:r>
          </a:p>
        </p:txBody>
      </p:sp>
      <p:sp>
        <p:nvSpPr>
          <p:cNvPr id="3" name="Text Placeholder 2">
            <a:extLst>
              <a:ext uri="{FF2B5EF4-FFF2-40B4-BE49-F238E27FC236}">
                <a16:creationId xmlns:a16="http://schemas.microsoft.com/office/drawing/2014/main" id="{C85150F1-EC0F-49D9-B8B0-0F809EB66AE8}"/>
              </a:ext>
            </a:extLst>
          </p:cNvPr>
          <p:cNvSpPr>
            <a:spLocks noGrp="1"/>
          </p:cNvSpPr>
          <p:nvPr>
            <p:ph type="body" sz="quarter" idx="13"/>
          </p:nvPr>
        </p:nvSpPr>
        <p:spPr/>
        <p:txBody>
          <a:bodyPr>
            <a:normAutofit/>
          </a:bodyPr>
          <a:lstStyle/>
          <a:p>
            <a:pPr marL="285750" indent="-285750">
              <a:buFontTx/>
              <a:buChar char="-"/>
            </a:pPr>
            <a:r>
              <a:rPr lang="en-GB" sz="1800" dirty="0"/>
              <a:t>Brands become part of our </a:t>
            </a:r>
            <a:r>
              <a:rPr lang="en-GB" sz="1800" b="1" dirty="0">
                <a:solidFill>
                  <a:schemeClr val="tx2"/>
                </a:solidFill>
              </a:rPr>
              <a:t>identity</a:t>
            </a:r>
          </a:p>
          <a:p>
            <a:pPr marL="285750" indent="-285750">
              <a:buFontTx/>
              <a:buChar char="-"/>
            </a:pPr>
            <a:r>
              <a:rPr lang="en-GB" sz="1800" dirty="0"/>
              <a:t>They</a:t>
            </a:r>
            <a:r>
              <a:rPr lang="en-GB" sz="1800" b="1" dirty="0">
                <a:solidFill>
                  <a:schemeClr val="tx2"/>
                </a:solidFill>
              </a:rPr>
              <a:t> prime</a:t>
            </a:r>
            <a:r>
              <a:rPr lang="en-GB" sz="1800" dirty="0">
                <a:solidFill>
                  <a:schemeClr val="tx1"/>
                </a:solidFill>
              </a:rPr>
              <a:t> </a:t>
            </a:r>
            <a:r>
              <a:rPr lang="en-GB" sz="1800" dirty="0"/>
              <a:t>others to see us a certain way </a:t>
            </a:r>
          </a:p>
          <a:p>
            <a:pPr marL="285750" indent="-285750">
              <a:buFontTx/>
              <a:buChar char="-"/>
            </a:pPr>
            <a:r>
              <a:rPr lang="en-GB" sz="1800" dirty="0"/>
              <a:t>Taps into key behavioural economics wiring, such as </a:t>
            </a:r>
            <a:r>
              <a:rPr lang="en-GB" sz="1800" b="1" dirty="0">
                <a:solidFill>
                  <a:schemeClr val="accent1"/>
                </a:solidFill>
              </a:rPr>
              <a:t>authority bias </a:t>
            </a:r>
            <a:r>
              <a:rPr lang="en-GB" sz="1800" dirty="0"/>
              <a:t>&amp; social norms</a:t>
            </a:r>
          </a:p>
        </p:txBody>
      </p:sp>
      <p:sp>
        <p:nvSpPr>
          <p:cNvPr id="8" name="TextBox 7">
            <a:extLst>
              <a:ext uri="{FF2B5EF4-FFF2-40B4-BE49-F238E27FC236}">
                <a16:creationId xmlns:a16="http://schemas.microsoft.com/office/drawing/2014/main" id="{5787C4F0-FE76-AAB5-945E-5CE4B06CEC0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Poretti – Welcome to the Lake</a:t>
            </a:r>
          </a:p>
        </p:txBody>
      </p:sp>
    </p:spTree>
    <p:extLst>
      <p:ext uri="{BB962C8B-B14F-4D97-AF65-F5344CB8AC3E}">
        <p14:creationId xmlns:p14="http://schemas.microsoft.com/office/powerpoint/2010/main" val="263980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6" descr="A couple of women standing in a room with luggage&#10;&#10;AI-generated content may be incorrect.">
            <a:extLst>
              <a:ext uri="{FF2B5EF4-FFF2-40B4-BE49-F238E27FC236}">
                <a16:creationId xmlns:a16="http://schemas.microsoft.com/office/drawing/2014/main" id="{1C456387-4D7B-5E54-7607-F180B353552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xfrm>
            <a:off x="6008688" y="-9525"/>
            <a:ext cx="6183312" cy="5948363"/>
          </a:xfrm>
        </p:spPr>
      </p:pic>
      <p:sp>
        <p:nvSpPr>
          <p:cNvPr id="4" name="TextBox 3">
            <a:extLst>
              <a:ext uri="{FF2B5EF4-FFF2-40B4-BE49-F238E27FC236}">
                <a16:creationId xmlns:a16="http://schemas.microsoft.com/office/drawing/2014/main" id="{4D0912C1-F056-3847-7A50-23AD7A6418DA}"/>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Very – The Destination for Spring Style</a:t>
            </a:r>
          </a:p>
        </p:txBody>
      </p:sp>
      <p:sp>
        <p:nvSpPr>
          <p:cNvPr id="2" name="Title 1">
            <a:extLst>
              <a:ext uri="{FF2B5EF4-FFF2-40B4-BE49-F238E27FC236}">
                <a16:creationId xmlns:a16="http://schemas.microsoft.com/office/drawing/2014/main" id="{B07A86FC-5AEE-4618-B98B-D9EB86A98AFD}"/>
              </a:ext>
            </a:extLst>
          </p:cNvPr>
          <p:cNvSpPr>
            <a:spLocks noGrp="1"/>
          </p:cNvSpPr>
          <p:nvPr>
            <p:ph type="title"/>
          </p:nvPr>
        </p:nvSpPr>
        <p:spPr/>
        <p:txBody>
          <a:bodyPr/>
          <a:lstStyle/>
          <a:p>
            <a:r>
              <a:rPr lang="en-GB" dirty="0"/>
              <a:t>Agenda</a:t>
            </a:r>
          </a:p>
        </p:txBody>
      </p:sp>
      <p:graphicFrame>
        <p:nvGraphicFramePr>
          <p:cNvPr id="8" name="Table 7">
            <a:extLst>
              <a:ext uri="{FF2B5EF4-FFF2-40B4-BE49-F238E27FC236}">
                <a16:creationId xmlns:a16="http://schemas.microsoft.com/office/drawing/2014/main" id="{311D8F57-5E76-49E9-A2A2-1C422824623E}"/>
              </a:ext>
            </a:extLst>
          </p:cNvPr>
          <p:cNvGraphicFramePr>
            <a:graphicFrameLocks noGrp="1"/>
          </p:cNvGraphicFramePr>
          <p:nvPr>
            <p:extLst>
              <p:ext uri="{D42A27DB-BD31-4B8C-83A1-F6EECF244321}">
                <p14:modId xmlns:p14="http://schemas.microsoft.com/office/powerpoint/2010/main" val="1171174643"/>
              </p:ext>
            </p:extLst>
          </p:nvPr>
        </p:nvGraphicFramePr>
        <p:xfrm>
          <a:off x="175491" y="1678362"/>
          <a:ext cx="5644285" cy="2211252"/>
        </p:xfrm>
        <a:graphic>
          <a:graphicData uri="http://schemas.openxmlformats.org/drawingml/2006/table">
            <a:tbl>
              <a:tblPr firstRow="1" bandRow="1">
                <a:tableStyleId>{5C22544A-7EE6-4342-B048-85BDC9FD1C3A}</a:tableStyleId>
              </a:tblPr>
              <a:tblGrid>
                <a:gridCol w="5132796">
                  <a:extLst>
                    <a:ext uri="{9D8B030D-6E8A-4147-A177-3AD203B41FA5}">
                      <a16:colId xmlns:a16="http://schemas.microsoft.com/office/drawing/2014/main" val="1497214192"/>
                    </a:ext>
                  </a:extLst>
                </a:gridCol>
                <a:gridCol w="511489">
                  <a:extLst>
                    <a:ext uri="{9D8B030D-6E8A-4147-A177-3AD203B41FA5}">
                      <a16:colId xmlns:a16="http://schemas.microsoft.com/office/drawing/2014/main" val="2303286546"/>
                    </a:ext>
                  </a:extLst>
                </a:gridCol>
              </a:tblGrid>
              <a:tr h="552813">
                <a:tc>
                  <a:txBody>
                    <a:bodyPr/>
                    <a:lstStyle/>
                    <a:p>
                      <a:r>
                        <a:rPr lang="en-GB" sz="1400" b="1" dirty="0">
                          <a:solidFill>
                            <a:schemeClr val="accent1">
                              <a:lumMod val="20000"/>
                              <a:lumOff val="80000"/>
                            </a:schemeClr>
                          </a:solidFill>
                        </a:rPr>
                        <a:t>WHY BRANDS MATTER</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52813">
                <a:tc>
                  <a:txBody>
                    <a:bodyPr/>
                    <a:lstStyle/>
                    <a:p>
                      <a:r>
                        <a:rPr lang="en-GB" sz="1400" b="1" dirty="0">
                          <a:solidFill>
                            <a:schemeClr val="accent2"/>
                          </a:solidFill>
                        </a:rPr>
                        <a:t>THE IMPORTANCE OF EMOTION, FAME &amp; TRUST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52813">
                <a:tc>
                  <a:txBody>
                    <a:bodyPr/>
                    <a:lstStyle/>
                    <a:p>
                      <a:r>
                        <a:rPr lang="en-GB" sz="1400" b="1" dirty="0">
                          <a:solidFill>
                            <a:schemeClr val="accent3">
                              <a:lumMod val="20000"/>
                              <a:lumOff val="80000"/>
                            </a:schemeClr>
                          </a:solidFill>
                        </a:rPr>
                        <a:t>MEMORY &amp; STORYTELLING </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07201451"/>
                  </a:ext>
                </a:extLst>
              </a:tr>
              <a:tr h="552813">
                <a:tc>
                  <a:txBody>
                    <a:bodyPr/>
                    <a:lstStyle/>
                    <a:p>
                      <a:r>
                        <a:rPr lang="en-GB" sz="1400" b="1" dirty="0">
                          <a:solidFill>
                            <a:schemeClr val="accent6">
                              <a:lumMod val="40000"/>
                              <a:lumOff val="60000"/>
                            </a:schemeClr>
                          </a:solidFill>
                        </a:rPr>
                        <a:t>BOOSTING THE EFFECTS OF BRANDING</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879502170"/>
                  </a:ext>
                </a:extLst>
              </a:tr>
            </a:tbl>
          </a:graphicData>
        </a:graphic>
      </p:graphicFrame>
      <p:sp>
        <p:nvSpPr>
          <p:cNvPr id="27" name="TextBox 26">
            <a:extLst>
              <a:ext uri="{FF2B5EF4-FFF2-40B4-BE49-F238E27FC236}">
                <a16:creationId xmlns:a16="http://schemas.microsoft.com/office/drawing/2014/main" id="{2F0192A7-011B-420E-8BC0-F97156A3434C}"/>
              </a:ext>
            </a:extLst>
          </p:cNvPr>
          <p:cNvSpPr txBox="1"/>
          <p:nvPr/>
        </p:nvSpPr>
        <p:spPr>
          <a:xfrm>
            <a:off x="491320" y="1143423"/>
            <a:ext cx="4637252" cy="338554"/>
          </a:xfrm>
          <a:prstGeom prst="rect">
            <a:avLst/>
          </a:prstGeom>
          <a:solidFill>
            <a:schemeClr val="bg1"/>
          </a:solidFill>
        </p:spPr>
        <p:txBody>
          <a:bodyPr wrap="square" rtlCol="0">
            <a:spAutoFit/>
          </a:bodyPr>
          <a:lstStyle/>
          <a:p>
            <a:pPr algn="l"/>
            <a:endParaRPr lang="en-GB" sz="1600" dirty="0" err="1">
              <a:solidFill>
                <a:schemeClr val="bg2"/>
              </a:solidFill>
            </a:endParaRPr>
          </a:p>
        </p:txBody>
      </p:sp>
    </p:spTree>
    <p:extLst>
      <p:ext uri="{BB962C8B-B14F-4D97-AF65-F5344CB8AC3E}">
        <p14:creationId xmlns:p14="http://schemas.microsoft.com/office/powerpoint/2010/main" val="29064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talking on the phone&#10;&#10;AI-generated content may be incorrect.">
            <a:extLst>
              <a:ext uri="{FF2B5EF4-FFF2-40B4-BE49-F238E27FC236}">
                <a16:creationId xmlns:a16="http://schemas.microsoft.com/office/drawing/2014/main" id="{8CC84A77-69D5-1488-13C6-2B34DB7F822D}"/>
              </a:ext>
            </a:extLst>
          </p:cNvPr>
          <p:cNvPicPr>
            <a:picLocks noChangeAspect="1"/>
          </p:cNvPicPr>
          <p:nvPr/>
        </p:nvPicPr>
        <p:blipFill>
          <a:blip r:embed="rId4">
            <a:extLst>
              <a:ext uri="{28A0092B-C50C-407E-A947-70E740481C1C}">
                <a14:useLocalDpi xmlns:a14="http://schemas.microsoft.com/office/drawing/2010/main" val="0"/>
              </a:ext>
            </a:extLst>
          </a:blip>
          <a:srcRect l="7686" r="7684"/>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AD678A53-4787-413E-B56E-A7C04D6A41EE}"/>
              </a:ext>
            </a:extLst>
          </p:cNvPr>
          <p:cNvSpPr/>
          <p:nvPr/>
        </p:nvSpPr>
        <p:spPr>
          <a:xfrm>
            <a:off x="4708478" y="0"/>
            <a:ext cx="7483523" cy="6858000"/>
          </a:xfrm>
          <a:prstGeom prst="rect">
            <a:avLst/>
          </a:prstGeom>
          <a:gradFill flip="none" rotWithShape="1">
            <a:gsLst>
              <a:gs pos="22000">
                <a:srgbClr val="000000">
                  <a:alpha val="66000"/>
                </a:srgbClr>
              </a:gs>
              <a:gs pos="69000">
                <a:schemeClr val="bg1">
                  <a:alpha val="3000"/>
                  <a:lumMod val="2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16748C4D-63B6-405B-9387-789C3D16EC25}"/>
              </a:ext>
            </a:extLst>
          </p:cNvPr>
          <p:cNvSpPr>
            <a:spLocks noGrp="1"/>
          </p:cNvSpPr>
          <p:nvPr>
            <p:ph type="title"/>
          </p:nvPr>
        </p:nvSpPr>
        <p:spPr>
          <a:xfrm>
            <a:off x="8585200" y="530862"/>
            <a:ext cx="3360196" cy="2216940"/>
          </a:xfrm>
        </p:spPr>
        <p:txBody>
          <a:bodyPr>
            <a:normAutofit fontScale="90000"/>
          </a:bodyPr>
          <a:lstStyle/>
          <a:p>
            <a:r>
              <a:rPr lang="en-GB" sz="3200" dirty="0"/>
              <a:t>TV builds brands through </a:t>
            </a:r>
            <a:r>
              <a:rPr lang="en-GB" sz="3200" dirty="0">
                <a:solidFill>
                  <a:schemeClr val="accent6"/>
                </a:solidFill>
              </a:rPr>
              <a:t>emotional</a:t>
            </a:r>
            <a:r>
              <a:rPr lang="en-GB" sz="3200" dirty="0"/>
              <a:t> connection</a:t>
            </a:r>
            <a:br>
              <a:rPr lang="en-GB" sz="3200" dirty="0"/>
            </a:br>
            <a:br>
              <a:rPr lang="en-GB" sz="3200" dirty="0"/>
            </a:br>
            <a:br>
              <a:rPr lang="en-GB" sz="3200" dirty="0"/>
            </a:br>
            <a:endParaRPr lang="en-GB" sz="3200" dirty="0"/>
          </a:p>
        </p:txBody>
      </p:sp>
      <p:sp>
        <p:nvSpPr>
          <p:cNvPr id="10" name="Freeform 7">
            <a:extLst>
              <a:ext uri="{FF2B5EF4-FFF2-40B4-BE49-F238E27FC236}">
                <a16:creationId xmlns:a16="http://schemas.microsoft.com/office/drawing/2014/main" id="{B870145C-FC0F-40A5-8658-066DA0821AD6}"/>
              </a:ext>
            </a:extLst>
          </p:cNvPr>
          <p:cNvSpPr>
            <a:spLocks/>
          </p:cNvSpPr>
          <p:nvPr/>
        </p:nvSpPr>
        <p:spPr bwMode="auto">
          <a:xfrm>
            <a:off x="8458200" y="355388"/>
            <a:ext cx="3487197" cy="3988012"/>
          </a:xfrm>
          <a:custGeom>
            <a:avLst/>
            <a:gdLst>
              <a:gd name="T0" fmla="*/ 34 w 985"/>
              <a:gd name="T1" fmla="*/ 2 h 1087"/>
              <a:gd name="T2" fmla="*/ 34 w 985"/>
              <a:gd name="T3" fmla="*/ 0 h 1087"/>
              <a:gd name="T4" fmla="*/ 17 w 985"/>
              <a:gd name="T5" fmla="*/ 4 h 1087"/>
              <a:gd name="T6" fmla="*/ 5 w 985"/>
              <a:gd name="T7" fmla="*/ 15 h 1087"/>
              <a:gd name="T8" fmla="*/ 0 w 985"/>
              <a:gd name="T9" fmla="*/ 34 h 1087"/>
              <a:gd name="T10" fmla="*/ 0 w 985"/>
              <a:gd name="T11" fmla="*/ 1087 h 1087"/>
              <a:gd name="T12" fmla="*/ 951 w 985"/>
              <a:gd name="T13" fmla="*/ 1087 h 1087"/>
              <a:gd name="T14" fmla="*/ 968 w 985"/>
              <a:gd name="T15" fmla="*/ 1083 h 1087"/>
              <a:gd name="T16" fmla="*/ 980 w 985"/>
              <a:gd name="T17" fmla="*/ 1073 h 1087"/>
              <a:gd name="T18" fmla="*/ 985 w 985"/>
              <a:gd name="T19" fmla="*/ 1053 h 1087"/>
              <a:gd name="T20" fmla="*/ 985 w 985"/>
              <a:gd name="T21" fmla="*/ 34 h 1087"/>
              <a:gd name="T22" fmla="*/ 981 w 985"/>
              <a:gd name="T23" fmla="*/ 17 h 1087"/>
              <a:gd name="T24" fmla="*/ 970 w 985"/>
              <a:gd name="T25" fmla="*/ 6 h 1087"/>
              <a:gd name="T26" fmla="*/ 951 w 985"/>
              <a:gd name="T27" fmla="*/ 0 h 1087"/>
              <a:gd name="T28" fmla="*/ 34 w 985"/>
              <a:gd name="T29" fmla="*/ 0 h 1087"/>
              <a:gd name="T30" fmla="*/ 34 w 985"/>
              <a:gd name="T31" fmla="*/ 2 h 1087"/>
              <a:gd name="T32" fmla="*/ 34 w 985"/>
              <a:gd name="T33" fmla="*/ 4 h 1087"/>
              <a:gd name="T34" fmla="*/ 951 w 985"/>
              <a:gd name="T35" fmla="*/ 4 h 1087"/>
              <a:gd name="T36" fmla="*/ 968 w 985"/>
              <a:gd name="T37" fmla="*/ 9 h 1087"/>
              <a:gd name="T38" fmla="*/ 979 w 985"/>
              <a:gd name="T39" fmla="*/ 25 h 1087"/>
              <a:gd name="T40" fmla="*/ 981 w 985"/>
              <a:gd name="T41" fmla="*/ 31 h 1087"/>
              <a:gd name="T42" fmla="*/ 981 w 985"/>
              <a:gd name="T43" fmla="*/ 33 h 1087"/>
              <a:gd name="T44" fmla="*/ 981 w 985"/>
              <a:gd name="T45" fmla="*/ 34 h 1087"/>
              <a:gd name="T46" fmla="*/ 981 w 985"/>
              <a:gd name="T47" fmla="*/ 34 h 1087"/>
              <a:gd name="T48" fmla="*/ 981 w 985"/>
              <a:gd name="T49" fmla="*/ 1053 h 1087"/>
              <a:gd name="T50" fmla="*/ 976 w 985"/>
              <a:gd name="T51" fmla="*/ 1071 h 1087"/>
              <a:gd name="T52" fmla="*/ 960 w 985"/>
              <a:gd name="T53" fmla="*/ 1082 h 1087"/>
              <a:gd name="T54" fmla="*/ 954 w 985"/>
              <a:gd name="T55" fmla="*/ 1083 h 1087"/>
              <a:gd name="T56" fmla="*/ 952 w 985"/>
              <a:gd name="T57" fmla="*/ 1083 h 1087"/>
              <a:gd name="T58" fmla="*/ 951 w 985"/>
              <a:gd name="T59" fmla="*/ 1083 h 1087"/>
              <a:gd name="T60" fmla="*/ 951 w 985"/>
              <a:gd name="T61" fmla="*/ 1083 h 1087"/>
              <a:gd name="T62" fmla="*/ 4 w 985"/>
              <a:gd name="T63" fmla="*/ 1083 h 1087"/>
              <a:gd name="T64" fmla="*/ 4 w 985"/>
              <a:gd name="T65" fmla="*/ 34 h 1087"/>
              <a:gd name="T66" fmla="*/ 8 w 985"/>
              <a:gd name="T67" fmla="*/ 17 h 1087"/>
              <a:gd name="T68" fmla="*/ 24 w 985"/>
              <a:gd name="T69" fmla="*/ 6 h 1087"/>
              <a:gd name="T70" fmla="*/ 31 w 985"/>
              <a:gd name="T71" fmla="*/ 4 h 1087"/>
              <a:gd name="T72" fmla="*/ 33 w 985"/>
              <a:gd name="T73" fmla="*/ 4 h 1087"/>
              <a:gd name="T74" fmla="*/ 33 w 985"/>
              <a:gd name="T75" fmla="*/ 4 h 1087"/>
              <a:gd name="T76" fmla="*/ 34 w 985"/>
              <a:gd name="T77" fmla="*/ 4 h 1087"/>
              <a:gd name="T78" fmla="*/ 34 w 985"/>
              <a:gd name="T79" fmla="*/ 2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5" h="1087">
                <a:moveTo>
                  <a:pt x="34" y="2"/>
                </a:moveTo>
                <a:cubicBezTo>
                  <a:pt x="34" y="0"/>
                  <a:pt x="34" y="0"/>
                  <a:pt x="34" y="0"/>
                </a:cubicBezTo>
                <a:cubicBezTo>
                  <a:pt x="33" y="0"/>
                  <a:pt x="25" y="0"/>
                  <a:pt x="17" y="4"/>
                </a:cubicBezTo>
                <a:cubicBezTo>
                  <a:pt x="12" y="6"/>
                  <a:pt x="8" y="10"/>
                  <a:pt x="5" y="15"/>
                </a:cubicBezTo>
                <a:cubicBezTo>
                  <a:pt x="2" y="19"/>
                  <a:pt x="0" y="26"/>
                  <a:pt x="0" y="34"/>
                </a:cubicBezTo>
                <a:cubicBezTo>
                  <a:pt x="0" y="1087"/>
                  <a:pt x="0" y="1087"/>
                  <a:pt x="0" y="1087"/>
                </a:cubicBezTo>
                <a:cubicBezTo>
                  <a:pt x="951" y="1087"/>
                  <a:pt x="951" y="1087"/>
                  <a:pt x="951" y="1087"/>
                </a:cubicBezTo>
                <a:cubicBezTo>
                  <a:pt x="951" y="1087"/>
                  <a:pt x="959" y="1087"/>
                  <a:pt x="968" y="1083"/>
                </a:cubicBezTo>
                <a:cubicBezTo>
                  <a:pt x="972" y="1081"/>
                  <a:pt x="976" y="1078"/>
                  <a:pt x="980" y="1073"/>
                </a:cubicBezTo>
                <a:cubicBezTo>
                  <a:pt x="983" y="1068"/>
                  <a:pt x="985" y="1061"/>
                  <a:pt x="985" y="1053"/>
                </a:cubicBezTo>
                <a:cubicBezTo>
                  <a:pt x="985" y="34"/>
                  <a:pt x="985" y="34"/>
                  <a:pt x="985" y="34"/>
                </a:cubicBezTo>
                <a:cubicBezTo>
                  <a:pt x="985" y="34"/>
                  <a:pt x="985" y="26"/>
                  <a:pt x="981" y="17"/>
                </a:cubicBezTo>
                <a:cubicBezTo>
                  <a:pt x="979" y="13"/>
                  <a:pt x="975" y="9"/>
                  <a:pt x="970" y="6"/>
                </a:cubicBezTo>
                <a:cubicBezTo>
                  <a:pt x="966" y="2"/>
                  <a:pt x="959" y="0"/>
                  <a:pt x="951" y="0"/>
                </a:cubicBezTo>
                <a:cubicBezTo>
                  <a:pt x="34" y="0"/>
                  <a:pt x="34" y="0"/>
                  <a:pt x="34" y="0"/>
                </a:cubicBezTo>
                <a:cubicBezTo>
                  <a:pt x="34" y="2"/>
                  <a:pt x="34" y="2"/>
                  <a:pt x="34" y="2"/>
                </a:cubicBezTo>
                <a:cubicBezTo>
                  <a:pt x="34" y="4"/>
                  <a:pt x="34" y="4"/>
                  <a:pt x="34" y="4"/>
                </a:cubicBezTo>
                <a:cubicBezTo>
                  <a:pt x="951" y="4"/>
                  <a:pt x="951" y="4"/>
                  <a:pt x="951" y="4"/>
                </a:cubicBezTo>
                <a:cubicBezTo>
                  <a:pt x="959" y="4"/>
                  <a:pt x="964" y="6"/>
                  <a:pt x="968" y="9"/>
                </a:cubicBezTo>
                <a:cubicBezTo>
                  <a:pt x="974" y="13"/>
                  <a:pt x="978" y="19"/>
                  <a:pt x="979" y="25"/>
                </a:cubicBezTo>
                <a:cubicBezTo>
                  <a:pt x="980" y="27"/>
                  <a:pt x="980" y="30"/>
                  <a:pt x="981" y="31"/>
                </a:cubicBezTo>
                <a:cubicBezTo>
                  <a:pt x="981" y="32"/>
                  <a:pt x="981" y="33"/>
                  <a:pt x="981" y="33"/>
                </a:cubicBezTo>
                <a:cubicBezTo>
                  <a:pt x="981" y="34"/>
                  <a:pt x="981" y="34"/>
                  <a:pt x="981" y="34"/>
                </a:cubicBezTo>
                <a:cubicBezTo>
                  <a:pt x="981" y="34"/>
                  <a:pt x="981" y="34"/>
                  <a:pt x="981" y="34"/>
                </a:cubicBezTo>
                <a:cubicBezTo>
                  <a:pt x="981" y="1053"/>
                  <a:pt x="981" y="1053"/>
                  <a:pt x="981" y="1053"/>
                </a:cubicBezTo>
                <a:cubicBezTo>
                  <a:pt x="981" y="1061"/>
                  <a:pt x="979" y="1066"/>
                  <a:pt x="976" y="1071"/>
                </a:cubicBezTo>
                <a:cubicBezTo>
                  <a:pt x="972" y="1077"/>
                  <a:pt x="966" y="1080"/>
                  <a:pt x="960" y="1082"/>
                </a:cubicBezTo>
                <a:cubicBezTo>
                  <a:pt x="958" y="1082"/>
                  <a:pt x="955" y="1083"/>
                  <a:pt x="954" y="1083"/>
                </a:cubicBezTo>
                <a:cubicBezTo>
                  <a:pt x="953" y="1083"/>
                  <a:pt x="952" y="1083"/>
                  <a:pt x="952" y="1083"/>
                </a:cubicBezTo>
                <a:cubicBezTo>
                  <a:pt x="951" y="1083"/>
                  <a:pt x="951" y="1083"/>
                  <a:pt x="951" y="1083"/>
                </a:cubicBezTo>
                <a:cubicBezTo>
                  <a:pt x="951" y="1083"/>
                  <a:pt x="951" y="1083"/>
                  <a:pt x="951" y="1083"/>
                </a:cubicBezTo>
                <a:cubicBezTo>
                  <a:pt x="4" y="1083"/>
                  <a:pt x="4" y="1083"/>
                  <a:pt x="4" y="1083"/>
                </a:cubicBezTo>
                <a:cubicBezTo>
                  <a:pt x="4" y="34"/>
                  <a:pt x="4" y="34"/>
                  <a:pt x="4" y="34"/>
                </a:cubicBezTo>
                <a:cubicBezTo>
                  <a:pt x="4" y="26"/>
                  <a:pt x="5" y="21"/>
                  <a:pt x="8" y="17"/>
                </a:cubicBezTo>
                <a:cubicBezTo>
                  <a:pt x="12" y="11"/>
                  <a:pt x="19" y="7"/>
                  <a:pt x="24" y="6"/>
                </a:cubicBezTo>
                <a:cubicBezTo>
                  <a:pt x="27" y="5"/>
                  <a:pt x="29" y="5"/>
                  <a:pt x="31" y="4"/>
                </a:cubicBezTo>
                <a:cubicBezTo>
                  <a:pt x="32" y="4"/>
                  <a:pt x="32" y="4"/>
                  <a:pt x="33" y="4"/>
                </a:cubicBezTo>
                <a:cubicBezTo>
                  <a:pt x="33" y="4"/>
                  <a:pt x="33" y="4"/>
                  <a:pt x="33" y="4"/>
                </a:cubicBezTo>
                <a:cubicBezTo>
                  <a:pt x="34" y="4"/>
                  <a:pt x="34" y="4"/>
                  <a:pt x="34" y="4"/>
                </a:cubicBezTo>
                <a:lnTo>
                  <a:pt x="34"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DC5A7AB0-1E6C-4C47-A987-221919AA1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DE86606B-2240-7644-EB14-4A44E974AEC1}"/>
              </a:ext>
            </a:extLst>
          </p:cNvPr>
          <p:cNvSpPr txBox="1"/>
          <p:nvPr/>
        </p:nvSpPr>
        <p:spPr>
          <a:xfrm rot="16200000">
            <a:off x="10486929" y="4658108"/>
            <a:ext cx="2982494" cy="246221"/>
          </a:xfrm>
          <a:prstGeom prst="rect">
            <a:avLst/>
          </a:prstGeom>
          <a:noFill/>
        </p:spPr>
        <p:txBody>
          <a:bodyPr wrap="square" rtlCol="0">
            <a:spAutoFit/>
          </a:bodyPr>
          <a:lstStyle/>
          <a:p>
            <a:r>
              <a:rPr lang="en-GB" sz="1000" dirty="0">
                <a:solidFill>
                  <a:schemeClr val="bg1"/>
                </a:solidFill>
              </a:rPr>
              <a:t>McDonald’s – Order Like Stormzy</a:t>
            </a:r>
          </a:p>
        </p:txBody>
      </p:sp>
    </p:spTree>
    <p:custDataLst>
      <p:tags r:id="rId1"/>
    </p:custDataLst>
    <p:extLst>
      <p:ext uri="{BB962C8B-B14F-4D97-AF65-F5344CB8AC3E}">
        <p14:creationId xmlns:p14="http://schemas.microsoft.com/office/powerpoint/2010/main" val="339516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7BBD8E92-AC61-4FC9-88F1-8B8E6F8EEB6B"/>
  <p:tag name="ISPRINGONLINEFOLDERID" val="0"/>
  <p:tag name="ISPRINGONLINEFOLDERPATH" val="Content List"/>
  <p:tag name="ISPRING_PLAYERS_CUSTOMIZATION" val="UEsDBBQAAgAIAHV8+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Z8AUmzuqfRhAQAAFARAAAdAAAAdW5pdmVyc2FsL2NvbW1vbl9tZXNzYWdlcy5sbmetWG1v2zYQ/l6g/4EQUGADtrQd0KIYEgW0xNhCZMmV6DjZMAiMxNhEKDHVi9vs037Nfth+yY6U7dhNC0lJAdswad1zx3t57ujj0y+5RGteVkIVJ9bbozcW4kWqMlEsT6w5Pfv1g4WqmhUZk6rgJ1ahLHRqv3xxLFmxbNiSw/eXLxA6znlVwbKy9ephjUR2Ys1GiRNOZzi4SvxwHCYjb2zZjsrvWHGPfLVUP/32/sOXt+/e/3z8eiPXByaeYt8/BEIG6d2bHkABjUI/ATTiJwG5pJatP4fJhXPqewGx7M2XYdKziFxYtv7slJtHEQloEvueSxIvToKQGl/4hBLXsq9Ug1ZszVGt0Frwz6hecYhjLUqOKiky80OqYKNoeJcyN5xiL0giEtPIc6gXBpYdq7K8/8XAsqZeqRLUVSgTFbuWPDM6IWPM73clr0A1qyGjELzqlYAnVc5EcdSpOsILLxgnNAz9OCGBu92xbFJkyC2ZVjMQJcIxiQCgZBUvnyCbmCwz4ghLOQxh4o0nPrypNmEilisJ73qoHTMCMZjxoksKcoREkF1xvAgjVzsNVCGG7lhVfVZldpAf+4HqAvYCJ4QUdOgeONUYW2CIsQDeKEue1l1gUxLHeEySUXgJiQx1Fw6RCM+h3M6HSFyRGEqExF0yAb7wxlgnvC6xbf5v6ytlOp3lPWJpCnLafWuhmgp2tEuhCkylVcO0xOTjHKLmYf8bVdwCgmNNvJZizcGEMuvOHuAUh7g6fz7OvT+SM+z5xE0godxwkVBDdloZA3ooVI2YlEofAPSybM2KlKNrnrIGEv4eHstEZh7TwTaWfGrE34jVG2p5tWGlwCWXr44GmnZAZI8tzJsKzKtrnt/VXar3zH+KFTqxv2tCn6M/TX/skABHXvjdIOXsvg1Sn8hUIm9kS73Pjs/OsqEx6jTimZ7qH60fbUncEuzIA9YaCdVfgkBL1U0EuqDsL+UFZ6Bo1vI0ELlX3AzQGYQbgEChp2JcgKsOTLgAFw6QX5BR7FEYkBb8uhJ15+xhqrEN0LdDm8KwJ3nNH4rxmt8o4DHJ2bodQaAVmUh3BnRvwjnoF9SjPpgcAOCyTR6AlCIH+7MemPMp2XqgpfmDkyxUIzNTvFLcGqoH3zY5fzw73ZQqN7uSVdvkbTvN6XOsaA8XtUpnA2aAXf31js9e+T09SjHBkTNJHBw4RE/7ulZlTyEoAe0Kn8aJj0daHGohZ3W6grZ6o5oi6wnUDuwuOcMAtjlzzFmZrv7759+eGF9Z0u6ize7vg0CgsDULkh3Yn4GqefVXFwjFo0M5s+gjtbngbOV63neoB1n4Qy4SrG0tucph66hbLyT5JmiYUuxMplAHsUl71ZRp95S2jzDF0TlwmRnFLXvKylsgQqqUHIRiXG3ZF3qwM9EaIvxw0YS7unbSEOHnNRR9bOrNEuy65toNJShFett2zgwuF+nm/i3h/t0XzJngANj2KzyeiXooYETI7lrth9g1l0VfMf0PRo/aNA1uy2VAF+36gSzWj/vdblWZ/z6OX+/9FfI/UEsDBBQAAgAIACZ8AUlHS1cD/AMAABcRAAAnAAAAdW5pdmVyc2FsL2ZsYXNoX3B1Ymxpc2hpbmdfc2V0dGluZ3MueG1s1VjvctpGEP/OU9yok49BdmrXDgN4PLYYM8FAkdwm0+l4Dt2Crj7dqboThHzq0/TB+iTd02EMASciKZ1kGA/otPvbv79dyc2L96kgM8g1V7LlHdePPAIyVozLacu7izovzz2iDZWMCiWh5UnlkYt2rZkVY8F1EoIxKKoJwkjdyEzLS4zJGr4/n8/rXGe5vatEYRBf12OV+lkOGqSB3M8EXeCXWWSgvSVCBQD8S5VcqrVrNUKaDulWsUIA4Qw9l9wGRUVHUJ14vhMb0/hhmqtCsislVE7y6bjl/XB+aT+PMg7qmqcgbU50Gw/tsWlQxrj1goqQfwCSAJ8m6O7ZiUfmnJmk5b06sSgo7W+jlNgudGpRrhTmQJolfAqGMmqou3T2DLw3+vHAHbGFpCmPI7xDbPwt7zq6D3vd6+C+P4iC8P4muu05H/ZQioK30R5KUTfqBfvIV4W/eTcMRr1u/819NBj0ou7wSQszupGQpr+ZsSZmVhV5DKuENU1SpGNJucAe/SiNGgx2uaD5FCLV4VjECRUaPPJHBtOfCyq4WSAZjpAMDwDZpc4gNiNbtpZn8gK8JzgHiI5hLVctcfp61RJn5xuh+876U1g7vWxSY2icYPPgWela018/ehSbKLkRmr0mYyXYKiBIx8D6NIU1SoQPXHZQ8tgjEyyCwFAHGUgSUok05AbDj1cAuhhrw01Jv85S+jLnVBDEwzkB5DbcSkec0FxvZH2Vedv8cfu3vjKgf3fpcEfPif6qCsHIQhVE8AcgRhEsdZHirwTIOqHIJFdpeYqUN0QLjs7NOMyBXVQx9A5NpAVq4nzJBBhn4c+CfyBjmKgccYHOcBrhOdcOv74XcEa1fgKljz6+cDTp9q+Dty9sgJTNqIz3BMf+gDQzh8CnGLtUaEIIhdlcg8DMxLTQUNaHcVaKVQmz/uUV0TwthKv4f12XNegDVucwVujC1ahKYT7rQWWzCZ2VnLQ8K6GRjRxL4jDxRoyDhssCqgLGVBIlxYLQGIe5tgyfcVVoPHFcdtD6ixx0qoTL0tUpzkM0ljPIq6AdHb/68eT0p7Pz1426/89ff7/8pNJywQ0Ftdbchrt6doNW0/poj35G6RPbdEu3o/LUtijbMrr7CWG5ybbnfNO3O2j3Sio357e6kcLgcnR1Q0ZBeNeLwkaVhugrZJ2JE+yoiX2mrKIzuIuwJEEV0eEo+KWSG1ibSmwIwkpwg0pxvKkiNXKberi2pSu5gON86sYTDnTBU46d+V1Q9Dm2fD27/xeGfvVDo6P4gRgKNI8TrOrBOuG7mIKHTPG3lDV3tXrd23i/a/o736TtnZRLnmIu7aZfvX63T0+O8I1x561aDdE2/5nRrv0LUEsDBBQAAgAIACZ8AUllFrXe5AIAAI8KAAAhAAAAdW5pdmVyc2FsL2ZsYXNoX3NraW5fc2V0dGluZ3MueG1slVbBbuIwEL3vV0TpvenSbstKAQkolSp1u9UW9e4kQ2Lh2JHtQPn7tWOnsYFAGgspnnnPMx4/T4jFBtPpjyCI05pzoHIFZUWQhICiEibhK+yCVYHpJmGfAX6vOKZ58EbQHngYGR4jjL+DlMojtKW1BTibhEktJaPXKaNSLX5NGS8RCadXN80TRw3yEottVbTp1VPzXOCsUQpdmOEUG+PXgx59hJSVFaL7F5az6wSlm5yzmmYX4xT7CjhRRdQb//2wWPYGIFjIZwmll9NyrMcwSsVBCNAp3S/1uMgiKAHSRjp/KgecLtT53R/Qtlhg2dBmP/Xoo1UoB7/I45ke/XiqVvcIN8vR6Pb+PEHCp1TQ25EevdBG8N9anFV19R2NVJzluqA+Z36/mPWr5YtDGMrU9VOE0fzuaXx3kaA3pAMpxuNYjz6GLc/dox4OyL669z7W15Uz8qbretAQ9KEnBKaS1xBH7cz4RMF2f2up7kfrdy0dRnedN1QLmK4RERbWGTvgP9hhmrkoa+kgH4zUJSxMwi7Sd3SExWLeNAsnwy+TkyKH7RHOMXbIV1XXI6Rj7JDvBGfwl5K99TjJHroMqT3kObLHeb7+ygsUqWlmve2s9epIL/rqCidVa2gxJctgKnQ6K1yCPrg4amwmpegop5iiLc6RxIz+0bhk32xGxNGBw2rttLJiiSWBU4JrclRt2i1XM/f1aL2+IM1noducmQdSdfFJyIwuw8ByJmGzhvkYHsMpkyCGgpGUKC1K9ckbTNFNWOGBP9M1G0oqEd8AXzFGeuPEkVOFODpd59gW49QB0LpMgC/VuWFohePbDK7AeUHUT35g2EHmE3qchikLtRxF+EuXjsGKABBPi1a1ZmI8ZU0kJrAFYr2Oodlw385ioVTaJ7iZfIG1dCVnLYM0aXtFd5xen/McJwgfKi/mdx3XMUD2EiWi2Zl389s+7OTitea2n2mduyBjsFryllb+4xoqo/4j+h9QSwMEFAACAAgAJnwBSalgkB/oAwAAqBAAACYAAAB1bml2ZXJzYWwvaHRtbF9wdWJsaXNoaW5nX3NldHRpbmdzLnhtbNVY727aSBD/zlOsfOrH4rSXXlJkiKLEKKgEOOzctaqqaPEOeC/rXde7htJP9zR9sD7Jjb2EQCCpacvlTigCj2d+8/e3Y8c7+ZQIMoVMcyWbzov6gUNARopxOWk6V2H7+bFDtKGSUaEkNB2pHHLSqnlpPhJcxwEYg6qaIIzUjdQ0ndiYtOG6s9msznWaFXeVyA3i63qkEjfNQIM0kLmpoHP8MvMUtLNAqACAf4mSC7NWrUaIZ5EuFcsFEM4wcsmLpKi4MIlwXKs1otHNJFO5ZGdKqIxkk1HT+eX4tPjc6likc56ALEqiWygsxKZBGeNFEFQE/DOQGPgkxmiPDh0y48zETeflYYGC2u4mSoltM6cFypnCEkizgE/AUEYNtZfWn4FPRt8KrIjNJU14FOIdUqTfdM7D66DbOfeve/3QD64vwsuujWEHo9B/G+5gFHbCrr+LflX4i3cDf9jt9N5ch/1+N+wM7qywomsF8dz1inlYWZVnESwL5pk4T0aScoEjeq+MGgwOuaDZBELV5tjEMRUaHPJXCpPfcyq4mSMXDpALNwDpqU4hMsOibU3HZDk4d3AWEAPDXi5H4tXr5UgcHa+l7lrvd2ltjdKjxtAoxuFBWRma566KbtXGSq6lVlyTkRJsmRAkI2A9mmCBB23pkDFWXWBu/RQkCahE2nGD+UZLC52PtOGmpFt7oX2acSoIUgrPBSCXwUb+UUwzvVbmZamLaY9a73vKgP5g87eih1T/VLlgZK5yIvgNEKMI9jZP8FcMZJVBZJyppJQKqg3RgmNwUw4zYCdVHL1DF0mOlniepAKM9fAx55/JCMYqQ1ygUzx9UM61xa/vBJxSre9A6W2MzywvOr1z/+2zIkHKplRGO4LjQECSmn3gU8xdKnQhhMJqrkBgZSKaayj7wzgr1aqkWf/+jmie5MJ2/Gf3ZQV6j93Zjxc6tz2q0phvRlDZbUynJScLnpXQyEaOLbGYeCPCM4jLHKoCRlQSJcWc0AhPb10wfMpVrlFiuWyh9XcFaE0Jl2WoE3wkQGcZg6wK2sGLl78evvrt6Ph1o+5+/fvL80eNFhttIGjhza60swdXZjWre4vzG0aPrM8N27bKkmJE2YbT7Y8Ei9W1ec57brF0tu+gclXeW0Gjp9tBgX86PLsgQz+46oZBo8oI9BTyzEQxztC4eGysYtO/CrEJfhXVwdD/o1IY2I1K8+8HleD6lfJ4U0VraHfzYGUvVwoBD/CJPZDwCBc84TiL/wtSPsSPH+fzv8LJrc+F/FFSWhrviZNAsyjGPu6t90930j1dVf9LhbJXy9e2tfc0z936RlxD+fp/F1q1fwBQSwMEFAACAAgAJnwBSTJio4uQAQAAAwYAAB8AAAB1bml2ZXJzYWwvaHRtbF9za2luX3NldHRpbmdzLmpzjZTLbsIwEEX3fEWUbivUBgppdzyCVIlFpXZXdeGEIUQ4tmU7KSni34sTHrbjtHg28dXJHc9Ynn3POy4/8b0Xb19/1/s3c19roDTJC7g3ddyh50r3Bc5W8JHlgDMCvoWU518v8uFKuIx9UpvG1buyFZqfTx00U9oaYaGL3AEKF1g6wG8XuHOAPxewp9XV1KQ1Oi6kpKSfUCKByD6hPEc149891Esv0YJpCbxBF/VyoGuUgGH6N3l1fBqr0LmE5gyRaklT2o9Rsk05Lciqy3VTMeDHK9+eankezyLDDmdCvkrI7cRRqKKbZByEgFPeUaTCCWMUA9Z82920UMO4XZBFl5nI5JmePKrQaYZSaHUpnKgwMXL0srmHKAgGozYnYScbYhCoMAiMKuC3WFFWsBsukHGaqo600OloNjGv8oJiilYZSRsumA4X4dDJqcMq2wachyp08FrocK7CN54QtZ7QxvH68q7R4Xr3liaNoXTOKqysS9cgwC6RuETqElnnFGoPEmkPErX/9L7+O41t1zv8AlBLAwQUAAIACACiam5KCn/buLAPAAA6JwAAFwAAAHVuaXZlcnNhbC91bml2ZXJzYWwucG5n7Zr9X9Ln+sDx6LKt0nVas2ZEO+2s7bulllMTA2c1rW1KZWaKSs0J+YDPqKBgD3OesxT3/VY6HxAXS3wIzZGgKOh60C0QKwQyFJakKAikPCUIHKjte77nX/i++AEurut1vz9c931d9+e+rtfr/ufRmKgNb7zzBgAA2HDk8KHjAIBHIQDgXrN2jcPSYaudcQi3guNRBwBd/G0LDsUDFREdAQD01KxbPfOaQ38993BCAQDgdcf5cRvNafsaAHh//MihiBMlKepp2aXFYvzoUgGl9mR19O5rwdXRNHTD3diCE29uhK+rGKk9WL5j2zdzj9wPoL94sO7Dd3883BN99UD59aPrIrPaf/+sZeKAb4/PhY3v+bgd9H/rEG6rHvTDsnTR8mIyBxo2EGiRL2Yal771RBXPhQVarPymUB1eUzyXlLBBN6Xzv5ENXX6s/NE3xDRobC52d7ia61tIbj8ZO4ZsgkcoNtWE72EHOKwAJqK3sZndopuoa272W+swDN87tgHlP19mKpWR/QAvDbG7FZ+zvTOL3neqPrDepo9MQ1qz/kun6tecERqPRDl/5ua9DnbKMx5Ax/e5gAteDvHplghPh9hR1eJ04s3IB24OsXbnvHPgNxsLneL2WhfmwlyYC3NhLsyFuTAX5sJcmAtzYS7MhbkwF+bCXJgLc2Eu7P8blrW5UMMynxdSoZZnykyEfU45ILPY7mcF945lSITBN9ChkhHHuABNOTXaypvNsS1c8lVbRD9j6jllyolxQq3F6utJssiK8YYZb0KfXV5/OQbNfdJKR28AAIZnDVJvQgnK61obXpZInsQRM+qTM70woO2o6ZDevAdY5Rcwrf3w3K1WxkIW3F2RukobTV+9uPDBfgAgpoOwNPTRHqpiobsMw+qiJCJ9qBquAPpDqrxFPt8kIL/8jyY2Haq82SU5VgIAZF0jfPhiSue/OHRtilZP056to2oEgtUK7UjEaNMYj2E4MrUiKqZJjcO9QlX502SBDiXF2XvZ3Goqe8lH1l8MMXGsfy+etvDdFQUs6XNGnYb5RGRQlJQPrtRJsSpCn4KT2Sm2rq5ykplTed2p6cbHbVzObF15IV6eSqmlcfXY3hR5Ws1A0nSktclQUEMlt+r2KR+8co6olwqdXompGskkLufgg/4dgRKRpIM0Y+mC9uF+j9++vzAK134blozE4tQ/xU+0A1WsLk9QWS7l8F2kEtqpTpawGPh7RDD7dpSMfP2r8Y/zb8A1feKewsepFD+4+KE4njuBnsAaCuIX2wWZeGVRXV14Rj+ri2VjSRORg1Pp4BqKF7DCEzCcJ0TRFpd5IuwtVaxlDdWABV/gv1Y/yZCeVG8Rk1XEqlMdlB3EAv3Y++LfkEpC57k9zUUGoLcU/HnaYPnIr8efUi6OsmZFJCb/TE01a3GLKaM+kUGQmvtH0zLZ5ryEd9u2H4zaHV8u2tubjdpayM9EMh3pQMGF8bvw2fx8pArCWh+bw26gWVo9SOv20tH4441367w86bpIjMe9vk3jC/UVlzjeKFMacHdcucj68N2z0/kqPlxxc3Rk+Wf5eEI5UVGtOvmQ+tXYMS4tTP0JSczL9gUAIgfM54flPFFpYUKrDW6cNOcceLXMu4Ik58ntO9830yCqiY1buDsP74PQc/es+Z9ZfOilParaMA2mSgQJZmwAq/u4YzFh0YogumQN4FyR7r9HjYhQjZEnwhfWz41Eba/Pvij/a6Hfr858Giv6HTXC7N/WSuw4pSkrYCGffrX+Pa5lef8FPmv02xb65Eun7ifYxzt90pGqcNaXBY/sG00MD1IOXgXvRDVj52pn9Sv+nBcztg/9x/pWl8GRmP7jCHE+PUE6UszRkeB1CP4yDtf/cBk1XYiUmH9Chj3/whrRT9clAq8fI9flNzG/7mG/sYu7s4Wo2wqmYLhAE/jJsZpqdPhBKrC4X7K1EGrsqaFJ7TaTbPn5HW+tFa9tV1SD0UmtfrFUf1SRBAA4GrOMuFJjGaFbH2EsLAje1mZq5+abwaju0pqGSXMNo166hmu1p1TaQkcx7wirEDUCao0kLx070Mg7AoUppi7yp4tlbFb+7H234qm8USUXYVu2/bWTTboGZgfz9rHLov0DBb69nK5ZJH2wOgqE14tmw03942qSiD7YnJJ9azUhhDTJgLbLPUjS18mkePDchOFW3q5mQdx5CjOnohp64XpMZ9+jYzR7cZuZdfuLaVjUbqZmsJ6y3Rdj29JiznOs2QKwRqnwDa+kEkRgddvsE/UbYFVzqhJ04fh4Ml2nwmaHvoyo+eOrl3mLmEzrox7UlBgd350CeTO1VlH3ZJQ2q1Sl3ewjWM3SBTlhNQ/F2BAp4fVtGDEo/Y5KTq8S2lsZCXiI8ZyZFdOpzn2cxn28jlGPDocpki7GhH+fkTohvh6SqN5i0JN6qt5j92SwhvFzgeR+DMmAX1CepIIYZ+qYe6C/ZqJudFFQWAg7SZYimzuCZNBgHUUjNd/598bKwsSBm9+qFamfFezFIE48a1MnlRPzKF/9tghtE4zuTPaCa9p0tURc1pXv9uDxwKufW6cwVrz0xb4b2rCZG/AuoYEoxj9BCmBT1rKj5XZLKKU5M8Pc3wnr1KnGzRziowT+IsMN0De1nZVXYBfOGAXdsZmyPmOmZcd3XpvY3fBuhEqVwrn2JQyPqLX0sYcgHA5NoLqVByJcrkdXPgwWqE6MGDoMbYIM9qh2lHA0I4OdQfocPy0TLwtBSksKB2ESG9u1sPxvYmCQt5GSVFLBOjCeahrZQg0hiNk2TkgWDEFoSmyN6eRWFTxegHAl855YsrS4ZGwZp7TkNzj26vBkY3R4RN3SSkczRRmaWgaF2w6etOeKVrj108EAQJ0kfbX7ZKVaYoSqly24aLgMhAIxESZiVIvJPxw1dHc/n8e4c7axHdMufg48jYMX+sxjtNpRDIgqps3E2//C9A/j5zeSRyZSzzAgolBmi8C3K3g5v9b75p3gGNLJkdBFr1AlMVEaaV+fvEN1/kFlxu5uKkcreHIExaCdp4c02sI4VUEQ6+pxJOw5/U+fePkyxsFDaolIz8kmpXD1ptTv27XcLBBTliK0jOKtku1X90q8KOhWZoR2vLh4Xqy2NrCHusUr7GZugFAclDKej6uXzlGD6Ooefr8nKXFpVu/eEbJ8xpca85F8WxFbld2NxPpaAydMmEqR2PApLSEFhh8qfFSPzvx9cazVngIyrj4c979OPkhsmES7A3L7SSN6jvq45w9SMTCubZ8ysBBnbrvqdWjzQSR5K3bqVTwlLa0iGqeLPIBg+l/kn11pGKIcXcCkxMikeabXiGFOZyr2HaC63//sdTDm1GRJm+g/4jSk7avKIXeU65UWM30cJKPAA2139v2RZBwLW6sdSpwi4GQMY69KBQ44s3pzRiqm6cxnG78DyvWZkkm9pEu5bC2ioWXZcYF/rE80MPQEQgzF2we5LbHc8Vb48Nkp0PyCRNWc+05sTcWk8ZQiKfyt/uCRrOulinYYGfIrzrOjK7XpjuZ7iqZtFhiwhtSwhK/gqhwBSOdnwbt1SjKbZe4R26eUccVSzKekk4oxP/fBqSzzSstEeJUB367ogOZ3k30/h6CEK0Bqnf1TkfPVfY6r3lQT3mPPyLMkaCR+VIRERN68SxmEVsePEx+EZuFAbPv+3yoB4858W0A/EHRzLfpEUwMFHIHoIvIWdmIySHUFE8EypLInQLJd1ZT5YMHzOKREqXrk/Y+l72nQnzKTukIe/+yxvahSv4ABYlJUQBqHw3E3o3y136cgsVZ5uvo97/mGSUZz+6nYp3O2TG2CdQWxKlTqEC9m3Mhl+iXhdE7p6ZytZzyJwY3myi5vYVKH4gp4yMYXi+lpI4pLzc5cGBZzbGPW+CpJNNt4Q9xSea/CEYXwTBH+g3ytrDYPxPSPRWpZk18jJadvjemD5xd2os0oDSb8xqYqxzkrtnhwmSkGNZAxFkLCrecx7h3jB81P6C+mn/BN33qIVVVtDpHL9ZHasB+pMIQyLB/rqR8Pkr4rl/zXiEoriNzF3omS4BaCcvoZuFlgztSlYJnNyPQ2VKPI0/BWR93E61pX8hsrAeot1A2X/JqGnx7/O3orqfRl0VCcbB1W3gOt5trj5HP0KWZyjFZl5ORGg049/PEagkusFYvPP7s5fjVUw2P84oxCQAzog+O46UyS+dax6NHGnugJMSaRZik5JDgmKbvcbuFsd6ej864UeIODeo9l3JOcifW9Ube1+FpRHtLhZFw4xqQ05az+8skMb8JR5U5i3PxDu19u8iuV2VNT5cI+SyDc/jCt0ReE/ZoFJMoZHkDdcj1a9RC2ynMvzbneUNGI0eBNOV1Ss6r8FktrJm+cexpuFQuHyuX2U3J/+0o4tRwRnJcSOIAGAM6SzYuXLd3bikuRKijry5cXYf5dYbRBF/uggaitWVDbQnkCfr7GfgaGZ++3/3OIkG9oLV7VfLIld2nsb2s8x2ycrJlBpPM0D8BpVnyMCIhG80cdFN+JlmUIX9VZENy9TNlNc7edMPfpjZUBqk2e5tYS41uHneu001m6ZtNgVuhe3l/+84EsO14M02PBrwfCtQ/T6k2E53cEBtk3LQURjrMrqrtkDAZaG5T2NuB+fj950JIsmO17gXS7eBHpnOV2+2kR+mUZVKsMjCvCIlX7WesLHFVVq4rzYYTiAi8LXuNB4qa/HbDvrNGUtsnAEdKbL3NC3nZsvtn9KRRp18uaWfGJaUOwF3iA8EKs/kG+aiQYazvNvKY0wCkCkchMSmt8bb1XgxU/eTcBJEoUJzP3ONd2H+9V2l8ZCDT076FjgMK9A2AMmS/Cwh09S7JfBTOTGDuvHAKR8R8sR4HsqzSS3YzDEhyar8wm8fybW+if84jTIiCXygNUYJic3QMAJEEHXmDBo5OmaeFc7ttD89P75pO+9U4Hj4dqSOZNOZwcjL3XNPjx422z00PG0s5SgoEiODV8r0h9kNy8Zj3hmax5RbYg8wEAHr9m4P6SPGmHajhav+DKRDL9xWeOfoXaJMyh+0uyzBJLPEcz1gmDml98MvVnQgIAuUvq2zZTq4UzMLEtONkU7eji+iApeFOYEfqFwtv+TC44J+AsLdJLuf+LAPo9SAGbzyp1hQQ5k4AyrPiXLaXtUeTYbSCTtCGO+49Qx5ibjR6ko+G21tL4bpaui23nl52gCrF0rrNVHIh41T8WzN6ySz52WvgxvU0fhYCwWbh/X80ah9hv/5+rWUr7Z/a7ctiXPk7L7zNt38bSfQozoIbJXdR1f3Fe2rLEDSz0by7MaLbdj4/3nu4LZb/pHKroTowOagSNZRjsvMi1pARQ0VOn+chnMYe6Dpy+8C9QSwMEFAACAAgAompuSg9k3CZKAAAAawAAABsAAAB1bml2ZXJzYWwvdW5pdmVyc2FsLnBuZy54bWyzsa/IzVEoSy0qzszPs1Uy1DNQsrfj5bIpKEoty0wtV6gAigEFIUBJoRLINUJwyzNTSjJAKgzNEIIZqZnpGSW2ShbG5nBBfaCZAFBLAQIAABQAAgAIAHV8+UipAcR2+wIAALAIAAAUAAAAAAAAAAEAAAAAAAAAAAB1bml2ZXJzYWwvcGxheWVyLnhtbFBLAQIAABQAAgAIACZ8AUmzuqfRhAQAAFARAAAdAAAAAAAAAAEAAAAAAC0DAAB1bml2ZXJzYWwvY29tbW9uX21lc3NhZ2VzLmxuZ1BLAQIAABQAAgAIACZ8AUlHS1cD/AMAABcRAAAnAAAAAAAAAAEAAAAAAOwHAAB1bml2ZXJzYWwvZmxhc2hfcHVibGlzaGluZ19zZXR0aW5ncy54bWxQSwECAAAUAAIACAAmfAFJZRa13uQCAACPCgAAIQAAAAAAAAABAAAAAAAtDAAAdW5pdmVyc2FsL2ZsYXNoX3NraW5fc2V0dGluZ3MueG1sUEsBAgAAFAACAAgAJnwBSalgkB/oAwAAqBAAACYAAAAAAAAAAQAAAAAAUA8AAHVuaXZlcnNhbC9odG1sX3B1Ymxpc2hpbmdfc2V0dGluZ3MueG1sUEsBAgAAFAACAAgAJnwBSTJio4uQAQAAAwYAAB8AAAAAAAAAAQAAAAAAfBMAAHVuaXZlcnNhbC9odG1sX3NraW5fc2V0dGluZ3MuanNQSwECAAAUAAIACACiam5KCn/buLAPAAA6JwAAFwAAAAAAAAAAAAAAAABJFQAAdW5pdmVyc2FsL3VuaXZlcnNhbC5wbmdQSwECAAAUAAIACACiam5KD2TcJkoAAABrAAAAGwAAAAAAAAABAAAAAAAuJQAAdW5pdmVyc2FsL3VuaXZlcnNhbC5wbmcueG1sUEsFBgAAAAAIAAgAYAIAALElAAAAAA=="/>
  <p:tag name="ISPRING_FIRST_PUBLISH" val="1"/>
  <p:tag name="ISPRINGCLOUDFOLDERDOMAIN" val="https://thinkbox.ispringcloud.eu"/>
  <p:tag name="ISPRING_SCORM_RATE_QUIZZES" val="0"/>
  <p:tag name="ISPRING_SCORM_ENDPOINT" val="&lt;endpoint&gt;&lt;enable&gt;0&lt;/enable&gt;&lt;lrs&gt;http://&lt;/lrs&gt;&lt;auth&gt;0&lt;/auth&gt;&lt;login&gt;&lt;/login&gt;&lt;password&gt;&lt;/password&gt;&lt;key&gt;&lt;/key&gt;&lt;name&gt;&lt;/name&gt;&lt;email&gt;&lt;/email&gt;&lt;/endpoint&gt;&#10;"/>
  <p:tag name="ISPRINGCLOUDFOLDERID" val="489"/>
  <p:tag name="ISPRINGCLOUDFOLDERPATH" val="Repository/Nickable Charts/Creative/"/>
  <p:tag name="ISPRING_PRESENTATION_TITLE" val="Branding &amp; emotion in TV advertising"/>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4333</Words>
  <Application>Microsoft Office PowerPoint</Application>
  <PresentationFormat>Widescreen</PresentationFormat>
  <Paragraphs>426</Paragraphs>
  <Slides>42</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proxima-nova</vt:lpstr>
      <vt:lpstr>Thinkbox</vt:lpstr>
      <vt:lpstr>The importance of branding &amp; emotion in TV advertising</vt:lpstr>
      <vt:lpstr>Just as it turns people into stars, TV turns brands into household names </vt:lpstr>
      <vt:lpstr>Agenda</vt:lpstr>
      <vt:lpstr>Brands are important as they provide a sense of:  connection stability identity </vt:lpstr>
      <vt:lpstr>Connection</vt:lpstr>
      <vt:lpstr>Stability</vt:lpstr>
      <vt:lpstr>Identity</vt:lpstr>
      <vt:lpstr>Agenda</vt:lpstr>
      <vt:lpstr>TV builds brands through emotional connection   </vt:lpstr>
      <vt:lpstr>The importance of emotion in advertising</vt:lpstr>
      <vt:lpstr>The importance of emotion in advertising</vt:lpstr>
      <vt:lpstr>TV ads evoke emotion more than those in other media</vt:lpstr>
      <vt:lpstr>TV advertising sticks in our brain and drives brand fame   </vt:lpstr>
      <vt:lpstr>Why is brand fame important?</vt:lpstr>
      <vt:lpstr>TV drives fame more than any other media</vt:lpstr>
      <vt:lpstr>Emotional &amp; fame strategies are the most efficient </vt:lpstr>
      <vt:lpstr>TV ads are the most trusted form of advertising  35% trust TV than the next best performing advertising medium  </vt:lpstr>
      <vt:lpstr>TV advertising is the most trusted</vt:lpstr>
      <vt:lpstr>TV is a trusted medium</vt:lpstr>
      <vt:lpstr>Trust is higher for traditional ad channels</vt:lpstr>
      <vt:lpstr>Trust in TV is reflected globally</vt:lpstr>
      <vt:lpstr>Agenda</vt:lpstr>
      <vt:lpstr>Emotion is a key driver for long-term memory  </vt:lpstr>
      <vt:lpstr>How does memory work in advertising?</vt:lpstr>
      <vt:lpstr>Most of us can remember ads from decades ago</vt:lpstr>
      <vt:lpstr>Can you tell a story in a few seconds?</vt:lpstr>
      <vt:lpstr>Our brains don’t work like video cameras…</vt:lpstr>
      <vt:lpstr>The impact of time-lengths in TV advertising</vt:lpstr>
      <vt:lpstr>Longer ads deliver more explicit brand information</vt:lpstr>
      <vt:lpstr>Longer ads enhance memory effects</vt:lpstr>
      <vt:lpstr>How can we ramp up emotion and brand memory through TV advertising?</vt:lpstr>
      <vt:lpstr>Creating memorable ads</vt:lpstr>
      <vt:lpstr>Creating memorable ads</vt:lpstr>
      <vt:lpstr>Creating memorable ads</vt:lpstr>
      <vt:lpstr>Agenda</vt:lpstr>
      <vt:lpstr>What elements of creativity can boost the effects of branding on long-term memory?</vt:lpstr>
      <vt:lpstr>Showcase your product, don’t shout</vt:lpstr>
      <vt:lpstr>People are paramount</vt:lpstr>
      <vt:lpstr>Utilise brand assets</vt:lpstr>
      <vt:lpstr>If used, music should drive the action</vt:lpstr>
      <vt:lpstr>Multiple emotional peaks are key</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&amp; emotion in TV advertising</dc:title>
  <dc:creator>Kate Allinson</dc:creator>
  <cp:lastModifiedBy>Nailah Uddin</cp:lastModifiedBy>
  <cp:revision>518</cp:revision>
  <dcterms:created xsi:type="dcterms:W3CDTF">2018-03-14T15:23:56Z</dcterms:created>
  <dcterms:modified xsi:type="dcterms:W3CDTF">2025-05-13T15:27:06Z</dcterms:modified>
</cp:coreProperties>
</file>