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60" r:id="rId2"/>
    <p:sldMasterId id="2147483991" r:id="rId3"/>
    <p:sldMasterId id="2147484020" r:id="rId4"/>
  </p:sldMasterIdLst>
  <p:notesMasterIdLst>
    <p:notesMasterId r:id="rId30"/>
  </p:notesMasterIdLst>
  <p:handoutMasterIdLst>
    <p:handoutMasterId r:id="rId31"/>
  </p:handoutMasterIdLst>
  <p:sldIdLst>
    <p:sldId id="2147376329" r:id="rId5"/>
    <p:sldId id="2147376331" r:id="rId6"/>
    <p:sldId id="2147376330" r:id="rId7"/>
    <p:sldId id="2147376332" r:id="rId8"/>
    <p:sldId id="2147376333" r:id="rId9"/>
    <p:sldId id="2147376334" r:id="rId10"/>
    <p:sldId id="2147376353" r:id="rId11"/>
    <p:sldId id="2147376352" r:id="rId12"/>
    <p:sldId id="2147376337" r:id="rId13"/>
    <p:sldId id="2147376338" r:id="rId14"/>
    <p:sldId id="2147376339" r:id="rId15"/>
    <p:sldId id="2147376359" r:id="rId16"/>
    <p:sldId id="2147376356" r:id="rId17"/>
    <p:sldId id="2147376357" r:id="rId18"/>
    <p:sldId id="2147376355" r:id="rId19"/>
    <p:sldId id="2147376340" r:id="rId20"/>
    <p:sldId id="2147376342" r:id="rId21"/>
    <p:sldId id="2147376343" r:id="rId22"/>
    <p:sldId id="2147376344" r:id="rId23"/>
    <p:sldId id="2147376345" r:id="rId24"/>
    <p:sldId id="2147376346" r:id="rId25"/>
    <p:sldId id="2147376347" r:id="rId26"/>
    <p:sldId id="2147376348" r:id="rId27"/>
    <p:sldId id="2147376349" r:id="rId28"/>
    <p:sldId id="2147376350" r:id="rId29"/>
  </p:sldIdLst>
  <p:sldSz cx="12192000" cy="6858000"/>
  <p:notesSz cx="6889750" cy="10021888"/>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king Ads Accessible for All" id="{F46887E0-BBE6-4394-8E9F-9DE0441B0A9B}">
          <p14:sldIdLst>
            <p14:sldId id="2147376329"/>
            <p14:sldId id="2147376331"/>
            <p14:sldId id="2147376330"/>
            <p14:sldId id="2147376332"/>
            <p14:sldId id="2147376333"/>
            <p14:sldId id="2147376334"/>
            <p14:sldId id="2147376353"/>
            <p14:sldId id="2147376352"/>
            <p14:sldId id="2147376337"/>
            <p14:sldId id="2147376338"/>
            <p14:sldId id="2147376339"/>
            <p14:sldId id="2147376359"/>
            <p14:sldId id="2147376356"/>
            <p14:sldId id="2147376357"/>
            <p14:sldId id="2147376355"/>
          </p14:sldIdLst>
        </p14:section>
        <p14:section name="Making the case" id="{31BD3619-4021-4490-844B-A4A3967CF0E1}">
          <p14:sldIdLst>
            <p14:sldId id="2147376340"/>
            <p14:sldId id="2147376342"/>
            <p14:sldId id="2147376343"/>
            <p14:sldId id="2147376344"/>
            <p14:sldId id="2147376345"/>
            <p14:sldId id="2147376346"/>
            <p14:sldId id="2147376347"/>
            <p14:sldId id="2147376348"/>
            <p14:sldId id="2147376349"/>
            <p14:sldId id="2147376350"/>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75" userDrawn="1">
          <p15:clr>
            <a:srgbClr val="A4A3A4"/>
          </p15:clr>
        </p15:guide>
        <p15:guide id="6" orient="horz" pos="2976" userDrawn="1">
          <p15:clr>
            <a:srgbClr val="A4A3A4"/>
          </p15:clr>
        </p15:guide>
        <p15:guide id="7" orient="horz" pos="10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danica.webber@thinkbox.tv::f9f86f5a-c997-4a12-9683-9d18c70ea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FCE"/>
    <a:srgbClr val="FFEB9C"/>
    <a:srgbClr val="372D87"/>
    <a:srgbClr val="142D43"/>
    <a:srgbClr val="FFFFFF"/>
    <a:srgbClr val="E10514"/>
    <a:srgbClr val="A1EDFC"/>
    <a:srgbClr val="EB7305"/>
    <a:srgbClr val="00A2D5"/>
    <a:srgbClr val="FF3F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76399" autoAdjust="0"/>
  </p:normalViewPr>
  <p:slideViewPr>
    <p:cSldViewPr snapToGrid="0" showGuides="1">
      <p:cViewPr varScale="1">
        <p:scale>
          <a:sx n="84" d="100"/>
          <a:sy n="84" d="100"/>
        </p:scale>
        <p:origin x="1674" y="96"/>
      </p:cViewPr>
      <p:guideLst>
        <p:guide pos="3840"/>
        <p:guide orient="horz" pos="278"/>
        <p:guide orient="horz" pos="3430"/>
        <p:guide orient="horz" pos="3475"/>
        <p:guide orient="horz" pos="2976"/>
        <p:guide orient="horz" pos="1071"/>
      </p:guideLst>
    </p:cSldViewPr>
  </p:slideViewPr>
  <p:outlineViewPr>
    <p:cViewPr>
      <p:scale>
        <a:sx n="33" d="100"/>
        <a:sy n="33" d="100"/>
      </p:scale>
      <p:origin x="0" y="-1680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20.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856BA460-DC86-49AC-90AA-86C1E02239B2}" type="datetimeFigureOut">
              <a:rPr lang="en-GB" smtClean="0"/>
              <a:t>10/12/2025</a:t>
            </a:fld>
            <a:endParaRPr lang="en-GB"/>
          </a:p>
        </p:txBody>
      </p:sp>
      <p:sp>
        <p:nvSpPr>
          <p:cNvPr id="4" name="Footer Placeholder 3"/>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5" name="Slide Number Placeholder 4"/>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C2C2853-E575-4BC1-90FA-3518084ECF7E}" type="datetimeFigureOut">
              <a:rPr lang="en-GB" smtClean="0"/>
              <a:t>10/12/2025</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3</a:t>
            </a:fld>
            <a:endParaRPr lang="en-GB"/>
          </a:p>
        </p:txBody>
      </p:sp>
    </p:spTree>
    <p:extLst>
      <p:ext uri="{BB962C8B-B14F-4D97-AF65-F5344CB8AC3E}">
        <p14:creationId xmlns:p14="http://schemas.microsoft.com/office/powerpoint/2010/main" val="1631143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r>
              <a:rPr lang="en-GB" dirty="0"/>
              <a:t>1. Ribena – There’s No Taste Like Home</a:t>
            </a:r>
          </a:p>
          <a:p>
            <a:r>
              <a:rPr lang="en-GB" dirty="0"/>
              <a:t>2. Warburtons – The Inspection</a:t>
            </a:r>
          </a:p>
          <a:p>
            <a:r>
              <a:rPr lang="en-GB" dirty="0"/>
              <a:t>3. Yorkshire Tea – Investigations Done Proper</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151972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Visa – Security Hero</a:t>
            </a:r>
          </a:p>
          <a:p>
            <a:pPr marL="228600" indent="-228600">
              <a:buAutoNum type="arabicPeriod"/>
            </a:pPr>
            <a:r>
              <a:rPr lang="en-GB" dirty="0"/>
              <a:t>Fy! – Less Bland More You</a:t>
            </a:r>
          </a:p>
          <a:p>
            <a:pPr marL="228600" indent="-228600">
              <a:buAutoNum type="arabicPeriod"/>
            </a:pPr>
            <a:r>
              <a:rPr lang="en-GB" dirty="0" err="1"/>
              <a:t>Thortful</a:t>
            </a:r>
            <a:r>
              <a:rPr lang="en-GB" dirty="0"/>
              <a:t> – Creator</a:t>
            </a:r>
          </a:p>
          <a:p>
            <a:pPr marL="228600" indent="-228600">
              <a:buAutoNum type="arabicPeriod"/>
            </a:pPr>
            <a:r>
              <a:rPr lang="en-GB" dirty="0"/>
              <a:t>NatWest - Beads</a:t>
            </a:r>
          </a:p>
        </p:txBody>
      </p:sp>
      <p:sp>
        <p:nvSpPr>
          <p:cNvPr id="4" name="Slide Number Placeholder 3"/>
          <p:cNvSpPr>
            <a:spLocks noGrp="1"/>
          </p:cNvSpPr>
          <p:nvPr>
            <p:ph type="sldNum" sz="quarter" idx="5"/>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1842072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*Yes on iOS, tvOS, and Android; in progress elsewhere</a:t>
            </a:r>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404595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8</a:t>
            </a:fld>
            <a:endParaRPr lang="en-GB"/>
          </a:p>
        </p:txBody>
      </p:sp>
    </p:spTree>
    <p:extLst>
      <p:ext uri="{BB962C8B-B14F-4D97-AF65-F5344CB8AC3E}">
        <p14:creationId xmlns:p14="http://schemas.microsoft.com/office/powerpoint/2010/main" val="207882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Away – Travel Changed Me</a:t>
            </a:r>
          </a:p>
          <a:p>
            <a:pPr marL="228600" indent="-228600">
              <a:buAutoNum type="arabicPeriod"/>
            </a:pPr>
            <a:r>
              <a:rPr lang="en-GB" dirty="0"/>
              <a:t>Grosvenor – Feel the Love</a:t>
            </a:r>
          </a:p>
          <a:p>
            <a:pPr marL="228600" indent="-228600">
              <a:buAutoNum type="arabicPeriod"/>
            </a:pPr>
            <a:r>
              <a:rPr lang="en-GB" dirty="0"/>
              <a:t>Virgin Atlantic – A Rainbow in the Clouds</a:t>
            </a:r>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1355707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B9D55-ACED-87C3-CDF8-E955A17CC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AA95A-6FD2-4AC0-25AB-7123AB7E6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F4DC1-95BF-D81C-6CB5-1D80FF6AACAD}"/>
              </a:ext>
            </a:extLst>
          </p:cNvPr>
          <p:cNvSpPr>
            <a:spLocks noGrp="1"/>
          </p:cNvSpPr>
          <p:nvPr>
            <p:ph type="body" idx="1"/>
          </p:nvPr>
        </p:nvSpPr>
        <p:spPr/>
        <p:txBody>
          <a:bodyPr/>
          <a:lstStyle/>
          <a:p>
            <a:pPr marL="228600" indent="-228600">
              <a:buAutoNum type="arabicPeriod"/>
            </a:pPr>
            <a:r>
              <a:rPr lang="en-GB" dirty="0"/>
              <a:t>Android - Wanderlust</a:t>
            </a:r>
          </a:p>
          <a:p>
            <a:pPr marL="228600" indent="-228600">
              <a:buAutoNum type="arabicPeriod"/>
            </a:pPr>
            <a:r>
              <a:rPr lang="en-GB" dirty="0"/>
              <a:t>Lightning Link Casino - Dragon</a:t>
            </a:r>
          </a:p>
          <a:p>
            <a:pPr marL="228600" indent="-228600">
              <a:buAutoNum type="arabicPeriod"/>
            </a:pPr>
            <a:r>
              <a:rPr lang="en-GB" dirty="0" err="1"/>
              <a:t>Hubspot</a:t>
            </a:r>
            <a:r>
              <a:rPr lang="en-GB" dirty="0"/>
              <a:t> – Spread Too Thin</a:t>
            </a:r>
          </a:p>
        </p:txBody>
      </p:sp>
      <p:sp>
        <p:nvSpPr>
          <p:cNvPr id="4" name="Slide Number Placeholder 3">
            <a:extLst>
              <a:ext uri="{FF2B5EF4-FFF2-40B4-BE49-F238E27FC236}">
                <a16:creationId xmlns:a16="http://schemas.microsoft.com/office/drawing/2014/main" id="{AF458F18-5B72-6162-49A7-0D39147E17C9}"/>
              </a:ext>
            </a:extLst>
          </p:cNvPr>
          <p:cNvSpPr>
            <a:spLocks noGrp="1"/>
          </p:cNvSpPr>
          <p:nvPr>
            <p:ph type="sldNum" sz="quarter" idx="5"/>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1500397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09976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58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41339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573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5831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960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0811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8415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490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5569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9508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25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0363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975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678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427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9974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10/12/2025</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413391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6334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880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919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3718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856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3986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107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86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434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074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31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620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8291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869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1684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9541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51577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96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525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2370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711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6156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57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39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400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652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395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31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87574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239960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4447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421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147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9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30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9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8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42449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40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851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3997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833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46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376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10/12/2025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2243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75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885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67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124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322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51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921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453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10/12/2025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525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10/12/2025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278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1016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85B9F-EF5C-4314-BCBC-A6F82ED753B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73F885-FE6B-4251-84D2-F6CEF084999B}" type="slidenum">
              <a:rPr lang="en-GB" smtClean="0"/>
              <a:t>‹#›</a:t>
            </a:fld>
            <a:endParaRPr lang="en-GB"/>
          </a:p>
        </p:txBody>
      </p:sp>
    </p:spTree>
    <p:extLst>
      <p:ext uri="{BB962C8B-B14F-4D97-AF65-F5344CB8AC3E}">
        <p14:creationId xmlns:p14="http://schemas.microsoft.com/office/powerpoint/2010/main" val="719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1524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10/12/2025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7512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001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3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8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890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6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594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816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3634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569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10/12/2025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355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1.jpe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ags" Target="../tags/tag3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ags" Target="../tags/tag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2.jpe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ags" Target="../tags/tag90.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4.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10/12/2025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10/12/2025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35874619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10/12/2025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999670452"/>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 id="2147484015" r:id="rId24"/>
    <p:sldLayoutId id="2147484016" r:id="rId25"/>
    <p:sldLayoutId id="2147484017" r:id="rId26"/>
    <p:sldLayoutId id="2147484018" r:id="rId27"/>
    <p:sldLayoutId id="214748401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10/12/2025</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11818659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help.clearcast.co.uk/en/article/clearcast-subtitling-style-guidance-for-tv-ads"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1.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hyperlink" Target="https://www.campaignlive.co.uk/article/channel-4-introduce-captions-mandate-ads/1924801" TargetMode="External"/><Relationship Id="rId1" Type="http://schemas.openxmlformats.org/officeDocument/2006/relationships/slideLayout" Target="../slideLayouts/slideLayout11.xml"/><Relationship Id="rId4" Type="http://schemas.openxmlformats.org/officeDocument/2006/relationships/image" Target="../media/image160.png"/></Relationships>
</file>

<file path=ppt/slides/_rels/slide1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63.png"/><Relationship Id="rId4" Type="http://schemas.openxmlformats.org/officeDocument/2006/relationships/image" Target="../media/image162.png"/></Relationships>
</file>

<file path=ppt/slides/_rels/slide13.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hyperlink" Target="https://www.youtube.com/watch?v=G7H4DuwHDPQ" TargetMode="External"/><Relationship Id="rId1" Type="http://schemas.openxmlformats.org/officeDocument/2006/relationships/slideLayout" Target="../slideLayouts/slideLayout12.xml"/><Relationship Id="rId5" Type="http://schemas.openxmlformats.org/officeDocument/2006/relationships/image" Target="../media/image165.jpg"/><Relationship Id="rId4" Type="http://schemas.openxmlformats.org/officeDocument/2006/relationships/hyperlink" Target="https://www.youtube.com/watch?v=mUvZwrI027E"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6.png"/></Relationships>
</file>

<file path=ppt/slides/_rels/slide15.xml.rels><?xml version="1.0" encoding="UTF-8" standalone="yes"?>
<Relationships xmlns="http://schemas.openxmlformats.org/package/2006/relationships"><Relationship Id="rId3" Type="http://schemas.openxmlformats.org/officeDocument/2006/relationships/hyperlink" Target="https://adaccessibility.org/" TargetMode="External"/><Relationship Id="rId2" Type="http://schemas.openxmlformats.org/officeDocument/2006/relationships/image" Target="../media/image167.pn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38.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76.png"/></Relationships>
</file>

<file path=ppt/slides/_rels/slide1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hyperlink" Target="https://www.euroblind.org/about-blindness-and-partial-sight/facts-and-figures#:~:text=There%20are%20estimated%20to%20be,sighted%20persons%20as%20blind%20persons" TargetMode="External"/><Relationship Id="rId2" Type="http://schemas.openxmlformats.org/officeDocument/2006/relationships/image" Target="../media/image172.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who.int/news-room/fact-sheets/detail/disability-and-health" TargetMode="External"/><Relationship Id="rId2" Type="http://schemas.openxmlformats.org/officeDocument/2006/relationships/image" Target="../media/image171.png"/><Relationship Id="rId1" Type="http://schemas.openxmlformats.org/officeDocument/2006/relationships/slideLayout" Target="../slideLayouts/slideLayout36.xml"/><Relationship Id="rId4" Type="http://schemas.openxmlformats.org/officeDocument/2006/relationships/hyperlink" Target="https://wfanet.org/knowledge/diversity-and-inclusion/item/2020/09/01/The-Global-Economics-of-Disability-202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who.int/news-room/fact-sheets/detail/disability-and-health" TargetMode="External"/><Relationship Id="rId2" Type="http://schemas.openxmlformats.org/officeDocument/2006/relationships/hyperlink" Target="http://rod-group.com/sites/default/files/Summary%20Report%20-%20The%20Global%20Economics%20of%20Disability%202020.pdf" TargetMode="External"/><Relationship Id="rId1" Type="http://schemas.openxmlformats.org/officeDocument/2006/relationships/slideLayout" Target="../slideLayouts/slideLayout36.xml"/><Relationship Id="rId5" Type="http://schemas.openxmlformats.org/officeDocument/2006/relationships/image" Target="../media/image170.png"/><Relationship Id="rId4" Type="http://schemas.openxmlformats.org/officeDocument/2006/relationships/hyperlink" Target="https://conecomm.com/purpose-premiu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bbc.com/news/entertainment-arts-59259964" TargetMode="External"/><Relationship Id="rId2" Type="http://schemas.openxmlformats.org/officeDocument/2006/relationships/hyperlink" Target="https://www.3playmedia.com/blog/who-uses-closed-captions-not-just-the-deaf-or-hard-of-hearing/#:~:text=Ofcom%20found%20that%207.5%20million,Deaf%20or%20hard%20of%20hearing" TargetMode="External"/><Relationship Id="rId1" Type="http://schemas.openxmlformats.org/officeDocument/2006/relationships/slideLayout" Target="../slideLayouts/slideLayout36.xml"/><Relationship Id="rId4" Type="http://schemas.openxmlformats.org/officeDocument/2006/relationships/image" Target="../media/image173.png"/></Relationships>
</file>

<file path=ppt/slides/_rels/slide2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hyperlink" Target="https://www.rnib.org.uk/" TargetMode="External"/><Relationship Id="rId2" Type="http://schemas.openxmlformats.org/officeDocument/2006/relationships/hyperlink" Target="https://rnid.org.uk/" TargetMode="External"/><Relationship Id="rId1" Type="http://schemas.openxmlformats.org/officeDocument/2006/relationships/slideLayout" Target="../slideLayouts/slideLayout36.xml"/><Relationship Id="rId6" Type="http://schemas.openxmlformats.org/officeDocument/2006/relationships/image" Target="../media/image174.png"/><Relationship Id="rId5" Type="http://schemas.openxmlformats.org/officeDocument/2006/relationships/hyperlink" Target="https://disabilityin.org/releases/disabilityin-blueprint-for-eu-disability-inclusive-legislation/" TargetMode="External"/><Relationship Id="rId4" Type="http://schemas.openxmlformats.org/officeDocument/2006/relationships/hyperlink" Target="https://ec.europa.eu/social/main.jsp?catId=1202"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daccessibility.org/business-case#Reasons" TargetMode="External"/><Relationship Id="rId2" Type="http://schemas.openxmlformats.org/officeDocument/2006/relationships/image" Target="../media/image175.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rnid.org.uk/get-involved/research-and-policy/facts-and-figures/prevalence-of-deafness-and-hearing-loss/#:~:text=One%20in%20three%20adults%20in,or%20more%20have%20hearing%20los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17" Type="http://schemas.openxmlformats.org/officeDocument/2006/relationships/image" Target="../media/image130.png"/><Relationship Id="rId21" Type="http://schemas.openxmlformats.org/officeDocument/2006/relationships/image" Target="../media/image34.png"/><Relationship Id="rId42" Type="http://schemas.openxmlformats.org/officeDocument/2006/relationships/image" Target="../media/image55.png"/><Relationship Id="rId63" Type="http://schemas.openxmlformats.org/officeDocument/2006/relationships/image" Target="../media/image76.png"/><Relationship Id="rId84" Type="http://schemas.openxmlformats.org/officeDocument/2006/relationships/image" Target="../media/image97.png"/><Relationship Id="rId138" Type="http://schemas.openxmlformats.org/officeDocument/2006/relationships/image" Target="../media/image151.png"/><Relationship Id="rId107" Type="http://schemas.openxmlformats.org/officeDocument/2006/relationships/image" Target="../media/image120.png"/><Relationship Id="rId11" Type="http://schemas.openxmlformats.org/officeDocument/2006/relationships/image" Target="../media/image24.png"/><Relationship Id="rId32" Type="http://schemas.openxmlformats.org/officeDocument/2006/relationships/image" Target="../media/image45.png"/><Relationship Id="rId37" Type="http://schemas.openxmlformats.org/officeDocument/2006/relationships/image" Target="../media/image50.png"/><Relationship Id="rId53" Type="http://schemas.openxmlformats.org/officeDocument/2006/relationships/image" Target="../media/image66.png"/><Relationship Id="rId58" Type="http://schemas.openxmlformats.org/officeDocument/2006/relationships/image" Target="../media/image71.png"/><Relationship Id="rId74" Type="http://schemas.openxmlformats.org/officeDocument/2006/relationships/image" Target="../media/image87.png"/><Relationship Id="rId79" Type="http://schemas.openxmlformats.org/officeDocument/2006/relationships/image" Target="../media/image92.png"/><Relationship Id="rId102" Type="http://schemas.openxmlformats.org/officeDocument/2006/relationships/image" Target="../media/image115.png"/><Relationship Id="rId123" Type="http://schemas.openxmlformats.org/officeDocument/2006/relationships/image" Target="../media/image136.png"/><Relationship Id="rId128" Type="http://schemas.openxmlformats.org/officeDocument/2006/relationships/image" Target="../media/image141.png"/><Relationship Id="rId5" Type="http://schemas.openxmlformats.org/officeDocument/2006/relationships/image" Target="../media/image18.png"/><Relationship Id="rId90" Type="http://schemas.openxmlformats.org/officeDocument/2006/relationships/image" Target="../media/image103.png"/><Relationship Id="rId95" Type="http://schemas.openxmlformats.org/officeDocument/2006/relationships/image" Target="../media/image108.png"/><Relationship Id="rId22" Type="http://schemas.openxmlformats.org/officeDocument/2006/relationships/image" Target="../media/image35.png"/><Relationship Id="rId27" Type="http://schemas.openxmlformats.org/officeDocument/2006/relationships/image" Target="../media/image40.png"/><Relationship Id="rId43" Type="http://schemas.openxmlformats.org/officeDocument/2006/relationships/image" Target="../media/image56.png"/><Relationship Id="rId48" Type="http://schemas.openxmlformats.org/officeDocument/2006/relationships/image" Target="../media/image61.png"/><Relationship Id="rId64" Type="http://schemas.openxmlformats.org/officeDocument/2006/relationships/image" Target="../media/image77.png"/><Relationship Id="rId69" Type="http://schemas.openxmlformats.org/officeDocument/2006/relationships/image" Target="../media/image82.png"/><Relationship Id="rId113" Type="http://schemas.openxmlformats.org/officeDocument/2006/relationships/image" Target="../media/image126.png"/><Relationship Id="rId118" Type="http://schemas.openxmlformats.org/officeDocument/2006/relationships/image" Target="../media/image131.png"/><Relationship Id="rId134" Type="http://schemas.openxmlformats.org/officeDocument/2006/relationships/image" Target="../media/image147.png"/><Relationship Id="rId139" Type="http://schemas.openxmlformats.org/officeDocument/2006/relationships/image" Target="../media/image152.png"/><Relationship Id="rId80" Type="http://schemas.openxmlformats.org/officeDocument/2006/relationships/image" Target="../media/image93.png"/><Relationship Id="rId85" Type="http://schemas.openxmlformats.org/officeDocument/2006/relationships/image" Target="../media/image98.png"/><Relationship Id="rId12" Type="http://schemas.openxmlformats.org/officeDocument/2006/relationships/image" Target="../media/image25.png"/><Relationship Id="rId17" Type="http://schemas.openxmlformats.org/officeDocument/2006/relationships/image" Target="../media/image30.png"/><Relationship Id="rId33" Type="http://schemas.openxmlformats.org/officeDocument/2006/relationships/image" Target="../media/image46.png"/><Relationship Id="rId38" Type="http://schemas.openxmlformats.org/officeDocument/2006/relationships/image" Target="../media/image51.png"/><Relationship Id="rId59" Type="http://schemas.openxmlformats.org/officeDocument/2006/relationships/image" Target="../media/image72.png"/><Relationship Id="rId103" Type="http://schemas.openxmlformats.org/officeDocument/2006/relationships/image" Target="../media/image116.png"/><Relationship Id="rId108" Type="http://schemas.openxmlformats.org/officeDocument/2006/relationships/image" Target="../media/image121.png"/><Relationship Id="rId124" Type="http://schemas.openxmlformats.org/officeDocument/2006/relationships/image" Target="../media/image137.png"/><Relationship Id="rId129" Type="http://schemas.openxmlformats.org/officeDocument/2006/relationships/image" Target="../media/image142.png"/><Relationship Id="rId54" Type="http://schemas.openxmlformats.org/officeDocument/2006/relationships/image" Target="../media/image67.png"/><Relationship Id="rId70" Type="http://schemas.openxmlformats.org/officeDocument/2006/relationships/image" Target="../media/image83.png"/><Relationship Id="rId75" Type="http://schemas.openxmlformats.org/officeDocument/2006/relationships/image" Target="../media/image88.png"/><Relationship Id="rId91" Type="http://schemas.openxmlformats.org/officeDocument/2006/relationships/image" Target="../media/image104.png"/><Relationship Id="rId96" Type="http://schemas.openxmlformats.org/officeDocument/2006/relationships/image" Target="../media/image109.png"/><Relationship Id="rId140" Type="http://schemas.openxmlformats.org/officeDocument/2006/relationships/image" Target="../media/image153.png"/><Relationship Id="rId1" Type="http://schemas.openxmlformats.org/officeDocument/2006/relationships/slideLayout" Target="../slideLayouts/slideLayout3.xml"/><Relationship Id="rId6" Type="http://schemas.openxmlformats.org/officeDocument/2006/relationships/image" Target="../media/image19.png"/><Relationship Id="rId23" Type="http://schemas.openxmlformats.org/officeDocument/2006/relationships/image" Target="../media/image36.jpeg"/><Relationship Id="rId28" Type="http://schemas.openxmlformats.org/officeDocument/2006/relationships/image" Target="../media/image41.png"/><Relationship Id="rId49" Type="http://schemas.openxmlformats.org/officeDocument/2006/relationships/image" Target="../media/image62.png"/><Relationship Id="rId114" Type="http://schemas.openxmlformats.org/officeDocument/2006/relationships/image" Target="../media/image127.png"/><Relationship Id="rId119" Type="http://schemas.openxmlformats.org/officeDocument/2006/relationships/image" Target="../media/image132.png"/><Relationship Id="rId44" Type="http://schemas.openxmlformats.org/officeDocument/2006/relationships/image" Target="../media/image57.png"/><Relationship Id="rId60" Type="http://schemas.openxmlformats.org/officeDocument/2006/relationships/image" Target="../media/image73.png"/><Relationship Id="rId65" Type="http://schemas.openxmlformats.org/officeDocument/2006/relationships/image" Target="../media/image78.png"/><Relationship Id="rId81" Type="http://schemas.openxmlformats.org/officeDocument/2006/relationships/image" Target="../media/image94.png"/><Relationship Id="rId86" Type="http://schemas.openxmlformats.org/officeDocument/2006/relationships/image" Target="../media/image99.png"/><Relationship Id="rId130" Type="http://schemas.openxmlformats.org/officeDocument/2006/relationships/image" Target="../media/image143.png"/><Relationship Id="rId135" Type="http://schemas.openxmlformats.org/officeDocument/2006/relationships/image" Target="../media/image148.png"/><Relationship Id="rId13" Type="http://schemas.openxmlformats.org/officeDocument/2006/relationships/image" Target="../media/image26.png"/><Relationship Id="rId18" Type="http://schemas.openxmlformats.org/officeDocument/2006/relationships/image" Target="../media/image31.png"/><Relationship Id="rId39" Type="http://schemas.openxmlformats.org/officeDocument/2006/relationships/image" Target="../media/image52.png"/><Relationship Id="rId109" Type="http://schemas.openxmlformats.org/officeDocument/2006/relationships/image" Target="../media/image122.png"/><Relationship Id="rId34" Type="http://schemas.openxmlformats.org/officeDocument/2006/relationships/image" Target="../media/image47.png"/><Relationship Id="rId50" Type="http://schemas.openxmlformats.org/officeDocument/2006/relationships/image" Target="../media/image63.png"/><Relationship Id="rId55" Type="http://schemas.openxmlformats.org/officeDocument/2006/relationships/image" Target="../media/image68.png"/><Relationship Id="rId76" Type="http://schemas.openxmlformats.org/officeDocument/2006/relationships/image" Target="../media/image89.png"/><Relationship Id="rId97" Type="http://schemas.openxmlformats.org/officeDocument/2006/relationships/image" Target="../media/image110.png"/><Relationship Id="rId104" Type="http://schemas.openxmlformats.org/officeDocument/2006/relationships/image" Target="../media/image117.png"/><Relationship Id="rId120" Type="http://schemas.openxmlformats.org/officeDocument/2006/relationships/image" Target="../media/image133.png"/><Relationship Id="rId125" Type="http://schemas.openxmlformats.org/officeDocument/2006/relationships/image" Target="../media/image138.png"/><Relationship Id="rId141" Type="http://schemas.openxmlformats.org/officeDocument/2006/relationships/image" Target="../media/image154.png"/><Relationship Id="rId7" Type="http://schemas.openxmlformats.org/officeDocument/2006/relationships/image" Target="../media/image20.png"/><Relationship Id="rId71" Type="http://schemas.openxmlformats.org/officeDocument/2006/relationships/image" Target="../media/image84.png"/><Relationship Id="rId92" Type="http://schemas.openxmlformats.org/officeDocument/2006/relationships/image" Target="../media/image105.png"/><Relationship Id="rId2" Type="http://schemas.openxmlformats.org/officeDocument/2006/relationships/notesSlide" Target="../notesSlides/notesSlide5.xml"/><Relationship Id="rId29" Type="http://schemas.openxmlformats.org/officeDocument/2006/relationships/image" Target="../media/image42.png"/><Relationship Id="rId24" Type="http://schemas.openxmlformats.org/officeDocument/2006/relationships/image" Target="../media/image37.jpeg"/><Relationship Id="rId40" Type="http://schemas.openxmlformats.org/officeDocument/2006/relationships/image" Target="../media/image53.png"/><Relationship Id="rId45" Type="http://schemas.openxmlformats.org/officeDocument/2006/relationships/image" Target="../media/image58.png"/><Relationship Id="rId66" Type="http://schemas.openxmlformats.org/officeDocument/2006/relationships/image" Target="../media/image79.png"/><Relationship Id="rId87" Type="http://schemas.openxmlformats.org/officeDocument/2006/relationships/image" Target="../media/image100.png"/><Relationship Id="rId110" Type="http://schemas.openxmlformats.org/officeDocument/2006/relationships/image" Target="../media/image123.png"/><Relationship Id="rId115" Type="http://schemas.openxmlformats.org/officeDocument/2006/relationships/image" Target="../media/image128.png"/><Relationship Id="rId131" Type="http://schemas.openxmlformats.org/officeDocument/2006/relationships/image" Target="../media/image144.png"/><Relationship Id="rId136" Type="http://schemas.openxmlformats.org/officeDocument/2006/relationships/image" Target="../media/image149.png"/><Relationship Id="rId61" Type="http://schemas.openxmlformats.org/officeDocument/2006/relationships/image" Target="../media/image74.png"/><Relationship Id="rId82" Type="http://schemas.openxmlformats.org/officeDocument/2006/relationships/image" Target="../media/image95.png"/><Relationship Id="rId19" Type="http://schemas.openxmlformats.org/officeDocument/2006/relationships/image" Target="../media/image32.png"/><Relationship Id="rId14" Type="http://schemas.openxmlformats.org/officeDocument/2006/relationships/image" Target="../media/image27.jpeg"/><Relationship Id="rId30" Type="http://schemas.openxmlformats.org/officeDocument/2006/relationships/image" Target="../media/image43.png"/><Relationship Id="rId35" Type="http://schemas.openxmlformats.org/officeDocument/2006/relationships/image" Target="../media/image48.png"/><Relationship Id="rId56" Type="http://schemas.openxmlformats.org/officeDocument/2006/relationships/image" Target="../media/image69.png"/><Relationship Id="rId77" Type="http://schemas.openxmlformats.org/officeDocument/2006/relationships/image" Target="../media/image90.png"/><Relationship Id="rId100" Type="http://schemas.openxmlformats.org/officeDocument/2006/relationships/image" Target="../media/image113.png"/><Relationship Id="rId105" Type="http://schemas.openxmlformats.org/officeDocument/2006/relationships/image" Target="../media/image118.png"/><Relationship Id="rId126" Type="http://schemas.openxmlformats.org/officeDocument/2006/relationships/image" Target="../media/image139.png"/><Relationship Id="rId8" Type="http://schemas.openxmlformats.org/officeDocument/2006/relationships/image" Target="../media/image21.png"/><Relationship Id="rId51" Type="http://schemas.openxmlformats.org/officeDocument/2006/relationships/image" Target="../media/image64.png"/><Relationship Id="rId72" Type="http://schemas.openxmlformats.org/officeDocument/2006/relationships/image" Target="../media/image85.png"/><Relationship Id="rId93" Type="http://schemas.openxmlformats.org/officeDocument/2006/relationships/image" Target="../media/image106.png"/><Relationship Id="rId98" Type="http://schemas.openxmlformats.org/officeDocument/2006/relationships/image" Target="../media/image111.png"/><Relationship Id="rId121" Type="http://schemas.openxmlformats.org/officeDocument/2006/relationships/image" Target="../media/image134.png"/><Relationship Id="rId3" Type="http://schemas.openxmlformats.org/officeDocument/2006/relationships/image" Target="../media/image16.png"/><Relationship Id="rId25" Type="http://schemas.openxmlformats.org/officeDocument/2006/relationships/image" Target="../media/image38.png"/><Relationship Id="rId46" Type="http://schemas.openxmlformats.org/officeDocument/2006/relationships/image" Target="../media/image59.png"/><Relationship Id="rId67" Type="http://schemas.openxmlformats.org/officeDocument/2006/relationships/image" Target="../media/image80.png"/><Relationship Id="rId116" Type="http://schemas.openxmlformats.org/officeDocument/2006/relationships/image" Target="../media/image129.png"/><Relationship Id="rId137" Type="http://schemas.openxmlformats.org/officeDocument/2006/relationships/image" Target="../media/image150.png"/><Relationship Id="rId20" Type="http://schemas.openxmlformats.org/officeDocument/2006/relationships/image" Target="../media/image33.png"/><Relationship Id="rId41" Type="http://schemas.openxmlformats.org/officeDocument/2006/relationships/image" Target="../media/image54.png"/><Relationship Id="rId62" Type="http://schemas.openxmlformats.org/officeDocument/2006/relationships/image" Target="../media/image75.png"/><Relationship Id="rId83" Type="http://schemas.openxmlformats.org/officeDocument/2006/relationships/image" Target="../media/image96.png"/><Relationship Id="rId88" Type="http://schemas.openxmlformats.org/officeDocument/2006/relationships/image" Target="../media/image101.png"/><Relationship Id="rId111" Type="http://schemas.openxmlformats.org/officeDocument/2006/relationships/image" Target="../media/image124.png"/><Relationship Id="rId132" Type="http://schemas.openxmlformats.org/officeDocument/2006/relationships/image" Target="../media/image145.png"/><Relationship Id="rId15" Type="http://schemas.openxmlformats.org/officeDocument/2006/relationships/image" Target="../media/image28.jpeg"/><Relationship Id="rId36" Type="http://schemas.openxmlformats.org/officeDocument/2006/relationships/image" Target="../media/image49.png"/><Relationship Id="rId57" Type="http://schemas.openxmlformats.org/officeDocument/2006/relationships/image" Target="../media/image70.png"/><Relationship Id="rId106" Type="http://schemas.openxmlformats.org/officeDocument/2006/relationships/image" Target="../media/image119.png"/><Relationship Id="rId127" Type="http://schemas.openxmlformats.org/officeDocument/2006/relationships/image" Target="../media/image140.png"/><Relationship Id="rId10" Type="http://schemas.openxmlformats.org/officeDocument/2006/relationships/image" Target="../media/image23.png"/><Relationship Id="rId31" Type="http://schemas.openxmlformats.org/officeDocument/2006/relationships/image" Target="../media/image44.png"/><Relationship Id="rId52" Type="http://schemas.openxmlformats.org/officeDocument/2006/relationships/image" Target="../media/image65.png"/><Relationship Id="rId73" Type="http://schemas.openxmlformats.org/officeDocument/2006/relationships/image" Target="../media/image86.png"/><Relationship Id="rId78" Type="http://schemas.openxmlformats.org/officeDocument/2006/relationships/image" Target="../media/image91.png"/><Relationship Id="rId94" Type="http://schemas.openxmlformats.org/officeDocument/2006/relationships/image" Target="../media/image107.png"/><Relationship Id="rId99" Type="http://schemas.openxmlformats.org/officeDocument/2006/relationships/image" Target="../media/image112.png"/><Relationship Id="rId101" Type="http://schemas.openxmlformats.org/officeDocument/2006/relationships/image" Target="../media/image114.png"/><Relationship Id="rId122" Type="http://schemas.openxmlformats.org/officeDocument/2006/relationships/image" Target="../media/image135.png"/><Relationship Id="rId4" Type="http://schemas.openxmlformats.org/officeDocument/2006/relationships/image" Target="../media/image17.png"/><Relationship Id="rId9" Type="http://schemas.openxmlformats.org/officeDocument/2006/relationships/image" Target="../media/image22.png"/><Relationship Id="rId26" Type="http://schemas.openxmlformats.org/officeDocument/2006/relationships/image" Target="../media/image39.png"/><Relationship Id="rId47" Type="http://schemas.openxmlformats.org/officeDocument/2006/relationships/image" Target="../media/image60.png"/><Relationship Id="rId68" Type="http://schemas.openxmlformats.org/officeDocument/2006/relationships/image" Target="../media/image81.png"/><Relationship Id="rId89" Type="http://schemas.openxmlformats.org/officeDocument/2006/relationships/image" Target="../media/image102.png"/><Relationship Id="rId112" Type="http://schemas.openxmlformats.org/officeDocument/2006/relationships/image" Target="../media/image125.png"/><Relationship Id="rId133" Type="http://schemas.openxmlformats.org/officeDocument/2006/relationships/image" Target="../media/image146.png"/><Relationship Id="rId16"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standing on grass&#10;&#10;AI-generated content may be incorrect.">
            <a:extLst>
              <a:ext uri="{FF2B5EF4-FFF2-40B4-BE49-F238E27FC236}">
                <a16:creationId xmlns:a16="http://schemas.microsoft.com/office/drawing/2014/main" id="{8B6D2D50-B6A4-5600-C823-728DBD3016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10" name="Rectangle 9">
            <a:extLst>
              <a:ext uri="{FF2B5EF4-FFF2-40B4-BE49-F238E27FC236}">
                <a16:creationId xmlns:a16="http://schemas.microsoft.com/office/drawing/2014/main" id="{DEE27B3D-BB83-69FC-0B10-B094812E4DD3}"/>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3FE2EEA9-FB08-0CCB-9D38-91D3AF9FB72D}"/>
              </a:ext>
            </a:extLst>
          </p:cNvPr>
          <p:cNvSpPr>
            <a:spLocks noGrp="1"/>
          </p:cNvSpPr>
          <p:nvPr>
            <p:ph type="ctrTitle"/>
          </p:nvPr>
        </p:nvSpPr>
        <p:spPr>
          <a:xfrm>
            <a:off x="244288" y="544965"/>
            <a:ext cx="5298141" cy="2411176"/>
          </a:xfrm>
        </p:spPr>
        <p:txBody>
          <a:bodyPr/>
          <a:lstStyle/>
          <a:p>
            <a:r>
              <a:rPr lang="en-GB" dirty="0"/>
              <a:t>Making ads accessible for all - subtitles</a:t>
            </a:r>
          </a:p>
        </p:txBody>
      </p:sp>
      <p:pic>
        <p:nvPicPr>
          <p:cNvPr id="2" name="Picture 1">
            <a:extLst>
              <a:ext uri="{FF2B5EF4-FFF2-40B4-BE49-F238E27FC236}">
                <a16:creationId xmlns:a16="http://schemas.microsoft.com/office/drawing/2014/main" id="{951A5A26-2124-0AF7-45AD-FAA24B8CDA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4468" y="5031671"/>
            <a:ext cx="2978002" cy="1253453"/>
          </a:xfrm>
          <a:prstGeom prst="rect">
            <a:avLst/>
          </a:prstGeom>
        </p:spPr>
      </p:pic>
      <p:sp>
        <p:nvSpPr>
          <p:cNvPr id="3" name="TextBox 2">
            <a:extLst>
              <a:ext uri="{FF2B5EF4-FFF2-40B4-BE49-F238E27FC236}">
                <a16:creationId xmlns:a16="http://schemas.microsoft.com/office/drawing/2014/main" id="{72A32261-B01F-5EB2-1906-8B9A32B9124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Etsy – Don’t Celebrate Birthdays</a:t>
            </a:r>
          </a:p>
        </p:txBody>
      </p:sp>
      <p:pic>
        <p:nvPicPr>
          <p:cNvPr id="6" name="Picture 5">
            <a:extLst>
              <a:ext uri="{FF2B5EF4-FFF2-40B4-BE49-F238E27FC236}">
                <a16:creationId xmlns:a16="http://schemas.microsoft.com/office/drawing/2014/main" id="{CAA48251-091A-81D8-D235-71B43294A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003" y="5453879"/>
            <a:ext cx="1971994" cy="776109"/>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1577C0DD-F4D3-5B05-2019-FCBD325BC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8474" y="5658397"/>
            <a:ext cx="3323199" cy="491438"/>
          </a:xfrm>
          <a:prstGeom prst="rect">
            <a:avLst/>
          </a:prstGeom>
        </p:spPr>
      </p:pic>
    </p:spTree>
    <p:extLst>
      <p:ext uri="{BB962C8B-B14F-4D97-AF65-F5344CB8AC3E}">
        <p14:creationId xmlns:p14="http://schemas.microsoft.com/office/powerpoint/2010/main" val="359879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1DA767-BC95-6044-2DB9-A8E0A056DF48}"/>
              </a:ext>
            </a:extLst>
          </p:cNvPr>
          <p:cNvSpPr>
            <a:spLocks noGrp="1"/>
          </p:cNvSpPr>
          <p:nvPr>
            <p:ph type="title"/>
          </p:nvPr>
        </p:nvSpPr>
        <p:spPr/>
        <p:txBody>
          <a:bodyPr/>
          <a:lstStyle/>
          <a:p>
            <a:r>
              <a:rPr lang="en-GB" dirty="0"/>
              <a:t>Subtitling services are easily accessible</a:t>
            </a:r>
          </a:p>
        </p:txBody>
      </p:sp>
      <p:sp>
        <p:nvSpPr>
          <p:cNvPr id="16" name="Text Placeholder 15">
            <a:extLst>
              <a:ext uri="{FF2B5EF4-FFF2-40B4-BE49-F238E27FC236}">
                <a16:creationId xmlns:a16="http://schemas.microsoft.com/office/drawing/2014/main" id="{CB069FC2-63DF-E183-D191-375B506D1262}"/>
              </a:ext>
            </a:extLst>
          </p:cNvPr>
          <p:cNvSpPr>
            <a:spLocks noGrp="1"/>
          </p:cNvSpPr>
          <p:nvPr>
            <p:ph type="body" sz="quarter" idx="13"/>
          </p:nvPr>
        </p:nvSpPr>
        <p:spPr>
          <a:xfrm>
            <a:off x="377759" y="3831702"/>
            <a:ext cx="3713546" cy="1870358"/>
          </a:xfrm>
        </p:spPr>
        <p:txBody>
          <a:bodyPr>
            <a:normAutofit/>
          </a:bodyPr>
          <a:lstStyle/>
          <a:p>
            <a:r>
              <a:rPr lang="en-US" dirty="0"/>
              <a:t>Adding subtitles to an ad does not require separate pre-clearance</a:t>
            </a:r>
          </a:p>
          <a:p>
            <a:r>
              <a:rPr lang="en-US" dirty="0"/>
              <a:t>Providers such as </a:t>
            </a:r>
            <a:r>
              <a:rPr lang="en-US" b="1" dirty="0"/>
              <a:t>Clearcast</a:t>
            </a:r>
            <a:r>
              <a:rPr lang="en-US" dirty="0"/>
              <a:t>, </a:t>
            </a:r>
            <a:r>
              <a:rPr lang="en-US" b="1" dirty="0"/>
              <a:t>Peach</a:t>
            </a:r>
            <a:r>
              <a:rPr lang="en-US" dirty="0"/>
              <a:t> and </a:t>
            </a:r>
            <a:r>
              <a:rPr lang="en-US" b="1" dirty="0"/>
              <a:t>XR</a:t>
            </a:r>
            <a:r>
              <a:rPr lang="en-US" dirty="0"/>
              <a:t> help advertisers add subtitles in parallel with the clearance process</a:t>
            </a:r>
            <a:endParaRPr lang="en-GB" sz="1500" dirty="0"/>
          </a:p>
        </p:txBody>
      </p:sp>
      <p:sp>
        <p:nvSpPr>
          <p:cNvPr id="20" name="Text Placeholder 19">
            <a:extLst>
              <a:ext uri="{FF2B5EF4-FFF2-40B4-BE49-F238E27FC236}">
                <a16:creationId xmlns:a16="http://schemas.microsoft.com/office/drawing/2014/main" id="{68134FD7-92C9-DBF0-93C6-405C85D57082}"/>
              </a:ext>
            </a:extLst>
          </p:cNvPr>
          <p:cNvSpPr>
            <a:spLocks noGrp="1"/>
          </p:cNvSpPr>
          <p:nvPr>
            <p:ph type="body" sz="quarter" idx="17"/>
          </p:nvPr>
        </p:nvSpPr>
        <p:spPr>
          <a:xfrm>
            <a:off x="4184266" y="3822699"/>
            <a:ext cx="3713546" cy="2021920"/>
          </a:xfrm>
        </p:spPr>
        <p:txBody>
          <a:bodyPr>
            <a:normAutofit/>
          </a:bodyPr>
          <a:lstStyle/>
          <a:p>
            <a:r>
              <a:rPr lang="en-US" dirty="0"/>
              <a:t>After the final ad is uploaded to the chosen provider’s platform, advertisers can select a subtitle provider to support accessibility, making it easier to comply with regulations</a:t>
            </a:r>
            <a:endParaRPr lang="en-GB" sz="1500" dirty="0"/>
          </a:p>
        </p:txBody>
      </p:sp>
      <p:sp>
        <p:nvSpPr>
          <p:cNvPr id="21" name="Text Placeholder 20">
            <a:extLst>
              <a:ext uri="{FF2B5EF4-FFF2-40B4-BE49-F238E27FC236}">
                <a16:creationId xmlns:a16="http://schemas.microsoft.com/office/drawing/2014/main" id="{E7A97924-0D2B-B062-54BD-31E94FCCB9D6}"/>
              </a:ext>
            </a:extLst>
          </p:cNvPr>
          <p:cNvSpPr>
            <a:spLocks noGrp="1"/>
          </p:cNvSpPr>
          <p:nvPr>
            <p:ph type="body" sz="quarter" idx="18"/>
          </p:nvPr>
        </p:nvSpPr>
        <p:spPr/>
        <p:txBody>
          <a:bodyPr>
            <a:normAutofit/>
          </a:bodyPr>
          <a:lstStyle/>
          <a:p>
            <a:r>
              <a:rPr lang="en-US" dirty="0"/>
              <a:t>Clearcast have produced a </a:t>
            </a:r>
            <a:r>
              <a:rPr lang="en-US" dirty="0">
                <a:hlinkClick r:id="rId3"/>
              </a:rPr>
              <a:t>Style Guide </a:t>
            </a:r>
            <a:r>
              <a:rPr lang="en-US" dirty="0"/>
              <a:t>to ensure a consistent quality of subtitle output without detracting from your ad’s core messaging</a:t>
            </a:r>
            <a:endParaRPr lang="en-GB" dirty="0"/>
          </a:p>
        </p:txBody>
      </p:sp>
      <p:pic>
        <p:nvPicPr>
          <p:cNvPr id="10" name="Picture Placeholder 9" descr="A person playing poker at a casino&#10;&#10;AI-generated content may be incorrect.">
            <a:extLst>
              <a:ext uri="{FF2B5EF4-FFF2-40B4-BE49-F238E27FC236}">
                <a16:creationId xmlns:a16="http://schemas.microsoft.com/office/drawing/2014/main" id="{AA86265A-AE50-2444-CFB6-5922DA28A9D2}"/>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338" r="1338"/>
          <a:stretch>
            <a:fillRect/>
          </a:stretch>
        </p:blipFill>
        <p:spPr/>
      </p:pic>
      <p:pic>
        <p:nvPicPr>
          <p:cNvPr id="9" name="Picture Placeholder 8" descr="A person with large earrings&#10;&#10;AI-generated content may be incorrect.">
            <a:extLst>
              <a:ext uri="{FF2B5EF4-FFF2-40B4-BE49-F238E27FC236}">
                <a16:creationId xmlns:a16="http://schemas.microsoft.com/office/drawing/2014/main" id="{A632483B-5C30-E420-416C-A9EC2E32DB04}"/>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1338" r="1338"/>
          <a:stretch>
            <a:fillRect/>
          </a:stretch>
        </p:blipFill>
        <p:spPr/>
      </p:pic>
      <p:pic>
        <p:nvPicPr>
          <p:cNvPr id="15" name="Picture Placeholder 14" descr="A person with her hands up in the air&#10;&#10;AI-generated content may be incorrect.">
            <a:extLst>
              <a:ext uri="{FF2B5EF4-FFF2-40B4-BE49-F238E27FC236}">
                <a16:creationId xmlns:a16="http://schemas.microsoft.com/office/drawing/2014/main" id="{3EEEED39-DAD2-2CB9-0FCA-65EE0C330C13}"/>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1338" r="1338"/>
          <a:stretch>
            <a:fillRect/>
          </a:stretch>
        </p:blipFill>
        <p:spPr/>
      </p:pic>
    </p:spTree>
    <p:extLst>
      <p:ext uri="{BB962C8B-B14F-4D97-AF65-F5344CB8AC3E}">
        <p14:creationId xmlns:p14="http://schemas.microsoft.com/office/powerpoint/2010/main" val="290004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6E90822-2699-C4CB-1EA2-93A97228F483}"/>
              </a:ext>
            </a:extLst>
          </p:cNvPr>
          <p:cNvSpPr>
            <a:spLocks noGrp="1"/>
          </p:cNvSpPr>
          <p:nvPr>
            <p:ph type="title"/>
          </p:nvPr>
        </p:nvSpPr>
        <p:spPr/>
        <p:txBody>
          <a:bodyPr/>
          <a:lstStyle/>
          <a:p>
            <a:r>
              <a:rPr lang="en-US" dirty="0"/>
              <a:t>Demand for accessible ads is growing </a:t>
            </a:r>
            <a:endParaRPr lang="en-GB" dirty="0"/>
          </a:p>
        </p:txBody>
      </p:sp>
      <p:sp>
        <p:nvSpPr>
          <p:cNvPr id="11" name="Text Placeholder 10">
            <a:extLst>
              <a:ext uri="{FF2B5EF4-FFF2-40B4-BE49-F238E27FC236}">
                <a16:creationId xmlns:a16="http://schemas.microsoft.com/office/drawing/2014/main" id="{4928D746-40B2-8044-3805-E4A76E9757DF}"/>
              </a:ext>
            </a:extLst>
          </p:cNvPr>
          <p:cNvSpPr>
            <a:spLocks noGrp="1"/>
          </p:cNvSpPr>
          <p:nvPr>
            <p:ph type="body" sz="quarter" idx="13"/>
          </p:nvPr>
        </p:nvSpPr>
        <p:spPr>
          <a:xfrm>
            <a:off x="377758" y="1614207"/>
            <a:ext cx="4944740" cy="4055708"/>
          </a:xfrm>
        </p:spPr>
        <p:txBody>
          <a:bodyPr>
            <a:normAutofit/>
          </a:bodyPr>
          <a:lstStyle/>
          <a:p>
            <a:r>
              <a:rPr lang="en-GB" dirty="0"/>
              <a:t>Channel 4 </a:t>
            </a:r>
            <a:r>
              <a:rPr lang="en-GB" u="sng" dirty="0">
                <a:hlinkClick r:id="rId2"/>
              </a:rPr>
              <a:t>has announced</a:t>
            </a:r>
            <a:r>
              <a:rPr lang="en-GB" dirty="0"/>
              <a:t> that from Spring 2026, subtitles will be required for all new ads on its channels (linear and on demand) </a:t>
            </a:r>
          </a:p>
          <a:p>
            <a:endParaRPr lang="en-GB" dirty="0"/>
          </a:p>
          <a:p>
            <a:r>
              <a:rPr lang="en-GB" dirty="0"/>
              <a:t>Whilst subtitles help make your ads more accessible for hearing-impaired viewers, </a:t>
            </a:r>
            <a:r>
              <a:rPr lang="en-GB" b="1" dirty="0"/>
              <a:t>to better serve sight-impaired viewers </a:t>
            </a:r>
            <a:r>
              <a:rPr lang="en-GB" dirty="0"/>
              <a:t>you should consider:</a:t>
            </a:r>
          </a:p>
          <a:p>
            <a:pPr marL="285750" indent="-285750">
              <a:buFont typeface="Arial" panose="020B0604020202020204" pitchFamily="34" charset="0"/>
              <a:buChar char="ꟷ"/>
            </a:pPr>
            <a:r>
              <a:rPr lang="en-US" b="1" dirty="0"/>
              <a:t>Audio description </a:t>
            </a:r>
            <a:r>
              <a:rPr lang="en-US" dirty="0"/>
              <a:t>- voiceover narration played in parallel to the ad's main audio track, with narration in the gaps between dialogue</a:t>
            </a:r>
          </a:p>
          <a:p>
            <a:pPr marL="285750" indent="-285750">
              <a:buFont typeface="Arial" panose="020B0604020202020204" pitchFamily="34" charset="0"/>
              <a:buChar char="ꟷ"/>
            </a:pPr>
            <a:r>
              <a:rPr lang="en-US" b="1" dirty="0"/>
              <a:t>Audio-led storytelling </a:t>
            </a:r>
            <a:r>
              <a:rPr lang="en-US" dirty="0"/>
              <a:t>- integrating descriptive elements directly into the script, doesn't require an additional audio description track to convey its meaning</a:t>
            </a:r>
            <a:endParaRPr lang="en-US" b="1" dirty="0"/>
          </a:p>
          <a:p>
            <a:pPr marL="285750" indent="-285750">
              <a:buFont typeface="Arial" panose="020B0604020202020204" pitchFamily="34" charset="0"/>
              <a:buChar char="ꟷ"/>
            </a:pPr>
            <a:endParaRPr lang="en-US" dirty="0"/>
          </a:p>
          <a:p>
            <a:endParaRPr lang="en-GB" dirty="0"/>
          </a:p>
        </p:txBody>
      </p:sp>
      <p:pic>
        <p:nvPicPr>
          <p:cNvPr id="21" name="Picture 20" descr="A person standing at a podium with a group of people behind him&#10;&#10;AI-generated content may be incorrect.">
            <a:extLst>
              <a:ext uri="{FF2B5EF4-FFF2-40B4-BE49-F238E27FC236}">
                <a16:creationId xmlns:a16="http://schemas.microsoft.com/office/drawing/2014/main" id="{CE41B526-E4EF-EB83-BB4A-963F93BE4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300" y="640715"/>
            <a:ext cx="5873750" cy="5029200"/>
          </a:xfrm>
          <a:prstGeom prst="rect">
            <a:avLst/>
          </a:prstGeom>
          <a:effectLst>
            <a:outerShdw blurRad="228600" dist="63500" dir="2700000" algn="tl" rotWithShape="0">
              <a:prstClr val="black">
                <a:alpha val="40000"/>
              </a:prstClr>
            </a:outerShdw>
          </a:effectLst>
        </p:spPr>
      </p:pic>
      <p:pic>
        <p:nvPicPr>
          <p:cNvPr id="3" name="Picture 2" descr="A black and white logo&#10;&#10;AI-generated content may be incorrect.">
            <a:extLst>
              <a:ext uri="{FF2B5EF4-FFF2-40B4-BE49-F238E27FC236}">
                <a16:creationId xmlns:a16="http://schemas.microsoft.com/office/drawing/2014/main" id="{EE8150FA-3000-A5A5-CD14-D4D58387B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0925" y="191491"/>
            <a:ext cx="1615125" cy="336905"/>
          </a:xfrm>
          <a:prstGeom prst="rect">
            <a:avLst/>
          </a:prstGeom>
        </p:spPr>
      </p:pic>
    </p:spTree>
    <p:extLst>
      <p:ext uri="{BB962C8B-B14F-4D97-AF65-F5344CB8AC3E}">
        <p14:creationId xmlns:p14="http://schemas.microsoft.com/office/powerpoint/2010/main" val="273024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15B2-A9D7-6CE9-EB91-83A0CC73ED5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7AF072B-DCC5-03B6-D335-091514274095}"/>
              </a:ext>
            </a:extLst>
          </p:cNvPr>
          <p:cNvSpPr>
            <a:spLocks noGrp="1"/>
          </p:cNvSpPr>
          <p:nvPr>
            <p:ph type="title"/>
          </p:nvPr>
        </p:nvSpPr>
        <p:spPr/>
        <p:txBody>
          <a:bodyPr/>
          <a:lstStyle/>
          <a:p>
            <a:r>
              <a:rPr lang="en-GB" dirty="0"/>
              <a:t>Audio description</a:t>
            </a:r>
          </a:p>
        </p:txBody>
      </p:sp>
      <p:sp>
        <p:nvSpPr>
          <p:cNvPr id="16" name="Text Placeholder 15">
            <a:extLst>
              <a:ext uri="{FF2B5EF4-FFF2-40B4-BE49-F238E27FC236}">
                <a16:creationId xmlns:a16="http://schemas.microsoft.com/office/drawing/2014/main" id="{3BE948F5-640F-44D1-455E-0EB3FF0175D7}"/>
              </a:ext>
            </a:extLst>
          </p:cNvPr>
          <p:cNvSpPr>
            <a:spLocks noGrp="1"/>
          </p:cNvSpPr>
          <p:nvPr>
            <p:ph type="body" sz="quarter" idx="13"/>
          </p:nvPr>
        </p:nvSpPr>
        <p:spPr>
          <a:xfrm>
            <a:off x="377759" y="3831702"/>
            <a:ext cx="3713546" cy="1870358"/>
          </a:xfrm>
        </p:spPr>
        <p:txBody>
          <a:bodyPr>
            <a:normAutofit/>
          </a:bodyPr>
          <a:lstStyle/>
          <a:p>
            <a:r>
              <a:rPr lang="en-US" dirty="0"/>
              <a:t>AD describes the most important on-screen visuals, ensuring the meaning and narrative of the ad is delivered via sound to those who are sight impaired </a:t>
            </a:r>
          </a:p>
        </p:txBody>
      </p:sp>
      <p:sp>
        <p:nvSpPr>
          <p:cNvPr id="20" name="Text Placeholder 19">
            <a:extLst>
              <a:ext uri="{FF2B5EF4-FFF2-40B4-BE49-F238E27FC236}">
                <a16:creationId xmlns:a16="http://schemas.microsoft.com/office/drawing/2014/main" id="{7F324F0C-BA0C-B802-DEB2-3DDE60D5F5DE}"/>
              </a:ext>
            </a:extLst>
          </p:cNvPr>
          <p:cNvSpPr>
            <a:spLocks noGrp="1"/>
          </p:cNvSpPr>
          <p:nvPr>
            <p:ph type="body" sz="quarter" idx="17"/>
          </p:nvPr>
        </p:nvSpPr>
        <p:spPr>
          <a:xfrm>
            <a:off x="4184266" y="3822699"/>
            <a:ext cx="3713546" cy="2021920"/>
          </a:xfrm>
        </p:spPr>
        <p:txBody>
          <a:bodyPr>
            <a:normAutofit/>
          </a:bodyPr>
          <a:lstStyle/>
          <a:p>
            <a:r>
              <a:rPr lang="en-US" dirty="0"/>
              <a:t>Audio description is toggled on and off by viewers who want to use it </a:t>
            </a:r>
          </a:p>
        </p:txBody>
      </p:sp>
      <p:sp>
        <p:nvSpPr>
          <p:cNvPr id="21" name="Text Placeholder 20">
            <a:extLst>
              <a:ext uri="{FF2B5EF4-FFF2-40B4-BE49-F238E27FC236}">
                <a16:creationId xmlns:a16="http://schemas.microsoft.com/office/drawing/2014/main" id="{5A983060-D055-28B9-F9BE-1A009431CC75}"/>
              </a:ext>
            </a:extLst>
          </p:cNvPr>
          <p:cNvSpPr>
            <a:spLocks noGrp="1"/>
          </p:cNvSpPr>
          <p:nvPr>
            <p:ph type="body" sz="quarter" idx="18"/>
          </p:nvPr>
        </p:nvSpPr>
        <p:spPr>
          <a:xfrm>
            <a:off x="7990774" y="3822699"/>
            <a:ext cx="3713546" cy="1793097"/>
          </a:xfrm>
        </p:spPr>
        <p:txBody>
          <a:bodyPr>
            <a:normAutofit/>
          </a:bodyPr>
          <a:lstStyle/>
          <a:p>
            <a:r>
              <a:rPr lang="en-US" dirty="0"/>
              <a:t>Adding audio description to an ad requires additional pre-clearance. You should start working on the audio description track early in the process to allow enough time for writing, recording and clearance</a:t>
            </a:r>
          </a:p>
        </p:txBody>
      </p:sp>
      <p:pic>
        <p:nvPicPr>
          <p:cNvPr id="4" name="Picture Placeholder 3" descr="A person wearing a helmet and riding a raft&#10;&#10;AI-generated content may be incorrect.">
            <a:extLst>
              <a:ext uri="{FF2B5EF4-FFF2-40B4-BE49-F238E27FC236}">
                <a16:creationId xmlns:a16="http://schemas.microsoft.com/office/drawing/2014/main" id="{B8328966-1342-6D12-9F86-A102E4377387}"/>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11469" b="11469"/>
          <a:stretch>
            <a:fillRect/>
          </a:stretch>
        </p:blipFill>
        <p:spPr/>
      </p:pic>
      <p:pic>
        <p:nvPicPr>
          <p:cNvPr id="8" name="Picture Placeholder 7" descr="A person eating a burger&#10;&#10;AI-generated content may be incorrect.">
            <a:extLst>
              <a:ext uri="{FF2B5EF4-FFF2-40B4-BE49-F238E27FC236}">
                <a16:creationId xmlns:a16="http://schemas.microsoft.com/office/drawing/2014/main" id="{2464A237-937C-7E25-9357-A5961451A46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338" r="1338"/>
          <a:stretch>
            <a:fillRect/>
          </a:stretch>
        </p:blipFill>
        <p:spPr/>
      </p:pic>
      <p:pic>
        <p:nvPicPr>
          <p:cNvPr id="11" name="Picture Placeholder 10" descr="A person looking down with a dark background&#10;&#10;AI-generated content may be incorrect.">
            <a:extLst>
              <a:ext uri="{FF2B5EF4-FFF2-40B4-BE49-F238E27FC236}">
                <a16:creationId xmlns:a16="http://schemas.microsoft.com/office/drawing/2014/main" id="{B33D8ECC-21DF-62CF-5253-D29F88A2670B}"/>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338" r="1338"/>
          <a:stretch>
            <a:fillRect/>
          </a:stretch>
        </p:blipFill>
        <p:spPr/>
      </p:pic>
    </p:spTree>
    <p:extLst>
      <p:ext uri="{BB962C8B-B14F-4D97-AF65-F5344CB8AC3E}">
        <p14:creationId xmlns:p14="http://schemas.microsoft.com/office/powerpoint/2010/main" val="159099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BFB9D-538A-1AF2-86CF-449F4F19D7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024305B-03F8-4998-4750-49C1A30D7633}"/>
              </a:ext>
            </a:extLst>
          </p:cNvPr>
          <p:cNvSpPr>
            <a:spLocks noGrp="1"/>
          </p:cNvSpPr>
          <p:nvPr>
            <p:ph type="title"/>
          </p:nvPr>
        </p:nvSpPr>
        <p:spPr/>
        <p:txBody>
          <a:bodyPr/>
          <a:lstStyle/>
          <a:p>
            <a:r>
              <a:rPr lang="en-GB" dirty="0"/>
              <a:t>Audio description tips</a:t>
            </a:r>
          </a:p>
        </p:txBody>
      </p:sp>
      <p:sp>
        <p:nvSpPr>
          <p:cNvPr id="7" name="Text Placeholder 6">
            <a:extLst>
              <a:ext uri="{FF2B5EF4-FFF2-40B4-BE49-F238E27FC236}">
                <a16:creationId xmlns:a16="http://schemas.microsoft.com/office/drawing/2014/main" id="{10BD00D1-66C9-9A04-F2B6-555A67FA4955}"/>
              </a:ext>
            </a:extLst>
          </p:cNvPr>
          <p:cNvSpPr>
            <a:spLocks noGrp="1"/>
          </p:cNvSpPr>
          <p:nvPr>
            <p:ph type="body" sz="quarter" idx="13"/>
          </p:nvPr>
        </p:nvSpPr>
        <p:spPr>
          <a:xfrm>
            <a:off x="377758" y="1614206"/>
            <a:ext cx="6307714" cy="4251755"/>
          </a:xfrm>
        </p:spPr>
        <p:txBody>
          <a:bodyPr>
            <a:normAutofit/>
          </a:bodyPr>
          <a:lstStyle/>
          <a:p>
            <a:r>
              <a:rPr lang="en-US" b="1" dirty="0"/>
              <a:t>Convey key information:</a:t>
            </a:r>
            <a:r>
              <a:rPr lang="en-US" dirty="0"/>
              <a:t> ensure that the audio description conveys information about the product, brand, benefits and any special offers</a:t>
            </a:r>
          </a:p>
          <a:p>
            <a:r>
              <a:rPr lang="en-US" b="1" dirty="0"/>
              <a:t>Check volume levels:</a:t>
            </a:r>
            <a:r>
              <a:rPr lang="en-US" dirty="0"/>
              <a:t> make sure the audio levels are correct to avoid the music, sounds and dialogue in the ad obscuring the audio description</a:t>
            </a:r>
          </a:p>
          <a:p>
            <a:r>
              <a:rPr lang="en-US" b="1" dirty="0"/>
              <a:t>Remember text:</a:t>
            </a:r>
            <a:r>
              <a:rPr lang="en-US" dirty="0"/>
              <a:t> in the UK, audio descriptions must read out all on-screen text, including the terms and conditions</a:t>
            </a:r>
          </a:p>
          <a:p>
            <a:r>
              <a:rPr lang="en-US" b="1" dirty="0"/>
              <a:t>Integrate to reduce cost:</a:t>
            </a:r>
            <a:r>
              <a:rPr lang="en-US" dirty="0"/>
              <a:t> consider the cost and integration of audio description early in the process to reduce costs and make delivery more efficient</a:t>
            </a:r>
          </a:p>
          <a:p>
            <a:r>
              <a:rPr lang="en-GB" b="1" dirty="0"/>
              <a:t>Don’t assume its not needed: </a:t>
            </a:r>
            <a:r>
              <a:rPr lang="en-GB" dirty="0"/>
              <a:t>even the most audio-rich ads can miss some of the meaning; a well-placed audio description can be the difference between bewilderment and comprehension</a:t>
            </a:r>
          </a:p>
        </p:txBody>
      </p:sp>
      <p:pic>
        <p:nvPicPr>
          <p:cNvPr id="3" name="Picture Placeholder 2" descr="A group of people standing in a kitchen&#10;&#10;AI-generated content may be incorrect.">
            <a:hlinkClick r:id="rId2"/>
            <a:extLst>
              <a:ext uri="{FF2B5EF4-FFF2-40B4-BE49-F238E27FC236}">
                <a16:creationId xmlns:a16="http://schemas.microsoft.com/office/drawing/2014/main" id="{ED5C2E29-CE31-FAD4-4EAB-97573C8BC3C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417" b="2417"/>
          <a:stretch>
            <a:fillRect/>
          </a:stretch>
        </p:blipFill>
        <p:spPr/>
      </p:pic>
      <p:pic>
        <p:nvPicPr>
          <p:cNvPr id="5" name="Picture Placeholder 4" descr="A child with two buns in hair&#10;&#10;AI-generated content may be incorrect.">
            <a:hlinkClick r:id="rId4"/>
            <a:extLst>
              <a:ext uri="{FF2B5EF4-FFF2-40B4-BE49-F238E27FC236}">
                <a16:creationId xmlns:a16="http://schemas.microsoft.com/office/drawing/2014/main" id="{5C38B7BA-22F4-B2C5-C372-4AC11E401412}"/>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2432" b="2432"/>
          <a:stretch>
            <a:fillRect/>
          </a:stretch>
        </p:blipFill>
        <p:spPr/>
      </p:pic>
      <p:sp>
        <p:nvSpPr>
          <p:cNvPr id="8" name="TextBox 7">
            <a:extLst>
              <a:ext uri="{FF2B5EF4-FFF2-40B4-BE49-F238E27FC236}">
                <a16:creationId xmlns:a16="http://schemas.microsoft.com/office/drawing/2014/main" id="{D674A17A-EEE7-1CE1-A1F3-390A328D4776}"/>
              </a:ext>
            </a:extLst>
          </p:cNvPr>
          <p:cNvSpPr txBox="1"/>
          <p:nvPr/>
        </p:nvSpPr>
        <p:spPr>
          <a:xfrm>
            <a:off x="7463013" y="5439259"/>
            <a:ext cx="4160113" cy="307777"/>
          </a:xfrm>
          <a:prstGeom prst="rect">
            <a:avLst/>
          </a:prstGeom>
          <a:noFill/>
        </p:spPr>
        <p:txBody>
          <a:bodyPr wrap="none" rtlCol="0">
            <a:spAutoFit/>
          </a:bodyPr>
          <a:lstStyle/>
          <a:p>
            <a:pPr algn="l"/>
            <a:r>
              <a:rPr lang="en-GB" sz="1400" dirty="0" err="1">
                <a:solidFill>
                  <a:schemeClr val="bg2"/>
                </a:solidFill>
              </a:rPr>
              <a:t>Ctrl+Click</a:t>
            </a:r>
            <a:r>
              <a:rPr lang="en-GB" sz="1400" dirty="0">
                <a:solidFill>
                  <a:schemeClr val="bg2"/>
                </a:solidFill>
              </a:rPr>
              <a:t> above to watch the audio described ads</a:t>
            </a:r>
          </a:p>
        </p:txBody>
      </p:sp>
    </p:spTree>
    <p:extLst>
      <p:ext uri="{BB962C8B-B14F-4D97-AF65-F5344CB8AC3E}">
        <p14:creationId xmlns:p14="http://schemas.microsoft.com/office/powerpoint/2010/main" val="118811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67F26F-2AFC-E295-E45D-0457A9FA4E84}"/>
              </a:ext>
            </a:extLst>
          </p:cNvPr>
          <p:cNvSpPr>
            <a:spLocks noGrp="1"/>
          </p:cNvSpPr>
          <p:nvPr>
            <p:ph type="title"/>
          </p:nvPr>
        </p:nvSpPr>
        <p:spPr/>
        <p:txBody>
          <a:bodyPr/>
          <a:lstStyle/>
          <a:p>
            <a:r>
              <a:rPr lang="en-GB" dirty="0"/>
              <a:t>Audio-led storytelling</a:t>
            </a:r>
          </a:p>
        </p:txBody>
      </p:sp>
      <p:sp>
        <p:nvSpPr>
          <p:cNvPr id="8" name="Text Placeholder 7">
            <a:extLst>
              <a:ext uri="{FF2B5EF4-FFF2-40B4-BE49-F238E27FC236}">
                <a16:creationId xmlns:a16="http://schemas.microsoft.com/office/drawing/2014/main" id="{CBC75DD1-20D3-6A9E-E908-73E88997524B}"/>
              </a:ext>
            </a:extLst>
          </p:cNvPr>
          <p:cNvSpPr>
            <a:spLocks noGrp="1"/>
          </p:cNvSpPr>
          <p:nvPr>
            <p:ph type="body" sz="quarter" idx="13"/>
          </p:nvPr>
        </p:nvSpPr>
        <p:spPr>
          <a:xfrm>
            <a:off x="377758" y="1614207"/>
            <a:ext cx="4368867" cy="4191370"/>
          </a:xfrm>
        </p:spPr>
        <p:txBody>
          <a:bodyPr/>
          <a:lstStyle/>
          <a:p>
            <a:r>
              <a:rPr lang="en-US" b="1" dirty="0"/>
              <a:t>Consider accessibility from the beginning:</a:t>
            </a:r>
            <a:r>
              <a:rPr lang="en-US" dirty="0"/>
              <a:t> integrate accessibility into your processes right from the start to enable delivery and higher quality.</a:t>
            </a:r>
          </a:p>
          <a:p>
            <a:r>
              <a:rPr lang="en-US" b="1" dirty="0"/>
              <a:t>Aim for an audio-led narrative:</a:t>
            </a:r>
            <a:r>
              <a:rPr lang="en-US" dirty="0"/>
              <a:t> get your ad message delivered strongly through audio alone, so that people who are blind or have low vision can engage with it easily</a:t>
            </a:r>
          </a:p>
          <a:p>
            <a:r>
              <a:rPr lang="en-US" b="1" dirty="0"/>
              <a:t>Accessible by design: </a:t>
            </a:r>
            <a:r>
              <a:rPr lang="en-US" dirty="0"/>
              <a:t>create a story that naturally conveys the necessary visual information, allowing all viewers to understand and enjoy the content equally – see this example from </a:t>
            </a:r>
            <a:r>
              <a:rPr lang="en-US" dirty="0" err="1"/>
              <a:t>Currys</a:t>
            </a:r>
            <a:r>
              <a:rPr lang="en-US" dirty="0"/>
              <a:t>, winner of Channel 4’s Diversity in Advertising Award  </a:t>
            </a:r>
          </a:p>
          <a:p>
            <a:endParaRPr lang="en-GB" dirty="0"/>
          </a:p>
        </p:txBody>
      </p:sp>
      <p:pic>
        <p:nvPicPr>
          <p:cNvPr id="11" name="Currys   Beyond Techspectations   Sigh of Relief">
            <a:hlinkClick r:id="" action="ppaction://media"/>
            <a:extLst>
              <a:ext uri="{FF2B5EF4-FFF2-40B4-BE49-F238E27FC236}">
                <a16:creationId xmlns:a16="http://schemas.microsoft.com/office/drawing/2014/main" id="{5D5A85E0-377B-1823-DD00-629BE66E12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27138" y="1614207"/>
            <a:ext cx="6332279" cy="3561907"/>
          </a:xfrm>
          <a:prstGeom prst="rect">
            <a:avLst/>
          </a:prstGeom>
        </p:spPr>
      </p:pic>
    </p:spTree>
    <p:extLst>
      <p:ext uri="{BB962C8B-B14F-4D97-AF65-F5344CB8AC3E}">
        <p14:creationId xmlns:p14="http://schemas.microsoft.com/office/powerpoint/2010/main" val="54478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D9403-DC0A-9A3B-66DF-FB16C8459C5E}"/>
            </a:ext>
          </a:extLst>
        </p:cNvPr>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5727C6EB-6F58-A5D7-26EC-9CE0B6C6E46A}"/>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3376" t="12458" r="12386" b="13314"/>
          <a:stretch>
            <a:fillRect/>
          </a:stretch>
        </p:blipFill>
        <p:spPr>
          <a:xfrm>
            <a:off x="0" y="0"/>
            <a:ext cx="12192000" cy="6857321"/>
          </a:xfrm>
        </p:spPr>
      </p:pic>
      <p:sp>
        <p:nvSpPr>
          <p:cNvPr id="4" name="Rectangle 3">
            <a:extLst>
              <a:ext uri="{FF2B5EF4-FFF2-40B4-BE49-F238E27FC236}">
                <a16:creationId xmlns:a16="http://schemas.microsoft.com/office/drawing/2014/main" id="{C52A7B1E-2534-F28F-3644-3AECA80AE17D}"/>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3246F5C2-7F9C-DAF4-11BF-7DD75A547548}"/>
              </a:ext>
            </a:extLst>
          </p:cNvPr>
          <p:cNvSpPr>
            <a:spLocks noGrp="1"/>
          </p:cNvSpPr>
          <p:nvPr>
            <p:ph type="title"/>
          </p:nvPr>
        </p:nvSpPr>
        <p:spPr>
          <a:xfrm>
            <a:off x="371475" y="359944"/>
            <a:ext cx="8919173" cy="3190976"/>
          </a:xfrm>
        </p:spPr>
        <p:txBody>
          <a:bodyPr/>
          <a:lstStyle/>
          <a:p>
            <a:r>
              <a:rPr lang="en-GB" b="1" dirty="0"/>
              <a:t>For more information on making your ads accessible for all, visit </a:t>
            </a:r>
            <a:r>
              <a:rPr lang="en-GB" b="1" u="sng" dirty="0">
                <a:hlinkClick r:id="rId3">
                  <a:extLst>
                    <a:ext uri="{A12FA001-AC4F-418D-AE19-62706E023703}">
                      <ahyp:hlinkClr xmlns:ahyp="http://schemas.microsoft.com/office/drawing/2018/hyperlinkcolor" val="tx"/>
                    </a:ext>
                  </a:extLst>
                </a:hlinkClick>
              </a:rPr>
              <a:t>The Ad Accessibility Network Hub</a:t>
            </a:r>
            <a:r>
              <a:rPr lang="en-GB" b="1" dirty="0"/>
              <a:t> </a:t>
            </a:r>
            <a:br>
              <a:rPr lang="en-GB" b="1" dirty="0"/>
            </a:br>
            <a:endParaRPr lang="en-GB" b="1" dirty="0"/>
          </a:p>
        </p:txBody>
      </p:sp>
      <p:sp>
        <p:nvSpPr>
          <p:cNvPr id="11" name="Text Placeholder 10">
            <a:extLst>
              <a:ext uri="{FF2B5EF4-FFF2-40B4-BE49-F238E27FC236}">
                <a16:creationId xmlns:a16="http://schemas.microsoft.com/office/drawing/2014/main" id="{F2606634-5904-F0D3-841D-7F6883316B29}"/>
              </a:ext>
            </a:extLst>
          </p:cNvPr>
          <p:cNvSpPr>
            <a:spLocks noGrp="1"/>
          </p:cNvSpPr>
          <p:nvPr>
            <p:ph type="body" sz="quarter" idx="13"/>
          </p:nvPr>
        </p:nvSpPr>
        <p:spPr/>
        <p:txBody>
          <a:bodyPr>
            <a:normAutofit/>
          </a:bodyPr>
          <a:lstStyle/>
          <a:p>
            <a:endParaRPr lang="en-GB" dirty="0"/>
          </a:p>
          <a:p>
            <a:endParaRPr lang="en-GB" dirty="0"/>
          </a:p>
        </p:txBody>
      </p:sp>
      <p:pic>
        <p:nvPicPr>
          <p:cNvPr id="16" name="Picture 15">
            <a:extLst>
              <a:ext uri="{FF2B5EF4-FFF2-40B4-BE49-F238E27FC236}">
                <a16:creationId xmlns:a16="http://schemas.microsoft.com/office/drawing/2014/main" id="{6CD0E9B9-376D-AA2F-7155-6B4A25A490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7" name="TextBox 16">
            <a:extLst>
              <a:ext uri="{FF2B5EF4-FFF2-40B4-BE49-F238E27FC236}">
                <a16:creationId xmlns:a16="http://schemas.microsoft.com/office/drawing/2014/main" id="{52EA9EF7-F762-7554-DB55-257A48085E1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Cadbury - Scrounger</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5712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dart board with a dart in the center&#10;&#10;AI-generated content may be incorrect.">
            <a:extLst>
              <a:ext uri="{FF2B5EF4-FFF2-40B4-BE49-F238E27FC236}">
                <a16:creationId xmlns:a16="http://schemas.microsoft.com/office/drawing/2014/main" id="{8096D7E1-E773-EB59-8D27-81C17C6FAA1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6" name="Title 5">
            <a:extLst>
              <a:ext uri="{FF2B5EF4-FFF2-40B4-BE49-F238E27FC236}">
                <a16:creationId xmlns:a16="http://schemas.microsoft.com/office/drawing/2014/main" id="{9BBC677E-92FC-D3D9-9350-30A8579F1ACA}"/>
              </a:ext>
            </a:extLst>
          </p:cNvPr>
          <p:cNvSpPr>
            <a:spLocks noGrp="1"/>
          </p:cNvSpPr>
          <p:nvPr>
            <p:ph type="ctrTitle"/>
          </p:nvPr>
        </p:nvSpPr>
        <p:spPr/>
        <p:txBody>
          <a:bodyPr/>
          <a:lstStyle/>
          <a:p>
            <a:r>
              <a:rPr lang="en-US" dirty="0"/>
              <a:t>Making the case for accessible TV advertising</a:t>
            </a:r>
            <a:endParaRPr lang="en-GB" dirty="0"/>
          </a:p>
        </p:txBody>
      </p:sp>
      <p:pic>
        <p:nvPicPr>
          <p:cNvPr id="9" name="Picture 8">
            <a:extLst>
              <a:ext uri="{FF2B5EF4-FFF2-40B4-BE49-F238E27FC236}">
                <a16:creationId xmlns:a16="http://schemas.microsoft.com/office/drawing/2014/main" id="{38BC8F4E-C2E4-DD3D-0431-2DCAB81C2E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10" name="TextBox 9">
            <a:extLst>
              <a:ext uri="{FF2B5EF4-FFF2-40B4-BE49-F238E27FC236}">
                <a16:creationId xmlns:a16="http://schemas.microsoft.com/office/drawing/2014/main" id="{999AA1BA-C647-28E8-7B2C-1D8706A265F3}"/>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prstClr val="white"/>
                </a:solidFill>
                <a:latin typeface="Arial"/>
              </a:rPr>
              <a:t>Jägermeister – Flowers for Society</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5520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4">
            <a:extLst>
              <a:ext uri="{FF2B5EF4-FFF2-40B4-BE49-F238E27FC236}">
                <a16:creationId xmlns:a16="http://schemas.microsoft.com/office/drawing/2014/main" id="{3C11EE47-9B16-C611-0E04-D69A550DB6BF}"/>
              </a:ext>
            </a:extLst>
          </p:cNvPr>
          <p:cNvPicPr>
            <a:picLocks noChangeAspect="1"/>
          </p:cNvPicPr>
          <p:nvPr/>
        </p:nvPicPr>
        <p:blipFill>
          <a:blip r:embed="rId2">
            <a:extLst>
              <a:ext uri="{28A0092B-C50C-407E-A947-70E740481C1C}">
                <a14:useLocalDpi xmlns:a14="http://schemas.microsoft.com/office/drawing/2010/main" val="0"/>
              </a:ext>
            </a:extLst>
          </a:blip>
          <a:srcRect l="14224" r="14224"/>
          <a:stretch>
            <a:fillRect/>
          </a:stretch>
        </p:blipFill>
        <p:spPr>
          <a:xfrm>
            <a:off x="3330338" y="3672919"/>
            <a:ext cx="2680405" cy="2106774"/>
          </a:xfrm>
          <a:prstGeom prst="rect">
            <a:avLst/>
          </a:prstGeom>
          <a:solidFill>
            <a:schemeClr val="bg1">
              <a:lumMod val="85000"/>
            </a:schemeClr>
          </a:solidFill>
        </p:spPr>
      </p:pic>
      <p:sp>
        <p:nvSpPr>
          <p:cNvPr id="32" name="Rectangle 31">
            <a:extLst>
              <a:ext uri="{FF2B5EF4-FFF2-40B4-BE49-F238E27FC236}">
                <a16:creationId xmlns:a16="http://schemas.microsoft.com/office/drawing/2014/main" id="{83E8ECD9-D4F5-89F9-7C11-1CE47D3F9F00}"/>
              </a:ext>
            </a:extLst>
          </p:cNvPr>
          <p:cNvSpPr/>
          <p:nvPr/>
        </p:nvSpPr>
        <p:spPr>
          <a:xfrm>
            <a:off x="3327150" y="3662443"/>
            <a:ext cx="2682000" cy="210600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29" name="Picture Placeholder 32" descr="A person with a drink in her hand&#10;&#10;AI-generated content may be incorrect.">
            <a:extLst>
              <a:ext uri="{FF2B5EF4-FFF2-40B4-BE49-F238E27FC236}">
                <a16:creationId xmlns:a16="http://schemas.microsoft.com/office/drawing/2014/main" id="{1C61E44C-C898-A65B-A0CC-A2183A0DB913}"/>
              </a:ext>
            </a:extLst>
          </p:cNvPr>
          <p:cNvPicPr>
            <a:picLocks noChangeAspect="1"/>
          </p:cNvPicPr>
          <p:nvPr/>
        </p:nvPicPr>
        <p:blipFill>
          <a:blip r:embed="rId3">
            <a:extLst>
              <a:ext uri="{28A0092B-C50C-407E-A947-70E740481C1C}">
                <a14:useLocalDpi xmlns:a14="http://schemas.microsoft.com/office/drawing/2010/main" val="0"/>
              </a:ext>
            </a:extLst>
          </a:blip>
          <a:srcRect l="14224" r="14224"/>
          <a:stretch>
            <a:fillRect/>
          </a:stretch>
        </p:blipFill>
        <p:spPr>
          <a:xfrm>
            <a:off x="9032168" y="1428750"/>
            <a:ext cx="2680405" cy="2106774"/>
          </a:xfrm>
          <a:prstGeom prst="rect">
            <a:avLst/>
          </a:prstGeom>
          <a:solidFill>
            <a:schemeClr val="bg1">
              <a:lumMod val="85000"/>
            </a:schemeClr>
          </a:solidFill>
        </p:spPr>
      </p:pic>
      <p:sp>
        <p:nvSpPr>
          <p:cNvPr id="30" name="Rectangle 29">
            <a:extLst>
              <a:ext uri="{FF2B5EF4-FFF2-40B4-BE49-F238E27FC236}">
                <a16:creationId xmlns:a16="http://schemas.microsoft.com/office/drawing/2014/main" id="{D1F21F94-357B-972F-2C09-0005D05BCE88}"/>
              </a:ext>
            </a:extLst>
          </p:cNvPr>
          <p:cNvSpPr/>
          <p:nvPr/>
        </p:nvSpPr>
        <p:spPr>
          <a:xfrm>
            <a:off x="9030573" y="1419508"/>
            <a:ext cx="2682000" cy="210600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27" name="Picture Placeholder 28" descr="A person sitting at a desk&#10;&#10;AI-generated content may be incorrect.">
            <a:extLst>
              <a:ext uri="{FF2B5EF4-FFF2-40B4-BE49-F238E27FC236}">
                <a16:creationId xmlns:a16="http://schemas.microsoft.com/office/drawing/2014/main" id="{D7675A9A-FDB3-5984-686F-BA8EE23D6724}"/>
              </a:ext>
            </a:extLst>
          </p:cNvPr>
          <p:cNvPicPr>
            <a:picLocks noChangeAspect="1"/>
          </p:cNvPicPr>
          <p:nvPr/>
        </p:nvPicPr>
        <p:blipFill>
          <a:blip r:embed="rId4">
            <a:extLst>
              <a:ext uri="{28A0092B-C50C-407E-A947-70E740481C1C}">
                <a14:useLocalDpi xmlns:a14="http://schemas.microsoft.com/office/drawing/2010/main" val="0"/>
              </a:ext>
            </a:extLst>
          </a:blip>
          <a:srcRect l="14224" r="14224"/>
          <a:stretch>
            <a:fillRect/>
          </a:stretch>
        </p:blipFill>
        <p:spPr>
          <a:xfrm>
            <a:off x="6181253" y="1428750"/>
            <a:ext cx="2680405" cy="2106774"/>
          </a:xfrm>
          <a:prstGeom prst="rect">
            <a:avLst/>
          </a:prstGeom>
          <a:solidFill>
            <a:schemeClr val="bg1">
              <a:lumMod val="85000"/>
            </a:schemeClr>
          </a:solidFill>
        </p:spPr>
      </p:pic>
      <p:sp>
        <p:nvSpPr>
          <p:cNvPr id="28" name="Rectangle 27">
            <a:extLst>
              <a:ext uri="{FF2B5EF4-FFF2-40B4-BE49-F238E27FC236}">
                <a16:creationId xmlns:a16="http://schemas.microsoft.com/office/drawing/2014/main" id="{88D70693-689C-D03A-E9D6-F2502267B2E9}"/>
              </a:ext>
            </a:extLst>
          </p:cNvPr>
          <p:cNvSpPr/>
          <p:nvPr/>
        </p:nvSpPr>
        <p:spPr>
          <a:xfrm>
            <a:off x="6179658" y="1429524"/>
            <a:ext cx="2682000" cy="210600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25" name="Picture Placeholder 26" descr="A person in green shirt under water with trash floating in the air&#10;&#10;AI-generated content may be incorrect.">
            <a:extLst>
              <a:ext uri="{FF2B5EF4-FFF2-40B4-BE49-F238E27FC236}">
                <a16:creationId xmlns:a16="http://schemas.microsoft.com/office/drawing/2014/main" id="{D36091FB-4525-E881-1711-8FB41A7754F3}"/>
              </a:ext>
            </a:extLst>
          </p:cNvPr>
          <p:cNvPicPr>
            <a:picLocks noChangeAspect="1"/>
          </p:cNvPicPr>
          <p:nvPr/>
        </p:nvPicPr>
        <p:blipFill>
          <a:blip r:embed="rId5">
            <a:extLst>
              <a:ext uri="{28A0092B-C50C-407E-A947-70E740481C1C}">
                <a14:useLocalDpi xmlns:a14="http://schemas.microsoft.com/office/drawing/2010/main" val="0"/>
              </a:ext>
            </a:extLst>
          </a:blip>
          <a:srcRect l="14224" r="14224"/>
          <a:stretch>
            <a:fillRect/>
          </a:stretch>
        </p:blipFill>
        <p:spPr>
          <a:xfrm>
            <a:off x="3330339" y="1428750"/>
            <a:ext cx="2680405" cy="2106774"/>
          </a:xfrm>
          <a:prstGeom prst="rect">
            <a:avLst/>
          </a:prstGeom>
          <a:solidFill>
            <a:schemeClr val="bg1">
              <a:lumMod val="85000"/>
            </a:schemeClr>
          </a:solidFill>
        </p:spPr>
      </p:pic>
      <p:sp>
        <p:nvSpPr>
          <p:cNvPr id="26" name="Rectangle 25">
            <a:extLst>
              <a:ext uri="{FF2B5EF4-FFF2-40B4-BE49-F238E27FC236}">
                <a16:creationId xmlns:a16="http://schemas.microsoft.com/office/drawing/2014/main" id="{D8528D3F-6233-E530-9F19-042B01CDAEE2}"/>
              </a:ext>
            </a:extLst>
          </p:cNvPr>
          <p:cNvSpPr/>
          <p:nvPr/>
        </p:nvSpPr>
        <p:spPr>
          <a:xfrm>
            <a:off x="3329542" y="1419508"/>
            <a:ext cx="2682000" cy="210600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23" name="Picture Placeholder 22" descr="A person sitting on a couch holding a baby&#10;&#10;AI-generated content may be incorrect.">
            <a:extLst>
              <a:ext uri="{FF2B5EF4-FFF2-40B4-BE49-F238E27FC236}">
                <a16:creationId xmlns:a16="http://schemas.microsoft.com/office/drawing/2014/main" id="{F9CA60D3-6161-9FB5-7055-41738F453CA5}"/>
              </a:ext>
            </a:extLst>
          </p:cNvPr>
          <p:cNvPicPr>
            <a:picLocks noChangeAspect="1"/>
          </p:cNvPicPr>
          <p:nvPr/>
        </p:nvPicPr>
        <p:blipFill>
          <a:blip r:embed="rId6">
            <a:extLst>
              <a:ext uri="{28A0092B-C50C-407E-A947-70E740481C1C}">
                <a14:useLocalDpi xmlns:a14="http://schemas.microsoft.com/office/drawing/2010/main" val="0"/>
              </a:ext>
            </a:extLst>
          </a:blip>
          <a:srcRect l="14224" r="14224"/>
          <a:stretch>
            <a:fillRect/>
          </a:stretch>
        </p:blipFill>
        <p:spPr>
          <a:xfrm>
            <a:off x="479425" y="3662903"/>
            <a:ext cx="2680405" cy="2106774"/>
          </a:xfrm>
          <a:prstGeom prst="rect">
            <a:avLst/>
          </a:prstGeom>
          <a:solidFill>
            <a:schemeClr val="bg1">
              <a:lumMod val="85000"/>
            </a:schemeClr>
          </a:solidFill>
        </p:spPr>
      </p:pic>
      <p:sp>
        <p:nvSpPr>
          <p:cNvPr id="24" name="Rectangle 23">
            <a:extLst>
              <a:ext uri="{FF2B5EF4-FFF2-40B4-BE49-F238E27FC236}">
                <a16:creationId xmlns:a16="http://schemas.microsoft.com/office/drawing/2014/main" id="{83AA0269-33C6-4271-9584-19CB4F0A36FC}"/>
              </a:ext>
            </a:extLst>
          </p:cNvPr>
          <p:cNvSpPr/>
          <p:nvPr/>
        </p:nvSpPr>
        <p:spPr>
          <a:xfrm>
            <a:off x="477830" y="3662443"/>
            <a:ext cx="2682000" cy="210600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Placeholder 20" descr="A group of people sitting around a table&#10;&#10;AI-generated content may be incorrect.">
            <a:extLst>
              <a:ext uri="{FF2B5EF4-FFF2-40B4-BE49-F238E27FC236}">
                <a16:creationId xmlns:a16="http://schemas.microsoft.com/office/drawing/2014/main" id="{029C1934-BA59-2AFE-3B66-A90BCF7858FE}"/>
              </a:ext>
            </a:extLst>
          </p:cNvPr>
          <p:cNvPicPr>
            <a:picLocks noChangeAspect="1"/>
          </p:cNvPicPr>
          <p:nvPr/>
        </p:nvPicPr>
        <p:blipFill>
          <a:blip r:embed="rId7">
            <a:extLst>
              <a:ext uri="{28A0092B-C50C-407E-A947-70E740481C1C}">
                <a14:useLocalDpi xmlns:a14="http://schemas.microsoft.com/office/drawing/2010/main" val="0"/>
              </a:ext>
            </a:extLst>
          </a:blip>
          <a:srcRect l="14224" r="14224"/>
          <a:stretch>
            <a:fillRect/>
          </a:stretch>
        </p:blipFill>
        <p:spPr>
          <a:xfrm>
            <a:off x="6181255" y="3662903"/>
            <a:ext cx="2680405" cy="2106774"/>
          </a:xfrm>
          <a:prstGeom prst="rect">
            <a:avLst/>
          </a:prstGeom>
          <a:solidFill>
            <a:schemeClr val="bg1">
              <a:lumMod val="85000"/>
            </a:schemeClr>
          </a:solidFill>
        </p:spPr>
      </p:pic>
      <p:sp>
        <p:nvSpPr>
          <p:cNvPr id="20" name="Rectangle 19">
            <a:extLst>
              <a:ext uri="{FF2B5EF4-FFF2-40B4-BE49-F238E27FC236}">
                <a16:creationId xmlns:a16="http://schemas.microsoft.com/office/drawing/2014/main" id="{79C2AD03-FCE0-6840-218A-F7EFCDC2C5C3}"/>
              </a:ext>
            </a:extLst>
          </p:cNvPr>
          <p:cNvSpPr/>
          <p:nvPr/>
        </p:nvSpPr>
        <p:spPr>
          <a:xfrm>
            <a:off x="6179658" y="3663677"/>
            <a:ext cx="2682000" cy="210600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Placeholder 16" descr="A group of people in purple uniforms&#10;&#10;AI-generated content may be incorrect.">
            <a:extLst>
              <a:ext uri="{FF2B5EF4-FFF2-40B4-BE49-F238E27FC236}">
                <a16:creationId xmlns:a16="http://schemas.microsoft.com/office/drawing/2014/main" id="{1626F882-D24B-D93D-0FDC-09C38A965C82}"/>
              </a:ext>
            </a:extLst>
          </p:cNvPr>
          <p:cNvPicPr>
            <a:picLocks noChangeAspect="1"/>
          </p:cNvPicPr>
          <p:nvPr/>
        </p:nvPicPr>
        <p:blipFill>
          <a:blip r:embed="rId8">
            <a:extLst>
              <a:ext uri="{28A0092B-C50C-407E-A947-70E740481C1C}">
                <a14:useLocalDpi xmlns:a14="http://schemas.microsoft.com/office/drawing/2010/main" val="0"/>
              </a:ext>
            </a:extLst>
          </a:blip>
          <a:srcRect l="14224" r="14224"/>
          <a:stretch>
            <a:fillRect/>
          </a:stretch>
        </p:blipFill>
        <p:spPr>
          <a:xfrm>
            <a:off x="9032168" y="3662903"/>
            <a:ext cx="2680405" cy="2106774"/>
          </a:xfrm>
          <a:prstGeom prst="rect">
            <a:avLst/>
          </a:prstGeom>
          <a:solidFill>
            <a:schemeClr val="bg1">
              <a:lumMod val="85000"/>
            </a:schemeClr>
          </a:solidFill>
        </p:spPr>
      </p:pic>
      <p:sp>
        <p:nvSpPr>
          <p:cNvPr id="10" name="Rectangle 9">
            <a:extLst>
              <a:ext uri="{FF2B5EF4-FFF2-40B4-BE49-F238E27FC236}">
                <a16:creationId xmlns:a16="http://schemas.microsoft.com/office/drawing/2014/main" id="{4CC29959-F9A8-3649-1527-9401F5CFDF48}"/>
              </a:ext>
            </a:extLst>
          </p:cNvPr>
          <p:cNvSpPr/>
          <p:nvPr/>
        </p:nvSpPr>
        <p:spPr>
          <a:xfrm>
            <a:off x="9030573" y="3663677"/>
            <a:ext cx="2682000" cy="210600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9" name="Picture Placeholder 13">
            <a:extLst>
              <a:ext uri="{FF2B5EF4-FFF2-40B4-BE49-F238E27FC236}">
                <a16:creationId xmlns:a16="http://schemas.microsoft.com/office/drawing/2014/main" id="{21F5293D-C6CC-D4B5-83C1-606CD144A01D}"/>
              </a:ext>
            </a:extLst>
          </p:cNvPr>
          <p:cNvSpPr txBox="1">
            <a:spLocks/>
          </p:cNvSpPr>
          <p:nvPr/>
        </p:nvSpPr>
        <p:spPr>
          <a:xfrm>
            <a:off x="9032169" y="3662903"/>
            <a:ext cx="2680405" cy="1766347"/>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rPr>
              <a:t>8. </a:t>
            </a:r>
          </a:p>
          <a:p>
            <a:r>
              <a:rPr lang="en-GB" b="1" dirty="0">
                <a:solidFill>
                  <a:schemeClr val="bg1"/>
                </a:solidFill>
              </a:rPr>
              <a:t>Delivering access services for advertising is easier than you think</a:t>
            </a:r>
            <a:endParaRPr lang="en-GB" dirty="0">
              <a:solidFill>
                <a:schemeClr val="bg1"/>
              </a:solidFill>
            </a:endParaRPr>
          </a:p>
        </p:txBody>
      </p:sp>
      <p:pic>
        <p:nvPicPr>
          <p:cNvPr id="4" name="Picture Placeholder 12" descr="A person sitting at a table&#10;&#10;AI-generated content may be incorrect.">
            <a:extLst>
              <a:ext uri="{FF2B5EF4-FFF2-40B4-BE49-F238E27FC236}">
                <a16:creationId xmlns:a16="http://schemas.microsoft.com/office/drawing/2014/main" id="{7D220947-5DF4-AF57-CCB1-43C493BCA716}"/>
              </a:ext>
            </a:extLst>
          </p:cNvPr>
          <p:cNvPicPr>
            <a:picLocks noChangeAspect="1"/>
          </p:cNvPicPr>
          <p:nvPr/>
        </p:nvPicPr>
        <p:blipFill>
          <a:blip r:embed="rId9">
            <a:extLst>
              <a:ext uri="{28A0092B-C50C-407E-A947-70E740481C1C}">
                <a14:useLocalDpi xmlns:a14="http://schemas.microsoft.com/office/drawing/2010/main" val="0"/>
              </a:ext>
            </a:extLst>
          </a:blip>
          <a:srcRect l="14224" r="14224"/>
          <a:stretch>
            <a:fillRect/>
          </a:stretch>
        </p:blipFill>
        <p:spPr>
          <a:xfrm>
            <a:off x="479425" y="1428750"/>
            <a:ext cx="2680405" cy="2106774"/>
          </a:xfrm>
          <a:prstGeom prst="rect">
            <a:avLst/>
          </a:prstGeom>
          <a:solidFill>
            <a:schemeClr val="bg1">
              <a:lumMod val="85000"/>
            </a:schemeClr>
          </a:solidFill>
        </p:spPr>
      </p:pic>
      <p:sp>
        <p:nvSpPr>
          <p:cNvPr id="9" name="Rectangle 8">
            <a:extLst>
              <a:ext uri="{FF2B5EF4-FFF2-40B4-BE49-F238E27FC236}">
                <a16:creationId xmlns:a16="http://schemas.microsoft.com/office/drawing/2014/main" id="{CB8F9DBF-70B1-1BDA-6089-35B4B2CA26F2}"/>
              </a:ext>
            </a:extLst>
          </p:cNvPr>
          <p:cNvSpPr/>
          <p:nvPr/>
        </p:nvSpPr>
        <p:spPr>
          <a:xfrm>
            <a:off x="477830" y="1429984"/>
            <a:ext cx="2682000" cy="2106000"/>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2695E1BC-EEF1-B674-736E-D476EA6623B0}"/>
              </a:ext>
            </a:extLst>
          </p:cNvPr>
          <p:cNvSpPr>
            <a:spLocks noGrp="1"/>
          </p:cNvSpPr>
          <p:nvPr>
            <p:ph type="title"/>
          </p:nvPr>
        </p:nvSpPr>
        <p:spPr/>
        <p:txBody>
          <a:bodyPr/>
          <a:lstStyle/>
          <a:p>
            <a:r>
              <a:rPr lang="en-GB" dirty="0"/>
              <a:t>8 reasons to prioritise accessible TV advertising</a:t>
            </a:r>
          </a:p>
        </p:txBody>
      </p:sp>
      <p:sp>
        <p:nvSpPr>
          <p:cNvPr id="11" name="Picture Placeholder 10">
            <a:extLst>
              <a:ext uri="{FF2B5EF4-FFF2-40B4-BE49-F238E27FC236}">
                <a16:creationId xmlns:a16="http://schemas.microsoft.com/office/drawing/2014/main" id="{12417EE8-D456-DDB0-78E8-E7622364E259}"/>
              </a:ext>
            </a:extLst>
          </p:cNvPr>
          <p:cNvSpPr>
            <a:spLocks noGrp="1"/>
          </p:cNvSpPr>
          <p:nvPr>
            <p:ph type="pic" sz="quarter" idx="23"/>
          </p:nvPr>
        </p:nvSpPr>
        <p:spPr>
          <a:noFill/>
        </p:spPr>
        <p:txBody>
          <a:bodyPr/>
          <a:lstStyle/>
          <a:p>
            <a:r>
              <a:rPr lang="en-GB" b="1" dirty="0">
                <a:solidFill>
                  <a:schemeClr val="bg1"/>
                </a:solidFill>
              </a:rPr>
              <a:t>1. </a:t>
            </a:r>
          </a:p>
          <a:p>
            <a:r>
              <a:rPr lang="en-GB" b="1" dirty="0">
                <a:solidFill>
                  <a:schemeClr val="bg1"/>
                </a:solidFill>
              </a:rPr>
              <a:t>It's simply the right thing to do</a:t>
            </a:r>
            <a:endParaRPr lang="en-GB" dirty="0">
              <a:solidFill>
                <a:schemeClr val="bg1"/>
              </a:solidFill>
            </a:endParaRPr>
          </a:p>
          <a:p>
            <a:endParaRPr lang="en-GB" dirty="0">
              <a:solidFill>
                <a:schemeClr val="bg1"/>
              </a:solidFill>
            </a:endParaRPr>
          </a:p>
        </p:txBody>
      </p:sp>
      <p:sp>
        <p:nvSpPr>
          <p:cNvPr id="12" name="Picture Placeholder 11">
            <a:extLst>
              <a:ext uri="{FF2B5EF4-FFF2-40B4-BE49-F238E27FC236}">
                <a16:creationId xmlns:a16="http://schemas.microsoft.com/office/drawing/2014/main" id="{0A4741C8-2BDA-726B-3C7D-21FD603930A8}"/>
              </a:ext>
            </a:extLst>
          </p:cNvPr>
          <p:cNvSpPr>
            <a:spLocks noGrp="1"/>
          </p:cNvSpPr>
          <p:nvPr>
            <p:ph type="pic" sz="quarter" idx="24"/>
          </p:nvPr>
        </p:nvSpPr>
        <p:spPr>
          <a:xfrm>
            <a:off x="3330340" y="1428750"/>
            <a:ext cx="2680405" cy="1104900"/>
          </a:xfrm>
          <a:noFill/>
        </p:spPr>
        <p:txBody>
          <a:bodyPr/>
          <a:lstStyle/>
          <a:p>
            <a:r>
              <a:rPr lang="en-GB" b="1" dirty="0">
                <a:solidFill>
                  <a:schemeClr val="bg1"/>
                </a:solidFill>
              </a:rPr>
              <a:t>2. </a:t>
            </a:r>
          </a:p>
          <a:p>
            <a:r>
              <a:rPr lang="en-GB" b="1" dirty="0">
                <a:solidFill>
                  <a:schemeClr val="bg1"/>
                </a:solidFill>
              </a:rPr>
              <a:t>Greater accessibility means greater reach</a:t>
            </a:r>
            <a:endParaRPr lang="en-GB" dirty="0">
              <a:solidFill>
                <a:schemeClr val="bg1"/>
              </a:solidFill>
            </a:endParaRPr>
          </a:p>
          <a:p>
            <a:endParaRPr lang="en-GB" dirty="0">
              <a:solidFill>
                <a:schemeClr val="bg1"/>
              </a:solidFill>
            </a:endParaRPr>
          </a:p>
        </p:txBody>
      </p:sp>
      <p:sp>
        <p:nvSpPr>
          <p:cNvPr id="13" name="Picture Placeholder 12">
            <a:extLst>
              <a:ext uri="{FF2B5EF4-FFF2-40B4-BE49-F238E27FC236}">
                <a16:creationId xmlns:a16="http://schemas.microsoft.com/office/drawing/2014/main" id="{AFE24725-C218-C0EB-C20D-614FA63D61A0}"/>
              </a:ext>
            </a:extLst>
          </p:cNvPr>
          <p:cNvSpPr>
            <a:spLocks noGrp="1"/>
          </p:cNvSpPr>
          <p:nvPr>
            <p:ph type="pic" sz="quarter" idx="25"/>
          </p:nvPr>
        </p:nvSpPr>
        <p:spPr>
          <a:xfrm>
            <a:off x="6181255" y="1428750"/>
            <a:ext cx="2680405" cy="1333304"/>
          </a:xfrm>
          <a:noFill/>
        </p:spPr>
        <p:txBody>
          <a:bodyPr/>
          <a:lstStyle/>
          <a:p>
            <a:r>
              <a:rPr lang="en-GB" b="1" dirty="0">
                <a:solidFill>
                  <a:schemeClr val="bg1"/>
                </a:solidFill>
              </a:rPr>
              <a:t>3. </a:t>
            </a:r>
          </a:p>
          <a:p>
            <a:r>
              <a:rPr lang="en-GB" b="1" dirty="0">
                <a:solidFill>
                  <a:schemeClr val="bg1"/>
                </a:solidFill>
              </a:rPr>
              <a:t>People with disabilities are a sizeable market</a:t>
            </a:r>
            <a:endParaRPr lang="en-GB" dirty="0">
              <a:solidFill>
                <a:schemeClr val="bg1"/>
              </a:solidFill>
            </a:endParaRPr>
          </a:p>
          <a:p>
            <a:endParaRPr lang="en-GB" dirty="0">
              <a:solidFill>
                <a:schemeClr val="bg1"/>
              </a:solidFill>
            </a:endParaRPr>
          </a:p>
        </p:txBody>
      </p:sp>
      <p:sp>
        <p:nvSpPr>
          <p:cNvPr id="14" name="Picture Placeholder 13">
            <a:extLst>
              <a:ext uri="{FF2B5EF4-FFF2-40B4-BE49-F238E27FC236}">
                <a16:creationId xmlns:a16="http://schemas.microsoft.com/office/drawing/2014/main" id="{64A1417E-7D43-8CB2-6306-243E1556BBDC}"/>
              </a:ext>
            </a:extLst>
          </p:cNvPr>
          <p:cNvSpPr>
            <a:spLocks noGrp="1"/>
          </p:cNvSpPr>
          <p:nvPr>
            <p:ph type="pic" sz="quarter" idx="26"/>
          </p:nvPr>
        </p:nvSpPr>
        <p:spPr>
          <a:xfrm>
            <a:off x="9032169" y="1428750"/>
            <a:ext cx="2680405" cy="1400175"/>
          </a:xfrm>
          <a:noFill/>
        </p:spPr>
        <p:txBody>
          <a:bodyPr/>
          <a:lstStyle/>
          <a:p>
            <a:r>
              <a:rPr lang="en-GB" b="1" dirty="0">
                <a:solidFill>
                  <a:schemeClr val="bg1"/>
                </a:solidFill>
              </a:rPr>
              <a:t>4. </a:t>
            </a:r>
          </a:p>
          <a:p>
            <a:r>
              <a:rPr lang="en-GB" b="1" dirty="0">
                <a:solidFill>
                  <a:schemeClr val="bg1"/>
                </a:solidFill>
              </a:rPr>
              <a:t>Accessibility is viewed positively by the general population</a:t>
            </a:r>
            <a:endParaRPr lang="en-GB" dirty="0">
              <a:solidFill>
                <a:schemeClr val="bg1"/>
              </a:solidFill>
            </a:endParaRPr>
          </a:p>
          <a:p>
            <a:endParaRPr lang="en-GB" dirty="0">
              <a:solidFill>
                <a:schemeClr val="bg1"/>
              </a:solidFill>
            </a:endParaRPr>
          </a:p>
        </p:txBody>
      </p:sp>
      <p:sp>
        <p:nvSpPr>
          <p:cNvPr id="16" name="Picture Placeholder 10">
            <a:extLst>
              <a:ext uri="{FF2B5EF4-FFF2-40B4-BE49-F238E27FC236}">
                <a16:creationId xmlns:a16="http://schemas.microsoft.com/office/drawing/2014/main" id="{C6AF6B28-59A1-9124-AAEF-D210E0197386}"/>
              </a:ext>
            </a:extLst>
          </p:cNvPr>
          <p:cNvSpPr txBox="1">
            <a:spLocks/>
          </p:cNvSpPr>
          <p:nvPr/>
        </p:nvSpPr>
        <p:spPr>
          <a:xfrm>
            <a:off x="479425" y="3662903"/>
            <a:ext cx="2680405" cy="1347247"/>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rPr>
              <a:t>5. </a:t>
            </a:r>
          </a:p>
          <a:p>
            <a:r>
              <a:rPr lang="en-GB" b="1" dirty="0">
                <a:solidFill>
                  <a:schemeClr val="bg1"/>
                </a:solidFill>
              </a:rPr>
              <a:t>Access services are used by audiences without disabilities</a:t>
            </a:r>
            <a:endParaRPr lang="en-GB" dirty="0">
              <a:solidFill>
                <a:schemeClr val="bg1"/>
              </a:solidFill>
            </a:endParaRPr>
          </a:p>
        </p:txBody>
      </p:sp>
      <p:sp>
        <p:nvSpPr>
          <p:cNvPr id="17" name="Picture Placeholder 11">
            <a:extLst>
              <a:ext uri="{FF2B5EF4-FFF2-40B4-BE49-F238E27FC236}">
                <a16:creationId xmlns:a16="http://schemas.microsoft.com/office/drawing/2014/main" id="{64D7D15F-5B1C-580F-54AE-BAA2DDEAB530}"/>
              </a:ext>
            </a:extLst>
          </p:cNvPr>
          <p:cNvSpPr txBox="1">
            <a:spLocks/>
          </p:cNvSpPr>
          <p:nvPr/>
        </p:nvSpPr>
        <p:spPr>
          <a:xfrm>
            <a:off x="3330340" y="3662903"/>
            <a:ext cx="2680405" cy="1632997"/>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rPr>
              <a:t>6. </a:t>
            </a:r>
          </a:p>
          <a:p>
            <a:r>
              <a:rPr lang="en-GB" b="1" dirty="0">
                <a:solidFill>
                  <a:schemeClr val="bg1"/>
                </a:solidFill>
              </a:rPr>
              <a:t>Major advertisers and industry bodies are committing to accessibility</a:t>
            </a:r>
            <a:endParaRPr lang="en-GB" dirty="0">
              <a:solidFill>
                <a:schemeClr val="bg1"/>
              </a:solidFill>
            </a:endParaRPr>
          </a:p>
        </p:txBody>
      </p:sp>
      <p:sp>
        <p:nvSpPr>
          <p:cNvPr id="18" name="Picture Placeholder 12">
            <a:extLst>
              <a:ext uri="{FF2B5EF4-FFF2-40B4-BE49-F238E27FC236}">
                <a16:creationId xmlns:a16="http://schemas.microsoft.com/office/drawing/2014/main" id="{B424C637-BCE6-9E34-6A4C-6FA5443B2EF0}"/>
              </a:ext>
            </a:extLst>
          </p:cNvPr>
          <p:cNvSpPr txBox="1">
            <a:spLocks/>
          </p:cNvSpPr>
          <p:nvPr/>
        </p:nvSpPr>
        <p:spPr>
          <a:xfrm>
            <a:off x="6181255" y="3662903"/>
            <a:ext cx="2680405" cy="1347247"/>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rPr>
              <a:t>7. </a:t>
            </a:r>
          </a:p>
          <a:p>
            <a:r>
              <a:rPr lang="en-GB" b="1" dirty="0">
                <a:solidFill>
                  <a:schemeClr val="bg1"/>
                </a:solidFill>
              </a:rPr>
              <a:t>Ensuring greater media accessibility may soon be a requirement</a:t>
            </a:r>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310416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F0BBF3F-ECE7-83E2-B9EC-5F25CE4CEFCF}"/>
              </a:ext>
            </a:extLst>
          </p:cNvPr>
          <p:cNvSpPr>
            <a:spLocks noGrp="1"/>
          </p:cNvSpPr>
          <p:nvPr>
            <p:ph type="title"/>
          </p:nvPr>
        </p:nvSpPr>
        <p:spPr/>
        <p:txBody>
          <a:bodyPr/>
          <a:lstStyle/>
          <a:p>
            <a:r>
              <a:rPr lang="en-US" dirty="0"/>
              <a:t>1. It's simply the right thing to do</a:t>
            </a:r>
            <a:endParaRPr lang="en-GB" dirty="0"/>
          </a:p>
        </p:txBody>
      </p:sp>
      <p:sp>
        <p:nvSpPr>
          <p:cNvPr id="13" name="Text Placeholder 12">
            <a:extLst>
              <a:ext uri="{FF2B5EF4-FFF2-40B4-BE49-F238E27FC236}">
                <a16:creationId xmlns:a16="http://schemas.microsoft.com/office/drawing/2014/main" id="{86F21D5B-7A99-3310-1452-207C6D5813D4}"/>
              </a:ext>
            </a:extLst>
          </p:cNvPr>
          <p:cNvSpPr>
            <a:spLocks noGrp="1"/>
          </p:cNvSpPr>
          <p:nvPr>
            <p:ph type="body" sz="quarter" idx="13"/>
          </p:nvPr>
        </p:nvSpPr>
        <p:spPr/>
        <p:txBody>
          <a:bodyPr/>
          <a:lstStyle/>
          <a:p>
            <a:r>
              <a:rPr lang="en-US" dirty="0"/>
              <a:t>As a society, we have a responsibility to create a world in which everyone can access and benefit from the same services and experiences, regardless of having a disability. </a:t>
            </a:r>
          </a:p>
          <a:p>
            <a:r>
              <a:rPr lang="en-US" dirty="0"/>
              <a:t>For too long, people with disabilities have been excluded. Accessibility is about making sure everyone can participate equally, confidently and independently in everyday activities.</a:t>
            </a:r>
            <a:endParaRPr lang="en-GB" dirty="0"/>
          </a:p>
        </p:txBody>
      </p:sp>
      <p:pic>
        <p:nvPicPr>
          <p:cNvPr id="5" name="Picture Placeholder 4" descr="A person sitting at a table&#10;&#10;AI-generated content may be incorrect.">
            <a:extLst>
              <a:ext uri="{FF2B5EF4-FFF2-40B4-BE49-F238E27FC236}">
                <a16:creationId xmlns:a16="http://schemas.microsoft.com/office/drawing/2014/main" id="{3E7126E5-C683-8C4A-F9BC-1633AA0EB63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a:fillRect/>
          </a:stretch>
        </p:blipFill>
        <p:spPr/>
      </p:pic>
      <p:sp>
        <p:nvSpPr>
          <p:cNvPr id="6" name="TextBox 5">
            <a:extLst>
              <a:ext uri="{FF2B5EF4-FFF2-40B4-BE49-F238E27FC236}">
                <a16:creationId xmlns:a16="http://schemas.microsoft.com/office/drawing/2014/main" id="{DA891399-E21B-8D0C-E95B-473A4B559FA5}"/>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Salesforce – Dining </a:t>
            </a:r>
            <a:r>
              <a:rPr kumimoji="0" lang="en-GB" sz="1000" b="0" i="0" u="none" strike="noStrike" kern="1200" cap="none" spc="0" normalizeH="0" baseline="0" noProof="0" dirty="0" err="1">
                <a:ln>
                  <a:noFill/>
                </a:ln>
                <a:solidFill>
                  <a:prstClr val="white"/>
                </a:solidFill>
                <a:effectLst/>
                <a:uLnTx/>
                <a:uFillTx/>
                <a:latin typeface="Arial"/>
                <a:ea typeface="+mn-ea"/>
                <a:cs typeface="+mn-cs"/>
              </a:rPr>
              <a:t>Alfiasco</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618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in green shirt under water with trash floating in the air&#10;&#10;AI-generated content may be incorrect.">
            <a:extLst>
              <a:ext uri="{FF2B5EF4-FFF2-40B4-BE49-F238E27FC236}">
                <a16:creationId xmlns:a16="http://schemas.microsoft.com/office/drawing/2014/main" id="{529DA32E-08F9-F167-A73D-EFC01AECAC0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22A6F26F-8DE8-2157-9ADE-A82B8CCC514B}"/>
              </a:ext>
            </a:extLst>
          </p:cNvPr>
          <p:cNvSpPr>
            <a:spLocks noGrp="1"/>
          </p:cNvSpPr>
          <p:nvPr>
            <p:ph type="title"/>
          </p:nvPr>
        </p:nvSpPr>
        <p:spPr/>
        <p:txBody>
          <a:bodyPr/>
          <a:lstStyle/>
          <a:p>
            <a:r>
              <a:rPr lang="en-US" dirty="0"/>
              <a:t>2. Greater accessibility means greater reach</a:t>
            </a:r>
            <a:endParaRPr lang="en-GB" dirty="0"/>
          </a:p>
        </p:txBody>
      </p:sp>
      <p:sp>
        <p:nvSpPr>
          <p:cNvPr id="3" name="Text Placeholder 2">
            <a:extLst>
              <a:ext uri="{FF2B5EF4-FFF2-40B4-BE49-F238E27FC236}">
                <a16:creationId xmlns:a16="http://schemas.microsoft.com/office/drawing/2014/main" id="{2D3B6DF6-D414-B0B5-842C-80F989C6E01D}"/>
              </a:ext>
            </a:extLst>
          </p:cNvPr>
          <p:cNvSpPr>
            <a:spLocks noGrp="1"/>
          </p:cNvSpPr>
          <p:nvPr>
            <p:ph type="body" sz="quarter" idx="13"/>
          </p:nvPr>
        </p:nvSpPr>
        <p:spPr>
          <a:xfrm>
            <a:off x="377758" y="1614207"/>
            <a:ext cx="4514753" cy="3651531"/>
          </a:xfrm>
        </p:spPr>
        <p:txBody>
          <a:bodyPr/>
          <a:lstStyle/>
          <a:p>
            <a:r>
              <a:rPr lang="en-GB" dirty="0"/>
              <a:t>The European Blind Union </a:t>
            </a:r>
            <a:r>
              <a:rPr lang="en-GB" u="sng" dirty="0">
                <a:hlinkClick r:id="rId3"/>
              </a:rPr>
              <a:t>estimates</a:t>
            </a:r>
            <a:r>
              <a:rPr lang="en-GB" dirty="0"/>
              <a:t> that there are around 30 million people with blindness and low vision living in geographical Europe, with an average of 1 in 30 Europeans experiencing some form of low vision. </a:t>
            </a:r>
          </a:p>
          <a:p>
            <a:r>
              <a:rPr lang="en-GB" dirty="0"/>
              <a:t>According to the World Health Organisation (WHO), almost 200 million people in the European region experience some degree of deafness or hearing loss. </a:t>
            </a:r>
          </a:p>
          <a:p>
            <a:r>
              <a:rPr lang="en-GB" dirty="0"/>
              <a:t>Access services allow media companies and advertisers to expand their audiences and reach those who have traditionally been excluded.</a:t>
            </a:r>
          </a:p>
          <a:p>
            <a:endParaRPr lang="en-GB" dirty="0"/>
          </a:p>
        </p:txBody>
      </p:sp>
      <p:sp>
        <p:nvSpPr>
          <p:cNvPr id="6" name="TextBox 5">
            <a:extLst>
              <a:ext uri="{FF2B5EF4-FFF2-40B4-BE49-F238E27FC236}">
                <a16:creationId xmlns:a16="http://schemas.microsoft.com/office/drawing/2014/main" id="{0DE83074-E5BB-F4E0-AD89-4C1802E3FC36}"/>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Original Source – Nature Hits Different</a:t>
            </a:r>
          </a:p>
        </p:txBody>
      </p:sp>
    </p:spTree>
    <p:extLst>
      <p:ext uri="{BB962C8B-B14F-4D97-AF65-F5344CB8AC3E}">
        <p14:creationId xmlns:p14="http://schemas.microsoft.com/office/powerpoint/2010/main" val="302815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579BAB-1841-EB75-BB6F-236873996A19}"/>
              </a:ext>
            </a:extLst>
          </p:cNvPr>
          <p:cNvSpPr>
            <a:spLocks noGrp="1"/>
          </p:cNvSpPr>
          <p:nvPr>
            <p:ph type="title"/>
          </p:nvPr>
        </p:nvSpPr>
        <p:spPr/>
        <p:txBody>
          <a:bodyPr/>
          <a:lstStyle/>
          <a:p>
            <a:r>
              <a:rPr lang="en-US" dirty="0"/>
              <a:t>Making ads accessible to all</a:t>
            </a:r>
            <a:endParaRPr lang="en-GB" dirty="0"/>
          </a:p>
        </p:txBody>
      </p:sp>
      <p:sp>
        <p:nvSpPr>
          <p:cNvPr id="6" name="Text Placeholder 5">
            <a:extLst>
              <a:ext uri="{FF2B5EF4-FFF2-40B4-BE49-F238E27FC236}">
                <a16:creationId xmlns:a16="http://schemas.microsoft.com/office/drawing/2014/main" id="{5116E803-6ECB-E93B-E577-C5007FBD5711}"/>
              </a:ext>
            </a:extLst>
          </p:cNvPr>
          <p:cNvSpPr>
            <a:spLocks noGrp="1"/>
          </p:cNvSpPr>
          <p:nvPr>
            <p:ph type="body" sz="quarter" idx="13"/>
          </p:nvPr>
        </p:nvSpPr>
        <p:spPr/>
        <p:txBody>
          <a:bodyPr/>
          <a:lstStyle/>
          <a:p>
            <a:r>
              <a:rPr lang="en-US" dirty="0"/>
              <a:t>Advertising should be for everyone, but most ads are not fully accessible to the audience they are reaching.</a:t>
            </a:r>
          </a:p>
          <a:p>
            <a:r>
              <a:rPr lang="en-US" dirty="0"/>
              <a:t>Most TV ads are not currently designed with accessibility in mind or don’t have access services like subtitles or audio description to help make them more accessible.</a:t>
            </a:r>
          </a:p>
          <a:p>
            <a:endParaRPr lang="en-GB" dirty="0"/>
          </a:p>
        </p:txBody>
      </p:sp>
      <p:pic>
        <p:nvPicPr>
          <p:cNvPr id="3" name="Picture Placeholder 2" descr="A doll sitting on a couch&#10;&#10;AI-generated content may be incorrect.">
            <a:extLst>
              <a:ext uri="{FF2B5EF4-FFF2-40B4-BE49-F238E27FC236}">
                <a16:creationId xmlns:a16="http://schemas.microsoft.com/office/drawing/2014/main" id="{8ACCD0A5-BD29-B56B-7389-252C09992D1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9502" t="-164" r="12026" b="164"/>
          <a:stretch>
            <a:fillRect/>
          </a:stretch>
        </p:blipFill>
        <p:spPr>
          <a:xfrm>
            <a:off x="6007894" y="-9729"/>
            <a:ext cx="6184106" cy="5948364"/>
          </a:xfrm>
        </p:spPr>
      </p:pic>
      <p:sp>
        <p:nvSpPr>
          <p:cNvPr id="4" name="TextBox 3">
            <a:extLst>
              <a:ext uri="{FF2B5EF4-FFF2-40B4-BE49-F238E27FC236}">
                <a16:creationId xmlns:a16="http://schemas.microsoft.com/office/drawing/2014/main" id="{0EDA1D8E-79AC-34A7-9B93-627958B9D5B8}"/>
              </a:ext>
            </a:extLst>
          </p:cNvPr>
          <p:cNvSpPr txBox="1"/>
          <p:nvPr/>
        </p:nvSpPr>
        <p:spPr>
          <a:xfrm rot="16200000">
            <a:off x="9650883" y="3488233"/>
            <a:ext cx="465458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Department for Energy Security and Net Zero – Warm and Fuzzy</a:t>
            </a:r>
          </a:p>
        </p:txBody>
      </p:sp>
    </p:spTree>
    <p:extLst>
      <p:ext uri="{BB962C8B-B14F-4D97-AF65-F5344CB8AC3E}">
        <p14:creationId xmlns:p14="http://schemas.microsoft.com/office/powerpoint/2010/main" val="125845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desk&#10;&#10;AI-generated content may be incorrect.">
            <a:extLst>
              <a:ext uri="{FF2B5EF4-FFF2-40B4-BE49-F238E27FC236}">
                <a16:creationId xmlns:a16="http://schemas.microsoft.com/office/drawing/2014/main" id="{4D79633D-590B-CBBB-EDE1-0099234962E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2BB679C6-90C6-0E93-7A53-B8B7C2B4FF7C}"/>
              </a:ext>
            </a:extLst>
          </p:cNvPr>
          <p:cNvSpPr>
            <a:spLocks noGrp="1"/>
          </p:cNvSpPr>
          <p:nvPr>
            <p:ph type="title"/>
          </p:nvPr>
        </p:nvSpPr>
        <p:spPr/>
        <p:txBody>
          <a:bodyPr>
            <a:normAutofit fontScale="90000"/>
          </a:bodyPr>
          <a:lstStyle/>
          <a:p>
            <a:r>
              <a:rPr lang="en-GB" dirty="0"/>
              <a:t>3. People with disabilities are a sizeable market</a:t>
            </a:r>
            <a:br>
              <a:rPr lang="en-GB" dirty="0"/>
            </a:br>
            <a:endParaRPr lang="en-GB" dirty="0"/>
          </a:p>
        </p:txBody>
      </p:sp>
      <p:sp>
        <p:nvSpPr>
          <p:cNvPr id="3" name="Text Placeholder 2">
            <a:extLst>
              <a:ext uri="{FF2B5EF4-FFF2-40B4-BE49-F238E27FC236}">
                <a16:creationId xmlns:a16="http://schemas.microsoft.com/office/drawing/2014/main" id="{40A0165C-7F21-CF98-6102-A2576F35C470}"/>
              </a:ext>
            </a:extLst>
          </p:cNvPr>
          <p:cNvSpPr>
            <a:spLocks noGrp="1"/>
          </p:cNvSpPr>
          <p:nvPr>
            <p:ph type="body" sz="quarter" idx="13"/>
          </p:nvPr>
        </p:nvSpPr>
        <p:spPr/>
        <p:txBody>
          <a:bodyPr/>
          <a:lstStyle/>
          <a:p>
            <a:r>
              <a:rPr lang="en-GB" dirty="0"/>
              <a:t>Accessibility features allow people with disabilities to enjoy the advertising that informs their consumer choices. </a:t>
            </a:r>
          </a:p>
          <a:p>
            <a:r>
              <a:rPr lang="en-GB" dirty="0"/>
              <a:t>According to the WHO, people with disabilities </a:t>
            </a:r>
            <a:r>
              <a:rPr lang="en-GB" u="sng" dirty="0">
                <a:hlinkClick r:id="rId3"/>
              </a:rPr>
              <a:t>make up</a:t>
            </a:r>
            <a:r>
              <a:rPr lang="en-GB" dirty="0"/>
              <a:t> over 1 billion people globally– this figure is set to increase due to ageing populations and other demographic trends. </a:t>
            </a:r>
          </a:p>
          <a:p>
            <a:r>
              <a:rPr lang="en-GB" dirty="0"/>
              <a:t>People with disabilities, therefore, represent a sizeable market. One study </a:t>
            </a:r>
            <a:r>
              <a:rPr lang="en-GB" u="sng" dirty="0">
                <a:hlinkClick r:id="rId4"/>
              </a:rPr>
              <a:t>estimates</a:t>
            </a:r>
            <a:r>
              <a:rPr lang="en-GB" dirty="0"/>
              <a:t> that the total disability market influences over $13 trillion USD in annual disposable income – a market larger than China.</a:t>
            </a:r>
          </a:p>
          <a:p>
            <a:endParaRPr lang="en-GB" dirty="0"/>
          </a:p>
        </p:txBody>
      </p:sp>
      <p:sp>
        <p:nvSpPr>
          <p:cNvPr id="6" name="TextBox 5">
            <a:extLst>
              <a:ext uri="{FF2B5EF4-FFF2-40B4-BE49-F238E27FC236}">
                <a16:creationId xmlns:a16="http://schemas.microsoft.com/office/drawing/2014/main" id="{1FC5AB29-0BCF-D356-C077-893FF025E607}"/>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Smarty - </a:t>
            </a:r>
            <a:r>
              <a:rPr kumimoji="0" lang="en-GB" sz="1000" b="0" i="0" u="none" strike="noStrike" kern="1200" cap="none" spc="0" normalizeH="0" baseline="0" noProof="0" dirty="0" err="1">
                <a:ln>
                  <a:noFill/>
                </a:ln>
                <a:solidFill>
                  <a:prstClr val="white"/>
                </a:solidFill>
                <a:effectLst/>
                <a:uLnTx/>
                <a:uFillTx/>
                <a:latin typeface="Arial"/>
                <a:ea typeface="+mn-ea"/>
                <a:cs typeface="+mn-cs"/>
              </a:rPr>
              <a:t>ZigZag</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614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CFA4-B0B9-949B-C470-7E19E5353704}"/>
              </a:ext>
            </a:extLst>
          </p:cNvPr>
          <p:cNvSpPr>
            <a:spLocks noGrp="1"/>
          </p:cNvSpPr>
          <p:nvPr>
            <p:ph type="title"/>
          </p:nvPr>
        </p:nvSpPr>
        <p:spPr>
          <a:xfrm>
            <a:off x="371476" y="359944"/>
            <a:ext cx="5520277" cy="1021181"/>
          </a:xfrm>
        </p:spPr>
        <p:txBody>
          <a:bodyPr>
            <a:normAutofit fontScale="90000"/>
          </a:bodyPr>
          <a:lstStyle/>
          <a:p>
            <a:r>
              <a:rPr lang="en-US" sz="2600" dirty="0"/>
              <a:t>4. Accessibility is viewed positively by the general population</a:t>
            </a:r>
            <a:endParaRPr lang="en-GB" sz="2600" dirty="0"/>
          </a:p>
        </p:txBody>
      </p:sp>
      <p:sp>
        <p:nvSpPr>
          <p:cNvPr id="3" name="Text Placeholder 2">
            <a:extLst>
              <a:ext uri="{FF2B5EF4-FFF2-40B4-BE49-F238E27FC236}">
                <a16:creationId xmlns:a16="http://schemas.microsoft.com/office/drawing/2014/main" id="{D86BD14D-0947-67A9-E358-38510A01FEBB}"/>
              </a:ext>
            </a:extLst>
          </p:cNvPr>
          <p:cNvSpPr>
            <a:spLocks noGrp="1"/>
          </p:cNvSpPr>
          <p:nvPr>
            <p:ph type="body" sz="quarter" idx="13"/>
          </p:nvPr>
        </p:nvSpPr>
        <p:spPr/>
        <p:txBody>
          <a:bodyPr/>
          <a:lstStyle/>
          <a:p>
            <a:r>
              <a:rPr lang="en-GB" dirty="0"/>
              <a:t>Over 3.3 billion people </a:t>
            </a:r>
            <a:r>
              <a:rPr lang="en-GB" u="sng" dirty="0">
                <a:hlinkClick r:id="rId2"/>
              </a:rPr>
              <a:t>globally</a:t>
            </a:r>
            <a:r>
              <a:rPr lang="en-GB" dirty="0"/>
              <a:t> have a friend or family member with a disability and </a:t>
            </a:r>
            <a:r>
              <a:rPr lang="en-GB" u="sng" dirty="0">
                <a:hlinkClick r:id="rId3"/>
              </a:rPr>
              <a:t>almost everyone</a:t>
            </a:r>
            <a:r>
              <a:rPr lang="en-GB" dirty="0"/>
              <a:t> is likely to experience some form of disability – either temporary or permanent – at some point in life. </a:t>
            </a:r>
          </a:p>
          <a:p>
            <a:r>
              <a:rPr lang="en-GB" dirty="0"/>
              <a:t>As disability affects almost all of us in one way or another, greater accessibility is positively viewed by the wider population. </a:t>
            </a:r>
          </a:p>
          <a:p>
            <a:r>
              <a:rPr lang="en-GB" dirty="0"/>
              <a:t>In fact, </a:t>
            </a:r>
            <a:r>
              <a:rPr lang="en-GB" u="sng" dirty="0">
                <a:hlinkClick r:id="rId4"/>
              </a:rPr>
              <a:t>one study</a:t>
            </a:r>
            <a:r>
              <a:rPr lang="en-GB" dirty="0"/>
              <a:t> found that purpose-driven companies, such as those with commitments to inclusion and accessibility, have a distinct advantage in the marketplace.</a:t>
            </a:r>
          </a:p>
          <a:p>
            <a:endParaRPr lang="en-GB" dirty="0"/>
          </a:p>
        </p:txBody>
      </p:sp>
      <p:pic>
        <p:nvPicPr>
          <p:cNvPr id="8" name="Picture Placeholder 7" descr="A person with a drink in her hand&#10;&#10;AI-generated content may be incorrect.">
            <a:extLst>
              <a:ext uri="{FF2B5EF4-FFF2-40B4-BE49-F238E27FC236}">
                <a16:creationId xmlns:a16="http://schemas.microsoft.com/office/drawing/2014/main" id="{FE86EAE1-3313-58F6-E94E-8EB10789848F}"/>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0764" r="20764"/>
          <a:stretch>
            <a:fillRect/>
          </a:stretch>
        </p:blipFill>
        <p:spPr/>
      </p:pic>
      <p:sp>
        <p:nvSpPr>
          <p:cNvPr id="6" name="TextBox 5">
            <a:extLst>
              <a:ext uri="{FF2B5EF4-FFF2-40B4-BE49-F238E27FC236}">
                <a16:creationId xmlns:a16="http://schemas.microsoft.com/office/drawing/2014/main" id="{DA2306A7-50E1-5BC9-AD37-B9A02F04C076}"/>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AG1 – One Step</a:t>
            </a:r>
          </a:p>
        </p:txBody>
      </p:sp>
    </p:spTree>
    <p:extLst>
      <p:ext uri="{BB962C8B-B14F-4D97-AF65-F5344CB8AC3E}">
        <p14:creationId xmlns:p14="http://schemas.microsoft.com/office/powerpoint/2010/main" val="72315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CA0A-F5E8-137B-6CA6-5FE923369C59}"/>
              </a:ext>
            </a:extLst>
          </p:cNvPr>
          <p:cNvSpPr>
            <a:spLocks noGrp="1"/>
          </p:cNvSpPr>
          <p:nvPr>
            <p:ph type="title"/>
          </p:nvPr>
        </p:nvSpPr>
        <p:spPr/>
        <p:txBody>
          <a:bodyPr>
            <a:normAutofit fontScale="90000"/>
          </a:bodyPr>
          <a:lstStyle/>
          <a:p>
            <a:r>
              <a:rPr lang="en-GB" dirty="0"/>
              <a:t>5. Access services are used by audiences without disabilities</a:t>
            </a:r>
            <a:br>
              <a:rPr lang="en-GB" dirty="0"/>
            </a:br>
            <a:endParaRPr lang="en-GB" dirty="0"/>
          </a:p>
        </p:txBody>
      </p:sp>
      <p:sp>
        <p:nvSpPr>
          <p:cNvPr id="3" name="Text Placeholder 2">
            <a:extLst>
              <a:ext uri="{FF2B5EF4-FFF2-40B4-BE49-F238E27FC236}">
                <a16:creationId xmlns:a16="http://schemas.microsoft.com/office/drawing/2014/main" id="{7E6B8945-F3D5-A742-2B2B-723C13B35625}"/>
              </a:ext>
            </a:extLst>
          </p:cNvPr>
          <p:cNvSpPr>
            <a:spLocks noGrp="1"/>
          </p:cNvSpPr>
          <p:nvPr>
            <p:ph type="body" sz="quarter" idx="13"/>
          </p:nvPr>
        </p:nvSpPr>
        <p:spPr>
          <a:xfrm>
            <a:off x="377758" y="1614207"/>
            <a:ext cx="4368867" cy="4217250"/>
          </a:xfrm>
        </p:spPr>
        <p:txBody>
          <a:bodyPr>
            <a:normAutofit lnSpcReduction="10000"/>
          </a:bodyPr>
          <a:lstStyle/>
          <a:p>
            <a:r>
              <a:rPr lang="en-GB" dirty="0"/>
              <a:t>Ofcom </a:t>
            </a:r>
            <a:r>
              <a:rPr lang="en-GB" u="sng" dirty="0">
                <a:hlinkClick r:id="rId2"/>
              </a:rPr>
              <a:t>found</a:t>
            </a:r>
            <a:r>
              <a:rPr lang="en-GB" dirty="0"/>
              <a:t> that 18% of the UK population (7.5 million people) use closed captions while only 1.5 million of those people are deaf or have hearing loss. </a:t>
            </a:r>
          </a:p>
          <a:p>
            <a:r>
              <a:rPr lang="en-GB" dirty="0"/>
              <a:t>80% of those television viewers, therefore, are using closed captions for reasons other than an auditory disability – they could be non-native speakers or watching in noisy environments. </a:t>
            </a:r>
          </a:p>
          <a:p>
            <a:r>
              <a:rPr lang="en-GB" dirty="0"/>
              <a:t>TV content is now available anywhere, anytime and on any device, and users are increasingly watching TV on the go, with subtitles activated. </a:t>
            </a:r>
          </a:p>
          <a:p>
            <a:r>
              <a:rPr lang="en-GB" dirty="0"/>
              <a:t>In fact, young people today are almost </a:t>
            </a:r>
            <a:r>
              <a:rPr lang="en-GB" u="sng" dirty="0">
                <a:hlinkClick r:id="rId3"/>
              </a:rPr>
              <a:t>four times more likely</a:t>
            </a:r>
            <a:r>
              <a:rPr lang="en-GB" dirty="0"/>
              <a:t> than older viewers to watch TV shows with subtitles, despite being less likely to have hearing loss.</a:t>
            </a:r>
          </a:p>
          <a:p>
            <a:endParaRPr lang="en-GB" dirty="0"/>
          </a:p>
        </p:txBody>
      </p:sp>
      <p:pic>
        <p:nvPicPr>
          <p:cNvPr id="8" name="Picture Placeholder 7" descr="A person sitting on a couch holding a baby&#10;&#10;AI-generated content may be incorrect.">
            <a:extLst>
              <a:ext uri="{FF2B5EF4-FFF2-40B4-BE49-F238E27FC236}">
                <a16:creationId xmlns:a16="http://schemas.microsoft.com/office/drawing/2014/main" id="{7B078995-F539-4E37-EFDF-ECC4C0FE022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0764" r="20764"/>
          <a:stretch>
            <a:fillRect/>
          </a:stretch>
        </p:blipFill>
        <p:spPr/>
      </p:pic>
      <p:sp>
        <p:nvSpPr>
          <p:cNvPr id="6" name="TextBox 5">
            <a:extLst>
              <a:ext uri="{FF2B5EF4-FFF2-40B4-BE49-F238E27FC236}">
                <a16:creationId xmlns:a16="http://schemas.microsoft.com/office/drawing/2014/main" id="{4EE5DF35-B4E3-5462-38EA-A0DF78245C60}"/>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Heinz – Loved by Babies, Craved by Parents</a:t>
            </a:r>
          </a:p>
        </p:txBody>
      </p:sp>
    </p:spTree>
    <p:extLst>
      <p:ext uri="{BB962C8B-B14F-4D97-AF65-F5344CB8AC3E}">
        <p14:creationId xmlns:p14="http://schemas.microsoft.com/office/powerpoint/2010/main" val="6169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E13B9-2D80-2471-A4F7-5D5A73389FA9}"/>
              </a:ext>
            </a:extLst>
          </p:cNvPr>
          <p:cNvSpPr>
            <a:spLocks noGrp="1"/>
          </p:cNvSpPr>
          <p:nvPr>
            <p:ph type="title"/>
          </p:nvPr>
        </p:nvSpPr>
        <p:spPr/>
        <p:txBody>
          <a:bodyPr>
            <a:noAutofit/>
          </a:bodyPr>
          <a:lstStyle/>
          <a:p>
            <a:r>
              <a:rPr lang="en-GB" sz="2400" dirty="0"/>
              <a:t>6. Major advertisers and industry bodies are committing to accessibility</a:t>
            </a:r>
            <a:br>
              <a:rPr lang="en-GB" sz="2400" dirty="0"/>
            </a:br>
            <a:endParaRPr lang="en-GB" sz="2400" dirty="0"/>
          </a:p>
        </p:txBody>
      </p:sp>
      <p:sp>
        <p:nvSpPr>
          <p:cNvPr id="3" name="Text Placeholder 2">
            <a:extLst>
              <a:ext uri="{FF2B5EF4-FFF2-40B4-BE49-F238E27FC236}">
                <a16:creationId xmlns:a16="http://schemas.microsoft.com/office/drawing/2014/main" id="{735A18B5-4718-76B2-2879-16FC0DF2271D}"/>
              </a:ext>
            </a:extLst>
          </p:cNvPr>
          <p:cNvSpPr>
            <a:spLocks noGrp="1"/>
          </p:cNvSpPr>
          <p:nvPr>
            <p:ph type="body" sz="quarter" idx="13"/>
          </p:nvPr>
        </p:nvSpPr>
        <p:spPr>
          <a:xfrm>
            <a:off x="377758" y="1614207"/>
            <a:ext cx="4368867" cy="4234502"/>
          </a:xfrm>
        </p:spPr>
        <p:txBody>
          <a:bodyPr>
            <a:normAutofit lnSpcReduction="10000"/>
          </a:bodyPr>
          <a:lstStyle/>
          <a:p>
            <a:r>
              <a:rPr lang="en-GB" dirty="0"/>
              <a:t>Global advertisers are making commitments to ensure their campaign messaging across all channels is more accessible, with accessibility increasingly considered within the context of wider diversity and inclusion objectives. </a:t>
            </a:r>
          </a:p>
          <a:p>
            <a:r>
              <a:rPr lang="en-GB" dirty="0"/>
              <a:t>P&amp;G, for example, aim to make 100% of their advertising accessible by 2025, an important first move that is being supported by other advertisers such as Unilever, Mastercard, Diageo and others as well as the World Federation of Advertisers and the European Association of Communication Agencies. </a:t>
            </a:r>
          </a:p>
          <a:p>
            <a:r>
              <a:rPr lang="en-GB" dirty="0"/>
              <a:t>In this guide, you will find some examples of accessible ads made by organisations who have made progress on their accessibility journey.</a:t>
            </a:r>
          </a:p>
          <a:p>
            <a:endParaRPr lang="en-GB" dirty="0"/>
          </a:p>
        </p:txBody>
      </p:sp>
      <p:pic>
        <p:nvPicPr>
          <p:cNvPr id="8" name="Picture Placeholder 7" descr="A person standing on a rock&#10;&#10;AI-generated content may be incorrect.">
            <a:extLst>
              <a:ext uri="{FF2B5EF4-FFF2-40B4-BE49-F238E27FC236}">
                <a16:creationId xmlns:a16="http://schemas.microsoft.com/office/drawing/2014/main" id="{C65D1669-1818-1128-0C16-10EBF1B3946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a:fillRect/>
          </a:stretch>
        </p:blipFill>
        <p:spPr/>
      </p:pic>
      <p:sp>
        <p:nvSpPr>
          <p:cNvPr id="6" name="TextBox 5">
            <a:extLst>
              <a:ext uri="{FF2B5EF4-FFF2-40B4-BE49-F238E27FC236}">
                <a16:creationId xmlns:a16="http://schemas.microsoft.com/office/drawing/2014/main" id="{DB9F2B59-BB6B-6883-6868-D232566BB84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Under Armour – Antonio Rudiger</a:t>
            </a:r>
          </a:p>
        </p:txBody>
      </p:sp>
    </p:spTree>
    <p:extLst>
      <p:ext uri="{BB962C8B-B14F-4D97-AF65-F5344CB8AC3E}">
        <p14:creationId xmlns:p14="http://schemas.microsoft.com/office/powerpoint/2010/main" val="235233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A96E-0ECD-077E-D9B0-1A6AB08D543C}"/>
              </a:ext>
            </a:extLst>
          </p:cNvPr>
          <p:cNvSpPr>
            <a:spLocks noGrp="1"/>
          </p:cNvSpPr>
          <p:nvPr>
            <p:ph type="title"/>
          </p:nvPr>
        </p:nvSpPr>
        <p:spPr/>
        <p:txBody>
          <a:bodyPr>
            <a:noAutofit/>
          </a:bodyPr>
          <a:lstStyle/>
          <a:p>
            <a:r>
              <a:rPr lang="en-US" sz="2400" dirty="0"/>
              <a:t>7. Ensuring greater media accessibility may soon be a requirement</a:t>
            </a:r>
            <a:endParaRPr lang="en-GB" sz="2400" dirty="0"/>
          </a:p>
        </p:txBody>
      </p:sp>
      <p:sp>
        <p:nvSpPr>
          <p:cNvPr id="3" name="Text Placeholder 2">
            <a:extLst>
              <a:ext uri="{FF2B5EF4-FFF2-40B4-BE49-F238E27FC236}">
                <a16:creationId xmlns:a16="http://schemas.microsoft.com/office/drawing/2014/main" id="{362B0AAA-21AA-C1A6-BBCC-87D92270A011}"/>
              </a:ext>
            </a:extLst>
          </p:cNvPr>
          <p:cNvSpPr>
            <a:spLocks noGrp="1"/>
          </p:cNvSpPr>
          <p:nvPr>
            <p:ph type="body" sz="quarter" idx="13"/>
          </p:nvPr>
        </p:nvSpPr>
        <p:spPr/>
        <p:txBody>
          <a:bodyPr/>
          <a:lstStyle/>
          <a:p>
            <a:r>
              <a:rPr lang="en-GB" dirty="0"/>
              <a:t>Organisations such as the </a:t>
            </a:r>
            <a:r>
              <a:rPr lang="en-GB" u="sng" dirty="0">
                <a:hlinkClick r:id="rId2"/>
              </a:rPr>
              <a:t>RNID</a:t>
            </a:r>
            <a:r>
              <a:rPr lang="en-GB" dirty="0"/>
              <a:t> &amp; </a:t>
            </a:r>
            <a:r>
              <a:rPr lang="en-GB" u="sng" dirty="0">
                <a:hlinkClick r:id="rId3"/>
              </a:rPr>
              <a:t>RNIB </a:t>
            </a:r>
            <a:r>
              <a:rPr lang="en-GB" dirty="0"/>
              <a:t>who champion audiences with disabilities have been campaigning for years on this topic and legislation is soon to be in place that will help to drive better accessibility. </a:t>
            </a:r>
          </a:p>
          <a:p>
            <a:r>
              <a:rPr lang="en-GB" dirty="0"/>
              <a:t>The </a:t>
            </a:r>
            <a:r>
              <a:rPr lang="en-GB" u="sng" dirty="0">
                <a:hlinkClick r:id="rId4"/>
              </a:rPr>
              <a:t>European Accessibility Act (2025)</a:t>
            </a:r>
            <a:r>
              <a:rPr lang="en-GB" dirty="0"/>
              <a:t> will be rolled out across all EU countries to make products and services more accessible.</a:t>
            </a:r>
          </a:p>
          <a:p>
            <a:r>
              <a:rPr lang="en-GB" u="sng" dirty="0">
                <a:hlinkClick r:id="rId5"/>
              </a:rPr>
              <a:t>Learn more</a:t>
            </a:r>
            <a:r>
              <a:rPr lang="en-GB" dirty="0"/>
              <a:t> about what this means for global organisations.</a:t>
            </a:r>
          </a:p>
          <a:p>
            <a:endParaRPr lang="en-GB" dirty="0"/>
          </a:p>
        </p:txBody>
      </p:sp>
      <p:pic>
        <p:nvPicPr>
          <p:cNvPr id="9" name="Picture Placeholder 8" descr="A group of people sitting around a table&#10;&#10;AI-generated content may be incorrect.">
            <a:extLst>
              <a:ext uri="{FF2B5EF4-FFF2-40B4-BE49-F238E27FC236}">
                <a16:creationId xmlns:a16="http://schemas.microsoft.com/office/drawing/2014/main" id="{9F812EEC-7A22-A15A-6FB0-07D02390427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20764" r="20764"/>
          <a:stretch>
            <a:fillRect/>
          </a:stretch>
        </p:blipFill>
        <p:spPr/>
      </p:pic>
      <p:sp>
        <p:nvSpPr>
          <p:cNvPr id="6" name="TextBox 5">
            <a:extLst>
              <a:ext uri="{FF2B5EF4-FFF2-40B4-BE49-F238E27FC236}">
                <a16:creationId xmlns:a16="http://schemas.microsoft.com/office/drawing/2014/main" id="{96E51996-A4AE-7282-152B-CD260684517A}"/>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McDonald’s – Big Arch</a:t>
            </a:r>
          </a:p>
        </p:txBody>
      </p:sp>
    </p:spTree>
    <p:extLst>
      <p:ext uri="{BB962C8B-B14F-4D97-AF65-F5344CB8AC3E}">
        <p14:creationId xmlns:p14="http://schemas.microsoft.com/office/powerpoint/2010/main" val="287441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8A45-0BBA-7D87-1039-96F3199425A6}"/>
              </a:ext>
            </a:extLst>
          </p:cNvPr>
          <p:cNvSpPr>
            <a:spLocks noGrp="1"/>
          </p:cNvSpPr>
          <p:nvPr>
            <p:ph type="title"/>
          </p:nvPr>
        </p:nvSpPr>
        <p:spPr/>
        <p:txBody>
          <a:bodyPr>
            <a:noAutofit/>
          </a:bodyPr>
          <a:lstStyle/>
          <a:p>
            <a:r>
              <a:rPr lang="en-GB" sz="2500"/>
              <a:t>8. Delivering access services for advertising is easier than you think</a:t>
            </a:r>
            <a:br>
              <a:rPr lang="en-GB" sz="2500"/>
            </a:br>
            <a:endParaRPr lang="en-GB" sz="2500" b="0" dirty="0"/>
          </a:p>
        </p:txBody>
      </p:sp>
      <p:sp>
        <p:nvSpPr>
          <p:cNvPr id="3" name="Text Placeholder 2">
            <a:extLst>
              <a:ext uri="{FF2B5EF4-FFF2-40B4-BE49-F238E27FC236}">
                <a16:creationId xmlns:a16="http://schemas.microsoft.com/office/drawing/2014/main" id="{7229FAC5-7B49-FEB8-F413-BAB7256A6FF9}"/>
              </a:ext>
            </a:extLst>
          </p:cNvPr>
          <p:cNvSpPr>
            <a:spLocks noGrp="1"/>
          </p:cNvSpPr>
          <p:nvPr>
            <p:ph type="body" sz="quarter" idx="13"/>
          </p:nvPr>
        </p:nvSpPr>
        <p:spPr/>
        <p:txBody>
          <a:bodyPr/>
          <a:lstStyle/>
          <a:p>
            <a:r>
              <a:rPr lang="en-GB" dirty="0"/>
              <a:t>The technical infrastructure required to deliver access services on TV already exists and is already being used for TV programming, where subtitles and audio description is more readily available. </a:t>
            </a:r>
          </a:p>
          <a:p>
            <a:r>
              <a:rPr lang="en-GB" dirty="0"/>
              <a:t>For broadcasters, extending this capability to commercial breaks on their live linear broadcast is not difficult. </a:t>
            </a:r>
          </a:p>
          <a:p>
            <a:r>
              <a:rPr lang="en-GB" dirty="0"/>
              <a:t>On digital platforms, many access services are already supported, such as subtitles and alt text, and wider support is being developed.</a:t>
            </a:r>
          </a:p>
          <a:p>
            <a:endParaRPr lang="en-GB" dirty="0"/>
          </a:p>
        </p:txBody>
      </p:sp>
      <p:pic>
        <p:nvPicPr>
          <p:cNvPr id="9" name="Picture Placeholder 8" descr="A group of people in purple uniforms&#10;&#10;AI-generated content may be incorrect.">
            <a:extLst>
              <a:ext uri="{FF2B5EF4-FFF2-40B4-BE49-F238E27FC236}">
                <a16:creationId xmlns:a16="http://schemas.microsoft.com/office/drawing/2014/main" id="{DFF9B9CC-128B-1D3D-AF91-22E66247D7A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p:blipFill>
        <p:spPr/>
      </p:pic>
      <p:sp>
        <p:nvSpPr>
          <p:cNvPr id="6" name="TextBox 5">
            <a:extLst>
              <a:ext uri="{FF2B5EF4-FFF2-40B4-BE49-F238E27FC236}">
                <a16:creationId xmlns:a16="http://schemas.microsoft.com/office/drawing/2014/main" id="{994CAAA4-11CF-4A80-9E7A-1F6578001F6F}"/>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Bensons for Beds - Obsessed</a:t>
            </a:r>
          </a:p>
        </p:txBody>
      </p:sp>
      <p:sp>
        <p:nvSpPr>
          <p:cNvPr id="8" name="Text Placeholder 4">
            <a:extLst>
              <a:ext uri="{FF2B5EF4-FFF2-40B4-BE49-F238E27FC236}">
                <a16:creationId xmlns:a16="http://schemas.microsoft.com/office/drawing/2014/main" id="{F270018C-96BE-F824-A869-58E0E45D321C}"/>
              </a:ext>
            </a:extLst>
          </p:cNvPr>
          <p:cNvSpPr>
            <a:spLocks noGrp="1"/>
          </p:cNvSpPr>
          <p:nvPr>
            <p:ph type="body" sz="quarter" idx="15"/>
          </p:nvPr>
        </p:nvSpPr>
        <p:spPr>
          <a:xfrm>
            <a:off x="377758" y="5365115"/>
            <a:ext cx="4368867" cy="304800"/>
          </a:xfrm>
        </p:spPr>
        <p:txBody>
          <a:bodyPr/>
          <a:lstStyle/>
          <a:p>
            <a:r>
              <a:rPr lang="en-GB" sz="1200" dirty="0"/>
              <a:t>More at </a:t>
            </a:r>
            <a:r>
              <a:rPr lang="en-GB" sz="1200" dirty="0">
                <a:hlinkClick r:id="rId3"/>
              </a:rPr>
              <a:t>https://</a:t>
            </a:r>
            <a:r>
              <a:rPr lang="en-GB" sz="1200" dirty="0" err="1">
                <a:hlinkClick r:id="rId3"/>
              </a:rPr>
              <a:t>adaccessibility.org</a:t>
            </a:r>
            <a:r>
              <a:rPr lang="en-GB" sz="1200" dirty="0">
                <a:hlinkClick r:id="rId3"/>
              </a:rPr>
              <a:t>/</a:t>
            </a:r>
            <a:r>
              <a:rPr lang="en-GB" sz="1200" dirty="0" err="1">
                <a:hlinkClick r:id="rId3"/>
              </a:rPr>
              <a:t>business-case#Reasons</a:t>
            </a:r>
            <a:r>
              <a:rPr lang="en-GB" sz="1200" dirty="0"/>
              <a:t> </a:t>
            </a:r>
          </a:p>
        </p:txBody>
      </p:sp>
    </p:spTree>
    <p:extLst>
      <p:ext uri="{BB962C8B-B14F-4D97-AF65-F5344CB8AC3E}">
        <p14:creationId xmlns:p14="http://schemas.microsoft.com/office/powerpoint/2010/main" val="137349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in a room&#10;&#10;AI-generated content may be incorrect.">
            <a:extLst>
              <a:ext uri="{FF2B5EF4-FFF2-40B4-BE49-F238E27FC236}">
                <a16:creationId xmlns:a16="http://schemas.microsoft.com/office/drawing/2014/main" id="{47D2F17D-DF2C-1E73-BFD1-CE5EDE64D6F9}"/>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69" r="69"/>
          <a:stretch>
            <a:fillRect/>
          </a:stretch>
        </p:blipFill>
        <p:spPr/>
      </p:pic>
      <p:sp>
        <p:nvSpPr>
          <p:cNvPr id="17" name="Rectangle 16">
            <a:extLst>
              <a:ext uri="{FF2B5EF4-FFF2-40B4-BE49-F238E27FC236}">
                <a16:creationId xmlns:a16="http://schemas.microsoft.com/office/drawing/2014/main" id="{E6F6D5C7-368A-F03B-DCF6-4E1B7E2362EA}"/>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8" name="Title 7">
            <a:extLst>
              <a:ext uri="{FF2B5EF4-FFF2-40B4-BE49-F238E27FC236}">
                <a16:creationId xmlns:a16="http://schemas.microsoft.com/office/drawing/2014/main" id="{3DA006CA-AFBC-2CB5-26C4-58482CFE5CBF}"/>
              </a:ext>
            </a:extLst>
          </p:cNvPr>
          <p:cNvSpPr>
            <a:spLocks noGrp="1"/>
          </p:cNvSpPr>
          <p:nvPr>
            <p:ph type="title"/>
          </p:nvPr>
        </p:nvSpPr>
        <p:spPr>
          <a:xfrm>
            <a:off x="371475" y="359944"/>
            <a:ext cx="8480293" cy="3743426"/>
          </a:xfrm>
          <a:solidFill>
            <a:schemeClr val="accent1">
              <a:alpha val="35000"/>
            </a:schemeClr>
          </a:solidFill>
        </p:spPr>
        <p:txBody>
          <a:bodyPr/>
          <a:lstStyle/>
          <a:p>
            <a:r>
              <a:rPr lang="en-GB" b="1" dirty="0"/>
              <a:t>1 in 3 </a:t>
            </a:r>
            <a:r>
              <a:rPr lang="en-GB" dirty="0"/>
              <a:t>people</a:t>
            </a:r>
            <a:r>
              <a:rPr lang="en-GB" b="1" dirty="0"/>
              <a:t> </a:t>
            </a:r>
            <a:r>
              <a:rPr lang="en-GB" dirty="0"/>
              <a:t>have a disability or access needs</a:t>
            </a:r>
            <a:br>
              <a:rPr lang="en-GB" dirty="0"/>
            </a:br>
            <a:br>
              <a:rPr lang="en-GB" dirty="0"/>
            </a:br>
            <a:r>
              <a:rPr lang="en-GB" b="1" dirty="0"/>
              <a:t>9 in 10 </a:t>
            </a:r>
            <a:r>
              <a:rPr lang="en-GB" dirty="0"/>
              <a:t>of them agree brands have a duty to ensure ads are accessible</a:t>
            </a:r>
          </a:p>
        </p:txBody>
      </p:sp>
      <p:sp>
        <p:nvSpPr>
          <p:cNvPr id="9" name="Text Placeholder 8">
            <a:extLst>
              <a:ext uri="{FF2B5EF4-FFF2-40B4-BE49-F238E27FC236}">
                <a16:creationId xmlns:a16="http://schemas.microsoft.com/office/drawing/2014/main" id="{B9F19508-C4CC-24DB-D91C-9D4F7AA12836}"/>
              </a:ext>
            </a:extLst>
          </p:cNvPr>
          <p:cNvSpPr>
            <a:spLocks noGrp="1"/>
          </p:cNvSpPr>
          <p:nvPr>
            <p:ph type="body" sz="quarter" idx="13"/>
          </p:nvPr>
        </p:nvSpPr>
        <p:spPr>
          <a:xfrm>
            <a:off x="497606" y="4452241"/>
            <a:ext cx="2858126" cy="357149"/>
          </a:xfrm>
        </p:spPr>
        <p:txBody>
          <a:bodyPr/>
          <a:lstStyle/>
          <a:p>
            <a:r>
              <a:rPr lang="en-GB" dirty="0"/>
              <a:t>Source: The Valuable 500</a:t>
            </a:r>
          </a:p>
        </p:txBody>
      </p:sp>
      <p:pic>
        <p:nvPicPr>
          <p:cNvPr id="2" name="Picture 1">
            <a:extLst>
              <a:ext uri="{FF2B5EF4-FFF2-40B4-BE49-F238E27FC236}">
                <a16:creationId xmlns:a16="http://schemas.microsoft.com/office/drawing/2014/main" id="{13F3C8AB-8B82-0FDE-04D1-D6A2507832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3" name="TextBox 2">
            <a:extLst>
              <a:ext uri="{FF2B5EF4-FFF2-40B4-BE49-F238E27FC236}">
                <a16:creationId xmlns:a16="http://schemas.microsoft.com/office/drawing/2014/main" id="{58D8395E-3676-16E8-7660-04E18CD20CF5}"/>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Sky Broadband - Sugababes</a:t>
            </a:r>
          </a:p>
        </p:txBody>
      </p:sp>
    </p:spTree>
    <p:extLst>
      <p:ext uri="{BB962C8B-B14F-4D97-AF65-F5344CB8AC3E}">
        <p14:creationId xmlns:p14="http://schemas.microsoft.com/office/powerpoint/2010/main" val="320399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AA8AF4-9CCC-5C41-EA89-63832D96ECD8}"/>
              </a:ext>
            </a:extLst>
          </p:cNvPr>
          <p:cNvSpPr>
            <a:spLocks noGrp="1"/>
          </p:cNvSpPr>
          <p:nvPr>
            <p:ph type="title"/>
          </p:nvPr>
        </p:nvSpPr>
        <p:spPr/>
        <p:txBody>
          <a:bodyPr/>
          <a:lstStyle/>
          <a:p>
            <a:r>
              <a:rPr lang="en-US" dirty="0"/>
              <a:t>A missed opportunity to </a:t>
            </a:r>
            <a:r>
              <a:rPr lang="en-US" dirty="0" err="1"/>
              <a:t>maximise</a:t>
            </a:r>
            <a:r>
              <a:rPr lang="en-US" dirty="0"/>
              <a:t> reach &amp; impact</a:t>
            </a:r>
            <a:endParaRPr lang="en-GB" dirty="0"/>
          </a:p>
        </p:txBody>
      </p:sp>
      <p:sp>
        <p:nvSpPr>
          <p:cNvPr id="6" name="Text Placeholder 5">
            <a:extLst>
              <a:ext uri="{FF2B5EF4-FFF2-40B4-BE49-F238E27FC236}">
                <a16:creationId xmlns:a16="http://schemas.microsoft.com/office/drawing/2014/main" id="{8ACF305C-CDAD-D8F6-88E2-D3524F9F4535}"/>
              </a:ext>
            </a:extLst>
          </p:cNvPr>
          <p:cNvSpPr>
            <a:spLocks noGrp="1"/>
          </p:cNvSpPr>
          <p:nvPr>
            <p:ph type="body" sz="quarter" idx="13"/>
          </p:nvPr>
        </p:nvSpPr>
        <p:spPr/>
        <p:txBody>
          <a:bodyPr>
            <a:normAutofit/>
          </a:bodyPr>
          <a:lstStyle/>
          <a:p>
            <a:r>
              <a:rPr lang="en-US" dirty="0">
                <a:hlinkClick r:id="rId3"/>
              </a:rPr>
              <a:t>RNID estimates </a:t>
            </a:r>
            <a:r>
              <a:rPr lang="en-US" dirty="0"/>
              <a:t>that </a:t>
            </a:r>
            <a:r>
              <a:rPr lang="en-US" b="1" dirty="0">
                <a:solidFill>
                  <a:schemeClr val="tx2"/>
                </a:solidFill>
              </a:rPr>
              <a:t>1 in 3 adults in the UK </a:t>
            </a:r>
            <a:r>
              <a:rPr lang="en-US" dirty="0"/>
              <a:t>are </a:t>
            </a:r>
            <a:r>
              <a:rPr lang="en-US" b="1" dirty="0">
                <a:solidFill>
                  <a:schemeClr val="tx2"/>
                </a:solidFill>
              </a:rPr>
              <a:t>deaf, have hearing loss or tinnitus</a:t>
            </a:r>
            <a:r>
              <a:rPr lang="en-US" dirty="0"/>
              <a:t>. That’s the equivalent of </a:t>
            </a:r>
            <a:r>
              <a:rPr lang="en-US" b="1" dirty="0">
                <a:solidFill>
                  <a:schemeClr val="tx2"/>
                </a:solidFill>
              </a:rPr>
              <a:t>18 million adults </a:t>
            </a:r>
            <a:r>
              <a:rPr lang="en-US" dirty="0"/>
              <a:t>who can’t easily access or understand TV ads.</a:t>
            </a:r>
          </a:p>
          <a:p>
            <a:endParaRPr lang="en-GB" dirty="0"/>
          </a:p>
        </p:txBody>
      </p:sp>
      <p:sp>
        <p:nvSpPr>
          <p:cNvPr id="12" name="Text Placeholder 11">
            <a:extLst>
              <a:ext uri="{FF2B5EF4-FFF2-40B4-BE49-F238E27FC236}">
                <a16:creationId xmlns:a16="http://schemas.microsoft.com/office/drawing/2014/main" id="{85523CC5-87FF-2118-FBE2-04D078CEF6B2}"/>
              </a:ext>
            </a:extLst>
          </p:cNvPr>
          <p:cNvSpPr>
            <a:spLocks noGrp="1"/>
          </p:cNvSpPr>
          <p:nvPr>
            <p:ph type="body" sz="quarter" idx="17"/>
          </p:nvPr>
        </p:nvSpPr>
        <p:spPr/>
        <p:txBody>
          <a:bodyPr/>
          <a:lstStyle/>
          <a:p>
            <a:r>
              <a:rPr lang="en-US" dirty="0"/>
              <a:t>The easiest way to help make your ad more accessible (and impactful) to this audience is to </a:t>
            </a:r>
            <a:r>
              <a:rPr lang="en-US" b="1" dirty="0">
                <a:solidFill>
                  <a:schemeClr val="tx2"/>
                </a:solidFill>
              </a:rPr>
              <a:t>add subtitles / closed captions</a:t>
            </a:r>
            <a:r>
              <a:rPr lang="en-US" dirty="0"/>
              <a:t>.</a:t>
            </a:r>
          </a:p>
          <a:p>
            <a:endParaRPr lang="en-GB" dirty="0"/>
          </a:p>
        </p:txBody>
      </p:sp>
      <p:sp>
        <p:nvSpPr>
          <p:cNvPr id="13" name="Text Placeholder 12">
            <a:extLst>
              <a:ext uri="{FF2B5EF4-FFF2-40B4-BE49-F238E27FC236}">
                <a16:creationId xmlns:a16="http://schemas.microsoft.com/office/drawing/2014/main" id="{A5E5F152-3F1F-BD50-A115-348B4940A41F}"/>
              </a:ext>
            </a:extLst>
          </p:cNvPr>
          <p:cNvSpPr>
            <a:spLocks noGrp="1"/>
          </p:cNvSpPr>
          <p:nvPr>
            <p:ph type="body" sz="quarter" idx="18"/>
          </p:nvPr>
        </p:nvSpPr>
        <p:spPr>
          <a:xfrm>
            <a:off x="7990774" y="3822699"/>
            <a:ext cx="3713546" cy="1956999"/>
          </a:xfrm>
        </p:spPr>
        <p:txBody>
          <a:bodyPr>
            <a:normAutofit/>
          </a:bodyPr>
          <a:lstStyle/>
          <a:p>
            <a:r>
              <a:rPr lang="en-US" b="1" dirty="0">
                <a:solidFill>
                  <a:schemeClr val="tx2"/>
                </a:solidFill>
              </a:rPr>
              <a:t>Subtitles</a:t>
            </a:r>
            <a:r>
              <a:rPr lang="en-US" dirty="0"/>
              <a:t> or ‘</a:t>
            </a:r>
            <a:r>
              <a:rPr lang="en-US" b="1" dirty="0">
                <a:solidFill>
                  <a:schemeClr val="tx2"/>
                </a:solidFill>
              </a:rPr>
              <a:t>closed captions</a:t>
            </a:r>
            <a:r>
              <a:rPr lang="en-US" dirty="0"/>
              <a:t>’ are where consumers can turn them on and off; they will only appear when the viewer opts into them. ‘</a:t>
            </a:r>
            <a:r>
              <a:rPr lang="en-US" b="1" dirty="0">
                <a:solidFill>
                  <a:schemeClr val="tx2"/>
                </a:solidFill>
              </a:rPr>
              <a:t>Open captions</a:t>
            </a:r>
            <a:r>
              <a:rPr lang="en-US" dirty="0"/>
              <a:t>’ are where they are permanently embedded for everyone, sometimes referred to as 'burnt in.</a:t>
            </a:r>
          </a:p>
          <a:p>
            <a:endParaRPr lang="en-GB" dirty="0"/>
          </a:p>
        </p:txBody>
      </p:sp>
      <p:pic>
        <p:nvPicPr>
          <p:cNvPr id="3" name="Picture Placeholder 2" descr="A person and person in an office&#10;&#10;AI-generated content may be incorrect.">
            <a:extLst>
              <a:ext uri="{FF2B5EF4-FFF2-40B4-BE49-F238E27FC236}">
                <a16:creationId xmlns:a16="http://schemas.microsoft.com/office/drawing/2014/main" id="{92401ACD-BD2B-010A-585A-2EFE9002458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5325" b="5325"/>
          <a:stretch>
            <a:fillRect/>
          </a:stretch>
        </p:blipFill>
        <p:spPr/>
      </p:pic>
      <p:pic>
        <p:nvPicPr>
          <p:cNvPr id="15" name="Picture Placeholder 14" descr="A person looking over her shoulder&#10;&#10;AI-generated content may be incorrect.">
            <a:extLst>
              <a:ext uri="{FF2B5EF4-FFF2-40B4-BE49-F238E27FC236}">
                <a16:creationId xmlns:a16="http://schemas.microsoft.com/office/drawing/2014/main" id="{1EF938E1-E7E0-A9B6-DCDF-6EC6EC1A2A76}"/>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338" r="1338"/>
          <a:stretch>
            <a:fillRect/>
          </a:stretch>
        </p:blipFill>
        <p:spPr/>
      </p:pic>
      <p:pic>
        <p:nvPicPr>
          <p:cNvPr id="7" name="Picture Placeholder 6" descr="A person and person sitting on a couch in a living room&#10;&#10;AI-generated content may be incorrect.">
            <a:extLst>
              <a:ext uri="{FF2B5EF4-FFF2-40B4-BE49-F238E27FC236}">
                <a16:creationId xmlns:a16="http://schemas.microsoft.com/office/drawing/2014/main" id="{C55A2478-E344-76DD-FA84-F205E789E872}"/>
              </a:ext>
            </a:extLst>
          </p:cNvPr>
          <p:cNvPicPr>
            <a:picLocks noGrp="1" noChangeAspect="1"/>
          </p:cNvPicPr>
          <p:nvPr>
            <p:ph type="pic" sz="quarter" idx="22"/>
          </p:nvPr>
        </p:nvPicPr>
        <p:blipFill>
          <a:blip r:embed="rId6">
            <a:extLst>
              <a:ext uri="{28A0092B-C50C-407E-A947-70E740481C1C}">
                <a14:useLocalDpi xmlns:a14="http://schemas.microsoft.com/office/drawing/2010/main" val="0"/>
              </a:ext>
            </a:extLst>
          </a:blip>
          <a:srcRect l="1338" r="1338"/>
          <a:stretch>
            <a:fillRect/>
          </a:stretch>
        </p:blipFill>
        <p:spPr/>
      </p:pic>
    </p:spTree>
    <p:extLst>
      <p:ext uri="{BB962C8B-B14F-4D97-AF65-F5344CB8AC3E}">
        <p14:creationId xmlns:p14="http://schemas.microsoft.com/office/powerpoint/2010/main" val="300119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E4AF4A8-58DB-9603-738C-58ACDC3B4A61}"/>
              </a:ext>
            </a:extLst>
          </p:cNvPr>
          <p:cNvSpPr>
            <a:spLocks noGrp="1"/>
          </p:cNvSpPr>
          <p:nvPr>
            <p:ph type="title"/>
          </p:nvPr>
        </p:nvSpPr>
        <p:spPr/>
        <p:txBody>
          <a:bodyPr/>
          <a:lstStyle/>
          <a:p>
            <a:r>
              <a:rPr lang="en-US" dirty="0"/>
              <a:t>Adding subtitles to your ads </a:t>
            </a:r>
            <a:endParaRPr lang="en-GB" dirty="0"/>
          </a:p>
        </p:txBody>
      </p:sp>
      <p:sp>
        <p:nvSpPr>
          <p:cNvPr id="11" name="Text Placeholder 10">
            <a:extLst>
              <a:ext uri="{FF2B5EF4-FFF2-40B4-BE49-F238E27FC236}">
                <a16:creationId xmlns:a16="http://schemas.microsoft.com/office/drawing/2014/main" id="{F16AA073-08BC-EC05-6BBD-432523BF151F}"/>
              </a:ext>
            </a:extLst>
          </p:cNvPr>
          <p:cNvSpPr>
            <a:spLocks noGrp="1"/>
          </p:cNvSpPr>
          <p:nvPr>
            <p:ph type="body" sz="quarter" idx="13"/>
          </p:nvPr>
        </p:nvSpPr>
        <p:spPr/>
        <p:txBody>
          <a:bodyPr>
            <a:normAutofit/>
          </a:bodyPr>
          <a:lstStyle/>
          <a:p>
            <a:r>
              <a:rPr lang="en-US" sz="1500" dirty="0"/>
              <a:t>Subtitles are </a:t>
            </a:r>
            <a:r>
              <a:rPr lang="en-US" sz="1500" b="1" dirty="0"/>
              <a:t>text captions </a:t>
            </a:r>
            <a:r>
              <a:rPr lang="en-US" sz="1500" dirty="0"/>
              <a:t>displayed at the bottom of the screen that </a:t>
            </a:r>
            <a:r>
              <a:rPr lang="en-US" sz="1500" b="1" dirty="0"/>
              <a:t>transcribe the    on-screen dialogue</a:t>
            </a:r>
            <a:r>
              <a:rPr lang="en-US" sz="1500" dirty="0"/>
              <a:t>. </a:t>
            </a:r>
            <a:endParaRPr lang="en-GB" sz="1500" dirty="0"/>
          </a:p>
        </p:txBody>
      </p:sp>
      <p:sp>
        <p:nvSpPr>
          <p:cNvPr id="13" name="Text Placeholder 12">
            <a:extLst>
              <a:ext uri="{FF2B5EF4-FFF2-40B4-BE49-F238E27FC236}">
                <a16:creationId xmlns:a16="http://schemas.microsoft.com/office/drawing/2014/main" id="{B7271DC5-4A62-64DA-D6D8-B19C29B19B68}"/>
              </a:ext>
            </a:extLst>
          </p:cNvPr>
          <p:cNvSpPr>
            <a:spLocks noGrp="1"/>
          </p:cNvSpPr>
          <p:nvPr>
            <p:ph type="body" sz="quarter" idx="17"/>
          </p:nvPr>
        </p:nvSpPr>
        <p:spPr>
          <a:xfrm>
            <a:off x="3337118" y="3822699"/>
            <a:ext cx="2680405" cy="1931120"/>
          </a:xfrm>
        </p:spPr>
        <p:txBody>
          <a:bodyPr>
            <a:noAutofit/>
          </a:bodyPr>
          <a:lstStyle/>
          <a:p>
            <a:r>
              <a:rPr lang="en-US" sz="1500" dirty="0"/>
              <a:t>Subtitles for ads are </a:t>
            </a:r>
            <a:r>
              <a:rPr lang="en-US" sz="1500" b="1" dirty="0"/>
              <a:t>not generated automatically </a:t>
            </a:r>
            <a:r>
              <a:rPr lang="en-US" sz="1500" dirty="0"/>
              <a:t>(as you find on some digital platforms) – they have to be created as a separate file and supplied with the ad (luckily, this is very easy and inexpensive to do!)</a:t>
            </a:r>
            <a:endParaRPr lang="en-GB" sz="1500" dirty="0"/>
          </a:p>
        </p:txBody>
      </p:sp>
      <p:sp>
        <p:nvSpPr>
          <p:cNvPr id="14" name="Text Placeholder 13">
            <a:extLst>
              <a:ext uri="{FF2B5EF4-FFF2-40B4-BE49-F238E27FC236}">
                <a16:creationId xmlns:a16="http://schemas.microsoft.com/office/drawing/2014/main" id="{F01DC853-DF7E-B872-B227-4BE547ED7D74}"/>
              </a:ext>
            </a:extLst>
          </p:cNvPr>
          <p:cNvSpPr>
            <a:spLocks noGrp="1"/>
          </p:cNvSpPr>
          <p:nvPr>
            <p:ph type="body" sz="quarter" idx="18"/>
          </p:nvPr>
        </p:nvSpPr>
        <p:spPr/>
        <p:txBody>
          <a:bodyPr>
            <a:normAutofit/>
          </a:bodyPr>
          <a:lstStyle/>
          <a:p>
            <a:r>
              <a:rPr lang="en-US" sz="1500" dirty="0"/>
              <a:t>Subtitles not only transcribe the dialogue but also </a:t>
            </a:r>
            <a:r>
              <a:rPr lang="en-US" sz="1500" b="1" dirty="0"/>
              <a:t>add in additional information </a:t>
            </a:r>
            <a:r>
              <a:rPr lang="en-US" sz="1500" dirty="0"/>
              <a:t>such as tone of voice, music, or background noises. </a:t>
            </a:r>
            <a:endParaRPr lang="en-GB" sz="1500" dirty="0"/>
          </a:p>
        </p:txBody>
      </p:sp>
      <p:pic>
        <p:nvPicPr>
          <p:cNvPr id="3" name="Picture Placeholder 2" descr="A person making a face&#10;&#10;AI-generated content may be incorrect.">
            <a:extLst>
              <a:ext uri="{FF2B5EF4-FFF2-40B4-BE49-F238E27FC236}">
                <a16:creationId xmlns:a16="http://schemas.microsoft.com/office/drawing/2014/main" id="{3278E6EA-2E69-4D2E-C430-4A2E52ADE144}"/>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4224" r="14224"/>
          <a:stretch>
            <a:fillRect/>
          </a:stretch>
        </p:blipFill>
        <p:spPr/>
      </p:pic>
      <p:pic>
        <p:nvPicPr>
          <p:cNvPr id="5" name="Picture Placeholder 4" descr="A hand holding a picture of a tiger&#10;&#10;AI-generated content may be incorrect.">
            <a:extLst>
              <a:ext uri="{FF2B5EF4-FFF2-40B4-BE49-F238E27FC236}">
                <a16:creationId xmlns:a16="http://schemas.microsoft.com/office/drawing/2014/main" id="{C712B528-11E3-BACC-1884-EB216ED29334}"/>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4224" r="14224"/>
          <a:stretch>
            <a:fillRect/>
          </a:stretch>
        </p:blipFill>
        <p:spPr/>
      </p:pic>
      <p:pic>
        <p:nvPicPr>
          <p:cNvPr id="7" name="Picture Placeholder 6" descr="A person sitting on a couch with a tablet&#10;&#10;AI-generated content may be incorrect.">
            <a:extLst>
              <a:ext uri="{FF2B5EF4-FFF2-40B4-BE49-F238E27FC236}">
                <a16:creationId xmlns:a16="http://schemas.microsoft.com/office/drawing/2014/main" id="{91BE2696-8D1D-7D64-F096-E0157FFDAA07}"/>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4224" r="14224"/>
          <a:stretch>
            <a:fillRect/>
          </a:stretch>
        </p:blipFill>
        <p:spPr/>
      </p:pic>
      <p:pic>
        <p:nvPicPr>
          <p:cNvPr id="9" name="Picture Placeholder 8" descr="A child sitting on a couch&#10;&#10;AI-generated content may be incorrect.">
            <a:extLst>
              <a:ext uri="{FF2B5EF4-FFF2-40B4-BE49-F238E27FC236}">
                <a16:creationId xmlns:a16="http://schemas.microsoft.com/office/drawing/2014/main" id="{214C98AF-7B37-389A-1A8D-08C3AF372679}"/>
              </a:ext>
            </a:extLst>
          </p:cNvPr>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l="14224" r="14224"/>
          <a:stretch>
            <a:fillRect/>
          </a:stretch>
        </p:blipFill>
        <p:spPr/>
      </p:pic>
      <p:sp>
        <p:nvSpPr>
          <p:cNvPr id="19" name="Text Placeholder 18">
            <a:extLst>
              <a:ext uri="{FF2B5EF4-FFF2-40B4-BE49-F238E27FC236}">
                <a16:creationId xmlns:a16="http://schemas.microsoft.com/office/drawing/2014/main" id="{FF6B5A6A-B349-5567-697D-4F71D2C55852}"/>
              </a:ext>
            </a:extLst>
          </p:cNvPr>
          <p:cNvSpPr>
            <a:spLocks noGrp="1"/>
          </p:cNvSpPr>
          <p:nvPr>
            <p:ph type="body" sz="quarter" idx="27"/>
          </p:nvPr>
        </p:nvSpPr>
        <p:spPr>
          <a:xfrm>
            <a:off x="9032170" y="3822699"/>
            <a:ext cx="2680405" cy="1606551"/>
          </a:xfrm>
        </p:spPr>
        <p:txBody>
          <a:bodyPr>
            <a:normAutofit lnSpcReduction="10000"/>
          </a:bodyPr>
          <a:lstStyle/>
          <a:p>
            <a:r>
              <a:rPr lang="en-US" sz="1500" dirty="0"/>
              <a:t>They can be used to widen access for viewers who are deaf or have hearing loss but are also </a:t>
            </a:r>
            <a:r>
              <a:rPr lang="en-US" sz="1500" b="1" dirty="0"/>
              <a:t>enjoyed regularly by 6 million people in the UK who don’t have an auditory disability. </a:t>
            </a:r>
            <a:endParaRPr lang="en-GB" sz="1500" b="1" dirty="0"/>
          </a:p>
        </p:txBody>
      </p:sp>
    </p:spTree>
    <p:extLst>
      <p:ext uri="{BB962C8B-B14F-4D97-AF65-F5344CB8AC3E}">
        <p14:creationId xmlns:p14="http://schemas.microsoft.com/office/powerpoint/2010/main" val="19967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70C8B75-4E74-3C30-6C52-21DDF1521B94}"/>
              </a:ext>
            </a:extLst>
          </p:cNvPr>
          <p:cNvSpPr>
            <a:spLocks noGrp="1"/>
          </p:cNvSpPr>
          <p:nvPr>
            <p:ph type="title"/>
          </p:nvPr>
        </p:nvSpPr>
        <p:spPr/>
        <p:txBody>
          <a:bodyPr/>
          <a:lstStyle/>
          <a:p>
            <a:r>
              <a:rPr lang="en-US"/>
              <a:t>Subtitle capability for ads on commercial TV </a:t>
            </a:r>
            <a:endParaRPr lang="en-GB"/>
          </a:p>
        </p:txBody>
      </p:sp>
      <p:sp>
        <p:nvSpPr>
          <p:cNvPr id="14" name="Content Placeholder 13">
            <a:extLst>
              <a:ext uri="{FF2B5EF4-FFF2-40B4-BE49-F238E27FC236}">
                <a16:creationId xmlns:a16="http://schemas.microsoft.com/office/drawing/2014/main" id="{C1CD1C55-0C8E-96C8-AA0C-42BA649B6277}"/>
              </a:ext>
            </a:extLst>
          </p:cNvPr>
          <p:cNvSpPr>
            <a:spLocks noGrp="1"/>
          </p:cNvSpPr>
          <p:nvPr>
            <p:ph sz="quarter" idx="14"/>
          </p:nvPr>
        </p:nvSpPr>
        <p:spPr>
          <a:xfrm>
            <a:off x="379142" y="1614207"/>
            <a:ext cx="3183567" cy="3651532"/>
          </a:xfrm>
        </p:spPr>
        <p:txBody>
          <a:bodyPr>
            <a:normAutofit lnSpcReduction="10000"/>
          </a:bodyPr>
          <a:lstStyle/>
          <a:p>
            <a:r>
              <a:rPr lang="en-US" dirty="0"/>
              <a:t>The UK TV companies already support ads with subtitles across most of their placements, both in linear and on-demand platforms, with development of further capability ongoing.</a:t>
            </a:r>
          </a:p>
          <a:p>
            <a:r>
              <a:rPr lang="en-US" dirty="0"/>
              <a:t>For more granular information on TV’s capability, we can break this up into the 3 main TV ad viewing approaches:</a:t>
            </a:r>
          </a:p>
          <a:p>
            <a:pPr marL="285750" indent="-285750">
              <a:buFont typeface="Arial" panose="020B0604020202020204" pitchFamily="34" charset="0"/>
              <a:buChar char="ꟷ"/>
            </a:pPr>
            <a:r>
              <a:rPr lang="en-US" dirty="0"/>
              <a:t>Linear</a:t>
            </a:r>
          </a:p>
          <a:p>
            <a:pPr marL="285750" indent="-285750">
              <a:buFont typeface="Arial" panose="020B0604020202020204" pitchFamily="34" charset="0"/>
              <a:buChar char="ꟷ"/>
            </a:pPr>
            <a:r>
              <a:rPr lang="en-US" dirty="0"/>
              <a:t>BVOD </a:t>
            </a:r>
          </a:p>
          <a:p>
            <a:pPr marL="285750" indent="-285750">
              <a:buFont typeface="Arial" panose="020B0604020202020204" pitchFamily="34" charset="0"/>
              <a:buChar char="ꟷ"/>
            </a:pPr>
            <a:r>
              <a:rPr lang="en-US" dirty="0"/>
              <a:t>OTT Linear</a:t>
            </a:r>
          </a:p>
          <a:p>
            <a:endParaRPr lang="en-GB" dirty="0"/>
          </a:p>
        </p:txBody>
      </p:sp>
      <p:graphicFrame>
        <p:nvGraphicFramePr>
          <p:cNvPr id="2" name="Content Placeholder 1">
            <a:extLst>
              <a:ext uri="{FF2B5EF4-FFF2-40B4-BE49-F238E27FC236}">
                <a16:creationId xmlns:a16="http://schemas.microsoft.com/office/drawing/2014/main" id="{50F6D0B2-C932-8870-CD4A-0837C076F9A8}"/>
              </a:ext>
            </a:extLst>
          </p:cNvPr>
          <p:cNvGraphicFramePr>
            <a:graphicFrameLocks noGrp="1"/>
          </p:cNvGraphicFramePr>
          <p:nvPr>
            <p:ph sz="quarter" idx="4294967295"/>
            <p:extLst>
              <p:ext uri="{D42A27DB-BD31-4B8C-83A1-F6EECF244321}">
                <p14:modId xmlns:p14="http://schemas.microsoft.com/office/powerpoint/2010/main" val="1253095573"/>
              </p:ext>
            </p:extLst>
          </p:nvPr>
        </p:nvGraphicFramePr>
        <p:xfrm>
          <a:off x="4360653" y="1614207"/>
          <a:ext cx="7052094" cy="3651529"/>
        </p:xfrm>
        <a:graphic>
          <a:graphicData uri="http://schemas.openxmlformats.org/drawingml/2006/table">
            <a:tbl>
              <a:tblPr firstRow="1" bandRow="1">
                <a:tableStyleId>{5C22544A-7EE6-4342-B048-85BDC9FD1C3A}</a:tableStyleId>
              </a:tblPr>
              <a:tblGrid>
                <a:gridCol w="1820537">
                  <a:extLst>
                    <a:ext uri="{9D8B030D-6E8A-4147-A177-3AD203B41FA5}">
                      <a16:colId xmlns:a16="http://schemas.microsoft.com/office/drawing/2014/main" val="3001451496"/>
                    </a:ext>
                  </a:extLst>
                </a:gridCol>
                <a:gridCol w="2187037">
                  <a:extLst>
                    <a:ext uri="{9D8B030D-6E8A-4147-A177-3AD203B41FA5}">
                      <a16:colId xmlns:a16="http://schemas.microsoft.com/office/drawing/2014/main" val="2237188703"/>
                    </a:ext>
                  </a:extLst>
                </a:gridCol>
                <a:gridCol w="3044520">
                  <a:extLst>
                    <a:ext uri="{9D8B030D-6E8A-4147-A177-3AD203B41FA5}">
                      <a16:colId xmlns:a16="http://schemas.microsoft.com/office/drawing/2014/main" val="241241107"/>
                    </a:ext>
                  </a:extLst>
                </a:gridCol>
              </a:tblGrid>
              <a:tr h="521647">
                <a:tc gridSpan="2">
                  <a:txBody>
                    <a:bodyPr/>
                    <a:lstStyle/>
                    <a:p>
                      <a:pPr algn="ctr"/>
                      <a:r>
                        <a:rPr lang="en-GB" dirty="0"/>
                        <a:t>Viewing Approach</a:t>
                      </a:r>
                    </a:p>
                  </a:txBody>
                  <a:tcPr anchor="ctr"/>
                </a:tc>
                <a:tc hMerge="1">
                  <a:txBody>
                    <a:bodyPr/>
                    <a:lstStyle/>
                    <a:p>
                      <a:endParaRPr dirty="0"/>
                    </a:p>
                  </a:txBody>
                  <a:tcPr anchor="ctr"/>
                </a:tc>
                <a:tc>
                  <a:txBody>
                    <a:bodyPr/>
                    <a:lstStyle/>
                    <a:p>
                      <a:pPr algn="ctr"/>
                      <a:r>
                        <a:rPr lang="en-GB" dirty="0"/>
                        <a:t>Example</a:t>
                      </a:r>
                    </a:p>
                  </a:txBody>
                  <a:tcPr anchor="ctr"/>
                </a:tc>
                <a:extLst>
                  <a:ext uri="{0D108BD9-81ED-4DB2-BD59-A6C34878D82A}">
                    <a16:rowId xmlns:a16="http://schemas.microsoft.com/office/drawing/2014/main" val="255327766"/>
                  </a:ext>
                </a:extLst>
              </a:tr>
              <a:tr h="521647">
                <a:tc rowSpan="2">
                  <a:txBody>
                    <a:bodyPr/>
                    <a:lstStyle/>
                    <a:p>
                      <a:pPr algn="ctr">
                        <a:lnSpc>
                          <a:spcPct val="115000"/>
                        </a:lnSpc>
                        <a:spcAft>
                          <a:spcPts val="800"/>
                        </a:spcAft>
                        <a:buNone/>
                      </a:pPr>
                      <a:r>
                        <a:rPr lang="en-GB" sz="1200" b="1" kern="100" dirty="0">
                          <a:effectLst/>
                          <a:latin typeface="+mj-lt"/>
                          <a:ea typeface="Aptos" panose="020B0004020202020204" pitchFamily="34" charset="0"/>
                          <a:cs typeface="Times New Roman" panose="02020603050405020304" pitchFamily="18" charset="0"/>
                        </a:rPr>
                        <a:t>LINEAR</a:t>
                      </a:r>
                    </a:p>
                  </a:txBody>
                  <a:tcPr marL="28575" marR="28575" marT="19050" marB="19050" anchor="ctr">
                    <a:solidFill>
                      <a:srgbClr val="372D87">
                        <a:alpha val="36000"/>
                      </a:srgbClr>
                    </a:solidFill>
                  </a:tcPr>
                </a:tc>
                <a:tc>
                  <a:txBody>
                    <a:bodyPr/>
                    <a:lstStyle/>
                    <a:p>
                      <a:pPr algn="ctr">
                        <a:lnSpc>
                          <a:spcPct val="115000"/>
                        </a:lnSpc>
                        <a:spcAft>
                          <a:spcPts val="800"/>
                        </a:spcAft>
                        <a:buNone/>
                      </a:pPr>
                      <a:r>
                        <a:rPr lang="en-GB" sz="1200" b="1" kern="100" dirty="0">
                          <a:effectLst/>
                          <a:latin typeface="+mj-lt"/>
                          <a:ea typeface="Aptos" panose="020B0004020202020204" pitchFamily="34" charset="0"/>
                          <a:cs typeface="Times New Roman" panose="02020603050405020304" pitchFamily="18" charset="0"/>
                        </a:rPr>
                        <a:t>Live</a:t>
                      </a:r>
                    </a:p>
                  </a:txBody>
                  <a:tcPr marL="28575" marR="28575" marT="19050" marB="19050" anchor="ctr"/>
                </a:tc>
                <a:tc>
                  <a:txBody>
                    <a:bodyPr/>
                    <a:lstStyle/>
                    <a:p>
                      <a:pPr algn="ctr">
                        <a:lnSpc>
                          <a:spcPct val="115000"/>
                        </a:lnSpc>
                        <a:spcAft>
                          <a:spcPts val="800"/>
                        </a:spcAft>
                        <a:buNone/>
                      </a:pPr>
                      <a:r>
                        <a:rPr lang="en-GB" sz="1200" b="0" kern="100" dirty="0">
                          <a:effectLst/>
                          <a:latin typeface="+mj-lt"/>
                          <a:ea typeface="Aptos" panose="020B0004020202020204" pitchFamily="34" charset="0"/>
                          <a:cs typeface="Times New Roman" panose="02020603050405020304" pitchFamily="18" charset="0"/>
                        </a:rPr>
                        <a:t>TV aerial / set top box / cable</a:t>
                      </a:r>
                    </a:p>
                  </a:txBody>
                  <a:tcPr marL="28575" marR="28575" marT="19050" marB="19050" anchor="ctr"/>
                </a:tc>
                <a:extLst>
                  <a:ext uri="{0D108BD9-81ED-4DB2-BD59-A6C34878D82A}">
                    <a16:rowId xmlns:a16="http://schemas.microsoft.com/office/drawing/2014/main" val="3394937521"/>
                  </a:ext>
                </a:extLst>
              </a:tr>
              <a:tr h="521647">
                <a:tc vMerge="1">
                  <a:txBody>
                    <a:bodyPr/>
                    <a:lstStyle/>
                    <a:p>
                      <a:pPr algn="just">
                        <a:lnSpc>
                          <a:spcPct val="115000"/>
                        </a:lnSpc>
                        <a:spcAft>
                          <a:spcPts val="800"/>
                        </a:spcAft>
                        <a:buNone/>
                      </a:pPr>
                      <a:endParaRPr lang="en-GB" sz="1200" kern="100" dirty="0">
                        <a:effectLst/>
                        <a:latin typeface="+mj-lt"/>
                        <a:ea typeface="Aptos" panose="020B000402020202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800"/>
                        </a:spcAft>
                        <a:buNone/>
                      </a:pPr>
                      <a:r>
                        <a:rPr lang="en-GB" sz="1200" b="1" kern="100" dirty="0">
                          <a:effectLst/>
                          <a:latin typeface="+mj-lt"/>
                          <a:ea typeface="Aptos" panose="020B0004020202020204" pitchFamily="34" charset="0"/>
                          <a:cs typeface="Times New Roman" panose="02020603050405020304" pitchFamily="18" charset="0"/>
                        </a:rPr>
                        <a:t>Dynamic ad Insertion</a:t>
                      </a:r>
                    </a:p>
                  </a:txBody>
                  <a:tcPr marL="28575" marR="28575" marT="19050" marB="19050" anchor="ctr"/>
                </a:tc>
                <a:tc>
                  <a:txBody>
                    <a:bodyPr/>
                    <a:lstStyle/>
                    <a:p>
                      <a:pPr algn="ctr">
                        <a:lnSpc>
                          <a:spcPct val="115000"/>
                        </a:lnSpc>
                        <a:spcAft>
                          <a:spcPts val="800"/>
                        </a:spcAft>
                        <a:buNone/>
                      </a:pPr>
                      <a:r>
                        <a:rPr lang="en-GB" sz="1200" b="0" kern="100" dirty="0">
                          <a:effectLst/>
                          <a:latin typeface="+mj-lt"/>
                          <a:ea typeface="Aptos" panose="020B0004020202020204" pitchFamily="34" charset="0"/>
                          <a:cs typeface="Times New Roman" panose="02020603050405020304" pitchFamily="18" charset="0"/>
                        </a:rPr>
                        <a:t>Sky AdSmart</a:t>
                      </a:r>
                    </a:p>
                  </a:txBody>
                  <a:tcPr marL="28575" marR="28575" marT="19050" marB="19050" anchor="ctr"/>
                </a:tc>
                <a:extLst>
                  <a:ext uri="{0D108BD9-81ED-4DB2-BD59-A6C34878D82A}">
                    <a16:rowId xmlns:a16="http://schemas.microsoft.com/office/drawing/2014/main" val="2184825759"/>
                  </a:ext>
                </a:extLst>
              </a:tr>
              <a:tr h="521647">
                <a:tc rowSpan="2">
                  <a:txBody>
                    <a:bodyPr/>
                    <a:lstStyle/>
                    <a:p>
                      <a:pPr algn="ctr">
                        <a:lnSpc>
                          <a:spcPct val="115000"/>
                        </a:lnSpc>
                        <a:spcAft>
                          <a:spcPts val="800"/>
                        </a:spcAft>
                        <a:buNone/>
                      </a:pPr>
                      <a:r>
                        <a:rPr lang="en-GB" sz="1200" b="1" kern="100" dirty="0">
                          <a:effectLst/>
                          <a:latin typeface="+mj-lt"/>
                          <a:ea typeface="Aptos" panose="020B0004020202020204" pitchFamily="34" charset="0"/>
                          <a:cs typeface="Times New Roman" panose="02020603050405020304" pitchFamily="18" charset="0"/>
                        </a:rPr>
                        <a:t>BVOD</a:t>
                      </a:r>
                    </a:p>
                  </a:txBody>
                  <a:tcPr marL="28575" marR="28575" marT="19050" marB="19050" anchor="ctr">
                    <a:solidFill>
                      <a:srgbClr val="372D87">
                        <a:alpha val="36000"/>
                      </a:srgbClr>
                    </a:solidFill>
                  </a:tcPr>
                </a:tc>
                <a:tc>
                  <a:txBody>
                    <a:bodyPr/>
                    <a:lstStyle/>
                    <a:p>
                      <a:pPr algn="ctr">
                        <a:lnSpc>
                          <a:spcPct val="115000"/>
                        </a:lnSpc>
                        <a:spcAft>
                          <a:spcPts val="800"/>
                        </a:spcAft>
                        <a:buNone/>
                      </a:pPr>
                      <a:r>
                        <a:rPr lang="en-GB" sz="1200" b="1" kern="100" dirty="0">
                          <a:effectLst/>
                          <a:latin typeface="+mj-lt"/>
                          <a:ea typeface="Aptos" panose="020B0004020202020204" pitchFamily="34" charset="0"/>
                          <a:cs typeface="Times New Roman" panose="02020603050405020304" pitchFamily="18" charset="0"/>
                        </a:rPr>
                        <a:t>IP delivered</a:t>
                      </a:r>
                    </a:p>
                  </a:txBody>
                  <a:tcPr marL="28575" marR="28575" marT="19050" marB="19050" anchor="ctr"/>
                </a:tc>
                <a:tc>
                  <a:txBody>
                    <a:bodyPr/>
                    <a:lstStyle/>
                    <a:p>
                      <a:pPr algn="ctr">
                        <a:lnSpc>
                          <a:spcPct val="115000"/>
                        </a:lnSpc>
                        <a:spcAft>
                          <a:spcPts val="800"/>
                        </a:spcAft>
                        <a:buNone/>
                      </a:pPr>
                      <a:r>
                        <a:rPr lang="en-GB" sz="1200" b="0" kern="100" dirty="0">
                          <a:effectLst/>
                          <a:latin typeface="+mj-lt"/>
                          <a:ea typeface="Aptos" panose="020B0004020202020204" pitchFamily="34" charset="0"/>
                          <a:cs typeface="Times New Roman" panose="02020603050405020304" pitchFamily="18" charset="0"/>
                        </a:rPr>
                        <a:t>Sky Go / Sky Glass / NOW / ITVX / Channel 4 streaming</a:t>
                      </a:r>
                    </a:p>
                  </a:txBody>
                  <a:tcPr marL="28575" marR="28575" marT="19050" marB="19050" anchor="ctr"/>
                </a:tc>
                <a:extLst>
                  <a:ext uri="{0D108BD9-81ED-4DB2-BD59-A6C34878D82A}">
                    <a16:rowId xmlns:a16="http://schemas.microsoft.com/office/drawing/2014/main" val="410994172"/>
                  </a:ext>
                </a:extLst>
              </a:tr>
              <a:tr h="521647">
                <a:tc vMerge="1">
                  <a:txBody>
                    <a:bodyPr/>
                    <a:lstStyle/>
                    <a:p>
                      <a:pPr algn="just">
                        <a:lnSpc>
                          <a:spcPct val="115000"/>
                        </a:lnSpc>
                        <a:spcAft>
                          <a:spcPts val="800"/>
                        </a:spcAft>
                        <a:buNone/>
                      </a:pPr>
                      <a:endParaRPr lang="en-GB" sz="1200" kern="100" dirty="0">
                        <a:effectLst/>
                        <a:latin typeface="+mj-lt"/>
                        <a:ea typeface="Aptos" panose="020B000402020202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800"/>
                        </a:spcAft>
                        <a:buNone/>
                      </a:pPr>
                      <a:r>
                        <a:rPr lang="en-GB" sz="1200" b="1" kern="100" dirty="0">
                          <a:effectLst/>
                          <a:latin typeface="+mj-lt"/>
                          <a:ea typeface="Aptos" panose="020B0004020202020204" pitchFamily="34" charset="0"/>
                          <a:cs typeface="Times New Roman" panose="02020603050405020304" pitchFamily="18" charset="0"/>
                        </a:rPr>
                        <a:t>Set top box delivered</a:t>
                      </a:r>
                    </a:p>
                  </a:txBody>
                  <a:tcPr marL="28575" marR="28575" marT="19050" marB="19050" anchor="ctr"/>
                </a:tc>
                <a:tc>
                  <a:txBody>
                    <a:bodyPr/>
                    <a:lstStyle/>
                    <a:p>
                      <a:pPr algn="ctr">
                        <a:lnSpc>
                          <a:spcPct val="115000"/>
                        </a:lnSpc>
                        <a:spcAft>
                          <a:spcPts val="800"/>
                        </a:spcAft>
                        <a:buNone/>
                      </a:pPr>
                      <a:r>
                        <a:rPr lang="en-GB" sz="1200" b="0" kern="100" dirty="0">
                          <a:effectLst/>
                          <a:latin typeface="+mj-lt"/>
                          <a:ea typeface="Aptos" panose="020B0004020202020204" pitchFamily="34" charset="0"/>
                          <a:cs typeface="Times New Roman" panose="02020603050405020304" pitchFamily="18" charset="0"/>
                        </a:rPr>
                        <a:t>Sky Q / Sky + HD / Virgin Media</a:t>
                      </a:r>
                    </a:p>
                  </a:txBody>
                  <a:tcPr marL="28575" marR="28575" marT="19050" marB="19050" anchor="ctr"/>
                </a:tc>
                <a:extLst>
                  <a:ext uri="{0D108BD9-81ED-4DB2-BD59-A6C34878D82A}">
                    <a16:rowId xmlns:a16="http://schemas.microsoft.com/office/drawing/2014/main" val="1508364801"/>
                  </a:ext>
                </a:extLst>
              </a:tr>
              <a:tr h="521647">
                <a:tc rowSpan="2">
                  <a:txBody>
                    <a:bodyPr/>
                    <a:lstStyle/>
                    <a:p>
                      <a:pPr algn="ctr">
                        <a:lnSpc>
                          <a:spcPct val="115000"/>
                        </a:lnSpc>
                        <a:spcAft>
                          <a:spcPts val="800"/>
                        </a:spcAft>
                        <a:buNone/>
                      </a:pPr>
                      <a:r>
                        <a:rPr lang="en-GB" sz="1200" b="1" kern="100" dirty="0">
                          <a:effectLst/>
                          <a:latin typeface="+mj-lt"/>
                          <a:ea typeface="Aptos" panose="020B0004020202020204" pitchFamily="34" charset="0"/>
                          <a:cs typeface="Times New Roman" panose="02020603050405020304" pitchFamily="18" charset="0"/>
                        </a:rPr>
                        <a:t>OTT LINEAR</a:t>
                      </a:r>
                    </a:p>
                  </a:txBody>
                  <a:tcPr marL="28575" marR="28575" marT="19050" marB="19050" anchor="ctr">
                    <a:solidFill>
                      <a:srgbClr val="372D87">
                        <a:alpha val="36000"/>
                      </a:srgbClr>
                    </a:solidFill>
                  </a:tcPr>
                </a:tc>
                <a:tc>
                  <a:txBody>
                    <a:bodyPr/>
                    <a:lstStyle/>
                    <a:p>
                      <a:pPr algn="ctr">
                        <a:lnSpc>
                          <a:spcPct val="115000"/>
                        </a:lnSpc>
                        <a:spcAft>
                          <a:spcPts val="800"/>
                        </a:spcAft>
                        <a:buNone/>
                      </a:pPr>
                      <a:r>
                        <a:rPr lang="en-GB" sz="1200" b="1" kern="100" dirty="0">
                          <a:effectLst/>
                          <a:latin typeface="+mj-lt"/>
                          <a:ea typeface="Aptos" panose="020B0004020202020204" pitchFamily="34" charset="0"/>
                          <a:cs typeface="Times New Roman" panose="02020603050405020304" pitchFamily="18" charset="0"/>
                        </a:rPr>
                        <a:t>Live</a:t>
                      </a:r>
                    </a:p>
                  </a:txBody>
                  <a:tcPr marL="28575" marR="28575" marT="19050" marB="19050" anchor="ctr"/>
                </a:tc>
                <a:tc>
                  <a:txBody>
                    <a:bodyPr/>
                    <a:lstStyle/>
                    <a:p>
                      <a:pPr algn="ctr">
                        <a:lnSpc>
                          <a:spcPct val="115000"/>
                        </a:lnSpc>
                        <a:spcAft>
                          <a:spcPts val="800"/>
                        </a:spcAft>
                        <a:buNone/>
                      </a:pPr>
                      <a:r>
                        <a:rPr lang="en-GB" sz="1200" b="0" kern="100" dirty="0">
                          <a:effectLst/>
                          <a:latin typeface="+mj-lt"/>
                          <a:ea typeface="Aptos" panose="020B0004020202020204" pitchFamily="34" charset="0"/>
                          <a:cs typeface="Times New Roman" panose="02020603050405020304" pitchFamily="18" charset="0"/>
                        </a:rPr>
                        <a:t>Sky Go / ITVX / Channel 4 streaming</a:t>
                      </a:r>
                    </a:p>
                  </a:txBody>
                  <a:tcPr marL="28575" marR="28575" marT="19050" marB="19050" anchor="ctr"/>
                </a:tc>
                <a:extLst>
                  <a:ext uri="{0D108BD9-81ED-4DB2-BD59-A6C34878D82A}">
                    <a16:rowId xmlns:a16="http://schemas.microsoft.com/office/drawing/2014/main" val="1001950340"/>
                  </a:ext>
                </a:extLst>
              </a:tr>
              <a:tr h="521647">
                <a:tc vMerge="1">
                  <a:txBody>
                    <a:bodyPr/>
                    <a:lstStyle/>
                    <a:p>
                      <a:pPr algn="just">
                        <a:lnSpc>
                          <a:spcPct val="115000"/>
                        </a:lnSpc>
                        <a:spcAft>
                          <a:spcPts val="800"/>
                        </a:spcAft>
                        <a:buNone/>
                      </a:pPr>
                      <a:endParaRPr lang="en-GB" sz="1200" kern="100" dirty="0">
                        <a:effectLst/>
                        <a:latin typeface="+mj-lt"/>
                        <a:ea typeface="Aptos" panose="020B0004020202020204" pitchFamily="34" charset="0"/>
                        <a:cs typeface="Times New Roman" panose="02020603050405020304" pitchFamily="18" charset="0"/>
                      </a:endParaRPr>
                    </a:p>
                  </a:txBody>
                  <a:tcPr marL="28575" marR="28575" marT="19050" marB="19050" anchor="ctr"/>
                </a:tc>
                <a:tc>
                  <a:txBody>
                    <a:bodyPr/>
                    <a:lstStyle/>
                    <a:p>
                      <a:pPr algn="ctr">
                        <a:lnSpc>
                          <a:spcPct val="115000"/>
                        </a:lnSpc>
                        <a:spcAft>
                          <a:spcPts val="800"/>
                        </a:spcAft>
                        <a:buNone/>
                      </a:pPr>
                      <a:r>
                        <a:rPr lang="en-GB" sz="1200" b="1" kern="100" dirty="0">
                          <a:effectLst/>
                          <a:latin typeface="+mj-lt"/>
                          <a:ea typeface="Aptos" panose="020B0004020202020204" pitchFamily="34" charset="0"/>
                          <a:cs typeface="Times New Roman" panose="02020603050405020304" pitchFamily="18" charset="0"/>
                        </a:rPr>
                        <a:t>Dynamic ad insertion</a:t>
                      </a:r>
                    </a:p>
                  </a:txBody>
                  <a:tcPr marL="28575" marR="28575" marT="19050" marB="19050" anchor="ctr"/>
                </a:tc>
                <a:tc>
                  <a:txBody>
                    <a:bodyPr/>
                    <a:lstStyle/>
                    <a:p>
                      <a:pPr algn="ctr">
                        <a:lnSpc>
                          <a:spcPct val="115000"/>
                        </a:lnSpc>
                        <a:spcAft>
                          <a:spcPts val="800"/>
                        </a:spcAft>
                        <a:buNone/>
                      </a:pPr>
                      <a:r>
                        <a:rPr lang="en-GB" sz="1200" b="0" kern="100" dirty="0">
                          <a:effectLst/>
                          <a:latin typeface="+mj-lt"/>
                          <a:ea typeface="Aptos" panose="020B0004020202020204" pitchFamily="34" charset="0"/>
                          <a:cs typeface="Times New Roman" panose="02020603050405020304" pitchFamily="18" charset="0"/>
                        </a:rPr>
                        <a:t>DAI on Sky Go / ITVX / Channel 4 streaming</a:t>
                      </a:r>
                    </a:p>
                  </a:txBody>
                  <a:tcPr marL="28575" marR="28575" marT="19050" marB="19050" anchor="ctr"/>
                </a:tc>
                <a:extLst>
                  <a:ext uri="{0D108BD9-81ED-4DB2-BD59-A6C34878D82A}">
                    <a16:rowId xmlns:a16="http://schemas.microsoft.com/office/drawing/2014/main" val="356186275"/>
                  </a:ext>
                </a:extLst>
              </a:tr>
            </a:tbl>
          </a:graphicData>
        </a:graphic>
      </p:graphicFrame>
    </p:spTree>
    <p:extLst>
      <p:ext uri="{BB962C8B-B14F-4D97-AF65-F5344CB8AC3E}">
        <p14:creationId xmlns:p14="http://schemas.microsoft.com/office/powerpoint/2010/main" val="378053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074E2-83C9-1611-2C7C-566044202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73970-342A-4713-7877-84606FDCB0EB}"/>
              </a:ext>
            </a:extLst>
          </p:cNvPr>
          <p:cNvSpPr>
            <a:spLocks noGrp="1"/>
          </p:cNvSpPr>
          <p:nvPr>
            <p:ph type="title"/>
          </p:nvPr>
        </p:nvSpPr>
        <p:spPr/>
        <p:txBody>
          <a:bodyPr>
            <a:normAutofit fontScale="90000"/>
          </a:bodyPr>
          <a:lstStyle/>
          <a:p>
            <a:r>
              <a:rPr lang="en-US" dirty="0"/>
              <a:t>Linear TV accounts for the vast of majority of TV viewing in the UK, and live linear TV has 100% capability to carry subtitles in ads </a:t>
            </a:r>
            <a:endParaRPr lang="en-GB" dirty="0"/>
          </a:p>
        </p:txBody>
      </p:sp>
      <p:graphicFrame>
        <p:nvGraphicFramePr>
          <p:cNvPr id="5" name="Content Placeholder 4">
            <a:extLst>
              <a:ext uri="{FF2B5EF4-FFF2-40B4-BE49-F238E27FC236}">
                <a16:creationId xmlns:a16="http://schemas.microsoft.com/office/drawing/2014/main" id="{F77644C7-9FEC-58B0-7D92-7FF358D1641E}"/>
              </a:ext>
            </a:extLst>
          </p:cNvPr>
          <p:cNvGraphicFramePr>
            <a:graphicFrameLocks noGrp="1"/>
          </p:cNvGraphicFramePr>
          <p:nvPr>
            <p:ph sz="quarter" idx="14"/>
            <p:extLst>
              <p:ext uri="{D42A27DB-BD31-4B8C-83A1-F6EECF244321}">
                <p14:modId xmlns:p14="http://schemas.microsoft.com/office/powerpoint/2010/main" val="3888195120"/>
              </p:ext>
            </p:extLst>
          </p:nvPr>
        </p:nvGraphicFramePr>
        <p:xfrm>
          <a:off x="867025" y="1561222"/>
          <a:ext cx="10349997" cy="4153140"/>
        </p:xfrm>
        <a:graphic>
          <a:graphicData uri="http://schemas.openxmlformats.org/drawingml/2006/table">
            <a:tbl>
              <a:tblPr/>
              <a:tblGrid>
                <a:gridCol w="1478571">
                  <a:extLst>
                    <a:ext uri="{9D8B030D-6E8A-4147-A177-3AD203B41FA5}">
                      <a16:colId xmlns:a16="http://schemas.microsoft.com/office/drawing/2014/main" val="1787298310"/>
                    </a:ext>
                  </a:extLst>
                </a:gridCol>
                <a:gridCol w="1478571">
                  <a:extLst>
                    <a:ext uri="{9D8B030D-6E8A-4147-A177-3AD203B41FA5}">
                      <a16:colId xmlns:a16="http://schemas.microsoft.com/office/drawing/2014/main" val="2228109877"/>
                    </a:ext>
                  </a:extLst>
                </a:gridCol>
                <a:gridCol w="1478571">
                  <a:extLst>
                    <a:ext uri="{9D8B030D-6E8A-4147-A177-3AD203B41FA5}">
                      <a16:colId xmlns:a16="http://schemas.microsoft.com/office/drawing/2014/main" val="2042220085"/>
                    </a:ext>
                  </a:extLst>
                </a:gridCol>
                <a:gridCol w="1478571">
                  <a:extLst>
                    <a:ext uri="{9D8B030D-6E8A-4147-A177-3AD203B41FA5}">
                      <a16:colId xmlns:a16="http://schemas.microsoft.com/office/drawing/2014/main" val="3512529938"/>
                    </a:ext>
                  </a:extLst>
                </a:gridCol>
                <a:gridCol w="1478571">
                  <a:extLst>
                    <a:ext uri="{9D8B030D-6E8A-4147-A177-3AD203B41FA5}">
                      <a16:colId xmlns:a16="http://schemas.microsoft.com/office/drawing/2014/main" val="4230942645"/>
                    </a:ext>
                  </a:extLst>
                </a:gridCol>
                <a:gridCol w="1478571">
                  <a:extLst>
                    <a:ext uri="{9D8B030D-6E8A-4147-A177-3AD203B41FA5}">
                      <a16:colId xmlns:a16="http://schemas.microsoft.com/office/drawing/2014/main" val="4160380927"/>
                    </a:ext>
                  </a:extLst>
                </a:gridCol>
                <a:gridCol w="1478571">
                  <a:extLst>
                    <a:ext uri="{9D8B030D-6E8A-4147-A177-3AD203B41FA5}">
                      <a16:colId xmlns:a16="http://schemas.microsoft.com/office/drawing/2014/main" val="1022388041"/>
                    </a:ext>
                  </a:extLst>
                </a:gridCol>
              </a:tblGrid>
              <a:tr h="134188">
                <a:tc rowSpan="2">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Viewing approach</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gridSpan="2">
                  <a:txBody>
                    <a:bodyPr/>
                    <a:lstStyle/>
                    <a:p>
                      <a:pPr algn="ctr" rtl="0" fontAlgn="ctr">
                        <a:buNone/>
                      </a:pPr>
                      <a:r>
                        <a:rPr lang="en-GB" sz="1100" b="1" i="0" u="none" strike="noStrike">
                          <a:solidFill>
                            <a:srgbClr val="000000"/>
                          </a:solidFill>
                          <a:effectLst/>
                          <a:latin typeface="Arial" panose="020B0604020202020204" pitchFamily="34" charset="0"/>
                          <a:cs typeface="Arial" panose="020B0604020202020204" pitchFamily="34" charset="0"/>
                        </a:rPr>
                        <a:t>Channel 4 Sales</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hMerge="1">
                  <a:txBody>
                    <a:bodyPr/>
                    <a:lstStyle/>
                    <a:p>
                      <a:endParaRPr lang="en-GB"/>
                    </a:p>
                  </a:txBody>
                  <a:tcPr/>
                </a:tc>
                <a:tc gridSpan="2">
                  <a:txBody>
                    <a:bodyPr/>
                    <a:lstStyle/>
                    <a:p>
                      <a:pPr algn="ctr" rtl="0" fontAlgn="ctr">
                        <a:buNone/>
                      </a:pPr>
                      <a:r>
                        <a:rPr lang="en-GB" sz="1100" b="1" i="0" u="none" strike="noStrike">
                          <a:solidFill>
                            <a:srgbClr val="000000"/>
                          </a:solidFill>
                          <a:effectLst/>
                          <a:latin typeface="Arial" panose="020B0604020202020204" pitchFamily="34" charset="0"/>
                          <a:cs typeface="Arial" panose="020B0604020202020204" pitchFamily="34" charset="0"/>
                        </a:rPr>
                        <a:t>ITV Media</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hMerge="1">
                  <a:txBody>
                    <a:bodyPr/>
                    <a:lstStyle/>
                    <a:p>
                      <a:endParaRPr lang="en-GB"/>
                    </a:p>
                  </a:txBody>
                  <a:tcPr/>
                </a:tc>
                <a:tc gridSpan="2">
                  <a:txBody>
                    <a:bodyPr/>
                    <a:lstStyle/>
                    <a:p>
                      <a:pPr algn="ctr" rtl="0" fontAlgn="ctr">
                        <a:buNone/>
                      </a:pPr>
                      <a:r>
                        <a:rPr lang="en-GB" sz="1100" b="1" i="0" u="none" strike="noStrike">
                          <a:solidFill>
                            <a:srgbClr val="000000"/>
                          </a:solidFill>
                          <a:effectLst/>
                          <a:latin typeface="Arial" panose="020B0604020202020204" pitchFamily="34" charset="0"/>
                          <a:cs typeface="Arial" panose="020B0604020202020204" pitchFamily="34" charset="0"/>
                        </a:rPr>
                        <a:t>Sky Media</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hMerge="1">
                  <a:txBody>
                    <a:bodyPr/>
                    <a:lstStyle/>
                    <a:p>
                      <a:endParaRPr lang="en-GB"/>
                    </a:p>
                  </a:txBody>
                  <a:tcPr/>
                </a:tc>
                <a:extLst>
                  <a:ext uri="{0D108BD9-81ED-4DB2-BD59-A6C34878D82A}">
                    <a16:rowId xmlns:a16="http://schemas.microsoft.com/office/drawing/2014/main" val="519943195"/>
                  </a:ext>
                </a:extLst>
              </a:tr>
              <a:tr h="407956">
                <a:tc vMerge="1">
                  <a:txBody>
                    <a:bodyPr/>
                    <a:lstStyle/>
                    <a:p>
                      <a:endParaRPr lang="en-GB"/>
                    </a:p>
                  </a:txBody>
                  <a:tcPr/>
                </a:tc>
                <a:tc>
                  <a:txBody>
                    <a:bodyPr/>
                    <a:lstStyle/>
                    <a:p>
                      <a:pPr algn="ctr" rtl="0" fontAlgn="ctr">
                        <a:buNone/>
                      </a:pPr>
                      <a:r>
                        <a:rPr lang="en-US" sz="1100" b="1" i="0" u="none" strike="noStrike" dirty="0">
                          <a:solidFill>
                            <a:srgbClr val="000000"/>
                          </a:solidFill>
                          <a:effectLst/>
                          <a:latin typeface="Arial" panose="020B0604020202020204" pitchFamily="34" charset="0"/>
                          <a:cs typeface="Arial" panose="020B0604020202020204" pitchFamily="34" charset="0"/>
                        </a:rPr>
                        <a:t>% of C4 Sales </a:t>
                      </a:r>
                    </a:p>
                    <a:p>
                      <a:pPr algn="ctr" rtl="0" fontAlgn="ctr">
                        <a:buNone/>
                      </a:pPr>
                      <a:r>
                        <a:rPr lang="en-US" sz="1100" b="1" i="0" u="none" strike="noStrike" dirty="0">
                          <a:solidFill>
                            <a:srgbClr val="000000"/>
                          </a:solidFill>
                          <a:effectLst/>
                          <a:latin typeface="Arial" panose="020B0604020202020204" pitchFamily="34" charset="0"/>
                          <a:cs typeface="Arial" panose="020B0604020202020204" pitchFamily="34" charset="0"/>
                        </a:rPr>
                        <a:t>viewing (Barb)</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Ad subtitle capability</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a:txBody>
                    <a:bodyPr/>
                    <a:lstStyle/>
                    <a:p>
                      <a:pPr algn="ctr" rtl="0" fontAlgn="ctr">
                        <a:buNone/>
                      </a:pPr>
                      <a:r>
                        <a:rPr lang="en-US" sz="1100" b="1" i="0" u="none" strike="noStrike" dirty="0">
                          <a:solidFill>
                            <a:srgbClr val="000000"/>
                          </a:solidFill>
                          <a:effectLst/>
                          <a:latin typeface="Arial" panose="020B0604020202020204" pitchFamily="34" charset="0"/>
                          <a:cs typeface="Arial" panose="020B0604020202020204" pitchFamily="34" charset="0"/>
                        </a:rPr>
                        <a:t>% of ITV Media viewing (Barb)</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Ad subtitle capability</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a:txBody>
                    <a:bodyPr/>
                    <a:lstStyle/>
                    <a:p>
                      <a:pPr algn="ctr" rtl="0" fontAlgn="ctr">
                        <a:buNone/>
                      </a:pPr>
                      <a:r>
                        <a:rPr lang="en-US" sz="1100" b="1" i="0" u="none" strike="noStrike" dirty="0">
                          <a:solidFill>
                            <a:srgbClr val="000000"/>
                          </a:solidFill>
                          <a:effectLst/>
                          <a:latin typeface="Arial" panose="020B0604020202020204" pitchFamily="34" charset="0"/>
                          <a:cs typeface="Arial" panose="020B0604020202020204" pitchFamily="34" charset="0"/>
                        </a:rPr>
                        <a:t>% of Sky Media viewing (Barb)</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tc>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Ad subtitle capability</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EDFB"/>
                    </a:solidFill>
                  </a:tcPr>
                </a:tc>
                <a:extLst>
                  <a:ext uri="{0D108BD9-81ED-4DB2-BD59-A6C34878D82A}">
                    <a16:rowId xmlns:a16="http://schemas.microsoft.com/office/drawing/2014/main" val="2252429468"/>
                  </a:ext>
                </a:extLst>
              </a:tr>
              <a:tr h="1262810">
                <a:tc>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Linear </a:t>
                      </a:r>
                      <a:r>
                        <a:rPr lang="en-GB" sz="1100" b="0" i="0" u="none" strike="noStrike" dirty="0">
                          <a:solidFill>
                            <a:srgbClr val="000000"/>
                          </a:solidFill>
                          <a:effectLst/>
                          <a:latin typeface="Arial" panose="020B0604020202020204" pitchFamily="34" charset="0"/>
                          <a:cs typeface="Arial" panose="020B0604020202020204" pitchFamily="34" charset="0"/>
                        </a:rPr>
                        <a:t>– </a:t>
                      </a:r>
                    </a:p>
                    <a:p>
                      <a:pPr algn="ctr" rtl="0" fontAlgn="ctr">
                        <a:buNone/>
                      </a:pPr>
                      <a:r>
                        <a:rPr lang="en-GB" sz="1100" b="0" i="0" u="none" strike="noStrike" dirty="0">
                          <a:solidFill>
                            <a:srgbClr val="000000"/>
                          </a:solidFill>
                          <a:effectLst/>
                          <a:latin typeface="Arial" panose="020B0604020202020204" pitchFamily="34" charset="0"/>
                          <a:cs typeface="Arial" panose="020B0604020202020204" pitchFamily="34" charset="0"/>
                        </a:rPr>
                        <a:t>Live</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noFill/>
                  </a:tcPr>
                </a:tc>
                <a:tc rowSpan="2">
                  <a:txBody>
                    <a:bodyPr/>
                    <a:lstStyle/>
                    <a:p>
                      <a:pPr algn="ctr" rtl="0" fontAlgn="ctr">
                        <a:buNone/>
                      </a:pPr>
                      <a:r>
                        <a:rPr lang="en-GB" sz="1200" b="0" i="0" u="none" strike="noStrike" dirty="0">
                          <a:solidFill>
                            <a:srgbClr val="000000"/>
                          </a:solidFill>
                          <a:effectLst/>
                          <a:latin typeface="Arial" panose="020B0604020202020204" pitchFamily="34" charset="0"/>
                          <a:cs typeface="Arial" panose="020B0604020202020204" pitchFamily="34" charset="0"/>
                        </a:rPr>
                        <a:t>85%</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006100"/>
                          </a:solidFill>
                          <a:effectLst/>
                          <a:latin typeface="Arial" panose="020B0604020202020204" pitchFamily="34" charset="0"/>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C6EFCE"/>
                    </a:solidFill>
                  </a:tcPr>
                </a:tc>
                <a:tc rowSpan="2">
                  <a:txBody>
                    <a:bodyPr/>
                    <a:lstStyle/>
                    <a:p>
                      <a:pPr algn="ctr" rtl="0" fontAlgn="ctr">
                        <a:buNone/>
                      </a:pPr>
                      <a:r>
                        <a:rPr lang="en-GB" sz="1200" b="0" i="0" u="none" strike="noStrike" dirty="0">
                          <a:solidFill>
                            <a:srgbClr val="000000"/>
                          </a:solidFill>
                          <a:effectLst/>
                          <a:latin typeface="Arial" panose="020B0604020202020204" pitchFamily="34" charset="0"/>
                          <a:cs typeface="Arial" panose="020B0604020202020204" pitchFamily="34" charset="0"/>
                        </a:rPr>
                        <a:t>85%</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006100"/>
                          </a:solidFill>
                          <a:effectLst/>
                          <a:latin typeface="Arial" panose="020B0604020202020204" pitchFamily="34" charset="0"/>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6EFCE"/>
                    </a:solidFill>
                  </a:tcPr>
                </a:tc>
                <a:tc rowSpan="2">
                  <a:txBody>
                    <a:bodyPr/>
                    <a:lstStyle/>
                    <a:p>
                      <a:pPr algn="ctr" rtl="0" fontAlgn="ctr">
                        <a:buNone/>
                      </a:pPr>
                      <a:r>
                        <a:rPr lang="en-GB" sz="1200" b="0" i="0" u="none" strike="noStrike" dirty="0">
                          <a:solidFill>
                            <a:srgbClr val="000000"/>
                          </a:solidFill>
                          <a:effectLst/>
                          <a:latin typeface="Arial" panose="020B0604020202020204" pitchFamily="34" charset="0"/>
                          <a:cs typeface="Arial" panose="020B0604020202020204" pitchFamily="34" charset="0"/>
                        </a:rPr>
                        <a:t>87%</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006100"/>
                          </a:solidFill>
                          <a:effectLst/>
                          <a:latin typeface="Arial" panose="020B0604020202020204" pitchFamily="34" charset="0"/>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6EFCE"/>
                    </a:solidFill>
                  </a:tcPr>
                </a:tc>
                <a:extLst>
                  <a:ext uri="{0D108BD9-81ED-4DB2-BD59-A6C34878D82A}">
                    <a16:rowId xmlns:a16="http://schemas.microsoft.com/office/drawing/2014/main" val="3851486008"/>
                  </a:ext>
                </a:extLst>
              </a:tr>
              <a:tr h="645682">
                <a:tc>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Linear </a:t>
                      </a:r>
                      <a:r>
                        <a:rPr lang="en-GB" sz="1100" b="0" i="0" u="none" strike="noStrike" dirty="0">
                          <a:solidFill>
                            <a:srgbClr val="000000"/>
                          </a:solidFill>
                          <a:effectLst/>
                          <a:latin typeface="Arial" panose="020B0604020202020204" pitchFamily="34" charset="0"/>
                          <a:cs typeface="Arial" panose="020B0604020202020204" pitchFamily="34" charset="0"/>
                        </a:rPr>
                        <a:t>– </a:t>
                      </a:r>
                    </a:p>
                    <a:p>
                      <a:pPr algn="ctr" rtl="0" fontAlgn="ctr">
                        <a:buNone/>
                      </a:pPr>
                      <a:r>
                        <a:rPr lang="en-GB" sz="1100" b="0" i="0" u="none" strike="noStrike" dirty="0">
                          <a:solidFill>
                            <a:srgbClr val="000000"/>
                          </a:solidFill>
                          <a:effectLst/>
                          <a:latin typeface="Arial" panose="020B0604020202020204" pitchFamily="34" charset="0"/>
                          <a:cs typeface="Arial" panose="020B0604020202020204" pitchFamily="34" charset="0"/>
                        </a:rPr>
                        <a:t>dynamic ad insertion</a:t>
                      </a:r>
                      <a:r>
                        <a:rPr lang="en-GB" sz="1100" b="1" i="0" u="none" strike="noStrike" dirty="0">
                          <a:solidFill>
                            <a:srgbClr val="000000"/>
                          </a:solidFill>
                          <a:effectLst/>
                          <a:latin typeface="Arial" panose="020B0604020202020204" pitchFamily="34" charset="0"/>
                          <a:cs typeface="Arial" panose="020B0604020202020204" pitchFamily="34" charset="0"/>
                        </a:rPr>
                        <a:t> </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ctr" rtl="0" fontAlgn="ctr">
                        <a:buNone/>
                      </a:pP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4888" marR="4888" marT="4888"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006100"/>
                          </a:solidFill>
                          <a:effectLst/>
                          <a:latin typeface="Arial" panose="020B0604020202020204" pitchFamily="34" charset="0"/>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vMerge="1">
                  <a:txBody>
                    <a:bodyPr/>
                    <a:lstStyle/>
                    <a:p>
                      <a:pPr algn="ctr" rtl="0" fontAlgn="ctr">
                        <a:buNone/>
                      </a:pPr>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4888" marR="4888" marT="4888"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chemeClr val="tx1"/>
                          </a:solidFill>
                          <a:effectLst/>
                          <a:latin typeface="Arial" panose="020B0604020202020204" pitchFamily="34" charset="0"/>
                          <a:cs typeface="Arial" panose="020B0604020202020204" pitchFamily="34" charset="0"/>
                        </a:rPr>
                        <a:t>n/a</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ctr" rtl="0" fontAlgn="ctr">
                        <a:buNone/>
                      </a:pPr>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4888" marR="4888" marT="4888"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9C0006"/>
                          </a:solidFill>
                          <a:effectLst/>
                          <a:latin typeface="Arial" panose="020B0604020202020204" pitchFamily="34" charset="0"/>
                          <a:cs typeface="Arial" panose="020B0604020202020204" pitchFamily="34" charset="0"/>
                        </a:rPr>
                        <a:t>No</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478471500"/>
                  </a:ext>
                </a:extLst>
              </a:tr>
              <a:tr h="416041">
                <a:tc>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BVOD </a:t>
                      </a:r>
                      <a:r>
                        <a:rPr lang="en-GB" sz="1100" b="0" i="0" u="none" strike="noStrike" dirty="0">
                          <a:solidFill>
                            <a:srgbClr val="000000"/>
                          </a:solidFill>
                          <a:effectLst/>
                          <a:latin typeface="Arial" panose="020B0604020202020204" pitchFamily="34" charset="0"/>
                          <a:cs typeface="Arial" panose="020B0604020202020204" pitchFamily="34" charset="0"/>
                        </a:rPr>
                        <a:t>–</a:t>
                      </a:r>
                    </a:p>
                    <a:p>
                      <a:pPr algn="ctr" rtl="0" fontAlgn="ctr">
                        <a:buNone/>
                      </a:pPr>
                      <a:r>
                        <a:rPr lang="en-GB" sz="1100" b="0" i="0" u="none" strike="noStrike" dirty="0">
                          <a:solidFill>
                            <a:srgbClr val="000000"/>
                          </a:solidFill>
                          <a:effectLst/>
                          <a:latin typeface="Arial" panose="020B0604020202020204" pitchFamily="34" charset="0"/>
                          <a:cs typeface="Arial" panose="020B0604020202020204" pitchFamily="34" charset="0"/>
                        </a:rPr>
                        <a:t> IP delivered</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noFill/>
                  </a:tcPr>
                </a:tc>
                <a:tc rowSpan="2">
                  <a:txBody>
                    <a:bodyPr/>
                    <a:lstStyle/>
                    <a:p>
                      <a:pPr algn="ctr" rtl="0" fontAlgn="ctr">
                        <a:buNone/>
                      </a:pPr>
                      <a:r>
                        <a:rPr lang="en-GB" sz="1200" b="0" i="0" u="none" strike="noStrike" dirty="0">
                          <a:solidFill>
                            <a:srgbClr val="000000"/>
                          </a:solidFill>
                          <a:effectLst/>
                          <a:latin typeface="Arial" panose="020B0604020202020204" pitchFamily="34" charset="0"/>
                          <a:cs typeface="Arial" panose="020B0604020202020204" pitchFamily="34" charset="0"/>
                        </a:rPr>
                        <a:t>13%</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100"/>
                          </a:solidFill>
                          <a:effectLst/>
                          <a:uLnTx/>
                          <a:uFillTx/>
                          <a:latin typeface="Arial" panose="020B0604020202020204" pitchFamily="34" charset="0"/>
                          <a:ea typeface="+mn-ea"/>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C6EFCE"/>
                    </a:solidFill>
                  </a:tcPr>
                </a:tc>
                <a:tc rowSpan="2">
                  <a:txBody>
                    <a:bodyPr/>
                    <a:lstStyle/>
                    <a:p>
                      <a:pPr algn="ctr" rtl="0" fontAlgn="ctr">
                        <a:buNone/>
                      </a:pPr>
                      <a:r>
                        <a:rPr lang="en-GB" sz="1200" b="0" i="0" u="none" strike="noStrike" dirty="0">
                          <a:solidFill>
                            <a:srgbClr val="000000"/>
                          </a:solidFill>
                          <a:effectLst/>
                          <a:latin typeface="Arial" panose="020B0604020202020204" pitchFamily="34" charset="0"/>
                          <a:cs typeface="Arial" panose="020B0604020202020204" pitchFamily="34" charset="0"/>
                        </a:rPr>
                        <a:t>11%</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006100"/>
                          </a:solidFill>
                          <a:effectLst/>
                          <a:latin typeface="Arial" panose="020B0604020202020204" pitchFamily="34" charset="0"/>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6EFCE"/>
                    </a:solidFill>
                  </a:tcPr>
                </a:tc>
                <a:tc rowSpan="2">
                  <a:txBody>
                    <a:bodyPr/>
                    <a:lstStyle/>
                    <a:p>
                      <a:pPr algn="ctr" rtl="0" fontAlgn="ctr">
                        <a:buNone/>
                      </a:pPr>
                      <a:r>
                        <a:rPr lang="en-GB" sz="1200" b="0" i="0" u="none" strike="noStrike" dirty="0">
                          <a:solidFill>
                            <a:srgbClr val="000000"/>
                          </a:solidFill>
                          <a:effectLst/>
                          <a:latin typeface="Arial" panose="020B0604020202020204" pitchFamily="34" charset="0"/>
                          <a:cs typeface="Arial" panose="020B0604020202020204" pitchFamily="34" charset="0"/>
                        </a:rPr>
                        <a:t>9%</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9C5700"/>
                          </a:solidFill>
                          <a:effectLst/>
                          <a:latin typeface="Arial" panose="020B0604020202020204" pitchFamily="34" charset="0"/>
                          <a:cs typeface="Arial" panose="020B0604020202020204" pitchFamily="34" charset="0"/>
                        </a:rPr>
                        <a:t>In progress </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B9C"/>
                    </a:solidFill>
                  </a:tcPr>
                </a:tc>
                <a:extLst>
                  <a:ext uri="{0D108BD9-81ED-4DB2-BD59-A6C34878D82A}">
                    <a16:rowId xmlns:a16="http://schemas.microsoft.com/office/drawing/2014/main" val="2104654358"/>
                  </a:ext>
                </a:extLst>
              </a:tr>
              <a:tr h="416041">
                <a:tc>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BVOD </a:t>
                      </a:r>
                      <a:r>
                        <a:rPr lang="en-GB" sz="1100" b="0" i="0" u="none" strike="noStrike" dirty="0">
                          <a:solidFill>
                            <a:srgbClr val="000000"/>
                          </a:solidFill>
                          <a:effectLst/>
                          <a:latin typeface="Arial" panose="020B0604020202020204" pitchFamily="34" charset="0"/>
                          <a:cs typeface="Arial" panose="020B0604020202020204" pitchFamily="34" charset="0"/>
                        </a:rPr>
                        <a:t>–</a:t>
                      </a:r>
                    </a:p>
                    <a:p>
                      <a:pPr algn="ctr" rtl="0" fontAlgn="ctr">
                        <a:buNone/>
                      </a:pPr>
                      <a:r>
                        <a:rPr lang="en-GB" sz="1100" b="0" i="0" u="none" strike="noStrike" dirty="0">
                          <a:solidFill>
                            <a:srgbClr val="000000"/>
                          </a:solidFill>
                          <a:effectLst/>
                          <a:latin typeface="Arial" panose="020B0604020202020204" pitchFamily="34" charset="0"/>
                          <a:cs typeface="Arial" panose="020B0604020202020204" pitchFamily="34" charset="0"/>
                        </a:rPr>
                        <a:t>set top box delivered</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100"/>
                          </a:solidFill>
                          <a:effectLst/>
                          <a:uLnTx/>
                          <a:uFillTx/>
                          <a:latin typeface="Arial" panose="020B0604020202020204" pitchFamily="34" charset="0"/>
                          <a:ea typeface="+mn-ea"/>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v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ctr" rtl="0" fontAlgn="ctr">
                        <a:buNone/>
                      </a:pPr>
                      <a:r>
                        <a:rPr lang="en-GB" sz="1200" b="0" i="0" u="none" strike="noStrike" dirty="0">
                          <a:solidFill>
                            <a:srgbClr val="006100"/>
                          </a:solidFill>
                          <a:effectLst/>
                          <a:latin typeface="Arial" panose="020B0604020202020204" pitchFamily="34" charset="0"/>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v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ctr" rtl="0" fontAlgn="ctr">
                        <a:buNone/>
                      </a:pPr>
                      <a:r>
                        <a:rPr lang="en-GB" sz="1200" b="0" i="0" u="none" strike="noStrike" dirty="0">
                          <a:solidFill>
                            <a:srgbClr val="9C5700"/>
                          </a:solidFill>
                          <a:effectLst/>
                          <a:latin typeface="Arial" panose="020B0604020202020204" pitchFamily="34" charset="0"/>
                          <a:cs typeface="Arial" panose="020B0604020202020204" pitchFamily="34" charset="0"/>
                        </a:rPr>
                        <a:t>In progress </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389454944"/>
                  </a:ext>
                </a:extLst>
              </a:tr>
              <a:tr h="416041">
                <a:tc>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OTT linear </a:t>
                      </a:r>
                      <a:r>
                        <a:rPr lang="en-GB" sz="1100" b="0" i="0" u="none" strike="noStrike" dirty="0">
                          <a:solidFill>
                            <a:srgbClr val="000000"/>
                          </a:solidFill>
                          <a:effectLst/>
                          <a:latin typeface="Arial" panose="020B0604020202020204" pitchFamily="34" charset="0"/>
                          <a:cs typeface="Arial" panose="020B0604020202020204" pitchFamily="34" charset="0"/>
                        </a:rPr>
                        <a:t>–</a:t>
                      </a:r>
                    </a:p>
                    <a:p>
                      <a:pPr algn="ctr" rtl="0" fontAlgn="ctr">
                        <a:buNone/>
                      </a:pPr>
                      <a:r>
                        <a:rPr lang="en-GB" sz="1100" b="0" i="0" u="none" strike="noStrike" dirty="0">
                          <a:solidFill>
                            <a:srgbClr val="000000"/>
                          </a:solidFill>
                          <a:effectLst/>
                          <a:latin typeface="Arial" panose="020B0604020202020204" pitchFamily="34" charset="0"/>
                          <a:cs typeface="Arial" panose="020B0604020202020204" pitchFamily="34" charset="0"/>
                        </a:rPr>
                        <a:t>live</a:t>
                      </a:r>
                      <a:r>
                        <a:rPr lang="en-GB" sz="1100" b="1" i="0" u="none" strike="noStrike" dirty="0">
                          <a:solidFill>
                            <a:srgbClr val="000000"/>
                          </a:solidFill>
                          <a:effectLst/>
                          <a:latin typeface="Arial" panose="020B0604020202020204" pitchFamily="34" charset="0"/>
                          <a:cs typeface="Arial" panose="020B0604020202020204" pitchFamily="34" charset="0"/>
                        </a:rPr>
                        <a:t> </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noFill/>
                  </a:tcPr>
                </a:tc>
                <a:tc rowSpan="2">
                  <a:txBody>
                    <a:bodyPr/>
                    <a:lstStyle/>
                    <a:p>
                      <a:pPr algn="ctr" rtl="0" fontAlgn="ctr">
                        <a:buNone/>
                      </a:pPr>
                      <a:r>
                        <a:rPr lang="en-GB" sz="1200" b="0" i="0" u="none" strike="noStrike" dirty="0">
                          <a:solidFill>
                            <a:srgbClr val="000000"/>
                          </a:solidFill>
                          <a:effectLst/>
                          <a:latin typeface="Arial" panose="020B0604020202020204" pitchFamily="34" charset="0"/>
                          <a:cs typeface="Arial" panose="020B0604020202020204" pitchFamily="34" charset="0"/>
                        </a:rPr>
                        <a:t>2%</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9C5700"/>
                          </a:solidFill>
                          <a:effectLst/>
                          <a:latin typeface="Arial" panose="020B0604020202020204" pitchFamily="34" charset="0"/>
                          <a:cs typeface="Arial" panose="020B0604020202020204" pitchFamily="34" charset="0"/>
                        </a:rPr>
                        <a:t>In progress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rgbClr val="FFEB9C"/>
                    </a:solidFill>
                  </a:tcPr>
                </a:tc>
                <a:tc rowSpan="2">
                  <a:txBody>
                    <a:bodyPr/>
                    <a:lstStyle/>
                    <a:p>
                      <a:pPr algn="ctr" rtl="0" fontAlgn="ctr">
                        <a:buNone/>
                      </a:pPr>
                      <a:r>
                        <a:rPr lang="en-GB" sz="1200" b="0" i="0" u="none" strike="noStrike" dirty="0">
                          <a:solidFill>
                            <a:srgbClr val="000000"/>
                          </a:solidFill>
                          <a:effectLst/>
                          <a:latin typeface="Arial" panose="020B0604020202020204" pitchFamily="34" charset="0"/>
                          <a:cs typeface="Arial" panose="020B0604020202020204" pitchFamily="34" charset="0"/>
                        </a:rPr>
                        <a:t>4%</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006100"/>
                          </a:solidFill>
                          <a:effectLst/>
                          <a:latin typeface="Arial" panose="020B0604020202020204" pitchFamily="34" charset="0"/>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6EFCE"/>
                    </a:solidFill>
                  </a:tcPr>
                </a:tc>
                <a:tc rowSpan="2">
                  <a:txBody>
                    <a:bodyPr/>
                    <a:lstStyle/>
                    <a:p>
                      <a:pPr algn="ctr" rtl="0" fontAlgn="ctr">
                        <a:buNone/>
                      </a:pPr>
                      <a:r>
                        <a:rPr lang="en-GB" sz="1200" b="0" i="0" u="none" strike="noStrike" dirty="0">
                          <a:solidFill>
                            <a:srgbClr val="000000"/>
                          </a:solidFill>
                          <a:effectLst/>
                          <a:latin typeface="Arial" panose="020B0604020202020204" pitchFamily="34" charset="0"/>
                          <a:cs typeface="Arial" panose="020B0604020202020204" pitchFamily="34" charset="0"/>
                        </a:rPr>
                        <a:t>4%</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GB" sz="1200" b="0" i="0" u="none" strike="noStrike" dirty="0">
                          <a:solidFill>
                            <a:srgbClr val="006100"/>
                          </a:solidFill>
                          <a:effectLst/>
                          <a:latin typeface="Arial" panose="020B0604020202020204" pitchFamily="34" charset="0"/>
                          <a:cs typeface="Arial" panose="020B0604020202020204" pitchFamily="34" charset="0"/>
                        </a:rPr>
                        <a:t>Yes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6EFCE"/>
                    </a:solidFill>
                  </a:tcPr>
                </a:tc>
                <a:extLst>
                  <a:ext uri="{0D108BD9-81ED-4DB2-BD59-A6C34878D82A}">
                    <a16:rowId xmlns:a16="http://schemas.microsoft.com/office/drawing/2014/main" val="2160685092"/>
                  </a:ext>
                </a:extLst>
              </a:tr>
              <a:tr h="416041">
                <a:tc>
                  <a:txBody>
                    <a:bodyPr/>
                    <a:lstStyle/>
                    <a:p>
                      <a:pPr algn="ctr" rtl="0" fontAlgn="ctr">
                        <a:buNone/>
                      </a:pPr>
                      <a:r>
                        <a:rPr lang="en-GB" sz="1100" b="1" i="0" u="none" strike="noStrike" dirty="0">
                          <a:solidFill>
                            <a:srgbClr val="000000"/>
                          </a:solidFill>
                          <a:effectLst/>
                          <a:latin typeface="Arial" panose="020B0604020202020204" pitchFamily="34" charset="0"/>
                          <a:cs typeface="Arial" panose="020B0604020202020204" pitchFamily="34" charset="0"/>
                        </a:rPr>
                        <a:t>OTT linear </a:t>
                      </a:r>
                      <a:r>
                        <a:rPr lang="en-GB" sz="1100" b="0" i="0" u="none" strike="noStrike" dirty="0">
                          <a:solidFill>
                            <a:srgbClr val="000000"/>
                          </a:solidFill>
                          <a:effectLst/>
                          <a:latin typeface="Arial" panose="020B0604020202020204" pitchFamily="34" charset="0"/>
                          <a:cs typeface="Arial" panose="020B0604020202020204" pitchFamily="34" charset="0"/>
                        </a:rPr>
                        <a:t>–</a:t>
                      </a:r>
                    </a:p>
                    <a:p>
                      <a:pPr algn="ctr" rtl="0" fontAlgn="ctr">
                        <a:buNone/>
                      </a:pPr>
                      <a:r>
                        <a:rPr lang="en-GB" sz="1100" b="0" i="0" u="none" strike="noStrike" dirty="0">
                          <a:solidFill>
                            <a:srgbClr val="000000"/>
                          </a:solidFill>
                          <a:effectLst/>
                          <a:latin typeface="Arial" panose="020B0604020202020204" pitchFamily="34" charset="0"/>
                          <a:cs typeface="Arial" panose="020B0604020202020204" pitchFamily="34" charset="0"/>
                        </a:rPr>
                        <a:t>dynamic ad insertion</a:t>
                      </a:r>
                    </a:p>
                  </a:txBody>
                  <a:tcPr marL="4888" marR="4888" marT="48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6100"/>
                          </a:solidFill>
                          <a:effectLst/>
                          <a:uLnTx/>
                          <a:uFillTx/>
                          <a:latin typeface="Arial" panose="020B0604020202020204" pitchFamily="34" charset="0"/>
                          <a:ea typeface="+mn-ea"/>
                          <a:cs typeface="Arial" panose="020B0604020202020204" pitchFamily="34" charset="0"/>
                        </a:rPr>
                        <a:t>Yes</a:t>
                      </a:r>
                      <a:endParaRPr kumimoji="0" lang="en-GB" sz="1200" b="0" i="0" u="none" strike="noStrike" kern="1200" cap="none" spc="0" normalizeH="0" baseline="0" noProof="0" dirty="0">
                        <a:ln>
                          <a:noFill/>
                        </a:ln>
                        <a:solidFill>
                          <a:srgbClr val="006100"/>
                        </a:solidFill>
                        <a:effectLst/>
                        <a:uLnTx/>
                        <a:uFillTx/>
                        <a:latin typeface="Arial" panose="020B0604020202020204" pitchFamily="34" charset="0"/>
                        <a:ea typeface="+mn-ea"/>
                        <a:cs typeface="Arial" panose="020B0604020202020204" pitchFamily="34" charset="0"/>
                      </a:endParaRP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v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9C5700"/>
                          </a:solidFill>
                          <a:effectLst/>
                          <a:latin typeface="Arial" panose="020B0604020202020204" pitchFamily="34" charset="0"/>
                          <a:cs typeface="Arial" panose="020B0604020202020204" pitchFamily="34" charset="0"/>
                        </a:rPr>
                        <a:t>In progress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v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ctr" rtl="0" fontAlgn="ctr">
                        <a:buNone/>
                      </a:pPr>
                      <a:r>
                        <a:rPr lang="en-GB" sz="1200" b="0" i="0" u="none" strike="noStrike" dirty="0">
                          <a:solidFill>
                            <a:srgbClr val="9C5700"/>
                          </a:solidFill>
                          <a:effectLst/>
                          <a:latin typeface="Arial" panose="020B0604020202020204" pitchFamily="34" charset="0"/>
                          <a:cs typeface="Arial" panose="020B0604020202020204" pitchFamily="34" charset="0"/>
                        </a:rPr>
                        <a:t>In progress</a:t>
                      </a:r>
                    </a:p>
                  </a:txBody>
                  <a:tcPr marL="4888" marR="4888" marT="4888" marB="0" anchor="ctr">
                    <a:lnL w="12700" cap="flat" cmpd="sng" algn="ctr">
                      <a:solidFill>
                        <a:schemeClr val="bg2">
                          <a:lumMod val="40000"/>
                          <a:lumOff val="6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860200032"/>
                  </a:ext>
                </a:extLst>
              </a:tr>
            </a:tbl>
          </a:graphicData>
        </a:graphic>
      </p:graphicFrame>
    </p:spTree>
    <p:extLst>
      <p:ext uri="{BB962C8B-B14F-4D97-AF65-F5344CB8AC3E}">
        <p14:creationId xmlns:p14="http://schemas.microsoft.com/office/powerpoint/2010/main" val="348337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E23EB-2FB2-4EA7-9053-D2D9E9FF1AD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D5DDF08-19A6-2A9F-B965-885D9D28003F}"/>
              </a:ext>
            </a:extLst>
          </p:cNvPr>
          <p:cNvSpPr/>
          <p:nvPr/>
        </p:nvSpPr>
        <p:spPr>
          <a:xfrm>
            <a:off x="1382620" y="1165081"/>
            <a:ext cx="2059320" cy="4313208"/>
          </a:xfrm>
          <a:prstGeom prst="rect">
            <a:avLst/>
          </a:prstGeom>
          <a:solidFill>
            <a:schemeClr val="bg1"/>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14" descr="U&amp;Eden: not for all Freeview users - RXTV">
            <a:extLst>
              <a:ext uri="{FF2B5EF4-FFF2-40B4-BE49-F238E27FC236}">
                <a16:creationId xmlns:a16="http://schemas.microsoft.com/office/drawing/2014/main" id="{E6A4365C-69D0-97F9-FE12-D45AFBB42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56"/>
          <a:stretch>
            <a:fillRect/>
          </a:stretch>
        </p:blipFill>
        <p:spPr bwMode="auto">
          <a:xfrm>
            <a:off x="2164019" y="3565568"/>
            <a:ext cx="1104435" cy="5770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AEF8C73-5850-BF15-7BCD-D43E1BD73BFC}"/>
              </a:ext>
            </a:extLst>
          </p:cNvPr>
          <p:cNvSpPr/>
          <p:nvPr/>
        </p:nvSpPr>
        <p:spPr>
          <a:xfrm>
            <a:off x="198409" y="1165081"/>
            <a:ext cx="1104181" cy="4313207"/>
          </a:xfrm>
          <a:prstGeom prst="rect">
            <a:avLst/>
          </a:prstGeom>
          <a:solidFill>
            <a:schemeClr val="bg1"/>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DE42FB1-BB72-13B0-6295-E2A7E077C038}"/>
              </a:ext>
            </a:extLst>
          </p:cNvPr>
          <p:cNvSpPr/>
          <p:nvPr/>
        </p:nvSpPr>
        <p:spPr>
          <a:xfrm>
            <a:off x="3528205" y="1165081"/>
            <a:ext cx="8409195" cy="4313208"/>
          </a:xfrm>
          <a:prstGeom prst="rect">
            <a:avLst/>
          </a:prstGeom>
          <a:solidFill>
            <a:schemeClr val="bg1"/>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2181A67-7467-C227-7F62-D7D30B813B2A}"/>
              </a:ext>
            </a:extLst>
          </p:cNvPr>
          <p:cNvSpPr>
            <a:spLocks noGrp="1"/>
          </p:cNvSpPr>
          <p:nvPr>
            <p:ph type="title"/>
          </p:nvPr>
        </p:nvSpPr>
        <p:spPr/>
        <p:txBody>
          <a:bodyPr/>
          <a:lstStyle/>
          <a:p>
            <a:r>
              <a:rPr lang="en-GB" dirty="0"/>
              <a:t>Viewing info includes analysis from an array of channels</a:t>
            </a:r>
          </a:p>
        </p:txBody>
      </p:sp>
      <p:pic>
        <p:nvPicPr>
          <p:cNvPr id="4" name="Picture 2" descr="ITV1 - Wikipedia">
            <a:extLst>
              <a:ext uri="{FF2B5EF4-FFF2-40B4-BE49-F238E27FC236}">
                <a16:creationId xmlns:a16="http://schemas.microsoft.com/office/drawing/2014/main" id="{727500F0-7F64-CA5C-1A69-2F0A56B3B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10" y="1962503"/>
            <a:ext cx="807800" cy="3222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TV Media | TV Advertising Designed To Grow Your Brand">
            <a:extLst>
              <a:ext uri="{FF2B5EF4-FFF2-40B4-BE49-F238E27FC236}">
                <a16:creationId xmlns:a16="http://schemas.microsoft.com/office/drawing/2014/main" id="{731C9E5D-D1B0-67A1-B6D1-3B7C495C1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65" y="1308781"/>
            <a:ext cx="780785" cy="400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TV2 - Wikipedia">
            <a:extLst>
              <a:ext uri="{FF2B5EF4-FFF2-40B4-BE49-F238E27FC236}">
                <a16:creationId xmlns:a16="http://schemas.microsoft.com/office/drawing/2014/main" id="{124AF132-3E6F-0AE4-1153-CC8D7CC60F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931" y="2608798"/>
            <a:ext cx="780785" cy="257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TV4 - Wikipedia">
            <a:extLst>
              <a:ext uri="{FF2B5EF4-FFF2-40B4-BE49-F238E27FC236}">
                <a16:creationId xmlns:a16="http://schemas.microsoft.com/office/drawing/2014/main" id="{E2BC2834-CADA-026B-7D77-C11F1FEBBF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904" y="3785917"/>
            <a:ext cx="807800" cy="276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TV3 - Wikipedia">
            <a:extLst>
              <a:ext uri="{FF2B5EF4-FFF2-40B4-BE49-F238E27FC236}">
                <a16:creationId xmlns:a16="http://schemas.microsoft.com/office/drawing/2014/main" id="{233E2011-AA5E-7436-6ABA-E85B8FB22C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04" y="3190480"/>
            <a:ext cx="807800" cy="2713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58934D4-0224-CC4D-6ACD-0454B92CB7E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6405" y="4868541"/>
            <a:ext cx="807800" cy="272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69F9C1E-E94E-A756-63C2-5DB83AEC5B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945" y="4386297"/>
            <a:ext cx="832759" cy="158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4">
            <a:extLst>
              <a:ext uri="{FF2B5EF4-FFF2-40B4-BE49-F238E27FC236}">
                <a16:creationId xmlns:a16="http://schemas.microsoft.com/office/drawing/2014/main" id="{6347A279-39DF-AF3A-B051-347C81B8CD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3090" y="2598410"/>
            <a:ext cx="404108" cy="5535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More4">
            <a:extLst>
              <a:ext uri="{FF2B5EF4-FFF2-40B4-BE49-F238E27FC236}">
                <a16:creationId xmlns:a16="http://schemas.microsoft.com/office/drawing/2014/main" id="{40BC2F52-7DA5-7978-770C-21B58CC01C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65444" y="1937615"/>
            <a:ext cx="738096" cy="5535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Film4">
            <a:extLst>
              <a:ext uri="{FF2B5EF4-FFF2-40B4-BE49-F238E27FC236}">
                <a16:creationId xmlns:a16="http://schemas.microsoft.com/office/drawing/2014/main" id="{1086B6AE-1AFF-A026-EBB2-CE0BB798B7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1830" y="2603183"/>
            <a:ext cx="582707" cy="5535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5" descr="Image result for really logo">
            <a:extLst>
              <a:ext uri="{FF2B5EF4-FFF2-40B4-BE49-F238E27FC236}">
                <a16:creationId xmlns:a16="http://schemas.microsoft.com/office/drawing/2014/main" id="{30CED8B5-2B35-0FAB-7B3B-A07D4679B81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0521" b="23920"/>
          <a:stretch/>
        </p:blipFill>
        <p:spPr bwMode="auto">
          <a:xfrm>
            <a:off x="1535951" y="3231464"/>
            <a:ext cx="1084444" cy="3389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ickable Charts | 4Sales">
            <a:extLst>
              <a:ext uri="{FF2B5EF4-FFF2-40B4-BE49-F238E27FC236}">
                <a16:creationId xmlns:a16="http://schemas.microsoft.com/office/drawing/2014/main" id="{A6715862-FBDF-8E4F-4824-08BAE2DE9E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51908" y="1260720"/>
            <a:ext cx="1224412" cy="4964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C8A8116-DF4F-A74A-0BFF-3BBE0099D89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44981" y="3176853"/>
            <a:ext cx="747965" cy="3827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Channel 4 - Wikipedia">
            <a:extLst>
              <a:ext uri="{FF2B5EF4-FFF2-40B4-BE49-F238E27FC236}">
                <a16:creationId xmlns:a16="http://schemas.microsoft.com/office/drawing/2014/main" id="{65095521-F382-3B98-A706-E272496F2F3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91433" y="1948079"/>
            <a:ext cx="391335" cy="5292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4seven - Wikipedia">
            <a:extLst>
              <a:ext uri="{FF2B5EF4-FFF2-40B4-BE49-F238E27FC236}">
                <a16:creationId xmlns:a16="http://schemas.microsoft.com/office/drawing/2014/main" id="{C1A44F12-DFBB-17FB-8770-9FF0AE28F2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23547" y="1974804"/>
            <a:ext cx="391336" cy="5292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5CEC0395-D32E-F5B3-1D9C-67EA494DB88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50112" y="3633809"/>
            <a:ext cx="542978" cy="4813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Profile for U&amp;Alibi">
            <a:extLst>
              <a:ext uri="{FF2B5EF4-FFF2-40B4-BE49-F238E27FC236}">
                <a16:creationId xmlns:a16="http://schemas.microsoft.com/office/drawing/2014/main" id="{A8077253-CF06-C662-2654-5092165776A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98411" y="4803812"/>
            <a:ext cx="577079" cy="5770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Profile for U&amp;W">
            <a:extLst>
              <a:ext uri="{FF2B5EF4-FFF2-40B4-BE49-F238E27FC236}">
                <a16:creationId xmlns:a16="http://schemas.microsoft.com/office/drawing/2014/main" id="{9C90AB65-B87B-C311-E0D1-9D7724F010D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98411" y="4169119"/>
            <a:ext cx="560333" cy="5603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U&amp;Yesterday - YouTube">
            <a:extLst>
              <a:ext uri="{FF2B5EF4-FFF2-40B4-BE49-F238E27FC236}">
                <a16:creationId xmlns:a16="http://schemas.microsoft.com/office/drawing/2014/main" id="{5A78E9E9-3A4B-1A91-30AE-4CA165CF0B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54316" y="4797557"/>
            <a:ext cx="577079" cy="5770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U&amp;GOLD (@goldchannel) / X">
            <a:extLst>
              <a:ext uri="{FF2B5EF4-FFF2-40B4-BE49-F238E27FC236}">
                <a16:creationId xmlns:a16="http://schemas.microsoft.com/office/drawing/2014/main" id="{E1861495-9CAC-66D3-3DDC-91C7B505A87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32385" y="4801217"/>
            <a:ext cx="569761" cy="5697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U&amp;Dave (@davechannel) / X">
            <a:extLst>
              <a:ext uri="{FF2B5EF4-FFF2-40B4-BE49-F238E27FC236}">
                <a16:creationId xmlns:a16="http://schemas.microsoft.com/office/drawing/2014/main" id="{214EB33F-0F39-8DFA-6A75-E15E7AE364F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02931" y="4164078"/>
            <a:ext cx="580148" cy="5801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Profile for U&amp;Drama">
            <a:extLst>
              <a:ext uri="{FF2B5EF4-FFF2-40B4-BE49-F238E27FC236}">
                <a16:creationId xmlns:a16="http://schemas.microsoft.com/office/drawing/2014/main" id="{EB268401-7DF4-6EB9-A315-129A3BC1CAB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39894" y="4175081"/>
            <a:ext cx="558141" cy="5581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Welcome to Sky Media - Sky Media">
            <a:extLst>
              <a:ext uri="{FF2B5EF4-FFF2-40B4-BE49-F238E27FC236}">
                <a16:creationId xmlns:a16="http://schemas.microsoft.com/office/drawing/2014/main" id="{1E058DD1-482B-2C6E-87AA-AEE9E9E5413E}"/>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13807" b="16214"/>
          <a:stretch>
            <a:fillRect/>
          </a:stretch>
        </p:blipFill>
        <p:spPr bwMode="auto">
          <a:xfrm>
            <a:off x="3621406" y="1222818"/>
            <a:ext cx="1904305" cy="515844"/>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a:extLst>
              <a:ext uri="{FF2B5EF4-FFF2-40B4-BE49-F238E27FC236}">
                <a16:creationId xmlns:a16="http://schemas.microsoft.com/office/drawing/2014/main" id="{25F597F1-6199-15E6-7B19-CB8737AF0DA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175353" y="3978730"/>
            <a:ext cx="440276" cy="191520"/>
          </a:xfrm>
          <a:prstGeom prst="rect">
            <a:avLst/>
          </a:prstGeom>
        </p:spPr>
      </p:pic>
      <p:pic>
        <p:nvPicPr>
          <p:cNvPr id="145" name="Picture 144">
            <a:extLst>
              <a:ext uri="{FF2B5EF4-FFF2-40B4-BE49-F238E27FC236}">
                <a16:creationId xmlns:a16="http://schemas.microsoft.com/office/drawing/2014/main" id="{89DD5DDB-ECE6-24E5-B14E-45951E39847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612069" y="3675227"/>
            <a:ext cx="832497" cy="399597"/>
          </a:xfrm>
          <a:prstGeom prst="rect">
            <a:avLst/>
          </a:prstGeom>
        </p:spPr>
      </p:pic>
      <p:pic>
        <p:nvPicPr>
          <p:cNvPr id="146" name="Picture 145">
            <a:extLst>
              <a:ext uri="{FF2B5EF4-FFF2-40B4-BE49-F238E27FC236}">
                <a16:creationId xmlns:a16="http://schemas.microsoft.com/office/drawing/2014/main" id="{329F9901-0063-A8BE-7D93-5A0C9C853BF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37077" y="3626772"/>
            <a:ext cx="761860" cy="261209"/>
          </a:xfrm>
          <a:prstGeom prst="rect">
            <a:avLst/>
          </a:prstGeom>
        </p:spPr>
      </p:pic>
      <p:pic>
        <p:nvPicPr>
          <p:cNvPr id="147" name="Picture 146">
            <a:extLst>
              <a:ext uri="{FF2B5EF4-FFF2-40B4-BE49-F238E27FC236}">
                <a16:creationId xmlns:a16="http://schemas.microsoft.com/office/drawing/2014/main" id="{FE2C8C52-D8DD-1CFA-668F-FAF1F7797FF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562145" y="1274560"/>
            <a:ext cx="672479" cy="322790"/>
          </a:xfrm>
          <a:prstGeom prst="rect">
            <a:avLst/>
          </a:prstGeom>
        </p:spPr>
      </p:pic>
      <p:pic>
        <p:nvPicPr>
          <p:cNvPr id="148" name="Picture 147">
            <a:extLst>
              <a:ext uri="{FF2B5EF4-FFF2-40B4-BE49-F238E27FC236}">
                <a16:creationId xmlns:a16="http://schemas.microsoft.com/office/drawing/2014/main" id="{16A8B26F-BE14-6198-F4E9-DE050C4F2C7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085445" y="4968815"/>
            <a:ext cx="775194" cy="372094"/>
          </a:xfrm>
          <a:prstGeom prst="rect">
            <a:avLst/>
          </a:prstGeom>
        </p:spPr>
      </p:pic>
      <p:pic>
        <p:nvPicPr>
          <p:cNvPr id="149" name="Picture 148" descr="A close up of a logo&#10;&#10;Description automatically generated">
            <a:extLst>
              <a:ext uri="{FF2B5EF4-FFF2-40B4-BE49-F238E27FC236}">
                <a16:creationId xmlns:a16="http://schemas.microsoft.com/office/drawing/2014/main" id="{F7D2B3B3-8240-FE04-3317-FFF32636837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751643" y="3190480"/>
            <a:ext cx="608624" cy="292140"/>
          </a:xfrm>
          <a:prstGeom prst="rect">
            <a:avLst/>
          </a:prstGeom>
        </p:spPr>
      </p:pic>
      <p:pic>
        <p:nvPicPr>
          <p:cNvPr id="150" name="Picture 149" descr="A close up of a sign&#10;&#10;Description automatically generated">
            <a:extLst>
              <a:ext uri="{FF2B5EF4-FFF2-40B4-BE49-F238E27FC236}">
                <a16:creationId xmlns:a16="http://schemas.microsoft.com/office/drawing/2014/main" id="{64E09938-45EF-B666-C93D-940163558150}"/>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303920" y="4108700"/>
            <a:ext cx="700130" cy="154044"/>
          </a:xfrm>
          <a:prstGeom prst="rect">
            <a:avLst/>
          </a:prstGeom>
        </p:spPr>
      </p:pic>
      <p:pic>
        <p:nvPicPr>
          <p:cNvPr id="151" name="Picture 150" descr="Logo&#10;&#10;Description automatically generated with low confidence">
            <a:extLst>
              <a:ext uri="{FF2B5EF4-FFF2-40B4-BE49-F238E27FC236}">
                <a16:creationId xmlns:a16="http://schemas.microsoft.com/office/drawing/2014/main" id="{2E1BEF9C-D7FA-0ADA-31D1-D6182019753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175041" y="1232147"/>
            <a:ext cx="752891" cy="423501"/>
          </a:xfrm>
          <a:prstGeom prst="rect">
            <a:avLst/>
          </a:prstGeom>
        </p:spPr>
      </p:pic>
      <p:pic>
        <p:nvPicPr>
          <p:cNvPr id="152" name="Picture 151" descr="Icon&#10;&#10;Description automatically generated with low confidence">
            <a:extLst>
              <a:ext uri="{FF2B5EF4-FFF2-40B4-BE49-F238E27FC236}">
                <a16:creationId xmlns:a16="http://schemas.microsoft.com/office/drawing/2014/main" id="{8785A162-474C-B09B-AC0A-500EEB48D94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1371319" y="1294627"/>
            <a:ext cx="365019" cy="365019"/>
          </a:xfrm>
          <a:prstGeom prst="rect">
            <a:avLst/>
          </a:prstGeom>
        </p:spPr>
      </p:pic>
      <p:pic>
        <p:nvPicPr>
          <p:cNvPr id="153" name="Picture 152" descr="Logo&#10;&#10;Description automatically generated">
            <a:extLst>
              <a:ext uri="{FF2B5EF4-FFF2-40B4-BE49-F238E27FC236}">
                <a16:creationId xmlns:a16="http://schemas.microsoft.com/office/drawing/2014/main" id="{1576616C-6E83-8809-86D4-7E072B43CA2B}"/>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028318" y="2850929"/>
            <a:ext cx="720817" cy="176526"/>
          </a:xfrm>
          <a:prstGeom prst="rect">
            <a:avLst/>
          </a:prstGeom>
        </p:spPr>
      </p:pic>
      <p:pic>
        <p:nvPicPr>
          <p:cNvPr id="154" name="Picture 153" descr="A picture containing text&#10;&#10;Description automatically generated">
            <a:extLst>
              <a:ext uri="{FF2B5EF4-FFF2-40B4-BE49-F238E27FC236}">
                <a16:creationId xmlns:a16="http://schemas.microsoft.com/office/drawing/2014/main" id="{29B0B622-470C-8746-60B9-21275B65594D}"/>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899574" y="2138008"/>
            <a:ext cx="849561" cy="169913"/>
          </a:xfrm>
          <a:prstGeom prst="rect">
            <a:avLst/>
          </a:prstGeom>
        </p:spPr>
      </p:pic>
      <p:pic>
        <p:nvPicPr>
          <p:cNvPr id="155" name="Picture 154" descr="Icon&#10;&#10;Description automatically generated">
            <a:extLst>
              <a:ext uri="{FF2B5EF4-FFF2-40B4-BE49-F238E27FC236}">
                <a16:creationId xmlns:a16="http://schemas.microsoft.com/office/drawing/2014/main" id="{D8A55B34-881D-A8E0-2E4A-2EE450516DD7}"/>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0395491" y="1692542"/>
            <a:ext cx="504083" cy="267373"/>
          </a:xfrm>
          <a:prstGeom prst="rect">
            <a:avLst/>
          </a:prstGeom>
        </p:spPr>
      </p:pic>
      <p:pic>
        <p:nvPicPr>
          <p:cNvPr id="156" name="Picture 155" descr="Logo&#10;&#10;Description automatically generated with low confidence">
            <a:extLst>
              <a:ext uri="{FF2B5EF4-FFF2-40B4-BE49-F238E27FC236}">
                <a16:creationId xmlns:a16="http://schemas.microsoft.com/office/drawing/2014/main" id="{5296E400-A30C-437E-7196-BA9844C198C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9257698" y="2127071"/>
            <a:ext cx="843220" cy="174459"/>
          </a:xfrm>
          <a:prstGeom prst="rect">
            <a:avLst/>
          </a:prstGeom>
        </p:spPr>
      </p:pic>
      <p:pic>
        <p:nvPicPr>
          <p:cNvPr id="157" name="Picture 156" descr="Logo&#10;&#10;Description automatically generated">
            <a:extLst>
              <a:ext uri="{FF2B5EF4-FFF2-40B4-BE49-F238E27FC236}">
                <a16:creationId xmlns:a16="http://schemas.microsoft.com/office/drawing/2014/main" id="{874A71DF-D67F-3BA4-8E76-8B3D01CF8EB9}"/>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0245609" y="2163478"/>
            <a:ext cx="542111" cy="129203"/>
          </a:xfrm>
          <a:prstGeom prst="rect">
            <a:avLst/>
          </a:prstGeom>
        </p:spPr>
      </p:pic>
      <p:pic>
        <p:nvPicPr>
          <p:cNvPr id="158" name="Picture 157" descr="Logo&#10;&#10;Description automatically generated">
            <a:extLst>
              <a:ext uri="{FF2B5EF4-FFF2-40B4-BE49-F238E27FC236}">
                <a16:creationId xmlns:a16="http://schemas.microsoft.com/office/drawing/2014/main" id="{B7D769D8-D0AA-620A-3CFC-6D71C002E332}"/>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0701878" y="2514616"/>
            <a:ext cx="944763" cy="188953"/>
          </a:xfrm>
          <a:prstGeom prst="rect">
            <a:avLst/>
          </a:prstGeom>
        </p:spPr>
      </p:pic>
      <p:pic>
        <p:nvPicPr>
          <p:cNvPr id="159" name="Picture 158" descr="A picture containing shape&#10;&#10;Description automatically generated">
            <a:extLst>
              <a:ext uri="{FF2B5EF4-FFF2-40B4-BE49-F238E27FC236}">
                <a16:creationId xmlns:a16="http://schemas.microsoft.com/office/drawing/2014/main" id="{3D467A5B-8512-0B31-129B-5331F0D0E0EB}"/>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0555946" y="4213296"/>
            <a:ext cx="549890" cy="201809"/>
          </a:xfrm>
          <a:prstGeom prst="rect">
            <a:avLst/>
          </a:prstGeom>
        </p:spPr>
      </p:pic>
      <p:pic>
        <p:nvPicPr>
          <p:cNvPr id="160" name="Picture 159" descr="Icon&#10;&#10;Description automatically generated">
            <a:extLst>
              <a:ext uri="{FF2B5EF4-FFF2-40B4-BE49-F238E27FC236}">
                <a16:creationId xmlns:a16="http://schemas.microsoft.com/office/drawing/2014/main" id="{2DE9C61A-5B4D-0FD0-C0AE-9AD45C5B208E}"/>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9203189" y="3139795"/>
            <a:ext cx="450796" cy="319608"/>
          </a:xfrm>
          <a:prstGeom prst="rect">
            <a:avLst/>
          </a:prstGeom>
        </p:spPr>
      </p:pic>
      <p:pic>
        <p:nvPicPr>
          <p:cNvPr id="161" name="Picture 160" descr="A picture containing logo&#10;&#10;Description automatically generated">
            <a:extLst>
              <a:ext uri="{FF2B5EF4-FFF2-40B4-BE49-F238E27FC236}">
                <a16:creationId xmlns:a16="http://schemas.microsoft.com/office/drawing/2014/main" id="{DCD7C95B-FD60-70DC-DB61-AF082EA0E726}"/>
              </a:ext>
            </a:extLst>
          </p:cNvPr>
          <p:cNvPicPr>
            <a:picLocks noChangeAspect="1"/>
          </p:cNvPicPr>
          <p:nvPr/>
        </p:nvPicPr>
        <p:blipFill rotWithShape="1">
          <a:blip r:embed="rId44" cstate="print">
            <a:extLst>
              <a:ext uri="{28A0092B-C50C-407E-A947-70E740481C1C}">
                <a14:useLocalDpi xmlns:a14="http://schemas.microsoft.com/office/drawing/2010/main" val="0"/>
              </a:ext>
            </a:extLst>
          </a:blip>
          <a:srcRect l="35762" r="34710"/>
          <a:stretch/>
        </p:blipFill>
        <p:spPr>
          <a:xfrm>
            <a:off x="11284427" y="3168509"/>
            <a:ext cx="364222" cy="366623"/>
          </a:xfrm>
          <a:prstGeom prst="rect">
            <a:avLst/>
          </a:prstGeom>
        </p:spPr>
      </p:pic>
      <p:pic>
        <p:nvPicPr>
          <p:cNvPr id="162" name="Picture 161" descr="A picture containing text&#10;&#10;Description automatically generated">
            <a:extLst>
              <a:ext uri="{FF2B5EF4-FFF2-40B4-BE49-F238E27FC236}">
                <a16:creationId xmlns:a16="http://schemas.microsoft.com/office/drawing/2014/main" id="{1A1586B2-F267-ACA8-4F81-F8F159A70421}"/>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9159901" y="2862923"/>
            <a:ext cx="643672" cy="183907"/>
          </a:xfrm>
          <a:prstGeom prst="rect">
            <a:avLst/>
          </a:prstGeom>
        </p:spPr>
      </p:pic>
      <p:pic>
        <p:nvPicPr>
          <p:cNvPr id="163" name="Picture 162" descr="A picture containing text, sign&#10;&#10;Description automatically generated">
            <a:extLst>
              <a:ext uri="{FF2B5EF4-FFF2-40B4-BE49-F238E27FC236}">
                <a16:creationId xmlns:a16="http://schemas.microsoft.com/office/drawing/2014/main" id="{5EA1234B-A42E-F8F4-617E-3C768E2318B8}"/>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9042986" y="3604450"/>
            <a:ext cx="877501" cy="421200"/>
          </a:xfrm>
          <a:prstGeom prst="rect">
            <a:avLst/>
          </a:prstGeom>
        </p:spPr>
      </p:pic>
      <p:pic>
        <p:nvPicPr>
          <p:cNvPr id="164" name="Picture 163" descr="Graphical user interface, application&#10;&#10;Description automatically generated">
            <a:extLst>
              <a:ext uri="{FF2B5EF4-FFF2-40B4-BE49-F238E27FC236}">
                <a16:creationId xmlns:a16="http://schemas.microsoft.com/office/drawing/2014/main" id="{9F4D5819-B7E3-86BC-1932-05EB777D4C64}"/>
              </a:ext>
            </a:extLst>
          </p:cNvPr>
          <p:cNvPicPr>
            <a:picLocks noChangeAspect="1"/>
          </p:cNvPicPr>
          <p:nvPr/>
        </p:nvPicPr>
        <p:blipFill rotWithShape="1">
          <a:blip r:embed="rId47">
            <a:extLst>
              <a:ext uri="{28A0092B-C50C-407E-A947-70E740481C1C}">
                <a14:useLocalDpi xmlns:a14="http://schemas.microsoft.com/office/drawing/2010/main" val="0"/>
              </a:ext>
            </a:extLst>
          </a:blip>
          <a:srcRect t="29642" b="33528"/>
          <a:stretch/>
        </p:blipFill>
        <p:spPr>
          <a:xfrm>
            <a:off x="9143975" y="1715935"/>
            <a:ext cx="1221853" cy="216000"/>
          </a:xfrm>
          <a:prstGeom prst="rect">
            <a:avLst/>
          </a:prstGeom>
        </p:spPr>
      </p:pic>
      <p:pic>
        <p:nvPicPr>
          <p:cNvPr id="165" name="Picture 164" descr="Graphical user interface, application&#10;&#10;Description automatically generated">
            <a:extLst>
              <a:ext uri="{FF2B5EF4-FFF2-40B4-BE49-F238E27FC236}">
                <a16:creationId xmlns:a16="http://schemas.microsoft.com/office/drawing/2014/main" id="{7CF2E8A7-5B24-C485-89E9-9A4945D3BDFE}"/>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525270" y="1148885"/>
            <a:ext cx="1225110" cy="588053"/>
          </a:xfrm>
          <a:prstGeom prst="rect">
            <a:avLst/>
          </a:prstGeom>
        </p:spPr>
      </p:pic>
      <p:pic>
        <p:nvPicPr>
          <p:cNvPr id="166" name="Picture 165" descr="Shape&#10;&#10;Description automatically generated with medium confidence">
            <a:extLst>
              <a:ext uri="{FF2B5EF4-FFF2-40B4-BE49-F238E27FC236}">
                <a16:creationId xmlns:a16="http://schemas.microsoft.com/office/drawing/2014/main" id="{C6A684AE-22C7-C87E-EF37-24020AD7A817}"/>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9960091" y="2875567"/>
            <a:ext cx="870800" cy="217700"/>
          </a:xfrm>
          <a:prstGeom prst="rect">
            <a:avLst/>
          </a:prstGeom>
        </p:spPr>
      </p:pic>
      <p:pic>
        <p:nvPicPr>
          <p:cNvPr id="143" name="Picture 142" descr="A picture containing background pattern&#10;&#10;Description automatically generated">
            <a:extLst>
              <a:ext uri="{FF2B5EF4-FFF2-40B4-BE49-F238E27FC236}">
                <a16:creationId xmlns:a16="http://schemas.microsoft.com/office/drawing/2014/main" id="{17C295BD-D7E9-78F5-6A56-A421D3C7F269}"/>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1430837" y="3650901"/>
            <a:ext cx="293313" cy="399080"/>
          </a:xfrm>
          <a:prstGeom prst="rect">
            <a:avLst/>
          </a:prstGeom>
        </p:spPr>
      </p:pic>
      <p:pic>
        <p:nvPicPr>
          <p:cNvPr id="167" name="Picture 166" descr="Text&#10;&#10;Description automatically generated">
            <a:extLst>
              <a:ext uri="{FF2B5EF4-FFF2-40B4-BE49-F238E27FC236}">
                <a16:creationId xmlns:a16="http://schemas.microsoft.com/office/drawing/2014/main" id="{42D15A71-7BEC-4527-8E9C-9900FB313B41}"/>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0860480" y="1603012"/>
            <a:ext cx="945882" cy="454023"/>
          </a:xfrm>
          <a:prstGeom prst="rect">
            <a:avLst/>
          </a:prstGeom>
        </p:spPr>
      </p:pic>
      <p:pic>
        <p:nvPicPr>
          <p:cNvPr id="168" name="Picture 167" descr="A yellow text on a black background&#10;&#10;Description automatically generated">
            <a:extLst>
              <a:ext uri="{FF2B5EF4-FFF2-40B4-BE49-F238E27FC236}">
                <a16:creationId xmlns:a16="http://schemas.microsoft.com/office/drawing/2014/main" id="{CC07A77F-EDB4-88CA-5BC4-2F6685C63CF6}"/>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9456238" y="2482549"/>
            <a:ext cx="918743" cy="291309"/>
          </a:xfrm>
          <a:prstGeom prst="rect">
            <a:avLst/>
          </a:prstGeom>
        </p:spPr>
      </p:pic>
      <p:pic>
        <p:nvPicPr>
          <p:cNvPr id="169" name="Picture 168" descr="A close up of a logo&#10;&#10;Description automatically generated">
            <a:extLst>
              <a:ext uri="{FF2B5EF4-FFF2-40B4-BE49-F238E27FC236}">
                <a16:creationId xmlns:a16="http://schemas.microsoft.com/office/drawing/2014/main" id="{281D7D40-BFC9-DD8F-D2E6-645915CE112F}"/>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457925" y="3197022"/>
            <a:ext cx="728844" cy="342410"/>
          </a:xfrm>
          <a:prstGeom prst="rect">
            <a:avLst/>
          </a:prstGeom>
        </p:spPr>
      </p:pic>
      <p:pic>
        <p:nvPicPr>
          <p:cNvPr id="170" name="Picture 169" descr="A purple and white logo&#10;&#10;Description automatically generated">
            <a:extLst>
              <a:ext uri="{FF2B5EF4-FFF2-40B4-BE49-F238E27FC236}">
                <a16:creationId xmlns:a16="http://schemas.microsoft.com/office/drawing/2014/main" id="{AA63CF9B-7AF5-4417-53F7-69A1E510E30F}"/>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889767" y="5050024"/>
            <a:ext cx="588441" cy="170928"/>
          </a:xfrm>
          <a:prstGeom prst="rect">
            <a:avLst/>
          </a:prstGeom>
        </p:spPr>
      </p:pic>
      <p:pic>
        <p:nvPicPr>
          <p:cNvPr id="171" name="Picture 170" descr="A yellow text on a black background&#10;&#10;Description automatically generated">
            <a:extLst>
              <a:ext uri="{FF2B5EF4-FFF2-40B4-BE49-F238E27FC236}">
                <a16:creationId xmlns:a16="http://schemas.microsoft.com/office/drawing/2014/main" id="{6B2BBAAC-7626-B3FF-D5B0-F163B1A2F763}"/>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0580907" y="5042208"/>
            <a:ext cx="1223971" cy="281581"/>
          </a:xfrm>
          <a:prstGeom prst="rect">
            <a:avLst/>
          </a:prstGeom>
        </p:spPr>
      </p:pic>
      <p:pic>
        <p:nvPicPr>
          <p:cNvPr id="174" name="Picture 173" descr="A close up of a logo&#10;&#10;Description automatically generated">
            <a:extLst>
              <a:ext uri="{FF2B5EF4-FFF2-40B4-BE49-F238E27FC236}">
                <a16:creationId xmlns:a16="http://schemas.microsoft.com/office/drawing/2014/main" id="{2136BF02-4F96-489B-B563-8F2EBFF0B7A5}"/>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4483526" y="3189061"/>
            <a:ext cx="1546116" cy="1093475"/>
          </a:xfrm>
          <a:prstGeom prst="rect">
            <a:avLst/>
          </a:prstGeom>
        </p:spPr>
      </p:pic>
      <p:pic>
        <p:nvPicPr>
          <p:cNvPr id="175" name="Picture 174" descr="Logo, icon&#10;&#10;Description automatically generated">
            <a:extLst>
              <a:ext uri="{FF2B5EF4-FFF2-40B4-BE49-F238E27FC236}">
                <a16:creationId xmlns:a16="http://schemas.microsoft.com/office/drawing/2014/main" id="{CAE7FCDD-5737-1266-7533-E5D5E8F6EF9B}"/>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5163967" y="3319701"/>
            <a:ext cx="464090" cy="162432"/>
          </a:xfrm>
          <a:prstGeom prst="rect">
            <a:avLst/>
          </a:prstGeom>
        </p:spPr>
      </p:pic>
      <p:pic>
        <p:nvPicPr>
          <p:cNvPr id="176" name="Picture 175">
            <a:extLst>
              <a:ext uri="{FF2B5EF4-FFF2-40B4-BE49-F238E27FC236}">
                <a16:creationId xmlns:a16="http://schemas.microsoft.com/office/drawing/2014/main" id="{57CF350E-A817-8669-DC74-D6EC63601104}"/>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4947802" y="4038172"/>
            <a:ext cx="609765" cy="184561"/>
          </a:xfrm>
          <a:prstGeom prst="rect">
            <a:avLst/>
          </a:prstGeom>
        </p:spPr>
      </p:pic>
      <p:pic>
        <p:nvPicPr>
          <p:cNvPr id="177" name="Picture 176">
            <a:extLst>
              <a:ext uri="{FF2B5EF4-FFF2-40B4-BE49-F238E27FC236}">
                <a16:creationId xmlns:a16="http://schemas.microsoft.com/office/drawing/2014/main" id="{CAC6650C-7113-7EDE-E923-5AF87BCD4044}"/>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4302366" y="4204356"/>
            <a:ext cx="435279" cy="151948"/>
          </a:xfrm>
          <a:prstGeom prst="rect">
            <a:avLst/>
          </a:prstGeom>
        </p:spPr>
      </p:pic>
      <p:pic>
        <p:nvPicPr>
          <p:cNvPr id="178" name="Picture 177">
            <a:extLst>
              <a:ext uri="{FF2B5EF4-FFF2-40B4-BE49-F238E27FC236}">
                <a16:creationId xmlns:a16="http://schemas.microsoft.com/office/drawing/2014/main" id="{D89F6A85-10D4-0B85-CFF1-230D105A1822}"/>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8604743" y="3975338"/>
            <a:ext cx="679994" cy="359410"/>
          </a:xfrm>
          <a:prstGeom prst="rect">
            <a:avLst/>
          </a:prstGeom>
        </p:spPr>
      </p:pic>
      <p:pic>
        <p:nvPicPr>
          <p:cNvPr id="179" name="Picture 178">
            <a:extLst>
              <a:ext uri="{FF2B5EF4-FFF2-40B4-BE49-F238E27FC236}">
                <a16:creationId xmlns:a16="http://schemas.microsoft.com/office/drawing/2014/main" id="{77FD5339-83C7-7A76-3EA2-AE67F49DDEAE}"/>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7168852" y="4532525"/>
            <a:ext cx="722914" cy="382093"/>
          </a:xfrm>
          <a:prstGeom prst="rect">
            <a:avLst/>
          </a:prstGeom>
        </p:spPr>
      </p:pic>
      <p:pic>
        <p:nvPicPr>
          <p:cNvPr id="180" name="Picture 179">
            <a:extLst>
              <a:ext uri="{FF2B5EF4-FFF2-40B4-BE49-F238E27FC236}">
                <a16:creationId xmlns:a16="http://schemas.microsoft.com/office/drawing/2014/main" id="{BAEC992A-B945-08C8-C1C4-F04C2266500C}"/>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8645860" y="3317393"/>
            <a:ext cx="427333" cy="474792"/>
          </a:xfrm>
          <a:prstGeom prst="rect">
            <a:avLst/>
          </a:prstGeom>
        </p:spPr>
      </p:pic>
      <p:pic>
        <p:nvPicPr>
          <p:cNvPr id="181" name="Picture 180">
            <a:extLst>
              <a:ext uri="{FF2B5EF4-FFF2-40B4-BE49-F238E27FC236}">
                <a16:creationId xmlns:a16="http://schemas.microsoft.com/office/drawing/2014/main" id="{BE5D01A1-A4AB-184C-0776-E80B818B6B6A}"/>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7808402" y="3529404"/>
            <a:ext cx="765074" cy="404377"/>
          </a:xfrm>
          <a:prstGeom prst="rect">
            <a:avLst/>
          </a:prstGeom>
        </p:spPr>
      </p:pic>
      <p:pic>
        <p:nvPicPr>
          <p:cNvPr id="182" name="Picture 181">
            <a:extLst>
              <a:ext uri="{FF2B5EF4-FFF2-40B4-BE49-F238E27FC236}">
                <a16:creationId xmlns:a16="http://schemas.microsoft.com/office/drawing/2014/main" id="{8B116FE2-05CF-0D7B-DA59-22CFCBD9BBDE}"/>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6007937" y="4458108"/>
            <a:ext cx="1011580" cy="485558"/>
          </a:xfrm>
          <a:prstGeom prst="rect">
            <a:avLst/>
          </a:prstGeom>
        </p:spPr>
      </p:pic>
      <p:pic>
        <p:nvPicPr>
          <p:cNvPr id="183" name="Picture 182" descr="Logo, icon&#10;&#10;Description automatically generated">
            <a:extLst>
              <a:ext uri="{FF2B5EF4-FFF2-40B4-BE49-F238E27FC236}">
                <a16:creationId xmlns:a16="http://schemas.microsoft.com/office/drawing/2014/main" id="{A1D8487B-115D-845C-9DBB-4EAA0BC172F4}"/>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5453450" y="3682723"/>
            <a:ext cx="554122" cy="554122"/>
          </a:xfrm>
          <a:prstGeom prst="rect">
            <a:avLst/>
          </a:prstGeom>
        </p:spPr>
      </p:pic>
      <p:pic>
        <p:nvPicPr>
          <p:cNvPr id="185" name="Picture 184" descr="Graphical user interface, application&#10;&#10;Description automatically generated">
            <a:extLst>
              <a:ext uri="{FF2B5EF4-FFF2-40B4-BE49-F238E27FC236}">
                <a16:creationId xmlns:a16="http://schemas.microsoft.com/office/drawing/2014/main" id="{D02F0169-0584-D036-BD02-E0CCF1885A9C}"/>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3699898" y="2957767"/>
            <a:ext cx="777478" cy="373189"/>
          </a:xfrm>
          <a:prstGeom prst="rect">
            <a:avLst/>
          </a:prstGeom>
        </p:spPr>
      </p:pic>
      <p:pic>
        <p:nvPicPr>
          <p:cNvPr id="186" name="Picture 185" descr="Icon&#10;&#10;Description automatically generated">
            <a:extLst>
              <a:ext uri="{FF2B5EF4-FFF2-40B4-BE49-F238E27FC236}">
                <a16:creationId xmlns:a16="http://schemas.microsoft.com/office/drawing/2014/main" id="{2B3551E7-2E26-EABF-6AA9-C8C41CCF4141}"/>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4682016" y="3049432"/>
            <a:ext cx="749296" cy="159992"/>
          </a:xfrm>
          <a:prstGeom prst="rect">
            <a:avLst/>
          </a:prstGeom>
        </p:spPr>
      </p:pic>
      <p:pic>
        <p:nvPicPr>
          <p:cNvPr id="187" name="Picture 186">
            <a:extLst>
              <a:ext uri="{FF2B5EF4-FFF2-40B4-BE49-F238E27FC236}">
                <a16:creationId xmlns:a16="http://schemas.microsoft.com/office/drawing/2014/main" id="{89FA1C46-2DAD-0E4D-8B62-0541ACEF1C41}"/>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3736869" y="3328302"/>
            <a:ext cx="1214168" cy="146875"/>
          </a:xfrm>
          <a:prstGeom prst="rect">
            <a:avLst/>
          </a:prstGeom>
        </p:spPr>
      </p:pic>
      <p:pic>
        <p:nvPicPr>
          <p:cNvPr id="188" name="Picture 187" descr="A black and gold logo&#10;&#10;Description automatically generated with medium confidence">
            <a:extLst>
              <a:ext uri="{FF2B5EF4-FFF2-40B4-BE49-F238E27FC236}">
                <a16:creationId xmlns:a16="http://schemas.microsoft.com/office/drawing/2014/main" id="{A0CF3747-35A0-56B8-0862-648FBB1F56B8}"/>
              </a:ext>
            </a:extLst>
          </p:cNvPr>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3850230" y="3639333"/>
            <a:ext cx="911735" cy="162000"/>
          </a:xfrm>
          <a:prstGeom prst="rect">
            <a:avLst/>
          </a:prstGeom>
        </p:spPr>
      </p:pic>
      <p:pic>
        <p:nvPicPr>
          <p:cNvPr id="189" name="Picture 188" descr="A red and white number on a black background&#10;&#10;Description automatically generated">
            <a:extLst>
              <a:ext uri="{FF2B5EF4-FFF2-40B4-BE49-F238E27FC236}">
                <a16:creationId xmlns:a16="http://schemas.microsoft.com/office/drawing/2014/main" id="{56A88B15-7A66-BBDB-0C9E-86277D424C7F}"/>
              </a:ext>
            </a:extLst>
          </p:cNvPr>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3831216" y="3887981"/>
            <a:ext cx="942300" cy="162000"/>
          </a:xfrm>
          <a:prstGeom prst="rect">
            <a:avLst/>
          </a:prstGeom>
        </p:spPr>
      </p:pic>
      <p:grpSp>
        <p:nvGrpSpPr>
          <p:cNvPr id="190" name="Group 189">
            <a:extLst>
              <a:ext uri="{FF2B5EF4-FFF2-40B4-BE49-F238E27FC236}">
                <a16:creationId xmlns:a16="http://schemas.microsoft.com/office/drawing/2014/main" id="{BA1C26BC-4477-19E9-A637-D80A8712AAE6}"/>
              </a:ext>
            </a:extLst>
          </p:cNvPr>
          <p:cNvGrpSpPr/>
          <p:nvPr/>
        </p:nvGrpSpPr>
        <p:grpSpPr>
          <a:xfrm>
            <a:off x="3558001" y="1713504"/>
            <a:ext cx="2497624" cy="1745043"/>
            <a:chOff x="3347025" y="1682589"/>
            <a:chExt cx="2497624" cy="1745043"/>
          </a:xfrm>
        </p:grpSpPr>
        <p:pic>
          <p:nvPicPr>
            <p:cNvPr id="193" name="Picture 192">
              <a:extLst>
                <a:ext uri="{FF2B5EF4-FFF2-40B4-BE49-F238E27FC236}">
                  <a16:creationId xmlns:a16="http://schemas.microsoft.com/office/drawing/2014/main" id="{A66EEA94-3252-654B-4EB9-4C27488FCBD0}"/>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5222279" y="2772541"/>
              <a:ext cx="447129" cy="107308"/>
            </a:xfrm>
            <a:prstGeom prst="rect">
              <a:avLst/>
            </a:prstGeom>
          </p:spPr>
        </p:pic>
        <p:grpSp>
          <p:nvGrpSpPr>
            <p:cNvPr id="194" name="Group 193">
              <a:extLst>
                <a:ext uri="{FF2B5EF4-FFF2-40B4-BE49-F238E27FC236}">
                  <a16:creationId xmlns:a16="http://schemas.microsoft.com/office/drawing/2014/main" id="{7FFEC9F4-4B72-1FDB-BC67-BE020632F9E4}"/>
                </a:ext>
              </a:extLst>
            </p:cNvPr>
            <p:cNvGrpSpPr/>
            <p:nvPr/>
          </p:nvGrpSpPr>
          <p:grpSpPr>
            <a:xfrm>
              <a:off x="3937022" y="2767585"/>
              <a:ext cx="1228492" cy="660047"/>
              <a:chOff x="3393044" y="4973312"/>
              <a:chExt cx="1228660" cy="660138"/>
            </a:xfrm>
          </p:grpSpPr>
          <p:pic>
            <p:nvPicPr>
              <p:cNvPr id="204" name="Picture 203">
                <a:extLst>
                  <a:ext uri="{FF2B5EF4-FFF2-40B4-BE49-F238E27FC236}">
                    <a16:creationId xmlns:a16="http://schemas.microsoft.com/office/drawing/2014/main" id="{FE782750-DA9F-4645-3939-D3AD857B2B8B}"/>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4167964" y="4973312"/>
                <a:ext cx="453740" cy="108896"/>
              </a:xfrm>
              <a:prstGeom prst="rect">
                <a:avLst/>
              </a:prstGeom>
            </p:spPr>
          </p:pic>
          <p:sp>
            <p:nvSpPr>
              <p:cNvPr id="205" name="TextBox 133">
                <a:extLst>
                  <a:ext uri="{FF2B5EF4-FFF2-40B4-BE49-F238E27FC236}">
                    <a16:creationId xmlns:a16="http://schemas.microsoft.com/office/drawing/2014/main" id="{7A42BBD2-EF01-33AF-951E-F8D3A2550B2F}"/>
                  </a:ext>
                </a:extLst>
              </p:cNvPr>
              <p:cNvSpPr txBox="1"/>
              <p:nvPr/>
            </p:nvSpPr>
            <p:spPr>
              <a:xfrm>
                <a:off x="3393044" y="5387322"/>
                <a:ext cx="261647" cy="246128"/>
              </a:xfrm>
              <a:prstGeom prst="rect">
                <a:avLst/>
              </a:prstGeom>
              <a:noFill/>
            </p:spPr>
            <p:txBody>
              <a:bodyPr wrap="none" rtlCol="0">
                <a:spAutoFit/>
              </a:bodyPr>
              <a:lstStyle>
                <a:defPPr>
                  <a:defRPr lang="en-US"/>
                </a:defPPr>
                <a:lvl1pPr marL="0" algn="l" defTabSz="1170432" rtl="0" eaLnBrk="1" latinLnBrk="0" hangingPunct="1">
                  <a:defRPr sz="2300" kern="1200">
                    <a:solidFill>
                      <a:schemeClr val="tx1"/>
                    </a:solidFill>
                    <a:latin typeface="+mn-lt"/>
                    <a:ea typeface="+mn-ea"/>
                    <a:cs typeface="+mn-cs"/>
                  </a:defRPr>
                </a:lvl1pPr>
                <a:lvl2pPr marL="585216" algn="l" defTabSz="1170432" rtl="0" eaLnBrk="1" latinLnBrk="0" hangingPunct="1">
                  <a:defRPr sz="2300" kern="1200">
                    <a:solidFill>
                      <a:schemeClr val="tx1"/>
                    </a:solidFill>
                    <a:latin typeface="+mn-lt"/>
                    <a:ea typeface="+mn-ea"/>
                    <a:cs typeface="+mn-cs"/>
                  </a:defRPr>
                </a:lvl2pPr>
                <a:lvl3pPr marL="1170432" algn="l" defTabSz="1170432" rtl="0" eaLnBrk="1" latinLnBrk="0" hangingPunct="1">
                  <a:defRPr sz="2300" kern="1200">
                    <a:solidFill>
                      <a:schemeClr val="tx1"/>
                    </a:solidFill>
                    <a:latin typeface="+mn-lt"/>
                    <a:ea typeface="+mn-ea"/>
                    <a:cs typeface="+mn-cs"/>
                  </a:defRPr>
                </a:lvl3pPr>
                <a:lvl4pPr marL="1755648" algn="l" defTabSz="1170432" rtl="0" eaLnBrk="1" latinLnBrk="0" hangingPunct="1">
                  <a:defRPr sz="2300" kern="1200">
                    <a:solidFill>
                      <a:schemeClr val="tx1"/>
                    </a:solidFill>
                    <a:latin typeface="+mn-lt"/>
                    <a:ea typeface="+mn-ea"/>
                    <a:cs typeface="+mn-cs"/>
                  </a:defRPr>
                </a:lvl4pPr>
                <a:lvl5pPr marL="2340864" algn="l" defTabSz="1170432" rtl="0" eaLnBrk="1" latinLnBrk="0" hangingPunct="1">
                  <a:defRPr sz="2300" kern="1200">
                    <a:solidFill>
                      <a:schemeClr val="tx1"/>
                    </a:solidFill>
                    <a:latin typeface="+mn-lt"/>
                    <a:ea typeface="+mn-ea"/>
                    <a:cs typeface="+mn-cs"/>
                  </a:defRPr>
                </a:lvl5pPr>
                <a:lvl6pPr marL="2926080" algn="l" defTabSz="1170432" rtl="0" eaLnBrk="1" latinLnBrk="0" hangingPunct="1">
                  <a:defRPr sz="2300" kern="1200">
                    <a:solidFill>
                      <a:schemeClr val="tx1"/>
                    </a:solidFill>
                    <a:latin typeface="+mn-lt"/>
                    <a:ea typeface="+mn-ea"/>
                    <a:cs typeface="+mn-cs"/>
                  </a:defRPr>
                </a:lvl6pPr>
                <a:lvl7pPr marL="3511296" algn="l" defTabSz="1170432" rtl="0" eaLnBrk="1" latinLnBrk="0" hangingPunct="1">
                  <a:defRPr sz="2300" kern="1200">
                    <a:solidFill>
                      <a:schemeClr val="tx1"/>
                    </a:solidFill>
                    <a:latin typeface="+mn-lt"/>
                    <a:ea typeface="+mn-ea"/>
                    <a:cs typeface="+mn-cs"/>
                  </a:defRPr>
                </a:lvl7pPr>
                <a:lvl8pPr marL="4096512" algn="l" defTabSz="1170432" rtl="0" eaLnBrk="1" latinLnBrk="0" hangingPunct="1">
                  <a:defRPr sz="2300" kern="1200">
                    <a:solidFill>
                      <a:schemeClr val="tx1"/>
                    </a:solidFill>
                    <a:latin typeface="+mn-lt"/>
                    <a:ea typeface="+mn-ea"/>
                    <a:cs typeface="+mn-cs"/>
                  </a:defRPr>
                </a:lvl8pPr>
                <a:lvl9pPr marL="4681728" algn="l" defTabSz="1170432" rtl="0" eaLnBrk="1" latinLnBrk="0" hangingPunct="1">
                  <a:defRPr sz="2300" kern="1200">
                    <a:solidFill>
                      <a:schemeClr val="tx1"/>
                    </a:solidFill>
                    <a:latin typeface="+mn-lt"/>
                    <a:ea typeface="+mn-ea"/>
                    <a:cs typeface="+mn-cs"/>
                  </a:defRPr>
                </a:lvl9pPr>
              </a:lstStyle>
              <a:p>
                <a:pPr marL="0" marR="0" lvl="0" indent="0" algn="l" defTabSz="1170432" rtl="0" eaLnBrk="0" fontAlgn="base" latinLnBrk="0" hangingPunct="0">
                  <a:lnSpc>
                    <a:spcPct val="100000"/>
                  </a:lnSpc>
                  <a:spcBef>
                    <a:spcPct val="0"/>
                  </a:spcBef>
                  <a:spcAft>
                    <a:spcPct val="0"/>
                  </a:spcAft>
                  <a:buClrTx/>
                  <a:buSzTx/>
                  <a:buFontTx/>
                  <a:buNone/>
                  <a:tabLst/>
                  <a:defRPr/>
                </a:pPr>
                <a:r>
                  <a:rPr kumimoji="0" lang="en-US" sz="999" b="0" i="0" u="none" strike="noStrike" kern="1200" cap="none" spc="0" normalizeH="0" baseline="0" noProof="0" dirty="0">
                    <a:ln>
                      <a:noFill/>
                    </a:ln>
                    <a:solidFill>
                      <a:srgbClr val="D80032"/>
                    </a:solidFill>
                    <a:effectLst/>
                    <a:uLnTx/>
                    <a:uFillTx/>
                    <a:latin typeface="Sky Text Medium"/>
                    <a:ea typeface="MS PGothic" panose="020B0600070205080204" pitchFamily="34" charset="-128"/>
                    <a:cs typeface="+mn-cs"/>
                  </a:rPr>
                  <a:t>+</a:t>
                </a:r>
              </a:p>
            </p:txBody>
          </p:sp>
        </p:grpSp>
        <p:pic>
          <p:nvPicPr>
            <p:cNvPr id="195" name="Picture 194" descr="A picture containing flower, tree, bird&#10;&#10;Description automatically generated">
              <a:extLst>
                <a:ext uri="{FF2B5EF4-FFF2-40B4-BE49-F238E27FC236}">
                  <a16:creationId xmlns:a16="http://schemas.microsoft.com/office/drawing/2014/main" id="{5B17DDF5-EF04-68E0-59E3-6DF1B99E2A28}"/>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3394585" y="1683675"/>
              <a:ext cx="1190625" cy="594435"/>
            </a:xfrm>
            <a:prstGeom prst="rect">
              <a:avLst/>
            </a:prstGeom>
          </p:spPr>
        </p:pic>
        <p:pic>
          <p:nvPicPr>
            <p:cNvPr id="196" name="Picture 195" descr="A picture containing flower, tree, bird&#10;&#10;Description automatically generated">
              <a:extLst>
                <a:ext uri="{FF2B5EF4-FFF2-40B4-BE49-F238E27FC236}">
                  <a16:creationId xmlns:a16="http://schemas.microsoft.com/office/drawing/2014/main" id="{632C0420-FE4E-B6CE-1E63-68669A50BE7D}"/>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3347025" y="2327143"/>
              <a:ext cx="1257215" cy="603463"/>
            </a:xfrm>
            <a:prstGeom prst="rect">
              <a:avLst/>
            </a:prstGeom>
          </p:spPr>
        </p:pic>
        <p:pic>
          <p:nvPicPr>
            <p:cNvPr id="197" name="Picture 196" descr="A picture containing tree, flower, grass, bird&#10;&#10;Description automatically generated">
              <a:extLst>
                <a:ext uri="{FF2B5EF4-FFF2-40B4-BE49-F238E27FC236}">
                  <a16:creationId xmlns:a16="http://schemas.microsoft.com/office/drawing/2014/main" id="{1548225F-9268-52B7-5D44-F1266596DC70}"/>
                </a:ext>
              </a:extLst>
            </p:cNvPr>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3353216" y="1912620"/>
              <a:ext cx="1177022" cy="564970"/>
            </a:xfrm>
            <a:prstGeom prst="rect">
              <a:avLst/>
            </a:prstGeom>
          </p:spPr>
        </p:pic>
        <p:pic>
          <p:nvPicPr>
            <p:cNvPr id="198" name="Picture 197" descr="A picture containing flower, tree, bird&#10;&#10;Description automatically generated">
              <a:extLst>
                <a:ext uri="{FF2B5EF4-FFF2-40B4-BE49-F238E27FC236}">
                  <a16:creationId xmlns:a16="http://schemas.microsoft.com/office/drawing/2014/main" id="{F6959A05-1361-FFF1-99E4-C60A25831B63}"/>
                </a:ext>
              </a:extLst>
            </p:cNvPr>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3366901" y="2100922"/>
              <a:ext cx="1230878" cy="590821"/>
            </a:xfrm>
            <a:prstGeom prst="rect">
              <a:avLst/>
            </a:prstGeom>
          </p:spPr>
        </p:pic>
        <p:pic>
          <p:nvPicPr>
            <p:cNvPr id="199" name="Picture 198" descr="A picture containing flower, tree, bird, grass&#10;&#10;Description automatically generated">
              <a:extLst>
                <a:ext uri="{FF2B5EF4-FFF2-40B4-BE49-F238E27FC236}">
                  <a16:creationId xmlns:a16="http://schemas.microsoft.com/office/drawing/2014/main" id="{E3A59668-3775-8853-98EC-ACB1331F5CB1}"/>
                </a:ext>
              </a:extLst>
            </p:cNvPr>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4574064" y="1682589"/>
              <a:ext cx="1159556" cy="556586"/>
            </a:xfrm>
            <a:prstGeom prst="rect">
              <a:avLst/>
            </a:prstGeom>
          </p:spPr>
        </p:pic>
        <p:pic>
          <p:nvPicPr>
            <p:cNvPr id="200" name="Picture 199" descr="A picture containing tree, flower, grass, bird&#10;&#10;Description automatically generated">
              <a:extLst>
                <a:ext uri="{FF2B5EF4-FFF2-40B4-BE49-F238E27FC236}">
                  <a16:creationId xmlns:a16="http://schemas.microsoft.com/office/drawing/2014/main" id="{7B0A0776-D61C-3979-4CBF-792C8D2EEA33}"/>
                </a:ext>
              </a:extLst>
            </p:cNvPr>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4564090" y="1912789"/>
              <a:ext cx="1108580" cy="532118"/>
            </a:xfrm>
            <a:prstGeom prst="rect">
              <a:avLst/>
            </a:prstGeom>
          </p:spPr>
        </p:pic>
        <p:pic>
          <p:nvPicPr>
            <p:cNvPr id="201" name="Picture 200" descr="A picture containing flower, tree, grass, drawing&#10;&#10;Description automatically generated">
              <a:extLst>
                <a:ext uri="{FF2B5EF4-FFF2-40B4-BE49-F238E27FC236}">
                  <a16:creationId xmlns:a16="http://schemas.microsoft.com/office/drawing/2014/main" id="{D318DE27-CE8D-58E0-4346-51BB472CED67}"/>
                </a:ext>
              </a:extLst>
            </p:cNvPr>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4524907" y="2122608"/>
              <a:ext cx="1144501" cy="549361"/>
            </a:xfrm>
            <a:prstGeom prst="rect">
              <a:avLst/>
            </a:prstGeom>
          </p:spPr>
        </p:pic>
        <p:pic>
          <p:nvPicPr>
            <p:cNvPr id="202" name="Picture 201" descr="A picture containing flower, tree, bird&#10;&#10;Description automatically generated">
              <a:extLst>
                <a:ext uri="{FF2B5EF4-FFF2-40B4-BE49-F238E27FC236}">
                  <a16:creationId xmlns:a16="http://schemas.microsoft.com/office/drawing/2014/main" id="{DDD53465-F1CA-9DF6-30CE-533374FB39B1}"/>
                </a:ext>
              </a:extLst>
            </p:cNvPr>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4667661" y="2334789"/>
              <a:ext cx="1176988" cy="564954"/>
            </a:xfrm>
            <a:prstGeom prst="rect">
              <a:avLst/>
            </a:prstGeom>
          </p:spPr>
        </p:pic>
        <p:pic>
          <p:nvPicPr>
            <p:cNvPr id="203" name="Picture 202">
              <a:extLst>
                <a:ext uri="{FF2B5EF4-FFF2-40B4-BE49-F238E27FC236}">
                  <a16:creationId xmlns:a16="http://schemas.microsoft.com/office/drawing/2014/main" id="{D04AEB9E-6638-8391-E7F1-473469F5238D}"/>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3508752" y="2788042"/>
              <a:ext cx="997836" cy="114606"/>
            </a:xfrm>
            <a:prstGeom prst="rect">
              <a:avLst/>
            </a:prstGeom>
          </p:spPr>
        </p:pic>
      </p:grpSp>
      <p:pic>
        <p:nvPicPr>
          <p:cNvPr id="206" name="Picture 205" descr="A black background with orange letters&#10;&#10;Description automatically generated">
            <a:extLst>
              <a:ext uri="{FF2B5EF4-FFF2-40B4-BE49-F238E27FC236}">
                <a16:creationId xmlns:a16="http://schemas.microsoft.com/office/drawing/2014/main" id="{E0D4E2A1-579D-86CD-7C0C-6D65E5086536}"/>
              </a:ext>
            </a:extLst>
          </p:cNvPr>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7789389" y="1254742"/>
            <a:ext cx="852005" cy="258681"/>
          </a:xfrm>
          <a:prstGeom prst="rect">
            <a:avLst/>
          </a:prstGeom>
        </p:spPr>
      </p:pic>
      <p:pic>
        <p:nvPicPr>
          <p:cNvPr id="207" name="Picture 206">
            <a:extLst>
              <a:ext uri="{FF2B5EF4-FFF2-40B4-BE49-F238E27FC236}">
                <a16:creationId xmlns:a16="http://schemas.microsoft.com/office/drawing/2014/main" id="{12A93065-ECD8-D05A-906F-AFBEDA725198}"/>
              </a:ext>
            </a:extLst>
          </p:cNvPr>
          <p:cNvPicPr>
            <a:picLocks noChangeAspect="1"/>
          </p:cNvPicPr>
          <p:nvPr/>
        </p:nvPicPr>
        <p:blipFill>
          <a:blip r:embed="rId82"/>
          <a:stretch>
            <a:fillRect/>
          </a:stretch>
        </p:blipFill>
        <p:spPr>
          <a:xfrm>
            <a:off x="7196382" y="1225293"/>
            <a:ext cx="506742" cy="355193"/>
          </a:xfrm>
          <a:prstGeom prst="rect">
            <a:avLst/>
          </a:prstGeom>
        </p:spPr>
      </p:pic>
      <p:pic>
        <p:nvPicPr>
          <p:cNvPr id="208" name="Picture 207">
            <a:extLst>
              <a:ext uri="{FF2B5EF4-FFF2-40B4-BE49-F238E27FC236}">
                <a16:creationId xmlns:a16="http://schemas.microsoft.com/office/drawing/2014/main" id="{DB63C453-B557-AD37-26E0-532A5E619BC5}"/>
              </a:ext>
            </a:extLst>
          </p:cNvPr>
          <p:cNvPicPr>
            <a:picLocks noChangeAspect="1"/>
          </p:cNvPicPr>
          <p:nvPr/>
        </p:nvPicPr>
        <p:blipFill>
          <a:blip r:embed="rId83"/>
          <a:stretch>
            <a:fillRect/>
          </a:stretch>
        </p:blipFill>
        <p:spPr>
          <a:xfrm>
            <a:off x="5958713" y="1242607"/>
            <a:ext cx="525648" cy="361685"/>
          </a:xfrm>
          <a:prstGeom prst="rect">
            <a:avLst/>
          </a:prstGeom>
        </p:spPr>
      </p:pic>
      <p:pic>
        <p:nvPicPr>
          <p:cNvPr id="209" name="Picture 208">
            <a:extLst>
              <a:ext uri="{FF2B5EF4-FFF2-40B4-BE49-F238E27FC236}">
                <a16:creationId xmlns:a16="http://schemas.microsoft.com/office/drawing/2014/main" id="{A5B8538E-CB95-5022-2787-6916665B846B}"/>
              </a:ext>
            </a:extLst>
          </p:cNvPr>
          <p:cNvPicPr>
            <a:picLocks noChangeAspect="1"/>
          </p:cNvPicPr>
          <p:nvPr/>
        </p:nvPicPr>
        <p:blipFill>
          <a:blip r:embed="rId84"/>
          <a:stretch>
            <a:fillRect/>
          </a:stretch>
        </p:blipFill>
        <p:spPr>
          <a:xfrm>
            <a:off x="6570626" y="1238082"/>
            <a:ext cx="509111" cy="355193"/>
          </a:xfrm>
          <a:prstGeom prst="rect">
            <a:avLst/>
          </a:prstGeom>
        </p:spPr>
      </p:pic>
      <p:grpSp>
        <p:nvGrpSpPr>
          <p:cNvPr id="210" name="Group 209">
            <a:extLst>
              <a:ext uri="{FF2B5EF4-FFF2-40B4-BE49-F238E27FC236}">
                <a16:creationId xmlns:a16="http://schemas.microsoft.com/office/drawing/2014/main" id="{05F768A3-0FAE-21F4-962E-3B552CB4BB2F}"/>
              </a:ext>
            </a:extLst>
          </p:cNvPr>
          <p:cNvGrpSpPr/>
          <p:nvPr/>
        </p:nvGrpSpPr>
        <p:grpSpPr>
          <a:xfrm>
            <a:off x="5661821" y="1673033"/>
            <a:ext cx="2102578" cy="924848"/>
            <a:chOff x="5976773" y="1880406"/>
            <a:chExt cx="2102578" cy="924848"/>
          </a:xfrm>
        </p:grpSpPr>
        <p:grpSp>
          <p:nvGrpSpPr>
            <p:cNvPr id="211" name="Group 210">
              <a:extLst>
                <a:ext uri="{FF2B5EF4-FFF2-40B4-BE49-F238E27FC236}">
                  <a16:creationId xmlns:a16="http://schemas.microsoft.com/office/drawing/2014/main" id="{2DB7A2E4-88C4-01B7-4EC7-E71F33217EA2}"/>
                </a:ext>
              </a:extLst>
            </p:cNvPr>
            <p:cNvGrpSpPr/>
            <p:nvPr/>
          </p:nvGrpSpPr>
          <p:grpSpPr>
            <a:xfrm>
              <a:off x="5976773" y="1880406"/>
              <a:ext cx="1210719" cy="924848"/>
              <a:chOff x="5976773" y="1880406"/>
              <a:chExt cx="1210719" cy="924848"/>
            </a:xfrm>
          </p:grpSpPr>
          <p:grpSp>
            <p:nvGrpSpPr>
              <p:cNvPr id="213" name="Group 212">
                <a:extLst>
                  <a:ext uri="{FF2B5EF4-FFF2-40B4-BE49-F238E27FC236}">
                    <a16:creationId xmlns:a16="http://schemas.microsoft.com/office/drawing/2014/main" id="{4F57269C-FEDF-98A1-8280-FA9AD6A5F521}"/>
                  </a:ext>
                </a:extLst>
              </p:cNvPr>
              <p:cNvGrpSpPr/>
              <p:nvPr/>
            </p:nvGrpSpPr>
            <p:grpSpPr>
              <a:xfrm>
                <a:off x="5976773" y="1880406"/>
                <a:ext cx="1210719" cy="865374"/>
                <a:chOff x="5976773" y="1880406"/>
                <a:chExt cx="1210719" cy="865374"/>
              </a:xfrm>
            </p:grpSpPr>
            <p:pic>
              <p:nvPicPr>
                <p:cNvPr id="216" name="Picture 215">
                  <a:extLst>
                    <a:ext uri="{FF2B5EF4-FFF2-40B4-BE49-F238E27FC236}">
                      <a16:creationId xmlns:a16="http://schemas.microsoft.com/office/drawing/2014/main" id="{A9E7BB1C-0A97-AB9F-2B05-692013A56916}"/>
                    </a:ext>
                  </a:extLst>
                </p:cNvPr>
                <p:cNvPicPr>
                  <a:picLocks noChangeAspect="1"/>
                </p:cNvPicPr>
                <p:nvPr/>
              </p:nvPicPr>
              <p:blipFill>
                <a:blip r:embed="rId85" cstate="print">
                  <a:extLst>
                    <a:ext uri="{28A0092B-C50C-407E-A947-70E740481C1C}">
                      <a14:useLocalDpi xmlns:a14="http://schemas.microsoft.com/office/drawing/2010/main" val="0"/>
                    </a:ext>
                  </a:extLst>
                </a:blip>
                <a:stretch>
                  <a:fillRect/>
                </a:stretch>
              </p:blipFill>
              <p:spPr>
                <a:xfrm>
                  <a:off x="6467243" y="1880406"/>
                  <a:ext cx="690068" cy="331233"/>
                </a:xfrm>
                <a:prstGeom prst="rect">
                  <a:avLst/>
                </a:prstGeom>
              </p:spPr>
            </p:pic>
            <p:pic>
              <p:nvPicPr>
                <p:cNvPr id="217" name="Picture 216">
                  <a:extLst>
                    <a:ext uri="{FF2B5EF4-FFF2-40B4-BE49-F238E27FC236}">
                      <a16:creationId xmlns:a16="http://schemas.microsoft.com/office/drawing/2014/main" id="{1589B403-D9A7-F946-A3D0-F2352791EE74}"/>
                    </a:ext>
                  </a:extLst>
                </p:cNvPr>
                <p:cNvPicPr>
                  <a:picLocks noChangeAspect="1"/>
                </p:cNvPicPr>
                <p:nvPr/>
              </p:nvPicPr>
              <p:blipFill>
                <a:blip r:embed="rId86" cstate="print">
                  <a:extLst>
                    <a:ext uri="{28A0092B-C50C-407E-A947-70E740481C1C}">
                      <a14:useLocalDpi xmlns:a14="http://schemas.microsoft.com/office/drawing/2010/main" val="0"/>
                    </a:ext>
                  </a:extLst>
                </a:blip>
                <a:stretch>
                  <a:fillRect/>
                </a:stretch>
              </p:blipFill>
              <p:spPr>
                <a:xfrm>
                  <a:off x="5976773" y="1888696"/>
                  <a:ext cx="675000" cy="324000"/>
                </a:xfrm>
                <a:prstGeom prst="rect">
                  <a:avLst/>
                </a:prstGeom>
              </p:spPr>
            </p:pic>
            <p:pic>
              <p:nvPicPr>
                <p:cNvPr id="219" name="Picture 218">
                  <a:extLst>
                    <a:ext uri="{FF2B5EF4-FFF2-40B4-BE49-F238E27FC236}">
                      <a16:creationId xmlns:a16="http://schemas.microsoft.com/office/drawing/2014/main" id="{EB929AFA-DECB-6FFA-CAD1-160454CB0563}"/>
                    </a:ext>
                  </a:extLst>
                </p:cNvPr>
                <p:cNvPicPr>
                  <a:picLocks noChangeAspect="1"/>
                </p:cNvPicPr>
                <p:nvPr/>
              </p:nvPicPr>
              <p:blipFill rotWithShape="1">
                <a:blip r:embed="rId87" cstate="print">
                  <a:extLst>
                    <a:ext uri="{28A0092B-C50C-407E-A947-70E740481C1C}">
                      <a14:useLocalDpi xmlns:a14="http://schemas.microsoft.com/office/drawing/2010/main" val="0"/>
                    </a:ext>
                  </a:extLst>
                </a:blip>
                <a:srcRect l="22425" t="1" r="23256" b="2044"/>
                <a:stretch/>
              </p:blipFill>
              <p:spPr>
                <a:xfrm>
                  <a:off x="6709621" y="2332130"/>
                  <a:ext cx="477871" cy="413650"/>
                </a:xfrm>
                <a:prstGeom prst="rect">
                  <a:avLst/>
                </a:prstGeom>
              </p:spPr>
            </p:pic>
          </p:grpSp>
          <p:pic>
            <p:nvPicPr>
              <p:cNvPr id="214" name="Picture 213" descr="A picture containing graphical user interface&#10;&#10;Description automatically generated">
                <a:extLst>
                  <a:ext uri="{FF2B5EF4-FFF2-40B4-BE49-F238E27FC236}">
                    <a16:creationId xmlns:a16="http://schemas.microsoft.com/office/drawing/2014/main" id="{9071792C-B01C-7443-C9BA-6E596410BED0}"/>
                  </a:ext>
                </a:extLst>
              </p:cNvPr>
              <p:cNvPicPr>
                <a:picLocks noChangeAspect="1"/>
              </p:cNvPicPr>
              <p:nvPr/>
            </p:nvPicPr>
            <p:blipFill rotWithShape="1">
              <a:blip r:embed="rId88" cstate="print">
                <a:extLst>
                  <a:ext uri="{28A0092B-C50C-407E-A947-70E740481C1C}">
                    <a14:useLocalDpi xmlns:a14="http://schemas.microsoft.com/office/drawing/2010/main" val="0"/>
                  </a:ext>
                </a:extLst>
              </a:blip>
              <a:srcRect l="28616" r="28249"/>
              <a:stretch/>
            </p:blipFill>
            <p:spPr>
              <a:xfrm>
                <a:off x="6114977" y="2326790"/>
                <a:ext cx="429967" cy="478464"/>
              </a:xfrm>
              <a:prstGeom prst="rect">
                <a:avLst/>
              </a:prstGeom>
            </p:spPr>
          </p:pic>
        </p:grpSp>
        <p:pic>
          <p:nvPicPr>
            <p:cNvPr id="212" name="Picture 211" descr="Logo&#10;&#10;Description automatically generated">
              <a:extLst>
                <a:ext uri="{FF2B5EF4-FFF2-40B4-BE49-F238E27FC236}">
                  <a16:creationId xmlns:a16="http://schemas.microsoft.com/office/drawing/2014/main" id="{2734E152-EB0C-776A-4FE3-75F10A185898}"/>
                </a:ext>
              </a:extLst>
            </p:cNvPr>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a:xfrm>
              <a:off x="7644087" y="1908124"/>
              <a:ext cx="435264" cy="432000"/>
            </a:xfrm>
            <a:prstGeom prst="rect">
              <a:avLst/>
            </a:prstGeom>
          </p:spPr>
        </p:pic>
      </p:grpSp>
      <p:pic>
        <p:nvPicPr>
          <p:cNvPr id="220" name="Picture 219" descr="A picture containing text, clipart&#10;&#10;Description automatically generated">
            <a:extLst>
              <a:ext uri="{FF2B5EF4-FFF2-40B4-BE49-F238E27FC236}">
                <a16:creationId xmlns:a16="http://schemas.microsoft.com/office/drawing/2014/main" id="{A9DA6377-2FFB-A533-3EB0-F139FA80302D}"/>
              </a:ext>
            </a:extLst>
          </p:cNvPr>
          <p:cNvPicPr>
            <a:picLocks noChangeAspect="1"/>
          </p:cNvPicPr>
          <p:nvPr/>
        </p:nvPicPr>
        <p:blipFill>
          <a:blip r:embed="rId90" cstate="print">
            <a:extLst>
              <a:ext uri="{28A0092B-C50C-407E-A947-70E740481C1C}">
                <a14:useLocalDpi xmlns:a14="http://schemas.microsoft.com/office/drawing/2010/main" val="0"/>
              </a:ext>
            </a:extLst>
          </a:blip>
          <a:stretch>
            <a:fillRect/>
          </a:stretch>
        </p:blipFill>
        <p:spPr>
          <a:xfrm>
            <a:off x="5963775" y="3707432"/>
            <a:ext cx="862050" cy="126000"/>
          </a:xfrm>
          <a:prstGeom prst="rect">
            <a:avLst/>
          </a:prstGeom>
        </p:spPr>
      </p:pic>
      <p:pic>
        <p:nvPicPr>
          <p:cNvPr id="221" name="Picture 220" descr="A picture containing text, clipart&#10;&#10;Description automatically generated">
            <a:extLst>
              <a:ext uri="{FF2B5EF4-FFF2-40B4-BE49-F238E27FC236}">
                <a16:creationId xmlns:a16="http://schemas.microsoft.com/office/drawing/2014/main" id="{E04B2229-3165-B201-40E2-B514F3440095}"/>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6999131" y="3937813"/>
            <a:ext cx="879900" cy="126000"/>
          </a:xfrm>
          <a:prstGeom prst="rect">
            <a:avLst/>
          </a:prstGeom>
        </p:spPr>
      </p:pic>
      <p:pic>
        <p:nvPicPr>
          <p:cNvPr id="222" name="Picture 221" descr="A picture containing text, clipart&#10;&#10;Description automatically generated">
            <a:extLst>
              <a:ext uri="{FF2B5EF4-FFF2-40B4-BE49-F238E27FC236}">
                <a16:creationId xmlns:a16="http://schemas.microsoft.com/office/drawing/2014/main" id="{8EB83AC9-81F9-1778-9155-FF4E9270B46F}"/>
              </a:ext>
            </a:extLst>
          </p:cNvPr>
          <p:cNvPicPr>
            <a:picLocks noChangeAspect="1"/>
          </p:cNvPicPr>
          <p:nvPr/>
        </p:nvPicPr>
        <p:blipFill>
          <a:blip r:embed="rId92" cstate="print">
            <a:extLst>
              <a:ext uri="{28A0092B-C50C-407E-A947-70E740481C1C}">
                <a14:useLocalDpi xmlns:a14="http://schemas.microsoft.com/office/drawing/2010/main" val="0"/>
              </a:ext>
            </a:extLst>
          </a:blip>
          <a:stretch>
            <a:fillRect/>
          </a:stretch>
        </p:blipFill>
        <p:spPr>
          <a:xfrm>
            <a:off x="5973885" y="3487562"/>
            <a:ext cx="927150" cy="126000"/>
          </a:xfrm>
          <a:prstGeom prst="rect">
            <a:avLst/>
          </a:prstGeom>
        </p:spPr>
      </p:pic>
      <p:pic>
        <p:nvPicPr>
          <p:cNvPr id="223" name="Picture 222" descr="A picture containing text, clipart&#10;&#10;Description automatically generated">
            <a:extLst>
              <a:ext uri="{FF2B5EF4-FFF2-40B4-BE49-F238E27FC236}">
                <a16:creationId xmlns:a16="http://schemas.microsoft.com/office/drawing/2014/main" id="{A4BF9F2A-340D-D059-C4A8-89E0EB046E25}"/>
              </a:ext>
            </a:extLst>
          </p:cNvPr>
          <p:cNvPicPr>
            <a:picLocks noChangeAspect="1"/>
          </p:cNvPicPr>
          <p:nvPr/>
        </p:nvPicPr>
        <p:blipFill>
          <a:blip r:embed="rId93" cstate="print">
            <a:extLst>
              <a:ext uri="{28A0092B-C50C-407E-A947-70E740481C1C}">
                <a14:useLocalDpi xmlns:a14="http://schemas.microsoft.com/office/drawing/2010/main" val="0"/>
              </a:ext>
            </a:extLst>
          </a:blip>
          <a:stretch>
            <a:fillRect/>
          </a:stretch>
        </p:blipFill>
        <p:spPr>
          <a:xfrm>
            <a:off x="7041417" y="3468107"/>
            <a:ext cx="847350" cy="126000"/>
          </a:xfrm>
          <a:prstGeom prst="rect">
            <a:avLst/>
          </a:prstGeom>
        </p:spPr>
      </p:pic>
      <p:pic>
        <p:nvPicPr>
          <p:cNvPr id="224" name="Picture 223" descr="A picture containing text, clipart&#10;&#10;Description automatically generated">
            <a:extLst>
              <a:ext uri="{FF2B5EF4-FFF2-40B4-BE49-F238E27FC236}">
                <a16:creationId xmlns:a16="http://schemas.microsoft.com/office/drawing/2014/main" id="{57409668-8FBA-7288-6F89-41721276B67E}"/>
              </a:ext>
            </a:extLst>
          </p:cNvPr>
          <p:cNvPicPr>
            <a:picLocks noChangeAspect="1"/>
          </p:cNvPicPr>
          <p:nvPr/>
        </p:nvPicPr>
        <p:blipFill>
          <a:blip r:embed="rId94" cstate="print">
            <a:extLst>
              <a:ext uri="{28A0092B-C50C-407E-A947-70E740481C1C}">
                <a14:useLocalDpi xmlns:a14="http://schemas.microsoft.com/office/drawing/2010/main" val="0"/>
              </a:ext>
            </a:extLst>
          </a:blip>
          <a:stretch>
            <a:fillRect/>
          </a:stretch>
        </p:blipFill>
        <p:spPr>
          <a:xfrm>
            <a:off x="5958713" y="3252639"/>
            <a:ext cx="971250" cy="126000"/>
          </a:xfrm>
          <a:prstGeom prst="rect">
            <a:avLst/>
          </a:prstGeom>
        </p:spPr>
      </p:pic>
      <p:pic>
        <p:nvPicPr>
          <p:cNvPr id="225" name="Picture 224" descr="A picture containing text, clipart&#10;&#10;Description automatically generated">
            <a:extLst>
              <a:ext uri="{FF2B5EF4-FFF2-40B4-BE49-F238E27FC236}">
                <a16:creationId xmlns:a16="http://schemas.microsoft.com/office/drawing/2014/main" id="{4ABACB24-6908-1BDC-14C3-EF072347C8F7}"/>
              </a:ext>
            </a:extLst>
          </p:cNvPr>
          <p:cNvPicPr>
            <a:picLocks noChangeAspect="1"/>
          </p:cNvPicPr>
          <p:nvPr/>
        </p:nvPicPr>
        <p:blipFill>
          <a:blip r:embed="rId95" cstate="print">
            <a:extLst>
              <a:ext uri="{28A0092B-C50C-407E-A947-70E740481C1C}">
                <a14:useLocalDpi xmlns:a14="http://schemas.microsoft.com/office/drawing/2010/main" val="0"/>
              </a:ext>
            </a:extLst>
          </a:blip>
          <a:stretch>
            <a:fillRect/>
          </a:stretch>
        </p:blipFill>
        <p:spPr>
          <a:xfrm>
            <a:off x="7064517" y="3230558"/>
            <a:ext cx="808500" cy="126000"/>
          </a:xfrm>
          <a:prstGeom prst="rect">
            <a:avLst/>
          </a:prstGeom>
        </p:spPr>
      </p:pic>
      <p:pic>
        <p:nvPicPr>
          <p:cNvPr id="226" name="Picture 225">
            <a:extLst>
              <a:ext uri="{FF2B5EF4-FFF2-40B4-BE49-F238E27FC236}">
                <a16:creationId xmlns:a16="http://schemas.microsoft.com/office/drawing/2014/main" id="{B07FF77B-FC13-FCD0-8DBE-02BA76D362E8}"/>
              </a:ext>
            </a:extLst>
          </p:cNvPr>
          <p:cNvPicPr>
            <a:picLocks noChangeAspect="1"/>
          </p:cNvPicPr>
          <p:nvPr/>
        </p:nvPicPr>
        <p:blipFill>
          <a:blip r:embed="rId96" cstate="print">
            <a:extLst>
              <a:ext uri="{28A0092B-C50C-407E-A947-70E740481C1C}">
                <a14:useLocalDpi xmlns:a14="http://schemas.microsoft.com/office/drawing/2010/main" val="0"/>
              </a:ext>
            </a:extLst>
          </a:blip>
          <a:stretch>
            <a:fillRect/>
          </a:stretch>
        </p:blipFill>
        <p:spPr>
          <a:xfrm>
            <a:off x="5883585" y="2984494"/>
            <a:ext cx="1107750" cy="126000"/>
          </a:xfrm>
          <a:prstGeom prst="rect">
            <a:avLst/>
          </a:prstGeom>
        </p:spPr>
      </p:pic>
      <p:pic>
        <p:nvPicPr>
          <p:cNvPr id="227" name="Picture 226" descr="A picture containing text, clipart&#10;&#10;Description automatically generated">
            <a:extLst>
              <a:ext uri="{FF2B5EF4-FFF2-40B4-BE49-F238E27FC236}">
                <a16:creationId xmlns:a16="http://schemas.microsoft.com/office/drawing/2014/main" id="{43EB2E20-B682-7FC5-357A-CDB8090D8ED9}"/>
              </a:ext>
            </a:extLst>
          </p:cNvPr>
          <p:cNvPicPr>
            <a:picLocks noChangeAspect="1"/>
          </p:cNvPicPr>
          <p:nvPr/>
        </p:nvPicPr>
        <p:blipFill>
          <a:blip r:embed="rId97" cstate="print">
            <a:extLst>
              <a:ext uri="{28A0092B-C50C-407E-A947-70E740481C1C}">
                <a14:useLocalDpi xmlns:a14="http://schemas.microsoft.com/office/drawing/2010/main" val="0"/>
              </a:ext>
            </a:extLst>
          </a:blip>
          <a:stretch>
            <a:fillRect/>
          </a:stretch>
        </p:blipFill>
        <p:spPr>
          <a:xfrm>
            <a:off x="6045810" y="4182448"/>
            <a:ext cx="783300" cy="126000"/>
          </a:xfrm>
          <a:prstGeom prst="rect">
            <a:avLst/>
          </a:prstGeom>
        </p:spPr>
      </p:pic>
      <p:pic>
        <p:nvPicPr>
          <p:cNvPr id="228" name="Picture 227" descr="A picture containing text, clipart&#10;&#10;Description automatically generated">
            <a:extLst>
              <a:ext uri="{FF2B5EF4-FFF2-40B4-BE49-F238E27FC236}">
                <a16:creationId xmlns:a16="http://schemas.microsoft.com/office/drawing/2014/main" id="{59D0E660-5EE2-5011-A9B9-6724447DA458}"/>
              </a:ext>
            </a:extLst>
          </p:cNvPr>
          <p:cNvPicPr>
            <a:picLocks noChangeAspect="1"/>
          </p:cNvPicPr>
          <p:nvPr/>
        </p:nvPicPr>
        <p:blipFill>
          <a:blip r:embed="rId98" cstate="print">
            <a:extLst>
              <a:ext uri="{28A0092B-C50C-407E-A947-70E740481C1C}">
                <a14:useLocalDpi xmlns:a14="http://schemas.microsoft.com/office/drawing/2010/main" val="0"/>
              </a:ext>
            </a:extLst>
          </a:blip>
          <a:stretch>
            <a:fillRect/>
          </a:stretch>
        </p:blipFill>
        <p:spPr>
          <a:xfrm>
            <a:off x="7021099" y="3702954"/>
            <a:ext cx="729750" cy="126000"/>
          </a:xfrm>
          <a:prstGeom prst="rect">
            <a:avLst/>
          </a:prstGeom>
        </p:spPr>
      </p:pic>
      <p:pic>
        <p:nvPicPr>
          <p:cNvPr id="229" name="Picture 228" descr="A picture containing text, clipart&#10;&#10;Description automatically generated">
            <a:extLst>
              <a:ext uri="{FF2B5EF4-FFF2-40B4-BE49-F238E27FC236}">
                <a16:creationId xmlns:a16="http://schemas.microsoft.com/office/drawing/2014/main" id="{5826E78E-135C-3750-36BE-F1579A603F0A}"/>
              </a:ext>
            </a:extLst>
          </p:cNvPr>
          <p:cNvPicPr>
            <a:picLocks noChangeAspect="1"/>
          </p:cNvPicPr>
          <p:nvPr/>
        </p:nvPicPr>
        <p:blipFill>
          <a:blip r:embed="rId99" cstate="print">
            <a:extLst>
              <a:ext uri="{28A0092B-C50C-407E-A947-70E740481C1C}">
                <a14:useLocalDpi xmlns:a14="http://schemas.microsoft.com/office/drawing/2010/main" val="0"/>
              </a:ext>
            </a:extLst>
          </a:blip>
          <a:stretch>
            <a:fillRect/>
          </a:stretch>
        </p:blipFill>
        <p:spPr>
          <a:xfrm>
            <a:off x="7277346" y="2940428"/>
            <a:ext cx="722400" cy="126000"/>
          </a:xfrm>
          <a:prstGeom prst="rect">
            <a:avLst/>
          </a:prstGeom>
        </p:spPr>
      </p:pic>
      <p:pic>
        <p:nvPicPr>
          <p:cNvPr id="230" name="Picture 229" descr="A picture containing text, clipart&#10;&#10;Description automatically generated">
            <a:extLst>
              <a:ext uri="{FF2B5EF4-FFF2-40B4-BE49-F238E27FC236}">
                <a16:creationId xmlns:a16="http://schemas.microsoft.com/office/drawing/2014/main" id="{694BF6AC-E838-56AE-CB4D-4E6BD0849711}"/>
              </a:ext>
            </a:extLst>
          </p:cNvPr>
          <p:cNvPicPr>
            <a:picLocks noChangeAspect="1"/>
          </p:cNvPicPr>
          <p:nvPr/>
        </p:nvPicPr>
        <p:blipFill>
          <a:blip r:embed="rId100" cstate="print">
            <a:extLst>
              <a:ext uri="{28A0092B-C50C-407E-A947-70E740481C1C}">
                <a14:useLocalDpi xmlns:a14="http://schemas.microsoft.com/office/drawing/2010/main" val="0"/>
              </a:ext>
            </a:extLst>
          </a:blip>
          <a:stretch>
            <a:fillRect/>
          </a:stretch>
        </p:blipFill>
        <p:spPr>
          <a:xfrm>
            <a:off x="7021099" y="4159733"/>
            <a:ext cx="903000" cy="126000"/>
          </a:xfrm>
          <a:prstGeom prst="rect">
            <a:avLst/>
          </a:prstGeom>
        </p:spPr>
      </p:pic>
      <p:pic>
        <p:nvPicPr>
          <p:cNvPr id="231" name="Picture 230" descr="A black background with blue letters&#10;&#10;Description automatically generated">
            <a:extLst>
              <a:ext uri="{FF2B5EF4-FFF2-40B4-BE49-F238E27FC236}">
                <a16:creationId xmlns:a16="http://schemas.microsoft.com/office/drawing/2014/main" id="{9886D7FF-F5B2-F89C-7368-DB5F1B1B95B0}"/>
              </a:ext>
            </a:extLst>
          </p:cNvPr>
          <p:cNvPicPr>
            <a:picLocks noChangeAspect="1"/>
          </p:cNvPicPr>
          <p:nvPr/>
        </p:nvPicPr>
        <p:blipFill>
          <a:blip r:embed="rId101" cstate="print">
            <a:extLst>
              <a:ext uri="{28A0092B-C50C-407E-A947-70E740481C1C}">
                <a14:useLocalDpi xmlns:a14="http://schemas.microsoft.com/office/drawing/2010/main" val="0"/>
              </a:ext>
            </a:extLst>
          </a:blip>
          <a:stretch>
            <a:fillRect/>
          </a:stretch>
        </p:blipFill>
        <p:spPr>
          <a:xfrm>
            <a:off x="5915745" y="4895282"/>
            <a:ext cx="684000" cy="198926"/>
          </a:xfrm>
          <a:prstGeom prst="rect">
            <a:avLst/>
          </a:prstGeom>
        </p:spPr>
      </p:pic>
      <p:pic>
        <p:nvPicPr>
          <p:cNvPr id="232" name="Picture 231" descr="A black background with blue letters&#10;&#10;Description automatically generated">
            <a:extLst>
              <a:ext uri="{FF2B5EF4-FFF2-40B4-BE49-F238E27FC236}">
                <a16:creationId xmlns:a16="http://schemas.microsoft.com/office/drawing/2014/main" id="{A4AFDB06-90B5-476B-8653-3049FA6077BE}"/>
              </a:ext>
            </a:extLst>
          </p:cNvPr>
          <p:cNvPicPr>
            <a:picLocks noChangeAspect="1"/>
          </p:cNvPicPr>
          <p:nvPr/>
        </p:nvPicPr>
        <p:blipFill>
          <a:blip r:embed="rId102" cstate="print">
            <a:extLst>
              <a:ext uri="{28A0092B-C50C-407E-A947-70E740481C1C}">
                <a14:useLocalDpi xmlns:a14="http://schemas.microsoft.com/office/drawing/2010/main" val="0"/>
              </a:ext>
            </a:extLst>
          </a:blip>
          <a:stretch>
            <a:fillRect/>
          </a:stretch>
        </p:blipFill>
        <p:spPr>
          <a:xfrm>
            <a:off x="6677745" y="4904807"/>
            <a:ext cx="684000" cy="193726"/>
          </a:xfrm>
          <a:prstGeom prst="rect">
            <a:avLst/>
          </a:prstGeom>
        </p:spPr>
      </p:pic>
      <p:pic>
        <p:nvPicPr>
          <p:cNvPr id="233" name="Picture 232" descr="A black background with blue letters&#10;&#10;Description automatically generated">
            <a:extLst>
              <a:ext uri="{FF2B5EF4-FFF2-40B4-BE49-F238E27FC236}">
                <a16:creationId xmlns:a16="http://schemas.microsoft.com/office/drawing/2014/main" id="{2B71CF6A-F81C-E4BF-D5E9-20F090815CA9}"/>
              </a:ext>
            </a:extLst>
          </p:cNvPr>
          <p:cNvPicPr>
            <a:picLocks noChangeAspect="1"/>
          </p:cNvPicPr>
          <p:nvPr/>
        </p:nvPicPr>
        <p:blipFill>
          <a:blip r:embed="rId103" cstate="print">
            <a:extLst>
              <a:ext uri="{28A0092B-C50C-407E-A947-70E740481C1C}">
                <a14:useLocalDpi xmlns:a14="http://schemas.microsoft.com/office/drawing/2010/main" val="0"/>
              </a:ext>
            </a:extLst>
          </a:blip>
          <a:stretch>
            <a:fillRect/>
          </a:stretch>
        </p:blipFill>
        <p:spPr>
          <a:xfrm>
            <a:off x="7439745" y="4904807"/>
            <a:ext cx="684000" cy="193726"/>
          </a:xfrm>
          <a:prstGeom prst="rect">
            <a:avLst/>
          </a:prstGeom>
        </p:spPr>
      </p:pic>
      <p:pic>
        <p:nvPicPr>
          <p:cNvPr id="234" name="Picture 233" descr="A black background with blue letters&#10;&#10;Description automatically generated">
            <a:extLst>
              <a:ext uri="{FF2B5EF4-FFF2-40B4-BE49-F238E27FC236}">
                <a16:creationId xmlns:a16="http://schemas.microsoft.com/office/drawing/2014/main" id="{DEE22694-5323-DE7C-7D69-452A7CF46450}"/>
              </a:ext>
            </a:extLst>
          </p:cNvPr>
          <p:cNvPicPr>
            <a:picLocks noChangeAspect="1"/>
          </p:cNvPicPr>
          <p:nvPr/>
        </p:nvPicPr>
        <p:blipFill>
          <a:blip r:embed="rId104" cstate="print">
            <a:extLst>
              <a:ext uri="{28A0092B-C50C-407E-A947-70E740481C1C}">
                <a14:useLocalDpi xmlns:a14="http://schemas.microsoft.com/office/drawing/2010/main" val="0"/>
              </a:ext>
            </a:extLst>
          </a:blip>
          <a:stretch>
            <a:fillRect/>
          </a:stretch>
        </p:blipFill>
        <p:spPr>
          <a:xfrm>
            <a:off x="6096720" y="5126580"/>
            <a:ext cx="684000" cy="193725"/>
          </a:xfrm>
          <a:prstGeom prst="rect">
            <a:avLst/>
          </a:prstGeom>
        </p:spPr>
      </p:pic>
      <p:pic>
        <p:nvPicPr>
          <p:cNvPr id="235" name="Picture 234" descr="A black background with blue text&#10;&#10;Description automatically generated">
            <a:extLst>
              <a:ext uri="{FF2B5EF4-FFF2-40B4-BE49-F238E27FC236}">
                <a16:creationId xmlns:a16="http://schemas.microsoft.com/office/drawing/2014/main" id="{B877747A-3FD8-C3C1-785E-D5FD42AA7A14}"/>
              </a:ext>
            </a:extLst>
          </p:cNvPr>
          <p:cNvPicPr>
            <a:picLocks noChangeAspect="1"/>
          </p:cNvPicPr>
          <p:nvPr/>
        </p:nvPicPr>
        <p:blipFill>
          <a:blip r:embed="rId105" cstate="print">
            <a:extLst>
              <a:ext uri="{28A0092B-C50C-407E-A947-70E740481C1C}">
                <a14:useLocalDpi xmlns:a14="http://schemas.microsoft.com/office/drawing/2010/main" val="0"/>
              </a:ext>
            </a:extLst>
          </a:blip>
          <a:stretch>
            <a:fillRect/>
          </a:stretch>
        </p:blipFill>
        <p:spPr>
          <a:xfrm>
            <a:off x="6852371" y="5126579"/>
            <a:ext cx="1120985" cy="198000"/>
          </a:xfrm>
          <a:prstGeom prst="rect">
            <a:avLst/>
          </a:prstGeom>
        </p:spPr>
      </p:pic>
      <p:pic>
        <p:nvPicPr>
          <p:cNvPr id="236" name="Picture 235" descr="A red and white sign with white letters&#10;&#10;Description automatically generated">
            <a:extLst>
              <a:ext uri="{FF2B5EF4-FFF2-40B4-BE49-F238E27FC236}">
                <a16:creationId xmlns:a16="http://schemas.microsoft.com/office/drawing/2014/main" id="{066591E8-96EE-47ED-5EFC-0898204E4CB8}"/>
              </a:ext>
            </a:extLst>
          </p:cNvPr>
          <p:cNvPicPr>
            <a:picLocks noChangeAspect="1"/>
          </p:cNvPicPr>
          <p:nvPr/>
        </p:nvPicPr>
        <p:blipFill>
          <a:blip r:embed="rId106" cstate="print">
            <a:extLst>
              <a:ext uri="{28A0092B-C50C-407E-A947-70E740481C1C}">
                <a14:useLocalDpi xmlns:a14="http://schemas.microsoft.com/office/drawing/2010/main" val="0"/>
              </a:ext>
            </a:extLst>
          </a:blip>
          <a:stretch>
            <a:fillRect/>
          </a:stretch>
        </p:blipFill>
        <p:spPr>
          <a:xfrm>
            <a:off x="5943603" y="3944521"/>
            <a:ext cx="926286" cy="129550"/>
          </a:xfrm>
          <a:prstGeom prst="rect">
            <a:avLst/>
          </a:prstGeom>
        </p:spPr>
      </p:pic>
      <p:pic>
        <p:nvPicPr>
          <p:cNvPr id="237" name="Picture 236">
            <a:extLst>
              <a:ext uri="{FF2B5EF4-FFF2-40B4-BE49-F238E27FC236}">
                <a16:creationId xmlns:a16="http://schemas.microsoft.com/office/drawing/2014/main" id="{E64E2B17-C903-EC61-736A-5258B3864DC3}"/>
              </a:ext>
            </a:extLst>
          </p:cNvPr>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5996473" y="4413318"/>
            <a:ext cx="962823" cy="129018"/>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37">
            <a:extLst>
              <a:ext uri="{FF2B5EF4-FFF2-40B4-BE49-F238E27FC236}">
                <a16:creationId xmlns:a16="http://schemas.microsoft.com/office/drawing/2014/main" id="{D4086DE9-47AC-C815-548B-A7B4CC9A5A7F}"/>
              </a:ext>
            </a:extLst>
          </p:cNvPr>
          <p:cNvPicPr>
            <a:picLocks noChangeAspect="1"/>
          </p:cNvPicPr>
          <p:nvPr/>
        </p:nvPicPr>
        <p:blipFill>
          <a:blip r:embed="rId108"/>
          <a:stretch>
            <a:fillRect/>
          </a:stretch>
        </p:blipFill>
        <p:spPr>
          <a:xfrm>
            <a:off x="7079737" y="4392568"/>
            <a:ext cx="997048" cy="133355"/>
          </a:xfrm>
          <a:prstGeom prst="rect">
            <a:avLst/>
          </a:prstGeom>
        </p:spPr>
      </p:pic>
      <p:pic>
        <p:nvPicPr>
          <p:cNvPr id="239" name="Picture 238">
            <a:extLst>
              <a:ext uri="{FF2B5EF4-FFF2-40B4-BE49-F238E27FC236}">
                <a16:creationId xmlns:a16="http://schemas.microsoft.com/office/drawing/2014/main" id="{57D93073-AB6F-9F29-3363-3977775259E9}"/>
              </a:ext>
            </a:extLst>
          </p:cNvPr>
          <p:cNvPicPr>
            <a:picLocks noChangeAspect="1"/>
          </p:cNvPicPr>
          <p:nvPr/>
        </p:nvPicPr>
        <p:blipFill>
          <a:blip r:embed="rId109"/>
          <a:stretch>
            <a:fillRect/>
          </a:stretch>
        </p:blipFill>
        <p:spPr>
          <a:xfrm>
            <a:off x="6933751" y="2171659"/>
            <a:ext cx="470202" cy="342778"/>
          </a:xfrm>
          <a:prstGeom prst="rect">
            <a:avLst/>
          </a:prstGeom>
        </p:spPr>
      </p:pic>
      <p:pic>
        <p:nvPicPr>
          <p:cNvPr id="240" name="Picture 239">
            <a:extLst>
              <a:ext uri="{FF2B5EF4-FFF2-40B4-BE49-F238E27FC236}">
                <a16:creationId xmlns:a16="http://schemas.microsoft.com/office/drawing/2014/main" id="{0BB35A8D-D571-47C3-2A39-B386FF61949C}"/>
              </a:ext>
            </a:extLst>
          </p:cNvPr>
          <p:cNvPicPr>
            <a:picLocks noChangeAspect="1"/>
          </p:cNvPicPr>
          <p:nvPr/>
        </p:nvPicPr>
        <p:blipFill>
          <a:blip r:embed="rId110"/>
          <a:stretch>
            <a:fillRect/>
          </a:stretch>
        </p:blipFill>
        <p:spPr>
          <a:xfrm>
            <a:off x="6818684" y="1687683"/>
            <a:ext cx="456305" cy="414651"/>
          </a:xfrm>
          <a:prstGeom prst="rect">
            <a:avLst/>
          </a:prstGeom>
        </p:spPr>
      </p:pic>
      <p:pic>
        <p:nvPicPr>
          <p:cNvPr id="241" name="Picture 240">
            <a:extLst>
              <a:ext uri="{FF2B5EF4-FFF2-40B4-BE49-F238E27FC236}">
                <a16:creationId xmlns:a16="http://schemas.microsoft.com/office/drawing/2014/main" id="{61721D9F-D4D6-3BE4-3FB8-E359711A5E42}"/>
              </a:ext>
            </a:extLst>
          </p:cNvPr>
          <p:cNvPicPr>
            <a:picLocks noChangeAspect="1"/>
          </p:cNvPicPr>
          <p:nvPr/>
        </p:nvPicPr>
        <p:blipFill>
          <a:blip r:embed="rId111"/>
          <a:stretch>
            <a:fillRect/>
          </a:stretch>
        </p:blipFill>
        <p:spPr>
          <a:xfrm>
            <a:off x="6057493" y="2604024"/>
            <a:ext cx="1127568" cy="227481"/>
          </a:xfrm>
          <a:prstGeom prst="rect">
            <a:avLst/>
          </a:prstGeom>
        </p:spPr>
      </p:pic>
      <p:pic>
        <p:nvPicPr>
          <p:cNvPr id="245" name="Picture 244">
            <a:extLst>
              <a:ext uri="{FF2B5EF4-FFF2-40B4-BE49-F238E27FC236}">
                <a16:creationId xmlns:a16="http://schemas.microsoft.com/office/drawing/2014/main" id="{93E15E04-2D62-8E82-1D94-3061106020B8}"/>
              </a:ext>
            </a:extLst>
          </p:cNvPr>
          <p:cNvPicPr>
            <a:picLocks noChangeAspect="1"/>
          </p:cNvPicPr>
          <p:nvPr/>
        </p:nvPicPr>
        <p:blipFill>
          <a:blip r:embed="rId112" cstate="print">
            <a:extLst>
              <a:ext uri="{28A0092B-C50C-407E-A947-70E740481C1C}">
                <a14:useLocalDpi xmlns:a14="http://schemas.microsoft.com/office/drawing/2010/main" val="0"/>
              </a:ext>
            </a:extLst>
          </a:blip>
          <a:stretch>
            <a:fillRect/>
          </a:stretch>
        </p:blipFill>
        <p:spPr>
          <a:xfrm>
            <a:off x="8762638" y="1212095"/>
            <a:ext cx="669528" cy="321373"/>
          </a:xfrm>
          <a:prstGeom prst="rect">
            <a:avLst/>
          </a:prstGeom>
        </p:spPr>
      </p:pic>
      <p:pic>
        <p:nvPicPr>
          <p:cNvPr id="246" name="Picture 245" descr="A white and black logo&#10;&#10;Description automatically generated with low confidence">
            <a:extLst>
              <a:ext uri="{FF2B5EF4-FFF2-40B4-BE49-F238E27FC236}">
                <a16:creationId xmlns:a16="http://schemas.microsoft.com/office/drawing/2014/main" id="{A997354A-4E7D-1BC1-1EF4-D9F742D87171}"/>
              </a:ext>
            </a:extLst>
          </p:cNvPr>
          <p:cNvPicPr>
            <a:picLocks noChangeAspect="1"/>
          </p:cNvPicPr>
          <p:nvPr/>
        </p:nvPicPr>
        <p:blipFill>
          <a:blip r:embed="rId113" cstate="print">
            <a:extLst>
              <a:ext uri="{28A0092B-C50C-407E-A947-70E740481C1C}">
                <a14:useLocalDpi xmlns:a14="http://schemas.microsoft.com/office/drawing/2010/main" val="0"/>
              </a:ext>
            </a:extLst>
          </a:blip>
          <a:stretch>
            <a:fillRect/>
          </a:stretch>
        </p:blipFill>
        <p:spPr>
          <a:xfrm>
            <a:off x="8075991" y="3093267"/>
            <a:ext cx="507709" cy="385553"/>
          </a:xfrm>
          <a:prstGeom prst="rect">
            <a:avLst/>
          </a:prstGeom>
        </p:spPr>
      </p:pic>
      <p:pic>
        <p:nvPicPr>
          <p:cNvPr id="247" name="Picture 246" descr="A black and white logo&#10;&#10;Description automatically generated with medium confidence">
            <a:extLst>
              <a:ext uri="{FF2B5EF4-FFF2-40B4-BE49-F238E27FC236}">
                <a16:creationId xmlns:a16="http://schemas.microsoft.com/office/drawing/2014/main" id="{2F3ADD00-3C5D-A0F5-06F0-0AAF38FE4B82}"/>
              </a:ext>
            </a:extLst>
          </p:cNvPr>
          <p:cNvPicPr>
            <a:picLocks noChangeAspect="1"/>
          </p:cNvPicPr>
          <p:nvPr/>
        </p:nvPicPr>
        <p:blipFill>
          <a:blip r:embed="rId114" cstate="print">
            <a:extLst>
              <a:ext uri="{28A0092B-C50C-407E-A947-70E740481C1C}">
                <a14:useLocalDpi xmlns:a14="http://schemas.microsoft.com/office/drawing/2010/main" val="0"/>
              </a:ext>
            </a:extLst>
          </a:blip>
          <a:stretch>
            <a:fillRect/>
          </a:stretch>
        </p:blipFill>
        <p:spPr>
          <a:xfrm>
            <a:off x="5299511" y="4301577"/>
            <a:ext cx="558644" cy="327600"/>
          </a:xfrm>
          <a:prstGeom prst="rect">
            <a:avLst/>
          </a:prstGeom>
        </p:spPr>
      </p:pic>
      <p:pic>
        <p:nvPicPr>
          <p:cNvPr id="248" name="Picture 247">
            <a:extLst>
              <a:ext uri="{FF2B5EF4-FFF2-40B4-BE49-F238E27FC236}">
                <a16:creationId xmlns:a16="http://schemas.microsoft.com/office/drawing/2014/main" id="{84B81A41-D048-3E96-D3AF-BA45B8705C04}"/>
              </a:ext>
            </a:extLst>
          </p:cNvPr>
          <p:cNvPicPr>
            <a:picLocks noChangeAspect="1"/>
          </p:cNvPicPr>
          <p:nvPr/>
        </p:nvPicPr>
        <p:blipFill>
          <a:blip r:embed="rId115">
            <a:extLst>
              <a:ext uri="{28A0092B-C50C-407E-A947-70E740481C1C}">
                <a14:useLocalDpi xmlns:a14="http://schemas.microsoft.com/office/drawing/2010/main" val="0"/>
              </a:ext>
            </a:extLst>
          </a:blip>
          <a:stretch>
            <a:fillRect/>
          </a:stretch>
        </p:blipFill>
        <p:spPr>
          <a:xfrm>
            <a:off x="7286990" y="2618582"/>
            <a:ext cx="903376" cy="207776"/>
          </a:xfrm>
          <a:prstGeom prst="rect">
            <a:avLst/>
          </a:prstGeom>
        </p:spPr>
      </p:pic>
      <p:pic>
        <p:nvPicPr>
          <p:cNvPr id="249" name="Picture 248" descr="A logo with orange blots&#10;&#10;Description automatically generated">
            <a:extLst>
              <a:ext uri="{FF2B5EF4-FFF2-40B4-BE49-F238E27FC236}">
                <a16:creationId xmlns:a16="http://schemas.microsoft.com/office/drawing/2014/main" id="{D04BC893-7567-A571-14E1-F3923C2B3571}"/>
              </a:ext>
            </a:extLst>
          </p:cNvPr>
          <p:cNvPicPr>
            <a:picLocks noChangeAspect="1"/>
          </p:cNvPicPr>
          <p:nvPr/>
        </p:nvPicPr>
        <p:blipFill>
          <a:blip r:embed="rId116" cstate="print">
            <a:extLst>
              <a:ext uri="{28A0092B-C50C-407E-A947-70E740481C1C}">
                <a14:useLocalDpi xmlns:a14="http://schemas.microsoft.com/office/drawing/2010/main" val="0"/>
              </a:ext>
            </a:extLst>
          </a:blip>
          <a:stretch>
            <a:fillRect/>
          </a:stretch>
        </p:blipFill>
        <p:spPr>
          <a:xfrm>
            <a:off x="7721531" y="1523313"/>
            <a:ext cx="794260" cy="632012"/>
          </a:xfrm>
          <a:prstGeom prst="rect">
            <a:avLst/>
          </a:prstGeom>
        </p:spPr>
      </p:pic>
      <p:pic>
        <p:nvPicPr>
          <p:cNvPr id="250" name="Picture 249" descr="A blue and yellow text on a black background&#10;&#10;Description automatically generated">
            <a:extLst>
              <a:ext uri="{FF2B5EF4-FFF2-40B4-BE49-F238E27FC236}">
                <a16:creationId xmlns:a16="http://schemas.microsoft.com/office/drawing/2014/main" id="{81373492-BFD7-210A-63AC-98ED6B9342C6}"/>
              </a:ext>
            </a:extLst>
          </p:cNvPr>
          <p:cNvPicPr>
            <a:picLocks noChangeAspect="1"/>
          </p:cNvPicPr>
          <p:nvPr/>
        </p:nvPicPr>
        <p:blipFill>
          <a:blip r:embed="rId117" cstate="print">
            <a:extLst>
              <a:ext uri="{28A0092B-C50C-407E-A947-70E740481C1C}">
                <a14:useLocalDpi xmlns:a14="http://schemas.microsoft.com/office/drawing/2010/main" val="0"/>
              </a:ext>
            </a:extLst>
          </a:blip>
          <a:stretch>
            <a:fillRect/>
          </a:stretch>
        </p:blipFill>
        <p:spPr>
          <a:xfrm>
            <a:off x="8265372" y="2416753"/>
            <a:ext cx="951987" cy="352827"/>
          </a:xfrm>
          <a:prstGeom prst="rect">
            <a:avLst/>
          </a:prstGeom>
        </p:spPr>
      </p:pic>
      <p:pic>
        <p:nvPicPr>
          <p:cNvPr id="251" name="Picture 250" descr="A logo with a blot of orange paint&#10;&#10;Description automatically generated">
            <a:extLst>
              <a:ext uri="{FF2B5EF4-FFF2-40B4-BE49-F238E27FC236}">
                <a16:creationId xmlns:a16="http://schemas.microsoft.com/office/drawing/2014/main" id="{D5E46892-D918-D33C-9A56-817C213EDEAE}"/>
              </a:ext>
            </a:extLst>
          </p:cNvPr>
          <p:cNvPicPr>
            <a:picLocks noChangeAspect="1"/>
          </p:cNvPicPr>
          <p:nvPr/>
        </p:nvPicPr>
        <p:blipFill rotWithShape="1">
          <a:blip r:embed="rId118" cstate="print">
            <a:extLst>
              <a:ext uri="{28A0092B-C50C-407E-A947-70E740481C1C}">
                <a14:useLocalDpi xmlns:a14="http://schemas.microsoft.com/office/drawing/2010/main" val="0"/>
              </a:ext>
            </a:extLst>
          </a:blip>
          <a:srcRect l="24448" t="7071" r="24856" b="6811"/>
          <a:stretch/>
        </p:blipFill>
        <p:spPr>
          <a:xfrm>
            <a:off x="8508423" y="1452707"/>
            <a:ext cx="546551" cy="521896"/>
          </a:xfrm>
          <a:prstGeom prst="rect">
            <a:avLst/>
          </a:prstGeom>
        </p:spPr>
      </p:pic>
      <p:pic>
        <p:nvPicPr>
          <p:cNvPr id="252" name="Picture 251" descr="A logo with letters and a blot&#10;&#10;Description automatically generated">
            <a:extLst>
              <a:ext uri="{FF2B5EF4-FFF2-40B4-BE49-F238E27FC236}">
                <a16:creationId xmlns:a16="http://schemas.microsoft.com/office/drawing/2014/main" id="{357F0C72-B3AE-A9CA-3C2A-4CF27DA512A6}"/>
              </a:ext>
            </a:extLst>
          </p:cNvPr>
          <p:cNvPicPr>
            <a:picLocks noChangeAspect="1"/>
          </p:cNvPicPr>
          <p:nvPr/>
        </p:nvPicPr>
        <p:blipFill>
          <a:blip r:embed="rId119">
            <a:extLst>
              <a:ext uri="{28A0092B-C50C-407E-A947-70E740481C1C}">
                <a14:useLocalDpi xmlns:a14="http://schemas.microsoft.com/office/drawing/2010/main" val="0"/>
              </a:ext>
            </a:extLst>
          </a:blip>
          <a:stretch>
            <a:fillRect/>
          </a:stretch>
        </p:blipFill>
        <p:spPr>
          <a:xfrm>
            <a:off x="7991979" y="1855364"/>
            <a:ext cx="1234000" cy="592320"/>
          </a:xfrm>
          <a:prstGeom prst="rect">
            <a:avLst/>
          </a:prstGeom>
        </p:spPr>
      </p:pic>
      <p:pic>
        <p:nvPicPr>
          <p:cNvPr id="253" name="Picture 252" descr="A logo with a splash of orange liquid&#10;&#10;Description automatically generated">
            <a:extLst>
              <a:ext uri="{FF2B5EF4-FFF2-40B4-BE49-F238E27FC236}">
                <a16:creationId xmlns:a16="http://schemas.microsoft.com/office/drawing/2014/main" id="{741C551C-2413-E075-7B9B-FB16D6CAE989}"/>
              </a:ext>
            </a:extLst>
          </p:cNvPr>
          <p:cNvPicPr>
            <a:picLocks noChangeAspect="1"/>
          </p:cNvPicPr>
          <p:nvPr/>
        </p:nvPicPr>
        <p:blipFill>
          <a:blip r:embed="rId120">
            <a:extLst>
              <a:ext uri="{28A0092B-C50C-407E-A947-70E740481C1C}">
                <a14:useLocalDpi xmlns:a14="http://schemas.microsoft.com/office/drawing/2010/main" val="0"/>
              </a:ext>
            </a:extLst>
          </a:blip>
          <a:stretch>
            <a:fillRect/>
          </a:stretch>
        </p:blipFill>
        <p:spPr>
          <a:xfrm>
            <a:off x="7385974" y="2021414"/>
            <a:ext cx="1219666" cy="585440"/>
          </a:xfrm>
          <a:prstGeom prst="rect">
            <a:avLst/>
          </a:prstGeom>
        </p:spPr>
      </p:pic>
      <p:pic>
        <p:nvPicPr>
          <p:cNvPr id="254" name="Picture 253">
            <a:extLst>
              <a:ext uri="{FF2B5EF4-FFF2-40B4-BE49-F238E27FC236}">
                <a16:creationId xmlns:a16="http://schemas.microsoft.com/office/drawing/2014/main" id="{EB573C3D-5C57-32D0-ECC4-E35ABB01FF0F}"/>
              </a:ext>
            </a:extLst>
          </p:cNvPr>
          <p:cNvPicPr>
            <a:picLocks noChangeAspect="1"/>
          </p:cNvPicPr>
          <p:nvPr/>
        </p:nvPicPr>
        <p:blipFill>
          <a:blip r:embed="rId121"/>
          <a:stretch>
            <a:fillRect/>
          </a:stretch>
        </p:blipFill>
        <p:spPr>
          <a:xfrm>
            <a:off x="8495803" y="2808565"/>
            <a:ext cx="602169" cy="403238"/>
          </a:xfrm>
          <a:prstGeom prst="rect">
            <a:avLst/>
          </a:prstGeom>
        </p:spPr>
      </p:pic>
      <p:pic>
        <p:nvPicPr>
          <p:cNvPr id="258" name="Picture 257">
            <a:extLst>
              <a:ext uri="{FF2B5EF4-FFF2-40B4-BE49-F238E27FC236}">
                <a16:creationId xmlns:a16="http://schemas.microsoft.com/office/drawing/2014/main" id="{70A62192-8286-1D46-9AC3-172B699DF40F}"/>
              </a:ext>
            </a:extLst>
          </p:cNvPr>
          <p:cNvPicPr>
            <a:picLocks noChangeAspect="1"/>
          </p:cNvPicPr>
          <p:nvPr/>
        </p:nvPicPr>
        <p:blipFill>
          <a:blip r:embed="rId122" cstate="print">
            <a:extLst>
              <a:ext uri="{28A0092B-C50C-407E-A947-70E740481C1C}">
                <a14:useLocalDpi xmlns:a14="http://schemas.microsoft.com/office/drawing/2010/main" val="0"/>
              </a:ext>
            </a:extLst>
          </a:blip>
          <a:stretch>
            <a:fillRect/>
          </a:stretch>
        </p:blipFill>
        <p:spPr>
          <a:xfrm>
            <a:off x="9808742" y="4460908"/>
            <a:ext cx="893136" cy="428706"/>
          </a:xfrm>
          <a:prstGeom prst="rect">
            <a:avLst/>
          </a:prstGeom>
        </p:spPr>
      </p:pic>
      <p:pic>
        <p:nvPicPr>
          <p:cNvPr id="259" name="Picture 258">
            <a:extLst>
              <a:ext uri="{FF2B5EF4-FFF2-40B4-BE49-F238E27FC236}">
                <a16:creationId xmlns:a16="http://schemas.microsoft.com/office/drawing/2014/main" id="{7E182C2D-5734-785B-CE81-81B55229443C}"/>
              </a:ext>
            </a:extLst>
          </p:cNvPr>
          <p:cNvPicPr>
            <a:picLocks noChangeAspect="1"/>
          </p:cNvPicPr>
          <p:nvPr/>
        </p:nvPicPr>
        <p:blipFill>
          <a:blip r:embed="rId123" cstate="print">
            <a:extLst>
              <a:ext uri="{28A0092B-C50C-407E-A947-70E740481C1C}">
                <a14:useLocalDpi xmlns:a14="http://schemas.microsoft.com/office/drawing/2010/main" val="0"/>
              </a:ext>
            </a:extLst>
          </a:blip>
          <a:stretch>
            <a:fillRect/>
          </a:stretch>
        </p:blipFill>
        <p:spPr>
          <a:xfrm>
            <a:off x="4516641" y="4964512"/>
            <a:ext cx="910362" cy="436973"/>
          </a:xfrm>
          <a:prstGeom prst="rect">
            <a:avLst/>
          </a:prstGeom>
        </p:spPr>
      </p:pic>
      <p:pic>
        <p:nvPicPr>
          <p:cNvPr id="260" name="Picture 259">
            <a:extLst>
              <a:ext uri="{FF2B5EF4-FFF2-40B4-BE49-F238E27FC236}">
                <a16:creationId xmlns:a16="http://schemas.microsoft.com/office/drawing/2014/main" id="{36ED3492-974D-CA64-0241-33EAF077EBFD}"/>
              </a:ext>
            </a:extLst>
          </p:cNvPr>
          <p:cNvPicPr>
            <a:picLocks noChangeAspect="1"/>
          </p:cNvPicPr>
          <p:nvPr/>
        </p:nvPicPr>
        <p:blipFill>
          <a:blip r:embed="rId124" cstate="print">
            <a:extLst>
              <a:ext uri="{28A0092B-C50C-407E-A947-70E740481C1C}">
                <a14:useLocalDpi xmlns:a14="http://schemas.microsoft.com/office/drawing/2010/main" val="0"/>
              </a:ext>
            </a:extLst>
          </a:blip>
          <a:stretch>
            <a:fillRect/>
          </a:stretch>
        </p:blipFill>
        <p:spPr>
          <a:xfrm>
            <a:off x="4105300" y="4964511"/>
            <a:ext cx="910362" cy="436974"/>
          </a:xfrm>
          <a:prstGeom prst="rect">
            <a:avLst/>
          </a:prstGeom>
        </p:spPr>
      </p:pic>
      <p:pic>
        <p:nvPicPr>
          <p:cNvPr id="261" name="Picture 260">
            <a:extLst>
              <a:ext uri="{FF2B5EF4-FFF2-40B4-BE49-F238E27FC236}">
                <a16:creationId xmlns:a16="http://schemas.microsoft.com/office/drawing/2014/main" id="{4A489F6B-599E-29B2-8C8D-A76487A95670}"/>
              </a:ext>
            </a:extLst>
          </p:cNvPr>
          <p:cNvPicPr>
            <a:picLocks noChangeAspect="1"/>
          </p:cNvPicPr>
          <p:nvPr/>
        </p:nvPicPr>
        <p:blipFill>
          <a:blip r:embed="rId125" cstate="print">
            <a:extLst>
              <a:ext uri="{28A0092B-C50C-407E-A947-70E740481C1C}">
                <a14:useLocalDpi xmlns:a14="http://schemas.microsoft.com/office/drawing/2010/main" val="0"/>
              </a:ext>
            </a:extLst>
          </a:blip>
          <a:stretch>
            <a:fillRect/>
          </a:stretch>
        </p:blipFill>
        <p:spPr>
          <a:xfrm>
            <a:off x="9437859" y="4472327"/>
            <a:ext cx="845560" cy="405868"/>
          </a:xfrm>
          <a:prstGeom prst="rect">
            <a:avLst/>
          </a:prstGeom>
        </p:spPr>
      </p:pic>
      <p:pic>
        <p:nvPicPr>
          <p:cNvPr id="262" name="Picture 261">
            <a:extLst>
              <a:ext uri="{FF2B5EF4-FFF2-40B4-BE49-F238E27FC236}">
                <a16:creationId xmlns:a16="http://schemas.microsoft.com/office/drawing/2014/main" id="{4FC2C11C-E60B-3AC8-0990-40F0861854C8}"/>
              </a:ext>
            </a:extLst>
          </p:cNvPr>
          <p:cNvPicPr>
            <a:picLocks noChangeAspect="1"/>
          </p:cNvPicPr>
          <p:nvPr/>
        </p:nvPicPr>
        <p:blipFill>
          <a:blip r:embed="rId126" cstate="print">
            <a:extLst>
              <a:ext uri="{28A0092B-C50C-407E-A947-70E740481C1C}">
                <a14:useLocalDpi xmlns:a14="http://schemas.microsoft.com/office/drawing/2010/main" val="0"/>
              </a:ext>
            </a:extLst>
          </a:blip>
          <a:stretch>
            <a:fillRect/>
          </a:stretch>
        </p:blipFill>
        <p:spPr>
          <a:xfrm>
            <a:off x="10530962" y="4533501"/>
            <a:ext cx="703662" cy="337758"/>
          </a:xfrm>
          <a:prstGeom prst="rect">
            <a:avLst/>
          </a:prstGeom>
        </p:spPr>
      </p:pic>
      <p:pic>
        <p:nvPicPr>
          <p:cNvPr id="263" name="Picture 262">
            <a:extLst>
              <a:ext uri="{FF2B5EF4-FFF2-40B4-BE49-F238E27FC236}">
                <a16:creationId xmlns:a16="http://schemas.microsoft.com/office/drawing/2014/main" id="{4EA327AE-0FC1-940A-449E-2F241DD60045}"/>
              </a:ext>
            </a:extLst>
          </p:cNvPr>
          <p:cNvPicPr>
            <a:picLocks noChangeAspect="1"/>
          </p:cNvPicPr>
          <p:nvPr/>
        </p:nvPicPr>
        <p:blipFill>
          <a:blip r:embed="rId127" cstate="print">
            <a:extLst>
              <a:ext uri="{28A0092B-C50C-407E-A947-70E740481C1C}">
                <a14:useLocalDpi xmlns:a14="http://schemas.microsoft.com/office/drawing/2010/main" val="0"/>
              </a:ext>
            </a:extLst>
          </a:blip>
          <a:stretch>
            <a:fillRect/>
          </a:stretch>
        </p:blipFill>
        <p:spPr>
          <a:xfrm>
            <a:off x="11173769" y="4568406"/>
            <a:ext cx="760118" cy="364857"/>
          </a:xfrm>
          <a:prstGeom prst="rect">
            <a:avLst/>
          </a:prstGeom>
        </p:spPr>
      </p:pic>
      <p:pic>
        <p:nvPicPr>
          <p:cNvPr id="264" name="Picture 263">
            <a:extLst>
              <a:ext uri="{FF2B5EF4-FFF2-40B4-BE49-F238E27FC236}">
                <a16:creationId xmlns:a16="http://schemas.microsoft.com/office/drawing/2014/main" id="{097E920E-8144-5C71-FDFB-438C22585895}"/>
              </a:ext>
            </a:extLst>
          </p:cNvPr>
          <p:cNvPicPr>
            <a:picLocks noChangeAspect="1"/>
          </p:cNvPicPr>
          <p:nvPr/>
        </p:nvPicPr>
        <p:blipFill>
          <a:blip r:embed="rId128" cstate="print">
            <a:extLst>
              <a:ext uri="{28A0092B-C50C-407E-A947-70E740481C1C}">
                <a14:useLocalDpi xmlns:a14="http://schemas.microsoft.com/office/drawing/2010/main" val="0"/>
              </a:ext>
            </a:extLst>
          </a:blip>
          <a:stretch>
            <a:fillRect/>
          </a:stretch>
        </p:blipFill>
        <p:spPr>
          <a:xfrm>
            <a:off x="5187846" y="5024387"/>
            <a:ext cx="715983" cy="343672"/>
          </a:xfrm>
          <a:prstGeom prst="rect">
            <a:avLst/>
          </a:prstGeom>
        </p:spPr>
      </p:pic>
      <p:pic>
        <p:nvPicPr>
          <p:cNvPr id="265" name="Picture 264">
            <a:extLst>
              <a:ext uri="{FF2B5EF4-FFF2-40B4-BE49-F238E27FC236}">
                <a16:creationId xmlns:a16="http://schemas.microsoft.com/office/drawing/2014/main" id="{2EB312D1-6C56-11DA-54B1-7372F5ECC47E}"/>
              </a:ext>
            </a:extLst>
          </p:cNvPr>
          <p:cNvPicPr>
            <a:picLocks noChangeAspect="1"/>
          </p:cNvPicPr>
          <p:nvPr/>
        </p:nvPicPr>
        <p:blipFill>
          <a:blip r:embed="rId129" cstate="print">
            <a:extLst>
              <a:ext uri="{28A0092B-C50C-407E-A947-70E740481C1C}">
                <a14:useLocalDpi xmlns:a14="http://schemas.microsoft.com/office/drawing/2010/main" val="0"/>
              </a:ext>
            </a:extLst>
          </a:blip>
          <a:stretch>
            <a:fillRect/>
          </a:stretch>
        </p:blipFill>
        <p:spPr>
          <a:xfrm>
            <a:off x="5036364" y="4668837"/>
            <a:ext cx="693403" cy="332833"/>
          </a:xfrm>
          <a:prstGeom prst="rect">
            <a:avLst/>
          </a:prstGeom>
        </p:spPr>
      </p:pic>
      <p:pic>
        <p:nvPicPr>
          <p:cNvPr id="266" name="Picture 265" descr="A picture containing drawing&#10;&#10;Description automatically generated">
            <a:extLst>
              <a:ext uri="{FF2B5EF4-FFF2-40B4-BE49-F238E27FC236}">
                <a16:creationId xmlns:a16="http://schemas.microsoft.com/office/drawing/2014/main" id="{175A4DC5-2C7B-D1A2-7D87-01CA78264AED}"/>
              </a:ext>
            </a:extLst>
          </p:cNvPr>
          <p:cNvPicPr>
            <a:picLocks noChangeAspect="1"/>
          </p:cNvPicPr>
          <p:nvPr/>
        </p:nvPicPr>
        <p:blipFill>
          <a:blip r:embed="rId130" cstate="print">
            <a:extLst>
              <a:ext uri="{28A0092B-C50C-407E-A947-70E740481C1C}">
                <a14:useLocalDpi xmlns:a14="http://schemas.microsoft.com/office/drawing/2010/main" val="0"/>
              </a:ext>
            </a:extLst>
          </a:blip>
          <a:stretch>
            <a:fillRect/>
          </a:stretch>
        </p:blipFill>
        <p:spPr>
          <a:xfrm>
            <a:off x="11182830" y="4160219"/>
            <a:ext cx="622048" cy="429591"/>
          </a:xfrm>
          <a:prstGeom prst="rect">
            <a:avLst/>
          </a:prstGeom>
        </p:spPr>
      </p:pic>
      <p:pic>
        <p:nvPicPr>
          <p:cNvPr id="267" name="Picture 266" descr="A picture containing drawing&#10;&#10;Description automatically generated">
            <a:extLst>
              <a:ext uri="{FF2B5EF4-FFF2-40B4-BE49-F238E27FC236}">
                <a16:creationId xmlns:a16="http://schemas.microsoft.com/office/drawing/2014/main" id="{D1BC2B07-2091-0602-1204-FCB5E20783C7}"/>
              </a:ext>
            </a:extLst>
          </p:cNvPr>
          <p:cNvPicPr>
            <a:picLocks noChangeAspect="1"/>
          </p:cNvPicPr>
          <p:nvPr/>
        </p:nvPicPr>
        <p:blipFill>
          <a:blip r:embed="rId131" cstate="print">
            <a:extLst>
              <a:ext uri="{28A0092B-C50C-407E-A947-70E740481C1C}">
                <a14:useLocalDpi xmlns:a14="http://schemas.microsoft.com/office/drawing/2010/main" val="0"/>
              </a:ext>
            </a:extLst>
          </a:blip>
          <a:stretch>
            <a:fillRect/>
          </a:stretch>
        </p:blipFill>
        <p:spPr>
          <a:xfrm>
            <a:off x="9143975" y="4590161"/>
            <a:ext cx="430457" cy="227554"/>
          </a:xfrm>
          <a:prstGeom prst="rect">
            <a:avLst/>
          </a:prstGeom>
        </p:spPr>
      </p:pic>
      <p:pic>
        <p:nvPicPr>
          <p:cNvPr id="268" name="Picture 267" descr="Logo&#10;&#10;Description automatically generated">
            <a:extLst>
              <a:ext uri="{FF2B5EF4-FFF2-40B4-BE49-F238E27FC236}">
                <a16:creationId xmlns:a16="http://schemas.microsoft.com/office/drawing/2014/main" id="{C9E81F63-9582-936A-C992-8DDDA6611F78}"/>
              </a:ext>
            </a:extLst>
          </p:cNvPr>
          <p:cNvPicPr>
            <a:picLocks noChangeAspect="1"/>
          </p:cNvPicPr>
          <p:nvPr/>
        </p:nvPicPr>
        <p:blipFill>
          <a:blip r:embed="rId132" cstate="print">
            <a:extLst>
              <a:ext uri="{28A0092B-C50C-407E-A947-70E740481C1C}">
                <a14:useLocalDpi xmlns:a14="http://schemas.microsoft.com/office/drawing/2010/main" val="0"/>
              </a:ext>
            </a:extLst>
          </a:blip>
          <a:stretch>
            <a:fillRect/>
          </a:stretch>
        </p:blipFill>
        <p:spPr>
          <a:xfrm>
            <a:off x="3599905" y="4740316"/>
            <a:ext cx="637935" cy="637935"/>
          </a:xfrm>
          <a:prstGeom prst="rect">
            <a:avLst/>
          </a:prstGeom>
        </p:spPr>
      </p:pic>
      <p:pic>
        <p:nvPicPr>
          <p:cNvPr id="269" name="Picture 268" descr="Logo&#10;&#10;Description automatically generated">
            <a:extLst>
              <a:ext uri="{FF2B5EF4-FFF2-40B4-BE49-F238E27FC236}">
                <a16:creationId xmlns:a16="http://schemas.microsoft.com/office/drawing/2014/main" id="{F527DC34-237B-C6F1-C51F-DB322ADFDDF2}"/>
              </a:ext>
            </a:extLst>
          </p:cNvPr>
          <p:cNvPicPr>
            <a:picLocks noChangeAspect="1"/>
          </p:cNvPicPr>
          <p:nvPr/>
        </p:nvPicPr>
        <p:blipFill>
          <a:blip r:embed="rId133" cstate="print">
            <a:extLst>
              <a:ext uri="{28A0092B-C50C-407E-A947-70E740481C1C}">
                <a14:useLocalDpi xmlns:a14="http://schemas.microsoft.com/office/drawing/2010/main" val="0"/>
              </a:ext>
            </a:extLst>
          </a:blip>
          <a:stretch>
            <a:fillRect/>
          </a:stretch>
        </p:blipFill>
        <p:spPr>
          <a:xfrm>
            <a:off x="4655335" y="4217787"/>
            <a:ext cx="668947" cy="668947"/>
          </a:xfrm>
          <a:prstGeom prst="rect">
            <a:avLst/>
          </a:prstGeom>
        </p:spPr>
      </p:pic>
      <p:pic>
        <p:nvPicPr>
          <p:cNvPr id="270" name="Picture 269" descr="Logo&#10;&#10;Description automatically generated">
            <a:extLst>
              <a:ext uri="{FF2B5EF4-FFF2-40B4-BE49-F238E27FC236}">
                <a16:creationId xmlns:a16="http://schemas.microsoft.com/office/drawing/2014/main" id="{798D2229-CCAF-E292-3EB3-6AB8E90BB34F}"/>
              </a:ext>
            </a:extLst>
          </p:cNvPr>
          <p:cNvPicPr>
            <a:picLocks noChangeAspect="1"/>
          </p:cNvPicPr>
          <p:nvPr/>
        </p:nvPicPr>
        <p:blipFill>
          <a:blip r:embed="rId134" cstate="print">
            <a:extLst>
              <a:ext uri="{28A0092B-C50C-407E-A947-70E740481C1C}">
                <a14:useLocalDpi xmlns:a14="http://schemas.microsoft.com/office/drawing/2010/main" val="0"/>
              </a:ext>
            </a:extLst>
          </a:blip>
          <a:stretch>
            <a:fillRect/>
          </a:stretch>
        </p:blipFill>
        <p:spPr>
          <a:xfrm>
            <a:off x="3590253" y="4148512"/>
            <a:ext cx="630241" cy="630241"/>
          </a:xfrm>
          <a:prstGeom prst="rect">
            <a:avLst/>
          </a:prstGeom>
        </p:spPr>
      </p:pic>
      <p:pic>
        <p:nvPicPr>
          <p:cNvPr id="271" name="Picture 270" descr="Logo&#10;&#10;Description automatically generated">
            <a:extLst>
              <a:ext uri="{FF2B5EF4-FFF2-40B4-BE49-F238E27FC236}">
                <a16:creationId xmlns:a16="http://schemas.microsoft.com/office/drawing/2014/main" id="{77912E45-83E4-A8C8-4AC5-85AD9AEC78F6}"/>
              </a:ext>
            </a:extLst>
          </p:cNvPr>
          <p:cNvPicPr>
            <a:picLocks noChangeAspect="1"/>
          </p:cNvPicPr>
          <p:nvPr/>
        </p:nvPicPr>
        <p:blipFill>
          <a:blip r:embed="rId135" cstate="print">
            <a:extLst>
              <a:ext uri="{28A0092B-C50C-407E-A947-70E740481C1C}">
                <a14:useLocalDpi xmlns:a14="http://schemas.microsoft.com/office/drawing/2010/main" val="0"/>
              </a:ext>
            </a:extLst>
          </a:blip>
          <a:stretch>
            <a:fillRect/>
          </a:stretch>
        </p:blipFill>
        <p:spPr>
          <a:xfrm>
            <a:off x="4054775" y="4438396"/>
            <a:ext cx="878237" cy="421554"/>
          </a:xfrm>
          <a:prstGeom prst="rect">
            <a:avLst/>
          </a:prstGeom>
        </p:spPr>
      </p:pic>
      <p:pic>
        <p:nvPicPr>
          <p:cNvPr id="272" name="Picture 271">
            <a:extLst>
              <a:ext uri="{FF2B5EF4-FFF2-40B4-BE49-F238E27FC236}">
                <a16:creationId xmlns:a16="http://schemas.microsoft.com/office/drawing/2014/main" id="{D69F6CDF-431D-C259-EE3C-8BBFED27C125}"/>
              </a:ext>
            </a:extLst>
          </p:cNvPr>
          <p:cNvPicPr>
            <a:picLocks noChangeAspect="1"/>
          </p:cNvPicPr>
          <p:nvPr/>
        </p:nvPicPr>
        <p:blipFill>
          <a:blip r:embed="rId136" cstate="print">
            <a:extLst>
              <a:ext uri="{28A0092B-C50C-407E-A947-70E740481C1C}">
                <a14:useLocalDpi xmlns:a14="http://schemas.microsoft.com/office/drawing/2010/main" val="0"/>
              </a:ext>
            </a:extLst>
          </a:blip>
          <a:stretch>
            <a:fillRect/>
          </a:stretch>
        </p:blipFill>
        <p:spPr>
          <a:xfrm>
            <a:off x="7959755" y="3965915"/>
            <a:ext cx="767642" cy="368469"/>
          </a:xfrm>
          <a:prstGeom prst="rect">
            <a:avLst/>
          </a:prstGeom>
        </p:spPr>
      </p:pic>
      <p:pic>
        <p:nvPicPr>
          <p:cNvPr id="273" name="Picture 272">
            <a:extLst>
              <a:ext uri="{FF2B5EF4-FFF2-40B4-BE49-F238E27FC236}">
                <a16:creationId xmlns:a16="http://schemas.microsoft.com/office/drawing/2014/main" id="{83CFD717-6A56-F640-1D18-5457AB21246E}"/>
              </a:ext>
            </a:extLst>
          </p:cNvPr>
          <p:cNvPicPr>
            <a:picLocks noChangeAspect="1"/>
          </p:cNvPicPr>
          <p:nvPr/>
        </p:nvPicPr>
        <p:blipFill>
          <a:blip r:embed="rId137"/>
          <a:stretch>
            <a:fillRect/>
          </a:stretch>
        </p:blipFill>
        <p:spPr>
          <a:xfrm>
            <a:off x="8250118" y="4971729"/>
            <a:ext cx="368469" cy="368469"/>
          </a:xfrm>
          <a:prstGeom prst="rect">
            <a:avLst/>
          </a:prstGeom>
        </p:spPr>
      </p:pic>
      <p:pic>
        <p:nvPicPr>
          <p:cNvPr id="274" name="Picture 273">
            <a:extLst>
              <a:ext uri="{FF2B5EF4-FFF2-40B4-BE49-F238E27FC236}">
                <a16:creationId xmlns:a16="http://schemas.microsoft.com/office/drawing/2014/main" id="{A1D0AECD-CD57-3D3E-F3ED-9CF2926D604E}"/>
              </a:ext>
            </a:extLst>
          </p:cNvPr>
          <p:cNvPicPr>
            <a:picLocks noChangeAspect="1"/>
          </p:cNvPicPr>
          <p:nvPr/>
        </p:nvPicPr>
        <p:blipFill>
          <a:blip r:embed="rId138"/>
          <a:stretch>
            <a:fillRect/>
          </a:stretch>
        </p:blipFill>
        <p:spPr>
          <a:xfrm>
            <a:off x="8254816" y="4475504"/>
            <a:ext cx="349226" cy="446233"/>
          </a:xfrm>
          <a:prstGeom prst="rect">
            <a:avLst/>
          </a:prstGeom>
        </p:spPr>
      </p:pic>
      <p:pic>
        <p:nvPicPr>
          <p:cNvPr id="275" name="Picture 274">
            <a:extLst>
              <a:ext uri="{FF2B5EF4-FFF2-40B4-BE49-F238E27FC236}">
                <a16:creationId xmlns:a16="http://schemas.microsoft.com/office/drawing/2014/main" id="{D4846825-F8FE-9D83-4535-1957587B1197}"/>
              </a:ext>
            </a:extLst>
          </p:cNvPr>
          <p:cNvPicPr>
            <a:picLocks noChangeAspect="1"/>
          </p:cNvPicPr>
          <p:nvPr/>
        </p:nvPicPr>
        <p:blipFill>
          <a:blip r:embed="rId139"/>
          <a:stretch>
            <a:fillRect/>
          </a:stretch>
        </p:blipFill>
        <p:spPr>
          <a:xfrm>
            <a:off x="8690307" y="4525923"/>
            <a:ext cx="352827" cy="352827"/>
          </a:xfrm>
          <a:prstGeom prst="rect">
            <a:avLst/>
          </a:prstGeom>
        </p:spPr>
      </p:pic>
      <p:pic>
        <p:nvPicPr>
          <p:cNvPr id="276" name="Picture 275">
            <a:extLst>
              <a:ext uri="{FF2B5EF4-FFF2-40B4-BE49-F238E27FC236}">
                <a16:creationId xmlns:a16="http://schemas.microsoft.com/office/drawing/2014/main" id="{A48C88E1-8882-9F19-E4CA-9079EECB62A9}"/>
              </a:ext>
            </a:extLst>
          </p:cNvPr>
          <p:cNvPicPr>
            <a:picLocks noChangeAspect="1"/>
          </p:cNvPicPr>
          <p:nvPr/>
        </p:nvPicPr>
        <p:blipFill>
          <a:blip r:embed="rId140"/>
          <a:stretch>
            <a:fillRect/>
          </a:stretch>
        </p:blipFill>
        <p:spPr>
          <a:xfrm>
            <a:off x="8699129" y="4971729"/>
            <a:ext cx="368469" cy="368469"/>
          </a:xfrm>
          <a:prstGeom prst="rect">
            <a:avLst/>
          </a:prstGeom>
        </p:spPr>
      </p:pic>
      <p:pic>
        <p:nvPicPr>
          <p:cNvPr id="1028" name="Picture 4" descr="E4 Extra | Logopedia | Fandom">
            <a:extLst>
              <a:ext uri="{FF2B5EF4-FFF2-40B4-BE49-F238E27FC236}">
                <a16:creationId xmlns:a16="http://schemas.microsoft.com/office/drawing/2014/main" id="{79DB65B4-1050-778D-E9A7-F5EEDF8317A4}"/>
              </a:ext>
            </a:extLst>
          </p:cNvPr>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2581266" y="2603085"/>
            <a:ext cx="811680" cy="52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6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E81A076-A7F7-5C5C-D5E5-AFA7A88B16FE}"/>
              </a:ext>
            </a:extLst>
          </p:cNvPr>
          <p:cNvSpPr>
            <a:spLocks noGrp="1"/>
          </p:cNvSpPr>
          <p:nvPr>
            <p:ph type="title"/>
          </p:nvPr>
        </p:nvSpPr>
        <p:spPr/>
        <p:txBody>
          <a:bodyPr/>
          <a:lstStyle/>
          <a:p>
            <a:r>
              <a:rPr lang="en-GB" dirty="0"/>
              <a:t>Subtitling best practice</a:t>
            </a:r>
          </a:p>
        </p:txBody>
      </p:sp>
      <p:sp>
        <p:nvSpPr>
          <p:cNvPr id="11" name="Text Placeholder 10">
            <a:extLst>
              <a:ext uri="{FF2B5EF4-FFF2-40B4-BE49-F238E27FC236}">
                <a16:creationId xmlns:a16="http://schemas.microsoft.com/office/drawing/2014/main" id="{04250307-2117-717F-346D-B2931D8EFFAA}"/>
              </a:ext>
            </a:extLst>
          </p:cNvPr>
          <p:cNvSpPr>
            <a:spLocks noGrp="1"/>
          </p:cNvSpPr>
          <p:nvPr>
            <p:ph type="body" sz="quarter" idx="13"/>
          </p:nvPr>
        </p:nvSpPr>
        <p:spPr/>
        <p:txBody>
          <a:bodyPr/>
          <a:lstStyle/>
          <a:p>
            <a:r>
              <a:rPr lang="en-US" dirty="0"/>
              <a:t>Subtitles in ads should:</a:t>
            </a:r>
          </a:p>
          <a:p>
            <a:pPr marL="285750" indent="-285750">
              <a:buFont typeface="Arial" panose="020B0604020202020204" pitchFamily="34" charset="0"/>
              <a:buChar char="ꟷ"/>
            </a:pPr>
            <a:r>
              <a:rPr lang="en-US" dirty="0"/>
              <a:t>Be readable in size, font and </a:t>
            </a:r>
            <a:r>
              <a:rPr lang="en-US" dirty="0" err="1"/>
              <a:t>colour</a:t>
            </a:r>
            <a:endParaRPr lang="en-US" dirty="0"/>
          </a:p>
          <a:p>
            <a:pPr marL="285750" indent="-285750">
              <a:buFont typeface="Arial" panose="020B0604020202020204" pitchFamily="34" charset="0"/>
              <a:buChar char="ꟷ"/>
            </a:pPr>
            <a:r>
              <a:rPr lang="en-US" dirty="0"/>
              <a:t>Accurately reflect what is being said and heard</a:t>
            </a:r>
          </a:p>
          <a:p>
            <a:pPr marL="285750" indent="-285750">
              <a:buFont typeface="Arial" panose="020B0604020202020204" pitchFamily="34" charset="0"/>
              <a:buChar char="ꟷ"/>
            </a:pPr>
            <a:r>
              <a:rPr lang="en-US" dirty="0"/>
              <a:t>Be synched with the audio</a:t>
            </a:r>
          </a:p>
          <a:p>
            <a:pPr marL="285750" indent="-285750">
              <a:buFont typeface="Arial" panose="020B0604020202020204" pitchFamily="34" charset="0"/>
              <a:buChar char="ꟷ"/>
            </a:pPr>
            <a:r>
              <a:rPr lang="en-US" dirty="0"/>
              <a:t>Be positioned to not cover any important information </a:t>
            </a:r>
          </a:p>
          <a:p>
            <a:endParaRPr lang="en-GB" dirty="0"/>
          </a:p>
        </p:txBody>
      </p:sp>
      <p:pic>
        <p:nvPicPr>
          <p:cNvPr id="15" name="Picture Placeholder 14" descr="A person in a purple suit&#10;&#10;AI-generated content may be incorrect.">
            <a:extLst>
              <a:ext uri="{FF2B5EF4-FFF2-40B4-BE49-F238E27FC236}">
                <a16:creationId xmlns:a16="http://schemas.microsoft.com/office/drawing/2014/main" id="{0C9B6CC9-A46B-D7BF-1F79-AD41DBF0F3C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a:fillRect/>
          </a:stretch>
        </p:blipFill>
        <p:spPr/>
      </p:pic>
      <p:sp>
        <p:nvSpPr>
          <p:cNvPr id="20" name="TextBox 19">
            <a:extLst>
              <a:ext uri="{FF2B5EF4-FFF2-40B4-BE49-F238E27FC236}">
                <a16:creationId xmlns:a16="http://schemas.microsoft.com/office/drawing/2014/main" id="{C39DEA8A-079C-A5CA-8132-05506ACFE66F}"/>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Bensons for Beds - Obsessed</a:t>
            </a:r>
          </a:p>
        </p:txBody>
      </p:sp>
    </p:spTree>
    <p:extLst>
      <p:ext uri="{BB962C8B-B14F-4D97-AF65-F5344CB8AC3E}">
        <p14:creationId xmlns:p14="http://schemas.microsoft.com/office/powerpoint/2010/main" val="339498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5"/>
  <p:tag name="ISPRING_SCORM_RATE_SLIDES" val="0"/>
  <p:tag name="ISPRING_SCORM_PASSING_SCORE" val="0.000000"/>
  <p:tag name="ISPRING_ULTRA_SCORM_COURSE_ID" val="6B6F9600-DF1A-455E-B888-4AA1882A6C6F"/>
  <p:tag name="ISPRINGONLINEFOLDERID" val="0"/>
  <p:tag name="ISPRINGONLINEFOLDERPATH" val="Content List"/>
  <p:tag name="ISPRINGCLOUDFOLDERID" val="22"/>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PRESENTATION_TITLE" val="TV Advertisings Ultimate Nickable Charts"/>
  <p:tag name="ISPRINGCLOUDFOLDERPATH" val="Repository/Nickable Charts/Ultimate Nickables/"/>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2199</Words>
  <Application>Microsoft Office PowerPoint</Application>
  <PresentationFormat>Widescreen</PresentationFormat>
  <Paragraphs>211</Paragraphs>
  <Slides>25</Slides>
  <Notes>7</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25</vt:i4>
      </vt:variant>
    </vt:vector>
  </HeadingPairs>
  <TitlesOfParts>
    <vt:vector size="32" baseType="lpstr">
      <vt:lpstr>Arial</vt:lpstr>
      <vt:lpstr>Calibri</vt:lpstr>
      <vt:lpstr>Sky Text Medium</vt:lpstr>
      <vt:lpstr>Thinkbox</vt:lpstr>
      <vt:lpstr>1_Thinkbox</vt:lpstr>
      <vt:lpstr>Thinkbox_Red</vt:lpstr>
      <vt:lpstr>2_Thinkbox</vt:lpstr>
      <vt:lpstr>Making ads accessible for all - subtitles</vt:lpstr>
      <vt:lpstr>Making ads accessible to all</vt:lpstr>
      <vt:lpstr>1 in 3 people have a disability or access needs  9 in 10 of them agree brands have a duty to ensure ads are accessible</vt:lpstr>
      <vt:lpstr>A missed opportunity to maximise reach &amp; impact</vt:lpstr>
      <vt:lpstr>Adding subtitles to your ads </vt:lpstr>
      <vt:lpstr>Subtitle capability for ads on commercial TV </vt:lpstr>
      <vt:lpstr>Linear TV accounts for the vast of majority of TV viewing in the UK, and live linear TV has 100% capability to carry subtitles in ads </vt:lpstr>
      <vt:lpstr>Viewing info includes analysis from an array of channels</vt:lpstr>
      <vt:lpstr>Subtitling best practice</vt:lpstr>
      <vt:lpstr>Subtitling services are easily accessible</vt:lpstr>
      <vt:lpstr>Demand for accessible ads is growing </vt:lpstr>
      <vt:lpstr>Audio description</vt:lpstr>
      <vt:lpstr>Audio description tips</vt:lpstr>
      <vt:lpstr>Audio-led storytelling</vt:lpstr>
      <vt:lpstr>For more information on making your ads accessible for all, visit The Ad Accessibility Network Hub  </vt:lpstr>
      <vt:lpstr>Making the case for accessible TV advertising</vt:lpstr>
      <vt:lpstr>8 reasons to prioritise accessible TV advertising</vt:lpstr>
      <vt:lpstr>1. It's simply the right thing to do</vt:lpstr>
      <vt:lpstr>2. Greater accessibility means greater reach</vt:lpstr>
      <vt:lpstr>3. People with disabilities are a sizeable market </vt:lpstr>
      <vt:lpstr>4. Accessibility is viewed positively by the general population</vt:lpstr>
      <vt:lpstr>5. Access services are used by audiences without disabilities </vt:lpstr>
      <vt:lpstr>6. Major advertisers and industry bodies are committing to accessibility </vt:lpstr>
      <vt:lpstr>7. Ensuring greater media accessibility may soon be a requirement</vt:lpstr>
      <vt:lpstr>8. Delivering access services for advertising is easier than you think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Advertisings Ultimate Nickable Charts</dc:title>
  <dc:creator>Carla Leclezio</dc:creator>
  <cp:lastModifiedBy>Chris Dunne</cp:lastModifiedBy>
  <cp:revision>929</cp:revision>
  <cp:lastPrinted>2021-06-29T13:16:58Z</cp:lastPrinted>
  <dcterms:created xsi:type="dcterms:W3CDTF">2017-06-26T09:49:09Z</dcterms:created>
  <dcterms:modified xsi:type="dcterms:W3CDTF">2025-12-10T10:18:06Z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