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147376264" r:id="rId2"/>
    <p:sldId id="2147376276" r:id="rId3"/>
    <p:sldId id="2147376289" r:id="rId4"/>
    <p:sldId id="2147376280" r:id="rId5"/>
    <p:sldId id="2147376293" r:id="rId6"/>
    <p:sldId id="2147376255" r:id="rId7"/>
    <p:sldId id="2147376268" r:id="rId8"/>
    <p:sldId id="2147376275" r:id="rId9"/>
    <p:sldId id="2147376300" r:id="rId10"/>
    <p:sldId id="2147376301" r:id="rId11"/>
    <p:sldId id="2147376247" r:id="rId12"/>
    <p:sldId id="2147376292" r:id="rId13"/>
    <p:sldId id="2147376299" r:id="rId14"/>
    <p:sldId id="2147376278" r:id="rId15"/>
    <p:sldId id="2147376273" r:id="rId16"/>
    <p:sldId id="2147376261" r:id="rId17"/>
    <p:sldId id="2147376232" r:id="rId18"/>
    <p:sldId id="2147376239" r:id="rId19"/>
    <p:sldId id="2147376295" r:id="rId20"/>
    <p:sldId id="2147376279" r:id="rId21"/>
    <p:sldId id="2147376285" r:id="rId22"/>
    <p:sldId id="2147376287" r:id="rId23"/>
    <p:sldId id="4911" r:id="rId24"/>
    <p:sldId id="214737629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tos" id="{90E4F191-4393-444A-B87C-BDD199C7C278}">
          <p14:sldIdLst>
            <p14:sldId id="2147376264"/>
            <p14:sldId id="2147376276"/>
          </p14:sldIdLst>
        </p14:section>
        <p14:section name="Background" id="{5CFC81E6-8671-4940-89B8-74E93AE3E340}">
          <p14:sldIdLst>
            <p14:sldId id="2147376289"/>
            <p14:sldId id="2147376280"/>
            <p14:sldId id="2147376293"/>
            <p14:sldId id="2147376255"/>
            <p14:sldId id="2147376268"/>
          </p14:sldIdLst>
        </p14:section>
        <p14:section name="Macro Spend Patterns" id="{E0D18CFA-42D9-4E34-B6E9-CE68FAE15E69}">
          <p14:sldIdLst>
            <p14:sldId id="2147376275"/>
            <p14:sldId id="2147376300"/>
            <p14:sldId id="2147376301"/>
            <p14:sldId id="2147376247"/>
            <p14:sldId id="2147376292"/>
            <p14:sldId id="2147376299"/>
          </p14:sldIdLst>
        </p14:section>
        <p14:section name="Media Planning" id="{C4CA941C-978D-457A-9643-DD04906B40CE}">
          <p14:sldIdLst>
            <p14:sldId id="2147376278"/>
            <p14:sldId id="2147376273"/>
            <p14:sldId id="2147376261"/>
            <p14:sldId id="2147376232"/>
            <p14:sldId id="2147376239"/>
            <p14:sldId id="2147376295"/>
          </p14:sldIdLst>
        </p14:section>
        <p14:section name="Share of Voice &amp; Sponsorship" id="{1842E128-2359-445D-BB86-6E224749EDF3}">
          <p14:sldIdLst>
            <p14:sldId id="2147376279"/>
            <p14:sldId id="2147376285"/>
            <p14:sldId id="2147376287"/>
            <p14:sldId id="4911"/>
          </p14:sldIdLst>
        </p14:section>
        <p14:section name="Summary" id="{4D416CE1-4CD9-4444-94C2-540AEA48621B}">
          <p14:sldIdLst>
            <p14:sldId id="2147376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B050"/>
    <a:srgbClr val="221B5A"/>
    <a:srgbClr val="575292"/>
    <a:srgbClr val="9D9BB8"/>
    <a:srgbClr val="B5B4C8"/>
    <a:srgbClr val="2D2471"/>
    <a:srgbClr val="352B83"/>
    <a:srgbClr val="31287A"/>
    <a:srgbClr val="817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74336" autoAdjust="0"/>
  </p:normalViewPr>
  <p:slideViewPr>
    <p:cSldViewPr snapToGrid="0">
      <p:cViewPr varScale="1">
        <p:scale>
          <a:sx n="56" d="100"/>
          <a:sy n="56" d="100"/>
        </p:scale>
        <p:origin x="1172" y="20"/>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Automotive</c:v>
                </c:pt>
              </c:strCache>
            </c:strRef>
          </c:tx>
          <c:spPr>
            <a:solidFill>
              <a:schemeClr val="accent1"/>
            </a:solidFill>
            <a:ln>
              <a:no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Sheet1!$B$2:$B$14</c:f>
              <c:numCache>
                <c:formatCode>0.0%</c:formatCode>
                <c:ptCount val="13"/>
                <c:pt idx="0">
                  <c:v>4.8831064680397426E-2</c:v>
                </c:pt>
                <c:pt idx="1">
                  <c:v>5.0750131381089955E-2</c:v>
                </c:pt>
                <c:pt idx="2">
                  <c:v>4.5161015752972801E-2</c:v>
                </c:pt>
                <c:pt idx="3">
                  <c:v>4.280394797180756E-2</c:v>
                </c:pt>
                <c:pt idx="4">
                  <c:v>4.6787179878398408E-2</c:v>
                </c:pt>
                <c:pt idx="5">
                  <c:v>4.9353573334919368E-2</c:v>
                </c:pt>
                <c:pt idx="6">
                  <c:v>4.9729087918489193E-2</c:v>
                </c:pt>
                <c:pt idx="7">
                  <c:v>4.8953284156674645E-2</c:v>
                </c:pt>
                <c:pt idx="8">
                  <c:v>5.1170581019008267E-2</c:v>
                </c:pt>
                <c:pt idx="9">
                  <c:v>5.6335594394351811E-2</c:v>
                </c:pt>
                <c:pt idx="10">
                  <c:v>4.721663434205587E-2</c:v>
                </c:pt>
                <c:pt idx="11">
                  <c:v>4.9892496924127949E-2</c:v>
                </c:pt>
                <c:pt idx="12">
                  <c:v>4.4567568388403832E-2</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tx1"/>
                    </a:solidFill>
                    <a:latin typeface="+mn-lt"/>
                    <a:ea typeface="+mn-ea"/>
                    <a:cs typeface="+mn-cs"/>
                  </a:defRPr>
                </a:pPr>
                <a:r>
                  <a:rPr lang="en-GB" dirty="0"/>
                  <a:t>Share of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Sheet1!$A$2:$A$19</c:f>
              <c:strCache>
                <c:ptCount val="18"/>
                <c:pt idx="0">
                  <c:v>ALL CATEGORIES</c:v>
                </c:pt>
                <c:pt idx="2">
                  <c:v>TRAVEL &amp; TRANSPORT</c:v>
                </c:pt>
                <c:pt idx="3">
                  <c:v>TELECOMS</c:v>
                </c:pt>
                <c:pt idx="4">
                  <c:v>RETAIL</c:v>
                </c:pt>
                <c:pt idx="5">
                  <c:v>ONLINE RETAIL</c:v>
                </c:pt>
                <c:pt idx="6">
                  <c:v>HOUSEHOLD FMCG</c:v>
                </c:pt>
                <c:pt idx="7">
                  <c:v>HOUSEHOLD EQUIP &amp; DIY</c:v>
                </c:pt>
                <c:pt idx="8">
                  <c:v>HEALTH &amp; WELLBEING</c:v>
                </c:pt>
                <c:pt idx="9">
                  <c:v>GOVT &amp; CHARITY</c:v>
                </c:pt>
                <c:pt idx="10">
                  <c:v>FOOD</c:v>
                </c:pt>
                <c:pt idx="11">
                  <c:v>FINANCE</c:v>
                </c:pt>
                <c:pt idx="12">
                  <c:v>ENTERTAINMENT &amp; LEISURE</c:v>
                </c:pt>
                <c:pt idx="13">
                  <c:v>ELECTRONICS</c:v>
                </c:pt>
                <c:pt idx="14">
                  <c:v>DRINK</c:v>
                </c:pt>
                <c:pt idx="15">
                  <c:v>COSMETICS &amp; PC</c:v>
                </c:pt>
                <c:pt idx="17">
                  <c:v>AUTOMOTIVE</c:v>
                </c:pt>
              </c:strCache>
            </c:strRef>
          </c:cat>
          <c:val>
            <c:numRef>
              <c:f>Sheet1!$B$2:$B$19</c:f>
              <c:numCache>
                <c:formatCode>General</c:formatCode>
                <c:ptCount val="18"/>
                <c:pt idx="0" formatCode="0%">
                  <c:v>0.11274061395811563</c:v>
                </c:pt>
                <c:pt idx="2" formatCode="0%">
                  <c:v>5.1984452439913592E-2</c:v>
                </c:pt>
                <c:pt idx="3" formatCode="0%">
                  <c:v>3.6564290594226986E-2</c:v>
                </c:pt>
                <c:pt idx="4" formatCode="0%">
                  <c:v>0.13376091671402557</c:v>
                </c:pt>
                <c:pt idx="5" formatCode="0%">
                  <c:v>0.21237904896536597</c:v>
                </c:pt>
                <c:pt idx="6" formatCode="0%">
                  <c:v>5.8631371743111137E-2</c:v>
                </c:pt>
                <c:pt idx="7" formatCode="0%">
                  <c:v>0.17249712600589792</c:v>
                </c:pt>
                <c:pt idx="8" formatCode="0%">
                  <c:v>0.13059064124214964</c:v>
                </c:pt>
                <c:pt idx="9" formatCode="0%">
                  <c:v>2.0454483805710837E-2</c:v>
                </c:pt>
                <c:pt idx="10" formatCode="0%">
                  <c:v>0.14698444823935938</c:v>
                </c:pt>
                <c:pt idx="11" formatCode="0%">
                  <c:v>9.9267434547854735E-2</c:v>
                </c:pt>
                <c:pt idx="12" formatCode="0%">
                  <c:v>0.20413026247602092</c:v>
                </c:pt>
                <c:pt idx="13" formatCode="0%">
                  <c:v>4.9397667200666878E-2</c:v>
                </c:pt>
                <c:pt idx="14" formatCode="0%">
                  <c:v>0.11637620981176323</c:v>
                </c:pt>
                <c:pt idx="15" formatCode="0%">
                  <c:v>0.10067793693316429</c:v>
                </c:pt>
                <c:pt idx="17" formatCode="0%">
                  <c:v>7.8019255760234316E-2</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Sheet1!$A$2:$A$19</c:f>
              <c:strCache>
                <c:ptCount val="18"/>
                <c:pt idx="0">
                  <c:v>ALL CATEGORIES</c:v>
                </c:pt>
                <c:pt idx="2">
                  <c:v>TRAVEL &amp; TRANSPORT</c:v>
                </c:pt>
                <c:pt idx="3">
                  <c:v>TELECOMS</c:v>
                </c:pt>
                <c:pt idx="4">
                  <c:v>RETAIL</c:v>
                </c:pt>
                <c:pt idx="5">
                  <c:v>ONLINE RETAIL</c:v>
                </c:pt>
                <c:pt idx="6">
                  <c:v>HOUSEHOLD FMCG</c:v>
                </c:pt>
                <c:pt idx="7">
                  <c:v>HOUSEHOLD EQUIP &amp; DIY</c:v>
                </c:pt>
                <c:pt idx="8">
                  <c:v>HEALTH &amp; WELLBEING</c:v>
                </c:pt>
                <c:pt idx="9">
                  <c:v>GOVT &amp; CHARITY</c:v>
                </c:pt>
                <c:pt idx="10">
                  <c:v>FOOD</c:v>
                </c:pt>
                <c:pt idx="11">
                  <c:v>FINANCE</c:v>
                </c:pt>
                <c:pt idx="12">
                  <c:v>ENTERTAINMENT &amp; LEISURE</c:v>
                </c:pt>
                <c:pt idx="13">
                  <c:v>ELECTRONICS</c:v>
                </c:pt>
                <c:pt idx="14">
                  <c:v>DRINK</c:v>
                </c:pt>
                <c:pt idx="15">
                  <c:v>COSMETICS &amp; PC</c:v>
                </c:pt>
                <c:pt idx="17">
                  <c:v>AUTOMOTIVE</c:v>
                </c:pt>
              </c:strCache>
            </c:strRef>
          </c:cat>
          <c:val>
            <c:numRef>
              <c:f>Sheet1!$C$2:$C$19</c:f>
              <c:numCache>
                <c:formatCode>General</c:formatCode>
                <c:ptCount val="18"/>
                <c:pt idx="0" formatCode="0%">
                  <c:v>0.270523461588904</c:v>
                </c:pt>
                <c:pt idx="2" formatCode="0%">
                  <c:v>0.18117392155011494</c:v>
                </c:pt>
                <c:pt idx="3" formatCode="0%">
                  <c:v>0.22207035556919263</c:v>
                </c:pt>
                <c:pt idx="4" formatCode="0%">
                  <c:v>0.21408091802847715</c:v>
                </c:pt>
                <c:pt idx="5" formatCode="0%">
                  <c:v>0.24466109337298009</c:v>
                </c:pt>
                <c:pt idx="6" formatCode="0%">
                  <c:v>0.35824441100225501</c:v>
                </c:pt>
                <c:pt idx="7" formatCode="0%">
                  <c:v>0.36825652688225785</c:v>
                </c:pt>
                <c:pt idx="8" formatCode="0%">
                  <c:v>0.38211263136893509</c:v>
                </c:pt>
                <c:pt idx="9" formatCode="0%">
                  <c:v>3.4086907572515264E-2</c:v>
                </c:pt>
                <c:pt idx="10" formatCode="0%">
                  <c:v>0.42637933522103</c:v>
                </c:pt>
                <c:pt idx="11" formatCode="0%">
                  <c:v>0.12343031287185213</c:v>
                </c:pt>
                <c:pt idx="12" formatCode="0%">
                  <c:v>0.15939067602726084</c:v>
                </c:pt>
                <c:pt idx="13" formatCode="0%">
                  <c:v>0.30431919003302865</c:v>
                </c:pt>
                <c:pt idx="14" formatCode="0%">
                  <c:v>0.53586964583610486</c:v>
                </c:pt>
                <c:pt idx="15" formatCode="0%">
                  <c:v>0.5193334212926578</c:v>
                </c:pt>
                <c:pt idx="17" formatCode="0%">
                  <c:v>0.17777133025929137</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Sheet1!$A$2:$A$19</c:f>
              <c:strCache>
                <c:ptCount val="18"/>
                <c:pt idx="0">
                  <c:v>ALL CATEGORIES</c:v>
                </c:pt>
                <c:pt idx="2">
                  <c:v>TRAVEL &amp; TRANSPORT</c:v>
                </c:pt>
                <c:pt idx="3">
                  <c:v>TELECOMS</c:v>
                </c:pt>
                <c:pt idx="4">
                  <c:v>RETAIL</c:v>
                </c:pt>
                <c:pt idx="5">
                  <c:v>ONLINE RETAIL</c:v>
                </c:pt>
                <c:pt idx="6">
                  <c:v>HOUSEHOLD FMCG</c:v>
                </c:pt>
                <c:pt idx="7">
                  <c:v>HOUSEHOLD EQUIP &amp; DIY</c:v>
                </c:pt>
                <c:pt idx="8">
                  <c:v>HEALTH &amp; WELLBEING</c:v>
                </c:pt>
                <c:pt idx="9">
                  <c:v>GOVT &amp; CHARITY</c:v>
                </c:pt>
                <c:pt idx="10">
                  <c:v>FOOD</c:v>
                </c:pt>
                <c:pt idx="11">
                  <c:v>FINANCE</c:v>
                </c:pt>
                <c:pt idx="12">
                  <c:v>ENTERTAINMENT &amp; LEISURE</c:v>
                </c:pt>
                <c:pt idx="13">
                  <c:v>ELECTRONICS</c:v>
                </c:pt>
                <c:pt idx="14">
                  <c:v>DRINK</c:v>
                </c:pt>
                <c:pt idx="15">
                  <c:v>COSMETICS &amp; PC</c:v>
                </c:pt>
                <c:pt idx="17">
                  <c:v>AUTOMOTIVE</c:v>
                </c:pt>
              </c:strCache>
            </c:strRef>
          </c:cat>
          <c:val>
            <c:numRef>
              <c:f>Sheet1!$D$2:$D$19</c:f>
              <c:numCache>
                <c:formatCode>General</c:formatCode>
                <c:ptCount val="18"/>
                <c:pt idx="0" formatCode="0%">
                  <c:v>0.52002875736273768</c:v>
                </c:pt>
                <c:pt idx="2" formatCode="0%">
                  <c:v>0.70875909585728281</c:v>
                </c:pt>
                <c:pt idx="3" formatCode="0%">
                  <c:v>0.68215637139820362</c:v>
                </c:pt>
                <c:pt idx="4" formatCode="0%">
                  <c:v>0.56931074409559923</c:v>
                </c:pt>
                <c:pt idx="5" formatCode="0%">
                  <c:v>0.48366207873873185</c:v>
                </c:pt>
                <c:pt idx="6" formatCode="0%">
                  <c:v>0.55749670774649496</c:v>
                </c:pt>
                <c:pt idx="7" formatCode="0%">
                  <c:v>0.36493456456906748</c:v>
                </c:pt>
                <c:pt idx="8" formatCode="0%">
                  <c:v>0.47750624933382257</c:v>
                </c:pt>
                <c:pt idx="9" formatCode="0%">
                  <c:v>0.32988300453841757</c:v>
                </c:pt>
                <c:pt idx="10" formatCode="0%">
                  <c:v>0.35802568255139494</c:v>
                </c:pt>
                <c:pt idx="11" formatCode="0%">
                  <c:v>0.55863966574549406</c:v>
                </c:pt>
                <c:pt idx="12" formatCode="0%">
                  <c:v>0.55730245061642691</c:v>
                </c:pt>
                <c:pt idx="13" formatCode="0%">
                  <c:v>0.48056130953890974</c:v>
                </c:pt>
                <c:pt idx="14" formatCode="0%">
                  <c:v>0.32842158489020012</c:v>
                </c:pt>
                <c:pt idx="15" formatCode="0%">
                  <c:v>0.37386001847145817</c:v>
                </c:pt>
                <c:pt idx="17" formatCode="0%">
                  <c:v>0.72766493954819078</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Sheet1!$A$2:$A$19</c:f>
              <c:strCache>
                <c:ptCount val="18"/>
                <c:pt idx="0">
                  <c:v>ALL CATEGORIES</c:v>
                </c:pt>
                <c:pt idx="2">
                  <c:v>TRAVEL &amp; TRANSPORT</c:v>
                </c:pt>
                <c:pt idx="3">
                  <c:v>TELECOMS</c:v>
                </c:pt>
                <c:pt idx="4">
                  <c:v>RETAIL</c:v>
                </c:pt>
                <c:pt idx="5">
                  <c:v>ONLINE RETAIL</c:v>
                </c:pt>
                <c:pt idx="6">
                  <c:v>HOUSEHOLD FMCG</c:v>
                </c:pt>
                <c:pt idx="7">
                  <c:v>HOUSEHOLD EQUIP &amp; DIY</c:v>
                </c:pt>
                <c:pt idx="8">
                  <c:v>HEALTH &amp; WELLBEING</c:v>
                </c:pt>
                <c:pt idx="9">
                  <c:v>GOVT &amp; CHARITY</c:v>
                </c:pt>
                <c:pt idx="10">
                  <c:v>FOOD</c:v>
                </c:pt>
                <c:pt idx="11">
                  <c:v>FINANCE</c:v>
                </c:pt>
                <c:pt idx="12">
                  <c:v>ENTERTAINMENT &amp; LEISURE</c:v>
                </c:pt>
                <c:pt idx="13">
                  <c:v>ELECTRONICS</c:v>
                </c:pt>
                <c:pt idx="14">
                  <c:v>DRINK</c:v>
                </c:pt>
                <c:pt idx="15">
                  <c:v>COSMETICS &amp; PC</c:v>
                </c:pt>
                <c:pt idx="17">
                  <c:v>AUTOMOTIVE</c:v>
                </c:pt>
              </c:strCache>
            </c:strRef>
          </c:cat>
          <c:val>
            <c:numRef>
              <c:f>Sheet1!$E$2:$E$19</c:f>
              <c:numCache>
                <c:formatCode>General</c:formatCode>
                <c:ptCount val="18"/>
                <c:pt idx="0" formatCode="0%">
                  <c:v>4.5371573034214938E-4</c:v>
                </c:pt>
                <c:pt idx="2" formatCode="0%">
                  <c:v>1.8163703249540159E-2</c:v>
                </c:pt>
                <c:pt idx="3" formatCode="0%">
                  <c:v>2.4730626350719275E-2</c:v>
                </c:pt>
                <c:pt idx="4" formatCode="0%">
                  <c:v>4.4614276104429307E-2</c:v>
                </c:pt>
                <c:pt idx="5" formatCode="0%">
                  <c:v>1.8862616337573076E-2</c:v>
                </c:pt>
                <c:pt idx="6" formatCode="0%">
                  <c:v>2.06004296287149E-2</c:v>
                </c:pt>
                <c:pt idx="7" formatCode="0%">
                  <c:v>3.9792322687059525E-3</c:v>
                </c:pt>
                <c:pt idx="8" formatCode="0%">
                  <c:v>9.7171830157256347E-4</c:v>
                </c:pt>
                <c:pt idx="9" formatCode="0%">
                  <c:v>4.6260154326602326E-2</c:v>
                </c:pt>
                <c:pt idx="10" formatCode="0%">
                  <c:v>2.0844469882555554E-2</c:v>
                </c:pt>
                <c:pt idx="11" formatCode="0%">
                  <c:v>5.6050256718234041E-2</c:v>
                </c:pt>
                <c:pt idx="12" formatCode="0%">
                  <c:v>1.5866565619371081E-2</c:v>
                </c:pt>
                <c:pt idx="13" formatCode="0%">
                  <c:v>1.5986577050730335E-2</c:v>
                </c:pt>
                <c:pt idx="14" formatCode="0%">
                  <c:v>5.5403227420477066E-3</c:v>
                </c:pt>
                <c:pt idx="15" formatCode="0%">
                  <c:v>4.8209358489700155E-4</c:v>
                </c:pt>
                <c:pt idx="17" formatCode="0%">
                  <c:v>6.6689883058077982E-3</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Sheet1!$A$2:$A$19</c:f>
              <c:strCache>
                <c:ptCount val="18"/>
                <c:pt idx="0">
                  <c:v>ALL CATEGORIES</c:v>
                </c:pt>
                <c:pt idx="2">
                  <c:v>TRAVEL &amp; TRANSPORT</c:v>
                </c:pt>
                <c:pt idx="3">
                  <c:v>TELECOMS</c:v>
                </c:pt>
                <c:pt idx="4">
                  <c:v>RETAIL</c:v>
                </c:pt>
                <c:pt idx="5">
                  <c:v>ONLINE RETAIL</c:v>
                </c:pt>
                <c:pt idx="6">
                  <c:v>HOUSEHOLD FMCG</c:v>
                </c:pt>
                <c:pt idx="7">
                  <c:v>HOUSEHOLD EQUIP &amp; DIY</c:v>
                </c:pt>
                <c:pt idx="8">
                  <c:v>HEALTH &amp; WELLBEING</c:v>
                </c:pt>
                <c:pt idx="9">
                  <c:v>GOVT &amp; CHARITY</c:v>
                </c:pt>
                <c:pt idx="10">
                  <c:v>FOOD</c:v>
                </c:pt>
                <c:pt idx="11">
                  <c:v>FINANCE</c:v>
                </c:pt>
                <c:pt idx="12">
                  <c:v>ENTERTAINMENT &amp; LEISURE</c:v>
                </c:pt>
                <c:pt idx="13">
                  <c:v>ELECTRONICS</c:v>
                </c:pt>
                <c:pt idx="14">
                  <c:v>DRINK</c:v>
                </c:pt>
                <c:pt idx="15">
                  <c:v>COSMETICS &amp; PC</c:v>
                </c:pt>
                <c:pt idx="17">
                  <c:v>AUTOMOTIVE</c:v>
                </c:pt>
              </c:strCache>
            </c:strRef>
          </c:cat>
          <c:val>
            <c:numRef>
              <c:f>Sheet1!$F$2:$F$19</c:f>
              <c:numCache>
                <c:formatCode>General</c:formatCode>
                <c:ptCount val="18"/>
                <c:pt idx="0" formatCode="0%">
                  <c:v>4.5371573034214938E-4</c:v>
                </c:pt>
                <c:pt idx="2" formatCode="0%">
                  <c:v>1.1035320989774874E-3</c:v>
                </c:pt>
                <c:pt idx="3" formatCode="0%">
                  <c:v>1.2323264199543628E-4</c:v>
                </c:pt>
                <c:pt idx="4" formatCode="0%">
                  <c:v>0</c:v>
                </c:pt>
                <c:pt idx="5" formatCode="0%">
                  <c:v>0</c:v>
                </c:pt>
                <c:pt idx="6" formatCode="0%">
                  <c:v>0</c:v>
                </c:pt>
                <c:pt idx="7" formatCode="0%">
                  <c:v>0</c:v>
                </c:pt>
                <c:pt idx="8" formatCode="0%">
                  <c:v>0</c:v>
                </c:pt>
                <c:pt idx="9" formatCode="0%">
                  <c:v>1.9000283946614058E-4</c:v>
                </c:pt>
                <c:pt idx="10" formatCode="0%">
                  <c:v>3.3976019669872404E-3</c:v>
                </c:pt>
                <c:pt idx="11" formatCode="0%">
                  <c:v>1.7432695630799916E-6</c:v>
                </c:pt>
                <c:pt idx="12" formatCode="0%">
                  <c:v>2.8353241882238198E-6</c:v>
                </c:pt>
                <c:pt idx="13" formatCode="0%">
                  <c:v>0</c:v>
                </c:pt>
                <c:pt idx="14" formatCode="0%">
                  <c:v>0</c:v>
                </c:pt>
                <c:pt idx="15" formatCode="0%">
                  <c:v>0</c:v>
                </c:pt>
                <c:pt idx="17" formatCode="0%">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Sheet1!$A$2:$A$19</c:f>
              <c:strCache>
                <c:ptCount val="18"/>
                <c:pt idx="0">
                  <c:v>ALL CATEGORIES</c:v>
                </c:pt>
                <c:pt idx="2">
                  <c:v>TRAVEL &amp; TRANSPORT</c:v>
                </c:pt>
                <c:pt idx="3">
                  <c:v>TELECOMS</c:v>
                </c:pt>
                <c:pt idx="4">
                  <c:v>RETAIL</c:v>
                </c:pt>
                <c:pt idx="5">
                  <c:v>ONLINE RETAIL</c:v>
                </c:pt>
                <c:pt idx="6">
                  <c:v>HOUSEHOLD FMCG</c:v>
                </c:pt>
                <c:pt idx="7">
                  <c:v>HOUSEHOLD EQUIP &amp; DIY</c:v>
                </c:pt>
                <c:pt idx="8">
                  <c:v>HEALTH &amp; WELLBEING</c:v>
                </c:pt>
                <c:pt idx="9">
                  <c:v>GOVT &amp; CHARITY</c:v>
                </c:pt>
                <c:pt idx="10">
                  <c:v>FOOD</c:v>
                </c:pt>
                <c:pt idx="11">
                  <c:v>FINANCE</c:v>
                </c:pt>
                <c:pt idx="12">
                  <c:v>ENTERTAINMENT &amp; LEISURE</c:v>
                </c:pt>
                <c:pt idx="13">
                  <c:v>ELECTRONICS</c:v>
                </c:pt>
                <c:pt idx="14">
                  <c:v>DRINK</c:v>
                </c:pt>
                <c:pt idx="15">
                  <c:v>COSMETICS &amp; PC</c:v>
                </c:pt>
                <c:pt idx="17">
                  <c:v>AUTOMOTIVE</c:v>
                </c:pt>
              </c:strCache>
            </c:strRef>
          </c:cat>
          <c:val>
            <c:numRef>
              <c:f>Sheet1!$G$2:$G$19</c:f>
              <c:numCache>
                <c:formatCode>General</c:formatCode>
                <c:ptCount val="18"/>
                <c:pt idx="0" formatCode="0%">
                  <c:v>5.8405846327535163E-2</c:v>
                </c:pt>
                <c:pt idx="2" formatCode="0%">
                  <c:v>3.5682435283906772E-2</c:v>
                </c:pt>
                <c:pt idx="3" formatCode="0%">
                  <c:v>3.4078682654159122E-2</c:v>
                </c:pt>
                <c:pt idx="4" formatCode="0%">
                  <c:v>3.4829826840328912E-2</c:v>
                </c:pt>
                <c:pt idx="5" formatCode="0%">
                  <c:v>2.2224350024198911E-2</c:v>
                </c:pt>
                <c:pt idx="6" formatCode="0%">
                  <c:v>9.5933825013385569E-4</c:v>
                </c:pt>
                <c:pt idx="7" formatCode="0%">
                  <c:v>3.6262308192132754E-2</c:v>
                </c:pt>
                <c:pt idx="8" formatCode="0%">
                  <c:v>8.0284156171603789E-3</c:v>
                </c:pt>
                <c:pt idx="9" formatCode="0%">
                  <c:v>0.27174138908873546</c:v>
                </c:pt>
                <c:pt idx="10" formatCode="0%">
                  <c:v>3.8888717374654921E-2</c:v>
                </c:pt>
                <c:pt idx="11" formatCode="0%">
                  <c:v>0.12546463581573469</c:v>
                </c:pt>
                <c:pt idx="12" formatCode="0%">
                  <c:v>5.7062545605274954E-2</c:v>
                </c:pt>
                <c:pt idx="13" formatCode="0%">
                  <c:v>8.5372859306789162E-3</c:v>
                </c:pt>
                <c:pt idx="14" formatCode="0%">
                  <c:v>1.3521165892991479E-2</c:v>
                </c:pt>
                <c:pt idx="15" formatCode="0%">
                  <c:v>3.8738433826861628E-3</c:v>
                </c:pt>
                <c:pt idx="17" formatCode="0%">
                  <c:v>8.4086202035321394E-3</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Sheet1!$A$2:$A$19</c:f>
              <c:strCache>
                <c:ptCount val="18"/>
                <c:pt idx="0">
                  <c:v>ALL CATEGORIES</c:v>
                </c:pt>
                <c:pt idx="2">
                  <c:v>TRAVEL &amp; TRANSPORT</c:v>
                </c:pt>
                <c:pt idx="3">
                  <c:v>TELECOMS</c:v>
                </c:pt>
                <c:pt idx="4">
                  <c:v>RETAIL</c:v>
                </c:pt>
                <c:pt idx="5">
                  <c:v>ONLINE RETAIL</c:v>
                </c:pt>
                <c:pt idx="6">
                  <c:v>HOUSEHOLD FMCG</c:v>
                </c:pt>
                <c:pt idx="7">
                  <c:v>HOUSEHOLD EQUIP &amp; DIY</c:v>
                </c:pt>
                <c:pt idx="8">
                  <c:v>HEALTH &amp; WELLBEING</c:v>
                </c:pt>
                <c:pt idx="9">
                  <c:v>GOVT &amp; CHARITY</c:v>
                </c:pt>
                <c:pt idx="10">
                  <c:v>FOOD</c:v>
                </c:pt>
                <c:pt idx="11">
                  <c:v>FINANCE</c:v>
                </c:pt>
                <c:pt idx="12">
                  <c:v>ENTERTAINMENT &amp; LEISURE</c:v>
                </c:pt>
                <c:pt idx="13">
                  <c:v>ELECTRONICS</c:v>
                </c:pt>
                <c:pt idx="14">
                  <c:v>DRINK</c:v>
                </c:pt>
                <c:pt idx="15">
                  <c:v>COSMETICS &amp; PC</c:v>
                </c:pt>
                <c:pt idx="17">
                  <c:v>AUTOMOTIVE</c:v>
                </c:pt>
              </c:strCache>
            </c:strRef>
          </c:cat>
          <c:val>
            <c:numRef>
              <c:f>Sheet1!$H$2:$H$19</c:f>
              <c:numCache>
                <c:formatCode>General</c:formatCode>
                <c:ptCount val="18"/>
                <c:pt idx="0" formatCode="0%">
                  <c:v>3.7393889302023094E-2</c:v>
                </c:pt>
                <c:pt idx="2" formatCode="0%">
                  <c:v>3.0754149940451069E-3</c:v>
                </c:pt>
                <c:pt idx="3" formatCode="0%">
                  <c:v>2.4729793697732819E-4</c:v>
                </c:pt>
                <c:pt idx="4" formatCode="0%">
                  <c:v>3.3516100099357073E-3</c:v>
                </c:pt>
                <c:pt idx="5" formatCode="0%">
                  <c:v>1.8210812561150126E-2</c:v>
                </c:pt>
                <c:pt idx="6" formatCode="0%">
                  <c:v>4.0677416292899515E-3</c:v>
                </c:pt>
                <c:pt idx="7" formatCode="0%">
                  <c:v>5.4070033821495805E-2</c:v>
                </c:pt>
                <c:pt idx="8" formatCode="0%">
                  <c:v>7.9034413635958184E-4</c:v>
                </c:pt>
                <c:pt idx="9" formatCode="0%">
                  <c:v>0.29737883181725089</c:v>
                </c:pt>
                <c:pt idx="10" formatCode="0%">
                  <c:v>5.4682238078938164E-3</c:v>
                </c:pt>
                <c:pt idx="11" formatCode="0%">
                  <c:v>3.6348332569926547E-2</c:v>
                </c:pt>
                <c:pt idx="12" formatCode="0%">
                  <c:v>6.0485696521166985E-3</c:v>
                </c:pt>
                <c:pt idx="13" formatCode="0%">
                  <c:v>0.14119797024598546</c:v>
                </c:pt>
                <c:pt idx="14" formatCode="0%">
                  <c:v>2.2368493858671148E-5</c:v>
                </c:pt>
                <c:pt idx="15" formatCode="0%">
                  <c:v>2.4414449040000458E-4</c:v>
                </c:pt>
                <c:pt idx="17" formatCode="0%">
                  <c:v>1.1711364876208976E-3</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Sheet1!$B$2:$B$21</c:f>
              <c:numCache>
                <c:formatCode>0</c:formatCode>
                <c:ptCount val="20"/>
                <c:pt idx="0">
                  <c:v>3540.86</c:v>
                </c:pt>
                <c:pt idx="1">
                  <c:v>3423.53</c:v>
                </c:pt>
                <c:pt idx="2">
                  <c:v>3821.57</c:v>
                </c:pt>
                <c:pt idx="3">
                  <c:v>2345.0699999999997</c:v>
                </c:pt>
                <c:pt idx="4">
                  <c:v>5259.9</c:v>
                </c:pt>
                <c:pt idx="5">
                  <c:v>4612.45</c:v>
                </c:pt>
                <c:pt idx="6">
                  <c:v>4018.82</c:v>
                </c:pt>
                <c:pt idx="7">
                  <c:v>3743.99</c:v>
                </c:pt>
                <c:pt idx="8">
                  <c:v>3983.41</c:v>
                </c:pt>
                <c:pt idx="9">
                  <c:v>3818.81</c:v>
                </c:pt>
                <c:pt idx="10">
                  <c:v>3379.9700000000003</c:v>
                </c:pt>
                <c:pt idx="11">
                  <c:v>4498.8</c:v>
                </c:pt>
                <c:pt idx="12">
                  <c:v>2927.02</c:v>
                </c:pt>
                <c:pt idx="13">
                  <c:v>2451.3700000000003</c:v>
                </c:pt>
                <c:pt idx="14">
                  <c:v>2322.23</c:v>
                </c:pt>
                <c:pt idx="15">
                  <c:v>3196.39</c:v>
                </c:pt>
                <c:pt idx="16">
                  <c:v>3464.7200000000003</c:v>
                </c:pt>
                <c:pt idx="17">
                  <c:v>4228.7299999999996</c:v>
                </c:pt>
                <c:pt idx="18">
                  <c:v>4738.8</c:v>
                </c:pt>
                <c:pt idx="19">
                  <c:v>3907.27</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Sheet1!$C$2:$C$21</c:f>
              <c:numCache>
                <c:formatCode>0</c:formatCode>
                <c:ptCount val="20"/>
                <c:pt idx="0">
                  <c:v>7365.66</c:v>
                </c:pt>
                <c:pt idx="1">
                  <c:v>7116.85</c:v>
                </c:pt>
                <c:pt idx="2">
                  <c:v>7781.68</c:v>
                </c:pt>
                <c:pt idx="3">
                  <c:v>6138.51</c:v>
                </c:pt>
                <c:pt idx="4">
                  <c:v>5719.86</c:v>
                </c:pt>
                <c:pt idx="5">
                  <c:v>6439.42</c:v>
                </c:pt>
                <c:pt idx="6">
                  <c:v>9835.0300000000007</c:v>
                </c:pt>
                <c:pt idx="7">
                  <c:v>8605.15</c:v>
                </c:pt>
                <c:pt idx="8">
                  <c:v>8638.24</c:v>
                </c:pt>
                <c:pt idx="9">
                  <c:v>8767.81</c:v>
                </c:pt>
                <c:pt idx="10">
                  <c:v>4112.1499999999996</c:v>
                </c:pt>
                <c:pt idx="11">
                  <c:v>8843.98</c:v>
                </c:pt>
                <c:pt idx="12">
                  <c:v>6073.03</c:v>
                </c:pt>
                <c:pt idx="13">
                  <c:v>10749.65</c:v>
                </c:pt>
                <c:pt idx="14">
                  <c:v>6401.52</c:v>
                </c:pt>
                <c:pt idx="15">
                  <c:v>8758.7999999999993</c:v>
                </c:pt>
                <c:pt idx="16">
                  <c:v>9282.92</c:v>
                </c:pt>
                <c:pt idx="17">
                  <c:v>6076.93</c:v>
                </c:pt>
                <c:pt idx="18">
                  <c:v>6654.21</c:v>
                </c:pt>
                <c:pt idx="19">
                  <c:v>8903.8700000000008</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Sheet1!$D$2:$D$21</c:f>
              <c:numCache>
                <c:formatCode>0</c:formatCode>
                <c:ptCount val="20"/>
                <c:pt idx="0">
                  <c:v>61240.639999999999</c:v>
                </c:pt>
                <c:pt idx="1">
                  <c:v>66645.81</c:v>
                </c:pt>
                <c:pt idx="2">
                  <c:v>59796.04</c:v>
                </c:pt>
                <c:pt idx="3">
                  <c:v>66461.97</c:v>
                </c:pt>
                <c:pt idx="4">
                  <c:v>65069.33</c:v>
                </c:pt>
                <c:pt idx="5">
                  <c:v>54160.11</c:v>
                </c:pt>
                <c:pt idx="6">
                  <c:v>47113.47</c:v>
                </c:pt>
                <c:pt idx="7">
                  <c:v>48729.23</c:v>
                </c:pt>
                <c:pt idx="8">
                  <c:v>61438.14</c:v>
                </c:pt>
                <c:pt idx="9">
                  <c:v>49029.83</c:v>
                </c:pt>
                <c:pt idx="10">
                  <c:v>48946.33</c:v>
                </c:pt>
                <c:pt idx="11">
                  <c:v>55109.06</c:v>
                </c:pt>
                <c:pt idx="12">
                  <c:v>61533.91</c:v>
                </c:pt>
                <c:pt idx="13">
                  <c:v>61657.63</c:v>
                </c:pt>
                <c:pt idx="14">
                  <c:v>61929.07</c:v>
                </c:pt>
                <c:pt idx="15">
                  <c:v>59267.15</c:v>
                </c:pt>
                <c:pt idx="16">
                  <c:v>62322.559999999998</c:v>
                </c:pt>
                <c:pt idx="17">
                  <c:v>57230.97</c:v>
                </c:pt>
                <c:pt idx="18">
                  <c:v>51531.37</c:v>
                </c:pt>
                <c:pt idx="19">
                  <c:v>36443.01</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Sheet1!$E$2:$E$21</c:f>
              <c:numCache>
                <c:formatCode>0</c:formatCode>
                <c:ptCount val="20"/>
                <c:pt idx="0">
                  <c:v>20783.32</c:v>
                </c:pt>
                <c:pt idx="1">
                  <c:v>20686.669999999998</c:v>
                </c:pt>
                <c:pt idx="2">
                  <c:v>14540.05</c:v>
                </c:pt>
                <c:pt idx="3">
                  <c:v>11648.33</c:v>
                </c:pt>
                <c:pt idx="4">
                  <c:v>14768.79</c:v>
                </c:pt>
                <c:pt idx="5">
                  <c:v>13317.77</c:v>
                </c:pt>
                <c:pt idx="6">
                  <c:v>8470.1200000000008</c:v>
                </c:pt>
                <c:pt idx="7">
                  <c:v>12948.45</c:v>
                </c:pt>
                <c:pt idx="8">
                  <c:v>6790.47</c:v>
                </c:pt>
                <c:pt idx="9">
                  <c:v>9610.7099999999991</c:v>
                </c:pt>
                <c:pt idx="10">
                  <c:v>13316.79</c:v>
                </c:pt>
                <c:pt idx="11">
                  <c:v>6681.1</c:v>
                </c:pt>
                <c:pt idx="12">
                  <c:v>6601.43</c:v>
                </c:pt>
                <c:pt idx="13">
                  <c:v>2119.16</c:v>
                </c:pt>
                <c:pt idx="14">
                  <c:v>1196.55</c:v>
                </c:pt>
                <c:pt idx="15">
                  <c:v>1772.42</c:v>
                </c:pt>
                <c:pt idx="16">
                  <c:v>630.48</c:v>
                </c:pt>
                <c:pt idx="17">
                  <c:v>1382.75</c:v>
                </c:pt>
                <c:pt idx="18">
                  <c:v>850.94</c:v>
                </c:pt>
                <c:pt idx="19">
                  <c:v>333.99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Sheet1!$F$2:$F$21</c:f>
              <c:numCache>
                <c:formatCode>0</c:formatCode>
                <c:ptCount val="20"/>
                <c:pt idx="0">
                  <c:v>939.38</c:v>
                </c:pt>
                <c:pt idx="1">
                  <c:v>265.61</c:v>
                </c:pt>
                <c:pt idx="2">
                  <c:v>720.51</c:v>
                </c:pt>
                <c:pt idx="3">
                  <c:v>1105.1400000000001</c:v>
                </c:pt>
                <c:pt idx="4">
                  <c:v>0</c:v>
                </c:pt>
                <c:pt idx="5">
                  <c:v>828.63</c:v>
                </c:pt>
                <c:pt idx="6">
                  <c:v>834.19</c:v>
                </c:pt>
                <c:pt idx="7">
                  <c:v>301.67</c:v>
                </c:pt>
                <c:pt idx="8">
                  <c:v>270.16000000000003</c:v>
                </c:pt>
                <c:pt idx="9">
                  <c:v>547.4</c:v>
                </c:pt>
                <c:pt idx="10">
                  <c:v>6.57</c:v>
                </c:pt>
                <c:pt idx="11">
                  <c:v>5.53</c:v>
                </c:pt>
                <c:pt idx="12">
                  <c:v>0</c:v>
                </c:pt>
                <c:pt idx="13">
                  <c:v>788.77</c:v>
                </c:pt>
                <c:pt idx="14">
                  <c:v>944.16</c:v>
                </c:pt>
                <c:pt idx="15">
                  <c:v>0</c:v>
                </c:pt>
                <c:pt idx="16">
                  <c:v>0</c:v>
                </c:pt>
                <c:pt idx="17">
                  <c:v>0</c:v>
                </c:pt>
                <c:pt idx="18">
                  <c:v>0</c:v>
                </c:pt>
                <c:pt idx="19">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Sheet1!$G$2:$G$21</c:f>
              <c:numCache>
                <c:formatCode>0</c:formatCode>
                <c:ptCount val="20"/>
                <c:pt idx="0">
                  <c:v>3758.66</c:v>
                </c:pt>
                <c:pt idx="1">
                  <c:v>2825.02</c:v>
                </c:pt>
                <c:pt idx="2">
                  <c:v>3949.04</c:v>
                </c:pt>
                <c:pt idx="3">
                  <c:v>4417.62</c:v>
                </c:pt>
                <c:pt idx="4">
                  <c:v>6982.61</c:v>
                </c:pt>
                <c:pt idx="5">
                  <c:v>6886.01</c:v>
                </c:pt>
                <c:pt idx="6">
                  <c:v>7156.73</c:v>
                </c:pt>
                <c:pt idx="7">
                  <c:v>6475.51</c:v>
                </c:pt>
                <c:pt idx="8">
                  <c:v>5023.0200000000004</c:v>
                </c:pt>
                <c:pt idx="9">
                  <c:v>5418.48</c:v>
                </c:pt>
                <c:pt idx="10">
                  <c:v>4130.76</c:v>
                </c:pt>
                <c:pt idx="11">
                  <c:v>2099.83</c:v>
                </c:pt>
                <c:pt idx="12">
                  <c:v>3812.27</c:v>
                </c:pt>
                <c:pt idx="13">
                  <c:v>3129.12</c:v>
                </c:pt>
                <c:pt idx="14">
                  <c:v>4302.12</c:v>
                </c:pt>
                <c:pt idx="15">
                  <c:v>3959.1</c:v>
                </c:pt>
                <c:pt idx="16">
                  <c:v>4297.4799999999996</c:v>
                </c:pt>
                <c:pt idx="17">
                  <c:v>752</c:v>
                </c:pt>
                <c:pt idx="18">
                  <c:v>1424.75</c:v>
                </c:pt>
                <c:pt idx="19">
                  <c:v>421.1</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numRef>
              <c:f>Sheet1!$A$2:$A$21</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Sheet1!$H$2:$H$21</c:f>
              <c:numCache>
                <c:formatCode>0</c:formatCode>
                <c:ptCount val="20"/>
                <c:pt idx="0">
                  <c:v>524.62</c:v>
                </c:pt>
                <c:pt idx="1">
                  <c:v>581.99999999999989</c:v>
                </c:pt>
                <c:pt idx="2">
                  <c:v>1467.07</c:v>
                </c:pt>
                <c:pt idx="3">
                  <c:v>1589.67</c:v>
                </c:pt>
                <c:pt idx="4">
                  <c:v>271.89</c:v>
                </c:pt>
                <c:pt idx="5">
                  <c:v>923.70999999999992</c:v>
                </c:pt>
                <c:pt idx="6">
                  <c:v>681.01</c:v>
                </c:pt>
                <c:pt idx="7">
                  <c:v>899.57</c:v>
                </c:pt>
                <c:pt idx="8">
                  <c:v>345.24</c:v>
                </c:pt>
                <c:pt idx="9">
                  <c:v>242.16000000000003</c:v>
                </c:pt>
                <c:pt idx="10">
                  <c:v>196.05</c:v>
                </c:pt>
                <c:pt idx="11">
                  <c:v>43.81</c:v>
                </c:pt>
                <c:pt idx="12">
                  <c:v>108.89</c:v>
                </c:pt>
                <c:pt idx="13">
                  <c:v>316.14</c:v>
                </c:pt>
                <c:pt idx="14">
                  <c:v>383.43</c:v>
                </c:pt>
                <c:pt idx="15">
                  <c:v>35.35</c:v>
                </c:pt>
                <c:pt idx="16">
                  <c:v>152.36000000000001</c:v>
                </c:pt>
                <c:pt idx="17">
                  <c:v>451.18000000000006</c:v>
                </c:pt>
                <c:pt idx="18">
                  <c:v>72.22</c:v>
                </c:pt>
                <c:pt idx="19">
                  <c:v>58.65</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Sheet1!$A$2:$A$21</c:f>
              <c:strCache>
                <c:ptCount val="20"/>
                <c:pt idx="0">
                  <c:v> Citroen UK </c:v>
                </c:pt>
                <c:pt idx="1">
                  <c:v> Polestar </c:v>
                </c:pt>
                <c:pt idx="2">
                  <c:v> Volvo UK </c:v>
                </c:pt>
                <c:pt idx="3">
                  <c:v> Genesis </c:v>
                </c:pt>
                <c:pt idx="4">
                  <c:v> Suzuki GB </c:v>
                </c:pt>
                <c:pt idx="5">
                  <c:v> Fiat Group </c:v>
                </c:pt>
                <c:pt idx="6">
                  <c:v> Ford </c:v>
                </c:pt>
                <c:pt idx="7">
                  <c:v> Mercedes-Benz </c:v>
                </c:pt>
                <c:pt idx="8">
                  <c:v> Mazda UK </c:v>
                </c:pt>
                <c:pt idx="9">
                  <c:v> Peugeot </c:v>
                </c:pt>
                <c:pt idx="10">
                  <c:v> MG Motor UK </c:v>
                </c:pt>
                <c:pt idx="11">
                  <c:v> Jaguar Land Rover </c:v>
                </c:pt>
                <c:pt idx="12">
                  <c:v> Hyundai </c:v>
                </c:pt>
                <c:pt idx="13">
                  <c:v> Vauxhall Motors </c:v>
                </c:pt>
                <c:pt idx="14">
                  <c:v> Kia UK </c:v>
                </c:pt>
                <c:pt idx="15">
                  <c:v> Renault UK </c:v>
                </c:pt>
                <c:pt idx="16">
                  <c:v> Nissan GB </c:v>
                </c:pt>
                <c:pt idx="17">
                  <c:v> BMW GB </c:v>
                </c:pt>
                <c:pt idx="18">
                  <c:v> Toyota GB </c:v>
                </c:pt>
                <c:pt idx="19">
                  <c:v> Volkswagen Group </c:v>
                </c:pt>
              </c:strCache>
            </c:strRef>
          </c:cat>
          <c:val>
            <c:numRef>
              <c:f>Sheet1!$B$2:$B$21</c:f>
              <c:numCache>
                <c:formatCode>General</c:formatCode>
                <c:ptCount val="20"/>
                <c:pt idx="10" formatCode="_-* #,##0_-;\-* #,##0_-;_-* &quot;-&quot;??_-;_-@_-">
                  <c:v>285076770</c:v>
                </c:pt>
                <c:pt idx="11" formatCode="_-* #,##0_-;\-* #,##0_-;_-* &quot;-&quot;??_-;_-@_-">
                  <c:v>5715450</c:v>
                </c:pt>
                <c:pt idx="17" formatCode="_-* #,##0_-;\-* #,##0_-;_-* &quot;-&quot;??_-;_-@_-">
                  <c:v>11829235</c:v>
                </c:pt>
                <c:pt idx="19" formatCode="_-* #,##0_-;\-* #,##0_-;_-* &quot;-&quot;??_-;_-@_-">
                  <c:v>7215720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Sheet1!$A$2:$A$21</c:f>
              <c:strCache>
                <c:ptCount val="20"/>
                <c:pt idx="0">
                  <c:v> Citroen UK </c:v>
                </c:pt>
                <c:pt idx="1">
                  <c:v> Polestar </c:v>
                </c:pt>
                <c:pt idx="2">
                  <c:v> Volvo UK </c:v>
                </c:pt>
                <c:pt idx="3">
                  <c:v> Genesis </c:v>
                </c:pt>
                <c:pt idx="4">
                  <c:v> Suzuki GB </c:v>
                </c:pt>
                <c:pt idx="5">
                  <c:v> Fiat Group </c:v>
                </c:pt>
                <c:pt idx="6">
                  <c:v> Ford </c:v>
                </c:pt>
                <c:pt idx="7">
                  <c:v> Mercedes-Benz </c:v>
                </c:pt>
                <c:pt idx="8">
                  <c:v> Mazda UK </c:v>
                </c:pt>
                <c:pt idx="9">
                  <c:v> Peugeot </c:v>
                </c:pt>
                <c:pt idx="10">
                  <c:v> MG Motor UK </c:v>
                </c:pt>
                <c:pt idx="11">
                  <c:v> Jaguar Land Rover </c:v>
                </c:pt>
                <c:pt idx="12">
                  <c:v> Hyundai </c:v>
                </c:pt>
                <c:pt idx="13">
                  <c:v> Vauxhall Motors </c:v>
                </c:pt>
                <c:pt idx="14">
                  <c:v> Kia UK </c:v>
                </c:pt>
                <c:pt idx="15">
                  <c:v> Renault UK </c:v>
                </c:pt>
                <c:pt idx="16">
                  <c:v> Nissan GB </c:v>
                </c:pt>
                <c:pt idx="17">
                  <c:v> BMW GB </c:v>
                </c:pt>
                <c:pt idx="18">
                  <c:v> Toyota GB </c:v>
                </c:pt>
                <c:pt idx="19">
                  <c:v> Volkswagen Group </c:v>
                </c:pt>
              </c:strCache>
            </c:strRef>
          </c:cat>
          <c:val>
            <c:numRef>
              <c:f>Sheet1!$C$2:$C$21</c:f>
              <c:numCache>
                <c:formatCode>_-* #,##0_-;\-* #,##0_-;_-* "-"??_-;_-@_-</c:formatCode>
                <c:ptCount val="20"/>
                <c:pt idx="1">
                  <c:v>84179164</c:v>
                </c:pt>
                <c:pt idx="2">
                  <c:v>89831311</c:v>
                </c:pt>
                <c:pt idx="5">
                  <c:v>179390905</c:v>
                </c:pt>
                <c:pt idx="6">
                  <c:v>1260975</c:v>
                </c:pt>
                <c:pt idx="8">
                  <c:v>437685615</c:v>
                </c:pt>
                <c:pt idx="9">
                  <c:v>123932207</c:v>
                </c:pt>
                <c:pt idx="14">
                  <c:v>425434616.60000002</c:v>
                </c:pt>
                <c:pt idx="17">
                  <c:v>806136815</c:v>
                </c:pt>
                <c:pt idx="18">
                  <c:v>958778288</c:v>
                </c:pt>
                <c:pt idx="19">
                  <c:v>27116190</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Sheet1!$A$2:$A$21</c:f>
              <c:strCache>
                <c:ptCount val="20"/>
                <c:pt idx="0">
                  <c:v> Citroen UK </c:v>
                </c:pt>
                <c:pt idx="1">
                  <c:v> Polestar </c:v>
                </c:pt>
                <c:pt idx="2">
                  <c:v> Volvo UK </c:v>
                </c:pt>
                <c:pt idx="3">
                  <c:v> Genesis </c:v>
                </c:pt>
                <c:pt idx="4">
                  <c:v> Suzuki GB </c:v>
                </c:pt>
                <c:pt idx="5">
                  <c:v> Fiat Group </c:v>
                </c:pt>
                <c:pt idx="6">
                  <c:v> Ford </c:v>
                </c:pt>
                <c:pt idx="7">
                  <c:v> Mercedes-Benz </c:v>
                </c:pt>
                <c:pt idx="8">
                  <c:v> Mazda UK </c:v>
                </c:pt>
                <c:pt idx="9">
                  <c:v> Peugeot </c:v>
                </c:pt>
                <c:pt idx="10">
                  <c:v> MG Motor UK </c:v>
                </c:pt>
                <c:pt idx="11">
                  <c:v> Jaguar Land Rover </c:v>
                </c:pt>
                <c:pt idx="12">
                  <c:v> Hyundai </c:v>
                </c:pt>
                <c:pt idx="13">
                  <c:v> Vauxhall Motors </c:v>
                </c:pt>
                <c:pt idx="14">
                  <c:v> Kia UK </c:v>
                </c:pt>
                <c:pt idx="15">
                  <c:v> Renault UK </c:v>
                </c:pt>
                <c:pt idx="16">
                  <c:v> Nissan GB </c:v>
                </c:pt>
                <c:pt idx="17">
                  <c:v> BMW GB </c:v>
                </c:pt>
                <c:pt idx="18">
                  <c:v> Toyota GB </c:v>
                </c:pt>
                <c:pt idx="19">
                  <c:v> Volkswagen Group </c:v>
                </c:pt>
              </c:strCache>
            </c:strRef>
          </c:cat>
          <c:val>
            <c:numRef>
              <c:f>Sheet1!$D$2:$D$21</c:f>
              <c:numCache>
                <c:formatCode>_-* #,##0_-;\-* #,##0_-;_-* "-"??_-;_-@_-</c:formatCode>
                <c:ptCount val="20"/>
                <c:pt idx="0">
                  <c:v>124814400</c:v>
                </c:pt>
                <c:pt idx="1">
                  <c:v>49247300</c:v>
                </c:pt>
                <c:pt idx="2">
                  <c:v>117958800</c:v>
                </c:pt>
                <c:pt idx="3">
                  <c:v>226927600</c:v>
                </c:pt>
                <c:pt idx="4">
                  <c:v>240553300</c:v>
                </c:pt>
                <c:pt idx="5">
                  <c:v>114816800</c:v>
                </c:pt>
                <c:pt idx="6">
                  <c:v>319711600</c:v>
                </c:pt>
                <c:pt idx="7">
                  <c:v>372079600</c:v>
                </c:pt>
                <c:pt idx="9">
                  <c:v>319777500</c:v>
                </c:pt>
                <c:pt idx="10">
                  <c:v>182795200</c:v>
                </c:pt>
                <c:pt idx="11">
                  <c:v>435725600</c:v>
                </c:pt>
                <c:pt idx="12">
                  <c:v>960456400</c:v>
                </c:pt>
                <c:pt idx="13">
                  <c:v>1056032000</c:v>
                </c:pt>
                <c:pt idx="14">
                  <c:v>949092200</c:v>
                </c:pt>
                <c:pt idx="15">
                  <c:v>1431014300</c:v>
                </c:pt>
                <c:pt idx="16">
                  <c:v>1396980200</c:v>
                </c:pt>
                <c:pt idx="17">
                  <c:v>766812200</c:v>
                </c:pt>
                <c:pt idx="18">
                  <c:v>909650700</c:v>
                </c:pt>
                <c:pt idx="19">
                  <c:v>2786894900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Sheet1!$A$2:$A$21</c:f>
              <c:strCache>
                <c:ptCount val="20"/>
                <c:pt idx="0">
                  <c:v> Citroen UK </c:v>
                </c:pt>
                <c:pt idx="1">
                  <c:v> Polestar </c:v>
                </c:pt>
                <c:pt idx="2">
                  <c:v> Volvo UK </c:v>
                </c:pt>
                <c:pt idx="3">
                  <c:v> Genesis </c:v>
                </c:pt>
                <c:pt idx="4">
                  <c:v> Suzuki GB </c:v>
                </c:pt>
                <c:pt idx="5">
                  <c:v> Fiat Group </c:v>
                </c:pt>
                <c:pt idx="6">
                  <c:v> Ford </c:v>
                </c:pt>
                <c:pt idx="7">
                  <c:v> Mercedes-Benz </c:v>
                </c:pt>
                <c:pt idx="8">
                  <c:v> Mazda UK </c:v>
                </c:pt>
                <c:pt idx="9">
                  <c:v> Peugeot </c:v>
                </c:pt>
                <c:pt idx="10">
                  <c:v> MG Motor UK </c:v>
                </c:pt>
                <c:pt idx="11">
                  <c:v> Jaguar Land Rover </c:v>
                </c:pt>
                <c:pt idx="12">
                  <c:v> Hyundai </c:v>
                </c:pt>
                <c:pt idx="13">
                  <c:v> Vauxhall Motors </c:v>
                </c:pt>
                <c:pt idx="14">
                  <c:v> Kia UK </c:v>
                </c:pt>
                <c:pt idx="15">
                  <c:v> Renault UK </c:v>
                </c:pt>
                <c:pt idx="16">
                  <c:v> Nissan GB </c:v>
                </c:pt>
                <c:pt idx="17">
                  <c:v> BMW GB </c:v>
                </c:pt>
                <c:pt idx="18">
                  <c:v> Toyota GB </c:v>
                </c:pt>
                <c:pt idx="19">
                  <c:v> Volkswagen Group </c:v>
                </c:pt>
              </c:strCache>
            </c:strRef>
          </c:cat>
          <c:val>
            <c:numRef>
              <c:f>Sheet1!$E$2:$E$21</c:f>
              <c:numCache>
                <c:formatCode>General</c:formatCode>
                <c:ptCount val="20"/>
                <c:pt idx="11" formatCode="_-* #,##0_-;\-* #,##0_-;_-* &quot;-&quot;??_-;_-@_-">
                  <c:v>2220648</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Sheet1!$A$2:$A$21</c:f>
              <c:strCache>
                <c:ptCount val="20"/>
                <c:pt idx="0">
                  <c:v> Citroen UK </c:v>
                </c:pt>
                <c:pt idx="1">
                  <c:v> Polestar </c:v>
                </c:pt>
                <c:pt idx="2">
                  <c:v> Volvo UK </c:v>
                </c:pt>
                <c:pt idx="3">
                  <c:v> Genesis </c:v>
                </c:pt>
                <c:pt idx="4">
                  <c:v> Suzuki GB </c:v>
                </c:pt>
                <c:pt idx="5">
                  <c:v> Fiat Group </c:v>
                </c:pt>
                <c:pt idx="6">
                  <c:v> Ford </c:v>
                </c:pt>
                <c:pt idx="7">
                  <c:v> Mercedes-Benz </c:v>
                </c:pt>
                <c:pt idx="8">
                  <c:v> Mazda UK </c:v>
                </c:pt>
                <c:pt idx="9">
                  <c:v> Peugeot </c:v>
                </c:pt>
                <c:pt idx="10">
                  <c:v> MG Motor UK </c:v>
                </c:pt>
                <c:pt idx="11">
                  <c:v> Jaguar Land Rover </c:v>
                </c:pt>
                <c:pt idx="12">
                  <c:v> Hyundai </c:v>
                </c:pt>
                <c:pt idx="13">
                  <c:v> Vauxhall Motors </c:v>
                </c:pt>
                <c:pt idx="14">
                  <c:v> Kia UK </c:v>
                </c:pt>
                <c:pt idx="15">
                  <c:v> Renault UK </c:v>
                </c:pt>
                <c:pt idx="16">
                  <c:v> Nissan GB </c:v>
                </c:pt>
                <c:pt idx="17">
                  <c:v> BMW GB </c:v>
                </c:pt>
                <c:pt idx="18">
                  <c:v> Toyota GB </c:v>
                </c:pt>
                <c:pt idx="19">
                  <c:v> Volkswagen Group </c:v>
                </c:pt>
              </c:strCache>
            </c:strRef>
          </c:cat>
          <c:val>
            <c:numRef>
              <c:f>Sheet1!$F$2:$F$21</c:f>
              <c:numCache>
                <c:formatCode>General</c:formatCode>
                <c:ptCount val="20"/>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Sheet1!$A$2:$A$21</c:f>
              <c:strCache>
                <c:ptCount val="20"/>
                <c:pt idx="0">
                  <c:v> Citroen UK </c:v>
                </c:pt>
                <c:pt idx="1">
                  <c:v> Polestar </c:v>
                </c:pt>
                <c:pt idx="2">
                  <c:v> Volvo UK </c:v>
                </c:pt>
                <c:pt idx="3">
                  <c:v> Genesis </c:v>
                </c:pt>
                <c:pt idx="4">
                  <c:v> Suzuki GB </c:v>
                </c:pt>
                <c:pt idx="5">
                  <c:v> Fiat Group </c:v>
                </c:pt>
                <c:pt idx="6">
                  <c:v> Ford </c:v>
                </c:pt>
                <c:pt idx="7">
                  <c:v> Mercedes-Benz </c:v>
                </c:pt>
                <c:pt idx="8">
                  <c:v> Mazda UK </c:v>
                </c:pt>
                <c:pt idx="9">
                  <c:v> Peugeot </c:v>
                </c:pt>
                <c:pt idx="10">
                  <c:v> MG Motor UK </c:v>
                </c:pt>
                <c:pt idx="11">
                  <c:v> Jaguar Land Rover </c:v>
                </c:pt>
                <c:pt idx="12">
                  <c:v> Hyundai </c:v>
                </c:pt>
                <c:pt idx="13">
                  <c:v> Vauxhall Motors </c:v>
                </c:pt>
                <c:pt idx="14">
                  <c:v> Kia UK </c:v>
                </c:pt>
                <c:pt idx="15">
                  <c:v> Renault UK </c:v>
                </c:pt>
                <c:pt idx="16">
                  <c:v> Nissan GB </c:v>
                </c:pt>
                <c:pt idx="17">
                  <c:v> BMW GB </c:v>
                </c:pt>
                <c:pt idx="18">
                  <c:v> Toyota GB </c:v>
                </c:pt>
                <c:pt idx="19">
                  <c:v> Volkswagen Group </c:v>
                </c:pt>
              </c:strCache>
            </c:strRef>
          </c:cat>
          <c:val>
            <c:numRef>
              <c:f>Sheet1!$G$2:$G$21</c:f>
              <c:numCache>
                <c:formatCode>General</c:formatCode>
                <c:ptCount val="20"/>
                <c:pt idx="4" formatCode="_-* #,##0_-;\-* #,##0_-;_-* &quot;-&quot;??_-;_-@_-">
                  <c:v>4106000</c:v>
                </c:pt>
                <c:pt idx="11" formatCode="_-* #,##0_-;\-* #,##0_-;_-* &quot;-&quot;??_-;_-@_-">
                  <c:v>61761800</c:v>
                </c:pt>
                <c:pt idx="12" formatCode="_-* #,##0_-;\-* #,##0_-;_-* &quot;-&quot;??_-;_-@_-">
                  <c:v>642200</c:v>
                </c:pt>
                <c:pt idx="15" formatCode="_-* #,##0_-;\-* #,##0_-;_-* &quot;-&quot;??_-;_-@_-">
                  <c:v>21036800</c:v>
                </c:pt>
                <c:pt idx="16" formatCode="_-* #,##0_-;\-* #,##0_-;_-* &quot;-&quot;??_-;_-@_-">
                  <c:v>100177800</c:v>
                </c:pt>
                <c:pt idx="19" formatCode="_-* #,##0_-;\-* #,##0_-;_-* &quot;-&quot;??_-;_-@_-">
                  <c:v>54144400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Sheet1!$A$2:$A$21</c:f>
              <c:strCache>
                <c:ptCount val="20"/>
                <c:pt idx="0">
                  <c:v> Citroen UK </c:v>
                </c:pt>
                <c:pt idx="1">
                  <c:v> Polestar </c:v>
                </c:pt>
                <c:pt idx="2">
                  <c:v> Volvo UK </c:v>
                </c:pt>
                <c:pt idx="3">
                  <c:v> Genesis </c:v>
                </c:pt>
                <c:pt idx="4">
                  <c:v> Suzuki GB </c:v>
                </c:pt>
                <c:pt idx="5">
                  <c:v> Fiat Group </c:v>
                </c:pt>
                <c:pt idx="6">
                  <c:v> Ford </c:v>
                </c:pt>
                <c:pt idx="7">
                  <c:v> Mercedes-Benz </c:v>
                </c:pt>
                <c:pt idx="8">
                  <c:v> Mazda UK </c:v>
                </c:pt>
                <c:pt idx="9">
                  <c:v> Peugeot </c:v>
                </c:pt>
                <c:pt idx="10">
                  <c:v> MG Motor UK </c:v>
                </c:pt>
                <c:pt idx="11">
                  <c:v> Jaguar Land Rover </c:v>
                </c:pt>
                <c:pt idx="12">
                  <c:v> Hyundai </c:v>
                </c:pt>
                <c:pt idx="13">
                  <c:v> Vauxhall Motors </c:v>
                </c:pt>
                <c:pt idx="14">
                  <c:v> Kia UK </c:v>
                </c:pt>
                <c:pt idx="15">
                  <c:v> Renault UK </c:v>
                </c:pt>
                <c:pt idx="16">
                  <c:v> Nissan GB </c:v>
                </c:pt>
                <c:pt idx="17">
                  <c:v> BMW GB </c:v>
                </c:pt>
                <c:pt idx="18">
                  <c:v> Toyota GB </c:v>
                </c:pt>
                <c:pt idx="19">
                  <c:v> Volkswagen Group </c:v>
                </c:pt>
              </c:strCache>
            </c:strRef>
          </c:cat>
          <c:val>
            <c:numRef>
              <c:f>Sheet1!$H$2:$H$21</c:f>
              <c:numCache>
                <c:formatCode>General</c:formatCode>
                <c:ptCount val="20"/>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Sponsorship Impacts</c:v>
                </c:pt>
              </c:strCache>
            </c:strRef>
          </c:tx>
          <c:spPr>
            <a:solidFill>
              <a:schemeClr val="accent1"/>
            </a:solidFill>
            <a:ln>
              <a:noFill/>
            </a:ln>
            <a:effectLst/>
          </c:spPr>
          <c:invertIfNegative val="0"/>
          <c:dLbls>
            <c:dLbl>
              <c:idx val="0"/>
              <c:tx>
                <c:rich>
                  <a:bodyPr/>
                  <a:lstStyle/>
                  <a:p>
                    <a:fld id="{74EAAAAF-09E8-47EB-AF2D-47150473B9F6}"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372-467D-8C78-E199144E7507}"/>
                </c:ext>
              </c:extLst>
            </c:dLbl>
            <c:dLbl>
              <c:idx val="1"/>
              <c:tx>
                <c:rich>
                  <a:bodyPr/>
                  <a:lstStyle/>
                  <a:p>
                    <a:fld id="{1C8CD6EA-ABB9-45CC-99ED-87000610918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372-467D-8C78-E199144E7507}"/>
                </c:ext>
              </c:extLst>
            </c:dLbl>
            <c:dLbl>
              <c:idx val="2"/>
              <c:tx>
                <c:rich>
                  <a:bodyPr/>
                  <a:lstStyle/>
                  <a:p>
                    <a:fld id="{A470DD9A-7260-4494-AA81-34E2605348A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372-467D-8C78-E199144E7507}"/>
                </c:ext>
              </c:extLst>
            </c:dLbl>
            <c:dLbl>
              <c:idx val="3"/>
              <c:tx>
                <c:rich>
                  <a:bodyPr/>
                  <a:lstStyle/>
                  <a:p>
                    <a:fld id="{1174DA83-B422-4CAD-9635-531D5C54622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372-467D-8C78-E199144E7507}"/>
                </c:ext>
              </c:extLst>
            </c:dLbl>
            <c:dLbl>
              <c:idx val="4"/>
              <c:tx>
                <c:rich>
                  <a:bodyPr/>
                  <a:lstStyle/>
                  <a:p>
                    <a:fld id="{0EDBB11B-4C02-4720-ADE1-87EA34C4C1E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372-467D-8C78-E199144E7507}"/>
                </c:ext>
              </c:extLst>
            </c:dLbl>
            <c:dLbl>
              <c:idx val="5"/>
              <c:tx>
                <c:rich>
                  <a:bodyPr/>
                  <a:lstStyle/>
                  <a:p>
                    <a:fld id="{821C49CC-4BA3-4E44-AF9E-759C245AA7F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372-467D-8C78-E199144E7507}"/>
                </c:ext>
              </c:extLst>
            </c:dLbl>
            <c:dLbl>
              <c:idx val="6"/>
              <c:delete val="1"/>
              <c:extLst>
                <c:ext xmlns:c15="http://schemas.microsoft.com/office/drawing/2012/chart" uri="{CE6537A1-D6FC-4f65-9D91-7224C49458BB}"/>
                <c:ext xmlns:c16="http://schemas.microsoft.com/office/drawing/2014/chart" uri="{C3380CC4-5D6E-409C-BE32-E72D297353CC}">
                  <c16:uniqueId val="{00000009-4372-467D-8C78-E199144E7507}"/>
                </c:ext>
              </c:extLst>
            </c:dLbl>
            <c:dLbl>
              <c:idx val="7"/>
              <c:delete val="1"/>
              <c:extLst>
                <c:ext xmlns:c15="http://schemas.microsoft.com/office/drawing/2012/chart" uri="{CE6537A1-D6FC-4f65-9D91-7224C49458BB}"/>
                <c:ext xmlns:c16="http://schemas.microsoft.com/office/drawing/2014/chart" uri="{C3380CC4-5D6E-409C-BE32-E72D297353CC}">
                  <c16:uniqueId val="{0000000A-4372-467D-8C78-E199144E7507}"/>
                </c:ext>
              </c:extLst>
            </c:dLbl>
            <c:dLbl>
              <c:idx val="8"/>
              <c:delete val="1"/>
              <c:extLst>
                <c:ext xmlns:c15="http://schemas.microsoft.com/office/drawing/2012/chart" uri="{CE6537A1-D6FC-4f65-9D91-7224C49458BB}"/>
                <c:ext xmlns:c16="http://schemas.microsoft.com/office/drawing/2014/chart" uri="{C3380CC4-5D6E-409C-BE32-E72D297353CC}">
                  <c16:uniqueId val="{0000000B-4372-467D-8C78-E199144E7507}"/>
                </c:ext>
              </c:extLst>
            </c:dLbl>
            <c:dLbl>
              <c:idx val="9"/>
              <c:tx>
                <c:rich>
                  <a:bodyPr/>
                  <a:lstStyle/>
                  <a:p>
                    <a:fld id="{F8FE2249-D4A3-450B-A98B-410E86E8412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4372-467D-8C78-E199144E7507}"/>
                </c:ext>
              </c:extLst>
            </c:dLbl>
            <c:dLbl>
              <c:idx val="10"/>
              <c:delete val="1"/>
              <c:extLst>
                <c:ext xmlns:c15="http://schemas.microsoft.com/office/drawing/2012/chart" uri="{CE6537A1-D6FC-4f65-9D91-7224C49458BB}"/>
                <c:ext xmlns:c16="http://schemas.microsoft.com/office/drawing/2014/chart" uri="{C3380CC4-5D6E-409C-BE32-E72D297353CC}">
                  <c16:uniqueId val="{0000000D-4372-467D-8C78-E199144E7507}"/>
                </c:ext>
              </c:extLst>
            </c:dLbl>
            <c:dLbl>
              <c:idx val="11"/>
              <c:tx>
                <c:rich>
                  <a:bodyPr/>
                  <a:lstStyle/>
                  <a:p>
                    <a:fld id="{609A3A73-0A16-4191-99D3-DD2D79D9817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4372-467D-8C78-E199144E7507}"/>
                </c:ext>
              </c:extLst>
            </c:dLbl>
            <c:dLbl>
              <c:idx val="12"/>
              <c:delete val="1"/>
              <c:extLst>
                <c:ext xmlns:c15="http://schemas.microsoft.com/office/drawing/2012/chart" uri="{CE6537A1-D6FC-4f65-9D91-7224C49458BB}"/>
                <c:ext xmlns:c16="http://schemas.microsoft.com/office/drawing/2014/chart" uri="{C3380CC4-5D6E-409C-BE32-E72D297353CC}">
                  <c16:uniqueId val="{00000002-871F-4536-BFC0-1B611FC2E7C8}"/>
                </c:ext>
              </c:extLst>
            </c:dLbl>
            <c:dLbl>
              <c:idx val="13"/>
              <c:tx>
                <c:rich>
                  <a:bodyPr/>
                  <a:lstStyle/>
                  <a:p>
                    <a:fld id="{948D8093-72CF-496B-BE97-76C01331F19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871F-4536-BFC0-1B611FC2E7C8}"/>
                </c:ext>
              </c:extLst>
            </c:dLbl>
            <c:dLbl>
              <c:idx val="14"/>
              <c:delete val="1"/>
              <c:extLst>
                <c:ext xmlns:c15="http://schemas.microsoft.com/office/drawing/2012/chart" uri="{CE6537A1-D6FC-4f65-9D91-7224C49458BB}"/>
                <c:ext xmlns:c16="http://schemas.microsoft.com/office/drawing/2014/chart" uri="{C3380CC4-5D6E-409C-BE32-E72D297353CC}">
                  <c16:uniqueId val="{00000003-871F-4536-BFC0-1B611FC2E7C8}"/>
                </c:ext>
              </c:extLst>
            </c:dLbl>
            <c:dLbl>
              <c:idx val="15"/>
              <c:tx>
                <c:rich>
                  <a:bodyPr/>
                  <a:lstStyle/>
                  <a:p>
                    <a:fld id="{71A08AC4-09D4-44B7-9031-104E4B541F0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871F-4536-BFC0-1B611FC2E7C8}"/>
                </c:ext>
              </c:extLst>
            </c:dLbl>
            <c:dLbl>
              <c:idx val="16"/>
              <c:delete val="1"/>
              <c:extLst>
                <c:ext xmlns:c15="http://schemas.microsoft.com/office/drawing/2012/chart" uri="{CE6537A1-D6FC-4f65-9D91-7224C49458BB}"/>
                <c:ext xmlns:c16="http://schemas.microsoft.com/office/drawing/2014/chart" uri="{C3380CC4-5D6E-409C-BE32-E72D297353CC}">
                  <c16:uniqueId val="{00000004-871F-4536-BFC0-1B611FC2E7C8}"/>
                </c:ext>
              </c:extLst>
            </c:dLbl>
            <c:dLbl>
              <c:idx val="17"/>
              <c:delete val="1"/>
              <c:extLst>
                <c:ext xmlns:c15="http://schemas.microsoft.com/office/drawing/2012/chart" uri="{CE6537A1-D6FC-4f65-9D91-7224C49458BB}"/>
                <c:ext xmlns:c16="http://schemas.microsoft.com/office/drawing/2014/chart" uri="{C3380CC4-5D6E-409C-BE32-E72D297353CC}">
                  <c16:uniqueId val="{00000009-871F-4536-BFC0-1B611FC2E7C8}"/>
                </c:ext>
              </c:extLst>
            </c:dLbl>
            <c:dLbl>
              <c:idx val="18"/>
              <c:tx>
                <c:rich>
                  <a:bodyPr/>
                  <a:lstStyle/>
                  <a:p>
                    <a:fld id="{3C633F94-F410-46A1-A998-E12831249BC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71F-4536-BFC0-1B611FC2E7C8}"/>
                </c:ext>
              </c:extLst>
            </c:dLbl>
            <c:dLbl>
              <c:idx val="19"/>
              <c:delete val="1"/>
              <c:extLst>
                <c:ext xmlns:c15="http://schemas.microsoft.com/office/drawing/2012/chart" uri="{CE6537A1-D6FC-4f65-9D91-7224C49458BB}"/>
                <c:ext xmlns:c16="http://schemas.microsoft.com/office/drawing/2014/chart" uri="{C3380CC4-5D6E-409C-BE32-E72D297353CC}">
                  <c16:uniqueId val="{00000006-871F-4536-BFC0-1B611FC2E7C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HYUNDAI CARS</c:v>
                </c:pt>
                <c:pt idx="1">
                  <c:v>SEAT</c:v>
                </c:pt>
                <c:pt idx="2">
                  <c:v>FORD MOTOR COMPANY</c:v>
                </c:pt>
                <c:pt idx="3">
                  <c:v>Cupra</c:v>
                </c:pt>
                <c:pt idx="4">
                  <c:v>VOLKSWAGEN GROUP UK</c:v>
                </c:pt>
                <c:pt idx="5">
                  <c:v>Lexus</c:v>
                </c:pt>
                <c:pt idx="6">
                  <c:v>NISSAN MOTOR GB</c:v>
                </c:pt>
                <c:pt idx="7">
                  <c:v>KIA CARS UK</c:v>
                </c:pt>
                <c:pt idx="8">
                  <c:v>RENAULT UK</c:v>
                </c:pt>
                <c:pt idx="9">
                  <c:v>TOYOTA GB</c:v>
                </c:pt>
                <c:pt idx="10">
                  <c:v>BMW GB</c:v>
                </c:pt>
                <c:pt idx="11">
                  <c:v>Audi</c:v>
                </c:pt>
                <c:pt idx="12">
                  <c:v>VAUXHALL MOTORS</c:v>
                </c:pt>
                <c:pt idx="13">
                  <c:v>CITROEN UK</c:v>
                </c:pt>
                <c:pt idx="14">
                  <c:v>Skoda</c:v>
                </c:pt>
                <c:pt idx="15">
                  <c:v>POLESTAR AUTOMOTIVE</c:v>
                </c:pt>
                <c:pt idx="16">
                  <c:v>MG MOTOR UK</c:v>
                </c:pt>
                <c:pt idx="17">
                  <c:v>Mini</c:v>
                </c:pt>
                <c:pt idx="18">
                  <c:v>VOLVO CAR UK</c:v>
                </c:pt>
                <c:pt idx="19">
                  <c:v>PEUGEOT MOTOR CO</c:v>
                </c:pt>
              </c:strCache>
            </c:strRef>
          </c:cat>
          <c:val>
            <c:numRef>
              <c:f>Sheet1!$B$2:$B$21</c:f>
              <c:numCache>
                <c:formatCode>_-* #,##0_-;\-* #,##0_-;_-* "-"??_-;_-@_-</c:formatCode>
                <c:ptCount val="20"/>
                <c:pt idx="0">
                  <c:v>2136.4762430000001</c:v>
                </c:pt>
                <c:pt idx="1">
                  <c:v>2985.8723220000002</c:v>
                </c:pt>
                <c:pt idx="2">
                  <c:v>2658.2131639999998</c:v>
                </c:pt>
                <c:pt idx="3">
                  <c:v>1837.7038259999999</c:v>
                </c:pt>
                <c:pt idx="4">
                  <c:v>970.31609400000002</c:v>
                </c:pt>
                <c:pt idx="5">
                  <c:v>839.98325</c:v>
                </c:pt>
                <c:pt idx="6">
                  <c:v>0</c:v>
                </c:pt>
                <c:pt idx="7">
                  <c:v>0</c:v>
                </c:pt>
                <c:pt idx="8">
                  <c:v>2.7351000000000001</c:v>
                </c:pt>
                <c:pt idx="9">
                  <c:v>66.491039999999998</c:v>
                </c:pt>
                <c:pt idx="10">
                  <c:v>0</c:v>
                </c:pt>
                <c:pt idx="11">
                  <c:v>69.600200000000001</c:v>
                </c:pt>
                <c:pt idx="12">
                  <c:v>0</c:v>
                </c:pt>
                <c:pt idx="13">
                  <c:v>803.989644</c:v>
                </c:pt>
                <c:pt idx="14">
                  <c:v>0</c:v>
                </c:pt>
                <c:pt idx="15">
                  <c:v>394.115476</c:v>
                </c:pt>
                <c:pt idx="16">
                  <c:v>0</c:v>
                </c:pt>
                <c:pt idx="17">
                  <c:v>0</c:v>
                </c:pt>
                <c:pt idx="18">
                  <c:v>250.34460000000001</c:v>
                </c:pt>
                <c:pt idx="19">
                  <c:v>0</c:v>
                </c:pt>
              </c:numCache>
            </c:numRef>
          </c:val>
          <c:extLst>
            <c:ext xmlns:c15="http://schemas.microsoft.com/office/drawing/2012/chart" uri="{02D57815-91ED-43cb-92C2-25804820EDAC}">
              <c15:datalabelsRange>
                <c15:f>Sheet1!$E$2:$E$21</c15:f>
                <c15:dlblRangeCache>
                  <c:ptCount val="20"/>
                  <c:pt idx="0">
                    <c:v>70%</c:v>
                  </c:pt>
                  <c:pt idx="1">
                    <c:v>100%</c:v>
                  </c:pt>
                  <c:pt idx="2">
                    <c:v>90%</c:v>
                  </c:pt>
                  <c:pt idx="3">
                    <c:v>88%</c:v>
                  </c:pt>
                  <c:pt idx="4">
                    <c:v>50%</c:v>
                  </c:pt>
                  <c:pt idx="5">
                    <c:v>55%</c:v>
                  </c:pt>
                  <c:pt idx="6">
                    <c:v>0%</c:v>
                  </c:pt>
                  <c:pt idx="7">
                    <c:v>0%</c:v>
                  </c:pt>
                  <c:pt idx="8">
                    <c:v>0%</c:v>
                  </c:pt>
                  <c:pt idx="9">
                    <c:v>6%</c:v>
                  </c:pt>
                  <c:pt idx="10">
                    <c:v>0%</c:v>
                  </c:pt>
                  <c:pt idx="11">
                    <c:v>7%</c:v>
                  </c:pt>
                  <c:pt idx="12">
                    <c:v>0%</c:v>
                  </c:pt>
                  <c:pt idx="13">
                    <c:v>87%</c:v>
                  </c:pt>
                  <c:pt idx="14">
                    <c:v>0%</c:v>
                  </c:pt>
                  <c:pt idx="15">
                    <c:v>76%</c:v>
                  </c:pt>
                  <c:pt idx="16">
                    <c:v>0%</c:v>
                  </c:pt>
                  <c:pt idx="17">
                    <c:v>0%</c:v>
                  </c:pt>
                  <c:pt idx="18">
                    <c:v>56%</c:v>
                  </c:pt>
                  <c:pt idx="19">
                    <c:v>0%</c:v>
                  </c:pt>
                </c15:dlblRangeCache>
              </c15:datalabelsRange>
            </c:ext>
            <c:ext xmlns:c16="http://schemas.microsoft.com/office/drawing/2014/chart" uri="{C3380CC4-5D6E-409C-BE32-E72D297353CC}">
              <c16:uniqueId val="{00000000-4372-467D-8C78-E199144E7507}"/>
            </c:ext>
          </c:extLst>
        </c:ser>
        <c:ser>
          <c:idx val="1"/>
          <c:order val="1"/>
          <c:tx>
            <c:strRef>
              <c:f>Sheet1!$C$1</c:f>
              <c:strCache>
                <c:ptCount val="1"/>
                <c:pt idx="0">
                  <c:v>Linear Impacts</c:v>
                </c:pt>
              </c:strCache>
            </c:strRef>
          </c:tx>
          <c:spPr>
            <a:solidFill>
              <a:schemeClr val="accent2"/>
            </a:solidFill>
            <a:ln>
              <a:noFill/>
            </a:ln>
            <a:effectLst/>
          </c:spPr>
          <c:invertIfNegative val="0"/>
          <c:dLbls>
            <c:dLbl>
              <c:idx val="0"/>
              <c:tx>
                <c:rich>
                  <a:bodyPr/>
                  <a:lstStyle/>
                  <a:p>
                    <a:fld id="{C718CEB0-1495-4C3A-899C-AD9A1C99DF66}"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4372-467D-8C78-E199144E7507}"/>
                </c:ext>
              </c:extLst>
            </c:dLbl>
            <c:dLbl>
              <c:idx val="1"/>
              <c:delete val="1"/>
              <c:extLst>
                <c:ext xmlns:c15="http://schemas.microsoft.com/office/drawing/2012/chart" uri="{CE6537A1-D6FC-4f65-9D91-7224C49458BB}"/>
                <c:ext xmlns:c16="http://schemas.microsoft.com/office/drawing/2014/chart" uri="{C3380CC4-5D6E-409C-BE32-E72D297353CC}">
                  <c16:uniqueId val="{00000010-4372-467D-8C78-E199144E7507}"/>
                </c:ext>
              </c:extLst>
            </c:dLbl>
            <c:dLbl>
              <c:idx val="2"/>
              <c:tx>
                <c:rich>
                  <a:bodyPr/>
                  <a:lstStyle/>
                  <a:p>
                    <a:fld id="{BD4F5B35-19A6-4AA7-B01F-45F086AFA79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4372-467D-8C78-E199144E7507}"/>
                </c:ext>
              </c:extLst>
            </c:dLbl>
            <c:dLbl>
              <c:idx val="3"/>
              <c:tx>
                <c:rich>
                  <a:bodyPr/>
                  <a:lstStyle/>
                  <a:p>
                    <a:fld id="{0BC69EA3-BB9D-41C1-B3C7-CBB316A668F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4372-467D-8C78-E199144E7507}"/>
                </c:ext>
              </c:extLst>
            </c:dLbl>
            <c:dLbl>
              <c:idx val="4"/>
              <c:tx>
                <c:rich>
                  <a:bodyPr/>
                  <a:lstStyle/>
                  <a:p>
                    <a:fld id="{5D362EBF-6446-4B76-ABE4-D69D02908D4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4372-467D-8C78-E199144E7507}"/>
                </c:ext>
              </c:extLst>
            </c:dLbl>
            <c:dLbl>
              <c:idx val="5"/>
              <c:tx>
                <c:rich>
                  <a:bodyPr/>
                  <a:lstStyle/>
                  <a:p>
                    <a:fld id="{EA46129D-9E96-4FFE-9E17-9BD78ADE917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4372-467D-8C78-E199144E7507}"/>
                </c:ext>
              </c:extLst>
            </c:dLbl>
            <c:dLbl>
              <c:idx val="6"/>
              <c:tx>
                <c:rich>
                  <a:bodyPr/>
                  <a:lstStyle/>
                  <a:p>
                    <a:fld id="{446369B0-99C0-49F7-B646-4FF2FDBA7A7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4372-467D-8C78-E199144E7507}"/>
                </c:ext>
              </c:extLst>
            </c:dLbl>
            <c:dLbl>
              <c:idx val="7"/>
              <c:tx>
                <c:rich>
                  <a:bodyPr/>
                  <a:lstStyle/>
                  <a:p>
                    <a:fld id="{E0CED192-BA57-489A-9754-37E8C9862DAF}"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4372-467D-8C78-E199144E7507}"/>
                </c:ext>
              </c:extLst>
            </c:dLbl>
            <c:dLbl>
              <c:idx val="8"/>
              <c:tx>
                <c:rich>
                  <a:bodyPr/>
                  <a:lstStyle/>
                  <a:p>
                    <a:fld id="{1BB7C911-1167-46FD-BB0F-50F58BD7A78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4372-467D-8C78-E199144E7507}"/>
                </c:ext>
              </c:extLst>
            </c:dLbl>
            <c:dLbl>
              <c:idx val="9"/>
              <c:tx>
                <c:rich>
                  <a:bodyPr/>
                  <a:lstStyle/>
                  <a:p>
                    <a:fld id="{9652427F-F900-40CC-8E58-9DB6B9DCE91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4372-467D-8C78-E199144E7507}"/>
                </c:ext>
              </c:extLst>
            </c:dLbl>
            <c:dLbl>
              <c:idx val="10"/>
              <c:tx>
                <c:rich>
                  <a:bodyPr/>
                  <a:lstStyle/>
                  <a:p>
                    <a:fld id="{44EBDBB5-8CC8-41D5-9400-13DF686AFFB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4372-467D-8C78-E199144E7507}"/>
                </c:ext>
              </c:extLst>
            </c:dLbl>
            <c:dLbl>
              <c:idx val="11"/>
              <c:tx>
                <c:rich>
                  <a:bodyPr/>
                  <a:lstStyle/>
                  <a:p>
                    <a:fld id="{BC2E6A1C-86BC-4670-B32C-CF8ED7B12BB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4372-467D-8C78-E199144E7507}"/>
                </c:ext>
              </c:extLst>
            </c:dLbl>
            <c:dLbl>
              <c:idx val="12"/>
              <c:tx>
                <c:rich>
                  <a:bodyPr/>
                  <a:lstStyle/>
                  <a:p>
                    <a:fld id="{4C39275E-016B-4AC0-ADBF-92C30931C40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871F-4536-BFC0-1B611FC2E7C8}"/>
                </c:ext>
              </c:extLst>
            </c:dLbl>
            <c:dLbl>
              <c:idx val="13"/>
              <c:tx>
                <c:rich>
                  <a:bodyPr/>
                  <a:lstStyle/>
                  <a:p>
                    <a:fld id="{91789AA0-DC46-4ED5-A675-BC5BE41510B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871F-4536-BFC0-1B611FC2E7C8}"/>
                </c:ext>
              </c:extLst>
            </c:dLbl>
            <c:dLbl>
              <c:idx val="14"/>
              <c:tx>
                <c:rich>
                  <a:bodyPr/>
                  <a:lstStyle/>
                  <a:p>
                    <a:fld id="{34DFDE83-15E6-44C3-883E-991B1E89468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871F-4536-BFC0-1B611FC2E7C8}"/>
                </c:ext>
              </c:extLst>
            </c:dLbl>
            <c:dLbl>
              <c:idx val="15"/>
              <c:tx>
                <c:rich>
                  <a:bodyPr/>
                  <a:lstStyle/>
                  <a:p>
                    <a:fld id="{FFCAB440-24FD-4465-B04A-D899DF274AE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871F-4536-BFC0-1B611FC2E7C8}"/>
                </c:ext>
              </c:extLst>
            </c:dLbl>
            <c:dLbl>
              <c:idx val="16"/>
              <c:tx>
                <c:rich>
                  <a:bodyPr/>
                  <a:lstStyle/>
                  <a:p>
                    <a:fld id="{87C11978-9E38-4924-A9AD-D2D7EC88B8E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871F-4536-BFC0-1B611FC2E7C8}"/>
                </c:ext>
              </c:extLst>
            </c:dLbl>
            <c:dLbl>
              <c:idx val="17"/>
              <c:tx>
                <c:rich>
                  <a:bodyPr/>
                  <a:lstStyle/>
                  <a:p>
                    <a:fld id="{BCE24233-EE6C-4173-B8E2-B45B5E0A8D2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871F-4536-BFC0-1B611FC2E7C8}"/>
                </c:ext>
              </c:extLst>
            </c:dLbl>
            <c:dLbl>
              <c:idx val="18"/>
              <c:tx>
                <c:rich>
                  <a:bodyPr/>
                  <a:lstStyle/>
                  <a:p>
                    <a:fld id="{05F9E551-6D4C-4776-A5BE-ABFD7B76D5E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871F-4536-BFC0-1B611FC2E7C8}"/>
                </c:ext>
              </c:extLst>
            </c:dLbl>
            <c:dLbl>
              <c:idx val="19"/>
              <c:tx>
                <c:rich>
                  <a:bodyPr/>
                  <a:lstStyle/>
                  <a:p>
                    <a:fld id="{59F1BC76-3B2A-4C45-B1C7-A309F4C90DA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871F-4536-BFC0-1B611FC2E7C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HYUNDAI CARS</c:v>
                </c:pt>
                <c:pt idx="1">
                  <c:v>SEAT</c:v>
                </c:pt>
                <c:pt idx="2">
                  <c:v>FORD MOTOR COMPANY</c:v>
                </c:pt>
                <c:pt idx="3">
                  <c:v>Cupra</c:v>
                </c:pt>
                <c:pt idx="4">
                  <c:v>VOLKSWAGEN GROUP UK</c:v>
                </c:pt>
                <c:pt idx="5">
                  <c:v>Lexus</c:v>
                </c:pt>
                <c:pt idx="6">
                  <c:v>NISSAN MOTOR GB</c:v>
                </c:pt>
                <c:pt idx="7">
                  <c:v>KIA CARS UK</c:v>
                </c:pt>
                <c:pt idx="8">
                  <c:v>RENAULT UK</c:v>
                </c:pt>
                <c:pt idx="9">
                  <c:v>TOYOTA GB</c:v>
                </c:pt>
                <c:pt idx="10">
                  <c:v>BMW GB</c:v>
                </c:pt>
                <c:pt idx="11">
                  <c:v>Audi</c:v>
                </c:pt>
                <c:pt idx="12">
                  <c:v>VAUXHALL MOTORS</c:v>
                </c:pt>
                <c:pt idx="13">
                  <c:v>CITROEN UK</c:v>
                </c:pt>
                <c:pt idx="14">
                  <c:v>Skoda</c:v>
                </c:pt>
                <c:pt idx="15">
                  <c:v>POLESTAR AUTOMOTIVE</c:v>
                </c:pt>
                <c:pt idx="16">
                  <c:v>MG MOTOR UK</c:v>
                </c:pt>
                <c:pt idx="17">
                  <c:v>Mini</c:v>
                </c:pt>
                <c:pt idx="18">
                  <c:v>VOLVO CAR UK</c:v>
                </c:pt>
                <c:pt idx="19">
                  <c:v>PEUGEOT MOTOR CO</c:v>
                </c:pt>
              </c:strCache>
            </c:strRef>
          </c:cat>
          <c:val>
            <c:numRef>
              <c:f>Sheet1!$C$2:$C$21</c:f>
              <c:numCache>
                <c:formatCode>_-* #,##0_-;\-* #,##0_-;_-* "-"??_-;_-@_-</c:formatCode>
                <c:ptCount val="20"/>
                <c:pt idx="0">
                  <c:v>925.29020000000003</c:v>
                </c:pt>
                <c:pt idx="1">
                  <c:v>0.24479999999999999</c:v>
                </c:pt>
                <c:pt idx="2">
                  <c:v>310.42115000000001</c:v>
                </c:pt>
                <c:pt idx="3">
                  <c:v>240.6849</c:v>
                </c:pt>
                <c:pt idx="4">
                  <c:v>959.84699999999998</c:v>
                </c:pt>
                <c:pt idx="5">
                  <c:v>697.80164400000001</c:v>
                </c:pt>
                <c:pt idx="6">
                  <c:v>1462.0072</c:v>
                </c:pt>
                <c:pt idx="7">
                  <c:v>1330.261794</c:v>
                </c:pt>
                <c:pt idx="8">
                  <c:v>1264.9395</c:v>
                </c:pt>
                <c:pt idx="9">
                  <c:v>1110.4392909999999</c:v>
                </c:pt>
                <c:pt idx="10">
                  <c:v>1076.5980999999999</c:v>
                </c:pt>
                <c:pt idx="11">
                  <c:v>986.79302499999994</c:v>
                </c:pt>
                <c:pt idx="12">
                  <c:v>1021.7564</c:v>
                </c:pt>
                <c:pt idx="13">
                  <c:v>120.2062</c:v>
                </c:pt>
                <c:pt idx="14">
                  <c:v>581.10654999999997</c:v>
                </c:pt>
                <c:pt idx="15">
                  <c:v>126.620133</c:v>
                </c:pt>
                <c:pt idx="16">
                  <c:v>453.12884000000003</c:v>
                </c:pt>
                <c:pt idx="17">
                  <c:v>452.32489600000002</c:v>
                </c:pt>
                <c:pt idx="18">
                  <c:v>200.48810399999999</c:v>
                </c:pt>
                <c:pt idx="19">
                  <c:v>427.36429600000002</c:v>
                </c:pt>
              </c:numCache>
            </c:numRef>
          </c:val>
          <c:extLst>
            <c:ext xmlns:c15="http://schemas.microsoft.com/office/drawing/2012/chart" uri="{02D57815-91ED-43cb-92C2-25804820EDAC}">
              <c15:datalabelsRange>
                <c15:f>Sheet1!$F$2:$F$21</c15:f>
                <c15:dlblRangeCache>
                  <c:ptCount val="20"/>
                  <c:pt idx="0">
                    <c:v>30%</c:v>
                  </c:pt>
                  <c:pt idx="1">
                    <c:v>0%</c:v>
                  </c:pt>
                  <c:pt idx="2">
                    <c:v>10%</c:v>
                  </c:pt>
                  <c:pt idx="3">
                    <c:v>12%</c:v>
                  </c:pt>
                  <c:pt idx="4">
                    <c:v>50%</c:v>
                  </c:pt>
                  <c:pt idx="5">
                    <c:v>45%</c:v>
                  </c:pt>
                  <c:pt idx="6">
                    <c:v>100%</c:v>
                  </c:pt>
                  <c:pt idx="7">
                    <c:v>100%</c:v>
                  </c:pt>
                  <c:pt idx="8">
                    <c:v>100%</c:v>
                  </c:pt>
                  <c:pt idx="9">
                    <c:v>94%</c:v>
                  </c:pt>
                  <c:pt idx="10">
                    <c:v>100%</c:v>
                  </c:pt>
                  <c:pt idx="11">
                    <c:v>93%</c:v>
                  </c:pt>
                  <c:pt idx="12">
                    <c:v>100%</c:v>
                  </c:pt>
                  <c:pt idx="13">
                    <c:v>13%</c:v>
                  </c:pt>
                  <c:pt idx="14">
                    <c:v>100%</c:v>
                  </c:pt>
                  <c:pt idx="15">
                    <c:v>24%</c:v>
                  </c:pt>
                  <c:pt idx="16">
                    <c:v>100%</c:v>
                  </c:pt>
                  <c:pt idx="17">
                    <c:v>100%</c:v>
                  </c:pt>
                  <c:pt idx="18">
                    <c:v>44%</c:v>
                  </c:pt>
                  <c:pt idx="19">
                    <c:v>100%</c:v>
                  </c:pt>
                </c15:dlblRangeCache>
              </c15:datalabelsRange>
            </c:ext>
            <c:ext xmlns:c16="http://schemas.microsoft.com/office/drawing/2014/chart" uri="{C3380CC4-5D6E-409C-BE32-E72D297353CC}">
              <c16:uniqueId val="{00000001-4372-467D-8C78-E199144E7507}"/>
            </c:ext>
          </c:extLst>
        </c:ser>
        <c:dLbls>
          <c:dLblPos val="ctr"/>
          <c:showLegendKey val="0"/>
          <c:showVal val="1"/>
          <c:showCatName val="0"/>
          <c:showSerName val="0"/>
          <c:showPercent val="0"/>
          <c:showBubbleSize val="0"/>
        </c:dLbls>
        <c:gapWidth val="75"/>
        <c:overlap val="100"/>
        <c:axId val="953603224"/>
        <c:axId val="953603584"/>
      </c:barChart>
      <c:catAx>
        <c:axId val="953603224"/>
        <c:scaling>
          <c:orientation val="minMax"/>
        </c:scaling>
        <c:delete val="1"/>
        <c:axPos val="b"/>
        <c:numFmt formatCode="General" sourceLinked="1"/>
        <c:majorTickMark val="out"/>
        <c:minorTickMark val="none"/>
        <c:tickLblPos val="nextTo"/>
        <c:crossAx val="953603584"/>
        <c:crosses val="autoZero"/>
        <c:auto val="1"/>
        <c:lblAlgn val="ctr"/>
        <c:lblOffset val="100"/>
        <c:noMultiLvlLbl val="0"/>
      </c:catAx>
      <c:valAx>
        <c:axId val="953603584"/>
        <c:scaling>
          <c:orientation val="minMax"/>
          <c:max val="3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solidFill>
                      <a:schemeClr val="tx1"/>
                    </a:solidFill>
                  </a:rPr>
                  <a:t>Impacts</a:t>
                </a:r>
                <a:r>
                  <a:rPr lang="en-GB" baseline="0" dirty="0">
                    <a:solidFill>
                      <a:schemeClr val="tx1"/>
                    </a:solidFill>
                  </a:rPr>
                  <a:t> (R/W) Million</a:t>
                </a:r>
                <a:endParaRPr lang="en-GB" dirty="0">
                  <a:solidFill>
                    <a:schemeClr val="tx1"/>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53603224"/>
        <c:crosses val="autoZero"/>
        <c:crossBetween val="between"/>
      </c:valAx>
      <c:spPr>
        <a:noFill/>
        <a:ln>
          <a:noFill/>
        </a:ln>
        <a:effectLst/>
      </c:spPr>
    </c:plotArea>
    <c:legend>
      <c:legendPos val="b"/>
      <c:layout>
        <c:manualLayout>
          <c:xMode val="edge"/>
          <c:yMode val="edge"/>
          <c:x val="0.62388612008469124"/>
          <c:y val="0.14547902981684191"/>
          <c:w val="0.27158144679353891"/>
          <c:h val="5.6144970243399206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894444444444449E-2"/>
          <c:y val="3.5277777777777776E-2"/>
          <c:w val="0.91367435185185186"/>
          <c:h val="0.82293207070707075"/>
        </c:manualLayout>
      </c:layout>
      <c:scatterChart>
        <c:scatterStyle val="lineMarker"/>
        <c:varyColors val="0"/>
        <c:ser>
          <c:idx val="0"/>
          <c:order val="0"/>
          <c:tx>
            <c:v>HY1 2023</c:v>
          </c:tx>
          <c:spPr>
            <a:ln w="25400" cap="rnd">
              <a:noFill/>
              <a:round/>
            </a:ln>
            <a:effectLst/>
          </c:spPr>
          <c:marker>
            <c:symbol val="circle"/>
            <c:size val="5"/>
            <c:spPr>
              <a:solidFill>
                <a:srgbClr val="FF0000"/>
              </a:solidFill>
              <a:ln w="9525">
                <a:noFill/>
              </a:ln>
              <a:effectLst/>
            </c:spPr>
          </c:marker>
          <c:xVal>
            <c:numRef>
              <c:f>Sheet1!$B$2:$B$21</c:f>
              <c:numCache>
                <c:formatCode>0%</c:formatCode>
                <c:ptCount val="20"/>
                <c:pt idx="0">
                  <c:v>6.7299999999999999E-2</c:v>
                </c:pt>
                <c:pt idx="1">
                  <c:v>1.7600000000000001E-2</c:v>
                </c:pt>
                <c:pt idx="2">
                  <c:v>7.8600000000000003E-2</c:v>
                </c:pt>
                <c:pt idx="3">
                  <c:v>4.9799999999999997E-2</c:v>
                </c:pt>
                <c:pt idx="4">
                  <c:v>6.2100000000000002E-2</c:v>
                </c:pt>
                <c:pt idx="5">
                  <c:v>2.6800000000000001E-2</c:v>
                </c:pt>
                <c:pt idx="6">
                  <c:v>5.0099999999999999E-2</c:v>
                </c:pt>
                <c:pt idx="7">
                  <c:v>3.1600000000000003E-2</c:v>
                </c:pt>
                <c:pt idx="8">
                  <c:v>4.7500000000000001E-2</c:v>
                </c:pt>
                <c:pt idx="9">
                  <c:v>3.2399999999999998E-2</c:v>
                </c:pt>
                <c:pt idx="10">
                  <c:v>0.02</c:v>
                </c:pt>
                <c:pt idx="11">
                  <c:v>6.3299999999999995E-2</c:v>
                </c:pt>
                <c:pt idx="12">
                  <c:v>5.1900000000000002E-2</c:v>
                </c:pt>
                <c:pt idx="13">
                  <c:v>8.1699999999999995E-2</c:v>
                </c:pt>
                <c:pt idx="14">
                  <c:v>2.2599999999999999E-2</c:v>
                </c:pt>
                <c:pt idx="15">
                  <c:v>2.8400000000000002E-2</c:v>
                </c:pt>
                <c:pt idx="16">
                  <c:v>1.6899999999999998E-2</c:v>
                </c:pt>
                <c:pt idx="17">
                  <c:v>6.8199999999999997E-2</c:v>
                </c:pt>
                <c:pt idx="18">
                  <c:v>3.3799999999999997E-2</c:v>
                </c:pt>
                <c:pt idx="19">
                  <c:v>3.0300000000000001E-2</c:v>
                </c:pt>
              </c:numCache>
            </c:numRef>
          </c:xVal>
          <c:yVal>
            <c:numRef>
              <c:f>Sheet1!$C$2:$C$21</c:f>
              <c:numCache>
                <c:formatCode>0%</c:formatCode>
                <c:ptCount val="20"/>
                <c:pt idx="0">
                  <c:v>1.8074253422667923E-2</c:v>
                </c:pt>
                <c:pt idx="1">
                  <c:v>1.3933119304105781E-2</c:v>
                </c:pt>
                <c:pt idx="2">
                  <c:v>2.5618423417449371E-2</c:v>
                </c:pt>
                <c:pt idx="3">
                  <c:v>4.8115297950152354E-2</c:v>
                </c:pt>
                <c:pt idx="4">
                  <c:v>6.1293888026965386E-2</c:v>
                </c:pt>
                <c:pt idx="5">
                  <c:v>4.6907754286334341E-2</c:v>
                </c:pt>
                <c:pt idx="6">
                  <c:v>3.5131767889075023E-2</c:v>
                </c:pt>
                <c:pt idx="7">
                  <c:v>3.2095914140829518E-2</c:v>
                </c:pt>
                <c:pt idx="8">
                  <c:v>0.13401525764922487</c:v>
                </c:pt>
                <c:pt idx="9">
                  <c:v>4.9170579787946471E-2</c:v>
                </c:pt>
                <c:pt idx="10">
                  <c:v>7.5152750507828228E-2</c:v>
                </c:pt>
                <c:pt idx="11">
                  <c:v>5.7988051041941664E-2</c:v>
                </c:pt>
                <c:pt idx="12">
                  <c:v>3.8061708496414048E-2</c:v>
                </c:pt>
                <c:pt idx="13">
                  <c:v>2.3421838673009603E-2</c:v>
                </c:pt>
                <c:pt idx="14">
                  <c:v>2.5660131284833534E-2</c:v>
                </c:pt>
                <c:pt idx="15">
                  <c:v>2.700908326989334E-2</c:v>
                </c:pt>
                <c:pt idx="16">
                  <c:v>2.468681314681144E-2</c:v>
                </c:pt>
                <c:pt idx="17">
                  <c:v>3.2308242706916852E-2</c:v>
                </c:pt>
                <c:pt idx="18">
                  <c:v>0</c:v>
                </c:pt>
                <c:pt idx="19">
                  <c:v>1.6833210967280344E-2</c:v>
                </c:pt>
              </c:numCache>
            </c:numRef>
          </c:yVal>
          <c:smooth val="0"/>
          <c:extLst>
            <c:ext xmlns:c16="http://schemas.microsoft.com/office/drawing/2014/chart" uri="{C3380CC4-5D6E-409C-BE32-E72D297353CC}">
              <c16:uniqueId val="{00000001-1C30-4147-840A-EED7AAEDE6BE}"/>
            </c:ext>
          </c:extLst>
        </c:ser>
        <c:ser>
          <c:idx val="1"/>
          <c:order val="1"/>
          <c:tx>
            <c:v>HY1 Linear + Sponsorship 2022</c:v>
          </c:tx>
          <c:spPr>
            <a:ln w="25400" cap="rnd">
              <a:noFill/>
              <a:round/>
            </a:ln>
            <a:effectLst/>
          </c:spPr>
          <c:marker>
            <c:symbol val="circle"/>
            <c:size val="5"/>
            <c:spPr>
              <a:solidFill>
                <a:srgbClr val="00B050"/>
              </a:solidFill>
              <a:ln w="9525">
                <a:noFill/>
              </a:ln>
              <a:effectLst/>
            </c:spPr>
          </c:marker>
          <c:xVal>
            <c:numRef>
              <c:f>Sheet1!$B$24:$B$43</c:f>
              <c:numCache>
                <c:formatCode>0%</c:formatCode>
                <c:ptCount val="20"/>
                <c:pt idx="0">
                  <c:v>6.7299999999999999E-2</c:v>
                </c:pt>
                <c:pt idx="1">
                  <c:v>1.7600000000000001E-2</c:v>
                </c:pt>
                <c:pt idx="2">
                  <c:v>7.8600000000000003E-2</c:v>
                </c:pt>
                <c:pt idx="3">
                  <c:v>4.9799999999999997E-2</c:v>
                </c:pt>
                <c:pt idx="4">
                  <c:v>6.2100000000000002E-2</c:v>
                </c:pt>
                <c:pt idx="5">
                  <c:v>2.6800000000000001E-2</c:v>
                </c:pt>
                <c:pt idx="6">
                  <c:v>5.0099999999999999E-2</c:v>
                </c:pt>
                <c:pt idx="7">
                  <c:v>3.1600000000000003E-2</c:v>
                </c:pt>
                <c:pt idx="8">
                  <c:v>4.7500000000000001E-2</c:v>
                </c:pt>
                <c:pt idx="9">
                  <c:v>3.2399999999999998E-2</c:v>
                </c:pt>
                <c:pt idx="10">
                  <c:v>0.02</c:v>
                </c:pt>
                <c:pt idx="11">
                  <c:v>6.3299999999999995E-2</c:v>
                </c:pt>
                <c:pt idx="12">
                  <c:v>5.1900000000000002E-2</c:v>
                </c:pt>
                <c:pt idx="13">
                  <c:v>8.1699999999999995E-2</c:v>
                </c:pt>
                <c:pt idx="14">
                  <c:v>2.2599999999999999E-2</c:v>
                </c:pt>
                <c:pt idx="15">
                  <c:v>2.8400000000000002E-2</c:v>
                </c:pt>
                <c:pt idx="16">
                  <c:v>1.6899999999999998E-2</c:v>
                </c:pt>
                <c:pt idx="17">
                  <c:v>6.8199999999999997E-2</c:v>
                </c:pt>
                <c:pt idx="18">
                  <c:v>3.3799999999999997E-2</c:v>
                </c:pt>
                <c:pt idx="19">
                  <c:v>3.0300000000000001E-2</c:v>
                </c:pt>
              </c:numCache>
            </c:numRef>
          </c:xVal>
          <c:yVal>
            <c:numRef>
              <c:f>Sheet1!$C$24:$C$43</c:f>
              <c:numCache>
                <c:formatCode>0%</c:formatCode>
                <c:ptCount val="20"/>
                <c:pt idx="0">
                  <c:v>1.8074253422667923E-2</c:v>
                </c:pt>
                <c:pt idx="1">
                  <c:v>2.2893362525904983E-2</c:v>
                </c:pt>
                <c:pt idx="2">
                  <c:v>0.10021361602861849</c:v>
                </c:pt>
                <c:pt idx="3">
                  <c:v>0.1282863012075964</c:v>
                </c:pt>
                <c:pt idx="4">
                  <c:v>6.1293888026965386E-2</c:v>
                </c:pt>
                <c:pt idx="5">
                  <c:v>4.6907754286334341E-2</c:v>
                </c:pt>
                <c:pt idx="6">
                  <c:v>3.5131767889075023E-2</c:v>
                </c:pt>
                <c:pt idx="7">
                  <c:v>3.2095421205331806E-2</c:v>
                </c:pt>
                <c:pt idx="8">
                  <c:v>0.13401525764922487</c:v>
                </c:pt>
                <c:pt idx="9">
                  <c:v>4.9170579787946471E-2</c:v>
                </c:pt>
                <c:pt idx="10">
                  <c:v>7.5152750507828228E-2</c:v>
                </c:pt>
                <c:pt idx="11">
                  <c:v>5.7988051041941664E-2</c:v>
                </c:pt>
                <c:pt idx="12">
                  <c:v>3.8059728255535281E-2</c:v>
                </c:pt>
                <c:pt idx="13">
                  <c:v>3.5794657347742155E-2</c:v>
                </c:pt>
                <c:pt idx="14">
                  <c:v>5.0199688450589287E-2</c:v>
                </c:pt>
                <c:pt idx="15">
                  <c:v>2.700908326989334E-2</c:v>
                </c:pt>
                <c:pt idx="16">
                  <c:v>2.468681314681144E-2</c:v>
                </c:pt>
                <c:pt idx="17">
                  <c:v>4.6193814982712474E-2</c:v>
                </c:pt>
                <c:pt idx="18">
                  <c:v>0</c:v>
                </c:pt>
                <c:pt idx="19">
                  <c:v>1.6833210967280344E-2</c:v>
                </c:pt>
              </c:numCache>
            </c:numRef>
          </c:yVal>
          <c:smooth val="0"/>
          <c:extLst>
            <c:ext xmlns:c16="http://schemas.microsoft.com/office/drawing/2014/chart" uri="{C3380CC4-5D6E-409C-BE32-E72D297353CC}">
              <c16:uniqueId val="{00000002-1C30-4147-840A-EED7AAEDE6BE}"/>
            </c:ext>
          </c:extLst>
        </c:ser>
        <c:dLbls>
          <c:showLegendKey val="0"/>
          <c:showVal val="0"/>
          <c:showCatName val="0"/>
          <c:showSerName val="0"/>
          <c:showPercent val="0"/>
          <c:showBubbleSize val="0"/>
        </c:dLbls>
        <c:axId val="636229296"/>
        <c:axId val="636227496"/>
      </c:scatterChart>
      <c:valAx>
        <c:axId val="63622929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SHARE OF NEW CAR REGISTRATIONS (2022)</a:t>
                </a:r>
              </a:p>
            </c:rich>
          </c:tx>
          <c:layout>
            <c:manualLayout>
              <c:xMode val="edge"/>
              <c:yMode val="edge"/>
              <c:x val="0.43505407407407409"/>
              <c:y val="0.9406691919191919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36227496"/>
        <c:crosses val="autoZero"/>
        <c:crossBetween val="midCat"/>
      </c:valAx>
      <c:valAx>
        <c:axId val="636227496"/>
        <c:scaling>
          <c:orientation val="minMax"/>
          <c:min val="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SHARE OF TV VOICE (H1)</a:t>
                </a:r>
              </a:p>
            </c:rich>
          </c:tx>
          <c:layout>
            <c:manualLayout>
              <c:xMode val="edge"/>
              <c:yMode val="edge"/>
              <c:x val="4.7037037037037039E-3"/>
              <c:y val="0.20956489898989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36229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HY1 2023</c:v>
          </c:tx>
          <c:spPr>
            <a:ln w="25400" cap="rnd">
              <a:noFill/>
              <a:round/>
            </a:ln>
            <a:effectLst/>
          </c:spPr>
          <c:marker>
            <c:symbol val="circle"/>
            <c:size val="5"/>
            <c:spPr>
              <a:solidFill>
                <a:srgbClr val="00B050"/>
              </a:solidFill>
              <a:ln w="9525">
                <a:noFill/>
              </a:ln>
              <a:effectLst/>
            </c:spPr>
          </c:marker>
          <c:xVal>
            <c:numRef>
              <c:f>Sheet1!$B$2:$B$21</c:f>
              <c:numCache>
                <c:formatCode>0%</c:formatCode>
                <c:ptCount val="20"/>
                <c:pt idx="0">
                  <c:v>6.7299999999999999E-2</c:v>
                </c:pt>
                <c:pt idx="1">
                  <c:v>1.7600000000000001E-2</c:v>
                </c:pt>
                <c:pt idx="2">
                  <c:v>7.8600000000000003E-2</c:v>
                </c:pt>
                <c:pt idx="3">
                  <c:v>4.9799999999999997E-2</c:v>
                </c:pt>
                <c:pt idx="4">
                  <c:v>6.2100000000000002E-2</c:v>
                </c:pt>
                <c:pt idx="5">
                  <c:v>2.6800000000000001E-2</c:v>
                </c:pt>
                <c:pt idx="6">
                  <c:v>5.0099999999999999E-2</c:v>
                </c:pt>
                <c:pt idx="7">
                  <c:v>3.1600000000000003E-2</c:v>
                </c:pt>
                <c:pt idx="8">
                  <c:v>4.7500000000000001E-2</c:v>
                </c:pt>
                <c:pt idx="9">
                  <c:v>3.2399999999999998E-2</c:v>
                </c:pt>
                <c:pt idx="10">
                  <c:v>0.02</c:v>
                </c:pt>
                <c:pt idx="11">
                  <c:v>6.3299999999999995E-2</c:v>
                </c:pt>
                <c:pt idx="12">
                  <c:v>5.1900000000000002E-2</c:v>
                </c:pt>
                <c:pt idx="13">
                  <c:v>8.1699999999999995E-2</c:v>
                </c:pt>
                <c:pt idx="14">
                  <c:v>2.2599999999999999E-2</c:v>
                </c:pt>
                <c:pt idx="15">
                  <c:v>2.8400000000000002E-2</c:v>
                </c:pt>
                <c:pt idx="16">
                  <c:v>1.6899999999999998E-2</c:v>
                </c:pt>
                <c:pt idx="17">
                  <c:v>6.8199999999999997E-2</c:v>
                </c:pt>
                <c:pt idx="18">
                  <c:v>3.3799999999999997E-2</c:v>
                </c:pt>
                <c:pt idx="19">
                  <c:v>3.0300000000000001E-2</c:v>
                </c:pt>
              </c:numCache>
            </c:numRef>
          </c:xVal>
          <c:yVal>
            <c:numRef>
              <c:f>Sheet1!$C$2:$C$21</c:f>
              <c:numCache>
                <c:formatCode>0%</c:formatCode>
                <c:ptCount val="20"/>
                <c:pt idx="0">
                  <c:v>1.8074253422667923E-2</c:v>
                </c:pt>
                <c:pt idx="1">
                  <c:v>2.2893362525904987E-2</c:v>
                </c:pt>
                <c:pt idx="2">
                  <c:v>0.1002136160286185</c:v>
                </c:pt>
                <c:pt idx="3">
                  <c:v>0.12828630120759643</c:v>
                </c:pt>
                <c:pt idx="4">
                  <c:v>6.1293888026965393E-2</c:v>
                </c:pt>
                <c:pt idx="5">
                  <c:v>4.6907754286334348E-2</c:v>
                </c:pt>
                <c:pt idx="6">
                  <c:v>3.5131767889075023E-2</c:v>
                </c:pt>
                <c:pt idx="7">
                  <c:v>3.2095421205331806E-2</c:v>
                </c:pt>
                <c:pt idx="8">
                  <c:v>0.13401525764922487</c:v>
                </c:pt>
                <c:pt idx="9">
                  <c:v>4.9170579787946485E-2</c:v>
                </c:pt>
                <c:pt idx="10">
                  <c:v>7.5152750507828228E-2</c:v>
                </c:pt>
                <c:pt idx="11">
                  <c:v>5.7988051041941671E-2</c:v>
                </c:pt>
                <c:pt idx="12">
                  <c:v>3.8059728255535281E-2</c:v>
                </c:pt>
                <c:pt idx="13">
                  <c:v>3.5794657347742162E-2</c:v>
                </c:pt>
                <c:pt idx="14">
                  <c:v>5.0199688450589294E-2</c:v>
                </c:pt>
                <c:pt idx="15">
                  <c:v>2.7009083269893343E-2</c:v>
                </c:pt>
                <c:pt idx="16">
                  <c:v>2.4686813146811443E-2</c:v>
                </c:pt>
                <c:pt idx="17">
                  <c:v>4.6193814982712481E-2</c:v>
                </c:pt>
                <c:pt idx="18">
                  <c:v>0</c:v>
                </c:pt>
                <c:pt idx="19">
                  <c:v>1.6833210967280347E-2</c:v>
                </c:pt>
              </c:numCache>
            </c:numRef>
          </c:yVal>
          <c:smooth val="0"/>
          <c:extLst>
            <c:ext xmlns:c16="http://schemas.microsoft.com/office/drawing/2014/chart" uri="{C3380CC4-5D6E-409C-BE32-E72D297353CC}">
              <c16:uniqueId val="{00000001-1C30-4147-840A-EED7AAEDE6BE}"/>
            </c:ext>
          </c:extLst>
        </c:ser>
        <c:ser>
          <c:idx val="1"/>
          <c:order val="1"/>
          <c:tx>
            <c:v>HY1 2018-2022</c:v>
          </c:tx>
          <c:spPr>
            <a:ln w="25400" cap="rnd">
              <a:noFill/>
              <a:round/>
            </a:ln>
            <a:effectLst/>
          </c:spPr>
          <c:marker>
            <c:symbol val="circle"/>
            <c:size val="5"/>
            <c:spPr>
              <a:solidFill>
                <a:srgbClr val="FF0000"/>
              </a:solidFill>
              <a:ln w="9525">
                <a:noFill/>
              </a:ln>
              <a:effectLst/>
            </c:spPr>
          </c:marker>
          <c:xVal>
            <c:numRef>
              <c:f>Sheet1!$B$24:$B$43</c:f>
              <c:numCache>
                <c:formatCode>0%</c:formatCode>
                <c:ptCount val="20"/>
                <c:pt idx="0">
                  <c:v>6.7299999999999999E-2</c:v>
                </c:pt>
                <c:pt idx="1">
                  <c:v>1.7600000000000001E-2</c:v>
                </c:pt>
                <c:pt idx="2">
                  <c:v>7.8600000000000003E-2</c:v>
                </c:pt>
                <c:pt idx="3">
                  <c:v>4.9799999999999997E-2</c:v>
                </c:pt>
                <c:pt idx="4">
                  <c:v>6.2100000000000002E-2</c:v>
                </c:pt>
                <c:pt idx="5">
                  <c:v>2.6800000000000001E-2</c:v>
                </c:pt>
                <c:pt idx="6">
                  <c:v>5.0099999999999999E-2</c:v>
                </c:pt>
                <c:pt idx="7">
                  <c:v>3.1600000000000003E-2</c:v>
                </c:pt>
                <c:pt idx="8">
                  <c:v>4.7500000000000001E-2</c:v>
                </c:pt>
                <c:pt idx="9">
                  <c:v>3.2399999999999998E-2</c:v>
                </c:pt>
                <c:pt idx="10">
                  <c:v>0.02</c:v>
                </c:pt>
                <c:pt idx="11">
                  <c:v>6.3299999999999995E-2</c:v>
                </c:pt>
                <c:pt idx="12">
                  <c:v>5.1900000000000002E-2</c:v>
                </c:pt>
                <c:pt idx="13">
                  <c:v>8.1699999999999995E-2</c:v>
                </c:pt>
                <c:pt idx="14">
                  <c:v>2.2599999999999999E-2</c:v>
                </c:pt>
                <c:pt idx="15">
                  <c:v>2.8400000000000002E-2</c:v>
                </c:pt>
                <c:pt idx="16">
                  <c:v>1.6899999999999998E-2</c:v>
                </c:pt>
                <c:pt idx="17">
                  <c:v>6.8199999999999997E-2</c:v>
                </c:pt>
                <c:pt idx="18">
                  <c:v>3.3799999999999997E-2</c:v>
                </c:pt>
                <c:pt idx="19">
                  <c:v>3.0300000000000001E-2</c:v>
                </c:pt>
              </c:numCache>
            </c:numRef>
          </c:xVal>
          <c:yVal>
            <c:numRef>
              <c:f>Sheet1!$C$24:$C$43</c:f>
              <c:numCache>
                <c:formatCode>0%</c:formatCode>
                <c:ptCount val="20"/>
                <c:pt idx="0">
                  <c:v>5.5338228222080683E-2</c:v>
                </c:pt>
                <c:pt idx="1">
                  <c:v>7.1381620182918937E-2</c:v>
                </c:pt>
                <c:pt idx="2">
                  <c:v>0.1053203920647184</c:v>
                </c:pt>
                <c:pt idx="3">
                  <c:v>7.9738724546883938E-2</c:v>
                </c:pt>
                <c:pt idx="4">
                  <c:v>6.4760528941951376E-2</c:v>
                </c:pt>
                <c:pt idx="5">
                  <c:v>6.1797568093015804E-3</c:v>
                </c:pt>
                <c:pt idx="6">
                  <c:v>6.7085476721765167E-2</c:v>
                </c:pt>
                <c:pt idx="7">
                  <c:v>9.7900562643031073E-3</c:v>
                </c:pt>
                <c:pt idx="8">
                  <c:v>3.2734083762513334E-2</c:v>
                </c:pt>
                <c:pt idx="9">
                  <c:v>4.576261673375065E-2</c:v>
                </c:pt>
                <c:pt idx="10">
                  <c:v>4.4233563127021557E-2</c:v>
                </c:pt>
                <c:pt idx="11">
                  <c:v>7.4965711248607625E-2</c:v>
                </c:pt>
                <c:pt idx="12">
                  <c:v>8.5583715565820589E-2</c:v>
                </c:pt>
                <c:pt idx="13">
                  <c:v>8.0350600908362185E-2</c:v>
                </c:pt>
                <c:pt idx="14">
                  <c:v>4.101536291323242E-2</c:v>
                </c:pt>
                <c:pt idx="15">
                  <c:v>2.9079497872607784E-2</c:v>
                </c:pt>
                <c:pt idx="16">
                  <c:v>3.405068393588636E-2</c:v>
                </c:pt>
                <c:pt idx="17">
                  <c:v>4.1040759953100386E-2</c:v>
                </c:pt>
                <c:pt idx="18">
                  <c:v>0</c:v>
                </c:pt>
                <c:pt idx="19">
                  <c:v>3.1588620225173926E-2</c:v>
                </c:pt>
              </c:numCache>
            </c:numRef>
          </c:yVal>
          <c:smooth val="0"/>
          <c:extLst>
            <c:ext xmlns:c16="http://schemas.microsoft.com/office/drawing/2014/chart" uri="{C3380CC4-5D6E-409C-BE32-E72D297353CC}">
              <c16:uniqueId val="{00000002-1C30-4147-840A-EED7AAEDE6BE}"/>
            </c:ext>
          </c:extLst>
        </c:ser>
        <c:dLbls>
          <c:showLegendKey val="0"/>
          <c:showVal val="0"/>
          <c:showCatName val="0"/>
          <c:showSerName val="0"/>
          <c:showPercent val="0"/>
          <c:showBubbleSize val="0"/>
        </c:dLbls>
        <c:axId val="636229296"/>
        <c:axId val="636227496"/>
      </c:scatterChart>
      <c:valAx>
        <c:axId val="63622929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SHARE OF NEW CAR REGISTRATIONS (2022)</a:t>
                </a:r>
              </a:p>
            </c:rich>
          </c:tx>
          <c:layout>
            <c:manualLayout>
              <c:xMode val="edge"/>
              <c:yMode val="edge"/>
              <c:x val="0.43505407407407409"/>
              <c:y val="0.9406691919191919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36227496"/>
        <c:crosses val="autoZero"/>
        <c:crossBetween val="midCat"/>
      </c:valAx>
      <c:valAx>
        <c:axId val="636227496"/>
        <c:scaling>
          <c:orientation val="minMax"/>
          <c:max val="0.16000000000000003"/>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SHARE OF TV VOICE (H1)</a:t>
                </a:r>
              </a:p>
            </c:rich>
          </c:tx>
          <c:layout>
            <c:manualLayout>
              <c:xMode val="edge"/>
              <c:yMode val="edge"/>
              <c:x val="4.7037037037037039E-3"/>
              <c:y val="0.20956489898989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36229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08509588268471"/>
          <c:y val="5.0988658034728497E-2"/>
          <c:w val="0.86066659616469277"/>
          <c:h val="0.87982058616882453"/>
        </c:manualLayout>
      </c:layout>
      <c:lineChart>
        <c:grouping val="standard"/>
        <c:varyColors val="0"/>
        <c:ser>
          <c:idx val="0"/>
          <c:order val="0"/>
          <c:tx>
            <c:strRef>
              <c:f>Sheet1!$A$2</c:f>
              <c:strCache>
                <c:ptCount val="1"/>
                <c:pt idx="0">
                  <c:v>New car registrations</c:v>
                </c:pt>
              </c:strCache>
            </c:strRef>
          </c:tx>
          <c:spPr>
            <a:ln w="28575" cap="rnd">
              <a:solidFill>
                <a:schemeClr val="accent1"/>
              </a:solidFill>
              <a:round/>
            </a:ln>
            <a:effectLst/>
          </c:spPr>
          <c:marker>
            <c:symbol val="none"/>
          </c:marker>
          <c:dLbls>
            <c:dLbl>
              <c:idx val="9"/>
              <c:layout>
                <c:manualLayout>
                  <c:x val="-3.5121087140439933E-2"/>
                  <c:y val="-0.10459299407808899"/>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sz="1000" b="1" i="0" u="none" strike="noStrike" kern="1200" baseline="0" dirty="0">
                        <a:solidFill>
                          <a:sysClr val="windowText" lastClr="000000"/>
                        </a:solidFill>
                      </a:rPr>
                      <a:t>Pandemic</a:t>
                    </a:r>
                    <a:endParaRPr lang="en-US"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1-FF7F-4D8C-B3BC-DCF582EDEDFB}"/>
                </c:ext>
              </c:extLst>
            </c:dLbl>
            <c:dLbl>
              <c:idx val="10"/>
              <c:layout>
                <c:manualLayout>
                  <c:x val="-5.5370664128595599E-2"/>
                  <c:y val="7.7054100170631273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sz="1000" dirty="0">
                        <a:solidFill>
                          <a:sysClr val="windowText" lastClr="000000"/>
                        </a:solidFill>
                      </a:rPr>
                      <a:t>Chip shortage</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2-FF7F-4D8C-B3BC-DCF582EDEDFB}"/>
                </c:ext>
              </c:extLst>
            </c:dLbl>
            <c:dLbl>
              <c:idx val="11"/>
              <c:layout>
                <c:manualLayout>
                  <c:x val="-6.471640580936266E-3"/>
                  <c:y val="-6.3164709424872081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sz="1000" dirty="0">
                        <a:solidFill>
                          <a:sysClr val="windowText" lastClr="000000"/>
                        </a:solidFill>
                      </a:rPr>
                      <a:t>Cost of living crisis</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3-FF7F-4D8C-B3BC-DCF582EDEDF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Sheet1!$B$1:$M$1</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strCache>
            </c:strRef>
          </c:cat>
          <c:val>
            <c:numRef>
              <c:f>Sheet1!$B$2:$M$2</c:f>
              <c:numCache>
                <c:formatCode>#,##0</c:formatCode>
                <c:ptCount val="12"/>
                <c:pt idx="0">
                  <c:v>1941253</c:v>
                </c:pt>
                <c:pt idx="1">
                  <c:v>2044609</c:v>
                </c:pt>
                <c:pt idx="2">
                  <c:v>2264737</c:v>
                </c:pt>
                <c:pt idx="3">
                  <c:v>2476435</c:v>
                </c:pt>
                <c:pt idx="4">
                  <c:v>2633503</c:v>
                </c:pt>
                <c:pt idx="5">
                  <c:v>2692786</c:v>
                </c:pt>
                <c:pt idx="6">
                  <c:v>2540617</c:v>
                </c:pt>
                <c:pt idx="7">
                  <c:v>2367147</c:v>
                </c:pt>
                <c:pt idx="8" formatCode="_-* #,##0_-;\-* #,##0_-;_-* &quot;-&quot;??_-;_-@_-">
                  <c:v>2311140</c:v>
                </c:pt>
                <c:pt idx="9">
                  <c:v>1632064</c:v>
                </c:pt>
                <c:pt idx="10">
                  <c:v>1647181</c:v>
                </c:pt>
                <c:pt idx="11">
                  <c:v>1614063</c:v>
                </c:pt>
              </c:numCache>
            </c:numRef>
          </c:val>
          <c:smooth val="1"/>
          <c:extLst>
            <c:ext xmlns:c16="http://schemas.microsoft.com/office/drawing/2014/chart" uri="{C3380CC4-5D6E-409C-BE32-E72D297353CC}">
              <c16:uniqueId val="{00000000-AC51-49AB-A3C2-6F2D1A4E2EFC}"/>
            </c:ext>
          </c:extLst>
        </c:ser>
        <c:dLbls>
          <c:showLegendKey val="0"/>
          <c:showVal val="0"/>
          <c:showCatName val="0"/>
          <c:showSerName val="0"/>
          <c:showPercent val="0"/>
          <c:showBubbleSize val="0"/>
        </c:dLbls>
        <c:smooth val="0"/>
        <c:axId val="646226728"/>
        <c:axId val="646226400"/>
      </c:line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Number</a:t>
                </a:r>
                <a:r>
                  <a:rPr lang="en-GB" baseline="0" dirty="0"/>
                  <a:t> of car registrations</a:t>
                </a:r>
                <a:endParaRPr lang="en-GB" dirty="0"/>
              </a:p>
            </c:rich>
          </c:tx>
          <c:layout>
            <c:manualLayout>
              <c:xMode val="edge"/>
              <c:yMode val="edge"/>
              <c:x val="1.3990235476593345E-2"/>
              <c:y val="0.25325981130181668"/>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Car Sales (2022)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Volkswagen</c:v>
                </c:pt>
                <c:pt idx="1">
                  <c:v>Ford</c:v>
                </c:pt>
                <c:pt idx="2">
                  <c:v>Audi</c:v>
                </c:pt>
                <c:pt idx="3">
                  <c:v>BMW</c:v>
                </c:pt>
                <c:pt idx="4">
                  <c:v>Toyota</c:v>
                </c:pt>
                <c:pt idx="5">
                  <c:v>Kia</c:v>
                </c:pt>
                <c:pt idx="6">
                  <c:v>Vauxhall</c:v>
                </c:pt>
                <c:pt idx="7">
                  <c:v>Mercedes-Benz</c:v>
                </c:pt>
                <c:pt idx="8">
                  <c:v>Hyundai</c:v>
                </c:pt>
                <c:pt idx="9">
                  <c:v>Nissan</c:v>
                </c:pt>
              </c:strCache>
            </c:strRef>
          </c:cat>
          <c:val>
            <c:numRef>
              <c:f>Sheet1!$B$2:$B$11</c:f>
              <c:numCache>
                <c:formatCode>#,##0</c:formatCode>
                <c:ptCount val="10"/>
                <c:pt idx="0">
                  <c:v>131850</c:v>
                </c:pt>
                <c:pt idx="1">
                  <c:v>126826</c:v>
                </c:pt>
                <c:pt idx="2">
                  <c:v>110144</c:v>
                </c:pt>
                <c:pt idx="3">
                  <c:v>108624</c:v>
                </c:pt>
                <c:pt idx="4">
                  <c:v>102181</c:v>
                </c:pt>
                <c:pt idx="5">
                  <c:v>100191</c:v>
                </c:pt>
                <c:pt idx="6">
                  <c:v>83691</c:v>
                </c:pt>
                <c:pt idx="7">
                  <c:v>80910</c:v>
                </c:pt>
                <c:pt idx="8">
                  <c:v>80419</c:v>
                </c:pt>
                <c:pt idx="9">
                  <c:v>76711</c:v>
                </c:pt>
              </c:numCache>
            </c:numRef>
          </c:val>
          <c:extLst>
            <c:ext xmlns:c16="http://schemas.microsoft.com/office/drawing/2014/chart" uri="{C3380CC4-5D6E-409C-BE32-E72D297353CC}">
              <c16:uniqueId val="{00000000-DEF7-423C-B524-C8F95FB5E92A}"/>
            </c:ext>
          </c:extLst>
        </c:ser>
        <c:dLbls>
          <c:showLegendKey val="0"/>
          <c:showVal val="0"/>
          <c:showCatName val="0"/>
          <c:showSerName val="0"/>
          <c:showPercent val="0"/>
          <c:showBubbleSize val="0"/>
        </c:dLbls>
        <c:gapWidth val="150"/>
        <c:axId val="686367128"/>
        <c:axId val="686366048"/>
      </c:barChart>
      <c:catAx>
        <c:axId val="686367128"/>
        <c:scaling>
          <c:orientation val="minMax"/>
        </c:scaling>
        <c:delete val="1"/>
        <c:axPos val="b"/>
        <c:numFmt formatCode="General" sourceLinked="1"/>
        <c:majorTickMark val="none"/>
        <c:minorTickMark val="none"/>
        <c:tickLblPos val="nextTo"/>
        <c:crossAx val="686366048"/>
        <c:crosses val="autoZero"/>
        <c:auto val="1"/>
        <c:lblAlgn val="ctr"/>
        <c:lblOffset val="100"/>
        <c:noMultiLvlLbl val="0"/>
      </c:catAx>
      <c:valAx>
        <c:axId val="686366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sz="1000" b="1" i="0" u="none" strike="noStrike" kern="1200" baseline="0" dirty="0">
                    <a:solidFill>
                      <a:prstClr val="black"/>
                    </a:solidFill>
                  </a:rPr>
                  <a:t>Number of new car registrations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6367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234616134861034E-2"/>
          <c:y val="4.6487252835491315E-2"/>
          <c:w val="0.92222730296012734"/>
          <c:h val="0.86388663053297199"/>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2019</c:v>
                </c:pt>
                <c:pt idx="1">
                  <c:v>2020</c:v>
                </c:pt>
                <c:pt idx="2">
                  <c:v>2021</c:v>
                </c:pt>
                <c:pt idx="3">
                  <c:v>2022</c:v>
                </c:pt>
              </c:strCache>
            </c:strRef>
          </c:cat>
          <c:val>
            <c:numRef>
              <c:f>Sheet1!$B$2:$E$2</c:f>
              <c:numCache>
                <c:formatCode>_-* #,##0_-;\-* #,##0_-;_-* "-"??_-;_-@_-</c:formatCode>
                <c:ptCount val="4"/>
                <c:pt idx="0">
                  <c:v>338</c:v>
                </c:pt>
                <c:pt idx="1">
                  <c:v>275</c:v>
                </c:pt>
                <c:pt idx="2">
                  <c:v>348</c:v>
                </c:pt>
                <c:pt idx="3">
                  <c:v>312</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5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728"/>
        <c:crosses val="autoZero"/>
        <c:crossBetween val="between"/>
      </c:valAx>
      <c:spPr>
        <a:noFill/>
        <a:ln>
          <a:noFill/>
        </a:ln>
        <a:effectLst/>
      </c:spPr>
    </c:plotArea>
    <c:legend>
      <c:legendPos val="b"/>
      <c:layout>
        <c:manualLayout>
          <c:xMode val="edge"/>
          <c:yMode val="edge"/>
          <c:x val="0.46297981543305461"/>
          <c:y val="0.94562305530462709"/>
          <c:w val="7.4040280909616965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Manufacturers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2019</c:v>
                </c:pt>
                <c:pt idx="1">
                  <c:v>2020</c:v>
                </c:pt>
                <c:pt idx="2">
                  <c:v>2021</c:v>
                </c:pt>
                <c:pt idx="3">
                  <c:v>2022</c:v>
                </c:pt>
              </c:strCache>
            </c:strRef>
          </c:cat>
          <c:val>
            <c:numRef>
              <c:f>Sheet1!$B$2:$E$2</c:f>
              <c:numCache>
                <c:formatCode>_-* #,##0_-;\-* #,##0_-;_-* "-"??_-;_-@_-</c:formatCode>
                <c:ptCount val="4"/>
                <c:pt idx="0">
                  <c:v>267.61592300000001</c:v>
                </c:pt>
                <c:pt idx="1">
                  <c:v>195.43616800000001</c:v>
                </c:pt>
                <c:pt idx="2">
                  <c:v>205.544984</c:v>
                </c:pt>
                <c:pt idx="3">
                  <c:v>173.40228500000001</c:v>
                </c:pt>
              </c:numCache>
            </c:numRef>
          </c:val>
          <c:extLst>
            <c:ext xmlns:c16="http://schemas.microsoft.com/office/drawing/2014/chart" uri="{C3380CC4-5D6E-409C-BE32-E72D297353CC}">
              <c16:uniqueId val="{00000000-AC51-49AB-A3C2-6F2D1A4E2EFC}"/>
            </c:ext>
          </c:extLst>
        </c:ser>
        <c:ser>
          <c:idx val="1"/>
          <c:order val="1"/>
          <c:tx>
            <c:strRef>
              <c:f>Sheet1!$A$3</c:f>
              <c:strCache>
                <c:ptCount val="1"/>
                <c:pt idx="0">
                  <c:v>Car sellers /online aggregators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2019</c:v>
                </c:pt>
                <c:pt idx="1">
                  <c:v>2020</c:v>
                </c:pt>
                <c:pt idx="2">
                  <c:v>2021</c:v>
                </c:pt>
                <c:pt idx="3">
                  <c:v>2022</c:v>
                </c:pt>
              </c:strCache>
            </c:strRef>
          </c:cat>
          <c:val>
            <c:numRef>
              <c:f>Sheet1!$B$3:$E$3</c:f>
              <c:numCache>
                <c:formatCode>_-* #,##0_-;\-* #,##0_-;_-* "-"??_-;_-@_-</c:formatCode>
                <c:ptCount val="4"/>
                <c:pt idx="0">
                  <c:v>43.497408999999998</c:v>
                </c:pt>
                <c:pt idx="1">
                  <c:v>71.694571999999994</c:v>
                </c:pt>
                <c:pt idx="2">
                  <c:v>109.488619</c:v>
                </c:pt>
                <c:pt idx="3">
                  <c:v>113.764166</c:v>
                </c:pt>
              </c:numCache>
            </c:numRef>
          </c:val>
          <c:extLst>
            <c:ext xmlns:c16="http://schemas.microsoft.com/office/drawing/2014/chart" uri="{C3380CC4-5D6E-409C-BE32-E72D297353CC}">
              <c16:uniqueId val="{00000000-3E15-4267-A422-F6207D7FCCB1}"/>
            </c:ext>
          </c:extLst>
        </c:ser>
        <c:ser>
          <c:idx val="2"/>
          <c:order val="2"/>
          <c:tx>
            <c:strRef>
              <c:f>Sheet1!$A$4</c:f>
              <c:strCache>
                <c:ptCount val="1"/>
                <c:pt idx="0">
                  <c:v>Car services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2019</c:v>
                </c:pt>
                <c:pt idx="1">
                  <c:v>2020</c:v>
                </c:pt>
                <c:pt idx="2">
                  <c:v>2021</c:v>
                </c:pt>
                <c:pt idx="3">
                  <c:v>2022</c:v>
                </c:pt>
              </c:strCache>
            </c:strRef>
          </c:cat>
          <c:val>
            <c:numRef>
              <c:f>Sheet1!$B$4:$E$4</c:f>
              <c:numCache>
                <c:formatCode>_-* #,##0_-;\-* #,##0_-;_-* "-"??_-;_-@_-</c:formatCode>
                <c:ptCount val="4"/>
                <c:pt idx="0">
                  <c:v>15.178570000000001</c:v>
                </c:pt>
                <c:pt idx="1">
                  <c:v>3.6219459999999999</c:v>
                </c:pt>
                <c:pt idx="2">
                  <c:v>19.138963</c:v>
                </c:pt>
                <c:pt idx="3">
                  <c:v>15.204547</c:v>
                </c:pt>
              </c:numCache>
            </c:numRef>
          </c:val>
          <c:extLst>
            <c:ext xmlns:c16="http://schemas.microsoft.com/office/drawing/2014/chart" uri="{C3380CC4-5D6E-409C-BE32-E72D297353CC}">
              <c16:uniqueId val="{00000001-3E15-4267-A422-F6207D7FCCB1}"/>
            </c:ext>
          </c:extLst>
        </c:ser>
        <c:ser>
          <c:idx val="3"/>
          <c:order val="3"/>
          <c:tx>
            <c:strRef>
              <c:f>Sheet1!$A$5</c:f>
              <c:strCache>
                <c:ptCount val="1"/>
                <c:pt idx="0">
                  <c:v>Car accessories</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FA98-4AE0-8584-88FC14A8C1EC}"/>
                </c:ext>
              </c:extLst>
            </c:dLbl>
            <c:dLbl>
              <c:idx val="1"/>
              <c:delete val="1"/>
              <c:extLst>
                <c:ext xmlns:c15="http://schemas.microsoft.com/office/drawing/2012/chart" uri="{CE6537A1-D6FC-4f65-9D91-7224C49458BB}"/>
                <c:ext xmlns:c16="http://schemas.microsoft.com/office/drawing/2014/chart" uri="{C3380CC4-5D6E-409C-BE32-E72D297353CC}">
                  <c16:uniqueId val="{00000003-F53A-4BED-83C7-5EA8D54E82D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2019</c:v>
                </c:pt>
                <c:pt idx="1">
                  <c:v>2020</c:v>
                </c:pt>
                <c:pt idx="2">
                  <c:v>2021</c:v>
                </c:pt>
                <c:pt idx="3">
                  <c:v>2022</c:v>
                </c:pt>
              </c:strCache>
            </c:strRef>
          </c:cat>
          <c:val>
            <c:numRef>
              <c:f>Sheet1!$B$5:$E$5</c:f>
              <c:numCache>
                <c:formatCode>_-* #,##0_-;\-* #,##0_-;_-* "-"??_-;_-@_-</c:formatCode>
                <c:ptCount val="4"/>
                <c:pt idx="0">
                  <c:v>5.0945169999999997</c:v>
                </c:pt>
                <c:pt idx="1">
                  <c:v>2.2568220000000001</c:v>
                </c:pt>
                <c:pt idx="2">
                  <c:v>9.5828550000000003</c:v>
                </c:pt>
                <c:pt idx="3">
                  <c:v>6.4499950000000004</c:v>
                </c:pt>
              </c:numCache>
            </c:numRef>
          </c:val>
          <c:extLst>
            <c:ext xmlns:c16="http://schemas.microsoft.com/office/drawing/2014/chart" uri="{C3380CC4-5D6E-409C-BE32-E72D297353CC}">
              <c16:uniqueId val="{00000000-834C-4FEA-ADB6-4BA8CA76FED7}"/>
            </c:ext>
          </c:extLst>
        </c:ser>
        <c:ser>
          <c:idx val="4"/>
          <c:order val="4"/>
          <c:tx>
            <c:strRef>
              <c:f>Sheet1!$A$6</c:f>
              <c:strCache>
                <c:ptCount val="1"/>
                <c:pt idx="0">
                  <c:v>Other</c:v>
                </c:pt>
              </c:strCache>
            </c:strRef>
          </c:tx>
          <c:spPr>
            <a:solidFill>
              <a:schemeClr val="accent5"/>
            </a:solidFill>
            <a:ln>
              <a:noFill/>
            </a:ln>
            <a:effectLst/>
          </c:spPr>
          <c:invertIfNegative val="0"/>
          <c:dLbls>
            <c:delete val="1"/>
          </c:dLbls>
          <c:cat>
            <c:strRef>
              <c:f>Sheet1!$B$1:$E$1</c:f>
              <c:strCache>
                <c:ptCount val="4"/>
                <c:pt idx="0">
                  <c:v>2019</c:v>
                </c:pt>
                <c:pt idx="1">
                  <c:v>2020</c:v>
                </c:pt>
                <c:pt idx="2">
                  <c:v>2021</c:v>
                </c:pt>
                <c:pt idx="3">
                  <c:v>2022</c:v>
                </c:pt>
              </c:strCache>
            </c:strRef>
          </c:cat>
          <c:val>
            <c:numRef>
              <c:f>Sheet1!$B$6:$E$6</c:f>
              <c:numCache>
                <c:formatCode>_-* #,##0_-;\-* #,##0_-;_-* "-"??_-;_-@_-</c:formatCode>
                <c:ptCount val="4"/>
                <c:pt idx="0">
                  <c:v>6.8778009999999998</c:v>
                </c:pt>
                <c:pt idx="1">
                  <c:v>2.0961409999999998</c:v>
                </c:pt>
                <c:pt idx="2">
                  <c:v>4.4023620000000001</c:v>
                </c:pt>
                <c:pt idx="3">
                  <c:v>2.9422429999999999</c:v>
                </c:pt>
              </c:numCache>
            </c:numRef>
          </c:val>
          <c:extLst>
            <c:ext xmlns:c16="http://schemas.microsoft.com/office/drawing/2014/chart" uri="{C3380CC4-5D6E-409C-BE32-E72D297353CC}">
              <c16:uniqueId val="{00000001-834C-4FEA-ADB6-4BA8CA76FED7}"/>
            </c:ext>
          </c:extLst>
        </c:ser>
        <c:dLbls>
          <c:dLblPos val="ctr"/>
          <c:showLegendKey val="0"/>
          <c:showVal val="1"/>
          <c:showCatName val="0"/>
          <c:showSerName val="0"/>
          <c:showPercent val="0"/>
          <c:showBubbleSize val="0"/>
        </c:dLbls>
        <c:gapWidth val="15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Hybrid/electric/alternative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Sheet1!$B$2:$F$2</c:f>
              <c:numCache>
                <c:formatCode>0%</c:formatCode>
                <c:ptCount val="5"/>
                <c:pt idx="0">
                  <c:v>0.79100731180950989</c:v>
                </c:pt>
                <c:pt idx="1">
                  <c:v>0.68274480296043627</c:v>
                </c:pt>
                <c:pt idx="2">
                  <c:v>0.4941180933578308</c:v>
                </c:pt>
                <c:pt idx="3">
                  <c:v>0.20485129717750875</c:v>
                </c:pt>
                <c:pt idx="4">
                  <c:v>6.4525249611494126E-2</c:v>
                </c:pt>
              </c:numCache>
            </c:numRef>
          </c:val>
          <c:extLst>
            <c:ext xmlns:c16="http://schemas.microsoft.com/office/drawing/2014/chart" uri="{C3380CC4-5D6E-409C-BE32-E72D297353CC}">
              <c16:uniqueId val="{00000000-AC51-49AB-A3C2-6F2D1A4E2EFC}"/>
            </c:ext>
          </c:extLst>
        </c:ser>
        <c:ser>
          <c:idx val="1"/>
          <c:order val="1"/>
          <c:tx>
            <c:strRef>
              <c:f>Sheet1!$A$3</c:f>
              <c:strCache>
                <c:ptCount val="1"/>
                <c:pt idx="0">
                  <c:v>H - dual purpose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Sheet1!$B$3:$F$3</c:f>
              <c:numCache>
                <c:formatCode>0%</c:formatCode>
                <c:ptCount val="5"/>
                <c:pt idx="0">
                  <c:v>0.14536084646554942</c:v>
                </c:pt>
                <c:pt idx="1">
                  <c:v>0.14325211097201185</c:v>
                </c:pt>
                <c:pt idx="2">
                  <c:v>0.24183175464277867</c:v>
                </c:pt>
                <c:pt idx="3">
                  <c:v>0.35729523037255806</c:v>
                </c:pt>
                <c:pt idx="4">
                  <c:v>0.37558168663765962</c:v>
                </c:pt>
              </c:numCache>
            </c:numRef>
          </c:val>
          <c:extLst>
            <c:ext xmlns:c16="http://schemas.microsoft.com/office/drawing/2014/chart" uri="{C3380CC4-5D6E-409C-BE32-E72D297353CC}">
              <c16:uniqueId val="{00000000-3E15-4267-A422-F6207D7FCCB1}"/>
            </c:ext>
          </c:extLst>
        </c:ser>
        <c:ser>
          <c:idx val="2"/>
          <c:order val="2"/>
          <c:tx>
            <c:strRef>
              <c:f>Sheet1!$A$4</c:f>
              <c:strCache>
                <c:ptCount val="1"/>
                <c:pt idx="0">
                  <c:v>C - lower medium</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D-1937-44FC-89FC-086CF5EA45E5}"/>
                </c:ext>
              </c:extLst>
            </c:dLbl>
            <c:dLbl>
              <c:idx val="1"/>
              <c:delete val="1"/>
              <c:extLst>
                <c:ext xmlns:c15="http://schemas.microsoft.com/office/drawing/2012/chart" uri="{CE6537A1-D6FC-4f65-9D91-7224C49458BB}"/>
                <c:ext xmlns:c16="http://schemas.microsoft.com/office/drawing/2014/chart" uri="{C3380CC4-5D6E-409C-BE32-E72D297353CC}">
                  <c16:uniqueId val="{00000011-1937-44FC-89FC-086CF5EA45E5}"/>
                </c:ext>
              </c:extLst>
            </c:dLbl>
            <c:dLbl>
              <c:idx val="3"/>
              <c:layout>
                <c:manualLayout>
                  <c:x val="0"/>
                  <c:y val="3.0368426401401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37-44FC-89FC-086CF5EA45E5}"/>
                </c:ext>
              </c:extLst>
            </c:dLbl>
            <c:dLbl>
              <c:idx val="4"/>
              <c:layout>
                <c:manualLayout>
                  <c:x val="0"/>
                  <c:y val="9.110527920420361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37-44FC-89FC-086CF5EA45E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Sheet1!$B$4:$F$4</c:f>
              <c:numCache>
                <c:formatCode>0%</c:formatCode>
                <c:ptCount val="5"/>
                <c:pt idx="0">
                  <c:v>1.1360194937460448E-2</c:v>
                </c:pt>
                <c:pt idx="1">
                  <c:v>1.8131358633298435E-2</c:v>
                </c:pt>
                <c:pt idx="2">
                  <c:v>6.6931770027916254E-2</c:v>
                </c:pt>
                <c:pt idx="3">
                  <c:v>0.11315640995166643</c:v>
                </c:pt>
                <c:pt idx="4">
                  <c:v>0.13929027201464853</c:v>
                </c:pt>
              </c:numCache>
            </c:numRef>
          </c:val>
          <c:extLst>
            <c:ext xmlns:c16="http://schemas.microsoft.com/office/drawing/2014/chart" uri="{C3380CC4-5D6E-409C-BE32-E72D297353CC}">
              <c16:uniqueId val="{00000001-3E15-4267-A422-F6207D7FCCB1}"/>
            </c:ext>
          </c:extLst>
        </c:ser>
        <c:ser>
          <c:idx val="3"/>
          <c:order val="3"/>
          <c:tx>
            <c:strRef>
              <c:f>Sheet1!$A$5</c:f>
              <c:strCache>
                <c:ptCount val="1"/>
                <c:pt idx="0">
                  <c:v>B - supermini</c:v>
                </c:pt>
              </c:strCache>
            </c:strRef>
          </c:tx>
          <c:spPr>
            <a:solidFill>
              <a:schemeClr val="accent4"/>
            </a:solidFill>
            <a:ln>
              <a:noFill/>
            </a:ln>
            <a:effectLst/>
          </c:spPr>
          <c:invertIfNegative val="0"/>
          <c:dLbls>
            <c:dLbl>
              <c:idx val="1"/>
              <c:layout>
                <c:manualLayout>
                  <c:x val="-1.126643913190933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937-44FC-89FC-086CF5EA45E5}"/>
                </c:ext>
              </c:extLst>
            </c:dLbl>
            <c:dLbl>
              <c:idx val="3"/>
              <c:layout>
                <c:manualLayout>
                  <c:x val="0"/>
                  <c:y val="-6.073685280280250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37-44FC-89FC-086CF5EA45E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Sheet1!$B$5:$F$5</c:f>
              <c:numCache>
                <c:formatCode>0%</c:formatCode>
                <c:ptCount val="5"/>
                <c:pt idx="0">
                  <c:v>2.3406719679101132E-2</c:v>
                </c:pt>
                <c:pt idx="1">
                  <c:v>1.7095060721163055E-2</c:v>
                </c:pt>
                <c:pt idx="2">
                  <c:v>5.1529428727082868E-2</c:v>
                </c:pt>
                <c:pt idx="3">
                  <c:v>8.7416084241751082E-2</c:v>
                </c:pt>
                <c:pt idx="4">
                  <c:v>0.15071492077665971</c:v>
                </c:pt>
              </c:numCache>
            </c:numRef>
          </c:val>
          <c:extLst>
            <c:ext xmlns:c16="http://schemas.microsoft.com/office/drawing/2014/chart" uri="{C3380CC4-5D6E-409C-BE32-E72D297353CC}">
              <c16:uniqueId val="{00000000-834C-4FEA-ADB6-4BA8CA76FED7}"/>
            </c:ext>
          </c:extLst>
        </c:ser>
        <c:ser>
          <c:idx val="4"/>
          <c:order val="4"/>
          <c:tx>
            <c:strRef>
              <c:f>Sheet1!$A$6</c:f>
              <c:strCache>
                <c:ptCount val="1"/>
                <c:pt idx="0">
                  <c:v>Z - range</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570-4932-80A5-E1A8CF5E059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Sheet1!$B$6:$F$6</c:f>
              <c:numCache>
                <c:formatCode>0%</c:formatCode>
                <c:ptCount val="5"/>
                <c:pt idx="0">
                  <c:v>2.5856645396788407E-4</c:v>
                </c:pt>
                <c:pt idx="1">
                  <c:v>6.2437010613065606E-2</c:v>
                </c:pt>
                <c:pt idx="2">
                  <c:v>8.9589444310221894E-2</c:v>
                </c:pt>
                <c:pt idx="3">
                  <c:v>8.0385444070063844E-2</c:v>
                </c:pt>
                <c:pt idx="4">
                  <c:v>6.5042607952953621E-2</c:v>
                </c:pt>
              </c:numCache>
            </c:numRef>
          </c:val>
          <c:extLst>
            <c:ext xmlns:c16="http://schemas.microsoft.com/office/drawing/2014/chart" uri="{C3380CC4-5D6E-409C-BE32-E72D297353CC}">
              <c16:uniqueId val="{00000001-834C-4FEA-ADB6-4BA8CA76FED7}"/>
            </c:ext>
          </c:extLst>
        </c:ser>
        <c:ser>
          <c:idx val="5"/>
          <c:order val="5"/>
          <c:tx>
            <c:strRef>
              <c:f>Sheet1!$A$7</c:f>
              <c:strCache>
                <c:ptCount val="1"/>
                <c:pt idx="0">
                  <c:v>I - multi purpose vehicle</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F-1937-44FC-89FC-086CF5EA45E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Sheet1!$B$7:$F$7</c:f>
              <c:numCache>
                <c:formatCode>0%</c:formatCode>
                <c:ptCount val="5"/>
                <c:pt idx="0">
                  <c:v>0</c:v>
                </c:pt>
                <c:pt idx="1">
                  <c:v>3.8789547584102163E-2</c:v>
                </c:pt>
                <c:pt idx="2">
                  <c:v>2.9058089272531128E-2</c:v>
                </c:pt>
                <c:pt idx="3">
                  <c:v>6.4538307457197533E-2</c:v>
                </c:pt>
                <c:pt idx="4">
                  <c:v>5.9289707427804116E-2</c:v>
                </c:pt>
              </c:numCache>
            </c:numRef>
          </c:val>
          <c:extLst>
            <c:ext xmlns:c16="http://schemas.microsoft.com/office/drawing/2014/chart" uri="{C3380CC4-5D6E-409C-BE32-E72D297353CC}">
              <c16:uniqueId val="{00000002-834C-4FEA-ADB6-4BA8CA76FED7}"/>
            </c:ext>
          </c:extLst>
        </c:ser>
        <c:ser>
          <c:idx val="6"/>
          <c:order val="6"/>
          <c:tx>
            <c:strRef>
              <c:f>Sheet1!$A$8</c:f>
              <c:strCache>
                <c:ptCount val="1"/>
                <c:pt idx="0">
                  <c:v>A - mini</c:v>
                </c:pt>
              </c:strCache>
            </c:strRef>
          </c:tx>
          <c:spPr>
            <a:solidFill>
              <a:schemeClr val="accent1">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BC10-46E1-AD5E-B84A3FC7F6A0}"/>
                </c:ext>
              </c:extLst>
            </c:dLbl>
            <c:dLbl>
              <c:idx val="1"/>
              <c:delete val="1"/>
              <c:extLst>
                <c:ext xmlns:c15="http://schemas.microsoft.com/office/drawing/2012/chart" uri="{CE6537A1-D6FC-4f65-9D91-7224C49458BB}"/>
                <c:ext xmlns:c16="http://schemas.microsoft.com/office/drawing/2014/chart" uri="{C3380CC4-5D6E-409C-BE32-E72D297353CC}">
                  <c16:uniqueId val="{00000001-BC10-46E1-AD5E-B84A3FC7F6A0}"/>
                </c:ext>
              </c:extLst>
            </c:dLbl>
            <c:dLbl>
              <c:idx val="2"/>
              <c:delete val="1"/>
              <c:extLst>
                <c:ext xmlns:c15="http://schemas.microsoft.com/office/drawing/2012/chart" uri="{CE6537A1-D6FC-4f65-9D91-7224C49458BB}"/>
                <c:ext xmlns:c16="http://schemas.microsoft.com/office/drawing/2014/chart" uri="{C3380CC4-5D6E-409C-BE32-E72D297353CC}">
                  <c16:uniqueId val="{00000000-BC10-46E1-AD5E-B84A3FC7F6A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Sheet1!$B$8:$F$8</c:f>
              <c:numCache>
                <c:formatCode>0%</c:formatCode>
                <c:ptCount val="5"/>
                <c:pt idx="0">
                  <c:v>0</c:v>
                </c:pt>
                <c:pt idx="1">
                  <c:v>6.5278229713986577E-3</c:v>
                </c:pt>
                <c:pt idx="2">
                  <c:v>7.1724598334998411E-3</c:v>
                </c:pt>
                <c:pt idx="3">
                  <c:v>5.6163374261952115E-2</c:v>
                </c:pt>
                <c:pt idx="4">
                  <c:v>6.3517301944943677E-2</c:v>
                </c:pt>
              </c:numCache>
            </c:numRef>
          </c:val>
          <c:extLst>
            <c:ext xmlns:c16="http://schemas.microsoft.com/office/drawing/2014/chart" uri="{C3380CC4-5D6E-409C-BE32-E72D297353CC}">
              <c16:uniqueId val="{00000000-66E9-4269-9BEB-BB9EC6CC7426}"/>
            </c:ext>
          </c:extLst>
        </c:ser>
        <c:ser>
          <c:idx val="7"/>
          <c:order val="7"/>
          <c:tx>
            <c:strRef>
              <c:f>Sheet1!$A$9</c:f>
              <c:strCache>
                <c:ptCount val="1"/>
                <c:pt idx="0">
                  <c:v>D - upper medium</c:v>
                </c:pt>
              </c:strCache>
            </c:strRef>
          </c:tx>
          <c:spPr>
            <a:solidFill>
              <a:schemeClr val="accent2">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1937-44FC-89FC-086CF5EA45E5}"/>
                </c:ext>
              </c:extLst>
            </c:dLbl>
            <c:dLbl>
              <c:idx val="3"/>
              <c:delete val="1"/>
              <c:extLst>
                <c:ext xmlns:c15="http://schemas.microsoft.com/office/drawing/2012/chart" uri="{CE6537A1-D6FC-4f65-9D91-7224C49458BB}"/>
                <c:ext xmlns:c16="http://schemas.microsoft.com/office/drawing/2014/chart" uri="{C3380CC4-5D6E-409C-BE32-E72D297353CC}">
                  <c16:uniqueId val="{0000000A-1937-44FC-89FC-086CF5EA45E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Sheet1!$B$9:$F$9</c:f>
              <c:numCache>
                <c:formatCode>0%</c:formatCode>
                <c:ptCount val="5"/>
                <c:pt idx="0">
                  <c:v>6.4679305394881782E-5</c:v>
                </c:pt>
                <c:pt idx="1">
                  <c:v>2.3793172062218083E-2</c:v>
                </c:pt>
                <c:pt idx="2">
                  <c:v>1.2795411858175241E-2</c:v>
                </c:pt>
                <c:pt idx="3">
                  <c:v>9.6205664403851195E-3</c:v>
                </c:pt>
                <c:pt idx="4">
                  <c:v>5.3186151596704312E-2</c:v>
                </c:pt>
              </c:numCache>
            </c:numRef>
          </c:val>
          <c:extLst>
            <c:ext xmlns:c16="http://schemas.microsoft.com/office/drawing/2014/chart" uri="{C3380CC4-5D6E-409C-BE32-E72D297353CC}">
              <c16:uniqueId val="{0000000B-680F-40CE-998B-39608553182A}"/>
            </c:ext>
          </c:extLst>
        </c:ser>
        <c:ser>
          <c:idx val="8"/>
          <c:order val="8"/>
          <c:tx>
            <c:strRef>
              <c:f>Sheet1!$A$10</c:f>
              <c:strCache>
                <c:ptCount val="1"/>
                <c:pt idx="0">
                  <c:v>E - executive</c:v>
                </c:pt>
              </c:strCache>
            </c:strRef>
          </c:tx>
          <c:spPr>
            <a:solidFill>
              <a:schemeClr val="accent3">
                <a:lumMod val="60000"/>
              </a:schemeClr>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937-44FC-89FC-086CF5EA45E5}"/>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37-44FC-89FC-086CF5EA45E5}"/>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937-44FC-89FC-086CF5EA45E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2022</c:v>
                </c:pt>
                <c:pt idx="1">
                  <c:v>2021</c:v>
                </c:pt>
                <c:pt idx="2">
                  <c:v>2020</c:v>
                </c:pt>
                <c:pt idx="3">
                  <c:v>2019</c:v>
                </c:pt>
                <c:pt idx="4">
                  <c:v>2018</c:v>
                </c:pt>
              </c:strCache>
            </c:strRef>
          </c:cat>
          <c:val>
            <c:numRef>
              <c:f>Sheet1!$B$10:$F$10</c:f>
              <c:numCache>
                <c:formatCode>0%</c:formatCode>
                <c:ptCount val="5"/>
                <c:pt idx="0">
                  <c:v>2.8541681349016329E-2</c:v>
                </c:pt>
                <c:pt idx="1">
                  <c:v>5.815425325880785E-3</c:v>
                </c:pt>
                <c:pt idx="2">
                  <c:v>6.9674759131136332E-3</c:v>
                </c:pt>
                <c:pt idx="3">
                  <c:v>2.6573286026916911E-2</c:v>
                </c:pt>
                <c:pt idx="4">
                  <c:v>2.8852102037132343E-2</c:v>
                </c:pt>
              </c:numCache>
            </c:numRef>
          </c:val>
          <c:extLst>
            <c:ext xmlns:c16="http://schemas.microsoft.com/office/drawing/2014/chart" uri="{C3380CC4-5D6E-409C-BE32-E72D297353CC}">
              <c16:uniqueId val="{00000001-3DBC-44F2-9828-7D8EBAD14EB3}"/>
            </c:ext>
          </c:extLst>
        </c:ser>
        <c:dLbls>
          <c:dLblPos val="ctr"/>
          <c:showLegendKey val="0"/>
          <c:showVal val="1"/>
          <c:showCatName val="0"/>
          <c:showSerName val="0"/>
          <c:showPercent val="0"/>
          <c:showBubbleSize val="0"/>
        </c:dLbls>
        <c:gapWidth val="150"/>
        <c:overlap val="100"/>
        <c:axId val="646226728"/>
        <c:axId val="646226400"/>
      </c:barChart>
      <c:catAx>
        <c:axId val="646226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sz="1000" b="1" i="0" u="none" strike="noStrike" kern="1200" baseline="0" dirty="0">
                    <a:solidFill>
                      <a:prstClr val="black"/>
                    </a:solidFill>
                  </a:rPr>
                  <a:t>Impacts (R/W)</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Volkswagen Group</c:v>
                </c:pt>
              </c:strCache>
            </c:strRef>
          </c:tx>
          <c:spPr>
            <a:solidFill>
              <a:schemeClr val="accent1">
                <a:shade val="42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Sheet1!$B$2:$B$14</c:f>
              <c:numCache>
                <c:formatCode>0</c:formatCode>
                <c:ptCount val="13"/>
                <c:pt idx="0">
                  <c:v>4.7211579690000001</c:v>
                </c:pt>
                <c:pt idx="1">
                  <c:v>6.7291555503999998</c:v>
                </c:pt>
                <c:pt idx="2">
                  <c:v>5.1634614996999995</c:v>
                </c:pt>
                <c:pt idx="3">
                  <c:v>6.7875790433999992</c:v>
                </c:pt>
                <c:pt idx="4">
                  <c:v>6.9627769288999994</c:v>
                </c:pt>
                <c:pt idx="5">
                  <c:v>5.6356476156999999</c:v>
                </c:pt>
                <c:pt idx="6">
                  <c:v>5.6258646839999997</c:v>
                </c:pt>
                <c:pt idx="7">
                  <c:v>5.9506419350000002</c:v>
                </c:pt>
                <c:pt idx="8">
                  <c:v>5.2422199000000003</c:v>
                </c:pt>
                <c:pt idx="9">
                  <c:v>4.6535087175000003</c:v>
                </c:pt>
                <c:pt idx="10">
                  <c:v>4.2814050806999999</c:v>
                </c:pt>
                <c:pt idx="11">
                  <c:v>3.9564238978000001</c:v>
                </c:pt>
                <c:pt idx="12">
                  <c:v>2.87537121</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Toyota GB</c:v>
                </c:pt>
              </c:strCache>
            </c:strRef>
          </c:tx>
          <c:spPr>
            <a:solidFill>
              <a:schemeClr val="accent1">
                <a:shade val="55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Sheet1!$C$2:$C$14</c:f>
              <c:numCache>
                <c:formatCode>0</c:formatCode>
                <c:ptCount val="13"/>
                <c:pt idx="0">
                  <c:v>1.6464532725999999</c:v>
                </c:pt>
                <c:pt idx="1">
                  <c:v>1.5285765273</c:v>
                </c:pt>
                <c:pt idx="2">
                  <c:v>2.8770091565999998</c:v>
                </c:pt>
                <c:pt idx="3">
                  <c:v>2.4818529953000001</c:v>
                </c:pt>
                <c:pt idx="4">
                  <c:v>2.8181773707</c:v>
                </c:pt>
                <c:pt idx="5">
                  <c:v>2.9673734999999999</c:v>
                </c:pt>
                <c:pt idx="6">
                  <c:v>2.8823519000000002</c:v>
                </c:pt>
                <c:pt idx="7">
                  <c:v>3.0825505</c:v>
                </c:pt>
                <c:pt idx="8">
                  <c:v>2.866192957</c:v>
                </c:pt>
                <c:pt idx="9">
                  <c:v>3.006237923</c:v>
                </c:pt>
                <c:pt idx="10">
                  <c:v>2.9623777499999999</c:v>
                </c:pt>
                <c:pt idx="11">
                  <c:v>2.641257816</c:v>
                </c:pt>
                <c:pt idx="12">
                  <c:v>1.868428988</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Vauxhall Motors</c:v>
                </c:pt>
              </c:strCache>
            </c:strRef>
          </c:tx>
          <c:spPr>
            <a:solidFill>
              <a:schemeClr val="accent1">
                <a:shade val="68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Sheet1!$D$2:$D$14</c:f>
              <c:numCache>
                <c:formatCode>0</c:formatCode>
                <c:ptCount val="13"/>
                <c:pt idx="0">
                  <c:v>4.2621737063000005</c:v>
                </c:pt>
                <c:pt idx="1">
                  <c:v>2.6086134058000003</c:v>
                </c:pt>
                <c:pt idx="2">
                  <c:v>2.9281936491000002</c:v>
                </c:pt>
                <c:pt idx="3">
                  <c:v>3.2564137121999996</c:v>
                </c:pt>
                <c:pt idx="4">
                  <c:v>1.8738514007</c:v>
                </c:pt>
                <c:pt idx="5">
                  <c:v>1.4262177508</c:v>
                </c:pt>
                <c:pt idx="6">
                  <c:v>1.6628594753299999</c:v>
                </c:pt>
                <c:pt idx="7">
                  <c:v>1.60674165</c:v>
                </c:pt>
                <c:pt idx="8">
                  <c:v>2.2569848408000004</c:v>
                </c:pt>
                <c:pt idx="9">
                  <c:v>3.3570468779999998</c:v>
                </c:pt>
                <c:pt idx="10">
                  <c:v>2.4562138450000002</c:v>
                </c:pt>
                <c:pt idx="11">
                  <c:v>1.2932039</c:v>
                </c:pt>
                <c:pt idx="12">
                  <c:v>1.0560320000000001</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Renault UK</c:v>
                </c:pt>
              </c:strCache>
            </c:strRef>
          </c:tx>
          <c:spPr>
            <a:solidFill>
              <a:schemeClr val="accent1">
                <a:shade val="80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Sheet1!$E$2:$E$14</c:f>
              <c:numCache>
                <c:formatCode>0</c:formatCode>
                <c:ptCount val="13"/>
                <c:pt idx="0">
                  <c:v>2.4124333271</c:v>
                </c:pt>
                <c:pt idx="1">
                  <c:v>2.9715692939</c:v>
                </c:pt>
                <c:pt idx="2">
                  <c:v>1.5196337869000001</c:v>
                </c:pt>
                <c:pt idx="3">
                  <c:v>2.1893886921999997</c:v>
                </c:pt>
                <c:pt idx="4">
                  <c:v>2.1293003924999998</c:v>
                </c:pt>
                <c:pt idx="5">
                  <c:v>2.3273378736999999</c:v>
                </c:pt>
                <c:pt idx="6">
                  <c:v>1.8357607300000001</c:v>
                </c:pt>
                <c:pt idx="7">
                  <c:v>2.3885038999999999</c:v>
                </c:pt>
                <c:pt idx="8">
                  <c:v>2.0038735779999999</c:v>
                </c:pt>
                <c:pt idx="9">
                  <c:v>2.0095399469999999</c:v>
                </c:pt>
                <c:pt idx="10">
                  <c:v>1.8489165717</c:v>
                </c:pt>
                <c:pt idx="11">
                  <c:v>1.7591639999999999</c:v>
                </c:pt>
                <c:pt idx="12">
                  <c:v>1.4520511</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Ford </c:v>
                </c:pt>
              </c:strCache>
            </c:strRef>
          </c:tx>
          <c:spPr>
            <a:solidFill>
              <a:schemeClr val="accent1">
                <a:shade val="93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Sheet1!$F$2:$F$14</c:f>
              <c:numCache>
                <c:formatCode>0</c:formatCode>
                <c:ptCount val="13"/>
                <c:pt idx="0">
                  <c:v>3.3094147014000002</c:v>
                </c:pt>
                <c:pt idx="1">
                  <c:v>2.6814389664</c:v>
                </c:pt>
                <c:pt idx="2">
                  <c:v>2.0594223120999997</c:v>
                </c:pt>
                <c:pt idx="3">
                  <c:v>2.2851798297999997</c:v>
                </c:pt>
                <c:pt idx="4">
                  <c:v>1.7626597900000001</c:v>
                </c:pt>
                <c:pt idx="5">
                  <c:v>1.7632014</c:v>
                </c:pt>
                <c:pt idx="6">
                  <c:v>2.4491765999999999</c:v>
                </c:pt>
                <c:pt idx="7">
                  <c:v>1.6039505000000001</c:v>
                </c:pt>
                <c:pt idx="8">
                  <c:v>1.9103629</c:v>
                </c:pt>
                <c:pt idx="9">
                  <c:v>2.4892131031</c:v>
                </c:pt>
                <c:pt idx="10">
                  <c:v>1.6662828999999999</c:v>
                </c:pt>
                <c:pt idx="11">
                  <c:v>1.1066681</c:v>
                </c:pt>
                <c:pt idx="12">
                  <c:v>0.32097257499999998</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Peugeot </c:v>
                </c:pt>
              </c:strCache>
            </c:strRef>
          </c:tx>
          <c:spPr>
            <a:solidFill>
              <a:schemeClr val="accent1">
                <a:tint val="94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Sheet1!$G$2:$G$14</c:f>
              <c:numCache>
                <c:formatCode>0</c:formatCode>
                <c:ptCount val="13"/>
                <c:pt idx="0">
                  <c:v>2.423180855</c:v>
                </c:pt>
                <c:pt idx="1">
                  <c:v>2.2591675150000001</c:v>
                </c:pt>
                <c:pt idx="2">
                  <c:v>2.6402171000000001</c:v>
                </c:pt>
                <c:pt idx="3">
                  <c:v>1.3584196404000002</c:v>
                </c:pt>
                <c:pt idx="4">
                  <c:v>2.7843847256999998</c:v>
                </c:pt>
                <c:pt idx="5">
                  <c:v>2.6289491471999997</c:v>
                </c:pt>
                <c:pt idx="6">
                  <c:v>1.5134601999999999</c:v>
                </c:pt>
                <c:pt idx="7">
                  <c:v>1.8128998999999999</c:v>
                </c:pt>
                <c:pt idx="8">
                  <c:v>1.7473633230000001</c:v>
                </c:pt>
                <c:pt idx="9">
                  <c:v>1.3636558999999999</c:v>
                </c:pt>
                <c:pt idx="10">
                  <c:v>1.0334279040000001</c:v>
                </c:pt>
                <c:pt idx="11">
                  <c:v>0.96895619099999997</c:v>
                </c:pt>
                <c:pt idx="12">
                  <c:v>0.44370970700000001</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Nissan GB</c:v>
                </c:pt>
              </c:strCache>
            </c:strRef>
          </c:tx>
          <c:spPr>
            <a:solidFill>
              <a:schemeClr val="accent1">
                <a:tint val="81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Sheet1!$H$2:$H$14</c:f>
              <c:numCache>
                <c:formatCode>0</c:formatCode>
                <c:ptCount val="13"/>
                <c:pt idx="0">
                  <c:v>2.2100979789999999</c:v>
                </c:pt>
                <c:pt idx="1">
                  <c:v>2.6193401843999999</c:v>
                </c:pt>
                <c:pt idx="2">
                  <c:v>1.6806555242999999</c:v>
                </c:pt>
                <c:pt idx="3">
                  <c:v>1.6422858828</c:v>
                </c:pt>
                <c:pt idx="4">
                  <c:v>2.1167660267000001</c:v>
                </c:pt>
                <c:pt idx="5">
                  <c:v>1.8384528</c:v>
                </c:pt>
                <c:pt idx="6">
                  <c:v>2.0071543725000001</c:v>
                </c:pt>
                <c:pt idx="7">
                  <c:v>1.6750011446000002</c:v>
                </c:pt>
                <c:pt idx="8">
                  <c:v>1.7888642020999999</c:v>
                </c:pt>
                <c:pt idx="9">
                  <c:v>1.5058931600000001</c:v>
                </c:pt>
                <c:pt idx="10">
                  <c:v>0.59890509999999997</c:v>
                </c:pt>
                <c:pt idx="11">
                  <c:v>0.9845872</c:v>
                </c:pt>
                <c:pt idx="12">
                  <c:v>1.497158</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Kia UK</c:v>
                </c:pt>
              </c:strCache>
            </c:strRef>
          </c:tx>
          <c:spPr>
            <a:solidFill>
              <a:schemeClr val="accent1">
                <a:tint val="69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Sheet1!$I$2:$I$14</c:f>
              <c:numCache>
                <c:formatCode>0</c:formatCode>
                <c:ptCount val="13"/>
                <c:pt idx="0">
                  <c:v>0.97478569999999998</c:v>
                </c:pt>
                <c:pt idx="1">
                  <c:v>1.9589756300000001</c:v>
                </c:pt>
                <c:pt idx="2">
                  <c:v>2.1447948999999999</c:v>
                </c:pt>
                <c:pt idx="3">
                  <c:v>1.7626919999999999</c:v>
                </c:pt>
                <c:pt idx="4">
                  <c:v>1.8096175000000001</c:v>
                </c:pt>
                <c:pt idx="5">
                  <c:v>1.527397981</c:v>
                </c:pt>
                <c:pt idx="6">
                  <c:v>2.0008435539999998</c:v>
                </c:pt>
                <c:pt idx="7">
                  <c:v>1.436796787</c:v>
                </c:pt>
                <c:pt idx="8">
                  <c:v>1.3960718270000001</c:v>
                </c:pt>
                <c:pt idx="9">
                  <c:v>1.7021892320000001</c:v>
                </c:pt>
                <c:pt idx="10">
                  <c:v>2.2804920000000002</c:v>
                </c:pt>
                <c:pt idx="11">
                  <c:v>1.5106693874999999</c:v>
                </c:pt>
                <c:pt idx="12">
                  <c:v>1.3745268166</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Mercedes-Benz</c:v>
                </c:pt>
              </c:strCache>
            </c:strRef>
          </c:tx>
          <c:spPr>
            <a:solidFill>
              <a:schemeClr val="accent1">
                <a:tint val="56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Sheet1!$J$2:$J$14</c:f>
              <c:numCache>
                <c:formatCode>0</c:formatCode>
                <c:ptCount val="13"/>
                <c:pt idx="0">
                  <c:v>1.0631742971</c:v>
                </c:pt>
                <c:pt idx="1">
                  <c:v>0.91779454000000005</c:v>
                </c:pt>
                <c:pt idx="2">
                  <c:v>1.1129857129</c:v>
                </c:pt>
                <c:pt idx="3">
                  <c:v>1.7236817280000001</c:v>
                </c:pt>
                <c:pt idx="4">
                  <c:v>1.7107847730999999</c:v>
                </c:pt>
                <c:pt idx="5">
                  <c:v>2.0112623940000001</c:v>
                </c:pt>
                <c:pt idx="6">
                  <c:v>2.1438770479999998</c:v>
                </c:pt>
                <c:pt idx="7">
                  <c:v>2.1613421000000002</c:v>
                </c:pt>
                <c:pt idx="8">
                  <c:v>2.6293663</c:v>
                </c:pt>
                <c:pt idx="9">
                  <c:v>2.3340388000000001</c:v>
                </c:pt>
                <c:pt idx="10">
                  <c:v>1.9752954899999999</c:v>
                </c:pt>
                <c:pt idx="11">
                  <c:v>1.4020627999999999</c:v>
                </c:pt>
                <c:pt idx="12">
                  <c:v>0.37207960000000001</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Fiat Group</c:v>
                </c:pt>
              </c:strCache>
            </c:strRef>
          </c:tx>
          <c:spPr>
            <a:solidFill>
              <a:schemeClr val="accent1">
                <a:tint val="43000"/>
              </a:schemeClr>
            </a:solidFill>
            <a:ln w="25400">
              <a:solidFill>
                <a:schemeClr val="bg1"/>
              </a:solidFill>
            </a:ln>
            <a:effectLst/>
          </c:spP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Sheet1!$K$2:$K$14</c:f>
              <c:numCache>
                <c:formatCode>0</c:formatCode>
                <c:ptCount val="13"/>
                <c:pt idx="0">
                  <c:v>2.0164749830999997</c:v>
                </c:pt>
                <c:pt idx="1">
                  <c:v>3.1008578</c:v>
                </c:pt>
                <c:pt idx="2">
                  <c:v>1.6423209999999999</c:v>
                </c:pt>
                <c:pt idx="3">
                  <c:v>1.2195566577000001</c:v>
                </c:pt>
                <c:pt idx="4">
                  <c:v>0.99492566000000005</c:v>
                </c:pt>
                <c:pt idx="5">
                  <c:v>1.3827796000000001</c:v>
                </c:pt>
                <c:pt idx="6">
                  <c:v>2.10991223633</c:v>
                </c:pt>
                <c:pt idx="7">
                  <c:v>2.0448355</c:v>
                </c:pt>
                <c:pt idx="8">
                  <c:v>2.6985391000000001</c:v>
                </c:pt>
                <c:pt idx="9">
                  <c:v>1.8492782000000001</c:v>
                </c:pt>
                <c:pt idx="10">
                  <c:v>0.79787455799999996</c:v>
                </c:pt>
                <c:pt idx="11">
                  <c:v>0.604459305</c:v>
                </c:pt>
                <c:pt idx="12">
                  <c:v>0.29420770499999999</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Share of impacts</a:t>
                </a:r>
                <a:r>
                  <a:rPr lang="en-GB" baseline="0" dirty="0"/>
                  <a:t> (R/W)</a:t>
                </a:r>
                <a:endParaRPr lang="en-GB"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5902745496464561"/>
          <c:y val="1.9057799441229772E-2"/>
          <c:w val="0.13424989569747794"/>
          <c:h val="0.700406748335539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22225">
      <a:solidFill>
        <a:schemeClr val="bg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Total Impacts</c:v>
                </c:pt>
              </c:strCache>
            </c:strRef>
          </c:tx>
          <c:spPr>
            <a:solidFill>
              <a:schemeClr val="accent1"/>
            </a:solidFill>
            <a:ln>
              <a:noFill/>
            </a:ln>
            <a:effectLst/>
          </c:spPr>
          <c:invertIfNegative val="0"/>
          <c:dLbls>
            <c:dLbl>
              <c:idx val="9"/>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8F-45B4-BB52-AD13A595CA69}"/>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SEAT</c:v>
                </c:pt>
                <c:pt idx="1">
                  <c:v>FORD MOTOR COMPANY</c:v>
                </c:pt>
                <c:pt idx="2">
                  <c:v>HYUNDAI CARS</c:v>
                </c:pt>
                <c:pt idx="3">
                  <c:v>Cupra</c:v>
                </c:pt>
                <c:pt idx="4">
                  <c:v>VOLKSWAGEN GROUP UK</c:v>
                </c:pt>
                <c:pt idx="5">
                  <c:v>Lexus</c:v>
                </c:pt>
                <c:pt idx="6">
                  <c:v>CITROEN UK</c:v>
                </c:pt>
                <c:pt idx="7">
                  <c:v>POLESTAR AUTOMOTIVE</c:v>
                </c:pt>
                <c:pt idx="8">
                  <c:v>VOLVO CAR UK</c:v>
                </c:pt>
                <c:pt idx="9">
                  <c:v>Audi</c:v>
                </c:pt>
              </c:strCache>
            </c:strRef>
          </c:cat>
          <c:val>
            <c:numRef>
              <c:f>Sheet1!$B$2:$B$11</c:f>
              <c:numCache>
                <c:formatCode>_-* #,##0_-;\-* #,##0_-;_-* "-"??_-;_-@_-</c:formatCode>
                <c:ptCount val="10"/>
                <c:pt idx="0">
                  <c:v>2985.8723220000002</c:v>
                </c:pt>
                <c:pt idx="1">
                  <c:v>2658.2131639999998</c:v>
                </c:pt>
                <c:pt idx="2">
                  <c:v>2136.4762430000001</c:v>
                </c:pt>
                <c:pt idx="3">
                  <c:v>1837.7038259999999</c:v>
                </c:pt>
                <c:pt idx="4">
                  <c:v>970.31609400000002</c:v>
                </c:pt>
                <c:pt idx="5">
                  <c:v>839.98325</c:v>
                </c:pt>
                <c:pt idx="6">
                  <c:v>803.989644</c:v>
                </c:pt>
                <c:pt idx="7">
                  <c:v>394.115476</c:v>
                </c:pt>
                <c:pt idx="8">
                  <c:v>250.34460000000001</c:v>
                </c:pt>
                <c:pt idx="9">
                  <c:v>69.600200000000001</c:v>
                </c:pt>
              </c:numCache>
            </c:numRef>
          </c:val>
          <c:extLst>
            <c:ext xmlns:c16="http://schemas.microsoft.com/office/drawing/2014/chart" uri="{C3380CC4-5D6E-409C-BE32-E72D297353CC}">
              <c16:uniqueId val="{00000000-4372-467D-8C78-E199144E7507}"/>
            </c:ext>
          </c:extLst>
        </c:ser>
        <c:dLbls>
          <c:dLblPos val="ctr"/>
          <c:showLegendKey val="0"/>
          <c:showVal val="1"/>
          <c:showCatName val="0"/>
          <c:showSerName val="0"/>
          <c:showPercent val="0"/>
          <c:showBubbleSize val="0"/>
        </c:dLbls>
        <c:gapWidth val="100"/>
        <c:overlap val="100"/>
        <c:axId val="953603224"/>
        <c:axId val="953603584"/>
      </c:barChart>
      <c:catAx>
        <c:axId val="953603224"/>
        <c:scaling>
          <c:orientation val="minMax"/>
        </c:scaling>
        <c:delete val="1"/>
        <c:axPos val="b"/>
        <c:numFmt formatCode="General" sourceLinked="1"/>
        <c:majorTickMark val="out"/>
        <c:minorTickMark val="none"/>
        <c:tickLblPos val="nextTo"/>
        <c:crossAx val="953603584"/>
        <c:crosses val="autoZero"/>
        <c:auto val="1"/>
        <c:lblAlgn val="ctr"/>
        <c:lblOffset val="100"/>
        <c:noMultiLvlLbl val="0"/>
      </c:catAx>
      <c:valAx>
        <c:axId val="953603584"/>
        <c:scaling>
          <c:orientation val="minMax"/>
          <c:max val="3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Impacts (R/W) Million</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53603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Sponsorship Impacts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_-* #,##0_-;\-* #,##0_-;_-* "-"??_-;_-@_-</c:formatCode>
                <c:ptCount val="12"/>
                <c:pt idx="0">
                  <c:v>1571.264091</c:v>
                </c:pt>
                <c:pt idx="1">
                  <c:v>1257.8677640000001</c:v>
                </c:pt>
                <c:pt idx="2">
                  <c:v>1676.739386</c:v>
                </c:pt>
                <c:pt idx="3">
                  <c:v>942.778412</c:v>
                </c:pt>
                <c:pt idx="4">
                  <c:v>842.52962400000001</c:v>
                </c:pt>
                <c:pt idx="5">
                  <c:v>740.65258900000003</c:v>
                </c:pt>
                <c:pt idx="6">
                  <c:v>1346.7426599999999</c:v>
                </c:pt>
                <c:pt idx="7">
                  <c:v>1221.8624769999999</c:v>
                </c:pt>
                <c:pt idx="8">
                  <c:v>1136.5704169999999</c:v>
                </c:pt>
                <c:pt idx="9">
                  <c:v>921.44962499999997</c:v>
                </c:pt>
                <c:pt idx="10">
                  <c:v>533.12441100000001</c:v>
                </c:pt>
                <c:pt idx="11">
                  <c:v>887.64649899999995</c:v>
                </c:pt>
              </c:numCache>
            </c:numRef>
          </c:val>
          <c:extLst>
            <c:ext xmlns:c16="http://schemas.microsoft.com/office/drawing/2014/chart" uri="{C3380CC4-5D6E-409C-BE32-E72D297353CC}">
              <c16:uniqueId val="{00000000-4372-467D-8C78-E199144E7507}"/>
            </c:ext>
          </c:extLst>
        </c:ser>
        <c:ser>
          <c:idx val="1"/>
          <c:order val="1"/>
          <c:tx>
            <c:strRef>
              <c:f>Sheet1!$C$1</c:f>
              <c:strCache>
                <c:ptCount val="1"/>
                <c:pt idx="0">
                  <c:v>Linear Impacts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_-* #,##0_-;\-* #,##0_-;_-* "-"??_-;_-@_-</c:formatCode>
                <c:ptCount val="12"/>
                <c:pt idx="0">
                  <c:v>1304.879645</c:v>
                </c:pt>
                <c:pt idx="1">
                  <c:v>1113.7119049999999</c:v>
                </c:pt>
                <c:pt idx="2">
                  <c:v>1292.1666230000001</c:v>
                </c:pt>
                <c:pt idx="3">
                  <c:v>1008.833659</c:v>
                </c:pt>
                <c:pt idx="4">
                  <c:v>756.91478900000004</c:v>
                </c:pt>
                <c:pt idx="5">
                  <c:v>1557.0373890000001</c:v>
                </c:pt>
                <c:pt idx="6">
                  <c:v>1661.4530010000001</c:v>
                </c:pt>
                <c:pt idx="7">
                  <c:v>1816.7023710000001</c:v>
                </c:pt>
                <c:pt idx="8">
                  <c:v>1461.566505</c:v>
                </c:pt>
                <c:pt idx="9">
                  <c:v>1503.487433</c:v>
                </c:pt>
                <c:pt idx="10">
                  <c:v>1428.9142850000001</c:v>
                </c:pt>
                <c:pt idx="11">
                  <c:v>812.23652000000004</c:v>
                </c:pt>
              </c:numCache>
            </c:numRef>
          </c:val>
          <c:extLst>
            <c:ext xmlns:c16="http://schemas.microsoft.com/office/drawing/2014/chart" uri="{C3380CC4-5D6E-409C-BE32-E72D297353CC}">
              <c16:uniqueId val="{00000001-4372-467D-8C78-E199144E7507}"/>
            </c:ext>
          </c:extLst>
        </c:ser>
        <c:dLbls>
          <c:dLblPos val="inEnd"/>
          <c:showLegendKey val="0"/>
          <c:showVal val="1"/>
          <c:showCatName val="0"/>
          <c:showSerName val="0"/>
          <c:showPercent val="0"/>
          <c:showBubbleSize val="0"/>
        </c:dLbls>
        <c:gapWidth val="100"/>
        <c:overlap val="100"/>
        <c:axId val="953603224"/>
        <c:axId val="953603584"/>
      </c:barChart>
      <c:catAx>
        <c:axId val="953603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53603584"/>
        <c:crosses val="autoZero"/>
        <c:auto val="1"/>
        <c:lblAlgn val="ctr"/>
        <c:lblOffset val="100"/>
        <c:noMultiLvlLbl val="0"/>
      </c:catAx>
      <c:valAx>
        <c:axId val="953603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Impacts (R/W) Million</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53603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51352-6D97-4FBD-9EC4-FB3735863526}" type="datetimeFigureOut">
              <a:rPr lang="en-GB" smtClean="0"/>
              <a:t>01/09/2023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A8CB2-01E9-4657-9EC5-2D7E889C865C}" type="slidenum">
              <a:rPr lang="en-GB" smtClean="0"/>
              <a:t>‹#›</a:t>
            </a:fld>
            <a:endParaRPr lang="en-GB"/>
          </a:p>
        </p:txBody>
      </p:sp>
    </p:spTree>
    <p:extLst>
      <p:ext uri="{BB962C8B-B14F-4D97-AF65-F5344CB8AC3E}">
        <p14:creationId xmlns:p14="http://schemas.microsoft.com/office/powerpoint/2010/main" val="410683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 </a:t>
            </a:r>
            <a:r>
              <a:rPr lang="en-GB" dirty="0">
                <a:solidFill>
                  <a:schemeClr val="bg1"/>
                </a:solidFill>
              </a:rPr>
              <a:t>BMW, “Entrance Moments”</a:t>
            </a:r>
          </a:p>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1</a:t>
            </a:fld>
            <a:endParaRPr lang="en-GB"/>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D1D5DB"/>
                </a:solidFill>
                <a:effectLst/>
                <a:latin typeface="Söhne"/>
              </a:rPr>
              <a:t>Car sellers and online aggregators are </a:t>
            </a:r>
            <a:r>
              <a:rPr lang="en-GB" sz="6000" dirty="0"/>
              <a:t>increasing investment in linear TV.</a:t>
            </a:r>
            <a:endParaRPr lang="en-GB" sz="1800" b="0" i="0" u="none" strike="noStrike"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11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Verdana" panose="020B0604030504040204" pitchFamily="34" charset="0"/>
              </a:rPr>
              <a:t>Since 2018 hybrid &amp; electric vehicles have become the biggest spending category for manufacturers.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rgbClr val="000000"/>
              </a:solidFill>
              <a:effectLst/>
              <a:highlight>
                <a:srgbClr val="FFFF00"/>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highlight>
                  <a:srgbClr val="FFFF00"/>
                </a:highlight>
                <a:latin typeface="Verdana" panose="020B0604030504040204" pitchFamily="34" charset="0"/>
              </a:rPr>
              <a:t>Example of car classifications: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alibri" panose="020F0502020204030204" pitchFamily="34" charset="0"/>
              </a:rPr>
              <a:t>Hybrid/electric/alternative</a:t>
            </a:r>
            <a:r>
              <a:rPr lang="en-GB" sz="2800" b="0" i="0" u="none" strike="noStrike" dirty="0">
                <a:solidFill>
                  <a:srgbClr val="000000"/>
                </a:solidFill>
                <a:effectLst/>
                <a:latin typeface="Calibri" panose="020F0502020204030204" pitchFamily="34" charset="0"/>
              </a:rPr>
              <a:t>, e.g.:</a:t>
            </a:r>
            <a:r>
              <a:rPr lang="en-GB" sz="2800" b="1" i="0" u="none" strike="noStrike" dirty="0">
                <a:solidFill>
                  <a:srgbClr val="000000"/>
                </a:solidFill>
                <a:effectLst/>
                <a:latin typeface="Calibri" panose="020F0502020204030204" pitchFamily="34" charset="0"/>
              </a:rPr>
              <a:t> </a:t>
            </a:r>
            <a:r>
              <a:rPr lang="fr-FR" sz="1800" b="0" i="0" u="none" strike="noStrike" dirty="0">
                <a:solidFill>
                  <a:srgbClr val="000000"/>
                </a:solidFill>
                <a:effectLst/>
                <a:latin typeface="Calibri" panose="020F0502020204030204" pitchFamily="34" charset="0"/>
              </a:rPr>
              <a:t>Lexus NX, Kia </a:t>
            </a:r>
            <a:r>
              <a:rPr lang="fr-FR" sz="1800" b="0" i="0" u="none" strike="noStrike" dirty="0" err="1">
                <a:solidFill>
                  <a:srgbClr val="000000"/>
                </a:solidFill>
                <a:effectLst/>
                <a:latin typeface="Calibri" panose="020F0502020204030204" pitchFamily="34" charset="0"/>
              </a:rPr>
              <a:t>Sportage</a:t>
            </a:r>
            <a:r>
              <a:rPr lang="fr-FR" sz="1800" b="0" i="0" u="none" strike="noStrike" dirty="0">
                <a:solidFill>
                  <a:srgbClr val="000000"/>
                </a:solidFill>
                <a:effectLst/>
                <a:latin typeface="Calibri" panose="020F0502020204030204" pitchFamily="34" charset="0"/>
              </a:rPr>
              <a:t>,</a:t>
            </a:r>
            <a:r>
              <a:rPr lang="fr-FR" sz="2800" dirty="0"/>
              <a:t> </a:t>
            </a:r>
            <a:r>
              <a:rPr lang="fr-FR" sz="1800" b="0" i="0" u="none" strike="noStrike" dirty="0">
                <a:solidFill>
                  <a:srgbClr val="000000"/>
                </a:solidFill>
                <a:effectLst/>
                <a:latin typeface="Calibri" panose="020F0502020204030204" pitchFamily="34" charset="0"/>
              </a:rPr>
              <a:t>Audi E </a:t>
            </a:r>
            <a:r>
              <a:rPr lang="fr-FR" sz="1800" b="0" i="0" u="none" strike="noStrike" dirty="0" err="1">
                <a:solidFill>
                  <a:srgbClr val="000000"/>
                </a:solidFill>
                <a:effectLst/>
                <a:latin typeface="Calibri" panose="020F0502020204030204" pitchFamily="34" charset="0"/>
              </a:rPr>
              <a:t>Tron</a:t>
            </a:r>
            <a:r>
              <a:rPr lang="fr-FR" sz="2800" dirty="0"/>
              <a:t> </a:t>
            </a:r>
            <a:endParaRPr lang="en-GB" sz="1800" b="0" i="0" u="none" strike="noStrike" dirty="0">
              <a:solidFill>
                <a:srgbClr val="000000"/>
              </a:solidFill>
              <a:effectLst/>
              <a:highlight>
                <a:srgbClr val="FFFF00"/>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highlight>
                  <a:srgbClr val="FFFF00"/>
                </a:highlight>
                <a:latin typeface="Verdana" panose="020B0604030504040204" pitchFamily="34" charset="0"/>
              </a:rPr>
              <a:t>H - Dual Purpose – Multi-purpose cars, e.g.: </a:t>
            </a:r>
            <a:r>
              <a:rPr lang="en-GB" sz="1800" b="0" i="0" dirty="0">
                <a:solidFill>
                  <a:srgbClr val="404040"/>
                </a:solidFill>
                <a:effectLst/>
                <a:highlight>
                  <a:srgbClr val="FFFF00"/>
                </a:highlight>
                <a:latin typeface="arial" panose="020B0604020202020204" pitchFamily="34" charset="0"/>
              </a:rPr>
              <a:t>Nissan Qashqai, Volkswagen T Roc, Land Rover, </a:t>
            </a:r>
            <a:r>
              <a:rPr lang="en-GB" sz="1800" b="0" i="0" dirty="0" err="1">
                <a:solidFill>
                  <a:srgbClr val="404040"/>
                </a:solidFill>
                <a:effectLst/>
                <a:highlight>
                  <a:srgbClr val="FFFF00"/>
                </a:highlight>
                <a:latin typeface="arial" panose="020B0604020202020204" pitchFamily="34" charset="0"/>
              </a:rPr>
              <a:t>Skoa</a:t>
            </a:r>
            <a:r>
              <a:rPr lang="en-GB" sz="1800" b="0" i="0" dirty="0">
                <a:solidFill>
                  <a:srgbClr val="404040"/>
                </a:solidFill>
                <a:effectLst/>
                <a:highlight>
                  <a:srgbClr val="FFFF00"/>
                </a:highlight>
                <a:latin typeface="arial" panose="020B0604020202020204" pitchFamily="34" charset="0"/>
              </a:rPr>
              <a:t> </a:t>
            </a:r>
            <a:r>
              <a:rPr lang="en-GB" sz="1800" b="0" i="0" dirty="0" err="1">
                <a:solidFill>
                  <a:srgbClr val="404040"/>
                </a:solidFill>
                <a:effectLst/>
                <a:highlight>
                  <a:srgbClr val="FFFF00"/>
                </a:highlight>
                <a:latin typeface="arial" panose="020B0604020202020204" pitchFamily="34" charset="0"/>
              </a:rPr>
              <a:t>Kamiq</a:t>
            </a:r>
            <a:endParaRPr lang="en-GB" sz="1800" b="0" i="0" dirty="0">
              <a:solidFill>
                <a:srgbClr val="404040"/>
              </a:solidFill>
              <a:effectLst/>
              <a:highlight>
                <a:srgbClr val="FFFF00"/>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highlight>
                  <a:srgbClr val="FFFF00"/>
                </a:highlight>
                <a:latin typeface="Verdana" panose="020B0604030504040204" pitchFamily="34" charset="0"/>
              </a:rPr>
              <a:t>C - Lower Medium - </a:t>
            </a:r>
            <a:r>
              <a:rPr lang="en-GB" sz="2800" b="0" i="0" dirty="0">
                <a:solidFill>
                  <a:srgbClr val="404040"/>
                </a:solidFill>
                <a:effectLst/>
                <a:highlight>
                  <a:srgbClr val="FFFF00"/>
                </a:highlight>
                <a:latin typeface="arial" panose="020B0604020202020204" pitchFamily="34" charset="0"/>
              </a:rPr>
              <a:t>Medium cars, e.g.: </a:t>
            </a:r>
            <a:r>
              <a:rPr lang="en-GB" sz="1800" b="0" i="0" u="none" strike="noStrike" dirty="0">
                <a:solidFill>
                  <a:srgbClr val="000000"/>
                </a:solidFill>
                <a:effectLst/>
                <a:latin typeface="Calibri" panose="020F0502020204030204" pitchFamily="34" charset="0"/>
              </a:rPr>
              <a:t>Volkswagen Golf,</a:t>
            </a:r>
            <a:r>
              <a:rPr lang="en-GB" sz="4000" dirty="0"/>
              <a:t> </a:t>
            </a:r>
            <a:r>
              <a:rPr lang="en-GB" sz="2800" b="0" i="0" dirty="0">
                <a:solidFill>
                  <a:srgbClr val="404040"/>
                </a:solidFill>
                <a:effectLst/>
                <a:highlight>
                  <a:srgbClr val="FFFF00"/>
                </a:highlight>
                <a:latin typeface="arial" panose="020B0604020202020204" pitchFamily="34" charset="0"/>
              </a:rPr>
              <a:t>Mazda cx5, Ford Focus, SEAT </a:t>
            </a:r>
            <a:r>
              <a:rPr lang="en-GB" sz="2800" b="0" i="0" dirty="0" err="1">
                <a:solidFill>
                  <a:srgbClr val="404040"/>
                </a:solidFill>
                <a:effectLst/>
                <a:highlight>
                  <a:srgbClr val="FFFF00"/>
                </a:highlight>
                <a:latin typeface="arial" panose="020B0604020202020204" pitchFamily="34" charset="0"/>
              </a:rPr>
              <a:t>Arona</a:t>
            </a:r>
            <a:endParaRPr lang="en-GB" sz="2800" b="0" i="0" dirty="0">
              <a:solidFill>
                <a:srgbClr val="404040"/>
              </a:solidFill>
              <a:effectLst/>
              <a:highlight>
                <a:srgbClr val="FFFF00"/>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u="none" strike="noStrike" dirty="0">
                <a:solidFill>
                  <a:srgbClr val="404040"/>
                </a:solidFill>
                <a:effectLst/>
                <a:highlight>
                  <a:srgbClr val="FFFF00"/>
                </a:highlight>
                <a:latin typeface="arial" panose="020B0604020202020204" pitchFamily="34" charset="0"/>
              </a:rPr>
              <a:t>B – Supermini - </a:t>
            </a:r>
            <a:r>
              <a:rPr lang="en-GB" sz="2800" b="0" i="0" dirty="0">
                <a:solidFill>
                  <a:srgbClr val="404040"/>
                </a:solidFill>
                <a:effectLst/>
                <a:highlight>
                  <a:srgbClr val="FFFF00"/>
                </a:highlight>
                <a:latin typeface="arial" panose="020B0604020202020204" pitchFamily="34" charset="0"/>
              </a:rPr>
              <a:t>Small cars, e.g.: Mercedes A Class, Vauxhall Corsa, Mini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404040"/>
                </a:solidFill>
                <a:effectLst/>
                <a:highlight>
                  <a:srgbClr val="FFFF00"/>
                </a:highlight>
                <a:latin typeface="arial" panose="020B0604020202020204" pitchFamily="34" charset="0"/>
              </a:rPr>
              <a:t>Z – Range – Car Ranges e.g.: </a:t>
            </a:r>
            <a:r>
              <a:rPr lang="en-GB" sz="1800" b="0" i="0" u="none" strike="noStrike" dirty="0">
                <a:effectLst/>
                <a:highlight>
                  <a:srgbClr val="FFFF00"/>
                </a:highlight>
                <a:latin typeface="Verdana" panose="020B0604030504040204" pitchFamily="34" charset="0"/>
              </a:rPr>
              <a:t>Renault E Tech Range,</a:t>
            </a:r>
            <a:r>
              <a:rPr lang="en-GB" sz="4000" dirty="0">
                <a:highlight>
                  <a:srgbClr val="FFFF00"/>
                </a:highlight>
              </a:rPr>
              <a:t> </a:t>
            </a:r>
            <a:r>
              <a:rPr lang="en-GB" sz="1800" b="0" i="0" u="none" strike="noStrike" dirty="0">
                <a:effectLst/>
                <a:highlight>
                  <a:srgbClr val="FFFF00"/>
                </a:highlight>
                <a:latin typeface="Verdana" panose="020B0604030504040204" pitchFamily="34" charset="0"/>
              </a:rPr>
              <a:t>Vauxhall </a:t>
            </a:r>
            <a:r>
              <a:rPr lang="en-GB" sz="1800" b="0" i="0" u="none" strike="noStrike" dirty="0" err="1">
                <a:effectLst/>
                <a:highlight>
                  <a:srgbClr val="FFFF00"/>
                </a:highlight>
                <a:latin typeface="Verdana" panose="020B0604030504040204" pitchFamily="34" charset="0"/>
              </a:rPr>
              <a:t>Grandland</a:t>
            </a:r>
            <a:r>
              <a:rPr lang="en-GB" sz="1800" b="0" i="0" u="none" strike="noStrike" dirty="0">
                <a:effectLst/>
                <a:highlight>
                  <a:srgbClr val="FFFF00"/>
                </a:highlight>
                <a:latin typeface="Verdana" panose="020B0604030504040204" pitchFamily="34" charset="0"/>
              </a:rPr>
              <a:t> X</a:t>
            </a:r>
            <a:endParaRPr lang="en-GB" sz="2800" b="0" i="0" dirty="0">
              <a:solidFill>
                <a:srgbClr val="404040"/>
              </a:solidFill>
              <a:effectLst/>
              <a:highlight>
                <a:srgbClr val="FFFF00"/>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u="none" strike="noStrike"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25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Volkswagen Group consistently top linear TV impacts. Ford's linear impacts have decreased, favouring sponsorship.</a:t>
            </a:r>
          </a:p>
        </p:txBody>
      </p:sp>
      <p:sp>
        <p:nvSpPr>
          <p:cNvPr id="4" name="Slide Number Placeholder 3"/>
          <p:cNvSpPr>
            <a:spLocks noGrp="1"/>
          </p:cNvSpPr>
          <p:nvPr>
            <p:ph type="sldNum" sz="quarter" idx="5"/>
          </p:nvPr>
        </p:nvSpPr>
        <p:spPr/>
        <p:txBody>
          <a:bodyPr/>
          <a:lstStyle/>
          <a:p>
            <a:fld id="{069A8CB2-01E9-4657-9EC5-2D7E889C865C}" type="slidenum">
              <a:rPr lang="en-GB" smtClean="0"/>
              <a:t>12</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SEAT, Ford, &amp; Hyundai lead sponsorship TV impacts.</a:t>
            </a:r>
          </a:p>
        </p:txBody>
      </p:sp>
      <p:sp>
        <p:nvSpPr>
          <p:cNvPr id="4" name="Slide Number Placeholder 3"/>
          <p:cNvSpPr>
            <a:spLocks noGrp="1"/>
          </p:cNvSpPr>
          <p:nvPr>
            <p:ph type="sldNum" sz="quarter" idx="5"/>
          </p:nvPr>
        </p:nvSpPr>
        <p:spPr/>
        <p:txBody>
          <a:bodyPr/>
          <a:lstStyle/>
          <a:p>
            <a:fld id="{069A8CB2-01E9-4657-9EC5-2D7E889C865C}" type="slidenum">
              <a:rPr lang="en-GB" smtClean="0"/>
              <a:t>13</a:t>
            </a:fld>
            <a:endParaRPr lang="en-GB"/>
          </a:p>
        </p:txBody>
      </p:sp>
    </p:spTree>
    <p:extLst>
      <p:ext uri="{BB962C8B-B14F-4D97-AF65-F5344CB8AC3E}">
        <p14:creationId xmlns:p14="http://schemas.microsoft.com/office/powerpoint/2010/main" val="35497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9A8CB2-01E9-4657-9EC5-2D7E889C865C}" type="slidenum">
              <a:rPr lang="en-GB" smtClean="0"/>
              <a:t>14</a:t>
            </a:fld>
            <a:endParaRPr lang="en-GB"/>
          </a:p>
        </p:txBody>
      </p:sp>
    </p:spTree>
    <p:extLst>
      <p:ext uri="{BB962C8B-B14F-4D97-AF65-F5344CB8AC3E}">
        <p14:creationId xmlns:p14="http://schemas.microsoft.com/office/powerpoint/2010/main" val="364692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Impacts are weighted to align with the run up to new car registrations in March &amp; September creating a yearly seasonal pattern.</a:t>
            </a:r>
          </a:p>
        </p:txBody>
      </p:sp>
      <p:sp>
        <p:nvSpPr>
          <p:cNvPr id="4" name="Slide Number Placeholder 3"/>
          <p:cNvSpPr>
            <a:spLocks noGrp="1"/>
          </p:cNvSpPr>
          <p:nvPr>
            <p:ph type="sldNum" sz="quarter" idx="5"/>
          </p:nvPr>
        </p:nvSpPr>
        <p:spPr/>
        <p:txBody>
          <a:bodyPr/>
          <a:lstStyle/>
          <a:p>
            <a:fld id="{069A8CB2-01E9-4657-9EC5-2D7E889C865C}" type="slidenum">
              <a:rPr lang="en-GB" smtClean="0"/>
              <a:t>15</a:t>
            </a:fld>
            <a:endParaRPr lang="en-GB"/>
          </a:p>
        </p:txBody>
      </p:sp>
    </p:spTree>
    <p:extLst>
      <p:ext uri="{BB962C8B-B14F-4D97-AF65-F5344CB8AC3E}">
        <p14:creationId xmlns:p14="http://schemas.microsoft.com/office/powerpoint/2010/main" val="253644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Automotive linear TV spend skews towards peak hours of 7-11pm and the weekend.</a:t>
            </a:r>
          </a:p>
        </p:txBody>
      </p:sp>
      <p:sp>
        <p:nvSpPr>
          <p:cNvPr id="4" name="Slide Number Placeholder 3"/>
          <p:cNvSpPr>
            <a:spLocks noGrp="1"/>
          </p:cNvSpPr>
          <p:nvPr>
            <p:ph type="sldNum" sz="quarter" idx="5"/>
          </p:nvPr>
        </p:nvSpPr>
        <p:spPr/>
        <p:txBody>
          <a:bodyPr/>
          <a:lstStyle/>
          <a:p>
            <a:fld id="{069A8CB2-01E9-4657-9EC5-2D7E889C865C}" type="slidenum">
              <a:rPr lang="en-GB" smtClean="0"/>
              <a:t>16</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The automotive category prefer durations of 30” </a:t>
            </a:r>
            <a:r>
              <a:rPr lang="en-GB" b="0" i="0">
                <a:solidFill>
                  <a:srgbClr val="D1D5DB"/>
                </a:solidFill>
                <a:effectLst/>
                <a:latin typeface="Söhne"/>
              </a:rPr>
              <a:t>and under.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Automotive ads have progressively shortened, now typically lasting 30 seconds or less. S</a:t>
            </a:r>
            <a:r>
              <a:rPr lang="en-GB" dirty="0"/>
              <a:t>horter time lengths are known to have many benefits, recent research from Thinkbox suggests </a:t>
            </a:r>
            <a:r>
              <a:rPr lang="en-GB" b="0" i="0" dirty="0">
                <a:solidFill>
                  <a:srgbClr val="D1D5DB"/>
                </a:solidFill>
                <a:effectLst/>
                <a:latin typeface="Söhne"/>
              </a:rPr>
              <a:t>that </a:t>
            </a:r>
            <a:r>
              <a:rPr lang="en-GB" b="0" i="0" dirty="0">
                <a:solidFill>
                  <a:srgbClr val="2F2F2F"/>
                </a:solidFill>
                <a:effectLst/>
                <a:latin typeface="proxima-nova"/>
              </a:rPr>
              <a:t>30 seconds seem to be the optimal time to develop a narrative and build a strong connection with your audience and therefore deliver the greatest impact. </a:t>
            </a:r>
          </a:p>
          <a:p>
            <a:endParaRPr lang="en-GB" b="0" i="0" dirty="0">
              <a:solidFill>
                <a:srgbClr val="2F2F2F"/>
              </a:solidFill>
              <a:effectLst/>
              <a:latin typeface="proxima-nova"/>
            </a:endParaRPr>
          </a:p>
          <a:p>
            <a:r>
              <a:rPr lang="en-GB" b="0" i="0" dirty="0">
                <a:solidFill>
                  <a:srgbClr val="2F2F2F"/>
                </a:solidFill>
                <a:effectLst/>
                <a:latin typeface="proxima-nova"/>
              </a:rPr>
              <a:t>Head to our website for more information on this research:</a:t>
            </a:r>
          </a:p>
          <a:p>
            <a:r>
              <a:rPr lang="en-GB" dirty="0"/>
              <a:t>https://www.thinkbox.tv/research/thinkbox-research/creative-drivers-of-effectiveness</a:t>
            </a:r>
            <a:r>
              <a:rPr lang="en-GB" b="0" i="0" dirty="0">
                <a:solidFill>
                  <a:srgbClr val="2F2F2F"/>
                </a:solidFill>
                <a:effectLst/>
                <a:latin typeface="proxima-nova"/>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spot length is consistent across most manufacturers with 30” being the optimal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200" dirty="0">
                <a:effectLst/>
                <a:latin typeface="+mj-lt"/>
                <a:ea typeface="Calibri" panose="020F0502020204030204" pitchFamily="34" charset="0"/>
                <a:cs typeface="Times New Roman" panose="02020603050405020304" pitchFamily="18" charset="0"/>
              </a:rPr>
              <a:t>To provide an </a:t>
            </a:r>
            <a:r>
              <a:rPr lang="en-GB" sz="1200" dirty="0">
                <a:latin typeface="+mj-lt"/>
                <a:ea typeface="Calibri" panose="020F0502020204030204" pitchFamily="34" charset="0"/>
                <a:cs typeface="Times New Roman" panose="02020603050405020304" pitchFamily="18" charset="0"/>
              </a:rPr>
              <a:t>a</a:t>
            </a:r>
            <a:r>
              <a:rPr lang="en-GB" sz="1200" dirty="0">
                <a:effectLst/>
                <a:latin typeface="+mj-lt"/>
                <a:ea typeface="Calibri" panose="020F0502020204030204" pitchFamily="34" charset="0"/>
                <a:cs typeface="Times New Roman" panose="02020603050405020304" pitchFamily="18" charset="0"/>
              </a:rPr>
              <a:t>nalysis of the automotive </a:t>
            </a:r>
            <a:r>
              <a:rPr lang="en-GB" sz="1200" dirty="0">
                <a:latin typeface="+mj-lt"/>
                <a:ea typeface="Calibri" panose="020F0502020204030204" pitchFamily="34" charset="0"/>
                <a:cs typeface="Times New Roman" panose="02020603050405020304" pitchFamily="18" charset="0"/>
              </a:rPr>
              <a:t>c</a:t>
            </a:r>
            <a:r>
              <a:rPr lang="en-GB" sz="1200" dirty="0">
                <a:effectLst/>
                <a:latin typeface="+mj-lt"/>
                <a:ea typeface="Calibri" panose="020F0502020204030204" pitchFamily="34" charset="0"/>
                <a:cs typeface="Times New Roman" panose="02020603050405020304" pitchFamily="18" charset="0"/>
              </a:rPr>
              <a:t>ategory this deck explores the following sections:</a:t>
            </a:r>
            <a:endParaRPr lang="en-GB" sz="1200" dirty="0">
              <a:latin typeface="+mj-lt"/>
              <a:ea typeface="Calibri" panose="020F0502020204030204" pitchFamily="34" charset="0"/>
              <a:cs typeface="Times New Roman" panose="02020603050405020304" pitchFamily="18" charset="0"/>
            </a:endParaRPr>
          </a:p>
          <a:p>
            <a:pPr>
              <a:lnSpc>
                <a:spcPct val="107000"/>
              </a:lnSpc>
            </a:pPr>
            <a:r>
              <a:rPr lang="en-GB" sz="1200" dirty="0">
                <a:latin typeface="+mj-lt"/>
                <a:ea typeface="Calibri" panose="020F0502020204030204" pitchFamily="34" charset="0"/>
                <a:cs typeface="Times New Roman" panose="02020603050405020304" pitchFamily="18" charset="0"/>
              </a:rPr>
              <a:t>Background &amp; Macro Spend Patterns: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Understanding the key trends and challenges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2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S</a:t>
            </a:r>
            <a:r>
              <a:rPr lang="en-GB" sz="1200" dirty="0">
                <a:effectLst/>
                <a:latin typeface="+mj-lt"/>
                <a:ea typeface="Calibri" panose="020F0502020204030204" pitchFamily="34" charset="0"/>
                <a:cs typeface="Times New Roman" panose="02020603050405020304" pitchFamily="18" charset="0"/>
              </a:rPr>
              <a:t>easonal, weekday, and daypart analysis</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Ad time-lengths</a:t>
            </a:r>
          </a:p>
          <a:p>
            <a:pPr lvl="0">
              <a:lnSpc>
                <a:spcPct val="107000"/>
              </a:lnSpc>
            </a:pPr>
            <a:r>
              <a:rPr lang="en-GB" sz="1200" dirty="0">
                <a:effectLst/>
                <a:latin typeface="+mj-lt"/>
                <a:ea typeface="Calibri" panose="020F0502020204030204" pitchFamily="34" charset="0"/>
                <a:cs typeface="Times New Roman" panose="02020603050405020304" pitchFamily="18" charset="0"/>
              </a:rPr>
              <a:t>Share of Voice &amp; Sponsorship</a:t>
            </a:r>
            <a:endParaRPr lang="en-GB" sz="1200" dirty="0">
              <a:latin typeface="+mj-lt"/>
              <a:ea typeface="Calibri" panose="020F0502020204030204" pitchFamily="34" charset="0"/>
              <a:cs typeface="Times New Roman" panose="02020603050405020304" pitchFamily="18" charset="0"/>
            </a:endParaRPr>
          </a:p>
          <a:p>
            <a:pPr marL="285750" lvl="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Blending linear &amp; sponsorship</a:t>
            </a:r>
          </a:p>
          <a:p>
            <a:pPr marL="285750" lvl="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Boosting TV share of voice</a:t>
            </a:r>
          </a:p>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9A8CB2-01E9-4657-9EC5-2D7E889C865C}" type="slidenum">
              <a:rPr lang="en-GB" smtClean="0"/>
              <a:t>20</a:t>
            </a:fld>
            <a:endParaRPr lang="en-GB"/>
          </a:p>
        </p:txBody>
      </p:sp>
    </p:spTree>
    <p:extLst>
      <p:ext uri="{BB962C8B-B14F-4D97-AF65-F5344CB8AC3E}">
        <p14:creationId xmlns:p14="http://schemas.microsoft.com/office/powerpoint/2010/main" val="21525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r>
              <a:rPr lang="en-GB" dirty="0"/>
              <a:t>In 2022, sponsorship was used by 7 of the top 10 manufacturers, based on total impacts.</a:t>
            </a:r>
          </a:p>
        </p:txBody>
      </p:sp>
      <p:sp>
        <p:nvSpPr>
          <p:cNvPr id="4" name="Slide Number Placeholder 3"/>
          <p:cNvSpPr>
            <a:spLocks noGrp="1"/>
          </p:cNvSpPr>
          <p:nvPr>
            <p:ph type="sldNum" sz="quarter" idx="5"/>
          </p:nvPr>
        </p:nvSpPr>
        <p:spPr/>
        <p:txBody>
          <a:bodyPr/>
          <a:lstStyle/>
          <a:p>
            <a:fld id="{069A8CB2-01E9-4657-9EC5-2D7E889C865C}" type="slidenum">
              <a:rPr lang="en-GB" smtClean="0"/>
              <a:t>21</a:t>
            </a:fld>
            <a:endParaRPr lang="en-GB"/>
          </a:p>
        </p:txBody>
      </p:sp>
    </p:spTree>
    <p:extLst>
      <p:ext uri="{BB962C8B-B14F-4D97-AF65-F5344CB8AC3E}">
        <p14:creationId xmlns:p14="http://schemas.microsoft.com/office/powerpoint/2010/main" val="3818476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Sponsorship can significantly boost TV share of voice. In the first half of 2023, from the top 20 manufacturers (by 2022 sales), six used sponsorship to increase their share of voice. Ford, Hyundai and Volvo doubled their share of voice through using sponsorship.</a:t>
            </a:r>
          </a:p>
        </p:txBody>
      </p:sp>
      <p:sp>
        <p:nvSpPr>
          <p:cNvPr id="4" name="Slide Number Placeholder 3"/>
          <p:cNvSpPr>
            <a:spLocks noGrp="1"/>
          </p:cNvSpPr>
          <p:nvPr>
            <p:ph type="sldNum" sz="quarter" idx="5"/>
          </p:nvPr>
        </p:nvSpPr>
        <p:spPr/>
        <p:txBody>
          <a:bodyPr/>
          <a:lstStyle/>
          <a:p>
            <a:fld id="{069A8CB2-01E9-4657-9EC5-2D7E889C865C}" type="slidenum">
              <a:rPr lang="en-GB" smtClean="0"/>
              <a:t>22</a:t>
            </a:fld>
            <a:endParaRPr lang="en-GB"/>
          </a:p>
        </p:txBody>
      </p:sp>
    </p:spTree>
    <p:extLst>
      <p:ext uri="{BB962C8B-B14F-4D97-AF65-F5344CB8AC3E}">
        <p14:creationId xmlns:p14="http://schemas.microsoft.com/office/powerpoint/2010/main" val="2925133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the external factors facing the automotive sector many manufacturers have not increased spend losing their share of voice, while others are seizing the opportunity. Nissan, Hyundai, Land Rover, Renault and MG are taking the opportunity of reduced competitor spending to significantly increase their relative share of TV voice. In H1 2023, from the top 20 manufactures (by 2022 sales), Nissan and Hyundai had a combined share of voice of over 26%.</a:t>
            </a:r>
          </a:p>
        </p:txBody>
      </p:sp>
      <p:sp>
        <p:nvSpPr>
          <p:cNvPr id="4" name="Slide Number Placeholder 3"/>
          <p:cNvSpPr>
            <a:spLocks noGrp="1"/>
          </p:cNvSpPr>
          <p:nvPr>
            <p:ph type="sldNum" sz="quarter" idx="5"/>
          </p:nvPr>
        </p:nvSpPr>
        <p:spPr/>
        <p:txBody>
          <a:bodyPr/>
          <a:lstStyle/>
          <a:p>
            <a:fld id="{069A8CB2-01E9-4657-9EC5-2D7E889C865C}" type="slidenum">
              <a:rPr lang="en-GB" smtClean="0"/>
              <a:t>23</a:t>
            </a:fld>
            <a:endParaRPr lang="en-GB"/>
          </a:p>
        </p:txBody>
      </p:sp>
    </p:spTree>
    <p:extLst>
      <p:ext uri="{BB962C8B-B14F-4D97-AF65-F5344CB8AC3E}">
        <p14:creationId xmlns:p14="http://schemas.microsoft.com/office/powerpoint/2010/main" val="292582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24</a:t>
            </a:fld>
            <a:endParaRPr lang="en-GB"/>
          </a:p>
        </p:txBody>
      </p:sp>
    </p:spTree>
    <p:extLst>
      <p:ext uri="{BB962C8B-B14F-4D97-AF65-F5344CB8AC3E}">
        <p14:creationId xmlns:p14="http://schemas.microsoft.com/office/powerpoint/2010/main" val="2815458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9A8CB2-01E9-4657-9EC5-2D7E889C865C}" type="slidenum">
              <a:rPr lang="en-GB" smtClean="0"/>
              <a:t>3</a:t>
            </a:fld>
            <a:endParaRPr lang="en-GB"/>
          </a:p>
        </p:txBody>
      </p:sp>
    </p:spTree>
    <p:extLst>
      <p:ext uri="{BB962C8B-B14F-4D97-AF65-F5344CB8AC3E}">
        <p14:creationId xmlns:p14="http://schemas.microsoft.com/office/powerpoint/2010/main" val="383568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4</a:t>
            </a:fld>
            <a:endParaRPr lang="en-GB"/>
          </a:p>
        </p:txBody>
      </p:sp>
    </p:spTree>
    <p:extLst>
      <p:ext uri="{BB962C8B-B14F-4D97-AF65-F5344CB8AC3E}">
        <p14:creationId xmlns:p14="http://schemas.microsoft.com/office/powerpoint/2010/main" val="225912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Automotive share of voice relative to all other categories has remained constant since 2010.</a:t>
            </a:r>
          </a:p>
        </p:txBody>
      </p:sp>
      <p:sp>
        <p:nvSpPr>
          <p:cNvPr id="4" name="Slide Number Placeholder 3"/>
          <p:cNvSpPr>
            <a:spLocks noGrp="1"/>
          </p:cNvSpPr>
          <p:nvPr>
            <p:ph type="sldNum" sz="quarter" idx="5"/>
          </p:nvPr>
        </p:nvSpPr>
        <p:spPr/>
        <p:txBody>
          <a:bodyPr/>
          <a:lstStyle/>
          <a:p>
            <a:fld id="{069A8CB2-01E9-4657-9EC5-2D7E889C865C}" type="slidenum">
              <a:rPr lang="en-GB" smtClean="0"/>
              <a:t>5</a:t>
            </a:fld>
            <a:endParaRPr lang="en-GB"/>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External factors like the pandemic, chip shortage, and cost of living crisis impacted recent new car registrations.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18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Volkswagen led 2022 new car registrations, followed by Ford and Audi.</a:t>
            </a:r>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355524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9A8CB2-01E9-4657-9EC5-2D7E889C865C}" type="slidenum">
              <a:rPr lang="en-GB" smtClean="0"/>
              <a:t>8</a:t>
            </a:fld>
            <a:endParaRPr lang="en-GB"/>
          </a:p>
        </p:txBody>
      </p:sp>
    </p:spTree>
    <p:extLst>
      <p:ext uri="{BB962C8B-B14F-4D97-AF65-F5344CB8AC3E}">
        <p14:creationId xmlns:p14="http://schemas.microsoft.com/office/powerpoint/2010/main" val="122805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Automotive TV spend has fluctuated over recent years due to challenging external factors.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303428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56409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189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198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7782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187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816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7802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7703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5022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7675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10961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1087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1084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5810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94104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15863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51815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83134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4465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634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77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08755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30024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261926180"/>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01/09/2023</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3260689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87887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186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6501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5878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90522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09239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67466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01/09/2023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3520310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chart" Target="../charts/chart8.xm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8.jpe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34.jpeg"/><Relationship Id="rId3" Type="http://schemas.openxmlformats.org/officeDocument/2006/relationships/chart" Target="../charts/chart13.xml"/><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33.png"/><Relationship Id="rId2" Type="http://schemas.openxmlformats.org/officeDocument/2006/relationships/notesSlide" Target="../notesSlides/notesSlide21.xml"/><Relationship Id="rId16" Type="http://schemas.openxmlformats.org/officeDocument/2006/relationships/image" Target="../media/image32.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15.jpeg"/><Relationship Id="rId5" Type="http://schemas.openxmlformats.org/officeDocument/2006/relationships/image" Target="../media/image11.png"/><Relationship Id="rId15" Type="http://schemas.openxmlformats.org/officeDocument/2006/relationships/image" Target="../media/image19.jpeg"/><Relationship Id="rId23" Type="http://schemas.openxmlformats.org/officeDocument/2006/relationships/image" Target="../media/image27.png"/><Relationship Id="rId10" Type="http://schemas.openxmlformats.org/officeDocument/2006/relationships/image" Target="../media/image31.jpeg"/><Relationship Id="rId19"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4.png"/><Relationship Id="rId14" Type="http://schemas.openxmlformats.org/officeDocument/2006/relationships/image" Target="../media/image18.jpeg"/><Relationship Id="rId22"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6.png"/><Relationship Id="rId18" Type="http://schemas.openxmlformats.org/officeDocument/2006/relationships/image" Target="../media/image37.png"/><Relationship Id="rId3" Type="http://schemas.openxmlformats.org/officeDocument/2006/relationships/chart" Target="../charts/chart14.xml"/><Relationship Id="rId21" Type="http://schemas.openxmlformats.org/officeDocument/2006/relationships/image" Target="../media/image34.jpeg"/><Relationship Id="rId7" Type="http://schemas.openxmlformats.org/officeDocument/2006/relationships/image" Target="../media/image30.png"/><Relationship Id="rId12" Type="http://schemas.openxmlformats.org/officeDocument/2006/relationships/image" Target="../media/image31.jpeg"/><Relationship Id="rId17" Type="http://schemas.openxmlformats.org/officeDocument/2006/relationships/image" Target="../media/image19.jpeg"/><Relationship Id="rId2" Type="http://schemas.openxmlformats.org/officeDocument/2006/relationships/notesSlide" Target="../notesSlides/notesSlide22.xml"/><Relationship Id="rId16" Type="http://schemas.openxmlformats.org/officeDocument/2006/relationships/image" Target="../media/image18.jpeg"/><Relationship Id="rId20"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5.jpeg"/><Relationship Id="rId15" Type="http://schemas.openxmlformats.org/officeDocument/2006/relationships/image" Target="../media/image17.png"/><Relationship Id="rId23" Type="http://schemas.openxmlformats.org/officeDocument/2006/relationships/image" Target="../media/image38.png"/><Relationship Id="rId10" Type="http://schemas.openxmlformats.org/officeDocument/2006/relationships/image" Target="../media/image13.png"/><Relationship Id="rId19"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12.png"/><Relationship Id="rId14" Type="http://schemas.openxmlformats.org/officeDocument/2006/relationships/image" Target="../media/image36.png"/><Relationship Id="rId22"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jpeg"/><Relationship Id="rId18" Type="http://schemas.openxmlformats.org/officeDocument/2006/relationships/image" Target="../media/image34.jpeg"/><Relationship Id="rId3" Type="http://schemas.openxmlformats.org/officeDocument/2006/relationships/chart" Target="../charts/chart15.xml"/><Relationship Id="rId21"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36.png"/><Relationship Id="rId17" Type="http://schemas.openxmlformats.org/officeDocument/2006/relationships/image" Target="../media/image33.png"/><Relationship Id="rId2" Type="http://schemas.openxmlformats.org/officeDocument/2006/relationships/notesSlide" Target="../notesSlides/notesSlide23.xml"/><Relationship Id="rId16" Type="http://schemas.openxmlformats.org/officeDocument/2006/relationships/image" Target="../media/image32.png"/><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16.png"/><Relationship Id="rId5" Type="http://schemas.openxmlformats.org/officeDocument/2006/relationships/image" Target="../media/image30.png"/><Relationship Id="rId15" Type="http://schemas.openxmlformats.org/officeDocument/2006/relationships/image" Target="../media/image37.png"/><Relationship Id="rId23" Type="http://schemas.openxmlformats.org/officeDocument/2006/relationships/image" Target="../media/image35.png"/><Relationship Id="rId10" Type="http://schemas.openxmlformats.org/officeDocument/2006/relationships/image" Target="../media/image15.jpe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31.jpeg"/><Relationship Id="rId14" Type="http://schemas.openxmlformats.org/officeDocument/2006/relationships/image" Target="../media/image19.jpeg"/><Relationship Id="rId22"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chart" Target="../charts/chart3.xm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descr="A person standing next to a car&#10;&#10;Description automatically generated">
            <a:extLst>
              <a:ext uri="{FF2B5EF4-FFF2-40B4-BE49-F238E27FC236}">
                <a16:creationId xmlns:a16="http://schemas.microsoft.com/office/drawing/2014/main" id="{CE0AEE0D-71DE-100F-2FEE-99D1B8CF05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2191998"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Autos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ACFBA13-2CC1-9DCE-AF68-04374641F1C8}"/>
              </a:ext>
            </a:extLst>
          </p:cNvPr>
          <p:cNvGraphicFramePr/>
          <p:nvPr/>
        </p:nvGraphicFramePr>
        <p:xfrm>
          <a:off x="422400" y="1294994"/>
          <a:ext cx="11347200" cy="41819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Auto aggregators are increasing investment in linear TV</a:t>
            </a:r>
          </a:p>
        </p:txBody>
      </p:sp>
      <p:sp>
        <p:nvSpPr>
          <p:cNvPr id="31" name="Text Placeholder 2">
            <a:extLst>
              <a:ext uri="{FF2B5EF4-FFF2-40B4-BE49-F238E27FC236}">
                <a16:creationId xmlns:a16="http://schemas.microsoft.com/office/drawing/2014/main" id="{F8084B73-77FA-7694-75F1-BF1424213C1D}"/>
              </a:ext>
            </a:extLst>
          </p:cNvPr>
          <p:cNvSpPr>
            <a:spLocks noGrp="1"/>
          </p:cNvSpPr>
          <p:nvPr>
            <p:ph type="body" sz="quarter" idx="15"/>
          </p:nvPr>
        </p:nvSpPr>
        <p:spPr>
          <a:xfrm>
            <a:off x="360000" y="5400000"/>
            <a:ext cx="11334817" cy="304800"/>
          </a:xfrm>
        </p:spPr>
        <p:txBody>
          <a:bodyPr/>
          <a:lstStyle/>
          <a:p>
            <a:r>
              <a:rPr lang="en-GB" dirty="0"/>
              <a:t>Source: Nielsen Ad Intel, 2019-2022, TV Spend, %’s show YoY change, Thinkbox created mid-categories.</a:t>
            </a:r>
          </a:p>
        </p:txBody>
      </p:sp>
      <p:grpSp>
        <p:nvGrpSpPr>
          <p:cNvPr id="9" name="Group 8">
            <a:extLst>
              <a:ext uri="{FF2B5EF4-FFF2-40B4-BE49-F238E27FC236}">
                <a16:creationId xmlns:a16="http://schemas.microsoft.com/office/drawing/2014/main" id="{70AB5DC9-28A3-1BE7-23D0-7052C953CA08}"/>
              </a:ext>
            </a:extLst>
          </p:cNvPr>
          <p:cNvGrpSpPr/>
          <p:nvPr/>
        </p:nvGrpSpPr>
        <p:grpSpPr>
          <a:xfrm>
            <a:off x="4553457" y="2132945"/>
            <a:ext cx="1407943" cy="386462"/>
            <a:chOff x="4543932" y="2103978"/>
            <a:chExt cx="1407943" cy="386462"/>
          </a:xfrm>
        </p:grpSpPr>
        <p:grpSp>
          <p:nvGrpSpPr>
            <p:cNvPr id="13" name="Group 12">
              <a:extLst>
                <a:ext uri="{FF2B5EF4-FFF2-40B4-BE49-F238E27FC236}">
                  <a16:creationId xmlns:a16="http://schemas.microsoft.com/office/drawing/2014/main" id="{71CC7842-7F7C-8534-1F0D-008FC0BDC996}"/>
                </a:ext>
              </a:extLst>
            </p:cNvPr>
            <p:cNvGrpSpPr/>
            <p:nvPr/>
          </p:nvGrpSpPr>
          <p:grpSpPr>
            <a:xfrm>
              <a:off x="4543932" y="2103978"/>
              <a:ext cx="958271" cy="386462"/>
              <a:chOff x="4538132" y="2562303"/>
              <a:chExt cx="958271" cy="386462"/>
            </a:xfrm>
          </p:grpSpPr>
          <p:sp>
            <p:nvSpPr>
              <p:cNvPr id="15" name="TextBox 14">
                <a:extLst>
                  <a:ext uri="{FF2B5EF4-FFF2-40B4-BE49-F238E27FC236}">
                    <a16:creationId xmlns:a16="http://schemas.microsoft.com/office/drawing/2014/main" id="{2A5989D3-D954-B991-8F24-E9F1EC37C261}"/>
                  </a:ext>
                </a:extLst>
              </p:cNvPr>
              <p:cNvSpPr txBox="1"/>
              <p:nvPr/>
            </p:nvSpPr>
            <p:spPr>
              <a:xfrm>
                <a:off x="4538132"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-£63m</a:t>
                </a:r>
              </a:p>
            </p:txBody>
          </p:sp>
          <p:sp>
            <p:nvSpPr>
              <p:cNvPr id="26" name="Arrow: Up 25">
                <a:extLst>
                  <a:ext uri="{FF2B5EF4-FFF2-40B4-BE49-F238E27FC236}">
                    <a16:creationId xmlns:a16="http://schemas.microsoft.com/office/drawing/2014/main" id="{9504DBE2-EB0D-C663-FADA-259B7D7CBF89}"/>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220DF22D-5A89-05DE-D6FA-3E6B94C96A44}"/>
                </a:ext>
              </a:extLst>
            </p:cNvPr>
            <p:cNvSpPr txBox="1"/>
            <p:nvPr/>
          </p:nvSpPr>
          <p:spPr>
            <a:xfrm>
              <a:off x="5072362" y="215296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-19%</a:t>
              </a:r>
            </a:p>
          </p:txBody>
        </p:sp>
      </p:grpSp>
      <p:grpSp>
        <p:nvGrpSpPr>
          <p:cNvPr id="28" name="Group 27">
            <a:extLst>
              <a:ext uri="{FF2B5EF4-FFF2-40B4-BE49-F238E27FC236}">
                <a16:creationId xmlns:a16="http://schemas.microsoft.com/office/drawing/2014/main" id="{7FA5BCDD-3A9E-5E78-8F96-D70E5A751D8D}"/>
              </a:ext>
            </a:extLst>
          </p:cNvPr>
          <p:cNvGrpSpPr/>
          <p:nvPr/>
        </p:nvGrpSpPr>
        <p:grpSpPr>
          <a:xfrm>
            <a:off x="9783916" y="1801979"/>
            <a:ext cx="1406405" cy="418316"/>
            <a:chOff x="9774195" y="1857757"/>
            <a:chExt cx="1406405" cy="418316"/>
          </a:xfrm>
        </p:grpSpPr>
        <p:grpSp>
          <p:nvGrpSpPr>
            <p:cNvPr id="30" name="Group 29">
              <a:extLst>
                <a:ext uri="{FF2B5EF4-FFF2-40B4-BE49-F238E27FC236}">
                  <a16:creationId xmlns:a16="http://schemas.microsoft.com/office/drawing/2014/main" id="{7F5AB723-4461-6DCC-4465-473810716ADF}"/>
                </a:ext>
              </a:extLst>
            </p:cNvPr>
            <p:cNvGrpSpPr/>
            <p:nvPr/>
          </p:nvGrpSpPr>
          <p:grpSpPr>
            <a:xfrm>
              <a:off x="9774195" y="1857757"/>
              <a:ext cx="963967" cy="418316"/>
              <a:chOff x="4538132" y="2530449"/>
              <a:chExt cx="963967" cy="418316"/>
            </a:xfrm>
          </p:grpSpPr>
          <p:sp>
            <p:nvSpPr>
              <p:cNvPr id="33" name="TextBox 32">
                <a:extLst>
                  <a:ext uri="{FF2B5EF4-FFF2-40B4-BE49-F238E27FC236}">
                    <a16:creationId xmlns:a16="http://schemas.microsoft.com/office/drawing/2014/main" id="{D27DE721-8811-86D8-D452-2B34944A3217}"/>
                  </a:ext>
                </a:extLst>
              </p:cNvPr>
              <p:cNvSpPr txBox="1"/>
              <p:nvPr/>
            </p:nvSpPr>
            <p:spPr>
              <a:xfrm>
                <a:off x="4538132"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-£36m</a:t>
                </a:r>
              </a:p>
            </p:txBody>
          </p:sp>
          <p:sp>
            <p:nvSpPr>
              <p:cNvPr id="34" name="Arrow: Up 33">
                <a:extLst>
                  <a:ext uri="{FF2B5EF4-FFF2-40B4-BE49-F238E27FC236}">
                    <a16:creationId xmlns:a16="http://schemas.microsoft.com/office/drawing/2014/main" id="{CBD79757-E013-4620-5502-860399EEF3CF}"/>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C4B73ABE-C176-126B-D6AB-D182E9433B0C}"/>
                </a:ext>
              </a:extLst>
            </p:cNvPr>
            <p:cNvSpPr txBox="1"/>
            <p:nvPr/>
          </p:nvSpPr>
          <p:spPr>
            <a:xfrm>
              <a:off x="10301087" y="1892644"/>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-10%</a:t>
              </a:r>
            </a:p>
          </p:txBody>
        </p:sp>
      </p:grpSp>
      <p:grpSp>
        <p:nvGrpSpPr>
          <p:cNvPr id="35" name="Group 34">
            <a:extLst>
              <a:ext uri="{FF2B5EF4-FFF2-40B4-BE49-F238E27FC236}">
                <a16:creationId xmlns:a16="http://schemas.microsoft.com/office/drawing/2014/main" id="{4C8D51BD-720B-3ED2-E8C9-BD73E53ED380}"/>
              </a:ext>
            </a:extLst>
          </p:cNvPr>
          <p:cNvGrpSpPr/>
          <p:nvPr/>
        </p:nvGrpSpPr>
        <p:grpSpPr>
          <a:xfrm>
            <a:off x="7171644" y="1473293"/>
            <a:ext cx="1411041" cy="418316"/>
            <a:chOff x="7104969" y="1500986"/>
            <a:chExt cx="1411041" cy="418316"/>
          </a:xfrm>
        </p:grpSpPr>
        <p:grpSp>
          <p:nvGrpSpPr>
            <p:cNvPr id="36" name="Group 35">
              <a:extLst>
                <a:ext uri="{FF2B5EF4-FFF2-40B4-BE49-F238E27FC236}">
                  <a16:creationId xmlns:a16="http://schemas.microsoft.com/office/drawing/2014/main" id="{6187EA71-4CAE-C8D9-DDC1-2118A5E4E861}"/>
                </a:ext>
              </a:extLst>
            </p:cNvPr>
            <p:cNvGrpSpPr/>
            <p:nvPr/>
          </p:nvGrpSpPr>
          <p:grpSpPr>
            <a:xfrm>
              <a:off x="7104969" y="1500986"/>
              <a:ext cx="971285" cy="418316"/>
              <a:chOff x="4462718" y="2530449"/>
              <a:chExt cx="971285" cy="418316"/>
            </a:xfrm>
          </p:grpSpPr>
          <p:sp>
            <p:nvSpPr>
              <p:cNvPr id="38" name="TextBox 37">
                <a:extLst>
                  <a:ext uri="{FF2B5EF4-FFF2-40B4-BE49-F238E27FC236}">
                    <a16:creationId xmlns:a16="http://schemas.microsoft.com/office/drawing/2014/main" id="{538C9BBD-3449-2214-2763-0C656D666592}"/>
                  </a:ext>
                </a:extLst>
              </p:cNvPr>
              <p:cNvSpPr txBox="1"/>
              <p:nvPr/>
            </p:nvSpPr>
            <p:spPr>
              <a:xfrm>
                <a:off x="4462718"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73</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39" name="Arrow: Up 38">
                <a:extLst>
                  <a:ext uri="{FF2B5EF4-FFF2-40B4-BE49-F238E27FC236}">
                    <a16:creationId xmlns:a16="http://schemas.microsoft.com/office/drawing/2014/main" id="{6EC57AE7-E11C-0097-1C31-EB31E45F263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5DAA7D21-E7B3-1923-D937-6DF8A4857FAA}"/>
                </a:ext>
              </a:extLst>
            </p:cNvPr>
            <p:cNvSpPr txBox="1"/>
            <p:nvPr/>
          </p:nvSpPr>
          <p:spPr>
            <a:xfrm>
              <a:off x="7636497" y="158375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+27%</a:t>
              </a:r>
            </a:p>
          </p:txBody>
        </p:sp>
      </p:grpSp>
    </p:spTree>
    <p:extLst>
      <p:ext uri="{BB962C8B-B14F-4D97-AF65-F5344CB8AC3E}">
        <p14:creationId xmlns:p14="http://schemas.microsoft.com/office/powerpoint/2010/main" val="71383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ACFBA13-2CC1-9DCE-AF68-04374641F1C8}"/>
              </a:ext>
            </a:extLst>
          </p:cNvPr>
          <p:cNvGraphicFramePr/>
          <p:nvPr>
            <p:extLst>
              <p:ext uri="{D42A27DB-BD31-4B8C-83A1-F6EECF244321}">
                <p14:modId xmlns:p14="http://schemas.microsoft.com/office/powerpoint/2010/main" val="1822099209"/>
              </p:ext>
            </p:extLst>
          </p:nvPr>
        </p:nvGraphicFramePr>
        <p:xfrm>
          <a:off x="422400" y="1294994"/>
          <a:ext cx="11272417" cy="41819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558683" cy="1021181"/>
          </a:xfrm>
        </p:spPr>
        <p:txBody>
          <a:bodyPr/>
          <a:lstStyle/>
          <a:p>
            <a:r>
              <a:rPr lang="en-GB" dirty="0"/>
              <a:t>Auto manufacturer’s shifting their ad spend to hybrid / EV</a:t>
            </a:r>
          </a:p>
        </p:txBody>
      </p:sp>
      <p:sp>
        <p:nvSpPr>
          <p:cNvPr id="31" name="Text Placeholder 2">
            <a:extLst>
              <a:ext uri="{FF2B5EF4-FFF2-40B4-BE49-F238E27FC236}">
                <a16:creationId xmlns:a16="http://schemas.microsoft.com/office/drawing/2014/main" id="{F8084B73-77FA-7694-75F1-BF1424213C1D}"/>
              </a:ext>
            </a:extLst>
          </p:cNvPr>
          <p:cNvSpPr>
            <a:spLocks noGrp="1"/>
          </p:cNvSpPr>
          <p:nvPr>
            <p:ph type="body" sz="quarter" idx="15"/>
          </p:nvPr>
        </p:nvSpPr>
        <p:spPr>
          <a:xfrm>
            <a:off x="360000" y="5400000"/>
            <a:ext cx="11334817" cy="304800"/>
          </a:xfrm>
        </p:spPr>
        <p:txBody>
          <a:bodyPr/>
          <a:lstStyle/>
          <a:p>
            <a:r>
              <a:rPr lang="en-GB" dirty="0"/>
              <a:t>Source: Barb, 2018-2022, linear TV impacts (R/W).</a:t>
            </a:r>
          </a:p>
        </p:txBody>
      </p:sp>
      <p:sp>
        <p:nvSpPr>
          <p:cNvPr id="3" name="TextBox 2">
            <a:extLst>
              <a:ext uri="{FF2B5EF4-FFF2-40B4-BE49-F238E27FC236}">
                <a16:creationId xmlns:a16="http://schemas.microsoft.com/office/drawing/2014/main" id="{D2024C20-87CF-999C-26B3-2BCC58C7BCCF}"/>
              </a:ext>
            </a:extLst>
          </p:cNvPr>
          <p:cNvSpPr txBox="1"/>
          <p:nvPr/>
        </p:nvSpPr>
        <p:spPr>
          <a:xfrm>
            <a:off x="407309" y="1009006"/>
            <a:ext cx="5038725" cy="338554"/>
          </a:xfrm>
          <a:prstGeom prst="rect">
            <a:avLst/>
          </a:prstGeom>
          <a:noFill/>
        </p:spPr>
        <p:txBody>
          <a:bodyPr wrap="square" rtlCol="0">
            <a:spAutoFit/>
          </a:bodyPr>
          <a:lstStyle/>
          <a:p>
            <a:pPr algn="l"/>
            <a:r>
              <a:rPr lang="en-GB" sz="1600" dirty="0">
                <a:solidFill>
                  <a:schemeClr val="bg2"/>
                </a:solidFill>
              </a:rPr>
              <a:t>Share of linear TV impacts by car classification</a:t>
            </a:r>
          </a:p>
        </p:txBody>
      </p:sp>
    </p:spTree>
    <p:extLst>
      <p:ext uri="{BB962C8B-B14F-4D97-AF65-F5344CB8AC3E}">
        <p14:creationId xmlns:p14="http://schemas.microsoft.com/office/powerpoint/2010/main" val="169000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2010-2022, individuals, impacts (R/W), linear only, top 10 manufacturers by linear impacts from 2010-2022, parent companies e.g., Volkswagen Group includes Audi, Seat, and Skoda.</a:t>
            </a:r>
          </a:p>
        </p:txBody>
      </p:sp>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869764676"/>
              </p:ext>
            </p:extLst>
          </p:nvPr>
        </p:nvGraphicFramePr>
        <p:xfrm>
          <a:off x="371475" y="1188085"/>
          <a:ext cx="11334817"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Manufacturers SoV has fluctuated across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flipV="1">
            <a:off x="9780989" y="3752849"/>
            <a:ext cx="445026" cy="69017"/>
          </a:xfrm>
          <a:prstGeom prst="bentConnector3">
            <a:avLst>
              <a:gd name="adj1" fmla="val 50000"/>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8491089F-DCF5-A79B-833D-F336D792B259}"/>
              </a:ext>
            </a:extLst>
          </p:cNvPr>
          <p:cNvCxnSpPr>
            <a:cxnSpLocks/>
          </p:cNvCxnSpPr>
          <p:nvPr/>
        </p:nvCxnSpPr>
        <p:spPr>
          <a:xfrm>
            <a:off x="9701179" y="1381125"/>
            <a:ext cx="532273" cy="28991"/>
          </a:xfrm>
          <a:prstGeom prst="bentConnector3">
            <a:avLst>
              <a:gd name="adj1" fmla="val 56711"/>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9715500" y="1496541"/>
            <a:ext cx="510515" cy="212506"/>
          </a:xfrm>
          <a:prstGeom prst="bentConnector3">
            <a:avLst>
              <a:gd name="adj1" fmla="val 56532"/>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9784556" y="1785217"/>
            <a:ext cx="441459" cy="212506"/>
          </a:xfrm>
          <a:prstGeom prst="bentConnector3">
            <a:avLst>
              <a:gd name="adj1" fmla="val 49461"/>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61547E-4DFD-C561-7903-0EED180A4793}"/>
              </a:ext>
            </a:extLst>
          </p:cNvPr>
          <p:cNvGrpSpPr/>
          <p:nvPr/>
        </p:nvGrpSpPr>
        <p:grpSpPr>
          <a:xfrm>
            <a:off x="9712363" y="2242755"/>
            <a:ext cx="521443" cy="47862"/>
            <a:chOff x="9745697" y="2292155"/>
            <a:chExt cx="521443" cy="285261"/>
          </a:xfrm>
        </p:grpSpPr>
        <p:cxnSp>
          <p:nvCxnSpPr>
            <p:cNvPr id="69" name="Straight Connector 68">
              <a:extLst>
                <a:ext uri="{FF2B5EF4-FFF2-40B4-BE49-F238E27FC236}">
                  <a16:creationId xmlns:a16="http://schemas.microsoft.com/office/drawing/2014/main" id="{2B3FD3C7-4193-0508-F2FF-8B0CD6076839}"/>
                </a:ext>
              </a:extLst>
            </p:cNvPr>
            <p:cNvCxnSpPr>
              <a:cxnSpLocks/>
            </p:cNvCxnSpPr>
            <p:nvPr/>
          </p:nvCxnSpPr>
          <p:spPr>
            <a:xfrm>
              <a:off x="10037897" y="2292155"/>
              <a:ext cx="0" cy="285261"/>
            </a:xfrm>
            <a:prstGeom prst="line">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576778-3A41-C93F-2FF8-55A1ABF927F2}"/>
                </a:ext>
              </a:extLst>
            </p:cNvPr>
            <p:cNvCxnSpPr>
              <a:cxnSpLocks/>
            </p:cNvCxnSpPr>
            <p:nvPr/>
          </p:nvCxnSpPr>
          <p:spPr>
            <a:xfrm>
              <a:off x="9745697" y="2292155"/>
              <a:ext cx="300796" cy="0"/>
            </a:xfrm>
            <a:prstGeom prst="line">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DD1D9FC-3BB7-9826-AD28-45A438ED0632}"/>
                </a:ext>
              </a:extLst>
            </p:cNvPr>
            <p:cNvCxnSpPr>
              <a:cxnSpLocks/>
            </p:cNvCxnSpPr>
            <p:nvPr/>
          </p:nvCxnSpPr>
          <p:spPr>
            <a:xfrm flipH="1">
              <a:off x="10027445" y="2577416"/>
              <a:ext cx="239695" cy="0"/>
            </a:xfrm>
            <a:prstGeom prst="line">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grp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a:off x="9482138" y="2662765"/>
            <a:ext cx="739115" cy="212506"/>
          </a:xfrm>
          <a:prstGeom prst="bentConnector3">
            <a:avLst>
              <a:gd name="adj1" fmla="val 70618"/>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a:off x="9648826" y="2961696"/>
            <a:ext cx="579864" cy="205312"/>
          </a:xfrm>
          <a:prstGeom prst="bentConnector3">
            <a:avLst>
              <a:gd name="adj1" fmla="val 61087"/>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9691655" y="3348039"/>
            <a:ext cx="527217" cy="109483"/>
          </a:xfrm>
          <a:prstGeom prst="bentConnector3">
            <a:avLst>
              <a:gd name="adj1" fmla="val 59033"/>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A791A37-B902-453F-AADD-7F4CE3EBA39A}"/>
              </a:ext>
            </a:extLst>
          </p:cNvPr>
          <p:cNvCxnSpPr>
            <a:cxnSpLocks/>
          </p:cNvCxnSpPr>
          <p:nvPr/>
        </p:nvCxnSpPr>
        <p:spPr>
          <a:xfrm>
            <a:off x="9748078" y="2538421"/>
            <a:ext cx="483347" cy="41780"/>
          </a:xfrm>
          <a:prstGeom prst="bentConnector3">
            <a:avLst>
              <a:gd name="adj1" fmla="val 52956"/>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AE27EE29-375F-B1D2-CFC4-9081ED468A94}"/>
              </a:ext>
            </a:extLst>
          </p:cNvPr>
          <p:cNvGrpSpPr/>
          <p:nvPr/>
        </p:nvGrpSpPr>
        <p:grpSpPr>
          <a:xfrm>
            <a:off x="9780989" y="4036987"/>
            <a:ext cx="452817" cy="548220"/>
            <a:chOff x="9750459" y="-946903"/>
            <a:chExt cx="452817" cy="3267439"/>
          </a:xfrm>
        </p:grpSpPr>
        <p:cxnSp>
          <p:nvCxnSpPr>
            <p:cNvPr id="132" name="Straight Connector 131">
              <a:extLst>
                <a:ext uri="{FF2B5EF4-FFF2-40B4-BE49-F238E27FC236}">
                  <a16:creationId xmlns:a16="http://schemas.microsoft.com/office/drawing/2014/main" id="{3D0F5136-E626-0830-380A-5C767EF125D9}"/>
                </a:ext>
              </a:extLst>
            </p:cNvPr>
            <p:cNvCxnSpPr>
              <a:cxnSpLocks/>
            </p:cNvCxnSpPr>
            <p:nvPr/>
          </p:nvCxnSpPr>
          <p:spPr>
            <a:xfrm>
              <a:off x="9973603" y="-946903"/>
              <a:ext cx="0" cy="3267439"/>
            </a:xfrm>
            <a:prstGeom prst="line">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6CFD93D-6627-4538-3AE8-7FE58305E256}"/>
                </a:ext>
              </a:extLst>
            </p:cNvPr>
            <p:cNvCxnSpPr>
              <a:cxnSpLocks/>
            </p:cNvCxnSpPr>
            <p:nvPr/>
          </p:nvCxnSpPr>
          <p:spPr>
            <a:xfrm>
              <a:off x="9750459" y="2320536"/>
              <a:ext cx="232170" cy="0"/>
            </a:xfrm>
            <a:prstGeom prst="line">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835A3AF-898C-A657-55DC-0015E095EFFD}"/>
                </a:ext>
              </a:extLst>
            </p:cNvPr>
            <p:cNvCxnSpPr>
              <a:cxnSpLocks/>
            </p:cNvCxnSpPr>
            <p:nvPr/>
          </p:nvCxnSpPr>
          <p:spPr>
            <a:xfrm flipH="1">
              <a:off x="9963581" y="-908901"/>
              <a:ext cx="239695" cy="0"/>
            </a:xfrm>
            <a:prstGeom prst="line">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BDF967B-D146-888D-7573-35CAEB466741}"/>
              </a:ext>
            </a:extLst>
          </p:cNvPr>
          <p:cNvSpPr txBox="1"/>
          <p:nvPr/>
        </p:nvSpPr>
        <p:spPr>
          <a:xfrm>
            <a:off x="407309" y="936436"/>
            <a:ext cx="5038725" cy="338554"/>
          </a:xfrm>
          <a:prstGeom prst="rect">
            <a:avLst/>
          </a:prstGeom>
          <a:noFill/>
        </p:spPr>
        <p:txBody>
          <a:bodyPr wrap="square" rtlCol="0">
            <a:spAutoFit/>
          </a:bodyPr>
          <a:lstStyle/>
          <a:p>
            <a:pPr algn="l"/>
            <a:r>
              <a:rPr lang="en-GB" sz="1600" dirty="0">
                <a:solidFill>
                  <a:schemeClr val="bg2"/>
                </a:solidFill>
              </a:rPr>
              <a:t>Share of linear TV impacts by manufacturer </a:t>
            </a:r>
          </a:p>
        </p:txBody>
      </p: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90F91DC-9CFD-2740-0E88-C336F3B1CE82}"/>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Share of voice by ITV, 2022, adults, sponsorship impacts (R/W), top 10 manufacturers.</a:t>
            </a:r>
          </a:p>
        </p:txBody>
      </p:sp>
      <p:sp>
        <p:nvSpPr>
          <p:cNvPr id="2" name="Title 1">
            <a:extLst>
              <a:ext uri="{FF2B5EF4-FFF2-40B4-BE49-F238E27FC236}">
                <a16:creationId xmlns:a16="http://schemas.microsoft.com/office/drawing/2014/main" id="{05776D34-E8D4-284B-D11D-2ED4299681A9}"/>
              </a:ext>
            </a:extLst>
          </p:cNvPr>
          <p:cNvSpPr>
            <a:spLocks noGrp="1"/>
          </p:cNvSpPr>
          <p:nvPr>
            <p:ph type="title"/>
          </p:nvPr>
        </p:nvSpPr>
        <p:spPr/>
        <p:txBody>
          <a:bodyPr/>
          <a:lstStyle/>
          <a:p>
            <a:r>
              <a:rPr lang="en-GB" dirty="0"/>
              <a:t>Sponsorship plays a significant role for some manufacturers</a:t>
            </a:r>
          </a:p>
        </p:txBody>
      </p:sp>
      <p:graphicFrame>
        <p:nvGraphicFramePr>
          <p:cNvPr id="6" name="Chart 5">
            <a:extLst>
              <a:ext uri="{FF2B5EF4-FFF2-40B4-BE49-F238E27FC236}">
                <a16:creationId xmlns:a16="http://schemas.microsoft.com/office/drawing/2014/main" id="{0F763550-1CAA-44CE-B3FE-45B82B0F9700}"/>
              </a:ext>
            </a:extLst>
          </p:cNvPr>
          <p:cNvGraphicFramePr/>
          <p:nvPr>
            <p:extLst>
              <p:ext uri="{D42A27DB-BD31-4B8C-83A1-F6EECF244321}">
                <p14:modId xmlns:p14="http://schemas.microsoft.com/office/powerpoint/2010/main" val="3417718843"/>
              </p:ext>
            </p:extLst>
          </p:nvPr>
        </p:nvGraphicFramePr>
        <p:xfrm>
          <a:off x="371475" y="1381125"/>
          <a:ext cx="11334817" cy="3703047"/>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6" descr="Volkswagen - Wikipedia">
            <a:extLst>
              <a:ext uri="{FF2B5EF4-FFF2-40B4-BE49-F238E27FC236}">
                <a16:creationId xmlns:a16="http://schemas.microsoft.com/office/drawing/2014/main" id="{4AB147B5-56A4-D424-2210-D62AD7E49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848" y="5033785"/>
            <a:ext cx="249994" cy="2499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Hyundai Logo and sign, new logo meaning and history, PNG, SVG">
            <a:extLst>
              <a:ext uri="{FF2B5EF4-FFF2-40B4-BE49-F238E27FC236}">
                <a16:creationId xmlns:a16="http://schemas.microsoft.com/office/drawing/2014/main" id="{E4B5A111-128B-535C-1D6F-25EBE7B05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6935" y="5058684"/>
            <a:ext cx="355906" cy="2001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ord Logo and symbol, meaning, history, PNG, brand">
            <a:extLst>
              <a:ext uri="{FF2B5EF4-FFF2-40B4-BE49-F238E27FC236}">
                <a16:creationId xmlns:a16="http://schemas.microsoft.com/office/drawing/2014/main" id="{A30973F1-7AE7-58EA-40F4-02B64DB0F9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257" y="5043635"/>
            <a:ext cx="409414" cy="2302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FB0D415-4FE5-D845-C1F6-0D87AF42EB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30139"/>
          <a:stretch/>
        </p:blipFill>
        <p:spPr bwMode="auto">
          <a:xfrm>
            <a:off x="1540527" y="5058480"/>
            <a:ext cx="361797" cy="200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xus Logo and symbol, meaning, history, PNG, brand">
            <a:extLst>
              <a:ext uri="{FF2B5EF4-FFF2-40B4-BE49-F238E27FC236}">
                <a16:creationId xmlns:a16="http://schemas.microsoft.com/office/drawing/2014/main" id="{82252824-755F-E295-C80E-AF414F1D97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8663" y="5013719"/>
            <a:ext cx="515779" cy="2901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pra Logo and sign, new logo meaning and history, PNG, SVG">
            <a:extLst>
              <a:ext uri="{FF2B5EF4-FFF2-40B4-BE49-F238E27FC236}">
                <a16:creationId xmlns:a16="http://schemas.microsoft.com/office/drawing/2014/main" id="{89EC2F5B-95E5-EF8A-AE27-1DBC3D485B5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156" t="20872" r="3047" b="28097"/>
          <a:stretch/>
        </p:blipFill>
        <p:spPr bwMode="auto">
          <a:xfrm>
            <a:off x="4641003" y="5013719"/>
            <a:ext cx="410208" cy="2901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Volvo Cars - Wikipedia">
            <a:extLst>
              <a:ext uri="{FF2B5EF4-FFF2-40B4-BE49-F238E27FC236}">
                <a16:creationId xmlns:a16="http://schemas.microsoft.com/office/drawing/2014/main" id="{8FD4EDCC-56AF-2623-B049-9C12E85E49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6469" y="5014407"/>
            <a:ext cx="288751" cy="288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udi logo: New Corporate Design | Audi MediaCenter">
            <a:extLst>
              <a:ext uri="{FF2B5EF4-FFF2-40B4-BE49-F238E27FC236}">
                <a16:creationId xmlns:a16="http://schemas.microsoft.com/office/drawing/2014/main" id="{9BB22D8C-C321-C159-7992-E222A2909C4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79" t="27016" b="32762"/>
          <a:stretch/>
        </p:blipFill>
        <p:spPr bwMode="auto">
          <a:xfrm>
            <a:off x="10777926" y="5037894"/>
            <a:ext cx="563970" cy="2417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Citroen reveals new retro logo for electric era | Autocar">
            <a:extLst>
              <a:ext uri="{FF2B5EF4-FFF2-40B4-BE49-F238E27FC236}">
                <a16:creationId xmlns:a16="http://schemas.microsoft.com/office/drawing/2014/main" id="{51C9D3AB-868F-19C1-9EC6-67FD2825B76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474" r="19961"/>
          <a:stretch/>
        </p:blipFill>
        <p:spPr bwMode="auto">
          <a:xfrm>
            <a:off x="7788536" y="4981183"/>
            <a:ext cx="328622" cy="3551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The New Polestar 4 Electric SUV">
            <a:extLst>
              <a:ext uri="{FF2B5EF4-FFF2-40B4-BE49-F238E27FC236}">
                <a16:creationId xmlns:a16="http://schemas.microsoft.com/office/drawing/2014/main" id="{C0A4C5E6-FBF1-9E87-89C9-DAAA208A27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55596" y="4957362"/>
            <a:ext cx="604263" cy="4028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4EB5CA1-A065-5B66-1C17-F67619A0CE25}"/>
              </a:ext>
            </a:extLst>
          </p:cNvPr>
          <p:cNvSpPr txBox="1"/>
          <p:nvPr/>
        </p:nvSpPr>
        <p:spPr>
          <a:xfrm>
            <a:off x="407309" y="1009006"/>
            <a:ext cx="5038725" cy="338554"/>
          </a:xfrm>
          <a:prstGeom prst="rect">
            <a:avLst/>
          </a:prstGeom>
          <a:noFill/>
        </p:spPr>
        <p:txBody>
          <a:bodyPr wrap="square" rtlCol="0">
            <a:spAutoFit/>
          </a:bodyPr>
          <a:lstStyle/>
          <a:p>
            <a:pPr algn="l"/>
            <a:r>
              <a:rPr lang="en-GB" sz="1600" dirty="0">
                <a:solidFill>
                  <a:schemeClr val="bg2"/>
                </a:solidFill>
              </a:rPr>
              <a:t>Sponsorship TV impacts by manufacturer</a:t>
            </a:r>
          </a:p>
        </p:txBody>
      </p:sp>
    </p:spTree>
    <p:extLst>
      <p:ext uri="{BB962C8B-B14F-4D97-AF65-F5344CB8AC3E}">
        <p14:creationId xmlns:p14="http://schemas.microsoft.com/office/powerpoint/2010/main" val="2186463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57CCBE9-1BA2-51A9-4F2B-E15526CDB2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bg1"/>
                </a:solidFill>
              </a:rPr>
              <a:t>Frijj</a:t>
            </a:r>
            <a:r>
              <a:rPr lang="en-GB" dirty="0">
                <a:solidFill>
                  <a:schemeClr val="bg1"/>
                </a:solidFill>
              </a:rPr>
              <a:t>, “The Drop”</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6D34-E8D4-284B-D11D-2ED4299681A9}"/>
              </a:ext>
            </a:extLst>
          </p:cNvPr>
          <p:cNvSpPr>
            <a:spLocks noGrp="1"/>
          </p:cNvSpPr>
          <p:nvPr>
            <p:ph type="title"/>
          </p:nvPr>
        </p:nvSpPr>
        <p:spPr/>
        <p:txBody>
          <a:bodyPr/>
          <a:lstStyle/>
          <a:p>
            <a:r>
              <a:rPr lang="en-GB" dirty="0"/>
              <a:t>TV investment aligns with new car registrations in Mar &amp; Sep</a:t>
            </a:r>
          </a:p>
        </p:txBody>
      </p:sp>
      <p:graphicFrame>
        <p:nvGraphicFramePr>
          <p:cNvPr id="6" name="Chart 5">
            <a:extLst>
              <a:ext uri="{FF2B5EF4-FFF2-40B4-BE49-F238E27FC236}">
                <a16:creationId xmlns:a16="http://schemas.microsoft.com/office/drawing/2014/main" id="{0F763550-1CAA-44CE-B3FE-45B82B0F9700}"/>
              </a:ext>
            </a:extLst>
          </p:cNvPr>
          <p:cNvGraphicFramePr/>
          <p:nvPr>
            <p:extLst>
              <p:ext uri="{D42A27DB-BD31-4B8C-83A1-F6EECF244321}">
                <p14:modId xmlns:p14="http://schemas.microsoft.com/office/powerpoint/2010/main" val="3803293461"/>
              </p:ext>
            </p:extLst>
          </p:nvPr>
        </p:nvGraphicFramePr>
        <p:xfrm>
          <a:off x="371475" y="1381125"/>
          <a:ext cx="11334817" cy="398399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752B3CC7-D24F-20F1-E241-1162B977298F}"/>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Share of voice by ITV, adults, linear and sponsorship impacts (R/W), includes all relevant automotive manufacturers.</a:t>
            </a:r>
          </a:p>
        </p:txBody>
      </p:sp>
      <p:sp>
        <p:nvSpPr>
          <p:cNvPr id="7" name="TextBox 6">
            <a:extLst>
              <a:ext uri="{FF2B5EF4-FFF2-40B4-BE49-F238E27FC236}">
                <a16:creationId xmlns:a16="http://schemas.microsoft.com/office/drawing/2014/main" id="{2C7AE2CB-D7FA-A8AF-AEF0-6C2DA9ECED40}"/>
              </a:ext>
            </a:extLst>
          </p:cNvPr>
          <p:cNvSpPr txBox="1"/>
          <p:nvPr/>
        </p:nvSpPr>
        <p:spPr>
          <a:xfrm>
            <a:off x="407309" y="1009006"/>
            <a:ext cx="5038725" cy="338554"/>
          </a:xfrm>
          <a:prstGeom prst="rect">
            <a:avLst/>
          </a:prstGeom>
          <a:noFill/>
        </p:spPr>
        <p:txBody>
          <a:bodyPr wrap="square" rtlCol="0">
            <a:spAutoFit/>
          </a:bodyPr>
          <a:lstStyle/>
          <a:p>
            <a:pPr algn="l"/>
            <a:r>
              <a:rPr lang="en-GB" sz="1600" dirty="0">
                <a:solidFill>
                  <a:schemeClr val="bg2"/>
                </a:solidFill>
              </a:rPr>
              <a:t>Linear &amp; sponsorship TV impacts by month</a:t>
            </a:r>
          </a:p>
        </p:txBody>
      </p:sp>
    </p:spTree>
    <p:extLst>
      <p:ext uri="{BB962C8B-B14F-4D97-AF65-F5344CB8AC3E}">
        <p14:creationId xmlns:p14="http://schemas.microsoft.com/office/powerpoint/2010/main" val="2652530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782FB76-3A04-D167-5AD8-A52480EAEE6F}"/>
              </a:ext>
            </a:extLst>
          </p:cNvPr>
          <p:cNvGraphicFramePr>
            <a:graphicFrameLocks noGrp="1"/>
          </p:cNvGraphicFramePr>
          <p:nvPr>
            <p:extLst>
              <p:ext uri="{D42A27DB-BD31-4B8C-83A1-F6EECF244321}">
                <p14:modId xmlns:p14="http://schemas.microsoft.com/office/powerpoint/2010/main" val="3401044640"/>
              </p:ext>
            </p:extLst>
          </p:nvPr>
        </p:nvGraphicFramePr>
        <p:xfrm>
          <a:off x="3206750" y="4700842"/>
          <a:ext cx="5778500" cy="400050"/>
        </p:xfrm>
        <a:graphic>
          <a:graphicData uri="http://schemas.openxmlformats.org/drawingml/2006/table">
            <a:tbl>
              <a:tblPr/>
              <a:tblGrid>
                <a:gridCol w="825500">
                  <a:extLst>
                    <a:ext uri="{9D8B030D-6E8A-4147-A177-3AD203B41FA5}">
                      <a16:colId xmlns:a16="http://schemas.microsoft.com/office/drawing/2014/main" val="3248807302"/>
                    </a:ext>
                  </a:extLst>
                </a:gridCol>
                <a:gridCol w="825500">
                  <a:extLst>
                    <a:ext uri="{9D8B030D-6E8A-4147-A177-3AD203B41FA5}">
                      <a16:colId xmlns:a16="http://schemas.microsoft.com/office/drawing/2014/main" val="899277066"/>
                    </a:ext>
                  </a:extLst>
                </a:gridCol>
                <a:gridCol w="825500">
                  <a:extLst>
                    <a:ext uri="{9D8B030D-6E8A-4147-A177-3AD203B41FA5}">
                      <a16:colId xmlns:a16="http://schemas.microsoft.com/office/drawing/2014/main" val="3448237163"/>
                    </a:ext>
                  </a:extLst>
                </a:gridCol>
                <a:gridCol w="825500">
                  <a:extLst>
                    <a:ext uri="{9D8B030D-6E8A-4147-A177-3AD203B41FA5}">
                      <a16:colId xmlns:a16="http://schemas.microsoft.com/office/drawing/2014/main" val="4264541233"/>
                    </a:ext>
                  </a:extLst>
                </a:gridCol>
                <a:gridCol w="825500">
                  <a:extLst>
                    <a:ext uri="{9D8B030D-6E8A-4147-A177-3AD203B41FA5}">
                      <a16:colId xmlns:a16="http://schemas.microsoft.com/office/drawing/2014/main" val="3465162220"/>
                    </a:ext>
                  </a:extLst>
                </a:gridCol>
                <a:gridCol w="825500">
                  <a:extLst>
                    <a:ext uri="{9D8B030D-6E8A-4147-A177-3AD203B41FA5}">
                      <a16:colId xmlns:a16="http://schemas.microsoft.com/office/drawing/2014/main" val="1780514523"/>
                    </a:ext>
                  </a:extLst>
                </a:gridCol>
                <a:gridCol w="825500">
                  <a:extLst>
                    <a:ext uri="{9D8B030D-6E8A-4147-A177-3AD203B41FA5}">
                      <a16:colId xmlns:a16="http://schemas.microsoft.com/office/drawing/2014/main" val="1054053414"/>
                    </a:ext>
                  </a:extLst>
                </a:gridCol>
              </a:tblGrid>
              <a:tr h="200025">
                <a:tc>
                  <a:txBody>
                    <a:bodyPr/>
                    <a:lstStyle/>
                    <a:p>
                      <a:pPr algn="ctr" rtl="0" fontAlgn="b"/>
                      <a:r>
                        <a:rPr lang="en-GB" sz="1000" b="1" i="0" u="none" strike="noStrike" dirty="0">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000" b="1" i="0" u="none" strike="noStrike">
                          <a:solidFill>
                            <a:srgbClr val="000000"/>
                          </a:solidFill>
                          <a:effectLst/>
                          <a:latin typeface="Arial" panose="020B0604020202020204" pitchFamily="34" charset="0"/>
                        </a:rPr>
                        <a:t>Tuesday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000" b="1" i="0" u="none" strike="noStrike">
                          <a:solidFill>
                            <a:srgbClr val="000000"/>
                          </a:solidFill>
                          <a:effectLst/>
                          <a:latin typeface="Arial" panose="020B0604020202020204" pitchFamily="34" charset="0"/>
                        </a:rPr>
                        <a:t>Wednesday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000" b="1" i="0" u="none" strike="noStrike">
                          <a:solidFill>
                            <a:srgbClr val="000000"/>
                          </a:solidFill>
                          <a:effectLst/>
                          <a:latin typeface="Arial" panose="020B0604020202020204" pitchFamily="34" charset="0"/>
                        </a:rPr>
                        <a:t>Thursday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000" b="1" i="0" u="none" strike="noStrike">
                          <a:solidFill>
                            <a:srgbClr val="000000"/>
                          </a:solidFill>
                          <a:effectLst/>
                          <a:latin typeface="Arial" panose="020B0604020202020204" pitchFamily="34" charset="0"/>
                        </a:rPr>
                        <a:t>Friday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000" b="1" i="0" u="none" strike="noStrike">
                          <a:solidFill>
                            <a:srgbClr val="000000"/>
                          </a:solidFill>
                          <a:effectLst/>
                          <a:latin typeface="Arial" panose="020B0604020202020204" pitchFamily="34" charset="0"/>
                        </a:rPr>
                        <a:t>Saturday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000" b="1" i="0" u="none" strike="noStrike">
                          <a:solidFill>
                            <a:srgbClr val="000000"/>
                          </a:solidFill>
                          <a:effectLst/>
                          <a:latin typeface="Arial" panose="020B0604020202020204" pitchFamily="34" charset="0"/>
                        </a:rPr>
                        <a:t>Sunday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348716703"/>
                  </a:ext>
                </a:extLst>
              </a:tr>
              <a:tr h="200025">
                <a:tc>
                  <a:txBody>
                    <a:bodyPr/>
                    <a:lstStyle/>
                    <a:p>
                      <a:pPr algn="ctr" rtl="0" fontAlgn="b"/>
                      <a:r>
                        <a:rPr lang="en-GB" sz="1000" b="1" i="0" u="none" strike="noStrike">
                          <a:solidFill>
                            <a:srgbClr val="000000"/>
                          </a:solidFill>
                          <a:effectLst/>
                          <a:latin typeface="Arial" panose="020B0604020202020204" pitchFamily="34" charset="0"/>
                        </a:rPr>
                        <a:t>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082"/>
                    </a:solidFill>
                  </a:tcPr>
                </a:tc>
                <a:tc>
                  <a:txBody>
                    <a:bodyPr/>
                    <a:lstStyle/>
                    <a:p>
                      <a:pPr algn="ctr" rtl="0" fontAlgn="b"/>
                      <a:r>
                        <a:rPr lang="en-GB" sz="1000" b="1" i="0" u="none" strike="noStrike">
                          <a:solidFill>
                            <a:srgbClr val="000000"/>
                          </a:solidFill>
                          <a:effectLst/>
                          <a:latin typeface="Arial" panose="020B0604020202020204" pitchFamily="34" charset="0"/>
                        </a:rPr>
                        <a:t>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rtl="0" fontAlgn="b"/>
                      <a:r>
                        <a:rPr lang="en-GB" sz="1000" b="1" i="0" u="none" strike="noStrike">
                          <a:solidFill>
                            <a:srgbClr val="000000"/>
                          </a:solidFill>
                          <a:effectLst/>
                          <a:latin typeface="Arial" panose="020B0604020202020204" pitchFamily="34" charset="0"/>
                        </a:rPr>
                        <a:t>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8870"/>
                    </a:solidFill>
                  </a:tcPr>
                </a:tc>
                <a:tc>
                  <a:txBody>
                    <a:bodyPr/>
                    <a:lstStyle/>
                    <a:p>
                      <a:pPr algn="ctr" rtl="0" fontAlgn="b"/>
                      <a:r>
                        <a:rPr lang="en-GB" sz="1000" b="1" i="0" u="none" strike="noStrike">
                          <a:solidFill>
                            <a:srgbClr val="000000"/>
                          </a:solidFill>
                          <a:effectLst/>
                          <a:latin typeface="Arial" panose="020B0604020202020204" pitchFamily="34" charset="0"/>
                        </a:rPr>
                        <a:t>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rtl="0" fontAlgn="b"/>
                      <a:r>
                        <a:rPr lang="en-GB" sz="1000" b="1" i="0" u="none" strike="noStrike">
                          <a:solidFill>
                            <a:srgbClr val="000000"/>
                          </a:solidFill>
                          <a:effectLst/>
                          <a:latin typeface="Arial" panose="020B0604020202020204" pitchFamily="34" charset="0"/>
                        </a:rPr>
                        <a:t>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784"/>
                    </a:solidFill>
                  </a:tcPr>
                </a:tc>
                <a:tc>
                  <a:txBody>
                    <a:bodyPr/>
                    <a:lstStyle/>
                    <a:p>
                      <a:pPr algn="ctr" rtl="0" fontAlgn="b"/>
                      <a:r>
                        <a:rPr lang="en-GB" sz="1000" b="1" i="0" u="none" strike="noStrike">
                          <a:solidFill>
                            <a:srgbClr val="000000"/>
                          </a:solidFill>
                          <a:effectLst/>
                          <a:latin typeface="Arial" panose="020B0604020202020204" pitchFamily="34" charset="0"/>
                        </a:rPr>
                        <a:t>106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7C97E"/>
                    </a:solidFill>
                  </a:tcPr>
                </a:tc>
                <a:tc>
                  <a:txBody>
                    <a:bodyPr/>
                    <a:lstStyle/>
                    <a:p>
                      <a:pPr algn="ctr" rtl="0" fontAlgn="b"/>
                      <a:r>
                        <a:rPr lang="en-GB" sz="1000" b="1" i="0" u="none" strike="noStrike" dirty="0">
                          <a:solidFill>
                            <a:srgbClr val="000000"/>
                          </a:solidFill>
                          <a:effectLst/>
                          <a:latin typeface="Arial" panose="020B0604020202020204" pitchFamily="34" charset="0"/>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470704302"/>
                  </a:ext>
                </a:extLst>
              </a:tr>
            </a:tbl>
          </a:graphicData>
        </a:graphic>
      </p:graphicFrame>
      <p:graphicFrame>
        <p:nvGraphicFramePr>
          <p:cNvPr id="5" name="Table 4">
            <a:extLst>
              <a:ext uri="{FF2B5EF4-FFF2-40B4-BE49-F238E27FC236}">
                <a16:creationId xmlns:a16="http://schemas.microsoft.com/office/drawing/2014/main" id="{2CB9C097-D9F3-1B1F-7190-EA4A495B939E}"/>
              </a:ext>
            </a:extLst>
          </p:cNvPr>
          <p:cNvGraphicFramePr>
            <a:graphicFrameLocks noGrp="1"/>
          </p:cNvGraphicFramePr>
          <p:nvPr>
            <p:extLst>
              <p:ext uri="{D42A27DB-BD31-4B8C-83A1-F6EECF244321}">
                <p14:modId xmlns:p14="http://schemas.microsoft.com/office/powerpoint/2010/main" val="3430599561"/>
              </p:ext>
            </p:extLst>
          </p:nvPr>
        </p:nvGraphicFramePr>
        <p:xfrm>
          <a:off x="696005" y="1381125"/>
          <a:ext cx="10799990" cy="3060002"/>
        </p:xfrm>
        <a:graphic>
          <a:graphicData uri="http://schemas.openxmlformats.org/drawingml/2006/table">
            <a:tbl>
              <a:tblPr/>
              <a:tblGrid>
                <a:gridCol w="949838">
                  <a:extLst>
                    <a:ext uri="{9D8B030D-6E8A-4147-A177-3AD203B41FA5}">
                      <a16:colId xmlns:a16="http://schemas.microsoft.com/office/drawing/2014/main" val="3812171340"/>
                    </a:ext>
                  </a:extLst>
                </a:gridCol>
                <a:gridCol w="410423">
                  <a:extLst>
                    <a:ext uri="{9D8B030D-6E8A-4147-A177-3AD203B41FA5}">
                      <a16:colId xmlns:a16="http://schemas.microsoft.com/office/drawing/2014/main" val="1714761529"/>
                    </a:ext>
                  </a:extLst>
                </a:gridCol>
                <a:gridCol w="410423">
                  <a:extLst>
                    <a:ext uri="{9D8B030D-6E8A-4147-A177-3AD203B41FA5}">
                      <a16:colId xmlns:a16="http://schemas.microsoft.com/office/drawing/2014/main" val="855328287"/>
                    </a:ext>
                  </a:extLst>
                </a:gridCol>
                <a:gridCol w="410423">
                  <a:extLst>
                    <a:ext uri="{9D8B030D-6E8A-4147-A177-3AD203B41FA5}">
                      <a16:colId xmlns:a16="http://schemas.microsoft.com/office/drawing/2014/main" val="4006242460"/>
                    </a:ext>
                  </a:extLst>
                </a:gridCol>
                <a:gridCol w="410423">
                  <a:extLst>
                    <a:ext uri="{9D8B030D-6E8A-4147-A177-3AD203B41FA5}">
                      <a16:colId xmlns:a16="http://schemas.microsoft.com/office/drawing/2014/main" val="1366282873"/>
                    </a:ext>
                  </a:extLst>
                </a:gridCol>
                <a:gridCol w="410423">
                  <a:extLst>
                    <a:ext uri="{9D8B030D-6E8A-4147-A177-3AD203B41FA5}">
                      <a16:colId xmlns:a16="http://schemas.microsoft.com/office/drawing/2014/main" val="3946602780"/>
                    </a:ext>
                  </a:extLst>
                </a:gridCol>
                <a:gridCol w="410423">
                  <a:extLst>
                    <a:ext uri="{9D8B030D-6E8A-4147-A177-3AD203B41FA5}">
                      <a16:colId xmlns:a16="http://schemas.microsoft.com/office/drawing/2014/main" val="1333165064"/>
                    </a:ext>
                  </a:extLst>
                </a:gridCol>
                <a:gridCol w="410423">
                  <a:extLst>
                    <a:ext uri="{9D8B030D-6E8A-4147-A177-3AD203B41FA5}">
                      <a16:colId xmlns:a16="http://schemas.microsoft.com/office/drawing/2014/main" val="1198324422"/>
                    </a:ext>
                  </a:extLst>
                </a:gridCol>
                <a:gridCol w="410423">
                  <a:extLst>
                    <a:ext uri="{9D8B030D-6E8A-4147-A177-3AD203B41FA5}">
                      <a16:colId xmlns:a16="http://schemas.microsoft.com/office/drawing/2014/main" val="1995363428"/>
                    </a:ext>
                  </a:extLst>
                </a:gridCol>
                <a:gridCol w="410423">
                  <a:extLst>
                    <a:ext uri="{9D8B030D-6E8A-4147-A177-3AD203B41FA5}">
                      <a16:colId xmlns:a16="http://schemas.microsoft.com/office/drawing/2014/main" val="3455658545"/>
                    </a:ext>
                  </a:extLst>
                </a:gridCol>
                <a:gridCol w="410423">
                  <a:extLst>
                    <a:ext uri="{9D8B030D-6E8A-4147-A177-3AD203B41FA5}">
                      <a16:colId xmlns:a16="http://schemas.microsoft.com/office/drawing/2014/main" val="4049953688"/>
                    </a:ext>
                  </a:extLst>
                </a:gridCol>
                <a:gridCol w="410423">
                  <a:extLst>
                    <a:ext uri="{9D8B030D-6E8A-4147-A177-3AD203B41FA5}">
                      <a16:colId xmlns:a16="http://schemas.microsoft.com/office/drawing/2014/main" val="3365315192"/>
                    </a:ext>
                  </a:extLst>
                </a:gridCol>
                <a:gridCol w="410423">
                  <a:extLst>
                    <a:ext uri="{9D8B030D-6E8A-4147-A177-3AD203B41FA5}">
                      <a16:colId xmlns:a16="http://schemas.microsoft.com/office/drawing/2014/main" val="2321444085"/>
                    </a:ext>
                  </a:extLst>
                </a:gridCol>
                <a:gridCol w="410423">
                  <a:extLst>
                    <a:ext uri="{9D8B030D-6E8A-4147-A177-3AD203B41FA5}">
                      <a16:colId xmlns:a16="http://schemas.microsoft.com/office/drawing/2014/main" val="2515740372"/>
                    </a:ext>
                  </a:extLst>
                </a:gridCol>
                <a:gridCol w="410423">
                  <a:extLst>
                    <a:ext uri="{9D8B030D-6E8A-4147-A177-3AD203B41FA5}">
                      <a16:colId xmlns:a16="http://schemas.microsoft.com/office/drawing/2014/main" val="1072771374"/>
                    </a:ext>
                  </a:extLst>
                </a:gridCol>
                <a:gridCol w="410423">
                  <a:extLst>
                    <a:ext uri="{9D8B030D-6E8A-4147-A177-3AD203B41FA5}">
                      <a16:colId xmlns:a16="http://schemas.microsoft.com/office/drawing/2014/main" val="2056082025"/>
                    </a:ext>
                  </a:extLst>
                </a:gridCol>
                <a:gridCol w="410423">
                  <a:extLst>
                    <a:ext uri="{9D8B030D-6E8A-4147-A177-3AD203B41FA5}">
                      <a16:colId xmlns:a16="http://schemas.microsoft.com/office/drawing/2014/main" val="274764708"/>
                    </a:ext>
                  </a:extLst>
                </a:gridCol>
                <a:gridCol w="410423">
                  <a:extLst>
                    <a:ext uri="{9D8B030D-6E8A-4147-A177-3AD203B41FA5}">
                      <a16:colId xmlns:a16="http://schemas.microsoft.com/office/drawing/2014/main" val="2613205650"/>
                    </a:ext>
                  </a:extLst>
                </a:gridCol>
                <a:gridCol w="410423">
                  <a:extLst>
                    <a:ext uri="{9D8B030D-6E8A-4147-A177-3AD203B41FA5}">
                      <a16:colId xmlns:a16="http://schemas.microsoft.com/office/drawing/2014/main" val="2938765327"/>
                    </a:ext>
                  </a:extLst>
                </a:gridCol>
                <a:gridCol w="410423">
                  <a:extLst>
                    <a:ext uri="{9D8B030D-6E8A-4147-A177-3AD203B41FA5}">
                      <a16:colId xmlns:a16="http://schemas.microsoft.com/office/drawing/2014/main" val="427052809"/>
                    </a:ext>
                  </a:extLst>
                </a:gridCol>
                <a:gridCol w="410423">
                  <a:extLst>
                    <a:ext uri="{9D8B030D-6E8A-4147-A177-3AD203B41FA5}">
                      <a16:colId xmlns:a16="http://schemas.microsoft.com/office/drawing/2014/main" val="4121842327"/>
                    </a:ext>
                  </a:extLst>
                </a:gridCol>
                <a:gridCol w="410423">
                  <a:extLst>
                    <a:ext uri="{9D8B030D-6E8A-4147-A177-3AD203B41FA5}">
                      <a16:colId xmlns:a16="http://schemas.microsoft.com/office/drawing/2014/main" val="1936646607"/>
                    </a:ext>
                  </a:extLst>
                </a:gridCol>
                <a:gridCol w="410423">
                  <a:extLst>
                    <a:ext uri="{9D8B030D-6E8A-4147-A177-3AD203B41FA5}">
                      <a16:colId xmlns:a16="http://schemas.microsoft.com/office/drawing/2014/main" val="3120638270"/>
                    </a:ext>
                  </a:extLst>
                </a:gridCol>
                <a:gridCol w="410423">
                  <a:extLst>
                    <a:ext uri="{9D8B030D-6E8A-4147-A177-3AD203B41FA5}">
                      <a16:colId xmlns:a16="http://schemas.microsoft.com/office/drawing/2014/main" val="3067918939"/>
                    </a:ext>
                  </a:extLst>
                </a:gridCol>
                <a:gridCol w="410423">
                  <a:extLst>
                    <a:ext uri="{9D8B030D-6E8A-4147-A177-3AD203B41FA5}">
                      <a16:colId xmlns:a16="http://schemas.microsoft.com/office/drawing/2014/main" val="1986717429"/>
                    </a:ext>
                  </a:extLst>
                </a:gridCol>
              </a:tblGrid>
              <a:tr h="353077">
                <a:tc gridSpan="25">
                  <a:txBody>
                    <a:bodyPr/>
                    <a:lstStyle/>
                    <a:p>
                      <a:pPr algn="ctr" fontAlgn="ctr"/>
                      <a:r>
                        <a:rPr lang="en-GB" sz="1000" b="1" i="0" u="none" strike="noStrike" dirty="0">
                          <a:solidFill>
                            <a:srgbClr val="FFFFFF"/>
                          </a:solidFill>
                          <a:effectLst/>
                          <a:latin typeface="Arial" panose="020B0604020202020204" pitchFamily="34" charset="0"/>
                        </a:rPr>
                        <a:t>Automotive index by daypart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23432029"/>
                  </a:ext>
                </a:extLst>
              </a:tr>
              <a:tr h="336264">
                <a:tc>
                  <a:txBody>
                    <a:bodyPr/>
                    <a:lstStyle/>
                    <a:p>
                      <a:pPr algn="ctr" fontAlgn="ctr"/>
                      <a:r>
                        <a:rPr lang="en-GB" sz="1000" b="1"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6am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7am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8am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9am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10am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3pm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4pm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5pm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6pm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7pm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8pm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9pm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10pm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3am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4am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dirty="0">
                          <a:solidFill>
                            <a:srgbClr val="000000"/>
                          </a:solidFill>
                          <a:effectLst/>
                          <a:latin typeface="Arial" panose="020B0604020202020204" pitchFamily="34" charset="0"/>
                        </a:rPr>
                        <a:t>5am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344268587"/>
                  </a:ext>
                </a:extLst>
              </a:tr>
              <a:tr h="336264">
                <a:tc>
                  <a:txBody>
                    <a:bodyPr/>
                    <a:lstStyle/>
                    <a:p>
                      <a:pPr algn="ctr" fontAlgn="ctr"/>
                      <a:r>
                        <a:rPr lang="en-GB" sz="1000" b="1" i="0" u="none" strike="noStrike">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r>
                        <a:rPr lang="en-GB" sz="1000" b="1"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974"/>
                    </a:solidFill>
                  </a:tcPr>
                </a:tc>
                <a:tc>
                  <a:txBody>
                    <a:bodyPr/>
                    <a:lstStyle/>
                    <a:p>
                      <a:pPr algn="ctr" fontAlgn="ctr"/>
                      <a:r>
                        <a:rPr lang="en-GB" sz="1000" b="1"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tc>
                  <a:txBody>
                    <a:bodyPr/>
                    <a:lstStyle/>
                    <a:p>
                      <a:pPr algn="ctr" fontAlgn="ctr"/>
                      <a:r>
                        <a:rPr lang="en-GB" sz="1000" b="1" i="0" u="none" strike="noStrike">
                          <a:solidFill>
                            <a:srgbClr val="000000"/>
                          </a:solidFill>
                          <a:effectLs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F6F"/>
                    </a:solidFill>
                  </a:tcPr>
                </a:tc>
                <a:tc>
                  <a:txBody>
                    <a:bodyPr/>
                    <a:lstStyle/>
                    <a:p>
                      <a:pPr algn="ctr" fontAlgn="ctr"/>
                      <a:r>
                        <a:rPr lang="en-GB" sz="1000" b="1"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D71"/>
                    </a:solidFill>
                  </a:tcPr>
                </a:tc>
                <a:tc>
                  <a:txBody>
                    <a:bodyPr/>
                    <a:lstStyle/>
                    <a:p>
                      <a:pPr algn="ctr" fontAlgn="ctr"/>
                      <a:r>
                        <a:rPr lang="en-GB" sz="1000" b="1"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ctr" fontAlgn="ctr"/>
                      <a:r>
                        <a:rPr lang="en-GB" sz="1000" b="1"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573"/>
                    </a:solidFill>
                  </a:tcPr>
                </a:tc>
                <a:tc>
                  <a:txBody>
                    <a:bodyPr/>
                    <a:lstStyle/>
                    <a:p>
                      <a:pPr algn="ctr" fontAlgn="ctr"/>
                      <a:r>
                        <a:rPr lang="en-GB" sz="1000" b="1"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tc>
                  <a:txBody>
                    <a:bodyPr/>
                    <a:lstStyle/>
                    <a:p>
                      <a:pPr algn="ctr" fontAlgn="ctr"/>
                      <a:r>
                        <a:rPr lang="en-GB" sz="1000" b="1"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c>
                  <a:txBody>
                    <a:bodyPr/>
                    <a:lstStyle/>
                    <a:p>
                      <a:pPr algn="ctr" fontAlgn="ctr"/>
                      <a:r>
                        <a:rPr lang="en-GB" sz="1000" b="1"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C74"/>
                    </a:solidFill>
                  </a:tcPr>
                </a:tc>
                <a:tc>
                  <a:txBody>
                    <a:bodyPr/>
                    <a:lstStyle/>
                    <a:p>
                      <a:pPr algn="ctr" fontAlgn="ctr"/>
                      <a:r>
                        <a:rPr lang="en-GB" sz="1000" b="1"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D78"/>
                    </a:solidFill>
                  </a:tcPr>
                </a:tc>
                <a:tc>
                  <a:txBody>
                    <a:bodyPr/>
                    <a:lstStyle/>
                    <a:p>
                      <a:pPr algn="ctr" fontAlgn="ctr"/>
                      <a:r>
                        <a:rPr lang="en-GB" sz="1000" b="1"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1"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F82"/>
                    </a:solidFill>
                  </a:tcPr>
                </a:tc>
                <a:tc>
                  <a:txBody>
                    <a:bodyPr/>
                    <a:lstStyle/>
                    <a:p>
                      <a:pPr algn="ctr" fontAlgn="ctr"/>
                      <a:r>
                        <a:rPr lang="en-GB" sz="1000" b="1" i="0" u="none" strike="noStrike">
                          <a:solidFill>
                            <a:srgbClr val="000000"/>
                          </a:solidFill>
                          <a:effectLs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ctr"/>
                      <a:r>
                        <a:rPr lang="en-GB" sz="1000" b="1" i="0" u="none" strike="noStrike">
                          <a:solidFill>
                            <a:srgbClr val="000000"/>
                          </a:solidFill>
                          <a:effectLst/>
                          <a:latin typeface="Arial" panose="020B0604020202020204" pitchFamily="34" charset="0"/>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C57D"/>
                    </a:solidFill>
                  </a:tcPr>
                </a:tc>
                <a:tc>
                  <a:txBody>
                    <a:bodyPr/>
                    <a:lstStyle/>
                    <a:p>
                      <a:pPr algn="ctr" fontAlgn="ctr"/>
                      <a:r>
                        <a:rPr lang="en-GB" sz="1000" b="1"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C37C"/>
                    </a:solidFill>
                  </a:tcPr>
                </a:tc>
                <a:tc>
                  <a:txBody>
                    <a:bodyPr/>
                    <a:lstStyle/>
                    <a:p>
                      <a:pPr algn="ctr" fontAlgn="ctr"/>
                      <a:r>
                        <a:rPr lang="en-GB" sz="1000" b="1"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1"/>
                    </a:solidFill>
                  </a:tcPr>
                </a:tc>
                <a:tc>
                  <a:txBody>
                    <a:bodyPr/>
                    <a:lstStyle/>
                    <a:p>
                      <a:pPr algn="ctr" fontAlgn="ctr"/>
                      <a:r>
                        <a:rPr lang="en-GB" sz="10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E082"/>
                    </a:solidFill>
                  </a:tcPr>
                </a:tc>
                <a:tc>
                  <a:txBody>
                    <a:bodyPr/>
                    <a:lstStyle/>
                    <a:p>
                      <a:pPr algn="ctr" fontAlgn="ctr"/>
                      <a:r>
                        <a:rPr lang="en-GB" sz="10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2"/>
                    </a:solidFill>
                  </a:tcPr>
                </a:tc>
                <a:tc>
                  <a:txBody>
                    <a:bodyPr/>
                    <a:lstStyle/>
                    <a:p>
                      <a:pPr algn="ctr" fontAlgn="ctr"/>
                      <a:r>
                        <a:rPr lang="en-GB" sz="1000" b="1" i="0" u="none" strike="noStrike">
                          <a:solidFill>
                            <a:srgbClr val="000000"/>
                          </a:solidFill>
                          <a:effectLs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D27F"/>
                    </a:solidFill>
                  </a:tcPr>
                </a:tc>
                <a:tc>
                  <a:txBody>
                    <a:bodyPr/>
                    <a:lstStyle/>
                    <a:p>
                      <a:pPr algn="ctr" fontAlgn="ctr"/>
                      <a:r>
                        <a:rPr lang="en-GB" sz="1000" b="1"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ctr" fontAlgn="ctr"/>
                      <a:r>
                        <a:rPr lang="en-GB" sz="1000" b="1" i="0" u="none" strike="noStrike">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87D"/>
                    </a:solidFill>
                  </a:tcPr>
                </a:tc>
                <a:tc>
                  <a:txBody>
                    <a:bodyPr/>
                    <a:lstStyle/>
                    <a:p>
                      <a:pPr algn="ctr" fontAlgn="ctr"/>
                      <a:r>
                        <a:rPr lang="en-GB" sz="1000" b="1" i="0" u="none" strike="noStrike">
                          <a:solidFill>
                            <a:srgbClr val="000000"/>
                          </a:solidFill>
                          <a:effectLst/>
                          <a:latin typeface="Arial" panose="020B06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C81"/>
                    </a:solidFill>
                  </a:tcPr>
                </a:tc>
                <a:tc>
                  <a:txBody>
                    <a:bodyPr/>
                    <a:lstStyle/>
                    <a:p>
                      <a:pPr algn="ctr" fontAlgn="ctr"/>
                      <a:r>
                        <a:rPr lang="en-GB" sz="1000" b="1"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extLst>
                  <a:ext uri="{0D108BD9-81ED-4DB2-BD59-A6C34878D82A}">
                    <a16:rowId xmlns:a16="http://schemas.microsoft.com/office/drawing/2014/main" val="3377042639"/>
                  </a:ext>
                </a:extLst>
              </a:tr>
              <a:tr h="336264">
                <a:tc>
                  <a:txBody>
                    <a:bodyPr/>
                    <a:lstStyle/>
                    <a:p>
                      <a:pPr algn="ctr" fontAlgn="ctr"/>
                      <a:r>
                        <a:rPr lang="en-GB" sz="1000" b="1" i="0" u="none" strike="noStrike" dirty="0">
                          <a:solidFill>
                            <a:srgbClr val="000000"/>
                          </a:solidFill>
                          <a:effectLst/>
                          <a:latin typeface="Arial" panose="020B0604020202020204" pitchFamily="34" charset="0"/>
                        </a:rPr>
                        <a:t>Tuesday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ctr"/>
                      <a:r>
                        <a:rPr lang="en-GB" sz="1000" b="1"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E75"/>
                    </a:solidFill>
                  </a:tcPr>
                </a:tc>
                <a:tc>
                  <a:txBody>
                    <a:bodyPr/>
                    <a:lstStyle/>
                    <a:p>
                      <a:pPr algn="ctr" fontAlgn="ctr"/>
                      <a:r>
                        <a:rPr lang="en-GB" sz="1000" b="1"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tc>
                  <a:txBody>
                    <a:bodyPr/>
                    <a:lstStyle/>
                    <a:p>
                      <a:pPr algn="ctr" fontAlgn="ctr"/>
                      <a:r>
                        <a:rPr lang="en-GB" sz="1000" b="1" i="0" u="none" strike="noStrike">
                          <a:solidFill>
                            <a:srgbClr val="000000"/>
                          </a:solidFill>
                          <a:effectLst/>
                          <a:latin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86E"/>
                    </a:solidFill>
                  </a:tcPr>
                </a:tc>
                <a:tc>
                  <a:txBody>
                    <a:bodyPr/>
                    <a:lstStyle/>
                    <a:p>
                      <a:pPr algn="ctr" fontAlgn="ctr"/>
                      <a:r>
                        <a:rPr lang="en-GB" sz="1000" b="1"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tc>
                  <a:txBody>
                    <a:bodyPr/>
                    <a:lstStyle/>
                    <a:p>
                      <a:pPr algn="ctr" fontAlgn="ctr"/>
                      <a:r>
                        <a:rPr lang="en-GB" sz="1000" b="1"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tc>
                  <a:txBody>
                    <a:bodyPr/>
                    <a:lstStyle/>
                    <a:p>
                      <a:pPr algn="ctr" fontAlgn="ctr"/>
                      <a:r>
                        <a:rPr lang="en-GB" sz="1000" b="1"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tc>
                  <a:txBody>
                    <a:bodyPr/>
                    <a:lstStyle/>
                    <a:p>
                      <a:pPr algn="ctr" fontAlgn="ctr"/>
                      <a:r>
                        <a:rPr lang="en-GB" sz="1000" b="1"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373"/>
                    </a:solidFill>
                  </a:tcPr>
                </a:tc>
                <a:tc>
                  <a:txBody>
                    <a:bodyPr/>
                    <a:lstStyle/>
                    <a:p>
                      <a:pPr algn="ctr" fontAlgn="ctr"/>
                      <a:r>
                        <a:rPr lang="en-GB" sz="1000" b="1"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376"/>
                    </a:solidFill>
                  </a:tcPr>
                </a:tc>
                <a:tc>
                  <a:txBody>
                    <a:bodyPr/>
                    <a:lstStyle/>
                    <a:p>
                      <a:pPr algn="ctr" fontAlgn="ctr"/>
                      <a:r>
                        <a:rPr lang="en-GB" sz="1000" b="1"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B74"/>
                    </a:solidFill>
                  </a:tcPr>
                </a:tc>
                <a:tc>
                  <a:txBody>
                    <a:bodyPr/>
                    <a:lstStyle/>
                    <a:p>
                      <a:pPr algn="ctr" fontAlgn="ctr"/>
                      <a:r>
                        <a:rPr lang="en-GB" sz="1000" b="1"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276"/>
                    </a:solidFill>
                  </a:tcPr>
                </a:tc>
                <a:tc>
                  <a:txBody>
                    <a:bodyPr/>
                    <a:lstStyle/>
                    <a:p>
                      <a:pPr algn="ctr" fontAlgn="ctr"/>
                      <a:r>
                        <a:rPr lang="en-GB" sz="1000" b="1"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1"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F82"/>
                    </a:solidFill>
                  </a:tcPr>
                </a:tc>
                <a:tc>
                  <a:txBody>
                    <a:bodyPr/>
                    <a:lstStyle/>
                    <a:p>
                      <a:pPr algn="ctr" fontAlgn="ctr"/>
                      <a:r>
                        <a:rPr lang="en-GB" sz="1000" b="1"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81"/>
                    </a:solidFill>
                  </a:tcPr>
                </a:tc>
                <a:tc>
                  <a:txBody>
                    <a:bodyPr/>
                    <a:lstStyle/>
                    <a:p>
                      <a:pPr algn="ctr" fontAlgn="ctr"/>
                      <a:r>
                        <a:rPr lang="en-GB" sz="1000" b="1"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000" b="1" i="0" u="none" strike="noStrike">
                          <a:solidFill>
                            <a:srgbClr val="000000"/>
                          </a:solidFill>
                          <a:effectLst/>
                          <a:latin typeface="Arial" panose="020B060402020202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1C77D"/>
                    </a:solidFill>
                  </a:tcPr>
                </a:tc>
                <a:tc>
                  <a:txBody>
                    <a:bodyPr/>
                    <a:lstStyle/>
                    <a:p>
                      <a:pPr algn="ctr" fontAlgn="ctr"/>
                      <a:r>
                        <a:rPr lang="en-GB" sz="1000" b="1" i="0" u="none" strike="noStrike">
                          <a:solidFill>
                            <a:srgbClr val="000000"/>
                          </a:solidFill>
                          <a:effectLs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1"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A81"/>
                    </a:solidFill>
                  </a:tcPr>
                </a:tc>
                <a:tc>
                  <a:txBody>
                    <a:bodyPr/>
                    <a:lstStyle/>
                    <a:p>
                      <a:pPr algn="ctr" fontAlgn="ctr"/>
                      <a:r>
                        <a:rPr lang="en-GB" sz="1000" b="1" i="0" u="none" strike="noStrike">
                          <a:solidFill>
                            <a:srgbClr val="000000"/>
                          </a:solidFill>
                          <a:effectLs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680"/>
                    </a:solidFill>
                  </a:tcPr>
                </a:tc>
                <a:tc>
                  <a:txBody>
                    <a:bodyPr/>
                    <a:lstStyle/>
                    <a:p>
                      <a:pPr algn="ctr" fontAlgn="ctr"/>
                      <a:r>
                        <a:rPr lang="en-GB" sz="1000" b="1" i="0" u="none" strike="noStrike">
                          <a:solidFill>
                            <a:srgbClr val="000000"/>
                          </a:solidFill>
                          <a:effectLst/>
                          <a:latin typeface="Arial" panose="020B0604020202020204" pitchFamily="34" charset="0"/>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DCF7F"/>
                    </a:solidFill>
                  </a:tcPr>
                </a:tc>
                <a:tc>
                  <a:txBody>
                    <a:bodyPr/>
                    <a:lstStyle/>
                    <a:p>
                      <a:pPr algn="ctr" fontAlgn="ctr"/>
                      <a:r>
                        <a:rPr lang="en-GB" sz="1000" b="1"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r>
                        <a:rPr lang="en-GB" sz="1000" b="1"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3"/>
                    </a:solidFill>
                  </a:tcPr>
                </a:tc>
                <a:tc>
                  <a:txBody>
                    <a:bodyPr/>
                    <a:lstStyle/>
                    <a:p>
                      <a:pPr algn="ctr" fontAlgn="ctr"/>
                      <a:r>
                        <a:rPr lang="en-GB" sz="1000" b="1" i="0" u="none" strike="noStrike">
                          <a:solidFill>
                            <a:srgbClr val="000000"/>
                          </a:solidFill>
                          <a:effectLst/>
                          <a:latin typeface="Arial" panose="020B06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283"/>
                    </a:solidFill>
                  </a:tcPr>
                </a:tc>
                <a:tc>
                  <a:txBody>
                    <a:bodyPr/>
                    <a:lstStyle/>
                    <a:p>
                      <a:pPr algn="ctr" fontAlgn="ctr"/>
                      <a:r>
                        <a:rPr lang="en-GB" sz="1000" b="1" i="0" u="none" strike="noStrike">
                          <a:solidFill>
                            <a:srgbClr val="000000"/>
                          </a:solidFill>
                          <a:effectLs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3D17F"/>
                    </a:solidFill>
                  </a:tcPr>
                </a:tc>
                <a:extLst>
                  <a:ext uri="{0D108BD9-81ED-4DB2-BD59-A6C34878D82A}">
                    <a16:rowId xmlns:a16="http://schemas.microsoft.com/office/drawing/2014/main" val="374416763"/>
                  </a:ext>
                </a:extLst>
              </a:tr>
              <a:tr h="336264">
                <a:tc>
                  <a:txBody>
                    <a:bodyPr/>
                    <a:lstStyle/>
                    <a:p>
                      <a:pPr algn="ctr" fontAlgn="ctr"/>
                      <a:r>
                        <a:rPr lang="en-GB" sz="1000" b="1" i="0" u="none" strike="noStrike">
                          <a:solidFill>
                            <a:srgbClr val="000000"/>
                          </a:solidFill>
                          <a:effectLst/>
                          <a:latin typeface="Arial" panose="020B0604020202020204" pitchFamily="34" charset="0"/>
                        </a:rPr>
                        <a:t>Wednesday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ctr"/>
                      <a:r>
                        <a:rPr lang="en-GB" sz="1000" b="1" i="0" u="none" strike="noStrike">
                          <a:solidFill>
                            <a:srgbClr val="000000"/>
                          </a:solidFill>
                          <a:effectLst/>
                          <a:latin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000" b="1"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874"/>
                    </a:solidFill>
                  </a:tcPr>
                </a:tc>
                <a:tc>
                  <a:txBody>
                    <a:bodyPr/>
                    <a:lstStyle/>
                    <a:p>
                      <a:pPr algn="ctr" fontAlgn="ctr"/>
                      <a:r>
                        <a:rPr lang="en-GB" sz="1000" b="1"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172"/>
                    </a:solidFill>
                  </a:tcPr>
                </a:tc>
                <a:tc>
                  <a:txBody>
                    <a:bodyPr/>
                    <a:lstStyle/>
                    <a:p>
                      <a:pPr algn="ctr" fontAlgn="ctr"/>
                      <a:r>
                        <a:rPr lang="en-GB" sz="1000" b="1"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tc>
                  <a:txBody>
                    <a:bodyPr/>
                    <a:lstStyle/>
                    <a:p>
                      <a:pPr algn="ctr" fontAlgn="ctr"/>
                      <a:r>
                        <a:rPr lang="en-GB" sz="1000" b="1"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670"/>
                    </a:solidFill>
                  </a:tcPr>
                </a:tc>
                <a:tc>
                  <a:txBody>
                    <a:bodyPr/>
                    <a:lstStyle/>
                    <a:p>
                      <a:pPr algn="ctr" fontAlgn="ctr"/>
                      <a:r>
                        <a:rPr lang="en-GB" sz="1000" b="1"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E72"/>
                    </a:solidFill>
                  </a:tcPr>
                </a:tc>
                <a:tc>
                  <a:txBody>
                    <a:bodyPr/>
                    <a:lstStyle/>
                    <a:p>
                      <a:pPr algn="ctr" fontAlgn="ctr"/>
                      <a:r>
                        <a:rPr lang="en-GB" sz="1000" b="1"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tc>
                  <a:txBody>
                    <a:bodyPr/>
                    <a:lstStyle/>
                    <a:p>
                      <a:pPr algn="ctr" fontAlgn="ctr"/>
                      <a:r>
                        <a:rPr lang="en-GB" sz="1000" b="1"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tc>
                  <a:txBody>
                    <a:bodyPr/>
                    <a:lstStyle/>
                    <a:p>
                      <a:pPr algn="ctr" fontAlgn="ctr"/>
                      <a:r>
                        <a:rPr lang="en-GB" sz="1000" b="1"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ctr"/>
                      <a:r>
                        <a:rPr lang="en-GB" sz="1000" b="1"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379"/>
                    </a:solidFill>
                  </a:tcPr>
                </a:tc>
                <a:tc>
                  <a:txBody>
                    <a:bodyPr/>
                    <a:lstStyle/>
                    <a:p>
                      <a:pPr algn="ctr" fontAlgn="ctr"/>
                      <a:r>
                        <a:rPr lang="en-GB" sz="1000" b="1"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1"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B81"/>
                    </a:solidFill>
                  </a:tcPr>
                </a:tc>
                <a:tc>
                  <a:txBody>
                    <a:bodyPr/>
                    <a:lstStyle/>
                    <a:p>
                      <a:pPr algn="ctr" fontAlgn="ctr"/>
                      <a:r>
                        <a:rPr lang="en-GB" sz="1000" b="1" i="0" u="none" strike="noStrike">
                          <a:solidFill>
                            <a:srgbClr val="000000"/>
                          </a:solidFill>
                          <a:effectLs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D17F"/>
                    </a:solidFill>
                  </a:tcPr>
                </a:tc>
                <a:tc>
                  <a:txBody>
                    <a:bodyPr/>
                    <a:lstStyle/>
                    <a:p>
                      <a:pPr algn="ctr" fontAlgn="ctr"/>
                      <a:r>
                        <a:rPr lang="en-GB" sz="1000" b="1"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CE7F"/>
                    </a:solidFill>
                  </a:tcPr>
                </a:tc>
                <a:tc>
                  <a:txBody>
                    <a:bodyPr/>
                    <a:lstStyle/>
                    <a:p>
                      <a:pPr algn="ctr" fontAlgn="ctr"/>
                      <a:r>
                        <a:rPr lang="en-GB" sz="1000" b="1" i="0" u="none" strike="noStrike">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5C87D"/>
                    </a:solidFill>
                  </a:tcPr>
                </a:tc>
                <a:tc>
                  <a:txBody>
                    <a:bodyPr/>
                    <a:lstStyle/>
                    <a:p>
                      <a:pPr algn="ctr" fontAlgn="ctr"/>
                      <a:r>
                        <a:rPr lang="en-GB" sz="1000" b="1" i="0" u="none" strike="noStrike">
                          <a:solidFill>
                            <a:srgbClr val="000000"/>
                          </a:solidFill>
                          <a:effectLs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0D480"/>
                    </a:solidFill>
                  </a:tcPr>
                </a:tc>
                <a:tc>
                  <a:txBody>
                    <a:bodyPr/>
                    <a:lstStyle/>
                    <a:p>
                      <a:pPr algn="ctr" fontAlgn="ctr"/>
                      <a:r>
                        <a:rPr lang="en-GB" sz="10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D82"/>
                    </a:solidFill>
                  </a:tcPr>
                </a:tc>
                <a:tc>
                  <a:txBody>
                    <a:bodyPr/>
                    <a:lstStyle/>
                    <a:p>
                      <a:pPr algn="ctr" fontAlgn="ctr"/>
                      <a:r>
                        <a:rPr lang="en-GB" sz="10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2"/>
                    </a:solidFill>
                  </a:tcPr>
                </a:tc>
                <a:tc>
                  <a:txBody>
                    <a:bodyPr/>
                    <a:lstStyle/>
                    <a:p>
                      <a:pPr algn="ctr" fontAlgn="ctr"/>
                      <a:r>
                        <a:rPr lang="en-GB" sz="1000" b="1"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ctr" fontAlgn="ctr"/>
                      <a:r>
                        <a:rPr lang="en-GB" sz="1000" b="1" i="0" u="none" strike="noStrike">
                          <a:solidFill>
                            <a:srgbClr val="000000"/>
                          </a:solidFill>
                          <a:effectLs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000" b="1"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1"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81"/>
                    </a:solidFill>
                  </a:tcPr>
                </a:tc>
                <a:extLst>
                  <a:ext uri="{0D108BD9-81ED-4DB2-BD59-A6C34878D82A}">
                    <a16:rowId xmlns:a16="http://schemas.microsoft.com/office/drawing/2014/main" val="1229040238"/>
                  </a:ext>
                </a:extLst>
              </a:tr>
              <a:tr h="336264">
                <a:tc>
                  <a:txBody>
                    <a:bodyPr/>
                    <a:lstStyle/>
                    <a:p>
                      <a:pPr algn="ctr" fontAlgn="ctr"/>
                      <a:r>
                        <a:rPr lang="en-GB" sz="1000" b="1" i="0" u="none" strike="noStrike">
                          <a:solidFill>
                            <a:srgbClr val="000000"/>
                          </a:solidFill>
                          <a:effectLst/>
                          <a:latin typeface="Arial" panose="020B0604020202020204" pitchFamily="34" charset="0"/>
                        </a:rPr>
                        <a:t>Thursday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1"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470"/>
                    </a:solidFill>
                  </a:tcPr>
                </a:tc>
                <a:tc>
                  <a:txBody>
                    <a:bodyPr/>
                    <a:lstStyle/>
                    <a:p>
                      <a:pPr algn="ctr" fontAlgn="ctr"/>
                      <a:r>
                        <a:rPr lang="en-GB" sz="1000" b="1"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974"/>
                    </a:solidFill>
                  </a:tcPr>
                </a:tc>
                <a:tc>
                  <a:txBody>
                    <a:bodyPr/>
                    <a:lstStyle/>
                    <a:p>
                      <a:pPr algn="ctr" fontAlgn="ctr"/>
                      <a:r>
                        <a:rPr lang="en-GB" sz="1000" b="1"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F"/>
                    </a:solidFill>
                  </a:tcPr>
                </a:tc>
                <a:tc>
                  <a:txBody>
                    <a:bodyPr/>
                    <a:lstStyle/>
                    <a:p>
                      <a:pPr algn="ctr" fontAlgn="ctr"/>
                      <a:r>
                        <a:rPr lang="en-GB" sz="1000" b="1"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tc>
                  <a:txBody>
                    <a:bodyPr/>
                    <a:lstStyle/>
                    <a:p>
                      <a:pPr algn="ctr" fontAlgn="ctr"/>
                      <a:r>
                        <a:rPr lang="en-GB" sz="1000" b="1"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tc>
                  <a:txBody>
                    <a:bodyPr/>
                    <a:lstStyle/>
                    <a:p>
                      <a:pPr algn="ctr" fontAlgn="ctr"/>
                      <a:r>
                        <a:rPr lang="en-GB" sz="1000" b="1"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ctr" fontAlgn="ctr"/>
                      <a:r>
                        <a:rPr lang="en-GB" sz="1000" b="1"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3"/>
                    </a:solidFill>
                  </a:tcPr>
                </a:tc>
                <a:tc>
                  <a:txBody>
                    <a:bodyPr/>
                    <a:lstStyle/>
                    <a:p>
                      <a:pPr algn="ctr" fontAlgn="ctr"/>
                      <a:r>
                        <a:rPr lang="en-GB" sz="1000" b="1"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777"/>
                    </a:solidFill>
                  </a:tcPr>
                </a:tc>
                <a:tc>
                  <a:txBody>
                    <a:bodyPr/>
                    <a:lstStyle/>
                    <a:p>
                      <a:pPr algn="ctr" fontAlgn="ctr"/>
                      <a:r>
                        <a:rPr lang="en-GB" sz="1000" b="1"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676"/>
                    </a:solidFill>
                  </a:tcPr>
                </a:tc>
                <a:tc>
                  <a:txBody>
                    <a:bodyPr/>
                    <a:lstStyle/>
                    <a:p>
                      <a:pPr algn="ctr" fontAlgn="ctr"/>
                      <a:r>
                        <a:rPr lang="en-GB" sz="1000" b="1"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479"/>
                    </a:solidFill>
                  </a:tcPr>
                </a:tc>
                <a:tc>
                  <a:txBody>
                    <a:bodyPr/>
                    <a:lstStyle/>
                    <a:p>
                      <a:pPr algn="ctr" fontAlgn="ctr"/>
                      <a:r>
                        <a:rPr lang="en-GB" sz="1000" b="1"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1"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ctr"/>
                      <a:r>
                        <a:rPr lang="en-GB" sz="1000" b="1" i="0" u="none" strike="noStrike">
                          <a:solidFill>
                            <a:srgbClr val="000000"/>
                          </a:solidFill>
                          <a:effectLs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480"/>
                    </a:solidFill>
                  </a:tcPr>
                </a:tc>
                <a:tc>
                  <a:txBody>
                    <a:bodyPr/>
                    <a:lstStyle/>
                    <a:p>
                      <a:pPr algn="ctr" fontAlgn="ctr"/>
                      <a:r>
                        <a:rPr lang="en-GB" sz="1000" b="1"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C37C"/>
                    </a:solidFill>
                  </a:tcPr>
                </a:tc>
                <a:tc>
                  <a:txBody>
                    <a:bodyPr/>
                    <a:lstStyle/>
                    <a:p>
                      <a:pPr algn="ctr" fontAlgn="ctr"/>
                      <a:r>
                        <a:rPr lang="en-GB" sz="1000" b="1"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D7E"/>
                    </a:solidFill>
                  </a:tcPr>
                </a:tc>
                <a:tc>
                  <a:txBody>
                    <a:bodyPr/>
                    <a:lstStyle/>
                    <a:p>
                      <a:pPr algn="ctr" fontAlgn="ctr"/>
                      <a:r>
                        <a:rPr lang="en-GB" sz="1000" b="1"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D82"/>
                    </a:solidFill>
                  </a:tcPr>
                </a:tc>
                <a:tc>
                  <a:txBody>
                    <a:bodyPr/>
                    <a:lstStyle/>
                    <a:p>
                      <a:pPr algn="ctr" fontAlgn="ctr"/>
                      <a:r>
                        <a:rPr lang="en-GB" sz="1000" b="1" i="0" u="none" strike="noStrike">
                          <a:solidFill>
                            <a:srgbClr val="000000"/>
                          </a:solidFill>
                          <a:effectLst/>
                          <a:latin typeface="Arial" panose="020B06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000" b="1" i="0" u="none" strike="noStrike">
                          <a:solidFill>
                            <a:srgbClr val="000000"/>
                          </a:solidFill>
                          <a:effectLs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r>
                        <a:rPr lang="en-GB" sz="1000" b="1"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000" b="1"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2"/>
                    </a:solidFill>
                  </a:tcPr>
                </a:tc>
                <a:tc>
                  <a:txBody>
                    <a:bodyPr/>
                    <a:lstStyle/>
                    <a:p>
                      <a:pPr algn="ctr" fontAlgn="ctr"/>
                      <a:r>
                        <a:rPr lang="en-GB" sz="1000" b="1"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1"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extLst>
                  <a:ext uri="{0D108BD9-81ED-4DB2-BD59-A6C34878D82A}">
                    <a16:rowId xmlns:a16="http://schemas.microsoft.com/office/drawing/2014/main" val="2316857896"/>
                  </a:ext>
                </a:extLst>
              </a:tr>
              <a:tr h="336264">
                <a:tc>
                  <a:txBody>
                    <a:bodyPr/>
                    <a:lstStyle/>
                    <a:p>
                      <a:pPr algn="ctr" fontAlgn="ctr"/>
                      <a:r>
                        <a:rPr lang="en-GB" sz="1000" b="1" i="0" u="none" strike="noStrike">
                          <a:solidFill>
                            <a:srgbClr val="000000"/>
                          </a:solidFill>
                          <a:effectLst/>
                          <a:latin typeface="Arial" panose="020B0604020202020204" pitchFamily="34" charset="0"/>
                        </a:rPr>
                        <a:t>Friday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000" b="1"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ctr" fontAlgn="ctr"/>
                      <a:r>
                        <a:rPr lang="en-GB" sz="1000" b="1" i="0" u="none" strike="noStrike">
                          <a:solidFill>
                            <a:srgbClr val="000000"/>
                          </a:solidFill>
                          <a:effectLs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F6F"/>
                    </a:solidFill>
                  </a:tcPr>
                </a:tc>
                <a:tc>
                  <a:txBody>
                    <a:bodyPr/>
                    <a:lstStyle/>
                    <a:p>
                      <a:pPr algn="ctr" fontAlgn="ctr"/>
                      <a:r>
                        <a:rPr lang="en-GB" sz="1000" b="1"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tc>
                  <a:txBody>
                    <a:bodyPr/>
                    <a:lstStyle/>
                    <a:p>
                      <a:pPr algn="ctr" fontAlgn="ctr"/>
                      <a:r>
                        <a:rPr lang="en-GB" sz="1000" b="1"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tc>
                  <a:txBody>
                    <a:bodyPr/>
                    <a:lstStyle/>
                    <a:p>
                      <a:pPr algn="ctr" fontAlgn="ctr"/>
                      <a:r>
                        <a:rPr lang="en-GB" sz="1000" b="1"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172"/>
                    </a:solidFill>
                  </a:tcPr>
                </a:tc>
                <a:tc>
                  <a:txBody>
                    <a:bodyPr/>
                    <a:lstStyle/>
                    <a:p>
                      <a:pPr algn="ctr" fontAlgn="ctr"/>
                      <a:r>
                        <a:rPr lang="en-GB" sz="1000" b="1"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E72"/>
                    </a:solidFill>
                  </a:tcPr>
                </a:tc>
                <a:tc>
                  <a:txBody>
                    <a:bodyPr/>
                    <a:lstStyle/>
                    <a:p>
                      <a:pPr algn="ctr" fontAlgn="ctr"/>
                      <a:r>
                        <a:rPr lang="en-GB" sz="1000" b="1"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tc>
                  <a:txBody>
                    <a:bodyPr/>
                    <a:lstStyle/>
                    <a:p>
                      <a:pPr algn="ctr" fontAlgn="ctr"/>
                      <a:r>
                        <a:rPr lang="en-GB" sz="1000" b="1"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279"/>
                    </a:solidFill>
                  </a:tcPr>
                </a:tc>
                <a:tc>
                  <a:txBody>
                    <a:bodyPr/>
                    <a:lstStyle/>
                    <a:p>
                      <a:pPr algn="ctr" fontAlgn="ctr"/>
                      <a:r>
                        <a:rPr lang="en-GB" sz="1000" b="1"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ctr"/>
                      <a:r>
                        <a:rPr lang="en-GB" sz="1000" b="1"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000" b="1"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000" b="1"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000" b="1" i="0" u="none" strike="noStrike">
                          <a:solidFill>
                            <a:srgbClr val="000000"/>
                          </a:solidFill>
                          <a:effectLs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D27F"/>
                    </a:solidFill>
                  </a:tcPr>
                </a:tc>
                <a:tc>
                  <a:txBody>
                    <a:bodyPr/>
                    <a:lstStyle/>
                    <a:p>
                      <a:pPr algn="ctr" fontAlgn="ctr"/>
                      <a:r>
                        <a:rPr lang="en-GB" sz="1000" b="1" i="0" u="none" strike="noStrike">
                          <a:solidFill>
                            <a:srgbClr val="000000"/>
                          </a:solidFill>
                          <a:effectLs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5C87D"/>
                    </a:solidFill>
                  </a:tcPr>
                </a:tc>
                <a:tc>
                  <a:txBody>
                    <a:bodyPr/>
                    <a:lstStyle/>
                    <a:p>
                      <a:pPr algn="ctr" fontAlgn="ctr"/>
                      <a:r>
                        <a:rPr lang="en-GB" sz="1000" b="1" i="0" u="none" strike="noStrike">
                          <a:solidFill>
                            <a:srgbClr val="000000"/>
                          </a:solidFill>
                          <a:effectLst/>
                          <a:latin typeface="Arial" panose="020B0604020202020204" pitchFamily="34" charset="0"/>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A7E"/>
                    </a:solidFill>
                  </a:tcPr>
                </a:tc>
                <a:tc>
                  <a:txBody>
                    <a:bodyPr/>
                    <a:lstStyle/>
                    <a:p>
                      <a:pPr algn="ctr" fontAlgn="ctr"/>
                      <a:r>
                        <a:rPr lang="en-GB" sz="1000" b="1"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1"/>
                    </a:solidFill>
                  </a:tcPr>
                </a:tc>
                <a:tc>
                  <a:txBody>
                    <a:bodyPr/>
                    <a:lstStyle/>
                    <a:p>
                      <a:pPr algn="ctr" fontAlgn="ctr"/>
                      <a:r>
                        <a:rPr lang="en-GB" sz="1000" b="1"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ctr" fontAlgn="ctr"/>
                      <a:r>
                        <a:rPr lang="en-GB" sz="1000" b="1"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2"/>
                    </a:solidFill>
                  </a:tcPr>
                </a:tc>
                <a:tc>
                  <a:txBody>
                    <a:bodyPr/>
                    <a:lstStyle/>
                    <a:p>
                      <a:pPr algn="ctr" fontAlgn="ctr"/>
                      <a:r>
                        <a:rPr lang="en-GB" sz="1000" b="1"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D680"/>
                    </a:solidFill>
                  </a:tcPr>
                </a:tc>
                <a:tc>
                  <a:txBody>
                    <a:bodyPr/>
                    <a:lstStyle/>
                    <a:p>
                      <a:pPr algn="ctr" fontAlgn="ctr"/>
                      <a:r>
                        <a:rPr lang="en-GB" sz="10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2"/>
                    </a:solidFill>
                  </a:tcPr>
                </a:tc>
                <a:tc>
                  <a:txBody>
                    <a:bodyPr/>
                    <a:lstStyle/>
                    <a:p>
                      <a:pPr algn="ctr" fontAlgn="ctr"/>
                      <a:r>
                        <a:rPr lang="en-GB" sz="10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1"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ctr" fontAlgn="ctr"/>
                      <a:r>
                        <a:rPr lang="en-GB" sz="1000" b="1"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extLst>
                  <a:ext uri="{0D108BD9-81ED-4DB2-BD59-A6C34878D82A}">
                    <a16:rowId xmlns:a16="http://schemas.microsoft.com/office/drawing/2014/main" val="3940227598"/>
                  </a:ext>
                </a:extLst>
              </a:tr>
              <a:tr h="336264">
                <a:tc>
                  <a:txBody>
                    <a:bodyPr/>
                    <a:lstStyle/>
                    <a:p>
                      <a:pPr algn="ctr" fontAlgn="ctr"/>
                      <a:r>
                        <a:rPr lang="en-GB" sz="1000" b="1" i="0" u="none" strike="noStrike">
                          <a:solidFill>
                            <a:srgbClr val="000000"/>
                          </a:solidFill>
                          <a:effectLst/>
                          <a:latin typeface="Arial" panose="020B0604020202020204" pitchFamily="34" charset="0"/>
                        </a:rPr>
                        <a:t>Saturday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1" i="0" u="none" strike="noStrike">
                          <a:solidFill>
                            <a:srgbClr val="000000"/>
                          </a:solidFill>
                          <a:effectLs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r>
                        <a:rPr lang="en-GB" sz="1000" b="1"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r>
                        <a:rPr lang="en-GB" sz="1000" b="1"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B77"/>
                    </a:solidFill>
                  </a:tcPr>
                </a:tc>
                <a:tc>
                  <a:txBody>
                    <a:bodyPr/>
                    <a:lstStyle/>
                    <a:p>
                      <a:pPr algn="ctr" fontAlgn="ctr"/>
                      <a:r>
                        <a:rPr lang="en-GB" sz="1000" b="1"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000" b="1" i="0" u="none" strike="noStrike">
                          <a:solidFill>
                            <a:srgbClr val="000000"/>
                          </a:solidFill>
                          <a:effectLst/>
                          <a:latin typeface="Arial" panose="020B060402020202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000" b="1"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000" b="1" i="0" u="none" strike="noStrike">
                          <a:solidFill>
                            <a:srgbClr val="000000"/>
                          </a:solidFill>
                          <a:effectLs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000" b="1"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1"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1"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1" i="0" u="none" strike="noStrike">
                          <a:solidFill>
                            <a:srgbClr val="000000"/>
                          </a:solidFill>
                          <a:effectLs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r>
                        <a:rPr lang="en-GB" sz="1000" b="1"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D981"/>
                    </a:solidFill>
                  </a:tcPr>
                </a:tc>
                <a:tc>
                  <a:txBody>
                    <a:bodyPr/>
                    <a:lstStyle/>
                    <a:p>
                      <a:pPr algn="ctr" fontAlgn="ctr"/>
                      <a:r>
                        <a:rPr lang="en-GB" sz="10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tc>
                  <a:txBody>
                    <a:bodyPr/>
                    <a:lstStyle/>
                    <a:p>
                      <a:pPr algn="ctr" fontAlgn="ctr"/>
                      <a:r>
                        <a:rPr lang="en-GB" sz="1000" b="1"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981"/>
                    </a:solidFill>
                  </a:tcPr>
                </a:tc>
                <a:tc>
                  <a:txBody>
                    <a:bodyPr/>
                    <a:lstStyle/>
                    <a:p>
                      <a:pPr algn="ctr" fontAlgn="ctr"/>
                      <a:r>
                        <a:rPr lang="en-GB" sz="10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D82"/>
                    </a:solidFill>
                  </a:tcPr>
                </a:tc>
                <a:tc>
                  <a:txBody>
                    <a:bodyPr/>
                    <a:lstStyle/>
                    <a:p>
                      <a:pPr algn="ctr" fontAlgn="ctr"/>
                      <a:r>
                        <a:rPr lang="en-GB" sz="10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D82"/>
                    </a:solidFill>
                  </a:tcPr>
                </a:tc>
                <a:tc>
                  <a:txBody>
                    <a:bodyPr/>
                    <a:lstStyle/>
                    <a:p>
                      <a:pPr algn="ctr" fontAlgn="ctr"/>
                      <a:r>
                        <a:rPr lang="en-GB" sz="1000" b="1" i="0" u="none" strike="noStrike">
                          <a:solidFill>
                            <a:srgbClr val="000000"/>
                          </a:solidFill>
                          <a:effectLst/>
                          <a:latin typeface="Arial" panose="020B06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r>
                        <a:rPr lang="en-GB" sz="1000" b="1"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000" b="1"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000" b="1"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1" i="0" u="none" strike="noStrike">
                          <a:solidFill>
                            <a:srgbClr val="000000"/>
                          </a:solidFill>
                          <a:effectLs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r>
                        <a:rPr lang="en-GB" sz="1000" b="1"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1"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881"/>
                    </a:solidFill>
                  </a:tcPr>
                </a:tc>
                <a:extLst>
                  <a:ext uri="{0D108BD9-81ED-4DB2-BD59-A6C34878D82A}">
                    <a16:rowId xmlns:a16="http://schemas.microsoft.com/office/drawing/2014/main" val="3888771426"/>
                  </a:ext>
                </a:extLst>
              </a:tr>
              <a:tr h="353077">
                <a:tc>
                  <a:txBody>
                    <a:bodyPr/>
                    <a:lstStyle/>
                    <a:p>
                      <a:pPr algn="ctr" fontAlgn="ctr"/>
                      <a:r>
                        <a:rPr lang="en-GB" sz="1000" b="1" i="0" u="none" strike="noStrike" dirty="0">
                          <a:solidFill>
                            <a:srgbClr val="000000"/>
                          </a:solidFill>
                          <a:effectLst/>
                          <a:latin typeface="Arial" panose="020B0604020202020204" pitchFamily="34" charset="0"/>
                        </a:rPr>
                        <a:t>Sunday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000" b="1"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000" b="1"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000" b="1"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B74"/>
                    </a:solidFill>
                  </a:tcPr>
                </a:tc>
                <a:tc>
                  <a:txBody>
                    <a:bodyPr/>
                    <a:lstStyle/>
                    <a:p>
                      <a:pPr algn="ctr" fontAlgn="ctr"/>
                      <a:r>
                        <a:rPr lang="en-GB" sz="1000" b="1"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F78"/>
                    </a:solidFill>
                  </a:tcPr>
                </a:tc>
                <a:tc>
                  <a:txBody>
                    <a:bodyPr/>
                    <a:lstStyle/>
                    <a:p>
                      <a:pPr algn="ctr" fontAlgn="ctr"/>
                      <a:r>
                        <a:rPr lang="en-GB" sz="1000" b="1"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078"/>
                    </a:solidFill>
                  </a:tcPr>
                </a:tc>
                <a:tc>
                  <a:txBody>
                    <a:bodyPr/>
                    <a:lstStyle/>
                    <a:p>
                      <a:pPr algn="ctr" fontAlgn="ctr"/>
                      <a:r>
                        <a:rPr lang="en-GB" sz="1000" b="1"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1"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000" b="1"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000" b="1"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87D"/>
                    </a:solidFill>
                  </a:tcPr>
                </a:tc>
                <a:tc>
                  <a:txBody>
                    <a:bodyPr/>
                    <a:lstStyle/>
                    <a:p>
                      <a:pPr algn="ctr" fontAlgn="ctr"/>
                      <a:r>
                        <a:rPr lang="en-GB" sz="1000" b="1"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000" b="1"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0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F82"/>
                    </a:solidFill>
                  </a:tcPr>
                </a:tc>
                <a:tc>
                  <a:txBody>
                    <a:bodyPr/>
                    <a:lstStyle/>
                    <a:p>
                      <a:pPr algn="ctr" fontAlgn="ctr"/>
                      <a:r>
                        <a:rPr lang="en-GB" sz="10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D82"/>
                    </a:solidFill>
                  </a:tcPr>
                </a:tc>
                <a:tc>
                  <a:txBody>
                    <a:bodyPr/>
                    <a:lstStyle/>
                    <a:p>
                      <a:pPr algn="ctr" fontAlgn="ctr"/>
                      <a:r>
                        <a:rPr lang="en-GB" sz="1000" b="1" i="0" u="none" strike="noStrike">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FCB7E"/>
                    </a:solidFill>
                  </a:tcPr>
                </a:tc>
                <a:tc>
                  <a:txBody>
                    <a:bodyPr/>
                    <a:lstStyle/>
                    <a:p>
                      <a:pPr algn="ctr" fontAlgn="ctr"/>
                      <a:r>
                        <a:rPr lang="en-GB" sz="1000" b="1" i="0" u="none" strike="noStrike">
                          <a:solidFill>
                            <a:srgbClr val="000000"/>
                          </a:solidFill>
                          <a:effectLst/>
                          <a:latin typeface="Arial" panose="020B0604020202020204" pitchFamily="34" charset="0"/>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F7F"/>
                    </a:solidFill>
                  </a:tcPr>
                </a:tc>
                <a:tc>
                  <a:txBody>
                    <a:bodyPr/>
                    <a:lstStyle/>
                    <a:p>
                      <a:pPr algn="ctr" fontAlgn="ctr"/>
                      <a:r>
                        <a:rPr lang="en-GB" sz="1000" b="1"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000" b="1"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1"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1" i="0" u="none" strike="noStrike">
                          <a:solidFill>
                            <a:srgbClr val="000000"/>
                          </a:solidFill>
                          <a:effectLst/>
                          <a:latin typeface="Arial" panose="020B06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182"/>
                    </a:solidFill>
                  </a:tcPr>
                </a:tc>
                <a:tc>
                  <a:txBody>
                    <a:bodyPr/>
                    <a:lstStyle/>
                    <a:p>
                      <a:pPr algn="ctr" fontAlgn="ctr"/>
                      <a:r>
                        <a:rPr lang="en-GB" sz="1000" b="1" i="0" u="none" strike="noStrike">
                          <a:solidFill>
                            <a:srgbClr val="000000"/>
                          </a:solidFill>
                          <a:effectLs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83"/>
                    </a:solidFill>
                  </a:tcPr>
                </a:tc>
                <a:tc>
                  <a:txBody>
                    <a:bodyPr/>
                    <a:lstStyle/>
                    <a:p>
                      <a:pPr algn="ctr" fontAlgn="ctr"/>
                      <a:r>
                        <a:rPr lang="en-GB" sz="1000" b="1"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1"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784"/>
                    </a:solidFill>
                  </a:tcPr>
                </a:tc>
                <a:tc>
                  <a:txBody>
                    <a:bodyPr/>
                    <a:lstStyle/>
                    <a:p>
                      <a:pPr algn="ctr" fontAlgn="ctr"/>
                      <a:r>
                        <a:rPr lang="en-GB" sz="1000" b="1" i="0" u="none" strike="noStrike" dirty="0">
                          <a:solidFill>
                            <a:srgbClr val="000000"/>
                          </a:solidFill>
                          <a:effectLs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D17F"/>
                    </a:solidFill>
                  </a:tcPr>
                </a:tc>
                <a:extLst>
                  <a:ext uri="{0D108BD9-81ED-4DB2-BD59-A6C34878D82A}">
                    <a16:rowId xmlns:a16="http://schemas.microsoft.com/office/drawing/2014/main" val="468658677"/>
                  </a:ext>
                </a:extLst>
              </a:tr>
            </a:tbl>
          </a:graphicData>
        </a:graphic>
      </p:graphicFrame>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Autos’ linear TV spend skews towards peak and the weekend</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2022, individuals, commercial linear, automotive index vs all categories.</a:t>
            </a:r>
          </a:p>
        </p:txBody>
      </p:sp>
      <p:sp>
        <p:nvSpPr>
          <p:cNvPr id="3" name="TextBox 2">
            <a:extLst>
              <a:ext uri="{FF2B5EF4-FFF2-40B4-BE49-F238E27FC236}">
                <a16:creationId xmlns:a16="http://schemas.microsoft.com/office/drawing/2014/main" id="{D3889EB2-E5C9-2A63-3C3C-8F098EC714A2}"/>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automotive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1434474539"/>
              </p:ext>
            </p:extLst>
          </p:nvPr>
        </p:nvGraphicFramePr>
        <p:xfrm>
          <a:off x="442119"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30” is high amongst automotive advertisers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2022, individuals</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267602193"/>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Automotive ad time-lengths have shortened over the years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2003-2022, individuals, automotive category</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151543560"/>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spot length is consistent across most manufacturers </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2022, individuals, linear only, automotive category, all relevant manufacturers, parent companies e.g., Volkswagen Group includes Audi, Seat, and Skoda.</a:t>
            </a:r>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This deck is packed with insights</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p:txBody>
          <a:bodyPr>
            <a:normAutofit/>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automotive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sections: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Background &amp; Macro Spend Patterns:</a:t>
            </a:r>
          </a:p>
          <a:p>
            <a:pPr marL="285750" indent="-285750">
              <a:lnSpc>
                <a:spcPct val="107000"/>
              </a:lnSpc>
              <a:buFont typeface="Symbol" panose="05050102010706020507" pitchFamily="18" charset="2"/>
              <a:buChar char="¾"/>
            </a:pPr>
            <a:r>
              <a:rPr lang="en-GB" sz="1300" dirty="0">
                <a:latin typeface="+mj-lt"/>
                <a:ea typeface="Calibri" panose="020F0502020204030204" pitchFamily="34" charset="0"/>
                <a:cs typeface="Times New Roman" panose="02020603050405020304" pitchFamily="18" charset="0"/>
              </a:rPr>
              <a:t>Understanding the key trends and challenges</a:t>
            </a:r>
          </a:p>
          <a:p>
            <a:pPr marL="285750" indent="-285750">
              <a:lnSpc>
                <a:spcPct val="107000"/>
              </a:lnSpc>
              <a:buFont typeface="Symbol" panose="05050102010706020507" pitchFamily="18" charset="2"/>
              <a:buChar char="¾"/>
            </a:pPr>
            <a:r>
              <a:rPr lang="en-GB" sz="13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300" dirty="0">
                <a:latin typeface="+mj-lt"/>
                <a:ea typeface="Calibri" panose="020F0502020204030204" pitchFamily="34" charset="0"/>
                <a:cs typeface="Times New Roman" panose="02020603050405020304" pitchFamily="18" charset="0"/>
              </a:rPr>
              <a:t>S</a:t>
            </a:r>
            <a:r>
              <a:rPr lang="en-GB" sz="1300" dirty="0">
                <a:effectLst/>
                <a:latin typeface="+mj-lt"/>
                <a:ea typeface="Calibri" panose="020F0502020204030204" pitchFamily="34" charset="0"/>
                <a:cs typeface="Times New Roman" panose="02020603050405020304" pitchFamily="18" charset="0"/>
              </a:rPr>
              <a:t>easonal, weekday, and daypart analysis</a:t>
            </a:r>
          </a:p>
          <a:p>
            <a:pPr marL="285750" indent="-285750">
              <a:lnSpc>
                <a:spcPct val="107000"/>
              </a:lnSpc>
              <a:buFont typeface="Symbol" panose="05050102010706020507" pitchFamily="18" charset="2"/>
              <a:buChar char="¾"/>
            </a:pPr>
            <a:r>
              <a:rPr lang="en-GB" sz="1300" dirty="0">
                <a:effectLst/>
                <a:latin typeface="+mj-lt"/>
                <a:ea typeface="Calibri" panose="020F0502020204030204" pitchFamily="34" charset="0"/>
                <a:cs typeface="Times New Roman" panose="02020603050405020304" pitchFamily="18" charset="0"/>
              </a:rPr>
              <a:t>Ad time-lengths</a:t>
            </a:r>
          </a:p>
          <a:p>
            <a:pPr lvl="0">
              <a:lnSpc>
                <a:spcPct val="107000"/>
              </a:lnSpc>
            </a:pPr>
            <a:r>
              <a:rPr lang="en-GB" sz="1400" dirty="0">
                <a:effectLst/>
                <a:latin typeface="+mj-lt"/>
                <a:ea typeface="Calibri" panose="020F0502020204030204" pitchFamily="34" charset="0"/>
                <a:cs typeface="Times New Roman" panose="02020603050405020304" pitchFamily="18" charset="0"/>
              </a:rPr>
              <a:t>Share of Voice &amp; Sponsorship</a:t>
            </a:r>
            <a:endParaRPr lang="en-GB" sz="1400" dirty="0">
              <a:latin typeface="+mj-lt"/>
              <a:ea typeface="Calibri" panose="020F0502020204030204" pitchFamily="34" charset="0"/>
              <a:cs typeface="Times New Roman" panose="02020603050405020304" pitchFamily="18" charset="0"/>
            </a:endParaRPr>
          </a:p>
          <a:p>
            <a:pPr marL="285750" lvl="0" indent="-285750">
              <a:lnSpc>
                <a:spcPct val="107000"/>
              </a:lnSpc>
              <a:buFont typeface="Symbol" panose="05050102010706020507" pitchFamily="18" charset="2"/>
              <a:buChar char="¾"/>
            </a:pPr>
            <a:r>
              <a:rPr lang="en-GB" sz="1300" dirty="0">
                <a:latin typeface="+mj-lt"/>
                <a:ea typeface="Calibri" panose="020F0502020204030204" pitchFamily="34" charset="0"/>
                <a:cs typeface="Times New Roman" panose="02020603050405020304" pitchFamily="18" charset="0"/>
              </a:rPr>
              <a:t>Blending linear &amp; sponsorship</a:t>
            </a:r>
          </a:p>
          <a:p>
            <a:pPr marL="285750" lvl="0" indent="-285750">
              <a:lnSpc>
                <a:spcPct val="107000"/>
              </a:lnSpc>
              <a:buFont typeface="Symbol" panose="05050102010706020507" pitchFamily="18" charset="2"/>
              <a:buChar char="¾"/>
            </a:pPr>
            <a:r>
              <a:rPr lang="en-GB" sz="1300" dirty="0">
                <a:effectLst/>
                <a:latin typeface="+mj-lt"/>
                <a:ea typeface="Calibri" panose="020F0502020204030204" pitchFamily="34" charset="0"/>
                <a:cs typeface="Times New Roman" panose="02020603050405020304" pitchFamily="18" charset="0"/>
              </a:rPr>
              <a:t>Boosting TV share of voice</a:t>
            </a:r>
          </a:p>
        </p:txBody>
      </p:sp>
      <p:pic>
        <p:nvPicPr>
          <p:cNvPr id="7" name="Picture Placeholder 6" descr="A person in a red suit on a motorcycle&#10;&#10;Description automatically generated">
            <a:extLst>
              <a:ext uri="{FF2B5EF4-FFF2-40B4-BE49-F238E27FC236}">
                <a16:creationId xmlns:a16="http://schemas.microsoft.com/office/drawing/2014/main" id="{6D9D927F-74FF-A12E-994F-215134353D2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7536" t="-164" r="13992" b="164"/>
          <a:stretch/>
        </p:blipFill>
        <p:spPr>
          <a:xfrm>
            <a:off x="6007894" y="-9729"/>
            <a:ext cx="6184106" cy="5948364"/>
          </a:xfrm>
        </p:spPr>
      </p:pic>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BT Sport, “Home of Sport”</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ar on the road&#10;&#10;Description automatically generated">
            <a:extLst>
              <a:ext uri="{FF2B5EF4-FFF2-40B4-BE49-F238E27FC236}">
                <a16:creationId xmlns:a16="http://schemas.microsoft.com/office/drawing/2014/main" id="{A0873079-19B5-55E8-D22B-7C4D4AFB879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B065E791-8D69-C4E1-5404-0E7680020DC3}"/>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EF41F14D-BEB9-E9CC-5D4B-A368A503E0F7}"/>
              </a:ext>
            </a:extLst>
          </p:cNvPr>
          <p:cNvSpPr>
            <a:spLocks noGrp="1"/>
          </p:cNvSpPr>
          <p:nvPr>
            <p:ph type="ctrTitle"/>
          </p:nvPr>
        </p:nvSpPr>
        <p:spPr/>
        <p:txBody>
          <a:bodyPr/>
          <a:lstStyle/>
          <a:p>
            <a:r>
              <a:rPr lang="en-GB" dirty="0"/>
              <a:t>Share of voice &amp; sponsorship</a:t>
            </a:r>
          </a:p>
        </p:txBody>
      </p:sp>
      <p:sp>
        <p:nvSpPr>
          <p:cNvPr id="8" name="Text Placeholder 5">
            <a:extLst>
              <a:ext uri="{FF2B5EF4-FFF2-40B4-BE49-F238E27FC236}">
                <a16:creationId xmlns:a16="http://schemas.microsoft.com/office/drawing/2014/main" id="{DB569D49-754D-78FB-8F89-8B907B4629C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TAG Heuer, “The Drop”</a:t>
            </a:r>
          </a:p>
        </p:txBody>
      </p:sp>
    </p:spTree>
    <p:extLst>
      <p:ext uri="{BB962C8B-B14F-4D97-AF65-F5344CB8AC3E}">
        <p14:creationId xmlns:p14="http://schemas.microsoft.com/office/powerpoint/2010/main" val="1342119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F763550-1CAA-44CE-B3FE-45B82B0F9700}"/>
              </a:ext>
            </a:extLst>
          </p:cNvPr>
          <p:cNvGraphicFramePr/>
          <p:nvPr>
            <p:extLst>
              <p:ext uri="{D42A27DB-BD31-4B8C-83A1-F6EECF244321}">
                <p14:modId xmlns:p14="http://schemas.microsoft.com/office/powerpoint/2010/main" val="2720132967"/>
              </p:ext>
            </p:extLst>
          </p:nvPr>
        </p:nvGraphicFramePr>
        <p:xfrm>
          <a:off x="371475" y="1381125"/>
          <a:ext cx="11334817" cy="398399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BA3B747C-98C4-ABA0-5D61-B9F00CEEA895}"/>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Share of voice by ITV, 2022, adults, linear and sponsorship impacts (R/W), top 20 manufacturers by total impacts.</a:t>
            </a:r>
          </a:p>
        </p:txBody>
      </p:sp>
      <p:pic>
        <p:nvPicPr>
          <p:cNvPr id="23" name="Picture 18" descr="Volvo Cars - Wikipedia">
            <a:extLst>
              <a:ext uri="{FF2B5EF4-FFF2-40B4-BE49-F238E27FC236}">
                <a16:creationId xmlns:a16="http://schemas.microsoft.com/office/drawing/2014/main" id="{8749D32C-2626-B50D-6475-22F3794FA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6236" y="5033045"/>
            <a:ext cx="222083" cy="22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776D34-E8D4-284B-D11D-2ED4299681A9}"/>
              </a:ext>
            </a:extLst>
          </p:cNvPr>
          <p:cNvSpPr>
            <a:spLocks noGrp="1"/>
          </p:cNvSpPr>
          <p:nvPr>
            <p:ph type="title"/>
          </p:nvPr>
        </p:nvSpPr>
        <p:spPr/>
        <p:txBody>
          <a:bodyPr/>
          <a:lstStyle/>
          <a:p>
            <a:r>
              <a:rPr lang="en-GB" dirty="0"/>
              <a:t>Sponsorship is a popular means of increasing exposure</a:t>
            </a:r>
          </a:p>
        </p:txBody>
      </p:sp>
      <p:pic>
        <p:nvPicPr>
          <p:cNvPr id="5" name="Picture 10" descr="BMW - Wikipedia">
            <a:extLst>
              <a:ext uri="{FF2B5EF4-FFF2-40B4-BE49-F238E27FC236}">
                <a16:creationId xmlns:a16="http://schemas.microsoft.com/office/drawing/2014/main" id="{5E181CAE-62F2-842A-645E-99ED50744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852" y="5009450"/>
            <a:ext cx="269272" cy="269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New Peugeot badge references 1960s logo and signals upmarket rebrand | Auto  Express">
            <a:extLst>
              <a:ext uri="{FF2B5EF4-FFF2-40B4-BE49-F238E27FC236}">
                <a16:creationId xmlns:a16="http://schemas.microsoft.com/office/drawing/2014/main" id="{C5A61938-3A3A-9A6C-1428-34818F8FF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5819" y="4995861"/>
            <a:ext cx="526095" cy="296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Volkswagen - Wikipedia">
            <a:extLst>
              <a:ext uri="{FF2B5EF4-FFF2-40B4-BE49-F238E27FC236}">
                <a16:creationId xmlns:a16="http://schemas.microsoft.com/office/drawing/2014/main" id="{4AB147B5-56A4-D424-2210-D62AD7E49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6440" y="5019089"/>
            <a:ext cx="249994" cy="249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oyota logo – what does it mean? - Toyota UK Magazine">
            <a:extLst>
              <a:ext uri="{FF2B5EF4-FFF2-40B4-BE49-F238E27FC236}">
                <a16:creationId xmlns:a16="http://schemas.microsoft.com/office/drawing/2014/main" id="{435FA725-6134-6225-3DE0-2B20058423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599" t="18195" r="22043" b="19546"/>
          <a:stretch/>
        </p:blipFill>
        <p:spPr bwMode="auto">
          <a:xfrm>
            <a:off x="5992536" y="5041616"/>
            <a:ext cx="304801" cy="2049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Nissan 2020 Logo PNG Vector (SVG) Free Download">
            <a:extLst>
              <a:ext uri="{FF2B5EF4-FFF2-40B4-BE49-F238E27FC236}">
                <a16:creationId xmlns:a16="http://schemas.microsoft.com/office/drawing/2014/main" id="{3EA51024-F997-F2AF-DBC6-4664371C6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0006" y="5027741"/>
            <a:ext cx="278115" cy="232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New Renault logo: a Renaulution for the diamond - Renault Group">
            <a:extLst>
              <a:ext uri="{FF2B5EF4-FFF2-40B4-BE49-F238E27FC236}">
                <a16:creationId xmlns:a16="http://schemas.microsoft.com/office/drawing/2014/main" id="{9F638A78-28AE-7C81-7C7A-025683886C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620" b="22975"/>
          <a:stretch/>
        </p:blipFill>
        <p:spPr bwMode="auto">
          <a:xfrm>
            <a:off x="5346050" y="5003697"/>
            <a:ext cx="525755" cy="2807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Kia finally ditches its chintzy logo with total rebrand - CNET">
            <a:extLst>
              <a:ext uri="{FF2B5EF4-FFF2-40B4-BE49-F238E27FC236}">
                <a16:creationId xmlns:a16="http://schemas.microsoft.com/office/drawing/2014/main" id="{712CDEB3-5F94-3A8B-52FF-4A11BE5C73F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571" b="15269"/>
          <a:stretch/>
        </p:blipFill>
        <p:spPr bwMode="auto">
          <a:xfrm>
            <a:off x="4916569" y="5084172"/>
            <a:ext cx="354101" cy="1198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Hyundai Logo and sign, new logo meaning and history, PNG, SVG">
            <a:extLst>
              <a:ext uri="{FF2B5EF4-FFF2-40B4-BE49-F238E27FC236}">
                <a16:creationId xmlns:a16="http://schemas.microsoft.com/office/drawing/2014/main" id="{E4B5A111-128B-535C-1D6F-25EBE7B05A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819" y="5043988"/>
            <a:ext cx="355906" cy="2001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ord Logo and symbol, meaning, history, PNG, brand">
            <a:extLst>
              <a:ext uri="{FF2B5EF4-FFF2-40B4-BE49-F238E27FC236}">
                <a16:creationId xmlns:a16="http://schemas.microsoft.com/office/drawing/2014/main" id="{A30973F1-7AE7-58EA-40F4-02B64DB0F9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7301" y="5028939"/>
            <a:ext cx="409414" cy="2302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udi logo: New Corporate Design | Audi MediaCenter">
            <a:extLst>
              <a:ext uri="{FF2B5EF4-FFF2-40B4-BE49-F238E27FC236}">
                <a16:creationId xmlns:a16="http://schemas.microsoft.com/office/drawing/2014/main" id="{1B412F6F-00BE-436C-096A-C8253BFD36A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79" t="27016" b="32762"/>
          <a:stretch/>
        </p:blipFill>
        <p:spPr bwMode="auto">
          <a:xfrm>
            <a:off x="6968506" y="5048185"/>
            <a:ext cx="447400" cy="1918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Vauxhall Motors launches new &quot;confidently British&quot; logo">
            <a:extLst>
              <a:ext uri="{FF2B5EF4-FFF2-40B4-BE49-F238E27FC236}">
                <a16:creationId xmlns:a16="http://schemas.microsoft.com/office/drawing/2014/main" id="{4C72A73B-CF18-9DE6-EFCC-845034F1E86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460" r="16732"/>
          <a:stretch/>
        </p:blipFill>
        <p:spPr bwMode="auto">
          <a:xfrm>
            <a:off x="7504408" y="4981881"/>
            <a:ext cx="379732" cy="3244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MG Motor - Wikipedia">
            <a:extLst>
              <a:ext uri="{FF2B5EF4-FFF2-40B4-BE49-F238E27FC236}">
                <a16:creationId xmlns:a16="http://schemas.microsoft.com/office/drawing/2014/main" id="{E400978E-0E6E-8713-92DE-08EFA4BCE4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48045" y="5036454"/>
            <a:ext cx="222083" cy="2152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C11224DD-4593-5C37-9BB4-52896B4E9A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92278" y="5042911"/>
            <a:ext cx="294814" cy="2023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Tradition-conscious, authentic, clear: The new MINI logo.">
            <a:extLst>
              <a:ext uri="{FF2B5EF4-FFF2-40B4-BE49-F238E27FC236}">
                <a16:creationId xmlns:a16="http://schemas.microsoft.com/office/drawing/2014/main" id="{C6C74D6A-57B5-F6D9-9F08-4EBD282279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59159" y="5050689"/>
            <a:ext cx="426148" cy="1867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Citroen reveals new retro logo for electric era | Autocar">
            <a:extLst>
              <a:ext uri="{FF2B5EF4-FFF2-40B4-BE49-F238E27FC236}">
                <a16:creationId xmlns:a16="http://schemas.microsoft.com/office/drawing/2014/main" id="{EA4CDC2B-85E8-0981-3EA3-F3D570E56B02}"/>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8474" r="19961"/>
          <a:stretch/>
        </p:blipFill>
        <p:spPr bwMode="auto">
          <a:xfrm>
            <a:off x="8047118" y="4972205"/>
            <a:ext cx="318042" cy="3437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FB0D415-4FE5-D845-C1F6-0D87AF42EB0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 b="30139"/>
          <a:stretch/>
        </p:blipFill>
        <p:spPr bwMode="auto">
          <a:xfrm>
            <a:off x="1808587" y="5043784"/>
            <a:ext cx="361797" cy="200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xus Logo and symbol, meaning, history, PNG, brand">
            <a:extLst>
              <a:ext uri="{FF2B5EF4-FFF2-40B4-BE49-F238E27FC236}">
                <a16:creationId xmlns:a16="http://schemas.microsoft.com/office/drawing/2014/main" id="{82252824-755F-E295-C80E-AF414F1D97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26815" y="4999023"/>
            <a:ext cx="515779" cy="2901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pra Logo and sign, new logo meaning and history, PNG, SVG">
            <a:extLst>
              <a:ext uri="{FF2B5EF4-FFF2-40B4-BE49-F238E27FC236}">
                <a16:creationId xmlns:a16="http://schemas.microsoft.com/office/drawing/2014/main" id="{89EC2F5B-95E5-EF8A-AE27-1DBC3D485B5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7156" t="20872" r="3047" b="28097"/>
          <a:stretch/>
        </p:blipFill>
        <p:spPr bwMode="auto">
          <a:xfrm>
            <a:off x="2839747" y="5005134"/>
            <a:ext cx="392929" cy="2779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New Polestar 4 Electric SUV">
            <a:extLst>
              <a:ext uri="{FF2B5EF4-FFF2-40B4-BE49-F238E27FC236}">
                <a16:creationId xmlns:a16="http://schemas.microsoft.com/office/drawing/2014/main" id="{7141BD89-7F3A-236D-6DD5-65FB16E946C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82207" y="4972205"/>
            <a:ext cx="515645" cy="34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0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CB930D-1BD9-85B2-6827-45340AE67910}"/>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Sponsorship can significantly boost TV share of voice</a:t>
            </a:r>
          </a:p>
        </p:txBody>
      </p:sp>
      <p:graphicFrame>
        <p:nvGraphicFramePr>
          <p:cNvPr id="6" name="Chart 5">
            <a:extLst>
              <a:ext uri="{FF2B5EF4-FFF2-40B4-BE49-F238E27FC236}">
                <a16:creationId xmlns:a16="http://schemas.microsoft.com/office/drawing/2014/main" id="{F38767CB-963E-17A1-5909-20F7ABE9D386}"/>
              </a:ext>
            </a:extLst>
          </p:cNvPr>
          <p:cNvGraphicFramePr/>
          <p:nvPr>
            <p:extLst>
              <p:ext uri="{D42A27DB-BD31-4B8C-83A1-F6EECF244321}">
                <p14:modId xmlns:p14="http://schemas.microsoft.com/office/powerpoint/2010/main" val="702946101"/>
              </p:ext>
            </p:extLst>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1157" name="Picture 2" descr="Home">
            <a:extLst>
              <a:ext uri="{FF2B5EF4-FFF2-40B4-BE49-F238E27FC236}">
                <a16:creationId xmlns:a16="http://schemas.microsoft.com/office/drawing/2014/main" id="{42169EF8-7906-6761-813A-61359AE9D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490" y="4307654"/>
            <a:ext cx="333949" cy="308261"/>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18" descr="Kia finally ditches its chintzy logo with total rebrand - CNET">
            <a:extLst>
              <a:ext uri="{FF2B5EF4-FFF2-40B4-BE49-F238E27FC236}">
                <a16:creationId xmlns:a16="http://schemas.microsoft.com/office/drawing/2014/main" id="{26AEACF6-5A2C-78F7-2307-C71AF3305F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571" b="15269"/>
          <a:stretch/>
        </p:blipFill>
        <p:spPr bwMode="auto">
          <a:xfrm>
            <a:off x="7812020" y="3613972"/>
            <a:ext cx="354101" cy="119828"/>
          </a:xfrm>
          <a:prstGeom prst="rect">
            <a:avLst/>
          </a:prstGeom>
          <a:noFill/>
          <a:extLst>
            <a:ext uri="{909E8E84-426E-40DD-AFC4-6F175D3DCCD1}">
              <a14:hiddenFill xmlns:a14="http://schemas.microsoft.com/office/drawing/2010/main">
                <a:solidFill>
                  <a:srgbClr val="FFFFFF"/>
                </a:solidFill>
              </a14:hiddenFill>
            </a:ext>
          </a:extLst>
        </p:spPr>
      </p:pic>
      <p:sp>
        <p:nvSpPr>
          <p:cNvPr id="1112" name="Oval 1111">
            <a:extLst>
              <a:ext uri="{FF2B5EF4-FFF2-40B4-BE49-F238E27FC236}">
                <a16:creationId xmlns:a16="http://schemas.microsoft.com/office/drawing/2014/main" id="{A7929DBD-5AE7-725E-F54C-44DF5710A35B}"/>
              </a:ext>
            </a:extLst>
          </p:cNvPr>
          <p:cNvSpPr/>
          <p:nvPr/>
        </p:nvSpPr>
        <p:spPr>
          <a:xfrm>
            <a:off x="3235408" y="1820512"/>
            <a:ext cx="229453" cy="2394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13" name="Oval 1112">
            <a:extLst>
              <a:ext uri="{FF2B5EF4-FFF2-40B4-BE49-F238E27FC236}">
                <a16:creationId xmlns:a16="http://schemas.microsoft.com/office/drawing/2014/main" id="{15645C6A-3C2B-2FA0-DB0A-72161E5F13A0}"/>
              </a:ext>
            </a:extLst>
          </p:cNvPr>
          <p:cNvSpPr/>
          <p:nvPr/>
        </p:nvSpPr>
        <p:spPr>
          <a:xfrm>
            <a:off x="3235501" y="2198346"/>
            <a:ext cx="229360" cy="2394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14" name="TextBox 1">
            <a:extLst>
              <a:ext uri="{FF2B5EF4-FFF2-40B4-BE49-F238E27FC236}">
                <a16:creationId xmlns:a16="http://schemas.microsoft.com/office/drawing/2014/main" id="{4004DF31-2B22-DCAF-D546-D297A1E3AEE0}"/>
              </a:ext>
            </a:extLst>
          </p:cNvPr>
          <p:cNvSpPr txBox="1"/>
          <p:nvPr/>
        </p:nvSpPr>
        <p:spPr>
          <a:xfrm>
            <a:off x="3436499" y="2190434"/>
            <a:ext cx="1785528" cy="2552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Arial" panose="020B0604020202020204" pitchFamily="34" charset="0"/>
                <a:cs typeface="Arial" panose="020B0604020202020204" pitchFamily="34" charset="0"/>
              </a:rPr>
              <a:t>Linear Only H1 2023</a:t>
            </a:r>
          </a:p>
        </p:txBody>
      </p:sp>
      <p:sp>
        <p:nvSpPr>
          <p:cNvPr id="1115" name="TextBox 1">
            <a:extLst>
              <a:ext uri="{FF2B5EF4-FFF2-40B4-BE49-F238E27FC236}">
                <a16:creationId xmlns:a16="http://schemas.microsoft.com/office/drawing/2014/main" id="{26B8A240-B60E-DC11-0A10-449D9596C7F7}"/>
              </a:ext>
            </a:extLst>
          </p:cNvPr>
          <p:cNvSpPr txBox="1"/>
          <p:nvPr/>
        </p:nvSpPr>
        <p:spPr>
          <a:xfrm>
            <a:off x="3435124" y="1814689"/>
            <a:ext cx="2213201" cy="2394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Arial" panose="020B0604020202020204" pitchFamily="34" charset="0"/>
                <a:cs typeface="Arial" panose="020B0604020202020204" pitchFamily="34" charset="0"/>
              </a:rPr>
              <a:t>Linear &amp; Sponsorship H1 2023</a:t>
            </a:r>
          </a:p>
        </p:txBody>
      </p:sp>
      <p:cxnSp>
        <p:nvCxnSpPr>
          <p:cNvPr id="1045" name="Straight Arrow Connector 1044">
            <a:extLst>
              <a:ext uri="{FF2B5EF4-FFF2-40B4-BE49-F238E27FC236}">
                <a16:creationId xmlns:a16="http://schemas.microsoft.com/office/drawing/2014/main" id="{88B88A39-7331-9FF7-EF3B-DAF248BB3B6E}"/>
              </a:ext>
            </a:extLst>
          </p:cNvPr>
          <p:cNvCxnSpPr>
            <a:cxnSpLocks/>
          </p:cNvCxnSpPr>
          <p:nvPr/>
        </p:nvCxnSpPr>
        <p:spPr>
          <a:xfrm flipV="1">
            <a:off x="3328701" y="4424176"/>
            <a:ext cx="0" cy="97539"/>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1C74E96B-8E92-D146-13C4-58436D665A34}"/>
              </a:ext>
            </a:extLst>
          </p:cNvPr>
          <p:cNvCxnSpPr>
            <a:cxnSpLocks/>
          </p:cNvCxnSpPr>
          <p:nvPr/>
        </p:nvCxnSpPr>
        <p:spPr>
          <a:xfrm flipV="1">
            <a:off x="3876498" y="3881391"/>
            <a:ext cx="0" cy="398393"/>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1" name="Straight Arrow Connector 1050">
            <a:extLst>
              <a:ext uri="{FF2B5EF4-FFF2-40B4-BE49-F238E27FC236}">
                <a16:creationId xmlns:a16="http://schemas.microsoft.com/office/drawing/2014/main" id="{EC548070-E65E-40B8-22B8-8A1CD48AA051}"/>
              </a:ext>
            </a:extLst>
          </p:cNvPr>
          <p:cNvCxnSpPr>
            <a:cxnSpLocks/>
          </p:cNvCxnSpPr>
          <p:nvPr/>
        </p:nvCxnSpPr>
        <p:spPr>
          <a:xfrm flipV="1">
            <a:off x="10354975" y="4159017"/>
            <a:ext cx="0" cy="172233"/>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2" name="Straight Arrow Connector 1051">
            <a:extLst>
              <a:ext uri="{FF2B5EF4-FFF2-40B4-BE49-F238E27FC236}">
                <a16:creationId xmlns:a16="http://schemas.microsoft.com/office/drawing/2014/main" id="{C9B53478-1B5C-E40D-15FD-D0BADD65CA83}"/>
              </a:ext>
            </a:extLst>
          </p:cNvPr>
          <p:cNvCxnSpPr>
            <a:cxnSpLocks/>
          </p:cNvCxnSpPr>
          <p:nvPr/>
        </p:nvCxnSpPr>
        <p:spPr>
          <a:xfrm flipV="1">
            <a:off x="6855223" y="2313285"/>
            <a:ext cx="0" cy="1491816"/>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3" name="Straight Arrow Connector 1052">
            <a:extLst>
              <a:ext uri="{FF2B5EF4-FFF2-40B4-BE49-F238E27FC236}">
                <a16:creationId xmlns:a16="http://schemas.microsoft.com/office/drawing/2014/main" id="{92228B38-CB92-6CC3-A544-6982551D4F44}"/>
              </a:ext>
            </a:extLst>
          </p:cNvPr>
          <p:cNvCxnSpPr>
            <a:cxnSpLocks/>
          </p:cNvCxnSpPr>
          <p:nvPr/>
        </p:nvCxnSpPr>
        <p:spPr>
          <a:xfrm flipV="1">
            <a:off x="8879489" y="3947748"/>
            <a:ext cx="0" cy="197462"/>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4" name="Straight Arrow Connector 1053">
            <a:extLst>
              <a:ext uri="{FF2B5EF4-FFF2-40B4-BE49-F238E27FC236}">
                <a16:creationId xmlns:a16="http://schemas.microsoft.com/office/drawing/2014/main" id="{923E6508-4C07-2945-93D3-C463A8D0D15F}"/>
              </a:ext>
            </a:extLst>
          </p:cNvPr>
          <p:cNvCxnSpPr>
            <a:cxnSpLocks/>
          </p:cNvCxnSpPr>
          <p:nvPr/>
        </p:nvCxnSpPr>
        <p:spPr>
          <a:xfrm flipV="1">
            <a:off x="10006473" y="2952750"/>
            <a:ext cx="0" cy="1297145"/>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55" name="Picture 10" descr="BMW - Wikipedia">
            <a:extLst>
              <a:ext uri="{FF2B5EF4-FFF2-40B4-BE49-F238E27FC236}">
                <a16:creationId xmlns:a16="http://schemas.microsoft.com/office/drawing/2014/main" id="{90C76DDC-99A3-5F6C-FB5C-B40829C15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617" y="4556344"/>
            <a:ext cx="269272" cy="26927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10" descr="New Peugeot badge references 1960s logo and signals upmarket rebrand | Auto  Express">
            <a:extLst>
              <a:ext uri="{FF2B5EF4-FFF2-40B4-BE49-F238E27FC236}">
                <a16:creationId xmlns:a16="http://schemas.microsoft.com/office/drawing/2014/main" id="{C182D05D-DB73-4881-9EE8-C24FCBC641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932" y="3507141"/>
            <a:ext cx="526095" cy="29645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6">
            <a:extLst>
              <a:ext uri="{FF2B5EF4-FFF2-40B4-BE49-F238E27FC236}">
                <a16:creationId xmlns:a16="http://schemas.microsoft.com/office/drawing/2014/main" id="{6577E5F2-FEAD-6785-C228-562BBC7DD8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1515" y="4198546"/>
            <a:ext cx="253501" cy="25350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6" descr="Volkswagen - Wikipedia">
            <a:extLst>
              <a:ext uri="{FF2B5EF4-FFF2-40B4-BE49-F238E27FC236}">
                <a16:creationId xmlns:a16="http://schemas.microsoft.com/office/drawing/2014/main" id="{E80573EC-97DF-D094-BB40-EA4A9E1E25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55777" y="3978340"/>
            <a:ext cx="277905" cy="277905"/>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8" descr="Toyota logo – what does it mean? - Toyota UK Magazine">
            <a:extLst>
              <a:ext uri="{FF2B5EF4-FFF2-40B4-BE49-F238E27FC236}">
                <a16:creationId xmlns:a16="http://schemas.microsoft.com/office/drawing/2014/main" id="{0F0F0222-0D80-5D39-64F4-8F86B9ABB6A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599" t="18195" r="22043" b="19546"/>
          <a:stretch/>
        </p:blipFill>
        <p:spPr bwMode="auto">
          <a:xfrm>
            <a:off x="8317137" y="3710403"/>
            <a:ext cx="304801" cy="20494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14" descr="Nissan 2020 Logo PNG Vector (SVG) Free Download">
            <a:extLst>
              <a:ext uri="{FF2B5EF4-FFF2-40B4-BE49-F238E27FC236}">
                <a16:creationId xmlns:a16="http://schemas.microsoft.com/office/drawing/2014/main" id="{50C51762-B130-79CA-6277-5F677CD8B8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0180" y="1728457"/>
            <a:ext cx="326984" cy="27357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16" descr="New Renault logo: a Renaulution for the diamond - Renault Group">
            <a:extLst>
              <a:ext uri="{FF2B5EF4-FFF2-40B4-BE49-F238E27FC236}">
                <a16:creationId xmlns:a16="http://schemas.microsoft.com/office/drawing/2014/main" id="{0A9E4861-F909-D2A8-969A-3043F99B20B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3620" b="22975"/>
          <a:stretch/>
        </p:blipFill>
        <p:spPr bwMode="auto">
          <a:xfrm>
            <a:off x="3332455" y="2964455"/>
            <a:ext cx="525755" cy="28077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24" descr="Hyundai Logo and sign, new logo meaning and history, PNG, SVG">
            <a:extLst>
              <a:ext uri="{FF2B5EF4-FFF2-40B4-BE49-F238E27FC236}">
                <a16:creationId xmlns:a16="http://schemas.microsoft.com/office/drawing/2014/main" id="{29DCF47B-D7DF-C069-B5BC-3AE2231F5B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8399" y="1965703"/>
            <a:ext cx="379732" cy="213599"/>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26">
            <a:extLst>
              <a:ext uri="{FF2B5EF4-FFF2-40B4-BE49-F238E27FC236}">
                <a16:creationId xmlns:a16="http://schemas.microsoft.com/office/drawing/2014/main" id="{266BFBB4-DB8C-A780-6518-E5E95FDFA58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4406" r="5778"/>
          <a:stretch/>
        </p:blipFill>
        <p:spPr bwMode="auto">
          <a:xfrm>
            <a:off x="4202875" y="3644932"/>
            <a:ext cx="288271" cy="219465"/>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2" descr="Ford Logo and symbol, meaning, history, PNG, brand">
            <a:extLst>
              <a:ext uri="{FF2B5EF4-FFF2-40B4-BE49-F238E27FC236}">
                <a16:creationId xmlns:a16="http://schemas.microsoft.com/office/drawing/2014/main" id="{9DB84886-3E6B-9A4B-53A8-1685A641E4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31457" y="2705758"/>
            <a:ext cx="439098" cy="246992"/>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 descr="Audi logo: New Corporate Design | Audi MediaCenter">
            <a:extLst>
              <a:ext uri="{FF2B5EF4-FFF2-40B4-BE49-F238E27FC236}">
                <a16:creationId xmlns:a16="http://schemas.microsoft.com/office/drawing/2014/main" id="{B7CADAC0-F3A1-31DD-1102-D95D122FFC1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79" t="27016" b="32762"/>
          <a:stretch/>
        </p:blipFill>
        <p:spPr bwMode="auto">
          <a:xfrm>
            <a:off x="8919408" y="3774501"/>
            <a:ext cx="447400" cy="19180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20" descr="Vauxhall Motors launches new &quot;confidently British&quot; logo">
            <a:extLst>
              <a:ext uri="{FF2B5EF4-FFF2-40B4-BE49-F238E27FC236}">
                <a16:creationId xmlns:a16="http://schemas.microsoft.com/office/drawing/2014/main" id="{7F0A14A4-A763-CA58-0671-BE7177D7442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7460" r="16732"/>
          <a:stretch/>
        </p:blipFill>
        <p:spPr bwMode="auto">
          <a:xfrm>
            <a:off x="7020638" y="4117262"/>
            <a:ext cx="379732" cy="324411"/>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8">
            <a:extLst>
              <a:ext uri="{FF2B5EF4-FFF2-40B4-BE49-F238E27FC236}">
                <a16:creationId xmlns:a16="http://schemas.microsoft.com/office/drawing/2014/main" id="{8056034E-E815-48FD-91F4-7E20EDC3D0B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24781"/>
          <a:stretch/>
        </p:blipFill>
        <p:spPr bwMode="auto">
          <a:xfrm>
            <a:off x="5129340" y="4628616"/>
            <a:ext cx="210398" cy="20414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12" descr="MG Motor - Wikipedia">
            <a:extLst>
              <a:ext uri="{FF2B5EF4-FFF2-40B4-BE49-F238E27FC236}">
                <a16:creationId xmlns:a16="http://schemas.microsoft.com/office/drawing/2014/main" id="{4C257647-B764-F83C-3BC8-E58A43FC436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77564" y="3960485"/>
            <a:ext cx="184273" cy="17861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14">
            <a:extLst>
              <a:ext uri="{FF2B5EF4-FFF2-40B4-BE49-F238E27FC236}">
                <a16:creationId xmlns:a16="http://schemas.microsoft.com/office/drawing/2014/main" id="{4D912D01-12E3-2265-3BA4-41E79E929A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095" y="4575175"/>
            <a:ext cx="294814" cy="20235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16" descr="Tradition-conscious, authentic, clear: The new MINI logo.">
            <a:extLst>
              <a:ext uri="{FF2B5EF4-FFF2-40B4-BE49-F238E27FC236}">
                <a16:creationId xmlns:a16="http://schemas.microsoft.com/office/drawing/2014/main" id="{4A0DA46F-7522-AF4D-5051-4AA16ADE9C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61994" y="4347727"/>
            <a:ext cx="294814" cy="129227"/>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18" descr="Volvo Cars - Wikipedia">
            <a:extLst>
              <a:ext uri="{FF2B5EF4-FFF2-40B4-BE49-F238E27FC236}">
                <a16:creationId xmlns:a16="http://schemas.microsoft.com/office/drawing/2014/main" id="{7C3FA142-25D9-6F5A-733C-E236376B124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68067" y="3532581"/>
            <a:ext cx="222083" cy="222083"/>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26">
            <a:extLst>
              <a:ext uri="{FF2B5EF4-FFF2-40B4-BE49-F238E27FC236}">
                <a16:creationId xmlns:a16="http://schemas.microsoft.com/office/drawing/2014/main" id="{65C6B1DE-EF47-CD16-5864-0362CAE8AE2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51473" y="4337795"/>
            <a:ext cx="166455" cy="166455"/>
          </a:xfrm>
          <a:prstGeom prst="rect">
            <a:avLst/>
          </a:prstGeom>
          <a:noFill/>
          <a:extLst>
            <a:ext uri="{909E8E84-426E-40DD-AFC4-6F175D3DCCD1}">
              <a14:hiddenFill xmlns:a14="http://schemas.microsoft.com/office/drawing/2010/main">
                <a:solidFill>
                  <a:srgbClr val="FFFFFF"/>
                </a:solidFill>
              </a14:hiddenFill>
            </a:ext>
          </a:extLst>
        </p:spPr>
      </p:pic>
      <p:grpSp>
        <p:nvGrpSpPr>
          <p:cNvPr id="1084" name="Group 1083">
            <a:extLst>
              <a:ext uri="{FF2B5EF4-FFF2-40B4-BE49-F238E27FC236}">
                <a16:creationId xmlns:a16="http://schemas.microsoft.com/office/drawing/2014/main" id="{8C07BA04-E2A7-05F1-7466-5966BA7E3D70}"/>
              </a:ext>
            </a:extLst>
          </p:cNvPr>
          <p:cNvGrpSpPr/>
          <p:nvPr/>
        </p:nvGrpSpPr>
        <p:grpSpPr>
          <a:xfrm>
            <a:off x="3217531" y="4314005"/>
            <a:ext cx="70095" cy="70405"/>
            <a:chOff x="1677971" y="1137467"/>
            <a:chExt cx="1440000" cy="1446350"/>
          </a:xfrm>
        </p:grpSpPr>
        <p:sp>
          <p:nvSpPr>
            <p:cNvPr id="1085" name="Partial Circle 1084">
              <a:extLst>
                <a:ext uri="{FF2B5EF4-FFF2-40B4-BE49-F238E27FC236}">
                  <a16:creationId xmlns:a16="http://schemas.microsoft.com/office/drawing/2014/main" id="{A1F01F8D-2938-1B3D-39F6-E82AAF8855D8}"/>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86" name="Partial Circle 1085">
              <a:extLst>
                <a:ext uri="{FF2B5EF4-FFF2-40B4-BE49-F238E27FC236}">
                  <a16:creationId xmlns:a16="http://schemas.microsoft.com/office/drawing/2014/main" id="{4F4EC151-4B04-C229-0AF3-CA56C13C7CEE}"/>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095" name="Group 1094">
            <a:extLst>
              <a:ext uri="{FF2B5EF4-FFF2-40B4-BE49-F238E27FC236}">
                <a16:creationId xmlns:a16="http://schemas.microsoft.com/office/drawing/2014/main" id="{8526D129-99F0-0A17-C398-24F2D2EE5970}"/>
              </a:ext>
            </a:extLst>
          </p:cNvPr>
          <p:cNvGrpSpPr/>
          <p:nvPr/>
        </p:nvGrpSpPr>
        <p:grpSpPr>
          <a:xfrm>
            <a:off x="3564778" y="3291764"/>
            <a:ext cx="61107" cy="61377"/>
            <a:chOff x="1677971" y="1137467"/>
            <a:chExt cx="1440000" cy="1446350"/>
          </a:xfrm>
        </p:grpSpPr>
        <p:sp>
          <p:nvSpPr>
            <p:cNvPr id="1096" name="Partial Circle 1095">
              <a:extLst>
                <a:ext uri="{FF2B5EF4-FFF2-40B4-BE49-F238E27FC236}">
                  <a16:creationId xmlns:a16="http://schemas.microsoft.com/office/drawing/2014/main" id="{CA95F021-452A-7501-59B4-CFBE71F3749F}"/>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97" name="Partial Circle 1096">
              <a:extLst>
                <a:ext uri="{FF2B5EF4-FFF2-40B4-BE49-F238E27FC236}">
                  <a16:creationId xmlns:a16="http://schemas.microsoft.com/office/drawing/2014/main" id="{3E472EA3-2EFD-01C0-2CF6-D19FEF0AD258}"/>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098" name="Group 1097">
            <a:extLst>
              <a:ext uri="{FF2B5EF4-FFF2-40B4-BE49-F238E27FC236}">
                <a16:creationId xmlns:a16="http://schemas.microsoft.com/office/drawing/2014/main" id="{1E1301B5-9DCF-372C-76A2-224C6AF49289}"/>
              </a:ext>
            </a:extLst>
          </p:cNvPr>
          <p:cNvGrpSpPr/>
          <p:nvPr/>
        </p:nvGrpSpPr>
        <p:grpSpPr>
          <a:xfrm>
            <a:off x="4307736" y="3867515"/>
            <a:ext cx="61107" cy="61377"/>
            <a:chOff x="1677971" y="1137467"/>
            <a:chExt cx="1440000" cy="1446350"/>
          </a:xfrm>
        </p:grpSpPr>
        <p:sp>
          <p:nvSpPr>
            <p:cNvPr id="1099" name="Partial Circle 1098">
              <a:extLst>
                <a:ext uri="{FF2B5EF4-FFF2-40B4-BE49-F238E27FC236}">
                  <a16:creationId xmlns:a16="http://schemas.microsoft.com/office/drawing/2014/main" id="{A1A02FC5-9C2A-0BDE-DCC4-C9069FAE5D79}"/>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00" name="Partial Circle 1099">
              <a:extLst>
                <a:ext uri="{FF2B5EF4-FFF2-40B4-BE49-F238E27FC236}">
                  <a16:creationId xmlns:a16="http://schemas.microsoft.com/office/drawing/2014/main" id="{FDDD1023-079E-46CA-A5D1-5AD940392873}"/>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01" name="Group 1100">
            <a:extLst>
              <a:ext uri="{FF2B5EF4-FFF2-40B4-BE49-F238E27FC236}">
                <a16:creationId xmlns:a16="http://schemas.microsoft.com/office/drawing/2014/main" id="{D46C0B36-A6FF-BE8E-69A2-3C39E38D3501}"/>
              </a:ext>
            </a:extLst>
          </p:cNvPr>
          <p:cNvGrpSpPr/>
          <p:nvPr/>
        </p:nvGrpSpPr>
        <p:grpSpPr>
          <a:xfrm>
            <a:off x="4478236" y="4273159"/>
            <a:ext cx="61107" cy="61377"/>
            <a:chOff x="1677971" y="1137467"/>
            <a:chExt cx="1440000" cy="1446350"/>
          </a:xfrm>
        </p:grpSpPr>
        <p:sp>
          <p:nvSpPr>
            <p:cNvPr id="1102" name="Partial Circle 1101">
              <a:extLst>
                <a:ext uri="{FF2B5EF4-FFF2-40B4-BE49-F238E27FC236}">
                  <a16:creationId xmlns:a16="http://schemas.microsoft.com/office/drawing/2014/main" id="{9AE5F04E-EC98-EBCF-3329-AB26428413AA}"/>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03" name="Partial Circle 1102">
              <a:extLst>
                <a:ext uri="{FF2B5EF4-FFF2-40B4-BE49-F238E27FC236}">
                  <a16:creationId xmlns:a16="http://schemas.microsoft.com/office/drawing/2014/main" id="{384A67A0-82D2-74F4-A90E-9BE509C6D786}"/>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04" name="Group 1103">
            <a:extLst>
              <a:ext uri="{FF2B5EF4-FFF2-40B4-BE49-F238E27FC236}">
                <a16:creationId xmlns:a16="http://schemas.microsoft.com/office/drawing/2014/main" id="{04EFCB19-E444-9EF9-14C2-9BC1DE80ECD6}"/>
              </a:ext>
            </a:extLst>
          </p:cNvPr>
          <p:cNvGrpSpPr/>
          <p:nvPr/>
        </p:nvGrpSpPr>
        <p:grpSpPr>
          <a:xfrm>
            <a:off x="4836765" y="4170430"/>
            <a:ext cx="61107" cy="61377"/>
            <a:chOff x="1677971" y="1137467"/>
            <a:chExt cx="1440000" cy="1446350"/>
          </a:xfrm>
        </p:grpSpPr>
        <p:sp>
          <p:nvSpPr>
            <p:cNvPr id="1105" name="Partial Circle 1104">
              <a:extLst>
                <a:ext uri="{FF2B5EF4-FFF2-40B4-BE49-F238E27FC236}">
                  <a16:creationId xmlns:a16="http://schemas.microsoft.com/office/drawing/2014/main" id="{9B9ABE7F-3A85-5F93-4BF7-799729D5D8CF}"/>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06" name="Partial Circle 1105">
              <a:extLst>
                <a:ext uri="{FF2B5EF4-FFF2-40B4-BE49-F238E27FC236}">
                  <a16:creationId xmlns:a16="http://schemas.microsoft.com/office/drawing/2014/main" id="{6365AC28-DCA1-DD4B-6628-B86270745661}"/>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07" name="Group 1106">
            <a:extLst>
              <a:ext uri="{FF2B5EF4-FFF2-40B4-BE49-F238E27FC236}">
                <a16:creationId xmlns:a16="http://schemas.microsoft.com/office/drawing/2014/main" id="{B8B9B3B5-F537-1C69-439C-E7CA574E5D33}"/>
              </a:ext>
            </a:extLst>
          </p:cNvPr>
          <p:cNvGrpSpPr/>
          <p:nvPr/>
        </p:nvGrpSpPr>
        <p:grpSpPr>
          <a:xfrm>
            <a:off x="4696824" y="4480704"/>
            <a:ext cx="61107" cy="61377"/>
            <a:chOff x="1677971" y="1137467"/>
            <a:chExt cx="1440000" cy="1446350"/>
          </a:xfrm>
        </p:grpSpPr>
        <p:sp>
          <p:nvSpPr>
            <p:cNvPr id="1108" name="Partial Circle 1107">
              <a:extLst>
                <a:ext uri="{FF2B5EF4-FFF2-40B4-BE49-F238E27FC236}">
                  <a16:creationId xmlns:a16="http://schemas.microsoft.com/office/drawing/2014/main" id="{00B7C676-27B1-D75B-F6B5-A5FCA3FD9C23}"/>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09" name="Partial Circle 1108">
              <a:extLst>
                <a:ext uri="{FF2B5EF4-FFF2-40B4-BE49-F238E27FC236}">
                  <a16:creationId xmlns:a16="http://schemas.microsoft.com/office/drawing/2014/main" id="{36F77C2A-F515-0A01-0412-A5933297D905}"/>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10" name="Group 1109">
            <a:extLst>
              <a:ext uri="{FF2B5EF4-FFF2-40B4-BE49-F238E27FC236}">
                <a16:creationId xmlns:a16="http://schemas.microsoft.com/office/drawing/2014/main" id="{9DE4FA3C-48EE-10DA-9D9A-76A8270DC1B6}"/>
              </a:ext>
            </a:extLst>
          </p:cNvPr>
          <p:cNvGrpSpPr/>
          <p:nvPr/>
        </p:nvGrpSpPr>
        <p:grpSpPr>
          <a:xfrm>
            <a:off x="4921788" y="3819686"/>
            <a:ext cx="61107" cy="61377"/>
            <a:chOff x="1677971" y="1137467"/>
            <a:chExt cx="1440000" cy="1446350"/>
          </a:xfrm>
        </p:grpSpPr>
        <p:sp>
          <p:nvSpPr>
            <p:cNvPr id="1111" name="Partial Circle 1110">
              <a:extLst>
                <a:ext uri="{FF2B5EF4-FFF2-40B4-BE49-F238E27FC236}">
                  <a16:creationId xmlns:a16="http://schemas.microsoft.com/office/drawing/2014/main" id="{6A8C802B-3626-D014-170E-476FDD3F72B0}"/>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16" name="Partial Circle 1115">
              <a:extLst>
                <a:ext uri="{FF2B5EF4-FFF2-40B4-BE49-F238E27FC236}">
                  <a16:creationId xmlns:a16="http://schemas.microsoft.com/office/drawing/2014/main" id="{1CF3119F-92AC-C658-3478-D551C283CD74}"/>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17" name="Group 1116">
            <a:extLst>
              <a:ext uri="{FF2B5EF4-FFF2-40B4-BE49-F238E27FC236}">
                <a16:creationId xmlns:a16="http://schemas.microsoft.com/office/drawing/2014/main" id="{FA455597-1BFA-8771-0BCD-3C6D744A8211}"/>
              </a:ext>
            </a:extLst>
          </p:cNvPr>
          <p:cNvGrpSpPr/>
          <p:nvPr/>
        </p:nvGrpSpPr>
        <p:grpSpPr>
          <a:xfrm>
            <a:off x="5072995" y="4819654"/>
            <a:ext cx="61107" cy="61377"/>
            <a:chOff x="1677971" y="1137467"/>
            <a:chExt cx="1440000" cy="1446350"/>
          </a:xfrm>
        </p:grpSpPr>
        <p:sp>
          <p:nvSpPr>
            <p:cNvPr id="1118" name="Partial Circle 1117">
              <a:extLst>
                <a:ext uri="{FF2B5EF4-FFF2-40B4-BE49-F238E27FC236}">
                  <a16:creationId xmlns:a16="http://schemas.microsoft.com/office/drawing/2014/main" id="{59CF086A-38A3-4F3C-34FF-A4B1C8810055}"/>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19" name="Partial Circle 1118">
              <a:extLst>
                <a:ext uri="{FF2B5EF4-FFF2-40B4-BE49-F238E27FC236}">
                  <a16:creationId xmlns:a16="http://schemas.microsoft.com/office/drawing/2014/main" id="{026F367D-791E-CE1E-25F2-8069B1EBF41D}"/>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20" name="Group 1119">
            <a:extLst>
              <a:ext uri="{FF2B5EF4-FFF2-40B4-BE49-F238E27FC236}">
                <a16:creationId xmlns:a16="http://schemas.microsoft.com/office/drawing/2014/main" id="{8FE6DE77-F256-9BE4-1591-79B82556E6F2}"/>
              </a:ext>
            </a:extLst>
          </p:cNvPr>
          <p:cNvGrpSpPr/>
          <p:nvPr/>
        </p:nvGrpSpPr>
        <p:grpSpPr>
          <a:xfrm>
            <a:off x="6861717" y="4104844"/>
            <a:ext cx="61107" cy="61377"/>
            <a:chOff x="1677971" y="1137467"/>
            <a:chExt cx="1440000" cy="1446350"/>
          </a:xfrm>
        </p:grpSpPr>
        <p:sp>
          <p:nvSpPr>
            <p:cNvPr id="1121" name="Partial Circle 1120">
              <a:extLst>
                <a:ext uri="{FF2B5EF4-FFF2-40B4-BE49-F238E27FC236}">
                  <a16:creationId xmlns:a16="http://schemas.microsoft.com/office/drawing/2014/main" id="{1CE3C258-AD89-ADEE-64C2-9F14719B8CAB}"/>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22" name="Partial Circle 1121">
              <a:extLst>
                <a:ext uri="{FF2B5EF4-FFF2-40B4-BE49-F238E27FC236}">
                  <a16:creationId xmlns:a16="http://schemas.microsoft.com/office/drawing/2014/main" id="{9DE0981B-8AFE-2D6E-909F-F2EA71DED9D3}"/>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23" name="Group 1122">
            <a:extLst>
              <a:ext uri="{FF2B5EF4-FFF2-40B4-BE49-F238E27FC236}">
                <a16:creationId xmlns:a16="http://schemas.microsoft.com/office/drawing/2014/main" id="{48F10BFC-1A9A-6367-994B-725430260F6B}"/>
              </a:ext>
            </a:extLst>
          </p:cNvPr>
          <p:cNvGrpSpPr/>
          <p:nvPr/>
        </p:nvGrpSpPr>
        <p:grpSpPr>
          <a:xfrm>
            <a:off x="7059378" y="4045136"/>
            <a:ext cx="61107" cy="61377"/>
            <a:chOff x="1677971" y="1137467"/>
            <a:chExt cx="1440000" cy="1446350"/>
          </a:xfrm>
        </p:grpSpPr>
        <p:sp>
          <p:nvSpPr>
            <p:cNvPr id="1124" name="Partial Circle 1123">
              <a:extLst>
                <a:ext uri="{FF2B5EF4-FFF2-40B4-BE49-F238E27FC236}">
                  <a16:creationId xmlns:a16="http://schemas.microsoft.com/office/drawing/2014/main" id="{CA73A528-89C9-C09D-3988-DFE4F78E7A6B}"/>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25" name="Partial Circle 1124">
              <a:extLst>
                <a:ext uri="{FF2B5EF4-FFF2-40B4-BE49-F238E27FC236}">
                  <a16:creationId xmlns:a16="http://schemas.microsoft.com/office/drawing/2014/main" id="{4A068926-78E9-614C-8CE1-70683DFF298F}"/>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26" name="Group 1125">
            <a:extLst>
              <a:ext uri="{FF2B5EF4-FFF2-40B4-BE49-F238E27FC236}">
                <a16:creationId xmlns:a16="http://schemas.microsoft.com/office/drawing/2014/main" id="{A44051E9-4782-2F58-E74C-3D9FDFC07D0B}"/>
              </a:ext>
            </a:extLst>
          </p:cNvPr>
          <p:cNvGrpSpPr/>
          <p:nvPr/>
        </p:nvGrpSpPr>
        <p:grpSpPr>
          <a:xfrm>
            <a:off x="8175759" y="3572721"/>
            <a:ext cx="61107" cy="61377"/>
            <a:chOff x="1677971" y="1137467"/>
            <a:chExt cx="1440000" cy="1446350"/>
          </a:xfrm>
        </p:grpSpPr>
        <p:sp>
          <p:nvSpPr>
            <p:cNvPr id="1127" name="Partial Circle 1126">
              <a:extLst>
                <a:ext uri="{FF2B5EF4-FFF2-40B4-BE49-F238E27FC236}">
                  <a16:creationId xmlns:a16="http://schemas.microsoft.com/office/drawing/2014/main" id="{0CDF5C08-C353-A05F-46B9-F1C41C8480E7}"/>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28" name="Partial Circle 1127">
              <a:extLst>
                <a:ext uri="{FF2B5EF4-FFF2-40B4-BE49-F238E27FC236}">
                  <a16:creationId xmlns:a16="http://schemas.microsoft.com/office/drawing/2014/main" id="{4C79B66E-4121-87AE-23B5-E4942A1DF62F}"/>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29" name="Group 1128">
            <a:extLst>
              <a:ext uri="{FF2B5EF4-FFF2-40B4-BE49-F238E27FC236}">
                <a16:creationId xmlns:a16="http://schemas.microsoft.com/office/drawing/2014/main" id="{81B5F78B-AAA5-B542-21C6-CA65E737CE5B}"/>
              </a:ext>
            </a:extLst>
          </p:cNvPr>
          <p:cNvGrpSpPr/>
          <p:nvPr/>
        </p:nvGrpSpPr>
        <p:grpSpPr>
          <a:xfrm>
            <a:off x="8305170" y="3642450"/>
            <a:ext cx="61107" cy="61377"/>
            <a:chOff x="1677971" y="1137467"/>
            <a:chExt cx="1440000" cy="1446350"/>
          </a:xfrm>
        </p:grpSpPr>
        <p:sp>
          <p:nvSpPr>
            <p:cNvPr id="1130" name="Partial Circle 1129">
              <a:extLst>
                <a:ext uri="{FF2B5EF4-FFF2-40B4-BE49-F238E27FC236}">
                  <a16:creationId xmlns:a16="http://schemas.microsoft.com/office/drawing/2014/main" id="{051A6553-3138-68DE-1CBA-0B4C3A4C4924}"/>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31" name="Partial Circle 1130">
              <a:extLst>
                <a:ext uri="{FF2B5EF4-FFF2-40B4-BE49-F238E27FC236}">
                  <a16:creationId xmlns:a16="http://schemas.microsoft.com/office/drawing/2014/main" id="{F136F073-DBEA-512E-295A-A6FD4B9FA055}"/>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35" name="Group 1134">
            <a:extLst>
              <a:ext uri="{FF2B5EF4-FFF2-40B4-BE49-F238E27FC236}">
                <a16:creationId xmlns:a16="http://schemas.microsoft.com/office/drawing/2014/main" id="{60FD5511-D225-5E34-0F13-9F7EDB01316C}"/>
              </a:ext>
            </a:extLst>
          </p:cNvPr>
          <p:cNvGrpSpPr/>
          <p:nvPr/>
        </p:nvGrpSpPr>
        <p:grpSpPr>
          <a:xfrm>
            <a:off x="6581530" y="2095605"/>
            <a:ext cx="61107" cy="61377"/>
            <a:chOff x="1677971" y="1137467"/>
            <a:chExt cx="1440000" cy="1446350"/>
          </a:xfrm>
        </p:grpSpPr>
        <p:sp>
          <p:nvSpPr>
            <p:cNvPr id="1136" name="Partial Circle 1135">
              <a:extLst>
                <a:ext uri="{FF2B5EF4-FFF2-40B4-BE49-F238E27FC236}">
                  <a16:creationId xmlns:a16="http://schemas.microsoft.com/office/drawing/2014/main" id="{28537F76-BA0E-214E-A555-664859489B59}"/>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37" name="Partial Circle 1136">
              <a:extLst>
                <a:ext uri="{FF2B5EF4-FFF2-40B4-BE49-F238E27FC236}">
                  <a16:creationId xmlns:a16="http://schemas.microsoft.com/office/drawing/2014/main" id="{5FCC6A16-E426-2D6C-096F-98DBD735D82A}"/>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154" name="Group 1153">
            <a:extLst>
              <a:ext uri="{FF2B5EF4-FFF2-40B4-BE49-F238E27FC236}">
                <a16:creationId xmlns:a16="http://schemas.microsoft.com/office/drawing/2014/main" id="{6DDBA45E-0AD0-FA5E-0B38-58287C58DA8D}"/>
              </a:ext>
            </a:extLst>
          </p:cNvPr>
          <p:cNvGrpSpPr/>
          <p:nvPr/>
        </p:nvGrpSpPr>
        <p:grpSpPr>
          <a:xfrm>
            <a:off x="8748824" y="4452262"/>
            <a:ext cx="61107" cy="61377"/>
            <a:chOff x="1677971" y="1137467"/>
            <a:chExt cx="1440000" cy="1446350"/>
          </a:xfrm>
        </p:grpSpPr>
        <p:sp>
          <p:nvSpPr>
            <p:cNvPr id="1155" name="Partial Circle 1154">
              <a:extLst>
                <a:ext uri="{FF2B5EF4-FFF2-40B4-BE49-F238E27FC236}">
                  <a16:creationId xmlns:a16="http://schemas.microsoft.com/office/drawing/2014/main" id="{16ED4141-BD1B-F3B4-D6E4-4E12882511BC}"/>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56" name="Partial Circle 1155">
              <a:extLst>
                <a:ext uri="{FF2B5EF4-FFF2-40B4-BE49-F238E27FC236}">
                  <a16:creationId xmlns:a16="http://schemas.microsoft.com/office/drawing/2014/main" id="{FBB50EA1-21B9-2897-0D1C-F54C89FDA42E}"/>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1153" name="Straight Connector 1152">
            <a:extLst>
              <a:ext uri="{FF2B5EF4-FFF2-40B4-BE49-F238E27FC236}">
                <a16:creationId xmlns:a16="http://schemas.microsoft.com/office/drawing/2014/main" id="{38138545-F981-E4AE-C252-28BC908FE898}"/>
              </a:ext>
            </a:extLst>
          </p:cNvPr>
          <p:cNvCxnSpPr>
            <a:cxnSpLocks/>
          </p:cNvCxnSpPr>
          <p:nvPr/>
        </p:nvCxnSpPr>
        <p:spPr>
          <a:xfrm flipV="1">
            <a:off x="1409700" y="3025140"/>
            <a:ext cx="9829800" cy="180761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880A4EF1-6FAC-E86E-2488-4D30A9FAC50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Share of voice by ITV, H1 2023, adults, linear &amp; sponsorship impacts (R/W), SMMT, top 20 manufacturers by 2022 sales.</a:t>
            </a:r>
          </a:p>
          <a:p>
            <a:endParaRPr lang="en-GB" dirty="0"/>
          </a:p>
        </p:txBody>
      </p:sp>
      <p:sp>
        <p:nvSpPr>
          <p:cNvPr id="2" name="TextBox 1">
            <a:extLst>
              <a:ext uri="{FF2B5EF4-FFF2-40B4-BE49-F238E27FC236}">
                <a16:creationId xmlns:a16="http://schemas.microsoft.com/office/drawing/2014/main" id="{F70C9625-0779-0AE4-9371-89ADB79D5AE2}"/>
              </a:ext>
            </a:extLst>
          </p:cNvPr>
          <p:cNvSpPr txBox="1"/>
          <p:nvPr/>
        </p:nvSpPr>
        <p:spPr>
          <a:xfrm>
            <a:off x="407309" y="1009006"/>
            <a:ext cx="5038725" cy="338554"/>
          </a:xfrm>
          <a:prstGeom prst="rect">
            <a:avLst/>
          </a:prstGeom>
          <a:noFill/>
        </p:spPr>
        <p:txBody>
          <a:bodyPr wrap="square" rtlCol="0">
            <a:spAutoFit/>
          </a:bodyPr>
          <a:lstStyle/>
          <a:p>
            <a:pPr algn="l"/>
            <a:r>
              <a:rPr lang="en-GB" sz="1600" dirty="0">
                <a:solidFill>
                  <a:schemeClr val="bg2"/>
                </a:solidFill>
              </a:rPr>
              <a:t>Share of TV voice vs share of new car registrations </a:t>
            </a:r>
          </a:p>
        </p:txBody>
      </p:sp>
    </p:spTree>
    <p:extLst>
      <p:ext uri="{BB962C8B-B14F-4D97-AF65-F5344CB8AC3E}">
        <p14:creationId xmlns:p14="http://schemas.microsoft.com/office/powerpoint/2010/main" val="454199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38767CB-963E-17A1-5909-20F7ABE9D386}"/>
              </a:ext>
            </a:extLst>
          </p:cNvPr>
          <p:cNvGraphicFramePr/>
          <p:nvPr>
            <p:extLst>
              <p:ext uri="{D42A27DB-BD31-4B8C-83A1-F6EECF244321}">
                <p14:modId xmlns:p14="http://schemas.microsoft.com/office/powerpoint/2010/main" val="2056957774"/>
              </p:ext>
            </p:extLst>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F1634D45-CE60-E4BF-1694-ED79EF4B8F8B}"/>
              </a:ext>
            </a:extLst>
          </p:cNvPr>
          <p:cNvGrpSpPr/>
          <p:nvPr/>
        </p:nvGrpSpPr>
        <p:grpSpPr>
          <a:xfrm>
            <a:off x="5082519" y="4814892"/>
            <a:ext cx="61107" cy="61377"/>
            <a:chOff x="1677971" y="1137467"/>
            <a:chExt cx="1440000" cy="1446350"/>
          </a:xfrm>
        </p:grpSpPr>
        <p:sp>
          <p:nvSpPr>
            <p:cNvPr id="10" name="Partial Circle 9">
              <a:extLst>
                <a:ext uri="{FF2B5EF4-FFF2-40B4-BE49-F238E27FC236}">
                  <a16:creationId xmlns:a16="http://schemas.microsoft.com/office/drawing/2014/main" id="{C2448669-3361-94A2-BFD1-404FD64521E5}"/>
                </a:ext>
              </a:extLst>
            </p:cNvPr>
            <p:cNvSpPr/>
            <p:nvPr/>
          </p:nvSpPr>
          <p:spPr>
            <a:xfrm>
              <a:off x="1677971" y="1137467"/>
              <a:ext cx="1440000" cy="1440000"/>
            </a:xfrm>
            <a:prstGeom prst="pie">
              <a:avLst>
                <a:gd name="adj1" fmla="val 15337"/>
                <a:gd name="adj2" fmla="val 10786550"/>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Partial Circle 11">
              <a:extLst>
                <a:ext uri="{FF2B5EF4-FFF2-40B4-BE49-F238E27FC236}">
                  <a16:creationId xmlns:a16="http://schemas.microsoft.com/office/drawing/2014/main" id="{273A53E4-CE7C-E283-362E-C0490A5617B1}"/>
                </a:ext>
              </a:extLst>
            </p:cNvPr>
            <p:cNvSpPr/>
            <p:nvPr/>
          </p:nvSpPr>
          <p:spPr>
            <a:xfrm rot="10800000">
              <a:off x="1677971" y="1143817"/>
              <a:ext cx="1440000" cy="1440000"/>
            </a:xfrm>
            <a:prstGeom prst="pie">
              <a:avLst>
                <a:gd name="adj1" fmla="val 15337"/>
                <a:gd name="adj2" fmla="val 10786550"/>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053" name="Picture 10" descr="BMW - Wikipedia">
            <a:extLst>
              <a:ext uri="{FF2B5EF4-FFF2-40B4-BE49-F238E27FC236}">
                <a16:creationId xmlns:a16="http://schemas.microsoft.com/office/drawing/2014/main" id="{95420398-50BD-5FB6-F5D9-7304A1481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617" y="4556344"/>
            <a:ext cx="269272" cy="26927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10" descr="New Peugeot badge references 1960s logo and signals upmarket rebrand | Auto  Express">
            <a:extLst>
              <a:ext uri="{FF2B5EF4-FFF2-40B4-BE49-F238E27FC236}">
                <a16:creationId xmlns:a16="http://schemas.microsoft.com/office/drawing/2014/main" id="{7D539E67-433C-618E-C411-66EA25C61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932" y="3507141"/>
            <a:ext cx="526095" cy="2964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6">
            <a:extLst>
              <a:ext uri="{FF2B5EF4-FFF2-40B4-BE49-F238E27FC236}">
                <a16:creationId xmlns:a16="http://schemas.microsoft.com/office/drawing/2014/main" id="{0868A221-E159-F641-F5FA-1FBEB5085A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1515" y="4198546"/>
            <a:ext cx="253501" cy="2535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A0CEACD4-788E-4ECE-A8FD-BAE08F721B7A}"/>
              </a:ext>
            </a:extLst>
          </p:cNvPr>
          <p:cNvCxnSpPr>
            <a:cxnSpLocks/>
          </p:cNvCxnSpPr>
          <p:nvPr/>
        </p:nvCxnSpPr>
        <p:spPr>
          <a:xfrm>
            <a:off x="3328104" y="3455194"/>
            <a:ext cx="0" cy="864654"/>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2A06029-91C1-7A31-20AB-84E1DC37AF4A}"/>
              </a:ext>
            </a:extLst>
          </p:cNvPr>
          <p:cNvCxnSpPr>
            <a:cxnSpLocks/>
          </p:cNvCxnSpPr>
          <p:nvPr/>
        </p:nvCxnSpPr>
        <p:spPr>
          <a:xfrm flipV="1">
            <a:off x="6861322" y="2301240"/>
            <a:ext cx="0" cy="876166"/>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FB503EE-0072-5EC8-C280-953DA61966D2}"/>
              </a:ext>
            </a:extLst>
          </p:cNvPr>
          <p:cNvCxnSpPr>
            <a:cxnSpLocks/>
          </p:cNvCxnSpPr>
          <p:nvPr/>
        </p:nvCxnSpPr>
        <p:spPr>
          <a:xfrm>
            <a:off x="4721416" y="4253656"/>
            <a:ext cx="0" cy="202351"/>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CFF54BA-925E-9989-B624-CC0ACB12E716}"/>
              </a:ext>
            </a:extLst>
          </p:cNvPr>
          <p:cNvCxnSpPr>
            <a:cxnSpLocks/>
          </p:cNvCxnSpPr>
          <p:nvPr/>
        </p:nvCxnSpPr>
        <p:spPr>
          <a:xfrm>
            <a:off x="3250281" y="4205217"/>
            <a:ext cx="0" cy="96879"/>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6E8F490-6B5D-E282-C23D-140070673E06}"/>
              </a:ext>
            </a:extLst>
          </p:cNvPr>
          <p:cNvCxnSpPr>
            <a:cxnSpLocks/>
          </p:cNvCxnSpPr>
          <p:nvPr/>
        </p:nvCxnSpPr>
        <p:spPr>
          <a:xfrm>
            <a:off x="8774147" y="3803592"/>
            <a:ext cx="0" cy="617432"/>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7" name="Oval 1026">
            <a:extLst>
              <a:ext uri="{FF2B5EF4-FFF2-40B4-BE49-F238E27FC236}">
                <a16:creationId xmlns:a16="http://schemas.microsoft.com/office/drawing/2014/main" id="{2BEE9B38-6C03-6893-BA03-9136840A01ED}"/>
              </a:ext>
            </a:extLst>
          </p:cNvPr>
          <p:cNvSpPr/>
          <p:nvPr/>
        </p:nvSpPr>
        <p:spPr>
          <a:xfrm>
            <a:off x="3235408" y="1820512"/>
            <a:ext cx="229453" cy="2394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31" name="Oval 1030">
            <a:extLst>
              <a:ext uri="{FF2B5EF4-FFF2-40B4-BE49-F238E27FC236}">
                <a16:creationId xmlns:a16="http://schemas.microsoft.com/office/drawing/2014/main" id="{9825AD84-A9EB-E0C7-9338-7244963997C6}"/>
              </a:ext>
            </a:extLst>
          </p:cNvPr>
          <p:cNvSpPr/>
          <p:nvPr/>
        </p:nvSpPr>
        <p:spPr>
          <a:xfrm>
            <a:off x="3235501" y="2198346"/>
            <a:ext cx="229360" cy="2394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33" name="TextBox 1">
            <a:extLst>
              <a:ext uri="{FF2B5EF4-FFF2-40B4-BE49-F238E27FC236}">
                <a16:creationId xmlns:a16="http://schemas.microsoft.com/office/drawing/2014/main" id="{7184FAF6-8832-F1E7-1E8C-BFE1B83E81BC}"/>
              </a:ext>
            </a:extLst>
          </p:cNvPr>
          <p:cNvSpPr txBox="1"/>
          <p:nvPr/>
        </p:nvSpPr>
        <p:spPr>
          <a:xfrm>
            <a:off x="3436499" y="2190434"/>
            <a:ext cx="1785528" cy="2552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Arial" panose="020B0604020202020204" pitchFamily="34" charset="0"/>
                <a:cs typeface="Arial" panose="020B0604020202020204" pitchFamily="34" charset="0"/>
              </a:rPr>
              <a:t>Linear &amp; Sponsorship 2018 to 2022 (H1 only)</a:t>
            </a:r>
          </a:p>
        </p:txBody>
      </p:sp>
      <p:sp>
        <p:nvSpPr>
          <p:cNvPr id="1035" name="TextBox 1">
            <a:extLst>
              <a:ext uri="{FF2B5EF4-FFF2-40B4-BE49-F238E27FC236}">
                <a16:creationId xmlns:a16="http://schemas.microsoft.com/office/drawing/2014/main" id="{86E41D65-B3FE-6CD9-2BC6-866FDDDC3726}"/>
              </a:ext>
            </a:extLst>
          </p:cNvPr>
          <p:cNvSpPr txBox="1"/>
          <p:nvPr/>
        </p:nvSpPr>
        <p:spPr>
          <a:xfrm>
            <a:off x="3435124" y="1814689"/>
            <a:ext cx="2252314" cy="2394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Arial" panose="020B0604020202020204" pitchFamily="34" charset="0"/>
                <a:cs typeface="Arial" panose="020B0604020202020204" pitchFamily="34" charset="0"/>
              </a:rPr>
              <a:t>Linear &amp; Sponsorship H1 2023</a:t>
            </a:r>
          </a:p>
        </p:txBody>
      </p:sp>
      <p:cxnSp>
        <p:nvCxnSpPr>
          <p:cNvPr id="1047" name="Straight Arrow Connector 1046">
            <a:extLst>
              <a:ext uri="{FF2B5EF4-FFF2-40B4-BE49-F238E27FC236}">
                <a16:creationId xmlns:a16="http://schemas.microsoft.com/office/drawing/2014/main" id="{3CD84892-64BB-AA1A-ED34-1E909937C6B2}"/>
              </a:ext>
            </a:extLst>
          </p:cNvPr>
          <p:cNvCxnSpPr>
            <a:cxnSpLocks/>
          </p:cNvCxnSpPr>
          <p:nvPr/>
        </p:nvCxnSpPr>
        <p:spPr>
          <a:xfrm flipV="1">
            <a:off x="3588590" y="3374231"/>
            <a:ext cx="0" cy="504455"/>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507F92B-74BD-9E0E-1CFD-05791D803A8C}"/>
              </a:ext>
            </a:extLst>
          </p:cNvPr>
          <p:cNvCxnSpPr>
            <a:cxnSpLocks/>
          </p:cNvCxnSpPr>
          <p:nvPr/>
        </p:nvCxnSpPr>
        <p:spPr>
          <a:xfrm flipV="1">
            <a:off x="4340611" y="3960485"/>
            <a:ext cx="0" cy="704384"/>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0087B2-95AB-1239-62C1-087C0BF316C4}"/>
              </a:ext>
            </a:extLst>
          </p:cNvPr>
          <p:cNvCxnSpPr>
            <a:cxnSpLocks/>
          </p:cNvCxnSpPr>
          <p:nvPr/>
        </p:nvCxnSpPr>
        <p:spPr>
          <a:xfrm flipV="1">
            <a:off x="3878454" y="3862390"/>
            <a:ext cx="0" cy="107951"/>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6FF8ED-BA2F-F650-24EB-A8E803EAAD7D}"/>
              </a:ext>
            </a:extLst>
          </p:cNvPr>
          <p:cNvCxnSpPr>
            <a:cxnSpLocks/>
          </p:cNvCxnSpPr>
          <p:nvPr/>
        </p:nvCxnSpPr>
        <p:spPr>
          <a:xfrm flipV="1">
            <a:off x="4866770" y="4253656"/>
            <a:ext cx="0" cy="321519"/>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291C792-7649-08BB-DD12-BB20513D7918}"/>
              </a:ext>
            </a:extLst>
          </p:cNvPr>
          <p:cNvCxnSpPr>
            <a:cxnSpLocks/>
          </p:cNvCxnSpPr>
          <p:nvPr/>
        </p:nvCxnSpPr>
        <p:spPr>
          <a:xfrm>
            <a:off x="6897720" y="3530484"/>
            <a:ext cx="0" cy="546216"/>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36DCE6-16CB-E7F8-5ECA-3F9810E89C06}"/>
              </a:ext>
            </a:extLst>
          </p:cNvPr>
          <p:cNvCxnSpPr>
            <a:cxnSpLocks/>
          </p:cNvCxnSpPr>
          <p:nvPr/>
        </p:nvCxnSpPr>
        <p:spPr>
          <a:xfrm>
            <a:off x="7092981" y="3177406"/>
            <a:ext cx="0" cy="837382"/>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7CEC9A-6997-0B77-4579-931C469095E7}"/>
              </a:ext>
            </a:extLst>
          </p:cNvPr>
          <p:cNvCxnSpPr>
            <a:cxnSpLocks/>
          </p:cNvCxnSpPr>
          <p:nvPr/>
        </p:nvCxnSpPr>
        <p:spPr>
          <a:xfrm>
            <a:off x="10355302" y="3290887"/>
            <a:ext cx="0" cy="781050"/>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2F2590EF-DF31-FDE9-3180-0C2AE4CD7CD5}"/>
              </a:ext>
            </a:extLst>
          </p:cNvPr>
          <p:cNvCxnSpPr>
            <a:cxnSpLocks/>
          </p:cNvCxnSpPr>
          <p:nvPr/>
        </p:nvCxnSpPr>
        <p:spPr>
          <a:xfrm flipV="1">
            <a:off x="6608910" y="2186942"/>
            <a:ext cx="0" cy="1899284"/>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3" name="Straight Arrow Connector 1042">
            <a:extLst>
              <a:ext uri="{FF2B5EF4-FFF2-40B4-BE49-F238E27FC236}">
                <a16:creationId xmlns:a16="http://schemas.microsoft.com/office/drawing/2014/main" id="{EC9CA965-DBBC-5234-C95A-33BFD1036056}"/>
              </a:ext>
            </a:extLst>
          </p:cNvPr>
          <p:cNvCxnSpPr>
            <a:cxnSpLocks/>
          </p:cNvCxnSpPr>
          <p:nvPr/>
        </p:nvCxnSpPr>
        <p:spPr>
          <a:xfrm>
            <a:off x="8337585" y="3367088"/>
            <a:ext cx="0" cy="266330"/>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52" name="Picture 8" descr="Toyota logo – what does it mean? - Toyota UK Magazine">
            <a:extLst>
              <a:ext uri="{FF2B5EF4-FFF2-40B4-BE49-F238E27FC236}">
                <a16:creationId xmlns:a16="http://schemas.microsoft.com/office/drawing/2014/main" id="{4CE145A5-3AA3-1839-9BA6-B72CDB09F2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599" t="18195" r="22043" b="19546"/>
          <a:stretch/>
        </p:blipFill>
        <p:spPr bwMode="auto">
          <a:xfrm>
            <a:off x="8317137" y="3710403"/>
            <a:ext cx="304801" cy="20494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4" descr="Nissan 2020 Logo PNG Vector (SVG) Free Download">
            <a:extLst>
              <a:ext uri="{FF2B5EF4-FFF2-40B4-BE49-F238E27FC236}">
                <a16:creationId xmlns:a16="http://schemas.microsoft.com/office/drawing/2014/main" id="{CA3A3F23-F061-55F5-94E1-3DE0F51136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0180" y="1728457"/>
            <a:ext cx="326984" cy="273577"/>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6" descr="New Renault logo: a Renaulution for the diamond - Renault Group">
            <a:extLst>
              <a:ext uri="{FF2B5EF4-FFF2-40B4-BE49-F238E27FC236}">
                <a16:creationId xmlns:a16="http://schemas.microsoft.com/office/drawing/2014/main" id="{9C140E5A-42B3-9B4E-37F1-48FA5C3695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620" b="22975"/>
          <a:stretch/>
        </p:blipFill>
        <p:spPr bwMode="auto">
          <a:xfrm>
            <a:off x="3332455" y="2964455"/>
            <a:ext cx="525755" cy="28077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18" descr="Kia finally ditches its chintzy logo with total rebrand - CNET">
            <a:extLst>
              <a:ext uri="{FF2B5EF4-FFF2-40B4-BE49-F238E27FC236}">
                <a16:creationId xmlns:a16="http://schemas.microsoft.com/office/drawing/2014/main" id="{55D00C4A-81E0-57A9-1C6D-D6EE47E0A6B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571" b="15269"/>
          <a:stretch/>
        </p:blipFill>
        <p:spPr bwMode="auto">
          <a:xfrm>
            <a:off x="7812020" y="3613972"/>
            <a:ext cx="354101" cy="11982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24" descr="Hyundai Logo and sign, new logo meaning and history, PNG, SVG">
            <a:extLst>
              <a:ext uri="{FF2B5EF4-FFF2-40B4-BE49-F238E27FC236}">
                <a16:creationId xmlns:a16="http://schemas.microsoft.com/office/drawing/2014/main" id="{585AADB6-6F8A-3302-443A-920655C2FF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8399" y="1965703"/>
            <a:ext cx="379732" cy="213599"/>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26">
            <a:extLst>
              <a:ext uri="{FF2B5EF4-FFF2-40B4-BE49-F238E27FC236}">
                <a16:creationId xmlns:a16="http://schemas.microsoft.com/office/drawing/2014/main" id="{227C7DBE-3C5C-D3AC-0A2D-8F1EA70B5B6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4406" r="5778"/>
          <a:stretch/>
        </p:blipFill>
        <p:spPr bwMode="auto">
          <a:xfrm>
            <a:off x="4202875" y="3644932"/>
            <a:ext cx="288271" cy="219465"/>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4" descr="Audi logo: New Corporate Design | Audi MediaCenter">
            <a:extLst>
              <a:ext uri="{FF2B5EF4-FFF2-40B4-BE49-F238E27FC236}">
                <a16:creationId xmlns:a16="http://schemas.microsoft.com/office/drawing/2014/main" id="{F820D0DC-029C-33EC-A870-73E61309E30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179" t="27016" b="32762"/>
          <a:stretch/>
        </p:blipFill>
        <p:spPr bwMode="auto">
          <a:xfrm>
            <a:off x="8919408" y="3774501"/>
            <a:ext cx="447400" cy="191803"/>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20" descr="Vauxhall Motors launches new &quot;confidently British&quot; logo">
            <a:extLst>
              <a:ext uri="{FF2B5EF4-FFF2-40B4-BE49-F238E27FC236}">
                <a16:creationId xmlns:a16="http://schemas.microsoft.com/office/drawing/2014/main" id="{CAB3086B-BE7A-1A2D-98FF-0AD6ECE914F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7460" r="16732"/>
          <a:stretch/>
        </p:blipFill>
        <p:spPr bwMode="auto">
          <a:xfrm>
            <a:off x="7020638" y="4117262"/>
            <a:ext cx="379732" cy="324411"/>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8">
            <a:extLst>
              <a:ext uri="{FF2B5EF4-FFF2-40B4-BE49-F238E27FC236}">
                <a16:creationId xmlns:a16="http://schemas.microsoft.com/office/drawing/2014/main" id="{FD48C5F2-8901-455B-71F7-77F0D4DF2FF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24781"/>
          <a:stretch/>
        </p:blipFill>
        <p:spPr bwMode="auto">
          <a:xfrm>
            <a:off x="5129340" y="4628616"/>
            <a:ext cx="210398" cy="204143"/>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12" descr="MG Motor - Wikipedia">
            <a:extLst>
              <a:ext uri="{FF2B5EF4-FFF2-40B4-BE49-F238E27FC236}">
                <a16:creationId xmlns:a16="http://schemas.microsoft.com/office/drawing/2014/main" id="{FF21BC98-6DCE-3306-8151-ECFBE3B9F0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77564" y="3960485"/>
            <a:ext cx="184273" cy="17861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14">
            <a:extLst>
              <a:ext uri="{FF2B5EF4-FFF2-40B4-BE49-F238E27FC236}">
                <a16:creationId xmlns:a16="http://schemas.microsoft.com/office/drawing/2014/main" id="{31007B3B-8750-9517-E1FA-76DF9717887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83095" y="4575175"/>
            <a:ext cx="294814" cy="202351"/>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16" descr="Tradition-conscious, authentic, clear: The new MINI logo.">
            <a:extLst>
              <a:ext uri="{FF2B5EF4-FFF2-40B4-BE49-F238E27FC236}">
                <a16:creationId xmlns:a16="http://schemas.microsoft.com/office/drawing/2014/main" id="{C5CCA3A2-41A3-8C2C-6477-2EED5CE7177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61994" y="4347727"/>
            <a:ext cx="294814" cy="12922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18" descr="Volvo Cars - Wikipedia">
            <a:extLst>
              <a:ext uri="{FF2B5EF4-FFF2-40B4-BE49-F238E27FC236}">
                <a16:creationId xmlns:a16="http://schemas.microsoft.com/office/drawing/2014/main" id="{07F6553F-C0C2-B91F-3921-170367C23AF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68067" y="3532581"/>
            <a:ext cx="222083" cy="22208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26">
            <a:extLst>
              <a:ext uri="{FF2B5EF4-FFF2-40B4-BE49-F238E27FC236}">
                <a16:creationId xmlns:a16="http://schemas.microsoft.com/office/drawing/2014/main" id="{EA828535-A949-A2E7-9B31-2C9C18B60D9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51473" y="4337795"/>
            <a:ext cx="166455" cy="1664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Volkswagen - Wikipedia">
            <a:extLst>
              <a:ext uri="{FF2B5EF4-FFF2-40B4-BE49-F238E27FC236}">
                <a16:creationId xmlns:a16="http://schemas.microsoft.com/office/drawing/2014/main" id="{1447532A-CDD7-66C4-3002-E56F286A86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55777" y="3978340"/>
            <a:ext cx="277905" cy="277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ord Logo and symbol, meaning, history, PNG, brand">
            <a:extLst>
              <a:ext uri="{FF2B5EF4-FFF2-40B4-BE49-F238E27FC236}">
                <a16:creationId xmlns:a16="http://schemas.microsoft.com/office/drawing/2014/main" id="{A07F7BED-60BF-705F-EA6A-73F7E907EEB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31457" y="2705758"/>
            <a:ext cx="439098" cy="2469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me">
            <a:extLst>
              <a:ext uri="{FF2B5EF4-FFF2-40B4-BE49-F238E27FC236}">
                <a16:creationId xmlns:a16="http://schemas.microsoft.com/office/drawing/2014/main" id="{165A2030-E866-4A96-E40C-E7CFDE2CD73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19490" y="4307654"/>
            <a:ext cx="333949" cy="30826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ED87BB97-B0C0-3413-3066-6C8CF5275FB6}"/>
              </a:ext>
            </a:extLst>
          </p:cNvPr>
          <p:cNvCxnSpPr>
            <a:cxnSpLocks/>
          </p:cNvCxnSpPr>
          <p:nvPr/>
        </p:nvCxnSpPr>
        <p:spPr>
          <a:xfrm flipV="1">
            <a:off x="1409700" y="3025140"/>
            <a:ext cx="9829800" cy="180761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A229634-2016-0C32-0E8C-ADEF2432C9FD}"/>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Nissan and Hyundai leading TV share of voice</a:t>
            </a:r>
          </a:p>
        </p:txBody>
      </p:sp>
      <p:sp>
        <p:nvSpPr>
          <p:cNvPr id="18" name="Text Placeholder 2">
            <a:extLst>
              <a:ext uri="{FF2B5EF4-FFF2-40B4-BE49-F238E27FC236}">
                <a16:creationId xmlns:a16="http://schemas.microsoft.com/office/drawing/2014/main" id="{A540C7B3-F4DC-0569-C7B7-1A774ADF0C8C}"/>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Share of voice by ITV, 2018-2023 (H1 only), adults, linear &amp; sponsorship impacts (R/W), SMMT, top 20 manufacturers by 2022 sales.</a:t>
            </a:r>
          </a:p>
          <a:p>
            <a:endParaRPr lang="en-GB" dirty="0"/>
          </a:p>
        </p:txBody>
      </p:sp>
      <p:sp>
        <p:nvSpPr>
          <p:cNvPr id="2" name="TextBox 1">
            <a:extLst>
              <a:ext uri="{FF2B5EF4-FFF2-40B4-BE49-F238E27FC236}">
                <a16:creationId xmlns:a16="http://schemas.microsoft.com/office/drawing/2014/main" id="{117B13E6-9ED3-987D-A6BD-BE8C12452D00}"/>
              </a:ext>
            </a:extLst>
          </p:cNvPr>
          <p:cNvSpPr txBox="1"/>
          <p:nvPr/>
        </p:nvSpPr>
        <p:spPr>
          <a:xfrm>
            <a:off x="407309" y="1009006"/>
            <a:ext cx="5038725" cy="338554"/>
          </a:xfrm>
          <a:prstGeom prst="rect">
            <a:avLst/>
          </a:prstGeom>
          <a:noFill/>
        </p:spPr>
        <p:txBody>
          <a:bodyPr wrap="square" rtlCol="0">
            <a:spAutoFit/>
          </a:bodyPr>
          <a:lstStyle/>
          <a:p>
            <a:pPr algn="l"/>
            <a:r>
              <a:rPr lang="en-GB" sz="1600" dirty="0">
                <a:solidFill>
                  <a:schemeClr val="bg2"/>
                </a:solidFill>
              </a:rPr>
              <a:t>Share of TV voice vs share of new car registrations </a:t>
            </a:r>
          </a:p>
        </p:txBody>
      </p:sp>
    </p:spTree>
    <p:extLst>
      <p:ext uri="{BB962C8B-B14F-4D97-AF65-F5344CB8AC3E}">
        <p14:creationId xmlns:p14="http://schemas.microsoft.com/office/powerpoint/2010/main" val="412948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6CFA-8727-B255-897D-FCC5B8EF48DC}"/>
              </a:ext>
            </a:extLst>
          </p:cNvPr>
          <p:cNvSpPr>
            <a:spLocks noGrp="1"/>
          </p:cNvSpPr>
          <p:nvPr>
            <p:ph type="title"/>
          </p:nvPr>
        </p:nvSpPr>
        <p:spPr/>
        <p:txBody>
          <a:bodyPr/>
          <a:lstStyle/>
          <a:p>
            <a:r>
              <a:rPr lang="en-GB" dirty="0"/>
              <a:t>Key takeouts</a:t>
            </a:r>
          </a:p>
        </p:txBody>
      </p:sp>
      <p:sp>
        <p:nvSpPr>
          <p:cNvPr id="3" name="Text Placeholder 2">
            <a:extLst>
              <a:ext uri="{FF2B5EF4-FFF2-40B4-BE49-F238E27FC236}">
                <a16:creationId xmlns:a16="http://schemas.microsoft.com/office/drawing/2014/main" id="{340362A2-1A8D-9C6B-0152-5F62F9398A28}"/>
              </a:ext>
            </a:extLst>
          </p:cNvPr>
          <p:cNvSpPr>
            <a:spLocks noGrp="1"/>
          </p:cNvSpPr>
          <p:nvPr>
            <p:ph type="body" sz="quarter" idx="13"/>
          </p:nvPr>
        </p:nvSpPr>
        <p:spPr>
          <a:xfrm>
            <a:off x="377758" y="1614207"/>
            <a:ext cx="4546667" cy="3651531"/>
          </a:xfrm>
        </p:spPr>
        <p:txBody>
          <a:bodyPr>
            <a:normAutofit/>
          </a:bodyPr>
          <a:lstStyle/>
          <a:p>
            <a:pPr marL="285750" indent="-285750">
              <a:buFont typeface="Symbol" panose="05050102010706020507" pitchFamily="18" charset="2"/>
              <a:buChar char="¾"/>
            </a:pPr>
            <a:r>
              <a:rPr lang="en-GB" dirty="0"/>
              <a:t>Automotive share of total linear TV impacts has remained constant since 2010</a:t>
            </a:r>
          </a:p>
          <a:p>
            <a:pPr marL="285750" indent="-285750">
              <a:buFont typeface="Symbol" panose="05050102010706020507" pitchFamily="18" charset="2"/>
              <a:buChar char="¾"/>
            </a:pPr>
            <a:r>
              <a:rPr lang="en-GB" dirty="0"/>
              <a:t>Manufacturers are shifting their ad spend to hybrid / electric vehicles</a:t>
            </a:r>
          </a:p>
          <a:p>
            <a:pPr marL="285750" indent="-285750">
              <a:buFont typeface="Symbol" panose="05050102010706020507" pitchFamily="18" charset="2"/>
              <a:buChar char="¾"/>
            </a:pPr>
            <a:r>
              <a:rPr lang="en-GB" dirty="0"/>
              <a:t>30” ads are most commonly used </a:t>
            </a:r>
            <a:r>
              <a:rPr lang="en-GB"/>
              <a:t>by auto </a:t>
            </a:r>
            <a:r>
              <a:rPr lang="en-GB" dirty="0"/>
              <a:t>manufacturers</a:t>
            </a:r>
          </a:p>
          <a:p>
            <a:pPr marL="285750" indent="-285750">
              <a:buFont typeface="Symbol" panose="05050102010706020507" pitchFamily="18" charset="2"/>
              <a:buChar char="¾"/>
            </a:pPr>
            <a:r>
              <a:rPr lang="en-GB" dirty="0"/>
              <a:t>In 2022, sponsorship was used by 7 of the top 10 manufacturers* </a:t>
            </a:r>
          </a:p>
          <a:p>
            <a:pPr marL="285750" indent="-285750">
              <a:buFont typeface="Symbol" panose="05050102010706020507" pitchFamily="18" charset="2"/>
              <a:buChar char="¾"/>
            </a:pPr>
            <a:r>
              <a:rPr lang="en-GB" dirty="0"/>
              <a:t>Sponsorship a popular means of increasing exposure and significantly boosting TV share of voice</a:t>
            </a:r>
          </a:p>
        </p:txBody>
      </p:sp>
      <p:pic>
        <p:nvPicPr>
          <p:cNvPr id="11" name="Picture Placeholder 10" descr="A car parked on the street&#10;&#10;Description automatically generated">
            <a:extLst>
              <a:ext uri="{FF2B5EF4-FFF2-40B4-BE49-F238E27FC236}">
                <a16:creationId xmlns:a16="http://schemas.microsoft.com/office/drawing/2014/main" id="{EF282B33-A302-85E9-AF59-3833835EB6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107" r="24107"/>
          <a:stretch>
            <a:fillRect/>
          </a:stretch>
        </p:blipFill>
        <p:spPr/>
      </p:pic>
      <p:sp>
        <p:nvSpPr>
          <p:cNvPr id="12" name="Text Placeholder 5">
            <a:extLst>
              <a:ext uri="{FF2B5EF4-FFF2-40B4-BE49-F238E27FC236}">
                <a16:creationId xmlns:a16="http://schemas.microsoft.com/office/drawing/2014/main" id="{EFB99FFC-EB96-0257-ACD4-22C9214CB37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Nissan, “ARIYA”</a:t>
            </a:r>
          </a:p>
        </p:txBody>
      </p:sp>
      <p:sp>
        <p:nvSpPr>
          <p:cNvPr id="13" name="Text Placeholder 2">
            <a:extLst>
              <a:ext uri="{FF2B5EF4-FFF2-40B4-BE49-F238E27FC236}">
                <a16:creationId xmlns:a16="http://schemas.microsoft.com/office/drawing/2014/main" id="{3A69D084-AD6F-C8BA-39A4-04338EC10768}"/>
              </a:ext>
            </a:extLst>
          </p:cNvPr>
          <p:cNvSpPr txBox="1">
            <a:spLocks/>
          </p:cNvSpPr>
          <p:nvPr/>
        </p:nvSpPr>
        <p:spPr>
          <a:xfrm>
            <a:off x="360000" y="5400000"/>
            <a:ext cx="5448301"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Share of voice by ITV. *based on total impacts.</a:t>
            </a:r>
          </a:p>
        </p:txBody>
      </p:sp>
    </p:spTree>
    <p:extLst>
      <p:ext uri="{BB962C8B-B14F-4D97-AF65-F5344CB8AC3E}">
        <p14:creationId xmlns:p14="http://schemas.microsoft.com/office/powerpoint/2010/main" val="257305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ouse with a car parked in front of it&#10;&#10;Description automatically generated">
            <a:extLst>
              <a:ext uri="{FF2B5EF4-FFF2-40B4-BE49-F238E27FC236}">
                <a16:creationId xmlns:a16="http://schemas.microsoft.com/office/drawing/2014/main" id="{CF1C399C-6F7F-F1F7-3499-3294A8B582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8A0FEF58-E033-7AA1-D548-7A0DC0D93ADB}"/>
              </a:ext>
            </a:extLst>
          </p:cNvPr>
          <p:cNvSpPr>
            <a:spLocks noGrp="1"/>
          </p:cNvSpPr>
          <p:nvPr>
            <p:ph type="ctrTitle"/>
          </p:nvPr>
        </p:nvSpPr>
        <p:spPr/>
        <p:txBody>
          <a:bodyPr/>
          <a:lstStyle/>
          <a:p>
            <a:r>
              <a:rPr lang="en-GB" dirty="0"/>
              <a:t>Background</a:t>
            </a:r>
          </a:p>
        </p:txBody>
      </p:sp>
      <p:sp>
        <p:nvSpPr>
          <p:cNvPr id="7" name="Text Placeholder 5">
            <a:extLst>
              <a:ext uri="{FF2B5EF4-FFF2-40B4-BE49-F238E27FC236}">
                <a16:creationId xmlns:a16="http://schemas.microsoft.com/office/drawing/2014/main" id="{2D11A7B6-8BE5-0F49-332C-F0BAF181FD4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Strongbow, “Fancy Dress”</a:t>
            </a:r>
          </a:p>
        </p:txBody>
      </p:sp>
    </p:spTree>
    <p:extLst>
      <p:ext uri="{BB962C8B-B14F-4D97-AF65-F5344CB8AC3E}">
        <p14:creationId xmlns:p14="http://schemas.microsoft.com/office/powerpoint/2010/main" val="389614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5801B1E-7F68-A0CF-13A0-F33FB9B792D5}"/>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Share of voice by ITV, 2022, adults, linear and sponsorship impacts (R/W), includes all relevant automotive manufacturers. Barb, 2022, automotive category.</a:t>
            </a:r>
          </a:p>
        </p:txBody>
      </p:sp>
      <p:sp>
        <p:nvSpPr>
          <p:cNvPr id="2" name="Title 1">
            <a:extLst>
              <a:ext uri="{FF2B5EF4-FFF2-40B4-BE49-F238E27FC236}">
                <a16:creationId xmlns:a16="http://schemas.microsoft.com/office/drawing/2014/main" id="{9714AAA7-EE16-B108-3345-78D7CF953427}"/>
              </a:ext>
            </a:extLst>
          </p:cNvPr>
          <p:cNvSpPr>
            <a:spLocks noGrp="1"/>
          </p:cNvSpPr>
          <p:nvPr>
            <p:ph type="title"/>
          </p:nvPr>
        </p:nvSpPr>
        <p:spPr/>
        <p:txBody>
          <a:bodyPr/>
          <a:lstStyle/>
          <a:p>
            <a:r>
              <a:rPr lang="en-GB" dirty="0"/>
              <a:t>In 2022…</a:t>
            </a:r>
          </a:p>
        </p:txBody>
      </p:sp>
      <p:sp>
        <p:nvSpPr>
          <p:cNvPr id="4" name="Text Placeholder 3">
            <a:extLst>
              <a:ext uri="{FF2B5EF4-FFF2-40B4-BE49-F238E27FC236}">
                <a16:creationId xmlns:a16="http://schemas.microsoft.com/office/drawing/2014/main" id="{AC397DD7-2069-C3BE-919B-B6B3B0F1999D}"/>
              </a:ext>
            </a:extLst>
          </p:cNvPr>
          <p:cNvSpPr>
            <a:spLocks noGrp="1"/>
          </p:cNvSpPr>
          <p:nvPr>
            <p:ph type="body" sz="quarter" idx="13"/>
          </p:nvPr>
        </p:nvSpPr>
        <p:spPr/>
        <p:txBody>
          <a:bodyPr/>
          <a:lstStyle/>
          <a:p>
            <a:r>
              <a:rPr lang="en-GB" sz="4000" dirty="0"/>
              <a:t>71% </a:t>
            </a:r>
          </a:p>
          <a:p>
            <a:r>
              <a:rPr lang="en-GB" dirty="0"/>
              <a:t>of all adults were reached each week by linear automotive advertising</a:t>
            </a:r>
          </a:p>
        </p:txBody>
      </p:sp>
      <p:sp>
        <p:nvSpPr>
          <p:cNvPr id="5" name="Text Placeholder 4">
            <a:extLst>
              <a:ext uri="{FF2B5EF4-FFF2-40B4-BE49-F238E27FC236}">
                <a16:creationId xmlns:a16="http://schemas.microsoft.com/office/drawing/2014/main" id="{7C971C45-81C7-D2A5-5658-9712FDC8F35E}"/>
              </a:ext>
            </a:extLst>
          </p:cNvPr>
          <p:cNvSpPr>
            <a:spLocks noGrp="1"/>
          </p:cNvSpPr>
          <p:nvPr>
            <p:ph type="body" sz="quarter" idx="17"/>
          </p:nvPr>
        </p:nvSpPr>
        <p:spPr/>
        <p:txBody>
          <a:bodyPr/>
          <a:lstStyle/>
          <a:p>
            <a:r>
              <a:rPr lang="en-GB" sz="4000" dirty="0"/>
              <a:t>45% </a:t>
            </a:r>
          </a:p>
          <a:p>
            <a:r>
              <a:rPr lang="en-GB" sz="1600" dirty="0"/>
              <a:t>of all autos manufacturers impacts were to sponsorship idents</a:t>
            </a:r>
            <a:endParaRPr lang="en-GB" sz="4000" dirty="0"/>
          </a:p>
          <a:p>
            <a:endParaRPr lang="en-GB" dirty="0"/>
          </a:p>
        </p:txBody>
      </p:sp>
      <p:sp>
        <p:nvSpPr>
          <p:cNvPr id="6" name="Text Placeholder 5">
            <a:extLst>
              <a:ext uri="{FF2B5EF4-FFF2-40B4-BE49-F238E27FC236}">
                <a16:creationId xmlns:a16="http://schemas.microsoft.com/office/drawing/2014/main" id="{DA656E59-4AA3-66D6-B229-D98490037457}"/>
              </a:ext>
            </a:extLst>
          </p:cNvPr>
          <p:cNvSpPr>
            <a:spLocks noGrp="1"/>
          </p:cNvSpPr>
          <p:nvPr>
            <p:ph type="body" sz="quarter" idx="18"/>
          </p:nvPr>
        </p:nvSpPr>
        <p:spPr/>
        <p:txBody>
          <a:bodyPr/>
          <a:lstStyle/>
          <a:p>
            <a:r>
              <a:rPr lang="en-GB" sz="4000" dirty="0"/>
              <a:t>73%</a:t>
            </a:r>
          </a:p>
          <a:p>
            <a:r>
              <a:rPr lang="en-GB" dirty="0"/>
              <a:t>of automotive ads were 30”</a:t>
            </a:r>
          </a:p>
        </p:txBody>
      </p:sp>
      <p:pic>
        <p:nvPicPr>
          <p:cNvPr id="10" name="Picture Placeholder 9" descr="A person walking towards a car&#10;&#10;Description automatically generated">
            <a:extLst>
              <a:ext uri="{FF2B5EF4-FFF2-40B4-BE49-F238E27FC236}">
                <a16:creationId xmlns:a16="http://schemas.microsoft.com/office/drawing/2014/main" id="{AEBDFA43-1BF7-6BB6-1CEF-88DE9177625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338" r="1338"/>
          <a:stretch>
            <a:fillRect/>
          </a:stretch>
        </p:blipFill>
        <p:spPr/>
      </p:pic>
      <p:pic>
        <p:nvPicPr>
          <p:cNvPr id="1026" name="Picture 2" descr="Hyundai UK Secures Its Largest Ever TV Sponsorship with Films on 4 | 4Sales">
            <a:extLst>
              <a:ext uri="{FF2B5EF4-FFF2-40B4-BE49-F238E27FC236}">
                <a16:creationId xmlns:a16="http://schemas.microsoft.com/office/drawing/2014/main" id="{C1E0D5EE-CB6D-603B-87BF-1AE85ED7D131}"/>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58" r="22362"/>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descr="A group of women sitting on a couch&#10;&#10;Description automatically generated">
            <a:extLst>
              <a:ext uri="{FF2B5EF4-FFF2-40B4-BE49-F238E27FC236}">
                <a16:creationId xmlns:a16="http://schemas.microsoft.com/office/drawing/2014/main" id="{22F1F2EA-A724-7EB3-5D82-235DC690AEB6}"/>
              </a:ext>
            </a:extLst>
          </p:cNvPr>
          <p:cNvPicPr>
            <a:picLocks noGrp="1" noChangeAspect="1"/>
          </p:cNvPicPr>
          <p:nvPr>
            <p:ph type="pic" sz="quarter" idx="22"/>
          </p:nvPr>
        </p:nvPicPr>
        <p:blipFill rotWithShape="1">
          <a:blip r:embed="rId5">
            <a:extLst>
              <a:ext uri="{28A0092B-C50C-407E-A947-70E740481C1C}">
                <a14:useLocalDpi xmlns:a14="http://schemas.microsoft.com/office/drawing/2010/main" val="0"/>
              </a:ext>
            </a:extLst>
          </a:blip>
          <a:srcRect l="6433" t="10339" r="20348" b="14429"/>
          <a:stretch/>
        </p:blipFill>
        <p:spPr>
          <a:xfrm>
            <a:off x="479425" y="1428749"/>
            <a:ext cx="3645289" cy="2106775"/>
          </a:xfrm>
        </p:spPr>
      </p:pic>
    </p:spTree>
    <p:extLst>
      <p:ext uri="{BB962C8B-B14F-4D97-AF65-F5344CB8AC3E}">
        <p14:creationId xmlns:p14="http://schemas.microsoft.com/office/powerpoint/2010/main" val="1230993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2010-2022, impacts (R/W), automotive share of voice vs all other categories.</a:t>
            </a: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a:xfrm>
            <a:off x="371475" y="359944"/>
            <a:ext cx="11449050" cy="1021181"/>
          </a:xfrm>
        </p:spPr>
        <p:txBody>
          <a:bodyPr/>
          <a:lstStyle/>
          <a:p>
            <a:r>
              <a:rPr lang="en-GB" dirty="0"/>
              <a:t>Autos’ share of total linear TV impacts has remained constant</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508684786"/>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F43207F-C9BC-140E-65B6-4B5939733051}"/>
              </a:ext>
            </a:extLst>
          </p:cNvPr>
          <p:cNvSpPr txBox="1"/>
          <p:nvPr/>
        </p:nvSpPr>
        <p:spPr>
          <a:xfrm>
            <a:off x="407309" y="1009006"/>
            <a:ext cx="5038725" cy="338554"/>
          </a:xfrm>
          <a:prstGeom prst="rect">
            <a:avLst/>
          </a:prstGeom>
          <a:noFill/>
        </p:spPr>
        <p:txBody>
          <a:bodyPr wrap="square" rtlCol="0">
            <a:spAutoFit/>
          </a:bodyPr>
          <a:lstStyle/>
          <a:p>
            <a:pPr algn="l"/>
            <a:r>
              <a:rPr lang="en-GB" sz="1600" dirty="0">
                <a:solidFill>
                  <a:schemeClr val="bg2"/>
                </a:solidFill>
              </a:rPr>
              <a:t>Automotive share of voice vs all other categories</a:t>
            </a:r>
          </a:p>
        </p:txBody>
      </p:sp>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ACFBA13-2CC1-9DCE-AF68-04374641F1C8}"/>
              </a:ext>
            </a:extLst>
          </p:cNvPr>
          <p:cNvGraphicFramePr/>
          <p:nvPr>
            <p:extLst>
              <p:ext uri="{D42A27DB-BD31-4B8C-83A1-F6EECF244321}">
                <p14:modId xmlns:p14="http://schemas.microsoft.com/office/powerpoint/2010/main" val="2747047699"/>
              </p:ext>
            </p:extLst>
          </p:nvPr>
        </p:nvGraphicFramePr>
        <p:xfrm>
          <a:off x="422400" y="1314857"/>
          <a:ext cx="11347200"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External factors have impacted recent new car registrations</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SMMT, 2011-2022.</a:t>
            </a:r>
          </a:p>
        </p:txBody>
      </p:sp>
    </p:spTree>
    <p:extLst>
      <p:ext uri="{BB962C8B-B14F-4D97-AF65-F5344CB8AC3E}">
        <p14:creationId xmlns:p14="http://schemas.microsoft.com/office/powerpoint/2010/main" val="1653065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3323FB6-C17D-7C72-B8FB-63F53D4FFBD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SMMT, 2022.</a:t>
            </a:r>
          </a:p>
        </p:txBody>
      </p:sp>
      <p:sp>
        <p:nvSpPr>
          <p:cNvPr id="2" name="Title 1">
            <a:extLst>
              <a:ext uri="{FF2B5EF4-FFF2-40B4-BE49-F238E27FC236}">
                <a16:creationId xmlns:a16="http://schemas.microsoft.com/office/drawing/2014/main" id="{9AE76FE2-D489-0C1F-CC20-09B43A9867DE}"/>
              </a:ext>
            </a:extLst>
          </p:cNvPr>
          <p:cNvSpPr>
            <a:spLocks noGrp="1"/>
          </p:cNvSpPr>
          <p:nvPr>
            <p:ph type="title"/>
          </p:nvPr>
        </p:nvSpPr>
        <p:spPr/>
        <p:txBody>
          <a:bodyPr/>
          <a:lstStyle/>
          <a:p>
            <a:r>
              <a:rPr lang="en-GB" dirty="0"/>
              <a:t>VW topped new car registrations in 2022</a:t>
            </a:r>
          </a:p>
        </p:txBody>
      </p:sp>
      <p:graphicFrame>
        <p:nvGraphicFramePr>
          <p:cNvPr id="7" name="Chart 6">
            <a:extLst>
              <a:ext uri="{FF2B5EF4-FFF2-40B4-BE49-F238E27FC236}">
                <a16:creationId xmlns:a16="http://schemas.microsoft.com/office/drawing/2014/main" id="{06A7D8FF-2E49-0F5B-2AC0-1D265CBCDA4C}"/>
              </a:ext>
            </a:extLst>
          </p:cNvPr>
          <p:cNvGraphicFramePr/>
          <p:nvPr>
            <p:extLst>
              <p:ext uri="{D42A27DB-BD31-4B8C-83A1-F6EECF244321}">
                <p14:modId xmlns:p14="http://schemas.microsoft.com/office/powerpoint/2010/main" val="422694791"/>
              </p:ext>
            </p:extLst>
          </p:nvPr>
        </p:nvGraphicFramePr>
        <p:xfrm>
          <a:off x="371475" y="1381125"/>
          <a:ext cx="11334817" cy="379234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10" descr="BMW - Wikipedia">
            <a:extLst>
              <a:ext uri="{FF2B5EF4-FFF2-40B4-BE49-F238E27FC236}">
                <a16:creationId xmlns:a16="http://schemas.microsoft.com/office/drawing/2014/main" id="{58E0ECDA-726C-ECE2-D9C9-6E012D85D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548" y="5074863"/>
            <a:ext cx="329549" cy="3295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olkswagen - Wikipedia">
            <a:extLst>
              <a:ext uri="{FF2B5EF4-FFF2-40B4-BE49-F238E27FC236}">
                <a16:creationId xmlns:a16="http://schemas.microsoft.com/office/drawing/2014/main" id="{9CA90F3F-AF77-B94A-EC5E-014A91C1F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421" y="5101236"/>
            <a:ext cx="276803" cy="2768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oyota logo – what does it mean? - Toyota UK Magazine">
            <a:extLst>
              <a:ext uri="{FF2B5EF4-FFF2-40B4-BE49-F238E27FC236}">
                <a16:creationId xmlns:a16="http://schemas.microsoft.com/office/drawing/2014/main" id="{AB8E095F-30E9-CC7D-8E17-2984E2E850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99" t="18195" r="22043" b="19546"/>
          <a:stretch/>
        </p:blipFill>
        <p:spPr bwMode="auto">
          <a:xfrm>
            <a:off x="5731665" y="5114229"/>
            <a:ext cx="373032" cy="250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Nissan 2020 Logo PNG Vector (SVG) Free Download">
            <a:extLst>
              <a:ext uri="{FF2B5EF4-FFF2-40B4-BE49-F238E27FC236}">
                <a16:creationId xmlns:a16="http://schemas.microsoft.com/office/drawing/2014/main" id="{08FB5C8E-506D-3F33-9A18-159722FDA2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7267" y="5097248"/>
            <a:ext cx="340372" cy="2847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Kia finally ditches its chintzy logo with total rebrand - CNET">
            <a:extLst>
              <a:ext uri="{FF2B5EF4-FFF2-40B4-BE49-F238E27FC236}">
                <a16:creationId xmlns:a16="http://schemas.microsoft.com/office/drawing/2014/main" id="{AA461434-BBF8-83A6-003C-EBBC6310D00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571" b="15269"/>
          <a:stretch/>
        </p:blipFill>
        <p:spPr bwMode="auto">
          <a:xfrm>
            <a:off x="6734708" y="5166311"/>
            <a:ext cx="433368" cy="1466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Hyundai Logo and sign, new logo meaning and history, PNG, SVG">
            <a:extLst>
              <a:ext uri="{FF2B5EF4-FFF2-40B4-BE49-F238E27FC236}">
                <a16:creationId xmlns:a16="http://schemas.microsoft.com/office/drawing/2014/main" id="{37E463FF-A4EF-BD64-9E31-60C565B6BE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3721" y="5117131"/>
            <a:ext cx="435577" cy="2450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ord Logo and symbol, meaning, history, PNG, brand">
            <a:extLst>
              <a:ext uri="{FF2B5EF4-FFF2-40B4-BE49-F238E27FC236}">
                <a16:creationId xmlns:a16="http://schemas.microsoft.com/office/drawing/2014/main" id="{EC3741B2-0ECA-8982-19E7-87DED8B358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0179" y="5098714"/>
            <a:ext cx="501063" cy="2818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udi logo: New Corporate Design | Audi MediaCenter">
            <a:extLst>
              <a:ext uri="{FF2B5EF4-FFF2-40B4-BE49-F238E27FC236}">
                <a16:creationId xmlns:a16="http://schemas.microsoft.com/office/drawing/2014/main" id="{71BA0DED-7CC9-9186-B2C1-5E5018B6F5B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79" t="27016" r="7965" b="32762"/>
          <a:stretch/>
        </p:blipFill>
        <p:spPr bwMode="auto">
          <a:xfrm>
            <a:off x="3606093" y="5122268"/>
            <a:ext cx="501063" cy="2347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Vauxhall Motors launches new &quot;confidently British&quot; logo">
            <a:extLst>
              <a:ext uri="{FF2B5EF4-FFF2-40B4-BE49-F238E27FC236}">
                <a16:creationId xmlns:a16="http://schemas.microsoft.com/office/drawing/2014/main" id="{F36F5A2B-EA81-72DF-1710-F7C475E12B9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460" r="16732"/>
          <a:stretch/>
        </p:blipFill>
        <p:spPr bwMode="auto">
          <a:xfrm>
            <a:off x="7742724" y="5041122"/>
            <a:ext cx="464736" cy="3970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07B78633-E2B9-8360-1E9B-D03CAEC519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56218" y="5084513"/>
            <a:ext cx="310248" cy="31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67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convertible car&#10;&#10;Description automatically generated">
            <a:extLst>
              <a:ext uri="{FF2B5EF4-FFF2-40B4-BE49-F238E27FC236}">
                <a16:creationId xmlns:a16="http://schemas.microsoft.com/office/drawing/2014/main" id="{1C501A3B-D577-1B6E-684A-ED418BFE33A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EasyJet, “Get Out There”</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Fluctuating TV spend amidst external challenges</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2019-2022, TV Spend, %’s show YoY change.</a:t>
            </a:r>
          </a:p>
        </p:txBody>
      </p:sp>
      <p:grpSp>
        <p:nvGrpSpPr>
          <p:cNvPr id="11" name="Group 10">
            <a:extLst>
              <a:ext uri="{FF2B5EF4-FFF2-40B4-BE49-F238E27FC236}">
                <a16:creationId xmlns:a16="http://schemas.microsoft.com/office/drawing/2014/main" id="{F782B062-90BA-42C0-DF82-38F24EBD798D}"/>
              </a:ext>
            </a:extLst>
          </p:cNvPr>
          <p:cNvGrpSpPr/>
          <p:nvPr/>
        </p:nvGrpSpPr>
        <p:grpSpPr>
          <a:xfrm>
            <a:off x="7171644" y="1473293"/>
            <a:ext cx="1411041" cy="418316"/>
            <a:chOff x="7104969" y="1500986"/>
            <a:chExt cx="1411041" cy="418316"/>
          </a:xfrm>
        </p:grpSpPr>
        <p:grpSp>
          <p:nvGrpSpPr>
            <p:cNvPr id="12" name="Group 11">
              <a:extLst>
                <a:ext uri="{FF2B5EF4-FFF2-40B4-BE49-F238E27FC236}">
                  <a16:creationId xmlns:a16="http://schemas.microsoft.com/office/drawing/2014/main" id="{624F3C5F-5782-EFB7-C530-D7ADBD2DA77C}"/>
                </a:ext>
              </a:extLst>
            </p:cNvPr>
            <p:cNvGrpSpPr/>
            <p:nvPr/>
          </p:nvGrpSpPr>
          <p:grpSpPr>
            <a:xfrm>
              <a:off x="7104969" y="1500986"/>
              <a:ext cx="971285" cy="418316"/>
              <a:chOff x="4462718" y="2530449"/>
              <a:chExt cx="971285" cy="418316"/>
            </a:xfrm>
          </p:grpSpPr>
          <p:sp>
            <p:nvSpPr>
              <p:cNvPr id="14" name="TextBox 13">
                <a:extLst>
                  <a:ext uri="{FF2B5EF4-FFF2-40B4-BE49-F238E27FC236}">
                    <a16:creationId xmlns:a16="http://schemas.microsoft.com/office/drawing/2014/main" id="{DF137046-60AA-54BA-64B3-43603261EA85}"/>
                  </a:ext>
                </a:extLst>
              </p:cNvPr>
              <p:cNvSpPr txBox="1"/>
              <p:nvPr/>
            </p:nvSpPr>
            <p:spPr>
              <a:xfrm>
                <a:off x="4462718"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73</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5" name="Arrow: Up 14">
                <a:extLst>
                  <a:ext uri="{FF2B5EF4-FFF2-40B4-BE49-F238E27FC236}">
                    <a16:creationId xmlns:a16="http://schemas.microsoft.com/office/drawing/2014/main" id="{5B249E06-82EF-112A-874A-8662042EF618}"/>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50F21258-BFF4-A197-47BD-9B9BA0B6727A}"/>
                </a:ext>
              </a:extLst>
            </p:cNvPr>
            <p:cNvSpPr txBox="1"/>
            <p:nvPr/>
          </p:nvSpPr>
          <p:spPr>
            <a:xfrm>
              <a:off x="7636497" y="158375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+27%</a:t>
              </a:r>
            </a:p>
          </p:txBody>
        </p:sp>
      </p:grpSp>
      <p:grpSp>
        <p:nvGrpSpPr>
          <p:cNvPr id="16" name="Group 15">
            <a:extLst>
              <a:ext uri="{FF2B5EF4-FFF2-40B4-BE49-F238E27FC236}">
                <a16:creationId xmlns:a16="http://schemas.microsoft.com/office/drawing/2014/main" id="{E9BD5DEB-F452-AC0B-6901-CC63ADE25D08}"/>
              </a:ext>
            </a:extLst>
          </p:cNvPr>
          <p:cNvGrpSpPr/>
          <p:nvPr/>
        </p:nvGrpSpPr>
        <p:grpSpPr>
          <a:xfrm>
            <a:off x="4553457" y="2132945"/>
            <a:ext cx="1407943" cy="386462"/>
            <a:chOff x="4543932" y="2103978"/>
            <a:chExt cx="1407943" cy="386462"/>
          </a:xfrm>
        </p:grpSpPr>
        <p:grpSp>
          <p:nvGrpSpPr>
            <p:cNvPr id="26" name="Group 25">
              <a:extLst>
                <a:ext uri="{FF2B5EF4-FFF2-40B4-BE49-F238E27FC236}">
                  <a16:creationId xmlns:a16="http://schemas.microsoft.com/office/drawing/2014/main" id="{8C0951C5-5D07-FAFB-9361-BF64186ACA88}"/>
                </a:ext>
              </a:extLst>
            </p:cNvPr>
            <p:cNvGrpSpPr/>
            <p:nvPr/>
          </p:nvGrpSpPr>
          <p:grpSpPr>
            <a:xfrm>
              <a:off x="4543932" y="2103978"/>
              <a:ext cx="958271" cy="386462"/>
              <a:chOff x="4538132" y="2562303"/>
              <a:chExt cx="958271" cy="386462"/>
            </a:xfrm>
          </p:grpSpPr>
          <p:sp>
            <p:nvSpPr>
              <p:cNvPr id="28" name="TextBox 27">
                <a:extLst>
                  <a:ext uri="{FF2B5EF4-FFF2-40B4-BE49-F238E27FC236}">
                    <a16:creationId xmlns:a16="http://schemas.microsoft.com/office/drawing/2014/main" id="{EB19D4E8-6B8C-983F-CA9A-A6A7021ED1D2}"/>
                  </a:ext>
                </a:extLst>
              </p:cNvPr>
              <p:cNvSpPr txBox="1"/>
              <p:nvPr/>
            </p:nvSpPr>
            <p:spPr>
              <a:xfrm>
                <a:off x="4538132"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-£63m</a:t>
                </a:r>
              </a:p>
            </p:txBody>
          </p:sp>
          <p:sp>
            <p:nvSpPr>
              <p:cNvPr id="29" name="Arrow: Up 28">
                <a:extLst>
                  <a:ext uri="{FF2B5EF4-FFF2-40B4-BE49-F238E27FC236}">
                    <a16:creationId xmlns:a16="http://schemas.microsoft.com/office/drawing/2014/main" id="{E087EC5A-CFD6-3AEC-6C00-7BC209632037}"/>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7" name="TextBox 26">
              <a:extLst>
                <a:ext uri="{FF2B5EF4-FFF2-40B4-BE49-F238E27FC236}">
                  <a16:creationId xmlns:a16="http://schemas.microsoft.com/office/drawing/2014/main" id="{F7DC8D94-796C-83E3-5121-7E89CE43F384}"/>
                </a:ext>
              </a:extLst>
            </p:cNvPr>
            <p:cNvSpPr txBox="1"/>
            <p:nvPr/>
          </p:nvSpPr>
          <p:spPr>
            <a:xfrm>
              <a:off x="5072362" y="215296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-19%</a:t>
              </a:r>
            </a:p>
          </p:txBody>
        </p:sp>
      </p:grpSp>
      <p:grpSp>
        <p:nvGrpSpPr>
          <p:cNvPr id="30" name="Group 29">
            <a:extLst>
              <a:ext uri="{FF2B5EF4-FFF2-40B4-BE49-F238E27FC236}">
                <a16:creationId xmlns:a16="http://schemas.microsoft.com/office/drawing/2014/main" id="{C311F2D7-ADAE-DBAF-9176-E9579DD87782}"/>
              </a:ext>
            </a:extLst>
          </p:cNvPr>
          <p:cNvGrpSpPr/>
          <p:nvPr/>
        </p:nvGrpSpPr>
        <p:grpSpPr>
          <a:xfrm>
            <a:off x="9783916" y="1801979"/>
            <a:ext cx="1406405" cy="418316"/>
            <a:chOff x="9774195" y="1857757"/>
            <a:chExt cx="1406405" cy="418316"/>
          </a:xfrm>
        </p:grpSpPr>
        <p:grpSp>
          <p:nvGrpSpPr>
            <p:cNvPr id="31" name="Group 30">
              <a:extLst>
                <a:ext uri="{FF2B5EF4-FFF2-40B4-BE49-F238E27FC236}">
                  <a16:creationId xmlns:a16="http://schemas.microsoft.com/office/drawing/2014/main" id="{69177675-A3E9-8901-5C7C-139BE559CD42}"/>
                </a:ext>
              </a:extLst>
            </p:cNvPr>
            <p:cNvGrpSpPr/>
            <p:nvPr/>
          </p:nvGrpSpPr>
          <p:grpSpPr>
            <a:xfrm>
              <a:off x="9774195" y="1857757"/>
              <a:ext cx="963967" cy="418316"/>
              <a:chOff x="4538132" y="2530449"/>
              <a:chExt cx="963967" cy="418316"/>
            </a:xfrm>
          </p:grpSpPr>
          <p:sp>
            <p:nvSpPr>
              <p:cNvPr id="33" name="TextBox 32">
                <a:extLst>
                  <a:ext uri="{FF2B5EF4-FFF2-40B4-BE49-F238E27FC236}">
                    <a16:creationId xmlns:a16="http://schemas.microsoft.com/office/drawing/2014/main" id="{B3E3FA7E-AD1A-6A7A-8F98-5D982F80A608}"/>
                  </a:ext>
                </a:extLst>
              </p:cNvPr>
              <p:cNvSpPr txBox="1"/>
              <p:nvPr/>
            </p:nvSpPr>
            <p:spPr>
              <a:xfrm>
                <a:off x="4538132"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-£36m</a:t>
                </a:r>
              </a:p>
            </p:txBody>
          </p:sp>
          <p:sp>
            <p:nvSpPr>
              <p:cNvPr id="34" name="Arrow: Up 33">
                <a:extLst>
                  <a:ext uri="{FF2B5EF4-FFF2-40B4-BE49-F238E27FC236}">
                    <a16:creationId xmlns:a16="http://schemas.microsoft.com/office/drawing/2014/main" id="{39E4A678-A81B-9BAC-2974-2BA504BF54BE}"/>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1FD1254C-6698-A3A0-BDC3-92440E6BF4B2}"/>
                </a:ext>
              </a:extLst>
            </p:cNvPr>
            <p:cNvSpPr txBox="1"/>
            <p:nvPr/>
          </p:nvSpPr>
          <p:spPr>
            <a:xfrm>
              <a:off x="10301087" y="1892644"/>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-10%</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BD0286FA-06D6-48AF-BF87-A06453AFF11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614"/>
  <p:tag name="ISPRINGCLOUDFOLDERPATH" val="Repository/Nickable Charts/Sector Specific/"/>
  <p:tag name="ISPRINGCLOUDFOLDERDOMAIN" val="https://thinkbox.ispringcloud.eu"/>
  <p:tag name="ISPRING_PLAYERS_CUSTOMIZATION" val="UEsDBBQAAgAIACJV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i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2I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2I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i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i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l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pclTAqrEVSgAAAGsAAAAbAAAAdW5pdmVyc2FsL3VuaXZlcnNhbC5wbmcueG1ss7GvyM1RKEstKs7Mz7NVMtQzULK34+WyKShKLctMLVeoAIoBBSFASaESyDVCcMszU0oygEIGZhYIwYzUzPSMElslCwOERn2gmQBQSwECAAAUAAIACAAiVeNKqQHEdvsCAACwCAAAFAAAAAAAAAABAAAAAAAAAAAAdW5pdmVyc2FsL3BsYXllci54bWxQSwECAAAUAAIACADrYgJTMbQ+B90EAABqEgAAHQAAAAAAAAABAAAAAAAtAwAAdW5pdmVyc2FsL2NvbW1vbl9tZXNzYWdlcy5sbmdQSwECAAAUAAIACADrYgJTR0tXA/wDAAAXEQAAJwAAAAAAAAABAAAAAABFCAAAdW5pdmVyc2FsL2ZsYXNoX3B1Ymxpc2hpbmdfc2V0dGluZ3MueG1sUEsBAgAAFAACAAgA62ICU6GEF03jAgAAlAoAACEAAAAAAAAAAQAAAAAAhgwAAHVuaXZlcnNhbC9mbGFzaF9za2luX3NldHRpbmdzLnhtbFBLAQIAABQAAgAIAOtiAlOpYJAf6AMAAKgQAAAmAAAAAAAAAAEAAAAAAKgPAAB1bml2ZXJzYWwvaHRtbF9wdWJsaXNoaW5nX3NldHRpbmdzLnhtbFBLAQIAABQAAgAIAOtiAlMyYqOLkAEAAAMGAAAfAAAAAAAAAAEAAAAAANQTAAB1bml2ZXJzYWwvaHRtbF9za2luX3NldHRpbmdzLmpzUEsBAgAAFAACAAgATmlyVCkQ9LPCDwAAfiUAABcAAAAAAAAAAAAAAAAAoRUAAHVuaXZlcnNhbC91bml2ZXJzYWwucG5nUEsBAgAAFAACAAgATmlyVMCqsRVKAAAAawAAABsAAAAAAAAAAQAAAAAAmCUAAHVuaXZlcnNhbC91bml2ZXJzYWwucG5nLnhtbFBLBQYAAAAACAAIAGACAAAbJgAAAAA="/>
  <p:tag name="ISPRING_PRESENTATION_TITLE" val="Autos Deep Dive"/>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1804</Words>
  <Application>Microsoft Office PowerPoint</Application>
  <PresentationFormat>Widescreen</PresentationFormat>
  <Paragraphs>392</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vt:lpstr>
      <vt:lpstr>Calibri</vt:lpstr>
      <vt:lpstr>Calibri Light</vt:lpstr>
      <vt:lpstr>Century Gothic</vt:lpstr>
      <vt:lpstr>proxima-nova</vt:lpstr>
      <vt:lpstr>Söhne</vt:lpstr>
      <vt:lpstr>Symbol</vt:lpstr>
      <vt:lpstr>Verdana</vt:lpstr>
      <vt:lpstr>Thinkbox</vt:lpstr>
      <vt:lpstr>Autos Deep Dive</vt:lpstr>
      <vt:lpstr>This deck is packed with insights</vt:lpstr>
      <vt:lpstr>Background</vt:lpstr>
      <vt:lpstr>In 2022…</vt:lpstr>
      <vt:lpstr>Autos’ share of total linear TV impacts has remained constant</vt:lpstr>
      <vt:lpstr>External factors have impacted recent new car registrations</vt:lpstr>
      <vt:lpstr>VW topped new car registrations in 2022</vt:lpstr>
      <vt:lpstr>Macro spend patterns</vt:lpstr>
      <vt:lpstr>Fluctuating TV spend amidst external challenges</vt:lpstr>
      <vt:lpstr>Auto aggregators are increasing investment in linear TV</vt:lpstr>
      <vt:lpstr>Auto manufacturer’s shifting their ad spend to hybrid / EV</vt:lpstr>
      <vt:lpstr>Manufacturers SoV has fluctuated across last decade</vt:lpstr>
      <vt:lpstr>Sponsorship plays a significant role for some manufacturers</vt:lpstr>
      <vt:lpstr>Media planning</vt:lpstr>
      <vt:lpstr>TV investment aligns with new car registrations in Mar &amp; Sep</vt:lpstr>
      <vt:lpstr>Autos’ linear TV spend skews towards peak and the weekend</vt:lpstr>
      <vt:lpstr>Use of 30” is high amongst automotive advertisers</vt:lpstr>
      <vt:lpstr>Automotive ad time-lengths have shortened over the years</vt:lpstr>
      <vt:lpstr>Use of spot length is consistent across most manufacturers </vt:lpstr>
      <vt:lpstr>Share of voice &amp; sponsorship</vt:lpstr>
      <vt:lpstr>Sponsorship is a popular means of increasing exposure</vt:lpstr>
      <vt:lpstr>PowerPoint Presentation</vt:lpstr>
      <vt:lpstr>PowerPoint Presentation</vt:lpstr>
      <vt:lpstr>Key takeouts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Autos Deep Dive</dc:title>
  <dc:creator>Harry Parker</dc:creator>
  <cp:lastModifiedBy>Akeel Mungul</cp:lastModifiedBy>
  <cp:revision>57</cp:revision>
  <dcterms:created xsi:type="dcterms:W3CDTF">2023-05-26T10:33:51Z</dcterms:created>
  <dcterms:modified xsi:type="dcterms:W3CDTF">2023-09-01T09:28:29Z</dcterms:modified>
</cp:coreProperties>
</file>