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9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tags/tag92.xml" ContentType="application/vnd.openxmlformats-officedocument.presentationml.tags+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ags/tag93.xml" ContentType="application/vnd.openxmlformats-officedocument.presentationml.tags+xml"/>
  <Override PartName="/ppt/notesSlides/notesSlide13.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theme/themeOverride3.xml" ContentType="application/vnd.openxmlformats-officedocument.themeOverride+xml"/>
  <Override PartName="/ppt/charts/chart9.xml" ContentType="application/vnd.openxmlformats-officedocument.drawingml.chart+xml"/>
  <Override PartName="/ppt/theme/themeOverride4.xml" ContentType="application/vnd.openxmlformats-officedocument.themeOverride+xml"/>
  <Override PartName="/ppt/charts/chart10.xml" ContentType="application/vnd.openxmlformats-officedocument.drawingml.chart+xml"/>
  <Override PartName="/ppt/theme/themeOverride5.xml" ContentType="application/vnd.openxmlformats-officedocument.themeOverride+xml"/>
  <Override PartName="/ppt/charts/chart11.xml" ContentType="application/vnd.openxmlformats-officedocument.drawingml.chart+xml"/>
  <Override PartName="/ppt/theme/themeOverride6.xml" ContentType="application/vnd.openxmlformats-officedocument.themeOverride+xml"/>
  <Override PartName="/ppt/charts/chart12.xml" ContentType="application/vnd.openxmlformats-officedocument.drawingml.chart+xml"/>
  <Override PartName="/ppt/theme/themeOverride7.xml" ContentType="application/vnd.openxmlformats-officedocument.themeOverride+xml"/>
  <Override PartName="/ppt/charts/chart13.xml" ContentType="application/vnd.openxmlformats-officedocument.drawingml.chart+xml"/>
  <Override PartName="/ppt/theme/themeOverride8.xml" ContentType="application/vnd.openxmlformats-officedocument.themeOverride+xml"/>
  <Override PartName="/ppt/charts/chart14.xml" ContentType="application/vnd.openxmlformats-officedocument.drawingml.chart+xml"/>
  <Override PartName="/ppt/theme/themeOverride9.xml" ContentType="application/vnd.openxmlformats-officedocument.themeOverride+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tags/tag94.xml" ContentType="application/vnd.openxmlformats-officedocument.presentationml.tags+xml"/>
  <Override PartName="/ppt/notesSlides/notesSlide14.xml" ContentType="application/vnd.openxmlformats-officedocument.presentationml.notesSlide+xml"/>
  <Override PartName="/ppt/charts/chart17.xml" ContentType="application/vnd.openxmlformats-officedocument.drawingml.chart+xml"/>
  <Override PartName="/ppt/theme/themeOverride12.xml" ContentType="application/vnd.openxmlformats-officedocument.themeOverride+xml"/>
  <Override PartName="/ppt/charts/chart18.xml" ContentType="application/vnd.openxmlformats-officedocument.drawingml.chart+xml"/>
  <Override PartName="/ppt/theme/themeOverride13.xml" ContentType="application/vnd.openxmlformats-officedocument.themeOverride+xml"/>
  <Override PartName="/ppt/charts/chart19.xml" ContentType="application/vnd.openxmlformats-officedocument.drawingml.chart+xml"/>
  <Override PartName="/ppt/theme/themeOverride14.xml" ContentType="application/vnd.openxmlformats-officedocument.themeOverride+xml"/>
  <Override PartName="/ppt/charts/chart20.xml" ContentType="application/vnd.openxmlformats-officedocument.drawingml.chart+xml"/>
  <Override PartName="/ppt/theme/themeOverride15.xml" ContentType="application/vnd.openxmlformats-officedocument.themeOverride+xml"/>
  <Override PartName="/ppt/charts/chart21.xml" ContentType="application/vnd.openxmlformats-officedocument.drawingml.chart+xml"/>
  <Override PartName="/ppt/theme/themeOverride16.xml" ContentType="application/vnd.openxmlformats-officedocument.themeOverride+xml"/>
  <Override PartName="/ppt/charts/chart22.xml" ContentType="application/vnd.openxmlformats-officedocument.drawingml.chart+xml"/>
  <Override PartName="/ppt/theme/themeOverride17.xml" ContentType="application/vnd.openxmlformats-officedocument.themeOverride+xml"/>
  <Override PartName="/ppt/charts/chart23.xml" ContentType="application/vnd.openxmlformats-officedocument.drawingml.chart+xml"/>
  <Override PartName="/ppt/theme/themeOverride18.xml" ContentType="application/vnd.openxmlformats-officedocument.themeOverride+xml"/>
  <Override PartName="/ppt/charts/chart24.xml" ContentType="application/vnd.openxmlformats-officedocument.drawingml.chart+xml"/>
  <Override PartName="/ppt/theme/themeOverride19.xml" ContentType="application/vnd.openxmlformats-officedocument.themeOverride+xml"/>
  <Override PartName="/ppt/charts/chart25.xml" ContentType="application/vnd.openxmlformats-officedocument.drawingml.chart+xml"/>
  <Override PartName="/ppt/theme/themeOverride20.xml" ContentType="application/vnd.openxmlformats-officedocument.themeOverride+xml"/>
  <Override PartName="/ppt/charts/chart26.xml" ContentType="application/vnd.openxmlformats-officedocument.drawingml.chart+xml"/>
  <Override PartName="/ppt/theme/themeOverride21.xml" ContentType="application/vnd.openxmlformats-officedocument.themeOverride+xml"/>
  <Override PartName="/ppt/charts/chart27.xml" ContentType="application/vnd.openxmlformats-officedocument.drawingml.chart+xml"/>
  <Override PartName="/ppt/theme/themeOverride2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charts/chart2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23" r:id="rId3"/>
  </p:sldMasterIdLst>
  <p:notesMasterIdLst>
    <p:notesMasterId r:id="rId26"/>
  </p:notesMasterIdLst>
  <p:sldIdLst>
    <p:sldId id="4721" r:id="rId4"/>
    <p:sldId id="4707" r:id="rId5"/>
    <p:sldId id="4708" r:id="rId6"/>
    <p:sldId id="4665" r:id="rId7"/>
    <p:sldId id="4733" r:id="rId8"/>
    <p:sldId id="11422" r:id="rId9"/>
    <p:sldId id="11432" r:id="rId10"/>
    <p:sldId id="11443" r:id="rId11"/>
    <p:sldId id="4711" r:id="rId12"/>
    <p:sldId id="2147376075" r:id="rId13"/>
    <p:sldId id="2147376073" r:id="rId14"/>
    <p:sldId id="291" r:id="rId15"/>
    <p:sldId id="2147376074" r:id="rId16"/>
    <p:sldId id="11442" r:id="rId17"/>
    <p:sldId id="4712" r:id="rId18"/>
    <p:sldId id="4701" r:id="rId19"/>
    <p:sldId id="690" r:id="rId20"/>
    <p:sldId id="4699" r:id="rId21"/>
    <p:sldId id="4700" r:id="rId22"/>
    <p:sldId id="4968" r:id="rId23"/>
    <p:sldId id="4982" r:id="rId24"/>
    <p:sldId id="11444"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BDBD"/>
    <a:srgbClr val="BD09A7"/>
    <a:srgbClr val="FFCC00"/>
    <a:srgbClr val="766ACE"/>
    <a:srgbClr val="BCCF0F"/>
    <a:srgbClr val="9CCD9A"/>
    <a:srgbClr val="372D87"/>
    <a:srgbClr val="DBDBDB"/>
    <a:srgbClr val="E7EA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9" autoAdjust="0"/>
    <p:restoredTop sz="69848" autoAdjust="0"/>
  </p:normalViewPr>
  <p:slideViewPr>
    <p:cSldViewPr snapToGrid="0">
      <p:cViewPr varScale="1">
        <p:scale>
          <a:sx n="51" d="100"/>
          <a:sy n="51" d="100"/>
        </p:scale>
        <p:origin x="1256" y="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gs" Target="tags/tag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2.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3.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5.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6.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7.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8.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19.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20.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21.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22.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5.xml"/><Relationship Id="rId1" Type="http://schemas.microsoft.com/office/2011/relationships/chartStyle" Target="style5.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6.xml"/><Relationship Id="rId1" Type="http://schemas.microsoft.com/office/2011/relationships/chartStyle" Target="style6.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3.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71968365645613E-2"/>
          <c:y val="3.4038851494660509E-2"/>
          <c:w val="0.89962483798603632"/>
          <c:h val="0.72955875341596566"/>
        </c:manualLayout>
      </c:layout>
      <c:barChart>
        <c:barDir val="col"/>
        <c:grouping val="clustered"/>
        <c:varyColors val="0"/>
        <c:ser>
          <c:idx val="0"/>
          <c:order val="0"/>
          <c:tx>
            <c:strRef>
              <c:f>Sheet1!$B$1</c:f>
              <c:strCache>
                <c:ptCount val="1"/>
                <c:pt idx="0">
                  <c:v>2022</c:v>
                </c:pt>
              </c:strCache>
            </c:strRef>
          </c:tx>
          <c:spPr>
            <a:solidFill>
              <a:srgbClr val="00A5D7"/>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5E50-4AF0-8F19-218E9BC36232}"/>
              </c:ext>
            </c:extLst>
          </c:dPt>
          <c:dPt>
            <c:idx val="10"/>
            <c:invertIfNegative val="0"/>
            <c:bubble3D val="0"/>
            <c:spPr>
              <a:solidFill>
                <a:srgbClr val="00A5D7"/>
              </a:solidFill>
              <a:ln>
                <a:noFill/>
              </a:ln>
              <a:effectLst/>
            </c:spPr>
            <c:extLst>
              <c:ext xmlns:c16="http://schemas.microsoft.com/office/drawing/2014/chart" uri="{C3380CC4-5D6E-409C-BE32-E72D297353CC}">
                <c16:uniqueId val="{00000003-5E50-4AF0-8F19-218E9BC36232}"/>
              </c:ext>
            </c:extLst>
          </c:dPt>
          <c:cat>
            <c:strRef>
              <c:f>Sheet1!$A$2:$A$12</c:f>
              <c:strCache>
                <c:ptCount val="11"/>
                <c:pt idx="0">
                  <c:v>Online Born</c:v>
                </c:pt>
                <c:pt idx="1">
                  <c:v>Food</c:v>
                </c:pt>
                <c:pt idx="2">
                  <c:v>Cosmetics &amp; Personal Care</c:v>
                </c:pt>
                <c:pt idx="3">
                  <c:v>Finance</c:v>
                </c:pt>
                <c:pt idx="4">
                  <c:v>Entertainment &amp; Leisure</c:v>
                </c:pt>
                <c:pt idx="5">
                  <c:v>Telecoms</c:v>
                </c:pt>
                <c:pt idx="6">
                  <c:v>Government Social Political Organisation</c:v>
                </c:pt>
                <c:pt idx="7">
                  <c:v>Travel &amp; Transport</c:v>
                </c:pt>
                <c:pt idx="8">
                  <c:v>Motors</c:v>
                </c:pt>
                <c:pt idx="9">
                  <c:v>Household Fmcg</c:v>
                </c:pt>
                <c:pt idx="10">
                  <c:v>Retail</c:v>
                </c:pt>
              </c:strCache>
            </c:strRef>
          </c:cat>
          <c:val>
            <c:numRef>
              <c:f>Sheet1!$B$2:$B$12</c:f>
              <c:numCache>
                <c:formatCode>_-* #,##0_-;\-* #,##0_-;_-* "-"??_-;_-@_-</c:formatCode>
                <c:ptCount val="11"/>
                <c:pt idx="0">
                  <c:v>1062.813674</c:v>
                </c:pt>
                <c:pt idx="1">
                  <c:v>499.99565899999999</c:v>
                </c:pt>
                <c:pt idx="2">
                  <c:v>458.160166</c:v>
                </c:pt>
                <c:pt idx="3">
                  <c:v>392.48228399999999</c:v>
                </c:pt>
                <c:pt idx="4">
                  <c:v>388.64542699999998</c:v>
                </c:pt>
                <c:pt idx="5">
                  <c:v>326.15370100000001</c:v>
                </c:pt>
                <c:pt idx="6">
                  <c:v>290.743379</c:v>
                </c:pt>
                <c:pt idx="7">
                  <c:v>254.193308</c:v>
                </c:pt>
                <c:pt idx="8">
                  <c:v>226.83117999999999</c:v>
                </c:pt>
                <c:pt idx="9">
                  <c:v>206.66690500000001</c:v>
                </c:pt>
                <c:pt idx="10">
                  <c:v>199.28487200000001</c:v>
                </c:pt>
              </c:numCache>
            </c:numRef>
          </c:val>
          <c:extLst>
            <c:ext xmlns:c16="http://schemas.microsoft.com/office/drawing/2014/chart" uri="{C3380CC4-5D6E-409C-BE32-E72D297353CC}">
              <c16:uniqueId val="{00000004-5E50-4AF0-8F19-218E9BC36232}"/>
            </c:ext>
          </c:extLst>
        </c:ser>
        <c:dLbls>
          <c:showLegendKey val="0"/>
          <c:showVal val="0"/>
          <c:showCatName val="0"/>
          <c:showSerName val="0"/>
          <c:showPercent val="0"/>
          <c:showBubbleSize val="0"/>
        </c:dLbls>
        <c:gapWidth val="43"/>
        <c:overlap val="-27"/>
        <c:axId val="466111976"/>
        <c:axId val="466112304"/>
      </c:barChart>
      <c:catAx>
        <c:axId val="466111976"/>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466112304"/>
        <c:crosses val="autoZero"/>
        <c:auto val="1"/>
        <c:lblAlgn val="ctr"/>
        <c:lblOffset val="100"/>
        <c:noMultiLvlLbl val="0"/>
      </c:catAx>
      <c:valAx>
        <c:axId val="466112304"/>
        <c:scaling>
          <c:orientation val="minMax"/>
          <c:max val="130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66111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E55-4228-8F6B-876AF989A6F3}"/>
                </c:ext>
              </c:extLst>
            </c:dLbl>
            <c:dLbl>
              <c:idx val="1"/>
              <c:delete val="1"/>
              <c:extLst>
                <c:ext xmlns:c15="http://schemas.microsoft.com/office/drawing/2012/chart" uri="{CE6537A1-D6FC-4f65-9D91-7224C49458BB}"/>
                <c:ext xmlns:c16="http://schemas.microsoft.com/office/drawing/2014/chart" uri="{C3380CC4-5D6E-409C-BE32-E72D297353CC}">
                  <c16:uniqueId val="{00000003-4E55-4228-8F6B-876AF989A6F3}"/>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0.06</c:v>
                </c:pt>
                <c:pt idx="1">
                  <c:v>0.94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5D4-4D67-AF97-CC8B5354F32D}"/>
                </c:ext>
              </c:extLst>
            </c:dLbl>
            <c:dLbl>
              <c:idx val="1"/>
              <c:delete val="1"/>
              <c:extLst>
                <c:ext xmlns:c15="http://schemas.microsoft.com/office/drawing/2012/chart" uri="{CE6537A1-D6FC-4f65-9D91-7224C49458BB}"/>
                <c:ext xmlns:c16="http://schemas.microsoft.com/office/drawing/2014/chart" uri="{C3380CC4-5D6E-409C-BE32-E72D297353CC}">
                  <c16:uniqueId val="{00000003-E5D4-4D67-AF97-CC8B5354F32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Sheet1!$B$11:$C$11</c:f>
              <c:numCache>
                <c:formatCode>0%</c:formatCode>
                <c:ptCount val="2"/>
                <c:pt idx="0">
                  <c:v>0.09</c:v>
                </c:pt>
                <c:pt idx="1">
                  <c:v>0.91</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1"/>
              <c:delete val="1"/>
              <c:extLst>
                <c:ext xmlns:c15="http://schemas.microsoft.com/office/drawing/2012/chart" uri="{CE6537A1-D6FC-4f65-9D91-7224C49458BB}"/>
                <c:ext xmlns:c16="http://schemas.microsoft.com/office/drawing/2014/chart" uri="{C3380CC4-5D6E-409C-BE32-E72D297353CC}">
                  <c16:uniqueId val="{00000003-BBFD-4DD3-8F83-5CED769A8486}"/>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Sheet1!$B$10:$C$10</c:f>
              <c:numCache>
                <c:formatCode>0%</c:formatCode>
                <c:ptCount val="2"/>
                <c:pt idx="0">
                  <c:v>0.04</c:v>
                </c:pt>
                <c:pt idx="1">
                  <c:v>0.96</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431-4FC0-B2DD-5C6A04B88B2B}"/>
                </c:ext>
              </c:extLst>
            </c:dLbl>
            <c:dLbl>
              <c:idx val="1"/>
              <c:delete val="1"/>
              <c:extLst>
                <c:ext xmlns:c15="http://schemas.microsoft.com/office/drawing/2012/chart" uri="{CE6537A1-D6FC-4f65-9D91-7224C49458BB}"/>
                <c:ext xmlns:c16="http://schemas.microsoft.com/office/drawing/2014/chart" uri="{C3380CC4-5D6E-409C-BE32-E72D297353CC}">
                  <c16:uniqueId val="{00000003-0431-4FC0-B2DD-5C6A04B88B2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Sheet1!$B$7:$C$7</c:f>
              <c:numCache>
                <c:formatCode>0%</c:formatCode>
                <c:ptCount val="2"/>
                <c:pt idx="0">
                  <c:v>0.11</c:v>
                </c:pt>
                <c:pt idx="1">
                  <c:v>0.89</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03-4E1B-9414-C3BF4357959E}"/>
                </c:ext>
              </c:extLst>
            </c:dLbl>
            <c:dLbl>
              <c:idx val="1"/>
              <c:delete val="1"/>
              <c:extLst>
                <c:ext xmlns:c15="http://schemas.microsoft.com/office/drawing/2012/chart" uri="{CE6537A1-D6FC-4f65-9D91-7224C49458BB}"/>
                <c:ext xmlns:c16="http://schemas.microsoft.com/office/drawing/2014/chart" uri="{C3380CC4-5D6E-409C-BE32-E72D297353CC}">
                  <c16:uniqueId val="{00000003-6F03-4E1B-9414-C3BF4357959E}"/>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Sheet1!$B$9:$C$9</c:f>
              <c:numCache>
                <c:formatCode>0%</c:formatCode>
                <c:ptCount val="2"/>
                <c:pt idx="0">
                  <c:v>0.06</c:v>
                </c:pt>
                <c:pt idx="1">
                  <c:v>0.94</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15A-4399-8187-D60369BEA47D}"/>
                </c:ext>
              </c:extLst>
            </c:dLbl>
            <c:dLbl>
              <c:idx val="1"/>
              <c:delete val="1"/>
              <c:extLst>
                <c:ext xmlns:c15="http://schemas.microsoft.com/office/drawing/2012/chart" uri="{CE6537A1-D6FC-4f65-9D91-7224C49458BB}"/>
                <c:ext xmlns:c16="http://schemas.microsoft.com/office/drawing/2014/chart" uri="{C3380CC4-5D6E-409C-BE32-E72D297353CC}">
                  <c16:uniqueId val="{00000003-C15A-4399-8187-D60369BEA47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029-4785-8BC4-3EDD8676F9BA}"/>
                </c:ext>
              </c:extLst>
            </c:dLbl>
            <c:dLbl>
              <c:idx val="1"/>
              <c:delete val="1"/>
              <c:extLst>
                <c:ext xmlns:c15="http://schemas.microsoft.com/office/drawing/2012/chart" uri="{CE6537A1-D6FC-4f65-9D91-7224C49458BB}"/>
                <c:ext xmlns:c16="http://schemas.microsoft.com/office/drawing/2014/chart" uri="{C3380CC4-5D6E-409C-BE32-E72D297353CC}">
                  <c16:uniqueId val="{00000003-5029-4785-8BC4-3EDD8676F9B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Sheet1!$B$6:$C$6</c:f>
              <c:numCache>
                <c:formatCode>0%</c:formatCode>
                <c:ptCount val="2"/>
                <c:pt idx="0">
                  <c:v>0.04</c:v>
                </c:pt>
                <c:pt idx="1">
                  <c:v>0.96</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D6A-4EEC-94C1-E472FDD36E5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Sheet1!$B$5:$C$5</c:f>
              <c:numCache>
                <c:formatCode>0%</c:formatCode>
                <c:ptCount val="2"/>
                <c:pt idx="0">
                  <c:v>0.19</c:v>
                </c:pt>
                <c:pt idx="1">
                  <c:v>0.81</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Sheet1!$B$8:$C$8</c:f>
              <c:numCache>
                <c:formatCode>0%</c:formatCode>
                <c:ptCount val="2"/>
                <c:pt idx="0">
                  <c:v>0.34</c:v>
                </c:pt>
                <c:pt idx="1">
                  <c:v>0.66</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9C-4BC1-97DC-9812F36967C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dirty="0"/>
              <a:t>Estimated</a:t>
            </a:r>
            <a:r>
              <a:rPr lang="en-GB" sz="1400" baseline="0" dirty="0"/>
              <a:t> revenue return for a </a:t>
            </a:r>
            <a:r>
              <a:rPr lang="en-GB" sz="1400" dirty="0"/>
              <a:t>mid</a:t>
            </a:r>
            <a:r>
              <a:rPr lang="en-GB" sz="1400" baseline="0" dirty="0"/>
              <a:t> size online retailer with a budget of £10m</a:t>
            </a:r>
            <a:endParaRPr lang="en-GB" sz="1400" dirty="0"/>
          </a:p>
        </c:rich>
      </c:tx>
      <c:layout>
        <c:manualLayout>
          <c:xMode val="edge"/>
          <c:yMode val="edge"/>
          <c:x val="0.22163107966405482"/>
          <c:y val="1.865506755607108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5509763887912116E-2"/>
          <c:y val="0.20550123742833284"/>
          <c:w val="0.88917225959915691"/>
          <c:h val="0.68154306297113532"/>
        </c:manualLayout>
      </c:layout>
      <c:barChart>
        <c:barDir val="col"/>
        <c:grouping val="clustered"/>
        <c:varyColors val="0"/>
        <c:ser>
          <c:idx val="0"/>
          <c:order val="0"/>
          <c:tx>
            <c:strRef>
              <c:f>Sheet1!$A$2</c:f>
              <c:strCache>
                <c:ptCount val="1"/>
                <c:pt idx="0">
                  <c:v>Without TV</c:v>
                </c:pt>
              </c:strCache>
            </c:strRef>
          </c:tx>
          <c:spPr>
            <a:solidFill>
              <a:schemeClr val="accent1"/>
            </a:solidFill>
            <a:ln>
              <a:noFill/>
            </a:ln>
            <a:effectLst/>
          </c:spPr>
          <c:invertIfNegative val="0"/>
          <c:dLbls>
            <c:dLbl>
              <c:idx val="0"/>
              <c:tx>
                <c:rich>
                  <a:bodyPr/>
                  <a:lstStyle/>
                  <a:p>
                    <a:r>
                      <a:rPr lang="en-US" dirty="0"/>
                      <a:t>£31m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3A3-4B0D-80C5-5592605A1D3B}"/>
                </c:ext>
              </c:extLst>
            </c:dLbl>
            <c:dLbl>
              <c:idx val="1"/>
              <c:tx>
                <c:rich>
                  <a:bodyPr/>
                  <a:lstStyle/>
                  <a:p>
                    <a:r>
                      <a:rPr lang="en-US" dirty="0"/>
                      <a:t>£36m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3A3-4B0D-80C5-5592605A1D3B}"/>
                </c:ext>
              </c:extLst>
            </c:dLbl>
            <c:dLbl>
              <c:idx val="2"/>
              <c:tx>
                <c:rich>
                  <a:bodyPr/>
                  <a:lstStyle/>
                  <a:p>
                    <a:r>
                      <a:rPr lang="en-US" dirty="0"/>
                      <a:t>£67m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3A3-4B0D-80C5-5592605A1D3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CAMPAIGN UPLIFT</c:v>
                </c:pt>
                <c:pt idx="1">
                  <c:v>BASE SALES</c:v>
                </c:pt>
                <c:pt idx="2">
                  <c:v>TOTAL</c:v>
                </c:pt>
              </c:strCache>
            </c:strRef>
          </c:cat>
          <c:val>
            <c:numRef>
              <c:f>Sheet1!$B$2:$D$2</c:f>
              <c:numCache>
                <c:formatCode>"£"#,##0_);[Red]\("£"#,##0\)</c:formatCode>
                <c:ptCount val="3"/>
                <c:pt idx="0">
                  <c:v>30.9</c:v>
                </c:pt>
                <c:pt idx="1">
                  <c:v>36.1</c:v>
                </c:pt>
                <c:pt idx="2">
                  <c:v>67</c:v>
                </c:pt>
              </c:numCache>
            </c:numRef>
          </c:val>
          <c:extLst>
            <c:ext xmlns:c16="http://schemas.microsoft.com/office/drawing/2014/chart" uri="{C3380CC4-5D6E-409C-BE32-E72D297353CC}">
              <c16:uniqueId val="{00000000-7A36-42CA-AE96-6B2E49F2B7F2}"/>
            </c:ext>
          </c:extLst>
        </c:ser>
        <c:ser>
          <c:idx val="1"/>
          <c:order val="1"/>
          <c:tx>
            <c:strRef>
              <c:f>Sheet1!$A$3</c:f>
              <c:strCache>
                <c:ptCount val="1"/>
                <c:pt idx="0">
                  <c:v>With TV</c:v>
                </c:pt>
              </c:strCache>
            </c:strRef>
          </c:tx>
          <c:spPr>
            <a:solidFill>
              <a:schemeClr val="accent3"/>
            </a:solidFill>
            <a:ln>
              <a:noFill/>
            </a:ln>
            <a:effectLst/>
          </c:spPr>
          <c:invertIfNegative val="0"/>
          <c:dLbls>
            <c:dLbl>
              <c:idx val="0"/>
              <c:tx>
                <c:rich>
                  <a:bodyPr/>
                  <a:lstStyle/>
                  <a:p>
                    <a:r>
                      <a:rPr lang="en-US" dirty="0"/>
                      <a:t>£35m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3A3-4B0D-80C5-5592605A1D3B}"/>
                </c:ext>
              </c:extLst>
            </c:dLbl>
            <c:dLbl>
              <c:idx val="1"/>
              <c:tx>
                <c:rich>
                  <a:bodyPr/>
                  <a:lstStyle/>
                  <a:p>
                    <a:r>
                      <a:rPr lang="en-US" dirty="0"/>
                      <a:t>£67m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3A3-4B0D-80C5-5592605A1D3B}"/>
                </c:ext>
              </c:extLst>
            </c:dLbl>
            <c:dLbl>
              <c:idx val="2"/>
              <c:tx>
                <c:rich>
                  <a:bodyPr/>
                  <a:lstStyle/>
                  <a:p>
                    <a:r>
                      <a:rPr lang="en-US" dirty="0"/>
                      <a:t>£102m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3A3-4B0D-80C5-5592605A1D3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CAMPAIGN UPLIFT</c:v>
                </c:pt>
                <c:pt idx="1">
                  <c:v>BASE SALES</c:v>
                </c:pt>
                <c:pt idx="2">
                  <c:v>TOTAL</c:v>
                </c:pt>
              </c:strCache>
            </c:strRef>
          </c:cat>
          <c:val>
            <c:numRef>
              <c:f>Sheet1!$B$3:$D$3</c:f>
              <c:numCache>
                <c:formatCode>"£"#,##0_);[Red]\("£"#,##0\)</c:formatCode>
                <c:ptCount val="3"/>
                <c:pt idx="0">
                  <c:v>34.9</c:v>
                </c:pt>
                <c:pt idx="1">
                  <c:v>67</c:v>
                </c:pt>
                <c:pt idx="2">
                  <c:v>101.8</c:v>
                </c:pt>
              </c:numCache>
            </c:numRef>
          </c:val>
          <c:extLst>
            <c:ext xmlns:c16="http://schemas.microsoft.com/office/drawing/2014/chart" uri="{C3380CC4-5D6E-409C-BE32-E72D297353CC}">
              <c16:uniqueId val="{00000001-7A36-42CA-AE96-6B2E49F2B7F2}"/>
            </c:ext>
          </c:extLst>
        </c:ser>
        <c:dLbls>
          <c:showLegendKey val="0"/>
          <c:showVal val="0"/>
          <c:showCatName val="0"/>
          <c:showSerName val="0"/>
          <c:showPercent val="0"/>
          <c:showBubbleSize val="0"/>
        </c:dLbls>
        <c:gapWidth val="219"/>
        <c:overlap val="-27"/>
        <c:axId val="251027176"/>
        <c:axId val="251024880"/>
      </c:barChart>
      <c:catAx>
        <c:axId val="251027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51024880"/>
        <c:crosses val="autoZero"/>
        <c:auto val="1"/>
        <c:lblAlgn val="ctr"/>
        <c:lblOffset val="100"/>
        <c:noMultiLvlLbl val="0"/>
      </c:catAx>
      <c:valAx>
        <c:axId val="251024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GB" sz="1400" b="1" dirty="0">
                    <a:solidFill>
                      <a:schemeClr val="tx1"/>
                    </a:solidFill>
                  </a:rPr>
                  <a:t>REVENUE RETURN (£M)</a:t>
                </a:r>
              </a:p>
            </c:rich>
          </c:tx>
          <c:layout>
            <c:manualLayout>
              <c:xMode val="edge"/>
              <c:yMode val="edge"/>
              <c:x val="2.1209505940981165E-2"/>
              <c:y val="0.24560742931944993"/>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51027176"/>
        <c:crosses val="autoZero"/>
        <c:crossBetween val="between"/>
      </c:valAx>
      <c:spPr>
        <a:noFill/>
        <a:ln>
          <a:noFill/>
        </a:ln>
        <a:effectLst/>
      </c:spPr>
    </c:plotArea>
    <c:legend>
      <c:legendPos val="b"/>
      <c:layout>
        <c:manualLayout>
          <c:xMode val="edge"/>
          <c:yMode val="edge"/>
          <c:x val="0.74974091187515224"/>
          <c:y val="0.10693099412169517"/>
          <c:w val="0.19571864875963357"/>
          <c:h val="7.8464389263200734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Sheet1!$B$2:$C$2</c:f>
              <c:numCache>
                <c:formatCode>0%</c:formatCode>
                <c:ptCount val="2"/>
                <c:pt idx="0">
                  <c:v>0.66</c:v>
                </c:pt>
                <c:pt idx="1">
                  <c:v>0.34</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55-4228-8F6B-876AF989A6F3}"/>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Sheet1!$B$10:$C$10</c:f>
              <c:numCache>
                <c:formatCode>0%</c:formatCode>
                <c:ptCount val="2"/>
                <c:pt idx="0">
                  <c:v>0.16</c:v>
                </c:pt>
                <c:pt idx="1">
                  <c:v>0.84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D4-4D67-AF97-CC8B5354F32D}"/>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Sheet1!$B$11:$C$11</c:f>
              <c:numCache>
                <c:formatCode>0%</c:formatCode>
                <c:ptCount val="2"/>
                <c:pt idx="0">
                  <c:v>0.16</c:v>
                </c:pt>
                <c:pt idx="1">
                  <c:v>0.84</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BFD-4DD3-8F83-5CED769A848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Sheet1!$B$6:$C$6</c:f>
              <c:numCache>
                <c:formatCode>0%</c:formatCode>
                <c:ptCount val="2"/>
                <c:pt idx="0">
                  <c:v>0.08</c:v>
                </c:pt>
                <c:pt idx="1">
                  <c:v>0.92</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31-4FC0-B2DD-5C6A04B88B2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Sheet1!$B$9:$C$9</c:f>
              <c:numCache>
                <c:formatCode>0%</c:formatCode>
                <c:ptCount val="2"/>
                <c:pt idx="0">
                  <c:v>0.19</c:v>
                </c:pt>
                <c:pt idx="1">
                  <c:v>0.81</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03-4E1B-9414-C3BF4357959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Sheet1!$B$7:$C$7</c:f>
              <c:numCache>
                <c:formatCode>0%</c:formatCode>
                <c:ptCount val="2"/>
                <c:pt idx="0">
                  <c:v>0.15</c:v>
                </c:pt>
                <c:pt idx="1">
                  <c:v>0.85</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5A-4399-8187-D60369BEA47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Sheet1!$B$3:$C$3</c:f>
              <c:numCache>
                <c:formatCode>0%</c:formatCode>
                <c:ptCount val="2"/>
                <c:pt idx="0">
                  <c:v>0.12</c:v>
                </c:pt>
                <c:pt idx="1">
                  <c:v>0.88</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29-4785-8BC4-3EDD8676F9B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Search volume for 'serenata flowers'</c:v>
                </c:pt>
              </c:strCache>
            </c:strRef>
          </c:tx>
          <c:spPr>
            <a:ln w="28575" cap="rnd">
              <a:solidFill>
                <a:srgbClr val="00B050"/>
              </a:solidFill>
              <a:round/>
            </a:ln>
            <a:effectLst/>
          </c:spPr>
          <c:marker>
            <c:symbol val="none"/>
          </c:marker>
          <c:dLbls>
            <c:dLbl>
              <c:idx val="5"/>
              <c:layout>
                <c:manualLayout>
                  <c:x val="-5.0564814814814812E-2"/>
                  <c:y val="-0.1763888888888889"/>
                </c:manualLayout>
              </c:layout>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r>
                      <a:rPr lang="en-US" dirty="0"/>
                      <a:t>Valentines</a:t>
                    </a:r>
                    <a:r>
                      <a:rPr lang="en-US" baseline="0" dirty="0"/>
                      <a:t> Day</a:t>
                    </a:r>
                    <a:endParaRPr lang="en-US" dirty="0"/>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0-84F8-4BD2-AF94-7A92FD58B9E7}"/>
                </c:ext>
              </c:extLst>
            </c:dLbl>
            <c:dLbl>
              <c:idx val="10"/>
              <c:layout>
                <c:manualLayout>
                  <c:x val="-7.2907407407407407E-2"/>
                  <c:y val="-5.8796296296296298E-2"/>
                </c:manualLayout>
              </c:layout>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r>
                      <a:rPr lang="en-US" dirty="0"/>
                      <a:t>Mother’s Day</a:t>
                    </a:r>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3-84F8-4BD2-AF94-7A92FD58B9E7}"/>
                </c:ext>
              </c:extLst>
            </c:dLbl>
            <c:dLbl>
              <c:idx val="61"/>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r>
                      <a:rPr lang="en-US" dirty="0"/>
                      <a:t>Mother’s Day</a:t>
                    </a:r>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4-84F8-4BD2-AF94-7A92FD58B9E7}"/>
                </c:ext>
              </c:extLst>
            </c:dLbl>
            <c:dLbl>
              <c:idx val="109"/>
              <c:layout>
                <c:manualLayout>
                  <c:x val="-0.10583333333333333"/>
                  <c:y val="-0.15581018518518519"/>
                </c:manualLayout>
              </c:layout>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r>
                      <a:rPr lang="en-US" dirty="0"/>
                      <a:t>Valentines Day</a:t>
                    </a:r>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2-84F8-4BD2-AF94-7A92FD58B9E7}"/>
                </c:ext>
              </c:extLst>
            </c:dLbl>
            <c:dLbl>
              <c:idx val="115"/>
              <c:layout>
                <c:manualLayout>
                  <c:x val="-6.3500000000000001E-2"/>
                  <c:y val="-0.11171296296296301"/>
                </c:manualLayout>
              </c:layout>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r>
                      <a:rPr lang="en-US" dirty="0"/>
                      <a:t>Mother’s Day</a:t>
                    </a:r>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5-84F8-4BD2-AF94-7A92FD58B9E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Sheet1!$A$2:$A$131</c:f>
              <c:numCache>
                <c:formatCode>m/d/yyyy</c:formatCode>
                <c:ptCount val="130"/>
                <c:pt idx="0">
                  <c:v>43835</c:v>
                </c:pt>
                <c:pt idx="1">
                  <c:v>43842</c:v>
                </c:pt>
                <c:pt idx="2">
                  <c:v>43849</c:v>
                </c:pt>
                <c:pt idx="3">
                  <c:v>43856</c:v>
                </c:pt>
                <c:pt idx="4">
                  <c:v>43863</c:v>
                </c:pt>
                <c:pt idx="5">
                  <c:v>43870</c:v>
                </c:pt>
                <c:pt idx="6">
                  <c:v>43877</c:v>
                </c:pt>
                <c:pt idx="7">
                  <c:v>43884</c:v>
                </c:pt>
                <c:pt idx="8">
                  <c:v>43891</c:v>
                </c:pt>
                <c:pt idx="9">
                  <c:v>43898</c:v>
                </c:pt>
                <c:pt idx="10">
                  <c:v>43905</c:v>
                </c:pt>
                <c:pt idx="11">
                  <c:v>43912</c:v>
                </c:pt>
                <c:pt idx="12">
                  <c:v>43919</c:v>
                </c:pt>
                <c:pt idx="13">
                  <c:v>43926</c:v>
                </c:pt>
                <c:pt idx="14">
                  <c:v>43933</c:v>
                </c:pt>
                <c:pt idx="15">
                  <c:v>43940</c:v>
                </c:pt>
                <c:pt idx="16">
                  <c:v>43947</c:v>
                </c:pt>
                <c:pt idx="17">
                  <c:v>43954</c:v>
                </c:pt>
                <c:pt idx="18">
                  <c:v>43961</c:v>
                </c:pt>
                <c:pt idx="19">
                  <c:v>43968</c:v>
                </c:pt>
                <c:pt idx="20">
                  <c:v>43975</c:v>
                </c:pt>
                <c:pt idx="21">
                  <c:v>43982</c:v>
                </c:pt>
                <c:pt idx="22">
                  <c:v>43989</c:v>
                </c:pt>
                <c:pt idx="23">
                  <c:v>43996</c:v>
                </c:pt>
                <c:pt idx="24">
                  <c:v>44003</c:v>
                </c:pt>
                <c:pt idx="25">
                  <c:v>44010</c:v>
                </c:pt>
                <c:pt idx="26">
                  <c:v>44017</c:v>
                </c:pt>
                <c:pt idx="27">
                  <c:v>44024</c:v>
                </c:pt>
                <c:pt idx="28">
                  <c:v>44031</c:v>
                </c:pt>
                <c:pt idx="29">
                  <c:v>44038</c:v>
                </c:pt>
                <c:pt idx="30">
                  <c:v>44045</c:v>
                </c:pt>
                <c:pt idx="31">
                  <c:v>44052</c:v>
                </c:pt>
                <c:pt idx="32">
                  <c:v>44059</c:v>
                </c:pt>
                <c:pt idx="33">
                  <c:v>44066</c:v>
                </c:pt>
                <c:pt idx="34">
                  <c:v>44073</c:v>
                </c:pt>
                <c:pt idx="35">
                  <c:v>44080</c:v>
                </c:pt>
                <c:pt idx="36">
                  <c:v>44087</c:v>
                </c:pt>
                <c:pt idx="37">
                  <c:v>44094</c:v>
                </c:pt>
                <c:pt idx="38">
                  <c:v>44101</c:v>
                </c:pt>
                <c:pt idx="39">
                  <c:v>44108</c:v>
                </c:pt>
                <c:pt idx="40">
                  <c:v>44115</c:v>
                </c:pt>
                <c:pt idx="41">
                  <c:v>44122</c:v>
                </c:pt>
                <c:pt idx="42">
                  <c:v>44129</c:v>
                </c:pt>
                <c:pt idx="43">
                  <c:v>44136</c:v>
                </c:pt>
                <c:pt idx="44">
                  <c:v>44143</c:v>
                </c:pt>
                <c:pt idx="45">
                  <c:v>44150</c:v>
                </c:pt>
                <c:pt idx="46">
                  <c:v>44157</c:v>
                </c:pt>
                <c:pt idx="47">
                  <c:v>44164</c:v>
                </c:pt>
                <c:pt idx="48">
                  <c:v>44171</c:v>
                </c:pt>
                <c:pt idx="49">
                  <c:v>44178</c:v>
                </c:pt>
                <c:pt idx="50">
                  <c:v>44185</c:v>
                </c:pt>
                <c:pt idx="51">
                  <c:v>44192</c:v>
                </c:pt>
                <c:pt idx="52">
                  <c:v>44199</c:v>
                </c:pt>
                <c:pt idx="53">
                  <c:v>44206</c:v>
                </c:pt>
                <c:pt idx="54">
                  <c:v>44213</c:v>
                </c:pt>
                <c:pt idx="55">
                  <c:v>44220</c:v>
                </c:pt>
                <c:pt idx="56">
                  <c:v>44227</c:v>
                </c:pt>
                <c:pt idx="57">
                  <c:v>44234</c:v>
                </c:pt>
                <c:pt idx="58">
                  <c:v>44241</c:v>
                </c:pt>
                <c:pt idx="59">
                  <c:v>44248</c:v>
                </c:pt>
                <c:pt idx="60">
                  <c:v>44255</c:v>
                </c:pt>
                <c:pt idx="61">
                  <c:v>44262</c:v>
                </c:pt>
                <c:pt idx="62">
                  <c:v>44269</c:v>
                </c:pt>
                <c:pt idx="63">
                  <c:v>44276</c:v>
                </c:pt>
                <c:pt idx="64">
                  <c:v>44283</c:v>
                </c:pt>
                <c:pt idx="65">
                  <c:v>44290</c:v>
                </c:pt>
                <c:pt idx="66">
                  <c:v>44297</c:v>
                </c:pt>
                <c:pt idx="67">
                  <c:v>44304</c:v>
                </c:pt>
                <c:pt idx="68">
                  <c:v>44311</c:v>
                </c:pt>
                <c:pt idx="69">
                  <c:v>44318</c:v>
                </c:pt>
                <c:pt idx="70">
                  <c:v>44325</c:v>
                </c:pt>
                <c:pt idx="71">
                  <c:v>44332</c:v>
                </c:pt>
                <c:pt idx="72">
                  <c:v>44339</c:v>
                </c:pt>
                <c:pt idx="73">
                  <c:v>44346</c:v>
                </c:pt>
                <c:pt idx="74">
                  <c:v>44353</c:v>
                </c:pt>
                <c:pt idx="75">
                  <c:v>44360</c:v>
                </c:pt>
                <c:pt idx="76">
                  <c:v>44367</c:v>
                </c:pt>
                <c:pt idx="77">
                  <c:v>44374</c:v>
                </c:pt>
                <c:pt idx="78">
                  <c:v>44381</c:v>
                </c:pt>
                <c:pt idx="79">
                  <c:v>44388</c:v>
                </c:pt>
                <c:pt idx="80">
                  <c:v>44395</c:v>
                </c:pt>
                <c:pt idx="81">
                  <c:v>44402</c:v>
                </c:pt>
                <c:pt idx="82">
                  <c:v>44409</c:v>
                </c:pt>
                <c:pt idx="83">
                  <c:v>44416</c:v>
                </c:pt>
                <c:pt idx="84">
                  <c:v>44423</c:v>
                </c:pt>
                <c:pt idx="85">
                  <c:v>44430</c:v>
                </c:pt>
                <c:pt idx="86">
                  <c:v>44437</c:v>
                </c:pt>
                <c:pt idx="87">
                  <c:v>44444</c:v>
                </c:pt>
                <c:pt idx="88">
                  <c:v>44451</c:v>
                </c:pt>
                <c:pt idx="89">
                  <c:v>44458</c:v>
                </c:pt>
                <c:pt idx="90">
                  <c:v>44465</c:v>
                </c:pt>
                <c:pt idx="91">
                  <c:v>44472</c:v>
                </c:pt>
                <c:pt idx="92">
                  <c:v>44479</c:v>
                </c:pt>
                <c:pt idx="93">
                  <c:v>44486</c:v>
                </c:pt>
                <c:pt idx="94">
                  <c:v>44493</c:v>
                </c:pt>
                <c:pt idx="95">
                  <c:v>44500</c:v>
                </c:pt>
                <c:pt idx="96">
                  <c:v>44507</c:v>
                </c:pt>
                <c:pt idx="97">
                  <c:v>44514</c:v>
                </c:pt>
                <c:pt idx="98">
                  <c:v>44521</c:v>
                </c:pt>
                <c:pt idx="99">
                  <c:v>44528</c:v>
                </c:pt>
                <c:pt idx="100">
                  <c:v>44535</c:v>
                </c:pt>
                <c:pt idx="101">
                  <c:v>44542</c:v>
                </c:pt>
                <c:pt idx="102">
                  <c:v>44549</c:v>
                </c:pt>
                <c:pt idx="103">
                  <c:v>44556</c:v>
                </c:pt>
                <c:pt idx="104">
                  <c:v>44563</c:v>
                </c:pt>
                <c:pt idx="105">
                  <c:v>44570</c:v>
                </c:pt>
                <c:pt idx="106">
                  <c:v>44577</c:v>
                </c:pt>
                <c:pt idx="107">
                  <c:v>44584</c:v>
                </c:pt>
                <c:pt idx="108">
                  <c:v>44591</c:v>
                </c:pt>
                <c:pt idx="109">
                  <c:v>44598</c:v>
                </c:pt>
                <c:pt idx="110">
                  <c:v>44605</c:v>
                </c:pt>
                <c:pt idx="111">
                  <c:v>44612</c:v>
                </c:pt>
                <c:pt idx="112">
                  <c:v>44619</c:v>
                </c:pt>
                <c:pt idx="113">
                  <c:v>44626</c:v>
                </c:pt>
                <c:pt idx="114">
                  <c:v>44633</c:v>
                </c:pt>
                <c:pt idx="115">
                  <c:v>44640</c:v>
                </c:pt>
                <c:pt idx="116">
                  <c:v>44647</c:v>
                </c:pt>
                <c:pt idx="117">
                  <c:v>44654</c:v>
                </c:pt>
                <c:pt idx="118">
                  <c:v>44661</c:v>
                </c:pt>
                <c:pt idx="119">
                  <c:v>44668</c:v>
                </c:pt>
                <c:pt idx="120">
                  <c:v>44675</c:v>
                </c:pt>
                <c:pt idx="121">
                  <c:v>44682</c:v>
                </c:pt>
                <c:pt idx="122">
                  <c:v>44689</c:v>
                </c:pt>
                <c:pt idx="123">
                  <c:v>44696</c:v>
                </c:pt>
                <c:pt idx="124">
                  <c:v>44703</c:v>
                </c:pt>
                <c:pt idx="125">
                  <c:v>44710</c:v>
                </c:pt>
                <c:pt idx="126">
                  <c:v>44717</c:v>
                </c:pt>
                <c:pt idx="127">
                  <c:v>44724</c:v>
                </c:pt>
                <c:pt idx="128">
                  <c:v>44731</c:v>
                </c:pt>
                <c:pt idx="129">
                  <c:v>44738</c:v>
                </c:pt>
              </c:numCache>
            </c:numRef>
          </c:cat>
          <c:val>
            <c:numRef>
              <c:f>Sheet1!$B$2:$B$131</c:f>
              <c:numCache>
                <c:formatCode>General</c:formatCode>
                <c:ptCount val="130"/>
                <c:pt idx="0">
                  <c:v>4</c:v>
                </c:pt>
                <c:pt idx="1">
                  <c:v>6</c:v>
                </c:pt>
                <c:pt idx="2">
                  <c:v>4</c:v>
                </c:pt>
                <c:pt idx="3">
                  <c:v>5</c:v>
                </c:pt>
                <c:pt idx="4">
                  <c:v>8</c:v>
                </c:pt>
                <c:pt idx="5">
                  <c:v>17</c:v>
                </c:pt>
                <c:pt idx="6">
                  <c:v>6</c:v>
                </c:pt>
                <c:pt idx="7">
                  <c:v>5</c:v>
                </c:pt>
                <c:pt idx="8">
                  <c:v>5</c:v>
                </c:pt>
                <c:pt idx="9">
                  <c:v>8</c:v>
                </c:pt>
                <c:pt idx="10">
                  <c:v>25</c:v>
                </c:pt>
                <c:pt idx="11">
                  <c:v>14</c:v>
                </c:pt>
                <c:pt idx="12">
                  <c:v>19</c:v>
                </c:pt>
                <c:pt idx="13">
                  <c:v>31</c:v>
                </c:pt>
                <c:pt idx="14">
                  <c:v>24</c:v>
                </c:pt>
                <c:pt idx="15">
                  <c:v>23</c:v>
                </c:pt>
                <c:pt idx="16">
                  <c:v>24</c:v>
                </c:pt>
                <c:pt idx="17">
                  <c:v>18</c:v>
                </c:pt>
                <c:pt idx="18">
                  <c:v>21</c:v>
                </c:pt>
                <c:pt idx="19">
                  <c:v>29</c:v>
                </c:pt>
                <c:pt idx="20">
                  <c:v>27</c:v>
                </c:pt>
                <c:pt idx="21">
                  <c:v>31</c:v>
                </c:pt>
                <c:pt idx="22">
                  <c:v>24</c:v>
                </c:pt>
                <c:pt idx="23">
                  <c:v>19</c:v>
                </c:pt>
                <c:pt idx="24">
                  <c:v>16</c:v>
                </c:pt>
                <c:pt idx="25">
                  <c:v>19</c:v>
                </c:pt>
                <c:pt idx="26">
                  <c:v>20</c:v>
                </c:pt>
                <c:pt idx="27">
                  <c:v>14</c:v>
                </c:pt>
                <c:pt idx="28">
                  <c:v>9</c:v>
                </c:pt>
                <c:pt idx="29">
                  <c:v>12</c:v>
                </c:pt>
                <c:pt idx="30">
                  <c:v>13</c:v>
                </c:pt>
                <c:pt idx="31">
                  <c:v>12</c:v>
                </c:pt>
                <c:pt idx="32">
                  <c:v>10</c:v>
                </c:pt>
                <c:pt idx="33">
                  <c:v>12</c:v>
                </c:pt>
                <c:pt idx="34">
                  <c:v>16</c:v>
                </c:pt>
                <c:pt idx="35">
                  <c:v>14</c:v>
                </c:pt>
                <c:pt idx="36">
                  <c:v>15</c:v>
                </c:pt>
                <c:pt idx="37">
                  <c:v>14</c:v>
                </c:pt>
                <c:pt idx="38">
                  <c:v>12</c:v>
                </c:pt>
                <c:pt idx="39">
                  <c:v>11</c:v>
                </c:pt>
                <c:pt idx="40">
                  <c:v>8</c:v>
                </c:pt>
                <c:pt idx="41">
                  <c:v>14</c:v>
                </c:pt>
                <c:pt idx="42">
                  <c:v>15</c:v>
                </c:pt>
                <c:pt idx="43">
                  <c:v>19</c:v>
                </c:pt>
                <c:pt idx="44">
                  <c:v>16</c:v>
                </c:pt>
                <c:pt idx="45">
                  <c:v>18</c:v>
                </c:pt>
                <c:pt idx="46">
                  <c:v>13</c:v>
                </c:pt>
                <c:pt idx="47">
                  <c:v>25</c:v>
                </c:pt>
                <c:pt idx="48">
                  <c:v>25</c:v>
                </c:pt>
                <c:pt idx="49">
                  <c:v>35</c:v>
                </c:pt>
                <c:pt idx="50">
                  <c:v>33</c:v>
                </c:pt>
                <c:pt idx="51">
                  <c:v>18</c:v>
                </c:pt>
                <c:pt idx="52">
                  <c:v>23</c:v>
                </c:pt>
                <c:pt idx="53">
                  <c:v>26</c:v>
                </c:pt>
                <c:pt idx="54">
                  <c:v>27</c:v>
                </c:pt>
                <c:pt idx="55">
                  <c:v>31</c:v>
                </c:pt>
                <c:pt idx="56">
                  <c:v>33</c:v>
                </c:pt>
                <c:pt idx="57">
                  <c:v>57</c:v>
                </c:pt>
                <c:pt idx="58">
                  <c:v>47</c:v>
                </c:pt>
                <c:pt idx="59">
                  <c:v>34</c:v>
                </c:pt>
                <c:pt idx="60">
                  <c:v>50</c:v>
                </c:pt>
                <c:pt idx="61">
                  <c:v>100</c:v>
                </c:pt>
                <c:pt idx="62">
                  <c:v>39</c:v>
                </c:pt>
                <c:pt idx="63">
                  <c:v>21</c:v>
                </c:pt>
                <c:pt idx="64">
                  <c:v>26</c:v>
                </c:pt>
                <c:pt idx="65">
                  <c:v>18</c:v>
                </c:pt>
                <c:pt idx="66">
                  <c:v>14</c:v>
                </c:pt>
                <c:pt idx="67">
                  <c:v>18</c:v>
                </c:pt>
                <c:pt idx="68">
                  <c:v>17</c:v>
                </c:pt>
                <c:pt idx="69">
                  <c:v>17</c:v>
                </c:pt>
                <c:pt idx="70">
                  <c:v>13</c:v>
                </c:pt>
                <c:pt idx="71">
                  <c:v>15</c:v>
                </c:pt>
                <c:pt idx="72">
                  <c:v>15</c:v>
                </c:pt>
                <c:pt idx="73">
                  <c:v>16</c:v>
                </c:pt>
                <c:pt idx="74">
                  <c:v>16</c:v>
                </c:pt>
                <c:pt idx="75">
                  <c:v>15</c:v>
                </c:pt>
                <c:pt idx="76">
                  <c:v>14</c:v>
                </c:pt>
                <c:pt idx="77">
                  <c:v>11</c:v>
                </c:pt>
                <c:pt idx="78">
                  <c:v>18</c:v>
                </c:pt>
                <c:pt idx="79">
                  <c:v>15</c:v>
                </c:pt>
                <c:pt idx="80">
                  <c:v>11</c:v>
                </c:pt>
                <c:pt idx="81">
                  <c:v>12</c:v>
                </c:pt>
                <c:pt idx="82">
                  <c:v>14</c:v>
                </c:pt>
                <c:pt idx="83">
                  <c:v>17</c:v>
                </c:pt>
                <c:pt idx="84">
                  <c:v>17</c:v>
                </c:pt>
                <c:pt idx="85">
                  <c:v>17</c:v>
                </c:pt>
                <c:pt idx="86">
                  <c:v>15</c:v>
                </c:pt>
                <c:pt idx="87">
                  <c:v>17</c:v>
                </c:pt>
                <c:pt idx="88">
                  <c:v>15</c:v>
                </c:pt>
                <c:pt idx="89">
                  <c:v>12</c:v>
                </c:pt>
                <c:pt idx="90">
                  <c:v>13</c:v>
                </c:pt>
                <c:pt idx="91">
                  <c:v>19</c:v>
                </c:pt>
                <c:pt idx="92">
                  <c:v>16</c:v>
                </c:pt>
                <c:pt idx="93">
                  <c:v>11</c:v>
                </c:pt>
                <c:pt idx="94">
                  <c:v>13</c:v>
                </c:pt>
                <c:pt idx="95">
                  <c:v>12</c:v>
                </c:pt>
                <c:pt idx="96">
                  <c:v>13</c:v>
                </c:pt>
                <c:pt idx="97">
                  <c:v>13</c:v>
                </c:pt>
                <c:pt idx="98">
                  <c:v>11</c:v>
                </c:pt>
                <c:pt idx="99">
                  <c:v>14</c:v>
                </c:pt>
                <c:pt idx="100">
                  <c:v>17</c:v>
                </c:pt>
                <c:pt idx="101">
                  <c:v>24</c:v>
                </c:pt>
                <c:pt idx="102">
                  <c:v>33</c:v>
                </c:pt>
                <c:pt idx="103">
                  <c:v>14</c:v>
                </c:pt>
                <c:pt idx="104">
                  <c:v>16</c:v>
                </c:pt>
                <c:pt idx="105">
                  <c:v>12</c:v>
                </c:pt>
                <c:pt idx="106">
                  <c:v>11</c:v>
                </c:pt>
                <c:pt idx="107">
                  <c:v>11</c:v>
                </c:pt>
                <c:pt idx="108">
                  <c:v>18</c:v>
                </c:pt>
                <c:pt idx="109">
                  <c:v>26</c:v>
                </c:pt>
                <c:pt idx="110">
                  <c:v>17</c:v>
                </c:pt>
                <c:pt idx="111">
                  <c:v>12</c:v>
                </c:pt>
                <c:pt idx="112">
                  <c:v>14</c:v>
                </c:pt>
                <c:pt idx="113">
                  <c:v>14</c:v>
                </c:pt>
                <c:pt idx="114">
                  <c:v>19</c:v>
                </c:pt>
                <c:pt idx="115">
                  <c:v>43</c:v>
                </c:pt>
                <c:pt idx="116">
                  <c:v>18</c:v>
                </c:pt>
                <c:pt idx="117">
                  <c:v>9</c:v>
                </c:pt>
                <c:pt idx="118">
                  <c:v>12</c:v>
                </c:pt>
                <c:pt idx="119">
                  <c:v>7</c:v>
                </c:pt>
                <c:pt idx="120">
                  <c:v>7</c:v>
                </c:pt>
                <c:pt idx="121">
                  <c:v>8</c:v>
                </c:pt>
                <c:pt idx="122">
                  <c:v>9</c:v>
                </c:pt>
                <c:pt idx="123">
                  <c:v>10</c:v>
                </c:pt>
                <c:pt idx="124">
                  <c:v>4</c:v>
                </c:pt>
                <c:pt idx="125">
                  <c:v>5</c:v>
                </c:pt>
                <c:pt idx="126">
                  <c:v>5</c:v>
                </c:pt>
                <c:pt idx="127">
                  <c:v>5</c:v>
                </c:pt>
                <c:pt idx="128">
                  <c:v>7</c:v>
                </c:pt>
                <c:pt idx="129">
                  <c:v>7</c:v>
                </c:pt>
              </c:numCache>
            </c:numRef>
          </c:val>
          <c:smooth val="1"/>
          <c:extLst>
            <c:ext xmlns:c16="http://schemas.microsoft.com/office/drawing/2014/chart" uri="{C3380CC4-5D6E-409C-BE32-E72D297353CC}">
              <c16:uniqueId val="{00000000-7EAD-45AF-9507-7D007FCA5010}"/>
            </c:ext>
          </c:extLst>
        </c:ser>
        <c:dLbls>
          <c:showLegendKey val="0"/>
          <c:showVal val="0"/>
          <c:showCatName val="0"/>
          <c:showSerName val="0"/>
          <c:showPercent val="0"/>
          <c:showBubbleSize val="0"/>
        </c:dLbls>
        <c:marker val="1"/>
        <c:smooth val="0"/>
        <c:axId val="687299008"/>
        <c:axId val="687293184"/>
      </c:lineChart>
      <c:lineChart>
        <c:grouping val="standard"/>
        <c:varyColors val="0"/>
        <c:ser>
          <c:idx val="1"/>
          <c:order val="1"/>
          <c:tx>
            <c:strRef>
              <c:f>Sheet1!$C$1</c:f>
              <c:strCache>
                <c:ptCount val="1"/>
                <c:pt idx="0">
                  <c:v>TV Exposures</c:v>
                </c:pt>
              </c:strCache>
            </c:strRef>
          </c:tx>
          <c:spPr>
            <a:ln w="28575" cap="rnd">
              <a:solidFill>
                <a:srgbClr val="FF0000"/>
              </a:solidFill>
              <a:prstDash val="sysDash"/>
              <a:round/>
            </a:ln>
            <a:effectLst/>
          </c:spPr>
          <c:marker>
            <c:symbol val="none"/>
          </c:marker>
          <c:dLbls>
            <c:dLbl>
              <c:idx val="57"/>
              <c:layout>
                <c:manualLayout>
                  <c:x val="-0.12935185185185188"/>
                  <c:y val="-2.9398148148148149E-2"/>
                </c:manualLayout>
              </c:layout>
              <c:tx>
                <c:rich>
                  <a:bodyPr/>
                  <a:lstStyle/>
                  <a:p>
                    <a:r>
                      <a:rPr lang="en-US" dirty="0"/>
                      <a:t>Valentines Day</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4F8-4BD2-AF94-7A92FD58B9E7}"/>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Sheet1!$A$2:$A$131</c:f>
              <c:numCache>
                <c:formatCode>m/d/yyyy</c:formatCode>
                <c:ptCount val="130"/>
                <c:pt idx="0">
                  <c:v>43835</c:v>
                </c:pt>
                <c:pt idx="1">
                  <c:v>43842</c:v>
                </c:pt>
                <c:pt idx="2">
                  <c:v>43849</c:v>
                </c:pt>
                <c:pt idx="3">
                  <c:v>43856</c:v>
                </c:pt>
                <c:pt idx="4">
                  <c:v>43863</c:v>
                </c:pt>
                <c:pt idx="5">
                  <c:v>43870</c:v>
                </c:pt>
                <c:pt idx="6">
                  <c:v>43877</c:v>
                </c:pt>
                <c:pt idx="7">
                  <c:v>43884</c:v>
                </c:pt>
                <c:pt idx="8">
                  <c:v>43891</c:v>
                </c:pt>
                <c:pt idx="9">
                  <c:v>43898</c:v>
                </c:pt>
                <c:pt idx="10">
                  <c:v>43905</c:v>
                </c:pt>
                <c:pt idx="11">
                  <c:v>43912</c:v>
                </c:pt>
                <c:pt idx="12">
                  <c:v>43919</c:v>
                </c:pt>
                <c:pt idx="13">
                  <c:v>43926</c:v>
                </c:pt>
                <c:pt idx="14">
                  <c:v>43933</c:v>
                </c:pt>
                <c:pt idx="15">
                  <c:v>43940</c:v>
                </c:pt>
                <c:pt idx="16">
                  <c:v>43947</c:v>
                </c:pt>
                <c:pt idx="17">
                  <c:v>43954</c:v>
                </c:pt>
                <c:pt idx="18">
                  <c:v>43961</c:v>
                </c:pt>
                <c:pt idx="19">
                  <c:v>43968</c:v>
                </c:pt>
                <c:pt idx="20">
                  <c:v>43975</c:v>
                </c:pt>
                <c:pt idx="21">
                  <c:v>43982</c:v>
                </c:pt>
                <c:pt idx="22">
                  <c:v>43989</c:v>
                </c:pt>
                <c:pt idx="23">
                  <c:v>43996</c:v>
                </c:pt>
                <c:pt idx="24">
                  <c:v>44003</c:v>
                </c:pt>
                <c:pt idx="25">
                  <c:v>44010</c:v>
                </c:pt>
                <c:pt idx="26">
                  <c:v>44017</c:v>
                </c:pt>
                <c:pt idx="27">
                  <c:v>44024</c:v>
                </c:pt>
                <c:pt idx="28">
                  <c:v>44031</c:v>
                </c:pt>
                <c:pt idx="29">
                  <c:v>44038</c:v>
                </c:pt>
                <c:pt idx="30">
                  <c:v>44045</c:v>
                </c:pt>
                <c:pt idx="31">
                  <c:v>44052</c:v>
                </c:pt>
                <c:pt idx="32">
                  <c:v>44059</c:v>
                </c:pt>
                <c:pt idx="33">
                  <c:v>44066</c:v>
                </c:pt>
                <c:pt idx="34">
                  <c:v>44073</c:v>
                </c:pt>
                <c:pt idx="35">
                  <c:v>44080</c:v>
                </c:pt>
                <c:pt idx="36">
                  <c:v>44087</c:v>
                </c:pt>
                <c:pt idx="37">
                  <c:v>44094</c:v>
                </c:pt>
                <c:pt idx="38">
                  <c:v>44101</c:v>
                </c:pt>
                <c:pt idx="39">
                  <c:v>44108</c:v>
                </c:pt>
                <c:pt idx="40">
                  <c:v>44115</c:v>
                </c:pt>
                <c:pt idx="41">
                  <c:v>44122</c:v>
                </c:pt>
                <c:pt idx="42">
                  <c:v>44129</c:v>
                </c:pt>
                <c:pt idx="43">
                  <c:v>44136</c:v>
                </c:pt>
                <c:pt idx="44">
                  <c:v>44143</c:v>
                </c:pt>
                <c:pt idx="45">
                  <c:v>44150</c:v>
                </c:pt>
                <c:pt idx="46">
                  <c:v>44157</c:v>
                </c:pt>
                <c:pt idx="47">
                  <c:v>44164</c:v>
                </c:pt>
                <c:pt idx="48">
                  <c:v>44171</c:v>
                </c:pt>
                <c:pt idx="49">
                  <c:v>44178</c:v>
                </c:pt>
                <c:pt idx="50">
                  <c:v>44185</c:v>
                </c:pt>
                <c:pt idx="51">
                  <c:v>44192</c:v>
                </c:pt>
                <c:pt idx="52">
                  <c:v>44199</c:v>
                </c:pt>
                <c:pt idx="53">
                  <c:v>44206</c:v>
                </c:pt>
                <c:pt idx="54">
                  <c:v>44213</c:v>
                </c:pt>
                <c:pt idx="55">
                  <c:v>44220</c:v>
                </c:pt>
                <c:pt idx="56">
                  <c:v>44227</c:v>
                </c:pt>
                <c:pt idx="57">
                  <c:v>44234</c:v>
                </c:pt>
                <c:pt idx="58">
                  <c:v>44241</c:v>
                </c:pt>
                <c:pt idx="59">
                  <c:v>44248</c:v>
                </c:pt>
                <c:pt idx="60">
                  <c:v>44255</c:v>
                </c:pt>
                <c:pt idx="61">
                  <c:v>44262</c:v>
                </c:pt>
                <c:pt idx="62">
                  <c:v>44269</c:v>
                </c:pt>
                <c:pt idx="63">
                  <c:v>44276</c:v>
                </c:pt>
                <c:pt idx="64">
                  <c:v>44283</c:v>
                </c:pt>
                <c:pt idx="65">
                  <c:v>44290</c:v>
                </c:pt>
                <c:pt idx="66">
                  <c:v>44297</c:v>
                </c:pt>
                <c:pt idx="67">
                  <c:v>44304</c:v>
                </c:pt>
                <c:pt idx="68">
                  <c:v>44311</c:v>
                </c:pt>
                <c:pt idx="69">
                  <c:v>44318</c:v>
                </c:pt>
                <c:pt idx="70">
                  <c:v>44325</c:v>
                </c:pt>
                <c:pt idx="71">
                  <c:v>44332</c:v>
                </c:pt>
                <c:pt idx="72">
                  <c:v>44339</c:v>
                </c:pt>
                <c:pt idx="73">
                  <c:v>44346</c:v>
                </c:pt>
                <c:pt idx="74">
                  <c:v>44353</c:v>
                </c:pt>
                <c:pt idx="75">
                  <c:v>44360</c:v>
                </c:pt>
                <c:pt idx="76">
                  <c:v>44367</c:v>
                </c:pt>
                <c:pt idx="77">
                  <c:v>44374</c:v>
                </c:pt>
                <c:pt idx="78">
                  <c:v>44381</c:v>
                </c:pt>
                <c:pt idx="79">
                  <c:v>44388</c:v>
                </c:pt>
                <c:pt idx="80">
                  <c:v>44395</c:v>
                </c:pt>
                <c:pt idx="81">
                  <c:v>44402</c:v>
                </c:pt>
                <c:pt idx="82">
                  <c:v>44409</c:v>
                </c:pt>
                <c:pt idx="83">
                  <c:v>44416</c:v>
                </c:pt>
                <c:pt idx="84">
                  <c:v>44423</c:v>
                </c:pt>
                <c:pt idx="85">
                  <c:v>44430</c:v>
                </c:pt>
                <c:pt idx="86">
                  <c:v>44437</c:v>
                </c:pt>
                <c:pt idx="87">
                  <c:v>44444</c:v>
                </c:pt>
                <c:pt idx="88">
                  <c:v>44451</c:v>
                </c:pt>
                <c:pt idx="89">
                  <c:v>44458</c:v>
                </c:pt>
                <c:pt idx="90">
                  <c:v>44465</c:v>
                </c:pt>
                <c:pt idx="91">
                  <c:v>44472</c:v>
                </c:pt>
                <c:pt idx="92">
                  <c:v>44479</c:v>
                </c:pt>
                <c:pt idx="93">
                  <c:v>44486</c:v>
                </c:pt>
                <c:pt idx="94">
                  <c:v>44493</c:v>
                </c:pt>
                <c:pt idx="95">
                  <c:v>44500</c:v>
                </c:pt>
                <c:pt idx="96">
                  <c:v>44507</c:v>
                </c:pt>
                <c:pt idx="97">
                  <c:v>44514</c:v>
                </c:pt>
                <c:pt idx="98">
                  <c:v>44521</c:v>
                </c:pt>
                <c:pt idx="99">
                  <c:v>44528</c:v>
                </c:pt>
                <c:pt idx="100">
                  <c:v>44535</c:v>
                </c:pt>
                <c:pt idx="101">
                  <c:v>44542</c:v>
                </c:pt>
                <c:pt idx="102">
                  <c:v>44549</c:v>
                </c:pt>
                <c:pt idx="103">
                  <c:v>44556</c:v>
                </c:pt>
                <c:pt idx="104">
                  <c:v>44563</c:v>
                </c:pt>
                <c:pt idx="105">
                  <c:v>44570</c:v>
                </c:pt>
                <c:pt idx="106">
                  <c:v>44577</c:v>
                </c:pt>
                <c:pt idx="107">
                  <c:v>44584</c:v>
                </c:pt>
                <c:pt idx="108">
                  <c:v>44591</c:v>
                </c:pt>
                <c:pt idx="109">
                  <c:v>44598</c:v>
                </c:pt>
                <c:pt idx="110">
                  <c:v>44605</c:v>
                </c:pt>
                <c:pt idx="111">
                  <c:v>44612</c:v>
                </c:pt>
                <c:pt idx="112">
                  <c:v>44619</c:v>
                </c:pt>
                <c:pt idx="113">
                  <c:v>44626</c:v>
                </c:pt>
                <c:pt idx="114">
                  <c:v>44633</c:v>
                </c:pt>
                <c:pt idx="115">
                  <c:v>44640</c:v>
                </c:pt>
                <c:pt idx="116">
                  <c:v>44647</c:v>
                </c:pt>
                <c:pt idx="117">
                  <c:v>44654</c:v>
                </c:pt>
                <c:pt idx="118">
                  <c:v>44661</c:v>
                </c:pt>
                <c:pt idx="119">
                  <c:v>44668</c:v>
                </c:pt>
                <c:pt idx="120">
                  <c:v>44675</c:v>
                </c:pt>
                <c:pt idx="121">
                  <c:v>44682</c:v>
                </c:pt>
                <c:pt idx="122">
                  <c:v>44689</c:v>
                </c:pt>
                <c:pt idx="123">
                  <c:v>44696</c:v>
                </c:pt>
                <c:pt idx="124">
                  <c:v>44703</c:v>
                </c:pt>
                <c:pt idx="125">
                  <c:v>44710</c:v>
                </c:pt>
                <c:pt idx="126">
                  <c:v>44717</c:v>
                </c:pt>
                <c:pt idx="127">
                  <c:v>44724</c:v>
                </c:pt>
                <c:pt idx="128">
                  <c:v>44731</c:v>
                </c:pt>
                <c:pt idx="129">
                  <c:v>44738</c:v>
                </c:pt>
              </c:numCache>
            </c:numRef>
          </c:cat>
          <c:val>
            <c:numRef>
              <c:f>Sheet1!$C$2:$C$131</c:f>
              <c:numCache>
                <c:formatCode>#,##0</c:formatCode>
                <c:ptCount val="1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4582800</c:v>
                </c:pt>
                <c:pt idx="19">
                  <c:v>10478200</c:v>
                </c:pt>
                <c:pt idx="20">
                  <c:v>10600700</c:v>
                </c:pt>
                <c:pt idx="21">
                  <c:v>21753900</c:v>
                </c:pt>
                <c:pt idx="22">
                  <c:v>20421100</c:v>
                </c:pt>
                <c:pt idx="23">
                  <c:v>9949400</c:v>
                </c:pt>
                <c:pt idx="24">
                  <c:v>7783700</c:v>
                </c:pt>
                <c:pt idx="25">
                  <c:v>14225200</c:v>
                </c:pt>
                <c:pt idx="26">
                  <c:v>15422000</c:v>
                </c:pt>
                <c:pt idx="27">
                  <c:v>7413900</c:v>
                </c:pt>
                <c:pt idx="28">
                  <c:v>5055400</c:v>
                </c:pt>
                <c:pt idx="29">
                  <c:v>9814500</c:v>
                </c:pt>
                <c:pt idx="30">
                  <c:v>7389900</c:v>
                </c:pt>
                <c:pt idx="31">
                  <c:v>6258000</c:v>
                </c:pt>
                <c:pt idx="32">
                  <c:v>6352400</c:v>
                </c:pt>
                <c:pt idx="33">
                  <c:v>5647500</c:v>
                </c:pt>
                <c:pt idx="34">
                  <c:v>5891400</c:v>
                </c:pt>
                <c:pt idx="35">
                  <c:v>5290700</c:v>
                </c:pt>
                <c:pt idx="36">
                  <c:v>4043900</c:v>
                </c:pt>
                <c:pt idx="37">
                  <c:v>3902300</c:v>
                </c:pt>
                <c:pt idx="38">
                  <c:v>5427500</c:v>
                </c:pt>
                <c:pt idx="39">
                  <c:v>603800</c:v>
                </c:pt>
                <c:pt idx="40">
                  <c:v>0</c:v>
                </c:pt>
                <c:pt idx="41">
                  <c:v>6434100</c:v>
                </c:pt>
                <c:pt idx="42">
                  <c:v>5620600</c:v>
                </c:pt>
                <c:pt idx="43">
                  <c:v>7068900</c:v>
                </c:pt>
                <c:pt idx="44">
                  <c:v>8442900</c:v>
                </c:pt>
                <c:pt idx="45">
                  <c:v>7393700</c:v>
                </c:pt>
                <c:pt idx="46">
                  <c:v>6484900</c:v>
                </c:pt>
                <c:pt idx="47">
                  <c:v>8332700</c:v>
                </c:pt>
                <c:pt idx="48">
                  <c:v>9746100</c:v>
                </c:pt>
                <c:pt idx="49">
                  <c:v>19964200</c:v>
                </c:pt>
                <c:pt idx="50">
                  <c:v>17752300</c:v>
                </c:pt>
                <c:pt idx="51">
                  <c:v>9059100</c:v>
                </c:pt>
                <c:pt idx="52">
                  <c:v>7923900</c:v>
                </c:pt>
                <c:pt idx="53">
                  <c:v>9703200</c:v>
                </c:pt>
                <c:pt idx="54">
                  <c:v>12415800</c:v>
                </c:pt>
                <c:pt idx="55">
                  <c:v>11396100</c:v>
                </c:pt>
                <c:pt idx="56">
                  <c:v>15846600</c:v>
                </c:pt>
                <c:pt idx="57">
                  <c:v>35912800</c:v>
                </c:pt>
                <c:pt idx="58">
                  <c:v>13907900</c:v>
                </c:pt>
                <c:pt idx="59">
                  <c:v>18957600</c:v>
                </c:pt>
                <c:pt idx="60">
                  <c:v>24979400</c:v>
                </c:pt>
                <c:pt idx="61">
                  <c:v>53217400</c:v>
                </c:pt>
                <c:pt idx="62">
                  <c:v>9709100</c:v>
                </c:pt>
                <c:pt idx="63">
                  <c:v>6590600</c:v>
                </c:pt>
                <c:pt idx="64">
                  <c:v>16300800</c:v>
                </c:pt>
                <c:pt idx="65">
                  <c:v>10737900</c:v>
                </c:pt>
                <c:pt idx="66">
                  <c:v>6086900</c:v>
                </c:pt>
                <c:pt idx="67">
                  <c:v>5724700</c:v>
                </c:pt>
                <c:pt idx="68">
                  <c:v>9141600</c:v>
                </c:pt>
                <c:pt idx="69">
                  <c:v>11110500</c:v>
                </c:pt>
                <c:pt idx="70">
                  <c:v>7256200</c:v>
                </c:pt>
                <c:pt idx="71">
                  <c:v>8631500</c:v>
                </c:pt>
                <c:pt idx="72">
                  <c:v>16858100</c:v>
                </c:pt>
                <c:pt idx="73">
                  <c:v>8883900</c:v>
                </c:pt>
                <c:pt idx="74">
                  <c:v>9394300</c:v>
                </c:pt>
                <c:pt idx="75">
                  <c:v>10353600</c:v>
                </c:pt>
                <c:pt idx="76">
                  <c:v>9929600</c:v>
                </c:pt>
                <c:pt idx="77">
                  <c:v>9480700</c:v>
                </c:pt>
                <c:pt idx="78">
                  <c:v>11557300</c:v>
                </c:pt>
                <c:pt idx="79">
                  <c:v>11099000</c:v>
                </c:pt>
                <c:pt idx="80">
                  <c:v>6572100</c:v>
                </c:pt>
                <c:pt idx="81">
                  <c:v>7057200</c:v>
                </c:pt>
                <c:pt idx="82">
                  <c:v>5249900</c:v>
                </c:pt>
                <c:pt idx="83">
                  <c:v>10458800</c:v>
                </c:pt>
                <c:pt idx="84">
                  <c:v>9929600</c:v>
                </c:pt>
                <c:pt idx="85">
                  <c:v>10059400</c:v>
                </c:pt>
                <c:pt idx="86">
                  <c:v>13328400</c:v>
                </c:pt>
                <c:pt idx="87">
                  <c:v>9287300</c:v>
                </c:pt>
                <c:pt idx="88">
                  <c:v>9529900</c:v>
                </c:pt>
                <c:pt idx="89">
                  <c:v>10583700</c:v>
                </c:pt>
                <c:pt idx="90">
                  <c:v>12290100</c:v>
                </c:pt>
                <c:pt idx="91">
                  <c:v>13701600</c:v>
                </c:pt>
                <c:pt idx="92">
                  <c:v>10513800</c:v>
                </c:pt>
                <c:pt idx="93">
                  <c:v>9850900</c:v>
                </c:pt>
                <c:pt idx="94">
                  <c:v>10827100</c:v>
                </c:pt>
                <c:pt idx="95">
                  <c:v>13664600</c:v>
                </c:pt>
                <c:pt idx="96">
                  <c:v>11178500</c:v>
                </c:pt>
                <c:pt idx="97">
                  <c:v>13714300</c:v>
                </c:pt>
                <c:pt idx="98">
                  <c:v>12812400</c:v>
                </c:pt>
                <c:pt idx="99">
                  <c:v>13049500</c:v>
                </c:pt>
                <c:pt idx="100">
                  <c:v>23471900</c:v>
                </c:pt>
                <c:pt idx="101">
                  <c:v>24472200</c:v>
                </c:pt>
                <c:pt idx="102">
                  <c:v>21970700</c:v>
                </c:pt>
                <c:pt idx="103">
                  <c:v>14861000</c:v>
                </c:pt>
                <c:pt idx="104">
                  <c:v>4491300</c:v>
                </c:pt>
                <c:pt idx="105">
                  <c:v>4829100</c:v>
                </c:pt>
                <c:pt idx="106">
                  <c:v>5997700</c:v>
                </c:pt>
                <c:pt idx="107">
                  <c:v>6616900</c:v>
                </c:pt>
                <c:pt idx="108">
                  <c:v>13909200</c:v>
                </c:pt>
                <c:pt idx="109">
                  <c:v>24121500</c:v>
                </c:pt>
                <c:pt idx="110">
                  <c:v>0</c:v>
                </c:pt>
                <c:pt idx="111">
                  <c:v>0</c:v>
                </c:pt>
                <c:pt idx="112">
                  <c:v>0</c:v>
                </c:pt>
                <c:pt idx="113">
                  <c:v>12387500</c:v>
                </c:pt>
                <c:pt idx="114">
                  <c:v>11299100</c:v>
                </c:pt>
                <c:pt idx="115">
                  <c:v>11826100</c:v>
                </c:pt>
                <c:pt idx="116">
                  <c:v>0</c:v>
                </c:pt>
                <c:pt idx="117">
                  <c:v>1309700</c:v>
                </c:pt>
                <c:pt idx="118">
                  <c:v>5997400</c:v>
                </c:pt>
                <c:pt idx="119">
                  <c:v>0</c:v>
                </c:pt>
                <c:pt idx="120">
                  <c:v>0</c:v>
                </c:pt>
                <c:pt idx="121" formatCode="_-* #,##0_-;\-* #,##0_-;_-* &quot;-&quot;??_-;_-@_-">
                  <c:v>0</c:v>
                </c:pt>
                <c:pt idx="122" formatCode="_-* #,##0_-;\-* #,##0_-;_-* &quot;-&quot;??_-;_-@_-">
                  <c:v>0</c:v>
                </c:pt>
                <c:pt idx="123" formatCode="_-* #,##0_-;\-* #,##0_-;_-* &quot;-&quot;??_-;_-@_-">
                  <c:v>0</c:v>
                </c:pt>
                <c:pt idx="124" formatCode="_-* #,##0_-;\-* #,##0_-;_-* &quot;-&quot;??_-;_-@_-">
                  <c:v>0</c:v>
                </c:pt>
                <c:pt idx="125" formatCode="_-* #,##0_-;\-* #,##0_-;_-* &quot;-&quot;??_-;_-@_-">
                  <c:v>0</c:v>
                </c:pt>
                <c:pt idx="126" formatCode="_-* #,##0_-;\-* #,##0_-;_-* &quot;-&quot;??_-;_-@_-">
                  <c:v>0</c:v>
                </c:pt>
                <c:pt idx="127" formatCode="_-* #,##0_-;\-* #,##0_-;_-* &quot;-&quot;??_-;_-@_-">
                  <c:v>0</c:v>
                </c:pt>
                <c:pt idx="128" formatCode="_-* #,##0_-;\-* #,##0_-;_-* &quot;-&quot;??_-;_-@_-">
                  <c:v>0</c:v>
                </c:pt>
                <c:pt idx="129" formatCode="_-* #,##0_-;\-* #,##0_-;_-* &quot;-&quot;??_-;_-@_-">
                  <c:v>0</c:v>
                </c:pt>
              </c:numCache>
            </c:numRef>
          </c:val>
          <c:smooth val="1"/>
          <c:extLst>
            <c:ext xmlns:c16="http://schemas.microsoft.com/office/drawing/2014/chart" uri="{C3380CC4-5D6E-409C-BE32-E72D297353CC}">
              <c16:uniqueId val="{00000001-7EAD-45AF-9507-7D007FCA5010}"/>
            </c:ext>
          </c:extLst>
        </c:ser>
        <c:dLbls>
          <c:showLegendKey val="0"/>
          <c:showVal val="0"/>
          <c:showCatName val="0"/>
          <c:showSerName val="0"/>
          <c:showPercent val="0"/>
          <c:showBubbleSize val="0"/>
        </c:dLbls>
        <c:marker val="1"/>
        <c:smooth val="0"/>
        <c:axId val="591348864"/>
        <c:axId val="92617152"/>
      </c:lineChart>
      <c:dateAx>
        <c:axId val="687299008"/>
        <c:scaling>
          <c:orientation val="minMax"/>
          <c:min val="43831"/>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3184"/>
        <c:crosses val="autoZero"/>
        <c:auto val="1"/>
        <c:lblOffset val="100"/>
        <c:baseTimeUnit val="days"/>
      </c:dateAx>
      <c:valAx>
        <c:axId val="68729318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Relative Google Search Volume (Index)</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9008"/>
        <c:crosses val="autoZero"/>
        <c:crossBetween val="between"/>
      </c:valAx>
      <c:valAx>
        <c:axId val="92617152"/>
        <c:scaling>
          <c:orientation val="minMax"/>
          <c:min val="0"/>
        </c:scaling>
        <c:delete val="0"/>
        <c:axPos val="r"/>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TV Exposures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91348864"/>
        <c:crosses val="max"/>
        <c:crossBetween val="between"/>
      </c:valAx>
      <c:dateAx>
        <c:axId val="591348864"/>
        <c:scaling>
          <c:orientation val="minMax"/>
        </c:scaling>
        <c:delete val="1"/>
        <c:axPos val="b"/>
        <c:numFmt formatCode="m/d/yyyy" sourceLinked="1"/>
        <c:majorTickMark val="out"/>
        <c:minorTickMark val="none"/>
        <c:tickLblPos val="nextTo"/>
        <c:crossAx val="92617152"/>
        <c:crosses val="autoZero"/>
        <c:auto val="1"/>
        <c:lblOffset val="100"/>
        <c:baseTimeUnit val="days"/>
      </c:dateAx>
      <c:spPr>
        <a:noFill/>
        <a:ln>
          <a:noFill/>
        </a:ln>
        <a:effectLst/>
      </c:spPr>
    </c:plotArea>
    <c:legend>
      <c:legendPos val="t"/>
      <c:layout>
        <c:manualLayout>
          <c:xMode val="edge"/>
          <c:yMode val="edge"/>
          <c:x val="5.1948703703703705E-2"/>
          <c:y val="0.1125148148148148"/>
          <c:w val="0.24699148148148148"/>
          <c:h val="0.1284856060606060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Search volume for 'Mindful Chef'</c:v>
                </c:pt>
              </c:strCache>
            </c:strRef>
          </c:tx>
          <c:spPr>
            <a:ln w="28575" cap="rnd">
              <a:solidFill>
                <a:srgbClr val="00B050"/>
              </a:solidFill>
              <a:round/>
            </a:ln>
            <a:effectLst/>
          </c:spPr>
          <c:marker>
            <c:symbol val="none"/>
          </c:marker>
          <c:dLbls>
            <c:dLbl>
              <c:idx val="11"/>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r>
                      <a:rPr lang="en-US" dirty="0"/>
                      <a:t>UK Lockdown</a:t>
                    </a:r>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0-6C1E-44D5-B4D7-AC84AC1431AC}"/>
                </c:ext>
              </c:extLst>
            </c:dLbl>
            <c:dLbl>
              <c:idx val="52"/>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r>
                      <a:rPr lang="en-US" dirty="0"/>
                      <a:t>UK Lockdown</a:t>
                    </a:r>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1-6C1E-44D5-B4D7-AC84AC1431AC}"/>
                </c:ext>
              </c:extLst>
            </c:dLbl>
            <c:dLbl>
              <c:idx val="103"/>
              <c:layout>
                <c:manualLayout>
                  <c:x val="-0.21637037037037038"/>
                  <c:y val="-2.0578703703703703E-2"/>
                </c:manualLayout>
              </c:layout>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r>
                      <a:rPr lang="en-US" dirty="0"/>
                      <a:t>Waitrose partners with Mindful</a:t>
                    </a:r>
                    <a:r>
                      <a:rPr lang="en-US" baseline="0" dirty="0"/>
                      <a:t> Chef</a:t>
                    </a:r>
                    <a:endParaRPr lang="en-US" dirty="0"/>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2-6C1E-44D5-B4D7-AC84AC1431A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Sheet1!$A$2:$A$131</c:f>
              <c:numCache>
                <c:formatCode>m/d/yyyy</c:formatCode>
                <c:ptCount val="130"/>
                <c:pt idx="0">
                  <c:v>43835</c:v>
                </c:pt>
                <c:pt idx="1">
                  <c:v>43842</c:v>
                </c:pt>
                <c:pt idx="2">
                  <c:v>43849</c:v>
                </c:pt>
                <c:pt idx="3">
                  <c:v>43856</c:v>
                </c:pt>
                <c:pt idx="4">
                  <c:v>43863</c:v>
                </c:pt>
                <c:pt idx="5">
                  <c:v>43870</c:v>
                </c:pt>
                <c:pt idx="6">
                  <c:v>43877</c:v>
                </c:pt>
                <c:pt idx="7">
                  <c:v>43884</c:v>
                </c:pt>
                <c:pt idx="8">
                  <c:v>43891</c:v>
                </c:pt>
                <c:pt idx="9">
                  <c:v>43898</c:v>
                </c:pt>
                <c:pt idx="10">
                  <c:v>43905</c:v>
                </c:pt>
                <c:pt idx="11">
                  <c:v>43912</c:v>
                </c:pt>
                <c:pt idx="12">
                  <c:v>43919</c:v>
                </c:pt>
                <c:pt idx="13">
                  <c:v>43926</c:v>
                </c:pt>
                <c:pt idx="14">
                  <c:v>43933</c:v>
                </c:pt>
                <c:pt idx="15">
                  <c:v>43940</c:v>
                </c:pt>
                <c:pt idx="16">
                  <c:v>43947</c:v>
                </c:pt>
                <c:pt idx="17">
                  <c:v>43954</c:v>
                </c:pt>
                <c:pt idx="18">
                  <c:v>43961</c:v>
                </c:pt>
                <c:pt idx="19">
                  <c:v>43968</c:v>
                </c:pt>
                <c:pt idx="20">
                  <c:v>43975</c:v>
                </c:pt>
                <c:pt idx="21">
                  <c:v>43982</c:v>
                </c:pt>
                <c:pt idx="22">
                  <c:v>43989</c:v>
                </c:pt>
                <c:pt idx="23">
                  <c:v>43996</c:v>
                </c:pt>
                <c:pt idx="24">
                  <c:v>44003</c:v>
                </c:pt>
                <c:pt idx="25">
                  <c:v>44010</c:v>
                </c:pt>
                <c:pt idx="26">
                  <c:v>44017</c:v>
                </c:pt>
                <c:pt idx="27">
                  <c:v>44024</c:v>
                </c:pt>
                <c:pt idx="28">
                  <c:v>44031</c:v>
                </c:pt>
                <c:pt idx="29">
                  <c:v>44038</c:v>
                </c:pt>
                <c:pt idx="30">
                  <c:v>44045</c:v>
                </c:pt>
                <c:pt idx="31">
                  <c:v>44052</c:v>
                </c:pt>
                <c:pt idx="32">
                  <c:v>44059</c:v>
                </c:pt>
                <c:pt idx="33">
                  <c:v>44066</c:v>
                </c:pt>
                <c:pt idx="34">
                  <c:v>44073</c:v>
                </c:pt>
                <c:pt idx="35">
                  <c:v>44080</c:v>
                </c:pt>
                <c:pt idx="36">
                  <c:v>44087</c:v>
                </c:pt>
                <c:pt idx="37">
                  <c:v>44094</c:v>
                </c:pt>
                <c:pt idx="38">
                  <c:v>44101</c:v>
                </c:pt>
                <c:pt idx="39">
                  <c:v>44108</c:v>
                </c:pt>
                <c:pt idx="40">
                  <c:v>44115</c:v>
                </c:pt>
                <c:pt idx="41">
                  <c:v>44122</c:v>
                </c:pt>
                <c:pt idx="42">
                  <c:v>44129</c:v>
                </c:pt>
                <c:pt idx="43">
                  <c:v>44136</c:v>
                </c:pt>
                <c:pt idx="44">
                  <c:v>44143</c:v>
                </c:pt>
                <c:pt idx="45">
                  <c:v>44150</c:v>
                </c:pt>
                <c:pt idx="46">
                  <c:v>44157</c:v>
                </c:pt>
                <c:pt idx="47">
                  <c:v>44164</c:v>
                </c:pt>
                <c:pt idx="48">
                  <c:v>44171</c:v>
                </c:pt>
                <c:pt idx="49">
                  <c:v>44178</c:v>
                </c:pt>
                <c:pt idx="50">
                  <c:v>44185</c:v>
                </c:pt>
                <c:pt idx="51">
                  <c:v>44192</c:v>
                </c:pt>
                <c:pt idx="52">
                  <c:v>44199</c:v>
                </c:pt>
                <c:pt idx="53">
                  <c:v>44206</c:v>
                </c:pt>
                <c:pt idx="54">
                  <c:v>44213</c:v>
                </c:pt>
                <c:pt idx="55">
                  <c:v>44220</c:v>
                </c:pt>
                <c:pt idx="56">
                  <c:v>44227</c:v>
                </c:pt>
                <c:pt idx="57">
                  <c:v>44234</c:v>
                </c:pt>
                <c:pt idx="58">
                  <c:v>44241</c:v>
                </c:pt>
                <c:pt idx="59">
                  <c:v>44248</c:v>
                </c:pt>
                <c:pt idx="60">
                  <c:v>44255</c:v>
                </c:pt>
                <c:pt idx="61">
                  <c:v>44262</c:v>
                </c:pt>
                <c:pt idx="62">
                  <c:v>44269</c:v>
                </c:pt>
                <c:pt idx="63">
                  <c:v>44276</c:v>
                </c:pt>
                <c:pt idx="64">
                  <c:v>44283</c:v>
                </c:pt>
                <c:pt idx="65">
                  <c:v>44290</c:v>
                </c:pt>
                <c:pt idx="66">
                  <c:v>44297</c:v>
                </c:pt>
                <c:pt idx="67">
                  <c:v>44304</c:v>
                </c:pt>
                <c:pt idx="68">
                  <c:v>44311</c:v>
                </c:pt>
                <c:pt idx="69">
                  <c:v>44318</c:v>
                </c:pt>
                <c:pt idx="70">
                  <c:v>44325</c:v>
                </c:pt>
                <c:pt idx="71">
                  <c:v>44332</c:v>
                </c:pt>
                <c:pt idx="72">
                  <c:v>44339</c:v>
                </c:pt>
                <c:pt idx="73">
                  <c:v>44346</c:v>
                </c:pt>
                <c:pt idx="74">
                  <c:v>44353</c:v>
                </c:pt>
                <c:pt idx="75">
                  <c:v>44360</c:v>
                </c:pt>
                <c:pt idx="76">
                  <c:v>44367</c:v>
                </c:pt>
                <c:pt idx="77">
                  <c:v>44374</c:v>
                </c:pt>
                <c:pt idx="78">
                  <c:v>44381</c:v>
                </c:pt>
                <c:pt idx="79">
                  <c:v>44388</c:v>
                </c:pt>
                <c:pt idx="80">
                  <c:v>44395</c:v>
                </c:pt>
                <c:pt idx="81">
                  <c:v>44402</c:v>
                </c:pt>
                <c:pt idx="82">
                  <c:v>44409</c:v>
                </c:pt>
                <c:pt idx="83">
                  <c:v>44416</c:v>
                </c:pt>
                <c:pt idx="84">
                  <c:v>44423</c:v>
                </c:pt>
                <c:pt idx="85">
                  <c:v>44430</c:v>
                </c:pt>
                <c:pt idx="86">
                  <c:v>44437</c:v>
                </c:pt>
                <c:pt idx="87">
                  <c:v>44444</c:v>
                </c:pt>
                <c:pt idx="88">
                  <c:v>44451</c:v>
                </c:pt>
                <c:pt idx="89">
                  <c:v>44458</c:v>
                </c:pt>
                <c:pt idx="90">
                  <c:v>44465</c:v>
                </c:pt>
                <c:pt idx="91">
                  <c:v>44472</c:v>
                </c:pt>
                <c:pt idx="92">
                  <c:v>44479</c:v>
                </c:pt>
                <c:pt idx="93">
                  <c:v>44486</c:v>
                </c:pt>
                <c:pt idx="94">
                  <c:v>44493</c:v>
                </c:pt>
                <c:pt idx="95">
                  <c:v>44500</c:v>
                </c:pt>
                <c:pt idx="96">
                  <c:v>44507</c:v>
                </c:pt>
                <c:pt idx="97">
                  <c:v>44514</c:v>
                </c:pt>
                <c:pt idx="98">
                  <c:v>44521</c:v>
                </c:pt>
                <c:pt idx="99">
                  <c:v>44528</c:v>
                </c:pt>
                <c:pt idx="100">
                  <c:v>44535</c:v>
                </c:pt>
                <c:pt idx="101">
                  <c:v>44542</c:v>
                </c:pt>
                <c:pt idx="102">
                  <c:v>44549</c:v>
                </c:pt>
                <c:pt idx="103">
                  <c:v>44556</c:v>
                </c:pt>
                <c:pt idx="104">
                  <c:v>44563</c:v>
                </c:pt>
                <c:pt idx="105">
                  <c:v>44570</c:v>
                </c:pt>
                <c:pt idx="106">
                  <c:v>44577</c:v>
                </c:pt>
                <c:pt idx="107">
                  <c:v>44584</c:v>
                </c:pt>
                <c:pt idx="108">
                  <c:v>44591</c:v>
                </c:pt>
                <c:pt idx="109">
                  <c:v>44598</c:v>
                </c:pt>
                <c:pt idx="110">
                  <c:v>44605</c:v>
                </c:pt>
                <c:pt idx="111">
                  <c:v>44612</c:v>
                </c:pt>
                <c:pt idx="112">
                  <c:v>44619</c:v>
                </c:pt>
                <c:pt idx="113">
                  <c:v>44626</c:v>
                </c:pt>
                <c:pt idx="114">
                  <c:v>44633</c:v>
                </c:pt>
                <c:pt idx="115">
                  <c:v>44640</c:v>
                </c:pt>
                <c:pt idx="116">
                  <c:v>44647</c:v>
                </c:pt>
                <c:pt idx="117">
                  <c:v>44654</c:v>
                </c:pt>
                <c:pt idx="118">
                  <c:v>44661</c:v>
                </c:pt>
                <c:pt idx="119">
                  <c:v>44668</c:v>
                </c:pt>
                <c:pt idx="120">
                  <c:v>44675</c:v>
                </c:pt>
                <c:pt idx="121">
                  <c:v>44682</c:v>
                </c:pt>
                <c:pt idx="122">
                  <c:v>44689</c:v>
                </c:pt>
                <c:pt idx="123">
                  <c:v>44696</c:v>
                </c:pt>
                <c:pt idx="124">
                  <c:v>44703</c:v>
                </c:pt>
                <c:pt idx="125">
                  <c:v>44710</c:v>
                </c:pt>
                <c:pt idx="126">
                  <c:v>44717</c:v>
                </c:pt>
                <c:pt idx="127">
                  <c:v>44724</c:v>
                </c:pt>
                <c:pt idx="128">
                  <c:v>44731</c:v>
                </c:pt>
                <c:pt idx="129">
                  <c:v>44738</c:v>
                </c:pt>
              </c:numCache>
            </c:numRef>
          </c:cat>
          <c:val>
            <c:numRef>
              <c:f>Sheet1!$B$2:$B$131</c:f>
              <c:numCache>
                <c:formatCode>General</c:formatCode>
                <c:ptCount val="130"/>
                <c:pt idx="0">
                  <c:v>21</c:v>
                </c:pt>
                <c:pt idx="1">
                  <c:v>18</c:v>
                </c:pt>
                <c:pt idx="2">
                  <c:v>18</c:v>
                </c:pt>
                <c:pt idx="3">
                  <c:v>11</c:v>
                </c:pt>
                <c:pt idx="4">
                  <c:v>9</c:v>
                </c:pt>
                <c:pt idx="5">
                  <c:v>12</c:v>
                </c:pt>
                <c:pt idx="6">
                  <c:v>11</c:v>
                </c:pt>
                <c:pt idx="7">
                  <c:v>15</c:v>
                </c:pt>
                <c:pt idx="8">
                  <c:v>17</c:v>
                </c:pt>
                <c:pt idx="9">
                  <c:v>15</c:v>
                </c:pt>
                <c:pt idx="10">
                  <c:v>25</c:v>
                </c:pt>
                <c:pt idx="11">
                  <c:v>57</c:v>
                </c:pt>
                <c:pt idx="12">
                  <c:v>48</c:v>
                </c:pt>
                <c:pt idx="13">
                  <c:v>41</c:v>
                </c:pt>
                <c:pt idx="14">
                  <c:v>44</c:v>
                </c:pt>
                <c:pt idx="15">
                  <c:v>40</c:v>
                </c:pt>
                <c:pt idx="16">
                  <c:v>48</c:v>
                </c:pt>
                <c:pt idx="17">
                  <c:v>45</c:v>
                </c:pt>
                <c:pt idx="18">
                  <c:v>38</c:v>
                </c:pt>
                <c:pt idx="19">
                  <c:v>41</c:v>
                </c:pt>
                <c:pt idx="20">
                  <c:v>35</c:v>
                </c:pt>
                <c:pt idx="21">
                  <c:v>34</c:v>
                </c:pt>
                <c:pt idx="22">
                  <c:v>31</c:v>
                </c:pt>
                <c:pt idx="23">
                  <c:v>36</c:v>
                </c:pt>
                <c:pt idx="24">
                  <c:v>27</c:v>
                </c:pt>
                <c:pt idx="25">
                  <c:v>28</c:v>
                </c:pt>
                <c:pt idx="26">
                  <c:v>20</c:v>
                </c:pt>
                <c:pt idx="27">
                  <c:v>21</c:v>
                </c:pt>
                <c:pt idx="28">
                  <c:v>20</c:v>
                </c:pt>
                <c:pt idx="29">
                  <c:v>22</c:v>
                </c:pt>
                <c:pt idx="30">
                  <c:v>21</c:v>
                </c:pt>
                <c:pt idx="31">
                  <c:v>20</c:v>
                </c:pt>
                <c:pt idx="32">
                  <c:v>14</c:v>
                </c:pt>
                <c:pt idx="33">
                  <c:v>15</c:v>
                </c:pt>
                <c:pt idx="34">
                  <c:v>20</c:v>
                </c:pt>
                <c:pt idx="35">
                  <c:v>20</c:v>
                </c:pt>
                <c:pt idx="36">
                  <c:v>26</c:v>
                </c:pt>
                <c:pt idx="37">
                  <c:v>21</c:v>
                </c:pt>
                <c:pt idx="38">
                  <c:v>17</c:v>
                </c:pt>
                <c:pt idx="39">
                  <c:v>19</c:v>
                </c:pt>
                <c:pt idx="40">
                  <c:v>20</c:v>
                </c:pt>
                <c:pt idx="41">
                  <c:v>17</c:v>
                </c:pt>
                <c:pt idx="42">
                  <c:v>19</c:v>
                </c:pt>
                <c:pt idx="43">
                  <c:v>24</c:v>
                </c:pt>
                <c:pt idx="44">
                  <c:v>20</c:v>
                </c:pt>
                <c:pt idx="45">
                  <c:v>24</c:v>
                </c:pt>
                <c:pt idx="46">
                  <c:v>18</c:v>
                </c:pt>
                <c:pt idx="47">
                  <c:v>13</c:v>
                </c:pt>
                <c:pt idx="48">
                  <c:v>11</c:v>
                </c:pt>
                <c:pt idx="49">
                  <c:v>15</c:v>
                </c:pt>
                <c:pt idx="50">
                  <c:v>15</c:v>
                </c:pt>
                <c:pt idx="51">
                  <c:v>79</c:v>
                </c:pt>
                <c:pt idx="52">
                  <c:v>71</c:v>
                </c:pt>
                <c:pt idx="53">
                  <c:v>55</c:v>
                </c:pt>
                <c:pt idx="54">
                  <c:v>47</c:v>
                </c:pt>
                <c:pt idx="55">
                  <c:v>61</c:v>
                </c:pt>
                <c:pt idx="56">
                  <c:v>48</c:v>
                </c:pt>
                <c:pt idx="57">
                  <c:v>38</c:v>
                </c:pt>
                <c:pt idx="58">
                  <c:v>40</c:v>
                </c:pt>
                <c:pt idx="59">
                  <c:v>28</c:v>
                </c:pt>
                <c:pt idx="60">
                  <c:v>35</c:v>
                </c:pt>
                <c:pt idx="61">
                  <c:v>31</c:v>
                </c:pt>
                <c:pt idx="62">
                  <c:v>34</c:v>
                </c:pt>
                <c:pt idx="63">
                  <c:v>25</c:v>
                </c:pt>
                <c:pt idx="64">
                  <c:v>28</c:v>
                </c:pt>
                <c:pt idx="65">
                  <c:v>28</c:v>
                </c:pt>
                <c:pt idx="66">
                  <c:v>21</c:v>
                </c:pt>
                <c:pt idx="67">
                  <c:v>22</c:v>
                </c:pt>
                <c:pt idx="68">
                  <c:v>25</c:v>
                </c:pt>
                <c:pt idx="69">
                  <c:v>22</c:v>
                </c:pt>
                <c:pt idx="70">
                  <c:v>21</c:v>
                </c:pt>
                <c:pt idx="71">
                  <c:v>20</c:v>
                </c:pt>
                <c:pt idx="72">
                  <c:v>18</c:v>
                </c:pt>
                <c:pt idx="73">
                  <c:v>23</c:v>
                </c:pt>
                <c:pt idx="74">
                  <c:v>21</c:v>
                </c:pt>
                <c:pt idx="75">
                  <c:v>19</c:v>
                </c:pt>
                <c:pt idx="76">
                  <c:v>19</c:v>
                </c:pt>
                <c:pt idx="77">
                  <c:v>17</c:v>
                </c:pt>
                <c:pt idx="78">
                  <c:v>19</c:v>
                </c:pt>
                <c:pt idx="79">
                  <c:v>15</c:v>
                </c:pt>
                <c:pt idx="80">
                  <c:v>19</c:v>
                </c:pt>
                <c:pt idx="81">
                  <c:v>18</c:v>
                </c:pt>
                <c:pt idx="82">
                  <c:v>18</c:v>
                </c:pt>
                <c:pt idx="83">
                  <c:v>13</c:v>
                </c:pt>
                <c:pt idx="84">
                  <c:v>16</c:v>
                </c:pt>
                <c:pt idx="85">
                  <c:v>16</c:v>
                </c:pt>
                <c:pt idx="86">
                  <c:v>23</c:v>
                </c:pt>
                <c:pt idx="87">
                  <c:v>22</c:v>
                </c:pt>
                <c:pt idx="88">
                  <c:v>19</c:v>
                </c:pt>
                <c:pt idx="89">
                  <c:v>19</c:v>
                </c:pt>
                <c:pt idx="90">
                  <c:v>20</c:v>
                </c:pt>
                <c:pt idx="91">
                  <c:v>17</c:v>
                </c:pt>
                <c:pt idx="92">
                  <c:v>18</c:v>
                </c:pt>
                <c:pt idx="93">
                  <c:v>12</c:v>
                </c:pt>
                <c:pt idx="94">
                  <c:v>12</c:v>
                </c:pt>
                <c:pt idx="95">
                  <c:v>13</c:v>
                </c:pt>
                <c:pt idx="96">
                  <c:v>12</c:v>
                </c:pt>
                <c:pt idx="97">
                  <c:v>14</c:v>
                </c:pt>
                <c:pt idx="98">
                  <c:v>11</c:v>
                </c:pt>
                <c:pt idx="99">
                  <c:v>15</c:v>
                </c:pt>
                <c:pt idx="100">
                  <c:v>11</c:v>
                </c:pt>
                <c:pt idx="101">
                  <c:v>13</c:v>
                </c:pt>
                <c:pt idx="102">
                  <c:v>12</c:v>
                </c:pt>
                <c:pt idx="103">
                  <c:v>100</c:v>
                </c:pt>
                <c:pt idx="104">
                  <c:v>92</c:v>
                </c:pt>
                <c:pt idx="105">
                  <c:v>64</c:v>
                </c:pt>
                <c:pt idx="106">
                  <c:v>40</c:v>
                </c:pt>
                <c:pt idx="107">
                  <c:v>39</c:v>
                </c:pt>
                <c:pt idx="108">
                  <c:v>39</c:v>
                </c:pt>
                <c:pt idx="109">
                  <c:v>27</c:v>
                </c:pt>
                <c:pt idx="110">
                  <c:v>24</c:v>
                </c:pt>
                <c:pt idx="111">
                  <c:v>22</c:v>
                </c:pt>
                <c:pt idx="112">
                  <c:v>19</c:v>
                </c:pt>
                <c:pt idx="113">
                  <c:v>19</c:v>
                </c:pt>
                <c:pt idx="114">
                  <c:v>16</c:v>
                </c:pt>
                <c:pt idx="115">
                  <c:v>14</c:v>
                </c:pt>
                <c:pt idx="116">
                  <c:v>16</c:v>
                </c:pt>
                <c:pt idx="117">
                  <c:v>16</c:v>
                </c:pt>
                <c:pt idx="118">
                  <c:v>16</c:v>
                </c:pt>
                <c:pt idx="119">
                  <c:v>14</c:v>
                </c:pt>
                <c:pt idx="120">
                  <c:v>16</c:v>
                </c:pt>
                <c:pt idx="121">
                  <c:v>16</c:v>
                </c:pt>
                <c:pt idx="122">
                  <c:v>21</c:v>
                </c:pt>
                <c:pt idx="123">
                  <c:v>13</c:v>
                </c:pt>
                <c:pt idx="124">
                  <c:v>16</c:v>
                </c:pt>
                <c:pt idx="125">
                  <c:v>13</c:v>
                </c:pt>
                <c:pt idx="126">
                  <c:v>15</c:v>
                </c:pt>
                <c:pt idx="127">
                  <c:v>13</c:v>
                </c:pt>
                <c:pt idx="128">
                  <c:v>17</c:v>
                </c:pt>
                <c:pt idx="129">
                  <c:v>15</c:v>
                </c:pt>
              </c:numCache>
            </c:numRef>
          </c:val>
          <c:smooth val="1"/>
          <c:extLst>
            <c:ext xmlns:c16="http://schemas.microsoft.com/office/drawing/2014/chart" uri="{C3380CC4-5D6E-409C-BE32-E72D297353CC}">
              <c16:uniqueId val="{00000000-7EAD-45AF-9507-7D007FCA5010}"/>
            </c:ext>
          </c:extLst>
        </c:ser>
        <c:dLbls>
          <c:showLegendKey val="0"/>
          <c:showVal val="0"/>
          <c:showCatName val="0"/>
          <c:showSerName val="0"/>
          <c:showPercent val="0"/>
          <c:showBubbleSize val="0"/>
        </c:dLbls>
        <c:marker val="1"/>
        <c:smooth val="0"/>
        <c:axId val="687299008"/>
        <c:axId val="687293184"/>
      </c:lineChart>
      <c:lineChart>
        <c:grouping val="standard"/>
        <c:varyColors val="0"/>
        <c:ser>
          <c:idx val="1"/>
          <c:order val="1"/>
          <c:tx>
            <c:strRef>
              <c:f>Sheet1!$C$1</c:f>
              <c:strCache>
                <c:ptCount val="1"/>
                <c:pt idx="0">
                  <c:v>TV Exposures</c:v>
                </c:pt>
              </c:strCache>
            </c:strRef>
          </c:tx>
          <c:spPr>
            <a:ln w="28575" cap="rnd">
              <a:solidFill>
                <a:srgbClr val="FF0000"/>
              </a:solidFill>
              <a:prstDash val="sysDash"/>
              <a:round/>
            </a:ln>
            <a:effectLst/>
          </c:spPr>
          <c:marker>
            <c:symbol val="none"/>
          </c:marker>
          <c:cat>
            <c:numRef>
              <c:f>Sheet1!$A$2:$A$131</c:f>
              <c:numCache>
                <c:formatCode>m/d/yyyy</c:formatCode>
                <c:ptCount val="130"/>
                <c:pt idx="0">
                  <c:v>43835</c:v>
                </c:pt>
                <c:pt idx="1">
                  <c:v>43842</c:v>
                </c:pt>
                <c:pt idx="2">
                  <c:v>43849</c:v>
                </c:pt>
                <c:pt idx="3">
                  <c:v>43856</c:v>
                </c:pt>
                <c:pt idx="4">
                  <c:v>43863</c:v>
                </c:pt>
                <c:pt idx="5">
                  <c:v>43870</c:v>
                </c:pt>
                <c:pt idx="6">
                  <c:v>43877</c:v>
                </c:pt>
                <c:pt idx="7">
                  <c:v>43884</c:v>
                </c:pt>
                <c:pt idx="8">
                  <c:v>43891</c:v>
                </c:pt>
                <c:pt idx="9">
                  <c:v>43898</c:v>
                </c:pt>
                <c:pt idx="10">
                  <c:v>43905</c:v>
                </c:pt>
                <c:pt idx="11">
                  <c:v>43912</c:v>
                </c:pt>
                <c:pt idx="12">
                  <c:v>43919</c:v>
                </c:pt>
                <c:pt idx="13">
                  <c:v>43926</c:v>
                </c:pt>
                <c:pt idx="14">
                  <c:v>43933</c:v>
                </c:pt>
                <c:pt idx="15">
                  <c:v>43940</c:v>
                </c:pt>
                <c:pt idx="16">
                  <c:v>43947</c:v>
                </c:pt>
                <c:pt idx="17">
                  <c:v>43954</c:v>
                </c:pt>
                <c:pt idx="18">
                  <c:v>43961</c:v>
                </c:pt>
                <c:pt idx="19">
                  <c:v>43968</c:v>
                </c:pt>
                <c:pt idx="20">
                  <c:v>43975</c:v>
                </c:pt>
                <c:pt idx="21">
                  <c:v>43982</c:v>
                </c:pt>
                <c:pt idx="22">
                  <c:v>43989</c:v>
                </c:pt>
                <c:pt idx="23">
                  <c:v>43996</c:v>
                </c:pt>
                <c:pt idx="24">
                  <c:v>44003</c:v>
                </c:pt>
                <c:pt idx="25">
                  <c:v>44010</c:v>
                </c:pt>
                <c:pt idx="26">
                  <c:v>44017</c:v>
                </c:pt>
                <c:pt idx="27">
                  <c:v>44024</c:v>
                </c:pt>
                <c:pt idx="28">
                  <c:v>44031</c:v>
                </c:pt>
                <c:pt idx="29">
                  <c:v>44038</c:v>
                </c:pt>
                <c:pt idx="30">
                  <c:v>44045</c:v>
                </c:pt>
                <c:pt idx="31">
                  <c:v>44052</c:v>
                </c:pt>
                <c:pt idx="32">
                  <c:v>44059</c:v>
                </c:pt>
                <c:pt idx="33">
                  <c:v>44066</c:v>
                </c:pt>
                <c:pt idx="34">
                  <c:v>44073</c:v>
                </c:pt>
                <c:pt idx="35">
                  <c:v>44080</c:v>
                </c:pt>
                <c:pt idx="36">
                  <c:v>44087</c:v>
                </c:pt>
                <c:pt idx="37">
                  <c:v>44094</c:v>
                </c:pt>
                <c:pt idx="38">
                  <c:v>44101</c:v>
                </c:pt>
                <c:pt idx="39">
                  <c:v>44108</c:v>
                </c:pt>
                <c:pt idx="40">
                  <c:v>44115</c:v>
                </c:pt>
                <c:pt idx="41">
                  <c:v>44122</c:v>
                </c:pt>
                <c:pt idx="42">
                  <c:v>44129</c:v>
                </c:pt>
                <c:pt idx="43">
                  <c:v>44136</c:v>
                </c:pt>
                <c:pt idx="44">
                  <c:v>44143</c:v>
                </c:pt>
                <c:pt idx="45">
                  <c:v>44150</c:v>
                </c:pt>
                <c:pt idx="46">
                  <c:v>44157</c:v>
                </c:pt>
                <c:pt idx="47">
                  <c:v>44164</c:v>
                </c:pt>
                <c:pt idx="48">
                  <c:v>44171</c:v>
                </c:pt>
                <c:pt idx="49">
                  <c:v>44178</c:v>
                </c:pt>
                <c:pt idx="50">
                  <c:v>44185</c:v>
                </c:pt>
                <c:pt idx="51">
                  <c:v>44192</c:v>
                </c:pt>
                <c:pt idx="52">
                  <c:v>44199</c:v>
                </c:pt>
                <c:pt idx="53">
                  <c:v>44206</c:v>
                </c:pt>
                <c:pt idx="54">
                  <c:v>44213</c:v>
                </c:pt>
                <c:pt idx="55">
                  <c:v>44220</c:v>
                </c:pt>
                <c:pt idx="56">
                  <c:v>44227</c:v>
                </c:pt>
                <c:pt idx="57">
                  <c:v>44234</c:v>
                </c:pt>
                <c:pt idx="58">
                  <c:v>44241</c:v>
                </c:pt>
                <c:pt idx="59">
                  <c:v>44248</c:v>
                </c:pt>
                <c:pt idx="60">
                  <c:v>44255</c:v>
                </c:pt>
                <c:pt idx="61">
                  <c:v>44262</c:v>
                </c:pt>
                <c:pt idx="62">
                  <c:v>44269</c:v>
                </c:pt>
                <c:pt idx="63">
                  <c:v>44276</c:v>
                </c:pt>
                <c:pt idx="64">
                  <c:v>44283</c:v>
                </c:pt>
                <c:pt idx="65">
                  <c:v>44290</c:v>
                </c:pt>
                <c:pt idx="66">
                  <c:v>44297</c:v>
                </c:pt>
                <c:pt idx="67">
                  <c:v>44304</c:v>
                </c:pt>
                <c:pt idx="68">
                  <c:v>44311</c:v>
                </c:pt>
                <c:pt idx="69">
                  <c:v>44318</c:v>
                </c:pt>
                <c:pt idx="70">
                  <c:v>44325</c:v>
                </c:pt>
                <c:pt idx="71">
                  <c:v>44332</c:v>
                </c:pt>
                <c:pt idx="72">
                  <c:v>44339</c:v>
                </c:pt>
                <c:pt idx="73">
                  <c:v>44346</c:v>
                </c:pt>
                <c:pt idx="74">
                  <c:v>44353</c:v>
                </c:pt>
                <c:pt idx="75">
                  <c:v>44360</c:v>
                </c:pt>
                <c:pt idx="76">
                  <c:v>44367</c:v>
                </c:pt>
                <c:pt idx="77">
                  <c:v>44374</c:v>
                </c:pt>
                <c:pt idx="78">
                  <c:v>44381</c:v>
                </c:pt>
                <c:pt idx="79">
                  <c:v>44388</c:v>
                </c:pt>
                <c:pt idx="80">
                  <c:v>44395</c:v>
                </c:pt>
                <c:pt idx="81">
                  <c:v>44402</c:v>
                </c:pt>
                <c:pt idx="82">
                  <c:v>44409</c:v>
                </c:pt>
                <c:pt idx="83">
                  <c:v>44416</c:v>
                </c:pt>
                <c:pt idx="84">
                  <c:v>44423</c:v>
                </c:pt>
                <c:pt idx="85">
                  <c:v>44430</c:v>
                </c:pt>
                <c:pt idx="86">
                  <c:v>44437</c:v>
                </c:pt>
                <c:pt idx="87">
                  <c:v>44444</c:v>
                </c:pt>
                <c:pt idx="88">
                  <c:v>44451</c:v>
                </c:pt>
                <c:pt idx="89">
                  <c:v>44458</c:v>
                </c:pt>
                <c:pt idx="90">
                  <c:v>44465</c:v>
                </c:pt>
                <c:pt idx="91">
                  <c:v>44472</c:v>
                </c:pt>
                <c:pt idx="92">
                  <c:v>44479</c:v>
                </c:pt>
                <c:pt idx="93">
                  <c:v>44486</c:v>
                </c:pt>
                <c:pt idx="94">
                  <c:v>44493</c:v>
                </c:pt>
                <c:pt idx="95">
                  <c:v>44500</c:v>
                </c:pt>
                <c:pt idx="96">
                  <c:v>44507</c:v>
                </c:pt>
                <c:pt idx="97">
                  <c:v>44514</c:v>
                </c:pt>
                <c:pt idx="98">
                  <c:v>44521</c:v>
                </c:pt>
                <c:pt idx="99">
                  <c:v>44528</c:v>
                </c:pt>
                <c:pt idx="100">
                  <c:v>44535</c:v>
                </c:pt>
                <c:pt idx="101">
                  <c:v>44542</c:v>
                </c:pt>
                <c:pt idx="102">
                  <c:v>44549</c:v>
                </c:pt>
                <c:pt idx="103">
                  <c:v>44556</c:v>
                </c:pt>
                <c:pt idx="104">
                  <c:v>44563</c:v>
                </c:pt>
                <c:pt idx="105">
                  <c:v>44570</c:v>
                </c:pt>
                <c:pt idx="106">
                  <c:v>44577</c:v>
                </c:pt>
                <c:pt idx="107">
                  <c:v>44584</c:v>
                </c:pt>
                <c:pt idx="108">
                  <c:v>44591</c:v>
                </c:pt>
                <c:pt idx="109">
                  <c:v>44598</c:v>
                </c:pt>
                <c:pt idx="110">
                  <c:v>44605</c:v>
                </c:pt>
                <c:pt idx="111">
                  <c:v>44612</c:v>
                </c:pt>
                <c:pt idx="112">
                  <c:v>44619</c:v>
                </c:pt>
                <c:pt idx="113">
                  <c:v>44626</c:v>
                </c:pt>
                <c:pt idx="114">
                  <c:v>44633</c:v>
                </c:pt>
                <c:pt idx="115">
                  <c:v>44640</c:v>
                </c:pt>
                <c:pt idx="116">
                  <c:v>44647</c:v>
                </c:pt>
                <c:pt idx="117">
                  <c:v>44654</c:v>
                </c:pt>
                <c:pt idx="118">
                  <c:v>44661</c:v>
                </c:pt>
                <c:pt idx="119">
                  <c:v>44668</c:v>
                </c:pt>
                <c:pt idx="120">
                  <c:v>44675</c:v>
                </c:pt>
                <c:pt idx="121">
                  <c:v>44682</c:v>
                </c:pt>
                <c:pt idx="122">
                  <c:v>44689</c:v>
                </c:pt>
                <c:pt idx="123">
                  <c:v>44696</c:v>
                </c:pt>
                <c:pt idx="124">
                  <c:v>44703</c:v>
                </c:pt>
                <c:pt idx="125">
                  <c:v>44710</c:v>
                </c:pt>
                <c:pt idx="126">
                  <c:v>44717</c:v>
                </c:pt>
                <c:pt idx="127">
                  <c:v>44724</c:v>
                </c:pt>
                <c:pt idx="128">
                  <c:v>44731</c:v>
                </c:pt>
                <c:pt idx="129">
                  <c:v>44738</c:v>
                </c:pt>
              </c:numCache>
            </c:numRef>
          </c:cat>
          <c:val>
            <c:numRef>
              <c:f>Sheet1!$C$2:$C$131</c:f>
              <c:numCache>
                <c:formatCode>#,##0</c:formatCode>
                <c:ptCount val="130"/>
                <c:pt idx="0">
                  <c:v>4194300</c:v>
                </c:pt>
                <c:pt idx="1">
                  <c:v>4926200</c:v>
                </c:pt>
                <c:pt idx="2">
                  <c:v>0</c:v>
                </c:pt>
                <c:pt idx="3">
                  <c:v>0</c:v>
                </c:pt>
                <c:pt idx="4">
                  <c:v>0</c:v>
                </c:pt>
                <c:pt idx="5">
                  <c:v>0</c:v>
                </c:pt>
                <c:pt idx="6">
                  <c:v>0</c:v>
                </c:pt>
                <c:pt idx="7">
                  <c:v>0</c:v>
                </c:pt>
                <c:pt idx="8">
                  <c:v>0</c:v>
                </c:pt>
                <c:pt idx="9">
                  <c:v>0</c:v>
                </c:pt>
                <c:pt idx="10">
                  <c:v>0</c:v>
                </c:pt>
                <c:pt idx="11">
                  <c:v>0</c:v>
                </c:pt>
                <c:pt idx="12">
                  <c:v>0</c:v>
                </c:pt>
                <c:pt idx="13">
                  <c:v>0</c:v>
                </c:pt>
                <c:pt idx="14">
                  <c:v>0</c:v>
                </c:pt>
                <c:pt idx="15">
                  <c:v>821600</c:v>
                </c:pt>
                <c:pt idx="16">
                  <c:v>20896800</c:v>
                </c:pt>
                <c:pt idx="17">
                  <c:v>15595400</c:v>
                </c:pt>
                <c:pt idx="18">
                  <c:v>13537600</c:v>
                </c:pt>
                <c:pt idx="19">
                  <c:v>7044000</c:v>
                </c:pt>
                <c:pt idx="20">
                  <c:v>6735700</c:v>
                </c:pt>
                <c:pt idx="21">
                  <c:v>1545600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5532300</c:v>
                </c:pt>
                <c:pt idx="37">
                  <c:v>5806850</c:v>
                </c:pt>
                <c:pt idx="38">
                  <c:v>4463550</c:v>
                </c:pt>
                <c:pt idx="39">
                  <c:v>6196750</c:v>
                </c:pt>
                <c:pt idx="40">
                  <c:v>4389000</c:v>
                </c:pt>
                <c:pt idx="41">
                  <c:v>0</c:v>
                </c:pt>
                <c:pt idx="42">
                  <c:v>0</c:v>
                </c:pt>
                <c:pt idx="43">
                  <c:v>0</c:v>
                </c:pt>
                <c:pt idx="44">
                  <c:v>0</c:v>
                </c:pt>
                <c:pt idx="45">
                  <c:v>0</c:v>
                </c:pt>
                <c:pt idx="46">
                  <c:v>0</c:v>
                </c:pt>
                <c:pt idx="47">
                  <c:v>0</c:v>
                </c:pt>
                <c:pt idx="48">
                  <c:v>0</c:v>
                </c:pt>
                <c:pt idx="49">
                  <c:v>0</c:v>
                </c:pt>
                <c:pt idx="50">
                  <c:v>5236830</c:v>
                </c:pt>
                <c:pt idx="51">
                  <c:v>48513650</c:v>
                </c:pt>
                <c:pt idx="52">
                  <c:v>19530100</c:v>
                </c:pt>
                <c:pt idx="53">
                  <c:v>14843800</c:v>
                </c:pt>
                <c:pt idx="54">
                  <c:v>15096400</c:v>
                </c:pt>
                <c:pt idx="55">
                  <c:v>35399250</c:v>
                </c:pt>
                <c:pt idx="56">
                  <c:v>19703650</c:v>
                </c:pt>
                <c:pt idx="57">
                  <c:v>10462500</c:v>
                </c:pt>
                <c:pt idx="58">
                  <c:v>11914850</c:v>
                </c:pt>
                <c:pt idx="59">
                  <c:v>10850600</c:v>
                </c:pt>
                <c:pt idx="60">
                  <c:v>14969650</c:v>
                </c:pt>
                <c:pt idx="61">
                  <c:v>10702250</c:v>
                </c:pt>
                <c:pt idx="62">
                  <c:v>10596400</c:v>
                </c:pt>
                <c:pt idx="63">
                  <c:v>10193850</c:v>
                </c:pt>
                <c:pt idx="64">
                  <c:v>6248750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6277900</c:v>
                </c:pt>
                <c:pt idx="87">
                  <c:v>6977100</c:v>
                </c:pt>
                <c:pt idx="88">
                  <c:v>5480750</c:v>
                </c:pt>
                <c:pt idx="89">
                  <c:v>5051100</c:v>
                </c:pt>
                <c:pt idx="90">
                  <c:v>1682600</c:v>
                </c:pt>
                <c:pt idx="91">
                  <c:v>0</c:v>
                </c:pt>
                <c:pt idx="92">
                  <c:v>0</c:v>
                </c:pt>
                <c:pt idx="93">
                  <c:v>0</c:v>
                </c:pt>
                <c:pt idx="94">
                  <c:v>0</c:v>
                </c:pt>
                <c:pt idx="95">
                  <c:v>0</c:v>
                </c:pt>
                <c:pt idx="96">
                  <c:v>0</c:v>
                </c:pt>
                <c:pt idx="97">
                  <c:v>0</c:v>
                </c:pt>
                <c:pt idx="98">
                  <c:v>0</c:v>
                </c:pt>
                <c:pt idx="99">
                  <c:v>0</c:v>
                </c:pt>
                <c:pt idx="100">
                  <c:v>0</c:v>
                </c:pt>
                <c:pt idx="101">
                  <c:v>0</c:v>
                </c:pt>
                <c:pt idx="102">
                  <c:v>0</c:v>
                </c:pt>
                <c:pt idx="103">
                  <c:v>65116810</c:v>
                </c:pt>
                <c:pt idx="104">
                  <c:v>28110220</c:v>
                </c:pt>
                <c:pt idx="105">
                  <c:v>23094290</c:v>
                </c:pt>
                <c:pt idx="106">
                  <c:v>15553340</c:v>
                </c:pt>
                <c:pt idx="107">
                  <c:v>22242030</c:v>
                </c:pt>
                <c:pt idx="108">
                  <c:v>12444960</c:v>
                </c:pt>
                <c:pt idx="109">
                  <c:v>9988280</c:v>
                </c:pt>
                <c:pt idx="110">
                  <c:v>4608650</c:v>
                </c:pt>
                <c:pt idx="111">
                  <c:v>1988300</c:v>
                </c:pt>
                <c:pt idx="112">
                  <c:v>7726850</c:v>
                </c:pt>
                <c:pt idx="113">
                  <c:v>7929050</c:v>
                </c:pt>
                <c:pt idx="114">
                  <c:v>4055550</c:v>
                </c:pt>
                <c:pt idx="115">
                  <c:v>399850</c:v>
                </c:pt>
                <c:pt idx="116">
                  <c:v>244800</c:v>
                </c:pt>
                <c:pt idx="117">
                  <c:v>0</c:v>
                </c:pt>
                <c:pt idx="118">
                  <c:v>0</c:v>
                </c:pt>
                <c:pt idx="119">
                  <c:v>0</c:v>
                </c:pt>
                <c:pt idx="120">
                  <c:v>0</c:v>
                </c:pt>
                <c:pt idx="121" formatCode="_-* #,##0_-;\-* #,##0_-;_-* &quot;-&quot;??_-;_-@_-">
                  <c:v>0</c:v>
                </c:pt>
                <c:pt idx="122" formatCode="_-* #,##0_-;\-* #,##0_-;_-* &quot;-&quot;??_-;_-@_-">
                  <c:v>0</c:v>
                </c:pt>
                <c:pt idx="123" formatCode="_-* #,##0_-;\-* #,##0_-;_-* &quot;-&quot;??_-;_-@_-">
                  <c:v>0</c:v>
                </c:pt>
                <c:pt idx="124" formatCode="_-* #,##0_-;\-* #,##0_-;_-* &quot;-&quot;??_-;_-@_-">
                  <c:v>0</c:v>
                </c:pt>
                <c:pt idx="125" formatCode="_-* #,##0_-;\-* #,##0_-;_-* &quot;-&quot;??_-;_-@_-">
                  <c:v>0</c:v>
                </c:pt>
                <c:pt idx="126" formatCode="_-* #,##0_-;\-* #,##0_-;_-* &quot;-&quot;??_-;_-@_-">
                  <c:v>0</c:v>
                </c:pt>
                <c:pt idx="127" formatCode="_-* #,##0_-;\-* #,##0_-;_-* &quot;-&quot;??_-;_-@_-">
                  <c:v>0</c:v>
                </c:pt>
                <c:pt idx="128" formatCode="_-* #,##0_-;\-* #,##0_-;_-* &quot;-&quot;??_-;_-@_-">
                  <c:v>0</c:v>
                </c:pt>
                <c:pt idx="129" formatCode="_-* #,##0_-;\-* #,##0_-;_-* &quot;-&quot;??_-;_-@_-">
                  <c:v>0</c:v>
                </c:pt>
              </c:numCache>
            </c:numRef>
          </c:val>
          <c:smooth val="1"/>
          <c:extLst>
            <c:ext xmlns:c16="http://schemas.microsoft.com/office/drawing/2014/chart" uri="{C3380CC4-5D6E-409C-BE32-E72D297353CC}">
              <c16:uniqueId val="{00000001-7EAD-45AF-9507-7D007FCA5010}"/>
            </c:ext>
          </c:extLst>
        </c:ser>
        <c:dLbls>
          <c:showLegendKey val="0"/>
          <c:showVal val="0"/>
          <c:showCatName val="0"/>
          <c:showSerName val="0"/>
          <c:showPercent val="0"/>
          <c:showBubbleSize val="0"/>
        </c:dLbls>
        <c:marker val="1"/>
        <c:smooth val="0"/>
        <c:axId val="591348864"/>
        <c:axId val="92617152"/>
      </c:lineChart>
      <c:dateAx>
        <c:axId val="687299008"/>
        <c:scaling>
          <c:orientation val="minMax"/>
          <c:min val="43831"/>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3184"/>
        <c:crosses val="autoZero"/>
        <c:auto val="1"/>
        <c:lblOffset val="100"/>
        <c:baseTimeUnit val="days"/>
      </c:dateAx>
      <c:valAx>
        <c:axId val="68729318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Relative Google Search Volume (Index)</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9008"/>
        <c:crosses val="autoZero"/>
        <c:crossBetween val="between"/>
      </c:valAx>
      <c:valAx>
        <c:axId val="92617152"/>
        <c:scaling>
          <c:orientation val="minMax"/>
          <c:min val="0"/>
        </c:scaling>
        <c:delete val="0"/>
        <c:axPos val="r"/>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TV Exposures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91348864"/>
        <c:crosses val="max"/>
        <c:crossBetween val="between"/>
      </c:valAx>
      <c:dateAx>
        <c:axId val="591348864"/>
        <c:scaling>
          <c:orientation val="minMax"/>
        </c:scaling>
        <c:delete val="1"/>
        <c:axPos val="b"/>
        <c:numFmt formatCode="m/d/yyyy" sourceLinked="1"/>
        <c:majorTickMark val="out"/>
        <c:minorTickMark val="none"/>
        <c:tickLblPos val="nextTo"/>
        <c:crossAx val="92617152"/>
        <c:crosses val="autoZero"/>
        <c:auto val="1"/>
        <c:lblOffset val="100"/>
        <c:baseTimeUnit val="days"/>
      </c:dateAx>
      <c:spPr>
        <a:noFill/>
        <a:ln>
          <a:noFill/>
        </a:ln>
        <a:effectLst/>
      </c:spPr>
    </c:plotArea>
    <c:legend>
      <c:legendPos val="t"/>
      <c:layout>
        <c:manualLayout>
          <c:xMode val="edge"/>
          <c:yMode val="edge"/>
          <c:x val="5.7828333333333301E-2"/>
          <c:y val="0.10663518518518517"/>
          <c:w val="0.23170444444444441"/>
          <c:h val="0.1284856060606060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660640230318396E-2"/>
          <c:y val="4.7079623610325985E-2"/>
          <c:w val="0.8929190565685563"/>
          <c:h val="0.82150175078970067"/>
        </c:manualLayout>
      </c:layout>
      <c:barChart>
        <c:barDir val="col"/>
        <c:grouping val="clustered"/>
        <c:varyColors val="0"/>
        <c:ser>
          <c:idx val="0"/>
          <c:order val="0"/>
          <c:tx>
            <c:strRef>
              <c:f>Sheet1!$B$1</c:f>
              <c:strCache>
                <c:ptCount val="1"/>
                <c:pt idx="0">
                  <c:v>10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Sheet1!$B$2:$B$16</c:f>
              <c:numCache>
                <c:formatCode>General</c:formatCode>
                <c:ptCount val="15"/>
              </c:numCache>
            </c:numRef>
          </c:val>
          <c:extLst>
            <c:ext xmlns:c16="http://schemas.microsoft.com/office/drawing/2014/chart" uri="{C3380CC4-5D6E-409C-BE32-E72D297353CC}">
              <c16:uniqueId val="{00000000-D8AF-4069-B4F1-6A6C4443B6CD}"/>
            </c:ext>
          </c:extLst>
        </c:ser>
        <c:ser>
          <c:idx val="1"/>
          <c:order val="1"/>
          <c:tx>
            <c:strRef>
              <c:f>Sheet1!$C$1</c:f>
              <c:strCache>
                <c:ptCount val="1"/>
                <c:pt idx="0">
                  <c:v>20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Sheet1!$C$2:$C$16</c:f>
              <c:numCache>
                <c:formatCode>General</c:formatCode>
                <c:ptCount val="15"/>
              </c:numCache>
            </c:numRef>
          </c:val>
          <c:extLst>
            <c:ext xmlns:c16="http://schemas.microsoft.com/office/drawing/2014/chart" uri="{C3380CC4-5D6E-409C-BE32-E72D297353CC}">
              <c16:uniqueId val="{00000001-D8AF-4069-B4F1-6A6C4443B6CD}"/>
            </c:ext>
          </c:extLst>
        </c:ser>
        <c:ser>
          <c:idx val="2"/>
          <c:order val="2"/>
          <c:tx>
            <c:strRef>
              <c:f>Sheet1!$D$1</c:f>
              <c:strCache>
                <c:ptCount val="1"/>
                <c:pt idx="0">
                  <c:v>30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Sheet1!$D$2:$D$16</c:f>
              <c:numCache>
                <c:formatCode>General</c:formatCode>
                <c:ptCount val="15"/>
              </c:numCache>
            </c:numRef>
          </c:val>
          <c:extLst>
            <c:ext xmlns:c16="http://schemas.microsoft.com/office/drawing/2014/chart" uri="{C3380CC4-5D6E-409C-BE32-E72D297353CC}">
              <c16:uniqueId val="{00000002-D8AF-4069-B4F1-6A6C4443B6CD}"/>
            </c:ext>
          </c:extLst>
        </c:ser>
        <c:ser>
          <c:idx val="3"/>
          <c:order val="3"/>
          <c:tx>
            <c:strRef>
              <c:f>Sheet1!$E$1</c:f>
              <c:strCache>
                <c:ptCount val="1"/>
                <c:pt idx="0">
                  <c:v>40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Sheet1!$E$2:$E$16</c:f>
              <c:numCache>
                <c:formatCode>General</c:formatCode>
                <c:ptCount val="15"/>
              </c:numCache>
            </c:numRef>
          </c:val>
          <c:extLst>
            <c:ext xmlns:c16="http://schemas.microsoft.com/office/drawing/2014/chart" uri="{C3380CC4-5D6E-409C-BE32-E72D297353CC}">
              <c16:uniqueId val="{00000003-D8AF-4069-B4F1-6A6C4443B6CD}"/>
            </c:ext>
          </c:extLst>
        </c:ser>
        <c:ser>
          <c:idx val="4"/>
          <c:order val="4"/>
          <c:tx>
            <c:strRef>
              <c:f>Sheet1!$F$1</c:f>
              <c:strCache>
                <c:ptCount val="1"/>
                <c:pt idx="0">
                  <c:v>50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Sheet1!$F$2:$F$16</c:f>
              <c:numCache>
                <c:formatCode>General</c:formatCode>
                <c:ptCount val="15"/>
              </c:numCache>
            </c:numRef>
          </c:val>
          <c:extLst>
            <c:ext xmlns:c16="http://schemas.microsoft.com/office/drawing/2014/chart" uri="{C3380CC4-5D6E-409C-BE32-E72D297353CC}">
              <c16:uniqueId val="{00000004-D8AF-4069-B4F1-6A6C4443B6CD}"/>
            </c:ext>
          </c:extLst>
        </c:ser>
        <c:dLbls>
          <c:showLegendKey val="0"/>
          <c:showVal val="0"/>
          <c:showCatName val="0"/>
          <c:showSerName val="0"/>
          <c:showPercent val="0"/>
          <c:showBubbleSize val="0"/>
        </c:dLbls>
        <c:gapWidth val="150"/>
        <c:axId val="544967984"/>
        <c:axId val="544971968"/>
      </c:barChart>
      <c:catAx>
        <c:axId val="544967984"/>
        <c:scaling>
          <c:orientation val="minMax"/>
        </c:scaling>
        <c:delete val="0"/>
        <c:axPos val="b"/>
        <c:numFmt formatCode="General" sourceLinked="0"/>
        <c:majorTickMark val="out"/>
        <c:minorTickMark val="none"/>
        <c:tickLblPos val="nextTo"/>
        <c:spPr>
          <a:ln>
            <a:noFill/>
          </a:ln>
        </c:spPr>
        <c:txPr>
          <a:bodyPr/>
          <a:lstStyle/>
          <a:p>
            <a:pPr>
              <a:defRPr sz="1200" b="1"/>
            </a:pPr>
            <a:endParaRPr lang="en-US"/>
          </a:p>
        </c:txPr>
        <c:crossAx val="544971968"/>
        <c:crosses val="autoZero"/>
        <c:auto val="1"/>
        <c:lblAlgn val="ctr"/>
        <c:lblOffset val="100"/>
        <c:tickMarkSkip val="1"/>
        <c:noMultiLvlLbl val="0"/>
      </c:catAx>
      <c:valAx>
        <c:axId val="544971968"/>
        <c:scaling>
          <c:orientation val="minMax"/>
          <c:max val="50"/>
          <c:min val="0"/>
        </c:scaling>
        <c:delete val="0"/>
        <c:axPos val="l"/>
        <c:numFmt formatCode="#,##0" sourceLinked="0"/>
        <c:majorTickMark val="out"/>
        <c:minorTickMark val="none"/>
        <c:tickLblPos val="nextTo"/>
        <c:spPr>
          <a:ln>
            <a:noFill/>
          </a:ln>
        </c:spPr>
        <c:txPr>
          <a:bodyPr/>
          <a:lstStyle/>
          <a:p>
            <a:pPr>
              <a:defRPr sz="1200" b="1"/>
            </a:pPr>
            <a:endParaRPr lang="en-US"/>
          </a:p>
        </c:txPr>
        <c:crossAx val="544967984"/>
        <c:crosses val="autoZero"/>
        <c:crossBetween val="midCat"/>
        <c:majorUnit val="10"/>
        <c:minorUnit val="1"/>
      </c:valAx>
      <c:spPr>
        <a:noFill/>
        <a:ln w="25400">
          <a:noFill/>
        </a:ln>
      </c:spPr>
    </c:plotArea>
    <c:plotVisOnly val="1"/>
    <c:dispBlanksAs val="gap"/>
    <c:showDLblsOverMax val="0"/>
  </c:chart>
  <c:txPr>
    <a:bodyPr/>
    <a:lstStyle/>
    <a:p>
      <a:pPr>
        <a:defRPr sz="14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093458781362019E-2"/>
          <c:y val="5.1809490740740732E-2"/>
          <c:w val="0.91383908690676841"/>
          <c:h val="0.67741157981179756"/>
        </c:manualLayout>
      </c:layout>
      <c:barChart>
        <c:barDir val="col"/>
        <c:grouping val="stacked"/>
        <c:varyColors val="0"/>
        <c:ser>
          <c:idx val="0"/>
          <c:order val="0"/>
          <c:tx>
            <c:strRef>
              <c:f>Sheet1!$B$1</c:f>
              <c:strCache>
                <c:ptCount val="1"/>
                <c:pt idx="0">
                  <c:v> Short-Term ROI % </c:v>
                </c:pt>
              </c:strCache>
            </c:strRef>
          </c:tx>
          <c:spPr>
            <a:solidFill>
              <a:srgbClr val="8D99AE"/>
            </a:solidFill>
            <a:ln>
              <a:noFill/>
            </a:ln>
            <a:effectLst/>
          </c:spPr>
          <c:invertIfNegative val="0"/>
          <c:dPt>
            <c:idx val="0"/>
            <c:invertIfNegative val="0"/>
            <c:bubble3D val="0"/>
            <c:spPr>
              <a:solidFill>
                <a:srgbClr val="BCCF0F"/>
              </a:solidFill>
              <a:ln>
                <a:noFill/>
              </a:ln>
              <a:effectLst/>
            </c:spPr>
            <c:extLst>
              <c:ext xmlns:c16="http://schemas.microsoft.com/office/drawing/2014/chart" uri="{C3380CC4-5D6E-409C-BE32-E72D297353CC}">
                <c16:uniqueId val="{00000001-C12C-47E2-BEA0-5BD7D06106CC}"/>
              </c:ext>
            </c:extLst>
          </c:dPt>
          <c:dPt>
            <c:idx val="1"/>
            <c:invertIfNegative val="0"/>
            <c:bubble3D val="0"/>
            <c:spPr>
              <a:solidFill>
                <a:srgbClr val="E30615"/>
              </a:solidFill>
              <a:ln>
                <a:noFill/>
              </a:ln>
              <a:effectLst/>
            </c:spPr>
            <c:extLst>
              <c:ext xmlns:c16="http://schemas.microsoft.com/office/drawing/2014/chart" uri="{C3380CC4-5D6E-409C-BE32-E72D297353CC}">
                <c16:uniqueId val="{00000003-C12C-47E2-BEA0-5BD7D06106CC}"/>
              </c:ext>
            </c:extLst>
          </c:dPt>
          <c:dPt>
            <c:idx val="2"/>
            <c:invertIfNegative val="0"/>
            <c:bubble3D val="0"/>
            <c:spPr>
              <a:solidFill>
                <a:srgbClr val="EE7203"/>
              </a:solidFill>
              <a:ln>
                <a:noFill/>
              </a:ln>
              <a:effectLst/>
            </c:spPr>
            <c:extLst>
              <c:ext xmlns:c16="http://schemas.microsoft.com/office/drawing/2014/chart" uri="{C3380CC4-5D6E-409C-BE32-E72D297353CC}">
                <c16:uniqueId val="{00000005-C12C-47E2-BEA0-5BD7D06106CC}"/>
              </c:ext>
            </c:extLst>
          </c:dPt>
          <c:dPt>
            <c:idx val="3"/>
            <c:invertIfNegative val="0"/>
            <c:bubble3D val="0"/>
            <c:spPr>
              <a:solidFill>
                <a:srgbClr val="372D87"/>
              </a:solidFill>
              <a:ln>
                <a:noFill/>
              </a:ln>
              <a:effectLst/>
            </c:spPr>
            <c:extLst>
              <c:ext xmlns:c16="http://schemas.microsoft.com/office/drawing/2014/chart" uri="{C3380CC4-5D6E-409C-BE32-E72D297353CC}">
                <c16:uniqueId val="{00000007-C12C-47E2-BEA0-5BD7D06106CC}"/>
              </c:ext>
            </c:extLst>
          </c:dPt>
          <c:dPt>
            <c:idx val="4"/>
            <c:invertIfNegative val="0"/>
            <c:bubble3D val="0"/>
            <c:spPr>
              <a:solidFill>
                <a:srgbClr val="9CCD9A"/>
              </a:solidFill>
              <a:ln>
                <a:noFill/>
              </a:ln>
              <a:effectLst/>
            </c:spPr>
            <c:extLst>
              <c:ext xmlns:c16="http://schemas.microsoft.com/office/drawing/2014/chart" uri="{C3380CC4-5D6E-409C-BE32-E72D297353CC}">
                <c16:uniqueId val="{00000009-C12C-47E2-BEA0-5BD7D06106CC}"/>
              </c:ext>
            </c:extLst>
          </c:dPt>
          <c:dPt>
            <c:idx val="5"/>
            <c:invertIfNegative val="0"/>
            <c:bubble3D val="0"/>
            <c:spPr>
              <a:solidFill>
                <a:srgbClr val="0069B4"/>
              </a:solidFill>
              <a:ln>
                <a:noFill/>
              </a:ln>
              <a:effectLst/>
            </c:spPr>
            <c:extLst>
              <c:ext xmlns:c16="http://schemas.microsoft.com/office/drawing/2014/chart" uri="{C3380CC4-5D6E-409C-BE32-E72D297353CC}">
                <c16:uniqueId val="{0000000B-C12C-47E2-BEA0-5BD7D06106CC}"/>
              </c:ext>
            </c:extLst>
          </c:dPt>
          <c:dPt>
            <c:idx val="6"/>
            <c:invertIfNegative val="0"/>
            <c:bubble3D val="0"/>
            <c:spPr>
              <a:solidFill>
                <a:srgbClr val="766ACE"/>
              </a:solidFill>
              <a:ln>
                <a:noFill/>
              </a:ln>
              <a:effectLst/>
            </c:spPr>
            <c:extLst>
              <c:ext xmlns:c16="http://schemas.microsoft.com/office/drawing/2014/chart" uri="{C3380CC4-5D6E-409C-BE32-E72D297353CC}">
                <c16:uniqueId val="{0000000D-C12C-47E2-BEA0-5BD7D06106CC}"/>
              </c:ext>
            </c:extLst>
          </c:dPt>
          <c:dPt>
            <c:idx val="7"/>
            <c:invertIfNegative val="0"/>
            <c:bubble3D val="0"/>
            <c:spPr>
              <a:solidFill>
                <a:srgbClr val="FFCC00"/>
              </a:solidFill>
              <a:ln>
                <a:noFill/>
              </a:ln>
              <a:effectLst/>
            </c:spPr>
            <c:extLst>
              <c:ext xmlns:c16="http://schemas.microsoft.com/office/drawing/2014/chart" uri="{C3380CC4-5D6E-409C-BE32-E72D297353CC}">
                <c16:uniqueId val="{0000000F-C12C-47E2-BEA0-5BD7D06106CC}"/>
              </c:ext>
            </c:extLst>
          </c:dPt>
          <c:dPt>
            <c:idx val="8"/>
            <c:invertIfNegative val="0"/>
            <c:bubble3D val="0"/>
            <c:spPr>
              <a:solidFill>
                <a:srgbClr val="BD09A7"/>
              </a:solidFill>
              <a:ln>
                <a:noFill/>
              </a:ln>
              <a:effectLst/>
            </c:spPr>
            <c:extLst>
              <c:ext xmlns:c16="http://schemas.microsoft.com/office/drawing/2014/chart" uri="{C3380CC4-5D6E-409C-BE32-E72D297353CC}">
                <c16:uniqueId val="{00000011-C12C-47E2-BEA0-5BD7D06106CC}"/>
              </c:ext>
            </c:extLst>
          </c:dPt>
          <c:dPt>
            <c:idx val="9"/>
            <c:invertIfNegative val="0"/>
            <c:bubble3D val="0"/>
            <c:spPr>
              <a:solidFill>
                <a:srgbClr val="09BDBD"/>
              </a:solidFill>
              <a:ln>
                <a:noFill/>
              </a:ln>
              <a:effectLst/>
            </c:spPr>
            <c:extLst>
              <c:ext xmlns:c16="http://schemas.microsoft.com/office/drawing/2014/chart" uri="{C3380CC4-5D6E-409C-BE32-E72D297353CC}">
                <c16:uniqueId val="{00000013-C12C-47E2-BEA0-5BD7D06106CC}"/>
              </c:ext>
            </c:extLst>
          </c:dPt>
          <c:dLbls>
            <c:dLbl>
              <c:idx val="0"/>
              <c:tx>
                <c:rich>
                  <a:bodyPr/>
                  <a:lstStyle/>
                  <a:p>
                    <a:fld id="{2E465F91-5026-4A6C-AF3B-0591701F3A09}" type="CELLRANGE">
                      <a:rPr lang="en-US" dirty="0"/>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C12C-47E2-BEA0-5BD7D06106CC}"/>
                </c:ext>
              </c:extLst>
            </c:dLbl>
            <c:dLbl>
              <c:idx val="1"/>
              <c:tx>
                <c:rich>
                  <a:bodyPr/>
                  <a:lstStyle/>
                  <a:p>
                    <a:fld id="{3F195228-EBD9-44B8-A1ED-B10377245E99}"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C12C-47E2-BEA0-5BD7D06106CC}"/>
                </c:ext>
              </c:extLst>
            </c:dLbl>
            <c:dLbl>
              <c:idx val="2"/>
              <c:tx>
                <c:rich>
                  <a:bodyPr/>
                  <a:lstStyle/>
                  <a:p>
                    <a:fld id="{03E39BF9-57AE-4A9C-BD5B-6DFE9C16E39B}"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C12C-47E2-BEA0-5BD7D06106CC}"/>
                </c:ext>
              </c:extLst>
            </c:dLbl>
            <c:dLbl>
              <c:idx val="3"/>
              <c:tx>
                <c:rich>
                  <a:bodyPr/>
                  <a:lstStyle/>
                  <a:p>
                    <a:fld id="{D700C5F9-A6E2-412A-90E9-6E9AD29F999D}"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C12C-47E2-BEA0-5BD7D06106CC}"/>
                </c:ext>
              </c:extLst>
            </c:dLbl>
            <c:dLbl>
              <c:idx val="4"/>
              <c:tx>
                <c:rich>
                  <a:bodyPr/>
                  <a:lstStyle/>
                  <a:p>
                    <a:fld id="{8611FBEF-2BF1-4B52-8D36-3062141F2B86}"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C12C-47E2-BEA0-5BD7D06106CC}"/>
                </c:ext>
              </c:extLst>
            </c:dLbl>
            <c:dLbl>
              <c:idx val="5"/>
              <c:tx>
                <c:rich>
                  <a:bodyPr/>
                  <a:lstStyle/>
                  <a:p>
                    <a:fld id="{D903DE92-1584-48E1-9F73-65F145AAA4A5}"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C12C-47E2-BEA0-5BD7D06106CC}"/>
                </c:ext>
              </c:extLst>
            </c:dLbl>
            <c:dLbl>
              <c:idx val="6"/>
              <c:tx>
                <c:rich>
                  <a:bodyPr/>
                  <a:lstStyle/>
                  <a:p>
                    <a:fld id="{92C6F9BD-27A9-40A1-8B97-0ECD11C5E431}"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C12C-47E2-BEA0-5BD7D06106CC}"/>
                </c:ext>
              </c:extLst>
            </c:dLbl>
            <c:dLbl>
              <c:idx val="7"/>
              <c:tx>
                <c:rich>
                  <a:bodyPr/>
                  <a:lstStyle/>
                  <a:p>
                    <a:fld id="{6903A382-FF74-48A2-A12B-5023A9E46665}"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C12C-47E2-BEA0-5BD7D06106CC}"/>
                </c:ext>
              </c:extLst>
            </c:dLbl>
            <c:dLbl>
              <c:idx val="8"/>
              <c:tx>
                <c:rich>
                  <a:bodyPr/>
                  <a:lstStyle/>
                  <a:p>
                    <a:fld id="{018D4C94-D215-43F4-A407-FB2A7AF2B062}"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C12C-47E2-BEA0-5BD7D06106CC}"/>
                </c:ext>
              </c:extLst>
            </c:dLbl>
            <c:dLbl>
              <c:idx val="9"/>
              <c:tx>
                <c:rich>
                  <a:bodyPr/>
                  <a:lstStyle/>
                  <a:p>
                    <a:fld id="{54B5B58E-5B6C-4B82-AEBB-5323505D0695}"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C12C-47E2-BEA0-5BD7D06106CC}"/>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 Audio </c:v>
                </c:pt>
                <c:pt idx="1">
                  <c:v> TV </c:v>
                </c:pt>
                <c:pt idx="2">
                  <c:v> Broadcaster VOD </c:v>
                </c:pt>
                <c:pt idx="3">
                  <c:v> Print </c:v>
                </c:pt>
                <c:pt idx="4">
                  <c:v> Online Display </c:v>
                </c:pt>
                <c:pt idx="5">
                  <c:v> Social Media </c:v>
                </c:pt>
                <c:pt idx="6">
                  <c:v> Online Video </c:v>
                </c:pt>
                <c:pt idx="7">
                  <c:v> Cinema </c:v>
                </c:pt>
                <c:pt idx="8">
                  <c:v> Out of Home </c:v>
                </c:pt>
                <c:pt idx="9">
                  <c:v> Generic Search </c:v>
                </c:pt>
              </c:strCache>
            </c:strRef>
          </c:cat>
          <c:val>
            <c:numRef>
              <c:f>Sheet1!$B$2:$B$11</c:f>
              <c:numCache>
                <c:formatCode>_(* #,##0.00_);_(* \(#,##0.00\);_(* "-"??_);_(@_)</c:formatCode>
                <c:ptCount val="10"/>
                <c:pt idx="0">
                  <c:v>0.67449713446121851</c:v>
                </c:pt>
                <c:pt idx="1">
                  <c:v>0.42961600921096721</c:v>
                </c:pt>
                <c:pt idx="2">
                  <c:v>0.54561233169792833</c:v>
                </c:pt>
                <c:pt idx="3">
                  <c:v>0.53702001151370904</c:v>
                </c:pt>
                <c:pt idx="4">
                  <c:v>0.4553929697636252</c:v>
                </c:pt>
                <c:pt idx="5">
                  <c:v>0.40383904865830911</c:v>
                </c:pt>
                <c:pt idx="6">
                  <c:v>0.39095056838198017</c:v>
                </c:pt>
                <c:pt idx="7">
                  <c:v>0.38665440828987047</c:v>
                </c:pt>
                <c:pt idx="8">
                  <c:v>0.32650816700033503</c:v>
                </c:pt>
                <c:pt idx="9">
                  <c:v>0.39524672847408981</c:v>
                </c:pt>
              </c:numCache>
            </c:numRef>
          </c:val>
          <c:extLst>
            <c:ext xmlns:c15="http://schemas.microsoft.com/office/drawing/2012/chart" uri="{02D57815-91ED-43cb-92C2-25804820EDAC}">
              <c15:datalabelsRange>
                <c15:f>Sheet1!$B$27:$B$36</c15:f>
                <c15:dlblRangeCache>
                  <c:ptCount val="10"/>
                  <c:pt idx="0">
                    <c:v>43%</c:v>
                  </c:pt>
                  <c:pt idx="1">
                    <c:v>30%</c:v>
                  </c:pt>
                  <c:pt idx="2">
                    <c:v>44%</c:v>
                  </c:pt>
                  <c:pt idx="3">
                    <c:v>49%</c:v>
                  </c:pt>
                  <c:pt idx="4">
                    <c:v>46%</c:v>
                  </c:pt>
                  <c:pt idx="5">
                    <c:v>44%</c:v>
                  </c:pt>
                  <c:pt idx="6">
                    <c:v>51%</c:v>
                  </c:pt>
                  <c:pt idx="7">
                    <c:v>53%</c:v>
                  </c:pt>
                  <c:pt idx="8">
                    <c:v>45%</c:v>
                  </c:pt>
                  <c:pt idx="9">
                    <c:v>66%</c:v>
                  </c:pt>
                </c15:dlblRangeCache>
              </c15:datalabelsRange>
            </c:ext>
            <c:ext xmlns:c16="http://schemas.microsoft.com/office/drawing/2014/chart" uri="{C3380CC4-5D6E-409C-BE32-E72D297353CC}">
              <c16:uniqueId val="{00000014-C12C-47E2-BEA0-5BD7D06106CC}"/>
            </c:ext>
          </c:extLst>
        </c:ser>
        <c:ser>
          <c:idx val="2"/>
          <c:order val="1"/>
          <c:tx>
            <c:strRef>
              <c:f>Sheet1!$C$1</c:f>
              <c:strCache>
                <c:ptCount val="1"/>
                <c:pt idx="0">
                  <c:v> Long-Term ROI % </c:v>
                </c:pt>
              </c:strCache>
            </c:strRef>
          </c:tx>
          <c:spPr>
            <a:solidFill>
              <a:srgbClr val="8D99AE">
                <a:alpha val="45000"/>
              </a:srgbClr>
            </a:solidFill>
            <a:ln w="25400">
              <a:noFill/>
            </a:ln>
            <a:effectLst/>
          </c:spPr>
          <c:invertIfNegative val="0"/>
          <c:dPt>
            <c:idx val="0"/>
            <c:invertIfNegative val="0"/>
            <c:bubble3D val="0"/>
            <c:spPr>
              <a:solidFill>
                <a:srgbClr val="BCCF0F">
                  <a:alpha val="45098"/>
                </a:srgbClr>
              </a:solidFill>
              <a:ln w="25400">
                <a:noFill/>
              </a:ln>
              <a:effectLst/>
            </c:spPr>
            <c:extLst>
              <c:ext xmlns:c16="http://schemas.microsoft.com/office/drawing/2014/chart" uri="{C3380CC4-5D6E-409C-BE32-E72D297353CC}">
                <c16:uniqueId val="{0000001D-C12C-47E2-BEA0-5BD7D06106CC}"/>
              </c:ext>
            </c:extLst>
          </c:dPt>
          <c:dPt>
            <c:idx val="1"/>
            <c:invertIfNegative val="0"/>
            <c:bubble3D val="0"/>
            <c:spPr>
              <a:solidFill>
                <a:srgbClr val="E30615">
                  <a:alpha val="45000"/>
                </a:srgbClr>
              </a:solidFill>
              <a:ln w="25400">
                <a:noFill/>
              </a:ln>
              <a:effectLst/>
            </c:spPr>
            <c:extLst>
              <c:ext xmlns:c16="http://schemas.microsoft.com/office/drawing/2014/chart" uri="{C3380CC4-5D6E-409C-BE32-E72D297353CC}">
                <c16:uniqueId val="{00000016-C12C-47E2-BEA0-5BD7D06106CC}"/>
              </c:ext>
            </c:extLst>
          </c:dPt>
          <c:dPt>
            <c:idx val="2"/>
            <c:invertIfNegative val="0"/>
            <c:bubble3D val="0"/>
            <c:spPr>
              <a:solidFill>
                <a:srgbClr val="EE7203">
                  <a:alpha val="45098"/>
                </a:srgbClr>
              </a:solidFill>
              <a:ln w="25400">
                <a:noFill/>
              </a:ln>
              <a:effectLst/>
            </c:spPr>
            <c:extLst>
              <c:ext xmlns:c16="http://schemas.microsoft.com/office/drawing/2014/chart" uri="{C3380CC4-5D6E-409C-BE32-E72D297353CC}">
                <c16:uniqueId val="{00000018-C12C-47E2-BEA0-5BD7D06106CC}"/>
              </c:ext>
            </c:extLst>
          </c:dPt>
          <c:dPt>
            <c:idx val="3"/>
            <c:invertIfNegative val="0"/>
            <c:bubble3D val="0"/>
            <c:spPr>
              <a:solidFill>
                <a:srgbClr val="372D87">
                  <a:alpha val="44706"/>
                </a:srgbClr>
              </a:solidFill>
              <a:ln w="25400">
                <a:noFill/>
              </a:ln>
              <a:effectLst/>
            </c:spPr>
            <c:extLst>
              <c:ext xmlns:c16="http://schemas.microsoft.com/office/drawing/2014/chart" uri="{C3380CC4-5D6E-409C-BE32-E72D297353CC}">
                <c16:uniqueId val="{0000001E-C12C-47E2-BEA0-5BD7D06106CC}"/>
              </c:ext>
            </c:extLst>
          </c:dPt>
          <c:dPt>
            <c:idx val="4"/>
            <c:invertIfNegative val="0"/>
            <c:bubble3D val="0"/>
            <c:spPr>
              <a:solidFill>
                <a:srgbClr val="9CCD9A">
                  <a:alpha val="45000"/>
                </a:srgbClr>
              </a:solidFill>
              <a:ln w="25400">
                <a:noFill/>
              </a:ln>
              <a:effectLst/>
            </c:spPr>
            <c:extLst>
              <c:ext xmlns:c16="http://schemas.microsoft.com/office/drawing/2014/chart" uri="{C3380CC4-5D6E-409C-BE32-E72D297353CC}">
                <c16:uniqueId val="{0000001F-C12C-47E2-BEA0-5BD7D06106CC}"/>
              </c:ext>
            </c:extLst>
          </c:dPt>
          <c:dPt>
            <c:idx val="5"/>
            <c:invertIfNegative val="0"/>
            <c:bubble3D val="0"/>
            <c:spPr>
              <a:solidFill>
                <a:srgbClr val="0069B4">
                  <a:alpha val="45000"/>
                </a:srgbClr>
              </a:solidFill>
              <a:ln w="25400">
                <a:noFill/>
              </a:ln>
              <a:effectLst/>
            </c:spPr>
            <c:extLst>
              <c:ext xmlns:c16="http://schemas.microsoft.com/office/drawing/2014/chart" uri="{C3380CC4-5D6E-409C-BE32-E72D297353CC}">
                <c16:uniqueId val="{0000001A-C12C-47E2-BEA0-5BD7D06106CC}"/>
              </c:ext>
            </c:extLst>
          </c:dPt>
          <c:dPt>
            <c:idx val="6"/>
            <c:invertIfNegative val="0"/>
            <c:bubble3D val="0"/>
            <c:spPr>
              <a:solidFill>
                <a:srgbClr val="766ACE">
                  <a:alpha val="45000"/>
                </a:srgbClr>
              </a:solidFill>
              <a:ln w="25400">
                <a:noFill/>
              </a:ln>
              <a:effectLst/>
            </c:spPr>
            <c:extLst>
              <c:ext xmlns:c16="http://schemas.microsoft.com/office/drawing/2014/chart" uri="{C3380CC4-5D6E-409C-BE32-E72D297353CC}">
                <c16:uniqueId val="{0000001C-C12C-47E2-BEA0-5BD7D06106CC}"/>
              </c:ext>
            </c:extLst>
          </c:dPt>
          <c:dPt>
            <c:idx val="7"/>
            <c:invertIfNegative val="0"/>
            <c:bubble3D val="0"/>
            <c:spPr>
              <a:solidFill>
                <a:srgbClr val="FFCC00">
                  <a:alpha val="45000"/>
                </a:srgbClr>
              </a:solidFill>
              <a:ln w="25400">
                <a:noFill/>
              </a:ln>
              <a:effectLst/>
            </c:spPr>
            <c:extLst>
              <c:ext xmlns:c16="http://schemas.microsoft.com/office/drawing/2014/chart" uri="{C3380CC4-5D6E-409C-BE32-E72D297353CC}">
                <c16:uniqueId val="{00000020-C12C-47E2-BEA0-5BD7D06106CC}"/>
              </c:ext>
            </c:extLst>
          </c:dPt>
          <c:dPt>
            <c:idx val="8"/>
            <c:invertIfNegative val="0"/>
            <c:bubble3D val="0"/>
            <c:spPr>
              <a:solidFill>
                <a:srgbClr val="BD09A7">
                  <a:alpha val="45098"/>
                </a:srgbClr>
              </a:solidFill>
              <a:ln w="25400">
                <a:noFill/>
              </a:ln>
              <a:effectLst/>
            </c:spPr>
            <c:extLst>
              <c:ext xmlns:c16="http://schemas.microsoft.com/office/drawing/2014/chart" uri="{C3380CC4-5D6E-409C-BE32-E72D297353CC}">
                <c16:uniqueId val="{00000021-C12C-47E2-BEA0-5BD7D06106CC}"/>
              </c:ext>
            </c:extLst>
          </c:dPt>
          <c:dPt>
            <c:idx val="9"/>
            <c:invertIfNegative val="0"/>
            <c:bubble3D val="0"/>
            <c:spPr>
              <a:solidFill>
                <a:srgbClr val="09BDBD">
                  <a:alpha val="45000"/>
                </a:srgbClr>
              </a:solidFill>
              <a:ln w="25400">
                <a:noFill/>
              </a:ln>
              <a:effectLst/>
            </c:spPr>
            <c:extLst>
              <c:ext xmlns:c16="http://schemas.microsoft.com/office/drawing/2014/chart" uri="{C3380CC4-5D6E-409C-BE32-E72D297353CC}">
                <c16:uniqueId val="{00000022-C12C-47E2-BEA0-5BD7D06106CC}"/>
              </c:ext>
            </c:extLst>
          </c:dPt>
          <c:dLbls>
            <c:dLbl>
              <c:idx val="0"/>
              <c:tx>
                <c:rich>
                  <a:bodyPr/>
                  <a:lstStyle/>
                  <a:p>
                    <a:fld id="{9701FB59-8444-4554-9685-F7682FA87C1E}" type="CELLRANGE">
                      <a:rPr lang="en-US" dirty="0"/>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C12C-47E2-BEA0-5BD7D06106CC}"/>
                </c:ext>
              </c:extLst>
            </c:dLbl>
            <c:dLbl>
              <c:idx val="1"/>
              <c:tx>
                <c:rich>
                  <a:bodyPr/>
                  <a:lstStyle/>
                  <a:p>
                    <a:fld id="{7956382A-E13B-4444-A30D-BF56BCCA8BFC}"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C12C-47E2-BEA0-5BD7D06106CC}"/>
                </c:ext>
              </c:extLst>
            </c:dLbl>
            <c:dLbl>
              <c:idx val="2"/>
              <c:tx>
                <c:rich>
                  <a:bodyPr/>
                  <a:lstStyle/>
                  <a:p>
                    <a:fld id="{C2071002-1DF7-4815-A540-1EF6756CFC11}"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C12C-47E2-BEA0-5BD7D06106CC}"/>
                </c:ext>
              </c:extLst>
            </c:dLbl>
            <c:dLbl>
              <c:idx val="3"/>
              <c:tx>
                <c:rich>
                  <a:bodyPr/>
                  <a:lstStyle/>
                  <a:p>
                    <a:fld id="{96D9E6FC-D7BF-4546-92F5-B46AFF1AD36D}"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C12C-47E2-BEA0-5BD7D06106CC}"/>
                </c:ext>
              </c:extLst>
            </c:dLbl>
            <c:dLbl>
              <c:idx val="4"/>
              <c:tx>
                <c:rich>
                  <a:bodyPr/>
                  <a:lstStyle/>
                  <a:p>
                    <a:fld id="{EF209E14-F941-4864-A8DF-F547263218F9}"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C12C-47E2-BEA0-5BD7D06106CC}"/>
                </c:ext>
              </c:extLst>
            </c:dLbl>
            <c:dLbl>
              <c:idx val="5"/>
              <c:tx>
                <c:rich>
                  <a:bodyPr/>
                  <a:lstStyle/>
                  <a:p>
                    <a:fld id="{92ED867B-8253-48E3-8131-AB846AFF3A0A}"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C12C-47E2-BEA0-5BD7D06106CC}"/>
                </c:ext>
              </c:extLst>
            </c:dLbl>
            <c:dLbl>
              <c:idx val="6"/>
              <c:tx>
                <c:rich>
                  <a:bodyPr/>
                  <a:lstStyle/>
                  <a:p>
                    <a:fld id="{EA132288-85C5-4B62-9517-3D8F391C7242}"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C12C-47E2-BEA0-5BD7D06106CC}"/>
                </c:ext>
              </c:extLst>
            </c:dLbl>
            <c:dLbl>
              <c:idx val="7"/>
              <c:tx>
                <c:rich>
                  <a:bodyPr/>
                  <a:lstStyle/>
                  <a:p>
                    <a:fld id="{C959ECD2-BE80-48F2-88FB-AE96A6DCB703}"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C12C-47E2-BEA0-5BD7D06106CC}"/>
                </c:ext>
              </c:extLst>
            </c:dLbl>
            <c:dLbl>
              <c:idx val="8"/>
              <c:tx>
                <c:rich>
                  <a:bodyPr/>
                  <a:lstStyle/>
                  <a:p>
                    <a:fld id="{DBA9C2C2-74D2-422F-9E84-861C5CECE945}"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C12C-47E2-BEA0-5BD7D06106CC}"/>
                </c:ext>
              </c:extLst>
            </c:dLbl>
            <c:dLbl>
              <c:idx val="9"/>
              <c:tx>
                <c:rich>
                  <a:bodyPr/>
                  <a:lstStyle/>
                  <a:p>
                    <a:fld id="{7EB419F1-CA8E-47A2-806B-4A8B7DB77631}"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C12C-47E2-BEA0-5BD7D06106CC}"/>
                </c:ext>
              </c:extLst>
            </c:dLbl>
            <c:spPr>
              <a:noFill/>
              <a:ln>
                <a:noFill/>
              </a:ln>
              <a:effectLst/>
            </c:spPr>
            <c:txPr>
              <a:bodyPr rot="0" spcFirstLastPara="1" vertOverflow="ellipsis" vert="horz" wrap="square" anchor="ctr" anchorCtr="1"/>
              <a:lstStyle/>
              <a:p>
                <a:pPr>
                  <a:defRPr sz="11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Sheet1!$C$2:$C$11</c:f>
              <c:numCache>
                <c:formatCode>_(* #,##0.00_);_(* \(#,##0.00\);_(* "-"??_);_(@_)</c:formatCode>
                <c:ptCount val="10"/>
                <c:pt idx="0">
                  <c:v>0.8768462747995841</c:v>
                </c:pt>
                <c:pt idx="1">
                  <c:v>0.98382066109311495</c:v>
                </c:pt>
                <c:pt idx="2">
                  <c:v>0.68201541462241033</c:v>
                </c:pt>
                <c:pt idx="3">
                  <c:v>0.55313061185912027</c:v>
                </c:pt>
                <c:pt idx="4">
                  <c:v>0.53280977462344148</c:v>
                </c:pt>
                <c:pt idx="5">
                  <c:v>0.52095237276921869</c:v>
                </c:pt>
                <c:pt idx="6">
                  <c:v>0.37531254564670097</c:v>
                </c:pt>
                <c:pt idx="7">
                  <c:v>0.33638933521218733</c:v>
                </c:pt>
                <c:pt idx="8">
                  <c:v>0.39180980040040203</c:v>
                </c:pt>
                <c:pt idx="9">
                  <c:v>0.20157583152178579</c:v>
                </c:pt>
              </c:numCache>
            </c:numRef>
          </c:val>
          <c:extLst>
            <c:ext xmlns:c15="http://schemas.microsoft.com/office/drawing/2012/chart" uri="{02D57815-91ED-43cb-92C2-25804820EDAC}">
              <c15:datalabelsRange>
                <c15:f>Sheet1!$C$27:$C$36</c15:f>
                <c15:dlblRangeCache>
                  <c:ptCount val="10"/>
                  <c:pt idx="0">
                    <c:v>57%</c:v>
                  </c:pt>
                  <c:pt idx="1">
                    <c:v>70%</c:v>
                  </c:pt>
                  <c:pt idx="2">
                    <c:v>56%</c:v>
                  </c:pt>
                  <c:pt idx="3">
                    <c:v>51%</c:v>
                  </c:pt>
                  <c:pt idx="4">
                    <c:v>54%</c:v>
                  </c:pt>
                  <c:pt idx="5">
                    <c:v>56%</c:v>
                  </c:pt>
                  <c:pt idx="6">
                    <c:v>49%</c:v>
                  </c:pt>
                  <c:pt idx="7">
                    <c:v>47%</c:v>
                  </c:pt>
                  <c:pt idx="8">
                    <c:v>55%</c:v>
                  </c:pt>
                  <c:pt idx="9">
                    <c:v>34%</c:v>
                  </c:pt>
                </c15:dlblRangeCache>
              </c15:datalabelsRange>
            </c:ext>
            <c:ext xmlns:c16="http://schemas.microsoft.com/office/drawing/2014/chart" uri="{C3380CC4-5D6E-409C-BE32-E72D297353CC}">
              <c16:uniqueId val="{00000023-C12C-47E2-BEA0-5BD7D06106CC}"/>
            </c:ext>
          </c:extLst>
        </c:ser>
        <c:dLbls>
          <c:showLegendKey val="0"/>
          <c:showVal val="0"/>
          <c:showCatName val="0"/>
          <c:showSerName val="0"/>
          <c:showPercent val="0"/>
          <c:showBubbleSize val="0"/>
        </c:dLbls>
        <c:gapWidth val="70"/>
        <c:overlap val="100"/>
        <c:axId val="1339857199"/>
        <c:axId val="1339866351"/>
      </c:barChart>
      <c:lineChart>
        <c:grouping val="standard"/>
        <c:varyColors val="0"/>
        <c:ser>
          <c:idx val="3"/>
          <c:order val="2"/>
          <c:tx>
            <c:strRef>
              <c:f>Sheet1!$D$1</c:f>
              <c:strCache>
                <c:ptCount val="1"/>
                <c:pt idx="0">
                  <c:v>Total ROI</c:v>
                </c:pt>
              </c:strCache>
            </c:strRef>
          </c:tx>
          <c:spPr>
            <a:ln w="25400" cap="rnd">
              <a:noFill/>
              <a:round/>
            </a:ln>
            <a:effectLst/>
          </c:spPr>
          <c:marker>
            <c:symbol val="circle"/>
            <c:size val="5"/>
            <c:spPr>
              <a:noFill/>
              <a:ln w="9525">
                <a:noFill/>
              </a:ln>
              <a:effectLst/>
            </c:spPr>
          </c:marker>
          <c:dLbls>
            <c:dLbl>
              <c:idx val="0"/>
              <c:layout>
                <c:manualLayout>
                  <c:x val="-2.4061021505376343E-2"/>
                  <c:y val="-4.00525462962963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C12C-47E2-BEA0-5BD7D06106CC}"/>
                </c:ext>
              </c:extLst>
            </c:dLbl>
            <c:dLbl>
              <c:idx val="1"/>
              <c:layout>
                <c:manualLayout>
                  <c:x val="-2.5547572178477692E-2"/>
                  <c:y val="-4.51127917496871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C12C-47E2-BEA0-5BD7D06106CC}"/>
                </c:ext>
              </c:extLst>
            </c:dLbl>
            <c:dLbl>
              <c:idx val="8"/>
              <c:layout>
                <c:manualLayout>
                  <c:x val="-2.7092741935484038E-2"/>
                  <c:y val="-4.08046296296296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C12C-47E2-BEA0-5BD7D06106CC}"/>
                </c:ext>
              </c:extLst>
            </c:dLbl>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Sheet1!$D$2:$D$11</c:f>
              <c:numCache>
                <c:formatCode>_(* #,##0.00_);_(* \(#,##0.00\);_(* "-"??_);_(@_)</c:formatCode>
                <c:ptCount val="10"/>
                <c:pt idx="0">
                  <c:v>1.5513434092608027</c:v>
                </c:pt>
                <c:pt idx="1">
                  <c:v>1.4134366703040822</c:v>
                </c:pt>
                <c:pt idx="2">
                  <c:v>1.2276277463203387</c:v>
                </c:pt>
                <c:pt idx="3">
                  <c:v>1.0901506233728293</c:v>
                </c:pt>
                <c:pt idx="4">
                  <c:v>0.98820274438706679</c:v>
                </c:pt>
                <c:pt idx="5">
                  <c:v>0.92479142142752779</c:v>
                </c:pt>
                <c:pt idx="6">
                  <c:v>0.76626311402868108</c:v>
                </c:pt>
                <c:pt idx="7">
                  <c:v>0.7230437435020578</c:v>
                </c:pt>
                <c:pt idx="8">
                  <c:v>0.71831796740073706</c:v>
                </c:pt>
                <c:pt idx="9">
                  <c:v>0.59682255999587563</c:v>
                </c:pt>
              </c:numCache>
            </c:numRef>
          </c:val>
          <c:smooth val="0"/>
          <c:extLst>
            <c:ext xmlns:c16="http://schemas.microsoft.com/office/drawing/2014/chart" uri="{C3380CC4-5D6E-409C-BE32-E72D297353CC}">
              <c16:uniqueId val="{00000026-C12C-47E2-BEA0-5BD7D06106CC}"/>
            </c:ext>
          </c:extLst>
        </c:ser>
        <c:dLbls>
          <c:showLegendKey val="0"/>
          <c:showVal val="0"/>
          <c:showCatName val="0"/>
          <c:showSerName val="0"/>
          <c:showPercent val="0"/>
          <c:showBubbleSize val="0"/>
        </c:dLbls>
        <c:marker val="1"/>
        <c:smooth val="0"/>
        <c:axId val="1339857199"/>
        <c:axId val="1339866351"/>
      </c:lineChart>
      <c:catAx>
        <c:axId val="1339857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crossAx val="1339866351"/>
        <c:crosses val="autoZero"/>
        <c:auto val="1"/>
        <c:lblAlgn val="ctr"/>
        <c:lblOffset val="100"/>
        <c:noMultiLvlLbl val="0"/>
      </c:catAx>
      <c:valAx>
        <c:axId val="1339866351"/>
        <c:scaling>
          <c:orientation val="minMax"/>
        </c:scaling>
        <c:delete val="0"/>
        <c:axPos val="l"/>
        <c:numFmt formatCode="_-* #,##0.0_-;\-* #,##0.0_-;_-*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Body)"/>
                <a:ea typeface="+mn-ea"/>
                <a:cs typeface="+mn-cs"/>
              </a:defRPr>
            </a:pPr>
            <a:endParaRPr lang="en-US"/>
          </a:p>
        </c:txPr>
        <c:crossAx val="1339857199"/>
        <c:crosses val="autoZero"/>
        <c:crossBetween val="between"/>
      </c:valAx>
      <c:spPr>
        <a:noFill/>
        <a:ln>
          <a:noFill/>
        </a:ln>
        <a:effectLst/>
      </c:spPr>
    </c:plotArea>
    <c:legend>
      <c:legendPos val="t"/>
      <c:legendEntry>
        <c:idx val="2"/>
        <c:delete val="1"/>
      </c:legendEntry>
      <c:layout>
        <c:manualLayout>
          <c:xMode val="edge"/>
          <c:yMode val="edge"/>
          <c:x val="0.33711756272401427"/>
          <c:y val="7.0555555555555552E-2"/>
          <c:w val="0.31893691756272396"/>
          <c:h val="5.6551388888888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Body)"/>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28941798941801"/>
          <c:y val="5.020548976200287E-2"/>
          <c:w val="0.84931613756613777"/>
          <c:h val="0.67177195577902893"/>
        </c:manualLayout>
      </c:layout>
      <c:barChart>
        <c:barDir val="col"/>
        <c:grouping val="stacked"/>
        <c:varyColors val="0"/>
        <c:ser>
          <c:idx val="0"/>
          <c:order val="0"/>
          <c:tx>
            <c:strRef>
              <c:f>Sheet1!$B$1</c:f>
              <c:strCache>
                <c:ptCount val="1"/>
                <c:pt idx="0">
                  <c:v>pos</c:v>
                </c:pt>
              </c:strCache>
            </c:strRef>
          </c:tx>
          <c:spPr>
            <a:solidFill>
              <a:schemeClr val="accent1"/>
            </a:solidFill>
            <a:ln>
              <a:noFill/>
            </a:ln>
            <a:effectLst/>
          </c:spPr>
          <c:invertIfNegative val="0"/>
          <c:dPt>
            <c:idx val="0"/>
            <c:invertIfNegative val="0"/>
            <c:bubble3D val="0"/>
            <c:spPr>
              <a:solidFill>
                <a:srgbClr val="EE7203"/>
              </a:solidFill>
              <a:ln>
                <a:noFill/>
              </a:ln>
              <a:effectLst/>
            </c:spPr>
            <c:extLst>
              <c:ext xmlns:c16="http://schemas.microsoft.com/office/drawing/2014/chart" uri="{C3380CC4-5D6E-409C-BE32-E72D297353CC}">
                <c16:uniqueId val="{00000001-C47B-44EF-9CBF-195CF879AA0D}"/>
              </c:ext>
            </c:extLst>
          </c:dPt>
          <c:dPt>
            <c:idx val="1"/>
            <c:invertIfNegative val="0"/>
            <c:bubble3D val="0"/>
            <c:spPr>
              <a:solidFill>
                <a:srgbClr val="E30615"/>
              </a:solidFill>
              <a:ln>
                <a:noFill/>
              </a:ln>
              <a:effectLst/>
            </c:spPr>
            <c:extLst>
              <c:ext xmlns:c16="http://schemas.microsoft.com/office/drawing/2014/chart" uri="{C3380CC4-5D6E-409C-BE32-E72D297353CC}">
                <c16:uniqueId val="{00000003-C47B-44EF-9CBF-195CF879AA0D}"/>
              </c:ext>
            </c:extLst>
          </c:dPt>
          <c:dPt>
            <c:idx val="2"/>
            <c:invertIfNegative val="0"/>
            <c:bubble3D val="0"/>
            <c:spPr>
              <a:solidFill>
                <a:srgbClr val="9CCD9A"/>
              </a:solidFill>
              <a:ln>
                <a:noFill/>
              </a:ln>
              <a:effectLst/>
            </c:spPr>
            <c:extLst>
              <c:ext xmlns:c16="http://schemas.microsoft.com/office/drawing/2014/chart" uri="{C3380CC4-5D6E-409C-BE32-E72D297353CC}">
                <c16:uniqueId val="{00000005-C47B-44EF-9CBF-195CF879AA0D}"/>
              </c:ext>
            </c:extLst>
          </c:dPt>
          <c:dPt>
            <c:idx val="3"/>
            <c:invertIfNegative val="0"/>
            <c:bubble3D val="0"/>
            <c:spPr>
              <a:solidFill>
                <a:srgbClr val="FFCC00"/>
              </a:solidFill>
              <a:ln>
                <a:noFill/>
              </a:ln>
              <a:effectLst/>
            </c:spPr>
            <c:extLst>
              <c:ext xmlns:c16="http://schemas.microsoft.com/office/drawing/2014/chart" uri="{C3380CC4-5D6E-409C-BE32-E72D297353CC}">
                <c16:uniqueId val="{00000007-C47B-44EF-9CBF-195CF879AA0D}"/>
              </c:ext>
            </c:extLst>
          </c:dPt>
          <c:dPt>
            <c:idx val="4"/>
            <c:invertIfNegative val="0"/>
            <c:bubble3D val="0"/>
            <c:spPr>
              <a:solidFill>
                <a:srgbClr val="09BDBD"/>
              </a:solidFill>
              <a:ln>
                <a:noFill/>
              </a:ln>
              <a:effectLst/>
            </c:spPr>
            <c:extLst>
              <c:ext xmlns:c16="http://schemas.microsoft.com/office/drawing/2014/chart" uri="{C3380CC4-5D6E-409C-BE32-E72D297353CC}">
                <c16:uniqueId val="{00000009-C47B-44EF-9CBF-195CF879AA0D}"/>
              </c:ext>
            </c:extLst>
          </c:dPt>
          <c:dPt>
            <c:idx val="5"/>
            <c:invertIfNegative val="0"/>
            <c:bubble3D val="0"/>
            <c:spPr>
              <a:solidFill>
                <a:srgbClr val="BD09A7"/>
              </a:solidFill>
              <a:ln>
                <a:noFill/>
              </a:ln>
              <a:effectLst/>
            </c:spPr>
            <c:extLst>
              <c:ext xmlns:c16="http://schemas.microsoft.com/office/drawing/2014/chart" uri="{C3380CC4-5D6E-409C-BE32-E72D297353CC}">
                <c16:uniqueId val="{0000000B-C47B-44EF-9CBF-195CF879AA0D}"/>
              </c:ext>
            </c:extLst>
          </c:dPt>
          <c:dPt>
            <c:idx val="6"/>
            <c:invertIfNegative val="0"/>
            <c:bubble3D val="0"/>
            <c:spPr>
              <a:solidFill>
                <a:srgbClr val="766ACE"/>
              </a:solidFill>
              <a:ln>
                <a:noFill/>
              </a:ln>
              <a:effectLst/>
            </c:spPr>
            <c:extLst>
              <c:ext xmlns:c16="http://schemas.microsoft.com/office/drawing/2014/chart" uri="{C3380CC4-5D6E-409C-BE32-E72D297353CC}">
                <c16:uniqueId val="{0000000D-C47B-44EF-9CBF-195CF879AA0D}"/>
              </c:ext>
            </c:extLst>
          </c:dPt>
          <c:dPt>
            <c:idx val="7"/>
            <c:invertIfNegative val="0"/>
            <c:bubble3D val="0"/>
            <c:spPr>
              <a:solidFill>
                <a:srgbClr val="BCCF0F"/>
              </a:solidFill>
              <a:ln>
                <a:noFill/>
              </a:ln>
              <a:effectLst/>
            </c:spPr>
            <c:extLst>
              <c:ext xmlns:c16="http://schemas.microsoft.com/office/drawing/2014/chart" uri="{C3380CC4-5D6E-409C-BE32-E72D297353CC}">
                <c16:uniqueId val="{0000000F-C47B-44EF-9CBF-195CF879AA0D}"/>
              </c:ext>
            </c:extLst>
          </c:dPt>
          <c:dPt>
            <c:idx val="8"/>
            <c:invertIfNegative val="0"/>
            <c:bubble3D val="0"/>
            <c:spPr>
              <a:solidFill>
                <a:srgbClr val="372D87"/>
              </a:solidFill>
              <a:ln>
                <a:noFill/>
              </a:ln>
              <a:effectLst/>
            </c:spPr>
            <c:extLst>
              <c:ext xmlns:c16="http://schemas.microsoft.com/office/drawing/2014/chart" uri="{C3380CC4-5D6E-409C-BE32-E72D297353CC}">
                <c16:uniqueId val="{00000011-C47B-44EF-9CBF-195CF879AA0D}"/>
              </c:ext>
            </c:extLst>
          </c:dPt>
          <c:dPt>
            <c:idx val="9"/>
            <c:invertIfNegative val="0"/>
            <c:bubble3D val="0"/>
            <c:spPr>
              <a:solidFill>
                <a:srgbClr val="0069B4"/>
              </a:solidFill>
              <a:ln>
                <a:noFill/>
              </a:ln>
              <a:effectLst/>
            </c:spPr>
            <c:extLst>
              <c:ext xmlns:c16="http://schemas.microsoft.com/office/drawing/2014/chart" uri="{C3380CC4-5D6E-409C-BE32-E72D297353CC}">
                <c16:uniqueId val="{00000013-C47B-44EF-9CBF-195CF879AA0D}"/>
              </c:ext>
            </c:extLst>
          </c:dPt>
          <c:cat>
            <c:strRef>
              <c:f>Sheet1!$A$2:$A$11</c:f>
              <c:strCache>
                <c:ptCount val="10"/>
                <c:pt idx="0">
                  <c:v>Broadcaster VOD</c:v>
                </c:pt>
                <c:pt idx="1">
                  <c:v>TV</c:v>
                </c:pt>
                <c:pt idx="2">
                  <c:v>Online Display</c:v>
                </c:pt>
                <c:pt idx="3">
                  <c:v>Cinema</c:v>
                </c:pt>
                <c:pt idx="4">
                  <c:v>Generic Search</c:v>
                </c:pt>
                <c:pt idx="5">
                  <c:v>Out of Home   </c:v>
                </c:pt>
                <c:pt idx="6">
                  <c:v>Online Video</c:v>
                </c:pt>
                <c:pt idx="7">
                  <c:v>Audio</c:v>
                </c:pt>
                <c:pt idx="8">
                  <c:v>Print</c:v>
                </c:pt>
                <c:pt idx="9">
                  <c:v>Social Media</c:v>
                </c:pt>
              </c:strCache>
            </c:strRef>
          </c:cat>
          <c:val>
            <c:numRef>
              <c:f>Sheet1!$B$2:$B$11</c:f>
              <c:numCache>
                <c:formatCode>0%</c:formatCode>
                <c:ptCount val="10"/>
                <c:pt idx="0">
                  <c:v>0.2</c:v>
                </c:pt>
                <c:pt idx="1">
                  <c:v>0.24</c:v>
                </c:pt>
                <c:pt idx="2">
                  <c:v>0.25</c:v>
                </c:pt>
                <c:pt idx="3">
                  <c:v>0.26</c:v>
                </c:pt>
                <c:pt idx="4">
                  <c:v>0.33</c:v>
                </c:pt>
                <c:pt idx="5">
                  <c:v>0.44</c:v>
                </c:pt>
                <c:pt idx="6">
                  <c:v>0.56000000000000005</c:v>
                </c:pt>
                <c:pt idx="7">
                  <c:v>0.63</c:v>
                </c:pt>
                <c:pt idx="8">
                  <c:v>0.71</c:v>
                </c:pt>
                <c:pt idx="9">
                  <c:v>0.72</c:v>
                </c:pt>
              </c:numCache>
            </c:numRef>
          </c:val>
          <c:extLst>
            <c:ext xmlns:c16="http://schemas.microsoft.com/office/drawing/2014/chart" uri="{C3380CC4-5D6E-409C-BE32-E72D297353CC}">
              <c16:uniqueId val="{00000014-C47B-44EF-9CBF-195CF879AA0D}"/>
            </c:ext>
          </c:extLst>
        </c:ser>
        <c:ser>
          <c:idx val="1"/>
          <c:order val="1"/>
          <c:tx>
            <c:strRef>
              <c:f>Sheet1!$C$1</c:f>
              <c:strCache>
                <c:ptCount val="1"/>
                <c:pt idx="0">
                  <c:v>neg</c:v>
                </c:pt>
              </c:strCache>
            </c:strRef>
          </c:tx>
          <c:spPr>
            <a:solidFill>
              <a:schemeClr val="accent2"/>
            </a:solidFill>
            <a:ln>
              <a:noFill/>
            </a:ln>
            <a:effectLst/>
          </c:spPr>
          <c:invertIfNegative val="0"/>
          <c:dPt>
            <c:idx val="0"/>
            <c:invertIfNegative val="0"/>
            <c:bubble3D val="0"/>
            <c:spPr>
              <a:solidFill>
                <a:srgbClr val="EE7203"/>
              </a:solidFill>
              <a:ln>
                <a:noFill/>
              </a:ln>
              <a:effectLst/>
            </c:spPr>
            <c:extLst>
              <c:ext xmlns:c16="http://schemas.microsoft.com/office/drawing/2014/chart" uri="{C3380CC4-5D6E-409C-BE32-E72D297353CC}">
                <c16:uniqueId val="{00000016-C47B-44EF-9CBF-195CF879AA0D}"/>
              </c:ext>
            </c:extLst>
          </c:dPt>
          <c:dPt>
            <c:idx val="1"/>
            <c:invertIfNegative val="0"/>
            <c:bubble3D val="0"/>
            <c:spPr>
              <a:solidFill>
                <a:srgbClr val="E30615"/>
              </a:solidFill>
              <a:ln>
                <a:noFill/>
              </a:ln>
              <a:effectLst/>
            </c:spPr>
            <c:extLst>
              <c:ext xmlns:c16="http://schemas.microsoft.com/office/drawing/2014/chart" uri="{C3380CC4-5D6E-409C-BE32-E72D297353CC}">
                <c16:uniqueId val="{00000018-C47B-44EF-9CBF-195CF879AA0D}"/>
              </c:ext>
            </c:extLst>
          </c:dPt>
          <c:dPt>
            <c:idx val="2"/>
            <c:invertIfNegative val="0"/>
            <c:bubble3D val="0"/>
            <c:spPr>
              <a:solidFill>
                <a:srgbClr val="9CCD9A"/>
              </a:solidFill>
              <a:ln>
                <a:noFill/>
              </a:ln>
              <a:effectLst/>
            </c:spPr>
            <c:extLst>
              <c:ext xmlns:c16="http://schemas.microsoft.com/office/drawing/2014/chart" uri="{C3380CC4-5D6E-409C-BE32-E72D297353CC}">
                <c16:uniqueId val="{0000001A-C47B-44EF-9CBF-195CF879AA0D}"/>
              </c:ext>
            </c:extLst>
          </c:dPt>
          <c:dPt>
            <c:idx val="3"/>
            <c:invertIfNegative val="0"/>
            <c:bubble3D val="0"/>
            <c:spPr>
              <a:solidFill>
                <a:srgbClr val="FFCC00"/>
              </a:solidFill>
              <a:ln>
                <a:noFill/>
              </a:ln>
              <a:effectLst/>
            </c:spPr>
            <c:extLst>
              <c:ext xmlns:c16="http://schemas.microsoft.com/office/drawing/2014/chart" uri="{C3380CC4-5D6E-409C-BE32-E72D297353CC}">
                <c16:uniqueId val="{0000001C-C47B-44EF-9CBF-195CF879AA0D}"/>
              </c:ext>
            </c:extLst>
          </c:dPt>
          <c:dPt>
            <c:idx val="4"/>
            <c:invertIfNegative val="0"/>
            <c:bubble3D val="0"/>
            <c:spPr>
              <a:solidFill>
                <a:srgbClr val="09BDBD"/>
              </a:solidFill>
              <a:ln>
                <a:noFill/>
              </a:ln>
              <a:effectLst/>
            </c:spPr>
            <c:extLst>
              <c:ext xmlns:c16="http://schemas.microsoft.com/office/drawing/2014/chart" uri="{C3380CC4-5D6E-409C-BE32-E72D297353CC}">
                <c16:uniqueId val="{0000001E-C47B-44EF-9CBF-195CF879AA0D}"/>
              </c:ext>
            </c:extLst>
          </c:dPt>
          <c:dPt>
            <c:idx val="5"/>
            <c:invertIfNegative val="0"/>
            <c:bubble3D val="0"/>
            <c:spPr>
              <a:solidFill>
                <a:srgbClr val="BD09A7"/>
              </a:solidFill>
              <a:ln>
                <a:noFill/>
              </a:ln>
              <a:effectLst/>
            </c:spPr>
            <c:extLst>
              <c:ext xmlns:c16="http://schemas.microsoft.com/office/drawing/2014/chart" uri="{C3380CC4-5D6E-409C-BE32-E72D297353CC}">
                <c16:uniqueId val="{00000020-C47B-44EF-9CBF-195CF879AA0D}"/>
              </c:ext>
            </c:extLst>
          </c:dPt>
          <c:dPt>
            <c:idx val="6"/>
            <c:invertIfNegative val="0"/>
            <c:bubble3D val="0"/>
            <c:spPr>
              <a:solidFill>
                <a:srgbClr val="766ACE"/>
              </a:solidFill>
              <a:ln>
                <a:noFill/>
              </a:ln>
              <a:effectLst/>
            </c:spPr>
            <c:extLst>
              <c:ext xmlns:c16="http://schemas.microsoft.com/office/drawing/2014/chart" uri="{C3380CC4-5D6E-409C-BE32-E72D297353CC}">
                <c16:uniqueId val="{00000022-C47B-44EF-9CBF-195CF879AA0D}"/>
              </c:ext>
            </c:extLst>
          </c:dPt>
          <c:dPt>
            <c:idx val="7"/>
            <c:invertIfNegative val="0"/>
            <c:bubble3D val="0"/>
            <c:spPr>
              <a:solidFill>
                <a:srgbClr val="BCCF0F"/>
              </a:solidFill>
              <a:ln>
                <a:noFill/>
              </a:ln>
              <a:effectLst/>
            </c:spPr>
            <c:extLst>
              <c:ext xmlns:c16="http://schemas.microsoft.com/office/drawing/2014/chart" uri="{C3380CC4-5D6E-409C-BE32-E72D297353CC}">
                <c16:uniqueId val="{00000024-C47B-44EF-9CBF-195CF879AA0D}"/>
              </c:ext>
            </c:extLst>
          </c:dPt>
          <c:dPt>
            <c:idx val="8"/>
            <c:invertIfNegative val="0"/>
            <c:bubble3D val="0"/>
            <c:spPr>
              <a:solidFill>
                <a:srgbClr val="372D87"/>
              </a:solidFill>
              <a:ln>
                <a:noFill/>
              </a:ln>
              <a:effectLst/>
            </c:spPr>
            <c:extLst>
              <c:ext xmlns:c16="http://schemas.microsoft.com/office/drawing/2014/chart" uri="{C3380CC4-5D6E-409C-BE32-E72D297353CC}">
                <c16:uniqueId val="{00000026-C47B-44EF-9CBF-195CF879AA0D}"/>
              </c:ext>
            </c:extLst>
          </c:dPt>
          <c:dPt>
            <c:idx val="9"/>
            <c:invertIfNegative val="0"/>
            <c:bubble3D val="0"/>
            <c:spPr>
              <a:solidFill>
                <a:srgbClr val="0069B4"/>
              </a:solidFill>
              <a:ln>
                <a:noFill/>
              </a:ln>
              <a:effectLst/>
            </c:spPr>
            <c:extLst>
              <c:ext xmlns:c16="http://schemas.microsoft.com/office/drawing/2014/chart" uri="{C3380CC4-5D6E-409C-BE32-E72D297353CC}">
                <c16:uniqueId val="{00000028-C47B-44EF-9CBF-195CF879AA0D}"/>
              </c:ext>
            </c:extLst>
          </c:dPt>
          <c:cat>
            <c:strRef>
              <c:f>Sheet1!$A$2:$A$11</c:f>
              <c:strCache>
                <c:ptCount val="10"/>
                <c:pt idx="0">
                  <c:v>Broadcaster VOD</c:v>
                </c:pt>
                <c:pt idx="1">
                  <c:v>TV</c:v>
                </c:pt>
                <c:pt idx="2">
                  <c:v>Online Display</c:v>
                </c:pt>
                <c:pt idx="3">
                  <c:v>Cinema</c:v>
                </c:pt>
                <c:pt idx="4">
                  <c:v>Generic Search</c:v>
                </c:pt>
                <c:pt idx="5">
                  <c:v>Out of Home   </c:v>
                </c:pt>
                <c:pt idx="6">
                  <c:v>Online Video</c:v>
                </c:pt>
                <c:pt idx="7">
                  <c:v>Audio</c:v>
                </c:pt>
                <c:pt idx="8">
                  <c:v>Print</c:v>
                </c:pt>
                <c:pt idx="9">
                  <c:v>Social Media</c:v>
                </c:pt>
              </c:strCache>
            </c:strRef>
          </c:cat>
          <c:val>
            <c:numRef>
              <c:f>Sheet1!$C$2:$C$11</c:f>
              <c:numCache>
                <c:formatCode>0%</c:formatCode>
                <c:ptCount val="10"/>
                <c:pt idx="0">
                  <c:v>-0.2</c:v>
                </c:pt>
                <c:pt idx="1">
                  <c:v>-0.24</c:v>
                </c:pt>
                <c:pt idx="2">
                  <c:v>-0.25</c:v>
                </c:pt>
                <c:pt idx="3">
                  <c:v>-0.26</c:v>
                </c:pt>
                <c:pt idx="4">
                  <c:v>-0.33</c:v>
                </c:pt>
                <c:pt idx="5">
                  <c:v>-0.44</c:v>
                </c:pt>
                <c:pt idx="6">
                  <c:v>-0.56000000000000005</c:v>
                </c:pt>
                <c:pt idx="7">
                  <c:v>-0.63</c:v>
                </c:pt>
                <c:pt idx="8">
                  <c:v>-0.71</c:v>
                </c:pt>
                <c:pt idx="9">
                  <c:v>-0.72</c:v>
                </c:pt>
              </c:numCache>
            </c:numRef>
          </c:val>
          <c:extLst>
            <c:ext xmlns:c16="http://schemas.microsoft.com/office/drawing/2014/chart" uri="{C3380CC4-5D6E-409C-BE32-E72D297353CC}">
              <c16:uniqueId val="{00000029-C47B-44EF-9CBF-195CF879AA0D}"/>
            </c:ext>
          </c:extLst>
        </c:ser>
        <c:dLbls>
          <c:showLegendKey val="0"/>
          <c:showVal val="0"/>
          <c:showCatName val="0"/>
          <c:showSerName val="0"/>
          <c:showPercent val="0"/>
          <c:showBubbleSize val="0"/>
        </c:dLbls>
        <c:gapWidth val="45"/>
        <c:overlap val="100"/>
        <c:axId val="23340624"/>
        <c:axId val="23328976"/>
      </c:barChart>
      <c:catAx>
        <c:axId val="2334062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Headings)"/>
                <a:ea typeface="+mn-ea"/>
                <a:cs typeface="+mn-cs"/>
              </a:defRPr>
            </a:pPr>
            <a:endParaRPr lang="en-US"/>
          </a:p>
        </c:txPr>
        <c:crossAx val="23328976"/>
        <c:crosses val="autoZero"/>
        <c:auto val="1"/>
        <c:lblAlgn val="ctr"/>
        <c:lblOffset val="100"/>
        <c:noMultiLvlLbl val="0"/>
      </c:catAx>
      <c:valAx>
        <c:axId val="23328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solidFill>
                    <a:latin typeface="Arial (Headings)"/>
                    <a:ea typeface="+mn-ea"/>
                    <a:cs typeface="+mn-cs"/>
                  </a:defRPr>
                </a:pPr>
                <a:r>
                  <a:rPr lang="en-GB" sz="1050" b="1">
                    <a:solidFill>
                      <a:schemeClr val="tx1"/>
                    </a:solidFill>
                    <a:latin typeface="Arial (Headings)"/>
                  </a:rPr>
                  <a:t>Spread of Middle 50% of Results Around the Median</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Arial (Headings)"/>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340624"/>
        <c:crosses val="autoZero"/>
        <c:crossBetween val="between"/>
        <c:majorUnit val="0.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D6A-4EEC-94C1-E472FDD36E52}"/>
                </c:ext>
              </c:extLst>
            </c:dLbl>
            <c:dLbl>
              <c:idx val="1"/>
              <c:delete val="1"/>
              <c:extLst>
                <c:ext xmlns:c15="http://schemas.microsoft.com/office/drawing/2012/chart" uri="{CE6537A1-D6FC-4f65-9D91-7224C49458BB}"/>
                <c:ext xmlns:c16="http://schemas.microsoft.com/office/drawing/2014/chart" uri="{C3380CC4-5D6E-409C-BE32-E72D297353CC}">
                  <c16:uniqueId val="{00000003-4D6A-4EEC-94C1-E472FDD36E5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Sheet1!$B$5:$C$5</c:f>
              <c:numCache>
                <c:formatCode>0%</c:formatCode>
                <c:ptCount val="2"/>
                <c:pt idx="0">
                  <c:v>0.12</c:v>
                </c:pt>
                <c:pt idx="1">
                  <c:v>0.88</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not trust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C9C-4BC1-97DC-9812F36967C2}"/>
                </c:ext>
              </c:extLst>
            </c:dLbl>
            <c:dLbl>
              <c:idx val="1"/>
              <c:delete val="1"/>
              <c:extLst>
                <c:ext xmlns:c15="http://schemas.microsoft.com/office/drawing/2012/chart" uri="{CE6537A1-D6FC-4f65-9D91-7224C49458BB}"/>
                <c:ext xmlns:c16="http://schemas.microsoft.com/office/drawing/2014/chart" uri="{C3380CC4-5D6E-409C-BE32-E72D297353CC}">
                  <c16:uniqueId val="{00000003-6C9C-4BC1-97DC-9812F36967C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Sheet1!$B$3:$C$3</c:f>
              <c:numCache>
                <c:formatCode>0%</c:formatCode>
                <c:ptCount val="2"/>
                <c:pt idx="0">
                  <c:v>0.16</c:v>
                </c:pt>
                <c:pt idx="1">
                  <c:v>0.84</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that you don't trust</c:v>
                </c:pt>
              </c:strCache>
            </c:strRef>
          </c:cat>
          <c:val>
            <c:numRef>
              <c:f>Sheet1!$B$2:$C$2</c:f>
              <c:numCache>
                <c:formatCode>0%</c:formatCode>
                <c:ptCount val="2"/>
                <c:pt idx="0">
                  <c:v>0.35</c:v>
                </c:pt>
                <c:pt idx="1">
                  <c:v>0.65</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5C778-0619-42EE-958B-5E87912A9CF8}" type="datetimeFigureOut">
              <a:rPr lang="en-GB" smtClean="0"/>
              <a:t>11/08/2023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8E3F-F001-4426-A507-26B1139847E3}" type="slidenum">
              <a:rPr lang="en-GB" smtClean="0"/>
              <a:t>‹#›</a:t>
            </a:fld>
            <a:endParaRPr lang="en-GB"/>
          </a:p>
        </p:txBody>
      </p:sp>
    </p:spTree>
    <p:extLst>
      <p:ext uri="{BB962C8B-B14F-4D97-AF65-F5344CB8AC3E}">
        <p14:creationId xmlns:p14="http://schemas.microsoft.com/office/powerpoint/2010/main" val="64520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hinkbox.tv/research/thinkbox-research/demand-generatio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thinkbox.tv/Case-studies/Readly-leverages-TV-to-reach-digital-magazine-subscriber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inkbox.tv/research/thinkbox-research/effectiveness-in-context-free-download/"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hinkbox.tv/research/thinkbox-research/effectiveness-in-context-free-downloa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hinkbox.tv/news-and-opinion/events/perfectivenes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878E3F-F001-4426-A507-26B1139847E3}" type="slidenum">
              <a:rPr lang="en-GB" smtClean="0"/>
              <a:t>1</a:t>
            </a:fld>
            <a:endParaRPr lang="en-GB"/>
          </a:p>
        </p:txBody>
      </p:sp>
    </p:spTree>
    <p:extLst>
      <p:ext uri="{BB962C8B-B14F-4D97-AF65-F5344CB8AC3E}">
        <p14:creationId xmlns:p14="http://schemas.microsoft.com/office/powerpoint/2010/main" val="1897696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well as reaching</a:t>
            </a:r>
            <a:r>
              <a:rPr lang="en-GB" baseline="0" dirty="0"/>
              <a:t> into every corner of the country, people also spend a lot of time with TV. It is the most popular medium.</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257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Both Linear TV and BVOD deliver good ROI performance, as shown by findings from ‘BVOD Almighty: Reach and Return’ commissioned by Thinkbox.</a:t>
            </a:r>
          </a:p>
          <a:p>
            <a:pPr>
              <a:lnSpc>
                <a:spcPct val="107000"/>
              </a:lnSpc>
              <a:spcAft>
                <a:spcPts val="0"/>
              </a:spcAft>
            </a:pPr>
            <a:endPar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chart demonstrates the </a:t>
            </a:r>
            <a:r>
              <a:rPr lang="en-GB" dirty="0"/>
              <a:t>total (short and long term) ROI performance by channel. It’s worth noting that the data is shown as indices (and not absolute ROI delivery). Thus, it means that linear TV is 41% better than the average of all channels.</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GB" dirty="0"/>
          </a:p>
          <a:p>
            <a:r>
              <a:rPr lang="en-GB" dirty="0"/>
              <a:t>The data is shown as indices because the dataset behind the analysis includes a range of product categories.  The absolute £££ return you would normally expect from advertising, of course, varies by category.  Thus using indices helps understand overall normative performance of each channel relative to everything else.</a:t>
            </a:r>
          </a:p>
          <a:p>
            <a:endParaRPr lang="en-GB" dirty="0"/>
          </a:p>
          <a:p>
            <a:r>
              <a:rPr lang="en-GB" dirty="0"/>
              <a:t>The channels are ranked by total performance.  But in the bars you can see the differing delivery of return by short term (up to 3-months) and long-term (3-months up to three years). </a:t>
            </a:r>
          </a:p>
          <a:p>
            <a:endParaRPr lang="en-GB" dirty="0"/>
          </a:p>
          <a:p>
            <a:r>
              <a:rPr lang="en-GB" dirty="0"/>
              <a:t>You can see that linear TV has the highest proportion of longer term delivery.  </a:t>
            </a:r>
          </a:p>
          <a:p>
            <a:endPar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a:lnSpc>
                <a:spcPct val="107000"/>
              </a:lnSpc>
              <a:spcAft>
                <a:spcPts val="0"/>
              </a:spcAft>
            </a:pPr>
            <a:r>
              <a:rPr lang="en-GB" dirty="0"/>
              <a:t>https://www.thinkbox.tv/research/thinkbox-research/bvod-almighty-reach-and-return/ </a:t>
            </a:r>
          </a:p>
          <a:p>
            <a:endParaRPr lang="en-GB"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11</a:t>
            </a:fld>
            <a:endParaRPr lang="en-GB" dirty="0"/>
          </a:p>
        </p:txBody>
      </p:sp>
    </p:spTree>
    <p:extLst>
      <p:ext uri="{BB962C8B-B14F-4D97-AF65-F5344CB8AC3E}">
        <p14:creationId xmlns:p14="http://schemas.microsoft.com/office/powerpoint/2010/main" val="3146707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Findings from ‘BVOD Almighty: Reach and Return’, shows that the predictability of payback varies greatly by channel. Using the Media Mix Navigator, it’s based on data from Gain Theory, </a:t>
            </a:r>
            <a:r>
              <a:rPr lang="en-GB" sz="1800" dirty="0" err="1">
                <a:effectLst/>
                <a:latin typeface="Calibri" panose="020F0502020204030204" pitchFamily="34" charset="0"/>
                <a:ea typeface="Calibri" panose="020F0502020204030204" pitchFamily="34" charset="0"/>
              </a:rPr>
              <a:t>EssenceMediacom</a:t>
            </a:r>
            <a:r>
              <a:rPr lang="en-GB" sz="1800" dirty="0">
                <a:effectLst/>
                <a:latin typeface="Calibri" panose="020F0502020204030204" pitchFamily="34" charset="0"/>
                <a:ea typeface="Calibri" panose="020F0502020204030204" pitchFamily="34" charset="0"/>
              </a:rPr>
              <a:t>, Wavemaker, and Mindshare which covers 52 brands and £2.2 billion of media spend over 3 years. </a:t>
            </a:r>
          </a:p>
          <a:p>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The charts shows how the variability of returns differs significantly across different forms of advertising. This essentially indicates the risk of investing in different channels based on the predictability of their returns.</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median brand ROI in the databank for each channel is represented by the zero across the middle. To assess the predictability of each channel, the analysis looks at how spread out the different brand ROIs are for each channel in comparison to that middle brand. Basically, the bigger the bar, the bigger variance there is between the best performer and the worst performer – so the greater degree of risk. Outliers have been removed.</a:t>
            </a:r>
          </a:p>
          <a:p>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As you can see, BVOD is the most predictable (therefore least risky) channel, delivering 20% of variance compared with the median return. This was closely followed by linear TV with a variability of 24%. </a:t>
            </a:r>
          </a:p>
          <a:p>
            <a:pPr algn="just"/>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It’s worth noting that high variability works both ways: although it involves greater risk, there is the possibility of achieving a much higher than average ROI (as well as a much lower one). </a:t>
            </a:r>
          </a:p>
        </p:txBody>
      </p:sp>
      <p:sp>
        <p:nvSpPr>
          <p:cNvPr id="4" name="Slide Number Placeholder 3"/>
          <p:cNvSpPr>
            <a:spLocks noGrp="1"/>
          </p:cNvSpPr>
          <p:nvPr>
            <p:ph type="sldNum" sz="quarter" idx="5"/>
          </p:nvPr>
        </p:nvSpPr>
        <p:spPr/>
        <p:txBody>
          <a:bodyPr/>
          <a:lstStyle/>
          <a:p>
            <a:fld id="{BA0DFD36-33EA-4DB4-B32D-6EBE0B1D4496}" type="slidenum">
              <a:rPr lang="en-GB" smtClean="0"/>
              <a:t>12</a:t>
            </a:fld>
            <a:endParaRPr lang="en-GB"/>
          </a:p>
        </p:txBody>
      </p:sp>
    </p:spTree>
    <p:extLst>
      <p:ext uri="{BB962C8B-B14F-4D97-AF65-F5344CB8AC3E}">
        <p14:creationId xmlns:p14="http://schemas.microsoft.com/office/powerpoint/2010/main" val="842709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were the most trusted form of advertising</a:t>
            </a:r>
            <a:r>
              <a:rPr lang="en-GB" sz="1200" baseline="0" dirty="0">
                <a:latin typeface="Calibri" pitchFamily="34" charset="0"/>
                <a:cs typeface="Calibri" pitchFamily="34" charset="0"/>
              </a:rPr>
              <a:t>.</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13</a:t>
            </a:fld>
            <a:endParaRPr lang="en-GB"/>
          </a:p>
        </p:txBody>
      </p:sp>
    </p:spTree>
    <p:extLst>
      <p:ext uri="{BB962C8B-B14F-4D97-AF65-F5344CB8AC3E}">
        <p14:creationId xmlns:p14="http://schemas.microsoft.com/office/powerpoint/2010/main" val="1739945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make brands more famous</a:t>
            </a:r>
            <a:endParaRPr lang="en-GB" sz="1200" baseline="0" dirty="0">
              <a:latin typeface="Calibri" pitchFamily="34" charset="0"/>
              <a:cs typeface="Calibri" pitchFamily="34" charset="0"/>
            </a:endParaRP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endParaRPr lang="en-GB" sz="1200" kern="1200" baseline="0" dirty="0">
              <a:solidFill>
                <a:schemeClr val="tx1"/>
              </a:solidFill>
              <a:effectLst/>
              <a:latin typeface="Calibri"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14</a:t>
            </a:fld>
            <a:endParaRPr lang="en-GB"/>
          </a:p>
        </p:txBody>
      </p:sp>
    </p:spTree>
    <p:extLst>
      <p:ext uri="{BB962C8B-B14F-4D97-AF65-F5344CB8AC3E}">
        <p14:creationId xmlns:p14="http://schemas.microsoft.com/office/powerpoint/2010/main" val="4211418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‘Demand Generation’, commissioned by Thinkbox and conducted WPP agencies Mediacom, Wavemaker and Gain Theory, looked at how one ad channel boosts the efficiency of another ad channel. Most channels boost the efficiency of others, but the scale and consistency of the effect differs significantly.</a:t>
            </a:r>
          </a:p>
          <a:p>
            <a:endParaRPr lang="en-GB" dirty="0"/>
          </a:p>
          <a:p>
            <a:r>
              <a:rPr lang="en-GB" dirty="0"/>
              <a:t>This chart outlines this multiplier effect between ad channels and the effects each channel can receive. The Y axis indicates the active channel generating the effect, with the X axis relating to the channel benefiting from that effect.</a:t>
            </a:r>
          </a:p>
          <a:p>
            <a:endParaRPr lang="en-GB" dirty="0"/>
          </a:p>
          <a:p>
            <a:r>
              <a:rPr lang="en-GB" dirty="0"/>
              <a:t>We can see that when TV is active, the effectiveness of Cinema is bolstered up by 54% - more than any other channel. This makes sense as Cinema has a relatively small reach but a high impact, and with TV copy tending to be a cutdown version of what Cinema shows, it is extending its reach.</a:t>
            </a:r>
          </a:p>
          <a:p>
            <a:endParaRPr lang="en-GB" dirty="0"/>
          </a:p>
          <a:p>
            <a:r>
              <a:rPr lang="en-GB" dirty="0"/>
              <a:t>TV stands out as having the biggest and most consistent effect on other channels. This isn’t a coincidence. On average brands are spending 45% of their advertising budgets on TV, so it is bound to have a bigger effect.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endParaRPr lang="en-GB" dirty="0"/>
          </a:p>
          <a:p>
            <a:r>
              <a:rPr lang="en-GB" dirty="0">
                <a:hlinkClick r:id="rId3"/>
              </a:rPr>
              <a:t>https://www.thinkbox.tv/research/thinkbox-research/demand-generation/</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029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878E3F-F001-4426-A507-26B1139847E3}" type="slidenum">
              <a:rPr lang="en-GB" smtClean="0"/>
              <a:t>16</a:t>
            </a:fld>
            <a:endParaRPr lang="en-GB"/>
          </a:p>
        </p:txBody>
      </p:sp>
    </p:spTree>
    <p:extLst>
      <p:ext uri="{BB962C8B-B14F-4D97-AF65-F5344CB8AC3E}">
        <p14:creationId xmlns:p14="http://schemas.microsoft.com/office/powerpoint/2010/main" val="2375383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Challenge</a:t>
            </a:r>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PrettyLittleThing</a:t>
            </a:r>
            <a:r>
              <a:rPr lang="en-GB" sz="1200" kern="1200" dirty="0">
                <a:solidFill>
                  <a:schemeClr val="tx1"/>
                </a:solidFill>
                <a:effectLst/>
                <a:latin typeface="+mn-lt"/>
                <a:ea typeface="+mn-ea"/>
                <a:cs typeface="+mn-cs"/>
              </a:rPr>
              <a:t> was launched in 2012 when brothers Umar and Adam </a:t>
            </a:r>
            <a:r>
              <a:rPr lang="en-GB" sz="1200" kern="1200" dirty="0" err="1">
                <a:solidFill>
                  <a:schemeClr val="tx1"/>
                </a:solidFill>
                <a:effectLst/>
                <a:latin typeface="+mn-lt"/>
                <a:ea typeface="+mn-ea"/>
                <a:cs typeface="+mn-cs"/>
              </a:rPr>
              <a:t>Kamani</a:t>
            </a:r>
            <a:r>
              <a:rPr lang="en-GB" sz="1200" kern="1200" dirty="0">
                <a:solidFill>
                  <a:schemeClr val="tx1"/>
                </a:solidFill>
                <a:effectLst/>
                <a:latin typeface="+mn-lt"/>
                <a:ea typeface="+mn-ea"/>
                <a:cs typeface="+mn-cs"/>
              </a:rPr>
              <a:t> spotted a gap in the market for a fashionable yet affordable online accessories brand (which quickly expanded into clothing). </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PrettyLittleThing</a:t>
            </a:r>
            <a:r>
              <a:rPr lang="en-GB" sz="1200" kern="1200" dirty="0">
                <a:solidFill>
                  <a:schemeClr val="tx1"/>
                </a:solidFill>
                <a:effectLst/>
                <a:latin typeface="+mn-lt"/>
                <a:ea typeface="+mn-ea"/>
                <a:cs typeface="+mn-cs"/>
              </a:rPr>
              <a:t> have always operated in a fiercely competitive market but with above-the-line budgets lower than their competitors. There wasn’t any VC funding – every pound came from the founders’ own pockets, so any media investment had to work hard and achieve immediate results.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2014, they tasked their media agency The Specialist Works with driving 16 to 34-year-old women to the website to grow the brand over the coming years.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TV Solution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Specialist Works had been planning and buying airtime for Boohoo since 2011 and had experienced great success for that brand. Therefore, they knew about TV’s unrivalled ability to cut through and deliver results and felt that TV should be the medium of choice for </a:t>
            </a:r>
            <a:r>
              <a:rPr lang="en-GB" sz="1200" kern="1200" dirty="0" err="1">
                <a:solidFill>
                  <a:schemeClr val="tx1"/>
                </a:solidFill>
                <a:effectLst/>
                <a:latin typeface="+mn-lt"/>
                <a:ea typeface="+mn-ea"/>
                <a:cs typeface="+mn-cs"/>
              </a:rPr>
              <a:t>PrettyLittleThing</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Plan – 2014 to 2018</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2014</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Their strategy in year one was to buy one spot at a time in programmes that really mattered to their target audience and converted well for 16 to 34-year-old women. They then used their proprietary TV attribution tool [mint]</a:t>
            </a:r>
            <a:r>
              <a:rPr lang="en-GB" sz="1200" kern="1200" baseline="30000" dirty="0" err="1">
                <a:solidFill>
                  <a:schemeClr val="tx1"/>
                </a:solidFill>
                <a:effectLst/>
                <a:latin typeface="+mn-lt"/>
                <a:ea typeface="+mn-ea"/>
                <a:cs typeface="+mn-cs"/>
              </a:rPr>
              <a:t>av</a:t>
            </a:r>
            <a:r>
              <a:rPr lang="en-GB" sz="1200" kern="1200" dirty="0">
                <a:solidFill>
                  <a:schemeClr val="tx1"/>
                </a:solidFill>
                <a:effectLst/>
                <a:latin typeface="+mn-lt"/>
                <a:ea typeface="+mn-ea"/>
                <a:cs typeface="+mn-cs"/>
              </a:rPr>
              <a:t> to determine whether the spot had driven traffic to the site. If it had, more spots would be booked the following week, and if it hadn’t, they wouldn’t reinvest. </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2015</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They identified that spots in TOWIE were performing particularly well, and </a:t>
            </a:r>
            <a:r>
              <a:rPr lang="en-GB" sz="1200" kern="1200" dirty="0" err="1">
                <a:solidFill>
                  <a:schemeClr val="tx1"/>
                </a:solidFill>
                <a:effectLst/>
                <a:latin typeface="+mn-lt"/>
                <a:ea typeface="+mn-ea"/>
                <a:cs typeface="+mn-cs"/>
              </a:rPr>
              <a:t>PrettyLittleThing</a:t>
            </a:r>
            <a:r>
              <a:rPr lang="en-GB" sz="1200" kern="1200" dirty="0">
                <a:solidFill>
                  <a:schemeClr val="tx1"/>
                </a:solidFill>
                <a:effectLst/>
                <a:latin typeface="+mn-lt"/>
                <a:ea typeface="+mn-ea"/>
                <a:cs typeface="+mn-cs"/>
              </a:rPr>
              <a:t> went on to develop a collaboration with TOWIE star Lucy </a:t>
            </a:r>
            <a:r>
              <a:rPr lang="en-GB" sz="1200" kern="1200" dirty="0" err="1">
                <a:solidFill>
                  <a:schemeClr val="tx1"/>
                </a:solidFill>
                <a:effectLst/>
                <a:latin typeface="+mn-lt"/>
                <a:ea typeface="+mn-ea"/>
                <a:cs typeface="+mn-cs"/>
              </a:rPr>
              <a:t>Mecklenburgh</a:t>
            </a:r>
            <a:r>
              <a:rPr lang="en-GB" sz="1200" kern="1200" dirty="0">
                <a:solidFill>
                  <a:schemeClr val="tx1"/>
                </a:solidFill>
                <a:effectLst/>
                <a:latin typeface="+mn-lt"/>
                <a:ea typeface="+mn-ea"/>
                <a:cs typeface="+mn-cs"/>
              </a:rPr>
              <a:t>, where she launched a range of clothing. Following the success of their 2014 TV campaign, they doubled their investment YoY in 2015, with a focus on TOWIE to support the Lucy partnership. </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2016</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TV’s role was evolving from generating demand to creating brand associations. Also, they had identified Made in Chelsea as a programme that performed well. But they were struggling to find enough spots to buy, due to the regulation that you can’t have competing brands in the same break and the high demand from their competitors. So, they were able to negotiate with Channel 4 who created an additional break, exclusive to them, in every episode of the programme. </a:t>
            </a:r>
          </a:p>
          <a:p>
            <a:r>
              <a:rPr lang="en-GB" sz="1200" kern="1200" dirty="0">
                <a:solidFill>
                  <a:schemeClr val="tx1"/>
                </a:solidFill>
                <a:effectLst/>
                <a:latin typeface="+mn-lt"/>
                <a:ea typeface="+mn-ea"/>
                <a:cs typeface="+mn-cs"/>
              </a:rPr>
              <a:t> </a:t>
            </a:r>
          </a:p>
          <a:p>
            <a:r>
              <a:rPr lang="en-GB" sz="1200" u="none" strike="noStrike"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2017</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key programme that they aligned with was Love Island – a perfect vehicle for their young fashion brand and with high levels of viewing by their target audience. They invested heavily, buying first in break slots on linear and on-demand and as a result drove fame for the brand. By the end of 2017, </a:t>
            </a:r>
            <a:r>
              <a:rPr lang="en-GB" sz="1200" kern="1200" dirty="0" err="1">
                <a:solidFill>
                  <a:schemeClr val="tx1"/>
                </a:solidFill>
                <a:effectLst/>
                <a:latin typeface="+mn-lt"/>
                <a:ea typeface="+mn-ea"/>
                <a:cs typeface="+mn-cs"/>
              </a:rPr>
              <a:t>PrettyLittleThing</a:t>
            </a:r>
            <a:r>
              <a:rPr lang="en-GB" sz="1200" kern="1200" dirty="0">
                <a:solidFill>
                  <a:schemeClr val="tx1"/>
                </a:solidFill>
                <a:effectLst/>
                <a:latin typeface="+mn-lt"/>
                <a:ea typeface="+mn-ea"/>
                <a:cs typeface="+mn-cs"/>
              </a:rPr>
              <a:t> was the fastest growing online fashion retailer in the world. (Source: </a:t>
            </a:r>
            <a:r>
              <a:rPr lang="en-GB" sz="1200" kern="1200" dirty="0" err="1">
                <a:solidFill>
                  <a:schemeClr val="tx1"/>
                </a:solidFill>
                <a:effectLst/>
                <a:latin typeface="+mn-lt"/>
                <a:ea typeface="+mn-ea"/>
                <a:cs typeface="+mn-cs"/>
              </a:rPr>
              <a:t>Hitwise</a:t>
            </a:r>
            <a:r>
              <a:rPr lang="en-GB" sz="1200" kern="1200" dirty="0">
                <a:solidFill>
                  <a:schemeClr val="tx1"/>
                </a:solidFill>
                <a:effectLst/>
                <a:latin typeface="+mn-lt"/>
                <a:ea typeface="+mn-ea"/>
                <a:cs typeface="+mn-cs"/>
              </a:rPr>
              <a:t>, Fast Fashion Report, based on website traffic)</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2018</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Over the years, activity had evolved from short-term response to longer-term brand building to sustain growth. They chose to invest in programmes that got the nation talking. For example, they bought a national peak spot in I’m A Celebrity Get Me Out Of Here and The X Factor. They used linear TV and added on-demand to amplify reach. They also continued collaborating with models and celebrities to create their own collections.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Results</a:t>
            </a:r>
            <a:endParaRPr lang="en-GB" sz="1200" kern="1200" dirty="0">
              <a:solidFill>
                <a:schemeClr val="tx1"/>
              </a:solidFill>
              <a:effectLst/>
              <a:latin typeface="+mn-lt"/>
              <a:ea typeface="+mn-ea"/>
              <a:cs typeface="+mn-cs"/>
            </a:endParaRPr>
          </a:p>
          <a:p>
            <a:pPr lvl="0"/>
            <a:r>
              <a:rPr lang="en-GB" sz="1200" kern="1200" dirty="0" err="1">
                <a:solidFill>
                  <a:schemeClr val="tx1"/>
                </a:solidFill>
                <a:effectLst/>
                <a:latin typeface="+mn-lt"/>
                <a:ea typeface="+mn-ea"/>
                <a:cs typeface="+mn-cs"/>
              </a:rPr>
              <a:t>PrettyLittleThing’s</a:t>
            </a:r>
            <a:r>
              <a:rPr lang="en-GB" sz="1200" kern="1200" dirty="0">
                <a:solidFill>
                  <a:schemeClr val="tx1"/>
                </a:solidFill>
                <a:effectLst/>
                <a:latin typeface="+mn-lt"/>
                <a:ea typeface="+mn-ea"/>
                <a:cs typeface="+mn-cs"/>
              </a:rPr>
              <a:t> share of Google search grew by 33 percentage points from 7% in 2014 to 40% in 2018 (Source: Nielsen </a:t>
            </a:r>
            <a:r>
              <a:rPr lang="en-GB" sz="1200" kern="1200" dirty="0" err="1">
                <a:solidFill>
                  <a:schemeClr val="tx1"/>
                </a:solidFill>
                <a:effectLst/>
                <a:latin typeface="+mn-lt"/>
                <a:ea typeface="+mn-ea"/>
                <a:cs typeface="+mn-cs"/>
              </a:rPr>
              <a:t>AdDynamix</a:t>
            </a:r>
            <a:r>
              <a:rPr lang="en-GB" sz="1200" kern="1200" dirty="0">
                <a:solidFill>
                  <a:schemeClr val="tx1"/>
                </a:solidFill>
                <a:effectLst/>
                <a:latin typeface="+mn-lt"/>
                <a:ea typeface="+mn-ea"/>
                <a:cs typeface="+mn-cs"/>
              </a:rPr>
              <a:t>, Google Trends).</a:t>
            </a:r>
          </a:p>
          <a:p>
            <a:pPr lvl="0"/>
            <a:r>
              <a:rPr lang="en-GB" sz="1200" kern="1200" dirty="0">
                <a:solidFill>
                  <a:schemeClr val="tx1"/>
                </a:solidFill>
                <a:effectLst/>
                <a:latin typeface="+mn-lt"/>
                <a:ea typeface="+mn-ea"/>
                <a:cs typeface="+mn-cs"/>
              </a:rPr>
              <a:t>As of February 2019, </a:t>
            </a:r>
            <a:r>
              <a:rPr lang="en-GB" sz="1200" kern="1200" dirty="0" err="1">
                <a:solidFill>
                  <a:schemeClr val="tx1"/>
                </a:solidFill>
                <a:effectLst/>
                <a:latin typeface="+mn-lt"/>
                <a:ea typeface="+mn-ea"/>
                <a:cs typeface="+mn-cs"/>
              </a:rPr>
              <a:t>PrettyLittleThing</a:t>
            </a:r>
            <a:r>
              <a:rPr lang="en-GB" sz="1200" kern="1200" dirty="0">
                <a:solidFill>
                  <a:schemeClr val="tx1"/>
                </a:solidFill>
                <a:effectLst/>
                <a:latin typeface="+mn-lt"/>
                <a:ea typeface="+mn-ea"/>
                <a:cs typeface="+mn-cs"/>
              </a:rPr>
              <a:t> has 5m active customers. That’s 40 times the number they had before they started working with The Specialist Works.</a:t>
            </a:r>
          </a:p>
          <a:p>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4BFFE-AA9D-476F-A275-7AE7429F86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09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Challenge</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Fashion marketplace app </a:t>
            </a:r>
            <a:r>
              <a:rPr lang="en-GB" sz="1200" b="0" kern="1200" dirty="0" err="1">
                <a:solidFill>
                  <a:schemeClr val="tx1"/>
                </a:solidFill>
                <a:effectLst/>
                <a:latin typeface="+mn-lt"/>
                <a:ea typeface="+mn-ea"/>
                <a:cs typeface="+mn-cs"/>
              </a:rPr>
              <a:t>Vinted</a:t>
            </a:r>
            <a:r>
              <a:rPr lang="en-GB" sz="1200" b="0" kern="1200" dirty="0">
                <a:solidFill>
                  <a:schemeClr val="tx1"/>
                </a:solidFill>
                <a:effectLst/>
                <a:latin typeface="+mn-lt"/>
                <a:ea typeface="+mn-ea"/>
                <a:cs typeface="+mn-cs"/>
              </a:rPr>
              <a:t> was looking to launch in the UK following successful TV campaigns in France and Germany. VCCP Media, </a:t>
            </a:r>
            <a:r>
              <a:rPr lang="en-GB" sz="1200" b="0" kern="1200" dirty="0" err="1">
                <a:solidFill>
                  <a:schemeClr val="tx1"/>
                </a:solidFill>
                <a:effectLst/>
                <a:latin typeface="+mn-lt"/>
                <a:ea typeface="+mn-ea"/>
                <a:cs typeface="+mn-cs"/>
              </a:rPr>
              <a:t>Vinted’a</a:t>
            </a:r>
            <a:r>
              <a:rPr lang="en-GB" sz="1200" b="0" kern="1200" dirty="0">
                <a:solidFill>
                  <a:schemeClr val="tx1"/>
                </a:solidFill>
                <a:effectLst/>
                <a:latin typeface="+mn-lt"/>
                <a:ea typeface="+mn-ea"/>
                <a:cs typeface="+mn-cs"/>
              </a:rPr>
              <a:t> media agency, knew the challenge of launching </a:t>
            </a:r>
            <a:r>
              <a:rPr lang="en-GB" sz="1200" b="0" kern="1200" dirty="0" err="1">
                <a:solidFill>
                  <a:schemeClr val="tx1"/>
                </a:solidFill>
                <a:effectLst/>
                <a:latin typeface="+mn-lt"/>
                <a:ea typeface="+mn-ea"/>
                <a:cs typeface="+mn-cs"/>
              </a:rPr>
              <a:t>Vinted</a:t>
            </a:r>
            <a:r>
              <a:rPr lang="en-GB" sz="1200" b="0" kern="1200" dirty="0">
                <a:solidFill>
                  <a:schemeClr val="tx1"/>
                </a:solidFill>
                <a:effectLst/>
                <a:latin typeface="+mn-lt"/>
                <a:ea typeface="+mn-ea"/>
                <a:cs typeface="+mn-cs"/>
              </a:rPr>
              <a:t> in the UK would be twofold. </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Firstly, </a:t>
            </a:r>
            <a:r>
              <a:rPr lang="en-GB" sz="1200" b="0" kern="1200" dirty="0" err="1">
                <a:solidFill>
                  <a:schemeClr val="tx1"/>
                </a:solidFill>
                <a:effectLst/>
                <a:latin typeface="+mn-lt"/>
                <a:ea typeface="+mn-ea"/>
                <a:cs typeface="+mn-cs"/>
              </a:rPr>
              <a:t>Vinted</a:t>
            </a:r>
            <a:r>
              <a:rPr lang="en-GB" sz="1200" b="0" kern="1200" dirty="0">
                <a:solidFill>
                  <a:schemeClr val="tx1"/>
                </a:solidFill>
                <a:effectLst/>
                <a:latin typeface="+mn-lt"/>
                <a:ea typeface="+mn-ea"/>
                <a:cs typeface="+mn-cs"/>
              </a:rPr>
              <a:t> was entering an extremely competitive market already populated with established brands such as </a:t>
            </a:r>
            <a:r>
              <a:rPr lang="en-GB" sz="1200" b="0" kern="1200" dirty="0" err="1">
                <a:solidFill>
                  <a:schemeClr val="tx1"/>
                </a:solidFill>
                <a:effectLst/>
                <a:latin typeface="+mn-lt"/>
                <a:ea typeface="+mn-ea"/>
                <a:cs typeface="+mn-cs"/>
              </a:rPr>
              <a:t>Ebay</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Shpock</a:t>
            </a:r>
            <a:r>
              <a:rPr lang="en-GB" sz="1200" b="0" kern="1200" dirty="0">
                <a:solidFill>
                  <a:schemeClr val="tx1"/>
                </a:solidFill>
                <a:effectLst/>
                <a:latin typeface="+mn-lt"/>
                <a:ea typeface="+mn-ea"/>
                <a:cs typeface="+mn-cs"/>
              </a:rPr>
              <a:t>, Gumtree and </a:t>
            </a:r>
            <a:r>
              <a:rPr lang="en-GB" sz="1200" b="0" kern="1200" dirty="0" err="1">
                <a:solidFill>
                  <a:schemeClr val="tx1"/>
                </a:solidFill>
                <a:effectLst/>
                <a:latin typeface="+mn-lt"/>
                <a:ea typeface="+mn-ea"/>
                <a:cs typeface="+mn-cs"/>
              </a:rPr>
              <a:t>Depop</a:t>
            </a:r>
            <a:r>
              <a:rPr lang="en-GB" sz="1200" b="0" kern="1200" dirty="0">
                <a:solidFill>
                  <a:schemeClr val="tx1"/>
                </a:solidFill>
                <a:effectLst/>
                <a:latin typeface="+mn-lt"/>
                <a:ea typeface="+mn-ea"/>
                <a:cs typeface="+mn-cs"/>
              </a:rPr>
              <a:t>. They also knew, due to the social nature of the </a:t>
            </a:r>
            <a:r>
              <a:rPr lang="en-GB" sz="1200" b="0" kern="1200" dirty="0" err="1">
                <a:solidFill>
                  <a:schemeClr val="tx1"/>
                </a:solidFill>
                <a:effectLst/>
                <a:latin typeface="+mn-lt"/>
                <a:ea typeface="+mn-ea"/>
                <a:cs typeface="+mn-cs"/>
              </a:rPr>
              <a:t>Vinted</a:t>
            </a:r>
            <a:r>
              <a:rPr lang="en-GB" sz="1200" b="0" kern="1200" dirty="0">
                <a:solidFill>
                  <a:schemeClr val="tx1"/>
                </a:solidFill>
                <a:effectLst/>
                <a:latin typeface="+mn-lt"/>
                <a:ea typeface="+mn-ea"/>
                <a:cs typeface="+mn-cs"/>
              </a:rPr>
              <a:t> app, they were competing against well-loved online fashion marketplaces such as ASOS, Boohoo.com and </a:t>
            </a:r>
            <a:r>
              <a:rPr lang="en-GB" sz="1200" b="0" kern="1200" dirty="0" err="1">
                <a:solidFill>
                  <a:schemeClr val="tx1"/>
                </a:solidFill>
                <a:effectLst/>
                <a:latin typeface="+mn-lt"/>
                <a:ea typeface="+mn-ea"/>
                <a:cs typeface="+mn-cs"/>
              </a:rPr>
              <a:t>PrettyLittleThing</a:t>
            </a:r>
            <a:r>
              <a:rPr lang="en-GB" sz="1200" b="0" kern="1200" dirty="0">
                <a:solidFill>
                  <a:schemeClr val="tx1"/>
                </a:solidFill>
                <a:effectLst/>
                <a:latin typeface="+mn-lt"/>
                <a:ea typeface="+mn-ea"/>
                <a:cs typeface="+mn-cs"/>
              </a:rPr>
              <a:t> for audience share and attention.</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Secondly, </a:t>
            </a:r>
            <a:r>
              <a:rPr lang="en-GB" sz="1200" b="0" kern="1200" dirty="0" err="1">
                <a:solidFill>
                  <a:schemeClr val="tx1"/>
                </a:solidFill>
                <a:effectLst/>
                <a:latin typeface="+mn-lt"/>
                <a:ea typeface="+mn-ea"/>
                <a:cs typeface="+mn-cs"/>
              </a:rPr>
              <a:t>Vinted’s</a:t>
            </a:r>
            <a:r>
              <a:rPr lang="en-GB" sz="1200" b="0" kern="1200" dirty="0">
                <a:solidFill>
                  <a:schemeClr val="tx1"/>
                </a:solidFill>
                <a:effectLst/>
                <a:latin typeface="+mn-lt"/>
                <a:ea typeface="+mn-ea"/>
                <a:cs typeface="+mn-cs"/>
              </a:rPr>
              <a:t> success with their European TV campaigns came from their broad buying parameters and focus on inexpensive short-form TV ads. This meant that VCCP had to mimic performance with their own activity in the UK, while also setting them up for long-term growth. </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TV Solution</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Across Europe, they had adopted a low-cost, high frequency and broadly targeted campaign. However, VCCP believed that </a:t>
            </a:r>
            <a:r>
              <a:rPr lang="en-GB" sz="1200" b="0" kern="1200" dirty="0" err="1">
                <a:solidFill>
                  <a:schemeClr val="tx1"/>
                </a:solidFill>
                <a:effectLst/>
                <a:latin typeface="+mn-lt"/>
                <a:ea typeface="+mn-ea"/>
                <a:cs typeface="+mn-cs"/>
              </a:rPr>
              <a:t>Vinted’s</a:t>
            </a:r>
            <a:r>
              <a:rPr lang="en-GB" sz="1200" b="0" kern="1200" dirty="0">
                <a:solidFill>
                  <a:schemeClr val="tx1"/>
                </a:solidFill>
                <a:effectLst/>
                <a:latin typeface="+mn-lt"/>
                <a:ea typeface="+mn-ea"/>
                <a:cs typeface="+mn-cs"/>
              </a:rPr>
              <a:t> European TV buying strategy wouldn’t cut through and create long-term growth in the UK due to local nuances, competitor aggression and audience insights. A test and learn approach, that would prove the benefit of taking a longer-term view to TV buying, was recommended and would cover four key areas: audience-centric planning, value optimisation, integrated creative and bespoke scheduling.</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Research showed that younger audiences were more open than ever to their clothing and fashion choices, which suggested that </a:t>
            </a:r>
            <a:r>
              <a:rPr lang="en-GB" sz="1200" b="0" kern="1200" dirty="0" err="1">
                <a:solidFill>
                  <a:schemeClr val="tx1"/>
                </a:solidFill>
                <a:effectLst/>
                <a:latin typeface="+mn-lt"/>
                <a:ea typeface="+mn-ea"/>
                <a:cs typeface="+mn-cs"/>
              </a:rPr>
              <a:t>Vinted</a:t>
            </a:r>
            <a:r>
              <a:rPr lang="en-GB" sz="1200" b="0" kern="1200" dirty="0">
                <a:solidFill>
                  <a:schemeClr val="tx1"/>
                </a:solidFill>
                <a:effectLst/>
                <a:latin typeface="+mn-lt"/>
                <a:ea typeface="+mn-ea"/>
                <a:cs typeface="+mn-cs"/>
              </a:rPr>
              <a:t> could be a tool in helping them create their own images. VCCP also addressed the balance between cost efficiency and awareness and tested creative variations to understand what landed with the audience. Finally, the daytime-only scheduling brief was amended with the need to upweight weekends (as many of the audience were employed) and was expanded further into post-peak to test programming environments which were perfect for the audience.</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Plan</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The launch plan in January 2018 was a small 3-week test to gather learnings around the audience and creative. They ran 30”, 20” and 10” adverts with two different stories – 6 copies in total – and started with a broad audience target of Women 18-44s with a Sky stations focus at a low adult CPT. While the plan had a female skew, VCCP also analysed the effect of airtime skews towards other audiences (e.g. Young vs Old, Male vs Female, ABC1 vs C2DE) to understand which audiences were more likely to download the </a:t>
            </a:r>
            <a:r>
              <a:rPr lang="en-GB" sz="1200" b="0" kern="1200" dirty="0" err="1">
                <a:solidFill>
                  <a:schemeClr val="tx1"/>
                </a:solidFill>
                <a:effectLst/>
                <a:latin typeface="+mn-lt"/>
                <a:ea typeface="+mn-ea"/>
                <a:cs typeface="+mn-cs"/>
              </a:rPr>
              <a:t>Vinted</a:t>
            </a:r>
            <a:r>
              <a:rPr lang="en-GB" sz="1200" b="0" kern="1200" dirty="0">
                <a:solidFill>
                  <a:schemeClr val="tx1"/>
                </a:solidFill>
                <a:effectLst/>
                <a:latin typeface="+mn-lt"/>
                <a:ea typeface="+mn-ea"/>
                <a:cs typeface="+mn-cs"/>
              </a:rPr>
              <a:t> app. The results from the initial campaign were promising, with </a:t>
            </a:r>
            <a:r>
              <a:rPr lang="en-GB" sz="1200" b="0" kern="1200" dirty="0" err="1">
                <a:solidFill>
                  <a:schemeClr val="tx1"/>
                </a:solidFill>
                <a:effectLst/>
                <a:latin typeface="+mn-lt"/>
                <a:ea typeface="+mn-ea"/>
                <a:cs typeface="+mn-cs"/>
              </a:rPr>
              <a:t>Vinted</a:t>
            </a:r>
            <a:r>
              <a:rPr lang="en-GB" sz="1200" b="0" kern="1200" dirty="0">
                <a:solidFill>
                  <a:schemeClr val="tx1"/>
                </a:solidFill>
                <a:effectLst/>
                <a:latin typeface="+mn-lt"/>
                <a:ea typeface="+mn-ea"/>
                <a:cs typeface="+mn-cs"/>
              </a:rPr>
              <a:t> beating their CPA target by 9% and quickly seeing the potential for further growth and expansion.</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After a few months of data, VCCP could see that 70% of </a:t>
            </a:r>
            <a:r>
              <a:rPr lang="en-GB" sz="1200" b="0" kern="1200" dirty="0" err="1">
                <a:solidFill>
                  <a:schemeClr val="tx1"/>
                </a:solidFill>
                <a:effectLst/>
                <a:latin typeface="+mn-lt"/>
                <a:ea typeface="+mn-ea"/>
                <a:cs typeface="+mn-cs"/>
              </a:rPr>
              <a:t>Vinted</a:t>
            </a:r>
            <a:r>
              <a:rPr lang="en-GB" sz="1200" b="0" kern="1200" dirty="0">
                <a:solidFill>
                  <a:schemeClr val="tx1"/>
                </a:solidFill>
                <a:effectLst/>
                <a:latin typeface="+mn-lt"/>
                <a:ea typeface="+mn-ea"/>
                <a:cs typeface="+mn-cs"/>
              </a:rPr>
              <a:t> customers were aged 16-25. However, this segment only accounted for 7% of the population. Data analysis also provided an insight into the target market: the more young and female the airtime was skewed, the more responsive it became. The next stage was making the copy resonate with this audience and so </a:t>
            </a:r>
            <a:r>
              <a:rPr lang="en-GB" sz="1200" b="0" kern="1200" dirty="0" err="1">
                <a:solidFill>
                  <a:schemeClr val="tx1"/>
                </a:solidFill>
                <a:effectLst/>
                <a:latin typeface="+mn-lt"/>
                <a:ea typeface="+mn-ea"/>
                <a:cs typeface="+mn-cs"/>
              </a:rPr>
              <a:t>Vinted</a:t>
            </a:r>
            <a:r>
              <a:rPr lang="en-GB" sz="1200" b="0" kern="1200" dirty="0">
                <a:solidFill>
                  <a:schemeClr val="tx1"/>
                </a:solidFill>
                <a:effectLst/>
                <a:latin typeface="+mn-lt"/>
                <a:ea typeface="+mn-ea"/>
                <a:cs typeface="+mn-cs"/>
              </a:rPr>
              <a:t> developed an advert to connect with younger viewers which featured them using the app itself, with the talent talking in ‘selfie mode’ on a mobile phone and the phrase “Get Minted with </a:t>
            </a:r>
            <a:r>
              <a:rPr lang="en-GB" sz="1200" b="0" kern="1200" dirty="0" err="1">
                <a:solidFill>
                  <a:schemeClr val="tx1"/>
                </a:solidFill>
                <a:effectLst/>
                <a:latin typeface="+mn-lt"/>
                <a:ea typeface="+mn-ea"/>
                <a:cs typeface="+mn-cs"/>
              </a:rPr>
              <a:t>Vinted</a:t>
            </a:r>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After establishing the most optimal audience planning, the first large campaign was planned across 5 weeks in February and March 2018. The campaign was scaled up to reach a much larger audience and awareness was growing. The other major change was time-length, with </a:t>
            </a:r>
            <a:r>
              <a:rPr lang="en-GB" sz="1200" b="0" kern="1200" dirty="0" err="1">
                <a:solidFill>
                  <a:schemeClr val="tx1"/>
                </a:solidFill>
                <a:effectLst/>
                <a:latin typeface="+mn-lt"/>
                <a:ea typeface="+mn-ea"/>
                <a:cs typeface="+mn-cs"/>
              </a:rPr>
              <a:t>Vinted</a:t>
            </a:r>
            <a:r>
              <a:rPr lang="en-GB" sz="1200" b="0" kern="1200" dirty="0">
                <a:solidFill>
                  <a:schemeClr val="tx1"/>
                </a:solidFill>
                <a:effectLst/>
                <a:latin typeface="+mn-lt"/>
                <a:ea typeface="+mn-ea"/>
                <a:cs typeface="+mn-cs"/>
              </a:rPr>
              <a:t> preferring the 10” copy as this time length had performed better in Europe compared to the longer time-lengths. So, for this burst, they rotated the time lengths in a 3:1:1 ratio of 10”:20”:30”. The results of this campaign were positive, although VCCP believed that the increase in 10” activity had reduced the potential effectiveness of the campaign. They used regression analysis alongside an attribution model that showed that the 30” copy outperformed the 10” due to its longer-term effect over immediate response.</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VCCP also noticed that, when looking at dayparts, weekends had a lower response rate than weekdays. However, Sunday had a similar response rate to Tuesday with many more impacts, meaning Sunday was performing well to maintain this response rate. It was decided that the next campaign would have a Sunday to Thursday upweight, fitting with the younger audience as they are more likely to be out and about or thinking about other things on a Friday/Saturday night compared to a Monday or Tuesday. This was important as it took </a:t>
            </a:r>
            <a:r>
              <a:rPr lang="en-GB" sz="1200" b="0" kern="1200" dirty="0" err="1">
                <a:solidFill>
                  <a:schemeClr val="tx1"/>
                </a:solidFill>
                <a:effectLst/>
                <a:latin typeface="+mn-lt"/>
                <a:ea typeface="+mn-ea"/>
                <a:cs typeface="+mn-cs"/>
              </a:rPr>
              <a:t>Vinted</a:t>
            </a:r>
            <a:r>
              <a:rPr lang="en-GB" sz="1200" b="0" kern="1200" dirty="0">
                <a:solidFill>
                  <a:schemeClr val="tx1"/>
                </a:solidFill>
                <a:effectLst/>
                <a:latin typeface="+mn-lt"/>
                <a:ea typeface="+mn-ea"/>
                <a:cs typeface="+mn-cs"/>
              </a:rPr>
              <a:t> away from the traditional “retail” day of week strategy and stood them apart from the competition, making their voice louder on key days.</a:t>
            </a:r>
          </a:p>
          <a:p>
            <a:r>
              <a:rPr lang="en-GB" sz="1200" b="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The final campaign of the year had the most highly refined audience strategy, designed to cut-through and make a rapid and meaningful impact with the audience. VCCP focused on more expensive but highly targeted airtime where the 16-24 audience had a deeper connection with the content. They carefully examined competitive weights within the most efficient channels, concentrating on buying spots to ensure </a:t>
            </a:r>
            <a:r>
              <a:rPr lang="en-GB" sz="1200" b="0" kern="1200" dirty="0" err="1">
                <a:solidFill>
                  <a:schemeClr val="tx1"/>
                </a:solidFill>
                <a:effectLst/>
                <a:latin typeface="+mn-lt"/>
                <a:ea typeface="+mn-ea"/>
                <a:cs typeface="+mn-cs"/>
              </a:rPr>
              <a:t>Vinted</a:t>
            </a:r>
            <a:r>
              <a:rPr lang="en-GB" sz="1200" b="0" kern="1200" dirty="0">
                <a:solidFill>
                  <a:schemeClr val="tx1"/>
                </a:solidFill>
                <a:effectLst/>
                <a:latin typeface="+mn-lt"/>
                <a:ea typeface="+mn-ea"/>
                <a:cs typeface="+mn-cs"/>
              </a:rPr>
              <a:t> had a disproportionate share of voice. They also started measuring the impact of the TV campaign over a longer time period. For the first, smaller burst, there was a shorter lag period and the installs returned to the base level 11 days after the campaign finished. However, the second, larger burst provided a much more pronounced time lag. In fact, the day before burst three, installs were 253% above base, proving that the larger campaign had produced a much longer lag period. </a:t>
            </a:r>
            <a:r>
              <a:rPr lang="en-GB" sz="1200" b="0" kern="1200" dirty="0" err="1">
                <a:solidFill>
                  <a:schemeClr val="tx1"/>
                </a:solidFill>
                <a:effectLst/>
                <a:latin typeface="+mn-lt"/>
                <a:ea typeface="+mn-ea"/>
                <a:cs typeface="+mn-cs"/>
              </a:rPr>
              <a:t>Vinted</a:t>
            </a:r>
            <a:r>
              <a:rPr lang="en-GB" sz="1200" b="0" kern="1200" dirty="0">
                <a:solidFill>
                  <a:schemeClr val="tx1"/>
                </a:solidFill>
                <a:effectLst/>
                <a:latin typeface="+mn-lt"/>
                <a:ea typeface="+mn-ea"/>
                <a:cs typeface="+mn-cs"/>
              </a:rPr>
              <a:t> and VCCP therefore started measuring applications until they returned to their base level, to monitor the full effect of a targeted TV campaign</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Results</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In 2018, </a:t>
            </a:r>
            <a:r>
              <a:rPr lang="en-GB" sz="1200" b="0" kern="1200" dirty="0" err="1">
                <a:solidFill>
                  <a:schemeClr val="tx1"/>
                </a:solidFill>
                <a:effectLst/>
                <a:latin typeface="+mn-lt"/>
                <a:ea typeface="+mn-ea"/>
                <a:cs typeface="+mn-cs"/>
              </a:rPr>
              <a:t>Vinted</a:t>
            </a:r>
            <a:r>
              <a:rPr lang="en-GB" sz="1200" b="0" kern="1200" dirty="0">
                <a:solidFill>
                  <a:schemeClr val="tx1"/>
                </a:solidFill>
                <a:effectLst/>
                <a:latin typeface="+mn-lt"/>
                <a:ea typeface="+mn-ea"/>
                <a:cs typeface="+mn-cs"/>
              </a:rPr>
              <a:t> was a huge success, resulting in downloads exceeding expectations and a lower cost per download than the targets set. With the move away from a cheaper, performance-led approach to the TV campaign, </a:t>
            </a:r>
            <a:r>
              <a:rPr lang="en-GB" sz="1200" b="0" kern="1200" dirty="0" err="1">
                <a:solidFill>
                  <a:schemeClr val="tx1"/>
                </a:solidFill>
                <a:effectLst/>
                <a:latin typeface="+mn-lt"/>
                <a:ea typeface="+mn-ea"/>
                <a:cs typeface="+mn-cs"/>
              </a:rPr>
              <a:t>Vinted</a:t>
            </a:r>
            <a:r>
              <a:rPr lang="en-GB" sz="1200" b="0" kern="1200" dirty="0">
                <a:solidFill>
                  <a:schemeClr val="tx1"/>
                </a:solidFill>
                <a:effectLst/>
                <a:latin typeface="+mn-lt"/>
                <a:ea typeface="+mn-ea"/>
                <a:cs typeface="+mn-cs"/>
              </a:rPr>
              <a:t> was able to become a bigger player in a shorter period of time and had spots in key programming for 18-24s such as Love Island and I’m A Celebrity Get Me Out of Here, by being able to demonstrate their effect in both the short and long-term.</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The final October-November campaign was the biggest and saw a budget increase of 15 times the initial January test spend. Performance across the year lead to an increase in the baseline of new listers of 63% in the UK. Because of these achievements, </a:t>
            </a:r>
            <a:r>
              <a:rPr lang="en-GB" sz="1200" b="0" kern="1200" dirty="0" err="1">
                <a:solidFill>
                  <a:schemeClr val="tx1"/>
                </a:solidFill>
                <a:effectLst/>
                <a:latin typeface="+mn-lt"/>
                <a:ea typeface="+mn-ea"/>
                <a:cs typeface="+mn-cs"/>
              </a:rPr>
              <a:t>Vinted</a:t>
            </a:r>
            <a:r>
              <a:rPr lang="en-GB" sz="1200" b="0" kern="1200" dirty="0">
                <a:solidFill>
                  <a:schemeClr val="tx1"/>
                </a:solidFill>
                <a:effectLst/>
                <a:latin typeface="+mn-lt"/>
                <a:ea typeface="+mn-ea"/>
                <a:cs typeface="+mn-cs"/>
              </a:rPr>
              <a:t> is set to invest more into TV in 2019.</a:t>
            </a:r>
          </a:p>
          <a:p>
            <a:r>
              <a:rPr lang="en-GB" sz="1200" b="0" i="1"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The campaign was a finalist in the 2019 TV Planning Awards ‘Best Newcomer to TV’ category.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4BFFE-AA9D-476F-A275-7AE7429F86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209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Challenge:</a:t>
            </a:r>
          </a:p>
          <a:p>
            <a:r>
              <a:rPr lang="en-GB" sz="1200" b="0" i="0" kern="1200" dirty="0" err="1">
                <a:solidFill>
                  <a:schemeClr val="tx1"/>
                </a:solidFill>
                <a:effectLst/>
                <a:latin typeface="+mn-lt"/>
                <a:ea typeface="+mn-ea"/>
                <a:cs typeface="+mn-cs"/>
              </a:rPr>
              <a:t>Readly</a:t>
            </a:r>
            <a:r>
              <a:rPr lang="en-GB" sz="1200" b="0" i="0" kern="1200" dirty="0">
                <a:solidFill>
                  <a:schemeClr val="tx1"/>
                </a:solidFill>
                <a:effectLst/>
                <a:latin typeface="+mn-lt"/>
                <a:ea typeface="+mn-ea"/>
                <a:cs typeface="+mn-cs"/>
              </a:rPr>
              <a:t> UK is a digital magazine newsstand that provides readers with unlimited, multi-device access to the digital editions of more than 700 magazines. Digital magazines are growing in popularity, particularly on mobile where consumers can have easy, immediate access.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Previously, </a:t>
            </a:r>
            <a:r>
              <a:rPr lang="en-GB" sz="1200" b="0" i="0" kern="1200" dirty="0" err="1">
                <a:solidFill>
                  <a:schemeClr val="tx1"/>
                </a:solidFill>
                <a:effectLst/>
                <a:latin typeface="+mn-lt"/>
                <a:ea typeface="+mn-ea"/>
                <a:cs typeface="+mn-cs"/>
              </a:rPr>
              <a:t>Readly</a:t>
            </a:r>
            <a:r>
              <a:rPr lang="en-GB" sz="1200" b="0" i="0" kern="1200" dirty="0">
                <a:solidFill>
                  <a:schemeClr val="tx1"/>
                </a:solidFill>
                <a:effectLst/>
                <a:latin typeface="+mn-lt"/>
                <a:ea typeface="+mn-ea"/>
                <a:cs typeface="+mn-cs"/>
              </a:rPr>
              <a:t> had spent the bulk of its marketing spend on online advertising and there was a feeling that TV would be too expensive. Not to mention that, in the publishing world, TV is considered an elitist medium. But </a:t>
            </a:r>
            <a:r>
              <a:rPr lang="en-GB" sz="1200" b="0" i="0" kern="1200" dirty="0" err="1">
                <a:solidFill>
                  <a:schemeClr val="tx1"/>
                </a:solidFill>
                <a:effectLst/>
                <a:latin typeface="+mn-lt"/>
                <a:ea typeface="+mn-ea"/>
                <a:cs typeface="+mn-cs"/>
              </a:rPr>
              <a:t>Readly</a:t>
            </a:r>
            <a:r>
              <a:rPr lang="en-GB" sz="1200" b="0" i="0" kern="1200" dirty="0">
                <a:solidFill>
                  <a:schemeClr val="tx1"/>
                </a:solidFill>
                <a:effectLst/>
                <a:latin typeface="+mn-lt"/>
                <a:ea typeface="+mn-ea"/>
                <a:cs typeface="+mn-cs"/>
              </a:rPr>
              <a:t> wanted to grow the business and they knew that TV had the ability to do this by reaching large numbers of people.  Also, because many TV viewers multi-screen whilst watching TV, this provided the perfect environment for an online brand.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challenge was how to get on TV with a small budget.</a:t>
            </a:r>
          </a:p>
          <a:p>
            <a:endParaRPr lang="en-GB" dirty="0"/>
          </a:p>
          <a:p>
            <a:r>
              <a:rPr lang="en-GB" b="1" dirty="0"/>
              <a:t>Solution:</a:t>
            </a:r>
          </a:p>
          <a:p>
            <a:r>
              <a:rPr lang="en-GB" sz="1200" b="0" i="0" kern="1200" dirty="0" err="1">
                <a:solidFill>
                  <a:schemeClr val="tx1"/>
                </a:solidFill>
                <a:effectLst/>
                <a:latin typeface="+mn-lt"/>
                <a:ea typeface="+mn-ea"/>
                <a:cs typeface="+mn-cs"/>
              </a:rPr>
              <a:t>Readly</a:t>
            </a:r>
            <a:r>
              <a:rPr lang="en-GB" sz="1200" b="0" i="0" kern="1200" dirty="0">
                <a:solidFill>
                  <a:schemeClr val="tx1"/>
                </a:solidFill>
                <a:effectLst/>
                <a:latin typeface="+mn-lt"/>
                <a:ea typeface="+mn-ea"/>
                <a:cs typeface="+mn-cs"/>
              </a:rPr>
              <a:t> achieved their goal of getting on to TV through an airtime-for-equity deal with Channel 4. The airtime was funded by Channel 4’s Commercial Growth Fund – an initiative that offers high growth potential companies, who are not currently advertising on TV, the opportunity to build their business through advertising on Channel 4.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So from July to December 2016, </a:t>
            </a:r>
            <a:r>
              <a:rPr lang="en-GB" sz="1200" b="0" i="0" kern="1200" dirty="0" err="1">
                <a:solidFill>
                  <a:schemeClr val="tx1"/>
                </a:solidFill>
                <a:effectLst/>
                <a:latin typeface="+mn-lt"/>
                <a:ea typeface="+mn-ea"/>
                <a:cs typeface="+mn-cs"/>
              </a:rPr>
              <a:t>Readly’s</a:t>
            </a:r>
            <a:r>
              <a:rPr lang="en-GB" sz="1200" b="0" i="0" kern="1200" dirty="0">
                <a:solidFill>
                  <a:schemeClr val="tx1"/>
                </a:solidFill>
                <a:effectLst/>
                <a:latin typeface="+mn-lt"/>
                <a:ea typeface="+mn-ea"/>
                <a:cs typeface="+mn-cs"/>
              </a:rPr>
              <a:t> 30 second ads were shown 6,500 times. The airtime’s rate card cost was estimated at more than £1m.</a:t>
            </a:r>
          </a:p>
          <a:p>
            <a:endParaRPr lang="en-GB" sz="1200" b="0" i="0" kern="1200" dirty="0">
              <a:solidFill>
                <a:schemeClr val="tx1"/>
              </a:solidFill>
              <a:effectLst/>
              <a:latin typeface="+mn-lt"/>
              <a:ea typeface="+mn-ea"/>
              <a:cs typeface="+mn-cs"/>
            </a:endParaRPr>
          </a:p>
          <a:p>
            <a:r>
              <a:rPr lang="en-GB" sz="1200" b="0" i="0" kern="1200" dirty="0" err="1">
                <a:solidFill>
                  <a:schemeClr val="tx1"/>
                </a:solidFill>
                <a:effectLst/>
                <a:latin typeface="+mn-lt"/>
                <a:ea typeface="+mn-ea"/>
                <a:cs typeface="+mn-cs"/>
              </a:rPr>
              <a:t>Ranj</a:t>
            </a:r>
            <a:r>
              <a:rPr lang="en-GB" sz="1200" b="0" i="0" kern="1200" dirty="0">
                <a:solidFill>
                  <a:schemeClr val="tx1"/>
                </a:solidFill>
                <a:effectLst/>
                <a:latin typeface="+mn-lt"/>
                <a:ea typeface="+mn-ea"/>
                <a:cs typeface="+mn-cs"/>
              </a:rPr>
              <a:t> Begley, </a:t>
            </a:r>
            <a:r>
              <a:rPr lang="en-GB" sz="1200" b="0" i="0" kern="1200" dirty="0" err="1">
                <a:solidFill>
                  <a:schemeClr val="tx1"/>
                </a:solidFill>
                <a:effectLst/>
                <a:latin typeface="+mn-lt"/>
                <a:ea typeface="+mn-ea"/>
                <a:cs typeface="+mn-cs"/>
              </a:rPr>
              <a:t>Readly’s</a:t>
            </a:r>
            <a:r>
              <a:rPr lang="en-GB" sz="1200" b="0" i="0" kern="1200" dirty="0">
                <a:solidFill>
                  <a:schemeClr val="tx1"/>
                </a:solidFill>
                <a:effectLst/>
                <a:latin typeface="+mn-lt"/>
                <a:ea typeface="+mn-ea"/>
                <a:cs typeface="+mn-cs"/>
              </a:rPr>
              <a:t> UK Managing Director said “</a:t>
            </a:r>
            <a:r>
              <a:rPr lang="en-GB" sz="1200" b="0" i="1" kern="1200" dirty="0">
                <a:solidFill>
                  <a:schemeClr val="tx1"/>
                </a:solidFill>
                <a:effectLst/>
                <a:latin typeface="+mn-lt"/>
                <a:ea typeface="+mn-ea"/>
                <a:cs typeface="+mn-cs"/>
              </a:rPr>
              <a:t>The partnership with Channel 4 opened up the world of TV to us. For the first time, we had a mainstream presence and the opportunity to scale up our audience much more rapidly than we had originally forecast.”</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Throughout the campaign, </a:t>
            </a:r>
            <a:r>
              <a:rPr lang="en-GB" sz="1200" b="0" i="0" kern="1200" dirty="0" err="1">
                <a:solidFill>
                  <a:schemeClr val="tx1"/>
                </a:solidFill>
                <a:effectLst/>
                <a:latin typeface="+mn-lt"/>
                <a:ea typeface="+mn-ea"/>
                <a:cs typeface="+mn-cs"/>
              </a:rPr>
              <a:t>Readly</a:t>
            </a:r>
            <a:r>
              <a:rPr lang="en-GB" sz="1200" b="0" i="0" kern="1200" dirty="0">
                <a:solidFill>
                  <a:schemeClr val="tx1"/>
                </a:solidFill>
                <a:effectLst/>
                <a:latin typeface="+mn-lt"/>
                <a:ea typeface="+mn-ea"/>
                <a:cs typeface="+mn-cs"/>
              </a:rPr>
              <a:t> worked closely with its agency Squadron Venture Media and also </a:t>
            </a:r>
            <a:r>
              <a:rPr lang="en-GB" sz="1200" b="0" i="0" kern="1200" dirty="0" err="1">
                <a:solidFill>
                  <a:schemeClr val="tx1"/>
                </a:solidFill>
                <a:effectLst/>
                <a:latin typeface="+mn-lt"/>
                <a:ea typeface="+mn-ea"/>
                <a:cs typeface="+mn-cs"/>
              </a:rPr>
              <a:t>TVSquared’s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ADvantage</a:t>
            </a:r>
            <a:r>
              <a:rPr lang="en-GB" sz="1200" b="0" i="0" kern="1200" dirty="0">
                <a:solidFill>
                  <a:schemeClr val="tx1"/>
                </a:solidFill>
                <a:effectLst/>
                <a:latin typeface="+mn-lt"/>
                <a:ea typeface="+mn-ea"/>
                <a:cs typeface="+mn-cs"/>
              </a:rPr>
              <a:t> platform to measure and optimise spots. By accessing same-day analytics on TV performance, </a:t>
            </a:r>
            <a:r>
              <a:rPr lang="en-GB" sz="1200" b="0" i="0" kern="1200" dirty="0" err="1">
                <a:solidFill>
                  <a:schemeClr val="tx1"/>
                </a:solidFill>
                <a:effectLst/>
                <a:latin typeface="+mn-lt"/>
                <a:ea typeface="+mn-ea"/>
                <a:cs typeface="+mn-cs"/>
              </a:rPr>
              <a:t>Readly</a:t>
            </a:r>
            <a:r>
              <a:rPr lang="en-GB" sz="1200" b="0" i="0" kern="1200" dirty="0">
                <a:solidFill>
                  <a:schemeClr val="tx1"/>
                </a:solidFill>
                <a:effectLst/>
                <a:latin typeface="+mn-lt"/>
                <a:ea typeface="+mn-ea"/>
                <a:cs typeface="+mn-cs"/>
              </a:rPr>
              <a:t> could measure the immediate impact of TV and assess the precise ROI of each spot at every step of the acquisition process – from initial contact to free trial and on to paid subscription.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Working with </a:t>
            </a:r>
            <a:r>
              <a:rPr lang="en-GB" sz="1200" b="0" i="0" kern="1200" dirty="0" err="1">
                <a:solidFill>
                  <a:schemeClr val="tx1"/>
                </a:solidFill>
                <a:effectLst/>
                <a:latin typeface="+mn-lt"/>
                <a:ea typeface="+mn-ea"/>
                <a:cs typeface="+mn-cs"/>
              </a:rPr>
              <a:t>TVSquared</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Readly</a:t>
            </a:r>
            <a:r>
              <a:rPr lang="en-GB" sz="1200" b="0" i="0" kern="1200" dirty="0">
                <a:solidFill>
                  <a:schemeClr val="tx1"/>
                </a:solidFill>
                <a:effectLst/>
                <a:latin typeface="+mn-lt"/>
                <a:ea typeface="+mn-ea"/>
                <a:cs typeface="+mn-cs"/>
              </a:rPr>
              <a:t> uncovered powerful, data-driven insights on campaign performance by day, daypart, genre, programme and ad creative. They were able to identify that the best days were weekends, the best times of day were breakfast and mid-morning and also which programmes drove the strongest engagement.</a:t>
            </a:r>
          </a:p>
          <a:p>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Results:</a:t>
            </a:r>
          </a:p>
          <a:p>
            <a:r>
              <a:rPr lang="en-GB" sz="1200" b="0" i="0" kern="1200" dirty="0">
                <a:solidFill>
                  <a:schemeClr val="tx1"/>
                </a:solidFill>
                <a:effectLst/>
                <a:latin typeface="+mn-lt"/>
                <a:ea typeface="+mn-ea"/>
                <a:cs typeface="+mn-cs"/>
              </a:rPr>
              <a:t>In the second half of 2016, when the TV campaign ran, readers opened more than 4m magazines – up 84% compared to the second half of 2015</a:t>
            </a:r>
          </a:p>
          <a:p>
            <a:r>
              <a:rPr lang="en-GB" sz="1200" b="0" i="0" kern="1200" dirty="0" err="1">
                <a:solidFill>
                  <a:schemeClr val="tx1"/>
                </a:solidFill>
                <a:effectLst/>
                <a:latin typeface="+mn-lt"/>
                <a:ea typeface="+mn-ea"/>
                <a:cs typeface="+mn-cs"/>
              </a:rPr>
              <a:t>Readly</a:t>
            </a:r>
            <a:r>
              <a:rPr lang="en-GB" sz="1200" b="0" i="0" kern="1200" dirty="0">
                <a:solidFill>
                  <a:schemeClr val="tx1"/>
                </a:solidFill>
                <a:effectLst/>
                <a:latin typeface="+mn-lt"/>
                <a:ea typeface="+mn-ea"/>
                <a:cs typeface="+mn-cs"/>
              </a:rPr>
              <a:t> tripled its subscriber base during the TV campaign, accounting for +210% year on year growth</a:t>
            </a:r>
          </a:p>
          <a:p>
            <a:r>
              <a:rPr lang="en-GB" sz="1200" b="0" i="0" kern="1200" dirty="0">
                <a:solidFill>
                  <a:schemeClr val="tx1"/>
                </a:solidFill>
                <a:effectLst/>
                <a:latin typeface="+mn-lt"/>
                <a:ea typeface="+mn-ea"/>
                <a:cs typeface="+mn-cs"/>
              </a:rPr>
              <a:t>The subscribers that came that came through the Channel 4 activity proved to be highly engaged, using the service more quickly and intensely compared to subscribers from other sources</a:t>
            </a:r>
          </a:p>
          <a:p>
            <a:r>
              <a:rPr lang="en-GB" sz="1200" b="0" i="0" kern="1200" dirty="0">
                <a:solidFill>
                  <a:schemeClr val="tx1"/>
                </a:solidFill>
                <a:effectLst/>
                <a:latin typeface="+mn-lt"/>
                <a:ea typeface="+mn-ea"/>
                <a:cs typeface="+mn-cs"/>
              </a:rPr>
              <a:t>The TV campaign stimulated usage among existing customers, with 40% of subscribers using the app daily, averaging 22 minutes per reading session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Due to the success of the UK campaign, </a:t>
            </a:r>
            <a:r>
              <a:rPr lang="en-GB" sz="1200" b="0" i="0" kern="1200" dirty="0" err="1">
                <a:solidFill>
                  <a:schemeClr val="tx1"/>
                </a:solidFill>
                <a:effectLst/>
                <a:latin typeface="+mn-lt"/>
                <a:ea typeface="+mn-ea"/>
                <a:cs typeface="+mn-cs"/>
              </a:rPr>
              <a:t>Readly</a:t>
            </a:r>
            <a:r>
              <a:rPr lang="en-GB" sz="1200" b="0" i="0" kern="1200" dirty="0">
                <a:solidFill>
                  <a:schemeClr val="tx1"/>
                </a:solidFill>
                <a:effectLst/>
                <a:latin typeface="+mn-lt"/>
                <a:ea typeface="+mn-ea"/>
                <a:cs typeface="+mn-cs"/>
              </a:rPr>
              <a:t> Germany and also </a:t>
            </a:r>
            <a:r>
              <a:rPr lang="en-GB" sz="1200" b="0" i="0" kern="1200" dirty="0" err="1">
                <a:solidFill>
                  <a:schemeClr val="tx1"/>
                </a:solidFill>
                <a:effectLst/>
                <a:latin typeface="+mn-lt"/>
                <a:ea typeface="+mn-ea"/>
                <a:cs typeface="+mn-cs"/>
              </a:rPr>
              <a:t>Readly</a:t>
            </a:r>
            <a:r>
              <a:rPr lang="en-GB" sz="1200" b="0" i="0" kern="1200" dirty="0">
                <a:solidFill>
                  <a:schemeClr val="tx1"/>
                </a:solidFill>
                <a:effectLst/>
                <a:latin typeface="+mn-lt"/>
                <a:ea typeface="+mn-ea"/>
                <a:cs typeface="+mn-cs"/>
              </a:rPr>
              <a:t> Sweden have started their own TV initiatives. </a:t>
            </a:r>
            <a:r>
              <a:rPr lang="en-GB" sz="1200" b="0" i="0" kern="1200" dirty="0" err="1">
                <a:solidFill>
                  <a:schemeClr val="tx1"/>
                </a:solidFill>
                <a:effectLst/>
                <a:latin typeface="+mn-lt"/>
                <a:ea typeface="+mn-ea"/>
                <a:cs typeface="+mn-cs"/>
              </a:rPr>
              <a:t>Readly</a:t>
            </a:r>
            <a:r>
              <a:rPr lang="en-GB" sz="1200" b="0" i="0" kern="1200" dirty="0">
                <a:solidFill>
                  <a:schemeClr val="tx1"/>
                </a:solidFill>
                <a:effectLst/>
                <a:latin typeface="+mn-lt"/>
                <a:ea typeface="+mn-ea"/>
                <a:cs typeface="+mn-cs"/>
              </a:rPr>
              <a:t> UK is going to continue with the Channel 4 partnership and also launch into Ireland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For the full case study and to view the ad campaigns visit: </a:t>
            </a:r>
            <a:r>
              <a:rPr lang="en-GB" dirty="0">
                <a:hlinkClick r:id="rId3"/>
              </a:rPr>
              <a:t>https://www.thinkbox.tv/Case-studies/Readly-leverages-TV-to-reach-digital-magazine-subscribers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4BFFE-AA9D-476F-A275-7AE7429F86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209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latin typeface="FedraSerifA-Book"/>
              </a:rPr>
              <a:t>The IPA study ‘Effectiveness in Context’, authored by Les Binet &amp; Peter Field, proved just how important reach is to online brands. </a:t>
            </a:r>
          </a:p>
          <a:p>
            <a:pPr algn="l"/>
            <a:endParaRPr lang="en-GB" sz="1200" b="0" i="0" u="none" strike="noStrike" baseline="0" dirty="0">
              <a:latin typeface="FedraSerifA-Book"/>
            </a:endParaRPr>
          </a:p>
          <a:p>
            <a:pPr algn="l"/>
            <a:r>
              <a:rPr lang="en-GB" sz="1200" b="0" i="0" u="none" strike="noStrike" baseline="0" dirty="0">
                <a:latin typeface="FedraSerifA-Book"/>
              </a:rPr>
              <a:t>One of the potential advantages of online brands is their closer knowledge of their customers and contact with them. This is likely to make loyalty marketing easier and cheaper to undertake, but IPA Databank data suggests that it doesn’t make it any more worthwhile. In fact, compared to offline brands, </a:t>
            </a:r>
            <a:r>
              <a:rPr lang="en-GB" sz="1200" b="0" i="0" u="none" strike="noStrike" baseline="0" dirty="0">
                <a:latin typeface="NeueHaasUnicaPro-Heavy"/>
              </a:rPr>
              <a:t>growth for online brands is even more dependent on broad targeting beyond existing customers</a:t>
            </a:r>
            <a:r>
              <a:rPr lang="en-GB" sz="1200" b="0" i="0" u="none" strike="noStrike" baseline="0" dirty="0">
                <a:latin typeface="FedraSerifA-Book"/>
              </a:rPr>
              <a:t>. </a:t>
            </a:r>
          </a:p>
          <a:p>
            <a:pPr algn="l"/>
            <a:endParaRPr lang="en-GB" sz="1200" b="0" i="0" u="none" strike="noStrike" baseline="0" dirty="0">
              <a:latin typeface="FedraSerifA-Book"/>
            </a:endParaRPr>
          </a:p>
          <a:p>
            <a:pPr algn="l"/>
            <a:r>
              <a:rPr lang="en-GB" sz="1200" b="0" i="0" u="none" strike="noStrike" baseline="0" dirty="0">
                <a:latin typeface="FedraSerifA-Book"/>
              </a:rPr>
              <a:t>This chart shows how online brands who deployed an acquisition strategy to attract new customers alongside a customer loyalty strategy reaped the benefits by driving significantly higher market share growth.</a:t>
            </a:r>
          </a:p>
          <a:p>
            <a:pPr algn="l"/>
            <a:endParaRPr lang="en-GB" sz="1200" b="0" i="0" u="none" strike="noStrike" baseline="0" dirty="0">
              <a:latin typeface="FedraSerifA-Book"/>
            </a:endParaRPr>
          </a:p>
          <a:p>
            <a:pPr algn="l"/>
            <a:r>
              <a:rPr lang="en-GB" sz="1200" b="0" i="0" u="none" strike="noStrike" baseline="0" dirty="0">
                <a:latin typeface="NeueHaasUnicaPro-Heavy"/>
              </a:rPr>
              <a:t>In the crowded online world, reaching out to new customers is vital.</a:t>
            </a:r>
          </a:p>
          <a:p>
            <a:pPr algn="l"/>
            <a:endParaRPr lang="en-GB" sz="1200" b="0" i="0" u="none" strike="noStrike" baseline="0" dirty="0">
              <a:latin typeface="NeueHaasUnicaPro-Heav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algn="l"/>
            <a:r>
              <a:rPr lang="en-GB" dirty="0">
                <a:hlinkClick r:id="rId3"/>
              </a:rPr>
              <a:t>https://www.thinkbox.tv/research/thinkbox-research/effectiveness-in-context-free-download/</a:t>
            </a:r>
            <a:endParaRPr lang="en-GB" dirty="0"/>
          </a:p>
          <a:p>
            <a:endParaRPr lang="en-GB" dirty="0"/>
          </a:p>
        </p:txBody>
      </p:sp>
      <p:sp>
        <p:nvSpPr>
          <p:cNvPr id="4" name="Slide Number Placeholder 3"/>
          <p:cNvSpPr>
            <a:spLocks noGrp="1"/>
          </p:cNvSpPr>
          <p:nvPr>
            <p:ph type="sldNum" sz="quarter" idx="5"/>
          </p:nvPr>
        </p:nvSpPr>
        <p:spPr/>
        <p:txBody>
          <a:bodyPr/>
          <a:lstStyle/>
          <a:p>
            <a:fld id="{9BF2D90E-523F-45FB-AEC1-23DAC667075A}" type="slidenum">
              <a:rPr lang="en-GB" smtClean="0"/>
              <a:t>2</a:t>
            </a:fld>
            <a:endParaRPr lang="en-GB"/>
          </a:p>
        </p:txBody>
      </p:sp>
    </p:spTree>
    <p:extLst>
      <p:ext uri="{BB962C8B-B14F-4D97-AF65-F5344CB8AC3E}">
        <p14:creationId xmlns:p14="http://schemas.microsoft.com/office/powerpoint/2010/main" val="72192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20</a:t>
            </a:fld>
            <a:endParaRPr lang="en-GB" dirty="0"/>
          </a:p>
        </p:txBody>
      </p:sp>
    </p:spTree>
    <p:extLst>
      <p:ext uri="{BB962C8B-B14F-4D97-AF65-F5344CB8AC3E}">
        <p14:creationId xmlns:p14="http://schemas.microsoft.com/office/powerpoint/2010/main" val="679784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21</a:t>
            </a:fld>
            <a:endParaRPr lang="en-GB" dirty="0"/>
          </a:p>
        </p:txBody>
      </p:sp>
    </p:spTree>
    <p:extLst>
      <p:ext uri="{BB962C8B-B14F-4D97-AF65-F5344CB8AC3E}">
        <p14:creationId xmlns:p14="http://schemas.microsoft.com/office/powerpoint/2010/main" val="3866099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878E3F-F001-4426-A507-26B1139847E3}" type="slidenum">
              <a:rPr lang="en-GB" smtClean="0"/>
              <a:t>22</a:t>
            </a:fld>
            <a:endParaRPr lang="en-GB"/>
          </a:p>
        </p:txBody>
      </p:sp>
    </p:spTree>
    <p:extLst>
      <p:ext uri="{BB962C8B-B14F-4D97-AF65-F5344CB8AC3E}">
        <p14:creationId xmlns:p14="http://schemas.microsoft.com/office/powerpoint/2010/main" val="211777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latin typeface="FedraSerifA-Book"/>
              </a:rPr>
              <a:t>The IPA study ‘Effectiveness in Context’, authored by Les Binet &amp; Peter Field, demonstrated how important brand advertising is to online advertisers. </a:t>
            </a:r>
            <a:endParaRPr lang="en-GB" sz="1200" b="0" i="0" u="none" strike="noStrike" baseline="0" dirty="0">
              <a:latin typeface="NeueHaasUnicaPro-Heavy"/>
            </a:endParaRPr>
          </a:p>
          <a:p>
            <a:pPr algn="l"/>
            <a:endParaRPr lang="en-GB" sz="1200" b="0" i="0" u="none" strike="noStrike" baseline="0" dirty="0">
              <a:latin typeface="NeueHaasUnicaPro-Heavy"/>
            </a:endParaRPr>
          </a:p>
          <a:p>
            <a:pPr algn="l"/>
            <a:r>
              <a:rPr lang="en-GB" sz="1200" b="0" i="0" u="none" strike="noStrike" baseline="0" dirty="0">
                <a:latin typeface="NeueHaasUnicaPro-Heavy"/>
              </a:rPr>
              <a:t>The online world is a busy place for brands and </a:t>
            </a:r>
            <a:r>
              <a:rPr lang="en-GB" sz="1800" b="0" i="0" u="none" strike="noStrike" baseline="0" dirty="0">
                <a:latin typeface="NeueHaasUnicaPro-Heavy"/>
              </a:rPr>
              <a:t>the nature of consideration in online categories is more likely to be rational than emotional (whereas the reverse is true in offline categories), </a:t>
            </a:r>
            <a:r>
              <a:rPr lang="en-GB" sz="1800" b="0" i="0" u="none" strike="noStrike" baseline="0" dirty="0">
                <a:latin typeface="FedraSerifA-Book"/>
              </a:rPr>
              <a:t>so brand building and long-term effectiveness are likely to be more difficult to achieve. This has implications for balancing budget between brand and activation for online brands: </a:t>
            </a:r>
            <a:r>
              <a:rPr lang="en-GB" sz="1200" b="0" i="0" u="none" strike="noStrike" baseline="0" dirty="0">
                <a:latin typeface="NeueHaasUnicaPro-Heavy"/>
              </a:rPr>
              <a:t>the optimum balance of brand building to sales activation for online brands is rather higher than for offline brands</a:t>
            </a:r>
            <a:r>
              <a:rPr lang="en-GB" sz="1200" b="0" i="0" u="none" strike="noStrike" baseline="0" dirty="0">
                <a:latin typeface="FedraSerifA-Book"/>
              </a:rPr>
              <a:t>.</a:t>
            </a:r>
          </a:p>
          <a:p>
            <a:pPr algn="l"/>
            <a:endParaRPr lang="en-GB" sz="1200" b="0" i="0" u="none" strike="noStrike" baseline="0" dirty="0">
              <a:latin typeface="FedraSerifA-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algn="l"/>
            <a:r>
              <a:rPr lang="en-GB" dirty="0">
                <a:hlinkClick r:id="rId3"/>
              </a:rPr>
              <a:t>https://www.thinkbox.tv/research/thinkbox-research/effectiveness-in-context-free-download/</a:t>
            </a:r>
            <a:endParaRPr lang="en-GB" dirty="0"/>
          </a:p>
          <a:p>
            <a:pPr algn="l"/>
            <a:endParaRPr lang="en-GB" sz="1200" b="0" i="0" u="none" strike="noStrike" baseline="0" dirty="0">
              <a:latin typeface="FedraSerifA-Book"/>
            </a:endParaRPr>
          </a:p>
          <a:p>
            <a:pPr algn="l"/>
            <a:endParaRPr lang="en-GB" sz="1200" b="0" i="0" u="none" strike="noStrike" baseline="0" dirty="0">
              <a:latin typeface="FedraSerifA-Book"/>
            </a:endParaRPr>
          </a:p>
        </p:txBody>
      </p:sp>
      <p:sp>
        <p:nvSpPr>
          <p:cNvPr id="4" name="Slide Number Placeholder 3"/>
          <p:cNvSpPr>
            <a:spLocks noGrp="1"/>
          </p:cNvSpPr>
          <p:nvPr>
            <p:ph type="sldNum" sz="quarter" idx="5"/>
          </p:nvPr>
        </p:nvSpPr>
        <p:spPr/>
        <p:txBody>
          <a:bodyPr/>
          <a:lstStyle/>
          <a:p>
            <a:fld id="{9BF2D90E-523F-45FB-AEC1-23DAC667075A}" type="slidenum">
              <a:rPr lang="en-GB" smtClean="0"/>
              <a:t>3</a:t>
            </a:fld>
            <a:endParaRPr lang="en-GB"/>
          </a:p>
        </p:txBody>
      </p:sp>
    </p:spTree>
    <p:extLst>
      <p:ext uri="{BB962C8B-B14F-4D97-AF65-F5344CB8AC3E}">
        <p14:creationId xmlns:p14="http://schemas.microsoft.com/office/powerpoint/2010/main" val="72192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Peter Field, Thinkbox’s ‘Perfectiveness’ event, October 2018.</a:t>
            </a:r>
          </a:p>
          <a:p>
            <a:r>
              <a:rPr lang="en-GB" dirty="0">
                <a:hlinkClick r:id="rId3"/>
              </a:rPr>
              <a:t>https://www.thinkbox.tv/news-and-opinion/events/perfectiveness/</a:t>
            </a:r>
            <a:endParaRPr lang="en-GB" dirty="0"/>
          </a:p>
          <a:p>
            <a:endParaRPr lang="en-GB" dirty="0"/>
          </a:p>
        </p:txBody>
      </p:sp>
      <p:sp>
        <p:nvSpPr>
          <p:cNvPr id="4" name="Slide Number Placeholder 3"/>
          <p:cNvSpPr>
            <a:spLocks noGrp="1"/>
          </p:cNvSpPr>
          <p:nvPr>
            <p:ph type="sldNum" sz="quarter" idx="5"/>
          </p:nvPr>
        </p:nvSpPr>
        <p:spPr/>
        <p:txBody>
          <a:bodyPr/>
          <a:lstStyle/>
          <a:p>
            <a:fld id="{9BF2D90E-523F-45FB-AEC1-23DAC667075A}" type="slidenum">
              <a:rPr lang="en-GB" smtClean="0"/>
              <a:t>4</a:t>
            </a:fld>
            <a:endParaRPr lang="en-GB"/>
          </a:p>
        </p:txBody>
      </p:sp>
    </p:spTree>
    <p:extLst>
      <p:ext uri="{BB962C8B-B14F-4D97-AF65-F5344CB8AC3E}">
        <p14:creationId xmlns:p14="http://schemas.microsoft.com/office/powerpoint/2010/main" val="4155526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5</a:t>
            </a:fld>
            <a:endParaRPr lang="en-GB"/>
          </a:p>
        </p:txBody>
      </p:sp>
    </p:spTree>
    <p:extLst>
      <p:ext uri="{BB962C8B-B14F-4D97-AF65-F5344CB8AC3E}">
        <p14:creationId xmlns:p14="http://schemas.microsoft.com/office/powerpoint/2010/main" val="2472159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Analysis from Nielsen Ad Intel shows that Online Born businesses the biggest investors in linear TV.</a:t>
            </a:r>
          </a:p>
        </p:txBody>
      </p:sp>
      <p:sp>
        <p:nvSpPr>
          <p:cNvPr id="4" name="Slide Number Placeholder 3"/>
          <p:cNvSpPr>
            <a:spLocks noGrp="1"/>
          </p:cNvSpPr>
          <p:nvPr>
            <p:ph type="sldNum" sz="quarter" idx="10"/>
          </p:nvPr>
        </p:nvSpPr>
        <p:spPr/>
        <p:txBody>
          <a:bodyPr/>
          <a:lstStyle/>
          <a:p>
            <a:pPr marL="0" marR="0" lvl="0" indent="0" algn="r" defTabSz="1387328"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87328"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618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2022, there were 959 new to TV advertisers, many of whom were ecommerce business looking to supercharge their growth through TV.</a:t>
            </a:r>
          </a:p>
          <a:p>
            <a:endParaRPr lang="en-GB" dirty="0">
              <a:highlight>
                <a:srgbClr val="FFFF00"/>
              </a:highlight>
            </a:endParaRPr>
          </a:p>
          <a:p>
            <a:r>
              <a:rPr lang="en-GB" dirty="0"/>
              <a:t>Here’s a flavour of some of the businesses who’ve used TV for the first time.</a:t>
            </a:r>
          </a:p>
          <a:p>
            <a:endParaRPr lang="en-GB" dirty="0"/>
          </a:p>
          <a:p>
            <a:r>
              <a:rPr lang="en-GB" dirty="0" err="1"/>
              <a:t>BikeClub</a:t>
            </a:r>
            <a:r>
              <a:rPr lang="en-GB" dirty="0"/>
              <a:t> - </a:t>
            </a:r>
            <a:r>
              <a:rPr lang="en-GB" b="0" i="0" dirty="0">
                <a:solidFill>
                  <a:srgbClr val="70757A"/>
                </a:solidFill>
                <a:effectLst/>
                <a:latin typeface="arial" panose="020B0604020202020204" pitchFamily="34" charset="0"/>
              </a:rPr>
              <a:t>bicycle rental service</a:t>
            </a:r>
          </a:p>
          <a:p>
            <a:r>
              <a:rPr lang="en-GB" b="0" i="0" dirty="0">
                <a:solidFill>
                  <a:srgbClr val="70757A"/>
                </a:solidFill>
                <a:effectLst/>
                <a:latin typeface="arial" panose="020B0604020202020204" pitchFamily="34" charset="0"/>
              </a:rPr>
              <a:t>WeAre8 – social media app</a:t>
            </a:r>
          </a:p>
          <a:p>
            <a:r>
              <a:rPr lang="en-GB" b="0" i="0" dirty="0">
                <a:solidFill>
                  <a:srgbClr val="70757A"/>
                </a:solidFill>
                <a:effectLst/>
                <a:latin typeface="arial" panose="020B0604020202020204" pitchFamily="34" charset="0"/>
              </a:rPr>
              <a:t>National Highways - </a:t>
            </a:r>
            <a:r>
              <a:rPr lang="en-GB" b="0" i="0" dirty="0">
                <a:solidFill>
                  <a:srgbClr val="4D5156"/>
                </a:solidFill>
                <a:effectLst/>
                <a:latin typeface="arial" panose="020B0604020202020204" pitchFamily="34" charset="0"/>
              </a:rPr>
              <a:t>government-owned company </a:t>
            </a:r>
          </a:p>
          <a:p>
            <a:r>
              <a:rPr lang="en-GB" b="0" i="0" dirty="0">
                <a:solidFill>
                  <a:srgbClr val="4D5156"/>
                </a:solidFill>
                <a:effectLst/>
                <a:latin typeface="arial" panose="020B0604020202020204" pitchFamily="34" charset="0"/>
              </a:rPr>
              <a:t>Standard Life – insurance</a:t>
            </a:r>
          </a:p>
          <a:p>
            <a:r>
              <a:rPr lang="en-GB" b="0" i="0" dirty="0">
                <a:solidFill>
                  <a:srgbClr val="4D5156"/>
                </a:solidFill>
                <a:effectLst/>
                <a:latin typeface="arial" panose="020B0604020202020204" pitchFamily="34" charset="0"/>
              </a:rPr>
              <a:t>Novo Nordisk - global healthcare company</a:t>
            </a:r>
          </a:p>
          <a:p>
            <a:r>
              <a:rPr lang="en-GB" b="0" i="0" dirty="0">
                <a:solidFill>
                  <a:srgbClr val="4D5156"/>
                </a:solidFill>
                <a:effectLst/>
                <a:latin typeface="arial" panose="020B0604020202020204" pitchFamily="34" charset="0"/>
              </a:rPr>
              <a:t>Saga Personal Finance – financial services</a:t>
            </a:r>
          </a:p>
          <a:p>
            <a:r>
              <a:rPr lang="en-GB" b="0" i="0" dirty="0">
                <a:solidFill>
                  <a:srgbClr val="4D5156"/>
                </a:solidFill>
                <a:effectLst/>
                <a:latin typeface="arial" panose="020B0604020202020204" pitchFamily="34" charset="0"/>
              </a:rPr>
              <a:t>Naked Wines – wine retailer</a:t>
            </a:r>
          </a:p>
          <a:p>
            <a:r>
              <a:rPr lang="en-GB" b="0" i="0" dirty="0">
                <a:solidFill>
                  <a:srgbClr val="4D5156"/>
                </a:solidFill>
                <a:effectLst/>
                <a:latin typeface="arial" panose="020B0604020202020204" pitchFamily="34" charset="0"/>
              </a:rPr>
              <a:t>Tesco Bank – financial services</a:t>
            </a:r>
          </a:p>
          <a:p>
            <a:r>
              <a:rPr lang="en-GB" dirty="0"/>
              <a:t>Chase Bank – financial services</a:t>
            </a:r>
          </a:p>
          <a:p>
            <a:r>
              <a:rPr lang="en-GB" dirty="0"/>
              <a:t>EVRI – delivery service</a:t>
            </a:r>
          </a:p>
          <a:p>
            <a:r>
              <a:rPr lang="en-GB" dirty="0"/>
              <a:t>Thames Water – water and wastewater services</a:t>
            </a:r>
          </a:p>
          <a:p>
            <a:r>
              <a:rPr lang="en-GB" sz="1800" b="0" i="0" u="none" strike="noStrike" dirty="0">
                <a:solidFill>
                  <a:srgbClr val="000000"/>
                </a:solidFill>
                <a:effectLst/>
                <a:latin typeface="Verdana" panose="020B0604030504040204" pitchFamily="34" charset="0"/>
              </a:rPr>
              <a:t>North Cyprus Tourist Office</a:t>
            </a:r>
            <a:r>
              <a:rPr lang="en-GB" dirty="0"/>
              <a:t> – travel and tourism</a:t>
            </a:r>
          </a:p>
          <a:p>
            <a:r>
              <a:rPr lang="en-GB" dirty="0" err="1"/>
              <a:t>Eset</a:t>
            </a:r>
            <a:r>
              <a:rPr lang="en-GB" dirty="0"/>
              <a:t> Software – cybersecurity</a:t>
            </a:r>
          </a:p>
          <a:p>
            <a:r>
              <a:rPr lang="en-GB" dirty="0"/>
              <a:t>Simply Business – business insurance</a:t>
            </a:r>
          </a:p>
          <a:p>
            <a:r>
              <a:rPr lang="en-GB" dirty="0"/>
              <a:t>Clim8 – sustainability fund</a:t>
            </a:r>
          </a:p>
          <a:p>
            <a:r>
              <a:rPr lang="en-GB" dirty="0" err="1"/>
              <a:t>Utilita</a:t>
            </a:r>
            <a:r>
              <a:rPr lang="en-GB" dirty="0"/>
              <a:t> – electricity and gas supplier</a:t>
            </a:r>
          </a:p>
          <a:p>
            <a:r>
              <a:rPr lang="en-GB" dirty="0"/>
              <a:t>Cunard Line – cruise line</a:t>
            </a:r>
          </a:p>
          <a:p>
            <a:r>
              <a:rPr lang="en-GB" dirty="0"/>
              <a:t>Virgin Voyages – cruise line</a:t>
            </a:r>
          </a:p>
          <a:p>
            <a:r>
              <a:rPr lang="en-GB" dirty="0" err="1"/>
              <a:t>Einhell</a:t>
            </a:r>
            <a:r>
              <a:rPr lang="en-GB" dirty="0"/>
              <a:t> – DIY tools</a:t>
            </a:r>
          </a:p>
          <a:p>
            <a:r>
              <a:rPr lang="en-GB" dirty="0"/>
              <a:t>Flight Centre – travel agency</a:t>
            </a:r>
          </a:p>
          <a:p>
            <a:r>
              <a:rPr lang="en-GB" dirty="0"/>
              <a:t>St </a:t>
            </a:r>
            <a:r>
              <a:rPr lang="en-GB" dirty="0" err="1"/>
              <a:t>Mungos</a:t>
            </a:r>
            <a:r>
              <a:rPr lang="en-GB" dirty="0"/>
              <a:t> – charity</a:t>
            </a:r>
          </a:p>
          <a:p>
            <a:r>
              <a:rPr lang="en-GB" dirty="0"/>
              <a:t>Reddit – social news website</a:t>
            </a:r>
          </a:p>
          <a:p>
            <a:r>
              <a:rPr lang="en-GB" dirty="0"/>
              <a:t>Tiger Group – sheds</a:t>
            </a:r>
          </a:p>
          <a:p>
            <a:r>
              <a:rPr lang="en-GB" dirty="0"/>
              <a:t>Absolute Collagen – skincare</a:t>
            </a:r>
          </a:p>
          <a:p>
            <a:r>
              <a:rPr lang="en-GB" dirty="0"/>
              <a:t>Tilney – financial planning and investments</a:t>
            </a:r>
          </a:p>
          <a:p>
            <a:r>
              <a:rPr lang="en-GB" sz="1800" b="0" i="0" u="none" strike="noStrike" dirty="0">
                <a:solidFill>
                  <a:srgbClr val="000000"/>
                </a:solidFill>
                <a:effectLst/>
                <a:latin typeface="Verdana" panose="020B0604030504040204" pitchFamily="34" charset="0"/>
              </a:rPr>
              <a:t>Intercontinental Hotels &amp; Resorts</a:t>
            </a:r>
            <a:r>
              <a:rPr lang="en-GB" dirty="0"/>
              <a:t> – hospitality chain</a:t>
            </a:r>
          </a:p>
          <a:p>
            <a:r>
              <a:rPr lang="en-GB" dirty="0" err="1"/>
              <a:t>Exoticca</a:t>
            </a:r>
            <a:r>
              <a:rPr lang="en-GB" dirty="0"/>
              <a:t> – travel agency</a:t>
            </a:r>
          </a:p>
          <a:p>
            <a:r>
              <a:rPr lang="en-GB" dirty="0" err="1"/>
              <a:t>Moda</a:t>
            </a:r>
            <a:r>
              <a:rPr lang="en-GB" dirty="0"/>
              <a:t> – furniture</a:t>
            </a:r>
          </a:p>
          <a:p>
            <a:r>
              <a:rPr lang="en-GB" dirty="0"/>
              <a:t>The Trussell Trust – charity</a:t>
            </a:r>
          </a:p>
          <a:p>
            <a:r>
              <a:rPr lang="en-GB" dirty="0"/>
              <a:t>Beauty Pie – cosmetics</a:t>
            </a:r>
          </a:p>
          <a:p>
            <a:r>
              <a:rPr lang="en-GB" dirty="0"/>
              <a:t>Pizza Express – restaurant chain</a:t>
            </a:r>
          </a:p>
          <a:p>
            <a:r>
              <a:rPr lang="en-GB" dirty="0"/>
              <a:t>Jo Malone – perfume</a:t>
            </a:r>
          </a:p>
          <a:p>
            <a:r>
              <a:rPr lang="en-GB" dirty="0" err="1"/>
              <a:t>Fixter</a:t>
            </a:r>
            <a:r>
              <a:rPr lang="en-GB" dirty="0"/>
              <a:t> – car service</a:t>
            </a:r>
          </a:p>
          <a:p>
            <a:r>
              <a:rPr lang="en-GB" sz="1800" b="0" i="0" u="none" strike="noStrike" dirty="0">
                <a:solidFill>
                  <a:srgbClr val="000000"/>
                </a:solidFill>
                <a:effectLst/>
                <a:latin typeface="Verdana" panose="020B0604030504040204" pitchFamily="34" charset="0"/>
              </a:rPr>
              <a:t>Animals Asia Foundation</a:t>
            </a:r>
            <a:r>
              <a:rPr lang="en-GB" dirty="0"/>
              <a:t> – charity</a:t>
            </a:r>
          </a:p>
          <a:p>
            <a:r>
              <a:rPr lang="en-GB" dirty="0"/>
              <a:t>Pendragon – automotive retailer</a:t>
            </a:r>
          </a:p>
          <a:p>
            <a:r>
              <a:rPr lang="en-GB" dirty="0"/>
              <a:t>Wish – online marketplace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767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Media Mix Navigator tool, developed by WPP for Thinkbox, proves just how powerful TV is for online retailer brand growth.</a:t>
            </a:r>
          </a:p>
          <a:p>
            <a:endParaRPr lang="en-GB" dirty="0"/>
          </a:p>
          <a:p>
            <a:r>
              <a:rPr lang="en-GB" dirty="0"/>
              <a:t>This chart shows the revenue effect from one year’s investment for a mid-sized online retailer brand with an annual media budget of £10m. Including TV on the media plan (linear &amp; broadcaster on demand) drives a shorter-term campaign uplift of compared with the same budget excluding TV. </a:t>
            </a:r>
          </a:p>
          <a:p>
            <a:endParaRPr lang="en-GB" dirty="0"/>
          </a:p>
          <a:p>
            <a:endParaRPr lang="en-GB" dirty="0"/>
          </a:p>
          <a:p>
            <a:r>
              <a:rPr lang="en-GB" dirty="0"/>
              <a:t>More about </a:t>
            </a:r>
            <a:r>
              <a:rPr lang="en-GB" b="0" dirty="0"/>
              <a:t>the </a:t>
            </a:r>
            <a:r>
              <a:rPr lang="en-GB" b="1" dirty="0"/>
              <a:t>Media Mix Navigator</a:t>
            </a:r>
            <a:r>
              <a:rPr lang="en-GB" dirty="0"/>
              <a:t>:</a:t>
            </a:r>
          </a:p>
          <a:p>
            <a:pPr algn="l"/>
            <a:r>
              <a:rPr lang="en-GB" b="0" i="0" dirty="0">
                <a:solidFill>
                  <a:srgbClr val="323A4E"/>
                </a:solidFill>
                <a:effectLst/>
                <a:latin typeface="proxima-nova"/>
              </a:rPr>
              <a:t>The Media Mix Navigator tool, powered by econometrics, helps you get the most out of your media investment.</a:t>
            </a:r>
          </a:p>
          <a:p>
            <a:pPr algn="l"/>
            <a:r>
              <a:rPr lang="en-GB" b="0" i="0" dirty="0">
                <a:solidFill>
                  <a:srgbClr val="323A4E"/>
                </a:solidFill>
                <a:effectLst/>
                <a:latin typeface="proxima-nova"/>
              </a:rPr>
              <a:t>It allows you to explore different scenarios to define the optimum media mix for your business, whether your objective is to drive increased profit or revenue. The results are modelled across the first year of investment and the resulting ‘base’ sales growth across the following two years.</a:t>
            </a:r>
          </a:p>
          <a:p>
            <a:pPr algn="l"/>
            <a:r>
              <a:rPr lang="en-GB" b="0" i="0" dirty="0">
                <a:solidFill>
                  <a:srgbClr val="323A4E"/>
                </a:solidFill>
                <a:effectLst/>
                <a:latin typeface="proxima-nova"/>
              </a:rPr>
              <a:t>This tool draws on data from 52 </a:t>
            </a:r>
            <a:r>
              <a:rPr lang="en-GB" b="0" i="0" dirty="0" err="1">
                <a:solidFill>
                  <a:srgbClr val="323A4E"/>
                </a:solidFill>
                <a:effectLst/>
                <a:latin typeface="proxima-nova"/>
              </a:rPr>
              <a:t>EssenceMediacom</a:t>
            </a:r>
            <a:r>
              <a:rPr lang="en-GB" b="0" i="0" dirty="0">
                <a:solidFill>
                  <a:srgbClr val="323A4E"/>
                </a:solidFill>
                <a:effectLst/>
                <a:latin typeface="proxima-nova"/>
              </a:rPr>
              <a:t>, Wavemaker, Mindshare and Gain Theory client brands, totalling £2.2 billion of media spend over 3 years (2018-mid 2021). These have been carefully chosen to represent as many business types as possible. Cost of media is based on 2021 prices.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the Media Mix Navigator please see:</a:t>
            </a:r>
          </a:p>
          <a:p>
            <a:r>
              <a:rPr lang="en-GB" dirty="0"/>
              <a:t>https://www.thinkbox.tv/research/media-mix-navigator/media-mix-navigator/</a:t>
            </a:r>
          </a:p>
        </p:txBody>
      </p:sp>
      <p:sp>
        <p:nvSpPr>
          <p:cNvPr id="4" name="Slide Number Placeholder 3"/>
          <p:cNvSpPr>
            <a:spLocks noGrp="1"/>
          </p:cNvSpPr>
          <p:nvPr>
            <p:ph type="sldNum" sz="quarter" idx="5"/>
          </p:nvPr>
        </p:nvSpPr>
        <p:spPr/>
        <p:txBody>
          <a:bodyPr/>
          <a:lstStyle/>
          <a:p>
            <a:fld id="{06878E3F-F001-4426-A507-26B1139847E3}" type="slidenum">
              <a:rPr lang="en-GB" smtClean="0"/>
              <a:t>8</a:t>
            </a:fld>
            <a:endParaRPr lang="en-GB"/>
          </a:p>
        </p:txBody>
      </p:sp>
    </p:spTree>
    <p:extLst>
      <p:ext uri="{BB962C8B-B14F-4D97-AF65-F5344CB8AC3E}">
        <p14:creationId xmlns:p14="http://schemas.microsoft.com/office/powerpoint/2010/main" val="2351487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is a powerful tool for ecommerce businesses. It offers scale, powerful short-term sales effects, it’s a low risk advertising channel, highly trusted, makes brands more famous, and boosts the effect of all other advertising. </a:t>
            </a:r>
          </a:p>
        </p:txBody>
      </p:sp>
      <p:sp>
        <p:nvSpPr>
          <p:cNvPr id="4" name="Slide Number Placeholder 3"/>
          <p:cNvSpPr>
            <a:spLocks noGrp="1"/>
          </p:cNvSpPr>
          <p:nvPr>
            <p:ph type="sldNum" sz="quarter" idx="5"/>
          </p:nvPr>
        </p:nvSpPr>
        <p:spPr/>
        <p:txBody>
          <a:bodyPr/>
          <a:lstStyle/>
          <a:p>
            <a:fld id="{06878E3F-F001-4426-A507-26B1139847E3}" type="slidenum">
              <a:rPr lang="en-GB" smtClean="0"/>
              <a:t>9</a:t>
            </a:fld>
            <a:endParaRPr lang="en-GB"/>
          </a:p>
        </p:txBody>
      </p:sp>
    </p:spTree>
    <p:extLst>
      <p:ext uri="{BB962C8B-B14F-4D97-AF65-F5344CB8AC3E}">
        <p14:creationId xmlns:p14="http://schemas.microsoft.com/office/powerpoint/2010/main" val="42526216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2.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25711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82277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96969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20068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0964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34840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79611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45404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49790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7083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11/08/2023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426339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22984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F981E92-320F-428D-AE9E-6ED8AAFCF980}" type="datetimeFigureOut">
              <a:rPr lang="en-GB" smtClean="0"/>
              <a:t>11/08/2023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48364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0E2C877-0506-4A3A-B5DF-8149D82B0B2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81483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78250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2243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00142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04014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76609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2109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11/08/2023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9000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60511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42328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5168188"/>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5047097"/>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90179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55006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87887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07084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8853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8494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8315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8081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292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94513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676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63459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93789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7566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2298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9251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1028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28152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1637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48956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11/08/2023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7808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8079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1534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74236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9278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13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31091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6643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6740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11788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11/08/2023</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41195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282D69-1CD7-4AC1-A4EC-A960DFABD313}" type="datetimeFigureOut">
              <a:rPr lang="en-GB" smtClean="0"/>
              <a:pPr/>
              <a:t>11/08/2023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ECB2DA-819C-4D24-9E44-1616C5C302CC}" type="slidenum">
              <a:rPr lang="en-GB" smtClean="0"/>
              <a:pPr/>
              <a:t>‹#›</a:t>
            </a:fld>
            <a:endParaRPr lang="en-GB"/>
          </a:p>
        </p:txBody>
      </p:sp>
    </p:spTree>
    <p:extLst>
      <p:ext uri="{BB962C8B-B14F-4D97-AF65-F5344CB8AC3E}">
        <p14:creationId xmlns:p14="http://schemas.microsoft.com/office/powerpoint/2010/main" val="2621961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1472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DFC6B2F-8097-43AB-AAD7-EE86BB3BFD94}" type="datetimeFigureOut">
              <a:rPr lang="en-GB"/>
              <a:pPr>
                <a:defRPr/>
              </a:pPr>
              <a:t>11/08/2023</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C7CDC3F9-4A8E-4CE9-8516-D930A4635220}" type="slidenum">
              <a:rPr lang="en-GB"/>
              <a:pPr>
                <a:defRPr/>
              </a:pPr>
              <a:t>‹#›</a:t>
            </a:fld>
            <a:endParaRPr lang="en-GB" dirty="0"/>
          </a:p>
        </p:txBody>
      </p:sp>
    </p:spTree>
    <p:extLst>
      <p:ext uri="{BB962C8B-B14F-4D97-AF65-F5344CB8AC3E}">
        <p14:creationId xmlns:p14="http://schemas.microsoft.com/office/powerpoint/2010/main" val="18064782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78282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91346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69937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7300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103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2169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5161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05284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96131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0915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92958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74486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9842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15299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61674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5116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3433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13722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0782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1555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84884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11/08/2023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52125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01748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30687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09765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41992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45536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0987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5478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5780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36249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03923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11/08/2023</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994511"/>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dirty="0"/>
              <a:t>Click to add title</a:t>
            </a:r>
            <a:endParaRPr lang="en-GB" dirty="0"/>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dirty="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dirty="0"/>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dirty="0"/>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2877430255"/>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11/08/2023</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282563862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image" Target="../media/image1.jpe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ags" Target="../tags/tag33.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tags" Target="../tags/tag6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theme" Target="../theme/theme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image" Target="../media/image2.jpeg"/><Relationship Id="rId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F981E92-320F-428D-AE9E-6ED8AAFCF980}" type="datetimeFigureOut">
              <a:rPr lang="en-GB" smtClean="0"/>
              <a:t>11/08/2023</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0E2C877-0506-4A3A-B5DF-8149D82B0B2E}"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2348371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72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11/08/2023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51212926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11/08/2023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4"/>
    </p:custDataLst>
    <p:extLst>
      <p:ext uri="{BB962C8B-B14F-4D97-AF65-F5344CB8AC3E}">
        <p14:creationId xmlns:p14="http://schemas.microsoft.com/office/powerpoint/2010/main" val="118202846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92.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chart" Target="../charts/chart10.xml"/><Relationship Id="rId13" Type="http://schemas.openxmlformats.org/officeDocument/2006/relationships/chart" Target="../charts/chart15.xml"/><Relationship Id="rId3" Type="http://schemas.openxmlformats.org/officeDocument/2006/relationships/notesSlide" Target="../notesSlides/notesSlide13.xml"/><Relationship Id="rId7" Type="http://schemas.openxmlformats.org/officeDocument/2006/relationships/chart" Target="../charts/chart9.xml"/><Relationship Id="rId12" Type="http://schemas.openxmlformats.org/officeDocument/2006/relationships/chart" Target="../charts/chart14.xml"/><Relationship Id="rId17" Type="http://schemas.openxmlformats.org/officeDocument/2006/relationships/image" Target="../media/image57.png"/><Relationship Id="rId2" Type="http://schemas.openxmlformats.org/officeDocument/2006/relationships/slideLayout" Target="../slideLayouts/slideLayout3.xml"/><Relationship Id="rId16" Type="http://schemas.openxmlformats.org/officeDocument/2006/relationships/image" Target="../media/image56.png"/><Relationship Id="rId1" Type="http://schemas.openxmlformats.org/officeDocument/2006/relationships/tags" Target="../tags/tag93.xml"/><Relationship Id="rId6" Type="http://schemas.openxmlformats.org/officeDocument/2006/relationships/chart" Target="../charts/chart8.xml"/><Relationship Id="rId11" Type="http://schemas.openxmlformats.org/officeDocument/2006/relationships/chart" Target="../charts/chart13.xml"/><Relationship Id="rId5" Type="http://schemas.openxmlformats.org/officeDocument/2006/relationships/chart" Target="../charts/chart7.xml"/><Relationship Id="rId15" Type="http://schemas.openxmlformats.org/officeDocument/2006/relationships/image" Target="../media/image55.png"/><Relationship Id="rId10" Type="http://schemas.openxmlformats.org/officeDocument/2006/relationships/chart" Target="../charts/chart12.xml"/><Relationship Id="rId4" Type="http://schemas.openxmlformats.org/officeDocument/2006/relationships/chart" Target="../charts/chart6.xml"/><Relationship Id="rId9" Type="http://schemas.openxmlformats.org/officeDocument/2006/relationships/chart" Target="../charts/chart11.xml"/><Relationship Id="rId14" Type="http://schemas.openxmlformats.org/officeDocument/2006/relationships/chart" Target="../charts/chart16.xml"/></Relationships>
</file>

<file path=ppt/slides/_rels/slide14.xml.rels><?xml version="1.0" encoding="UTF-8" standalone="yes"?>
<Relationships xmlns="http://schemas.openxmlformats.org/package/2006/relationships"><Relationship Id="rId8" Type="http://schemas.openxmlformats.org/officeDocument/2006/relationships/chart" Target="../charts/chart21.xml"/><Relationship Id="rId13" Type="http://schemas.openxmlformats.org/officeDocument/2006/relationships/chart" Target="../charts/chart26.xml"/><Relationship Id="rId3" Type="http://schemas.openxmlformats.org/officeDocument/2006/relationships/notesSlide" Target="../notesSlides/notesSlide14.xml"/><Relationship Id="rId7" Type="http://schemas.openxmlformats.org/officeDocument/2006/relationships/chart" Target="../charts/chart20.xml"/><Relationship Id="rId12" Type="http://schemas.openxmlformats.org/officeDocument/2006/relationships/chart" Target="../charts/chart25.xml"/><Relationship Id="rId17" Type="http://schemas.openxmlformats.org/officeDocument/2006/relationships/image" Target="../media/image57.png"/><Relationship Id="rId2" Type="http://schemas.openxmlformats.org/officeDocument/2006/relationships/slideLayout" Target="../slideLayouts/slideLayout3.xml"/><Relationship Id="rId16" Type="http://schemas.openxmlformats.org/officeDocument/2006/relationships/image" Target="../media/image56.png"/><Relationship Id="rId1" Type="http://schemas.openxmlformats.org/officeDocument/2006/relationships/tags" Target="../tags/tag94.xml"/><Relationship Id="rId6" Type="http://schemas.openxmlformats.org/officeDocument/2006/relationships/chart" Target="../charts/chart19.xml"/><Relationship Id="rId11" Type="http://schemas.openxmlformats.org/officeDocument/2006/relationships/chart" Target="../charts/chart24.xml"/><Relationship Id="rId5" Type="http://schemas.openxmlformats.org/officeDocument/2006/relationships/chart" Target="../charts/chart18.xml"/><Relationship Id="rId15" Type="http://schemas.openxmlformats.org/officeDocument/2006/relationships/image" Target="../media/image55.png"/><Relationship Id="rId10" Type="http://schemas.openxmlformats.org/officeDocument/2006/relationships/chart" Target="../charts/chart23.xml"/><Relationship Id="rId4" Type="http://schemas.openxmlformats.org/officeDocument/2006/relationships/chart" Target="../charts/chart17.xml"/><Relationship Id="rId9" Type="http://schemas.openxmlformats.org/officeDocument/2006/relationships/chart" Target="../charts/chart22.xml"/><Relationship Id="rId14" Type="http://schemas.openxmlformats.org/officeDocument/2006/relationships/chart" Target="../charts/char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40.xml"/><Relationship Id="rId5" Type="http://schemas.openxmlformats.org/officeDocument/2006/relationships/image" Target="../media/image61.jp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40.xml"/><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40.xml"/><Relationship Id="rId5" Type="http://schemas.openxmlformats.org/officeDocument/2006/relationships/image" Target="../media/image67.jpe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0.xml"/><Relationship Id="rId1" Type="http://schemas.openxmlformats.org/officeDocument/2006/relationships/slideLayout" Target="../slideLayouts/slideLayout63.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1.xml"/><Relationship Id="rId1" Type="http://schemas.openxmlformats.org/officeDocument/2006/relationships/slideLayout" Target="../slideLayouts/slideLayout63.xml"/><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8" Type="http://schemas.openxmlformats.org/officeDocument/2006/relationships/hyperlink" Target="https://www.itvmedia.co.uk/case-studies/wattbike-prompted-brand-awareness-to-32-with-itv-backing-business" TargetMode="External"/><Relationship Id="rId13"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3.png"/><Relationship Id="rId12" Type="http://schemas.openxmlformats.org/officeDocument/2006/relationships/hyperlink" Target="https://www.skymedia.co.uk/case-studies/hotter-and-sky-media/" TargetMode="External"/><Relationship Id="rId2" Type="http://schemas.openxmlformats.org/officeDocument/2006/relationships/notesSlide" Target="../notesSlides/notesSlide22.xml"/><Relationship Id="rId1" Type="http://schemas.openxmlformats.org/officeDocument/2006/relationships/slideLayout" Target="../slideLayouts/slideLayout74.xml"/><Relationship Id="rId6" Type="http://schemas.openxmlformats.org/officeDocument/2006/relationships/hyperlink" Target="https://www.itvmedia.co.uk/case-studies/dashly-campaign-sees-website-sign-ups-soar" TargetMode="External"/><Relationship Id="rId11" Type="http://schemas.openxmlformats.org/officeDocument/2006/relationships/image" Target="../media/image74.jpeg"/><Relationship Id="rId5" Type="http://schemas.openxmlformats.org/officeDocument/2006/relationships/image" Target="../media/image72.png"/><Relationship Id="rId10" Type="http://schemas.openxmlformats.org/officeDocument/2006/relationships/hyperlink" Target="https://www.4sales.com/our-work/gumtree-x-hollyoaks" TargetMode="External"/><Relationship Id="rId4" Type="http://schemas.openxmlformats.org/officeDocument/2006/relationships/image" Target="../media/image71.png"/><Relationship Id="rId9" Type="http://schemas.openxmlformats.org/officeDocument/2006/relationships/hyperlink" Target="https://www.4sales.com/our-work/deliveroo-product-placement" TargetMode="External"/><Relationship Id="rId14" Type="http://schemas.openxmlformats.org/officeDocument/2006/relationships/hyperlink" Target="https://www.adsmartfromsky.co.uk/case-studies/sky-adsmart-notonthehighstreet-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91.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jpeg"/><Relationship Id="rId12" Type="http://schemas.openxmlformats.org/officeDocument/2006/relationships/image" Target="../media/image22.png"/><Relationship Id="rId17" Type="http://schemas.openxmlformats.org/officeDocument/2006/relationships/image" Target="../media/image27.jpeg"/><Relationship Id="rId25" Type="http://schemas.openxmlformats.org/officeDocument/2006/relationships/image" Target="../media/image35.png"/><Relationship Id="rId33" Type="http://schemas.openxmlformats.org/officeDocument/2006/relationships/image" Target="../media/image43.png"/><Relationship Id="rId38" Type="http://schemas.openxmlformats.org/officeDocument/2006/relationships/image" Target="../media/image48.jpeg"/><Relationship Id="rId2" Type="http://schemas.openxmlformats.org/officeDocument/2006/relationships/notesSlide" Target="../notesSlides/notesSlide7.xml"/><Relationship Id="rId16" Type="http://schemas.openxmlformats.org/officeDocument/2006/relationships/image" Target="../media/image26.jpeg"/><Relationship Id="rId20" Type="http://schemas.openxmlformats.org/officeDocument/2006/relationships/image" Target="../media/image30.png"/><Relationship Id="rId29" Type="http://schemas.openxmlformats.org/officeDocument/2006/relationships/image" Target="../media/image39.jpe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jpeg"/><Relationship Id="rId32" Type="http://schemas.openxmlformats.org/officeDocument/2006/relationships/image" Target="../media/image42.jpeg"/><Relationship Id="rId37" Type="http://schemas.openxmlformats.org/officeDocument/2006/relationships/image" Target="../media/image47.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jpeg"/><Relationship Id="rId28" Type="http://schemas.openxmlformats.org/officeDocument/2006/relationships/image" Target="../media/image38.jpe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8" Type="http://schemas.openxmlformats.org/officeDocument/2006/relationships/image" Target="../media/image18.jpe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49.png"/><Relationship Id="rId7" Type="http://schemas.openxmlformats.org/officeDocument/2006/relationships/slide" Target="slide15.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slide" Target="slide13.xml"/><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othing, wall, person, red&#10;&#10;Description automatically generated">
            <a:extLst>
              <a:ext uri="{FF2B5EF4-FFF2-40B4-BE49-F238E27FC236}">
                <a16:creationId xmlns:a16="http://schemas.microsoft.com/office/drawing/2014/main" id="{2FEA7738-90AB-B4B0-A78D-DEA5E430D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35AE6392-6DEA-1BE5-136E-C9628B3112C8}"/>
              </a:ext>
            </a:extLst>
          </p:cNvPr>
          <p:cNvSpPr/>
          <p:nvPr/>
        </p:nvSpPr>
        <p:spPr>
          <a:xfrm>
            <a:off x="0" y="0"/>
            <a:ext cx="12192000" cy="685800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ABC69020-070C-49DA-9778-82111B7437E3}"/>
              </a:ext>
            </a:extLst>
          </p:cNvPr>
          <p:cNvSpPr>
            <a:spLocks noGrp="1"/>
          </p:cNvSpPr>
          <p:nvPr>
            <p:ph type="ctrTitle"/>
          </p:nvPr>
        </p:nvSpPr>
        <p:spPr>
          <a:xfrm>
            <a:off x="403766" y="759293"/>
            <a:ext cx="5633780" cy="1663867"/>
          </a:xfrm>
        </p:spPr>
        <p:txBody>
          <a:bodyPr anchor="t">
            <a:normAutofit/>
          </a:bodyPr>
          <a:lstStyle/>
          <a:p>
            <a:r>
              <a:rPr lang="en-GB" dirty="0"/>
              <a:t>Ecommerce </a:t>
            </a:r>
            <a:r>
              <a:rPr lang="en-GB" dirty="0" err="1"/>
              <a:t>nickable</a:t>
            </a:r>
            <a:r>
              <a:rPr lang="en-GB" dirty="0"/>
              <a:t> charts</a:t>
            </a:r>
          </a:p>
        </p:txBody>
      </p:sp>
      <p:sp>
        <p:nvSpPr>
          <p:cNvPr id="10" name="TextBox 9">
            <a:extLst>
              <a:ext uri="{FF2B5EF4-FFF2-40B4-BE49-F238E27FC236}">
                <a16:creationId xmlns:a16="http://schemas.microsoft.com/office/drawing/2014/main" id="{33B1AEED-B305-0274-50B1-E4029CF50D0E}"/>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Moonpig</a:t>
            </a:r>
            <a:r>
              <a:rPr lang="en-GB" sz="1000" dirty="0">
                <a:solidFill>
                  <a:schemeClr val="bg1"/>
                </a:solidFill>
              </a:rPr>
              <a:t> - Biker</a:t>
            </a:r>
          </a:p>
        </p:txBody>
      </p:sp>
    </p:spTree>
    <p:extLst>
      <p:ext uri="{BB962C8B-B14F-4D97-AF65-F5344CB8AC3E}">
        <p14:creationId xmlns:p14="http://schemas.microsoft.com/office/powerpoint/2010/main" val="79571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6BB676-6517-457D-9931-720FCE7E06F8}"/>
              </a:ext>
            </a:extLst>
          </p:cNvPr>
          <p:cNvSpPr>
            <a:spLocks noGrp="1"/>
          </p:cNvSpPr>
          <p:nvPr>
            <p:ph type="body" sz="quarter" idx="15"/>
          </p:nvPr>
        </p:nvSpPr>
        <p:spPr>
          <a:xfrm>
            <a:off x="360000" y="5580000"/>
            <a:ext cx="11334817" cy="304800"/>
          </a:xfrm>
        </p:spPr>
        <p:txBody>
          <a:bodyPr/>
          <a:lstStyle/>
          <a:p>
            <a:r>
              <a:rPr lang="en-GB" dirty="0"/>
              <a:t>Source: </a:t>
            </a:r>
            <a:r>
              <a:rPr lang="fr-FR" dirty="0"/>
              <a:t>IPA TouchPoints 2023</a:t>
            </a:r>
            <a:r>
              <a:rPr lang="en-GB" dirty="0"/>
              <a:t>, Wave 1 (Fieldwork Dates: 17</a:t>
            </a:r>
            <a:r>
              <a:rPr lang="en-GB" baseline="30000" dirty="0"/>
              <a:t>th</a:t>
            </a:r>
            <a:r>
              <a:rPr lang="en-GB" dirty="0"/>
              <a:t> January – 26</a:t>
            </a:r>
            <a:r>
              <a:rPr lang="en-GB" baseline="30000" dirty="0"/>
              <a:t>th</a:t>
            </a:r>
            <a:r>
              <a:rPr lang="en-GB" dirty="0"/>
              <a:t> March 2023). Base: adults 15+. Newspaper/magazine/TV figures include online/app consumption.</a:t>
            </a:r>
          </a:p>
        </p:txBody>
      </p:sp>
      <p:sp>
        <p:nvSpPr>
          <p:cNvPr id="5" name="TextBox 4">
            <a:extLst>
              <a:ext uri="{FF2B5EF4-FFF2-40B4-BE49-F238E27FC236}">
                <a16:creationId xmlns:a16="http://schemas.microsoft.com/office/drawing/2014/main" id="{00B7C1D8-CF62-40A5-A33A-728FAC02F89D}"/>
              </a:ext>
            </a:extLst>
          </p:cNvPr>
          <p:cNvSpPr txBox="1"/>
          <p:nvPr/>
        </p:nvSpPr>
        <p:spPr>
          <a:xfrm rot="16200000">
            <a:off x="-2077584" y="2907008"/>
            <a:ext cx="5393219" cy="498598"/>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ADULTS REACHED PER WEEK </a:t>
            </a:r>
          </a:p>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(MILLIONS)</a:t>
            </a:r>
          </a:p>
        </p:txBody>
      </p:sp>
      <p:sp>
        <p:nvSpPr>
          <p:cNvPr id="6" name="TextBox 5">
            <a:extLst>
              <a:ext uri="{FF2B5EF4-FFF2-40B4-BE49-F238E27FC236}">
                <a16:creationId xmlns:a16="http://schemas.microsoft.com/office/drawing/2014/main" id="{37FCD571-78F2-4328-A3D0-7C177C92E9CF}"/>
              </a:ext>
            </a:extLst>
          </p:cNvPr>
          <p:cNvSpPr txBox="1"/>
          <p:nvPr/>
        </p:nvSpPr>
        <p:spPr>
          <a:xfrm>
            <a:off x="4718810" y="5056023"/>
            <a:ext cx="3017784" cy="276999"/>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AVERAGE HOURS PER WEEK</a:t>
            </a:r>
          </a:p>
        </p:txBody>
      </p:sp>
      <p:graphicFrame>
        <p:nvGraphicFramePr>
          <p:cNvPr id="4" name="Chart 3">
            <a:extLst>
              <a:ext uri="{FF2B5EF4-FFF2-40B4-BE49-F238E27FC236}">
                <a16:creationId xmlns:a16="http://schemas.microsoft.com/office/drawing/2014/main" id="{730287D8-2237-4107-89AE-641FB970BCEC}"/>
              </a:ext>
            </a:extLst>
          </p:cNvPr>
          <p:cNvGraphicFramePr/>
          <p:nvPr/>
        </p:nvGraphicFramePr>
        <p:xfrm>
          <a:off x="455050" y="1292390"/>
          <a:ext cx="11670800" cy="4075776"/>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3C978C76-D19F-42CA-BFF2-3B01FF93230D}"/>
              </a:ext>
            </a:extLst>
          </p:cNvPr>
          <p:cNvSpPr/>
          <p:nvPr/>
        </p:nvSpPr>
        <p:spPr>
          <a:xfrm>
            <a:off x="1229657" y="1868582"/>
            <a:ext cx="9869766" cy="29616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CB68448C-9C8B-4462-A422-BCF904E1CE17}"/>
              </a:ext>
            </a:extLst>
          </p:cNvPr>
          <p:cNvSpPr/>
          <p:nvPr/>
        </p:nvSpPr>
        <p:spPr>
          <a:xfrm rot="10800000">
            <a:off x="1229658" y="2222681"/>
            <a:ext cx="6497480" cy="26075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F2736C12-05C1-4E74-B11F-5E6DDEE9B3DF}"/>
              </a:ext>
            </a:extLst>
          </p:cNvPr>
          <p:cNvSpPr/>
          <p:nvPr/>
        </p:nvSpPr>
        <p:spPr>
          <a:xfrm>
            <a:off x="1229657" y="3024724"/>
            <a:ext cx="2863088" cy="18054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850682C1-B389-40A0-A09E-B61DEB2C0723}"/>
              </a:ext>
            </a:extLst>
          </p:cNvPr>
          <p:cNvSpPr/>
          <p:nvPr/>
        </p:nvSpPr>
        <p:spPr>
          <a:xfrm>
            <a:off x="1229657" y="2985631"/>
            <a:ext cx="1708942" cy="18445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A3C3420A-09CD-4DB0-B0CA-DE987D78494F}"/>
              </a:ext>
            </a:extLst>
          </p:cNvPr>
          <p:cNvSpPr txBox="1"/>
          <p:nvPr/>
        </p:nvSpPr>
        <p:spPr>
          <a:xfrm>
            <a:off x="1545189" y="2987277"/>
            <a:ext cx="1372147" cy="2616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a:ea typeface="+mn-ea"/>
                <a:cs typeface="+mn-cs"/>
              </a:rPr>
              <a:t>Newsbrand / Mag</a:t>
            </a:r>
          </a:p>
        </p:txBody>
      </p:sp>
      <p:sp>
        <p:nvSpPr>
          <p:cNvPr id="2" name="Title 1">
            <a:extLst>
              <a:ext uri="{FF2B5EF4-FFF2-40B4-BE49-F238E27FC236}">
                <a16:creationId xmlns:a16="http://schemas.microsoft.com/office/drawing/2014/main" id="{C411985A-F483-4529-8632-339363ABAC8E}"/>
              </a:ext>
            </a:extLst>
          </p:cNvPr>
          <p:cNvSpPr>
            <a:spLocks noGrp="1"/>
          </p:cNvSpPr>
          <p:nvPr>
            <p:ph type="title"/>
          </p:nvPr>
        </p:nvSpPr>
        <p:spPr/>
        <p:txBody>
          <a:bodyPr/>
          <a:lstStyle/>
          <a:p>
            <a:r>
              <a:rPr lang="en-GB" dirty="0"/>
              <a:t>Commercial TV delivers scale</a:t>
            </a:r>
          </a:p>
        </p:txBody>
      </p:sp>
      <p:sp>
        <p:nvSpPr>
          <p:cNvPr id="13" name="Rectangle 12">
            <a:extLst>
              <a:ext uri="{FF2B5EF4-FFF2-40B4-BE49-F238E27FC236}">
                <a16:creationId xmlns:a16="http://schemas.microsoft.com/office/drawing/2014/main" id="{EFB33949-4083-4B40-9E68-25A7A0E85B2A}"/>
              </a:ext>
            </a:extLst>
          </p:cNvPr>
          <p:cNvSpPr/>
          <p:nvPr/>
        </p:nvSpPr>
        <p:spPr>
          <a:xfrm>
            <a:off x="1229657" y="3354219"/>
            <a:ext cx="2103409" cy="147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875961E7-BAB7-42A4-BA0A-18C541420FEB}"/>
              </a:ext>
            </a:extLst>
          </p:cNvPr>
          <p:cNvSpPr txBox="1"/>
          <p:nvPr/>
        </p:nvSpPr>
        <p:spPr>
          <a:xfrm rot="5400000">
            <a:off x="9925945" y="3602006"/>
            <a:ext cx="2026920"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Commercial TV</a:t>
            </a:r>
          </a:p>
        </p:txBody>
      </p:sp>
      <p:sp>
        <p:nvSpPr>
          <p:cNvPr id="15" name="TextBox 14">
            <a:extLst>
              <a:ext uri="{FF2B5EF4-FFF2-40B4-BE49-F238E27FC236}">
                <a16:creationId xmlns:a16="http://schemas.microsoft.com/office/drawing/2014/main" id="{70A21D4D-716D-44E5-82E5-D6DC07F0D0AD}"/>
              </a:ext>
            </a:extLst>
          </p:cNvPr>
          <p:cNvSpPr txBox="1"/>
          <p:nvPr/>
        </p:nvSpPr>
        <p:spPr>
          <a:xfrm rot="5400000">
            <a:off x="6534975" y="3663575"/>
            <a:ext cx="2026921"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Social Media</a:t>
            </a:r>
          </a:p>
        </p:txBody>
      </p:sp>
      <p:sp>
        <p:nvSpPr>
          <p:cNvPr id="16" name="TextBox 15">
            <a:extLst>
              <a:ext uri="{FF2B5EF4-FFF2-40B4-BE49-F238E27FC236}">
                <a16:creationId xmlns:a16="http://schemas.microsoft.com/office/drawing/2014/main" id="{08DDCF42-C2D6-492E-9520-54D54596F66B}"/>
              </a:ext>
            </a:extLst>
          </p:cNvPr>
          <p:cNvSpPr txBox="1"/>
          <p:nvPr/>
        </p:nvSpPr>
        <p:spPr>
          <a:xfrm rot="5400000">
            <a:off x="3035986" y="3762713"/>
            <a:ext cx="1844587"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Commercial Radio</a:t>
            </a:r>
          </a:p>
        </p:txBody>
      </p:sp>
      <p:sp>
        <p:nvSpPr>
          <p:cNvPr id="18" name="TextBox 17">
            <a:extLst>
              <a:ext uri="{FF2B5EF4-FFF2-40B4-BE49-F238E27FC236}">
                <a16:creationId xmlns:a16="http://schemas.microsoft.com/office/drawing/2014/main" id="{3461A983-FA04-4ED2-ADF5-5ED8CE912B7C}"/>
              </a:ext>
            </a:extLst>
          </p:cNvPr>
          <p:cNvSpPr txBox="1"/>
          <p:nvPr/>
        </p:nvSpPr>
        <p:spPr>
          <a:xfrm rot="5400000">
            <a:off x="2625241" y="4140055"/>
            <a:ext cx="1076098"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YouTube</a:t>
            </a:r>
          </a:p>
        </p:txBody>
      </p:sp>
      <p:sp>
        <p:nvSpPr>
          <p:cNvPr id="19" name="Rectangle 18">
            <a:extLst>
              <a:ext uri="{FF2B5EF4-FFF2-40B4-BE49-F238E27FC236}">
                <a16:creationId xmlns:a16="http://schemas.microsoft.com/office/drawing/2014/main" id="{CB17341C-567C-459E-966B-E6C2BF55FB53}"/>
              </a:ext>
            </a:extLst>
          </p:cNvPr>
          <p:cNvSpPr/>
          <p:nvPr/>
        </p:nvSpPr>
        <p:spPr>
          <a:xfrm>
            <a:off x="1229657" y="4065586"/>
            <a:ext cx="1384742" cy="7646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D8CFB53B-06E9-4C45-92EE-74057F1DA038}"/>
              </a:ext>
            </a:extLst>
          </p:cNvPr>
          <p:cNvSpPr txBox="1"/>
          <p:nvPr/>
        </p:nvSpPr>
        <p:spPr>
          <a:xfrm>
            <a:off x="1152175" y="4551726"/>
            <a:ext cx="1882108"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prstClr val="white"/>
                </a:solidFill>
                <a:effectLst/>
                <a:uLnTx/>
                <a:uFillTx/>
                <a:latin typeface="Arial"/>
                <a:ea typeface="+mn-ea"/>
                <a:cs typeface="+mn-cs"/>
              </a:rPr>
              <a:t>TikTok</a:t>
            </a:r>
          </a:p>
        </p:txBody>
      </p:sp>
    </p:spTree>
    <p:custDataLst>
      <p:tags r:id="rId1"/>
    </p:custDataLst>
    <p:extLst>
      <p:ext uri="{BB962C8B-B14F-4D97-AF65-F5344CB8AC3E}">
        <p14:creationId xmlns:p14="http://schemas.microsoft.com/office/powerpoint/2010/main" val="207203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AB7440B6-C6D0-89FE-AAC2-2083DB41FA53}"/>
              </a:ext>
            </a:extLst>
          </p:cNvPr>
          <p:cNvGraphicFramePr/>
          <p:nvPr>
            <p:extLst>
              <p:ext uri="{D42A27DB-BD31-4B8C-83A1-F6EECF244321}">
                <p14:modId xmlns:p14="http://schemas.microsoft.com/office/powerpoint/2010/main" val="3996701121"/>
              </p:ext>
            </p:extLst>
          </p:nvPr>
        </p:nvGraphicFramePr>
        <p:xfrm>
          <a:off x="371475" y="1377479"/>
          <a:ext cx="1116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D1EEBC83-704A-BF29-8806-67AD868F9BC5}"/>
              </a:ext>
            </a:extLst>
          </p:cNvPr>
          <p:cNvSpPr>
            <a:spLocks noGrp="1"/>
          </p:cNvSpPr>
          <p:nvPr>
            <p:ph type="title"/>
          </p:nvPr>
        </p:nvSpPr>
        <p:spPr/>
        <p:txBody>
          <a:bodyPr/>
          <a:lstStyle/>
          <a:p>
            <a:r>
              <a:rPr lang="en-GB" dirty="0"/>
              <a:t>Both linear TV and BVOD deliver good ROI performance</a:t>
            </a:r>
          </a:p>
        </p:txBody>
      </p:sp>
      <p:sp>
        <p:nvSpPr>
          <p:cNvPr id="6" name="Text Placeholder 5">
            <a:extLst>
              <a:ext uri="{FF2B5EF4-FFF2-40B4-BE49-F238E27FC236}">
                <a16:creationId xmlns:a16="http://schemas.microsoft.com/office/drawing/2014/main" id="{6DDB3FE6-9133-4D45-EB86-2C948E1C3EBE}"/>
              </a:ext>
            </a:extLst>
          </p:cNvPr>
          <p:cNvSpPr>
            <a:spLocks noGrp="1"/>
          </p:cNvSpPr>
          <p:nvPr>
            <p:ph type="body" sz="quarter" idx="15"/>
          </p:nvPr>
        </p:nvSpPr>
        <p:spPr/>
        <p:txBody>
          <a:bodyPr/>
          <a:lstStyle/>
          <a:p>
            <a:r>
              <a:rPr lang="en-GB" dirty="0"/>
              <a:t>Source: Media Mix Navigator, Sept. 2022, EssenceMediacom  / Wavemaker / Mindshare / Gain Theory</a:t>
            </a:r>
          </a:p>
        </p:txBody>
      </p:sp>
      <p:sp>
        <p:nvSpPr>
          <p:cNvPr id="17" name="TextBox 16">
            <a:extLst>
              <a:ext uri="{FF2B5EF4-FFF2-40B4-BE49-F238E27FC236}">
                <a16:creationId xmlns:a16="http://schemas.microsoft.com/office/drawing/2014/main" id="{BA5B96D8-4946-B285-1FD6-C69D266031E5}"/>
              </a:ext>
            </a:extLst>
          </p:cNvPr>
          <p:cNvSpPr txBox="1"/>
          <p:nvPr/>
        </p:nvSpPr>
        <p:spPr>
          <a:xfrm>
            <a:off x="1974498" y="1066852"/>
            <a:ext cx="83935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Total (short and long-term) ROI Index Channel Hierarchy</a:t>
            </a:r>
          </a:p>
        </p:txBody>
      </p:sp>
    </p:spTree>
    <p:extLst>
      <p:ext uri="{BB962C8B-B14F-4D97-AF65-F5344CB8AC3E}">
        <p14:creationId xmlns:p14="http://schemas.microsoft.com/office/powerpoint/2010/main" val="25802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a:extLst>
              <a:ext uri="{FF2B5EF4-FFF2-40B4-BE49-F238E27FC236}">
                <a16:creationId xmlns:a16="http://schemas.microsoft.com/office/drawing/2014/main" id="{7EA761E9-7C6C-0380-D2BB-60352F631768}"/>
              </a:ext>
            </a:extLst>
          </p:cNvPr>
          <p:cNvSpPr/>
          <p:nvPr/>
        </p:nvSpPr>
        <p:spPr>
          <a:xfrm>
            <a:off x="1900225" y="1518689"/>
            <a:ext cx="8815227" cy="461665"/>
          </a:xfrm>
          <a:prstGeom prst="rightArrow">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Increasing risk / reward of achieving return</a:t>
            </a:r>
          </a:p>
        </p:txBody>
      </p:sp>
      <p:sp>
        <p:nvSpPr>
          <p:cNvPr id="5" name="Title 4">
            <a:extLst>
              <a:ext uri="{FF2B5EF4-FFF2-40B4-BE49-F238E27FC236}">
                <a16:creationId xmlns:a16="http://schemas.microsoft.com/office/drawing/2014/main" id="{E3D4FA14-9952-335F-3702-431E509567C1}"/>
              </a:ext>
            </a:extLst>
          </p:cNvPr>
          <p:cNvSpPr>
            <a:spLocks noGrp="1"/>
          </p:cNvSpPr>
          <p:nvPr>
            <p:ph type="title"/>
          </p:nvPr>
        </p:nvSpPr>
        <p:spPr/>
        <p:txBody>
          <a:bodyPr>
            <a:normAutofit/>
          </a:bodyPr>
          <a:lstStyle/>
          <a:p>
            <a:r>
              <a:rPr lang="en-GB" sz="2800" dirty="0"/>
              <a:t>The predictability of payback varies greatly by channel</a:t>
            </a:r>
          </a:p>
        </p:txBody>
      </p:sp>
      <p:sp>
        <p:nvSpPr>
          <p:cNvPr id="6" name="Text Placeholder 5">
            <a:extLst>
              <a:ext uri="{FF2B5EF4-FFF2-40B4-BE49-F238E27FC236}">
                <a16:creationId xmlns:a16="http://schemas.microsoft.com/office/drawing/2014/main" id="{59EE352F-A9A2-0CDA-B053-01DE6DC583DC}"/>
              </a:ext>
            </a:extLst>
          </p:cNvPr>
          <p:cNvSpPr>
            <a:spLocks noGrp="1"/>
          </p:cNvSpPr>
          <p:nvPr>
            <p:ph type="body" sz="quarter" idx="15"/>
          </p:nvPr>
        </p:nvSpPr>
        <p:spPr/>
        <p:txBody>
          <a:bodyPr/>
          <a:lstStyle/>
          <a:p>
            <a:r>
              <a:rPr lang="en-GB" dirty="0"/>
              <a:t>Source: Media Mix Navigator, Sep. 2022, </a:t>
            </a:r>
            <a:r>
              <a:rPr lang="en-GB" dirty="0" err="1"/>
              <a:t>EssenceMediacom</a:t>
            </a:r>
            <a:r>
              <a:rPr lang="en-GB" dirty="0"/>
              <a:t> / Wavemaker / Mindshare / Gain Theory</a:t>
            </a:r>
          </a:p>
          <a:p>
            <a:endParaRPr lang="en-GB" dirty="0"/>
          </a:p>
        </p:txBody>
      </p:sp>
      <p:graphicFrame>
        <p:nvGraphicFramePr>
          <p:cNvPr id="7" name="Chart 6">
            <a:extLst>
              <a:ext uri="{FF2B5EF4-FFF2-40B4-BE49-F238E27FC236}">
                <a16:creationId xmlns:a16="http://schemas.microsoft.com/office/drawing/2014/main" id="{575235CB-F8D7-63D9-D1F8-AC7D3C79ADEB}"/>
              </a:ext>
            </a:extLst>
          </p:cNvPr>
          <p:cNvGraphicFramePr/>
          <p:nvPr/>
        </p:nvGraphicFramePr>
        <p:xfrm>
          <a:off x="770021" y="1842790"/>
          <a:ext cx="10130749" cy="410225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976A8F0-F67F-2096-8AF4-B7CF8D23571B}"/>
              </a:ext>
            </a:extLst>
          </p:cNvPr>
          <p:cNvSpPr txBox="1"/>
          <p:nvPr/>
        </p:nvSpPr>
        <p:spPr>
          <a:xfrm>
            <a:off x="2158436" y="1057024"/>
            <a:ext cx="75453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B2C41"/>
                </a:solidFill>
                <a:effectLst/>
                <a:uLnTx/>
                <a:uFillTx/>
                <a:ea typeface="+mn-ea"/>
                <a:cs typeface="+mn-cs"/>
              </a:rPr>
              <a:t>The Variability of Returns by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B2C41"/>
                </a:solidFill>
                <a:effectLst/>
                <a:uLnTx/>
                <a:uFillTx/>
                <a:ea typeface="+mn-ea"/>
                <a:cs typeface="+mn-cs"/>
              </a:rPr>
              <a:t>(Data 2018 – Mid 2021)</a:t>
            </a:r>
            <a:endParaRPr kumimoji="0" lang="en-GB" sz="1200" b="1" i="0" u="none" strike="noStrike" kern="1200" cap="none" spc="0" normalizeH="0" baseline="0" noProof="0" dirty="0">
              <a:ln>
                <a:noFill/>
              </a:ln>
              <a:solidFill>
                <a:srgbClr val="2B2C41"/>
              </a:solidFill>
              <a:effectLst/>
              <a:uLnTx/>
              <a:uFillTx/>
              <a:ea typeface="+mn-ea"/>
              <a:cs typeface="+mn-cs"/>
            </a:endParaRPr>
          </a:p>
        </p:txBody>
      </p:sp>
      <p:sp>
        <p:nvSpPr>
          <p:cNvPr id="9" name="TextBox 8">
            <a:extLst>
              <a:ext uri="{FF2B5EF4-FFF2-40B4-BE49-F238E27FC236}">
                <a16:creationId xmlns:a16="http://schemas.microsoft.com/office/drawing/2014/main" id="{B8B8B673-B3C3-A3C4-D463-D7F3DABE4756}"/>
              </a:ext>
            </a:extLst>
          </p:cNvPr>
          <p:cNvSpPr txBox="1"/>
          <p:nvPr/>
        </p:nvSpPr>
        <p:spPr>
          <a:xfrm>
            <a:off x="10900770" y="3175084"/>
            <a:ext cx="760741" cy="5078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2B2C41"/>
                </a:solidFill>
                <a:effectLst/>
                <a:uLnTx/>
                <a:uFillTx/>
                <a:ea typeface="+mn-ea"/>
                <a:cs typeface="+mn-cs"/>
              </a:rPr>
              <a:t>0% = Median ROI</a:t>
            </a:r>
          </a:p>
        </p:txBody>
      </p:sp>
    </p:spTree>
    <p:extLst>
      <p:ext uri="{BB962C8B-B14F-4D97-AF65-F5344CB8AC3E}">
        <p14:creationId xmlns:p14="http://schemas.microsoft.com/office/powerpoint/2010/main" val="241075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17" name="Chart 16">
            <a:extLst>
              <a:ext uri="{FF2B5EF4-FFF2-40B4-BE49-F238E27FC236}">
                <a16:creationId xmlns:a16="http://schemas.microsoft.com/office/drawing/2014/main" id="{9E8079CD-4F64-364B-915A-7CC76819445F}"/>
              </a:ext>
            </a:extLst>
          </p:cNvPr>
          <p:cNvGraphicFramePr/>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2938656"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4864683" y="1579947"/>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is the most trusted</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that...you trust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940231" y="4026895"/>
            <a:ext cx="912467" cy="325618"/>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60525" y="4863553"/>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11" name="Chart 10">
            <a:extLst>
              <a:ext uri="{FF2B5EF4-FFF2-40B4-BE49-F238E27FC236}">
                <a16:creationId xmlns:a16="http://schemas.microsoft.com/office/drawing/2014/main" id="{F1B32691-89A5-FB5D-52C1-E570FEF73214}"/>
              </a:ext>
            </a:extLst>
          </p:cNvPr>
          <p:cNvGraphicFramePr/>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21" name="Chart 20">
            <a:extLst>
              <a:ext uri="{FF2B5EF4-FFF2-40B4-BE49-F238E27FC236}">
                <a16:creationId xmlns:a16="http://schemas.microsoft.com/office/drawing/2014/main" id="{8DA0ADBA-EFEB-081E-11A0-C0EC845C7479}"/>
              </a:ext>
            </a:extLst>
          </p:cNvPr>
          <p:cNvGraphicFramePr/>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3" name="Chart 22">
            <a:extLst>
              <a:ext uri="{FF2B5EF4-FFF2-40B4-BE49-F238E27FC236}">
                <a16:creationId xmlns:a16="http://schemas.microsoft.com/office/drawing/2014/main" id="{83EECDBF-EC18-3122-E106-0270BEDD6C8C}"/>
              </a:ext>
            </a:extLst>
          </p:cNvPr>
          <p:cNvGraphicFramePr/>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5" name="Chart 24">
            <a:extLst>
              <a:ext uri="{FF2B5EF4-FFF2-40B4-BE49-F238E27FC236}">
                <a16:creationId xmlns:a16="http://schemas.microsoft.com/office/drawing/2014/main" id="{846B9474-9C2C-CC9D-2393-2BE3A1F656EC}"/>
              </a:ext>
            </a:extLst>
          </p:cNvPr>
          <p:cNvGraphicFramePr/>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27" name="Chart 26">
            <a:extLst>
              <a:ext uri="{FF2B5EF4-FFF2-40B4-BE49-F238E27FC236}">
                <a16:creationId xmlns:a16="http://schemas.microsoft.com/office/drawing/2014/main" id="{289792A5-E91D-BD2A-4590-5DE0D136183B}"/>
              </a:ext>
            </a:extLst>
          </p:cNvPr>
          <p:cNvGraphicFramePr/>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10654916" y="3768801"/>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5005787" y="3772354"/>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8806118" y="3778749"/>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8738302" y="1573688"/>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997"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46" y="3736353"/>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75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extLst>
              <p:ext uri="{D42A27DB-BD31-4B8C-83A1-F6EECF244321}">
                <p14:modId xmlns:p14="http://schemas.microsoft.com/office/powerpoint/2010/main" val="2501461740"/>
              </p:ext>
            </p:extLst>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extLst>
              <p:ext uri="{D42A27DB-BD31-4B8C-83A1-F6EECF244321}">
                <p14:modId xmlns:p14="http://schemas.microsoft.com/office/powerpoint/2010/main" val="2007477058"/>
              </p:ext>
            </p:extLst>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a:t>
            </a:r>
          </a:p>
        </p:txBody>
      </p:sp>
      <p:graphicFrame>
        <p:nvGraphicFramePr>
          <p:cNvPr id="17" name="Chart 16">
            <a:extLst>
              <a:ext uri="{FF2B5EF4-FFF2-40B4-BE49-F238E27FC236}">
                <a16:creationId xmlns:a16="http://schemas.microsoft.com/office/drawing/2014/main" id="{9E8079CD-4F64-364B-915A-7CC76819445F}"/>
              </a:ext>
            </a:extLst>
          </p:cNvPr>
          <p:cNvGraphicFramePr/>
          <p:nvPr>
            <p:extLst>
              <p:ext uri="{D42A27DB-BD31-4B8C-83A1-F6EECF244321}">
                <p14:modId xmlns:p14="http://schemas.microsoft.com/office/powerpoint/2010/main" val="2979742653"/>
              </p:ext>
            </p:extLst>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4893344" y="1614362"/>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6911988" y="3768801"/>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makes brands more famous</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 Makes brands, products or services more recognisable/ famous</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extLst>
              <p:ext uri="{D42A27DB-BD31-4B8C-83A1-F6EECF244321}">
                <p14:modId xmlns:p14="http://schemas.microsoft.com/office/powerpoint/2010/main" val="311777163"/>
              </p:ext>
            </p:extLst>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940231" y="4026895"/>
            <a:ext cx="912467" cy="325618"/>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extLst>
              <p:ext uri="{D42A27DB-BD31-4B8C-83A1-F6EECF244321}">
                <p14:modId xmlns:p14="http://schemas.microsoft.com/office/powerpoint/2010/main" val="3428861006"/>
              </p:ext>
            </p:extLst>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60525" y="4863553"/>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11" name="Chart 10">
            <a:extLst>
              <a:ext uri="{FF2B5EF4-FFF2-40B4-BE49-F238E27FC236}">
                <a16:creationId xmlns:a16="http://schemas.microsoft.com/office/drawing/2014/main" id="{F1B32691-89A5-FB5D-52C1-E570FEF73214}"/>
              </a:ext>
            </a:extLst>
          </p:cNvPr>
          <p:cNvGraphicFramePr/>
          <p:nvPr>
            <p:extLst>
              <p:ext uri="{D42A27DB-BD31-4B8C-83A1-F6EECF244321}">
                <p14:modId xmlns:p14="http://schemas.microsoft.com/office/powerpoint/2010/main" val="2996501087"/>
              </p:ext>
            </p:extLst>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extLst>
              <p:ext uri="{D42A27DB-BD31-4B8C-83A1-F6EECF244321}">
                <p14:modId xmlns:p14="http://schemas.microsoft.com/office/powerpoint/2010/main" val="230171988"/>
              </p:ext>
            </p:extLst>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aphicFrame>
        <p:nvGraphicFramePr>
          <p:cNvPr id="21" name="Chart 20">
            <a:extLst>
              <a:ext uri="{FF2B5EF4-FFF2-40B4-BE49-F238E27FC236}">
                <a16:creationId xmlns:a16="http://schemas.microsoft.com/office/drawing/2014/main" id="{8DA0ADBA-EFEB-081E-11A0-C0EC845C7479}"/>
              </a:ext>
            </a:extLst>
          </p:cNvPr>
          <p:cNvGraphicFramePr/>
          <p:nvPr>
            <p:extLst>
              <p:ext uri="{D42A27DB-BD31-4B8C-83A1-F6EECF244321}">
                <p14:modId xmlns:p14="http://schemas.microsoft.com/office/powerpoint/2010/main" val="1020326794"/>
              </p:ext>
            </p:extLst>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3" name="Chart 22">
            <a:extLst>
              <a:ext uri="{FF2B5EF4-FFF2-40B4-BE49-F238E27FC236}">
                <a16:creationId xmlns:a16="http://schemas.microsoft.com/office/drawing/2014/main" id="{83EECDBF-EC18-3122-E106-0270BEDD6C8C}"/>
              </a:ext>
            </a:extLst>
          </p:cNvPr>
          <p:cNvGraphicFramePr/>
          <p:nvPr>
            <p:extLst>
              <p:ext uri="{D42A27DB-BD31-4B8C-83A1-F6EECF244321}">
                <p14:modId xmlns:p14="http://schemas.microsoft.com/office/powerpoint/2010/main" val="117248885"/>
              </p:ext>
            </p:extLst>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5" name="Chart 24">
            <a:extLst>
              <a:ext uri="{FF2B5EF4-FFF2-40B4-BE49-F238E27FC236}">
                <a16:creationId xmlns:a16="http://schemas.microsoft.com/office/drawing/2014/main" id="{846B9474-9C2C-CC9D-2393-2BE3A1F656EC}"/>
              </a:ext>
            </a:extLst>
          </p:cNvPr>
          <p:cNvGraphicFramePr/>
          <p:nvPr>
            <p:extLst>
              <p:ext uri="{D42A27DB-BD31-4B8C-83A1-F6EECF244321}">
                <p14:modId xmlns:p14="http://schemas.microsoft.com/office/powerpoint/2010/main" val="195720538"/>
              </p:ext>
            </p:extLst>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graphicFrame>
        <p:nvGraphicFramePr>
          <p:cNvPr id="27" name="Chart 26">
            <a:extLst>
              <a:ext uri="{FF2B5EF4-FFF2-40B4-BE49-F238E27FC236}">
                <a16:creationId xmlns:a16="http://schemas.microsoft.com/office/drawing/2014/main" id="{289792A5-E91D-BD2A-4590-5DE0D136183B}"/>
              </a:ext>
            </a:extLst>
          </p:cNvPr>
          <p:cNvGraphicFramePr/>
          <p:nvPr>
            <p:extLst>
              <p:ext uri="{D42A27DB-BD31-4B8C-83A1-F6EECF244321}">
                <p14:modId xmlns:p14="http://schemas.microsoft.com/office/powerpoint/2010/main" val="761734368"/>
              </p:ext>
            </p:extLst>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8799874" y="3747483"/>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8736450" y="1577469"/>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2916978" y="3803581"/>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4948740" y="3800357"/>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47273" y="3782173"/>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2205" y="1594685"/>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0728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75C2A-6F93-4547-BCCE-481C12E017C4}"/>
              </a:ext>
            </a:extLst>
          </p:cNvPr>
          <p:cNvSpPr>
            <a:spLocks noGrp="1"/>
          </p:cNvSpPr>
          <p:nvPr>
            <p:ph type="title"/>
          </p:nvPr>
        </p:nvSpPr>
        <p:spPr/>
        <p:txBody>
          <a:bodyPr/>
          <a:lstStyle/>
          <a:p>
            <a:r>
              <a:rPr lang="en-GB" dirty="0"/>
              <a:t>TV boosts effects of other ad channels by up to 54%</a:t>
            </a:r>
          </a:p>
        </p:txBody>
      </p:sp>
      <p:sp>
        <p:nvSpPr>
          <p:cNvPr id="3" name="Text Placeholder 2">
            <a:extLst>
              <a:ext uri="{FF2B5EF4-FFF2-40B4-BE49-F238E27FC236}">
                <a16:creationId xmlns:a16="http://schemas.microsoft.com/office/drawing/2014/main" id="{908583A7-E565-455E-930A-D3B5FE0A3003}"/>
              </a:ext>
            </a:extLst>
          </p:cNvPr>
          <p:cNvSpPr>
            <a:spLocks noGrp="1"/>
          </p:cNvSpPr>
          <p:nvPr>
            <p:ph type="body" sz="quarter" idx="15"/>
          </p:nvPr>
        </p:nvSpPr>
        <p:spPr/>
        <p:txBody>
          <a:bodyPr/>
          <a:lstStyle/>
          <a:p>
            <a:r>
              <a:rPr lang="en-GB" dirty="0"/>
              <a:t>Source: ‘Demand Generation’ Nov 2019, MediaCom/Wavemaker/Gain Theory/Thinkbox</a:t>
            </a:r>
            <a:br>
              <a:rPr lang="en-GB" dirty="0"/>
            </a:br>
            <a:r>
              <a:rPr lang="en-GB" dirty="0"/>
              <a:t>NB: Insufficient data to robustly report Cinema &amp; Direct Mail’s effect on other channels. *insufficient data to report effect</a:t>
            </a:r>
          </a:p>
        </p:txBody>
      </p:sp>
      <p:graphicFrame>
        <p:nvGraphicFramePr>
          <p:cNvPr id="17" name="Table 16">
            <a:extLst>
              <a:ext uri="{FF2B5EF4-FFF2-40B4-BE49-F238E27FC236}">
                <a16:creationId xmlns:a16="http://schemas.microsoft.com/office/drawing/2014/main" id="{DF2D4C66-A45E-4174-AD28-564A1754A2B9}"/>
              </a:ext>
            </a:extLst>
          </p:cNvPr>
          <p:cNvGraphicFramePr>
            <a:graphicFrameLocks noGrp="1"/>
          </p:cNvGraphicFramePr>
          <p:nvPr/>
        </p:nvGraphicFramePr>
        <p:xfrm>
          <a:off x="371476" y="1188086"/>
          <a:ext cx="11334811" cy="3595278"/>
        </p:xfrm>
        <a:graphic>
          <a:graphicData uri="http://schemas.openxmlformats.org/drawingml/2006/table">
            <a:tbl>
              <a:tblPr>
                <a:tableStyleId>{5C22544A-7EE6-4342-B048-85BDC9FD1C3A}</a:tableStyleId>
              </a:tblPr>
              <a:tblGrid>
                <a:gridCol w="1719424">
                  <a:extLst>
                    <a:ext uri="{9D8B030D-6E8A-4147-A177-3AD203B41FA5}">
                      <a16:colId xmlns:a16="http://schemas.microsoft.com/office/drawing/2014/main" val="916025145"/>
                    </a:ext>
                  </a:extLst>
                </a:gridCol>
                <a:gridCol w="974505">
                  <a:extLst>
                    <a:ext uri="{9D8B030D-6E8A-4147-A177-3AD203B41FA5}">
                      <a16:colId xmlns:a16="http://schemas.microsoft.com/office/drawing/2014/main" val="2385026455"/>
                    </a:ext>
                  </a:extLst>
                </a:gridCol>
                <a:gridCol w="974505">
                  <a:extLst>
                    <a:ext uri="{9D8B030D-6E8A-4147-A177-3AD203B41FA5}">
                      <a16:colId xmlns:a16="http://schemas.microsoft.com/office/drawing/2014/main" val="299390043"/>
                    </a:ext>
                  </a:extLst>
                </a:gridCol>
                <a:gridCol w="974505">
                  <a:extLst>
                    <a:ext uri="{9D8B030D-6E8A-4147-A177-3AD203B41FA5}">
                      <a16:colId xmlns:a16="http://schemas.microsoft.com/office/drawing/2014/main" val="2021319578"/>
                    </a:ext>
                  </a:extLst>
                </a:gridCol>
                <a:gridCol w="974505">
                  <a:extLst>
                    <a:ext uri="{9D8B030D-6E8A-4147-A177-3AD203B41FA5}">
                      <a16:colId xmlns:a16="http://schemas.microsoft.com/office/drawing/2014/main" val="2371537188"/>
                    </a:ext>
                  </a:extLst>
                </a:gridCol>
                <a:gridCol w="974505">
                  <a:extLst>
                    <a:ext uri="{9D8B030D-6E8A-4147-A177-3AD203B41FA5}">
                      <a16:colId xmlns:a16="http://schemas.microsoft.com/office/drawing/2014/main" val="1061880565"/>
                    </a:ext>
                  </a:extLst>
                </a:gridCol>
                <a:gridCol w="974505">
                  <a:extLst>
                    <a:ext uri="{9D8B030D-6E8A-4147-A177-3AD203B41FA5}">
                      <a16:colId xmlns:a16="http://schemas.microsoft.com/office/drawing/2014/main" val="689034856"/>
                    </a:ext>
                  </a:extLst>
                </a:gridCol>
                <a:gridCol w="974505">
                  <a:extLst>
                    <a:ext uri="{9D8B030D-6E8A-4147-A177-3AD203B41FA5}">
                      <a16:colId xmlns:a16="http://schemas.microsoft.com/office/drawing/2014/main" val="3983024458"/>
                    </a:ext>
                  </a:extLst>
                </a:gridCol>
                <a:gridCol w="1069984">
                  <a:extLst>
                    <a:ext uri="{9D8B030D-6E8A-4147-A177-3AD203B41FA5}">
                      <a16:colId xmlns:a16="http://schemas.microsoft.com/office/drawing/2014/main" val="1537102395"/>
                    </a:ext>
                  </a:extLst>
                </a:gridCol>
                <a:gridCol w="818101">
                  <a:extLst>
                    <a:ext uri="{9D8B030D-6E8A-4147-A177-3AD203B41FA5}">
                      <a16:colId xmlns:a16="http://schemas.microsoft.com/office/drawing/2014/main" val="3861023795"/>
                    </a:ext>
                  </a:extLst>
                </a:gridCol>
                <a:gridCol w="905767">
                  <a:extLst>
                    <a:ext uri="{9D8B030D-6E8A-4147-A177-3AD203B41FA5}">
                      <a16:colId xmlns:a16="http://schemas.microsoft.com/office/drawing/2014/main" val="748766574"/>
                    </a:ext>
                  </a:extLst>
                </a:gridCol>
              </a:tblGrid>
              <a:tr h="293972">
                <a:tc>
                  <a:txBody>
                    <a:bodyPr/>
                    <a:lstStyle/>
                    <a:p>
                      <a:pPr algn="ctr" fontAlgn="b"/>
                      <a:endParaRPr lang="en-GB" sz="1500" b="0" i="0" u="none" strike="noStrike" dirty="0">
                        <a:solidFill>
                          <a:srgbClr val="000000"/>
                        </a:solidFill>
                        <a:effectLst/>
                        <a:latin typeface="Calibri" panose="020F0502020204030204" pitchFamily="34" charset="0"/>
                      </a:endParaRPr>
                    </a:p>
                  </a:txBody>
                  <a:tcPr marL="0" marR="0" marT="0" marB="0" anchor="ctr">
                    <a:noFill/>
                  </a:tcPr>
                </a:tc>
                <a:tc gridSpan="9">
                  <a:txBody>
                    <a:bodyPr/>
                    <a:lstStyle/>
                    <a:p>
                      <a:pPr algn="ctr" fontAlgn="b"/>
                      <a:r>
                        <a:rPr lang="en-GB" sz="1500" b="1" u="none" strike="noStrike" dirty="0">
                          <a:solidFill>
                            <a:schemeClr val="accent1">
                              <a:lumMod val="50000"/>
                            </a:schemeClr>
                          </a:solidFill>
                          <a:effectLst/>
                        </a:rPr>
                        <a:t>Channel Benefiting from the Effect</a:t>
                      </a:r>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1357163201"/>
                  </a:ext>
                </a:extLst>
              </a:tr>
              <a:tr h="881917">
                <a:tc>
                  <a:txBody>
                    <a:bodyPr/>
                    <a:lstStyle/>
                    <a:p>
                      <a:pPr algn="ctr" fontAlgn="b"/>
                      <a:r>
                        <a:rPr lang="en-GB" sz="1500" b="1" u="none" strike="noStrike" dirty="0">
                          <a:solidFill>
                            <a:schemeClr val="accent1">
                              <a:lumMod val="50000"/>
                            </a:schemeClr>
                          </a:solidFill>
                          <a:effectLst/>
                        </a:rPr>
                        <a:t>Channel Generating </a:t>
                      </a:r>
                    </a:p>
                    <a:p>
                      <a:pPr algn="ctr" fontAlgn="b"/>
                      <a:r>
                        <a:rPr lang="en-GB" sz="1500" b="1" u="none" strike="noStrike" dirty="0">
                          <a:solidFill>
                            <a:schemeClr val="accent1">
                              <a:lumMod val="50000"/>
                            </a:schemeClr>
                          </a:solidFill>
                          <a:effectLst/>
                        </a:rPr>
                        <a:t>the Effect</a:t>
                      </a:r>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TV </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Online Video + VOD</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Social Media</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Online Display</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Out of Home</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Radio</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Print</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kern="1200" dirty="0">
                          <a:solidFill>
                            <a:schemeClr val="accent1">
                              <a:lumMod val="50000"/>
                            </a:schemeClr>
                          </a:solidFill>
                          <a:effectLst/>
                          <a:latin typeface="+mn-lt"/>
                          <a:ea typeface="+mn-ea"/>
                          <a:cs typeface="+mn-cs"/>
                        </a:rPr>
                        <a:t>Generic Search</a:t>
                      </a:r>
                    </a:p>
                  </a:txBody>
                  <a:tcPr marL="0" marR="0" marT="0" marB="0" anchor="ctr">
                    <a:noFill/>
                  </a:tcPr>
                </a:tc>
                <a:tc>
                  <a:txBody>
                    <a:bodyPr/>
                    <a:lstStyle/>
                    <a:p>
                      <a:pPr algn="ctr" fontAlgn="b"/>
                      <a:r>
                        <a:rPr lang="en-GB" sz="1500" b="0" u="none" strike="noStrike" dirty="0">
                          <a:solidFill>
                            <a:schemeClr val="accent1">
                              <a:lumMod val="50000"/>
                            </a:schemeClr>
                          </a:solidFill>
                          <a:effectLst/>
                        </a:rPr>
                        <a:t>Cinema</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kern="1200" dirty="0">
                          <a:solidFill>
                            <a:schemeClr val="accent1">
                              <a:lumMod val="50000"/>
                            </a:schemeClr>
                          </a:solidFill>
                          <a:effectLst/>
                          <a:latin typeface="+mn-lt"/>
                          <a:ea typeface="+mn-ea"/>
                          <a:cs typeface="+mn-cs"/>
                        </a:rPr>
                        <a:t>Direct Mail</a:t>
                      </a:r>
                    </a:p>
                  </a:txBody>
                  <a:tcPr marL="0" marR="0" marT="0" marB="0" anchor="ctr">
                    <a:noFill/>
                  </a:tcPr>
                </a:tc>
                <a:extLst>
                  <a:ext uri="{0D108BD9-81ED-4DB2-BD59-A6C34878D82A}">
                    <a16:rowId xmlns:a16="http://schemas.microsoft.com/office/drawing/2014/main" val="2624672233"/>
                  </a:ext>
                </a:extLst>
              </a:tr>
              <a:tr h="308532">
                <a:tc>
                  <a:txBody>
                    <a:bodyPr/>
                    <a:lstStyle/>
                    <a:p>
                      <a:pPr algn="ctr" fontAlgn="b"/>
                      <a:r>
                        <a:rPr lang="en-GB" sz="1500" b="0" u="none" strike="noStrike" dirty="0">
                          <a:solidFill>
                            <a:schemeClr val="accent1">
                              <a:lumMod val="50000"/>
                            </a:schemeClr>
                          </a:solidFill>
                          <a:effectLst/>
                        </a:rPr>
                        <a:t>TV </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chemeClr val="bg1"/>
                    </a:solidFill>
                  </a:tcPr>
                </a:tc>
                <a:tc>
                  <a:txBody>
                    <a:bodyPr/>
                    <a:lstStyle/>
                    <a:p>
                      <a:pPr algn="ctr" fontAlgn="b"/>
                      <a:r>
                        <a:rPr lang="en-GB" sz="1600" b="0" i="0" u="none" strike="noStrike" dirty="0">
                          <a:solidFill>
                            <a:schemeClr val="bg1"/>
                          </a:solidFill>
                          <a:effectLst/>
                          <a:latin typeface="+mn-lt"/>
                        </a:rPr>
                        <a:t>20%</a:t>
                      </a:r>
                    </a:p>
                  </a:txBody>
                  <a:tcPr marL="0" marR="0" marT="0" marB="0" anchor="ctr">
                    <a:solidFill>
                      <a:srgbClr val="00B050">
                        <a:alpha val="69804"/>
                      </a:srgbClr>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22%</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54%</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20%</a:t>
                      </a:r>
                    </a:p>
                  </a:txBody>
                  <a:tcPr marL="0" marR="0" marT="0" marB="0" anchor="ctr">
                    <a:solidFill>
                      <a:srgbClr val="00B050"/>
                    </a:solidFill>
                  </a:tcPr>
                </a:tc>
                <a:extLst>
                  <a:ext uri="{0D108BD9-81ED-4DB2-BD59-A6C34878D82A}">
                    <a16:rowId xmlns:a16="http://schemas.microsoft.com/office/drawing/2014/main" val="225803101"/>
                  </a:ext>
                </a:extLst>
              </a:tr>
              <a:tr h="259665">
                <a:tc>
                  <a:txBody>
                    <a:bodyPr/>
                    <a:lstStyle/>
                    <a:p>
                      <a:pPr algn="ctr" fontAlgn="b"/>
                      <a:r>
                        <a:rPr lang="en-GB" sz="1500" b="0" u="none" strike="noStrike" dirty="0">
                          <a:solidFill>
                            <a:schemeClr val="accent1">
                              <a:lumMod val="50000"/>
                            </a:schemeClr>
                          </a:solidFill>
                          <a:effectLst/>
                        </a:rPr>
                        <a:t>Online Video + VOD</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marL="0" algn="ctr" defTabSz="914400" rtl="0" eaLnBrk="1" fontAlgn="b" latinLnBrk="0" hangingPunct="1"/>
                      <a:r>
                        <a:rPr lang="en-GB" sz="1600" b="0" i="0" u="none" strike="noStrike" kern="1200" dirty="0">
                          <a:solidFill>
                            <a:schemeClr val="bg1"/>
                          </a:solidFill>
                          <a:effectLst/>
                          <a:latin typeface="+mn-lt"/>
                          <a:ea typeface="+mn-ea"/>
                          <a:cs typeface="+mn-cs"/>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12%</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extLst>
                  <a:ext uri="{0D108BD9-81ED-4DB2-BD59-A6C34878D82A}">
                    <a16:rowId xmlns:a16="http://schemas.microsoft.com/office/drawing/2014/main" val="1593841085"/>
                  </a:ext>
                </a:extLst>
              </a:tr>
              <a:tr h="308532">
                <a:tc>
                  <a:txBody>
                    <a:bodyPr/>
                    <a:lstStyle/>
                    <a:p>
                      <a:pPr algn="ctr" fontAlgn="b"/>
                      <a:r>
                        <a:rPr lang="en-GB" sz="1500" b="0" i="0" u="none" strike="noStrike" dirty="0">
                          <a:solidFill>
                            <a:schemeClr val="accent1">
                              <a:lumMod val="50000"/>
                            </a:schemeClr>
                          </a:solidFill>
                          <a:effectLst/>
                          <a:latin typeface="+mn-lt"/>
                        </a:rPr>
                        <a:t>Social Media</a:t>
                      </a:r>
                    </a:p>
                  </a:txBody>
                  <a:tcPr marL="0" marR="0" marT="0" marB="0" anchor="ctr">
                    <a:no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marL="0" algn="ctr" defTabSz="914400" rtl="0" eaLnBrk="1" fontAlgn="b" latinLnBrk="0" hangingPunct="1"/>
                      <a:r>
                        <a:rPr lang="en-GB" sz="1600" b="0" i="0" u="none" strike="noStrike" kern="1200" dirty="0">
                          <a:solidFill>
                            <a:schemeClr val="bg1"/>
                          </a:solidFill>
                          <a:effectLst/>
                          <a:latin typeface="+mn-lt"/>
                          <a:ea typeface="+mn-ea"/>
                          <a:cs typeface="+mn-cs"/>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1408474620"/>
                  </a:ext>
                </a:extLst>
              </a:tr>
              <a:tr h="308532">
                <a:tc>
                  <a:txBody>
                    <a:bodyPr/>
                    <a:lstStyle/>
                    <a:p>
                      <a:pPr algn="ctr" fontAlgn="b"/>
                      <a:r>
                        <a:rPr lang="en-GB" sz="1500" b="0" u="none" strike="noStrike" dirty="0">
                          <a:solidFill>
                            <a:schemeClr val="accent1">
                              <a:lumMod val="50000"/>
                            </a:schemeClr>
                          </a:solidFill>
                          <a:effectLst/>
                        </a:rPr>
                        <a:t>Online Display</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marL="0" algn="ctr" defTabSz="914400" rtl="0" eaLnBrk="1" fontAlgn="b" latinLnBrk="0" hangingPunct="1"/>
                      <a:endParaRPr lang="en-GB" sz="1600" b="0" i="0" u="none" strike="noStrike" kern="1200" dirty="0">
                        <a:solidFill>
                          <a:schemeClr val="bg1"/>
                        </a:solidFill>
                        <a:effectLst/>
                        <a:latin typeface="+mn-lt"/>
                        <a:ea typeface="+mn-ea"/>
                        <a:cs typeface="+mn-cs"/>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11%</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extLst>
                  <a:ext uri="{0D108BD9-81ED-4DB2-BD59-A6C34878D82A}">
                    <a16:rowId xmlns:a16="http://schemas.microsoft.com/office/drawing/2014/main" val="2072119534"/>
                  </a:ext>
                </a:extLst>
              </a:tr>
              <a:tr h="308532">
                <a:tc>
                  <a:txBody>
                    <a:bodyPr/>
                    <a:lstStyle/>
                    <a:p>
                      <a:pPr algn="ctr" fontAlgn="b"/>
                      <a:r>
                        <a:rPr lang="en-GB" sz="1500" b="0" u="none" strike="noStrike" dirty="0">
                          <a:solidFill>
                            <a:schemeClr val="accent1">
                              <a:lumMod val="50000"/>
                            </a:schemeClr>
                          </a:solidFill>
                          <a:effectLst/>
                        </a:rPr>
                        <a:t>Out of Home</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11%</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1110325166"/>
                  </a:ext>
                </a:extLst>
              </a:tr>
              <a:tr h="308532">
                <a:tc>
                  <a:txBody>
                    <a:bodyPr/>
                    <a:lstStyle/>
                    <a:p>
                      <a:pPr algn="ctr" fontAlgn="b"/>
                      <a:r>
                        <a:rPr lang="en-GB" sz="1500" b="0" u="none" strike="noStrike" dirty="0">
                          <a:solidFill>
                            <a:schemeClr val="accent1">
                              <a:lumMod val="50000"/>
                            </a:schemeClr>
                          </a:solidFill>
                          <a:effectLst/>
                        </a:rPr>
                        <a:t>Radio</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3101743164"/>
                  </a:ext>
                </a:extLst>
              </a:tr>
              <a:tr h="308532">
                <a:tc>
                  <a:txBody>
                    <a:bodyPr/>
                    <a:lstStyle/>
                    <a:p>
                      <a:pPr algn="ctr" fontAlgn="b"/>
                      <a:r>
                        <a:rPr lang="en-GB" sz="1500" b="0" u="none" strike="noStrike" dirty="0">
                          <a:solidFill>
                            <a:schemeClr val="accent1">
                              <a:lumMod val="50000"/>
                            </a:schemeClr>
                          </a:solidFill>
                          <a:effectLst/>
                        </a:rPr>
                        <a:t>Print</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13%</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extLst>
                  <a:ext uri="{0D108BD9-81ED-4DB2-BD59-A6C34878D82A}">
                    <a16:rowId xmlns:a16="http://schemas.microsoft.com/office/drawing/2014/main" val="3128815367"/>
                  </a:ext>
                </a:extLst>
              </a:tr>
              <a:tr h="308532">
                <a:tc>
                  <a:txBody>
                    <a:bodyPr/>
                    <a:lstStyle/>
                    <a:p>
                      <a:pPr algn="ctr" fontAlgn="b"/>
                      <a:r>
                        <a:rPr lang="en-GB" sz="1500" b="0" u="none" strike="noStrike" kern="1200" dirty="0">
                          <a:solidFill>
                            <a:schemeClr val="accent1">
                              <a:lumMod val="50000"/>
                            </a:schemeClr>
                          </a:solidFill>
                          <a:effectLst/>
                          <a:latin typeface="+mn-lt"/>
                          <a:ea typeface="+mn-ea"/>
                          <a:cs typeface="+mn-cs"/>
                        </a:rPr>
                        <a:t>Generic Search</a:t>
                      </a: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endParaRPr lang="en-GB" sz="1600" b="0" i="0" u="none" strike="noStrike" dirty="0">
                        <a:solidFill>
                          <a:schemeClr val="bg1"/>
                        </a:solidFill>
                        <a:effectLst/>
                        <a:latin typeface="+mn-lt"/>
                      </a:endParaRPr>
                    </a:p>
                  </a:txBody>
                  <a:tcPr marL="0" marR="0" marT="0" marB="0" anchor="ctr">
                    <a:noFill/>
                  </a:tcPr>
                </a:tc>
                <a:tc>
                  <a:txBody>
                    <a:bodyPr/>
                    <a:lstStyle/>
                    <a:p>
                      <a:pPr algn="ctr" fontAlgn="b"/>
                      <a:r>
                        <a:rPr lang="en-GB" sz="1600" b="0" i="0" u="none" strike="noStrike" dirty="0">
                          <a:solidFill>
                            <a:schemeClr val="tx1"/>
                          </a:solidFill>
                          <a:effectLst/>
                          <a:latin typeface="+mn-lt"/>
                        </a:rPr>
                        <a:t>*</a:t>
                      </a:r>
                    </a:p>
                  </a:txBody>
                  <a:tcPr marL="0" marR="0" marT="0" marB="0" anchor="ctr">
                    <a:no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extLst>
                  <a:ext uri="{0D108BD9-81ED-4DB2-BD59-A6C34878D82A}">
                    <a16:rowId xmlns:a16="http://schemas.microsoft.com/office/drawing/2014/main" val="2151068795"/>
                  </a:ext>
                </a:extLst>
              </a:tr>
            </a:tbl>
          </a:graphicData>
        </a:graphic>
      </p:graphicFrame>
      <p:graphicFrame>
        <p:nvGraphicFramePr>
          <p:cNvPr id="18" name="Table 17">
            <a:extLst>
              <a:ext uri="{FF2B5EF4-FFF2-40B4-BE49-F238E27FC236}">
                <a16:creationId xmlns:a16="http://schemas.microsoft.com/office/drawing/2014/main" id="{510A10F9-0901-490D-8D7E-ADCF27549996}"/>
              </a:ext>
            </a:extLst>
          </p:cNvPr>
          <p:cNvGraphicFramePr>
            <a:graphicFrameLocks noGrp="1"/>
          </p:cNvGraphicFramePr>
          <p:nvPr/>
        </p:nvGraphicFramePr>
        <p:xfrm>
          <a:off x="6809747" y="5060315"/>
          <a:ext cx="4896542" cy="304800"/>
        </p:xfrm>
        <a:graphic>
          <a:graphicData uri="http://schemas.openxmlformats.org/drawingml/2006/table">
            <a:tbl>
              <a:tblPr firstRow="1" bandRow="1">
                <a:tableStyleId>{5C22544A-7EE6-4342-B048-85BDC9FD1C3A}</a:tableStyleId>
              </a:tblPr>
              <a:tblGrid>
                <a:gridCol w="860001">
                  <a:extLst>
                    <a:ext uri="{9D8B030D-6E8A-4147-A177-3AD203B41FA5}">
                      <a16:colId xmlns:a16="http://schemas.microsoft.com/office/drawing/2014/main" val="3699302690"/>
                    </a:ext>
                  </a:extLst>
                </a:gridCol>
                <a:gridCol w="807308">
                  <a:extLst>
                    <a:ext uri="{9D8B030D-6E8A-4147-A177-3AD203B41FA5}">
                      <a16:colId xmlns:a16="http://schemas.microsoft.com/office/drawing/2014/main" val="2316634681"/>
                    </a:ext>
                  </a:extLst>
                </a:gridCol>
                <a:gridCol w="816696">
                  <a:extLst>
                    <a:ext uri="{9D8B030D-6E8A-4147-A177-3AD203B41FA5}">
                      <a16:colId xmlns:a16="http://schemas.microsoft.com/office/drawing/2014/main" val="3306074634"/>
                    </a:ext>
                  </a:extLst>
                </a:gridCol>
                <a:gridCol w="797921">
                  <a:extLst>
                    <a:ext uri="{9D8B030D-6E8A-4147-A177-3AD203B41FA5}">
                      <a16:colId xmlns:a16="http://schemas.microsoft.com/office/drawing/2014/main" val="2347257806"/>
                    </a:ext>
                  </a:extLst>
                </a:gridCol>
                <a:gridCol w="798525">
                  <a:extLst>
                    <a:ext uri="{9D8B030D-6E8A-4147-A177-3AD203B41FA5}">
                      <a16:colId xmlns:a16="http://schemas.microsoft.com/office/drawing/2014/main" val="1735959822"/>
                    </a:ext>
                  </a:extLst>
                </a:gridCol>
                <a:gridCol w="816091">
                  <a:extLst>
                    <a:ext uri="{9D8B030D-6E8A-4147-A177-3AD203B41FA5}">
                      <a16:colId xmlns:a16="http://schemas.microsoft.com/office/drawing/2014/main" val="3103020797"/>
                    </a:ext>
                  </a:extLst>
                </a:gridCol>
              </a:tblGrid>
              <a:tr h="304800">
                <a:tc>
                  <a:txBody>
                    <a:bodyPr/>
                    <a:lstStyle/>
                    <a:p>
                      <a:pPr algn="ctr" fontAlgn="b"/>
                      <a:r>
                        <a:rPr lang="en-GB" sz="1500" b="1" i="0" u="none" strike="noStrike" dirty="0">
                          <a:solidFill>
                            <a:schemeClr val="accent1">
                              <a:lumMod val="50000"/>
                            </a:schemeClr>
                          </a:solidFill>
                          <a:effectLst/>
                          <a:latin typeface="+mn-lt"/>
                        </a:rPr>
                        <a:t>Key:</a:t>
                      </a:r>
                    </a:p>
                  </a:txBody>
                  <a:tcPr marL="0" marR="0" marT="0" marB="0" anchor="ctr">
                    <a:solidFill>
                      <a:srgbClr val="FFFFFF"/>
                    </a:solidFill>
                  </a:tcPr>
                </a:tc>
                <a:tc>
                  <a:txBody>
                    <a:bodyPr/>
                    <a:lstStyle/>
                    <a:p>
                      <a:pPr algn="ctr" fontAlgn="b"/>
                      <a:r>
                        <a:rPr lang="en-GB" sz="1500" b="0" i="0" u="none" strike="noStrike" dirty="0">
                          <a:solidFill>
                            <a:schemeClr val="bg1"/>
                          </a:solidFill>
                          <a:effectLst/>
                          <a:latin typeface="+mn-lt"/>
                        </a:rPr>
                        <a:t>0-2%</a:t>
                      </a:r>
                    </a:p>
                  </a:txBody>
                  <a:tcPr marL="0" marR="0" marT="0" marB="0" anchor="ctr">
                    <a:solidFill>
                      <a:srgbClr val="D20000"/>
                    </a:solidFill>
                  </a:tcPr>
                </a:tc>
                <a:tc>
                  <a:txBody>
                    <a:bodyPr/>
                    <a:lstStyle/>
                    <a:p>
                      <a:pPr algn="ctr" fontAlgn="b"/>
                      <a:r>
                        <a:rPr lang="en-GB" sz="1500" b="0" i="0" u="none" strike="noStrike" dirty="0">
                          <a:solidFill>
                            <a:schemeClr val="bg1"/>
                          </a:solidFill>
                          <a:effectLst/>
                          <a:latin typeface="+mn-lt"/>
                        </a:rPr>
                        <a:t>3-4%</a:t>
                      </a:r>
                    </a:p>
                  </a:txBody>
                  <a:tcPr marL="0" marR="0" marT="0" marB="0" anchor="ctr">
                    <a:solidFill>
                      <a:srgbClr val="FA8F54"/>
                    </a:solidFill>
                  </a:tcPr>
                </a:tc>
                <a:tc>
                  <a:txBody>
                    <a:bodyPr/>
                    <a:lstStyle/>
                    <a:p>
                      <a:pPr algn="ctr" fontAlgn="b"/>
                      <a:r>
                        <a:rPr lang="en-GB" sz="1500" b="0" i="0" u="none" strike="noStrike" dirty="0">
                          <a:solidFill>
                            <a:schemeClr val="bg1"/>
                          </a:solidFill>
                          <a:effectLst/>
                          <a:latin typeface="+mn-lt"/>
                        </a:rPr>
                        <a:t>5-8%</a:t>
                      </a:r>
                    </a:p>
                  </a:txBody>
                  <a:tcPr marL="0" marR="0" marT="0" marB="0" anchor="ctr">
                    <a:solidFill>
                      <a:srgbClr val="FFC000"/>
                    </a:solidFill>
                  </a:tcPr>
                </a:tc>
                <a:tc>
                  <a:txBody>
                    <a:bodyPr/>
                    <a:lstStyle/>
                    <a:p>
                      <a:pPr algn="ctr" fontAlgn="b"/>
                      <a:r>
                        <a:rPr lang="en-GB" sz="1500" b="0" i="0" u="none" strike="noStrike" dirty="0">
                          <a:solidFill>
                            <a:schemeClr val="bg1"/>
                          </a:solidFill>
                          <a:effectLst/>
                          <a:latin typeface="+mn-lt"/>
                        </a:rPr>
                        <a:t>9-20%</a:t>
                      </a:r>
                    </a:p>
                  </a:txBody>
                  <a:tcPr marL="0" marR="0" marT="0" marB="0" anchor="ctr">
                    <a:solidFill>
                      <a:srgbClr val="47C482"/>
                    </a:solidFill>
                  </a:tcPr>
                </a:tc>
                <a:tc>
                  <a:txBody>
                    <a:bodyPr/>
                    <a:lstStyle/>
                    <a:p>
                      <a:pPr algn="ctr" fontAlgn="b"/>
                      <a:r>
                        <a:rPr lang="en-GB" sz="1500" b="0" i="0" u="none" strike="noStrike" dirty="0">
                          <a:solidFill>
                            <a:schemeClr val="bg1"/>
                          </a:solidFill>
                          <a:effectLst/>
                          <a:latin typeface="+mn-lt"/>
                        </a:rPr>
                        <a:t>20%+</a:t>
                      </a:r>
                    </a:p>
                  </a:txBody>
                  <a:tcPr marL="0" marR="0" marT="0" marB="0" anchor="ctr">
                    <a:solidFill>
                      <a:srgbClr val="00B050"/>
                    </a:solidFill>
                  </a:tcPr>
                </a:tc>
                <a:extLst>
                  <a:ext uri="{0D108BD9-81ED-4DB2-BD59-A6C34878D82A}">
                    <a16:rowId xmlns:a16="http://schemas.microsoft.com/office/drawing/2014/main" val="2285954848"/>
                  </a:ext>
                </a:extLst>
              </a:tr>
            </a:tbl>
          </a:graphicData>
        </a:graphic>
      </p:graphicFrame>
    </p:spTree>
    <p:extLst>
      <p:ext uri="{BB962C8B-B14F-4D97-AF65-F5344CB8AC3E}">
        <p14:creationId xmlns:p14="http://schemas.microsoft.com/office/powerpoint/2010/main" val="131395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helmet&#10;&#10;Description automatically generated with medium confidence">
            <a:extLst>
              <a:ext uri="{FF2B5EF4-FFF2-40B4-BE49-F238E27FC236}">
                <a16:creationId xmlns:a16="http://schemas.microsoft.com/office/drawing/2014/main" id="{827E5767-7F69-E187-54F3-B9FE38216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1104836-0B9E-4267-8630-84F01FE8AF61}"/>
              </a:ext>
            </a:extLst>
          </p:cNvPr>
          <p:cNvSpPr>
            <a:spLocks noGrp="1"/>
          </p:cNvSpPr>
          <p:nvPr>
            <p:ph type="ctrTitle"/>
          </p:nvPr>
        </p:nvSpPr>
        <p:spPr/>
        <p:txBody>
          <a:bodyPr/>
          <a:lstStyle/>
          <a:p>
            <a:r>
              <a:rPr lang="en-GB" dirty="0"/>
              <a:t>Case studies</a:t>
            </a:r>
          </a:p>
        </p:txBody>
      </p:sp>
      <p:sp>
        <p:nvSpPr>
          <p:cNvPr id="8" name="TextBox 7">
            <a:extLst>
              <a:ext uri="{FF2B5EF4-FFF2-40B4-BE49-F238E27FC236}">
                <a16:creationId xmlns:a16="http://schemas.microsoft.com/office/drawing/2014/main" id="{FADFDF43-1663-7A0C-230A-A2F8D52161F3}"/>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JustEat</a:t>
            </a:r>
            <a:r>
              <a:rPr lang="en-GB" sz="1000" dirty="0">
                <a:solidFill>
                  <a:schemeClr val="bg1"/>
                </a:solidFill>
              </a:rPr>
              <a:t> – Katy Perry</a:t>
            </a:r>
          </a:p>
        </p:txBody>
      </p:sp>
    </p:spTree>
    <p:extLst>
      <p:ext uri="{BB962C8B-B14F-4D97-AF65-F5344CB8AC3E}">
        <p14:creationId xmlns:p14="http://schemas.microsoft.com/office/powerpoint/2010/main" val="313526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C4CB-9AFD-4B62-86CF-948A36CBFF28}"/>
              </a:ext>
            </a:extLst>
          </p:cNvPr>
          <p:cNvSpPr>
            <a:spLocks noGrp="1"/>
          </p:cNvSpPr>
          <p:nvPr>
            <p:ph type="title"/>
          </p:nvPr>
        </p:nvSpPr>
        <p:spPr>
          <a:xfrm>
            <a:off x="371476" y="359944"/>
            <a:ext cx="4518576" cy="1021181"/>
          </a:xfrm>
        </p:spPr>
        <p:txBody>
          <a:bodyPr>
            <a:normAutofit fontScale="90000"/>
          </a:bodyPr>
          <a:lstStyle/>
          <a:p>
            <a:r>
              <a:rPr lang="en-GB" dirty="0">
                <a:solidFill>
                  <a:schemeClr val="accent6"/>
                </a:solidFill>
              </a:rPr>
              <a:t>How </a:t>
            </a:r>
            <a:r>
              <a:rPr lang="en-GB" dirty="0" err="1">
                <a:solidFill>
                  <a:schemeClr val="accent6"/>
                </a:solidFill>
              </a:rPr>
              <a:t>PrettyLittleThing</a:t>
            </a:r>
            <a:r>
              <a:rPr lang="en-GB" dirty="0">
                <a:solidFill>
                  <a:schemeClr val="accent6"/>
                </a:solidFill>
              </a:rPr>
              <a:t> became a </a:t>
            </a:r>
            <a:r>
              <a:rPr lang="en-GB" dirty="0" err="1">
                <a:solidFill>
                  <a:schemeClr val="accent6"/>
                </a:solidFill>
              </a:rPr>
              <a:t>PrettyBigThing</a:t>
            </a:r>
            <a:br>
              <a:rPr lang="en-GB" dirty="0"/>
            </a:br>
            <a:endParaRPr lang="en-GB" dirty="0"/>
          </a:p>
        </p:txBody>
      </p:sp>
      <p:sp>
        <p:nvSpPr>
          <p:cNvPr id="3" name="Text Placeholder 2">
            <a:extLst>
              <a:ext uri="{FF2B5EF4-FFF2-40B4-BE49-F238E27FC236}">
                <a16:creationId xmlns:a16="http://schemas.microsoft.com/office/drawing/2014/main" id="{C7F03FE9-788F-48F6-A76A-FE7BFB7A54D5}"/>
              </a:ext>
            </a:extLst>
          </p:cNvPr>
          <p:cNvSpPr>
            <a:spLocks noGrp="1"/>
          </p:cNvSpPr>
          <p:nvPr>
            <p:ph type="body" sz="quarter" idx="13"/>
          </p:nvPr>
        </p:nvSpPr>
        <p:spPr>
          <a:xfrm>
            <a:off x="377758" y="1752600"/>
            <a:ext cx="4605059" cy="4257675"/>
          </a:xfrm>
        </p:spPr>
        <p:txBody>
          <a:bodyPr>
            <a:normAutofit/>
          </a:bodyPr>
          <a:lstStyle/>
          <a:p>
            <a:r>
              <a:rPr lang="en-GB" sz="1500" u="sng" dirty="0"/>
              <a:t>Challenge</a:t>
            </a:r>
          </a:p>
          <a:p>
            <a:pPr marL="285750" lvl="0" indent="-285750">
              <a:buFont typeface="Arial" panose="020B0604020202020204" pitchFamily="34" charset="0"/>
              <a:buChar char="•"/>
            </a:pPr>
            <a:r>
              <a:rPr lang="en-GB" sz="1500" dirty="0" err="1"/>
              <a:t>PrettyLittleThing</a:t>
            </a:r>
            <a:r>
              <a:rPr lang="en-GB" sz="1500" dirty="0"/>
              <a:t> were operating in a fiercely competitive market, but with lower budgets than their competitors</a:t>
            </a:r>
          </a:p>
          <a:p>
            <a:pPr marL="285750" indent="-285750">
              <a:buFont typeface="Arial" panose="020B0604020202020204" pitchFamily="34" charset="0"/>
              <a:buChar char="•"/>
            </a:pPr>
            <a:r>
              <a:rPr lang="en-GB" sz="1500" dirty="0"/>
              <a:t>The challenge was to drive 16-34 women to the website and grow the brand over several years</a:t>
            </a:r>
          </a:p>
          <a:p>
            <a:r>
              <a:rPr lang="en-GB" sz="1500" u="sng" dirty="0"/>
              <a:t>Solution</a:t>
            </a:r>
          </a:p>
          <a:p>
            <a:pPr marL="285750" indent="-285750">
              <a:buFont typeface="Arial" panose="020B0604020202020204" pitchFamily="34" charset="0"/>
              <a:buChar char="•"/>
            </a:pPr>
            <a:r>
              <a:rPr lang="en-GB" sz="1500" dirty="0"/>
              <a:t>Their strategy evolved over the years from short-term response led campaigns to longer term brand building to sustain growth</a:t>
            </a:r>
          </a:p>
          <a:p>
            <a:r>
              <a:rPr lang="en-GB" sz="1500" u="sng" dirty="0"/>
              <a:t>Results</a:t>
            </a:r>
          </a:p>
          <a:p>
            <a:pPr marL="285750" indent="-285750">
              <a:buFont typeface="Arial" panose="020B0604020202020204" pitchFamily="34" charset="0"/>
              <a:buChar char="•"/>
            </a:pPr>
            <a:r>
              <a:rPr lang="en-GB" sz="1500" dirty="0" err="1"/>
              <a:t>PrettyLittleThing’s</a:t>
            </a:r>
            <a:r>
              <a:rPr lang="en-GB" sz="1500" dirty="0"/>
              <a:t> share of Google search grew by 33 percentage points from 7% in 2014 to 40% in 2018</a:t>
            </a:r>
          </a:p>
          <a:p>
            <a:pPr marL="285750" indent="-285750">
              <a:buFont typeface="Arial" panose="020B0604020202020204" pitchFamily="34" charset="0"/>
              <a:buChar char="•"/>
            </a:pPr>
            <a:endParaRPr lang="en-GB" sz="1400" dirty="0"/>
          </a:p>
        </p:txBody>
      </p:sp>
      <p:pic>
        <p:nvPicPr>
          <p:cNvPr id="1026" name="Picture 2" descr="How PrettyLittleThing uses EDITED to stay faster than fast fashion — EDITED">
            <a:extLst>
              <a:ext uri="{FF2B5EF4-FFF2-40B4-BE49-F238E27FC236}">
                <a16:creationId xmlns:a16="http://schemas.microsoft.com/office/drawing/2014/main" id="{5DF0655B-6185-4B75-A131-5FA574F30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776" y="737313"/>
            <a:ext cx="2869885" cy="3284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he Specialist Works – the media agency for brands that want to grow fast">
            <a:extLst>
              <a:ext uri="{FF2B5EF4-FFF2-40B4-BE49-F238E27FC236}">
                <a16:creationId xmlns:a16="http://schemas.microsoft.com/office/drawing/2014/main" id="{53C1F58D-FBF3-4D51-B7E8-5AA23CBB53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071" r="28078" b="3448"/>
          <a:stretch/>
        </p:blipFill>
        <p:spPr bwMode="auto">
          <a:xfrm>
            <a:off x="9723093" y="489681"/>
            <a:ext cx="1726786" cy="8224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Placeholder 13" descr="A person sitting next to a teddy bear&#10;&#10;Description automatically generated">
            <a:extLst>
              <a:ext uri="{FF2B5EF4-FFF2-40B4-BE49-F238E27FC236}">
                <a16:creationId xmlns:a16="http://schemas.microsoft.com/office/drawing/2014/main" id="{28345278-5F81-4023-8EB5-C185C7983D74}"/>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939" r="939" b="25880"/>
          <a:stretch/>
        </p:blipFill>
        <p:spPr>
          <a:xfrm>
            <a:off x="5369668" y="1752600"/>
            <a:ext cx="6342907" cy="3513138"/>
          </a:xfrm>
        </p:spPr>
      </p:pic>
    </p:spTree>
    <p:extLst>
      <p:ext uri="{BB962C8B-B14F-4D97-AF65-F5344CB8AC3E}">
        <p14:creationId xmlns:p14="http://schemas.microsoft.com/office/powerpoint/2010/main" val="158721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101F92-4A28-41B0-8902-FFB833ED66BE}"/>
              </a:ext>
            </a:extLst>
          </p:cNvPr>
          <p:cNvSpPr>
            <a:spLocks noGrp="1"/>
          </p:cNvSpPr>
          <p:nvPr>
            <p:ph type="title"/>
          </p:nvPr>
        </p:nvSpPr>
        <p:spPr>
          <a:xfrm>
            <a:off x="371477" y="466263"/>
            <a:ext cx="6108152" cy="1021181"/>
          </a:xfrm>
        </p:spPr>
        <p:txBody>
          <a:bodyPr>
            <a:normAutofit/>
          </a:bodyPr>
          <a:lstStyle/>
          <a:p>
            <a:r>
              <a:rPr lang="en-GB" dirty="0">
                <a:solidFill>
                  <a:schemeClr val="accent6"/>
                </a:solidFill>
              </a:rPr>
              <a:t>Get Minted with </a:t>
            </a:r>
            <a:r>
              <a:rPr lang="en-GB" dirty="0" err="1">
                <a:solidFill>
                  <a:schemeClr val="accent6"/>
                </a:solidFill>
              </a:rPr>
              <a:t>Vinted</a:t>
            </a:r>
            <a:endParaRPr lang="en-GB" dirty="0">
              <a:solidFill>
                <a:schemeClr val="accent6"/>
              </a:solidFill>
            </a:endParaRPr>
          </a:p>
        </p:txBody>
      </p:sp>
      <p:sp>
        <p:nvSpPr>
          <p:cNvPr id="6" name="Text Placeholder 5">
            <a:extLst>
              <a:ext uri="{FF2B5EF4-FFF2-40B4-BE49-F238E27FC236}">
                <a16:creationId xmlns:a16="http://schemas.microsoft.com/office/drawing/2014/main" id="{09D816ED-5D57-47AF-AB97-2EF491BB7B67}"/>
              </a:ext>
            </a:extLst>
          </p:cNvPr>
          <p:cNvSpPr>
            <a:spLocks noGrp="1"/>
          </p:cNvSpPr>
          <p:nvPr>
            <p:ph type="body" sz="quarter" idx="13"/>
          </p:nvPr>
        </p:nvSpPr>
        <p:spPr>
          <a:xfrm>
            <a:off x="479425" y="1894491"/>
            <a:ext cx="4644368" cy="4017578"/>
          </a:xfrm>
        </p:spPr>
        <p:txBody>
          <a:bodyPr>
            <a:normAutofit/>
          </a:bodyPr>
          <a:lstStyle/>
          <a:p>
            <a:r>
              <a:rPr lang="en-GB" sz="1500" u="sng" dirty="0"/>
              <a:t>Challenge</a:t>
            </a:r>
          </a:p>
          <a:p>
            <a:pPr marL="285750" indent="-285750">
              <a:buFont typeface="Arial" panose="020B0604020202020204" pitchFamily="34" charset="0"/>
              <a:buChar char="•"/>
            </a:pPr>
            <a:r>
              <a:rPr lang="en-GB" sz="1500" dirty="0"/>
              <a:t>Following successful campaigns in Europe, </a:t>
            </a:r>
            <a:r>
              <a:rPr lang="en-GB" sz="1500" dirty="0" err="1"/>
              <a:t>Vinted</a:t>
            </a:r>
            <a:r>
              <a:rPr lang="en-GB" sz="1500" dirty="0"/>
              <a:t> were looking to launch their app in the competitive  UK market </a:t>
            </a:r>
          </a:p>
          <a:p>
            <a:r>
              <a:rPr lang="en-GB" sz="1500" u="sng" dirty="0"/>
              <a:t>Solution</a:t>
            </a:r>
          </a:p>
          <a:p>
            <a:pPr marL="285750" indent="-285750">
              <a:buFont typeface="Arial" panose="020B0604020202020204" pitchFamily="34" charset="0"/>
              <a:buChar char="•"/>
            </a:pPr>
            <a:r>
              <a:rPr lang="en-GB" sz="1500" dirty="0"/>
              <a:t>Adopted a test and learn approach around audience-centric planning, value optimisation, integrated creative and bespoke scheduling</a:t>
            </a:r>
          </a:p>
          <a:p>
            <a:pPr marL="285750" indent="-285750">
              <a:buFont typeface="Arial" panose="020B0604020202020204" pitchFamily="34" charset="0"/>
              <a:buChar char="•"/>
            </a:pPr>
            <a:r>
              <a:rPr lang="en-GB" sz="1500" dirty="0"/>
              <a:t>This led to a younger target audience, a Sunday to Thursday skew into more peak, high quality programming with their 30” creative</a:t>
            </a:r>
          </a:p>
          <a:p>
            <a:r>
              <a:rPr lang="en-GB" sz="1500" u="sng" dirty="0"/>
              <a:t>Results</a:t>
            </a:r>
          </a:p>
          <a:p>
            <a:pPr marL="285750" indent="-285750">
              <a:lnSpc>
                <a:spcPct val="110000"/>
              </a:lnSpc>
              <a:buFont typeface="Arial" panose="020B0604020202020204" pitchFamily="34" charset="0"/>
              <a:buChar char="•"/>
            </a:pPr>
            <a:r>
              <a:rPr lang="en-GB" sz="1500" dirty="0"/>
              <a:t>63% increase in the baseline of new listers</a:t>
            </a:r>
          </a:p>
        </p:txBody>
      </p:sp>
      <p:pic>
        <p:nvPicPr>
          <p:cNvPr id="1026" name="Picture 2" descr="Image result for vinted logo">
            <a:extLst>
              <a:ext uri="{FF2B5EF4-FFF2-40B4-BE49-F238E27FC236}">
                <a16:creationId xmlns:a16="http://schemas.microsoft.com/office/drawing/2014/main" id="{019F1F9E-398E-4A27-A466-7756399EB6F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18183" y="337491"/>
            <a:ext cx="2222938" cy="8550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mage result for VCCP Media logo">
            <a:extLst>
              <a:ext uri="{FF2B5EF4-FFF2-40B4-BE49-F238E27FC236}">
                <a16:creationId xmlns:a16="http://schemas.microsoft.com/office/drawing/2014/main" id="{B3EEDF76-3ED4-4E32-BEE2-59DC00D8852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88214" y="70006"/>
            <a:ext cx="1484586" cy="14845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7">
            <a:extLst>
              <a:ext uri="{FF2B5EF4-FFF2-40B4-BE49-F238E27FC236}">
                <a16:creationId xmlns:a16="http://schemas.microsoft.com/office/drawing/2014/main" id="{E0B42D5C-A58A-49C4-B610-FFBB0E193BD5}"/>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1842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101F92-4A28-41B0-8902-FFB833ED66BE}"/>
              </a:ext>
            </a:extLst>
          </p:cNvPr>
          <p:cNvSpPr>
            <a:spLocks noGrp="1"/>
          </p:cNvSpPr>
          <p:nvPr>
            <p:ph type="title"/>
          </p:nvPr>
        </p:nvSpPr>
        <p:spPr>
          <a:xfrm>
            <a:off x="371476" y="466263"/>
            <a:ext cx="5988983" cy="1021181"/>
          </a:xfrm>
        </p:spPr>
        <p:txBody>
          <a:bodyPr/>
          <a:lstStyle/>
          <a:p>
            <a:r>
              <a:rPr lang="en-GB" dirty="0" err="1">
                <a:solidFill>
                  <a:schemeClr val="accent6"/>
                </a:solidFill>
              </a:rPr>
              <a:t>Readly</a:t>
            </a:r>
            <a:r>
              <a:rPr lang="en-GB" dirty="0">
                <a:solidFill>
                  <a:schemeClr val="accent6"/>
                </a:solidFill>
              </a:rPr>
              <a:t> leverages TV to reach digital magazine subscribers</a:t>
            </a:r>
            <a:endParaRPr lang="en-GB" dirty="0"/>
          </a:p>
        </p:txBody>
      </p:sp>
      <p:sp>
        <p:nvSpPr>
          <p:cNvPr id="6" name="Text Placeholder 5">
            <a:extLst>
              <a:ext uri="{FF2B5EF4-FFF2-40B4-BE49-F238E27FC236}">
                <a16:creationId xmlns:a16="http://schemas.microsoft.com/office/drawing/2014/main" id="{09D816ED-5D57-47AF-AB97-2EF491BB7B67}"/>
              </a:ext>
            </a:extLst>
          </p:cNvPr>
          <p:cNvSpPr>
            <a:spLocks noGrp="1"/>
          </p:cNvSpPr>
          <p:nvPr>
            <p:ph type="body" sz="quarter" idx="13"/>
          </p:nvPr>
        </p:nvSpPr>
        <p:spPr>
          <a:xfrm>
            <a:off x="377758" y="1911235"/>
            <a:ext cx="4597654" cy="3870999"/>
          </a:xfrm>
        </p:spPr>
        <p:txBody>
          <a:bodyPr>
            <a:normAutofit fontScale="85000" lnSpcReduction="20000"/>
          </a:bodyPr>
          <a:lstStyle/>
          <a:p>
            <a:r>
              <a:rPr lang="en-GB" u="sng" dirty="0"/>
              <a:t>Challenge</a:t>
            </a:r>
          </a:p>
          <a:p>
            <a:pPr marL="285750" indent="-285750">
              <a:buFont typeface="Arial" panose="020B0604020202020204" pitchFamily="34" charset="0"/>
              <a:buChar char="•"/>
            </a:pPr>
            <a:r>
              <a:rPr lang="en-GB" dirty="0" err="1"/>
              <a:t>Readly</a:t>
            </a:r>
            <a:r>
              <a:rPr lang="en-GB" dirty="0"/>
              <a:t> wanted to grow their business, drive subscribers and usage and drive brand awareness</a:t>
            </a:r>
          </a:p>
          <a:p>
            <a:r>
              <a:rPr lang="en-GB" u="sng" dirty="0"/>
              <a:t>Solution</a:t>
            </a:r>
          </a:p>
          <a:p>
            <a:pPr marL="285750" indent="-285750">
              <a:buFont typeface="Arial" panose="020B0604020202020204" pitchFamily="34" charset="0"/>
              <a:buChar char="•"/>
            </a:pPr>
            <a:r>
              <a:rPr lang="en-GB" dirty="0"/>
              <a:t>Achieved their goal of getting onto TV through an airtime-for-equity deal with Channel 4</a:t>
            </a:r>
          </a:p>
          <a:p>
            <a:pPr marL="285750" indent="-285750">
              <a:buFont typeface="Arial" panose="020B0604020202020204" pitchFamily="34" charset="0"/>
              <a:buChar char="•"/>
            </a:pPr>
            <a:r>
              <a:rPr lang="en-GB" dirty="0"/>
              <a:t>TV campaign ran Jul-Dec, weighted towards weekends at breakfast time or mid-morning, with an ad that was shown 6,500 times in programming identified to drive the strongest engagement</a:t>
            </a:r>
          </a:p>
          <a:p>
            <a:r>
              <a:rPr lang="en-GB" u="sng" dirty="0"/>
              <a:t>Results</a:t>
            </a:r>
          </a:p>
          <a:p>
            <a:pPr marL="285750" indent="-285750">
              <a:lnSpc>
                <a:spcPct val="110000"/>
              </a:lnSpc>
              <a:buFont typeface="Arial" panose="020B0604020202020204" pitchFamily="34" charset="0"/>
              <a:buChar char="•"/>
            </a:pPr>
            <a:r>
              <a:rPr lang="en-GB" dirty="0"/>
              <a:t>Tripled its subscriber base during the campaign, accounting for +210% year on year growth</a:t>
            </a:r>
          </a:p>
          <a:p>
            <a:pPr marL="285750" indent="-285750">
              <a:lnSpc>
                <a:spcPct val="110000"/>
              </a:lnSpc>
              <a:buFont typeface="Arial" panose="020B0604020202020204" pitchFamily="34" charset="0"/>
              <a:buChar char="•"/>
            </a:pPr>
            <a:r>
              <a:rPr lang="en-GB" dirty="0"/>
              <a:t>Stimulated usage among existing customers with 40% of subscribers using the app daily</a:t>
            </a:r>
          </a:p>
        </p:txBody>
      </p:sp>
      <p:pic>
        <p:nvPicPr>
          <p:cNvPr id="12" name="Picture Placeholder 11">
            <a:extLst>
              <a:ext uri="{FF2B5EF4-FFF2-40B4-BE49-F238E27FC236}">
                <a16:creationId xmlns:a16="http://schemas.microsoft.com/office/drawing/2014/main" id="{1608791D-F56F-4D7C-9773-04EDCC33D40D}"/>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pic>
        <p:nvPicPr>
          <p:cNvPr id="7" name="Picture 2" descr="Squadron Venture Media">
            <a:extLst>
              <a:ext uri="{FF2B5EF4-FFF2-40B4-BE49-F238E27FC236}">
                <a16:creationId xmlns:a16="http://schemas.microsoft.com/office/drawing/2014/main" id="{15EE043A-CB91-4930-98D1-8A3E06042D8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29047" y="466263"/>
            <a:ext cx="780116" cy="839796"/>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descr="Readly">
            <a:extLst>
              <a:ext uri="{FF2B5EF4-FFF2-40B4-BE49-F238E27FC236}">
                <a16:creationId xmlns:a16="http://schemas.microsoft.com/office/drawing/2014/main" id="{44CDEDA6-8C34-49DE-B843-5F5727D7F4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032" name="Picture 8" descr="Image result for readly">
            <a:extLst>
              <a:ext uri="{FF2B5EF4-FFF2-40B4-BE49-F238E27FC236}">
                <a16:creationId xmlns:a16="http://schemas.microsoft.com/office/drawing/2014/main" id="{C5F8EB1A-7694-4405-8052-FB16C5F042A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41121" y="161348"/>
            <a:ext cx="1379724" cy="1379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82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97CAD2-3030-4E24-9D39-7EF85BD652F7}"/>
              </a:ext>
            </a:extLst>
          </p:cNvPr>
          <p:cNvSpPr>
            <a:spLocks noGrp="1"/>
          </p:cNvSpPr>
          <p:nvPr>
            <p:ph type="title"/>
          </p:nvPr>
        </p:nvSpPr>
        <p:spPr>
          <a:xfrm>
            <a:off x="371475" y="359944"/>
            <a:ext cx="11535180" cy="1021181"/>
          </a:xfrm>
        </p:spPr>
        <p:txBody>
          <a:bodyPr/>
          <a:lstStyle/>
          <a:p>
            <a:r>
              <a:rPr lang="en-GB" dirty="0"/>
              <a:t>In the busy online world, reaching new customers is vital</a:t>
            </a:r>
          </a:p>
        </p:txBody>
      </p:sp>
      <p:sp>
        <p:nvSpPr>
          <p:cNvPr id="7" name="Text Placeholder 6">
            <a:extLst>
              <a:ext uri="{FF2B5EF4-FFF2-40B4-BE49-F238E27FC236}">
                <a16:creationId xmlns:a16="http://schemas.microsoft.com/office/drawing/2014/main" id="{9F472762-B634-4A16-9F05-31079E972AF7}"/>
              </a:ext>
            </a:extLst>
          </p:cNvPr>
          <p:cNvSpPr>
            <a:spLocks noGrp="1"/>
          </p:cNvSpPr>
          <p:nvPr>
            <p:ph type="body" sz="quarter" idx="15"/>
          </p:nvPr>
        </p:nvSpPr>
        <p:spPr/>
        <p:txBody>
          <a:bodyPr/>
          <a:lstStyle/>
          <a:p>
            <a:r>
              <a:rPr lang="en-GB" dirty="0"/>
              <a:t>Source: Effectiveness in Context, 2018, Binet / Field / IPA</a:t>
            </a:r>
          </a:p>
        </p:txBody>
      </p:sp>
      <p:pic>
        <p:nvPicPr>
          <p:cNvPr id="5" name="Picture 4">
            <a:extLst>
              <a:ext uri="{FF2B5EF4-FFF2-40B4-BE49-F238E27FC236}">
                <a16:creationId xmlns:a16="http://schemas.microsoft.com/office/drawing/2014/main" id="{C4A01EB7-0859-4D4A-A832-F5F4B14B71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3462" y="1117179"/>
            <a:ext cx="7062866" cy="395428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BE386B0-7BBB-4F8A-9DD7-4915921BFA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44418" y="1117179"/>
            <a:ext cx="2734146" cy="39648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545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6D664AFF-6AEC-D1F2-A79A-DF50F0245AA4}"/>
              </a:ext>
            </a:extLst>
          </p:cNvPr>
          <p:cNvGraphicFramePr/>
          <p:nvPr/>
        </p:nvGraphicFramePr>
        <p:xfrm>
          <a:off x="696000" y="10368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ACB4588-5B24-4161-AD01-48AE1F4E98A5}"/>
              </a:ext>
            </a:extLst>
          </p:cNvPr>
          <p:cNvSpPr txBox="1"/>
          <p:nvPr/>
        </p:nvSpPr>
        <p:spPr>
          <a:xfrm>
            <a:off x="9629986" y="1036800"/>
            <a:ext cx="820659" cy="338554"/>
          </a:xfrm>
          <a:prstGeom prst="rect">
            <a:avLst/>
          </a:prstGeom>
          <a:noFill/>
        </p:spPr>
        <p:txBody>
          <a:bodyPr wrap="square" rtlCol="0">
            <a:spAutoFit/>
          </a:bodyPr>
          <a:lstStyle/>
          <a:p>
            <a:pPr algn="l"/>
            <a:r>
              <a:rPr lang="en-GB" sz="1600" dirty="0">
                <a:solidFill>
                  <a:schemeClr val="bg2"/>
                </a:solidFill>
              </a:rPr>
              <a:t>R</a:t>
            </a:r>
            <a:r>
              <a:rPr lang="en-GB" sz="1600" baseline="30000" dirty="0">
                <a:solidFill>
                  <a:schemeClr val="bg2"/>
                </a:solidFill>
              </a:rPr>
              <a:t>2=0.56</a:t>
            </a:r>
          </a:p>
        </p:txBody>
      </p:sp>
      <p:sp>
        <p:nvSpPr>
          <p:cNvPr id="4" name="Text Placeholder 3">
            <a:extLst>
              <a:ext uri="{FF2B5EF4-FFF2-40B4-BE49-F238E27FC236}">
                <a16:creationId xmlns:a16="http://schemas.microsoft.com/office/drawing/2014/main" id="{BF20F6A2-9B70-FFDA-4CB9-483369D59F23}"/>
              </a:ext>
            </a:extLst>
          </p:cNvPr>
          <p:cNvSpPr>
            <a:spLocks noGrp="1"/>
          </p:cNvSpPr>
          <p:nvPr>
            <p:ph type="body" sz="quarter" idx="15"/>
          </p:nvPr>
        </p:nvSpPr>
        <p:spPr/>
        <p:txBody>
          <a:bodyPr/>
          <a:lstStyle/>
          <a:p>
            <a:r>
              <a:rPr lang="en-GB" dirty="0"/>
              <a:t>Source: BARB/Google Trends, Jan 2020 – Jun 2022, please note, an improvement to Google Trend’s data collection system was applied from 01/01/22</a:t>
            </a:r>
          </a:p>
          <a:p>
            <a:endParaRPr lang="en-GB" dirty="0"/>
          </a:p>
        </p:txBody>
      </p:sp>
      <p:sp>
        <p:nvSpPr>
          <p:cNvPr id="2" name="Title 1">
            <a:extLst>
              <a:ext uri="{FF2B5EF4-FFF2-40B4-BE49-F238E27FC236}">
                <a16:creationId xmlns:a16="http://schemas.microsoft.com/office/drawing/2014/main" id="{3A2D0707-E7E1-214A-62FD-2629899BED3D}"/>
              </a:ext>
            </a:extLst>
          </p:cNvPr>
          <p:cNvSpPr>
            <a:spLocks noGrp="1"/>
          </p:cNvSpPr>
          <p:nvPr>
            <p:ph type="title"/>
          </p:nvPr>
        </p:nvSpPr>
        <p:spPr>
          <a:xfrm>
            <a:off x="371475" y="359944"/>
            <a:ext cx="11341099" cy="1021181"/>
          </a:xfrm>
        </p:spPr>
        <p:txBody>
          <a:bodyPr>
            <a:normAutofit/>
          </a:bodyPr>
          <a:lstStyle/>
          <a:p>
            <a:r>
              <a:rPr lang="en-GB" dirty="0"/>
              <a:t>TV advertising drove uplifts in search for Serenata Flowers</a:t>
            </a:r>
          </a:p>
        </p:txBody>
      </p:sp>
      <p:pic>
        <p:nvPicPr>
          <p:cNvPr id="3" name="Picture 2" descr="Serenata Flowers - Crunchbase Company Profile &amp;amp; Funding">
            <a:extLst>
              <a:ext uri="{FF2B5EF4-FFF2-40B4-BE49-F238E27FC236}">
                <a16:creationId xmlns:a16="http://schemas.microsoft.com/office/drawing/2014/main" id="{ADB849BB-0692-E289-5A83-C2647B490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242" y="963543"/>
            <a:ext cx="1229705" cy="425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2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80414-04E3-E153-C60D-CF516D7AEAE1}"/>
              </a:ext>
            </a:extLst>
          </p:cNvPr>
          <p:cNvSpPr>
            <a:spLocks noGrp="1"/>
          </p:cNvSpPr>
          <p:nvPr>
            <p:ph type="title"/>
          </p:nvPr>
        </p:nvSpPr>
        <p:spPr>
          <a:xfrm>
            <a:off x="154901" y="246432"/>
            <a:ext cx="11341099" cy="1021181"/>
          </a:xfrm>
        </p:spPr>
        <p:txBody>
          <a:bodyPr>
            <a:normAutofit/>
          </a:bodyPr>
          <a:lstStyle/>
          <a:p>
            <a:r>
              <a:rPr lang="en-GB" dirty="0"/>
              <a:t>TV advertising drove uplifts in search for Mindful Chef</a:t>
            </a:r>
          </a:p>
        </p:txBody>
      </p:sp>
      <p:graphicFrame>
        <p:nvGraphicFramePr>
          <p:cNvPr id="8" name="Chart 7">
            <a:extLst>
              <a:ext uri="{FF2B5EF4-FFF2-40B4-BE49-F238E27FC236}">
                <a16:creationId xmlns:a16="http://schemas.microsoft.com/office/drawing/2014/main" id="{6D664AFF-6AEC-D1F2-A79A-DF50F0245AA4}"/>
              </a:ext>
            </a:extLst>
          </p:cNvPr>
          <p:cNvGraphicFramePr/>
          <p:nvPr/>
        </p:nvGraphicFramePr>
        <p:xfrm>
          <a:off x="696000" y="10368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a:extLst>
              <a:ext uri="{FF2B5EF4-FFF2-40B4-BE49-F238E27FC236}">
                <a16:creationId xmlns:a16="http://schemas.microsoft.com/office/drawing/2014/main" id="{9D9C1C35-31BB-A512-DBAD-D753671B148D}"/>
              </a:ext>
            </a:extLst>
          </p:cNvPr>
          <p:cNvSpPr txBox="1">
            <a:spLocks/>
          </p:cNvSpPr>
          <p:nvPr/>
        </p:nvSpPr>
        <p:spPr>
          <a:xfrm>
            <a:off x="371475" y="359944"/>
            <a:ext cx="11341099"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endParaRPr lang="en-GB" dirty="0"/>
          </a:p>
        </p:txBody>
      </p:sp>
      <p:sp>
        <p:nvSpPr>
          <p:cNvPr id="7" name="TextBox 6">
            <a:extLst>
              <a:ext uri="{FF2B5EF4-FFF2-40B4-BE49-F238E27FC236}">
                <a16:creationId xmlns:a16="http://schemas.microsoft.com/office/drawing/2014/main" id="{6ACB4588-5B24-4161-AD01-48AE1F4E98A5}"/>
              </a:ext>
            </a:extLst>
          </p:cNvPr>
          <p:cNvSpPr txBox="1"/>
          <p:nvPr/>
        </p:nvSpPr>
        <p:spPr>
          <a:xfrm>
            <a:off x="9629986" y="1036800"/>
            <a:ext cx="820659" cy="338554"/>
          </a:xfrm>
          <a:prstGeom prst="rect">
            <a:avLst/>
          </a:prstGeom>
          <a:noFill/>
        </p:spPr>
        <p:txBody>
          <a:bodyPr wrap="square" rtlCol="0">
            <a:spAutoFit/>
          </a:bodyPr>
          <a:lstStyle/>
          <a:p>
            <a:pPr algn="l"/>
            <a:r>
              <a:rPr lang="en-GB" sz="1600" dirty="0">
                <a:solidFill>
                  <a:schemeClr val="bg2"/>
                </a:solidFill>
              </a:rPr>
              <a:t>R</a:t>
            </a:r>
            <a:r>
              <a:rPr lang="en-GB" sz="1600" baseline="30000" dirty="0">
                <a:solidFill>
                  <a:schemeClr val="bg2"/>
                </a:solidFill>
              </a:rPr>
              <a:t>2=0.69</a:t>
            </a:r>
          </a:p>
        </p:txBody>
      </p:sp>
      <p:sp>
        <p:nvSpPr>
          <p:cNvPr id="4" name="Text Placeholder 3">
            <a:extLst>
              <a:ext uri="{FF2B5EF4-FFF2-40B4-BE49-F238E27FC236}">
                <a16:creationId xmlns:a16="http://schemas.microsoft.com/office/drawing/2014/main" id="{BF20F6A2-9B70-FFDA-4CB9-483369D59F23}"/>
              </a:ext>
            </a:extLst>
          </p:cNvPr>
          <p:cNvSpPr>
            <a:spLocks noGrp="1"/>
          </p:cNvSpPr>
          <p:nvPr>
            <p:ph type="body" sz="quarter" idx="15"/>
          </p:nvPr>
        </p:nvSpPr>
        <p:spPr/>
        <p:txBody>
          <a:bodyPr/>
          <a:lstStyle/>
          <a:p>
            <a:r>
              <a:rPr lang="en-GB" dirty="0"/>
              <a:t>Source: BARB/Google Trends, Jan 2020 – Jun 2022, please note, an improvement to Google Trend’s data collection system was applied from 01/01/22</a:t>
            </a:r>
          </a:p>
          <a:p>
            <a:endParaRPr lang="en-GB" dirty="0"/>
          </a:p>
        </p:txBody>
      </p:sp>
      <p:pic>
        <p:nvPicPr>
          <p:cNvPr id="8194" name="Picture 2" descr="Mindful Chef - Wikipedia">
            <a:extLst>
              <a:ext uri="{FF2B5EF4-FFF2-40B4-BE49-F238E27FC236}">
                <a16:creationId xmlns:a16="http://schemas.microsoft.com/office/drawing/2014/main" id="{44DBE908-7739-5515-E803-4ECAFEB1CA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6900"/>
          <a:stretch/>
        </p:blipFill>
        <p:spPr bwMode="auto">
          <a:xfrm>
            <a:off x="1289824" y="736543"/>
            <a:ext cx="1984917" cy="592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16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A979D9FB-9E16-E089-59EF-524D09D40E6A}"/>
              </a:ext>
            </a:extLst>
          </p:cNvPr>
          <p:cNvPicPr>
            <a:picLocks noGrp="1" noChangeAspect="1"/>
          </p:cNvPicPr>
          <p:nvPr>
            <p:ph type="pic" sz="quarter" idx="14"/>
          </p:nvPr>
        </p:nvPicPr>
        <p:blipFill rotWithShape="1">
          <a:blip r:embed="rId3"/>
          <a:srcRect t="7048" b="7048"/>
          <a:stretch/>
        </p:blipFill>
        <p:spPr/>
      </p:pic>
      <p:sp>
        <p:nvSpPr>
          <p:cNvPr id="2" name="Title 1">
            <a:extLst>
              <a:ext uri="{FF2B5EF4-FFF2-40B4-BE49-F238E27FC236}">
                <a16:creationId xmlns:a16="http://schemas.microsoft.com/office/drawing/2014/main" id="{88385B2F-77AF-0D20-A42C-AAC7E71BA254}"/>
              </a:ext>
            </a:extLst>
          </p:cNvPr>
          <p:cNvSpPr>
            <a:spLocks noGrp="1"/>
          </p:cNvSpPr>
          <p:nvPr>
            <p:ph type="title"/>
          </p:nvPr>
        </p:nvSpPr>
        <p:spPr/>
        <p:txBody>
          <a:bodyPr/>
          <a:lstStyle/>
          <a:p>
            <a:r>
              <a:rPr lang="en-GB" dirty="0"/>
              <a:t>Broadcaster case studies </a:t>
            </a:r>
          </a:p>
        </p:txBody>
      </p:sp>
      <p:pic>
        <p:nvPicPr>
          <p:cNvPr id="31" name="Picture Placeholder 30">
            <a:extLst>
              <a:ext uri="{FF2B5EF4-FFF2-40B4-BE49-F238E27FC236}">
                <a16:creationId xmlns:a16="http://schemas.microsoft.com/office/drawing/2014/main" id="{5DEC577D-B296-F9FD-BD38-B00E5B40BFFA}"/>
              </a:ext>
            </a:extLst>
          </p:cNvPr>
          <p:cNvPicPr>
            <a:picLocks noGrp="1" noChangeAspect="1"/>
          </p:cNvPicPr>
          <p:nvPr>
            <p:ph type="pic" sz="quarter" idx="17"/>
          </p:nvPr>
        </p:nvPicPr>
        <p:blipFill rotWithShape="1">
          <a:blip r:embed="rId4"/>
          <a:srcRect t="7270" b="7270"/>
          <a:stretch/>
        </p:blipFill>
        <p:spPr/>
      </p:pic>
      <p:sp>
        <p:nvSpPr>
          <p:cNvPr id="15" name="Text Placeholder 14">
            <a:extLst>
              <a:ext uri="{FF2B5EF4-FFF2-40B4-BE49-F238E27FC236}">
                <a16:creationId xmlns:a16="http://schemas.microsoft.com/office/drawing/2014/main" id="{6CBA33FB-787F-AC59-A148-8D3C4CA43B9F}"/>
              </a:ext>
            </a:extLst>
          </p:cNvPr>
          <p:cNvSpPr>
            <a:spLocks noGrp="1"/>
          </p:cNvSpPr>
          <p:nvPr>
            <p:ph type="body" sz="quarter" idx="18"/>
          </p:nvPr>
        </p:nvSpPr>
        <p:spPr/>
        <p:txBody>
          <a:bodyPr/>
          <a:lstStyle/>
          <a:p>
            <a:endParaRPr lang="en-GB"/>
          </a:p>
        </p:txBody>
      </p:sp>
      <p:pic>
        <p:nvPicPr>
          <p:cNvPr id="1026" name="Picture 2" descr="Dashly">
            <a:extLst>
              <a:ext uri="{FF2B5EF4-FFF2-40B4-BE49-F238E27FC236}">
                <a16:creationId xmlns:a16="http://schemas.microsoft.com/office/drawing/2014/main" id="{6FCAEF58-D349-E139-9528-AB491B05C10D}"/>
              </a:ext>
            </a:extLst>
          </p:cNvPr>
          <p:cNvPicPr>
            <a:picLocks noGrp="1" noChangeAspect="1" noChangeArrowheads="1"/>
          </p:cNvPicPr>
          <p:nvPr>
            <p:ph type="pic" sz="quarter" idx="19"/>
          </p:nvPr>
        </p:nvPicPr>
        <p:blipFill>
          <a:blip r:embed="rId5">
            <a:extLst>
              <a:ext uri="{28A0092B-C50C-407E-A947-70E740481C1C}">
                <a14:useLocalDpi xmlns:a14="http://schemas.microsoft.com/office/drawing/2010/main" val="0"/>
              </a:ext>
            </a:extLst>
          </a:blip>
          <a:srcRect t="8302" b="830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293D19E2-E4B4-CC43-42E7-B4C080985507}"/>
              </a:ext>
            </a:extLst>
          </p:cNvPr>
          <p:cNvSpPr/>
          <p:nvPr/>
        </p:nvSpPr>
        <p:spPr>
          <a:xfrm>
            <a:off x="479425" y="1428750"/>
            <a:ext cx="3645289" cy="185397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B4562978-95DB-E019-593A-4BAEEC76315A}"/>
              </a:ext>
            </a:extLst>
          </p:cNvPr>
          <p:cNvSpPr txBox="1"/>
          <p:nvPr/>
        </p:nvSpPr>
        <p:spPr>
          <a:xfrm>
            <a:off x="479425" y="1480501"/>
            <a:ext cx="1882108"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schemeClr val="bg1"/>
                </a:solidFill>
                <a:effectLst/>
                <a:uLnTx/>
                <a:uFillTx/>
                <a:latin typeface="Arial"/>
                <a:ea typeface="+mn-ea"/>
                <a:cs typeface="+mn-cs"/>
                <a:hlinkClick r:id="rId6">
                  <a:extLst>
                    <a:ext uri="{A12FA001-AC4F-418D-AE19-62706E023703}">
                      <ahyp:hlinkClr xmlns:ahyp="http://schemas.microsoft.com/office/drawing/2018/hyperlinkcolor" val="tx"/>
                    </a:ext>
                  </a:extLst>
                </a:hlinkClick>
              </a:rPr>
              <a:t>ITV &amp; </a:t>
            </a:r>
            <a:r>
              <a:rPr kumimoji="0" lang="en-GB" sz="1550" b="1" i="0" u="none" strike="noStrike" kern="1200" cap="none" spc="0" normalizeH="0" baseline="0" noProof="0" dirty="0" err="1">
                <a:ln>
                  <a:noFill/>
                </a:ln>
                <a:solidFill>
                  <a:schemeClr val="bg1"/>
                </a:solidFill>
                <a:effectLst/>
                <a:uLnTx/>
                <a:uFillTx/>
                <a:latin typeface="Arial"/>
                <a:ea typeface="+mn-ea"/>
                <a:cs typeface="+mn-cs"/>
                <a:hlinkClick r:id="rId6">
                  <a:extLst>
                    <a:ext uri="{A12FA001-AC4F-418D-AE19-62706E023703}">
                      <ahyp:hlinkClr xmlns:ahyp="http://schemas.microsoft.com/office/drawing/2018/hyperlinkcolor" val="tx"/>
                    </a:ext>
                  </a:extLst>
                </a:hlinkClick>
              </a:rPr>
              <a:t>Dashly</a:t>
            </a:r>
            <a:endParaRPr kumimoji="0" lang="en-GB" sz="1550" b="1" i="0" u="none" strike="noStrike" kern="1200" cap="none" spc="0" normalizeH="0" baseline="0" noProof="0" dirty="0">
              <a:ln>
                <a:noFill/>
              </a:ln>
              <a:solidFill>
                <a:schemeClr val="bg1"/>
              </a:solidFill>
              <a:effectLst/>
              <a:uLnTx/>
              <a:uFillTx/>
              <a:latin typeface="Arial"/>
              <a:ea typeface="+mn-ea"/>
              <a:cs typeface="+mn-cs"/>
            </a:endParaRPr>
          </a:p>
        </p:txBody>
      </p:sp>
      <p:pic>
        <p:nvPicPr>
          <p:cNvPr id="1028" name="Picture 4" descr="wattbike">
            <a:extLst>
              <a:ext uri="{FF2B5EF4-FFF2-40B4-BE49-F238E27FC236}">
                <a16:creationId xmlns:a16="http://schemas.microsoft.com/office/drawing/2014/main" id="{7179D14A-49D5-BAAA-A07C-BFE4EAD399C0}"/>
              </a:ext>
            </a:extLst>
          </p:cNvPr>
          <p:cNvPicPr>
            <a:picLocks noGrp="1" noChangeAspect="1" noChangeArrowheads="1"/>
          </p:cNvPicPr>
          <p:nvPr>
            <p:ph type="pic" sz="quarter" idx="20"/>
          </p:nvPr>
        </p:nvPicPr>
        <p:blipFill>
          <a:blip r:embed="rId7">
            <a:extLst>
              <a:ext uri="{28A0092B-C50C-407E-A947-70E740481C1C}">
                <a14:useLocalDpi xmlns:a14="http://schemas.microsoft.com/office/drawing/2010/main" val="0"/>
              </a:ext>
            </a:extLst>
          </a:blip>
          <a:srcRect t="8302" b="830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6D40F3DC-E8BA-2B1E-AADE-0AC9F618C9DE}"/>
              </a:ext>
            </a:extLst>
          </p:cNvPr>
          <p:cNvSpPr/>
          <p:nvPr/>
        </p:nvSpPr>
        <p:spPr>
          <a:xfrm>
            <a:off x="479424" y="3429000"/>
            <a:ext cx="3645289" cy="185397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AA601888-FEAA-DCB0-518F-234F6E54D09E}"/>
              </a:ext>
            </a:extLst>
          </p:cNvPr>
          <p:cNvSpPr txBox="1"/>
          <p:nvPr/>
        </p:nvSpPr>
        <p:spPr>
          <a:xfrm>
            <a:off x="479425" y="3444426"/>
            <a:ext cx="1882108"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schemeClr val="bg1"/>
                </a:solidFill>
                <a:effectLst/>
                <a:uLnTx/>
                <a:uFillTx/>
                <a:latin typeface="Arial"/>
                <a:ea typeface="+mn-ea"/>
                <a:cs typeface="+mn-cs"/>
                <a:hlinkClick r:id="rId8">
                  <a:extLst>
                    <a:ext uri="{A12FA001-AC4F-418D-AE19-62706E023703}">
                      <ahyp:hlinkClr xmlns:ahyp="http://schemas.microsoft.com/office/drawing/2018/hyperlinkcolor" val="tx"/>
                    </a:ext>
                  </a:extLst>
                </a:hlinkClick>
              </a:rPr>
              <a:t>ITV &amp; </a:t>
            </a:r>
            <a:r>
              <a:rPr kumimoji="0" lang="en-GB" sz="1550" b="1" i="0" u="none" strike="noStrike" kern="1200" cap="none" spc="0" normalizeH="0" baseline="0" noProof="0" dirty="0" err="1">
                <a:ln>
                  <a:noFill/>
                </a:ln>
                <a:solidFill>
                  <a:schemeClr val="bg1"/>
                </a:solidFill>
                <a:effectLst/>
                <a:uLnTx/>
                <a:uFillTx/>
                <a:latin typeface="Arial"/>
                <a:ea typeface="+mn-ea"/>
                <a:cs typeface="+mn-cs"/>
                <a:hlinkClick r:id="rId8">
                  <a:extLst>
                    <a:ext uri="{A12FA001-AC4F-418D-AE19-62706E023703}">
                      <ahyp:hlinkClr xmlns:ahyp="http://schemas.microsoft.com/office/drawing/2018/hyperlinkcolor" val="tx"/>
                    </a:ext>
                  </a:extLst>
                </a:hlinkClick>
              </a:rPr>
              <a:t>Wattbike</a:t>
            </a:r>
            <a:endParaRPr kumimoji="0" lang="en-GB" sz="1550" b="1" i="0" u="none" strike="noStrike" kern="1200" cap="none" spc="0" normalizeH="0" baseline="0" noProof="0" dirty="0">
              <a:ln>
                <a:noFill/>
              </a:ln>
              <a:solidFill>
                <a:schemeClr val="bg1"/>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F1ED6BC7-6734-75AD-FB5F-0C98A90CB355}"/>
              </a:ext>
            </a:extLst>
          </p:cNvPr>
          <p:cNvSpPr/>
          <p:nvPr/>
        </p:nvSpPr>
        <p:spPr>
          <a:xfrm>
            <a:off x="4273354" y="1428750"/>
            <a:ext cx="3645289" cy="185397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6D6FECBA-AEC5-0F44-94C4-21E100660E63}"/>
              </a:ext>
            </a:extLst>
          </p:cNvPr>
          <p:cNvSpPr txBox="1"/>
          <p:nvPr/>
        </p:nvSpPr>
        <p:spPr>
          <a:xfrm>
            <a:off x="4273352" y="1463270"/>
            <a:ext cx="2488055"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schemeClr val="bg1"/>
                </a:solidFill>
                <a:effectLst/>
                <a:uLnTx/>
                <a:uFillTx/>
                <a:latin typeface="Arial"/>
                <a:ea typeface="+mn-ea"/>
                <a:cs typeface="+mn-cs"/>
                <a:hlinkClick r:id="rId9">
                  <a:extLst>
                    <a:ext uri="{A12FA001-AC4F-418D-AE19-62706E023703}">
                      <ahyp:hlinkClr xmlns:ahyp="http://schemas.microsoft.com/office/drawing/2018/hyperlinkcolor" val="tx"/>
                    </a:ext>
                  </a:extLst>
                </a:hlinkClick>
              </a:rPr>
              <a:t>Channel 4 &amp; Deliveroo</a:t>
            </a:r>
            <a:endParaRPr kumimoji="0" lang="en-GB" sz="1550" b="1" i="0" u="none" strike="noStrike" kern="1200" cap="none" spc="0" normalizeH="0" baseline="0" noProof="0" dirty="0">
              <a:ln>
                <a:noFill/>
              </a:ln>
              <a:solidFill>
                <a:schemeClr val="bg1"/>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C9A55863-9E58-4603-9716-DBE59001E056}"/>
              </a:ext>
            </a:extLst>
          </p:cNvPr>
          <p:cNvSpPr/>
          <p:nvPr/>
        </p:nvSpPr>
        <p:spPr>
          <a:xfrm>
            <a:off x="4273352" y="3429000"/>
            <a:ext cx="3645289" cy="185397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TextBox 32">
            <a:extLst>
              <a:ext uri="{FF2B5EF4-FFF2-40B4-BE49-F238E27FC236}">
                <a16:creationId xmlns:a16="http://schemas.microsoft.com/office/drawing/2014/main" id="{003E92B6-0FC5-D47C-1625-62C69DEBB5D7}"/>
              </a:ext>
            </a:extLst>
          </p:cNvPr>
          <p:cNvSpPr txBox="1"/>
          <p:nvPr/>
        </p:nvSpPr>
        <p:spPr>
          <a:xfrm>
            <a:off x="4273352" y="3418508"/>
            <a:ext cx="2488055"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schemeClr val="bg1"/>
                </a:solidFill>
                <a:effectLst/>
                <a:uLnTx/>
                <a:uFillTx/>
                <a:latin typeface="Arial"/>
                <a:ea typeface="+mn-ea"/>
                <a:cs typeface="+mn-cs"/>
                <a:hlinkClick r:id="rId10">
                  <a:extLst>
                    <a:ext uri="{A12FA001-AC4F-418D-AE19-62706E023703}">
                      <ahyp:hlinkClr xmlns:ahyp="http://schemas.microsoft.com/office/drawing/2018/hyperlinkcolor" val="tx"/>
                    </a:ext>
                  </a:extLst>
                </a:hlinkClick>
              </a:rPr>
              <a:t>Channel 4 &amp; Gumtree</a:t>
            </a:r>
            <a:endParaRPr kumimoji="0" lang="en-GB" sz="1550" b="1" i="0" u="none" strike="noStrike" kern="1200" cap="none" spc="0" normalizeH="0" baseline="0" noProof="0" dirty="0">
              <a:ln>
                <a:noFill/>
              </a:ln>
              <a:solidFill>
                <a:schemeClr val="bg1"/>
              </a:solidFill>
              <a:effectLst/>
              <a:uLnTx/>
              <a:uFillTx/>
              <a:latin typeface="Arial"/>
              <a:ea typeface="+mn-ea"/>
              <a:cs typeface="+mn-cs"/>
            </a:endParaRPr>
          </a:p>
        </p:txBody>
      </p:sp>
      <p:pic>
        <p:nvPicPr>
          <p:cNvPr id="1030" name="Picture 6" descr="Sky Arts presents Hotter 60`` TVC">
            <a:extLst>
              <a:ext uri="{FF2B5EF4-FFF2-40B4-BE49-F238E27FC236}">
                <a16:creationId xmlns:a16="http://schemas.microsoft.com/office/drawing/2014/main" id="{2B1F204E-7D53-A5B1-4AAB-DBE098E92230}"/>
              </a:ext>
            </a:extLst>
          </p:cNvPr>
          <p:cNvPicPr>
            <a:picLocks noGrp="1" noChangeAspect="1" noChangeArrowheads="1"/>
          </p:cNvPicPr>
          <p:nvPr>
            <p:ph type="pic" sz="quarter" idx="15"/>
          </p:nvPr>
        </p:nvPicPr>
        <p:blipFill>
          <a:blip r:embed="rId11">
            <a:extLst>
              <a:ext uri="{28A0092B-C50C-407E-A947-70E740481C1C}">
                <a14:useLocalDpi xmlns:a14="http://schemas.microsoft.com/office/drawing/2010/main" val="0"/>
              </a:ext>
            </a:extLst>
          </a:blip>
          <a:srcRect t="24564" b="245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75EABDAA-401D-E34E-1AFA-EC93DFD9E495}"/>
              </a:ext>
            </a:extLst>
          </p:cNvPr>
          <p:cNvSpPr/>
          <p:nvPr/>
        </p:nvSpPr>
        <p:spPr>
          <a:xfrm>
            <a:off x="8067284" y="1428750"/>
            <a:ext cx="3645289" cy="185397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TextBox 34">
            <a:extLst>
              <a:ext uri="{FF2B5EF4-FFF2-40B4-BE49-F238E27FC236}">
                <a16:creationId xmlns:a16="http://schemas.microsoft.com/office/drawing/2014/main" id="{EE8693F7-F616-5248-D55A-8FE4408436FB}"/>
              </a:ext>
            </a:extLst>
          </p:cNvPr>
          <p:cNvSpPr txBox="1"/>
          <p:nvPr/>
        </p:nvSpPr>
        <p:spPr>
          <a:xfrm>
            <a:off x="8067282" y="1463270"/>
            <a:ext cx="2488055"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schemeClr val="bg1"/>
                </a:solidFill>
                <a:effectLst/>
                <a:uLnTx/>
                <a:uFillTx/>
                <a:latin typeface="Arial"/>
                <a:ea typeface="+mn-ea"/>
                <a:cs typeface="+mn-cs"/>
                <a:hlinkClick r:id="rId12">
                  <a:extLst>
                    <a:ext uri="{A12FA001-AC4F-418D-AE19-62706E023703}">
                      <ahyp:hlinkClr xmlns:ahyp="http://schemas.microsoft.com/office/drawing/2018/hyperlinkcolor" val="tx"/>
                    </a:ext>
                  </a:extLst>
                </a:hlinkClick>
              </a:rPr>
              <a:t>Sky Media &amp; Hotter</a:t>
            </a:r>
            <a:endParaRPr kumimoji="0" lang="en-GB" sz="1550" b="1" i="0" u="none" strike="noStrike" kern="1200" cap="none" spc="0" normalizeH="0" baseline="0" noProof="0" dirty="0">
              <a:ln>
                <a:noFill/>
              </a:ln>
              <a:solidFill>
                <a:schemeClr val="bg1"/>
              </a:solidFill>
              <a:effectLst/>
              <a:uLnTx/>
              <a:uFillTx/>
              <a:latin typeface="Arial"/>
              <a:ea typeface="+mn-ea"/>
              <a:cs typeface="+mn-cs"/>
            </a:endParaRPr>
          </a:p>
        </p:txBody>
      </p:sp>
      <p:pic>
        <p:nvPicPr>
          <p:cNvPr id="1032" name="Picture 8" descr="Not on the high street.com">
            <a:extLst>
              <a:ext uri="{FF2B5EF4-FFF2-40B4-BE49-F238E27FC236}">
                <a16:creationId xmlns:a16="http://schemas.microsoft.com/office/drawing/2014/main" id="{B8D48ACB-46A4-0F66-3A59-006187C0718E}"/>
              </a:ext>
            </a:extLst>
          </p:cNvPr>
          <p:cNvPicPr>
            <a:picLocks noGrp="1" noChangeAspect="1" noChangeArrowheads="1"/>
          </p:cNvPicPr>
          <p:nvPr>
            <p:ph type="pic" sz="quarter" idx="16"/>
          </p:nvPr>
        </p:nvPicPr>
        <p:blipFill>
          <a:blip r:embed="rId13">
            <a:extLst>
              <a:ext uri="{28A0092B-C50C-407E-A947-70E740481C1C}">
                <a14:useLocalDpi xmlns:a14="http://schemas.microsoft.com/office/drawing/2010/main" val="0"/>
              </a:ext>
            </a:extLst>
          </a:blip>
          <a:srcRect t="2209" b="220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A3DE4C9C-B468-5E02-6B58-BC1BD111D996}"/>
              </a:ext>
            </a:extLst>
          </p:cNvPr>
          <p:cNvSpPr/>
          <p:nvPr/>
        </p:nvSpPr>
        <p:spPr>
          <a:xfrm>
            <a:off x="8067279" y="3429000"/>
            <a:ext cx="3645289" cy="185397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TextBox 36">
            <a:extLst>
              <a:ext uri="{FF2B5EF4-FFF2-40B4-BE49-F238E27FC236}">
                <a16:creationId xmlns:a16="http://schemas.microsoft.com/office/drawing/2014/main" id="{446F198F-C136-2BCF-E0EF-7D2D3834B076}"/>
              </a:ext>
            </a:extLst>
          </p:cNvPr>
          <p:cNvSpPr txBox="1"/>
          <p:nvPr/>
        </p:nvSpPr>
        <p:spPr>
          <a:xfrm>
            <a:off x="8067277" y="3463520"/>
            <a:ext cx="2488055" cy="56938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schemeClr val="bg1"/>
                </a:solidFill>
                <a:effectLst/>
                <a:uLnTx/>
                <a:uFillTx/>
                <a:latin typeface="Arial"/>
                <a:ea typeface="+mn-ea"/>
                <a:cs typeface="+mn-cs"/>
                <a:hlinkClick r:id="rId14">
                  <a:extLst>
                    <a:ext uri="{A12FA001-AC4F-418D-AE19-62706E023703}">
                      <ahyp:hlinkClr xmlns:ahyp="http://schemas.microsoft.com/office/drawing/2018/hyperlinkcolor" val="tx"/>
                    </a:ext>
                  </a:extLst>
                </a:hlinkClick>
              </a:rPr>
              <a:t>Sky Adsmart &amp; Not on the High Street</a:t>
            </a:r>
            <a:endParaRPr kumimoji="0" lang="en-GB" sz="1550" b="1"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33532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97CAD2-3030-4E24-9D39-7EF85BD652F7}"/>
              </a:ext>
            </a:extLst>
          </p:cNvPr>
          <p:cNvSpPr>
            <a:spLocks noGrp="1"/>
          </p:cNvSpPr>
          <p:nvPr>
            <p:ph type="title"/>
          </p:nvPr>
        </p:nvSpPr>
        <p:spPr>
          <a:xfrm>
            <a:off x="371475" y="359944"/>
            <a:ext cx="11535180" cy="1021181"/>
          </a:xfrm>
        </p:spPr>
        <p:txBody>
          <a:bodyPr/>
          <a:lstStyle/>
          <a:p>
            <a:r>
              <a:rPr lang="en-GB" dirty="0"/>
              <a:t>Online brands require more brand advertising to drive growth</a:t>
            </a:r>
          </a:p>
        </p:txBody>
      </p:sp>
      <p:sp>
        <p:nvSpPr>
          <p:cNvPr id="7" name="Text Placeholder 6">
            <a:extLst>
              <a:ext uri="{FF2B5EF4-FFF2-40B4-BE49-F238E27FC236}">
                <a16:creationId xmlns:a16="http://schemas.microsoft.com/office/drawing/2014/main" id="{9F472762-B634-4A16-9F05-31079E972AF7}"/>
              </a:ext>
            </a:extLst>
          </p:cNvPr>
          <p:cNvSpPr>
            <a:spLocks noGrp="1"/>
          </p:cNvSpPr>
          <p:nvPr>
            <p:ph type="body" sz="quarter" idx="15"/>
          </p:nvPr>
        </p:nvSpPr>
        <p:spPr/>
        <p:txBody>
          <a:bodyPr/>
          <a:lstStyle/>
          <a:p>
            <a:r>
              <a:rPr lang="en-GB" dirty="0"/>
              <a:t>Source: Effectiveness in Context, 2018, Binet / Field / IPA</a:t>
            </a:r>
          </a:p>
        </p:txBody>
      </p:sp>
      <p:pic>
        <p:nvPicPr>
          <p:cNvPr id="9" name="Picture 8">
            <a:extLst>
              <a:ext uri="{FF2B5EF4-FFF2-40B4-BE49-F238E27FC236}">
                <a16:creationId xmlns:a16="http://schemas.microsoft.com/office/drawing/2014/main" id="{6BE386B0-7BBB-4F8A-9DD7-4915921BFA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7534" y="1305043"/>
            <a:ext cx="2685250" cy="389395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E7D6B602-750D-4384-AFCE-907FA6EA430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50605" y="1305043"/>
            <a:ext cx="7060017" cy="38939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756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5CB10A-F947-48E1-B7B8-4C84720A602F}"/>
              </a:ext>
            </a:extLst>
          </p:cNvPr>
          <p:cNvSpPr>
            <a:spLocks noGrp="1"/>
          </p:cNvSpPr>
          <p:nvPr>
            <p:ph type="body" sz="quarter" idx="13"/>
          </p:nvPr>
        </p:nvSpPr>
        <p:spPr>
          <a:xfrm>
            <a:off x="479325" y="5056216"/>
            <a:ext cx="3051275" cy="526020"/>
          </a:xfrm>
        </p:spPr>
        <p:txBody>
          <a:bodyPr numCol="1" anchor="ctr">
            <a:noAutofit/>
          </a:bodyPr>
          <a:lstStyle/>
          <a:p>
            <a:pPr>
              <a:spcBef>
                <a:spcPts val="0"/>
              </a:spcBef>
            </a:pPr>
            <a:r>
              <a:rPr lang="en-GB" sz="1800" b="1" dirty="0"/>
              <a:t>Peter Field, October 2018</a:t>
            </a:r>
          </a:p>
        </p:txBody>
      </p:sp>
      <p:pic>
        <p:nvPicPr>
          <p:cNvPr id="15" name="Picture Placeholder 14">
            <a:extLst>
              <a:ext uri="{FF2B5EF4-FFF2-40B4-BE49-F238E27FC236}">
                <a16:creationId xmlns:a16="http://schemas.microsoft.com/office/drawing/2014/main" id="{525694F7-4230-4FE9-94B0-94ABD3161AFA}"/>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xfrm>
            <a:off x="8313420" y="0"/>
            <a:ext cx="3878580" cy="5930899"/>
          </a:xfrm>
        </p:spPr>
      </p:pic>
      <p:sp>
        <p:nvSpPr>
          <p:cNvPr id="9" name="Title 5">
            <a:extLst>
              <a:ext uri="{FF2B5EF4-FFF2-40B4-BE49-F238E27FC236}">
                <a16:creationId xmlns:a16="http://schemas.microsoft.com/office/drawing/2014/main" id="{83205485-7C4F-4499-8A40-7A164F5C0BFE}"/>
              </a:ext>
            </a:extLst>
          </p:cNvPr>
          <p:cNvSpPr>
            <a:spLocks noGrp="1"/>
          </p:cNvSpPr>
          <p:nvPr>
            <p:ph type="title"/>
          </p:nvPr>
        </p:nvSpPr>
        <p:spPr>
          <a:xfrm>
            <a:off x="743492" y="376654"/>
            <a:ext cx="6046413" cy="3621414"/>
          </a:xfrm>
        </p:spPr>
        <p:txBody>
          <a:bodyPr/>
          <a:lstStyle/>
          <a:p>
            <a:pPr>
              <a:lnSpc>
                <a:spcPct val="100000"/>
              </a:lnSpc>
              <a:spcBef>
                <a:spcPts val="0"/>
              </a:spcBef>
              <a:spcAft>
                <a:spcPts val="600"/>
              </a:spcAft>
            </a:pPr>
            <a:r>
              <a:rPr lang="en-GB" sz="2400" dirty="0">
                <a:effectLst/>
                <a:latin typeface="Arial" panose="020B0604020202020204" pitchFamily="34" charset="0"/>
                <a:ea typeface="Calibri" panose="020F0502020204030204" pitchFamily="34" charset="0"/>
              </a:rPr>
              <a:t>If you are in an online category, you desperately need to reach broadly. You need to reach everyone in the category, and you need to reach them early and prime them…</a:t>
            </a:r>
            <a:br>
              <a:rPr lang="en-GB" sz="2400" dirty="0">
                <a:effectLst/>
                <a:latin typeface="Arial" panose="020B0604020202020204" pitchFamily="34" charset="0"/>
                <a:ea typeface="Calibri" panose="020F0502020204030204" pitchFamily="34" charset="0"/>
              </a:rPr>
            </a:br>
            <a:r>
              <a:rPr lang="en-GB" sz="2400" dirty="0">
                <a:effectLst/>
                <a:latin typeface="Arial" panose="020B0604020202020204" pitchFamily="34" charset="0"/>
                <a:ea typeface="Calibri" panose="020F0502020204030204" pitchFamily="34" charset="0"/>
              </a:rPr>
              <a:t>Otherwise it’s just a bidding war at that last moment of decision. And if you don’t have a powerful brand it’s going to get expensive and it’s going to get ineffective. </a:t>
            </a:r>
            <a:br>
              <a:rPr lang="en-GB" sz="2400" dirty="0">
                <a:effectLst/>
                <a:latin typeface="Arial" panose="020B0604020202020204" pitchFamily="34" charset="0"/>
                <a:ea typeface="Calibri" panose="020F0502020204030204" pitchFamily="34" charset="0"/>
              </a:rPr>
            </a:br>
            <a:r>
              <a:rPr lang="en-GB" sz="2400" dirty="0">
                <a:effectLst/>
                <a:latin typeface="Arial" panose="020B0604020202020204" pitchFamily="34" charset="0"/>
                <a:ea typeface="Calibri" panose="020F0502020204030204" pitchFamily="34" charset="0"/>
              </a:rPr>
              <a:t>The online world is no place for weak brands</a:t>
            </a:r>
            <a:endParaRPr lang="en-GB" sz="2400" dirty="0"/>
          </a:p>
        </p:txBody>
      </p:sp>
      <p:sp>
        <p:nvSpPr>
          <p:cNvPr id="10" name="TextBox 9">
            <a:extLst>
              <a:ext uri="{FF2B5EF4-FFF2-40B4-BE49-F238E27FC236}">
                <a16:creationId xmlns:a16="http://schemas.microsoft.com/office/drawing/2014/main" id="{64BABB29-B308-4EAA-81D6-ED3D17A79191}"/>
              </a:ext>
            </a:extLst>
          </p:cNvPr>
          <p:cNvSpPr txBox="1"/>
          <p:nvPr/>
        </p:nvSpPr>
        <p:spPr>
          <a:xfrm>
            <a:off x="90804" y="-33877"/>
            <a:ext cx="821094" cy="1862048"/>
          </a:xfrm>
          <a:prstGeom prst="rect">
            <a:avLst/>
          </a:prstGeom>
          <a:noFill/>
        </p:spPr>
        <p:txBody>
          <a:bodyPr wrap="square" rtlCol="0">
            <a:spAutoFit/>
          </a:bodyPr>
          <a:lstStyle/>
          <a:p>
            <a:pPr algn="l"/>
            <a:r>
              <a:rPr lang="en-GB" sz="11500" dirty="0">
                <a:solidFill>
                  <a:schemeClr val="tx2"/>
                </a:solidFill>
              </a:rPr>
              <a:t>“</a:t>
            </a:r>
          </a:p>
        </p:txBody>
      </p:sp>
      <p:sp>
        <p:nvSpPr>
          <p:cNvPr id="11" name="TextBox 10">
            <a:extLst>
              <a:ext uri="{FF2B5EF4-FFF2-40B4-BE49-F238E27FC236}">
                <a16:creationId xmlns:a16="http://schemas.microsoft.com/office/drawing/2014/main" id="{5E4FA682-F634-4CD1-87E0-5C0EDA49E27A}"/>
              </a:ext>
            </a:extLst>
          </p:cNvPr>
          <p:cNvSpPr txBox="1"/>
          <p:nvPr/>
        </p:nvSpPr>
        <p:spPr>
          <a:xfrm rot="10800000">
            <a:off x="1736995" y="1275764"/>
            <a:ext cx="821094" cy="3631763"/>
          </a:xfrm>
          <a:prstGeom prst="rect">
            <a:avLst/>
          </a:prstGeom>
          <a:noFill/>
        </p:spPr>
        <p:txBody>
          <a:bodyPr wrap="square" rtlCol="0">
            <a:spAutoFit/>
          </a:bodyPr>
          <a:lstStyle/>
          <a:p>
            <a:pPr algn="l"/>
            <a:r>
              <a:rPr lang="en-GB" sz="11500" dirty="0">
                <a:solidFill>
                  <a:schemeClr val="tx2"/>
                </a:solidFill>
              </a:rPr>
              <a:t>“</a:t>
            </a:r>
          </a:p>
          <a:p>
            <a:pPr algn="l"/>
            <a:endParaRPr lang="en-GB" sz="11500" dirty="0">
              <a:solidFill>
                <a:schemeClr val="tx2"/>
              </a:solidFill>
            </a:endParaRPr>
          </a:p>
        </p:txBody>
      </p:sp>
    </p:spTree>
    <p:extLst>
      <p:ext uri="{BB962C8B-B14F-4D97-AF65-F5344CB8AC3E}">
        <p14:creationId xmlns:p14="http://schemas.microsoft.com/office/powerpoint/2010/main" val="376480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holding a cell phone&#10;&#10;Description automatically generated with medium confidence">
            <a:extLst>
              <a:ext uri="{FF2B5EF4-FFF2-40B4-BE49-F238E27FC236}">
                <a16:creationId xmlns:a16="http://schemas.microsoft.com/office/drawing/2014/main" id="{E69FB703-61A6-4974-8388-5F908FAE903F}"/>
              </a:ext>
            </a:extLst>
          </p:cNvPr>
          <p:cNvPicPr>
            <a:picLocks noChangeAspect="1"/>
          </p:cNvPicPr>
          <p:nvPr/>
        </p:nvPicPr>
        <p:blipFill rotWithShape="1">
          <a:blip r:embed="rId4">
            <a:extLst>
              <a:ext uri="{28A0092B-C50C-407E-A947-70E740481C1C}">
                <a14:useLocalDpi xmlns:a14="http://schemas.microsoft.com/office/drawing/2010/main" val="0"/>
              </a:ext>
            </a:extLst>
          </a:blip>
          <a:srcRect b="15667"/>
          <a:stretch/>
        </p:blipFill>
        <p:spPr>
          <a:xfrm>
            <a:off x="0" y="-1"/>
            <a:ext cx="12192000" cy="6858001"/>
          </a:xfrm>
          <a:prstGeom prst="rect">
            <a:avLst/>
          </a:prstGeom>
        </p:spPr>
      </p:pic>
      <p:sp>
        <p:nvSpPr>
          <p:cNvPr id="10" name="Rectangle 9"/>
          <p:cNvSpPr/>
          <p:nvPr/>
        </p:nvSpPr>
        <p:spPr>
          <a:xfrm>
            <a:off x="-1" y="0"/>
            <a:ext cx="12192001" cy="6858000"/>
          </a:xfrm>
          <a:prstGeom prst="rect">
            <a:avLst/>
          </a:prstGeom>
          <a:gradFill flip="none" rotWithShape="1">
            <a:gsLst>
              <a:gs pos="25000">
                <a:srgbClr val="000000">
                  <a:alpha val="37000"/>
                </a:srgbClr>
              </a:gs>
              <a:gs pos="66000">
                <a:srgbClr val="000000">
                  <a:alpha val="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7970421" y="791474"/>
            <a:ext cx="3434964" cy="1021181"/>
          </a:xfrm>
        </p:spPr>
        <p:txBody>
          <a:bodyPr>
            <a:noAutofit/>
          </a:bodyPr>
          <a:lstStyle/>
          <a:p>
            <a:r>
              <a:rPr lang="en-GB" sz="2800" dirty="0"/>
              <a:t>Multi-screening brings the high-street to the living room</a:t>
            </a:r>
          </a:p>
        </p:txBody>
      </p:sp>
      <p:sp>
        <p:nvSpPr>
          <p:cNvPr id="9" name="Content Placeholder 8"/>
          <p:cNvSpPr>
            <a:spLocks noGrp="1"/>
          </p:cNvSpPr>
          <p:nvPr>
            <p:ph sz="half" idx="1"/>
          </p:nvPr>
        </p:nvSpPr>
        <p:spPr>
          <a:xfrm>
            <a:off x="7894942" y="2358661"/>
            <a:ext cx="3714140" cy="4051479"/>
          </a:xfrm>
        </p:spPr>
        <p:txBody>
          <a:bodyPr/>
          <a:lstStyle/>
          <a:p>
            <a:pPr defTabSz="1219170"/>
            <a:r>
              <a:rPr lang="en-GB" sz="5400" b="1" dirty="0">
                <a:solidFill>
                  <a:srgbClr val="FFCD00"/>
                </a:solidFill>
              </a:rPr>
              <a:t>31</a:t>
            </a:r>
            <a:r>
              <a:rPr lang="en-GB" sz="4800" b="1" dirty="0">
                <a:solidFill>
                  <a:srgbClr val="FFCD00"/>
                </a:solidFill>
              </a:rPr>
              <a:t> </a:t>
            </a:r>
            <a:r>
              <a:rPr lang="en-GB" sz="4000" b="1" dirty="0">
                <a:solidFill>
                  <a:srgbClr val="FFCD00"/>
                </a:solidFill>
              </a:rPr>
              <a:t>mins</a:t>
            </a:r>
            <a:r>
              <a:rPr lang="en-GB" sz="4800" b="1" dirty="0">
                <a:solidFill>
                  <a:srgbClr val="FFCD00"/>
                </a:solidFill>
              </a:rPr>
              <a:t> </a:t>
            </a:r>
          </a:p>
          <a:p>
            <a:pPr defTabSz="1219170"/>
            <a:r>
              <a:rPr lang="en-GB" b="1" dirty="0"/>
              <a:t>spent using internet while watching TV per day. </a:t>
            </a:r>
          </a:p>
          <a:p>
            <a:pPr defTabSz="1219170"/>
            <a:r>
              <a:rPr lang="en-GB" b="1" dirty="0"/>
              <a:t>This is likely due to the ease and convenience of searching simultaneously via a mobile device. </a:t>
            </a:r>
          </a:p>
          <a:p>
            <a:pPr defTabSz="1219170"/>
            <a:endParaRPr lang="en-GB" b="1" dirty="0"/>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14" name="Freeform 7"/>
          <p:cNvSpPr>
            <a:spLocks/>
          </p:cNvSpPr>
          <p:nvPr/>
        </p:nvSpPr>
        <p:spPr bwMode="auto">
          <a:xfrm>
            <a:off x="7817462" y="566209"/>
            <a:ext cx="3740883" cy="4314754"/>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TextBox 1">
            <a:extLst>
              <a:ext uri="{FF2B5EF4-FFF2-40B4-BE49-F238E27FC236}">
                <a16:creationId xmlns:a16="http://schemas.microsoft.com/office/drawing/2014/main" id="{9CF7B447-92D4-4570-B75A-EB3514C85426}"/>
              </a:ext>
            </a:extLst>
          </p:cNvPr>
          <p:cNvSpPr txBox="1"/>
          <p:nvPr/>
        </p:nvSpPr>
        <p:spPr>
          <a:xfrm>
            <a:off x="7817462" y="5026859"/>
            <a:ext cx="3714140" cy="400110"/>
          </a:xfrm>
          <a:prstGeom prst="rect">
            <a:avLst/>
          </a:prstGeom>
          <a:noFill/>
        </p:spPr>
        <p:txBody>
          <a:bodyPr wrap="square" rtlCol="0">
            <a:spAutoFit/>
          </a:bodyPr>
          <a:lstStyle/>
          <a:p>
            <a:r>
              <a:rPr lang="en-GB" sz="1000" kern="0" dirty="0">
                <a:solidFill>
                  <a:prstClr val="white"/>
                </a:solidFill>
              </a:rPr>
              <a:t>Source: </a:t>
            </a:r>
            <a:r>
              <a:rPr lang="fr-FR" sz="1000" kern="0" dirty="0">
                <a:solidFill>
                  <a:prstClr val="white"/>
                </a:solidFill>
              </a:rPr>
              <a:t>IPA TouchPoints 2023</a:t>
            </a:r>
            <a:r>
              <a:rPr lang="en-GB" sz="1000" kern="0" dirty="0">
                <a:solidFill>
                  <a:prstClr val="white"/>
                </a:solidFill>
              </a:rPr>
              <a:t>, Wave 1 (Fieldwork Dates: 17</a:t>
            </a:r>
            <a:r>
              <a:rPr lang="en-GB" sz="1000" kern="0" baseline="30000" dirty="0">
                <a:solidFill>
                  <a:prstClr val="white"/>
                </a:solidFill>
              </a:rPr>
              <a:t>th</a:t>
            </a:r>
            <a:r>
              <a:rPr lang="en-GB" sz="1000" kern="0" dirty="0">
                <a:solidFill>
                  <a:prstClr val="white"/>
                </a:solidFill>
              </a:rPr>
              <a:t> January – 26</a:t>
            </a:r>
            <a:r>
              <a:rPr lang="en-GB" sz="1000" kern="0" baseline="30000" dirty="0">
                <a:solidFill>
                  <a:prstClr val="white"/>
                </a:solidFill>
              </a:rPr>
              <a:t>th</a:t>
            </a:r>
            <a:r>
              <a:rPr lang="en-GB" sz="1000" kern="0" dirty="0">
                <a:solidFill>
                  <a:prstClr val="white"/>
                </a:solidFill>
              </a:rPr>
              <a:t> March 2023). Base: adults 15+.</a:t>
            </a:r>
          </a:p>
        </p:txBody>
      </p:sp>
    </p:spTree>
    <p:custDataLst>
      <p:tags r:id="rId1"/>
    </p:custDataLst>
    <p:extLst>
      <p:ext uri="{BB962C8B-B14F-4D97-AF65-F5344CB8AC3E}">
        <p14:creationId xmlns:p14="http://schemas.microsoft.com/office/powerpoint/2010/main" val="140002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6">
            <a:extLst>
              <a:ext uri="{FF2B5EF4-FFF2-40B4-BE49-F238E27FC236}">
                <a16:creationId xmlns:a16="http://schemas.microsoft.com/office/drawing/2014/main" id="{97396010-0893-1480-A2C2-A696C97A81F7}"/>
              </a:ext>
            </a:extLst>
          </p:cNvPr>
          <p:cNvGraphicFramePr>
            <a:graphicFrameLocks/>
          </p:cNvGraphicFramePr>
          <p:nvPr/>
        </p:nvGraphicFramePr>
        <p:xfrm>
          <a:off x="565689" y="1275299"/>
          <a:ext cx="11460452" cy="418439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6357FC2-6AAC-4DF1-9D05-077E745ED2DE}"/>
              </a:ext>
            </a:extLst>
          </p:cNvPr>
          <p:cNvSpPr>
            <a:spLocks noGrp="1"/>
          </p:cNvSpPr>
          <p:nvPr>
            <p:ph type="title"/>
          </p:nvPr>
        </p:nvSpPr>
        <p:spPr/>
        <p:txBody>
          <a:bodyPr/>
          <a:lstStyle/>
          <a:p>
            <a:r>
              <a:rPr lang="en-GB"/>
              <a:t>Online born businesses are the biggest investors in TV</a:t>
            </a:r>
          </a:p>
        </p:txBody>
      </p:sp>
      <p:sp>
        <p:nvSpPr>
          <p:cNvPr id="3" name="Text Placeholder 2">
            <a:extLst>
              <a:ext uri="{FF2B5EF4-FFF2-40B4-BE49-F238E27FC236}">
                <a16:creationId xmlns:a16="http://schemas.microsoft.com/office/drawing/2014/main" id="{115D8D4F-F825-414F-83A9-BE6A1480C698}"/>
              </a:ext>
            </a:extLst>
          </p:cNvPr>
          <p:cNvSpPr>
            <a:spLocks noGrp="1"/>
          </p:cNvSpPr>
          <p:nvPr>
            <p:ph type="body" sz="quarter" idx="15"/>
          </p:nvPr>
        </p:nvSpPr>
        <p:spPr>
          <a:xfrm>
            <a:off x="360000" y="5400000"/>
            <a:ext cx="11536986" cy="304800"/>
          </a:xfrm>
        </p:spPr>
        <p:txBody>
          <a:bodyPr/>
          <a:lstStyle/>
          <a:p>
            <a:r>
              <a:rPr lang="en-GB"/>
              <a:t>Source: Nielsen Ad Intel, 2022, Thinkbox-created category of online-born businesses (YoY category % change).</a:t>
            </a:r>
          </a:p>
        </p:txBody>
      </p:sp>
      <p:sp>
        <p:nvSpPr>
          <p:cNvPr id="45" name="TextBox 44">
            <a:extLst>
              <a:ext uri="{FF2B5EF4-FFF2-40B4-BE49-F238E27FC236}">
                <a16:creationId xmlns:a16="http://schemas.microsoft.com/office/drawing/2014/main" id="{D2A3F121-03AF-40D7-8AED-83EADA962DE6}"/>
              </a:ext>
            </a:extLst>
          </p:cNvPr>
          <p:cNvSpPr txBox="1"/>
          <p:nvPr/>
        </p:nvSpPr>
        <p:spPr>
          <a:xfrm rot="16200000">
            <a:off x="-137044" y="2783743"/>
            <a:ext cx="103248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MILLIONS</a:t>
            </a:r>
          </a:p>
        </p:txBody>
      </p:sp>
      <p:sp>
        <p:nvSpPr>
          <p:cNvPr id="32" name="TextBox 31">
            <a:extLst>
              <a:ext uri="{FF2B5EF4-FFF2-40B4-BE49-F238E27FC236}">
                <a16:creationId xmlns:a16="http://schemas.microsoft.com/office/drawing/2014/main" id="{CEE27E6B-436A-452D-B764-3BE4F797D09F}"/>
              </a:ext>
            </a:extLst>
          </p:cNvPr>
          <p:cNvSpPr txBox="1"/>
          <p:nvPr/>
        </p:nvSpPr>
        <p:spPr>
          <a:xfrm>
            <a:off x="1325030" y="2019481"/>
            <a:ext cx="65921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-6%</a:t>
            </a:r>
          </a:p>
        </p:txBody>
      </p:sp>
      <p:sp>
        <p:nvSpPr>
          <p:cNvPr id="43" name="TextBox 42">
            <a:extLst>
              <a:ext uri="{FF2B5EF4-FFF2-40B4-BE49-F238E27FC236}">
                <a16:creationId xmlns:a16="http://schemas.microsoft.com/office/drawing/2014/main" id="{558A01A3-EE4E-4EA4-B642-36394784DE7A}"/>
              </a:ext>
            </a:extLst>
          </p:cNvPr>
          <p:cNvSpPr txBox="1"/>
          <p:nvPr/>
        </p:nvSpPr>
        <p:spPr>
          <a:xfrm>
            <a:off x="10615967" y="4020091"/>
            <a:ext cx="8215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+4%</a:t>
            </a:r>
          </a:p>
        </p:txBody>
      </p:sp>
      <p:sp>
        <p:nvSpPr>
          <p:cNvPr id="6" name="TextBox 5">
            <a:extLst>
              <a:ext uri="{FF2B5EF4-FFF2-40B4-BE49-F238E27FC236}">
                <a16:creationId xmlns:a16="http://schemas.microsoft.com/office/drawing/2014/main" id="{AFA0CFEB-312B-AEAE-BDDF-E239CDD96D05}"/>
              </a:ext>
            </a:extLst>
          </p:cNvPr>
          <p:cNvSpPr txBox="1"/>
          <p:nvPr/>
        </p:nvSpPr>
        <p:spPr>
          <a:xfrm>
            <a:off x="2261178" y="3298547"/>
            <a:ext cx="65921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-3%</a:t>
            </a:r>
          </a:p>
        </p:txBody>
      </p:sp>
      <p:sp>
        <p:nvSpPr>
          <p:cNvPr id="7" name="TextBox 6">
            <a:extLst>
              <a:ext uri="{FF2B5EF4-FFF2-40B4-BE49-F238E27FC236}">
                <a16:creationId xmlns:a16="http://schemas.microsoft.com/office/drawing/2014/main" id="{983A384A-B1B4-34E5-724E-B98C47C94095}"/>
              </a:ext>
            </a:extLst>
          </p:cNvPr>
          <p:cNvSpPr txBox="1"/>
          <p:nvPr/>
        </p:nvSpPr>
        <p:spPr>
          <a:xfrm>
            <a:off x="3202721" y="3405250"/>
            <a:ext cx="65921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+8%</a:t>
            </a:r>
          </a:p>
        </p:txBody>
      </p:sp>
      <p:sp>
        <p:nvSpPr>
          <p:cNvPr id="8" name="TextBox 7">
            <a:extLst>
              <a:ext uri="{FF2B5EF4-FFF2-40B4-BE49-F238E27FC236}">
                <a16:creationId xmlns:a16="http://schemas.microsoft.com/office/drawing/2014/main" id="{BEEE65A6-44B9-C33C-6A1A-3DCA447CA12F}"/>
              </a:ext>
            </a:extLst>
          </p:cNvPr>
          <p:cNvSpPr txBox="1"/>
          <p:nvPr/>
        </p:nvSpPr>
        <p:spPr>
          <a:xfrm>
            <a:off x="4057880" y="3554143"/>
            <a:ext cx="8215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-4%</a:t>
            </a:r>
          </a:p>
        </p:txBody>
      </p:sp>
      <p:sp>
        <p:nvSpPr>
          <p:cNvPr id="9" name="TextBox 8">
            <a:extLst>
              <a:ext uri="{FF2B5EF4-FFF2-40B4-BE49-F238E27FC236}">
                <a16:creationId xmlns:a16="http://schemas.microsoft.com/office/drawing/2014/main" id="{1750106A-3057-0A53-18D2-945A66B0B792}"/>
              </a:ext>
            </a:extLst>
          </p:cNvPr>
          <p:cNvSpPr txBox="1"/>
          <p:nvPr/>
        </p:nvSpPr>
        <p:spPr>
          <a:xfrm>
            <a:off x="4993177" y="3569382"/>
            <a:ext cx="8215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+5%</a:t>
            </a:r>
          </a:p>
        </p:txBody>
      </p:sp>
      <p:sp>
        <p:nvSpPr>
          <p:cNvPr id="10" name="TextBox 9">
            <a:extLst>
              <a:ext uri="{FF2B5EF4-FFF2-40B4-BE49-F238E27FC236}">
                <a16:creationId xmlns:a16="http://schemas.microsoft.com/office/drawing/2014/main" id="{C4032A33-880E-5437-8096-D40AC66DC10A}"/>
              </a:ext>
            </a:extLst>
          </p:cNvPr>
          <p:cNvSpPr txBox="1"/>
          <p:nvPr/>
        </p:nvSpPr>
        <p:spPr>
          <a:xfrm>
            <a:off x="5933539" y="3708482"/>
            <a:ext cx="8215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+8%</a:t>
            </a:r>
          </a:p>
        </p:txBody>
      </p:sp>
      <p:sp>
        <p:nvSpPr>
          <p:cNvPr id="11" name="TextBox 10">
            <a:extLst>
              <a:ext uri="{FF2B5EF4-FFF2-40B4-BE49-F238E27FC236}">
                <a16:creationId xmlns:a16="http://schemas.microsoft.com/office/drawing/2014/main" id="{A9F7A6E8-CE2A-8EFF-7AF7-9A14C424CB12}"/>
              </a:ext>
            </a:extLst>
          </p:cNvPr>
          <p:cNvSpPr txBox="1"/>
          <p:nvPr/>
        </p:nvSpPr>
        <p:spPr>
          <a:xfrm>
            <a:off x="6868582" y="3784439"/>
            <a:ext cx="8215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-5%</a:t>
            </a:r>
          </a:p>
        </p:txBody>
      </p:sp>
      <p:sp>
        <p:nvSpPr>
          <p:cNvPr id="12" name="TextBox 11">
            <a:extLst>
              <a:ext uri="{FF2B5EF4-FFF2-40B4-BE49-F238E27FC236}">
                <a16:creationId xmlns:a16="http://schemas.microsoft.com/office/drawing/2014/main" id="{E9FC2AF8-931C-310C-C9B4-9A6908943F09}"/>
              </a:ext>
            </a:extLst>
          </p:cNvPr>
          <p:cNvSpPr txBox="1"/>
          <p:nvPr/>
        </p:nvSpPr>
        <p:spPr>
          <a:xfrm>
            <a:off x="7797476" y="3865486"/>
            <a:ext cx="8215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+84%</a:t>
            </a:r>
          </a:p>
        </p:txBody>
      </p:sp>
      <p:sp>
        <p:nvSpPr>
          <p:cNvPr id="13" name="TextBox 12">
            <a:extLst>
              <a:ext uri="{FF2B5EF4-FFF2-40B4-BE49-F238E27FC236}">
                <a16:creationId xmlns:a16="http://schemas.microsoft.com/office/drawing/2014/main" id="{D6AC7CA6-7F56-A74E-77BA-CD494FA693FE}"/>
              </a:ext>
            </a:extLst>
          </p:cNvPr>
          <p:cNvSpPr txBox="1"/>
          <p:nvPr/>
        </p:nvSpPr>
        <p:spPr>
          <a:xfrm>
            <a:off x="8743862" y="3932391"/>
            <a:ext cx="8215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-13%</a:t>
            </a:r>
          </a:p>
        </p:txBody>
      </p:sp>
      <p:sp>
        <p:nvSpPr>
          <p:cNvPr id="14" name="TextBox 13">
            <a:extLst>
              <a:ext uri="{FF2B5EF4-FFF2-40B4-BE49-F238E27FC236}">
                <a16:creationId xmlns:a16="http://schemas.microsoft.com/office/drawing/2014/main" id="{9EDDF840-7716-5F83-50FA-286135D6E9E8}"/>
              </a:ext>
            </a:extLst>
          </p:cNvPr>
          <p:cNvSpPr txBox="1"/>
          <p:nvPr/>
        </p:nvSpPr>
        <p:spPr>
          <a:xfrm>
            <a:off x="9679343" y="3996008"/>
            <a:ext cx="8215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-10%</a:t>
            </a:r>
          </a:p>
        </p:txBody>
      </p:sp>
    </p:spTree>
    <p:extLst>
      <p:ext uri="{BB962C8B-B14F-4D97-AF65-F5344CB8AC3E}">
        <p14:creationId xmlns:p14="http://schemas.microsoft.com/office/powerpoint/2010/main" val="245370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44BCDFA-3A25-9AD2-6C1C-DA6CC0C88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7385" y="1400488"/>
            <a:ext cx="1382685" cy="2587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endragon PLC - UK's Leading Automotive Retailer">
            <a:extLst>
              <a:ext uri="{FF2B5EF4-FFF2-40B4-BE49-F238E27FC236}">
                <a16:creationId xmlns:a16="http://schemas.microsoft.com/office/drawing/2014/main" id="{5837C3B8-8994-92E8-3610-A19A745BB6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6321" y="4914987"/>
            <a:ext cx="1515390" cy="3575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82DA77B-E1B1-4CC3-6AC0-A7FD5D6A92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8322" y="3314849"/>
            <a:ext cx="1528666" cy="2939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ile:Evri-Europe-GmBH-Logo-2022.webp - Wikimedia Commons">
            <a:extLst>
              <a:ext uri="{FF2B5EF4-FFF2-40B4-BE49-F238E27FC236}">
                <a16:creationId xmlns:a16="http://schemas.microsoft.com/office/drawing/2014/main" id="{9F4E47B7-3E4D-E040-D198-564603AECB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651" y="2259506"/>
            <a:ext cx="807674" cy="40383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ovo Nordisk logo — University of Oxford, Medical Sciences Division">
            <a:extLst>
              <a:ext uri="{FF2B5EF4-FFF2-40B4-BE49-F238E27FC236}">
                <a16:creationId xmlns:a16="http://schemas.microsoft.com/office/drawing/2014/main" id="{285542FF-8DF5-FB80-522A-2D402DA602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5437" y="1240132"/>
            <a:ext cx="814179" cy="57942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VIRGIN VOYAGES TAKES FUTURE SAILORS ON MUSICALLY GUIDED CINEMATIC JOURNEY  AT SEA">
            <a:extLst>
              <a:ext uri="{FF2B5EF4-FFF2-40B4-BE49-F238E27FC236}">
                <a16:creationId xmlns:a16="http://schemas.microsoft.com/office/drawing/2014/main" id="{17556BBD-FAAD-CAA9-C59B-5CE5AA49CBF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856" b="21381"/>
          <a:stretch/>
        </p:blipFill>
        <p:spPr bwMode="auto">
          <a:xfrm>
            <a:off x="3846715" y="3247397"/>
            <a:ext cx="1415826" cy="42883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WeAre8 - Products, Competitors, Financials, Employees, Headquarters  Locations">
            <a:extLst>
              <a:ext uri="{FF2B5EF4-FFF2-40B4-BE49-F238E27FC236}">
                <a16:creationId xmlns:a16="http://schemas.microsoft.com/office/drawing/2014/main" id="{66DC835F-EA77-643C-CD09-51A52DDD60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6089" y="1373105"/>
            <a:ext cx="1193627" cy="31347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attan Garden Furniture by Moda Furnishings | Online &amp; Instore">
            <a:extLst>
              <a:ext uri="{FF2B5EF4-FFF2-40B4-BE49-F238E27FC236}">
                <a16:creationId xmlns:a16="http://schemas.microsoft.com/office/drawing/2014/main" id="{46B961F1-E7CC-156F-2092-B5E410135E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9638" y="4003739"/>
            <a:ext cx="1054507" cy="51736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Visit NCY ǀ Official North Cyprus Tourism Guide">
            <a:extLst>
              <a:ext uri="{FF2B5EF4-FFF2-40B4-BE49-F238E27FC236}">
                <a16:creationId xmlns:a16="http://schemas.microsoft.com/office/drawing/2014/main" id="{942A926D-4B9C-0788-643D-9DC0BBD24E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683" y="2153610"/>
            <a:ext cx="1056675" cy="61562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NWCR | Tilney">
            <a:extLst>
              <a:ext uri="{FF2B5EF4-FFF2-40B4-BE49-F238E27FC236}">
                <a16:creationId xmlns:a16="http://schemas.microsoft.com/office/drawing/2014/main" id="{F365B1CA-CA8F-3752-EAFB-2BB50CEEA9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6129" y="4050577"/>
            <a:ext cx="988610" cy="42369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Bike Club Reviews | Read Customer Service Reviews of bikeclub.com">
            <a:extLst>
              <a:ext uri="{FF2B5EF4-FFF2-40B4-BE49-F238E27FC236}">
                <a16:creationId xmlns:a16="http://schemas.microsoft.com/office/drawing/2014/main" id="{B7AE9CD5-FE86-12DB-22CB-68703B7B1D8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000" y="1286484"/>
            <a:ext cx="1085368" cy="48672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Premium Liquid Collagen Supplements | Absolute Collagen – Absolute Collagen  EU">
            <a:extLst>
              <a:ext uri="{FF2B5EF4-FFF2-40B4-BE49-F238E27FC236}">
                <a16:creationId xmlns:a16="http://schemas.microsoft.com/office/drawing/2014/main" id="{572F9B6B-68F1-C3FB-7073-D5169E1C006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57145" y="4030968"/>
            <a:ext cx="808573" cy="462908"/>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Thames Water - The UK's largest water and wastewater company">
            <a:extLst>
              <a:ext uri="{FF2B5EF4-FFF2-40B4-BE49-F238E27FC236}">
                <a16:creationId xmlns:a16="http://schemas.microsoft.com/office/drawing/2014/main" id="{0859FFF1-8428-2824-757E-CB7F2F4DB5E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74852" y="2173272"/>
            <a:ext cx="576304" cy="5763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2" descr="CEJCT">
            <a:extLst>
              <a:ext uri="{FF2B5EF4-FFF2-40B4-BE49-F238E27FC236}">
                <a16:creationId xmlns:a16="http://schemas.microsoft.com/office/drawing/2014/main" id="{0D7D5986-A9FC-FD26-87E3-DF58F8B6990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51304" y="3218573"/>
            <a:ext cx="1116610" cy="486481"/>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The Trussell Trust - Stop UK Hunger">
            <a:extLst>
              <a:ext uri="{FF2B5EF4-FFF2-40B4-BE49-F238E27FC236}">
                <a16:creationId xmlns:a16="http://schemas.microsoft.com/office/drawing/2014/main" id="{91D813E8-4877-CA4B-46AB-748502D0884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53604" y="2011881"/>
            <a:ext cx="899086" cy="899086"/>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Utilita | Energy Suppliers | Switchcraft">
            <a:extLst>
              <a:ext uri="{FF2B5EF4-FFF2-40B4-BE49-F238E27FC236}">
                <a16:creationId xmlns:a16="http://schemas.microsoft.com/office/drawing/2014/main" id="{DF192C7B-EC94-9ECD-5250-28FBE063654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105" y="3089237"/>
            <a:ext cx="1098118" cy="745152"/>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Garden Sheds and Garden Buildings | Tiger Sheds">
            <a:extLst>
              <a:ext uri="{FF2B5EF4-FFF2-40B4-BE49-F238E27FC236}">
                <a16:creationId xmlns:a16="http://schemas.microsoft.com/office/drawing/2014/main" id="{830C2910-A43E-7FD1-C44D-847AB87C16D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6038" y="4035816"/>
            <a:ext cx="1220696" cy="4532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0">
            <a:extLst>
              <a:ext uri="{FF2B5EF4-FFF2-40B4-BE49-F238E27FC236}">
                <a16:creationId xmlns:a16="http://schemas.microsoft.com/office/drawing/2014/main" id="{1E68B63C-1080-018E-596A-5AE667C2CFE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02885" y="2288402"/>
            <a:ext cx="875372" cy="346045"/>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Simply Business - business insurance made for you | public liability,  professional indemnity, landlord insurance &amp; more - Simply Business UK">
            <a:extLst>
              <a:ext uri="{FF2B5EF4-FFF2-40B4-BE49-F238E27FC236}">
                <a16:creationId xmlns:a16="http://schemas.microsoft.com/office/drawing/2014/main" id="{FC7A5E30-57D7-D123-FFA1-39D979130FB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75784" y="2248471"/>
            <a:ext cx="1213946" cy="425906"/>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Clim8 | The app for sustainable investments">
            <a:extLst>
              <a:ext uri="{FF2B5EF4-FFF2-40B4-BE49-F238E27FC236}">
                <a16:creationId xmlns:a16="http://schemas.microsoft.com/office/drawing/2014/main" id="{F1C78614-9BD7-1FEF-B8F2-C4D25C69B7F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87257" y="2338452"/>
            <a:ext cx="768820" cy="245945"/>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Animals Asia Foundation US - Idealist">
            <a:extLst>
              <a:ext uri="{FF2B5EF4-FFF2-40B4-BE49-F238E27FC236}">
                <a16:creationId xmlns:a16="http://schemas.microsoft.com/office/drawing/2014/main" id="{2FF120B5-79B1-B478-8F5C-117BAB85422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794251" y="4815530"/>
            <a:ext cx="745453" cy="556440"/>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34">
            <a:extLst>
              <a:ext uri="{FF2B5EF4-FFF2-40B4-BE49-F238E27FC236}">
                <a16:creationId xmlns:a16="http://schemas.microsoft.com/office/drawing/2014/main" id="{491CD732-A778-D64C-47B7-B3396E372E37}"/>
              </a:ext>
            </a:extLst>
          </p:cNvPr>
          <p:cNvSpPr>
            <a:spLocks noGrp="1"/>
          </p:cNvSpPr>
          <p:nvPr>
            <p:ph type="title"/>
          </p:nvPr>
        </p:nvSpPr>
        <p:spPr/>
        <p:txBody>
          <a:bodyPr/>
          <a:lstStyle/>
          <a:p>
            <a:r>
              <a:rPr lang="en-GB"/>
              <a:t>959 advertisers used TV for the first time in 2022</a:t>
            </a:r>
          </a:p>
        </p:txBody>
      </p:sp>
      <p:pic>
        <p:nvPicPr>
          <p:cNvPr id="1096" name="Picture 72" descr="Wish Reveals New Brand Amidst Major Overhaul of User Experience | Business  Wire">
            <a:extLst>
              <a:ext uri="{FF2B5EF4-FFF2-40B4-BE49-F238E27FC236}">
                <a16:creationId xmlns:a16="http://schemas.microsoft.com/office/drawing/2014/main" id="{A4E64ED5-9AA6-89F7-06A4-6C4CF561E78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68331" y="4966765"/>
            <a:ext cx="768820" cy="253971"/>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Exoticca - Current Openings">
            <a:extLst>
              <a:ext uri="{FF2B5EF4-FFF2-40B4-BE49-F238E27FC236}">
                <a16:creationId xmlns:a16="http://schemas.microsoft.com/office/drawing/2014/main" id="{2DB4445F-A0A7-D715-A7DA-FE8BC46CE70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95150" y="4119103"/>
            <a:ext cx="1224077" cy="286638"/>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a:extLst>
              <a:ext uri="{FF2B5EF4-FFF2-40B4-BE49-F238E27FC236}">
                <a16:creationId xmlns:a16="http://schemas.microsoft.com/office/drawing/2014/main" id="{FA5EF4C0-B559-4B2F-087E-62249D2A32B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662769" y="3257726"/>
            <a:ext cx="952754" cy="408174"/>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a:extLst>
              <a:ext uri="{FF2B5EF4-FFF2-40B4-BE49-F238E27FC236}">
                <a16:creationId xmlns:a16="http://schemas.microsoft.com/office/drawing/2014/main" id="{1A09967B-D0F1-52B4-E0E4-219602BE46E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603696" y="3280097"/>
            <a:ext cx="1054508" cy="363433"/>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Fixter : actu, infos, fiche entreprise - Maddyness Fixter">
            <a:extLst>
              <a:ext uri="{FF2B5EF4-FFF2-40B4-BE49-F238E27FC236}">
                <a16:creationId xmlns:a16="http://schemas.microsoft.com/office/drawing/2014/main" id="{06F71207-FE77-44AA-3C51-60C6A11B1B3F}"/>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5838" t="27122" r="15747" b="27726"/>
          <a:stretch/>
        </p:blipFill>
        <p:spPr bwMode="auto">
          <a:xfrm>
            <a:off x="6299304" y="4885071"/>
            <a:ext cx="1138330" cy="417358"/>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descr="Beauty Pie - TheIndustry.beauty">
            <a:extLst>
              <a:ext uri="{FF2B5EF4-FFF2-40B4-BE49-F238E27FC236}">
                <a16:creationId xmlns:a16="http://schemas.microsoft.com/office/drawing/2014/main" id="{3C938D06-E3FF-17FF-D18E-45C7D2AD5DB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01720" y="4852303"/>
            <a:ext cx="1097487" cy="482895"/>
          </a:xfrm>
          <a:prstGeom prst="rect">
            <a:avLst/>
          </a:prstGeom>
          <a:noFill/>
          <a:extLst>
            <a:ext uri="{909E8E84-426E-40DD-AFC4-6F175D3DCCD1}">
              <a14:hiddenFill xmlns:a14="http://schemas.microsoft.com/office/drawing/2010/main">
                <a:solidFill>
                  <a:srgbClr val="FFFFFF"/>
                </a:solidFill>
              </a14:hiddenFill>
            </a:ext>
          </a:extLst>
        </p:spPr>
      </p:pic>
      <p:sp>
        <p:nvSpPr>
          <p:cNvPr id="1041" name="TextBox 1040">
            <a:extLst>
              <a:ext uri="{FF2B5EF4-FFF2-40B4-BE49-F238E27FC236}">
                <a16:creationId xmlns:a16="http://schemas.microsoft.com/office/drawing/2014/main" id="{CB998709-5A5B-34BB-622E-89E57E4E65FD}"/>
              </a:ext>
            </a:extLst>
          </p:cNvPr>
          <p:cNvSpPr txBox="1"/>
          <p:nvPr/>
        </p:nvSpPr>
        <p:spPr>
          <a:xfrm>
            <a:off x="360000" y="5400000"/>
            <a:ext cx="8958799" cy="246221"/>
          </a:xfrm>
          <a:prstGeom prst="rect">
            <a:avLst/>
          </a:prstGeom>
          <a:noFill/>
        </p:spPr>
        <p:txBody>
          <a:bodyPr wrap="square" rtlCol="0">
            <a:spAutoFit/>
          </a:bodyPr>
          <a:lstStyle/>
          <a:p>
            <a:pPr algn="l"/>
            <a:r>
              <a:rPr lang="en-GB" sz="1000">
                <a:solidFill>
                  <a:schemeClr val="bg2"/>
                </a:solidFill>
              </a:rPr>
              <a:t>Source: Nielsen Ad Intel / Sky – New to TV advertisers classed as those not advertising on TV 5 years prior (2017—2021) on Linear TV and Sky </a:t>
            </a:r>
            <a:r>
              <a:rPr lang="en-GB" sz="1000" err="1">
                <a:solidFill>
                  <a:schemeClr val="bg2"/>
                </a:solidFill>
              </a:rPr>
              <a:t>AdSmart</a:t>
            </a:r>
            <a:r>
              <a:rPr lang="en-GB" sz="1000">
                <a:solidFill>
                  <a:schemeClr val="bg2"/>
                </a:solidFill>
              </a:rPr>
              <a:t>  </a:t>
            </a:r>
          </a:p>
        </p:txBody>
      </p:sp>
      <p:pic>
        <p:nvPicPr>
          <p:cNvPr id="1120" name="Picture 96" descr="Trading on OTCQX Market - 07:00:07 18 Jul 2021 - WINE News article | London  Stock Exchange">
            <a:extLst>
              <a:ext uri="{FF2B5EF4-FFF2-40B4-BE49-F238E27FC236}">
                <a16:creationId xmlns:a16="http://schemas.microsoft.com/office/drawing/2014/main" id="{58C596EA-FC44-B0EE-7A81-0B154AD67201}"/>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10322" r="10826"/>
          <a:stretch/>
        </p:blipFill>
        <p:spPr bwMode="auto">
          <a:xfrm>
            <a:off x="5155337" y="1250797"/>
            <a:ext cx="1057475" cy="5580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ous">
            <a:extLst>
              <a:ext uri="{FF2B5EF4-FFF2-40B4-BE49-F238E27FC236}">
                <a16:creationId xmlns:a16="http://schemas.microsoft.com/office/drawing/2014/main" id="{7A3B6BB3-60A6-6C85-4237-C1B36945849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651544" y="4101611"/>
            <a:ext cx="965623" cy="3216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altown Limited - Certified B Corporation - B Lab Global">
            <a:extLst>
              <a:ext uri="{FF2B5EF4-FFF2-40B4-BE49-F238E27FC236}">
                <a16:creationId xmlns:a16="http://schemas.microsoft.com/office/drawing/2014/main" id="{87D657C6-5737-C846-0947-BC048538A537}"/>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069520" y="4944726"/>
            <a:ext cx="1873167" cy="2980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est Teas Online - Buy Tea Online - Online Tea Shop – teapigs.co.uk">
            <a:extLst>
              <a:ext uri="{FF2B5EF4-FFF2-40B4-BE49-F238E27FC236}">
                <a16:creationId xmlns:a16="http://schemas.microsoft.com/office/drawing/2014/main" id="{0258E320-83AF-96E3-9556-41CD6E9BE6BC}"/>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714556" y="4113399"/>
            <a:ext cx="1366577" cy="29804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44F536A7-F5AB-53B7-90F4-89FC80DE90C8}"/>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155824" y="4858242"/>
            <a:ext cx="1557079" cy="47101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ractive delivers high-quality pet tracking service | Orange Business  Services">
            <a:extLst>
              <a:ext uri="{FF2B5EF4-FFF2-40B4-BE49-F238E27FC236}">
                <a16:creationId xmlns:a16="http://schemas.microsoft.com/office/drawing/2014/main" id="{526B0390-83EB-AF9F-0D35-69523C60DAA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688533" y="1316211"/>
            <a:ext cx="1473462" cy="42726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Wise Payments Limited - Open Banking">
            <a:extLst>
              <a:ext uri="{FF2B5EF4-FFF2-40B4-BE49-F238E27FC236}">
                <a16:creationId xmlns:a16="http://schemas.microsoft.com/office/drawing/2014/main" id="{E176DDCB-45FB-F028-6045-ADBCCEE73EAC}"/>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637716" y="1382653"/>
            <a:ext cx="1213946" cy="29438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ere We Flo Reviews | Read Customer Service Reviews of hereweflo.co">
            <a:extLst>
              <a:ext uri="{FF2B5EF4-FFF2-40B4-BE49-F238E27FC236}">
                <a16:creationId xmlns:a16="http://schemas.microsoft.com/office/drawing/2014/main" id="{90B832D8-AEF5-A460-B990-C84B4E08BA29}"/>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b="29375"/>
          <a:stretch/>
        </p:blipFill>
        <p:spPr bwMode="auto">
          <a:xfrm>
            <a:off x="2135004" y="3325001"/>
            <a:ext cx="1275930" cy="27362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areShare | Fighting hunger, tackling food waste in the UK">
            <a:extLst>
              <a:ext uri="{FF2B5EF4-FFF2-40B4-BE49-F238E27FC236}">
                <a16:creationId xmlns:a16="http://schemas.microsoft.com/office/drawing/2014/main" id="{55E87F1A-F326-C30D-82EF-0EDB528F0EF0}"/>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0350217" y="2259298"/>
            <a:ext cx="1054508" cy="404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61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97A06-CAC0-4DDF-B871-8431F53727D6}"/>
              </a:ext>
            </a:extLst>
          </p:cNvPr>
          <p:cNvSpPr>
            <a:spLocks noGrp="1"/>
          </p:cNvSpPr>
          <p:nvPr>
            <p:ph type="title"/>
          </p:nvPr>
        </p:nvSpPr>
        <p:spPr/>
        <p:txBody>
          <a:bodyPr/>
          <a:lstStyle/>
          <a:p>
            <a:r>
              <a:rPr lang="en-GB" dirty="0"/>
              <a:t>TV is a driver for ecommerce businesses</a:t>
            </a:r>
          </a:p>
        </p:txBody>
      </p:sp>
      <p:sp>
        <p:nvSpPr>
          <p:cNvPr id="3" name="Text Placeholder 2">
            <a:extLst>
              <a:ext uri="{FF2B5EF4-FFF2-40B4-BE49-F238E27FC236}">
                <a16:creationId xmlns:a16="http://schemas.microsoft.com/office/drawing/2014/main" id="{8017D379-6859-47B0-8778-BA7EE55F360B}"/>
              </a:ext>
            </a:extLst>
          </p:cNvPr>
          <p:cNvSpPr>
            <a:spLocks noGrp="1"/>
          </p:cNvSpPr>
          <p:nvPr>
            <p:ph type="body" sz="quarter" idx="15"/>
          </p:nvPr>
        </p:nvSpPr>
        <p:spPr/>
        <p:txBody>
          <a:bodyPr/>
          <a:lstStyle/>
          <a:p>
            <a:pPr>
              <a:spcBef>
                <a:spcPts val="0"/>
              </a:spcBef>
            </a:pPr>
            <a:r>
              <a:rPr lang="en-GB" dirty="0"/>
              <a:t>Source: Media Mix Navigator– Online retailer, Brand size £200m, Budget £10m, Mass market. Very low risk </a:t>
            </a:r>
          </a:p>
          <a:p>
            <a:pPr>
              <a:spcBef>
                <a:spcPts val="0"/>
              </a:spcBef>
            </a:pPr>
            <a:r>
              <a:rPr lang="en-GB" dirty="0"/>
              <a:t>Campaign uplift = return during campaign + following 3 months.  Base sales = sustained sales over three years. </a:t>
            </a:r>
          </a:p>
        </p:txBody>
      </p:sp>
      <p:graphicFrame>
        <p:nvGraphicFramePr>
          <p:cNvPr id="6" name="Chart 5">
            <a:extLst>
              <a:ext uri="{FF2B5EF4-FFF2-40B4-BE49-F238E27FC236}">
                <a16:creationId xmlns:a16="http://schemas.microsoft.com/office/drawing/2014/main" id="{4B52F583-7053-4225-B107-AAE2906C2BFB}"/>
              </a:ext>
            </a:extLst>
          </p:cNvPr>
          <p:cNvGraphicFramePr/>
          <p:nvPr>
            <p:extLst>
              <p:ext uri="{D42A27DB-BD31-4B8C-83A1-F6EECF244321}">
                <p14:modId xmlns:p14="http://schemas.microsoft.com/office/powerpoint/2010/main" val="2226838681"/>
              </p:ext>
            </p:extLst>
          </p:nvPr>
        </p:nvGraphicFramePr>
        <p:xfrm>
          <a:off x="479427" y="1188085"/>
          <a:ext cx="10778186" cy="40846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966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961CC26-284A-475D-78B8-AFFAEDF62212}"/>
              </a:ext>
            </a:extLst>
          </p:cNvPr>
          <p:cNvPicPr>
            <a:picLocks noChangeAspect="1"/>
          </p:cNvPicPr>
          <p:nvPr/>
        </p:nvPicPr>
        <p:blipFill>
          <a:blip r:embed="rId3"/>
          <a:stretch>
            <a:fillRect/>
          </a:stretch>
        </p:blipFill>
        <p:spPr>
          <a:xfrm>
            <a:off x="4898025" y="1196590"/>
            <a:ext cx="2395949" cy="1343708"/>
          </a:xfrm>
          <a:prstGeom prst="rect">
            <a:avLst/>
          </a:prstGeom>
          <a:ln>
            <a:solidFill>
              <a:schemeClr val="bg1">
                <a:lumMod val="85000"/>
              </a:schemeClr>
            </a:solidFill>
          </a:ln>
        </p:spPr>
      </p:pic>
      <p:pic>
        <p:nvPicPr>
          <p:cNvPr id="25" name="Picture 24">
            <a:extLst>
              <a:ext uri="{FF2B5EF4-FFF2-40B4-BE49-F238E27FC236}">
                <a16:creationId xmlns:a16="http://schemas.microsoft.com/office/drawing/2014/main" id="{EA9DA5E9-CA66-D693-6E58-FE1DDC828A89}"/>
              </a:ext>
            </a:extLst>
          </p:cNvPr>
          <p:cNvPicPr>
            <a:picLocks noChangeAspect="1"/>
          </p:cNvPicPr>
          <p:nvPr/>
        </p:nvPicPr>
        <p:blipFill>
          <a:blip r:embed="rId4"/>
          <a:stretch>
            <a:fillRect/>
          </a:stretch>
        </p:blipFill>
        <p:spPr>
          <a:xfrm>
            <a:off x="8632666" y="1235038"/>
            <a:ext cx="2397988" cy="1352268"/>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4E1C7D89-DA4C-0CB3-7795-88169A7EC64E}"/>
              </a:ext>
            </a:extLst>
          </p:cNvPr>
          <p:cNvPicPr>
            <a:picLocks noChangeAspect="1"/>
          </p:cNvPicPr>
          <p:nvPr/>
        </p:nvPicPr>
        <p:blipFill>
          <a:blip r:embed="rId5"/>
          <a:stretch>
            <a:fillRect/>
          </a:stretch>
        </p:blipFill>
        <p:spPr>
          <a:xfrm>
            <a:off x="1080159" y="1196590"/>
            <a:ext cx="2397987" cy="1341215"/>
          </a:xfrm>
          <a:prstGeom prst="rect">
            <a:avLst/>
          </a:prstGeom>
          <a:ln>
            <a:solidFill>
              <a:schemeClr val="bg1">
                <a:lumMod val="85000"/>
              </a:schemeClr>
            </a:solidFill>
          </a:ln>
        </p:spPr>
      </p:pic>
      <p:sp>
        <p:nvSpPr>
          <p:cNvPr id="12" name="Title 11">
            <a:extLst>
              <a:ext uri="{FF2B5EF4-FFF2-40B4-BE49-F238E27FC236}">
                <a16:creationId xmlns:a16="http://schemas.microsoft.com/office/drawing/2014/main" id="{D28145F7-25B2-4F74-975A-95FAF2F2BA73}"/>
              </a:ext>
            </a:extLst>
          </p:cNvPr>
          <p:cNvSpPr>
            <a:spLocks noGrp="1"/>
          </p:cNvSpPr>
          <p:nvPr>
            <p:ph type="title"/>
          </p:nvPr>
        </p:nvSpPr>
        <p:spPr/>
        <p:txBody>
          <a:bodyPr/>
          <a:lstStyle/>
          <a:p>
            <a:r>
              <a:rPr lang="en-GB" dirty="0"/>
              <a:t>What does TV advertising offer ecommerce businesses?</a:t>
            </a:r>
          </a:p>
        </p:txBody>
      </p:sp>
      <p:sp>
        <p:nvSpPr>
          <p:cNvPr id="14" name="Text Placeholder 4">
            <a:hlinkClick r:id="rId6" action="ppaction://hlinksldjump"/>
            <a:extLst>
              <a:ext uri="{FF2B5EF4-FFF2-40B4-BE49-F238E27FC236}">
                <a16:creationId xmlns:a16="http://schemas.microsoft.com/office/drawing/2014/main" id="{68BC45B3-1400-4E0A-8E07-9E2D9DC40DF6}"/>
              </a:ext>
            </a:extLst>
          </p:cNvPr>
          <p:cNvSpPr txBox="1">
            <a:spLocks/>
          </p:cNvSpPr>
          <p:nvPr/>
        </p:nvSpPr>
        <p:spPr>
          <a:xfrm>
            <a:off x="1106235" y="2732137"/>
            <a:ext cx="2361600" cy="830609"/>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3"/>
                </a:solidFill>
              </a:rPr>
              <a:t>Scale &amp; broad reach</a:t>
            </a:r>
          </a:p>
        </p:txBody>
      </p:sp>
      <p:cxnSp>
        <p:nvCxnSpPr>
          <p:cNvPr id="17" name="Straight Connector 16">
            <a:extLst>
              <a:ext uri="{FF2B5EF4-FFF2-40B4-BE49-F238E27FC236}">
                <a16:creationId xmlns:a16="http://schemas.microsoft.com/office/drawing/2014/main" id="{7DB4AD0B-8A97-448A-B1EC-0E5C66F11797}"/>
              </a:ext>
            </a:extLst>
          </p:cNvPr>
          <p:cNvCxnSpPr>
            <a:cxnSpLocks/>
          </p:cNvCxnSpPr>
          <p:nvPr/>
        </p:nvCxnSpPr>
        <p:spPr>
          <a:xfrm>
            <a:off x="1127835" y="2683174"/>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19" name="Text Placeholder 6">
            <a:hlinkClick r:id="rId6" action="ppaction://hlinksldjump"/>
            <a:extLst>
              <a:ext uri="{FF2B5EF4-FFF2-40B4-BE49-F238E27FC236}">
                <a16:creationId xmlns:a16="http://schemas.microsoft.com/office/drawing/2014/main" id="{7BCF7368-57B9-4689-BB8C-0218F9BA2909}"/>
              </a:ext>
            </a:extLst>
          </p:cNvPr>
          <p:cNvSpPr txBox="1">
            <a:spLocks/>
          </p:cNvSpPr>
          <p:nvPr/>
        </p:nvSpPr>
        <p:spPr>
          <a:xfrm>
            <a:off x="4883177" y="2732137"/>
            <a:ext cx="2361600" cy="663264"/>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4"/>
                </a:solidFill>
              </a:rPr>
              <a:t>Delivers good ROI performance</a:t>
            </a:r>
          </a:p>
          <a:p>
            <a:pPr algn="ctr"/>
            <a:endParaRPr lang="en-GB" sz="1800" b="1" dirty="0"/>
          </a:p>
        </p:txBody>
      </p:sp>
      <p:sp>
        <p:nvSpPr>
          <p:cNvPr id="20" name="Text Placeholder 7">
            <a:hlinkClick r:id="rId7" action="ppaction://hlinksldjump"/>
            <a:extLst>
              <a:ext uri="{FF2B5EF4-FFF2-40B4-BE49-F238E27FC236}">
                <a16:creationId xmlns:a16="http://schemas.microsoft.com/office/drawing/2014/main" id="{BBA14D8D-650D-41D5-8F76-626AB09DF7AF}"/>
              </a:ext>
            </a:extLst>
          </p:cNvPr>
          <p:cNvSpPr txBox="1">
            <a:spLocks/>
          </p:cNvSpPr>
          <p:nvPr/>
        </p:nvSpPr>
        <p:spPr>
          <a:xfrm>
            <a:off x="8663610" y="2732137"/>
            <a:ext cx="2340000" cy="479430"/>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FFCD00"/>
                </a:solidFill>
              </a:rPr>
              <a:t>Low short-term risk</a:t>
            </a:r>
          </a:p>
          <a:p>
            <a:endParaRPr lang="en-GB" sz="1800" b="1" dirty="0"/>
          </a:p>
        </p:txBody>
      </p:sp>
      <p:sp>
        <p:nvSpPr>
          <p:cNvPr id="21" name="Text Placeholder 12">
            <a:hlinkClick r:id="rId8" action="ppaction://hlinksldjump"/>
            <a:extLst>
              <a:ext uri="{FF2B5EF4-FFF2-40B4-BE49-F238E27FC236}">
                <a16:creationId xmlns:a16="http://schemas.microsoft.com/office/drawing/2014/main" id="{D7C9BE12-578A-43FF-92F5-3BAC2B2B35E2}"/>
              </a:ext>
            </a:extLst>
          </p:cNvPr>
          <p:cNvSpPr txBox="1">
            <a:spLocks/>
          </p:cNvSpPr>
          <p:nvPr/>
        </p:nvSpPr>
        <p:spPr>
          <a:xfrm>
            <a:off x="1138146" y="5026542"/>
            <a:ext cx="2340000" cy="479430"/>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5"/>
                </a:solidFill>
              </a:rPr>
              <a:t>Highly trusted</a:t>
            </a:r>
          </a:p>
          <a:p>
            <a:pPr algn="ctr"/>
            <a:endParaRPr lang="en-GB" sz="1800" b="1" dirty="0"/>
          </a:p>
        </p:txBody>
      </p:sp>
      <p:cxnSp>
        <p:nvCxnSpPr>
          <p:cNvPr id="22" name="Straight Connector 21">
            <a:extLst>
              <a:ext uri="{FF2B5EF4-FFF2-40B4-BE49-F238E27FC236}">
                <a16:creationId xmlns:a16="http://schemas.microsoft.com/office/drawing/2014/main" id="{98241783-2C60-4351-9C6D-7D20DF51B2EC}"/>
              </a:ext>
            </a:extLst>
          </p:cNvPr>
          <p:cNvCxnSpPr>
            <a:cxnSpLocks/>
          </p:cNvCxnSpPr>
          <p:nvPr/>
        </p:nvCxnSpPr>
        <p:spPr>
          <a:xfrm>
            <a:off x="4889981" y="2683174"/>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E62360-6975-45F2-B1B3-C6885ECD6D23}"/>
              </a:ext>
            </a:extLst>
          </p:cNvPr>
          <p:cNvCxnSpPr>
            <a:cxnSpLocks/>
          </p:cNvCxnSpPr>
          <p:nvPr/>
        </p:nvCxnSpPr>
        <p:spPr>
          <a:xfrm>
            <a:off x="8641032" y="2683174"/>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D76DA05-E3D8-47CF-B837-7B3363510E3D}"/>
              </a:ext>
            </a:extLst>
          </p:cNvPr>
          <p:cNvCxnSpPr>
            <a:cxnSpLocks/>
          </p:cNvCxnSpPr>
          <p:nvPr/>
        </p:nvCxnSpPr>
        <p:spPr>
          <a:xfrm>
            <a:off x="1138146" y="4977579"/>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9" name="Text Placeholder 4">
            <a:hlinkClick r:id="rId7" action="ppaction://hlinksldjump"/>
            <a:extLst>
              <a:ext uri="{FF2B5EF4-FFF2-40B4-BE49-F238E27FC236}">
                <a16:creationId xmlns:a16="http://schemas.microsoft.com/office/drawing/2014/main" id="{4A323971-AC4F-4DB2-9ED4-8C036A370068}"/>
              </a:ext>
            </a:extLst>
          </p:cNvPr>
          <p:cNvSpPr txBox="1">
            <a:spLocks/>
          </p:cNvSpPr>
          <p:nvPr/>
        </p:nvSpPr>
        <p:spPr>
          <a:xfrm>
            <a:off x="4891704" y="4998146"/>
            <a:ext cx="2332638" cy="830609"/>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3"/>
                </a:solidFill>
              </a:rPr>
              <a:t>Makes brand more famous</a:t>
            </a:r>
          </a:p>
        </p:txBody>
      </p:sp>
      <p:sp>
        <p:nvSpPr>
          <p:cNvPr id="11" name="Text Placeholder 6">
            <a:hlinkClick r:id="rId7" action="ppaction://hlinksldjump"/>
            <a:extLst>
              <a:ext uri="{FF2B5EF4-FFF2-40B4-BE49-F238E27FC236}">
                <a16:creationId xmlns:a16="http://schemas.microsoft.com/office/drawing/2014/main" id="{BBABB6AF-1028-4A8C-89AD-2AB094606B51}"/>
              </a:ext>
            </a:extLst>
          </p:cNvPr>
          <p:cNvSpPr txBox="1">
            <a:spLocks/>
          </p:cNvSpPr>
          <p:nvPr/>
        </p:nvSpPr>
        <p:spPr>
          <a:xfrm>
            <a:off x="8637901" y="4998146"/>
            <a:ext cx="2361600" cy="663264"/>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4"/>
                </a:solidFill>
              </a:rPr>
              <a:t>Boost effects of other advertising</a:t>
            </a:r>
          </a:p>
          <a:p>
            <a:pPr algn="ctr"/>
            <a:endParaRPr lang="en-GB" sz="1800" b="1" dirty="0"/>
          </a:p>
        </p:txBody>
      </p:sp>
      <p:cxnSp>
        <p:nvCxnSpPr>
          <p:cNvPr id="35" name="Straight Connector 34">
            <a:extLst>
              <a:ext uri="{FF2B5EF4-FFF2-40B4-BE49-F238E27FC236}">
                <a16:creationId xmlns:a16="http://schemas.microsoft.com/office/drawing/2014/main" id="{DB44FF16-EBC6-44D8-B5A3-6CB79DDE9176}"/>
              </a:ext>
            </a:extLst>
          </p:cNvPr>
          <p:cNvCxnSpPr>
            <a:cxnSpLocks/>
          </p:cNvCxnSpPr>
          <p:nvPr/>
        </p:nvCxnSpPr>
        <p:spPr>
          <a:xfrm>
            <a:off x="4891703" y="4977579"/>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03B76AA-02BF-453A-A4AB-518D2235099D}"/>
              </a:ext>
            </a:extLst>
          </p:cNvPr>
          <p:cNvCxnSpPr>
            <a:cxnSpLocks/>
          </p:cNvCxnSpPr>
          <p:nvPr/>
        </p:nvCxnSpPr>
        <p:spPr>
          <a:xfrm>
            <a:off x="8639618" y="4977579"/>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pic>
        <p:nvPicPr>
          <p:cNvPr id="40" name="Picture 39">
            <a:hlinkClick r:id="rId7" action="ppaction://hlinksldjump"/>
            <a:extLst>
              <a:ext uri="{FF2B5EF4-FFF2-40B4-BE49-F238E27FC236}">
                <a16:creationId xmlns:a16="http://schemas.microsoft.com/office/drawing/2014/main" id="{9C1619A2-C96D-4B62-9AEA-1A2DF24CFF4A}"/>
              </a:ext>
            </a:extLst>
          </p:cNvPr>
          <p:cNvPicPr>
            <a:picLocks/>
          </p:cNvPicPr>
          <p:nvPr/>
        </p:nvPicPr>
        <p:blipFill rotWithShape="1">
          <a:blip r:embed="rId9" cstate="screen">
            <a:extLst>
              <a:ext uri="{28A0092B-C50C-407E-A947-70E740481C1C}">
                <a14:useLocalDpi xmlns:a14="http://schemas.microsoft.com/office/drawing/2010/main"/>
              </a:ext>
            </a:extLst>
          </a:blip>
          <a:srcRect/>
          <a:stretch/>
        </p:blipFill>
        <p:spPr>
          <a:xfrm>
            <a:off x="8637901" y="3543581"/>
            <a:ext cx="2361600" cy="1324800"/>
          </a:xfrm>
          <a:prstGeom prst="rect">
            <a:avLst/>
          </a:prstGeom>
          <a:ln>
            <a:solidFill>
              <a:schemeClr val="bg1">
                <a:lumMod val="85000"/>
              </a:schemeClr>
            </a:solidFill>
          </a:ln>
        </p:spPr>
      </p:pic>
      <p:pic>
        <p:nvPicPr>
          <p:cNvPr id="10" name="Picture 9">
            <a:extLst>
              <a:ext uri="{FF2B5EF4-FFF2-40B4-BE49-F238E27FC236}">
                <a16:creationId xmlns:a16="http://schemas.microsoft.com/office/drawing/2014/main" id="{899318C5-5F5C-41BF-6CDF-190740DECDFF}"/>
              </a:ext>
            </a:extLst>
          </p:cNvPr>
          <p:cNvPicPr>
            <a:picLocks noChangeAspect="1"/>
          </p:cNvPicPr>
          <p:nvPr/>
        </p:nvPicPr>
        <p:blipFill>
          <a:blip r:embed="rId10"/>
          <a:stretch>
            <a:fillRect/>
          </a:stretch>
        </p:blipFill>
        <p:spPr>
          <a:xfrm>
            <a:off x="1069848" y="3485906"/>
            <a:ext cx="2397987" cy="1347902"/>
          </a:xfrm>
          <a:prstGeom prst="rect">
            <a:avLst/>
          </a:prstGeom>
          <a:ln>
            <a:solidFill>
              <a:schemeClr val="bg1">
                <a:lumMod val="85000"/>
              </a:schemeClr>
            </a:solidFill>
          </a:ln>
        </p:spPr>
      </p:pic>
      <p:pic>
        <p:nvPicPr>
          <p:cNvPr id="15" name="Picture 14">
            <a:extLst>
              <a:ext uri="{FF2B5EF4-FFF2-40B4-BE49-F238E27FC236}">
                <a16:creationId xmlns:a16="http://schemas.microsoft.com/office/drawing/2014/main" id="{8D065FBE-521E-DD30-653B-5F52AA0D498F}"/>
              </a:ext>
            </a:extLst>
          </p:cNvPr>
          <p:cNvPicPr>
            <a:picLocks noChangeAspect="1"/>
          </p:cNvPicPr>
          <p:nvPr/>
        </p:nvPicPr>
        <p:blipFill>
          <a:blip r:embed="rId11"/>
          <a:stretch>
            <a:fillRect/>
          </a:stretch>
        </p:blipFill>
        <p:spPr>
          <a:xfrm>
            <a:off x="4889981" y="3474678"/>
            <a:ext cx="2416231" cy="1359130"/>
          </a:xfrm>
          <a:prstGeom prst="rect">
            <a:avLst/>
          </a:prstGeom>
          <a:ln>
            <a:solidFill>
              <a:schemeClr val="bg1">
                <a:lumMod val="85000"/>
              </a:schemeClr>
            </a:solidFill>
          </a:ln>
        </p:spPr>
      </p:pic>
    </p:spTree>
    <p:extLst>
      <p:ext uri="{BB962C8B-B14F-4D97-AF65-F5344CB8AC3E}">
        <p14:creationId xmlns:p14="http://schemas.microsoft.com/office/powerpoint/2010/main" val="255251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1BC5D7A4-3702-4732-A945-074A345B1728"/>
  <p:tag name="ISPRINGONLINEFOLDERID" val="0"/>
  <p:tag name="ISPRINGONLINEFOLDERPATH" val="Content List"/>
  <p:tag name="ISPRINGCLOUDFOLDERDOMAIN" val="https://thinkbox.ispringcloud.eu"/>
  <p:tag name="ISPRING_PLAYERS_CUSTOMIZATION" val="UEsDBBQAAgAIAKaF/E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aJeFA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Jol4UE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Jol4UK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CaJeFC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CaJeFA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bWbiUJNhwnhWDwAA+xwAABcAAAB1bml2ZXJzYWwvdW5pdmVyc2FsLnBuZ+2Za1SS2frAsZtNnXTW6dR0UmTmzDROY2rqpIYC5akcUzG18o41pqaF5iiiGFBzppzywjRNklemzAsaoIl4QbDGhBIvKQLljYqM4E3J5KIgcLDmrPX/+v/uh3e9a+/9e/bez7P3fvbzrH3lCNJ/04btG0Ag0KaA7w+EgUCrA0GgVU3r11lqApJebbP8rDLD/P1A9EF7haWwJnl/8H4QqJm0cenkWkv5k3PfR2WCQFt3LH9WAWFfvQOB7H8NOLD/aA5qZlLa+EoXx5/jpDhp/VPv/s7i0dyOJ/xGn0RvvPVz6toHx6OW9p/ceVPg8o/Cw6ddr/68K+zO9s1riAd3+4Xd3vbm4L67f9iNFfiFf9Ox/quca/s+QV3WQrblUmCqAfl53Z7MpNf9pTAf+dxl67yk1z4eckPlXg+pvL+iJTmpp0v9vrFFYIuAGt7WCPKmMuWOViBQ9vG2EMwRzRNvSYLCKcKhINmipLdzQwFO+4OiVF5F2rgKBKrwFPnnNav1ttJfNlrUqzguCkhWtuQqDoBAF4QNUEU/xza20HHVXy0jn1iYuspIS3n9w7+DQPs+L7FUrGpeAwJ9+ovFJBf27bKMu+YHC/b5pxbDgi6uoCvoCrqCrqAr6Aq6gq6gK+gKuoKuoP9fVHy1xmcQn6RtdayqwBvYUgrH1OOVlNRKRR8fp7NOogXMIivQ0+IMqfZ4ub5KIDXNtzjNRIjvYargZhpUw4HI4Zq+5izV6s+S001v+AZp1V7lKOsuuoy1BwTiA+EUw5+DXQvxhhut8BSYf2s/fWZIgm7v72SkTkfiXnfIdd07WqjUZbwJLHO6Wp7zp3rW7T7tFqpp6sYRZa4pxvUhBixyZ3tjYtL0wb/cSHjMPlxOGatNiVnNV7VLnRkCrYV/HO6axLEkqwaSmL0nBe/P9sWUp72/1GfB7YfuoPH/aJNqrjzzn2XvzpO6Ev5VVTWBUV3izBfx8c/JcC52L5aoLvOZNS1cFD67qyO+Gps5Pt5pAqeTbI3v+QypDXYq86R2Kv5R28zt6RJOITVLWj9PWIiY6uya44YKxLl6ZjRjrkvgEiEJlSbjpbK5cmYRVsDJ+9u596NsMxu6PCM4ZrxWg8qPhH5xnaXpTM2fr8qUJ+uMysUOH2r4lmOYKsVc6+rYB0d9aJgo+RAlfuf9yODJpFbOmRgJi/FrvczpW71215awnZ9vdW57mxg0wE4fzQXc9e9TSzuLoTSuagMVyhXX0bE4U09Jo6BBwBDQEnnz6BHPKWfdsoXCusfvCa6Lc5lA+BC7XG/c0Zzl9zUawIiQyUb2my1GKk5DKMUWHe8IOh7eFtP7IGeig1TZbZrtyzEUWoWHDrs1n+44WOfsruKGysE9HSXURMBAU+XFssSNKvKWKAwEerZD31ZCxfgMRo6J7wDrThiUX0aztXmHhQEADLopHMIPBLjffhy1OnrHWVydb6VnQ4SJDz7l6Xhwv/SygnUXu6iUdsKg9yw6vmEefD3pVSsHdw/psb7o2LYNDRtu9ZTEZE18jT4zglndhGfr+Zt4y307hxO3w2jmbx+OfFLKpJG+nbF31BwmEifOXMPJT+gHrcuv3z5RSFKgS/2Sh38UoHinh/EJk5GpAhdy8fgddHBnGogFvO8hzSK+VWnvYCCVtR3q3nyZZ2TJx8UKramUnVp6I/TVpN3P4pcMHA7dzeOrWROHdjl3pv9SI/o6zgs0njlBNKq/Co42D6eUVZuOjZX/PRCx8MA2KYKB4qRB8frydG4Hsb/1n2QKilc/GKEEol0G1FBU3kwrIKcMqn/EdQyr8+IwIyx4AzPTV9StpiDPaGb9jIQ+d4gwAb9lhxA7W7JYWTP8YQdmP7VoII2yqID1SFDcyncow+uFFO7sA2vIhCFXReUXQdNiawfD+SGOHyb3O2IzfBZbi+ceNFyD4fX1ughBlt5dmNl38rqYyBxUe96cjdFB1bq9dGF90hKuAk6YKA4XAnGJxe8NgTGkmpbkocHBir2Z99Ftk56G117dHd0Pz6bnVxczNnkgXeOFgq84ocBHlRxyX10D5EQltU5bDJSikK5eZQRGI3JM7N8atEtjkwalZX0jmmZmWJcONOS8mYkZfqLqGs3Y4gK+a4x4pQSulnVW2sSkDac8PqkrguIL2VzKqARzPj8KT5SpYCJdNB/MimVHNTPfuNVWrT8My64RAhlpUEWn1dNi/eSN6iAcsv4zAY5nfJQ9O9Gx+pYHjDNqSnCOiA9JeP6ytyCPTzI8EiDH1lVjkibWyXAaOBb9n7l3R4PRLXrchITOANrHbOYHY3j4OUzSpDR+LHWXBkz1PISPw1WLkP4h0m1CkKLomBBjWJCR4rv7obGdp4GFXLtsHFhW2ZWdpXTH1ZKFAo1Gg3FIXF7MsWHYrrOp+R3Y2OtjUZRo5uqB4VF0qFXoeIcJ3HPL76vJdZilBZuBrmkbH7SyyXCI+kQhAE44afCSaV2KzNhkg/3cOZoumi4mc1JS9BfZEFulvBvioWyurYWw9e1QjonWo5kdybKciHNL8DzFe9OXc3rhkFWrNMpQaHxJVKl1hFMwr1EJ5/zakBCwi9DInyKDKT7KBWjaBAKVOJK9jebBQSbGMqJJULo4z9d3tpxcFs2IrguL172I5mpngHOu0iFqK175LnQqSkk1+I05FJx1LtEfUhW5IdOXXOTwCTtW3RAC6RzOF+XySrHnh9RQPXKKr9uE8uBUQGM99y47a9dgxD7y3FyDQ7XSLeG8bzn8mmhzciW8MmsSZN8dvKRh5xqKON3esNihzzA5pUY+AflPxI0nrmM1n0lLSpngQ0AQLRCGyJ5Qs97gZ1E6uC/d4M1J21Ji/DOBgq1QeEofjuK/QJMOsrYGcl6kfhmSjLMub8tQtrsPdtm9arJLxYGNsKxJCfiW9IcKFBI8KxsLdUSfeb5Qo6DMpazXqGWBAbbvUj6Y0dNNaORNPWYYeWVTpLuyM6VwXx4S7JJibkb8KDFU4RcBbvlvrJ7TlQr0E0MfJ0Q6dMV4/mk+sJcpydyOx0fJpoPqyAo0lxownnCNxg+jLWTpbUR2uVM8qqzPe94FO6wRBTGqu/OhsV6n8XHY0TLF9OgLarXlkNyfCxQiJPMOCP1cjTrh0cnrdLsLsrYrCiOPWlw+RbI/tsZe6xMIM6YF8iMuHdIbJYmO6PxhqHD8j1oxjUtXsSmb65q/K4NTss/dQMkVao2zwZf99s5M86MrOclU2as7D8M4YCi31/v/LgxxK6cQQm105EBjzVqFTM46w3PkZXwwBcr8ws5AegiEqLzEhLP4ONd6EjHnlu5LgEkg1/v9UEGY+l4I6W2c1/kviI3rUcFjNtWY2rb9wRzZsXiJ6UditzCyYVqoJmhPn6fPKAAArwkOmvxsRBt5qpH4/JbnoWjFlJtCJqy8i0Uq3S175z/22f8OTr/gVpLKGypDutbZkIMtVinoAuSDA4SXeAQijz+DtT/CF6UofO8Xjahl+6mOPGissrlBmjHLvxxGisLgut954H+6GyDZdH/O0HeDr4VckVAUBFmWPrfaRAObcdx6vFg9ONKlMEpNum+ITz7/y4J1lHn9QrSurEf7wHBeUxzW3XMU8K3sYS1Cw3WXmLCtzz74gllfDUbh83DheEL3lr0uEruz0c/m036Fc12qkWc4m4Vkidc+Yrps04ggyJXoSwdP28RdZ2HCvjgamqW6ZEgmzpGJsDy93ZDDO5E/vX+Q8IrLSTyw2d4lGDas8f9brdKtBsmgLOqhzh5wlHr5FvXhGidVKsR2hpemHUVSzWdP5CHumWhRamsHnLS50EDCV/0Gv9Ladwe9OzoZZ6dW+xwwwnSdQ+PWkBA7CYOSXgfhA0B520BEZaftHXTGTRovLFhaeqj1Wm3zsGivMiKLryia8vILgSBEXq/U696oznTt55HGCslSflEx7t+1aJhm1jb+JsfIsn27dtiJ0eUu0aHOZ6SXRrMGr7tsbE8aDoLkKzNOLNXvw0+SdqD1PyFDlq9UWXEmpZSzWA1RIf7FgFtOlEJNOKVKFqvtVoGtjL5uZSgUn98llUVlj3gu+6BNPIWX92FGHi0c4tWg2L1dZwAAi0fCn3ecbUJz+0bR8bqLTGebFk1kA7UozGnqdTC6CZU0sf9Zb8A4TglG4LO11mTT7nVhYZaIbCTRSnL2Q5gAK18wl6TdCAAQUHSmosCWP9NUaLmcX/MsUupBCiddJcPsvLq1w3C9ew8b8DLlZA/1IuRb559TjONvEVwdcde7CPP7+Dl54pbxMouzOiuRVOX8aA7NbXOkGd58N+AxBIO0Pbj3Mfbw1+TbKbG/17qppxlm4O088T0pTwkoFCTjwPUWW8Jb3ctBb8f4DWtsDiNcG59+jJJQuEWR0f/1ZCVzqlrorpGoxMaFuM2BjqdGWA6cGZiKYtSZY2Gf+hHN/cSppsw4fpEgFv/Cp2Vc1WW+PN2+54738z/U8/eufgxkVFPWLg4KHTnt0ofIaJ46hP+C/r/QyD89Tzdk/8sfv2XTBVkdFKjhSru9Y/zV1R+nw9ucFOdv6SOtWA8uiatiDlYLd5MhhO/ohoa/xH9QZB3OuL9fYbGFJuq1rKqagNp+YWCcJzMPlDG51XGUYLiKbh/INrGmB24mojBISE+jNLRsNjaEmP6Y/y4NvdPG+xtj192X7YjiUHKc5JrFu5UD9WbzSECFHlbJpFdHJ0UkT5pDUqpuJKSQnZaSBtw1McRVvsaL+a5xuXp9MQYPg3FM93us4Xof6+z7HZi/tG/QB81n+J4UJ6a9nB8B2ZPilow1iVonLIZo8kb9Ebu3BNnj2ovOLOGEShdv5SXpUO3my9ug/Y5Eoy4Zaxojvyz2dhy/NESE8azSF3WNZjsiCnQiSnNbTH877sKO7ygwzLfC+XOrpvuajxYDx54KPRu5yiWtjnBaaznHD785nPoMGtK5CwSiP7uEHz+mc8KmEAkiTHxvdPPDgTl6C2TcMFmD0Atd+d6p0ry5Xk7i/wROuDVnFVAXqNJ4/YDUNPlMKM3RXj6iZxMX6jgkQOTuZ0nYxI4laaGIxQfsZFW7sZiD2AlvkCmZWQ4W6dwPCZ13iwLBsAaBzjU2IqGZiy/8ZVeWn9SOYUZKySjCnqr1lqboY46V1O5g0w0nUu/ymyOyXFldxolsWBzbHMJba8kNkQXK21VA89H5pTbUTbx2ZDrna0vaGHcMfBSmFvcnmW03F+f/fPD3UBpo+VXzIPIA3e/ET/8FUEsDBBQAAgAIAG1m4lAfHhdHSwAAAGoAAAAbAAAAdW5pdmVyc2FsL3VuaXZlcnNhbC5wbmcueG1ss7GvyM1RKEstKs7Mz7NVMtQzULK34+WyKShKLctMLVeoAIoBBSFASaESyDVCcMszU0oybJUsDC0RYhmpmekZJbZKZoYmcEF9oJEAUEsBAgAAFAACAAgApoX8SqkBxHb7AgAAsAgAABQAAAAAAAAAAQAAAAAAAAAAAHVuaXZlcnNhbC9wbGF5ZXIueG1sUEsBAgAAFAACAAgAJol4UDG0PgfdBAAAahIAAB0AAAAAAAAAAQAAAAAALQMAAHVuaXZlcnNhbC9jb21tb25fbWVzc2FnZXMubG5nUEsBAgAAFAACAAgAJol4UEdLVwP8AwAAFxEAACcAAAAAAAAAAQAAAAAARQgAAHVuaXZlcnNhbC9mbGFzaF9wdWJsaXNoaW5nX3NldHRpbmdzLnhtbFBLAQIAABQAAgAIACaJeFChhBdN4wIAAJQKAAAhAAAAAAAAAAEAAAAAAIYMAAB1bml2ZXJzYWwvZmxhc2hfc2tpbl9zZXR0aW5ncy54bWxQSwECAAAUAAIACAAmiXhQqWCQH+gDAACoEAAAJgAAAAAAAAABAAAAAACoDwAAdW5pdmVyc2FsL2h0bWxfcHVibGlzaGluZ19zZXR0aW5ncy54bWxQSwECAAAUAAIACAAmiXhQMmKji5ABAAADBgAAHwAAAAAAAAABAAAAAADUEwAAdW5pdmVyc2FsL2h0bWxfc2tpbl9zZXR0aW5ncy5qc1BLAQIAABQAAgAIAG1m4lCTYcJ4Vg8AAPscAAAXAAAAAAAAAAAAAAAAAKEVAAB1bml2ZXJzYWwvdW5pdmVyc2FsLnBuZ1BLAQIAABQAAgAIAG1m4lAfHhdHSwAAAGoAAAAbAAAAAAAAAAEAAAAAACwlAAB1bml2ZXJzYWwvdW5pdmVyc2FsLnBuZy54bWxQSwUGAAAAAAgACABgAgAAsCUAAAAA"/>
  <p:tag name="ISPRING_PRESENTATION_TITLE" val="Ecommerce Nickable charts"/>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CLOUDFOLDERID" val="614"/>
  <p:tag name="ISPRINGCLOUDFOLDERPATH" val="Repository/Nickable Charts/ecommerc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5495</Words>
  <Application>Microsoft Office PowerPoint</Application>
  <PresentationFormat>Widescreen</PresentationFormat>
  <Paragraphs>505</Paragraphs>
  <Slides>22</Slides>
  <Notes>22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arial</vt:lpstr>
      <vt:lpstr>arial</vt:lpstr>
      <vt:lpstr>Arial (Headings)</vt:lpstr>
      <vt:lpstr>Calibri</vt:lpstr>
      <vt:lpstr>Century Gothic</vt:lpstr>
      <vt:lpstr>FedraSerifA-Book</vt:lpstr>
      <vt:lpstr>NeueHaasUnicaPro-Heavy</vt:lpstr>
      <vt:lpstr>proxima-nova</vt:lpstr>
      <vt:lpstr>Verdana</vt:lpstr>
      <vt:lpstr>1_Thinkbox</vt:lpstr>
      <vt:lpstr>Thinkbox_Red</vt:lpstr>
      <vt:lpstr>Thinkbox</vt:lpstr>
      <vt:lpstr>Ecommerce nickable charts</vt:lpstr>
      <vt:lpstr>In the busy online world, reaching new customers is vital</vt:lpstr>
      <vt:lpstr>Online brands require more brand advertising to drive growth</vt:lpstr>
      <vt:lpstr>If you are in an online category, you desperately need to reach broadly. You need to reach everyone in the category, and you need to reach them early and prime them… Otherwise it’s just a bidding war at that last moment of decision. And if you don’t have a powerful brand it’s going to get expensive and it’s going to get ineffective.  The online world is no place for weak brands</vt:lpstr>
      <vt:lpstr>Multi-screening brings the high-street to the living room</vt:lpstr>
      <vt:lpstr>Online born businesses are the biggest investors in TV</vt:lpstr>
      <vt:lpstr>959 advertisers used TV for the first time in 2022</vt:lpstr>
      <vt:lpstr>TV is a driver for ecommerce businesses</vt:lpstr>
      <vt:lpstr>What does TV advertising offer ecommerce businesses?</vt:lpstr>
      <vt:lpstr>Commercial TV delivers scale</vt:lpstr>
      <vt:lpstr>Both linear TV and BVOD deliver good ROI performance</vt:lpstr>
      <vt:lpstr>The predictability of payback varies greatly by channel</vt:lpstr>
      <vt:lpstr>TV advertising is the most trusted</vt:lpstr>
      <vt:lpstr>TV advertising makes brands more famous</vt:lpstr>
      <vt:lpstr>TV boosts effects of other ad channels by up to 54%</vt:lpstr>
      <vt:lpstr>Case studies</vt:lpstr>
      <vt:lpstr>How PrettyLittleThing became a PrettyBigThing </vt:lpstr>
      <vt:lpstr>Get Minted with Vinted</vt:lpstr>
      <vt:lpstr>Readly leverages TV to reach digital magazine subscribers</vt:lpstr>
      <vt:lpstr>TV advertising drove uplifts in search for Serenata Flowers</vt:lpstr>
      <vt:lpstr>TV advertising drove uplifts in search for Mindful Chef</vt:lpstr>
      <vt:lpstr>Broadcaster case studies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Ecommerce Nickable charts</dc:title>
  <dc:creator>Oliver Robertson</dc:creator>
  <cp:lastModifiedBy>Nailah Uddin</cp:lastModifiedBy>
  <cp:revision>153</cp:revision>
  <dcterms:created xsi:type="dcterms:W3CDTF">2020-07-03T15:07:38Z</dcterms:created>
  <dcterms:modified xsi:type="dcterms:W3CDTF">2023-08-11T15:34:06Z</dcterms:modified>
</cp:coreProperties>
</file>