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2.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93.xml" ContentType="application/vnd.openxmlformats-officedocument.presentationml.tags+xml"/>
  <Override PartName="/ppt/notesSlides/notesSlide12.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charts/chart15.xml" ContentType="application/vnd.openxmlformats-officedocument.drawingml.chart+xml"/>
  <Override PartName="/ppt/theme/themeOverride11.xml" ContentType="application/vnd.openxmlformats-officedocument.themeOverride+xml"/>
  <Override PartName="/ppt/tags/tag94.xml" ContentType="application/vnd.openxmlformats-officedocument.presentationml.tags+xml"/>
  <Override PartName="/ppt/notesSlides/notesSlide13.xml" ContentType="application/vnd.openxmlformats-officedocument.presentationml.notesSlide+xml"/>
  <Override PartName="/ppt/charts/chart16.xml" ContentType="application/vnd.openxmlformats-officedocument.drawingml.chart+xml"/>
  <Override PartName="/ppt/theme/themeOverride12.xml" ContentType="application/vnd.openxmlformats-officedocument.themeOverride+xml"/>
  <Override PartName="/ppt/charts/chart17.xml" ContentType="application/vnd.openxmlformats-officedocument.drawingml.chart+xml"/>
  <Override PartName="/ppt/theme/themeOverride13.xml" ContentType="application/vnd.openxmlformats-officedocument.themeOverride+xml"/>
  <Override PartName="/ppt/charts/chart18.xml" ContentType="application/vnd.openxmlformats-officedocument.drawingml.chart+xml"/>
  <Override PartName="/ppt/theme/themeOverride14.xml" ContentType="application/vnd.openxmlformats-officedocument.themeOverride+xml"/>
  <Override PartName="/ppt/charts/chart19.xml" ContentType="application/vnd.openxmlformats-officedocument.drawingml.chart+xml"/>
  <Override PartName="/ppt/theme/themeOverride15.xml" ContentType="application/vnd.openxmlformats-officedocument.themeOverride+xml"/>
  <Override PartName="/ppt/charts/chart20.xml" ContentType="application/vnd.openxmlformats-officedocument.drawingml.chart+xml"/>
  <Override PartName="/ppt/theme/themeOverride16.xml" ContentType="application/vnd.openxmlformats-officedocument.themeOverride+xml"/>
  <Override PartName="/ppt/charts/chart21.xml" ContentType="application/vnd.openxmlformats-officedocument.drawingml.chart+xml"/>
  <Override PartName="/ppt/theme/themeOverride17.xml" ContentType="application/vnd.openxmlformats-officedocument.themeOverride+xml"/>
  <Override PartName="/ppt/charts/chart22.xml" ContentType="application/vnd.openxmlformats-officedocument.drawingml.chart+xml"/>
  <Override PartName="/ppt/theme/themeOverride18.xml" ContentType="application/vnd.openxmlformats-officedocument.themeOverride+xml"/>
  <Override PartName="/ppt/charts/chart23.xml" ContentType="application/vnd.openxmlformats-officedocument.drawingml.chart+xml"/>
  <Override PartName="/ppt/theme/themeOverride19.xml" ContentType="application/vnd.openxmlformats-officedocument.themeOverride+xml"/>
  <Override PartName="/ppt/charts/chart24.xml" ContentType="application/vnd.openxmlformats-officedocument.drawingml.chart+xml"/>
  <Override PartName="/ppt/theme/themeOverride20.xml" ContentType="application/vnd.openxmlformats-officedocument.themeOverride+xml"/>
  <Override PartName="/ppt/charts/chart25.xml" ContentType="application/vnd.openxmlformats-officedocument.drawingml.chart+xml"/>
  <Override PartName="/ppt/theme/themeOverride21.xml" ContentType="application/vnd.openxmlformats-officedocument.themeOverride+xml"/>
  <Override PartName="/ppt/charts/chart26.xml" ContentType="application/vnd.openxmlformats-officedocument.drawingml.chart+xml"/>
  <Override PartName="/ppt/theme/themeOverride2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2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3" r:id="rId3"/>
  </p:sldMasterIdLst>
  <p:notesMasterIdLst>
    <p:notesMasterId r:id="rId25"/>
  </p:notesMasterIdLst>
  <p:sldIdLst>
    <p:sldId id="4721" r:id="rId4"/>
    <p:sldId id="4707" r:id="rId5"/>
    <p:sldId id="4708" r:id="rId6"/>
    <p:sldId id="4665" r:id="rId7"/>
    <p:sldId id="4733" r:id="rId8"/>
    <p:sldId id="2147376076" r:id="rId9"/>
    <p:sldId id="2147376259" r:id="rId10"/>
    <p:sldId id="4711" r:id="rId11"/>
    <p:sldId id="2147376075" r:id="rId12"/>
    <p:sldId id="2147376073" r:id="rId13"/>
    <p:sldId id="291" r:id="rId14"/>
    <p:sldId id="2147376074" r:id="rId15"/>
    <p:sldId id="11442" r:id="rId16"/>
    <p:sldId id="4712" r:id="rId17"/>
    <p:sldId id="4701" r:id="rId18"/>
    <p:sldId id="2147376261" r:id="rId19"/>
    <p:sldId id="2147376262" r:id="rId20"/>
    <p:sldId id="2147376263" r:id="rId21"/>
    <p:sldId id="2147376264" r:id="rId22"/>
    <p:sldId id="2147376348" r:id="rId23"/>
    <p:sldId id="11444"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DBD"/>
    <a:srgbClr val="BD09A7"/>
    <a:srgbClr val="FFCC00"/>
    <a:srgbClr val="766ACE"/>
    <a:srgbClr val="BCCF0F"/>
    <a:srgbClr val="9CCD9A"/>
    <a:srgbClr val="372D87"/>
    <a:srgbClr val="DBDBDB"/>
    <a:srgbClr val="E7E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9" autoAdjust="0"/>
    <p:restoredTop sz="71429" autoAdjust="0"/>
  </p:normalViewPr>
  <p:slideViewPr>
    <p:cSldViewPr snapToGrid="0">
      <p:cViewPr varScale="1">
        <p:scale>
          <a:sx n="79" d="100"/>
          <a:sy n="79" d="100"/>
        </p:scale>
        <p:origin x="1830"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1.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2.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6.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7.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8.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9.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0.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1.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4.xml"/><Relationship Id="rId1" Type="http://schemas.microsoft.com/office/2011/relationships/chartStyle" Target="style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5.xml"/><Relationship Id="rId1" Type="http://schemas.microsoft.com/office/2011/relationships/chartStyle" Target="style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1968365645613E-2"/>
          <c:y val="3.4038851494660509E-2"/>
          <c:w val="0.89962483798603632"/>
          <c:h val="0.72955875341596566"/>
        </c:manualLayout>
      </c:layout>
      <c:barChart>
        <c:barDir val="col"/>
        <c:grouping val="clustered"/>
        <c:varyColors val="0"/>
        <c:ser>
          <c:idx val="0"/>
          <c:order val="0"/>
          <c:tx>
            <c:strRef>
              <c:f>Sheet1!$B$1</c:f>
              <c:strCache>
                <c:ptCount val="1"/>
                <c:pt idx="0">
                  <c:v>2023</c:v>
                </c:pt>
              </c:strCache>
            </c:strRef>
          </c:tx>
          <c:spPr>
            <a:solidFill>
              <a:srgbClr val="00A5D7"/>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E50-4AF0-8F19-218E9BC36232}"/>
              </c:ext>
            </c:extLst>
          </c:dPt>
          <c:dPt>
            <c:idx val="10"/>
            <c:invertIfNegative val="0"/>
            <c:bubble3D val="0"/>
            <c:spPr>
              <a:solidFill>
                <a:srgbClr val="00A5D7"/>
              </a:solidFill>
              <a:ln>
                <a:noFill/>
              </a:ln>
              <a:effectLst/>
            </c:spPr>
            <c:extLst>
              <c:ext xmlns:c16="http://schemas.microsoft.com/office/drawing/2014/chart" uri="{C3380CC4-5D6E-409C-BE32-E72D297353CC}">
                <c16:uniqueId val="{00000003-5E50-4AF0-8F19-218E9BC36232}"/>
              </c:ext>
            </c:extLst>
          </c:dPt>
          <c:cat>
            <c:strRef>
              <c:f>Sheet1!$A$2:$A$12</c:f>
              <c:strCache>
                <c:ptCount val="11"/>
                <c:pt idx="0">
                  <c:v>Online Born</c:v>
                </c:pt>
                <c:pt idx="1">
                  <c:v>Food</c:v>
                </c:pt>
                <c:pt idx="2">
                  <c:v>Cosmetics &amp; Personal Care</c:v>
                </c:pt>
                <c:pt idx="3">
                  <c:v>Entertainment &amp; Leisure</c:v>
                </c:pt>
                <c:pt idx="4">
                  <c:v>Government Social Political Organisation</c:v>
                </c:pt>
                <c:pt idx="5">
                  <c:v>Household Fmcg</c:v>
                </c:pt>
                <c:pt idx="6">
                  <c:v>Finance</c:v>
                </c:pt>
                <c:pt idx="7">
                  <c:v>Telecoms</c:v>
                </c:pt>
                <c:pt idx="8">
                  <c:v>Travel &amp; Transport</c:v>
                </c:pt>
                <c:pt idx="9">
                  <c:v>Automotive</c:v>
                </c:pt>
                <c:pt idx="10">
                  <c:v>Health &amp; Wellbeing</c:v>
                </c:pt>
              </c:strCache>
            </c:strRef>
          </c:cat>
          <c:val>
            <c:numRef>
              <c:f>Sheet1!$B$2:$B$12</c:f>
              <c:numCache>
                <c:formatCode>_-* #,##0_-;\-* #,##0_-;_-* "-"??_-;_-@_-</c:formatCode>
                <c:ptCount val="11"/>
                <c:pt idx="0">
                  <c:v>829.12310000000002</c:v>
                </c:pt>
                <c:pt idx="1">
                  <c:v>517.58360000000005</c:v>
                </c:pt>
                <c:pt idx="2">
                  <c:v>424.0446</c:v>
                </c:pt>
                <c:pt idx="3">
                  <c:v>336.34199999999998</c:v>
                </c:pt>
                <c:pt idx="4">
                  <c:v>319.79820000000001</c:v>
                </c:pt>
                <c:pt idx="5">
                  <c:v>289.9837</c:v>
                </c:pt>
                <c:pt idx="6">
                  <c:v>288.78469999999999</c:v>
                </c:pt>
                <c:pt idx="7">
                  <c:v>277.37389999999999</c:v>
                </c:pt>
                <c:pt idx="8">
                  <c:v>275.69490000000002</c:v>
                </c:pt>
                <c:pt idx="9">
                  <c:v>235.39080000000001</c:v>
                </c:pt>
                <c:pt idx="10">
                  <c:v>181.18610000000001</c:v>
                </c:pt>
              </c:numCache>
            </c:numRef>
          </c:val>
          <c:extLst>
            <c:ext xmlns:c16="http://schemas.microsoft.com/office/drawing/2014/chart" uri="{C3380CC4-5D6E-409C-BE32-E72D297353CC}">
              <c16:uniqueId val="{00000004-5E50-4AF0-8F19-218E9BC36232}"/>
            </c:ext>
          </c:extLst>
        </c:ser>
        <c:dLbls>
          <c:showLegendKey val="0"/>
          <c:showVal val="0"/>
          <c:showCatName val="0"/>
          <c:showSerName val="0"/>
          <c:showPercent val="0"/>
          <c:showBubbleSize val="0"/>
        </c:dLbls>
        <c:gapWidth val="43"/>
        <c:overlap val="-27"/>
        <c:axId val="466111976"/>
        <c:axId val="466112304"/>
      </c:barChart>
      <c:catAx>
        <c:axId val="4661119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66112304"/>
        <c:crosses val="autoZero"/>
        <c:auto val="1"/>
        <c:lblAlgn val="ctr"/>
        <c:lblOffset val="100"/>
        <c:noMultiLvlLbl val="0"/>
      </c:catAx>
      <c:valAx>
        <c:axId val="466112304"/>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6111976"/>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6A-4EEC-94C1-E472FDD36E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Sheet1!$B$5:$C$5</c:f>
              <c:numCache>
                <c:formatCode>0%</c:formatCode>
                <c:ptCount val="2"/>
                <c:pt idx="0">
                  <c:v>0.19</c:v>
                </c:pt>
                <c:pt idx="1">
                  <c:v>0.81</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Sheet1!$B$8:$C$8</c:f>
              <c:numCache>
                <c:formatCode>0%</c:formatCode>
                <c:ptCount val="2"/>
                <c:pt idx="0">
                  <c:v>0.34</c:v>
                </c:pt>
                <c:pt idx="1">
                  <c:v>0.66</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9C-4BC1-97DC-9812F36967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Sheet1!$B$2:$C$2</c:f>
              <c:numCache>
                <c:formatCode>0%</c:formatCode>
                <c:ptCount val="2"/>
                <c:pt idx="0">
                  <c:v>0.66</c:v>
                </c:pt>
                <c:pt idx="1">
                  <c:v>0.34</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0640230318396E-2"/>
          <c:y val="4.7079623610325985E-2"/>
          <c:w val="0.8929190565685563"/>
          <c:h val="0.82150175078970067"/>
        </c:manualLayout>
      </c:layout>
      <c:barChart>
        <c:barDir val="col"/>
        <c:grouping val="clustered"/>
        <c:varyColors val="0"/>
        <c:ser>
          <c:idx val="0"/>
          <c:order val="0"/>
          <c:tx>
            <c:strRef>
              <c:f>Sheet1!$B$1</c:f>
              <c:strCache>
                <c:ptCount val="1"/>
                <c:pt idx="0">
                  <c:v>10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Sheet1!$B$2:$B$16</c:f>
              <c:numCache>
                <c:formatCode>General</c:formatCode>
                <c:ptCount val="15"/>
              </c:numCache>
            </c:numRef>
          </c:val>
          <c:extLst>
            <c:ext xmlns:c16="http://schemas.microsoft.com/office/drawing/2014/chart" uri="{C3380CC4-5D6E-409C-BE32-E72D297353CC}">
              <c16:uniqueId val="{00000000-D8AF-4069-B4F1-6A6C4443B6CD}"/>
            </c:ext>
          </c:extLst>
        </c:ser>
        <c:ser>
          <c:idx val="1"/>
          <c:order val="1"/>
          <c:tx>
            <c:strRef>
              <c:f>Sheet1!$C$1</c:f>
              <c:strCache>
                <c:ptCount val="1"/>
                <c:pt idx="0">
                  <c:v>20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Sheet1!$C$2:$C$16</c:f>
              <c:numCache>
                <c:formatCode>General</c:formatCode>
                <c:ptCount val="15"/>
              </c:numCache>
            </c:numRef>
          </c:val>
          <c:extLst>
            <c:ext xmlns:c16="http://schemas.microsoft.com/office/drawing/2014/chart" uri="{C3380CC4-5D6E-409C-BE32-E72D297353CC}">
              <c16:uniqueId val="{00000001-D8AF-4069-B4F1-6A6C4443B6CD}"/>
            </c:ext>
          </c:extLst>
        </c:ser>
        <c:ser>
          <c:idx val="2"/>
          <c:order val="2"/>
          <c:tx>
            <c:strRef>
              <c:f>Sheet1!$D$1</c:f>
              <c:strCache>
                <c:ptCount val="1"/>
                <c:pt idx="0">
                  <c:v>30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Sheet1!$D$2:$D$16</c:f>
              <c:numCache>
                <c:formatCode>General</c:formatCode>
                <c:ptCount val="15"/>
              </c:numCache>
            </c:numRef>
          </c:val>
          <c:extLst>
            <c:ext xmlns:c16="http://schemas.microsoft.com/office/drawing/2014/chart" uri="{C3380CC4-5D6E-409C-BE32-E72D297353CC}">
              <c16:uniqueId val="{00000002-D8AF-4069-B4F1-6A6C4443B6CD}"/>
            </c:ext>
          </c:extLst>
        </c:ser>
        <c:ser>
          <c:idx val="3"/>
          <c:order val="3"/>
          <c:tx>
            <c:strRef>
              <c:f>Sheet1!$E$1</c:f>
              <c:strCache>
                <c:ptCount val="1"/>
                <c:pt idx="0">
                  <c:v>40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Sheet1!$E$2:$E$16</c:f>
              <c:numCache>
                <c:formatCode>General</c:formatCode>
                <c:ptCount val="15"/>
              </c:numCache>
            </c:numRef>
          </c:val>
          <c:extLst>
            <c:ext xmlns:c16="http://schemas.microsoft.com/office/drawing/2014/chart" uri="{C3380CC4-5D6E-409C-BE32-E72D297353CC}">
              <c16:uniqueId val="{00000003-D8AF-4069-B4F1-6A6C4443B6CD}"/>
            </c:ext>
          </c:extLst>
        </c:ser>
        <c:ser>
          <c:idx val="4"/>
          <c:order val="4"/>
          <c:tx>
            <c:strRef>
              <c:f>Sheet1!$F$1</c:f>
              <c:strCache>
                <c:ptCount val="1"/>
                <c:pt idx="0">
                  <c:v>50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Sheet1!$F$2:$F$16</c:f>
              <c:numCache>
                <c:formatCode>General</c:formatCode>
                <c:ptCount val="15"/>
              </c:numCache>
            </c:numRef>
          </c:val>
          <c:extLst>
            <c:ext xmlns:c16="http://schemas.microsoft.com/office/drawing/2014/chart" uri="{C3380CC4-5D6E-409C-BE32-E72D297353CC}">
              <c16:uniqueId val="{00000004-D8AF-4069-B4F1-6A6C4443B6CD}"/>
            </c:ext>
          </c:extLst>
        </c:ser>
        <c:dLbls>
          <c:showLegendKey val="0"/>
          <c:showVal val="0"/>
          <c:showCatName val="0"/>
          <c:showSerName val="0"/>
          <c:showPercent val="0"/>
          <c:showBubbleSize val="0"/>
        </c:dLbls>
        <c:gapWidth val="150"/>
        <c:axId val="544967984"/>
        <c:axId val="544971968"/>
      </c:barChart>
      <c:catAx>
        <c:axId val="544967984"/>
        <c:scaling>
          <c:orientation val="minMax"/>
        </c:scaling>
        <c:delete val="0"/>
        <c:axPos val="b"/>
        <c:numFmt formatCode="General" sourceLinked="0"/>
        <c:majorTickMark val="out"/>
        <c:minorTickMark val="none"/>
        <c:tickLblPos val="nextTo"/>
        <c:spPr>
          <a:ln>
            <a:noFill/>
          </a:ln>
        </c:spPr>
        <c:txPr>
          <a:bodyPr/>
          <a:lstStyle/>
          <a:p>
            <a:pPr>
              <a:defRPr sz="1200" b="1"/>
            </a:pPr>
            <a:endParaRPr lang="en-US"/>
          </a:p>
        </c:txPr>
        <c:crossAx val="544971968"/>
        <c:crosses val="autoZero"/>
        <c:auto val="1"/>
        <c:lblAlgn val="ctr"/>
        <c:lblOffset val="100"/>
        <c:tickMarkSkip val="1"/>
        <c:noMultiLvlLbl val="0"/>
      </c:catAx>
      <c:valAx>
        <c:axId val="544971968"/>
        <c:scaling>
          <c:orientation val="minMax"/>
          <c:max val="50"/>
          <c:min val="0"/>
        </c:scaling>
        <c:delete val="0"/>
        <c:axPos val="l"/>
        <c:numFmt formatCode="#,##0" sourceLinked="0"/>
        <c:majorTickMark val="out"/>
        <c:minorTickMark val="none"/>
        <c:tickLblPos val="nextTo"/>
        <c:spPr>
          <a:ln>
            <a:noFill/>
          </a:ln>
        </c:spPr>
        <c:txPr>
          <a:bodyPr/>
          <a:lstStyle/>
          <a:p>
            <a:pPr>
              <a:defRPr sz="1200" b="1"/>
            </a:pPr>
            <a:endParaRPr lang="en-US"/>
          </a:p>
        </c:txPr>
        <c:crossAx val="544967984"/>
        <c:crosses val="autoZero"/>
        <c:crossBetween val="midCat"/>
        <c:majorUnit val="10"/>
        <c:minorUnit val="1"/>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55-4228-8F6B-876AF989A6F3}"/>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Sheet1!$B$10:$C$10</c:f>
              <c:numCache>
                <c:formatCode>0%</c:formatCode>
                <c:ptCount val="2"/>
                <c:pt idx="0">
                  <c:v>0.16</c:v>
                </c:pt>
                <c:pt idx="1">
                  <c:v>0.84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D4-4D67-AF97-CC8B5354F32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Sheet1!$B$11:$C$11</c:f>
              <c:numCache>
                <c:formatCode>0%</c:formatCode>
                <c:ptCount val="2"/>
                <c:pt idx="0">
                  <c:v>0.16</c:v>
                </c:pt>
                <c:pt idx="1">
                  <c:v>0.84</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FD-4DD3-8F83-5CED769A84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Sheet1!$B$6:$C$6</c:f>
              <c:numCache>
                <c:formatCode>0%</c:formatCode>
                <c:ptCount val="2"/>
                <c:pt idx="0">
                  <c:v>0.08</c:v>
                </c:pt>
                <c:pt idx="1">
                  <c:v>0.92</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31-4FC0-B2DD-5C6A04B88B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Sheet1!$B$9:$C$9</c:f>
              <c:numCache>
                <c:formatCode>0%</c:formatCode>
                <c:ptCount val="2"/>
                <c:pt idx="0">
                  <c:v>0.19</c:v>
                </c:pt>
                <c:pt idx="1">
                  <c:v>0.81</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03-4E1B-9414-C3BF43579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Sheet1!$B$7:$C$7</c:f>
              <c:numCache>
                <c:formatCode>0%</c:formatCode>
                <c:ptCount val="2"/>
                <c:pt idx="0">
                  <c:v>0.15</c:v>
                </c:pt>
                <c:pt idx="1">
                  <c:v>0.85</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5A-4399-8187-D60369BEA4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Sheet1!$B$3:$C$3</c:f>
              <c:numCache>
                <c:formatCode>0%</c:formatCode>
                <c:ptCount val="2"/>
                <c:pt idx="0">
                  <c:v>0.12</c:v>
                </c:pt>
                <c:pt idx="1">
                  <c:v>0.88</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29-4785-8BC4-3EDD8676F9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'stoov'</c:v>
                </c:pt>
              </c:strCache>
            </c:strRef>
          </c:tx>
          <c:spPr>
            <a:ln w="28575" cap="rnd">
              <a:solidFill>
                <a:srgbClr val="00B050"/>
              </a:solidFill>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Sheet1!$B$2:$B$53</c:f>
              <c:numCache>
                <c:formatCode>General</c:formatCode>
                <c:ptCount val="52"/>
                <c:pt idx="0">
                  <c:v>0</c:v>
                </c:pt>
                <c:pt idx="1">
                  <c:v>5</c:v>
                </c:pt>
                <c:pt idx="2">
                  <c:v>5</c:v>
                </c:pt>
                <c:pt idx="3">
                  <c:v>8</c:v>
                </c:pt>
                <c:pt idx="4">
                  <c:v>5</c:v>
                </c:pt>
                <c:pt idx="5">
                  <c:v>5</c:v>
                </c:pt>
                <c:pt idx="6">
                  <c:v>12</c:v>
                </c:pt>
                <c:pt idx="7">
                  <c:v>26</c:v>
                </c:pt>
                <c:pt idx="8">
                  <c:v>51</c:v>
                </c:pt>
                <c:pt idx="9">
                  <c:v>55</c:v>
                </c:pt>
                <c:pt idx="10">
                  <c:v>27</c:v>
                </c:pt>
                <c:pt idx="11">
                  <c:v>4</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5</c:v>
                </c:pt>
                <c:pt idx="35">
                  <c:v>0</c:v>
                </c:pt>
                <c:pt idx="36">
                  <c:v>0</c:v>
                </c:pt>
                <c:pt idx="37">
                  <c:v>0</c:v>
                </c:pt>
                <c:pt idx="38">
                  <c:v>6</c:v>
                </c:pt>
                <c:pt idx="39">
                  <c:v>34</c:v>
                </c:pt>
                <c:pt idx="40">
                  <c:v>32</c:v>
                </c:pt>
                <c:pt idx="41">
                  <c:v>94</c:v>
                </c:pt>
                <c:pt idx="42">
                  <c:v>80</c:v>
                </c:pt>
                <c:pt idx="43">
                  <c:v>57</c:v>
                </c:pt>
                <c:pt idx="44">
                  <c:v>40</c:v>
                </c:pt>
                <c:pt idx="45">
                  <c:v>61</c:v>
                </c:pt>
                <c:pt idx="46">
                  <c:v>63</c:v>
                </c:pt>
                <c:pt idx="47">
                  <c:v>100</c:v>
                </c:pt>
                <c:pt idx="48">
                  <c:v>53</c:v>
                </c:pt>
                <c:pt idx="49">
                  <c:v>34</c:v>
                </c:pt>
                <c:pt idx="50">
                  <c:v>15</c:v>
                </c:pt>
                <c:pt idx="51">
                  <c:v>24</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Sheet1!$C$2:$C$53</c:f>
              <c:numCache>
                <c:formatCode>#,##0</c:formatCode>
                <c:ptCount val="52"/>
                <c:pt idx="0">
                  <c:v>0</c:v>
                </c:pt>
                <c:pt idx="1">
                  <c:v>0</c:v>
                </c:pt>
                <c:pt idx="2">
                  <c:v>0</c:v>
                </c:pt>
                <c:pt idx="3">
                  <c:v>0</c:v>
                </c:pt>
                <c:pt idx="4">
                  <c:v>0</c:v>
                </c:pt>
                <c:pt idx="5">
                  <c:v>0</c:v>
                </c:pt>
                <c:pt idx="6">
                  <c:v>3078360</c:v>
                </c:pt>
                <c:pt idx="7">
                  <c:v>8539780</c:v>
                </c:pt>
                <c:pt idx="8">
                  <c:v>18275085</c:v>
                </c:pt>
                <c:pt idx="9">
                  <c:v>18225020</c:v>
                </c:pt>
                <c:pt idx="10">
                  <c:v>10442335</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7288155</c:v>
                </c:pt>
                <c:pt idx="40">
                  <c:v>8321245</c:v>
                </c:pt>
                <c:pt idx="41">
                  <c:v>23372025</c:v>
                </c:pt>
                <c:pt idx="42">
                  <c:v>21810575</c:v>
                </c:pt>
                <c:pt idx="43">
                  <c:v>16196325</c:v>
                </c:pt>
                <c:pt idx="44">
                  <c:v>9839175</c:v>
                </c:pt>
                <c:pt idx="45">
                  <c:v>17571295</c:v>
                </c:pt>
                <c:pt idx="46">
                  <c:v>18398975</c:v>
                </c:pt>
                <c:pt idx="47">
                  <c:v>19298500</c:v>
                </c:pt>
                <c:pt idx="48">
                  <c:v>0</c:v>
                </c:pt>
                <c:pt idx="49">
                  <c:v>0</c:v>
                </c:pt>
                <c:pt idx="50">
                  <c:v>0</c:v>
                </c:pt>
                <c:pt idx="51">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ax val="25000000"/>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'Natures Menu'</c:v>
                </c:pt>
              </c:strCache>
            </c:strRef>
          </c:tx>
          <c:spPr>
            <a:ln w="28575" cap="rnd">
              <a:solidFill>
                <a:srgbClr val="00B050"/>
              </a:solidFill>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Sheet1!$B$2:$B$53</c:f>
              <c:numCache>
                <c:formatCode>General</c:formatCode>
                <c:ptCount val="52"/>
                <c:pt idx="0">
                  <c:v>41</c:v>
                </c:pt>
                <c:pt idx="1">
                  <c:v>43</c:v>
                </c:pt>
                <c:pt idx="2">
                  <c:v>39</c:v>
                </c:pt>
                <c:pt idx="3">
                  <c:v>38</c:v>
                </c:pt>
                <c:pt idx="4">
                  <c:v>44</c:v>
                </c:pt>
                <c:pt idx="5">
                  <c:v>35</c:v>
                </c:pt>
                <c:pt idx="6">
                  <c:v>32</c:v>
                </c:pt>
                <c:pt idx="7">
                  <c:v>43</c:v>
                </c:pt>
                <c:pt idx="8">
                  <c:v>52</c:v>
                </c:pt>
                <c:pt idx="9">
                  <c:v>55</c:v>
                </c:pt>
                <c:pt idx="10">
                  <c:v>42</c:v>
                </c:pt>
                <c:pt idx="11">
                  <c:v>44</c:v>
                </c:pt>
                <c:pt idx="12">
                  <c:v>46</c:v>
                </c:pt>
                <c:pt idx="13">
                  <c:v>37</c:v>
                </c:pt>
                <c:pt idx="14">
                  <c:v>47</c:v>
                </c:pt>
                <c:pt idx="15">
                  <c:v>42</c:v>
                </c:pt>
                <c:pt idx="16">
                  <c:v>43</c:v>
                </c:pt>
                <c:pt idx="17">
                  <c:v>40</c:v>
                </c:pt>
                <c:pt idx="18">
                  <c:v>38</c:v>
                </c:pt>
                <c:pt idx="19">
                  <c:v>40</c:v>
                </c:pt>
                <c:pt idx="20">
                  <c:v>45</c:v>
                </c:pt>
                <c:pt idx="21">
                  <c:v>34</c:v>
                </c:pt>
                <c:pt idx="22">
                  <c:v>38</c:v>
                </c:pt>
                <c:pt idx="23">
                  <c:v>35</c:v>
                </c:pt>
                <c:pt idx="24">
                  <c:v>71</c:v>
                </c:pt>
                <c:pt idx="25">
                  <c:v>91</c:v>
                </c:pt>
                <c:pt idx="26">
                  <c:v>100</c:v>
                </c:pt>
                <c:pt idx="27">
                  <c:v>68</c:v>
                </c:pt>
                <c:pt idx="28">
                  <c:v>75</c:v>
                </c:pt>
                <c:pt idx="29">
                  <c:v>59</c:v>
                </c:pt>
                <c:pt idx="30">
                  <c:v>48</c:v>
                </c:pt>
                <c:pt idx="31">
                  <c:v>50</c:v>
                </c:pt>
                <c:pt idx="32">
                  <c:v>42</c:v>
                </c:pt>
                <c:pt idx="33">
                  <c:v>49</c:v>
                </c:pt>
                <c:pt idx="34">
                  <c:v>38</c:v>
                </c:pt>
                <c:pt idx="35">
                  <c:v>40</c:v>
                </c:pt>
                <c:pt idx="36">
                  <c:v>37</c:v>
                </c:pt>
                <c:pt idx="37">
                  <c:v>38</c:v>
                </c:pt>
                <c:pt idx="38">
                  <c:v>63</c:v>
                </c:pt>
                <c:pt idx="39">
                  <c:v>65</c:v>
                </c:pt>
                <c:pt idx="40">
                  <c:v>59</c:v>
                </c:pt>
                <c:pt idx="41">
                  <c:v>54</c:v>
                </c:pt>
                <c:pt idx="42">
                  <c:v>60</c:v>
                </c:pt>
                <c:pt idx="43">
                  <c:v>58</c:v>
                </c:pt>
                <c:pt idx="44">
                  <c:v>49</c:v>
                </c:pt>
                <c:pt idx="45">
                  <c:v>44</c:v>
                </c:pt>
                <c:pt idx="46">
                  <c:v>36</c:v>
                </c:pt>
                <c:pt idx="47">
                  <c:v>29</c:v>
                </c:pt>
                <c:pt idx="48">
                  <c:v>40</c:v>
                </c:pt>
                <c:pt idx="49">
                  <c:v>32</c:v>
                </c:pt>
                <c:pt idx="50">
                  <c:v>32</c:v>
                </c:pt>
                <c:pt idx="51">
                  <c:v>25</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Sheet1!$C$2:$C$53</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41390300</c:v>
                </c:pt>
                <c:pt idx="25">
                  <c:v>59563000</c:v>
                </c:pt>
                <c:pt idx="26">
                  <c:v>64016300</c:v>
                </c:pt>
                <c:pt idx="27">
                  <c:v>49662200</c:v>
                </c:pt>
                <c:pt idx="28">
                  <c:v>42664700</c:v>
                </c:pt>
                <c:pt idx="29">
                  <c:v>4421000</c:v>
                </c:pt>
                <c:pt idx="30">
                  <c:v>0</c:v>
                </c:pt>
                <c:pt idx="31">
                  <c:v>0</c:v>
                </c:pt>
                <c:pt idx="32">
                  <c:v>0</c:v>
                </c:pt>
                <c:pt idx="33">
                  <c:v>0</c:v>
                </c:pt>
                <c:pt idx="34">
                  <c:v>0</c:v>
                </c:pt>
                <c:pt idx="35">
                  <c:v>0</c:v>
                </c:pt>
                <c:pt idx="36">
                  <c:v>0</c:v>
                </c:pt>
                <c:pt idx="37">
                  <c:v>0</c:v>
                </c:pt>
                <c:pt idx="38">
                  <c:v>40193900</c:v>
                </c:pt>
                <c:pt idx="39">
                  <c:v>40281700</c:v>
                </c:pt>
                <c:pt idx="40">
                  <c:v>39883900</c:v>
                </c:pt>
                <c:pt idx="41">
                  <c:v>33944300</c:v>
                </c:pt>
                <c:pt idx="42">
                  <c:v>32008900</c:v>
                </c:pt>
                <c:pt idx="43">
                  <c:v>27746100</c:v>
                </c:pt>
                <c:pt idx="44">
                  <c:v>23939600</c:v>
                </c:pt>
                <c:pt idx="45">
                  <c:v>1736000</c:v>
                </c:pt>
                <c:pt idx="46">
                  <c:v>0</c:v>
                </c:pt>
                <c:pt idx="47">
                  <c:v>0</c:v>
                </c:pt>
                <c:pt idx="48">
                  <c:v>0</c:v>
                </c:pt>
                <c:pt idx="49">
                  <c:v>0</c:v>
                </c:pt>
                <c:pt idx="50">
                  <c:v>0</c:v>
                </c:pt>
                <c:pt idx="51">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majorUnit val="10"/>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93458781362019E-2"/>
          <c:y val="5.1809490740740732E-2"/>
          <c:w val="0.91383908690676841"/>
          <c:h val="0.67741157981179756"/>
        </c:manualLayout>
      </c:layout>
      <c:barChart>
        <c:barDir val="col"/>
        <c:grouping val="stacked"/>
        <c:varyColors val="0"/>
        <c:ser>
          <c:idx val="0"/>
          <c:order val="0"/>
          <c:tx>
            <c:strRef>
              <c:f>Sheet1!$B$1</c:f>
              <c:strCache>
                <c:ptCount val="1"/>
                <c:pt idx="0">
                  <c:v> Short-Term ROI % </c:v>
                </c:pt>
              </c:strCache>
            </c:strRef>
          </c:tx>
          <c:spPr>
            <a:solidFill>
              <a:srgbClr val="8D99AE"/>
            </a:solidFill>
            <a:ln>
              <a:noFill/>
            </a:ln>
            <a:effectLst/>
          </c:spPr>
          <c:invertIfNegative val="0"/>
          <c:dPt>
            <c:idx val="0"/>
            <c:invertIfNegative val="0"/>
            <c:bubble3D val="0"/>
            <c:spPr>
              <a:solidFill>
                <a:srgbClr val="BCCF0F"/>
              </a:solidFill>
              <a:ln>
                <a:noFill/>
              </a:ln>
              <a:effectLst/>
            </c:spPr>
            <c:extLst>
              <c:ext xmlns:c16="http://schemas.microsoft.com/office/drawing/2014/chart" uri="{C3380CC4-5D6E-409C-BE32-E72D297353CC}">
                <c16:uniqueId val="{00000001-C12C-47E2-BEA0-5BD7D06106CC}"/>
              </c:ext>
            </c:extLst>
          </c:dPt>
          <c:dPt>
            <c:idx val="1"/>
            <c:invertIfNegative val="0"/>
            <c:bubble3D val="0"/>
            <c:spPr>
              <a:solidFill>
                <a:srgbClr val="E30615"/>
              </a:solidFill>
              <a:ln>
                <a:noFill/>
              </a:ln>
              <a:effectLst/>
            </c:spPr>
            <c:extLst>
              <c:ext xmlns:c16="http://schemas.microsoft.com/office/drawing/2014/chart" uri="{C3380CC4-5D6E-409C-BE32-E72D297353CC}">
                <c16:uniqueId val="{00000003-C12C-47E2-BEA0-5BD7D06106CC}"/>
              </c:ext>
            </c:extLst>
          </c:dPt>
          <c:dPt>
            <c:idx val="2"/>
            <c:invertIfNegative val="0"/>
            <c:bubble3D val="0"/>
            <c:spPr>
              <a:solidFill>
                <a:srgbClr val="EE7203"/>
              </a:solidFill>
              <a:ln>
                <a:noFill/>
              </a:ln>
              <a:effectLst/>
            </c:spPr>
            <c:extLst>
              <c:ext xmlns:c16="http://schemas.microsoft.com/office/drawing/2014/chart" uri="{C3380CC4-5D6E-409C-BE32-E72D297353CC}">
                <c16:uniqueId val="{00000005-C12C-47E2-BEA0-5BD7D06106CC}"/>
              </c:ext>
            </c:extLst>
          </c:dPt>
          <c:dPt>
            <c:idx val="3"/>
            <c:invertIfNegative val="0"/>
            <c:bubble3D val="0"/>
            <c:spPr>
              <a:solidFill>
                <a:srgbClr val="372D87"/>
              </a:solidFill>
              <a:ln>
                <a:noFill/>
              </a:ln>
              <a:effectLst/>
            </c:spPr>
            <c:extLst>
              <c:ext xmlns:c16="http://schemas.microsoft.com/office/drawing/2014/chart" uri="{C3380CC4-5D6E-409C-BE32-E72D297353CC}">
                <c16:uniqueId val="{00000007-C12C-47E2-BEA0-5BD7D06106CC}"/>
              </c:ext>
            </c:extLst>
          </c:dPt>
          <c:dPt>
            <c:idx val="4"/>
            <c:invertIfNegative val="0"/>
            <c:bubble3D val="0"/>
            <c:spPr>
              <a:solidFill>
                <a:srgbClr val="9CCD9A"/>
              </a:solidFill>
              <a:ln>
                <a:noFill/>
              </a:ln>
              <a:effectLst/>
            </c:spPr>
            <c:extLst>
              <c:ext xmlns:c16="http://schemas.microsoft.com/office/drawing/2014/chart" uri="{C3380CC4-5D6E-409C-BE32-E72D297353CC}">
                <c16:uniqueId val="{00000009-C12C-47E2-BEA0-5BD7D06106CC}"/>
              </c:ext>
            </c:extLst>
          </c:dPt>
          <c:dPt>
            <c:idx val="5"/>
            <c:invertIfNegative val="0"/>
            <c:bubble3D val="0"/>
            <c:spPr>
              <a:solidFill>
                <a:srgbClr val="0069B4"/>
              </a:solidFill>
              <a:ln>
                <a:noFill/>
              </a:ln>
              <a:effectLst/>
            </c:spPr>
            <c:extLst>
              <c:ext xmlns:c16="http://schemas.microsoft.com/office/drawing/2014/chart" uri="{C3380CC4-5D6E-409C-BE32-E72D297353CC}">
                <c16:uniqueId val="{0000000B-C12C-47E2-BEA0-5BD7D06106CC}"/>
              </c:ext>
            </c:extLst>
          </c:dPt>
          <c:dPt>
            <c:idx val="6"/>
            <c:invertIfNegative val="0"/>
            <c:bubble3D val="0"/>
            <c:spPr>
              <a:solidFill>
                <a:srgbClr val="766ACE"/>
              </a:solidFill>
              <a:ln>
                <a:noFill/>
              </a:ln>
              <a:effectLst/>
            </c:spPr>
            <c:extLst>
              <c:ext xmlns:c16="http://schemas.microsoft.com/office/drawing/2014/chart" uri="{C3380CC4-5D6E-409C-BE32-E72D297353CC}">
                <c16:uniqueId val="{0000000D-C12C-47E2-BEA0-5BD7D06106CC}"/>
              </c:ext>
            </c:extLst>
          </c:dPt>
          <c:dPt>
            <c:idx val="7"/>
            <c:invertIfNegative val="0"/>
            <c:bubble3D val="0"/>
            <c:spPr>
              <a:solidFill>
                <a:srgbClr val="FFCC00"/>
              </a:solidFill>
              <a:ln>
                <a:noFill/>
              </a:ln>
              <a:effectLst/>
            </c:spPr>
            <c:extLst>
              <c:ext xmlns:c16="http://schemas.microsoft.com/office/drawing/2014/chart" uri="{C3380CC4-5D6E-409C-BE32-E72D297353CC}">
                <c16:uniqueId val="{0000000F-C12C-47E2-BEA0-5BD7D06106CC}"/>
              </c:ext>
            </c:extLst>
          </c:dPt>
          <c:dPt>
            <c:idx val="8"/>
            <c:invertIfNegative val="0"/>
            <c:bubble3D val="0"/>
            <c:spPr>
              <a:solidFill>
                <a:srgbClr val="BD09A7"/>
              </a:solidFill>
              <a:ln>
                <a:noFill/>
              </a:ln>
              <a:effectLst/>
            </c:spPr>
            <c:extLst>
              <c:ext xmlns:c16="http://schemas.microsoft.com/office/drawing/2014/chart" uri="{C3380CC4-5D6E-409C-BE32-E72D297353CC}">
                <c16:uniqueId val="{00000011-C12C-47E2-BEA0-5BD7D06106CC}"/>
              </c:ext>
            </c:extLst>
          </c:dPt>
          <c:dPt>
            <c:idx val="9"/>
            <c:invertIfNegative val="0"/>
            <c:bubble3D val="0"/>
            <c:spPr>
              <a:solidFill>
                <a:srgbClr val="09BDBD"/>
              </a:solidFill>
              <a:ln>
                <a:noFill/>
              </a:ln>
              <a:effectLst/>
            </c:spPr>
            <c:extLst>
              <c:ext xmlns:c16="http://schemas.microsoft.com/office/drawing/2014/chart" uri="{C3380CC4-5D6E-409C-BE32-E72D297353CC}">
                <c16:uniqueId val="{00000013-C12C-47E2-BEA0-5BD7D06106CC}"/>
              </c:ext>
            </c:extLst>
          </c:dPt>
          <c:dLbls>
            <c:dLbl>
              <c:idx val="0"/>
              <c:tx>
                <c:rich>
                  <a:bodyPr/>
                  <a:lstStyle/>
                  <a:p>
                    <a:fld id="{2E465F91-5026-4A6C-AF3B-0591701F3A09}"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12C-47E2-BEA0-5BD7D06106CC}"/>
                </c:ext>
              </c:extLst>
            </c:dLbl>
            <c:dLbl>
              <c:idx val="1"/>
              <c:tx>
                <c:rich>
                  <a:bodyPr/>
                  <a:lstStyle/>
                  <a:p>
                    <a:fld id="{87EDBDFA-E156-4D6E-80C5-AC0B3668243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12C-47E2-BEA0-5BD7D06106CC}"/>
                </c:ext>
              </c:extLst>
            </c:dLbl>
            <c:dLbl>
              <c:idx val="2"/>
              <c:tx>
                <c:rich>
                  <a:bodyPr/>
                  <a:lstStyle/>
                  <a:p>
                    <a:fld id="{08DE49A6-433C-48C2-B9FE-D224190EB58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12C-47E2-BEA0-5BD7D06106CC}"/>
                </c:ext>
              </c:extLst>
            </c:dLbl>
            <c:dLbl>
              <c:idx val="3"/>
              <c:tx>
                <c:rich>
                  <a:bodyPr/>
                  <a:lstStyle/>
                  <a:p>
                    <a:fld id="{1FDF6417-CAC2-484B-99BD-17383C851D0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12C-47E2-BEA0-5BD7D06106CC}"/>
                </c:ext>
              </c:extLst>
            </c:dLbl>
            <c:dLbl>
              <c:idx val="4"/>
              <c:tx>
                <c:rich>
                  <a:bodyPr/>
                  <a:lstStyle/>
                  <a:p>
                    <a:fld id="{3EADBA3E-24FD-42B8-98F3-4DDBE8703B9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12C-47E2-BEA0-5BD7D06106CC}"/>
                </c:ext>
              </c:extLst>
            </c:dLbl>
            <c:dLbl>
              <c:idx val="5"/>
              <c:tx>
                <c:rich>
                  <a:bodyPr/>
                  <a:lstStyle/>
                  <a:p>
                    <a:fld id="{70DAE6B4-A4D0-470A-9139-0ED8004CB67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12C-47E2-BEA0-5BD7D06106CC}"/>
                </c:ext>
              </c:extLst>
            </c:dLbl>
            <c:dLbl>
              <c:idx val="6"/>
              <c:tx>
                <c:rich>
                  <a:bodyPr/>
                  <a:lstStyle/>
                  <a:p>
                    <a:fld id="{F2025A47-05FE-406A-BFC5-8ABBB3653C7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12C-47E2-BEA0-5BD7D06106CC}"/>
                </c:ext>
              </c:extLst>
            </c:dLbl>
            <c:dLbl>
              <c:idx val="7"/>
              <c:tx>
                <c:rich>
                  <a:bodyPr/>
                  <a:lstStyle/>
                  <a:p>
                    <a:fld id="{CD192D20-26D1-410C-B145-9375EF71B56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C12C-47E2-BEA0-5BD7D06106CC}"/>
                </c:ext>
              </c:extLst>
            </c:dLbl>
            <c:dLbl>
              <c:idx val="8"/>
              <c:tx>
                <c:rich>
                  <a:bodyPr/>
                  <a:lstStyle/>
                  <a:p>
                    <a:fld id="{61D5D469-5BE8-4BC6-817E-5EC5C969C31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C12C-47E2-BEA0-5BD7D06106CC}"/>
                </c:ext>
              </c:extLst>
            </c:dLbl>
            <c:dLbl>
              <c:idx val="9"/>
              <c:tx>
                <c:rich>
                  <a:bodyPr/>
                  <a:lstStyle/>
                  <a:p>
                    <a:fld id="{8FA249C6-1088-4FC7-B3C9-15D82FE353D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 Audio </c:v>
                </c:pt>
                <c:pt idx="1">
                  <c:v> TV </c:v>
                </c:pt>
                <c:pt idx="2">
                  <c:v> Broadcaster VOD </c:v>
                </c:pt>
                <c:pt idx="3">
                  <c:v> Print </c:v>
                </c:pt>
                <c:pt idx="4">
                  <c:v> Online Display </c:v>
                </c:pt>
                <c:pt idx="5">
                  <c:v> Social Media </c:v>
                </c:pt>
                <c:pt idx="6">
                  <c:v> Online Video </c:v>
                </c:pt>
                <c:pt idx="7">
                  <c:v> Cinema </c:v>
                </c:pt>
                <c:pt idx="8">
                  <c:v> Out of Home </c:v>
                </c:pt>
                <c:pt idx="9">
                  <c:v> Generic Search </c:v>
                </c:pt>
              </c:strCache>
            </c:strRef>
          </c:cat>
          <c:val>
            <c:numRef>
              <c:f>Sheet1!$B$2:$B$11</c:f>
              <c:numCache>
                <c:formatCode>_(* #,##0.00_);_(* \(#,##0.00\);_(* "-"??_);_(@_)</c:formatCode>
                <c:ptCount val="10"/>
                <c:pt idx="0">
                  <c:v>0.67449713446121851</c:v>
                </c:pt>
                <c:pt idx="1">
                  <c:v>0.42961600921096721</c:v>
                </c:pt>
                <c:pt idx="2">
                  <c:v>0.54561233169792833</c:v>
                </c:pt>
                <c:pt idx="3">
                  <c:v>0.53702001151370904</c:v>
                </c:pt>
                <c:pt idx="4">
                  <c:v>0.4553929697636252</c:v>
                </c:pt>
                <c:pt idx="5">
                  <c:v>0.40383904865830911</c:v>
                </c:pt>
                <c:pt idx="6">
                  <c:v>0.39095056838198017</c:v>
                </c:pt>
                <c:pt idx="7">
                  <c:v>0.38665440828987047</c:v>
                </c:pt>
                <c:pt idx="8">
                  <c:v>0.32650816700033503</c:v>
                </c:pt>
                <c:pt idx="9">
                  <c:v>0.39524672847408981</c:v>
                </c:pt>
              </c:numCache>
            </c:numRef>
          </c:val>
          <c:extLst>
            <c:ext xmlns:c15="http://schemas.microsoft.com/office/drawing/2012/chart" uri="{02D57815-91ED-43cb-92C2-25804820EDAC}">
              <c15:datalabelsRange>
                <c15:f>Sheet1!$B$27:$B$36</c15:f>
                <c15:dlblRangeCache>
                  <c:ptCount val="10"/>
                  <c:pt idx="0">
                    <c:v>43%</c:v>
                  </c:pt>
                  <c:pt idx="1">
                    <c:v>30%</c:v>
                  </c:pt>
                  <c:pt idx="2">
                    <c:v>44%</c:v>
                  </c:pt>
                  <c:pt idx="3">
                    <c:v>49%</c:v>
                  </c:pt>
                  <c:pt idx="4">
                    <c:v>46%</c:v>
                  </c:pt>
                  <c:pt idx="5">
                    <c:v>44%</c:v>
                  </c:pt>
                  <c:pt idx="6">
                    <c:v>51%</c:v>
                  </c:pt>
                  <c:pt idx="7">
                    <c:v>53%</c:v>
                  </c:pt>
                  <c:pt idx="8">
                    <c:v>45%</c:v>
                  </c:pt>
                  <c:pt idx="9">
                    <c:v>66%</c:v>
                  </c:pt>
                </c15:dlblRangeCache>
              </c15:datalabelsRange>
            </c:ext>
            <c:ext xmlns:c16="http://schemas.microsoft.com/office/drawing/2014/chart" uri="{C3380CC4-5D6E-409C-BE32-E72D297353CC}">
              <c16:uniqueId val="{00000014-C12C-47E2-BEA0-5BD7D06106CC}"/>
            </c:ext>
          </c:extLst>
        </c:ser>
        <c:ser>
          <c:idx val="2"/>
          <c:order val="1"/>
          <c:tx>
            <c:strRef>
              <c:f>Sheet1!$C$1</c:f>
              <c:strCache>
                <c:ptCount val="1"/>
                <c:pt idx="0">
                  <c:v> Long-Term ROI % </c:v>
                </c:pt>
              </c:strCache>
            </c:strRef>
          </c:tx>
          <c:spPr>
            <a:solidFill>
              <a:srgbClr val="8D99AE">
                <a:alpha val="45000"/>
              </a:srgbClr>
            </a:solidFill>
            <a:ln w="25400">
              <a:noFill/>
            </a:ln>
            <a:effectLst/>
          </c:spPr>
          <c:invertIfNegative val="0"/>
          <c:dPt>
            <c:idx val="0"/>
            <c:invertIfNegative val="0"/>
            <c:bubble3D val="0"/>
            <c:spPr>
              <a:solidFill>
                <a:srgbClr val="BCCF0F">
                  <a:alpha val="45098"/>
                </a:srgbClr>
              </a:solidFill>
              <a:ln w="25400">
                <a:noFill/>
              </a:ln>
              <a:effectLst/>
            </c:spPr>
            <c:extLst>
              <c:ext xmlns:c16="http://schemas.microsoft.com/office/drawing/2014/chart" uri="{C3380CC4-5D6E-409C-BE32-E72D297353CC}">
                <c16:uniqueId val="{0000001D-C12C-47E2-BEA0-5BD7D06106CC}"/>
              </c:ext>
            </c:extLst>
          </c:dPt>
          <c:dPt>
            <c:idx val="1"/>
            <c:invertIfNegative val="0"/>
            <c:bubble3D val="0"/>
            <c:spPr>
              <a:solidFill>
                <a:srgbClr val="E30615">
                  <a:alpha val="45000"/>
                </a:srgbClr>
              </a:solidFill>
              <a:ln w="25400">
                <a:noFill/>
              </a:ln>
              <a:effectLst/>
            </c:spPr>
            <c:extLst>
              <c:ext xmlns:c16="http://schemas.microsoft.com/office/drawing/2014/chart" uri="{C3380CC4-5D6E-409C-BE32-E72D297353CC}">
                <c16:uniqueId val="{00000016-C12C-47E2-BEA0-5BD7D06106CC}"/>
              </c:ext>
            </c:extLst>
          </c:dPt>
          <c:dPt>
            <c:idx val="2"/>
            <c:invertIfNegative val="0"/>
            <c:bubble3D val="0"/>
            <c:spPr>
              <a:solidFill>
                <a:srgbClr val="EE7203">
                  <a:alpha val="45098"/>
                </a:srgbClr>
              </a:solidFill>
              <a:ln w="25400">
                <a:noFill/>
              </a:ln>
              <a:effectLst/>
            </c:spPr>
            <c:extLst>
              <c:ext xmlns:c16="http://schemas.microsoft.com/office/drawing/2014/chart" uri="{C3380CC4-5D6E-409C-BE32-E72D297353CC}">
                <c16:uniqueId val="{00000018-C12C-47E2-BEA0-5BD7D06106CC}"/>
              </c:ext>
            </c:extLst>
          </c:dPt>
          <c:dPt>
            <c:idx val="3"/>
            <c:invertIfNegative val="0"/>
            <c:bubble3D val="0"/>
            <c:spPr>
              <a:solidFill>
                <a:srgbClr val="372D87">
                  <a:alpha val="44706"/>
                </a:srgbClr>
              </a:solidFill>
              <a:ln w="25400">
                <a:noFill/>
              </a:ln>
              <a:effectLst/>
            </c:spPr>
            <c:extLst>
              <c:ext xmlns:c16="http://schemas.microsoft.com/office/drawing/2014/chart" uri="{C3380CC4-5D6E-409C-BE32-E72D297353CC}">
                <c16:uniqueId val="{0000001E-C12C-47E2-BEA0-5BD7D06106CC}"/>
              </c:ext>
            </c:extLst>
          </c:dPt>
          <c:dPt>
            <c:idx val="4"/>
            <c:invertIfNegative val="0"/>
            <c:bubble3D val="0"/>
            <c:spPr>
              <a:solidFill>
                <a:srgbClr val="9CCD9A">
                  <a:alpha val="45000"/>
                </a:srgbClr>
              </a:solidFill>
              <a:ln w="25400">
                <a:noFill/>
              </a:ln>
              <a:effectLst/>
            </c:spPr>
            <c:extLst>
              <c:ext xmlns:c16="http://schemas.microsoft.com/office/drawing/2014/chart" uri="{C3380CC4-5D6E-409C-BE32-E72D297353CC}">
                <c16:uniqueId val="{0000001F-C12C-47E2-BEA0-5BD7D06106CC}"/>
              </c:ext>
            </c:extLst>
          </c:dPt>
          <c:dPt>
            <c:idx val="5"/>
            <c:invertIfNegative val="0"/>
            <c:bubble3D val="0"/>
            <c:spPr>
              <a:solidFill>
                <a:srgbClr val="0069B4">
                  <a:alpha val="45000"/>
                </a:srgbClr>
              </a:solidFill>
              <a:ln w="25400">
                <a:noFill/>
              </a:ln>
              <a:effectLst/>
            </c:spPr>
            <c:extLst>
              <c:ext xmlns:c16="http://schemas.microsoft.com/office/drawing/2014/chart" uri="{C3380CC4-5D6E-409C-BE32-E72D297353CC}">
                <c16:uniqueId val="{0000001A-C12C-47E2-BEA0-5BD7D06106CC}"/>
              </c:ext>
            </c:extLst>
          </c:dPt>
          <c:dPt>
            <c:idx val="6"/>
            <c:invertIfNegative val="0"/>
            <c:bubble3D val="0"/>
            <c:spPr>
              <a:solidFill>
                <a:srgbClr val="766ACE">
                  <a:alpha val="45000"/>
                </a:srgbClr>
              </a:solidFill>
              <a:ln w="25400">
                <a:noFill/>
              </a:ln>
              <a:effectLst/>
            </c:spPr>
            <c:extLst>
              <c:ext xmlns:c16="http://schemas.microsoft.com/office/drawing/2014/chart" uri="{C3380CC4-5D6E-409C-BE32-E72D297353CC}">
                <c16:uniqueId val="{0000001C-C12C-47E2-BEA0-5BD7D06106CC}"/>
              </c:ext>
            </c:extLst>
          </c:dPt>
          <c:dPt>
            <c:idx val="7"/>
            <c:invertIfNegative val="0"/>
            <c:bubble3D val="0"/>
            <c:spPr>
              <a:solidFill>
                <a:srgbClr val="FFCC00">
                  <a:alpha val="45000"/>
                </a:srgbClr>
              </a:solidFill>
              <a:ln w="25400">
                <a:noFill/>
              </a:ln>
              <a:effectLst/>
            </c:spPr>
            <c:extLst>
              <c:ext xmlns:c16="http://schemas.microsoft.com/office/drawing/2014/chart" uri="{C3380CC4-5D6E-409C-BE32-E72D297353CC}">
                <c16:uniqueId val="{00000020-C12C-47E2-BEA0-5BD7D06106CC}"/>
              </c:ext>
            </c:extLst>
          </c:dPt>
          <c:dPt>
            <c:idx val="8"/>
            <c:invertIfNegative val="0"/>
            <c:bubble3D val="0"/>
            <c:spPr>
              <a:solidFill>
                <a:srgbClr val="BD09A7">
                  <a:alpha val="45098"/>
                </a:srgbClr>
              </a:solidFill>
              <a:ln w="25400">
                <a:noFill/>
              </a:ln>
              <a:effectLst/>
            </c:spPr>
            <c:extLst>
              <c:ext xmlns:c16="http://schemas.microsoft.com/office/drawing/2014/chart" uri="{C3380CC4-5D6E-409C-BE32-E72D297353CC}">
                <c16:uniqueId val="{00000021-C12C-47E2-BEA0-5BD7D06106CC}"/>
              </c:ext>
            </c:extLst>
          </c:dPt>
          <c:dPt>
            <c:idx val="9"/>
            <c:invertIfNegative val="0"/>
            <c:bubble3D val="0"/>
            <c:spPr>
              <a:solidFill>
                <a:srgbClr val="09BDBD">
                  <a:alpha val="45000"/>
                </a:srgbClr>
              </a:solidFill>
              <a:ln w="25400">
                <a:noFill/>
              </a:ln>
              <a:effectLst/>
            </c:spPr>
            <c:extLst>
              <c:ext xmlns:c16="http://schemas.microsoft.com/office/drawing/2014/chart" uri="{C3380CC4-5D6E-409C-BE32-E72D297353CC}">
                <c16:uniqueId val="{00000022-C12C-47E2-BEA0-5BD7D06106CC}"/>
              </c:ext>
            </c:extLst>
          </c:dPt>
          <c:dLbls>
            <c:dLbl>
              <c:idx val="0"/>
              <c:tx>
                <c:rich>
                  <a:bodyPr/>
                  <a:lstStyle/>
                  <a:p>
                    <a:fld id="{9701FB59-8444-4554-9685-F7682FA87C1E}"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C12C-47E2-BEA0-5BD7D06106CC}"/>
                </c:ext>
              </c:extLst>
            </c:dLbl>
            <c:dLbl>
              <c:idx val="1"/>
              <c:tx>
                <c:rich>
                  <a:bodyPr/>
                  <a:lstStyle/>
                  <a:p>
                    <a:fld id="{59057DF6-4A7F-46DD-8FF9-6CE1D10D2DD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12C-47E2-BEA0-5BD7D06106CC}"/>
                </c:ext>
              </c:extLst>
            </c:dLbl>
            <c:dLbl>
              <c:idx val="2"/>
              <c:tx>
                <c:rich>
                  <a:bodyPr/>
                  <a:lstStyle/>
                  <a:p>
                    <a:fld id="{37403811-51F7-404C-AAC1-40043B9438F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C12C-47E2-BEA0-5BD7D06106CC}"/>
                </c:ext>
              </c:extLst>
            </c:dLbl>
            <c:dLbl>
              <c:idx val="3"/>
              <c:tx>
                <c:rich>
                  <a:bodyPr/>
                  <a:lstStyle/>
                  <a:p>
                    <a:fld id="{2D56C4B7-6022-4B66-859F-526CACD5355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C12C-47E2-BEA0-5BD7D06106CC}"/>
                </c:ext>
              </c:extLst>
            </c:dLbl>
            <c:dLbl>
              <c:idx val="4"/>
              <c:tx>
                <c:rich>
                  <a:bodyPr/>
                  <a:lstStyle/>
                  <a:p>
                    <a:fld id="{D1A5357E-A4F7-4B6D-BE61-B392DC103AB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C12C-47E2-BEA0-5BD7D06106CC}"/>
                </c:ext>
              </c:extLst>
            </c:dLbl>
            <c:dLbl>
              <c:idx val="5"/>
              <c:tx>
                <c:rich>
                  <a:bodyPr/>
                  <a:lstStyle/>
                  <a:p>
                    <a:fld id="{A713A8D2-E278-4367-B990-676BBC6F855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C12C-47E2-BEA0-5BD7D06106CC}"/>
                </c:ext>
              </c:extLst>
            </c:dLbl>
            <c:dLbl>
              <c:idx val="6"/>
              <c:tx>
                <c:rich>
                  <a:bodyPr/>
                  <a:lstStyle/>
                  <a:p>
                    <a:fld id="{9A7F925D-43B7-4ABC-B32B-0C6FB24519A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C12C-47E2-BEA0-5BD7D06106CC}"/>
                </c:ext>
              </c:extLst>
            </c:dLbl>
            <c:dLbl>
              <c:idx val="7"/>
              <c:tx>
                <c:rich>
                  <a:bodyPr/>
                  <a:lstStyle/>
                  <a:p>
                    <a:fld id="{7BA35209-2697-43BD-BE15-8E5D272625F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C12C-47E2-BEA0-5BD7D06106CC}"/>
                </c:ext>
              </c:extLst>
            </c:dLbl>
            <c:dLbl>
              <c:idx val="8"/>
              <c:tx>
                <c:rich>
                  <a:bodyPr/>
                  <a:lstStyle/>
                  <a:p>
                    <a:fld id="{D0981DC0-E5CE-4F77-9C1C-3D1A6F7A8C1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C12C-47E2-BEA0-5BD7D06106CC}"/>
                </c:ext>
              </c:extLst>
            </c:dLbl>
            <c:dLbl>
              <c:idx val="9"/>
              <c:tx>
                <c:rich>
                  <a:bodyPr/>
                  <a:lstStyle/>
                  <a:p>
                    <a:fld id="{3FCCB287-6F0A-4827-88A5-2677E21CDE1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Sheet1!$C$2:$C$11</c:f>
              <c:numCache>
                <c:formatCode>_(* #,##0.00_);_(* \(#,##0.00\);_(* "-"??_);_(@_)</c:formatCode>
                <c:ptCount val="10"/>
                <c:pt idx="0">
                  <c:v>0.8768462747995841</c:v>
                </c:pt>
                <c:pt idx="1">
                  <c:v>0.98382066109311495</c:v>
                </c:pt>
                <c:pt idx="2">
                  <c:v>0.68201541462241033</c:v>
                </c:pt>
                <c:pt idx="3">
                  <c:v>0.55313061185912027</c:v>
                </c:pt>
                <c:pt idx="4">
                  <c:v>0.53280977462344148</c:v>
                </c:pt>
                <c:pt idx="5">
                  <c:v>0.52095237276921869</c:v>
                </c:pt>
                <c:pt idx="6">
                  <c:v>0.37531254564670097</c:v>
                </c:pt>
                <c:pt idx="7">
                  <c:v>0.33638933521218733</c:v>
                </c:pt>
                <c:pt idx="8">
                  <c:v>0.39180980040040203</c:v>
                </c:pt>
                <c:pt idx="9">
                  <c:v>0.20157583152178579</c:v>
                </c:pt>
              </c:numCache>
            </c:numRef>
          </c:val>
          <c:extLst>
            <c:ext xmlns:c15="http://schemas.microsoft.com/office/drawing/2012/chart" uri="{02D57815-91ED-43cb-92C2-25804820EDAC}">
              <c15:datalabelsRange>
                <c15:f>Sheet1!$C$27:$C$36</c15:f>
                <c15:dlblRangeCache>
                  <c:ptCount val="10"/>
                  <c:pt idx="0">
                    <c:v>57%</c:v>
                  </c:pt>
                  <c:pt idx="1">
                    <c:v>70%</c:v>
                  </c:pt>
                  <c:pt idx="2">
                    <c:v>56%</c:v>
                  </c:pt>
                  <c:pt idx="3">
                    <c:v>51%</c:v>
                  </c:pt>
                  <c:pt idx="4">
                    <c:v>54%</c:v>
                  </c:pt>
                  <c:pt idx="5">
                    <c:v>56%</c:v>
                  </c:pt>
                  <c:pt idx="6">
                    <c:v>49%</c:v>
                  </c:pt>
                  <c:pt idx="7">
                    <c:v>47%</c:v>
                  </c:pt>
                  <c:pt idx="8">
                    <c:v>55%</c:v>
                  </c:pt>
                  <c:pt idx="9">
                    <c:v>34%</c:v>
                  </c:pt>
                </c15:dlblRangeCache>
              </c15:datalabelsRange>
            </c:ext>
            <c:ext xmlns:c16="http://schemas.microsoft.com/office/drawing/2014/chart" uri="{C3380CC4-5D6E-409C-BE32-E72D297353CC}">
              <c16:uniqueId val="{00000023-C12C-47E2-BEA0-5BD7D06106CC}"/>
            </c:ext>
          </c:extLst>
        </c:ser>
        <c:dLbls>
          <c:showLegendKey val="0"/>
          <c:showVal val="0"/>
          <c:showCatName val="0"/>
          <c:showSerName val="0"/>
          <c:showPercent val="0"/>
          <c:showBubbleSize val="0"/>
        </c:dLbls>
        <c:gapWidth val="70"/>
        <c:overlap val="100"/>
        <c:axId val="1339857199"/>
        <c:axId val="1339866351"/>
      </c:barChart>
      <c:lineChart>
        <c:grouping val="standard"/>
        <c:varyColors val="0"/>
        <c:ser>
          <c:idx val="3"/>
          <c:order val="2"/>
          <c:tx>
            <c:strRef>
              <c:f>Sheet1!$D$1</c:f>
              <c:strCache>
                <c:ptCount val="1"/>
                <c:pt idx="0">
                  <c:v>Total ROI</c:v>
                </c:pt>
              </c:strCache>
            </c:strRef>
          </c:tx>
          <c:spPr>
            <a:ln w="25400" cap="rnd">
              <a:noFill/>
              <a:round/>
            </a:ln>
            <a:effectLst/>
          </c:spPr>
          <c:marker>
            <c:symbol val="circle"/>
            <c:size val="5"/>
            <c:spPr>
              <a:noFill/>
              <a:ln w="9525">
                <a:noFill/>
              </a:ln>
              <a:effectLst/>
            </c:spPr>
          </c:marker>
          <c:dLbls>
            <c:dLbl>
              <c:idx val="0"/>
              <c:layout>
                <c:manualLayout>
                  <c:x val="-2.4061021505376343E-2"/>
                  <c:y val="-4.0052546296296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C12C-47E2-BEA0-5BD7D06106CC}"/>
                </c:ext>
              </c:extLst>
            </c:dLbl>
            <c:dLbl>
              <c:idx val="1"/>
              <c:layout>
                <c:manualLayout>
                  <c:x val="-2.5547572178477692E-2"/>
                  <c:y val="-4.51127917496871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12C-47E2-BEA0-5BD7D06106CC}"/>
                </c:ext>
              </c:extLst>
            </c:dLbl>
            <c:dLbl>
              <c:idx val="8"/>
              <c:layout>
                <c:manualLayout>
                  <c:x val="-2.7092741935484038E-2"/>
                  <c:y val="-4.08046296296296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C12C-47E2-BEA0-5BD7D06106CC}"/>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Sheet1!$D$2:$D$11</c:f>
              <c:numCache>
                <c:formatCode>_(* #,##0.00_);_(* \(#,##0.00\);_(* "-"??_);_(@_)</c:formatCode>
                <c:ptCount val="10"/>
                <c:pt idx="0">
                  <c:v>1.5513434092608027</c:v>
                </c:pt>
                <c:pt idx="1">
                  <c:v>1.4134366703040822</c:v>
                </c:pt>
                <c:pt idx="2">
                  <c:v>1.2276277463203387</c:v>
                </c:pt>
                <c:pt idx="3">
                  <c:v>1.0901506233728293</c:v>
                </c:pt>
                <c:pt idx="4">
                  <c:v>0.98820274438706679</c:v>
                </c:pt>
                <c:pt idx="5">
                  <c:v>0.92479142142752779</c:v>
                </c:pt>
                <c:pt idx="6">
                  <c:v>0.76626311402868108</c:v>
                </c:pt>
                <c:pt idx="7">
                  <c:v>0.7230437435020578</c:v>
                </c:pt>
                <c:pt idx="8">
                  <c:v>0.71831796740073706</c:v>
                </c:pt>
                <c:pt idx="9">
                  <c:v>0.59682255999587563</c:v>
                </c:pt>
              </c:numCache>
            </c:numRef>
          </c:val>
          <c:smooth val="0"/>
          <c:extLst>
            <c:ext xmlns:c16="http://schemas.microsoft.com/office/drawing/2014/chart" uri="{C3380CC4-5D6E-409C-BE32-E72D297353CC}">
              <c16:uniqueId val="{00000026-C12C-47E2-BEA0-5BD7D06106CC}"/>
            </c:ext>
          </c:extLst>
        </c:ser>
        <c:dLbls>
          <c:showLegendKey val="0"/>
          <c:showVal val="0"/>
          <c:showCatName val="0"/>
          <c:showSerName val="0"/>
          <c:showPercent val="0"/>
          <c:showBubbleSize val="0"/>
        </c:dLbls>
        <c:marker val="1"/>
        <c:smooth val="0"/>
        <c:axId val="1339857199"/>
        <c:axId val="1339866351"/>
      </c:lineChart>
      <c:catAx>
        <c:axId val="1339857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1339866351"/>
        <c:crosses val="autoZero"/>
        <c:auto val="1"/>
        <c:lblAlgn val="ctr"/>
        <c:lblOffset val="100"/>
        <c:noMultiLvlLbl val="0"/>
      </c:catAx>
      <c:valAx>
        <c:axId val="1339866351"/>
        <c:scaling>
          <c:orientation val="minMax"/>
        </c:scaling>
        <c:delete val="0"/>
        <c:axPos val="l"/>
        <c:numFmt formatCode="_-* #,##0.0_-;\-* #,##0.0_-;_-*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Body)"/>
                <a:ea typeface="+mn-ea"/>
                <a:cs typeface="+mn-cs"/>
              </a:defRPr>
            </a:pPr>
            <a:endParaRPr lang="en-US"/>
          </a:p>
        </c:txPr>
        <c:crossAx val="1339857199"/>
        <c:crosses val="autoZero"/>
        <c:crossBetween val="between"/>
      </c:valAx>
      <c:spPr>
        <a:noFill/>
        <a:ln>
          <a:noFill/>
        </a:ln>
        <a:effectLst/>
      </c:spPr>
    </c:plotArea>
    <c:legend>
      <c:legendPos val="t"/>
      <c:legendEntry>
        <c:idx val="2"/>
        <c:delete val="1"/>
      </c:legendEntry>
      <c:layout>
        <c:manualLayout>
          <c:xMode val="edge"/>
          <c:yMode val="edge"/>
          <c:x val="0.33711756272401427"/>
          <c:y val="7.0555555555555552E-2"/>
          <c:w val="0.31893691756272396"/>
          <c:h val="5.6551388888888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Body)"/>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28941798941801"/>
          <c:y val="5.020548976200287E-2"/>
          <c:w val="0.84931613756613777"/>
          <c:h val="0.67177195577902893"/>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E7203"/>
              </a:solidFill>
              <a:ln>
                <a:noFill/>
              </a:ln>
              <a:effectLst/>
            </c:spPr>
            <c:extLst>
              <c:ext xmlns:c16="http://schemas.microsoft.com/office/drawing/2014/chart" uri="{C3380CC4-5D6E-409C-BE32-E72D297353CC}">
                <c16:uniqueId val="{00000001-C47B-44EF-9CBF-195CF879AA0D}"/>
              </c:ext>
            </c:extLst>
          </c:dPt>
          <c:dPt>
            <c:idx val="1"/>
            <c:invertIfNegative val="0"/>
            <c:bubble3D val="0"/>
            <c:spPr>
              <a:solidFill>
                <a:srgbClr val="E30615"/>
              </a:solidFill>
              <a:ln>
                <a:noFill/>
              </a:ln>
              <a:effectLst/>
            </c:spPr>
            <c:extLst>
              <c:ext xmlns:c16="http://schemas.microsoft.com/office/drawing/2014/chart" uri="{C3380CC4-5D6E-409C-BE32-E72D297353CC}">
                <c16:uniqueId val="{00000003-C47B-44EF-9CBF-195CF879AA0D}"/>
              </c:ext>
            </c:extLst>
          </c:dPt>
          <c:dPt>
            <c:idx val="2"/>
            <c:invertIfNegative val="0"/>
            <c:bubble3D val="0"/>
            <c:spPr>
              <a:solidFill>
                <a:srgbClr val="9CCD9A"/>
              </a:solidFill>
              <a:ln>
                <a:noFill/>
              </a:ln>
              <a:effectLst/>
            </c:spPr>
            <c:extLst>
              <c:ext xmlns:c16="http://schemas.microsoft.com/office/drawing/2014/chart" uri="{C3380CC4-5D6E-409C-BE32-E72D297353CC}">
                <c16:uniqueId val="{00000005-C47B-44EF-9CBF-195CF879AA0D}"/>
              </c:ext>
            </c:extLst>
          </c:dPt>
          <c:dPt>
            <c:idx val="3"/>
            <c:invertIfNegative val="0"/>
            <c:bubble3D val="0"/>
            <c:spPr>
              <a:solidFill>
                <a:srgbClr val="FFCC00"/>
              </a:solidFill>
              <a:ln>
                <a:noFill/>
              </a:ln>
              <a:effectLst/>
            </c:spPr>
            <c:extLst>
              <c:ext xmlns:c16="http://schemas.microsoft.com/office/drawing/2014/chart" uri="{C3380CC4-5D6E-409C-BE32-E72D297353CC}">
                <c16:uniqueId val="{00000007-C47B-44EF-9CBF-195CF879AA0D}"/>
              </c:ext>
            </c:extLst>
          </c:dPt>
          <c:dPt>
            <c:idx val="4"/>
            <c:invertIfNegative val="0"/>
            <c:bubble3D val="0"/>
            <c:spPr>
              <a:solidFill>
                <a:srgbClr val="09BDBD"/>
              </a:solidFill>
              <a:ln>
                <a:noFill/>
              </a:ln>
              <a:effectLst/>
            </c:spPr>
            <c:extLst>
              <c:ext xmlns:c16="http://schemas.microsoft.com/office/drawing/2014/chart" uri="{C3380CC4-5D6E-409C-BE32-E72D297353CC}">
                <c16:uniqueId val="{00000009-C47B-44EF-9CBF-195CF879AA0D}"/>
              </c:ext>
            </c:extLst>
          </c:dPt>
          <c:dPt>
            <c:idx val="5"/>
            <c:invertIfNegative val="0"/>
            <c:bubble3D val="0"/>
            <c:spPr>
              <a:solidFill>
                <a:srgbClr val="BD09A7"/>
              </a:solidFill>
              <a:ln>
                <a:noFill/>
              </a:ln>
              <a:effectLst/>
            </c:spPr>
            <c:extLst>
              <c:ext xmlns:c16="http://schemas.microsoft.com/office/drawing/2014/chart" uri="{C3380CC4-5D6E-409C-BE32-E72D297353CC}">
                <c16:uniqueId val="{0000000B-C47B-44EF-9CBF-195CF879AA0D}"/>
              </c:ext>
            </c:extLst>
          </c:dPt>
          <c:dPt>
            <c:idx val="6"/>
            <c:invertIfNegative val="0"/>
            <c:bubble3D val="0"/>
            <c:spPr>
              <a:solidFill>
                <a:srgbClr val="766ACE"/>
              </a:solidFill>
              <a:ln>
                <a:noFill/>
              </a:ln>
              <a:effectLst/>
            </c:spPr>
            <c:extLst>
              <c:ext xmlns:c16="http://schemas.microsoft.com/office/drawing/2014/chart" uri="{C3380CC4-5D6E-409C-BE32-E72D297353CC}">
                <c16:uniqueId val="{0000000D-C47B-44EF-9CBF-195CF879AA0D}"/>
              </c:ext>
            </c:extLst>
          </c:dPt>
          <c:dPt>
            <c:idx val="7"/>
            <c:invertIfNegative val="0"/>
            <c:bubble3D val="0"/>
            <c:spPr>
              <a:solidFill>
                <a:srgbClr val="BCCF0F"/>
              </a:solidFill>
              <a:ln>
                <a:noFill/>
              </a:ln>
              <a:effectLst/>
            </c:spPr>
            <c:extLst>
              <c:ext xmlns:c16="http://schemas.microsoft.com/office/drawing/2014/chart" uri="{C3380CC4-5D6E-409C-BE32-E72D297353CC}">
                <c16:uniqueId val="{0000000F-C47B-44EF-9CBF-195CF879AA0D}"/>
              </c:ext>
            </c:extLst>
          </c:dPt>
          <c:dPt>
            <c:idx val="8"/>
            <c:invertIfNegative val="0"/>
            <c:bubble3D val="0"/>
            <c:spPr>
              <a:solidFill>
                <a:srgbClr val="372D87"/>
              </a:solidFill>
              <a:ln>
                <a:noFill/>
              </a:ln>
              <a:effectLst/>
            </c:spPr>
            <c:extLst>
              <c:ext xmlns:c16="http://schemas.microsoft.com/office/drawing/2014/chart" uri="{C3380CC4-5D6E-409C-BE32-E72D297353CC}">
                <c16:uniqueId val="{00000011-C47B-44EF-9CBF-195CF879AA0D}"/>
              </c:ext>
            </c:extLst>
          </c:dPt>
          <c:dPt>
            <c:idx val="9"/>
            <c:invertIfNegative val="0"/>
            <c:bubble3D val="0"/>
            <c:spPr>
              <a:solidFill>
                <a:srgbClr val="0069B4"/>
              </a:solidFill>
              <a:ln>
                <a:noFill/>
              </a:ln>
              <a:effectLst/>
            </c:spPr>
            <c:extLst>
              <c:ext xmlns:c16="http://schemas.microsoft.com/office/drawing/2014/chart" uri="{C3380CC4-5D6E-409C-BE32-E72D297353CC}">
                <c16:uniqueId val="{00000013-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Sheet1!$B$2:$B$11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14-C47B-44EF-9CBF-195CF879AA0D}"/>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E7203"/>
              </a:solidFill>
              <a:ln>
                <a:noFill/>
              </a:ln>
              <a:effectLst/>
            </c:spPr>
            <c:extLst>
              <c:ext xmlns:c16="http://schemas.microsoft.com/office/drawing/2014/chart" uri="{C3380CC4-5D6E-409C-BE32-E72D297353CC}">
                <c16:uniqueId val="{00000016-C47B-44EF-9CBF-195CF879AA0D}"/>
              </c:ext>
            </c:extLst>
          </c:dPt>
          <c:dPt>
            <c:idx val="1"/>
            <c:invertIfNegative val="0"/>
            <c:bubble3D val="0"/>
            <c:spPr>
              <a:solidFill>
                <a:srgbClr val="E30615"/>
              </a:solidFill>
              <a:ln>
                <a:noFill/>
              </a:ln>
              <a:effectLst/>
            </c:spPr>
            <c:extLst>
              <c:ext xmlns:c16="http://schemas.microsoft.com/office/drawing/2014/chart" uri="{C3380CC4-5D6E-409C-BE32-E72D297353CC}">
                <c16:uniqueId val="{00000018-C47B-44EF-9CBF-195CF879AA0D}"/>
              </c:ext>
            </c:extLst>
          </c:dPt>
          <c:dPt>
            <c:idx val="2"/>
            <c:invertIfNegative val="0"/>
            <c:bubble3D val="0"/>
            <c:spPr>
              <a:solidFill>
                <a:srgbClr val="9CCD9A"/>
              </a:solidFill>
              <a:ln>
                <a:noFill/>
              </a:ln>
              <a:effectLst/>
            </c:spPr>
            <c:extLst>
              <c:ext xmlns:c16="http://schemas.microsoft.com/office/drawing/2014/chart" uri="{C3380CC4-5D6E-409C-BE32-E72D297353CC}">
                <c16:uniqueId val="{0000001A-C47B-44EF-9CBF-195CF879AA0D}"/>
              </c:ext>
            </c:extLst>
          </c:dPt>
          <c:dPt>
            <c:idx val="3"/>
            <c:invertIfNegative val="0"/>
            <c:bubble3D val="0"/>
            <c:spPr>
              <a:solidFill>
                <a:srgbClr val="FFCC00"/>
              </a:solidFill>
              <a:ln>
                <a:noFill/>
              </a:ln>
              <a:effectLst/>
            </c:spPr>
            <c:extLst>
              <c:ext xmlns:c16="http://schemas.microsoft.com/office/drawing/2014/chart" uri="{C3380CC4-5D6E-409C-BE32-E72D297353CC}">
                <c16:uniqueId val="{0000001C-C47B-44EF-9CBF-195CF879AA0D}"/>
              </c:ext>
            </c:extLst>
          </c:dPt>
          <c:dPt>
            <c:idx val="4"/>
            <c:invertIfNegative val="0"/>
            <c:bubble3D val="0"/>
            <c:spPr>
              <a:solidFill>
                <a:srgbClr val="09BDBD"/>
              </a:solidFill>
              <a:ln>
                <a:noFill/>
              </a:ln>
              <a:effectLst/>
            </c:spPr>
            <c:extLst>
              <c:ext xmlns:c16="http://schemas.microsoft.com/office/drawing/2014/chart" uri="{C3380CC4-5D6E-409C-BE32-E72D297353CC}">
                <c16:uniqueId val="{0000001E-C47B-44EF-9CBF-195CF879AA0D}"/>
              </c:ext>
            </c:extLst>
          </c:dPt>
          <c:dPt>
            <c:idx val="5"/>
            <c:invertIfNegative val="0"/>
            <c:bubble3D val="0"/>
            <c:spPr>
              <a:solidFill>
                <a:srgbClr val="BD09A7"/>
              </a:solidFill>
              <a:ln>
                <a:noFill/>
              </a:ln>
              <a:effectLst/>
            </c:spPr>
            <c:extLst>
              <c:ext xmlns:c16="http://schemas.microsoft.com/office/drawing/2014/chart" uri="{C3380CC4-5D6E-409C-BE32-E72D297353CC}">
                <c16:uniqueId val="{00000020-C47B-44EF-9CBF-195CF879AA0D}"/>
              </c:ext>
            </c:extLst>
          </c:dPt>
          <c:dPt>
            <c:idx val="6"/>
            <c:invertIfNegative val="0"/>
            <c:bubble3D val="0"/>
            <c:spPr>
              <a:solidFill>
                <a:srgbClr val="766ACE"/>
              </a:solidFill>
              <a:ln>
                <a:noFill/>
              </a:ln>
              <a:effectLst/>
            </c:spPr>
            <c:extLst>
              <c:ext xmlns:c16="http://schemas.microsoft.com/office/drawing/2014/chart" uri="{C3380CC4-5D6E-409C-BE32-E72D297353CC}">
                <c16:uniqueId val="{00000022-C47B-44EF-9CBF-195CF879AA0D}"/>
              </c:ext>
            </c:extLst>
          </c:dPt>
          <c:dPt>
            <c:idx val="7"/>
            <c:invertIfNegative val="0"/>
            <c:bubble3D val="0"/>
            <c:spPr>
              <a:solidFill>
                <a:srgbClr val="BCCF0F"/>
              </a:solidFill>
              <a:ln>
                <a:noFill/>
              </a:ln>
              <a:effectLst/>
            </c:spPr>
            <c:extLst>
              <c:ext xmlns:c16="http://schemas.microsoft.com/office/drawing/2014/chart" uri="{C3380CC4-5D6E-409C-BE32-E72D297353CC}">
                <c16:uniqueId val="{00000024-C47B-44EF-9CBF-195CF879AA0D}"/>
              </c:ext>
            </c:extLst>
          </c:dPt>
          <c:dPt>
            <c:idx val="8"/>
            <c:invertIfNegative val="0"/>
            <c:bubble3D val="0"/>
            <c:spPr>
              <a:solidFill>
                <a:srgbClr val="372D87"/>
              </a:solidFill>
              <a:ln>
                <a:noFill/>
              </a:ln>
              <a:effectLst/>
            </c:spPr>
            <c:extLst>
              <c:ext xmlns:c16="http://schemas.microsoft.com/office/drawing/2014/chart" uri="{C3380CC4-5D6E-409C-BE32-E72D297353CC}">
                <c16:uniqueId val="{00000026-C47B-44EF-9CBF-195CF879AA0D}"/>
              </c:ext>
            </c:extLst>
          </c:dPt>
          <c:dPt>
            <c:idx val="9"/>
            <c:invertIfNegative val="0"/>
            <c:bubble3D val="0"/>
            <c:spPr>
              <a:solidFill>
                <a:srgbClr val="0069B4"/>
              </a:solidFill>
              <a:ln>
                <a:noFill/>
              </a:ln>
              <a:effectLst/>
            </c:spPr>
            <c:extLst>
              <c:ext xmlns:c16="http://schemas.microsoft.com/office/drawing/2014/chart" uri="{C3380CC4-5D6E-409C-BE32-E72D297353CC}">
                <c16:uniqueId val="{00000028-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Sheet1!$C$2:$C$11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29-C47B-44EF-9CBF-195CF879AA0D}"/>
            </c:ext>
          </c:extLst>
        </c:ser>
        <c:dLbls>
          <c:showLegendKey val="0"/>
          <c:showVal val="0"/>
          <c:showCatName val="0"/>
          <c:showSerName val="0"/>
          <c:showPercent val="0"/>
          <c:showBubbleSize val="0"/>
        </c:dLbls>
        <c:gapWidth val="45"/>
        <c:overlap val="100"/>
        <c:axId val="23340624"/>
        <c:axId val="23328976"/>
      </c:barChart>
      <c:catAx>
        <c:axId val="233406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Headings)"/>
                <a:ea typeface="+mn-ea"/>
                <a:cs typeface="+mn-cs"/>
              </a:defRPr>
            </a:pPr>
            <a:endParaRPr lang="en-US"/>
          </a:p>
        </c:txPr>
        <c:crossAx val="23328976"/>
        <c:crosses val="autoZero"/>
        <c:auto val="1"/>
        <c:lblAlgn val="ctr"/>
        <c:lblOffset val="100"/>
        <c:noMultiLvlLbl val="0"/>
      </c:catAx>
      <c:valAx>
        <c:axId val="23328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r>
                  <a:rPr lang="en-GB" sz="1050" b="1">
                    <a:solidFill>
                      <a:schemeClr val="tx1"/>
                    </a:solidFill>
                    <a:latin typeface="Arial (Headings)"/>
                  </a:rPr>
                  <a:t>Spread of Middle 50% of Results Around the Median</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340624"/>
        <c:crosses val="autoZero"/>
        <c:crossBetween val="between"/>
        <c:majorUnit val="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5C778-0619-42EE-958B-5E87912A9CF8}"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8E3F-F001-4426-A507-26B1139847E3}" type="slidenum">
              <a:rPr lang="en-GB" smtClean="0"/>
              <a:t>‹#›</a:t>
            </a:fld>
            <a:endParaRPr lang="en-GB"/>
          </a:p>
        </p:txBody>
      </p:sp>
    </p:spTree>
    <p:extLst>
      <p:ext uri="{BB962C8B-B14F-4D97-AF65-F5344CB8AC3E}">
        <p14:creationId xmlns:p14="http://schemas.microsoft.com/office/powerpoint/2010/main" val="64520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hinkbox.tv/research/thinkbox-research/demand-gener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inkbox.tv/news-and-opinion/events/perfectivenes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a:t>
            </a:fld>
            <a:endParaRPr lang="en-GB"/>
          </a:p>
        </p:txBody>
      </p:sp>
    </p:spTree>
    <p:extLst>
      <p:ext uri="{BB962C8B-B14F-4D97-AF65-F5344CB8AC3E}">
        <p14:creationId xmlns:p14="http://schemas.microsoft.com/office/powerpoint/2010/main" val="189769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Both Linear TV and BVOD deliver good ROI performance, as shown by findings from ‘BVOD Almighty: Reach and Return’ commissioned by Thinkbox.</a:t>
            </a:r>
          </a:p>
          <a:p>
            <a:pPr>
              <a:lnSpc>
                <a:spcPct val="107000"/>
              </a:lnSpc>
              <a:spcAft>
                <a:spcPts val="0"/>
              </a:spcAft>
            </a:pPr>
            <a:endPar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chart demonstrates the </a:t>
            </a:r>
            <a:r>
              <a:rPr lang="en-GB" dirty="0"/>
              <a:t>total (short and long term) ROI performance by channel. It’s worth noting that the data is shown as indices (and not absolute ROI delivery). Thus, it means that linear TV is 41% better than the average of all channels.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a:p>
            <a:r>
              <a:rPr lang="en-GB" dirty="0"/>
              <a:t>The data is shown as indices because the dataset behind the analysis includes a range of product categories.  The absolute £££ return you would normally expect from advertising, of course, varies by category.  Thus using indices helps understand overall normative performance of each channel relative to everything else.</a:t>
            </a:r>
          </a:p>
          <a:p>
            <a:endParaRPr lang="en-GB" dirty="0"/>
          </a:p>
          <a:p>
            <a:r>
              <a:rPr lang="en-GB" dirty="0"/>
              <a:t>The channels are ranked by total performance.  But in the bars you can see the differing delivery of return by short term (up to 3-months) and long-term (3-months up to three years). </a:t>
            </a:r>
          </a:p>
          <a:p>
            <a:endParaRPr lang="en-GB" dirty="0"/>
          </a:p>
          <a:p>
            <a:r>
              <a:rPr lang="en-GB" dirty="0"/>
              <a:t>You can see that linear TV has the highest proportion of longer term delivery.  </a:t>
            </a:r>
          </a:p>
          <a:p>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nSpc>
                <a:spcPct val="107000"/>
              </a:lnSpc>
              <a:spcAft>
                <a:spcPts val="0"/>
              </a:spcAft>
            </a:pPr>
            <a:r>
              <a:rPr lang="en-GB" dirty="0"/>
              <a:t>https://www.thinkbox.tv/research/thinkbox-research/bvod-almighty-reach-and-return/ </a:t>
            </a:r>
          </a:p>
          <a:p>
            <a:endParaRPr lang="en-GB"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dirty="0"/>
          </a:p>
        </p:txBody>
      </p:sp>
    </p:spTree>
    <p:extLst>
      <p:ext uri="{BB962C8B-B14F-4D97-AF65-F5344CB8AC3E}">
        <p14:creationId xmlns:p14="http://schemas.microsoft.com/office/powerpoint/2010/main" val="3146707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Findings from ‘BVOD Almighty: Reach and Return’, shows that the predictability of payback varies greatly by channel. Using the Media Mix Navigator, it’s based on data from Gain Theory, </a:t>
            </a:r>
            <a:r>
              <a:rPr lang="en-GB" sz="1800" dirty="0" err="1">
                <a:effectLst/>
                <a:latin typeface="Calibri" panose="020F0502020204030204" pitchFamily="34" charset="0"/>
                <a:ea typeface="Calibri" panose="020F0502020204030204" pitchFamily="34" charset="0"/>
              </a:rPr>
              <a:t>EssenceMediacom</a:t>
            </a:r>
            <a:r>
              <a:rPr lang="en-GB" sz="1800" dirty="0">
                <a:effectLst/>
                <a:latin typeface="Calibri" panose="020F0502020204030204" pitchFamily="34" charset="0"/>
                <a:ea typeface="Calibri" panose="020F0502020204030204" pitchFamily="34" charset="0"/>
              </a:rPr>
              <a:t>, Wavemaker, and Mindshare which covers 52 brands and £2.2 billion of media spend over 3 years. </a:t>
            </a:r>
          </a:p>
          <a:p>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The charts shows how the variability of returns differs significantly across different forms of advertising. This essentially indicates the risk of investing in different channels based on the predictability of their returns.</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median brand ROI in the databank for each channel is represented by the zero across the middle. To assess the predictability of each channel, the analysis looks at how spread out the different brand ROIs are for each channel in comparison to that middle brand. Basically, the bigger the bar, the bigger variance there is between the best performer and the worst performer – so the greater degree of risk. Outliers have been removed.</a:t>
            </a:r>
          </a:p>
          <a:p>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As you can see, BVOD is the most predictable (therefore least risky) channel, delivering 20% of variance compared with the median return. This was closely followed by linear TV with a variability of 24%. </a:t>
            </a:r>
          </a:p>
          <a:p>
            <a:pPr algn="just"/>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p:txBody>
      </p:sp>
      <p:sp>
        <p:nvSpPr>
          <p:cNvPr id="4" name="Slide Number Placeholder 3"/>
          <p:cNvSpPr>
            <a:spLocks noGrp="1"/>
          </p:cNvSpPr>
          <p:nvPr>
            <p:ph type="sldNum" sz="quarter" idx="5"/>
          </p:nvPr>
        </p:nvSpPr>
        <p:spPr/>
        <p:txBody>
          <a:bodyPr/>
          <a:lstStyle/>
          <a:p>
            <a:fld id="{BA0DFD36-33EA-4DB4-B32D-6EBE0B1D4496}" type="slidenum">
              <a:rPr lang="en-GB" smtClean="0"/>
              <a:t>11</a:t>
            </a:fld>
            <a:endParaRPr lang="en-GB"/>
          </a:p>
        </p:txBody>
      </p:sp>
    </p:spTree>
    <p:extLst>
      <p:ext uri="{BB962C8B-B14F-4D97-AF65-F5344CB8AC3E}">
        <p14:creationId xmlns:p14="http://schemas.microsoft.com/office/powerpoint/2010/main" val="842709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make brands more famous</a:t>
            </a:r>
            <a:endParaRPr lang="en-GB" sz="1200" baseline="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endParaRPr lang="en-GB" sz="1200" kern="1200" baseline="0" dirty="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13</a:t>
            </a:fld>
            <a:endParaRPr lang="en-GB"/>
          </a:p>
        </p:txBody>
      </p:sp>
    </p:spTree>
    <p:extLst>
      <p:ext uri="{BB962C8B-B14F-4D97-AF65-F5344CB8AC3E}">
        <p14:creationId xmlns:p14="http://schemas.microsoft.com/office/powerpoint/2010/main" val="421141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‘Demand Generation’, commissioned by Thinkbox and conducted WPP agencies Mediacom, Wavemaker and Gain Theory, looked at how one ad channel boosts the efficiency of another ad channel. Most channels boost the efficiency of others, but the scale and consistency of the effect differs significantly.</a:t>
            </a:r>
          </a:p>
          <a:p>
            <a:endParaRPr lang="en-GB" dirty="0"/>
          </a:p>
          <a:p>
            <a:r>
              <a:rPr lang="en-GB" dirty="0"/>
              <a:t>This chart outlines this multiplier effect between ad channels and the effects each channel can receive. The Y axis indicates the active channel generating the effect, with the X axis relating to the channel benefiting from that effect.</a:t>
            </a:r>
          </a:p>
          <a:p>
            <a:endParaRPr lang="en-GB" dirty="0"/>
          </a:p>
          <a:p>
            <a:r>
              <a:rPr lang="en-GB" dirty="0"/>
              <a:t>We can see that when TV is active, the effectiveness of Cinema is bolstered up by 54% - more than any other channel. This makes sense as Cinema has a relatively small reach but a high impact, and with TV copy tending to be a cutdown version of what Cinema shows, it is extending its reach.</a:t>
            </a:r>
          </a:p>
          <a:p>
            <a:endParaRPr lang="en-GB" dirty="0"/>
          </a:p>
          <a:p>
            <a:r>
              <a:rPr lang="en-GB" dirty="0"/>
              <a:t>TV stands out as having the biggest and most consistent effect on other channels. This isn’t a coincidence. On average brands are spending 45% of their advertising budgets on TV, so it is bound to have a bigger effect.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https://www.thinkbox.tv/research/thinkbox-research/demand-generation/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2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15</a:t>
            </a:fld>
            <a:endParaRPr lang="en-GB"/>
          </a:p>
        </p:txBody>
      </p:sp>
    </p:spTree>
    <p:extLst>
      <p:ext uri="{BB962C8B-B14F-4D97-AF65-F5344CB8AC3E}">
        <p14:creationId xmlns:p14="http://schemas.microsoft.com/office/powerpoint/2010/main" val="2375383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Ring were being outspent 2:1 by competitors and were at risk of losing their position as number 1 in the home security sector. They needed to increase awareness against a budget reduction of 45% year on year.</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Created a game show in Ant &amp; Dec’s Saturday Night Takeaway called ‘Ring My Bell’ that used a real-life Ring doorbell feed.</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Results</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Activity reached 17 million viewers on linear, 23 million on social media with 78% positive sentiment. 50% increase in attention vs start of campaign, 150% increase in buzz and delivered an ROI of 10:1.</a:t>
            </a:r>
          </a:p>
          <a:p>
            <a:endParaRPr lang="en-GB" dirty="0"/>
          </a:p>
          <a:p>
            <a:r>
              <a:rPr lang="en-GB" dirty="0"/>
              <a:t>Read more here: https://www.thinkbox.tv/case-studies/ring-com-ringing-the-bell-of-mass-awareness </a:t>
            </a:r>
          </a:p>
        </p:txBody>
      </p:sp>
      <p:sp>
        <p:nvSpPr>
          <p:cNvPr id="4" name="Slide Number Placeholder 3"/>
          <p:cNvSpPr>
            <a:spLocks noGrp="1"/>
          </p:cNvSpPr>
          <p:nvPr>
            <p:ph type="sldNum" sz="quarter" idx="5"/>
          </p:nvPr>
        </p:nvSpPr>
        <p:spPr/>
        <p:txBody>
          <a:bodyPr/>
          <a:lstStyle/>
          <a:p>
            <a:fld id="{06878E3F-F001-4426-A507-26B1139847E3}" type="slidenum">
              <a:rPr lang="en-GB" smtClean="0"/>
              <a:t>16</a:t>
            </a:fld>
            <a:endParaRPr lang="en-GB"/>
          </a:p>
        </p:txBody>
      </p:sp>
    </p:spTree>
    <p:extLst>
      <p:ext uri="{BB962C8B-B14F-4D97-AF65-F5344CB8AC3E}">
        <p14:creationId xmlns:p14="http://schemas.microsoft.com/office/powerpoint/2010/main" val="289873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sz="12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were rebranding to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and needed to communicate this subtle but important difference to a wide audience</a:t>
            </a: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They sponsored The Voice on ITV </a:t>
            </a:r>
          </a:p>
          <a:p>
            <a:r>
              <a:rPr lang="en-US" dirty="0"/>
              <a:t>The Voice of Choice was created – a parody of the show that told the story of finding Dot through sequential and entertaining idents  </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12% increase in consideration for </a:t>
            </a:r>
            <a:r>
              <a:rPr lang="en-US" dirty="0" err="1"/>
              <a:t>Go.Compare</a:t>
            </a:r>
            <a:endParaRPr lang="en-US" dirty="0"/>
          </a:p>
          <a:p>
            <a:r>
              <a:rPr lang="en-US" dirty="0"/>
              <a:t>Reached 16m people, driving awareness </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dirty="0"/>
              <a:t>Read more here: https://www.thinkbox.tv/case-studies/go-compare</a:t>
            </a:r>
          </a:p>
        </p:txBody>
      </p:sp>
      <p:sp>
        <p:nvSpPr>
          <p:cNvPr id="4" name="Slide Number Placeholder 3"/>
          <p:cNvSpPr>
            <a:spLocks noGrp="1"/>
          </p:cNvSpPr>
          <p:nvPr>
            <p:ph type="sldNum" sz="quarter" idx="5"/>
          </p:nvPr>
        </p:nvSpPr>
        <p:spPr/>
        <p:txBody>
          <a:bodyPr/>
          <a:lstStyle/>
          <a:p>
            <a:fld id="{06878E3F-F001-4426-A507-26B1139847E3}" type="slidenum">
              <a:rPr lang="en-GB" smtClean="0"/>
              <a:t>17</a:t>
            </a:fld>
            <a:endParaRPr lang="en-GB"/>
          </a:p>
        </p:txBody>
      </p:sp>
    </p:spTree>
    <p:extLst>
      <p:ext uri="{BB962C8B-B14F-4D97-AF65-F5344CB8AC3E}">
        <p14:creationId xmlns:p14="http://schemas.microsoft.com/office/powerpoint/2010/main" val="2249775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Challenge:</a:t>
            </a:r>
          </a:p>
          <a:p>
            <a:r>
              <a:rPr lang="en-US" dirty="0"/>
              <a:t>eBay wanted to drive mass appeal for second-hand fashion with 16-34-year-olds against a backdrop where fast fashion was still king. </a:t>
            </a:r>
          </a:p>
          <a:p>
            <a:endParaRPr lang="en-US" dirty="0"/>
          </a:p>
          <a:p>
            <a:r>
              <a:rPr lang="en-US" b="1" dirty="0"/>
              <a:t>The Solution:</a:t>
            </a:r>
          </a:p>
          <a:p>
            <a:r>
              <a:rPr lang="en-US" dirty="0"/>
              <a:t>A partnership with Love Island that would reframe second-hand clothing as ‘pre-loved’.</a:t>
            </a:r>
          </a:p>
          <a:p>
            <a:endParaRPr lang="en-US" dirty="0"/>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a:p>
            <a:r>
              <a:rPr lang="en-GB" dirty="0"/>
              <a:t>Read more here: https://www.thinkbox.tv/case-studies/ebay-making-the-pre-loved-loved-with-a-tv-partnership </a:t>
            </a:r>
          </a:p>
        </p:txBody>
      </p:sp>
      <p:sp>
        <p:nvSpPr>
          <p:cNvPr id="4" name="Slide Number Placeholder 3"/>
          <p:cNvSpPr>
            <a:spLocks noGrp="1"/>
          </p:cNvSpPr>
          <p:nvPr>
            <p:ph type="sldNum" sz="quarter" idx="5"/>
          </p:nvPr>
        </p:nvSpPr>
        <p:spPr/>
        <p:txBody>
          <a:bodyPr/>
          <a:lstStyle/>
          <a:p>
            <a:fld id="{06878E3F-F001-4426-A507-26B1139847E3}" type="slidenum">
              <a:rPr lang="en-GB" smtClean="0"/>
              <a:t>18</a:t>
            </a:fld>
            <a:endParaRPr lang="en-GB"/>
          </a:p>
        </p:txBody>
      </p:sp>
    </p:spTree>
    <p:extLst>
      <p:ext uri="{BB962C8B-B14F-4D97-AF65-F5344CB8AC3E}">
        <p14:creationId xmlns:p14="http://schemas.microsoft.com/office/powerpoint/2010/main" val="155099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dirty="0"/>
          </a:p>
        </p:txBody>
      </p:sp>
    </p:spTree>
    <p:extLst>
      <p:ext uri="{BB962C8B-B14F-4D97-AF65-F5344CB8AC3E}">
        <p14:creationId xmlns:p14="http://schemas.microsoft.com/office/powerpoint/2010/main" val="67978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FedraSerifA-Book"/>
              </a:rPr>
              <a:t>The IPA study ‘Effectiveness in Context’, authored by Les Binet &amp; Peter Field, proved just how important reach is to online brands. </a:t>
            </a:r>
          </a:p>
          <a:p>
            <a:pPr algn="l"/>
            <a:endParaRPr lang="en-GB" sz="1200" b="0" i="0" u="none" strike="noStrike" baseline="0" dirty="0">
              <a:latin typeface="FedraSerifA-Book"/>
            </a:endParaRPr>
          </a:p>
          <a:p>
            <a:pPr algn="l"/>
            <a:r>
              <a:rPr lang="en-GB" sz="1200" b="0" i="0" u="none" strike="noStrike" baseline="0" dirty="0">
                <a:latin typeface="FedraSerifA-Book"/>
              </a:rPr>
              <a:t>One of the potential advantages of online brands is their closer knowledge of their customers and contact with them. This is likely to make loyalty marketing easier and cheaper to undertake, but IPA Databank data suggests that it doesn’t make it any more worthwhile. In fact, compared to offline brands, </a:t>
            </a:r>
            <a:r>
              <a:rPr lang="en-GB" sz="1200" b="0" i="0" u="none" strike="noStrike" baseline="0" dirty="0">
                <a:latin typeface="NeueHaasUnicaPro-Heavy"/>
              </a:rPr>
              <a:t>growth for online brands is even more dependent on broad targeting beyond existing customers</a:t>
            </a:r>
            <a:r>
              <a:rPr lang="en-GB" sz="1200" b="0" i="0" u="none" strike="noStrike" baseline="0" dirty="0">
                <a:latin typeface="FedraSerifA-Book"/>
              </a:rPr>
              <a:t>. </a:t>
            </a:r>
          </a:p>
          <a:p>
            <a:pPr algn="l"/>
            <a:endParaRPr lang="en-GB" sz="1200" b="0" i="0" u="none" strike="noStrike" baseline="0" dirty="0">
              <a:latin typeface="FedraSerifA-Book"/>
            </a:endParaRPr>
          </a:p>
          <a:p>
            <a:pPr algn="l"/>
            <a:r>
              <a:rPr lang="en-GB" sz="1200" b="0" i="0" u="none" strike="noStrike" baseline="0" dirty="0">
                <a:latin typeface="FedraSerifA-Book"/>
              </a:rPr>
              <a:t>This chart shows how online brands who deployed an acquisition strategy to attract new customers alongside a customer loyalty strategy reaped the benefits by driving significantly higher market share growth.</a:t>
            </a:r>
          </a:p>
          <a:p>
            <a:pPr algn="l"/>
            <a:endParaRPr lang="en-GB" sz="1200" b="0" i="0" u="none" strike="noStrike" baseline="0" dirty="0">
              <a:latin typeface="FedraSerifA-Book"/>
            </a:endParaRPr>
          </a:p>
          <a:p>
            <a:pPr algn="l"/>
            <a:r>
              <a:rPr lang="en-GB" sz="1200" b="0" i="0" u="none" strike="noStrike" baseline="0" dirty="0">
                <a:latin typeface="NeueHaasUnicaPro-Heavy"/>
              </a:rPr>
              <a:t>In the crowded online world, reaching out to new customers is vital.</a:t>
            </a:r>
          </a:p>
          <a:p>
            <a:pPr algn="l"/>
            <a:endParaRPr lang="en-GB" sz="1200" b="0" i="0" u="none" strike="noStrike" baseline="0" dirty="0">
              <a:latin typeface="NeueHaasUnicaPro-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2</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dirty="0"/>
          </a:p>
        </p:txBody>
      </p:sp>
    </p:spTree>
    <p:extLst>
      <p:ext uri="{BB962C8B-B14F-4D97-AF65-F5344CB8AC3E}">
        <p14:creationId xmlns:p14="http://schemas.microsoft.com/office/powerpoint/2010/main" val="2617307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21</a:t>
            </a:fld>
            <a:endParaRPr lang="en-GB"/>
          </a:p>
        </p:txBody>
      </p:sp>
    </p:spTree>
    <p:extLst>
      <p:ext uri="{BB962C8B-B14F-4D97-AF65-F5344CB8AC3E}">
        <p14:creationId xmlns:p14="http://schemas.microsoft.com/office/powerpoint/2010/main" val="211777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latin typeface="FedraSerifA-Book"/>
              </a:rPr>
              <a:t>The IPA study ‘Effectiveness in Context’, authored by Les Binet &amp; Peter Field, demonstrated how important brand advertising is to online advertisers. </a:t>
            </a:r>
            <a:endParaRPr lang="en-GB" sz="1200" b="0" i="0" u="none" strike="noStrike" baseline="0" dirty="0">
              <a:latin typeface="NeueHaasUnicaPro-Heavy"/>
            </a:endParaRPr>
          </a:p>
          <a:p>
            <a:pPr algn="l"/>
            <a:endParaRPr lang="en-GB" sz="1200" b="0" i="0" u="none" strike="noStrike" baseline="0" dirty="0">
              <a:latin typeface="NeueHaasUnicaPro-Heavy"/>
            </a:endParaRPr>
          </a:p>
          <a:p>
            <a:pPr algn="l"/>
            <a:r>
              <a:rPr lang="en-GB" sz="1200" b="0" i="0" u="none" strike="noStrike" baseline="0" dirty="0">
                <a:latin typeface="NeueHaasUnicaPro-Heavy"/>
              </a:rPr>
              <a:t>The online world is a busy place for brands and </a:t>
            </a:r>
            <a:r>
              <a:rPr lang="en-GB" sz="1800" b="0" i="0" u="none" strike="noStrike" baseline="0" dirty="0">
                <a:latin typeface="NeueHaasUnicaPro-Heavy"/>
              </a:rPr>
              <a:t>the nature of consideration in online categories is more likely to be rational than emotional (whereas the reverse is true in offline categories), </a:t>
            </a:r>
            <a:r>
              <a:rPr lang="en-GB" sz="1800" b="0" i="0" u="none" strike="noStrike" baseline="0" dirty="0">
                <a:latin typeface="FedraSerifA-Book"/>
              </a:rPr>
              <a:t>so brand building and long-term effectiveness are likely to be more difficult to achieve. This has implications for balancing budget between brand and activation for online brands: </a:t>
            </a:r>
            <a:r>
              <a:rPr lang="en-GB" sz="1200" b="0" i="0" u="none" strike="noStrike" baseline="0" dirty="0">
                <a:latin typeface="NeueHaasUnicaPro-Heavy"/>
              </a:rPr>
              <a:t>the optimum balance of brand building to sales activation for online brands is rather higher than for offline brands</a:t>
            </a:r>
            <a:r>
              <a:rPr lang="en-GB" sz="1200" b="0" i="0" u="none" strike="noStrike" baseline="0" dirty="0">
                <a:latin typeface="FedraSerifA-Book"/>
              </a:rPr>
              <a:t>.</a:t>
            </a:r>
          </a:p>
          <a:p>
            <a:pPr algn="l"/>
            <a:endParaRPr lang="en-GB" sz="1200" b="0" i="0" u="none" strike="noStrike" baseline="0" dirty="0">
              <a:latin typeface="FedraSerif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pPr algn="l"/>
            <a:endParaRPr lang="en-GB" sz="1200" b="0" i="0" u="none" strike="noStrike" baseline="0" dirty="0">
              <a:latin typeface="FedraSerifA-Book"/>
            </a:endParaRPr>
          </a:p>
          <a:p>
            <a:pPr algn="l"/>
            <a:endParaRPr lang="en-GB" sz="1200" b="0" i="0" u="none" strike="noStrike" baseline="0" dirty="0">
              <a:latin typeface="FedraSerifA-Book"/>
            </a:endParaRPr>
          </a:p>
        </p:txBody>
      </p:sp>
      <p:sp>
        <p:nvSpPr>
          <p:cNvPr id="4" name="Slide Number Placeholder 3"/>
          <p:cNvSpPr>
            <a:spLocks noGrp="1"/>
          </p:cNvSpPr>
          <p:nvPr>
            <p:ph type="sldNum" sz="quarter" idx="5"/>
          </p:nvPr>
        </p:nvSpPr>
        <p:spPr/>
        <p:txBody>
          <a:bodyPr/>
          <a:lstStyle/>
          <a:p>
            <a:fld id="{9BF2D90E-523F-45FB-AEC1-23DAC667075A}" type="slidenum">
              <a:rPr lang="en-GB" smtClean="0"/>
              <a:t>3</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Peter Field, Thinkbox’s ‘Perfectiveness’ event, October 2018.</a:t>
            </a:r>
          </a:p>
          <a:p>
            <a:r>
              <a:rPr lang="en-GB" dirty="0">
                <a:hlinkClick r:id="rId3"/>
              </a:rPr>
              <a:t>https://www.thinkbox.tv/news-and-opinion/events/perfectiveness/</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4</a:t>
            </a:fld>
            <a:endParaRPr lang="en-GB"/>
          </a:p>
        </p:txBody>
      </p:sp>
    </p:spTree>
    <p:extLst>
      <p:ext uri="{BB962C8B-B14F-4D97-AF65-F5344CB8AC3E}">
        <p14:creationId xmlns:p14="http://schemas.microsoft.com/office/powerpoint/2010/main" val="415552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247215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00577-96A7-61B4-6212-97A483092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1EBA4-1CA8-AF3E-B6C2-401A36B0E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B99DB-1030-2F3D-17E2-B4C19BCC0256}"/>
              </a:ext>
            </a:extLst>
          </p:cNvPr>
          <p:cNvSpPr>
            <a:spLocks noGrp="1"/>
          </p:cNvSpPr>
          <p:nvPr>
            <p:ph type="body" idx="1"/>
          </p:nvPr>
        </p:nvSpPr>
        <p:spPr/>
        <p:txBody>
          <a:bodyPr/>
          <a:lstStyle/>
          <a:p>
            <a:r>
              <a:rPr lang="en-GB" dirty="0">
                <a:effectLst/>
              </a:rPr>
              <a:t>Despite a year-on-year decline, online born businesses persist as the biggest investors in TV. TV investment has experienced its most significant growth from the Household FMCG category.</a:t>
            </a:r>
          </a:p>
          <a:p>
            <a:br>
              <a:rPr lang="en-GB" b="0" i="0" dirty="0">
                <a:solidFill>
                  <a:srgbClr val="FFFFFF"/>
                </a:solidFill>
                <a:effectLst/>
                <a:latin typeface="Söhne"/>
              </a:rPr>
            </a:br>
            <a:endParaRPr lang="en-GB" dirty="0"/>
          </a:p>
        </p:txBody>
      </p:sp>
      <p:sp>
        <p:nvSpPr>
          <p:cNvPr id="4" name="Slide Number Placeholder 3">
            <a:extLst>
              <a:ext uri="{FF2B5EF4-FFF2-40B4-BE49-F238E27FC236}">
                <a16:creationId xmlns:a16="http://schemas.microsoft.com/office/drawing/2014/main" id="{393AE34B-8D32-BE00-3529-073EABE2EDDC}"/>
              </a:ext>
            </a:extLst>
          </p:cNvPr>
          <p:cNvSpPr>
            <a:spLocks noGrp="1"/>
          </p:cNvSpPr>
          <p:nvPr>
            <p:ph type="sldNum" sz="quarter" idx="10"/>
          </p:nvPr>
        </p:nvSpPr>
        <p:spPr/>
        <p:txBody>
          <a:bodyPr/>
          <a:lstStyle/>
          <a:p>
            <a:pPr marL="0" marR="0" lvl="0" indent="0" algn="r" defTabSz="1387328"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87328"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01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2023, there were 791 new to TV advertisers, many of whom were ecommerce business looking to supercharge their growth through TV.</a:t>
            </a:r>
          </a:p>
          <a:p>
            <a:endParaRPr lang="en-GB" dirty="0">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a powerful tool for ecommerce businesses. It offers scale, powerful short-term sales effects, it’s a low risk advertising channel, highly trusted, makes brands more famous, and boosts the effect of all other advertising. </a:t>
            </a:r>
          </a:p>
        </p:txBody>
      </p:sp>
      <p:sp>
        <p:nvSpPr>
          <p:cNvPr id="4" name="Slide Number Placeholder 3"/>
          <p:cNvSpPr>
            <a:spLocks noGrp="1"/>
          </p:cNvSpPr>
          <p:nvPr>
            <p:ph type="sldNum" sz="quarter" idx="5"/>
          </p:nvPr>
        </p:nvSpPr>
        <p:spPr/>
        <p:txBody>
          <a:bodyPr/>
          <a:lstStyle/>
          <a:p>
            <a:fld id="{06878E3F-F001-4426-A507-26B1139847E3}" type="slidenum">
              <a:rPr lang="en-GB" smtClean="0"/>
              <a:t>8</a:t>
            </a:fld>
            <a:endParaRPr lang="en-GB"/>
          </a:p>
        </p:txBody>
      </p:sp>
    </p:spTree>
    <p:extLst>
      <p:ext uri="{BB962C8B-B14F-4D97-AF65-F5344CB8AC3E}">
        <p14:creationId xmlns:p14="http://schemas.microsoft.com/office/powerpoint/2010/main" val="425262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well as reaching</a:t>
            </a:r>
            <a:r>
              <a:rPr lang="en-GB" baseline="0" dirty="0"/>
              <a:t> into every corner of the country, people also spend a lot of time with TV. It is the most popular medium.</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257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571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227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696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0068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096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3484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7961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5404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49790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083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2633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2984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836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1483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825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2243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014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0401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6609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10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9000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051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2328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9017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55006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887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0708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85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494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831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808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9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451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7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3459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93789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6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298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25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028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815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637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895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7808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79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1534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423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927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1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1091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4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740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11788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23/04/2024</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41195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23/04/2024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262196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47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23/04/2024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806478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7828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346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69937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730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10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2169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5161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05284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9613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0915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295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448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984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529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1674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511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433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1372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0782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55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4884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212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01748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0687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09765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199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5536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0987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478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78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624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392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23/04/2024</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9451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877430255"/>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23/04/2024</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28256386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3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tags" Target="../tags/tag6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image" Target="../media/image2.jpeg"/><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23/04/2024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34837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23/04/2024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5121292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23/04/2024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11820284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chart" Target="../charts/chart9.xml"/><Relationship Id="rId13" Type="http://schemas.openxmlformats.org/officeDocument/2006/relationships/chart" Target="../charts/chart14.xml"/><Relationship Id="rId3" Type="http://schemas.openxmlformats.org/officeDocument/2006/relationships/notesSlide" Target="../notesSlides/notesSlide12.xml"/><Relationship Id="rId7" Type="http://schemas.openxmlformats.org/officeDocument/2006/relationships/chart" Target="../charts/chart8.xml"/><Relationship Id="rId12" Type="http://schemas.openxmlformats.org/officeDocument/2006/relationships/chart" Target="../charts/chart13.xml"/><Relationship Id="rId17" Type="http://schemas.openxmlformats.org/officeDocument/2006/relationships/image" Target="../media/image63.png"/><Relationship Id="rId2" Type="http://schemas.openxmlformats.org/officeDocument/2006/relationships/slideLayout" Target="../slideLayouts/slideLayout3.xml"/><Relationship Id="rId16" Type="http://schemas.openxmlformats.org/officeDocument/2006/relationships/image" Target="../media/image62.png"/><Relationship Id="rId1" Type="http://schemas.openxmlformats.org/officeDocument/2006/relationships/tags" Target="../tags/tag93.xml"/><Relationship Id="rId6" Type="http://schemas.openxmlformats.org/officeDocument/2006/relationships/chart" Target="../charts/chart7.xml"/><Relationship Id="rId11" Type="http://schemas.openxmlformats.org/officeDocument/2006/relationships/chart" Target="../charts/chart12.xml"/><Relationship Id="rId5" Type="http://schemas.openxmlformats.org/officeDocument/2006/relationships/chart" Target="../charts/chart6.xml"/><Relationship Id="rId15" Type="http://schemas.openxmlformats.org/officeDocument/2006/relationships/image" Target="../media/image61.png"/><Relationship Id="rId10" Type="http://schemas.openxmlformats.org/officeDocument/2006/relationships/chart" Target="../charts/chart11.xml"/><Relationship Id="rId4" Type="http://schemas.openxmlformats.org/officeDocument/2006/relationships/chart" Target="../charts/chart5.xml"/><Relationship Id="rId9" Type="http://schemas.openxmlformats.org/officeDocument/2006/relationships/chart" Target="../charts/chart10.xml"/><Relationship Id="rId14" Type="http://schemas.openxmlformats.org/officeDocument/2006/relationships/chart" Target="../charts/chart15.xml"/></Relationships>
</file>

<file path=ppt/slides/_rels/slide13.xml.rels><?xml version="1.0" encoding="UTF-8" standalone="yes"?>
<Relationships xmlns="http://schemas.openxmlformats.org/package/2006/relationships"><Relationship Id="rId8" Type="http://schemas.openxmlformats.org/officeDocument/2006/relationships/chart" Target="../charts/chart20.xml"/><Relationship Id="rId13" Type="http://schemas.openxmlformats.org/officeDocument/2006/relationships/chart" Target="../charts/chart25.xml"/><Relationship Id="rId3" Type="http://schemas.openxmlformats.org/officeDocument/2006/relationships/notesSlide" Target="../notesSlides/notesSlide13.xml"/><Relationship Id="rId7" Type="http://schemas.openxmlformats.org/officeDocument/2006/relationships/chart" Target="../charts/chart19.xml"/><Relationship Id="rId12" Type="http://schemas.openxmlformats.org/officeDocument/2006/relationships/chart" Target="../charts/chart24.xml"/><Relationship Id="rId17" Type="http://schemas.openxmlformats.org/officeDocument/2006/relationships/image" Target="../media/image63.png"/><Relationship Id="rId2" Type="http://schemas.openxmlformats.org/officeDocument/2006/relationships/slideLayout" Target="../slideLayouts/slideLayout3.xml"/><Relationship Id="rId16" Type="http://schemas.openxmlformats.org/officeDocument/2006/relationships/image" Target="../media/image62.png"/><Relationship Id="rId1" Type="http://schemas.openxmlformats.org/officeDocument/2006/relationships/tags" Target="../tags/tag94.xml"/><Relationship Id="rId6" Type="http://schemas.openxmlformats.org/officeDocument/2006/relationships/chart" Target="../charts/chart18.xml"/><Relationship Id="rId11" Type="http://schemas.openxmlformats.org/officeDocument/2006/relationships/chart" Target="../charts/chart23.xml"/><Relationship Id="rId5" Type="http://schemas.openxmlformats.org/officeDocument/2006/relationships/chart" Target="../charts/chart17.xml"/><Relationship Id="rId15" Type="http://schemas.openxmlformats.org/officeDocument/2006/relationships/image" Target="../media/image61.png"/><Relationship Id="rId10" Type="http://schemas.openxmlformats.org/officeDocument/2006/relationships/chart" Target="../charts/chart22.xml"/><Relationship Id="rId4" Type="http://schemas.openxmlformats.org/officeDocument/2006/relationships/chart" Target="../charts/chart16.xml"/><Relationship Id="rId9" Type="http://schemas.openxmlformats.org/officeDocument/2006/relationships/chart" Target="../charts/chart21.xml"/><Relationship Id="rId14" Type="http://schemas.openxmlformats.org/officeDocument/2006/relationships/chart" Target="../charts/char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1.xml"/><Relationship Id="rId5" Type="http://schemas.openxmlformats.org/officeDocument/2006/relationships/image" Target="../media/image67.jp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hyperlink" Target="https://www.itvmedia.co.uk/case-studies/wattbike-prompted-brand-awareness-to-32-with-itv-backing-business" TargetMode="External"/><Relationship Id="rId13"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hyperlink" Target="https://www.skymedia.co.uk/case-studies/hotter-and-sky-media/" TargetMode="External"/><Relationship Id="rId2" Type="http://schemas.openxmlformats.org/officeDocument/2006/relationships/notesSlide" Target="../notesSlides/notesSlide21.xml"/><Relationship Id="rId1" Type="http://schemas.openxmlformats.org/officeDocument/2006/relationships/slideLayout" Target="../slideLayouts/slideLayout74.xml"/><Relationship Id="rId6" Type="http://schemas.openxmlformats.org/officeDocument/2006/relationships/hyperlink" Target="https://www.itvmedia.co.uk/case-studies/dashly-campaign-sees-website-sign-ups-soar" TargetMode="External"/><Relationship Id="rId11" Type="http://schemas.openxmlformats.org/officeDocument/2006/relationships/image" Target="../media/image79.jpeg"/><Relationship Id="rId5" Type="http://schemas.openxmlformats.org/officeDocument/2006/relationships/image" Target="../media/image77.png"/><Relationship Id="rId10" Type="http://schemas.openxmlformats.org/officeDocument/2006/relationships/hyperlink" Target="https://www.4sales.com/our-work/gumtree-x-hollyoaks" TargetMode="External"/><Relationship Id="rId4" Type="http://schemas.openxmlformats.org/officeDocument/2006/relationships/image" Target="../media/image76.png"/><Relationship Id="rId9" Type="http://schemas.openxmlformats.org/officeDocument/2006/relationships/hyperlink" Target="https://www.4sales.com/our-work/deliveroo-product-placement" TargetMode="External"/><Relationship Id="rId14" Type="http://schemas.openxmlformats.org/officeDocument/2006/relationships/hyperlink" Target="https://www.adsmartfromsky.co.uk/case-studies/sky-adsmart-notonthehighstree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9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jpeg"/><Relationship Id="rId21" Type="http://schemas.openxmlformats.org/officeDocument/2006/relationships/image" Target="../media/image31.png"/><Relationship Id="rId34" Type="http://schemas.openxmlformats.org/officeDocument/2006/relationships/image" Target="../media/image44.png"/><Relationship Id="rId42"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notesSlide" Target="../notesSlides/notesSlide7.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41"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4" Type="http://schemas.openxmlformats.org/officeDocument/2006/relationships/image" Target="../media/image54.jpe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jpeg"/><Relationship Id="rId22" Type="http://schemas.openxmlformats.org/officeDocument/2006/relationships/image" Target="../media/image32.png"/><Relationship Id="rId27" Type="http://schemas.openxmlformats.org/officeDocument/2006/relationships/image" Target="../media/image37.jpeg"/><Relationship Id="rId30" Type="http://schemas.openxmlformats.org/officeDocument/2006/relationships/image" Target="../media/image40.jpeg"/><Relationship Id="rId35" Type="http://schemas.openxmlformats.org/officeDocument/2006/relationships/image" Target="../media/image45.png"/><Relationship Id="rId43" Type="http://schemas.openxmlformats.org/officeDocument/2006/relationships/image" Target="../media/image53.png"/><Relationship Id="rId8" Type="http://schemas.openxmlformats.org/officeDocument/2006/relationships/image" Target="../media/image18.png"/><Relationship Id="rId3"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55.png"/><Relationship Id="rId7"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9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puppets sitting in lawn chairs&#10;&#10;Description automatically generated">
            <a:extLst>
              <a:ext uri="{FF2B5EF4-FFF2-40B4-BE49-F238E27FC236}">
                <a16:creationId xmlns:a16="http://schemas.microsoft.com/office/drawing/2014/main" id="{AA69688E-066A-E2F1-E8FB-28E415948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5AE6392-6DEA-1BE5-136E-C9628B3112C8}"/>
              </a:ext>
            </a:extLst>
          </p:cNvPr>
          <p:cNvSpPr/>
          <p:nvPr/>
        </p:nvSpPr>
        <p:spPr>
          <a:xfrm>
            <a:off x="0" y="0"/>
            <a:ext cx="12192000" cy="685800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BC69020-070C-49DA-9778-82111B7437E3}"/>
              </a:ext>
            </a:extLst>
          </p:cNvPr>
          <p:cNvSpPr>
            <a:spLocks noGrp="1"/>
          </p:cNvSpPr>
          <p:nvPr>
            <p:ph type="ctrTitle"/>
          </p:nvPr>
        </p:nvSpPr>
        <p:spPr>
          <a:xfrm>
            <a:off x="403766" y="759293"/>
            <a:ext cx="5633780" cy="1663867"/>
          </a:xfrm>
        </p:spPr>
        <p:txBody>
          <a:bodyPr anchor="t">
            <a:normAutofit/>
          </a:bodyPr>
          <a:lstStyle/>
          <a:p>
            <a:r>
              <a:rPr lang="en-GB" dirty="0"/>
              <a:t>Ecommerce </a:t>
            </a:r>
            <a:r>
              <a:rPr lang="en-GB" dirty="0" err="1"/>
              <a:t>nickable</a:t>
            </a:r>
            <a:r>
              <a:rPr lang="en-GB" dirty="0"/>
              <a:t> charts</a:t>
            </a:r>
          </a:p>
        </p:txBody>
      </p:sp>
      <p:sp>
        <p:nvSpPr>
          <p:cNvPr id="10" name="TextBox 9">
            <a:extLst>
              <a:ext uri="{FF2B5EF4-FFF2-40B4-BE49-F238E27FC236}">
                <a16:creationId xmlns:a16="http://schemas.microsoft.com/office/drawing/2014/main" id="{33B1AEED-B305-0274-50B1-E4029CF50D0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Icelolly.com - Vans</a:t>
            </a:r>
          </a:p>
        </p:txBody>
      </p:sp>
    </p:spTree>
    <p:extLst>
      <p:ext uri="{BB962C8B-B14F-4D97-AF65-F5344CB8AC3E}">
        <p14:creationId xmlns:p14="http://schemas.microsoft.com/office/powerpoint/2010/main" val="7957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B7440B6-C6D0-89FE-AAC2-2083DB41FA53}"/>
              </a:ext>
            </a:extLst>
          </p:cNvPr>
          <p:cNvGraphicFramePr/>
          <p:nvPr>
            <p:extLst>
              <p:ext uri="{D42A27DB-BD31-4B8C-83A1-F6EECF244321}">
                <p14:modId xmlns:p14="http://schemas.microsoft.com/office/powerpoint/2010/main" val="3996701121"/>
              </p:ext>
            </p:extLst>
          </p:nvPr>
        </p:nvGraphicFramePr>
        <p:xfrm>
          <a:off x="371475" y="1377479"/>
          <a:ext cx="1116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D1EEBC83-704A-BF29-8806-67AD868F9BC5}"/>
              </a:ext>
            </a:extLst>
          </p:cNvPr>
          <p:cNvSpPr>
            <a:spLocks noGrp="1"/>
          </p:cNvSpPr>
          <p:nvPr>
            <p:ph type="title"/>
          </p:nvPr>
        </p:nvSpPr>
        <p:spPr/>
        <p:txBody>
          <a:bodyPr/>
          <a:lstStyle/>
          <a:p>
            <a:r>
              <a:rPr lang="en-GB" dirty="0"/>
              <a:t>Both linear TV and BVOD deliver good ROI performance</a:t>
            </a:r>
          </a:p>
        </p:txBody>
      </p:sp>
      <p:sp>
        <p:nvSpPr>
          <p:cNvPr id="6" name="Text Placeholder 5">
            <a:extLst>
              <a:ext uri="{FF2B5EF4-FFF2-40B4-BE49-F238E27FC236}">
                <a16:creationId xmlns:a16="http://schemas.microsoft.com/office/drawing/2014/main" id="{6DDB3FE6-9133-4D45-EB86-2C948E1C3EBE}"/>
              </a:ext>
            </a:extLst>
          </p:cNvPr>
          <p:cNvSpPr>
            <a:spLocks noGrp="1"/>
          </p:cNvSpPr>
          <p:nvPr>
            <p:ph type="body" sz="quarter" idx="15"/>
          </p:nvPr>
        </p:nvSpPr>
        <p:spPr/>
        <p:txBody>
          <a:bodyPr/>
          <a:lstStyle/>
          <a:p>
            <a:r>
              <a:rPr lang="en-GB" dirty="0"/>
              <a:t>Source: Media Mix Navigator, Sept. 2022, EssenceMediacom  / Wavemaker / Mindshare / Gain Theory</a:t>
            </a:r>
          </a:p>
        </p:txBody>
      </p:sp>
      <p:sp>
        <p:nvSpPr>
          <p:cNvPr id="17" name="TextBox 16">
            <a:extLst>
              <a:ext uri="{FF2B5EF4-FFF2-40B4-BE49-F238E27FC236}">
                <a16:creationId xmlns:a16="http://schemas.microsoft.com/office/drawing/2014/main" id="{BA5B96D8-4946-B285-1FD6-C69D266031E5}"/>
              </a:ext>
            </a:extLst>
          </p:cNvPr>
          <p:cNvSpPr txBox="1"/>
          <p:nvPr/>
        </p:nvSpPr>
        <p:spPr>
          <a:xfrm>
            <a:off x="1974498" y="1066852"/>
            <a:ext cx="83935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Total (short and long-term) ROI Index Channel Hierarchy</a:t>
            </a:r>
          </a:p>
        </p:txBody>
      </p:sp>
    </p:spTree>
    <p:extLst>
      <p:ext uri="{BB962C8B-B14F-4D97-AF65-F5344CB8AC3E}">
        <p14:creationId xmlns:p14="http://schemas.microsoft.com/office/powerpoint/2010/main" val="25802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7EA761E9-7C6C-0380-D2BB-60352F631768}"/>
              </a:ext>
            </a:extLst>
          </p:cNvPr>
          <p:cNvSpPr/>
          <p:nvPr/>
        </p:nvSpPr>
        <p:spPr>
          <a:xfrm>
            <a:off x="1900225" y="1518689"/>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
        <p:nvSpPr>
          <p:cNvPr id="5" name="Title 4">
            <a:extLst>
              <a:ext uri="{FF2B5EF4-FFF2-40B4-BE49-F238E27FC236}">
                <a16:creationId xmlns:a16="http://schemas.microsoft.com/office/drawing/2014/main" id="{E3D4FA14-9952-335F-3702-431E509567C1}"/>
              </a:ext>
            </a:extLst>
          </p:cNvPr>
          <p:cNvSpPr>
            <a:spLocks noGrp="1"/>
          </p:cNvSpPr>
          <p:nvPr>
            <p:ph type="title"/>
          </p:nvPr>
        </p:nvSpPr>
        <p:spPr/>
        <p:txBody>
          <a:bodyPr>
            <a:normAutofit/>
          </a:bodyPr>
          <a:lstStyle/>
          <a:p>
            <a:r>
              <a:rPr lang="en-GB" sz="2800" dirty="0"/>
              <a:t>The predictability of payback varies greatly by channel</a:t>
            </a:r>
          </a:p>
        </p:txBody>
      </p:sp>
      <p:sp>
        <p:nvSpPr>
          <p:cNvPr id="6" name="Text Placeholder 5">
            <a:extLst>
              <a:ext uri="{FF2B5EF4-FFF2-40B4-BE49-F238E27FC236}">
                <a16:creationId xmlns:a16="http://schemas.microsoft.com/office/drawing/2014/main" id="{59EE352F-A9A2-0CDA-B053-01DE6DC583DC}"/>
              </a:ext>
            </a:extLst>
          </p:cNvPr>
          <p:cNvSpPr>
            <a:spLocks noGrp="1"/>
          </p:cNvSpPr>
          <p:nvPr>
            <p:ph type="body" sz="quarter" idx="15"/>
          </p:nvPr>
        </p:nvSpPr>
        <p:spPr/>
        <p:txBody>
          <a:bodyPr/>
          <a:lstStyle/>
          <a:p>
            <a:r>
              <a:rPr lang="en-GB" dirty="0"/>
              <a:t>Source: Media Mix Navigator, Sep. 2022, </a:t>
            </a:r>
            <a:r>
              <a:rPr lang="en-GB" dirty="0" err="1"/>
              <a:t>EssenceMediacom</a:t>
            </a:r>
            <a:r>
              <a:rPr lang="en-GB" dirty="0"/>
              <a:t> / Wavemaker / Mindshare / Gain Theory</a:t>
            </a:r>
          </a:p>
          <a:p>
            <a:endParaRPr lang="en-GB" dirty="0"/>
          </a:p>
        </p:txBody>
      </p:sp>
      <p:graphicFrame>
        <p:nvGraphicFramePr>
          <p:cNvPr id="7" name="Chart 6">
            <a:extLst>
              <a:ext uri="{FF2B5EF4-FFF2-40B4-BE49-F238E27FC236}">
                <a16:creationId xmlns:a16="http://schemas.microsoft.com/office/drawing/2014/main" id="{575235CB-F8D7-63D9-D1F8-AC7D3C79ADEB}"/>
              </a:ext>
            </a:extLst>
          </p:cNvPr>
          <p:cNvGraphicFramePr/>
          <p:nvPr/>
        </p:nvGraphicFramePr>
        <p:xfrm>
          <a:off x="770021" y="1842790"/>
          <a:ext cx="10130749" cy="410225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976A8F0-F67F-2096-8AF4-B7CF8D23571B}"/>
              </a:ext>
            </a:extLst>
          </p:cNvPr>
          <p:cNvSpPr txBox="1"/>
          <p:nvPr/>
        </p:nvSpPr>
        <p:spPr>
          <a:xfrm>
            <a:off x="2158436" y="1057024"/>
            <a:ext cx="75453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B2C41"/>
                </a:solidFill>
                <a:effectLst/>
                <a:uLnTx/>
                <a:uFillTx/>
                <a:ea typeface="+mn-ea"/>
                <a:cs typeface="+mn-cs"/>
              </a:rPr>
              <a:t>The Variability of Returns by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B2C41"/>
                </a:solidFill>
                <a:effectLst/>
                <a:uLnTx/>
                <a:uFillTx/>
                <a:ea typeface="+mn-ea"/>
                <a:cs typeface="+mn-cs"/>
              </a:rPr>
              <a:t>(Data 2018 – Mid 2021)</a:t>
            </a:r>
            <a:endParaRPr kumimoji="0" lang="en-GB" sz="1200" b="1" i="0" u="none" strike="noStrike" kern="1200" cap="none" spc="0" normalizeH="0" baseline="0" noProof="0" dirty="0">
              <a:ln>
                <a:noFill/>
              </a:ln>
              <a:solidFill>
                <a:srgbClr val="2B2C41"/>
              </a:solidFill>
              <a:effectLst/>
              <a:uLnTx/>
              <a:uFillTx/>
              <a:ea typeface="+mn-ea"/>
              <a:cs typeface="+mn-cs"/>
            </a:endParaRPr>
          </a:p>
        </p:txBody>
      </p:sp>
      <p:sp>
        <p:nvSpPr>
          <p:cNvPr id="9" name="TextBox 8">
            <a:extLst>
              <a:ext uri="{FF2B5EF4-FFF2-40B4-BE49-F238E27FC236}">
                <a16:creationId xmlns:a16="http://schemas.microsoft.com/office/drawing/2014/main" id="{B8B8B673-B3C3-A3C4-D463-D7F3DABE4756}"/>
              </a:ext>
            </a:extLst>
          </p:cNvPr>
          <p:cNvSpPr txBox="1"/>
          <p:nvPr/>
        </p:nvSpPr>
        <p:spPr>
          <a:xfrm>
            <a:off x="10900770" y="3175084"/>
            <a:ext cx="760741"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B2C41"/>
                </a:solidFill>
                <a:effectLst/>
                <a:uLnTx/>
                <a:uFillTx/>
                <a:ea typeface="+mn-ea"/>
                <a:cs typeface="+mn-cs"/>
              </a:rPr>
              <a:t>0% = Median ROI</a:t>
            </a:r>
          </a:p>
        </p:txBody>
      </p:sp>
    </p:spTree>
    <p:extLst>
      <p:ext uri="{BB962C8B-B14F-4D97-AF65-F5344CB8AC3E}">
        <p14:creationId xmlns:p14="http://schemas.microsoft.com/office/powerpoint/2010/main" val="241075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the most trusted</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extLst>
              <p:ext uri="{D42A27DB-BD31-4B8C-83A1-F6EECF244321}">
                <p14:modId xmlns:p14="http://schemas.microsoft.com/office/powerpoint/2010/main" val="2501461740"/>
              </p:ext>
            </p:extLst>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extLst>
              <p:ext uri="{D42A27DB-BD31-4B8C-83A1-F6EECF244321}">
                <p14:modId xmlns:p14="http://schemas.microsoft.com/office/powerpoint/2010/main" val="2007477058"/>
              </p:ext>
            </p:extLst>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a:t>
            </a:r>
          </a:p>
        </p:txBody>
      </p:sp>
      <p:graphicFrame>
        <p:nvGraphicFramePr>
          <p:cNvPr id="17" name="Chart 16">
            <a:extLst>
              <a:ext uri="{FF2B5EF4-FFF2-40B4-BE49-F238E27FC236}">
                <a16:creationId xmlns:a16="http://schemas.microsoft.com/office/drawing/2014/main" id="{9E8079CD-4F64-364B-915A-7CC76819445F}"/>
              </a:ext>
            </a:extLst>
          </p:cNvPr>
          <p:cNvGraphicFramePr/>
          <p:nvPr>
            <p:extLst>
              <p:ext uri="{D42A27DB-BD31-4B8C-83A1-F6EECF244321}">
                <p14:modId xmlns:p14="http://schemas.microsoft.com/office/powerpoint/2010/main" val="2979742653"/>
              </p:ext>
            </p:extLst>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4893344" y="1614362"/>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6911988" y="3768801"/>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makes brands more famous</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 Makes brands, products or services more recognisable/ famous</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extLst>
              <p:ext uri="{D42A27DB-BD31-4B8C-83A1-F6EECF244321}">
                <p14:modId xmlns:p14="http://schemas.microsoft.com/office/powerpoint/2010/main" val="311777163"/>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extLst>
              <p:ext uri="{D42A27DB-BD31-4B8C-83A1-F6EECF244321}">
                <p14:modId xmlns:p14="http://schemas.microsoft.com/office/powerpoint/2010/main" val="3428861006"/>
              </p:ext>
            </p:extLst>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11" name="Chart 10">
            <a:extLst>
              <a:ext uri="{FF2B5EF4-FFF2-40B4-BE49-F238E27FC236}">
                <a16:creationId xmlns:a16="http://schemas.microsoft.com/office/drawing/2014/main" id="{F1B32691-89A5-FB5D-52C1-E570FEF73214}"/>
              </a:ext>
            </a:extLst>
          </p:cNvPr>
          <p:cNvGraphicFramePr/>
          <p:nvPr>
            <p:extLst>
              <p:ext uri="{D42A27DB-BD31-4B8C-83A1-F6EECF244321}">
                <p14:modId xmlns:p14="http://schemas.microsoft.com/office/powerpoint/2010/main" val="2996501087"/>
              </p:ext>
            </p:extLst>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extLst>
              <p:ext uri="{D42A27DB-BD31-4B8C-83A1-F6EECF244321}">
                <p14:modId xmlns:p14="http://schemas.microsoft.com/office/powerpoint/2010/main" val="230171988"/>
              </p:ext>
            </p:extLst>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aphicFrame>
        <p:nvGraphicFramePr>
          <p:cNvPr id="21" name="Chart 20">
            <a:extLst>
              <a:ext uri="{FF2B5EF4-FFF2-40B4-BE49-F238E27FC236}">
                <a16:creationId xmlns:a16="http://schemas.microsoft.com/office/drawing/2014/main" id="{8DA0ADBA-EFEB-081E-11A0-C0EC845C7479}"/>
              </a:ext>
            </a:extLst>
          </p:cNvPr>
          <p:cNvGraphicFramePr/>
          <p:nvPr>
            <p:extLst>
              <p:ext uri="{D42A27DB-BD31-4B8C-83A1-F6EECF244321}">
                <p14:modId xmlns:p14="http://schemas.microsoft.com/office/powerpoint/2010/main" val="1020326794"/>
              </p:ext>
            </p:extLst>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3" name="Chart 22">
            <a:extLst>
              <a:ext uri="{FF2B5EF4-FFF2-40B4-BE49-F238E27FC236}">
                <a16:creationId xmlns:a16="http://schemas.microsoft.com/office/drawing/2014/main" id="{83EECDBF-EC18-3122-E106-0270BEDD6C8C}"/>
              </a:ext>
            </a:extLst>
          </p:cNvPr>
          <p:cNvGraphicFramePr/>
          <p:nvPr>
            <p:extLst>
              <p:ext uri="{D42A27DB-BD31-4B8C-83A1-F6EECF244321}">
                <p14:modId xmlns:p14="http://schemas.microsoft.com/office/powerpoint/2010/main" val="117248885"/>
              </p:ext>
            </p:extLst>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5" name="Chart 24">
            <a:extLst>
              <a:ext uri="{FF2B5EF4-FFF2-40B4-BE49-F238E27FC236}">
                <a16:creationId xmlns:a16="http://schemas.microsoft.com/office/drawing/2014/main" id="{846B9474-9C2C-CC9D-2393-2BE3A1F656EC}"/>
              </a:ext>
            </a:extLst>
          </p:cNvPr>
          <p:cNvGraphicFramePr/>
          <p:nvPr>
            <p:extLst>
              <p:ext uri="{D42A27DB-BD31-4B8C-83A1-F6EECF244321}">
                <p14:modId xmlns:p14="http://schemas.microsoft.com/office/powerpoint/2010/main" val="195720538"/>
              </p:ext>
            </p:extLst>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27" name="Chart 26">
            <a:extLst>
              <a:ext uri="{FF2B5EF4-FFF2-40B4-BE49-F238E27FC236}">
                <a16:creationId xmlns:a16="http://schemas.microsoft.com/office/drawing/2014/main" id="{289792A5-E91D-BD2A-4590-5DE0D136183B}"/>
              </a:ext>
            </a:extLst>
          </p:cNvPr>
          <p:cNvGraphicFramePr/>
          <p:nvPr>
            <p:extLst>
              <p:ext uri="{D42A27DB-BD31-4B8C-83A1-F6EECF244321}">
                <p14:modId xmlns:p14="http://schemas.microsoft.com/office/powerpoint/2010/main" val="76173436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8799874" y="3747483"/>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8736450" y="157746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2916978" y="3803581"/>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4948740" y="3800357"/>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47273" y="3782173"/>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2205" y="1594685"/>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72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5C2A-6F93-4547-BCCE-481C12E017C4}"/>
              </a:ext>
            </a:extLst>
          </p:cNvPr>
          <p:cNvSpPr>
            <a:spLocks noGrp="1"/>
          </p:cNvSpPr>
          <p:nvPr>
            <p:ph type="title"/>
          </p:nvPr>
        </p:nvSpPr>
        <p:spPr/>
        <p:txBody>
          <a:bodyPr/>
          <a:lstStyle/>
          <a:p>
            <a:r>
              <a:rPr lang="en-GB" dirty="0"/>
              <a:t>TV boosts effects of other ad channels by up to 54%</a:t>
            </a:r>
          </a:p>
        </p:txBody>
      </p:sp>
      <p:sp>
        <p:nvSpPr>
          <p:cNvPr id="3" name="Text Placeholder 2">
            <a:extLst>
              <a:ext uri="{FF2B5EF4-FFF2-40B4-BE49-F238E27FC236}">
                <a16:creationId xmlns:a16="http://schemas.microsoft.com/office/drawing/2014/main" id="{908583A7-E565-455E-930A-D3B5FE0A3003}"/>
              </a:ext>
            </a:extLst>
          </p:cNvPr>
          <p:cNvSpPr>
            <a:spLocks noGrp="1"/>
          </p:cNvSpPr>
          <p:nvPr>
            <p:ph type="body" sz="quarter" idx="15"/>
          </p:nvPr>
        </p:nvSpPr>
        <p:spPr/>
        <p:txBody>
          <a:bodyPr/>
          <a:lstStyle/>
          <a:p>
            <a:r>
              <a:rPr lang="en-GB" dirty="0"/>
              <a:t>Source: ‘Demand Generation’ Nov 2019, MediaCom/Wavemaker/Gain Theory/Thinkbox</a:t>
            </a:r>
            <a:br>
              <a:rPr lang="en-GB" dirty="0"/>
            </a:br>
            <a:r>
              <a:rPr lang="en-GB" dirty="0"/>
              <a:t>NB: Insufficient data to robustly report Cinema &amp; Direct Mail’s effect on other channels. *insufficient data to report effect</a:t>
            </a:r>
          </a:p>
        </p:txBody>
      </p:sp>
      <p:graphicFrame>
        <p:nvGraphicFramePr>
          <p:cNvPr id="17" name="Table 16">
            <a:extLst>
              <a:ext uri="{FF2B5EF4-FFF2-40B4-BE49-F238E27FC236}">
                <a16:creationId xmlns:a16="http://schemas.microsoft.com/office/drawing/2014/main" id="{DF2D4C66-A45E-4174-AD28-564A1754A2B9}"/>
              </a:ext>
            </a:extLst>
          </p:cNvPr>
          <p:cNvGraphicFramePr>
            <a:graphicFrameLocks noGrp="1"/>
          </p:cNvGraphicFramePr>
          <p:nvPr/>
        </p:nvGraphicFramePr>
        <p:xfrm>
          <a:off x="371476" y="1188086"/>
          <a:ext cx="11334811" cy="3595278"/>
        </p:xfrm>
        <a:graphic>
          <a:graphicData uri="http://schemas.openxmlformats.org/drawingml/2006/table">
            <a:tbl>
              <a:tblPr>
                <a:tableStyleId>{5C22544A-7EE6-4342-B048-85BDC9FD1C3A}</a:tableStyleId>
              </a:tblPr>
              <a:tblGrid>
                <a:gridCol w="1719424">
                  <a:extLst>
                    <a:ext uri="{9D8B030D-6E8A-4147-A177-3AD203B41FA5}">
                      <a16:colId xmlns:a16="http://schemas.microsoft.com/office/drawing/2014/main" val="916025145"/>
                    </a:ext>
                  </a:extLst>
                </a:gridCol>
                <a:gridCol w="974505">
                  <a:extLst>
                    <a:ext uri="{9D8B030D-6E8A-4147-A177-3AD203B41FA5}">
                      <a16:colId xmlns:a16="http://schemas.microsoft.com/office/drawing/2014/main" val="2385026455"/>
                    </a:ext>
                  </a:extLst>
                </a:gridCol>
                <a:gridCol w="974505">
                  <a:extLst>
                    <a:ext uri="{9D8B030D-6E8A-4147-A177-3AD203B41FA5}">
                      <a16:colId xmlns:a16="http://schemas.microsoft.com/office/drawing/2014/main" val="299390043"/>
                    </a:ext>
                  </a:extLst>
                </a:gridCol>
                <a:gridCol w="974505">
                  <a:extLst>
                    <a:ext uri="{9D8B030D-6E8A-4147-A177-3AD203B41FA5}">
                      <a16:colId xmlns:a16="http://schemas.microsoft.com/office/drawing/2014/main" val="2021319578"/>
                    </a:ext>
                  </a:extLst>
                </a:gridCol>
                <a:gridCol w="974505">
                  <a:extLst>
                    <a:ext uri="{9D8B030D-6E8A-4147-A177-3AD203B41FA5}">
                      <a16:colId xmlns:a16="http://schemas.microsoft.com/office/drawing/2014/main" val="2371537188"/>
                    </a:ext>
                  </a:extLst>
                </a:gridCol>
                <a:gridCol w="974505">
                  <a:extLst>
                    <a:ext uri="{9D8B030D-6E8A-4147-A177-3AD203B41FA5}">
                      <a16:colId xmlns:a16="http://schemas.microsoft.com/office/drawing/2014/main" val="1061880565"/>
                    </a:ext>
                  </a:extLst>
                </a:gridCol>
                <a:gridCol w="974505">
                  <a:extLst>
                    <a:ext uri="{9D8B030D-6E8A-4147-A177-3AD203B41FA5}">
                      <a16:colId xmlns:a16="http://schemas.microsoft.com/office/drawing/2014/main" val="689034856"/>
                    </a:ext>
                  </a:extLst>
                </a:gridCol>
                <a:gridCol w="974505">
                  <a:extLst>
                    <a:ext uri="{9D8B030D-6E8A-4147-A177-3AD203B41FA5}">
                      <a16:colId xmlns:a16="http://schemas.microsoft.com/office/drawing/2014/main" val="3983024458"/>
                    </a:ext>
                  </a:extLst>
                </a:gridCol>
                <a:gridCol w="1069984">
                  <a:extLst>
                    <a:ext uri="{9D8B030D-6E8A-4147-A177-3AD203B41FA5}">
                      <a16:colId xmlns:a16="http://schemas.microsoft.com/office/drawing/2014/main" val="1537102395"/>
                    </a:ext>
                  </a:extLst>
                </a:gridCol>
                <a:gridCol w="818101">
                  <a:extLst>
                    <a:ext uri="{9D8B030D-6E8A-4147-A177-3AD203B41FA5}">
                      <a16:colId xmlns:a16="http://schemas.microsoft.com/office/drawing/2014/main" val="3861023795"/>
                    </a:ext>
                  </a:extLst>
                </a:gridCol>
                <a:gridCol w="905767">
                  <a:extLst>
                    <a:ext uri="{9D8B030D-6E8A-4147-A177-3AD203B41FA5}">
                      <a16:colId xmlns:a16="http://schemas.microsoft.com/office/drawing/2014/main" val="748766574"/>
                    </a:ext>
                  </a:extLst>
                </a:gridCol>
              </a:tblGrid>
              <a:tr h="293972">
                <a:tc>
                  <a:txBody>
                    <a:bodyPr/>
                    <a:lstStyle/>
                    <a:p>
                      <a:pPr algn="ctr" fontAlgn="b"/>
                      <a:endParaRPr lang="en-GB" sz="1500" b="0" i="0" u="none" strike="noStrike" dirty="0">
                        <a:solidFill>
                          <a:srgbClr val="000000"/>
                        </a:solidFill>
                        <a:effectLst/>
                        <a:latin typeface="Calibri" panose="020F0502020204030204" pitchFamily="34" charset="0"/>
                      </a:endParaRPr>
                    </a:p>
                  </a:txBody>
                  <a:tcPr marL="0" marR="0" marT="0" marB="0" anchor="ctr">
                    <a:noFill/>
                  </a:tcPr>
                </a:tc>
                <a:tc gridSpan="9">
                  <a:txBody>
                    <a:bodyPr/>
                    <a:lstStyle/>
                    <a:p>
                      <a:pPr algn="ctr" fontAlgn="b"/>
                      <a:r>
                        <a:rPr lang="en-GB" sz="1500" b="1" u="none" strike="noStrike" dirty="0">
                          <a:solidFill>
                            <a:schemeClr val="accent1">
                              <a:lumMod val="50000"/>
                            </a:schemeClr>
                          </a:solidFill>
                          <a:effectLst/>
                        </a:rPr>
                        <a:t>Channel Benefiting from 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357163201"/>
                  </a:ext>
                </a:extLst>
              </a:tr>
              <a:tr h="881917">
                <a:tc>
                  <a:txBody>
                    <a:bodyPr/>
                    <a:lstStyle/>
                    <a:p>
                      <a:pPr algn="ctr" fontAlgn="b"/>
                      <a:r>
                        <a:rPr lang="en-GB" sz="1500" b="1" u="none" strike="noStrike" dirty="0">
                          <a:solidFill>
                            <a:schemeClr val="accent1">
                              <a:lumMod val="50000"/>
                            </a:schemeClr>
                          </a:solidFill>
                          <a:effectLst/>
                        </a:rPr>
                        <a:t>Channel Generating </a:t>
                      </a:r>
                    </a:p>
                    <a:p>
                      <a:pPr algn="ctr" fontAlgn="b"/>
                      <a:r>
                        <a:rPr lang="en-GB" sz="1500" b="1" u="none" strike="noStrike" dirty="0">
                          <a:solidFill>
                            <a:schemeClr val="accent1">
                              <a:lumMod val="50000"/>
                            </a:schemeClr>
                          </a:solidFill>
                          <a:effectLst/>
                        </a:rPr>
                        <a:t>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Social Media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500" b="0" u="none" strike="noStrike" dirty="0">
                          <a:solidFill>
                            <a:schemeClr val="accent1">
                              <a:lumMod val="50000"/>
                            </a:schemeClr>
                          </a:solidFill>
                          <a:effectLst/>
                        </a:rPr>
                        <a:t>Cinema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Direct Mail</a:t>
                      </a:r>
                    </a:p>
                  </a:txBody>
                  <a:tcPr marL="0" marR="0" marT="0" marB="0" anchor="ctr">
                    <a:noFill/>
                  </a:tcPr>
                </a:tc>
                <a:extLst>
                  <a:ext uri="{0D108BD9-81ED-4DB2-BD59-A6C34878D82A}">
                    <a16:rowId xmlns:a16="http://schemas.microsoft.com/office/drawing/2014/main" val="2624672233"/>
                  </a:ext>
                </a:extLst>
              </a:tr>
              <a:tr h="308532">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chemeClr val="bg1"/>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alpha val="69804"/>
                      </a:srgbClr>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54%</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5803101"/>
                  </a:ext>
                </a:extLst>
              </a:tr>
              <a:tr h="259665">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extLst>
                  <a:ext uri="{0D108BD9-81ED-4DB2-BD59-A6C34878D82A}">
                    <a16:rowId xmlns:a16="http://schemas.microsoft.com/office/drawing/2014/main" val="1593841085"/>
                  </a:ext>
                </a:extLst>
              </a:tr>
              <a:tr h="308532">
                <a:tc>
                  <a:txBody>
                    <a:bodyPr/>
                    <a:lstStyle/>
                    <a:p>
                      <a:pPr algn="ctr" fontAlgn="b"/>
                      <a:r>
                        <a:rPr lang="en-GB" sz="1500" b="0" i="0" u="none" strike="noStrike" dirty="0">
                          <a:solidFill>
                            <a:schemeClr val="accent1">
                              <a:lumMod val="50000"/>
                            </a:schemeClr>
                          </a:solidFill>
                          <a:effectLst/>
                          <a:latin typeface="+mn-lt"/>
                        </a:rPr>
                        <a:t>Social Media</a:t>
                      </a:r>
                    </a:p>
                  </a:txBody>
                  <a:tcPr marL="0" marR="0" marT="0" marB="0" anchor="ctr">
                    <a:no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408474620"/>
                  </a:ext>
                </a:extLst>
              </a:tr>
              <a:tr h="308532">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marL="0" algn="ctr" defTabSz="914400" rtl="0" eaLnBrk="1" fontAlgn="b" latinLnBrk="0" hangingPunct="1"/>
                      <a:endParaRPr lang="en-GB" sz="1600" b="0" i="0" u="none" strike="noStrike" kern="1200" dirty="0">
                        <a:solidFill>
                          <a:schemeClr val="bg1"/>
                        </a:solidFill>
                        <a:effectLst/>
                        <a:latin typeface="+mn-lt"/>
                        <a:ea typeface="+mn-ea"/>
                        <a:cs typeface="+mn-cs"/>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extLst>
                  <a:ext uri="{0D108BD9-81ED-4DB2-BD59-A6C34878D82A}">
                    <a16:rowId xmlns:a16="http://schemas.microsoft.com/office/drawing/2014/main" val="2072119534"/>
                  </a:ext>
                </a:extLst>
              </a:tr>
              <a:tr h="308532">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110325166"/>
                  </a:ext>
                </a:extLst>
              </a:tr>
              <a:tr h="308532">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3101743164"/>
                  </a:ext>
                </a:extLst>
              </a:tr>
              <a:tr h="308532">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13%</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extLst>
                  <a:ext uri="{0D108BD9-81ED-4DB2-BD59-A6C34878D82A}">
                    <a16:rowId xmlns:a16="http://schemas.microsoft.com/office/drawing/2014/main" val="3128815367"/>
                  </a:ext>
                </a:extLst>
              </a:tr>
              <a:tr h="308532">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noFill/>
                  </a:tcPr>
                </a:tc>
                <a:tc>
                  <a:txBody>
                    <a:bodyPr/>
                    <a:lstStyle/>
                    <a:p>
                      <a:pPr algn="ctr" fontAlgn="b"/>
                      <a:r>
                        <a:rPr lang="en-GB" sz="1600" b="0" i="0" u="none" strike="noStrike" dirty="0">
                          <a:solidFill>
                            <a:schemeClr val="tx1"/>
                          </a:solidFill>
                          <a:effectLst/>
                          <a:latin typeface="+mn-lt"/>
                        </a:rPr>
                        <a:t>*</a:t>
                      </a: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extLst>
                  <a:ext uri="{0D108BD9-81ED-4DB2-BD59-A6C34878D82A}">
                    <a16:rowId xmlns:a16="http://schemas.microsoft.com/office/drawing/2014/main" val="2151068795"/>
                  </a:ext>
                </a:extLst>
              </a:tr>
            </a:tbl>
          </a:graphicData>
        </a:graphic>
      </p:graphicFrame>
      <p:graphicFrame>
        <p:nvGraphicFramePr>
          <p:cNvPr id="18" name="Table 17">
            <a:extLst>
              <a:ext uri="{FF2B5EF4-FFF2-40B4-BE49-F238E27FC236}">
                <a16:creationId xmlns:a16="http://schemas.microsoft.com/office/drawing/2014/main" id="{510A10F9-0901-490D-8D7E-ADCF27549996}"/>
              </a:ext>
            </a:extLst>
          </p:cNvPr>
          <p:cNvGraphicFramePr>
            <a:graphicFrameLocks noGrp="1"/>
          </p:cNvGraphicFramePr>
          <p:nvPr/>
        </p:nvGraphicFramePr>
        <p:xfrm>
          <a:off x="6809747" y="5060315"/>
          <a:ext cx="4896542" cy="304800"/>
        </p:xfrm>
        <a:graphic>
          <a:graphicData uri="http://schemas.openxmlformats.org/drawingml/2006/table">
            <a:tbl>
              <a:tblPr firstRow="1" bandRow="1">
                <a:tableStyleId>{5C22544A-7EE6-4342-B048-85BDC9FD1C3A}</a:tableStyleId>
              </a:tblPr>
              <a:tblGrid>
                <a:gridCol w="860001">
                  <a:extLst>
                    <a:ext uri="{9D8B030D-6E8A-4147-A177-3AD203B41FA5}">
                      <a16:colId xmlns:a16="http://schemas.microsoft.com/office/drawing/2014/main" val="3699302690"/>
                    </a:ext>
                  </a:extLst>
                </a:gridCol>
                <a:gridCol w="807308">
                  <a:extLst>
                    <a:ext uri="{9D8B030D-6E8A-4147-A177-3AD203B41FA5}">
                      <a16:colId xmlns:a16="http://schemas.microsoft.com/office/drawing/2014/main" val="2316634681"/>
                    </a:ext>
                  </a:extLst>
                </a:gridCol>
                <a:gridCol w="816696">
                  <a:extLst>
                    <a:ext uri="{9D8B030D-6E8A-4147-A177-3AD203B41FA5}">
                      <a16:colId xmlns:a16="http://schemas.microsoft.com/office/drawing/2014/main" val="3306074634"/>
                    </a:ext>
                  </a:extLst>
                </a:gridCol>
                <a:gridCol w="797921">
                  <a:extLst>
                    <a:ext uri="{9D8B030D-6E8A-4147-A177-3AD203B41FA5}">
                      <a16:colId xmlns:a16="http://schemas.microsoft.com/office/drawing/2014/main" val="2347257806"/>
                    </a:ext>
                  </a:extLst>
                </a:gridCol>
                <a:gridCol w="798525">
                  <a:extLst>
                    <a:ext uri="{9D8B030D-6E8A-4147-A177-3AD203B41FA5}">
                      <a16:colId xmlns:a16="http://schemas.microsoft.com/office/drawing/2014/main" val="1735959822"/>
                    </a:ext>
                  </a:extLst>
                </a:gridCol>
                <a:gridCol w="816091">
                  <a:extLst>
                    <a:ext uri="{9D8B030D-6E8A-4147-A177-3AD203B41FA5}">
                      <a16:colId xmlns:a16="http://schemas.microsoft.com/office/drawing/2014/main" val="3103020797"/>
                    </a:ext>
                  </a:extLst>
                </a:gridCol>
              </a:tblGrid>
              <a:tr h="304800">
                <a:tc>
                  <a:txBody>
                    <a:bodyPr/>
                    <a:lstStyle/>
                    <a:p>
                      <a:pPr algn="ctr" fontAlgn="b"/>
                      <a:r>
                        <a:rPr lang="en-GB" sz="1500" b="1" i="0" u="none" strike="noStrike" dirty="0">
                          <a:solidFill>
                            <a:schemeClr val="accent1">
                              <a:lumMod val="50000"/>
                            </a:schemeClr>
                          </a:solidFill>
                          <a:effectLst/>
                          <a:latin typeface="+mn-lt"/>
                        </a:rPr>
                        <a:t>Key:</a:t>
                      </a:r>
                    </a:p>
                  </a:txBody>
                  <a:tcPr marL="0" marR="0" marT="0" marB="0" anchor="ctr">
                    <a:solidFill>
                      <a:srgbClr val="FFFFFF"/>
                    </a:solidFill>
                  </a:tcPr>
                </a:tc>
                <a:tc>
                  <a:txBody>
                    <a:bodyPr/>
                    <a:lstStyle/>
                    <a:p>
                      <a:pPr algn="ctr" fontAlgn="b"/>
                      <a:r>
                        <a:rPr lang="en-GB" sz="1500" b="0" i="0" u="none" strike="noStrike" dirty="0">
                          <a:solidFill>
                            <a:schemeClr val="bg1"/>
                          </a:solidFill>
                          <a:effectLst/>
                          <a:latin typeface="+mn-lt"/>
                        </a:rPr>
                        <a:t>0-2%</a:t>
                      </a:r>
                    </a:p>
                  </a:txBody>
                  <a:tcPr marL="0" marR="0" marT="0" marB="0" anchor="ctr">
                    <a:solidFill>
                      <a:srgbClr val="D20000"/>
                    </a:solidFill>
                  </a:tcPr>
                </a:tc>
                <a:tc>
                  <a:txBody>
                    <a:bodyPr/>
                    <a:lstStyle/>
                    <a:p>
                      <a:pPr algn="ctr" fontAlgn="b"/>
                      <a:r>
                        <a:rPr lang="en-GB" sz="1500" b="0" i="0" u="none" strike="noStrike" dirty="0">
                          <a:solidFill>
                            <a:schemeClr val="bg1"/>
                          </a:solidFill>
                          <a:effectLst/>
                          <a:latin typeface="+mn-lt"/>
                        </a:rPr>
                        <a:t>3-4%</a:t>
                      </a:r>
                    </a:p>
                  </a:txBody>
                  <a:tcPr marL="0" marR="0" marT="0" marB="0" anchor="ctr">
                    <a:solidFill>
                      <a:srgbClr val="FA8F54"/>
                    </a:solidFill>
                  </a:tcPr>
                </a:tc>
                <a:tc>
                  <a:txBody>
                    <a:bodyPr/>
                    <a:lstStyle/>
                    <a:p>
                      <a:pPr algn="ctr" fontAlgn="b"/>
                      <a:r>
                        <a:rPr lang="en-GB" sz="1500" b="0" i="0" u="none" strike="noStrike" dirty="0">
                          <a:solidFill>
                            <a:schemeClr val="bg1"/>
                          </a:solidFill>
                          <a:effectLst/>
                          <a:latin typeface="+mn-lt"/>
                        </a:rPr>
                        <a:t>5-8%</a:t>
                      </a:r>
                    </a:p>
                  </a:txBody>
                  <a:tcPr marL="0" marR="0" marT="0" marB="0" anchor="ctr">
                    <a:solidFill>
                      <a:srgbClr val="FFC000"/>
                    </a:solidFill>
                  </a:tcPr>
                </a:tc>
                <a:tc>
                  <a:txBody>
                    <a:bodyPr/>
                    <a:lstStyle/>
                    <a:p>
                      <a:pPr algn="ctr" fontAlgn="b"/>
                      <a:r>
                        <a:rPr lang="en-GB" sz="1500" b="0" i="0" u="none" strike="noStrike" dirty="0">
                          <a:solidFill>
                            <a:schemeClr val="bg1"/>
                          </a:solidFill>
                          <a:effectLst/>
                          <a:latin typeface="+mn-lt"/>
                        </a:rPr>
                        <a:t>9-20%</a:t>
                      </a:r>
                    </a:p>
                  </a:txBody>
                  <a:tcPr marL="0" marR="0" marT="0" marB="0" anchor="ctr">
                    <a:solidFill>
                      <a:srgbClr val="47C482"/>
                    </a:solidFill>
                  </a:tcPr>
                </a:tc>
                <a:tc>
                  <a:txBody>
                    <a:bodyPr/>
                    <a:lstStyle/>
                    <a:p>
                      <a:pPr algn="ctr" fontAlgn="b"/>
                      <a:r>
                        <a:rPr lang="en-GB" sz="15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85954848"/>
                  </a:ext>
                </a:extLst>
              </a:tr>
            </a:tbl>
          </a:graphicData>
        </a:graphic>
      </p:graphicFrame>
    </p:spTree>
    <p:extLst>
      <p:ext uri="{BB962C8B-B14F-4D97-AF65-F5344CB8AC3E}">
        <p14:creationId xmlns:p14="http://schemas.microsoft.com/office/powerpoint/2010/main" val="13139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aughing while holding a phone&#10;&#10;Description automatically generated">
            <a:extLst>
              <a:ext uri="{FF2B5EF4-FFF2-40B4-BE49-F238E27FC236}">
                <a16:creationId xmlns:a16="http://schemas.microsoft.com/office/drawing/2014/main" id="{B1E29A78-1C49-EF47-8BA4-4E48502BB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1104836-0B9E-4267-8630-84F01FE8AF61}"/>
              </a:ext>
            </a:extLst>
          </p:cNvPr>
          <p:cNvSpPr>
            <a:spLocks noGrp="1"/>
          </p:cNvSpPr>
          <p:nvPr>
            <p:ph type="ctrTitle"/>
          </p:nvPr>
        </p:nvSpPr>
        <p:spPr/>
        <p:txBody>
          <a:bodyPr/>
          <a:lstStyle/>
          <a:p>
            <a:r>
              <a:rPr lang="en-GB" dirty="0"/>
              <a:t>Case studies</a:t>
            </a:r>
          </a:p>
        </p:txBody>
      </p:sp>
      <p:sp>
        <p:nvSpPr>
          <p:cNvPr id="8" name="TextBox 7">
            <a:extLst>
              <a:ext uri="{FF2B5EF4-FFF2-40B4-BE49-F238E27FC236}">
                <a16:creationId xmlns:a16="http://schemas.microsoft.com/office/drawing/2014/main" id="{FADFDF43-1663-7A0C-230A-A2F8D52161F3}"/>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Audible - </a:t>
            </a:r>
            <a:r>
              <a:rPr lang="en-GB" sz="1000">
                <a:solidFill>
                  <a:schemeClr val="bg1"/>
                </a:solidFill>
              </a:rPr>
              <a:t>Breakdwon</a:t>
            </a:r>
            <a:endParaRPr lang="en-GB" sz="1000" dirty="0">
              <a:solidFill>
                <a:schemeClr val="bg1"/>
              </a:solidFill>
            </a:endParaRPr>
          </a:p>
        </p:txBody>
      </p:sp>
    </p:spTree>
    <p:extLst>
      <p:ext uri="{BB962C8B-B14F-4D97-AF65-F5344CB8AC3E}">
        <p14:creationId xmlns:p14="http://schemas.microsoft.com/office/powerpoint/2010/main" val="31352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572AA6-3E75-3D86-3314-7E0A5105A267}"/>
              </a:ext>
            </a:extLst>
          </p:cNvPr>
          <p:cNvSpPr>
            <a:spLocks noGrp="1"/>
          </p:cNvSpPr>
          <p:nvPr>
            <p:ph type="title"/>
          </p:nvPr>
        </p:nvSpPr>
        <p:spPr/>
        <p:txBody>
          <a:bodyPr>
            <a:normAutofit fontScale="90000"/>
          </a:bodyPr>
          <a:lstStyle/>
          <a:p>
            <a:r>
              <a:rPr lang="en-US" dirty="0" err="1"/>
              <a:t>Ring.Com</a:t>
            </a:r>
            <a:r>
              <a:rPr lang="en-US" dirty="0"/>
              <a:t>: Ringing the bell of mass awareness.</a:t>
            </a:r>
            <a:br>
              <a:rPr lang="en-US" dirty="0"/>
            </a:br>
            <a:endParaRPr lang="en-GB" dirty="0"/>
          </a:p>
        </p:txBody>
      </p:sp>
      <p:sp>
        <p:nvSpPr>
          <p:cNvPr id="11" name="Text Placeholder 10">
            <a:extLst>
              <a:ext uri="{FF2B5EF4-FFF2-40B4-BE49-F238E27FC236}">
                <a16:creationId xmlns:a16="http://schemas.microsoft.com/office/drawing/2014/main" id="{0D0469FA-EA8D-9B5D-9924-324FA0037FF6}"/>
              </a:ext>
            </a:extLst>
          </p:cNvPr>
          <p:cNvSpPr>
            <a:spLocks noGrp="1"/>
          </p:cNvSpPr>
          <p:nvPr>
            <p:ph type="body" sz="quarter" idx="13"/>
          </p:nvPr>
        </p:nvSpPr>
        <p:spPr/>
        <p:txBody>
          <a:bodyPr>
            <a:normAutofit fontScale="92500" lnSpcReduction="20000"/>
          </a:bodyPr>
          <a:lstStyle/>
          <a:p>
            <a:r>
              <a:rPr lang="en-US" b="1" dirty="0"/>
              <a:t>The Challenge:</a:t>
            </a:r>
          </a:p>
          <a:p>
            <a:r>
              <a:rPr lang="en-US" dirty="0"/>
              <a:t>Ring were being outspent 2:1 by competitors and were at risk of losing their position as number 1 in the home security sector. They needed to increase awareness against a budget reduction of 45% year on year.</a:t>
            </a:r>
          </a:p>
          <a:p>
            <a:r>
              <a:rPr lang="en-US" b="1" dirty="0"/>
              <a:t>The Solution:</a:t>
            </a:r>
          </a:p>
          <a:p>
            <a:r>
              <a:rPr lang="en-US" dirty="0"/>
              <a:t>Created a game show in Ant &amp; Dec’s Saturday Night Takeaway called ‘Ring My Bell’ that used a real-life Ring doorbell feed.</a:t>
            </a:r>
          </a:p>
          <a:p>
            <a:r>
              <a:rPr lang="en-US" b="1" dirty="0"/>
              <a:t>The Results:</a:t>
            </a:r>
          </a:p>
          <a:p>
            <a:r>
              <a:rPr lang="en-US" dirty="0"/>
              <a:t>Activity reached 17 million viewers on linear, 23 million on social media with 78% positive sentiment. 50% increase in attention vs start of campaign, 150% increase in buzz and delivered an ROI of 10:1.</a:t>
            </a:r>
          </a:p>
          <a:p>
            <a:endParaRPr lang="en-GB" dirty="0"/>
          </a:p>
        </p:txBody>
      </p:sp>
      <p:sp>
        <p:nvSpPr>
          <p:cNvPr id="13" name="Text Placeholder 12">
            <a:extLst>
              <a:ext uri="{FF2B5EF4-FFF2-40B4-BE49-F238E27FC236}">
                <a16:creationId xmlns:a16="http://schemas.microsoft.com/office/drawing/2014/main" id="{A113BE84-8E1F-DDD9-2CF1-31B2F4EBD911}"/>
              </a:ext>
            </a:extLst>
          </p:cNvPr>
          <p:cNvSpPr>
            <a:spLocks noGrp="1"/>
          </p:cNvSpPr>
          <p:nvPr>
            <p:ph type="body" sz="quarter" idx="15"/>
          </p:nvPr>
        </p:nvSpPr>
        <p:spPr/>
        <p:txBody>
          <a:bodyPr/>
          <a:lstStyle/>
          <a:p>
            <a:endParaRPr lang="en-GB"/>
          </a:p>
        </p:txBody>
      </p:sp>
      <p:pic>
        <p:nvPicPr>
          <p:cNvPr id="14" name="Picture 13" descr="A black and grey logo&#10;&#10;Description automatically generated">
            <a:extLst>
              <a:ext uri="{FF2B5EF4-FFF2-40B4-BE49-F238E27FC236}">
                <a16:creationId xmlns:a16="http://schemas.microsoft.com/office/drawing/2014/main" id="{40F3C44B-88DF-D601-12B5-79F57D1E8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4147" y="255093"/>
            <a:ext cx="1344502" cy="842555"/>
          </a:xfrm>
          <a:prstGeom prst="rect">
            <a:avLst/>
          </a:prstGeom>
        </p:spPr>
      </p:pic>
      <p:pic>
        <p:nvPicPr>
          <p:cNvPr id="15" name="Picture 14" descr="A red and grey logo&#10;&#10;Description automatically generated">
            <a:extLst>
              <a:ext uri="{FF2B5EF4-FFF2-40B4-BE49-F238E27FC236}">
                <a16:creationId xmlns:a16="http://schemas.microsoft.com/office/drawing/2014/main" id="{9726C338-E512-7934-2B13-6316F5E12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134" y="204020"/>
            <a:ext cx="2039274" cy="947406"/>
          </a:xfrm>
          <a:prstGeom prst="rect">
            <a:avLst/>
          </a:prstGeom>
        </p:spPr>
      </p:pic>
      <p:pic>
        <p:nvPicPr>
          <p:cNvPr id="16" name="Picture Placeholder 15" descr="A group of people in a crowd&#10;&#10;Description automatically generated">
            <a:extLst>
              <a:ext uri="{FF2B5EF4-FFF2-40B4-BE49-F238E27FC236}">
                <a16:creationId xmlns:a16="http://schemas.microsoft.com/office/drawing/2014/main" id="{31891C8A-8A12-520B-FA72-28A993332C85}"/>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4672" r="4672"/>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310917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2059-F4EF-EBF5-5E76-4C3C670B6E35}"/>
              </a:ext>
            </a:extLst>
          </p:cNvPr>
          <p:cNvSpPr>
            <a:spLocks noGrp="1"/>
          </p:cNvSpPr>
          <p:nvPr>
            <p:ph type="title"/>
          </p:nvPr>
        </p:nvSpPr>
        <p:spPr/>
        <p:txBody>
          <a:bodyPr>
            <a:normAutofit fontScale="90000"/>
          </a:bodyPr>
          <a:lstStyle/>
          <a:p>
            <a:r>
              <a:rPr lang="en-US" dirty="0"/>
              <a:t>Go Compare and The Voice of Choice</a:t>
            </a:r>
            <a:br>
              <a:rPr lang="en-US" dirty="0"/>
            </a:br>
            <a:endParaRPr lang="en-GB" dirty="0"/>
          </a:p>
        </p:txBody>
      </p:sp>
      <p:sp>
        <p:nvSpPr>
          <p:cNvPr id="3" name="Text Placeholder 2">
            <a:extLst>
              <a:ext uri="{FF2B5EF4-FFF2-40B4-BE49-F238E27FC236}">
                <a16:creationId xmlns:a16="http://schemas.microsoft.com/office/drawing/2014/main" id="{486C57A9-E916-9751-E630-4D9B5022109F}"/>
              </a:ext>
            </a:extLst>
          </p:cNvPr>
          <p:cNvSpPr>
            <a:spLocks noGrp="1"/>
          </p:cNvSpPr>
          <p:nvPr>
            <p:ph type="body" sz="quarter" idx="13"/>
          </p:nvPr>
        </p:nvSpPr>
        <p:spPr/>
        <p:txBody>
          <a:bodyPr>
            <a:normAutofit fontScale="92500" lnSpcReduction="10000"/>
          </a:bodyPr>
          <a:lstStyle/>
          <a:p>
            <a:r>
              <a:rPr lang="en-US" b="1" dirty="0"/>
              <a:t>Challenge</a:t>
            </a:r>
          </a:p>
          <a:p>
            <a:r>
              <a:rPr lang="en-US" dirty="0" err="1"/>
              <a:t>GoCompare</a:t>
            </a:r>
            <a:r>
              <a:rPr lang="en-US" dirty="0"/>
              <a:t> were rebranding to </a:t>
            </a:r>
            <a:r>
              <a:rPr lang="en-US" dirty="0" err="1"/>
              <a:t>Go.Compare</a:t>
            </a:r>
            <a:r>
              <a:rPr lang="en-US" dirty="0"/>
              <a:t> and needed to communicate this subtle but important difference to a wide audience</a:t>
            </a:r>
          </a:p>
          <a:p>
            <a:r>
              <a:rPr lang="en-US" b="1" dirty="0"/>
              <a:t>Solution</a:t>
            </a:r>
          </a:p>
          <a:p>
            <a:r>
              <a:rPr lang="en-US" dirty="0"/>
              <a:t>They sponsored The Voice on ITV </a:t>
            </a:r>
          </a:p>
          <a:p>
            <a:r>
              <a:rPr lang="en-US" dirty="0"/>
              <a:t>The Voice of Choice was created – a parody of the show that told the story of finding Dot through sequential and entertaining idents  </a:t>
            </a:r>
          </a:p>
          <a:p>
            <a:r>
              <a:rPr lang="en-US" b="1" dirty="0"/>
              <a:t>Results</a:t>
            </a:r>
          </a:p>
          <a:p>
            <a:r>
              <a:rPr lang="en-US" dirty="0"/>
              <a:t>12% increase in consideration for </a:t>
            </a:r>
            <a:r>
              <a:rPr lang="en-US" dirty="0" err="1"/>
              <a:t>Go.Compare</a:t>
            </a:r>
            <a:endParaRPr lang="en-US" dirty="0"/>
          </a:p>
          <a:p>
            <a:r>
              <a:rPr lang="en-US" dirty="0"/>
              <a:t>Reached 16m people, driving awareness </a:t>
            </a:r>
          </a:p>
          <a:p>
            <a:endParaRPr lang="en-GB" dirty="0"/>
          </a:p>
        </p:txBody>
      </p:sp>
      <p:sp>
        <p:nvSpPr>
          <p:cNvPr id="5" name="Text Placeholder 4">
            <a:extLst>
              <a:ext uri="{FF2B5EF4-FFF2-40B4-BE49-F238E27FC236}">
                <a16:creationId xmlns:a16="http://schemas.microsoft.com/office/drawing/2014/main" id="{D42FED3A-E424-B67F-A55D-AB52B57DC8E3}"/>
              </a:ext>
            </a:extLst>
          </p:cNvPr>
          <p:cNvSpPr>
            <a:spLocks noGrp="1"/>
          </p:cNvSpPr>
          <p:nvPr>
            <p:ph type="body" sz="quarter" idx="15"/>
          </p:nvPr>
        </p:nvSpPr>
        <p:spPr/>
        <p:txBody>
          <a:bodyPr/>
          <a:lstStyle/>
          <a:p>
            <a:endParaRPr lang="en-GB"/>
          </a:p>
        </p:txBody>
      </p:sp>
      <p:pic>
        <p:nvPicPr>
          <p:cNvPr id="6" name="Picture Placeholder 14" descr="Two men sitting in red chairs&#10;&#10;Description automatically generated">
            <a:extLst>
              <a:ext uri="{FF2B5EF4-FFF2-40B4-BE49-F238E27FC236}">
                <a16:creationId xmlns:a16="http://schemas.microsoft.com/office/drawing/2014/main" id="{155FF553-0C45-D079-335E-D9A69CD3E38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691" b="4691"/>
          <a:stretch>
            <a:fillRect/>
          </a:stretch>
        </p:blipFill>
        <p:spPr>
          <a:xfrm>
            <a:off x="5368925" y="1428750"/>
            <a:ext cx="6343650" cy="3836988"/>
          </a:xfrm>
        </p:spPr>
      </p:pic>
      <p:pic>
        <p:nvPicPr>
          <p:cNvPr id="7" name="Picture 6" descr="A green and black logo&#10;&#10;Description automatically generated">
            <a:extLst>
              <a:ext uri="{FF2B5EF4-FFF2-40B4-BE49-F238E27FC236}">
                <a16:creationId xmlns:a16="http://schemas.microsoft.com/office/drawing/2014/main" id="{0214ADEF-F19A-3694-61F7-BDEBAD781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950" y="564272"/>
            <a:ext cx="2905125" cy="554988"/>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41D78CE3-2F69-A7FC-E2B5-D8191823F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2075" y="496284"/>
            <a:ext cx="2905125" cy="690964"/>
          </a:xfrm>
          <a:prstGeom prst="rect">
            <a:avLst/>
          </a:prstGeom>
        </p:spPr>
      </p:pic>
    </p:spTree>
    <p:extLst>
      <p:ext uri="{BB962C8B-B14F-4D97-AF65-F5344CB8AC3E}">
        <p14:creationId xmlns:p14="http://schemas.microsoft.com/office/powerpoint/2010/main" val="172751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73CD-6BBA-1925-EB50-CC151A44B05F}"/>
              </a:ext>
            </a:extLst>
          </p:cNvPr>
          <p:cNvSpPr>
            <a:spLocks noGrp="1"/>
          </p:cNvSpPr>
          <p:nvPr>
            <p:ph type="title"/>
          </p:nvPr>
        </p:nvSpPr>
        <p:spPr/>
        <p:txBody>
          <a:bodyPr/>
          <a:lstStyle/>
          <a:p>
            <a:r>
              <a:rPr lang="en-US" dirty="0"/>
              <a:t>eBay: Making the pre-loved Loved with a TV Partnership</a:t>
            </a:r>
            <a:endParaRPr lang="en-GB" dirty="0"/>
          </a:p>
        </p:txBody>
      </p:sp>
      <p:sp>
        <p:nvSpPr>
          <p:cNvPr id="3" name="Text Placeholder 2">
            <a:extLst>
              <a:ext uri="{FF2B5EF4-FFF2-40B4-BE49-F238E27FC236}">
                <a16:creationId xmlns:a16="http://schemas.microsoft.com/office/drawing/2014/main" id="{2233408D-FE20-9075-B37C-94F82FAAF3FF}"/>
              </a:ext>
            </a:extLst>
          </p:cNvPr>
          <p:cNvSpPr>
            <a:spLocks noGrp="1"/>
          </p:cNvSpPr>
          <p:nvPr>
            <p:ph type="body" sz="quarter" idx="13"/>
          </p:nvPr>
        </p:nvSpPr>
        <p:spPr/>
        <p:txBody>
          <a:bodyPr>
            <a:normAutofit fontScale="92500" lnSpcReduction="20000"/>
          </a:bodyPr>
          <a:lstStyle/>
          <a:p>
            <a:r>
              <a:rPr lang="en-US" b="1" dirty="0"/>
              <a:t>The Challenge:</a:t>
            </a:r>
          </a:p>
          <a:p>
            <a:r>
              <a:rPr lang="en-US" dirty="0"/>
              <a:t>eBay wanted to drive mass appeal for second-hand fashion with 16-34-year-olds against a backdrop where fast fashion was still king. </a:t>
            </a:r>
          </a:p>
          <a:p>
            <a:r>
              <a:rPr lang="en-US" b="1" dirty="0"/>
              <a:t>The Solution:</a:t>
            </a:r>
          </a:p>
          <a:p>
            <a:r>
              <a:rPr lang="en-US" dirty="0"/>
              <a:t>A partnership with Love Island that would reframe second-hand clothing as ‘pre-loved’.</a:t>
            </a:r>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p:txBody>
      </p:sp>
      <p:sp>
        <p:nvSpPr>
          <p:cNvPr id="5" name="Text Placeholder 4">
            <a:extLst>
              <a:ext uri="{FF2B5EF4-FFF2-40B4-BE49-F238E27FC236}">
                <a16:creationId xmlns:a16="http://schemas.microsoft.com/office/drawing/2014/main" id="{1CC8AD4E-64A7-0D1B-BDED-99C85299AABE}"/>
              </a:ext>
            </a:extLst>
          </p:cNvPr>
          <p:cNvSpPr>
            <a:spLocks noGrp="1"/>
          </p:cNvSpPr>
          <p:nvPr>
            <p:ph type="body" sz="quarter" idx="15"/>
          </p:nvPr>
        </p:nvSpPr>
        <p:spPr/>
        <p:txBody>
          <a:bodyPr/>
          <a:lstStyle/>
          <a:p>
            <a:endParaRPr lang="en-GB"/>
          </a:p>
        </p:txBody>
      </p:sp>
      <p:pic>
        <p:nvPicPr>
          <p:cNvPr id="6" name="Picture Placeholder 5" descr="A group of people posing for a photo&#10;&#10;Description automatically generated">
            <a:extLst>
              <a:ext uri="{FF2B5EF4-FFF2-40B4-BE49-F238E27FC236}">
                <a16:creationId xmlns:a16="http://schemas.microsoft.com/office/drawing/2014/main" id="{F8521E91-3133-74C6-51DE-72AF0DA00B7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630" b="4630"/>
          <a:stretch>
            <a:fillRect/>
          </a:stretch>
        </p:blipFill>
        <p:spPr>
          <a:xfrm>
            <a:off x="5368925" y="1428750"/>
            <a:ext cx="6343650" cy="3836988"/>
          </a:xfrm>
          <a:prstGeom prst="rect">
            <a:avLst/>
          </a:prstGeom>
        </p:spPr>
      </p:pic>
      <p:pic>
        <p:nvPicPr>
          <p:cNvPr id="7" name="Picture 6" descr="A blue and yellow letters on a black background&#10;&#10;Description automatically generated">
            <a:extLst>
              <a:ext uri="{FF2B5EF4-FFF2-40B4-BE49-F238E27FC236}">
                <a16:creationId xmlns:a16="http://schemas.microsoft.com/office/drawing/2014/main" id="{F2869710-2508-88D2-A2DA-855011D6F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207" y="462022"/>
            <a:ext cx="1862322" cy="747908"/>
          </a:xfrm>
          <a:prstGeom prst="rect">
            <a:avLst/>
          </a:prstGeom>
        </p:spPr>
      </p:pic>
      <p:pic>
        <p:nvPicPr>
          <p:cNvPr id="8" name="Picture 7" descr="A black background with pink text&#10;&#10;Description automatically generated">
            <a:extLst>
              <a:ext uri="{FF2B5EF4-FFF2-40B4-BE49-F238E27FC236}">
                <a16:creationId xmlns:a16="http://schemas.microsoft.com/office/drawing/2014/main" id="{31CD45B1-280C-B01A-D71E-3F5E31DBA32C}"/>
              </a:ext>
            </a:extLst>
          </p:cNvPr>
          <p:cNvPicPr>
            <a:picLocks noChangeAspect="1"/>
          </p:cNvPicPr>
          <p:nvPr/>
        </p:nvPicPr>
        <p:blipFill rotWithShape="1">
          <a:blip r:embed="rId5">
            <a:extLst>
              <a:ext uri="{28A0092B-C50C-407E-A947-70E740481C1C}">
                <a14:useLocalDpi xmlns:a14="http://schemas.microsoft.com/office/drawing/2010/main" val="0"/>
              </a:ext>
            </a:extLst>
          </a:blip>
          <a:srcRect t="37725" b="40915"/>
          <a:stretch/>
        </p:blipFill>
        <p:spPr>
          <a:xfrm>
            <a:off x="6096000" y="551145"/>
            <a:ext cx="3085885" cy="658785"/>
          </a:xfrm>
          <a:prstGeom prst="rect">
            <a:avLst/>
          </a:prstGeom>
        </p:spPr>
      </p:pic>
    </p:spTree>
    <p:extLst>
      <p:ext uri="{BB962C8B-B14F-4D97-AF65-F5344CB8AC3E}">
        <p14:creationId xmlns:p14="http://schemas.microsoft.com/office/powerpoint/2010/main" val="15605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2=0.84</a:t>
            </a: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dirty="0"/>
              <a:t>Source: Barb/Google Trends, Jan 2023 – Dec 2023</a:t>
            </a:r>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dirty="0"/>
              <a:t>TV advertising drove uplifts in search for </a:t>
            </a:r>
            <a:r>
              <a:rPr lang="en-GB" dirty="0" err="1"/>
              <a:t>Stoov</a:t>
            </a:r>
            <a:endParaRPr lang="en-GB" dirty="0"/>
          </a:p>
        </p:txBody>
      </p:sp>
      <p:pic>
        <p:nvPicPr>
          <p:cNvPr id="1026" name="Picture 2" descr="Heating cushions &amp; heating blankets">
            <a:extLst>
              <a:ext uri="{FF2B5EF4-FFF2-40B4-BE49-F238E27FC236}">
                <a16:creationId xmlns:a16="http://schemas.microsoft.com/office/drawing/2014/main" id="{882F7A41-0349-55FA-70FD-32A453B9F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3777" y="178394"/>
            <a:ext cx="1328737" cy="69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0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In the busy online world, reaching new customers is vital</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5" name="Picture 4">
            <a:extLst>
              <a:ext uri="{FF2B5EF4-FFF2-40B4-BE49-F238E27FC236}">
                <a16:creationId xmlns:a16="http://schemas.microsoft.com/office/drawing/2014/main" id="{C4A01EB7-0859-4D4A-A832-F5F4B14B71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462" y="1117179"/>
            <a:ext cx="7062866" cy="39542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44418" y="1117179"/>
            <a:ext cx="2734146" cy="3964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45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extLst>
              <p:ext uri="{D42A27DB-BD31-4B8C-83A1-F6EECF244321}">
                <p14:modId xmlns:p14="http://schemas.microsoft.com/office/powerpoint/2010/main" val="2108643606"/>
              </p:ext>
            </p:extLst>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2=0.78</a:t>
            </a: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dirty="0"/>
              <a:t>Source: Barb/Google Trends, Jan 2023 – Dec 2023</a:t>
            </a:r>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dirty="0"/>
              <a:t>TV advertising drove uplifts in search for Natures Menu</a:t>
            </a:r>
          </a:p>
        </p:txBody>
      </p:sp>
      <p:pic>
        <p:nvPicPr>
          <p:cNvPr id="6148" name="Picture 4" descr="Natures Menu Trade">
            <a:extLst>
              <a:ext uri="{FF2B5EF4-FFF2-40B4-BE49-F238E27FC236}">
                <a16:creationId xmlns:a16="http://schemas.microsoft.com/office/drawing/2014/main" id="{231103B7-5D73-FE3F-FE33-FC1BD5D0F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9613" y="84914"/>
            <a:ext cx="1425267" cy="88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65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A979D9FB-9E16-E089-59EF-524D09D40E6A}"/>
              </a:ext>
            </a:extLst>
          </p:cNvPr>
          <p:cNvPicPr>
            <a:picLocks noGrp="1" noChangeAspect="1"/>
          </p:cNvPicPr>
          <p:nvPr>
            <p:ph type="pic" sz="quarter" idx="14"/>
          </p:nvPr>
        </p:nvPicPr>
        <p:blipFill rotWithShape="1">
          <a:blip r:embed="rId3"/>
          <a:srcRect t="7048" b="7048"/>
          <a:stretch/>
        </p:blipFill>
        <p:spPr/>
      </p:pic>
      <p:sp>
        <p:nvSpPr>
          <p:cNvPr id="2" name="Title 1">
            <a:extLst>
              <a:ext uri="{FF2B5EF4-FFF2-40B4-BE49-F238E27FC236}">
                <a16:creationId xmlns:a16="http://schemas.microsoft.com/office/drawing/2014/main" id="{88385B2F-77AF-0D20-A42C-AAC7E71BA254}"/>
              </a:ext>
            </a:extLst>
          </p:cNvPr>
          <p:cNvSpPr>
            <a:spLocks noGrp="1"/>
          </p:cNvSpPr>
          <p:nvPr>
            <p:ph type="title"/>
          </p:nvPr>
        </p:nvSpPr>
        <p:spPr/>
        <p:txBody>
          <a:bodyPr/>
          <a:lstStyle/>
          <a:p>
            <a:r>
              <a:rPr lang="en-GB" dirty="0"/>
              <a:t>Broadcaster case studies </a:t>
            </a:r>
          </a:p>
        </p:txBody>
      </p:sp>
      <p:pic>
        <p:nvPicPr>
          <p:cNvPr id="31" name="Picture Placeholder 30">
            <a:extLst>
              <a:ext uri="{FF2B5EF4-FFF2-40B4-BE49-F238E27FC236}">
                <a16:creationId xmlns:a16="http://schemas.microsoft.com/office/drawing/2014/main" id="{5DEC577D-B296-F9FD-BD38-B00E5B40BFFA}"/>
              </a:ext>
            </a:extLst>
          </p:cNvPr>
          <p:cNvPicPr>
            <a:picLocks noGrp="1" noChangeAspect="1"/>
          </p:cNvPicPr>
          <p:nvPr>
            <p:ph type="pic" sz="quarter" idx="17"/>
          </p:nvPr>
        </p:nvPicPr>
        <p:blipFill rotWithShape="1">
          <a:blip r:embed="rId4"/>
          <a:srcRect t="7270" b="7270"/>
          <a:stretch/>
        </p:blipFill>
        <p:spPr/>
      </p:pic>
      <p:sp>
        <p:nvSpPr>
          <p:cNvPr id="15" name="Text Placeholder 14">
            <a:extLst>
              <a:ext uri="{FF2B5EF4-FFF2-40B4-BE49-F238E27FC236}">
                <a16:creationId xmlns:a16="http://schemas.microsoft.com/office/drawing/2014/main" id="{6CBA33FB-787F-AC59-A148-8D3C4CA43B9F}"/>
              </a:ext>
            </a:extLst>
          </p:cNvPr>
          <p:cNvSpPr>
            <a:spLocks noGrp="1"/>
          </p:cNvSpPr>
          <p:nvPr>
            <p:ph type="body" sz="quarter" idx="18"/>
          </p:nvPr>
        </p:nvSpPr>
        <p:spPr/>
        <p:txBody>
          <a:bodyPr/>
          <a:lstStyle/>
          <a:p>
            <a:endParaRPr lang="en-GB"/>
          </a:p>
        </p:txBody>
      </p:sp>
      <p:pic>
        <p:nvPicPr>
          <p:cNvPr id="1026" name="Picture 2" descr="Dashly">
            <a:extLst>
              <a:ext uri="{FF2B5EF4-FFF2-40B4-BE49-F238E27FC236}">
                <a16:creationId xmlns:a16="http://schemas.microsoft.com/office/drawing/2014/main" id="{6FCAEF58-D349-E139-9528-AB491B05C10D}"/>
              </a:ext>
            </a:extLst>
          </p:cNvPr>
          <p:cNvPicPr>
            <a:picLocks noGrp="1" noChangeAspect="1" noChangeArrowheads="1"/>
          </p:cNvPicPr>
          <p:nvPr>
            <p:ph type="pic" sz="quarter" idx="19"/>
          </p:nvPr>
        </p:nvPicPr>
        <p:blipFill>
          <a:blip r:embed="rId5">
            <a:extLst>
              <a:ext uri="{28A0092B-C50C-407E-A947-70E740481C1C}">
                <a14:useLocalDpi xmlns:a14="http://schemas.microsoft.com/office/drawing/2010/main" val="0"/>
              </a:ext>
            </a:extLst>
          </a:blip>
          <a:srcRect t="8302" b="83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93D19E2-E4B4-CC43-42E7-B4C080985507}"/>
              </a:ext>
            </a:extLst>
          </p:cNvPr>
          <p:cNvSpPr/>
          <p:nvPr/>
        </p:nvSpPr>
        <p:spPr>
          <a:xfrm>
            <a:off x="479425" y="142875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B4562978-95DB-E019-593A-4BAEEC76315A}"/>
              </a:ext>
            </a:extLst>
          </p:cNvPr>
          <p:cNvSpPr txBox="1"/>
          <p:nvPr/>
        </p:nvSpPr>
        <p:spPr>
          <a:xfrm>
            <a:off x="479425" y="1480501"/>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6">
                  <a:extLst>
                    <a:ext uri="{A12FA001-AC4F-418D-AE19-62706E023703}">
                      <ahyp:hlinkClr xmlns:ahyp="http://schemas.microsoft.com/office/drawing/2018/hyperlinkcolor" val="tx"/>
                    </a:ext>
                  </a:extLst>
                </a:hlinkClick>
              </a:rPr>
              <a:t>ITV &amp; </a:t>
            </a:r>
            <a:r>
              <a:rPr kumimoji="0" lang="en-GB" sz="1550" b="1" i="0" u="none" strike="noStrike" kern="1200" cap="none" spc="0" normalizeH="0" baseline="0" noProof="0" dirty="0" err="1">
                <a:ln>
                  <a:noFill/>
                </a:ln>
                <a:solidFill>
                  <a:schemeClr val="bg1"/>
                </a:solidFill>
                <a:effectLst/>
                <a:uLnTx/>
                <a:uFillTx/>
                <a:latin typeface="Arial"/>
                <a:ea typeface="+mn-ea"/>
                <a:cs typeface="+mn-cs"/>
                <a:hlinkClick r:id="rId6">
                  <a:extLst>
                    <a:ext uri="{A12FA001-AC4F-418D-AE19-62706E023703}">
                      <ahyp:hlinkClr xmlns:ahyp="http://schemas.microsoft.com/office/drawing/2018/hyperlinkcolor" val="tx"/>
                    </a:ext>
                  </a:extLst>
                </a:hlinkClick>
              </a:rPr>
              <a:t>Dashly</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pic>
        <p:nvPicPr>
          <p:cNvPr id="1028" name="Picture 4" descr="wattbike">
            <a:extLst>
              <a:ext uri="{FF2B5EF4-FFF2-40B4-BE49-F238E27FC236}">
                <a16:creationId xmlns:a16="http://schemas.microsoft.com/office/drawing/2014/main" id="{7179D14A-49D5-BAAA-A07C-BFE4EAD399C0}"/>
              </a:ext>
            </a:extLst>
          </p:cNvPr>
          <p:cNvPicPr>
            <a:picLocks noGrp="1" noChangeAspect="1" noChangeArrowheads="1"/>
          </p:cNvPicPr>
          <p:nvPr>
            <p:ph type="pic" sz="quarter" idx="20"/>
          </p:nvPr>
        </p:nvPicPr>
        <p:blipFill>
          <a:blip r:embed="rId7">
            <a:extLst>
              <a:ext uri="{28A0092B-C50C-407E-A947-70E740481C1C}">
                <a14:useLocalDpi xmlns:a14="http://schemas.microsoft.com/office/drawing/2010/main" val="0"/>
              </a:ext>
            </a:extLst>
          </a:blip>
          <a:srcRect t="8302" b="83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D40F3DC-E8BA-2B1E-AADE-0AC9F618C9DE}"/>
              </a:ext>
            </a:extLst>
          </p:cNvPr>
          <p:cNvSpPr/>
          <p:nvPr/>
        </p:nvSpPr>
        <p:spPr>
          <a:xfrm>
            <a:off x="479424" y="342900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AA601888-FEAA-DCB0-518F-234F6E54D09E}"/>
              </a:ext>
            </a:extLst>
          </p:cNvPr>
          <p:cNvSpPr txBox="1"/>
          <p:nvPr/>
        </p:nvSpPr>
        <p:spPr>
          <a:xfrm>
            <a:off x="479425" y="3444426"/>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8">
                  <a:extLst>
                    <a:ext uri="{A12FA001-AC4F-418D-AE19-62706E023703}">
                      <ahyp:hlinkClr xmlns:ahyp="http://schemas.microsoft.com/office/drawing/2018/hyperlinkcolor" val="tx"/>
                    </a:ext>
                  </a:extLst>
                </a:hlinkClick>
              </a:rPr>
              <a:t>ITV &amp; </a:t>
            </a:r>
            <a:r>
              <a:rPr kumimoji="0" lang="en-GB" sz="1550" b="1" i="0" u="none" strike="noStrike" kern="1200" cap="none" spc="0" normalizeH="0" baseline="0" noProof="0" dirty="0" err="1">
                <a:ln>
                  <a:noFill/>
                </a:ln>
                <a:solidFill>
                  <a:schemeClr val="bg1"/>
                </a:solidFill>
                <a:effectLst/>
                <a:uLnTx/>
                <a:uFillTx/>
                <a:latin typeface="Arial"/>
                <a:ea typeface="+mn-ea"/>
                <a:cs typeface="+mn-cs"/>
                <a:hlinkClick r:id="rId8">
                  <a:extLst>
                    <a:ext uri="{A12FA001-AC4F-418D-AE19-62706E023703}">
                      <ahyp:hlinkClr xmlns:ahyp="http://schemas.microsoft.com/office/drawing/2018/hyperlinkcolor" val="tx"/>
                    </a:ext>
                  </a:extLst>
                </a:hlinkClick>
              </a:rPr>
              <a:t>Wattbike</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F1ED6BC7-6734-75AD-FB5F-0C98A90CB355}"/>
              </a:ext>
            </a:extLst>
          </p:cNvPr>
          <p:cNvSpPr/>
          <p:nvPr/>
        </p:nvSpPr>
        <p:spPr>
          <a:xfrm>
            <a:off x="4273354" y="142875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6D6FECBA-AEC5-0F44-94C4-21E100660E63}"/>
              </a:ext>
            </a:extLst>
          </p:cNvPr>
          <p:cNvSpPr txBox="1"/>
          <p:nvPr/>
        </p:nvSpPr>
        <p:spPr>
          <a:xfrm>
            <a:off x="4273352" y="1463270"/>
            <a:ext cx="2488055"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9">
                  <a:extLst>
                    <a:ext uri="{A12FA001-AC4F-418D-AE19-62706E023703}">
                      <ahyp:hlinkClr xmlns:ahyp="http://schemas.microsoft.com/office/drawing/2018/hyperlinkcolor" val="tx"/>
                    </a:ext>
                  </a:extLst>
                </a:hlinkClick>
              </a:rPr>
              <a:t>Channel 4 &amp; Deliveroo</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C9A55863-9E58-4603-9716-DBE59001E056}"/>
              </a:ext>
            </a:extLst>
          </p:cNvPr>
          <p:cNvSpPr/>
          <p:nvPr/>
        </p:nvSpPr>
        <p:spPr>
          <a:xfrm>
            <a:off x="4273352" y="342900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003E92B6-0FC5-D47C-1625-62C69DEBB5D7}"/>
              </a:ext>
            </a:extLst>
          </p:cNvPr>
          <p:cNvSpPr txBox="1"/>
          <p:nvPr/>
        </p:nvSpPr>
        <p:spPr>
          <a:xfrm>
            <a:off x="4273352" y="3418508"/>
            <a:ext cx="2488055"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10">
                  <a:extLst>
                    <a:ext uri="{A12FA001-AC4F-418D-AE19-62706E023703}">
                      <ahyp:hlinkClr xmlns:ahyp="http://schemas.microsoft.com/office/drawing/2018/hyperlinkcolor" val="tx"/>
                    </a:ext>
                  </a:extLst>
                </a:hlinkClick>
              </a:rPr>
              <a:t>Channel 4 &amp; Gumtree</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pic>
        <p:nvPicPr>
          <p:cNvPr id="1030" name="Picture 6" descr="Sky Arts presents Hotter 60`` TVC">
            <a:extLst>
              <a:ext uri="{FF2B5EF4-FFF2-40B4-BE49-F238E27FC236}">
                <a16:creationId xmlns:a16="http://schemas.microsoft.com/office/drawing/2014/main" id="{2B1F204E-7D53-A5B1-4AAB-DBE098E92230}"/>
              </a:ext>
            </a:extLst>
          </p:cNvPr>
          <p:cNvPicPr>
            <a:picLocks noGrp="1" noChangeAspect="1" noChangeArrowheads="1"/>
          </p:cNvPicPr>
          <p:nvPr>
            <p:ph type="pic" sz="quarter" idx="15"/>
          </p:nvPr>
        </p:nvPicPr>
        <p:blipFill>
          <a:blip r:embed="rId11">
            <a:extLst>
              <a:ext uri="{28A0092B-C50C-407E-A947-70E740481C1C}">
                <a14:useLocalDpi xmlns:a14="http://schemas.microsoft.com/office/drawing/2010/main" val="0"/>
              </a:ext>
            </a:extLst>
          </a:blip>
          <a:srcRect t="24564" b="245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75EABDAA-401D-E34E-1AFA-EC93DFD9E495}"/>
              </a:ext>
            </a:extLst>
          </p:cNvPr>
          <p:cNvSpPr/>
          <p:nvPr/>
        </p:nvSpPr>
        <p:spPr>
          <a:xfrm>
            <a:off x="8067284" y="142875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34">
            <a:extLst>
              <a:ext uri="{FF2B5EF4-FFF2-40B4-BE49-F238E27FC236}">
                <a16:creationId xmlns:a16="http://schemas.microsoft.com/office/drawing/2014/main" id="{EE8693F7-F616-5248-D55A-8FE4408436FB}"/>
              </a:ext>
            </a:extLst>
          </p:cNvPr>
          <p:cNvSpPr txBox="1"/>
          <p:nvPr/>
        </p:nvSpPr>
        <p:spPr>
          <a:xfrm>
            <a:off x="8067282" y="1463270"/>
            <a:ext cx="2488055"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12">
                  <a:extLst>
                    <a:ext uri="{A12FA001-AC4F-418D-AE19-62706E023703}">
                      <ahyp:hlinkClr xmlns:ahyp="http://schemas.microsoft.com/office/drawing/2018/hyperlinkcolor" val="tx"/>
                    </a:ext>
                  </a:extLst>
                </a:hlinkClick>
              </a:rPr>
              <a:t>Sky Media &amp; Hotter</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pic>
        <p:nvPicPr>
          <p:cNvPr id="1032" name="Picture 8" descr="Not on the high street.com">
            <a:extLst>
              <a:ext uri="{FF2B5EF4-FFF2-40B4-BE49-F238E27FC236}">
                <a16:creationId xmlns:a16="http://schemas.microsoft.com/office/drawing/2014/main" id="{B8D48ACB-46A4-0F66-3A59-006187C0718E}"/>
              </a:ext>
            </a:extLst>
          </p:cNvPr>
          <p:cNvPicPr>
            <a:picLocks noGrp="1" noChangeAspect="1" noChangeArrowheads="1"/>
          </p:cNvPicPr>
          <p:nvPr>
            <p:ph type="pic" sz="quarter" idx="16"/>
          </p:nvPr>
        </p:nvPicPr>
        <p:blipFill>
          <a:blip r:embed="rId13">
            <a:extLst>
              <a:ext uri="{28A0092B-C50C-407E-A947-70E740481C1C}">
                <a14:useLocalDpi xmlns:a14="http://schemas.microsoft.com/office/drawing/2010/main" val="0"/>
              </a:ext>
            </a:extLst>
          </a:blip>
          <a:srcRect t="2209" b="220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A3DE4C9C-B468-5E02-6B58-BC1BD111D996}"/>
              </a:ext>
            </a:extLst>
          </p:cNvPr>
          <p:cNvSpPr/>
          <p:nvPr/>
        </p:nvSpPr>
        <p:spPr>
          <a:xfrm>
            <a:off x="8067279" y="342900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446F198F-C136-2BCF-E0EF-7D2D3834B076}"/>
              </a:ext>
            </a:extLst>
          </p:cNvPr>
          <p:cNvSpPr txBox="1"/>
          <p:nvPr/>
        </p:nvSpPr>
        <p:spPr>
          <a:xfrm>
            <a:off x="8067277" y="3463520"/>
            <a:ext cx="2488055" cy="56938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14">
                  <a:extLst>
                    <a:ext uri="{A12FA001-AC4F-418D-AE19-62706E023703}">
                      <ahyp:hlinkClr xmlns:ahyp="http://schemas.microsoft.com/office/drawing/2018/hyperlinkcolor" val="tx"/>
                    </a:ext>
                  </a:extLst>
                </a:hlinkClick>
              </a:rPr>
              <a:t>Sky Adsmart &amp; Not on the High Street</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353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Online brands require more brand advertising to drive growth</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7534" y="1305043"/>
            <a:ext cx="2685250" cy="38939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7D6B602-750D-4384-AFCE-907FA6EA43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50605" y="1305043"/>
            <a:ext cx="7060017" cy="3893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5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5CB10A-F947-48E1-B7B8-4C84720A602F}"/>
              </a:ext>
            </a:extLst>
          </p:cNvPr>
          <p:cNvSpPr>
            <a:spLocks noGrp="1"/>
          </p:cNvSpPr>
          <p:nvPr>
            <p:ph type="body" sz="quarter" idx="13"/>
          </p:nvPr>
        </p:nvSpPr>
        <p:spPr>
          <a:xfrm>
            <a:off x="479325" y="5056216"/>
            <a:ext cx="3051275" cy="526020"/>
          </a:xfrm>
        </p:spPr>
        <p:txBody>
          <a:bodyPr numCol="1" anchor="ctr">
            <a:noAutofit/>
          </a:bodyPr>
          <a:lstStyle/>
          <a:p>
            <a:pPr>
              <a:spcBef>
                <a:spcPts val="0"/>
              </a:spcBef>
            </a:pPr>
            <a:r>
              <a:rPr lang="en-GB" sz="1800" b="1" dirty="0"/>
              <a:t>Peter Field, October 2018</a:t>
            </a:r>
          </a:p>
        </p:txBody>
      </p:sp>
      <p:pic>
        <p:nvPicPr>
          <p:cNvPr id="15" name="Picture Placeholder 14">
            <a:extLst>
              <a:ext uri="{FF2B5EF4-FFF2-40B4-BE49-F238E27FC236}">
                <a16:creationId xmlns:a16="http://schemas.microsoft.com/office/drawing/2014/main" id="{525694F7-4230-4FE9-94B0-94ABD3161AF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8313420" y="0"/>
            <a:ext cx="3878580" cy="5930899"/>
          </a:xfrm>
        </p:spPr>
      </p:pic>
      <p:sp>
        <p:nvSpPr>
          <p:cNvPr id="9" name="Title 5">
            <a:extLst>
              <a:ext uri="{FF2B5EF4-FFF2-40B4-BE49-F238E27FC236}">
                <a16:creationId xmlns:a16="http://schemas.microsoft.com/office/drawing/2014/main" id="{83205485-7C4F-4499-8A40-7A164F5C0BFE}"/>
              </a:ext>
            </a:extLst>
          </p:cNvPr>
          <p:cNvSpPr>
            <a:spLocks noGrp="1"/>
          </p:cNvSpPr>
          <p:nvPr>
            <p:ph type="title"/>
          </p:nvPr>
        </p:nvSpPr>
        <p:spPr>
          <a:xfrm>
            <a:off x="743492" y="376654"/>
            <a:ext cx="6046413" cy="3621414"/>
          </a:xfrm>
        </p:spPr>
        <p:txBody>
          <a:bodyPr/>
          <a:lstStyle/>
          <a:p>
            <a:pPr>
              <a:lnSpc>
                <a:spcPct val="100000"/>
              </a:lnSpc>
              <a:spcBef>
                <a:spcPts val="0"/>
              </a:spcBef>
              <a:spcAft>
                <a:spcPts val="600"/>
              </a:spcAft>
            </a:pPr>
            <a:r>
              <a:rPr lang="en-GB" sz="2400" dirty="0">
                <a:effectLst/>
                <a:latin typeface="Arial" panose="020B0604020202020204" pitchFamily="34" charset="0"/>
                <a:ea typeface="Calibri" panose="020F0502020204030204" pitchFamily="34" charset="0"/>
              </a:rPr>
              <a:t>If you are in an online category, you desperately need to reach broadly. You need to reach everyone in the category, and you need to reach them early and prime them…</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Otherwise it’s just a bidding war at that last moment of decision. And if you don’t have a powerful brand it’s going to get expensive and it’s going to get ineffective. </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The online world is no place for weak brands</a:t>
            </a:r>
            <a:endParaRPr lang="en-GB" sz="2400" dirty="0"/>
          </a:p>
        </p:txBody>
      </p:sp>
      <p:sp>
        <p:nvSpPr>
          <p:cNvPr id="10" name="TextBox 9">
            <a:extLst>
              <a:ext uri="{FF2B5EF4-FFF2-40B4-BE49-F238E27FC236}">
                <a16:creationId xmlns:a16="http://schemas.microsoft.com/office/drawing/2014/main" id="{64BABB29-B308-4EAA-81D6-ED3D17A79191}"/>
              </a:ext>
            </a:extLst>
          </p:cNvPr>
          <p:cNvSpPr txBox="1"/>
          <p:nvPr/>
        </p:nvSpPr>
        <p:spPr>
          <a:xfrm>
            <a:off x="90804" y="-33877"/>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1" name="TextBox 10">
            <a:extLst>
              <a:ext uri="{FF2B5EF4-FFF2-40B4-BE49-F238E27FC236}">
                <a16:creationId xmlns:a16="http://schemas.microsoft.com/office/drawing/2014/main" id="{5E4FA682-F634-4CD1-87E0-5C0EDA49E27A}"/>
              </a:ext>
            </a:extLst>
          </p:cNvPr>
          <p:cNvSpPr txBox="1"/>
          <p:nvPr/>
        </p:nvSpPr>
        <p:spPr>
          <a:xfrm rot="10800000">
            <a:off x="1736995" y="1275764"/>
            <a:ext cx="821094" cy="3631763"/>
          </a:xfrm>
          <a:prstGeom prst="rect">
            <a:avLst/>
          </a:prstGeom>
          <a:noFill/>
        </p:spPr>
        <p:txBody>
          <a:bodyPr wrap="square" rtlCol="0">
            <a:spAutoFit/>
          </a:bodyPr>
          <a:lstStyle/>
          <a:p>
            <a:pPr algn="l"/>
            <a:r>
              <a:rPr lang="en-GB" sz="11500" dirty="0">
                <a:solidFill>
                  <a:schemeClr val="tx2"/>
                </a:solidFill>
              </a:rPr>
              <a:t>“</a:t>
            </a:r>
          </a:p>
          <a:p>
            <a:pPr algn="l"/>
            <a:endParaRPr lang="en-GB" sz="11500" dirty="0">
              <a:solidFill>
                <a:schemeClr val="tx2"/>
              </a:solidFill>
            </a:endParaRPr>
          </a:p>
        </p:txBody>
      </p:sp>
    </p:spTree>
    <p:extLst>
      <p:ext uri="{BB962C8B-B14F-4D97-AF65-F5344CB8AC3E}">
        <p14:creationId xmlns:p14="http://schemas.microsoft.com/office/powerpoint/2010/main" val="37648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cell phone&#10;&#10;Description automatically generated with medium confidence">
            <a:extLst>
              <a:ext uri="{FF2B5EF4-FFF2-40B4-BE49-F238E27FC236}">
                <a16:creationId xmlns:a16="http://schemas.microsoft.com/office/drawing/2014/main" id="{E69FB703-61A6-4974-8388-5F908FAE903F}"/>
              </a:ext>
            </a:extLst>
          </p:cNvPr>
          <p:cNvPicPr>
            <a:picLocks noChangeAspect="1"/>
          </p:cNvPicPr>
          <p:nvPr/>
        </p:nvPicPr>
        <p:blipFill rotWithShape="1">
          <a:blip r:embed="rId4">
            <a:extLst>
              <a:ext uri="{28A0092B-C50C-407E-A947-70E740481C1C}">
                <a14:useLocalDpi xmlns:a14="http://schemas.microsoft.com/office/drawing/2010/main" val="0"/>
              </a:ext>
            </a:extLst>
          </a:blip>
          <a:srcRect b="15667"/>
          <a:stretch/>
        </p:blipFill>
        <p:spPr>
          <a:xfrm>
            <a:off x="0" y="-1"/>
            <a:ext cx="12192000" cy="6858001"/>
          </a:xfrm>
          <a:prstGeom prst="rect">
            <a:avLst/>
          </a:prstGeom>
        </p:spPr>
      </p:pic>
      <p:sp>
        <p:nvSpPr>
          <p:cNvPr id="10" name="Rectangle 9"/>
          <p:cNvSpPr/>
          <p:nvPr/>
        </p:nvSpPr>
        <p:spPr>
          <a:xfrm>
            <a:off x="-1" y="0"/>
            <a:ext cx="12192001" cy="6858000"/>
          </a:xfrm>
          <a:prstGeom prst="rect">
            <a:avLst/>
          </a:prstGeom>
          <a:gradFill flip="none" rotWithShape="1">
            <a:gsLst>
              <a:gs pos="25000">
                <a:srgbClr val="000000">
                  <a:alpha val="37000"/>
                </a:srgbClr>
              </a:gs>
              <a:gs pos="66000">
                <a:srgbClr val="000000">
                  <a:alpha val="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7970421" y="791474"/>
            <a:ext cx="3434964" cy="1021181"/>
          </a:xfrm>
        </p:spPr>
        <p:txBody>
          <a:bodyPr>
            <a:noAutofit/>
          </a:bodyPr>
          <a:lstStyle/>
          <a:p>
            <a:r>
              <a:rPr lang="en-GB" sz="2800" dirty="0"/>
              <a:t>Multi-screening brings the high-street to the living room</a:t>
            </a:r>
          </a:p>
        </p:txBody>
      </p:sp>
      <p:sp>
        <p:nvSpPr>
          <p:cNvPr id="9" name="Content Placeholder 8"/>
          <p:cNvSpPr>
            <a:spLocks noGrp="1"/>
          </p:cNvSpPr>
          <p:nvPr>
            <p:ph sz="half" idx="1"/>
          </p:nvPr>
        </p:nvSpPr>
        <p:spPr>
          <a:xfrm>
            <a:off x="7894942" y="2358661"/>
            <a:ext cx="3714140" cy="4051479"/>
          </a:xfrm>
        </p:spPr>
        <p:txBody>
          <a:bodyPr/>
          <a:lstStyle/>
          <a:p>
            <a:pPr defTabSz="1219170"/>
            <a:r>
              <a:rPr lang="en-GB" sz="5400" b="1" dirty="0">
                <a:solidFill>
                  <a:srgbClr val="FFCD00"/>
                </a:solidFill>
              </a:rPr>
              <a:t>31</a:t>
            </a:r>
            <a:r>
              <a:rPr lang="en-GB" sz="4800" b="1" dirty="0">
                <a:solidFill>
                  <a:srgbClr val="FFCD00"/>
                </a:solidFill>
              </a:rPr>
              <a:t> </a:t>
            </a:r>
            <a:r>
              <a:rPr lang="en-GB" sz="4000" b="1" dirty="0">
                <a:solidFill>
                  <a:srgbClr val="FFCD00"/>
                </a:solidFill>
              </a:rPr>
              <a:t>mins</a:t>
            </a:r>
            <a:r>
              <a:rPr lang="en-GB" sz="4800" b="1" dirty="0">
                <a:solidFill>
                  <a:srgbClr val="FFCD00"/>
                </a:solidFill>
              </a:rPr>
              <a:t> </a:t>
            </a:r>
          </a:p>
          <a:p>
            <a:pPr defTabSz="1219170"/>
            <a:r>
              <a:rPr lang="en-GB" b="1" dirty="0"/>
              <a:t>spent using internet while watching TV per day. </a:t>
            </a:r>
          </a:p>
          <a:p>
            <a:pPr defTabSz="1219170"/>
            <a:r>
              <a:rPr lang="en-GB" b="1" dirty="0"/>
              <a:t>This is likely due to the ease and convenience of searching simultaneously via a mobile device. </a:t>
            </a:r>
          </a:p>
          <a:p>
            <a:pPr defTabSz="1219170"/>
            <a:endParaRPr lang="en-GB" b="1"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4" name="Freeform 7"/>
          <p:cNvSpPr>
            <a:spLocks/>
          </p:cNvSpPr>
          <p:nvPr/>
        </p:nvSpPr>
        <p:spPr bwMode="auto">
          <a:xfrm>
            <a:off x="7817462" y="566209"/>
            <a:ext cx="3740883" cy="4314754"/>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extBox 1">
            <a:extLst>
              <a:ext uri="{FF2B5EF4-FFF2-40B4-BE49-F238E27FC236}">
                <a16:creationId xmlns:a16="http://schemas.microsoft.com/office/drawing/2014/main" id="{9CF7B447-92D4-4570-B75A-EB3514C85426}"/>
              </a:ext>
            </a:extLst>
          </p:cNvPr>
          <p:cNvSpPr txBox="1"/>
          <p:nvPr/>
        </p:nvSpPr>
        <p:spPr>
          <a:xfrm>
            <a:off x="7817462" y="5026859"/>
            <a:ext cx="3714140" cy="400110"/>
          </a:xfrm>
          <a:prstGeom prst="rect">
            <a:avLst/>
          </a:prstGeom>
          <a:noFill/>
        </p:spPr>
        <p:txBody>
          <a:bodyPr wrap="square" rtlCol="0">
            <a:spAutoFit/>
          </a:bodyPr>
          <a:lstStyle/>
          <a:p>
            <a:r>
              <a:rPr lang="en-GB" sz="1000" kern="0" dirty="0">
                <a:solidFill>
                  <a:prstClr val="white"/>
                </a:solidFill>
              </a:rPr>
              <a:t>Source: </a:t>
            </a:r>
            <a:r>
              <a:rPr lang="fr-FR" sz="1000" kern="0" dirty="0">
                <a:solidFill>
                  <a:prstClr val="white"/>
                </a:solidFill>
              </a:rPr>
              <a:t>IPA TouchPoints 2023</a:t>
            </a:r>
            <a:r>
              <a:rPr lang="en-GB" sz="1000" kern="0" dirty="0">
                <a:solidFill>
                  <a:prstClr val="white"/>
                </a:solidFill>
              </a:rPr>
              <a:t>, Wave 1 (Fieldwork Dates: 17</a:t>
            </a:r>
            <a:r>
              <a:rPr lang="en-GB" sz="1000" kern="0" baseline="30000" dirty="0">
                <a:solidFill>
                  <a:prstClr val="white"/>
                </a:solidFill>
              </a:rPr>
              <a:t>th</a:t>
            </a:r>
            <a:r>
              <a:rPr lang="en-GB" sz="1000" kern="0" dirty="0">
                <a:solidFill>
                  <a:prstClr val="white"/>
                </a:solidFill>
              </a:rPr>
              <a:t> January – 26</a:t>
            </a:r>
            <a:r>
              <a:rPr lang="en-GB" sz="1000" kern="0" baseline="30000" dirty="0">
                <a:solidFill>
                  <a:prstClr val="white"/>
                </a:solidFill>
              </a:rPr>
              <a:t>th</a:t>
            </a:r>
            <a:r>
              <a:rPr lang="en-GB" sz="1000" kern="0" dirty="0">
                <a:solidFill>
                  <a:prstClr val="white"/>
                </a:solidFill>
              </a:rPr>
              <a:t> March 2023). Base: adults 15+.</a:t>
            </a:r>
          </a:p>
        </p:txBody>
      </p:sp>
    </p:spTree>
    <p:custDataLst>
      <p:tags r:id="rId1"/>
    </p:custDataLst>
    <p:extLst>
      <p:ext uri="{BB962C8B-B14F-4D97-AF65-F5344CB8AC3E}">
        <p14:creationId xmlns:p14="http://schemas.microsoft.com/office/powerpoint/2010/main" val="140002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74E5-F9DB-D015-92BC-18D33B4D8EFD}"/>
            </a:ext>
          </a:extLst>
        </p:cNvPr>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2E573AF9-F9A2-542C-6CFE-ED6D89B0B896}"/>
              </a:ext>
            </a:extLst>
          </p:cNvPr>
          <p:cNvGraphicFramePr>
            <a:graphicFrameLocks/>
          </p:cNvGraphicFramePr>
          <p:nvPr/>
        </p:nvGraphicFramePr>
        <p:xfrm>
          <a:off x="565689" y="1275299"/>
          <a:ext cx="11460452" cy="41843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555B8E5-57E4-6844-CFBF-9DA016383080}"/>
              </a:ext>
            </a:extLst>
          </p:cNvPr>
          <p:cNvSpPr>
            <a:spLocks noGrp="1"/>
          </p:cNvSpPr>
          <p:nvPr>
            <p:ph type="title"/>
          </p:nvPr>
        </p:nvSpPr>
        <p:spPr/>
        <p:txBody>
          <a:bodyPr/>
          <a:lstStyle/>
          <a:p>
            <a:r>
              <a:rPr lang="en-GB"/>
              <a:t>Online born businesses are the biggest investors in TV</a:t>
            </a:r>
          </a:p>
        </p:txBody>
      </p:sp>
      <p:sp>
        <p:nvSpPr>
          <p:cNvPr id="3" name="Text Placeholder 2">
            <a:extLst>
              <a:ext uri="{FF2B5EF4-FFF2-40B4-BE49-F238E27FC236}">
                <a16:creationId xmlns:a16="http://schemas.microsoft.com/office/drawing/2014/main" id="{DA998293-2790-D42F-B3CB-A17CFB5BC99C}"/>
              </a:ext>
            </a:extLst>
          </p:cNvPr>
          <p:cNvSpPr>
            <a:spLocks noGrp="1"/>
          </p:cNvSpPr>
          <p:nvPr>
            <p:ph type="body" sz="quarter" idx="15"/>
          </p:nvPr>
        </p:nvSpPr>
        <p:spPr>
          <a:xfrm>
            <a:off x="378000" y="5364000"/>
            <a:ext cx="11536986" cy="304800"/>
          </a:xfrm>
        </p:spPr>
        <p:txBody>
          <a:bodyPr/>
          <a:lstStyle/>
          <a:p>
            <a:r>
              <a:rPr lang="en-GB"/>
              <a:t>Source: Nielsen Ad Intel, 2023, Thinkbox-created category of online-born businesses (YoY category % change).</a:t>
            </a:r>
          </a:p>
        </p:txBody>
      </p:sp>
      <p:sp>
        <p:nvSpPr>
          <p:cNvPr id="45" name="TextBox 44">
            <a:extLst>
              <a:ext uri="{FF2B5EF4-FFF2-40B4-BE49-F238E27FC236}">
                <a16:creationId xmlns:a16="http://schemas.microsoft.com/office/drawing/2014/main" id="{48A87B9C-E7AF-852D-5112-5B5D1EAB65B8}"/>
              </a:ext>
            </a:extLst>
          </p:cNvPr>
          <p:cNvSpPr txBox="1"/>
          <p:nvPr/>
        </p:nvSpPr>
        <p:spPr>
          <a:xfrm rot="16200000">
            <a:off x="-137044" y="2783743"/>
            <a:ext cx="10324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MILLIONS</a:t>
            </a:r>
          </a:p>
        </p:txBody>
      </p:sp>
    </p:spTree>
    <p:extLst>
      <p:ext uri="{BB962C8B-B14F-4D97-AF65-F5344CB8AC3E}">
        <p14:creationId xmlns:p14="http://schemas.microsoft.com/office/powerpoint/2010/main" val="25044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6" name="Picture 62" descr="The Travel Chapter appoints Travel PR - Travel PR">
            <a:extLst>
              <a:ext uri="{FF2B5EF4-FFF2-40B4-BE49-F238E27FC236}">
                <a16:creationId xmlns:a16="http://schemas.microsoft.com/office/drawing/2014/main" id="{CE1322D8-D84C-F775-9B62-428E9CD96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2" y="3886754"/>
            <a:ext cx="1730535" cy="43845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arilla's new logo revealed - Italianfood.net">
            <a:extLst>
              <a:ext uri="{FF2B5EF4-FFF2-40B4-BE49-F238E27FC236}">
                <a16:creationId xmlns:a16="http://schemas.microsoft.com/office/drawing/2014/main" id="{4AF72CDF-E182-2BF3-B3F6-58C0FB2D9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149" y="3823203"/>
            <a:ext cx="848334" cy="565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ov® | Cordless Heating Cushions">
            <a:extLst>
              <a:ext uri="{FF2B5EF4-FFF2-40B4-BE49-F238E27FC236}">
                <a16:creationId xmlns:a16="http://schemas.microsoft.com/office/drawing/2014/main" id="{888F50E5-B579-666B-4EE5-819947961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704" y="3917094"/>
            <a:ext cx="721863" cy="377775"/>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a:t>791 advertisers used TV for the first time in 2023</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Nielsen Ad Intel / Sky – New to TV advertisers classed as those not advertising on TV 5 years prior (201</a:t>
            </a:r>
            <a:r>
              <a:rPr lang="en-GB" sz="1000" dirty="0">
                <a:solidFill>
                  <a:srgbClr val="4D4D4D"/>
                </a:solidFill>
                <a:latin typeface="Arial"/>
              </a:rPr>
              <a:t>8</a:t>
            </a:r>
            <a:r>
              <a:rPr kumimoji="0" lang="en-GB" sz="1000" b="0" i="0" u="none" strike="noStrike" kern="1200" cap="none" spc="0" normalizeH="0" baseline="0" noProof="0" dirty="0">
                <a:ln>
                  <a:noFill/>
                </a:ln>
                <a:solidFill>
                  <a:srgbClr val="4D4D4D"/>
                </a:solidFill>
                <a:effectLst/>
                <a:uLnTx/>
                <a:uFillTx/>
                <a:latin typeface="Arial"/>
                <a:ea typeface="+mn-ea"/>
                <a:cs typeface="+mn-cs"/>
              </a:rPr>
              <a:t>—2022) on Linear TV and Sky </a:t>
            </a:r>
            <a:r>
              <a:rPr kumimoji="0" lang="en-GB" sz="1000" b="0" i="0" u="none" strike="noStrike" kern="1200" cap="none" spc="0" normalizeH="0" baseline="0" noProof="0" dirty="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dirty="0">
                <a:ln>
                  <a:noFill/>
                </a:ln>
                <a:solidFill>
                  <a:srgbClr val="4D4D4D"/>
                </a:solidFill>
                <a:effectLst/>
                <a:uLnTx/>
                <a:uFillTx/>
                <a:latin typeface="Arial"/>
                <a:ea typeface="+mn-ea"/>
                <a:cs typeface="+mn-cs"/>
              </a:rPr>
              <a:t>  </a:t>
            </a:r>
          </a:p>
        </p:txBody>
      </p:sp>
      <p:pic>
        <p:nvPicPr>
          <p:cNvPr id="2" name="Picture 2" descr="GetYourGuide - Wikipedia">
            <a:extLst>
              <a:ext uri="{FF2B5EF4-FFF2-40B4-BE49-F238E27FC236}">
                <a16:creationId xmlns:a16="http://schemas.microsoft.com/office/drawing/2014/main" id="{1487266D-FFDD-675C-D472-7BF5AECE53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67" y="3797102"/>
            <a:ext cx="721863" cy="617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99D64F3-B61E-BBEB-393E-CBCE5398B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7644" y="1397886"/>
            <a:ext cx="827006" cy="459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Natures Menu Trade">
            <a:extLst>
              <a:ext uri="{FF2B5EF4-FFF2-40B4-BE49-F238E27FC236}">
                <a16:creationId xmlns:a16="http://schemas.microsoft.com/office/drawing/2014/main" id="{5906749E-D003-8568-75E8-71E61A5633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5842" y="3048613"/>
            <a:ext cx="734180" cy="454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DUSK | Luxury Sofas, Beautiful Beds &amp; Chic Homeware for Less">
            <a:extLst>
              <a:ext uri="{FF2B5EF4-FFF2-40B4-BE49-F238E27FC236}">
                <a16:creationId xmlns:a16="http://schemas.microsoft.com/office/drawing/2014/main" id="{69A43356-425B-5550-FBED-48D36A4537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7744" y="4883646"/>
            <a:ext cx="630543" cy="1495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roducing PopWorks Originals - Woo">
            <a:extLst>
              <a:ext uri="{FF2B5EF4-FFF2-40B4-BE49-F238E27FC236}">
                <a16:creationId xmlns:a16="http://schemas.microsoft.com/office/drawing/2014/main" id="{A103688E-E38D-CA12-44D2-92EB8D3753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7148" y="1223375"/>
            <a:ext cx="1000888" cy="8084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Tate &amp; Lyle Sugars | ASR Group">
            <a:extLst>
              <a:ext uri="{FF2B5EF4-FFF2-40B4-BE49-F238E27FC236}">
                <a16:creationId xmlns:a16="http://schemas.microsoft.com/office/drawing/2014/main" id="{C46C4EFC-484A-7151-46C9-0C7BB699A5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6244" y="2110728"/>
            <a:ext cx="617759" cy="617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Pre-Owned Luxury Men's Watches | High-Quality Collection">
            <a:extLst>
              <a:ext uri="{FF2B5EF4-FFF2-40B4-BE49-F238E27FC236}">
                <a16:creationId xmlns:a16="http://schemas.microsoft.com/office/drawing/2014/main" id="{3543D510-1FF5-2C90-9B19-D080AF26CF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5897" y="3121173"/>
            <a:ext cx="1445580" cy="308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LOGO - NATIONAL EXPRESS">
            <a:extLst>
              <a:ext uri="{FF2B5EF4-FFF2-40B4-BE49-F238E27FC236}">
                <a16:creationId xmlns:a16="http://schemas.microsoft.com/office/drawing/2014/main" id="{B675A545-7724-456D-2FC1-DF840E8FA7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782" y="2232932"/>
            <a:ext cx="719044" cy="3733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Your Red Car - Motorvogue Bedford Fiat and Abarth">
            <a:extLst>
              <a:ext uri="{FF2B5EF4-FFF2-40B4-BE49-F238E27FC236}">
                <a16:creationId xmlns:a16="http://schemas.microsoft.com/office/drawing/2014/main" id="{02E878A3-2B23-C68C-4BA3-7F2F88629C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50317" y="3879808"/>
            <a:ext cx="1581975" cy="4523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Who Gives A Crap UK">
            <a:extLst>
              <a:ext uri="{FF2B5EF4-FFF2-40B4-BE49-F238E27FC236}">
                <a16:creationId xmlns:a16="http://schemas.microsoft.com/office/drawing/2014/main" id="{1DDD17B4-07BF-04EC-D24C-5D4607D9C6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37311" y="2193452"/>
            <a:ext cx="659951" cy="45231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Download Gü Logo in SVG Vector or PNG File Format - Logo.wine">
            <a:extLst>
              <a:ext uri="{FF2B5EF4-FFF2-40B4-BE49-F238E27FC236}">
                <a16:creationId xmlns:a16="http://schemas.microsoft.com/office/drawing/2014/main" id="{BE274DD2-3C9B-596C-9B57-9F1C128A93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31768" y="4803960"/>
            <a:ext cx="463321" cy="30888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4ABC3269-BCFE-DE06-8BD0-BDCBCF2209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61618" y="4852771"/>
            <a:ext cx="1142580" cy="2112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 Shaken Udder">
            <a:extLst>
              <a:ext uri="{FF2B5EF4-FFF2-40B4-BE49-F238E27FC236}">
                <a16:creationId xmlns:a16="http://schemas.microsoft.com/office/drawing/2014/main" id="{672EB4FB-A7F1-6985-3998-C6493A2BB7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37352" y="2966734"/>
            <a:ext cx="760840" cy="6177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ky Express (Greece) - Wikipedia">
            <a:extLst>
              <a:ext uri="{FF2B5EF4-FFF2-40B4-BE49-F238E27FC236}">
                <a16:creationId xmlns:a16="http://schemas.microsoft.com/office/drawing/2014/main" id="{142EB8DA-0673-E738-815E-60953793D92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14258" y="1451188"/>
            <a:ext cx="581623" cy="3528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orybook">
            <a:extLst>
              <a:ext uri="{FF2B5EF4-FFF2-40B4-BE49-F238E27FC236}">
                <a16:creationId xmlns:a16="http://schemas.microsoft.com/office/drawing/2014/main" id="{70755D8E-5A89-8C84-627A-D48E6740DB0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31421" y="2189261"/>
            <a:ext cx="1048472" cy="4606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gress - Sapphire Institute">
            <a:extLst>
              <a:ext uri="{FF2B5EF4-FFF2-40B4-BE49-F238E27FC236}">
                <a16:creationId xmlns:a16="http://schemas.microsoft.com/office/drawing/2014/main" id="{4F9EA006-8174-ED57-17B1-9C044BA4E9F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3746" r="11265"/>
          <a:stretch/>
        </p:blipFill>
        <p:spPr bwMode="auto">
          <a:xfrm>
            <a:off x="7717463" y="2178649"/>
            <a:ext cx="926639" cy="4819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Grind Coffee | Buy Coffee Online UK For Delivery From Grind">
            <a:extLst>
              <a:ext uri="{FF2B5EF4-FFF2-40B4-BE49-F238E27FC236}">
                <a16:creationId xmlns:a16="http://schemas.microsoft.com/office/drawing/2014/main" id="{FC72022E-2CD4-C0C7-CB2D-971264170D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74108" y="4759550"/>
            <a:ext cx="759940" cy="3977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orset Cereals">
            <a:extLst>
              <a:ext uri="{FF2B5EF4-FFF2-40B4-BE49-F238E27FC236}">
                <a16:creationId xmlns:a16="http://schemas.microsoft.com/office/drawing/2014/main" id="{02693E0D-FF84-1EF2-139A-5328F0A0D6E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01520" y="2265573"/>
            <a:ext cx="926639" cy="3080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r Vegas | PlayRight | Expert Review">
            <a:extLst>
              <a:ext uri="{FF2B5EF4-FFF2-40B4-BE49-F238E27FC236}">
                <a16:creationId xmlns:a16="http://schemas.microsoft.com/office/drawing/2014/main" id="{E49696C5-FF84-9975-7858-57B4D9BA4C50}"/>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27643"/>
          <a:stretch/>
        </p:blipFill>
        <p:spPr bwMode="auto">
          <a:xfrm>
            <a:off x="4036066" y="3152426"/>
            <a:ext cx="1293901" cy="2463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rooklyn Lager | Brooklyn Brewery">
            <a:extLst>
              <a:ext uri="{FF2B5EF4-FFF2-40B4-BE49-F238E27FC236}">
                <a16:creationId xmlns:a16="http://schemas.microsoft.com/office/drawing/2014/main" id="{6F8429C8-2F2F-38FB-8FD6-00905D5B58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06191" y="3048613"/>
            <a:ext cx="454000" cy="454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Easee">
            <a:extLst>
              <a:ext uri="{FF2B5EF4-FFF2-40B4-BE49-F238E27FC236}">
                <a16:creationId xmlns:a16="http://schemas.microsoft.com/office/drawing/2014/main" id="{6F58093F-6023-FB6A-DFE3-C4F65190156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6915" b="31945"/>
          <a:stretch/>
        </p:blipFill>
        <p:spPr bwMode="auto">
          <a:xfrm>
            <a:off x="5522659" y="4803961"/>
            <a:ext cx="1156786" cy="3088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a:extLst>
              <a:ext uri="{FF2B5EF4-FFF2-40B4-BE49-F238E27FC236}">
                <a16:creationId xmlns:a16="http://schemas.microsoft.com/office/drawing/2014/main" id="{47B2BA93-84C6-5BE8-5CBC-AA1A3DBD719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1093" t="28685" r="20571" b="26856"/>
          <a:stretch/>
        </p:blipFill>
        <p:spPr bwMode="auto">
          <a:xfrm>
            <a:off x="2234606" y="3048612"/>
            <a:ext cx="595710" cy="4540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descr="Fireaway Pizza Bolton | Bolton">
            <a:extLst>
              <a:ext uri="{FF2B5EF4-FFF2-40B4-BE49-F238E27FC236}">
                <a16:creationId xmlns:a16="http://schemas.microsoft.com/office/drawing/2014/main" id="{C3D86BB1-6FB1-7536-4431-5A7D35F631D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40901" y="3918561"/>
            <a:ext cx="373174" cy="37484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ge Care Bathrooms | Accessible Bathrooms">
            <a:extLst>
              <a:ext uri="{FF2B5EF4-FFF2-40B4-BE49-F238E27FC236}">
                <a16:creationId xmlns:a16="http://schemas.microsoft.com/office/drawing/2014/main" id="{EB3ADEB5-C0DB-325C-CDD6-1FF1B721A74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54680" y="2271411"/>
            <a:ext cx="1005365" cy="29639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AAD14F12-6E23-D86E-02A0-1FFA6D0E1C49}"/>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20480" b="29519"/>
          <a:stretch/>
        </p:blipFill>
        <p:spPr bwMode="auto">
          <a:xfrm>
            <a:off x="10885579" y="2187947"/>
            <a:ext cx="926639" cy="46332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Ambition, Ambassador Cruise Holidays – Destination2Cruise">
            <a:extLst>
              <a:ext uri="{FF2B5EF4-FFF2-40B4-BE49-F238E27FC236}">
                <a16:creationId xmlns:a16="http://schemas.microsoft.com/office/drawing/2014/main" id="{85774EDB-E9A0-5FA2-0D03-445426C19DD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27115" y="1458631"/>
            <a:ext cx="1348173" cy="3379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Stiga - Wikipedia">
            <a:extLst>
              <a:ext uri="{FF2B5EF4-FFF2-40B4-BE49-F238E27FC236}">
                <a16:creationId xmlns:a16="http://schemas.microsoft.com/office/drawing/2014/main" id="{8EDE3A9F-52FA-3677-B58F-D127D47387F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074356" y="3136803"/>
            <a:ext cx="747749" cy="27762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Ordnance Survey Launches Significant Building and Transport Enhancements">
            <a:extLst>
              <a:ext uri="{FF2B5EF4-FFF2-40B4-BE49-F238E27FC236}">
                <a16:creationId xmlns:a16="http://schemas.microsoft.com/office/drawing/2014/main" id="{589DDB44-F91C-00DB-53BF-E5274F9841E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254896" y="1477039"/>
            <a:ext cx="1192644" cy="3011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B93412E-CC8D-ACB3-F94E-95B9E69B9344}"/>
              </a:ext>
            </a:extLst>
          </p:cNvPr>
          <p:cNvPicPr>
            <a:picLocks noChangeAspect="1"/>
          </p:cNvPicPr>
          <p:nvPr/>
        </p:nvPicPr>
        <p:blipFill rotWithShape="1">
          <a:blip r:embed="rId34"/>
          <a:srcRect l="-1" r="513"/>
          <a:stretch/>
        </p:blipFill>
        <p:spPr>
          <a:xfrm>
            <a:off x="2229054" y="1515184"/>
            <a:ext cx="718453" cy="224853"/>
          </a:xfrm>
          <a:prstGeom prst="rect">
            <a:avLst/>
          </a:prstGeom>
        </p:spPr>
      </p:pic>
      <p:pic>
        <p:nvPicPr>
          <p:cNvPr id="1076" name="Picture 52" descr="Sensitive skin products by Childs Farm">
            <a:extLst>
              <a:ext uri="{FF2B5EF4-FFF2-40B4-BE49-F238E27FC236}">
                <a16:creationId xmlns:a16="http://schemas.microsoft.com/office/drawing/2014/main" id="{51CA7154-B1CC-C2A7-AA3C-33963148C4E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775492" y="1406766"/>
            <a:ext cx="1036726" cy="441688"/>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Download Aer Lingus Logo in SVG Vector or PNG File Format - Logo.wine">
            <a:extLst>
              <a:ext uri="{FF2B5EF4-FFF2-40B4-BE49-F238E27FC236}">
                <a16:creationId xmlns:a16="http://schemas.microsoft.com/office/drawing/2014/main" id="{233F979B-4161-F259-1BF1-370D6D044073}"/>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37920" b="38907"/>
          <a:stretch/>
        </p:blipFill>
        <p:spPr bwMode="auto">
          <a:xfrm>
            <a:off x="342804" y="3158516"/>
            <a:ext cx="1515927" cy="23419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Eco Answers Ltd t/a LoftZone G#13890 - Green Building Specification">
            <a:extLst>
              <a:ext uri="{FF2B5EF4-FFF2-40B4-BE49-F238E27FC236}">
                <a16:creationId xmlns:a16="http://schemas.microsoft.com/office/drawing/2014/main" id="{C024EC14-95C5-A893-50B1-29737B859A4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48641" y="3971172"/>
            <a:ext cx="1249577" cy="269618"/>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Crimpit Group Ltd - Made in Britain">
            <a:extLst>
              <a:ext uri="{FF2B5EF4-FFF2-40B4-BE49-F238E27FC236}">
                <a16:creationId xmlns:a16="http://schemas.microsoft.com/office/drawing/2014/main" id="{7065EF68-DA46-50A4-0361-C94A7E2F484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94520" y="4713894"/>
            <a:ext cx="652018" cy="48901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Nando's Logo and symbol, meaning, history, PNG, brand">
            <a:extLst>
              <a:ext uri="{FF2B5EF4-FFF2-40B4-BE49-F238E27FC236}">
                <a16:creationId xmlns:a16="http://schemas.microsoft.com/office/drawing/2014/main" id="{C02B17D5-CB7F-621B-AF19-B43182F0589A}"/>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21622" b="19688"/>
          <a:stretch/>
        </p:blipFill>
        <p:spPr bwMode="auto">
          <a:xfrm>
            <a:off x="8674557" y="3884690"/>
            <a:ext cx="1319685" cy="44258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Get Started With The Razor Subscription — Estrid">
            <a:extLst>
              <a:ext uri="{FF2B5EF4-FFF2-40B4-BE49-F238E27FC236}">
                <a16:creationId xmlns:a16="http://schemas.microsoft.com/office/drawing/2014/main" id="{D842116F-CB5A-4ACD-8A9E-D8D066F94F65}"/>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207015" y="4893166"/>
            <a:ext cx="999000" cy="13046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4B95858E-055E-9BF6-43CC-F816D9ED8C76}"/>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733585" y="4746047"/>
            <a:ext cx="764470" cy="424706"/>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Hims Logo PNG Vector (PDF) Free Download">
            <a:extLst>
              <a:ext uri="{FF2B5EF4-FFF2-40B4-BE49-F238E27FC236}">
                <a16:creationId xmlns:a16="http://schemas.microsoft.com/office/drawing/2014/main" id="{57529551-5D41-10B1-37F1-E6CA3798DA56}"/>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025625" y="4852903"/>
            <a:ext cx="614550" cy="210995"/>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The Fragrance Shop | White Rose Shopping Centre">
            <a:extLst>
              <a:ext uri="{FF2B5EF4-FFF2-40B4-BE49-F238E27FC236}">
                <a16:creationId xmlns:a16="http://schemas.microsoft.com/office/drawing/2014/main" id="{DD9B2682-E55B-AF46-06F8-2436D1C2B0F7}"/>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t="40329" b="38735"/>
          <a:stretch/>
        </p:blipFill>
        <p:spPr bwMode="auto">
          <a:xfrm>
            <a:off x="384914" y="1484770"/>
            <a:ext cx="1364532" cy="28568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Chocomel - FrieslandCampina Nederland - FrieslandCampina">
            <a:extLst>
              <a:ext uri="{FF2B5EF4-FFF2-40B4-BE49-F238E27FC236}">
                <a16:creationId xmlns:a16="http://schemas.microsoft.com/office/drawing/2014/main" id="{2CD544AD-95B6-FB66-648E-0DD1B75D262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774067" y="2813407"/>
            <a:ext cx="924413" cy="92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32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961CC26-284A-475D-78B8-AFFAEDF62212}"/>
              </a:ext>
            </a:extLst>
          </p:cNvPr>
          <p:cNvPicPr>
            <a:picLocks noChangeAspect="1"/>
          </p:cNvPicPr>
          <p:nvPr/>
        </p:nvPicPr>
        <p:blipFill>
          <a:blip r:embed="rId3"/>
          <a:stretch>
            <a:fillRect/>
          </a:stretch>
        </p:blipFill>
        <p:spPr>
          <a:xfrm>
            <a:off x="4898025" y="1196590"/>
            <a:ext cx="2395949" cy="1343708"/>
          </a:xfrm>
          <a:prstGeom prst="rect">
            <a:avLst/>
          </a:prstGeom>
          <a:ln>
            <a:solidFill>
              <a:schemeClr val="bg1">
                <a:lumMod val="85000"/>
              </a:schemeClr>
            </a:solidFill>
          </a:ln>
        </p:spPr>
      </p:pic>
      <p:pic>
        <p:nvPicPr>
          <p:cNvPr id="25" name="Picture 24">
            <a:extLst>
              <a:ext uri="{FF2B5EF4-FFF2-40B4-BE49-F238E27FC236}">
                <a16:creationId xmlns:a16="http://schemas.microsoft.com/office/drawing/2014/main" id="{EA9DA5E9-CA66-D693-6E58-FE1DDC828A89}"/>
              </a:ext>
            </a:extLst>
          </p:cNvPr>
          <p:cNvPicPr>
            <a:picLocks noChangeAspect="1"/>
          </p:cNvPicPr>
          <p:nvPr/>
        </p:nvPicPr>
        <p:blipFill>
          <a:blip r:embed="rId4"/>
          <a:stretch>
            <a:fillRect/>
          </a:stretch>
        </p:blipFill>
        <p:spPr>
          <a:xfrm>
            <a:off x="8632666" y="1235038"/>
            <a:ext cx="2397988" cy="1352268"/>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4E1C7D89-DA4C-0CB3-7795-88169A7EC64E}"/>
              </a:ext>
            </a:extLst>
          </p:cNvPr>
          <p:cNvPicPr>
            <a:picLocks noChangeAspect="1"/>
          </p:cNvPicPr>
          <p:nvPr/>
        </p:nvPicPr>
        <p:blipFill>
          <a:blip r:embed="rId5"/>
          <a:stretch>
            <a:fillRect/>
          </a:stretch>
        </p:blipFill>
        <p:spPr>
          <a:xfrm>
            <a:off x="1080159" y="1196590"/>
            <a:ext cx="2397987" cy="1341215"/>
          </a:xfrm>
          <a:prstGeom prst="rect">
            <a:avLst/>
          </a:prstGeom>
          <a:ln>
            <a:solidFill>
              <a:schemeClr val="bg1">
                <a:lumMod val="85000"/>
              </a:schemeClr>
            </a:solidFill>
          </a:ln>
        </p:spPr>
      </p:pic>
      <p:sp>
        <p:nvSpPr>
          <p:cNvPr id="12" name="Title 11">
            <a:extLst>
              <a:ext uri="{FF2B5EF4-FFF2-40B4-BE49-F238E27FC236}">
                <a16:creationId xmlns:a16="http://schemas.microsoft.com/office/drawing/2014/main" id="{D28145F7-25B2-4F74-975A-95FAF2F2BA73}"/>
              </a:ext>
            </a:extLst>
          </p:cNvPr>
          <p:cNvSpPr>
            <a:spLocks noGrp="1"/>
          </p:cNvSpPr>
          <p:nvPr>
            <p:ph type="title"/>
          </p:nvPr>
        </p:nvSpPr>
        <p:spPr/>
        <p:txBody>
          <a:bodyPr/>
          <a:lstStyle/>
          <a:p>
            <a:r>
              <a:rPr lang="en-GB" dirty="0"/>
              <a:t>What does TV advertising offer ecommerce businesses?</a:t>
            </a:r>
          </a:p>
        </p:txBody>
      </p:sp>
      <p:sp>
        <p:nvSpPr>
          <p:cNvPr id="14" name="Text Placeholder 4">
            <a:hlinkClick r:id="rId6" action="ppaction://hlinksldjump"/>
            <a:extLst>
              <a:ext uri="{FF2B5EF4-FFF2-40B4-BE49-F238E27FC236}">
                <a16:creationId xmlns:a16="http://schemas.microsoft.com/office/drawing/2014/main" id="{68BC45B3-1400-4E0A-8E07-9E2D9DC40DF6}"/>
              </a:ext>
            </a:extLst>
          </p:cNvPr>
          <p:cNvSpPr txBox="1">
            <a:spLocks/>
          </p:cNvSpPr>
          <p:nvPr/>
        </p:nvSpPr>
        <p:spPr>
          <a:xfrm>
            <a:off x="1106235" y="2732137"/>
            <a:ext cx="2361600"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Scale &amp; broad reach</a:t>
            </a:r>
          </a:p>
        </p:txBody>
      </p:sp>
      <p:cxnSp>
        <p:nvCxnSpPr>
          <p:cNvPr id="17" name="Straight Connector 16">
            <a:extLst>
              <a:ext uri="{FF2B5EF4-FFF2-40B4-BE49-F238E27FC236}">
                <a16:creationId xmlns:a16="http://schemas.microsoft.com/office/drawing/2014/main" id="{7DB4AD0B-8A97-448A-B1EC-0E5C66F11797}"/>
              </a:ext>
            </a:extLst>
          </p:cNvPr>
          <p:cNvCxnSpPr>
            <a:cxnSpLocks/>
          </p:cNvCxnSpPr>
          <p:nvPr/>
        </p:nvCxnSpPr>
        <p:spPr>
          <a:xfrm>
            <a:off x="1127835"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Text Placeholder 6">
            <a:hlinkClick r:id="rId6" action="ppaction://hlinksldjump"/>
            <a:extLst>
              <a:ext uri="{FF2B5EF4-FFF2-40B4-BE49-F238E27FC236}">
                <a16:creationId xmlns:a16="http://schemas.microsoft.com/office/drawing/2014/main" id="{7BCF7368-57B9-4689-BB8C-0218F9BA2909}"/>
              </a:ext>
            </a:extLst>
          </p:cNvPr>
          <p:cNvSpPr txBox="1">
            <a:spLocks/>
          </p:cNvSpPr>
          <p:nvPr/>
        </p:nvSpPr>
        <p:spPr>
          <a:xfrm>
            <a:off x="4883177" y="2732137"/>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Delivers good ROI performance</a:t>
            </a:r>
          </a:p>
          <a:p>
            <a:pPr algn="ctr"/>
            <a:endParaRPr lang="en-GB" sz="1800" b="1" dirty="0"/>
          </a:p>
        </p:txBody>
      </p:sp>
      <p:sp>
        <p:nvSpPr>
          <p:cNvPr id="20" name="Text Placeholder 7">
            <a:hlinkClick r:id="rId7" action="ppaction://hlinksldjump"/>
            <a:extLst>
              <a:ext uri="{FF2B5EF4-FFF2-40B4-BE49-F238E27FC236}">
                <a16:creationId xmlns:a16="http://schemas.microsoft.com/office/drawing/2014/main" id="{BBA14D8D-650D-41D5-8F76-626AB09DF7AF}"/>
              </a:ext>
            </a:extLst>
          </p:cNvPr>
          <p:cNvSpPr txBox="1">
            <a:spLocks/>
          </p:cNvSpPr>
          <p:nvPr/>
        </p:nvSpPr>
        <p:spPr>
          <a:xfrm>
            <a:off x="8663610" y="2732137"/>
            <a:ext cx="2340000" cy="479430"/>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FFCD00"/>
                </a:solidFill>
              </a:rPr>
              <a:t>Low short-term risk</a:t>
            </a:r>
          </a:p>
          <a:p>
            <a:endParaRPr lang="en-GB" sz="1800" b="1" dirty="0"/>
          </a:p>
        </p:txBody>
      </p:sp>
      <p:sp>
        <p:nvSpPr>
          <p:cNvPr id="21" name="Text Placeholder 12">
            <a:hlinkClick r:id="rId8" action="ppaction://hlinksldjump"/>
            <a:extLst>
              <a:ext uri="{FF2B5EF4-FFF2-40B4-BE49-F238E27FC236}">
                <a16:creationId xmlns:a16="http://schemas.microsoft.com/office/drawing/2014/main" id="{D7C9BE12-578A-43FF-92F5-3BAC2B2B35E2}"/>
              </a:ext>
            </a:extLst>
          </p:cNvPr>
          <p:cNvSpPr txBox="1">
            <a:spLocks/>
          </p:cNvSpPr>
          <p:nvPr/>
        </p:nvSpPr>
        <p:spPr>
          <a:xfrm>
            <a:off x="1138146" y="5026542"/>
            <a:ext cx="2340000" cy="479430"/>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5"/>
                </a:solidFill>
              </a:rPr>
              <a:t>Highly trusted</a:t>
            </a:r>
          </a:p>
          <a:p>
            <a:pPr algn="ctr"/>
            <a:endParaRPr lang="en-GB" sz="1800" b="1" dirty="0"/>
          </a:p>
        </p:txBody>
      </p:sp>
      <p:cxnSp>
        <p:nvCxnSpPr>
          <p:cNvPr id="22" name="Straight Connector 21">
            <a:extLst>
              <a:ext uri="{FF2B5EF4-FFF2-40B4-BE49-F238E27FC236}">
                <a16:creationId xmlns:a16="http://schemas.microsoft.com/office/drawing/2014/main" id="{98241783-2C60-4351-9C6D-7D20DF51B2EC}"/>
              </a:ext>
            </a:extLst>
          </p:cNvPr>
          <p:cNvCxnSpPr>
            <a:cxnSpLocks/>
          </p:cNvCxnSpPr>
          <p:nvPr/>
        </p:nvCxnSpPr>
        <p:spPr>
          <a:xfrm>
            <a:off x="4889981"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E62360-6975-45F2-B1B3-C6885ECD6D23}"/>
              </a:ext>
            </a:extLst>
          </p:cNvPr>
          <p:cNvCxnSpPr>
            <a:cxnSpLocks/>
          </p:cNvCxnSpPr>
          <p:nvPr/>
        </p:nvCxnSpPr>
        <p:spPr>
          <a:xfrm>
            <a:off x="8641032"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76DA05-E3D8-47CF-B837-7B3363510E3D}"/>
              </a:ext>
            </a:extLst>
          </p:cNvPr>
          <p:cNvCxnSpPr>
            <a:cxnSpLocks/>
          </p:cNvCxnSpPr>
          <p:nvPr/>
        </p:nvCxnSpPr>
        <p:spPr>
          <a:xfrm>
            <a:off x="1138146"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Text Placeholder 4">
            <a:hlinkClick r:id="rId7" action="ppaction://hlinksldjump"/>
            <a:extLst>
              <a:ext uri="{FF2B5EF4-FFF2-40B4-BE49-F238E27FC236}">
                <a16:creationId xmlns:a16="http://schemas.microsoft.com/office/drawing/2014/main" id="{4A323971-AC4F-4DB2-9ED4-8C036A370068}"/>
              </a:ext>
            </a:extLst>
          </p:cNvPr>
          <p:cNvSpPr txBox="1">
            <a:spLocks/>
          </p:cNvSpPr>
          <p:nvPr/>
        </p:nvSpPr>
        <p:spPr>
          <a:xfrm>
            <a:off x="4891704" y="4998146"/>
            <a:ext cx="2332638"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Makes brand more famous</a:t>
            </a:r>
          </a:p>
        </p:txBody>
      </p:sp>
      <p:sp>
        <p:nvSpPr>
          <p:cNvPr id="11" name="Text Placeholder 6">
            <a:hlinkClick r:id="rId7" action="ppaction://hlinksldjump"/>
            <a:extLst>
              <a:ext uri="{FF2B5EF4-FFF2-40B4-BE49-F238E27FC236}">
                <a16:creationId xmlns:a16="http://schemas.microsoft.com/office/drawing/2014/main" id="{BBABB6AF-1028-4A8C-89AD-2AB094606B51}"/>
              </a:ext>
            </a:extLst>
          </p:cNvPr>
          <p:cNvSpPr txBox="1">
            <a:spLocks/>
          </p:cNvSpPr>
          <p:nvPr/>
        </p:nvSpPr>
        <p:spPr>
          <a:xfrm>
            <a:off x="8637901" y="4998146"/>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Boost effects of other advertising</a:t>
            </a:r>
          </a:p>
          <a:p>
            <a:pPr algn="ctr"/>
            <a:endParaRPr lang="en-GB" sz="1800" b="1" dirty="0"/>
          </a:p>
        </p:txBody>
      </p:sp>
      <p:cxnSp>
        <p:nvCxnSpPr>
          <p:cNvPr id="35" name="Straight Connector 34">
            <a:extLst>
              <a:ext uri="{FF2B5EF4-FFF2-40B4-BE49-F238E27FC236}">
                <a16:creationId xmlns:a16="http://schemas.microsoft.com/office/drawing/2014/main" id="{DB44FF16-EBC6-44D8-B5A3-6CB79DDE9176}"/>
              </a:ext>
            </a:extLst>
          </p:cNvPr>
          <p:cNvCxnSpPr>
            <a:cxnSpLocks/>
          </p:cNvCxnSpPr>
          <p:nvPr/>
        </p:nvCxnSpPr>
        <p:spPr>
          <a:xfrm>
            <a:off x="4891703"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3B76AA-02BF-453A-A4AB-518D2235099D}"/>
              </a:ext>
            </a:extLst>
          </p:cNvPr>
          <p:cNvCxnSpPr>
            <a:cxnSpLocks/>
          </p:cNvCxnSpPr>
          <p:nvPr/>
        </p:nvCxnSpPr>
        <p:spPr>
          <a:xfrm>
            <a:off x="8639618"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 name="Picture 39">
            <a:hlinkClick r:id="rId7" action="ppaction://hlinksldjump"/>
            <a:extLst>
              <a:ext uri="{FF2B5EF4-FFF2-40B4-BE49-F238E27FC236}">
                <a16:creationId xmlns:a16="http://schemas.microsoft.com/office/drawing/2014/main" id="{9C1619A2-C96D-4B62-9AEA-1A2DF24CFF4A}"/>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8637901" y="3543581"/>
            <a:ext cx="2361600" cy="1324800"/>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899318C5-5F5C-41BF-6CDF-190740DECDFF}"/>
              </a:ext>
            </a:extLst>
          </p:cNvPr>
          <p:cNvPicPr>
            <a:picLocks noChangeAspect="1"/>
          </p:cNvPicPr>
          <p:nvPr/>
        </p:nvPicPr>
        <p:blipFill>
          <a:blip r:embed="rId10"/>
          <a:stretch>
            <a:fillRect/>
          </a:stretch>
        </p:blipFill>
        <p:spPr>
          <a:xfrm>
            <a:off x="1069848" y="3485906"/>
            <a:ext cx="2397987" cy="1347902"/>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8D065FBE-521E-DD30-653B-5F52AA0D498F}"/>
              </a:ext>
            </a:extLst>
          </p:cNvPr>
          <p:cNvPicPr>
            <a:picLocks noChangeAspect="1"/>
          </p:cNvPicPr>
          <p:nvPr/>
        </p:nvPicPr>
        <p:blipFill>
          <a:blip r:embed="rId11"/>
          <a:stretch>
            <a:fillRect/>
          </a:stretch>
        </p:blipFill>
        <p:spPr>
          <a:xfrm>
            <a:off x="4889981" y="3474678"/>
            <a:ext cx="2416231" cy="1359130"/>
          </a:xfrm>
          <a:prstGeom prst="rect">
            <a:avLst/>
          </a:prstGeom>
          <a:ln>
            <a:solidFill>
              <a:schemeClr val="bg1">
                <a:lumMod val="85000"/>
              </a:schemeClr>
            </a:solidFill>
          </a:ln>
        </p:spPr>
      </p:pic>
    </p:spTree>
    <p:extLst>
      <p:ext uri="{BB962C8B-B14F-4D97-AF65-F5344CB8AC3E}">
        <p14:creationId xmlns:p14="http://schemas.microsoft.com/office/powerpoint/2010/main" val="25525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BB676-6517-457D-9931-720FCE7E06F8}"/>
              </a:ext>
            </a:extLst>
          </p:cNvPr>
          <p:cNvSpPr>
            <a:spLocks noGrp="1"/>
          </p:cNvSpPr>
          <p:nvPr>
            <p:ph type="body" sz="quarter" idx="15"/>
          </p:nvPr>
        </p:nvSpPr>
        <p:spPr>
          <a:xfrm>
            <a:off x="360000" y="5580000"/>
            <a:ext cx="11334817" cy="304800"/>
          </a:xfrm>
        </p:spPr>
        <p:txBody>
          <a:bodyPr/>
          <a:lstStyle/>
          <a:p>
            <a:r>
              <a:rPr lang="en-GB" dirty="0"/>
              <a:t>Source: </a:t>
            </a:r>
            <a:r>
              <a:rPr lang="fr-FR" dirty="0"/>
              <a:t>IPA TouchPoints 2023</a:t>
            </a:r>
            <a:r>
              <a:rPr lang="en-GB" dirty="0"/>
              <a:t>, Wave 1 (Fieldwork Dates: 17</a:t>
            </a:r>
            <a:r>
              <a:rPr lang="en-GB" baseline="30000" dirty="0"/>
              <a:t>th</a:t>
            </a:r>
            <a:r>
              <a:rPr lang="en-GB" dirty="0"/>
              <a:t> January – 26</a:t>
            </a:r>
            <a:r>
              <a:rPr lang="en-GB" baseline="30000" dirty="0"/>
              <a:t>th</a:t>
            </a:r>
            <a:r>
              <a:rPr lang="en-GB" dirty="0"/>
              <a:t> March 2023). Base: adults 15+. Newspaper/magazine/TV figures include online/app consumption.</a:t>
            </a:r>
          </a:p>
        </p:txBody>
      </p:sp>
      <p:sp>
        <p:nvSpPr>
          <p:cNvPr id="5" name="TextBox 4">
            <a:extLst>
              <a:ext uri="{FF2B5EF4-FFF2-40B4-BE49-F238E27FC236}">
                <a16:creationId xmlns:a16="http://schemas.microsoft.com/office/drawing/2014/main" id="{00B7C1D8-CF62-40A5-A33A-728FAC02F89D}"/>
              </a:ext>
            </a:extLst>
          </p:cNvPr>
          <p:cNvSpPr txBox="1"/>
          <p:nvPr/>
        </p:nvSpPr>
        <p:spPr>
          <a:xfrm rot="16200000">
            <a:off x="-2077584" y="2907008"/>
            <a:ext cx="5393219" cy="498598"/>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ADULTS REACHED PER WEEK </a:t>
            </a:r>
          </a:p>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(MILLIONS)</a:t>
            </a:r>
          </a:p>
        </p:txBody>
      </p:sp>
      <p:sp>
        <p:nvSpPr>
          <p:cNvPr id="6" name="TextBox 5">
            <a:extLst>
              <a:ext uri="{FF2B5EF4-FFF2-40B4-BE49-F238E27FC236}">
                <a16:creationId xmlns:a16="http://schemas.microsoft.com/office/drawing/2014/main" id="{37FCD571-78F2-4328-A3D0-7C177C92E9CF}"/>
              </a:ext>
            </a:extLst>
          </p:cNvPr>
          <p:cNvSpPr txBox="1"/>
          <p:nvPr/>
        </p:nvSpPr>
        <p:spPr>
          <a:xfrm>
            <a:off x="4718810" y="5056023"/>
            <a:ext cx="3017784" cy="276999"/>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AVERAGE HOURS PER WEEK</a:t>
            </a:r>
          </a:p>
        </p:txBody>
      </p:sp>
      <p:graphicFrame>
        <p:nvGraphicFramePr>
          <p:cNvPr id="4" name="Chart 3">
            <a:extLst>
              <a:ext uri="{FF2B5EF4-FFF2-40B4-BE49-F238E27FC236}">
                <a16:creationId xmlns:a16="http://schemas.microsoft.com/office/drawing/2014/main" id="{730287D8-2237-4107-89AE-641FB970BCEC}"/>
              </a:ext>
            </a:extLst>
          </p:cNvPr>
          <p:cNvGraphicFramePr/>
          <p:nvPr/>
        </p:nvGraphicFramePr>
        <p:xfrm>
          <a:off x="455050" y="1292390"/>
          <a:ext cx="11670800" cy="407577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C978C76-D19F-42CA-BFF2-3B01FF93230D}"/>
              </a:ext>
            </a:extLst>
          </p:cNvPr>
          <p:cNvSpPr/>
          <p:nvPr/>
        </p:nvSpPr>
        <p:spPr>
          <a:xfrm>
            <a:off x="1229657" y="1868582"/>
            <a:ext cx="9869766" cy="29616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B68448C-9C8B-4462-A422-BCF904E1CE17}"/>
              </a:ext>
            </a:extLst>
          </p:cNvPr>
          <p:cNvSpPr/>
          <p:nvPr/>
        </p:nvSpPr>
        <p:spPr>
          <a:xfrm rot="10800000">
            <a:off x="1229658" y="2222681"/>
            <a:ext cx="6497480" cy="26075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2736C12-05C1-4E74-B11F-5E6DDEE9B3DF}"/>
              </a:ext>
            </a:extLst>
          </p:cNvPr>
          <p:cNvSpPr/>
          <p:nvPr/>
        </p:nvSpPr>
        <p:spPr>
          <a:xfrm>
            <a:off x="1229657" y="3024724"/>
            <a:ext cx="2863088" cy="18054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50682C1-B389-40A0-A09E-B61DEB2C0723}"/>
              </a:ext>
            </a:extLst>
          </p:cNvPr>
          <p:cNvSpPr/>
          <p:nvPr/>
        </p:nvSpPr>
        <p:spPr>
          <a:xfrm>
            <a:off x="1229657" y="2985631"/>
            <a:ext cx="1708942" cy="1844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A3C3420A-09CD-4DB0-B0CA-DE987D78494F}"/>
              </a:ext>
            </a:extLst>
          </p:cNvPr>
          <p:cNvSpPr txBox="1"/>
          <p:nvPr/>
        </p:nvSpPr>
        <p:spPr>
          <a:xfrm>
            <a:off x="1545189" y="2987277"/>
            <a:ext cx="1372147"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Newsbrand / Mag</a:t>
            </a:r>
          </a:p>
        </p:txBody>
      </p:sp>
      <p:sp>
        <p:nvSpPr>
          <p:cNvPr id="2" name="Title 1">
            <a:extLst>
              <a:ext uri="{FF2B5EF4-FFF2-40B4-BE49-F238E27FC236}">
                <a16:creationId xmlns:a16="http://schemas.microsoft.com/office/drawing/2014/main" id="{C411985A-F483-4529-8632-339363ABAC8E}"/>
              </a:ext>
            </a:extLst>
          </p:cNvPr>
          <p:cNvSpPr>
            <a:spLocks noGrp="1"/>
          </p:cNvSpPr>
          <p:nvPr>
            <p:ph type="title"/>
          </p:nvPr>
        </p:nvSpPr>
        <p:spPr/>
        <p:txBody>
          <a:bodyPr/>
          <a:lstStyle/>
          <a:p>
            <a:r>
              <a:rPr lang="en-GB" dirty="0"/>
              <a:t>Commercial TV delivers scale</a:t>
            </a:r>
          </a:p>
        </p:txBody>
      </p:sp>
      <p:sp>
        <p:nvSpPr>
          <p:cNvPr id="13" name="Rectangle 12">
            <a:extLst>
              <a:ext uri="{FF2B5EF4-FFF2-40B4-BE49-F238E27FC236}">
                <a16:creationId xmlns:a16="http://schemas.microsoft.com/office/drawing/2014/main" id="{EFB33949-4083-4B40-9E68-25A7A0E85B2A}"/>
              </a:ext>
            </a:extLst>
          </p:cNvPr>
          <p:cNvSpPr/>
          <p:nvPr/>
        </p:nvSpPr>
        <p:spPr>
          <a:xfrm>
            <a:off x="1229657" y="3354219"/>
            <a:ext cx="2103409" cy="14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75961E7-BAB7-42A4-BA0A-18C541420FEB}"/>
              </a:ext>
            </a:extLst>
          </p:cNvPr>
          <p:cNvSpPr txBox="1"/>
          <p:nvPr/>
        </p:nvSpPr>
        <p:spPr>
          <a:xfrm rot="5400000">
            <a:off x="9925945" y="3602006"/>
            <a:ext cx="2026920"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TV</a:t>
            </a:r>
          </a:p>
        </p:txBody>
      </p:sp>
      <p:sp>
        <p:nvSpPr>
          <p:cNvPr id="15" name="TextBox 14">
            <a:extLst>
              <a:ext uri="{FF2B5EF4-FFF2-40B4-BE49-F238E27FC236}">
                <a16:creationId xmlns:a16="http://schemas.microsoft.com/office/drawing/2014/main" id="{70A21D4D-716D-44E5-82E5-D6DC07F0D0AD}"/>
              </a:ext>
            </a:extLst>
          </p:cNvPr>
          <p:cNvSpPr txBox="1"/>
          <p:nvPr/>
        </p:nvSpPr>
        <p:spPr>
          <a:xfrm rot="5400000">
            <a:off x="6534975" y="3663575"/>
            <a:ext cx="2026921"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Social Media</a:t>
            </a:r>
          </a:p>
        </p:txBody>
      </p:sp>
      <p:sp>
        <p:nvSpPr>
          <p:cNvPr id="16" name="TextBox 15">
            <a:extLst>
              <a:ext uri="{FF2B5EF4-FFF2-40B4-BE49-F238E27FC236}">
                <a16:creationId xmlns:a16="http://schemas.microsoft.com/office/drawing/2014/main" id="{08DDCF42-C2D6-492E-9520-54D54596F66B}"/>
              </a:ext>
            </a:extLst>
          </p:cNvPr>
          <p:cNvSpPr txBox="1"/>
          <p:nvPr/>
        </p:nvSpPr>
        <p:spPr>
          <a:xfrm rot="5400000">
            <a:off x="3035986" y="3762713"/>
            <a:ext cx="1844587"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Radio</a:t>
            </a:r>
          </a:p>
        </p:txBody>
      </p:sp>
      <p:sp>
        <p:nvSpPr>
          <p:cNvPr id="18" name="TextBox 17">
            <a:extLst>
              <a:ext uri="{FF2B5EF4-FFF2-40B4-BE49-F238E27FC236}">
                <a16:creationId xmlns:a16="http://schemas.microsoft.com/office/drawing/2014/main" id="{3461A983-FA04-4ED2-ADF5-5ED8CE912B7C}"/>
              </a:ext>
            </a:extLst>
          </p:cNvPr>
          <p:cNvSpPr txBox="1"/>
          <p:nvPr/>
        </p:nvSpPr>
        <p:spPr>
          <a:xfrm rot="5400000">
            <a:off x="2625241" y="4140055"/>
            <a:ext cx="1076098"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YouTube</a:t>
            </a:r>
          </a:p>
        </p:txBody>
      </p:sp>
      <p:sp>
        <p:nvSpPr>
          <p:cNvPr id="19" name="Rectangle 18">
            <a:extLst>
              <a:ext uri="{FF2B5EF4-FFF2-40B4-BE49-F238E27FC236}">
                <a16:creationId xmlns:a16="http://schemas.microsoft.com/office/drawing/2014/main" id="{CB17341C-567C-459E-966B-E6C2BF55FB53}"/>
              </a:ext>
            </a:extLst>
          </p:cNvPr>
          <p:cNvSpPr/>
          <p:nvPr/>
        </p:nvSpPr>
        <p:spPr>
          <a:xfrm>
            <a:off x="1229657" y="4065586"/>
            <a:ext cx="1384742" cy="7646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CFB53B-06E9-4C45-92EE-74057F1DA038}"/>
              </a:ext>
            </a:extLst>
          </p:cNvPr>
          <p:cNvSpPr txBox="1"/>
          <p:nvPr/>
        </p:nvSpPr>
        <p:spPr>
          <a:xfrm>
            <a:off x="1152175" y="4551726"/>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prstClr val="white"/>
                </a:solidFill>
                <a:effectLst/>
                <a:uLnTx/>
                <a:uFillTx/>
                <a:latin typeface="Arial"/>
                <a:ea typeface="+mn-ea"/>
                <a:cs typeface="+mn-cs"/>
              </a:rPr>
              <a:t>TikTok</a:t>
            </a:r>
          </a:p>
        </p:txBody>
      </p:sp>
    </p:spTree>
    <p:custDataLst>
      <p:tags r:id="rId1"/>
    </p:custDataLst>
    <p:extLst>
      <p:ext uri="{BB962C8B-B14F-4D97-AF65-F5344CB8AC3E}">
        <p14:creationId xmlns:p14="http://schemas.microsoft.com/office/powerpoint/2010/main" val="207203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1BC5D7A4-3702-4732-A945-074A345B1728"/>
  <p:tag name="ISPRINGONLINEFOLDERID" val="0"/>
  <p:tag name="ISPRINGONLINEFOLDERPATH" val="Content List"/>
  <p:tag name="ISPRINGCLOUDFOLDERDOMAIN" val="https://thinkbox.ispringcloud.eu"/>
  <p:tag name="ISPRING_PLAYERS_CUSTOMIZATION" val="UEsDBBQAAgAIAKaF/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aJeFA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Jol4UE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Jol4UK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CaJeFC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CaJeFA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bWbiUJNhwnhWDwAA+xwAABcAAAB1bml2ZXJzYWwvdW5pdmVyc2FsLnBuZ+2Za1SS2frAsZtNnXTW6dR0UmTmzDROY2rqpIYC5akcUzG18o41pqaF5iiiGFBzppzywjRNklemzAsaoIl4QbDGhBIvKQLljYqM4E3J5KIgcLDmrPX/+v/uh3e9a+/9e/bez7P3fvbzrH3lCNJ/04btG0Ag0KaA7w+EgUCrA0GgVU3r11lqApJebbP8rDLD/P1A9EF7haWwJnl/8H4QqJm0cenkWkv5k3PfR2WCQFt3LH9WAWFfvQOB7H8NOLD/aA5qZlLa+EoXx5/jpDhp/VPv/s7i0dyOJ/xGn0RvvPVz6toHx6OW9p/ceVPg8o/Cw6ddr/68K+zO9s1riAd3+4Xd3vbm4L67f9iNFfiFf9Ox/quca/s+QV3WQrblUmCqAfl53Z7MpNf9pTAf+dxl67yk1z4eckPlXg+pvL+iJTmpp0v9vrFFYIuAGt7WCPKmMuWOViBQ9vG2EMwRzRNvSYLCKcKhINmipLdzQwFO+4OiVF5F2rgKBKrwFPnnNav1ttJfNlrUqzguCkhWtuQqDoBAF4QNUEU/xza20HHVXy0jn1iYuspIS3n9w7+DQPs+L7FUrGpeAwJ9+ovFJBf27bKMu+YHC/b5pxbDgi6uoCvoCrqCrqAr6Aq6gq6gK+gKuoKuoP9fVHy1xmcQn6RtdayqwBvYUgrH1OOVlNRKRR8fp7NOogXMIivQ0+IMqfZ4ub5KIDXNtzjNRIjvYargZhpUw4HI4Zq+5izV6s+S001v+AZp1V7lKOsuuoy1BwTiA+EUw5+DXQvxhhut8BSYf2s/fWZIgm7v72SkTkfiXnfIdd07WqjUZbwJLHO6Wp7zp3rW7T7tFqpp6sYRZa4pxvUhBixyZ3tjYtL0wb/cSHjMPlxOGatNiVnNV7VLnRkCrYV/HO6axLEkqwaSmL0nBe/P9sWUp72/1GfB7YfuoPH/aJNqrjzzn2XvzpO6Ev5VVTWBUV3izBfx8c/JcC52L5aoLvOZNS1cFD67qyO+Gps5Pt5pAqeTbI3v+QypDXYq86R2Kv5R28zt6RJOITVLWj9PWIiY6uya44YKxLl6ZjRjrkvgEiEJlSbjpbK5cmYRVsDJ+9u596NsMxu6PCM4ZrxWg8qPhH5xnaXpTM2fr8qUJ+uMysUOH2r4lmOYKsVc6+rYB0d9aJgo+RAlfuf9yODJpFbOmRgJi/FrvczpW71215awnZ9vdW57mxg0wE4fzQXc9e9TSzuLoTSuagMVyhXX0bE4U09Jo6BBwBDQEnnz6BHPKWfdsoXCusfvCa6Lc5lA+BC7XG/c0Zzl9zUawIiQyUb2my1GKk5DKMUWHe8IOh7eFtP7IGeig1TZbZrtyzEUWoWHDrs1n+44WOfsruKGysE9HSXURMBAU+XFssSNKvKWKAwEerZD31ZCxfgMRo6J7wDrThiUX0aztXmHhQEADLopHMIPBLjffhy1OnrHWVydb6VnQ4SJDz7l6Xhwv/SygnUXu6iUdsKg9yw6vmEefD3pVSsHdw/psb7o2LYNDRtu9ZTEZE18jT4zglndhGfr+Zt4y307hxO3w2jmbx+OfFLKpJG+nbF31BwmEifOXMPJT+gHrcuv3z5RSFKgS/2Sh38UoHinh/EJk5GpAhdy8fgddHBnGogFvO8hzSK+VWnvYCCVtR3q3nyZZ2TJx8UKramUnVp6I/TVpN3P4pcMHA7dzeOrWROHdjl3pv9SI/o6zgs0njlBNKq/Co42D6eUVZuOjZX/PRCx8MA2KYKB4qRB8frydG4Hsb/1n2QKilc/GKEEol0G1FBU3kwrIKcMqn/EdQyr8+IwIyx4AzPTV9StpiDPaGb9jIQ+d4gwAb9lhxA7W7JYWTP8YQdmP7VoII2yqID1SFDcyncow+uFFO7sA2vIhCFXReUXQdNiawfD+SGOHyb3O2IzfBZbi+ceNFyD4fX1ughBlt5dmNl38rqYyBxUe96cjdFB1bq9dGF90hKuAk6YKA4XAnGJxe8NgTGkmpbkocHBir2Z99Ftk56G117dHd0Pz6bnVxczNnkgXeOFgq84ocBHlRxyX10D5EQltU5bDJSikK5eZQRGI3JM7N8atEtjkwalZX0jmmZmWJcONOS8mYkZfqLqGs3Y4gK+a4x4pQSulnVW2sSkDac8PqkrguIL2VzKqARzPj8KT5SpYCJdNB/MimVHNTPfuNVWrT8My64RAhlpUEWn1dNi/eSN6iAcsv4zAY5nfJQ9O9Gx+pYHjDNqSnCOiA9JeP6ytyCPTzI8EiDH1lVjkibWyXAaOBb9n7l3R4PRLXrchITOANrHbOYHY3j4OUzSpDR+LHWXBkz1PISPw1WLkP4h0m1CkKLomBBjWJCR4rv7obGdp4GFXLtsHFhW2ZWdpXTH1ZKFAo1Gg3FIXF7MsWHYrrOp+R3Y2OtjUZRo5uqB4VF0qFXoeIcJ3HPL76vJdZilBZuBrmkbH7SyyXCI+kQhAE44afCSaV2KzNhkg/3cOZoumi4mc1JS9BfZEFulvBvioWyurYWw9e1QjonWo5kdybKciHNL8DzFe9OXc3rhkFWrNMpQaHxJVKl1hFMwr1EJ5/zakBCwi9DInyKDKT7KBWjaBAKVOJK9jebBQSbGMqJJULo4z9d3tpxcFs2IrguL172I5mpngHOu0iFqK175LnQqSkk1+I05FJx1LtEfUhW5IdOXXOTwCTtW3RAC6RzOF+XySrHnh9RQPXKKr9uE8uBUQGM99y47a9dgxD7y3FyDQ7XSLeG8bzn8mmhzciW8MmsSZN8dvKRh5xqKON3esNihzzA5pUY+AflPxI0nrmM1n0lLSpngQ0AQLRCGyJ5Qs97gZ1E6uC/d4M1J21Ji/DOBgq1QeEofjuK/QJMOsrYGcl6kfhmSjLMub8tQtrsPdtm9arJLxYGNsKxJCfiW9IcKFBI8KxsLdUSfeb5Qo6DMpazXqGWBAbbvUj6Y0dNNaORNPWYYeWVTpLuyM6VwXx4S7JJibkb8KDFU4RcBbvlvrJ7TlQr0E0MfJ0Q6dMV4/mk+sJcpydyOx0fJpoPqyAo0lxownnCNxg+jLWTpbUR2uVM8qqzPe94FO6wRBTGqu/OhsV6n8XHY0TLF9OgLarXlkNyfCxQiJPMOCP1cjTrh0cnrdLsLsrYrCiOPWlw+RbI/tsZe6xMIM6YF8iMuHdIbJYmO6PxhqHD8j1oxjUtXsSmb65q/K4NTss/dQMkVao2zwZf99s5M86MrOclU2as7D8M4YCi31/v/LgxxK6cQQm105EBjzVqFTM46w3PkZXwwBcr8ws5AegiEqLzEhLP4ONd6EjHnlu5LgEkg1/v9UEGY+l4I6W2c1/kviI3rUcFjNtWY2rb9wRzZsXiJ6UditzCyYVqoJmhPn6fPKAAArwkOmvxsRBt5qpH4/JbnoWjFlJtCJqy8i0Uq3S175z/22f8OTr/gVpLKGypDutbZkIMtVinoAuSDA4SXeAQijz+DtT/CF6UofO8Xjahl+6mOPGissrlBmjHLvxxGisLgut954H+6GyDZdH/O0HeDr4VckVAUBFmWPrfaRAObcdx6vFg9ONKlMEpNum+ITz7/y4J1lHn9QrSurEf7wHBeUxzW3XMU8K3sYS1Cw3WXmLCtzz74gllfDUbh83DheEL3lr0uEruz0c/m036Fc12qkWc4m4Vkidc+Yrps04ggyJXoSwdP28RdZ2HCvjgamqW6ZEgmzpGJsDy93ZDDO5E/vX+Q8IrLSTyw2d4lGDas8f9brdKtBsmgLOqhzh5wlHr5FvXhGidVKsR2hpemHUVSzWdP5CHumWhRamsHnLS50EDCV/0Gv9Ladwe9OzoZZ6dW+xwwwnSdQ+PWkBA7CYOSXgfhA0B520BEZaftHXTGTRovLFhaeqj1Wm3zsGivMiKLryia8vILgSBEXq/U696oznTt55HGCslSflEx7t+1aJhm1jb+JsfIsn27dtiJ0eUu0aHOZ6SXRrMGr7tsbE8aDoLkKzNOLNXvw0+SdqD1PyFDlq9UWXEmpZSzWA1RIf7FgFtOlEJNOKVKFqvtVoGtjL5uZSgUn98llUVlj3gu+6BNPIWX92FGHi0c4tWg2L1dZwAAi0fCn3ecbUJz+0bR8bqLTGebFk1kA7UozGnqdTC6CZU0sf9Zb8A4TglG4LO11mTT7nVhYZaIbCTRSnL2Q5gAK18wl6TdCAAQUHSmosCWP9NUaLmcX/MsUupBCiddJcPsvLq1w3C9ew8b8DLlZA/1IuRb559TjONvEVwdcde7CPP7+Dl54pbxMouzOiuRVOX8aA7NbXOkGd58N+AxBIO0Pbj3Mfbw1+TbKbG/17qppxlm4O088T0pTwkoFCTjwPUWW8Jb3ctBb8f4DWtsDiNcG59+jJJQuEWR0f/1ZCVzqlrorpGoxMaFuM2BjqdGWA6cGZiKYtSZY2Gf+hHN/cSppsw4fpEgFv/Cp2Vc1WW+PN2+54738z/U8/eufgxkVFPWLg4KHTnt0ofIaJ46hP+C/r/QyD89Tzdk/8sfv2XTBVkdFKjhSru9Y/zV1R+nw9ucFOdv6SOtWA8uiatiDlYLd5MhhO/ohoa/xH9QZB3OuL9fYbGFJuq1rKqagNp+YWCcJzMPlDG51XGUYLiKbh/INrGmB24mojBISE+jNLRsNjaEmP6Y/y4NvdPG+xtj192X7YjiUHKc5JrFu5UD9WbzSECFHlbJpFdHJ0UkT5pDUqpuJKSQnZaSBtw1McRVvsaL+a5xuXp9MQYPg3FM93us4Xof6+z7HZi/tG/QB81n+J4UJ6a9nB8B2ZPilow1iVonLIZo8kb9Ebu3BNnj2ovOLOGEShdv5SXpUO3my9ug/Y5Eoy4Zaxojvyz2dhy/NESE8azSF3WNZjsiCnQiSnNbTH877sKO7ygwzLfC+XOrpvuajxYDx54KPRu5yiWtjnBaaznHD785nPoMGtK5CwSiP7uEHz+mc8KmEAkiTHxvdPPDgTl6C2TcMFmD0Atd+d6p0ry5Xk7i/wROuDVnFVAXqNJ4/YDUNPlMKM3RXj6iZxMX6jgkQOTuZ0nYxI4laaGIxQfsZFW7sZiD2AlvkCmZWQ4W6dwPCZ13iwLBsAaBzjU2IqGZiy/8ZVeWn9SOYUZKySjCnqr1lqboY46V1O5g0w0nUu/ymyOyXFldxolsWBzbHMJba8kNkQXK21VA89H5pTbUTbx2ZDrna0vaGHcMfBSmFvcnmW03F+f/fPD3UBpo+VXzIPIA3e/ET/8FUEsDBBQAAgAIAG1m4lAfHhdHSwAAAGoAAAAbAAAAdW5pdmVyc2FsL3VuaXZlcnNhbC5wbmcueG1ss7GvyM1RKEstKs7Mz7NVMtQzULK34+WyKShKLctMLVeoAIoBBSFASaESyDVCcMszU0oybJUsDC0RYhmpmekZJbZKZoYmcEF9oJEAUEsBAgAAFAACAAgApoX8SqkBxHb7AgAAsAgAABQAAAAAAAAAAQAAAAAAAAAAAHVuaXZlcnNhbC9wbGF5ZXIueG1sUEsBAgAAFAACAAgAJol4UDG0PgfdBAAAahIAAB0AAAAAAAAAAQAAAAAALQMAAHVuaXZlcnNhbC9jb21tb25fbWVzc2FnZXMubG5nUEsBAgAAFAACAAgAJol4UEdLVwP8AwAAFxEAACcAAAAAAAAAAQAAAAAARQgAAHVuaXZlcnNhbC9mbGFzaF9wdWJsaXNoaW5nX3NldHRpbmdzLnhtbFBLAQIAABQAAgAIACaJeFChhBdN4wIAAJQKAAAhAAAAAAAAAAEAAAAAAIYMAAB1bml2ZXJzYWwvZmxhc2hfc2tpbl9zZXR0aW5ncy54bWxQSwECAAAUAAIACAAmiXhQqWCQH+gDAACoEAAAJgAAAAAAAAABAAAAAACoDwAAdW5pdmVyc2FsL2h0bWxfcHVibGlzaGluZ19zZXR0aW5ncy54bWxQSwECAAAUAAIACAAmiXhQMmKji5ABAAADBgAAHwAAAAAAAAABAAAAAADUEwAAdW5pdmVyc2FsL2h0bWxfc2tpbl9zZXR0aW5ncy5qc1BLAQIAABQAAgAIAG1m4lCTYcJ4Vg8AAPscAAAXAAAAAAAAAAAAAAAAAKEVAAB1bml2ZXJzYWwvdW5pdmVyc2FsLnBuZ1BLAQIAABQAAgAIAG1m4lAfHhdHSwAAAGoAAAAbAAAAAAAAAAEAAAAAACwlAAB1bml2ZXJzYWwvdW5pdmVyc2FsLnBuZy54bWxQSwUGAAAAAAgACABgAgAAsCUAAAAA"/>
  <p:tag name="ISPRING_PRESENTATION_TITLE" val="Ecommerce Nickable charts"/>
  <p:tag name="ISPRING_FIRST_PUBLISH" val="1"/>
  <p:tag name="ISPRINGCLOUDFOLDERID" val="614"/>
  <p:tag name="ISPRING_SCORM_RATE_QUIZZES" val="0"/>
  <p:tag name="ISPRING_SCORM_ENDPOINT" val="&lt;endpoint&gt;&lt;enable&gt;0&lt;/enable&gt;&lt;lrs&gt;http://&lt;/lrs&gt;&lt;auth&gt;0&lt;/auth&gt;&lt;login&gt;&lt;/login&gt;&lt;password&gt;&lt;/password&gt;&lt;key&gt;&lt;/key&gt;&lt;name&gt;&lt;/name&gt;&lt;email&gt;&lt;/email&gt;&lt;/endpoint&gt;&#10;"/>
  <p:tag name="ISPRINGCLOUDFOLDERPATH" val="Repository/Nickable Charts/Sector Specific/"/>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2836</Words>
  <Application>Microsoft Office PowerPoint</Application>
  <PresentationFormat>Widescreen</PresentationFormat>
  <Paragraphs>336</Paragraphs>
  <Slides>21</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Arial (Headings)</vt:lpstr>
      <vt:lpstr>Calibri</vt:lpstr>
      <vt:lpstr>Century Gothic</vt:lpstr>
      <vt:lpstr>FedraSerifA-Book</vt:lpstr>
      <vt:lpstr>NeueHaasUnicaPro-Heavy</vt:lpstr>
      <vt:lpstr>Söhne</vt:lpstr>
      <vt:lpstr>Times</vt:lpstr>
      <vt:lpstr>1_Thinkbox</vt:lpstr>
      <vt:lpstr>Thinkbox_Red</vt:lpstr>
      <vt:lpstr>Thinkbox</vt:lpstr>
      <vt:lpstr>Ecommerce nickable charts</vt:lpstr>
      <vt:lpstr>In the busy online world, reaching new customers is vital</vt:lpstr>
      <vt:lpstr>Online brands require more brand advertising to drive growth</vt:lpstr>
      <vt:lpstr>If you are in an online category, you desperately need to reach broadly. You need to reach everyone in the category, and you need to reach them early and prime them… Otherwise it’s just a bidding war at that last moment of decision. And if you don’t have a powerful brand it’s going to get expensive and it’s going to get ineffective.  The online world is no place for weak brands</vt:lpstr>
      <vt:lpstr>Multi-screening brings the high-street to the living room</vt:lpstr>
      <vt:lpstr>Online born businesses are the biggest investors in TV</vt:lpstr>
      <vt:lpstr>791 advertisers used TV for the first time in 2023</vt:lpstr>
      <vt:lpstr>What does TV advertising offer ecommerce businesses?</vt:lpstr>
      <vt:lpstr>Commercial TV delivers scale</vt:lpstr>
      <vt:lpstr>Both linear TV and BVOD deliver good ROI performance</vt:lpstr>
      <vt:lpstr>The predictability of payback varies greatly by channel</vt:lpstr>
      <vt:lpstr>TV advertising is the most trusted</vt:lpstr>
      <vt:lpstr>TV advertising makes brands more famous</vt:lpstr>
      <vt:lpstr>TV boosts effects of other ad channels by up to 54%</vt:lpstr>
      <vt:lpstr>Case studies</vt:lpstr>
      <vt:lpstr>Ring.Com: Ringing the bell of mass awareness. </vt:lpstr>
      <vt:lpstr>Go Compare and The Voice of Choice </vt:lpstr>
      <vt:lpstr>eBay: Making the pre-loved Loved with a TV Partnership</vt:lpstr>
      <vt:lpstr>TV advertising drove uplifts in search for Stoov</vt:lpstr>
      <vt:lpstr>TV advertising drove uplifts in search for Natures Menu</vt:lpstr>
      <vt:lpstr>Broadcaster case studies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Nickable charts</dc:title>
  <dc:creator>Oliver Robertson</dc:creator>
  <cp:lastModifiedBy>Nailah Uddin</cp:lastModifiedBy>
  <cp:revision>159</cp:revision>
  <dcterms:created xsi:type="dcterms:W3CDTF">2020-07-03T15:07:38Z</dcterms:created>
  <dcterms:modified xsi:type="dcterms:W3CDTF">2024-04-23T09:04:24Z</dcterms:modified>
</cp:coreProperties>
</file>