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7" r:id="rId5"/>
  </p:sldMasterIdLst>
  <p:notesMasterIdLst>
    <p:notesMasterId r:id="rId33"/>
  </p:notesMasterIdLst>
  <p:sldIdLst>
    <p:sldId id="586" r:id="rId6"/>
    <p:sldId id="591" r:id="rId7"/>
    <p:sldId id="619" r:id="rId8"/>
    <p:sldId id="610" r:id="rId9"/>
    <p:sldId id="611" r:id="rId10"/>
    <p:sldId id="613" r:id="rId11"/>
    <p:sldId id="620" r:id="rId12"/>
    <p:sldId id="615" r:id="rId13"/>
    <p:sldId id="588" r:id="rId14"/>
    <p:sldId id="592" r:id="rId15"/>
    <p:sldId id="593" r:id="rId16"/>
    <p:sldId id="594" r:id="rId17"/>
    <p:sldId id="595" r:id="rId18"/>
    <p:sldId id="602" r:id="rId19"/>
    <p:sldId id="603" r:id="rId20"/>
    <p:sldId id="607" r:id="rId21"/>
    <p:sldId id="609" r:id="rId22"/>
    <p:sldId id="608" r:id="rId23"/>
    <p:sldId id="606" r:id="rId24"/>
    <p:sldId id="596" r:id="rId25"/>
    <p:sldId id="597" r:id="rId26"/>
    <p:sldId id="598" r:id="rId27"/>
    <p:sldId id="601" r:id="rId28"/>
    <p:sldId id="600" r:id="rId29"/>
    <p:sldId id="617" r:id="rId30"/>
    <p:sldId id="618" r:id="rId31"/>
    <p:sldId id="2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263"/>
    <a:srgbClr val="53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2763D8-9634-49AF-8C12-8A4D81F1A521}" v="4" dt="2021-03-25T13:20:16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1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20" y="102"/>
      </p:cViewPr>
      <p:guideLst>
        <p:guide orient="horz" pos="2160"/>
        <p:guide pos="117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A2D0A-0250-4CE9-81CC-0022775E9D4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DD574-5907-4E57-9BA8-F46B1FD06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8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10661" r="21177" b="70671"/>
          <a:stretch/>
        </p:blipFill>
        <p:spPr>
          <a:xfrm>
            <a:off x="3766268" y="1567371"/>
            <a:ext cx="4659464" cy="12801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-1" y="6805090"/>
            <a:ext cx="12192001" cy="73152"/>
            <a:chOff x="-1" y="6761191"/>
            <a:chExt cx="9144001" cy="54864"/>
          </a:xfrm>
        </p:grpSpPr>
        <p:sp>
          <p:nvSpPr>
            <p:cNvPr id="6" name="Rectangle 5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D67DF01-FFD0-48B3-BD9B-FFFAE7E85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68161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Nexa Light" panose="02000000000000000000" pitchFamily="50" charset="0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52400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M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6805090"/>
            <a:ext cx="12192001" cy="73152"/>
            <a:chOff x="-1" y="6761191"/>
            <a:chExt cx="9144001" cy="54864"/>
          </a:xfrm>
        </p:grpSpPr>
        <p:sp>
          <p:nvSpPr>
            <p:cNvPr id="5" name="Rectangle 4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CFD4D-C5C8-453E-943F-07A4E062A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10661" r="20683" b="71503"/>
          <a:stretch/>
        </p:blipFill>
        <p:spPr>
          <a:xfrm>
            <a:off x="10375641" y="6230681"/>
            <a:ext cx="1720613" cy="4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4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DDE9-4B6C-4768-95DD-B342247C0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94F492-8F59-43D0-9654-0B7FDCF50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51EA-8EF4-41B0-90D7-20894F77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8521-0D8B-4229-86B6-FBF0C134C0CA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25144-6F1E-45FC-81DD-C926104B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AC65-24CD-4ECE-B2DF-A0488900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15C03-AD99-42AA-BCAD-A7DD0524E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5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F5CBE-6AD2-4A1B-8FC6-0F83AC21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E1D3C-3B57-4ACC-A97A-C4D80C1DE0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6263"/>
            <a:ext cx="10515600" cy="4943475"/>
          </a:xfrm>
          <a:prstGeom prst="rect">
            <a:avLst/>
          </a:prstGeom>
        </p:spPr>
        <p:txBody>
          <a:bodyPr/>
          <a:lstStyle>
            <a:lvl1pPr>
              <a:defRPr>
                <a:latin typeface="Nexa Light" panose="02000000000000000000" pitchFamily="50" charset="0"/>
              </a:defRPr>
            </a:lvl1pPr>
            <a:lvl2pPr>
              <a:defRPr>
                <a:latin typeface="Nexa Light" panose="02000000000000000000" pitchFamily="50" charset="0"/>
              </a:defRPr>
            </a:lvl2pPr>
            <a:lvl3pPr>
              <a:defRPr>
                <a:latin typeface="Nexa Light" panose="02000000000000000000" pitchFamily="50" charset="0"/>
              </a:defRPr>
            </a:lvl3pPr>
            <a:lvl4pPr>
              <a:defRPr>
                <a:latin typeface="Nexa Light" panose="02000000000000000000" pitchFamily="50" charset="0"/>
              </a:defRPr>
            </a:lvl4pPr>
            <a:lvl5pPr>
              <a:defRPr>
                <a:latin typeface="Nexa Light" panose="02000000000000000000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ED7AB9-2A6B-4182-A286-C345616FE5BE}"/>
              </a:ext>
            </a:extLst>
          </p:cNvPr>
          <p:cNvGrpSpPr/>
          <p:nvPr/>
        </p:nvGrpSpPr>
        <p:grpSpPr>
          <a:xfrm>
            <a:off x="-1" y="6805090"/>
            <a:ext cx="12192001" cy="73152"/>
            <a:chOff x="-1" y="6761191"/>
            <a:chExt cx="9144001" cy="548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A7F4B7-00C6-454D-80DD-71EA865AE491}"/>
                </a:ext>
              </a:extLst>
            </p:cNvPr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096576-433D-45FB-AD34-15A53DE1C1B7}"/>
                </a:ext>
              </a:extLst>
            </p:cNvPr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693E1-AA78-46C7-8E9D-BA60A56C1EE4}"/>
                </a:ext>
              </a:extLst>
            </p:cNvPr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2D2462-C3CB-4BCC-AA62-0A3B5B5E7B5E}"/>
                </a:ext>
              </a:extLst>
            </p:cNvPr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D430EE-C658-43CD-B23A-8224862059B1}"/>
                </a:ext>
              </a:extLst>
            </p:cNvPr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FE617A-8ACE-42D4-BA8C-DE5AEE47913C}"/>
                </a:ext>
              </a:extLst>
            </p:cNvPr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F4F1E2-7D79-4580-ABFD-094AE1575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10661" r="20683" b="71503"/>
          <a:stretch/>
        </p:blipFill>
        <p:spPr>
          <a:xfrm>
            <a:off x="10375641" y="6230681"/>
            <a:ext cx="1720613" cy="4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8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F13BC-2BCC-4636-8012-F567A5FAB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b="30322"/>
          <a:stretch/>
        </p:blipFill>
        <p:spPr>
          <a:xfrm>
            <a:off x="94897" y="6453961"/>
            <a:ext cx="1999181" cy="3035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ECED700-FFD3-44C8-83AD-4C8FAF619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8717"/>
            <a:ext cx="8259147" cy="249127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548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26C3FE-C209-4001-AE42-F7D4E668E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b="30322"/>
          <a:stretch/>
        </p:blipFill>
        <p:spPr>
          <a:xfrm>
            <a:off x="94897" y="6453961"/>
            <a:ext cx="1999181" cy="3035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B81F9F-2686-4404-8459-1CF06E4A3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8717"/>
            <a:ext cx="8259147" cy="249127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844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A3CB4-E754-4B76-890E-57A1A1FB08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b="30322"/>
          <a:stretch/>
        </p:blipFill>
        <p:spPr>
          <a:xfrm>
            <a:off x="94897" y="6453961"/>
            <a:ext cx="1999181" cy="3035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7E8DC8-2407-4BAF-8012-08B2E1B70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8717"/>
            <a:ext cx="8259147" cy="249127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49397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F0B9F-6007-45F7-8FBB-369DC9F72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b="30322"/>
          <a:stretch/>
        </p:blipFill>
        <p:spPr>
          <a:xfrm>
            <a:off x="94897" y="6453961"/>
            <a:ext cx="1999181" cy="3035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AE283F-BD3C-45B4-8759-644D4A6B0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8717"/>
            <a:ext cx="8259147" cy="249127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6714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C7DF4-E4AE-4756-9579-963032FCE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b="30322"/>
          <a:stretch/>
        </p:blipFill>
        <p:spPr>
          <a:xfrm>
            <a:off x="94897" y="6453961"/>
            <a:ext cx="1999181" cy="3035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093223-24A7-403F-A187-087FE3DD2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8717"/>
            <a:ext cx="8259147" cy="249127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2274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DA617-587F-40C7-B0F5-9B5E0C768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33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C7DF4-E4AE-4756-9579-963032FCE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b="30322"/>
          <a:stretch/>
        </p:blipFill>
        <p:spPr>
          <a:xfrm>
            <a:off x="94897" y="6453961"/>
            <a:ext cx="1999181" cy="30356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C399B8-1133-4FB8-9058-7A7701635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8717"/>
            <a:ext cx="8259147" cy="2491275"/>
          </a:xfrm>
          <a:prstGeom prst="rect">
            <a:avLst/>
          </a:prstGeom>
        </p:spPr>
        <p:txBody>
          <a:bodyPr/>
          <a:lstStyle>
            <a:lvl1pPr>
              <a:defRPr sz="6600">
                <a:solidFill>
                  <a:schemeClr val="bg1"/>
                </a:solidFill>
                <a:latin typeface="Nexa Bold" panose="020000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4659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 E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6805090"/>
            <a:ext cx="12192001" cy="73152"/>
            <a:chOff x="-1" y="6761191"/>
            <a:chExt cx="9144001" cy="54864"/>
          </a:xfrm>
        </p:grpSpPr>
        <p:sp>
          <p:nvSpPr>
            <p:cNvPr id="5" name="Rectangle 4"/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10661" b="70671"/>
          <a:stretch/>
        </p:blipFill>
        <p:spPr>
          <a:xfrm>
            <a:off x="4280655" y="4534298"/>
            <a:ext cx="4380144" cy="8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73569" y="1335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100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5" r:id="rId8"/>
    <p:sldLayoutId id="2147483679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98269-F642-4DB6-970D-5C8F7C91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AEBF0-8769-4EC3-ACD5-DDE9DB2CA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8F6C9-2462-4FF0-B363-6850859D7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48521-0D8B-4229-86B6-FBF0C134C0CA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EB518-E9BD-4CB2-BCDD-058019773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DA959-F51A-4094-9BA0-5497BF58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5C03-AD99-42AA-BCAD-A7DD0524E61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DF0C7B-391B-4EE4-9A3C-32EEFED4B5F2}"/>
              </a:ext>
            </a:extLst>
          </p:cNvPr>
          <p:cNvGrpSpPr/>
          <p:nvPr userDrawn="1"/>
        </p:nvGrpSpPr>
        <p:grpSpPr>
          <a:xfrm>
            <a:off x="-1" y="6805090"/>
            <a:ext cx="12192001" cy="73152"/>
            <a:chOff x="-1" y="6761191"/>
            <a:chExt cx="9144001" cy="548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EA8011-924C-418A-B4A2-4BF2FD8D60D6}"/>
                </a:ext>
              </a:extLst>
            </p:cNvPr>
            <p:cNvSpPr/>
            <p:nvPr/>
          </p:nvSpPr>
          <p:spPr>
            <a:xfrm>
              <a:off x="-1" y="6761526"/>
              <a:ext cx="1517904" cy="54529"/>
            </a:xfrm>
            <a:prstGeom prst="rect">
              <a:avLst/>
            </a:prstGeom>
            <a:solidFill>
              <a:srgbClr val="E49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13311A-0337-4AC7-8D0E-CF3068FB58A2}"/>
                </a:ext>
              </a:extLst>
            </p:cNvPr>
            <p:cNvSpPr/>
            <p:nvPr/>
          </p:nvSpPr>
          <p:spPr>
            <a:xfrm>
              <a:off x="1517902" y="6761191"/>
              <a:ext cx="1517904" cy="54864"/>
            </a:xfrm>
            <a:prstGeom prst="rect">
              <a:avLst/>
            </a:prstGeom>
            <a:solidFill>
              <a:srgbClr val="ADC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47938F-B520-4ED6-B790-1F9B59042507}"/>
                </a:ext>
              </a:extLst>
            </p:cNvPr>
            <p:cNvSpPr/>
            <p:nvPr/>
          </p:nvSpPr>
          <p:spPr>
            <a:xfrm>
              <a:off x="3035806" y="6761191"/>
              <a:ext cx="1517904" cy="54864"/>
            </a:xfrm>
            <a:prstGeom prst="rect">
              <a:avLst/>
            </a:prstGeom>
            <a:solidFill>
              <a:srgbClr val="976A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B0440E-456B-4A80-A366-0878DDC43587}"/>
                </a:ext>
              </a:extLst>
            </p:cNvPr>
            <p:cNvSpPr/>
            <p:nvPr/>
          </p:nvSpPr>
          <p:spPr>
            <a:xfrm>
              <a:off x="4553708" y="6761191"/>
              <a:ext cx="1517904" cy="54864"/>
            </a:xfrm>
            <a:prstGeom prst="rect">
              <a:avLst/>
            </a:prstGeom>
            <a:solidFill>
              <a:srgbClr val="497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E4EA31-1C05-42C5-A129-06D0C2DDB032}"/>
                </a:ext>
              </a:extLst>
            </p:cNvPr>
            <p:cNvSpPr/>
            <p:nvPr/>
          </p:nvSpPr>
          <p:spPr>
            <a:xfrm>
              <a:off x="6071612" y="6761191"/>
              <a:ext cx="1517904" cy="54864"/>
            </a:xfrm>
            <a:prstGeom prst="rect">
              <a:avLst/>
            </a:prstGeom>
            <a:solidFill>
              <a:srgbClr val="4F9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F2FA02-EA99-4FED-8420-7DD657D586EC}"/>
                </a:ext>
              </a:extLst>
            </p:cNvPr>
            <p:cNvSpPr/>
            <p:nvPr/>
          </p:nvSpPr>
          <p:spPr>
            <a:xfrm>
              <a:off x="7589514" y="6761191"/>
              <a:ext cx="1554486" cy="54864"/>
            </a:xfrm>
            <a:prstGeom prst="rect">
              <a:avLst/>
            </a:prstGeom>
            <a:solidFill>
              <a:srgbClr val="DEB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62CE0-EAD8-46C3-B2F5-26F2F9595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10661" r="20683" b="71503"/>
          <a:stretch/>
        </p:blipFill>
        <p:spPr>
          <a:xfrm>
            <a:off x="10375641" y="6230681"/>
            <a:ext cx="1720613" cy="4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exa 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exa Light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exa Light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exa Light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xa Light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exa Light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ThzuLu1XZOk" TargetMode="Externa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C4C496-A898-E045-B8EE-DC474F2F570A}"/>
              </a:ext>
            </a:extLst>
          </p:cNvPr>
          <p:cNvGrpSpPr/>
          <p:nvPr/>
        </p:nvGrpSpPr>
        <p:grpSpPr>
          <a:xfrm>
            <a:off x="0" y="3796494"/>
            <a:ext cx="12192000" cy="3015205"/>
            <a:chOff x="384692" y="3313510"/>
            <a:chExt cx="10969108" cy="1828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1243CE-59D0-4748-B327-3E9AB58230A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 rot="5400000">
              <a:off x="1298169" y="2400034"/>
              <a:ext cx="1828800" cy="3655753"/>
            </a:xfrm>
            <a:prstGeom prst="rect">
              <a:avLst/>
            </a:prstGeom>
          </p:spPr>
        </p:pic>
        <p:pic>
          <p:nvPicPr>
            <p:cNvPr id="4" name="Picture 3" descr="A picture containing building, floor&#10;&#10;Description automatically generated">
              <a:extLst>
                <a:ext uri="{FF2B5EF4-FFF2-40B4-BE49-F238E27FC236}">
                  <a16:creationId xmlns:a16="http://schemas.microsoft.com/office/drawing/2014/main" id="{B6EB91AE-95B3-9941-98E0-BF03C113CE1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 rot="5400000">
              <a:off x="8610600" y="2399110"/>
              <a:ext cx="1828800" cy="3657600"/>
            </a:xfrm>
            <a:prstGeom prst="rect">
              <a:avLst/>
            </a:prstGeom>
          </p:spPr>
        </p:pic>
        <p:pic>
          <p:nvPicPr>
            <p:cNvPr id="5" name="Picture 4" descr="A picture containing building, wooden, floor&#10;&#10;Description automatically generated">
              <a:extLst>
                <a:ext uri="{FF2B5EF4-FFF2-40B4-BE49-F238E27FC236}">
                  <a16:creationId xmlns:a16="http://schemas.microsoft.com/office/drawing/2014/main" id="{2B56BB54-6E2A-B749-B7C3-C07D8BAF91ED}"/>
                </a:ext>
              </a:extLst>
            </p:cNvPr>
            <p:cNvPicPr>
              <a:picLocks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54846" y="2399110"/>
              <a:ext cx="1828800" cy="36576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C65EAF-BEEE-44E4-BCF6-ACF4E74A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0490"/>
            <a:ext cx="10515600" cy="787211"/>
          </a:xfrm>
        </p:spPr>
        <p:txBody>
          <a:bodyPr/>
          <a:lstStyle/>
          <a:p>
            <a:r>
              <a:rPr lang="en-US" dirty="0"/>
              <a:t>2021 Hardwood Introductions</a:t>
            </a:r>
          </a:p>
        </p:txBody>
      </p:sp>
    </p:spTree>
    <p:extLst>
      <p:ext uri="{BB962C8B-B14F-4D97-AF65-F5344CB8AC3E}">
        <p14:creationId xmlns:p14="http://schemas.microsoft.com/office/powerpoint/2010/main" val="212243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Mountain View XL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C078-10B6-4404-A169-8B3594F83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1783" y="1610291"/>
            <a:ext cx="3989560" cy="4544263"/>
          </a:xfrm>
        </p:spPr>
        <p:txBody>
          <a:bodyPr/>
          <a:lstStyle/>
          <a:p>
            <a:r>
              <a:rPr lang="en-US" dirty="0"/>
              <a:t>Hand-scraped and double hand-stained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Longer, wider planks</a:t>
            </a:r>
          </a:p>
        </p:txBody>
      </p:sp>
      <p:pic>
        <p:nvPicPr>
          <p:cNvPr id="10" name="Picture 9" descr="A picture containing indoor, wood, stone&#10;&#10;Description automatically generated">
            <a:extLst>
              <a:ext uri="{FF2B5EF4-FFF2-40B4-BE49-F238E27FC236}">
                <a16:creationId xmlns:a16="http://schemas.microsoft.com/office/drawing/2014/main" id="{B376E15E-5804-E943-8843-81BA87963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8"/>
          <a:stretch/>
        </p:blipFill>
        <p:spPr>
          <a:xfrm>
            <a:off x="280657" y="1610291"/>
            <a:ext cx="7378575" cy="4456857"/>
          </a:xfrm>
          <a:prstGeom prst="rect">
            <a:avLst/>
          </a:prstGeom>
          <a:effectLst>
            <a:outerShdw blurRad="50800" dist="12700" dir="10800000" algn="ctr" rotWithShape="0">
              <a:schemeClr val="tx1">
                <a:lumMod val="75000"/>
                <a:lumOff val="25000"/>
                <a:alpha val="55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6A26F0-92F9-4947-A9C8-5D00E3769D0B}"/>
              </a:ext>
            </a:extLst>
          </p:cNvPr>
          <p:cNvSpPr txBox="1"/>
          <p:nvPr/>
        </p:nvSpPr>
        <p:spPr>
          <a:xfrm>
            <a:off x="6002448" y="443077"/>
            <a:ext cx="619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CB263"/>
                </a:solidFill>
              </a:rPr>
              <a:t>Style trend: Eclectic Vintage/Bohemian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AE97079-DB33-1F41-A67B-0E2681942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8" r="80083"/>
          <a:stretch/>
        </p:blipFill>
        <p:spPr>
          <a:xfrm>
            <a:off x="8349086" y="3600153"/>
            <a:ext cx="1324481" cy="113952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F35F0E2-349A-354E-9626-F997B6EF8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99" y="3839559"/>
            <a:ext cx="1434863" cy="607949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9DA6BBC-A2C5-EA4F-A4B2-1D7FBD863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3" t="11129" r="26300" b="473"/>
          <a:stretch/>
        </p:blipFill>
        <p:spPr>
          <a:xfrm>
            <a:off x="9254322" y="4819889"/>
            <a:ext cx="1324481" cy="13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9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Mountain View XL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B5C7A-CF0E-664A-B9A5-11605B2BB017}"/>
              </a:ext>
            </a:extLst>
          </p:cNvPr>
          <p:cNvSpPr txBox="1"/>
          <p:nvPr/>
        </p:nvSpPr>
        <p:spPr>
          <a:xfrm>
            <a:off x="282085" y="5553224"/>
            <a:ext cx="191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Autumn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MVXL06AT1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82546-7CF7-CF47-8602-0BD02CFBD070}"/>
              </a:ext>
            </a:extLst>
          </p:cNvPr>
          <p:cNvSpPr txBox="1"/>
          <p:nvPr/>
        </p:nvSpPr>
        <p:spPr>
          <a:xfrm>
            <a:off x="4267199" y="5548979"/>
            <a:ext cx="188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Bark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MVXL06BK1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F53B64-1F9D-8147-9265-1C28106E51D3}"/>
              </a:ext>
            </a:extLst>
          </p:cNvPr>
          <p:cNvSpPr txBox="1"/>
          <p:nvPr/>
        </p:nvSpPr>
        <p:spPr>
          <a:xfrm>
            <a:off x="8252313" y="5548979"/>
            <a:ext cx="187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Champagne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MVXL06CHP1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94AD57-3FC1-0C4B-BEFD-183F6F57082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2085" y="1763767"/>
            <a:ext cx="3657600" cy="3657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7DC2CF-9152-CE4C-9A08-4E9657CAA7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67199" y="1763767"/>
            <a:ext cx="3657600" cy="3657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D13C7E-30E5-8546-ACDB-5661687735F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52313" y="1751983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9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Mountain View XL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9FA6E1-1B4B-D24C-BAC3-DF01A354D938}"/>
              </a:ext>
            </a:extLst>
          </p:cNvPr>
          <p:cNvSpPr txBox="1"/>
          <p:nvPr/>
        </p:nvSpPr>
        <p:spPr>
          <a:xfrm>
            <a:off x="283464" y="5501429"/>
            <a:ext cx="188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Fawn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MVXL06FN1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2E7BAC-D3C6-524D-A8B2-4EDF18959E51}"/>
              </a:ext>
            </a:extLst>
          </p:cNvPr>
          <p:cNvSpPr txBox="1"/>
          <p:nvPr/>
        </p:nvSpPr>
        <p:spPr>
          <a:xfrm>
            <a:off x="4267200" y="5501428"/>
            <a:ext cx="187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Platinum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MVXL06PT1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8382D1-225F-4644-938E-AD085D210FE7}"/>
              </a:ext>
            </a:extLst>
          </p:cNvPr>
          <p:cNvSpPr txBox="1"/>
          <p:nvPr/>
        </p:nvSpPr>
        <p:spPr>
          <a:xfrm>
            <a:off x="8247888" y="5501428"/>
            <a:ext cx="187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Smoke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MVXL06SM1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pic>
        <p:nvPicPr>
          <p:cNvPr id="22" name="Picture 21" descr="A close up of a wood surface&#10;&#10;Description automatically generated with low confidence">
            <a:extLst>
              <a:ext uri="{FF2B5EF4-FFF2-40B4-BE49-F238E27FC236}">
                <a16:creationId xmlns:a16="http://schemas.microsoft.com/office/drawing/2014/main" id="{595D3CDF-1404-5246-9181-757082356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3464" y="1755648"/>
            <a:ext cx="3657600" cy="3657600"/>
          </a:xfrm>
          <a:prstGeom prst="rect">
            <a:avLst/>
          </a:prstGeom>
        </p:spPr>
      </p:pic>
      <p:pic>
        <p:nvPicPr>
          <p:cNvPr id="23" name="Picture 22" descr="A close - up of a wooden surface&#10;&#10;Description automatically generated with medium confidence">
            <a:extLst>
              <a:ext uri="{FF2B5EF4-FFF2-40B4-BE49-F238E27FC236}">
                <a16:creationId xmlns:a16="http://schemas.microsoft.com/office/drawing/2014/main" id="{9F67266B-D3C9-7E45-BFFF-4C3201F51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67200" y="1755648"/>
            <a:ext cx="3657600" cy="3657600"/>
          </a:xfrm>
          <a:prstGeom prst="rect">
            <a:avLst/>
          </a:prstGeom>
        </p:spPr>
      </p:pic>
      <p:pic>
        <p:nvPicPr>
          <p:cNvPr id="24" name="Picture 23" descr="A picture containing ground, outdoor, wooden, wood&#10;&#10;Description automatically generated">
            <a:extLst>
              <a:ext uri="{FF2B5EF4-FFF2-40B4-BE49-F238E27FC236}">
                <a16:creationId xmlns:a16="http://schemas.microsoft.com/office/drawing/2014/main" id="{673DB68B-B4EA-6046-AF8A-4A7C4BA14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47888" y="175564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Mountain View XL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13B1559D-B645-7149-9F0F-BE7AEA229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7" y="1541359"/>
            <a:ext cx="7349671" cy="4117587"/>
          </a:xfrm>
          <a:prstGeom prst="rect">
            <a:avLst/>
          </a:prstGeom>
        </p:spPr>
      </p:pic>
      <p:pic>
        <p:nvPicPr>
          <p:cNvPr id="12" name="Picture 11" descr="A picture containing building, floor, indoor, wood&#10;&#10;Description automatically generated">
            <a:extLst>
              <a:ext uri="{FF2B5EF4-FFF2-40B4-BE49-F238E27FC236}">
                <a16:creationId xmlns:a16="http://schemas.microsoft.com/office/drawing/2014/main" id="{80E215A4-1253-9945-9016-42440E3D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831" y="1314152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kitchen with black cabinets&#10;&#10;Description automatically generated with low confidence">
            <a:extLst>
              <a:ext uri="{FF2B5EF4-FFF2-40B4-BE49-F238E27FC236}">
                <a16:creationId xmlns:a16="http://schemas.microsoft.com/office/drawing/2014/main" id="{0BB99C8B-DDA3-2145-8DF9-8647010D7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2093" cy="6858000"/>
          </a:xfrm>
          <a:prstGeom prst="rect">
            <a:avLst/>
          </a:prstGeom>
          <a:effectLst>
            <a:outerShdw blurRad="38100" dist="25400" algn="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F8E607-217F-41CB-AA61-615F873A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681" y="2770632"/>
            <a:ext cx="5727861" cy="834146"/>
          </a:xfrm>
        </p:spPr>
        <p:txBody>
          <a:bodyPr/>
          <a:lstStyle/>
          <a:p>
            <a:r>
              <a:rPr lang="en-US" sz="5400" dirty="0"/>
              <a:t>Park City </a:t>
            </a:r>
            <a:br>
              <a:rPr lang="en-US" sz="5400" dirty="0"/>
            </a:br>
            <a:r>
              <a:rPr lang="en-US" sz="5400" dirty="0"/>
              <a:t>(Color Addition)</a:t>
            </a:r>
          </a:p>
        </p:txBody>
      </p:sp>
    </p:spTree>
    <p:extLst>
      <p:ext uri="{BB962C8B-B14F-4D97-AF65-F5344CB8AC3E}">
        <p14:creationId xmlns:p14="http://schemas.microsoft.com/office/powerpoint/2010/main" val="693994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Park 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C078-10B6-4404-A169-8B3594F83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1783" y="1006000"/>
            <a:ext cx="3989560" cy="4544263"/>
          </a:xfrm>
        </p:spPr>
        <p:txBody>
          <a:bodyPr/>
          <a:lstStyle/>
          <a:p>
            <a:r>
              <a:rPr lang="en-US" dirty="0"/>
              <a:t>Long and wide planks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True natural with ultra-matte finish to hit on trendy “raw” look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A26F0-92F9-4947-A9C8-5D00E3769D0B}"/>
              </a:ext>
            </a:extLst>
          </p:cNvPr>
          <p:cNvSpPr txBox="1"/>
          <p:nvPr/>
        </p:nvSpPr>
        <p:spPr>
          <a:xfrm>
            <a:off x="5731150" y="510509"/>
            <a:ext cx="502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CB263"/>
                </a:solidFill>
              </a:rPr>
              <a:t>Style trend: Bohemian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AE97079-DB33-1F41-A67B-0E2681942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8" r="80083"/>
          <a:stretch/>
        </p:blipFill>
        <p:spPr>
          <a:xfrm>
            <a:off x="8242853" y="3835908"/>
            <a:ext cx="1324481" cy="113952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F35F0E2-349A-354E-9626-F997B6EF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30" y="4101697"/>
            <a:ext cx="1434863" cy="607949"/>
          </a:xfrm>
          <a:prstGeom prst="rect">
            <a:avLst/>
          </a:prstGeom>
        </p:spPr>
      </p:pic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67ACFA5-7D18-7E48-BC2D-47100F45E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3" t="32059" b="-1"/>
          <a:stretch/>
        </p:blipFill>
        <p:spPr>
          <a:xfrm>
            <a:off x="10287993" y="4946952"/>
            <a:ext cx="902687" cy="10836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C864DB-DC74-DF4A-84DC-ED3B0C12FAB7}"/>
              </a:ext>
            </a:extLst>
          </p:cNvPr>
          <p:cNvGrpSpPr/>
          <p:nvPr/>
        </p:nvGrpSpPr>
        <p:grpSpPr>
          <a:xfrm>
            <a:off x="8414544" y="5009262"/>
            <a:ext cx="1156947" cy="1373212"/>
            <a:chOff x="8410390" y="4802173"/>
            <a:chExt cx="1156947" cy="1373212"/>
          </a:xfrm>
        </p:grpSpPr>
        <p:pic>
          <p:nvPicPr>
            <p:cNvPr id="9" name="Picture 8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7CF2BB00-D185-8D43-B5F6-025B3A8E6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3" t="8134" r="33380" b="5769"/>
            <a:stretch/>
          </p:blipFill>
          <p:spPr>
            <a:xfrm>
              <a:off x="8410390" y="4802173"/>
              <a:ext cx="989412" cy="137321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26BE0E-E369-6F4B-A097-FBC7D78518A4}"/>
                </a:ext>
              </a:extLst>
            </p:cNvPr>
            <p:cNvSpPr/>
            <p:nvPr/>
          </p:nvSpPr>
          <p:spPr>
            <a:xfrm>
              <a:off x="9236597" y="4802173"/>
              <a:ext cx="330740" cy="44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wooden wall with a plant growing out of it&#10;&#10;Description automatically generated with low confidence">
            <a:extLst>
              <a:ext uri="{FF2B5EF4-FFF2-40B4-BE49-F238E27FC236}">
                <a16:creationId xmlns:a16="http://schemas.microsoft.com/office/drawing/2014/main" id="{28D2E293-0B9A-7446-B683-4A5E185009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9"/>
          <a:stretch/>
        </p:blipFill>
        <p:spPr>
          <a:xfrm>
            <a:off x="280657" y="1609344"/>
            <a:ext cx="7358265" cy="4453128"/>
          </a:xfrm>
          <a:prstGeom prst="rect">
            <a:avLst/>
          </a:prstGeom>
          <a:effectLst>
            <a:outerShdw blurRad="50800" dist="12700" dir="10800000" algn="ctr" rotWithShape="0">
              <a:schemeClr val="tx1">
                <a:lumMod val="75000"/>
                <a:lumOff val="25000"/>
                <a:alpha val="5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84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673770" cy="730344"/>
          </a:xfrm>
        </p:spPr>
        <p:txBody>
          <a:bodyPr/>
          <a:lstStyle/>
          <a:p>
            <a:r>
              <a:rPr lang="en-US" dirty="0"/>
              <a:t>Park City</a:t>
            </a:r>
            <a:br>
              <a:rPr lang="en-US" dirty="0"/>
            </a:br>
            <a:r>
              <a:rPr lang="en-US" sz="4000" dirty="0"/>
              <a:t>NEW color for 2021!</a:t>
            </a:r>
            <a:endParaRPr lang="en-US" dirty="0"/>
          </a:p>
        </p:txBody>
      </p:sp>
      <p:pic>
        <p:nvPicPr>
          <p:cNvPr id="9" name="Picture 8" descr="A picture containing wooden, wood&#10;&#10;Description automatically generated">
            <a:extLst>
              <a:ext uri="{FF2B5EF4-FFF2-40B4-BE49-F238E27FC236}">
                <a16:creationId xmlns:a16="http://schemas.microsoft.com/office/drawing/2014/main" id="{A4665D1B-8C5C-454D-B4CF-265920B1F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0" t="34139" r="1" b="-1"/>
          <a:stretch/>
        </p:blipFill>
        <p:spPr>
          <a:xfrm rot="5400000">
            <a:off x="3809691" y="1816393"/>
            <a:ext cx="4572618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FDE1DF-D132-D244-A5FA-D2474BACAAD7}"/>
              </a:ext>
            </a:extLst>
          </p:cNvPr>
          <p:cNvSpPr txBox="1"/>
          <p:nvPr/>
        </p:nvSpPr>
        <p:spPr>
          <a:xfrm>
            <a:off x="1761385" y="3105834"/>
            <a:ext cx="187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Natural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HPLV07NAT1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6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6805773" cy="730344"/>
          </a:xfrm>
        </p:spPr>
        <p:txBody>
          <a:bodyPr/>
          <a:lstStyle/>
          <a:p>
            <a:r>
              <a:rPr lang="en-US" dirty="0"/>
              <a:t>Park City </a:t>
            </a:r>
            <a:br>
              <a:rPr lang="en-US" dirty="0"/>
            </a:br>
            <a:r>
              <a:rPr lang="en-US" sz="4000" dirty="0"/>
              <a:t>Existing Colors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7BE78-B197-F747-99F2-1AA2D376DEEB}"/>
              </a:ext>
            </a:extLst>
          </p:cNvPr>
          <p:cNvSpPr txBox="1"/>
          <p:nvPr/>
        </p:nvSpPr>
        <p:spPr>
          <a:xfrm>
            <a:off x="283464" y="5513330"/>
            <a:ext cx="207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Snowcap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HPLV07SNW1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5A031-8355-6A47-A174-4A5F96AD95A4}"/>
              </a:ext>
            </a:extLst>
          </p:cNvPr>
          <p:cNvSpPr txBox="1"/>
          <p:nvPr/>
        </p:nvSpPr>
        <p:spPr>
          <a:xfrm>
            <a:off x="4267200" y="5513330"/>
            <a:ext cx="191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Wintry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HPLV07WIN1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7D33E-CFA8-CC4A-857A-C75B9C08BB58}"/>
              </a:ext>
            </a:extLst>
          </p:cNvPr>
          <p:cNvSpPr txBox="1"/>
          <p:nvPr/>
        </p:nvSpPr>
        <p:spPr>
          <a:xfrm>
            <a:off x="8247888" y="5513329"/>
            <a:ext cx="188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Alpine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HPLV07APN1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pic>
        <p:nvPicPr>
          <p:cNvPr id="13" name="Picture 12" descr="A picture containing building, wooden, floor&#10;&#10;Description automatically generated">
            <a:extLst>
              <a:ext uri="{FF2B5EF4-FFF2-40B4-BE49-F238E27FC236}">
                <a16:creationId xmlns:a16="http://schemas.microsoft.com/office/drawing/2014/main" id="{801BB24C-9ED7-1D4F-80A5-60408A5DCB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7888" y="1755648"/>
            <a:ext cx="3657600" cy="3657600"/>
          </a:xfrm>
          <a:prstGeom prst="rect">
            <a:avLst/>
          </a:prstGeom>
        </p:spPr>
      </p:pic>
      <p:pic>
        <p:nvPicPr>
          <p:cNvPr id="16" name="Picture 15" descr="A picture containing elephant, furniture, floor, chest of drawers&#10;&#10;Description automatically generated">
            <a:extLst>
              <a:ext uri="{FF2B5EF4-FFF2-40B4-BE49-F238E27FC236}">
                <a16:creationId xmlns:a16="http://schemas.microsoft.com/office/drawing/2014/main" id="{DF55A862-88AD-524E-904F-2FCBD7F5E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464" y="1755648"/>
            <a:ext cx="3657600" cy="3657600"/>
          </a:xfrm>
          <a:prstGeom prst="rect">
            <a:avLst/>
          </a:prstGeom>
        </p:spPr>
      </p:pic>
      <p:pic>
        <p:nvPicPr>
          <p:cNvPr id="17" name="Picture 16" descr="A close - up of a piece of wood&#10;&#10;Description automatically generated with medium confidence">
            <a:extLst>
              <a:ext uri="{FF2B5EF4-FFF2-40B4-BE49-F238E27FC236}">
                <a16:creationId xmlns:a16="http://schemas.microsoft.com/office/drawing/2014/main" id="{37A47386-23BD-2440-A948-7EE8377B6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7200" y="175564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6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3BA32E-F467-884D-861D-27F3010AEE29}"/>
              </a:ext>
            </a:extLst>
          </p:cNvPr>
          <p:cNvSpPr txBox="1"/>
          <p:nvPr/>
        </p:nvSpPr>
        <p:spPr>
          <a:xfrm>
            <a:off x="299130" y="5529816"/>
            <a:ext cx="187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Summit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HPLV07SUM1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A8782-691F-FC47-9BC0-2DE2F988EA75}"/>
              </a:ext>
            </a:extLst>
          </p:cNvPr>
          <p:cNvSpPr txBox="1"/>
          <p:nvPr/>
        </p:nvSpPr>
        <p:spPr>
          <a:xfrm>
            <a:off x="4267200" y="5529816"/>
            <a:ext cx="188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Olympic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HPLV07OLY1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EF756-47BF-5342-BCB1-1A616EA52C30}"/>
              </a:ext>
            </a:extLst>
          </p:cNvPr>
          <p:cNvSpPr txBox="1"/>
          <p:nvPr/>
        </p:nvSpPr>
        <p:spPr>
          <a:xfrm>
            <a:off x="8247888" y="5529815"/>
            <a:ext cx="187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Sundance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HPLV07SUD1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pic>
        <p:nvPicPr>
          <p:cNvPr id="12" name="Picture 11" descr="A close up of a wood surface&#10;&#10;Description automatically generated with low confidence">
            <a:extLst>
              <a:ext uri="{FF2B5EF4-FFF2-40B4-BE49-F238E27FC236}">
                <a16:creationId xmlns:a16="http://schemas.microsoft.com/office/drawing/2014/main" id="{77C2476B-48CA-5846-B08C-2C2A60C2F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7200" y="1755648"/>
            <a:ext cx="3657600" cy="3657600"/>
          </a:xfrm>
          <a:prstGeom prst="rect">
            <a:avLst/>
          </a:prstGeom>
        </p:spPr>
      </p:pic>
      <p:pic>
        <p:nvPicPr>
          <p:cNvPr id="13" name="Picture 12" descr="A close up of a wood surface&#10;&#10;Description automatically generated with low confidence">
            <a:extLst>
              <a:ext uri="{FF2B5EF4-FFF2-40B4-BE49-F238E27FC236}">
                <a16:creationId xmlns:a16="http://schemas.microsoft.com/office/drawing/2014/main" id="{05483395-FE4C-C54F-8552-542CE298E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464" y="1755648"/>
            <a:ext cx="3657600" cy="3657600"/>
          </a:xfrm>
          <a:prstGeom prst="rect">
            <a:avLst/>
          </a:prstGeom>
        </p:spPr>
      </p:pic>
      <p:pic>
        <p:nvPicPr>
          <p:cNvPr id="14" name="Picture 13" descr="A picture containing ground, furniture, chest of drawers&#10;&#10;Description automatically generated">
            <a:extLst>
              <a:ext uri="{FF2B5EF4-FFF2-40B4-BE49-F238E27FC236}">
                <a16:creationId xmlns:a16="http://schemas.microsoft.com/office/drawing/2014/main" id="{6B0B7067-96F4-2C4B-9EA5-B6797F5F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7888" y="1755648"/>
            <a:ext cx="3657600" cy="36576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3F2DEFE-57D5-6147-B846-6974A1AC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6805773" cy="730344"/>
          </a:xfrm>
        </p:spPr>
        <p:txBody>
          <a:bodyPr/>
          <a:lstStyle/>
          <a:p>
            <a:r>
              <a:rPr lang="en-US" dirty="0"/>
              <a:t>Park City </a:t>
            </a:r>
            <a:br>
              <a:rPr lang="en-US" dirty="0"/>
            </a:br>
            <a:r>
              <a:rPr lang="en-US" sz="4000" dirty="0"/>
              <a:t>Existing Colors</a:t>
            </a:r>
          </a:p>
        </p:txBody>
      </p:sp>
    </p:spTree>
    <p:extLst>
      <p:ext uri="{BB962C8B-B14F-4D97-AF65-F5344CB8AC3E}">
        <p14:creationId xmlns:p14="http://schemas.microsoft.com/office/powerpoint/2010/main" val="206744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Park City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50D9BC8-F7A8-464C-9B3A-062B2D108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5" y="1545336"/>
            <a:ext cx="7326133" cy="4114800"/>
          </a:xfrm>
          <a:prstGeom prst="rect">
            <a:avLst/>
          </a:prstGeom>
        </p:spPr>
      </p:pic>
      <p:pic>
        <p:nvPicPr>
          <p:cNvPr id="8" name="Picture 7" descr="A picture containing floor, building, wooden, wood&#10;&#10;Description automatically generated">
            <a:extLst>
              <a:ext uri="{FF2B5EF4-FFF2-40B4-BE49-F238E27FC236}">
                <a16:creationId xmlns:a16="http://schemas.microsoft.com/office/drawing/2014/main" id="{36DCC01A-768F-B543-88F3-E8070EE5DEF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36" y="131673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Hardwood 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C078-10B6-4404-A169-8B3594F83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65239"/>
            <a:ext cx="7224633" cy="2054408"/>
          </a:xfrm>
        </p:spPr>
        <p:txBody>
          <a:bodyPr/>
          <a:lstStyle/>
          <a:p>
            <a:r>
              <a:rPr lang="en-US" dirty="0"/>
              <a:t>Kodiak</a:t>
            </a:r>
          </a:p>
          <a:p>
            <a:r>
              <a:rPr lang="en-US" dirty="0"/>
              <a:t>Mountain View XL</a:t>
            </a:r>
          </a:p>
          <a:p>
            <a:r>
              <a:rPr lang="en-US" dirty="0"/>
              <a:t>Park City – new color!</a:t>
            </a:r>
          </a:p>
          <a:p>
            <a:r>
              <a:rPr lang="en-US" dirty="0"/>
              <a:t>Forest Park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3" name="Picture 12" descr="A living room filled with furniture on top of a hard wood floor&#10;&#10;Description automatically generated">
            <a:extLst>
              <a:ext uri="{FF2B5EF4-FFF2-40B4-BE49-F238E27FC236}">
                <a16:creationId xmlns:a16="http://schemas.microsoft.com/office/drawing/2014/main" id="{011C00A4-AE01-8D4F-8B34-B848C8519A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14053" b="7390"/>
          <a:stretch/>
        </p:blipFill>
        <p:spPr>
          <a:xfrm>
            <a:off x="5436063" y="4032710"/>
            <a:ext cx="2217596" cy="2670048"/>
          </a:xfrm>
          <a:prstGeom prst="rect">
            <a:avLst/>
          </a:prstGeom>
          <a:effectLst>
            <a:outerShdw blurRad="38100" dist="25400" algn="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14" name="Picture 13" descr="A kitchen with black cabinets&#10;&#10;Description automatically generated with low confidence">
            <a:extLst>
              <a:ext uri="{FF2B5EF4-FFF2-40B4-BE49-F238E27FC236}">
                <a16:creationId xmlns:a16="http://schemas.microsoft.com/office/drawing/2014/main" id="{FEA0E799-CBBA-7A46-9CF7-434F1A6615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r="8666" b="5119"/>
          <a:stretch/>
        </p:blipFill>
        <p:spPr>
          <a:xfrm>
            <a:off x="7964227" y="3963417"/>
            <a:ext cx="2217595" cy="2679192"/>
          </a:xfrm>
          <a:prstGeom prst="rect">
            <a:avLst/>
          </a:prstGeom>
          <a:effectLst>
            <a:outerShdw blurRad="38100" dist="25400" algn="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12" name="Picture 11" descr="A room with a hard wood floor&#10;&#10;Description automatically generated">
            <a:extLst>
              <a:ext uri="{FF2B5EF4-FFF2-40B4-BE49-F238E27FC236}">
                <a16:creationId xmlns:a16="http://schemas.microsoft.com/office/drawing/2014/main" id="{B15AF408-C8FB-B14D-BE12-200DFA2F70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 b="8108"/>
          <a:stretch/>
        </p:blipFill>
        <p:spPr>
          <a:xfrm>
            <a:off x="7964226" y="1027906"/>
            <a:ext cx="2217595" cy="2670048"/>
          </a:xfrm>
          <a:prstGeom prst="rect">
            <a:avLst/>
          </a:prstGeom>
          <a:effectLst>
            <a:outerShdw blurRad="38100" dist="25400" algn="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7CE6186-6FA7-FC4C-BB27-301B346CE700}"/>
              </a:ext>
            </a:extLst>
          </p:cNvPr>
          <p:cNvSpPr/>
          <p:nvPr/>
        </p:nvSpPr>
        <p:spPr>
          <a:xfrm>
            <a:off x="1565958" y="4967624"/>
            <a:ext cx="2738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5"/>
              </a:rPr>
              <a:t>Product launch video</a:t>
            </a:r>
            <a:endParaRPr lang="en-US" sz="2000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A17E964-511E-6444-B327-273071FF7C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2" y="4785114"/>
            <a:ext cx="659140" cy="659140"/>
          </a:xfrm>
          <a:prstGeom prst="rect">
            <a:avLst/>
          </a:prstGeom>
        </p:spPr>
      </p:pic>
      <p:pic>
        <p:nvPicPr>
          <p:cNvPr id="5" name="Picture 4" descr="A picture containing floor, building, indoor, wooden&#10;&#10;Description automatically generated">
            <a:extLst>
              <a:ext uri="{FF2B5EF4-FFF2-40B4-BE49-F238E27FC236}">
                <a16:creationId xmlns:a16="http://schemas.microsoft.com/office/drawing/2014/main" id="{1895893B-8566-AD49-A927-A7EEAF16DC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/>
          <a:stretch/>
        </p:blipFill>
        <p:spPr>
          <a:xfrm>
            <a:off x="5436063" y="1149599"/>
            <a:ext cx="2217596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E607-217F-41CB-AA61-615F873A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899" y="2770632"/>
            <a:ext cx="4532454" cy="834146"/>
          </a:xfrm>
        </p:spPr>
        <p:txBody>
          <a:bodyPr/>
          <a:lstStyle/>
          <a:p>
            <a:r>
              <a:rPr lang="en-US" sz="5400" dirty="0"/>
              <a:t>Forest Park</a:t>
            </a:r>
          </a:p>
        </p:txBody>
      </p:sp>
      <p:pic>
        <p:nvPicPr>
          <p:cNvPr id="3" name="Picture 2" descr="A living room filled with furniture on top of a hard wood floor&#10;&#10;Description automatically generated">
            <a:extLst>
              <a:ext uri="{FF2B5EF4-FFF2-40B4-BE49-F238E27FC236}">
                <a16:creationId xmlns:a16="http://schemas.microsoft.com/office/drawing/2014/main" id="{A274FC1B-4275-D344-835C-6F15D7C26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8299" cy="6871323"/>
          </a:xfrm>
          <a:prstGeom prst="rect">
            <a:avLst/>
          </a:prstGeom>
          <a:effectLst>
            <a:outerShdw blurRad="38100" dist="25400" algn="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969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Forest Park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C078-10B6-4404-A169-8B3594F83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1783" y="1610291"/>
            <a:ext cx="3989560" cy="4544263"/>
          </a:xfrm>
        </p:spPr>
        <p:txBody>
          <a:bodyPr/>
          <a:lstStyle/>
          <a:p>
            <a:r>
              <a:rPr lang="en-US" dirty="0"/>
              <a:t>Hand-stained and wire-brushed finish</a:t>
            </a:r>
          </a:p>
          <a:p>
            <a:r>
              <a:rPr lang="en-US" dirty="0"/>
              <a:t>Elegant, premium sliced face</a:t>
            </a:r>
          </a:p>
          <a:p>
            <a:r>
              <a:rPr lang="en-US" dirty="0"/>
              <a:t>Extra long planks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A26F0-92F9-4947-A9C8-5D00E3769D0B}"/>
              </a:ext>
            </a:extLst>
          </p:cNvPr>
          <p:cNvSpPr txBox="1"/>
          <p:nvPr/>
        </p:nvSpPr>
        <p:spPr>
          <a:xfrm>
            <a:off x="4953965" y="488002"/>
            <a:ext cx="695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CB263"/>
                </a:solidFill>
              </a:rPr>
              <a:t>Style trend: Bohemian/Scandinavian/Nordic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AE97079-DB33-1F41-A67B-0E2681942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8" r="80083"/>
          <a:stretch/>
        </p:blipFill>
        <p:spPr>
          <a:xfrm>
            <a:off x="8253330" y="3836122"/>
            <a:ext cx="1324481" cy="113952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F35F0E2-349A-354E-9626-F997B6EF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45" y="4101911"/>
            <a:ext cx="1434863" cy="607949"/>
          </a:xfrm>
          <a:prstGeom prst="rect">
            <a:avLst/>
          </a:prstGeom>
        </p:spPr>
      </p:pic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67ACFA5-7D18-7E48-BC2D-47100F45E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3" t="32059" b="-1"/>
          <a:stretch/>
        </p:blipFill>
        <p:spPr>
          <a:xfrm>
            <a:off x="10236483" y="5255296"/>
            <a:ext cx="902687" cy="10836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C864DB-DC74-DF4A-84DC-ED3B0C12FAB7}"/>
              </a:ext>
            </a:extLst>
          </p:cNvPr>
          <p:cNvGrpSpPr/>
          <p:nvPr/>
        </p:nvGrpSpPr>
        <p:grpSpPr>
          <a:xfrm>
            <a:off x="8420864" y="5110517"/>
            <a:ext cx="1156947" cy="1373212"/>
            <a:chOff x="8410390" y="4802173"/>
            <a:chExt cx="1156947" cy="1373212"/>
          </a:xfrm>
        </p:grpSpPr>
        <p:pic>
          <p:nvPicPr>
            <p:cNvPr id="9" name="Picture 8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7CF2BB00-D185-8D43-B5F6-025B3A8E6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63" t="8134" r="33380" b="5769"/>
            <a:stretch/>
          </p:blipFill>
          <p:spPr>
            <a:xfrm>
              <a:off x="8410390" y="4802173"/>
              <a:ext cx="989412" cy="137321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26BE0E-E369-6F4B-A097-FBC7D78518A4}"/>
                </a:ext>
              </a:extLst>
            </p:cNvPr>
            <p:cNvSpPr/>
            <p:nvPr/>
          </p:nvSpPr>
          <p:spPr>
            <a:xfrm>
              <a:off x="9236597" y="4802173"/>
              <a:ext cx="330740" cy="44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9ABA270D-187D-2149-8330-59804E2C45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6"/>
          <a:stretch/>
        </p:blipFill>
        <p:spPr>
          <a:xfrm>
            <a:off x="280657" y="1609558"/>
            <a:ext cx="7367012" cy="4453128"/>
          </a:xfrm>
          <a:prstGeom prst="rect">
            <a:avLst/>
          </a:prstGeom>
          <a:effectLst>
            <a:outerShdw blurRad="50800" dist="12700" dir="10800000" algn="ctr" rotWithShape="0">
              <a:schemeClr val="tx1">
                <a:lumMod val="75000"/>
                <a:lumOff val="25000"/>
                <a:alpha val="5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263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Forest Park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39DB4-322F-A14B-A1D0-FD2BAC20FED7}"/>
              </a:ext>
            </a:extLst>
          </p:cNvPr>
          <p:cNvSpPr txBox="1"/>
          <p:nvPr/>
        </p:nvSpPr>
        <p:spPr>
          <a:xfrm>
            <a:off x="838200" y="5715029"/>
            <a:ext cx="191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Natural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HPLY07NAT1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703F3-9169-7342-A603-99F42241B0AD}"/>
              </a:ext>
            </a:extLst>
          </p:cNvPr>
          <p:cNvSpPr txBox="1"/>
          <p:nvPr/>
        </p:nvSpPr>
        <p:spPr>
          <a:xfrm>
            <a:off x="6525770" y="5715030"/>
            <a:ext cx="188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Twig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HPLY07TWG1</a:t>
            </a:r>
          </a:p>
        </p:txBody>
      </p:sp>
      <p:pic>
        <p:nvPicPr>
          <p:cNvPr id="11" name="Picture 10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040D669C-0B00-F548-AF00-ECE0BD54207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8199" y="1591998"/>
            <a:ext cx="4114800" cy="4114800"/>
          </a:xfrm>
          <a:prstGeom prst="rect">
            <a:avLst/>
          </a:prstGeom>
        </p:spPr>
      </p:pic>
      <p:pic>
        <p:nvPicPr>
          <p:cNvPr id="13" name="Picture 12" descr="A picture containing furniture, chest of drawers&#10;&#10;Description automatically generated">
            <a:extLst>
              <a:ext uri="{FF2B5EF4-FFF2-40B4-BE49-F238E27FC236}">
                <a16:creationId xmlns:a16="http://schemas.microsoft.com/office/drawing/2014/main" id="{DAF205B5-0369-F148-BAE6-37EDAD648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25769" y="159199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Forest Park</a:t>
            </a:r>
          </a:p>
        </p:txBody>
      </p:sp>
      <p:pic>
        <p:nvPicPr>
          <p:cNvPr id="7" name="Picture 6" descr="A picture containing outdoor, building material&#10;&#10;Description automatically generated">
            <a:extLst>
              <a:ext uri="{FF2B5EF4-FFF2-40B4-BE49-F238E27FC236}">
                <a16:creationId xmlns:a16="http://schemas.microsoft.com/office/drawing/2014/main" id="{7A602C24-21AA-1445-8FE6-F4B68049D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1248" y="1591056"/>
            <a:ext cx="4114800" cy="4114800"/>
          </a:xfrm>
          <a:prstGeom prst="rect">
            <a:avLst/>
          </a:prstGeom>
        </p:spPr>
      </p:pic>
      <p:pic>
        <p:nvPicPr>
          <p:cNvPr id="8" name="Picture 7" descr="A picture containing outdoor, building material&#10;&#10;Description automatically generated">
            <a:extLst>
              <a:ext uri="{FF2B5EF4-FFF2-40B4-BE49-F238E27FC236}">
                <a16:creationId xmlns:a16="http://schemas.microsoft.com/office/drawing/2014/main" id="{B1A78DD4-3A68-7141-B1B9-D0A84AF6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28816" y="1591056"/>
            <a:ext cx="4114800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17326A-3806-7142-B6AD-16D0FAF056C2}"/>
              </a:ext>
            </a:extLst>
          </p:cNvPr>
          <p:cNvSpPr txBox="1"/>
          <p:nvPr/>
        </p:nvSpPr>
        <p:spPr>
          <a:xfrm>
            <a:off x="838200" y="5714548"/>
            <a:ext cx="187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Trail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HPLY07RA1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67C07-A861-1C46-8F69-12BFAE844D79}"/>
              </a:ext>
            </a:extLst>
          </p:cNvPr>
          <p:cNvSpPr txBox="1"/>
          <p:nvPr/>
        </p:nvSpPr>
        <p:spPr>
          <a:xfrm>
            <a:off x="6528816" y="5714548"/>
            <a:ext cx="188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Sunbeam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HPLY07SNB1</a:t>
            </a:r>
          </a:p>
        </p:txBody>
      </p:sp>
    </p:spTree>
    <p:extLst>
      <p:ext uri="{BB962C8B-B14F-4D97-AF65-F5344CB8AC3E}">
        <p14:creationId xmlns:p14="http://schemas.microsoft.com/office/powerpoint/2010/main" val="816154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Forest Park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6776BA8-36FF-644A-902C-D7C09D6E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545336"/>
            <a:ext cx="7342631" cy="4116187"/>
          </a:xfrm>
          <a:prstGeom prst="rect">
            <a:avLst/>
          </a:prstGeom>
        </p:spPr>
      </p:pic>
      <p:pic>
        <p:nvPicPr>
          <p:cNvPr id="6" name="Picture 5" descr="A bug on a wood surface&#10;&#10;Description automatically generated with low confidence">
            <a:extLst>
              <a:ext uri="{FF2B5EF4-FFF2-40B4-BE49-F238E27FC236}">
                <a16:creationId xmlns:a16="http://schemas.microsoft.com/office/drawing/2014/main" id="{8AA55E7B-70D9-F544-B744-8B28C123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36" y="131673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01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Digital Tools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610C93EB-5320-F34F-879F-5CC4A291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7" y="1817909"/>
            <a:ext cx="4476734" cy="2962436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1504DE38-9109-EC41-94CA-E475B56AB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11" y="1817909"/>
            <a:ext cx="4549715" cy="296243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D20BD3-D8F2-4B48-BED3-62897481C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7377" y="241529"/>
            <a:ext cx="7426124" cy="9775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more the customer can see the floors, the more you can sell them.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51FAE1-E00E-044D-A37D-7B929F97FD27}"/>
              </a:ext>
            </a:extLst>
          </p:cNvPr>
          <p:cNvSpPr txBox="1">
            <a:spLocks/>
          </p:cNvSpPr>
          <p:nvPr/>
        </p:nvSpPr>
        <p:spPr>
          <a:xfrm>
            <a:off x="1945629" y="5625163"/>
            <a:ext cx="7426124" cy="86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When you go to measure the customer’s home, take pictures of their room so they can see what the new floor will look like in their home.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EDEBE1-EF55-B041-986D-3578F4510C16}"/>
              </a:ext>
            </a:extLst>
          </p:cNvPr>
          <p:cNvGrpSpPr/>
          <p:nvPr/>
        </p:nvGrpSpPr>
        <p:grpSpPr>
          <a:xfrm>
            <a:off x="1227595" y="5693845"/>
            <a:ext cx="730345" cy="730345"/>
            <a:chOff x="1256020" y="5625163"/>
            <a:chExt cx="730345" cy="730345"/>
          </a:xfrm>
        </p:grpSpPr>
        <p:pic>
          <p:nvPicPr>
            <p:cNvPr id="12" name="Graphic 11" descr="Lightbulb outline">
              <a:extLst>
                <a:ext uri="{FF2B5EF4-FFF2-40B4-BE49-F238E27FC236}">
                  <a16:creationId xmlns:a16="http://schemas.microsoft.com/office/drawing/2014/main" id="{F9649330-34ED-C447-B437-8907C8A8C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6020" y="5625163"/>
              <a:ext cx="730345" cy="7303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E0BE6-3BF6-314E-96B4-91618735D767}"/>
                </a:ext>
              </a:extLst>
            </p:cNvPr>
            <p:cNvSpPr txBox="1"/>
            <p:nvPr/>
          </p:nvSpPr>
          <p:spPr>
            <a:xfrm>
              <a:off x="1413443" y="5736351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535862"/>
                  </a:solidFill>
                </a:rPr>
                <a:t>TIP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411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7009435" cy="730344"/>
          </a:xfrm>
        </p:spPr>
        <p:txBody>
          <a:bodyPr/>
          <a:lstStyle/>
          <a:p>
            <a:r>
              <a:rPr lang="en-US" dirty="0"/>
              <a:t>Free Consumer Samples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51FAE1-E00E-044D-A37D-7B929F97FD27}"/>
              </a:ext>
            </a:extLst>
          </p:cNvPr>
          <p:cNvSpPr txBox="1">
            <a:spLocks/>
          </p:cNvSpPr>
          <p:nvPr/>
        </p:nvSpPr>
        <p:spPr>
          <a:xfrm>
            <a:off x="838199" y="1347158"/>
            <a:ext cx="8398398" cy="867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xa Light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Order up to 5 different consumer samples at </a:t>
            </a:r>
            <a:r>
              <a:rPr lang="en-US" sz="2000" dirty="0" err="1"/>
              <a:t>Mannington.com</a:t>
            </a:r>
            <a:r>
              <a:rPr lang="en-US" sz="20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Samples are 12” long.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E16EDE-E7E9-2D43-8DBE-A6B2D7F3A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83" y="2466557"/>
            <a:ext cx="7339634" cy="364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51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FD32BC-14AC-7E49-9BAD-06F8B956F27A}"/>
              </a:ext>
            </a:extLst>
          </p:cNvPr>
          <p:cNvSpPr/>
          <p:nvPr/>
        </p:nvSpPr>
        <p:spPr>
          <a:xfrm>
            <a:off x="2818537" y="3563663"/>
            <a:ext cx="6018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For more information, visit:</a:t>
            </a:r>
          </a:p>
          <a:p>
            <a:pPr algn="ctr"/>
            <a:r>
              <a:rPr lang="en-US" sz="2800" dirty="0" err="1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www.Mannington.com</a:t>
            </a:r>
            <a:r>
              <a:rPr lang="en-US" sz="2800" dirty="0">
                <a:solidFill>
                  <a:srgbClr val="545962"/>
                </a:solidFill>
                <a:latin typeface="Nexa Book" charset="0"/>
                <a:ea typeface="Nexa Book" charset="0"/>
                <a:cs typeface="Nexa Book" charset="0"/>
              </a:rPr>
              <a:t>/PK</a:t>
            </a:r>
            <a:endParaRPr lang="en-US" sz="2800" dirty="0">
              <a:solidFill>
                <a:srgbClr val="97171A"/>
              </a:solidFill>
              <a:latin typeface="Nexa Book" charset="0"/>
              <a:ea typeface="Nexa Book" charset="0"/>
              <a:cs typeface="Nexa Book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0B79CB-961E-CA4F-A548-494BF9ACB1E5}"/>
              </a:ext>
            </a:extLst>
          </p:cNvPr>
          <p:cNvSpPr txBox="1">
            <a:spLocks/>
          </p:cNvSpPr>
          <p:nvPr/>
        </p:nvSpPr>
        <p:spPr>
          <a:xfrm>
            <a:off x="169852" y="2872806"/>
            <a:ext cx="11316092" cy="8577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49218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Why Mannington Hardwood is Different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C078-10B6-4404-A169-8B3594F83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65238"/>
            <a:ext cx="7224633" cy="4544263"/>
          </a:xfrm>
        </p:spPr>
        <p:txBody>
          <a:bodyPr/>
          <a:lstStyle/>
          <a:p>
            <a:r>
              <a:rPr lang="en-US" dirty="0"/>
              <a:t>Superior Performance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Premium Styling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>
                <a:solidFill>
                  <a:srgbClr val="535862"/>
                </a:solidFill>
              </a:rPr>
              <a:t>Designed in-house</a:t>
            </a:r>
            <a:endParaRPr lang="en-US" dirty="0">
              <a:solidFill>
                <a:srgbClr val="535862"/>
              </a:solidFill>
            </a:endParaRPr>
          </a:p>
          <a:p>
            <a:endParaRPr lang="en-US" dirty="0"/>
          </a:p>
          <a:p>
            <a:r>
              <a:rPr lang="en-US" dirty="0"/>
              <a:t>Responsible Sourcing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75C80-C560-5147-B6D5-FF5F14CD0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9" y="2370202"/>
            <a:ext cx="3092450" cy="29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117E3-B99A-8546-BE57-77103FE16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5136615"/>
            <a:ext cx="1025871" cy="1046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40295-22D8-7C4A-BDF8-98F93EB6D672}"/>
              </a:ext>
            </a:extLst>
          </p:cNvPr>
          <p:cNvSpPr txBox="1"/>
          <p:nvPr/>
        </p:nvSpPr>
        <p:spPr>
          <a:xfrm>
            <a:off x="3118468" y="5367462"/>
            <a:ext cx="1439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535862"/>
                </a:solidFill>
                <a:latin typeface="+mj-lt"/>
              </a:rPr>
              <a:t>LACEY ACT</a:t>
            </a:r>
          </a:p>
          <a:p>
            <a:pPr algn="ctr"/>
            <a:r>
              <a:rPr lang="en-US" sz="1600" dirty="0">
                <a:solidFill>
                  <a:srgbClr val="535862"/>
                </a:solidFill>
                <a:latin typeface="+mj-lt"/>
              </a:rPr>
              <a:t>COMPLIANT</a:t>
            </a:r>
          </a:p>
        </p:txBody>
      </p:sp>
      <p:pic>
        <p:nvPicPr>
          <p:cNvPr id="11" name="Picture 10" descr="A picture containing floor, indoor, wall, building&#10;&#10;Description automatically generated">
            <a:extLst>
              <a:ext uri="{FF2B5EF4-FFF2-40B4-BE49-F238E27FC236}">
                <a16:creationId xmlns:a16="http://schemas.microsoft.com/office/drawing/2014/main" id="{8EE8CC02-7597-0246-B8A0-0313C070A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95" y="1514117"/>
            <a:ext cx="6474106" cy="52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7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E607-217F-41CB-AA61-615F873A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682" y="2770632"/>
            <a:ext cx="4532454" cy="834146"/>
          </a:xfrm>
        </p:spPr>
        <p:txBody>
          <a:bodyPr/>
          <a:lstStyle/>
          <a:p>
            <a:r>
              <a:rPr lang="en-US" sz="5400" dirty="0"/>
              <a:t>Kodiak</a:t>
            </a:r>
          </a:p>
        </p:txBody>
      </p:sp>
      <p:pic>
        <p:nvPicPr>
          <p:cNvPr id="6" name="Picture 5" descr="A picture containing floor, building, indoor, living&#10;&#10;Description automatically generated">
            <a:extLst>
              <a:ext uri="{FF2B5EF4-FFF2-40B4-BE49-F238E27FC236}">
                <a16:creationId xmlns:a16="http://schemas.microsoft.com/office/drawing/2014/main" id="{298EADE1-DC7B-3740-9A1F-82E96BD1A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/>
          <a:stretch/>
        </p:blipFill>
        <p:spPr>
          <a:xfrm>
            <a:off x="0" y="675"/>
            <a:ext cx="4946904" cy="6857325"/>
          </a:xfrm>
          <a:prstGeom prst="rect">
            <a:avLst/>
          </a:prstGeom>
          <a:effectLst>
            <a:outerShdw blurRad="38100" dist="254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240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Kodiak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1C078-10B6-4404-A169-8B3594F837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1783" y="1610291"/>
            <a:ext cx="3989560" cy="4544263"/>
          </a:xfrm>
        </p:spPr>
        <p:txBody>
          <a:bodyPr/>
          <a:lstStyle/>
          <a:p>
            <a:r>
              <a:rPr lang="en-US" dirty="0"/>
              <a:t>Hand scraped and hand stained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Sustainably harvested, plantation grown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6A26F0-92F9-4947-A9C8-5D00E3769D0B}"/>
              </a:ext>
            </a:extLst>
          </p:cNvPr>
          <p:cNvSpPr txBox="1"/>
          <p:nvPr/>
        </p:nvSpPr>
        <p:spPr>
          <a:xfrm>
            <a:off x="4017196" y="521410"/>
            <a:ext cx="809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CB263"/>
                </a:solidFill>
              </a:rPr>
              <a:t>Style trend: Scandinavian Nordic/Eclectic Vintage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AE97079-DB33-1F41-A67B-0E2681942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8" r="80083"/>
          <a:stretch/>
        </p:blipFill>
        <p:spPr>
          <a:xfrm>
            <a:off x="8018547" y="4108181"/>
            <a:ext cx="1324481" cy="113952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F35F0E2-349A-354E-9626-F997B6EF8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37" y="4373970"/>
            <a:ext cx="1434863" cy="607949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347584EC-9C1B-B04C-B768-D759C5A49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03" r="32277" b="22378"/>
          <a:stretch/>
        </p:blipFill>
        <p:spPr>
          <a:xfrm>
            <a:off x="8947230" y="5265563"/>
            <a:ext cx="1088021" cy="1342414"/>
          </a:xfrm>
          <a:prstGeom prst="rect">
            <a:avLst/>
          </a:prstGeom>
        </p:spPr>
      </p:pic>
      <p:pic>
        <p:nvPicPr>
          <p:cNvPr id="5" name="Picture 4" descr="A picture containing wooden, wood&#10;&#10;Description automatically generated">
            <a:extLst>
              <a:ext uri="{FF2B5EF4-FFF2-40B4-BE49-F238E27FC236}">
                <a16:creationId xmlns:a16="http://schemas.microsoft.com/office/drawing/2014/main" id="{BA68387B-842A-BA48-A653-A673B044A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/>
          <a:stretch/>
        </p:blipFill>
        <p:spPr>
          <a:xfrm>
            <a:off x="283464" y="1609344"/>
            <a:ext cx="7356436" cy="44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Kodiak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7BE78-B197-F747-99F2-1AA2D376DEEB}"/>
              </a:ext>
            </a:extLst>
          </p:cNvPr>
          <p:cNvSpPr txBox="1"/>
          <p:nvPr/>
        </p:nvSpPr>
        <p:spPr>
          <a:xfrm>
            <a:off x="838199" y="5515876"/>
            <a:ext cx="207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Autumn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KDK05AT1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5A031-8355-6A47-A174-4A5F96AD95A4}"/>
              </a:ext>
            </a:extLst>
          </p:cNvPr>
          <p:cNvSpPr txBox="1"/>
          <p:nvPr/>
        </p:nvSpPr>
        <p:spPr>
          <a:xfrm>
            <a:off x="6868668" y="5513330"/>
            <a:ext cx="191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Champagne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KDK05CHP1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pic>
        <p:nvPicPr>
          <p:cNvPr id="4" name="Picture 3" descr="A picture containing furniture, wood&#10;&#10;Description automatically generated">
            <a:extLst>
              <a:ext uri="{FF2B5EF4-FFF2-40B4-BE49-F238E27FC236}">
                <a16:creationId xmlns:a16="http://schemas.microsoft.com/office/drawing/2014/main" id="{8FD46212-23DF-574D-B6E5-7ED2E3CCB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200" y="1298448"/>
            <a:ext cx="4114800" cy="4114800"/>
          </a:xfrm>
          <a:prstGeom prst="rect">
            <a:avLst/>
          </a:prstGeom>
        </p:spPr>
      </p:pic>
      <p:pic>
        <p:nvPicPr>
          <p:cNvPr id="6" name="Picture 5" descr="A close up of a wooden surface&#10;&#10;Description automatically generated with low confidence">
            <a:extLst>
              <a:ext uri="{FF2B5EF4-FFF2-40B4-BE49-F238E27FC236}">
                <a16:creationId xmlns:a16="http://schemas.microsoft.com/office/drawing/2014/main" id="{A5F78543-A4D4-BA47-AD0F-EC67915F8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8668" y="1298448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9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Kodiak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7BE78-B197-F747-99F2-1AA2D376DEEB}"/>
              </a:ext>
            </a:extLst>
          </p:cNvPr>
          <p:cNvSpPr txBox="1"/>
          <p:nvPr/>
        </p:nvSpPr>
        <p:spPr>
          <a:xfrm>
            <a:off x="838199" y="5515876"/>
            <a:ext cx="207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Fawn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KDK05FN1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5A031-8355-6A47-A174-4A5F96AD95A4}"/>
              </a:ext>
            </a:extLst>
          </p:cNvPr>
          <p:cNvSpPr txBox="1"/>
          <p:nvPr/>
        </p:nvSpPr>
        <p:spPr>
          <a:xfrm>
            <a:off x="6868668" y="5513330"/>
            <a:ext cx="191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Rye</a:t>
            </a:r>
          </a:p>
          <a:p>
            <a:r>
              <a:rPr lang="en-US" dirty="0">
                <a:solidFill>
                  <a:srgbClr val="545861"/>
                </a:solidFill>
                <a:latin typeface="Nexa" charset="0"/>
                <a:ea typeface="Nexa" charset="0"/>
                <a:cs typeface="Nexa" charset="0"/>
              </a:rPr>
              <a:t>KDK05RY1</a:t>
            </a:r>
            <a:endParaRPr lang="en-US" sz="1400" dirty="0">
              <a:solidFill>
                <a:srgbClr val="545861"/>
              </a:solidFill>
              <a:latin typeface="Nexa" charset="0"/>
              <a:ea typeface="Nexa" charset="0"/>
              <a:cs typeface="Nexa" charset="0"/>
            </a:endParaRPr>
          </a:p>
        </p:txBody>
      </p:sp>
      <p:pic>
        <p:nvPicPr>
          <p:cNvPr id="5" name="Picture 4" descr="A close-up of a wooden wall&#10;&#10;Description automatically generated with medium confidence">
            <a:extLst>
              <a:ext uri="{FF2B5EF4-FFF2-40B4-BE49-F238E27FC236}">
                <a16:creationId xmlns:a16="http://schemas.microsoft.com/office/drawing/2014/main" id="{27444D7A-EA07-C04F-8AF7-B5A2FF970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199" y="1298448"/>
            <a:ext cx="4114800" cy="4114800"/>
          </a:xfrm>
          <a:prstGeom prst="rect">
            <a:avLst/>
          </a:prstGeom>
        </p:spPr>
      </p:pic>
      <p:pic>
        <p:nvPicPr>
          <p:cNvPr id="8" name="Picture 7" descr="A close-up of a wooden wall&#10;&#10;Description automatically generated with low confidence">
            <a:extLst>
              <a:ext uri="{FF2B5EF4-FFF2-40B4-BE49-F238E27FC236}">
                <a16:creationId xmlns:a16="http://schemas.microsoft.com/office/drawing/2014/main" id="{F0D65B67-AE0B-A046-94A9-0B04DC8E6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8668" y="1298448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70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6CD74A4-1608-9142-AF76-39A1DBD9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1545336"/>
            <a:ext cx="727267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77EFC2-AD3C-4F58-A983-240D7292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64248" cy="730344"/>
          </a:xfrm>
        </p:spPr>
        <p:txBody>
          <a:bodyPr/>
          <a:lstStyle/>
          <a:p>
            <a:r>
              <a:rPr lang="en-US" dirty="0"/>
              <a:t>Kodiak Specs</a:t>
            </a:r>
          </a:p>
        </p:txBody>
      </p:sp>
      <p:pic>
        <p:nvPicPr>
          <p:cNvPr id="4" name="Picture 3" descr="A spider on a wood surface&#10;&#10;Description automatically generated with low confidence">
            <a:extLst>
              <a:ext uri="{FF2B5EF4-FFF2-40B4-BE49-F238E27FC236}">
                <a16:creationId xmlns:a16="http://schemas.microsoft.com/office/drawing/2014/main" id="{664D304E-BE3B-684F-AE7B-C63B9D158FB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36" y="131673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3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E607-217F-41CB-AA61-615F873A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06" y="2768473"/>
            <a:ext cx="6278997" cy="761805"/>
          </a:xfrm>
        </p:spPr>
        <p:txBody>
          <a:bodyPr/>
          <a:lstStyle/>
          <a:p>
            <a:r>
              <a:rPr lang="en-US" sz="5400" dirty="0"/>
              <a:t>Mountain View XL</a:t>
            </a:r>
          </a:p>
        </p:txBody>
      </p:sp>
      <p:pic>
        <p:nvPicPr>
          <p:cNvPr id="3" name="Picture 2" descr="A room with a hard wood floor&#10;&#10;Description automatically generated">
            <a:extLst>
              <a:ext uri="{FF2B5EF4-FFF2-40B4-BE49-F238E27FC236}">
                <a16:creationId xmlns:a16="http://schemas.microsoft.com/office/drawing/2014/main" id="{59659E7C-2F6F-E447-9A84-96362EC69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0" y="0"/>
            <a:ext cx="4578056" cy="6858000"/>
          </a:xfrm>
          <a:prstGeom prst="rect">
            <a:avLst/>
          </a:prstGeom>
          <a:effectLst>
            <a:outerShdw blurRad="38100" dist="25400" algn="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663356"/>
      </p:ext>
    </p:extLst>
  </p:cSld>
  <p:clrMapOvr>
    <a:masterClrMapping/>
  </p:clrMapOvr>
</p:sld>
</file>

<file path=ppt/theme/theme1.xml><?xml version="1.0" encoding="utf-8"?>
<a:theme xmlns:a="http://schemas.openxmlformats.org/drawingml/2006/main" name="BeginToImagine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annington Font">
      <a:majorFont>
        <a:latin typeface="Nexa Bold"/>
        <a:ea typeface=""/>
        <a:cs typeface=""/>
      </a:majorFont>
      <a:minorFont>
        <a:latin typeface="Nexa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ginToImagineTheme1" id="{9E38BD3E-67F9-4014-9864-67AB5AB94C41}" vid="{8BBBBD8A-50C2-4DD7-ACDD-D9739D15759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xHolland xmlns="539f7798-8ff5-4f3f-8cc3-1b7a6acf3eba">
      <UserInfo>
        <DisplayName/>
        <AccountId xsi:nil="true"/>
        <AccountType/>
      </UserInfo>
    </MaxHolland>
    <SharedWithUsers xmlns="e1dcb20b-f9bf-4688-ac45-9b3e132268fb">
      <UserInfo>
        <DisplayName>Sandy Tyson</DisplayName>
        <AccountId>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EDAB34023C1F4BB46C3F722616BD00" ma:contentTypeVersion="12" ma:contentTypeDescription="Create a new document." ma:contentTypeScope="" ma:versionID="b49503a82cf788088cc439c9c23cf1d4">
  <xsd:schema xmlns:xsd="http://www.w3.org/2001/XMLSchema" xmlns:xs="http://www.w3.org/2001/XMLSchema" xmlns:p="http://schemas.microsoft.com/office/2006/metadata/properties" xmlns:ns2="e1dcb20b-f9bf-4688-ac45-9b3e132268fb" xmlns:ns3="539f7798-8ff5-4f3f-8cc3-1b7a6acf3eba" targetNamespace="http://schemas.microsoft.com/office/2006/metadata/properties" ma:root="true" ma:fieldsID="c9c473ec90e2059ef2e38603cb9cc695" ns2:_="" ns3:_="">
    <xsd:import namespace="e1dcb20b-f9bf-4688-ac45-9b3e132268fb"/>
    <xsd:import namespace="539f7798-8ff5-4f3f-8cc3-1b7a6acf3eb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axHolland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cb20b-f9bf-4688-ac45-9b3e132268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f7798-8ff5-4f3f-8cc3-1b7a6acf3e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axHolland" ma:index="16" nillable="true" ma:displayName="Max Holland" ma:format="Dropdown" ma:list="UserInfo" ma:SharePointGroup="0" ma:internalName="MaxHollan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F4D061-2AF4-4902-A147-6F00E3D8B16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9f7798-8ff5-4f3f-8cc3-1b7a6acf3eba"/>
    <ds:schemaRef ds:uri="e1dcb20b-f9bf-4688-ac45-9b3e132268f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119390-F893-4174-B03A-1DD8A4223F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dcb20b-f9bf-4688-ac45-9b3e132268fb"/>
    <ds:schemaRef ds:uri="539f7798-8ff5-4f3f-8cc3-1b7a6acf3e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D97763-D83C-4CBF-8C52-9D2799B81A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BeginToImagineTheme1</Template>
  <TotalTime>16760</TotalTime>
  <Words>304</Words>
  <Application>Microsoft Office PowerPoint</Application>
  <PresentationFormat>Widescreen</PresentationFormat>
  <Paragraphs>101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Nexa</vt:lpstr>
      <vt:lpstr>Nexa Bold</vt:lpstr>
      <vt:lpstr>Nexa Book</vt:lpstr>
      <vt:lpstr>Nexa Light</vt:lpstr>
      <vt:lpstr>BeginToImagineTheme1</vt:lpstr>
      <vt:lpstr>Custom Design</vt:lpstr>
      <vt:lpstr>2021 Hardwood Introductions</vt:lpstr>
      <vt:lpstr>2021 Hardwood Introductions</vt:lpstr>
      <vt:lpstr>Why Mannington Hardwood is Different</vt:lpstr>
      <vt:lpstr>Kodiak</vt:lpstr>
      <vt:lpstr>Kodiak</vt:lpstr>
      <vt:lpstr>Kodiak</vt:lpstr>
      <vt:lpstr>Kodiak</vt:lpstr>
      <vt:lpstr>Kodiak Specs</vt:lpstr>
      <vt:lpstr>Mountain View XL</vt:lpstr>
      <vt:lpstr>Mountain View XL</vt:lpstr>
      <vt:lpstr>Mountain View XL</vt:lpstr>
      <vt:lpstr>Mountain View XL</vt:lpstr>
      <vt:lpstr>Mountain View XL</vt:lpstr>
      <vt:lpstr>Park City  (Color Addition)</vt:lpstr>
      <vt:lpstr>Park City</vt:lpstr>
      <vt:lpstr>Park City NEW color for 2021!</vt:lpstr>
      <vt:lpstr>Park City  Existing Colors</vt:lpstr>
      <vt:lpstr>Park City  Existing Colors</vt:lpstr>
      <vt:lpstr>Park City</vt:lpstr>
      <vt:lpstr>Forest Park</vt:lpstr>
      <vt:lpstr>Forest Park</vt:lpstr>
      <vt:lpstr>Forest Park</vt:lpstr>
      <vt:lpstr>Forest Park</vt:lpstr>
      <vt:lpstr>Forest Park</vt:lpstr>
      <vt:lpstr>Digital Tools</vt:lpstr>
      <vt:lpstr>Free Consumer Samples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Keith</dc:creator>
  <cp:lastModifiedBy>Allison Bromwell</cp:lastModifiedBy>
  <cp:revision>204</cp:revision>
  <dcterms:created xsi:type="dcterms:W3CDTF">2013-07-15T20:26:40Z</dcterms:created>
  <dcterms:modified xsi:type="dcterms:W3CDTF">2021-03-25T13:22:37Z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0x010100CAEDAB34023C1F4BB46C3F722616BD00</vt:lpwstr>
  </property>
</Properties>
</file>