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20"/>
  </p:notesMasterIdLst>
  <p:handoutMasterIdLst>
    <p:handoutMasterId r:id="rId21"/>
  </p:handoutMasterIdLst>
  <p:sldIdLst>
    <p:sldId id="289" r:id="rId5"/>
    <p:sldId id="256" r:id="rId6"/>
    <p:sldId id="320" r:id="rId7"/>
    <p:sldId id="321" r:id="rId8"/>
    <p:sldId id="322" r:id="rId9"/>
    <p:sldId id="323" r:id="rId10"/>
    <p:sldId id="293" r:id="rId11"/>
    <p:sldId id="295" r:id="rId12"/>
    <p:sldId id="294" r:id="rId13"/>
    <p:sldId id="298" r:id="rId14"/>
    <p:sldId id="314" r:id="rId15"/>
    <p:sldId id="315" r:id="rId16"/>
    <p:sldId id="318" r:id="rId17"/>
    <p:sldId id="325" r:id="rId18"/>
    <p:sldId id="32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0" userDrawn="1">
          <p15:clr>
            <a:srgbClr val="A4A3A4"/>
          </p15:clr>
        </p15:guide>
        <p15:guide id="2" pos="7512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1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575"/>
    <a:srgbClr val="545861"/>
    <a:srgbClr val="4E5256"/>
    <a:srgbClr val="545962"/>
    <a:srgbClr val="509676"/>
    <a:srgbClr val="DCB463"/>
    <a:srgbClr val="961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88" y="102"/>
      </p:cViewPr>
      <p:guideLst>
        <p:guide orient="horz" pos="4200"/>
        <p:guide pos="7512"/>
        <p:guide orient="horz" pos="120"/>
        <p:guide pos="1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7F3CF-F7DB-6B4F-A8FD-94CB10A630C3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DF086-17BD-AE48-BC1F-9A28CEF4A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49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3A616-1072-4FCE-BADB-FE317F9B20CA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29DE0-C3E0-4047-8B6F-66E08AE70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7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29DE0-C3E0-4047-8B6F-66E08AE702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1A61-24A7-499D-AAF5-1F8B42AE4162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F3F2-9C98-4FE3-B520-A0323AD0CCC3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00-4E50-424D-9A90-B8D7BAE23088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BEA1-C04B-482A-A6EE-B0750807CEEE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4891-ECD5-4C40-8FC3-D2092E803930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9A10-7194-419A-AD29-72B3DC76F38D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542C-90D6-42EC-BD6A-4A7914CA6F06}" type="datetime1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BA64-49F6-48D6-91AA-C5A2C0B29EF9}" type="datetime1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61F1-C5E6-4A84-ADC2-D696A46F42AA}" type="datetime1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2CB-564E-40B5-9BEB-439441D0DB63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620E-0046-4BE9-AC6E-411289FD674F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F74F6-A109-42F9-8C89-13B5B69F66E7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B791-16D8-4586-AE56-BC632EC40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Papkpzr3C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931" y="6049232"/>
            <a:ext cx="2183003" cy="604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490" y="5325573"/>
            <a:ext cx="2089973" cy="1356989"/>
          </a:xfrm>
          <a:prstGeom prst="rect">
            <a:avLst/>
          </a:prstGeom>
        </p:spPr>
      </p:pic>
      <p:pic>
        <p:nvPicPr>
          <p:cNvPr id="7" name="Picture 6" descr="Screen Shot 2020-01-07 at 4.30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490" y="219763"/>
            <a:ext cx="7532677" cy="49430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0F0051-9958-044C-990F-0E27BB232B4A}"/>
              </a:ext>
            </a:extLst>
          </p:cNvPr>
          <p:cNvGrpSpPr/>
          <p:nvPr/>
        </p:nvGrpSpPr>
        <p:grpSpPr>
          <a:xfrm>
            <a:off x="5866598" y="5285805"/>
            <a:ext cx="6070704" cy="707886"/>
            <a:chOff x="5959064" y="5285805"/>
            <a:chExt cx="6070704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046EC6-1F84-4B86-B7DB-66B960DAA670}"/>
                </a:ext>
              </a:extLst>
            </p:cNvPr>
            <p:cNvSpPr txBox="1"/>
            <p:nvPr/>
          </p:nvSpPr>
          <p:spPr>
            <a:xfrm>
              <a:off x="5959064" y="5285805"/>
              <a:ext cx="60707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rgbClr val="4F9575"/>
                  </a:solidFill>
                  <a:latin typeface="Didot" charset="0"/>
                  <a:ea typeface="Didot" charset="0"/>
                  <a:cs typeface="Didot" charset="0"/>
                </a:rPr>
                <a:t>Restoration Collection</a:t>
              </a:r>
              <a:endParaRPr lang="en-US" sz="40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0FE957-1809-2F4F-86E2-3DCFE09EB4D4}"/>
                </a:ext>
              </a:extLst>
            </p:cNvPr>
            <p:cNvSpPr txBox="1"/>
            <p:nvPr/>
          </p:nvSpPr>
          <p:spPr>
            <a:xfrm>
              <a:off x="11768479" y="5449893"/>
              <a:ext cx="194072" cy="48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800" b="1" baseline="30000" dirty="0">
                  <a:solidFill>
                    <a:srgbClr val="4F9575"/>
                  </a:solidFill>
                  <a:latin typeface="Didot" charset="0"/>
                  <a:ea typeface="Didot" charset="0"/>
                  <a:cs typeface="Didot" charset="0"/>
                </a:rPr>
                <a:t>®</a:t>
              </a:r>
            </a:p>
          </p:txBody>
        </p:sp>
      </p:grpSp>
      <p:pic>
        <p:nvPicPr>
          <p:cNvPr id="9" name="Picture 8" descr="A kitchen with a hard wood floor&#10;&#10;Description automatically generated">
            <a:extLst>
              <a:ext uri="{FF2B5EF4-FFF2-40B4-BE49-F238E27FC236}">
                <a16:creationId xmlns:a16="http://schemas.microsoft.com/office/drawing/2014/main" id="{96AD5805-A445-0D48-A6FD-C00F7709C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207874"/>
            <a:ext cx="3918716" cy="647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0-01-07 at 5.3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70" y="1187946"/>
            <a:ext cx="3571206" cy="5137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154840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659744" y="181259"/>
            <a:ext cx="9356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Anthology Specifications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527257"/>
              </p:ext>
            </p:extLst>
          </p:nvPr>
        </p:nvGraphicFramePr>
        <p:xfrm>
          <a:off x="4383794" y="1402394"/>
          <a:ext cx="7330222" cy="47513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5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Waterproof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Yes, </a:t>
                      </a:r>
                      <a:r>
                        <a:rPr lang="en-US" b="0" i="0" dirty="0" err="1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SpillShield</a:t>
                      </a:r>
                      <a:r>
                        <a:rPr lang="en-US" b="0" i="0" baseline="30000" dirty="0" err="1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®</a:t>
                      </a:r>
                      <a:r>
                        <a:rPr lang="en-US" b="0" i="0" dirty="0" err="1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Plus</a:t>
                      </a:r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 Waterproof Technology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Plank Size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7 9/16” x 50</a:t>
                      </a:r>
                      <a:r>
                        <a:rPr lang="en-US" b="0" i="0" baseline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 1/2</a:t>
                      </a:r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Plank Thickness Nominal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1/2” (12mm)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Edge Style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Micro Bevel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427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Sq. Ft. Per Carton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21.22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Planks Per Carton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Cartons Per Pallet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Sq. Ft./Pallet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954.9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Unique Planks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Warranty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25-Year</a:t>
                      </a:r>
                      <a:r>
                        <a:rPr lang="en-US" b="0" i="0" baseline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 Residential;</a:t>
                      </a:r>
                    </a:p>
                    <a:p>
                      <a:r>
                        <a:rPr lang="en-US" b="0" i="0" baseline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 5-Year Light Commercial</a:t>
                      </a:r>
                      <a:endParaRPr lang="en-US" b="0" i="0" dirty="0">
                        <a:solidFill>
                          <a:srgbClr val="545962"/>
                        </a:solidFill>
                        <a:latin typeface="Nexa Light"/>
                        <a:cs typeface="Nexa Ligh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Manufactured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545962"/>
                          </a:solidFill>
                          <a:latin typeface="Nexa Light"/>
                          <a:cs typeface="Nexa Light"/>
                        </a:rPr>
                        <a:t>High Point, NC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2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634055" y="2171700"/>
            <a:ext cx="47496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4F9575"/>
                </a:solidFill>
                <a:latin typeface="Nexa Book" charset="0"/>
                <a:ea typeface="Nexa Book" charset="0"/>
                <a:cs typeface="Nexa Book" charset="0"/>
              </a:rPr>
              <a:t>ADHESIVES</a:t>
            </a:r>
          </a:p>
          <a:p>
            <a:endParaRPr lang="en-US" sz="600" dirty="0">
              <a:solidFill>
                <a:srgbClr val="545962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200" b="1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NEW! </a:t>
            </a:r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Triple Stick™ Adhesive cartridge </a:t>
            </a:r>
            <a:r>
              <a:rPr lang="mr-IN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–</a:t>
            </a:r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 great for installing on the walls!</a:t>
            </a:r>
          </a:p>
          <a:p>
            <a:endParaRPr lang="en-US" sz="2200" dirty="0">
              <a:solidFill>
                <a:srgbClr val="545962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200" b="1" u="sng" dirty="0">
                <a:solidFill>
                  <a:srgbClr val="4F9575"/>
                </a:solidFill>
                <a:latin typeface="Nexa Book" charset="0"/>
                <a:ea typeface="Nexa Book" charset="0"/>
                <a:cs typeface="Nexa Book" charset="0"/>
              </a:rPr>
              <a:t>INSTALLATION ACCESSORIES</a:t>
            </a:r>
          </a:p>
          <a:p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Laminate Tapping Block</a:t>
            </a:r>
          </a:p>
          <a:p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Universal Tapping Block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052993" y="697725"/>
            <a:ext cx="9467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Restoration Collection</a:t>
            </a:r>
            <a:r>
              <a:rPr lang="en-US" sz="48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®</a:t>
            </a:r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Sundries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CFDC33-B1ED-4E0D-9158-6E8850BD9356}"/>
              </a:ext>
            </a:extLst>
          </p:cNvPr>
          <p:cNvSpPr/>
          <p:nvPr/>
        </p:nvSpPr>
        <p:spPr>
          <a:xfrm>
            <a:off x="6059657" y="2171700"/>
            <a:ext cx="581517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>
                <a:solidFill>
                  <a:srgbClr val="4F9575"/>
                </a:solidFill>
                <a:latin typeface="Nexa Book" charset="0"/>
                <a:ea typeface="Nexa Book" charset="0"/>
                <a:cs typeface="Nexa Book" charset="0"/>
              </a:rPr>
              <a:t>CLEANERS/FLOOR CARE</a:t>
            </a:r>
          </a:p>
          <a:p>
            <a:r>
              <a:rPr lang="en-US" sz="2200" dirty="0" err="1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SpillShield</a:t>
            </a:r>
            <a:r>
              <a:rPr lang="en-US" sz="2200" baseline="300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®</a:t>
            </a:r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 Applicator</a:t>
            </a:r>
          </a:p>
          <a:p>
            <a:r>
              <a:rPr lang="en-US" sz="2200" dirty="0" err="1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UltraClean</a:t>
            </a:r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 32oz Bottle</a:t>
            </a:r>
          </a:p>
          <a:p>
            <a:endParaRPr lang="en-US" sz="600" dirty="0">
              <a:solidFill>
                <a:srgbClr val="545962"/>
              </a:solidFill>
              <a:latin typeface="Nexa Book" charset="0"/>
              <a:ea typeface="Nexa Book" charset="0"/>
              <a:cs typeface="Nexa Book" charset="0"/>
            </a:endParaRPr>
          </a:p>
          <a:p>
            <a:endParaRPr lang="en-US" sz="2200" dirty="0">
              <a:solidFill>
                <a:srgbClr val="97171A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200" b="1" u="sng" dirty="0">
                <a:solidFill>
                  <a:srgbClr val="4F9575"/>
                </a:solidFill>
                <a:latin typeface="Nexa Book" charset="0"/>
                <a:ea typeface="Nexa Book" charset="0"/>
                <a:cs typeface="Nexa Book" charset="0"/>
              </a:rPr>
              <a:t>UNDERLAYMENT</a:t>
            </a:r>
          </a:p>
          <a:p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Whisper 3N1</a:t>
            </a:r>
            <a:r>
              <a:rPr lang="en-US" sz="2200" baseline="300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®</a:t>
            </a:r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 Underlayment</a:t>
            </a:r>
          </a:p>
          <a:p>
            <a:endParaRPr lang="en-US" sz="600" dirty="0">
              <a:solidFill>
                <a:srgbClr val="545962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Comfort Barrier</a:t>
            </a:r>
            <a:r>
              <a:rPr lang="en-US" sz="2200" baseline="300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®</a:t>
            </a:r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 II Underlayment</a:t>
            </a:r>
          </a:p>
          <a:p>
            <a:endParaRPr lang="en-US" sz="600" dirty="0">
              <a:solidFill>
                <a:srgbClr val="545962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Mannington Silent Solution Underlayment</a:t>
            </a:r>
          </a:p>
          <a:p>
            <a:endParaRPr lang="en-US" sz="600" dirty="0">
              <a:solidFill>
                <a:srgbClr val="545962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2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Aqua Barrier II Underlayment</a:t>
            </a:r>
            <a:endParaRPr lang="en-US" sz="2200" dirty="0">
              <a:latin typeface="Nexa Book" charset="0"/>
              <a:ea typeface="Nexa Book" charset="0"/>
              <a:cs typeface="Nexa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95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052993" y="793310"/>
            <a:ext cx="950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Restoration Collection</a:t>
            </a:r>
            <a:r>
              <a:rPr lang="en-US" sz="36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®</a:t>
            </a:r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Moldings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52993" y="4784237"/>
            <a:ext cx="2226097" cy="691208"/>
            <a:chOff x="5924530" y="4122037"/>
            <a:chExt cx="2226097" cy="691208"/>
          </a:xfrm>
        </p:grpSpPr>
        <p:sp>
          <p:nvSpPr>
            <p:cNvPr id="26" name="Rectangle 25"/>
            <p:cNvSpPr/>
            <p:nvPr/>
          </p:nvSpPr>
          <p:spPr>
            <a:xfrm>
              <a:off x="6571349" y="4329141"/>
              <a:ext cx="15792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QUARTER ROUND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530" y="4122037"/>
              <a:ext cx="646819" cy="69120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248007" y="3112565"/>
            <a:ext cx="1649480" cy="484401"/>
            <a:chOff x="5868193" y="3534083"/>
            <a:chExt cx="1649480" cy="484401"/>
          </a:xfrm>
        </p:grpSpPr>
        <p:sp>
          <p:nvSpPr>
            <p:cNvPr id="27" name="Rectangle 26"/>
            <p:cNvSpPr/>
            <p:nvPr/>
          </p:nvSpPr>
          <p:spPr>
            <a:xfrm>
              <a:off x="6627685" y="3637783"/>
              <a:ext cx="8899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END CAP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8193" y="3534083"/>
              <a:ext cx="759492" cy="48440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107917" y="2381971"/>
            <a:ext cx="2124046" cy="378459"/>
            <a:chOff x="5808041" y="3063402"/>
            <a:chExt cx="2124046" cy="378459"/>
          </a:xfrm>
        </p:grpSpPr>
        <p:sp>
          <p:nvSpPr>
            <p:cNvPr id="17" name="Rectangle 16"/>
            <p:cNvSpPr/>
            <p:nvPr/>
          </p:nvSpPr>
          <p:spPr>
            <a:xfrm>
              <a:off x="6687836" y="3118733"/>
              <a:ext cx="12442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STEP NOSING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041" y="3063402"/>
              <a:ext cx="879795" cy="37845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248007" y="3998324"/>
            <a:ext cx="2323539" cy="322001"/>
            <a:chOff x="8326493" y="3069129"/>
            <a:chExt cx="2323539" cy="322001"/>
          </a:xfrm>
        </p:grpSpPr>
        <p:sp>
          <p:nvSpPr>
            <p:cNvPr id="18" name="Rectangle 17"/>
            <p:cNvSpPr/>
            <p:nvPr/>
          </p:nvSpPr>
          <p:spPr>
            <a:xfrm>
              <a:off x="9532418" y="3091629"/>
              <a:ext cx="11176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WALL BASE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6493" y="3069129"/>
              <a:ext cx="1205925" cy="32200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52993" y="2325236"/>
            <a:ext cx="2683495" cy="390471"/>
            <a:chOff x="5808041" y="5033610"/>
            <a:chExt cx="2683495" cy="390471"/>
          </a:xfrm>
        </p:grpSpPr>
        <p:sp>
          <p:nvSpPr>
            <p:cNvPr id="19" name="Rectangle 18"/>
            <p:cNvSpPr/>
            <p:nvPr/>
          </p:nvSpPr>
          <p:spPr>
            <a:xfrm>
              <a:off x="6687836" y="5090345"/>
              <a:ext cx="18037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FLUSH STEP NOSING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041" y="5033610"/>
              <a:ext cx="879795" cy="39047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052993" y="3112565"/>
            <a:ext cx="2302700" cy="380129"/>
            <a:chOff x="8326493" y="4012831"/>
            <a:chExt cx="2302700" cy="380129"/>
          </a:xfrm>
        </p:grpSpPr>
        <p:sp>
          <p:nvSpPr>
            <p:cNvPr id="24" name="Rectangle 23"/>
            <p:cNvSpPr/>
            <p:nvPr/>
          </p:nvSpPr>
          <p:spPr>
            <a:xfrm>
              <a:off x="9532418" y="4063868"/>
              <a:ext cx="10967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T-MOLDING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6493" y="4012831"/>
              <a:ext cx="1205925" cy="38012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052993" y="3945233"/>
            <a:ext cx="2642579" cy="439867"/>
            <a:chOff x="8329657" y="3552308"/>
            <a:chExt cx="2642579" cy="439867"/>
          </a:xfrm>
        </p:grpSpPr>
        <p:sp>
          <p:nvSpPr>
            <p:cNvPr id="25" name="Rectangle 24"/>
            <p:cNvSpPr/>
            <p:nvPr/>
          </p:nvSpPr>
          <p:spPr>
            <a:xfrm>
              <a:off x="9532418" y="3609681"/>
              <a:ext cx="14398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REDUCER STRIP</a:t>
              </a:r>
              <a:endParaRPr lang="en-US" sz="1200" b="1" dirty="0">
                <a:solidFill>
                  <a:srgbClr val="4E5256"/>
                </a:solidFill>
                <a:latin typeface="Nexa" charset="0"/>
                <a:ea typeface="Nexa" charset="0"/>
                <a:cs typeface="Nexa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657" y="3552308"/>
              <a:ext cx="1202761" cy="439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32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154840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001170" y="221030"/>
            <a:ext cx="9356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The More They See It, </a:t>
            </a:r>
          </a:p>
          <a:p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The More You Can Sell 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1063036" y="1855845"/>
            <a:ext cx="10073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Consumers have a hard time visualizing what their new floor will look like. </a:t>
            </a:r>
          </a:p>
          <a:p>
            <a: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Use our free tools on a tablet or smart phone – no apps or downloads.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C02874-7F27-8543-8F6D-81BD15D0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014" y="2765789"/>
            <a:ext cx="1651130" cy="1977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1AC27C-A204-7B4C-A05A-6D395DD43A59}"/>
              </a:ext>
            </a:extLst>
          </p:cNvPr>
          <p:cNvSpPr/>
          <p:nvPr/>
        </p:nvSpPr>
        <p:spPr>
          <a:xfrm>
            <a:off x="1063036" y="2810356"/>
            <a:ext cx="60281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Floors.com</a:t>
            </a:r>
            <a:r>
              <a:rPr lang="en-US" sz="2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/See</a:t>
            </a:r>
            <a:endParaRPr lang="en-US" sz="20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Take a virtual walk on our floors.</a:t>
            </a:r>
          </a:p>
          <a:p>
            <a:endParaRPr lang="en-US" sz="2000" b="1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000" b="1" dirty="0" err="1">
                <a:solidFill>
                  <a:srgbClr val="545861"/>
                </a:solidFill>
                <a:latin typeface="Nexa Book" panose="02000000000000000000" pitchFamily="2" charset="0"/>
                <a:ea typeface="Nexa Book" charset="0"/>
                <a:cs typeface="Nexa Book" charset="0"/>
              </a:rPr>
              <a:t>Floors.com</a:t>
            </a:r>
            <a:r>
              <a:rPr lang="en-US" sz="2000" b="1" dirty="0">
                <a:solidFill>
                  <a:srgbClr val="545861"/>
                </a:solidFill>
                <a:latin typeface="Nexa Book" panose="02000000000000000000" pitchFamily="2" charset="0"/>
                <a:ea typeface="Nexa Book" charset="0"/>
                <a:cs typeface="Nexa Book" charset="0"/>
              </a:rPr>
              <a:t>/</a:t>
            </a:r>
            <a:r>
              <a:rPr lang="en-US" sz="2000" b="1" dirty="0" err="1">
                <a:solidFill>
                  <a:srgbClr val="545861"/>
                </a:solidFill>
                <a:latin typeface="Nexa Book" panose="02000000000000000000" pitchFamily="2" charset="0"/>
                <a:ea typeface="Nexa Book" charset="0"/>
                <a:cs typeface="Nexa Book" charset="0"/>
              </a:rPr>
              <a:t>MyRoom</a:t>
            </a:r>
            <a:endParaRPr lang="en-US" sz="2000" b="1" dirty="0">
              <a:solidFill>
                <a:srgbClr val="545861"/>
              </a:solidFill>
              <a:latin typeface="Nexa Book" panose="02000000000000000000" pitchFamily="2" charset="0"/>
              <a:ea typeface="Nexa Book" charset="0"/>
              <a:cs typeface="Nexa Book" charset="0"/>
            </a:endParaRPr>
          </a:p>
          <a:p>
            <a:r>
              <a:rPr lang="en-US" sz="2000" dirty="0">
                <a:solidFill>
                  <a:srgbClr val="545861"/>
                </a:solidFill>
                <a:latin typeface="Nexa Book" panose="02000000000000000000" pitchFamily="2" charset="0"/>
                <a:ea typeface="Nexa Book" charset="0"/>
                <a:cs typeface="Nexa Book" charset="0"/>
              </a:rPr>
              <a:t>Try on our floors in any room.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7F5868-0043-AE45-A1F5-C2404F5FD071}"/>
              </a:ext>
            </a:extLst>
          </p:cNvPr>
          <p:cNvSpPr/>
          <p:nvPr/>
        </p:nvSpPr>
        <p:spPr>
          <a:xfrm>
            <a:off x="1001170" y="4902914"/>
            <a:ext cx="100805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Free Consumer Samples</a:t>
            </a:r>
            <a:endParaRPr lang="en-US" sz="20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Free large, individual samples available to help consumers see, touch, and feel the right construction in their homes. Just go to </a:t>
            </a:r>
            <a:r>
              <a:rPr lang="en-US" sz="2000" b="1" dirty="0" err="1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Mannington.com</a:t>
            </a:r>
            <a: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 to order.</a:t>
            </a:r>
          </a:p>
        </p:txBody>
      </p:sp>
    </p:spTree>
    <p:extLst>
      <p:ext uri="{BB962C8B-B14F-4D97-AF65-F5344CB8AC3E}">
        <p14:creationId xmlns:p14="http://schemas.microsoft.com/office/powerpoint/2010/main" val="702585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154840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990895" y="472655"/>
            <a:ext cx="935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More on </a:t>
            </a:r>
            <a:r>
              <a:rPr lang="en-US" sz="4800" b="1" dirty="0" err="1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Floors.com</a:t>
            </a:r>
            <a:r>
              <a:rPr lang="en-US" sz="48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/</a:t>
            </a:r>
            <a:r>
              <a:rPr lang="en-US" sz="4800" b="1" dirty="0" err="1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MyRoom</a:t>
            </a:r>
            <a:endParaRPr lang="en-US" sz="4800" b="1" dirty="0">
              <a:solidFill>
                <a:srgbClr val="4F9575"/>
              </a:solidFill>
              <a:latin typeface="Didot" charset="0"/>
              <a:ea typeface="Didot" charset="0"/>
              <a:cs typeface="Dido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EC8184-FCB2-5840-8BBB-C8DDFEA1FC2D}"/>
              </a:ext>
            </a:extLst>
          </p:cNvPr>
          <p:cNvSpPr/>
          <p:nvPr/>
        </p:nvSpPr>
        <p:spPr>
          <a:xfrm>
            <a:off x="1248589" y="1742570"/>
            <a:ext cx="66590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F9575"/>
                </a:solidFill>
                <a:latin typeface="Nexa Book" charset="0"/>
                <a:ea typeface="Nexa Book" charset="0"/>
                <a:cs typeface="Nexa Book" charset="0"/>
              </a:rPr>
              <a:t>Tip: </a:t>
            </a:r>
            <a: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When you go to measure the consumer’s home, take pictures of their rooms to show them what their new floor will look like in their home.</a:t>
            </a:r>
            <a:b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</a:br>
            <a:b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</a:br>
            <a:endParaRPr lang="en-US" sz="2000" b="1" dirty="0">
              <a:solidFill>
                <a:srgbClr val="4F9575"/>
              </a:solidFill>
              <a:latin typeface="Nexa Book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F9575"/>
                </a:solidFill>
                <a:latin typeface="Nexa Book" panose="02000000000000000000" pitchFamily="2" charset="0"/>
              </a:rPr>
              <a:t>Coming Soon</a:t>
            </a:r>
            <a:r>
              <a:rPr lang="en-US" sz="2000" dirty="0">
                <a:solidFill>
                  <a:srgbClr val="4F9575"/>
                </a:solidFill>
                <a:latin typeface="Nexa Book" panose="02000000000000000000" pitchFamily="2" charset="0"/>
              </a:rPr>
              <a:t>: </a:t>
            </a:r>
            <a:r>
              <a:rPr lang="en-US" sz="2000" dirty="0">
                <a:solidFill>
                  <a:srgbClr val="545861"/>
                </a:solidFill>
                <a:latin typeface="Nexa Book" panose="02000000000000000000" pitchFamily="2" charset="0"/>
              </a:rPr>
              <a:t>You'll able to add laminate to the walls to bring incredible style into the room!</a:t>
            </a:r>
            <a:br>
              <a:rPr lang="en-US" sz="2000" dirty="0">
                <a:solidFill>
                  <a:srgbClr val="545861"/>
                </a:solidFill>
                <a:latin typeface="Nexa Book" panose="02000000000000000000" pitchFamily="2" charset="0"/>
              </a:rPr>
            </a:br>
            <a:br>
              <a:rPr lang="en-US" sz="2000" dirty="0">
                <a:solidFill>
                  <a:srgbClr val="545861"/>
                </a:solidFill>
                <a:latin typeface="Nexa Book" panose="02000000000000000000" pitchFamily="2" charset="0"/>
              </a:rPr>
            </a:br>
            <a:endParaRPr lang="en-US" sz="2000" dirty="0">
              <a:solidFill>
                <a:srgbClr val="545861"/>
              </a:solidFill>
              <a:latin typeface="Nexa Book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F9575"/>
                </a:solidFill>
                <a:latin typeface="Nexa Book" charset="0"/>
                <a:ea typeface="Nexa Book" charset="0"/>
                <a:cs typeface="Nexa Book" charset="0"/>
              </a:rPr>
              <a:t>New for 2020: </a:t>
            </a:r>
            <a:r>
              <a:rPr lang="en-US" sz="2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Show them what the floor looks like at a 45° angle for an upgraded installation!</a:t>
            </a:r>
            <a:endParaRPr lang="en-US" sz="2000" dirty="0">
              <a:solidFill>
                <a:srgbClr val="545861"/>
              </a:solidFill>
              <a:latin typeface="Nexa Book" panose="02000000000000000000" pitchFamily="2" charset="0"/>
            </a:endParaRPr>
          </a:p>
        </p:txBody>
      </p:sp>
      <p:pic>
        <p:nvPicPr>
          <p:cNvPr id="17" name="Picture 16" descr="A hand holding a banana&#10;&#10;Description automatically generated">
            <a:extLst>
              <a:ext uri="{FF2B5EF4-FFF2-40B4-BE49-F238E27FC236}">
                <a16:creationId xmlns:a16="http://schemas.microsoft.com/office/drawing/2014/main" id="{45E5B519-A71F-3740-9033-CD90CBDD4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76" y="1742570"/>
            <a:ext cx="3844247" cy="25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98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339087" y="2129347"/>
            <a:ext cx="9467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Thank You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CFDC33-B1ED-4E0D-9158-6E8850BD9356}"/>
              </a:ext>
            </a:extLst>
          </p:cNvPr>
          <p:cNvSpPr/>
          <p:nvPr/>
        </p:nvSpPr>
        <p:spPr>
          <a:xfrm>
            <a:off x="3086639" y="4917901"/>
            <a:ext cx="6018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For more information, visit:</a:t>
            </a:r>
          </a:p>
          <a:p>
            <a:pPr algn="ctr"/>
            <a:r>
              <a:rPr lang="en-US" sz="2800" dirty="0" err="1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www.Mannington.com</a:t>
            </a:r>
            <a:r>
              <a:rPr lang="en-US" sz="28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/PK</a:t>
            </a:r>
            <a:endParaRPr lang="en-US" sz="2800" dirty="0">
              <a:solidFill>
                <a:srgbClr val="97171A"/>
              </a:solidFill>
              <a:latin typeface="Nexa Book" charset="0"/>
              <a:ea typeface="Nexa Book" charset="0"/>
              <a:cs typeface="Nexa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18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412" y="2810691"/>
            <a:ext cx="3251664" cy="21112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1051559" y="2269723"/>
            <a:ext cx="789400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NEW AND IMPROVED</a:t>
            </a:r>
            <a:r>
              <a:rPr lang="en-US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 </a:t>
            </a:r>
            <a:r>
              <a:rPr lang="mr-IN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–</a:t>
            </a:r>
            <a:r>
              <a:rPr lang="en-US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 </a:t>
            </a:r>
            <a:r>
              <a:rPr lang="en-US" sz="3000" b="1" dirty="0" err="1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SpillShield</a:t>
            </a:r>
            <a:r>
              <a:rPr lang="en-US" sz="3000" b="1" baseline="30000" dirty="0" err="1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®</a:t>
            </a:r>
            <a:r>
              <a:rPr lang="en-US" sz="3000" b="1" dirty="0" err="1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Plus</a:t>
            </a:r>
            <a:r>
              <a:rPr lang="en-US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 Waterproof Technology</a:t>
            </a:r>
          </a:p>
          <a:p>
            <a:endParaRPr lang="en-US" sz="28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8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Enhanced application renders the product waterproof. </a:t>
            </a:r>
          </a:p>
          <a:p>
            <a:endParaRPr lang="en-US" sz="28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8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Many competitors claim this but do not back it up with a warranty.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051559" y="481463"/>
            <a:ext cx="9993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Why Mannington’s</a:t>
            </a:r>
          </a:p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        Restoration Collection</a:t>
            </a:r>
            <a:r>
              <a:rPr lang="en-US" sz="40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®</a:t>
            </a:r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is Different</a:t>
            </a:r>
          </a:p>
        </p:txBody>
      </p:sp>
    </p:spTree>
    <p:extLst>
      <p:ext uri="{BB962C8B-B14F-4D97-AF65-F5344CB8AC3E}">
        <p14:creationId xmlns:p14="http://schemas.microsoft.com/office/powerpoint/2010/main" val="1606076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833048" y="2549165"/>
            <a:ext cx="606357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Not in the Big Box Stores</a:t>
            </a:r>
          </a:p>
          <a:p>
            <a:endParaRPr lang="en-US" sz="28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8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Other premium brands can be found in the big box stores.</a:t>
            </a:r>
          </a:p>
          <a:p>
            <a:endParaRPr lang="en-US" sz="28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8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Restoration Collection</a:t>
            </a:r>
            <a:r>
              <a:rPr lang="en-US" sz="2800" baseline="30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®</a:t>
            </a:r>
            <a:r>
              <a:rPr lang="en-US" sz="28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 is only found at independent flooring retailers.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901332" y="495118"/>
            <a:ext cx="10044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Why Mannington’s</a:t>
            </a:r>
          </a:p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        Restoration Collection</a:t>
            </a:r>
            <a:r>
              <a:rPr lang="en-US" sz="40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®</a:t>
            </a:r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is Different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8041" y="3618458"/>
            <a:ext cx="4479390" cy="221203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225" y="2471474"/>
            <a:ext cx="4908147" cy="365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1051559" y="2672060"/>
            <a:ext cx="51334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Best-in-Class Style</a:t>
            </a:r>
          </a:p>
          <a:p>
            <a:endParaRPr lang="en-US" sz="28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  <a:p>
            <a:r>
              <a:rPr lang="en-US" sz="28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The collection is filled with award-winning designs, hand-created by our in-house styling team.</a:t>
            </a:r>
          </a:p>
          <a:p>
            <a:endParaRPr lang="en-US" sz="2800" dirty="0">
              <a:solidFill>
                <a:srgbClr val="545861"/>
              </a:solidFill>
              <a:latin typeface="Nexa Book" charset="0"/>
              <a:ea typeface="Nexa Book" charset="0"/>
              <a:cs typeface="Nexa Book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051559" y="495118"/>
            <a:ext cx="9767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Why Mannington’s</a:t>
            </a:r>
          </a:p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        Restoration Collection</a:t>
            </a:r>
            <a:r>
              <a:rPr lang="en-US" sz="40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®</a:t>
            </a:r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is Different</a:t>
            </a:r>
          </a:p>
        </p:txBody>
      </p:sp>
      <p:pic>
        <p:nvPicPr>
          <p:cNvPr id="3" name="Picture 2" descr="A kitchen with a wood floor&#10;&#10;Description automatically generated">
            <a:extLst>
              <a:ext uri="{FF2B5EF4-FFF2-40B4-BE49-F238E27FC236}">
                <a16:creationId xmlns:a16="http://schemas.microsoft.com/office/drawing/2014/main" id="{918E11E2-757A-2240-8244-AD5BF2732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747" y="2158227"/>
            <a:ext cx="5584438" cy="38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1051559" y="2781300"/>
            <a:ext cx="903837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All patterns and colors, just one price.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051559" y="495118"/>
            <a:ext cx="9890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Why Mannington’s</a:t>
            </a:r>
          </a:p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        Restoration Collection</a:t>
            </a:r>
            <a:r>
              <a:rPr lang="en-US" sz="40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®</a:t>
            </a:r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 is Different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9" b="97861" l="12223" r="77564">
                        <a14:foregroundMark x1="69443" y1="24856" x2="69443" y2="24856"/>
                        <a14:foregroundMark x1="65676" y1="14703" x2="65676" y2="14703"/>
                        <a14:foregroundMark x1="38091" y1="14465" x2="38091" y2="14465"/>
                        <a14:foregroundMark x1="70908" y1="79966" x2="70908" y2="79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770" y="2156599"/>
            <a:ext cx="3246680" cy="400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5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1051559" y="1829808"/>
            <a:ext cx="82671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All Restoration Collection</a:t>
            </a:r>
            <a:r>
              <a:rPr lang="en-US" sz="2600" b="1" baseline="30000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®</a:t>
            </a:r>
            <a:r>
              <a:rPr lang="en-US" sz="3000" b="1" dirty="0">
                <a:solidFill>
                  <a:srgbClr val="545861"/>
                </a:solidFill>
                <a:latin typeface="Nexa Book" charset="0"/>
                <a:ea typeface="Nexa Book" charset="0"/>
                <a:cs typeface="Nexa Book" charset="0"/>
              </a:rPr>
              <a:t> Floors Feature: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36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1051559" y="795528"/>
            <a:ext cx="826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About the Restoration Collection</a:t>
            </a:r>
            <a:r>
              <a:rPr lang="en-US" sz="4000" b="1" baseline="30000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®</a:t>
            </a:r>
            <a:endParaRPr lang="en-US" sz="4000" b="1" dirty="0">
              <a:solidFill>
                <a:srgbClr val="4F9575"/>
              </a:solidFill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5" y="4440743"/>
            <a:ext cx="867358" cy="8812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2544" y="4691400"/>
            <a:ext cx="1155792" cy="46185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761797" y="3137389"/>
            <a:ext cx="1274708" cy="924198"/>
            <a:chOff x="1930802" y="3657636"/>
            <a:chExt cx="1274708" cy="92419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5968" y="3657636"/>
              <a:ext cx="604375" cy="40760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930802" y="4120169"/>
              <a:ext cx="12747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INDENTATION</a:t>
              </a:r>
            </a:p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RESISTANT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50925" y="3100460"/>
            <a:ext cx="870752" cy="967191"/>
            <a:chOff x="3937907" y="3614643"/>
            <a:chExt cx="870752" cy="96719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4840" y="3614643"/>
              <a:ext cx="736886" cy="45102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937907" y="4120169"/>
              <a:ext cx="8707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MADE IN</a:t>
              </a:r>
            </a:p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THE USA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336097" y="3083955"/>
            <a:ext cx="1125629" cy="972976"/>
            <a:chOff x="5065019" y="3614643"/>
            <a:chExt cx="1125629" cy="9729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5010" y="3614643"/>
              <a:ext cx="486632" cy="451025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5065019" y="4125954"/>
              <a:ext cx="11256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25-YEAR</a:t>
              </a:r>
            </a:p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WARRANTY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15735" y="4579522"/>
            <a:ext cx="1766829" cy="855581"/>
            <a:chOff x="6251167" y="3732037"/>
            <a:chExt cx="1766829" cy="85558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6138" y="3732037"/>
              <a:ext cx="736886" cy="33320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251167" y="4125953"/>
              <a:ext cx="17668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ENVIRONMENTALLY</a:t>
              </a:r>
            </a:p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FRIENDLY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41661" y="4339328"/>
            <a:ext cx="1066318" cy="1098140"/>
            <a:chOff x="8436091" y="3470184"/>
            <a:chExt cx="1066318" cy="10981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5056" y="3470184"/>
              <a:ext cx="604375" cy="59598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8436091" y="4106659"/>
              <a:ext cx="10663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SCRATCH </a:t>
              </a:r>
            </a:p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RESISTANT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354336" y="2945281"/>
            <a:ext cx="966932" cy="1111650"/>
            <a:chOff x="9807751" y="3470184"/>
            <a:chExt cx="966932" cy="11116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5996" y="3470184"/>
              <a:ext cx="490443" cy="59598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807751" y="4120169"/>
              <a:ext cx="9669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KID &amp; PET</a:t>
              </a:r>
            </a:p>
            <a:p>
              <a:pPr algn="ctr"/>
              <a:r>
                <a:rPr lang="en-US" sz="1200" b="1" dirty="0">
                  <a:solidFill>
                    <a:srgbClr val="4E5256"/>
                  </a:solidFill>
                  <a:latin typeface="Nexa" charset="0"/>
                  <a:ea typeface="Nexa" charset="0"/>
                  <a:cs typeface="Nexa" charset="0"/>
                </a:rPr>
                <a:t>FRIENDLY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1254" y="4856613"/>
            <a:ext cx="2536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E5256"/>
                </a:solidFill>
                <a:latin typeface="Nexa Book" charset="0"/>
                <a:ea typeface="Nexa Book" charset="0"/>
                <a:cs typeface="Nexa Book" charset="0"/>
              </a:rPr>
              <a:t>CARB Phase 2 and </a:t>
            </a:r>
          </a:p>
          <a:p>
            <a:pPr algn="ctr"/>
            <a:r>
              <a:rPr lang="en-US" sz="1600" b="1" dirty="0">
                <a:solidFill>
                  <a:srgbClr val="4E5256"/>
                </a:solidFill>
                <a:latin typeface="Nexa Book" charset="0"/>
                <a:ea typeface="Nexa Book" charset="0"/>
                <a:cs typeface="Nexa Book" charset="0"/>
              </a:rPr>
              <a:t>TSCA Title VI Compliant</a:t>
            </a:r>
          </a:p>
        </p:txBody>
      </p:sp>
      <p:pic>
        <p:nvPicPr>
          <p:cNvPr id="5" name="Picture 4" descr="Logo_SpillShieldPlus_Waterproof-GREY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67" y="2848086"/>
            <a:ext cx="2371505" cy="15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1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20-01-07 at 5.14.4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972" y="0"/>
            <a:ext cx="12357357" cy="6945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895" y="2944091"/>
            <a:ext cx="12331981" cy="969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srgbClr val="545861">
                      <a:alpha val="40000"/>
                    </a:srgbClr>
                  </a:outerShdw>
                </a:effectLst>
                <a:latin typeface="Nexa" charset="0"/>
                <a:ea typeface="Nexa" charset="0"/>
                <a:cs typeface="Nexa" charset="0"/>
              </a:rPr>
              <a:t>Anthology</a:t>
            </a:r>
          </a:p>
        </p:txBody>
      </p:sp>
      <p:pic>
        <p:nvPicPr>
          <p:cNvPr id="3" name="Picture 2" descr="Logo_SpillShieldPlus_Waterproof-REV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40" y="5540385"/>
            <a:ext cx="1739871" cy="113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4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7A213F-E5AD-44C1-8DFA-AE957A2921C6}"/>
              </a:ext>
            </a:extLst>
          </p:cNvPr>
          <p:cNvSpPr/>
          <p:nvPr/>
        </p:nvSpPr>
        <p:spPr>
          <a:xfrm>
            <a:off x="725203" y="2309348"/>
            <a:ext cx="56170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45861"/>
                </a:solidFill>
                <a:latin typeface="Nexa Book"/>
                <a:cs typeface="Nexa Book"/>
              </a:rPr>
              <a:t>The most realistic high- performance floor ever made!</a:t>
            </a:r>
            <a:br>
              <a:rPr lang="en-US" sz="2800" b="1" dirty="0">
                <a:solidFill>
                  <a:srgbClr val="545861"/>
                </a:solidFill>
                <a:latin typeface="Nexa Book"/>
                <a:cs typeface="Nexa Book"/>
              </a:rPr>
            </a:br>
            <a:endParaRPr lang="en-US" sz="2800" b="1" dirty="0">
              <a:solidFill>
                <a:srgbClr val="545861"/>
              </a:solidFill>
              <a:latin typeface="Nexa Book"/>
              <a:cs typeface="Nexa Book"/>
            </a:endParaRPr>
          </a:p>
          <a:p>
            <a:pPr marL="635000"/>
            <a:r>
              <a:rPr lang="en-US" sz="2800" dirty="0">
                <a:solidFill>
                  <a:srgbClr val="545861"/>
                </a:solidFill>
                <a:latin typeface="Nexa Book"/>
                <a:cs typeface="Nexa Book"/>
              </a:rPr>
              <a:t>More than double the planks of any competitor!</a:t>
            </a:r>
          </a:p>
          <a:p>
            <a:pPr marL="635000"/>
            <a:endParaRPr lang="en-US" sz="2800" dirty="0">
              <a:solidFill>
                <a:srgbClr val="545861"/>
              </a:solidFill>
              <a:latin typeface="Nexa Book"/>
              <a:cs typeface="Nexa Book"/>
            </a:endParaRPr>
          </a:p>
          <a:p>
            <a:pPr marL="635000"/>
            <a:r>
              <a:rPr lang="en-US" sz="2800" dirty="0">
                <a:solidFill>
                  <a:srgbClr val="545861"/>
                </a:solidFill>
                <a:latin typeface="Nexa Book"/>
                <a:cs typeface="Nexa Book"/>
              </a:rPr>
              <a:t>Uses digital printing technology for the most realistic visual.</a:t>
            </a:r>
            <a:endParaRPr lang="en-US" sz="2800" dirty="0">
              <a:solidFill>
                <a:srgbClr val="545861"/>
              </a:solidFill>
              <a:latin typeface="Nexa Book"/>
              <a:ea typeface="Nexa Book" charset="0"/>
              <a:cs typeface="Nexa Boo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154840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293688" y="408508"/>
            <a:ext cx="11631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Anthology</a:t>
            </a:r>
          </a:p>
          <a:p>
            <a:r>
              <a:rPr lang="en-US" sz="34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  <a:hlinkClick r:id="rId3"/>
              </a:rPr>
              <a:t>Style Trend: Scandinavian/Nordic – Click here for video</a:t>
            </a:r>
            <a:endParaRPr lang="en-US" sz="3400" b="1" dirty="0">
              <a:solidFill>
                <a:srgbClr val="4F9575"/>
              </a:solidFill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2" name="Picture 1" descr="Screen Shot 2020-01-07 at 5.15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246" y="2266655"/>
            <a:ext cx="5539643" cy="3836931"/>
          </a:xfrm>
          <a:prstGeom prst="rect">
            <a:avLst/>
          </a:prstGeom>
        </p:spPr>
      </p:pic>
      <p:pic>
        <p:nvPicPr>
          <p:cNvPr id="4" name="Picture 3" descr="A picture containing green&#10;&#10;Description automatically generated">
            <a:extLst>
              <a:ext uri="{FF2B5EF4-FFF2-40B4-BE49-F238E27FC236}">
                <a16:creationId xmlns:a16="http://schemas.microsoft.com/office/drawing/2014/main" id="{DD1D6698-ACF6-8142-AB01-F65E17F69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78" y="3713177"/>
            <a:ext cx="696873" cy="948933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E8E4A24B-19C9-8540-A7C2-4D2937410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75" y="4979785"/>
            <a:ext cx="934517" cy="7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59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DC3FBD-0E37-42DF-9CE8-85E996D6F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155448"/>
            <a:ext cx="2075609" cy="5745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3756" y="6380699"/>
            <a:ext cx="11624489" cy="127934"/>
            <a:chOff x="-1" y="6761191"/>
            <a:chExt cx="9144001" cy="54864"/>
          </a:xfrm>
        </p:grpSpPr>
        <p:sp>
          <p:nvSpPr>
            <p:cNvPr id="8" name="Rectangle 7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046EC6-1F84-4B86-B7DB-66B960DAA670}"/>
              </a:ext>
            </a:extLst>
          </p:cNvPr>
          <p:cNvSpPr txBox="1"/>
          <p:nvPr/>
        </p:nvSpPr>
        <p:spPr>
          <a:xfrm>
            <a:off x="293688" y="410613"/>
            <a:ext cx="9356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4F9575"/>
                </a:solidFill>
                <a:latin typeface="Didot" charset="0"/>
                <a:ea typeface="Didot" charset="0"/>
                <a:cs typeface="Didot" charset="0"/>
              </a:rPr>
              <a:t>Anthology Colors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1517C8-5D2D-48B4-B5BB-61E3333CE76F}"/>
              </a:ext>
            </a:extLst>
          </p:cNvPr>
          <p:cNvSpPr txBox="1"/>
          <p:nvPr/>
        </p:nvSpPr>
        <p:spPr>
          <a:xfrm>
            <a:off x="554220" y="4795062"/>
            <a:ext cx="131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Parchment</a:t>
            </a:r>
          </a:p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28600</a:t>
            </a:r>
          </a:p>
        </p:txBody>
      </p:sp>
      <p:pic>
        <p:nvPicPr>
          <p:cNvPr id="2" name="Picture 1" descr="parchm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9995" y="2512281"/>
            <a:ext cx="2157684" cy="21576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1517C8-5D2D-48B4-B5BB-61E3333CE76F}"/>
              </a:ext>
            </a:extLst>
          </p:cNvPr>
          <p:cNvSpPr txBox="1"/>
          <p:nvPr/>
        </p:nvSpPr>
        <p:spPr>
          <a:xfrm>
            <a:off x="2796091" y="4797262"/>
            <a:ext cx="131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Ink</a:t>
            </a:r>
          </a:p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28601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1517C8-5D2D-48B4-B5BB-61E3333CE76F}"/>
              </a:ext>
            </a:extLst>
          </p:cNvPr>
          <p:cNvSpPr txBox="1"/>
          <p:nvPr/>
        </p:nvSpPr>
        <p:spPr>
          <a:xfrm>
            <a:off x="5010649" y="4799462"/>
            <a:ext cx="131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Tannin</a:t>
            </a:r>
          </a:p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28602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1517C8-5D2D-48B4-B5BB-61E3333CE76F}"/>
              </a:ext>
            </a:extLst>
          </p:cNvPr>
          <p:cNvSpPr txBox="1"/>
          <p:nvPr/>
        </p:nvSpPr>
        <p:spPr>
          <a:xfrm>
            <a:off x="7238864" y="4788007"/>
            <a:ext cx="131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Suede</a:t>
            </a:r>
          </a:p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28603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1517C8-5D2D-48B4-B5BB-61E3333CE76F}"/>
              </a:ext>
            </a:extLst>
          </p:cNvPr>
          <p:cNvSpPr txBox="1"/>
          <p:nvPr/>
        </p:nvSpPr>
        <p:spPr>
          <a:xfrm>
            <a:off x="9480736" y="4790207"/>
            <a:ext cx="131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Quill</a:t>
            </a:r>
          </a:p>
          <a:p>
            <a:r>
              <a:rPr lang="en-US" sz="1400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28604</a:t>
            </a:r>
          </a:p>
        </p:txBody>
      </p:sp>
      <p:pic>
        <p:nvPicPr>
          <p:cNvPr id="3" name="Picture 2" descr="sue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8110" y="2512281"/>
            <a:ext cx="2157684" cy="2157684"/>
          </a:xfrm>
          <a:prstGeom prst="rect">
            <a:avLst/>
          </a:prstGeom>
        </p:spPr>
      </p:pic>
      <p:pic>
        <p:nvPicPr>
          <p:cNvPr id="4" name="Picture 3" descr="tann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12073" y="2512281"/>
            <a:ext cx="2157984" cy="2157984"/>
          </a:xfrm>
          <a:prstGeom prst="rect">
            <a:avLst/>
          </a:prstGeom>
        </p:spPr>
      </p:pic>
      <p:pic>
        <p:nvPicPr>
          <p:cNvPr id="5" name="Picture 4" descr="Qui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77806" y="2512281"/>
            <a:ext cx="2157984" cy="2157984"/>
          </a:xfrm>
          <a:prstGeom prst="rect">
            <a:avLst/>
          </a:prstGeom>
        </p:spPr>
      </p:pic>
      <p:pic>
        <p:nvPicPr>
          <p:cNvPr id="6" name="Picture 5" descr="In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5662" y="2512281"/>
            <a:ext cx="2157984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72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914D2D48442E4A809072723F5DB3CD" ma:contentTypeVersion="" ma:contentTypeDescription="Create a new document." ma:contentTypeScope="" ma:versionID="7016705af1cecd1a83118ecb62700175">
  <xsd:schema xmlns:xsd="http://www.w3.org/2001/XMLSchema" xmlns:xs="http://www.w3.org/2001/XMLSchema" xmlns:p="http://schemas.microsoft.com/office/2006/metadata/properties" xmlns:ns2="19cd3e1b-c616-40b9-8119-5a22393979d4" xmlns:ns3="93f17cc5-4e65-45f4-987f-281c3b9b9dcf" xmlns:ns4="37c53372-8174-484b-b91c-edee0ba54f52" targetNamespace="http://schemas.microsoft.com/office/2006/metadata/properties" ma:root="true" ma:fieldsID="499f240892b753b078fc779b358d8fb7" ns2:_="" ns3:_="" ns4:_="">
    <xsd:import namespace="19cd3e1b-c616-40b9-8119-5a22393979d4"/>
    <xsd:import namespace="93f17cc5-4e65-45f4-987f-281c3b9b9dcf"/>
    <xsd:import namespace="37c53372-8174-484b-b91c-edee0ba54f5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d3e1b-c616-40b9-8119-5a22393979d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17cc5-4e65-45f4-987f-281c3b9b9dcf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53372-8174-484b-b91c-edee0ba54f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0CA33D-23E3-44C4-A2D5-1F144E73A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cd3e1b-c616-40b9-8119-5a22393979d4"/>
    <ds:schemaRef ds:uri="93f17cc5-4e65-45f4-987f-281c3b9b9dcf"/>
    <ds:schemaRef ds:uri="37c53372-8174-484b-b91c-edee0ba54f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9F2C2A-91B6-4A54-AE04-3E19933514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65A3AA-EB63-4574-A1B0-E5B5BC3F95F6}">
  <ds:schemaRefs>
    <ds:schemaRef ds:uri="http://purl.org/dc/terms/"/>
    <ds:schemaRef ds:uri="http://schemas.microsoft.com/office/2006/documentManagement/types"/>
    <ds:schemaRef ds:uri="19cd3e1b-c616-40b9-8119-5a22393979d4"/>
    <ds:schemaRef ds:uri="37c53372-8174-484b-b91c-edee0ba54f52"/>
    <ds:schemaRef ds:uri="http://purl.org/dc/elements/1.1/"/>
    <ds:schemaRef ds:uri="http://schemas.microsoft.com/office/2006/metadata/properties"/>
    <ds:schemaRef ds:uri="93f17cc5-4e65-45f4-987f-281c3b9b9dcf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1158</TotalTime>
  <Words>487</Words>
  <Application>Microsoft Office PowerPoint</Application>
  <PresentationFormat>Widescreen</PresentationFormat>
  <Paragraphs>130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Didot</vt:lpstr>
      <vt:lpstr>Nexa</vt:lpstr>
      <vt:lpstr>Nexa Book</vt:lpstr>
      <vt:lpstr>Nexa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Bromwell</dc:creator>
  <cp:lastModifiedBy>Allison Bromwell</cp:lastModifiedBy>
  <cp:revision>146</cp:revision>
  <cp:lastPrinted>2019-03-18T20:36:00Z</cp:lastPrinted>
  <dcterms:created xsi:type="dcterms:W3CDTF">2019-03-13T14:14:04Z</dcterms:created>
  <dcterms:modified xsi:type="dcterms:W3CDTF">2020-02-27T20:47:25Z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0x0101006A914D2D48442E4A809072723F5DB3CD</vt:lpwstr>
  </property>
</Properties>
</file>