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3" r:id="rId2"/>
    <p:sldId id="257" r:id="rId3"/>
    <p:sldId id="278" r:id="rId4"/>
    <p:sldId id="280" r:id="rId5"/>
    <p:sldId id="283" r:id="rId6"/>
    <p:sldId id="282" r:id="rId7"/>
    <p:sldId id="259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B11E74-62D5-464B-A357-E94D3332EFF8}" v="5" dt="2025-05-01T15:36:42.8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8D087E-BB3B-4003-AA23-66976FBF6361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49F5C8-055D-49B5-9741-413E481E5C2F}">
      <dgm:prSet/>
      <dgm:spPr/>
      <dgm:t>
        <a:bodyPr/>
        <a:lstStyle/>
        <a:p>
          <a:r>
            <a:rPr lang="en-GB"/>
            <a:t>Safe standing</a:t>
          </a:r>
          <a:endParaRPr lang="en-US"/>
        </a:p>
      </dgm:t>
    </dgm:pt>
    <dgm:pt modelId="{7AA2B203-6B19-4120-95E0-3F1DC721A4F6}" type="parTrans" cxnId="{C819B662-CDE2-4CFB-95B5-3C1EF1200120}">
      <dgm:prSet/>
      <dgm:spPr/>
      <dgm:t>
        <a:bodyPr/>
        <a:lstStyle/>
        <a:p>
          <a:endParaRPr lang="en-US"/>
        </a:p>
      </dgm:t>
    </dgm:pt>
    <dgm:pt modelId="{510A176E-C940-422C-9373-9C3E1E780F20}" type="sibTrans" cxnId="{C819B662-CDE2-4CFB-95B5-3C1EF1200120}">
      <dgm:prSet/>
      <dgm:spPr/>
      <dgm:t>
        <a:bodyPr/>
        <a:lstStyle/>
        <a:p>
          <a:endParaRPr lang="en-US"/>
        </a:p>
      </dgm:t>
    </dgm:pt>
    <dgm:pt modelId="{92C7E08D-B2F6-40F3-A17C-FE7D003486A5}">
      <dgm:prSet/>
      <dgm:spPr/>
      <dgm:t>
        <a:bodyPr/>
        <a:lstStyle/>
        <a:p>
          <a:r>
            <a:rPr lang="en-GB"/>
            <a:t>Women’s season ticket and match ticket prices </a:t>
          </a:r>
          <a:endParaRPr lang="en-US"/>
        </a:p>
      </dgm:t>
    </dgm:pt>
    <dgm:pt modelId="{EE0447C8-4401-4A95-A15D-7ED0A58B1752}" type="parTrans" cxnId="{EEB5290C-9D1B-472F-B57A-26D70E06BF52}">
      <dgm:prSet/>
      <dgm:spPr/>
      <dgm:t>
        <a:bodyPr/>
        <a:lstStyle/>
        <a:p>
          <a:endParaRPr lang="en-US"/>
        </a:p>
      </dgm:t>
    </dgm:pt>
    <dgm:pt modelId="{04AFB3EB-FD13-4A37-B870-03575CD22A49}" type="sibTrans" cxnId="{EEB5290C-9D1B-472F-B57A-26D70E06BF52}">
      <dgm:prSet/>
      <dgm:spPr/>
      <dgm:t>
        <a:bodyPr/>
        <a:lstStyle/>
        <a:p>
          <a:endParaRPr lang="en-US"/>
        </a:p>
      </dgm:t>
    </dgm:pt>
    <dgm:pt modelId="{9942389A-2391-41DB-ADE2-0C4F540E1BB8}">
      <dgm:prSet/>
      <dgm:spPr/>
      <dgm:t>
        <a:bodyPr/>
        <a:lstStyle/>
        <a:p>
          <a:r>
            <a:rPr lang="en-GB"/>
            <a:t>Men’s season ticket prices </a:t>
          </a:r>
          <a:endParaRPr lang="en-US"/>
        </a:p>
      </dgm:t>
    </dgm:pt>
    <dgm:pt modelId="{3DEA7BAF-43B1-401D-B208-D22CA7F692CD}" type="parTrans" cxnId="{AFB68F1B-9D0F-478F-B627-2972B6DBACF7}">
      <dgm:prSet/>
      <dgm:spPr/>
      <dgm:t>
        <a:bodyPr/>
        <a:lstStyle/>
        <a:p>
          <a:endParaRPr lang="en-US"/>
        </a:p>
      </dgm:t>
    </dgm:pt>
    <dgm:pt modelId="{0972E2D3-07EA-4C46-AD3D-623A413845E6}" type="sibTrans" cxnId="{AFB68F1B-9D0F-478F-B627-2972B6DBACF7}">
      <dgm:prSet/>
      <dgm:spPr/>
      <dgm:t>
        <a:bodyPr/>
        <a:lstStyle/>
        <a:p>
          <a:endParaRPr lang="en-US"/>
        </a:p>
      </dgm:t>
    </dgm:pt>
    <dgm:pt modelId="{6F078420-9414-4851-88FA-DEEBC599263B}">
      <dgm:prSet/>
      <dgm:spPr/>
      <dgm:t>
        <a:bodyPr/>
        <a:lstStyle/>
        <a:p>
          <a:r>
            <a:rPr lang="en-GB"/>
            <a:t>Men’s ticket policy changes – utilisation and concession age changes</a:t>
          </a:r>
          <a:endParaRPr lang="en-US"/>
        </a:p>
      </dgm:t>
    </dgm:pt>
    <dgm:pt modelId="{62779F98-5445-4F87-990D-ACC4852119F9}" type="parTrans" cxnId="{A71E028B-94D7-40F6-BA9B-BB803E00CA3B}">
      <dgm:prSet/>
      <dgm:spPr/>
      <dgm:t>
        <a:bodyPr/>
        <a:lstStyle/>
        <a:p>
          <a:endParaRPr lang="en-US"/>
        </a:p>
      </dgm:t>
    </dgm:pt>
    <dgm:pt modelId="{5B8A1B87-A230-4DAB-B656-AB8C66CF2AC1}" type="sibTrans" cxnId="{A71E028B-94D7-40F6-BA9B-BB803E00CA3B}">
      <dgm:prSet/>
      <dgm:spPr/>
      <dgm:t>
        <a:bodyPr/>
        <a:lstStyle/>
        <a:p>
          <a:endParaRPr lang="en-US"/>
        </a:p>
      </dgm:t>
    </dgm:pt>
    <dgm:pt modelId="{BBA5B3B2-BA75-4EDC-A97A-26DABADE444C}">
      <dgm:prSet/>
      <dgm:spPr/>
      <dgm:t>
        <a:bodyPr/>
        <a:lstStyle/>
        <a:p>
          <a:r>
            <a:rPr lang="en-GB" dirty="0"/>
            <a:t>Fan flag designs and distribution</a:t>
          </a:r>
          <a:endParaRPr lang="en-US" dirty="0"/>
        </a:p>
      </dgm:t>
    </dgm:pt>
    <dgm:pt modelId="{2FEBEDCD-209B-42DE-B0E2-473B0255FE96}" type="parTrans" cxnId="{BF776D0B-14A6-45C9-8081-1E3CFC777382}">
      <dgm:prSet/>
      <dgm:spPr/>
      <dgm:t>
        <a:bodyPr/>
        <a:lstStyle/>
        <a:p>
          <a:endParaRPr lang="en-US"/>
        </a:p>
      </dgm:t>
    </dgm:pt>
    <dgm:pt modelId="{03E9D5E8-6123-4AA0-98EC-2F5DE4C42064}" type="sibTrans" cxnId="{BF776D0B-14A6-45C9-8081-1E3CFC777382}">
      <dgm:prSet/>
      <dgm:spPr/>
      <dgm:t>
        <a:bodyPr/>
        <a:lstStyle/>
        <a:p>
          <a:endParaRPr lang="en-US"/>
        </a:p>
      </dgm:t>
    </dgm:pt>
    <dgm:pt modelId="{A146AB83-EA4B-4EC8-8DF6-A131E3CA0E39}">
      <dgm:prSet/>
      <dgm:spPr/>
      <dgm:t>
        <a:bodyPr/>
        <a:lstStyle/>
        <a:p>
          <a:r>
            <a:rPr lang="en-GB"/>
            <a:t>Brighton museum exhibit</a:t>
          </a:r>
          <a:endParaRPr lang="en-US"/>
        </a:p>
      </dgm:t>
    </dgm:pt>
    <dgm:pt modelId="{4882740F-5A7F-44AD-BD47-C8F08E377F85}" type="parTrans" cxnId="{B21E7E9F-8CF6-4065-90E5-A6EAE86A5F56}">
      <dgm:prSet/>
      <dgm:spPr/>
      <dgm:t>
        <a:bodyPr/>
        <a:lstStyle/>
        <a:p>
          <a:endParaRPr lang="en-US"/>
        </a:p>
      </dgm:t>
    </dgm:pt>
    <dgm:pt modelId="{029E050D-D9D0-4528-A623-A7134DD9D9FF}" type="sibTrans" cxnId="{B21E7E9F-8CF6-4065-90E5-A6EAE86A5F56}">
      <dgm:prSet/>
      <dgm:spPr/>
      <dgm:t>
        <a:bodyPr/>
        <a:lstStyle/>
        <a:p>
          <a:endParaRPr lang="en-US"/>
        </a:p>
      </dgm:t>
    </dgm:pt>
    <dgm:pt modelId="{CB9B820D-5DFB-46A0-992E-61541F3C5AF8}">
      <dgm:prSet/>
      <dgm:spPr/>
      <dgm:t>
        <a:bodyPr/>
        <a:lstStyle/>
        <a:p>
          <a:r>
            <a:rPr lang="en-GB" dirty="0"/>
            <a:t>Albion allies' events </a:t>
          </a:r>
          <a:endParaRPr lang="en-US" dirty="0"/>
        </a:p>
      </dgm:t>
    </dgm:pt>
    <dgm:pt modelId="{8FC745D3-7709-4A41-8F68-A86E5853CBFB}" type="parTrans" cxnId="{23FB267D-7389-4B07-AF23-7B4E6ADD04EA}">
      <dgm:prSet/>
      <dgm:spPr/>
      <dgm:t>
        <a:bodyPr/>
        <a:lstStyle/>
        <a:p>
          <a:endParaRPr lang="en-US"/>
        </a:p>
      </dgm:t>
    </dgm:pt>
    <dgm:pt modelId="{31C40CAF-11B5-40FE-A2A4-6996F3E6B556}" type="sibTrans" cxnId="{23FB267D-7389-4B07-AF23-7B4E6ADD04EA}">
      <dgm:prSet/>
      <dgm:spPr/>
      <dgm:t>
        <a:bodyPr/>
        <a:lstStyle/>
        <a:p>
          <a:endParaRPr lang="en-US"/>
        </a:p>
      </dgm:t>
    </dgm:pt>
    <dgm:pt modelId="{A218BF70-DECC-44DB-A419-8B93F2FEC526}">
      <dgm:prSet/>
      <dgm:spPr/>
      <dgm:t>
        <a:bodyPr/>
        <a:lstStyle/>
        <a:p>
          <a:r>
            <a:rPr lang="en-GB" dirty="0"/>
            <a:t>Guinness partnership </a:t>
          </a:r>
          <a:endParaRPr lang="en-US" dirty="0"/>
        </a:p>
      </dgm:t>
    </dgm:pt>
    <dgm:pt modelId="{8C7F4330-5DD9-4406-BF4D-40C041112082}" type="parTrans" cxnId="{4E8F76C3-EA37-47E6-8A59-72506F1777C5}">
      <dgm:prSet/>
      <dgm:spPr/>
      <dgm:t>
        <a:bodyPr/>
        <a:lstStyle/>
        <a:p>
          <a:endParaRPr lang="en-US"/>
        </a:p>
      </dgm:t>
    </dgm:pt>
    <dgm:pt modelId="{D07401F3-A959-419F-BA87-00602DB5998B}" type="sibTrans" cxnId="{4E8F76C3-EA37-47E6-8A59-72506F1777C5}">
      <dgm:prSet/>
      <dgm:spPr/>
      <dgm:t>
        <a:bodyPr/>
        <a:lstStyle/>
        <a:p>
          <a:endParaRPr lang="en-US"/>
        </a:p>
      </dgm:t>
    </dgm:pt>
    <dgm:pt modelId="{1EA5E9D7-A6E9-4BFE-A3E1-BF3D792730DC}" type="pres">
      <dgm:prSet presAssocID="{1E8D087E-BB3B-4003-AA23-66976FBF6361}" presName="diagram" presStyleCnt="0">
        <dgm:presLayoutVars>
          <dgm:dir/>
          <dgm:resizeHandles val="exact"/>
        </dgm:presLayoutVars>
      </dgm:prSet>
      <dgm:spPr/>
    </dgm:pt>
    <dgm:pt modelId="{ADEBAEE6-7E5F-4B75-8CF3-B02AA5664812}" type="pres">
      <dgm:prSet presAssocID="{DC49F5C8-055D-49B5-9741-413E481E5C2F}" presName="node" presStyleLbl="node1" presStyleIdx="0" presStyleCnt="8">
        <dgm:presLayoutVars>
          <dgm:bulletEnabled val="1"/>
        </dgm:presLayoutVars>
      </dgm:prSet>
      <dgm:spPr/>
    </dgm:pt>
    <dgm:pt modelId="{F0B10CF9-5A2A-4BF6-A502-EBF1BC48EC3B}" type="pres">
      <dgm:prSet presAssocID="{510A176E-C940-422C-9373-9C3E1E780F20}" presName="sibTrans" presStyleCnt="0"/>
      <dgm:spPr/>
    </dgm:pt>
    <dgm:pt modelId="{3680FCF2-DF38-4C9A-A1BF-0F316FA72704}" type="pres">
      <dgm:prSet presAssocID="{92C7E08D-B2F6-40F3-A17C-FE7D003486A5}" presName="node" presStyleLbl="node1" presStyleIdx="1" presStyleCnt="8">
        <dgm:presLayoutVars>
          <dgm:bulletEnabled val="1"/>
        </dgm:presLayoutVars>
      </dgm:prSet>
      <dgm:spPr/>
    </dgm:pt>
    <dgm:pt modelId="{C79CFE7B-3210-47AD-8439-69531224274C}" type="pres">
      <dgm:prSet presAssocID="{04AFB3EB-FD13-4A37-B870-03575CD22A49}" presName="sibTrans" presStyleCnt="0"/>
      <dgm:spPr/>
    </dgm:pt>
    <dgm:pt modelId="{6F0D8AE3-3EC5-44D1-AEFE-E198BFEB91A0}" type="pres">
      <dgm:prSet presAssocID="{9942389A-2391-41DB-ADE2-0C4F540E1BB8}" presName="node" presStyleLbl="node1" presStyleIdx="2" presStyleCnt="8">
        <dgm:presLayoutVars>
          <dgm:bulletEnabled val="1"/>
        </dgm:presLayoutVars>
      </dgm:prSet>
      <dgm:spPr/>
    </dgm:pt>
    <dgm:pt modelId="{4B048D21-476F-4A98-9D67-322C5666D393}" type="pres">
      <dgm:prSet presAssocID="{0972E2D3-07EA-4C46-AD3D-623A413845E6}" presName="sibTrans" presStyleCnt="0"/>
      <dgm:spPr/>
    </dgm:pt>
    <dgm:pt modelId="{CC5D733E-647B-4DD3-AE27-EAC63E06AD26}" type="pres">
      <dgm:prSet presAssocID="{6F078420-9414-4851-88FA-DEEBC599263B}" presName="node" presStyleLbl="node1" presStyleIdx="3" presStyleCnt="8">
        <dgm:presLayoutVars>
          <dgm:bulletEnabled val="1"/>
        </dgm:presLayoutVars>
      </dgm:prSet>
      <dgm:spPr/>
    </dgm:pt>
    <dgm:pt modelId="{17846C79-521F-492E-A07A-5FB6F3A24E67}" type="pres">
      <dgm:prSet presAssocID="{5B8A1B87-A230-4DAB-B656-AB8C66CF2AC1}" presName="sibTrans" presStyleCnt="0"/>
      <dgm:spPr/>
    </dgm:pt>
    <dgm:pt modelId="{C9879DD7-3F8A-4EF3-9B4B-0E5E98B11BEE}" type="pres">
      <dgm:prSet presAssocID="{BBA5B3B2-BA75-4EDC-A97A-26DABADE444C}" presName="node" presStyleLbl="node1" presStyleIdx="4" presStyleCnt="8">
        <dgm:presLayoutVars>
          <dgm:bulletEnabled val="1"/>
        </dgm:presLayoutVars>
      </dgm:prSet>
      <dgm:spPr/>
    </dgm:pt>
    <dgm:pt modelId="{C894B95B-AF71-40CE-AC95-B6CC3E7C89D8}" type="pres">
      <dgm:prSet presAssocID="{03E9D5E8-6123-4AA0-98EC-2F5DE4C42064}" presName="sibTrans" presStyleCnt="0"/>
      <dgm:spPr/>
    </dgm:pt>
    <dgm:pt modelId="{731DD59D-475A-4543-BB12-19F917824C60}" type="pres">
      <dgm:prSet presAssocID="{A146AB83-EA4B-4EC8-8DF6-A131E3CA0E39}" presName="node" presStyleLbl="node1" presStyleIdx="5" presStyleCnt="8">
        <dgm:presLayoutVars>
          <dgm:bulletEnabled val="1"/>
        </dgm:presLayoutVars>
      </dgm:prSet>
      <dgm:spPr/>
    </dgm:pt>
    <dgm:pt modelId="{169AC827-AE36-461E-8570-160CB79C6D42}" type="pres">
      <dgm:prSet presAssocID="{029E050D-D9D0-4528-A623-A7134DD9D9FF}" presName="sibTrans" presStyleCnt="0"/>
      <dgm:spPr/>
    </dgm:pt>
    <dgm:pt modelId="{8B88180D-D95D-4E20-845F-FFAB9BE45F85}" type="pres">
      <dgm:prSet presAssocID="{CB9B820D-5DFB-46A0-992E-61541F3C5AF8}" presName="node" presStyleLbl="node1" presStyleIdx="6" presStyleCnt="8">
        <dgm:presLayoutVars>
          <dgm:bulletEnabled val="1"/>
        </dgm:presLayoutVars>
      </dgm:prSet>
      <dgm:spPr/>
    </dgm:pt>
    <dgm:pt modelId="{80910EB7-E703-42F2-BC2A-ED4992726606}" type="pres">
      <dgm:prSet presAssocID="{31C40CAF-11B5-40FE-A2A4-6996F3E6B556}" presName="sibTrans" presStyleCnt="0"/>
      <dgm:spPr/>
    </dgm:pt>
    <dgm:pt modelId="{D1C18FDC-53F7-453B-B42F-5B640CC67DB9}" type="pres">
      <dgm:prSet presAssocID="{A218BF70-DECC-44DB-A419-8B93F2FEC526}" presName="node" presStyleLbl="node1" presStyleIdx="7" presStyleCnt="8">
        <dgm:presLayoutVars>
          <dgm:bulletEnabled val="1"/>
        </dgm:presLayoutVars>
      </dgm:prSet>
      <dgm:spPr/>
    </dgm:pt>
  </dgm:ptLst>
  <dgm:cxnLst>
    <dgm:cxn modelId="{1879E000-40EC-4D38-95B8-1D17E934D48E}" type="presOf" srcId="{A218BF70-DECC-44DB-A419-8B93F2FEC526}" destId="{D1C18FDC-53F7-453B-B42F-5B640CC67DB9}" srcOrd="0" destOrd="0" presId="urn:microsoft.com/office/officeart/2005/8/layout/default"/>
    <dgm:cxn modelId="{D68C3705-D102-4746-9152-2A4F40E4C388}" type="presOf" srcId="{1E8D087E-BB3B-4003-AA23-66976FBF6361}" destId="{1EA5E9D7-A6E9-4BFE-A3E1-BF3D792730DC}" srcOrd="0" destOrd="0" presId="urn:microsoft.com/office/officeart/2005/8/layout/default"/>
    <dgm:cxn modelId="{BF776D0B-14A6-45C9-8081-1E3CFC777382}" srcId="{1E8D087E-BB3B-4003-AA23-66976FBF6361}" destId="{BBA5B3B2-BA75-4EDC-A97A-26DABADE444C}" srcOrd="4" destOrd="0" parTransId="{2FEBEDCD-209B-42DE-B0E2-473B0255FE96}" sibTransId="{03E9D5E8-6123-4AA0-98EC-2F5DE4C42064}"/>
    <dgm:cxn modelId="{EEB5290C-9D1B-472F-B57A-26D70E06BF52}" srcId="{1E8D087E-BB3B-4003-AA23-66976FBF6361}" destId="{92C7E08D-B2F6-40F3-A17C-FE7D003486A5}" srcOrd="1" destOrd="0" parTransId="{EE0447C8-4401-4A95-A15D-7ED0A58B1752}" sibTransId="{04AFB3EB-FD13-4A37-B870-03575CD22A49}"/>
    <dgm:cxn modelId="{A321C817-EB0C-4925-BD65-B98F098F89FB}" type="presOf" srcId="{BBA5B3B2-BA75-4EDC-A97A-26DABADE444C}" destId="{C9879DD7-3F8A-4EF3-9B4B-0E5E98B11BEE}" srcOrd="0" destOrd="0" presId="urn:microsoft.com/office/officeart/2005/8/layout/default"/>
    <dgm:cxn modelId="{AFB68F1B-9D0F-478F-B627-2972B6DBACF7}" srcId="{1E8D087E-BB3B-4003-AA23-66976FBF6361}" destId="{9942389A-2391-41DB-ADE2-0C4F540E1BB8}" srcOrd="2" destOrd="0" parTransId="{3DEA7BAF-43B1-401D-B208-D22CA7F692CD}" sibTransId="{0972E2D3-07EA-4C46-AD3D-623A413845E6}"/>
    <dgm:cxn modelId="{C819B662-CDE2-4CFB-95B5-3C1EF1200120}" srcId="{1E8D087E-BB3B-4003-AA23-66976FBF6361}" destId="{DC49F5C8-055D-49B5-9741-413E481E5C2F}" srcOrd="0" destOrd="0" parTransId="{7AA2B203-6B19-4120-95E0-3F1DC721A4F6}" sibTransId="{510A176E-C940-422C-9373-9C3E1E780F20}"/>
    <dgm:cxn modelId="{53249255-4829-4A42-AB17-6F876A4A57C7}" type="presOf" srcId="{9942389A-2391-41DB-ADE2-0C4F540E1BB8}" destId="{6F0D8AE3-3EC5-44D1-AEFE-E198BFEB91A0}" srcOrd="0" destOrd="0" presId="urn:microsoft.com/office/officeart/2005/8/layout/default"/>
    <dgm:cxn modelId="{23FB267D-7389-4B07-AF23-7B4E6ADD04EA}" srcId="{1E8D087E-BB3B-4003-AA23-66976FBF6361}" destId="{CB9B820D-5DFB-46A0-992E-61541F3C5AF8}" srcOrd="6" destOrd="0" parTransId="{8FC745D3-7709-4A41-8F68-A86E5853CBFB}" sibTransId="{31C40CAF-11B5-40FE-A2A4-6996F3E6B556}"/>
    <dgm:cxn modelId="{A71E028B-94D7-40F6-BA9B-BB803E00CA3B}" srcId="{1E8D087E-BB3B-4003-AA23-66976FBF6361}" destId="{6F078420-9414-4851-88FA-DEEBC599263B}" srcOrd="3" destOrd="0" parTransId="{62779F98-5445-4F87-990D-ACC4852119F9}" sibTransId="{5B8A1B87-A230-4DAB-B656-AB8C66CF2AC1}"/>
    <dgm:cxn modelId="{C38BE291-5751-4906-828B-CD6FDC0F815F}" type="presOf" srcId="{A146AB83-EA4B-4EC8-8DF6-A131E3CA0E39}" destId="{731DD59D-475A-4543-BB12-19F917824C60}" srcOrd="0" destOrd="0" presId="urn:microsoft.com/office/officeart/2005/8/layout/default"/>
    <dgm:cxn modelId="{5FD8559E-73C2-46FC-AE2B-663BCAB91EE3}" type="presOf" srcId="{92C7E08D-B2F6-40F3-A17C-FE7D003486A5}" destId="{3680FCF2-DF38-4C9A-A1BF-0F316FA72704}" srcOrd="0" destOrd="0" presId="urn:microsoft.com/office/officeart/2005/8/layout/default"/>
    <dgm:cxn modelId="{B21E7E9F-8CF6-4065-90E5-A6EAE86A5F56}" srcId="{1E8D087E-BB3B-4003-AA23-66976FBF6361}" destId="{A146AB83-EA4B-4EC8-8DF6-A131E3CA0E39}" srcOrd="5" destOrd="0" parTransId="{4882740F-5A7F-44AD-BD47-C8F08E377F85}" sibTransId="{029E050D-D9D0-4528-A623-A7134DD9D9FF}"/>
    <dgm:cxn modelId="{4E8F76C3-EA37-47E6-8A59-72506F1777C5}" srcId="{1E8D087E-BB3B-4003-AA23-66976FBF6361}" destId="{A218BF70-DECC-44DB-A419-8B93F2FEC526}" srcOrd="7" destOrd="0" parTransId="{8C7F4330-5DD9-4406-BF4D-40C041112082}" sibTransId="{D07401F3-A959-419F-BA87-00602DB5998B}"/>
    <dgm:cxn modelId="{52114EC9-18E2-494E-9856-D40A59FCF649}" type="presOf" srcId="{CB9B820D-5DFB-46A0-992E-61541F3C5AF8}" destId="{8B88180D-D95D-4E20-845F-FFAB9BE45F85}" srcOrd="0" destOrd="0" presId="urn:microsoft.com/office/officeart/2005/8/layout/default"/>
    <dgm:cxn modelId="{B9BD51D3-97D5-4180-9636-6DC8B36E2467}" type="presOf" srcId="{6F078420-9414-4851-88FA-DEEBC599263B}" destId="{CC5D733E-647B-4DD3-AE27-EAC63E06AD26}" srcOrd="0" destOrd="0" presId="urn:microsoft.com/office/officeart/2005/8/layout/default"/>
    <dgm:cxn modelId="{1DF125F4-45A0-4D12-B2D7-A9D6F85E15C5}" type="presOf" srcId="{DC49F5C8-055D-49B5-9741-413E481E5C2F}" destId="{ADEBAEE6-7E5F-4B75-8CF3-B02AA5664812}" srcOrd="0" destOrd="0" presId="urn:microsoft.com/office/officeart/2005/8/layout/default"/>
    <dgm:cxn modelId="{93889B5B-EEDC-4D96-B130-24C0F15D5AC3}" type="presParOf" srcId="{1EA5E9D7-A6E9-4BFE-A3E1-BF3D792730DC}" destId="{ADEBAEE6-7E5F-4B75-8CF3-B02AA5664812}" srcOrd="0" destOrd="0" presId="urn:microsoft.com/office/officeart/2005/8/layout/default"/>
    <dgm:cxn modelId="{22651EB7-6F70-4207-9B07-F2C9EDEA5509}" type="presParOf" srcId="{1EA5E9D7-A6E9-4BFE-A3E1-BF3D792730DC}" destId="{F0B10CF9-5A2A-4BF6-A502-EBF1BC48EC3B}" srcOrd="1" destOrd="0" presId="urn:microsoft.com/office/officeart/2005/8/layout/default"/>
    <dgm:cxn modelId="{E101FE8B-9D00-485C-9958-A1ADEE35AC88}" type="presParOf" srcId="{1EA5E9D7-A6E9-4BFE-A3E1-BF3D792730DC}" destId="{3680FCF2-DF38-4C9A-A1BF-0F316FA72704}" srcOrd="2" destOrd="0" presId="urn:microsoft.com/office/officeart/2005/8/layout/default"/>
    <dgm:cxn modelId="{8D1FD1BB-CA95-4B63-884C-50EE1FEEDB7F}" type="presParOf" srcId="{1EA5E9D7-A6E9-4BFE-A3E1-BF3D792730DC}" destId="{C79CFE7B-3210-47AD-8439-69531224274C}" srcOrd="3" destOrd="0" presId="urn:microsoft.com/office/officeart/2005/8/layout/default"/>
    <dgm:cxn modelId="{BCB561AB-EFFD-4006-A52B-139E91745DB0}" type="presParOf" srcId="{1EA5E9D7-A6E9-4BFE-A3E1-BF3D792730DC}" destId="{6F0D8AE3-3EC5-44D1-AEFE-E198BFEB91A0}" srcOrd="4" destOrd="0" presId="urn:microsoft.com/office/officeart/2005/8/layout/default"/>
    <dgm:cxn modelId="{E7507F41-8D0D-4714-8262-AFA83B628171}" type="presParOf" srcId="{1EA5E9D7-A6E9-4BFE-A3E1-BF3D792730DC}" destId="{4B048D21-476F-4A98-9D67-322C5666D393}" srcOrd="5" destOrd="0" presId="urn:microsoft.com/office/officeart/2005/8/layout/default"/>
    <dgm:cxn modelId="{2ED2C803-931F-407C-A04E-A3EB744CF3ED}" type="presParOf" srcId="{1EA5E9D7-A6E9-4BFE-A3E1-BF3D792730DC}" destId="{CC5D733E-647B-4DD3-AE27-EAC63E06AD26}" srcOrd="6" destOrd="0" presId="urn:microsoft.com/office/officeart/2005/8/layout/default"/>
    <dgm:cxn modelId="{2ACA7059-9844-463B-B0BC-876459059900}" type="presParOf" srcId="{1EA5E9D7-A6E9-4BFE-A3E1-BF3D792730DC}" destId="{17846C79-521F-492E-A07A-5FB6F3A24E67}" srcOrd="7" destOrd="0" presId="urn:microsoft.com/office/officeart/2005/8/layout/default"/>
    <dgm:cxn modelId="{9175923E-1A30-47A7-989F-FF6A817B830C}" type="presParOf" srcId="{1EA5E9D7-A6E9-4BFE-A3E1-BF3D792730DC}" destId="{C9879DD7-3F8A-4EF3-9B4B-0E5E98B11BEE}" srcOrd="8" destOrd="0" presId="urn:microsoft.com/office/officeart/2005/8/layout/default"/>
    <dgm:cxn modelId="{F8709587-A572-46A1-BF2E-397F9668D9A8}" type="presParOf" srcId="{1EA5E9D7-A6E9-4BFE-A3E1-BF3D792730DC}" destId="{C894B95B-AF71-40CE-AC95-B6CC3E7C89D8}" srcOrd="9" destOrd="0" presId="urn:microsoft.com/office/officeart/2005/8/layout/default"/>
    <dgm:cxn modelId="{D89A2784-3890-45CD-A3BA-13B4FFCFEBC6}" type="presParOf" srcId="{1EA5E9D7-A6E9-4BFE-A3E1-BF3D792730DC}" destId="{731DD59D-475A-4543-BB12-19F917824C60}" srcOrd="10" destOrd="0" presId="urn:microsoft.com/office/officeart/2005/8/layout/default"/>
    <dgm:cxn modelId="{256B571C-C6D3-42EE-8922-A8BAF32AEC4A}" type="presParOf" srcId="{1EA5E9D7-A6E9-4BFE-A3E1-BF3D792730DC}" destId="{169AC827-AE36-461E-8570-160CB79C6D42}" srcOrd="11" destOrd="0" presId="urn:microsoft.com/office/officeart/2005/8/layout/default"/>
    <dgm:cxn modelId="{2E52F022-A84A-4B78-861C-0260347FA956}" type="presParOf" srcId="{1EA5E9D7-A6E9-4BFE-A3E1-BF3D792730DC}" destId="{8B88180D-D95D-4E20-845F-FFAB9BE45F85}" srcOrd="12" destOrd="0" presId="urn:microsoft.com/office/officeart/2005/8/layout/default"/>
    <dgm:cxn modelId="{C786323F-24A1-41CA-8E76-CF9B3475B65D}" type="presParOf" srcId="{1EA5E9D7-A6E9-4BFE-A3E1-BF3D792730DC}" destId="{80910EB7-E703-42F2-BC2A-ED4992726606}" srcOrd="13" destOrd="0" presId="urn:microsoft.com/office/officeart/2005/8/layout/default"/>
    <dgm:cxn modelId="{041F6078-9D29-42C0-837A-BE6F70AD20FB}" type="presParOf" srcId="{1EA5E9D7-A6E9-4BFE-A3E1-BF3D792730DC}" destId="{D1C18FDC-53F7-453B-B42F-5B640CC67DB9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EBAEE6-7E5F-4B75-8CF3-B02AA5664812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Safe standing</a:t>
          </a:r>
          <a:endParaRPr lang="en-US" sz="2100" kern="1200"/>
        </a:p>
      </dsp:txBody>
      <dsp:txXfrm>
        <a:off x="3080" y="587032"/>
        <a:ext cx="2444055" cy="1466433"/>
      </dsp:txXfrm>
    </dsp:sp>
    <dsp:sp modelId="{3680FCF2-DF38-4C9A-A1BF-0F316FA72704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Women’s season ticket and match ticket prices </a:t>
          </a:r>
          <a:endParaRPr lang="en-US" sz="2100" kern="1200"/>
        </a:p>
      </dsp:txBody>
      <dsp:txXfrm>
        <a:off x="2691541" y="587032"/>
        <a:ext cx="2444055" cy="1466433"/>
      </dsp:txXfrm>
    </dsp:sp>
    <dsp:sp modelId="{6F0D8AE3-3EC5-44D1-AEFE-E198BFEB91A0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Men’s season ticket prices </a:t>
          </a:r>
          <a:endParaRPr lang="en-US" sz="2100" kern="1200"/>
        </a:p>
      </dsp:txBody>
      <dsp:txXfrm>
        <a:off x="5380002" y="587032"/>
        <a:ext cx="2444055" cy="1466433"/>
      </dsp:txXfrm>
    </dsp:sp>
    <dsp:sp modelId="{CC5D733E-647B-4DD3-AE27-EAC63E06AD26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Men’s ticket policy changes – utilisation and concession age changes</a:t>
          </a:r>
          <a:endParaRPr lang="en-US" sz="2100" kern="1200"/>
        </a:p>
      </dsp:txBody>
      <dsp:txXfrm>
        <a:off x="8068463" y="587032"/>
        <a:ext cx="2444055" cy="1466433"/>
      </dsp:txXfrm>
    </dsp:sp>
    <dsp:sp modelId="{C9879DD7-3F8A-4EF3-9B4B-0E5E98B11BEE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Fan flag designs and distribution</a:t>
          </a:r>
          <a:endParaRPr lang="en-US" sz="2100" kern="1200" dirty="0"/>
        </a:p>
      </dsp:txBody>
      <dsp:txXfrm>
        <a:off x="3080" y="2297871"/>
        <a:ext cx="2444055" cy="1466433"/>
      </dsp:txXfrm>
    </dsp:sp>
    <dsp:sp modelId="{731DD59D-475A-4543-BB12-19F917824C60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/>
            <a:t>Brighton museum exhibit</a:t>
          </a:r>
          <a:endParaRPr lang="en-US" sz="2100" kern="1200"/>
        </a:p>
      </dsp:txBody>
      <dsp:txXfrm>
        <a:off x="2691541" y="2297871"/>
        <a:ext cx="2444055" cy="1466433"/>
      </dsp:txXfrm>
    </dsp:sp>
    <dsp:sp modelId="{8B88180D-D95D-4E20-845F-FFAB9BE45F85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Albion allies' events </a:t>
          </a:r>
          <a:endParaRPr lang="en-US" sz="2100" kern="1200" dirty="0"/>
        </a:p>
      </dsp:txBody>
      <dsp:txXfrm>
        <a:off x="5380002" y="2297871"/>
        <a:ext cx="2444055" cy="1466433"/>
      </dsp:txXfrm>
    </dsp:sp>
    <dsp:sp modelId="{D1C18FDC-53F7-453B-B42F-5B640CC67DB9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Guinness partnership </a:t>
          </a:r>
          <a:endParaRPr lang="en-US" sz="2100" kern="1200" dirty="0"/>
        </a:p>
      </dsp:txBody>
      <dsp:txXfrm>
        <a:off x="806846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63043-1433-4490-AB36-E58803B3D762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AB866-7B92-42F0-BE73-63743234A7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85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248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1AB866-7B92-42F0-BE73-63743234A7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04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6994-2BCE-8173-8B37-B3D248952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C92C88-D51E-4F70-977D-1E05585CB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35892-B8C7-4364-000E-418BE1416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5974C-9235-BA4D-E253-EB9FC6F8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8D28C-7BCF-F233-367C-3A7C846B2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67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83FCB-B6C3-CDAA-6089-9A88DCC32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BCBF0A-3682-BDDC-F961-5D2B2BADA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F7C5F-0580-DBFB-CFF8-16455FC0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E6D7-1B65-8578-C960-8D934BB26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0301F-BBE4-5EBD-F2C5-6D73FA1F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38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1FE3F-B513-20EE-E5DE-49964C6D44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4F90A-3BF3-3002-B0D6-953C71925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28CBA-8BFF-0E4C-B542-71FC9C5B1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161CE-262C-3EFC-215C-87821197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2CBB3-6F76-A1AD-64D7-53170D33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63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9A64E-D296-BA26-FCB2-EA4B4C832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3FE53-E9A7-F095-12FC-8E60D4253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09C82-08CD-93F2-5A59-BC70AAEC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FA2B2-108E-4496-EDB3-53549B78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A68C5-0C3B-975D-8509-AF520130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8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7292A-6F1A-A8DB-5590-27C8C8D8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40B517-CF42-6029-E631-832CCED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494E6-EAE0-D63B-8064-ED026C20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1F0AD-D177-649A-0193-908BEC885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6F164-649D-CD15-7BDD-8CAFD5B8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55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B0114-82D5-F985-472E-67868DCF7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167EC-D34A-7267-2146-E48C9E2BC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213FD6-1CB2-E35E-C4DE-76941BCCE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46A2-63D2-CCA1-F05A-497069E2C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B095E-7EDC-41ED-0CC3-6B7B1DF6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B76F4-2510-32EC-9928-70A6F226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31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932C-8ADF-9778-8BD3-866D83621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5C531-D2AE-6A26-D39F-458287E9E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154BA-CCB3-1D85-6C6D-EFCC407D2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1AF05-1A87-4F45-5197-9765C275F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4B6B1-E08A-3AD3-9A32-ABE9FBFB74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3CAF4-E8DC-C094-59A8-ABCA7473B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CDB2A4-6E1F-6584-CAFA-E8AADAF57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8B1650-FF3D-6CA1-6BC9-B26C708C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30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C8E77-834D-AFAB-4565-C166C8A5B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C58749-4D95-978E-923C-F4FD2AB5A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1D58E-F9C7-9613-E3A5-88884E77B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E8116-C443-4990-66E6-937630176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539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902B6-CEFE-3A7A-4C41-9B704564C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84DE56-55F0-F4AD-E481-1A5BA9120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B8A05-F106-EEDC-89A7-5D405BCD4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78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E5977-7C8C-0531-CBBB-28FDDCC9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9593F-EEB4-9477-EC67-BB141C5EE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D95DC-5FD1-6425-6957-761286029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6FA0E-30A5-91FC-B8BE-E913876BA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42601-EF76-1397-4083-5C3D16E20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C63BB-BCC1-3505-3268-7D6E5C59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108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C5B28-FDEA-2469-9568-469F2E663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EE10D8-E575-988A-597C-0A1CE116D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DB206D-B07D-4BAC-962E-70FD8A56BC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96F74-B361-1809-3DD6-2B354BDC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E88F6-2670-F918-70E7-758EFCA2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74E94-4A6F-002F-A4D2-DC17297A3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21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D3E9CE-A169-2674-9CD4-F9BE06DC4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4F315-5B8A-5820-3194-397225F35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08C07-0F1A-E482-CFD4-6521AB17E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5B310-1008-48A8-8020-7EA496EACB70}" type="datetimeFigureOut">
              <a:rPr lang="en-GB" smtClean="0"/>
              <a:t>08/05/2025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54888-86A3-B550-8031-F62F4D302E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C60F0-DF1D-176E-5E08-E1ECABC7F1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4F966-6C49-4F54-B6C1-FFD3B0ACE5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55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13753-3419-0FE1-27E7-33EFB090B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11" b="26715"/>
          <a:stretch/>
        </p:blipFill>
        <p:spPr>
          <a:xfrm>
            <a:off x="0" y="0"/>
            <a:ext cx="12192000" cy="18565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D76073-D2CA-25F1-7C5F-1EABFCF6C456}"/>
              </a:ext>
            </a:extLst>
          </p:cNvPr>
          <p:cNvSpPr txBox="1"/>
          <p:nvPr/>
        </p:nvSpPr>
        <p:spPr>
          <a:xfrm>
            <a:off x="4046782" y="2913414"/>
            <a:ext cx="341375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dirty="0">
                <a:solidFill>
                  <a:srgbClr val="0055A6"/>
                </a:solidFill>
              </a:rPr>
              <a:t>Board Presentation </a:t>
            </a:r>
          </a:p>
          <a:p>
            <a:pPr algn="ctr"/>
            <a:r>
              <a:rPr lang="en-GB" sz="2800" dirty="0">
                <a:solidFill>
                  <a:srgbClr val="0055A6"/>
                </a:solidFill>
                <a:latin typeface="Inter-ExtraBold"/>
              </a:rPr>
              <a:t>Tuesday 6</a:t>
            </a:r>
            <a:r>
              <a:rPr lang="en-GB" sz="2800" baseline="30000" dirty="0">
                <a:solidFill>
                  <a:srgbClr val="0055A6"/>
                </a:solidFill>
                <a:latin typeface="Inter-ExtraBold"/>
              </a:rPr>
              <a:t>th</a:t>
            </a:r>
            <a:r>
              <a:rPr lang="en-GB" sz="2800" dirty="0">
                <a:solidFill>
                  <a:srgbClr val="0055A6"/>
                </a:solidFill>
                <a:latin typeface="Inter-ExtraBold"/>
              </a:rPr>
              <a:t> May 2025</a:t>
            </a:r>
          </a:p>
          <a:p>
            <a:pPr algn="ctr"/>
            <a:r>
              <a:rPr lang="en-GB" sz="2800" dirty="0">
                <a:solidFill>
                  <a:srgbClr val="0055A6"/>
                </a:solidFill>
                <a:latin typeface="Inter-ExtraBold"/>
              </a:rPr>
              <a:t>Clive Steed &amp; Jo Davis</a:t>
            </a:r>
            <a:endParaRPr lang="en-GB" sz="2800" dirty="0">
              <a:solidFill>
                <a:srgbClr val="0055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2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13753-3419-0FE1-27E7-33EFB090B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11" b="26715"/>
          <a:stretch/>
        </p:blipFill>
        <p:spPr>
          <a:xfrm>
            <a:off x="0" y="0"/>
            <a:ext cx="12192000" cy="185651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89FFABA-7138-00FD-CFD0-2D046CF8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454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0055A6"/>
                </a:solidFill>
              </a:rPr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80BA4E-5E9A-07ED-3E1B-A80AF3335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041464"/>
            <a:ext cx="8473643" cy="3414754"/>
          </a:xfrm>
        </p:spPr>
        <p:txBody>
          <a:bodyPr/>
          <a:lstStyle/>
          <a:p>
            <a:r>
              <a:rPr lang="en-GB" dirty="0">
                <a:solidFill>
                  <a:srgbClr val="0055A6"/>
                </a:solidFill>
              </a:rPr>
              <a:t>Who are we?</a:t>
            </a:r>
          </a:p>
          <a:p>
            <a:r>
              <a:rPr lang="en-GB" dirty="0">
                <a:solidFill>
                  <a:srgbClr val="0055A6"/>
                </a:solidFill>
              </a:rPr>
              <a:t>How we engage with fans</a:t>
            </a:r>
          </a:p>
          <a:p>
            <a:r>
              <a:rPr lang="en-GB" dirty="0">
                <a:solidFill>
                  <a:srgbClr val="0055A6"/>
                </a:solidFill>
              </a:rPr>
              <a:t>What have we done so far?</a:t>
            </a:r>
          </a:p>
          <a:p>
            <a:r>
              <a:rPr lang="en-GB" dirty="0">
                <a:solidFill>
                  <a:srgbClr val="0055A6"/>
                </a:solidFill>
              </a:rPr>
              <a:t>What next – our strategic objectives?</a:t>
            </a:r>
          </a:p>
          <a:p>
            <a:r>
              <a:rPr lang="en-GB" dirty="0">
                <a:solidFill>
                  <a:srgbClr val="0055A6"/>
                </a:solidFill>
              </a:rPr>
              <a:t>The future….</a:t>
            </a:r>
          </a:p>
        </p:txBody>
      </p:sp>
    </p:spTree>
    <p:extLst>
      <p:ext uri="{BB962C8B-B14F-4D97-AF65-F5344CB8AC3E}">
        <p14:creationId xmlns:p14="http://schemas.microsoft.com/office/powerpoint/2010/main" val="875225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rtl="0"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94A09A9-5501-47C1-A89A-A340965A2BE2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2" name="Picture 11" descr="A person in a sports stadium&#10;&#10;Description automatically generated">
            <a:extLst>
              <a:ext uri="{FF2B5EF4-FFF2-40B4-BE49-F238E27FC236}">
                <a16:creationId xmlns:a16="http://schemas.microsoft.com/office/drawing/2014/main" id="{6F581C1F-2128-93A4-5BAB-F92F91D93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2" y="5314682"/>
            <a:ext cx="2874436" cy="1614625"/>
          </a:xfrm>
          <a:prstGeom prst="rect">
            <a:avLst/>
          </a:prstGeom>
        </p:spPr>
      </p:pic>
      <p:pic>
        <p:nvPicPr>
          <p:cNvPr id="16" name="Picture 15" descr="A person sitting in a chair&#10;&#10;Description automatically generated">
            <a:extLst>
              <a:ext uri="{FF2B5EF4-FFF2-40B4-BE49-F238E27FC236}">
                <a16:creationId xmlns:a16="http://schemas.microsoft.com/office/drawing/2014/main" id="{3BB86FF5-1FA7-DA63-9BCB-7FFB2B624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785" y="4520144"/>
            <a:ext cx="3588921" cy="2018768"/>
          </a:xfrm>
          <a:prstGeom prst="rect">
            <a:avLst/>
          </a:prstGeom>
        </p:spPr>
      </p:pic>
      <p:pic>
        <p:nvPicPr>
          <p:cNvPr id="22" name="Picture 21" descr="A person sitting in a stadium&#10;&#10;Description automatically generated">
            <a:extLst>
              <a:ext uri="{FF2B5EF4-FFF2-40B4-BE49-F238E27FC236}">
                <a16:creationId xmlns:a16="http://schemas.microsoft.com/office/drawing/2014/main" id="{43379A89-F0E3-2BE6-999B-55111490A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032" y="2246362"/>
            <a:ext cx="3006465" cy="1688788"/>
          </a:xfrm>
          <a:prstGeom prst="rect">
            <a:avLst/>
          </a:prstGeom>
        </p:spPr>
      </p:pic>
      <p:pic>
        <p:nvPicPr>
          <p:cNvPr id="26" name="Picture 25" descr="A person sitting in a stadium&#10;&#10;Description automatically generated">
            <a:extLst>
              <a:ext uri="{FF2B5EF4-FFF2-40B4-BE49-F238E27FC236}">
                <a16:creationId xmlns:a16="http://schemas.microsoft.com/office/drawing/2014/main" id="{5E9CFB19-970C-D5F3-BF42-F77365175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7694" y="-24117"/>
            <a:ext cx="2929911" cy="1643497"/>
          </a:xfrm>
          <a:prstGeom prst="rect">
            <a:avLst/>
          </a:prstGeom>
        </p:spPr>
      </p:pic>
      <p:pic>
        <p:nvPicPr>
          <p:cNvPr id="14" name="Picture 13" descr="A person in a blue and white shirt&#10;&#10;Description automatically generated">
            <a:extLst>
              <a:ext uri="{FF2B5EF4-FFF2-40B4-BE49-F238E27FC236}">
                <a16:creationId xmlns:a16="http://schemas.microsoft.com/office/drawing/2014/main" id="{B480E42F-9530-D031-3815-ED900A34E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1240" y="2037076"/>
            <a:ext cx="2131171" cy="1898074"/>
          </a:xfrm>
          <a:prstGeom prst="rect">
            <a:avLst/>
          </a:prstGeom>
        </p:spPr>
      </p:pic>
      <p:pic>
        <p:nvPicPr>
          <p:cNvPr id="20" name="Picture 19" descr="A person in a blue and white jersey&#10;&#10;Description automatically generated">
            <a:extLst>
              <a:ext uri="{FF2B5EF4-FFF2-40B4-BE49-F238E27FC236}">
                <a16:creationId xmlns:a16="http://schemas.microsoft.com/office/drawing/2014/main" id="{9B5CA519-FE39-3CD3-FD04-2700D6025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362" y="3129818"/>
            <a:ext cx="2465301" cy="2195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35E1E4-39EA-8D26-B979-634834E360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0767" t="5254" r="23062" b="-273"/>
          <a:stretch/>
        </p:blipFill>
        <p:spPr>
          <a:xfrm>
            <a:off x="9153426" y="797632"/>
            <a:ext cx="2145847" cy="24788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C13E7-145B-479D-423C-05DBB3CA0EE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5880" r="25887"/>
          <a:stretch/>
        </p:blipFill>
        <p:spPr>
          <a:xfrm>
            <a:off x="8518364" y="3436391"/>
            <a:ext cx="2780909" cy="3236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D52AD-074B-12B0-DF5C-CDE823DDA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30653" r="26873" b="20873"/>
          <a:stretch/>
        </p:blipFill>
        <p:spPr>
          <a:xfrm>
            <a:off x="0" y="1110197"/>
            <a:ext cx="2235341" cy="23375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4EA50B-74FA-4272-F3C3-68151E91184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3633" t="11198" r="33445" b="31302"/>
          <a:stretch/>
        </p:blipFill>
        <p:spPr>
          <a:xfrm>
            <a:off x="1774980" y="-15911"/>
            <a:ext cx="2239522" cy="2195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C1776F-0562-49BE-D58E-CE1C924DBA0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30766" t="13731" r="22380" b="6825"/>
          <a:stretch/>
        </p:blipFill>
        <p:spPr>
          <a:xfrm>
            <a:off x="4177230" y="-145028"/>
            <a:ext cx="2177591" cy="20725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A23AF-B268-E09B-CCE2-769C49E7A5C9}"/>
              </a:ext>
            </a:extLst>
          </p:cNvPr>
          <p:cNvSpPr txBox="1"/>
          <p:nvPr/>
        </p:nvSpPr>
        <p:spPr>
          <a:xfrm>
            <a:off x="4177230" y="4114800"/>
            <a:ext cx="3341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55A6"/>
                </a:solidFill>
              </a:rPr>
              <a:t>Family rep coming this year 25-26</a:t>
            </a:r>
          </a:p>
        </p:txBody>
      </p:sp>
    </p:spTree>
    <p:extLst>
      <p:ext uri="{BB962C8B-B14F-4D97-AF65-F5344CB8AC3E}">
        <p14:creationId xmlns:p14="http://schemas.microsoft.com/office/powerpoint/2010/main" val="2463853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Elon Musk and X logo">
            <a:extLst>
              <a:ext uri="{FF2B5EF4-FFF2-40B4-BE49-F238E27FC236}">
                <a16:creationId xmlns:a16="http://schemas.microsoft.com/office/drawing/2014/main" id="{07F85F37-72D6-45A3-A2C1-09BA9FC74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7"/>
          <a:stretch/>
        </p:blipFill>
        <p:spPr bwMode="auto">
          <a:xfrm>
            <a:off x="251129" y="1044746"/>
            <a:ext cx="554327" cy="60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A323C4-2AF1-F098-D385-33C1BAAFA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61" y="22478"/>
            <a:ext cx="9779183" cy="1325563"/>
          </a:xfrm>
        </p:spPr>
        <p:txBody>
          <a:bodyPr/>
          <a:lstStyle/>
          <a:p>
            <a:r>
              <a:rPr lang="en-GB" dirty="0">
                <a:solidFill>
                  <a:srgbClr val="0070C0"/>
                </a:solidFill>
              </a:rPr>
              <a:t>How we engage with Fans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414BB-EFDA-1508-A04D-04EAE186F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 rtl="0"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294A09A9-5501-47C1-A89A-A340965A2BE2}" type="slidenum">
              <a:rPr lang="en-GB" smtClean="0"/>
              <a:pPr rtl="0"/>
              <a:t>4</a:t>
            </a:fld>
            <a:endParaRPr lang="en-GB" noProof="0"/>
          </a:p>
        </p:txBody>
      </p:sp>
      <p:sp>
        <p:nvSpPr>
          <p:cNvPr id="8" name="AutoShape 2" descr="NWSS_new_logo_retina_standard">
            <a:extLst>
              <a:ext uri="{FF2B5EF4-FFF2-40B4-BE49-F238E27FC236}">
                <a16:creationId xmlns:a16="http://schemas.microsoft.com/office/drawing/2014/main" id="{4D077929-BB86-FB65-F0E0-80C76CC0D7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948906" cy="94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F1EEB14-FC7A-7735-2E79-5E5FCEF9C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38609"/>
            <a:ext cx="12192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5DAA"/>
                </a:solidFill>
                <a:effectLst/>
                <a:latin typeface="Montserrat" panose="00000500000000000000" pitchFamily="2" charset="0"/>
              </a:rPr>
              <a:t>  </a:t>
            </a:r>
            <a:r>
              <a:rPr kumimoji="0" lang="en-US" altLang="en-US" sz="6400" b="0" i="0" u="none" strike="noStrike" cap="none" normalizeH="0" baseline="0" dirty="0">
                <a:ln>
                  <a:noFill/>
                </a:ln>
                <a:solidFill>
                  <a:srgbClr val="005DAA"/>
                </a:solidFill>
                <a:effectLst/>
                <a:latin typeface="Montserrat" panose="00000500000000000000" pitchFamily="2" charset="0"/>
              </a:rPr>
              <a:t>    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5BCA00-B60E-57B2-1DBE-E3938EE2D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005" y="1042031"/>
            <a:ext cx="682400" cy="682400"/>
          </a:xfrm>
          <a:prstGeom prst="rect">
            <a:avLst/>
          </a:prstGeom>
        </p:spPr>
      </p:pic>
      <p:pic>
        <p:nvPicPr>
          <p:cNvPr id="1040" name="Picture 16" descr="New tool enables secure enterprise podcasting">
            <a:extLst>
              <a:ext uri="{FF2B5EF4-FFF2-40B4-BE49-F238E27FC236}">
                <a16:creationId xmlns:a16="http://schemas.microsoft.com/office/drawing/2014/main" id="{80F8747A-0CAB-4E39-2525-9DC03146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497" y="1032210"/>
            <a:ext cx="682400" cy="6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8E79C6-286B-2119-BA53-9A4CD95D1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7556" y="1728667"/>
            <a:ext cx="3680171" cy="27601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045B31-FE18-541B-4AD6-4E38819C0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1" y="4856407"/>
            <a:ext cx="1747154" cy="1747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FA8685-6101-14D4-CF59-095B62C79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1494" y="5101908"/>
            <a:ext cx="1909330" cy="1200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0A061A-2777-3836-ED19-0D5411B83C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908" t="7092" r="14422" b="5955"/>
          <a:stretch/>
        </p:blipFill>
        <p:spPr>
          <a:xfrm>
            <a:off x="290716" y="1986079"/>
            <a:ext cx="1860548" cy="26411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DA748C-5498-FBF0-9532-D814253E2C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1447" y="5206664"/>
            <a:ext cx="2118203" cy="7855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85164E-57DE-94AA-CD49-276B77EE58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3018" y="5026826"/>
            <a:ext cx="1200150" cy="1200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15221B1-244F-F5FC-F90A-0E61513F17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3429" y="127106"/>
            <a:ext cx="3567570" cy="4756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A94DD-B0A5-2218-A417-F2EDC892A4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5687" y="5149567"/>
            <a:ext cx="2115312" cy="93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1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81B8-CAE8-47D7-12F2-95433350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55A6"/>
                </a:solidFill>
              </a:rPr>
              <a:t>How we engage with the club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22C543FB-D364-185A-3ABB-C3F008E35A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12982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9009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8A14A-1189-1A57-6018-00EC089D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 dirty="0"/>
              <a:t>What we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BE5C5-B8DB-EAC7-117C-1EBD3ED089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F368A-7D95-A04F-558B-588F4972C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GB" sz="2000" dirty="0"/>
              <a:t>Fortnightly teams call with the FAB 1 hour</a:t>
            </a:r>
          </a:p>
          <a:p>
            <a:r>
              <a:rPr lang="en-GB" sz="2000" dirty="0"/>
              <a:t>Fortnightly calls with Jenny Gower</a:t>
            </a:r>
          </a:p>
          <a:p>
            <a:r>
              <a:rPr lang="en-GB" sz="2000" dirty="0"/>
              <a:t>Man the FAB stand for sensible kick off times</a:t>
            </a:r>
          </a:p>
          <a:p>
            <a:r>
              <a:rPr lang="en-GB" sz="2000" dirty="0"/>
              <a:t>Liaising with marketing and ops on flag deployment match day activations</a:t>
            </a:r>
          </a:p>
          <a:p>
            <a:r>
              <a:rPr lang="en-GB" sz="2000" dirty="0"/>
              <a:t>Premier league meetings</a:t>
            </a:r>
          </a:p>
          <a:p>
            <a:r>
              <a:rPr lang="en-GB" sz="2000" dirty="0"/>
              <a:t>Working party groups </a:t>
            </a:r>
          </a:p>
          <a:p>
            <a:r>
              <a:rPr lang="en-GB" sz="2000" dirty="0"/>
              <a:t>Attending committee meetings and fan group events</a:t>
            </a:r>
          </a:p>
        </p:txBody>
      </p:sp>
    </p:spTree>
    <p:extLst>
      <p:ext uri="{BB962C8B-B14F-4D97-AF65-F5344CB8AC3E}">
        <p14:creationId xmlns:p14="http://schemas.microsoft.com/office/powerpoint/2010/main" val="5086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13753-3419-0FE1-27E7-33EFB090BB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011" b="26715"/>
          <a:stretch/>
        </p:blipFill>
        <p:spPr>
          <a:xfrm>
            <a:off x="0" y="0"/>
            <a:ext cx="12192000" cy="1856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E77399-68DC-E11D-089C-30811EB5220D}"/>
              </a:ext>
            </a:extLst>
          </p:cNvPr>
          <p:cNvSpPr txBox="1"/>
          <p:nvPr/>
        </p:nvSpPr>
        <p:spPr>
          <a:xfrm>
            <a:off x="4628523" y="120612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24-25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10D4D-95F7-8CDB-5BE3-84011261A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5" y="2005456"/>
            <a:ext cx="3570828" cy="4761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AFA6CC-F21B-7D16-8689-76F367180F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851" y="2097302"/>
            <a:ext cx="1997547" cy="2663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A146C2-7BBC-F21E-E0C3-94442EB0A43B}"/>
              </a:ext>
            </a:extLst>
          </p:cNvPr>
          <p:cNvSpPr txBox="1"/>
          <p:nvPr/>
        </p:nvSpPr>
        <p:spPr>
          <a:xfrm>
            <a:off x="3864244" y="2005456"/>
            <a:ext cx="1997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5A6"/>
                </a:solidFill>
              </a:rPr>
              <a:t>DSA Three C’s</a:t>
            </a:r>
          </a:p>
          <a:p>
            <a:r>
              <a:rPr lang="en-GB" dirty="0">
                <a:solidFill>
                  <a:srgbClr val="0055A6"/>
                </a:solidFill>
              </a:rPr>
              <a:t>Cost</a:t>
            </a:r>
          </a:p>
          <a:p>
            <a:r>
              <a:rPr lang="en-GB" dirty="0">
                <a:solidFill>
                  <a:srgbClr val="0055A6"/>
                </a:solidFill>
              </a:rPr>
              <a:t>Confidence</a:t>
            </a:r>
          </a:p>
          <a:p>
            <a:r>
              <a:rPr lang="en-GB" dirty="0">
                <a:solidFill>
                  <a:srgbClr val="0055A6"/>
                </a:solidFill>
              </a:rPr>
              <a:t>Companionship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772D20-834D-5A85-9EB0-BE728FF9812E}"/>
              </a:ext>
            </a:extLst>
          </p:cNvPr>
          <p:cNvSpPr txBox="1"/>
          <p:nvPr/>
        </p:nvSpPr>
        <p:spPr>
          <a:xfrm>
            <a:off x="8882871" y="2005456"/>
            <a:ext cx="32794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5A6"/>
                </a:solidFill>
              </a:rPr>
              <a:t>WSL News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800" dirty="0">
                <a:solidFill>
                  <a:srgbClr val="0055A6"/>
                </a:solidFill>
              </a:rPr>
              <a:t>Singing Sections 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800" dirty="0">
                <a:solidFill>
                  <a:srgbClr val="0055A6"/>
                </a:solidFill>
              </a:rPr>
              <a:t>“Her </a:t>
            </a:r>
            <a:r>
              <a:rPr lang="en-GB" sz="1800">
                <a:solidFill>
                  <a:srgbClr val="0055A6"/>
                </a:solidFill>
              </a:rPr>
              <a:t>Game Too” </a:t>
            </a:r>
            <a:r>
              <a:rPr lang="en-GB" sz="1800" dirty="0">
                <a:solidFill>
                  <a:srgbClr val="0055A6"/>
                </a:solidFill>
              </a:rPr>
              <a:t>-  away travel guide for Arsenal away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800" dirty="0">
                <a:solidFill>
                  <a:srgbClr val="0055A6"/>
                </a:solidFill>
              </a:rPr>
              <a:t>Away travelling fans – fan led and Kissimmee coaches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800" dirty="0">
                <a:solidFill>
                  <a:srgbClr val="0055A6"/>
                </a:solidFill>
              </a:rPr>
              <a:t>New flags behind the South goal making Crawley more Brighton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800" dirty="0">
                <a:solidFill>
                  <a:srgbClr val="0055A6"/>
                </a:solidFill>
              </a:rPr>
              <a:t>Collaboration to grow the fan base</a:t>
            </a:r>
          </a:p>
          <a:p>
            <a:pPr>
              <a:spcAft>
                <a:spcPts val="1200"/>
              </a:spcAft>
              <a:buClr>
                <a:schemeClr val="bg1"/>
              </a:buClr>
            </a:pPr>
            <a:r>
              <a:rPr lang="en-GB" sz="1800" dirty="0">
                <a:solidFill>
                  <a:srgbClr val="0055A6"/>
                </a:solidFill>
              </a:rPr>
              <a:t>Fan interaction FAB swap shop, song sheets, stickers,</a:t>
            </a:r>
          </a:p>
          <a:p>
            <a:endParaRPr lang="en-GB" dirty="0">
              <a:solidFill>
                <a:srgbClr val="0055A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B5886B-E2D9-17B9-4C02-3B77D52B54B4}"/>
              </a:ext>
            </a:extLst>
          </p:cNvPr>
          <p:cNvSpPr txBox="1"/>
          <p:nvPr/>
        </p:nvSpPr>
        <p:spPr>
          <a:xfrm>
            <a:off x="3864244" y="3390450"/>
            <a:ext cx="36144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5A6"/>
                </a:solidFill>
              </a:rPr>
              <a:t>Match day atmosphere</a:t>
            </a:r>
            <a:br>
              <a:rPr lang="en-GB" dirty="0">
                <a:solidFill>
                  <a:srgbClr val="0055A6"/>
                </a:solidFill>
              </a:rPr>
            </a:br>
            <a:r>
              <a:rPr lang="en-GB" dirty="0">
                <a:solidFill>
                  <a:srgbClr val="0055A6"/>
                </a:solidFill>
              </a:rPr>
              <a:t>Surveys</a:t>
            </a:r>
          </a:p>
          <a:p>
            <a:r>
              <a:rPr lang="en-GB" dirty="0">
                <a:solidFill>
                  <a:srgbClr val="0055A6"/>
                </a:solidFill>
              </a:rPr>
              <a:t>Larger working group </a:t>
            </a:r>
          </a:p>
          <a:p>
            <a:r>
              <a:rPr lang="en-GB" dirty="0">
                <a:solidFill>
                  <a:srgbClr val="0055A6"/>
                </a:solidFill>
              </a:rPr>
              <a:t>Meetings opinion gathering</a:t>
            </a:r>
          </a:p>
          <a:p>
            <a:r>
              <a:rPr lang="en-GB" dirty="0">
                <a:solidFill>
                  <a:srgbClr val="0055A6"/>
                </a:solidFill>
              </a:rPr>
              <a:t>Hand help flags </a:t>
            </a:r>
            <a:br>
              <a:rPr lang="en-GB" dirty="0">
                <a:solidFill>
                  <a:srgbClr val="0055A6"/>
                </a:solidFill>
              </a:rPr>
            </a:br>
            <a:r>
              <a:rPr lang="en-GB" dirty="0">
                <a:solidFill>
                  <a:srgbClr val="0055A6"/>
                </a:solidFill>
              </a:rPr>
              <a:t>Plus kids 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653F8-E52A-2188-C9D7-B69265458908}"/>
              </a:ext>
            </a:extLst>
          </p:cNvPr>
          <p:cNvSpPr txBox="1"/>
          <p:nvPr/>
        </p:nvSpPr>
        <p:spPr>
          <a:xfrm>
            <a:off x="4176136" y="5421775"/>
            <a:ext cx="1705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5A6"/>
                </a:solidFill>
              </a:rPr>
              <a:t>Community &amp; the City</a:t>
            </a:r>
          </a:p>
          <a:p>
            <a:r>
              <a:rPr lang="en-GB" dirty="0">
                <a:solidFill>
                  <a:srgbClr val="0055A6"/>
                </a:solidFill>
              </a:rPr>
              <a:t>Struggled to get momentum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5A3E1D-0B3E-9FE8-8C46-C6185A639D47}"/>
              </a:ext>
            </a:extLst>
          </p:cNvPr>
          <p:cNvSpPr txBox="1"/>
          <p:nvPr/>
        </p:nvSpPr>
        <p:spPr>
          <a:xfrm>
            <a:off x="6470015" y="5298837"/>
            <a:ext cx="2296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55A6"/>
                </a:solidFill>
              </a:rPr>
              <a:t>ED&amp;I support</a:t>
            </a:r>
          </a:p>
        </p:txBody>
      </p:sp>
    </p:spTree>
    <p:extLst>
      <p:ext uri="{BB962C8B-B14F-4D97-AF65-F5344CB8AC3E}">
        <p14:creationId xmlns:p14="http://schemas.microsoft.com/office/powerpoint/2010/main" val="139985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49792-F0CB-268A-C5D0-82CE3BB1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564" y="2308361"/>
            <a:ext cx="5937514" cy="4122087"/>
          </a:xfrm>
          <a:prstGeom prst="rect">
            <a:avLst/>
          </a:prstGeom>
        </p:spPr>
      </p:pic>
      <p:pic>
        <p:nvPicPr>
          <p:cNvPr id="8194" name="Picture 2" descr="Brighton &amp; Hove Albion Fan Advisory Board">
            <a:extLst>
              <a:ext uri="{FF2B5EF4-FFF2-40B4-BE49-F238E27FC236}">
                <a16:creationId xmlns:a16="http://schemas.microsoft.com/office/drawing/2014/main" id="{D7A1ABC3-3ECA-32F6-6B87-22C146605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68" y="43337"/>
            <a:ext cx="7671459" cy="21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44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235</Words>
  <Application>Microsoft Office PowerPoint</Application>
  <PresentationFormat>Widescreen</PresentationFormat>
  <Paragraphs>52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Inter-ExtraBold</vt:lpstr>
      <vt:lpstr>Montserrat</vt:lpstr>
      <vt:lpstr>Office Theme</vt:lpstr>
      <vt:lpstr>PowerPoint Presentation</vt:lpstr>
      <vt:lpstr>Agenda</vt:lpstr>
      <vt:lpstr>PowerPoint Presentation</vt:lpstr>
      <vt:lpstr>How we engage with Fans</vt:lpstr>
      <vt:lpstr>How we engage with the club</vt:lpstr>
      <vt:lpstr>What we do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clive steed</dc:creator>
  <cp:lastModifiedBy>Jenny Gower</cp:lastModifiedBy>
  <cp:revision>14</cp:revision>
  <dcterms:created xsi:type="dcterms:W3CDTF">2023-12-10T18:31:26Z</dcterms:created>
  <dcterms:modified xsi:type="dcterms:W3CDTF">2025-05-08T10:28:12Z</dcterms:modified>
</cp:coreProperties>
</file>